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97" r:id="rId2"/>
    <p:sldId id="256" r:id="rId3"/>
    <p:sldId id="316" r:id="rId4"/>
    <p:sldId id="317" r:id="rId5"/>
    <p:sldId id="313" r:id="rId6"/>
    <p:sldId id="318" r:id="rId7"/>
    <p:sldId id="289" r:id="rId8"/>
    <p:sldId id="290" r:id="rId9"/>
    <p:sldId id="337" r:id="rId10"/>
    <p:sldId id="338" r:id="rId11"/>
    <p:sldId id="339" r:id="rId12"/>
    <p:sldId id="321" r:id="rId13"/>
    <p:sldId id="323" r:id="rId14"/>
    <p:sldId id="325" r:id="rId15"/>
    <p:sldId id="327" r:id="rId16"/>
    <p:sldId id="333" r:id="rId17"/>
    <p:sldId id="330" r:id="rId18"/>
    <p:sldId id="331" r:id="rId19"/>
    <p:sldId id="334" r:id="rId20"/>
    <p:sldId id="340" r:id="rId21"/>
    <p:sldId id="341" r:id="rId22"/>
    <p:sldId id="342" r:id="rId23"/>
    <p:sldId id="343" r:id="rId24"/>
    <p:sldId id="335" r:id="rId25"/>
    <p:sldId id="336" r:id="rId26"/>
    <p:sldId id="302" r:id="rId27"/>
    <p:sldId id="295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05303-5BB1-43F2-BE67-C4BFBB38B8EE}" type="datetimeFigureOut">
              <a:rPr lang="en-US" smtClean="0"/>
              <a:pPr/>
              <a:t>8/12/2022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E3A78-6A11-46B2-A12E-A57A2C6CAC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E3A78-6A11-46B2-A12E-A57A2C6CACEB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E3A78-6A11-46B2-A12E-A57A2C6CACEB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5352B-6658-429E-98CF-95685E2FC61F}" type="datetimeFigureOut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49A6E0B-712D-47EF-869C-63AAC3986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796A4-A0E2-4D84-8D66-5852A82D2B39}" type="datetimeFigureOut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AC931-DAF6-487C-89D9-12391F915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06E97-F90C-4916-95EE-EF6BA39D435A}" type="datetimeFigureOut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E968E-D021-466F-A600-7B59D1547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02CF7-9945-4A73-819E-EA701366AE5E}" type="datetimeFigureOut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99A01-D226-4BFE-B991-3BFBA7261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66D7B-D936-4631-B6B2-C9A20A2CC819}" type="datetimeFigureOut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E4AF7-2E62-4CC5-BBF7-BCFC745FC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2EB56-88F2-406E-971D-5B3F0F2BD62A}" type="datetimeFigureOut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9964E-21F0-4DC4-893E-FFACBF889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BECEB-1838-45FB-B70B-03004390A62B}" type="datetimeFigureOut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F1F76-098C-4385-8878-E62AED122F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D2BCB-F16A-414B-9C7F-910D4437076F}" type="datetimeFigureOut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BDB80-2AAE-4238-A210-D06FC573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F3725-5F56-4A67-9191-9AE0D65EE3B6}" type="datetimeFigureOut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A8F58-ED3F-443E-AF00-87E4675A4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F0B7D-D96C-4706-9143-726453ABEB09}" type="datetimeFigureOut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A0090-A191-47C7-8FFD-D56F2614E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95529-3F3A-44D7-ABF7-F6F09FF058C3}" type="datetimeFigureOut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3EA85-0485-45CE-B13A-90947601D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DB1F34D-7EC2-492F-86AF-771BE2B225D0}" type="datetimeFigureOut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46BC4DE8-7D5D-4071-A213-A0442FD006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84" r:id="rId3"/>
    <p:sldLayoutId id="2147483677" r:id="rId4"/>
    <p:sldLayoutId id="2147483678" r:id="rId5"/>
    <p:sldLayoutId id="2147483679" r:id="rId6"/>
    <p:sldLayoutId id="2147483680" r:id="rId7"/>
    <p:sldLayoutId id="2147483685" r:id="rId8"/>
    <p:sldLayoutId id="2147483686" r:id="rId9"/>
    <p:sldLayoutId id="2147483681" r:id="rId10"/>
    <p:sldLayoutId id="214748368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marketsandmarkets.com/Market-Reports/border-security-system-market-103309188.htm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228600" y="1752600"/>
            <a:ext cx="8763000" cy="5105400"/>
          </a:xfrm>
        </p:spPr>
        <p:txBody>
          <a:bodyPr/>
          <a:lstStyle/>
          <a:p>
            <a:r>
              <a:rPr lang="en-US" sz="2800" b="1" i="1" u="sng" dirty="0">
                <a:solidFill>
                  <a:srgbClr val="FFFF00"/>
                </a:solidFill>
              </a:rPr>
              <a:t>IOT:SMART UNMANNED BORDER SECURITY SYSTEM </a:t>
            </a:r>
          </a:p>
          <a:p>
            <a:r>
              <a:rPr lang="en-US" sz="2800" b="1" i="1" u="sng" dirty="0">
                <a:solidFill>
                  <a:srgbClr val="FFFF00"/>
                </a:solidFill>
              </a:rPr>
              <a:t>AND APPLICATION IN DEFENCE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UNDER GUIDANCE OF :</a:t>
            </a:r>
          </a:p>
          <a:p>
            <a:r>
              <a:rPr lang="en-US" b="1" u="sng" dirty="0">
                <a:solidFill>
                  <a:srgbClr val="0070C0"/>
                </a:solidFill>
              </a:rPr>
              <a:t>MR. SRINIVASULU DAKALA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      </a:t>
            </a:r>
            <a:r>
              <a:rPr lang="en-US" sz="2000" b="1" u="sng" dirty="0">
                <a:solidFill>
                  <a:srgbClr val="0070C0"/>
                </a:solidFill>
              </a:rPr>
              <a:t>SUBMITTED BY:</a:t>
            </a:r>
          </a:p>
          <a:p>
            <a:pPr marL="457200" indent="-457200" algn="r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RAVI CHANDRA JHA (06311502815)</a:t>
            </a:r>
          </a:p>
          <a:p>
            <a:pPr marL="457200" indent="-457200" algn="r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SHIVANG PANDEY     (07311502815)</a:t>
            </a:r>
          </a:p>
          <a:p>
            <a:pPr marL="457200" indent="-457200" algn="r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VAIBHAV GOEL          (08611502815)</a:t>
            </a:r>
          </a:p>
          <a:p>
            <a:pPr marL="457200" indent="-457200" algn="r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VIVEK CHAUHAN     (09411502815)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315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1447800"/>
          </a:xfrm>
        </p:spPr>
        <p:txBody>
          <a:bodyPr/>
          <a:lstStyle/>
          <a:p>
            <a:endParaRPr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152400" y="3048000"/>
            <a:ext cx="8839200" cy="3581400"/>
          </a:xfrm>
        </p:spPr>
        <p:txBody>
          <a:bodyPr numCol="2"/>
          <a:lstStyle/>
          <a:p>
            <a:pPr>
              <a:buFont typeface="Wingdings" pitchFamily="2" charset="2"/>
              <a:buChar char="Ø"/>
            </a:pPr>
            <a:r>
              <a:rPr lang="en-US" dirty="0"/>
              <a:t>Information based war and Network Centric Warfare(NCW) connect all kind of forces weapon platform.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It implements real time sharing 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It shortens the decision making and command time 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828800"/>
            <a:ext cx="845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MIOT:ARCHITECTURE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3124200"/>
            <a:ext cx="464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152400" y="3048000"/>
            <a:ext cx="8839200" cy="3581400"/>
          </a:xfrm>
        </p:spPr>
        <p:txBody>
          <a:bodyPr numCol="2"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828800"/>
            <a:ext cx="845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MIOT:ARCHITECTURE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3276600"/>
            <a:ext cx="4495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200400"/>
            <a:ext cx="4038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686800" cy="3657600"/>
          </a:xfrm>
        </p:spPr>
        <p:txBody>
          <a:bodyPr/>
          <a:lstStyle/>
          <a:p>
            <a:pPr algn="l" eaLnBrk="1" hangingPunct="1">
              <a:buFont typeface="Arial" charset="0"/>
              <a:buChar char="•"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Unmanned aerial vehicles (UAV), as well as various generations of self-diving cars are gaining popularity</a:t>
            </a:r>
          </a:p>
          <a:p>
            <a:pPr algn="l" eaLnBrk="1" hangingPunct="1"/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buFont typeface="Arial" charset="0"/>
              <a:buChar char="•"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The security and safety analysis are applied to all four layers of Internet of Things (IoT) architectures which include:</a:t>
            </a:r>
          </a:p>
          <a:p>
            <a:pPr algn="l" eaLnBrk="1" hangingPunct="1"/>
            <a:r>
              <a:rPr lang="en-US" sz="2000" b="1">
                <a:latin typeface="Times New Roman" pitchFamily="18" charset="0"/>
                <a:cs typeface="Times New Roman" pitchFamily="18" charset="0"/>
              </a:rPr>
              <a:t>-Sensors and actuators </a:t>
            </a:r>
          </a:p>
          <a:p>
            <a:pPr algn="l" eaLnBrk="1" hangingPunct="1"/>
            <a:r>
              <a:rPr lang="en-US" sz="2000" b="1">
                <a:latin typeface="Times New Roman" pitchFamily="18" charset="0"/>
                <a:cs typeface="Times New Roman" pitchFamily="18" charset="0"/>
              </a:rPr>
              <a:t>-Communication</a:t>
            </a:r>
          </a:p>
          <a:p>
            <a:pPr algn="l" eaLnBrk="1" hangingPunct="1"/>
            <a:r>
              <a:rPr lang="en-US" sz="2000" b="1">
                <a:latin typeface="Times New Roman" pitchFamily="18" charset="0"/>
                <a:cs typeface="Times New Roman" pitchFamily="18" charset="0"/>
              </a:rPr>
              <a:t>-Data processing</a:t>
            </a:r>
          </a:p>
          <a:p>
            <a:pPr algn="l" eaLnBrk="1" hangingPunct="1"/>
            <a:r>
              <a:rPr lang="en-US" sz="2000" b="1">
                <a:latin typeface="Times New Roman" pitchFamily="18" charset="0"/>
                <a:cs typeface="Times New Roman" pitchFamily="18" charset="0"/>
              </a:rPr>
              <a:t>-Applications layer</a:t>
            </a:r>
          </a:p>
          <a:p>
            <a:pPr eaLnBrk="1" hangingPunct="1"/>
            <a:endParaRPr lang="en-US"/>
          </a:p>
        </p:txBody>
      </p:sp>
      <p:sp>
        <p:nvSpPr>
          <p:cNvPr id="6147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1828800"/>
          </a:xfrm>
        </p:spPr>
        <p:txBody>
          <a:bodyPr/>
          <a:lstStyle/>
          <a:p>
            <a:pPr eaLnBrk="1" hangingPunct="1"/>
            <a:endParaRPr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381000" y="1600200"/>
            <a:ext cx="8534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800" b="1" dirty="0">
              <a:solidFill>
                <a:srgbClr val="FFFF00"/>
              </a:solidFill>
              <a:latin typeface="+mn-lt"/>
              <a:cs typeface="Times New Roman" pitchFamily="18" charset="0"/>
            </a:endParaRP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+mn-lt"/>
                <a:cs typeface="Times New Roman" pitchFamily="18" charset="0"/>
              </a:rPr>
              <a:t>Security and safety risk analysis of </a:t>
            </a:r>
            <a:r>
              <a:rPr lang="en-US" sz="2800" b="1" dirty="0" err="1">
                <a:solidFill>
                  <a:srgbClr val="FFFF00"/>
                </a:solidFill>
                <a:latin typeface="+mn-lt"/>
                <a:cs typeface="Times New Roman" pitchFamily="18" charset="0"/>
              </a:rPr>
              <a:t>IoT</a:t>
            </a:r>
            <a:r>
              <a:rPr lang="en-US" sz="2800" b="1" dirty="0">
                <a:solidFill>
                  <a:srgbClr val="FFFF00"/>
                </a:solidFill>
                <a:latin typeface="+mn-lt"/>
                <a:cs typeface="Times New Roman" pitchFamily="18" charset="0"/>
              </a:rPr>
              <a:t> ecosystem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991600" cy="3200400"/>
          </a:xfrm>
        </p:spPr>
        <p:txBody>
          <a:bodyPr/>
          <a:lstStyle/>
          <a:p>
            <a:pPr algn="l" eaLnBrk="1" hangingPunct="1">
              <a:buFont typeface="Arial" charset="0"/>
              <a:buChar char="•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Hardware elements can be accessed or replaced, sensor output biased, which can violate confidentiality, availability and integrity objectives- use tamper-resistant packaging.</a:t>
            </a:r>
          </a:p>
          <a:p>
            <a:pPr algn="l" eaLnBrk="1" hangingPunct="1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buFont typeface="Arial" charset="0"/>
              <a:buChar char="•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Obvious possibility is to relocate the device into a similar environment to which it used to navigate in. The device would get lost an unable to navigate or return to its original position.</a:t>
            </a:r>
          </a:p>
          <a:p>
            <a:pPr algn="l" eaLnBrk="1" hangingPunct="1">
              <a:buFont typeface="Arial" charset="0"/>
              <a:buChar char="•"/>
            </a:pPr>
            <a:endParaRPr lang="en-US" dirty="0"/>
          </a:p>
          <a:p>
            <a:pPr algn="l" eaLnBrk="1" hangingPunct="1">
              <a:buFont typeface="Arial" charset="0"/>
              <a:buChar char="•"/>
            </a:pPr>
            <a:endParaRPr lang="en-US" dirty="0"/>
          </a:p>
        </p:txBody>
      </p:sp>
      <p:sp>
        <p:nvSpPr>
          <p:cNvPr id="7171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1828800"/>
          </a:xfrm>
        </p:spPr>
        <p:txBody>
          <a:bodyPr/>
          <a:lstStyle/>
          <a:p>
            <a:pPr eaLnBrk="1" hangingPunct="1"/>
            <a:endParaRPr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1371600" y="2133600"/>
            <a:ext cx="693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+mn-lt"/>
                <a:cs typeface="Times New Roman" pitchFamily="18" charset="0"/>
              </a:rPr>
              <a:t>Sensors and actuators layer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686800" cy="3429000"/>
          </a:xfrm>
        </p:spPr>
        <p:txBody>
          <a:bodyPr/>
          <a:lstStyle/>
          <a:p>
            <a:pPr algn="l" eaLnBrk="1" hangingPunct="1"/>
            <a:r>
              <a:rPr lang="en-US" sz="2000" b="1">
                <a:latin typeface="Times New Roman" pitchFamily="18" charset="0"/>
                <a:cs typeface="Times New Roman" pitchFamily="18" charset="0"/>
              </a:rPr>
              <a:t>-Communication layer</a:t>
            </a:r>
          </a:p>
          <a:p>
            <a:pPr algn="l" eaLnBrk="1" hangingPunct="1">
              <a:buFont typeface="Arial" charset="0"/>
              <a:buChar char="•"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Easier to perform attack in the communication layer than in the physical layer</a:t>
            </a:r>
          </a:p>
          <a:p>
            <a:pPr algn="l" eaLnBrk="1" hangingPunct="1">
              <a:buFont typeface="Arial" charset="0"/>
              <a:buChar char="•"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Known attack against UAVs is jamming of GNSS signals thereby making navigation impossible</a:t>
            </a:r>
          </a:p>
          <a:p>
            <a:pPr algn="l" eaLnBrk="1" hangingPunct="1"/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algn="l" eaLnBrk="1" hangingPunct="1"/>
            <a:r>
              <a:rPr lang="en-US" sz="2000" b="1">
                <a:latin typeface="Times New Roman" pitchFamily="18" charset="0"/>
                <a:cs typeface="Times New Roman" pitchFamily="18" charset="0"/>
              </a:rPr>
              <a:t>-Application layer</a:t>
            </a:r>
          </a:p>
          <a:p>
            <a:pPr algn="l" eaLnBrk="1" hangingPunct="1">
              <a:buFont typeface="Arial" charset="0"/>
              <a:buChar char="•"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Deals with the navigation tasks and keeps track of previous input and validate new input</a:t>
            </a:r>
          </a:p>
          <a:p>
            <a:pPr algn="l" eaLnBrk="1" hangingPunct="1"/>
            <a:endParaRPr lang="en-US"/>
          </a:p>
          <a:p>
            <a:pPr algn="l" eaLnBrk="1" hangingPunct="1"/>
            <a:endParaRPr lang="en-US"/>
          </a:p>
          <a:p>
            <a:pPr algn="l" eaLnBrk="1" hangingPunct="1"/>
            <a:endParaRPr lang="en-US"/>
          </a:p>
        </p:txBody>
      </p:sp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1828800"/>
          </a:xfrm>
        </p:spPr>
        <p:txBody>
          <a:bodyPr/>
          <a:lstStyle/>
          <a:p>
            <a:pPr eaLnBrk="1" hangingPunct="1"/>
            <a:endParaRPr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143000" y="1676400"/>
            <a:ext cx="7543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800" b="1" dirty="0">
              <a:solidFill>
                <a:srgbClr val="FFFF00"/>
              </a:solidFill>
              <a:latin typeface="+mn-lt"/>
              <a:cs typeface="Times New Roman" pitchFamily="18" charset="0"/>
            </a:endParaRP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+mn-lt"/>
                <a:cs typeface="Times New Roman" pitchFamily="18" charset="0"/>
              </a:rPr>
              <a:t>Communication layer and application layer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763000" cy="3352800"/>
          </a:xfrm>
        </p:spPr>
        <p:txBody>
          <a:bodyPr/>
          <a:lstStyle/>
          <a:p>
            <a:pPr algn="l" eaLnBrk="1" hangingPunct="1">
              <a:buFont typeface="Arial" charset="0"/>
              <a:buChar char="•"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Integrate the sensor data and calculate the location of the vehicle</a:t>
            </a:r>
          </a:p>
          <a:p>
            <a:pPr algn="l" eaLnBrk="1" hangingPunct="1">
              <a:buFont typeface="Arial" charset="0"/>
              <a:buChar char="•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buFont typeface="Arial" charset="0"/>
              <a:buChar char="•"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Introduced error by a deceived sensor can easily corrupt the whole localization solution</a:t>
            </a:r>
          </a:p>
          <a:p>
            <a:pPr algn="l" eaLnBrk="1" hangingPunct="1">
              <a:buFont typeface="Arial" charset="0"/>
              <a:buChar char="•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buFont typeface="Arial" charset="0"/>
              <a:buChar char="•"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Kalman filters are used which is very sensitive to the input variations from which the uncertainty is calculated</a:t>
            </a:r>
          </a:p>
          <a:p>
            <a:pPr algn="l" eaLnBrk="1" hangingPunct="1">
              <a:buFont typeface="Arial" charset="0"/>
              <a:buChar char="•"/>
            </a:pPr>
            <a:endParaRPr lang="en-US"/>
          </a:p>
        </p:txBody>
      </p:sp>
      <p:sp>
        <p:nvSpPr>
          <p:cNvPr id="9219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1828800"/>
          </a:xfrm>
        </p:spPr>
        <p:txBody>
          <a:bodyPr/>
          <a:lstStyle/>
          <a:p>
            <a:pPr eaLnBrk="1" hangingPunct="1"/>
            <a:endParaRPr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28600" y="1981200"/>
            <a:ext cx="868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2800" b="1" dirty="0">
                <a:solidFill>
                  <a:srgbClr val="FFFF00"/>
                </a:solidFill>
                <a:latin typeface="+mn-lt"/>
                <a:cs typeface="Times New Roman" pitchFamily="18" charset="0"/>
              </a:rPr>
              <a:t>Data Processing Layer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itle 2">
            <a:extLst>
              <a:ext uri="{FF2B5EF4-FFF2-40B4-BE49-F238E27FC236}">
                <a16:creationId xmlns:a16="http://schemas.microsoft.com/office/drawing/2014/main" id="{3D083EB6-878A-4D29-8E71-7B3C362BF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352800"/>
            <a:ext cx="6400800" cy="2857500"/>
          </a:xfrm>
        </p:spPr>
        <p:txBody>
          <a:bodyPr numCol="2"/>
          <a:lstStyle/>
          <a:p>
            <a:pPr marL="457200" indent="-457200" algn="l" eaLnBrk="1" hangingPunct="1">
              <a:defRPr/>
            </a:pPr>
            <a:endParaRPr lang="en-IN" dirty="0"/>
          </a:p>
          <a:p>
            <a:pPr marL="457200" indent="-457200" algn="l" eaLnBrk="1" hangingPunct="1">
              <a:buFont typeface="Arial" panose="020B0604020202020204" pitchFamily="34" charset="0"/>
              <a:buChar char="•"/>
              <a:defRPr/>
            </a:pPr>
            <a:r>
              <a:rPr lang="en-IN" dirty="0"/>
              <a:t>The presence of a TTP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Community of Trust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Software integrity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  <a:defRPr/>
            </a:pPr>
            <a:endParaRPr lang="en-IN" b="1" dirty="0"/>
          </a:p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1828800"/>
          </a:xfrm>
        </p:spPr>
        <p:txBody>
          <a:bodyPr/>
          <a:lstStyle/>
          <a:p>
            <a:pPr eaLnBrk="1" hangingPunct="1"/>
            <a:endParaRPr altLang="en-US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05000" y="2209800"/>
            <a:ext cx="56529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FFFF00"/>
                </a:solidFill>
                <a:latin typeface="+mn-lt"/>
              </a:rPr>
              <a:t>Integrity Attestation in Military </a:t>
            </a:r>
            <a:r>
              <a:rPr lang="en-IN" sz="2800" b="1" dirty="0" err="1">
                <a:solidFill>
                  <a:srgbClr val="FFFF00"/>
                </a:solidFill>
                <a:latin typeface="+mn-lt"/>
              </a:rPr>
              <a:t>IoT</a:t>
            </a:r>
            <a:endParaRPr lang="en-IN" sz="2800" b="1" dirty="0">
              <a:solidFill>
                <a:srgbClr val="FFFF00"/>
              </a:solidFill>
              <a:latin typeface="+mn-lt"/>
            </a:endParaRPr>
          </a:p>
          <a:p>
            <a:endParaRPr lang="en-US" dirty="0"/>
          </a:p>
        </p:txBody>
      </p:sp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76" y="3429000"/>
            <a:ext cx="5572123" cy="3124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>
            <a:extLst>
              <a:ext uri="{FF2B5EF4-FFF2-40B4-BE49-F238E27FC236}">
                <a16:creationId xmlns:a16="http://schemas.microsoft.com/office/drawing/2014/main" id="{E28960F7-EC14-4384-A33E-D7F26CF76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3200400"/>
            <a:ext cx="7162800" cy="3505200"/>
          </a:xfrm>
        </p:spPr>
        <p:txBody>
          <a:bodyPr numCol="1"/>
          <a:lstStyle/>
          <a:p>
            <a:pPr algn="l" eaLnBrk="1" hangingPunct="1">
              <a:defRPr/>
            </a:pPr>
            <a:r>
              <a:rPr lang="en-US" dirty="0"/>
              <a:t>    </a:t>
            </a:r>
          </a:p>
          <a:p>
            <a:pPr algn="l" eaLnBrk="1" hangingPunct="1">
              <a:buFont typeface="Wingdings" pitchFamily="2" charset="2"/>
              <a:buChar char="Ø"/>
              <a:defRPr/>
            </a:pPr>
            <a:r>
              <a:rPr lang="en-US" dirty="0"/>
              <a:t>The authorization of the subject in control of the 	           	transaction in the other end</a:t>
            </a:r>
          </a:p>
          <a:p>
            <a:pPr marL="457200" indent="-457200" algn="l" eaLnBrk="1" hangingPunct="1">
              <a:buFont typeface="Wingdings" pitchFamily="2" charset="2"/>
              <a:buChar char="Ø"/>
              <a:defRPr/>
            </a:pPr>
            <a:r>
              <a:rPr lang="en-US" dirty="0"/>
              <a:t>The integrity of the equipment used in the transaction</a:t>
            </a:r>
          </a:p>
          <a:p>
            <a:pPr marL="457200" indent="-457200" algn="l" eaLnBrk="1" hangingPunct="1">
              <a:buFont typeface="Wingdings" pitchFamily="2" charset="2"/>
              <a:buChar char="Ø"/>
              <a:defRPr/>
            </a:pPr>
            <a:r>
              <a:rPr lang="en-US" dirty="0"/>
              <a:t>The key management procedures used in the </a:t>
            </a:r>
            <a:r>
              <a:rPr lang="en-US" dirty="0" err="1"/>
              <a:t>domainThe</a:t>
            </a:r>
            <a:r>
              <a:rPr lang="en-US" dirty="0"/>
              <a:t> integrity protection of the </a:t>
            </a:r>
            <a:r>
              <a:rPr lang="en-US" dirty="0" err="1"/>
              <a:t>transmiited</a:t>
            </a:r>
            <a:r>
              <a:rPr lang="en-US" dirty="0"/>
              <a:t> data</a:t>
            </a:r>
          </a:p>
        </p:txBody>
      </p:sp>
      <p:sp>
        <p:nvSpPr>
          <p:cNvPr id="6147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1828800"/>
          </a:xfrm>
        </p:spPr>
        <p:txBody>
          <a:bodyPr/>
          <a:lstStyle/>
          <a:p>
            <a:pPr eaLnBrk="1" hangingPunct="1"/>
            <a:endParaRPr altLang="en-US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743200" y="2133600"/>
            <a:ext cx="436734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FFFF00"/>
                </a:solidFill>
                <a:latin typeface="+mn-lt"/>
              </a:rPr>
              <a:t>INTEGRITY ATTESTATION </a:t>
            </a:r>
            <a:r>
              <a:rPr lang="en-IN" b="1" dirty="0"/>
              <a:t>:</a:t>
            </a:r>
            <a:br>
              <a:rPr lang="en-IN" dirty="0"/>
            </a:b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ubtitle 2"/>
          <p:cNvSpPr>
            <a:spLocks noGrp="1"/>
          </p:cNvSpPr>
          <p:nvPr>
            <p:ph type="subTitle" idx="1"/>
          </p:nvPr>
        </p:nvSpPr>
        <p:spPr>
          <a:xfrm>
            <a:off x="1219200" y="2133600"/>
            <a:ext cx="6400800" cy="609600"/>
          </a:xfrm>
        </p:spPr>
        <p:txBody>
          <a:bodyPr/>
          <a:lstStyle/>
          <a:p>
            <a:pPr eaLnBrk="1" hangingPunct="1"/>
            <a:r>
              <a:rPr lang="en-IN" sz="2800" dirty="0">
                <a:solidFill>
                  <a:srgbClr val="FFFF00"/>
                </a:solidFill>
              </a:rPr>
              <a:t>The functional components of the Gismo </a:t>
            </a:r>
            <a:r>
              <a:rPr lang="en-IN" sz="2800" dirty="0" err="1">
                <a:solidFill>
                  <a:srgbClr val="FFFF00"/>
                </a:solidFill>
              </a:rPr>
              <a:t>IdM</a:t>
            </a:r>
            <a:r>
              <a:rPr lang="en-IN" sz="2800" dirty="0">
                <a:solidFill>
                  <a:srgbClr val="FFFF00"/>
                </a:solidFill>
              </a:rPr>
              <a:t>.</a:t>
            </a:r>
            <a:endParaRPr lang="en-US" altLang="en-US" sz="2800" dirty="0">
              <a:solidFill>
                <a:srgbClr val="FFFF00"/>
              </a:solidFill>
            </a:endParaRPr>
          </a:p>
        </p:txBody>
      </p:sp>
      <p:sp>
        <p:nvSpPr>
          <p:cNvPr id="9219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1828800"/>
          </a:xfrm>
        </p:spPr>
        <p:txBody>
          <a:bodyPr/>
          <a:lstStyle/>
          <a:p>
            <a:pPr eaLnBrk="1" hangingPunct="1"/>
            <a:endParaRPr altLang="en-US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8950" y="3352800"/>
            <a:ext cx="579278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ubtitle 2">
            <a:extLst>
              <a:ext uri="{FF2B5EF4-FFF2-40B4-BE49-F238E27FC236}">
                <a16:creationId xmlns:a16="http://schemas.microsoft.com/office/drawing/2014/main" id="{14E1DDC7-E8E4-42D8-B245-1B20A0151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3276600"/>
            <a:ext cx="6400800" cy="3048000"/>
          </a:xfrm>
        </p:spPr>
        <p:txBody>
          <a:bodyPr numCol="2"/>
          <a:lstStyle/>
          <a:p>
            <a:pPr eaLnBrk="1" hangingPunct="1">
              <a:defRPr/>
            </a:pPr>
            <a:endParaRPr lang="en-US" dirty="0"/>
          </a:p>
          <a:p>
            <a:pPr marL="457200" indent="-45720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A physical attack on circuit boards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An unfaithful operator who modifies the software stacks</a:t>
            </a:r>
            <a:endParaRPr lang="en-US" altLang="en-US" dirty="0"/>
          </a:p>
        </p:txBody>
      </p:sp>
      <p:sp>
        <p:nvSpPr>
          <p:cNvPr id="7171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1828800"/>
          </a:xfrm>
        </p:spPr>
        <p:txBody>
          <a:bodyPr/>
          <a:lstStyle/>
          <a:p>
            <a:pPr eaLnBrk="1" hangingPunct="1"/>
            <a:endParaRPr altLang="en-US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2057400"/>
            <a:ext cx="693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defRPr/>
            </a:pPr>
            <a:r>
              <a:rPr lang="en-IN" sz="2800" b="1" dirty="0">
                <a:solidFill>
                  <a:srgbClr val="FFFF00"/>
                </a:solidFill>
                <a:latin typeface="+mn-lt"/>
              </a:rPr>
              <a:t>Types of attack from which there will be no</a:t>
            </a:r>
          </a:p>
          <a:p>
            <a:pPr algn="ctr" eaLnBrk="1" hangingPunct="1">
              <a:defRPr/>
            </a:pPr>
            <a:r>
              <a:rPr lang="en-US" sz="2800" b="1" dirty="0">
                <a:solidFill>
                  <a:srgbClr val="FFFF00"/>
                </a:solidFill>
                <a:latin typeface="+mn-lt"/>
              </a:rPr>
              <a:t>protection</a:t>
            </a:r>
            <a:r>
              <a:rPr lang="en-US" sz="2600" b="1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5122" name="Picture 2" descr="C:\Users\Rishabh\Desktop\Yearbook_Graphics-05_sma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657600"/>
            <a:ext cx="4610100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>
          <a:xfrm>
            <a:off x="304800" y="3124200"/>
            <a:ext cx="8610600" cy="3733800"/>
          </a:xfrm>
        </p:spPr>
        <p:txBody>
          <a:bodyPr numCol="2"/>
          <a:lstStyle/>
          <a:p>
            <a:pPr>
              <a:buFont typeface="Wingdings" pitchFamily="2" charset="2"/>
              <a:buChar char="Ø"/>
            </a:pPr>
            <a:endParaRPr lang="en-IN" sz="2800" dirty="0"/>
          </a:p>
          <a:p>
            <a:pPr>
              <a:buFont typeface="Wingdings" pitchFamily="2" charset="2"/>
              <a:buChar char="Ø"/>
            </a:pPr>
            <a:r>
              <a:rPr lang="en-IN" sz="2800" dirty="0"/>
              <a:t>IOT is all about integrating data and providing the controlled </a:t>
            </a:r>
            <a:r>
              <a:rPr lang="en-IN" sz="2800" dirty="0" err="1"/>
              <a:t>autonomity</a:t>
            </a:r>
            <a:r>
              <a:rPr lang="en-IN" sz="2800" dirty="0"/>
              <a:t> to the independent yet inter connected modules to make decisions based on this data.</a:t>
            </a:r>
          </a:p>
          <a:p>
            <a:pPr algn="l"/>
            <a:endParaRPr lang="en-US" sz="2000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147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1524000"/>
          </a:xfrm>
        </p:spPr>
        <p:txBody>
          <a:bodyPr/>
          <a:lstStyle/>
          <a:p>
            <a:endParaRPr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2860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18288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IOT:SMART UNMANNED BORDER SECURITY SYSTEM AND APPLICATION IN DEFENCE</a:t>
            </a:r>
          </a:p>
          <a:p>
            <a:endParaRPr lang="en-US" dirty="0"/>
          </a:p>
        </p:txBody>
      </p:sp>
      <p:pic>
        <p:nvPicPr>
          <p:cNvPr id="1026" name="Picture 2" descr="C:\Users\Rishabh\Desktop\io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3254312"/>
            <a:ext cx="4114800" cy="32365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buFont typeface="Arial" charset="0"/>
              <a:buChar char="•"/>
            </a:pPr>
            <a:endParaRPr lang="en-IN" dirty="0"/>
          </a:p>
          <a:p>
            <a:pPr algn="l" eaLnBrk="1" hangingPunct="1">
              <a:buFont typeface="Arial" charset="0"/>
              <a:buChar char="•"/>
            </a:pPr>
            <a:r>
              <a:rPr lang="en-IN" dirty="0"/>
              <a:t>Multitasking wireless robot system is very effective in regions where the environment is not good enough for human survival. </a:t>
            </a:r>
          </a:p>
          <a:p>
            <a:pPr algn="l" eaLnBrk="1" hangingPunct="1">
              <a:buFont typeface="Arial" charset="0"/>
              <a:buChar char="•"/>
            </a:pPr>
            <a:r>
              <a:rPr lang="en-IN" dirty="0"/>
              <a:t>This system uses IOT technology for communication.</a:t>
            </a:r>
          </a:p>
          <a:p>
            <a:pPr algn="l" eaLnBrk="1" hangingPunct="1">
              <a:buFont typeface="Arial" charset="0"/>
              <a:buChar char="•"/>
            </a:pPr>
            <a:r>
              <a:rPr lang="en-IN" dirty="0"/>
              <a:t> The whole system can be controlled by a remote.</a:t>
            </a:r>
            <a:endParaRPr lang="en-US" dirty="0"/>
          </a:p>
        </p:txBody>
      </p:sp>
      <p:sp>
        <p:nvSpPr>
          <p:cNvPr id="6147" name="Title 1"/>
          <p:cNvSpPr>
            <a:spLocks noGrp="1"/>
          </p:cNvSpPr>
          <p:nvPr>
            <p:ph type="ctrTitle"/>
          </p:nvPr>
        </p:nvSpPr>
        <p:spPr>
          <a:xfrm>
            <a:off x="228600" y="1752600"/>
            <a:ext cx="8686800" cy="1066800"/>
          </a:xfrm>
        </p:spPr>
        <p:txBody>
          <a:bodyPr/>
          <a:lstStyle/>
          <a:p>
            <a:pPr eaLnBrk="1" hangingPunct="1"/>
            <a:r>
              <a:rPr sz="2800">
                <a:solidFill>
                  <a:srgbClr val="FFFF00"/>
                </a:solidFill>
                <a:latin typeface="+mn-lt"/>
              </a:rPr>
              <a:t>Realisation of robot for defence application through IOT</a:t>
            </a: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7171" name="Title 9"/>
          <p:cNvSpPr>
            <a:spLocks noGrp="1"/>
          </p:cNvSpPr>
          <p:nvPr>
            <p:ph type="ctrTitle"/>
          </p:nvPr>
        </p:nvSpPr>
        <p:spPr>
          <a:xfrm>
            <a:off x="457200" y="1828801"/>
            <a:ext cx="8229600" cy="914400"/>
          </a:xfrm>
        </p:spPr>
        <p:txBody>
          <a:bodyPr/>
          <a:lstStyle/>
          <a:p>
            <a:br>
              <a:rPr lang="en-IN" sz="2800" dirty="0">
                <a:solidFill>
                  <a:srgbClr val="FFFF00"/>
                </a:solidFill>
                <a:latin typeface="+mn-lt"/>
              </a:rPr>
            </a:br>
            <a:br>
              <a:rPr lang="en-IN" sz="2800" dirty="0">
                <a:solidFill>
                  <a:srgbClr val="FFFF00"/>
                </a:solidFill>
                <a:latin typeface="+mn-lt"/>
              </a:rPr>
            </a:br>
            <a:r>
              <a:rPr lang="en-IN" sz="2800" dirty="0">
                <a:solidFill>
                  <a:srgbClr val="FFFF00"/>
                </a:solidFill>
                <a:latin typeface="+mn-lt"/>
              </a:rPr>
              <a:t> Block diagram of proposed model :</a:t>
            </a:r>
            <a:br>
              <a:rPr lang="en-IN" dirty="0">
                <a:solidFill>
                  <a:schemeClr val="tx2">
                    <a:lumMod val="75000"/>
                  </a:schemeClr>
                </a:solidFill>
              </a:rPr>
            </a:br>
            <a:endParaRPr lang="en-IN" dirty="0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 descr="C:\Users\Rishabh\Desktop\Untitled.png"/>
          <p:cNvPicPr>
            <a:picLocks noChangeAspect="1" noChangeArrowheads="1"/>
          </p:cNvPicPr>
          <p:nvPr/>
        </p:nvPicPr>
        <p:blipFill>
          <a:blip r:embed="rId3"/>
          <a:srcRect r="49476" b="52170"/>
          <a:stretch>
            <a:fillRect/>
          </a:stretch>
        </p:blipFill>
        <p:spPr bwMode="auto">
          <a:xfrm>
            <a:off x="683342" y="3352800"/>
            <a:ext cx="8003458" cy="3276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152400" y="152400"/>
            <a:ext cx="8763000" cy="1447800"/>
          </a:xfrm>
        </p:spPr>
        <p:txBody>
          <a:bodyPr/>
          <a:lstStyle/>
          <a:p>
            <a:pPr eaLnBrk="1" hangingPunct="1"/>
            <a:endParaRPr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733800"/>
            <a:ext cx="6705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19050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FFFF00"/>
                </a:solidFill>
                <a:latin typeface="+mn-lt"/>
              </a:rPr>
              <a:t> The transmitter section of proposed model having a camera module</a:t>
            </a:r>
            <a:r>
              <a:rPr lang="en-IN" dirty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1447800"/>
          </a:xfrm>
        </p:spPr>
        <p:txBody>
          <a:bodyPr/>
          <a:lstStyle/>
          <a:p>
            <a:pPr eaLnBrk="1" hangingPunct="1"/>
            <a:endParaRPr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581400"/>
            <a:ext cx="7239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19812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IN" sz="2800" dirty="0">
                <a:solidFill>
                  <a:srgbClr val="FFFF00"/>
                </a:solidFill>
                <a:latin typeface="+mn-lt"/>
              </a:rPr>
              <a:t> Receiver section of the proposed model </a:t>
            </a:r>
            <a:endParaRPr lang="en-US" sz="28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itle 2"/>
          <p:cNvSpPr>
            <a:spLocks noGrp="1"/>
          </p:cNvSpPr>
          <p:nvPr>
            <p:ph type="subTitle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IOT:SMART UNMANNED BORDER SECURITY SYSTEM AND APPLICATION IN DEFENCE</a:t>
            </a:r>
          </a:p>
          <a:p>
            <a:endParaRPr lang="en-IN" sz="2000" dirty="0"/>
          </a:p>
          <a:p>
            <a:pPr algn="l"/>
            <a:r>
              <a:rPr lang="en-IN" sz="2800" b="1" u="sng" dirty="0">
                <a:solidFill>
                  <a:srgbClr val="0070C0"/>
                </a:solidFill>
              </a:rPr>
              <a:t>INTRUSION DETECTION SYSTEM  &amp; AUTONOMOUS SURVEILLANCE </a:t>
            </a:r>
            <a:endParaRPr lang="en-IN" sz="2000" b="1" u="sng" dirty="0"/>
          </a:p>
          <a:p>
            <a:pPr algn="l">
              <a:buFont typeface="Wingdings" pitchFamily="2" charset="2"/>
              <a:buChar char="Ø"/>
            </a:pPr>
            <a:r>
              <a:rPr lang="en-IN" sz="2400" dirty="0"/>
              <a:t>SUBS is the first line of defence made to act as a force multiplier. It is developed to help you know when someone tries to intrude your jurisdiction. </a:t>
            </a:r>
          </a:p>
          <a:p>
            <a:pPr algn="l">
              <a:buFont typeface="Wingdings" pitchFamily="2" charset="2"/>
              <a:buChar char="Ø"/>
            </a:pPr>
            <a:r>
              <a:rPr lang="en-IN" sz="2400" dirty="0"/>
              <a:t>Enabled with multiple sensors,   SUBS is an ideal end to end solution for securing any perimeter from borders to airports.   </a:t>
            </a:r>
          </a:p>
          <a:p>
            <a:pPr algn="l">
              <a:buFont typeface="Wingdings" pitchFamily="2" charset="2"/>
              <a:buChar char="Ø"/>
            </a:pPr>
            <a:r>
              <a:rPr lang="en-IN" sz="2400" dirty="0"/>
              <a:t> It allows autonomous vehicles such as drones and rovers to act upon an intrusion alert and provide first response, surveillance, and threat verification capabilities</a:t>
            </a:r>
          </a:p>
        </p:txBody>
      </p:sp>
      <p:sp>
        <p:nvSpPr>
          <p:cNvPr id="7171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1524000"/>
          </a:xfrm>
        </p:spPr>
        <p:txBody>
          <a:bodyPr/>
          <a:lstStyle/>
          <a:p>
            <a:endParaRPr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itle 2"/>
          <p:cNvSpPr>
            <a:spLocks noGrp="1"/>
          </p:cNvSpPr>
          <p:nvPr>
            <p:ph type="subTitle" idx="1"/>
          </p:nvPr>
        </p:nvSpPr>
        <p:spPr>
          <a:xfrm>
            <a:off x="152400" y="1752600"/>
            <a:ext cx="8991600" cy="4876800"/>
          </a:xfrm>
        </p:spPr>
        <p:txBody>
          <a:bodyPr/>
          <a:lstStyle/>
          <a:p>
            <a:r>
              <a:rPr lang="en-US" sz="2800" dirty="0">
                <a:solidFill>
                  <a:srgbClr val="FFFF00"/>
                </a:solidFill>
              </a:rPr>
              <a:t>IOT:SMART UNMANNED BORDER SECURITY SYSTEM AND APPLICATION IN DEFENCE</a:t>
            </a:r>
          </a:p>
          <a:p>
            <a:endParaRPr lang="en-IN" sz="2000" dirty="0"/>
          </a:p>
          <a:p>
            <a:pPr algn="l"/>
            <a:r>
              <a:rPr lang="en-IN" sz="2800" b="1" u="sng" dirty="0">
                <a:solidFill>
                  <a:srgbClr val="0070C0"/>
                </a:solidFill>
              </a:rPr>
              <a:t>ENCRYPTED NETWORK &amp; C&amp;C PLATFORM</a:t>
            </a:r>
          </a:p>
          <a:p>
            <a:pPr algn="l"/>
            <a:endParaRPr lang="en-IN" sz="2000" b="1" u="sng" dirty="0">
              <a:solidFill>
                <a:srgbClr val="0070C0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IN" sz="2400" dirty="0"/>
              <a:t>SECURE is the brain of the SUBS Integrated Security Solution.</a:t>
            </a:r>
          </a:p>
          <a:p>
            <a:pPr algn="l">
              <a:buFont typeface="Wingdings" pitchFamily="2" charset="2"/>
              <a:buChar char="Ø"/>
            </a:pPr>
            <a:r>
              <a:rPr lang="en-IN" sz="2400" dirty="0"/>
              <a:t> All SUBS units at field, which protect the perimeter, are controlled and managed by SECURE. </a:t>
            </a:r>
          </a:p>
          <a:p>
            <a:pPr algn="l">
              <a:buFont typeface="Wingdings" pitchFamily="2" charset="2"/>
              <a:buChar char="Ø"/>
            </a:pPr>
            <a:r>
              <a:rPr lang="en-IN" sz="2400" dirty="0"/>
              <a:t>SECURE keeps the Security Solution Grid intact and runs complex algorithms and artificial intelligence in order to make the security even stronger.</a:t>
            </a:r>
          </a:p>
          <a:p>
            <a:endParaRPr lang="en-US" dirty="0"/>
          </a:p>
        </p:txBody>
      </p:sp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1447800"/>
          </a:xfrm>
        </p:spPr>
        <p:txBody>
          <a:bodyPr/>
          <a:lstStyle/>
          <a:p>
            <a:endParaRPr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ubtitle 2"/>
          <p:cNvSpPr>
            <a:spLocks noGrp="1"/>
          </p:cNvSpPr>
          <p:nvPr>
            <p:ph type="subTitle" idx="1"/>
          </p:nvPr>
        </p:nvSpPr>
        <p:spPr>
          <a:xfrm>
            <a:off x="0" y="3048000"/>
            <a:ext cx="8839200" cy="3657600"/>
          </a:xfrm>
        </p:spPr>
        <p:txBody>
          <a:bodyPr numCol="1"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[1] 	I. </a:t>
            </a:r>
            <a:r>
              <a:rPr lang="en-US" sz="1800" dirty="0" err="1">
                <a:solidFill>
                  <a:schemeClr val="tx1"/>
                </a:solidFill>
              </a:rPr>
              <a:t>Paliy</a:t>
            </a:r>
            <a:r>
              <a:rPr lang="en-US" sz="1800" dirty="0">
                <a:solidFill>
                  <a:schemeClr val="tx1"/>
                </a:solidFill>
              </a:rPr>
              <a:t>, V. </a:t>
            </a:r>
            <a:r>
              <a:rPr lang="en-US" sz="1800" dirty="0" err="1">
                <a:solidFill>
                  <a:schemeClr val="tx1"/>
                </a:solidFill>
              </a:rPr>
              <a:t>Turchenko</a:t>
            </a:r>
            <a:r>
              <a:rPr lang="en-US" sz="1800" dirty="0">
                <a:solidFill>
                  <a:schemeClr val="tx1"/>
                </a:solidFill>
              </a:rPr>
              <a:t>, V. </a:t>
            </a:r>
            <a:r>
              <a:rPr lang="en-US" sz="1800" dirty="0" err="1">
                <a:solidFill>
                  <a:schemeClr val="tx1"/>
                </a:solidFill>
              </a:rPr>
              <a:t>Koval</a:t>
            </a:r>
            <a:r>
              <a:rPr lang="en-US" sz="1800" dirty="0">
                <a:solidFill>
                  <a:schemeClr val="tx1"/>
                </a:solidFill>
              </a:rPr>
              <a:t>, A. </a:t>
            </a:r>
            <a:r>
              <a:rPr lang="en-US" sz="1800" dirty="0" err="1">
                <a:solidFill>
                  <a:schemeClr val="tx1"/>
                </a:solidFill>
              </a:rPr>
              <a:t>Sachenko</a:t>
            </a:r>
            <a:r>
              <a:rPr lang="en-US" sz="1800" dirty="0">
                <a:solidFill>
                  <a:schemeClr val="tx1"/>
                </a:solidFill>
              </a:rPr>
              <a:t>, G. </a:t>
            </a:r>
            <a:r>
              <a:rPr lang="en-US" sz="1800" dirty="0" err="1">
                <a:solidFill>
                  <a:schemeClr val="tx1"/>
                </a:solidFill>
              </a:rPr>
              <a:t>Markowasky</a:t>
            </a:r>
            <a:r>
              <a:rPr lang="en-US" sz="1800" dirty="0">
                <a:solidFill>
                  <a:schemeClr val="tx1"/>
                </a:solidFill>
              </a:rPr>
              <a:t>, “”, Proc. IEEE International Joint Conference Neural Network, vol. 4, pp. 2965-2970</a:t>
            </a:r>
            <a:r>
              <a:rPr lang="en-US" sz="1800">
                <a:solidFill>
                  <a:schemeClr val="tx1"/>
                </a:solidFill>
              </a:rPr>
              <a:t>, 2016-Jul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 [2]	</a:t>
            </a:r>
            <a:r>
              <a:rPr lang="en-US" sz="1800" dirty="0" err="1">
                <a:solidFill>
                  <a:schemeClr val="tx1"/>
                </a:solidFill>
              </a:rPr>
              <a:t>Jaehak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Byun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Sooyeop</a:t>
            </a:r>
            <a:r>
              <a:rPr lang="en-US" sz="1800" dirty="0">
                <a:solidFill>
                  <a:schemeClr val="tx1"/>
                </a:solidFill>
              </a:rPr>
              <a:t> Kim, </a:t>
            </a:r>
            <a:r>
              <a:rPr lang="en-US" sz="1800" dirty="0" err="1">
                <a:solidFill>
                  <a:schemeClr val="tx1"/>
                </a:solidFill>
              </a:rPr>
              <a:t>Sangphil</a:t>
            </a:r>
            <a:r>
              <a:rPr lang="en-US" sz="1800" dirty="0">
                <a:solidFill>
                  <a:schemeClr val="tx1"/>
                </a:solidFill>
              </a:rPr>
              <a:t> Kim, “Smart City  Implementation Models Based on </a:t>
            </a:r>
            <a:r>
              <a:rPr lang="en-US" sz="1800" dirty="0" err="1">
                <a:solidFill>
                  <a:schemeClr val="tx1"/>
                </a:solidFill>
              </a:rPr>
              <a:t>IoT</a:t>
            </a:r>
            <a:r>
              <a:rPr lang="en-US" sz="1800" dirty="0">
                <a:solidFill>
                  <a:schemeClr val="tx1"/>
                </a:solidFill>
              </a:rPr>
              <a:t> Technology”, IEEE Journal on Networking, Communication and Processing, pp. 2019-212, 2015.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[3]	] F. A. Ian and M. J. </a:t>
            </a:r>
            <a:r>
              <a:rPr lang="en-US" sz="1800" dirty="0" err="1">
                <a:solidFill>
                  <a:schemeClr val="tx1"/>
                </a:solidFill>
              </a:rPr>
              <a:t>Josep</a:t>
            </a:r>
            <a:r>
              <a:rPr lang="en-US" sz="1800" dirty="0">
                <a:solidFill>
                  <a:schemeClr val="tx1"/>
                </a:solidFill>
              </a:rPr>
              <a:t>, “The Internet of NANO-THINGS,” IEEE Wireless Communications, 2010, pp. 58-64.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[4] M. </a:t>
            </a:r>
            <a:r>
              <a:rPr lang="en-US" sz="1800" dirty="0" err="1">
                <a:solidFill>
                  <a:schemeClr val="tx1"/>
                </a:solidFill>
              </a:rPr>
              <a:t>Micheal</a:t>
            </a:r>
            <a:r>
              <a:rPr lang="en-US" sz="1800" dirty="0">
                <a:solidFill>
                  <a:schemeClr val="tx1"/>
                </a:solidFill>
              </a:rPr>
              <a:t> and M. </a:t>
            </a:r>
            <a:r>
              <a:rPr lang="en-US" sz="1800" dirty="0" err="1">
                <a:solidFill>
                  <a:schemeClr val="tx1"/>
                </a:solidFill>
              </a:rPr>
              <a:t>Darianian</a:t>
            </a:r>
            <a:r>
              <a:rPr lang="en-US" sz="1800" dirty="0">
                <a:solidFill>
                  <a:schemeClr val="tx1"/>
                </a:solidFill>
              </a:rPr>
              <a:t>, “Architectural solutions for mobile RFID services for the internet of things,” IEEE Congress on </a:t>
            </a:r>
            <a:r>
              <a:rPr lang="en-US" sz="1800" dirty="0" err="1">
                <a:solidFill>
                  <a:schemeClr val="tx1"/>
                </a:solidFill>
              </a:rPr>
              <a:t>ServicesPart</a:t>
            </a:r>
            <a:r>
              <a:rPr lang="en-US" sz="1800" dirty="0">
                <a:solidFill>
                  <a:schemeClr val="tx1"/>
                </a:solidFill>
              </a:rPr>
              <a:t> 1, 2008, pp. 71-74. [9] D. </a:t>
            </a:r>
            <a:r>
              <a:rPr lang="en-US" sz="1800" dirty="0" err="1">
                <a:solidFill>
                  <a:schemeClr val="tx1"/>
                </a:solidFill>
              </a:rPr>
              <a:t>Wobschall</a:t>
            </a:r>
            <a:r>
              <a:rPr lang="en-US" sz="1800" dirty="0">
                <a:solidFill>
                  <a:schemeClr val="tx1"/>
                </a:solidFill>
              </a:rPr>
              <a:t> D, “Networked Sensor Monitoring Using the Universal IEEE 1451 Standard,” IEEE Instrumentation &amp; Measurement Magazine, vol. 11, no. 2, 2008, pp. 18-22.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[5]	H Jiang, E Learned Miller, “Automatic Image Detection and Recognition,” (FG 2017), IEEE 12</a:t>
            </a:r>
            <a:r>
              <a:rPr lang="en-US" sz="1800" baseline="30000" dirty="0">
                <a:solidFill>
                  <a:schemeClr val="tx1"/>
                </a:solidFill>
              </a:rPr>
              <a:t>th</a:t>
            </a:r>
            <a:r>
              <a:rPr lang="en-US" sz="1800" dirty="0">
                <a:solidFill>
                  <a:schemeClr val="tx1"/>
                </a:solidFill>
              </a:rPr>
              <a:t> International Conference on Image Processing, pp. 650-657, 2017.                             </a:t>
            </a:r>
          </a:p>
        </p:txBody>
      </p:sp>
      <p:sp>
        <p:nvSpPr>
          <p:cNvPr id="17411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1828800"/>
          </a:xfrm>
        </p:spPr>
        <p:txBody>
          <a:bodyPr/>
          <a:lstStyle/>
          <a:p>
            <a:endParaRPr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352800" y="2133600"/>
            <a:ext cx="2116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+mn-lt"/>
              </a:rPr>
              <a:t>REFERENCES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ubtitle 2"/>
          <p:cNvSpPr>
            <a:spLocks noGrp="1"/>
          </p:cNvSpPr>
          <p:nvPr>
            <p:ph type="subTitle" idx="1"/>
          </p:nvPr>
        </p:nvSpPr>
        <p:spPr>
          <a:xfrm>
            <a:off x="228600" y="1752600"/>
            <a:ext cx="8915400" cy="48768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IOT:SMART UNMANNED BORDER SECURITY SYSTEM AND APPLICATION IN DEFENCE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sz="6600" dirty="0"/>
              <a:t>THANK  YOU!!</a:t>
            </a:r>
          </a:p>
        </p:txBody>
      </p:sp>
      <p:sp>
        <p:nvSpPr>
          <p:cNvPr id="12291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1447800"/>
          </a:xfrm>
        </p:spPr>
        <p:txBody>
          <a:bodyPr/>
          <a:lstStyle/>
          <a:p>
            <a:endParaRPr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763000" cy="1600200"/>
          </a:xfrm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267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1828800"/>
          </a:xfrm>
        </p:spPr>
        <p:txBody>
          <a:bodyPr/>
          <a:lstStyle/>
          <a:p>
            <a:pPr eaLnBrk="1" hangingPunct="1"/>
            <a:endParaRPr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228600" y="1752600"/>
            <a:ext cx="8763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UMBRELLA OF INTERNET OF THINGS   AND   3A’S OF IOT</a:t>
            </a:r>
            <a:endParaRPr lang="en-US" sz="2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124200"/>
            <a:ext cx="5105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3124200"/>
            <a:ext cx="4343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>
          <a:xfrm>
            <a:off x="304800" y="3124200"/>
            <a:ext cx="8610600" cy="3733800"/>
          </a:xfrm>
        </p:spPr>
        <p:txBody>
          <a:bodyPr numCol="2"/>
          <a:lstStyle/>
          <a:p>
            <a:pPr algn="l"/>
            <a:endParaRPr lang="en-IN" sz="2000" dirty="0"/>
          </a:p>
          <a:p>
            <a:pPr algn="l">
              <a:buFont typeface="Wingdings" pitchFamily="2" charset="2"/>
              <a:buChar char="Ø"/>
            </a:pPr>
            <a:r>
              <a:rPr lang="en-IN" sz="2400" dirty="0"/>
              <a:t>IOT is about providing virtual signature to devices to identify them uniquely in an unstructured or structured system to communicate with each other over a shared set of protocols on an agreed platform to utilize the resources in the best possible way. </a:t>
            </a:r>
          </a:p>
          <a:p>
            <a:pPr algn="l"/>
            <a:endParaRPr lang="en-US" sz="2000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147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1524000"/>
          </a:xfrm>
        </p:spPr>
        <p:txBody>
          <a:bodyPr/>
          <a:lstStyle/>
          <a:p>
            <a:endParaRPr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18288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IOT:SMART UNMANNED BORDER SECURITY SYSTEM AND APPLICATION IN DEFENCE</a:t>
            </a:r>
          </a:p>
          <a:p>
            <a:endParaRPr lang="en-US" dirty="0"/>
          </a:p>
        </p:txBody>
      </p:sp>
      <p:pic>
        <p:nvPicPr>
          <p:cNvPr id="2050" name="Picture 2" descr="C:\Users\Rishabh\Desktop\bord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1219" y="3505200"/>
            <a:ext cx="4516581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ubtitle 2"/>
          <p:cNvSpPr>
            <a:spLocks noGrp="1"/>
          </p:cNvSpPr>
          <p:nvPr>
            <p:ph type="subTitle" idx="1"/>
          </p:nvPr>
        </p:nvSpPr>
        <p:spPr>
          <a:xfrm>
            <a:off x="152400" y="3048000"/>
            <a:ext cx="8763000" cy="3962400"/>
          </a:xfrm>
        </p:spPr>
        <p:txBody>
          <a:bodyPr numCol="2"/>
          <a:lstStyle/>
          <a:p>
            <a:pPr algn="l"/>
            <a:endParaRPr lang="en-IN" sz="2400" dirty="0"/>
          </a:p>
        </p:txBody>
      </p:sp>
      <p:sp>
        <p:nvSpPr>
          <p:cNvPr id="9219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1447800"/>
          </a:xfrm>
        </p:spPr>
        <p:txBody>
          <a:bodyPr/>
          <a:lstStyle/>
          <a:p>
            <a:endParaRPr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1828800"/>
            <a:ext cx="8458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FF00"/>
                </a:solidFill>
              </a:rPr>
              <a:t>IOT:SMART UNMANNED BORDER SECURITY SYSTEM AND APPLICATION IN DEFENCE</a:t>
            </a:r>
          </a:p>
        </p:txBody>
      </p:sp>
      <p:pic>
        <p:nvPicPr>
          <p:cNvPr id="4098" name="Picture 2" descr="C:\Users\Rishabh\Desktop\defence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1" y="3200400"/>
            <a:ext cx="8610599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ubtitle 2"/>
          <p:cNvSpPr>
            <a:spLocks noGrp="1"/>
          </p:cNvSpPr>
          <p:nvPr>
            <p:ph type="subTitle" idx="1"/>
          </p:nvPr>
        </p:nvSpPr>
        <p:spPr>
          <a:xfrm>
            <a:off x="152400" y="3048000"/>
            <a:ext cx="8763000" cy="3657600"/>
          </a:xfrm>
        </p:spPr>
        <p:txBody>
          <a:bodyPr numCol="2"/>
          <a:lstStyle/>
          <a:p>
            <a:pPr algn="l">
              <a:buFont typeface="Wingdings" pitchFamily="2" charset="2"/>
              <a:buChar char="Ø"/>
            </a:pPr>
            <a:r>
              <a:rPr lang="en-IN" sz="2800" dirty="0"/>
              <a:t>Modern military operations are conducted in a complex, multidimensional, highly dynamic and disruptive environment – sometimes with unanticipated partners and irregular adversaries.</a:t>
            </a:r>
            <a:endParaRPr lang="en-US" sz="2800" dirty="0"/>
          </a:p>
          <a:p>
            <a:endParaRPr lang="en-US" dirty="0"/>
          </a:p>
        </p:txBody>
      </p:sp>
      <p:sp>
        <p:nvSpPr>
          <p:cNvPr id="9219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1447800"/>
          </a:xfrm>
        </p:spPr>
        <p:txBody>
          <a:bodyPr/>
          <a:lstStyle/>
          <a:p>
            <a:endParaRPr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1752600"/>
            <a:ext cx="754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IOT:SMART UNMANNED BORDER SECURITY SYSTEM AND APPLICATION IN DEFENCE</a:t>
            </a:r>
          </a:p>
          <a:p>
            <a:endParaRPr lang="en-US" dirty="0"/>
          </a:p>
        </p:txBody>
      </p:sp>
      <p:pic>
        <p:nvPicPr>
          <p:cNvPr id="3074" name="Picture 2" descr="C:\Users\Rishabh\Desktop\defenc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200400"/>
            <a:ext cx="4419600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ubtitle 2"/>
          <p:cNvSpPr>
            <a:spLocks noGrp="1"/>
          </p:cNvSpPr>
          <p:nvPr>
            <p:ph type="subTitle" idx="1"/>
          </p:nvPr>
        </p:nvSpPr>
        <p:spPr>
          <a:xfrm>
            <a:off x="228600" y="1752600"/>
            <a:ext cx="8763000" cy="51054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IOT:SMART UNMANNED BORDER SECURITY SYSTEM AND APPLICATION IN DEFENCE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IN" sz="2400" dirty="0"/>
          </a:p>
          <a:p>
            <a:r>
              <a:rPr lang="en-IN" sz="2400" dirty="0"/>
              <a:t>Border Security system Market worth 52.95 Billion USD by 2022</a:t>
            </a:r>
            <a:endParaRPr lang="en-IN" sz="2400" b="1" dirty="0"/>
          </a:p>
          <a:p>
            <a:r>
              <a:rPr lang="en-IN" sz="2400" dirty="0"/>
              <a:t>According to the new market research report "</a:t>
            </a:r>
            <a:r>
              <a:rPr lang="en-IN" sz="2400" u="sng" dirty="0">
                <a:hlinkClick r:id="rId2"/>
              </a:rPr>
              <a:t>Border Security System Market </a:t>
            </a:r>
            <a:r>
              <a:rPr lang="en-IN" sz="2400" dirty="0"/>
              <a:t>by Environment (Ground, Aerial, Naval), System (Laser, Radar, Camera, Wide Band Wireless Communication, Perimeter Intrusion, Unmanned Vehicles, C2C, Biometric Systems), and Geography - Global Forecast to 2022", the border security system market is expected to grow to USD 52.95 Billion by 2022,</a:t>
            </a:r>
            <a:endParaRPr lang="en-US" sz="2400" dirty="0">
              <a:solidFill>
                <a:srgbClr val="FFFF00"/>
              </a:solidFill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10243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86800" cy="1447800"/>
          </a:xfrm>
        </p:spPr>
        <p:txBody>
          <a:bodyPr/>
          <a:lstStyle/>
          <a:p>
            <a:endParaRPr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2860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>
          <a:xfrm>
            <a:off x="0" y="1752600"/>
            <a:ext cx="8991600" cy="48768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IOT:SMART UNMANNED BORDER SECURITY SYSTEM AND APPLICATION IN DEFENCE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IN" sz="2400" dirty="0"/>
              <a:t>Ground-based systems to hold the largest market share during the forecast period</a:t>
            </a:r>
          </a:p>
          <a:p>
            <a:pPr algn="l">
              <a:buFont typeface="Wingdings" pitchFamily="2" charset="2"/>
              <a:buChar char="Ø"/>
            </a:pPr>
            <a:r>
              <a:rPr lang="en-IN" sz="2400" dirty="0"/>
              <a:t>The major challenges faced by ground border security are conventional international disputes, cross-border infiltration, illegal migration, smuggling, and other forms of criminal activity. </a:t>
            </a:r>
          </a:p>
          <a:p>
            <a:pPr algn="l">
              <a:buFont typeface="Wingdings" pitchFamily="2" charset="2"/>
              <a:buChar char="Ø"/>
            </a:pPr>
            <a:r>
              <a:rPr lang="en-IN" sz="2400" dirty="0"/>
              <a:t>Ground-based border security systems comprise systems such as laser, radar, cameras, perimeter intrusion, unmanned ground vehicles (UGV), communication systems among others.</a:t>
            </a:r>
          </a:p>
          <a:p>
            <a:pPr algn="l"/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11267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915400" cy="1447800"/>
          </a:xfrm>
        </p:spPr>
        <p:txBody>
          <a:bodyPr/>
          <a:lstStyle/>
          <a:p>
            <a:endParaRPr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152400" y="3048000"/>
            <a:ext cx="8839200" cy="3581400"/>
          </a:xfrm>
        </p:spPr>
        <p:txBody>
          <a:bodyPr numCol="2"/>
          <a:lstStyle/>
          <a:p>
            <a:r>
              <a:rPr lang="en-US" dirty="0"/>
              <a:t>                        </a:t>
            </a:r>
          </a:p>
          <a:p>
            <a:pPr algn="l"/>
            <a:r>
              <a:rPr lang="en-US" dirty="0"/>
              <a:t>Three modes of MIOT are: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Information sensing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Information transmission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Information Serving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828800"/>
            <a:ext cx="845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MIOT:APPLICATION MODES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124200"/>
            <a:ext cx="4800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1634</TotalTime>
  <Words>1218</Words>
  <Application>Microsoft Office PowerPoint</Application>
  <PresentationFormat>On-screen Show (4:3)</PresentationFormat>
  <Paragraphs>120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Franklin Gothic Book</vt:lpstr>
      <vt:lpstr>Perpetua</vt:lpstr>
      <vt:lpstr>Times New Roman</vt:lpstr>
      <vt:lpstr>Wingdings</vt:lpstr>
      <vt:lpstr>Wingdings 2</vt:lpstr>
      <vt:lpstr>Equity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Realisation of robot for defence application through IOT</vt:lpstr>
      <vt:lpstr>   Block diagram of proposed model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vivek chauhan</cp:lastModifiedBy>
  <cp:revision>39</cp:revision>
  <dcterms:created xsi:type="dcterms:W3CDTF">2018-08-10T08:10:03Z</dcterms:created>
  <dcterms:modified xsi:type="dcterms:W3CDTF">2022-08-12T21:38:29Z</dcterms:modified>
</cp:coreProperties>
</file>