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5566" y="745588"/>
            <a:ext cx="8915399" cy="3094891"/>
          </a:xfrm>
        </p:spPr>
        <p:txBody>
          <a:bodyPr>
            <a:noAutofit/>
          </a:bodyPr>
          <a:lstStyle/>
          <a:p>
            <a:r>
              <a:rPr lang="en-IN" sz="6000" dirty="0"/>
              <a:t> Smart Sewage Detection &amp; Monitoring System</a:t>
            </a:r>
          </a:p>
        </p:txBody>
      </p:sp>
      <p:sp>
        <p:nvSpPr>
          <p:cNvPr id="3" name="Subtitle 2"/>
          <p:cNvSpPr>
            <a:spLocks noGrp="1"/>
          </p:cNvSpPr>
          <p:nvPr>
            <p:ph type="subTitle" idx="1"/>
          </p:nvPr>
        </p:nvSpPr>
        <p:spPr>
          <a:xfrm>
            <a:off x="2550017" y="4828896"/>
            <a:ext cx="5284116" cy="696142"/>
          </a:xfrm>
        </p:spPr>
        <p:txBody>
          <a:bodyPr>
            <a:normAutofit fontScale="92500" lnSpcReduction="10000"/>
          </a:bodyPr>
          <a:lstStyle/>
          <a:p>
            <a:r>
              <a:rPr lang="en-IN" dirty="0">
                <a:solidFill>
                  <a:schemeClr val="accent3">
                    <a:lumMod val="50000"/>
                  </a:schemeClr>
                </a:solidFill>
              </a:rPr>
              <a:t>Presented &amp; Documented by:                 </a:t>
            </a:r>
          </a:p>
          <a:p>
            <a:r>
              <a:rPr lang="en-IN" dirty="0">
                <a:solidFill>
                  <a:schemeClr val="accent3">
                    <a:lumMod val="50000"/>
                  </a:schemeClr>
                </a:solidFill>
              </a:rPr>
              <a:t>           Vivek Chauhan</a:t>
            </a:r>
          </a:p>
        </p:txBody>
      </p:sp>
    </p:spTree>
    <p:extLst>
      <p:ext uri="{BB962C8B-B14F-4D97-AF65-F5344CB8AC3E}">
        <p14:creationId xmlns:p14="http://schemas.microsoft.com/office/powerpoint/2010/main" val="263962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dirty="0"/>
              <a:t>Thank you</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7677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3336"/>
            <a:ext cx="8985117" cy="734096"/>
          </a:xfrm>
        </p:spPr>
        <p:txBody>
          <a:bodyPr>
            <a:normAutofit/>
          </a:bodyPr>
          <a:lstStyle/>
          <a:p>
            <a:r>
              <a:rPr lang="en-IN" b="1" dirty="0">
                <a:latin typeface="Baskerville Old Face" panose="02020602080505020303" pitchFamily="18" charset="0"/>
              </a:rPr>
              <a:t>Addressing the Critical and unnoticed problem</a:t>
            </a:r>
          </a:p>
        </p:txBody>
      </p:sp>
      <p:sp>
        <p:nvSpPr>
          <p:cNvPr id="3" name="Content Placeholder 2"/>
          <p:cNvSpPr>
            <a:spLocks noGrp="1"/>
          </p:cNvSpPr>
          <p:nvPr>
            <p:ph idx="1"/>
          </p:nvPr>
        </p:nvSpPr>
        <p:spPr>
          <a:xfrm>
            <a:off x="2589212" y="1648496"/>
            <a:ext cx="8915400" cy="4262726"/>
          </a:xfrm>
        </p:spPr>
        <p:txBody>
          <a:bodyPr>
            <a:normAutofit fontScale="92500" lnSpcReduction="20000"/>
          </a:bodyPr>
          <a:lstStyle/>
          <a:p>
            <a:r>
              <a:rPr lang="en-IN" sz="2600" dirty="0"/>
              <a:t>In recent years , cities have incurred numerous instances of flood damage from intense localized rainfalls.</a:t>
            </a:r>
          </a:p>
          <a:p>
            <a:r>
              <a:rPr lang="en-IN" sz="2600" dirty="0"/>
              <a:t>The clogged sewers and thus overflowing sewer water leading to breeding of mosquitoes and several other water -borne diseases.</a:t>
            </a:r>
          </a:p>
          <a:p>
            <a:r>
              <a:rPr lang="en-IN" sz="2600" dirty="0"/>
              <a:t> Hazardous and industrial  solid wastes and gaseous fumes are dangerous to our health.</a:t>
            </a:r>
          </a:p>
          <a:p>
            <a:r>
              <a:rPr lang="en-IN" sz="2600" dirty="0"/>
              <a:t>The change of area use has been encountered in several cases.</a:t>
            </a:r>
          </a:p>
          <a:p>
            <a:r>
              <a:rPr lang="en-IN" sz="2600" dirty="0"/>
              <a:t>Theft of manhole covers .</a:t>
            </a:r>
          </a:p>
          <a:p>
            <a:pPr marL="0" indent="0">
              <a:buNone/>
            </a:pPr>
            <a:r>
              <a:rPr lang="en-IN" sz="2600" dirty="0"/>
              <a:t>   </a:t>
            </a:r>
          </a:p>
          <a:p>
            <a:endParaRPr lang="en-IN" dirty="0"/>
          </a:p>
        </p:txBody>
      </p:sp>
    </p:spTree>
    <p:extLst>
      <p:ext uri="{BB962C8B-B14F-4D97-AF65-F5344CB8AC3E}">
        <p14:creationId xmlns:p14="http://schemas.microsoft.com/office/powerpoint/2010/main" val="284434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6181" y="618186"/>
            <a:ext cx="8911687" cy="927279"/>
          </a:xfrm>
        </p:spPr>
        <p:txBody>
          <a:bodyPr>
            <a:noAutofit/>
          </a:bodyPr>
          <a:lstStyle/>
          <a:p>
            <a:r>
              <a:rPr lang="en-IN" sz="2800" dirty="0"/>
              <a:t>Working towards creating  society a better         place..</a:t>
            </a:r>
          </a:p>
        </p:txBody>
      </p:sp>
      <p:sp>
        <p:nvSpPr>
          <p:cNvPr id="3" name="Content Placeholder 2"/>
          <p:cNvSpPr>
            <a:spLocks noGrp="1"/>
          </p:cNvSpPr>
          <p:nvPr>
            <p:ph idx="1"/>
          </p:nvPr>
        </p:nvSpPr>
        <p:spPr/>
        <p:txBody>
          <a:bodyPr/>
          <a:lstStyle/>
          <a:p>
            <a:r>
              <a:rPr lang="en-IN" sz="2800" dirty="0"/>
              <a:t>Detection of points of failure and leakage.</a:t>
            </a:r>
          </a:p>
          <a:p>
            <a:r>
              <a:rPr lang="en-IN" sz="2800" dirty="0"/>
              <a:t>Using less human intervention .</a:t>
            </a:r>
          </a:p>
          <a:p>
            <a:r>
              <a:rPr lang="en-IN" sz="2800" dirty="0"/>
              <a:t>Communication of point of failure and risk analysis.</a:t>
            </a:r>
          </a:p>
          <a:p>
            <a:r>
              <a:rPr lang="en-IN" sz="2800" dirty="0"/>
              <a:t>Automated monitoring of wastes generated .</a:t>
            </a:r>
          </a:p>
          <a:p>
            <a:r>
              <a:rPr lang="en-IN" sz="2800" dirty="0"/>
              <a:t>Keeping track of the quality and quantity of wastes generated.</a:t>
            </a:r>
          </a:p>
          <a:p>
            <a:pPr marL="0" indent="0">
              <a:buNone/>
            </a:pPr>
            <a:endParaRPr lang="en-IN" dirty="0"/>
          </a:p>
        </p:txBody>
      </p:sp>
    </p:spTree>
    <p:extLst>
      <p:ext uri="{BB962C8B-B14F-4D97-AF65-F5344CB8AC3E}">
        <p14:creationId xmlns:p14="http://schemas.microsoft.com/office/powerpoint/2010/main" val="365317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C35F-1A18-4FAC-A022-C698180C1E61}"/>
              </a:ext>
            </a:extLst>
          </p:cNvPr>
          <p:cNvSpPr>
            <a:spLocks noGrp="1"/>
          </p:cNvSpPr>
          <p:nvPr>
            <p:ph type="title"/>
          </p:nvPr>
        </p:nvSpPr>
        <p:spPr>
          <a:xfrm>
            <a:off x="2589212" y="244282"/>
            <a:ext cx="8911687" cy="754524"/>
          </a:xfrm>
        </p:spPr>
        <p:txBody>
          <a:bodyPr>
            <a:noAutofit/>
          </a:bodyPr>
          <a:lstStyle/>
          <a:p>
            <a:r>
              <a:rPr lang="en-IN" sz="5400" dirty="0">
                <a:latin typeface="Algerian" panose="04020705040A02060702" pitchFamily="82" charset="0"/>
              </a:rPr>
              <a:t>SSDMS:</a:t>
            </a:r>
          </a:p>
        </p:txBody>
      </p:sp>
      <p:sp>
        <p:nvSpPr>
          <p:cNvPr id="3" name="Content Placeholder 2">
            <a:extLst>
              <a:ext uri="{FF2B5EF4-FFF2-40B4-BE49-F238E27FC236}">
                <a16:creationId xmlns:a16="http://schemas.microsoft.com/office/drawing/2014/main" id="{A05F3443-A35F-4828-B612-E2CFDF869ADE}"/>
              </a:ext>
            </a:extLst>
          </p:cNvPr>
          <p:cNvSpPr>
            <a:spLocks noGrp="1"/>
          </p:cNvSpPr>
          <p:nvPr>
            <p:ph idx="1"/>
          </p:nvPr>
        </p:nvSpPr>
        <p:spPr>
          <a:xfrm>
            <a:off x="2589212" y="1570893"/>
            <a:ext cx="8915400" cy="4562622"/>
          </a:xfrm>
        </p:spPr>
        <p:txBody>
          <a:bodyPr>
            <a:normAutofit/>
          </a:bodyPr>
          <a:lstStyle/>
          <a:p>
            <a:r>
              <a:rPr lang="en-IN" sz="2400" dirty="0"/>
              <a:t>To equip manholes with sensors that communicate through gateway to remotely located servers ,that can measure water levels, detect </a:t>
            </a:r>
            <a:r>
              <a:rPr lang="en-IN" sz="2400" dirty="0" err="1"/>
              <a:t>ph</a:t>
            </a:r>
            <a:r>
              <a:rPr lang="en-IN" sz="2400" dirty="0"/>
              <a:t> ,and oil per water ppm ,the soap lathers used in industries and use of sensitive ion electrode based sensors that can detect certain explosive chemicals in sewage  by deploying sensors throughout the sewer line infrastructure keeping in mind topological and geographical considerations. It will accurately detect and constantly ping the server with the analysed data and even notify the warning levels ,to further reduce the human interdependence for fault detection and communication.</a:t>
            </a:r>
          </a:p>
          <a:p>
            <a:endParaRPr lang="en-IN" dirty="0"/>
          </a:p>
        </p:txBody>
      </p:sp>
    </p:spTree>
    <p:extLst>
      <p:ext uri="{BB962C8B-B14F-4D97-AF65-F5344CB8AC3E}">
        <p14:creationId xmlns:p14="http://schemas.microsoft.com/office/powerpoint/2010/main" val="76769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6766" b="6766"/>
          <a:stretch>
            <a:fillRect/>
          </a:stretch>
        </p:blipFill>
        <p:spPr>
          <a:xfrm>
            <a:off x="2589213" y="309093"/>
            <a:ext cx="8915400" cy="5344732"/>
          </a:xfrm>
        </p:spPr>
      </p:pic>
      <p:sp>
        <p:nvSpPr>
          <p:cNvPr id="4" name="Text Placeholder 3"/>
          <p:cNvSpPr>
            <a:spLocks noGrp="1"/>
          </p:cNvSpPr>
          <p:nvPr>
            <p:ph type="body" sz="half" idx="2"/>
          </p:nvPr>
        </p:nvSpPr>
        <p:spPr>
          <a:xfrm>
            <a:off x="2589213" y="6114313"/>
            <a:ext cx="8915400" cy="493712"/>
          </a:xfrm>
        </p:spPr>
        <p:txBody>
          <a:bodyPr>
            <a:normAutofit/>
          </a:bodyPr>
          <a:lstStyle/>
          <a:p>
            <a:pPr algn="ctr"/>
            <a:r>
              <a:rPr lang="en-IN" sz="2000" dirty="0">
                <a:latin typeface="Baskerville Old Face" panose="02020602080505020303" pitchFamily="18" charset="0"/>
              </a:rPr>
              <a:t>Figure.1 Example of real-time sewer water level monitoring system using ICT</a:t>
            </a:r>
          </a:p>
        </p:txBody>
      </p:sp>
    </p:spTree>
    <p:extLst>
      <p:ext uri="{BB962C8B-B14F-4D97-AF65-F5344CB8AC3E}">
        <p14:creationId xmlns:p14="http://schemas.microsoft.com/office/powerpoint/2010/main" val="424325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1355"/>
          </a:xfrm>
        </p:spPr>
        <p:txBody>
          <a:bodyPr/>
          <a:lstStyle/>
          <a:p>
            <a:r>
              <a:rPr lang="en-IN" dirty="0"/>
              <a:t>Why it can be a big breakthrough…</a:t>
            </a:r>
          </a:p>
        </p:txBody>
      </p:sp>
      <p:sp>
        <p:nvSpPr>
          <p:cNvPr id="3" name="Content Placeholder 2"/>
          <p:cNvSpPr>
            <a:spLocks noGrp="1"/>
          </p:cNvSpPr>
          <p:nvPr>
            <p:ph idx="1"/>
          </p:nvPr>
        </p:nvSpPr>
        <p:spPr>
          <a:xfrm>
            <a:off x="2589212" y="1899634"/>
            <a:ext cx="8915400" cy="4692235"/>
          </a:xfrm>
        </p:spPr>
        <p:txBody>
          <a:bodyPr>
            <a:noAutofit/>
          </a:bodyPr>
          <a:lstStyle/>
          <a:p>
            <a:r>
              <a:rPr lang="en-IN" sz="2400" dirty="0"/>
              <a:t>It can help in regularising the area  use as it give detailed analysis of type of waste.</a:t>
            </a:r>
          </a:p>
          <a:p>
            <a:r>
              <a:rPr lang="en-IN" sz="2400" dirty="0"/>
              <a:t>With increasing terror threats ,it is a way to detect the use of sights of chemicals used for makings explosive.</a:t>
            </a:r>
          </a:p>
          <a:p>
            <a:r>
              <a:rPr lang="en-IN" sz="2400" dirty="0"/>
              <a:t>It is solar powered thus increasing power efficiency.</a:t>
            </a:r>
          </a:p>
          <a:p>
            <a:r>
              <a:rPr lang="en-IN" sz="2400" dirty="0"/>
              <a:t>It can be easily extended back and forth for extending area under its use.</a:t>
            </a:r>
          </a:p>
          <a:p>
            <a:r>
              <a:rPr lang="en-IN" sz="2400" dirty="0"/>
              <a:t>It can be centrally monitored and regulated.</a:t>
            </a:r>
          </a:p>
          <a:p>
            <a:r>
              <a:rPr lang="en-IN" sz="2400" dirty="0"/>
              <a:t>The health and hygiene of people can be improved </a:t>
            </a:r>
          </a:p>
        </p:txBody>
      </p:sp>
    </p:spTree>
    <p:extLst>
      <p:ext uri="{BB962C8B-B14F-4D97-AF65-F5344CB8AC3E}">
        <p14:creationId xmlns:p14="http://schemas.microsoft.com/office/powerpoint/2010/main" val="322538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07446"/>
            <a:ext cx="5520765" cy="869839"/>
          </a:xfrm>
        </p:spPr>
        <p:txBody>
          <a:bodyPr>
            <a:normAutofit/>
          </a:bodyPr>
          <a:lstStyle/>
          <a:p>
            <a:r>
              <a:rPr lang="en-IN" sz="4000" dirty="0"/>
              <a:t>Who we can target:</a:t>
            </a:r>
          </a:p>
        </p:txBody>
      </p:sp>
      <p:sp>
        <p:nvSpPr>
          <p:cNvPr id="3" name="Content Placeholder 2"/>
          <p:cNvSpPr>
            <a:spLocks noGrp="1"/>
          </p:cNvSpPr>
          <p:nvPr>
            <p:ph idx="1"/>
          </p:nvPr>
        </p:nvSpPr>
        <p:spPr>
          <a:xfrm>
            <a:off x="2589212" y="2133599"/>
            <a:ext cx="8915400" cy="4305837"/>
          </a:xfrm>
        </p:spPr>
        <p:txBody>
          <a:bodyPr>
            <a:noAutofit/>
          </a:bodyPr>
          <a:lstStyle/>
          <a:p>
            <a:pPr>
              <a:buFont typeface="Wingdings" panose="05000000000000000000" pitchFamily="2" charset="2"/>
              <a:buChar char="Ø"/>
            </a:pPr>
            <a:r>
              <a:rPr lang="en-IN" sz="2800" dirty="0"/>
              <a:t>The govt. of India with its smart city initiative would surely need to make its sewage management system more robust ,intelligent and independent.</a:t>
            </a:r>
          </a:p>
          <a:p>
            <a:pPr>
              <a:buFont typeface="Wingdings" panose="05000000000000000000" pitchFamily="2" charset="2"/>
              <a:buChar char="Ø"/>
            </a:pPr>
            <a:r>
              <a:rPr lang="en-IN" sz="2800" dirty="0"/>
              <a:t>The upcoming real estate markets are sure to attract these smart sewage systems in their societies.</a:t>
            </a:r>
          </a:p>
          <a:p>
            <a:pPr>
              <a:buFont typeface="Wingdings" panose="05000000000000000000" pitchFamily="2" charset="2"/>
              <a:buChar char="Ø"/>
            </a:pPr>
            <a:r>
              <a:rPr lang="en-IN" sz="2800" dirty="0"/>
              <a:t>The use of area is to be monitored  and for these it becomes handy to small societies. </a:t>
            </a:r>
          </a:p>
        </p:txBody>
      </p:sp>
    </p:spTree>
    <p:extLst>
      <p:ext uri="{BB962C8B-B14F-4D97-AF65-F5344CB8AC3E}">
        <p14:creationId xmlns:p14="http://schemas.microsoft.com/office/powerpoint/2010/main" val="257072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060" y="206062"/>
            <a:ext cx="8911687" cy="850006"/>
          </a:xfrm>
        </p:spPr>
        <p:txBody>
          <a:bodyPr>
            <a:normAutofit/>
          </a:bodyPr>
          <a:lstStyle/>
          <a:p>
            <a:r>
              <a:rPr lang="en-IN" dirty="0"/>
              <a:t>How many we are catering:</a:t>
            </a:r>
          </a:p>
        </p:txBody>
      </p:sp>
      <p:sp>
        <p:nvSpPr>
          <p:cNvPr id="3" name="Content Placeholder 2"/>
          <p:cNvSpPr>
            <a:spLocks noGrp="1"/>
          </p:cNvSpPr>
          <p:nvPr>
            <p:ph idx="1"/>
          </p:nvPr>
        </p:nvSpPr>
        <p:spPr>
          <a:xfrm>
            <a:off x="2589212" y="1275009"/>
            <a:ext cx="8915400" cy="5112912"/>
          </a:xfrm>
        </p:spPr>
        <p:txBody>
          <a:bodyPr>
            <a:noAutofit/>
          </a:bodyPr>
          <a:lstStyle/>
          <a:p>
            <a:pPr>
              <a:buFont typeface="Wingdings" panose="05000000000000000000" pitchFamily="2" charset="2"/>
              <a:buChar char="v"/>
            </a:pPr>
            <a:r>
              <a:rPr lang="en-IN" sz="2800" dirty="0"/>
              <a:t>The no. of manholes in Delhi-NCR region are estimated to be between 2lac to 3lac and considering 1lac being in favourable topological and geographical conditions and similarly for other growing cities. .</a:t>
            </a:r>
          </a:p>
          <a:p>
            <a:pPr>
              <a:buFont typeface="Wingdings" panose="05000000000000000000" pitchFamily="2" charset="2"/>
              <a:buChar char="v"/>
            </a:pPr>
            <a:r>
              <a:rPr lang="en-IN" sz="2800" dirty="0"/>
              <a:t>The accuracy and sensitivity of data can be varied largely by number of sensors deployed .</a:t>
            </a:r>
          </a:p>
          <a:p>
            <a:pPr>
              <a:buFont typeface="Wingdings" panose="05000000000000000000" pitchFamily="2" charset="2"/>
              <a:buChar char="v"/>
            </a:pPr>
            <a:r>
              <a:rPr lang="en-IN" sz="2800" dirty="0"/>
              <a:t>The market size is expected to be around 1 to 5 crores per city at initial stages with tremendous growth capabilities.</a:t>
            </a:r>
          </a:p>
        </p:txBody>
      </p:sp>
    </p:spTree>
    <p:extLst>
      <p:ext uri="{BB962C8B-B14F-4D97-AF65-F5344CB8AC3E}">
        <p14:creationId xmlns:p14="http://schemas.microsoft.com/office/powerpoint/2010/main" val="161147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Our way forward:</a:t>
            </a:r>
          </a:p>
        </p:txBody>
      </p:sp>
      <p:sp>
        <p:nvSpPr>
          <p:cNvPr id="3" name="Content Placeholder 2"/>
          <p:cNvSpPr>
            <a:spLocks noGrp="1"/>
          </p:cNvSpPr>
          <p:nvPr>
            <p:ph idx="1"/>
          </p:nvPr>
        </p:nvSpPr>
        <p:spPr>
          <a:xfrm>
            <a:off x="2499059" y="1669960"/>
            <a:ext cx="8915400" cy="4730840"/>
          </a:xfrm>
        </p:spPr>
        <p:txBody>
          <a:bodyPr>
            <a:noAutofit/>
          </a:bodyPr>
          <a:lstStyle/>
          <a:p>
            <a:r>
              <a:rPr lang="en-IN" sz="2800" dirty="0"/>
              <a:t>We intend to make a small residential societies sewerage system to be inspired by this idea and carrying with the successful working of this system forward.</a:t>
            </a:r>
          </a:p>
          <a:p>
            <a:r>
              <a:rPr lang="en-IN" sz="2800" dirty="0"/>
              <a:t>We plan to make people aware by organising campaigns .</a:t>
            </a:r>
          </a:p>
          <a:p>
            <a:r>
              <a:rPr lang="en-IN" sz="2800" dirty="0"/>
              <a:t>We plan to raise health and hygiene awareness among people.</a:t>
            </a:r>
          </a:p>
          <a:p>
            <a:r>
              <a:rPr lang="en-IN" sz="2800" dirty="0"/>
              <a:t>We plan to get associated with Swach Bharat Abhiyan and Smart City Initiative.</a:t>
            </a:r>
          </a:p>
        </p:txBody>
      </p:sp>
    </p:spTree>
    <p:extLst>
      <p:ext uri="{BB962C8B-B14F-4D97-AF65-F5344CB8AC3E}">
        <p14:creationId xmlns:p14="http://schemas.microsoft.com/office/powerpoint/2010/main" val="32158656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138</TotalTime>
  <Words>554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Baskerville Old Face</vt:lpstr>
      <vt:lpstr>Century Gothic</vt:lpstr>
      <vt:lpstr>Wingdings</vt:lpstr>
      <vt:lpstr>Wingdings 3</vt:lpstr>
      <vt:lpstr>Wisp</vt:lpstr>
      <vt:lpstr> Smart Sewage Detection &amp; Monitoring System</vt:lpstr>
      <vt:lpstr>Addressing the Critical and unnoticed problem</vt:lpstr>
      <vt:lpstr>Working towards creating  society a better         place..</vt:lpstr>
      <vt:lpstr>SSDMS:</vt:lpstr>
      <vt:lpstr>PowerPoint Presentation</vt:lpstr>
      <vt:lpstr>Why it can be a big breakthrough…</vt:lpstr>
      <vt:lpstr>Who we can target:</vt:lpstr>
      <vt:lpstr>How many we are catering:</vt:lpstr>
      <vt:lpstr>Our way forward:</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Detection &amp; Monitoring of Sewage Systems</dc:title>
  <dc:creator>vivek</dc:creator>
  <cp:lastModifiedBy>vivek chauhan</cp:lastModifiedBy>
  <cp:revision>27</cp:revision>
  <dcterms:created xsi:type="dcterms:W3CDTF">2017-07-14T08:31:47Z</dcterms:created>
  <dcterms:modified xsi:type="dcterms:W3CDTF">2017-07-16T14:32:59Z</dcterms:modified>
</cp:coreProperties>
</file>