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F4443CA-D83D-43AE-9266-4A5E89CE29C3}" type="datetimeFigureOut">
              <a:rPr lang="en-US" smtClean="0"/>
              <a:t>7/26/2020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502881F-4F94-4AE3-9B93-4D003F5C57F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4443CA-D83D-43AE-9266-4A5E89CE29C3}" type="datetimeFigureOut">
              <a:rPr lang="en-US" smtClean="0"/>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2881F-4F94-4AE3-9B93-4D003F5C57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4443CA-D83D-43AE-9266-4A5E89CE29C3}" type="datetimeFigureOut">
              <a:rPr lang="en-US" smtClean="0"/>
              <a:t>7/26/2020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02881F-4F94-4AE3-9B93-4D003F5C57F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F4443CA-D83D-43AE-9266-4A5E89CE29C3}" type="datetimeFigureOut">
              <a:rPr lang="en-US" smtClean="0"/>
              <a:t>7/26/2020</a:t>
            </a:fld>
            <a:endParaRPr lang="en-IN"/>
          </a:p>
        </p:txBody>
      </p:sp>
      <p:sp>
        <p:nvSpPr>
          <p:cNvPr id="9" name="Slide Number Placeholder 8"/>
          <p:cNvSpPr>
            <a:spLocks noGrp="1"/>
          </p:cNvSpPr>
          <p:nvPr>
            <p:ph type="sldNum" sz="quarter" idx="15"/>
          </p:nvPr>
        </p:nvSpPr>
        <p:spPr/>
        <p:txBody>
          <a:bodyPr rtlCol="0"/>
          <a:lstStyle/>
          <a:p>
            <a:fld id="{C502881F-4F94-4AE3-9B93-4D003F5C57F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F4443CA-D83D-43AE-9266-4A5E89CE29C3}" type="datetimeFigureOut">
              <a:rPr lang="en-US" smtClean="0"/>
              <a:t>7/26/2020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502881F-4F94-4AE3-9B93-4D003F5C57F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F4443CA-D83D-43AE-9266-4A5E89CE29C3}" type="datetimeFigureOut">
              <a:rPr lang="en-US" smtClean="0"/>
              <a:t>7/26/2020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02881F-4F94-4AE3-9B93-4D003F5C57FD}"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F4443CA-D83D-43AE-9266-4A5E89CE29C3}" type="datetimeFigureOut">
              <a:rPr lang="en-US" smtClean="0"/>
              <a:t>7/26/2020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02881F-4F94-4AE3-9B93-4D003F5C57FD}"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F4443CA-D83D-43AE-9266-4A5E89CE29C3}" type="datetimeFigureOut">
              <a:rPr lang="en-US" smtClean="0"/>
              <a:t>7/26/2020</a:t>
            </a:fld>
            <a:endParaRPr lang="en-IN"/>
          </a:p>
        </p:txBody>
      </p:sp>
      <p:sp>
        <p:nvSpPr>
          <p:cNvPr id="7" name="Slide Number Placeholder 6"/>
          <p:cNvSpPr>
            <a:spLocks noGrp="1"/>
          </p:cNvSpPr>
          <p:nvPr>
            <p:ph type="sldNum" sz="quarter" idx="11"/>
          </p:nvPr>
        </p:nvSpPr>
        <p:spPr/>
        <p:txBody>
          <a:bodyPr rtlCol="0"/>
          <a:lstStyle/>
          <a:p>
            <a:fld id="{C502881F-4F94-4AE3-9B93-4D003F5C57F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443CA-D83D-43AE-9266-4A5E89CE29C3}" type="datetimeFigureOut">
              <a:rPr lang="en-US" smtClean="0"/>
              <a:t>7/26/2020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02881F-4F94-4AE3-9B93-4D003F5C57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F4443CA-D83D-43AE-9266-4A5E89CE29C3}" type="datetimeFigureOut">
              <a:rPr lang="en-US" smtClean="0"/>
              <a:t>7/26/2020</a:t>
            </a:fld>
            <a:endParaRPr lang="en-IN"/>
          </a:p>
        </p:txBody>
      </p:sp>
      <p:sp>
        <p:nvSpPr>
          <p:cNvPr id="22" name="Slide Number Placeholder 21"/>
          <p:cNvSpPr>
            <a:spLocks noGrp="1"/>
          </p:cNvSpPr>
          <p:nvPr>
            <p:ph type="sldNum" sz="quarter" idx="15"/>
          </p:nvPr>
        </p:nvSpPr>
        <p:spPr/>
        <p:txBody>
          <a:bodyPr rtlCol="0"/>
          <a:lstStyle/>
          <a:p>
            <a:fld id="{C502881F-4F94-4AE3-9B93-4D003F5C57F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F4443CA-D83D-43AE-9266-4A5E89CE29C3}" type="datetimeFigureOut">
              <a:rPr lang="en-US" smtClean="0"/>
              <a:t>7/26/2020</a:t>
            </a:fld>
            <a:endParaRPr lang="en-IN"/>
          </a:p>
        </p:txBody>
      </p:sp>
      <p:sp>
        <p:nvSpPr>
          <p:cNvPr id="18" name="Slide Number Placeholder 17"/>
          <p:cNvSpPr>
            <a:spLocks noGrp="1"/>
          </p:cNvSpPr>
          <p:nvPr>
            <p:ph type="sldNum" sz="quarter" idx="11"/>
          </p:nvPr>
        </p:nvSpPr>
        <p:spPr/>
        <p:txBody>
          <a:bodyPr rtlCol="0"/>
          <a:lstStyle/>
          <a:p>
            <a:fld id="{C502881F-4F94-4AE3-9B93-4D003F5C57F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F4443CA-D83D-43AE-9266-4A5E89CE29C3}" type="datetimeFigureOut">
              <a:rPr lang="en-US" smtClean="0"/>
              <a:t>7/26/2020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502881F-4F94-4AE3-9B93-4D003F5C57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000240"/>
            <a:ext cx="6172200" cy="2661132"/>
          </a:xfrm>
        </p:spPr>
        <p:txBody>
          <a:bodyPr>
            <a:normAutofit/>
          </a:bodyPr>
          <a:lstStyle/>
          <a:p>
            <a:r>
              <a:rPr lang="en-IN" sz="4800" dirty="0" smtClean="0"/>
              <a:t>Where to eat in Gurgaon!!</a:t>
            </a:r>
            <a:endParaRPr lang="en-IN" sz="4800" dirty="0"/>
          </a:p>
        </p:txBody>
      </p:sp>
      <p:sp>
        <p:nvSpPr>
          <p:cNvPr id="3" name="Subtitle 2"/>
          <p:cNvSpPr>
            <a:spLocks noGrp="1"/>
          </p:cNvSpPr>
          <p:nvPr>
            <p:ph type="subTitle" idx="1"/>
          </p:nvPr>
        </p:nvSpPr>
        <p:spPr/>
        <p:txBody>
          <a:bodyPr>
            <a:normAutofit lnSpcReduction="10000"/>
          </a:bodyPr>
          <a:lstStyle/>
          <a:p>
            <a:pPr algn="r"/>
            <a:r>
              <a:rPr lang="en-IN" sz="2200" dirty="0" smtClean="0"/>
              <a:t>Applied Data Science Capstone Project</a:t>
            </a:r>
          </a:p>
          <a:p>
            <a:pPr algn="r"/>
            <a:endParaRPr lang="en-IN" sz="2200" dirty="0" smtClean="0"/>
          </a:p>
          <a:p>
            <a:pPr algn="r"/>
            <a:r>
              <a:rPr lang="en-IN" sz="1600" dirty="0" smtClean="0"/>
              <a:t>Submitted by :</a:t>
            </a:r>
          </a:p>
          <a:p>
            <a:pPr algn="r"/>
            <a:r>
              <a:rPr lang="en-IN" sz="1600" dirty="0" smtClean="0"/>
              <a:t>Vivek Chauhan</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142852"/>
            <a:ext cx="8501122" cy="1571636"/>
          </a:xfrm>
        </p:spPr>
        <p:txBody>
          <a:bodyPr>
            <a:normAutofit fontScale="85000" lnSpcReduction="20000"/>
          </a:bodyPr>
          <a:lstStyle/>
          <a:p>
            <a:r>
              <a:rPr lang="en-IN" dirty="0" smtClean="0"/>
              <a:t>The clusters are formed on basis of similarity in cuisines available, location and common places near it. Hence if a person likes North Indian cuisines, he should rent a place in Cluster 1 around Sector 30 and ambience mall location and a person wanting to open a café place should target finding a place in Cluster 2 and cluster 3 is suitable for opening of hotels.</a:t>
            </a:r>
            <a:endParaRPr lang="en-IN" dirty="0"/>
          </a:p>
        </p:txBody>
      </p:sp>
      <p:pic>
        <p:nvPicPr>
          <p:cNvPr id="4" name="Picture 3"/>
          <p:cNvPicPr/>
          <p:nvPr/>
        </p:nvPicPr>
        <p:blipFill>
          <a:blip r:embed="rId2"/>
          <a:srcRect/>
          <a:stretch>
            <a:fillRect/>
          </a:stretch>
        </p:blipFill>
        <p:spPr bwMode="auto">
          <a:xfrm>
            <a:off x="285720" y="2285992"/>
            <a:ext cx="8572560" cy="4357718"/>
          </a:xfrm>
          <a:prstGeom prst="rect">
            <a:avLst/>
          </a:prstGeom>
          <a:noFill/>
          <a:ln w="9525">
            <a:noFill/>
            <a:miter lim="800000"/>
            <a:headEnd/>
            <a:tailEnd/>
          </a:ln>
        </p:spPr>
      </p:pic>
      <p:sp>
        <p:nvSpPr>
          <p:cNvPr id="5" name="TextBox 4"/>
          <p:cNvSpPr txBox="1"/>
          <p:nvPr/>
        </p:nvSpPr>
        <p:spPr>
          <a:xfrm>
            <a:off x="285720" y="1785926"/>
            <a:ext cx="7715304" cy="369332"/>
          </a:xfrm>
          <a:prstGeom prst="rect">
            <a:avLst/>
          </a:prstGeom>
          <a:noFill/>
        </p:spPr>
        <p:txBody>
          <a:bodyPr wrap="square" rtlCol="0">
            <a:spAutoFit/>
          </a:bodyPr>
          <a:lstStyle/>
          <a:p>
            <a:pPr algn="ctr"/>
            <a:r>
              <a:rPr lang="en-IN" dirty="0" smtClean="0"/>
              <a:t>Cluster 1 : Green ,Cluster 2: Blue , Cluster 3 : Red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sz="quarter" idx="1"/>
          </p:nvPr>
        </p:nvSpPr>
        <p:spPr>
          <a:xfrm>
            <a:off x="457200" y="2000240"/>
            <a:ext cx="7467600" cy="3214710"/>
          </a:xfrm>
        </p:spPr>
        <p:txBody>
          <a:bodyPr>
            <a:normAutofit/>
          </a:bodyPr>
          <a:lstStyle/>
          <a:p>
            <a:r>
              <a:rPr lang="en-IN" dirty="0" smtClean="0"/>
              <a:t>We performed EDA and clustering on these datasets in our pursuit of solutions. We were able to find satisfactory answers to the questions we posed before the study. The study is based on limited data, but it is nevertheless a significant step in shedding light on the hostel scene in Gurgaon. This study can be repeated easily for other cities of the world.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sz="quarter" idx="1"/>
          </p:nvPr>
        </p:nvSpPr>
        <p:spPr>
          <a:xfrm>
            <a:off x="500034" y="2071678"/>
            <a:ext cx="7467600" cy="3214710"/>
          </a:xfrm>
        </p:spPr>
        <p:txBody>
          <a:bodyPr/>
          <a:lstStyle/>
          <a:p>
            <a:r>
              <a:rPr lang="en-IN" dirty="0" smtClean="0"/>
              <a:t>Incorporating places available for rent/buy ,price and population turn up could be used to provide comprehensive list for suggesting places.</a:t>
            </a:r>
          </a:p>
          <a:p>
            <a:r>
              <a:rPr lang="en-IN" dirty="0" smtClean="0"/>
              <a:t>Comparative study such data for different cities to choose from.</a:t>
            </a:r>
          </a:p>
          <a:p>
            <a:r>
              <a:rPr lang="en-IN" dirty="0" smtClean="0"/>
              <a:t>Effect of corporate and work force could shed better light on trends for opening of new venture.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357290" y="2571744"/>
            <a:ext cx="6572296" cy="928694"/>
          </a:xfrm>
        </p:spPr>
        <p:txBody>
          <a:bodyPr>
            <a:noAutofit/>
          </a:bodyPr>
          <a:lstStyle/>
          <a:p>
            <a:pPr algn="ctr">
              <a:buNone/>
            </a:pPr>
            <a:r>
              <a:rPr lang="en-IN" sz="4800" dirty="0" smtClean="0"/>
              <a:t>THANK YOU !!</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a:xfrm>
            <a:off x="457200" y="1785926"/>
            <a:ext cx="8115328" cy="4688026"/>
          </a:xfrm>
        </p:spPr>
        <p:txBody>
          <a:bodyPr>
            <a:normAutofit/>
          </a:bodyPr>
          <a:lstStyle/>
          <a:p>
            <a:r>
              <a:rPr lang="en-IN" sz="2800" dirty="0" smtClean="0"/>
              <a:t>Gurgaon ,officially known as </a:t>
            </a:r>
            <a:r>
              <a:rPr lang="en-IN" sz="2800" dirty="0" err="1" smtClean="0"/>
              <a:t>Gurugram</a:t>
            </a:r>
            <a:r>
              <a:rPr lang="en-IN" sz="2800" dirty="0" smtClean="0"/>
              <a:t> is a city located in the northern Indian state of Haryana. It is situated (19mi) to the southwest of national capital of New </a:t>
            </a:r>
            <a:r>
              <a:rPr lang="en-IN" sz="2800" dirty="0" smtClean="0"/>
              <a:t>Delhi.</a:t>
            </a:r>
            <a:endParaRPr lang="en-IN" sz="2800" dirty="0" smtClean="0"/>
          </a:p>
          <a:p>
            <a:r>
              <a:rPr lang="en-IN" sz="2800" dirty="0" smtClean="0"/>
              <a:t>Today, Gurgaon has local offices for more than 250 Fortune 500 companies. Gurgaon is categorised as very high on the Human Development Index, with an HDI of 0.889 (2017), which is also the highest in India</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Problem</a:t>
            </a:r>
            <a:endParaRPr lang="en-IN" dirty="0"/>
          </a:p>
        </p:txBody>
      </p:sp>
      <p:sp>
        <p:nvSpPr>
          <p:cNvPr id="3" name="Content Placeholder 2"/>
          <p:cNvSpPr>
            <a:spLocks noGrp="1"/>
          </p:cNvSpPr>
          <p:nvPr>
            <p:ph sz="quarter" idx="1"/>
          </p:nvPr>
        </p:nvSpPr>
        <p:spPr>
          <a:xfrm>
            <a:off x="457200" y="2071678"/>
            <a:ext cx="7467600" cy="3857652"/>
          </a:xfrm>
        </p:spPr>
        <p:txBody>
          <a:bodyPr>
            <a:normAutofit/>
          </a:bodyPr>
          <a:lstStyle/>
          <a:p>
            <a:r>
              <a:rPr lang="en-IN" sz="2800" dirty="0" smtClean="0"/>
              <a:t>To analyze and enable </a:t>
            </a:r>
            <a:r>
              <a:rPr lang="en-IN" sz="2800" dirty="0" smtClean="0"/>
              <a:t>people </a:t>
            </a:r>
            <a:r>
              <a:rPr lang="en-IN" sz="2800" dirty="0" smtClean="0"/>
              <a:t>to choose the best locality to stay based on their preferences in food</a:t>
            </a:r>
            <a:r>
              <a:rPr lang="en-IN" sz="2800" dirty="0" smtClean="0"/>
              <a:t>.</a:t>
            </a:r>
          </a:p>
          <a:p>
            <a:r>
              <a:rPr lang="en-IN" sz="2800" dirty="0" smtClean="0"/>
              <a:t>Exploring best and worst places for specific cuisines.</a:t>
            </a:r>
          </a:p>
          <a:p>
            <a:r>
              <a:rPr lang="en-IN" sz="2800" dirty="0" smtClean="0"/>
              <a:t>Suggesting place for opening a “North Indian” cuisine serving place or hotels or other.</a:t>
            </a:r>
          </a:p>
          <a:p>
            <a:pPr>
              <a:buNone/>
            </a:pPr>
            <a:endParaRPr lang="en-IN" dirty="0" smtClean="0"/>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Acquisition and Data Cleaning</a:t>
            </a:r>
            <a:endParaRPr lang="en-IN" dirty="0"/>
          </a:p>
        </p:txBody>
      </p:sp>
      <p:sp>
        <p:nvSpPr>
          <p:cNvPr id="3" name="Content Placeholder 2"/>
          <p:cNvSpPr>
            <a:spLocks noGrp="1"/>
          </p:cNvSpPr>
          <p:nvPr>
            <p:ph sz="quarter" idx="1"/>
          </p:nvPr>
        </p:nvSpPr>
        <p:spPr/>
        <p:txBody>
          <a:bodyPr/>
          <a:lstStyle/>
          <a:p>
            <a:pPr>
              <a:buFont typeface="Wingdings" pitchFamily="2" charset="2"/>
              <a:buChar char="q"/>
            </a:pPr>
            <a:r>
              <a:rPr lang="en-IN" dirty="0" smtClean="0"/>
              <a:t>  </a:t>
            </a:r>
            <a:r>
              <a:rPr lang="en-IN" sz="2000" dirty="0" smtClean="0"/>
              <a:t>Data Sources:</a:t>
            </a:r>
          </a:p>
          <a:p>
            <a:pPr marL="514350" indent="-514350">
              <a:buFont typeface="+mj-lt"/>
              <a:buAutoNum type="romanLcPeriod"/>
            </a:pPr>
            <a:r>
              <a:rPr lang="en-IN" sz="2000" dirty="0" err="1" smtClean="0"/>
              <a:t>Zomato</a:t>
            </a:r>
            <a:r>
              <a:rPr lang="en-IN" sz="2000" dirty="0" smtClean="0"/>
              <a:t> </a:t>
            </a:r>
            <a:r>
              <a:rPr lang="en-IN" sz="2000" dirty="0" err="1" smtClean="0"/>
              <a:t>Kaggle</a:t>
            </a:r>
            <a:r>
              <a:rPr lang="en-IN" sz="2000" dirty="0" smtClean="0"/>
              <a:t> Dataset to explore localities in Gurgaon.</a:t>
            </a:r>
          </a:p>
          <a:p>
            <a:pPr marL="514350" indent="-514350">
              <a:buFont typeface="+mj-lt"/>
              <a:buAutoNum type="romanLcPeriod"/>
            </a:pPr>
            <a:r>
              <a:rPr lang="en-IN" sz="2000" dirty="0" smtClean="0"/>
              <a:t>Foursquare API to explore venues in each </a:t>
            </a:r>
            <a:r>
              <a:rPr lang="en-IN" sz="2000" dirty="0" err="1" smtClean="0"/>
              <a:t>neighborhood</a:t>
            </a:r>
            <a:r>
              <a:rPr lang="en-IN" sz="2000" dirty="0" smtClean="0"/>
              <a:t>.</a:t>
            </a:r>
          </a:p>
          <a:p>
            <a:pPr marL="514350" indent="-514350">
              <a:buFont typeface="Wingdings" pitchFamily="2" charset="2"/>
              <a:buChar char="q"/>
            </a:pPr>
            <a:r>
              <a:rPr lang="en-IN" sz="2000" dirty="0" smtClean="0"/>
              <a:t>Gurgaon is served by 1118 </a:t>
            </a:r>
            <a:r>
              <a:rPr lang="en-IN" sz="2000" dirty="0" smtClean="0"/>
              <a:t>restaurants described by 21 features ,data cleaning and feature selection was done.</a:t>
            </a:r>
          </a:p>
          <a:p>
            <a:pPr marL="514350" indent="-514350">
              <a:buNone/>
            </a:pPr>
            <a:endParaRPr lang="en-IN" sz="2200" dirty="0" smtClean="0"/>
          </a:p>
        </p:txBody>
      </p:sp>
      <p:pic>
        <p:nvPicPr>
          <p:cNvPr id="4" name="Picture 3"/>
          <p:cNvPicPr/>
          <p:nvPr/>
        </p:nvPicPr>
        <p:blipFill>
          <a:blip r:embed="rId2"/>
          <a:srcRect/>
          <a:stretch>
            <a:fillRect/>
          </a:stretch>
        </p:blipFill>
        <p:spPr bwMode="auto">
          <a:xfrm>
            <a:off x="571472" y="3857628"/>
            <a:ext cx="7500990" cy="200026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IN" dirty="0" smtClean="0"/>
              <a:t>Methodology</a:t>
            </a:r>
            <a:endParaRPr lang="en-IN" dirty="0"/>
          </a:p>
        </p:txBody>
      </p:sp>
      <p:sp>
        <p:nvSpPr>
          <p:cNvPr id="3" name="Content Placeholder 2"/>
          <p:cNvSpPr>
            <a:spLocks noGrp="1"/>
          </p:cNvSpPr>
          <p:nvPr>
            <p:ph sz="quarter" idx="1"/>
          </p:nvPr>
        </p:nvSpPr>
        <p:spPr>
          <a:xfrm>
            <a:off x="214282" y="1000108"/>
            <a:ext cx="4071966" cy="5643602"/>
          </a:xfrm>
        </p:spPr>
        <p:txBody>
          <a:bodyPr/>
          <a:lstStyle/>
          <a:p>
            <a:r>
              <a:rPr lang="en-IN" dirty="0" smtClean="0"/>
              <a:t>EDA:</a:t>
            </a:r>
          </a:p>
          <a:p>
            <a:pPr>
              <a:buNone/>
            </a:pPr>
            <a:r>
              <a:rPr lang="en-IN" sz="1800" b="1" dirty="0" smtClean="0"/>
              <a:t>The </a:t>
            </a:r>
            <a:r>
              <a:rPr lang="en-IN" sz="1800" b="1" dirty="0" smtClean="0"/>
              <a:t>highest rated </a:t>
            </a:r>
            <a:r>
              <a:rPr lang="en-IN" sz="1800" b="1" dirty="0" smtClean="0"/>
              <a:t>restaurant</a:t>
            </a:r>
          </a:p>
          <a:p>
            <a:pPr>
              <a:buNone/>
            </a:pPr>
            <a:r>
              <a:rPr lang="en-IN" sz="1800" b="1" dirty="0" smtClean="0"/>
              <a:t> </a:t>
            </a:r>
            <a:r>
              <a:rPr lang="en-IN" sz="1800" b="1" dirty="0" smtClean="0"/>
              <a:t>in top 10 locality of </a:t>
            </a:r>
            <a:r>
              <a:rPr lang="en-IN" sz="1800" b="1" dirty="0" smtClean="0"/>
              <a:t>Gurgaon:</a:t>
            </a:r>
          </a:p>
          <a:p>
            <a:pPr>
              <a:buNone/>
            </a:pPr>
            <a:endParaRPr lang="en-IN" sz="1800" dirty="0" smtClean="0"/>
          </a:p>
        </p:txBody>
      </p:sp>
      <p:pic>
        <p:nvPicPr>
          <p:cNvPr id="5" name="Picture 4"/>
          <p:cNvPicPr/>
          <p:nvPr/>
        </p:nvPicPr>
        <p:blipFill>
          <a:blip r:embed="rId2"/>
          <a:srcRect/>
          <a:stretch>
            <a:fillRect/>
          </a:stretch>
        </p:blipFill>
        <p:spPr bwMode="auto">
          <a:xfrm>
            <a:off x="357158" y="2786058"/>
            <a:ext cx="3786214" cy="3857652"/>
          </a:xfrm>
          <a:prstGeom prst="rect">
            <a:avLst/>
          </a:prstGeom>
          <a:noFill/>
          <a:ln w="9525">
            <a:noFill/>
            <a:miter lim="800000"/>
            <a:headEnd/>
            <a:tailEnd/>
          </a:ln>
        </p:spPr>
      </p:pic>
      <p:sp>
        <p:nvSpPr>
          <p:cNvPr id="6" name="TextBox 5"/>
          <p:cNvSpPr txBox="1"/>
          <p:nvPr/>
        </p:nvSpPr>
        <p:spPr>
          <a:xfrm>
            <a:off x="4500562" y="1216960"/>
            <a:ext cx="3714776" cy="5078313"/>
          </a:xfrm>
          <a:prstGeom prst="rect">
            <a:avLst/>
          </a:prstGeom>
          <a:noFill/>
        </p:spPr>
        <p:txBody>
          <a:bodyPr wrap="square" rtlCol="0">
            <a:spAutoFit/>
          </a:bodyPr>
          <a:lstStyle/>
          <a:p>
            <a:endParaRPr lang="en-IN" b="1" dirty="0" smtClean="0"/>
          </a:p>
          <a:p>
            <a:r>
              <a:rPr lang="en-IN" b="1" dirty="0" smtClean="0"/>
              <a:t>Lowest </a:t>
            </a:r>
            <a:r>
              <a:rPr lang="en-IN" b="1" dirty="0"/>
              <a:t>rated restaurant in top 10 locality of </a:t>
            </a:r>
            <a:r>
              <a:rPr lang="en-IN" b="1" dirty="0" smtClean="0"/>
              <a:t>Gurgaon:</a:t>
            </a:r>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pic>
        <p:nvPicPr>
          <p:cNvPr id="7" name="Picture 6"/>
          <p:cNvPicPr/>
          <p:nvPr/>
        </p:nvPicPr>
        <p:blipFill>
          <a:blip r:embed="rId3"/>
          <a:srcRect/>
          <a:stretch>
            <a:fillRect/>
          </a:stretch>
        </p:blipFill>
        <p:spPr bwMode="auto">
          <a:xfrm>
            <a:off x="4286248" y="2786058"/>
            <a:ext cx="3857652"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4071966" cy="928694"/>
          </a:xfrm>
        </p:spPr>
        <p:txBody>
          <a:bodyPr/>
          <a:lstStyle/>
          <a:p>
            <a:pPr>
              <a:buNone/>
            </a:pPr>
            <a:r>
              <a:rPr lang="en-IN" sz="1800" b="1" dirty="0" smtClean="0"/>
              <a:t>Localities having highest rated  restaurant serving “North Indian” cuisines:</a:t>
            </a:r>
          </a:p>
          <a:p>
            <a:pPr>
              <a:buNone/>
            </a:pPr>
            <a:endParaRPr lang="en-IN" sz="1800" b="1" dirty="0" smtClean="0"/>
          </a:p>
          <a:p>
            <a:pPr>
              <a:buNone/>
            </a:pPr>
            <a:endParaRPr lang="en-IN" sz="1800" dirty="0" smtClean="0"/>
          </a:p>
        </p:txBody>
      </p:sp>
      <p:sp>
        <p:nvSpPr>
          <p:cNvPr id="6" name="TextBox 5"/>
          <p:cNvSpPr txBox="1"/>
          <p:nvPr/>
        </p:nvSpPr>
        <p:spPr>
          <a:xfrm>
            <a:off x="4500562" y="214290"/>
            <a:ext cx="3714776" cy="923330"/>
          </a:xfrm>
          <a:prstGeom prst="rect">
            <a:avLst/>
          </a:prstGeom>
          <a:noFill/>
        </p:spPr>
        <p:txBody>
          <a:bodyPr wrap="square" rtlCol="0">
            <a:spAutoFit/>
          </a:bodyPr>
          <a:lstStyle/>
          <a:p>
            <a:r>
              <a:rPr lang="en-IN" b="1" dirty="0" smtClean="0"/>
              <a:t>Localities </a:t>
            </a:r>
            <a:r>
              <a:rPr lang="en-IN" b="1" dirty="0"/>
              <a:t>having </a:t>
            </a:r>
            <a:r>
              <a:rPr lang="en-IN" b="1" dirty="0" smtClean="0"/>
              <a:t>lowest </a:t>
            </a:r>
            <a:r>
              <a:rPr lang="en-IN" b="1" dirty="0"/>
              <a:t>rated restaurant serving “North Indian” </a:t>
            </a:r>
            <a:r>
              <a:rPr lang="en-IN" b="1" dirty="0" smtClean="0"/>
              <a:t>cuisines:</a:t>
            </a:r>
          </a:p>
        </p:txBody>
      </p:sp>
      <p:pic>
        <p:nvPicPr>
          <p:cNvPr id="8" name="Picture 7"/>
          <p:cNvPicPr/>
          <p:nvPr/>
        </p:nvPicPr>
        <p:blipFill>
          <a:blip r:embed="rId2"/>
          <a:srcRect/>
          <a:stretch>
            <a:fillRect/>
          </a:stretch>
        </p:blipFill>
        <p:spPr bwMode="auto">
          <a:xfrm>
            <a:off x="357158" y="1285860"/>
            <a:ext cx="3857652" cy="2643206"/>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4643438" y="1357298"/>
            <a:ext cx="3786214" cy="2571768"/>
          </a:xfrm>
          <a:prstGeom prst="rect">
            <a:avLst/>
          </a:prstGeom>
          <a:noFill/>
          <a:ln w="9525">
            <a:noFill/>
            <a:miter lim="800000"/>
            <a:headEnd/>
            <a:tailEnd/>
          </a:ln>
        </p:spPr>
      </p:pic>
      <p:sp>
        <p:nvSpPr>
          <p:cNvPr id="10" name="TextBox 9"/>
          <p:cNvSpPr txBox="1"/>
          <p:nvPr/>
        </p:nvSpPr>
        <p:spPr>
          <a:xfrm>
            <a:off x="357158" y="4000504"/>
            <a:ext cx="3786214" cy="646331"/>
          </a:xfrm>
          <a:prstGeom prst="rect">
            <a:avLst/>
          </a:prstGeom>
          <a:noFill/>
        </p:spPr>
        <p:txBody>
          <a:bodyPr wrap="square" rtlCol="0">
            <a:spAutoFit/>
          </a:bodyPr>
          <a:lstStyle/>
          <a:p>
            <a:r>
              <a:rPr lang="en-IN" b="1" dirty="0"/>
              <a:t>L</a:t>
            </a:r>
            <a:r>
              <a:rPr lang="en-IN" b="1" dirty="0" smtClean="0"/>
              <a:t>ocalities having </a:t>
            </a:r>
            <a:r>
              <a:rPr lang="en-IN" b="1" dirty="0"/>
              <a:t>most number of food </a:t>
            </a:r>
            <a:r>
              <a:rPr lang="en-IN" b="1" dirty="0" smtClean="0"/>
              <a:t>places:</a:t>
            </a:r>
            <a:endParaRPr lang="en-IN" dirty="0"/>
          </a:p>
        </p:txBody>
      </p:sp>
      <p:pic>
        <p:nvPicPr>
          <p:cNvPr id="11" name="Picture 10"/>
          <p:cNvPicPr/>
          <p:nvPr/>
        </p:nvPicPr>
        <p:blipFill>
          <a:blip r:embed="rId4"/>
          <a:srcRect/>
          <a:stretch>
            <a:fillRect/>
          </a:stretch>
        </p:blipFill>
        <p:spPr bwMode="auto">
          <a:xfrm>
            <a:off x="285720" y="4643446"/>
            <a:ext cx="3857652" cy="2071702"/>
          </a:xfrm>
          <a:prstGeom prst="rect">
            <a:avLst/>
          </a:prstGeom>
          <a:noFill/>
          <a:ln w="9525">
            <a:noFill/>
            <a:miter lim="800000"/>
            <a:headEnd/>
            <a:tailEnd/>
          </a:ln>
        </p:spPr>
      </p:pic>
      <p:sp>
        <p:nvSpPr>
          <p:cNvPr id="12" name="TextBox 11"/>
          <p:cNvSpPr txBox="1"/>
          <p:nvPr/>
        </p:nvSpPr>
        <p:spPr>
          <a:xfrm>
            <a:off x="4286248" y="4000504"/>
            <a:ext cx="3714776" cy="646331"/>
          </a:xfrm>
          <a:prstGeom prst="rect">
            <a:avLst/>
          </a:prstGeom>
          <a:noFill/>
        </p:spPr>
        <p:txBody>
          <a:bodyPr wrap="square" rtlCol="0">
            <a:spAutoFit/>
          </a:bodyPr>
          <a:lstStyle/>
          <a:p>
            <a:r>
              <a:rPr lang="en-IN" b="1" dirty="0" smtClean="0"/>
              <a:t>Localities having least number of food places:</a:t>
            </a:r>
            <a:endParaRPr lang="en-IN" dirty="0" smtClean="0"/>
          </a:p>
        </p:txBody>
      </p:sp>
      <p:pic>
        <p:nvPicPr>
          <p:cNvPr id="13" name="Picture 12"/>
          <p:cNvPicPr/>
          <p:nvPr/>
        </p:nvPicPr>
        <p:blipFill>
          <a:blip r:embed="rId5"/>
          <a:srcRect/>
          <a:stretch>
            <a:fillRect/>
          </a:stretch>
        </p:blipFill>
        <p:spPr bwMode="auto">
          <a:xfrm>
            <a:off x="4286248" y="4714884"/>
            <a:ext cx="4000528"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fontScale="90000"/>
          </a:bodyPr>
          <a:lstStyle/>
          <a:p>
            <a:r>
              <a:rPr lang="en-IN" dirty="0" smtClean="0"/>
              <a:t/>
            </a:r>
            <a:br>
              <a:rPr lang="en-IN" dirty="0" smtClean="0"/>
            </a:br>
            <a:r>
              <a:rPr lang="en-IN" dirty="0" smtClean="0"/>
              <a:t> </a:t>
            </a:r>
            <a:r>
              <a:rPr lang="en-IN" sz="3100" dirty="0" smtClean="0"/>
              <a:t>K-means clustering</a:t>
            </a:r>
            <a:endParaRPr lang="en-IN" sz="3100" dirty="0"/>
          </a:p>
        </p:txBody>
      </p:sp>
      <p:sp>
        <p:nvSpPr>
          <p:cNvPr id="3" name="Content Placeholder 2"/>
          <p:cNvSpPr>
            <a:spLocks noGrp="1"/>
          </p:cNvSpPr>
          <p:nvPr>
            <p:ph sz="quarter" idx="1"/>
          </p:nvPr>
        </p:nvSpPr>
        <p:spPr>
          <a:xfrm>
            <a:off x="457200" y="1500174"/>
            <a:ext cx="7467600" cy="4973778"/>
          </a:xfrm>
        </p:spPr>
        <p:txBody>
          <a:bodyPr>
            <a:normAutofit/>
          </a:bodyPr>
          <a:lstStyle/>
          <a:p>
            <a:r>
              <a:rPr lang="en-IN" b="1" dirty="0" smtClean="0"/>
              <a:t>K-means</a:t>
            </a:r>
            <a:r>
              <a:rPr lang="en-IN" dirty="0" smtClean="0"/>
              <a:t> algorithm is an iterative algorithm that tries to partition the dataset into </a:t>
            </a:r>
            <a:r>
              <a:rPr lang="en-IN" i="1" dirty="0" smtClean="0"/>
              <a:t>K </a:t>
            </a:r>
            <a:r>
              <a:rPr lang="en-IN" dirty="0" smtClean="0"/>
              <a:t>pre -defined distinct non-overlapping subgroups (clusters) where each data point belongs to </a:t>
            </a:r>
            <a:r>
              <a:rPr lang="en-IN" b="1" dirty="0" smtClean="0"/>
              <a:t>only one group</a:t>
            </a:r>
            <a:r>
              <a:rPr lang="en-IN" dirty="0" smtClean="0"/>
              <a:t>. It tries to make the intra-cluster data points as similar as possible while also keeping the clusters as different (far) as possible</a:t>
            </a:r>
            <a:r>
              <a:rPr lang="en-IN" dirty="0" smtClean="0"/>
              <a:t>.</a:t>
            </a:r>
          </a:p>
          <a:p>
            <a:pPr>
              <a:buNone/>
            </a:pPr>
            <a:endParaRPr lang="en-IN" dirty="0" smtClean="0"/>
          </a:p>
          <a:p>
            <a:r>
              <a:rPr lang="en-IN" dirty="0" smtClean="0"/>
              <a:t>The objective function is:</a:t>
            </a:r>
          </a:p>
          <a:p>
            <a:pPr>
              <a:buNone/>
            </a:pPr>
            <a:endParaRPr lang="en-IN" dirty="0"/>
          </a:p>
        </p:txBody>
      </p:sp>
      <p:pic>
        <p:nvPicPr>
          <p:cNvPr id="4" name="Picture 3" descr="Image for post"/>
          <p:cNvPicPr/>
          <p:nvPr/>
        </p:nvPicPr>
        <p:blipFill>
          <a:blip r:embed="rId2"/>
          <a:srcRect/>
          <a:stretch>
            <a:fillRect/>
          </a:stretch>
        </p:blipFill>
        <p:spPr bwMode="auto">
          <a:xfrm>
            <a:off x="857224" y="5214950"/>
            <a:ext cx="6256372" cy="1116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sz="quarter" idx="1"/>
          </p:nvPr>
        </p:nvSpPr>
        <p:spPr>
          <a:xfrm>
            <a:off x="457200" y="1600200"/>
            <a:ext cx="7467600" cy="685792"/>
          </a:xfrm>
        </p:spPr>
        <p:txBody>
          <a:bodyPr/>
          <a:lstStyle/>
          <a:p>
            <a:r>
              <a:rPr lang="en-IN" dirty="0" smtClean="0"/>
              <a:t>Clustering based on location alone.(3 clusters)</a:t>
            </a:r>
            <a:endParaRPr lang="en-IN" dirty="0"/>
          </a:p>
        </p:txBody>
      </p:sp>
      <p:pic>
        <p:nvPicPr>
          <p:cNvPr id="4" name="Picture 3"/>
          <p:cNvPicPr/>
          <p:nvPr/>
        </p:nvPicPr>
        <p:blipFill>
          <a:blip r:embed="rId2"/>
          <a:srcRect/>
          <a:stretch>
            <a:fillRect/>
          </a:stretch>
        </p:blipFill>
        <p:spPr bwMode="auto">
          <a:xfrm>
            <a:off x="571472" y="2143116"/>
            <a:ext cx="7358114" cy="421484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214290"/>
            <a:ext cx="7643866" cy="1071570"/>
          </a:xfrm>
        </p:spPr>
        <p:txBody>
          <a:bodyPr>
            <a:normAutofit fontScale="92500" lnSpcReduction="10000"/>
          </a:bodyPr>
          <a:lstStyle/>
          <a:p>
            <a:r>
              <a:rPr lang="en-IN" dirty="0" smtClean="0"/>
              <a:t>Exploring the most common venues around a place educates the person looking to buy/rent a place or open a food place. </a:t>
            </a:r>
          </a:p>
          <a:p>
            <a:endParaRPr lang="en-IN" dirty="0"/>
          </a:p>
        </p:txBody>
      </p:sp>
      <p:pic>
        <p:nvPicPr>
          <p:cNvPr id="5" name="Picture 4"/>
          <p:cNvPicPr/>
          <p:nvPr/>
        </p:nvPicPr>
        <p:blipFill>
          <a:blip r:embed="rId2"/>
          <a:srcRect/>
          <a:stretch>
            <a:fillRect/>
          </a:stretch>
        </p:blipFill>
        <p:spPr bwMode="auto">
          <a:xfrm>
            <a:off x="500034" y="1571612"/>
            <a:ext cx="7643865"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87</TotalTime>
  <Words>492</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Where to eat in Gurgaon!!</vt:lpstr>
      <vt:lpstr>Introduction</vt:lpstr>
      <vt:lpstr>Business Problem</vt:lpstr>
      <vt:lpstr>Data Acquisition and Data Cleaning</vt:lpstr>
      <vt:lpstr>Methodology</vt:lpstr>
      <vt:lpstr>Slide 6</vt:lpstr>
      <vt:lpstr>  K-means clustering</vt:lpstr>
      <vt:lpstr>Results</vt:lpstr>
      <vt:lpstr>Slide 9</vt:lpstr>
      <vt:lpstr>Slide 10</vt:lpstr>
      <vt:lpstr>Conclusions</vt:lpstr>
      <vt:lpstr>Future scope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vivek</dc:creator>
  <cp:lastModifiedBy>vivek</cp:lastModifiedBy>
  <cp:revision>9</cp:revision>
  <dcterms:created xsi:type="dcterms:W3CDTF">2020-07-26T18:15:34Z</dcterms:created>
  <dcterms:modified xsi:type="dcterms:W3CDTF">2020-07-26T19:43:23Z</dcterms:modified>
</cp:coreProperties>
</file>