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2" r:id="rId4"/>
  </p:sldMasterIdLst>
  <p:sldIdLst>
    <p:sldId id="259" r:id="rId5"/>
    <p:sldId id="258" r:id="rId6"/>
    <p:sldId id="260" r:id="rId7"/>
    <p:sldId id="261" r:id="rId8"/>
    <p:sldId id="262" r:id="rId9"/>
    <p:sldId id="268" r:id="rId10"/>
    <p:sldId id="267" r:id="rId11"/>
    <p:sldId id="270" r:id="rId12"/>
    <p:sldId id="280" r:id="rId13"/>
    <p:sldId id="281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3" r:id="rId25"/>
    <p:sldId id="264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21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0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09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164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878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52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77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27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5FF4-3B43-4CE5-AA80-96144B153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Oracle SQL Basics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7EE5-61A5-4851-BDFE-7EB2B730C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448" y="3996267"/>
            <a:ext cx="8791575" cy="1655762"/>
          </a:xfrm>
        </p:spPr>
        <p:txBody>
          <a:bodyPr/>
          <a:lstStyle/>
          <a:p>
            <a:r>
              <a:rPr lang="en-US" dirty="0"/>
              <a:t>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59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A54D-D186-4196-8E05-8AB35FF5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RENAME</a:t>
            </a:r>
            <a:r>
              <a:rPr lang="en-US" b="1" dirty="0"/>
              <a:t> TABLE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C2B90-796B-41DA-9E45-9A1F29A1B05A}"/>
              </a:ext>
            </a:extLst>
          </p:cNvPr>
          <p:cNvSpPr/>
          <p:nvPr/>
        </p:nvSpPr>
        <p:spPr>
          <a:xfrm>
            <a:off x="2531534" y="390706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TRUNCATE TABLE employee;</a:t>
            </a:r>
          </a:p>
        </p:txBody>
      </p:sp>
    </p:spTree>
    <p:extLst>
      <p:ext uri="{BB962C8B-B14F-4D97-AF65-F5344CB8AC3E}">
        <p14:creationId xmlns:p14="http://schemas.microsoft.com/office/powerpoint/2010/main" val="90068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FA0D-A501-4122-8BE7-163A3B6B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FB19-D9AC-4F4D-9B97-200F033EF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Altering  Table 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Dropping Column from a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5AEA17-D3DD-46B4-963C-73604AE6E93B}"/>
              </a:ext>
            </a:extLst>
          </p:cNvPr>
          <p:cNvSpPr/>
          <p:nvPr/>
        </p:nvSpPr>
        <p:spPr>
          <a:xfrm>
            <a:off x="5176008" y="2027444"/>
            <a:ext cx="63672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ALTER TABLE </a:t>
            </a:r>
            <a:r>
              <a:rPr lang="en-US" dirty="0" err="1">
                <a:latin typeface="Consolas" panose="020B0609020204030204" pitchFamily="49" charset="0"/>
              </a:rPr>
              <a:t>employee_master</a:t>
            </a:r>
            <a:r>
              <a:rPr lang="en-US" dirty="0">
                <a:latin typeface="Consolas" panose="020B0609020204030204" pitchFamily="49" charset="0"/>
              </a:rPr>
              <a:t> ADD (age number(2));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</a:t>
            </a:r>
            <a:r>
              <a:rPr lang="en-US" dirty="0" err="1">
                <a:latin typeface="Consolas" panose="020B0609020204030204" pitchFamily="49" charset="0"/>
              </a:rPr>
              <a:t>employee_master</a:t>
            </a:r>
            <a:r>
              <a:rPr lang="en-US" dirty="0">
                <a:latin typeface="Consolas" panose="020B0609020204030204" pitchFamily="49" charset="0"/>
              </a:rPr>
              <a:t> MODIFY (age number(3));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</a:t>
            </a:r>
            <a:r>
              <a:rPr lang="en-US" dirty="0" err="1">
                <a:latin typeface="Consolas" panose="020B0609020204030204" pitchFamily="49" charset="0"/>
              </a:rPr>
              <a:t>employee_master</a:t>
            </a:r>
            <a:r>
              <a:rPr lang="en-US" dirty="0">
                <a:latin typeface="Consolas" panose="020B0609020204030204" pitchFamily="49" charset="0"/>
              </a:rPr>
              <a:t> DROP column age;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</a:t>
            </a:r>
            <a:r>
              <a:rPr lang="en-US" dirty="0" err="1">
                <a:latin typeface="Consolas" panose="020B0609020204030204" pitchFamily="49" charset="0"/>
              </a:rPr>
              <a:t>employee_master</a:t>
            </a:r>
            <a:r>
              <a:rPr lang="en-US" dirty="0">
                <a:latin typeface="Consolas" panose="020B0609020204030204" pitchFamily="49" charset="0"/>
              </a:rPr>
              <a:t> ADD (age number(2) , married varchar2(3));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</a:t>
            </a:r>
            <a:r>
              <a:rPr lang="en-US" dirty="0" err="1">
                <a:latin typeface="Consolas" panose="020B0609020204030204" pitchFamily="49" charset="0"/>
              </a:rPr>
              <a:t>employee_master</a:t>
            </a:r>
            <a:r>
              <a:rPr lang="en-US" dirty="0">
                <a:latin typeface="Consolas" panose="020B0609020204030204" pitchFamily="49" charset="0"/>
              </a:rPr>
              <a:t> DROP (</a:t>
            </a:r>
            <a:r>
              <a:rPr lang="en-US" dirty="0" err="1">
                <a:latin typeface="Consolas" panose="020B0609020204030204" pitchFamily="49" charset="0"/>
              </a:rPr>
              <a:t>age,married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3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65C-96BD-4FFF-800E-C7DAC83C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Integrity Constraints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AE4D-E13C-4DC6-A689-4983A5E0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Table and Column Constraints</a:t>
            </a:r>
          </a:p>
          <a:p>
            <a:r>
              <a:rPr lang="en-US" dirty="0"/>
              <a:t>Creating, Modifying and Dropping column level constraints</a:t>
            </a:r>
          </a:p>
          <a:p>
            <a:r>
              <a:rPr lang="en-US" dirty="0"/>
              <a:t>Creating, Modifying and Dropping table level constraints</a:t>
            </a:r>
          </a:p>
          <a:p>
            <a:r>
              <a:rPr lang="en-US" dirty="0"/>
              <a:t>Adding constraints to columns of an existing table</a:t>
            </a:r>
          </a:p>
          <a:p>
            <a:r>
              <a:rPr lang="en-US" dirty="0"/>
              <a:t>Enabling and Disabling Constraints</a:t>
            </a:r>
          </a:p>
          <a:p>
            <a:r>
              <a:rPr lang="en-US" dirty="0"/>
              <a:t>Dropping Columns and Tables having  constraints</a:t>
            </a:r>
          </a:p>
        </p:txBody>
      </p:sp>
    </p:spTree>
    <p:extLst>
      <p:ext uri="{BB962C8B-B14F-4D97-AF65-F5344CB8AC3E}">
        <p14:creationId xmlns:p14="http://schemas.microsoft.com/office/powerpoint/2010/main" val="67315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03DC-F61F-492B-A5D8-18D224C7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Integrity Constraints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A1EF-0417-423A-8B4D-FEF45D152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Null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03736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1878-4B88-44E5-872F-188EDA8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Constraints – NOT NULL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39B7C-ADEC-4370-B56A-AF5E9B114354}"/>
              </a:ext>
            </a:extLst>
          </p:cNvPr>
          <p:cNvSpPr/>
          <p:nvPr/>
        </p:nvSpPr>
        <p:spPr>
          <a:xfrm>
            <a:off x="2225879" y="34290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CREATE TABLE employee 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emp_code</a:t>
            </a:r>
            <a:r>
              <a:rPr lang="en-US" dirty="0">
                <a:latin typeface="Consolas" panose="020B0609020204030204" pitchFamily="49" charset="0"/>
              </a:rPr>
              <a:t> number (5)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emp_name</a:t>
            </a:r>
            <a:r>
              <a:rPr lang="en-US" dirty="0">
                <a:latin typeface="Consolas" panose="020B0609020204030204" pitchFamily="49" charset="0"/>
              </a:rPr>
              <a:t> varchar2 (25)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dept_code</a:t>
            </a:r>
            <a:r>
              <a:rPr lang="en-US" dirty="0">
                <a:latin typeface="Consolas" panose="020B0609020204030204" pitchFamily="49" charset="0"/>
              </a:rPr>
              <a:t> varchar2 (4) 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INSERT INTO employee</a:t>
            </a:r>
          </a:p>
          <a:p>
            <a:r>
              <a:rPr lang="en-US" dirty="0">
                <a:latin typeface="Consolas" panose="020B0609020204030204" pitchFamily="49" charset="0"/>
              </a:rPr>
              <a:t>VALUES (101,NULL,'D981');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5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1878-4B88-44E5-872F-188EDA8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Constraints – UNIQUE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39B7C-ADEC-4370-B56A-AF5E9B114354}"/>
              </a:ext>
            </a:extLst>
          </p:cNvPr>
          <p:cNvSpPr/>
          <p:nvPr/>
        </p:nvSpPr>
        <p:spPr>
          <a:xfrm>
            <a:off x="1823206" y="2849941"/>
            <a:ext cx="8100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DROP TABLE employee;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create table employee 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emp_code</a:t>
            </a:r>
            <a:r>
              <a:rPr lang="en-US" dirty="0">
                <a:latin typeface="Consolas" panose="020B0609020204030204" pitchFamily="49" charset="0"/>
              </a:rPr>
              <a:t> number (5) CONSTRAINT </a:t>
            </a:r>
            <a:r>
              <a:rPr lang="en-US" dirty="0" err="1">
                <a:latin typeface="Consolas" panose="020B0609020204030204" pitchFamily="49" charset="0"/>
              </a:rPr>
              <a:t>employee_uq</a:t>
            </a:r>
            <a:r>
              <a:rPr lang="en-US" dirty="0">
                <a:latin typeface="Consolas" panose="020B0609020204030204" pitchFamily="49" charset="0"/>
              </a:rPr>
              <a:t> UNIQUE,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emp_name</a:t>
            </a:r>
            <a:r>
              <a:rPr lang="en-US" dirty="0">
                <a:latin typeface="Consolas" panose="020B0609020204030204" pitchFamily="49" charset="0"/>
              </a:rPr>
              <a:t> varchar2 (25) CONSTRAINT </a:t>
            </a:r>
            <a:r>
              <a:rPr lang="en-US" dirty="0" err="1">
                <a:latin typeface="Consolas" panose="020B0609020204030204" pitchFamily="49" charset="0"/>
              </a:rPr>
              <a:t>employee_null</a:t>
            </a:r>
            <a:r>
              <a:rPr lang="en-US" dirty="0">
                <a:latin typeface="Consolas" panose="020B0609020204030204" pitchFamily="49" charset="0"/>
              </a:rPr>
              <a:t> NOT NULL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INSERT INTO employee VALUES(101,'Vivek');</a:t>
            </a:r>
          </a:p>
          <a:p>
            <a:r>
              <a:rPr lang="en-US" dirty="0">
                <a:latin typeface="Consolas" panose="020B0609020204030204" pitchFamily="49" charset="0"/>
              </a:rPr>
              <a:t>INSERT INTO employee VALUES(101,'Sunny');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7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D5C2-4947-4011-91CE-EA884E4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Constraints – CHECK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44D1E-A04A-4BA7-AF8E-6C5A832C4FE4}"/>
              </a:ext>
            </a:extLst>
          </p:cNvPr>
          <p:cNvSpPr/>
          <p:nvPr/>
        </p:nvSpPr>
        <p:spPr>
          <a:xfrm>
            <a:off x="2187318" y="2353965"/>
            <a:ext cx="86126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Persons (</a:t>
            </a:r>
          </a:p>
          <a:p>
            <a:r>
              <a:rPr lang="en-US" dirty="0">
                <a:latin typeface="Consolas" panose="020B0609020204030204" pitchFamily="49" charset="0"/>
              </a:rPr>
              <a:t>    ID number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varchar2(255)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    FirstName varchar2(255),</a:t>
            </a:r>
          </a:p>
          <a:p>
            <a:r>
              <a:rPr lang="en-US" dirty="0">
                <a:latin typeface="Consolas" panose="020B0609020204030204" pitchFamily="49" charset="0"/>
              </a:rPr>
              <a:t>    Age int CONSTRAINT </a:t>
            </a:r>
            <a:r>
              <a:rPr lang="en-US" dirty="0" err="1">
                <a:latin typeface="Consolas" panose="020B0609020204030204" pitchFamily="49" charset="0"/>
              </a:rPr>
              <a:t>employee_age_check</a:t>
            </a:r>
            <a:r>
              <a:rPr lang="en-US" dirty="0">
                <a:latin typeface="Consolas" panose="020B0609020204030204" pitchFamily="49" charset="0"/>
              </a:rPr>
              <a:t> CHECK (Age&gt;=18)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INSERT INTO Persons VALUES(101,'Gohil','Vivek',12);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Persons</a:t>
            </a:r>
          </a:p>
          <a:p>
            <a:r>
              <a:rPr lang="en-US" dirty="0">
                <a:latin typeface="Consolas" panose="020B0609020204030204" pitchFamily="49" charset="0"/>
              </a:rPr>
              <a:t>DROP CONSTRAINT </a:t>
            </a:r>
            <a:r>
              <a:rPr lang="en-US" dirty="0" err="1">
                <a:latin typeface="Consolas" panose="020B0609020204030204" pitchFamily="49" charset="0"/>
              </a:rPr>
              <a:t>employee_age_check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Persons</a:t>
            </a:r>
          </a:p>
          <a:p>
            <a:r>
              <a:rPr lang="en-US" dirty="0">
                <a:latin typeface="Consolas" panose="020B0609020204030204" pitchFamily="49" charset="0"/>
              </a:rPr>
              <a:t>ADD CONSTRAINT </a:t>
            </a:r>
            <a:r>
              <a:rPr lang="en-US" dirty="0" err="1">
                <a:latin typeface="Consolas" panose="020B0609020204030204" pitchFamily="49" charset="0"/>
              </a:rPr>
              <a:t>employee_age_check</a:t>
            </a:r>
            <a:r>
              <a:rPr lang="en-US" dirty="0">
                <a:latin typeface="Consolas" panose="020B0609020204030204" pitchFamily="49" charset="0"/>
              </a:rPr>
              <a:t> CHECK (Age&gt;=18);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D5C2-4947-4011-91CE-EA884E4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Constraints – PRIMARY KEY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44D1E-A04A-4BA7-AF8E-6C5A832C4FE4}"/>
              </a:ext>
            </a:extLst>
          </p:cNvPr>
          <p:cNvSpPr/>
          <p:nvPr/>
        </p:nvSpPr>
        <p:spPr>
          <a:xfrm>
            <a:off x="2273710" y="2434443"/>
            <a:ext cx="76445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Persons (</a:t>
            </a:r>
          </a:p>
          <a:p>
            <a:r>
              <a:rPr lang="en-US" dirty="0">
                <a:latin typeface="Consolas" panose="020B0609020204030204" pitchFamily="49" charset="0"/>
              </a:rPr>
              <a:t>    ID int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varchar(255)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    FirstName varchar(255),</a:t>
            </a:r>
          </a:p>
          <a:p>
            <a:r>
              <a:rPr lang="en-US" dirty="0">
                <a:latin typeface="Consolas" panose="020B0609020204030204" pitchFamily="49" charset="0"/>
              </a:rPr>
              <a:t>    Age int,</a:t>
            </a:r>
          </a:p>
          <a:p>
            <a:r>
              <a:rPr lang="en-US" dirty="0">
                <a:latin typeface="Consolas" panose="020B0609020204030204" pitchFamily="49" charset="0"/>
              </a:rPr>
              <a:t>    CONSTRAINT </a:t>
            </a:r>
            <a:r>
              <a:rPr lang="en-US" dirty="0" err="1">
                <a:latin typeface="Consolas" panose="020B0609020204030204" pitchFamily="49" charset="0"/>
              </a:rPr>
              <a:t>PK_Person</a:t>
            </a:r>
            <a:r>
              <a:rPr lang="en-US" dirty="0">
                <a:latin typeface="Consolas" panose="020B0609020204030204" pitchFamily="49" charset="0"/>
              </a:rPr>
              <a:t> PRIMARY KEY (</a:t>
            </a:r>
            <a:r>
              <a:rPr lang="en-US" dirty="0" err="1">
                <a:latin typeface="Consolas" panose="020B0609020204030204" pitchFamily="49" charset="0"/>
              </a:rPr>
              <a:t>ID,LastName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Persons</a:t>
            </a:r>
          </a:p>
          <a:p>
            <a:r>
              <a:rPr lang="en-US" dirty="0">
                <a:latin typeface="Consolas" panose="020B0609020204030204" pitchFamily="49" charset="0"/>
              </a:rPr>
              <a:t>DROP PRIMARY KEY;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Persons</a:t>
            </a:r>
          </a:p>
          <a:p>
            <a:r>
              <a:rPr lang="en-US" dirty="0">
                <a:latin typeface="Consolas" panose="020B0609020204030204" pitchFamily="49" charset="0"/>
              </a:rPr>
              <a:t>DROP CONSTRAINT </a:t>
            </a:r>
            <a:r>
              <a:rPr lang="en-US" dirty="0" err="1">
                <a:latin typeface="Consolas" panose="020B0609020204030204" pitchFamily="49" charset="0"/>
              </a:rPr>
              <a:t>PK_Person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7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D5C2-4947-4011-91CE-EA884E4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Constraints – PRIMARY KEY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44D1E-A04A-4BA7-AF8E-6C5A832C4FE4}"/>
              </a:ext>
            </a:extLst>
          </p:cNvPr>
          <p:cNvSpPr/>
          <p:nvPr/>
        </p:nvSpPr>
        <p:spPr>
          <a:xfrm>
            <a:off x="2147875" y="3409425"/>
            <a:ext cx="7644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ALTER TABLE Persons</a:t>
            </a:r>
          </a:p>
          <a:p>
            <a:r>
              <a:rPr lang="en-US" dirty="0">
                <a:latin typeface="Consolas" panose="020B0609020204030204" pitchFamily="49" charset="0"/>
              </a:rPr>
              <a:t>ADD PRIMARY KEY (ID);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Persons</a:t>
            </a:r>
          </a:p>
          <a:p>
            <a:r>
              <a:rPr lang="en-US" dirty="0">
                <a:latin typeface="Consolas" panose="020B0609020204030204" pitchFamily="49" charset="0"/>
              </a:rPr>
              <a:t>ADD CONSTRAINT </a:t>
            </a:r>
            <a:r>
              <a:rPr lang="en-US" dirty="0" err="1">
                <a:latin typeface="Consolas" panose="020B0609020204030204" pitchFamily="49" charset="0"/>
              </a:rPr>
              <a:t>PK_Person</a:t>
            </a:r>
            <a:r>
              <a:rPr lang="en-US" dirty="0">
                <a:latin typeface="Consolas" panose="020B0609020204030204" pitchFamily="49" charset="0"/>
              </a:rPr>
              <a:t> PRIMARY KEY (</a:t>
            </a:r>
            <a:r>
              <a:rPr lang="en-US" dirty="0" err="1">
                <a:latin typeface="Consolas" panose="020B0609020204030204" pitchFamily="49" charset="0"/>
              </a:rPr>
              <a:t>ID,LastName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D5C2-4947-4011-91CE-EA884E4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Constraints – FOREIGN KEY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44D1E-A04A-4BA7-AF8E-6C5A832C4FE4}"/>
              </a:ext>
            </a:extLst>
          </p:cNvPr>
          <p:cNvSpPr/>
          <p:nvPr/>
        </p:nvSpPr>
        <p:spPr>
          <a:xfrm>
            <a:off x="1661020" y="2211897"/>
            <a:ext cx="10530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Persons (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PersonID</a:t>
            </a:r>
            <a:r>
              <a:rPr lang="en-US" dirty="0">
                <a:latin typeface="Consolas" panose="020B0609020204030204" pitchFamily="49" charset="0"/>
              </a:rPr>
              <a:t> int NOT NULL PRIMARY KEY,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varchar(255)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    FirstName varchar(255),</a:t>
            </a:r>
          </a:p>
          <a:p>
            <a:r>
              <a:rPr lang="en-US" dirty="0">
                <a:latin typeface="Consolas" panose="020B0609020204030204" pitchFamily="49" charset="0"/>
              </a:rPr>
              <a:t>    Age int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CREATE TABLE Orders (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OrderID</a:t>
            </a:r>
            <a:r>
              <a:rPr lang="en-US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OrderNumber</a:t>
            </a:r>
            <a:r>
              <a:rPr lang="en-US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PersonID</a:t>
            </a:r>
            <a:r>
              <a:rPr lang="en-US" dirty="0">
                <a:latin typeface="Consolas" panose="020B0609020204030204" pitchFamily="49" charset="0"/>
              </a:rPr>
              <a:t> int,</a:t>
            </a:r>
          </a:p>
          <a:p>
            <a:r>
              <a:rPr lang="en-US" dirty="0">
                <a:latin typeface="Consolas" panose="020B0609020204030204" pitchFamily="49" charset="0"/>
              </a:rPr>
              <a:t>    PRIMARY KEY (</a:t>
            </a:r>
            <a:r>
              <a:rPr lang="en-US" dirty="0" err="1">
                <a:latin typeface="Consolas" panose="020B0609020204030204" pitchFamily="49" charset="0"/>
              </a:rPr>
              <a:t>OrderID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  CONSTRAINT </a:t>
            </a:r>
            <a:r>
              <a:rPr lang="en-US" dirty="0" err="1">
                <a:latin typeface="Consolas" panose="020B0609020204030204" pitchFamily="49" charset="0"/>
              </a:rPr>
              <a:t>FK_PersonOrder</a:t>
            </a:r>
            <a:r>
              <a:rPr lang="en-US" dirty="0">
                <a:latin typeface="Consolas" panose="020B0609020204030204" pitchFamily="49" charset="0"/>
              </a:rPr>
              <a:t> FOREIGN KEY (</a:t>
            </a:r>
            <a:r>
              <a:rPr lang="en-US" dirty="0" err="1">
                <a:latin typeface="Consolas" panose="020B0609020204030204" pitchFamily="49" charset="0"/>
              </a:rPr>
              <a:t>PersonID</a:t>
            </a:r>
            <a:r>
              <a:rPr lang="en-US" dirty="0">
                <a:latin typeface="Consolas" panose="020B0609020204030204" pitchFamily="49" charset="0"/>
              </a:rPr>
              <a:t>) REFERENCES Persons(</a:t>
            </a:r>
            <a:r>
              <a:rPr lang="en-US" dirty="0" err="1">
                <a:latin typeface="Consolas" panose="020B0609020204030204" pitchFamily="49" charset="0"/>
              </a:rPr>
              <a:t>PersonID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111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5372-5C43-4B76-B31F-5A70F94B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altLang="en-US" sz="6000" dirty="0"/>
              <a:t>Getting started with Oracle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E3B7-F14E-4B70-9FA4-C906E34D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Oracle ?</a:t>
            </a:r>
          </a:p>
          <a:p>
            <a:r>
              <a:rPr lang="en-US" dirty="0"/>
              <a:t>Difference between DBMS and RDBMS</a:t>
            </a:r>
          </a:p>
          <a:p>
            <a:r>
              <a:rPr lang="en-US" dirty="0"/>
              <a:t> Logging in to SQL * Plus</a:t>
            </a:r>
          </a:p>
          <a:p>
            <a:r>
              <a:rPr lang="en-US" dirty="0"/>
              <a:t> Exiting SQL * Plus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61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D5C2-4947-4011-91CE-EA884E4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Constraints – FOREIGN KEY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44D1E-A04A-4BA7-AF8E-6C5A832C4FE4}"/>
              </a:ext>
            </a:extLst>
          </p:cNvPr>
          <p:cNvSpPr/>
          <p:nvPr/>
        </p:nvSpPr>
        <p:spPr>
          <a:xfrm>
            <a:off x="1484311" y="3721915"/>
            <a:ext cx="105309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ALTER TABLE Orders</a:t>
            </a:r>
          </a:p>
          <a:p>
            <a:r>
              <a:rPr lang="en-US" dirty="0">
                <a:latin typeface="Consolas" panose="020B0609020204030204" pitchFamily="49" charset="0"/>
              </a:rPr>
              <a:t>DROP CONSTRAINT </a:t>
            </a:r>
            <a:r>
              <a:rPr lang="en-US" dirty="0" err="1">
                <a:latin typeface="Consolas" panose="020B0609020204030204" pitchFamily="49" charset="0"/>
              </a:rPr>
              <a:t>FK_PersonOrder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ALTER TABLE Orders</a:t>
            </a:r>
          </a:p>
          <a:p>
            <a:r>
              <a:rPr lang="en-US" dirty="0">
                <a:latin typeface="Consolas" panose="020B0609020204030204" pitchFamily="49" charset="0"/>
              </a:rPr>
              <a:t>ADD CONSTRAINT </a:t>
            </a:r>
            <a:r>
              <a:rPr lang="en-US" dirty="0" err="1">
                <a:latin typeface="Consolas" panose="020B0609020204030204" pitchFamily="49" charset="0"/>
              </a:rPr>
              <a:t>FK_PersonOrder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FOREIGN KEY (</a:t>
            </a:r>
            <a:r>
              <a:rPr lang="en-US" dirty="0" err="1">
                <a:latin typeface="Consolas" panose="020B0609020204030204" pitchFamily="49" charset="0"/>
              </a:rPr>
              <a:t>PersonID</a:t>
            </a:r>
            <a:r>
              <a:rPr lang="en-US" dirty="0">
                <a:latin typeface="Consolas" panose="020B0609020204030204" pitchFamily="49" charset="0"/>
              </a:rPr>
              <a:t>) REFERENCES Persons(</a:t>
            </a:r>
            <a:r>
              <a:rPr lang="en-US" dirty="0" err="1">
                <a:latin typeface="Consolas" panose="020B0609020204030204" pitchFamily="49" charset="0"/>
              </a:rPr>
              <a:t>PersonID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034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EB25-8ABF-4201-9176-D7BA4A8C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DQL – Data Query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777A-B8AE-4147-9D41-F0677F137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7441574" cy="3124201"/>
          </a:xfrm>
        </p:spPr>
        <p:txBody>
          <a:bodyPr/>
          <a:lstStyle/>
          <a:p>
            <a:r>
              <a:rPr lang="en-US" dirty="0"/>
              <a:t>SELECT – is used to retrieve data from the a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82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1996-D3EE-446E-948E-5268F042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DML – Data Manipulation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F672-689F-4F5D-AC12-720ED922F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8322418" cy="3124201"/>
          </a:xfrm>
        </p:spPr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– is used to insert data into a table.</a:t>
            </a:r>
          </a:p>
          <a:p>
            <a:r>
              <a:rPr lang="en-US" b="1" dirty="0"/>
              <a:t>UPDATE</a:t>
            </a:r>
            <a:r>
              <a:rPr lang="en-US" dirty="0"/>
              <a:t> – is used to update existing data within a table.</a:t>
            </a:r>
          </a:p>
          <a:p>
            <a:r>
              <a:rPr lang="en-US" b="1" dirty="0"/>
              <a:t>DELETE</a:t>
            </a:r>
            <a:r>
              <a:rPr lang="en-US" dirty="0"/>
              <a:t> – is used to delete records from a database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49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4FBF-8976-4BAE-85D0-416384E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DCL – Data Control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C810-4600-4C09-948F-456AB58A8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9933105" cy="3124201"/>
          </a:xfrm>
        </p:spPr>
        <p:txBody>
          <a:bodyPr/>
          <a:lstStyle/>
          <a:p>
            <a:r>
              <a:rPr lang="en-US" b="1" dirty="0"/>
              <a:t>GRANT</a:t>
            </a:r>
            <a:r>
              <a:rPr lang="en-US" dirty="0"/>
              <a:t> - gives user’s access privileges to database.</a:t>
            </a:r>
          </a:p>
          <a:p>
            <a:r>
              <a:rPr lang="en-US" b="1" dirty="0"/>
              <a:t>REVOKE</a:t>
            </a:r>
            <a:r>
              <a:rPr lang="en-US" dirty="0"/>
              <a:t> - withdraw user’s access privileges given by using the GRANT command.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71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C86E-0FC4-4C25-887F-AA17103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TCL – 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580C-A402-4380-9F03-4FF00367F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9035482" cy="3124201"/>
          </a:xfrm>
        </p:spPr>
        <p:txBody>
          <a:bodyPr/>
          <a:lstStyle/>
          <a:p>
            <a:pPr fontAlgn="base"/>
            <a:r>
              <a:rPr lang="en-US" b="1" dirty="0"/>
              <a:t>COMMIT </a:t>
            </a:r>
            <a:r>
              <a:rPr lang="en-US" dirty="0"/>
              <a:t>– commits a Transaction.</a:t>
            </a:r>
          </a:p>
          <a:p>
            <a:pPr fontAlgn="base"/>
            <a:r>
              <a:rPr lang="en-US" b="1" dirty="0"/>
              <a:t>ROLLBACK </a:t>
            </a:r>
            <a:r>
              <a:rPr lang="en-US" dirty="0"/>
              <a:t>– rollbacks a transaction in case of any error occurs.</a:t>
            </a:r>
          </a:p>
          <a:p>
            <a:pPr fontAlgn="base"/>
            <a:r>
              <a:rPr lang="en-US" b="1" dirty="0"/>
              <a:t>SAVEPOINT </a:t>
            </a:r>
            <a:r>
              <a:rPr lang="en-US" dirty="0"/>
              <a:t>– sets a </a:t>
            </a:r>
            <a:r>
              <a:rPr lang="en-US" dirty="0" err="1"/>
              <a:t>savepoint</a:t>
            </a:r>
            <a:r>
              <a:rPr lang="en-US" dirty="0"/>
              <a:t> within a transaction.</a:t>
            </a:r>
          </a:p>
          <a:p>
            <a:pPr fontAlgn="base"/>
            <a:r>
              <a:rPr lang="en-US" b="1" dirty="0"/>
              <a:t>SET TRANSACTION </a:t>
            </a:r>
            <a:r>
              <a:rPr lang="en-US" dirty="0"/>
              <a:t>– specify characteristics for the transaction.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0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8AAA-FE4A-4DE9-B5B5-55C394D1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oracle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F666-B032-4394-9A67-DCAF8F6B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9161317" cy="3124201"/>
          </a:xfrm>
        </p:spPr>
        <p:txBody>
          <a:bodyPr/>
          <a:lstStyle/>
          <a:p>
            <a:r>
              <a:rPr lang="en-US" dirty="0"/>
              <a:t>Login as SYSDBA  </a:t>
            </a:r>
          </a:p>
          <a:p>
            <a:r>
              <a:rPr lang="en-US" dirty="0"/>
              <a:t>Create New User as “</a:t>
            </a:r>
            <a:r>
              <a:rPr lang="en-US" dirty="0" err="1"/>
              <a:t>montran</a:t>
            </a:r>
            <a:r>
              <a:rPr lang="en-US" dirty="0"/>
              <a:t>”</a:t>
            </a:r>
          </a:p>
          <a:p>
            <a:r>
              <a:rPr lang="en-US" dirty="0"/>
              <a:t>Grant Connect and DBA permission to “</a:t>
            </a:r>
            <a:r>
              <a:rPr lang="en-US" dirty="0" err="1"/>
              <a:t>montran</a:t>
            </a:r>
            <a:r>
              <a:rPr lang="en-US" dirty="0"/>
              <a:t>” user.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58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53DA-D2E0-495B-B8C3-277C1A77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79BD-E1F6-4B92-A863-39D0449F97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DDL – Data Definition Language</a:t>
            </a:r>
          </a:p>
          <a:p>
            <a:r>
              <a:rPr lang="en-IN" dirty="0"/>
              <a:t>DML – Data Manipulation Language</a:t>
            </a:r>
          </a:p>
          <a:p>
            <a:r>
              <a:rPr lang="en-IN" dirty="0" err="1"/>
              <a:t>DQl</a:t>
            </a:r>
            <a:r>
              <a:rPr lang="en-IN" dirty="0"/>
              <a:t> – Data Query Language</a:t>
            </a:r>
          </a:p>
          <a:p>
            <a:r>
              <a:rPr lang="en-IN" dirty="0"/>
              <a:t>DCL – Data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32388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7CDD-DB43-4C54-9F76-ECB4959F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DDL – Data Definition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F355-376D-42D1-B309-F98A681F4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10018712" cy="3124201"/>
          </a:xfrm>
        </p:spPr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 – is used to create the database or its objects (like table, index, function, views, store procedure and triggers).</a:t>
            </a:r>
          </a:p>
          <a:p>
            <a:r>
              <a:rPr lang="en-US" b="1" dirty="0"/>
              <a:t>ALTER</a:t>
            </a:r>
            <a:r>
              <a:rPr lang="en-US" dirty="0"/>
              <a:t> - is used to alter the structure of the database.</a:t>
            </a:r>
          </a:p>
          <a:p>
            <a:r>
              <a:rPr lang="en-US" b="1" dirty="0"/>
              <a:t>DROP</a:t>
            </a:r>
            <a:r>
              <a:rPr lang="en-US" dirty="0"/>
              <a:t> – is used to delete objects from the database.</a:t>
            </a:r>
          </a:p>
          <a:p>
            <a:r>
              <a:rPr lang="en-US" b="1" dirty="0"/>
              <a:t>TRUNCATE</a:t>
            </a:r>
            <a:r>
              <a:rPr lang="en-US" dirty="0"/>
              <a:t> – is used to remove all records from a table, including all spaces allocated for the records are removed.</a:t>
            </a:r>
          </a:p>
          <a:p>
            <a:r>
              <a:rPr lang="en-US" b="1" dirty="0"/>
              <a:t>COMMENT</a:t>
            </a:r>
            <a:r>
              <a:rPr lang="en-US" dirty="0"/>
              <a:t> –is used to add comments to the data dictionary.</a:t>
            </a:r>
          </a:p>
          <a:p>
            <a:r>
              <a:rPr lang="en-US" b="1" dirty="0"/>
              <a:t>RENAME</a:t>
            </a:r>
            <a:r>
              <a:rPr lang="en-US" dirty="0"/>
              <a:t> – is used to rename an object existing in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01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44F3-743D-4030-A638-CC8DCDFC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Oracle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A576-0CB1-437F-8E4A-491179059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  <a:p>
            <a:r>
              <a:rPr lang="en-US" dirty="0"/>
              <a:t>Varchar</a:t>
            </a:r>
          </a:p>
          <a:p>
            <a:r>
              <a:rPr lang="en-US" dirty="0"/>
              <a:t>Varchar2</a:t>
            </a:r>
          </a:p>
          <a:p>
            <a:r>
              <a:rPr lang="en-US" dirty="0"/>
              <a:t>Number(length , decimal)</a:t>
            </a:r>
          </a:p>
          <a:p>
            <a:r>
              <a:rPr lang="en-US" dirty="0"/>
              <a:t>Date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DFAA3-CB07-41CD-9528-8CBA8DEBE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Long</a:t>
            </a:r>
          </a:p>
          <a:p>
            <a:r>
              <a:rPr lang="en-US" dirty="0"/>
              <a:t>Raw(length)</a:t>
            </a:r>
          </a:p>
          <a:p>
            <a:r>
              <a:rPr lang="en-US" dirty="0"/>
              <a:t>Long Raw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CLOB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9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7B5C-06AD-4BBB-8B5E-88D4E51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TABLE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A5061-4006-441D-8843-5F8A6F76303A}"/>
              </a:ext>
            </a:extLst>
          </p:cNvPr>
          <p:cNvSpPr/>
          <p:nvPr/>
        </p:nvSpPr>
        <p:spPr>
          <a:xfrm>
            <a:off x="2133599" y="34039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CREATE TABLE </a:t>
            </a:r>
            <a:r>
              <a:rPr lang="en-IN" dirty="0" err="1">
                <a:latin typeface="Consolas" panose="020B0609020204030204" pitchFamily="49" charset="0"/>
              </a:rPr>
              <a:t>employee_master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err="1">
                <a:latin typeface="Consolas" panose="020B0609020204030204" pitchFamily="49" charset="0"/>
              </a:rPr>
              <a:t>employee_id</a:t>
            </a:r>
            <a:r>
              <a:rPr lang="en-IN" dirty="0">
                <a:latin typeface="Consolas" panose="020B0609020204030204" pitchFamily="49" charset="0"/>
              </a:rPr>
              <a:t> number(10),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err="1">
                <a:latin typeface="Consolas" panose="020B0609020204030204" pitchFamily="49" charset="0"/>
              </a:rPr>
              <a:t>first_name</a:t>
            </a:r>
            <a:r>
              <a:rPr lang="en-IN" dirty="0">
                <a:latin typeface="Consolas" panose="020B0609020204030204" pitchFamily="49" charset="0"/>
              </a:rPr>
              <a:t> varchar2(30),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err="1">
                <a:latin typeface="Consolas" panose="020B0609020204030204" pitchFamily="49" charset="0"/>
              </a:rPr>
              <a:t>last_name</a:t>
            </a:r>
            <a:r>
              <a:rPr lang="en-IN" dirty="0">
                <a:latin typeface="Consolas" panose="020B0609020204030204" pitchFamily="49" charset="0"/>
              </a:rPr>
              <a:t> varchar2(30),</a:t>
            </a:r>
          </a:p>
          <a:p>
            <a:r>
              <a:rPr lang="en-IN" dirty="0">
                <a:latin typeface="Consolas" panose="020B0609020204030204" pitchFamily="49" charset="0"/>
              </a:rPr>
              <a:t>	salary number(10,2)</a:t>
            </a:r>
          </a:p>
          <a:p>
            <a:r>
              <a:rPr lang="en-IN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3261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7B5C-06AD-4BBB-8B5E-88D4E51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 TABLE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A5061-4006-441D-8843-5F8A6F76303A}"/>
              </a:ext>
            </a:extLst>
          </p:cNvPr>
          <p:cNvSpPr/>
          <p:nvPr/>
        </p:nvSpPr>
        <p:spPr>
          <a:xfrm>
            <a:off x="1898707" y="44196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DROP TABLE </a:t>
            </a:r>
            <a:r>
              <a:rPr lang="en-IN" dirty="0" err="1">
                <a:latin typeface="Consolas" panose="020B0609020204030204" pitchFamily="49" charset="0"/>
              </a:rPr>
              <a:t>employee_master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244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A54D-D186-4196-8E05-8AB35FF5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TRUNCATE</a:t>
            </a:r>
            <a:r>
              <a:rPr lang="en-US" b="1" dirty="0"/>
              <a:t> TABLE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C2B90-796B-41DA-9E45-9A1F29A1B05A}"/>
              </a:ext>
            </a:extLst>
          </p:cNvPr>
          <p:cNvSpPr/>
          <p:nvPr/>
        </p:nvSpPr>
        <p:spPr>
          <a:xfrm>
            <a:off x="2162418" y="452785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TRUNCATE TABLE </a:t>
            </a:r>
            <a:r>
              <a:rPr lang="en-IN" dirty="0" err="1">
                <a:latin typeface="Consolas" panose="020B0609020204030204" pitchFamily="49" charset="0"/>
              </a:rPr>
              <a:t>employee_master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913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895</Words>
  <Application>Microsoft Office PowerPoint</Application>
  <PresentationFormat>Widescreen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Corbel</vt:lpstr>
      <vt:lpstr>Parallax</vt:lpstr>
      <vt:lpstr>Oracle SQL Basics</vt:lpstr>
      <vt:lpstr>Getting started with Oracle</vt:lpstr>
      <vt:lpstr>Setting up the oracle environment</vt:lpstr>
      <vt:lpstr>SQL Basic commands</vt:lpstr>
      <vt:lpstr>DDL – Data Definition Language</vt:lpstr>
      <vt:lpstr>Data Types In Oracle</vt:lpstr>
      <vt:lpstr>CREATE TABLE</vt:lpstr>
      <vt:lpstr>DROP TABLE</vt:lpstr>
      <vt:lpstr>TRUNCATE TABLE</vt:lpstr>
      <vt:lpstr>RENAME TABLE</vt:lpstr>
      <vt:lpstr>ALTER TABLE</vt:lpstr>
      <vt:lpstr>Integrity Constraints</vt:lpstr>
      <vt:lpstr>Integrity Constraints</vt:lpstr>
      <vt:lpstr>Constraints – NOT NULL</vt:lpstr>
      <vt:lpstr>Constraints – UNIQUE</vt:lpstr>
      <vt:lpstr>Constraints – CHECK</vt:lpstr>
      <vt:lpstr>Constraints – PRIMARY KEY</vt:lpstr>
      <vt:lpstr>Constraints – PRIMARY KEY</vt:lpstr>
      <vt:lpstr>Constraints – FOREIGN KEY</vt:lpstr>
      <vt:lpstr>Constraints – FOREIGN KEY</vt:lpstr>
      <vt:lpstr>DQL – Data Query Language</vt:lpstr>
      <vt:lpstr>DML – Data Manipulation Language</vt:lpstr>
      <vt:lpstr>DCL – Data Control Language</vt:lpstr>
      <vt:lpstr>TCL – Transaction Control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2020-07-14T17:50:17Z</dcterms:created>
  <dcterms:modified xsi:type="dcterms:W3CDTF">2020-07-15T10:33:49Z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