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1" r:id="rId26"/>
    <p:sldId id="290" r:id="rId27"/>
    <p:sldId id="292" r:id="rId28"/>
    <p:sldId id="293" r:id="rId29"/>
    <p:sldId id="296" r:id="rId30"/>
    <p:sldId id="297" r:id="rId31"/>
    <p:sldId id="298" r:id="rId32"/>
    <p:sldId id="295" r:id="rId33"/>
    <p:sldId id="299" r:id="rId34"/>
    <p:sldId id="300" r:id="rId35"/>
    <p:sldId id="301" r:id="rId36"/>
    <p:sldId id="302" r:id="rId37"/>
    <p:sldId id="304" r:id="rId38"/>
    <p:sldId id="305" r:id="rId39"/>
    <p:sldId id="306" r:id="rId40"/>
    <p:sldId id="307" r:id="rId41"/>
    <p:sldId id="303" r:id="rId42"/>
    <p:sldId id="308"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5615E5-233A-4BFC-AA18-6D71D6752865}"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727043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5615E5-233A-4BFC-AA18-6D71D6752865}"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2123606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5615E5-233A-4BFC-AA18-6D71D6752865}"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3081495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5615E5-233A-4BFC-AA18-6D71D6752865}"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1796171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5615E5-233A-4BFC-AA18-6D71D6752865}"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615859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5615E5-233A-4BFC-AA18-6D71D6752865}" type="datetimeFigureOut">
              <a:rPr lang="en-IN" smtClean="0"/>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270921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5615E5-233A-4BFC-AA18-6D71D6752865}" type="datetimeFigureOut">
              <a:rPr lang="en-IN" smtClean="0"/>
              <a:t>18-10-2021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3742077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5615E5-233A-4BFC-AA18-6D71D6752865}" type="datetimeFigureOut">
              <a:rPr lang="en-IN" smtClean="0"/>
              <a:t>18-10-2021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781378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5615E5-233A-4BFC-AA18-6D71D6752865}" type="datetimeFigureOut">
              <a:rPr lang="en-IN" smtClean="0"/>
              <a:t>18-10-2021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584581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5615E5-233A-4BFC-AA18-6D71D6752865}" type="datetimeFigureOut">
              <a:rPr lang="en-IN" smtClean="0"/>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4027873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5615E5-233A-4BFC-AA18-6D71D6752865}" type="datetimeFigureOut">
              <a:rPr lang="en-IN" smtClean="0"/>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3630521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5615E5-233A-4BFC-AA18-6D71D6752865}" type="datetimeFigureOut">
              <a:rPr lang="en-IN" smtClean="0"/>
              <a:t>18-10-2021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64C88-7F36-48DE-B05C-BAA113BA74D5}" type="slidenum">
              <a:rPr lang="en-IN" smtClean="0"/>
              <a:t>‹#›</a:t>
            </a:fld>
            <a:endParaRPr lang="en-IN"/>
          </a:p>
        </p:txBody>
      </p:sp>
    </p:spTree>
    <p:extLst>
      <p:ext uri="{BB962C8B-B14F-4D97-AF65-F5344CB8AC3E}">
        <p14:creationId xmlns:p14="http://schemas.microsoft.com/office/powerpoint/2010/main" val="6017159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06706-BB94-40C3-BC98-5D083965E151}"/>
              </a:ext>
            </a:extLst>
          </p:cNvPr>
          <p:cNvSpPr>
            <a:spLocks noGrp="1"/>
          </p:cNvSpPr>
          <p:nvPr>
            <p:ph type="ctrTitle"/>
          </p:nvPr>
        </p:nvSpPr>
        <p:spPr/>
        <p:txBody>
          <a:bodyPr/>
          <a:lstStyle/>
          <a:p>
            <a:r>
              <a:rPr lang="en-US" dirty="0"/>
              <a:t>Oracle</a:t>
            </a:r>
            <a:endParaRPr lang="en-IN" dirty="0"/>
          </a:p>
        </p:txBody>
      </p:sp>
      <p:sp>
        <p:nvSpPr>
          <p:cNvPr id="3" name="Subtitle 2">
            <a:extLst>
              <a:ext uri="{FF2B5EF4-FFF2-40B4-BE49-F238E27FC236}">
                <a16:creationId xmlns:a16="http://schemas.microsoft.com/office/drawing/2014/main" id="{BF9DAF0B-BC06-42FD-A4D8-E639C147EAD7}"/>
              </a:ext>
            </a:extLst>
          </p:cNvPr>
          <p:cNvSpPr>
            <a:spLocks noGrp="1"/>
          </p:cNvSpPr>
          <p:nvPr>
            <p:ph type="subTitle" idx="1"/>
          </p:nvPr>
        </p:nvSpPr>
        <p:spPr/>
        <p:txBody>
          <a:bodyPr/>
          <a:lstStyle/>
          <a:p>
            <a:r>
              <a:rPr lang="en-US" dirty="0"/>
              <a:t>Vivek Gohil</a:t>
            </a:r>
            <a:endParaRPr lang="en-IN" dirty="0"/>
          </a:p>
        </p:txBody>
      </p:sp>
    </p:spTree>
    <p:extLst>
      <p:ext uri="{BB962C8B-B14F-4D97-AF65-F5344CB8AC3E}">
        <p14:creationId xmlns:p14="http://schemas.microsoft.com/office/powerpoint/2010/main" val="2897961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1472-48BA-4554-A0FC-54F0562EE052}"/>
              </a:ext>
            </a:extLst>
          </p:cNvPr>
          <p:cNvSpPr>
            <a:spLocks noGrp="1"/>
          </p:cNvSpPr>
          <p:nvPr>
            <p:ph type="title"/>
          </p:nvPr>
        </p:nvSpPr>
        <p:spPr/>
        <p:txBody>
          <a:bodyPr/>
          <a:lstStyle/>
          <a:p>
            <a:r>
              <a:rPr lang="en-IN" dirty="0"/>
              <a:t>SQL Server Inner Join</a:t>
            </a:r>
          </a:p>
        </p:txBody>
      </p:sp>
      <p:sp>
        <p:nvSpPr>
          <p:cNvPr id="3" name="Content Placeholder 2">
            <a:extLst>
              <a:ext uri="{FF2B5EF4-FFF2-40B4-BE49-F238E27FC236}">
                <a16:creationId xmlns:a16="http://schemas.microsoft.com/office/drawing/2014/main" id="{C0068A49-B081-464B-9E62-9C031858DAA0}"/>
              </a:ext>
            </a:extLst>
          </p:cNvPr>
          <p:cNvSpPr>
            <a:spLocks noGrp="1"/>
          </p:cNvSpPr>
          <p:nvPr>
            <p:ph idx="1"/>
          </p:nvPr>
        </p:nvSpPr>
        <p:spPr/>
        <p:txBody>
          <a:bodyPr/>
          <a:lstStyle/>
          <a:p>
            <a:r>
              <a:rPr lang="en-US" dirty="0"/>
              <a:t>Inner join produces a data set that includes rows from the left table which have matching rows from the right table.</a:t>
            </a:r>
          </a:p>
          <a:p>
            <a:endParaRPr lang="en-IN" dirty="0"/>
          </a:p>
        </p:txBody>
      </p:sp>
      <p:pic>
        <p:nvPicPr>
          <p:cNvPr id="4" name="Picture 3">
            <a:extLst>
              <a:ext uri="{FF2B5EF4-FFF2-40B4-BE49-F238E27FC236}">
                <a16:creationId xmlns:a16="http://schemas.microsoft.com/office/drawing/2014/main" id="{71C18041-0310-436F-B28B-806B16BBFADE}"/>
              </a:ext>
            </a:extLst>
          </p:cNvPr>
          <p:cNvPicPr>
            <a:picLocks noChangeAspect="1"/>
          </p:cNvPicPr>
          <p:nvPr/>
        </p:nvPicPr>
        <p:blipFill>
          <a:blip r:embed="rId2"/>
          <a:stretch>
            <a:fillRect/>
          </a:stretch>
        </p:blipFill>
        <p:spPr>
          <a:xfrm>
            <a:off x="4867275" y="3248819"/>
            <a:ext cx="2457450" cy="1504950"/>
          </a:xfrm>
          <a:prstGeom prst="rect">
            <a:avLst/>
          </a:prstGeom>
        </p:spPr>
      </p:pic>
    </p:spTree>
    <p:extLst>
      <p:ext uri="{BB962C8B-B14F-4D97-AF65-F5344CB8AC3E}">
        <p14:creationId xmlns:p14="http://schemas.microsoft.com/office/powerpoint/2010/main" val="3544580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67FD9-A1A5-41D7-BE01-A18695497181}"/>
              </a:ext>
            </a:extLst>
          </p:cNvPr>
          <p:cNvSpPr>
            <a:spLocks noGrp="1"/>
          </p:cNvSpPr>
          <p:nvPr>
            <p:ph type="title"/>
          </p:nvPr>
        </p:nvSpPr>
        <p:spPr/>
        <p:txBody>
          <a:bodyPr/>
          <a:lstStyle/>
          <a:p>
            <a:r>
              <a:rPr lang="en-IN" dirty="0"/>
              <a:t>SQL Server Left Join</a:t>
            </a:r>
          </a:p>
        </p:txBody>
      </p:sp>
      <p:sp>
        <p:nvSpPr>
          <p:cNvPr id="3" name="Content Placeholder 2">
            <a:extLst>
              <a:ext uri="{FF2B5EF4-FFF2-40B4-BE49-F238E27FC236}">
                <a16:creationId xmlns:a16="http://schemas.microsoft.com/office/drawing/2014/main" id="{CC5010CB-5924-4A45-AC77-4835C15EDCD2}"/>
              </a:ext>
            </a:extLst>
          </p:cNvPr>
          <p:cNvSpPr>
            <a:spLocks noGrp="1"/>
          </p:cNvSpPr>
          <p:nvPr>
            <p:ph idx="1"/>
          </p:nvPr>
        </p:nvSpPr>
        <p:spPr/>
        <p:txBody>
          <a:bodyPr/>
          <a:lstStyle/>
          <a:p>
            <a:r>
              <a:rPr lang="en-US" dirty="0"/>
              <a:t>Left join selects data starting from the left table and matching rows in the right table. The left join returns all rows from the left table and the matching rows from the right table. If a row in the left table does not have a matching row in the right table, the columns of the right table will have nulls.</a:t>
            </a:r>
          </a:p>
          <a:p>
            <a:r>
              <a:rPr lang="en-US" b="0" i="0" dirty="0">
                <a:solidFill>
                  <a:srgbClr val="000000"/>
                </a:solidFill>
                <a:effectLst/>
                <a:latin typeface="-apple-system"/>
              </a:rPr>
              <a:t>The left join is also known as left outer join. The outer keyword is optional.</a:t>
            </a:r>
            <a:endParaRPr lang="en-IN" dirty="0"/>
          </a:p>
        </p:txBody>
      </p:sp>
      <p:pic>
        <p:nvPicPr>
          <p:cNvPr id="4" name="Picture 3">
            <a:extLst>
              <a:ext uri="{FF2B5EF4-FFF2-40B4-BE49-F238E27FC236}">
                <a16:creationId xmlns:a16="http://schemas.microsoft.com/office/drawing/2014/main" id="{F0382FD7-2AC9-42EB-A64C-FE54E7412A03}"/>
              </a:ext>
            </a:extLst>
          </p:cNvPr>
          <p:cNvPicPr>
            <a:picLocks noChangeAspect="1"/>
          </p:cNvPicPr>
          <p:nvPr/>
        </p:nvPicPr>
        <p:blipFill>
          <a:blip r:embed="rId2"/>
          <a:stretch>
            <a:fillRect/>
          </a:stretch>
        </p:blipFill>
        <p:spPr>
          <a:xfrm>
            <a:off x="4848225" y="4806950"/>
            <a:ext cx="2495550" cy="1504950"/>
          </a:xfrm>
          <a:prstGeom prst="rect">
            <a:avLst/>
          </a:prstGeom>
        </p:spPr>
      </p:pic>
    </p:spTree>
    <p:extLst>
      <p:ext uri="{BB962C8B-B14F-4D97-AF65-F5344CB8AC3E}">
        <p14:creationId xmlns:p14="http://schemas.microsoft.com/office/powerpoint/2010/main" val="2295494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A7AF-F0CC-4360-A6CD-EDA17E1FE0E4}"/>
              </a:ext>
            </a:extLst>
          </p:cNvPr>
          <p:cNvSpPr>
            <a:spLocks noGrp="1"/>
          </p:cNvSpPr>
          <p:nvPr>
            <p:ph type="title"/>
          </p:nvPr>
        </p:nvSpPr>
        <p:spPr/>
        <p:txBody>
          <a:bodyPr/>
          <a:lstStyle/>
          <a:p>
            <a:r>
              <a:rPr lang="en-IN" dirty="0"/>
              <a:t>SQL Server Right Join</a:t>
            </a:r>
          </a:p>
        </p:txBody>
      </p:sp>
      <p:sp>
        <p:nvSpPr>
          <p:cNvPr id="3" name="Content Placeholder 2">
            <a:extLst>
              <a:ext uri="{FF2B5EF4-FFF2-40B4-BE49-F238E27FC236}">
                <a16:creationId xmlns:a16="http://schemas.microsoft.com/office/drawing/2014/main" id="{3D4FC265-B6BF-4398-B1E0-0EB68FE619E7}"/>
              </a:ext>
            </a:extLst>
          </p:cNvPr>
          <p:cNvSpPr>
            <a:spLocks noGrp="1"/>
          </p:cNvSpPr>
          <p:nvPr>
            <p:ph idx="1"/>
          </p:nvPr>
        </p:nvSpPr>
        <p:spPr/>
        <p:txBody>
          <a:bodyPr/>
          <a:lstStyle/>
          <a:p>
            <a:r>
              <a:rPr lang="en-US" dirty="0"/>
              <a:t>The right join or right outer join selects data starting from the right table. It is a reversed version of the left join.</a:t>
            </a:r>
          </a:p>
          <a:p>
            <a:r>
              <a:rPr lang="en-US" b="0" i="0" dirty="0">
                <a:solidFill>
                  <a:srgbClr val="000000"/>
                </a:solidFill>
                <a:effectLst/>
                <a:latin typeface="-apple-system"/>
              </a:rPr>
              <a:t>The right join returns a result set that contains all rows from the right table and the matching rows in the left table. If a row in the right table that does not have a matching row in the left table, all columns in the left table will contain nulls.</a:t>
            </a:r>
            <a:endParaRPr lang="en-IN" dirty="0"/>
          </a:p>
        </p:txBody>
      </p:sp>
      <p:pic>
        <p:nvPicPr>
          <p:cNvPr id="4" name="Picture 3">
            <a:extLst>
              <a:ext uri="{FF2B5EF4-FFF2-40B4-BE49-F238E27FC236}">
                <a16:creationId xmlns:a16="http://schemas.microsoft.com/office/drawing/2014/main" id="{57B6A56A-6CB3-4EE1-8FD8-DE712036DD9E}"/>
              </a:ext>
            </a:extLst>
          </p:cNvPr>
          <p:cNvPicPr>
            <a:picLocks noChangeAspect="1"/>
          </p:cNvPicPr>
          <p:nvPr/>
        </p:nvPicPr>
        <p:blipFill>
          <a:blip r:embed="rId2"/>
          <a:stretch>
            <a:fillRect/>
          </a:stretch>
        </p:blipFill>
        <p:spPr>
          <a:xfrm>
            <a:off x="4895850" y="4787900"/>
            <a:ext cx="2400300" cy="1524000"/>
          </a:xfrm>
          <a:prstGeom prst="rect">
            <a:avLst/>
          </a:prstGeom>
        </p:spPr>
      </p:pic>
    </p:spTree>
    <p:extLst>
      <p:ext uri="{BB962C8B-B14F-4D97-AF65-F5344CB8AC3E}">
        <p14:creationId xmlns:p14="http://schemas.microsoft.com/office/powerpoint/2010/main" val="3242490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5567-27B2-4A36-B9AF-F7CAA200F8EE}"/>
              </a:ext>
            </a:extLst>
          </p:cNvPr>
          <p:cNvSpPr>
            <a:spLocks noGrp="1"/>
          </p:cNvSpPr>
          <p:nvPr>
            <p:ph type="title"/>
          </p:nvPr>
        </p:nvSpPr>
        <p:spPr/>
        <p:txBody>
          <a:bodyPr/>
          <a:lstStyle/>
          <a:p>
            <a:r>
              <a:rPr lang="en-IN" dirty="0"/>
              <a:t>SQL Server full join</a:t>
            </a:r>
          </a:p>
        </p:txBody>
      </p:sp>
      <p:sp>
        <p:nvSpPr>
          <p:cNvPr id="3" name="Content Placeholder 2">
            <a:extLst>
              <a:ext uri="{FF2B5EF4-FFF2-40B4-BE49-F238E27FC236}">
                <a16:creationId xmlns:a16="http://schemas.microsoft.com/office/drawing/2014/main" id="{26685811-2984-41EB-95DA-110CF7B7DBB8}"/>
              </a:ext>
            </a:extLst>
          </p:cNvPr>
          <p:cNvSpPr>
            <a:spLocks noGrp="1"/>
          </p:cNvSpPr>
          <p:nvPr>
            <p:ph idx="1"/>
          </p:nvPr>
        </p:nvSpPr>
        <p:spPr/>
        <p:txBody>
          <a:bodyPr/>
          <a:lstStyle/>
          <a:p>
            <a:r>
              <a:rPr lang="en-US" dirty="0"/>
              <a:t>The full outer join or full join returns a result set that contains all rows from both left and right tables, with the matching rows from both sides where available. In case there is no match, the missing side will have NULL values.</a:t>
            </a:r>
            <a:endParaRPr lang="en-IN" dirty="0"/>
          </a:p>
        </p:txBody>
      </p:sp>
      <p:pic>
        <p:nvPicPr>
          <p:cNvPr id="4" name="Picture 3">
            <a:extLst>
              <a:ext uri="{FF2B5EF4-FFF2-40B4-BE49-F238E27FC236}">
                <a16:creationId xmlns:a16="http://schemas.microsoft.com/office/drawing/2014/main" id="{950B018D-424A-416F-B3B8-E0D512A1018A}"/>
              </a:ext>
            </a:extLst>
          </p:cNvPr>
          <p:cNvPicPr>
            <a:picLocks noChangeAspect="1"/>
          </p:cNvPicPr>
          <p:nvPr/>
        </p:nvPicPr>
        <p:blipFill>
          <a:blip r:embed="rId2"/>
          <a:stretch>
            <a:fillRect/>
          </a:stretch>
        </p:blipFill>
        <p:spPr>
          <a:xfrm>
            <a:off x="4829175" y="3267869"/>
            <a:ext cx="2533650" cy="1466850"/>
          </a:xfrm>
          <a:prstGeom prst="rect">
            <a:avLst/>
          </a:prstGeom>
        </p:spPr>
      </p:pic>
    </p:spTree>
    <p:extLst>
      <p:ext uri="{BB962C8B-B14F-4D97-AF65-F5344CB8AC3E}">
        <p14:creationId xmlns:p14="http://schemas.microsoft.com/office/powerpoint/2010/main" val="3897597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65912-4B4E-4E6D-ACDB-C43C2B1500A9}"/>
              </a:ext>
            </a:extLst>
          </p:cNvPr>
          <p:cNvSpPr>
            <a:spLocks noGrp="1"/>
          </p:cNvSpPr>
          <p:nvPr>
            <p:ph type="title"/>
          </p:nvPr>
        </p:nvSpPr>
        <p:spPr/>
        <p:txBody>
          <a:bodyPr/>
          <a:lstStyle/>
          <a:p>
            <a:r>
              <a:rPr lang="en-IN" dirty="0"/>
              <a:t>Section 5. Grouping data</a:t>
            </a:r>
          </a:p>
        </p:txBody>
      </p:sp>
      <p:sp>
        <p:nvSpPr>
          <p:cNvPr id="3" name="Content Placeholder 2">
            <a:extLst>
              <a:ext uri="{FF2B5EF4-FFF2-40B4-BE49-F238E27FC236}">
                <a16:creationId xmlns:a16="http://schemas.microsoft.com/office/drawing/2014/main" id="{62E82AD3-4661-4BD7-B6E2-012055FBA859}"/>
              </a:ext>
            </a:extLst>
          </p:cNvPr>
          <p:cNvSpPr>
            <a:spLocks noGrp="1"/>
          </p:cNvSpPr>
          <p:nvPr>
            <p:ph idx="1"/>
          </p:nvPr>
        </p:nvSpPr>
        <p:spPr/>
        <p:txBody>
          <a:bodyPr/>
          <a:lstStyle/>
          <a:p>
            <a:r>
              <a:rPr lang="en-US" dirty="0"/>
              <a:t>GROUP BY– teach you how to group rows into subgroups and apply an aggregate function for each group</a:t>
            </a:r>
          </a:p>
          <a:p>
            <a:r>
              <a:rPr lang="en-US" dirty="0"/>
              <a:t>HAVING – show you how to filter a group of rows.</a:t>
            </a:r>
            <a:endParaRPr lang="en-IN" dirty="0"/>
          </a:p>
        </p:txBody>
      </p:sp>
    </p:spTree>
    <p:extLst>
      <p:ext uri="{BB962C8B-B14F-4D97-AF65-F5344CB8AC3E}">
        <p14:creationId xmlns:p14="http://schemas.microsoft.com/office/powerpoint/2010/main" val="1515195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1CBF2-2816-48D2-99FD-0BB66B4D6F90}"/>
              </a:ext>
            </a:extLst>
          </p:cNvPr>
          <p:cNvSpPr>
            <a:spLocks noGrp="1"/>
          </p:cNvSpPr>
          <p:nvPr>
            <p:ph type="title"/>
          </p:nvPr>
        </p:nvSpPr>
        <p:spPr/>
        <p:txBody>
          <a:bodyPr/>
          <a:lstStyle/>
          <a:p>
            <a:r>
              <a:rPr lang="en-IN" dirty="0"/>
              <a:t> Section 6. Subquery</a:t>
            </a:r>
          </a:p>
        </p:txBody>
      </p:sp>
      <p:sp>
        <p:nvSpPr>
          <p:cNvPr id="3" name="Content Placeholder 2">
            <a:extLst>
              <a:ext uri="{FF2B5EF4-FFF2-40B4-BE49-F238E27FC236}">
                <a16:creationId xmlns:a16="http://schemas.microsoft.com/office/drawing/2014/main" id="{4BA8F5C8-461A-4B12-B66F-B709C38677BA}"/>
              </a:ext>
            </a:extLst>
          </p:cNvPr>
          <p:cNvSpPr>
            <a:spLocks noGrp="1"/>
          </p:cNvSpPr>
          <p:nvPr>
            <p:ph idx="1"/>
          </p:nvPr>
        </p:nvSpPr>
        <p:spPr/>
        <p:txBody>
          <a:bodyPr/>
          <a:lstStyle/>
          <a:p>
            <a:r>
              <a:rPr lang="en-US" dirty="0"/>
              <a:t>Subquery – introduce the concept of subquery and how to use the subqueries to perform advanced data selection techniques.</a:t>
            </a:r>
          </a:p>
          <a:p>
            <a:r>
              <a:rPr lang="en-US" dirty="0"/>
              <a:t>Correlated Subquery – learn about the correlated subquery which is a subquery that depends on the values returned by the outer query.</a:t>
            </a:r>
          </a:p>
          <a:p>
            <a:r>
              <a:rPr lang="en-US" dirty="0"/>
              <a:t>EXISTS and NOT EXISTS – check for the existence of rows returned by a subquery.</a:t>
            </a:r>
          </a:p>
          <a:p>
            <a:r>
              <a:rPr lang="en-US"/>
              <a:t>ANY and </a:t>
            </a:r>
            <a:r>
              <a:rPr lang="en-US" dirty="0"/>
              <a:t>ALL – compare a value to a list </a:t>
            </a:r>
            <a:r>
              <a:rPr lang="en-US"/>
              <a:t>or subquery.</a:t>
            </a:r>
            <a:endParaRPr lang="en-IN" dirty="0"/>
          </a:p>
        </p:txBody>
      </p:sp>
    </p:spTree>
    <p:extLst>
      <p:ext uri="{BB962C8B-B14F-4D97-AF65-F5344CB8AC3E}">
        <p14:creationId xmlns:p14="http://schemas.microsoft.com/office/powerpoint/2010/main" val="96547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686B-53BD-4620-96A1-AD8B71EDEF66}"/>
              </a:ext>
            </a:extLst>
          </p:cNvPr>
          <p:cNvSpPr>
            <a:spLocks noGrp="1"/>
          </p:cNvSpPr>
          <p:nvPr>
            <p:ph type="title"/>
          </p:nvPr>
        </p:nvSpPr>
        <p:spPr/>
        <p:txBody>
          <a:bodyPr/>
          <a:lstStyle/>
          <a:p>
            <a:r>
              <a:rPr lang="en-US" dirty="0"/>
              <a:t>Section 7. Set Operators</a:t>
            </a:r>
            <a:endParaRPr lang="en-IN" dirty="0"/>
          </a:p>
        </p:txBody>
      </p:sp>
      <p:sp>
        <p:nvSpPr>
          <p:cNvPr id="3" name="Content Placeholder 2">
            <a:extLst>
              <a:ext uri="{FF2B5EF4-FFF2-40B4-BE49-F238E27FC236}">
                <a16:creationId xmlns:a16="http://schemas.microsoft.com/office/drawing/2014/main" id="{A66F561C-2BB3-4B4D-B7F9-8BCDAA0FB9B7}"/>
              </a:ext>
            </a:extLst>
          </p:cNvPr>
          <p:cNvSpPr>
            <a:spLocks noGrp="1"/>
          </p:cNvSpPr>
          <p:nvPr>
            <p:ph idx="1"/>
          </p:nvPr>
        </p:nvSpPr>
        <p:spPr/>
        <p:txBody>
          <a:bodyPr/>
          <a:lstStyle/>
          <a:p>
            <a:r>
              <a:rPr lang="en-US" dirty="0"/>
              <a:t>This section walks you the steps of using the set operators to combine result sets of two or more independent queries.</a:t>
            </a:r>
          </a:p>
          <a:p>
            <a:pPr lvl="1"/>
            <a:r>
              <a:rPr lang="en-US" dirty="0"/>
              <a:t>UNION – show you how to combine the results of two queries into a single result.</a:t>
            </a:r>
          </a:p>
          <a:p>
            <a:pPr lvl="1"/>
            <a:r>
              <a:rPr lang="en-US" dirty="0"/>
              <a:t>INTERSECT – teach you how to make an intersection of the results of two independent queries.</a:t>
            </a:r>
          </a:p>
          <a:p>
            <a:pPr lvl="1"/>
            <a:r>
              <a:rPr lang="en-US" dirty="0"/>
              <a:t>MINUS – learn how to subtract a result from another.</a:t>
            </a:r>
            <a:endParaRPr lang="en-IN" dirty="0"/>
          </a:p>
        </p:txBody>
      </p:sp>
    </p:spTree>
    <p:extLst>
      <p:ext uri="{BB962C8B-B14F-4D97-AF65-F5344CB8AC3E}">
        <p14:creationId xmlns:p14="http://schemas.microsoft.com/office/powerpoint/2010/main" val="3723058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9911-DBB3-406B-9329-B7FC07B0CED8}"/>
              </a:ext>
            </a:extLst>
          </p:cNvPr>
          <p:cNvSpPr>
            <a:spLocks noGrp="1"/>
          </p:cNvSpPr>
          <p:nvPr>
            <p:ph type="title"/>
          </p:nvPr>
        </p:nvSpPr>
        <p:spPr/>
        <p:txBody>
          <a:bodyPr/>
          <a:lstStyle/>
          <a:p>
            <a:r>
              <a:rPr lang="en-US" dirty="0"/>
              <a:t>Oracle UNION illustration</a:t>
            </a:r>
            <a:endParaRPr lang="en-IN" dirty="0"/>
          </a:p>
        </p:txBody>
      </p:sp>
      <p:sp>
        <p:nvSpPr>
          <p:cNvPr id="3" name="Content Placeholder 2">
            <a:extLst>
              <a:ext uri="{FF2B5EF4-FFF2-40B4-BE49-F238E27FC236}">
                <a16:creationId xmlns:a16="http://schemas.microsoft.com/office/drawing/2014/main" id="{A0E6012D-5D8F-4DDA-9CFE-4319AAE11322}"/>
              </a:ext>
            </a:extLst>
          </p:cNvPr>
          <p:cNvSpPr>
            <a:spLocks noGrp="1"/>
          </p:cNvSpPr>
          <p:nvPr>
            <p:ph idx="1"/>
          </p:nvPr>
        </p:nvSpPr>
        <p:spPr/>
        <p:txBody>
          <a:bodyPr/>
          <a:lstStyle/>
          <a:p>
            <a:r>
              <a:rPr lang="en-US" dirty="0"/>
              <a:t>Suppose, We have two tables T1 and T2:</a:t>
            </a:r>
          </a:p>
          <a:p>
            <a:pPr lvl="1"/>
            <a:r>
              <a:rPr lang="en-US" dirty="0"/>
              <a:t>T1 has three rows 1,2 and 3</a:t>
            </a:r>
          </a:p>
          <a:p>
            <a:pPr lvl="1"/>
            <a:r>
              <a:rPr lang="en-US" dirty="0"/>
              <a:t>T2 also has three rows 2,3 and 4</a:t>
            </a:r>
          </a:p>
          <a:p>
            <a:r>
              <a:rPr lang="en-US" dirty="0"/>
              <a:t>The following picture illustrates the UNION of T1 and T3 tables</a:t>
            </a:r>
            <a:endParaRPr lang="en-IN" dirty="0"/>
          </a:p>
        </p:txBody>
      </p:sp>
      <p:pic>
        <p:nvPicPr>
          <p:cNvPr id="5" name="Picture 4">
            <a:extLst>
              <a:ext uri="{FF2B5EF4-FFF2-40B4-BE49-F238E27FC236}">
                <a16:creationId xmlns:a16="http://schemas.microsoft.com/office/drawing/2014/main" id="{907245E7-7BA7-4074-B8C5-DE840DFF08EA}"/>
              </a:ext>
            </a:extLst>
          </p:cNvPr>
          <p:cNvPicPr>
            <a:picLocks noChangeAspect="1"/>
          </p:cNvPicPr>
          <p:nvPr/>
        </p:nvPicPr>
        <p:blipFill>
          <a:blip r:embed="rId2"/>
          <a:stretch>
            <a:fillRect/>
          </a:stretch>
        </p:blipFill>
        <p:spPr>
          <a:xfrm>
            <a:off x="3057101" y="4001294"/>
            <a:ext cx="6077798" cy="1905266"/>
          </a:xfrm>
          <a:prstGeom prst="rect">
            <a:avLst/>
          </a:prstGeom>
        </p:spPr>
      </p:pic>
    </p:spTree>
    <p:extLst>
      <p:ext uri="{BB962C8B-B14F-4D97-AF65-F5344CB8AC3E}">
        <p14:creationId xmlns:p14="http://schemas.microsoft.com/office/powerpoint/2010/main" val="1027286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0EA1A-1FAB-4555-8B7F-0631CC35EF06}"/>
              </a:ext>
            </a:extLst>
          </p:cNvPr>
          <p:cNvSpPr>
            <a:spLocks noGrp="1"/>
          </p:cNvSpPr>
          <p:nvPr>
            <p:ph type="title"/>
          </p:nvPr>
        </p:nvSpPr>
        <p:spPr/>
        <p:txBody>
          <a:bodyPr/>
          <a:lstStyle/>
          <a:p>
            <a:r>
              <a:rPr lang="en-IN" dirty="0"/>
              <a:t>Oracle UNION ALL </a:t>
            </a:r>
            <a:r>
              <a:rPr lang="en-US" dirty="0"/>
              <a:t>illustration</a:t>
            </a:r>
            <a:endParaRPr lang="en-IN" dirty="0"/>
          </a:p>
        </p:txBody>
      </p:sp>
      <p:sp>
        <p:nvSpPr>
          <p:cNvPr id="3" name="Content Placeholder 2">
            <a:extLst>
              <a:ext uri="{FF2B5EF4-FFF2-40B4-BE49-F238E27FC236}">
                <a16:creationId xmlns:a16="http://schemas.microsoft.com/office/drawing/2014/main" id="{3A8D0B3F-C411-4674-98AF-3F1441267AF0}"/>
              </a:ext>
            </a:extLst>
          </p:cNvPr>
          <p:cNvSpPr>
            <a:spLocks noGrp="1"/>
          </p:cNvSpPr>
          <p:nvPr>
            <p:ph idx="1"/>
          </p:nvPr>
        </p:nvSpPr>
        <p:spPr/>
        <p:txBody>
          <a:bodyPr/>
          <a:lstStyle/>
          <a:p>
            <a:r>
              <a:rPr lang="en-US" dirty="0"/>
              <a:t>The following picture illustrates the result of the UNION ALL of the T1 and T2 tables.</a:t>
            </a:r>
            <a:endParaRPr lang="en-IN" dirty="0"/>
          </a:p>
        </p:txBody>
      </p:sp>
      <p:pic>
        <p:nvPicPr>
          <p:cNvPr id="6" name="Picture 5">
            <a:extLst>
              <a:ext uri="{FF2B5EF4-FFF2-40B4-BE49-F238E27FC236}">
                <a16:creationId xmlns:a16="http://schemas.microsoft.com/office/drawing/2014/main" id="{03451574-8AED-4FA4-9F3C-8AD72E09092A}"/>
              </a:ext>
            </a:extLst>
          </p:cNvPr>
          <p:cNvPicPr>
            <a:picLocks noChangeAspect="1"/>
          </p:cNvPicPr>
          <p:nvPr/>
        </p:nvPicPr>
        <p:blipFill>
          <a:blip r:embed="rId2"/>
          <a:stretch>
            <a:fillRect/>
          </a:stretch>
        </p:blipFill>
        <p:spPr>
          <a:xfrm>
            <a:off x="3057101" y="3429000"/>
            <a:ext cx="6077798" cy="1933845"/>
          </a:xfrm>
          <a:prstGeom prst="rect">
            <a:avLst/>
          </a:prstGeom>
        </p:spPr>
      </p:pic>
    </p:spTree>
    <p:extLst>
      <p:ext uri="{BB962C8B-B14F-4D97-AF65-F5344CB8AC3E}">
        <p14:creationId xmlns:p14="http://schemas.microsoft.com/office/powerpoint/2010/main" val="979236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69F6B-8056-4D15-9156-264B29BF65FB}"/>
              </a:ext>
            </a:extLst>
          </p:cNvPr>
          <p:cNvSpPr>
            <a:spLocks noGrp="1"/>
          </p:cNvSpPr>
          <p:nvPr>
            <p:ph type="title"/>
          </p:nvPr>
        </p:nvSpPr>
        <p:spPr/>
        <p:txBody>
          <a:bodyPr/>
          <a:lstStyle/>
          <a:p>
            <a:r>
              <a:rPr lang="en-IN" dirty="0"/>
              <a:t>Oracle INTERSECT illustration</a:t>
            </a:r>
          </a:p>
        </p:txBody>
      </p:sp>
      <p:sp>
        <p:nvSpPr>
          <p:cNvPr id="3" name="Content Placeholder 2">
            <a:extLst>
              <a:ext uri="{FF2B5EF4-FFF2-40B4-BE49-F238E27FC236}">
                <a16:creationId xmlns:a16="http://schemas.microsoft.com/office/drawing/2014/main" id="{423DFB5B-4B0F-479D-A45F-916CEFA204D6}"/>
              </a:ext>
            </a:extLst>
          </p:cNvPr>
          <p:cNvSpPr>
            <a:spLocks noGrp="1"/>
          </p:cNvSpPr>
          <p:nvPr>
            <p:ph idx="1"/>
          </p:nvPr>
        </p:nvSpPr>
        <p:spPr/>
        <p:txBody>
          <a:bodyPr/>
          <a:lstStyle/>
          <a:p>
            <a:r>
              <a:rPr lang="en-US" dirty="0"/>
              <a:t>Suppose we have two queries that return the T1 and T2 result set.</a:t>
            </a:r>
          </a:p>
          <a:p>
            <a:pPr lvl="1"/>
            <a:r>
              <a:rPr lang="en-US" dirty="0"/>
              <a:t>T1 result set includes 1, 2, 3.</a:t>
            </a:r>
          </a:p>
          <a:p>
            <a:pPr lvl="1"/>
            <a:r>
              <a:rPr lang="en-US" dirty="0"/>
              <a:t>T2 result set includes 2, 3, 4.</a:t>
            </a:r>
          </a:p>
          <a:p>
            <a:r>
              <a:rPr lang="en-US" dirty="0"/>
              <a:t>The intersect of T1 and T2 result returns 2 and 3. Because these are distinct values that are output by both queries.</a:t>
            </a:r>
          </a:p>
          <a:p>
            <a:r>
              <a:rPr lang="en-US" dirty="0"/>
              <a:t>The following picture illustrates the intersection of T1 and T2:</a:t>
            </a:r>
            <a:endParaRPr lang="en-IN" dirty="0"/>
          </a:p>
        </p:txBody>
      </p:sp>
      <p:pic>
        <p:nvPicPr>
          <p:cNvPr id="6" name="Picture 5">
            <a:extLst>
              <a:ext uri="{FF2B5EF4-FFF2-40B4-BE49-F238E27FC236}">
                <a16:creationId xmlns:a16="http://schemas.microsoft.com/office/drawing/2014/main" id="{FC7B6618-AA34-4ECD-8671-CA079C4B872F}"/>
              </a:ext>
            </a:extLst>
          </p:cNvPr>
          <p:cNvPicPr>
            <a:picLocks noChangeAspect="1"/>
          </p:cNvPicPr>
          <p:nvPr/>
        </p:nvPicPr>
        <p:blipFill>
          <a:blip r:embed="rId2"/>
          <a:stretch>
            <a:fillRect/>
          </a:stretch>
        </p:blipFill>
        <p:spPr>
          <a:xfrm>
            <a:off x="3076153" y="4686298"/>
            <a:ext cx="6039693" cy="1914792"/>
          </a:xfrm>
          <a:prstGeom prst="rect">
            <a:avLst/>
          </a:prstGeom>
        </p:spPr>
      </p:pic>
    </p:spTree>
    <p:extLst>
      <p:ext uri="{BB962C8B-B14F-4D97-AF65-F5344CB8AC3E}">
        <p14:creationId xmlns:p14="http://schemas.microsoft.com/office/powerpoint/2010/main" val="439449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96335-D21A-49C0-8787-7A0C42F2B639}"/>
              </a:ext>
            </a:extLst>
          </p:cNvPr>
          <p:cNvSpPr>
            <a:spLocks noGrp="1"/>
          </p:cNvSpPr>
          <p:nvPr>
            <p:ph type="title"/>
          </p:nvPr>
        </p:nvSpPr>
        <p:spPr/>
        <p:txBody>
          <a:bodyPr/>
          <a:lstStyle/>
          <a:p>
            <a:r>
              <a:rPr lang="en-US" dirty="0"/>
              <a:t>Oracle Sample Database</a:t>
            </a:r>
            <a:endParaRPr lang="en-IN" dirty="0"/>
          </a:p>
        </p:txBody>
      </p:sp>
      <p:sp>
        <p:nvSpPr>
          <p:cNvPr id="3" name="Content Placeholder 2">
            <a:extLst>
              <a:ext uri="{FF2B5EF4-FFF2-40B4-BE49-F238E27FC236}">
                <a16:creationId xmlns:a16="http://schemas.microsoft.com/office/drawing/2014/main" id="{99D00AE5-48A9-4EBC-9941-DD4F9B2C39B7}"/>
              </a:ext>
            </a:extLst>
          </p:cNvPr>
          <p:cNvSpPr>
            <a:spLocks noGrp="1"/>
          </p:cNvSpPr>
          <p:nvPr>
            <p:ph idx="1"/>
          </p:nvPr>
        </p:nvSpPr>
        <p:spPr/>
        <p:txBody>
          <a:bodyPr/>
          <a:lstStyle/>
          <a:p>
            <a:r>
              <a:rPr lang="en-US" dirty="0"/>
              <a:t>Download the sample database from </a:t>
            </a:r>
            <a:r>
              <a:rPr lang="en-US" dirty="0" err="1"/>
              <a:t>github</a:t>
            </a:r>
            <a:endParaRPr lang="en-US" dirty="0"/>
          </a:p>
          <a:p>
            <a:pPr lvl="1"/>
            <a:r>
              <a:rPr lang="en-US" dirty="0"/>
              <a:t>Link :</a:t>
            </a:r>
          </a:p>
          <a:p>
            <a:pPr lvl="1"/>
            <a:r>
              <a:rPr lang="en-US" dirty="0"/>
              <a:t>After downloading the file, you should extract it. The zip file contains the following *.</a:t>
            </a:r>
            <a:r>
              <a:rPr lang="en-US" dirty="0" err="1"/>
              <a:t>sql</a:t>
            </a:r>
            <a:r>
              <a:rPr lang="en-US" dirty="0"/>
              <a:t> files:</a:t>
            </a:r>
          </a:p>
          <a:p>
            <a:pPr lvl="1"/>
            <a:r>
              <a:rPr lang="en-US" dirty="0"/>
              <a:t> </a:t>
            </a:r>
            <a:r>
              <a:rPr lang="en-US" dirty="0" err="1"/>
              <a:t>ot_create_user.sql</a:t>
            </a:r>
            <a:r>
              <a:rPr lang="en-US" dirty="0"/>
              <a:t> is for creating OT user and grant privileges</a:t>
            </a:r>
          </a:p>
          <a:p>
            <a:pPr lvl="1"/>
            <a:r>
              <a:rPr lang="en-US" dirty="0"/>
              <a:t> </a:t>
            </a:r>
            <a:r>
              <a:rPr lang="en-US" dirty="0" err="1"/>
              <a:t>ot_schema.sql</a:t>
            </a:r>
            <a:r>
              <a:rPr lang="en-US" dirty="0"/>
              <a:t> is for creating database objects such as tables, constraints, etc.</a:t>
            </a:r>
          </a:p>
          <a:p>
            <a:pPr lvl="1"/>
            <a:r>
              <a:rPr lang="en-US" dirty="0"/>
              <a:t> </a:t>
            </a:r>
            <a:r>
              <a:rPr lang="en-US" dirty="0" err="1"/>
              <a:t>ot_data.sql</a:t>
            </a:r>
            <a:r>
              <a:rPr lang="en-US" dirty="0"/>
              <a:t> is for loading data into the tables.</a:t>
            </a:r>
          </a:p>
          <a:p>
            <a:pPr lvl="1"/>
            <a:r>
              <a:rPr lang="en-US" dirty="0"/>
              <a:t> </a:t>
            </a:r>
            <a:r>
              <a:rPr lang="en-US" dirty="0" err="1"/>
              <a:t>ot_drop.sql</a:t>
            </a:r>
            <a:r>
              <a:rPr lang="en-US" dirty="0"/>
              <a:t> is for removing all objects in the sample database.</a:t>
            </a:r>
            <a:endParaRPr lang="en-IN" dirty="0"/>
          </a:p>
        </p:txBody>
      </p:sp>
    </p:spTree>
    <p:extLst>
      <p:ext uri="{BB962C8B-B14F-4D97-AF65-F5344CB8AC3E}">
        <p14:creationId xmlns:p14="http://schemas.microsoft.com/office/powerpoint/2010/main" val="3193133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947D-9964-4955-8864-209362BAB507}"/>
              </a:ext>
            </a:extLst>
          </p:cNvPr>
          <p:cNvSpPr>
            <a:spLocks noGrp="1"/>
          </p:cNvSpPr>
          <p:nvPr>
            <p:ph type="title"/>
          </p:nvPr>
        </p:nvSpPr>
        <p:spPr/>
        <p:txBody>
          <a:bodyPr/>
          <a:lstStyle/>
          <a:p>
            <a:r>
              <a:rPr lang="en-US" dirty="0"/>
              <a:t>Introduction to Oracle MINUS Operator</a:t>
            </a:r>
            <a:endParaRPr lang="en-IN" dirty="0"/>
          </a:p>
        </p:txBody>
      </p:sp>
      <p:sp>
        <p:nvSpPr>
          <p:cNvPr id="3" name="Content Placeholder 2">
            <a:extLst>
              <a:ext uri="{FF2B5EF4-FFF2-40B4-BE49-F238E27FC236}">
                <a16:creationId xmlns:a16="http://schemas.microsoft.com/office/drawing/2014/main" id="{7DF4103C-BA09-42DB-B16B-79156E5E68E0}"/>
              </a:ext>
            </a:extLst>
          </p:cNvPr>
          <p:cNvSpPr>
            <a:spLocks noGrp="1"/>
          </p:cNvSpPr>
          <p:nvPr>
            <p:ph idx="1"/>
          </p:nvPr>
        </p:nvSpPr>
        <p:spPr/>
        <p:txBody>
          <a:bodyPr/>
          <a:lstStyle/>
          <a:p>
            <a:r>
              <a:rPr lang="en-US" dirty="0"/>
              <a:t>Like the UNION and INTERSECT operators, the queries above must conform with the following rules:</a:t>
            </a:r>
          </a:p>
          <a:p>
            <a:pPr lvl="1"/>
            <a:r>
              <a:rPr lang="en-US" dirty="0"/>
              <a:t>The number of columns and their orders must match.</a:t>
            </a:r>
          </a:p>
          <a:p>
            <a:pPr lvl="1"/>
            <a:r>
              <a:rPr lang="en-US" dirty="0"/>
              <a:t>The data type of the corresponding columns must be in the same data type group such as numeric or character.</a:t>
            </a:r>
          </a:p>
          <a:p>
            <a:r>
              <a:rPr lang="en-US" dirty="0"/>
              <a:t>Suppose the first query returns the T1 result set that includes 1, 2 and 3. And the second query returns the T2 result set that includes 2, 3 and 4.</a:t>
            </a:r>
            <a:endParaRPr lang="en-IN" dirty="0"/>
          </a:p>
        </p:txBody>
      </p:sp>
    </p:spTree>
    <p:extLst>
      <p:ext uri="{BB962C8B-B14F-4D97-AF65-F5344CB8AC3E}">
        <p14:creationId xmlns:p14="http://schemas.microsoft.com/office/powerpoint/2010/main" val="1429591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D61B9-9C83-4CA8-86C7-6E836BE18488}"/>
              </a:ext>
            </a:extLst>
          </p:cNvPr>
          <p:cNvSpPr>
            <a:spLocks noGrp="1"/>
          </p:cNvSpPr>
          <p:nvPr>
            <p:ph type="title"/>
          </p:nvPr>
        </p:nvSpPr>
        <p:spPr/>
        <p:txBody>
          <a:bodyPr/>
          <a:lstStyle/>
          <a:p>
            <a:r>
              <a:rPr lang="en-US" dirty="0"/>
              <a:t>Introduction to Oracle MINUS Operator</a:t>
            </a:r>
            <a:endParaRPr lang="en-IN" dirty="0"/>
          </a:p>
        </p:txBody>
      </p:sp>
      <p:sp>
        <p:nvSpPr>
          <p:cNvPr id="3" name="Content Placeholder 2">
            <a:extLst>
              <a:ext uri="{FF2B5EF4-FFF2-40B4-BE49-F238E27FC236}">
                <a16:creationId xmlns:a16="http://schemas.microsoft.com/office/drawing/2014/main" id="{21A85B66-A1E1-4499-9CA3-D3B7429E77AC}"/>
              </a:ext>
            </a:extLst>
          </p:cNvPr>
          <p:cNvSpPr>
            <a:spLocks noGrp="1"/>
          </p:cNvSpPr>
          <p:nvPr>
            <p:ph idx="1"/>
          </p:nvPr>
        </p:nvSpPr>
        <p:spPr/>
        <p:txBody>
          <a:bodyPr/>
          <a:lstStyle/>
          <a:p>
            <a:r>
              <a:rPr lang="en-US" dirty="0"/>
              <a:t>The following picture illustrates the result of the MINUS of T1 and T2:</a:t>
            </a:r>
            <a:endParaRPr lang="en-IN" dirty="0"/>
          </a:p>
        </p:txBody>
      </p:sp>
      <p:pic>
        <p:nvPicPr>
          <p:cNvPr id="6" name="Picture 5">
            <a:extLst>
              <a:ext uri="{FF2B5EF4-FFF2-40B4-BE49-F238E27FC236}">
                <a16:creationId xmlns:a16="http://schemas.microsoft.com/office/drawing/2014/main" id="{84DA65B0-93A2-45C6-9912-94CE744A87BF}"/>
              </a:ext>
            </a:extLst>
          </p:cNvPr>
          <p:cNvPicPr>
            <a:picLocks noChangeAspect="1"/>
          </p:cNvPicPr>
          <p:nvPr/>
        </p:nvPicPr>
        <p:blipFill>
          <a:blip r:embed="rId2"/>
          <a:stretch>
            <a:fillRect/>
          </a:stretch>
        </p:blipFill>
        <p:spPr>
          <a:xfrm>
            <a:off x="3014232" y="2900225"/>
            <a:ext cx="6163535" cy="1971950"/>
          </a:xfrm>
          <a:prstGeom prst="rect">
            <a:avLst/>
          </a:prstGeom>
        </p:spPr>
      </p:pic>
    </p:spTree>
    <p:extLst>
      <p:ext uri="{BB962C8B-B14F-4D97-AF65-F5344CB8AC3E}">
        <p14:creationId xmlns:p14="http://schemas.microsoft.com/office/powerpoint/2010/main" val="353511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F812B-7B33-4256-B1C1-7640413DABDA}"/>
              </a:ext>
            </a:extLst>
          </p:cNvPr>
          <p:cNvSpPr>
            <a:spLocks noGrp="1"/>
          </p:cNvSpPr>
          <p:nvPr>
            <p:ph type="title"/>
          </p:nvPr>
        </p:nvSpPr>
        <p:spPr/>
        <p:txBody>
          <a:bodyPr/>
          <a:lstStyle/>
          <a:p>
            <a:r>
              <a:rPr lang="en-US" dirty="0"/>
              <a:t>Section 8. Modifying data</a:t>
            </a:r>
            <a:endParaRPr lang="en-IN" dirty="0"/>
          </a:p>
        </p:txBody>
      </p:sp>
      <p:sp>
        <p:nvSpPr>
          <p:cNvPr id="3" name="Content Placeholder 2">
            <a:extLst>
              <a:ext uri="{FF2B5EF4-FFF2-40B4-BE49-F238E27FC236}">
                <a16:creationId xmlns:a16="http://schemas.microsoft.com/office/drawing/2014/main" id="{DCBF69D6-EA09-4816-94F1-09C17684003A}"/>
              </a:ext>
            </a:extLst>
          </p:cNvPr>
          <p:cNvSpPr>
            <a:spLocks noGrp="1"/>
          </p:cNvSpPr>
          <p:nvPr>
            <p:ph idx="1"/>
          </p:nvPr>
        </p:nvSpPr>
        <p:spPr/>
        <p:txBody>
          <a:bodyPr>
            <a:normAutofit/>
          </a:bodyPr>
          <a:lstStyle/>
          <a:p>
            <a:r>
              <a:rPr lang="en-US" dirty="0"/>
              <a:t>In this section, you’ll learn how to change the contents of an Oracle database. The SQL commands for modifying data are referred to as Data Manipulation Language (DML).</a:t>
            </a:r>
          </a:p>
          <a:p>
            <a:pPr lvl="1"/>
            <a:r>
              <a:rPr lang="en-US" dirty="0"/>
              <a:t>INSERT – learn how to insert a row into a table.</a:t>
            </a:r>
          </a:p>
          <a:p>
            <a:pPr lvl="1"/>
            <a:r>
              <a:rPr lang="en-US" dirty="0"/>
              <a:t>INSERT INTO SELECT – insert data into a table from the result of a query.</a:t>
            </a:r>
          </a:p>
          <a:p>
            <a:pPr lvl="1"/>
            <a:r>
              <a:rPr lang="en-US" dirty="0"/>
              <a:t>INSERT ALL – discuss </a:t>
            </a:r>
            <a:r>
              <a:rPr lang="en-US" dirty="0" err="1"/>
              <a:t>multitable</a:t>
            </a:r>
            <a:r>
              <a:rPr lang="en-US" dirty="0"/>
              <a:t> insert statement to insert multiple rows into a table or multiple tables.</a:t>
            </a:r>
          </a:p>
          <a:p>
            <a:pPr lvl="1"/>
            <a:r>
              <a:rPr lang="en-US" dirty="0"/>
              <a:t>UPDATE – teach you how to change the existing values of a table.</a:t>
            </a:r>
          </a:p>
          <a:p>
            <a:pPr lvl="1"/>
            <a:r>
              <a:rPr lang="en-US" dirty="0"/>
              <a:t>DELETE – show you how to delete one or more row from a table.</a:t>
            </a:r>
            <a:endParaRPr lang="en-IN" dirty="0"/>
          </a:p>
        </p:txBody>
      </p:sp>
    </p:spTree>
    <p:extLst>
      <p:ext uri="{BB962C8B-B14F-4D97-AF65-F5344CB8AC3E}">
        <p14:creationId xmlns:p14="http://schemas.microsoft.com/office/powerpoint/2010/main" val="2814887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FAA11-F2C1-4903-A282-806FCFA68563}"/>
              </a:ext>
            </a:extLst>
          </p:cNvPr>
          <p:cNvSpPr>
            <a:spLocks noGrp="1"/>
          </p:cNvSpPr>
          <p:nvPr>
            <p:ph type="title"/>
          </p:nvPr>
        </p:nvSpPr>
        <p:spPr/>
        <p:txBody>
          <a:bodyPr/>
          <a:lstStyle/>
          <a:p>
            <a:r>
              <a:rPr lang="en-IN" dirty="0"/>
              <a:t>Section 9. Data definition</a:t>
            </a:r>
          </a:p>
        </p:txBody>
      </p:sp>
      <p:sp>
        <p:nvSpPr>
          <p:cNvPr id="3" name="Content Placeholder 2">
            <a:extLst>
              <a:ext uri="{FF2B5EF4-FFF2-40B4-BE49-F238E27FC236}">
                <a16:creationId xmlns:a16="http://schemas.microsoft.com/office/drawing/2014/main" id="{64C5028F-42CD-474A-860F-AFA81567FAD7}"/>
              </a:ext>
            </a:extLst>
          </p:cNvPr>
          <p:cNvSpPr>
            <a:spLocks noGrp="1"/>
          </p:cNvSpPr>
          <p:nvPr>
            <p:ph idx="1"/>
          </p:nvPr>
        </p:nvSpPr>
        <p:spPr/>
        <p:txBody>
          <a:bodyPr>
            <a:normAutofit fontScale="85000" lnSpcReduction="20000"/>
          </a:bodyPr>
          <a:lstStyle/>
          <a:p>
            <a:r>
              <a:rPr lang="en-US" dirty="0"/>
              <a:t>This section shows you how to manage the most important database objects including databases and tables.</a:t>
            </a:r>
          </a:p>
          <a:p>
            <a:pPr lvl="1"/>
            <a:r>
              <a:rPr lang="en-US" dirty="0"/>
              <a:t>CREATE TABLE – walk you through the steps of creating new tables in the database.</a:t>
            </a:r>
          </a:p>
          <a:p>
            <a:pPr lvl="1"/>
            <a:r>
              <a:rPr lang="en-US" dirty="0"/>
              <a:t>ALTER TABLE – teach you how to change the structure of existing tables.</a:t>
            </a:r>
          </a:p>
          <a:p>
            <a:pPr lvl="1"/>
            <a:r>
              <a:rPr lang="en-US" dirty="0"/>
              <a:t>ALTER TABLE ADD column – show you how to add one or more columns to an existing table</a:t>
            </a:r>
          </a:p>
          <a:p>
            <a:pPr lvl="1"/>
            <a:r>
              <a:rPr lang="en-US" dirty="0"/>
              <a:t>ALTER TABLE MODIFY column – show you how to change the definition of existing columns in a table.</a:t>
            </a:r>
          </a:p>
          <a:p>
            <a:pPr lvl="1"/>
            <a:r>
              <a:rPr lang="en-US" dirty="0"/>
              <a:t>Drop columns – learn how to use various statements to drop one or more columns from a table.</a:t>
            </a:r>
          </a:p>
          <a:p>
            <a:pPr lvl="1"/>
            <a:r>
              <a:rPr lang="en-US" dirty="0"/>
              <a:t>DROP TABLE – show you how to delete tables from the database.</a:t>
            </a:r>
          </a:p>
          <a:p>
            <a:pPr lvl="1"/>
            <a:r>
              <a:rPr lang="en-US" dirty="0"/>
              <a:t>TRUNCATE TABLE – delete all data from a table faster and more efficiently.</a:t>
            </a:r>
          </a:p>
          <a:p>
            <a:pPr lvl="1"/>
            <a:r>
              <a:rPr lang="en-US" dirty="0"/>
              <a:t>RENAME table –  walk you through the process of renaming a table and handling its dependent objects.</a:t>
            </a:r>
          </a:p>
          <a:p>
            <a:pPr lvl="1"/>
            <a:r>
              <a:rPr lang="en-US" dirty="0"/>
              <a:t>Virtual columns – introduce you to virtual columns and how to use them in the database tables.</a:t>
            </a:r>
            <a:endParaRPr lang="en-IN" dirty="0"/>
          </a:p>
        </p:txBody>
      </p:sp>
    </p:spTree>
    <p:extLst>
      <p:ext uri="{BB962C8B-B14F-4D97-AF65-F5344CB8AC3E}">
        <p14:creationId xmlns:p14="http://schemas.microsoft.com/office/powerpoint/2010/main" val="551179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30C2C-B0A8-4633-AD11-ED387ACD6EF3}"/>
              </a:ext>
            </a:extLst>
          </p:cNvPr>
          <p:cNvSpPr>
            <a:spLocks noGrp="1"/>
          </p:cNvSpPr>
          <p:nvPr>
            <p:ph type="title"/>
          </p:nvPr>
        </p:nvSpPr>
        <p:spPr/>
        <p:txBody>
          <a:bodyPr/>
          <a:lstStyle/>
          <a:p>
            <a:r>
              <a:rPr lang="en-IN" dirty="0"/>
              <a:t>Section 10. Constraints</a:t>
            </a:r>
          </a:p>
        </p:txBody>
      </p:sp>
      <p:sp>
        <p:nvSpPr>
          <p:cNvPr id="3" name="Content Placeholder 2">
            <a:extLst>
              <a:ext uri="{FF2B5EF4-FFF2-40B4-BE49-F238E27FC236}">
                <a16:creationId xmlns:a16="http://schemas.microsoft.com/office/drawing/2014/main" id="{C7063FA6-9ABF-42B3-8610-BB14FFD2CDA7}"/>
              </a:ext>
            </a:extLst>
          </p:cNvPr>
          <p:cNvSpPr>
            <a:spLocks noGrp="1"/>
          </p:cNvSpPr>
          <p:nvPr>
            <p:ph idx="1"/>
          </p:nvPr>
        </p:nvSpPr>
        <p:spPr/>
        <p:txBody>
          <a:bodyPr>
            <a:normAutofit fontScale="92500"/>
          </a:bodyPr>
          <a:lstStyle/>
          <a:p>
            <a:r>
              <a:rPr lang="en-US" dirty="0"/>
              <a:t>Primary key  – explain you to the primary key concept and show you how to use the primary key constraint to manage a primary key of a table.</a:t>
            </a:r>
          </a:p>
          <a:p>
            <a:r>
              <a:rPr lang="en-US" dirty="0"/>
              <a:t>Foreign key – introduce you to the foreign key concept and show you use the foreign key constraint to enforce the relationship between tables.</a:t>
            </a:r>
          </a:p>
          <a:p>
            <a:r>
              <a:rPr lang="en-US" dirty="0"/>
              <a:t>NOT NULL constraint – show you how to ensure a column not to accept null values.</a:t>
            </a:r>
          </a:p>
          <a:p>
            <a:r>
              <a:rPr lang="en-US" dirty="0"/>
              <a:t>UNIQUE constraint – discuss how to ensure data stored in a column or a group of columns is unique among rows within the whole table.</a:t>
            </a:r>
          </a:p>
          <a:p>
            <a:r>
              <a:rPr lang="en-US" dirty="0"/>
              <a:t>CHECK constraint – walk you through the process of adding logic for checking data before storing them in tables.</a:t>
            </a:r>
            <a:endParaRPr lang="en-IN" dirty="0"/>
          </a:p>
        </p:txBody>
      </p:sp>
    </p:spTree>
    <p:extLst>
      <p:ext uri="{BB962C8B-B14F-4D97-AF65-F5344CB8AC3E}">
        <p14:creationId xmlns:p14="http://schemas.microsoft.com/office/powerpoint/2010/main" val="4198726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811A-0A6B-429E-9775-EB7D6EB320A0}"/>
              </a:ext>
            </a:extLst>
          </p:cNvPr>
          <p:cNvSpPr>
            <a:spLocks noGrp="1"/>
          </p:cNvSpPr>
          <p:nvPr>
            <p:ph type="title"/>
          </p:nvPr>
        </p:nvSpPr>
        <p:spPr/>
        <p:txBody>
          <a:bodyPr/>
          <a:lstStyle/>
          <a:p>
            <a:r>
              <a:rPr lang="en-US" dirty="0"/>
              <a:t>Section 11.Views</a:t>
            </a:r>
            <a:endParaRPr lang="en-IN" dirty="0"/>
          </a:p>
        </p:txBody>
      </p:sp>
      <p:sp>
        <p:nvSpPr>
          <p:cNvPr id="3" name="Content Placeholder 2">
            <a:extLst>
              <a:ext uri="{FF2B5EF4-FFF2-40B4-BE49-F238E27FC236}">
                <a16:creationId xmlns:a16="http://schemas.microsoft.com/office/drawing/2014/main" id="{B08EE20F-3D32-4EA9-8952-BA0DB0292052}"/>
              </a:ext>
            </a:extLst>
          </p:cNvPr>
          <p:cNvSpPr>
            <a:spLocks noGrp="1"/>
          </p:cNvSpPr>
          <p:nvPr>
            <p:ph idx="1"/>
          </p:nvPr>
        </p:nvSpPr>
        <p:spPr/>
        <p:txBody>
          <a:bodyPr/>
          <a:lstStyle/>
          <a:p>
            <a:r>
              <a:rPr lang="en-US" dirty="0"/>
              <a:t>You can use views in many cases for different purposes. The most common uses of views are as follows:</a:t>
            </a:r>
          </a:p>
          <a:p>
            <a:pPr lvl="1"/>
            <a:r>
              <a:rPr lang="en-US" dirty="0"/>
              <a:t>Simplifying data retrieval.</a:t>
            </a:r>
          </a:p>
          <a:p>
            <a:pPr lvl="1"/>
            <a:r>
              <a:rPr lang="en-US" dirty="0"/>
              <a:t>Maintaining logical data independence.</a:t>
            </a:r>
          </a:p>
          <a:p>
            <a:pPr lvl="1"/>
            <a:r>
              <a:rPr lang="en-US" dirty="0"/>
              <a:t>Implementing data security.</a:t>
            </a:r>
            <a:endParaRPr lang="en-IN" dirty="0"/>
          </a:p>
        </p:txBody>
      </p:sp>
    </p:spTree>
    <p:extLst>
      <p:ext uri="{BB962C8B-B14F-4D97-AF65-F5344CB8AC3E}">
        <p14:creationId xmlns:p14="http://schemas.microsoft.com/office/powerpoint/2010/main" val="3499154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FB1A-F17B-4094-94A9-C6273482BD53}"/>
              </a:ext>
            </a:extLst>
          </p:cNvPr>
          <p:cNvSpPr>
            <a:spLocks noGrp="1"/>
          </p:cNvSpPr>
          <p:nvPr>
            <p:ph type="title"/>
          </p:nvPr>
        </p:nvSpPr>
        <p:spPr/>
        <p:txBody>
          <a:bodyPr/>
          <a:lstStyle/>
          <a:p>
            <a:r>
              <a:rPr lang="en-US" dirty="0"/>
              <a:t>Section 11.Views</a:t>
            </a:r>
            <a:endParaRPr lang="en-IN" dirty="0"/>
          </a:p>
        </p:txBody>
      </p:sp>
      <p:sp>
        <p:nvSpPr>
          <p:cNvPr id="3" name="Content Placeholder 2">
            <a:extLst>
              <a:ext uri="{FF2B5EF4-FFF2-40B4-BE49-F238E27FC236}">
                <a16:creationId xmlns:a16="http://schemas.microsoft.com/office/drawing/2014/main" id="{AEA917E3-5880-4F5F-BE92-6D370EC9CF8E}"/>
              </a:ext>
            </a:extLst>
          </p:cNvPr>
          <p:cNvSpPr>
            <a:spLocks noGrp="1"/>
          </p:cNvSpPr>
          <p:nvPr>
            <p:ph idx="1"/>
          </p:nvPr>
        </p:nvSpPr>
        <p:spPr/>
        <p:txBody>
          <a:bodyPr>
            <a:normAutofit/>
          </a:bodyPr>
          <a:lstStyle/>
          <a:p>
            <a:r>
              <a:rPr lang="en-US" dirty="0"/>
              <a:t>Creating a view – use the CREATE VIEW statement to create a new view.</a:t>
            </a:r>
          </a:p>
          <a:p>
            <a:r>
              <a:rPr lang="en-US" dirty="0"/>
              <a:t>Updatable views – discuss how to create updatable views.</a:t>
            </a:r>
          </a:p>
          <a:p>
            <a:r>
              <a:rPr lang="en-US" dirty="0"/>
              <a:t>WITH CHECK OPTION – how to protect the view using the WITH CHECK OPTION clause of the CREATE VIEW command.</a:t>
            </a:r>
          </a:p>
          <a:p>
            <a:r>
              <a:rPr lang="en-US" dirty="0"/>
              <a:t>Drop a view – use the DROP VIEW statement to drop a view from the database.</a:t>
            </a:r>
          </a:p>
        </p:txBody>
      </p:sp>
    </p:spTree>
    <p:extLst>
      <p:ext uri="{BB962C8B-B14F-4D97-AF65-F5344CB8AC3E}">
        <p14:creationId xmlns:p14="http://schemas.microsoft.com/office/powerpoint/2010/main" val="226658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180F-C2F2-41E5-81F1-06FDA4599FB6}"/>
              </a:ext>
            </a:extLst>
          </p:cNvPr>
          <p:cNvSpPr>
            <a:spLocks noGrp="1"/>
          </p:cNvSpPr>
          <p:nvPr>
            <p:ph type="title"/>
          </p:nvPr>
        </p:nvSpPr>
        <p:spPr/>
        <p:txBody>
          <a:bodyPr/>
          <a:lstStyle/>
          <a:p>
            <a:r>
              <a:rPr lang="en-US" dirty="0"/>
              <a:t>Section 12.Index</a:t>
            </a:r>
            <a:endParaRPr lang="en-IN" dirty="0"/>
          </a:p>
        </p:txBody>
      </p:sp>
      <p:sp>
        <p:nvSpPr>
          <p:cNvPr id="3" name="Content Placeholder 2">
            <a:extLst>
              <a:ext uri="{FF2B5EF4-FFF2-40B4-BE49-F238E27FC236}">
                <a16:creationId xmlns:a16="http://schemas.microsoft.com/office/drawing/2014/main" id="{8367C1E1-03DF-44FB-8F2F-F1172BB53E22}"/>
              </a:ext>
            </a:extLst>
          </p:cNvPr>
          <p:cNvSpPr>
            <a:spLocks noGrp="1"/>
          </p:cNvSpPr>
          <p:nvPr>
            <p:ph idx="1"/>
          </p:nvPr>
        </p:nvSpPr>
        <p:spPr/>
        <p:txBody>
          <a:bodyPr>
            <a:normAutofit/>
          </a:bodyPr>
          <a:lstStyle/>
          <a:p>
            <a:r>
              <a:rPr lang="en-US" dirty="0"/>
              <a:t>Oracle index is one of the effective tools for boost the query performance. However, in order to use it effectively, you must understand it correctly. This section helps you understand and use Oracle indexes to speed up your queries.</a:t>
            </a:r>
          </a:p>
          <a:p>
            <a:pPr lvl="1"/>
            <a:r>
              <a:rPr lang="en-US" dirty="0"/>
              <a:t>Creating a new index – show you how to use the CREATE INDEX statement to create an index for one or more columns in a table.</a:t>
            </a:r>
          </a:p>
          <a:p>
            <a:pPr lvl="1"/>
            <a:r>
              <a:rPr lang="en-US" dirty="0"/>
              <a:t>Removing an index – learn how to remove an existing index by using the DROP INDEX statement.</a:t>
            </a:r>
          </a:p>
          <a:p>
            <a:pPr lvl="1"/>
            <a:r>
              <a:rPr lang="en-US" dirty="0"/>
              <a:t>Unique index – use unique indexes to enforce the uniqueness of values in the index column or columns.</a:t>
            </a:r>
          </a:p>
        </p:txBody>
      </p:sp>
    </p:spTree>
    <p:extLst>
      <p:ext uri="{BB962C8B-B14F-4D97-AF65-F5344CB8AC3E}">
        <p14:creationId xmlns:p14="http://schemas.microsoft.com/office/powerpoint/2010/main" val="1918745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61E27-76F3-44EB-9F61-5F734854A443}"/>
              </a:ext>
            </a:extLst>
          </p:cNvPr>
          <p:cNvSpPr>
            <a:spLocks noGrp="1"/>
          </p:cNvSpPr>
          <p:nvPr>
            <p:ph type="title"/>
          </p:nvPr>
        </p:nvSpPr>
        <p:spPr/>
        <p:txBody>
          <a:bodyPr/>
          <a:lstStyle/>
          <a:p>
            <a:r>
              <a:rPr lang="en-US" dirty="0"/>
              <a:t>Section 13. Sequence</a:t>
            </a:r>
            <a:endParaRPr lang="en-IN" dirty="0"/>
          </a:p>
        </p:txBody>
      </p:sp>
      <p:sp>
        <p:nvSpPr>
          <p:cNvPr id="3" name="Content Placeholder 2">
            <a:extLst>
              <a:ext uri="{FF2B5EF4-FFF2-40B4-BE49-F238E27FC236}">
                <a16:creationId xmlns:a16="http://schemas.microsoft.com/office/drawing/2014/main" id="{8E9F2660-6027-46AD-838B-D0AFD64EA7E5}"/>
              </a:ext>
            </a:extLst>
          </p:cNvPr>
          <p:cNvSpPr>
            <a:spLocks noGrp="1"/>
          </p:cNvSpPr>
          <p:nvPr>
            <p:ph idx="1"/>
          </p:nvPr>
        </p:nvSpPr>
        <p:spPr/>
        <p:txBody>
          <a:bodyPr/>
          <a:lstStyle/>
          <a:p>
            <a:r>
              <a:rPr lang="en-US" dirty="0"/>
              <a:t>A sequence is a list of integers in which their orders are important. For example, the (1,2,3,4,5) and (5,4,3,2,1) are totally different sequences even though they have the same members.</a:t>
            </a:r>
            <a:endParaRPr lang="en-IN" dirty="0"/>
          </a:p>
        </p:txBody>
      </p:sp>
    </p:spTree>
    <p:extLst>
      <p:ext uri="{BB962C8B-B14F-4D97-AF65-F5344CB8AC3E}">
        <p14:creationId xmlns:p14="http://schemas.microsoft.com/office/powerpoint/2010/main" val="180203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92591-587F-48D0-8828-DFBBE8856818}"/>
              </a:ext>
            </a:extLst>
          </p:cNvPr>
          <p:cNvSpPr>
            <a:spLocks noGrp="1"/>
          </p:cNvSpPr>
          <p:nvPr>
            <p:ph type="title"/>
          </p:nvPr>
        </p:nvSpPr>
        <p:spPr/>
        <p:txBody>
          <a:bodyPr/>
          <a:lstStyle/>
          <a:p>
            <a:r>
              <a:rPr lang="en-US" dirty="0"/>
              <a:t>What is PL/SQL?</a:t>
            </a:r>
            <a:endParaRPr lang="en-IN" dirty="0"/>
          </a:p>
        </p:txBody>
      </p:sp>
      <p:sp>
        <p:nvSpPr>
          <p:cNvPr id="3" name="Content Placeholder 2">
            <a:extLst>
              <a:ext uri="{FF2B5EF4-FFF2-40B4-BE49-F238E27FC236}">
                <a16:creationId xmlns:a16="http://schemas.microsoft.com/office/drawing/2014/main" id="{1AB7533C-6CA0-49CB-A06A-508101DADB52}"/>
              </a:ext>
            </a:extLst>
          </p:cNvPr>
          <p:cNvSpPr>
            <a:spLocks noGrp="1"/>
          </p:cNvSpPr>
          <p:nvPr>
            <p:ph idx="1"/>
          </p:nvPr>
        </p:nvSpPr>
        <p:spPr/>
        <p:txBody>
          <a:bodyPr/>
          <a:lstStyle/>
          <a:p>
            <a:r>
              <a:rPr lang="en-US" dirty="0"/>
              <a:t>PL/SQL stands for “Procedural Language extensions to the Structured Query Language”</a:t>
            </a:r>
          </a:p>
          <a:p>
            <a:r>
              <a:rPr lang="en-US" dirty="0"/>
              <a:t>PL/SQL is a highly structured and readable language. Its constructs express the intent of the code clearly. </a:t>
            </a:r>
          </a:p>
          <a:p>
            <a:endParaRPr lang="en-IN" dirty="0"/>
          </a:p>
        </p:txBody>
      </p:sp>
    </p:spTree>
    <p:extLst>
      <p:ext uri="{BB962C8B-B14F-4D97-AF65-F5344CB8AC3E}">
        <p14:creationId xmlns:p14="http://schemas.microsoft.com/office/powerpoint/2010/main" val="26022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3F3EF-2E81-492A-B289-4A24252C26AB}"/>
              </a:ext>
            </a:extLst>
          </p:cNvPr>
          <p:cNvSpPr>
            <a:spLocks noGrp="1"/>
          </p:cNvSpPr>
          <p:nvPr>
            <p:ph type="title"/>
          </p:nvPr>
        </p:nvSpPr>
        <p:spPr/>
        <p:txBody>
          <a:bodyPr/>
          <a:lstStyle/>
          <a:p>
            <a:r>
              <a:rPr lang="en-US" dirty="0"/>
              <a:t>Oracle Sample Database</a:t>
            </a:r>
            <a:endParaRPr lang="en-IN" dirty="0"/>
          </a:p>
        </p:txBody>
      </p:sp>
      <p:sp>
        <p:nvSpPr>
          <p:cNvPr id="3" name="Content Placeholder 2">
            <a:extLst>
              <a:ext uri="{FF2B5EF4-FFF2-40B4-BE49-F238E27FC236}">
                <a16:creationId xmlns:a16="http://schemas.microsoft.com/office/drawing/2014/main" id="{6BE44EEB-0A71-4CF8-97CC-86A27929FC34}"/>
              </a:ext>
            </a:extLst>
          </p:cNvPr>
          <p:cNvSpPr>
            <a:spLocks noGrp="1"/>
          </p:cNvSpPr>
          <p:nvPr>
            <p:ph idx="1"/>
          </p:nvPr>
        </p:nvSpPr>
        <p:spPr/>
        <p:txBody>
          <a:bodyPr/>
          <a:lstStyle/>
          <a:p>
            <a:r>
              <a:rPr lang="en-US" dirty="0"/>
              <a:t>Create New User</a:t>
            </a:r>
          </a:p>
          <a:p>
            <a:endParaRPr lang="en-US" dirty="0"/>
          </a:p>
          <a:p>
            <a:pPr marL="0" indent="0">
              <a:buNone/>
            </a:pPr>
            <a:endParaRPr lang="en-US" dirty="0"/>
          </a:p>
          <a:p>
            <a:r>
              <a:rPr lang="en-US" dirty="0"/>
              <a:t>Close the DBA connection and connect using new user.</a:t>
            </a:r>
          </a:p>
          <a:p>
            <a:pPr lvl="1"/>
            <a:endParaRPr lang="en-IN" dirty="0"/>
          </a:p>
        </p:txBody>
      </p:sp>
      <p:sp>
        <p:nvSpPr>
          <p:cNvPr id="5" name="TextBox 4">
            <a:extLst>
              <a:ext uri="{FF2B5EF4-FFF2-40B4-BE49-F238E27FC236}">
                <a16:creationId xmlns:a16="http://schemas.microsoft.com/office/drawing/2014/main" id="{4B714C5D-47CB-48F8-ABEA-68163CE38164}"/>
              </a:ext>
            </a:extLst>
          </p:cNvPr>
          <p:cNvSpPr txBox="1"/>
          <p:nvPr/>
        </p:nvSpPr>
        <p:spPr>
          <a:xfrm>
            <a:off x="1696673" y="2323479"/>
            <a:ext cx="6094602" cy="923330"/>
          </a:xfrm>
          <a:prstGeom prst="rect">
            <a:avLst/>
          </a:prstGeom>
          <a:noFill/>
          <a:ln>
            <a:solidFill>
              <a:srgbClr val="FF0000"/>
            </a:solidFill>
          </a:ln>
        </p:spPr>
        <p:txBody>
          <a:bodyPr wrap="square">
            <a:spAutoFit/>
          </a:bodyPr>
          <a:lstStyle/>
          <a:p>
            <a:r>
              <a:rPr lang="en-IN" dirty="0">
                <a:latin typeface="Consolas" panose="020B0609020204030204" pitchFamily="49" charset="0"/>
              </a:rPr>
              <a:t>ALTER SESSION SET "_ORACLE_SCRIPT"=true;</a:t>
            </a:r>
          </a:p>
          <a:p>
            <a:r>
              <a:rPr lang="en-IN" dirty="0">
                <a:latin typeface="Consolas" panose="020B0609020204030204" pitchFamily="49" charset="0"/>
              </a:rPr>
              <a:t>CREATE USER training IDENTIFIED BY </a:t>
            </a:r>
            <a:r>
              <a:rPr lang="en-IN" dirty="0" err="1">
                <a:latin typeface="Consolas" panose="020B0609020204030204" pitchFamily="49" charset="0"/>
              </a:rPr>
              <a:t>trining</a:t>
            </a:r>
            <a:r>
              <a:rPr lang="en-IN" dirty="0">
                <a:latin typeface="Consolas" panose="020B0609020204030204" pitchFamily="49" charset="0"/>
              </a:rPr>
              <a:t>;</a:t>
            </a:r>
          </a:p>
          <a:p>
            <a:r>
              <a:rPr lang="en-IN" dirty="0">
                <a:latin typeface="Consolas" panose="020B0609020204030204" pitchFamily="49" charset="0"/>
              </a:rPr>
              <a:t>GRANT CONNECT,DBA TO training;</a:t>
            </a:r>
          </a:p>
        </p:txBody>
      </p:sp>
    </p:spTree>
    <p:extLst>
      <p:ext uri="{BB962C8B-B14F-4D97-AF65-F5344CB8AC3E}">
        <p14:creationId xmlns:p14="http://schemas.microsoft.com/office/powerpoint/2010/main" val="2889929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5E624-97E5-41CD-A5D4-629C1ACB16DD}"/>
              </a:ext>
            </a:extLst>
          </p:cNvPr>
          <p:cNvSpPr>
            <a:spLocks noGrp="1"/>
          </p:cNvSpPr>
          <p:nvPr>
            <p:ph type="title"/>
          </p:nvPr>
        </p:nvSpPr>
        <p:spPr/>
        <p:txBody>
          <a:bodyPr/>
          <a:lstStyle/>
          <a:p>
            <a:r>
              <a:rPr lang="en-IN" dirty="0"/>
              <a:t>PL/SQL architecture</a:t>
            </a:r>
          </a:p>
        </p:txBody>
      </p:sp>
      <p:pic>
        <p:nvPicPr>
          <p:cNvPr id="4" name="Content Placeholder 3">
            <a:extLst>
              <a:ext uri="{FF2B5EF4-FFF2-40B4-BE49-F238E27FC236}">
                <a16:creationId xmlns:a16="http://schemas.microsoft.com/office/drawing/2014/main" id="{E76DC234-2942-4732-A23D-B2EF1589BFC8}"/>
              </a:ext>
            </a:extLst>
          </p:cNvPr>
          <p:cNvPicPr>
            <a:picLocks noGrp="1" noChangeAspect="1"/>
          </p:cNvPicPr>
          <p:nvPr>
            <p:ph idx="1"/>
          </p:nvPr>
        </p:nvPicPr>
        <p:blipFill>
          <a:blip r:embed="rId2"/>
          <a:stretch>
            <a:fillRect/>
          </a:stretch>
        </p:blipFill>
        <p:spPr>
          <a:xfrm>
            <a:off x="2490787" y="2324894"/>
            <a:ext cx="7210425" cy="3352800"/>
          </a:xfrm>
          <a:prstGeom prst="rect">
            <a:avLst/>
          </a:prstGeom>
        </p:spPr>
      </p:pic>
    </p:spTree>
    <p:extLst>
      <p:ext uri="{BB962C8B-B14F-4D97-AF65-F5344CB8AC3E}">
        <p14:creationId xmlns:p14="http://schemas.microsoft.com/office/powerpoint/2010/main" val="2822927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A27A4-4BF4-4096-A5F2-8A8E36E8CAE7}"/>
              </a:ext>
            </a:extLst>
          </p:cNvPr>
          <p:cNvSpPr>
            <a:spLocks noGrp="1"/>
          </p:cNvSpPr>
          <p:nvPr>
            <p:ph type="title"/>
          </p:nvPr>
        </p:nvSpPr>
        <p:spPr/>
        <p:txBody>
          <a:bodyPr/>
          <a:lstStyle/>
          <a:p>
            <a:r>
              <a:rPr lang="en-US" dirty="0"/>
              <a:t>PL/SQL anonymous block overview</a:t>
            </a:r>
            <a:endParaRPr lang="en-IN" dirty="0"/>
          </a:p>
        </p:txBody>
      </p:sp>
      <p:sp>
        <p:nvSpPr>
          <p:cNvPr id="3" name="Content Placeholder 2">
            <a:extLst>
              <a:ext uri="{FF2B5EF4-FFF2-40B4-BE49-F238E27FC236}">
                <a16:creationId xmlns:a16="http://schemas.microsoft.com/office/drawing/2014/main" id="{B37A065B-1D47-4ED4-AF37-0B071488A485}"/>
              </a:ext>
            </a:extLst>
          </p:cNvPr>
          <p:cNvSpPr>
            <a:spLocks noGrp="1"/>
          </p:cNvSpPr>
          <p:nvPr>
            <p:ph idx="1"/>
          </p:nvPr>
        </p:nvSpPr>
        <p:spPr/>
        <p:txBody>
          <a:bodyPr/>
          <a:lstStyle/>
          <a:p>
            <a:r>
              <a:rPr lang="en-US" dirty="0"/>
              <a:t>PL/SQL is a block-structured language whose code is organized into blocks. </a:t>
            </a:r>
          </a:p>
          <a:p>
            <a:r>
              <a:rPr lang="en-US" dirty="0"/>
              <a:t>A PL/SQL block consists of three sections: </a:t>
            </a:r>
          </a:p>
          <a:p>
            <a:pPr lvl="1"/>
            <a:r>
              <a:rPr lang="en-US" dirty="0"/>
              <a:t>Declaration </a:t>
            </a:r>
          </a:p>
          <a:p>
            <a:pPr lvl="1"/>
            <a:r>
              <a:rPr lang="en-US" dirty="0"/>
              <a:t>Executable</a:t>
            </a:r>
          </a:p>
          <a:p>
            <a:pPr lvl="1"/>
            <a:r>
              <a:rPr lang="en-US" dirty="0"/>
              <a:t>Exception-handling</a:t>
            </a:r>
            <a:endParaRPr lang="en-IN" dirty="0"/>
          </a:p>
        </p:txBody>
      </p:sp>
      <p:pic>
        <p:nvPicPr>
          <p:cNvPr id="4" name="Picture 3">
            <a:extLst>
              <a:ext uri="{FF2B5EF4-FFF2-40B4-BE49-F238E27FC236}">
                <a16:creationId xmlns:a16="http://schemas.microsoft.com/office/drawing/2014/main" id="{19CEBA0C-F312-40BE-8F23-03809FCDD9CA}"/>
              </a:ext>
            </a:extLst>
          </p:cNvPr>
          <p:cNvPicPr>
            <a:picLocks noChangeAspect="1"/>
          </p:cNvPicPr>
          <p:nvPr/>
        </p:nvPicPr>
        <p:blipFill>
          <a:blip r:embed="rId2"/>
          <a:stretch>
            <a:fillRect/>
          </a:stretch>
        </p:blipFill>
        <p:spPr>
          <a:xfrm>
            <a:off x="5892304" y="3513895"/>
            <a:ext cx="4400550" cy="2867025"/>
          </a:xfrm>
          <a:prstGeom prst="rect">
            <a:avLst/>
          </a:prstGeom>
        </p:spPr>
      </p:pic>
    </p:spTree>
    <p:extLst>
      <p:ext uri="{BB962C8B-B14F-4D97-AF65-F5344CB8AC3E}">
        <p14:creationId xmlns:p14="http://schemas.microsoft.com/office/powerpoint/2010/main" val="3120379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82F93-CA22-46F8-AF57-D6C44081C4FC}"/>
              </a:ext>
            </a:extLst>
          </p:cNvPr>
          <p:cNvSpPr>
            <a:spLocks noGrp="1"/>
          </p:cNvSpPr>
          <p:nvPr>
            <p:ph type="title"/>
          </p:nvPr>
        </p:nvSpPr>
        <p:spPr/>
        <p:txBody>
          <a:bodyPr/>
          <a:lstStyle/>
          <a:p>
            <a:r>
              <a:rPr lang="en-US" dirty="0"/>
              <a:t>Section 14. PL/SQL</a:t>
            </a:r>
            <a:endParaRPr lang="en-IN" dirty="0"/>
          </a:p>
        </p:txBody>
      </p:sp>
      <p:sp>
        <p:nvSpPr>
          <p:cNvPr id="3" name="Content Placeholder 2">
            <a:extLst>
              <a:ext uri="{FF2B5EF4-FFF2-40B4-BE49-F238E27FC236}">
                <a16:creationId xmlns:a16="http://schemas.microsoft.com/office/drawing/2014/main" id="{5FEE3BFE-4242-45E9-8F8B-526FED167691}"/>
              </a:ext>
            </a:extLst>
          </p:cNvPr>
          <p:cNvSpPr>
            <a:spLocks noGrp="1"/>
          </p:cNvSpPr>
          <p:nvPr>
            <p:ph idx="1"/>
          </p:nvPr>
        </p:nvSpPr>
        <p:spPr/>
        <p:txBody>
          <a:bodyPr>
            <a:normAutofit/>
          </a:bodyPr>
          <a:lstStyle/>
          <a:p>
            <a:r>
              <a:rPr lang="en-US" dirty="0"/>
              <a:t>What is PL/SQL –  introduce you to PL/SQL programming language and its architecture.</a:t>
            </a:r>
          </a:p>
          <a:p>
            <a:r>
              <a:rPr lang="en-US" dirty="0"/>
              <a:t>Anonymous Block – explain PL/SQL anonymous blocks and shows you how to execute an anonymous block in SQL*Plus and Oracle SQL Developer tools.</a:t>
            </a:r>
          </a:p>
          <a:p>
            <a:r>
              <a:rPr lang="en-US" dirty="0"/>
              <a:t>Variables – introduce you to PL/SQL variables and shows you how to manipulate variables in programs efficiently.</a:t>
            </a:r>
          </a:p>
          <a:p>
            <a:r>
              <a:rPr lang="en-US" dirty="0"/>
              <a:t>Constants – learn how to declare constants that hold values that remain unchanged throughout the execution of the program.</a:t>
            </a:r>
            <a:endParaRPr lang="en-IN" dirty="0"/>
          </a:p>
        </p:txBody>
      </p:sp>
    </p:spTree>
    <p:extLst>
      <p:ext uri="{BB962C8B-B14F-4D97-AF65-F5344CB8AC3E}">
        <p14:creationId xmlns:p14="http://schemas.microsoft.com/office/powerpoint/2010/main" val="27956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27AA3-0419-4C4B-87EB-690E8969B140}"/>
              </a:ext>
            </a:extLst>
          </p:cNvPr>
          <p:cNvSpPr>
            <a:spLocks noGrp="1"/>
          </p:cNvSpPr>
          <p:nvPr>
            <p:ph type="title"/>
          </p:nvPr>
        </p:nvSpPr>
        <p:spPr/>
        <p:txBody>
          <a:bodyPr/>
          <a:lstStyle/>
          <a:p>
            <a:r>
              <a:rPr lang="en-US" dirty="0"/>
              <a:t>Section 15. Conditional control</a:t>
            </a:r>
            <a:endParaRPr lang="en-IN" dirty="0"/>
          </a:p>
        </p:txBody>
      </p:sp>
      <p:sp>
        <p:nvSpPr>
          <p:cNvPr id="3" name="Content Placeholder 2">
            <a:extLst>
              <a:ext uri="{FF2B5EF4-FFF2-40B4-BE49-F238E27FC236}">
                <a16:creationId xmlns:a16="http://schemas.microsoft.com/office/drawing/2014/main" id="{91C32ED5-276C-4C04-B6C7-E450DAED9D60}"/>
              </a:ext>
            </a:extLst>
          </p:cNvPr>
          <p:cNvSpPr>
            <a:spLocks noGrp="1"/>
          </p:cNvSpPr>
          <p:nvPr>
            <p:ph idx="1"/>
          </p:nvPr>
        </p:nvSpPr>
        <p:spPr/>
        <p:txBody>
          <a:bodyPr/>
          <a:lstStyle/>
          <a:p>
            <a:r>
              <a:rPr lang="en-US" dirty="0"/>
              <a:t>IF statements – introduce you various IF statement to either execute or skip a sequence of statements based on a condition.</a:t>
            </a:r>
          </a:p>
          <a:p>
            <a:r>
              <a:rPr lang="en-US" dirty="0"/>
              <a:t>CASE statements – learn how to choose one sequence of statements out of many possible sequences to execute.</a:t>
            </a:r>
          </a:p>
          <a:p>
            <a:r>
              <a:rPr lang="en-US" dirty="0"/>
              <a:t>GOTO – explain the GOTO statement and shows how to use it to transfer control to a labeled block or statement.</a:t>
            </a:r>
          </a:p>
        </p:txBody>
      </p:sp>
    </p:spTree>
    <p:extLst>
      <p:ext uri="{BB962C8B-B14F-4D97-AF65-F5344CB8AC3E}">
        <p14:creationId xmlns:p14="http://schemas.microsoft.com/office/powerpoint/2010/main" val="261187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F63EA-4D73-4D09-9858-93A3C40922EC}"/>
              </a:ext>
            </a:extLst>
          </p:cNvPr>
          <p:cNvSpPr>
            <a:spLocks noGrp="1"/>
          </p:cNvSpPr>
          <p:nvPr>
            <p:ph type="title"/>
          </p:nvPr>
        </p:nvSpPr>
        <p:spPr/>
        <p:txBody>
          <a:bodyPr/>
          <a:lstStyle/>
          <a:p>
            <a:r>
              <a:rPr lang="en-US" dirty="0"/>
              <a:t>Section 16. Iterative processing with loops</a:t>
            </a:r>
            <a:endParaRPr lang="en-IN" dirty="0"/>
          </a:p>
        </p:txBody>
      </p:sp>
      <p:sp>
        <p:nvSpPr>
          <p:cNvPr id="3" name="Content Placeholder 2">
            <a:extLst>
              <a:ext uri="{FF2B5EF4-FFF2-40B4-BE49-F238E27FC236}">
                <a16:creationId xmlns:a16="http://schemas.microsoft.com/office/drawing/2014/main" id="{D4D71F89-13E7-4588-A52B-BE8A0D44AA77}"/>
              </a:ext>
            </a:extLst>
          </p:cNvPr>
          <p:cNvSpPr>
            <a:spLocks noGrp="1"/>
          </p:cNvSpPr>
          <p:nvPr>
            <p:ph idx="1"/>
          </p:nvPr>
        </p:nvSpPr>
        <p:spPr/>
        <p:txBody>
          <a:bodyPr/>
          <a:lstStyle/>
          <a:p>
            <a:r>
              <a:rPr lang="en-US" dirty="0"/>
              <a:t>Basic LOOP statement – show you how to use the basic LOOP statement to execute a sequence of code multiple times.</a:t>
            </a:r>
          </a:p>
          <a:p>
            <a:r>
              <a:rPr lang="en-US" dirty="0"/>
              <a:t>Numeric FOR LOOP statement – learn how to execute a sequence of statements a fixed number of times.</a:t>
            </a:r>
          </a:p>
          <a:p>
            <a:r>
              <a:rPr lang="en-US" dirty="0"/>
              <a:t>WHILE loop – execute a sequence of statements as long as a specified condition is TRUE.</a:t>
            </a:r>
          </a:p>
          <a:p>
            <a:r>
              <a:rPr lang="en-US" dirty="0"/>
              <a:t>CONTINUE – use the CONTINUE statement to skip the current iteration of the loop and immediately continue the next iteration.</a:t>
            </a:r>
            <a:endParaRPr lang="en-IN" dirty="0"/>
          </a:p>
        </p:txBody>
      </p:sp>
    </p:spTree>
    <p:extLst>
      <p:ext uri="{BB962C8B-B14F-4D97-AF65-F5344CB8AC3E}">
        <p14:creationId xmlns:p14="http://schemas.microsoft.com/office/powerpoint/2010/main" val="3937581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4B459-3C03-406A-B17F-CC489AEACE5B}"/>
              </a:ext>
            </a:extLst>
          </p:cNvPr>
          <p:cNvSpPr>
            <a:spLocks noGrp="1"/>
          </p:cNvSpPr>
          <p:nvPr>
            <p:ph type="title"/>
          </p:nvPr>
        </p:nvSpPr>
        <p:spPr/>
        <p:txBody>
          <a:bodyPr/>
          <a:lstStyle/>
          <a:p>
            <a:r>
              <a:rPr lang="en-IN" dirty="0"/>
              <a:t>Section 17.  Select Into</a:t>
            </a:r>
          </a:p>
        </p:txBody>
      </p:sp>
      <p:sp>
        <p:nvSpPr>
          <p:cNvPr id="3" name="Content Placeholder 2">
            <a:extLst>
              <a:ext uri="{FF2B5EF4-FFF2-40B4-BE49-F238E27FC236}">
                <a16:creationId xmlns:a16="http://schemas.microsoft.com/office/drawing/2014/main" id="{AA43B1F8-9FEB-46D4-9DBB-92368225D57D}"/>
              </a:ext>
            </a:extLst>
          </p:cNvPr>
          <p:cNvSpPr>
            <a:spLocks noGrp="1"/>
          </p:cNvSpPr>
          <p:nvPr>
            <p:ph idx="1"/>
          </p:nvPr>
        </p:nvSpPr>
        <p:spPr/>
        <p:txBody>
          <a:bodyPr/>
          <a:lstStyle/>
          <a:p>
            <a:r>
              <a:rPr lang="en-US" dirty="0"/>
              <a:t>SELECT INTO – learn how to fetch a single row from a table into variables.</a:t>
            </a:r>
            <a:endParaRPr lang="en-IN" dirty="0"/>
          </a:p>
        </p:txBody>
      </p:sp>
    </p:spTree>
    <p:extLst>
      <p:ext uri="{BB962C8B-B14F-4D97-AF65-F5344CB8AC3E}">
        <p14:creationId xmlns:p14="http://schemas.microsoft.com/office/powerpoint/2010/main" val="2769523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7BCB-BA8F-4020-A5FC-C89D860B3CB8}"/>
              </a:ext>
            </a:extLst>
          </p:cNvPr>
          <p:cNvSpPr>
            <a:spLocks noGrp="1"/>
          </p:cNvSpPr>
          <p:nvPr>
            <p:ph type="title"/>
          </p:nvPr>
        </p:nvSpPr>
        <p:spPr/>
        <p:txBody>
          <a:bodyPr/>
          <a:lstStyle/>
          <a:p>
            <a:r>
              <a:rPr lang="en-US" dirty="0"/>
              <a:t>Section 18. Exception Handlers</a:t>
            </a:r>
            <a:endParaRPr lang="en-IN" dirty="0"/>
          </a:p>
        </p:txBody>
      </p:sp>
      <p:sp>
        <p:nvSpPr>
          <p:cNvPr id="3" name="Content Placeholder 2">
            <a:extLst>
              <a:ext uri="{FF2B5EF4-FFF2-40B4-BE49-F238E27FC236}">
                <a16:creationId xmlns:a16="http://schemas.microsoft.com/office/drawing/2014/main" id="{04960AF1-BD4D-4A00-810C-A84971B80036}"/>
              </a:ext>
            </a:extLst>
          </p:cNvPr>
          <p:cNvSpPr>
            <a:spLocks noGrp="1"/>
          </p:cNvSpPr>
          <p:nvPr>
            <p:ph idx="1"/>
          </p:nvPr>
        </p:nvSpPr>
        <p:spPr/>
        <p:txBody>
          <a:bodyPr>
            <a:normAutofit/>
          </a:bodyPr>
          <a:lstStyle/>
          <a:p>
            <a:r>
              <a:rPr lang="en-US" dirty="0"/>
              <a:t>Exception –  show you how to handle exceptions in a block.</a:t>
            </a:r>
          </a:p>
          <a:p>
            <a:r>
              <a:rPr lang="en-US" dirty="0"/>
              <a:t>Raise exceptions – learn how to raise an exception explicitly with the RAISE statement.</a:t>
            </a:r>
          </a:p>
          <a:p>
            <a:r>
              <a:rPr lang="en-US" dirty="0"/>
              <a:t>Using </a:t>
            </a:r>
            <a:r>
              <a:rPr lang="en-US" dirty="0" err="1"/>
              <a:t>raise_application_error</a:t>
            </a:r>
            <a:r>
              <a:rPr lang="en-US" dirty="0"/>
              <a:t> – raise an exception with a user-defined error message.</a:t>
            </a:r>
          </a:p>
        </p:txBody>
      </p:sp>
    </p:spTree>
    <p:extLst>
      <p:ext uri="{BB962C8B-B14F-4D97-AF65-F5344CB8AC3E}">
        <p14:creationId xmlns:p14="http://schemas.microsoft.com/office/powerpoint/2010/main" val="412550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D320D-192C-4785-8471-ACF954620282}"/>
              </a:ext>
            </a:extLst>
          </p:cNvPr>
          <p:cNvSpPr>
            <a:spLocks noGrp="1"/>
          </p:cNvSpPr>
          <p:nvPr>
            <p:ph type="title"/>
          </p:nvPr>
        </p:nvSpPr>
        <p:spPr/>
        <p:txBody>
          <a:bodyPr/>
          <a:lstStyle/>
          <a:p>
            <a:r>
              <a:rPr lang="en-US" dirty="0"/>
              <a:t>Section 19. Cursors</a:t>
            </a:r>
            <a:endParaRPr lang="en-IN" dirty="0"/>
          </a:p>
        </p:txBody>
      </p:sp>
      <p:sp>
        <p:nvSpPr>
          <p:cNvPr id="3" name="Content Placeholder 2">
            <a:extLst>
              <a:ext uri="{FF2B5EF4-FFF2-40B4-BE49-F238E27FC236}">
                <a16:creationId xmlns:a16="http://schemas.microsoft.com/office/drawing/2014/main" id="{28365C1B-1B63-41B0-8B24-2213F1128353}"/>
              </a:ext>
            </a:extLst>
          </p:cNvPr>
          <p:cNvSpPr>
            <a:spLocks noGrp="1"/>
          </p:cNvSpPr>
          <p:nvPr>
            <p:ph idx="1"/>
          </p:nvPr>
        </p:nvSpPr>
        <p:spPr/>
        <p:txBody>
          <a:bodyPr/>
          <a:lstStyle/>
          <a:p>
            <a:r>
              <a:rPr lang="en-US" dirty="0"/>
              <a:t>A cursor is a pointer that points to a result of a query. </a:t>
            </a:r>
          </a:p>
          <a:p>
            <a:r>
              <a:rPr lang="en-US" dirty="0"/>
              <a:t>PL/SQL has two types of cursors: </a:t>
            </a:r>
          </a:p>
          <a:p>
            <a:pPr lvl="1"/>
            <a:r>
              <a:rPr lang="en-US" dirty="0"/>
              <a:t>Implicit cursors</a:t>
            </a:r>
          </a:p>
          <a:p>
            <a:pPr lvl="1"/>
            <a:r>
              <a:rPr lang="en-US" dirty="0"/>
              <a:t>Explicit cursors</a:t>
            </a:r>
            <a:endParaRPr lang="en-IN" dirty="0"/>
          </a:p>
        </p:txBody>
      </p:sp>
    </p:spTree>
    <p:extLst>
      <p:ext uri="{BB962C8B-B14F-4D97-AF65-F5344CB8AC3E}">
        <p14:creationId xmlns:p14="http://schemas.microsoft.com/office/powerpoint/2010/main" val="3020735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F17C-5528-48A6-8851-3E620BBA6AA9}"/>
              </a:ext>
            </a:extLst>
          </p:cNvPr>
          <p:cNvSpPr>
            <a:spLocks noGrp="1"/>
          </p:cNvSpPr>
          <p:nvPr>
            <p:ph type="title"/>
          </p:nvPr>
        </p:nvSpPr>
        <p:spPr/>
        <p:txBody>
          <a:bodyPr/>
          <a:lstStyle/>
          <a:p>
            <a:r>
              <a:rPr lang="en-IN" dirty="0"/>
              <a:t>Implicit cursors</a:t>
            </a:r>
          </a:p>
        </p:txBody>
      </p:sp>
      <p:sp>
        <p:nvSpPr>
          <p:cNvPr id="3" name="Content Placeholder 2">
            <a:extLst>
              <a:ext uri="{FF2B5EF4-FFF2-40B4-BE49-F238E27FC236}">
                <a16:creationId xmlns:a16="http://schemas.microsoft.com/office/drawing/2014/main" id="{10C30AF0-56E4-4C63-B37D-F7596F121ABE}"/>
              </a:ext>
            </a:extLst>
          </p:cNvPr>
          <p:cNvSpPr>
            <a:spLocks noGrp="1"/>
          </p:cNvSpPr>
          <p:nvPr>
            <p:ph idx="1"/>
          </p:nvPr>
        </p:nvSpPr>
        <p:spPr/>
        <p:txBody>
          <a:bodyPr/>
          <a:lstStyle/>
          <a:p>
            <a:r>
              <a:rPr lang="en-US" dirty="0"/>
              <a:t>Whenever Oracle executes an SQL statement such as SELECT INTO, INSERT, UPDATE, and DELETE, it automatically creates an implicit cursor.</a:t>
            </a:r>
          </a:p>
          <a:p>
            <a:r>
              <a:rPr lang="en-US" dirty="0"/>
              <a:t>Oracle internally manages the whole execution cycle of implicit cursors and reveals only the cursor’s information and statuses such as SQL%ROWCOUNT, SQL%ISOPEN, SQL%FOUND, and SQL%NOTFOUND.</a:t>
            </a:r>
          </a:p>
          <a:p>
            <a:r>
              <a:rPr lang="en-US" dirty="0"/>
              <a:t>The implicit cursor is not elegant when the query returns zero or multiple rows which cause NO_DATA_FOUND or TOO_MANY_ROWS exception, respectively.</a:t>
            </a:r>
            <a:endParaRPr lang="en-IN" dirty="0"/>
          </a:p>
        </p:txBody>
      </p:sp>
    </p:spTree>
    <p:extLst>
      <p:ext uri="{BB962C8B-B14F-4D97-AF65-F5344CB8AC3E}">
        <p14:creationId xmlns:p14="http://schemas.microsoft.com/office/powerpoint/2010/main" val="11647494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56E03-273E-46DA-AF0F-B98CC675A2E3}"/>
              </a:ext>
            </a:extLst>
          </p:cNvPr>
          <p:cNvSpPr>
            <a:spLocks noGrp="1"/>
          </p:cNvSpPr>
          <p:nvPr>
            <p:ph type="title"/>
          </p:nvPr>
        </p:nvSpPr>
        <p:spPr/>
        <p:txBody>
          <a:bodyPr/>
          <a:lstStyle/>
          <a:p>
            <a:r>
              <a:rPr lang="en-IN" dirty="0"/>
              <a:t>Explicit cursors</a:t>
            </a:r>
          </a:p>
        </p:txBody>
      </p:sp>
      <p:sp>
        <p:nvSpPr>
          <p:cNvPr id="3" name="Content Placeholder 2">
            <a:extLst>
              <a:ext uri="{FF2B5EF4-FFF2-40B4-BE49-F238E27FC236}">
                <a16:creationId xmlns:a16="http://schemas.microsoft.com/office/drawing/2014/main" id="{45E4A585-9666-47D6-8EE3-91FE90570D93}"/>
              </a:ext>
            </a:extLst>
          </p:cNvPr>
          <p:cNvSpPr>
            <a:spLocks noGrp="1"/>
          </p:cNvSpPr>
          <p:nvPr>
            <p:ph idx="1"/>
          </p:nvPr>
        </p:nvSpPr>
        <p:spPr/>
        <p:txBody>
          <a:bodyPr/>
          <a:lstStyle/>
          <a:p>
            <a:r>
              <a:rPr lang="en-US" dirty="0"/>
              <a:t>An explicit cursor is an SELECT statement declared explicitly in the declaration section of the current block or a package specification.</a:t>
            </a:r>
          </a:p>
          <a:p>
            <a:r>
              <a:rPr lang="en-US" dirty="0"/>
              <a:t>For an explicit cursor, you have control over its execution cycle from OPEN, FETCH, and CLOSE.</a:t>
            </a:r>
          </a:p>
          <a:p>
            <a:r>
              <a:rPr lang="en-US" dirty="0"/>
              <a:t>Oracle defines an execution cycle that executes an SQL statement and associates a cursor with it.</a:t>
            </a:r>
            <a:endParaRPr lang="en-IN" dirty="0"/>
          </a:p>
        </p:txBody>
      </p:sp>
      <p:pic>
        <p:nvPicPr>
          <p:cNvPr id="2050" name="Picture 2" descr="PL/SQL Cursor">
            <a:extLst>
              <a:ext uri="{FF2B5EF4-FFF2-40B4-BE49-F238E27FC236}">
                <a16:creationId xmlns:a16="http://schemas.microsoft.com/office/drawing/2014/main" id="{CF95ECBC-B715-4B57-9AAA-119E959DE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757" y="4631335"/>
            <a:ext cx="7334250" cy="192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932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89D9-C3CB-4502-A524-2698E43A3D22}"/>
              </a:ext>
            </a:extLst>
          </p:cNvPr>
          <p:cNvSpPr>
            <a:spLocks noGrp="1"/>
          </p:cNvSpPr>
          <p:nvPr>
            <p:ph type="title"/>
          </p:nvPr>
        </p:nvSpPr>
        <p:spPr/>
        <p:txBody>
          <a:bodyPr/>
          <a:lstStyle/>
          <a:p>
            <a:r>
              <a:rPr lang="en-US" dirty="0"/>
              <a:t>Oracle Sample Database</a:t>
            </a:r>
            <a:endParaRPr lang="en-IN" dirty="0"/>
          </a:p>
        </p:txBody>
      </p:sp>
      <p:sp>
        <p:nvSpPr>
          <p:cNvPr id="3" name="Content Placeholder 2">
            <a:extLst>
              <a:ext uri="{FF2B5EF4-FFF2-40B4-BE49-F238E27FC236}">
                <a16:creationId xmlns:a16="http://schemas.microsoft.com/office/drawing/2014/main" id="{BE4303E2-A41B-4FCE-AB01-F0EDD73F159C}"/>
              </a:ext>
            </a:extLst>
          </p:cNvPr>
          <p:cNvSpPr>
            <a:spLocks noGrp="1"/>
          </p:cNvSpPr>
          <p:nvPr>
            <p:ph idx="1"/>
          </p:nvPr>
        </p:nvSpPr>
        <p:spPr/>
        <p:txBody>
          <a:bodyPr/>
          <a:lstStyle/>
          <a:p>
            <a:r>
              <a:rPr lang="en-US" dirty="0"/>
              <a:t>Execute the </a:t>
            </a:r>
            <a:r>
              <a:rPr lang="en-US" dirty="0" err="1"/>
              <a:t>ot_schema.sql</a:t>
            </a:r>
            <a:endParaRPr lang="en-US" dirty="0"/>
          </a:p>
          <a:p>
            <a:r>
              <a:rPr lang="en-US" dirty="0"/>
              <a:t>Execute the </a:t>
            </a:r>
            <a:r>
              <a:rPr lang="en-US" dirty="0" err="1"/>
              <a:t>ot_data.sql</a:t>
            </a:r>
            <a:endParaRPr lang="en-US" dirty="0"/>
          </a:p>
          <a:p>
            <a:r>
              <a:rPr lang="en-US" dirty="0"/>
              <a:t>Execute the </a:t>
            </a:r>
            <a:r>
              <a:rPr lang="en-US" dirty="0" err="1"/>
              <a:t>ot_select.sql</a:t>
            </a:r>
            <a:endParaRPr lang="en-IN" dirty="0"/>
          </a:p>
        </p:txBody>
      </p:sp>
    </p:spTree>
    <p:extLst>
      <p:ext uri="{BB962C8B-B14F-4D97-AF65-F5344CB8AC3E}">
        <p14:creationId xmlns:p14="http://schemas.microsoft.com/office/powerpoint/2010/main" val="3166474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729F-FC88-4B0B-9223-BE9A56CA4C04}"/>
              </a:ext>
            </a:extLst>
          </p:cNvPr>
          <p:cNvSpPr>
            <a:spLocks noGrp="1"/>
          </p:cNvSpPr>
          <p:nvPr>
            <p:ph type="title"/>
          </p:nvPr>
        </p:nvSpPr>
        <p:spPr/>
        <p:txBody>
          <a:bodyPr/>
          <a:lstStyle/>
          <a:p>
            <a:r>
              <a:rPr lang="en-IN" dirty="0"/>
              <a:t>Explicit Cursor Attributes</a:t>
            </a:r>
          </a:p>
        </p:txBody>
      </p:sp>
      <p:sp>
        <p:nvSpPr>
          <p:cNvPr id="3" name="Content Placeholder 2">
            <a:extLst>
              <a:ext uri="{FF2B5EF4-FFF2-40B4-BE49-F238E27FC236}">
                <a16:creationId xmlns:a16="http://schemas.microsoft.com/office/drawing/2014/main" id="{E150C767-DCF8-433A-882D-0188F1C1AC3D}"/>
              </a:ext>
            </a:extLst>
          </p:cNvPr>
          <p:cNvSpPr>
            <a:spLocks noGrp="1"/>
          </p:cNvSpPr>
          <p:nvPr>
            <p:ph idx="1"/>
          </p:nvPr>
        </p:nvSpPr>
        <p:spPr/>
        <p:txBody>
          <a:bodyPr>
            <a:normAutofit fontScale="77500" lnSpcReduction="20000"/>
          </a:bodyPr>
          <a:lstStyle/>
          <a:p>
            <a:r>
              <a:rPr lang="en-US" dirty="0"/>
              <a:t>A cursor has four attributes</a:t>
            </a:r>
          </a:p>
          <a:p>
            <a:pPr lvl="1"/>
            <a:r>
              <a:rPr lang="en-IN" dirty="0"/>
              <a:t>%ISOPEN</a:t>
            </a:r>
          </a:p>
          <a:p>
            <a:pPr lvl="2"/>
            <a:r>
              <a:rPr lang="en-US" dirty="0"/>
              <a:t>This attribute is TRUE if the cursor is open or FALSE if it is not.</a:t>
            </a:r>
            <a:r>
              <a:rPr lang="en-IN" dirty="0"/>
              <a:t> </a:t>
            </a:r>
          </a:p>
          <a:p>
            <a:pPr lvl="1"/>
            <a:r>
              <a:rPr lang="en-IN" dirty="0"/>
              <a:t>%FOUND</a:t>
            </a:r>
          </a:p>
          <a:p>
            <a:pPr lvl="2"/>
            <a:r>
              <a:rPr lang="en-US" dirty="0"/>
              <a:t>This attribute has four values:</a:t>
            </a:r>
          </a:p>
          <a:p>
            <a:pPr lvl="3"/>
            <a:r>
              <a:rPr lang="en-US" dirty="0"/>
              <a:t>NULL before the first fetch</a:t>
            </a:r>
          </a:p>
          <a:p>
            <a:pPr lvl="3"/>
            <a:r>
              <a:rPr lang="en-US" dirty="0"/>
              <a:t>TRUE if a record was fetched successfully</a:t>
            </a:r>
          </a:p>
          <a:p>
            <a:pPr lvl="3"/>
            <a:r>
              <a:rPr lang="en-US" dirty="0"/>
              <a:t>FALSE if no row returned</a:t>
            </a:r>
          </a:p>
          <a:p>
            <a:pPr lvl="3"/>
            <a:r>
              <a:rPr lang="en-US" dirty="0"/>
              <a:t>INVALID_CURSOR if the cursor is not opened</a:t>
            </a:r>
          </a:p>
          <a:p>
            <a:pPr lvl="1"/>
            <a:r>
              <a:rPr lang="en-IN" dirty="0"/>
              <a:t>%NOTFOUND</a:t>
            </a:r>
          </a:p>
          <a:p>
            <a:pPr lvl="2"/>
            <a:r>
              <a:rPr lang="en-US" dirty="0"/>
              <a:t>This attribute has four values:</a:t>
            </a:r>
          </a:p>
          <a:p>
            <a:pPr lvl="3"/>
            <a:r>
              <a:rPr lang="en-US" dirty="0"/>
              <a:t>NULL before the first fetch</a:t>
            </a:r>
          </a:p>
          <a:p>
            <a:pPr lvl="3"/>
            <a:r>
              <a:rPr lang="en-US" dirty="0"/>
              <a:t>FALSE if a record was fetched successfully</a:t>
            </a:r>
          </a:p>
          <a:p>
            <a:pPr lvl="3"/>
            <a:r>
              <a:rPr lang="en-US" dirty="0"/>
              <a:t>TRUE if no row returned</a:t>
            </a:r>
          </a:p>
          <a:p>
            <a:pPr lvl="3"/>
            <a:r>
              <a:rPr lang="en-US" dirty="0"/>
              <a:t>INVALID_CURSOR if the cursor is not opened</a:t>
            </a:r>
          </a:p>
          <a:p>
            <a:pPr lvl="1"/>
            <a:r>
              <a:rPr lang="en-IN" dirty="0"/>
              <a:t>%ROWCOUNT</a:t>
            </a:r>
          </a:p>
          <a:p>
            <a:pPr lvl="2"/>
            <a:r>
              <a:rPr lang="en-US" dirty="0"/>
              <a:t>The %ROWCOUNT attribute returns the number of rows fetched from the cursor. If the cursor is not opened, this attribute returns INVALID_CURSOR.</a:t>
            </a:r>
            <a:endParaRPr lang="en-IN" dirty="0"/>
          </a:p>
        </p:txBody>
      </p:sp>
      <p:sp>
        <p:nvSpPr>
          <p:cNvPr id="7" name="Rectangle 2">
            <a:extLst>
              <a:ext uri="{FF2B5EF4-FFF2-40B4-BE49-F238E27FC236}">
                <a16:creationId xmlns:a16="http://schemas.microsoft.com/office/drawing/2014/main" id="{CA7C8C72-D978-40AB-A815-12102BE0175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3E3E3"/>
                </a:solidFill>
                <a:effectLst/>
                <a:latin typeface="-apple-system"/>
              </a:rPr>
              <a:t>This attribute is </a:t>
            </a:r>
            <a:r>
              <a:rPr kumimoji="0" lang="en-US" altLang="en-US" sz="1000" b="0" i="0" u="none" strike="noStrike" cap="none" normalizeH="0" baseline="0">
                <a:ln>
                  <a:noFill/>
                </a:ln>
                <a:solidFill>
                  <a:srgbClr val="E3E3E3"/>
                </a:solidFill>
                <a:effectLst/>
                <a:latin typeface="var(--font-family-code)"/>
              </a:rPr>
              <a:t>TRUE</a:t>
            </a:r>
            <a:r>
              <a:rPr kumimoji="0" lang="en-US" altLang="en-US" sz="1200" b="0" i="0" u="none" strike="noStrike" cap="none" normalizeH="0" baseline="0">
                <a:ln>
                  <a:noFill/>
                </a:ln>
                <a:solidFill>
                  <a:srgbClr val="E3E3E3"/>
                </a:solidFill>
                <a:effectLst/>
                <a:latin typeface="-apple-system"/>
              </a:rPr>
              <a:t> if the cursor is open or </a:t>
            </a:r>
            <a:r>
              <a:rPr kumimoji="0" lang="en-US" altLang="en-US" sz="1000" b="0" i="0" u="none" strike="noStrike" cap="none" normalizeH="0" baseline="0">
                <a:ln>
                  <a:noFill/>
                </a:ln>
                <a:solidFill>
                  <a:srgbClr val="E3E3E3"/>
                </a:solidFill>
                <a:effectLst/>
                <a:latin typeface="var(--font-family-code)"/>
              </a:rPr>
              <a:t>FALSE</a:t>
            </a:r>
            <a:r>
              <a:rPr kumimoji="0" lang="en-US" altLang="en-US" sz="1200" b="0" i="0" u="none" strike="noStrike" cap="none" normalizeH="0" baseline="0">
                <a:ln>
                  <a:noFill/>
                </a:ln>
                <a:solidFill>
                  <a:srgbClr val="E3E3E3"/>
                </a:solidFill>
                <a:effectLst/>
                <a:latin typeface="-apple-system"/>
              </a:rPr>
              <a:t> if it is not.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9557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06790-5FC8-4724-BEA8-EA9A3BCF5D76}"/>
              </a:ext>
            </a:extLst>
          </p:cNvPr>
          <p:cNvSpPr>
            <a:spLocks noGrp="1"/>
          </p:cNvSpPr>
          <p:nvPr>
            <p:ph type="title"/>
          </p:nvPr>
        </p:nvSpPr>
        <p:spPr/>
        <p:txBody>
          <a:bodyPr/>
          <a:lstStyle/>
          <a:p>
            <a:r>
              <a:rPr lang="en-US" dirty="0"/>
              <a:t>Section 19. Cursors</a:t>
            </a:r>
            <a:endParaRPr lang="en-IN" dirty="0"/>
          </a:p>
        </p:txBody>
      </p:sp>
      <p:sp>
        <p:nvSpPr>
          <p:cNvPr id="3" name="Content Placeholder 2">
            <a:extLst>
              <a:ext uri="{FF2B5EF4-FFF2-40B4-BE49-F238E27FC236}">
                <a16:creationId xmlns:a16="http://schemas.microsoft.com/office/drawing/2014/main" id="{DC60695E-1324-4CEF-9F3F-8FEB99FF4E3B}"/>
              </a:ext>
            </a:extLst>
          </p:cNvPr>
          <p:cNvSpPr>
            <a:spLocks noGrp="1"/>
          </p:cNvSpPr>
          <p:nvPr>
            <p:ph idx="1"/>
          </p:nvPr>
        </p:nvSpPr>
        <p:spPr/>
        <p:txBody>
          <a:bodyPr>
            <a:normAutofit/>
          </a:bodyPr>
          <a:lstStyle/>
          <a:p>
            <a:r>
              <a:rPr lang="en-US" dirty="0"/>
              <a:t>Cursor – introduce you to cursors including implicit and explicit cursors and shows you how to use them effectively to fetch data from a table.</a:t>
            </a:r>
          </a:p>
          <a:p>
            <a:r>
              <a:rPr lang="en-US" dirty="0"/>
              <a:t>Cursor FOR LOOP – show you how to use the cursor FOR LOOP statement to fetch and process each row from a cursor.</a:t>
            </a:r>
          </a:p>
          <a:p>
            <a:r>
              <a:rPr lang="en-US" dirty="0"/>
              <a:t>Cursor with parameters – learn how to use the cursor with parameters to fetch data according to the input arguments passed to the cursor each time it is opened.</a:t>
            </a:r>
          </a:p>
        </p:txBody>
      </p:sp>
    </p:spTree>
    <p:extLst>
      <p:ext uri="{BB962C8B-B14F-4D97-AF65-F5344CB8AC3E}">
        <p14:creationId xmlns:p14="http://schemas.microsoft.com/office/powerpoint/2010/main" val="28505886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793A9-2EB5-4CBA-9808-9BA90CD0A108}"/>
              </a:ext>
            </a:extLst>
          </p:cNvPr>
          <p:cNvSpPr>
            <a:spLocks noGrp="1"/>
          </p:cNvSpPr>
          <p:nvPr>
            <p:ph type="title"/>
          </p:nvPr>
        </p:nvSpPr>
        <p:spPr/>
        <p:txBody>
          <a:bodyPr/>
          <a:lstStyle/>
          <a:p>
            <a:r>
              <a:rPr lang="en-US" dirty="0"/>
              <a:t>Section 20.Stored Procedures and Functions</a:t>
            </a:r>
            <a:endParaRPr lang="en-IN" dirty="0"/>
          </a:p>
        </p:txBody>
      </p:sp>
      <p:sp>
        <p:nvSpPr>
          <p:cNvPr id="3" name="Content Placeholder 2">
            <a:extLst>
              <a:ext uri="{FF2B5EF4-FFF2-40B4-BE49-F238E27FC236}">
                <a16:creationId xmlns:a16="http://schemas.microsoft.com/office/drawing/2014/main" id="{3E654D72-3731-4702-9FE9-7B0798ABEC2D}"/>
              </a:ext>
            </a:extLst>
          </p:cNvPr>
          <p:cNvSpPr>
            <a:spLocks noGrp="1"/>
          </p:cNvSpPr>
          <p:nvPr>
            <p:ph idx="1"/>
          </p:nvPr>
        </p:nvSpPr>
        <p:spPr/>
        <p:txBody>
          <a:bodyPr/>
          <a:lstStyle/>
          <a:p>
            <a:r>
              <a:rPr lang="en-US" dirty="0"/>
              <a:t>Procedure – a step-by-step guide to create, compile and execute a procedure from Oracle SQL Developer.</a:t>
            </a:r>
          </a:p>
          <a:p>
            <a:r>
              <a:rPr lang="en-US" dirty="0"/>
              <a:t>Implicit statement results  – learn how to return one or more result sets from a procedure.</a:t>
            </a:r>
          </a:p>
          <a:p>
            <a:r>
              <a:rPr lang="en-US" dirty="0"/>
              <a:t>Function – show you how to develop a PL/SQL function and explain to you various ways to call a function.</a:t>
            </a:r>
          </a:p>
          <a:p>
            <a:r>
              <a:rPr lang="en-US" dirty="0"/>
              <a:t>Cursor variables – learn how to use cursor variables using REF CURSOR type.</a:t>
            </a:r>
            <a:endParaRPr lang="en-IN" dirty="0"/>
          </a:p>
        </p:txBody>
      </p:sp>
    </p:spTree>
    <p:extLst>
      <p:ext uri="{BB962C8B-B14F-4D97-AF65-F5344CB8AC3E}">
        <p14:creationId xmlns:p14="http://schemas.microsoft.com/office/powerpoint/2010/main" val="3989498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0E216-C83A-4ED4-94F3-AF158234D347}"/>
              </a:ext>
            </a:extLst>
          </p:cNvPr>
          <p:cNvSpPr>
            <a:spLocks noGrp="1"/>
          </p:cNvSpPr>
          <p:nvPr>
            <p:ph type="title"/>
          </p:nvPr>
        </p:nvSpPr>
        <p:spPr/>
        <p:txBody>
          <a:bodyPr/>
          <a:lstStyle/>
          <a:p>
            <a:r>
              <a:rPr lang="en-US" dirty="0"/>
              <a:t>Section 1 : Querying Data</a:t>
            </a:r>
            <a:endParaRPr lang="en-IN" dirty="0"/>
          </a:p>
        </p:txBody>
      </p:sp>
      <p:sp>
        <p:nvSpPr>
          <p:cNvPr id="3" name="Content Placeholder 2">
            <a:extLst>
              <a:ext uri="{FF2B5EF4-FFF2-40B4-BE49-F238E27FC236}">
                <a16:creationId xmlns:a16="http://schemas.microsoft.com/office/drawing/2014/main" id="{43E6A555-7712-439B-90FB-8E321D26B72E}"/>
              </a:ext>
            </a:extLst>
          </p:cNvPr>
          <p:cNvSpPr>
            <a:spLocks noGrp="1"/>
          </p:cNvSpPr>
          <p:nvPr>
            <p:ph idx="1"/>
          </p:nvPr>
        </p:nvSpPr>
        <p:spPr/>
        <p:txBody>
          <a:bodyPr/>
          <a:lstStyle/>
          <a:p>
            <a:r>
              <a:rPr lang="en-US" dirty="0"/>
              <a:t>This section helps you learn how to query data from the Oracle Database. We will start with a simple query that allows you to retrieve data from a single table.</a:t>
            </a:r>
          </a:p>
          <a:p>
            <a:pPr lvl="1"/>
            <a:r>
              <a:rPr lang="en-US" dirty="0"/>
              <a:t>SELECT – show you how to query data from a single table.</a:t>
            </a:r>
          </a:p>
          <a:p>
            <a:pPr lvl="1"/>
            <a:endParaRPr lang="en-IN" dirty="0"/>
          </a:p>
        </p:txBody>
      </p:sp>
    </p:spTree>
    <p:extLst>
      <p:ext uri="{BB962C8B-B14F-4D97-AF65-F5344CB8AC3E}">
        <p14:creationId xmlns:p14="http://schemas.microsoft.com/office/powerpoint/2010/main" val="4150833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422D-608B-453B-9D67-E274D2A9708D}"/>
              </a:ext>
            </a:extLst>
          </p:cNvPr>
          <p:cNvSpPr>
            <a:spLocks noGrp="1"/>
          </p:cNvSpPr>
          <p:nvPr>
            <p:ph type="title"/>
          </p:nvPr>
        </p:nvSpPr>
        <p:spPr/>
        <p:txBody>
          <a:bodyPr/>
          <a:lstStyle/>
          <a:p>
            <a:r>
              <a:rPr lang="en-IN" dirty="0"/>
              <a:t>Section 2. Sorting data</a:t>
            </a:r>
          </a:p>
        </p:txBody>
      </p:sp>
      <p:sp>
        <p:nvSpPr>
          <p:cNvPr id="3" name="Content Placeholder 2">
            <a:extLst>
              <a:ext uri="{FF2B5EF4-FFF2-40B4-BE49-F238E27FC236}">
                <a16:creationId xmlns:a16="http://schemas.microsoft.com/office/drawing/2014/main" id="{FA80E5E2-219E-4017-B052-181A7BF5B085}"/>
              </a:ext>
            </a:extLst>
          </p:cNvPr>
          <p:cNvSpPr>
            <a:spLocks noGrp="1"/>
          </p:cNvSpPr>
          <p:nvPr>
            <p:ph idx="1"/>
          </p:nvPr>
        </p:nvSpPr>
        <p:spPr/>
        <p:txBody>
          <a:bodyPr/>
          <a:lstStyle/>
          <a:p>
            <a:r>
              <a:rPr lang="en-US" dirty="0"/>
              <a:t>ORDER BY – sort the result set of a query in ascending or descending order</a:t>
            </a:r>
            <a:endParaRPr lang="en-IN" dirty="0"/>
          </a:p>
        </p:txBody>
      </p:sp>
    </p:spTree>
    <p:extLst>
      <p:ext uri="{BB962C8B-B14F-4D97-AF65-F5344CB8AC3E}">
        <p14:creationId xmlns:p14="http://schemas.microsoft.com/office/powerpoint/2010/main" val="4111506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03EB-623E-4EB2-A318-A8648BA1B2BE}"/>
              </a:ext>
            </a:extLst>
          </p:cNvPr>
          <p:cNvSpPr>
            <a:spLocks noGrp="1"/>
          </p:cNvSpPr>
          <p:nvPr>
            <p:ph type="title"/>
          </p:nvPr>
        </p:nvSpPr>
        <p:spPr/>
        <p:txBody>
          <a:bodyPr/>
          <a:lstStyle/>
          <a:p>
            <a:r>
              <a:rPr lang="en-IN" dirty="0"/>
              <a:t>Section 3. Filtering data</a:t>
            </a:r>
          </a:p>
        </p:txBody>
      </p:sp>
      <p:sp>
        <p:nvSpPr>
          <p:cNvPr id="3" name="Content Placeholder 2">
            <a:extLst>
              <a:ext uri="{FF2B5EF4-FFF2-40B4-BE49-F238E27FC236}">
                <a16:creationId xmlns:a16="http://schemas.microsoft.com/office/drawing/2014/main" id="{BA6858B6-CF27-4C12-972F-BD2A12625686}"/>
              </a:ext>
            </a:extLst>
          </p:cNvPr>
          <p:cNvSpPr>
            <a:spLocks noGrp="1"/>
          </p:cNvSpPr>
          <p:nvPr>
            <p:ph idx="1"/>
          </p:nvPr>
        </p:nvSpPr>
        <p:spPr/>
        <p:txBody>
          <a:bodyPr>
            <a:normAutofit fontScale="85000" lnSpcReduction="20000"/>
          </a:bodyPr>
          <a:lstStyle/>
          <a:p>
            <a:r>
              <a:rPr lang="en-US" dirty="0"/>
              <a:t>DISTINCT  – introduce you how to eliminate duplicate rows from the output of a query.</a:t>
            </a:r>
          </a:p>
          <a:p>
            <a:r>
              <a:rPr lang="en-US" dirty="0"/>
              <a:t>WHERE – learn how to specify a condition for rows in the result set returned by a query.</a:t>
            </a:r>
          </a:p>
          <a:p>
            <a:r>
              <a:rPr lang="en-US" dirty="0"/>
              <a:t>AND – combine two or more Boolean expressions and return true if all expressions are true.</a:t>
            </a:r>
          </a:p>
          <a:p>
            <a:r>
              <a:rPr lang="en-US" dirty="0"/>
              <a:t>OR–  combine two or more Boolean expressions and return true if one of the expressions is true.</a:t>
            </a:r>
          </a:p>
          <a:p>
            <a:r>
              <a:rPr lang="en-US" dirty="0"/>
              <a:t>IN – determine if a value matches any value in a list or a subquery.</a:t>
            </a:r>
          </a:p>
          <a:p>
            <a:r>
              <a:rPr lang="en-US" dirty="0"/>
              <a:t>BETWEEN – filter data based on a range of values.</a:t>
            </a:r>
          </a:p>
          <a:p>
            <a:r>
              <a:rPr lang="en-US" dirty="0"/>
              <a:t>LIKE  – perform matching based on specific patterns.</a:t>
            </a:r>
          </a:p>
          <a:p>
            <a:r>
              <a:rPr lang="en-US" dirty="0"/>
              <a:t>IS NULL and IS NOT NULL – check if an expression or values in a column is NULL or not.</a:t>
            </a:r>
            <a:endParaRPr lang="en-IN" dirty="0"/>
          </a:p>
        </p:txBody>
      </p:sp>
    </p:spTree>
    <p:extLst>
      <p:ext uri="{BB962C8B-B14F-4D97-AF65-F5344CB8AC3E}">
        <p14:creationId xmlns:p14="http://schemas.microsoft.com/office/powerpoint/2010/main" val="314265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749E-DB82-43D2-8D7E-EEAB422B52DE}"/>
              </a:ext>
            </a:extLst>
          </p:cNvPr>
          <p:cNvSpPr>
            <a:spLocks noGrp="1"/>
          </p:cNvSpPr>
          <p:nvPr>
            <p:ph type="title"/>
          </p:nvPr>
        </p:nvSpPr>
        <p:spPr/>
        <p:txBody>
          <a:bodyPr/>
          <a:lstStyle/>
          <a:p>
            <a:r>
              <a:rPr lang="en-IN" dirty="0"/>
              <a:t>Section 4. Joining tables</a:t>
            </a:r>
          </a:p>
        </p:txBody>
      </p:sp>
      <p:sp>
        <p:nvSpPr>
          <p:cNvPr id="3" name="Content Placeholder 2">
            <a:extLst>
              <a:ext uri="{FF2B5EF4-FFF2-40B4-BE49-F238E27FC236}">
                <a16:creationId xmlns:a16="http://schemas.microsoft.com/office/drawing/2014/main" id="{D5A56E67-1729-4CA0-B9B3-6EEB98BF7FC5}"/>
              </a:ext>
            </a:extLst>
          </p:cNvPr>
          <p:cNvSpPr>
            <a:spLocks noGrp="1"/>
          </p:cNvSpPr>
          <p:nvPr>
            <p:ph idx="1"/>
          </p:nvPr>
        </p:nvSpPr>
        <p:spPr/>
        <p:txBody>
          <a:bodyPr>
            <a:normAutofit/>
          </a:bodyPr>
          <a:lstStyle/>
          <a:p>
            <a:r>
              <a:rPr lang="en-US" dirty="0"/>
              <a:t>Joins – give you a brief overview of joins types in SQL Server including inner join, left join, right join and full outer join.</a:t>
            </a:r>
          </a:p>
          <a:p>
            <a:r>
              <a:rPr lang="en-US" dirty="0"/>
              <a:t>INNER JOIN – select rows from a table that have matching rows in another table.</a:t>
            </a:r>
          </a:p>
          <a:p>
            <a:r>
              <a:rPr lang="en-US" dirty="0"/>
              <a:t>LEFT JOIN – return all rows from the left table and matching rows from the right table. In case the right table does not have the matching rows, use null values for the column values from the right table.</a:t>
            </a:r>
          </a:p>
        </p:txBody>
      </p:sp>
    </p:spTree>
    <p:extLst>
      <p:ext uri="{BB962C8B-B14F-4D97-AF65-F5344CB8AC3E}">
        <p14:creationId xmlns:p14="http://schemas.microsoft.com/office/powerpoint/2010/main" val="3885172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3BD79-2E12-4257-A996-95343D07D3C8}"/>
              </a:ext>
            </a:extLst>
          </p:cNvPr>
          <p:cNvSpPr>
            <a:spLocks noGrp="1"/>
          </p:cNvSpPr>
          <p:nvPr>
            <p:ph type="title"/>
          </p:nvPr>
        </p:nvSpPr>
        <p:spPr/>
        <p:txBody>
          <a:bodyPr/>
          <a:lstStyle/>
          <a:p>
            <a:r>
              <a:rPr lang="en-IN" dirty="0"/>
              <a:t>Section 4. Joining tables</a:t>
            </a:r>
          </a:p>
        </p:txBody>
      </p:sp>
      <p:sp>
        <p:nvSpPr>
          <p:cNvPr id="3" name="Content Placeholder 2">
            <a:extLst>
              <a:ext uri="{FF2B5EF4-FFF2-40B4-BE49-F238E27FC236}">
                <a16:creationId xmlns:a16="http://schemas.microsoft.com/office/drawing/2014/main" id="{322D0163-358D-4430-8ABF-5C5B8377DB4E}"/>
              </a:ext>
            </a:extLst>
          </p:cNvPr>
          <p:cNvSpPr>
            <a:spLocks noGrp="1"/>
          </p:cNvSpPr>
          <p:nvPr>
            <p:ph idx="1"/>
          </p:nvPr>
        </p:nvSpPr>
        <p:spPr/>
        <p:txBody>
          <a:bodyPr/>
          <a:lstStyle/>
          <a:p>
            <a:r>
              <a:rPr lang="en-US" dirty="0"/>
              <a:t>RIGHT JOIN – learn a reversed version of the left join.</a:t>
            </a:r>
          </a:p>
          <a:p>
            <a:r>
              <a:rPr lang="en-US" dirty="0"/>
              <a:t>FULL OUTER JOIN – return matching rows from both left and right tables, and rows from each side if no matching rows exist.</a:t>
            </a:r>
          </a:p>
          <a:p>
            <a:r>
              <a:rPr lang="en-US" dirty="0"/>
              <a:t>CROSS JOIN – join multiple unrelated tables and create Cartesian products of rows in the joined tables.</a:t>
            </a:r>
          </a:p>
          <a:p>
            <a:r>
              <a:rPr lang="en-US" dirty="0"/>
              <a:t>Self join – show you how to use the self-join to query hierarchical data and compare rows within the same table.</a:t>
            </a:r>
            <a:endParaRPr lang="en-IN" dirty="0"/>
          </a:p>
          <a:p>
            <a:endParaRPr lang="en-IN" dirty="0"/>
          </a:p>
        </p:txBody>
      </p:sp>
    </p:spTree>
    <p:extLst>
      <p:ext uri="{BB962C8B-B14F-4D97-AF65-F5344CB8AC3E}">
        <p14:creationId xmlns:p14="http://schemas.microsoft.com/office/powerpoint/2010/main" val="14432247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3622</TotalTime>
  <Words>2751</Words>
  <Application>Microsoft Office PowerPoint</Application>
  <PresentationFormat>Widescreen</PresentationFormat>
  <Paragraphs>200</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-apple-system</vt:lpstr>
      <vt:lpstr>Arial</vt:lpstr>
      <vt:lpstr>Calibri</vt:lpstr>
      <vt:lpstr>Calibri Light</vt:lpstr>
      <vt:lpstr>Consolas</vt:lpstr>
      <vt:lpstr>var(--font-family-code)</vt:lpstr>
      <vt:lpstr>Office Theme</vt:lpstr>
      <vt:lpstr>Oracle</vt:lpstr>
      <vt:lpstr>Oracle Sample Database</vt:lpstr>
      <vt:lpstr>Oracle Sample Database</vt:lpstr>
      <vt:lpstr>Oracle Sample Database</vt:lpstr>
      <vt:lpstr>Section 1 : Querying Data</vt:lpstr>
      <vt:lpstr>Section 2. Sorting data</vt:lpstr>
      <vt:lpstr>Section 3. Filtering data</vt:lpstr>
      <vt:lpstr>Section 4. Joining tables</vt:lpstr>
      <vt:lpstr>Section 4. Joining tables</vt:lpstr>
      <vt:lpstr>SQL Server Inner Join</vt:lpstr>
      <vt:lpstr>SQL Server Left Join</vt:lpstr>
      <vt:lpstr>SQL Server Right Join</vt:lpstr>
      <vt:lpstr>SQL Server full join</vt:lpstr>
      <vt:lpstr>Section 5. Grouping data</vt:lpstr>
      <vt:lpstr> Section 6. Subquery</vt:lpstr>
      <vt:lpstr>Section 7. Set Operators</vt:lpstr>
      <vt:lpstr>Oracle UNION illustration</vt:lpstr>
      <vt:lpstr>Oracle UNION ALL illustration</vt:lpstr>
      <vt:lpstr>Oracle INTERSECT illustration</vt:lpstr>
      <vt:lpstr>Introduction to Oracle MINUS Operator</vt:lpstr>
      <vt:lpstr>Introduction to Oracle MINUS Operator</vt:lpstr>
      <vt:lpstr>Section 8. Modifying data</vt:lpstr>
      <vt:lpstr>Section 9. Data definition</vt:lpstr>
      <vt:lpstr>Section 10. Constraints</vt:lpstr>
      <vt:lpstr>Section 11.Views</vt:lpstr>
      <vt:lpstr>Section 11.Views</vt:lpstr>
      <vt:lpstr>Section 12.Index</vt:lpstr>
      <vt:lpstr>Section 13. Sequence</vt:lpstr>
      <vt:lpstr>What is PL/SQL?</vt:lpstr>
      <vt:lpstr>PL/SQL architecture</vt:lpstr>
      <vt:lpstr>PL/SQL anonymous block overview</vt:lpstr>
      <vt:lpstr>Section 14. PL/SQL</vt:lpstr>
      <vt:lpstr>Section 15. Conditional control</vt:lpstr>
      <vt:lpstr>Section 16. Iterative processing with loops</vt:lpstr>
      <vt:lpstr>Section 17.  Select Into</vt:lpstr>
      <vt:lpstr>Section 18. Exception Handlers</vt:lpstr>
      <vt:lpstr>Section 19. Cursors</vt:lpstr>
      <vt:lpstr>Implicit cursors</vt:lpstr>
      <vt:lpstr>Explicit cursors</vt:lpstr>
      <vt:lpstr>Explicit Cursor Attributes</vt:lpstr>
      <vt:lpstr>Section 19. Cursors</vt:lpstr>
      <vt:lpstr>Section 20.Stored Procedures and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dc:title>
  <dc:creator>Vivek Gohil</dc:creator>
  <cp:lastModifiedBy>Vivek Gohil</cp:lastModifiedBy>
  <cp:revision>13</cp:revision>
  <dcterms:created xsi:type="dcterms:W3CDTF">2021-10-07T13:04:28Z</dcterms:created>
  <dcterms:modified xsi:type="dcterms:W3CDTF">2021-10-18T12:23:40Z</dcterms:modified>
</cp:coreProperties>
</file>