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85" r:id="rId4"/>
    <p:sldId id="286" r:id="rId5"/>
    <p:sldId id="287" r:id="rId6"/>
    <p:sldId id="288" r:id="rId7"/>
    <p:sldId id="289" r:id="rId8"/>
    <p:sldId id="291" r:id="rId9"/>
    <p:sldId id="290" r:id="rId10"/>
    <p:sldId id="292" r:id="rId11"/>
    <p:sldId id="293" r:id="rId12"/>
    <p:sldId id="294"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95" r:id="rId37"/>
    <p:sldId id="297"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320F9-3423-4FA4-8760-C0B461331C6C}" type="datetimeFigureOut">
              <a:rPr lang="en-IN" smtClean="0"/>
              <a:t>04-06-2021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232FC-3792-4991-A95B-CFDC60FE8094}" type="slidenum">
              <a:rPr lang="en-IN" smtClean="0"/>
              <a:t>‹#›</a:t>
            </a:fld>
            <a:endParaRPr lang="en-IN"/>
          </a:p>
        </p:txBody>
      </p:sp>
    </p:spTree>
    <p:extLst>
      <p:ext uri="{BB962C8B-B14F-4D97-AF65-F5344CB8AC3E}">
        <p14:creationId xmlns:p14="http://schemas.microsoft.com/office/powerpoint/2010/main" val="370519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C232FC-3792-4991-A95B-CFDC60FE8094}" type="slidenum">
              <a:rPr lang="en-IN" smtClean="0"/>
              <a:t>16</a:t>
            </a:fld>
            <a:endParaRPr lang="en-IN"/>
          </a:p>
        </p:txBody>
      </p:sp>
    </p:spTree>
    <p:extLst>
      <p:ext uri="{BB962C8B-B14F-4D97-AF65-F5344CB8AC3E}">
        <p14:creationId xmlns:p14="http://schemas.microsoft.com/office/powerpoint/2010/main" val="2576343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3F10-A2B1-46CD-87A9-5019D9A49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114D0F-D5C1-4E38-A617-71945F8A2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0D87B7-6DCB-4ED7-B040-C32811278AE7}"/>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5" name="Footer Placeholder 4">
            <a:extLst>
              <a:ext uri="{FF2B5EF4-FFF2-40B4-BE49-F238E27FC236}">
                <a16:creationId xmlns:a16="http://schemas.microsoft.com/office/drawing/2014/main" id="{5A24255D-C220-49CB-BE3E-5C5D5670F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291FE-52ED-4D96-9FAB-F9B560578D3A}"/>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290441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F173-C4E6-42CB-A912-8F4A407C67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BC0B1B-ECB7-4C52-8BC2-A88105335C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53ED18-AFCB-49B3-BEEC-BFBE01E61CF3}"/>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5" name="Footer Placeholder 4">
            <a:extLst>
              <a:ext uri="{FF2B5EF4-FFF2-40B4-BE49-F238E27FC236}">
                <a16:creationId xmlns:a16="http://schemas.microsoft.com/office/drawing/2014/main" id="{04BD4D3C-88FD-40C7-B264-2E1DE280D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8D4AF-2D6E-4AB0-A7FB-5920A3212052}"/>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79090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A65FD7-3ABA-4A96-A5DF-D2229EEF94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B94C11-70D1-4EE2-B32C-F810AB23B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6AC4C-B6BA-4140-88C2-3C9F9DC877D4}"/>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5" name="Footer Placeholder 4">
            <a:extLst>
              <a:ext uri="{FF2B5EF4-FFF2-40B4-BE49-F238E27FC236}">
                <a16:creationId xmlns:a16="http://schemas.microsoft.com/office/drawing/2014/main" id="{D69D051E-B3FE-4018-8745-7B89F8B31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F8D28E-5888-485F-8547-BD7BD9CFAAC0}"/>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367588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B4C8-9CE1-4AC1-94A3-9BE86A8BD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08B51-7957-47E4-99FF-84095E5780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460049-8DDF-4D17-833A-8B0B5D4C26E3}"/>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5" name="Footer Placeholder 4">
            <a:extLst>
              <a:ext uri="{FF2B5EF4-FFF2-40B4-BE49-F238E27FC236}">
                <a16:creationId xmlns:a16="http://schemas.microsoft.com/office/drawing/2014/main" id="{E23F8CEB-54E1-4BCC-B4A2-9D37B66F0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F6364-46F3-458E-931D-47474AC5E72C}"/>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189878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F943-5AD6-4FCF-95BB-D5542DA0B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29AD4F-D566-4858-B2E5-2765F55B8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B25D0-2216-4CA2-8F04-53CFDAD1AF43}"/>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5" name="Footer Placeholder 4">
            <a:extLst>
              <a:ext uri="{FF2B5EF4-FFF2-40B4-BE49-F238E27FC236}">
                <a16:creationId xmlns:a16="http://schemas.microsoft.com/office/drawing/2014/main" id="{EE906F01-9D8E-4876-BE6F-6DD17CFAB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6D178-01CA-458D-B16E-20E3BE35D103}"/>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188086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262E-4762-4CA7-9F50-C1738B148D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13E29-BFFC-46E8-BA47-EDCE5445BB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B27030-BFDD-49E3-9A69-537FF191F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C92ED-F41B-419C-BADE-BFF4F6706763}"/>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6" name="Footer Placeholder 5">
            <a:extLst>
              <a:ext uri="{FF2B5EF4-FFF2-40B4-BE49-F238E27FC236}">
                <a16:creationId xmlns:a16="http://schemas.microsoft.com/office/drawing/2014/main" id="{7D6B0187-2F4A-4385-9135-B9283AA6C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B04428-0B8E-4E61-A83C-A5649B89E251}"/>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26832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9AA9-003A-4D70-AA09-1EB85112F4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332E7B-A6E3-404A-8F12-9E6E785E6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4B2370-51A0-4D12-802B-F88446B63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A8B77A-E0E4-4D33-B117-E41FB672D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13C4E-7A00-4D70-840E-F2E4558CA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455815-225D-4683-87FD-4A946C58649D}"/>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8" name="Footer Placeholder 7">
            <a:extLst>
              <a:ext uri="{FF2B5EF4-FFF2-40B4-BE49-F238E27FC236}">
                <a16:creationId xmlns:a16="http://schemas.microsoft.com/office/drawing/2014/main" id="{E1C08D3B-09C2-4B82-B164-0A9C8A7EA4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92C5B4-058F-4B6B-9E48-FCA6F5CA5344}"/>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164658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3CBB-E1D0-4FF3-9141-68AB8A0AFE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6118A-12D3-4022-8846-B1B1D3747C20}"/>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4" name="Footer Placeholder 3">
            <a:extLst>
              <a:ext uri="{FF2B5EF4-FFF2-40B4-BE49-F238E27FC236}">
                <a16:creationId xmlns:a16="http://schemas.microsoft.com/office/drawing/2014/main" id="{B448C9BB-282A-46C6-A72D-A269867050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2C9ABF-15BE-43A9-A17F-D4A2DBF65EA9}"/>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36928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40578-0E9D-44F2-9F53-66E17D7FDC52}"/>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3" name="Footer Placeholder 2">
            <a:extLst>
              <a:ext uri="{FF2B5EF4-FFF2-40B4-BE49-F238E27FC236}">
                <a16:creationId xmlns:a16="http://schemas.microsoft.com/office/drawing/2014/main" id="{6B1293A9-A132-46EB-9226-EBE3A852E1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3A9A66-533F-4E93-932F-37DD36F16C98}"/>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368154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4B1C-E683-401C-9B28-A5BF53EAC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C468CD-A76F-4980-A799-9ED997AF9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71E3D5-EED9-484A-B683-613C24407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1BA1F-DB35-4D37-906D-A7321866A00C}"/>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6" name="Footer Placeholder 5">
            <a:extLst>
              <a:ext uri="{FF2B5EF4-FFF2-40B4-BE49-F238E27FC236}">
                <a16:creationId xmlns:a16="http://schemas.microsoft.com/office/drawing/2014/main" id="{493EEA3D-0B13-459E-BC84-BA23551F5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35D9C-0179-4614-AB59-4E1507514DDA}"/>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165936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60A7-6EE9-4043-AB84-6E4C0994C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BF2554-C3B3-4DFC-8D01-D3353E0D14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FF14A3-A5FD-49E1-9846-61EC2B09A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7D1AE-9957-4FF6-8DA1-ECA0EA12C016}"/>
              </a:ext>
            </a:extLst>
          </p:cNvPr>
          <p:cNvSpPr>
            <a:spLocks noGrp="1"/>
          </p:cNvSpPr>
          <p:nvPr>
            <p:ph type="dt" sz="half" idx="10"/>
          </p:nvPr>
        </p:nvSpPr>
        <p:spPr/>
        <p:txBody>
          <a:bodyPr/>
          <a:lstStyle/>
          <a:p>
            <a:fld id="{8887F4B7-7F35-4BAA-94FF-B7DE54EF2A6C}" type="datetimeFigureOut">
              <a:rPr lang="en-IN" smtClean="0"/>
              <a:t>04-06-2021</a:t>
            </a:fld>
            <a:endParaRPr lang="en-IN"/>
          </a:p>
        </p:txBody>
      </p:sp>
      <p:sp>
        <p:nvSpPr>
          <p:cNvPr id="6" name="Footer Placeholder 5">
            <a:extLst>
              <a:ext uri="{FF2B5EF4-FFF2-40B4-BE49-F238E27FC236}">
                <a16:creationId xmlns:a16="http://schemas.microsoft.com/office/drawing/2014/main" id="{90E216D5-6009-41EB-9C9F-FC0E50913E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7B57A-0555-48F2-82A4-1942B308B98B}"/>
              </a:ext>
            </a:extLst>
          </p:cNvPr>
          <p:cNvSpPr>
            <a:spLocks noGrp="1"/>
          </p:cNvSpPr>
          <p:nvPr>
            <p:ph type="sldNum" sz="quarter" idx="12"/>
          </p:nvPr>
        </p:nvSpPr>
        <p:spPr/>
        <p:txBody>
          <a:bodyPr/>
          <a:lstStyle/>
          <a:p>
            <a:fld id="{48896223-A5D8-4197-88E5-BA2181CCDD4D}" type="slidenum">
              <a:rPr lang="en-IN" smtClean="0"/>
              <a:t>‹#›</a:t>
            </a:fld>
            <a:endParaRPr lang="en-IN"/>
          </a:p>
        </p:txBody>
      </p:sp>
    </p:spTree>
    <p:extLst>
      <p:ext uri="{BB962C8B-B14F-4D97-AF65-F5344CB8AC3E}">
        <p14:creationId xmlns:p14="http://schemas.microsoft.com/office/powerpoint/2010/main" val="157431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73757-2DD7-484F-B67B-33292B7AD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19C2A-3D68-44A2-A739-48AF7EACE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0B26D-891D-4EC3-9BAF-77DD37E0E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7F4B7-7F35-4BAA-94FF-B7DE54EF2A6C}" type="datetimeFigureOut">
              <a:rPr lang="en-IN" smtClean="0"/>
              <a:t>04-06-2021</a:t>
            </a:fld>
            <a:endParaRPr lang="en-IN"/>
          </a:p>
        </p:txBody>
      </p:sp>
      <p:sp>
        <p:nvSpPr>
          <p:cNvPr id="5" name="Footer Placeholder 4">
            <a:extLst>
              <a:ext uri="{FF2B5EF4-FFF2-40B4-BE49-F238E27FC236}">
                <a16:creationId xmlns:a16="http://schemas.microsoft.com/office/drawing/2014/main" id="{4A3530F3-6EE9-4997-BCE4-3247F9F6C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455837-BF57-4EBC-B391-48450274A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96223-A5D8-4197-88E5-BA2181CCDD4D}" type="slidenum">
              <a:rPr lang="en-IN" smtClean="0"/>
              <a:t>‹#›</a:t>
            </a:fld>
            <a:endParaRPr lang="en-IN"/>
          </a:p>
        </p:txBody>
      </p:sp>
    </p:spTree>
    <p:extLst>
      <p:ext uri="{BB962C8B-B14F-4D97-AF65-F5344CB8AC3E}">
        <p14:creationId xmlns:p14="http://schemas.microsoft.com/office/powerpoint/2010/main" val="4067687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D708-52B0-4644-84F2-093BB821A4B3}"/>
              </a:ext>
            </a:extLst>
          </p:cNvPr>
          <p:cNvSpPr>
            <a:spLocks noGrp="1"/>
          </p:cNvSpPr>
          <p:nvPr>
            <p:ph type="ctrTitle"/>
          </p:nvPr>
        </p:nvSpPr>
        <p:spPr/>
        <p:txBody>
          <a:bodyPr/>
          <a:lstStyle/>
          <a:p>
            <a:r>
              <a:rPr lang="en-US" dirty="0"/>
              <a:t>Java 8</a:t>
            </a:r>
            <a:endParaRPr lang="en-IN" dirty="0"/>
          </a:p>
        </p:txBody>
      </p:sp>
      <p:sp>
        <p:nvSpPr>
          <p:cNvPr id="3" name="Subtitle 2">
            <a:extLst>
              <a:ext uri="{FF2B5EF4-FFF2-40B4-BE49-F238E27FC236}">
                <a16:creationId xmlns:a16="http://schemas.microsoft.com/office/drawing/2014/main" id="{6B4C91E3-AB30-4AE9-B995-CFB6C9644A47}"/>
              </a:ext>
            </a:extLst>
          </p:cNvPr>
          <p:cNvSpPr>
            <a:spLocks noGrp="1"/>
          </p:cNvSpPr>
          <p:nvPr>
            <p:ph type="subTitle" idx="1"/>
          </p:nvPr>
        </p:nvSpPr>
        <p:spPr/>
        <p:txBody>
          <a:bodyPr/>
          <a:lstStyle/>
          <a:p>
            <a:r>
              <a:rPr lang="en-US" dirty="0"/>
              <a:t>By Vivek Gohil</a:t>
            </a:r>
            <a:endParaRPr lang="en-IN" dirty="0"/>
          </a:p>
        </p:txBody>
      </p:sp>
    </p:spTree>
    <p:extLst>
      <p:ext uri="{BB962C8B-B14F-4D97-AF65-F5344CB8AC3E}">
        <p14:creationId xmlns:p14="http://schemas.microsoft.com/office/powerpoint/2010/main" val="266794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17A0-49E3-408D-91A7-C7001D9EBCFD}"/>
              </a:ext>
            </a:extLst>
          </p:cNvPr>
          <p:cNvSpPr>
            <a:spLocks noGrp="1"/>
          </p:cNvSpPr>
          <p:nvPr>
            <p:ph type="title"/>
          </p:nvPr>
        </p:nvSpPr>
        <p:spPr/>
        <p:txBody>
          <a:bodyPr/>
          <a:lstStyle/>
          <a:p>
            <a:r>
              <a:rPr lang="en-US" dirty="0"/>
              <a:t>The Unknown Wildcard</a:t>
            </a:r>
            <a:endParaRPr lang="en-IN" dirty="0"/>
          </a:p>
        </p:txBody>
      </p:sp>
      <p:sp>
        <p:nvSpPr>
          <p:cNvPr id="3" name="Content Placeholder 2">
            <a:extLst>
              <a:ext uri="{FF2B5EF4-FFF2-40B4-BE49-F238E27FC236}">
                <a16:creationId xmlns:a16="http://schemas.microsoft.com/office/drawing/2014/main" id="{4D14A947-9943-452D-8165-5033250C6535}"/>
              </a:ext>
            </a:extLst>
          </p:cNvPr>
          <p:cNvSpPr>
            <a:spLocks noGrp="1"/>
          </p:cNvSpPr>
          <p:nvPr>
            <p:ph idx="1"/>
          </p:nvPr>
        </p:nvSpPr>
        <p:spPr/>
        <p:txBody>
          <a:bodyPr/>
          <a:lstStyle/>
          <a:p>
            <a:r>
              <a:rPr lang="en-US" dirty="0"/>
              <a:t>List&lt;?&gt; means a list typed to an unknown type.</a:t>
            </a:r>
          </a:p>
          <a:p>
            <a:endParaRPr lang="en-US" dirty="0"/>
          </a:p>
          <a:p>
            <a:r>
              <a:rPr lang="en-US" dirty="0"/>
              <a:t>This could be a List&lt;Account&gt;, a List&lt;Savings&gt;, a List&lt;Current&gt; etc.</a:t>
            </a:r>
          </a:p>
          <a:p>
            <a:r>
              <a:rPr lang="en-US" dirty="0"/>
              <a:t>Since the you do not know what type the List is typed to, you can only read from the collection, and you can only treat the objects read as being Object instances</a:t>
            </a:r>
            <a:endParaRPr lang="en-IN" dirty="0"/>
          </a:p>
        </p:txBody>
      </p:sp>
      <p:sp>
        <p:nvSpPr>
          <p:cNvPr id="5" name="TextBox 4">
            <a:extLst>
              <a:ext uri="{FF2B5EF4-FFF2-40B4-BE49-F238E27FC236}">
                <a16:creationId xmlns:a16="http://schemas.microsoft.com/office/drawing/2014/main" id="{AFA20A74-A749-4D02-A7A6-ED8A4E38BF5A}"/>
              </a:ext>
            </a:extLst>
          </p:cNvPr>
          <p:cNvSpPr txBox="1"/>
          <p:nvPr/>
        </p:nvSpPr>
        <p:spPr>
          <a:xfrm>
            <a:off x="838200" y="2353724"/>
            <a:ext cx="6919762" cy="307777"/>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List&lt;?&gt; </a:t>
            </a:r>
            <a:r>
              <a:rPr lang="en-US" sz="1400" dirty="0" err="1">
                <a:latin typeface="Consolas" panose="020B0609020204030204" pitchFamily="49" charset="0"/>
              </a:rPr>
              <a:t>listUknown</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&lt;Account&gt;();</a:t>
            </a:r>
          </a:p>
        </p:txBody>
      </p:sp>
      <p:sp>
        <p:nvSpPr>
          <p:cNvPr id="7" name="TextBox 6">
            <a:extLst>
              <a:ext uri="{FF2B5EF4-FFF2-40B4-BE49-F238E27FC236}">
                <a16:creationId xmlns:a16="http://schemas.microsoft.com/office/drawing/2014/main" id="{B36262EC-A20E-4446-92CB-BBBFACFF9F67}"/>
              </a:ext>
            </a:extLst>
          </p:cNvPr>
          <p:cNvSpPr txBox="1"/>
          <p:nvPr/>
        </p:nvSpPr>
        <p:spPr>
          <a:xfrm>
            <a:off x="838200" y="4663787"/>
            <a:ext cx="6919762" cy="523220"/>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List&lt;?&gt; listAccount2 = new </a:t>
            </a:r>
            <a:r>
              <a:rPr lang="en-US" sz="1400" dirty="0" err="1">
                <a:latin typeface="Consolas" panose="020B0609020204030204" pitchFamily="49" charset="0"/>
              </a:rPr>
              <a:t>ArrayList</a:t>
            </a:r>
            <a:r>
              <a:rPr lang="en-US" sz="1400" dirty="0">
                <a:latin typeface="Consolas" panose="020B0609020204030204" pitchFamily="49" charset="0"/>
              </a:rPr>
              <a:t>&lt;Account&gt;();</a:t>
            </a:r>
          </a:p>
          <a:p>
            <a:r>
              <a:rPr lang="en-US" sz="1400" dirty="0">
                <a:latin typeface="Consolas" panose="020B0609020204030204" pitchFamily="49" charset="0"/>
              </a:rPr>
              <a:t>listAccount2 = </a:t>
            </a:r>
            <a:r>
              <a:rPr lang="en-US" sz="1400" dirty="0" err="1">
                <a:latin typeface="Consolas" panose="020B0609020204030204" pitchFamily="49" charset="0"/>
              </a:rPr>
              <a:t>listSavings</a:t>
            </a:r>
            <a:r>
              <a:rPr lang="en-US" sz="1400" dirty="0">
                <a:latin typeface="Consolas" panose="020B0609020204030204" pitchFamily="49" charset="0"/>
              </a:rPr>
              <a:t>;</a:t>
            </a:r>
          </a:p>
        </p:txBody>
      </p:sp>
    </p:spTree>
    <p:extLst>
      <p:ext uri="{BB962C8B-B14F-4D97-AF65-F5344CB8AC3E}">
        <p14:creationId xmlns:p14="http://schemas.microsoft.com/office/powerpoint/2010/main" val="368929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0CFA-97C9-481A-8168-0816C4B3B980}"/>
              </a:ext>
            </a:extLst>
          </p:cNvPr>
          <p:cNvSpPr>
            <a:spLocks noGrp="1"/>
          </p:cNvSpPr>
          <p:nvPr>
            <p:ph type="title"/>
          </p:nvPr>
        </p:nvSpPr>
        <p:spPr/>
        <p:txBody>
          <a:bodyPr/>
          <a:lstStyle/>
          <a:p>
            <a:r>
              <a:rPr lang="en-IN" dirty="0"/>
              <a:t>The extends Wildcard Boundary</a:t>
            </a:r>
          </a:p>
        </p:txBody>
      </p:sp>
      <p:sp>
        <p:nvSpPr>
          <p:cNvPr id="3" name="Content Placeholder 2">
            <a:extLst>
              <a:ext uri="{FF2B5EF4-FFF2-40B4-BE49-F238E27FC236}">
                <a16:creationId xmlns:a16="http://schemas.microsoft.com/office/drawing/2014/main" id="{16A03993-B2E5-4497-B3D7-80D9476CAA3B}"/>
              </a:ext>
            </a:extLst>
          </p:cNvPr>
          <p:cNvSpPr>
            <a:spLocks noGrp="1"/>
          </p:cNvSpPr>
          <p:nvPr>
            <p:ph idx="1"/>
          </p:nvPr>
        </p:nvSpPr>
        <p:spPr/>
        <p:txBody>
          <a:bodyPr/>
          <a:lstStyle/>
          <a:p>
            <a:r>
              <a:rPr lang="en-US" dirty="0"/>
              <a:t>List&lt;? extends Account&gt; means a List of objects that are instances of the class Account, or subclasses of Account (e.g. Savings and Current).</a:t>
            </a:r>
          </a:p>
          <a:p>
            <a:endParaRPr lang="en-US" dirty="0"/>
          </a:p>
          <a:p>
            <a:r>
              <a:rPr lang="en-US" dirty="0"/>
              <a:t>You can now call the </a:t>
            </a:r>
            <a:r>
              <a:rPr lang="en-US" dirty="0" err="1"/>
              <a:t>printAccountsTransactions</a:t>
            </a:r>
            <a:r>
              <a:rPr lang="en-US" dirty="0"/>
              <a:t>() method with either a List&lt;Account&gt; , List&lt;Savings&gt; , List&lt;Current&gt;</a:t>
            </a:r>
          </a:p>
          <a:p>
            <a:endParaRPr lang="en-US" dirty="0"/>
          </a:p>
          <a:p>
            <a:endParaRPr lang="en-US" dirty="0"/>
          </a:p>
          <a:p>
            <a:r>
              <a:rPr lang="en-US" dirty="0"/>
              <a:t>Pass the different list object</a:t>
            </a:r>
          </a:p>
          <a:p>
            <a:pPr marL="0" indent="0">
              <a:buNone/>
            </a:pPr>
            <a:endParaRPr lang="en-IN" dirty="0"/>
          </a:p>
        </p:txBody>
      </p:sp>
      <p:sp>
        <p:nvSpPr>
          <p:cNvPr id="5" name="TextBox 4">
            <a:extLst>
              <a:ext uri="{FF2B5EF4-FFF2-40B4-BE49-F238E27FC236}">
                <a16:creationId xmlns:a16="http://schemas.microsoft.com/office/drawing/2014/main" id="{36C00ABE-5760-4E09-9622-A3814DB0BD86}"/>
              </a:ext>
            </a:extLst>
          </p:cNvPr>
          <p:cNvSpPr txBox="1"/>
          <p:nvPr/>
        </p:nvSpPr>
        <p:spPr>
          <a:xfrm>
            <a:off x="838200" y="2703980"/>
            <a:ext cx="8171046" cy="307777"/>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List&lt;? extends Account&gt; </a:t>
            </a:r>
            <a:r>
              <a:rPr lang="en-US" sz="1400" dirty="0" err="1">
                <a:latin typeface="Consolas" panose="020B0609020204030204" pitchFamily="49" charset="0"/>
              </a:rPr>
              <a:t>listUknown</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&lt;Account&gt;();</a:t>
            </a:r>
          </a:p>
        </p:txBody>
      </p:sp>
      <p:sp>
        <p:nvSpPr>
          <p:cNvPr id="7" name="TextBox 6">
            <a:extLst>
              <a:ext uri="{FF2B5EF4-FFF2-40B4-BE49-F238E27FC236}">
                <a16:creationId xmlns:a16="http://schemas.microsoft.com/office/drawing/2014/main" id="{F1A74BC6-3284-497F-8CA8-01E19470DE9B}"/>
              </a:ext>
            </a:extLst>
          </p:cNvPr>
          <p:cNvSpPr txBox="1"/>
          <p:nvPr/>
        </p:nvSpPr>
        <p:spPr>
          <a:xfrm>
            <a:off x="838200" y="4001294"/>
            <a:ext cx="8171046" cy="1169551"/>
          </a:xfrm>
          <a:prstGeom prst="rect">
            <a:avLst/>
          </a:prstGeom>
          <a:noFill/>
          <a:ln>
            <a:solidFill>
              <a:schemeClr val="accent1"/>
            </a:solidFill>
          </a:ln>
        </p:spPr>
        <p:txBody>
          <a:bodyPr wrap="square">
            <a:spAutoFit/>
          </a:bodyPr>
          <a:lstStyle/>
          <a:p>
            <a:pPr algn="l"/>
            <a:r>
              <a:rPr lang="en-US" sz="1400" dirty="0">
                <a:solidFill>
                  <a:sysClr val="windowText" lastClr="000000"/>
                </a:solidFill>
                <a:latin typeface="Consolas" panose="020B0609020204030204" pitchFamily="49" charset="0"/>
              </a:rPr>
              <a:t>public static void </a:t>
            </a:r>
            <a:r>
              <a:rPr lang="en-US" sz="1400" dirty="0" err="1">
                <a:solidFill>
                  <a:sysClr val="windowText" lastClr="000000"/>
                </a:solidFill>
                <a:latin typeface="Consolas" panose="020B0609020204030204" pitchFamily="49" charset="0"/>
              </a:rPr>
              <a:t>printAccountsTransactions</a:t>
            </a:r>
            <a:r>
              <a:rPr lang="en-US" sz="1400" dirty="0">
                <a:solidFill>
                  <a:sysClr val="windowText" lastClr="000000"/>
                </a:solidFill>
                <a:latin typeface="Consolas" panose="020B0609020204030204" pitchFamily="49" charset="0"/>
              </a:rPr>
              <a:t>(List&lt;? extends Account&gt; accounts) {</a:t>
            </a:r>
          </a:p>
          <a:p>
            <a:pPr algn="l"/>
            <a:r>
              <a:rPr lang="en-IN" sz="1400" dirty="0">
                <a:solidFill>
                  <a:sysClr val="windowText" lastClr="000000"/>
                </a:solidFill>
                <a:latin typeface="Consolas" panose="020B0609020204030204" pitchFamily="49" charset="0"/>
              </a:rPr>
              <a:t>	for (Account </a:t>
            </a:r>
            <a:r>
              <a:rPr lang="en-IN" sz="1400" dirty="0" err="1">
                <a:solidFill>
                  <a:sysClr val="windowText" lastClr="000000"/>
                </a:solidFill>
                <a:latin typeface="Consolas" panose="020B0609020204030204" pitchFamily="49" charset="0"/>
              </a:rPr>
              <a:t>account</a:t>
            </a:r>
            <a:r>
              <a:rPr lang="en-IN" sz="1400" dirty="0">
                <a:solidFill>
                  <a:sysClr val="windowText" lastClr="000000"/>
                </a:solidFill>
                <a:latin typeface="Consolas" panose="020B0609020204030204" pitchFamily="49" charset="0"/>
              </a:rPr>
              <a:t> : accounts) {</a:t>
            </a:r>
          </a:p>
          <a:p>
            <a:pPr algn="l"/>
            <a:r>
              <a:rPr lang="en-IN" sz="1400" dirty="0">
                <a:solidFill>
                  <a:sysClr val="windowText" lastClr="000000"/>
                </a:solidFill>
                <a:latin typeface="Consolas" panose="020B0609020204030204" pitchFamily="49" charset="0"/>
              </a:rPr>
              <a:t>	</a:t>
            </a:r>
            <a:r>
              <a:rPr lang="en-IN" sz="1400" dirty="0" err="1">
                <a:solidFill>
                  <a:sysClr val="windowText" lastClr="000000"/>
                </a:solidFill>
                <a:latin typeface="Consolas" panose="020B0609020204030204" pitchFamily="49" charset="0"/>
              </a:rPr>
              <a:t>account.accountTransactions</a:t>
            </a:r>
            <a:r>
              <a:rPr lang="en-IN" sz="1400" dirty="0">
                <a:solidFill>
                  <a:sysClr val="windowText" lastClr="000000"/>
                </a:solidFill>
                <a:latin typeface="Consolas" panose="020B0609020204030204" pitchFamily="49" charset="0"/>
              </a:rPr>
              <a:t>();</a:t>
            </a:r>
          </a:p>
          <a:p>
            <a:pPr algn="l"/>
            <a:r>
              <a:rPr lang="en-IN" sz="1400" dirty="0">
                <a:solidFill>
                  <a:sysClr val="windowText" lastClr="000000"/>
                </a:solidFill>
                <a:latin typeface="Consolas" panose="020B0609020204030204" pitchFamily="49" charset="0"/>
              </a:rPr>
              <a:t>	}</a:t>
            </a:r>
          </a:p>
          <a:p>
            <a:pPr algn="l"/>
            <a:r>
              <a:rPr lang="en-IN" sz="1400" dirty="0">
                <a:solidFill>
                  <a:sysClr val="windowText" lastClr="000000"/>
                </a:solidFill>
                <a:latin typeface="Consolas" panose="020B0609020204030204" pitchFamily="49" charset="0"/>
              </a:rPr>
              <a:t>}</a:t>
            </a:r>
            <a:endParaRPr lang="en-IN" sz="1400" dirty="0">
              <a:solidFill>
                <a:sysClr val="windowText" lastClr="000000"/>
              </a:solidFill>
            </a:endParaRPr>
          </a:p>
        </p:txBody>
      </p:sp>
      <p:sp>
        <p:nvSpPr>
          <p:cNvPr id="8" name="TextBox 7">
            <a:extLst>
              <a:ext uri="{FF2B5EF4-FFF2-40B4-BE49-F238E27FC236}">
                <a16:creationId xmlns:a16="http://schemas.microsoft.com/office/drawing/2014/main" id="{1B079B86-3212-4F67-A9D6-8B3FD515A76F}"/>
              </a:ext>
            </a:extLst>
          </p:cNvPr>
          <p:cNvSpPr txBox="1"/>
          <p:nvPr/>
        </p:nvSpPr>
        <p:spPr>
          <a:xfrm>
            <a:off x="838200" y="5575606"/>
            <a:ext cx="8171046" cy="738664"/>
          </a:xfrm>
          <a:prstGeom prst="rect">
            <a:avLst/>
          </a:prstGeom>
          <a:noFill/>
          <a:ln>
            <a:solidFill>
              <a:schemeClr val="accent1"/>
            </a:solidFill>
          </a:ln>
        </p:spPr>
        <p:txBody>
          <a:bodyPr wrap="square">
            <a:spAutoFit/>
          </a:bodyPr>
          <a:lstStyle/>
          <a:p>
            <a:pPr algn="l"/>
            <a:r>
              <a:rPr lang="en-US" sz="1400" dirty="0" err="1">
                <a:solidFill>
                  <a:sysClr val="windowText" lastClr="000000"/>
                </a:solidFill>
                <a:latin typeface="Consolas" panose="020B0609020204030204" pitchFamily="49" charset="0"/>
              </a:rPr>
              <a:t>printAccountsTransactions</a:t>
            </a:r>
            <a:r>
              <a:rPr lang="en-US" sz="1400" dirty="0">
                <a:solidFill>
                  <a:sysClr val="windowText" lastClr="000000"/>
                </a:solidFill>
                <a:latin typeface="Consolas" panose="020B0609020204030204" pitchFamily="49" charset="0"/>
              </a:rPr>
              <a:t>(</a:t>
            </a:r>
            <a:r>
              <a:rPr lang="en-US" sz="1400" dirty="0" err="1">
                <a:solidFill>
                  <a:sysClr val="windowText" lastClr="000000"/>
                </a:solidFill>
                <a:latin typeface="Consolas" panose="020B0609020204030204" pitchFamily="49" charset="0"/>
              </a:rPr>
              <a:t>listAccount</a:t>
            </a:r>
            <a:r>
              <a:rPr lang="en-US" sz="1400" dirty="0">
                <a:solidFill>
                  <a:sysClr val="windowText" lastClr="000000"/>
                </a:solidFill>
                <a:latin typeface="Consolas" panose="020B0609020204030204" pitchFamily="49" charset="0"/>
              </a:rPr>
              <a:t>);</a:t>
            </a:r>
          </a:p>
          <a:p>
            <a:pPr algn="l"/>
            <a:r>
              <a:rPr lang="en-US" sz="1400" dirty="0" err="1">
                <a:solidFill>
                  <a:sysClr val="windowText" lastClr="000000"/>
                </a:solidFill>
                <a:latin typeface="Consolas" panose="020B0609020204030204" pitchFamily="49" charset="0"/>
              </a:rPr>
              <a:t>printAccountsTransactions</a:t>
            </a:r>
            <a:r>
              <a:rPr lang="en-US" sz="1400" dirty="0">
                <a:solidFill>
                  <a:sysClr val="windowText" lastClr="000000"/>
                </a:solidFill>
                <a:latin typeface="Consolas" panose="020B0609020204030204" pitchFamily="49" charset="0"/>
              </a:rPr>
              <a:t>(</a:t>
            </a:r>
            <a:r>
              <a:rPr lang="en-US" sz="1400" dirty="0" err="1">
                <a:solidFill>
                  <a:sysClr val="windowText" lastClr="000000"/>
                </a:solidFill>
                <a:latin typeface="Consolas" panose="020B0609020204030204" pitchFamily="49" charset="0"/>
              </a:rPr>
              <a:t>listSavings</a:t>
            </a:r>
            <a:r>
              <a:rPr lang="en-US" sz="1400" dirty="0">
                <a:solidFill>
                  <a:sysClr val="windowText" lastClr="000000"/>
                </a:solidFill>
                <a:latin typeface="Consolas" panose="020B0609020204030204" pitchFamily="49" charset="0"/>
              </a:rPr>
              <a:t>);</a:t>
            </a:r>
          </a:p>
          <a:p>
            <a:pPr algn="l"/>
            <a:r>
              <a:rPr lang="en-US" sz="1400" dirty="0" err="1">
                <a:solidFill>
                  <a:sysClr val="windowText" lastClr="000000"/>
                </a:solidFill>
                <a:latin typeface="Consolas" panose="020B0609020204030204" pitchFamily="49" charset="0"/>
              </a:rPr>
              <a:t>printAccountsTransactions</a:t>
            </a:r>
            <a:r>
              <a:rPr lang="en-US" sz="1400" dirty="0">
                <a:solidFill>
                  <a:sysClr val="windowText" lastClr="000000"/>
                </a:solidFill>
                <a:latin typeface="Consolas" panose="020B0609020204030204" pitchFamily="49" charset="0"/>
              </a:rPr>
              <a:t>(</a:t>
            </a:r>
            <a:r>
              <a:rPr lang="en-US" sz="1400" dirty="0" err="1">
                <a:solidFill>
                  <a:sysClr val="windowText" lastClr="000000"/>
                </a:solidFill>
                <a:latin typeface="Consolas" panose="020B0609020204030204" pitchFamily="49" charset="0"/>
              </a:rPr>
              <a:t>listCurrent</a:t>
            </a:r>
            <a:r>
              <a:rPr lang="en-US" sz="1400" dirty="0">
                <a:solidFill>
                  <a:sysClr val="windowText" lastClr="000000"/>
                </a:solidFill>
                <a:latin typeface="Consolas" panose="020B0609020204030204" pitchFamily="49" charset="0"/>
              </a:rPr>
              <a:t>);</a:t>
            </a:r>
            <a:endParaRPr lang="en-IN" sz="1400" dirty="0">
              <a:solidFill>
                <a:sysClr val="windowText" lastClr="000000"/>
              </a:solidFill>
            </a:endParaRPr>
          </a:p>
        </p:txBody>
      </p:sp>
    </p:spTree>
    <p:extLst>
      <p:ext uri="{BB962C8B-B14F-4D97-AF65-F5344CB8AC3E}">
        <p14:creationId xmlns:p14="http://schemas.microsoft.com/office/powerpoint/2010/main" val="81006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B32D-5539-4E22-B2F3-ABC0292971B7}"/>
              </a:ext>
            </a:extLst>
          </p:cNvPr>
          <p:cNvSpPr>
            <a:spLocks noGrp="1"/>
          </p:cNvSpPr>
          <p:nvPr>
            <p:ph type="title"/>
          </p:nvPr>
        </p:nvSpPr>
        <p:spPr/>
        <p:txBody>
          <a:bodyPr/>
          <a:lstStyle/>
          <a:p>
            <a:r>
              <a:rPr lang="en-IN" dirty="0"/>
              <a:t>The super Wildcard Boundary</a:t>
            </a:r>
          </a:p>
        </p:txBody>
      </p:sp>
      <p:sp>
        <p:nvSpPr>
          <p:cNvPr id="3" name="Content Placeholder 2">
            <a:extLst>
              <a:ext uri="{FF2B5EF4-FFF2-40B4-BE49-F238E27FC236}">
                <a16:creationId xmlns:a16="http://schemas.microsoft.com/office/drawing/2014/main" id="{284EFF52-BA19-4EB5-9EB0-70FE0EBB0FBD}"/>
              </a:ext>
            </a:extLst>
          </p:cNvPr>
          <p:cNvSpPr>
            <a:spLocks noGrp="1"/>
          </p:cNvSpPr>
          <p:nvPr>
            <p:ph idx="1"/>
          </p:nvPr>
        </p:nvSpPr>
        <p:spPr/>
        <p:txBody>
          <a:bodyPr/>
          <a:lstStyle/>
          <a:p>
            <a:r>
              <a:rPr lang="en-US" dirty="0"/>
              <a:t>List&lt;? super Account&gt; means that the list is typed to either the Account class, or a superclass of Account.</a:t>
            </a:r>
          </a:p>
          <a:p>
            <a:endParaRPr lang="en-US" dirty="0"/>
          </a:p>
          <a:p>
            <a:r>
              <a:rPr lang="en-US" dirty="0"/>
              <a:t>You can now call the </a:t>
            </a:r>
            <a:r>
              <a:rPr lang="en-US" dirty="0" err="1"/>
              <a:t>printAccountsTransactions</a:t>
            </a:r>
            <a:r>
              <a:rPr lang="en-US" dirty="0"/>
              <a:t>() method only with </a:t>
            </a:r>
            <a:r>
              <a:rPr lang="en-US" dirty="0" err="1"/>
              <a:t>with</a:t>
            </a:r>
            <a:r>
              <a:rPr lang="en-US" dirty="0"/>
              <a:t> either a List&lt;Account&gt; or a base class of Account.</a:t>
            </a:r>
          </a:p>
          <a:p>
            <a:endParaRPr lang="en-US" dirty="0"/>
          </a:p>
          <a:p>
            <a:endParaRPr lang="en-US" dirty="0"/>
          </a:p>
          <a:p>
            <a:r>
              <a:rPr lang="en-US" dirty="0"/>
              <a:t>Pass the list to object</a:t>
            </a:r>
          </a:p>
          <a:p>
            <a:endParaRPr lang="en-IN" dirty="0"/>
          </a:p>
        </p:txBody>
      </p:sp>
      <p:sp>
        <p:nvSpPr>
          <p:cNvPr id="5" name="TextBox 4">
            <a:extLst>
              <a:ext uri="{FF2B5EF4-FFF2-40B4-BE49-F238E27FC236}">
                <a16:creationId xmlns:a16="http://schemas.microsoft.com/office/drawing/2014/main" id="{B7746C33-C0B0-4EAD-A032-AE3FE20A6947}"/>
              </a:ext>
            </a:extLst>
          </p:cNvPr>
          <p:cNvSpPr txBox="1"/>
          <p:nvPr/>
        </p:nvSpPr>
        <p:spPr>
          <a:xfrm>
            <a:off x="838200" y="2713605"/>
            <a:ext cx="8405261" cy="307777"/>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List&lt;? super   Account&gt; </a:t>
            </a:r>
            <a:r>
              <a:rPr lang="en-US" sz="1400" dirty="0" err="1">
                <a:latin typeface="Consolas" panose="020B0609020204030204" pitchFamily="49" charset="0"/>
              </a:rPr>
              <a:t>listUknown</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&lt;Account&gt;();</a:t>
            </a:r>
            <a:endParaRPr lang="en-IN" sz="1400" dirty="0">
              <a:latin typeface="Consolas" panose="020B0609020204030204" pitchFamily="49" charset="0"/>
            </a:endParaRPr>
          </a:p>
        </p:txBody>
      </p:sp>
      <p:sp>
        <p:nvSpPr>
          <p:cNvPr id="6" name="TextBox 5">
            <a:extLst>
              <a:ext uri="{FF2B5EF4-FFF2-40B4-BE49-F238E27FC236}">
                <a16:creationId xmlns:a16="http://schemas.microsoft.com/office/drawing/2014/main" id="{0C85A4D7-7D2B-4D6E-A358-C8BAC59DCD66}"/>
              </a:ext>
            </a:extLst>
          </p:cNvPr>
          <p:cNvSpPr txBox="1"/>
          <p:nvPr/>
        </p:nvSpPr>
        <p:spPr>
          <a:xfrm>
            <a:off x="838199" y="4001294"/>
            <a:ext cx="9730339" cy="1169551"/>
          </a:xfrm>
          <a:prstGeom prst="rect">
            <a:avLst/>
          </a:prstGeom>
          <a:noFill/>
          <a:ln>
            <a:solidFill>
              <a:schemeClr val="accent1"/>
            </a:solidFill>
          </a:ln>
        </p:spPr>
        <p:txBody>
          <a:bodyPr wrap="square">
            <a:spAutoFit/>
          </a:bodyPr>
          <a:lstStyle/>
          <a:p>
            <a:pPr algn="l"/>
            <a:r>
              <a:rPr lang="en-US" sz="1400" dirty="0">
                <a:solidFill>
                  <a:sysClr val="windowText" lastClr="000000"/>
                </a:solidFill>
                <a:latin typeface="Consolas" panose="020B0609020204030204" pitchFamily="49" charset="0"/>
              </a:rPr>
              <a:t>public static void </a:t>
            </a:r>
            <a:r>
              <a:rPr lang="en-US" sz="1400" dirty="0" err="1">
                <a:solidFill>
                  <a:sysClr val="windowText" lastClr="000000"/>
                </a:solidFill>
                <a:latin typeface="Consolas" panose="020B0609020204030204" pitchFamily="49" charset="0"/>
              </a:rPr>
              <a:t>printAccountsTransactions</a:t>
            </a:r>
            <a:r>
              <a:rPr lang="en-US" sz="1400" dirty="0">
                <a:solidFill>
                  <a:sysClr val="windowText" lastClr="000000"/>
                </a:solidFill>
                <a:latin typeface="Consolas" panose="020B0609020204030204" pitchFamily="49" charset="0"/>
              </a:rPr>
              <a:t>(List&lt;? super Account&gt; accounts) {</a:t>
            </a:r>
          </a:p>
          <a:p>
            <a:pPr algn="l"/>
            <a:r>
              <a:rPr lang="en-US" sz="1400" dirty="0">
                <a:solidFill>
                  <a:sysClr val="windowText" lastClr="000000"/>
                </a:solidFill>
                <a:latin typeface="Consolas" panose="020B0609020204030204" pitchFamily="49" charset="0"/>
              </a:rPr>
              <a:t>	for (Account </a:t>
            </a:r>
            <a:r>
              <a:rPr lang="en-US" sz="1400" dirty="0" err="1">
                <a:solidFill>
                  <a:sysClr val="windowText" lastClr="000000"/>
                </a:solidFill>
                <a:latin typeface="Consolas" panose="020B0609020204030204" pitchFamily="49" charset="0"/>
              </a:rPr>
              <a:t>account</a:t>
            </a:r>
            <a:r>
              <a:rPr lang="en-US" sz="1400" dirty="0">
                <a:solidFill>
                  <a:sysClr val="windowText" lastClr="000000"/>
                </a:solidFill>
                <a:latin typeface="Consolas" panose="020B0609020204030204" pitchFamily="49" charset="0"/>
              </a:rPr>
              <a:t> : (</a:t>
            </a:r>
            <a:r>
              <a:rPr lang="en-US" sz="1400" dirty="0" err="1">
                <a:solidFill>
                  <a:sysClr val="windowText" lastClr="000000"/>
                </a:solidFill>
                <a:latin typeface="Consolas" panose="020B0609020204030204" pitchFamily="49" charset="0"/>
              </a:rPr>
              <a:t>ArrayList</a:t>
            </a:r>
            <a:r>
              <a:rPr lang="en-US" sz="1400" dirty="0">
                <a:solidFill>
                  <a:sysClr val="windowText" lastClr="000000"/>
                </a:solidFill>
                <a:latin typeface="Consolas" panose="020B0609020204030204" pitchFamily="49" charset="0"/>
              </a:rPr>
              <a:t>&lt;Account&gt;) accounts) {</a:t>
            </a:r>
          </a:p>
          <a:p>
            <a:pPr algn="l"/>
            <a:r>
              <a:rPr lang="en-US" sz="1400" dirty="0">
                <a:solidFill>
                  <a:sysClr val="windowText" lastClr="000000"/>
                </a:solidFill>
                <a:latin typeface="Consolas" panose="020B0609020204030204" pitchFamily="49" charset="0"/>
              </a:rPr>
              <a:t>		</a:t>
            </a:r>
            <a:r>
              <a:rPr lang="en-US" sz="1400" dirty="0" err="1">
                <a:solidFill>
                  <a:sysClr val="windowText" lastClr="000000"/>
                </a:solidFill>
                <a:latin typeface="Consolas" panose="020B0609020204030204" pitchFamily="49" charset="0"/>
              </a:rPr>
              <a:t>account.accountTransactions</a:t>
            </a:r>
            <a:r>
              <a:rPr lang="en-US" sz="1400" dirty="0">
                <a:solidFill>
                  <a:sysClr val="windowText" lastClr="000000"/>
                </a:solidFill>
                <a:latin typeface="Consolas" panose="020B0609020204030204" pitchFamily="49" charset="0"/>
              </a:rPr>
              <a:t>();</a:t>
            </a:r>
          </a:p>
          <a:p>
            <a:pPr algn="l"/>
            <a:r>
              <a:rPr lang="en-US" sz="1400" dirty="0">
                <a:solidFill>
                  <a:sysClr val="windowText" lastClr="000000"/>
                </a:solidFill>
                <a:latin typeface="Consolas" panose="020B0609020204030204" pitchFamily="49" charset="0"/>
              </a:rPr>
              <a:t>	}</a:t>
            </a:r>
          </a:p>
          <a:p>
            <a:pPr algn="l"/>
            <a:r>
              <a:rPr lang="en-US" sz="1400" dirty="0">
                <a:solidFill>
                  <a:sysClr val="windowText" lastClr="000000"/>
                </a:solidFill>
                <a:latin typeface="Consolas" panose="020B0609020204030204" pitchFamily="49" charset="0"/>
              </a:rPr>
              <a:t>}</a:t>
            </a:r>
            <a:endParaRPr lang="en-IN" sz="1400" dirty="0">
              <a:solidFill>
                <a:sysClr val="windowText" lastClr="000000"/>
              </a:solidFill>
            </a:endParaRPr>
          </a:p>
        </p:txBody>
      </p:sp>
      <p:sp>
        <p:nvSpPr>
          <p:cNvPr id="7" name="TextBox 6">
            <a:extLst>
              <a:ext uri="{FF2B5EF4-FFF2-40B4-BE49-F238E27FC236}">
                <a16:creationId xmlns:a16="http://schemas.microsoft.com/office/drawing/2014/main" id="{7CF3FDEC-7210-4BFB-A983-FAEDF9E35F4B}"/>
              </a:ext>
            </a:extLst>
          </p:cNvPr>
          <p:cNvSpPr txBox="1"/>
          <p:nvPr/>
        </p:nvSpPr>
        <p:spPr>
          <a:xfrm>
            <a:off x="838200" y="5575606"/>
            <a:ext cx="8171046" cy="307777"/>
          </a:xfrm>
          <a:prstGeom prst="rect">
            <a:avLst/>
          </a:prstGeom>
          <a:noFill/>
          <a:ln>
            <a:solidFill>
              <a:schemeClr val="accent1"/>
            </a:solidFill>
          </a:ln>
        </p:spPr>
        <p:txBody>
          <a:bodyPr wrap="square">
            <a:spAutoFit/>
          </a:bodyPr>
          <a:lstStyle/>
          <a:p>
            <a:pPr algn="l"/>
            <a:r>
              <a:rPr lang="en-US" sz="1400" dirty="0" err="1">
                <a:solidFill>
                  <a:sysClr val="windowText" lastClr="000000"/>
                </a:solidFill>
                <a:latin typeface="Consolas" panose="020B0609020204030204" pitchFamily="49" charset="0"/>
              </a:rPr>
              <a:t>printAccountsTransactions</a:t>
            </a:r>
            <a:r>
              <a:rPr lang="en-US" sz="1400" dirty="0">
                <a:solidFill>
                  <a:sysClr val="windowText" lastClr="000000"/>
                </a:solidFill>
                <a:latin typeface="Consolas" panose="020B0609020204030204" pitchFamily="49" charset="0"/>
              </a:rPr>
              <a:t>(</a:t>
            </a:r>
            <a:r>
              <a:rPr lang="en-US" sz="1400" dirty="0" err="1">
                <a:solidFill>
                  <a:sysClr val="windowText" lastClr="000000"/>
                </a:solidFill>
                <a:latin typeface="Consolas" panose="020B0609020204030204" pitchFamily="49" charset="0"/>
              </a:rPr>
              <a:t>listAccount</a:t>
            </a:r>
            <a:r>
              <a:rPr lang="en-US" sz="1400" dirty="0">
                <a:solidFill>
                  <a:sysClr val="windowText" lastClr="000000"/>
                </a:solidFill>
                <a:latin typeface="Consolas" panose="020B0609020204030204" pitchFamily="49" charset="0"/>
              </a:rPr>
              <a:t>);</a:t>
            </a:r>
          </a:p>
        </p:txBody>
      </p:sp>
    </p:spTree>
    <p:extLst>
      <p:ext uri="{BB962C8B-B14F-4D97-AF65-F5344CB8AC3E}">
        <p14:creationId xmlns:p14="http://schemas.microsoft.com/office/powerpoint/2010/main" val="73177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CCC7-5426-41CE-B244-2DA756568BB0}"/>
              </a:ext>
            </a:extLst>
          </p:cNvPr>
          <p:cNvSpPr>
            <a:spLocks noGrp="1"/>
          </p:cNvSpPr>
          <p:nvPr>
            <p:ph type="title"/>
          </p:nvPr>
        </p:nvSpPr>
        <p:spPr/>
        <p:txBody>
          <a:bodyPr/>
          <a:lstStyle/>
          <a:p>
            <a:r>
              <a:rPr lang="en-US" dirty="0"/>
              <a:t>Working With Map</a:t>
            </a:r>
            <a:endParaRPr lang="en-IN" dirty="0"/>
          </a:p>
        </p:txBody>
      </p:sp>
      <p:sp>
        <p:nvSpPr>
          <p:cNvPr id="3" name="Content Placeholder 2">
            <a:extLst>
              <a:ext uri="{FF2B5EF4-FFF2-40B4-BE49-F238E27FC236}">
                <a16:creationId xmlns:a16="http://schemas.microsoft.com/office/drawing/2014/main" id="{F8E87EC8-BE9E-4B0B-80A1-002B563D5F3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In order to understand and use the Java Collections API effectively it is useful to have an overview of the interfaces it contains. </a:t>
            </a:r>
          </a:p>
          <a:p>
            <a:r>
              <a:rPr lang="en-US" dirty="0"/>
              <a:t>There are two "groups" of interfaces: Collection's and Map's.</a:t>
            </a:r>
            <a:endParaRPr lang="en-IN" dirty="0"/>
          </a:p>
        </p:txBody>
      </p:sp>
    </p:spTree>
    <p:extLst>
      <p:ext uri="{BB962C8B-B14F-4D97-AF65-F5344CB8AC3E}">
        <p14:creationId xmlns:p14="http://schemas.microsoft.com/office/powerpoint/2010/main" val="25773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C148-BA6B-492B-83AB-3A638BB690A3}"/>
              </a:ext>
            </a:extLst>
          </p:cNvPr>
          <p:cNvSpPr>
            <a:spLocks noGrp="1"/>
          </p:cNvSpPr>
          <p:nvPr>
            <p:ph type="title"/>
          </p:nvPr>
        </p:nvSpPr>
        <p:spPr/>
        <p:txBody>
          <a:bodyPr/>
          <a:lstStyle/>
          <a:p>
            <a:r>
              <a:rPr lang="en-US" dirty="0"/>
              <a:t>Collection interface hierarchy</a:t>
            </a:r>
            <a:endParaRPr lang="en-IN" dirty="0"/>
          </a:p>
        </p:txBody>
      </p:sp>
      <p:pic>
        <p:nvPicPr>
          <p:cNvPr id="2050" name="Picture 2">
            <a:extLst>
              <a:ext uri="{FF2B5EF4-FFF2-40B4-BE49-F238E27FC236}">
                <a16:creationId xmlns:a16="http://schemas.microsoft.com/office/drawing/2014/main" id="{3F6354FE-5B30-4113-A6BC-15E81925D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7" y="1583231"/>
            <a:ext cx="4331332" cy="529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97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9EC2-EE4C-4CB7-B6A5-081768ED03E9}"/>
              </a:ext>
            </a:extLst>
          </p:cNvPr>
          <p:cNvSpPr>
            <a:spLocks noGrp="1"/>
          </p:cNvSpPr>
          <p:nvPr>
            <p:ph type="title"/>
          </p:nvPr>
        </p:nvSpPr>
        <p:spPr/>
        <p:txBody>
          <a:bodyPr/>
          <a:lstStyle/>
          <a:p>
            <a:r>
              <a:rPr lang="en-US" dirty="0"/>
              <a:t>Map interface hierarchy</a:t>
            </a:r>
            <a:endParaRPr lang="en-IN" dirty="0"/>
          </a:p>
        </p:txBody>
      </p:sp>
      <p:pic>
        <p:nvPicPr>
          <p:cNvPr id="3074" name="Picture 2">
            <a:extLst>
              <a:ext uri="{FF2B5EF4-FFF2-40B4-BE49-F238E27FC236}">
                <a16:creationId xmlns:a16="http://schemas.microsoft.com/office/drawing/2014/main" id="{9F75EA03-F9BB-40BB-9048-9AADD77D8F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6736" y="1690688"/>
            <a:ext cx="1898527" cy="497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3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F543-2ABC-442D-837A-3866AF1E4D45}"/>
              </a:ext>
            </a:extLst>
          </p:cNvPr>
          <p:cNvSpPr>
            <a:spLocks noGrp="1"/>
          </p:cNvSpPr>
          <p:nvPr>
            <p:ph type="title"/>
          </p:nvPr>
        </p:nvSpPr>
        <p:spPr/>
        <p:txBody>
          <a:bodyPr/>
          <a:lstStyle/>
          <a:p>
            <a:r>
              <a:rPr lang="en-IN" dirty="0"/>
              <a:t>Java Map Implementations</a:t>
            </a:r>
          </a:p>
        </p:txBody>
      </p:sp>
      <p:sp>
        <p:nvSpPr>
          <p:cNvPr id="3" name="Content Placeholder 2">
            <a:extLst>
              <a:ext uri="{FF2B5EF4-FFF2-40B4-BE49-F238E27FC236}">
                <a16:creationId xmlns:a16="http://schemas.microsoft.com/office/drawing/2014/main" id="{61D8CFBE-DF5D-4038-82BB-C4B6E3D685B0}"/>
              </a:ext>
            </a:extLst>
          </p:cNvPr>
          <p:cNvSpPr>
            <a:spLocks noGrp="1"/>
          </p:cNvSpPr>
          <p:nvPr>
            <p:ph idx="1"/>
          </p:nvPr>
        </p:nvSpPr>
        <p:spPr/>
        <p:txBody>
          <a:bodyPr>
            <a:normAutofit fontScale="92500" lnSpcReduction="20000"/>
          </a:bodyPr>
          <a:lstStyle/>
          <a:p>
            <a:r>
              <a:rPr lang="en-US" dirty="0"/>
              <a:t>Since Map is an interface you need to instantiate a concrete implementation of the Map interface in order to use it. The Java Collections API contains the following Map implementations</a:t>
            </a:r>
          </a:p>
          <a:p>
            <a:pPr lvl="1"/>
            <a:r>
              <a:rPr lang="en-IN" dirty="0" err="1"/>
              <a:t>java.util.HashMap</a:t>
            </a:r>
            <a:endParaRPr lang="en-IN" dirty="0"/>
          </a:p>
          <a:p>
            <a:pPr lvl="1"/>
            <a:r>
              <a:rPr lang="en-IN" dirty="0" err="1"/>
              <a:t>java.util.Hashtable</a:t>
            </a:r>
            <a:endParaRPr lang="en-IN" dirty="0"/>
          </a:p>
          <a:p>
            <a:pPr lvl="1"/>
            <a:r>
              <a:rPr lang="en-IN" dirty="0" err="1"/>
              <a:t>java.util.EnumMap</a:t>
            </a:r>
            <a:endParaRPr lang="en-IN" dirty="0"/>
          </a:p>
          <a:p>
            <a:pPr lvl="1"/>
            <a:r>
              <a:rPr lang="en-IN" dirty="0" err="1"/>
              <a:t>java.util.IdentityHashMap</a:t>
            </a:r>
            <a:endParaRPr lang="en-IN" dirty="0"/>
          </a:p>
          <a:p>
            <a:pPr lvl="1"/>
            <a:r>
              <a:rPr lang="en-IN" dirty="0" err="1"/>
              <a:t>java.util.LinkedHashMap</a:t>
            </a:r>
            <a:endParaRPr lang="en-IN" dirty="0"/>
          </a:p>
          <a:p>
            <a:pPr lvl="1"/>
            <a:r>
              <a:rPr lang="en-IN" dirty="0" err="1"/>
              <a:t>java.util.Properties</a:t>
            </a:r>
            <a:endParaRPr lang="en-IN" dirty="0"/>
          </a:p>
          <a:p>
            <a:pPr lvl="1"/>
            <a:r>
              <a:rPr lang="en-IN" dirty="0" err="1"/>
              <a:t>java.util.TreeMap</a:t>
            </a:r>
            <a:endParaRPr lang="en-IN" dirty="0"/>
          </a:p>
          <a:p>
            <a:pPr lvl="1"/>
            <a:r>
              <a:rPr lang="en-IN" dirty="0" err="1"/>
              <a:t>java.util.WeakHashMap</a:t>
            </a:r>
            <a:endParaRPr lang="en-IN" dirty="0"/>
          </a:p>
          <a:p>
            <a:r>
              <a:rPr lang="en-US" dirty="0"/>
              <a:t>the most commonly used Map implementations are HashMap and </a:t>
            </a:r>
            <a:r>
              <a:rPr lang="en-US" dirty="0" err="1"/>
              <a:t>TreeMap</a:t>
            </a:r>
            <a:r>
              <a:rPr lang="en-US" dirty="0"/>
              <a:t>.</a:t>
            </a:r>
            <a:endParaRPr lang="en-IN" dirty="0"/>
          </a:p>
        </p:txBody>
      </p:sp>
    </p:spTree>
    <p:extLst>
      <p:ext uri="{BB962C8B-B14F-4D97-AF65-F5344CB8AC3E}">
        <p14:creationId xmlns:p14="http://schemas.microsoft.com/office/powerpoint/2010/main" val="38068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0F93-3762-49FB-B57C-AF29E2B4FE6C}"/>
              </a:ext>
            </a:extLst>
          </p:cNvPr>
          <p:cNvSpPr>
            <a:spLocks noGrp="1"/>
          </p:cNvSpPr>
          <p:nvPr>
            <p:ph type="title"/>
          </p:nvPr>
        </p:nvSpPr>
        <p:spPr/>
        <p:txBody>
          <a:bodyPr/>
          <a:lstStyle/>
          <a:p>
            <a:r>
              <a:rPr lang="en-IN" dirty="0"/>
              <a:t>Java Map Implementations</a:t>
            </a:r>
          </a:p>
        </p:txBody>
      </p:sp>
      <p:sp>
        <p:nvSpPr>
          <p:cNvPr id="3" name="Content Placeholder 2">
            <a:extLst>
              <a:ext uri="{FF2B5EF4-FFF2-40B4-BE49-F238E27FC236}">
                <a16:creationId xmlns:a16="http://schemas.microsoft.com/office/drawing/2014/main" id="{2E463B62-FA3C-4741-A2E0-7EB741CA778E}"/>
              </a:ext>
            </a:extLst>
          </p:cNvPr>
          <p:cNvSpPr>
            <a:spLocks noGrp="1"/>
          </p:cNvSpPr>
          <p:nvPr>
            <p:ph idx="1"/>
          </p:nvPr>
        </p:nvSpPr>
        <p:spPr/>
        <p:txBody>
          <a:bodyPr>
            <a:normAutofit/>
          </a:bodyPr>
          <a:lstStyle/>
          <a:p>
            <a:r>
              <a:rPr lang="en-US" dirty="0"/>
              <a:t>HashMap maps a key and a value. It does not guarantee any order of the elements stored internally in the map.</a:t>
            </a:r>
          </a:p>
          <a:p>
            <a:r>
              <a:rPr lang="en-US" dirty="0" err="1"/>
              <a:t>TreeMap</a:t>
            </a:r>
            <a:r>
              <a:rPr lang="en-US" dirty="0"/>
              <a:t> also maps a key and a value. Furthermore it guarantees the order in which keys or values are iterated - which is the sort order of the keys or values. </a:t>
            </a:r>
          </a:p>
          <a:p>
            <a:r>
              <a:rPr lang="en-US" dirty="0"/>
              <a:t>The HashMap implementation is typically the fastest of the two Map implementations, so whenever you don't need to sort the elements in the Map you can just use a HashMap. Otherwise use a </a:t>
            </a:r>
            <a:r>
              <a:rPr lang="en-US" dirty="0" err="1"/>
              <a:t>TreeMap</a:t>
            </a:r>
            <a:r>
              <a:rPr lang="en-US" dirty="0"/>
              <a:t>.</a:t>
            </a:r>
            <a:endParaRPr lang="en-IN" dirty="0"/>
          </a:p>
        </p:txBody>
      </p:sp>
    </p:spTree>
    <p:extLst>
      <p:ext uri="{BB962C8B-B14F-4D97-AF65-F5344CB8AC3E}">
        <p14:creationId xmlns:p14="http://schemas.microsoft.com/office/powerpoint/2010/main" val="11725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F40-4398-44EB-932F-CE1B27B9CBBB}"/>
              </a:ext>
            </a:extLst>
          </p:cNvPr>
          <p:cNvSpPr>
            <a:spLocks noGrp="1"/>
          </p:cNvSpPr>
          <p:nvPr>
            <p:ph type="title"/>
          </p:nvPr>
        </p:nvSpPr>
        <p:spPr/>
        <p:txBody>
          <a:bodyPr/>
          <a:lstStyle/>
          <a:p>
            <a:r>
              <a:rPr lang="en-US" dirty="0"/>
              <a:t>Create a Map</a:t>
            </a:r>
            <a:endParaRPr lang="en-IN" dirty="0"/>
          </a:p>
        </p:txBody>
      </p:sp>
      <p:sp>
        <p:nvSpPr>
          <p:cNvPr id="3" name="Content Placeholder 2">
            <a:extLst>
              <a:ext uri="{FF2B5EF4-FFF2-40B4-BE49-F238E27FC236}">
                <a16:creationId xmlns:a16="http://schemas.microsoft.com/office/drawing/2014/main" id="{0B785B6E-BB68-441C-B23D-5BDBAE103DEB}"/>
              </a:ext>
            </a:extLst>
          </p:cNvPr>
          <p:cNvSpPr>
            <a:spLocks noGrp="1"/>
          </p:cNvSpPr>
          <p:nvPr>
            <p:ph idx="1"/>
          </p:nvPr>
        </p:nvSpPr>
        <p:spPr/>
        <p:txBody>
          <a:bodyPr/>
          <a:lstStyle/>
          <a:p>
            <a:r>
              <a:rPr lang="en-US" dirty="0"/>
              <a:t>To create a Java Map you must create an instance of one the classes that implement the Java Map interface. Here are a few examples of how to create a Map instance:</a:t>
            </a:r>
            <a:endParaRPr lang="en-IN" dirty="0"/>
          </a:p>
        </p:txBody>
      </p:sp>
      <p:sp>
        <p:nvSpPr>
          <p:cNvPr id="7" name="TextBox 6">
            <a:extLst>
              <a:ext uri="{FF2B5EF4-FFF2-40B4-BE49-F238E27FC236}">
                <a16:creationId xmlns:a16="http://schemas.microsoft.com/office/drawing/2014/main" id="{F12B9A00-02C8-4258-B57F-EF87872C4FF3}"/>
              </a:ext>
            </a:extLst>
          </p:cNvPr>
          <p:cNvSpPr txBox="1"/>
          <p:nvPr/>
        </p:nvSpPr>
        <p:spPr>
          <a:xfrm>
            <a:off x="838200" y="3298997"/>
            <a:ext cx="3496377" cy="923330"/>
          </a:xfrm>
          <a:prstGeom prst="rect">
            <a:avLst/>
          </a:prstGeom>
          <a:noFill/>
          <a:ln>
            <a:solidFill>
              <a:schemeClr val="accent1"/>
            </a:solidFill>
          </a:ln>
        </p:spPr>
        <p:txBody>
          <a:bodyPr wrap="square">
            <a:spAutoFit/>
          </a:bodyPr>
          <a:lstStyle/>
          <a:p>
            <a:r>
              <a:rPr lang="en-US" dirty="0">
                <a:latin typeface="Consolas" panose="020B0609020204030204" pitchFamily="49" charset="0"/>
              </a:rPr>
              <a:t>Map </a:t>
            </a:r>
            <a:r>
              <a:rPr lang="en-US" dirty="0" err="1">
                <a:latin typeface="Consolas" panose="020B0609020204030204" pitchFamily="49" charset="0"/>
              </a:rPr>
              <a:t>mapA</a:t>
            </a:r>
            <a:r>
              <a:rPr lang="en-US" dirty="0">
                <a:latin typeface="Consolas" panose="020B0609020204030204" pitchFamily="49" charset="0"/>
              </a:rPr>
              <a:t> = new HashMap();</a:t>
            </a:r>
          </a:p>
          <a:p>
            <a:endParaRPr lang="en-US" dirty="0">
              <a:latin typeface="Consolas" panose="020B0609020204030204" pitchFamily="49" charset="0"/>
            </a:endParaRPr>
          </a:p>
          <a:p>
            <a:r>
              <a:rPr lang="en-US" dirty="0">
                <a:latin typeface="Consolas" panose="020B0609020204030204" pitchFamily="49" charset="0"/>
              </a:rPr>
              <a:t>Map </a:t>
            </a:r>
            <a:r>
              <a:rPr lang="en-US" dirty="0" err="1">
                <a:latin typeface="Consolas" panose="020B0609020204030204" pitchFamily="49" charset="0"/>
              </a:rPr>
              <a:t>mapB</a:t>
            </a:r>
            <a:r>
              <a:rPr lang="en-US" dirty="0">
                <a:latin typeface="Consolas" panose="020B0609020204030204" pitchFamily="49" charset="0"/>
              </a:rPr>
              <a:t> = new </a:t>
            </a:r>
            <a:r>
              <a:rPr lang="en-US" dirty="0" err="1">
                <a:latin typeface="Consolas" panose="020B0609020204030204" pitchFamily="49" charset="0"/>
              </a:rPr>
              <a:t>TreeMap</a:t>
            </a: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231844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31E1-DAA9-4F2E-B141-D739F395F93A}"/>
              </a:ext>
            </a:extLst>
          </p:cNvPr>
          <p:cNvSpPr>
            <a:spLocks noGrp="1"/>
          </p:cNvSpPr>
          <p:nvPr>
            <p:ph type="title"/>
          </p:nvPr>
        </p:nvSpPr>
        <p:spPr/>
        <p:txBody>
          <a:bodyPr/>
          <a:lstStyle/>
          <a:p>
            <a:r>
              <a:rPr lang="en-US" dirty="0"/>
              <a:t>Generic Java Map</a:t>
            </a:r>
            <a:endParaRPr lang="en-IN" dirty="0"/>
          </a:p>
        </p:txBody>
      </p:sp>
      <p:sp>
        <p:nvSpPr>
          <p:cNvPr id="3" name="Content Placeholder 2">
            <a:extLst>
              <a:ext uri="{FF2B5EF4-FFF2-40B4-BE49-F238E27FC236}">
                <a16:creationId xmlns:a16="http://schemas.microsoft.com/office/drawing/2014/main" id="{0A4C8C96-8E20-4E37-BA0A-C8E1A72B9C07}"/>
              </a:ext>
            </a:extLst>
          </p:cNvPr>
          <p:cNvSpPr>
            <a:spLocks noGrp="1"/>
          </p:cNvSpPr>
          <p:nvPr>
            <p:ph idx="1"/>
          </p:nvPr>
        </p:nvSpPr>
        <p:spPr>
          <a:xfrm>
            <a:off x="838200" y="1806375"/>
            <a:ext cx="10515600" cy="4351338"/>
          </a:xfrm>
        </p:spPr>
        <p:txBody>
          <a:bodyPr/>
          <a:lstStyle/>
          <a:p>
            <a:r>
              <a:rPr lang="en-US" dirty="0"/>
              <a:t>By default you can put any Object into a Map, but from Java 5, Java Generics makes it possible to limit the types of object you can use for both keys and values in a Map. </a:t>
            </a:r>
          </a:p>
          <a:p>
            <a:endParaRPr lang="en-US" dirty="0"/>
          </a:p>
          <a:p>
            <a:r>
              <a:rPr lang="en-US" dirty="0"/>
              <a:t>This Map can now only accept String objects for keys, and </a:t>
            </a:r>
            <a:r>
              <a:rPr lang="en-US" dirty="0" err="1"/>
              <a:t>MyObject</a:t>
            </a:r>
            <a:r>
              <a:rPr lang="en-US" dirty="0"/>
              <a:t> instances for values. You can then access and iterate keys and values without casting them.</a:t>
            </a:r>
          </a:p>
        </p:txBody>
      </p:sp>
      <p:sp>
        <p:nvSpPr>
          <p:cNvPr id="5" name="TextBox 4">
            <a:extLst>
              <a:ext uri="{FF2B5EF4-FFF2-40B4-BE49-F238E27FC236}">
                <a16:creationId xmlns:a16="http://schemas.microsoft.com/office/drawing/2014/main" id="{ED1A1834-35BB-49E2-B520-09450BD24AC9}"/>
              </a:ext>
            </a:extLst>
          </p:cNvPr>
          <p:cNvSpPr txBox="1"/>
          <p:nvPr/>
        </p:nvSpPr>
        <p:spPr>
          <a:xfrm>
            <a:off x="838200" y="3049092"/>
            <a:ext cx="6140917" cy="307777"/>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Map&lt;String, </a:t>
            </a:r>
            <a:r>
              <a:rPr lang="en-US" sz="1400" dirty="0" err="1">
                <a:latin typeface="Consolas" panose="020B0609020204030204" pitchFamily="49" charset="0"/>
              </a:rPr>
              <a:t>MyObject</a:t>
            </a:r>
            <a:r>
              <a:rPr lang="en-US" sz="1400" dirty="0">
                <a:latin typeface="Consolas" panose="020B0609020204030204" pitchFamily="49" charset="0"/>
              </a:rPr>
              <a:t>&gt; map = new HashMap&lt;String, </a:t>
            </a:r>
            <a:r>
              <a:rPr lang="en-US" sz="1400" dirty="0" err="1">
                <a:latin typeface="Consolas" panose="020B0609020204030204" pitchFamily="49" charset="0"/>
              </a:rPr>
              <a:t>MyObject</a:t>
            </a:r>
            <a:r>
              <a:rPr lang="en-US" sz="1400" dirty="0">
                <a:latin typeface="Consolas" panose="020B0609020204030204" pitchFamily="49" charset="0"/>
              </a:rPr>
              <a:t>&gt;();</a:t>
            </a:r>
            <a:endParaRPr lang="en-IN" sz="1400" dirty="0">
              <a:latin typeface="Consolas" panose="020B0609020204030204" pitchFamily="49" charset="0"/>
            </a:endParaRPr>
          </a:p>
        </p:txBody>
      </p:sp>
      <p:sp>
        <p:nvSpPr>
          <p:cNvPr id="8" name="TextBox 7">
            <a:extLst>
              <a:ext uri="{FF2B5EF4-FFF2-40B4-BE49-F238E27FC236}">
                <a16:creationId xmlns:a16="http://schemas.microsoft.com/office/drawing/2014/main" id="{561CB979-E236-43B0-861A-B08E375C4B00}"/>
              </a:ext>
            </a:extLst>
          </p:cNvPr>
          <p:cNvSpPr txBox="1"/>
          <p:nvPr/>
        </p:nvSpPr>
        <p:spPr>
          <a:xfrm>
            <a:off x="838200" y="4916989"/>
            <a:ext cx="4073892" cy="1815882"/>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for(</a:t>
            </a:r>
            <a:r>
              <a:rPr lang="en-US" sz="1400" dirty="0" err="1">
                <a:latin typeface="Consolas" panose="020B0609020204030204" pitchFamily="49" charset="0"/>
              </a:rPr>
              <a:t>MyObject</a:t>
            </a:r>
            <a:r>
              <a:rPr lang="en-US" sz="1400" dirty="0">
                <a:latin typeface="Consolas" panose="020B0609020204030204" pitchFamily="49" charset="0"/>
              </a:rPr>
              <a:t> </a:t>
            </a:r>
            <a:r>
              <a:rPr lang="en-US" sz="1400" dirty="0" err="1">
                <a:latin typeface="Consolas" panose="020B0609020204030204" pitchFamily="49" charset="0"/>
              </a:rPr>
              <a:t>anObject</a:t>
            </a:r>
            <a:r>
              <a:rPr lang="en-US" sz="1400" dirty="0">
                <a:latin typeface="Consolas" panose="020B0609020204030204" pitchFamily="49" charset="0"/>
              </a:rPr>
              <a:t> : </a:t>
            </a:r>
            <a:r>
              <a:rPr lang="en-US" sz="1400" dirty="0" err="1">
                <a:latin typeface="Consolas" panose="020B0609020204030204" pitchFamily="49" charset="0"/>
              </a:rPr>
              <a:t>map.values</a:t>
            </a:r>
            <a:r>
              <a:rPr lang="en-US" sz="1400" dirty="0">
                <a:latin typeface="Consolas" panose="020B0609020204030204" pitchFamily="49" charset="0"/>
              </a:rPr>
              <a:t>()){</a:t>
            </a:r>
          </a:p>
          <a:p>
            <a:r>
              <a:rPr lang="en-US" sz="1400" dirty="0">
                <a:latin typeface="Consolas" panose="020B0609020204030204" pitchFamily="49" charset="0"/>
              </a:rPr>
              <a:t>   //do </a:t>
            </a:r>
            <a:r>
              <a:rPr lang="en-US" sz="1400" dirty="0" err="1">
                <a:latin typeface="Consolas" panose="020B0609020204030204" pitchFamily="49" charset="0"/>
              </a:rPr>
              <a:t>someting</a:t>
            </a:r>
            <a:r>
              <a:rPr lang="en-US" sz="1400" dirty="0">
                <a:latin typeface="Consolas" panose="020B0609020204030204" pitchFamily="49" charset="0"/>
              </a:rPr>
              <a:t> with </a:t>
            </a:r>
            <a:r>
              <a:rPr lang="en-US" sz="1400" dirty="0" err="1">
                <a:latin typeface="Consolas" panose="020B0609020204030204" pitchFamily="49" charset="0"/>
              </a:rPr>
              <a:t>anObject</a:t>
            </a:r>
            <a:r>
              <a:rPr lang="en-US" sz="1400" dirty="0">
                <a:latin typeface="Consolas" panose="020B0609020204030204" pitchFamily="49" charset="0"/>
              </a:rPr>
              <a:t>...</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for(String key : </a:t>
            </a:r>
            <a:r>
              <a:rPr lang="en-US" sz="1400" dirty="0" err="1">
                <a:latin typeface="Consolas" panose="020B0609020204030204" pitchFamily="49" charset="0"/>
              </a:rPr>
              <a:t>map.keySet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MyObject</a:t>
            </a:r>
            <a:r>
              <a:rPr lang="en-US" sz="1400" dirty="0">
                <a:latin typeface="Consolas" panose="020B0609020204030204" pitchFamily="49" charset="0"/>
              </a:rPr>
              <a:t> value = </a:t>
            </a:r>
            <a:r>
              <a:rPr lang="en-US" sz="1400" dirty="0" err="1">
                <a:latin typeface="Consolas" panose="020B0609020204030204" pitchFamily="49" charset="0"/>
              </a:rPr>
              <a:t>map.get</a:t>
            </a:r>
            <a:r>
              <a:rPr lang="en-US" sz="1400" dirty="0">
                <a:latin typeface="Consolas" panose="020B0609020204030204" pitchFamily="49" charset="0"/>
              </a:rPr>
              <a:t>(key);</a:t>
            </a:r>
          </a:p>
          <a:p>
            <a:r>
              <a:rPr lang="en-US" sz="1400" dirty="0">
                <a:latin typeface="Consolas" panose="020B0609020204030204" pitchFamily="49" charset="0"/>
              </a:rPr>
              <a:t>   //do something to value</a:t>
            </a:r>
          </a:p>
          <a:p>
            <a:r>
              <a:rPr lang="en-US" sz="1400" dirty="0">
                <a:latin typeface="Consolas" panose="020B0609020204030204" pitchFamily="49" charset="0"/>
              </a:rPr>
              <a:t>}</a:t>
            </a:r>
            <a:endParaRPr lang="en-IN" sz="1400" dirty="0">
              <a:latin typeface="Consolas" panose="020B0609020204030204" pitchFamily="49" charset="0"/>
            </a:endParaRPr>
          </a:p>
        </p:txBody>
      </p:sp>
    </p:spTree>
    <p:extLst>
      <p:ext uri="{BB962C8B-B14F-4D97-AF65-F5344CB8AC3E}">
        <p14:creationId xmlns:p14="http://schemas.microsoft.com/office/powerpoint/2010/main" val="312138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687F-EFD4-4A37-B069-6405CB169D09}"/>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5E017117-4E4A-4141-B054-434A047BD7BB}"/>
              </a:ext>
            </a:extLst>
          </p:cNvPr>
          <p:cNvSpPr>
            <a:spLocks noGrp="1"/>
          </p:cNvSpPr>
          <p:nvPr>
            <p:ph idx="1"/>
          </p:nvPr>
        </p:nvSpPr>
        <p:spPr/>
        <p:txBody>
          <a:bodyPr>
            <a:normAutofit/>
          </a:bodyPr>
          <a:lstStyle/>
          <a:p>
            <a:pPr algn="l">
              <a:buFont typeface="Arial" panose="020B0604020202020204" pitchFamily="34" charset="0"/>
              <a:buChar char="•"/>
            </a:pPr>
            <a:r>
              <a:rPr lang="en-US" sz="1800" b="0" i="0" dirty="0">
                <a:solidFill>
                  <a:srgbClr val="201F1E"/>
                </a:solidFill>
                <a:effectLst/>
                <a:latin typeface="Calibri" panose="020F0502020204030204" pitchFamily="34" charset="0"/>
              </a:rPr>
              <a:t>Generics Internals</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Wildcards and Advanced Generics</a:t>
            </a:r>
          </a:p>
          <a:p>
            <a:r>
              <a:rPr lang="en-US" sz="1800" b="0" i="0" dirty="0">
                <a:solidFill>
                  <a:srgbClr val="201F1E"/>
                </a:solidFill>
                <a:effectLst/>
                <a:latin typeface="Calibri" panose="020F0502020204030204" pitchFamily="34" charset="0"/>
              </a:rPr>
              <a:t>Working with Maps</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Exception Handling Changes</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Functional Programming</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Lambda Built-in Functional Interfaces</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Java Stream API</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Lambda Operation on Streams</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Working with </a:t>
            </a:r>
            <a:r>
              <a:rPr lang="en-US" sz="1800" b="0" i="0" dirty="0" err="1">
                <a:solidFill>
                  <a:srgbClr val="201F1E"/>
                </a:solidFill>
                <a:effectLst/>
                <a:latin typeface="Calibri" panose="020F0502020204030204" pitchFamily="34" charset="0"/>
              </a:rPr>
              <a:t>Optionals</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01F1E"/>
                </a:solidFill>
                <a:effectLst/>
                <a:latin typeface="Calibri" panose="020F0502020204030204" pitchFamily="34" charset="0"/>
              </a:rPr>
              <a:t>Programming with Dates and Times in Java 8</a:t>
            </a:r>
            <a:endParaRPr lang="en-US" sz="1800" b="0" i="0" dirty="0">
              <a:solidFill>
                <a:srgbClr val="201F1E"/>
              </a:solidFill>
              <a:effectLst/>
              <a:latin typeface="Times New Roman" panose="02020603050405020304" pitchFamily="18" charset="0"/>
            </a:endParaRPr>
          </a:p>
          <a:p>
            <a:pPr algn="l">
              <a:buFont typeface="Arial" panose="020B0604020202020204" pitchFamily="34" charset="0"/>
              <a:buChar char="•"/>
            </a:pPr>
            <a:r>
              <a:rPr lang="en-US" sz="1800" b="0" i="0" dirty="0" err="1">
                <a:solidFill>
                  <a:srgbClr val="201F1E"/>
                </a:solidFill>
                <a:effectLst/>
                <a:latin typeface="Calibri" panose="020F0502020204030204" pitchFamily="34" charset="0"/>
              </a:rPr>
              <a:t>CompletableFuture</a:t>
            </a:r>
            <a:r>
              <a:rPr lang="en-US" sz="1800" b="0" i="0" dirty="0">
                <a:solidFill>
                  <a:srgbClr val="201F1E"/>
                </a:solidFill>
                <a:effectLst/>
                <a:latin typeface="Calibri" panose="020F0502020204030204" pitchFamily="34" charset="0"/>
              </a:rPr>
              <a:t> in Java 8</a:t>
            </a:r>
            <a:endParaRPr lang="en-US" sz="1800" b="0" i="0" dirty="0">
              <a:solidFill>
                <a:srgbClr val="201F1E"/>
              </a:solidFill>
              <a:effectLst/>
              <a:latin typeface="Times New Roman" panose="02020603050405020304" pitchFamily="18" charset="0"/>
            </a:endParaRPr>
          </a:p>
        </p:txBody>
      </p:sp>
    </p:spTree>
    <p:extLst>
      <p:ext uri="{BB962C8B-B14F-4D97-AF65-F5344CB8AC3E}">
        <p14:creationId xmlns:p14="http://schemas.microsoft.com/office/powerpoint/2010/main" val="56603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0C5A-D2BE-4A5D-B71A-07FD260C56BC}"/>
              </a:ext>
            </a:extLst>
          </p:cNvPr>
          <p:cNvSpPr>
            <a:spLocks noGrp="1"/>
          </p:cNvSpPr>
          <p:nvPr>
            <p:ph type="title"/>
          </p:nvPr>
        </p:nvSpPr>
        <p:spPr/>
        <p:txBody>
          <a:bodyPr/>
          <a:lstStyle/>
          <a:p>
            <a:r>
              <a:rPr lang="en-US" dirty="0"/>
              <a:t>Inserting Elements Into a Java Map</a:t>
            </a:r>
            <a:endParaRPr lang="en-IN" dirty="0"/>
          </a:p>
        </p:txBody>
      </p:sp>
      <p:sp>
        <p:nvSpPr>
          <p:cNvPr id="3" name="Content Placeholder 2">
            <a:extLst>
              <a:ext uri="{FF2B5EF4-FFF2-40B4-BE49-F238E27FC236}">
                <a16:creationId xmlns:a16="http://schemas.microsoft.com/office/drawing/2014/main" id="{96801EEB-6BC2-4C34-BFD2-B70ED3FF52FC}"/>
              </a:ext>
            </a:extLst>
          </p:cNvPr>
          <p:cNvSpPr>
            <a:spLocks noGrp="1"/>
          </p:cNvSpPr>
          <p:nvPr>
            <p:ph idx="1"/>
          </p:nvPr>
        </p:nvSpPr>
        <p:spPr/>
        <p:txBody>
          <a:bodyPr/>
          <a:lstStyle/>
          <a:p>
            <a:r>
              <a:rPr lang="en-US" dirty="0"/>
              <a:t>To add elements to a Map you call its put() method.</a:t>
            </a:r>
          </a:p>
          <a:p>
            <a:endParaRPr lang="en-US" dirty="0"/>
          </a:p>
          <a:p>
            <a:endParaRPr lang="en-US" dirty="0"/>
          </a:p>
          <a:p>
            <a:endParaRPr lang="en-US" dirty="0"/>
          </a:p>
          <a:p>
            <a:r>
              <a:rPr lang="en-US" dirty="0"/>
              <a:t>Only objects can be inserted</a:t>
            </a:r>
          </a:p>
          <a:p>
            <a:r>
              <a:rPr lang="en-US" dirty="0"/>
              <a:t>You can use the value null as a key in Java Map</a:t>
            </a:r>
          </a:p>
          <a:p>
            <a:r>
              <a:rPr lang="en-US" dirty="0"/>
              <a:t>You can use the value null as a value in Java Map</a:t>
            </a:r>
            <a:endParaRPr lang="en-IN" dirty="0"/>
          </a:p>
        </p:txBody>
      </p:sp>
      <p:sp>
        <p:nvSpPr>
          <p:cNvPr id="6" name="TextBox 5">
            <a:extLst>
              <a:ext uri="{FF2B5EF4-FFF2-40B4-BE49-F238E27FC236}">
                <a16:creationId xmlns:a16="http://schemas.microsoft.com/office/drawing/2014/main" id="{76D20B8B-771C-48AB-BF4D-9FB593A25827}"/>
              </a:ext>
            </a:extLst>
          </p:cNvPr>
          <p:cNvSpPr txBox="1"/>
          <p:nvPr/>
        </p:nvSpPr>
        <p:spPr>
          <a:xfrm>
            <a:off x="838200" y="2334201"/>
            <a:ext cx="6097604" cy="1477328"/>
          </a:xfrm>
          <a:prstGeom prst="rect">
            <a:avLst/>
          </a:prstGeom>
          <a:noFill/>
          <a:ln>
            <a:solidFill>
              <a:schemeClr val="accent1"/>
            </a:solidFill>
          </a:ln>
        </p:spPr>
        <p:txBody>
          <a:bodyPr wrap="square">
            <a:spAutoFit/>
          </a:bodyPr>
          <a:lstStyle/>
          <a:p>
            <a:r>
              <a:rPr lang="en-US" dirty="0">
                <a:latin typeface="Consolas" panose="020B0609020204030204" pitchFamily="49" charset="0"/>
              </a:rPr>
              <a:t>Map&lt;String, String&gt; map = new HashMap&lt;&gt;();</a:t>
            </a:r>
          </a:p>
          <a:p>
            <a:endParaRPr lang="en-US" dirty="0">
              <a:latin typeface="Consolas" panose="020B0609020204030204" pitchFamily="49" charset="0"/>
            </a:endParaRPr>
          </a:p>
          <a:p>
            <a:r>
              <a:rPr lang="en-US" dirty="0" err="1">
                <a:latin typeface="Consolas" panose="020B0609020204030204" pitchFamily="49" charset="0"/>
              </a:rPr>
              <a:t>map.put</a:t>
            </a:r>
            <a:r>
              <a:rPr lang="en-US" dirty="0">
                <a:latin typeface="Consolas" panose="020B0609020204030204" pitchFamily="49" charset="0"/>
              </a:rPr>
              <a:t>("key1", "element 1");</a:t>
            </a:r>
          </a:p>
          <a:p>
            <a:r>
              <a:rPr lang="en-US" dirty="0" err="1">
                <a:latin typeface="Consolas" panose="020B0609020204030204" pitchFamily="49" charset="0"/>
              </a:rPr>
              <a:t>map.put</a:t>
            </a:r>
            <a:r>
              <a:rPr lang="en-US" dirty="0">
                <a:latin typeface="Consolas" panose="020B0609020204030204" pitchFamily="49" charset="0"/>
              </a:rPr>
              <a:t>("key2", "element 2");</a:t>
            </a:r>
          </a:p>
          <a:p>
            <a:r>
              <a:rPr lang="en-US" dirty="0" err="1">
                <a:latin typeface="Consolas" panose="020B0609020204030204" pitchFamily="49" charset="0"/>
              </a:rPr>
              <a:t>map.put</a:t>
            </a:r>
            <a:r>
              <a:rPr lang="en-US" dirty="0">
                <a:latin typeface="Consolas" panose="020B0609020204030204" pitchFamily="49" charset="0"/>
              </a:rPr>
              <a:t>("key3", "element 3");</a:t>
            </a:r>
            <a:endParaRPr lang="en-IN" dirty="0">
              <a:latin typeface="Consolas" panose="020B0609020204030204" pitchFamily="49" charset="0"/>
            </a:endParaRPr>
          </a:p>
        </p:txBody>
      </p:sp>
    </p:spTree>
    <p:extLst>
      <p:ext uri="{BB962C8B-B14F-4D97-AF65-F5344CB8AC3E}">
        <p14:creationId xmlns:p14="http://schemas.microsoft.com/office/powerpoint/2010/main" val="217827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3FB4-7E70-461F-9E86-99B77A3333BF}"/>
              </a:ext>
            </a:extLst>
          </p:cNvPr>
          <p:cNvSpPr>
            <a:spLocks noGrp="1"/>
          </p:cNvSpPr>
          <p:nvPr>
            <p:ph type="title"/>
          </p:nvPr>
        </p:nvSpPr>
        <p:spPr/>
        <p:txBody>
          <a:bodyPr/>
          <a:lstStyle/>
          <a:p>
            <a:r>
              <a:rPr lang="en-US" dirty="0"/>
              <a:t>Inserting All Elements From Another Map</a:t>
            </a:r>
            <a:endParaRPr lang="en-IN" dirty="0"/>
          </a:p>
        </p:txBody>
      </p:sp>
      <p:sp>
        <p:nvSpPr>
          <p:cNvPr id="3" name="Content Placeholder 2">
            <a:extLst>
              <a:ext uri="{FF2B5EF4-FFF2-40B4-BE49-F238E27FC236}">
                <a16:creationId xmlns:a16="http://schemas.microsoft.com/office/drawing/2014/main" id="{A55F85F6-B736-4BA3-B39A-866B092F6484}"/>
              </a:ext>
            </a:extLst>
          </p:cNvPr>
          <p:cNvSpPr>
            <a:spLocks noGrp="1"/>
          </p:cNvSpPr>
          <p:nvPr>
            <p:ph idx="1"/>
          </p:nvPr>
        </p:nvSpPr>
        <p:spPr/>
        <p:txBody>
          <a:bodyPr/>
          <a:lstStyle/>
          <a:p>
            <a:r>
              <a:rPr lang="en-US" dirty="0"/>
              <a:t>The Java Map interface has a method called </a:t>
            </a:r>
            <a:r>
              <a:rPr lang="en-US" dirty="0" err="1"/>
              <a:t>putAll</a:t>
            </a:r>
            <a:r>
              <a:rPr lang="en-US" dirty="0"/>
              <a:t>() which can copy all key + value pairs (entries) from another Map instance into itself.</a:t>
            </a:r>
            <a:endParaRPr lang="en-IN" dirty="0"/>
          </a:p>
        </p:txBody>
      </p:sp>
      <p:sp>
        <p:nvSpPr>
          <p:cNvPr id="6" name="TextBox 5">
            <a:extLst>
              <a:ext uri="{FF2B5EF4-FFF2-40B4-BE49-F238E27FC236}">
                <a16:creationId xmlns:a16="http://schemas.microsoft.com/office/drawing/2014/main" id="{3D5D0D6D-77F1-47E2-9591-8808E299C084}"/>
              </a:ext>
            </a:extLst>
          </p:cNvPr>
          <p:cNvSpPr txBox="1"/>
          <p:nvPr/>
        </p:nvSpPr>
        <p:spPr>
          <a:xfrm>
            <a:off x="838200" y="2854624"/>
            <a:ext cx="5796815" cy="1754326"/>
          </a:xfrm>
          <a:prstGeom prst="rect">
            <a:avLst/>
          </a:prstGeom>
          <a:noFill/>
          <a:ln>
            <a:solidFill>
              <a:schemeClr val="accent1"/>
            </a:solidFill>
          </a:ln>
        </p:spPr>
        <p:txBody>
          <a:bodyPr wrap="square">
            <a:spAutoFit/>
          </a:bodyPr>
          <a:lstStyle/>
          <a:p>
            <a:r>
              <a:rPr lang="en-IN" dirty="0">
                <a:latin typeface="Consolas" panose="020B0609020204030204" pitchFamily="49" charset="0"/>
              </a:rPr>
              <a:t>Map&lt;String, String&gt; </a:t>
            </a:r>
            <a:r>
              <a:rPr lang="en-IN" dirty="0" err="1">
                <a:latin typeface="Consolas" panose="020B0609020204030204" pitchFamily="49" charset="0"/>
              </a:rPr>
              <a:t>mapA</a:t>
            </a:r>
            <a:r>
              <a:rPr lang="en-IN" dirty="0">
                <a:latin typeface="Consolas" panose="020B0609020204030204" pitchFamily="49" charset="0"/>
              </a:rPr>
              <a:t> = new HashMap&lt;&gt;();</a:t>
            </a:r>
          </a:p>
          <a:p>
            <a:r>
              <a:rPr lang="en-IN" dirty="0" err="1">
                <a:latin typeface="Consolas" panose="020B0609020204030204" pitchFamily="49" charset="0"/>
              </a:rPr>
              <a:t>mapA.put</a:t>
            </a:r>
            <a:r>
              <a:rPr lang="en-IN" dirty="0">
                <a:latin typeface="Consolas" panose="020B0609020204030204" pitchFamily="49" charset="0"/>
              </a:rPr>
              <a:t>("key1", "value1");</a:t>
            </a:r>
          </a:p>
          <a:p>
            <a:r>
              <a:rPr lang="en-IN" dirty="0" err="1">
                <a:latin typeface="Consolas" panose="020B0609020204030204" pitchFamily="49" charset="0"/>
              </a:rPr>
              <a:t>mapA.put</a:t>
            </a:r>
            <a:r>
              <a:rPr lang="en-IN" dirty="0">
                <a:latin typeface="Consolas" panose="020B0609020204030204" pitchFamily="49" charset="0"/>
              </a:rPr>
              <a:t>("key2", "value2");</a:t>
            </a:r>
          </a:p>
          <a:p>
            <a:endParaRPr lang="en-IN" dirty="0">
              <a:latin typeface="Consolas" panose="020B0609020204030204" pitchFamily="49" charset="0"/>
            </a:endParaRPr>
          </a:p>
          <a:p>
            <a:r>
              <a:rPr lang="en-IN" dirty="0">
                <a:latin typeface="Consolas" panose="020B0609020204030204" pitchFamily="49" charset="0"/>
              </a:rPr>
              <a:t>Map&lt;String, String&gt; </a:t>
            </a:r>
            <a:r>
              <a:rPr lang="en-IN" dirty="0" err="1">
                <a:latin typeface="Consolas" panose="020B0609020204030204" pitchFamily="49" charset="0"/>
              </a:rPr>
              <a:t>mapB</a:t>
            </a:r>
            <a:r>
              <a:rPr lang="en-IN" dirty="0">
                <a:latin typeface="Consolas" panose="020B0609020204030204" pitchFamily="49" charset="0"/>
              </a:rPr>
              <a:t> = new HashMap&lt;&gt;();</a:t>
            </a:r>
          </a:p>
          <a:p>
            <a:r>
              <a:rPr lang="en-IN" dirty="0" err="1">
                <a:latin typeface="Consolas" panose="020B0609020204030204" pitchFamily="49" charset="0"/>
              </a:rPr>
              <a:t>mapB.putAll</a:t>
            </a:r>
            <a:r>
              <a:rPr lang="en-IN" dirty="0">
                <a:latin typeface="Consolas" panose="020B0609020204030204" pitchFamily="49" charset="0"/>
              </a:rPr>
              <a:t>(</a:t>
            </a:r>
            <a:r>
              <a:rPr lang="en-IN" dirty="0" err="1">
                <a:latin typeface="Consolas" panose="020B0609020204030204" pitchFamily="49" charset="0"/>
              </a:rPr>
              <a:t>mapA</a:t>
            </a:r>
            <a:r>
              <a:rPr lang="en-IN" dirty="0">
                <a:latin typeface="Consolas" panose="020B0609020204030204" pitchFamily="49" charset="0"/>
              </a:rPr>
              <a:t>);</a:t>
            </a:r>
          </a:p>
        </p:txBody>
      </p:sp>
    </p:spTree>
    <p:extLst>
      <p:ext uri="{BB962C8B-B14F-4D97-AF65-F5344CB8AC3E}">
        <p14:creationId xmlns:p14="http://schemas.microsoft.com/office/powerpoint/2010/main" val="325090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B0CF-090B-409C-8A87-329C6FB40814}"/>
              </a:ext>
            </a:extLst>
          </p:cNvPr>
          <p:cNvSpPr>
            <a:spLocks noGrp="1"/>
          </p:cNvSpPr>
          <p:nvPr>
            <p:ph type="title"/>
          </p:nvPr>
        </p:nvSpPr>
        <p:spPr/>
        <p:txBody>
          <a:bodyPr/>
          <a:lstStyle/>
          <a:p>
            <a:r>
              <a:rPr lang="en-US" dirty="0"/>
              <a:t>Get Elements From a Java Map</a:t>
            </a:r>
            <a:endParaRPr lang="en-IN" dirty="0"/>
          </a:p>
        </p:txBody>
      </p:sp>
      <p:sp>
        <p:nvSpPr>
          <p:cNvPr id="3" name="Content Placeholder 2">
            <a:extLst>
              <a:ext uri="{FF2B5EF4-FFF2-40B4-BE49-F238E27FC236}">
                <a16:creationId xmlns:a16="http://schemas.microsoft.com/office/drawing/2014/main" id="{04BB7CFD-B6E8-4266-B5A3-CA493847D8DE}"/>
              </a:ext>
            </a:extLst>
          </p:cNvPr>
          <p:cNvSpPr>
            <a:spLocks noGrp="1"/>
          </p:cNvSpPr>
          <p:nvPr>
            <p:ph idx="1"/>
          </p:nvPr>
        </p:nvSpPr>
        <p:spPr/>
        <p:txBody>
          <a:bodyPr/>
          <a:lstStyle/>
          <a:p>
            <a:r>
              <a:rPr lang="en-US" dirty="0"/>
              <a:t>To get a specific element stored in a Java Map you call its get() method, passing along the key for that element as parameter.</a:t>
            </a:r>
          </a:p>
          <a:p>
            <a:endParaRPr lang="en-US" dirty="0"/>
          </a:p>
          <a:p>
            <a:pPr marL="0" indent="0">
              <a:buNone/>
            </a:pPr>
            <a:endParaRPr lang="en-US" dirty="0"/>
          </a:p>
          <a:p>
            <a:r>
              <a:rPr lang="en-US" dirty="0"/>
              <a:t>If we had specified a generic type for the key and value of the Map, then it would not have been necessary to cast the object returned by get() method.</a:t>
            </a:r>
            <a:endParaRPr lang="en-IN" dirty="0"/>
          </a:p>
        </p:txBody>
      </p:sp>
      <p:sp>
        <p:nvSpPr>
          <p:cNvPr id="5" name="TextBox 4">
            <a:extLst>
              <a:ext uri="{FF2B5EF4-FFF2-40B4-BE49-F238E27FC236}">
                <a16:creationId xmlns:a16="http://schemas.microsoft.com/office/drawing/2014/main" id="{D5690985-A9B0-47B9-BA93-8B295C3E6AAD}"/>
              </a:ext>
            </a:extLst>
          </p:cNvPr>
          <p:cNvSpPr txBox="1"/>
          <p:nvPr/>
        </p:nvSpPr>
        <p:spPr>
          <a:xfrm>
            <a:off x="838200" y="2815465"/>
            <a:ext cx="4436444" cy="738664"/>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Map </a:t>
            </a:r>
            <a:r>
              <a:rPr lang="en-US" sz="1400" dirty="0" err="1">
                <a:latin typeface="Consolas" panose="020B0609020204030204" pitchFamily="49" charset="0"/>
              </a:rPr>
              <a:t>map</a:t>
            </a:r>
            <a:r>
              <a:rPr lang="en-US" sz="1400" dirty="0">
                <a:latin typeface="Consolas" panose="020B0609020204030204" pitchFamily="49" charset="0"/>
              </a:rPr>
              <a:t> = new HashMap();</a:t>
            </a:r>
          </a:p>
          <a:p>
            <a:r>
              <a:rPr lang="en-US" sz="1400" dirty="0" err="1">
                <a:latin typeface="Consolas" panose="020B0609020204030204" pitchFamily="49" charset="0"/>
              </a:rPr>
              <a:t>map.put</a:t>
            </a:r>
            <a:r>
              <a:rPr lang="en-US" sz="1400" dirty="0">
                <a:latin typeface="Consolas" panose="020B0609020204030204" pitchFamily="49" charset="0"/>
              </a:rPr>
              <a:t>("key1", "value 1");</a:t>
            </a:r>
          </a:p>
          <a:p>
            <a:r>
              <a:rPr lang="en-US" sz="1400" dirty="0">
                <a:latin typeface="Consolas" panose="020B0609020204030204" pitchFamily="49" charset="0"/>
              </a:rPr>
              <a:t>String element1 = (String) </a:t>
            </a:r>
            <a:r>
              <a:rPr lang="en-US" sz="1400" dirty="0" err="1">
                <a:latin typeface="Consolas" panose="020B0609020204030204" pitchFamily="49" charset="0"/>
              </a:rPr>
              <a:t>map.get</a:t>
            </a:r>
            <a:r>
              <a:rPr lang="en-US" sz="1400" dirty="0">
                <a:latin typeface="Consolas" panose="020B0609020204030204" pitchFamily="49" charset="0"/>
              </a:rPr>
              <a:t>("key1");</a:t>
            </a:r>
            <a:endParaRPr lang="en-IN" sz="1400" dirty="0">
              <a:latin typeface="Consolas" panose="020B0609020204030204" pitchFamily="49" charset="0"/>
            </a:endParaRPr>
          </a:p>
        </p:txBody>
      </p:sp>
      <p:sp>
        <p:nvSpPr>
          <p:cNvPr id="9" name="TextBox 8">
            <a:extLst>
              <a:ext uri="{FF2B5EF4-FFF2-40B4-BE49-F238E27FC236}">
                <a16:creationId xmlns:a16="http://schemas.microsoft.com/office/drawing/2014/main" id="{DC408447-6D0E-4736-A8D0-099CE4BEDB0A}"/>
              </a:ext>
            </a:extLst>
          </p:cNvPr>
          <p:cNvSpPr txBox="1"/>
          <p:nvPr/>
        </p:nvSpPr>
        <p:spPr>
          <a:xfrm>
            <a:off x="838200" y="5046328"/>
            <a:ext cx="4436444" cy="738664"/>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Map&lt;String, String&gt; map = new HashMap&lt;&gt;();</a:t>
            </a:r>
          </a:p>
          <a:p>
            <a:r>
              <a:rPr lang="en-US" sz="1400" dirty="0" err="1">
                <a:latin typeface="Consolas" panose="020B0609020204030204" pitchFamily="49" charset="0"/>
              </a:rPr>
              <a:t>map.put</a:t>
            </a:r>
            <a:r>
              <a:rPr lang="en-US" sz="1400" dirty="0">
                <a:latin typeface="Consolas" panose="020B0609020204030204" pitchFamily="49" charset="0"/>
              </a:rPr>
              <a:t>("key1", "value 1");</a:t>
            </a:r>
          </a:p>
          <a:p>
            <a:r>
              <a:rPr lang="en-US" sz="1400" dirty="0">
                <a:latin typeface="Consolas" panose="020B0609020204030204" pitchFamily="49" charset="0"/>
              </a:rPr>
              <a:t>String element1 = </a:t>
            </a:r>
            <a:r>
              <a:rPr lang="en-US" sz="1400" dirty="0" err="1">
                <a:latin typeface="Consolas" panose="020B0609020204030204" pitchFamily="49" charset="0"/>
              </a:rPr>
              <a:t>map.get</a:t>
            </a:r>
            <a:r>
              <a:rPr lang="en-US" sz="1400" dirty="0">
                <a:latin typeface="Consolas" panose="020B0609020204030204" pitchFamily="49" charset="0"/>
              </a:rPr>
              <a:t>("key1");</a:t>
            </a:r>
            <a:endParaRPr lang="en-IN" sz="1400" dirty="0">
              <a:latin typeface="Consolas" panose="020B0609020204030204" pitchFamily="49" charset="0"/>
            </a:endParaRPr>
          </a:p>
        </p:txBody>
      </p:sp>
    </p:spTree>
    <p:extLst>
      <p:ext uri="{BB962C8B-B14F-4D97-AF65-F5344CB8AC3E}">
        <p14:creationId xmlns:p14="http://schemas.microsoft.com/office/powerpoint/2010/main" val="153648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6648-3479-42B0-B13F-96EA49CBF5E6}"/>
              </a:ext>
            </a:extLst>
          </p:cNvPr>
          <p:cNvSpPr>
            <a:spLocks noGrp="1"/>
          </p:cNvSpPr>
          <p:nvPr>
            <p:ph type="title"/>
          </p:nvPr>
        </p:nvSpPr>
        <p:spPr/>
        <p:txBody>
          <a:bodyPr/>
          <a:lstStyle/>
          <a:p>
            <a:r>
              <a:rPr lang="en-US" dirty="0"/>
              <a:t>Get Elements From a Java Map</a:t>
            </a:r>
            <a:endParaRPr lang="en-IN" dirty="0"/>
          </a:p>
        </p:txBody>
      </p:sp>
      <p:sp>
        <p:nvSpPr>
          <p:cNvPr id="3" name="Content Placeholder 2">
            <a:extLst>
              <a:ext uri="{FF2B5EF4-FFF2-40B4-BE49-F238E27FC236}">
                <a16:creationId xmlns:a16="http://schemas.microsoft.com/office/drawing/2014/main" id="{571792AA-D1B8-4A33-998A-049B16621F95}"/>
              </a:ext>
            </a:extLst>
          </p:cNvPr>
          <p:cNvSpPr>
            <a:spLocks noGrp="1"/>
          </p:cNvSpPr>
          <p:nvPr>
            <p:ph idx="1"/>
          </p:nvPr>
        </p:nvSpPr>
        <p:spPr/>
        <p:txBody>
          <a:bodyPr/>
          <a:lstStyle/>
          <a:p>
            <a:r>
              <a:rPr lang="en-US" dirty="0"/>
              <a:t>Get or Default Value</a:t>
            </a:r>
          </a:p>
          <a:p>
            <a:endParaRPr lang="en-US" dirty="0"/>
          </a:p>
          <a:p>
            <a:endParaRPr lang="en-US" dirty="0"/>
          </a:p>
          <a:p>
            <a:endParaRPr lang="en-US" dirty="0"/>
          </a:p>
          <a:p>
            <a:r>
              <a:rPr lang="en-US" dirty="0"/>
              <a:t>Checking if Map Contains Key</a:t>
            </a:r>
          </a:p>
          <a:p>
            <a:endParaRPr lang="en-US" dirty="0"/>
          </a:p>
          <a:p>
            <a:r>
              <a:rPr lang="en-US" dirty="0"/>
              <a:t>Checking if Map Contains Value</a:t>
            </a:r>
          </a:p>
          <a:p>
            <a:endParaRPr lang="en-US" dirty="0"/>
          </a:p>
          <a:p>
            <a:endParaRPr lang="en-US" dirty="0"/>
          </a:p>
          <a:p>
            <a:endParaRPr lang="en-US" dirty="0"/>
          </a:p>
          <a:p>
            <a:endParaRPr lang="en-IN" dirty="0"/>
          </a:p>
        </p:txBody>
      </p:sp>
      <p:sp>
        <p:nvSpPr>
          <p:cNvPr id="5" name="TextBox 4">
            <a:extLst>
              <a:ext uri="{FF2B5EF4-FFF2-40B4-BE49-F238E27FC236}">
                <a16:creationId xmlns:a16="http://schemas.microsoft.com/office/drawing/2014/main" id="{EDBFB467-4B1B-4E71-AF9F-1409471DC3F3}"/>
              </a:ext>
            </a:extLst>
          </p:cNvPr>
          <p:cNvSpPr txBox="1"/>
          <p:nvPr/>
        </p:nvSpPr>
        <p:spPr>
          <a:xfrm>
            <a:off x="838200" y="2454245"/>
            <a:ext cx="6097604" cy="1169551"/>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Map&lt;String, String&gt; map = new HashMap&lt;&gt;();</a:t>
            </a:r>
          </a:p>
          <a:p>
            <a:r>
              <a:rPr lang="en-IN" sz="1400" dirty="0" err="1">
                <a:latin typeface="Consolas" panose="020B0609020204030204" pitchFamily="49" charset="0"/>
              </a:rPr>
              <a:t>map.put</a:t>
            </a:r>
            <a:r>
              <a:rPr lang="en-IN" sz="1400" dirty="0">
                <a:latin typeface="Consolas" panose="020B0609020204030204" pitchFamily="49" charset="0"/>
              </a:rPr>
              <a:t>("A", "1");</a:t>
            </a:r>
          </a:p>
          <a:p>
            <a:r>
              <a:rPr lang="en-IN" sz="1400" dirty="0" err="1">
                <a:latin typeface="Consolas" panose="020B0609020204030204" pitchFamily="49" charset="0"/>
              </a:rPr>
              <a:t>map.put</a:t>
            </a:r>
            <a:r>
              <a:rPr lang="en-IN" sz="1400" dirty="0">
                <a:latin typeface="Consolas" panose="020B0609020204030204" pitchFamily="49" charset="0"/>
              </a:rPr>
              <a:t>("B", "2");</a:t>
            </a:r>
          </a:p>
          <a:p>
            <a:r>
              <a:rPr lang="en-IN" sz="1400" dirty="0" err="1">
                <a:latin typeface="Consolas" panose="020B0609020204030204" pitchFamily="49" charset="0"/>
              </a:rPr>
              <a:t>map.put</a:t>
            </a:r>
            <a:r>
              <a:rPr lang="en-IN" sz="1400" dirty="0">
                <a:latin typeface="Consolas" panose="020B0609020204030204" pitchFamily="49" charset="0"/>
              </a:rPr>
              <a:t>("C", "3");</a:t>
            </a:r>
          </a:p>
          <a:p>
            <a:r>
              <a:rPr lang="en-IN" sz="1400" dirty="0">
                <a:latin typeface="Consolas" panose="020B0609020204030204" pitchFamily="49" charset="0"/>
              </a:rPr>
              <a:t>String value = </a:t>
            </a:r>
            <a:r>
              <a:rPr lang="en-IN" sz="1400" dirty="0" err="1">
                <a:latin typeface="Consolas" panose="020B0609020204030204" pitchFamily="49" charset="0"/>
              </a:rPr>
              <a:t>map.getOrDefault</a:t>
            </a:r>
            <a:r>
              <a:rPr lang="en-IN" sz="1400" dirty="0">
                <a:latin typeface="Consolas" panose="020B0609020204030204" pitchFamily="49" charset="0"/>
              </a:rPr>
              <a:t>("E", "default value");</a:t>
            </a:r>
          </a:p>
        </p:txBody>
      </p:sp>
      <p:sp>
        <p:nvSpPr>
          <p:cNvPr id="7" name="TextBox 6">
            <a:extLst>
              <a:ext uri="{FF2B5EF4-FFF2-40B4-BE49-F238E27FC236}">
                <a16:creationId xmlns:a16="http://schemas.microsoft.com/office/drawing/2014/main" id="{3FFF40F8-A9A4-409E-BFC3-B9C5685488B9}"/>
              </a:ext>
            </a:extLst>
          </p:cNvPr>
          <p:cNvSpPr txBox="1"/>
          <p:nvPr/>
        </p:nvSpPr>
        <p:spPr>
          <a:xfrm>
            <a:off x="838200" y="4430648"/>
            <a:ext cx="4147686" cy="307777"/>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boolean </a:t>
            </a:r>
            <a:r>
              <a:rPr lang="en-US" sz="1400" dirty="0" err="1">
                <a:latin typeface="Consolas" panose="020B0609020204030204" pitchFamily="49" charset="0"/>
              </a:rPr>
              <a:t>hasKey</a:t>
            </a:r>
            <a:r>
              <a:rPr lang="en-US" sz="1400" dirty="0">
                <a:latin typeface="Consolas" panose="020B0609020204030204" pitchFamily="49" charset="0"/>
              </a:rPr>
              <a:t> = </a:t>
            </a:r>
            <a:r>
              <a:rPr lang="en-US" sz="1400" dirty="0" err="1">
                <a:latin typeface="Consolas" panose="020B0609020204030204" pitchFamily="49" charset="0"/>
              </a:rPr>
              <a:t>map.containsKey</a:t>
            </a:r>
            <a:r>
              <a:rPr lang="en-US" sz="1400" dirty="0">
                <a:latin typeface="Consolas" panose="020B0609020204030204" pitchFamily="49" charset="0"/>
              </a:rPr>
              <a:t>("123");</a:t>
            </a:r>
            <a:endParaRPr lang="en-IN" sz="1400" dirty="0">
              <a:latin typeface="Consolas" panose="020B0609020204030204" pitchFamily="49" charset="0"/>
            </a:endParaRPr>
          </a:p>
        </p:txBody>
      </p:sp>
      <p:sp>
        <p:nvSpPr>
          <p:cNvPr id="9" name="TextBox 8">
            <a:extLst>
              <a:ext uri="{FF2B5EF4-FFF2-40B4-BE49-F238E27FC236}">
                <a16:creationId xmlns:a16="http://schemas.microsoft.com/office/drawing/2014/main" id="{677BE85B-361C-494C-9692-A41189C14E30}"/>
              </a:ext>
            </a:extLst>
          </p:cNvPr>
          <p:cNvSpPr txBox="1"/>
          <p:nvPr/>
        </p:nvSpPr>
        <p:spPr>
          <a:xfrm>
            <a:off x="838201" y="5360611"/>
            <a:ext cx="4936958" cy="307777"/>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boolean </a:t>
            </a:r>
            <a:r>
              <a:rPr lang="en-US" sz="1400" dirty="0" err="1">
                <a:latin typeface="Consolas" panose="020B0609020204030204" pitchFamily="49" charset="0"/>
              </a:rPr>
              <a:t>hasValue</a:t>
            </a:r>
            <a:r>
              <a:rPr lang="en-US" sz="1400" dirty="0">
                <a:latin typeface="Consolas" panose="020B0609020204030204" pitchFamily="49" charset="0"/>
              </a:rPr>
              <a:t> = </a:t>
            </a:r>
            <a:r>
              <a:rPr lang="en-US" sz="1400" dirty="0" err="1">
                <a:latin typeface="Consolas" panose="020B0609020204030204" pitchFamily="49" charset="0"/>
              </a:rPr>
              <a:t>map.containsValue</a:t>
            </a:r>
            <a:r>
              <a:rPr lang="en-US" sz="1400" dirty="0">
                <a:latin typeface="Consolas" panose="020B0609020204030204" pitchFamily="49" charset="0"/>
              </a:rPr>
              <a:t>("value 1");</a:t>
            </a:r>
            <a:endParaRPr lang="en-IN" sz="1400" dirty="0">
              <a:latin typeface="Consolas" panose="020B0609020204030204" pitchFamily="49" charset="0"/>
            </a:endParaRPr>
          </a:p>
        </p:txBody>
      </p:sp>
    </p:spTree>
    <p:extLst>
      <p:ext uri="{BB962C8B-B14F-4D97-AF65-F5344CB8AC3E}">
        <p14:creationId xmlns:p14="http://schemas.microsoft.com/office/powerpoint/2010/main" val="1023614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BC6B-78F0-4BCA-9C02-8F62DED2CFDA}"/>
              </a:ext>
            </a:extLst>
          </p:cNvPr>
          <p:cNvSpPr>
            <a:spLocks noGrp="1"/>
          </p:cNvSpPr>
          <p:nvPr>
            <p:ph type="title"/>
          </p:nvPr>
        </p:nvSpPr>
        <p:spPr/>
        <p:txBody>
          <a:bodyPr/>
          <a:lstStyle/>
          <a:p>
            <a:r>
              <a:rPr lang="en-US" dirty="0"/>
              <a:t>Get Elements From a Java Map</a:t>
            </a:r>
            <a:endParaRPr lang="en-IN" dirty="0"/>
          </a:p>
        </p:txBody>
      </p:sp>
      <p:sp>
        <p:nvSpPr>
          <p:cNvPr id="3" name="Content Placeholder 2">
            <a:extLst>
              <a:ext uri="{FF2B5EF4-FFF2-40B4-BE49-F238E27FC236}">
                <a16:creationId xmlns:a16="http://schemas.microsoft.com/office/drawing/2014/main" id="{B98A9C62-941C-4D94-9E8A-20D7993B6A3A}"/>
              </a:ext>
            </a:extLst>
          </p:cNvPr>
          <p:cNvSpPr>
            <a:spLocks noGrp="1"/>
          </p:cNvSpPr>
          <p:nvPr>
            <p:ph idx="1"/>
          </p:nvPr>
        </p:nvSpPr>
        <p:spPr/>
        <p:txBody>
          <a:bodyPr/>
          <a:lstStyle/>
          <a:p>
            <a:r>
              <a:rPr lang="en-US" dirty="0"/>
              <a:t>Iterating the Keys of a Java Map</a:t>
            </a:r>
          </a:p>
          <a:p>
            <a:pPr lvl="1"/>
            <a:r>
              <a:rPr lang="en-US" dirty="0"/>
              <a:t>Via the key Iterator</a:t>
            </a:r>
          </a:p>
          <a:p>
            <a:pPr lvl="1"/>
            <a:r>
              <a:rPr lang="en-US" dirty="0"/>
              <a:t>Via the for-each loop</a:t>
            </a:r>
          </a:p>
          <a:p>
            <a:pPr lvl="1"/>
            <a:r>
              <a:rPr lang="en-US" dirty="0"/>
              <a:t>Via a Stream</a:t>
            </a:r>
          </a:p>
          <a:p>
            <a:endParaRPr lang="en-IN" dirty="0"/>
          </a:p>
        </p:txBody>
      </p:sp>
    </p:spTree>
    <p:extLst>
      <p:ext uri="{BB962C8B-B14F-4D97-AF65-F5344CB8AC3E}">
        <p14:creationId xmlns:p14="http://schemas.microsoft.com/office/powerpoint/2010/main" val="355978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D2F4-D20A-4D26-9A8D-8E32501031FC}"/>
              </a:ext>
            </a:extLst>
          </p:cNvPr>
          <p:cNvSpPr>
            <a:spLocks noGrp="1"/>
          </p:cNvSpPr>
          <p:nvPr>
            <p:ph type="title"/>
          </p:nvPr>
        </p:nvSpPr>
        <p:spPr/>
        <p:txBody>
          <a:bodyPr/>
          <a:lstStyle/>
          <a:p>
            <a:r>
              <a:rPr lang="en-US" dirty="0"/>
              <a:t>Using a Key Iterator</a:t>
            </a:r>
            <a:endParaRPr lang="en-IN" dirty="0"/>
          </a:p>
        </p:txBody>
      </p:sp>
      <p:sp>
        <p:nvSpPr>
          <p:cNvPr id="3" name="Content Placeholder 2">
            <a:extLst>
              <a:ext uri="{FF2B5EF4-FFF2-40B4-BE49-F238E27FC236}">
                <a16:creationId xmlns:a16="http://schemas.microsoft.com/office/drawing/2014/main" id="{12BAC950-24A1-4F6A-89E4-520DA44E5440}"/>
              </a:ext>
            </a:extLst>
          </p:cNvPr>
          <p:cNvSpPr>
            <a:spLocks noGrp="1"/>
          </p:cNvSpPr>
          <p:nvPr>
            <p:ph idx="1"/>
          </p:nvPr>
        </p:nvSpPr>
        <p:spPr/>
        <p:txBody>
          <a:bodyPr/>
          <a:lstStyle/>
          <a:p>
            <a:r>
              <a:rPr lang="en-US" dirty="0"/>
              <a:t>You can iterate all the keys of a Java Map via its </a:t>
            </a:r>
            <a:r>
              <a:rPr lang="en-US" dirty="0" err="1"/>
              <a:t>keySet</a:t>
            </a:r>
            <a:r>
              <a:rPr lang="en-US" dirty="0"/>
              <a:t>() method.</a:t>
            </a:r>
          </a:p>
          <a:p>
            <a:endParaRPr lang="en-US" dirty="0"/>
          </a:p>
          <a:p>
            <a:endParaRPr lang="en-US" dirty="0"/>
          </a:p>
          <a:p>
            <a:endParaRPr lang="en-US" dirty="0"/>
          </a:p>
          <a:p>
            <a:r>
              <a:rPr lang="en-US" dirty="0"/>
              <a:t>Iterate keys for generic map</a:t>
            </a:r>
            <a:endParaRPr lang="en-IN" dirty="0"/>
          </a:p>
        </p:txBody>
      </p:sp>
      <p:sp>
        <p:nvSpPr>
          <p:cNvPr id="6" name="TextBox 5">
            <a:extLst>
              <a:ext uri="{FF2B5EF4-FFF2-40B4-BE49-F238E27FC236}">
                <a16:creationId xmlns:a16="http://schemas.microsoft.com/office/drawing/2014/main" id="{D8E28864-2A3F-4179-BFC4-D7E0D0749F78}"/>
              </a:ext>
            </a:extLst>
          </p:cNvPr>
          <p:cNvSpPr txBox="1"/>
          <p:nvPr/>
        </p:nvSpPr>
        <p:spPr>
          <a:xfrm>
            <a:off x="838200" y="2419489"/>
            <a:ext cx="6097604" cy="1384995"/>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Iterator </a:t>
            </a:r>
            <a:r>
              <a:rPr lang="en-IN" sz="1400" dirty="0" err="1">
                <a:latin typeface="Consolas" panose="020B0609020204030204" pitchFamily="49" charset="0"/>
              </a:rPr>
              <a:t>iterator</a:t>
            </a:r>
            <a:r>
              <a:rPr lang="en-IN" sz="1400" dirty="0">
                <a:latin typeface="Consolas" panose="020B0609020204030204" pitchFamily="49" charset="0"/>
              </a:rPr>
              <a:t> = </a:t>
            </a:r>
            <a:r>
              <a:rPr lang="en-IN" sz="1400" dirty="0" err="1">
                <a:latin typeface="Consolas" panose="020B0609020204030204" pitchFamily="49" charset="0"/>
              </a:rPr>
              <a:t>map.keySet</a:t>
            </a:r>
            <a:r>
              <a:rPr lang="en-IN" sz="1400" dirty="0">
                <a:latin typeface="Consolas" panose="020B0609020204030204" pitchFamily="49" charset="0"/>
              </a:rPr>
              <a:t>().iterator();</a:t>
            </a:r>
          </a:p>
          <a:p>
            <a:endParaRPr lang="en-IN" sz="1400" dirty="0">
              <a:latin typeface="Consolas" panose="020B0609020204030204" pitchFamily="49" charset="0"/>
            </a:endParaRPr>
          </a:p>
          <a:p>
            <a:r>
              <a:rPr lang="en-IN" sz="1400" dirty="0">
                <a:latin typeface="Consolas" panose="020B0609020204030204" pitchFamily="49" charset="0"/>
              </a:rPr>
              <a:t>while(</a:t>
            </a:r>
            <a:r>
              <a:rPr lang="en-IN" sz="1400" dirty="0" err="1">
                <a:latin typeface="Consolas" panose="020B0609020204030204" pitchFamily="49" charset="0"/>
              </a:rPr>
              <a:t>iterator.hasNext</a:t>
            </a:r>
            <a:r>
              <a:rPr lang="en-IN" sz="1400" dirty="0">
                <a:latin typeface="Consolas" panose="020B0609020204030204" pitchFamily="49" charset="0"/>
              </a:rPr>
              <a:t>(){</a:t>
            </a:r>
          </a:p>
          <a:p>
            <a:r>
              <a:rPr lang="en-IN" sz="1400" dirty="0">
                <a:latin typeface="Consolas" panose="020B0609020204030204" pitchFamily="49" charset="0"/>
              </a:rPr>
              <a:t>  Object key   = </a:t>
            </a:r>
            <a:r>
              <a:rPr lang="en-IN" sz="1400" dirty="0" err="1">
                <a:latin typeface="Consolas" panose="020B0609020204030204" pitchFamily="49" charset="0"/>
              </a:rPr>
              <a:t>iterator.next</a:t>
            </a:r>
            <a:r>
              <a:rPr lang="en-IN" sz="1400" dirty="0">
                <a:latin typeface="Consolas" panose="020B0609020204030204" pitchFamily="49" charset="0"/>
              </a:rPr>
              <a:t>();</a:t>
            </a:r>
          </a:p>
          <a:p>
            <a:r>
              <a:rPr lang="en-IN" sz="1400" dirty="0">
                <a:latin typeface="Consolas" panose="020B0609020204030204" pitchFamily="49" charset="0"/>
              </a:rPr>
              <a:t>  Object value = </a:t>
            </a:r>
            <a:r>
              <a:rPr lang="en-IN" sz="1400" dirty="0" err="1">
                <a:latin typeface="Consolas" panose="020B0609020204030204" pitchFamily="49" charset="0"/>
              </a:rPr>
              <a:t>map.get</a:t>
            </a:r>
            <a:r>
              <a:rPr lang="en-IN" sz="1400" dirty="0">
                <a:latin typeface="Consolas" panose="020B0609020204030204" pitchFamily="49" charset="0"/>
              </a:rPr>
              <a:t>(key);</a:t>
            </a:r>
          </a:p>
          <a:p>
            <a:r>
              <a:rPr lang="en-IN" sz="1400" dirty="0">
                <a:latin typeface="Consolas" panose="020B0609020204030204" pitchFamily="49" charset="0"/>
              </a:rPr>
              <a:t>}</a:t>
            </a:r>
          </a:p>
        </p:txBody>
      </p:sp>
      <p:sp>
        <p:nvSpPr>
          <p:cNvPr id="8" name="TextBox 7">
            <a:extLst>
              <a:ext uri="{FF2B5EF4-FFF2-40B4-BE49-F238E27FC236}">
                <a16:creationId xmlns:a16="http://schemas.microsoft.com/office/drawing/2014/main" id="{EA5FB785-B044-40D7-9BFC-F0E144A9B4A6}"/>
              </a:ext>
            </a:extLst>
          </p:cNvPr>
          <p:cNvSpPr txBox="1"/>
          <p:nvPr/>
        </p:nvSpPr>
        <p:spPr>
          <a:xfrm>
            <a:off x="838200" y="4496018"/>
            <a:ext cx="6097604" cy="1815882"/>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Map&lt;String, String&gt; map = new HashMap&lt;&gt;();</a:t>
            </a:r>
          </a:p>
          <a:p>
            <a:endParaRPr lang="en-IN" sz="1400" dirty="0">
              <a:latin typeface="Consolas" panose="020B0609020204030204" pitchFamily="49" charset="0"/>
            </a:endParaRPr>
          </a:p>
          <a:p>
            <a:r>
              <a:rPr lang="en-IN" sz="1400" dirty="0">
                <a:latin typeface="Consolas" panose="020B0609020204030204" pitchFamily="49" charset="0"/>
              </a:rPr>
              <a:t>Iterator&lt;String&gt; iterator = </a:t>
            </a:r>
            <a:r>
              <a:rPr lang="en-IN" sz="1400" dirty="0" err="1">
                <a:latin typeface="Consolas" panose="020B0609020204030204" pitchFamily="49" charset="0"/>
              </a:rPr>
              <a:t>map.keySet</a:t>
            </a:r>
            <a:r>
              <a:rPr lang="en-IN" sz="1400" dirty="0">
                <a:latin typeface="Consolas" panose="020B0609020204030204" pitchFamily="49" charset="0"/>
              </a:rPr>
              <a:t>().iterator();</a:t>
            </a:r>
          </a:p>
          <a:p>
            <a:endParaRPr lang="en-IN" sz="1400" dirty="0">
              <a:latin typeface="Consolas" panose="020B0609020204030204" pitchFamily="49" charset="0"/>
            </a:endParaRPr>
          </a:p>
          <a:p>
            <a:r>
              <a:rPr lang="en-IN" sz="1400" dirty="0">
                <a:latin typeface="Consolas" panose="020B0609020204030204" pitchFamily="49" charset="0"/>
              </a:rPr>
              <a:t>while(</a:t>
            </a:r>
            <a:r>
              <a:rPr lang="en-IN" sz="1400" dirty="0" err="1">
                <a:latin typeface="Consolas" panose="020B0609020204030204" pitchFamily="49" charset="0"/>
              </a:rPr>
              <a:t>iterator.hasNext</a:t>
            </a:r>
            <a:r>
              <a:rPr lang="en-IN" sz="1400" dirty="0">
                <a:latin typeface="Consolas" panose="020B0609020204030204" pitchFamily="49" charset="0"/>
              </a:rPr>
              <a:t>(){</a:t>
            </a:r>
          </a:p>
          <a:p>
            <a:r>
              <a:rPr lang="en-IN" sz="1400" dirty="0">
                <a:latin typeface="Consolas" panose="020B0609020204030204" pitchFamily="49" charset="0"/>
              </a:rPr>
              <a:t>  String key   = </a:t>
            </a:r>
            <a:r>
              <a:rPr lang="en-IN" sz="1400" dirty="0" err="1">
                <a:latin typeface="Consolas" panose="020B0609020204030204" pitchFamily="49" charset="0"/>
              </a:rPr>
              <a:t>iterator.next</a:t>
            </a:r>
            <a:r>
              <a:rPr lang="en-IN" sz="1400" dirty="0">
                <a:latin typeface="Consolas" panose="020B0609020204030204" pitchFamily="49" charset="0"/>
              </a:rPr>
              <a:t>();</a:t>
            </a:r>
          </a:p>
          <a:p>
            <a:r>
              <a:rPr lang="en-IN" sz="1400" dirty="0">
                <a:latin typeface="Consolas" panose="020B0609020204030204" pitchFamily="49" charset="0"/>
              </a:rPr>
              <a:t>  String value = </a:t>
            </a:r>
            <a:r>
              <a:rPr lang="en-IN" sz="1400" dirty="0" err="1">
                <a:latin typeface="Consolas" panose="020B0609020204030204" pitchFamily="49" charset="0"/>
              </a:rPr>
              <a:t>map.get</a:t>
            </a:r>
            <a:r>
              <a:rPr lang="en-IN" sz="1400" dirty="0">
                <a:latin typeface="Consolas" panose="020B0609020204030204" pitchFamily="49" charset="0"/>
              </a:rPr>
              <a:t>(key);</a:t>
            </a:r>
          </a:p>
          <a:p>
            <a:r>
              <a:rPr lang="en-IN" sz="1400" dirty="0">
                <a:latin typeface="Consolas" panose="020B0609020204030204" pitchFamily="49" charset="0"/>
              </a:rPr>
              <a:t>}</a:t>
            </a:r>
          </a:p>
        </p:txBody>
      </p:sp>
    </p:spTree>
    <p:extLst>
      <p:ext uri="{BB962C8B-B14F-4D97-AF65-F5344CB8AC3E}">
        <p14:creationId xmlns:p14="http://schemas.microsoft.com/office/powerpoint/2010/main" val="2939101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CF89-891D-4F1F-9E0D-1D6C25D3FE85}"/>
              </a:ext>
            </a:extLst>
          </p:cNvPr>
          <p:cNvSpPr>
            <a:spLocks noGrp="1"/>
          </p:cNvSpPr>
          <p:nvPr>
            <p:ph type="title"/>
          </p:nvPr>
        </p:nvSpPr>
        <p:spPr/>
        <p:txBody>
          <a:bodyPr/>
          <a:lstStyle/>
          <a:p>
            <a:r>
              <a:rPr lang="en-US" dirty="0"/>
              <a:t>Using a Key For-Each Loop</a:t>
            </a:r>
            <a:endParaRPr lang="en-IN" dirty="0"/>
          </a:p>
        </p:txBody>
      </p:sp>
      <p:sp>
        <p:nvSpPr>
          <p:cNvPr id="3" name="Content Placeholder 2">
            <a:extLst>
              <a:ext uri="{FF2B5EF4-FFF2-40B4-BE49-F238E27FC236}">
                <a16:creationId xmlns:a16="http://schemas.microsoft.com/office/drawing/2014/main" id="{0DD15A82-F67D-448D-AFC4-09C7CC74F6E8}"/>
              </a:ext>
            </a:extLst>
          </p:cNvPr>
          <p:cNvSpPr>
            <a:spLocks noGrp="1"/>
          </p:cNvSpPr>
          <p:nvPr>
            <p:ph idx="1"/>
          </p:nvPr>
        </p:nvSpPr>
        <p:spPr/>
        <p:txBody>
          <a:bodyPr/>
          <a:lstStyle/>
          <a:p>
            <a:r>
              <a:rPr lang="en-US" dirty="0"/>
              <a:t>From Java 5 you can also use the for-each loop to iterate the keys stored in a Java Map.</a:t>
            </a:r>
          </a:p>
          <a:p>
            <a:endParaRPr lang="en-US" dirty="0"/>
          </a:p>
          <a:p>
            <a:endParaRPr lang="en-US" dirty="0"/>
          </a:p>
          <a:p>
            <a:r>
              <a:rPr lang="en-US" dirty="0"/>
              <a:t>If you have specified a generic type for the Java Map, then you can use that type inside the for-each loop.</a:t>
            </a:r>
            <a:endParaRPr lang="en-IN" dirty="0"/>
          </a:p>
        </p:txBody>
      </p:sp>
      <p:sp>
        <p:nvSpPr>
          <p:cNvPr id="6" name="TextBox 5">
            <a:extLst>
              <a:ext uri="{FF2B5EF4-FFF2-40B4-BE49-F238E27FC236}">
                <a16:creationId xmlns:a16="http://schemas.microsoft.com/office/drawing/2014/main" id="{AF0D617C-504D-489B-9F5B-B9906EF242F2}"/>
              </a:ext>
            </a:extLst>
          </p:cNvPr>
          <p:cNvSpPr txBox="1"/>
          <p:nvPr/>
        </p:nvSpPr>
        <p:spPr>
          <a:xfrm>
            <a:off x="838200" y="2757985"/>
            <a:ext cx="4285649" cy="738664"/>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for(Object key : </a:t>
            </a:r>
            <a:r>
              <a:rPr lang="en-US" sz="1400" dirty="0" err="1">
                <a:latin typeface="Consolas" panose="020B0609020204030204" pitchFamily="49" charset="0"/>
              </a:rPr>
              <a:t>map.keySet</a:t>
            </a:r>
            <a:r>
              <a:rPr lang="en-US" sz="1400" dirty="0">
                <a:latin typeface="Consolas" panose="020B0609020204030204" pitchFamily="49" charset="0"/>
              </a:rPr>
              <a:t>()) {</a:t>
            </a:r>
          </a:p>
          <a:p>
            <a:r>
              <a:rPr lang="en-US" sz="1400" dirty="0">
                <a:latin typeface="Consolas" panose="020B0609020204030204" pitchFamily="49" charset="0"/>
              </a:rPr>
              <a:t>    Object value = </a:t>
            </a:r>
            <a:r>
              <a:rPr lang="en-US" sz="1400" dirty="0" err="1">
                <a:latin typeface="Consolas" panose="020B0609020204030204" pitchFamily="49" charset="0"/>
              </a:rPr>
              <a:t>map.get</a:t>
            </a:r>
            <a:r>
              <a:rPr lang="en-US" sz="1400" dirty="0">
                <a:latin typeface="Consolas" panose="020B0609020204030204" pitchFamily="49" charset="0"/>
              </a:rPr>
              <a:t>(key);</a:t>
            </a:r>
          </a:p>
          <a:p>
            <a:r>
              <a:rPr lang="en-US" sz="1400" dirty="0">
                <a:latin typeface="Consolas" panose="020B0609020204030204" pitchFamily="49" charset="0"/>
              </a:rPr>
              <a:t>}</a:t>
            </a:r>
            <a:endParaRPr lang="en-IN" sz="1400" dirty="0">
              <a:latin typeface="Consolas" panose="020B0609020204030204" pitchFamily="49" charset="0"/>
            </a:endParaRPr>
          </a:p>
        </p:txBody>
      </p:sp>
      <p:sp>
        <p:nvSpPr>
          <p:cNvPr id="8" name="TextBox 7">
            <a:extLst>
              <a:ext uri="{FF2B5EF4-FFF2-40B4-BE49-F238E27FC236}">
                <a16:creationId xmlns:a16="http://schemas.microsoft.com/office/drawing/2014/main" id="{3C5D1BC8-93CF-4E6B-A2F3-D7DE3FA926AF}"/>
              </a:ext>
            </a:extLst>
          </p:cNvPr>
          <p:cNvSpPr txBox="1"/>
          <p:nvPr/>
        </p:nvSpPr>
        <p:spPr>
          <a:xfrm>
            <a:off x="838200" y="4829551"/>
            <a:ext cx="4436444" cy="1169551"/>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Map&lt;String, String&gt; map = new HashMap&lt;&gt;();</a:t>
            </a:r>
          </a:p>
          <a:p>
            <a:endParaRPr lang="en-US" sz="1400" dirty="0">
              <a:latin typeface="Consolas" panose="020B0609020204030204" pitchFamily="49" charset="0"/>
            </a:endParaRPr>
          </a:p>
          <a:p>
            <a:r>
              <a:rPr lang="en-US" sz="1400" dirty="0">
                <a:latin typeface="Consolas" panose="020B0609020204030204" pitchFamily="49" charset="0"/>
              </a:rPr>
              <a:t>for(String key : </a:t>
            </a:r>
            <a:r>
              <a:rPr lang="en-US" sz="1400" dirty="0" err="1">
                <a:latin typeface="Consolas" panose="020B0609020204030204" pitchFamily="49" charset="0"/>
              </a:rPr>
              <a:t>map.keySet</a:t>
            </a:r>
            <a:r>
              <a:rPr lang="en-US" sz="1400" dirty="0">
                <a:latin typeface="Consolas" panose="020B0609020204030204" pitchFamily="49" charset="0"/>
              </a:rPr>
              <a:t>()) {</a:t>
            </a:r>
          </a:p>
          <a:p>
            <a:r>
              <a:rPr lang="en-US" sz="1400" dirty="0">
                <a:latin typeface="Consolas" panose="020B0609020204030204" pitchFamily="49" charset="0"/>
              </a:rPr>
              <a:t>    String value = </a:t>
            </a:r>
            <a:r>
              <a:rPr lang="en-US" sz="1400" dirty="0" err="1">
                <a:latin typeface="Consolas" panose="020B0609020204030204" pitchFamily="49" charset="0"/>
              </a:rPr>
              <a:t>map.get</a:t>
            </a:r>
            <a:r>
              <a:rPr lang="en-US" sz="1400" dirty="0">
                <a:latin typeface="Consolas" panose="020B0609020204030204" pitchFamily="49" charset="0"/>
              </a:rPr>
              <a:t>(key);</a:t>
            </a:r>
          </a:p>
          <a:p>
            <a:r>
              <a:rPr lang="en-US" sz="1400" dirty="0">
                <a:latin typeface="Consolas" panose="020B0609020204030204" pitchFamily="49" charset="0"/>
              </a:rPr>
              <a:t>}</a:t>
            </a:r>
            <a:endParaRPr lang="en-IN" sz="1400" dirty="0">
              <a:latin typeface="Consolas" panose="020B0609020204030204" pitchFamily="49" charset="0"/>
            </a:endParaRPr>
          </a:p>
        </p:txBody>
      </p:sp>
    </p:spTree>
    <p:extLst>
      <p:ext uri="{BB962C8B-B14F-4D97-AF65-F5344CB8AC3E}">
        <p14:creationId xmlns:p14="http://schemas.microsoft.com/office/powerpoint/2010/main" val="2438728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9E4-67A0-4401-9F0A-6DFC6944F87C}"/>
              </a:ext>
            </a:extLst>
          </p:cNvPr>
          <p:cNvSpPr>
            <a:spLocks noGrp="1"/>
          </p:cNvSpPr>
          <p:nvPr>
            <p:ph type="title"/>
          </p:nvPr>
        </p:nvSpPr>
        <p:spPr/>
        <p:txBody>
          <a:bodyPr/>
          <a:lstStyle/>
          <a:p>
            <a:r>
              <a:rPr lang="en-IN" dirty="0"/>
              <a:t>Using a Key Stream</a:t>
            </a:r>
          </a:p>
        </p:txBody>
      </p:sp>
      <p:sp>
        <p:nvSpPr>
          <p:cNvPr id="3" name="Content Placeholder 2">
            <a:extLst>
              <a:ext uri="{FF2B5EF4-FFF2-40B4-BE49-F238E27FC236}">
                <a16:creationId xmlns:a16="http://schemas.microsoft.com/office/drawing/2014/main" id="{8096E0C0-D3C6-4868-A1B1-D4937FC4FBA4}"/>
              </a:ext>
            </a:extLst>
          </p:cNvPr>
          <p:cNvSpPr>
            <a:spLocks noGrp="1"/>
          </p:cNvSpPr>
          <p:nvPr>
            <p:ph idx="1"/>
          </p:nvPr>
        </p:nvSpPr>
        <p:spPr/>
        <p:txBody>
          <a:bodyPr/>
          <a:lstStyle/>
          <a:p>
            <a:r>
              <a:rPr lang="en-US" dirty="0"/>
              <a:t>From Java 8 you can use a Java Stream to iterate the keys of a Java Map. The Stream interface is part of the Java Stream API which was added in Java 8. </a:t>
            </a:r>
          </a:p>
          <a:p>
            <a:r>
              <a:rPr lang="en-US" dirty="0"/>
              <a:t>You first obtain the key Set from the Map and from that you can get a Stream.</a:t>
            </a:r>
            <a:endParaRPr lang="en-IN" dirty="0"/>
          </a:p>
        </p:txBody>
      </p:sp>
      <p:sp>
        <p:nvSpPr>
          <p:cNvPr id="5" name="TextBox 4">
            <a:extLst>
              <a:ext uri="{FF2B5EF4-FFF2-40B4-BE49-F238E27FC236}">
                <a16:creationId xmlns:a16="http://schemas.microsoft.com/office/drawing/2014/main" id="{770F4170-965B-4439-BD3B-1A5C399C7E1A}"/>
              </a:ext>
            </a:extLst>
          </p:cNvPr>
          <p:cNvSpPr txBox="1"/>
          <p:nvPr/>
        </p:nvSpPr>
        <p:spPr>
          <a:xfrm>
            <a:off x="838200" y="4001294"/>
            <a:ext cx="4754078" cy="2246769"/>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Map&lt;String, String&gt; map = new HashMap&lt;&gt;();</a:t>
            </a:r>
          </a:p>
          <a:p>
            <a:endParaRPr lang="en-IN" sz="1400" dirty="0">
              <a:latin typeface="Consolas" panose="020B0609020204030204" pitchFamily="49" charset="0"/>
            </a:endParaRPr>
          </a:p>
          <a:p>
            <a:r>
              <a:rPr lang="en-IN" sz="1400" dirty="0" err="1">
                <a:latin typeface="Consolas" panose="020B0609020204030204" pitchFamily="49" charset="0"/>
              </a:rPr>
              <a:t>map.put</a:t>
            </a:r>
            <a:r>
              <a:rPr lang="en-IN" sz="1400" dirty="0">
                <a:latin typeface="Consolas" panose="020B0609020204030204" pitchFamily="49" charset="0"/>
              </a:rPr>
              <a:t>("one", "first");</a:t>
            </a:r>
          </a:p>
          <a:p>
            <a:r>
              <a:rPr lang="en-IN" sz="1400" dirty="0" err="1">
                <a:latin typeface="Consolas" panose="020B0609020204030204" pitchFamily="49" charset="0"/>
              </a:rPr>
              <a:t>map.put</a:t>
            </a:r>
            <a:r>
              <a:rPr lang="en-IN" sz="1400" dirty="0">
                <a:latin typeface="Consolas" panose="020B0609020204030204" pitchFamily="49" charset="0"/>
              </a:rPr>
              <a:t>("two", "second");</a:t>
            </a:r>
          </a:p>
          <a:p>
            <a:r>
              <a:rPr lang="en-IN" sz="1400" dirty="0" err="1">
                <a:latin typeface="Consolas" panose="020B0609020204030204" pitchFamily="49" charset="0"/>
              </a:rPr>
              <a:t>map.put</a:t>
            </a:r>
            <a:r>
              <a:rPr lang="en-IN" sz="1400" dirty="0">
                <a:latin typeface="Consolas" panose="020B0609020204030204" pitchFamily="49" charset="0"/>
              </a:rPr>
              <a:t>("three", "third");</a:t>
            </a:r>
          </a:p>
          <a:p>
            <a:endParaRPr lang="en-IN" sz="1400" dirty="0">
              <a:latin typeface="Consolas" panose="020B0609020204030204" pitchFamily="49" charset="0"/>
            </a:endParaRPr>
          </a:p>
          <a:p>
            <a:r>
              <a:rPr lang="en-IN" sz="1400" dirty="0">
                <a:latin typeface="Consolas" panose="020B0609020204030204" pitchFamily="49" charset="0"/>
              </a:rPr>
              <a:t>Stream&lt;String&gt; stream = </a:t>
            </a:r>
            <a:r>
              <a:rPr lang="en-IN" sz="1400" dirty="0" err="1">
                <a:latin typeface="Consolas" panose="020B0609020204030204" pitchFamily="49" charset="0"/>
              </a:rPr>
              <a:t>map.keySet</a:t>
            </a:r>
            <a:r>
              <a:rPr lang="en-IN" sz="1400" dirty="0">
                <a:latin typeface="Consolas" panose="020B0609020204030204" pitchFamily="49" charset="0"/>
              </a:rPr>
              <a:t>().stream();</a:t>
            </a:r>
          </a:p>
          <a:p>
            <a:r>
              <a:rPr lang="en-IN" sz="1400" dirty="0" err="1">
                <a:latin typeface="Consolas" panose="020B0609020204030204" pitchFamily="49" charset="0"/>
              </a:rPr>
              <a:t>stream.forEach</a:t>
            </a:r>
            <a:r>
              <a:rPr lang="en-IN" sz="1400" dirty="0">
                <a:latin typeface="Consolas" panose="020B0609020204030204" pitchFamily="49" charset="0"/>
              </a:rPr>
              <a:t>((value) -&gt; {</a:t>
            </a:r>
          </a:p>
          <a:p>
            <a:r>
              <a:rPr lang="en-IN" sz="1400" dirty="0">
                <a:latin typeface="Consolas" panose="020B0609020204030204" pitchFamily="49" charset="0"/>
              </a:rPr>
              <a:t>    </a:t>
            </a:r>
            <a:r>
              <a:rPr lang="en-IN" sz="1400" dirty="0" err="1">
                <a:latin typeface="Consolas" panose="020B0609020204030204" pitchFamily="49" charset="0"/>
              </a:rPr>
              <a:t>System.out.println</a:t>
            </a:r>
            <a:r>
              <a:rPr lang="en-IN" sz="1400" dirty="0">
                <a:latin typeface="Consolas" panose="020B0609020204030204" pitchFamily="49" charset="0"/>
              </a:rPr>
              <a:t>(value);</a:t>
            </a:r>
          </a:p>
          <a:p>
            <a:r>
              <a:rPr lang="en-IN" sz="1400" dirty="0">
                <a:latin typeface="Consolas" panose="020B0609020204030204" pitchFamily="49" charset="0"/>
              </a:rPr>
              <a:t>}); </a:t>
            </a:r>
          </a:p>
        </p:txBody>
      </p:sp>
    </p:spTree>
    <p:extLst>
      <p:ext uri="{BB962C8B-B14F-4D97-AF65-F5344CB8AC3E}">
        <p14:creationId xmlns:p14="http://schemas.microsoft.com/office/powerpoint/2010/main" val="442140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A200-34CF-4347-ACF6-A38A76FE22FF}"/>
              </a:ext>
            </a:extLst>
          </p:cNvPr>
          <p:cNvSpPr>
            <a:spLocks noGrp="1"/>
          </p:cNvSpPr>
          <p:nvPr>
            <p:ph type="title"/>
          </p:nvPr>
        </p:nvSpPr>
        <p:spPr/>
        <p:txBody>
          <a:bodyPr/>
          <a:lstStyle/>
          <a:p>
            <a:r>
              <a:rPr lang="en-US" dirty="0"/>
              <a:t>Get Elements From a Java Map</a:t>
            </a:r>
            <a:endParaRPr lang="en-IN" dirty="0"/>
          </a:p>
        </p:txBody>
      </p:sp>
      <p:sp>
        <p:nvSpPr>
          <p:cNvPr id="3" name="Content Placeholder 2">
            <a:extLst>
              <a:ext uri="{FF2B5EF4-FFF2-40B4-BE49-F238E27FC236}">
                <a16:creationId xmlns:a16="http://schemas.microsoft.com/office/drawing/2014/main" id="{ED4B4441-70E7-4841-BDCD-BB04FD1E826E}"/>
              </a:ext>
            </a:extLst>
          </p:cNvPr>
          <p:cNvSpPr>
            <a:spLocks noGrp="1"/>
          </p:cNvSpPr>
          <p:nvPr>
            <p:ph idx="1"/>
          </p:nvPr>
        </p:nvSpPr>
        <p:spPr/>
        <p:txBody>
          <a:bodyPr/>
          <a:lstStyle/>
          <a:p>
            <a:r>
              <a:rPr lang="en-US" dirty="0"/>
              <a:t>Iterating the Values of a Java Map</a:t>
            </a:r>
          </a:p>
          <a:p>
            <a:pPr lvl="1"/>
            <a:r>
              <a:rPr lang="en-US" dirty="0"/>
              <a:t>Using an Iterator</a:t>
            </a:r>
          </a:p>
          <a:p>
            <a:pPr lvl="1"/>
            <a:r>
              <a:rPr lang="en-US" dirty="0"/>
              <a:t>Using the for-each Loop</a:t>
            </a:r>
          </a:p>
          <a:p>
            <a:pPr lvl="1"/>
            <a:r>
              <a:rPr lang="en-US" dirty="0"/>
              <a:t>Using a value Stream</a:t>
            </a:r>
            <a:endParaRPr lang="en-IN" dirty="0"/>
          </a:p>
        </p:txBody>
      </p:sp>
    </p:spTree>
    <p:extLst>
      <p:ext uri="{BB962C8B-B14F-4D97-AF65-F5344CB8AC3E}">
        <p14:creationId xmlns:p14="http://schemas.microsoft.com/office/powerpoint/2010/main" val="3054613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B2FA-E31D-42B7-965F-1D4FDA4339D8}"/>
              </a:ext>
            </a:extLst>
          </p:cNvPr>
          <p:cNvSpPr>
            <a:spLocks noGrp="1"/>
          </p:cNvSpPr>
          <p:nvPr>
            <p:ph type="title"/>
          </p:nvPr>
        </p:nvSpPr>
        <p:spPr/>
        <p:txBody>
          <a:bodyPr/>
          <a:lstStyle/>
          <a:p>
            <a:r>
              <a:rPr lang="en-IN" dirty="0"/>
              <a:t>Using a Value Iterator</a:t>
            </a:r>
          </a:p>
        </p:txBody>
      </p:sp>
      <p:sp>
        <p:nvSpPr>
          <p:cNvPr id="3" name="Content Placeholder 2">
            <a:extLst>
              <a:ext uri="{FF2B5EF4-FFF2-40B4-BE49-F238E27FC236}">
                <a16:creationId xmlns:a16="http://schemas.microsoft.com/office/drawing/2014/main" id="{E4E6C84F-E358-4DFF-BF10-4CADF88FE0DE}"/>
              </a:ext>
            </a:extLst>
          </p:cNvPr>
          <p:cNvSpPr>
            <a:spLocks noGrp="1"/>
          </p:cNvSpPr>
          <p:nvPr>
            <p:ph idx="1"/>
          </p:nvPr>
        </p:nvSpPr>
        <p:spPr/>
        <p:txBody>
          <a:bodyPr/>
          <a:lstStyle/>
          <a:p>
            <a:r>
              <a:rPr lang="en-US" dirty="0"/>
              <a:t>The first way to iterate all values stored in a Java Map is to obtain a value Iterator instance from the value Set, and iterate that.</a:t>
            </a:r>
            <a:endParaRPr lang="en-IN" dirty="0"/>
          </a:p>
        </p:txBody>
      </p:sp>
      <p:sp>
        <p:nvSpPr>
          <p:cNvPr id="5" name="TextBox 4">
            <a:extLst>
              <a:ext uri="{FF2B5EF4-FFF2-40B4-BE49-F238E27FC236}">
                <a16:creationId xmlns:a16="http://schemas.microsoft.com/office/drawing/2014/main" id="{36284964-D58D-40C7-94C9-AF4D3EB01C83}"/>
              </a:ext>
            </a:extLst>
          </p:cNvPr>
          <p:cNvSpPr txBox="1"/>
          <p:nvPr/>
        </p:nvSpPr>
        <p:spPr>
          <a:xfrm>
            <a:off x="838200" y="2847132"/>
            <a:ext cx="5437472" cy="1600438"/>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Map&lt;String, String&gt; map = new HashMap&lt;&gt;();</a:t>
            </a:r>
          </a:p>
          <a:p>
            <a:endParaRPr lang="en-IN" sz="1400" dirty="0">
              <a:latin typeface="Consolas" panose="020B0609020204030204" pitchFamily="49" charset="0"/>
            </a:endParaRPr>
          </a:p>
          <a:p>
            <a:r>
              <a:rPr lang="en-IN" sz="1400" dirty="0">
                <a:latin typeface="Consolas" panose="020B0609020204030204" pitchFamily="49" charset="0"/>
              </a:rPr>
              <a:t>Iterator&lt;String&gt; iterator = </a:t>
            </a:r>
            <a:r>
              <a:rPr lang="en-IN" sz="1400" dirty="0" err="1">
                <a:latin typeface="Consolas" panose="020B0609020204030204" pitchFamily="49" charset="0"/>
              </a:rPr>
              <a:t>map.values</a:t>
            </a:r>
            <a:r>
              <a:rPr lang="en-IN" sz="1400" dirty="0">
                <a:latin typeface="Consolas" panose="020B0609020204030204" pitchFamily="49" charset="0"/>
              </a:rPr>
              <a:t>().iterator();</a:t>
            </a:r>
          </a:p>
          <a:p>
            <a:endParaRPr lang="en-IN" sz="1400" dirty="0">
              <a:latin typeface="Consolas" panose="020B0609020204030204" pitchFamily="49" charset="0"/>
            </a:endParaRPr>
          </a:p>
          <a:p>
            <a:r>
              <a:rPr lang="en-IN" sz="1400" dirty="0">
                <a:latin typeface="Consolas" panose="020B0609020204030204" pitchFamily="49" charset="0"/>
              </a:rPr>
              <a:t>while(</a:t>
            </a:r>
            <a:r>
              <a:rPr lang="en-IN" sz="1400" dirty="0" err="1">
                <a:latin typeface="Consolas" panose="020B0609020204030204" pitchFamily="49" charset="0"/>
              </a:rPr>
              <a:t>iterator.hasNext</a:t>
            </a:r>
            <a:r>
              <a:rPr lang="en-IN" sz="1400" dirty="0">
                <a:latin typeface="Consolas" panose="020B0609020204030204" pitchFamily="49" charset="0"/>
              </a:rPr>
              <a:t>()) {</a:t>
            </a:r>
          </a:p>
          <a:p>
            <a:r>
              <a:rPr lang="en-IN" sz="1400" dirty="0">
                <a:latin typeface="Consolas" panose="020B0609020204030204" pitchFamily="49" charset="0"/>
              </a:rPr>
              <a:t>    String </a:t>
            </a:r>
            <a:r>
              <a:rPr lang="en-IN" sz="1400" dirty="0" err="1">
                <a:latin typeface="Consolas" panose="020B0609020204030204" pitchFamily="49" charset="0"/>
              </a:rPr>
              <a:t>nextValue</a:t>
            </a:r>
            <a:r>
              <a:rPr lang="en-IN" sz="1400" dirty="0">
                <a:latin typeface="Consolas" panose="020B0609020204030204" pitchFamily="49" charset="0"/>
              </a:rPr>
              <a:t>  </a:t>
            </a:r>
            <a:r>
              <a:rPr lang="en-IN" sz="1400" dirty="0" err="1">
                <a:latin typeface="Consolas" panose="020B0609020204030204" pitchFamily="49" charset="0"/>
              </a:rPr>
              <a:t>iterator.next</a:t>
            </a:r>
            <a:r>
              <a:rPr lang="en-IN" sz="1400" dirty="0">
                <a:latin typeface="Consolas" panose="020B0609020204030204" pitchFamily="49" charset="0"/>
              </a:rPr>
              <a:t>();</a:t>
            </a:r>
          </a:p>
          <a:p>
            <a:r>
              <a:rPr lang="en-IN" sz="1400" dirty="0">
                <a:latin typeface="Consolas" panose="020B0609020204030204" pitchFamily="49" charset="0"/>
              </a:rPr>
              <a:t>}</a:t>
            </a:r>
          </a:p>
        </p:txBody>
      </p:sp>
    </p:spTree>
    <p:extLst>
      <p:ext uri="{BB962C8B-B14F-4D97-AF65-F5344CB8AC3E}">
        <p14:creationId xmlns:p14="http://schemas.microsoft.com/office/powerpoint/2010/main" val="45511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F449-5E94-49F3-BFE7-D7B2FBBFA584}"/>
              </a:ext>
            </a:extLst>
          </p:cNvPr>
          <p:cNvSpPr>
            <a:spLocks noGrp="1"/>
          </p:cNvSpPr>
          <p:nvPr>
            <p:ph type="title"/>
          </p:nvPr>
        </p:nvSpPr>
        <p:spPr/>
        <p:txBody>
          <a:bodyPr/>
          <a:lstStyle/>
          <a:p>
            <a:r>
              <a:rPr lang="en-US" dirty="0"/>
              <a:t>Generics</a:t>
            </a:r>
            <a:endParaRPr lang="en-IN" dirty="0"/>
          </a:p>
        </p:txBody>
      </p:sp>
      <p:sp>
        <p:nvSpPr>
          <p:cNvPr id="3" name="Content Placeholder 2">
            <a:extLst>
              <a:ext uri="{FF2B5EF4-FFF2-40B4-BE49-F238E27FC236}">
                <a16:creationId xmlns:a16="http://schemas.microsoft.com/office/drawing/2014/main" id="{383D6DC4-1A75-4599-90F6-E58CA8EBF95A}"/>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a:t>
            </a:r>
            <a:r>
              <a:rPr lang="en-US" b="0" i="1" dirty="0">
                <a:solidFill>
                  <a:srgbClr val="000000"/>
                </a:solidFill>
                <a:effectLst/>
                <a:latin typeface="arial" panose="020B0604020202020204" pitchFamily="34" charset="0"/>
              </a:rPr>
              <a:t>Java Generics</a:t>
            </a:r>
            <a:r>
              <a:rPr lang="en-US" b="0" i="0" dirty="0">
                <a:solidFill>
                  <a:srgbClr val="000000"/>
                </a:solidFill>
                <a:effectLst/>
                <a:latin typeface="arial" panose="020B0604020202020204" pitchFamily="34" charset="0"/>
              </a:rPr>
              <a:t> features were added to the Java language from Java 5.</a:t>
            </a:r>
          </a:p>
          <a:p>
            <a:r>
              <a:rPr lang="en-US" dirty="0"/>
              <a:t>Generics add a way to specify concrete types to general purpose classes and methods that operated on Object before.</a:t>
            </a:r>
          </a:p>
        </p:txBody>
      </p:sp>
    </p:spTree>
    <p:extLst>
      <p:ext uri="{BB962C8B-B14F-4D97-AF65-F5344CB8AC3E}">
        <p14:creationId xmlns:p14="http://schemas.microsoft.com/office/powerpoint/2010/main" val="1114374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7690-4E34-4E55-8367-2CFD546D1E7E}"/>
              </a:ext>
            </a:extLst>
          </p:cNvPr>
          <p:cNvSpPr>
            <a:spLocks noGrp="1"/>
          </p:cNvSpPr>
          <p:nvPr>
            <p:ph type="title"/>
          </p:nvPr>
        </p:nvSpPr>
        <p:spPr/>
        <p:txBody>
          <a:bodyPr/>
          <a:lstStyle/>
          <a:p>
            <a:r>
              <a:rPr lang="en-US" dirty="0"/>
              <a:t>Using a Value For-Each Loop</a:t>
            </a:r>
            <a:endParaRPr lang="en-IN" dirty="0"/>
          </a:p>
        </p:txBody>
      </p:sp>
      <p:sp>
        <p:nvSpPr>
          <p:cNvPr id="3" name="Content Placeholder 2">
            <a:extLst>
              <a:ext uri="{FF2B5EF4-FFF2-40B4-BE49-F238E27FC236}">
                <a16:creationId xmlns:a16="http://schemas.microsoft.com/office/drawing/2014/main" id="{756584A4-D1C8-4296-A3C4-82C7CA401AAA}"/>
              </a:ext>
            </a:extLst>
          </p:cNvPr>
          <p:cNvSpPr>
            <a:spLocks noGrp="1"/>
          </p:cNvSpPr>
          <p:nvPr>
            <p:ph idx="1"/>
          </p:nvPr>
        </p:nvSpPr>
        <p:spPr/>
        <p:txBody>
          <a:bodyPr/>
          <a:lstStyle/>
          <a:p>
            <a:r>
              <a:rPr lang="en-US" dirty="0"/>
              <a:t>The second method of iterating the values stores in a Java Map is via the Java for-each loop. </a:t>
            </a:r>
            <a:endParaRPr lang="en-IN" dirty="0"/>
          </a:p>
        </p:txBody>
      </p:sp>
      <p:sp>
        <p:nvSpPr>
          <p:cNvPr id="5" name="TextBox 4">
            <a:extLst>
              <a:ext uri="{FF2B5EF4-FFF2-40B4-BE49-F238E27FC236}">
                <a16:creationId xmlns:a16="http://schemas.microsoft.com/office/drawing/2014/main" id="{761811B9-95C2-4654-B22A-AA4B20F5B704}"/>
              </a:ext>
            </a:extLst>
          </p:cNvPr>
          <p:cNvSpPr txBox="1"/>
          <p:nvPr/>
        </p:nvSpPr>
        <p:spPr>
          <a:xfrm>
            <a:off x="838200" y="2711993"/>
            <a:ext cx="6097604" cy="1169551"/>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Map&lt;String, String&gt; map = new HashMap&lt;&gt;();</a:t>
            </a:r>
          </a:p>
          <a:p>
            <a:endParaRPr lang="en-IN" sz="1400" dirty="0">
              <a:latin typeface="Consolas" panose="020B0609020204030204" pitchFamily="49" charset="0"/>
            </a:endParaRPr>
          </a:p>
          <a:p>
            <a:r>
              <a:rPr lang="en-IN" sz="1400" dirty="0">
                <a:latin typeface="Consolas" panose="020B0609020204030204" pitchFamily="49" charset="0"/>
              </a:rPr>
              <a:t>for(String value : </a:t>
            </a:r>
            <a:r>
              <a:rPr lang="en-IN" sz="1400" dirty="0" err="1">
                <a:latin typeface="Consolas" panose="020B0609020204030204" pitchFamily="49" charset="0"/>
              </a:rPr>
              <a:t>map.values</a:t>
            </a:r>
            <a:r>
              <a:rPr lang="en-IN" sz="1400" dirty="0">
                <a:latin typeface="Consolas" panose="020B0609020204030204" pitchFamily="49" charset="0"/>
              </a:rPr>
              <a:t>()){</a:t>
            </a:r>
          </a:p>
          <a:p>
            <a:r>
              <a:rPr lang="en-IN" sz="1400" dirty="0">
                <a:latin typeface="Consolas" panose="020B0609020204030204" pitchFamily="49" charset="0"/>
              </a:rPr>
              <a:t>    </a:t>
            </a:r>
            <a:r>
              <a:rPr lang="en-IN" sz="1400" dirty="0" err="1">
                <a:latin typeface="Consolas" panose="020B0609020204030204" pitchFamily="49" charset="0"/>
              </a:rPr>
              <a:t>System.out.println</a:t>
            </a:r>
            <a:r>
              <a:rPr lang="en-IN" sz="1400" dirty="0">
                <a:latin typeface="Consolas" panose="020B0609020204030204" pitchFamily="49" charset="0"/>
              </a:rPr>
              <a:t>(value);</a:t>
            </a:r>
          </a:p>
          <a:p>
            <a:r>
              <a:rPr lang="en-IN" sz="1400" dirty="0">
                <a:latin typeface="Consolas" panose="020B0609020204030204" pitchFamily="49" charset="0"/>
              </a:rPr>
              <a:t>}</a:t>
            </a:r>
          </a:p>
        </p:txBody>
      </p:sp>
    </p:spTree>
    <p:extLst>
      <p:ext uri="{BB962C8B-B14F-4D97-AF65-F5344CB8AC3E}">
        <p14:creationId xmlns:p14="http://schemas.microsoft.com/office/powerpoint/2010/main" val="1307362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5455-E604-40FD-BB3F-598AEB2EC310}"/>
              </a:ext>
            </a:extLst>
          </p:cNvPr>
          <p:cNvSpPr>
            <a:spLocks noGrp="1"/>
          </p:cNvSpPr>
          <p:nvPr>
            <p:ph type="title"/>
          </p:nvPr>
        </p:nvSpPr>
        <p:spPr/>
        <p:txBody>
          <a:bodyPr/>
          <a:lstStyle/>
          <a:p>
            <a:r>
              <a:rPr lang="en-IN" dirty="0"/>
              <a:t>Using a Value Stream</a:t>
            </a:r>
          </a:p>
        </p:txBody>
      </p:sp>
      <p:sp>
        <p:nvSpPr>
          <p:cNvPr id="3" name="Content Placeholder 2">
            <a:extLst>
              <a:ext uri="{FF2B5EF4-FFF2-40B4-BE49-F238E27FC236}">
                <a16:creationId xmlns:a16="http://schemas.microsoft.com/office/drawing/2014/main" id="{4F7BA2A4-DB22-4A39-B1BB-2D1CE21B3388}"/>
              </a:ext>
            </a:extLst>
          </p:cNvPr>
          <p:cNvSpPr>
            <a:spLocks noGrp="1"/>
          </p:cNvSpPr>
          <p:nvPr>
            <p:ph idx="1"/>
          </p:nvPr>
        </p:nvSpPr>
        <p:spPr/>
        <p:txBody>
          <a:bodyPr/>
          <a:lstStyle/>
          <a:p>
            <a:r>
              <a:rPr lang="en-US" dirty="0"/>
              <a:t>The third way to iterate the values stored in a Java Map is by using a value Stream, by using the Java Stream API. You first obtain the value Set from the Map, and from the value Set you can obtain the Stream.</a:t>
            </a:r>
            <a:endParaRPr lang="en-IN" dirty="0"/>
          </a:p>
        </p:txBody>
      </p:sp>
      <p:sp>
        <p:nvSpPr>
          <p:cNvPr id="5" name="TextBox 4">
            <a:extLst>
              <a:ext uri="{FF2B5EF4-FFF2-40B4-BE49-F238E27FC236}">
                <a16:creationId xmlns:a16="http://schemas.microsoft.com/office/drawing/2014/main" id="{EC15F2DF-3463-4F5E-979B-C2E97EE5C099}"/>
              </a:ext>
            </a:extLst>
          </p:cNvPr>
          <p:cNvSpPr txBox="1"/>
          <p:nvPr/>
        </p:nvSpPr>
        <p:spPr>
          <a:xfrm>
            <a:off x="838200" y="3429000"/>
            <a:ext cx="4811829" cy="2246769"/>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Map&lt;String, String&gt; map = new HashMap&lt;&gt;();</a:t>
            </a:r>
          </a:p>
          <a:p>
            <a:endParaRPr lang="en-IN" sz="1400" dirty="0">
              <a:latin typeface="Consolas" panose="020B0609020204030204" pitchFamily="49" charset="0"/>
            </a:endParaRPr>
          </a:p>
          <a:p>
            <a:r>
              <a:rPr lang="en-IN" sz="1400" dirty="0" err="1">
                <a:latin typeface="Consolas" panose="020B0609020204030204" pitchFamily="49" charset="0"/>
              </a:rPr>
              <a:t>map.put</a:t>
            </a:r>
            <a:r>
              <a:rPr lang="en-IN" sz="1400" dirty="0">
                <a:latin typeface="Consolas" panose="020B0609020204030204" pitchFamily="49" charset="0"/>
              </a:rPr>
              <a:t>("one", "first");</a:t>
            </a:r>
          </a:p>
          <a:p>
            <a:r>
              <a:rPr lang="en-IN" sz="1400" dirty="0" err="1">
                <a:latin typeface="Consolas" panose="020B0609020204030204" pitchFamily="49" charset="0"/>
              </a:rPr>
              <a:t>map.put</a:t>
            </a:r>
            <a:r>
              <a:rPr lang="en-IN" sz="1400" dirty="0">
                <a:latin typeface="Consolas" panose="020B0609020204030204" pitchFamily="49" charset="0"/>
              </a:rPr>
              <a:t>("two", "second");</a:t>
            </a:r>
          </a:p>
          <a:p>
            <a:r>
              <a:rPr lang="en-IN" sz="1400" dirty="0" err="1">
                <a:latin typeface="Consolas" panose="020B0609020204030204" pitchFamily="49" charset="0"/>
              </a:rPr>
              <a:t>map.put</a:t>
            </a:r>
            <a:r>
              <a:rPr lang="en-IN" sz="1400" dirty="0">
                <a:latin typeface="Consolas" panose="020B0609020204030204" pitchFamily="49" charset="0"/>
              </a:rPr>
              <a:t>("three", "third");</a:t>
            </a:r>
          </a:p>
          <a:p>
            <a:endParaRPr lang="en-IN" sz="1400" dirty="0">
              <a:latin typeface="Consolas" panose="020B0609020204030204" pitchFamily="49" charset="0"/>
            </a:endParaRPr>
          </a:p>
          <a:p>
            <a:r>
              <a:rPr lang="en-IN" sz="1400" dirty="0">
                <a:latin typeface="Consolas" panose="020B0609020204030204" pitchFamily="49" charset="0"/>
              </a:rPr>
              <a:t>Stream&lt;String&gt; stream = </a:t>
            </a:r>
            <a:r>
              <a:rPr lang="en-IN" sz="1400" dirty="0" err="1">
                <a:latin typeface="Consolas" panose="020B0609020204030204" pitchFamily="49" charset="0"/>
              </a:rPr>
              <a:t>map.values</a:t>
            </a:r>
            <a:r>
              <a:rPr lang="en-IN" sz="1400" dirty="0">
                <a:latin typeface="Consolas" panose="020B0609020204030204" pitchFamily="49" charset="0"/>
              </a:rPr>
              <a:t>().stream();</a:t>
            </a:r>
          </a:p>
          <a:p>
            <a:r>
              <a:rPr lang="en-IN" sz="1400" dirty="0" err="1">
                <a:latin typeface="Consolas" panose="020B0609020204030204" pitchFamily="49" charset="0"/>
              </a:rPr>
              <a:t>stream.forEach</a:t>
            </a:r>
            <a:r>
              <a:rPr lang="en-IN" sz="1400" dirty="0">
                <a:latin typeface="Consolas" panose="020B0609020204030204" pitchFamily="49" charset="0"/>
              </a:rPr>
              <a:t>((value) -&gt; {</a:t>
            </a:r>
          </a:p>
          <a:p>
            <a:r>
              <a:rPr lang="en-IN" sz="1400" dirty="0">
                <a:latin typeface="Consolas" panose="020B0609020204030204" pitchFamily="49" charset="0"/>
              </a:rPr>
              <a:t>    </a:t>
            </a:r>
            <a:r>
              <a:rPr lang="en-IN" sz="1400" dirty="0" err="1">
                <a:latin typeface="Consolas" panose="020B0609020204030204" pitchFamily="49" charset="0"/>
              </a:rPr>
              <a:t>System.out.println</a:t>
            </a:r>
            <a:r>
              <a:rPr lang="en-IN" sz="1400" dirty="0">
                <a:latin typeface="Consolas" panose="020B0609020204030204" pitchFamily="49" charset="0"/>
              </a:rPr>
              <a:t>(value);</a:t>
            </a:r>
          </a:p>
          <a:p>
            <a:r>
              <a:rPr lang="en-IN" sz="1400" dirty="0">
                <a:latin typeface="Consolas" panose="020B0609020204030204" pitchFamily="49" charset="0"/>
              </a:rPr>
              <a:t>});</a:t>
            </a:r>
          </a:p>
        </p:txBody>
      </p:sp>
    </p:spTree>
    <p:extLst>
      <p:ext uri="{BB962C8B-B14F-4D97-AF65-F5344CB8AC3E}">
        <p14:creationId xmlns:p14="http://schemas.microsoft.com/office/powerpoint/2010/main" val="3806776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7317-337E-4834-ABE0-EBC4F0160BA2}"/>
              </a:ext>
            </a:extLst>
          </p:cNvPr>
          <p:cNvSpPr>
            <a:spLocks noGrp="1"/>
          </p:cNvSpPr>
          <p:nvPr>
            <p:ph type="title"/>
          </p:nvPr>
        </p:nvSpPr>
        <p:spPr/>
        <p:txBody>
          <a:bodyPr/>
          <a:lstStyle/>
          <a:p>
            <a:r>
              <a:rPr lang="en-US" dirty="0"/>
              <a:t>Iterating the Entries of a Java Map</a:t>
            </a:r>
            <a:endParaRPr lang="en-IN" dirty="0"/>
          </a:p>
        </p:txBody>
      </p:sp>
      <p:sp>
        <p:nvSpPr>
          <p:cNvPr id="3" name="Content Placeholder 2">
            <a:extLst>
              <a:ext uri="{FF2B5EF4-FFF2-40B4-BE49-F238E27FC236}">
                <a16:creationId xmlns:a16="http://schemas.microsoft.com/office/drawing/2014/main" id="{C8C53BE8-F463-4D65-96F7-D1A76611EB0E}"/>
              </a:ext>
            </a:extLst>
          </p:cNvPr>
          <p:cNvSpPr>
            <a:spLocks noGrp="1"/>
          </p:cNvSpPr>
          <p:nvPr>
            <p:ph idx="1"/>
          </p:nvPr>
        </p:nvSpPr>
        <p:spPr/>
        <p:txBody>
          <a:bodyPr/>
          <a:lstStyle/>
          <a:p>
            <a:r>
              <a:rPr lang="en-US" dirty="0"/>
              <a:t>It is also possible to iterate all entries of a Java Map.</a:t>
            </a:r>
          </a:p>
          <a:p>
            <a:r>
              <a:rPr lang="en-US" dirty="0"/>
              <a:t>An entry contains both the key and value for that entry. Earlier we have only iterated either the keys, or the values, but by iterating the entries we iterate both at the same time.</a:t>
            </a:r>
          </a:p>
          <a:p>
            <a:r>
              <a:rPr lang="en-US" dirty="0"/>
              <a:t>There are two ways to iterate the entries of a Map</a:t>
            </a:r>
          </a:p>
          <a:p>
            <a:pPr lvl="1"/>
            <a:r>
              <a:rPr lang="en-US" dirty="0"/>
              <a:t>Using an Entry Iterator</a:t>
            </a:r>
          </a:p>
          <a:p>
            <a:pPr lvl="1"/>
            <a:r>
              <a:rPr lang="en-US" dirty="0"/>
              <a:t>Using the for-each loop</a:t>
            </a:r>
            <a:endParaRPr lang="en-IN" dirty="0"/>
          </a:p>
        </p:txBody>
      </p:sp>
    </p:spTree>
    <p:extLst>
      <p:ext uri="{BB962C8B-B14F-4D97-AF65-F5344CB8AC3E}">
        <p14:creationId xmlns:p14="http://schemas.microsoft.com/office/powerpoint/2010/main" val="2620478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9AC1-1676-482A-9796-65D8692DAFAC}"/>
              </a:ext>
            </a:extLst>
          </p:cNvPr>
          <p:cNvSpPr>
            <a:spLocks noGrp="1"/>
          </p:cNvSpPr>
          <p:nvPr>
            <p:ph type="title"/>
          </p:nvPr>
        </p:nvSpPr>
        <p:spPr/>
        <p:txBody>
          <a:bodyPr/>
          <a:lstStyle/>
          <a:p>
            <a:r>
              <a:rPr lang="en-IN" dirty="0"/>
              <a:t>Using an Entry Iterator</a:t>
            </a:r>
          </a:p>
        </p:txBody>
      </p:sp>
      <p:sp>
        <p:nvSpPr>
          <p:cNvPr id="3" name="Content Placeholder 2">
            <a:extLst>
              <a:ext uri="{FF2B5EF4-FFF2-40B4-BE49-F238E27FC236}">
                <a16:creationId xmlns:a16="http://schemas.microsoft.com/office/drawing/2014/main" id="{ED0604C5-F33F-43E2-947F-BA2651718F0D}"/>
              </a:ext>
            </a:extLst>
          </p:cNvPr>
          <p:cNvSpPr>
            <a:spLocks noGrp="1"/>
          </p:cNvSpPr>
          <p:nvPr>
            <p:ph idx="1"/>
          </p:nvPr>
        </p:nvSpPr>
        <p:spPr/>
        <p:txBody>
          <a:bodyPr/>
          <a:lstStyle/>
          <a:p>
            <a:r>
              <a:rPr lang="en-US"/>
              <a:t>The first way to iterate the entries of a Java Map is via an entry Iterator obtained from the entry Set.</a:t>
            </a:r>
            <a:endParaRPr lang="en-IN" dirty="0"/>
          </a:p>
        </p:txBody>
      </p:sp>
      <p:sp>
        <p:nvSpPr>
          <p:cNvPr id="6" name="TextBox 5">
            <a:extLst>
              <a:ext uri="{FF2B5EF4-FFF2-40B4-BE49-F238E27FC236}">
                <a16:creationId xmlns:a16="http://schemas.microsoft.com/office/drawing/2014/main" id="{7244A302-F870-497C-8C21-CB3E0EC86C47}"/>
              </a:ext>
            </a:extLst>
          </p:cNvPr>
          <p:cNvSpPr txBox="1"/>
          <p:nvPr/>
        </p:nvSpPr>
        <p:spPr>
          <a:xfrm>
            <a:off x="838200" y="2877909"/>
            <a:ext cx="4436444" cy="2246769"/>
          </a:xfrm>
          <a:prstGeom prst="rect">
            <a:avLst/>
          </a:prstGeom>
          <a:noFill/>
          <a:ln>
            <a:solidFill>
              <a:schemeClr val="accent1"/>
            </a:solidFill>
          </a:ln>
        </p:spPr>
        <p:txBody>
          <a:bodyPr wrap="square">
            <a:spAutoFit/>
          </a:bodyPr>
          <a:lstStyle/>
          <a:p>
            <a:r>
              <a:rPr lang="en-IN" sz="1400" dirty="0"/>
              <a:t>Set&lt;</a:t>
            </a:r>
            <a:r>
              <a:rPr lang="en-IN" sz="1400" dirty="0" err="1"/>
              <a:t>Map.Entry</a:t>
            </a:r>
            <a:r>
              <a:rPr lang="en-IN" sz="1400" dirty="0"/>
              <a:t>&lt;String, String&gt;&gt; entries = </a:t>
            </a:r>
            <a:r>
              <a:rPr lang="en-IN" sz="1400" dirty="0" err="1"/>
              <a:t>map.entrySet</a:t>
            </a:r>
            <a:r>
              <a:rPr lang="en-IN" sz="1400" dirty="0"/>
              <a:t>();</a:t>
            </a:r>
          </a:p>
          <a:p>
            <a:endParaRPr lang="en-IN" sz="1400" dirty="0"/>
          </a:p>
          <a:p>
            <a:r>
              <a:rPr lang="en-IN" sz="1400" dirty="0"/>
              <a:t>Iterator&lt;</a:t>
            </a:r>
            <a:r>
              <a:rPr lang="en-IN" sz="1400" dirty="0" err="1"/>
              <a:t>Map.Entry</a:t>
            </a:r>
            <a:r>
              <a:rPr lang="en-IN" sz="1400" dirty="0"/>
              <a:t>&lt;String, String&gt;&gt; iterator =</a:t>
            </a:r>
          </a:p>
          <a:p>
            <a:r>
              <a:rPr lang="en-IN" sz="1400" dirty="0"/>
              <a:t>    </a:t>
            </a:r>
            <a:r>
              <a:rPr lang="en-IN" sz="1400" dirty="0" err="1"/>
              <a:t>entries.iterator</a:t>
            </a:r>
            <a:r>
              <a:rPr lang="en-IN" sz="1400" dirty="0"/>
              <a:t>();</a:t>
            </a:r>
          </a:p>
          <a:p>
            <a:endParaRPr lang="en-IN" sz="1400" dirty="0"/>
          </a:p>
          <a:p>
            <a:r>
              <a:rPr lang="en-IN" sz="1400" dirty="0"/>
              <a:t>while(</a:t>
            </a:r>
            <a:r>
              <a:rPr lang="en-IN" sz="1400" dirty="0" err="1"/>
              <a:t>iterator.hasNext</a:t>
            </a:r>
            <a:r>
              <a:rPr lang="en-IN" sz="1400" dirty="0"/>
              <a:t>()) {</a:t>
            </a:r>
          </a:p>
          <a:p>
            <a:r>
              <a:rPr lang="en-IN" sz="1400" dirty="0"/>
              <a:t>    </a:t>
            </a:r>
            <a:r>
              <a:rPr lang="en-IN" sz="1400" dirty="0" err="1"/>
              <a:t>Map.Entry</a:t>
            </a:r>
            <a:r>
              <a:rPr lang="en-IN" sz="1400" dirty="0"/>
              <a:t>&lt;String, String&gt; entry = </a:t>
            </a:r>
            <a:r>
              <a:rPr lang="en-IN" sz="1400" dirty="0" err="1"/>
              <a:t>iterator.next</a:t>
            </a:r>
            <a:r>
              <a:rPr lang="en-IN" sz="1400" dirty="0"/>
              <a:t>();</a:t>
            </a:r>
          </a:p>
          <a:p>
            <a:r>
              <a:rPr lang="en-IN" sz="1400" dirty="0"/>
              <a:t>    String key   = </a:t>
            </a:r>
            <a:r>
              <a:rPr lang="en-IN" sz="1400" dirty="0" err="1"/>
              <a:t>entry.getKey</a:t>
            </a:r>
            <a:r>
              <a:rPr lang="en-IN" sz="1400" dirty="0"/>
              <a:t>();</a:t>
            </a:r>
          </a:p>
          <a:p>
            <a:r>
              <a:rPr lang="en-IN" sz="1400" dirty="0"/>
              <a:t>    String value = </a:t>
            </a:r>
            <a:r>
              <a:rPr lang="en-IN" sz="1400" dirty="0" err="1"/>
              <a:t>entry.getValue</a:t>
            </a:r>
            <a:r>
              <a:rPr lang="en-IN" sz="1400" dirty="0"/>
              <a:t>();</a:t>
            </a:r>
          </a:p>
          <a:p>
            <a:r>
              <a:rPr lang="en-IN" sz="1400" dirty="0"/>
              <a:t>}</a:t>
            </a:r>
          </a:p>
        </p:txBody>
      </p:sp>
    </p:spTree>
    <p:extLst>
      <p:ext uri="{BB962C8B-B14F-4D97-AF65-F5344CB8AC3E}">
        <p14:creationId xmlns:p14="http://schemas.microsoft.com/office/powerpoint/2010/main" val="3029647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3AF8-B8C3-48A9-890F-6EBF57AC0C3E}"/>
              </a:ext>
            </a:extLst>
          </p:cNvPr>
          <p:cNvSpPr>
            <a:spLocks noGrp="1"/>
          </p:cNvSpPr>
          <p:nvPr>
            <p:ph type="title"/>
          </p:nvPr>
        </p:nvSpPr>
        <p:spPr/>
        <p:txBody>
          <a:bodyPr/>
          <a:lstStyle/>
          <a:p>
            <a:r>
              <a:rPr lang="en-US" dirty="0"/>
              <a:t>Using an Entry For-Each Loop</a:t>
            </a:r>
            <a:endParaRPr lang="en-IN" dirty="0"/>
          </a:p>
        </p:txBody>
      </p:sp>
      <p:sp>
        <p:nvSpPr>
          <p:cNvPr id="3" name="Content Placeholder 2">
            <a:extLst>
              <a:ext uri="{FF2B5EF4-FFF2-40B4-BE49-F238E27FC236}">
                <a16:creationId xmlns:a16="http://schemas.microsoft.com/office/drawing/2014/main" id="{61D259AB-2C26-4536-A73A-F8062E94BEC8}"/>
              </a:ext>
            </a:extLst>
          </p:cNvPr>
          <p:cNvSpPr>
            <a:spLocks noGrp="1"/>
          </p:cNvSpPr>
          <p:nvPr>
            <p:ph idx="1"/>
          </p:nvPr>
        </p:nvSpPr>
        <p:spPr/>
        <p:txBody>
          <a:bodyPr/>
          <a:lstStyle/>
          <a:p>
            <a:r>
              <a:rPr lang="en-US" dirty="0"/>
              <a:t>The second way to iterate the entries of a Java Map is to use a for-each loop.</a:t>
            </a:r>
            <a:endParaRPr lang="en-IN" dirty="0"/>
          </a:p>
        </p:txBody>
      </p:sp>
      <p:sp>
        <p:nvSpPr>
          <p:cNvPr id="6" name="TextBox 5">
            <a:extLst>
              <a:ext uri="{FF2B5EF4-FFF2-40B4-BE49-F238E27FC236}">
                <a16:creationId xmlns:a16="http://schemas.microsoft.com/office/drawing/2014/main" id="{07877B85-44D1-4DD9-A417-641145CA5AB8}"/>
              </a:ext>
            </a:extLst>
          </p:cNvPr>
          <p:cNvSpPr txBox="1"/>
          <p:nvPr/>
        </p:nvSpPr>
        <p:spPr>
          <a:xfrm>
            <a:off x="838200" y="2811992"/>
            <a:ext cx="6097604" cy="954107"/>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for(</a:t>
            </a:r>
            <a:r>
              <a:rPr lang="en-IN" sz="1400" dirty="0" err="1">
                <a:latin typeface="Consolas" panose="020B0609020204030204" pitchFamily="49" charset="0"/>
              </a:rPr>
              <a:t>Map.Entry</a:t>
            </a:r>
            <a:r>
              <a:rPr lang="en-IN" sz="1400" dirty="0">
                <a:latin typeface="Consolas" panose="020B0609020204030204" pitchFamily="49" charset="0"/>
              </a:rPr>
              <a:t>&lt;String, String&gt; entry : </a:t>
            </a:r>
            <a:r>
              <a:rPr lang="en-IN" sz="1400" dirty="0" err="1">
                <a:latin typeface="Consolas" panose="020B0609020204030204" pitchFamily="49" charset="0"/>
              </a:rPr>
              <a:t>map.entrySet</a:t>
            </a:r>
            <a:r>
              <a:rPr lang="en-IN" sz="1400" dirty="0">
                <a:latin typeface="Consolas" panose="020B0609020204030204" pitchFamily="49" charset="0"/>
              </a:rPr>
              <a:t>()){</a:t>
            </a:r>
          </a:p>
          <a:p>
            <a:r>
              <a:rPr lang="en-IN" sz="1400" dirty="0">
                <a:latin typeface="Consolas" panose="020B0609020204030204" pitchFamily="49" charset="0"/>
              </a:rPr>
              <a:t>    String key = </a:t>
            </a:r>
            <a:r>
              <a:rPr lang="en-IN" sz="1400" dirty="0" err="1">
                <a:latin typeface="Consolas" panose="020B0609020204030204" pitchFamily="49" charset="0"/>
              </a:rPr>
              <a:t>entry.getKey</a:t>
            </a:r>
            <a:r>
              <a:rPr lang="en-IN" sz="1400" dirty="0">
                <a:latin typeface="Consolas" panose="020B0609020204030204" pitchFamily="49" charset="0"/>
              </a:rPr>
              <a:t>();</a:t>
            </a:r>
          </a:p>
          <a:p>
            <a:r>
              <a:rPr lang="en-IN" sz="1400" dirty="0">
                <a:latin typeface="Consolas" panose="020B0609020204030204" pitchFamily="49" charset="0"/>
              </a:rPr>
              <a:t>    String value = </a:t>
            </a:r>
            <a:r>
              <a:rPr lang="en-IN" sz="1400" dirty="0" err="1">
                <a:latin typeface="Consolas" panose="020B0609020204030204" pitchFamily="49" charset="0"/>
              </a:rPr>
              <a:t>entry.getValue</a:t>
            </a:r>
            <a:r>
              <a:rPr lang="en-IN" sz="1400" dirty="0">
                <a:latin typeface="Consolas" panose="020B0609020204030204" pitchFamily="49" charset="0"/>
              </a:rPr>
              <a:t>();</a:t>
            </a:r>
          </a:p>
          <a:p>
            <a:r>
              <a:rPr lang="en-IN" sz="1400" dirty="0">
                <a:latin typeface="Consolas" panose="020B0609020204030204" pitchFamily="49" charset="0"/>
              </a:rPr>
              <a:t>}</a:t>
            </a:r>
          </a:p>
        </p:txBody>
      </p:sp>
    </p:spTree>
    <p:extLst>
      <p:ext uri="{BB962C8B-B14F-4D97-AF65-F5344CB8AC3E}">
        <p14:creationId xmlns:p14="http://schemas.microsoft.com/office/powerpoint/2010/main" val="284097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3785-0E29-4260-93D4-A801AF946F39}"/>
              </a:ext>
            </a:extLst>
          </p:cNvPr>
          <p:cNvSpPr>
            <a:spLocks noGrp="1"/>
          </p:cNvSpPr>
          <p:nvPr>
            <p:ph type="title"/>
          </p:nvPr>
        </p:nvSpPr>
        <p:spPr/>
        <p:txBody>
          <a:bodyPr/>
          <a:lstStyle/>
          <a:p>
            <a:r>
              <a:rPr lang="en-US" dirty="0"/>
              <a:t>Removing Entries From a Java Map</a:t>
            </a:r>
            <a:endParaRPr lang="en-IN" dirty="0"/>
          </a:p>
        </p:txBody>
      </p:sp>
      <p:sp>
        <p:nvSpPr>
          <p:cNvPr id="3" name="Content Placeholder 2">
            <a:extLst>
              <a:ext uri="{FF2B5EF4-FFF2-40B4-BE49-F238E27FC236}">
                <a16:creationId xmlns:a16="http://schemas.microsoft.com/office/drawing/2014/main" id="{66578125-956D-4038-B14B-EAB6660BBC67}"/>
              </a:ext>
            </a:extLst>
          </p:cNvPr>
          <p:cNvSpPr>
            <a:spLocks noGrp="1"/>
          </p:cNvSpPr>
          <p:nvPr>
            <p:ph idx="1"/>
          </p:nvPr>
        </p:nvSpPr>
        <p:spPr/>
        <p:txBody>
          <a:bodyPr/>
          <a:lstStyle/>
          <a:p>
            <a:r>
              <a:rPr lang="en-US" dirty="0"/>
              <a:t>You remove Entries by calling the remove(Object key) method. You thus remove the (key, value) pair matching the key.</a:t>
            </a:r>
          </a:p>
          <a:p>
            <a:endParaRPr lang="en-US" dirty="0"/>
          </a:p>
          <a:p>
            <a:r>
              <a:rPr lang="en-IN" dirty="0"/>
              <a:t>Removing All Entries</a:t>
            </a:r>
          </a:p>
          <a:p>
            <a:endParaRPr lang="en-IN" dirty="0"/>
          </a:p>
          <a:p>
            <a:r>
              <a:rPr lang="en-US" dirty="0"/>
              <a:t>Replacing an Entry in a Java Map</a:t>
            </a:r>
            <a:endParaRPr lang="en-IN" dirty="0"/>
          </a:p>
          <a:p>
            <a:pPr marL="0" indent="0">
              <a:buNone/>
            </a:pPr>
            <a:endParaRPr lang="en-IN" dirty="0"/>
          </a:p>
        </p:txBody>
      </p:sp>
      <p:sp>
        <p:nvSpPr>
          <p:cNvPr id="5" name="TextBox 4">
            <a:extLst>
              <a:ext uri="{FF2B5EF4-FFF2-40B4-BE49-F238E27FC236}">
                <a16:creationId xmlns:a16="http://schemas.microsoft.com/office/drawing/2014/main" id="{E2835942-7042-4FD9-A6A1-D1F8568FFE12}"/>
              </a:ext>
            </a:extLst>
          </p:cNvPr>
          <p:cNvSpPr txBox="1"/>
          <p:nvPr/>
        </p:nvSpPr>
        <p:spPr>
          <a:xfrm>
            <a:off x="838200" y="2746227"/>
            <a:ext cx="1783080" cy="307777"/>
          </a:xfrm>
          <a:prstGeom prst="rect">
            <a:avLst/>
          </a:prstGeom>
          <a:noFill/>
          <a:ln>
            <a:solidFill>
              <a:schemeClr val="accent1"/>
            </a:solidFill>
          </a:ln>
        </p:spPr>
        <p:txBody>
          <a:bodyPr wrap="square">
            <a:spAutoFit/>
          </a:bodyPr>
          <a:lstStyle/>
          <a:p>
            <a:r>
              <a:rPr lang="en-IN" sz="1400" dirty="0" err="1"/>
              <a:t>map.remove</a:t>
            </a:r>
            <a:r>
              <a:rPr lang="en-IN" sz="1400" dirty="0"/>
              <a:t>("key1");</a:t>
            </a:r>
          </a:p>
        </p:txBody>
      </p:sp>
      <p:sp>
        <p:nvSpPr>
          <p:cNvPr id="8" name="TextBox 7">
            <a:extLst>
              <a:ext uri="{FF2B5EF4-FFF2-40B4-BE49-F238E27FC236}">
                <a16:creationId xmlns:a16="http://schemas.microsoft.com/office/drawing/2014/main" id="{302C2A3C-170E-4321-BBBF-FDD5569D27EF}"/>
              </a:ext>
            </a:extLst>
          </p:cNvPr>
          <p:cNvSpPr txBox="1"/>
          <p:nvPr/>
        </p:nvSpPr>
        <p:spPr>
          <a:xfrm>
            <a:off x="838200" y="3789940"/>
            <a:ext cx="1154229" cy="307777"/>
          </a:xfrm>
          <a:prstGeom prst="rect">
            <a:avLst/>
          </a:prstGeom>
          <a:noFill/>
          <a:ln>
            <a:solidFill>
              <a:schemeClr val="accent1"/>
            </a:solidFill>
          </a:ln>
        </p:spPr>
        <p:txBody>
          <a:bodyPr wrap="square">
            <a:spAutoFit/>
          </a:bodyPr>
          <a:lstStyle/>
          <a:p>
            <a:r>
              <a:rPr lang="en-IN" sz="1400" dirty="0" err="1"/>
              <a:t>map.clear</a:t>
            </a:r>
            <a:r>
              <a:rPr lang="en-IN" sz="1400" dirty="0"/>
              <a:t>();</a:t>
            </a:r>
          </a:p>
        </p:txBody>
      </p:sp>
      <p:sp>
        <p:nvSpPr>
          <p:cNvPr id="10" name="TextBox 9">
            <a:extLst>
              <a:ext uri="{FF2B5EF4-FFF2-40B4-BE49-F238E27FC236}">
                <a16:creationId xmlns:a16="http://schemas.microsoft.com/office/drawing/2014/main" id="{480925FB-9A98-4003-8AC0-657032505963}"/>
              </a:ext>
            </a:extLst>
          </p:cNvPr>
          <p:cNvSpPr txBox="1"/>
          <p:nvPr/>
        </p:nvSpPr>
        <p:spPr>
          <a:xfrm>
            <a:off x="757989" y="4892437"/>
            <a:ext cx="4362651" cy="1600438"/>
          </a:xfrm>
          <a:prstGeom prst="rect">
            <a:avLst/>
          </a:prstGeom>
          <a:noFill/>
          <a:ln>
            <a:solidFill>
              <a:schemeClr val="accent1"/>
            </a:solidFill>
          </a:ln>
        </p:spPr>
        <p:txBody>
          <a:bodyPr wrap="square">
            <a:spAutoFit/>
          </a:bodyPr>
          <a:lstStyle/>
          <a:p>
            <a:r>
              <a:rPr lang="en-US" sz="1400" dirty="0"/>
              <a:t>Map </a:t>
            </a:r>
            <a:r>
              <a:rPr lang="en-US" sz="1400" dirty="0" err="1"/>
              <a:t>map</a:t>
            </a:r>
            <a:r>
              <a:rPr lang="en-US" sz="1400" dirty="0"/>
              <a:t> = new HashMap&lt;&gt;();</a:t>
            </a:r>
          </a:p>
          <a:p>
            <a:endParaRPr lang="en-US" sz="1400" dirty="0"/>
          </a:p>
          <a:p>
            <a:r>
              <a:rPr lang="en-US" sz="1400" dirty="0" err="1"/>
              <a:t>map.replace</a:t>
            </a:r>
            <a:r>
              <a:rPr lang="en-US" sz="1400" dirty="0"/>
              <a:t>("key", "val2"); //no "key" entry, no replace</a:t>
            </a:r>
          </a:p>
          <a:p>
            <a:endParaRPr lang="en-US" sz="1400" dirty="0"/>
          </a:p>
          <a:p>
            <a:r>
              <a:rPr lang="en-US" sz="1400" dirty="0" err="1"/>
              <a:t>map.put</a:t>
            </a:r>
            <a:r>
              <a:rPr lang="en-US" sz="1400" dirty="0"/>
              <a:t>("key", "val1");     //now contains "key" entry</a:t>
            </a:r>
          </a:p>
          <a:p>
            <a:endParaRPr lang="en-US" sz="1400" dirty="0"/>
          </a:p>
          <a:p>
            <a:r>
              <a:rPr lang="en-US" sz="1400" dirty="0" err="1"/>
              <a:t>map.replace</a:t>
            </a:r>
            <a:r>
              <a:rPr lang="en-US" sz="1400" dirty="0"/>
              <a:t>("key", "val2"); //now "key" entry replaced</a:t>
            </a:r>
            <a:endParaRPr lang="en-IN" sz="1400" dirty="0"/>
          </a:p>
        </p:txBody>
      </p:sp>
    </p:spTree>
    <p:extLst>
      <p:ext uri="{BB962C8B-B14F-4D97-AF65-F5344CB8AC3E}">
        <p14:creationId xmlns:p14="http://schemas.microsoft.com/office/powerpoint/2010/main" val="96078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D488-91AE-47CD-A446-E4827CFF8DAE}"/>
              </a:ext>
            </a:extLst>
          </p:cNvPr>
          <p:cNvSpPr>
            <a:spLocks noGrp="1"/>
          </p:cNvSpPr>
          <p:nvPr>
            <p:ph type="title"/>
          </p:nvPr>
        </p:nvSpPr>
        <p:spPr/>
        <p:txBody>
          <a:bodyPr/>
          <a:lstStyle/>
          <a:p>
            <a:r>
              <a:rPr lang="en-IN" dirty="0"/>
              <a:t>Java object sorting</a:t>
            </a:r>
          </a:p>
        </p:txBody>
      </p:sp>
      <p:sp>
        <p:nvSpPr>
          <p:cNvPr id="3" name="Content Placeholder 2">
            <a:extLst>
              <a:ext uri="{FF2B5EF4-FFF2-40B4-BE49-F238E27FC236}">
                <a16:creationId xmlns:a16="http://schemas.microsoft.com/office/drawing/2014/main" id="{F9012AB4-C514-4EC8-A9E8-674CDB5201D7}"/>
              </a:ext>
            </a:extLst>
          </p:cNvPr>
          <p:cNvSpPr>
            <a:spLocks noGrp="1"/>
          </p:cNvSpPr>
          <p:nvPr>
            <p:ph idx="1"/>
          </p:nvPr>
        </p:nvSpPr>
        <p:spPr/>
        <p:txBody>
          <a:bodyPr/>
          <a:lstStyle/>
          <a:p>
            <a:r>
              <a:rPr lang="en-US" b="0" i="0" dirty="0">
                <a:solidFill>
                  <a:srgbClr val="212529"/>
                </a:solidFill>
                <a:effectLst/>
                <a:latin typeface="-apple-system"/>
              </a:rPr>
              <a:t>We use the </a:t>
            </a:r>
            <a:r>
              <a:rPr lang="en-US" b="1" i="0" dirty="0" err="1">
                <a:solidFill>
                  <a:srgbClr val="212529"/>
                </a:solidFill>
                <a:effectLst/>
                <a:latin typeface="-apple-system"/>
              </a:rPr>
              <a:t>java.lang.Comparable</a:t>
            </a:r>
            <a:r>
              <a:rPr lang="en-US" b="0" i="0" dirty="0">
                <a:solidFill>
                  <a:srgbClr val="212529"/>
                </a:solidFill>
                <a:effectLst/>
                <a:latin typeface="-apple-system"/>
              </a:rPr>
              <a:t> and </a:t>
            </a:r>
            <a:r>
              <a:rPr lang="en-US" b="1" i="0" dirty="0" err="1">
                <a:solidFill>
                  <a:srgbClr val="212529"/>
                </a:solidFill>
                <a:effectLst/>
                <a:latin typeface="-apple-system"/>
              </a:rPr>
              <a:t>java.util.Comparator</a:t>
            </a:r>
            <a:r>
              <a:rPr lang="en-US" b="0" i="0" dirty="0">
                <a:solidFill>
                  <a:srgbClr val="212529"/>
                </a:solidFill>
                <a:effectLst/>
                <a:latin typeface="-apple-system"/>
              </a:rPr>
              <a:t> to sort a Java object based on its property value.</a:t>
            </a:r>
          </a:p>
        </p:txBody>
      </p:sp>
    </p:spTree>
    <p:extLst>
      <p:ext uri="{BB962C8B-B14F-4D97-AF65-F5344CB8AC3E}">
        <p14:creationId xmlns:p14="http://schemas.microsoft.com/office/powerpoint/2010/main" val="2424478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4350-6FA6-436E-A8B6-A917D7E864B8}"/>
              </a:ext>
            </a:extLst>
          </p:cNvPr>
          <p:cNvSpPr>
            <a:spLocks noGrp="1"/>
          </p:cNvSpPr>
          <p:nvPr>
            <p:ph type="title"/>
          </p:nvPr>
        </p:nvSpPr>
        <p:spPr/>
        <p:txBody>
          <a:bodyPr/>
          <a:lstStyle/>
          <a:p>
            <a:r>
              <a:rPr lang="en-US" dirty="0"/>
              <a:t>Custom implementation of HashSet</a:t>
            </a:r>
            <a:endParaRPr lang="en-IN" dirty="0"/>
          </a:p>
        </p:txBody>
      </p:sp>
      <p:sp>
        <p:nvSpPr>
          <p:cNvPr id="3" name="Content Placeholder 2">
            <a:extLst>
              <a:ext uri="{FF2B5EF4-FFF2-40B4-BE49-F238E27FC236}">
                <a16:creationId xmlns:a16="http://schemas.microsoft.com/office/drawing/2014/main" id="{2DC358F3-738C-4EDB-9B61-26ECA60AFBB0}"/>
              </a:ext>
            </a:extLst>
          </p:cNvPr>
          <p:cNvSpPr>
            <a:spLocks noGrp="1"/>
          </p:cNvSpPr>
          <p:nvPr>
            <p:ph idx="1"/>
          </p:nvPr>
        </p:nvSpPr>
        <p:spPr/>
        <p:txBody>
          <a:bodyPr/>
          <a:lstStyle/>
          <a:p>
            <a:r>
              <a:rPr lang="en-US" dirty="0"/>
              <a:t>Implement add method</a:t>
            </a:r>
          </a:p>
          <a:p>
            <a:r>
              <a:rPr lang="en-US" dirty="0"/>
              <a:t>Implement update method</a:t>
            </a:r>
          </a:p>
          <a:p>
            <a:r>
              <a:rPr lang="en-US" dirty="0"/>
              <a:t>Implement delete method</a:t>
            </a:r>
          </a:p>
          <a:p>
            <a:r>
              <a:rPr lang="en-US" dirty="0"/>
              <a:t>Implement get method</a:t>
            </a:r>
          </a:p>
          <a:p>
            <a:r>
              <a:rPr lang="en-US" dirty="0"/>
              <a:t>Implement </a:t>
            </a:r>
            <a:r>
              <a:rPr lang="en-US" dirty="0" err="1"/>
              <a:t>getAll</a:t>
            </a:r>
            <a:r>
              <a:rPr lang="en-US" dirty="0"/>
              <a:t> method</a:t>
            </a:r>
            <a:endParaRPr lang="en-IN" dirty="0"/>
          </a:p>
        </p:txBody>
      </p:sp>
    </p:spTree>
    <p:extLst>
      <p:ext uri="{BB962C8B-B14F-4D97-AF65-F5344CB8AC3E}">
        <p14:creationId xmlns:p14="http://schemas.microsoft.com/office/powerpoint/2010/main" val="361316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3F77-C531-4127-92E8-765C7F664B00}"/>
              </a:ext>
            </a:extLst>
          </p:cNvPr>
          <p:cNvSpPr>
            <a:spLocks noGrp="1"/>
          </p:cNvSpPr>
          <p:nvPr>
            <p:ph type="title"/>
          </p:nvPr>
        </p:nvSpPr>
        <p:spPr/>
        <p:txBody>
          <a:bodyPr/>
          <a:lstStyle/>
          <a:p>
            <a:r>
              <a:rPr lang="en-US" dirty="0"/>
              <a:t>Collections Class</a:t>
            </a:r>
            <a:endParaRPr lang="en-IN" dirty="0"/>
          </a:p>
        </p:txBody>
      </p:sp>
      <p:sp>
        <p:nvSpPr>
          <p:cNvPr id="3" name="Content Placeholder 2">
            <a:extLst>
              <a:ext uri="{FF2B5EF4-FFF2-40B4-BE49-F238E27FC236}">
                <a16:creationId xmlns:a16="http://schemas.microsoft.com/office/drawing/2014/main" id="{E3030950-C861-4449-9466-95EAB72A7FB3}"/>
              </a:ext>
            </a:extLst>
          </p:cNvPr>
          <p:cNvSpPr>
            <a:spLocks noGrp="1"/>
          </p:cNvSpPr>
          <p:nvPr>
            <p:ph idx="1"/>
          </p:nvPr>
        </p:nvSpPr>
        <p:spPr/>
        <p:txBody>
          <a:bodyPr>
            <a:normAutofit fontScale="92500" lnSpcReduction="20000"/>
          </a:bodyPr>
          <a:lstStyle/>
          <a:p>
            <a:r>
              <a:rPr lang="en-US" dirty="0"/>
              <a:t>The Java Collections class, </a:t>
            </a:r>
            <a:r>
              <a:rPr lang="en-US" dirty="0" err="1"/>
              <a:t>java.util.Collections</a:t>
            </a:r>
            <a:r>
              <a:rPr lang="en-US" dirty="0"/>
              <a:t>, contains a long list of utility methods for working with collections in Java.</a:t>
            </a:r>
          </a:p>
          <a:p>
            <a:pPr lvl="1"/>
            <a:r>
              <a:rPr lang="en-IN" dirty="0" err="1"/>
              <a:t>addAll</a:t>
            </a:r>
            <a:r>
              <a:rPr lang="en-IN" dirty="0"/>
              <a:t>()</a:t>
            </a:r>
          </a:p>
          <a:p>
            <a:pPr lvl="1"/>
            <a:r>
              <a:rPr lang="en-IN" dirty="0" err="1"/>
              <a:t>binarySearch</a:t>
            </a:r>
            <a:r>
              <a:rPr lang="en-IN" dirty="0"/>
              <a:t>()</a:t>
            </a:r>
          </a:p>
          <a:p>
            <a:pPr lvl="1"/>
            <a:r>
              <a:rPr lang="en-IN" dirty="0"/>
              <a:t>copy()</a:t>
            </a:r>
          </a:p>
          <a:p>
            <a:pPr lvl="1"/>
            <a:r>
              <a:rPr lang="en-IN" dirty="0"/>
              <a:t>reverse()</a:t>
            </a:r>
          </a:p>
          <a:p>
            <a:pPr lvl="1"/>
            <a:r>
              <a:rPr lang="en-IN" dirty="0"/>
              <a:t>shuffle()</a:t>
            </a:r>
          </a:p>
          <a:p>
            <a:pPr lvl="1"/>
            <a:r>
              <a:rPr lang="en-IN" dirty="0"/>
              <a:t>sort()</a:t>
            </a:r>
          </a:p>
          <a:p>
            <a:pPr lvl="1"/>
            <a:r>
              <a:rPr lang="en-IN" dirty="0"/>
              <a:t>copy()</a:t>
            </a:r>
          </a:p>
          <a:p>
            <a:pPr lvl="1"/>
            <a:r>
              <a:rPr lang="en-IN" dirty="0"/>
              <a:t>min()</a:t>
            </a:r>
          </a:p>
          <a:p>
            <a:pPr lvl="1"/>
            <a:r>
              <a:rPr lang="en-IN" dirty="0"/>
              <a:t>max()</a:t>
            </a:r>
          </a:p>
          <a:p>
            <a:pPr lvl="1"/>
            <a:r>
              <a:rPr lang="en-IN" dirty="0" err="1"/>
              <a:t>replaceAll</a:t>
            </a:r>
            <a:r>
              <a:rPr lang="en-IN" dirty="0"/>
              <a:t>()</a:t>
            </a:r>
          </a:p>
          <a:p>
            <a:pPr lvl="1"/>
            <a:r>
              <a:rPr lang="en-IN" dirty="0" err="1"/>
              <a:t>unmodifiableSet</a:t>
            </a:r>
            <a:r>
              <a:rPr lang="en-IN" dirty="0"/>
              <a:t>()</a:t>
            </a:r>
          </a:p>
        </p:txBody>
      </p:sp>
    </p:spTree>
    <p:extLst>
      <p:ext uri="{BB962C8B-B14F-4D97-AF65-F5344CB8AC3E}">
        <p14:creationId xmlns:p14="http://schemas.microsoft.com/office/powerpoint/2010/main" val="65899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B3CA-4570-4495-809F-E5A6E2874CF2}"/>
              </a:ext>
            </a:extLst>
          </p:cNvPr>
          <p:cNvSpPr>
            <a:spLocks noGrp="1"/>
          </p:cNvSpPr>
          <p:nvPr>
            <p:ph type="title"/>
          </p:nvPr>
        </p:nvSpPr>
        <p:spPr/>
        <p:txBody>
          <a:bodyPr/>
          <a:lstStyle/>
          <a:p>
            <a:r>
              <a:rPr lang="en-US" dirty="0"/>
              <a:t>Generics</a:t>
            </a:r>
            <a:endParaRPr lang="en-IN" dirty="0"/>
          </a:p>
        </p:txBody>
      </p:sp>
      <p:sp>
        <p:nvSpPr>
          <p:cNvPr id="3" name="Content Placeholder 2">
            <a:extLst>
              <a:ext uri="{FF2B5EF4-FFF2-40B4-BE49-F238E27FC236}">
                <a16:creationId xmlns:a16="http://schemas.microsoft.com/office/drawing/2014/main" id="{D8264CB3-FC9E-445B-91AE-45B1A9A033B4}"/>
              </a:ext>
            </a:extLst>
          </p:cNvPr>
          <p:cNvSpPr>
            <a:spLocks noGrp="1"/>
          </p:cNvSpPr>
          <p:nvPr>
            <p:ph idx="1"/>
          </p:nvPr>
        </p:nvSpPr>
        <p:spPr/>
        <p:txBody>
          <a:bodyPr/>
          <a:lstStyle/>
          <a:p>
            <a:r>
              <a:rPr lang="en-US" dirty="0"/>
              <a:t>The List interface represents a list of Object instances. This means that we could put any object into a List</a:t>
            </a:r>
          </a:p>
          <a:p>
            <a:endParaRPr lang="en-US" dirty="0"/>
          </a:p>
          <a:p>
            <a:endParaRPr lang="en-US" dirty="0"/>
          </a:p>
          <a:p>
            <a:r>
              <a:rPr lang="en-US" dirty="0"/>
              <a:t>Because any object could be added, you would also have to cast any objects obtained from these objects</a:t>
            </a:r>
            <a:endParaRPr lang="en-IN" dirty="0"/>
          </a:p>
          <a:p>
            <a:endParaRPr lang="en-IN" dirty="0"/>
          </a:p>
        </p:txBody>
      </p:sp>
      <p:sp>
        <p:nvSpPr>
          <p:cNvPr id="4" name="TextBox 3">
            <a:extLst>
              <a:ext uri="{FF2B5EF4-FFF2-40B4-BE49-F238E27FC236}">
                <a16:creationId xmlns:a16="http://schemas.microsoft.com/office/drawing/2014/main" id="{4FCD33B2-1A5C-4D59-B8D5-56DE402A76A0}"/>
              </a:ext>
            </a:extLst>
          </p:cNvPr>
          <p:cNvSpPr txBox="1"/>
          <p:nvPr/>
        </p:nvSpPr>
        <p:spPr>
          <a:xfrm>
            <a:off x="838200" y="2715739"/>
            <a:ext cx="2992655" cy="954107"/>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List </a:t>
            </a:r>
            <a:r>
              <a:rPr lang="en-IN" sz="1400" dirty="0" err="1">
                <a:latin typeface="Consolas" panose="020B0609020204030204" pitchFamily="49" charset="0"/>
              </a:rPr>
              <a:t>list</a:t>
            </a:r>
            <a:r>
              <a:rPr lang="en-IN" sz="1400" dirty="0">
                <a:latin typeface="Consolas" panose="020B0609020204030204" pitchFamily="49" charset="0"/>
              </a:rPr>
              <a:t> = new </a:t>
            </a:r>
            <a:r>
              <a:rPr lang="en-IN" sz="1400" dirty="0" err="1">
                <a:latin typeface="Consolas" panose="020B0609020204030204" pitchFamily="49" charset="0"/>
              </a:rPr>
              <a:t>ArrayList</a:t>
            </a:r>
            <a:r>
              <a:rPr lang="en-IN" sz="1400" dirty="0">
                <a:latin typeface="Consolas" panose="020B0609020204030204" pitchFamily="49" charset="0"/>
              </a:rPr>
              <a:t>();</a:t>
            </a:r>
          </a:p>
          <a:p>
            <a:endParaRPr lang="en-IN" sz="1400" dirty="0">
              <a:latin typeface="Consolas" panose="020B0609020204030204" pitchFamily="49" charset="0"/>
            </a:endParaRPr>
          </a:p>
          <a:p>
            <a:r>
              <a:rPr lang="en-IN" sz="1400" dirty="0" err="1">
                <a:latin typeface="Consolas" panose="020B0609020204030204" pitchFamily="49" charset="0"/>
              </a:rPr>
              <a:t>list.add</a:t>
            </a:r>
            <a:r>
              <a:rPr lang="en-IN" sz="1400" dirty="0">
                <a:latin typeface="Consolas" panose="020B0609020204030204" pitchFamily="49" charset="0"/>
              </a:rPr>
              <a:t>(new Integer(2));</a:t>
            </a:r>
          </a:p>
          <a:p>
            <a:r>
              <a:rPr lang="en-IN" sz="1400" dirty="0" err="1">
                <a:latin typeface="Consolas" panose="020B0609020204030204" pitchFamily="49" charset="0"/>
              </a:rPr>
              <a:t>list.add</a:t>
            </a:r>
            <a:r>
              <a:rPr lang="en-IN" sz="1400" dirty="0">
                <a:latin typeface="Consolas" panose="020B0609020204030204" pitchFamily="49" charset="0"/>
              </a:rPr>
              <a:t>("a String");</a:t>
            </a:r>
          </a:p>
        </p:txBody>
      </p:sp>
      <p:sp>
        <p:nvSpPr>
          <p:cNvPr id="6" name="TextBox 5">
            <a:extLst>
              <a:ext uri="{FF2B5EF4-FFF2-40B4-BE49-F238E27FC236}">
                <a16:creationId xmlns:a16="http://schemas.microsoft.com/office/drawing/2014/main" id="{AC2F9275-0C59-4DB8-AC55-50055519002A}"/>
              </a:ext>
            </a:extLst>
          </p:cNvPr>
          <p:cNvSpPr txBox="1"/>
          <p:nvPr/>
        </p:nvSpPr>
        <p:spPr>
          <a:xfrm>
            <a:off x="838200" y="4663787"/>
            <a:ext cx="4349817" cy="738664"/>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Integer </a:t>
            </a:r>
            <a:r>
              <a:rPr lang="en-IN" sz="1400" dirty="0" err="1">
                <a:latin typeface="Consolas" panose="020B0609020204030204" pitchFamily="49" charset="0"/>
              </a:rPr>
              <a:t>integer</a:t>
            </a:r>
            <a:r>
              <a:rPr lang="en-IN" sz="1400" dirty="0">
                <a:latin typeface="Consolas" panose="020B0609020204030204" pitchFamily="49" charset="0"/>
              </a:rPr>
              <a:t> = (Integer) </a:t>
            </a:r>
            <a:r>
              <a:rPr lang="en-IN" sz="1400" dirty="0" err="1">
                <a:latin typeface="Consolas" panose="020B0609020204030204" pitchFamily="49" charset="0"/>
              </a:rPr>
              <a:t>list.get</a:t>
            </a:r>
            <a:r>
              <a:rPr lang="en-IN" sz="1400" dirty="0">
                <a:latin typeface="Consolas" panose="020B0609020204030204" pitchFamily="49" charset="0"/>
              </a:rPr>
              <a:t>(0);</a:t>
            </a:r>
          </a:p>
          <a:p>
            <a:endParaRPr lang="en-IN" sz="1400" dirty="0">
              <a:latin typeface="Consolas" panose="020B0609020204030204" pitchFamily="49" charset="0"/>
            </a:endParaRPr>
          </a:p>
          <a:p>
            <a:r>
              <a:rPr lang="en-IN" sz="1400" dirty="0">
                <a:latin typeface="Consolas" panose="020B0609020204030204" pitchFamily="49" charset="0"/>
              </a:rPr>
              <a:t>String </a:t>
            </a:r>
            <a:r>
              <a:rPr lang="en-IN" sz="1400" dirty="0" err="1">
                <a:latin typeface="Consolas" panose="020B0609020204030204" pitchFamily="49" charset="0"/>
              </a:rPr>
              <a:t>string</a:t>
            </a:r>
            <a:r>
              <a:rPr lang="en-IN" sz="1400" dirty="0">
                <a:latin typeface="Consolas" panose="020B0609020204030204" pitchFamily="49" charset="0"/>
              </a:rPr>
              <a:t>   = (String) </a:t>
            </a:r>
            <a:r>
              <a:rPr lang="en-IN" sz="1400" dirty="0" err="1">
                <a:latin typeface="Consolas" panose="020B0609020204030204" pitchFamily="49" charset="0"/>
              </a:rPr>
              <a:t>list.get</a:t>
            </a:r>
            <a:r>
              <a:rPr lang="en-IN" sz="1400" dirty="0">
                <a:latin typeface="Consolas" panose="020B0609020204030204" pitchFamily="49" charset="0"/>
              </a:rPr>
              <a:t>(1);</a:t>
            </a:r>
          </a:p>
        </p:txBody>
      </p:sp>
    </p:spTree>
    <p:extLst>
      <p:ext uri="{BB962C8B-B14F-4D97-AF65-F5344CB8AC3E}">
        <p14:creationId xmlns:p14="http://schemas.microsoft.com/office/powerpoint/2010/main" val="187242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BEBB-CC2C-4C28-B415-7989DF95E717}"/>
              </a:ext>
            </a:extLst>
          </p:cNvPr>
          <p:cNvSpPr>
            <a:spLocks noGrp="1"/>
          </p:cNvSpPr>
          <p:nvPr>
            <p:ph type="title"/>
          </p:nvPr>
        </p:nvSpPr>
        <p:spPr/>
        <p:txBody>
          <a:bodyPr/>
          <a:lstStyle/>
          <a:p>
            <a:r>
              <a:rPr lang="en-IN" dirty="0"/>
              <a:t>Java 7 Type Inference</a:t>
            </a:r>
          </a:p>
        </p:txBody>
      </p:sp>
      <p:sp>
        <p:nvSpPr>
          <p:cNvPr id="3" name="Content Placeholder 2">
            <a:extLst>
              <a:ext uri="{FF2B5EF4-FFF2-40B4-BE49-F238E27FC236}">
                <a16:creationId xmlns:a16="http://schemas.microsoft.com/office/drawing/2014/main" id="{98BECC1D-3B3D-48FE-9F9A-DE2C61338294}"/>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Java generics features were updated in Java 7.</a:t>
            </a:r>
          </a:p>
          <a:p>
            <a:r>
              <a:rPr lang="en-US" b="0" i="0" dirty="0">
                <a:solidFill>
                  <a:srgbClr val="000000"/>
                </a:solidFill>
                <a:effectLst/>
                <a:latin typeface="arial" panose="020B0604020202020204" pitchFamily="34" charset="0"/>
              </a:rPr>
              <a:t>From Java 7 the Java compiler can infer the type of the collection instantiated from the variable the collection is assigned to</a:t>
            </a:r>
            <a:endParaRPr lang="en-IN" dirty="0"/>
          </a:p>
        </p:txBody>
      </p:sp>
      <p:sp>
        <p:nvSpPr>
          <p:cNvPr id="5" name="TextBox 4">
            <a:extLst>
              <a:ext uri="{FF2B5EF4-FFF2-40B4-BE49-F238E27FC236}">
                <a16:creationId xmlns:a16="http://schemas.microsoft.com/office/drawing/2014/main" id="{BB77EABE-33FF-402B-8343-2039C1943251}"/>
              </a:ext>
            </a:extLst>
          </p:cNvPr>
          <p:cNvSpPr txBox="1"/>
          <p:nvPr/>
        </p:nvSpPr>
        <p:spPr>
          <a:xfrm>
            <a:off x="838200" y="3631962"/>
            <a:ext cx="4465320" cy="307777"/>
          </a:xfrm>
          <a:prstGeom prst="rect">
            <a:avLst/>
          </a:prstGeom>
          <a:noFill/>
          <a:ln>
            <a:solidFill>
              <a:schemeClr val="accent1"/>
            </a:solidFill>
          </a:ln>
        </p:spPr>
        <p:txBody>
          <a:bodyPr wrap="square">
            <a:spAutoFit/>
          </a:bodyPr>
          <a:lstStyle/>
          <a:p>
            <a:r>
              <a:rPr lang="en-IN" sz="1400" dirty="0">
                <a:latin typeface="Consolas" panose="020B0609020204030204" pitchFamily="49" charset="0"/>
              </a:rPr>
              <a:t>List&lt;String&gt; strings = new </a:t>
            </a:r>
            <a:r>
              <a:rPr lang="en-IN" sz="1400" dirty="0" err="1">
                <a:latin typeface="Consolas" panose="020B0609020204030204" pitchFamily="49" charset="0"/>
              </a:rPr>
              <a:t>ArrayList</a:t>
            </a:r>
            <a:r>
              <a:rPr lang="en-IN" sz="1400" dirty="0">
                <a:latin typeface="Consolas" panose="020B0609020204030204" pitchFamily="49" charset="0"/>
              </a:rPr>
              <a:t>&lt;&gt;();</a:t>
            </a:r>
          </a:p>
        </p:txBody>
      </p:sp>
    </p:spTree>
    <p:extLst>
      <p:ext uri="{BB962C8B-B14F-4D97-AF65-F5344CB8AC3E}">
        <p14:creationId xmlns:p14="http://schemas.microsoft.com/office/powerpoint/2010/main" val="426765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F1BE-FD47-4F5B-A4FC-924A07C0F0A0}"/>
              </a:ext>
            </a:extLst>
          </p:cNvPr>
          <p:cNvSpPr>
            <a:spLocks noGrp="1"/>
          </p:cNvSpPr>
          <p:nvPr>
            <p:ph type="title"/>
          </p:nvPr>
        </p:nvSpPr>
        <p:spPr/>
        <p:txBody>
          <a:bodyPr/>
          <a:lstStyle/>
          <a:p>
            <a:r>
              <a:rPr lang="en-IN" dirty="0"/>
              <a:t>Generic's Wildcards</a:t>
            </a:r>
          </a:p>
        </p:txBody>
      </p:sp>
      <p:sp>
        <p:nvSpPr>
          <p:cNvPr id="3" name="Content Placeholder 2">
            <a:extLst>
              <a:ext uri="{FF2B5EF4-FFF2-40B4-BE49-F238E27FC236}">
                <a16:creationId xmlns:a16="http://schemas.microsoft.com/office/drawing/2014/main" id="{65C50A72-E8FD-4AA1-AC1B-1D6C75731EB6}"/>
              </a:ext>
            </a:extLst>
          </p:cNvPr>
          <p:cNvSpPr>
            <a:spLocks noGrp="1"/>
          </p:cNvSpPr>
          <p:nvPr>
            <p:ph idx="1"/>
          </p:nvPr>
        </p:nvSpPr>
        <p:spPr/>
        <p:txBody>
          <a:bodyPr/>
          <a:lstStyle/>
          <a:p>
            <a:r>
              <a:rPr lang="en-US" b="0" i="0" dirty="0">
                <a:solidFill>
                  <a:srgbClr val="000000"/>
                </a:solidFill>
                <a:effectLst/>
                <a:latin typeface="arial" panose="020B0604020202020204" pitchFamily="34" charset="0"/>
              </a:rPr>
              <a:t>Java Generic's wildcards is a mechanism in Java Generics aimed at making it possible to cast a collection of a certain class</a:t>
            </a:r>
          </a:p>
          <a:p>
            <a:r>
              <a:rPr lang="en-US" b="0" i="0" dirty="0" err="1">
                <a:solidFill>
                  <a:srgbClr val="000000"/>
                </a:solidFill>
                <a:effectLst/>
                <a:latin typeface="arial" panose="020B0604020202020204" pitchFamily="34" charset="0"/>
              </a:rPr>
              <a:t>e.g</a:t>
            </a:r>
            <a:r>
              <a:rPr lang="en-US" b="0" i="0" dirty="0">
                <a:solidFill>
                  <a:srgbClr val="000000"/>
                </a:solidFill>
                <a:effectLst/>
                <a:latin typeface="arial" panose="020B0604020202020204" pitchFamily="34" charset="0"/>
              </a:rPr>
              <a:t> A, to a collection of a subclass or superclass of A</a:t>
            </a:r>
            <a:endParaRPr lang="en-IN" dirty="0"/>
          </a:p>
        </p:txBody>
      </p:sp>
    </p:spTree>
    <p:extLst>
      <p:ext uri="{BB962C8B-B14F-4D97-AF65-F5344CB8AC3E}">
        <p14:creationId xmlns:p14="http://schemas.microsoft.com/office/powerpoint/2010/main" val="83933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AE93-9EBE-4069-AF0B-16FFE41CD541}"/>
              </a:ext>
            </a:extLst>
          </p:cNvPr>
          <p:cNvSpPr>
            <a:spLocks noGrp="1"/>
          </p:cNvSpPr>
          <p:nvPr>
            <p:ph type="title"/>
          </p:nvPr>
        </p:nvSpPr>
        <p:spPr/>
        <p:txBody>
          <a:bodyPr/>
          <a:lstStyle/>
          <a:p>
            <a:r>
              <a:rPr lang="en-US" dirty="0"/>
              <a:t>The Basic Generic Collection Assignment Problem</a:t>
            </a:r>
            <a:endParaRPr lang="en-IN" dirty="0"/>
          </a:p>
        </p:txBody>
      </p:sp>
      <p:sp>
        <p:nvSpPr>
          <p:cNvPr id="3" name="Content Placeholder 2">
            <a:extLst>
              <a:ext uri="{FF2B5EF4-FFF2-40B4-BE49-F238E27FC236}">
                <a16:creationId xmlns:a16="http://schemas.microsoft.com/office/drawing/2014/main" id="{4EB5901F-7C9B-453F-9D7F-519A4456A90B}"/>
              </a:ext>
            </a:extLst>
          </p:cNvPr>
          <p:cNvSpPr>
            <a:spLocks noGrp="1"/>
          </p:cNvSpPr>
          <p:nvPr>
            <p:ph idx="1"/>
          </p:nvPr>
        </p:nvSpPr>
        <p:spPr/>
        <p:txBody>
          <a:bodyPr/>
          <a:lstStyle/>
          <a:p>
            <a:r>
              <a:rPr lang="en-US" b="0" i="0" dirty="0">
                <a:solidFill>
                  <a:srgbClr val="000000"/>
                </a:solidFill>
                <a:effectLst/>
                <a:latin typeface="arial" panose="020B0604020202020204" pitchFamily="34" charset="0"/>
              </a:rPr>
              <a:t>Imagine you have the following class hierarchy:</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t>Then look at these two List variables:</a:t>
            </a:r>
          </a:p>
          <a:p>
            <a:endParaRPr lang="en-US" dirty="0"/>
          </a:p>
          <a:p>
            <a:r>
              <a:rPr lang="en-US" dirty="0"/>
              <a:t>Can you set </a:t>
            </a:r>
            <a:r>
              <a:rPr lang="en-US" sz="2800" dirty="0" err="1">
                <a:latin typeface="Consolas" panose="020B0609020204030204" pitchFamily="49" charset="0"/>
              </a:rPr>
              <a:t>listAccount</a:t>
            </a:r>
            <a:r>
              <a:rPr lang="en-US" dirty="0"/>
              <a:t> to point to </a:t>
            </a:r>
            <a:r>
              <a:rPr lang="en-US" sz="2800" dirty="0" err="1">
                <a:latin typeface="Consolas" panose="020B0609020204030204" pitchFamily="49" charset="0"/>
              </a:rPr>
              <a:t>listSavings</a:t>
            </a:r>
            <a:r>
              <a:rPr lang="en-US" dirty="0"/>
              <a:t> ? or set </a:t>
            </a:r>
            <a:r>
              <a:rPr lang="en-US" sz="2800" dirty="0" err="1">
                <a:latin typeface="Consolas" panose="020B0609020204030204" pitchFamily="49" charset="0"/>
              </a:rPr>
              <a:t>listSavings</a:t>
            </a:r>
            <a:r>
              <a:rPr lang="en-US" dirty="0"/>
              <a:t> to point to </a:t>
            </a:r>
            <a:r>
              <a:rPr lang="en-US" sz="2800" dirty="0" err="1">
                <a:latin typeface="Consolas" panose="020B0609020204030204" pitchFamily="49" charset="0"/>
              </a:rPr>
              <a:t>listAccount</a:t>
            </a:r>
            <a:r>
              <a:rPr lang="en-US" dirty="0"/>
              <a:t>?</a:t>
            </a:r>
            <a:endParaRPr lang="en-IN" dirty="0"/>
          </a:p>
        </p:txBody>
      </p:sp>
      <p:sp>
        <p:nvSpPr>
          <p:cNvPr id="6" name="TextBox 5">
            <a:extLst>
              <a:ext uri="{FF2B5EF4-FFF2-40B4-BE49-F238E27FC236}">
                <a16:creationId xmlns:a16="http://schemas.microsoft.com/office/drawing/2014/main" id="{DD28362A-4DF2-470F-BD53-1F2558D1000F}"/>
              </a:ext>
            </a:extLst>
          </p:cNvPr>
          <p:cNvSpPr txBox="1"/>
          <p:nvPr/>
        </p:nvSpPr>
        <p:spPr>
          <a:xfrm>
            <a:off x="838200" y="2433779"/>
            <a:ext cx="4234314" cy="738664"/>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public class Account { }</a:t>
            </a:r>
          </a:p>
          <a:p>
            <a:r>
              <a:rPr lang="en-US" sz="1400" dirty="0">
                <a:latin typeface="Consolas" panose="020B0609020204030204" pitchFamily="49" charset="0"/>
              </a:rPr>
              <a:t>public class Savings extends Account { }</a:t>
            </a:r>
          </a:p>
          <a:p>
            <a:r>
              <a:rPr lang="en-US" sz="1400" dirty="0">
                <a:latin typeface="Consolas" panose="020B0609020204030204" pitchFamily="49" charset="0"/>
              </a:rPr>
              <a:t>public class Current extends Account { }</a:t>
            </a:r>
            <a:endParaRPr lang="en-IN" sz="1400" dirty="0">
              <a:latin typeface="Consolas" panose="020B0609020204030204" pitchFamily="49" charset="0"/>
            </a:endParaRPr>
          </a:p>
        </p:txBody>
      </p:sp>
      <p:sp>
        <p:nvSpPr>
          <p:cNvPr id="8" name="TextBox 7">
            <a:extLst>
              <a:ext uri="{FF2B5EF4-FFF2-40B4-BE49-F238E27FC236}">
                <a16:creationId xmlns:a16="http://schemas.microsoft.com/office/drawing/2014/main" id="{EA1E0BCD-FFC4-444F-9093-6D124634E990}"/>
              </a:ext>
            </a:extLst>
          </p:cNvPr>
          <p:cNvSpPr txBox="1"/>
          <p:nvPr/>
        </p:nvSpPr>
        <p:spPr>
          <a:xfrm>
            <a:off x="838200" y="3775238"/>
            <a:ext cx="6034238" cy="523220"/>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List&lt;Account&gt; </a:t>
            </a:r>
            <a:r>
              <a:rPr lang="en-US" sz="1400" dirty="0" err="1">
                <a:latin typeface="Consolas" panose="020B0609020204030204" pitchFamily="49" charset="0"/>
              </a:rPr>
              <a:t>listAccount</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&lt;Account&gt;();</a:t>
            </a:r>
          </a:p>
          <a:p>
            <a:r>
              <a:rPr lang="en-US" sz="1400" dirty="0">
                <a:latin typeface="Consolas" panose="020B0609020204030204" pitchFamily="49" charset="0"/>
              </a:rPr>
              <a:t>List&lt;Savings&gt; </a:t>
            </a:r>
            <a:r>
              <a:rPr lang="en-US" sz="1400" dirty="0" err="1">
                <a:latin typeface="Consolas" panose="020B0609020204030204" pitchFamily="49" charset="0"/>
              </a:rPr>
              <a:t>listSavings</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&lt;Savings&gt;();</a:t>
            </a:r>
            <a:endParaRPr lang="en-IN" sz="1400" dirty="0">
              <a:latin typeface="Consolas" panose="020B0609020204030204" pitchFamily="49" charset="0"/>
            </a:endParaRPr>
          </a:p>
        </p:txBody>
      </p:sp>
      <p:sp>
        <p:nvSpPr>
          <p:cNvPr id="11" name="TextBox 10">
            <a:extLst>
              <a:ext uri="{FF2B5EF4-FFF2-40B4-BE49-F238E27FC236}">
                <a16:creationId xmlns:a16="http://schemas.microsoft.com/office/drawing/2014/main" id="{08A4B384-8866-463B-A783-58159F6B2845}"/>
              </a:ext>
            </a:extLst>
          </p:cNvPr>
          <p:cNvSpPr txBox="1"/>
          <p:nvPr/>
        </p:nvSpPr>
        <p:spPr>
          <a:xfrm>
            <a:off x="838200" y="5284108"/>
            <a:ext cx="4234314" cy="523220"/>
          </a:xfrm>
          <a:prstGeom prst="rect">
            <a:avLst/>
          </a:prstGeom>
          <a:noFill/>
          <a:ln>
            <a:solidFill>
              <a:schemeClr val="accent1"/>
            </a:solidFill>
          </a:ln>
        </p:spPr>
        <p:txBody>
          <a:bodyPr wrap="square">
            <a:spAutoFit/>
          </a:bodyPr>
          <a:lstStyle/>
          <a:p>
            <a:r>
              <a:rPr lang="en-US" sz="1400" dirty="0" err="1">
                <a:latin typeface="Consolas" panose="020B0609020204030204" pitchFamily="49" charset="0"/>
              </a:rPr>
              <a:t>listAccount</a:t>
            </a:r>
            <a:r>
              <a:rPr lang="en-US" sz="1400" dirty="0">
                <a:latin typeface="Consolas" panose="020B0609020204030204" pitchFamily="49" charset="0"/>
              </a:rPr>
              <a:t> = </a:t>
            </a:r>
            <a:r>
              <a:rPr lang="en-US" sz="1400" dirty="0" err="1">
                <a:latin typeface="Consolas" panose="020B0609020204030204" pitchFamily="49" charset="0"/>
              </a:rPr>
              <a:t>listSavings</a:t>
            </a:r>
            <a:r>
              <a:rPr lang="en-US" sz="1400" dirty="0">
                <a:latin typeface="Consolas" panose="020B0609020204030204" pitchFamily="49" charset="0"/>
              </a:rPr>
              <a:t>;</a:t>
            </a:r>
          </a:p>
          <a:p>
            <a:r>
              <a:rPr lang="en-US" sz="1400" dirty="0" err="1">
                <a:latin typeface="Consolas" panose="020B0609020204030204" pitchFamily="49" charset="0"/>
              </a:rPr>
              <a:t>listSavings</a:t>
            </a:r>
            <a:r>
              <a:rPr lang="en-US" sz="1400" dirty="0">
                <a:latin typeface="Consolas" panose="020B0609020204030204" pitchFamily="49" charset="0"/>
              </a:rPr>
              <a:t> = </a:t>
            </a:r>
            <a:r>
              <a:rPr lang="en-US" sz="1400" dirty="0" err="1">
                <a:latin typeface="Consolas" panose="020B0609020204030204" pitchFamily="49" charset="0"/>
              </a:rPr>
              <a:t>listAccount</a:t>
            </a:r>
            <a:r>
              <a:rPr lang="en-US" sz="1400" dirty="0">
                <a:latin typeface="Consolas" panose="020B0609020204030204" pitchFamily="49" charset="0"/>
              </a:rPr>
              <a:t>;</a:t>
            </a:r>
            <a:endParaRPr lang="en-IN" sz="1400" dirty="0">
              <a:latin typeface="Consolas" panose="020B0609020204030204" pitchFamily="49" charset="0"/>
            </a:endParaRPr>
          </a:p>
        </p:txBody>
      </p:sp>
    </p:spTree>
    <p:extLst>
      <p:ext uri="{BB962C8B-B14F-4D97-AF65-F5344CB8AC3E}">
        <p14:creationId xmlns:p14="http://schemas.microsoft.com/office/powerpoint/2010/main" val="341283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0145-7817-46DF-97FE-DF2CD6097331}"/>
              </a:ext>
            </a:extLst>
          </p:cNvPr>
          <p:cNvSpPr>
            <a:spLocks noGrp="1"/>
          </p:cNvSpPr>
          <p:nvPr>
            <p:ph type="title"/>
          </p:nvPr>
        </p:nvSpPr>
        <p:spPr/>
        <p:txBody>
          <a:bodyPr/>
          <a:lstStyle/>
          <a:p>
            <a:r>
              <a:rPr lang="en-US" dirty="0"/>
              <a:t>When are Such Assignments Needed?</a:t>
            </a:r>
            <a:endParaRPr lang="en-IN" dirty="0"/>
          </a:p>
        </p:txBody>
      </p:sp>
      <p:sp>
        <p:nvSpPr>
          <p:cNvPr id="3" name="Content Placeholder 2">
            <a:extLst>
              <a:ext uri="{FF2B5EF4-FFF2-40B4-BE49-F238E27FC236}">
                <a16:creationId xmlns:a16="http://schemas.microsoft.com/office/drawing/2014/main" id="{D25509D6-A01B-4115-A329-0E60047917F6}"/>
              </a:ext>
            </a:extLst>
          </p:cNvPr>
          <p:cNvSpPr>
            <a:spLocks noGrp="1"/>
          </p:cNvSpPr>
          <p:nvPr>
            <p:ph idx="1"/>
          </p:nvPr>
        </p:nvSpPr>
        <p:spPr/>
        <p:txBody>
          <a:bodyPr/>
          <a:lstStyle/>
          <a:p>
            <a:r>
              <a:rPr lang="en-US" dirty="0"/>
              <a:t>When creating reusable methods that operate on collections of a specific type.</a:t>
            </a:r>
          </a:p>
          <a:p>
            <a:r>
              <a:rPr lang="en-US" dirty="0"/>
              <a:t>Imagine you have a method that processes the elements of a List</a:t>
            </a:r>
          </a:p>
          <a:p>
            <a:r>
              <a:rPr lang="en-US" dirty="0"/>
              <a:t>e.g. print out all elements in the List of Accounts.</a:t>
            </a:r>
            <a:endParaRPr lang="en-IN" dirty="0"/>
          </a:p>
        </p:txBody>
      </p:sp>
      <p:sp>
        <p:nvSpPr>
          <p:cNvPr id="7" name="TextBox 6">
            <a:extLst>
              <a:ext uri="{FF2B5EF4-FFF2-40B4-BE49-F238E27FC236}">
                <a16:creationId xmlns:a16="http://schemas.microsoft.com/office/drawing/2014/main" id="{C802C056-5BD1-43D9-A1CB-32A2F01B3924}"/>
              </a:ext>
            </a:extLst>
          </p:cNvPr>
          <p:cNvSpPr txBox="1"/>
          <p:nvPr/>
        </p:nvSpPr>
        <p:spPr>
          <a:xfrm>
            <a:off x="838200" y="3705529"/>
            <a:ext cx="9114322" cy="1169551"/>
          </a:xfrm>
          <a:prstGeom prst="rect">
            <a:avLst/>
          </a:prstGeom>
          <a:noFill/>
          <a:ln>
            <a:solidFill>
              <a:schemeClr val="accent1"/>
            </a:solidFill>
          </a:ln>
        </p:spPr>
        <p:txBody>
          <a:bodyPr wrap="square">
            <a:spAutoFit/>
          </a:bodyPr>
          <a:lstStyle/>
          <a:p>
            <a:pPr algn="l"/>
            <a:r>
              <a:rPr lang="en-US" sz="1400" dirty="0">
                <a:solidFill>
                  <a:sysClr val="windowText" lastClr="000000"/>
                </a:solidFill>
                <a:latin typeface="Consolas" panose="020B0609020204030204" pitchFamily="49" charset="0"/>
              </a:rPr>
              <a:t>public static void </a:t>
            </a:r>
            <a:r>
              <a:rPr lang="en-US" sz="1400" dirty="0" err="1">
                <a:solidFill>
                  <a:sysClr val="windowText" lastClr="000000"/>
                </a:solidFill>
                <a:latin typeface="Consolas" panose="020B0609020204030204" pitchFamily="49" charset="0"/>
              </a:rPr>
              <a:t>printAccountsTransactions</a:t>
            </a:r>
            <a:r>
              <a:rPr lang="en-US" sz="1400" dirty="0">
                <a:solidFill>
                  <a:sysClr val="windowText" lastClr="000000"/>
                </a:solidFill>
                <a:latin typeface="Consolas" panose="020B0609020204030204" pitchFamily="49" charset="0"/>
              </a:rPr>
              <a:t>(List&lt;Account&gt; accounts) </a:t>
            </a:r>
          </a:p>
          <a:p>
            <a:pPr algn="l"/>
            <a:r>
              <a:rPr lang="en-US" sz="1400" dirty="0">
                <a:solidFill>
                  <a:sysClr val="windowText" lastClr="000000"/>
                </a:solidFill>
                <a:latin typeface="Consolas" panose="020B0609020204030204" pitchFamily="49" charset="0"/>
              </a:rPr>
              <a:t>{</a:t>
            </a:r>
          </a:p>
          <a:p>
            <a:pPr algn="l"/>
            <a:r>
              <a:rPr lang="en-IN" sz="1400" dirty="0">
                <a:solidFill>
                  <a:sysClr val="windowText" lastClr="000000"/>
                </a:solidFill>
                <a:latin typeface="Consolas" panose="020B0609020204030204" pitchFamily="49" charset="0"/>
              </a:rPr>
              <a:t>	for (Account </a:t>
            </a:r>
            <a:r>
              <a:rPr lang="en-IN" sz="1400" dirty="0" err="1">
                <a:solidFill>
                  <a:sysClr val="windowText" lastClr="000000"/>
                </a:solidFill>
                <a:latin typeface="Consolas" panose="020B0609020204030204" pitchFamily="49" charset="0"/>
              </a:rPr>
              <a:t>account</a:t>
            </a:r>
            <a:r>
              <a:rPr lang="en-IN" sz="1400" dirty="0">
                <a:solidFill>
                  <a:sysClr val="windowText" lastClr="000000"/>
                </a:solidFill>
                <a:latin typeface="Consolas" panose="020B0609020204030204" pitchFamily="49" charset="0"/>
              </a:rPr>
              <a:t> : accounts) {</a:t>
            </a:r>
          </a:p>
          <a:p>
            <a:pPr algn="l"/>
            <a:r>
              <a:rPr lang="en-IN" sz="1400" dirty="0">
                <a:solidFill>
                  <a:sysClr val="windowText" lastClr="000000"/>
                </a:solidFill>
                <a:latin typeface="Consolas" panose="020B0609020204030204" pitchFamily="49" charset="0"/>
              </a:rPr>
              <a:t>	</a:t>
            </a:r>
            <a:r>
              <a:rPr lang="en-IN" sz="1400" dirty="0" err="1">
                <a:solidFill>
                  <a:sysClr val="windowText" lastClr="000000"/>
                </a:solidFill>
                <a:latin typeface="Consolas" panose="020B0609020204030204" pitchFamily="49" charset="0"/>
              </a:rPr>
              <a:t>account.accountTransactions</a:t>
            </a:r>
            <a:r>
              <a:rPr lang="en-IN" sz="1400" dirty="0">
                <a:solidFill>
                  <a:sysClr val="windowText" lastClr="000000"/>
                </a:solidFill>
                <a:latin typeface="Consolas" panose="020B0609020204030204" pitchFamily="49" charset="0"/>
              </a:rPr>
              <a:t>();</a:t>
            </a:r>
          </a:p>
          <a:p>
            <a:pPr algn="l"/>
            <a:r>
              <a:rPr lang="en-IN" sz="1400" dirty="0">
                <a:solidFill>
                  <a:sysClr val="windowText" lastClr="000000"/>
                </a:solidFill>
                <a:latin typeface="Consolas" panose="020B0609020204030204" pitchFamily="49" charset="0"/>
              </a:rPr>
              <a:t>}</a:t>
            </a:r>
          </a:p>
        </p:txBody>
      </p:sp>
    </p:spTree>
    <p:extLst>
      <p:ext uri="{BB962C8B-B14F-4D97-AF65-F5344CB8AC3E}">
        <p14:creationId xmlns:p14="http://schemas.microsoft.com/office/powerpoint/2010/main" val="143722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56E1-3FBC-41AC-BF7A-054EC82A47E6}"/>
              </a:ext>
            </a:extLst>
          </p:cNvPr>
          <p:cNvSpPr>
            <a:spLocks noGrp="1"/>
          </p:cNvSpPr>
          <p:nvPr>
            <p:ph type="title"/>
          </p:nvPr>
        </p:nvSpPr>
        <p:spPr/>
        <p:txBody>
          <a:bodyPr/>
          <a:lstStyle/>
          <a:p>
            <a:r>
              <a:rPr lang="en-IN" dirty="0"/>
              <a:t>Generic Wildcards</a:t>
            </a:r>
          </a:p>
        </p:txBody>
      </p:sp>
      <p:sp>
        <p:nvSpPr>
          <p:cNvPr id="3" name="Content Placeholder 2">
            <a:extLst>
              <a:ext uri="{FF2B5EF4-FFF2-40B4-BE49-F238E27FC236}">
                <a16:creationId xmlns:a16="http://schemas.microsoft.com/office/drawing/2014/main" id="{C814FD0E-4F52-4E8C-A95F-34ABDDCEBD5E}"/>
              </a:ext>
            </a:extLst>
          </p:cNvPr>
          <p:cNvSpPr>
            <a:spLocks noGrp="1"/>
          </p:cNvSpPr>
          <p:nvPr>
            <p:ph idx="1"/>
          </p:nvPr>
        </p:nvSpPr>
        <p:spPr/>
        <p:txBody>
          <a:bodyPr/>
          <a:lstStyle/>
          <a:p>
            <a:r>
              <a:rPr lang="en-US" dirty="0"/>
              <a:t>The generic wildcard operator is a solution to the problem explained in previous slide.</a:t>
            </a:r>
          </a:p>
          <a:p>
            <a:r>
              <a:rPr lang="en-US" dirty="0"/>
              <a:t>The generic wildcards target two primary needs:</a:t>
            </a:r>
          </a:p>
          <a:p>
            <a:pPr lvl="1"/>
            <a:r>
              <a:rPr lang="en-US" dirty="0"/>
              <a:t>Reading from a generic collection</a:t>
            </a:r>
          </a:p>
          <a:p>
            <a:pPr lvl="1"/>
            <a:r>
              <a:rPr lang="en-US" dirty="0"/>
              <a:t>Inserting into a generic collection</a:t>
            </a:r>
          </a:p>
          <a:p>
            <a:r>
              <a:rPr lang="en-US" dirty="0"/>
              <a:t>There are three ways to define a collection (variable) using generic wildcards.</a:t>
            </a:r>
          </a:p>
          <a:p>
            <a:pPr lvl="1"/>
            <a:endParaRPr lang="en-IN" dirty="0"/>
          </a:p>
        </p:txBody>
      </p:sp>
      <p:sp>
        <p:nvSpPr>
          <p:cNvPr id="5" name="TextBox 4">
            <a:extLst>
              <a:ext uri="{FF2B5EF4-FFF2-40B4-BE49-F238E27FC236}">
                <a16:creationId xmlns:a16="http://schemas.microsoft.com/office/drawing/2014/main" id="{84BC24CA-6E4F-4D3C-939B-7D9BFC1ED4AA}"/>
              </a:ext>
            </a:extLst>
          </p:cNvPr>
          <p:cNvSpPr txBox="1"/>
          <p:nvPr/>
        </p:nvSpPr>
        <p:spPr>
          <a:xfrm>
            <a:off x="838200" y="4923670"/>
            <a:ext cx="6919762" cy="738664"/>
          </a:xfrm>
          <a:prstGeom prst="rect">
            <a:avLst/>
          </a:prstGeom>
          <a:noFill/>
          <a:ln>
            <a:solidFill>
              <a:schemeClr val="accent1"/>
            </a:solidFill>
          </a:ln>
        </p:spPr>
        <p:txBody>
          <a:bodyPr wrap="square">
            <a:spAutoFit/>
          </a:bodyPr>
          <a:lstStyle/>
          <a:p>
            <a:r>
              <a:rPr lang="en-US" sz="1400" dirty="0">
                <a:latin typeface="Consolas" panose="020B0609020204030204" pitchFamily="49" charset="0"/>
              </a:rPr>
              <a:t>List&lt;?&gt; </a:t>
            </a:r>
            <a:r>
              <a:rPr lang="en-US" sz="1400" dirty="0" err="1">
                <a:latin typeface="Consolas" panose="020B0609020204030204" pitchFamily="49" charset="0"/>
              </a:rPr>
              <a:t>listUknown</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&lt;Account&gt;();</a:t>
            </a:r>
          </a:p>
          <a:p>
            <a:r>
              <a:rPr lang="en-US" sz="1400" dirty="0">
                <a:latin typeface="Consolas" panose="020B0609020204030204" pitchFamily="49" charset="0"/>
              </a:rPr>
              <a:t>List&lt;? extends Account&gt; </a:t>
            </a:r>
            <a:r>
              <a:rPr lang="en-US" sz="1400" dirty="0" err="1">
                <a:latin typeface="Consolas" panose="020B0609020204030204" pitchFamily="49" charset="0"/>
              </a:rPr>
              <a:t>listUknown</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&lt;Account&gt;();</a:t>
            </a:r>
          </a:p>
          <a:p>
            <a:r>
              <a:rPr lang="en-US" sz="1400" dirty="0">
                <a:latin typeface="Consolas" panose="020B0609020204030204" pitchFamily="49" charset="0"/>
              </a:rPr>
              <a:t>List&lt;? super   Account&gt; </a:t>
            </a:r>
            <a:r>
              <a:rPr lang="en-US" sz="1400" dirty="0" err="1">
                <a:latin typeface="Consolas" panose="020B0609020204030204" pitchFamily="49" charset="0"/>
              </a:rPr>
              <a:t>listUknown</a:t>
            </a:r>
            <a:r>
              <a:rPr lang="en-US" sz="1400" dirty="0">
                <a:latin typeface="Consolas" panose="020B0609020204030204" pitchFamily="49" charset="0"/>
              </a:rPr>
              <a:t> = new </a:t>
            </a:r>
            <a:r>
              <a:rPr lang="en-US" sz="1400" dirty="0" err="1">
                <a:latin typeface="Consolas" panose="020B0609020204030204" pitchFamily="49" charset="0"/>
              </a:rPr>
              <a:t>ArrayList</a:t>
            </a:r>
            <a:r>
              <a:rPr lang="en-US" sz="1400" dirty="0">
                <a:latin typeface="Consolas" panose="020B0609020204030204" pitchFamily="49" charset="0"/>
              </a:rPr>
              <a:t>&lt;Account&gt;();</a:t>
            </a:r>
            <a:endParaRPr lang="en-IN" sz="1400" dirty="0">
              <a:latin typeface="Consolas" panose="020B0609020204030204" pitchFamily="49" charset="0"/>
            </a:endParaRPr>
          </a:p>
        </p:txBody>
      </p:sp>
    </p:spTree>
    <p:extLst>
      <p:ext uri="{BB962C8B-B14F-4D97-AF65-F5344CB8AC3E}">
        <p14:creationId xmlns:p14="http://schemas.microsoft.com/office/powerpoint/2010/main" val="163087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2662</Words>
  <Application>Microsoft Office PowerPoint</Application>
  <PresentationFormat>Widescreen</PresentationFormat>
  <Paragraphs>338</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-apple-system</vt:lpstr>
      <vt:lpstr>arial</vt:lpstr>
      <vt:lpstr>arial</vt:lpstr>
      <vt:lpstr>Calibri</vt:lpstr>
      <vt:lpstr>Calibri Light</vt:lpstr>
      <vt:lpstr>Consolas</vt:lpstr>
      <vt:lpstr>Times New Roman</vt:lpstr>
      <vt:lpstr>Office Theme</vt:lpstr>
      <vt:lpstr>Java 8</vt:lpstr>
      <vt:lpstr>Content</vt:lpstr>
      <vt:lpstr>Generics</vt:lpstr>
      <vt:lpstr>Generics</vt:lpstr>
      <vt:lpstr>Java 7 Type Inference</vt:lpstr>
      <vt:lpstr>Generic's Wildcards</vt:lpstr>
      <vt:lpstr>The Basic Generic Collection Assignment Problem</vt:lpstr>
      <vt:lpstr>When are Such Assignments Needed?</vt:lpstr>
      <vt:lpstr>Generic Wildcards</vt:lpstr>
      <vt:lpstr>The Unknown Wildcard</vt:lpstr>
      <vt:lpstr>The extends Wildcard Boundary</vt:lpstr>
      <vt:lpstr>The super Wildcard Boundary</vt:lpstr>
      <vt:lpstr>Working With Map</vt:lpstr>
      <vt:lpstr>Collection interface hierarchy</vt:lpstr>
      <vt:lpstr>Map interface hierarchy</vt:lpstr>
      <vt:lpstr>Java Map Implementations</vt:lpstr>
      <vt:lpstr>Java Map Implementations</vt:lpstr>
      <vt:lpstr>Create a Map</vt:lpstr>
      <vt:lpstr>Generic Java Map</vt:lpstr>
      <vt:lpstr>Inserting Elements Into a Java Map</vt:lpstr>
      <vt:lpstr>Inserting All Elements From Another Map</vt:lpstr>
      <vt:lpstr>Get Elements From a Java Map</vt:lpstr>
      <vt:lpstr>Get Elements From a Java Map</vt:lpstr>
      <vt:lpstr>Get Elements From a Java Map</vt:lpstr>
      <vt:lpstr>Using a Key Iterator</vt:lpstr>
      <vt:lpstr>Using a Key For-Each Loop</vt:lpstr>
      <vt:lpstr>Using a Key Stream</vt:lpstr>
      <vt:lpstr>Get Elements From a Java Map</vt:lpstr>
      <vt:lpstr>Using a Value Iterator</vt:lpstr>
      <vt:lpstr>Using a Value For-Each Loop</vt:lpstr>
      <vt:lpstr>Using a Value Stream</vt:lpstr>
      <vt:lpstr>Iterating the Entries of a Java Map</vt:lpstr>
      <vt:lpstr>Using an Entry Iterator</vt:lpstr>
      <vt:lpstr>Using an Entry For-Each Loop</vt:lpstr>
      <vt:lpstr>Removing Entries From a Java Map</vt:lpstr>
      <vt:lpstr>Java object sorting</vt:lpstr>
      <vt:lpstr>Custom implementation of HashSet</vt:lpstr>
      <vt:lpstr>Collections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Vivek Gohil</dc:creator>
  <cp:lastModifiedBy>Vivek Gohil</cp:lastModifiedBy>
  <cp:revision>33</cp:revision>
  <dcterms:created xsi:type="dcterms:W3CDTF">2021-06-01T11:12:28Z</dcterms:created>
  <dcterms:modified xsi:type="dcterms:W3CDTF">2021-06-03T22:04:45Z</dcterms:modified>
</cp:coreProperties>
</file>