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CB25-19FD-453B-9AD2-AD139D970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7A48-3699-40A8-B361-B73CD517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9922-AD86-4696-BD84-E6A769E8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031-2697-4079-8C8B-EA928DA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EEA1-1C77-45BE-A2B1-2F020A8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495-656E-4868-B8FC-3AD3B33D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A7F93-D5FB-4A90-A663-1E4842CE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5160-9978-43BF-A8F2-EB000AC5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0213-D07B-43CD-8043-EB2FDDE1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AFB0-EE08-46CD-9B6B-668AF89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0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F734F-63CD-4FD3-A7B7-E345559ED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4B6E-CCA3-408F-B6AF-8DCC92AD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9BCB-C0C9-4D43-8E41-DAB7A38B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DDFF-A67E-459C-9D92-F2661577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F377-3277-4119-AC72-0542B036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C9F4-5B44-46C9-8C1D-F8BDB3E4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35CA-CA7E-4178-8AC3-841CEED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E5B8-1774-429C-83EB-6793422D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090A-C730-4C09-80FF-B21D61EF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534D-7984-4309-B71D-DA93B1C5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EE5B-1CDB-43E2-8A79-8F43C4A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65F7-3335-4BE4-9F28-60FC8C3D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1D1A-CA85-4137-8530-FEEB194B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8DF8-8422-4492-8C45-9AD32688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96B4-C461-4377-AEA1-C4B51540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C5A-1868-4673-AE80-034B4F59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EE1D-9A01-45BA-80F9-1577AECB2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3D90-4736-4C09-894C-F44FAF7C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6020-F771-469C-88BE-9BA5DEFA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023B5-A243-4819-BFB4-3381657F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C82C-80E4-481D-9F62-3C413B8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6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959-7AAC-4BF2-A197-0E7ED3E7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98EAA-9710-4B4D-B3C1-1C58A1AA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D11F-8A8B-414C-B623-D82B40FC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EC322-2D38-440D-AE9A-FE29395B8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1D69-1C56-4B3A-8FB7-26C91030F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B61B9-2378-4AA7-8B9E-DAC6F47C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140BF-0332-4750-8509-0311F5A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FA99-B404-47C7-B7A5-17AD0FC7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051-555F-4756-9150-59A73856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1CF8-0428-46CC-B638-D7BAC9D4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F062-1C1D-4468-9136-00721B0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341F-2D87-4A6E-AA2F-850E2951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1C05F-80BD-47B5-8EAA-8171F0F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27529-C973-4B78-AF13-90963B9D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7C99-9729-4EAA-920F-97F1FB69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3823-BF6F-4D12-92B8-6438D399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0940-1DB0-486C-9C68-03F78589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C676-0AB3-4352-9BC9-BC7FCA73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9572-0C94-48FE-9FF0-7DAAF74E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2864-90A1-4B47-A282-ACEA42E0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9571-90EE-408E-B7E8-B1B3EA3F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8DE0-8043-4C81-81D4-5CAF6A99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9C83-E74A-4E12-B667-401C8FD6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7E3F0-2B5A-41BD-9F33-09741B89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FBE-1B0B-45D7-A008-E45E552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79CB-5DF8-4E47-831D-87D34384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AE9B-44E8-451B-B5AE-C17B53E4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610B-80E7-4106-8DE0-0C44D0B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2A16-3318-4177-9C08-B4470994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E754-A7FA-4982-9AB1-D9237062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E4E8-7B0C-4440-A76C-F5A36F3569E8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5990-73A1-4F11-A44A-B3841714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D332-A2A1-4201-A82B-31617D2C4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C26C-ED89-4B4A-B6DC-B62BD5DCA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B8-FF69-4C9D-A9FE-31ED8C556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Expressions – Java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B5C2-3869-4E86-91A6-7FFFB78F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8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905-6AD5-4D75-AEAB-F723B0C2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7466-8B39-43CB-8F70-0433AFFA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interface with a SAM(Single Abstract Method) is a functional interface</a:t>
            </a:r>
          </a:p>
          <a:p>
            <a:r>
              <a:rPr lang="en-US" dirty="0"/>
              <a:t>Interface can have multiple default methods but it should have only one abstract method(Java 8)</a:t>
            </a:r>
          </a:p>
          <a:p>
            <a:r>
              <a:rPr lang="en-US" dirty="0"/>
              <a:t>its implementation may be treated as lambda expressions.</a:t>
            </a:r>
          </a:p>
          <a:p>
            <a:r>
              <a:rPr lang="en-US" dirty="0"/>
              <a:t>It's recommended that all functional interfaces have an informative @FunctionalInterface annotation. </a:t>
            </a:r>
          </a:p>
          <a:p>
            <a:r>
              <a:rPr lang="en-US" dirty="0"/>
              <a:t>Add @FunctionalInterface on Greeting </a:t>
            </a:r>
          </a:p>
        </p:txBody>
      </p:sp>
    </p:spTree>
    <p:extLst>
      <p:ext uri="{BB962C8B-B14F-4D97-AF65-F5344CB8AC3E}">
        <p14:creationId xmlns:p14="http://schemas.microsoft.com/office/powerpoint/2010/main" val="372278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C48-35B5-418A-8C41-86236352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Lambda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BD54-9712-4C50-8E61-6D112CE7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do some hands on exercise to understand advantages of lambda expression with collections. </a:t>
            </a:r>
          </a:p>
        </p:txBody>
      </p:sp>
    </p:spTree>
    <p:extLst>
      <p:ext uri="{BB962C8B-B14F-4D97-AF65-F5344CB8AC3E}">
        <p14:creationId xmlns:p14="http://schemas.microsoft.com/office/powerpoint/2010/main" val="16435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2FD4-82E2-485C-8553-E78590C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0CA9-589D-4F6E-972C-C062A7A8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predicate (boolean-valued function) of one argument.</a:t>
            </a:r>
          </a:p>
          <a:p>
            <a:r>
              <a:rPr lang="en-US" dirty="0"/>
              <a:t>This is a functional interface whose functional method is test(Object).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2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2D2-52C8-4087-AE9A-2C01A68D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96CD-9596-4789-AACD-C479E9B1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operation that accepts a single input argument and returns no result.</a:t>
            </a:r>
          </a:p>
          <a:p>
            <a:r>
              <a:rPr lang="en-US" dirty="0"/>
              <a:t>This is a functional interface whose functional method is accept(Object).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16E-D5A0-4662-8AED-BCE74A62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 in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A748-1B99-44DE-A1E1-F9142B69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lambda expression which X in an array of integers and a key which is and do the mathematical operation for each element in array given a key.</a:t>
            </a:r>
          </a:p>
        </p:txBody>
      </p:sp>
    </p:spTree>
    <p:extLst>
      <p:ext uri="{BB962C8B-B14F-4D97-AF65-F5344CB8AC3E}">
        <p14:creationId xmlns:p14="http://schemas.microsoft.com/office/powerpoint/2010/main" val="264122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79B-CB85-41DF-A5A5-8D919A8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Closers in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B295-2475-4BC0-A3E1-5FB9DEB7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what is </a:t>
            </a:r>
            <a:r>
              <a:rPr lang="en-US" dirty="0"/>
              <a:t>effectively final.</a:t>
            </a:r>
          </a:p>
          <a:p>
            <a:r>
              <a:rPr lang="en-US" dirty="0"/>
              <a:t>Understand the freeze value in lambda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9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C337-DEEE-4810-AD51-26BED103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lambda and Anonymous Inner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C993-645C-4F2F-9F13-AB49661B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an anonymous inner class when using the this reference , it overwrite the this reference to the anonymous inner class instance.</a:t>
            </a:r>
          </a:p>
          <a:p>
            <a:r>
              <a:rPr lang="en-IN" dirty="0"/>
              <a:t>In the case of a lambda that does not happen. It still refers to the instance that it points to the outside of the lambda(no overriding of this reference that happens).</a:t>
            </a:r>
          </a:p>
          <a:p>
            <a:r>
              <a:rPr lang="en-IN" dirty="0"/>
              <a:t>Lets have an example in eclipse.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6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DBFA-AFC0-47AA-930F-6C57C7DE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2227-6F75-4C58-80F0-2186C8EB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of elements supporting sequential and parallel aggregate operations.</a:t>
            </a:r>
          </a:p>
          <a:p>
            <a:r>
              <a:rPr lang="en-US" dirty="0"/>
              <a:t>Stream Operations </a:t>
            </a:r>
          </a:p>
          <a:p>
            <a:pPr lvl="1"/>
            <a:r>
              <a:rPr lang="en-US" dirty="0"/>
              <a:t>Intermediate Operations (Return Stream Object)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Sorted</a:t>
            </a:r>
          </a:p>
          <a:p>
            <a:pPr lvl="1"/>
            <a:r>
              <a:rPr lang="en-US" dirty="0"/>
              <a:t>Terminal Operations </a:t>
            </a:r>
          </a:p>
          <a:p>
            <a:pPr lvl="2"/>
            <a:r>
              <a:rPr lang="en-US" dirty="0"/>
              <a:t>Collect</a:t>
            </a:r>
          </a:p>
          <a:p>
            <a:pPr lvl="2"/>
            <a:r>
              <a:rPr lang="en-US" dirty="0" err="1"/>
              <a:t>forEach</a:t>
            </a:r>
            <a:endParaRPr lang="en-US" dirty="0"/>
          </a:p>
          <a:p>
            <a:pPr lvl="2"/>
            <a:r>
              <a:rPr lang="en-US" dirty="0"/>
              <a:t>Reduce</a:t>
            </a:r>
          </a:p>
          <a:p>
            <a:r>
              <a:rPr lang="en-US" dirty="0"/>
              <a:t>Stream Operations don’t change the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2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7CA6-7A06-441E-A717-05859A15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F11A-93B0-4693-8B8C-A812B0AA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class is to provide a type-level solution for representing optional values instead of null references</a:t>
            </a:r>
          </a:p>
          <a:p>
            <a:r>
              <a:rPr lang="en-US" dirty="0"/>
              <a:t>Static methods of Optional class</a:t>
            </a:r>
          </a:p>
          <a:p>
            <a:pPr lvl="1"/>
            <a:r>
              <a:rPr lang="en-US" dirty="0"/>
              <a:t>empty()</a:t>
            </a:r>
          </a:p>
          <a:p>
            <a:pPr lvl="1"/>
            <a:r>
              <a:rPr lang="en-US" dirty="0"/>
              <a:t>of()</a:t>
            </a:r>
          </a:p>
          <a:p>
            <a:pPr lvl="1"/>
            <a:r>
              <a:rPr lang="en-US" dirty="0" err="1"/>
              <a:t>isPresent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29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AA4D-7587-409B-90B2-B96876E3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API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0DDC-B863-47BA-923A-DB596CA5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8 introduces a new date-time API under the package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java.time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Following are some of the important classes introduced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java.time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package.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Instant</a:t>
            </a:r>
          </a:p>
          <a:p>
            <a:pPr lvl="1"/>
            <a:r>
              <a:rPr lang="en-IN" dirty="0" err="1"/>
              <a:t>LocalDate</a:t>
            </a:r>
            <a:endParaRPr lang="en-IN" dirty="0"/>
          </a:p>
          <a:p>
            <a:pPr lvl="1"/>
            <a:r>
              <a:rPr lang="en-IN" dirty="0" err="1"/>
              <a:t>LocalTime</a:t>
            </a:r>
            <a:endParaRPr lang="en-IN" dirty="0"/>
          </a:p>
          <a:p>
            <a:pPr lvl="1"/>
            <a:r>
              <a:rPr lang="en-IN" dirty="0" err="1"/>
              <a:t>LocateDateTime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3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6455-2B9B-4FC3-A4E0-23A23D6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EB4A-7B95-40C1-BCB9-70059D61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Lambdas</a:t>
            </a:r>
          </a:p>
          <a:p>
            <a:r>
              <a:rPr lang="en-US" dirty="0"/>
              <a:t>Using Lambdas</a:t>
            </a:r>
          </a:p>
          <a:p>
            <a:r>
              <a:rPr lang="en-US" dirty="0"/>
              <a:t>Functional Interface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Collections improvements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3535-FFF9-4E20-9D77-34C0D93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Lambdas?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8F63-1368-4A9A-9652-6E0203F1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Functional Programming</a:t>
            </a:r>
          </a:p>
          <a:p>
            <a:r>
              <a:rPr lang="en-US" dirty="0"/>
              <a:t>Readable and concise code</a:t>
            </a:r>
          </a:p>
          <a:p>
            <a:r>
              <a:rPr lang="en-US" dirty="0"/>
              <a:t>Enables us to write better APIs and libraries which are easier to use</a:t>
            </a:r>
          </a:p>
          <a:p>
            <a:r>
              <a:rPr lang="en-US" dirty="0"/>
              <a:t>Support for parallel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3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747-F848-4B29-82FA-BB2458B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VS 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6868-650F-4EFB-92C8-68C945B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Functional programming allow you to write more readable and maintainable code.(in some cases)</a:t>
            </a:r>
          </a:p>
          <a:p>
            <a:r>
              <a:rPr lang="en-US" dirty="0"/>
              <a:t>Problems in OOP</a:t>
            </a:r>
          </a:p>
          <a:p>
            <a:pPr lvl="1"/>
            <a:r>
              <a:rPr lang="en-US" dirty="0"/>
              <a:t>Everything is object - all code blocks are "associated" with class and objects , which is a problem some time</a:t>
            </a:r>
          </a:p>
          <a:p>
            <a:pPr lvl="1"/>
            <a:r>
              <a:rPr lang="en-US" dirty="0"/>
              <a:t>We cannot have a independent functions , it have to be a part of class. </a:t>
            </a:r>
          </a:p>
          <a:p>
            <a:r>
              <a:rPr lang="en-US" dirty="0"/>
              <a:t>Also allow us to use functions as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9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E486-EBEF-4598-AFDA-2F127C5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as a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E5E5-3E32-480F-8B33-DAE0DB32B511}"/>
              </a:ext>
            </a:extLst>
          </p:cNvPr>
          <p:cNvSpPr txBox="1"/>
          <p:nvPr/>
        </p:nvSpPr>
        <p:spPr>
          <a:xfrm>
            <a:off x="838200" y="21895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694B8-3FF3-4A7F-8291-544F84511EEA}"/>
              </a:ext>
            </a:extLst>
          </p:cNvPr>
          <p:cNvSpPr txBox="1"/>
          <p:nvPr/>
        </p:nvSpPr>
        <p:spPr>
          <a:xfrm>
            <a:off x="2572725" y="217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DCF73-D4AB-42C3-8D76-0B1F1139C7D0}"/>
              </a:ext>
            </a:extLst>
          </p:cNvPr>
          <p:cNvSpPr txBox="1"/>
          <p:nvPr/>
        </p:nvSpPr>
        <p:spPr>
          <a:xfrm>
            <a:off x="2767667" y="216436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3D460-09D8-4B61-8329-E7B568389C86}"/>
              </a:ext>
            </a:extLst>
          </p:cNvPr>
          <p:cNvSpPr txBox="1"/>
          <p:nvPr/>
        </p:nvSpPr>
        <p:spPr>
          <a:xfrm>
            <a:off x="3784832" y="2164362"/>
            <a:ext cx="91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1B5F2-EBEC-4082-83F6-C175B82129F2}"/>
              </a:ext>
            </a:extLst>
          </p:cNvPr>
          <p:cNvSpPr txBox="1"/>
          <p:nvPr/>
        </p:nvSpPr>
        <p:spPr>
          <a:xfrm>
            <a:off x="5347538" y="213091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7F263-F6E1-49B3-A107-88AA24CB3D1E}"/>
              </a:ext>
            </a:extLst>
          </p:cNvPr>
          <p:cNvSpPr txBox="1"/>
          <p:nvPr/>
        </p:nvSpPr>
        <p:spPr>
          <a:xfrm>
            <a:off x="4464659" y="2130915"/>
            <a:ext cx="114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8BF2D-DF9B-46D5-AFFD-C0B813925EFE}"/>
              </a:ext>
            </a:extLst>
          </p:cNvPr>
          <p:cNvSpPr txBox="1"/>
          <p:nvPr/>
        </p:nvSpPr>
        <p:spPr>
          <a:xfrm>
            <a:off x="3599525" y="215575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C2B56-82CF-4AB2-A99E-BC99D2C5C90E}"/>
              </a:ext>
            </a:extLst>
          </p:cNvPr>
          <p:cNvSpPr txBox="1"/>
          <p:nvPr/>
        </p:nvSpPr>
        <p:spPr>
          <a:xfrm>
            <a:off x="1028700" y="38037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3FE14-50D1-446B-8B6D-A17C1B92B26F}"/>
              </a:ext>
            </a:extLst>
          </p:cNvPr>
          <p:cNvSpPr txBox="1"/>
          <p:nvPr/>
        </p:nvSpPr>
        <p:spPr>
          <a:xfrm>
            <a:off x="1028700" y="5014932"/>
            <a:ext cx="8096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aBlockOfCode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2782-49D4-4D18-AD37-45490D3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D2D3-92F5-4D5D-BEBE-F37B6D5B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Your lambda Expression infer type of function and its return type from the interface(functional interface).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CC032-655D-4173-A7C2-5CAF76B9D855}"/>
              </a:ext>
            </a:extLst>
          </p:cNvPr>
          <p:cNvSpPr txBox="1"/>
          <p:nvPr/>
        </p:nvSpPr>
        <p:spPr>
          <a:xfrm>
            <a:off x="838200" y="2820591"/>
            <a:ext cx="11010900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(String s) -&gt; 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//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(s)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StringLengthLambda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s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("String Length :: " + 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myStringLenthLambda.getLength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World!!"));</a:t>
            </a:r>
          </a:p>
          <a:p>
            <a:pPr algn="l"/>
            <a:endParaRPr lang="en-IN" sz="1400" b="1" i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400" dirty="0">
              <a:latin typeface="Consolas" panose="020B0609020204030204" pitchFamily="49" charset="0"/>
            </a:endParaRP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interface </a:t>
            </a:r>
            <a:r>
              <a:rPr lang="en-IN" sz="1400" dirty="0" err="1">
                <a:latin typeface="Consolas" panose="020B0609020204030204" pitchFamily="49" charset="0"/>
              </a:rPr>
              <a:t>StringLengthLambda</a:t>
            </a:r>
            <a:r>
              <a:rPr lang="en-IN" sz="14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	int </a:t>
            </a:r>
            <a:r>
              <a:rPr lang="en-IN" sz="1400" dirty="0" err="1">
                <a:latin typeface="Consolas" panose="020B0609020204030204" pitchFamily="49" charset="0"/>
              </a:rPr>
              <a:t>getLength</a:t>
            </a:r>
            <a:r>
              <a:rPr lang="en-IN" sz="1400" dirty="0">
                <a:latin typeface="Consolas" panose="020B0609020204030204" pitchFamily="49" charset="0"/>
              </a:rPr>
              <a:t>(String s);</a:t>
            </a:r>
          </a:p>
          <a:p>
            <a:pPr algn="l"/>
            <a:r>
              <a:rPr lang="en-IN" sz="1400" dirty="0">
                <a:latin typeface="Consolas" panose="020B0609020204030204" pitchFamily="49" charset="0"/>
              </a:rPr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71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EE6A-60D5-4B2D-8559-CAFF3FCF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Vs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5EB0-F344-47D2-8365-D78D688A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implement the functional interface in two ways.</a:t>
            </a:r>
          </a:p>
          <a:p>
            <a:pPr lvl="1"/>
            <a:r>
              <a:rPr lang="en-IN" dirty="0"/>
              <a:t>By Implementing the lambda Expression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By Creating the Anonymous class implementation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D6E6F-CF29-4EC2-A653-C08C9D91CD82}"/>
              </a:ext>
            </a:extLst>
          </p:cNvPr>
          <p:cNvSpPr txBox="1"/>
          <p:nvPr/>
        </p:nvSpPr>
        <p:spPr>
          <a:xfrm>
            <a:off x="838200" y="4001294"/>
            <a:ext cx="943551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innerClassGreeting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Greeting() {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public void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perfom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World");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innerClassGreeting.perfom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B93B-0DCB-4F0A-9FAA-9F357AD92E8F}"/>
              </a:ext>
            </a:extLst>
          </p:cNvPr>
          <p:cNvSpPr txBox="1"/>
          <p:nvPr/>
        </p:nvSpPr>
        <p:spPr>
          <a:xfrm>
            <a:off x="838200" y="2759723"/>
            <a:ext cx="943551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myLambdaFunction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()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("Hello World");</a:t>
            </a:r>
          </a:p>
          <a:p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myLambdaFunction.perfom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5395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E65-0DE5-4E6B-B73F-26638E8E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Vs Interface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24E2-7E55-443D-B390-386975D8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purposes you can think of the lambda expression as the shortcut for creating these kind of anonymous inner classes but its not exactly true.</a:t>
            </a:r>
          </a:p>
          <a:p>
            <a:r>
              <a:rPr lang="en-US" dirty="0"/>
              <a:t>There are things that inner class does which is different from what these lambda expressions do.</a:t>
            </a:r>
          </a:p>
          <a:p>
            <a:r>
              <a:rPr lang="en-US" dirty="0"/>
              <a:t>In case of lambda expression its not exactly creating an anonymous class, will look at those differences in a further slides.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1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F168-C674-4BA2-895D-E68760BA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Runnable Using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21B0-1784-4BAA-86F0-7B5BF3D6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lambda in order to create Runnable.</a:t>
            </a:r>
          </a:p>
          <a:p>
            <a:r>
              <a:rPr lang="en-IN" dirty="0"/>
              <a:t>Implement Using anonymous inner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 Using Lambda 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0C6D0-EED0-4D8F-AD8A-49D9EB819690}"/>
              </a:ext>
            </a:extLst>
          </p:cNvPr>
          <p:cNvSpPr txBox="1"/>
          <p:nvPr/>
        </p:nvSpPr>
        <p:spPr>
          <a:xfrm>
            <a:off x="838199" y="2877909"/>
            <a:ext cx="890980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400" u="sng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1400" u="sng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Thread(new Runnable() {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@Override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public void run() {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400" b="1" i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out.println</a:t>
            </a:r>
            <a:r>
              <a:rPr lang="en-IN" sz="1400" b="1" i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("Printed inside runnable");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r>
              <a:rPr lang="en-IN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myThread.start</a:t>
            </a:r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9AB1D-8CBF-40E4-9D18-24E2D887F3D7}"/>
              </a:ext>
            </a:extLst>
          </p:cNvPr>
          <p:cNvSpPr txBox="1"/>
          <p:nvPr/>
        </p:nvSpPr>
        <p:spPr>
          <a:xfrm>
            <a:off x="838199" y="5357791"/>
            <a:ext cx="96060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myLambdaThread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= new Thread(() -&gt;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("Printed inside Lambda Runnable"));</a:t>
            </a:r>
          </a:p>
          <a:p>
            <a:pPr algn="l"/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myLambdaThread.start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();</a:t>
            </a:r>
            <a:endParaRPr lang="en-IN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868</Words>
  <Application>Microsoft Office PowerPoint</Application>
  <PresentationFormat>Widescreen</PresentationFormat>
  <Paragraphs>132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Lambda Expressions – Java 8</vt:lpstr>
      <vt:lpstr>Content</vt:lpstr>
      <vt:lpstr>Why Lambdas?</vt:lpstr>
      <vt:lpstr>Functional Programming VS OOP</vt:lpstr>
      <vt:lpstr>Function as a value</vt:lpstr>
      <vt:lpstr>Type Inference</vt:lpstr>
      <vt:lpstr>Lambda Vs Interface Implementation</vt:lpstr>
      <vt:lpstr>Lambda Vs Interface Implementation</vt:lpstr>
      <vt:lpstr>Runnable Using Lambdas</vt:lpstr>
      <vt:lpstr>Functional Interface</vt:lpstr>
      <vt:lpstr>Implementation Of Lambda Expression </vt:lpstr>
      <vt:lpstr>Predicate Interface</vt:lpstr>
      <vt:lpstr>Consumer Interface</vt:lpstr>
      <vt:lpstr>Exception Handling in lambda Expression</vt:lpstr>
      <vt:lpstr>Closers in Lambda Expressions</vt:lpstr>
      <vt:lpstr>Difference between lambda and Anonymous Inner Class.</vt:lpstr>
      <vt:lpstr>Streams</vt:lpstr>
      <vt:lpstr>Optional</vt:lpstr>
      <vt:lpstr>Date Time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Expressions – Java 8</dc:title>
  <dc:creator>Vivek Gohil</dc:creator>
  <cp:lastModifiedBy>Vivek Gohil</cp:lastModifiedBy>
  <cp:revision>44</cp:revision>
  <dcterms:created xsi:type="dcterms:W3CDTF">2021-04-19T16:24:24Z</dcterms:created>
  <dcterms:modified xsi:type="dcterms:W3CDTF">2022-02-16T08:34:54Z</dcterms:modified>
</cp:coreProperties>
</file>