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5AC5-92FE-4CEF-828D-E6FC2932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79411-26DE-4A43-BB23-3AC697E3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19D8-CFD6-4D46-BE7F-647A39B1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F4E9-2C62-4905-99B3-24E9D4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4C75-60D8-4CB9-ACBC-2AC5262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A2D-7691-4368-84C3-D462A141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30E0C-F715-4E08-8D27-49A82E78B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CEF6-9FEF-442E-A180-F3F458B8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B302-6536-4EA6-8CDA-1D4BA4B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6556-5428-42D4-92EE-31209101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7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F016B-6944-4A4C-BB3D-D0449D27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47323-CEC3-473B-8BD5-DEA0724A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A719-05CB-4BAC-B28D-AC137032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85B2-5C5D-4C50-8CAD-28E9202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0B6F-F6D7-46EE-90AA-B19A129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5FEB-15B7-4773-8BCC-BB59819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1853-9798-4D84-AE3D-6D8C97CE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AFE1-CB1D-4B08-9039-8426136E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38AB-94EC-4A71-8484-73FBBC1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F26C-1C34-4029-B310-2B3966B8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5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C717-806B-4CE8-8756-49A84C69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86E4-1D00-4CBC-B378-C2364F5B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AC80-508A-4DF3-98F4-89EA36C9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B872-2539-4BF7-8B3C-3A1FB03B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C851-19FE-45E6-B676-9EF26926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A0F2-BFA3-4DEE-88FC-705C36B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07EE-BBD1-4816-BC0E-C3F68FFA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8F3C-5EB0-4884-852C-F07BA68D7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2197-559F-4302-A160-08DD9A0A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1BB04-E66C-429F-A377-7F5E35FB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09EE-26B0-4EAC-B027-DA10514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5FAE-0C25-44AB-92CB-619FAE40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AA798-3A04-4E3A-B776-C00AFBB9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A35C-2EDC-4012-98CA-7C01A063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C1A0-121D-4821-BE5D-2509075CA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5A5F5-D63B-44EE-8626-69DE913A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3CFCE-778C-47CC-B0BF-40792255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6F3B8-5780-405F-9533-0C4FE253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F1634-A68D-4136-B913-1E6C75A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42A-FA12-45AA-AC4B-2070E080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F861-223A-448B-A1C4-AB165F31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F5BF-13B6-4713-BA48-20543B19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AD1C-5079-44E4-A015-A2486E9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B0E3A-D3E7-457F-9C32-0FD67D88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0FD4-7AC5-4711-AB33-A1459E79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1F052-1341-4274-A3F0-AC73A95E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6E6C-48E4-4671-9374-43956DF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4221-861D-49EC-B843-A51D21C0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8A41-4077-4C16-8A42-A157A26B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5004-B823-4451-A385-471D009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D532-3CB7-4A6D-B11A-D17CB9F7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243D-F3CA-4A50-A482-12D7E1C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E153-F030-4861-B4F3-AF38F323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1D3A3-1EE4-4FCC-B5CA-952878C4D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57AB2-4CA1-49F6-9C3A-3417D76E6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EA57-6471-4895-95FF-1A840B9D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8E73-F2D1-4BBF-A360-6AFCFB78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CE96-E71B-46C8-9947-6321A23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3A6E3-BC46-408C-9EBE-A90090B2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9CA9D-B1F1-48A1-AFA4-B10FFF73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D856-0726-4A3F-8A35-3E4FFBA2F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3BC-0008-43B0-87AD-24E4164B8D1D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4A86-F021-4CA9-A192-1FCE0586F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87AA-A115-4590-BAA5-8CD6596CE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ADCB-47C6-4C73-8BD1-71D167D60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D789-7550-4437-86E0-3675A1CFC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Java Language Features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E026A-D58E-4CA6-A0EA-A535D233A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Pragati Software Pvt Ltd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367C-394D-46BB-AA47-F3AD762E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today’s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5D39-51B8-4092-8223-D3BC378B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Concept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464-099A-4052-B468-4EC2BF0C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18876-6BD5-4171-BBEF-A84CA092CE05}"/>
              </a:ext>
            </a:extLst>
          </p:cNvPr>
          <p:cNvSpPr txBox="1"/>
          <p:nvPr/>
        </p:nvSpPr>
        <p:spPr>
          <a:xfrm>
            <a:off x="670420" y="2142032"/>
            <a:ext cx="894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–Oriented Programming is a methodology to design a program using Class and Objects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A198BE-7BFB-404D-A0D1-29094E958FF4}"/>
              </a:ext>
            </a:extLst>
          </p:cNvPr>
          <p:cNvSpPr/>
          <p:nvPr/>
        </p:nvSpPr>
        <p:spPr>
          <a:xfrm>
            <a:off x="6095999" y="2778853"/>
            <a:ext cx="1242270" cy="5201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C0095-6325-4BE1-BFB4-E6988845E58B}"/>
              </a:ext>
            </a:extLst>
          </p:cNvPr>
          <p:cNvSpPr/>
          <p:nvPr/>
        </p:nvSpPr>
        <p:spPr>
          <a:xfrm>
            <a:off x="670420" y="2778853"/>
            <a:ext cx="1242270" cy="5201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45C17-0AD7-4E10-B92B-6F3FBF683916}"/>
              </a:ext>
            </a:extLst>
          </p:cNvPr>
          <p:cNvSpPr txBox="1"/>
          <p:nvPr/>
        </p:nvSpPr>
        <p:spPr>
          <a:xfrm>
            <a:off x="1996579" y="2693085"/>
            <a:ext cx="413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blueprint or a set of variables and </a:t>
            </a:r>
          </a:p>
          <a:p>
            <a:r>
              <a:rPr lang="en-US" dirty="0"/>
              <a:t>Methods to build a specific type of object.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4E0B-917A-439B-8B44-42170AF88234}"/>
              </a:ext>
            </a:extLst>
          </p:cNvPr>
          <p:cNvSpPr txBox="1"/>
          <p:nvPr/>
        </p:nvSpPr>
        <p:spPr>
          <a:xfrm>
            <a:off x="7475988" y="2837468"/>
            <a:ext cx="24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an instance of a class. 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EE02F-259D-4620-94E2-5E43730D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9" y="3560529"/>
            <a:ext cx="2995590" cy="267938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6D86A-1EEA-4EB7-BBEE-2044C257AC18}"/>
              </a:ext>
            </a:extLst>
          </p:cNvPr>
          <p:cNvSpPr/>
          <p:nvPr/>
        </p:nvSpPr>
        <p:spPr>
          <a:xfrm>
            <a:off x="6129185" y="3724712"/>
            <a:ext cx="1484851" cy="637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BCCCF4-2581-4265-B793-AB7C9ECC5A02}"/>
              </a:ext>
            </a:extLst>
          </p:cNvPr>
          <p:cNvSpPr/>
          <p:nvPr/>
        </p:nvSpPr>
        <p:spPr>
          <a:xfrm>
            <a:off x="6129185" y="4649391"/>
            <a:ext cx="1484851" cy="637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Two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669229-20DE-466E-B1B1-012C381F2DCA}"/>
              </a:ext>
            </a:extLst>
          </p:cNvPr>
          <p:cNvSpPr/>
          <p:nvPr/>
        </p:nvSpPr>
        <p:spPr>
          <a:xfrm>
            <a:off x="6129185" y="5574070"/>
            <a:ext cx="1484851" cy="637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Three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6285F-8295-4146-89D6-5D1AB0674D4E}"/>
              </a:ext>
            </a:extLst>
          </p:cNvPr>
          <p:cNvSpPr txBox="1"/>
          <p:nvPr/>
        </p:nvSpPr>
        <p:spPr>
          <a:xfrm>
            <a:off x="7723715" y="3584197"/>
            <a:ext cx="23270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accountNumber</a:t>
            </a:r>
            <a:r>
              <a:rPr lang="en-US" dirty="0"/>
              <a:t> = 101 </a:t>
            </a:r>
          </a:p>
          <a:p>
            <a:r>
              <a:rPr lang="en-US" dirty="0"/>
              <a:t>name= “Vivek” </a:t>
            </a:r>
          </a:p>
          <a:p>
            <a:r>
              <a:rPr lang="en-US" dirty="0"/>
              <a:t>balance= 1000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CF4BD-C83B-491C-8FF7-31B96AB58111}"/>
              </a:ext>
            </a:extLst>
          </p:cNvPr>
          <p:cNvSpPr txBox="1"/>
          <p:nvPr/>
        </p:nvSpPr>
        <p:spPr>
          <a:xfrm>
            <a:off x="7723714" y="4506507"/>
            <a:ext cx="23270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accountNumber</a:t>
            </a:r>
            <a:r>
              <a:rPr lang="en-US" dirty="0"/>
              <a:t> = 102 </a:t>
            </a:r>
          </a:p>
          <a:p>
            <a:r>
              <a:rPr lang="en-US" dirty="0"/>
              <a:t>name= “Trupti” </a:t>
            </a:r>
          </a:p>
          <a:p>
            <a:r>
              <a:rPr lang="en-US" dirty="0"/>
              <a:t>balance= 3000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24561F-82D9-428E-A038-7C8085FC8C1E}"/>
              </a:ext>
            </a:extLst>
          </p:cNvPr>
          <p:cNvSpPr txBox="1"/>
          <p:nvPr/>
        </p:nvSpPr>
        <p:spPr>
          <a:xfrm>
            <a:off x="7723715" y="5426248"/>
            <a:ext cx="23270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accountNumber</a:t>
            </a:r>
            <a:r>
              <a:rPr lang="en-US" dirty="0"/>
              <a:t> = 103 </a:t>
            </a:r>
          </a:p>
          <a:p>
            <a:r>
              <a:rPr lang="en-US" dirty="0"/>
              <a:t>name= “Raj” </a:t>
            </a:r>
          </a:p>
          <a:p>
            <a:r>
              <a:rPr lang="en-US" dirty="0"/>
              <a:t>balance= 1000</a:t>
            </a:r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CF82819-2352-46AE-8000-2542E0557F6E}"/>
              </a:ext>
            </a:extLst>
          </p:cNvPr>
          <p:cNvSpPr/>
          <p:nvPr/>
        </p:nvSpPr>
        <p:spPr>
          <a:xfrm>
            <a:off x="3923531" y="4725700"/>
            <a:ext cx="1375794" cy="484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10" grpId="0"/>
      <p:bldP spid="16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DE94-C328-4328-954C-61597892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00144-56DE-475A-9DF1-F146E7A6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33" y="2832603"/>
            <a:ext cx="4430821" cy="3240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FD97F5-CF4E-48D8-AF05-4909FADE7ECB}"/>
              </a:ext>
            </a:extLst>
          </p:cNvPr>
          <p:cNvSpPr/>
          <p:nvPr/>
        </p:nvSpPr>
        <p:spPr>
          <a:xfrm>
            <a:off x="964034" y="1648056"/>
            <a:ext cx="10042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Abstraction is where you focus on only those details that are important for your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is the process of refining away all the unneeded/unimportant attributes of an object and keep only the characteristics best suitable for your domain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63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525F-2C82-4437-8C77-E08B1F3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65D08-4319-45DB-9C0B-1911CD6BC715}"/>
              </a:ext>
            </a:extLst>
          </p:cNvPr>
          <p:cNvSpPr/>
          <p:nvPr/>
        </p:nvSpPr>
        <p:spPr>
          <a:xfrm>
            <a:off x="838200" y="1690688"/>
            <a:ext cx="749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Encapsulation is a mechanism of wrapping the data (instance variables) and code acting on the data (methods) together as a single unit like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Encapsulation leads to data hiding.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44A06-C22C-415F-BE99-503F1C7F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11" y="3016251"/>
            <a:ext cx="2995590" cy="2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A478-EB17-4838-9ED8-163C235C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21C59-00B1-49CA-B5C2-E61B8DD70820}"/>
              </a:ext>
            </a:extLst>
          </p:cNvPr>
          <p:cNvSpPr/>
          <p:nvPr/>
        </p:nvSpPr>
        <p:spPr>
          <a:xfrm>
            <a:off x="838200" y="1690688"/>
            <a:ext cx="1006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Inheritance can be defined as the process where one class acquires the properties (methods and fields) of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medium-content-serif-font"/>
              </a:rPr>
              <a:t>Inheritance provides extensibility.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medium-content-serif-font"/>
              </a:rPr>
              <a:t>If two classes follows “is a” relationship it is an inheritance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CC645-26A4-493C-BB68-16382C50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70" y="2980534"/>
            <a:ext cx="6966585" cy="372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09C00-5FFA-4917-8FA6-C9A15ABFCB7A}"/>
              </a:ext>
            </a:extLst>
          </p:cNvPr>
          <p:cNvSpPr/>
          <p:nvPr/>
        </p:nvSpPr>
        <p:spPr>
          <a:xfrm>
            <a:off x="9236279" y="3429000"/>
            <a:ext cx="1988192" cy="4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Generalized Class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9ABDA-A86F-4255-861D-207586D38363}"/>
              </a:ext>
            </a:extLst>
          </p:cNvPr>
          <p:cNvSpPr/>
          <p:nvPr/>
        </p:nvSpPr>
        <p:spPr>
          <a:xfrm>
            <a:off x="9236279" y="5392273"/>
            <a:ext cx="1988192" cy="4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Spacialized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2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378F-9621-4471-B53E-2827118F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DA821-B804-4F44-9787-9EC413B32996}"/>
              </a:ext>
            </a:extLst>
          </p:cNvPr>
          <p:cNvSpPr/>
          <p:nvPr/>
        </p:nvSpPr>
        <p:spPr>
          <a:xfrm>
            <a:off x="766195" y="162082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The characteristic of being able to assign a different meaning or usage to something in different contexts — specifically, to allow an entity such as a function, or an object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to have more than one form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medium-content-serif-font"/>
              </a:rPr>
              <a:t>Polymorphism is not possible without Inheritance</a:t>
            </a:r>
            <a:r>
              <a:rPr lang="en-IN" dirty="0">
                <a:solidFill>
                  <a:srgbClr val="292929"/>
                </a:solidFill>
                <a:latin typeface="medium-content-serif-font"/>
              </a:rPr>
              <a:t>.</a:t>
            </a:r>
            <a:endParaRPr lang="en-US" dirty="0">
              <a:solidFill>
                <a:srgbClr val="292929"/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95825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8D8B-E0BC-4FBA-8ACF-7741CE20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Classes and Object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3A2BE-F9AF-4F31-AA72-E7FC984DB6F2}"/>
              </a:ext>
            </a:extLst>
          </p:cNvPr>
          <p:cNvSpPr/>
          <p:nvPr/>
        </p:nvSpPr>
        <p:spPr>
          <a:xfrm>
            <a:off x="838200" y="1476460"/>
            <a:ext cx="6845416" cy="525989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06FF0-1A9E-4AE3-8D29-A77C4929134B}"/>
              </a:ext>
            </a:extLst>
          </p:cNvPr>
          <p:cNvCxnSpPr/>
          <p:nvPr/>
        </p:nvCxnSpPr>
        <p:spPr>
          <a:xfrm>
            <a:off x="838200" y="5637401"/>
            <a:ext cx="6845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C5100F-2D1A-48B4-9481-3586BE3A1445}"/>
              </a:ext>
            </a:extLst>
          </p:cNvPr>
          <p:cNvCxnSpPr/>
          <p:nvPr/>
        </p:nvCxnSpPr>
        <p:spPr>
          <a:xfrm>
            <a:off x="838200" y="3356993"/>
            <a:ext cx="6845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EC097-BB50-4E22-9E2A-B56D29D22ABE}"/>
              </a:ext>
            </a:extLst>
          </p:cNvPr>
          <p:cNvCxnSpPr/>
          <p:nvPr/>
        </p:nvCxnSpPr>
        <p:spPr>
          <a:xfrm>
            <a:off x="838200" y="2443992"/>
            <a:ext cx="6845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3034279-6120-4C6E-B402-A391AABC7659}"/>
              </a:ext>
            </a:extLst>
          </p:cNvPr>
          <p:cNvSpPr/>
          <p:nvPr/>
        </p:nvSpPr>
        <p:spPr>
          <a:xfrm flipH="1">
            <a:off x="2197216" y="6308353"/>
            <a:ext cx="1065402" cy="32733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C93B2F-A9C6-4DC6-99EE-DD1A992ACEED}"/>
              </a:ext>
            </a:extLst>
          </p:cNvPr>
          <p:cNvSpPr/>
          <p:nvPr/>
        </p:nvSpPr>
        <p:spPr>
          <a:xfrm>
            <a:off x="1366706" y="3532463"/>
            <a:ext cx="2382473" cy="1409348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accountNumber</a:t>
            </a:r>
            <a:r>
              <a:rPr lang="en-US" dirty="0">
                <a:solidFill>
                  <a:schemeClr val="tx1"/>
                </a:solidFill>
              </a:rPr>
              <a:t> = 101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 = Vivek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 = 2000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D87EC2-1F45-402B-931E-B07454CF781D}"/>
              </a:ext>
            </a:extLst>
          </p:cNvPr>
          <p:cNvSpPr/>
          <p:nvPr/>
        </p:nvSpPr>
        <p:spPr>
          <a:xfrm>
            <a:off x="1594608" y="5925386"/>
            <a:ext cx="602608" cy="571679"/>
          </a:xfrm>
          <a:prstGeom prst="roundRect">
            <a:avLst>
              <a:gd name="adj" fmla="val 8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D4C0F1-21C1-4260-81B7-ACF8E41C4010}"/>
              </a:ext>
            </a:extLst>
          </p:cNvPr>
          <p:cNvCxnSpPr>
            <a:cxnSpLocks/>
          </p:cNvCxnSpPr>
          <p:nvPr/>
        </p:nvCxnSpPr>
        <p:spPr>
          <a:xfrm>
            <a:off x="1366706" y="3983371"/>
            <a:ext cx="2382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665BD2-075A-4ABA-8A1A-F31C9120BFA5}"/>
              </a:ext>
            </a:extLst>
          </p:cNvPr>
          <p:cNvCxnSpPr>
            <a:cxnSpLocks/>
          </p:cNvCxnSpPr>
          <p:nvPr/>
        </p:nvCxnSpPr>
        <p:spPr>
          <a:xfrm>
            <a:off x="1366706" y="4471331"/>
            <a:ext cx="2382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B706B-C94C-468A-AD21-2FD457046B96}"/>
              </a:ext>
            </a:extLst>
          </p:cNvPr>
          <p:cNvCxnSpPr>
            <a:stCxn id="14" idx="0"/>
          </p:cNvCxnSpPr>
          <p:nvPr/>
        </p:nvCxnSpPr>
        <p:spPr>
          <a:xfrm flipV="1">
            <a:off x="1895912" y="4941811"/>
            <a:ext cx="7689" cy="98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068A8-9479-427F-9ADE-5B4B1448B617}"/>
              </a:ext>
            </a:extLst>
          </p:cNvPr>
          <p:cNvSpPr txBox="1"/>
          <p:nvPr/>
        </p:nvSpPr>
        <p:spPr>
          <a:xfrm>
            <a:off x="6900996" y="586286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9CCFB-8A51-457E-BDAA-D722A305F6F3}"/>
              </a:ext>
            </a:extLst>
          </p:cNvPr>
          <p:cNvSpPr txBox="1"/>
          <p:nvPr/>
        </p:nvSpPr>
        <p:spPr>
          <a:xfrm>
            <a:off x="6900996" y="50426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BDCAF-BC8B-4696-A8BF-871D3DE88090}"/>
              </a:ext>
            </a:extLst>
          </p:cNvPr>
          <p:cNvSpPr txBox="1"/>
          <p:nvPr/>
        </p:nvSpPr>
        <p:spPr>
          <a:xfrm>
            <a:off x="6929306" y="270177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DFF6C-F70B-4054-8DA1-DEE44AEF8440}"/>
              </a:ext>
            </a:extLst>
          </p:cNvPr>
          <p:cNvSpPr txBox="1"/>
          <p:nvPr/>
        </p:nvSpPr>
        <p:spPr>
          <a:xfrm>
            <a:off x="6929306" y="184831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DFE86C-984E-45E3-AF64-BC1B567F9812}"/>
              </a:ext>
            </a:extLst>
          </p:cNvPr>
          <p:cNvSpPr txBox="1"/>
          <p:nvPr/>
        </p:nvSpPr>
        <p:spPr>
          <a:xfrm>
            <a:off x="8017955" y="2641951"/>
            <a:ext cx="391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Account </a:t>
            </a:r>
            <a:r>
              <a:rPr lang="en-US" dirty="0" err="1"/>
              <a:t>account</a:t>
            </a:r>
            <a:r>
              <a:rPr lang="en-US" dirty="0"/>
              <a:t>;</a:t>
            </a:r>
          </a:p>
          <a:p>
            <a:r>
              <a:rPr lang="en-US" dirty="0"/>
              <a:t>account = new Account();</a:t>
            </a:r>
          </a:p>
          <a:p>
            <a:endParaRPr lang="en-US" dirty="0"/>
          </a:p>
          <a:p>
            <a:r>
              <a:rPr lang="en-US" dirty="0" err="1"/>
              <a:t>account.setAccountNumber</a:t>
            </a:r>
            <a:r>
              <a:rPr lang="en-US" dirty="0"/>
              <a:t>(101);</a:t>
            </a:r>
          </a:p>
          <a:p>
            <a:r>
              <a:rPr lang="en-US" dirty="0" err="1"/>
              <a:t>account.setName</a:t>
            </a:r>
            <a:r>
              <a:rPr lang="en-US" dirty="0"/>
              <a:t>(“Vivek”);</a:t>
            </a:r>
          </a:p>
          <a:p>
            <a:r>
              <a:rPr lang="en-US" dirty="0" err="1"/>
              <a:t>account.setBalance</a:t>
            </a:r>
            <a:r>
              <a:rPr lang="en-US" dirty="0"/>
              <a:t>(2000);	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6774C-BD9F-4E7E-9DFB-36455D86154D}"/>
              </a:ext>
            </a:extLst>
          </p:cNvPr>
          <p:cNvSpPr/>
          <p:nvPr/>
        </p:nvSpPr>
        <p:spPr>
          <a:xfrm>
            <a:off x="8120543" y="3250581"/>
            <a:ext cx="2869035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43D15C-571F-445F-B778-7905D9382A47}"/>
              </a:ext>
            </a:extLst>
          </p:cNvPr>
          <p:cNvSpPr/>
          <p:nvPr/>
        </p:nvSpPr>
        <p:spPr>
          <a:xfrm>
            <a:off x="8120543" y="3532463"/>
            <a:ext cx="2869035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C4DFA9-B6DA-4C77-AC70-0A0E677416F6}"/>
              </a:ext>
            </a:extLst>
          </p:cNvPr>
          <p:cNvSpPr/>
          <p:nvPr/>
        </p:nvSpPr>
        <p:spPr>
          <a:xfrm>
            <a:off x="8120543" y="4072582"/>
            <a:ext cx="3233257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BD92E-5676-49F1-A2C9-946036C96783}"/>
              </a:ext>
            </a:extLst>
          </p:cNvPr>
          <p:cNvSpPr/>
          <p:nvPr/>
        </p:nvSpPr>
        <p:spPr>
          <a:xfrm>
            <a:off x="8034206" y="4385402"/>
            <a:ext cx="3233257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9A9FD-EDD8-403E-94AF-F81ECA6BD185}"/>
              </a:ext>
            </a:extLst>
          </p:cNvPr>
          <p:cNvSpPr/>
          <p:nvPr/>
        </p:nvSpPr>
        <p:spPr>
          <a:xfrm>
            <a:off x="8120543" y="4612701"/>
            <a:ext cx="3233257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64268A-88CB-4769-9038-765ABEF0CF0A}"/>
              </a:ext>
            </a:extLst>
          </p:cNvPr>
          <p:cNvSpPr/>
          <p:nvPr/>
        </p:nvSpPr>
        <p:spPr>
          <a:xfrm>
            <a:off x="1408650" y="3576067"/>
            <a:ext cx="2210449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065049-F104-43A6-9480-EDD8DC709960}"/>
              </a:ext>
            </a:extLst>
          </p:cNvPr>
          <p:cNvSpPr/>
          <p:nvPr/>
        </p:nvSpPr>
        <p:spPr>
          <a:xfrm>
            <a:off x="1408650" y="4084457"/>
            <a:ext cx="2210449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E32CF3-9531-4A6E-B036-D0427D8279D3}"/>
              </a:ext>
            </a:extLst>
          </p:cNvPr>
          <p:cNvSpPr/>
          <p:nvPr/>
        </p:nvSpPr>
        <p:spPr>
          <a:xfrm>
            <a:off x="1427899" y="4594352"/>
            <a:ext cx="2210449" cy="28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4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333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medium-content-serif-font</vt:lpstr>
      <vt:lpstr>Office Theme</vt:lpstr>
      <vt:lpstr>OOP and Java Language Features</vt:lpstr>
      <vt:lpstr>Topics for today’s session</vt:lpstr>
      <vt:lpstr>Object Oriented Programming Concept</vt:lpstr>
      <vt:lpstr>Abstraction</vt:lpstr>
      <vt:lpstr>Encapsulation</vt:lpstr>
      <vt:lpstr>Inheritance</vt:lpstr>
      <vt:lpstr>Polymorphism</vt:lpstr>
      <vt:lpstr>More on Classes and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Gohil</dc:creator>
  <cp:lastModifiedBy>Vivek Gohil</cp:lastModifiedBy>
  <cp:revision>31</cp:revision>
  <dcterms:created xsi:type="dcterms:W3CDTF">2020-07-23T14:33:05Z</dcterms:created>
  <dcterms:modified xsi:type="dcterms:W3CDTF">2020-07-23T18:22:52Z</dcterms:modified>
</cp:coreProperties>
</file>