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832-C001-4B87-A069-27817F9C0FE6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E1F9-83B9-493A-8D3B-D885D4AC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7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832-C001-4B87-A069-27817F9C0FE6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E1F9-83B9-493A-8D3B-D885D4AC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87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832-C001-4B87-A069-27817F9C0FE6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E1F9-83B9-493A-8D3B-D885D4AC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05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832-C001-4B87-A069-27817F9C0FE6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E1F9-83B9-493A-8D3B-D885D4AC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16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832-C001-4B87-A069-27817F9C0FE6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E1F9-83B9-493A-8D3B-D885D4AC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53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832-C001-4B87-A069-27817F9C0FE6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E1F9-83B9-493A-8D3B-D885D4AC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03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832-C001-4B87-A069-27817F9C0FE6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E1F9-83B9-493A-8D3B-D885D4AC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82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832-C001-4B87-A069-27817F9C0FE6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E1F9-83B9-493A-8D3B-D885D4AC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20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832-C001-4B87-A069-27817F9C0FE6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E1F9-83B9-493A-8D3B-D885D4AC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47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832-C001-4B87-A069-27817F9C0FE6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E1F9-83B9-493A-8D3B-D885D4AC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81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832-C001-4B87-A069-27817F9C0FE6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E1F9-83B9-493A-8D3B-D885D4AC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86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C832-C001-4B87-A069-27817F9C0FE6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E1F9-83B9-493A-8D3B-D885D4AC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214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5278-E130-42D3-A038-E4EF80EE8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11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1E709-DA53-4080-A8D1-E8AD85024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Vivek Gohil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74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2D90-EEB6-425D-B1D9-F2FB4C0E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stripLeading</a:t>
            </a:r>
            <a:r>
              <a:rPr lang="en-US" dirty="0"/>
              <a:t> and </a:t>
            </a:r>
            <a:r>
              <a:rPr lang="en-US" dirty="0" err="1"/>
              <a:t>stripTrailing</a:t>
            </a:r>
            <a:r>
              <a:rPr lang="en-US" dirty="0"/>
              <a:t> Method of String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D29DF-831E-4950-AB0C-914469E2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stripLeading</a:t>
            </a:r>
            <a:r>
              <a:rPr lang="en-US" dirty="0"/>
              <a:t>() and </a:t>
            </a:r>
            <a:r>
              <a:rPr lang="en-US" dirty="0" err="1"/>
              <a:t>stripTrailing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311F5-F5FB-40E1-9BCA-9DC7CAF5E1DC}"/>
              </a:ext>
            </a:extLst>
          </p:cNvPr>
          <p:cNvSpPr txBox="1"/>
          <p:nvPr/>
        </p:nvSpPr>
        <p:spPr>
          <a:xfrm>
            <a:off x="838200" y="2519729"/>
            <a:ext cx="6094602" cy="2123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latin typeface="Consolas" panose="020B0609020204030204" pitchFamily="49" charset="0"/>
              </a:defRPr>
            </a:lvl1pPr>
          </a:lstStyle>
          <a:p>
            <a:r>
              <a:rPr lang="en-US"/>
              <a:t>System.out.println(</a:t>
            </a:r>
            <a:r>
              <a:rPr lang="en-US" dirty="0"/>
              <a:t>"4</a:t>
            </a:r>
            <a:r>
              <a:rPr lang="en-US"/>
              <a:t>. stripLeading</a:t>
            </a:r>
            <a:r>
              <a:rPr lang="en-US" dirty="0"/>
              <a:t> </a:t>
            </a:r>
            <a:r>
              <a:rPr lang="en-US"/>
              <a:t>and stripTrailing")</a:t>
            </a:r>
            <a:r>
              <a:rPr lang="en-US" dirty="0"/>
              <a:t>;</a:t>
            </a:r>
          </a:p>
          <a:p>
            <a:r>
              <a:rPr lang="en-US"/>
              <a:t>System.out.println(</a:t>
            </a:r>
            <a:r>
              <a:rPr lang="en-US" dirty="0"/>
              <a:t>"Value of String after </a:t>
            </a:r>
            <a:r>
              <a:rPr lang="en-US"/>
              <a:t>calling stripLeading")</a:t>
            </a:r>
            <a:r>
              <a:rPr lang="en-US" dirty="0"/>
              <a:t>;</a:t>
            </a:r>
          </a:p>
          <a:p>
            <a:r>
              <a:rPr lang="en-IN" dirty="0" err="1"/>
              <a:t>System.out.print</a:t>
            </a:r>
            <a:r>
              <a:rPr lang="en-IN" dirty="0"/>
              <a:t>("Start");</a:t>
            </a:r>
          </a:p>
          <a:p>
            <a:r>
              <a:rPr lang="en-US"/>
              <a:t>System.out.print(str.stripLeading())</a:t>
            </a:r>
            <a:r>
              <a:rPr lang="en-US" dirty="0"/>
              <a:t>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("End");</a:t>
            </a:r>
          </a:p>
          <a:p>
            <a:endParaRPr lang="en-IN" dirty="0"/>
          </a:p>
          <a:p>
            <a:r>
              <a:rPr lang="en-IN" dirty="0" err="1"/>
              <a:t>System.out.println</a:t>
            </a:r>
            <a:r>
              <a:rPr lang="en-IN" dirty="0"/>
              <a:t>();</a:t>
            </a:r>
          </a:p>
          <a:p>
            <a:r>
              <a:rPr lang="en-US"/>
              <a:t>System.out.println(</a:t>
            </a:r>
            <a:r>
              <a:rPr lang="en-US" dirty="0"/>
              <a:t>"Value of String after </a:t>
            </a:r>
            <a:r>
              <a:rPr lang="en-US"/>
              <a:t>calling stripTrailing")</a:t>
            </a:r>
            <a:r>
              <a:rPr lang="en-US" dirty="0"/>
              <a:t>;</a:t>
            </a:r>
          </a:p>
          <a:p>
            <a:r>
              <a:rPr lang="en-IN" dirty="0" err="1"/>
              <a:t>System.out.print</a:t>
            </a:r>
            <a:r>
              <a:rPr lang="en-IN" dirty="0"/>
              <a:t>("Start");</a:t>
            </a:r>
          </a:p>
          <a:p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str.stripTrailing</a:t>
            </a:r>
            <a:r>
              <a:rPr lang="en-IN" dirty="0"/>
              <a:t>());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("End");</a:t>
            </a:r>
          </a:p>
        </p:txBody>
      </p:sp>
    </p:spTree>
    <p:extLst>
      <p:ext uri="{BB962C8B-B14F-4D97-AF65-F5344CB8AC3E}">
        <p14:creationId xmlns:p14="http://schemas.microsoft.com/office/powerpoint/2010/main" val="105953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16C7-0FB8-4FEF-804B-01FF0B61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Method of String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C4C9-A5AE-4416-B78B-9144363B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The repeat method simply repeats the string that many numbers of times as mentioned in the method in the form of an int.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BD432-3991-4785-9BFD-5CAF6AE9A312}"/>
              </a:ext>
            </a:extLst>
          </p:cNvPr>
          <p:cNvSpPr txBox="1"/>
          <p:nvPr/>
        </p:nvSpPr>
        <p:spPr>
          <a:xfrm>
            <a:off x="838200" y="3354963"/>
            <a:ext cx="330596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latin typeface="Consolas" panose="020B0609020204030204" pitchFamily="49" charset="0"/>
              </a:defRPr>
            </a:lvl1pPr>
          </a:lstStyle>
          <a:p>
            <a:r>
              <a:rPr lang="en-IN" dirty="0" err="1"/>
              <a:t>System.out.println</a:t>
            </a:r>
            <a:r>
              <a:rPr lang="en-IN" dirty="0"/>
              <a:t>("5. repeat");</a:t>
            </a:r>
          </a:p>
          <a:p>
            <a:r>
              <a:rPr lang="en-IN" dirty="0"/>
              <a:t>str = " Java 11 ";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str.repeat</a:t>
            </a:r>
            <a:r>
              <a:rPr lang="en-IN" dirty="0"/>
              <a:t>(3));</a:t>
            </a:r>
          </a:p>
        </p:txBody>
      </p:sp>
    </p:spTree>
    <p:extLst>
      <p:ext uri="{BB962C8B-B14F-4D97-AF65-F5344CB8AC3E}">
        <p14:creationId xmlns:p14="http://schemas.microsoft.com/office/powerpoint/2010/main" val="318700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297B-4FE6-473D-A00C-124DAAE6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Local-Variable Syntax for Lambda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6AF5-1FAA-4D3C-A968-1A0E8F4A0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JEP 323 allows var to be used to declare the formal parameters of an implicitly typed lambda expression.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3526E-9930-4A54-9BDF-5D28D20AA22A}"/>
              </a:ext>
            </a:extLst>
          </p:cNvPr>
          <p:cNvSpPr txBox="1"/>
          <p:nvPr/>
        </p:nvSpPr>
        <p:spPr>
          <a:xfrm>
            <a:off x="838200" y="3014356"/>
            <a:ext cx="8330968" cy="2123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This JEP adds support for the var keyword in lambda parameters.</a:t>
            </a:r>
          </a:p>
          <a:p>
            <a:r>
              <a:rPr lang="en-IN" dirty="0"/>
              <a:t>List&lt;String&gt; list = </a:t>
            </a:r>
            <a:r>
              <a:rPr lang="en-IN" dirty="0" err="1"/>
              <a:t>Arrays.asList</a:t>
            </a:r>
            <a:r>
              <a:rPr lang="en-IN" dirty="0"/>
              <a:t>("a", "b", "c");</a:t>
            </a:r>
          </a:p>
          <a:p>
            <a:r>
              <a:rPr lang="en-US" dirty="0"/>
              <a:t>String result = </a:t>
            </a:r>
            <a:r>
              <a:rPr lang="en-US" dirty="0" err="1"/>
              <a:t>list.stream</a:t>
            </a:r>
            <a:r>
              <a:rPr lang="en-US" dirty="0"/>
              <a:t>().map((var x) -&gt; </a:t>
            </a:r>
            <a:r>
              <a:rPr lang="en-US" dirty="0" err="1"/>
              <a:t>x.toUpperCase</a:t>
            </a:r>
            <a:r>
              <a:rPr lang="en-US" dirty="0"/>
              <a:t>()).collect(</a:t>
            </a:r>
            <a:r>
              <a:rPr lang="en-US" dirty="0" err="1"/>
              <a:t>Collectors.joining</a:t>
            </a:r>
            <a:r>
              <a:rPr lang="en-US" dirty="0"/>
              <a:t>(","));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(result);</a:t>
            </a:r>
          </a:p>
          <a:p>
            <a:endParaRPr lang="en-IN" dirty="0"/>
          </a:p>
          <a:p>
            <a:r>
              <a:rPr lang="en-IN" dirty="0" err="1"/>
              <a:t>System.out.println</a:t>
            </a:r>
            <a:r>
              <a:rPr lang="en-IN" dirty="0"/>
              <a:t>();</a:t>
            </a:r>
          </a:p>
          <a:p>
            <a:r>
              <a:rPr lang="en-US" dirty="0"/>
              <a:t>// However, the lambda can make type inference; the above example is equivalent</a:t>
            </a:r>
          </a:p>
          <a:p>
            <a:r>
              <a:rPr lang="en-IN" dirty="0"/>
              <a:t>// to this:</a:t>
            </a:r>
          </a:p>
          <a:p>
            <a:r>
              <a:rPr lang="en-US" dirty="0"/>
              <a:t>list = </a:t>
            </a:r>
            <a:r>
              <a:rPr lang="en-US" dirty="0" err="1"/>
              <a:t>Arrays.asList</a:t>
            </a:r>
            <a:r>
              <a:rPr lang="en-US" dirty="0"/>
              <a:t>("a", "b", "c");</a:t>
            </a:r>
          </a:p>
          <a:p>
            <a:r>
              <a:rPr lang="en-US" dirty="0"/>
              <a:t>result = </a:t>
            </a:r>
            <a:r>
              <a:rPr lang="en-US" dirty="0" err="1"/>
              <a:t>list.stream</a:t>
            </a:r>
            <a:r>
              <a:rPr lang="en-US" dirty="0"/>
              <a:t>().map(x -&gt; </a:t>
            </a:r>
            <a:r>
              <a:rPr lang="en-US" dirty="0" err="1"/>
              <a:t>x.toUpperCase</a:t>
            </a:r>
            <a:r>
              <a:rPr lang="en-US" dirty="0"/>
              <a:t>()).collect(</a:t>
            </a:r>
            <a:r>
              <a:rPr lang="en-US" dirty="0" err="1"/>
              <a:t>Collectors.joining</a:t>
            </a:r>
            <a:r>
              <a:rPr lang="en-US" dirty="0"/>
              <a:t>(","));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(result);</a:t>
            </a:r>
          </a:p>
        </p:txBody>
      </p:sp>
    </p:spTree>
    <p:extLst>
      <p:ext uri="{BB962C8B-B14F-4D97-AF65-F5344CB8AC3E}">
        <p14:creationId xmlns:p14="http://schemas.microsoft.com/office/powerpoint/2010/main" val="100305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7BE7-8592-4E76-8D6F-7CDC1158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Local-Variable Syntax for Lambda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5D79-AB71-46F0-B8C5-201C15FEC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Then, why this JEP adds var in lambda parameters? </a:t>
            </a:r>
          </a:p>
          <a:p>
            <a:r>
              <a:rPr lang="en-US" dirty="0"/>
              <a:t>The benefit is now we can add annotations to the lambda parameters, see this example: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EFD70-CE3A-4B10-9219-883F8FE6F59E}"/>
              </a:ext>
            </a:extLst>
          </p:cNvPr>
          <p:cNvSpPr txBox="1"/>
          <p:nvPr/>
        </p:nvSpPr>
        <p:spPr>
          <a:xfrm>
            <a:off x="773884" y="3585795"/>
            <a:ext cx="928451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list = </a:t>
            </a:r>
            <a:r>
              <a:rPr lang="en-US" dirty="0" err="1"/>
              <a:t>Arrays.asList</a:t>
            </a:r>
            <a:r>
              <a:rPr lang="en-US" dirty="0"/>
              <a:t>("a", "b", "c", null);</a:t>
            </a:r>
          </a:p>
          <a:p>
            <a:r>
              <a:rPr lang="en-US" dirty="0"/>
              <a:t>result = </a:t>
            </a:r>
            <a:r>
              <a:rPr lang="en-US" dirty="0" err="1"/>
              <a:t>list.stream</a:t>
            </a:r>
            <a:r>
              <a:rPr lang="en-US" dirty="0"/>
              <a:t>().map((@NotNull var x) -&gt; </a:t>
            </a:r>
            <a:r>
              <a:rPr lang="en-US" dirty="0" err="1"/>
              <a:t>x.toUpperCase</a:t>
            </a:r>
            <a:r>
              <a:rPr lang="en-US" dirty="0"/>
              <a:t>()).collect(</a:t>
            </a:r>
            <a:r>
              <a:rPr lang="en-US" dirty="0" err="1"/>
              <a:t>Collectors.joining</a:t>
            </a:r>
            <a:r>
              <a:rPr lang="en-US" dirty="0"/>
              <a:t>(","));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(result);</a:t>
            </a:r>
          </a:p>
        </p:txBody>
      </p:sp>
    </p:spTree>
    <p:extLst>
      <p:ext uri="{BB962C8B-B14F-4D97-AF65-F5344CB8AC3E}">
        <p14:creationId xmlns:p14="http://schemas.microsoft.com/office/powerpoint/2010/main" val="289175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1618-94AE-463B-B830-440BA01B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Nested Based Access Control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31D1-5772-469B-913C-CE900F0E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supports private access within nest members directly, no more via an auto-generated bridge method.</a:t>
            </a:r>
          </a:p>
          <a:p>
            <a:r>
              <a:rPr lang="en-US" dirty="0"/>
              <a:t> Furthermore, new nested APIs for validation and allowed private reflection access within nest members.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01355-5862-44B2-8D01-A8F4BF9EB6FE}"/>
              </a:ext>
            </a:extLst>
          </p:cNvPr>
          <p:cNvSpPr txBox="1"/>
          <p:nvPr/>
        </p:nvSpPr>
        <p:spPr>
          <a:xfrm>
            <a:off x="838200" y="3921015"/>
            <a:ext cx="6094602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latin typeface="Consolas" panose="020B0609020204030204" pitchFamily="49" charset="0"/>
              </a:defRPr>
            </a:lvl1pPr>
          </a:lstStyle>
          <a:p>
            <a:r>
              <a:rPr lang="en-IN" dirty="0"/>
              <a:t>public class </a:t>
            </a:r>
            <a:r>
              <a:rPr lang="en-IN" dirty="0" err="1"/>
              <a:t>MyClass</a:t>
            </a:r>
            <a:r>
              <a:rPr lang="en-IN" dirty="0"/>
              <a:t> {</a:t>
            </a:r>
          </a:p>
          <a:p>
            <a:r>
              <a:rPr lang="en-US" dirty="0"/>
              <a:t>	private String name = "This is sample text message";</a:t>
            </a:r>
          </a:p>
          <a:p>
            <a:endParaRPr lang="en-IN" dirty="0"/>
          </a:p>
          <a:p>
            <a:r>
              <a:rPr lang="en-IN" dirty="0"/>
              <a:t>	public class </a:t>
            </a:r>
            <a:r>
              <a:rPr lang="en-IN" dirty="0" err="1"/>
              <a:t>NewClass</a:t>
            </a:r>
            <a:r>
              <a:rPr lang="en-IN" dirty="0"/>
              <a:t> {</a:t>
            </a:r>
          </a:p>
          <a:p>
            <a:r>
              <a:rPr lang="en-IN" dirty="0"/>
              <a:t>		public void </a:t>
            </a:r>
            <a:r>
              <a:rPr lang="en-IN" dirty="0" err="1"/>
              <a:t>printName</a:t>
            </a:r>
            <a:r>
              <a:rPr lang="en-IN" dirty="0"/>
              <a:t>() {</a:t>
            </a:r>
          </a:p>
          <a:p>
            <a:r>
              <a:rPr lang="en-IN" dirty="0"/>
              <a:t>			</a:t>
            </a:r>
            <a:r>
              <a:rPr lang="en-IN" dirty="0" err="1"/>
              <a:t>System.out.println</a:t>
            </a:r>
            <a:r>
              <a:rPr lang="en-IN" dirty="0"/>
              <a:t>(name);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293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2106-DDE6-46EC-B3BA-B3B06899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Based Access Control Before Java 11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92BC-8862-46D8-9336-6875CE11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compile the above class, it will generate two classes, </a:t>
            </a:r>
            <a:r>
              <a:rPr lang="en-US" dirty="0" err="1"/>
              <a:t>MyClass</a:t>
            </a:r>
            <a:r>
              <a:rPr lang="en-US" dirty="0"/>
              <a:t> and </a:t>
            </a:r>
            <a:r>
              <a:rPr lang="en-US" dirty="0" err="1"/>
              <a:t>MyClass$NewClass</a:t>
            </a:r>
            <a:r>
              <a:rPr lang="en-US" dirty="0"/>
              <a:t>, even a nested class is a typical class with a unique name. </a:t>
            </a:r>
          </a:p>
          <a:p>
            <a:r>
              <a:rPr lang="en-US" dirty="0"/>
              <a:t>The JVM access rule will not allow private access within different classes. However, Java allowed private access within nest members, so the Java compiler creates a bridge method access$000 to apply on the JVM access rule.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390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59CE-12ED-428A-8AB1-37CD520A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Based Access Control After Java 11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A919-77AA-4192-A415-B023B7381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 11, The Java compiler will not generate any bridge method access$000 for private access within nest members.</a:t>
            </a:r>
          </a:p>
          <a:p>
            <a:r>
              <a:rPr lang="en-US" dirty="0"/>
              <a:t>This new JVM access rule, Nest-Based Access Control allowed private access within nest members.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254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9666-299D-40E5-9CE3-67EDCCA8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Client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1E8F5-5408-4E41-AEA9-0344D6303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11 standardizes the Http Client API.</a:t>
            </a:r>
          </a:p>
          <a:p>
            <a:r>
              <a:rPr lang="en-US" dirty="0"/>
              <a:t>This HTTP Client API, in the </a:t>
            </a:r>
            <a:r>
              <a:rPr lang="en-US" dirty="0" err="1"/>
              <a:t>java.net.http</a:t>
            </a:r>
            <a:r>
              <a:rPr lang="en-US" dirty="0"/>
              <a:t> package was introduced in Java 9, updated in Java 10, now a standard feature in Java 11.</a:t>
            </a:r>
          </a:p>
          <a:p>
            <a:r>
              <a:rPr lang="en-US" dirty="0"/>
              <a:t>A Java 11 </a:t>
            </a:r>
            <a:r>
              <a:rPr lang="en-US" dirty="0" err="1"/>
              <a:t>HttpClient</a:t>
            </a:r>
            <a:r>
              <a:rPr lang="en-US" dirty="0"/>
              <a:t> to send a simple GET request.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815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DBC6-87EB-4FDD-B569-D279731D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and Writing String to and from the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4EF34-145B-4A5D-962F-8AA518DFB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11 strives to make reading and writing of String convenient.</a:t>
            </a:r>
          </a:p>
          <a:p>
            <a:r>
              <a:rPr lang="en-US" dirty="0"/>
              <a:t>It has introduced the following methods for reading and writing to/form the files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96F72A-4B22-471B-9A60-29DE69C5C6A5}"/>
              </a:ext>
            </a:extLst>
          </p:cNvPr>
          <p:cNvSpPr txBox="1"/>
          <p:nvPr/>
        </p:nvSpPr>
        <p:spPr>
          <a:xfrm>
            <a:off x="838199" y="3300554"/>
            <a:ext cx="10159767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latin typeface="Consolas" panose="020B0609020204030204" pitchFamily="49" charset="0"/>
              </a:defRPr>
            </a:lvl1pPr>
          </a:lstStyle>
          <a:p>
            <a:r>
              <a:rPr lang="en-US"/>
              <a:t>Path path = Files.writeString(Files.createTempFile(</a:t>
            </a:r>
            <a:r>
              <a:rPr lang="en-US" dirty="0"/>
              <a:t>"</a:t>
            </a:r>
            <a:r>
              <a:rPr lang="en-US"/>
              <a:t>test", </a:t>
            </a:r>
            <a:r>
              <a:rPr lang="en-US" dirty="0"/>
              <a:t>".</a:t>
            </a:r>
            <a:r>
              <a:rPr lang="en-US"/>
              <a:t>txt"), </a:t>
            </a:r>
            <a:r>
              <a:rPr lang="en-US" dirty="0"/>
              <a:t>"This was posted by Vivek </a:t>
            </a:r>
            <a:r>
              <a:rPr lang="en-US"/>
              <a:t>Gohil")</a:t>
            </a:r>
            <a:r>
              <a:rPr lang="en-US" dirty="0"/>
              <a:t>;</a:t>
            </a:r>
          </a:p>
          <a:p>
            <a:r>
              <a:rPr lang="en-IN" dirty="0" err="1"/>
              <a:t>System.out.println</a:t>
            </a:r>
            <a:r>
              <a:rPr lang="en-IN" dirty="0"/>
              <a:t>(path);</a:t>
            </a:r>
          </a:p>
          <a:p>
            <a:r>
              <a:rPr lang="en-IN" dirty="0"/>
              <a:t>String data = </a:t>
            </a:r>
            <a:r>
              <a:rPr lang="en-IN" dirty="0" err="1"/>
              <a:t>Files.readString</a:t>
            </a:r>
            <a:r>
              <a:rPr lang="en-IN" dirty="0"/>
              <a:t>(path);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(data);</a:t>
            </a:r>
          </a:p>
        </p:txBody>
      </p:sp>
    </p:spTree>
    <p:extLst>
      <p:ext uri="{BB962C8B-B14F-4D97-AF65-F5344CB8AC3E}">
        <p14:creationId xmlns:p14="http://schemas.microsoft.com/office/powerpoint/2010/main" val="2115308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D14B-1ACC-4A4F-BB9D-EBDE557D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Flight Recorder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9784E-5CF5-4AB0-9FFE-6DCC0DC8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Flight Recorder which earlier used to be a commercial add-on in Oracle JDK is now open-sourced since Oracle JDK is itself not free anymore.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JFR is a profiling tool used to gather diagnostics and profiling data from a running Java application.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Its performance overhead is negligible and that’s usually below 1%. Hence it can be used in production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52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1FE6-2D97-48B9-A8AC-610E7E0E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4E73-168A-494C-A745-34B151828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Release Cycle</a:t>
            </a:r>
          </a:p>
          <a:p>
            <a:r>
              <a:rPr lang="en-US" dirty="0"/>
              <a:t>What's In</a:t>
            </a:r>
          </a:p>
          <a:p>
            <a:r>
              <a:rPr lang="en-US" dirty="0"/>
              <a:t>What's Out</a:t>
            </a:r>
          </a:p>
        </p:txBody>
      </p:sp>
    </p:spTree>
    <p:extLst>
      <p:ext uri="{BB962C8B-B14F-4D97-AF65-F5344CB8AC3E}">
        <p14:creationId xmlns:p14="http://schemas.microsoft.com/office/powerpoint/2010/main" val="1013990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BC4D-3756-4255-8D27-0A46EB8B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72871-7784-4DD3-8954-0A8A02DF4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Remove the Java EE and CORBA Modules</a:t>
            </a:r>
          </a:p>
          <a:p>
            <a:pPr lvl="1"/>
            <a:r>
              <a:rPr lang="en-IN" dirty="0"/>
              <a:t>Removed packages:</a:t>
            </a:r>
          </a:p>
          <a:p>
            <a:pPr lvl="2"/>
            <a:r>
              <a:rPr lang="en-IN" dirty="0"/>
              <a:t>java.xml.ws (JAX-WS)</a:t>
            </a:r>
          </a:p>
          <a:p>
            <a:pPr lvl="2"/>
            <a:r>
              <a:rPr lang="en-IN" dirty="0" err="1"/>
              <a:t>java.xml.bind</a:t>
            </a:r>
            <a:r>
              <a:rPr lang="en-IN" dirty="0"/>
              <a:t> (JAXB)</a:t>
            </a:r>
          </a:p>
          <a:p>
            <a:pPr lvl="2"/>
            <a:r>
              <a:rPr lang="en-IN" dirty="0" err="1"/>
              <a:t>java.activation</a:t>
            </a:r>
            <a:r>
              <a:rPr lang="en-IN" dirty="0"/>
              <a:t> (JAF)</a:t>
            </a:r>
          </a:p>
          <a:p>
            <a:pPr lvl="2"/>
            <a:r>
              <a:rPr lang="en-IN" dirty="0" err="1"/>
              <a:t>java.xml.ws.annotation</a:t>
            </a:r>
            <a:r>
              <a:rPr lang="en-IN" dirty="0"/>
              <a:t> (Common Annotations)</a:t>
            </a:r>
          </a:p>
          <a:p>
            <a:pPr lvl="2"/>
            <a:r>
              <a:rPr lang="en-IN" dirty="0" err="1"/>
              <a:t>java.corba</a:t>
            </a:r>
            <a:r>
              <a:rPr lang="en-IN" dirty="0"/>
              <a:t> (CORBA)</a:t>
            </a:r>
          </a:p>
          <a:p>
            <a:pPr lvl="2"/>
            <a:r>
              <a:rPr lang="en-IN" dirty="0" err="1"/>
              <a:t>java.transaction</a:t>
            </a:r>
            <a:r>
              <a:rPr lang="en-IN" dirty="0"/>
              <a:t> (JTA)</a:t>
            </a:r>
          </a:p>
          <a:p>
            <a:pPr lvl="2"/>
            <a:r>
              <a:rPr lang="en-IN" dirty="0"/>
              <a:t>java.se.ee (Aggregator module for the six modules above)</a:t>
            </a:r>
          </a:p>
          <a:p>
            <a:pPr lvl="1"/>
            <a:r>
              <a:rPr lang="en-IN" dirty="0"/>
              <a:t>Removed Tools:</a:t>
            </a:r>
          </a:p>
          <a:p>
            <a:pPr lvl="2"/>
            <a:r>
              <a:rPr lang="en-IN" dirty="0" err="1"/>
              <a:t>wsgen</a:t>
            </a:r>
            <a:r>
              <a:rPr lang="en-IN" dirty="0"/>
              <a:t> and </a:t>
            </a:r>
            <a:r>
              <a:rPr lang="en-IN" dirty="0" err="1"/>
              <a:t>wsimport</a:t>
            </a:r>
            <a:r>
              <a:rPr lang="en-IN" dirty="0"/>
              <a:t> (from jdk.xml.ws)</a:t>
            </a:r>
          </a:p>
          <a:p>
            <a:pPr lvl="2"/>
            <a:r>
              <a:rPr lang="en-IN" dirty="0" err="1"/>
              <a:t>schemagen</a:t>
            </a:r>
            <a:r>
              <a:rPr lang="en-IN" dirty="0"/>
              <a:t> and </a:t>
            </a:r>
            <a:r>
              <a:rPr lang="en-IN" dirty="0" err="1"/>
              <a:t>xjc</a:t>
            </a:r>
            <a:r>
              <a:rPr lang="en-IN" dirty="0"/>
              <a:t> (from </a:t>
            </a:r>
            <a:r>
              <a:rPr lang="en-IN" dirty="0" err="1"/>
              <a:t>jdk.xml.bind</a:t>
            </a:r>
            <a:r>
              <a:rPr lang="en-IN" dirty="0"/>
              <a:t>)</a:t>
            </a:r>
          </a:p>
          <a:p>
            <a:pPr lvl="2"/>
            <a:r>
              <a:rPr lang="en-IN" dirty="0" err="1"/>
              <a:t>idlj</a:t>
            </a:r>
            <a:r>
              <a:rPr lang="en-IN" dirty="0"/>
              <a:t>, </a:t>
            </a:r>
            <a:r>
              <a:rPr lang="en-IN" dirty="0" err="1"/>
              <a:t>orbd</a:t>
            </a:r>
            <a:r>
              <a:rPr lang="en-IN" dirty="0"/>
              <a:t>, </a:t>
            </a:r>
            <a:r>
              <a:rPr lang="en-IN" dirty="0" err="1"/>
              <a:t>servertool</a:t>
            </a:r>
            <a:r>
              <a:rPr lang="en-IN" dirty="0"/>
              <a:t>, and </a:t>
            </a:r>
            <a:r>
              <a:rPr lang="en-IN" dirty="0" err="1"/>
              <a:t>tnamesrv</a:t>
            </a:r>
            <a:r>
              <a:rPr lang="en-IN" dirty="0"/>
              <a:t> (from </a:t>
            </a:r>
            <a:r>
              <a:rPr lang="en-IN" dirty="0" err="1"/>
              <a:t>java.corba</a:t>
            </a:r>
            <a:r>
              <a:rPr lang="en-IN" dirty="0"/>
              <a:t>)</a:t>
            </a:r>
          </a:p>
          <a:p>
            <a:r>
              <a:rPr lang="en-US" dirty="0"/>
              <a:t>Deprecate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r>
              <a:rPr lang="en-US" dirty="0"/>
              <a:t>Deprecate the Pack200 Tools and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63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406E-55E8-45E5-8E6C-12A1A122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Release Cycle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F7E1C-CF78-4D1C-B507-AB4DA1BAB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June 2018, just over three years ago, Oracle and other participants in the Java ecosystem announced a change to the release cadence model for Java SE.</a:t>
            </a:r>
          </a:p>
          <a:p>
            <a:r>
              <a:rPr lang="en-US" dirty="0"/>
              <a:t>Rather than having a major release planned for every two to three years (which would often become three to four years), a new six-month feature-release-train model would be used: Every three years, a release would be designated as Long-Term Support (LTS) and receive quarterly security, stability, and performance updates only.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25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3C50-371D-467B-85EA-B3B30153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1271-2BAA-4ABB-8BAE-A00136A82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java file with single command</a:t>
            </a:r>
          </a:p>
          <a:p>
            <a:r>
              <a:rPr lang="en-US" dirty="0"/>
              <a:t>New utility methods in String class</a:t>
            </a:r>
          </a:p>
          <a:p>
            <a:r>
              <a:rPr lang="en-US" dirty="0"/>
              <a:t>Local Variable Syntax for Lambda Parameters</a:t>
            </a:r>
          </a:p>
          <a:p>
            <a:r>
              <a:rPr lang="en-US" dirty="0"/>
              <a:t>Nested based access control</a:t>
            </a:r>
          </a:p>
          <a:p>
            <a:r>
              <a:rPr lang="en-US" dirty="0"/>
              <a:t>HTTP Client</a:t>
            </a:r>
          </a:p>
          <a:p>
            <a:r>
              <a:rPr lang="en-US" dirty="0"/>
              <a:t>Reading and Writing String to and from the files</a:t>
            </a:r>
          </a:p>
          <a:p>
            <a:r>
              <a:rPr lang="en-US" dirty="0"/>
              <a:t>Flight Recorder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60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2B26-9FA4-4158-9A41-9E56233F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Java File with single command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D262D-E2AB-4456-9651-B7A52BB10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major change is that you don’t need to compile the java source file with </a:t>
            </a:r>
            <a:r>
              <a:rPr lang="en-US" dirty="0" err="1"/>
              <a:t>javac</a:t>
            </a:r>
            <a:r>
              <a:rPr lang="en-US" dirty="0"/>
              <a:t> tool first.</a:t>
            </a:r>
          </a:p>
          <a:p>
            <a:r>
              <a:rPr lang="en-US" dirty="0"/>
              <a:t>You can directly run the file with java command and it implicitly compiles.</a:t>
            </a:r>
          </a:p>
          <a:p>
            <a:r>
              <a:rPr lang="en-US" dirty="0"/>
              <a:t>This feature comes under JEP 330.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87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5EB5-7D78-45FB-9AF6-90EB5B52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340F-5529-4317-8DFD-72DDA943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isBlank</a:t>
            </a:r>
            <a:endParaRPr lang="en-US" dirty="0"/>
          </a:p>
          <a:p>
            <a:r>
              <a:rPr lang="en-US" dirty="0"/>
              <a:t>lines</a:t>
            </a:r>
          </a:p>
          <a:p>
            <a:r>
              <a:rPr lang="en-US" dirty="0"/>
              <a:t>strip</a:t>
            </a:r>
          </a:p>
          <a:p>
            <a:r>
              <a:rPr lang="en-US" dirty="0" err="1"/>
              <a:t>stripLeading</a:t>
            </a:r>
            <a:endParaRPr lang="en-US" dirty="0"/>
          </a:p>
          <a:p>
            <a:r>
              <a:rPr lang="en-US" dirty="0" err="1"/>
              <a:t>stripTrailing</a:t>
            </a:r>
            <a:endParaRPr lang="en-US" dirty="0"/>
          </a:p>
          <a:p>
            <a:r>
              <a:rPr lang="en-US" dirty="0" err="1"/>
              <a:t>reapeat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58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43F6-D924-4FF4-A243-A9FDEF11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isBlank</a:t>
            </a:r>
            <a:r>
              <a:rPr lang="en-US" dirty="0"/>
              <a:t> Method of String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DE2EB-BAF1-4024-B1CC-BFCBE4EB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isBlank</a:t>
            </a:r>
            <a:r>
              <a:rPr lang="en-US" b="1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 – This instance method returns a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boolean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value.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Empty Strings and Strings with only white spaces are treated as blank.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88C61-49E5-4F6A-9F52-CAE92043A74E}"/>
              </a:ext>
            </a:extLst>
          </p:cNvPr>
          <p:cNvSpPr txBox="1"/>
          <p:nvPr/>
        </p:nvSpPr>
        <p:spPr>
          <a:xfrm>
            <a:off x="838200" y="3429000"/>
            <a:ext cx="8498747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1200" dirty="0" err="1">
                <a:latin typeface="Consolas" panose="020B0609020204030204" pitchFamily="49" charset="0"/>
              </a:rPr>
              <a:t>System.out.println</a:t>
            </a:r>
            <a:r>
              <a:rPr lang="en-IN" sz="1200" dirty="0">
                <a:latin typeface="Consolas" panose="020B0609020204030204" pitchFamily="49" charset="0"/>
              </a:rPr>
              <a:t>("1. </a:t>
            </a:r>
            <a:r>
              <a:rPr lang="en-IN" sz="1200" dirty="0" err="1">
                <a:latin typeface="Consolas" panose="020B0609020204030204" pitchFamily="49" charset="0"/>
              </a:rPr>
              <a:t>isBlank</a:t>
            </a:r>
            <a:r>
              <a:rPr lang="en-IN" sz="1200" dirty="0">
                <a:latin typeface="Consolas" panose="020B0609020204030204" pitchFamily="49" charset="0"/>
              </a:rPr>
              <a:t>");</a:t>
            </a:r>
          </a:p>
          <a:p>
            <a:pPr algn="l"/>
            <a:r>
              <a:rPr lang="en-IN" sz="1200" dirty="0">
                <a:latin typeface="Consolas" panose="020B0609020204030204" pitchFamily="49" charset="0"/>
              </a:rPr>
              <a:t>String name = "Vivek";</a:t>
            </a:r>
          </a:p>
          <a:p>
            <a:pPr algn="l"/>
            <a:r>
              <a:rPr lang="en-US" sz="1200" dirty="0" err="1"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</a:rPr>
              <a:t>("Checking if value of name String is blank :: " + </a:t>
            </a:r>
            <a:r>
              <a:rPr lang="en-US" sz="1200" dirty="0" err="1">
                <a:latin typeface="Consolas" panose="020B0609020204030204" pitchFamily="49" charset="0"/>
              </a:rPr>
              <a:t>name.isBlank</a:t>
            </a:r>
            <a:r>
              <a:rPr lang="en-US" sz="1200" dirty="0">
                <a:latin typeface="Consolas" panose="020B0609020204030204" pitchFamily="49" charset="0"/>
              </a:rPr>
              <a:t>()); // false</a:t>
            </a:r>
          </a:p>
          <a:p>
            <a:pPr algn="l"/>
            <a:r>
              <a:rPr lang="en-IN" sz="1200" dirty="0">
                <a:latin typeface="Consolas" panose="020B0609020204030204" pitchFamily="49" charset="0"/>
              </a:rPr>
              <a:t>name = "";</a:t>
            </a:r>
          </a:p>
          <a:p>
            <a:pPr algn="l"/>
            <a:r>
              <a:rPr lang="en-US" sz="1200" dirty="0" err="1"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</a:rPr>
              <a:t>("Checking if value of name String is blank :: " + </a:t>
            </a:r>
            <a:r>
              <a:rPr lang="en-US" sz="1200" dirty="0" err="1">
                <a:latin typeface="Consolas" panose="020B0609020204030204" pitchFamily="49" charset="0"/>
              </a:rPr>
              <a:t>name.isBlank</a:t>
            </a:r>
            <a:r>
              <a:rPr lang="en-US" sz="1200" dirty="0">
                <a:latin typeface="Consolas" panose="020B0609020204030204" pitchFamily="49" charset="0"/>
              </a:rPr>
              <a:t>()); // false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2216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710E-D4D1-4B3E-BC38-493E2A9A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Method of String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BF85-0522-4C2B-BF84-6A8D67FB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This method returns a stream of strings, which is a collection of all substrings split by lines.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C2329-7C27-444B-A5BB-6F031E977605}"/>
              </a:ext>
            </a:extLst>
          </p:cNvPr>
          <p:cNvSpPr txBox="1"/>
          <p:nvPr/>
        </p:nvSpPr>
        <p:spPr>
          <a:xfrm>
            <a:off x="838200" y="2880780"/>
            <a:ext cx="8632972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System.out.println</a:t>
            </a:r>
            <a:r>
              <a:rPr lang="en-US" dirty="0"/>
              <a:t>("2. lines");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</a:p>
          <a:p>
            <a:r>
              <a:rPr lang="en-US" dirty="0"/>
              <a:t>"This method returns a stream of strings, which is a collection of all substrings split by lines.");</a:t>
            </a:r>
          </a:p>
          <a:p>
            <a:r>
              <a:rPr lang="en-IN" dirty="0"/>
              <a:t>String str = "Vivek\</a:t>
            </a:r>
            <a:r>
              <a:rPr lang="en-IN" dirty="0" err="1"/>
              <a:t>nTrupti</a:t>
            </a:r>
            <a:r>
              <a:rPr lang="en-IN" dirty="0"/>
              <a:t>\</a:t>
            </a:r>
            <a:r>
              <a:rPr lang="en-IN" dirty="0" err="1"/>
              <a:t>nSeema</a:t>
            </a:r>
            <a:r>
              <a:rPr lang="en-IN" dirty="0"/>
              <a:t>";</a:t>
            </a:r>
          </a:p>
          <a:p>
            <a:r>
              <a:rPr lang="en-IN" dirty="0" err="1"/>
              <a:t>System.out.println</a:t>
            </a:r>
            <a:r>
              <a:rPr lang="en-IN" dirty="0"/>
              <a:t>(str);</a:t>
            </a:r>
          </a:p>
          <a:p>
            <a:r>
              <a:rPr lang="en-IN" dirty="0"/>
              <a:t>List&lt;String&gt; </a:t>
            </a:r>
            <a:r>
              <a:rPr lang="en-IN" dirty="0" err="1"/>
              <a:t>nameList</a:t>
            </a:r>
            <a:r>
              <a:rPr lang="en-IN" dirty="0"/>
              <a:t> = </a:t>
            </a:r>
            <a:r>
              <a:rPr lang="en-IN" dirty="0" err="1"/>
              <a:t>str.lines</a:t>
            </a:r>
            <a:r>
              <a:rPr lang="en-IN" dirty="0"/>
              <a:t>().collect(</a:t>
            </a:r>
            <a:r>
              <a:rPr lang="en-IN" dirty="0" err="1"/>
              <a:t>Collectors.toList</a:t>
            </a:r>
            <a:r>
              <a:rPr lang="en-IN" dirty="0"/>
              <a:t>());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nameList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282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CFD2-7E5E-4A97-9081-CEF3771B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 Method of String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1A12A-9801-4361-B158-354FE2499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strip() – Removes the white space from both, beginning and the end of string.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6C023-DF32-4424-8F6B-1F383B6EC538}"/>
              </a:ext>
            </a:extLst>
          </p:cNvPr>
          <p:cNvSpPr txBox="1"/>
          <p:nvPr/>
        </p:nvSpPr>
        <p:spPr>
          <a:xfrm>
            <a:off x="838200" y="2947567"/>
            <a:ext cx="6094602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latin typeface="Consolas" panose="020B0609020204030204" pitchFamily="49" charset="0"/>
              </a:defRPr>
            </a:lvl1pPr>
          </a:lstStyle>
          <a:p>
            <a:r>
              <a:rPr lang="en-IN" dirty="0" err="1"/>
              <a:t>System.out.println</a:t>
            </a:r>
            <a:r>
              <a:rPr lang="en-IN" dirty="0"/>
              <a:t>("3. strip");</a:t>
            </a:r>
          </a:p>
          <a:p>
            <a:r>
              <a:rPr lang="en-IN" dirty="0"/>
              <a:t>str = " Vivek Gohil ";</a:t>
            </a:r>
          </a:p>
          <a:p>
            <a:r>
              <a:rPr lang="en-US"/>
              <a:t>System.out.println(</a:t>
            </a:r>
            <a:r>
              <a:rPr lang="en-US" dirty="0"/>
              <a:t>"Value of String before calling </a:t>
            </a:r>
            <a:r>
              <a:rPr lang="en-US"/>
              <a:t>strip")</a:t>
            </a:r>
            <a:r>
              <a:rPr lang="en-US" dirty="0"/>
              <a:t>;</a:t>
            </a:r>
          </a:p>
          <a:p>
            <a:r>
              <a:rPr lang="en-IN" dirty="0" err="1"/>
              <a:t>System.out.print</a:t>
            </a:r>
            <a:r>
              <a:rPr lang="en-IN" dirty="0"/>
              <a:t>("Start");</a:t>
            </a:r>
          </a:p>
          <a:p>
            <a:r>
              <a:rPr lang="en-IN" dirty="0" err="1"/>
              <a:t>System.out.print</a:t>
            </a:r>
            <a:r>
              <a:rPr lang="en-IN" dirty="0"/>
              <a:t>(str);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("End");</a:t>
            </a:r>
          </a:p>
          <a:p>
            <a:endParaRPr lang="en-IN" dirty="0"/>
          </a:p>
          <a:p>
            <a:r>
              <a:rPr lang="en-IN" dirty="0" err="1"/>
              <a:t>System.out.println</a:t>
            </a:r>
            <a:r>
              <a:rPr lang="en-IN" dirty="0"/>
              <a:t>();</a:t>
            </a:r>
          </a:p>
          <a:p>
            <a:r>
              <a:rPr lang="en-US"/>
              <a:t>System.out.println(</a:t>
            </a:r>
            <a:r>
              <a:rPr lang="en-US" dirty="0"/>
              <a:t>"Value of String after calling </a:t>
            </a:r>
            <a:r>
              <a:rPr lang="en-US"/>
              <a:t>strip")</a:t>
            </a:r>
            <a:r>
              <a:rPr lang="en-US" dirty="0"/>
              <a:t>;</a:t>
            </a:r>
          </a:p>
          <a:p>
            <a:r>
              <a:rPr lang="en-IN" dirty="0" err="1"/>
              <a:t>System.out.print</a:t>
            </a:r>
            <a:r>
              <a:rPr lang="en-IN" dirty="0"/>
              <a:t>("Start");</a:t>
            </a:r>
          </a:p>
          <a:p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str.strip</a:t>
            </a:r>
            <a:r>
              <a:rPr lang="en-IN" dirty="0"/>
              <a:t>());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("End");</a:t>
            </a:r>
          </a:p>
        </p:txBody>
      </p:sp>
    </p:spTree>
    <p:extLst>
      <p:ext uri="{BB962C8B-B14F-4D97-AF65-F5344CB8AC3E}">
        <p14:creationId xmlns:p14="http://schemas.microsoft.com/office/powerpoint/2010/main" val="406310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1449</Words>
  <Application>Microsoft Office PowerPoint</Application>
  <PresentationFormat>Widescreen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Roboto</vt:lpstr>
      <vt:lpstr>Office Theme</vt:lpstr>
      <vt:lpstr>Java 11</vt:lpstr>
      <vt:lpstr>Content</vt:lpstr>
      <vt:lpstr>New Release Cycle</vt:lpstr>
      <vt:lpstr>What is In?</vt:lpstr>
      <vt:lpstr>Running Java File with single command</vt:lpstr>
      <vt:lpstr>Java String Methods</vt:lpstr>
      <vt:lpstr>isBlank Method of String Class</vt:lpstr>
      <vt:lpstr>lines Method of String Class</vt:lpstr>
      <vt:lpstr>Strip Method of String Class</vt:lpstr>
      <vt:lpstr>stripLeading and stripTrailing Method of String class</vt:lpstr>
      <vt:lpstr>repeat Method of String Class</vt:lpstr>
      <vt:lpstr>Local-Variable Syntax for Lambda Parameters</vt:lpstr>
      <vt:lpstr>Local-Variable Syntax for Lambda Parameters</vt:lpstr>
      <vt:lpstr>Nested Based Access Control</vt:lpstr>
      <vt:lpstr>Nested Based Access Control Before Java 11</vt:lpstr>
      <vt:lpstr>Nested Based Access Control After Java 11</vt:lpstr>
      <vt:lpstr>HTTP Client</vt:lpstr>
      <vt:lpstr>Reading and Writing String to and from the files</vt:lpstr>
      <vt:lpstr>Java Flight Recorder</vt:lpstr>
      <vt:lpstr>What is Out?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11</dc:title>
  <dc:creator>Vivek Gohil</dc:creator>
  <cp:lastModifiedBy>Vivek Gohil</cp:lastModifiedBy>
  <cp:revision>13</cp:revision>
  <dcterms:created xsi:type="dcterms:W3CDTF">2021-09-17T03:30:18Z</dcterms:created>
  <dcterms:modified xsi:type="dcterms:W3CDTF">2021-09-26T20:27:48Z</dcterms:modified>
</cp:coreProperties>
</file>