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E79E3-3979-4DFF-B732-D071806D8DB7}" v="1" dt="2022-05-31T07:12:39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Gohil" userId="8f3e33861dddeea9" providerId="LiveId" clId="{676E79E3-3979-4DFF-B732-D071806D8DB7}"/>
    <pc:docChg chg="modSld">
      <pc:chgData name="Vivek Gohil" userId="8f3e33861dddeea9" providerId="LiveId" clId="{676E79E3-3979-4DFF-B732-D071806D8DB7}" dt="2022-05-31T11:13:41.311" v="1" actId="729"/>
      <pc:docMkLst>
        <pc:docMk/>
      </pc:docMkLst>
      <pc:sldChg chg="mod modShow">
        <pc:chgData name="Vivek Gohil" userId="8f3e33861dddeea9" providerId="LiveId" clId="{676E79E3-3979-4DFF-B732-D071806D8DB7}" dt="2022-05-31T07:12:39.308" v="0" actId="729"/>
        <pc:sldMkLst>
          <pc:docMk/>
          <pc:sldMk cId="2003252808" sldId="271"/>
        </pc:sldMkLst>
      </pc:sldChg>
      <pc:sldChg chg="mod modShow">
        <pc:chgData name="Vivek Gohil" userId="8f3e33861dddeea9" providerId="LiveId" clId="{676E79E3-3979-4DFF-B732-D071806D8DB7}" dt="2022-05-31T07:12:39.308" v="0" actId="729"/>
        <pc:sldMkLst>
          <pc:docMk/>
          <pc:sldMk cId="3610231356" sldId="272"/>
        </pc:sldMkLst>
      </pc:sldChg>
      <pc:sldChg chg="mod modShow">
        <pc:chgData name="Vivek Gohil" userId="8f3e33861dddeea9" providerId="LiveId" clId="{676E79E3-3979-4DFF-B732-D071806D8DB7}" dt="2022-05-31T07:12:39.308" v="0" actId="729"/>
        <pc:sldMkLst>
          <pc:docMk/>
          <pc:sldMk cId="305285671" sldId="274"/>
        </pc:sldMkLst>
      </pc:sldChg>
      <pc:sldChg chg="mod modShow">
        <pc:chgData name="Vivek Gohil" userId="8f3e33861dddeea9" providerId="LiveId" clId="{676E79E3-3979-4DFF-B732-D071806D8DB7}" dt="2022-05-31T07:12:39.308" v="0" actId="729"/>
        <pc:sldMkLst>
          <pc:docMk/>
          <pc:sldMk cId="2658063071" sldId="275"/>
        </pc:sldMkLst>
      </pc:sldChg>
      <pc:sldChg chg="mod modShow">
        <pc:chgData name="Vivek Gohil" userId="8f3e33861dddeea9" providerId="LiveId" clId="{676E79E3-3979-4DFF-B732-D071806D8DB7}" dt="2022-05-31T11:13:41.311" v="1" actId="729"/>
        <pc:sldMkLst>
          <pc:docMk/>
          <pc:sldMk cId="3926411664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1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8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0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1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8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AB33-094D-4563-A965-E26747E097CC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F55E-1B45-48C5-8027-CCADC08D6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68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08A4-6DD6-478A-A32E-A6C72DF60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87A0-E82A-4FAE-AE93-886F6283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28C3-BDC1-45DE-8EC3-EE71D27F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3E3E3"/>
                </a:solidFill>
                <a:effectLst/>
                <a:latin typeface="-apple-system"/>
              </a:rPr>
              <a:t>JavaScript Hello World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15CD-FFD6-45F3-9A17-80070E2F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JavaScript into an HTML page, you use the &lt;script&gt; element. There are two ways to use the </a:t>
            </a:r>
            <a:r>
              <a:rPr lang="en-US" dirty="0">
                <a:latin typeface="Consolas" panose="020B0609020204030204" pitchFamily="49" charset="0"/>
              </a:rPr>
              <a:t>&lt;script&gt; </a:t>
            </a:r>
            <a:r>
              <a:rPr lang="en-US" dirty="0"/>
              <a:t>element in an HTML page:</a:t>
            </a:r>
          </a:p>
          <a:p>
            <a:pPr lvl="1"/>
            <a:r>
              <a:rPr lang="en-US" dirty="0"/>
              <a:t>Embed JavaScript code directly into the HTML page.</a:t>
            </a:r>
          </a:p>
          <a:p>
            <a:pPr lvl="1"/>
            <a:r>
              <a:rPr lang="en-US" dirty="0"/>
              <a:t>Reference an external JavaScript code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62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BDEB-60F7-46BF-AD2D-630245C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JavaScript code in an HTML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1E68-D3C6-4F73-BFFA-B1E2FFF5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JavaScript code inside the &lt;script&gt; element directly is not recommended and should be used only for proof of concept or testing purposes.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0164E-C316-4337-8362-F00EEBDD788E}"/>
              </a:ext>
            </a:extLst>
          </p:cNvPr>
          <p:cNvSpPr txBox="1"/>
          <p:nvPr/>
        </p:nvSpPr>
        <p:spPr>
          <a:xfrm>
            <a:off x="1084277" y="3429000"/>
            <a:ext cx="5011723" cy="24929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 World Java 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World!'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D17A9-9EEC-4F78-9774-A0E59394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7" y="3265948"/>
            <a:ext cx="5011723" cy="28190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924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9376-025E-4A9F-95CF-59173BD2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an external JavaScript file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14861-D3EC-42CD-86B0-469E5E7E1D5C}"/>
              </a:ext>
            </a:extLst>
          </p:cNvPr>
          <p:cNvSpPr txBox="1"/>
          <p:nvPr/>
        </p:nvSpPr>
        <p:spPr>
          <a:xfrm>
            <a:off x="838200" y="2725503"/>
            <a:ext cx="4388141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Hello World Example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409EE-E053-4ECB-8FBB-70C7F784CCF0}"/>
              </a:ext>
            </a:extLst>
          </p:cNvPr>
          <p:cNvSpPr txBox="1"/>
          <p:nvPr/>
        </p:nvSpPr>
        <p:spPr>
          <a:xfrm>
            <a:off x="5773723" y="2725503"/>
            <a:ext cx="219581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World!'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67C1-C212-4192-9C01-F3A9F5193BA4}"/>
              </a:ext>
            </a:extLst>
          </p:cNvPr>
          <p:cNvSpPr txBox="1"/>
          <p:nvPr/>
        </p:nvSpPr>
        <p:spPr>
          <a:xfrm>
            <a:off x="745922" y="2356171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helloworld.html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C7095-23CC-456A-A00F-42DF48CBBBEE}"/>
              </a:ext>
            </a:extLst>
          </p:cNvPr>
          <p:cNvSpPr txBox="1"/>
          <p:nvPr/>
        </p:nvSpPr>
        <p:spPr>
          <a:xfrm>
            <a:off x="5773723" y="228067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0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86FA-3060-420F-949A-A2F2583C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DCFA-9556-4FCC-A386-5677A279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HTML Content Using 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4D9DB-BB42-4D9E-A95C-027047261A8E}"/>
              </a:ext>
            </a:extLst>
          </p:cNvPr>
          <p:cNvSpPr txBox="1"/>
          <p:nvPr/>
        </p:nvSpPr>
        <p:spPr>
          <a:xfrm>
            <a:off x="838200" y="2771094"/>
            <a:ext cx="6913228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 First JavaScript"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4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B494-28E2-4268-9373-D22F43A4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957F-5955-4D33-90DD-366E1F2D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HTML Content On Button Click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62D49-60A8-40AE-AE6C-813F058D29B8}"/>
              </a:ext>
            </a:extLst>
          </p:cNvPr>
          <p:cNvSpPr txBox="1"/>
          <p:nvPr/>
        </p:nvSpPr>
        <p:spPr>
          <a:xfrm>
            <a:off x="838200" y="2575977"/>
            <a:ext cx="6938394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'X-UA-Compatible'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'IE=edge'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Change Content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"Paragraph changed."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in Head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Paragraph.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 it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7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04C-6E99-47DC-A862-AAFC5B8A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7FD3-366D-40B9-94EE-FAF92B87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"display" data in different ways:</a:t>
            </a:r>
          </a:p>
          <a:p>
            <a:pPr lvl="1"/>
            <a:r>
              <a:rPr lang="en-US" dirty="0"/>
              <a:t>Writing into an HTML element, using 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HTML output using </a:t>
            </a:r>
            <a:r>
              <a:rPr lang="en-US" dirty="0" err="1">
                <a:latin typeface="Consolas" panose="020B0609020204030204" pitchFamily="49" charset="0"/>
              </a:rPr>
              <a:t>document.write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  <a:p>
            <a:pPr lvl="1"/>
            <a:r>
              <a:rPr lang="en-US" dirty="0"/>
              <a:t>Writing into an alert box, using </a:t>
            </a:r>
            <a:r>
              <a:rPr lang="en-US" dirty="0" err="1">
                <a:latin typeface="Consolas" panose="020B0609020204030204" pitchFamily="49" charset="0"/>
              </a:rPr>
              <a:t>window.alert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Writing into the browser console, using </a:t>
            </a:r>
            <a:r>
              <a:rPr lang="en-US" dirty="0">
                <a:latin typeface="Consolas" panose="020B0609020204030204" pitchFamily="49" charset="0"/>
              </a:rPr>
              <a:t>console.log()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25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C2FD-E221-4F86-99E2-9A6EC608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InnerHTML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A0C10-93B9-45A7-A73F-C2C2CBDADB52}"/>
              </a:ext>
            </a:extLst>
          </p:cNvPr>
          <p:cNvSpPr txBox="1"/>
          <p:nvPr/>
        </p:nvSpPr>
        <p:spPr>
          <a:xfrm>
            <a:off x="838200" y="1840383"/>
            <a:ext cx="6094602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3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827F-F952-448F-8C91-F5779BBD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document.write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9869-3108-45FE-8158-01B35AB0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 </a:t>
            </a:r>
            <a:r>
              <a:rPr lang="en-US" dirty="0" err="1"/>
              <a:t>document.write</a:t>
            </a:r>
            <a:r>
              <a:rPr lang="en-US" dirty="0"/>
              <a:t>() after an HTML document is loaded, will delete all existing HTML:</a:t>
            </a:r>
          </a:p>
          <a:p>
            <a:r>
              <a:rPr lang="en-US" dirty="0"/>
              <a:t>The </a:t>
            </a:r>
            <a:r>
              <a:rPr lang="en-US" dirty="0" err="1"/>
              <a:t>document.write</a:t>
            </a:r>
            <a:r>
              <a:rPr lang="en-US" dirty="0"/>
              <a:t>() method should only be used for testing.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2D2F2-E448-475D-B553-D786AA5DFE78}"/>
              </a:ext>
            </a:extLst>
          </p:cNvPr>
          <p:cNvSpPr txBox="1"/>
          <p:nvPr/>
        </p:nvSpPr>
        <p:spPr>
          <a:xfrm>
            <a:off x="838200" y="3358628"/>
            <a:ext cx="9245368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Try it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28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5F5D-10B1-44B7-ACCA-36D33C9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Window.alert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18332-770E-4DE2-AB60-E95C9A06E003}"/>
              </a:ext>
            </a:extLst>
          </p:cNvPr>
          <p:cNvSpPr txBox="1"/>
          <p:nvPr/>
        </p:nvSpPr>
        <p:spPr>
          <a:xfrm>
            <a:off x="838200" y="1823605"/>
            <a:ext cx="609460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Web Page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 first paragraph.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6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4B7-BF16-4168-BA0F-62ABA5CA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Keywords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75728D-DA72-42EF-883A-13E71219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2541"/>
              </p:ext>
            </p:extLst>
          </p:nvPr>
        </p:nvGraphicFramePr>
        <p:xfrm>
          <a:off x="838200" y="1825625"/>
          <a:ext cx="7819239" cy="42113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48298">
                  <a:extLst>
                    <a:ext uri="{9D8B030D-6E8A-4147-A177-3AD203B41FA5}">
                      <a16:colId xmlns:a16="http://schemas.microsoft.com/office/drawing/2014/main" val="2999696053"/>
                    </a:ext>
                  </a:extLst>
                </a:gridCol>
                <a:gridCol w="6670941">
                  <a:extLst>
                    <a:ext uri="{9D8B030D-6E8A-4147-A177-3AD203B41FA5}">
                      <a16:colId xmlns:a16="http://schemas.microsoft.com/office/drawing/2014/main" val="285726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2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722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block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252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const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block constant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8356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on a condition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703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switch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in different cases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020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Marks a block of statements to be executed in a loop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77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Declares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549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return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Exits a function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9038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14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3545-E4E8-439B-8278-867948B1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4299-CFC3-48E9-9655-244FFB9F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3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26E-70A3-4A09-9237-5116CF47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2F54-AF45-4ECA-A3A6-383A59F7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3 ways to declare a JavaScript variable:</a:t>
            </a:r>
          </a:p>
          <a:p>
            <a:pPr lvl="1"/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var</a:t>
            </a:r>
          </a:p>
          <a:p>
            <a:pPr lvl="1"/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let</a:t>
            </a:r>
          </a:p>
          <a:p>
            <a:pPr lvl="1"/>
            <a:r>
              <a:rPr lang="en-IN" dirty="0"/>
              <a:t>Using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8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0239-9DDE-49F9-BB21-38CF45CB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var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7D65-814A-4555-9F3A-449DB10F7E67}"/>
              </a:ext>
            </a:extLst>
          </p:cNvPr>
          <p:cNvSpPr txBox="1"/>
          <p:nvPr/>
        </p:nvSpPr>
        <p:spPr>
          <a:xfrm>
            <a:off x="748718" y="1911284"/>
            <a:ext cx="6094602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Variables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 this example, x, y, and z are variables.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value of z is: 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67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706-0173-4F7F-8374-027426C4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>
                <a:latin typeface="Consolas" panose="020B0609020204030204" pitchFamily="49" charset="0"/>
              </a:rPr>
              <a:t>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F7CC-70CD-46C0-BC4B-60E0B2F5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defined with let cannot be Redeclared.</a:t>
            </a:r>
          </a:p>
          <a:p>
            <a:r>
              <a:rPr lang="en-IN" dirty="0"/>
              <a:t>Variables defined with let must be declared before use.</a:t>
            </a:r>
          </a:p>
          <a:p>
            <a:r>
              <a:rPr lang="en-IN" dirty="0"/>
              <a:t>Variables defined with let have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444F-8F67-40A4-9FA1-52B72896194C}"/>
              </a:ext>
            </a:extLst>
          </p:cNvPr>
          <p:cNvSpPr txBox="1"/>
          <p:nvPr/>
        </p:nvSpPr>
        <p:spPr>
          <a:xfrm>
            <a:off x="838200" y="3223458"/>
            <a:ext cx="6094602" cy="36009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Redeclaring a Variable Using var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var x = 10;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10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var x = 2;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2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Here x is 2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9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2AF-BBE7-4D97-95E4-856EC05C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Const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243F-06F2-4315-BFC9-000FCB47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cannot be redeclared.</a:t>
            </a:r>
          </a:p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cannot be reassigned.</a:t>
            </a:r>
          </a:p>
          <a:p>
            <a:r>
              <a:rPr lang="en-IN" dirty="0"/>
              <a:t>Variables defined with </a:t>
            </a:r>
            <a:r>
              <a:rPr lang="en-IN" dirty="0" err="1">
                <a:latin typeface="Consolas" panose="020B0609020204030204" pitchFamily="49" charset="0"/>
              </a:rPr>
              <a:t>const</a:t>
            </a:r>
            <a:r>
              <a:rPr lang="en-IN" dirty="0"/>
              <a:t> have block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400C2-B54D-4763-88A3-39E3CBBCA24B}"/>
              </a:ext>
            </a:extLst>
          </p:cNvPr>
          <p:cNvSpPr txBox="1"/>
          <p:nvPr/>
        </p:nvSpPr>
        <p:spPr>
          <a:xfrm>
            <a:off x="838200" y="3445887"/>
            <a:ext cx="6094602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3.141592653589793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17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B1FB-E18A-4F56-B48C-6FCD258B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C5CD-B1FD-4844-BB16-DD7F42CE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String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Type Operators</a:t>
            </a:r>
          </a:p>
          <a:p>
            <a:r>
              <a:rPr lang="en-IN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502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7F10-ECCF-44E7-822D-D1407650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1F697A-6BEC-4C52-AA94-D6CE1F3A9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23643"/>
              </p:ext>
            </p:extLst>
          </p:nvPr>
        </p:nvGraphicFramePr>
        <p:xfrm>
          <a:off x="838200" y="1825625"/>
          <a:ext cx="6409888" cy="38404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42270">
                  <a:extLst>
                    <a:ext uri="{9D8B030D-6E8A-4147-A177-3AD203B41FA5}">
                      <a16:colId xmlns:a16="http://schemas.microsoft.com/office/drawing/2014/main" val="1333624786"/>
                    </a:ext>
                  </a:extLst>
                </a:gridCol>
                <a:gridCol w="5167618">
                  <a:extLst>
                    <a:ext uri="{9D8B030D-6E8A-4147-A177-3AD203B41FA5}">
                      <a16:colId xmlns:a16="http://schemas.microsoft.com/office/drawing/2014/main" val="2321466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811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8030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7348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866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Exponentiation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5240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178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Modulus (Remainder)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629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633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458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34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4F5-51E3-495B-B24E-D564D95A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152D9C-A9AB-406E-B9A5-AE03121D3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727286"/>
              </p:ext>
            </p:extLst>
          </p:nvPr>
        </p:nvGraphicFramePr>
        <p:xfrm>
          <a:off x="838200" y="1690688"/>
          <a:ext cx="10515597" cy="341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942137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823071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85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767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21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5950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062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025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901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340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972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0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F83-BDF3-4173-85E4-5E61D7FF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701637-4F99-4EF1-AAC0-C7161B1DE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867561"/>
              </p:ext>
            </p:extLst>
          </p:nvPr>
        </p:nvGraphicFramePr>
        <p:xfrm>
          <a:off x="838200" y="1825625"/>
          <a:ext cx="10515600" cy="4267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86886">
                  <a:extLst>
                    <a:ext uri="{9D8B030D-6E8A-4147-A177-3AD203B41FA5}">
                      <a16:colId xmlns:a16="http://schemas.microsoft.com/office/drawing/2014/main" val="3043220224"/>
                    </a:ext>
                  </a:extLst>
                </a:gridCol>
                <a:gridCol w="8828714">
                  <a:extLst>
                    <a:ext uri="{9D8B030D-6E8A-4147-A177-3AD203B41FA5}">
                      <a16:colId xmlns:a16="http://schemas.microsoft.com/office/drawing/2014/main" val="22785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5476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250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595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83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388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3019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506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9053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752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?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ternary operator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6937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89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0344-CB60-4F0A-A515-49579EA2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26F5E3-D352-42CB-A8EE-182DD1309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57173"/>
              </p:ext>
            </p:extLst>
          </p:nvPr>
        </p:nvGraphicFramePr>
        <p:xfrm>
          <a:off x="838200" y="1825625"/>
          <a:ext cx="5257800" cy="1706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11365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76589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2557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644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7812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88366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2ED3-1BDF-4EA9-A9C2-24B059ED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143EC0-62B3-482E-9909-EC3821B53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630019"/>
              </p:ext>
            </p:extLst>
          </p:nvPr>
        </p:nvGraphicFramePr>
        <p:xfrm>
          <a:off x="838200" y="1825625"/>
          <a:ext cx="10515600" cy="1280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047613">
                  <a:extLst>
                    <a:ext uri="{9D8B030D-6E8A-4147-A177-3AD203B41FA5}">
                      <a16:colId xmlns:a16="http://schemas.microsoft.com/office/drawing/2014/main" val="3056860984"/>
                    </a:ext>
                  </a:extLst>
                </a:gridCol>
                <a:gridCol w="8467987">
                  <a:extLst>
                    <a:ext uri="{9D8B030D-6E8A-4147-A177-3AD203B41FA5}">
                      <a16:colId xmlns:a16="http://schemas.microsoft.com/office/drawing/2014/main" val="2895945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909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typeof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type of a variable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598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instanceof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an object is an instance of an object type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2437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A848-2AC4-41DA-860D-804A177C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523F-14FF-45B9-B369-B4780C3E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How to Install a JavaScript source editor?</a:t>
            </a:r>
          </a:p>
          <a:p>
            <a:r>
              <a:rPr lang="en-US" dirty="0"/>
              <a:t>How to use console tab and Web Development Tools?</a:t>
            </a:r>
          </a:p>
          <a:p>
            <a:r>
              <a:rPr lang="en-US" dirty="0"/>
              <a:t>JavaScript Hello World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10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9F41-2FA4-467B-80C5-9104CFC3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29C3DE-E3A3-4C01-98FD-A9ACFC04D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772863"/>
              </p:ext>
            </p:extLst>
          </p:nvPr>
        </p:nvGraphicFramePr>
        <p:xfrm>
          <a:off x="838200" y="1943071"/>
          <a:ext cx="8221910" cy="34137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175158">
                  <a:extLst>
                    <a:ext uri="{9D8B030D-6E8A-4147-A177-3AD203B41FA5}">
                      <a16:colId xmlns:a16="http://schemas.microsoft.com/office/drawing/2014/main" val="304270852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3589708399"/>
                    </a:ext>
                  </a:extLst>
                </a:gridCol>
                <a:gridCol w="1174458">
                  <a:extLst>
                    <a:ext uri="{9D8B030D-6E8A-4147-A177-3AD203B41FA5}">
                      <a16:colId xmlns:a16="http://schemas.microsoft.com/office/drawing/2014/main" val="777957562"/>
                    </a:ext>
                  </a:extLst>
                </a:gridCol>
                <a:gridCol w="1602298">
                  <a:extLst>
                    <a:ext uri="{9D8B030D-6E8A-4147-A177-3AD203B41FA5}">
                      <a16:colId xmlns:a16="http://schemas.microsoft.com/office/drawing/2014/main" val="2912736207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512480826"/>
                    </a:ext>
                  </a:extLst>
                </a:gridCol>
                <a:gridCol w="1132514">
                  <a:extLst>
                    <a:ext uri="{9D8B030D-6E8A-4147-A177-3AD203B41FA5}">
                      <a16:colId xmlns:a16="http://schemas.microsoft.com/office/drawing/2014/main" val="37258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Same as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Decimal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83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&amp;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&amp;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24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|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|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68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~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~ 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~0101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8846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^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XOR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^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^ 0001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253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Zero fill left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&lt;&lt;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&lt;&lt;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842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Signed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309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&gt;&gt;&gt;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Zero fill right shift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 &gt;&gt;&gt;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0101 &gt;&gt;&gt; 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  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882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66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3883-C907-428B-A66C-761FB5B3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BE29-45B7-4813-82B5-9B18EF08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has dynamic types. JavaScript variables can hold different data types: numbers, strings , objects and more.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EEA3E-E189-45B6-85F2-5019D7E4A107}"/>
              </a:ext>
            </a:extLst>
          </p:cNvPr>
          <p:cNvSpPr txBox="1"/>
          <p:nvPr/>
        </p:nvSpPr>
        <p:spPr>
          <a:xfrm>
            <a:off x="838200" y="2694017"/>
            <a:ext cx="5931716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b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x = {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    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24471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B99-2681-4BEB-90B2-9A9959C6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951D-CD70-4E26-A177-D3FBD837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JavaScript function is a block of code designed to perform a particular task.</a:t>
            </a:r>
          </a:p>
          <a:p>
            <a:r>
              <a:rPr lang="en-IN" dirty="0"/>
              <a:t>A JavaScript function is executed when something invokes it(calls it).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A83A3-A897-46C7-A4E5-DB1A7AE8CFC1}"/>
              </a:ext>
            </a:extLst>
          </p:cNvPr>
          <p:cNvSpPr txBox="1"/>
          <p:nvPr/>
        </p:nvSpPr>
        <p:spPr>
          <a:xfrm>
            <a:off x="838200" y="3449578"/>
            <a:ext cx="6094602" cy="30469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Functions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temperature is 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IN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Celsius"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toCelsius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(</a:t>
            </a:r>
            <a:r>
              <a:rPr lang="en-IN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fahrenheit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IN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29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C77-7187-44A0-8D74-1FDA6717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F009-AAD9-4D55-8C17-E3D1D633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event can be something the browser does, or something a user does.</a:t>
            </a:r>
          </a:p>
          <a:p>
            <a:r>
              <a:rPr lang="en-US" dirty="0"/>
              <a:t>Here are some examples of HTML events:</a:t>
            </a:r>
          </a:p>
          <a:p>
            <a:pPr lvl="1"/>
            <a:r>
              <a:rPr lang="en-US" dirty="0"/>
              <a:t>An HTML web page has finished loading</a:t>
            </a:r>
          </a:p>
          <a:p>
            <a:pPr lvl="1"/>
            <a:r>
              <a:rPr lang="en-US" dirty="0"/>
              <a:t>An HTML input field was changed</a:t>
            </a:r>
          </a:p>
          <a:p>
            <a:pPr lvl="1"/>
            <a:r>
              <a:rPr lang="en-US" dirty="0"/>
              <a:t>An HTML button was clicked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411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124B-76A7-4E0A-8225-05312887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561D-887A-4954-BA33-079119E5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506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2C32-8712-4CED-B419-E86F1C1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Date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F894-B0D1-4528-9D2F-78E7E3BD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r>
              <a:rPr lang="en-US" dirty="0"/>
              <a:t>Date objects are created with the new Date() constructor.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4E66D-91B1-4A90-BF5C-D4B3BDBE51CA}"/>
              </a:ext>
            </a:extLst>
          </p:cNvPr>
          <p:cNvSpPr txBox="1"/>
          <p:nvPr/>
        </p:nvSpPr>
        <p:spPr>
          <a:xfrm>
            <a:off x="838199" y="2569429"/>
            <a:ext cx="6963561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Year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Month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Day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Hours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"hours"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Minutes ::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"minutes"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"hours"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"minutes"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8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09CB-56B3-4818-AAA1-E1797FAA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C528-F9FD-4B59-B4DD-CDBDCA0A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- loops through a block of code a number of times</a:t>
            </a:r>
          </a:p>
          <a:p>
            <a:r>
              <a:rPr lang="en-US" dirty="0">
                <a:latin typeface="Consolas" panose="020B0609020204030204" pitchFamily="49" charset="0"/>
              </a:rPr>
              <a:t>for/in </a:t>
            </a:r>
            <a:r>
              <a:rPr lang="en-US" dirty="0"/>
              <a:t>- loops through the properties of an object</a:t>
            </a:r>
          </a:p>
          <a:p>
            <a:r>
              <a:rPr lang="en-US" dirty="0">
                <a:latin typeface="Consolas" panose="020B0609020204030204" pitchFamily="49" charset="0"/>
              </a:rPr>
              <a:t>for/of </a:t>
            </a:r>
            <a:r>
              <a:rPr lang="en-US" dirty="0"/>
              <a:t>- loops through the values of an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- loops through a block of code while a specified condition is true</a:t>
            </a:r>
          </a:p>
          <a:p>
            <a:r>
              <a:rPr lang="en-US" dirty="0">
                <a:latin typeface="Consolas" panose="020B0609020204030204" pitchFamily="49" charset="0"/>
              </a:rPr>
              <a:t>do/while </a:t>
            </a:r>
            <a:r>
              <a:rPr lang="en-US" dirty="0"/>
              <a:t>- also loops through a block of code while a specified condition is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786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8C7A-5E7C-4F47-A3AB-CB16B891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15524-9B4E-4833-819D-789FEB8D5E97}"/>
              </a:ext>
            </a:extLst>
          </p:cNvPr>
          <p:cNvSpPr txBox="1"/>
          <p:nvPr/>
        </p:nvSpPr>
        <p:spPr>
          <a:xfrm>
            <a:off x="838200" y="1956856"/>
            <a:ext cx="6094602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94D9-9BC3-44C5-A906-45CC68B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99A8-FE25-43BC-897E-E1480DC0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for in statement loops through the properties of an Object.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0B97A-09FE-45CB-BAC2-1E20CEB470A7}"/>
              </a:ext>
            </a:extLst>
          </p:cNvPr>
          <p:cNvSpPr txBox="1"/>
          <p:nvPr/>
        </p:nvSpPr>
        <p:spPr>
          <a:xfrm>
            <a:off x="838200" y="2866169"/>
            <a:ext cx="609460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In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for in statement loops through the properties of an object: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For in Over Object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"demo1"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600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D553-2D66-4EA9-8CD0-F62531C8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of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D9781-5CB9-4087-AA36-75144AA55D37}"/>
              </a:ext>
            </a:extLst>
          </p:cNvPr>
          <p:cNvSpPr txBox="1"/>
          <p:nvPr/>
        </p:nvSpPr>
        <p:spPr>
          <a:xfrm>
            <a:off x="838200" y="1690688"/>
            <a:ext cx="6094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 For Of Loop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for of statement loops through the values of an 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object.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"JavaScript"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3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69E-F59A-4554-9FF9-CC6F675E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E27E-C4F7-488A-8C0F-48644098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programming language initially designed to interact with elements of web pages. </a:t>
            </a:r>
          </a:p>
          <a:p>
            <a:r>
              <a:rPr lang="en-US" dirty="0"/>
              <a:t>In web browsers, JavaScript consist of three main parts:</a:t>
            </a:r>
          </a:p>
          <a:p>
            <a:pPr lvl="1"/>
            <a:r>
              <a:rPr lang="en-US" dirty="0"/>
              <a:t>ECMAScript : Which provides the core functionality.</a:t>
            </a:r>
          </a:p>
          <a:p>
            <a:pPr lvl="1"/>
            <a:r>
              <a:rPr lang="en-US" dirty="0"/>
              <a:t>The Document Object Model (DOM) provides interfaces for interacting with elements on web pages.</a:t>
            </a:r>
          </a:p>
          <a:p>
            <a:pPr lvl="1"/>
            <a:r>
              <a:rPr lang="en-US" dirty="0"/>
              <a:t>The Browser Object Model (BOM) provides the browser API for interacting with the web browser.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821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54A-FF0A-4958-AFC1-5E9E7F16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F5AA-CBA0-451A-9772-775AB809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dirty="0" err="1"/>
              <a:t>typeof</a:t>
            </a:r>
            <a:r>
              <a:rPr lang="en-US" dirty="0"/>
              <a:t> operator to find the data type of a JavaScript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17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4BFD-C511-44F6-8832-1600CE9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2B93-6224-4CF1-B020-699D7DC8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  <a:p>
            <a:r>
              <a:rPr lang="en-US" dirty="0"/>
              <a:t>Keyboard Events</a:t>
            </a:r>
          </a:p>
          <a:p>
            <a:r>
              <a:rPr lang="en-IN" dirty="0"/>
              <a:t>Submit Event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693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C41-EF8C-4399-A3BC-F4F05770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39C0-40DE-46F1-A62A-CE533E15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/>
              <a:t>onmouseout</a:t>
            </a:r>
            <a:r>
              <a:rPr lang="en-US" dirty="0"/>
              <a:t> event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EF69-4708-4E5B-984E-0813BA235BE8}"/>
              </a:ext>
            </a:extLst>
          </p:cNvPr>
          <p:cNvSpPr txBox="1"/>
          <p:nvPr/>
        </p:nvSpPr>
        <p:spPr>
          <a:xfrm>
            <a:off x="838200" y="2305960"/>
            <a:ext cx="884681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&lt;h1 </a:t>
            </a:r>
            <a:r>
              <a:rPr lang="en-IN" sz="1200" dirty="0" err="1">
                <a:latin typeface="Consolas" panose="020B0609020204030204" pitchFamily="49" charset="0"/>
              </a:rPr>
              <a:t>onmouseover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style.color</a:t>
            </a:r>
            <a:r>
              <a:rPr lang="en-IN" sz="1200" dirty="0">
                <a:latin typeface="Consolas" panose="020B0609020204030204" pitchFamily="49" charset="0"/>
              </a:rPr>
              <a:t>='red'" </a:t>
            </a:r>
            <a:r>
              <a:rPr lang="en-IN" sz="1200" dirty="0" err="1">
                <a:latin typeface="Consolas" panose="020B0609020204030204" pitchFamily="49" charset="0"/>
              </a:rPr>
              <a:t>onmouseout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style.color</a:t>
            </a:r>
            <a:r>
              <a:rPr lang="en-IN" sz="1200" dirty="0">
                <a:latin typeface="Consolas" panose="020B0609020204030204" pitchFamily="49" charset="0"/>
              </a:rPr>
              <a:t>='black'"&gt;Mouse over this text&lt;/h1&gt;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54785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F44E-F9D1-4B9F-AAC3-9AFD6008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0DC37-A8B2-47CD-A749-ECE69C37C49B}"/>
              </a:ext>
            </a:extLst>
          </p:cNvPr>
          <p:cNvSpPr txBox="1"/>
          <p:nvPr/>
        </p:nvSpPr>
        <p:spPr>
          <a:xfrm>
            <a:off x="838200" y="1968560"/>
            <a:ext cx="1097349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bigImg</a:t>
            </a:r>
            <a:r>
              <a:rPr lang="en-IN" sz="1200" dirty="0">
                <a:latin typeface="Consolas" panose="020B0609020204030204" pitchFamily="49" charset="0"/>
              </a:rPr>
              <a:t>(x)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x.style.height</a:t>
            </a:r>
            <a:r>
              <a:rPr lang="en-IN" sz="1200" dirty="0">
                <a:latin typeface="Consolas" panose="020B0609020204030204" pitchFamily="49" charset="0"/>
              </a:rPr>
              <a:t> = "64px";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x.style.width</a:t>
            </a:r>
            <a:r>
              <a:rPr lang="en-IN" sz="1200" dirty="0">
                <a:latin typeface="Consolas" panose="020B0609020204030204" pitchFamily="49" charset="0"/>
              </a:rPr>
              <a:t> = "64px";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normalImg</a:t>
            </a:r>
            <a:r>
              <a:rPr lang="en-IN" sz="1200" dirty="0">
                <a:latin typeface="Consolas" panose="020B0609020204030204" pitchFamily="49" charset="0"/>
              </a:rPr>
              <a:t>(x)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x.style.height</a:t>
            </a:r>
            <a:r>
              <a:rPr lang="en-IN" sz="1200" dirty="0">
                <a:latin typeface="Consolas" panose="020B0609020204030204" pitchFamily="49" charset="0"/>
              </a:rPr>
              <a:t> = "32px";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x.style.width</a:t>
            </a:r>
            <a:r>
              <a:rPr lang="en-IN" sz="1200" dirty="0">
                <a:latin typeface="Consolas" panose="020B0609020204030204" pitchFamily="49" charset="0"/>
              </a:rPr>
              <a:t> = "32px";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img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onmouseover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bigImg</a:t>
            </a:r>
            <a:r>
              <a:rPr lang="en-IN" sz="1200" dirty="0">
                <a:latin typeface="Consolas" panose="020B0609020204030204" pitchFamily="49" charset="0"/>
              </a:rPr>
              <a:t>(this)" </a:t>
            </a:r>
            <a:r>
              <a:rPr lang="en-IN" sz="1200" dirty="0" err="1">
                <a:latin typeface="Consolas" panose="020B0609020204030204" pitchFamily="49" charset="0"/>
              </a:rPr>
              <a:t>onmouseout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normalImg</a:t>
            </a:r>
            <a:r>
              <a:rPr lang="en-IN" sz="1200" dirty="0">
                <a:latin typeface="Consolas" panose="020B0609020204030204" pitchFamily="49" charset="0"/>
              </a:rPr>
              <a:t>(this)" border="0" </a:t>
            </a:r>
            <a:r>
              <a:rPr lang="en-IN" sz="1200" dirty="0" err="1">
                <a:latin typeface="Consolas" panose="020B0609020204030204" pitchFamily="49" charset="0"/>
              </a:rPr>
              <a:t>src</a:t>
            </a:r>
            <a:r>
              <a:rPr lang="en-IN" sz="1200" dirty="0">
                <a:latin typeface="Consolas" panose="020B0609020204030204" pitchFamily="49" charset="0"/>
              </a:rPr>
              <a:t>="smiley.gif" alt="Smiley" width="32" height="32"&gt;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&lt;p&gt;The function </a:t>
            </a:r>
            <a:r>
              <a:rPr lang="en-IN" sz="1200" dirty="0" err="1">
                <a:latin typeface="Consolas" panose="020B0609020204030204" pitchFamily="49" charset="0"/>
              </a:rPr>
              <a:t>bigImg</a:t>
            </a:r>
            <a:r>
              <a:rPr lang="en-IN" sz="1200" dirty="0">
                <a:latin typeface="Consolas" panose="020B0609020204030204" pitchFamily="49" charset="0"/>
              </a:rPr>
              <a:t>() is triggered when the user moves the mouse pointer over the image.&lt;/p&gt;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&lt;p&gt;The function </a:t>
            </a:r>
            <a:r>
              <a:rPr lang="en-IN" sz="1200" dirty="0" err="1">
                <a:latin typeface="Consolas" panose="020B0609020204030204" pitchFamily="49" charset="0"/>
              </a:rPr>
              <a:t>normalImg</a:t>
            </a:r>
            <a:r>
              <a:rPr lang="en-IN" sz="1200" dirty="0">
                <a:latin typeface="Consolas" panose="020B0609020204030204" pitchFamily="49" charset="0"/>
              </a:rPr>
              <a:t>() is triggered when the mouse pointer is moved out of the image.&lt;/p&gt;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76166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1DD-E4BB-4F57-8F41-440B4143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5C76-C8E1-4E70-A2DA-280117AA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onmousedown</a:t>
            </a:r>
            <a:r>
              <a:rPr lang="en-IN" dirty="0"/>
              <a:t> and </a:t>
            </a:r>
            <a:r>
              <a:rPr lang="en-IN" dirty="0" err="1"/>
              <a:t>onmouseup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09188-9532-42B6-878D-EE092C916EDE}"/>
              </a:ext>
            </a:extLst>
          </p:cNvPr>
          <p:cNvSpPr txBox="1"/>
          <p:nvPr/>
        </p:nvSpPr>
        <p:spPr>
          <a:xfrm>
            <a:off x="838199" y="2391311"/>
            <a:ext cx="108392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elmnt</a:t>
            </a:r>
            <a:r>
              <a:rPr lang="en-IN" sz="1200" dirty="0">
                <a:latin typeface="Consolas" panose="020B0609020204030204" pitchFamily="49" charset="0"/>
              </a:rPr>
              <a:t>, </a:t>
            </a:r>
            <a:r>
              <a:rPr lang="en-IN" sz="1200" dirty="0" err="1">
                <a:latin typeface="Consolas" panose="020B0609020204030204" pitchFamily="49" charset="0"/>
              </a:rPr>
              <a:t>clr</a:t>
            </a:r>
            <a:r>
              <a:rPr lang="en-IN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elmnt.style.color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clr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 </a:t>
            </a:r>
            <a:r>
              <a:rPr lang="en-IN" sz="1200" dirty="0" err="1">
                <a:latin typeface="Consolas" panose="020B0609020204030204" pitchFamily="49" charset="0"/>
              </a:rPr>
              <a:t>onmousedown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this,'red</a:t>
            </a:r>
            <a:r>
              <a:rPr lang="en-IN" sz="1200" dirty="0">
                <a:latin typeface="Consolas" panose="020B0609020204030204" pitchFamily="49" charset="0"/>
              </a:rPr>
              <a:t>')" </a:t>
            </a:r>
            <a:r>
              <a:rPr lang="en-IN" sz="1200" dirty="0" err="1">
                <a:latin typeface="Consolas" panose="020B0609020204030204" pitchFamily="49" charset="0"/>
              </a:rPr>
              <a:t>onmouseup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myFunction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this,'green</a:t>
            </a:r>
            <a:r>
              <a:rPr lang="en-IN" sz="1200" dirty="0">
                <a:latin typeface="Consolas" panose="020B0609020204030204" pitchFamily="49" charset="0"/>
              </a:rPr>
              <a:t>')"&gt;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Click the text to change the 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. A function, with parameters, is triggered when the mouse button is pressed down, and again, with other parameters, when the mouse button is released.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9964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E5CE-B78F-4A63-8B24-A28B4D95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00B6-8FD0-4910-99B2-62552A0B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onkeyup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ACA45-DB6D-47BF-88A0-6AC594659989}"/>
              </a:ext>
            </a:extLst>
          </p:cNvPr>
          <p:cNvSpPr txBox="1"/>
          <p:nvPr/>
        </p:nvSpPr>
        <p:spPr>
          <a:xfrm>
            <a:off x="838199" y="2418412"/>
            <a:ext cx="7970241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whichButton</a:t>
            </a:r>
            <a:r>
              <a:rPr lang="en-IN" sz="1200" dirty="0">
                <a:latin typeface="Consolas" panose="020B0609020204030204" pitchFamily="49" charset="0"/>
              </a:rPr>
              <a:t>(event)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document.getElementById</a:t>
            </a:r>
            <a:r>
              <a:rPr lang="en-IN" sz="1200" dirty="0">
                <a:latin typeface="Consolas" panose="020B0609020204030204" pitchFamily="49" charset="0"/>
              </a:rPr>
              <a:t>("demo").</a:t>
            </a:r>
            <a:r>
              <a:rPr lang="en-IN" sz="1200" dirty="0" err="1">
                <a:latin typeface="Consolas" panose="020B0609020204030204" pitchFamily="49" charset="0"/>
              </a:rPr>
              <a:t>innerHTML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event.keyCode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&lt;body </a:t>
            </a:r>
            <a:r>
              <a:rPr lang="en-IN" sz="1200" dirty="0" err="1">
                <a:latin typeface="Consolas" panose="020B0609020204030204" pitchFamily="49" charset="0"/>
              </a:rPr>
              <a:t>onkeyup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whichButton</a:t>
            </a:r>
            <a:r>
              <a:rPr lang="en-IN" sz="1200" dirty="0">
                <a:latin typeface="Consolas" panose="020B0609020204030204" pitchFamily="49" charset="0"/>
              </a:rPr>
              <a:t>(event)"&gt;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&lt;p&gt;&lt;b&gt;Note:&lt;/b&gt; Make sure the right frame has focus when trying this example!&lt;/p&gt;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&lt;p&gt;Click on this page, and press a key on your keyboard.&lt;/p&gt;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&lt;p id="demo"&gt;&lt;/p&gt;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89745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271A-E773-4CCC-ADC3-F0BAA7F7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F934-6850-4CCC-BB30-146F9E0D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Onkeyup</a:t>
            </a:r>
            <a:r>
              <a:rPr lang="en-US" dirty="0"/>
              <a:t> and </a:t>
            </a:r>
            <a:r>
              <a:rPr lang="en-US" dirty="0" err="1"/>
              <a:t>onkeydown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F413-4B8B-4EF5-8E9A-BF53208D9818}"/>
              </a:ext>
            </a:extLst>
          </p:cNvPr>
          <p:cNvSpPr txBox="1"/>
          <p:nvPr/>
        </p:nvSpPr>
        <p:spPr>
          <a:xfrm>
            <a:off x="838199" y="2337891"/>
            <a:ext cx="6720281" cy="4154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(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document.forms</a:t>
            </a:r>
            <a:r>
              <a:rPr lang="en-IN" sz="1200" dirty="0">
                <a:latin typeface="Consolas" panose="020B0609020204030204" pitchFamily="49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</a:rPr>
              <a:t>myInput.style.background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&lt;form&gt;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Write a message:&lt;</a:t>
            </a:r>
            <a:r>
              <a:rPr lang="en-IN" sz="1200" dirty="0" err="1">
                <a:latin typeface="Consolas" panose="020B0609020204030204" pitchFamily="49" charset="0"/>
              </a:rPr>
              <a:t>br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&lt;input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type="text" </a:t>
            </a:r>
          </a:p>
          <a:p>
            <a:r>
              <a:rPr lang="en-IN" sz="1200" dirty="0" err="1">
                <a:latin typeface="Consolas" panose="020B0609020204030204" pitchFamily="49" charset="0"/>
              </a:rPr>
              <a:t>onkeydown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('yellow')"</a:t>
            </a:r>
          </a:p>
          <a:p>
            <a:r>
              <a:rPr lang="en-IN" sz="1200" dirty="0" err="1">
                <a:latin typeface="Consolas" panose="020B0609020204030204" pitchFamily="49" charset="0"/>
              </a:rPr>
              <a:t>onkeyup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color</a:t>
            </a:r>
            <a:r>
              <a:rPr lang="en-IN" sz="1200" dirty="0">
                <a:latin typeface="Consolas" panose="020B0609020204030204" pitchFamily="49" charset="0"/>
              </a:rPr>
              <a:t>('white')"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name="</a:t>
            </a:r>
            <a:r>
              <a:rPr lang="en-IN" sz="1200" dirty="0" err="1">
                <a:latin typeface="Consolas" panose="020B0609020204030204" pitchFamily="49" charset="0"/>
              </a:rPr>
              <a:t>myInput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&lt;/form&gt;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67023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7488-D5A8-462C-9985-396D5BF3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Event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9205-AC50-4CB6-BC4B-9358327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Onsubmit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9B1C1-1D37-4AAA-9EBC-5A915C4AF795}"/>
              </a:ext>
            </a:extLst>
          </p:cNvPr>
          <p:cNvSpPr txBox="1"/>
          <p:nvPr/>
        </p:nvSpPr>
        <p:spPr>
          <a:xfrm>
            <a:off x="838200" y="2526248"/>
            <a:ext cx="6094602" cy="3785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function </a:t>
            </a:r>
            <a:r>
              <a:rPr lang="en-IN" sz="1200" dirty="0" err="1">
                <a:latin typeface="Consolas" panose="020B0609020204030204" pitchFamily="49" charset="0"/>
              </a:rPr>
              <a:t>confirmInput</a:t>
            </a:r>
            <a:r>
              <a:rPr lang="en-IN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  <a:r>
              <a:rPr lang="en-IN" sz="1200" dirty="0" err="1">
                <a:latin typeface="Consolas" panose="020B0609020204030204" pitchFamily="49" charset="0"/>
              </a:rPr>
              <a:t>fname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document.forms</a:t>
            </a:r>
            <a:r>
              <a:rPr lang="en-IN" sz="1200" dirty="0">
                <a:latin typeface="Consolas" panose="020B0609020204030204" pitchFamily="49" charset="0"/>
              </a:rPr>
              <a:t>[0].</a:t>
            </a:r>
            <a:r>
              <a:rPr lang="en-IN" sz="1200" dirty="0" err="1">
                <a:latin typeface="Consolas" panose="020B0609020204030204" pitchFamily="49" charset="0"/>
              </a:rPr>
              <a:t>fname.value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alert("Hello " + </a:t>
            </a:r>
            <a:r>
              <a:rPr lang="en-IN" sz="1200" dirty="0" err="1">
                <a:latin typeface="Consolas" panose="020B0609020204030204" pitchFamily="49" charset="0"/>
              </a:rPr>
              <a:t>fname</a:t>
            </a:r>
            <a:r>
              <a:rPr lang="en-IN" sz="1200" dirty="0">
                <a:latin typeface="Consolas" panose="020B0609020204030204" pitchFamily="49" charset="0"/>
              </a:rPr>
              <a:t> + "! You will now be redirected to www.google.com");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}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&lt;/script&gt;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&lt;/head&gt;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&lt;body&gt;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&lt;form </a:t>
            </a:r>
            <a:r>
              <a:rPr lang="en-IN" sz="1200" dirty="0" err="1">
                <a:latin typeface="Consolas" panose="020B0609020204030204" pitchFamily="49" charset="0"/>
              </a:rPr>
              <a:t>onsubmit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confirmInput</a:t>
            </a:r>
            <a:r>
              <a:rPr lang="en-IN" sz="1200" dirty="0">
                <a:latin typeface="Consolas" panose="020B0609020204030204" pitchFamily="49" charset="0"/>
              </a:rPr>
              <a:t>()" action="https://www.google.com/"&gt;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Enter your name: &lt;input id="</a:t>
            </a:r>
            <a:r>
              <a:rPr lang="en-IN" sz="1200" dirty="0" err="1">
                <a:latin typeface="Consolas" panose="020B0609020204030204" pitchFamily="49" charset="0"/>
              </a:rPr>
              <a:t>fname</a:t>
            </a:r>
            <a:r>
              <a:rPr lang="en-IN" sz="1200" dirty="0">
                <a:latin typeface="Consolas" panose="020B0609020204030204" pitchFamily="49" charset="0"/>
              </a:rPr>
              <a:t>" type="text" size="20"&gt;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&lt;input type="submit"&gt;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&lt;/form&gt;</a:t>
            </a:r>
          </a:p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597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C081-8747-4C56-A945-C076BF27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</a:t>
            </a:r>
            <a:r>
              <a:rPr lang="en-IN" i="0" dirty="0">
                <a:solidFill>
                  <a:srgbClr val="E3E3E3"/>
                </a:solidFill>
                <a:effectLst/>
                <a:latin typeface="-apple-system"/>
              </a:rPr>
              <a:t> </a:t>
            </a:r>
            <a:r>
              <a:rPr lang="en-IN" dirty="0"/>
              <a:t>vs. Server-side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D384-E3EC-41AC-AD97-1BF944D5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JavaScript is used on a web page, it is executed in the users’ web browsers. In this case, JavaScript works as a client-side language.</a:t>
            </a:r>
          </a:p>
          <a:p>
            <a:r>
              <a:rPr lang="en-IN" b="0" i="0" dirty="0">
                <a:solidFill>
                  <a:srgbClr val="E3E3E3"/>
                </a:solidFill>
                <a:effectLst/>
                <a:latin typeface="-apple-system"/>
              </a:rPr>
              <a:t> A popular JavaScript server-side environment is Node.js. Unlike client-side JavaScript, server-side JavaScript executes on the server that allows you to access databases, file systems, etc.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F6FF-005C-4C55-99B0-D24F8D19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 JavaScript source editor?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5FD7-14F2-4DC3-9BBF-F28ACC0DA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edit JavaScript source code, basically, you just need a plain text editor such as Notepad on Windows.</a:t>
            </a:r>
          </a:p>
          <a:p>
            <a:r>
              <a:rPr lang="en-US" dirty="0"/>
              <a:t>Some editors also provide a convenient way to debug JavaScript and other tools relevant to the software development process.</a:t>
            </a:r>
          </a:p>
          <a:p>
            <a:r>
              <a:rPr lang="en-US" dirty="0"/>
              <a:t>The following are some popular JavaScript code editors: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Notepad++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8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5D07-D828-4A0E-8C1A-CB4127F2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8EB3-340D-4554-A702-BFC735CF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Visual Studio Code is a free and open-source code editor developed by Microsoft. Visual Studio Code is often called VS Code.</a:t>
            </a: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Download Visual Studio Code</a:t>
            </a:r>
          </a:p>
          <a:p>
            <a:r>
              <a:rPr lang="en-IN" sz="2000" dirty="0"/>
              <a:t>https://code.visualstudio.com/download</a:t>
            </a:r>
          </a:p>
        </p:txBody>
      </p:sp>
      <p:pic>
        <p:nvPicPr>
          <p:cNvPr id="1026" name="Picture 2" descr="JavaScript Code Editor - VS Code">
            <a:extLst>
              <a:ext uri="{FF2B5EF4-FFF2-40B4-BE49-F238E27FC236}">
                <a16:creationId xmlns:a16="http://schemas.microsoft.com/office/drawing/2014/main" id="{AA55A4B6-7B5A-4B13-943A-FAB189BD5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2437"/>
            <a:ext cx="4622639" cy="34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3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D2B6-A218-427C-BA3F-953FC83F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console tab and Web Development Tools?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2C7E-D708-4D99-9410-C69D8E37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Web development tools allow you to test and debug the JavaScript code. Web development tools are often called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-apple-system"/>
              </a:rPr>
              <a:t>devtools</a:t>
            </a:r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.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Modern web browsers such as Google Chrome, Firefox, Edge, Safari, and Opera provide the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-apple-system"/>
              </a:rPr>
              <a:t>devtools</a:t>
            </a:r>
            <a:r>
              <a:rPr lang="en-US" b="0" i="0" dirty="0">
                <a:solidFill>
                  <a:srgbClr val="E3E3E3"/>
                </a:solidFill>
                <a:effectLst/>
                <a:latin typeface="-apple-system"/>
              </a:rPr>
              <a:t> as built-in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1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1DD6-86DF-48EB-9596-433EAB56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Chrome Web Developer Tools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BE603-D717-4988-BB2B-8EF5F320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99"/>
          <a:stretch/>
        </p:blipFill>
        <p:spPr>
          <a:xfrm>
            <a:off x="3673388" y="1766903"/>
            <a:ext cx="4845223" cy="4351338"/>
          </a:xfrm>
        </p:spPr>
      </p:pic>
    </p:spTree>
    <p:extLst>
      <p:ext uri="{BB962C8B-B14F-4D97-AF65-F5344CB8AC3E}">
        <p14:creationId xmlns:p14="http://schemas.microsoft.com/office/powerpoint/2010/main" val="26834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3272</Words>
  <Application>Microsoft Office PowerPoint</Application>
  <PresentationFormat>Widescreen</PresentationFormat>
  <Paragraphs>592</Paragraphs>
  <Slides>47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-apple-system</vt:lpstr>
      <vt:lpstr>Arial</vt:lpstr>
      <vt:lpstr>Calibri</vt:lpstr>
      <vt:lpstr>Calibri Light</vt:lpstr>
      <vt:lpstr>Consolas</vt:lpstr>
      <vt:lpstr>Office Theme</vt:lpstr>
      <vt:lpstr>Java Script</vt:lpstr>
      <vt:lpstr>Content</vt:lpstr>
      <vt:lpstr>Getting Started </vt:lpstr>
      <vt:lpstr>What is JavaScript?</vt:lpstr>
      <vt:lpstr>Client-side vs. Server-side JavaScript</vt:lpstr>
      <vt:lpstr>How to Install a JavaScript source editor?</vt:lpstr>
      <vt:lpstr>Visual Studio Code</vt:lpstr>
      <vt:lpstr>How to use console tab and Web Development Tools?</vt:lpstr>
      <vt:lpstr>Google Chrome Web Developer Tools</vt:lpstr>
      <vt:lpstr>JavaScript Hello World Example</vt:lpstr>
      <vt:lpstr>Embed JavaScript code in an HTML page</vt:lpstr>
      <vt:lpstr>Include an external JavaScript file</vt:lpstr>
      <vt:lpstr>Using JavaScript</vt:lpstr>
      <vt:lpstr>Using JavaScript</vt:lpstr>
      <vt:lpstr>JavaScript Output</vt:lpstr>
      <vt:lpstr>Using InnerHTML</vt:lpstr>
      <vt:lpstr>Using document.write</vt:lpstr>
      <vt:lpstr>Using Window.alert</vt:lpstr>
      <vt:lpstr>JavaScript Keywords</vt:lpstr>
      <vt:lpstr>JavaScript Variables</vt:lpstr>
      <vt:lpstr>Using var</vt:lpstr>
      <vt:lpstr>Using let</vt:lpstr>
      <vt:lpstr>Using Const</vt:lpstr>
      <vt:lpstr>JavaScript Operators</vt:lpstr>
      <vt:lpstr>Arithmetic Operators</vt:lpstr>
      <vt:lpstr>Assignment Operator</vt:lpstr>
      <vt:lpstr>Comparison Operators</vt:lpstr>
      <vt:lpstr>Logical Operators</vt:lpstr>
      <vt:lpstr>Type Operators</vt:lpstr>
      <vt:lpstr>Bitwise Operators</vt:lpstr>
      <vt:lpstr>JavaScript Data Types</vt:lpstr>
      <vt:lpstr>JavaScript Functions</vt:lpstr>
      <vt:lpstr>JavaScript Events</vt:lpstr>
      <vt:lpstr>JavaScript Array</vt:lpstr>
      <vt:lpstr>JavaScript Date Objects</vt:lpstr>
      <vt:lpstr>JavaScript Loops</vt:lpstr>
      <vt:lpstr>For loop</vt:lpstr>
      <vt:lpstr>For In loop</vt:lpstr>
      <vt:lpstr>For of loop</vt:lpstr>
      <vt:lpstr>Type of Operator</vt:lpstr>
      <vt:lpstr>JavaScript DOM Events</vt:lpstr>
      <vt:lpstr>Mouse Events</vt:lpstr>
      <vt:lpstr>Mouse Events</vt:lpstr>
      <vt:lpstr>Mouse Events</vt:lpstr>
      <vt:lpstr>Keyboard Events</vt:lpstr>
      <vt:lpstr>Keyboard Events</vt:lpstr>
      <vt:lpstr>Submit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Vivek Gohil</dc:creator>
  <cp:lastModifiedBy>Vivek Gohil</cp:lastModifiedBy>
  <cp:revision>19</cp:revision>
  <dcterms:created xsi:type="dcterms:W3CDTF">2021-08-02T04:01:41Z</dcterms:created>
  <dcterms:modified xsi:type="dcterms:W3CDTF">2022-05-31T11:13:50Z</dcterms:modified>
</cp:coreProperties>
</file>