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270" r:id="rId59"/>
    <p:sldId id="271" r:id="rId60"/>
    <p:sldId id="272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3" d="100"/>
          <a:sy n="183" d="100"/>
        </p:scale>
        <p:origin x="149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926A-EA6E-4C85-BAC8-14A22DF5C4A4}" type="datetimeFigureOut">
              <a:rPr lang="en-US" smtClean="0"/>
              <a:t>12-Aug-25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1137C-73FD-4DF2-9018-7F103D78C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404df602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404df602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404df602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404df602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404df602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404df602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404df602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404df602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404df602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404df602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33e42b07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33e42b07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404df602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404df602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404df602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404df602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404df602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404df602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404df602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404df602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3e42b07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3e42b07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404df602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404df602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404df602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404df602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404df602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404df602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404df60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404df60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404df602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404df602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404df602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404df602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33e42b07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33e42b07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404df602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404df602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4492e5e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4492e5e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404df602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404df602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33e42b07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33e42b07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44ec36f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44ec36f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889B5294-EC18-303A-5D48-1BE5B816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44ec36f45_0_5:notes">
            <a:extLst>
              <a:ext uri="{FF2B5EF4-FFF2-40B4-BE49-F238E27FC236}">
                <a16:creationId xmlns:a16="http://schemas.microsoft.com/office/drawing/2014/main" id="{7126FE9D-1B6B-73DF-1927-8D0612385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44ec36f45_0_5:notes">
            <a:extLst>
              <a:ext uri="{FF2B5EF4-FFF2-40B4-BE49-F238E27FC236}">
                <a16:creationId xmlns:a16="http://schemas.microsoft.com/office/drawing/2014/main" id="{279A6E29-3941-79C6-D6D3-31A28FBD0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21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404df60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404df60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404df60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404df602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404df60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404df60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404df602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404df602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404df602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404df602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404df602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404df602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404df602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404df602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404df602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404df602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404df602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404df602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3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5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7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7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4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1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5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2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9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4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41CC-FDC3-4020-B1DB-DEADB26D27C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AFF3-B578-49B7-8DAE-F46A776C4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Concurrency in Java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Vivek Gohil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GB"/>
              <a:t>Ways to Create Threads in Java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Using Lambda Expressions</a:t>
            </a:r>
            <a:endParaRPr dirty="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627233"/>
            <a:ext cx="7626000" cy="298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-GB"/>
              <a:t>Callable &amp; Future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Callable can return value and throw exceptions.</a:t>
            </a:r>
            <a:endParaRPr dirty="0"/>
          </a:p>
          <a:p>
            <a:r>
              <a:rPr lang="en-GB" dirty="0"/>
              <a:t>You need </a:t>
            </a:r>
            <a:r>
              <a:rPr lang="en-GB" dirty="0" err="1"/>
              <a:t>ExecutorService</a:t>
            </a:r>
            <a:r>
              <a:rPr lang="en-GB" dirty="0"/>
              <a:t> to run it.</a:t>
            </a:r>
            <a:endParaRPr dirty="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868" y="1278400"/>
            <a:ext cx="7626001" cy="430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Example Demonstrating sleep() and join()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421534"/>
            <a:ext cx="5870007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GB"/>
              <a:t>Daemon vs User Threads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7894800" cy="8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User Threads: Keep JVM running until they finish.</a:t>
            </a:r>
            <a:endParaRPr dirty="0"/>
          </a:p>
          <a:p>
            <a:r>
              <a:rPr lang="en-GB" dirty="0"/>
              <a:t>Demon Threads : JVM exits when only daemon thread remain.</a:t>
            </a:r>
            <a:endParaRPr dirty="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731934"/>
            <a:ext cx="7046267" cy="37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Thread Management Methods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start() :: Starts a new thread and calls run() internally</a:t>
            </a:r>
            <a:endParaRPr dirty="0"/>
          </a:p>
          <a:p>
            <a:r>
              <a:rPr lang="en-GB" dirty="0"/>
              <a:t>run() :: Contains the task logic (runs in same thread if called directly).</a:t>
            </a:r>
            <a:endParaRPr dirty="0"/>
          </a:p>
          <a:p>
            <a:r>
              <a:rPr lang="en-GB" dirty="0"/>
              <a:t>sleep(</a:t>
            </a:r>
            <a:r>
              <a:rPr lang="en-GB" dirty="0" err="1"/>
              <a:t>ms</a:t>
            </a:r>
            <a:r>
              <a:rPr lang="en-GB" dirty="0"/>
              <a:t>) :: Pauses the thread for given time.</a:t>
            </a:r>
            <a:endParaRPr dirty="0"/>
          </a:p>
          <a:p>
            <a:r>
              <a:rPr lang="en-GB" dirty="0"/>
              <a:t>join() :: Waits for another thread to finish.</a:t>
            </a:r>
            <a:endParaRPr dirty="0"/>
          </a:p>
          <a:p>
            <a:r>
              <a:rPr lang="en-GB" dirty="0"/>
              <a:t>yield() :: Suggests scheduler to pause current thread.</a:t>
            </a:r>
            <a:endParaRPr dirty="0"/>
          </a:p>
          <a:p>
            <a:r>
              <a:rPr lang="en-GB" dirty="0"/>
              <a:t>interrupt() :: Sends a signal to stop waiting/sleeping threads.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Synchronization Mechanisms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Intrinsic Locks (Synchronized)</a:t>
            </a:r>
            <a:endParaRPr dirty="0"/>
          </a:p>
          <a:p>
            <a:pPr lvl="1"/>
            <a:r>
              <a:rPr lang="en-GB" dirty="0"/>
              <a:t>synchronized method vs blocks</a:t>
            </a:r>
            <a:endParaRPr dirty="0"/>
          </a:p>
          <a:p>
            <a:pPr lvl="1"/>
            <a:r>
              <a:rPr lang="en-GB" dirty="0" err="1"/>
              <a:t>Reentrancy</a:t>
            </a:r>
            <a:endParaRPr dirty="0"/>
          </a:p>
          <a:p>
            <a:r>
              <a:rPr lang="en-GB" dirty="0"/>
              <a:t>Locking Mechanisms</a:t>
            </a:r>
            <a:endParaRPr dirty="0"/>
          </a:p>
          <a:p>
            <a:pPr lvl="1"/>
            <a:r>
              <a:rPr lang="en-GB" dirty="0" err="1"/>
              <a:t>java.util.concurrent.locks.Lock</a:t>
            </a:r>
            <a:r>
              <a:rPr lang="en-GB" dirty="0"/>
              <a:t> interface</a:t>
            </a:r>
            <a:endParaRPr dirty="0"/>
          </a:p>
          <a:p>
            <a:pPr lvl="1"/>
            <a:r>
              <a:rPr lang="en-GB" dirty="0" err="1"/>
              <a:t>ReentrantLock</a:t>
            </a:r>
            <a:endParaRPr dirty="0"/>
          </a:p>
          <a:p>
            <a:pPr lvl="1"/>
            <a:r>
              <a:rPr lang="en-GB" dirty="0"/>
              <a:t>Try-Lock and Fair Lock</a:t>
            </a:r>
            <a:endParaRPr dirty="0"/>
          </a:p>
          <a:p>
            <a:r>
              <a:rPr lang="en-GB" dirty="0"/>
              <a:t>Condition Variables</a:t>
            </a:r>
            <a:endParaRPr dirty="0"/>
          </a:p>
          <a:p>
            <a:r>
              <a:rPr lang="en-GB" dirty="0"/>
              <a:t>Atomic Variables</a:t>
            </a:r>
            <a:endParaRPr dirty="0"/>
          </a:p>
          <a:p>
            <a:pPr lvl="1"/>
            <a:r>
              <a:rPr lang="en-GB" dirty="0"/>
              <a:t>AtomicInteger, </a:t>
            </a:r>
            <a:r>
              <a:rPr lang="en-GB" dirty="0" err="1"/>
              <a:t>AtomicReference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Why Synchronization is Needed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Problem: When multiple threads access shared resources at the same time without proper coordination, race condition and inconsistent states can occur.</a:t>
            </a:r>
            <a:endParaRPr dirty="0"/>
          </a:p>
          <a:p>
            <a:r>
              <a:rPr lang="en-GB" dirty="0"/>
              <a:t>Goal : Synchronization ensures mutual exclusion and visibility.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5414400" cy="6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GB"/>
              <a:t>Without Synchronization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33" y="2441918"/>
            <a:ext cx="5442168" cy="1974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168" y="1415367"/>
            <a:ext cx="5689600" cy="402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Synchronized Methods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34" y="2512267"/>
            <a:ext cx="5169701" cy="183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968" y="1156601"/>
            <a:ext cx="5689600" cy="402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Synchronized Block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4" y="1472868"/>
            <a:ext cx="9482319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AutoNum type="arabicPeriod"/>
            </a:pPr>
            <a:r>
              <a:rPr lang="en-GB" dirty="0"/>
              <a:t>Threads In Java</a:t>
            </a:r>
            <a:endParaRPr dirty="0"/>
          </a:p>
          <a:p>
            <a:pPr>
              <a:buAutoNum type="arabicPeriod"/>
            </a:pPr>
            <a:r>
              <a:rPr lang="en-GB" dirty="0"/>
              <a:t>Synchronization Mechanism</a:t>
            </a:r>
            <a:endParaRPr dirty="0"/>
          </a:p>
          <a:p>
            <a:pPr>
              <a:buAutoNum type="arabicPeriod"/>
            </a:pPr>
            <a:r>
              <a:rPr lang="en-GB" dirty="0"/>
              <a:t>Java Memory Model</a:t>
            </a:r>
            <a:endParaRPr dirty="0"/>
          </a:p>
          <a:p>
            <a:pPr>
              <a:buAutoNum type="arabicPeriod"/>
            </a:pPr>
            <a:r>
              <a:rPr lang="en-GB" dirty="0"/>
              <a:t>Introduction to Concurrency</a:t>
            </a:r>
            <a:endParaRPr dirty="0"/>
          </a:p>
          <a:p>
            <a:pPr>
              <a:buAutoNum type="arabicPeriod"/>
            </a:pPr>
            <a:r>
              <a:rPr lang="en-GB" dirty="0"/>
              <a:t>Executors and Thread Pools</a:t>
            </a:r>
            <a:endParaRPr dirty="0"/>
          </a:p>
          <a:p>
            <a:pPr>
              <a:buAutoNum type="arabicPeriod"/>
            </a:pPr>
            <a:r>
              <a:rPr lang="en-GB" dirty="0"/>
              <a:t>Concurrent Collections</a:t>
            </a:r>
            <a:endParaRPr dirty="0"/>
          </a:p>
          <a:p>
            <a:pPr>
              <a:buAutoNum type="arabicPeriod"/>
            </a:pPr>
            <a:r>
              <a:rPr lang="en-GB" dirty="0"/>
              <a:t>Java’s High-Level Concurrency Utility</a:t>
            </a:r>
            <a:endParaRPr dirty="0"/>
          </a:p>
          <a:p>
            <a:pPr>
              <a:buAutoNum type="arabicPeriod"/>
            </a:pPr>
            <a:r>
              <a:rPr lang="en-GB" dirty="0"/>
              <a:t>Best practices for Concurrent Programming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GB"/>
              <a:t>Static Synchronization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Used when threads access static variables.</a:t>
            </a:r>
            <a:endParaRPr dirty="0"/>
          </a:p>
          <a:p>
            <a:r>
              <a:rPr lang="en-GB" dirty="0"/>
              <a:t>Locks on the class object instead of instance.</a:t>
            </a:r>
            <a:endParaRPr dirty="0"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934" y="1752651"/>
            <a:ext cx="7626001" cy="335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tryLock, timed lock, fairness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 err="1"/>
              <a:t>tryLock</a:t>
            </a:r>
            <a:r>
              <a:rPr lang="en-GB" dirty="0"/>
              <a:t>()</a:t>
            </a:r>
            <a:endParaRPr dirty="0"/>
          </a:p>
          <a:p>
            <a:pPr lvl="1"/>
            <a:r>
              <a:rPr lang="en-GB" dirty="0"/>
              <a:t>What it does:</a:t>
            </a:r>
            <a:endParaRPr dirty="0"/>
          </a:p>
          <a:p>
            <a:pPr lvl="2"/>
            <a:r>
              <a:rPr lang="en-GB" dirty="0"/>
              <a:t>Attempt to acquire the lock without waiting indefinitely.</a:t>
            </a:r>
            <a:endParaRPr dirty="0"/>
          </a:p>
          <a:p>
            <a:pPr lvl="2"/>
            <a:r>
              <a:rPr lang="en-GB" dirty="0"/>
              <a:t>If lock is available, it acquires and returns true.</a:t>
            </a:r>
            <a:endParaRPr dirty="0"/>
          </a:p>
          <a:p>
            <a:pPr lvl="2"/>
            <a:r>
              <a:rPr lang="en-GB" dirty="0"/>
              <a:t>If not available, it immediately returns false</a:t>
            </a:r>
            <a:endParaRPr dirty="0"/>
          </a:p>
          <a:p>
            <a:pPr lvl="1"/>
            <a:r>
              <a:rPr lang="en-GB" dirty="0"/>
              <a:t>Why use it:</a:t>
            </a:r>
            <a:endParaRPr dirty="0"/>
          </a:p>
          <a:p>
            <a:pPr lvl="2"/>
            <a:r>
              <a:rPr lang="en-GB" dirty="0"/>
              <a:t>Prevents a Thread from blocking forever when the lock is not available.</a:t>
            </a:r>
            <a:endParaRPr dirty="0"/>
          </a:p>
          <a:p>
            <a:pPr lvl="2"/>
            <a:r>
              <a:rPr lang="en-GB" dirty="0"/>
              <a:t>Useful in scenarios where you have alternative work to do if the lock is </a:t>
            </a:r>
            <a:r>
              <a:rPr lang="en-GB" dirty="0" err="1"/>
              <a:t>buzy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Time Lock (tryLock(timeout, TimeUnit))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 err="1"/>
              <a:t>tryLock</a:t>
            </a:r>
            <a:r>
              <a:rPr lang="en-GB" dirty="0"/>
              <a:t>(timeout, </a:t>
            </a:r>
            <a:r>
              <a:rPr lang="en-GB" dirty="0" err="1"/>
              <a:t>TimeUnit</a:t>
            </a:r>
            <a:r>
              <a:rPr lang="en-GB" dirty="0"/>
              <a:t>)</a:t>
            </a:r>
            <a:endParaRPr dirty="0"/>
          </a:p>
          <a:p>
            <a:pPr lvl="1"/>
            <a:r>
              <a:rPr lang="en-GB" dirty="0"/>
              <a:t>What it does:</a:t>
            </a:r>
            <a:endParaRPr dirty="0"/>
          </a:p>
          <a:p>
            <a:pPr lvl="2"/>
            <a:r>
              <a:rPr lang="en-GB" dirty="0"/>
              <a:t>Attempts to acquire the lock, waiting only for the specified time.</a:t>
            </a:r>
            <a:endParaRPr dirty="0"/>
          </a:p>
          <a:p>
            <a:pPr lvl="2"/>
            <a:r>
              <a:rPr lang="en-GB" dirty="0"/>
              <a:t>If the lock is acquired within that time, returns true; otherwise returns false.</a:t>
            </a:r>
            <a:endParaRPr dirty="0"/>
          </a:p>
          <a:p>
            <a:pPr lvl="1"/>
            <a:r>
              <a:rPr lang="en-GB" dirty="0"/>
              <a:t>Why use it:</a:t>
            </a:r>
            <a:endParaRPr dirty="0"/>
          </a:p>
          <a:p>
            <a:pPr lvl="2"/>
            <a:r>
              <a:rPr lang="en-GB" dirty="0"/>
              <a:t>Avoids deadlock situations by allowing threads to give up after some time instead of waiting forever.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Fairness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Fairness</a:t>
            </a:r>
            <a:endParaRPr dirty="0"/>
          </a:p>
          <a:p>
            <a:pPr lvl="1"/>
            <a:r>
              <a:rPr lang="en-GB" dirty="0"/>
              <a:t>What it does:</a:t>
            </a:r>
            <a:endParaRPr dirty="0"/>
          </a:p>
          <a:p>
            <a:pPr lvl="2"/>
            <a:r>
              <a:rPr lang="en-GB" dirty="0"/>
              <a:t>When creating a </a:t>
            </a:r>
            <a:r>
              <a:rPr lang="en-GB" dirty="0" err="1"/>
              <a:t>ReentrantLock</a:t>
            </a:r>
            <a:r>
              <a:rPr lang="en-GB" dirty="0"/>
              <a:t>, you can pass true to its constructor for fair mode.</a:t>
            </a:r>
            <a:endParaRPr dirty="0"/>
          </a:p>
          <a:p>
            <a:pPr lvl="2"/>
            <a:r>
              <a:rPr lang="en-GB" dirty="0"/>
              <a:t>In fair mode, Threads acquire the lock in the order they requested it(first-come, first-served).</a:t>
            </a:r>
            <a:endParaRPr dirty="0"/>
          </a:p>
          <a:p>
            <a:pPr lvl="2"/>
            <a:r>
              <a:rPr lang="en-GB" dirty="0"/>
              <a:t>In non-fair mode(default), Threads may “Jump the queue” if the lock becomes free and they are ready to run</a:t>
            </a:r>
            <a:endParaRPr dirty="0"/>
          </a:p>
          <a:p>
            <a:pPr lvl="1"/>
            <a:r>
              <a:rPr lang="en-GB" dirty="0"/>
              <a:t>Why use it:</a:t>
            </a:r>
            <a:endParaRPr dirty="0"/>
          </a:p>
          <a:p>
            <a:pPr lvl="2"/>
            <a:r>
              <a:rPr lang="en-GB" dirty="0"/>
              <a:t>Fairness is important when you want predictable ordering and avoid thread starvation.</a:t>
            </a:r>
            <a:endParaRPr dirty="0"/>
          </a:p>
          <a:p>
            <a:pPr lvl="2"/>
            <a:r>
              <a:rPr lang="en-GB" dirty="0"/>
              <a:t>But it comes with slight performance cost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Condition Variables</a:t>
            </a:r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A condition object let's threads communicate about state changes while using an explicit Lock.</a:t>
            </a:r>
            <a:endParaRPr dirty="0"/>
          </a:p>
          <a:p>
            <a:r>
              <a:rPr lang="en-GB" dirty="0"/>
              <a:t>It’s like wait() / notify() in synchronized blocks, but it works with Lock instead of synchronized.</a:t>
            </a:r>
            <a:endParaRPr dirty="0"/>
          </a:p>
          <a:p>
            <a:r>
              <a:rPr lang="en-GB" dirty="0"/>
              <a:t>Why use Condition?</a:t>
            </a:r>
            <a:endParaRPr dirty="0"/>
          </a:p>
          <a:p>
            <a:pPr lvl="1"/>
            <a:r>
              <a:rPr lang="en-GB" dirty="0"/>
              <a:t>You want finer control over Thread waiting and notification.</a:t>
            </a:r>
            <a:endParaRPr dirty="0"/>
          </a:p>
          <a:p>
            <a:pPr lvl="1"/>
            <a:r>
              <a:rPr lang="en-GB" dirty="0"/>
              <a:t>You need multiple wait-sets for single lock(producer waits on one condition, consumer waits on another).</a:t>
            </a:r>
            <a:endParaRPr dirty="0"/>
          </a:p>
          <a:p>
            <a:pPr lvl="1"/>
            <a:r>
              <a:rPr lang="en-GB" dirty="0"/>
              <a:t>You want to avoid the limitations of intrinsic locks( wait/notify 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Atomic Variables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An Atomic Variables (like AtomicInteger, </a:t>
            </a:r>
            <a:r>
              <a:rPr lang="en-GB" dirty="0" err="1"/>
              <a:t>AtomicLong</a:t>
            </a:r>
            <a:r>
              <a:rPr lang="en-GB" dirty="0"/>
              <a:t>, </a:t>
            </a:r>
            <a:r>
              <a:rPr lang="en-GB" dirty="0" err="1"/>
              <a:t>AtomicReference</a:t>
            </a:r>
            <a:r>
              <a:rPr lang="en-GB" dirty="0"/>
              <a:t>) supports lock-free, thread-safe operations using CPU-level atomic instruction( CAS - Compare and Swap)</a:t>
            </a:r>
            <a:endParaRPr dirty="0"/>
          </a:p>
          <a:p>
            <a:r>
              <a:rPr lang="en-GB" dirty="0"/>
              <a:t>Why use Atomic Variables?</a:t>
            </a:r>
            <a:endParaRPr dirty="0"/>
          </a:p>
          <a:p>
            <a:pPr lvl="1"/>
            <a:r>
              <a:rPr lang="en-GB" dirty="0"/>
              <a:t>Avoids explicit synchronization for counters/flag.</a:t>
            </a:r>
            <a:endParaRPr dirty="0"/>
          </a:p>
          <a:p>
            <a:pPr lvl="1"/>
            <a:r>
              <a:rPr lang="en-GB" dirty="0"/>
              <a:t>Non-blocking - better performance under contention.</a:t>
            </a:r>
            <a:endParaRPr dirty="0"/>
          </a:p>
          <a:p>
            <a:pPr lvl="1"/>
            <a:r>
              <a:rPr lang="en-GB" dirty="0"/>
              <a:t>Thread-safe without synchronized.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Java Memory Model (JMM) &amp; Visibility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Java Memory Model Basics</a:t>
            </a:r>
            <a:endParaRPr dirty="0"/>
          </a:p>
          <a:p>
            <a:pPr lvl="1"/>
            <a:r>
              <a:rPr lang="en-GB" dirty="0"/>
              <a:t>Heap, Stack, Working memory</a:t>
            </a:r>
            <a:endParaRPr dirty="0"/>
          </a:p>
          <a:p>
            <a:r>
              <a:rPr lang="en-GB" dirty="0"/>
              <a:t>Happens-Before Relationship</a:t>
            </a:r>
            <a:endParaRPr dirty="0"/>
          </a:p>
          <a:p>
            <a:pPr lvl="1"/>
            <a:r>
              <a:rPr lang="en-GB" dirty="0"/>
              <a:t>Why it matters in concurrency</a:t>
            </a:r>
            <a:endParaRPr dirty="0"/>
          </a:p>
          <a:p>
            <a:r>
              <a:rPr lang="en-GB" dirty="0"/>
              <a:t>Problems in Multi-threading</a:t>
            </a:r>
            <a:endParaRPr dirty="0"/>
          </a:p>
          <a:p>
            <a:pPr lvl="1"/>
            <a:r>
              <a:rPr lang="en-GB" dirty="0"/>
              <a:t>Race conditions</a:t>
            </a:r>
            <a:endParaRPr dirty="0"/>
          </a:p>
          <a:p>
            <a:pPr lvl="1"/>
            <a:r>
              <a:rPr lang="en-GB" dirty="0"/>
              <a:t>Visibility issues</a:t>
            </a:r>
            <a:endParaRPr dirty="0"/>
          </a:p>
          <a:p>
            <a:pPr lvl="1"/>
            <a:r>
              <a:rPr lang="en-GB" dirty="0"/>
              <a:t>Instruction reordering</a:t>
            </a:r>
            <a:endParaRPr dirty="0"/>
          </a:p>
          <a:p>
            <a:r>
              <a:rPr lang="en-GB" dirty="0"/>
              <a:t>Volatile Keyword</a:t>
            </a:r>
            <a:endParaRPr dirty="0"/>
          </a:p>
          <a:p>
            <a:pPr lvl="1"/>
            <a:r>
              <a:rPr lang="en-GB" dirty="0"/>
              <a:t>When to use volatile</a:t>
            </a:r>
            <a:endParaRPr dirty="0"/>
          </a:p>
          <a:p>
            <a:r>
              <a:rPr lang="en-GB" dirty="0"/>
              <a:t>Hands-on Exercise:</a:t>
            </a:r>
            <a:endParaRPr dirty="0"/>
          </a:p>
          <a:p>
            <a:pPr lvl="1"/>
            <a:r>
              <a:rPr lang="en-GB" dirty="0"/>
              <a:t>Example of race condition and fix using volatile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What is Java Memory Model (JMM)?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The JMM defines how threads interact through memory and what behaviours are allowed in concurrent execution.</a:t>
            </a:r>
            <a:endParaRPr dirty="0"/>
          </a:p>
          <a:p>
            <a:r>
              <a:rPr lang="en-GB" dirty="0"/>
              <a:t>Ensures consistency and visibility of shared variables between threads.</a:t>
            </a:r>
            <a:endParaRPr dirty="0"/>
          </a:p>
          <a:p>
            <a:pPr lvl="1"/>
            <a:r>
              <a:rPr lang="en-GB" dirty="0"/>
              <a:t>Without JMM rules, threads might see stale values or execute operations out of order</a:t>
            </a:r>
            <a:endParaRPr dirty="0"/>
          </a:p>
          <a:p>
            <a:pPr lvl="1"/>
            <a:r>
              <a:rPr lang="en-GB" dirty="0"/>
              <a:t>The JMM ensures visibility, ordering and atomicity.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Instruction Reordering</a:t>
            </a:r>
            <a:endParaRPr/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60167"/>
            <a:ext cx="11785603" cy="491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Key Concepts in JMM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434" y="1546734"/>
            <a:ext cx="7756759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Threads in Java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What is Thread and Why we use Threads?</a:t>
            </a:r>
            <a:endParaRPr dirty="0"/>
          </a:p>
          <a:p>
            <a:r>
              <a:rPr lang="en-GB" dirty="0"/>
              <a:t>Creating Threads</a:t>
            </a:r>
            <a:endParaRPr dirty="0"/>
          </a:p>
          <a:p>
            <a:pPr lvl="1"/>
            <a:r>
              <a:rPr lang="en-GB" dirty="0"/>
              <a:t>Extending Thread vs Implementing Runnable </a:t>
            </a:r>
            <a:endParaRPr dirty="0"/>
          </a:p>
          <a:p>
            <a:pPr lvl="1"/>
            <a:r>
              <a:rPr lang="en-GB" dirty="0"/>
              <a:t>Using Callable and Future</a:t>
            </a:r>
            <a:endParaRPr dirty="0"/>
          </a:p>
          <a:p>
            <a:r>
              <a:rPr lang="en-GB" dirty="0"/>
              <a:t>Thread Management</a:t>
            </a:r>
            <a:endParaRPr dirty="0"/>
          </a:p>
          <a:p>
            <a:pPr lvl="1"/>
            <a:r>
              <a:rPr lang="en-GB" dirty="0"/>
              <a:t>Naming Thread</a:t>
            </a:r>
            <a:endParaRPr dirty="0"/>
          </a:p>
          <a:p>
            <a:pPr lvl="1"/>
            <a:r>
              <a:rPr lang="en-GB" dirty="0"/>
              <a:t>Thread Priorities</a:t>
            </a:r>
            <a:endParaRPr dirty="0"/>
          </a:p>
          <a:p>
            <a:pPr lvl="1"/>
            <a:r>
              <a:rPr lang="en-GB" dirty="0"/>
              <a:t>sleep(), yield(), join(), interrupt()</a:t>
            </a:r>
            <a:endParaRPr dirty="0"/>
          </a:p>
          <a:p>
            <a:r>
              <a:rPr lang="en-GB" dirty="0"/>
              <a:t>Demon vs User Thread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Field Visibility</a:t>
            </a:r>
            <a:endParaRPr/>
          </a:p>
        </p:txBody>
      </p: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 r="49571"/>
          <a:stretch/>
        </p:blipFill>
        <p:spPr>
          <a:xfrm>
            <a:off x="203201" y="1560167"/>
            <a:ext cx="4115399" cy="4301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8" name="Google Shape;238;p42"/>
          <p:cNvGraphicFramePr/>
          <p:nvPr/>
        </p:nvGraphicFramePr>
        <p:xfrm>
          <a:off x="5416067" y="2263267"/>
          <a:ext cx="5308600" cy="289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</a:rPr>
                        <a:t>Core 1</a:t>
                      </a: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Core 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Local Cache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Local Cache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>
                          <a:solidFill>
                            <a:schemeClr val="dk1"/>
                          </a:solidFill>
                        </a:rPr>
                        <a:t>Shared Cache</a:t>
                      </a:r>
                      <a:endParaRPr sz="24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Google Shape;239;p42"/>
          <p:cNvSpPr txBox="1"/>
          <p:nvPr/>
        </p:nvSpPr>
        <p:spPr>
          <a:xfrm>
            <a:off x="5416067" y="1687267"/>
            <a:ext cx="455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>
                <a:solidFill>
                  <a:schemeClr val="lt2"/>
                </a:solidFill>
              </a:rPr>
              <a:t>Thread 1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8070367" y="1647667"/>
            <a:ext cx="384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lt2"/>
                </a:solidFill>
              </a:rPr>
              <a:t>Thread 2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1E4D2-F1F8-A392-FBD7-197BE1D1B3F4}"/>
              </a:ext>
            </a:extLst>
          </p:cNvPr>
          <p:cNvSpPr txBox="1"/>
          <p:nvPr/>
        </p:nvSpPr>
        <p:spPr>
          <a:xfrm>
            <a:off x="4586353" y="44660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0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57A1F-3113-5FF7-75D7-E40CB59706B2}"/>
              </a:ext>
            </a:extLst>
          </p:cNvPr>
          <p:cNvSpPr txBox="1"/>
          <p:nvPr/>
        </p:nvSpPr>
        <p:spPr>
          <a:xfrm>
            <a:off x="4586353" y="349687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1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D83D8-4248-17D4-8A21-65EA4BA66105}"/>
              </a:ext>
            </a:extLst>
          </p:cNvPr>
          <p:cNvSpPr txBox="1"/>
          <p:nvPr/>
        </p:nvSpPr>
        <p:spPr>
          <a:xfrm>
            <a:off x="10861674" y="44660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0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8F6C-C594-4EB8-86FC-9DE8BCF89B1B}"/>
              </a:ext>
            </a:extLst>
          </p:cNvPr>
          <p:cNvSpPr txBox="1"/>
          <p:nvPr/>
        </p:nvSpPr>
        <p:spPr>
          <a:xfrm>
            <a:off x="10861674" y="3330913"/>
            <a:ext cx="872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0</a:t>
            </a:r>
          </a:p>
          <a:p>
            <a:r>
              <a:rPr lang="en-US" sz="2400" dirty="0"/>
              <a:t>r2 = x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7274E554-8284-9CC8-746B-81499509F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>
            <a:extLst>
              <a:ext uri="{FF2B5EF4-FFF2-40B4-BE49-F238E27FC236}">
                <a16:creationId xmlns:a16="http://schemas.microsoft.com/office/drawing/2014/main" id="{0BC2080B-EC33-22EA-15B7-702C470EC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Field Visibility</a:t>
            </a:r>
            <a:endParaRPr/>
          </a:p>
        </p:txBody>
      </p:sp>
      <p:graphicFrame>
        <p:nvGraphicFramePr>
          <p:cNvPr id="238" name="Google Shape;238;p42">
            <a:extLst>
              <a:ext uri="{FF2B5EF4-FFF2-40B4-BE49-F238E27FC236}">
                <a16:creationId xmlns:a16="http://schemas.microsoft.com/office/drawing/2014/main" id="{B10CEC9C-6238-49AD-0703-8D1C72CEF5ED}"/>
              </a:ext>
            </a:extLst>
          </p:cNvPr>
          <p:cNvGraphicFramePr/>
          <p:nvPr/>
        </p:nvGraphicFramePr>
        <p:xfrm>
          <a:off x="5416067" y="2263267"/>
          <a:ext cx="5308600" cy="2895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Core 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Core 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Local Cache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Local Cache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Shared Cache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Google Shape;239;p42">
            <a:extLst>
              <a:ext uri="{FF2B5EF4-FFF2-40B4-BE49-F238E27FC236}">
                <a16:creationId xmlns:a16="http://schemas.microsoft.com/office/drawing/2014/main" id="{D40E0543-2965-435F-3258-1EBD54E1FE8B}"/>
              </a:ext>
            </a:extLst>
          </p:cNvPr>
          <p:cNvSpPr txBox="1"/>
          <p:nvPr/>
        </p:nvSpPr>
        <p:spPr>
          <a:xfrm>
            <a:off x="5416067" y="1687267"/>
            <a:ext cx="455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lt2"/>
                </a:solidFill>
              </a:rPr>
              <a:t>Thread 1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40" name="Google Shape;240;p42">
            <a:extLst>
              <a:ext uri="{FF2B5EF4-FFF2-40B4-BE49-F238E27FC236}">
                <a16:creationId xmlns:a16="http://schemas.microsoft.com/office/drawing/2014/main" id="{ED388796-DBAB-0D2D-EBFE-8B09F81788E1}"/>
              </a:ext>
            </a:extLst>
          </p:cNvPr>
          <p:cNvSpPr txBox="1"/>
          <p:nvPr/>
        </p:nvSpPr>
        <p:spPr>
          <a:xfrm>
            <a:off x="8070367" y="1647667"/>
            <a:ext cx="384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lt2"/>
                </a:solidFill>
              </a:rPr>
              <a:t>Thread 2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CE90B-8254-5F8C-FD1F-964311BECE9A}"/>
              </a:ext>
            </a:extLst>
          </p:cNvPr>
          <p:cNvSpPr txBox="1"/>
          <p:nvPr/>
        </p:nvSpPr>
        <p:spPr>
          <a:xfrm>
            <a:off x="4586353" y="44660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0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EB87D-46E1-2B5C-3961-33FBDD752B31}"/>
              </a:ext>
            </a:extLst>
          </p:cNvPr>
          <p:cNvSpPr txBox="1"/>
          <p:nvPr/>
        </p:nvSpPr>
        <p:spPr>
          <a:xfrm>
            <a:off x="4586353" y="349687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1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CA6BD-48C1-F6EC-B226-298AD343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430"/>
          <a:stretch>
            <a:fillRect/>
          </a:stretch>
        </p:blipFill>
        <p:spPr>
          <a:xfrm>
            <a:off x="519064" y="1755657"/>
            <a:ext cx="3655107" cy="39108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111D4E-ACBE-A2F6-8298-53C43F330DEC}"/>
              </a:ext>
            </a:extLst>
          </p:cNvPr>
          <p:cNvCxnSpPr/>
          <p:nvPr/>
        </p:nvCxnSpPr>
        <p:spPr>
          <a:xfrm>
            <a:off x="4525925" y="3429000"/>
            <a:ext cx="0" cy="158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736046-65E9-FF96-52E0-2DE712FD9CA6}"/>
              </a:ext>
            </a:extLst>
          </p:cNvPr>
          <p:cNvSpPr txBox="1"/>
          <p:nvPr/>
        </p:nvSpPr>
        <p:spPr>
          <a:xfrm>
            <a:off x="4586353" y="472355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1</a:t>
            </a:r>
            <a:endParaRPr lang="en-IN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A52449-AB95-D20A-34C9-044B926E951F}"/>
              </a:ext>
            </a:extLst>
          </p:cNvPr>
          <p:cNvCxnSpPr>
            <a:cxnSpLocks/>
          </p:cNvCxnSpPr>
          <p:nvPr/>
        </p:nvCxnSpPr>
        <p:spPr>
          <a:xfrm flipV="1">
            <a:off x="11614227" y="3429001"/>
            <a:ext cx="0" cy="1671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60850-7CE0-FA22-23E5-10683331AFB0}"/>
              </a:ext>
            </a:extLst>
          </p:cNvPr>
          <p:cNvSpPr txBox="1"/>
          <p:nvPr/>
        </p:nvSpPr>
        <p:spPr>
          <a:xfrm>
            <a:off x="10784513" y="446602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dirty="0"/>
              <a:t>x = 1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D69FEC-0C04-F259-ABB3-37766662CC58}"/>
              </a:ext>
            </a:extLst>
          </p:cNvPr>
          <p:cNvSpPr txBox="1"/>
          <p:nvPr/>
        </p:nvSpPr>
        <p:spPr>
          <a:xfrm>
            <a:off x="10784513" y="345583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67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DE3F-AA8E-9F6F-3481-8DDFEC30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Happens-before relationship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DBAB9-810F-C6F2-68D0-C519A5A89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applicable for</a:t>
            </a:r>
          </a:p>
          <a:p>
            <a:pPr lvl="1"/>
            <a:r>
              <a:rPr lang="en-US" dirty="0"/>
              <a:t>Synchronized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Concurrent Collections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7E7DD-3719-03DB-2968-B0110033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33" y="0"/>
            <a:ext cx="8007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1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E92F-4040-022E-FD97-7431D326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 Between Volatile and Atomic Integer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88FD-0087-B8D9-470E-0F22B88AB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Volatile</a:t>
            </a:r>
          </a:p>
          <a:p>
            <a:pPr lvl="1"/>
            <a:r>
              <a:rPr lang="en-GB" dirty="0"/>
              <a:t>Purpose : Ensures visibility of changes to a variable across threads.</a:t>
            </a:r>
          </a:p>
          <a:p>
            <a:pPr lvl="1"/>
            <a:r>
              <a:rPr lang="en-GB" dirty="0"/>
              <a:t>What is does </a:t>
            </a:r>
          </a:p>
          <a:p>
            <a:pPr lvl="2"/>
            <a:r>
              <a:rPr lang="en-GB" dirty="0"/>
              <a:t>When one thread updates a volatile variable, the new value is immediately written to main memory.</a:t>
            </a:r>
          </a:p>
          <a:p>
            <a:pPr lvl="2"/>
            <a:r>
              <a:rPr lang="en-GB" dirty="0"/>
              <a:t>Any other thread reading the variable sees the latest value directly from main memory</a:t>
            </a:r>
          </a:p>
          <a:p>
            <a:pPr lvl="1"/>
            <a:r>
              <a:rPr lang="en-GB" dirty="0"/>
              <a:t>What it does not do </a:t>
            </a:r>
          </a:p>
          <a:p>
            <a:pPr lvl="2"/>
            <a:r>
              <a:rPr lang="en-GB" dirty="0"/>
              <a:t>It does not make operation atomic</a:t>
            </a:r>
          </a:p>
          <a:p>
            <a:pPr lvl="2"/>
            <a:r>
              <a:rPr lang="en-US" dirty="0"/>
              <a:t>Example : counter++ is not safe even if counter is volatile because counter++ is read – modify – write (3 steps)</a:t>
            </a:r>
          </a:p>
          <a:p>
            <a:pPr lvl="1"/>
            <a:r>
              <a:rPr lang="en-US" dirty="0"/>
              <a:t>When to use:</a:t>
            </a:r>
          </a:p>
          <a:p>
            <a:pPr lvl="2"/>
            <a:r>
              <a:rPr lang="en-US" dirty="0"/>
              <a:t>When multiple threads read/write a single variables and no compound operation is needed.</a:t>
            </a:r>
          </a:p>
          <a:p>
            <a:pPr lvl="2"/>
            <a:r>
              <a:rPr lang="en-US" dirty="0"/>
              <a:t>Example : A flag to stop threads – volatile boolean running = true </a:t>
            </a:r>
          </a:p>
        </p:txBody>
      </p:sp>
    </p:spTree>
    <p:extLst>
      <p:ext uri="{BB962C8B-B14F-4D97-AF65-F5344CB8AC3E}">
        <p14:creationId xmlns:p14="http://schemas.microsoft.com/office/powerpoint/2010/main" val="16329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200-9480-AE02-EC11-9ABD1F3F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CA4A1-01F7-F37A-B442-A39959CD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83" y="0"/>
            <a:ext cx="7684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E4E1-F8F3-4F0F-3693-3BBB4DE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AtomicInteger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C386E-333E-B617-D6D9-74B56141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Purpose: Provides atomic operations on an integer value without using synchronized.</a:t>
            </a:r>
          </a:p>
          <a:p>
            <a:r>
              <a:rPr lang="en-GB" dirty="0"/>
              <a:t>What is does</a:t>
            </a:r>
          </a:p>
          <a:p>
            <a:pPr lvl="1"/>
            <a:r>
              <a:rPr lang="en-GB" dirty="0"/>
              <a:t>Supports atomic methods like </a:t>
            </a:r>
            <a:r>
              <a:rPr lang="en-GB" dirty="0" err="1"/>
              <a:t>incrementAndGet</a:t>
            </a:r>
            <a:r>
              <a:rPr lang="en-GB" dirty="0"/>
              <a:t>(), </a:t>
            </a:r>
            <a:r>
              <a:rPr lang="en-GB" dirty="0" err="1"/>
              <a:t>decrementAndGet</a:t>
            </a:r>
            <a:r>
              <a:rPr lang="en-GB" dirty="0"/>
              <a:t>(), </a:t>
            </a:r>
            <a:r>
              <a:rPr lang="en-GB" dirty="0" err="1"/>
              <a:t>compareAndSet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Ensures both visibility and atomicity.</a:t>
            </a:r>
          </a:p>
          <a:p>
            <a:r>
              <a:rPr lang="en-GB" dirty="0"/>
              <a:t>When to use:</a:t>
            </a:r>
          </a:p>
          <a:p>
            <a:pPr lvl="1"/>
            <a:r>
              <a:rPr lang="en-GB" dirty="0"/>
              <a:t>When multiple threads update a counter or perform arithmetic on a shared variable safely.</a:t>
            </a:r>
          </a:p>
          <a:p>
            <a:pPr lvl="1"/>
            <a:r>
              <a:rPr lang="en-GB" dirty="0"/>
              <a:t>Suitable for counters, sequence generators and stats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6E0E-9934-9ED3-1F80-B367419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C9BA8-A043-C117-3EE7-A2E47849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" y="1628139"/>
            <a:ext cx="6094071" cy="3601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617B4-378B-C138-A98F-E54B8DE4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0" y="1007982"/>
            <a:ext cx="5879960" cy="48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Introduction to Concurrency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What is Concurrency and Parallelism?</a:t>
            </a:r>
            <a:endParaRPr dirty="0"/>
          </a:p>
          <a:p>
            <a:pPr lvl="1"/>
            <a:r>
              <a:rPr lang="en-GB" dirty="0"/>
              <a:t>Difference between Concurrency vs Parallelism</a:t>
            </a:r>
            <a:endParaRPr dirty="0"/>
          </a:p>
          <a:p>
            <a:pPr lvl="1"/>
            <a:r>
              <a:rPr lang="en-GB" dirty="0"/>
              <a:t>Benefits and challenges of concurrency</a:t>
            </a:r>
            <a:endParaRPr dirty="0"/>
          </a:p>
          <a:p>
            <a:r>
              <a:rPr lang="en-GB" dirty="0"/>
              <a:t>Java Concurrency Overview</a:t>
            </a:r>
            <a:endParaRPr dirty="0"/>
          </a:p>
          <a:p>
            <a:pPr lvl="1"/>
            <a:r>
              <a:rPr lang="en-GB" dirty="0"/>
              <a:t>Single-threaded vs Multi-threaded applications</a:t>
            </a:r>
            <a:endParaRPr dirty="0"/>
          </a:p>
          <a:p>
            <a:pPr lvl="1"/>
            <a:r>
              <a:rPr lang="en-GB" dirty="0"/>
              <a:t>Use cases for concurrency in Java</a:t>
            </a:r>
            <a:endParaRPr dirty="0"/>
          </a:p>
          <a:p>
            <a:r>
              <a:rPr lang="en-GB" dirty="0"/>
              <a:t>Thread Life Cycle and States</a:t>
            </a:r>
            <a:endParaRPr dirty="0"/>
          </a:p>
          <a:p>
            <a:pPr lvl="1"/>
            <a:r>
              <a:rPr lang="en-GB" dirty="0"/>
              <a:t>NEW, RUNNABLE, BLOCKED, WAITING, TIMED_WAITING, TERMINATED</a:t>
            </a:r>
            <a:endParaRPr dirty="0"/>
          </a:p>
          <a:p>
            <a:pPr lvl="1"/>
            <a:r>
              <a:rPr lang="en-GB" dirty="0"/>
              <a:t>Thread state transitions with diagram</a:t>
            </a:r>
            <a:endParaRPr dirty="0"/>
          </a:p>
          <a:p>
            <a:r>
              <a:rPr lang="en-GB" dirty="0"/>
              <a:t>Hands-on Exercise:</a:t>
            </a:r>
            <a:endParaRPr dirty="0"/>
          </a:p>
          <a:p>
            <a:pPr lvl="1"/>
            <a:r>
              <a:rPr lang="en-GB" dirty="0"/>
              <a:t>Create a simple multi-threaded program using Thread class and Runnable interface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Concurrent Collections</a:t>
            </a:r>
            <a:endParaRPr dirty="0"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Need for Thread-Safe Collections</a:t>
            </a:r>
            <a:endParaRPr dirty="0"/>
          </a:p>
          <a:p>
            <a:r>
              <a:rPr lang="en-GB" dirty="0"/>
              <a:t>Legacy vs Modern</a:t>
            </a:r>
            <a:endParaRPr dirty="0"/>
          </a:p>
          <a:p>
            <a:pPr lvl="1"/>
            <a:r>
              <a:rPr lang="en-GB" dirty="0"/>
              <a:t>Vector and </a:t>
            </a:r>
            <a:r>
              <a:rPr lang="en-GB" dirty="0" err="1"/>
              <a:t>Hashtable</a:t>
            </a:r>
            <a:endParaRPr dirty="0"/>
          </a:p>
          <a:p>
            <a:pPr lvl="1"/>
            <a:r>
              <a:rPr lang="en-GB" dirty="0" err="1"/>
              <a:t>Collections.synchronizedXXX</a:t>
            </a:r>
            <a:r>
              <a:rPr lang="en-GB" dirty="0"/>
              <a:t>()</a:t>
            </a:r>
            <a:endParaRPr dirty="0"/>
          </a:p>
          <a:p>
            <a:r>
              <a:rPr lang="en-GB" dirty="0"/>
              <a:t>Java Concurrent Collections</a:t>
            </a:r>
            <a:endParaRPr dirty="0"/>
          </a:p>
          <a:p>
            <a:pPr lvl="1"/>
            <a:r>
              <a:rPr lang="en-GB" dirty="0" err="1"/>
              <a:t>ConcurrentHashMap</a:t>
            </a:r>
            <a:endParaRPr dirty="0"/>
          </a:p>
          <a:p>
            <a:pPr lvl="1"/>
            <a:r>
              <a:rPr lang="en-GB" dirty="0" err="1"/>
              <a:t>CopyOnWriteArrayList</a:t>
            </a:r>
            <a:endParaRPr dirty="0"/>
          </a:p>
          <a:p>
            <a:pPr lvl="1"/>
            <a:r>
              <a:rPr lang="en-GB" dirty="0" err="1"/>
              <a:t>ConcurrentLinkedQueue</a:t>
            </a:r>
            <a:endParaRPr dirty="0"/>
          </a:p>
          <a:p>
            <a:pPr lvl="1"/>
            <a:r>
              <a:rPr lang="en-GB" dirty="0" err="1"/>
              <a:t>BlockingQueue</a:t>
            </a:r>
            <a:r>
              <a:rPr lang="en-GB" dirty="0"/>
              <a:t> (</a:t>
            </a:r>
            <a:r>
              <a:rPr lang="en-GB" dirty="0" err="1"/>
              <a:t>ArrayBlockingQueue</a:t>
            </a:r>
            <a:r>
              <a:rPr lang="en-GB" dirty="0"/>
              <a:t>, </a:t>
            </a:r>
            <a:r>
              <a:rPr lang="en-GB" dirty="0" err="1"/>
              <a:t>LinkedBlockingQueue</a:t>
            </a:r>
            <a:r>
              <a:rPr lang="en-GB" dirty="0"/>
              <a:t>)</a:t>
            </a:r>
            <a:endParaRPr dirty="0"/>
          </a:p>
          <a:p>
            <a:r>
              <a:rPr lang="en-GB" dirty="0"/>
              <a:t>Hands-on Exercise:</a:t>
            </a:r>
            <a:endParaRPr dirty="0"/>
          </a:p>
          <a:p>
            <a:pPr lvl="1"/>
            <a:r>
              <a:rPr lang="en-GB" dirty="0"/>
              <a:t>Producer-Consumer using </a:t>
            </a:r>
            <a:r>
              <a:rPr lang="en-GB" dirty="0" err="1"/>
              <a:t>BlockingQueue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2C2-66E0-5BD6-B588-E249620B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Need for Thread-Safe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4959-8D9E-D866-6D57-399D4EFAD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multiple threads access and modify a collection at the same time without synchronization it can cause</a:t>
            </a:r>
          </a:p>
          <a:p>
            <a:pPr lvl="1"/>
            <a:r>
              <a:rPr lang="en-GB" dirty="0"/>
              <a:t>Data corruption</a:t>
            </a:r>
          </a:p>
          <a:p>
            <a:pPr lvl="1"/>
            <a:r>
              <a:rPr lang="en-GB" dirty="0"/>
              <a:t>Unexpected exceptions (e.g. </a:t>
            </a:r>
            <a:r>
              <a:rPr lang="en-GB" dirty="0" err="1"/>
              <a:t>ConcurrentModificationException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Lost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What is a Thread in Java?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A Thread is  the smallest unit of execution within a program.</a:t>
            </a:r>
            <a:endParaRPr dirty="0"/>
          </a:p>
          <a:p>
            <a:r>
              <a:rPr lang="en-GB" dirty="0"/>
              <a:t>In  Java, a Thread is a lightweight process that runs inside the JVM.</a:t>
            </a:r>
            <a:endParaRPr dirty="0"/>
          </a:p>
          <a:p>
            <a:r>
              <a:rPr lang="en-GB" dirty="0"/>
              <a:t>A single Java program (process) can have one thread(main Thread) or multiple Threads running concurrently.</a:t>
            </a:r>
            <a:endParaRPr dirty="0"/>
          </a:p>
          <a:p>
            <a:r>
              <a:rPr lang="en-GB" dirty="0"/>
              <a:t>Think of a Thread as a separate path  of execution for your code.</a:t>
            </a:r>
            <a:endParaRPr dirty="0"/>
          </a:p>
          <a:p>
            <a:pPr lvl="1"/>
            <a:r>
              <a:rPr lang="en-GB" dirty="0"/>
              <a:t>The main() method runs on the main Thread by default.</a:t>
            </a:r>
            <a:endParaRPr dirty="0"/>
          </a:p>
          <a:p>
            <a:pPr lvl="1"/>
            <a:r>
              <a:rPr lang="en-GB" dirty="0"/>
              <a:t>You can create extra Thread to do work parallel or concurrently.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74A3-1A43-084F-1F82-42EC77FB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Need for Thread-Safe Collections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775ED-521C-996B-BACE-0EADF5E0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1" y="1289269"/>
            <a:ext cx="6998652" cy="54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0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954B-D23D-B57A-F987-6CF4BC44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Legacy vs Modern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A1D37-B546-B2F4-F7D1-46F14645C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Legacy Thread-Safe Classes </a:t>
            </a:r>
          </a:p>
          <a:p>
            <a:pPr lvl="1"/>
            <a:r>
              <a:rPr lang="en-GB" dirty="0"/>
              <a:t>Vector ( Thread-safe alternative to </a:t>
            </a:r>
            <a:r>
              <a:rPr lang="en-GB" dirty="0" err="1"/>
              <a:t>ArrayList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Hashtable</a:t>
            </a:r>
            <a:r>
              <a:rPr lang="en-GB" dirty="0"/>
              <a:t> (Thread-safe alternative to HashMap)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61395-2C34-1B9F-B331-39C40A55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865403"/>
            <a:ext cx="8280400" cy="38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EF99-B051-862A-297A-907EC01C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Collections.synchronized</a:t>
            </a:r>
            <a:r>
              <a:rPr lang="en-GB" dirty="0"/>
              <a:t> Wrapper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9FAD-B6CC-817B-85CC-F189E20C4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Java provides wrappers to make existing collections synchronized.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6980E-23F3-9036-D3E2-23D6F23E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92" y="2117291"/>
            <a:ext cx="7186408" cy="46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B3923-8358-CF1C-A770-1E977E00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B381-12DB-1529-0BF4-3C03D3431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ConcurrentHashMap</a:t>
            </a:r>
            <a:endParaRPr lang="en-GB" dirty="0"/>
          </a:p>
          <a:p>
            <a:pPr lvl="1"/>
            <a:r>
              <a:rPr lang="en-GB" dirty="0"/>
              <a:t>Allows concurrent reads without locking</a:t>
            </a:r>
          </a:p>
          <a:p>
            <a:pPr lvl="1"/>
            <a:r>
              <a:rPr lang="en-GB" dirty="0"/>
              <a:t>Uses segment-based locking for writes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86BD1-8B8B-BD3A-ED73-3505321D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848794"/>
            <a:ext cx="7167880" cy="3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BC19-E82B-C9B9-E8BC-12B4D2F2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29A1B-0124-1657-9A7F-C1FBF6EA4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CopyOnWriteArrayList</a:t>
            </a:r>
            <a:endParaRPr lang="en-GB" dirty="0"/>
          </a:p>
          <a:p>
            <a:pPr lvl="1"/>
            <a:r>
              <a:rPr lang="en-GB" dirty="0"/>
              <a:t>Best for read-heavy operations</a:t>
            </a:r>
          </a:p>
          <a:p>
            <a:pPr lvl="1"/>
            <a:r>
              <a:rPr lang="en-GB" dirty="0"/>
              <a:t>Creates a new copy of the list for every modification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52A54-B2F3-3ACE-34B4-3F81B973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749162"/>
            <a:ext cx="7335520" cy="410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99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CDE-9D45-AFD4-E6CD-0A565BF6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1C537-7613-1CAA-527F-77DB968D8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ConcurrentLinkedQueue</a:t>
            </a:r>
            <a:endParaRPr lang="en-US" dirty="0"/>
          </a:p>
          <a:p>
            <a:pPr lvl="1"/>
            <a:r>
              <a:rPr lang="en-US" dirty="0"/>
              <a:t>Lock-Free, thread-safe FIFO queue</a:t>
            </a:r>
          </a:p>
          <a:p>
            <a:pPr lvl="1"/>
            <a:r>
              <a:rPr lang="en-US" dirty="0"/>
              <a:t>Good for producer-consumer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16FF6-9189-023F-A46C-569676F6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985321"/>
            <a:ext cx="7625080" cy="35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86E0-83B1-A25A-50F0-040A0CF5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FBC6-2F49-1E33-E464-D2F315336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BlockingQueue</a:t>
            </a:r>
            <a:endParaRPr lang="en-GB" dirty="0"/>
          </a:p>
          <a:p>
            <a:pPr lvl="1"/>
            <a:r>
              <a:rPr lang="en-GB" dirty="0"/>
              <a:t>Designed for producer-consumer scenarios</a:t>
            </a:r>
          </a:p>
          <a:p>
            <a:pPr lvl="1"/>
            <a:r>
              <a:rPr lang="en-GB" dirty="0"/>
              <a:t>Blocks when queue is empty(for take) or full (for put)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B34D9-9C38-3306-60FC-97FB3672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429001"/>
            <a:ext cx="7259320" cy="23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D6EB-EC11-59B2-605D-8C81CDEC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A5222-FACE-B3C1-8373-801BC4C5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1712919"/>
            <a:ext cx="8107357" cy="47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30D4-CAFD-7A80-F161-AE7C8761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2A0FA-BA73-51AE-6F79-D3BB602A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1" y="1393161"/>
            <a:ext cx="9191431" cy="53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5A44-0370-2FEE-2D53-AD07CD22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Java Concurrent Collections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00E2B-A69C-4166-496C-1A968CE6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4" y="1903870"/>
            <a:ext cx="7918764" cy="38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Why We Use Threads?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Threads are used when you don’t want one task block others.</a:t>
            </a:r>
            <a:endParaRPr dirty="0"/>
          </a:p>
          <a:p>
            <a:r>
              <a:rPr lang="en-GB" dirty="0"/>
              <a:t>Key Reasons:</a:t>
            </a:r>
            <a:endParaRPr dirty="0"/>
          </a:p>
          <a:p>
            <a:pPr lvl="1"/>
            <a:r>
              <a:rPr lang="en-GB" dirty="0"/>
              <a:t>Better Performance</a:t>
            </a:r>
            <a:endParaRPr dirty="0"/>
          </a:p>
          <a:p>
            <a:pPr lvl="2"/>
            <a:r>
              <a:rPr lang="en-GB" dirty="0"/>
              <a:t>Multiple tasks can run simultaneously(especially on multi-core CPU).</a:t>
            </a:r>
            <a:endParaRPr dirty="0"/>
          </a:p>
          <a:p>
            <a:pPr lvl="2"/>
            <a:r>
              <a:rPr lang="en-GB" dirty="0"/>
              <a:t>Example: Processing large files while handling user requests.</a:t>
            </a:r>
            <a:endParaRPr dirty="0"/>
          </a:p>
          <a:p>
            <a:pPr lvl="1"/>
            <a:r>
              <a:rPr lang="en-GB" dirty="0"/>
              <a:t>Responsiveness</a:t>
            </a:r>
            <a:endParaRPr dirty="0"/>
          </a:p>
          <a:p>
            <a:pPr lvl="2"/>
            <a:r>
              <a:rPr lang="en-GB" dirty="0"/>
              <a:t>Keep the application responsive to user input while doing background work.</a:t>
            </a:r>
            <a:endParaRPr dirty="0"/>
          </a:p>
          <a:p>
            <a:pPr lvl="2"/>
            <a:r>
              <a:rPr lang="en-GB" dirty="0"/>
              <a:t>Example: UI stays responsive while downloading a file.</a:t>
            </a:r>
            <a:endParaRPr dirty="0"/>
          </a:p>
          <a:p>
            <a:pPr lvl="1"/>
            <a:r>
              <a:rPr lang="en-GB" dirty="0"/>
              <a:t>Better Resource Utilization</a:t>
            </a:r>
            <a:endParaRPr dirty="0"/>
          </a:p>
          <a:p>
            <a:pPr lvl="2"/>
            <a:r>
              <a:rPr lang="en-GB" dirty="0"/>
              <a:t>CPU and I/O can be used together – while one Thread waits for I/O, another uses CPU.</a:t>
            </a:r>
            <a:endParaRPr dirty="0"/>
          </a:p>
          <a:p>
            <a:pPr lvl="1"/>
            <a:r>
              <a:rPr lang="en-GB" dirty="0"/>
              <a:t>Parallelism for Heavy Tasks</a:t>
            </a:r>
            <a:endParaRPr dirty="0"/>
          </a:p>
          <a:p>
            <a:pPr lvl="2"/>
            <a:r>
              <a:rPr lang="en-GB" dirty="0"/>
              <a:t>Dividing big tasks into smaller chunks and run them in parallel(e.g. Image processing, Sorting)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Executors and Thread Pools (1 hour)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Why Executors instead of Manual Threads?</a:t>
            </a:r>
            <a:endParaRPr dirty="0"/>
          </a:p>
          <a:p>
            <a:r>
              <a:rPr lang="en-GB" dirty="0"/>
              <a:t>Executor Framework</a:t>
            </a:r>
            <a:endParaRPr dirty="0"/>
          </a:p>
          <a:p>
            <a:pPr lvl="1"/>
            <a:r>
              <a:rPr lang="en-GB" dirty="0"/>
              <a:t>Executor, </a:t>
            </a:r>
            <a:r>
              <a:rPr lang="en-GB" dirty="0" err="1"/>
              <a:t>ExecutorService</a:t>
            </a:r>
            <a:endParaRPr dirty="0"/>
          </a:p>
          <a:p>
            <a:r>
              <a:rPr lang="en-GB" dirty="0" err="1"/>
              <a:t>ThreadPool</a:t>
            </a:r>
            <a:r>
              <a:rPr lang="en-GB" dirty="0"/>
              <a:t> Executors</a:t>
            </a:r>
            <a:endParaRPr dirty="0"/>
          </a:p>
          <a:p>
            <a:pPr lvl="1"/>
            <a:r>
              <a:rPr lang="en-GB" dirty="0"/>
              <a:t>Fixed, Cached, Scheduled, Single</a:t>
            </a:r>
            <a:endParaRPr dirty="0"/>
          </a:p>
          <a:p>
            <a:pPr lvl="1"/>
            <a:r>
              <a:rPr lang="en-GB" dirty="0" err="1"/>
              <a:t>newFixedThreadPool</a:t>
            </a:r>
            <a:r>
              <a:rPr lang="en-GB" dirty="0"/>
              <a:t>(), </a:t>
            </a:r>
            <a:r>
              <a:rPr lang="en-GB" dirty="0" err="1"/>
              <a:t>newCachedThreadPool</a:t>
            </a:r>
            <a:r>
              <a:rPr lang="en-GB" dirty="0"/>
              <a:t>(), </a:t>
            </a:r>
            <a:r>
              <a:rPr lang="en-GB" dirty="0" err="1"/>
              <a:t>newScheduledThreadPool</a:t>
            </a:r>
            <a:r>
              <a:rPr lang="en-GB" dirty="0"/>
              <a:t>()</a:t>
            </a:r>
            <a:endParaRPr dirty="0"/>
          </a:p>
          <a:p>
            <a:r>
              <a:rPr lang="en-GB" dirty="0"/>
              <a:t>Submitting tasks</a:t>
            </a:r>
            <a:endParaRPr dirty="0"/>
          </a:p>
          <a:p>
            <a:pPr lvl="1"/>
            <a:r>
              <a:rPr lang="en-GB" dirty="0"/>
              <a:t>execute() vs submit()</a:t>
            </a:r>
            <a:endParaRPr dirty="0"/>
          </a:p>
          <a:p>
            <a:r>
              <a:rPr lang="en-GB" dirty="0"/>
              <a:t>Callable and Future</a:t>
            </a:r>
            <a:endParaRPr dirty="0"/>
          </a:p>
          <a:p>
            <a:r>
              <a:rPr lang="en-GB" dirty="0"/>
              <a:t>Hands-on Exercise:</a:t>
            </a:r>
            <a:endParaRPr dirty="0"/>
          </a:p>
          <a:p>
            <a:pPr lvl="1"/>
            <a:r>
              <a:rPr lang="en-GB" dirty="0"/>
              <a:t>Implement a task using </a:t>
            </a:r>
            <a:r>
              <a:rPr lang="en-GB" dirty="0" err="1"/>
              <a:t>ExecutorService</a:t>
            </a:r>
            <a:r>
              <a:rPr lang="en-GB" dirty="0"/>
              <a:t> and Future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51777-9329-FD95-2081-930CF643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Executors instead of Manual Threads?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964B-0254-8AD5-299D-CFD76E1B7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Manual thread creation is costly – creating too many can crash the system.</a:t>
            </a:r>
          </a:p>
          <a:p>
            <a:r>
              <a:rPr lang="en-GB" dirty="0"/>
              <a:t>No reuse – once a thread finishes, it’s gone.</a:t>
            </a:r>
          </a:p>
          <a:p>
            <a:r>
              <a:rPr lang="en-GB" dirty="0"/>
              <a:t>Hard to manage – tracking, interrupting and scheduling is tricky.</a:t>
            </a:r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FBF0-8A81-9ACF-0442-F0903E27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Executor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28299-C3AA-6488-7169-115AE950E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core interfaces are</a:t>
            </a:r>
          </a:p>
          <a:p>
            <a:pPr lvl="1"/>
            <a:r>
              <a:rPr lang="en-GB" dirty="0"/>
              <a:t>Executor – basic interface with execute(Runnable) method</a:t>
            </a:r>
          </a:p>
          <a:p>
            <a:pPr lvl="1"/>
            <a:r>
              <a:rPr lang="en-GB" dirty="0" err="1"/>
              <a:t>ExecutorService</a:t>
            </a:r>
            <a:r>
              <a:rPr lang="en-GB" dirty="0"/>
              <a:t> – extends Executor and adds lifecycle management (shutdown, </a:t>
            </a:r>
            <a:r>
              <a:rPr lang="en-GB" dirty="0" err="1"/>
              <a:t>awaitTermination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CA5F-ABDB-46D9-D580-5937B7B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SingleThreadExecutor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6D94-24AE-AEF3-1E85-9644DBF72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SingleThreadExecutor</a:t>
            </a:r>
            <a:r>
              <a:rPr lang="en-GB" dirty="0"/>
              <a:t> runs one task at a time in the same thread.</a:t>
            </a:r>
          </a:p>
          <a:p>
            <a:r>
              <a:rPr lang="en-GB" dirty="0"/>
              <a:t>Useful when you want sequential task execution without manually handling threads.</a:t>
            </a:r>
          </a:p>
          <a:p>
            <a:r>
              <a:rPr lang="en-GB" dirty="0"/>
              <a:t>Task are executed in the order they were submitted.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F53EE-74F0-B7A5-2F46-3AB218F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FixedThreadPool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EB4C7-7CB7-336E-9DD7-6F1A36E3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an </a:t>
            </a:r>
            <a:r>
              <a:rPr lang="en-GB" dirty="0" err="1"/>
              <a:t>ExecutorService</a:t>
            </a:r>
            <a:r>
              <a:rPr lang="en-GB" dirty="0"/>
              <a:t> that reuses a fixed number of Threads.</a:t>
            </a:r>
          </a:p>
          <a:p>
            <a:r>
              <a:rPr lang="en-GB" dirty="0"/>
              <a:t>Once a Thread finishes a task, it is reused for the next task(no new thread are created unless a thread dies).</a:t>
            </a:r>
          </a:p>
          <a:p>
            <a:r>
              <a:rPr lang="en-GB" dirty="0"/>
              <a:t>If you submit more tasks than available threads, the extra tasks wait in a queue until a thread becomes free.</a:t>
            </a:r>
          </a:p>
          <a:p>
            <a:r>
              <a:rPr lang="en-GB" dirty="0"/>
              <a:t>When to use it</a:t>
            </a:r>
          </a:p>
          <a:p>
            <a:pPr lvl="1"/>
            <a:r>
              <a:rPr lang="en-GB" dirty="0"/>
              <a:t>When you have a large number of short tasks and want to limit concurrent threads.</a:t>
            </a:r>
          </a:p>
          <a:p>
            <a:pPr lvl="1"/>
            <a:r>
              <a:rPr lang="en-GB" dirty="0"/>
              <a:t>Good for controlling resource usage and avoiding thread-creation overhead.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2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450-4603-8838-9B35-CEAA73B6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CachedThreadPool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2F26-0ADE-2EC2-81DE-843EEF8D8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an </a:t>
            </a:r>
            <a:r>
              <a:rPr lang="en-GB" dirty="0" err="1"/>
              <a:t>ExecutorService</a:t>
            </a:r>
            <a:r>
              <a:rPr lang="en-GB" dirty="0"/>
              <a:t> that creates new Threads as needed, but will reuse previously create threads if they are available/</a:t>
            </a:r>
          </a:p>
          <a:p>
            <a:r>
              <a:rPr lang="en-GB" dirty="0"/>
              <a:t>Idle threads are terminated after 60 seconds of inactivity</a:t>
            </a:r>
          </a:p>
          <a:p>
            <a:r>
              <a:rPr lang="en-GB" dirty="0"/>
              <a:t>When to use it</a:t>
            </a:r>
          </a:p>
          <a:p>
            <a:pPr lvl="1"/>
            <a:r>
              <a:rPr lang="en-GB" dirty="0"/>
              <a:t>When you have many shot-lived asynchronous tasks.</a:t>
            </a:r>
          </a:p>
          <a:p>
            <a:pPr lvl="1"/>
            <a:r>
              <a:rPr lang="en-GB" dirty="0"/>
              <a:t>When you want to handle sudden bursts of requests without worrying about predefining thread counts.</a:t>
            </a:r>
          </a:p>
          <a:p>
            <a:pPr lvl="1"/>
            <a:r>
              <a:rPr lang="en-GB" dirty="0"/>
              <a:t>Not good if you have too many long-running tasks – can lead to too many threads being created and high CPU/memory usage.</a:t>
            </a:r>
          </a:p>
        </p:txBody>
      </p:sp>
    </p:spTree>
    <p:extLst>
      <p:ext uri="{BB962C8B-B14F-4D97-AF65-F5344CB8AC3E}">
        <p14:creationId xmlns:p14="http://schemas.microsoft.com/office/powerpoint/2010/main" val="34835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A7DB-CFFD-180F-250B-7D4BA1E7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ScheduledThreadPool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D51F-6F6D-DC81-0465-426A40A95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am </a:t>
            </a:r>
            <a:r>
              <a:rPr lang="en-GB" dirty="0" err="1"/>
              <a:t>ExecutorService</a:t>
            </a:r>
            <a:r>
              <a:rPr lang="en-GB" dirty="0"/>
              <a:t> that can schedule tasks to run after a delay or periodically at fixed rate or with fixed delay between runs. </a:t>
            </a:r>
          </a:p>
          <a:p>
            <a:r>
              <a:rPr lang="en-GB" dirty="0"/>
              <a:t>When to use it</a:t>
            </a:r>
          </a:p>
          <a:p>
            <a:pPr lvl="1"/>
            <a:r>
              <a:rPr lang="en-GB" dirty="0"/>
              <a:t>For running delayed tasks (start something 5 second later)</a:t>
            </a:r>
          </a:p>
          <a:p>
            <a:pPr lvl="1"/>
            <a:r>
              <a:rPr lang="en-GB" dirty="0"/>
              <a:t>For periodic jobs (check server health every 10 seconds)</a:t>
            </a:r>
          </a:p>
          <a:p>
            <a:pPr lvl="1"/>
            <a:r>
              <a:rPr lang="en-GB" dirty="0"/>
              <a:t>For replacing Timer in multi-threaded applications</a:t>
            </a:r>
          </a:p>
          <a:p>
            <a:r>
              <a:rPr lang="en-GB" dirty="0"/>
              <a:t>Scheduling Methods</a:t>
            </a:r>
          </a:p>
          <a:p>
            <a:pPr lvl="1"/>
            <a:r>
              <a:rPr lang="en-GB" dirty="0"/>
              <a:t>schedule(Runnable, delay, </a:t>
            </a:r>
            <a:r>
              <a:rPr lang="en-GB" dirty="0" err="1"/>
              <a:t>timeUnit</a:t>
            </a:r>
            <a:r>
              <a:rPr lang="en-GB" dirty="0"/>
              <a:t>) → run once after delay.</a:t>
            </a:r>
          </a:p>
          <a:p>
            <a:pPr lvl="1"/>
            <a:r>
              <a:rPr lang="en-GB" dirty="0" err="1"/>
              <a:t>scheduleAtFixedRate</a:t>
            </a:r>
            <a:r>
              <a:rPr lang="en-GB" dirty="0"/>
              <a:t>(Runnable, </a:t>
            </a:r>
            <a:r>
              <a:rPr lang="en-GB" dirty="0" err="1"/>
              <a:t>initialDelay</a:t>
            </a:r>
            <a:r>
              <a:rPr lang="en-GB" dirty="0"/>
              <a:t>, period, </a:t>
            </a:r>
            <a:r>
              <a:rPr lang="en-GB" dirty="0" err="1"/>
              <a:t>timeUnit</a:t>
            </a:r>
            <a:r>
              <a:rPr lang="en-GB" dirty="0"/>
              <a:t>) → run repeatedly with a fixed rate between start times.</a:t>
            </a:r>
          </a:p>
          <a:p>
            <a:pPr lvl="1"/>
            <a:r>
              <a:rPr lang="en-GB" dirty="0" err="1"/>
              <a:t>scheduleWithFixedDelay</a:t>
            </a:r>
            <a:r>
              <a:rPr lang="en-GB" dirty="0"/>
              <a:t>(Runnable, </a:t>
            </a:r>
            <a:r>
              <a:rPr lang="en-GB" dirty="0" err="1"/>
              <a:t>initialDelay</a:t>
            </a:r>
            <a:r>
              <a:rPr lang="en-GB" dirty="0"/>
              <a:t>, delay, </a:t>
            </a:r>
            <a:r>
              <a:rPr lang="en-GB" dirty="0" err="1"/>
              <a:t>timeUnit</a:t>
            </a:r>
            <a:r>
              <a:rPr lang="en-GB" dirty="0"/>
              <a:t>) → run repeatedly with a fixed pause between end of one run and start of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FEBA-7D4F-D83A-7E5C-96DD7AB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Callable and Future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365AD-2881-8900-0252-71043A1A1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Callable is like Runnable but returns a value and can throw checked exceptions.</a:t>
            </a:r>
          </a:p>
          <a:p>
            <a:r>
              <a:rPr lang="en-GB" dirty="0"/>
              <a:t>Future represents the result of an asynchronous computation.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34D-B220-493C-B19E-227CA016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40F-2510-426B-A06F-5AD2BBED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possible asynchronous(non-blocking) computation and trigger dependent computations which could also be asynchronous.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D7-552A-4AC2-B056-ECB9A39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Asynchronous Operation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E7DEE-28AE-409A-B8CC-61FD24702887}"/>
              </a:ext>
            </a:extLst>
          </p:cNvPr>
          <p:cNvCxnSpPr/>
          <p:nvPr/>
        </p:nvCxnSpPr>
        <p:spPr>
          <a:xfrm>
            <a:off x="3045204" y="2441196"/>
            <a:ext cx="0" cy="381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DA6823-E46B-4AAB-B9B4-A869A72D201A}"/>
              </a:ext>
            </a:extLst>
          </p:cNvPr>
          <p:cNvSpPr txBox="1"/>
          <p:nvPr/>
        </p:nvSpPr>
        <p:spPr>
          <a:xfrm>
            <a:off x="2379701" y="1963024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E3A7-3695-494E-B450-EEC2F76E5674}"/>
              </a:ext>
            </a:extLst>
          </p:cNvPr>
          <p:cNvSpPr txBox="1"/>
          <p:nvPr/>
        </p:nvSpPr>
        <p:spPr>
          <a:xfrm>
            <a:off x="5592685" y="196302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separate thread</a:t>
            </a:r>
            <a:endParaRPr lang="en-IN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24C7E-B2D2-4797-982E-F316FAA575C7}"/>
              </a:ext>
            </a:extLst>
          </p:cNvPr>
          <p:cNvCxnSpPr/>
          <p:nvPr/>
        </p:nvCxnSpPr>
        <p:spPr>
          <a:xfrm>
            <a:off x="3045203" y="3028426"/>
            <a:ext cx="338383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FBD74-B979-445A-8A99-00D545545AFA}"/>
              </a:ext>
            </a:extLst>
          </p:cNvPr>
          <p:cNvCxnSpPr>
            <a:cxnSpLocks/>
          </p:cNvCxnSpPr>
          <p:nvPr/>
        </p:nvCxnSpPr>
        <p:spPr>
          <a:xfrm>
            <a:off x="6426240" y="3028425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85F47-593A-4F9A-89BC-0D66851F85E8}"/>
              </a:ext>
            </a:extLst>
          </p:cNvPr>
          <p:cNvSpPr/>
          <p:nvPr/>
        </p:nvSpPr>
        <p:spPr>
          <a:xfrm>
            <a:off x="5378370" y="3734554"/>
            <a:ext cx="209573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93977-6DD2-4A4B-ADCE-540A407EF6C5}"/>
              </a:ext>
            </a:extLst>
          </p:cNvPr>
          <p:cNvCxnSpPr>
            <a:cxnSpLocks/>
          </p:cNvCxnSpPr>
          <p:nvPr/>
        </p:nvCxnSpPr>
        <p:spPr>
          <a:xfrm>
            <a:off x="6423687" y="4349691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FEFDA0-F66D-4E0C-BCB2-0F2112B70D9C}"/>
              </a:ext>
            </a:extLst>
          </p:cNvPr>
          <p:cNvSpPr txBox="1"/>
          <p:nvPr/>
        </p:nvSpPr>
        <p:spPr>
          <a:xfrm>
            <a:off x="6096000" y="5097120"/>
            <a:ext cx="575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877-67F3-4741-9E74-4E51352A0E4E}"/>
              </a:ext>
            </a:extLst>
          </p:cNvPr>
          <p:cNvSpPr txBox="1"/>
          <p:nvPr/>
        </p:nvSpPr>
        <p:spPr>
          <a:xfrm>
            <a:off x="7613779" y="384350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0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Example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167" y="1385567"/>
            <a:ext cx="5861671" cy="50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3D7-552A-4AC2-B056-ECB9A39B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Asynchronous Operation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DE7DEE-28AE-409A-B8CC-61FD24702887}"/>
              </a:ext>
            </a:extLst>
          </p:cNvPr>
          <p:cNvCxnSpPr/>
          <p:nvPr/>
        </p:nvCxnSpPr>
        <p:spPr>
          <a:xfrm>
            <a:off x="3045204" y="2441196"/>
            <a:ext cx="0" cy="381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DA6823-E46B-4AAB-B9B4-A869A72D201A}"/>
              </a:ext>
            </a:extLst>
          </p:cNvPr>
          <p:cNvSpPr txBox="1"/>
          <p:nvPr/>
        </p:nvSpPr>
        <p:spPr>
          <a:xfrm>
            <a:off x="2379701" y="1963024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E3A7-3695-494E-B450-EEC2F76E5674}"/>
              </a:ext>
            </a:extLst>
          </p:cNvPr>
          <p:cNvSpPr txBox="1"/>
          <p:nvPr/>
        </p:nvSpPr>
        <p:spPr>
          <a:xfrm>
            <a:off x="5592685" y="1963024"/>
            <a:ext cx="16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separate thread</a:t>
            </a:r>
            <a:endParaRPr lang="en-IN" u="sn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724C7E-B2D2-4797-982E-F316FAA575C7}"/>
              </a:ext>
            </a:extLst>
          </p:cNvPr>
          <p:cNvCxnSpPr/>
          <p:nvPr/>
        </p:nvCxnSpPr>
        <p:spPr>
          <a:xfrm>
            <a:off x="3045203" y="3028426"/>
            <a:ext cx="3383833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FBD74-B979-445A-8A99-00D545545AFA}"/>
              </a:ext>
            </a:extLst>
          </p:cNvPr>
          <p:cNvCxnSpPr>
            <a:cxnSpLocks/>
          </p:cNvCxnSpPr>
          <p:nvPr/>
        </p:nvCxnSpPr>
        <p:spPr>
          <a:xfrm>
            <a:off x="6426240" y="3028425"/>
            <a:ext cx="0" cy="6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85F47-593A-4F9A-89BC-0D66851F85E8}"/>
              </a:ext>
            </a:extLst>
          </p:cNvPr>
          <p:cNvSpPr/>
          <p:nvPr/>
        </p:nvSpPr>
        <p:spPr>
          <a:xfrm>
            <a:off x="5378370" y="3734554"/>
            <a:ext cx="2095739" cy="587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93977-6DD2-4A4B-ADCE-540A407EF6C5}"/>
              </a:ext>
            </a:extLst>
          </p:cNvPr>
          <p:cNvCxnSpPr>
            <a:cxnSpLocks/>
          </p:cNvCxnSpPr>
          <p:nvPr/>
        </p:nvCxnSpPr>
        <p:spPr>
          <a:xfrm flipH="1">
            <a:off x="3045204" y="5118825"/>
            <a:ext cx="33810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D4F877-67F3-4741-9E74-4E51352A0E4E}"/>
              </a:ext>
            </a:extLst>
          </p:cNvPr>
          <p:cNvSpPr txBox="1"/>
          <p:nvPr/>
        </p:nvSpPr>
        <p:spPr>
          <a:xfrm>
            <a:off x="7613779" y="384350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Callable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7C440-B721-4F15-9AD0-BBC953A0A0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26240" y="4321784"/>
            <a:ext cx="0" cy="797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14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BAC-FAA1-4BC1-BF04-3C7CA4C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Runnable (vs) Callable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AC86-1C4A-4391-AAFA-7B00D2C6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Runnable (vs) Callable comes into point when we are using Executer framework.</a:t>
            </a:r>
          </a:p>
          <a:p>
            <a:r>
              <a:rPr lang="en-US" dirty="0" err="1"/>
              <a:t>ExecutorService</a:t>
            </a:r>
            <a:r>
              <a:rPr lang="en-US" dirty="0"/>
              <a:t> is a </a:t>
            </a:r>
            <a:r>
              <a:rPr lang="en-US" dirty="0" err="1"/>
              <a:t>subinterface</a:t>
            </a:r>
            <a:r>
              <a:rPr lang="en-US" dirty="0"/>
              <a:t> of Executor, which accepts both Runnable and Callable tasks.</a:t>
            </a:r>
          </a:p>
          <a:p>
            <a:r>
              <a:rPr lang="en-US" dirty="0"/>
              <a:t>Earlier Multi-Threading can be achieved using Interface Runnable(Since 1.0), but here the problem is after completing the thread task we are unable to collect the Threads information. In-order to collect the data we may use Static fields.</a:t>
            </a:r>
          </a:p>
        </p:txBody>
      </p:sp>
    </p:spTree>
    <p:extLst>
      <p:ext uri="{BB962C8B-B14F-4D97-AF65-F5344CB8AC3E}">
        <p14:creationId xmlns:p14="http://schemas.microsoft.com/office/powerpoint/2010/main" val="17048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74D0-9BEC-4836-A48A-F5782DB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Callable and Futures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A33F2-7E70-4001-8F1F-C300B668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Check small code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588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Callable And Future Example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/>
          <p:nvPr/>
        </p:nvCxnSpPr>
        <p:spPr>
          <a:xfrm>
            <a:off x="970384" y="2415346"/>
            <a:ext cx="0" cy="4103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77195" y="2720328"/>
            <a:ext cx="535038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Future&lt;Integer&gt; future =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(new Task());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1FBF4-7701-49CD-8477-E0F417A89CE5}"/>
              </a:ext>
            </a:extLst>
          </p:cNvPr>
          <p:cNvSpPr txBox="1"/>
          <p:nvPr/>
        </p:nvSpPr>
        <p:spPr>
          <a:xfrm>
            <a:off x="2192694" y="34836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3124FE-9A1A-485C-A56C-4BCBD07887BA}"/>
              </a:ext>
            </a:extLst>
          </p:cNvPr>
          <p:cNvSpPr/>
          <p:nvPr/>
        </p:nvSpPr>
        <p:spPr>
          <a:xfrm>
            <a:off x="1146446" y="5359996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F1D1D-7EB6-4523-A3D1-5B843D44DDF5}"/>
              </a:ext>
            </a:extLst>
          </p:cNvPr>
          <p:cNvSpPr txBox="1"/>
          <p:nvPr/>
        </p:nvSpPr>
        <p:spPr>
          <a:xfrm>
            <a:off x="2275253" y="540430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placeholder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1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4" grpId="0"/>
      <p:bldP spid="15" grpId="0"/>
      <p:bldP spid="16" grpId="0"/>
      <p:bldP spid="17" grpId="0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/>
      <p:bldP spid="38" grpId="0"/>
      <p:bldP spid="40" grpId="0" animBg="1"/>
      <p:bldP spid="46" grpId="0" animBg="1"/>
      <p:bldP spid="47" grpId="0"/>
      <p:bldP spid="50" grpId="0"/>
      <p:bldP spid="51" grpId="0" animBg="1"/>
      <p:bldP spid="5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Callable And Future Example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>
            <a:cxnSpLocks/>
          </p:cNvCxnSpPr>
          <p:nvPr/>
        </p:nvCxnSpPr>
        <p:spPr>
          <a:xfrm flipH="1">
            <a:off x="968554" y="2415346"/>
            <a:ext cx="1830" cy="2113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77195" y="2720328"/>
            <a:ext cx="535038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Future&lt;Integer&gt; future = </a:t>
            </a:r>
            <a:r>
              <a:rPr lang="en-US" sz="14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service.submit</a:t>
            </a:r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(new Task());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E1FBF4-7701-49CD-8477-E0F417A89CE5}"/>
              </a:ext>
            </a:extLst>
          </p:cNvPr>
          <p:cNvSpPr txBox="1"/>
          <p:nvPr/>
        </p:nvSpPr>
        <p:spPr>
          <a:xfrm>
            <a:off x="2192694" y="34836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placeholder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3124FE-9A1A-485C-A56C-4BCBD07887BA}"/>
              </a:ext>
            </a:extLst>
          </p:cNvPr>
          <p:cNvSpPr/>
          <p:nvPr/>
        </p:nvSpPr>
        <p:spPr>
          <a:xfrm>
            <a:off x="1146446" y="5359996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2F1D1D-7EB6-4523-A3D1-5B843D44DDF5}"/>
              </a:ext>
            </a:extLst>
          </p:cNvPr>
          <p:cNvSpPr txBox="1"/>
          <p:nvPr/>
        </p:nvSpPr>
        <p:spPr>
          <a:xfrm>
            <a:off x="2275253" y="5404302"/>
            <a:ext cx="244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value of placeholder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F5037-F028-44AF-8F54-02750E1A23C5}"/>
              </a:ext>
            </a:extLst>
          </p:cNvPr>
          <p:cNvSpPr txBox="1"/>
          <p:nvPr/>
        </p:nvSpPr>
        <p:spPr>
          <a:xfrm>
            <a:off x="1208119" y="4155455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future.get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9C2CB-76E1-4118-90A8-188031641FB1}"/>
              </a:ext>
            </a:extLst>
          </p:cNvPr>
          <p:cNvSpPr txBox="1"/>
          <p:nvPr/>
        </p:nvSpPr>
        <p:spPr>
          <a:xfrm>
            <a:off x="80625" y="404809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blcoked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882FD2-72F6-4C3B-B46D-E878B818D3A8}"/>
              </a:ext>
            </a:extLst>
          </p:cNvPr>
          <p:cNvCxnSpPr>
            <a:cxnSpLocks/>
          </p:cNvCxnSpPr>
          <p:nvPr/>
        </p:nvCxnSpPr>
        <p:spPr>
          <a:xfrm>
            <a:off x="976488" y="5938586"/>
            <a:ext cx="7354" cy="55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54B7-8289-4C82-B218-B2AD9785A779}"/>
              </a:ext>
            </a:extLst>
          </p:cNvPr>
          <p:cNvCxnSpPr>
            <a:cxnSpLocks/>
          </p:cNvCxnSpPr>
          <p:nvPr/>
        </p:nvCxnSpPr>
        <p:spPr>
          <a:xfrm flipH="1">
            <a:off x="991708" y="5938586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B17CA8-7063-48DA-AE57-3A242578E11A}"/>
              </a:ext>
            </a:extLst>
          </p:cNvPr>
          <p:cNvSpPr txBox="1"/>
          <p:nvPr/>
        </p:nvSpPr>
        <p:spPr>
          <a:xfrm>
            <a:off x="-26770" y="58916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6D6F5-4C2F-40D0-A100-F6308D565496}"/>
              </a:ext>
            </a:extLst>
          </p:cNvPr>
          <p:cNvSpPr txBox="1"/>
          <p:nvPr/>
        </p:nvSpPr>
        <p:spPr>
          <a:xfrm>
            <a:off x="1097589" y="6077964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dependent </a:t>
            </a:r>
            <a:r>
              <a:rPr lang="en-US" dirty="0" err="1"/>
              <a:t>taks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9871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0EC3-1654-4F6D-A6A4-E9513F54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Problem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337E7-F674-4F59-BA07-7131C2446450}"/>
              </a:ext>
            </a:extLst>
          </p:cNvPr>
          <p:cNvSpPr/>
          <p:nvPr/>
        </p:nvSpPr>
        <p:spPr>
          <a:xfrm>
            <a:off x="6690049" y="2397967"/>
            <a:ext cx="5075853" cy="40949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3FE5D-F596-43A8-9B42-F1C62BAB0A89}"/>
              </a:ext>
            </a:extLst>
          </p:cNvPr>
          <p:cNvSpPr txBox="1"/>
          <p:nvPr/>
        </p:nvSpPr>
        <p:spPr>
          <a:xfrm>
            <a:off x="8579303" y="1924976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thread-pool</a:t>
            </a:r>
            <a:endParaRPr lang="en-IN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B71F5-0925-4F2D-8957-E63B0C6F79D3}"/>
              </a:ext>
            </a:extLst>
          </p:cNvPr>
          <p:cNvSpPr/>
          <p:nvPr/>
        </p:nvSpPr>
        <p:spPr>
          <a:xfrm>
            <a:off x="6820678" y="2836507"/>
            <a:ext cx="4833257" cy="51318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1E0F-E097-4DCE-9EF8-1F169F29EF08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9237307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5FEDE-0931-40C1-B69B-9A652F4851CB}"/>
              </a:ext>
            </a:extLst>
          </p:cNvPr>
          <p:cNvCxnSpPr/>
          <p:nvPr/>
        </p:nvCxnSpPr>
        <p:spPr>
          <a:xfrm>
            <a:off x="7959013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F65737-6E1C-4C39-B8F2-05DB025FBC1A}"/>
              </a:ext>
            </a:extLst>
          </p:cNvPr>
          <p:cNvCxnSpPr/>
          <p:nvPr/>
        </p:nvCxnSpPr>
        <p:spPr>
          <a:xfrm>
            <a:off x="10543592" y="2836507"/>
            <a:ext cx="0" cy="513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9A8DC3-EAE8-4B2D-AE6D-6E5E85B07B54}"/>
              </a:ext>
            </a:extLst>
          </p:cNvPr>
          <p:cNvSpPr txBox="1"/>
          <p:nvPr/>
        </p:nvSpPr>
        <p:spPr>
          <a:xfrm>
            <a:off x="8221486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0792B-D415-4799-8FFD-202453492A02}"/>
              </a:ext>
            </a:extLst>
          </p:cNvPr>
          <p:cNvSpPr txBox="1"/>
          <p:nvPr/>
        </p:nvSpPr>
        <p:spPr>
          <a:xfrm>
            <a:off x="7013172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F7DD1-5A9F-4644-943D-FE5A586D9034}"/>
              </a:ext>
            </a:extLst>
          </p:cNvPr>
          <p:cNvSpPr txBox="1"/>
          <p:nvPr/>
        </p:nvSpPr>
        <p:spPr>
          <a:xfrm>
            <a:off x="9527770" y="290843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50516-936F-4C3B-B86D-B0B586B02C62}"/>
              </a:ext>
            </a:extLst>
          </p:cNvPr>
          <p:cNvSpPr txBox="1"/>
          <p:nvPr/>
        </p:nvSpPr>
        <p:spPr>
          <a:xfrm>
            <a:off x="10727971" y="2908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832B2-C9CD-457C-B34E-BB1B494C524E}"/>
              </a:ext>
            </a:extLst>
          </p:cNvPr>
          <p:cNvSpPr txBox="1"/>
          <p:nvPr/>
        </p:nvSpPr>
        <p:spPr>
          <a:xfrm>
            <a:off x="10034581" y="241534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AF260D-AE14-41DF-85E1-C3539C0A8559}"/>
              </a:ext>
            </a:extLst>
          </p:cNvPr>
          <p:cNvCxnSpPr/>
          <p:nvPr/>
        </p:nvCxnSpPr>
        <p:spPr>
          <a:xfrm>
            <a:off x="7193902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A773-D0FB-4054-8976-06753C07A45D}"/>
              </a:ext>
            </a:extLst>
          </p:cNvPr>
          <p:cNvCxnSpPr/>
          <p:nvPr/>
        </p:nvCxnSpPr>
        <p:spPr>
          <a:xfrm>
            <a:off x="8221486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B753-565A-4B54-BEC5-879A0F9287B7}"/>
              </a:ext>
            </a:extLst>
          </p:cNvPr>
          <p:cNvCxnSpPr/>
          <p:nvPr/>
        </p:nvCxnSpPr>
        <p:spPr>
          <a:xfrm>
            <a:off x="872533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ACF514-C184-4BF1-93D0-452DEF3956AF}"/>
              </a:ext>
            </a:extLst>
          </p:cNvPr>
          <p:cNvCxnSpPr/>
          <p:nvPr/>
        </p:nvCxnSpPr>
        <p:spPr>
          <a:xfrm>
            <a:off x="9219860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A819ED-3DC2-4DF5-AA58-2281F74F39CD}"/>
              </a:ext>
            </a:extLst>
          </p:cNvPr>
          <p:cNvCxnSpPr/>
          <p:nvPr/>
        </p:nvCxnSpPr>
        <p:spPr>
          <a:xfrm>
            <a:off x="9667729" y="3816220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72970C-864D-4DA7-B803-126D288AEA4C}"/>
              </a:ext>
            </a:extLst>
          </p:cNvPr>
          <p:cNvCxnSpPr/>
          <p:nvPr/>
        </p:nvCxnSpPr>
        <p:spPr>
          <a:xfrm>
            <a:off x="10143591" y="3816219"/>
            <a:ext cx="0" cy="241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92FC67-2D24-4420-9AE6-E6E85F49C989}"/>
              </a:ext>
            </a:extLst>
          </p:cNvPr>
          <p:cNvSpPr txBox="1"/>
          <p:nvPr/>
        </p:nvSpPr>
        <p:spPr>
          <a:xfrm>
            <a:off x="7004587" y="61681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F1735-F10E-4402-9ED0-D4EAC42F4231}"/>
              </a:ext>
            </a:extLst>
          </p:cNvPr>
          <p:cNvSpPr txBox="1"/>
          <p:nvPr/>
        </p:nvSpPr>
        <p:spPr>
          <a:xfrm>
            <a:off x="8041504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04CE7-D114-40C4-9D12-92322B32116E}"/>
              </a:ext>
            </a:extLst>
          </p:cNvPr>
          <p:cNvSpPr txBox="1"/>
          <p:nvPr/>
        </p:nvSpPr>
        <p:spPr>
          <a:xfrm>
            <a:off x="8549276" y="615950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08D04-050E-4F96-867B-8D748364289E}"/>
              </a:ext>
            </a:extLst>
          </p:cNvPr>
          <p:cNvSpPr txBox="1"/>
          <p:nvPr/>
        </p:nvSpPr>
        <p:spPr>
          <a:xfrm>
            <a:off x="9043799" y="614152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39F0E-60FD-4479-9670-F7FC79E32DC1}"/>
              </a:ext>
            </a:extLst>
          </p:cNvPr>
          <p:cNvSpPr txBox="1"/>
          <p:nvPr/>
        </p:nvSpPr>
        <p:spPr>
          <a:xfrm>
            <a:off x="9480845" y="616028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B2DAB-6DD2-42D0-A2EB-248A4E48B72C}"/>
              </a:ext>
            </a:extLst>
          </p:cNvPr>
          <p:cNvSpPr txBox="1"/>
          <p:nvPr/>
        </p:nvSpPr>
        <p:spPr>
          <a:xfrm>
            <a:off x="9954276" y="614945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t10</a:t>
            </a:r>
            <a:endParaRPr lang="en-IN" dirty="0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709CE7-1E01-4CC8-A133-F80899339E22}"/>
              </a:ext>
            </a:extLst>
          </p:cNvPr>
          <p:cNvSpPr/>
          <p:nvPr/>
        </p:nvSpPr>
        <p:spPr>
          <a:xfrm>
            <a:off x="7287211" y="4417429"/>
            <a:ext cx="337120" cy="8730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ADCE345A-6D0D-4300-BA28-C1E67E8F3743}"/>
              </a:ext>
            </a:extLst>
          </p:cNvPr>
          <p:cNvSpPr/>
          <p:nvPr/>
        </p:nvSpPr>
        <p:spPr>
          <a:xfrm>
            <a:off x="7832305" y="4417429"/>
            <a:ext cx="295874" cy="8730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B511E-4287-4AF5-B425-9299552972C3}"/>
              </a:ext>
            </a:extLst>
          </p:cNvPr>
          <p:cNvSpPr txBox="1"/>
          <p:nvPr/>
        </p:nvSpPr>
        <p:spPr>
          <a:xfrm>
            <a:off x="7324903" y="4658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Fetch next task</a:t>
            </a:r>
          </a:p>
          <a:p>
            <a:r>
              <a:rPr lang="en-US" sz="800" dirty="0"/>
              <a:t>From queue</a:t>
            </a:r>
          </a:p>
          <a:p>
            <a:r>
              <a:rPr lang="en-US" sz="800" dirty="0"/>
              <a:t>Execute it </a:t>
            </a:r>
            <a:endParaRPr lang="en-IN" sz="8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77FF8-EB21-4E68-A85D-507A371E6E49}"/>
              </a:ext>
            </a:extLst>
          </p:cNvPr>
          <p:cNvCxnSpPr>
            <a:cxnSpLocks/>
          </p:cNvCxnSpPr>
          <p:nvPr/>
        </p:nvCxnSpPr>
        <p:spPr>
          <a:xfrm flipH="1">
            <a:off x="968554" y="2415346"/>
            <a:ext cx="1830" cy="2113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8005B4-E649-4E00-81F7-7AB0FA646696}"/>
              </a:ext>
            </a:extLst>
          </p:cNvPr>
          <p:cNvSpPr txBox="1"/>
          <p:nvPr/>
        </p:nvSpPr>
        <p:spPr>
          <a:xfrm>
            <a:off x="321712" y="1930546"/>
            <a:ext cx="13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main thread</a:t>
            </a:r>
            <a:endParaRPr lang="en-IN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5861BA-587D-4354-94F5-C591F2F909A4}"/>
              </a:ext>
            </a:extLst>
          </p:cNvPr>
          <p:cNvSpPr txBox="1"/>
          <p:nvPr/>
        </p:nvSpPr>
        <p:spPr>
          <a:xfrm>
            <a:off x="1097589" y="2645757"/>
            <a:ext cx="535038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for 1..4 </a:t>
            </a:r>
          </a:p>
          <a:p>
            <a:r>
              <a:rPr lang="en-IN" sz="1400" dirty="0" err="1">
                <a:solidFill>
                  <a:sysClr val="windowText" lastClr="000000"/>
                </a:solidFill>
              </a:rPr>
              <a:t>service.submit</a:t>
            </a:r>
            <a:r>
              <a:rPr lang="en-IN" sz="1400" dirty="0">
                <a:solidFill>
                  <a:sysClr val="windowText" lastClr="000000"/>
                </a:solidFill>
              </a:rPr>
              <a:t>(new Task())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FA597F-57EF-43DF-82FA-0F3810A58DE7}"/>
              </a:ext>
            </a:extLst>
          </p:cNvPr>
          <p:cNvCxnSpPr/>
          <p:nvPr/>
        </p:nvCxnSpPr>
        <p:spPr>
          <a:xfrm>
            <a:off x="970384" y="3277764"/>
            <a:ext cx="5719665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FF4747-76B4-444B-AC61-26BDBFAB3F30}"/>
              </a:ext>
            </a:extLst>
          </p:cNvPr>
          <p:cNvCxnSpPr>
            <a:cxnSpLocks/>
          </p:cNvCxnSpPr>
          <p:nvPr/>
        </p:nvCxnSpPr>
        <p:spPr>
          <a:xfrm flipH="1">
            <a:off x="968554" y="4058909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45C91F9-1D6F-4C21-B027-1921F34D097C}"/>
              </a:ext>
            </a:extLst>
          </p:cNvPr>
          <p:cNvSpPr/>
          <p:nvPr/>
        </p:nvSpPr>
        <p:spPr>
          <a:xfrm>
            <a:off x="1184988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E2C91E-8E3F-428E-8875-FF91D62C47E1}"/>
              </a:ext>
            </a:extLst>
          </p:cNvPr>
          <p:cNvCxnSpPr>
            <a:cxnSpLocks/>
          </p:cNvCxnSpPr>
          <p:nvPr/>
        </p:nvCxnSpPr>
        <p:spPr>
          <a:xfrm>
            <a:off x="2967134" y="4303410"/>
            <a:ext cx="0" cy="907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D2393-D51E-4F07-AD76-61B30E0D2082}"/>
              </a:ext>
            </a:extLst>
          </p:cNvPr>
          <p:cNvSpPr txBox="1"/>
          <p:nvPr/>
        </p:nvSpPr>
        <p:spPr>
          <a:xfrm>
            <a:off x="3116421" y="4528945"/>
            <a:ext cx="203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result is ready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F5037-F028-44AF-8F54-02750E1A23C5}"/>
              </a:ext>
            </a:extLst>
          </p:cNvPr>
          <p:cNvSpPr txBox="1"/>
          <p:nvPr/>
        </p:nvSpPr>
        <p:spPr>
          <a:xfrm>
            <a:off x="1208119" y="4155455"/>
            <a:ext cx="126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future.get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9C2CB-76E1-4118-90A8-188031641FB1}"/>
              </a:ext>
            </a:extLst>
          </p:cNvPr>
          <p:cNvSpPr txBox="1"/>
          <p:nvPr/>
        </p:nvSpPr>
        <p:spPr>
          <a:xfrm>
            <a:off x="80625" y="4048097"/>
            <a:ext cx="91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blcoked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54B7-8289-4C82-B218-B2AD9785A779}"/>
              </a:ext>
            </a:extLst>
          </p:cNvPr>
          <p:cNvCxnSpPr>
            <a:cxnSpLocks/>
          </p:cNvCxnSpPr>
          <p:nvPr/>
        </p:nvCxnSpPr>
        <p:spPr>
          <a:xfrm flipH="1">
            <a:off x="968554" y="5938586"/>
            <a:ext cx="5709456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EB17CA8-7063-48DA-AE57-3A242578E11A}"/>
              </a:ext>
            </a:extLst>
          </p:cNvPr>
          <p:cNvSpPr txBox="1"/>
          <p:nvPr/>
        </p:nvSpPr>
        <p:spPr>
          <a:xfrm>
            <a:off x="-49355" y="593135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runnable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6D6F5-4C2F-40D0-A100-F6308D565496}"/>
              </a:ext>
            </a:extLst>
          </p:cNvPr>
          <p:cNvSpPr txBox="1"/>
          <p:nvPr/>
        </p:nvSpPr>
        <p:spPr>
          <a:xfrm>
            <a:off x="1097589" y="6077964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dependent </a:t>
            </a:r>
            <a:r>
              <a:rPr lang="en-US" dirty="0" err="1"/>
              <a:t>taks</a:t>
            </a:r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AD16CA2-1381-4B79-BBE5-FCFAB3382C8B}"/>
              </a:ext>
            </a:extLst>
          </p:cNvPr>
          <p:cNvSpPr/>
          <p:nvPr/>
        </p:nvSpPr>
        <p:spPr>
          <a:xfrm>
            <a:off x="2318657" y="3429000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87DE67A-5C59-4AE0-B7AC-E5F941D1C127}"/>
              </a:ext>
            </a:extLst>
          </p:cNvPr>
          <p:cNvSpPr/>
          <p:nvPr/>
        </p:nvSpPr>
        <p:spPr>
          <a:xfrm>
            <a:off x="3452326" y="3428999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2969B18-C9ED-488F-90F6-B97298EC4C5E}"/>
              </a:ext>
            </a:extLst>
          </p:cNvPr>
          <p:cNvSpPr/>
          <p:nvPr/>
        </p:nvSpPr>
        <p:spPr>
          <a:xfrm>
            <a:off x="4585995" y="3420265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A9927F-36D8-41C3-A58D-A554C61DFFD2}"/>
              </a:ext>
            </a:extLst>
          </p:cNvPr>
          <p:cNvCxnSpPr>
            <a:cxnSpLocks/>
          </p:cNvCxnSpPr>
          <p:nvPr/>
        </p:nvCxnSpPr>
        <p:spPr>
          <a:xfrm>
            <a:off x="976488" y="5938586"/>
            <a:ext cx="7354" cy="55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B667CF-511A-47A3-901A-F5A145CF0A9D}"/>
              </a:ext>
            </a:extLst>
          </p:cNvPr>
          <p:cNvSpPr/>
          <p:nvPr/>
        </p:nvSpPr>
        <p:spPr>
          <a:xfrm>
            <a:off x="1189454" y="5384298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DE6E0CB-735D-405E-AD5B-706A7316543A}"/>
              </a:ext>
            </a:extLst>
          </p:cNvPr>
          <p:cNvSpPr/>
          <p:nvPr/>
        </p:nvSpPr>
        <p:spPr>
          <a:xfrm>
            <a:off x="2323123" y="5384298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B38A3AF-1F70-40F2-8068-12F948B295B1}"/>
              </a:ext>
            </a:extLst>
          </p:cNvPr>
          <p:cNvSpPr/>
          <p:nvPr/>
        </p:nvSpPr>
        <p:spPr>
          <a:xfrm>
            <a:off x="3456792" y="5384297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E07E5A-9201-4A98-B3A0-98FBE9D64C63}"/>
              </a:ext>
            </a:extLst>
          </p:cNvPr>
          <p:cNvSpPr/>
          <p:nvPr/>
        </p:nvSpPr>
        <p:spPr>
          <a:xfrm>
            <a:off x="4590461" y="5375563"/>
            <a:ext cx="1007706" cy="457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89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C9E0-5B25-40BD-8BC2-72D5947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tasks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35B67-AB5F-4D19-B3F5-85886FE7A2EE}"/>
              </a:ext>
            </a:extLst>
          </p:cNvPr>
          <p:cNvSpPr/>
          <p:nvPr/>
        </p:nvSpPr>
        <p:spPr>
          <a:xfrm>
            <a:off x="4071486" y="1617044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2572D-F866-4EE5-854B-027A115A6201}"/>
              </a:ext>
            </a:extLst>
          </p:cNvPr>
          <p:cNvSpPr/>
          <p:nvPr/>
        </p:nvSpPr>
        <p:spPr>
          <a:xfrm>
            <a:off x="4071486" y="2707105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805E3-8236-41E9-A29F-7DA35EA6DEA8}"/>
              </a:ext>
            </a:extLst>
          </p:cNvPr>
          <p:cNvSpPr/>
          <p:nvPr/>
        </p:nvSpPr>
        <p:spPr>
          <a:xfrm>
            <a:off x="4071486" y="3775509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6E279-F02E-49A2-9502-78B2D7582365}"/>
              </a:ext>
            </a:extLst>
          </p:cNvPr>
          <p:cNvSpPr/>
          <p:nvPr/>
        </p:nvSpPr>
        <p:spPr>
          <a:xfrm>
            <a:off x="4071486" y="4766911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3B6B9-CA32-4365-8DC4-901B49047314}"/>
              </a:ext>
            </a:extLst>
          </p:cNvPr>
          <p:cNvSpPr/>
          <p:nvPr/>
        </p:nvSpPr>
        <p:spPr>
          <a:xfrm>
            <a:off x="4071486" y="5770980"/>
            <a:ext cx="2024514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D89E59-26D5-4118-98F0-5F1FD37E63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83743" y="2338939"/>
            <a:ext cx="0" cy="368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F34F-DFE6-4375-9435-F75EBDB8D66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083743" y="3429000"/>
            <a:ext cx="0" cy="346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AB84CB-8640-493B-BCB5-F3F6FA6E840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083743" y="4497404"/>
            <a:ext cx="0" cy="2695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0940F-9FE0-4C9C-A59C-205B1E3A76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83743" y="5488806"/>
            <a:ext cx="0" cy="282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5D6D64F-1840-4E91-9686-DCB0F499A0C7}"/>
              </a:ext>
            </a:extLst>
          </p:cNvPr>
          <p:cNvSpPr/>
          <p:nvPr/>
        </p:nvSpPr>
        <p:spPr>
          <a:xfrm>
            <a:off x="6343048" y="1617044"/>
            <a:ext cx="933641" cy="4802187"/>
          </a:xfrm>
          <a:prstGeom prst="rightBrace">
            <a:avLst>
              <a:gd name="adj1" fmla="val 18642"/>
              <a:gd name="adj2" fmla="val 52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3D739-8433-46B0-9DA9-3567E2C0B441}"/>
              </a:ext>
            </a:extLst>
          </p:cNvPr>
          <p:cNvSpPr/>
          <p:nvPr/>
        </p:nvSpPr>
        <p:spPr>
          <a:xfrm>
            <a:off x="7632832" y="3679256"/>
            <a:ext cx="19731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All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0CCF-2CFF-4A5D-A2C3-683EEDE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Flows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6DB03-EC5E-422E-994D-A3B3BD5CEF39}"/>
              </a:ext>
            </a:extLst>
          </p:cNvPr>
          <p:cNvSpPr/>
          <p:nvPr/>
        </p:nvSpPr>
        <p:spPr>
          <a:xfrm>
            <a:off x="1905801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099A1-FA4A-4F69-82FA-0E31FA636F41}"/>
              </a:ext>
            </a:extLst>
          </p:cNvPr>
          <p:cNvSpPr/>
          <p:nvPr/>
        </p:nvSpPr>
        <p:spPr>
          <a:xfrm>
            <a:off x="1905801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B8397-E758-4B11-96D3-D8C7D4B04D5B}"/>
              </a:ext>
            </a:extLst>
          </p:cNvPr>
          <p:cNvSpPr/>
          <p:nvPr/>
        </p:nvSpPr>
        <p:spPr>
          <a:xfrm>
            <a:off x="1905801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F86E2-A918-44FC-9C9E-0EDD7D653999}"/>
              </a:ext>
            </a:extLst>
          </p:cNvPr>
          <p:cNvSpPr/>
          <p:nvPr/>
        </p:nvSpPr>
        <p:spPr>
          <a:xfrm>
            <a:off x="1905801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C0ED75-7285-4F2E-ACF9-5A66526DFF91}"/>
              </a:ext>
            </a:extLst>
          </p:cNvPr>
          <p:cNvSpPr/>
          <p:nvPr/>
        </p:nvSpPr>
        <p:spPr>
          <a:xfrm>
            <a:off x="1905801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9E9A2-3C21-42F3-A608-90EFF57B2D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53890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3B095-FA21-45D7-87C3-45C45CB89B0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53890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79DA13-800B-4659-BBEA-E8B25E05CC2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53890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F4921-4C19-44C3-81DC-EAA0D5538C1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53890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888207C-40E7-4051-9A93-58C4EA954156}"/>
              </a:ext>
            </a:extLst>
          </p:cNvPr>
          <p:cNvSpPr/>
          <p:nvPr/>
        </p:nvSpPr>
        <p:spPr>
          <a:xfrm>
            <a:off x="4186988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CAC3A-1C7D-4814-8610-9ACC1AE8FB93}"/>
              </a:ext>
            </a:extLst>
          </p:cNvPr>
          <p:cNvSpPr/>
          <p:nvPr/>
        </p:nvSpPr>
        <p:spPr>
          <a:xfrm>
            <a:off x="4186988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9B247A-3757-40F5-8943-6BE023E85ED8}"/>
              </a:ext>
            </a:extLst>
          </p:cNvPr>
          <p:cNvSpPr/>
          <p:nvPr/>
        </p:nvSpPr>
        <p:spPr>
          <a:xfrm>
            <a:off x="4186988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A0F6D5-F041-4E7F-8C63-F211E5994090}"/>
              </a:ext>
            </a:extLst>
          </p:cNvPr>
          <p:cNvSpPr/>
          <p:nvPr/>
        </p:nvSpPr>
        <p:spPr>
          <a:xfrm>
            <a:off x="4186988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27B03A-8B12-48DE-AA14-0B372E34F472}"/>
              </a:ext>
            </a:extLst>
          </p:cNvPr>
          <p:cNvSpPr/>
          <p:nvPr/>
        </p:nvSpPr>
        <p:spPr>
          <a:xfrm>
            <a:off x="4186988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320C5-B47D-4188-B7CA-0F00B504CD1F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135077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855123-7612-4899-A019-A8B20FE0F1F3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135077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8217DA-254A-48C6-9439-579E6F597F8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135077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9C3065-B4BF-4F2D-9103-52A53571AA6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5135077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5DA6A6C-C8EA-4031-883C-508BA5750E99}"/>
              </a:ext>
            </a:extLst>
          </p:cNvPr>
          <p:cNvSpPr/>
          <p:nvPr/>
        </p:nvSpPr>
        <p:spPr>
          <a:xfrm>
            <a:off x="8441354" y="2410629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Order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0B5CC3-48AA-4963-9823-45B216C55884}"/>
              </a:ext>
            </a:extLst>
          </p:cNvPr>
          <p:cNvSpPr/>
          <p:nvPr/>
        </p:nvSpPr>
        <p:spPr>
          <a:xfrm>
            <a:off x="8441354" y="3328888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Order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7A0E9-D272-4BCF-AC00-DA1584994942}"/>
              </a:ext>
            </a:extLst>
          </p:cNvPr>
          <p:cNvSpPr/>
          <p:nvPr/>
        </p:nvSpPr>
        <p:spPr>
          <a:xfrm>
            <a:off x="8441354" y="4247147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39962E-2FAA-4C66-B74A-F9FAE3FBD866}"/>
              </a:ext>
            </a:extLst>
          </p:cNvPr>
          <p:cNvSpPr/>
          <p:nvPr/>
        </p:nvSpPr>
        <p:spPr>
          <a:xfrm>
            <a:off x="8441354" y="5180094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FF3966-7A06-4D59-8F71-B04638949DE7}"/>
              </a:ext>
            </a:extLst>
          </p:cNvPr>
          <p:cNvSpPr/>
          <p:nvPr/>
        </p:nvSpPr>
        <p:spPr>
          <a:xfrm>
            <a:off x="8441354" y="6113041"/>
            <a:ext cx="1896178" cy="61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Email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E140F8-1B9C-406C-AAAF-F677158138B1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9389443" y="3021198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A6DFA-4E2E-4A6E-85BA-E69B087543F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9389443" y="3939457"/>
            <a:ext cx="0" cy="307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DA61CF-6666-47D1-9AFF-11D5DF3E15F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9389443" y="4857716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5A5D43-5D61-4FE7-8BB6-B49CB382D13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9389443" y="5790663"/>
            <a:ext cx="0" cy="322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498633-B02A-49EB-97C8-64B6379D8DE4}"/>
              </a:ext>
            </a:extLst>
          </p:cNvPr>
          <p:cNvSpPr txBox="1"/>
          <p:nvPr/>
        </p:nvSpPr>
        <p:spPr>
          <a:xfrm>
            <a:off x="5175638" y="1415961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Flow</a:t>
            </a:r>
            <a:endParaRPr lang="en-IN" dirty="0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AD867EA-92DF-41F4-83A3-65A25614787F}"/>
              </a:ext>
            </a:extLst>
          </p:cNvPr>
          <p:cNvSpPr/>
          <p:nvPr/>
        </p:nvSpPr>
        <p:spPr>
          <a:xfrm rot="16200000">
            <a:off x="5937001" y="-2179111"/>
            <a:ext cx="369331" cy="8431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F45C1B-1A32-44E7-81F4-16ABE55FDF17}"/>
              </a:ext>
            </a:extLst>
          </p:cNvPr>
          <p:cNvSpPr txBox="1"/>
          <p:nvPr/>
        </p:nvSpPr>
        <p:spPr>
          <a:xfrm>
            <a:off x="6737684" y="424714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/>
      <p:bldP spid="41" grpId="0" animBg="1"/>
      <p:bldP spid="4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E06B-BCEF-F6C7-E4F7-A13A469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3BDD-8D1D-EE88-DFD8-B0AA6BA52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Shared Mutable State</a:t>
            </a:r>
          </a:p>
          <a:p>
            <a:pPr lvl="1"/>
            <a:r>
              <a:rPr lang="en-GB" dirty="0"/>
              <a:t>What it means: Multiple threads accessing and </a:t>
            </a:r>
            <a:r>
              <a:rPr lang="en-GB" dirty="0" err="1"/>
              <a:t>modifiying</a:t>
            </a:r>
            <a:r>
              <a:rPr lang="en-GB" dirty="0"/>
              <a:t> the same variable/object can cause race conditions.</a:t>
            </a:r>
          </a:p>
          <a:p>
            <a:pPr lvl="1"/>
            <a:r>
              <a:rPr lang="en-GB" dirty="0"/>
              <a:t>Why : Even if each operation looks simple, combined effects may be unpredictable without synchronization.</a:t>
            </a:r>
          </a:p>
          <a:p>
            <a:pPr lvl="1"/>
            <a:r>
              <a:rPr lang="en-GB" dirty="0"/>
              <a:t>Best Practice </a:t>
            </a:r>
          </a:p>
          <a:p>
            <a:pPr lvl="2"/>
            <a:r>
              <a:rPr lang="en-GB" dirty="0"/>
              <a:t>Share immutable object instead</a:t>
            </a:r>
          </a:p>
          <a:p>
            <a:pPr lvl="2"/>
            <a:r>
              <a:rPr lang="en-GB" dirty="0"/>
              <a:t>If you must share mutable data, use thread-safe structure( </a:t>
            </a:r>
            <a:r>
              <a:rPr lang="en-GB" dirty="0" err="1"/>
              <a:t>ConcurrentHashMap</a:t>
            </a:r>
            <a:r>
              <a:rPr lang="en-GB" dirty="0"/>
              <a:t>, </a:t>
            </a:r>
            <a:r>
              <a:rPr lang="en-GB" dirty="0" err="1"/>
              <a:t>CopyOnWriteArrayList</a:t>
            </a:r>
            <a:r>
              <a:rPr lang="en-GB" dirty="0"/>
              <a:t>) or synchronized access.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40054-0B83-0B98-888A-1BFA8722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0" y="5220105"/>
            <a:ext cx="5258148" cy="1458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0D40B-939D-7EBC-677C-2A09D38B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44" y="5230664"/>
            <a:ext cx="5911670" cy="14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F68E-0CA1-635F-5539-D6A04836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9B89-6D7F-44A4-146F-5FED1377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Prefer Higher-Level Concurrency API Over Low-Level Threads</a:t>
            </a:r>
          </a:p>
          <a:p>
            <a:pPr lvl="1"/>
            <a:r>
              <a:rPr lang="en-GB" dirty="0"/>
              <a:t>What it means : Instead of manually creating and managing Thread objects, use </a:t>
            </a:r>
            <a:r>
              <a:rPr lang="en-GB" dirty="0" err="1"/>
              <a:t>ExecutorService</a:t>
            </a:r>
            <a:r>
              <a:rPr lang="en-GB" dirty="0"/>
              <a:t>, </a:t>
            </a:r>
            <a:r>
              <a:rPr lang="en-GB" dirty="0" err="1"/>
              <a:t>CompletableFuture</a:t>
            </a:r>
            <a:endParaRPr lang="en-GB" dirty="0"/>
          </a:p>
          <a:p>
            <a:pPr lvl="1"/>
            <a:r>
              <a:rPr lang="en-GB" dirty="0"/>
              <a:t>Why:</a:t>
            </a:r>
          </a:p>
          <a:p>
            <a:pPr lvl="2"/>
            <a:r>
              <a:rPr lang="en-GB" dirty="0"/>
              <a:t>Simplifies thread lifecycle management</a:t>
            </a:r>
          </a:p>
          <a:p>
            <a:pPr lvl="2"/>
            <a:r>
              <a:rPr lang="en-GB" dirty="0"/>
              <a:t>Better resource utilization</a:t>
            </a:r>
          </a:p>
          <a:p>
            <a:pPr lvl="2"/>
            <a:r>
              <a:rPr lang="en-GB" dirty="0"/>
              <a:t>Easier to handle errors and timeouts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63FF1-1F6D-F006-2352-CBDEDDD1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33033"/>
            <a:ext cx="7879247" cy="18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Example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34" y="1472868"/>
            <a:ext cx="5489945" cy="509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9828-B36E-A800-E960-5DA89F51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5CFB-B44A-6D5A-F6DB-D856B752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Immutability Where Possible</a:t>
            </a:r>
          </a:p>
          <a:p>
            <a:r>
              <a:rPr lang="en-GB" dirty="0"/>
              <a:t>What it means:</a:t>
            </a:r>
          </a:p>
          <a:p>
            <a:pPr lvl="1"/>
            <a:r>
              <a:rPr lang="en-GB" dirty="0"/>
              <a:t> Immutable objects cannot be changed after creation.</a:t>
            </a:r>
          </a:p>
          <a:p>
            <a:r>
              <a:rPr lang="en-GB" dirty="0"/>
              <a:t>Why:</a:t>
            </a:r>
          </a:p>
          <a:p>
            <a:pPr lvl="1"/>
            <a:r>
              <a:rPr lang="en-GB" dirty="0"/>
              <a:t>No synchronization needed — safe to share between </a:t>
            </a:r>
            <a:r>
              <a:rPr lang="en-GB" dirty="0" err="1"/>
              <a:t>threads.Simpler</a:t>
            </a:r>
            <a:r>
              <a:rPr lang="en-GB" dirty="0"/>
              <a:t> reasoning about code.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EB05-8DD1-D89E-3FE6-EED9C246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41" y="4431104"/>
            <a:ext cx="5884281" cy="15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3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C2C-6F14-F873-B727-67AD1432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9F44-2EAB-76C4-D7D7-4982379C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Critical Sections Small</a:t>
            </a:r>
          </a:p>
          <a:p>
            <a:r>
              <a:rPr lang="en-GB" b="1" dirty="0"/>
              <a:t>What it means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Critical sections are blocks of code that are synchronized or locked.</a:t>
            </a:r>
          </a:p>
          <a:p>
            <a:r>
              <a:rPr lang="en-GB" b="1" dirty="0"/>
              <a:t>Why:</a:t>
            </a:r>
          </a:p>
          <a:p>
            <a:pPr lvl="1"/>
            <a:r>
              <a:rPr lang="en-GB" dirty="0"/>
              <a:t>Smaller sections reduce contention and improve </a:t>
            </a:r>
            <a:r>
              <a:rPr lang="en-GB" dirty="0" err="1"/>
              <a:t>performance.Avoid</a:t>
            </a:r>
            <a:r>
              <a:rPr lang="en-GB" dirty="0"/>
              <a:t> putting I/O or long computations inside locks.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3873B-FE84-B37D-9B52-1CA82441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3" y="4864462"/>
            <a:ext cx="6011916" cy="1818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FE8E7-129F-23E2-C23D-DE29F569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98" y="4747581"/>
            <a:ext cx="5037620" cy="19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F3A2-F929-C694-D9A6-BD06B2EF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0E03-DC2C-6359-54AB-AB041729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</a:p>
          <a:p>
            <a:r>
              <a:rPr lang="en-GB" dirty="0"/>
              <a:t>Deadlock: Two or more threads wait for each other’s resources forever.</a:t>
            </a:r>
          </a:p>
          <a:p>
            <a:r>
              <a:rPr lang="en-GB" dirty="0"/>
              <a:t>Strategies:</a:t>
            </a:r>
          </a:p>
          <a:p>
            <a:pPr lvl="1"/>
            <a:r>
              <a:rPr lang="en-GB" dirty="0"/>
              <a:t>Lock ordering — Always acquire locks in the same order.</a:t>
            </a:r>
          </a:p>
          <a:p>
            <a:pPr lvl="1"/>
            <a:r>
              <a:rPr lang="en-GB" dirty="0"/>
              <a:t>Timeouts — Use </a:t>
            </a:r>
            <a:r>
              <a:rPr lang="en-GB" dirty="0" err="1"/>
              <a:t>tryLock</a:t>
            </a:r>
            <a:r>
              <a:rPr lang="en-GB" dirty="0"/>
              <a:t>(timeout, unit) instead of lock() forever.</a:t>
            </a:r>
          </a:p>
          <a:p>
            <a:pPr lvl="1"/>
            <a:r>
              <a:rPr lang="en-GB" dirty="0"/>
              <a:t>Minimal locking — Reduce lock scope.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75A9C-5A2B-E4BF-8A54-32679352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3" y="4940488"/>
            <a:ext cx="5774017" cy="18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EC0C-6D2D-9F6C-2C37-50CD30A0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 for Concurrent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13A2-E449-026E-4602-D5795743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Safety Testing Tips</a:t>
            </a:r>
          </a:p>
          <a:p>
            <a:pPr lvl="1"/>
            <a:r>
              <a:rPr lang="en-GB" dirty="0"/>
              <a:t>Why it's tricky: </a:t>
            </a:r>
          </a:p>
          <a:p>
            <a:pPr lvl="2"/>
            <a:r>
              <a:rPr lang="en-GB" dirty="0"/>
              <a:t>Concurrency bugs are timing-dependent and may not always appear.</a:t>
            </a:r>
          </a:p>
          <a:p>
            <a:pPr lvl="1"/>
            <a:r>
              <a:rPr lang="en-GB" dirty="0"/>
              <a:t>Tips:</a:t>
            </a:r>
          </a:p>
          <a:p>
            <a:pPr lvl="2"/>
            <a:r>
              <a:rPr lang="en-GB" dirty="0"/>
              <a:t>Use stress testing — run code in loops with many threads.</a:t>
            </a:r>
          </a:p>
          <a:p>
            <a:pPr lvl="2"/>
            <a:r>
              <a:rPr lang="en-GB" dirty="0"/>
              <a:t>Use tools like </a:t>
            </a:r>
            <a:r>
              <a:rPr lang="en-GB" dirty="0" err="1"/>
              <a:t>jcstress</a:t>
            </a:r>
            <a:r>
              <a:rPr lang="en-GB" dirty="0"/>
              <a:t> (Java Concurrency Stress tests) or </a:t>
            </a:r>
            <a:r>
              <a:rPr lang="en-GB" dirty="0" err="1"/>
              <a:t>FindBugs</a:t>
            </a:r>
            <a:r>
              <a:rPr lang="en-GB" dirty="0"/>
              <a:t>/</a:t>
            </a:r>
            <a:r>
              <a:rPr lang="en-GB" dirty="0" err="1"/>
              <a:t>SpotBugs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Introduce artificial delays to increase race condition probability.</a:t>
            </a:r>
          </a:p>
          <a:p>
            <a:pPr lvl="2"/>
            <a:r>
              <a:rPr lang="en-GB" dirty="0"/>
              <a:t>Test on multi-core machines to expose real parallelism issues.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38494-552E-BB81-2473-051B7081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3" y="4983223"/>
            <a:ext cx="5612129" cy="15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0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GB" dirty="0"/>
              <a:t>Ways to Create Threads in Java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Extending the Thread Class</a:t>
            </a:r>
            <a:endParaRPr dirty="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34" y="468134"/>
            <a:ext cx="7626001" cy="592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r>
              <a:rPr lang="en-GB"/>
              <a:t>Ways to Create Threads in Java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Implementing Runnable Interface</a:t>
            </a:r>
            <a:endParaRPr dirty="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67" y="203201"/>
            <a:ext cx="6364069" cy="64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395</TotalTime>
  <Words>2690</Words>
  <Application>Microsoft Office PowerPoint</Application>
  <PresentationFormat>Widescreen</PresentationFormat>
  <Paragraphs>467</Paragraphs>
  <Slides>73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Office Theme</vt:lpstr>
      <vt:lpstr>Concurrency in Java</vt:lpstr>
      <vt:lpstr>Agenda</vt:lpstr>
      <vt:lpstr>Threads in Java</vt:lpstr>
      <vt:lpstr>What is a Thread in Java?</vt:lpstr>
      <vt:lpstr>Why We Use Threads?</vt:lpstr>
      <vt:lpstr>Example</vt:lpstr>
      <vt:lpstr>Example</vt:lpstr>
      <vt:lpstr>Ways to Create Threads in Java</vt:lpstr>
      <vt:lpstr>Ways to Create Threads in Java</vt:lpstr>
      <vt:lpstr>Ways to Create Threads in Java</vt:lpstr>
      <vt:lpstr>Callable &amp; Future</vt:lpstr>
      <vt:lpstr>Example Demonstrating sleep() and join()</vt:lpstr>
      <vt:lpstr>Daemon vs User Threads</vt:lpstr>
      <vt:lpstr>Thread Management Methods</vt:lpstr>
      <vt:lpstr>Synchronization Mechanisms</vt:lpstr>
      <vt:lpstr>Why Synchronization is Needed</vt:lpstr>
      <vt:lpstr>Without Synchronization</vt:lpstr>
      <vt:lpstr>Synchronized Methods</vt:lpstr>
      <vt:lpstr>Synchronized Block</vt:lpstr>
      <vt:lpstr>Static Synchronization</vt:lpstr>
      <vt:lpstr>tryLock, timed lock, fairness</vt:lpstr>
      <vt:lpstr>Time Lock (tryLock(timeout, TimeUnit))</vt:lpstr>
      <vt:lpstr>Fairness</vt:lpstr>
      <vt:lpstr>Condition Variables</vt:lpstr>
      <vt:lpstr>Atomic Variables</vt:lpstr>
      <vt:lpstr>Java Memory Model (JMM) &amp; Visibility</vt:lpstr>
      <vt:lpstr>What is Java Memory Model (JMM)?</vt:lpstr>
      <vt:lpstr>Instruction Reordering</vt:lpstr>
      <vt:lpstr>Key Concepts in JMM</vt:lpstr>
      <vt:lpstr>Field Visibility</vt:lpstr>
      <vt:lpstr>Field Visibility</vt:lpstr>
      <vt:lpstr>Happens-before relationship</vt:lpstr>
      <vt:lpstr>Difference Between Volatile and Atomic Integer</vt:lpstr>
      <vt:lpstr>Example</vt:lpstr>
      <vt:lpstr>AtomicInteger</vt:lpstr>
      <vt:lpstr>Example</vt:lpstr>
      <vt:lpstr>Introduction to Concurrency</vt:lpstr>
      <vt:lpstr>Concurrent Collections</vt:lpstr>
      <vt:lpstr>Need for Thread-Safe Collections</vt:lpstr>
      <vt:lpstr>Need for Thread-Safe Collections</vt:lpstr>
      <vt:lpstr>Legacy vs Modern</vt:lpstr>
      <vt:lpstr>Collections.synchronized Wrapper method</vt:lpstr>
      <vt:lpstr>Java Concurrent Collections</vt:lpstr>
      <vt:lpstr>Java Concurrent Collections</vt:lpstr>
      <vt:lpstr>Java Concurrent Collections</vt:lpstr>
      <vt:lpstr>Java Concurrent Collections</vt:lpstr>
      <vt:lpstr>Java Concurrent Collections</vt:lpstr>
      <vt:lpstr>Java Concurrent Collections</vt:lpstr>
      <vt:lpstr>Java Concurrent Collections</vt:lpstr>
      <vt:lpstr>Executors and Thread Pools (1 hour)</vt:lpstr>
      <vt:lpstr>Why Executors instead of Manual Threads?</vt:lpstr>
      <vt:lpstr>Executor Framework</vt:lpstr>
      <vt:lpstr>SingleThreadExecutor</vt:lpstr>
      <vt:lpstr>FixedThreadPool</vt:lpstr>
      <vt:lpstr>CachedThreadPool</vt:lpstr>
      <vt:lpstr>ScheduledThreadPool</vt:lpstr>
      <vt:lpstr>Callable and Future</vt:lpstr>
      <vt:lpstr>What is it used for?</vt:lpstr>
      <vt:lpstr>Basics of Asynchronous Operation</vt:lpstr>
      <vt:lpstr>Basics of Asynchronous Operation</vt:lpstr>
      <vt:lpstr>Runnable (vs) Callable</vt:lpstr>
      <vt:lpstr>Working with Callable and Futures</vt:lpstr>
      <vt:lpstr>Visualize The Callable And Future Example</vt:lpstr>
      <vt:lpstr>Visualize The Callable And Future Example</vt:lpstr>
      <vt:lpstr>There Is A Problem</vt:lpstr>
      <vt:lpstr>Dependent tasks</vt:lpstr>
      <vt:lpstr>Independent Flows</vt:lpstr>
      <vt:lpstr>Best Practices for Concurrent Programming</vt:lpstr>
      <vt:lpstr>Best Practices for Concurrent Programming</vt:lpstr>
      <vt:lpstr>Best Practices for Concurrent Programming</vt:lpstr>
      <vt:lpstr>Best Practices for Concurrent Programming</vt:lpstr>
      <vt:lpstr>Best Practices for Concurrent Programming</vt:lpstr>
      <vt:lpstr>Best Practices for Concurrent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 and Executor Framework</dc:title>
  <dc:creator>Vivek Gohil</dc:creator>
  <cp:lastModifiedBy>Vivek Gohil</cp:lastModifiedBy>
  <cp:revision>13</cp:revision>
  <dcterms:created xsi:type="dcterms:W3CDTF">2024-05-07T05:21:34Z</dcterms:created>
  <dcterms:modified xsi:type="dcterms:W3CDTF">2025-08-12T04:13:00Z</dcterms:modified>
</cp:coreProperties>
</file>