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8" r:id="rId32"/>
    <p:sldId id="289" r:id="rId33"/>
    <p:sldId id="282" r:id="rId34"/>
    <p:sldId id="285" r:id="rId35"/>
    <p:sldId id="290" r:id="rId36"/>
    <p:sldId id="291" r:id="rId37"/>
    <p:sldId id="292" r:id="rId38"/>
    <p:sldId id="298" r:id="rId39"/>
    <p:sldId id="299" r:id="rId40"/>
    <p:sldId id="293" r:id="rId41"/>
    <p:sldId id="294" r:id="rId42"/>
    <p:sldId id="29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21" r:id="rId61"/>
    <p:sldId id="318" r:id="rId62"/>
    <p:sldId id="319" r:id="rId63"/>
    <p:sldId id="320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9EC-45AA-4822-8817-533600CB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BC3E-825B-48F5-80FE-9412A2C40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460-04A0-488E-9B6A-B32206DC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F8C5-E920-4004-942A-E039DA2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2B3D-A8AF-4FD6-ACA5-35F9B587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9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B1F-DEE2-4300-A83C-A770B931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DF5F7-B264-4329-8B28-DD5642783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6A05-0433-4470-8AED-C4EE3A29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11C3-FA1C-4A7A-B2C2-62FFB84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60AC-145E-45A4-B3C2-0D54915D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9ACE-CDF7-44C6-B2A9-74C1E6C6C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54A5-F9C6-436F-896B-88250487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9F9F-B677-47B9-9949-B7C81E82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5E04-E4C1-4851-9ECA-6DEF799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5F0E-6196-4115-ABAC-31527A5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C4D-68FD-44EA-9158-835A766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8886-02E1-4BB9-9D4C-4D953D37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1301-5268-4DC0-BE59-E5675D70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69C2-8BB9-4645-A5CC-144AB13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B574-C843-4E02-AB07-73F57358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8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38B-3DF1-4A67-90EC-350B9806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8954-4F95-4BF4-B9CB-AFB5D99D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B008-BBF0-4492-90F6-E3E3A4BB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49CF-C235-4BF1-B2C9-3B8C37AC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D8CE-474D-4B5F-B37C-3A9D5C8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7B9-FA52-4B53-9F9B-CB8AD74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8103-F63F-4306-86CA-EE6C601A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F1E8-38C6-420B-B0CD-00935E0E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568B-169E-437D-91AA-D5686E86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AD4-1F07-4407-B3FD-F6960AAB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E21E-5CBA-495C-B512-FE65BFB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EB68-EC50-4591-8AAD-AA697C60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1B43-C18E-42E8-A810-8A99DA9C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71AC-C83B-43EC-B585-1CAAB037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9AF7B-CF7B-4439-AC39-554C699B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DA3F9-0495-4AC3-AC4E-AE8338B0C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1AB1-9556-4818-A49B-1F3B62B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6A7DE-0E19-49A9-8889-FEE0E824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36AE5-5404-4639-A89A-DDBCE9C0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A9B9-2CD6-43AB-A8BD-090CBAF1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C129B-A222-4D13-8953-E45F700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D4795-753F-4F97-90AD-2B09FDF3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2AEFE-5D83-4855-A52B-CA13F76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7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1CEF8-44D8-44CF-8E7A-BC292867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3A955-51EF-4E7A-B8E4-C47B4F6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C663-4FCC-4726-A96E-8DE7ADA3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441D-AE2B-4BE9-B238-E10EC9A5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B8B0-58C4-4828-B004-2D23703F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1A14-625F-4B3D-9288-4AA150A8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88CB-C53E-4EE2-8F3F-09B80EF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6909-5129-453E-8111-FD6FB2D5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8893-18BB-4AE1-9A50-1F3F9BB2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7F24-AFF3-434A-8272-67AD8F77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C8949-B9CE-4FB2-9066-94C8A1A5B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A97E-33EE-4208-B310-792EA3B1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B2399-81E5-4F18-AC70-6EDB1A4B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51B-CEF4-4489-B6E7-50EEBA57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583C-03DB-4659-905D-D196F4D8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7E062-6318-4FDF-AFD8-FD10A276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F2993-3B8E-4E2C-AFAF-41148915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B0DB-2427-4A79-85C9-FAF9B779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67D7-5F7F-46B4-ADCD-72097FBDC178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9E2E-D47A-4E57-AAFD-D3D65C48D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CBEB-B942-4D2A-8E3F-6A90DB15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787/customerordersservice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787/customerordersservice/customerordersservice?wsd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218C-414D-4BB8-88DE-8B221D534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2501E-ED0D-4EDA-A736-98193A371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4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9C01-34A0-4D18-B64E-79231BF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B7EC-A36F-439B-BC13-0E2FB795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maintains the SOA standards ?</a:t>
            </a:r>
          </a:p>
          <a:p>
            <a:pPr lvl="1"/>
            <a:r>
              <a:rPr lang="en-US" dirty="0"/>
              <a:t>It is maintained by open bodies like W3C and OASOS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7FAB-A6C4-456E-B215-295735E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6BE2-7B55-47B7-821A-87A58E5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Service and Why we need it?</a:t>
            </a:r>
          </a:p>
          <a:p>
            <a:pPr lvl="1"/>
            <a:r>
              <a:rPr lang="en-US" dirty="0"/>
              <a:t>A service according to SOA is an implementation of business logic that operates independent of the state of an other service.</a:t>
            </a:r>
          </a:p>
          <a:p>
            <a:pPr lvl="1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F5BD5C-B7CE-4573-97EE-953B3F9123EF}"/>
              </a:ext>
            </a:extLst>
          </p:cNvPr>
          <p:cNvSpPr/>
          <p:nvPr/>
        </p:nvSpPr>
        <p:spPr>
          <a:xfrm>
            <a:off x="1384183" y="3624044"/>
            <a:ext cx="1845578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68B67-721B-45DE-9885-3A6F770F5358}"/>
              </a:ext>
            </a:extLst>
          </p:cNvPr>
          <p:cNvSpPr/>
          <p:nvPr/>
        </p:nvSpPr>
        <p:spPr>
          <a:xfrm>
            <a:off x="6795082" y="3624044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2B912-24BC-4854-AE57-E51FD7EEFADE}"/>
              </a:ext>
            </a:extLst>
          </p:cNvPr>
          <p:cNvSpPr/>
          <p:nvPr/>
        </p:nvSpPr>
        <p:spPr>
          <a:xfrm>
            <a:off x="1384183" y="5301843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26077-4E70-4497-BD64-E62C9DFB694F}"/>
              </a:ext>
            </a:extLst>
          </p:cNvPr>
          <p:cNvSpPr/>
          <p:nvPr/>
        </p:nvSpPr>
        <p:spPr>
          <a:xfrm>
            <a:off x="6795080" y="5301843"/>
            <a:ext cx="213080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Management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5E5E3F-3074-4F16-A737-E509171CFD83}"/>
              </a:ext>
            </a:extLst>
          </p:cNvPr>
          <p:cNvSpPr/>
          <p:nvPr/>
        </p:nvSpPr>
        <p:spPr>
          <a:xfrm>
            <a:off x="3598877" y="5301843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CFB472-81A4-480C-8EDC-A0FF95D1A2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29761" y="4001549"/>
            <a:ext cx="3565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4A9D93-E777-492C-8B3F-80C47C82F843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16200000" flipV="1">
            <a:off x="2831284" y="3854741"/>
            <a:ext cx="922790" cy="197141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AFF875-B318-47C9-9A2E-464193F58F1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743198" y="5679348"/>
            <a:ext cx="85567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4C657-82E7-4BE1-80F0-535355E508F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957892" y="5679348"/>
            <a:ext cx="183718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3BD05B-9895-48EB-A907-00BF71AF1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307746" y="2134999"/>
            <a:ext cx="922790" cy="5410899"/>
          </a:xfrm>
          <a:prstGeom prst="bentConnector3">
            <a:avLst>
              <a:gd name="adj1" fmla="val 7091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C0A-D61B-404E-BC31-1E4FFE6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557D-60B3-4BAC-91AA-0335D1A6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SOA Contracts in web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205925-FF85-428E-B2EC-92565305BF3E}"/>
              </a:ext>
            </a:extLst>
          </p:cNvPr>
          <p:cNvSpPr/>
          <p:nvPr/>
        </p:nvSpPr>
        <p:spPr>
          <a:xfrm>
            <a:off x="1837189" y="2701255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FB4BA4-CA1E-4FEB-AB37-DA74F7FFEC74}"/>
              </a:ext>
            </a:extLst>
          </p:cNvPr>
          <p:cNvSpPr/>
          <p:nvPr/>
        </p:nvSpPr>
        <p:spPr>
          <a:xfrm>
            <a:off x="6595494" y="2701255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WSDL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7ACB9-4631-449E-8FEF-DF31988CDAED}"/>
              </a:ext>
            </a:extLst>
          </p:cNvPr>
          <p:cNvCxnSpPr/>
          <p:nvPr/>
        </p:nvCxnSpPr>
        <p:spPr>
          <a:xfrm>
            <a:off x="4295163" y="2973897"/>
            <a:ext cx="19434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56870B-BF0A-491A-87F2-DA3FC2BAE26A}"/>
              </a:ext>
            </a:extLst>
          </p:cNvPr>
          <p:cNvSpPr/>
          <p:nvPr/>
        </p:nvSpPr>
        <p:spPr>
          <a:xfrm>
            <a:off x="1837189" y="4008153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2480BA-87AA-46D4-89CC-C0733F275C7D}"/>
              </a:ext>
            </a:extLst>
          </p:cNvPr>
          <p:cNvSpPr/>
          <p:nvPr/>
        </p:nvSpPr>
        <p:spPr>
          <a:xfrm>
            <a:off x="6595494" y="4008153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WADL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025119-ED65-4AE7-8C42-E333A326DA55}"/>
              </a:ext>
            </a:extLst>
          </p:cNvPr>
          <p:cNvCxnSpPr/>
          <p:nvPr/>
        </p:nvCxnSpPr>
        <p:spPr>
          <a:xfrm>
            <a:off x="4287348" y="4280795"/>
            <a:ext cx="19434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DE9-F0B4-4C3A-8A0E-7053342A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6A5A-E379-4965-85E5-3AF121A9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Platform Independent</a:t>
            </a:r>
          </a:p>
          <a:p>
            <a:r>
              <a:rPr lang="en-IN" dirty="0"/>
              <a:t>Focused Developer Roles</a:t>
            </a:r>
          </a:p>
          <a:p>
            <a:r>
              <a:rPr lang="en-IN" dirty="0"/>
              <a:t>Loosely Coupled</a:t>
            </a:r>
          </a:p>
          <a:p>
            <a:r>
              <a:rPr lang="en-IN" dirty="0"/>
              <a:t>Reusability</a:t>
            </a:r>
          </a:p>
          <a:p>
            <a:pPr lvl="1"/>
            <a:r>
              <a:rPr lang="en-IN" dirty="0"/>
              <a:t>Cost Reduction</a:t>
            </a:r>
          </a:p>
          <a:p>
            <a:pPr lvl="1"/>
            <a:r>
              <a:rPr lang="en-IN" dirty="0"/>
              <a:t>Scalability</a:t>
            </a:r>
          </a:p>
          <a:p>
            <a:pPr lvl="1"/>
            <a:r>
              <a:rPr lang="en-IN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1177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181-94EC-4071-A158-B4256AAC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 and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C762-8B13-4EE0-A2FE-4D23EEA5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which stands for Service Oriented Architecture is a set of principles.</a:t>
            </a:r>
          </a:p>
          <a:p>
            <a:r>
              <a:rPr lang="en-US" dirty="0"/>
              <a:t>Web services is a way to implement those principles in our applications that we create.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62C-9A58-49C6-8897-F26E4BF6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1FC-22C7-4D5B-82AD-BD9DE52A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SOA and Web Services one and the same?</a:t>
            </a:r>
          </a:p>
          <a:p>
            <a:pPr lvl="1"/>
            <a:r>
              <a:rPr lang="en-IN" dirty="0"/>
              <a:t>True</a:t>
            </a:r>
          </a:p>
          <a:p>
            <a:pPr lvl="1"/>
            <a:r>
              <a:rPr lang="en-IN" dirty="0"/>
              <a:t>False</a:t>
            </a:r>
          </a:p>
          <a:p>
            <a:r>
              <a:rPr lang="en-IN" dirty="0"/>
              <a:t>Which of these are the benefits of SOA?</a:t>
            </a:r>
          </a:p>
          <a:p>
            <a:pPr lvl="1"/>
            <a:r>
              <a:rPr lang="en-IN" dirty="0"/>
              <a:t>Flexibility and Scalability</a:t>
            </a:r>
          </a:p>
          <a:p>
            <a:pPr lvl="1"/>
            <a:r>
              <a:rPr lang="en-IN" dirty="0"/>
              <a:t>Adaptability and Loose Coupling</a:t>
            </a:r>
          </a:p>
          <a:p>
            <a:pPr lvl="1"/>
            <a:r>
              <a:rPr lang="en-IN" dirty="0"/>
              <a:t>Planform Independence</a:t>
            </a:r>
          </a:p>
          <a:p>
            <a:pPr lvl="1"/>
            <a:r>
              <a:rPr lang="en-IN" dirty="0"/>
              <a:t>All the above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7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50A-FAA6-4D69-B807-8A5424A8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8E0C-4AFB-48D2-B147-8D66882D4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XML and XML 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64277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F792-F626-4948-AD10-01AC817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5A99-4E84-4B42-A9B0-46D58C5A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XML ?</a:t>
            </a:r>
          </a:p>
          <a:p>
            <a:r>
              <a:rPr lang="en-IN" dirty="0"/>
              <a:t>How to create XML document?</a:t>
            </a:r>
          </a:p>
          <a:p>
            <a:r>
              <a:rPr lang="en-IN" dirty="0"/>
              <a:t>What well formedness is ?</a:t>
            </a:r>
          </a:p>
          <a:p>
            <a:r>
              <a:rPr lang="en-IN" dirty="0"/>
              <a:t>How to define the contract for XML using XSD?</a:t>
            </a:r>
          </a:p>
          <a:p>
            <a:r>
              <a:rPr lang="en-IN" dirty="0"/>
              <a:t>What namespaces are in XML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EB6-64D2-4870-84A0-4DCF229B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9338-C741-4F3E-A05F-07DFE4BD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 is stand for Extensible markup language.</a:t>
            </a:r>
          </a:p>
          <a:p>
            <a:r>
              <a:rPr lang="en-IN" dirty="0"/>
              <a:t>XML dose not have any predefined set of elements(tags) , it allows us to create our own tags.</a:t>
            </a:r>
          </a:p>
        </p:txBody>
      </p:sp>
    </p:spTree>
    <p:extLst>
      <p:ext uri="{BB962C8B-B14F-4D97-AF65-F5344CB8AC3E}">
        <p14:creationId xmlns:p14="http://schemas.microsoft.com/office/powerpoint/2010/main" val="21747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2ED-505D-45BC-8F43-3AEFF1D3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85E64-894F-48B9-8C32-8DDAB009B0DA}"/>
              </a:ext>
            </a:extLst>
          </p:cNvPr>
          <p:cNvSpPr txBox="1"/>
          <p:nvPr/>
        </p:nvSpPr>
        <p:spPr>
          <a:xfrm>
            <a:off x="838199" y="1786356"/>
            <a:ext cx="1090462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&lt;</a:t>
            </a:r>
            <a:r>
              <a:rPr lang="en-IN" dirty="0" err="1">
                <a:latin typeface="Consolas" panose="020B0609020204030204" pitchFamily="49" charset="0"/>
              </a:rPr>
              <a:t>OrderDetails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&lt;Order id="101"&gt;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Qualntity</a:t>
            </a:r>
            <a:r>
              <a:rPr lang="en-IN" dirty="0">
                <a:latin typeface="Consolas" panose="020B0609020204030204" pitchFamily="49" charset="0"/>
              </a:rPr>
              <a:t>&gt;10&lt;/</a:t>
            </a:r>
            <a:r>
              <a:rPr lang="en-IN" dirty="0" err="1">
                <a:latin typeface="Consolas" panose="020B0609020204030204" pitchFamily="49" charset="0"/>
              </a:rPr>
              <a:t>Qualntity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&lt;Price&gt;4200&lt;/Price&gt;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ShippingAddress</a:t>
            </a:r>
            <a:r>
              <a:rPr lang="en-IN" dirty="0">
                <a:latin typeface="Consolas" panose="020B0609020204030204" pitchFamily="49" charset="0"/>
              </a:rPr>
              <a:t>&gt;B-212 , M.G. Road , Mumbai - 12&lt;/</a:t>
            </a:r>
            <a:r>
              <a:rPr lang="en-IN" dirty="0" err="1">
                <a:latin typeface="Consolas" panose="020B0609020204030204" pitchFamily="49" charset="0"/>
              </a:rPr>
              <a:t>ShippingAddress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&lt;/Order&gt;</a:t>
            </a:r>
          </a:p>
          <a:p>
            <a:r>
              <a:rPr lang="en-IN" dirty="0">
                <a:latin typeface="Consolas" panose="020B0609020204030204" pitchFamily="49" charset="0"/>
              </a:rPr>
              <a:t>&lt;/</a:t>
            </a:r>
            <a:r>
              <a:rPr lang="en-IN" dirty="0" err="1">
                <a:latin typeface="Consolas" panose="020B0609020204030204" pitchFamily="49" charset="0"/>
              </a:rPr>
              <a:t>OrderDetails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78AE-16FC-4527-8103-327C5829C521}"/>
              </a:ext>
            </a:extLst>
          </p:cNvPr>
          <p:cNvSpPr txBox="1"/>
          <p:nvPr/>
        </p:nvSpPr>
        <p:spPr>
          <a:xfrm>
            <a:off x="838199" y="4191068"/>
            <a:ext cx="1090462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EmployeeDetails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&lt;Employee id="100"&gt;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&lt;FirstName&gt;Vivek&lt;/FirstName&gt;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&gt;Gohil&lt;/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&lt;Designation&gt;Developer&lt;/Designation&gt;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&lt;Salary&gt;1000&lt;/Salary&gt;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&lt;/Employee&gt;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EmployeeDetails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9D23-5593-4805-9B65-230DFB55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F8C9-09FB-4659-8FF0-98E07EC5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</a:t>
            </a:r>
          </a:p>
          <a:p>
            <a:pPr lvl="1"/>
            <a:r>
              <a:rPr lang="en-US" dirty="0"/>
              <a:t>Web Services – The Big Picture</a:t>
            </a:r>
          </a:p>
          <a:p>
            <a:pPr lvl="1"/>
            <a:r>
              <a:rPr lang="en-US" dirty="0"/>
              <a:t>SOA Concept</a:t>
            </a:r>
          </a:p>
          <a:p>
            <a:r>
              <a:rPr lang="en-US" dirty="0"/>
              <a:t>XML Standards</a:t>
            </a:r>
          </a:p>
          <a:p>
            <a:pPr lvl="1"/>
            <a:r>
              <a:rPr lang="en-US" dirty="0"/>
              <a:t>XML and XML 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66388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9A3-A859-4DA3-9556-66FA561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CBBC-DDC2-4424-953A-89BEFC0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 Developers To Create Custom Markup.</a:t>
            </a:r>
          </a:p>
          <a:p>
            <a:r>
              <a:rPr lang="en-IN" dirty="0"/>
              <a:t>It carries both , Data and Metadata.</a:t>
            </a:r>
          </a:p>
          <a:p>
            <a:r>
              <a:rPr lang="en-IN" dirty="0"/>
              <a:t>Supports Well-Formedness – To Get Clear XML File.</a:t>
            </a:r>
          </a:p>
          <a:p>
            <a:r>
              <a:rPr lang="en-IN" dirty="0"/>
              <a:t>Allow application to do the validations using XML Schema Validation.</a:t>
            </a:r>
          </a:p>
        </p:txBody>
      </p:sp>
    </p:spTree>
    <p:extLst>
      <p:ext uri="{BB962C8B-B14F-4D97-AF65-F5344CB8AC3E}">
        <p14:creationId xmlns:p14="http://schemas.microsoft.com/office/powerpoint/2010/main" val="4289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DFD-1014-40AB-BE45-3B98170F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When/Where to create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7810-B897-4324-86F4-5104D608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exchange between applications.</a:t>
            </a:r>
          </a:p>
          <a:p>
            <a:pPr lvl="1"/>
            <a:r>
              <a:rPr lang="en-IN" dirty="0"/>
              <a:t>SOAP and Rest Web Service use for data exchange.</a:t>
            </a:r>
          </a:p>
          <a:p>
            <a:r>
              <a:rPr lang="en-IN" dirty="0"/>
              <a:t>Setting configuration of application.</a:t>
            </a:r>
          </a:p>
          <a:p>
            <a:pPr lvl="1"/>
            <a:r>
              <a:rPr lang="en-IN" dirty="0">
                <a:latin typeface="Consolas" panose="020B0609020204030204" pitchFamily="49" charset="0"/>
              </a:rPr>
              <a:t>web.xml , server.xml , pom.xml , spring.xml </a:t>
            </a:r>
          </a:p>
          <a:p>
            <a:r>
              <a:rPr lang="en-IN" dirty="0"/>
              <a:t>Save data and manipulate data , present data.</a:t>
            </a:r>
          </a:p>
          <a:p>
            <a:pPr lvl="1"/>
            <a:r>
              <a:rPr lang="en-IN" dirty="0"/>
              <a:t>Withing the application using JAXB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011A-9EC4-4426-AB1E-0F03292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XSD?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B7DF-074E-424B-B867-633F7A04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XSD stands for XML Schema Definition.</a:t>
            </a:r>
          </a:p>
          <a:p>
            <a:r>
              <a:rPr lang="en-IN" dirty="0"/>
              <a:t>XSD defines the grammar or a blueprint for a XML document.</a:t>
            </a:r>
          </a:p>
          <a:p>
            <a:r>
              <a:rPr lang="en-IN" dirty="0"/>
              <a:t>We can use the XSD to mention what elements can be there in a XML document.</a:t>
            </a:r>
          </a:p>
          <a:p>
            <a:pPr lvl="1"/>
            <a:r>
              <a:rPr lang="en-IN" dirty="0"/>
              <a:t>Elements</a:t>
            </a:r>
          </a:p>
          <a:p>
            <a:pPr lvl="1"/>
            <a:r>
              <a:rPr lang="en-IN" dirty="0"/>
              <a:t>Attributes</a:t>
            </a:r>
          </a:p>
          <a:p>
            <a:pPr lvl="1"/>
            <a:r>
              <a:rPr lang="en-IN" dirty="0"/>
              <a:t>Namespaces can used</a:t>
            </a:r>
          </a:p>
          <a:p>
            <a:pPr lvl="1"/>
            <a:r>
              <a:rPr lang="en-IN" dirty="0"/>
              <a:t>Order of elements</a:t>
            </a:r>
          </a:p>
          <a:p>
            <a:pPr lvl="1"/>
            <a:r>
              <a:rPr lang="en-IN" dirty="0"/>
              <a:t>Number of Occurrences</a:t>
            </a:r>
          </a:p>
          <a:p>
            <a:pPr lvl="1"/>
            <a:r>
              <a:rPr lang="en-IN" dirty="0"/>
              <a:t>Restrictions on data 	</a:t>
            </a:r>
          </a:p>
        </p:txBody>
      </p:sp>
    </p:spTree>
    <p:extLst>
      <p:ext uri="{BB962C8B-B14F-4D97-AF65-F5344CB8AC3E}">
        <p14:creationId xmlns:p14="http://schemas.microsoft.com/office/powerpoint/2010/main" val="18704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5BB-1653-4FBE-BED0-24240572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and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F8F1-22CB-46ED-AE24-F4E1EADF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XML follows the XSD then it is called as Valid XML document.</a:t>
            </a:r>
          </a:p>
          <a:p>
            <a:r>
              <a:rPr lang="en-IN" dirty="0"/>
              <a:t>XSD is a also a XML file with .</a:t>
            </a:r>
            <a:r>
              <a:rPr lang="en-IN" dirty="0" err="1"/>
              <a:t>xsd</a:t>
            </a:r>
            <a:r>
              <a:rPr lang="en-IN" dirty="0"/>
              <a:t> extension.</a:t>
            </a:r>
          </a:p>
          <a:p>
            <a:r>
              <a:rPr lang="en-IN" dirty="0"/>
              <a:t>All the elements that we can use inside a XSD file is defined by W3C.</a:t>
            </a:r>
          </a:p>
          <a:p>
            <a:r>
              <a:rPr lang="en-IN" dirty="0"/>
              <a:t>XSD is used as a contract between two application which exchange the XML data.</a:t>
            </a:r>
          </a:p>
          <a:p>
            <a:endParaRPr lang="en-IN" dirty="0"/>
          </a:p>
        </p:txBody>
      </p:sp>
      <p:pic>
        <p:nvPicPr>
          <p:cNvPr id="1028" name="Picture 4" descr="Xml, file Free Icon of Icomoon free 1 Icons">
            <a:extLst>
              <a:ext uri="{FF2B5EF4-FFF2-40B4-BE49-F238E27FC236}">
                <a16:creationId xmlns:a16="http://schemas.microsoft.com/office/drawing/2014/main" id="{DC9B056F-7706-496B-A363-DEBD9D40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07" y="4837329"/>
            <a:ext cx="929590" cy="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Xml, file Free Icon of Icomoon free 1 Icons">
            <a:extLst>
              <a:ext uri="{FF2B5EF4-FFF2-40B4-BE49-F238E27FC236}">
                <a16:creationId xmlns:a16="http://schemas.microsoft.com/office/drawing/2014/main" id="{E824B2F7-15C8-4071-923C-1181861B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12" y="4837329"/>
            <a:ext cx="929590" cy="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CBD36-00F6-4F63-8F42-4B27FEF136F9}"/>
              </a:ext>
            </a:extLst>
          </p:cNvPr>
          <p:cNvSpPr/>
          <p:nvPr/>
        </p:nvSpPr>
        <p:spPr>
          <a:xfrm rot="5400000">
            <a:off x="6016967" y="4281846"/>
            <a:ext cx="346510" cy="204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1009-9A7C-4F88-948C-AC619569A0FE}"/>
              </a:ext>
            </a:extLst>
          </p:cNvPr>
          <p:cNvSpPr txBox="1"/>
          <p:nvPr/>
        </p:nvSpPr>
        <p:spPr>
          <a:xfrm>
            <a:off x="3741189" y="5814556"/>
            <a:ext cx="107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DB413-5116-4954-A7FA-0A22C4E634F0}"/>
              </a:ext>
            </a:extLst>
          </p:cNvPr>
          <p:cNvSpPr txBox="1"/>
          <p:nvPr/>
        </p:nvSpPr>
        <p:spPr>
          <a:xfrm>
            <a:off x="7604792" y="5766919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order.xsd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76CA-E321-47EF-AD0A-9A7EEBE25F1A}"/>
              </a:ext>
            </a:extLst>
          </p:cNvPr>
          <p:cNvSpPr txBox="1"/>
          <p:nvPr/>
        </p:nvSpPr>
        <p:spPr>
          <a:xfrm>
            <a:off x="5729198" y="51060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9CDFF-3B9B-4682-B0F8-E299253EA6D9}"/>
              </a:ext>
            </a:extLst>
          </p:cNvPr>
          <p:cNvSpPr/>
          <p:nvPr/>
        </p:nvSpPr>
        <p:spPr>
          <a:xfrm>
            <a:off x="3455469" y="4346441"/>
            <a:ext cx="5640404" cy="2146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2ED-7A8F-4E6C-8C93-885B567B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– 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CE72A-28A7-4F8F-89D3-ED21E0B622FD}"/>
              </a:ext>
            </a:extLst>
          </p:cNvPr>
          <p:cNvSpPr txBox="1"/>
          <p:nvPr/>
        </p:nvSpPr>
        <p:spPr>
          <a:xfrm>
            <a:off x="2968157" y="3752448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 Billing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6C26-8857-41F2-B30D-D1EC8385B63F}"/>
              </a:ext>
            </a:extLst>
          </p:cNvPr>
          <p:cNvSpPr txBox="1"/>
          <p:nvPr/>
        </p:nvSpPr>
        <p:spPr>
          <a:xfrm>
            <a:off x="7617159" y="3779919"/>
            <a:ext cx="15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 Clinical</a:t>
            </a:r>
          </a:p>
        </p:txBody>
      </p:sp>
      <p:pic>
        <p:nvPicPr>
          <p:cNvPr id="8" name="Picture 4" descr="Xml, file Free Icon of Icomoon free 1 Icons">
            <a:extLst>
              <a:ext uri="{FF2B5EF4-FFF2-40B4-BE49-F238E27FC236}">
                <a16:creationId xmlns:a16="http://schemas.microsoft.com/office/drawing/2014/main" id="{7B49BEDE-4750-48D5-820F-FBD34A15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13" y="2640843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3CC3ECF3-11BB-4279-83B7-0329E54D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84" y="242688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DDA6-EFA3-448C-ADA1-8EB01F30D042}"/>
              </a:ext>
            </a:extLst>
          </p:cNvPr>
          <p:cNvSpPr txBox="1"/>
          <p:nvPr/>
        </p:nvSpPr>
        <p:spPr>
          <a:xfrm>
            <a:off x="5715113" y="314342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26F834-65B5-4F48-B2E4-405F658F597B}"/>
              </a:ext>
            </a:extLst>
          </p:cNvPr>
          <p:cNvCxnSpPr>
            <a:cxnSpLocks/>
          </p:cNvCxnSpPr>
          <p:nvPr/>
        </p:nvCxnSpPr>
        <p:spPr>
          <a:xfrm>
            <a:off x="4437277" y="2555891"/>
            <a:ext cx="3266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8A62C-FAF3-4378-839F-99B27550ABA4}"/>
              </a:ext>
            </a:extLst>
          </p:cNvPr>
          <p:cNvCxnSpPr/>
          <p:nvPr/>
        </p:nvCxnSpPr>
        <p:spPr>
          <a:xfrm flipH="1">
            <a:off x="4437277" y="3496377"/>
            <a:ext cx="3266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9B588BFD-C3E4-4319-A692-2A142ABB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40" y="24564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Xml, file Free Icon of Icomoon free 1 Icons">
            <a:extLst>
              <a:ext uri="{FF2B5EF4-FFF2-40B4-BE49-F238E27FC236}">
                <a16:creationId xmlns:a16="http://schemas.microsoft.com/office/drawing/2014/main" id="{8B6A3AD3-CF8D-462B-8AFD-0E08A9F2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40" y="4265908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Xml, file Free Icon of Icomoon free 1 Icons">
            <a:extLst>
              <a:ext uri="{FF2B5EF4-FFF2-40B4-BE49-F238E27FC236}">
                <a16:creationId xmlns:a16="http://schemas.microsoft.com/office/drawing/2014/main" id="{D6E1787A-6114-4ACD-BD01-41F78C9B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84" y="4265908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1D50E1-A57C-458E-8F16-8B0BB54F79FA}"/>
              </a:ext>
            </a:extLst>
          </p:cNvPr>
          <p:cNvSpPr txBox="1"/>
          <p:nvPr/>
        </p:nvSpPr>
        <p:spPr>
          <a:xfrm>
            <a:off x="3441671" y="4744331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xsd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5278D-50D0-4E0A-9445-94743E466F4F}"/>
              </a:ext>
            </a:extLst>
          </p:cNvPr>
          <p:cNvSpPr txBox="1"/>
          <p:nvPr/>
        </p:nvSpPr>
        <p:spPr>
          <a:xfrm>
            <a:off x="8251284" y="4760553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xsd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63669-BF12-4B4D-82D7-B58FD8A7D981}"/>
              </a:ext>
            </a:extLst>
          </p:cNvPr>
          <p:cNvSpPr txBox="1"/>
          <p:nvPr/>
        </p:nvSpPr>
        <p:spPr>
          <a:xfrm>
            <a:off x="3113034" y="5129885"/>
            <a:ext cx="60823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Validate Patient Data : Name , Age Dob , Email , Gender , Phone</a:t>
            </a:r>
          </a:p>
        </p:txBody>
      </p:sp>
    </p:spTree>
    <p:extLst>
      <p:ext uri="{BB962C8B-B14F-4D97-AF65-F5344CB8AC3E}">
        <p14:creationId xmlns:p14="http://schemas.microsoft.com/office/powerpoint/2010/main" val="37098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21" grpId="0"/>
      <p:bldP spid="2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B0C-F47F-4CAB-A60A-790577C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15940D-F798-492F-9D31-085C1F5E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complex type in XSD.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3548A-665D-4247-B175-CB958E809C8A}"/>
              </a:ext>
            </a:extLst>
          </p:cNvPr>
          <p:cNvSpPr txBox="1"/>
          <p:nvPr/>
        </p:nvSpPr>
        <p:spPr>
          <a:xfrm>
            <a:off x="838200" y="2760643"/>
            <a:ext cx="452628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de-DE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&lt;schema xmlns="http://www.w3.org/2001/XMLSchema"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="qualified"&gt;</a:t>
            </a:r>
          </a:p>
          <a:p>
            <a:pPr algn="l"/>
            <a:endParaRPr lang="en-IN" sz="1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="patient" type="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name="Patient"&gt;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&lt;sequence&gt;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name="id" type="int"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name="name" type="string" /&gt;</a:t>
            </a: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name="age" type="int"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name="dob" type="date"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name="gender" type="string" /&gt;</a:t>
            </a: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name="email" type="string"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&lt;/sequence&gt;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&lt;/schema&gt;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3B19C-D53F-43A6-A2B5-B816C96B3C7E}"/>
              </a:ext>
            </a:extLst>
          </p:cNvPr>
          <p:cNvSpPr txBox="1"/>
          <p:nvPr/>
        </p:nvSpPr>
        <p:spPr>
          <a:xfrm>
            <a:off x="5787990" y="2760643"/>
            <a:ext cx="577194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 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xmlns:xsi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="http://www.w3.org/2001/XMLSchema-instance" 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xsi:schemaLocation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 patient.xsd "&gt;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&gt;1&lt;/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tns:name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&gt;Vivek&lt;/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tns:name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tns:age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&gt;33&lt;/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tns:age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tns:dob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&gt;2001-01-01&lt;/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tns:dob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&gt;M&lt;/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tns:email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&gt;ghl_vivek@hotmail.com&lt;/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tns:email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11193-53AA-4EA4-AC72-3956F6EB74AD}"/>
              </a:ext>
            </a:extLst>
          </p:cNvPr>
          <p:cNvSpPr txBox="1"/>
          <p:nvPr/>
        </p:nvSpPr>
        <p:spPr>
          <a:xfrm>
            <a:off x="838200" y="2391311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8B640-20F3-43A3-9486-63001D42071D}"/>
              </a:ext>
            </a:extLst>
          </p:cNvPr>
          <p:cNvSpPr txBox="1"/>
          <p:nvPr/>
        </p:nvSpPr>
        <p:spPr>
          <a:xfrm>
            <a:off x="5787990" y="2391311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Patient.xml</a:t>
            </a:r>
          </a:p>
        </p:txBody>
      </p:sp>
    </p:spTree>
    <p:extLst>
      <p:ext uri="{BB962C8B-B14F-4D97-AF65-F5344CB8AC3E}">
        <p14:creationId xmlns:p14="http://schemas.microsoft.com/office/powerpoint/2010/main" val="39197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C71-AF79-40AC-ACD6-9E44F58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88E5-8809-42B2-87F1-EB091ABD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use simple type and restrict the values of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5000-08B9-4973-8B4A-35816C5AB86B}"/>
              </a:ext>
            </a:extLst>
          </p:cNvPr>
          <p:cNvSpPr txBox="1"/>
          <p:nvPr/>
        </p:nvSpPr>
        <p:spPr>
          <a:xfrm>
            <a:off x="559068" y="2768461"/>
            <a:ext cx="704489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&lt;schema 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="http://www.w3.org/2001/XMLSchema"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="qualified"&gt;</a:t>
            </a:r>
          </a:p>
          <a:p>
            <a:endParaRPr lang="en-IN" sz="1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&lt;element name="patient"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name="id"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name="name" type="tns:String15Chars"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name="age" type="int"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name="dob" type="date"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name="gender"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name="email" type="string"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Simple Type Declaration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&lt;/schema&gt;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8D3E6-F692-4C3C-9E4C-5CF0D4819F91}"/>
              </a:ext>
            </a:extLst>
          </p:cNvPr>
          <p:cNvSpPr txBox="1"/>
          <p:nvPr/>
        </p:nvSpPr>
        <p:spPr>
          <a:xfrm>
            <a:off x="838200" y="2391311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36D4D-8B72-4871-AECC-4DD677DE00BA}"/>
              </a:ext>
            </a:extLst>
          </p:cNvPr>
          <p:cNvSpPr txBox="1"/>
          <p:nvPr/>
        </p:nvSpPr>
        <p:spPr>
          <a:xfrm>
            <a:off x="7651684" y="2768461"/>
            <a:ext cx="426118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name="ID"&gt;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base="int"&gt;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&lt;pattern value="[0-9]*"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name="String15Chars"&gt;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base="string"&gt;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maxLength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value="15"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name="Gender"&gt;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base="string"&gt;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&lt;enumeration value="M"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&lt;enumeration value="F"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BD89C-57EB-4990-9E73-E44AD5A029C5}"/>
              </a:ext>
            </a:extLst>
          </p:cNvPr>
          <p:cNvCxnSpPr/>
          <p:nvPr/>
        </p:nvCxnSpPr>
        <p:spPr>
          <a:xfrm>
            <a:off x="3580599" y="6184781"/>
            <a:ext cx="477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5A207A-0AA5-47B5-8496-8B4F95020E5E}"/>
              </a:ext>
            </a:extLst>
          </p:cNvPr>
          <p:cNvCxnSpPr/>
          <p:nvPr/>
        </p:nvCxnSpPr>
        <p:spPr>
          <a:xfrm flipV="1">
            <a:off x="8354729" y="580763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65D-E7EC-49C2-9DF3-62DA7A66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80FC-D03C-434E-AFD1-69E219D8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Complex type within complex type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3FE6B-2AAD-47E1-A695-151E50C9A9DF}"/>
              </a:ext>
            </a:extLst>
          </p:cNvPr>
          <p:cNvSpPr txBox="1"/>
          <p:nvPr/>
        </p:nvSpPr>
        <p:spPr>
          <a:xfrm>
            <a:off x="838200" y="2341582"/>
            <a:ext cx="77772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	&lt;element name="patient" type="</a:t>
            </a:r>
            <a:r>
              <a:rPr lang="en-IN" sz="1200" dirty="0" err="1">
                <a:latin typeface="Consolas" panose="020B0609020204030204" pitchFamily="49" charset="0"/>
              </a:rPr>
              <a:t>tns:Patient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//unchanged xml code			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PaymentType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&lt;choice&gt;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name="cash"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</a:t>
            </a:r>
            <a:r>
              <a:rPr lang="en-IN" sz="1200" dirty="0" err="1">
                <a:latin typeface="Consolas" panose="020B0609020204030204" pitchFamily="49" charset="0"/>
              </a:rPr>
              <a:t>insureance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tns:Insurence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&lt;/choice&gt;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Insurence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&lt;all&gt;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name="provider" type="string"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name="limit"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&lt;/all&gt;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78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B24C-335C-4CC2-96F3-1CBAA32A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48CDF-3E6B-4983-B48A-0B931DEA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number of Elements using minOccurs and </a:t>
            </a:r>
            <a:r>
              <a:rPr lang="en-US" dirty="0" err="1"/>
              <a:t>maxOccurs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C269F-0E67-4D30-A81E-D600DC2B3CD2}"/>
              </a:ext>
            </a:extLst>
          </p:cNvPr>
          <p:cNvSpPr txBox="1"/>
          <p:nvPr/>
        </p:nvSpPr>
        <p:spPr>
          <a:xfrm>
            <a:off x="838200" y="2695412"/>
            <a:ext cx="737182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name="id" type="</a:t>
            </a:r>
            <a:r>
              <a:rPr lang="en-IN" sz="1200" dirty="0" err="1">
                <a:latin typeface="Consolas" panose="020B0609020204030204" pitchFamily="49" charset="0"/>
              </a:rPr>
              <a:t>tns:ID</a:t>
            </a:r>
            <a:r>
              <a:rPr lang="en-IN" sz="1200" dirty="0">
                <a:latin typeface="Consolas" panose="020B0609020204030204" pitchFamily="49" charset="0"/>
              </a:rPr>
              <a:t>" 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name="name" type="tns:String15Chars"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name="age"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name="dob" type="date"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name="gender" type="</a:t>
            </a:r>
            <a:r>
              <a:rPr lang="en-IN" sz="1200" dirty="0" err="1">
                <a:latin typeface="Consolas" panose="020B0609020204030204" pitchFamily="49" charset="0"/>
              </a:rPr>
              <a:t>tns:Gender</a:t>
            </a:r>
            <a:r>
              <a:rPr lang="en-IN" sz="1200" dirty="0">
                <a:latin typeface="Consolas" panose="020B0609020204030204" pitchFamily="49" charset="0"/>
              </a:rPr>
              <a:t>" minOccurs="0"/&gt;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name="email"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="2"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name="phone"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="unbounded"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5C3AA-99C9-4D5F-9721-3F60E5359663}"/>
              </a:ext>
            </a:extLst>
          </p:cNvPr>
          <p:cNvSpPr/>
          <p:nvPr/>
        </p:nvSpPr>
        <p:spPr>
          <a:xfrm>
            <a:off x="6140741" y="3807629"/>
            <a:ext cx="1375794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F5C90-A4E1-491E-8D69-786AE7101E21}"/>
              </a:ext>
            </a:extLst>
          </p:cNvPr>
          <p:cNvSpPr/>
          <p:nvPr/>
        </p:nvSpPr>
        <p:spPr>
          <a:xfrm>
            <a:off x="5756245" y="3984516"/>
            <a:ext cx="1375794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30A55-E547-4F16-BC82-DA8F41DAB378}"/>
              </a:ext>
            </a:extLst>
          </p:cNvPr>
          <p:cNvSpPr/>
          <p:nvPr/>
        </p:nvSpPr>
        <p:spPr>
          <a:xfrm>
            <a:off x="5756244" y="4188393"/>
            <a:ext cx="2053905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972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79E6-9E3E-4C39-812D-6386D65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C84E-DC59-4925-9C64-599F4511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IN" sz="2800" dirty="0" err="1">
                <a:latin typeface="Consolas" panose="020B0609020204030204" pitchFamily="49" charset="0"/>
              </a:rPr>
              <a:t>elementFormDefault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sz="2400" dirty="0">
                <a:latin typeface="Consolas" panose="020B0609020204030204" pitchFamily="49" charset="0"/>
              </a:rPr>
              <a:t>Qualified = compulsory to XML document to use namespace prefix</a:t>
            </a:r>
          </a:p>
          <a:p>
            <a:pPr lvl="1"/>
            <a:r>
              <a:rPr lang="en-IN" dirty="0" err="1">
                <a:latin typeface="Consolas" panose="020B0609020204030204" pitchFamily="49" charset="0"/>
              </a:rPr>
              <a:t>UnQualifed</a:t>
            </a:r>
            <a:r>
              <a:rPr lang="en-IN" dirty="0">
                <a:latin typeface="Consolas" panose="020B0609020204030204" pitchFamily="49" charset="0"/>
              </a:rPr>
              <a:t> = prefix is not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E4A4-6F90-43F4-A604-383BE64FF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EB44-467F-4B21-A6ED-12C14EEB7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SOA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160475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C4D-CF8A-4128-8CCF-CD647973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086D-D6B7-4C98-B6C7-B3325E09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Defining Attributes in 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0642-1933-4F1C-BD53-03883796FFA1}"/>
              </a:ext>
            </a:extLst>
          </p:cNvPr>
          <p:cNvSpPr txBox="1"/>
          <p:nvPr/>
        </p:nvSpPr>
        <p:spPr>
          <a:xfrm>
            <a:off x="838199" y="2701920"/>
            <a:ext cx="10109433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&lt;element name="patient" type="</a:t>
            </a:r>
            <a:r>
              <a:rPr lang="en-IN" sz="1200" dirty="0" err="1">
                <a:latin typeface="Consolas" panose="020B0609020204030204" pitchFamily="49" charset="0"/>
              </a:rPr>
              <a:t>tns:Patient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name="name" type="tns:String15Chars"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name="age"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name="dob" type="date"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name="gender" type="</a:t>
            </a:r>
            <a:r>
              <a:rPr lang="en-IN" sz="1200" dirty="0" err="1">
                <a:latin typeface="Consolas" panose="020B0609020204030204" pitchFamily="49" charset="0"/>
              </a:rPr>
              <a:t>tns:Gender</a:t>
            </a:r>
            <a:r>
              <a:rPr lang="en-IN" sz="1200" dirty="0">
                <a:latin typeface="Consolas" panose="020B0609020204030204" pitchFamily="49" charset="0"/>
              </a:rPr>
              <a:t>" minOccurs="0"/&gt;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name="email"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="2"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name="phone"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="unbounded"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&lt;attribute name="id" type="</a:t>
            </a:r>
            <a:r>
              <a:rPr lang="en-IN" sz="1200" dirty="0" err="1">
                <a:latin typeface="Consolas" panose="020B0609020204030204" pitchFamily="49" charset="0"/>
              </a:rPr>
              <a:t>tns:ID</a:t>
            </a:r>
            <a:r>
              <a:rPr lang="en-IN" sz="1200" dirty="0">
                <a:latin typeface="Consolas" panose="020B0609020204030204" pitchFamily="49" charset="0"/>
              </a:rPr>
              <a:t>"&gt;&lt;/attribute&gt;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64FCF-477D-46D1-ADC3-BDC2DDA69425}"/>
              </a:ext>
            </a:extLst>
          </p:cNvPr>
          <p:cNvSpPr/>
          <p:nvPr/>
        </p:nvSpPr>
        <p:spPr>
          <a:xfrm>
            <a:off x="1820411" y="4766010"/>
            <a:ext cx="4018327" cy="2002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90E6-E0BB-4D57-88A9-49382FE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C219-BE9F-49BE-A438-CB43611E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: Stands for extensible markup language.</a:t>
            </a:r>
          </a:p>
          <a:p>
            <a:r>
              <a:rPr lang="en-US" dirty="0"/>
              <a:t>It allows us to create custom elements or tags for use application.</a:t>
            </a:r>
          </a:p>
          <a:p>
            <a:r>
              <a:rPr lang="en-US" dirty="0"/>
              <a:t>The power of XML is comes from its data and </a:t>
            </a:r>
            <a:r>
              <a:rPr lang="en-US" dirty="0" err="1"/>
              <a:t>METAdata</a:t>
            </a:r>
            <a:r>
              <a:rPr lang="en-US" dirty="0"/>
              <a:t>.</a:t>
            </a:r>
          </a:p>
          <a:p>
            <a:r>
              <a:rPr lang="en-US" dirty="0"/>
              <a:t>XML is mainly used for two purposes.</a:t>
            </a:r>
          </a:p>
          <a:p>
            <a:pPr lvl="1"/>
            <a:r>
              <a:rPr lang="en-US" dirty="0"/>
              <a:t>To exchange information </a:t>
            </a:r>
          </a:p>
          <a:p>
            <a:pPr lvl="1"/>
            <a:r>
              <a:rPr lang="en-US" dirty="0"/>
              <a:t>As a configuration file</a:t>
            </a:r>
          </a:p>
          <a:p>
            <a:r>
              <a:rPr lang="en-US" dirty="0"/>
              <a:t>There are certain well formedness rules that every xml document should follow and we have learned about those rules</a:t>
            </a:r>
          </a:p>
          <a:p>
            <a:r>
              <a:rPr lang="en-US" dirty="0"/>
              <a:t>If xml file has a XML schema definition file or a XSD file and if that XML complaints  or follows that XML schema it is called a valid 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3AB-8390-4154-8442-1D3F1C3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42B7-102F-43AD-A280-6A3BDF3E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XML Schema definition or a XSD is a contract between XML and provider and consumer.</a:t>
            </a:r>
          </a:p>
          <a:p>
            <a:r>
              <a:rPr lang="en-US" dirty="0"/>
              <a:t>It is also the XML document which uses elements defined by W3C.</a:t>
            </a:r>
          </a:p>
          <a:p>
            <a:r>
              <a:rPr lang="en-US" dirty="0"/>
              <a:t>We use the inbuilt types come up with our </a:t>
            </a:r>
            <a:r>
              <a:rPr lang="en-US" dirty="0" err="1"/>
              <a:t>SimpleTypes</a:t>
            </a:r>
            <a:r>
              <a:rPr lang="en-US" dirty="0"/>
              <a:t> and </a:t>
            </a:r>
            <a:r>
              <a:rPr lang="en-US" dirty="0" err="1"/>
              <a:t>ComplextTypes</a:t>
            </a:r>
            <a:r>
              <a:rPr lang="en-US" dirty="0"/>
              <a:t>.</a:t>
            </a:r>
          </a:p>
          <a:p>
            <a:r>
              <a:rPr lang="en-US" dirty="0"/>
              <a:t>We have also learnt about namespaces which uniquely quantify the elements in our XML or xml schemas.</a:t>
            </a:r>
          </a:p>
          <a:p>
            <a:r>
              <a:rPr lang="en-US" dirty="0"/>
              <a:t>We have created the XML file and also validated it using XSD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5725-8455-46CD-BE96-509ED75F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E527-F5AD-4777-8193-6E04FF8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What is the root element of a schema file?</a:t>
            </a:r>
          </a:p>
          <a:p>
            <a:pPr lvl="1"/>
            <a:r>
              <a:rPr lang="en-US" dirty="0" err="1">
                <a:solidFill>
                  <a:srgbClr val="1C1D1F"/>
                </a:solidFill>
                <a:latin typeface="sf pro text"/>
              </a:rPr>
              <a:t>xsd:complextype</a:t>
            </a:r>
            <a:endParaRPr lang="en-US" dirty="0">
              <a:solidFill>
                <a:srgbClr val="1C1D1F"/>
              </a:solidFill>
              <a:latin typeface="sf pro text"/>
            </a:endParaRPr>
          </a:p>
          <a:p>
            <a:pPr lvl="1"/>
            <a:r>
              <a:rPr lang="en-US" dirty="0" err="1">
                <a:solidFill>
                  <a:srgbClr val="1C1D1F"/>
                </a:solidFill>
                <a:latin typeface="sf pro text"/>
              </a:rPr>
              <a:t>xsd:schema</a:t>
            </a:r>
            <a:endParaRPr lang="en-US" dirty="0">
              <a:solidFill>
                <a:srgbClr val="1C1D1F"/>
              </a:solidFill>
              <a:latin typeface="sf pro text"/>
            </a:endParaRPr>
          </a:p>
          <a:p>
            <a:pPr lvl="1"/>
            <a:r>
              <a:rPr lang="en-IN" dirty="0" err="1"/>
              <a:t>xsd:root</a:t>
            </a:r>
            <a:endParaRPr lang="en-IN" dirty="0"/>
          </a:p>
          <a:p>
            <a:pPr lvl="1"/>
            <a:r>
              <a:rPr lang="en-IN" dirty="0" err="1"/>
              <a:t>xsd:element</a:t>
            </a:r>
            <a:endParaRPr lang="en-IN" dirty="0"/>
          </a:p>
          <a:p>
            <a:r>
              <a:rPr lang="en-IN" dirty="0"/>
              <a:t>Which element in XML Schema can be used to restrict values?</a:t>
            </a:r>
          </a:p>
          <a:p>
            <a:pPr lvl="1"/>
            <a:r>
              <a:rPr lang="en-IN" dirty="0" err="1"/>
              <a:t>xsd:regularexpression</a:t>
            </a:r>
            <a:endParaRPr lang="en-IN" dirty="0"/>
          </a:p>
          <a:p>
            <a:pPr lvl="1"/>
            <a:r>
              <a:rPr lang="en-IN" dirty="0" err="1"/>
              <a:t>xsd:condition</a:t>
            </a:r>
            <a:endParaRPr lang="en-IN" dirty="0"/>
          </a:p>
          <a:p>
            <a:pPr lvl="1"/>
            <a:r>
              <a:rPr lang="en-IN" dirty="0" err="1"/>
              <a:t>xsd:restriction</a:t>
            </a:r>
            <a:endParaRPr lang="en-IN" dirty="0"/>
          </a:p>
          <a:p>
            <a:pPr lvl="1"/>
            <a:r>
              <a:rPr lang="en-IN" dirty="0" err="1"/>
              <a:t>xsd:sequence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D6DE-3807-458D-8A31-8B9E7C0A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0371-2DD8-423D-B8B9-D226F85A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ensures the order in which the xml elements should occur?</a:t>
            </a:r>
          </a:p>
          <a:p>
            <a:pPr lvl="1"/>
            <a:r>
              <a:rPr lang="en-US" dirty="0" err="1"/>
              <a:t>xsd:sequence</a:t>
            </a:r>
            <a:endParaRPr lang="en-US" dirty="0"/>
          </a:p>
          <a:p>
            <a:pPr lvl="1"/>
            <a:r>
              <a:rPr lang="en-US" dirty="0" err="1"/>
              <a:t>xsd:choice</a:t>
            </a:r>
            <a:endParaRPr lang="en-US" dirty="0"/>
          </a:p>
          <a:p>
            <a:pPr lvl="1"/>
            <a:r>
              <a:rPr lang="en-US" dirty="0" err="1"/>
              <a:t>xsd:all</a:t>
            </a:r>
            <a:endParaRPr lang="en-US" dirty="0"/>
          </a:p>
          <a:p>
            <a:pPr lvl="1"/>
            <a:r>
              <a:rPr lang="en-US" dirty="0" err="1"/>
              <a:t>xsd:order</a:t>
            </a:r>
            <a:endParaRPr lang="en-US" dirty="0"/>
          </a:p>
          <a:p>
            <a:r>
              <a:rPr lang="en-US" dirty="0"/>
              <a:t>Which two schema attributes can be used to control the number of XML element occurrences?</a:t>
            </a:r>
          </a:p>
          <a:p>
            <a:pPr lvl="1"/>
            <a:r>
              <a:rPr lang="en-US" dirty="0"/>
              <a:t>minOccurs and </a:t>
            </a:r>
            <a:r>
              <a:rPr lang="en-US" dirty="0" err="1"/>
              <a:t>maxOccurs</a:t>
            </a:r>
            <a:endParaRPr lang="en-US" dirty="0"/>
          </a:p>
          <a:p>
            <a:pPr lvl="1"/>
            <a:r>
              <a:rPr lang="en-US" dirty="0" err="1"/>
              <a:t>loweBound</a:t>
            </a:r>
            <a:r>
              <a:rPr lang="en-US" dirty="0"/>
              <a:t> and </a:t>
            </a:r>
            <a:r>
              <a:rPr lang="en-US" dirty="0" err="1"/>
              <a:t>upperBound</a:t>
            </a:r>
            <a:endParaRPr lang="en-US" dirty="0"/>
          </a:p>
          <a:p>
            <a:pPr lvl="1"/>
            <a:r>
              <a:rPr lang="en-US" dirty="0"/>
              <a:t>min and max</a:t>
            </a:r>
          </a:p>
          <a:p>
            <a:pPr lvl="1"/>
            <a:r>
              <a:rPr lang="en-US" dirty="0" err="1"/>
              <a:t>minNum</a:t>
            </a:r>
            <a:r>
              <a:rPr lang="en-US" dirty="0"/>
              <a:t> and </a:t>
            </a:r>
            <a:r>
              <a:rPr lang="en-US" dirty="0" err="1"/>
              <a:t>maxNum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2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36C31-EAE3-42A3-B96B-0E136DC31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 Web Services Concepts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951604-FE37-4BD0-85D3-17C8965AD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31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721-13B7-47B9-A410-BC174EB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D652-63F0-4D4C-B5F0-0CB1F467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 will understand what , Why and When to SOAP web services in your application.</a:t>
            </a:r>
          </a:p>
          <a:p>
            <a:r>
              <a:rPr lang="en-US" dirty="0"/>
              <a:t>Also various advantages and disadvantages of SOAP web-services.</a:t>
            </a:r>
          </a:p>
          <a:p>
            <a:r>
              <a:rPr lang="en-US" dirty="0"/>
              <a:t>The building blocks of SOAP web-services mainly SOAP , WSDL and HTTP.</a:t>
            </a:r>
          </a:p>
          <a:p>
            <a:r>
              <a:rPr lang="en-US" dirty="0"/>
              <a:t>Will wrap it up by mastering the various sections of a WSDL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A48B-CE1D-4BC2-B4CE-6D5E08D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458A-A526-4423-ABEC-9EB03920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are Simply Awesome!</a:t>
            </a:r>
          </a:p>
          <a:p>
            <a:r>
              <a:rPr lang="en-US" dirty="0"/>
              <a:t>Web Services are to the software world what English to this planet. They are common ground or language.</a:t>
            </a:r>
          </a:p>
        </p:txBody>
      </p:sp>
    </p:spTree>
    <p:extLst>
      <p:ext uri="{BB962C8B-B14F-4D97-AF65-F5344CB8AC3E}">
        <p14:creationId xmlns:p14="http://schemas.microsoft.com/office/powerpoint/2010/main" val="18698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6063-8841-4681-B4FD-A8A5B4CD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 Web Services</a:t>
            </a:r>
            <a:endParaRPr lang="en-IN" dirty="0"/>
          </a:p>
        </p:txBody>
      </p:sp>
      <p:pic>
        <p:nvPicPr>
          <p:cNvPr id="1026" name="Picture 2" descr="Internet, browser Free Icon of Call Center Service">
            <a:extLst>
              <a:ext uri="{FF2B5EF4-FFF2-40B4-BE49-F238E27FC236}">
                <a16:creationId xmlns:a16="http://schemas.microsoft.com/office/drawing/2014/main" id="{43ECAE15-3BCA-427C-96E5-BEB7C7B7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86" y="364987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ABA53-4D13-4797-A8F2-1C983EE986C4}"/>
              </a:ext>
            </a:extLst>
          </p:cNvPr>
          <p:cNvSpPr txBox="1"/>
          <p:nvPr/>
        </p:nvSpPr>
        <p:spPr>
          <a:xfrm>
            <a:off x="2152008" y="4836937"/>
            <a:ext cx="1442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8F25EC8E-62DB-42FE-B5AF-A84D9653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8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D9244-BF14-49E0-BB5E-2D382916709D}"/>
              </a:ext>
            </a:extLst>
          </p:cNvPr>
          <p:cNvSpPr txBox="1"/>
          <p:nvPr/>
        </p:nvSpPr>
        <p:spPr>
          <a:xfrm>
            <a:off x="8173317" y="4836937"/>
            <a:ext cx="1950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Application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B9AEF-DF19-440C-A40E-B9A1024FA174}"/>
              </a:ext>
            </a:extLst>
          </p:cNvPr>
          <p:cNvCxnSpPr>
            <a:cxnSpLocks/>
          </p:cNvCxnSpPr>
          <p:nvPr/>
        </p:nvCxnSpPr>
        <p:spPr>
          <a:xfrm flipH="1">
            <a:off x="3594326" y="4369870"/>
            <a:ext cx="45789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E9707-71BA-4869-91D0-423C492DACE6}"/>
              </a:ext>
            </a:extLst>
          </p:cNvPr>
          <p:cNvCxnSpPr>
            <a:cxnSpLocks/>
          </p:cNvCxnSpPr>
          <p:nvPr/>
        </p:nvCxnSpPr>
        <p:spPr>
          <a:xfrm>
            <a:off x="3594326" y="3955984"/>
            <a:ext cx="46721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8989F-DF2F-41B8-A6BE-1D611F8DAA28}"/>
              </a:ext>
            </a:extLst>
          </p:cNvPr>
          <p:cNvSpPr txBox="1"/>
          <p:nvPr/>
        </p:nvSpPr>
        <p:spPr>
          <a:xfrm>
            <a:off x="5182448" y="3466511"/>
            <a:ext cx="1495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D8C5D-6EE4-45B6-BCBC-EB3D46F26A34}"/>
              </a:ext>
            </a:extLst>
          </p:cNvPr>
          <p:cNvSpPr txBox="1"/>
          <p:nvPr/>
        </p:nvSpPr>
        <p:spPr>
          <a:xfrm>
            <a:off x="5073467" y="4486947"/>
            <a:ext cx="1713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HTML 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6F6-E5C4-41D3-93C2-0C4684BF649A}"/>
              </a:ext>
            </a:extLst>
          </p:cNvPr>
          <p:cNvSpPr/>
          <p:nvPr/>
        </p:nvSpPr>
        <p:spPr>
          <a:xfrm>
            <a:off x="1461435" y="3214838"/>
            <a:ext cx="9269129" cy="218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B026E-F1A7-4CB7-AF0A-C50DD527D0BC}"/>
              </a:ext>
            </a:extLst>
          </p:cNvPr>
          <p:cNvSpPr txBox="1"/>
          <p:nvPr/>
        </p:nvSpPr>
        <p:spPr>
          <a:xfrm>
            <a:off x="5055471" y="2649365"/>
            <a:ext cx="173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6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6063-8841-4681-B4FD-A8A5B4CD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 Web Services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8F25EC8E-62DB-42FE-B5AF-A84D9653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8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D9244-BF14-49E0-BB5E-2D382916709D}"/>
              </a:ext>
            </a:extLst>
          </p:cNvPr>
          <p:cNvSpPr txBox="1"/>
          <p:nvPr/>
        </p:nvSpPr>
        <p:spPr>
          <a:xfrm>
            <a:off x="8173318" y="4836937"/>
            <a:ext cx="18250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Web Service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B9AEF-DF19-440C-A40E-B9A1024FA174}"/>
              </a:ext>
            </a:extLst>
          </p:cNvPr>
          <p:cNvCxnSpPr>
            <a:cxnSpLocks/>
          </p:cNvCxnSpPr>
          <p:nvPr/>
        </p:nvCxnSpPr>
        <p:spPr>
          <a:xfrm flipH="1">
            <a:off x="3594326" y="4369870"/>
            <a:ext cx="45789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E9707-71BA-4869-91D0-423C492DACE6}"/>
              </a:ext>
            </a:extLst>
          </p:cNvPr>
          <p:cNvCxnSpPr>
            <a:cxnSpLocks/>
          </p:cNvCxnSpPr>
          <p:nvPr/>
        </p:nvCxnSpPr>
        <p:spPr>
          <a:xfrm>
            <a:off x="3594326" y="3955984"/>
            <a:ext cx="46721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8989F-DF2F-41B8-A6BE-1D611F8DAA28}"/>
              </a:ext>
            </a:extLst>
          </p:cNvPr>
          <p:cNvSpPr txBox="1"/>
          <p:nvPr/>
        </p:nvSpPr>
        <p:spPr>
          <a:xfrm>
            <a:off x="5182448" y="3466511"/>
            <a:ext cx="1495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D8C5D-6EE4-45B6-BCBC-EB3D46F26A34}"/>
              </a:ext>
            </a:extLst>
          </p:cNvPr>
          <p:cNvSpPr txBox="1"/>
          <p:nvPr/>
        </p:nvSpPr>
        <p:spPr>
          <a:xfrm>
            <a:off x="5073467" y="4486947"/>
            <a:ext cx="1713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XML / JSON 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6F6-E5C4-41D3-93C2-0C4684BF649A}"/>
              </a:ext>
            </a:extLst>
          </p:cNvPr>
          <p:cNvSpPr/>
          <p:nvPr/>
        </p:nvSpPr>
        <p:spPr>
          <a:xfrm>
            <a:off x="1461435" y="3214838"/>
            <a:ext cx="9269129" cy="2791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B026E-F1A7-4CB7-AF0A-C50DD527D0BC}"/>
              </a:ext>
            </a:extLst>
          </p:cNvPr>
          <p:cNvSpPr txBox="1"/>
          <p:nvPr/>
        </p:nvSpPr>
        <p:spPr>
          <a:xfrm>
            <a:off x="5055471" y="2649365"/>
            <a:ext cx="1345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Service</a:t>
            </a:r>
            <a:endParaRPr lang="en-IN" dirty="0"/>
          </a:p>
        </p:txBody>
      </p:sp>
      <p:pic>
        <p:nvPicPr>
          <p:cNvPr id="13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FD99BBA7-AB16-4C63-9A57-A5D385D5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3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A8D55F-4B29-4395-A193-5DB024D33901}"/>
              </a:ext>
            </a:extLst>
          </p:cNvPr>
          <p:cNvSpPr txBox="1"/>
          <p:nvPr/>
        </p:nvSpPr>
        <p:spPr>
          <a:xfrm>
            <a:off x="1769323" y="4836937"/>
            <a:ext cx="18250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OR</a:t>
            </a:r>
          </a:p>
          <a:p>
            <a:pPr algn="ctr"/>
            <a:r>
              <a:rPr lang="en-US" dirty="0"/>
              <a:t> Web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0" grpId="0" animBg="1"/>
      <p:bldP spid="2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A7F3-6FE2-4EFF-BB31-FA02DEF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1701-AB67-4420-B344-B492A0DE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What is web service?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3A69E8-9DAA-43AF-9B69-A03BA4BF8B2E}"/>
              </a:ext>
            </a:extLst>
          </p:cNvPr>
          <p:cNvSpPr/>
          <p:nvPr/>
        </p:nvSpPr>
        <p:spPr>
          <a:xfrm>
            <a:off x="2541165" y="3865227"/>
            <a:ext cx="1770077" cy="101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Application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60796-9694-434C-9239-3DD3DDC6D1EC}"/>
              </a:ext>
            </a:extLst>
          </p:cNvPr>
          <p:cNvSpPr/>
          <p:nvPr/>
        </p:nvSpPr>
        <p:spPr>
          <a:xfrm>
            <a:off x="7994009" y="3865227"/>
            <a:ext cx="1770077" cy="101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Application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E379E-4B30-40F6-B2B7-83D81F2DF3E5}"/>
              </a:ext>
            </a:extLst>
          </p:cNvPr>
          <p:cNvCxnSpPr/>
          <p:nvPr/>
        </p:nvCxnSpPr>
        <p:spPr>
          <a:xfrm>
            <a:off x="4395831" y="4051882"/>
            <a:ext cx="34031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186CC-18CB-493F-85AE-AC1BD8C482C8}"/>
              </a:ext>
            </a:extLst>
          </p:cNvPr>
          <p:cNvCxnSpPr/>
          <p:nvPr/>
        </p:nvCxnSpPr>
        <p:spPr>
          <a:xfrm flipH="1">
            <a:off x="4395831" y="4706223"/>
            <a:ext cx="34031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95DF20-E99F-4E4C-A435-2620B350DB6F}"/>
              </a:ext>
            </a:extLst>
          </p:cNvPr>
          <p:cNvSpPr txBox="1"/>
          <p:nvPr/>
        </p:nvSpPr>
        <p:spPr>
          <a:xfrm>
            <a:off x="5039605" y="3615082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SOAP, XML ,JSON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2CD8E-6D14-42B7-B0BA-923439BCCE0F}"/>
              </a:ext>
            </a:extLst>
          </p:cNvPr>
          <p:cNvSpPr txBox="1"/>
          <p:nvPr/>
        </p:nvSpPr>
        <p:spPr>
          <a:xfrm>
            <a:off x="5620020" y="428298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EB74-B7D8-49D3-872F-F1828C50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Service?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39C1-85C8-4092-B25D-F95C9BEE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are a set of technologies and rules that enable two or more components on the web to talk to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AE274-33D6-4F8F-9AD8-44F99AC2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Web Service – SOAP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6128E565-0E9B-4304-9EC7-E74E52D2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895" y="478507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1089AB09-5AC3-4B7A-A5A9-49903C3B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9" y="478507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A9454-62CA-475F-BB82-887627A99788}"/>
              </a:ext>
            </a:extLst>
          </p:cNvPr>
          <p:cNvSpPr txBox="1"/>
          <p:nvPr/>
        </p:nvSpPr>
        <p:spPr>
          <a:xfrm>
            <a:off x="820548" y="6123543"/>
            <a:ext cx="1701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Provider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24245-0F94-4721-AE94-D2E5C7EC2C42}"/>
              </a:ext>
            </a:extLst>
          </p:cNvPr>
          <p:cNvSpPr txBox="1"/>
          <p:nvPr/>
        </p:nvSpPr>
        <p:spPr>
          <a:xfrm>
            <a:off x="8997834" y="6110637"/>
            <a:ext cx="1869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Consumer</a:t>
            </a:r>
            <a:endParaRPr lang="en-IN" dirty="0"/>
          </a:p>
        </p:txBody>
      </p:sp>
      <p:pic>
        <p:nvPicPr>
          <p:cNvPr id="10" name="Picture 4" descr="Xml, file Free Icon of Icomoon free 1 Icons">
            <a:extLst>
              <a:ext uri="{FF2B5EF4-FFF2-40B4-BE49-F238E27FC236}">
                <a16:creationId xmlns:a16="http://schemas.microsoft.com/office/drawing/2014/main" id="{3DC9679F-7B49-4049-9A1C-7BF083A0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9" y="1958913"/>
            <a:ext cx="843012" cy="8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2DCB1-C473-42A4-BFD4-111DCD5FF6D9}"/>
              </a:ext>
            </a:extLst>
          </p:cNvPr>
          <p:cNvSpPr txBox="1"/>
          <p:nvPr/>
        </p:nvSpPr>
        <p:spPr>
          <a:xfrm>
            <a:off x="5599498" y="2868549"/>
            <a:ext cx="771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WSDL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9B3AE-B9BB-45D7-A351-ABB2CA1008A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flipV="1">
            <a:off x="1671391" y="2380419"/>
            <a:ext cx="3905648" cy="2404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D922FF-6E39-4385-8938-8191A181C2AB}"/>
              </a:ext>
            </a:extLst>
          </p:cNvPr>
          <p:cNvCxnSpPr>
            <a:cxnSpLocks/>
          </p:cNvCxnSpPr>
          <p:nvPr/>
        </p:nvCxnSpPr>
        <p:spPr>
          <a:xfrm rot="10800000">
            <a:off x="6420051" y="2221267"/>
            <a:ext cx="3512750" cy="2477269"/>
          </a:xfrm>
          <a:prstGeom prst="bentConnector3">
            <a:avLst>
              <a:gd name="adj1" fmla="val 40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9EFC1C-493F-44E2-A1C4-54EE338615EC}"/>
              </a:ext>
            </a:extLst>
          </p:cNvPr>
          <p:cNvCxnSpPr>
            <a:stCxn id="10" idx="3"/>
            <a:endCxn id="6" idx="0"/>
          </p:cNvCxnSpPr>
          <p:nvPr/>
        </p:nvCxnSpPr>
        <p:spPr>
          <a:xfrm>
            <a:off x="6420051" y="2380419"/>
            <a:ext cx="3428626" cy="2404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FBDF7-B16D-4DBB-B557-D83F1647DB8A}"/>
              </a:ext>
            </a:extLst>
          </p:cNvPr>
          <p:cNvCxnSpPr/>
          <p:nvPr/>
        </p:nvCxnSpPr>
        <p:spPr>
          <a:xfrm flipH="1">
            <a:off x="2334172" y="5082139"/>
            <a:ext cx="685172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F7D59D-B65F-4A43-BCCA-ED17AD2D47CF}"/>
              </a:ext>
            </a:extLst>
          </p:cNvPr>
          <p:cNvCxnSpPr/>
          <p:nvPr/>
        </p:nvCxnSpPr>
        <p:spPr>
          <a:xfrm>
            <a:off x="2414568" y="5727032"/>
            <a:ext cx="677132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DA698F-8437-4085-A465-1478C3EDAF47}"/>
              </a:ext>
            </a:extLst>
          </p:cNvPr>
          <p:cNvSpPr txBox="1"/>
          <p:nvPr/>
        </p:nvSpPr>
        <p:spPr>
          <a:xfrm>
            <a:off x="3759469" y="4600408"/>
            <a:ext cx="36519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XML Service request based on WSDL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A5A4C-A1D4-4415-B41E-9E8DB219E754}"/>
              </a:ext>
            </a:extLst>
          </p:cNvPr>
          <p:cNvSpPr txBox="1"/>
          <p:nvPr/>
        </p:nvSpPr>
        <p:spPr>
          <a:xfrm>
            <a:off x="3775842" y="5245300"/>
            <a:ext cx="3779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XML Service Response based on WSDL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DAF40-5ACD-4B81-A95A-51D290BD70CE}"/>
              </a:ext>
            </a:extLst>
          </p:cNvPr>
          <p:cNvSpPr txBox="1"/>
          <p:nvPr/>
        </p:nvSpPr>
        <p:spPr>
          <a:xfrm rot="19691753">
            <a:off x="1577483" y="3319499"/>
            <a:ext cx="3169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Service description using 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AD68C-E528-49F7-BEC6-B4991238F15B}"/>
              </a:ext>
            </a:extLst>
          </p:cNvPr>
          <p:cNvSpPr txBox="1"/>
          <p:nvPr/>
        </p:nvSpPr>
        <p:spPr>
          <a:xfrm rot="16200000">
            <a:off x="9480138" y="3386230"/>
            <a:ext cx="1399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WSDL 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33AD6-9BA4-415F-B01F-E67230D97D53}"/>
              </a:ext>
            </a:extLst>
          </p:cNvPr>
          <p:cNvSpPr txBox="1"/>
          <p:nvPr/>
        </p:nvSpPr>
        <p:spPr>
          <a:xfrm rot="2146484">
            <a:off x="7330002" y="3260074"/>
            <a:ext cx="2257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Response using WSDL</a:t>
            </a:r>
          </a:p>
        </p:txBody>
      </p:sp>
    </p:spTree>
    <p:extLst>
      <p:ext uri="{BB962C8B-B14F-4D97-AF65-F5344CB8AC3E}">
        <p14:creationId xmlns:p14="http://schemas.microsoft.com/office/powerpoint/2010/main" val="18548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A72-DF14-4E60-A6AC-5CA9689B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Web Services?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650C-6DE7-49CE-B3B9-4F162244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Independent</a:t>
            </a:r>
          </a:p>
          <a:p>
            <a:pPr lvl="1"/>
            <a:r>
              <a:rPr lang="en-US" dirty="0"/>
              <a:t>HTTP – Transport Independent</a:t>
            </a:r>
          </a:p>
          <a:p>
            <a:pPr lvl="1"/>
            <a:r>
              <a:rPr lang="en-US" dirty="0"/>
              <a:t>XML – Data Independent</a:t>
            </a:r>
          </a:p>
          <a:p>
            <a:r>
              <a:rPr lang="en-US" dirty="0"/>
              <a:t>Distributed Programming</a:t>
            </a:r>
          </a:p>
          <a:p>
            <a:r>
              <a:rPr lang="en-US" dirty="0"/>
              <a:t>The need to allow components on the web to talk to each other and interoperate.</a:t>
            </a:r>
          </a:p>
          <a:p>
            <a:r>
              <a:rPr lang="en-US" dirty="0"/>
              <a:t>The web is now a very large and interlinked set of systems.</a:t>
            </a:r>
          </a:p>
          <a:p>
            <a:r>
              <a:rPr lang="en-US" dirty="0"/>
              <a:t>Better User Experience</a:t>
            </a:r>
          </a:p>
          <a:p>
            <a:r>
              <a:rPr lang="en-US" dirty="0"/>
              <a:t>Cloud Computing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ACD2-B066-4332-9F27-8DC447ED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Limitations/Cons of using Web Services – SOAP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24A-5497-4D10-8EF8-8BCE74A5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impact due to serialization and deserialization of SOAP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008-AE22-4AD5-A96D-95A7F2E3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SOAP Web Services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F227-784A-4F8A-BFC7-927EA6E5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use the SOAP based web services when the formal contract needs to be established to describe the interface that the web service offers.</a:t>
            </a:r>
          </a:p>
          <a:p>
            <a:r>
              <a:rPr lang="en-US" dirty="0"/>
              <a:t>We can do this using WSDL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4D2E-5497-4992-91A0-6899B76B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612-F567-443E-A83F-1DFF822F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stands for Simple Object Access Protocol. </a:t>
            </a:r>
          </a:p>
          <a:p>
            <a:r>
              <a:rPr lang="en-US" dirty="0"/>
              <a:t>It is a specification from W3C ( World Wide Web Consortium).</a:t>
            </a:r>
          </a:p>
          <a:p>
            <a:r>
              <a:rPr lang="en-US" dirty="0"/>
              <a:t>Current version of SOAP is 1.2</a:t>
            </a:r>
          </a:p>
          <a:p>
            <a:r>
              <a:rPr lang="en-US" dirty="0"/>
              <a:t>A Specification usually is a set of rules.</a:t>
            </a:r>
          </a:p>
          <a:p>
            <a:r>
              <a:rPr lang="en-US" dirty="0"/>
              <a:t>In case of SOAP these rules come in form of a XML document.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E47F-2D0B-4C6B-8814-18B4F250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XML Document Structure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0742-5D27-4827-88B4-34896C0CB7E4}"/>
              </a:ext>
            </a:extLst>
          </p:cNvPr>
          <p:cNvSpPr txBox="1"/>
          <p:nvPr/>
        </p:nvSpPr>
        <p:spPr>
          <a:xfrm>
            <a:off x="838200" y="1414562"/>
            <a:ext cx="940308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latin typeface="Consolas" panose="020B0609020204030204" pitchFamily="49" charset="0"/>
              </a:rPr>
              <a:t>soap:envelope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&lt;!-- soap header is used to send meta information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</a:t>
            </a:r>
            <a:r>
              <a:rPr lang="en-IN" sz="1400" dirty="0" err="1">
                <a:latin typeface="Consolas" panose="020B0609020204030204" pitchFamily="49" charset="0"/>
              </a:rPr>
              <a:t>soap:header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&lt;!-- soap body where the request and response payload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</a:t>
            </a:r>
            <a:r>
              <a:rPr lang="en-IN" sz="1400" dirty="0" err="1">
                <a:latin typeface="Consolas" panose="020B0609020204030204" pitchFamily="49" charset="0"/>
              </a:rPr>
              <a:t>soap:body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&lt;!-- request payload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</a:t>
            </a:r>
            <a:r>
              <a:rPr lang="en-IN" sz="1400" dirty="0" err="1">
                <a:latin typeface="Consolas" panose="020B0609020204030204" pitchFamily="49" charset="0"/>
              </a:rPr>
              <a:t>creditcard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&lt;!-- Credit Card Details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&lt;/</a:t>
            </a:r>
            <a:r>
              <a:rPr lang="en-IN" sz="1400" dirty="0" err="1">
                <a:latin typeface="Consolas" panose="020B0609020204030204" pitchFamily="49" charset="0"/>
              </a:rPr>
              <a:t>creditcard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&lt;!-- In Case Any Exception Occurs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</a:t>
            </a:r>
            <a:r>
              <a:rPr lang="en-IN" sz="1400" dirty="0" err="1">
                <a:latin typeface="Consolas" panose="020B0609020204030204" pitchFamily="49" charset="0"/>
              </a:rPr>
              <a:t>soap:fault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</a:t>
            </a:r>
            <a:r>
              <a:rPr lang="en-IN" sz="1400" dirty="0" err="1">
                <a:latin typeface="Consolas" panose="020B0609020204030204" pitchFamily="49" charset="0"/>
              </a:rPr>
              <a:t>soap:code</a:t>
            </a:r>
            <a:r>
              <a:rPr lang="en-IN" sz="1400" dirty="0">
                <a:latin typeface="Consolas" panose="020B0609020204030204" pitchFamily="49" charset="0"/>
              </a:rPr>
              <a:t>&gt;&lt;/</a:t>
            </a:r>
            <a:r>
              <a:rPr lang="en-IN" sz="1400" dirty="0" err="1">
                <a:latin typeface="Consolas" panose="020B0609020204030204" pitchFamily="49" charset="0"/>
              </a:rPr>
              <a:t>soap:code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</a:t>
            </a:r>
            <a:r>
              <a:rPr lang="en-IN" sz="1400" dirty="0" err="1">
                <a:latin typeface="Consolas" panose="020B0609020204030204" pitchFamily="49" charset="0"/>
              </a:rPr>
              <a:t>soap:reason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	&lt;</a:t>
            </a:r>
            <a:r>
              <a:rPr lang="en-IN" sz="1400" dirty="0" err="1">
                <a:latin typeface="Consolas" panose="020B0609020204030204" pitchFamily="49" charset="0"/>
              </a:rPr>
              <a:t>soap:text</a:t>
            </a:r>
            <a:r>
              <a:rPr lang="en-IN" sz="1400" dirty="0">
                <a:latin typeface="Consolas" panose="020B0609020204030204" pitchFamily="49" charset="0"/>
              </a:rPr>
              <a:t>&gt; Card Expired &lt;</a:t>
            </a:r>
            <a:r>
              <a:rPr lang="en-IN" sz="1400" dirty="0" err="1">
                <a:latin typeface="Consolas" panose="020B0609020204030204" pitchFamily="49" charset="0"/>
              </a:rPr>
              <a:t>soap:text</a:t>
            </a:r>
            <a:r>
              <a:rPr lang="en-IN" sz="1400" dirty="0">
                <a:latin typeface="Consolas" panose="020B0609020204030204" pitchFamily="49" charset="0"/>
              </a:rPr>
              <a:t>&gt;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&lt;/</a:t>
            </a:r>
            <a:r>
              <a:rPr lang="en-IN" sz="1400" dirty="0" err="1">
                <a:latin typeface="Consolas" panose="020B0609020204030204" pitchFamily="49" charset="0"/>
              </a:rPr>
              <a:t>soap:reason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&lt;/</a:t>
            </a:r>
            <a:r>
              <a:rPr lang="en-IN" sz="1400" dirty="0" err="1">
                <a:latin typeface="Consolas" panose="020B0609020204030204" pitchFamily="49" charset="0"/>
              </a:rPr>
              <a:t>soap:fault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&lt;/</a:t>
            </a:r>
            <a:r>
              <a:rPr lang="en-IN" sz="1400" dirty="0" err="1">
                <a:latin typeface="Consolas" panose="020B0609020204030204" pitchFamily="49" charset="0"/>
              </a:rPr>
              <a:t>soap:body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&lt;/</a:t>
            </a:r>
            <a:r>
              <a:rPr lang="en-IN" sz="1400" dirty="0" err="1">
                <a:latin typeface="Consolas" panose="020B0609020204030204" pitchFamily="49" charset="0"/>
              </a:rPr>
              <a:t>soap:header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&lt;/</a:t>
            </a:r>
            <a:r>
              <a:rPr lang="en-IN" sz="1400" dirty="0" err="1">
                <a:latin typeface="Consolas" panose="020B0609020204030204" pitchFamily="49" charset="0"/>
              </a:rPr>
              <a:t>soap:envelope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FE4B3-F52A-4892-87B0-F8295145006B}"/>
              </a:ext>
            </a:extLst>
          </p:cNvPr>
          <p:cNvSpPr/>
          <p:nvPr/>
        </p:nvSpPr>
        <p:spPr>
          <a:xfrm>
            <a:off x="1684421" y="1809549"/>
            <a:ext cx="7671335" cy="438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E1A4A-0926-4253-B125-6B5E25D2A0E6}"/>
              </a:ext>
            </a:extLst>
          </p:cNvPr>
          <p:cNvSpPr/>
          <p:nvPr/>
        </p:nvSpPr>
        <p:spPr>
          <a:xfrm>
            <a:off x="2743200" y="2502568"/>
            <a:ext cx="6448926" cy="3465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36B76-E8AB-4B79-B3DF-85EFA19E0F2E}"/>
              </a:ext>
            </a:extLst>
          </p:cNvPr>
          <p:cNvSpPr/>
          <p:nvPr/>
        </p:nvSpPr>
        <p:spPr>
          <a:xfrm>
            <a:off x="3590223" y="3051208"/>
            <a:ext cx="4061861" cy="1068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F174A-E1DA-4B0C-9B24-101A69F0C3B2}"/>
              </a:ext>
            </a:extLst>
          </p:cNvPr>
          <p:cNvSpPr/>
          <p:nvPr/>
        </p:nvSpPr>
        <p:spPr>
          <a:xfrm>
            <a:off x="3590223" y="4238474"/>
            <a:ext cx="5476775" cy="149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FB2A-1668-450C-A5D1-9F79691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8CAD-B5CC-42F0-AD3D-4A847B38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File</a:t>
            </a:r>
          </a:p>
          <a:p>
            <a:pPr lvl="1"/>
            <a:r>
              <a:rPr lang="en-US" dirty="0"/>
              <a:t>WSDL file is a contract between the web service provider and the consumer.</a:t>
            </a:r>
          </a:p>
          <a:p>
            <a:pPr lvl="1"/>
            <a:r>
              <a:rPr lang="en-US" dirty="0"/>
              <a:t>It is a XML file with a dot </a:t>
            </a:r>
            <a:r>
              <a:rPr lang="en-US" dirty="0" err="1"/>
              <a:t>wsdl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wsdl</a:t>
            </a:r>
            <a:r>
              <a:rPr lang="en-US" dirty="0"/>
              <a:t>) </a:t>
            </a:r>
            <a:r>
              <a:rPr lang="en-US" dirty="0" err="1"/>
              <a:t>extenstion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 : </a:t>
            </a:r>
            <a:r>
              <a:rPr lang="en-US" dirty="0" err="1">
                <a:latin typeface="Consolas" panose="020B0609020204030204" pitchFamily="49" charset="0"/>
              </a:rPr>
              <a:t>userProfile.wsdl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F5-ED96-458D-BD4E-CFA6A90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5297-0AA5-4CD7-97C9-436FBCA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WSDL file provides ?</a:t>
            </a:r>
          </a:p>
          <a:p>
            <a:pPr lvl="1"/>
            <a:r>
              <a:rPr lang="en-US" dirty="0"/>
              <a:t>It tells what this particular webservice provides.</a:t>
            </a:r>
          </a:p>
          <a:p>
            <a:pPr lvl="1"/>
            <a:r>
              <a:rPr lang="en-US" dirty="0"/>
              <a:t>How it provides. (What message a consumer should send in the request)</a:t>
            </a:r>
          </a:p>
          <a:p>
            <a:pPr lvl="1"/>
            <a:r>
              <a:rPr lang="en-US" dirty="0"/>
              <a:t>How to consume these web service. (What response will go back)</a:t>
            </a:r>
          </a:p>
        </p:txBody>
      </p:sp>
    </p:spTree>
    <p:extLst>
      <p:ext uri="{BB962C8B-B14F-4D97-AF65-F5344CB8AC3E}">
        <p14:creationId xmlns:p14="http://schemas.microsoft.com/office/powerpoint/2010/main" val="32645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1083-5599-4BC3-BB48-A6867755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F2F5-B5E9-4FA9-8EC4-5A89DDA2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File is divided two parts</a:t>
            </a:r>
          </a:p>
          <a:p>
            <a:pPr lvl="1"/>
            <a:r>
              <a:rPr lang="en-US" dirty="0"/>
              <a:t>Abstract Portion</a:t>
            </a:r>
          </a:p>
          <a:p>
            <a:pPr lvl="2"/>
            <a:r>
              <a:rPr lang="en-US" dirty="0"/>
              <a:t>Which tells what this webservice provides.</a:t>
            </a:r>
          </a:p>
          <a:p>
            <a:pPr lvl="1"/>
            <a:r>
              <a:rPr lang="en-US" dirty="0"/>
              <a:t>Physical Portion</a:t>
            </a:r>
          </a:p>
          <a:p>
            <a:pPr lvl="2"/>
            <a:r>
              <a:rPr lang="en-US" dirty="0"/>
              <a:t>How to consume this webservice.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B4AD8C-0B1D-4671-AE97-21D3666E6AA3}"/>
              </a:ext>
            </a:extLst>
          </p:cNvPr>
          <p:cNvSpPr/>
          <p:nvPr/>
        </p:nvSpPr>
        <p:spPr>
          <a:xfrm>
            <a:off x="5967663" y="1825625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D87263-34F4-4429-9DB0-B232C3A72FE6}"/>
              </a:ext>
            </a:extLst>
          </p:cNvPr>
          <p:cNvSpPr/>
          <p:nvPr/>
        </p:nvSpPr>
        <p:spPr>
          <a:xfrm>
            <a:off x="6843562" y="246102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94568F-2646-4D63-8E61-9E195F418FBE}"/>
              </a:ext>
            </a:extLst>
          </p:cNvPr>
          <p:cNvSpPr/>
          <p:nvPr/>
        </p:nvSpPr>
        <p:spPr>
          <a:xfrm>
            <a:off x="6843562" y="309002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6FA684-2DFF-4747-8949-41459116DAAF}"/>
              </a:ext>
            </a:extLst>
          </p:cNvPr>
          <p:cNvSpPr/>
          <p:nvPr/>
        </p:nvSpPr>
        <p:spPr>
          <a:xfrm>
            <a:off x="6838750" y="4345751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5DEE59-C57F-4AE6-B1CB-1E8FEAD7F41E}"/>
              </a:ext>
            </a:extLst>
          </p:cNvPr>
          <p:cNvSpPr/>
          <p:nvPr/>
        </p:nvSpPr>
        <p:spPr>
          <a:xfrm>
            <a:off x="6838750" y="3719185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porttype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4E428-299E-4654-B735-3DD444FEF759}"/>
              </a:ext>
            </a:extLst>
          </p:cNvPr>
          <p:cNvSpPr/>
          <p:nvPr/>
        </p:nvSpPr>
        <p:spPr>
          <a:xfrm>
            <a:off x="6728060" y="2387831"/>
            <a:ext cx="2011680" cy="2549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CEE25-16E0-45F5-99CC-F61561D53CA0}"/>
              </a:ext>
            </a:extLst>
          </p:cNvPr>
          <p:cNvSpPr txBox="1"/>
          <p:nvPr/>
        </p:nvSpPr>
        <p:spPr>
          <a:xfrm rot="5400000">
            <a:off x="8187078" y="3534361"/>
            <a:ext cx="17056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Abstract Portion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6E819-F2B9-442F-AC4E-EDD7D439FE8E}"/>
              </a:ext>
            </a:extLst>
          </p:cNvPr>
          <p:cNvSpPr/>
          <p:nvPr/>
        </p:nvSpPr>
        <p:spPr>
          <a:xfrm>
            <a:off x="6708809" y="5072698"/>
            <a:ext cx="2011680" cy="14201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E5A20F-8AD4-4E37-B806-B7952C5FE9F3}"/>
              </a:ext>
            </a:extLst>
          </p:cNvPr>
          <p:cNvSpPr/>
          <p:nvPr/>
        </p:nvSpPr>
        <p:spPr>
          <a:xfrm>
            <a:off x="6843562" y="521403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D44A9F-6539-490D-9321-FE363AABA491}"/>
              </a:ext>
            </a:extLst>
          </p:cNvPr>
          <p:cNvSpPr/>
          <p:nvPr/>
        </p:nvSpPr>
        <p:spPr>
          <a:xfrm>
            <a:off x="6843562" y="584303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87C6F-46C8-45E8-93C6-2BAAFE558DEB}"/>
              </a:ext>
            </a:extLst>
          </p:cNvPr>
          <p:cNvSpPr txBox="1"/>
          <p:nvPr/>
        </p:nvSpPr>
        <p:spPr>
          <a:xfrm rot="5400000">
            <a:off x="8206253" y="5598121"/>
            <a:ext cx="1667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Physical Portion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E833-99A1-47C7-8064-21377B45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A837-E68E-40BE-A626-B8EF3B72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Web Services</a:t>
            </a:r>
          </a:p>
          <a:p>
            <a:pPr lvl="1"/>
            <a:r>
              <a:rPr lang="en-US" dirty="0"/>
              <a:t>Interoperability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Mashups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9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330-179D-4293-BC64-D5D4F9F8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18A8-743D-489A-ADFD-3DE36F8F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WSDL Files</a:t>
            </a:r>
          </a:p>
          <a:p>
            <a:pPr lvl="1"/>
            <a:r>
              <a:rPr lang="en-US" dirty="0" err="1"/>
              <a:t>UserProfile.wsdl</a:t>
            </a:r>
            <a:r>
              <a:rPr lang="en-US" dirty="0"/>
              <a:t> – Files shared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UserProfile.xsd – Files shared on </a:t>
            </a:r>
            <a:r>
              <a:rPr lang="en-US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DEC-41E1-4B9C-89A4-6A35B3EC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 : Abstract Portion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A473AF-1AE2-4719-8A64-FB9C8D3201F3}"/>
              </a:ext>
            </a:extLst>
          </p:cNvPr>
          <p:cNvSpPr/>
          <p:nvPr/>
        </p:nvSpPr>
        <p:spPr>
          <a:xfrm>
            <a:off x="953702" y="2672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6F52-5770-4E1E-867C-83616E11C276}"/>
              </a:ext>
            </a:extLst>
          </p:cNvPr>
          <p:cNvSpPr/>
          <p:nvPr/>
        </p:nvSpPr>
        <p:spPr>
          <a:xfrm>
            <a:off x="953702" y="3301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DE6DF-25CD-4B7C-8055-1706B38BB9AC}"/>
              </a:ext>
            </a:extLst>
          </p:cNvPr>
          <p:cNvSpPr/>
          <p:nvPr/>
        </p:nvSpPr>
        <p:spPr>
          <a:xfrm>
            <a:off x="956109" y="3930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71A464-1475-448A-9172-EF9CCE8F180E}"/>
              </a:ext>
            </a:extLst>
          </p:cNvPr>
          <p:cNvSpPr/>
          <p:nvPr/>
        </p:nvSpPr>
        <p:spPr>
          <a:xfrm>
            <a:off x="958513" y="4559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porttype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7883-B161-4040-A354-146C22617DC6}"/>
              </a:ext>
            </a:extLst>
          </p:cNvPr>
          <p:cNvSpPr/>
          <p:nvPr/>
        </p:nvSpPr>
        <p:spPr>
          <a:xfrm>
            <a:off x="838200" y="2599586"/>
            <a:ext cx="2011680" cy="2549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BFF12-6209-4F29-8A29-747F4D3AF7CE}"/>
              </a:ext>
            </a:extLst>
          </p:cNvPr>
          <p:cNvSpPr txBox="1"/>
          <p:nvPr/>
        </p:nvSpPr>
        <p:spPr>
          <a:xfrm rot="5400000">
            <a:off x="-331023" y="3689884"/>
            <a:ext cx="17056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Abstract 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3A406-FE29-4ABC-A2DE-0E635A2C5CAA}"/>
              </a:ext>
            </a:extLst>
          </p:cNvPr>
          <p:cNvSpPr txBox="1"/>
          <p:nvPr/>
        </p:nvSpPr>
        <p:spPr>
          <a:xfrm>
            <a:off x="3076073" y="2086644"/>
            <a:ext cx="900282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wsdl:types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</a:t>
            </a:r>
            <a:r>
              <a:rPr lang="en-IN" sz="1200" dirty="0" err="1">
                <a:latin typeface="Consolas" panose="020B0609020204030204" pitchFamily="49" charset="0"/>
              </a:rPr>
              <a:t>xsd:schema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latin typeface="Consolas" panose="020B0609020204030204" pitchFamily="49" charset="0"/>
              </a:rPr>
              <a:t>="http://borntocode.com/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" </a:t>
            </a:r>
            <a:r>
              <a:rPr lang="en-IN" sz="1200" dirty="0" err="1"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latin typeface="Consolas" panose="020B0609020204030204" pitchFamily="49" charset="0"/>
              </a:rPr>
              <a:t>="qualified"&gt;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  &lt;</a:t>
            </a:r>
            <a:r>
              <a:rPr lang="en-IN" sz="1200" dirty="0" err="1">
                <a:latin typeface="Consolas" panose="020B0609020204030204" pitchFamily="49" charset="0"/>
              </a:rPr>
              <a:t>xsd:import</a:t>
            </a:r>
            <a:r>
              <a:rPr lang="en-IN" sz="1200" dirty="0">
                <a:latin typeface="Consolas" panose="020B0609020204030204" pitchFamily="49" charset="0"/>
              </a:rPr>
              <a:t>  namespace="http://borntocode.com/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/schema/UserProfile.xsd" 			</a:t>
            </a:r>
            <a:r>
              <a:rPr lang="en-IN" sz="1200" dirty="0" err="1">
                <a:latin typeface="Consolas" panose="020B0609020204030204" pitchFamily="49" charset="0"/>
              </a:rPr>
              <a:t>schemaLocation</a:t>
            </a:r>
            <a:r>
              <a:rPr lang="en-IN" sz="1200" dirty="0">
                <a:latin typeface="Consolas" panose="020B0609020204030204" pitchFamily="49" charset="0"/>
              </a:rPr>
              <a:t>="UserProfile.xsd"/&gt;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userName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xsd:string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  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GetUserProfileResponse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	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upSchema:UserProfile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&lt;/</a:t>
            </a:r>
            <a:r>
              <a:rPr lang="en-IN" sz="1200" dirty="0" err="1">
                <a:latin typeface="Consolas" panose="020B0609020204030204" pitchFamily="49" charset="0"/>
              </a:rPr>
              <a:t>xsd:schema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&lt;/</a:t>
            </a:r>
            <a:r>
              <a:rPr lang="en-IN" sz="1200" dirty="0" err="1">
                <a:latin typeface="Consolas" panose="020B0609020204030204" pitchFamily="49" charset="0"/>
              </a:rPr>
              <a:t>wsdl:types</a:t>
            </a:r>
            <a:r>
              <a:rPr lang="en-IN" sz="1200" dirty="0">
                <a:latin typeface="Consolas" panose="020B0609020204030204" pitchFamily="49" charset="0"/>
              </a:rPr>
              <a:t>&gt;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099AD9-A41D-4F75-A3DA-35F08470F47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705500" y="2919814"/>
            <a:ext cx="370573" cy="1151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F83150-6EE6-47E2-BE9F-6B77C233A446}"/>
              </a:ext>
            </a:extLst>
          </p:cNvPr>
          <p:cNvSpPr txBox="1"/>
          <p:nvPr/>
        </p:nvSpPr>
        <p:spPr>
          <a:xfrm>
            <a:off x="3302266" y="2856315"/>
            <a:ext cx="66149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GetUserProfileRequest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</a:t>
            </a:r>
            <a:r>
              <a:rPr lang="en-IN" sz="1200" dirty="0" err="1">
                <a:latin typeface="Consolas" panose="020B0609020204030204" pitchFamily="49" charset="0"/>
              </a:rPr>
              <a:t>wsdl:part</a:t>
            </a:r>
            <a:r>
              <a:rPr lang="en-IN" sz="1200" dirty="0">
                <a:latin typeface="Consolas" panose="020B0609020204030204" pitchFamily="49" charset="0"/>
              </a:rPr>
              <a:t> name="params" element="</a:t>
            </a:r>
            <a:r>
              <a:rPr lang="en-IN" sz="1200" dirty="0" err="1">
                <a:latin typeface="Consolas" panose="020B0609020204030204" pitchFamily="49" charset="0"/>
              </a:rPr>
              <a:t>tns:GetUserProfile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GetUserProfileResponse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wsdl:part</a:t>
            </a:r>
            <a:r>
              <a:rPr lang="en-IN" sz="1200" dirty="0">
                <a:latin typeface="Consolas" panose="020B0609020204030204" pitchFamily="49" charset="0"/>
              </a:rPr>
              <a:t> name="result" element="</a:t>
            </a:r>
            <a:r>
              <a:rPr lang="en-IN" sz="1200" dirty="0" err="1">
                <a:latin typeface="Consolas" panose="020B0609020204030204" pitchFamily="49" charset="0"/>
              </a:rPr>
              <a:t>tns:GetUserProfileResponse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3C5D6A2-C79C-49D9-A26C-7E1E57E4E33E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2705500" y="3548813"/>
            <a:ext cx="59676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2DCB39-2D6B-42BC-B195-8274CBDFDD94}"/>
              </a:ext>
            </a:extLst>
          </p:cNvPr>
          <p:cNvSpPr txBox="1"/>
          <p:nvPr/>
        </p:nvSpPr>
        <p:spPr>
          <a:xfrm>
            <a:off x="3302266" y="4346414"/>
            <a:ext cx="638154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wsdl:portType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UserProfilePortType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 message="</a:t>
            </a:r>
            <a:r>
              <a:rPr lang="en-IN" sz="1200" dirty="0" err="1">
                <a:latin typeface="Consolas" panose="020B0609020204030204" pitchFamily="49" charset="0"/>
              </a:rPr>
              <a:t>tns:GetUserProfileRequest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		&lt;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 message="</a:t>
            </a:r>
            <a:r>
              <a:rPr lang="en-IN" sz="1200" dirty="0" err="1">
                <a:latin typeface="Consolas" panose="020B0609020204030204" pitchFamily="49" charset="0"/>
              </a:rPr>
              <a:t>tns:GetUserProfileResponse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&lt;/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wsdl:portType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9E5009-396D-4EBE-BB9F-2BDBE1430C6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2710311" y="4806814"/>
            <a:ext cx="591955" cy="139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CD4044-6D33-46E8-BD74-22EEA841ACAF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2707907" y="4177814"/>
            <a:ext cx="594359" cy="768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5" grpId="0" animBg="1"/>
      <p:bldP spid="15" grpId="1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091-83C6-4BA6-95F5-447100C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 : Physical Portion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54EF-F925-4A53-A3C4-75DE08087E0B}"/>
              </a:ext>
            </a:extLst>
          </p:cNvPr>
          <p:cNvSpPr/>
          <p:nvPr/>
        </p:nvSpPr>
        <p:spPr>
          <a:xfrm>
            <a:off x="838200" y="3118769"/>
            <a:ext cx="2011680" cy="14201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5E2920-A8EA-485F-8C47-9ECC133CC663}"/>
              </a:ext>
            </a:extLst>
          </p:cNvPr>
          <p:cNvSpPr/>
          <p:nvPr/>
        </p:nvSpPr>
        <p:spPr>
          <a:xfrm>
            <a:off x="972953" y="3260108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ABC5CC-D17A-41CC-B8A4-3D7B4EF51C7E}"/>
              </a:ext>
            </a:extLst>
          </p:cNvPr>
          <p:cNvSpPr/>
          <p:nvPr/>
        </p:nvSpPr>
        <p:spPr>
          <a:xfrm>
            <a:off x="972953" y="3889108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B47FC-CF81-4975-946F-0059C4C34EBD}"/>
              </a:ext>
            </a:extLst>
          </p:cNvPr>
          <p:cNvSpPr txBox="1"/>
          <p:nvPr/>
        </p:nvSpPr>
        <p:spPr>
          <a:xfrm rot="5400000">
            <a:off x="-305253" y="3644192"/>
            <a:ext cx="1667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Physical Portion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9AD4A-675E-4E2A-87F1-0C898818E7A6}"/>
              </a:ext>
            </a:extLst>
          </p:cNvPr>
          <p:cNvSpPr txBox="1"/>
          <p:nvPr/>
        </p:nvSpPr>
        <p:spPr>
          <a:xfrm>
            <a:off x="3404936" y="2600009"/>
            <a:ext cx="853039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wsdl:binding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UserProfileBinding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tns:UserProfilePortType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soap:binding</a:t>
            </a:r>
            <a:r>
              <a:rPr lang="en-IN" sz="1200" dirty="0">
                <a:latin typeface="Consolas" panose="020B0609020204030204" pitchFamily="49" charset="0"/>
              </a:rPr>
              <a:t> style="document" transport="http://schemas.xmlsoap.org/soap/http"/&gt;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soap:operation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soapAction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urn:GetUserProfile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soap:body</a:t>
            </a:r>
            <a:r>
              <a:rPr lang="en-IN" sz="1200" dirty="0">
                <a:latin typeface="Consolas" panose="020B0609020204030204" pitchFamily="49" charset="0"/>
              </a:rPr>
              <a:t> use="literal"/&gt;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  				&lt;</a:t>
            </a:r>
            <a:r>
              <a:rPr lang="en-IN" sz="1200" dirty="0" err="1">
                <a:latin typeface="Consolas" panose="020B0609020204030204" pitchFamily="49" charset="0"/>
              </a:rPr>
              <a:t>soap:body</a:t>
            </a:r>
            <a:r>
              <a:rPr lang="en-IN" sz="1200" dirty="0">
                <a:latin typeface="Consolas" panose="020B0609020204030204" pitchFamily="49" charset="0"/>
              </a:rPr>
              <a:t> use="literal"/&gt;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			&lt;/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	&lt;/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wsdl:binding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050531-80DF-4481-92D0-55D011667812}"/>
              </a:ext>
            </a:extLst>
          </p:cNvPr>
          <p:cNvCxnSpPr>
            <a:stCxn id="5" idx="3"/>
          </p:cNvCxnSpPr>
          <p:nvPr/>
        </p:nvCxnSpPr>
        <p:spPr>
          <a:xfrm flipV="1">
            <a:off x="2724751" y="3507139"/>
            <a:ext cx="68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75E4FD-94F4-491D-98DF-3DD3A1D2BF64}"/>
              </a:ext>
            </a:extLst>
          </p:cNvPr>
          <p:cNvSpPr txBox="1"/>
          <p:nvPr/>
        </p:nvSpPr>
        <p:spPr>
          <a:xfrm>
            <a:off x="3404936" y="3699905"/>
            <a:ext cx="810286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wsdl:service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UserProfileService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	&lt;</a:t>
            </a:r>
            <a:r>
              <a:rPr lang="en-IN" sz="1200" dirty="0" err="1">
                <a:latin typeface="Consolas" panose="020B0609020204030204" pitchFamily="49" charset="0"/>
              </a:rPr>
              <a:t>wsdl:port</a:t>
            </a:r>
            <a:r>
              <a:rPr lang="en-IN" sz="1200" dirty="0">
                <a:latin typeface="Consolas" panose="020B0609020204030204" pitchFamily="49" charset="0"/>
              </a:rPr>
              <a:t> binding="</a:t>
            </a:r>
            <a:r>
              <a:rPr lang="en-IN" sz="1200" dirty="0" err="1">
                <a:latin typeface="Consolas" panose="020B0609020204030204" pitchFamily="49" charset="0"/>
              </a:rPr>
              <a:t>tns:UserProfileBinding</a:t>
            </a:r>
            <a:r>
              <a:rPr lang="en-IN" sz="1200" dirty="0">
                <a:latin typeface="Consolas" panose="020B0609020204030204" pitchFamily="49" charset="0"/>
              </a:rPr>
              <a:t>" name="</a:t>
            </a:r>
            <a:r>
              <a:rPr lang="en-IN" sz="1200" dirty="0" err="1">
                <a:latin typeface="Consolas" panose="020B0609020204030204" pitchFamily="49" charset="0"/>
              </a:rPr>
              <a:t>UserProfilePort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soap:address</a:t>
            </a:r>
            <a:r>
              <a:rPr lang="en-IN" sz="1200" dirty="0">
                <a:latin typeface="Consolas" panose="020B0609020204030204" pitchFamily="49" charset="0"/>
              </a:rPr>
              <a:t> location="http://localhost/services/UserProfileService"/&gt;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&lt;/</a:t>
            </a:r>
            <a:r>
              <a:rPr lang="en-IN" sz="1200" dirty="0" err="1">
                <a:latin typeface="Consolas" panose="020B0609020204030204" pitchFamily="49" charset="0"/>
              </a:rPr>
              <a:t>wsdl:port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wsdl:service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6435F8-3B6F-432B-8C4A-9F54E7E8CB77}"/>
              </a:ext>
            </a:extLst>
          </p:cNvPr>
          <p:cNvCxnSpPr>
            <a:stCxn id="6" idx="3"/>
          </p:cNvCxnSpPr>
          <p:nvPr/>
        </p:nvCxnSpPr>
        <p:spPr>
          <a:xfrm flipV="1">
            <a:off x="2724751" y="4136139"/>
            <a:ext cx="68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DFDA-9BAB-415F-B3C4-5A8108D8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Binding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08C8-EB45-48A8-B091-6D9A48EE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and encoded</a:t>
            </a:r>
          </a:p>
          <a:p>
            <a:r>
              <a:rPr lang="en-US" dirty="0"/>
              <a:t>RPC and literal</a:t>
            </a:r>
          </a:p>
          <a:p>
            <a:r>
              <a:rPr lang="en-US" dirty="0"/>
              <a:t>Document and encoded</a:t>
            </a:r>
          </a:p>
          <a:p>
            <a:r>
              <a:rPr lang="en-US" dirty="0"/>
              <a:t>Document and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391C3-57F2-4006-B8CD-58A294075D18}"/>
              </a:ext>
            </a:extLst>
          </p:cNvPr>
          <p:cNvSpPr txBox="1"/>
          <p:nvPr/>
        </p:nvSpPr>
        <p:spPr>
          <a:xfrm>
            <a:off x="838200" y="4081111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RPC is nothing to do with Java Remote Procedure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1CE2-0033-4A9E-B0F4-F731A15A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EDF1-DDC7-4301-80B7-DFDEAB77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5081-E4AD-4DBC-82CD-FD6710C4E80F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E95B6-F369-4B2D-9A9F-D7AF51059863}"/>
              </a:ext>
            </a:extLst>
          </p:cNvPr>
          <p:cNvSpPr txBox="1"/>
          <p:nvPr/>
        </p:nvSpPr>
        <p:spPr>
          <a:xfrm>
            <a:off x="838200" y="3323741"/>
            <a:ext cx="581285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&lt;message name="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myMethodRequest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&lt;part name="x" type="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xsd:int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&lt;part name="y" type="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xsd:float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&lt;message name="empty"/&gt;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&lt;operation name="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	&lt;input message="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myMethodRequest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	&lt;output message="empty"/&gt;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&lt;/operation&gt;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&lt;binding .../&gt;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6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200" y="2274838"/>
            <a:ext cx="68363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&lt;</a:t>
            </a:r>
            <a:r>
              <a:rPr lang="en-IN" dirty="0" err="1">
                <a:latin typeface="Consolas" panose="020B0609020204030204" pitchFamily="49" charset="0"/>
              </a:rPr>
              <a:t>soap:envelope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</a:t>
            </a:r>
            <a:r>
              <a:rPr lang="en-IN" dirty="0" err="1">
                <a:latin typeface="Consolas" panose="020B0609020204030204" pitchFamily="49" charset="0"/>
              </a:rPr>
              <a:t>soap:body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myMethod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	&lt;x </a:t>
            </a:r>
            <a:r>
              <a:rPr lang="en-IN" dirty="0" err="1">
                <a:latin typeface="Consolas" panose="020B0609020204030204" pitchFamily="49" charset="0"/>
              </a:rPr>
              <a:t>xsi:type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latin typeface="Consolas" panose="020B0609020204030204" pitchFamily="49" charset="0"/>
              </a:rPr>
              <a:t>xsd:int</a:t>
            </a:r>
            <a:r>
              <a:rPr lang="en-IN" dirty="0">
                <a:latin typeface="Consolas" panose="020B0609020204030204" pitchFamily="49" charset="0"/>
              </a:rPr>
              <a:t>"&gt;5&lt;/x&gt;</a:t>
            </a:r>
          </a:p>
          <a:p>
            <a:r>
              <a:rPr lang="en-IN" dirty="0">
                <a:latin typeface="Consolas" panose="020B0609020204030204" pitchFamily="49" charset="0"/>
              </a:rPr>
              <a:t>			&lt;y </a:t>
            </a:r>
            <a:r>
              <a:rPr lang="en-IN" dirty="0" err="1">
                <a:latin typeface="Consolas" panose="020B0609020204030204" pitchFamily="49" charset="0"/>
              </a:rPr>
              <a:t>xsi:type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latin typeface="Consolas" panose="020B0609020204030204" pitchFamily="49" charset="0"/>
              </a:rPr>
              <a:t>xsd:float</a:t>
            </a:r>
            <a:r>
              <a:rPr lang="en-IN" dirty="0">
                <a:latin typeface="Consolas" panose="020B0609020204030204" pitchFamily="49" charset="0"/>
              </a:rPr>
              <a:t>"&gt;5.0&lt;/y&gt;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&lt;/</a:t>
            </a:r>
            <a:r>
              <a:rPr lang="en-IN" dirty="0" err="1">
                <a:latin typeface="Consolas" panose="020B0609020204030204" pitchFamily="49" charset="0"/>
              </a:rPr>
              <a:t>myMethod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&lt;/</a:t>
            </a:r>
            <a:r>
              <a:rPr lang="en-IN" dirty="0" err="1">
                <a:latin typeface="Consolas" panose="020B0609020204030204" pitchFamily="49" charset="0"/>
              </a:rPr>
              <a:t>soap:body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&lt;/</a:t>
            </a:r>
            <a:r>
              <a:rPr lang="en-IN" dirty="0" err="1">
                <a:latin typeface="Consolas" panose="020B0609020204030204" pitchFamily="49" charset="0"/>
              </a:rPr>
              <a:t>soap:envelope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74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WSDL is about as straightforward as it is possible for a WSDL to be.</a:t>
            </a:r>
          </a:p>
          <a:p>
            <a:pPr lvl="1"/>
            <a:r>
              <a:rPr lang="en-US" dirty="0"/>
              <a:t>The operation name appears in the message, so the receiver has an easy time dispatching this message to the implementation of the operation.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You cannot easily validate this message since only the</a:t>
            </a:r>
          </a:p>
          <a:p>
            <a:pPr marL="457200" lvl="1" indent="0">
              <a:buNone/>
            </a:pPr>
            <a:r>
              <a:rPr lang="en-US" dirty="0"/>
              <a:t> &lt;x ...=""&gt;5&lt;/x&gt; and &lt;y ...=""&gt;5.0&lt;/y&gt; lines contain things defined in a schema; the rest of the </a:t>
            </a:r>
            <a:r>
              <a:rPr lang="en-US" dirty="0" err="1"/>
              <a:t>soap:body</a:t>
            </a:r>
            <a:r>
              <a:rPr lang="en-US" dirty="0"/>
              <a:t> content comes from WSDL definitions.</a:t>
            </a:r>
          </a:p>
          <a:p>
            <a:pPr lvl="1"/>
            <a:r>
              <a:rPr lang="en-US" dirty="0"/>
              <a:t>The type encoding information (such as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xsd:int</a:t>
            </a:r>
            <a:r>
              <a:rPr lang="en-US" dirty="0"/>
              <a:t>") can degrade throughput performance.</a:t>
            </a:r>
          </a:p>
          <a:p>
            <a:pPr lvl="1"/>
            <a:r>
              <a:rPr lang="en-US" dirty="0"/>
              <a:t>Although it is legal WSDL, RPC encoded is not WS-I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350-D9D9-4EB5-9D70-EF40B02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A4DA0-6218-416C-BC74-41A6CEA2B7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458FE-9523-4C5C-AEAE-7C41281CE34D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3B3F-6967-400E-B765-A52A1D75A50B}"/>
              </a:ext>
            </a:extLst>
          </p:cNvPr>
          <p:cNvSpPr txBox="1"/>
          <p:nvPr/>
        </p:nvSpPr>
        <p:spPr>
          <a:xfrm>
            <a:off x="838200" y="3239851"/>
            <a:ext cx="9597705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name="x"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xsd:int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name="y"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xsd:float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name="empty"/&gt;</a:t>
            </a:r>
          </a:p>
          <a:p>
            <a:endParaRPr lang="en-US" sz="16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&lt;operation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&lt;input message="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&lt;output message="empty"/&gt;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&lt;/operation&gt;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&lt;binding .../&gt;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&lt;!-- I won't bother with the details, just assume it's RPC/literal. --&gt;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200" y="2274838"/>
            <a:ext cx="30542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&lt;x&gt;5&lt;/x&gt;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&lt;y&gt;5.0&lt;/y&gt;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</a:t>
            </a:r>
            <a:r>
              <a:rPr lang="en-US" dirty="0" err="1">
                <a:latin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WSDL is still about as straightforward as it is possible for WSDL to be.</a:t>
            </a:r>
          </a:p>
          <a:p>
            <a:pPr lvl="1"/>
            <a:r>
              <a:rPr lang="en-US" dirty="0"/>
              <a:t>The operation name still appears in the message.</a:t>
            </a:r>
          </a:p>
          <a:p>
            <a:pPr lvl="1"/>
            <a:r>
              <a:rPr lang="en-US" dirty="0"/>
              <a:t>The type encoding info is eliminated.</a:t>
            </a:r>
          </a:p>
          <a:p>
            <a:pPr lvl="1"/>
            <a:r>
              <a:rPr lang="en-US" dirty="0"/>
              <a:t>RPC/literal is WS-I compliant.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You still cannot easily validate this message since only the &lt;x ...&gt;5&lt;/x&gt; and &lt;y ...&gt;5.0&lt;/y&gt; lines contain things defined in a schema; the rest of the </a:t>
            </a:r>
            <a:r>
              <a:rPr lang="en-US" dirty="0" err="1"/>
              <a:t>soap:body</a:t>
            </a:r>
            <a:r>
              <a:rPr lang="en-US" dirty="0"/>
              <a:t> contents comes from WSDL definitions.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BB39-6B13-43B2-B2D4-2AC342A0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3A05-2CE3-429A-952A-C757D9D3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/>
          </a:bodyPr>
          <a:lstStyle/>
          <a:p>
            <a:r>
              <a:rPr lang="en-US" dirty="0"/>
              <a:t>Types of Web Services</a:t>
            </a:r>
          </a:p>
          <a:p>
            <a:pPr lvl="1"/>
            <a:r>
              <a:rPr lang="en-US" dirty="0"/>
              <a:t>SOAP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2DF7C2-2AD4-44F0-98AF-A08A6B15DCB9}"/>
              </a:ext>
            </a:extLst>
          </p:cNvPr>
          <p:cNvSpPr/>
          <p:nvPr/>
        </p:nvSpPr>
        <p:spPr>
          <a:xfrm>
            <a:off x="5309532" y="2393133"/>
            <a:ext cx="1442906" cy="76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0D11-111E-4F15-8899-9DD4F3A38F61}"/>
              </a:ext>
            </a:extLst>
          </p:cNvPr>
          <p:cNvSpPr/>
          <p:nvPr/>
        </p:nvSpPr>
        <p:spPr>
          <a:xfrm>
            <a:off x="7541703" y="1856239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605A3-406E-4E59-BC5E-CCAA2025F1A2}"/>
              </a:ext>
            </a:extLst>
          </p:cNvPr>
          <p:cNvSpPr/>
          <p:nvPr/>
        </p:nvSpPr>
        <p:spPr>
          <a:xfrm>
            <a:off x="7541703" y="2903844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POST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D9AC3-721B-4FFB-A0E2-16C0723D13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752438" y="2157194"/>
            <a:ext cx="789265" cy="6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899D96-4C0C-41A7-B811-90740E0C9DE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52438" y="2774833"/>
            <a:ext cx="789265" cy="4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E3AFF1-EC77-4B5F-AA1E-8D3A081A1BDE}"/>
              </a:ext>
            </a:extLst>
          </p:cNvPr>
          <p:cNvSpPr/>
          <p:nvPr/>
        </p:nvSpPr>
        <p:spPr>
          <a:xfrm>
            <a:off x="5309532" y="5278101"/>
            <a:ext cx="1442906" cy="76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FEA5E-4B7F-4E47-BEAC-9807DD4D437E}"/>
              </a:ext>
            </a:extLst>
          </p:cNvPr>
          <p:cNvSpPr/>
          <p:nvPr/>
        </p:nvSpPr>
        <p:spPr>
          <a:xfrm>
            <a:off x="7541703" y="4741207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HTTP Methods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B9ABC-BC22-44E7-B6DE-09A71CC37A54}"/>
              </a:ext>
            </a:extLst>
          </p:cNvPr>
          <p:cNvSpPr/>
          <p:nvPr/>
        </p:nvSpPr>
        <p:spPr>
          <a:xfrm>
            <a:off x="7541703" y="5794739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Data Formats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4D3D7-B82F-44F6-AED6-28B0A6C8D5C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752438" y="5042162"/>
            <a:ext cx="789265" cy="6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3803A0-5EE6-4C4C-8BF3-040ABCE60F9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752438" y="5659801"/>
            <a:ext cx="789265" cy="4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95F4-FB53-492E-ACFA-8D1281D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Document/encoded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9753-C3B9-4998-85AA-48848C69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IBM Plex Sans"/>
              </a:rPr>
              <a:t>Nobody follows this style. It is not WS-I compliant. So let’s move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34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350-D9D9-4EB5-9D70-EF40B02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and literal (Document/literal)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A4DA0-6218-416C-BC74-41A6CEA2B7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458FE-9523-4C5C-AEAE-7C41281CE34D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3B3F-6967-400E-B765-A52A1D75A50B}"/>
              </a:ext>
            </a:extLst>
          </p:cNvPr>
          <p:cNvSpPr txBox="1"/>
          <p:nvPr/>
        </p:nvSpPr>
        <p:spPr>
          <a:xfrm>
            <a:off x="337612" y="3264912"/>
            <a:ext cx="593171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&lt;types&gt;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&lt;schema&gt;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&lt;element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xsd:int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&lt;element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yElement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xsd:float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&lt;/schema&gt;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&lt;/types&gt;</a:t>
            </a:r>
          </a:p>
          <a:p>
            <a:endParaRPr lang="en-US" sz="16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name="x" element="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name="y" element="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yElement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name="empty"/&gt;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2720F-8DB8-4566-911F-E3D77E312B7D}"/>
              </a:ext>
            </a:extLst>
          </p:cNvPr>
          <p:cNvSpPr txBox="1"/>
          <p:nvPr/>
        </p:nvSpPr>
        <p:spPr>
          <a:xfrm>
            <a:off x="6359600" y="3264912"/>
            <a:ext cx="54947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&lt;operation name="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&lt;input message="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&lt;output message="empty"/&gt;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&lt;/operation&gt;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&lt;binding .../&gt;</a:t>
            </a:r>
          </a:p>
        </p:txBody>
      </p:sp>
    </p:spTree>
    <p:extLst>
      <p:ext uri="{BB962C8B-B14F-4D97-AF65-F5344CB8AC3E}">
        <p14:creationId xmlns:p14="http://schemas.microsoft.com/office/powerpoint/2010/main" val="25124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199" y="2274838"/>
            <a:ext cx="453914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xElement</a:t>
            </a:r>
            <a:r>
              <a:rPr lang="en-US" dirty="0">
                <a:latin typeface="Consolas" panose="020B0609020204030204" pitchFamily="49" charset="0"/>
              </a:rPr>
              <a:t>&gt;5&lt;/</a:t>
            </a:r>
            <a:r>
              <a:rPr lang="en-US" dirty="0" err="1">
                <a:latin typeface="Consolas" panose="020B0609020204030204" pitchFamily="49" charset="0"/>
              </a:rPr>
              <a:t>xElement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yElement</a:t>
            </a:r>
            <a:r>
              <a:rPr lang="en-US" dirty="0">
                <a:latin typeface="Consolas" panose="020B0609020204030204" pitchFamily="49" charset="0"/>
              </a:rPr>
              <a:t>&gt;5.0&lt;/</a:t>
            </a:r>
            <a:r>
              <a:rPr lang="en-US" dirty="0" err="1">
                <a:latin typeface="Consolas" panose="020B0609020204030204" pitchFamily="49" charset="0"/>
              </a:rPr>
              <a:t>yElement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There is no type encoding info.</a:t>
            </a:r>
          </a:p>
          <a:p>
            <a:pPr lvl="1"/>
            <a:r>
              <a:rPr lang="en-US" dirty="0"/>
              <a:t>You can finally validate this message with any XML validator. Everything within the </a:t>
            </a:r>
            <a:r>
              <a:rPr lang="en-US" dirty="0" err="1"/>
              <a:t>soap:body</a:t>
            </a:r>
            <a:r>
              <a:rPr lang="en-US" dirty="0"/>
              <a:t> is defined in a schema.</a:t>
            </a:r>
          </a:p>
          <a:p>
            <a:pPr lvl="1"/>
            <a:r>
              <a:rPr lang="en-US" dirty="0"/>
              <a:t>Document/literal is WS-I compliant, but with restrictions (see Weaknesses)..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The WSDL is getting a bit more complicated. This is a very minor weakness, however, since WSDL is not meant to be read by humans.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F04D-8890-451B-82A5-F64A51B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SOAP Web Services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6E47-93B2-4E07-9CF6-ED4FB4EA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  <a:p>
            <a:r>
              <a:rPr lang="en-IN" dirty="0"/>
              <a:t>Code First or Bottom Up</a:t>
            </a:r>
          </a:p>
        </p:txBody>
      </p:sp>
    </p:spTree>
    <p:extLst>
      <p:ext uri="{BB962C8B-B14F-4D97-AF65-F5344CB8AC3E}">
        <p14:creationId xmlns:p14="http://schemas.microsoft.com/office/powerpoint/2010/main" val="3579770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95B3-1D10-4B2D-90FD-30527BB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EA8-7BF5-4F2D-AFE8-A7D4571D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create the WSDL file.</a:t>
            </a:r>
          </a:p>
          <a:p>
            <a:r>
              <a:rPr lang="en-IN" dirty="0"/>
              <a:t>Generate the java stubs using tools like wsdl2java</a:t>
            </a:r>
          </a:p>
          <a:p>
            <a:r>
              <a:rPr lang="en-IN" dirty="0"/>
              <a:t>Implement the web service endpoint.</a:t>
            </a:r>
          </a:p>
        </p:txBody>
      </p:sp>
    </p:spTree>
    <p:extLst>
      <p:ext uri="{BB962C8B-B14F-4D97-AF65-F5344CB8AC3E}">
        <p14:creationId xmlns:p14="http://schemas.microsoft.com/office/powerpoint/2010/main" val="1982620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5D43-27F7-4A86-8C0B-4455C2C7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E81A-EC4E-4E33-8ABE-71B0BD20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Contract with the consumer signed off</a:t>
            </a:r>
          </a:p>
          <a:p>
            <a:pPr lvl="1"/>
            <a:r>
              <a:rPr lang="en-IN" dirty="0"/>
              <a:t>Better Interoperability</a:t>
            </a:r>
          </a:p>
          <a:p>
            <a:pPr lvl="1"/>
            <a:r>
              <a:rPr lang="en-IN" dirty="0"/>
              <a:t>Faster Integration</a:t>
            </a:r>
          </a:p>
        </p:txBody>
      </p:sp>
    </p:spTree>
    <p:extLst>
      <p:ext uri="{BB962C8B-B14F-4D97-AF65-F5344CB8AC3E}">
        <p14:creationId xmlns:p14="http://schemas.microsoft.com/office/powerpoint/2010/main" val="794516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4B0-2D9D-4B93-8510-40C8E56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First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3098-0AE2-4B95-93F7-6A616F07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Java Code and Annotate</a:t>
            </a:r>
          </a:p>
          <a:p>
            <a:r>
              <a:rPr lang="en-IN" dirty="0"/>
              <a:t>Generate WSDL from the code using java2wsdl</a:t>
            </a:r>
          </a:p>
        </p:txBody>
      </p:sp>
    </p:spTree>
    <p:extLst>
      <p:ext uri="{BB962C8B-B14F-4D97-AF65-F5344CB8AC3E}">
        <p14:creationId xmlns:p14="http://schemas.microsoft.com/office/powerpoint/2010/main" val="58755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BA0-E20D-4F0C-80C9-6500A9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First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7F14-44F3-4187-B2D8-2D2680B8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We can integrate the legacy application </a:t>
            </a:r>
          </a:p>
        </p:txBody>
      </p:sp>
    </p:spTree>
    <p:extLst>
      <p:ext uri="{BB962C8B-B14F-4D97-AF65-F5344CB8AC3E}">
        <p14:creationId xmlns:p14="http://schemas.microsoft.com/office/powerpoint/2010/main" val="3051380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965A-EC61-4B88-9513-522B6FB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design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1FEB-22EE-4E21-B3E7-DED6F323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Contract first except while exposing legacy applications as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3645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C83-3CD6-4D9F-BD47-15D4A17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C11E-1822-40B2-97B2-DFD28FE370BB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r>
              <a:rPr lang="en-US" dirty="0"/>
              <a:t>Java Web Services Standards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E2F8A-7D70-4332-A8DB-93BEB82487C2}"/>
              </a:ext>
            </a:extLst>
          </p:cNvPr>
          <p:cNvSpPr/>
          <p:nvPr/>
        </p:nvSpPr>
        <p:spPr>
          <a:xfrm>
            <a:off x="4362274" y="2600588"/>
            <a:ext cx="2810312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Web Services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E9D2831-8424-4D56-8F5A-B3DA238798E9}"/>
              </a:ext>
            </a:extLst>
          </p:cNvPr>
          <p:cNvCxnSpPr>
            <a:stCxn id="4" idx="2"/>
          </p:cNvCxnSpPr>
          <p:nvPr/>
        </p:nvCxnSpPr>
        <p:spPr>
          <a:xfrm rot="5400000">
            <a:off x="4469235" y="2887910"/>
            <a:ext cx="1031845" cy="156454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0420F8A-C627-44FA-A5B2-093D4C76E04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033781" y="2887909"/>
            <a:ext cx="1031847" cy="15645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C62B18-3B93-473C-9327-6C1BE4B8906D}"/>
              </a:ext>
            </a:extLst>
          </p:cNvPr>
          <p:cNvSpPr/>
          <p:nvPr/>
        </p:nvSpPr>
        <p:spPr>
          <a:xfrm>
            <a:off x="2105636" y="3893205"/>
            <a:ext cx="2097246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JAX-WS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372492-2A1A-423C-B4C8-8C719C76FAFA}"/>
              </a:ext>
            </a:extLst>
          </p:cNvPr>
          <p:cNvSpPr/>
          <p:nvPr/>
        </p:nvSpPr>
        <p:spPr>
          <a:xfrm>
            <a:off x="7331979" y="3892493"/>
            <a:ext cx="2097246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JAX-RS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1616-CA4D-439F-BD14-CFF8ECBDB9E2}"/>
              </a:ext>
            </a:extLst>
          </p:cNvPr>
          <p:cNvSpPr txBox="1"/>
          <p:nvPr/>
        </p:nvSpPr>
        <p:spPr>
          <a:xfrm>
            <a:off x="4362274" y="3762494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154A2-76A9-4C07-B0DE-5A80FC85EF43}"/>
              </a:ext>
            </a:extLst>
          </p:cNvPr>
          <p:cNvSpPr txBox="1"/>
          <p:nvPr/>
        </p:nvSpPr>
        <p:spPr>
          <a:xfrm>
            <a:off x="6457303" y="376249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2120-2BCB-4383-B1C2-9F96DE17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JAX-WS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D396-ADFA-4364-9AAC-7DADD501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JAX-WS standards for Java API for XML based Web Services.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88B3A9-42C3-489F-9C88-FAA62E37FD11}"/>
              </a:ext>
            </a:extLst>
          </p:cNvPr>
          <p:cNvSpPr/>
          <p:nvPr/>
        </p:nvSpPr>
        <p:spPr>
          <a:xfrm>
            <a:off x="4597167" y="2437766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JAX-WS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72BE7-58E7-4608-B82B-1C2139E5703E}"/>
              </a:ext>
            </a:extLst>
          </p:cNvPr>
          <p:cNvSpPr/>
          <p:nvPr/>
        </p:nvSpPr>
        <p:spPr>
          <a:xfrm>
            <a:off x="2692866" y="3429000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4A5B9-BE94-4F21-AE5E-587E4F54E56D}"/>
              </a:ext>
            </a:extLst>
          </p:cNvPr>
          <p:cNvSpPr/>
          <p:nvPr/>
        </p:nvSpPr>
        <p:spPr>
          <a:xfrm>
            <a:off x="6501468" y="3429000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CAC969-2417-4CE1-87C8-9FD12F67A4A9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4705558" y="2841104"/>
            <a:ext cx="735370" cy="95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4A5559-DFAE-4094-9E8B-B3BD3C1D9B06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657708" y="2841104"/>
            <a:ext cx="735370" cy="952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7F0705-1448-418D-A31E-F7090135181F}"/>
              </a:ext>
            </a:extLst>
          </p:cNvPr>
          <p:cNvSpPr/>
          <p:nvPr/>
        </p:nvSpPr>
        <p:spPr>
          <a:xfrm>
            <a:off x="2692867" y="4196593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Services Engines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C06DB-36F6-4699-9444-E677216AC36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645017" y="3940728"/>
            <a:ext cx="1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87C949-8DB8-498A-9435-933E6E34BA5D}"/>
              </a:ext>
            </a:extLst>
          </p:cNvPr>
          <p:cNvSpPr/>
          <p:nvPr/>
        </p:nvSpPr>
        <p:spPr>
          <a:xfrm>
            <a:off x="788565" y="5032375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Apache CXF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97ACBA-6DC0-4023-8676-CD8711A4D1C0}"/>
              </a:ext>
            </a:extLst>
          </p:cNvPr>
          <p:cNvSpPr/>
          <p:nvPr/>
        </p:nvSpPr>
        <p:spPr>
          <a:xfrm>
            <a:off x="4597167" y="5032375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GlassFish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479C8B-7369-4E31-A7E0-0555CDE5F1B7}"/>
              </a:ext>
            </a:extLst>
          </p:cNvPr>
          <p:cNvCxnSpPr>
            <a:stCxn id="16" idx="2"/>
            <a:endCxn id="20" idx="3"/>
          </p:cNvCxnSpPr>
          <p:nvPr/>
        </p:nvCxnSpPr>
        <p:spPr>
          <a:xfrm rot="5400000">
            <a:off x="2878983" y="4522204"/>
            <a:ext cx="579918" cy="952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9075AE4-8568-41BC-9E3F-219221AA5265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3831133" y="4522205"/>
            <a:ext cx="579918" cy="952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E32385-B488-45F9-99E7-93B4FE5200B0}"/>
              </a:ext>
            </a:extLst>
          </p:cNvPr>
          <p:cNvSpPr/>
          <p:nvPr/>
        </p:nvSpPr>
        <p:spPr>
          <a:xfrm>
            <a:off x="6501468" y="4196593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Annotations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635D96-72B5-4E3B-ADC6-E3EFC89A9746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7453619" y="3940728"/>
            <a:ext cx="0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0" grpId="0" animBg="1"/>
      <p:bldP spid="21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C5A1-A664-42DE-9B3A-26D136C6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Annotations To Implement 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96AF-36D0-4A6A-8A47-D5565B4C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@javax.jws.WebService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@javax.jws.WebMethod 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@javax.jws.WebParam(name = &lt;</a:t>
            </a:r>
            <a:r>
              <a:rPr lang="en-IN" dirty="0" err="1">
                <a:latin typeface="Consolas" panose="020B0609020204030204" pitchFamily="49" charset="0"/>
              </a:rPr>
              <a:t>paramName</a:t>
            </a:r>
            <a:r>
              <a:rPr lang="en-IN" dirty="0">
                <a:latin typeface="Consolas" panose="020B0609020204030204" pitchFamily="49" charset="0"/>
              </a:rPr>
              <a:t>&gt;)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@javax.jws.WebResult(name = &lt;</a:t>
            </a:r>
            <a:r>
              <a:rPr lang="en-IN" dirty="0" err="1">
                <a:latin typeface="Consolas" panose="020B0609020204030204" pitchFamily="49" charset="0"/>
              </a:rPr>
              <a:t>resultName</a:t>
            </a:r>
            <a:r>
              <a:rPr lang="en-IN" dirty="0">
                <a:latin typeface="Consolas" panose="020B0609020204030204" pitchFamily="49" charset="0"/>
              </a:rPr>
              <a:t>&gt;)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@javax.xml.ws.WebFault 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@javax.jws.soap.SOABinding(style=&lt;style&gt;,use=&lt;use&gt;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@javax.xml.ws.RequestWrapper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@javax.xml.ws.ResponseWrapper</a:t>
            </a:r>
          </a:p>
        </p:txBody>
      </p:sp>
    </p:spTree>
    <p:extLst>
      <p:ext uri="{BB962C8B-B14F-4D97-AF65-F5344CB8AC3E}">
        <p14:creationId xmlns:p14="http://schemas.microsoft.com/office/powerpoint/2010/main" val="3315702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BD20-73B9-4E9E-BF40-A6FECE32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3A2E-C38A-4855-A469-D8E875C2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API for XML Binding.</a:t>
            </a:r>
          </a:p>
          <a:p>
            <a:r>
              <a:rPr lang="en-IN" dirty="0"/>
              <a:t>It provides an easy way to map Java classes to XML schema.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A1971-E6DD-4811-994C-4AFF3B80D69F}"/>
              </a:ext>
            </a:extLst>
          </p:cNvPr>
          <p:cNvSpPr/>
          <p:nvPr/>
        </p:nvSpPr>
        <p:spPr>
          <a:xfrm>
            <a:off x="1578543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1044CC-2EC0-44B8-9532-71F6C9338350}"/>
              </a:ext>
            </a:extLst>
          </p:cNvPr>
          <p:cNvSpPr/>
          <p:nvPr/>
        </p:nvSpPr>
        <p:spPr>
          <a:xfrm>
            <a:off x="7225367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8FA71-8829-4730-9AFF-6C6837DBA5A6}"/>
              </a:ext>
            </a:extLst>
          </p:cNvPr>
          <p:cNvSpPr/>
          <p:nvPr/>
        </p:nvSpPr>
        <p:spPr>
          <a:xfrm>
            <a:off x="4401954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JAXB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38844A-9CC5-4655-8E68-9865053D50AF}"/>
              </a:ext>
            </a:extLst>
          </p:cNvPr>
          <p:cNvCxnSpPr/>
          <p:nvPr/>
        </p:nvCxnSpPr>
        <p:spPr>
          <a:xfrm>
            <a:off x="3465095" y="421586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66E5F1-E8ED-4A16-ABBD-E9EDDE441488}"/>
              </a:ext>
            </a:extLst>
          </p:cNvPr>
          <p:cNvCxnSpPr/>
          <p:nvPr/>
        </p:nvCxnSpPr>
        <p:spPr>
          <a:xfrm>
            <a:off x="6283693" y="421586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B6017-CFBB-4B18-9D18-8FD7F2CC2ADB}"/>
              </a:ext>
            </a:extLst>
          </p:cNvPr>
          <p:cNvCxnSpPr/>
          <p:nvPr/>
        </p:nvCxnSpPr>
        <p:spPr>
          <a:xfrm flipH="1">
            <a:off x="3465095" y="4466122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EDD15B-003C-4122-8B1E-AAC3692D92D7}"/>
              </a:ext>
            </a:extLst>
          </p:cNvPr>
          <p:cNvCxnSpPr/>
          <p:nvPr/>
        </p:nvCxnSpPr>
        <p:spPr>
          <a:xfrm flipH="1">
            <a:off x="6283693" y="4466122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13E-0EC9-49FA-8247-3239BDC5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 Java Classes From XML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E03F-CEEF-4472-9D1C-379BD2C0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Maven Project</a:t>
            </a:r>
          </a:p>
          <a:p>
            <a:r>
              <a:rPr lang="en-IN" dirty="0"/>
              <a:t>Create Schema File or use existing files</a:t>
            </a:r>
          </a:p>
          <a:p>
            <a:r>
              <a:rPr lang="en-IN" dirty="0"/>
              <a:t>Use Maven JAXB Plugin</a:t>
            </a:r>
          </a:p>
          <a:p>
            <a:r>
              <a:rPr lang="en-IN" dirty="0"/>
              <a:t>Do the Marshalling(Java to XML) and Unmarshalling(XML to Java) of java classes.</a:t>
            </a:r>
          </a:p>
        </p:txBody>
      </p:sp>
    </p:spTree>
    <p:extLst>
      <p:ext uri="{BB962C8B-B14F-4D97-AF65-F5344CB8AC3E}">
        <p14:creationId xmlns:p14="http://schemas.microsoft.com/office/powerpoint/2010/main" val="2875847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B1A2-6E06-4B17-AEC4-D80CDC2D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A526-D800-43DB-A01E-225CF8C5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CXF is the powerful and popular web services engine in java space because it implements both JAXWS and JAXRS</a:t>
            </a:r>
            <a:r>
              <a:rPr lang="en-IN" dirty="0"/>
              <a:t>.</a:t>
            </a:r>
          </a:p>
          <a:p>
            <a:r>
              <a:rPr lang="en-IN" dirty="0"/>
              <a:t>Using Apache CXF we can develop both the webservice provider and web service consumer.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1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52-CA4B-4859-8CDA-B33D122A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Apache CFX?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8419-D6C0-42A5-AED0-AC266CF4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CFX comes with a SOAP and REST engine which at the minimum does two things.</a:t>
            </a:r>
          </a:p>
          <a:p>
            <a:pPr lvl="1"/>
            <a:r>
              <a:rPr lang="en-US" dirty="0"/>
              <a:t>Accept XML message and convert XML message into a java object and pass the java object to the appropriate method on the webservice endpoint.</a:t>
            </a:r>
          </a:p>
          <a:p>
            <a:pPr lvl="1"/>
            <a:r>
              <a:rPr lang="en-US" dirty="0"/>
              <a:t>Takes the response from the web service class method and converts it back into xml and sends back to client.</a:t>
            </a:r>
          </a:p>
          <a:p>
            <a:r>
              <a:rPr lang="en-US" dirty="0"/>
              <a:t>Implements all the Web Service Standards</a:t>
            </a:r>
          </a:p>
          <a:p>
            <a:pPr lvl="1"/>
            <a:r>
              <a:rPr lang="en-US" dirty="0"/>
              <a:t>WS-Security</a:t>
            </a:r>
          </a:p>
          <a:p>
            <a:pPr lvl="1"/>
            <a:r>
              <a:rPr lang="en-US" dirty="0"/>
              <a:t>WS-Policy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70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FADE-CCF3-4BEB-8CA3-94507260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SOAP Web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F1EC-46F6-4549-869E-04461B18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r>
              <a:rPr lang="en-US" dirty="0"/>
              <a:t> (https://star.spring.io)</a:t>
            </a:r>
          </a:p>
          <a:p>
            <a:r>
              <a:rPr lang="en-US" dirty="0"/>
              <a:t>Create the endpoint : CustomerOrdersImpl.java class</a:t>
            </a:r>
          </a:p>
          <a:p>
            <a:r>
              <a:rPr lang="en-US" dirty="0"/>
              <a:t>Create the config class : WebServiceConfig.java class</a:t>
            </a:r>
          </a:p>
          <a:p>
            <a:r>
              <a:rPr lang="en-US" dirty="0"/>
              <a:t>Run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149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BB9E-1AA3-4CB8-897F-9AA33F3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BBC6-DB39-496C-8D1F-51ECCC1F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https://start.spring.io/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E3100-5998-4C88-8C70-473D8A0C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0253"/>
            <a:ext cx="7441211" cy="40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5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E94-CB70-400C-895B-A0EE7E9A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2710-EE96-414E-9194-71D83988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the project and import in eclipse as existing maven project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D035A-D040-4661-9E41-F5D6186F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676"/>
            <a:ext cx="5341184" cy="37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2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50C0-D6A4-4914-9C0F-C0467980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A81A-602F-4FEB-94B9-A769EDD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</a:t>
            </a:r>
            <a:r>
              <a:rPr lang="en-IN" dirty="0" err="1">
                <a:latin typeface="Consolas" panose="020B0609020204030204" pitchFamily="49" charset="0"/>
              </a:rPr>
              <a:t>wsdl</a:t>
            </a:r>
            <a:r>
              <a:rPr lang="en-IN" dirty="0"/>
              <a:t> file as </a:t>
            </a:r>
            <a:r>
              <a:rPr lang="en-IN" dirty="0" err="1">
                <a:latin typeface="Consolas" panose="020B0609020204030204" pitchFamily="49" charset="0"/>
              </a:rPr>
              <a:t>CustomerOrders.wsdl</a:t>
            </a:r>
            <a:r>
              <a:rPr lang="en-IN" dirty="0"/>
              <a:t> in </a:t>
            </a:r>
            <a:r>
              <a:rPr lang="en-IN" dirty="0" err="1">
                <a:latin typeface="Consolas" panose="020B0609020204030204" pitchFamily="49" charset="0"/>
              </a:rPr>
              <a:t>src</a:t>
            </a:r>
            <a:r>
              <a:rPr lang="en-IN" dirty="0">
                <a:latin typeface="Consolas" panose="020B0609020204030204" pitchFamily="49" charset="0"/>
              </a:rPr>
              <a:t>/main/resources </a:t>
            </a:r>
            <a:r>
              <a:rPr lang="en-IN" dirty="0"/>
              <a:t>folder.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92FCF-B7FE-4624-A2A8-E041E9F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491"/>
            <a:ext cx="4292152" cy="39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2AF-8C1B-4A60-BA4D-3F3D37DE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218C-B4E0-4140-B665-01A588E5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SOA is ?</a:t>
            </a:r>
          </a:p>
          <a:p>
            <a:r>
              <a:rPr lang="en-US" dirty="0"/>
              <a:t>Why we need it ?</a:t>
            </a:r>
          </a:p>
          <a:p>
            <a:r>
              <a:rPr lang="en-US" dirty="0"/>
              <a:t>Who maintains the SOA standards ?</a:t>
            </a:r>
          </a:p>
          <a:p>
            <a:r>
              <a:rPr lang="en-US" dirty="0"/>
              <a:t>Why web services are such a key technology to implement SOA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790-40C4-415D-B362-2E3EFBCB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3D6B-5019-44E8-AFBC-936200C2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pom.xml file and configure the plugin to generate stub(Java Classes) from WSDL file.</a:t>
            </a:r>
          </a:p>
          <a:p>
            <a:r>
              <a:rPr lang="en-IN" dirty="0"/>
              <a:t>Update the maven project after adding plugin.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8F32C-681E-431D-9392-4A7CA47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3259735"/>
            <a:ext cx="6169959" cy="35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0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9B27-DCF1-4502-AC80-FB2D3A4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E88A-4F9C-48B0-B5D9-C8428E5F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getting error in generated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F7984-10D3-463A-93D1-12399A89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355"/>
            <a:ext cx="283884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63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5A28-F5E2-4BEE-9433-9F9AEA6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3E52-EFDD-4651-9385-96FB7ED7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resolve these errors add below listed maven dependencies.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8B2AB-E4CA-4D51-868C-AF8BED65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490"/>
            <a:ext cx="3848637" cy="40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22E7D-2B30-4F07-84CC-15BCC2DD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5" y="2514490"/>
            <a:ext cx="440116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5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3C3D-B3AD-4390-8CAE-D025DADA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endpoint : </a:t>
            </a:r>
            <a:r>
              <a:rPr lang="en-US" dirty="0" err="1"/>
              <a:t>CustomerOrdersImpl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08CF8-94AF-447C-B47A-638A3DD0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53"/>
            <a:ext cx="8666527" cy="49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4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D3C4-3E96-4D8D-B3CE-EA6938A5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endpoint : </a:t>
            </a:r>
            <a:r>
              <a:rPr lang="en-US" dirty="0" err="1"/>
              <a:t>CustomerOrdersImpl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2FCFD-1BF2-4147-AAD3-F721AC54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346"/>
            <a:ext cx="4614644" cy="4896751"/>
          </a:xfrm>
        </p:spPr>
      </p:pic>
    </p:spTree>
    <p:extLst>
      <p:ext uri="{BB962C8B-B14F-4D97-AF65-F5344CB8AC3E}">
        <p14:creationId xmlns:p14="http://schemas.microsoft.com/office/powerpoint/2010/main" val="1833422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2AD-EBCA-4B9D-9886-F33ADDB0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the config class : WebServiceConfig.java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8BEF4-20D9-448E-BE10-BD0A539D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740"/>
            <a:ext cx="8123516" cy="4133557"/>
          </a:xfrm>
        </p:spPr>
      </p:pic>
    </p:spTree>
    <p:extLst>
      <p:ext uri="{BB962C8B-B14F-4D97-AF65-F5344CB8AC3E}">
        <p14:creationId xmlns:p14="http://schemas.microsoft.com/office/powerpoint/2010/main" val="22683025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AC77-D569-4217-A99B-54A50020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D9952-C39B-47F8-8D30-2FC59030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856"/>
            <a:ext cx="10515600" cy="3329087"/>
          </a:xfrm>
        </p:spPr>
      </p:pic>
    </p:spTree>
    <p:extLst>
      <p:ext uri="{BB962C8B-B14F-4D97-AF65-F5344CB8AC3E}">
        <p14:creationId xmlns:p14="http://schemas.microsoft.com/office/powerpoint/2010/main" val="19550838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7828-D068-49D5-BBE4-F561183F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DF1C-3B24-4C04-96B9-7CC01C4D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http://localhost:8787/customerordersservice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2BB01-90BF-4DC7-9907-4C27EF9D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3263"/>
            <a:ext cx="11014781" cy="20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65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1A4B-D9DB-4E93-98A8-55C3CEAC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WSDL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D16A-15EA-4297-B2BF-C5CC085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hlinkClick r:id="rId2"/>
              </a:rPr>
              <a:t>http://soap.ws.borntocode.com/}CustomerOrdersImplService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D421F-18D9-4DDC-8F0C-9FCC387C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30"/>
            <a:ext cx="11033273" cy="35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50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76C2-1653-4DDF-A9EF-A8F9ACD9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CustomersOrderService</a:t>
            </a:r>
            <a:r>
              <a:rPr lang="en-US" dirty="0"/>
              <a:t> using SOAPUI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164C-2D59-4BFD-8A01-F467BB4B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New SOAP Project and give project name and Initial WSDL URL.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087AB-C832-4820-BD89-C58408C3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965"/>
            <a:ext cx="498227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93E-E1E1-4B95-858A-B03FE449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A741-0A7D-4ABA-8B39-61FBE4D4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SOA ?</a:t>
            </a:r>
          </a:p>
          <a:p>
            <a:pPr lvl="1"/>
            <a:r>
              <a:rPr lang="en-IN" dirty="0"/>
              <a:t>SOA is a collection of architectural principles to design and implement our software applications in a such a way that they are composed of several services that have simple well defined interfaces and can use each other in loosely coupled manner.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01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DAC3-8F76-4868-B91C-6078EBAD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createOrder</a:t>
            </a:r>
            <a:r>
              <a:rPr lang="en-US" dirty="0"/>
              <a:t> and </a:t>
            </a:r>
            <a:r>
              <a:rPr lang="en-US" dirty="0" err="1"/>
              <a:t>getOrders</a:t>
            </a:r>
            <a:r>
              <a:rPr lang="en-US" dirty="0"/>
              <a:t>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96798-B1F4-4C0D-ACF9-61462C055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345" y="1593908"/>
            <a:ext cx="9356030" cy="5086394"/>
          </a:xfrm>
        </p:spPr>
      </p:pic>
    </p:spTree>
    <p:extLst>
      <p:ext uri="{BB962C8B-B14F-4D97-AF65-F5344CB8AC3E}">
        <p14:creationId xmlns:p14="http://schemas.microsoft.com/office/powerpoint/2010/main" val="37512369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3958-A74E-4D68-AB5E-000CE8C1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27F-48B8-4B3A-BE2D-1016E25F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delete order functionality in our </a:t>
            </a:r>
            <a:r>
              <a:rPr lang="en-US" dirty="0" err="1"/>
              <a:t>CustomerOrdersService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8058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0149-AA9B-4552-B436-676A99F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SOAP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D781-9CF6-4FDB-8FCB-D6CEE35B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  <a:p>
            <a:r>
              <a:rPr lang="en-US" dirty="0"/>
              <a:t>Copy the WSDL</a:t>
            </a:r>
          </a:p>
          <a:p>
            <a:r>
              <a:rPr lang="en-US" dirty="0"/>
              <a:t>Generate the stubs/Source code</a:t>
            </a:r>
          </a:p>
          <a:p>
            <a:r>
              <a:rPr lang="en-US" dirty="0"/>
              <a:t>Create </a:t>
            </a:r>
            <a:r>
              <a:rPr lang="en-US" dirty="0" err="1"/>
              <a:t>CustomerOrderWSClient</a:t>
            </a:r>
            <a:r>
              <a:rPr lang="en-US" dirty="0"/>
              <a:t> class</a:t>
            </a:r>
          </a:p>
          <a:p>
            <a:r>
              <a:rPr lang="en-US" dirty="0"/>
              <a:t>Run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19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680F-0718-450F-8F49-11978468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2F4C1-5169-4143-A6F0-EDCBF401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990"/>
            <a:ext cx="7098679" cy="3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6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8FF4-F50A-4E4D-990B-4CFEAEB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the WSDL &amp; Generate the stubs/Source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18E4-1FB9-49C3-9DFD-6A9A5624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WSDL file from the deployed SOAP web service and copy WSDL file in resources folder.</a:t>
            </a:r>
          </a:p>
          <a:p>
            <a:r>
              <a:rPr lang="en-US" dirty="0"/>
              <a:t>Add plugin to generate source codes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C4AF-8767-454C-890D-3288A7CD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2" y="2390648"/>
            <a:ext cx="311511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32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13C3-ABEA-49A3-9987-6D115BFA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CustomerOrderWSClient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5725B-CBD8-49B2-BA06-B32318A4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414"/>
            <a:ext cx="1013601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35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2AF-7CC2-4B1F-9570-549F04C4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9FA6-1D09-4E8A-93DC-A8D9CA68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the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2979-5447-4373-8F78-6D9700CD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373"/>
            <a:ext cx="226726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4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78C9-4F9F-4ECA-BEC6-6D4DC7A3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First Web Service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1661-FFE0-4038-A93E-3151BF2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Dynamic Web Application</a:t>
            </a:r>
          </a:p>
          <a:p>
            <a:r>
              <a:rPr lang="en-IN" dirty="0"/>
              <a:t>Mark Business logic with JAXB and JAX-WS annotations.</a:t>
            </a:r>
          </a:p>
          <a:p>
            <a:r>
              <a:rPr lang="en-IN" dirty="0"/>
              <a:t>Create a configuration class</a:t>
            </a:r>
          </a:p>
          <a:p>
            <a:r>
              <a:rPr lang="en-IN" dirty="0"/>
              <a:t>Run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5948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93F-035B-4B48-A794-A2F46675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6484-9A9E-439C-91EC-464130AB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client for the Java First web service</a:t>
            </a:r>
          </a:p>
        </p:txBody>
      </p:sp>
    </p:spTree>
    <p:extLst>
      <p:ext uri="{BB962C8B-B14F-4D97-AF65-F5344CB8AC3E}">
        <p14:creationId xmlns:p14="http://schemas.microsoft.com/office/powerpoint/2010/main" val="26688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5022</Words>
  <Application>Microsoft Office PowerPoint</Application>
  <PresentationFormat>Widescreen</PresentationFormat>
  <Paragraphs>725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IBM Plex Sans</vt:lpstr>
      <vt:lpstr>sf pro text</vt:lpstr>
      <vt:lpstr>Times New Roman</vt:lpstr>
      <vt:lpstr>Office Theme</vt:lpstr>
      <vt:lpstr>Web Services</vt:lpstr>
      <vt:lpstr>Content </vt:lpstr>
      <vt:lpstr>Section 1</vt:lpstr>
      <vt:lpstr>Web Service Introduction</vt:lpstr>
      <vt:lpstr>Web Service Introduction</vt:lpstr>
      <vt:lpstr>Web Service Introduction</vt:lpstr>
      <vt:lpstr>Web Service Introduction</vt:lpstr>
      <vt:lpstr>SOA</vt:lpstr>
      <vt:lpstr>SOA</vt:lpstr>
      <vt:lpstr>SOA</vt:lpstr>
      <vt:lpstr>SOA</vt:lpstr>
      <vt:lpstr>SOA </vt:lpstr>
      <vt:lpstr>Advantages of SOA</vt:lpstr>
      <vt:lpstr>SOA and Web Services</vt:lpstr>
      <vt:lpstr>Quiz</vt:lpstr>
      <vt:lpstr>Section 2</vt:lpstr>
      <vt:lpstr>Introduction to XML</vt:lpstr>
      <vt:lpstr>What is xml?</vt:lpstr>
      <vt:lpstr>Examples</vt:lpstr>
      <vt:lpstr>Why XML?</vt:lpstr>
      <vt:lpstr>When/Where to create XML?</vt:lpstr>
      <vt:lpstr>What is XSD?</vt:lpstr>
      <vt:lpstr>XML and XSD</vt:lpstr>
      <vt:lpstr>XML Schema – Use Case</vt:lpstr>
      <vt:lpstr>XML Schema Hands On Using Eclipse</vt:lpstr>
      <vt:lpstr>XML Schema Hands On Using Eclipse</vt:lpstr>
      <vt:lpstr>XML Schema Hands On Using Eclipse</vt:lpstr>
      <vt:lpstr>XML Schema Hands On Using Eclipse</vt:lpstr>
      <vt:lpstr>XML Schema Hands On Using Eclipse</vt:lpstr>
      <vt:lpstr>XML Schema Hands On Using Eclipse</vt:lpstr>
      <vt:lpstr>Section Summary</vt:lpstr>
      <vt:lpstr>Section Summary</vt:lpstr>
      <vt:lpstr>Quiz</vt:lpstr>
      <vt:lpstr>Quiz</vt:lpstr>
      <vt:lpstr>SOAP Web Services Concepts</vt:lpstr>
      <vt:lpstr>Introduction</vt:lpstr>
      <vt:lpstr>Web Services</vt:lpstr>
      <vt:lpstr>Web Application VS Web Services</vt:lpstr>
      <vt:lpstr>Web Application VS Web Services</vt:lpstr>
      <vt:lpstr>What Is Web Service?</vt:lpstr>
      <vt:lpstr>The First Web Service – SOAP</vt:lpstr>
      <vt:lpstr>Why we need Web Services?</vt:lpstr>
      <vt:lpstr>Limitations/Cons of using Web Services – SOAP</vt:lpstr>
      <vt:lpstr>When to use SOAP Web Services ?</vt:lpstr>
      <vt:lpstr>What is SOAP?</vt:lpstr>
      <vt:lpstr>SOAP – XML Document Structure</vt:lpstr>
      <vt:lpstr>WSDL File Explained</vt:lpstr>
      <vt:lpstr>WSDL File Explained</vt:lpstr>
      <vt:lpstr>WSDL File Explained</vt:lpstr>
      <vt:lpstr>WSDL File Explained</vt:lpstr>
      <vt:lpstr>WSDL File Explained : Abstract Portion</vt:lpstr>
      <vt:lpstr>WSDL File Explained : Physical Portion</vt:lpstr>
      <vt:lpstr>WSDL Binding Styles</vt:lpstr>
      <vt:lpstr>RPC and encoded (RPC/encoded)</vt:lpstr>
      <vt:lpstr>RPC and encoded (RPC/encoded)</vt:lpstr>
      <vt:lpstr>RPC and encoded (RPC/encoded)</vt:lpstr>
      <vt:lpstr>RPC and Literal (RPC/literal)</vt:lpstr>
      <vt:lpstr>RPC and Literal (RPC/literal)</vt:lpstr>
      <vt:lpstr>RPC and Literal (RPC/literal)</vt:lpstr>
      <vt:lpstr>Document/encoded</vt:lpstr>
      <vt:lpstr>Document and literal (Document/literal)</vt:lpstr>
      <vt:lpstr>RPC and Literal (RPC/literal)</vt:lpstr>
      <vt:lpstr>RPC and Literal (RPC/literal)</vt:lpstr>
      <vt:lpstr>SOAP Web Services Design</vt:lpstr>
      <vt:lpstr>Top Down or WSDL First or Contract First</vt:lpstr>
      <vt:lpstr>Top Down or WSDL First or Contract First</vt:lpstr>
      <vt:lpstr>Code First Design</vt:lpstr>
      <vt:lpstr>Code First Design</vt:lpstr>
      <vt:lpstr>Which design to choose?</vt:lpstr>
      <vt:lpstr>JAX-WS</vt:lpstr>
      <vt:lpstr>Important Annotations To Implement WS</vt:lpstr>
      <vt:lpstr>JAXB</vt:lpstr>
      <vt:lpstr>Generate Java Classes From XML Schema</vt:lpstr>
      <vt:lpstr>Apache CXF</vt:lpstr>
      <vt:lpstr>Why Apache CFX?</vt:lpstr>
      <vt:lpstr>Create a SOAP Web Service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endpoint : CustomerOrdersImpl class</vt:lpstr>
      <vt:lpstr>Create the endpoint : CustomerOrdersImpl class</vt:lpstr>
      <vt:lpstr>Create the config class : WebServiceConfig.java</vt:lpstr>
      <vt:lpstr>Run the application</vt:lpstr>
      <vt:lpstr>Run the application</vt:lpstr>
      <vt:lpstr>Check WSDL File</vt:lpstr>
      <vt:lpstr>Test CustomersOrderService using SOAPUI</vt:lpstr>
      <vt:lpstr>Test createOrder and getOrders methods</vt:lpstr>
      <vt:lpstr>Assignment</vt:lpstr>
      <vt:lpstr>Java SOAP Client</vt:lpstr>
      <vt:lpstr>Create New Project Using Spring Initializr</vt:lpstr>
      <vt:lpstr>Copy the WSDL &amp; Generate the stubs/Source code</vt:lpstr>
      <vt:lpstr>Create CustomerOrderWSClient Class</vt:lpstr>
      <vt:lpstr>Run the application</vt:lpstr>
      <vt:lpstr>Java First Web Service Development Approach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Vivek Gohil</dc:creator>
  <cp:lastModifiedBy>Vivek Gohil</cp:lastModifiedBy>
  <cp:revision>80</cp:revision>
  <dcterms:created xsi:type="dcterms:W3CDTF">2021-08-01T05:43:46Z</dcterms:created>
  <dcterms:modified xsi:type="dcterms:W3CDTF">2021-08-19T16:39:47Z</dcterms:modified>
</cp:coreProperties>
</file>