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03F1-03F9-47BE-8389-F5AEF5069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6296C-0B19-47D5-8E3B-C917E9AA0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8C09B-CC64-4B5F-9D35-7951AE10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16D5-BF83-4BE9-9FE0-2428B322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A531-B658-42A0-A20F-054AFF09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34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0BDD-FB32-470E-B422-DA5C4B73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5DC43-117F-48BF-A588-09586FC3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B53BD-CECC-4F69-8EAD-40305F70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7A2D-E8E5-41F0-A5B0-F88A3BB0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E4FB-4B62-4DF8-8E9D-16E82F47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C2133-CD8F-40D7-9834-7C72B388D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4AFA5-B285-49FB-A2B4-70DFE1B0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540D-45A8-4A20-942A-2F9A27DF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4D0B5-AB74-402C-8CFA-F1FAD2DD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29AF-87DA-49B5-8C47-DD838A58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8288-978B-42D0-BC9D-4589DF9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92B2-5884-4857-A2FF-53FC16FB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FA87-BEC3-4137-922A-E8075098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5E7E-CA87-4E28-AC6B-49BF1A5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941B-D2D8-4556-87D5-BA7B8BA1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9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3B28-A71C-4CC2-B2A4-F999E2F0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14DC-A4D0-44F2-95DB-EB7D31D15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9C313-E998-429B-A27C-00EC94A3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8F5A-E079-471B-87AD-235A80A3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B4E4-7137-4783-93FC-069E642D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0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4DD8-43CD-46EF-8092-051C2860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5E8C-A849-48E3-8D2E-7B12BD66E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EC8F2-2272-48C3-9513-BE50A32A8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7AF60-F313-4EEC-AD5F-51FAA0E9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B7C5C-C73E-4CDB-AB57-51C117C5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E84B-7B7B-4B78-B42F-67CE158A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7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EECA-598F-4EA9-8236-A995101C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09DAA-B31E-4F92-9F0C-875FB3C81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C5BC-E232-4C96-9C44-7AD90A0C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7DD61-BD68-4EF7-8882-FDF375A0C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917E0-6237-48BD-855C-10FA937A8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339D7-C71C-4434-8220-FF7747E2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FC9D1-608D-44AF-8B57-292FAE83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8BEAF-FD3D-4B22-B4C2-B610B69B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4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DA6A-93E3-402E-A6C5-7DBB34AD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E43EF-49F4-462D-ADC5-432E4ACE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94680-5943-4CB6-8C3E-C6703803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F0D64-12E4-49CB-BF33-31365D90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1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45191-3D6C-4C4E-8ED4-401F65BE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A4BFB-BB67-4BFE-84C2-19C426F0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0203E-5C9F-4600-BFE0-5F2AAACC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04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B7EF-F6AE-493C-A3B4-FDCEF419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31A4-27A6-4E77-89C8-C3A855F5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7A3C3-4C10-449E-A979-9C3ACF22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F5264-220D-4675-ADEE-C3DA777A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6883-1277-4F66-8A12-EFD26DB7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3056F-B28F-4DC0-98E5-021DBE77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0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ACF9-31A7-4A25-ABAC-6328D7C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44689-262D-4586-BDBE-22E6C31D0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79586-2FAB-41DF-BFEC-69988C30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56D40-7798-4B51-B48E-C49CB35A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5E034-D00D-4F72-A545-B50DBEDC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9C94-0C5E-45D3-AD38-21C60085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F55EC-5F69-4D9B-8A03-68F2655A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CC9F-1E31-4AAF-A25E-B7508A80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B347-19A2-49F5-9D6D-9A4323868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8C07-3E06-4593-B9B7-46B6FA95C671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EE15-F169-41D5-AF1C-48F957B3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78BE-D5A9-4471-A3B5-DC50E7F75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C309-CCB8-4B11-886B-6A5B8B470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C189-188A-41D4-8D4F-226972303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Concept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C9FF4-3C52-44B0-B43D-5AAAAD8A9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3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A41F-9C3D-4508-820E-45E693CE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0C42-74E4-4C63-9C4F-0AEE3EE4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Stateful Protocol If client send a request to the server then it expects some kind of response, if it does not get any response then it resend the request.</a:t>
            </a:r>
          </a:p>
          <a:p>
            <a:r>
              <a:rPr lang="en-US" dirty="0"/>
              <a:t>Example of Stateful Protocol</a:t>
            </a:r>
          </a:p>
          <a:p>
            <a:pPr lvl="1"/>
            <a:r>
              <a:rPr lang="pt-BR" dirty="0"/>
              <a:t> FTP (File Transfer Protocol)</a:t>
            </a:r>
          </a:p>
          <a:p>
            <a:pPr lvl="1"/>
            <a:r>
              <a:rPr lang="pt-BR" dirty="0"/>
              <a:t>Telnet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09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5395-BE1F-48F5-99D1-D2A713A4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and HTTP Response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A8DA-B3AC-4A8C-93A9-AB9A4EC1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HTTP client sends an HTTP request to a server in the form of a request message which includes following format:</a:t>
            </a:r>
          </a:p>
          <a:p>
            <a:pPr lvl="1"/>
            <a:r>
              <a:rPr lang="en-IN" dirty="0"/>
              <a:t>A Request-line</a:t>
            </a:r>
          </a:p>
          <a:p>
            <a:pPr lvl="1"/>
            <a:r>
              <a:rPr lang="en-US" dirty="0"/>
              <a:t>Zero or more header (</a:t>
            </a:r>
            <a:r>
              <a:rPr lang="en-US" dirty="0" err="1"/>
              <a:t>General|Request|Entity</a:t>
            </a:r>
            <a:r>
              <a:rPr lang="en-US" dirty="0"/>
              <a:t>) fields followed by CRLF</a:t>
            </a:r>
          </a:p>
          <a:p>
            <a:pPr lvl="1"/>
            <a:r>
              <a:rPr lang="en-US" dirty="0"/>
              <a:t>An empty line (i.e., a line with nothing preceding the CRLF)  indicating the end of the header fields</a:t>
            </a:r>
          </a:p>
          <a:p>
            <a:pPr lvl="1"/>
            <a:r>
              <a:rPr lang="en-IN" dirty="0"/>
              <a:t>Optionally a message-body</a:t>
            </a:r>
          </a:p>
        </p:txBody>
      </p:sp>
    </p:spTree>
    <p:extLst>
      <p:ext uri="{BB962C8B-B14F-4D97-AF65-F5344CB8AC3E}">
        <p14:creationId xmlns:p14="http://schemas.microsoft.com/office/powerpoint/2010/main" val="79234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A962-2B08-470E-BC00-B68DADB0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and HTTP Response</a:t>
            </a:r>
            <a:endParaRPr lang="en-IN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34A1EF-E6F0-4770-8562-C40BD57F9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2984"/>
            <a:ext cx="10515600" cy="3256620"/>
          </a:xfrm>
        </p:spPr>
      </p:pic>
    </p:spTree>
    <p:extLst>
      <p:ext uri="{BB962C8B-B14F-4D97-AF65-F5344CB8AC3E}">
        <p14:creationId xmlns:p14="http://schemas.microsoft.com/office/powerpoint/2010/main" val="370990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FBC5-C2BD-4268-B089-6D95CD8E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99A2-BC38-4A7E-AC11-03E7A50B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request header is an HTTP header that can be used in an HTTP request to provide information about the request context, so that the server can tailor the response. 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User-Agent</a:t>
            </a:r>
          </a:p>
          <a:p>
            <a:pPr lvl="1"/>
            <a:r>
              <a:rPr lang="en-US" dirty="0"/>
              <a:t>Accept</a:t>
            </a:r>
          </a:p>
          <a:p>
            <a:pPr lvl="1"/>
            <a:r>
              <a:rPr lang="en-US" dirty="0"/>
              <a:t>Accept-Language</a:t>
            </a:r>
          </a:p>
          <a:p>
            <a:pPr lvl="1"/>
            <a:r>
              <a:rPr lang="en-US" dirty="0"/>
              <a:t>Accept-Encoding</a:t>
            </a:r>
          </a:p>
          <a:p>
            <a:pPr lvl="1"/>
            <a:r>
              <a:rPr lang="en-US" dirty="0"/>
              <a:t>Connection</a:t>
            </a:r>
          </a:p>
          <a:p>
            <a:pPr lvl="1"/>
            <a:r>
              <a:rPr lang="en-US" dirty="0"/>
              <a:t>Upgrade-Insecure-Request</a:t>
            </a:r>
          </a:p>
          <a:p>
            <a:pPr lvl="1"/>
            <a:r>
              <a:rPr lang="en-US" dirty="0"/>
              <a:t>Content-Type</a:t>
            </a:r>
          </a:p>
          <a:p>
            <a:pPr lvl="1"/>
            <a:r>
              <a:rPr lang="en-US" dirty="0"/>
              <a:t>Content-Length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66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B35B-4B9D-44E3-B8D5-E337F4B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0518-BFE0-4282-9B09-3B148CCE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response header is an HTTP header that can be used in an HTTP response and that doesn't relate to the content of the message.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Content-Type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Keep-Alive</a:t>
            </a:r>
          </a:p>
          <a:p>
            <a:pPr lvl="1"/>
            <a:r>
              <a:rPr lang="en-US" dirty="0"/>
              <a:t>Connection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X-Cache Info</a:t>
            </a:r>
          </a:p>
          <a:p>
            <a:pPr lvl="1"/>
            <a:r>
              <a:rPr lang="en-US" dirty="0"/>
              <a:t>Content Length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41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92B5-4DBB-466A-A583-65AB3051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Data Transfer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B44B-C98B-47C3-8C6A-2478C6E5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  <a:p>
            <a:r>
              <a:rPr lang="en-US" dirty="0"/>
              <a:t>Form Parameters</a:t>
            </a:r>
          </a:p>
          <a:p>
            <a:r>
              <a:rPr lang="en-US" dirty="0"/>
              <a:t>Multi part</a:t>
            </a:r>
          </a:p>
          <a:p>
            <a:r>
              <a:rPr lang="en-US" dirty="0"/>
              <a:t>Raw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37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7C6B-9C7F-4A1C-920F-818A9EFB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 – Form Parameters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E678-9718-4C6E-A7BB-D63A84C4D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Question Mark: This starts the URL parameter</a:t>
            </a:r>
          </a:p>
          <a:p>
            <a:r>
              <a:rPr lang="en-US" sz="2400" dirty="0"/>
              <a:t>Ampersand: This separates parameters when you have multiple in one URL</a:t>
            </a:r>
          </a:p>
          <a:p>
            <a:r>
              <a:rPr lang="en-US" sz="2400" dirty="0"/>
              <a:t>Variable Name: (or "key") is like the title or label of the parameter</a:t>
            </a:r>
          </a:p>
          <a:p>
            <a:r>
              <a:rPr lang="en-US" sz="2400" dirty="0"/>
              <a:t>Value: This is the specific value that the key identifies</a:t>
            </a:r>
            <a:endParaRPr lang="en-IN" sz="24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098344E-C5AD-4C9F-ADB8-CF3A07EB5A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41082"/>
            <a:ext cx="5841185" cy="19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1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2A36-34A8-48F5-BB37-BDA16FF8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36C7-913E-42E3-ADB1-738D9CBE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multipart/form-data is one of the value of </a:t>
            </a:r>
            <a:r>
              <a:rPr lang="en-US" dirty="0" err="1"/>
              <a:t>enctype</a:t>
            </a:r>
            <a:r>
              <a:rPr lang="en-US" dirty="0"/>
              <a:t> attribute, which is used in form element that have a file upload. multi-part means form data divides into multiple parts and send to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01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A124-AD0F-41BE-AFF8-9608E412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DD94-F949-4515-BC37-8E3B96E1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send simple text/ ASCII data, then x-www-form-</a:t>
            </a:r>
            <a:r>
              <a:rPr lang="en-US" dirty="0" err="1"/>
              <a:t>urlencoded</a:t>
            </a:r>
            <a:r>
              <a:rPr lang="en-US" dirty="0"/>
              <a:t> will work. This is the default. But if you have to send non-ASCII text or large binary data, the form-data is for that.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90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4420-2695-4D5C-973D-AA40C337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80D4-CBF8-4864-B2D7-EC2D132A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response status codes indicate whether a specific HTTP request has been successfully completed. Responses are grouped in five classes:</a:t>
            </a:r>
          </a:p>
          <a:p>
            <a:pPr lvl="1"/>
            <a:r>
              <a:rPr lang="en-IN" dirty="0"/>
              <a:t>Informational responses (100–199)</a:t>
            </a:r>
          </a:p>
          <a:p>
            <a:pPr lvl="1"/>
            <a:r>
              <a:rPr lang="en-IN" dirty="0"/>
              <a:t>Successful responses (200–299)</a:t>
            </a:r>
          </a:p>
          <a:p>
            <a:pPr lvl="1"/>
            <a:r>
              <a:rPr lang="en-IN" dirty="0"/>
              <a:t>Redirects (300–399)</a:t>
            </a:r>
          </a:p>
          <a:p>
            <a:pPr lvl="1"/>
            <a:r>
              <a:rPr lang="en-IN" dirty="0"/>
              <a:t>Client errors (400–499)</a:t>
            </a:r>
          </a:p>
          <a:p>
            <a:pPr lvl="1"/>
            <a:r>
              <a:rPr lang="en-IN" dirty="0"/>
              <a:t>Server errors (500–599)</a:t>
            </a:r>
          </a:p>
          <a:p>
            <a:r>
              <a:rPr lang="en-IN" dirty="0"/>
              <a:t>Read more on : </a:t>
            </a:r>
            <a:r>
              <a:rPr lang="en-IN" dirty="0">
                <a:hlinkClick r:id="rId2"/>
              </a:rPr>
              <a:t>https://developer.mozilla.org/en-US/docs/Web/HTTP/Status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6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E517-C884-411C-8EC3-0028351D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8F40-2A72-40C9-8735-CF87D040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HTTP Request</a:t>
            </a:r>
          </a:p>
          <a:p>
            <a:r>
              <a:rPr lang="en-US" dirty="0"/>
              <a:t>HTTP Response</a:t>
            </a:r>
          </a:p>
          <a:p>
            <a:r>
              <a:rPr lang="en-US" dirty="0"/>
              <a:t>HTTP Session</a:t>
            </a:r>
          </a:p>
        </p:txBody>
      </p:sp>
    </p:spTree>
    <p:extLst>
      <p:ext uri="{BB962C8B-B14F-4D97-AF65-F5344CB8AC3E}">
        <p14:creationId xmlns:p14="http://schemas.microsoft.com/office/powerpoint/2010/main" val="390390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8D43-DFD6-437C-BE38-ADBBFB4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7C17-4D8D-400A-BCCC-0B0D5AF4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text files with small pieces of data — like a username and password — that are used to identify your computer as you use a computer network.</a:t>
            </a:r>
          </a:p>
          <a:p>
            <a:r>
              <a:rPr lang="en-US" dirty="0"/>
              <a:t>Browser cookies are identified and read by “name-value” pairs. These tell cookies where to be sent and what data to recall.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1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E94F-358E-497B-9786-CCDD8ADF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Session and Session 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2A1E-6749-4D8A-A52F-3C9FB6C4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session ID is a unique number that a Web site's server assigns a specific user for the duration of that user's visit (session).</a:t>
            </a:r>
          </a:p>
          <a:p>
            <a:r>
              <a:rPr lang="en-US" dirty="0"/>
              <a:t>Every time an Internet user visits a specific Web site, a new session ID is assigned. Closing a browser and then reopening and visiting the site again generates a new session 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4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6677-032D-42CA-93B8-959BF417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EB55-D100-4D8D-B8F4-3C175135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web server can refer to hardware or software, or both of them working together.</a:t>
            </a:r>
          </a:p>
          <a:p>
            <a:r>
              <a:rPr lang="en-US" dirty="0"/>
              <a:t>On the hardware side, a web server is a computer that stores web server software and a website's component files. </a:t>
            </a:r>
          </a:p>
          <a:p>
            <a:r>
              <a:rPr lang="en-US" dirty="0"/>
              <a:t>On the software side, a web server includes several parts that control how web users access hosted files.</a:t>
            </a:r>
          </a:p>
          <a:p>
            <a:r>
              <a:rPr lang="en-US" dirty="0"/>
              <a:t>At a minimum, this is an HTTP server. An HTTP server is software that understands URLs (web addresses) and HTTP (the protocol your browser uses to view webpages).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8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A29B-140E-47BE-AE6C-AE8AF7F3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1DBC-2290-4504-986A-F264673C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most basic level, whenever a browser needs a file that is hosted on a web server, the browser requests the file via HTTP. </a:t>
            </a:r>
          </a:p>
          <a:p>
            <a:r>
              <a:rPr lang="en-US" dirty="0"/>
              <a:t>When the request reaches the correct (hardware) web server, the (software) HTTP server accepts the request, finds the requested document, and sends it back to the browser, also through HTTP.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3322406-7154-4C07-9F09-B0FD48843A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43A38FDA-25E2-4EF4-A3F0-94F746F5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4131003"/>
            <a:ext cx="623974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C86-DC60-4029-A3D0-8919CB4E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267D-EA20-48C8-BFA1-3815B2E6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publish a website, you need either a static or a dynamic web server.</a:t>
            </a:r>
          </a:p>
          <a:p>
            <a:r>
              <a:rPr lang="en-US" dirty="0"/>
              <a:t>A static web server, or stack, consists of a computer (hardware) with an HTTP server (software). We call it "static" because the server sends its hosted files as-is to your browser.</a:t>
            </a:r>
          </a:p>
          <a:p>
            <a:r>
              <a:rPr lang="en-US" dirty="0"/>
              <a:t>A dynamic web server consists of a static web server plus extra software, most commonly an application server and a database. We call it "dynamic" because the application server updates the hosted files before sending content to your browser via the HTTP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3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72F2-21E9-44A3-B6AA-30B7AD8B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overview of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5BD8-59A6-44CE-B2C1-BCB9B190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protocol which allows the fetching of resources, such as HTML documents.</a:t>
            </a:r>
          </a:p>
          <a:p>
            <a:r>
              <a:rPr lang="en-US" dirty="0"/>
              <a:t>It is the foundation of any data exchange on the Web and it is a client-server protocol, which means requests are initiated by the recipient, usually the Web browser.</a:t>
            </a:r>
          </a:p>
          <a:p>
            <a:r>
              <a:rPr lang="en-US" dirty="0"/>
              <a:t> A complete document is reconstructed from the different sub-documents fetched, for instance text, layout description, images, videos, scripts,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79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851A-204A-4448-A6F9-766B1E2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HTTP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C8D4D-D579-41EC-8FFA-5418B20B8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363" y="1825625"/>
            <a:ext cx="7397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2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3E2B-BF23-4A7F-AA03-C3543156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Stateless and Stateful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4F28-9E6A-4FBA-B07B-B24F07F5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Protocols for web browser and servers are categorized into two types.</a:t>
            </a:r>
          </a:p>
          <a:p>
            <a:pPr lvl="1"/>
            <a:r>
              <a:rPr lang="en-US" dirty="0"/>
              <a:t>Stateless Protocol</a:t>
            </a:r>
          </a:p>
          <a:p>
            <a:pPr lvl="1"/>
            <a:r>
              <a:rPr lang="en-US" dirty="0"/>
              <a:t>Stateful Protocol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8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6DEF-9DEA-454E-9FB4-A0FD5A62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Stateless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3AE6-F3C8-4A2E-B101-FFB48E35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Protocols are the type of network protocols in which Client send request to the server and server response back according to current state. </a:t>
            </a:r>
          </a:p>
          <a:p>
            <a:r>
              <a:rPr lang="en-US" dirty="0"/>
              <a:t>It does not require the server to retain a status about each communicating partner for multiple request. </a:t>
            </a:r>
          </a:p>
          <a:p>
            <a:r>
              <a:rPr lang="en-IN" dirty="0"/>
              <a:t>Example of Stateless Protocol</a:t>
            </a:r>
            <a:endParaRPr lang="en-US" dirty="0"/>
          </a:p>
          <a:p>
            <a:pPr lvl="1"/>
            <a:r>
              <a:rPr lang="en-IN" dirty="0"/>
              <a:t>HTTP (Hypertext Transfer Protocol) </a:t>
            </a:r>
          </a:p>
          <a:p>
            <a:pPr lvl="1"/>
            <a:r>
              <a:rPr lang="en-IN" dirty="0"/>
              <a:t>UDP (User Datagram Protocol)</a:t>
            </a:r>
          </a:p>
          <a:p>
            <a:pPr lvl="1"/>
            <a:r>
              <a:rPr lang="en-IN" dirty="0"/>
              <a:t>DNS (Domain Name System) </a:t>
            </a:r>
          </a:p>
        </p:txBody>
      </p:sp>
    </p:spTree>
    <p:extLst>
      <p:ext uri="{BB962C8B-B14F-4D97-AF65-F5344CB8AC3E}">
        <p14:creationId xmlns:p14="http://schemas.microsoft.com/office/powerpoint/2010/main" val="20578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998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Web Concept</vt:lpstr>
      <vt:lpstr>Content </vt:lpstr>
      <vt:lpstr>Web Server</vt:lpstr>
      <vt:lpstr>Web Server</vt:lpstr>
      <vt:lpstr>Web Server</vt:lpstr>
      <vt:lpstr>An overview of HTTP</vt:lpstr>
      <vt:lpstr>An overview of HTTP</vt:lpstr>
      <vt:lpstr>Stateless and Stateful Protocol</vt:lpstr>
      <vt:lpstr>Stateless Protocol</vt:lpstr>
      <vt:lpstr>Stateful Protocol</vt:lpstr>
      <vt:lpstr>HTTP Request and HTTP Response</vt:lpstr>
      <vt:lpstr>HTTP Request and HTTP Response</vt:lpstr>
      <vt:lpstr>Request Header</vt:lpstr>
      <vt:lpstr>Response Header</vt:lpstr>
      <vt:lpstr>HTTP Data Transfer Formats</vt:lpstr>
      <vt:lpstr>Query Parameters – Form Parameters</vt:lpstr>
      <vt:lpstr>Multi part </vt:lpstr>
      <vt:lpstr>Raw</vt:lpstr>
      <vt:lpstr>HTTP Response Status Code</vt:lpstr>
      <vt:lpstr>Cookies</vt:lpstr>
      <vt:lpstr>HTTP Session and Session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Concept</dc:title>
  <dc:creator>Vivek Gohil</dc:creator>
  <cp:lastModifiedBy>Vivek Gohil</cp:lastModifiedBy>
  <cp:revision>1</cp:revision>
  <dcterms:created xsi:type="dcterms:W3CDTF">2021-08-27T16:02:01Z</dcterms:created>
  <dcterms:modified xsi:type="dcterms:W3CDTF">2021-08-27T17:29:33Z</dcterms:modified>
</cp:coreProperties>
</file>