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68" r:id="rId15"/>
    <p:sldId id="269"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9" d="100"/>
          <a:sy n="119" d="100"/>
        </p:scale>
        <p:origin x="21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5010FB-6F9D-4FBE-A6CC-9348E1783FAA}" type="datetimeFigureOut">
              <a:rPr lang="en-IN" smtClean="0"/>
              <a:t>13-10-2021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C462D4-E80E-4038-8BA8-8D59FFC6BECB}" type="slidenum">
              <a:rPr lang="en-IN" smtClean="0"/>
              <a:t>‹#›</a:t>
            </a:fld>
            <a:endParaRPr lang="en-IN"/>
          </a:p>
        </p:txBody>
      </p:sp>
    </p:spTree>
    <p:extLst>
      <p:ext uri="{BB962C8B-B14F-4D97-AF65-F5344CB8AC3E}">
        <p14:creationId xmlns:p14="http://schemas.microsoft.com/office/powerpoint/2010/main" val="3830488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5010FB-6F9D-4FBE-A6CC-9348E1783FAA}" type="datetimeFigureOut">
              <a:rPr lang="en-IN" smtClean="0"/>
              <a:t>13-10-2021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C462D4-E80E-4038-8BA8-8D59FFC6BECB}" type="slidenum">
              <a:rPr lang="en-IN" smtClean="0"/>
              <a:t>‹#›</a:t>
            </a:fld>
            <a:endParaRPr lang="en-IN"/>
          </a:p>
        </p:txBody>
      </p:sp>
    </p:spTree>
    <p:extLst>
      <p:ext uri="{BB962C8B-B14F-4D97-AF65-F5344CB8AC3E}">
        <p14:creationId xmlns:p14="http://schemas.microsoft.com/office/powerpoint/2010/main" val="3625584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5010FB-6F9D-4FBE-A6CC-9348E1783FAA}" type="datetimeFigureOut">
              <a:rPr lang="en-IN" smtClean="0"/>
              <a:t>13-10-2021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C462D4-E80E-4038-8BA8-8D59FFC6BECB}" type="slidenum">
              <a:rPr lang="en-IN" smtClean="0"/>
              <a:t>‹#›</a:t>
            </a:fld>
            <a:endParaRPr lang="en-IN"/>
          </a:p>
        </p:txBody>
      </p:sp>
    </p:spTree>
    <p:extLst>
      <p:ext uri="{BB962C8B-B14F-4D97-AF65-F5344CB8AC3E}">
        <p14:creationId xmlns:p14="http://schemas.microsoft.com/office/powerpoint/2010/main" val="2888522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5010FB-6F9D-4FBE-A6CC-9348E1783FAA}" type="datetimeFigureOut">
              <a:rPr lang="en-IN" smtClean="0"/>
              <a:t>13-10-2021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C462D4-E80E-4038-8BA8-8D59FFC6BECB}" type="slidenum">
              <a:rPr lang="en-IN" smtClean="0"/>
              <a:t>‹#›</a:t>
            </a:fld>
            <a:endParaRPr lang="en-IN"/>
          </a:p>
        </p:txBody>
      </p:sp>
    </p:spTree>
    <p:extLst>
      <p:ext uri="{BB962C8B-B14F-4D97-AF65-F5344CB8AC3E}">
        <p14:creationId xmlns:p14="http://schemas.microsoft.com/office/powerpoint/2010/main" val="2649938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5010FB-6F9D-4FBE-A6CC-9348E1783FAA}" type="datetimeFigureOut">
              <a:rPr lang="en-IN" smtClean="0"/>
              <a:t>13-10-2021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C462D4-E80E-4038-8BA8-8D59FFC6BECB}" type="slidenum">
              <a:rPr lang="en-IN" smtClean="0"/>
              <a:t>‹#›</a:t>
            </a:fld>
            <a:endParaRPr lang="en-IN"/>
          </a:p>
        </p:txBody>
      </p:sp>
    </p:spTree>
    <p:extLst>
      <p:ext uri="{BB962C8B-B14F-4D97-AF65-F5344CB8AC3E}">
        <p14:creationId xmlns:p14="http://schemas.microsoft.com/office/powerpoint/2010/main" val="2364351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5010FB-6F9D-4FBE-A6CC-9348E1783FAA}" type="datetimeFigureOut">
              <a:rPr lang="en-IN" smtClean="0"/>
              <a:t>13-10-2021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C462D4-E80E-4038-8BA8-8D59FFC6BECB}" type="slidenum">
              <a:rPr lang="en-IN" smtClean="0"/>
              <a:t>‹#›</a:t>
            </a:fld>
            <a:endParaRPr lang="en-IN"/>
          </a:p>
        </p:txBody>
      </p:sp>
    </p:spTree>
    <p:extLst>
      <p:ext uri="{BB962C8B-B14F-4D97-AF65-F5344CB8AC3E}">
        <p14:creationId xmlns:p14="http://schemas.microsoft.com/office/powerpoint/2010/main" val="3313520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5010FB-6F9D-4FBE-A6CC-9348E1783FAA}" type="datetimeFigureOut">
              <a:rPr lang="en-IN" smtClean="0"/>
              <a:t>13-10-2021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5C462D4-E80E-4038-8BA8-8D59FFC6BECB}" type="slidenum">
              <a:rPr lang="en-IN" smtClean="0"/>
              <a:t>‹#›</a:t>
            </a:fld>
            <a:endParaRPr lang="en-IN"/>
          </a:p>
        </p:txBody>
      </p:sp>
    </p:spTree>
    <p:extLst>
      <p:ext uri="{BB962C8B-B14F-4D97-AF65-F5344CB8AC3E}">
        <p14:creationId xmlns:p14="http://schemas.microsoft.com/office/powerpoint/2010/main" val="2846970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5010FB-6F9D-4FBE-A6CC-9348E1783FAA}" type="datetimeFigureOut">
              <a:rPr lang="en-IN" smtClean="0"/>
              <a:t>13-10-2021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5C462D4-E80E-4038-8BA8-8D59FFC6BECB}" type="slidenum">
              <a:rPr lang="en-IN" smtClean="0"/>
              <a:t>‹#›</a:t>
            </a:fld>
            <a:endParaRPr lang="en-IN"/>
          </a:p>
        </p:txBody>
      </p:sp>
    </p:spTree>
    <p:extLst>
      <p:ext uri="{BB962C8B-B14F-4D97-AF65-F5344CB8AC3E}">
        <p14:creationId xmlns:p14="http://schemas.microsoft.com/office/powerpoint/2010/main" val="1485785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5010FB-6F9D-4FBE-A6CC-9348E1783FAA}" type="datetimeFigureOut">
              <a:rPr lang="en-IN" smtClean="0"/>
              <a:t>13-10-2021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5C462D4-E80E-4038-8BA8-8D59FFC6BECB}" type="slidenum">
              <a:rPr lang="en-IN" smtClean="0"/>
              <a:t>‹#›</a:t>
            </a:fld>
            <a:endParaRPr lang="en-IN"/>
          </a:p>
        </p:txBody>
      </p:sp>
    </p:spTree>
    <p:extLst>
      <p:ext uri="{BB962C8B-B14F-4D97-AF65-F5344CB8AC3E}">
        <p14:creationId xmlns:p14="http://schemas.microsoft.com/office/powerpoint/2010/main" val="2972557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5010FB-6F9D-4FBE-A6CC-9348E1783FAA}" type="datetimeFigureOut">
              <a:rPr lang="en-IN" smtClean="0"/>
              <a:t>13-10-2021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C462D4-E80E-4038-8BA8-8D59FFC6BECB}" type="slidenum">
              <a:rPr lang="en-IN" smtClean="0"/>
              <a:t>‹#›</a:t>
            </a:fld>
            <a:endParaRPr lang="en-IN"/>
          </a:p>
        </p:txBody>
      </p:sp>
    </p:spTree>
    <p:extLst>
      <p:ext uri="{BB962C8B-B14F-4D97-AF65-F5344CB8AC3E}">
        <p14:creationId xmlns:p14="http://schemas.microsoft.com/office/powerpoint/2010/main" val="1141876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5010FB-6F9D-4FBE-A6CC-9348E1783FAA}" type="datetimeFigureOut">
              <a:rPr lang="en-IN" smtClean="0"/>
              <a:t>13-10-2021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C462D4-E80E-4038-8BA8-8D59FFC6BECB}" type="slidenum">
              <a:rPr lang="en-IN" smtClean="0"/>
              <a:t>‹#›</a:t>
            </a:fld>
            <a:endParaRPr lang="en-IN"/>
          </a:p>
        </p:txBody>
      </p:sp>
    </p:spTree>
    <p:extLst>
      <p:ext uri="{BB962C8B-B14F-4D97-AF65-F5344CB8AC3E}">
        <p14:creationId xmlns:p14="http://schemas.microsoft.com/office/powerpoint/2010/main" val="1248955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5010FB-6F9D-4FBE-A6CC-9348E1783FAA}" type="datetimeFigureOut">
              <a:rPr lang="en-IN" smtClean="0"/>
              <a:t>13-10-2021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C462D4-E80E-4038-8BA8-8D59FFC6BECB}" type="slidenum">
              <a:rPr lang="en-IN" smtClean="0"/>
              <a:t>‹#›</a:t>
            </a:fld>
            <a:endParaRPr lang="en-IN"/>
          </a:p>
        </p:txBody>
      </p:sp>
    </p:spTree>
    <p:extLst>
      <p:ext uri="{BB962C8B-B14F-4D97-AF65-F5344CB8AC3E}">
        <p14:creationId xmlns:p14="http://schemas.microsoft.com/office/powerpoint/2010/main" val="176843690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5FAD2-5A29-4444-859B-40B3A0271006}"/>
              </a:ext>
            </a:extLst>
          </p:cNvPr>
          <p:cNvSpPr>
            <a:spLocks noGrp="1"/>
          </p:cNvSpPr>
          <p:nvPr>
            <p:ph type="ctrTitle"/>
          </p:nvPr>
        </p:nvSpPr>
        <p:spPr/>
        <p:txBody>
          <a:bodyPr/>
          <a:lstStyle/>
          <a:p>
            <a:r>
              <a:rPr lang="en-IN" dirty="0"/>
              <a:t>SQL Server</a:t>
            </a:r>
          </a:p>
        </p:txBody>
      </p:sp>
      <p:sp>
        <p:nvSpPr>
          <p:cNvPr id="3" name="Subtitle 2">
            <a:extLst>
              <a:ext uri="{FF2B5EF4-FFF2-40B4-BE49-F238E27FC236}">
                <a16:creationId xmlns:a16="http://schemas.microsoft.com/office/drawing/2014/main" id="{BE361B3C-6889-43C1-8CE4-5EDA0394A3DF}"/>
              </a:ext>
            </a:extLst>
          </p:cNvPr>
          <p:cNvSpPr>
            <a:spLocks noGrp="1"/>
          </p:cNvSpPr>
          <p:nvPr>
            <p:ph type="subTitle" idx="1"/>
          </p:nvPr>
        </p:nvSpPr>
        <p:spPr/>
        <p:txBody>
          <a:bodyPr/>
          <a:lstStyle/>
          <a:p>
            <a:r>
              <a:rPr lang="en-IN" dirty="0"/>
              <a:t>Vivek Gohil</a:t>
            </a:r>
          </a:p>
        </p:txBody>
      </p:sp>
    </p:spTree>
    <p:extLst>
      <p:ext uri="{BB962C8B-B14F-4D97-AF65-F5344CB8AC3E}">
        <p14:creationId xmlns:p14="http://schemas.microsoft.com/office/powerpoint/2010/main" val="689811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2FC36-F624-4AD7-A8EA-BAD81F325C0F}"/>
              </a:ext>
            </a:extLst>
          </p:cNvPr>
          <p:cNvSpPr>
            <a:spLocks noGrp="1"/>
          </p:cNvSpPr>
          <p:nvPr>
            <p:ph type="title"/>
          </p:nvPr>
        </p:nvSpPr>
        <p:spPr/>
        <p:txBody>
          <a:bodyPr/>
          <a:lstStyle/>
          <a:p>
            <a:r>
              <a:rPr lang="en-IN" dirty="0"/>
              <a:t>Load Sample Database</a:t>
            </a:r>
          </a:p>
        </p:txBody>
      </p:sp>
      <p:sp>
        <p:nvSpPr>
          <p:cNvPr id="3" name="Content Placeholder 2">
            <a:extLst>
              <a:ext uri="{FF2B5EF4-FFF2-40B4-BE49-F238E27FC236}">
                <a16:creationId xmlns:a16="http://schemas.microsoft.com/office/drawing/2014/main" id="{6123B5CD-9403-4AD4-BB61-762E1573ACC7}"/>
              </a:ext>
            </a:extLst>
          </p:cNvPr>
          <p:cNvSpPr>
            <a:spLocks noGrp="1"/>
          </p:cNvSpPr>
          <p:nvPr>
            <p:ph idx="1"/>
          </p:nvPr>
        </p:nvSpPr>
        <p:spPr/>
        <p:txBody>
          <a:bodyPr>
            <a:normAutofit fontScale="92500"/>
          </a:bodyPr>
          <a:lstStyle/>
          <a:p>
            <a:r>
              <a:rPr lang="en-US" dirty="0"/>
              <a:t>Right-click the Databases node in the Object Explorer and select the New Database</a:t>
            </a:r>
          </a:p>
          <a:p>
            <a:r>
              <a:rPr lang="en-US" dirty="0"/>
              <a:t> Enter the Database name as </a:t>
            </a:r>
            <a:r>
              <a:rPr lang="en-US" dirty="0" err="1"/>
              <a:t>BikeStores</a:t>
            </a:r>
            <a:r>
              <a:rPr lang="en-US" dirty="0"/>
              <a:t> and click the OK button to create the new database</a:t>
            </a:r>
          </a:p>
          <a:p>
            <a:r>
              <a:rPr lang="en-US" dirty="0"/>
              <a:t>If everything is fine, you will see the database </a:t>
            </a:r>
            <a:r>
              <a:rPr lang="en-US" dirty="0" err="1"/>
              <a:t>BikeStores</a:t>
            </a:r>
            <a:r>
              <a:rPr lang="en-US" dirty="0"/>
              <a:t> appears under Databases node.</a:t>
            </a:r>
          </a:p>
          <a:p>
            <a:r>
              <a:rPr lang="en-US" dirty="0"/>
              <a:t>From the File menu, choose Open &gt; File… menu item to open a script file.</a:t>
            </a:r>
          </a:p>
          <a:p>
            <a:r>
              <a:rPr lang="en-US" dirty="0"/>
              <a:t>Select the </a:t>
            </a:r>
            <a:r>
              <a:rPr lang="en-US" dirty="0" err="1"/>
              <a:t>BikeStores</a:t>
            </a:r>
            <a:r>
              <a:rPr lang="en-US" dirty="0"/>
              <a:t> Sample Database – create </a:t>
            </a:r>
            <a:r>
              <a:rPr lang="en-US" dirty="0" err="1"/>
              <a:t>objects.sql</a:t>
            </a:r>
            <a:r>
              <a:rPr lang="en-US" dirty="0"/>
              <a:t> file and click the Open button</a:t>
            </a:r>
          </a:p>
          <a:p>
            <a:r>
              <a:rPr lang="en-US" b="0" i="0" dirty="0">
                <a:solidFill>
                  <a:srgbClr val="000000"/>
                </a:solidFill>
                <a:effectLst/>
                <a:latin typeface="-apple-system"/>
              </a:rPr>
              <a:t>Click the </a:t>
            </a:r>
            <a:r>
              <a:rPr lang="en-US" b="1" i="0" dirty="0">
                <a:solidFill>
                  <a:srgbClr val="000000"/>
                </a:solidFill>
                <a:effectLst/>
                <a:latin typeface="-apple-system"/>
              </a:rPr>
              <a:t>Execute</a:t>
            </a:r>
            <a:r>
              <a:rPr lang="en-US" b="0" i="0" dirty="0">
                <a:solidFill>
                  <a:srgbClr val="000000"/>
                </a:solidFill>
                <a:effectLst/>
                <a:latin typeface="-apple-system"/>
              </a:rPr>
              <a:t> button to execute the SQL script.</a:t>
            </a:r>
            <a:endParaRPr lang="en-US" dirty="0"/>
          </a:p>
          <a:p>
            <a:endParaRPr lang="en-IN" dirty="0"/>
          </a:p>
        </p:txBody>
      </p:sp>
    </p:spTree>
    <p:extLst>
      <p:ext uri="{BB962C8B-B14F-4D97-AF65-F5344CB8AC3E}">
        <p14:creationId xmlns:p14="http://schemas.microsoft.com/office/powerpoint/2010/main" val="303055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B3604-EF0C-4FE0-B8C2-4FA50276A7C4}"/>
              </a:ext>
            </a:extLst>
          </p:cNvPr>
          <p:cNvSpPr>
            <a:spLocks noGrp="1"/>
          </p:cNvSpPr>
          <p:nvPr>
            <p:ph type="title"/>
          </p:nvPr>
        </p:nvSpPr>
        <p:spPr/>
        <p:txBody>
          <a:bodyPr/>
          <a:lstStyle/>
          <a:p>
            <a:r>
              <a:rPr lang="en-IN" dirty="0"/>
              <a:t>Section 1. Querying data</a:t>
            </a:r>
          </a:p>
        </p:txBody>
      </p:sp>
      <p:sp>
        <p:nvSpPr>
          <p:cNvPr id="3" name="Content Placeholder 2">
            <a:extLst>
              <a:ext uri="{FF2B5EF4-FFF2-40B4-BE49-F238E27FC236}">
                <a16:creationId xmlns:a16="http://schemas.microsoft.com/office/drawing/2014/main" id="{248F9CAE-660D-4FA4-942D-1AF67EFB538E}"/>
              </a:ext>
            </a:extLst>
          </p:cNvPr>
          <p:cNvSpPr>
            <a:spLocks noGrp="1"/>
          </p:cNvSpPr>
          <p:nvPr>
            <p:ph idx="1"/>
          </p:nvPr>
        </p:nvSpPr>
        <p:spPr/>
        <p:txBody>
          <a:bodyPr/>
          <a:lstStyle/>
          <a:p>
            <a:r>
              <a:rPr lang="en-US" dirty="0"/>
              <a:t>This section helps you learn how to query data from the SQL Server database. We will start with a simple query that allows you to retrieve data from a single table.</a:t>
            </a:r>
          </a:p>
          <a:p>
            <a:r>
              <a:rPr lang="en-US" dirty="0"/>
              <a:t>SELECT – show you how to query data against a single table.</a:t>
            </a:r>
            <a:endParaRPr lang="en-IN" dirty="0"/>
          </a:p>
        </p:txBody>
      </p:sp>
    </p:spTree>
    <p:extLst>
      <p:ext uri="{BB962C8B-B14F-4D97-AF65-F5344CB8AC3E}">
        <p14:creationId xmlns:p14="http://schemas.microsoft.com/office/powerpoint/2010/main" val="4170387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A35D5-552C-42E8-93D5-93F09A767BF9}"/>
              </a:ext>
            </a:extLst>
          </p:cNvPr>
          <p:cNvSpPr>
            <a:spLocks noGrp="1"/>
          </p:cNvSpPr>
          <p:nvPr>
            <p:ph type="title"/>
          </p:nvPr>
        </p:nvSpPr>
        <p:spPr/>
        <p:txBody>
          <a:bodyPr/>
          <a:lstStyle/>
          <a:p>
            <a:r>
              <a:rPr lang="en-IN" dirty="0"/>
              <a:t>Section 2. Sorting data</a:t>
            </a:r>
          </a:p>
        </p:txBody>
      </p:sp>
      <p:sp>
        <p:nvSpPr>
          <p:cNvPr id="3" name="Content Placeholder 2">
            <a:extLst>
              <a:ext uri="{FF2B5EF4-FFF2-40B4-BE49-F238E27FC236}">
                <a16:creationId xmlns:a16="http://schemas.microsoft.com/office/drawing/2014/main" id="{8BDE5070-2A75-44A8-A765-CFEBCB12C7F8}"/>
              </a:ext>
            </a:extLst>
          </p:cNvPr>
          <p:cNvSpPr>
            <a:spLocks noGrp="1"/>
          </p:cNvSpPr>
          <p:nvPr>
            <p:ph idx="1"/>
          </p:nvPr>
        </p:nvSpPr>
        <p:spPr/>
        <p:txBody>
          <a:bodyPr/>
          <a:lstStyle/>
          <a:p>
            <a:r>
              <a:rPr lang="en-US" dirty="0"/>
              <a:t>ORDER BY – sort the result set based on values in a specified list of columns</a:t>
            </a:r>
            <a:endParaRPr lang="en-IN" dirty="0"/>
          </a:p>
        </p:txBody>
      </p:sp>
    </p:spTree>
    <p:extLst>
      <p:ext uri="{BB962C8B-B14F-4D97-AF65-F5344CB8AC3E}">
        <p14:creationId xmlns:p14="http://schemas.microsoft.com/office/powerpoint/2010/main" val="1437907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1C835-1F09-4C87-AE23-841DB1BFA295}"/>
              </a:ext>
            </a:extLst>
          </p:cNvPr>
          <p:cNvSpPr>
            <a:spLocks noGrp="1"/>
          </p:cNvSpPr>
          <p:nvPr>
            <p:ph type="title"/>
          </p:nvPr>
        </p:nvSpPr>
        <p:spPr/>
        <p:txBody>
          <a:bodyPr/>
          <a:lstStyle/>
          <a:p>
            <a:r>
              <a:rPr lang="en-IN" dirty="0"/>
              <a:t>Section 3. Limiting rows</a:t>
            </a:r>
          </a:p>
        </p:txBody>
      </p:sp>
      <p:sp>
        <p:nvSpPr>
          <p:cNvPr id="3" name="Content Placeholder 2">
            <a:extLst>
              <a:ext uri="{FF2B5EF4-FFF2-40B4-BE49-F238E27FC236}">
                <a16:creationId xmlns:a16="http://schemas.microsoft.com/office/drawing/2014/main" id="{6E146888-AD5B-4BCE-9BED-74BAF9F54545}"/>
              </a:ext>
            </a:extLst>
          </p:cNvPr>
          <p:cNvSpPr>
            <a:spLocks noGrp="1"/>
          </p:cNvSpPr>
          <p:nvPr>
            <p:ph idx="1"/>
          </p:nvPr>
        </p:nvSpPr>
        <p:spPr/>
        <p:txBody>
          <a:bodyPr/>
          <a:lstStyle/>
          <a:p>
            <a:r>
              <a:rPr lang="en-US" dirty="0"/>
              <a:t>OFFSET FETCH – limit the number of rows returned by a query.</a:t>
            </a:r>
          </a:p>
          <a:p>
            <a:r>
              <a:rPr lang="en-US" dirty="0"/>
              <a:t>SELECT TOP – limit the number of rows or percentage of rows returned in a query’s result set.</a:t>
            </a:r>
            <a:endParaRPr lang="en-IN" dirty="0"/>
          </a:p>
        </p:txBody>
      </p:sp>
    </p:spTree>
    <p:extLst>
      <p:ext uri="{BB962C8B-B14F-4D97-AF65-F5344CB8AC3E}">
        <p14:creationId xmlns:p14="http://schemas.microsoft.com/office/powerpoint/2010/main" val="2884011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1209C-5ED1-4632-BCED-21C5763CD6A8}"/>
              </a:ext>
            </a:extLst>
          </p:cNvPr>
          <p:cNvSpPr>
            <a:spLocks noGrp="1"/>
          </p:cNvSpPr>
          <p:nvPr>
            <p:ph type="title"/>
          </p:nvPr>
        </p:nvSpPr>
        <p:spPr/>
        <p:txBody>
          <a:bodyPr/>
          <a:lstStyle/>
          <a:p>
            <a:r>
              <a:rPr lang="en-US" dirty="0"/>
              <a:t>OFFSET and FETCH</a:t>
            </a:r>
            <a:endParaRPr lang="en-IN" dirty="0"/>
          </a:p>
        </p:txBody>
      </p:sp>
      <p:sp>
        <p:nvSpPr>
          <p:cNvPr id="3" name="Content Placeholder 2">
            <a:extLst>
              <a:ext uri="{FF2B5EF4-FFF2-40B4-BE49-F238E27FC236}">
                <a16:creationId xmlns:a16="http://schemas.microsoft.com/office/drawing/2014/main" id="{03062BB5-B143-461A-AAF7-3173B860F5D5}"/>
              </a:ext>
            </a:extLst>
          </p:cNvPr>
          <p:cNvSpPr>
            <a:spLocks noGrp="1"/>
          </p:cNvSpPr>
          <p:nvPr>
            <p:ph idx="1"/>
          </p:nvPr>
        </p:nvSpPr>
        <p:spPr/>
        <p:txBody>
          <a:bodyPr/>
          <a:lstStyle/>
          <a:p>
            <a:r>
              <a:rPr lang="en-IN" dirty="0"/>
              <a:t>In </a:t>
            </a:r>
            <a:r>
              <a:rPr lang="en-US" dirty="0"/>
              <a:t>SQL Server OFFSET FETCH clauses to limit the number of rows returned by a query.</a:t>
            </a:r>
          </a:p>
          <a:p>
            <a:r>
              <a:rPr lang="en-US" dirty="0"/>
              <a:t>The OFFSET and FETCH clauses are the options of the ORDER BY clause. They allow you to limit the number of rows to be returned by a query.</a:t>
            </a:r>
            <a:endParaRPr lang="en-IN" dirty="0"/>
          </a:p>
        </p:txBody>
      </p:sp>
    </p:spTree>
    <p:extLst>
      <p:ext uri="{BB962C8B-B14F-4D97-AF65-F5344CB8AC3E}">
        <p14:creationId xmlns:p14="http://schemas.microsoft.com/office/powerpoint/2010/main" val="3319223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A7C81-9CCA-4441-B4F7-C09601E18FB4}"/>
              </a:ext>
            </a:extLst>
          </p:cNvPr>
          <p:cNvSpPr>
            <a:spLocks noGrp="1"/>
          </p:cNvSpPr>
          <p:nvPr>
            <p:ph type="title"/>
          </p:nvPr>
        </p:nvSpPr>
        <p:spPr/>
        <p:txBody>
          <a:bodyPr/>
          <a:lstStyle/>
          <a:p>
            <a:r>
              <a:rPr lang="en-US" dirty="0"/>
              <a:t>OFFSET and FETCH</a:t>
            </a:r>
            <a:endParaRPr lang="en-IN" dirty="0"/>
          </a:p>
        </p:txBody>
      </p:sp>
      <p:sp>
        <p:nvSpPr>
          <p:cNvPr id="3" name="Content Placeholder 2">
            <a:extLst>
              <a:ext uri="{FF2B5EF4-FFF2-40B4-BE49-F238E27FC236}">
                <a16:creationId xmlns:a16="http://schemas.microsoft.com/office/drawing/2014/main" id="{E92B6EAF-4E75-4B61-8BCB-F2275541A286}"/>
              </a:ext>
            </a:extLst>
          </p:cNvPr>
          <p:cNvSpPr>
            <a:spLocks noGrp="1"/>
          </p:cNvSpPr>
          <p:nvPr>
            <p:ph idx="1"/>
          </p:nvPr>
        </p:nvSpPr>
        <p:spPr/>
        <p:txBody>
          <a:bodyPr/>
          <a:lstStyle/>
          <a:p>
            <a:r>
              <a:rPr lang="en-US" dirty="0"/>
              <a:t>The following illustrates the OFFSET and FETCH clauses</a:t>
            </a:r>
            <a:endParaRPr lang="en-IN" dirty="0"/>
          </a:p>
        </p:txBody>
      </p:sp>
      <p:pic>
        <p:nvPicPr>
          <p:cNvPr id="4" name="Picture 3">
            <a:extLst>
              <a:ext uri="{FF2B5EF4-FFF2-40B4-BE49-F238E27FC236}">
                <a16:creationId xmlns:a16="http://schemas.microsoft.com/office/drawing/2014/main" id="{7BD1C921-9158-46E0-9948-CA8323B0CC00}"/>
              </a:ext>
            </a:extLst>
          </p:cNvPr>
          <p:cNvPicPr>
            <a:picLocks noChangeAspect="1"/>
          </p:cNvPicPr>
          <p:nvPr/>
        </p:nvPicPr>
        <p:blipFill>
          <a:blip r:embed="rId2"/>
          <a:stretch>
            <a:fillRect/>
          </a:stretch>
        </p:blipFill>
        <p:spPr>
          <a:xfrm>
            <a:off x="922090" y="2690157"/>
            <a:ext cx="3267075" cy="4067175"/>
          </a:xfrm>
          <a:prstGeom prst="rect">
            <a:avLst/>
          </a:prstGeom>
        </p:spPr>
      </p:pic>
    </p:spTree>
    <p:extLst>
      <p:ext uri="{BB962C8B-B14F-4D97-AF65-F5344CB8AC3E}">
        <p14:creationId xmlns:p14="http://schemas.microsoft.com/office/powerpoint/2010/main" val="1113906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C5FFB-DD2D-4A8B-9FBE-CD80C577532E}"/>
              </a:ext>
            </a:extLst>
          </p:cNvPr>
          <p:cNvSpPr>
            <a:spLocks noGrp="1"/>
          </p:cNvSpPr>
          <p:nvPr>
            <p:ph type="title"/>
          </p:nvPr>
        </p:nvSpPr>
        <p:spPr/>
        <p:txBody>
          <a:bodyPr/>
          <a:lstStyle/>
          <a:p>
            <a:r>
              <a:rPr lang="en-IN" dirty="0"/>
              <a:t>SELECT TOP</a:t>
            </a:r>
          </a:p>
        </p:txBody>
      </p:sp>
      <p:sp>
        <p:nvSpPr>
          <p:cNvPr id="3" name="Content Placeholder 2">
            <a:extLst>
              <a:ext uri="{FF2B5EF4-FFF2-40B4-BE49-F238E27FC236}">
                <a16:creationId xmlns:a16="http://schemas.microsoft.com/office/drawing/2014/main" id="{EBBC72CE-08E2-4360-88DA-74E04A01D0E0}"/>
              </a:ext>
            </a:extLst>
          </p:cNvPr>
          <p:cNvSpPr>
            <a:spLocks noGrp="1"/>
          </p:cNvSpPr>
          <p:nvPr>
            <p:ph idx="1"/>
          </p:nvPr>
        </p:nvSpPr>
        <p:spPr/>
        <p:txBody>
          <a:bodyPr/>
          <a:lstStyle/>
          <a:p>
            <a:r>
              <a:rPr lang="en-US" dirty="0"/>
              <a:t>In SQL Server OFFSET FETCH clauses to limit the number of rows returned by a query.</a:t>
            </a:r>
          </a:p>
          <a:p>
            <a:r>
              <a:rPr lang="en-US" dirty="0"/>
              <a:t>The SELECT TOP clause allows you to limit the number of rows or percentage of rows returned in a query result set.</a:t>
            </a:r>
            <a:endParaRPr lang="en-IN" dirty="0"/>
          </a:p>
        </p:txBody>
      </p:sp>
    </p:spTree>
    <p:extLst>
      <p:ext uri="{BB962C8B-B14F-4D97-AF65-F5344CB8AC3E}">
        <p14:creationId xmlns:p14="http://schemas.microsoft.com/office/powerpoint/2010/main" val="1230592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5F2EA-55DE-4BCB-9B17-B93CBFC64E2D}"/>
              </a:ext>
            </a:extLst>
          </p:cNvPr>
          <p:cNvSpPr>
            <a:spLocks noGrp="1"/>
          </p:cNvSpPr>
          <p:nvPr>
            <p:ph type="title"/>
          </p:nvPr>
        </p:nvSpPr>
        <p:spPr/>
        <p:txBody>
          <a:bodyPr/>
          <a:lstStyle/>
          <a:p>
            <a:r>
              <a:rPr lang="en-IN" dirty="0"/>
              <a:t>Section 4. Filtering data</a:t>
            </a:r>
          </a:p>
        </p:txBody>
      </p:sp>
      <p:sp>
        <p:nvSpPr>
          <p:cNvPr id="3" name="Content Placeholder 2">
            <a:extLst>
              <a:ext uri="{FF2B5EF4-FFF2-40B4-BE49-F238E27FC236}">
                <a16:creationId xmlns:a16="http://schemas.microsoft.com/office/drawing/2014/main" id="{DF518C02-6B92-4F8D-AEB3-2A59361FC10D}"/>
              </a:ext>
            </a:extLst>
          </p:cNvPr>
          <p:cNvSpPr>
            <a:spLocks noGrp="1"/>
          </p:cNvSpPr>
          <p:nvPr>
            <p:ph idx="1"/>
          </p:nvPr>
        </p:nvSpPr>
        <p:spPr/>
        <p:txBody>
          <a:bodyPr>
            <a:normAutofit fontScale="85000" lnSpcReduction="10000"/>
          </a:bodyPr>
          <a:lstStyle/>
          <a:p>
            <a:r>
              <a:rPr lang="en-US" dirty="0"/>
              <a:t>DISTINCT  – select distinct values in one or more columns of a table.</a:t>
            </a:r>
          </a:p>
          <a:p>
            <a:r>
              <a:rPr lang="en-US" dirty="0"/>
              <a:t>WHERE – filter rows in the output of a query based on one or more conditions.</a:t>
            </a:r>
          </a:p>
          <a:p>
            <a:r>
              <a:rPr lang="en-US" dirty="0"/>
              <a:t>AND – combine two Boolean expressions and return true if all expressions are true.</a:t>
            </a:r>
          </a:p>
          <a:p>
            <a:r>
              <a:rPr lang="en-US" dirty="0"/>
              <a:t>OR–  combine two Boolean expressions and return true if either of conditions is true.</a:t>
            </a:r>
          </a:p>
          <a:p>
            <a:r>
              <a:rPr lang="en-US" dirty="0"/>
              <a:t>IN – check whether a value matches any value in a list or a subquery.</a:t>
            </a:r>
          </a:p>
          <a:p>
            <a:r>
              <a:rPr lang="en-US" dirty="0"/>
              <a:t>BETWEEN – test if a value is between a range of values.</a:t>
            </a:r>
          </a:p>
          <a:p>
            <a:r>
              <a:rPr lang="en-US" dirty="0"/>
              <a:t>LIKE  –  check if a character string matches a specified pattern.</a:t>
            </a:r>
          </a:p>
          <a:p>
            <a:r>
              <a:rPr lang="en-US" dirty="0"/>
              <a:t>Column &amp; table aliases – show you how to use column aliases to change the heading of the query output and table alias to improve the readability of a query.</a:t>
            </a:r>
            <a:endParaRPr lang="en-IN" dirty="0"/>
          </a:p>
        </p:txBody>
      </p:sp>
    </p:spTree>
    <p:extLst>
      <p:ext uri="{BB962C8B-B14F-4D97-AF65-F5344CB8AC3E}">
        <p14:creationId xmlns:p14="http://schemas.microsoft.com/office/powerpoint/2010/main" val="2549331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5749E-DB82-43D2-8D7E-EEAB422B52DE}"/>
              </a:ext>
            </a:extLst>
          </p:cNvPr>
          <p:cNvSpPr>
            <a:spLocks noGrp="1"/>
          </p:cNvSpPr>
          <p:nvPr>
            <p:ph type="title"/>
          </p:nvPr>
        </p:nvSpPr>
        <p:spPr/>
        <p:txBody>
          <a:bodyPr/>
          <a:lstStyle/>
          <a:p>
            <a:r>
              <a:rPr lang="en-IN" dirty="0"/>
              <a:t>Section 5. Joining tables</a:t>
            </a:r>
          </a:p>
        </p:txBody>
      </p:sp>
      <p:sp>
        <p:nvSpPr>
          <p:cNvPr id="3" name="Content Placeholder 2">
            <a:extLst>
              <a:ext uri="{FF2B5EF4-FFF2-40B4-BE49-F238E27FC236}">
                <a16:creationId xmlns:a16="http://schemas.microsoft.com/office/drawing/2014/main" id="{D5A56E67-1729-4CA0-B9B3-6EEB98BF7FC5}"/>
              </a:ext>
            </a:extLst>
          </p:cNvPr>
          <p:cNvSpPr>
            <a:spLocks noGrp="1"/>
          </p:cNvSpPr>
          <p:nvPr>
            <p:ph idx="1"/>
          </p:nvPr>
        </p:nvSpPr>
        <p:spPr/>
        <p:txBody>
          <a:bodyPr>
            <a:normAutofit/>
          </a:bodyPr>
          <a:lstStyle/>
          <a:p>
            <a:r>
              <a:rPr lang="en-US" dirty="0"/>
              <a:t>Joins – give you a brief overview of joins types in SQL Server including inner join, left join, right join and full outer join.</a:t>
            </a:r>
          </a:p>
          <a:p>
            <a:r>
              <a:rPr lang="en-US" dirty="0"/>
              <a:t>INNER JOIN – select rows from a table that have matching rows in another table.</a:t>
            </a:r>
          </a:p>
          <a:p>
            <a:r>
              <a:rPr lang="en-US" dirty="0"/>
              <a:t>LEFT JOIN – return all rows from the left table and matching rows from the right table. In case the right table does not have the matching rows, use null values for the column values from the right table.</a:t>
            </a:r>
          </a:p>
        </p:txBody>
      </p:sp>
    </p:spTree>
    <p:extLst>
      <p:ext uri="{BB962C8B-B14F-4D97-AF65-F5344CB8AC3E}">
        <p14:creationId xmlns:p14="http://schemas.microsoft.com/office/powerpoint/2010/main" val="38851720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3BD79-2E12-4257-A996-95343D07D3C8}"/>
              </a:ext>
            </a:extLst>
          </p:cNvPr>
          <p:cNvSpPr>
            <a:spLocks noGrp="1"/>
          </p:cNvSpPr>
          <p:nvPr>
            <p:ph type="title"/>
          </p:nvPr>
        </p:nvSpPr>
        <p:spPr/>
        <p:txBody>
          <a:bodyPr/>
          <a:lstStyle/>
          <a:p>
            <a:r>
              <a:rPr lang="en-IN" dirty="0"/>
              <a:t>Section 5. Joining tables</a:t>
            </a:r>
          </a:p>
        </p:txBody>
      </p:sp>
      <p:sp>
        <p:nvSpPr>
          <p:cNvPr id="3" name="Content Placeholder 2">
            <a:extLst>
              <a:ext uri="{FF2B5EF4-FFF2-40B4-BE49-F238E27FC236}">
                <a16:creationId xmlns:a16="http://schemas.microsoft.com/office/drawing/2014/main" id="{322D0163-358D-4430-8ABF-5C5B8377DB4E}"/>
              </a:ext>
            </a:extLst>
          </p:cNvPr>
          <p:cNvSpPr>
            <a:spLocks noGrp="1"/>
          </p:cNvSpPr>
          <p:nvPr>
            <p:ph idx="1"/>
          </p:nvPr>
        </p:nvSpPr>
        <p:spPr/>
        <p:txBody>
          <a:bodyPr/>
          <a:lstStyle/>
          <a:p>
            <a:r>
              <a:rPr lang="en-US" dirty="0"/>
              <a:t>RIGHT JOIN – learn a reversed version of the left join.</a:t>
            </a:r>
          </a:p>
          <a:p>
            <a:r>
              <a:rPr lang="en-US" dirty="0"/>
              <a:t>FULL OUTER JOIN – return matching rows from both left and right tables, and rows from each side if no matching rows exist.</a:t>
            </a:r>
          </a:p>
          <a:p>
            <a:r>
              <a:rPr lang="en-US" dirty="0"/>
              <a:t>CROSS JOIN – join multiple unrelated tables and create Cartesian products of rows in the joined tables.</a:t>
            </a:r>
          </a:p>
          <a:p>
            <a:r>
              <a:rPr lang="en-US" dirty="0"/>
              <a:t>Self join – show you how to use the self-join to query hierarchical data and compare rows within the same table.</a:t>
            </a:r>
            <a:endParaRPr lang="en-IN" dirty="0"/>
          </a:p>
          <a:p>
            <a:endParaRPr lang="en-IN" dirty="0"/>
          </a:p>
        </p:txBody>
      </p:sp>
    </p:spTree>
    <p:extLst>
      <p:ext uri="{BB962C8B-B14F-4D97-AF65-F5344CB8AC3E}">
        <p14:creationId xmlns:p14="http://schemas.microsoft.com/office/powerpoint/2010/main" val="1443224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4E9B5-2F7B-4E6A-8121-2620699C84D4}"/>
              </a:ext>
            </a:extLst>
          </p:cNvPr>
          <p:cNvSpPr>
            <a:spLocks noGrp="1"/>
          </p:cNvSpPr>
          <p:nvPr>
            <p:ph type="title"/>
          </p:nvPr>
        </p:nvSpPr>
        <p:spPr/>
        <p:txBody>
          <a:bodyPr/>
          <a:lstStyle/>
          <a:p>
            <a:r>
              <a:rPr lang="en-IN" dirty="0"/>
              <a:t>What is SQL Server</a:t>
            </a:r>
          </a:p>
        </p:txBody>
      </p:sp>
      <p:sp>
        <p:nvSpPr>
          <p:cNvPr id="3" name="Content Placeholder 2">
            <a:extLst>
              <a:ext uri="{FF2B5EF4-FFF2-40B4-BE49-F238E27FC236}">
                <a16:creationId xmlns:a16="http://schemas.microsoft.com/office/drawing/2014/main" id="{CF08AAB3-D9A3-4094-A8EF-F72BC783D4DB}"/>
              </a:ext>
            </a:extLst>
          </p:cNvPr>
          <p:cNvSpPr>
            <a:spLocks noGrp="1"/>
          </p:cNvSpPr>
          <p:nvPr>
            <p:ph idx="1"/>
          </p:nvPr>
        </p:nvSpPr>
        <p:spPr/>
        <p:txBody>
          <a:bodyPr/>
          <a:lstStyle/>
          <a:p>
            <a:r>
              <a:rPr lang="en-US" dirty="0"/>
              <a:t>SQL Server is a relational database management system, or RDBMS, developed and marketed by Microsoft.</a:t>
            </a:r>
          </a:p>
          <a:p>
            <a:r>
              <a:rPr lang="en-US" dirty="0"/>
              <a:t>Similar to other RDBMS software, SQL Server is built on top of SQL, a standard programming language for interacting with the relational databases.</a:t>
            </a:r>
          </a:p>
          <a:p>
            <a:r>
              <a:rPr lang="en-US" dirty="0"/>
              <a:t>SQL server is tied to Transact-SQL, or T-SQL, the Microsoft’s implementation of SQL that adds a set of proprietary programming constructs.</a:t>
            </a:r>
            <a:endParaRPr lang="en-IN" dirty="0"/>
          </a:p>
        </p:txBody>
      </p:sp>
    </p:spTree>
    <p:extLst>
      <p:ext uri="{BB962C8B-B14F-4D97-AF65-F5344CB8AC3E}">
        <p14:creationId xmlns:p14="http://schemas.microsoft.com/office/powerpoint/2010/main" val="23039292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A1472-48BA-4554-A0FC-54F0562EE052}"/>
              </a:ext>
            </a:extLst>
          </p:cNvPr>
          <p:cNvSpPr>
            <a:spLocks noGrp="1"/>
          </p:cNvSpPr>
          <p:nvPr>
            <p:ph type="title"/>
          </p:nvPr>
        </p:nvSpPr>
        <p:spPr/>
        <p:txBody>
          <a:bodyPr/>
          <a:lstStyle/>
          <a:p>
            <a:r>
              <a:rPr lang="en-IN" dirty="0"/>
              <a:t>SQL Server Inner Join</a:t>
            </a:r>
          </a:p>
        </p:txBody>
      </p:sp>
      <p:sp>
        <p:nvSpPr>
          <p:cNvPr id="3" name="Content Placeholder 2">
            <a:extLst>
              <a:ext uri="{FF2B5EF4-FFF2-40B4-BE49-F238E27FC236}">
                <a16:creationId xmlns:a16="http://schemas.microsoft.com/office/drawing/2014/main" id="{C0068A49-B081-464B-9E62-9C031858DAA0}"/>
              </a:ext>
            </a:extLst>
          </p:cNvPr>
          <p:cNvSpPr>
            <a:spLocks noGrp="1"/>
          </p:cNvSpPr>
          <p:nvPr>
            <p:ph idx="1"/>
          </p:nvPr>
        </p:nvSpPr>
        <p:spPr/>
        <p:txBody>
          <a:bodyPr/>
          <a:lstStyle/>
          <a:p>
            <a:r>
              <a:rPr lang="en-US" dirty="0"/>
              <a:t>Inner join produces a data set that includes rows from the left table which have matching rows from the right table.</a:t>
            </a:r>
          </a:p>
          <a:p>
            <a:endParaRPr lang="en-IN" dirty="0"/>
          </a:p>
        </p:txBody>
      </p:sp>
      <p:pic>
        <p:nvPicPr>
          <p:cNvPr id="4" name="Picture 3">
            <a:extLst>
              <a:ext uri="{FF2B5EF4-FFF2-40B4-BE49-F238E27FC236}">
                <a16:creationId xmlns:a16="http://schemas.microsoft.com/office/drawing/2014/main" id="{71C18041-0310-436F-B28B-806B16BBFADE}"/>
              </a:ext>
            </a:extLst>
          </p:cNvPr>
          <p:cNvPicPr>
            <a:picLocks noChangeAspect="1"/>
          </p:cNvPicPr>
          <p:nvPr/>
        </p:nvPicPr>
        <p:blipFill>
          <a:blip r:embed="rId2"/>
          <a:stretch>
            <a:fillRect/>
          </a:stretch>
        </p:blipFill>
        <p:spPr>
          <a:xfrm>
            <a:off x="4867275" y="3248819"/>
            <a:ext cx="2457450" cy="1504950"/>
          </a:xfrm>
          <a:prstGeom prst="rect">
            <a:avLst/>
          </a:prstGeom>
        </p:spPr>
      </p:pic>
    </p:spTree>
    <p:extLst>
      <p:ext uri="{BB962C8B-B14F-4D97-AF65-F5344CB8AC3E}">
        <p14:creationId xmlns:p14="http://schemas.microsoft.com/office/powerpoint/2010/main" val="3544580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67FD9-A1A5-41D7-BE01-A18695497181}"/>
              </a:ext>
            </a:extLst>
          </p:cNvPr>
          <p:cNvSpPr>
            <a:spLocks noGrp="1"/>
          </p:cNvSpPr>
          <p:nvPr>
            <p:ph type="title"/>
          </p:nvPr>
        </p:nvSpPr>
        <p:spPr/>
        <p:txBody>
          <a:bodyPr/>
          <a:lstStyle/>
          <a:p>
            <a:r>
              <a:rPr lang="en-IN" dirty="0"/>
              <a:t>SQL Server Left Join</a:t>
            </a:r>
          </a:p>
        </p:txBody>
      </p:sp>
      <p:sp>
        <p:nvSpPr>
          <p:cNvPr id="3" name="Content Placeholder 2">
            <a:extLst>
              <a:ext uri="{FF2B5EF4-FFF2-40B4-BE49-F238E27FC236}">
                <a16:creationId xmlns:a16="http://schemas.microsoft.com/office/drawing/2014/main" id="{CC5010CB-5924-4A45-AC77-4835C15EDCD2}"/>
              </a:ext>
            </a:extLst>
          </p:cNvPr>
          <p:cNvSpPr>
            <a:spLocks noGrp="1"/>
          </p:cNvSpPr>
          <p:nvPr>
            <p:ph idx="1"/>
          </p:nvPr>
        </p:nvSpPr>
        <p:spPr/>
        <p:txBody>
          <a:bodyPr/>
          <a:lstStyle/>
          <a:p>
            <a:r>
              <a:rPr lang="en-US" dirty="0"/>
              <a:t>Left join selects data starting from the left table and matching rows in the right table. The left join returns all rows from the left table and the matching rows from the right table. If a row in the left table does not have a matching row in the right table, the columns of the right table will have nulls.</a:t>
            </a:r>
          </a:p>
          <a:p>
            <a:r>
              <a:rPr lang="en-US" b="0" i="0" dirty="0">
                <a:solidFill>
                  <a:srgbClr val="000000"/>
                </a:solidFill>
                <a:effectLst/>
                <a:latin typeface="-apple-system"/>
              </a:rPr>
              <a:t>The left join is also known as left outer join. The outer keyword is optional.</a:t>
            </a:r>
            <a:endParaRPr lang="en-IN" dirty="0"/>
          </a:p>
        </p:txBody>
      </p:sp>
      <p:pic>
        <p:nvPicPr>
          <p:cNvPr id="4" name="Picture 3">
            <a:extLst>
              <a:ext uri="{FF2B5EF4-FFF2-40B4-BE49-F238E27FC236}">
                <a16:creationId xmlns:a16="http://schemas.microsoft.com/office/drawing/2014/main" id="{F0382FD7-2AC9-42EB-A64C-FE54E7412A03}"/>
              </a:ext>
            </a:extLst>
          </p:cNvPr>
          <p:cNvPicPr>
            <a:picLocks noChangeAspect="1"/>
          </p:cNvPicPr>
          <p:nvPr/>
        </p:nvPicPr>
        <p:blipFill>
          <a:blip r:embed="rId2"/>
          <a:stretch>
            <a:fillRect/>
          </a:stretch>
        </p:blipFill>
        <p:spPr>
          <a:xfrm>
            <a:off x="4848225" y="4806950"/>
            <a:ext cx="2495550" cy="1504950"/>
          </a:xfrm>
          <a:prstGeom prst="rect">
            <a:avLst/>
          </a:prstGeom>
        </p:spPr>
      </p:pic>
    </p:spTree>
    <p:extLst>
      <p:ext uri="{BB962C8B-B14F-4D97-AF65-F5344CB8AC3E}">
        <p14:creationId xmlns:p14="http://schemas.microsoft.com/office/powerpoint/2010/main" val="2295494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FA7AF-F0CC-4360-A6CD-EDA17E1FE0E4}"/>
              </a:ext>
            </a:extLst>
          </p:cNvPr>
          <p:cNvSpPr>
            <a:spLocks noGrp="1"/>
          </p:cNvSpPr>
          <p:nvPr>
            <p:ph type="title"/>
          </p:nvPr>
        </p:nvSpPr>
        <p:spPr/>
        <p:txBody>
          <a:bodyPr/>
          <a:lstStyle/>
          <a:p>
            <a:r>
              <a:rPr lang="en-IN" dirty="0"/>
              <a:t>SQL Server Right Join</a:t>
            </a:r>
          </a:p>
        </p:txBody>
      </p:sp>
      <p:sp>
        <p:nvSpPr>
          <p:cNvPr id="3" name="Content Placeholder 2">
            <a:extLst>
              <a:ext uri="{FF2B5EF4-FFF2-40B4-BE49-F238E27FC236}">
                <a16:creationId xmlns:a16="http://schemas.microsoft.com/office/drawing/2014/main" id="{3D4FC265-B6BF-4398-B1E0-0EB68FE619E7}"/>
              </a:ext>
            </a:extLst>
          </p:cNvPr>
          <p:cNvSpPr>
            <a:spLocks noGrp="1"/>
          </p:cNvSpPr>
          <p:nvPr>
            <p:ph idx="1"/>
          </p:nvPr>
        </p:nvSpPr>
        <p:spPr/>
        <p:txBody>
          <a:bodyPr/>
          <a:lstStyle/>
          <a:p>
            <a:r>
              <a:rPr lang="en-US" dirty="0"/>
              <a:t>The right join or right outer join selects data starting from the right table. It is a reversed version of the left join.</a:t>
            </a:r>
          </a:p>
          <a:p>
            <a:r>
              <a:rPr lang="en-US" b="0" i="0" dirty="0">
                <a:solidFill>
                  <a:srgbClr val="000000"/>
                </a:solidFill>
                <a:effectLst/>
                <a:latin typeface="-apple-system"/>
              </a:rPr>
              <a:t>The right join returns a result set that contains all rows from the right table and the matching rows in the left table. If a row in the right table that does not have a matching row in the left table, all columns in the left table will contain nulls.</a:t>
            </a:r>
            <a:endParaRPr lang="en-IN" dirty="0"/>
          </a:p>
        </p:txBody>
      </p:sp>
      <p:pic>
        <p:nvPicPr>
          <p:cNvPr id="4" name="Picture 3">
            <a:extLst>
              <a:ext uri="{FF2B5EF4-FFF2-40B4-BE49-F238E27FC236}">
                <a16:creationId xmlns:a16="http://schemas.microsoft.com/office/drawing/2014/main" id="{57B6A56A-6CB3-4EE1-8FD8-DE712036DD9E}"/>
              </a:ext>
            </a:extLst>
          </p:cNvPr>
          <p:cNvPicPr>
            <a:picLocks noChangeAspect="1"/>
          </p:cNvPicPr>
          <p:nvPr/>
        </p:nvPicPr>
        <p:blipFill>
          <a:blip r:embed="rId2"/>
          <a:stretch>
            <a:fillRect/>
          </a:stretch>
        </p:blipFill>
        <p:spPr>
          <a:xfrm>
            <a:off x="4895850" y="4787900"/>
            <a:ext cx="2400300" cy="1524000"/>
          </a:xfrm>
          <a:prstGeom prst="rect">
            <a:avLst/>
          </a:prstGeom>
        </p:spPr>
      </p:pic>
    </p:spTree>
    <p:extLst>
      <p:ext uri="{BB962C8B-B14F-4D97-AF65-F5344CB8AC3E}">
        <p14:creationId xmlns:p14="http://schemas.microsoft.com/office/powerpoint/2010/main" val="32424901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15567-27B2-4A36-B9AF-F7CAA200F8EE}"/>
              </a:ext>
            </a:extLst>
          </p:cNvPr>
          <p:cNvSpPr>
            <a:spLocks noGrp="1"/>
          </p:cNvSpPr>
          <p:nvPr>
            <p:ph type="title"/>
          </p:nvPr>
        </p:nvSpPr>
        <p:spPr/>
        <p:txBody>
          <a:bodyPr/>
          <a:lstStyle/>
          <a:p>
            <a:r>
              <a:rPr lang="en-IN" dirty="0"/>
              <a:t>SQL Server full join</a:t>
            </a:r>
          </a:p>
        </p:txBody>
      </p:sp>
      <p:sp>
        <p:nvSpPr>
          <p:cNvPr id="3" name="Content Placeholder 2">
            <a:extLst>
              <a:ext uri="{FF2B5EF4-FFF2-40B4-BE49-F238E27FC236}">
                <a16:creationId xmlns:a16="http://schemas.microsoft.com/office/drawing/2014/main" id="{26685811-2984-41EB-95DA-110CF7B7DBB8}"/>
              </a:ext>
            </a:extLst>
          </p:cNvPr>
          <p:cNvSpPr>
            <a:spLocks noGrp="1"/>
          </p:cNvSpPr>
          <p:nvPr>
            <p:ph idx="1"/>
          </p:nvPr>
        </p:nvSpPr>
        <p:spPr/>
        <p:txBody>
          <a:bodyPr/>
          <a:lstStyle/>
          <a:p>
            <a:r>
              <a:rPr lang="en-US" dirty="0"/>
              <a:t>The full outer join or full join returns a result set that contains all rows from both left and right tables, with the matching rows from both sides where available. In case there is no match, the missing side will have NULL values.</a:t>
            </a:r>
            <a:endParaRPr lang="en-IN" dirty="0"/>
          </a:p>
        </p:txBody>
      </p:sp>
      <p:pic>
        <p:nvPicPr>
          <p:cNvPr id="4" name="Picture 3">
            <a:extLst>
              <a:ext uri="{FF2B5EF4-FFF2-40B4-BE49-F238E27FC236}">
                <a16:creationId xmlns:a16="http://schemas.microsoft.com/office/drawing/2014/main" id="{950B018D-424A-416F-B3B8-E0D512A1018A}"/>
              </a:ext>
            </a:extLst>
          </p:cNvPr>
          <p:cNvPicPr>
            <a:picLocks noChangeAspect="1"/>
          </p:cNvPicPr>
          <p:nvPr/>
        </p:nvPicPr>
        <p:blipFill>
          <a:blip r:embed="rId2"/>
          <a:stretch>
            <a:fillRect/>
          </a:stretch>
        </p:blipFill>
        <p:spPr>
          <a:xfrm>
            <a:off x="4829175" y="3267869"/>
            <a:ext cx="2533650" cy="1466850"/>
          </a:xfrm>
          <a:prstGeom prst="rect">
            <a:avLst/>
          </a:prstGeom>
        </p:spPr>
      </p:pic>
    </p:spTree>
    <p:extLst>
      <p:ext uri="{BB962C8B-B14F-4D97-AF65-F5344CB8AC3E}">
        <p14:creationId xmlns:p14="http://schemas.microsoft.com/office/powerpoint/2010/main" val="38975972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50576-7ED7-4F3F-A62C-8C4EFF68AAFA}"/>
              </a:ext>
            </a:extLst>
          </p:cNvPr>
          <p:cNvSpPr>
            <a:spLocks noGrp="1"/>
          </p:cNvSpPr>
          <p:nvPr>
            <p:ph type="title"/>
          </p:nvPr>
        </p:nvSpPr>
        <p:spPr/>
        <p:txBody>
          <a:bodyPr/>
          <a:lstStyle/>
          <a:p>
            <a:r>
              <a:rPr lang="en-IN" dirty="0"/>
              <a:t>SQL Server GROUP BY</a:t>
            </a:r>
          </a:p>
        </p:txBody>
      </p:sp>
      <p:sp>
        <p:nvSpPr>
          <p:cNvPr id="3" name="Content Placeholder 2">
            <a:extLst>
              <a:ext uri="{FF2B5EF4-FFF2-40B4-BE49-F238E27FC236}">
                <a16:creationId xmlns:a16="http://schemas.microsoft.com/office/drawing/2014/main" id="{2647AA4D-4E06-4E1B-A327-F85EFE5E39BE}"/>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5572133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3663C-32D8-4E5B-8002-8E997B3BE825}"/>
              </a:ext>
            </a:extLst>
          </p:cNvPr>
          <p:cNvSpPr>
            <a:spLocks noGrp="1"/>
          </p:cNvSpPr>
          <p:nvPr>
            <p:ph type="title"/>
          </p:nvPr>
        </p:nvSpPr>
        <p:spPr/>
        <p:txBody>
          <a:bodyPr/>
          <a:lstStyle/>
          <a:p>
            <a:r>
              <a:rPr lang="en-IN" dirty="0"/>
              <a:t>Section 6. Grouping data</a:t>
            </a:r>
          </a:p>
        </p:txBody>
      </p:sp>
      <p:sp>
        <p:nvSpPr>
          <p:cNvPr id="3" name="Content Placeholder 2">
            <a:extLst>
              <a:ext uri="{FF2B5EF4-FFF2-40B4-BE49-F238E27FC236}">
                <a16:creationId xmlns:a16="http://schemas.microsoft.com/office/drawing/2014/main" id="{84DB7897-C8FF-4080-9EB9-79C124854160}"/>
              </a:ext>
            </a:extLst>
          </p:cNvPr>
          <p:cNvSpPr>
            <a:spLocks noGrp="1"/>
          </p:cNvSpPr>
          <p:nvPr>
            <p:ph idx="1"/>
          </p:nvPr>
        </p:nvSpPr>
        <p:spPr/>
        <p:txBody>
          <a:bodyPr/>
          <a:lstStyle/>
          <a:p>
            <a:r>
              <a:rPr lang="en-US" dirty="0"/>
              <a:t>GROUP BY– group the query result based on the values in a specified list of column expressions.</a:t>
            </a:r>
          </a:p>
          <a:p>
            <a:r>
              <a:rPr lang="en-US" dirty="0"/>
              <a:t>HAVING – specify a search condition for a group or an aggregate.</a:t>
            </a:r>
          </a:p>
        </p:txBody>
      </p:sp>
    </p:spTree>
    <p:extLst>
      <p:ext uri="{BB962C8B-B14F-4D97-AF65-F5344CB8AC3E}">
        <p14:creationId xmlns:p14="http://schemas.microsoft.com/office/powerpoint/2010/main" val="33737393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7A02F-1F7A-4FF8-AAC2-E73A279E4190}"/>
              </a:ext>
            </a:extLst>
          </p:cNvPr>
          <p:cNvSpPr>
            <a:spLocks noGrp="1"/>
          </p:cNvSpPr>
          <p:nvPr>
            <p:ph type="title"/>
          </p:nvPr>
        </p:nvSpPr>
        <p:spPr/>
        <p:txBody>
          <a:bodyPr/>
          <a:lstStyle/>
          <a:p>
            <a:r>
              <a:rPr lang="en-IN" dirty="0"/>
              <a:t>Section 7. Subquery</a:t>
            </a:r>
          </a:p>
        </p:txBody>
      </p:sp>
      <p:sp>
        <p:nvSpPr>
          <p:cNvPr id="3" name="Content Placeholder 2">
            <a:extLst>
              <a:ext uri="{FF2B5EF4-FFF2-40B4-BE49-F238E27FC236}">
                <a16:creationId xmlns:a16="http://schemas.microsoft.com/office/drawing/2014/main" id="{DD5402EE-F58C-455D-AE69-9A5D81787D1E}"/>
              </a:ext>
            </a:extLst>
          </p:cNvPr>
          <p:cNvSpPr>
            <a:spLocks noGrp="1"/>
          </p:cNvSpPr>
          <p:nvPr>
            <p:ph idx="1"/>
          </p:nvPr>
        </p:nvSpPr>
        <p:spPr/>
        <p:txBody>
          <a:bodyPr>
            <a:normAutofit/>
          </a:bodyPr>
          <a:lstStyle/>
          <a:p>
            <a:r>
              <a:rPr lang="en-US" dirty="0"/>
              <a:t>Subquery – explain the subquery concept and show you how to use various subquery type to select data.</a:t>
            </a:r>
          </a:p>
          <a:p>
            <a:r>
              <a:rPr lang="en-US" dirty="0"/>
              <a:t>Correlated subquery – introduce you to the correlated subquery concept.</a:t>
            </a:r>
          </a:p>
          <a:p>
            <a:r>
              <a:rPr lang="en-US" dirty="0"/>
              <a:t>EXISTS – test for the existence of rows returned by a subquery.</a:t>
            </a:r>
          </a:p>
          <a:p>
            <a:r>
              <a:rPr lang="en-US" dirty="0"/>
              <a:t>ANY – compare a value with a single-column set of values returned by a subquery and return TRUE the value matches any value in the set.</a:t>
            </a:r>
          </a:p>
          <a:p>
            <a:r>
              <a:rPr lang="en-US" dirty="0"/>
              <a:t>ALL – compare a value with a single-column set of values returned by a subquery and return TRUE the value matches all values in the set.</a:t>
            </a:r>
            <a:endParaRPr lang="en-IN" dirty="0"/>
          </a:p>
        </p:txBody>
      </p:sp>
    </p:spTree>
    <p:extLst>
      <p:ext uri="{BB962C8B-B14F-4D97-AF65-F5344CB8AC3E}">
        <p14:creationId xmlns:p14="http://schemas.microsoft.com/office/powerpoint/2010/main" val="540735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7CE08-2008-4794-B93C-BA3FFA2703AA}"/>
              </a:ext>
            </a:extLst>
          </p:cNvPr>
          <p:cNvSpPr>
            <a:spLocks noGrp="1"/>
          </p:cNvSpPr>
          <p:nvPr>
            <p:ph type="title"/>
          </p:nvPr>
        </p:nvSpPr>
        <p:spPr/>
        <p:txBody>
          <a:bodyPr/>
          <a:lstStyle/>
          <a:p>
            <a:r>
              <a:rPr lang="en-IN" dirty="0"/>
              <a:t>Section 8. Data definition</a:t>
            </a:r>
          </a:p>
        </p:txBody>
      </p:sp>
      <p:sp>
        <p:nvSpPr>
          <p:cNvPr id="3" name="Content Placeholder 2">
            <a:extLst>
              <a:ext uri="{FF2B5EF4-FFF2-40B4-BE49-F238E27FC236}">
                <a16:creationId xmlns:a16="http://schemas.microsoft.com/office/drawing/2014/main" id="{DF85D7B7-6554-4C34-A915-FD508857ACF8}"/>
              </a:ext>
            </a:extLst>
          </p:cNvPr>
          <p:cNvSpPr>
            <a:spLocks noGrp="1"/>
          </p:cNvSpPr>
          <p:nvPr>
            <p:ph idx="1"/>
          </p:nvPr>
        </p:nvSpPr>
        <p:spPr/>
        <p:txBody>
          <a:bodyPr/>
          <a:lstStyle/>
          <a:p>
            <a:r>
              <a:rPr lang="en-US" dirty="0"/>
              <a:t>CREATE DATABASE – show you how to create a new database in a SQL Server instance using the CREATE DATABASE statement and SQL Server Management Studio.</a:t>
            </a:r>
          </a:p>
          <a:p>
            <a:r>
              <a:rPr lang="en-US" dirty="0"/>
              <a:t>DROP DATABASE – learn how to delete existing databases.</a:t>
            </a:r>
          </a:p>
          <a:p>
            <a:r>
              <a:rPr lang="en-US" dirty="0"/>
              <a:t>CREATE SCHEMA – describe how to create a new schema in a database.</a:t>
            </a:r>
          </a:p>
          <a:p>
            <a:r>
              <a:rPr lang="en-US" dirty="0"/>
              <a:t>DROP SCHEMA – learn how to delete a schema from a database.</a:t>
            </a:r>
          </a:p>
          <a:p>
            <a:endParaRPr lang="en-US" dirty="0"/>
          </a:p>
        </p:txBody>
      </p:sp>
    </p:spTree>
    <p:extLst>
      <p:ext uri="{BB962C8B-B14F-4D97-AF65-F5344CB8AC3E}">
        <p14:creationId xmlns:p14="http://schemas.microsoft.com/office/powerpoint/2010/main" val="25989142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10478-099E-4884-B13F-88F49A90359F}"/>
              </a:ext>
            </a:extLst>
          </p:cNvPr>
          <p:cNvSpPr>
            <a:spLocks noGrp="1"/>
          </p:cNvSpPr>
          <p:nvPr>
            <p:ph type="title"/>
          </p:nvPr>
        </p:nvSpPr>
        <p:spPr/>
        <p:txBody>
          <a:bodyPr/>
          <a:lstStyle/>
          <a:p>
            <a:r>
              <a:rPr lang="en-IN" dirty="0"/>
              <a:t>Section 8. Data definition</a:t>
            </a:r>
          </a:p>
        </p:txBody>
      </p:sp>
      <p:sp>
        <p:nvSpPr>
          <p:cNvPr id="3" name="Content Placeholder 2">
            <a:extLst>
              <a:ext uri="{FF2B5EF4-FFF2-40B4-BE49-F238E27FC236}">
                <a16:creationId xmlns:a16="http://schemas.microsoft.com/office/drawing/2014/main" id="{CFAF7E59-DDAB-48A4-935D-251CB5BC8E06}"/>
              </a:ext>
            </a:extLst>
          </p:cNvPr>
          <p:cNvSpPr>
            <a:spLocks noGrp="1"/>
          </p:cNvSpPr>
          <p:nvPr>
            <p:ph idx="1"/>
          </p:nvPr>
        </p:nvSpPr>
        <p:spPr/>
        <p:txBody>
          <a:bodyPr/>
          <a:lstStyle/>
          <a:p>
            <a:r>
              <a:rPr lang="en-US" dirty="0"/>
              <a:t>CREATE TABLE – walk you through the steps of creating a new table in a specific schema of a  database.</a:t>
            </a:r>
          </a:p>
          <a:p>
            <a:r>
              <a:rPr lang="en-US" dirty="0"/>
              <a:t>Identity column – learn how to use the IDENTITY property to create the identity column for a table.</a:t>
            </a:r>
          </a:p>
          <a:p>
            <a:r>
              <a:rPr lang="en-US" dirty="0"/>
              <a:t>Sequence – describe how to generate a sequence of numeric values based on a specification.</a:t>
            </a:r>
          </a:p>
          <a:p>
            <a:r>
              <a:rPr lang="en-US" dirty="0"/>
              <a:t>ALTER TABLE ADD column – show you how to add one or more columns to an existing table</a:t>
            </a:r>
            <a:endParaRPr lang="en-IN" dirty="0"/>
          </a:p>
        </p:txBody>
      </p:sp>
    </p:spTree>
    <p:extLst>
      <p:ext uri="{BB962C8B-B14F-4D97-AF65-F5344CB8AC3E}">
        <p14:creationId xmlns:p14="http://schemas.microsoft.com/office/powerpoint/2010/main" val="316126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4A6DE-A289-44A9-A2A9-BF74D194F895}"/>
              </a:ext>
            </a:extLst>
          </p:cNvPr>
          <p:cNvSpPr>
            <a:spLocks noGrp="1"/>
          </p:cNvSpPr>
          <p:nvPr>
            <p:ph type="title"/>
          </p:nvPr>
        </p:nvSpPr>
        <p:spPr/>
        <p:txBody>
          <a:bodyPr/>
          <a:lstStyle/>
          <a:p>
            <a:r>
              <a:rPr lang="en-IN" dirty="0"/>
              <a:t>Section 8. Data definition</a:t>
            </a:r>
          </a:p>
        </p:txBody>
      </p:sp>
      <p:sp>
        <p:nvSpPr>
          <p:cNvPr id="3" name="Content Placeholder 2">
            <a:extLst>
              <a:ext uri="{FF2B5EF4-FFF2-40B4-BE49-F238E27FC236}">
                <a16:creationId xmlns:a16="http://schemas.microsoft.com/office/drawing/2014/main" id="{FEC4ED36-3D53-4EF4-AEE3-7FD4832F93FC}"/>
              </a:ext>
            </a:extLst>
          </p:cNvPr>
          <p:cNvSpPr>
            <a:spLocks noGrp="1"/>
          </p:cNvSpPr>
          <p:nvPr>
            <p:ph idx="1"/>
          </p:nvPr>
        </p:nvSpPr>
        <p:spPr/>
        <p:txBody>
          <a:bodyPr/>
          <a:lstStyle/>
          <a:p>
            <a:r>
              <a:rPr lang="en-US" dirty="0"/>
              <a:t>ALTER TABLE ALTER COLUMN – show you how to change the definition of existing columns in a table.</a:t>
            </a:r>
          </a:p>
          <a:p>
            <a:r>
              <a:rPr lang="en-US" dirty="0"/>
              <a:t>ALTER TABLE DROP COLUMN – learn how to drop one or more columns from a table.</a:t>
            </a:r>
          </a:p>
          <a:p>
            <a:r>
              <a:rPr lang="en-US" dirty="0"/>
              <a:t>Computed columns – how to use the computed columns to </a:t>
            </a:r>
            <a:r>
              <a:rPr lang="en-US" dirty="0" err="1"/>
              <a:t>resue</a:t>
            </a:r>
            <a:r>
              <a:rPr lang="en-US" dirty="0"/>
              <a:t> the calculation logic in multiple queries.</a:t>
            </a:r>
          </a:p>
          <a:p>
            <a:r>
              <a:rPr lang="en-US" dirty="0"/>
              <a:t>DROP TABLE – show you how to delete tables from the database.</a:t>
            </a:r>
            <a:endParaRPr lang="en-IN" dirty="0"/>
          </a:p>
        </p:txBody>
      </p:sp>
    </p:spTree>
    <p:extLst>
      <p:ext uri="{BB962C8B-B14F-4D97-AF65-F5344CB8AC3E}">
        <p14:creationId xmlns:p14="http://schemas.microsoft.com/office/powerpoint/2010/main" val="1814068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97A9E-27D3-4DDA-82DE-F6CE137DCDEB}"/>
              </a:ext>
            </a:extLst>
          </p:cNvPr>
          <p:cNvSpPr>
            <a:spLocks noGrp="1"/>
          </p:cNvSpPr>
          <p:nvPr>
            <p:ph type="title"/>
          </p:nvPr>
        </p:nvSpPr>
        <p:spPr/>
        <p:txBody>
          <a:bodyPr/>
          <a:lstStyle/>
          <a:p>
            <a:r>
              <a:rPr lang="en-IN" dirty="0"/>
              <a:t>SQL Server Architecture</a:t>
            </a:r>
          </a:p>
        </p:txBody>
      </p:sp>
      <p:pic>
        <p:nvPicPr>
          <p:cNvPr id="4" name="Content Placeholder 3">
            <a:extLst>
              <a:ext uri="{FF2B5EF4-FFF2-40B4-BE49-F238E27FC236}">
                <a16:creationId xmlns:a16="http://schemas.microsoft.com/office/drawing/2014/main" id="{C90E739D-A8A8-40E3-9932-E1B9C7FF3C39}"/>
              </a:ext>
            </a:extLst>
          </p:cNvPr>
          <p:cNvPicPr>
            <a:picLocks noGrp="1" noChangeAspect="1"/>
          </p:cNvPicPr>
          <p:nvPr>
            <p:ph idx="1"/>
          </p:nvPr>
        </p:nvPicPr>
        <p:blipFill>
          <a:blip r:embed="rId2"/>
          <a:stretch>
            <a:fillRect/>
          </a:stretch>
        </p:blipFill>
        <p:spPr>
          <a:xfrm>
            <a:off x="3305591" y="1825625"/>
            <a:ext cx="5580817" cy="4351338"/>
          </a:xfrm>
          <a:prstGeom prst="rect">
            <a:avLst/>
          </a:prstGeom>
        </p:spPr>
      </p:pic>
    </p:spTree>
    <p:extLst>
      <p:ext uri="{BB962C8B-B14F-4D97-AF65-F5344CB8AC3E}">
        <p14:creationId xmlns:p14="http://schemas.microsoft.com/office/powerpoint/2010/main" val="37164935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7F120-EBC3-410B-84A4-B9955CDC53A0}"/>
              </a:ext>
            </a:extLst>
          </p:cNvPr>
          <p:cNvSpPr>
            <a:spLocks noGrp="1"/>
          </p:cNvSpPr>
          <p:nvPr>
            <p:ph type="title"/>
          </p:nvPr>
        </p:nvSpPr>
        <p:spPr/>
        <p:txBody>
          <a:bodyPr/>
          <a:lstStyle/>
          <a:p>
            <a:r>
              <a:rPr lang="en-IN" dirty="0"/>
              <a:t>Section 8. Data definition</a:t>
            </a:r>
          </a:p>
        </p:txBody>
      </p:sp>
      <p:sp>
        <p:nvSpPr>
          <p:cNvPr id="3" name="Content Placeholder 2">
            <a:extLst>
              <a:ext uri="{FF2B5EF4-FFF2-40B4-BE49-F238E27FC236}">
                <a16:creationId xmlns:a16="http://schemas.microsoft.com/office/drawing/2014/main" id="{F49FBEB2-E4D3-4F2A-8D18-B23BAF5864E3}"/>
              </a:ext>
            </a:extLst>
          </p:cNvPr>
          <p:cNvSpPr>
            <a:spLocks noGrp="1"/>
          </p:cNvSpPr>
          <p:nvPr>
            <p:ph idx="1"/>
          </p:nvPr>
        </p:nvSpPr>
        <p:spPr/>
        <p:txBody>
          <a:bodyPr/>
          <a:lstStyle/>
          <a:p>
            <a:r>
              <a:rPr lang="en-US" dirty="0"/>
              <a:t>TRUNCATE TABLE – delete all data from a table faster and more efficiently.</a:t>
            </a:r>
          </a:p>
          <a:p>
            <a:r>
              <a:rPr lang="en-US" dirty="0"/>
              <a:t>SELECT INTO – learn how to create a table and insert data from a query into it.</a:t>
            </a:r>
          </a:p>
          <a:p>
            <a:r>
              <a:rPr lang="en-US" dirty="0"/>
              <a:t>Rename a table –  walk you through the process of renaming a table to a new one.</a:t>
            </a:r>
          </a:p>
          <a:p>
            <a:r>
              <a:rPr lang="en-US" dirty="0"/>
              <a:t>Temporary tables – introduce you to the temporary tables for storing temporarily immediate data in stored procedures or database session.</a:t>
            </a:r>
          </a:p>
          <a:p>
            <a:endParaRPr lang="en-IN" dirty="0"/>
          </a:p>
        </p:txBody>
      </p:sp>
    </p:spTree>
    <p:extLst>
      <p:ext uri="{BB962C8B-B14F-4D97-AF65-F5344CB8AC3E}">
        <p14:creationId xmlns:p14="http://schemas.microsoft.com/office/powerpoint/2010/main" val="11265813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F33C4-DDF5-4697-863E-4AB8634A339C}"/>
              </a:ext>
            </a:extLst>
          </p:cNvPr>
          <p:cNvSpPr>
            <a:spLocks noGrp="1"/>
          </p:cNvSpPr>
          <p:nvPr>
            <p:ph type="title"/>
          </p:nvPr>
        </p:nvSpPr>
        <p:spPr/>
        <p:txBody>
          <a:bodyPr/>
          <a:lstStyle/>
          <a:p>
            <a:r>
              <a:rPr lang="en-IN" dirty="0"/>
              <a:t>Section 9. Constraints</a:t>
            </a:r>
          </a:p>
        </p:txBody>
      </p:sp>
      <p:sp>
        <p:nvSpPr>
          <p:cNvPr id="3" name="Content Placeholder 2">
            <a:extLst>
              <a:ext uri="{FF2B5EF4-FFF2-40B4-BE49-F238E27FC236}">
                <a16:creationId xmlns:a16="http://schemas.microsoft.com/office/drawing/2014/main" id="{10819A55-7F4E-45E6-8BDC-3A814D59D0B9}"/>
              </a:ext>
            </a:extLst>
          </p:cNvPr>
          <p:cNvSpPr>
            <a:spLocks noGrp="1"/>
          </p:cNvSpPr>
          <p:nvPr>
            <p:ph idx="1"/>
          </p:nvPr>
        </p:nvSpPr>
        <p:spPr/>
        <p:txBody>
          <a:bodyPr>
            <a:normAutofit/>
          </a:bodyPr>
          <a:lstStyle/>
          <a:p>
            <a:r>
              <a:rPr lang="en-US" dirty="0"/>
              <a:t>Primary key  – explain you to the primary key concept and show you how to use the primary key constraint to manage a primary key of a table.</a:t>
            </a:r>
          </a:p>
          <a:p>
            <a:r>
              <a:rPr lang="en-US" dirty="0"/>
              <a:t>Foreign key – introduce you to the foreign key concept and show you use the FOREIGN KEY constraint to enforce the link of data in two tables.</a:t>
            </a:r>
          </a:p>
          <a:p>
            <a:r>
              <a:rPr lang="en-US" dirty="0"/>
              <a:t>NOT NULL constraint – show you how to ensure a column not to accept NULL.</a:t>
            </a:r>
          </a:p>
          <a:p>
            <a:r>
              <a:rPr lang="en-US"/>
              <a:t>CHECK </a:t>
            </a:r>
            <a:r>
              <a:rPr lang="en-US" dirty="0"/>
              <a:t>constraint – walk you through the process of adding logic for checking data before storing them in tables.</a:t>
            </a:r>
            <a:endParaRPr lang="en-IN" dirty="0"/>
          </a:p>
        </p:txBody>
      </p:sp>
    </p:spTree>
    <p:extLst>
      <p:ext uri="{BB962C8B-B14F-4D97-AF65-F5344CB8AC3E}">
        <p14:creationId xmlns:p14="http://schemas.microsoft.com/office/powerpoint/2010/main" val="20917811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FA3B9-82C0-4D71-B82B-7137BCA608A7}"/>
              </a:ext>
            </a:extLst>
          </p:cNvPr>
          <p:cNvSpPr>
            <a:spLocks noGrp="1"/>
          </p:cNvSpPr>
          <p:nvPr>
            <p:ph type="title"/>
          </p:nvPr>
        </p:nvSpPr>
        <p:spPr/>
        <p:txBody>
          <a:bodyPr/>
          <a:lstStyle/>
          <a:p>
            <a:r>
              <a:rPr lang="en-US" dirty="0"/>
              <a:t>Section 10. SQL Server Stored Procedures</a:t>
            </a:r>
            <a:endParaRPr lang="en-IN" dirty="0"/>
          </a:p>
        </p:txBody>
      </p:sp>
      <p:sp>
        <p:nvSpPr>
          <p:cNvPr id="3" name="Content Placeholder 2">
            <a:extLst>
              <a:ext uri="{FF2B5EF4-FFF2-40B4-BE49-F238E27FC236}">
                <a16:creationId xmlns:a16="http://schemas.microsoft.com/office/drawing/2014/main" id="{5933EECF-2221-4518-AAA8-E2CB69A1B139}"/>
              </a:ext>
            </a:extLst>
          </p:cNvPr>
          <p:cNvSpPr>
            <a:spLocks noGrp="1"/>
          </p:cNvSpPr>
          <p:nvPr>
            <p:ph idx="1"/>
          </p:nvPr>
        </p:nvSpPr>
        <p:spPr/>
        <p:txBody>
          <a:bodyPr/>
          <a:lstStyle/>
          <a:p>
            <a:r>
              <a:rPr lang="en-US" dirty="0"/>
              <a:t>Getting started with SQL Server Stored Procedures</a:t>
            </a:r>
          </a:p>
          <a:p>
            <a:pPr lvl="1"/>
            <a:r>
              <a:rPr lang="en-US" dirty="0"/>
              <a:t>A basic guide to stored procedures – show you how to create, execute, modify, and drop a stored procedure in SQL Server.</a:t>
            </a:r>
          </a:p>
          <a:p>
            <a:pPr lvl="1"/>
            <a:r>
              <a:rPr lang="en-US" dirty="0"/>
              <a:t>Parameters – learn how to create stored procedures with parameters, including optional parameters.</a:t>
            </a:r>
          </a:p>
          <a:p>
            <a:pPr lvl="1"/>
            <a:r>
              <a:rPr lang="en-US" dirty="0"/>
              <a:t>Variables  –  introduce you to Transact-SQL variables and how to manipulate variables in stored procedures.</a:t>
            </a:r>
          </a:p>
          <a:p>
            <a:pPr lvl="1"/>
            <a:r>
              <a:rPr lang="en-US" dirty="0"/>
              <a:t>Output Parameters  – guide you on how to return data from a stored procedure back to the calling program using the output parameters.</a:t>
            </a:r>
            <a:endParaRPr lang="en-IN" dirty="0"/>
          </a:p>
        </p:txBody>
      </p:sp>
    </p:spTree>
    <p:extLst>
      <p:ext uri="{BB962C8B-B14F-4D97-AF65-F5344CB8AC3E}">
        <p14:creationId xmlns:p14="http://schemas.microsoft.com/office/powerpoint/2010/main" val="19575491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60612-A18A-423B-A9DB-1CC43A4B031D}"/>
              </a:ext>
            </a:extLst>
          </p:cNvPr>
          <p:cNvSpPr>
            <a:spLocks noGrp="1"/>
          </p:cNvSpPr>
          <p:nvPr>
            <p:ph type="title"/>
          </p:nvPr>
        </p:nvSpPr>
        <p:spPr/>
        <p:txBody>
          <a:bodyPr/>
          <a:lstStyle/>
          <a:p>
            <a:r>
              <a:rPr lang="en-US" dirty="0"/>
              <a:t>Section 10. SQL Server Stored Procedures</a:t>
            </a:r>
            <a:endParaRPr lang="en-IN" dirty="0"/>
          </a:p>
        </p:txBody>
      </p:sp>
      <p:sp>
        <p:nvSpPr>
          <p:cNvPr id="3" name="Content Placeholder 2">
            <a:extLst>
              <a:ext uri="{FF2B5EF4-FFF2-40B4-BE49-F238E27FC236}">
                <a16:creationId xmlns:a16="http://schemas.microsoft.com/office/drawing/2014/main" id="{BD1F6E87-F38F-4208-9094-65E3B08AE159}"/>
              </a:ext>
            </a:extLst>
          </p:cNvPr>
          <p:cNvSpPr>
            <a:spLocks noGrp="1"/>
          </p:cNvSpPr>
          <p:nvPr>
            <p:ph idx="1"/>
          </p:nvPr>
        </p:nvSpPr>
        <p:spPr/>
        <p:txBody>
          <a:bodyPr/>
          <a:lstStyle/>
          <a:p>
            <a:r>
              <a:rPr lang="en-US" dirty="0"/>
              <a:t>BEGIN…END – create a statement block that consists of multiple Transact-SQL statements that execute together.</a:t>
            </a:r>
          </a:p>
          <a:p>
            <a:r>
              <a:rPr lang="en-US" dirty="0"/>
              <a:t>IF ELSE – execute a statement block based on a condition.</a:t>
            </a:r>
          </a:p>
          <a:p>
            <a:r>
              <a:rPr lang="en-US" dirty="0"/>
              <a:t>WHILE – repeatedly execute a set of statements based on a condition as long as the condition is true.</a:t>
            </a:r>
          </a:p>
          <a:p>
            <a:r>
              <a:rPr lang="en-US" dirty="0"/>
              <a:t>BREAK – exit the loop immediately and skip the rest of the code after it within a loop.</a:t>
            </a:r>
          </a:p>
          <a:p>
            <a:r>
              <a:rPr lang="en-US" dirty="0"/>
              <a:t>CONTINUE – skip the current iteration of the loop immediately and continue the next one.</a:t>
            </a:r>
          </a:p>
        </p:txBody>
      </p:sp>
    </p:spTree>
    <p:extLst>
      <p:ext uri="{BB962C8B-B14F-4D97-AF65-F5344CB8AC3E}">
        <p14:creationId xmlns:p14="http://schemas.microsoft.com/office/powerpoint/2010/main" val="835210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36D7A-C5B2-4FFC-AD49-9E1884264B6B}"/>
              </a:ext>
            </a:extLst>
          </p:cNvPr>
          <p:cNvSpPr>
            <a:spLocks noGrp="1"/>
          </p:cNvSpPr>
          <p:nvPr>
            <p:ph type="title"/>
          </p:nvPr>
        </p:nvSpPr>
        <p:spPr/>
        <p:txBody>
          <a:bodyPr/>
          <a:lstStyle/>
          <a:p>
            <a:r>
              <a:rPr lang="en-IN" dirty="0"/>
              <a:t>SQL Server Architecture</a:t>
            </a:r>
          </a:p>
        </p:txBody>
      </p:sp>
      <p:sp>
        <p:nvSpPr>
          <p:cNvPr id="3" name="Content Placeholder 2">
            <a:extLst>
              <a:ext uri="{FF2B5EF4-FFF2-40B4-BE49-F238E27FC236}">
                <a16:creationId xmlns:a16="http://schemas.microsoft.com/office/drawing/2014/main" id="{F00E6F69-2FE9-4CED-8947-2345A8EB03D9}"/>
              </a:ext>
            </a:extLst>
          </p:cNvPr>
          <p:cNvSpPr>
            <a:spLocks noGrp="1"/>
          </p:cNvSpPr>
          <p:nvPr>
            <p:ph idx="1"/>
          </p:nvPr>
        </p:nvSpPr>
        <p:spPr/>
        <p:txBody>
          <a:bodyPr/>
          <a:lstStyle/>
          <a:p>
            <a:r>
              <a:rPr lang="en-US" dirty="0"/>
              <a:t>SQL Server consists of two main components:</a:t>
            </a:r>
          </a:p>
          <a:p>
            <a:pPr lvl="1"/>
            <a:r>
              <a:rPr lang="en-US" dirty="0"/>
              <a:t>Database Engine</a:t>
            </a:r>
          </a:p>
          <a:p>
            <a:pPr lvl="1"/>
            <a:r>
              <a:rPr lang="en-US" dirty="0"/>
              <a:t>SQLOS</a:t>
            </a:r>
            <a:endParaRPr lang="en-IN" dirty="0"/>
          </a:p>
        </p:txBody>
      </p:sp>
    </p:spTree>
    <p:extLst>
      <p:ext uri="{BB962C8B-B14F-4D97-AF65-F5344CB8AC3E}">
        <p14:creationId xmlns:p14="http://schemas.microsoft.com/office/powerpoint/2010/main" val="2957368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A636D-28AD-426F-A39D-5F34DB39B043}"/>
              </a:ext>
            </a:extLst>
          </p:cNvPr>
          <p:cNvSpPr>
            <a:spLocks noGrp="1"/>
          </p:cNvSpPr>
          <p:nvPr>
            <p:ph type="title"/>
          </p:nvPr>
        </p:nvSpPr>
        <p:spPr/>
        <p:txBody>
          <a:bodyPr/>
          <a:lstStyle/>
          <a:p>
            <a:r>
              <a:rPr lang="en-IN" dirty="0"/>
              <a:t>Database Engine</a:t>
            </a:r>
          </a:p>
        </p:txBody>
      </p:sp>
      <p:sp>
        <p:nvSpPr>
          <p:cNvPr id="3" name="Content Placeholder 2">
            <a:extLst>
              <a:ext uri="{FF2B5EF4-FFF2-40B4-BE49-F238E27FC236}">
                <a16:creationId xmlns:a16="http://schemas.microsoft.com/office/drawing/2014/main" id="{4753457E-F9A4-4FA1-8DF3-815E9FB5D038}"/>
              </a:ext>
            </a:extLst>
          </p:cNvPr>
          <p:cNvSpPr>
            <a:spLocks noGrp="1"/>
          </p:cNvSpPr>
          <p:nvPr>
            <p:ph idx="1"/>
          </p:nvPr>
        </p:nvSpPr>
        <p:spPr/>
        <p:txBody>
          <a:bodyPr/>
          <a:lstStyle/>
          <a:p>
            <a:r>
              <a:rPr lang="en-US" dirty="0"/>
              <a:t>The core component of the SQL Server is the Database Engine.</a:t>
            </a:r>
          </a:p>
          <a:p>
            <a:r>
              <a:rPr lang="en-US" dirty="0"/>
              <a:t>The Database Engine consists of a relational engine that processes queries and a storage engine that manages database files, pages, pages, index, etc. The database objects such as stored procedures, views, and triggers are also created and executed by the Database Engine.</a:t>
            </a:r>
            <a:endParaRPr lang="en-IN" dirty="0"/>
          </a:p>
        </p:txBody>
      </p:sp>
    </p:spTree>
    <p:extLst>
      <p:ext uri="{BB962C8B-B14F-4D97-AF65-F5344CB8AC3E}">
        <p14:creationId xmlns:p14="http://schemas.microsoft.com/office/powerpoint/2010/main" val="2138075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88C0A-FBEC-4F2A-B713-27B2491FCC00}"/>
              </a:ext>
            </a:extLst>
          </p:cNvPr>
          <p:cNvSpPr>
            <a:spLocks noGrp="1"/>
          </p:cNvSpPr>
          <p:nvPr>
            <p:ph type="title"/>
          </p:nvPr>
        </p:nvSpPr>
        <p:spPr/>
        <p:txBody>
          <a:bodyPr/>
          <a:lstStyle/>
          <a:p>
            <a:r>
              <a:rPr lang="en-IN" dirty="0"/>
              <a:t>SQLOS</a:t>
            </a:r>
          </a:p>
        </p:txBody>
      </p:sp>
      <p:sp>
        <p:nvSpPr>
          <p:cNvPr id="3" name="Content Placeholder 2">
            <a:extLst>
              <a:ext uri="{FF2B5EF4-FFF2-40B4-BE49-F238E27FC236}">
                <a16:creationId xmlns:a16="http://schemas.microsoft.com/office/drawing/2014/main" id="{BAC46930-8F63-421E-B9B6-1AFD595AE904}"/>
              </a:ext>
            </a:extLst>
          </p:cNvPr>
          <p:cNvSpPr>
            <a:spLocks noGrp="1"/>
          </p:cNvSpPr>
          <p:nvPr>
            <p:ph idx="1"/>
          </p:nvPr>
        </p:nvSpPr>
        <p:spPr/>
        <p:txBody>
          <a:bodyPr/>
          <a:lstStyle/>
          <a:p>
            <a:r>
              <a:rPr lang="en-US" dirty="0"/>
              <a:t>Under the relational engine and storage engine is the SQL Server Operating System or SQLOS.</a:t>
            </a:r>
          </a:p>
          <a:p>
            <a:r>
              <a:rPr lang="en-US" dirty="0"/>
              <a:t>SQLOS provides many operating system services such as memory and I/O management. Other services include exception handling and synchronization services.</a:t>
            </a:r>
            <a:endParaRPr lang="en-IN" dirty="0"/>
          </a:p>
        </p:txBody>
      </p:sp>
    </p:spTree>
    <p:extLst>
      <p:ext uri="{BB962C8B-B14F-4D97-AF65-F5344CB8AC3E}">
        <p14:creationId xmlns:p14="http://schemas.microsoft.com/office/powerpoint/2010/main" val="3297289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6467C-C679-493A-826C-D3A497EA6943}"/>
              </a:ext>
            </a:extLst>
          </p:cNvPr>
          <p:cNvSpPr>
            <a:spLocks noGrp="1"/>
          </p:cNvSpPr>
          <p:nvPr>
            <p:ph type="title"/>
          </p:nvPr>
        </p:nvSpPr>
        <p:spPr/>
        <p:txBody>
          <a:bodyPr/>
          <a:lstStyle/>
          <a:p>
            <a:r>
              <a:rPr lang="en-US" dirty="0"/>
              <a:t>Connect to the SQL Server using SSMS</a:t>
            </a:r>
            <a:endParaRPr lang="en-IN" dirty="0"/>
          </a:p>
        </p:txBody>
      </p:sp>
      <p:sp>
        <p:nvSpPr>
          <p:cNvPr id="3" name="Content Placeholder 2">
            <a:extLst>
              <a:ext uri="{FF2B5EF4-FFF2-40B4-BE49-F238E27FC236}">
                <a16:creationId xmlns:a16="http://schemas.microsoft.com/office/drawing/2014/main" id="{B63F6696-3410-4D4C-8C31-32A301DA937D}"/>
              </a:ext>
            </a:extLst>
          </p:cNvPr>
          <p:cNvSpPr>
            <a:spLocks noGrp="1"/>
          </p:cNvSpPr>
          <p:nvPr>
            <p:ph idx="1"/>
          </p:nvPr>
        </p:nvSpPr>
        <p:spPr/>
        <p:txBody>
          <a:bodyPr/>
          <a:lstStyle/>
          <a:p>
            <a:r>
              <a:rPr lang="en-US" dirty="0"/>
              <a:t>launch the Microsoft SQL Server Management Studio from the Start menu</a:t>
            </a:r>
          </a:p>
          <a:p>
            <a:r>
              <a:rPr lang="en-US" dirty="0"/>
              <a:t>from the Connect menu under the Object Explorer, choose the Database Engine</a:t>
            </a:r>
            <a:endParaRPr lang="en-IN" dirty="0"/>
          </a:p>
        </p:txBody>
      </p:sp>
    </p:spTree>
    <p:extLst>
      <p:ext uri="{BB962C8B-B14F-4D97-AF65-F5344CB8AC3E}">
        <p14:creationId xmlns:p14="http://schemas.microsoft.com/office/powerpoint/2010/main" val="33838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EBF21-A19A-47C9-85A5-75BB30EFD10E}"/>
              </a:ext>
            </a:extLst>
          </p:cNvPr>
          <p:cNvSpPr>
            <a:spLocks noGrp="1"/>
          </p:cNvSpPr>
          <p:nvPr>
            <p:ph type="title"/>
          </p:nvPr>
        </p:nvSpPr>
        <p:spPr/>
        <p:txBody>
          <a:bodyPr/>
          <a:lstStyle/>
          <a:p>
            <a:r>
              <a:rPr lang="en-IN" dirty="0"/>
              <a:t>Execute a query</a:t>
            </a:r>
          </a:p>
        </p:txBody>
      </p:sp>
      <p:sp>
        <p:nvSpPr>
          <p:cNvPr id="5" name="TextBox 4">
            <a:extLst>
              <a:ext uri="{FF2B5EF4-FFF2-40B4-BE49-F238E27FC236}">
                <a16:creationId xmlns:a16="http://schemas.microsoft.com/office/drawing/2014/main" id="{37D1F5A0-4E6A-49F8-B2D9-33BF9CA53922}"/>
              </a:ext>
            </a:extLst>
          </p:cNvPr>
          <p:cNvSpPr txBox="1"/>
          <p:nvPr/>
        </p:nvSpPr>
        <p:spPr>
          <a:xfrm>
            <a:off x="838200" y="2164252"/>
            <a:ext cx="6094602" cy="369332"/>
          </a:xfrm>
          <a:prstGeom prst="rect">
            <a:avLst/>
          </a:prstGeom>
          <a:noFill/>
        </p:spPr>
        <p:txBody>
          <a:bodyPr wrap="square">
            <a:spAutoFit/>
          </a:bodyPr>
          <a:lstStyle/>
          <a:p>
            <a:r>
              <a:rPr lang="en-IN" sz="1800" dirty="0">
                <a:solidFill>
                  <a:srgbClr val="0000FF"/>
                </a:solidFill>
                <a:latin typeface="Consolas" panose="020B0609020204030204" pitchFamily="49" charset="0"/>
              </a:rPr>
              <a:t>select</a:t>
            </a:r>
            <a:r>
              <a:rPr lang="en-IN" sz="1800" dirty="0">
                <a:solidFill>
                  <a:srgbClr val="000000"/>
                </a:solidFill>
                <a:latin typeface="Consolas" panose="020B0609020204030204" pitchFamily="49" charset="0"/>
              </a:rPr>
              <a:t> </a:t>
            </a:r>
            <a:r>
              <a:rPr lang="en-IN" sz="1800" dirty="0">
                <a:solidFill>
                  <a:srgbClr val="FF00FF"/>
                </a:solidFill>
                <a:latin typeface="Consolas" panose="020B0609020204030204" pitchFamily="49" charset="0"/>
              </a:rPr>
              <a:t>@@version</a:t>
            </a:r>
            <a:r>
              <a:rPr lang="en-IN" sz="1800" dirty="0">
                <a:solidFill>
                  <a:srgbClr val="808080"/>
                </a:solidFill>
                <a:latin typeface="Consolas" panose="020B0609020204030204" pitchFamily="49" charset="0"/>
              </a:rPr>
              <a:t>;</a:t>
            </a:r>
            <a:endParaRPr lang="en-IN" dirty="0"/>
          </a:p>
        </p:txBody>
      </p:sp>
    </p:spTree>
    <p:extLst>
      <p:ext uri="{BB962C8B-B14F-4D97-AF65-F5344CB8AC3E}">
        <p14:creationId xmlns:p14="http://schemas.microsoft.com/office/powerpoint/2010/main" val="1547824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010A8-329C-454A-9DDB-DCF1355E17C4}"/>
              </a:ext>
            </a:extLst>
          </p:cNvPr>
          <p:cNvSpPr>
            <a:spLocks noGrp="1"/>
          </p:cNvSpPr>
          <p:nvPr>
            <p:ph type="title"/>
          </p:nvPr>
        </p:nvSpPr>
        <p:spPr/>
        <p:txBody>
          <a:bodyPr/>
          <a:lstStyle/>
          <a:p>
            <a:r>
              <a:rPr lang="en-IN" dirty="0"/>
              <a:t>SQL Server Sample Database</a:t>
            </a:r>
          </a:p>
        </p:txBody>
      </p:sp>
      <p:sp>
        <p:nvSpPr>
          <p:cNvPr id="3" name="Content Placeholder 2">
            <a:extLst>
              <a:ext uri="{FF2B5EF4-FFF2-40B4-BE49-F238E27FC236}">
                <a16:creationId xmlns:a16="http://schemas.microsoft.com/office/drawing/2014/main" id="{B020FEFD-D184-43C7-AA8E-FE867AF086B7}"/>
              </a:ext>
            </a:extLst>
          </p:cNvPr>
          <p:cNvSpPr>
            <a:spLocks noGrp="1"/>
          </p:cNvSpPr>
          <p:nvPr>
            <p:ph idx="1"/>
          </p:nvPr>
        </p:nvSpPr>
        <p:spPr/>
        <p:txBody>
          <a:bodyPr/>
          <a:lstStyle/>
          <a:p>
            <a:r>
              <a:rPr lang="en-US" dirty="0"/>
              <a:t>in this training , we will use a SQL Server sample database called </a:t>
            </a:r>
            <a:r>
              <a:rPr lang="en-US" dirty="0" err="1"/>
              <a:t>BikeStores</a:t>
            </a:r>
            <a:r>
              <a:rPr lang="en-US" dirty="0"/>
              <a:t>.</a:t>
            </a:r>
          </a:p>
          <a:p>
            <a:r>
              <a:rPr lang="en-US" dirty="0"/>
              <a:t> </a:t>
            </a:r>
            <a:r>
              <a:rPr lang="en-US" dirty="0" err="1"/>
              <a:t>BikeStores</a:t>
            </a:r>
            <a:r>
              <a:rPr lang="en-US" dirty="0"/>
              <a:t> Sample Database - create </a:t>
            </a:r>
            <a:r>
              <a:rPr lang="en-US" dirty="0" err="1"/>
              <a:t>objects.sql</a:t>
            </a:r>
            <a:r>
              <a:rPr lang="en-US" dirty="0"/>
              <a:t> – this file is for creating database objects including schemas and tables.</a:t>
            </a:r>
          </a:p>
          <a:p>
            <a:r>
              <a:rPr lang="en-US" dirty="0"/>
              <a:t> </a:t>
            </a:r>
            <a:r>
              <a:rPr lang="en-US" dirty="0" err="1"/>
              <a:t>BikeStores</a:t>
            </a:r>
            <a:r>
              <a:rPr lang="en-US" dirty="0"/>
              <a:t> Sample Database - load </a:t>
            </a:r>
            <a:r>
              <a:rPr lang="en-US" dirty="0" err="1"/>
              <a:t>data.sql</a:t>
            </a:r>
            <a:r>
              <a:rPr lang="en-US" dirty="0"/>
              <a:t> – this file is for inserting data into the tables</a:t>
            </a:r>
          </a:p>
          <a:p>
            <a:r>
              <a:rPr lang="en-US" dirty="0"/>
              <a:t> </a:t>
            </a:r>
            <a:r>
              <a:rPr lang="en-US" dirty="0" err="1"/>
              <a:t>BikeStores</a:t>
            </a:r>
            <a:r>
              <a:rPr lang="en-US" dirty="0"/>
              <a:t> Sample Database - drop all </a:t>
            </a:r>
            <a:r>
              <a:rPr lang="en-US" dirty="0" err="1"/>
              <a:t>objects.sql</a:t>
            </a:r>
            <a:r>
              <a:rPr lang="en-US" dirty="0"/>
              <a:t> – this file is for removing the tables and their schemas from the sample database. It is useful when you want to refresh the sample database.</a:t>
            </a:r>
            <a:endParaRPr lang="en-IN" dirty="0"/>
          </a:p>
        </p:txBody>
      </p:sp>
    </p:spTree>
    <p:extLst>
      <p:ext uri="{BB962C8B-B14F-4D97-AF65-F5344CB8AC3E}">
        <p14:creationId xmlns:p14="http://schemas.microsoft.com/office/powerpoint/2010/main" val="29968650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1842</TotalTime>
  <Words>1916</Words>
  <Application>Microsoft Office PowerPoint</Application>
  <PresentationFormat>Widescreen</PresentationFormat>
  <Paragraphs>125</Paragraphs>
  <Slides>33</Slides>
  <Notes>0</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-apple-system</vt:lpstr>
      <vt:lpstr>Arial</vt:lpstr>
      <vt:lpstr>Calibri</vt:lpstr>
      <vt:lpstr>Calibri Light</vt:lpstr>
      <vt:lpstr>Consolas</vt:lpstr>
      <vt:lpstr>Office Theme</vt:lpstr>
      <vt:lpstr>SQL Server</vt:lpstr>
      <vt:lpstr>What is SQL Server</vt:lpstr>
      <vt:lpstr>SQL Server Architecture</vt:lpstr>
      <vt:lpstr>SQL Server Architecture</vt:lpstr>
      <vt:lpstr>Database Engine</vt:lpstr>
      <vt:lpstr>SQLOS</vt:lpstr>
      <vt:lpstr>Connect to the SQL Server using SSMS</vt:lpstr>
      <vt:lpstr>Execute a query</vt:lpstr>
      <vt:lpstr>SQL Server Sample Database</vt:lpstr>
      <vt:lpstr>Load Sample Database</vt:lpstr>
      <vt:lpstr>Section 1. Querying data</vt:lpstr>
      <vt:lpstr>Section 2. Sorting data</vt:lpstr>
      <vt:lpstr>Section 3. Limiting rows</vt:lpstr>
      <vt:lpstr>OFFSET and FETCH</vt:lpstr>
      <vt:lpstr>OFFSET and FETCH</vt:lpstr>
      <vt:lpstr>SELECT TOP</vt:lpstr>
      <vt:lpstr>Section 4. Filtering data</vt:lpstr>
      <vt:lpstr>Section 5. Joining tables</vt:lpstr>
      <vt:lpstr>Section 5. Joining tables</vt:lpstr>
      <vt:lpstr>SQL Server Inner Join</vt:lpstr>
      <vt:lpstr>SQL Server Left Join</vt:lpstr>
      <vt:lpstr>SQL Server Right Join</vt:lpstr>
      <vt:lpstr>SQL Server full join</vt:lpstr>
      <vt:lpstr>SQL Server GROUP BY</vt:lpstr>
      <vt:lpstr>Section 6. Grouping data</vt:lpstr>
      <vt:lpstr>Section 7. Subquery</vt:lpstr>
      <vt:lpstr>Section 8. Data definition</vt:lpstr>
      <vt:lpstr>Section 8. Data definition</vt:lpstr>
      <vt:lpstr>Section 8. Data definition</vt:lpstr>
      <vt:lpstr>Section 8. Data definition</vt:lpstr>
      <vt:lpstr>Section 9. Constraints</vt:lpstr>
      <vt:lpstr>Section 10. SQL Server Stored Procedures</vt:lpstr>
      <vt:lpstr>Section 10. SQL Server Stored Procedures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Server</dc:title>
  <dc:creator>Vivek Gohil</dc:creator>
  <cp:lastModifiedBy>Vivek Gohil</cp:lastModifiedBy>
  <cp:revision>22</cp:revision>
  <dcterms:created xsi:type="dcterms:W3CDTF">2021-06-22T07:33:04Z</dcterms:created>
  <dcterms:modified xsi:type="dcterms:W3CDTF">2021-10-13T18:03:17Z</dcterms:modified>
</cp:coreProperties>
</file>