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430" r:id="rId2"/>
    <p:sldId id="433" r:id="rId3"/>
    <p:sldId id="434" r:id="rId4"/>
    <p:sldId id="435" r:id="rId5"/>
    <p:sldId id="436" r:id="rId6"/>
    <p:sldId id="437" r:id="rId7"/>
    <p:sldId id="257" r:id="rId8"/>
    <p:sldId id="259" r:id="rId9"/>
    <p:sldId id="438" r:id="rId10"/>
    <p:sldId id="439" r:id="rId11"/>
    <p:sldId id="440" r:id="rId12"/>
    <p:sldId id="264" r:id="rId13"/>
    <p:sldId id="265" r:id="rId14"/>
    <p:sldId id="442" r:id="rId15"/>
    <p:sldId id="269" r:id="rId16"/>
    <p:sldId id="270" r:id="rId17"/>
    <p:sldId id="272" r:id="rId18"/>
    <p:sldId id="443" r:id="rId19"/>
    <p:sldId id="271" r:id="rId20"/>
    <p:sldId id="273" r:id="rId21"/>
    <p:sldId id="444" r:id="rId22"/>
    <p:sldId id="445" r:id="rId23"/>
    <p:sldId id="274" r:id="rId24"/>
    <p:sldId id="275" r:id="rId25"/>
    <p:sldId id="283" r:id="rId26"/>
    <p:sldId id="284" r:id="rId27"/>
    <p:sldId id="285" r:id="rId28"/>
    <p:sldId id="286" r:id="rId29"/>
    <p:sldId id="431" r:id="rId30"/>
    <p:sldId id="432" r:id="rId31"/>
    <p:sldId id="288" r:id="rId32"/>
    <p:sldId id="289" r:id="rId33"/>
    <p:sldId id="290" r:id="rId34"/>
    <p:sldId id="291" r:id="rId35"/>
    <p:sldId id="292" r:id="rId36"/>
    <p:sldId id="293" r:id="rId37"/>
    <p:sldId id="294" r:id="rId38"/>
    <p:sldId id="295" r:id="rId39"/>
    <p:sldId id="296" r:id="rId40"/>
    <p:sldId id="297"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28" r:id="rId55"/>
    <p:sldId id="329" r:id="rId56"/>
    <p:sldId id="330" r:id="rId57"/>
    <p:sldId id="331" r:id="rId58"/>
    <p:sldId id="332" r:id="rId59"/>
    <p:sldId id="333" r:id="rId60"/>
    <p:sldId id="334" r:id="rId61"/>
    <p:sldId id="335" r:id="rId62"/>
    <p:sldId id="336" r:id="rId63"/>
    <p:sldId id="33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96873-D057-4FB3-BF16-AD0268F05363}" type="datetimeFigureOut">
              <a:rPr lang="en-IN" smtClean="0"/>
              <a:t>07-10-2021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F356A-E42E-4E75-A557-98D1E5C941B3}" type="slidenum">
              <a:rPr lang="en-IN" smtClean="0"/>
              <a:t>‹#›</a:t>
            </a:fld>
            <a:endParaRPr lang="en-IN"/>
          </a:p>
        </p:txBody>
      </p:sp>
    </p:spTree>
    <p:extLst>
      <p:ext uri="{BB962C8B-B14F-4D97-AF65-F5344CB8AC3E}">
        <p14:creationId xmlns:p14="http://schemas.microsoft.com/office/powerpoint/2010/main" val="709347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A0F44AF2-3564-4792-B47A-9BAFD51B7A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97E7F8-DDF3-4D2A-BF1E-021343536B61}" type="slidenum">
              <a:rPr lang="en-US" altLang="en-US" sz="1200"/>
              <a:pPr eaLnBrk="1" hangingPunct="1"/>
              <a:t>7</a:t>
            </a:fld>
            <a:endParaRPr lang="en-US" altLang="en-US" sz="1200"/>
          </a:p>
        </p:txBody>
      </p:sp>
      <p:sp>
        <p:nvSpPr>
          <p:cNvPr id="134147" name="Rectangle 2">
            <a:extLst>
              <a:ext uri="{FF2B5EF4-FFF2-40B4-BE49-F238E27FC236}">
                <a16:creationId xmlns:a16="http://schemas.microsoft.com/office/drawing/2014/main" id="{3E972924-C10E-4B81-ADF3-9565A57973BA}"/>
              </a:ext>
            </a:extLst>
          </p:cNvPr>
          <p:cNvSpPr>
            <a:spLocks noChangeArrowheads="1" noTextEdit="1"/>
          </p:cNvSpPr>
          <p:nvPr>
            <p:ph type="sldImg"/>
          </p:nvPr>
        </p:nvSpPr>
        <p:spPr>
          <a:xfrm>
            <a:off x="1293813" y="796925"/>
            <a:ext cx="4273550" cy="3205163"/>
          </a:xfrm>
          <a:ln w="12700" cap="flat">
            <a:solidFill>
              <a:schemeClr val="tx1"/>
            </a:solidFill>
          </a:ln>
        </p:spPr>
      </p:sp>
      <p:sp>
        <p:nvSpPr>
          <p:cNvPr id="134148" name="Rectangle 3">
            <a:extLst>
              <a:ext uri="{FF2B5EF4-FFF2-40B4-BE49-F238E27FC236}">
                <a16:creationId xmlns:a16="http://schemas.microsoft.com/office/drawing/2014/main" id="{E8B6CA89-9C4C-41AA-8A12-8BEAB5838964}"/>
              </a:ext>
            </a:extLst>
          </p:cNvPr>
          <p:cNvSpPr>
            <a:spLocks noChangeArrowheads="1"/>
          </p:cNvSpPr>
          <p:nvPr>
            <p:ph type="body" idx="1"/>
          </p:nvPr>
        </p:nvSpPr>
        <p:spPr>
          <a:xfrm>
            <a:off x="914400" y="4348163"/>
            <a:ext cx="5029200" cy="3846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83" tIns="45992" rIns="91983" bIns="45992"/>
          <a:lstStyle/>
          <a:p>
            <a:pPr eaLnBrk="1" hangingPunct="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ABE1CBDF-591A-4F34-B407-22D972E848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2F145F-675B-4645-8CCC-EE63ED1A8FA3}" type="slidenum">
              <a:rPr lang="en-US" altLang="en-US" sz="1200"/>
              <a:pPr eaLnBrk="1" hangingPunct="1"/>
              <a:t>19</a:t>
            </a:fld>
            <a:endParaRPr lang="en-US" altLang="en-US" sz="1200"/>
          </a:p>
        </p:txBody>
      </p:sp>
      <p:sp>
        <p:nvSpPr>
          <p:cNvPr id="143363" name="Rectangle 2">
            <a:extLst>
              <a:ext uri="{FF2B5EF4-FFF2-40B4-BE49-F238E27FC236}">
                <a16:creationId xmlns:a16="http://schemas.microsoft.com/office/drawing/2014/main" id="{2B0306FB-380B-4077-91B0-F9FAA7B034E5}"/>
              </a:ext>
            </a:extLst>
          </p:cNvPr>
          <p:cNvSpPr>
            <a:spLocks noChangeArrowheads="1" noTextEdit="1"/>
          </p:cNvSpPr>
          <p:nvPr>
            <p:ph type="sldImg"/>
          </p:nvPr>
        </p:nvSpPr>
        <p:spPr>
          <a:solidFill>
            <a:srgbClr val="FFFFFF"/>
          </a:solidFill>
          <a:ln/>
        </p:spPr>
      </p:sp>
      <p:sp>
        <p:nvSpPr>
          <p:cNvPr id="143364" name="Rectangle 3">
            <a:extLst>
              <a:ext uri="{FF2B5EF4-FFF2-40B4-BE49-F238E27FC236}">
                <a16:creationId xmlns:a16="http://schemas.microsoft.com/office/drawing/2014/main" id="{FC5E80F3-B45E-4414-BE69-5FCF9A87DA34}"/>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GB" altLang="en-US"/>
              <a:t>It suffices at this point of time to understand "normalisation" as some constraint which governs the actual attributes that make up an "entity".</a:t>
            </a:r>
          </a:p>
          <a:p>
            <a:pPr eaLnBrk="1" hangingPunct="1"/>
            <a:r>
              <a:rPr lang="en-GB" altLang="en-US" sz="1400"/>
              <a:t>provides the ability to distinguish between various instances of the entity</a:t>
            </a:r>
          </a:p>
          <a:p>
            <a:pPr eaLnBrk="1" hangingPunct="1"/>
            <a:r>
              <a:rPr lang="en-GB" altLang="en-US" sz="1400"/>
              <a:t>satisfies the rules of “normalization”.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BEB022D-FE1B-44F4-9F00-B8B8A7CCF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C897E16-61FE-4B3A-A959-BCFB12CB062E}" type="slidenum">
              <a:rPr lang="en-US" altLang="en-US" sz="1200"/>
              <a:pPr eaLnBrk="1" hangingPunct="1"/>
              <a:t>20</a:t>
            </a:fld>
            <a:endParaRPr lang="en-US" altLang="en-US" sz="1200"/>
          </a:p>
        </p:txBody>
      </p:sp>
      <p:sp>
        <p:nvSpPr>
          <p:cNvPr id="144387" name="Rectangle 2">
            <a:extLst>
              <a:ext uri="{FF2B5EF4-FFF2-40B4-BE49-F238E27FC236}">
                <a16:creationId xmlns:a16="http://schemas.microsoft.com/office/drawing/2014/main" id="{EF64E977-80A8-4CF7-8056-B78877A9DEF3}"/>
              </a:ext>
            </a:extLst>
          </p:cNvPr>
          <p:cNvSpPr>
            <a:spLocks noChangeArrowheads="1" noTextEdit="1"/>
          </p:cNvSpPr>
          <p:nvPr>
            <p:ph type="sldImg"/>
          </p:nvPr>
        </p:nvSpPr>
        <p:spPr>
          <a:solidFill>
            <a:srgbClr val="FFFFFF"/>
          </a:solidFill>
          <a:ln/>
        </p:spPr>
      </p:sp>
      <p:sp>
        <p:nvSpPr>
          <p:cNvPr id="144388" name="Rectangle 3">
            <a:extLst>
              <a:ext uri="{FF2B5EF4-FFF2-40B4-BE49-F238E27FC236}">
                <a16:creationId xmlns:a16="http://schemas.microsoft.com/office/drawing/2014/main" id="{DB68B197-21FD-417E-B6E9-6D0EF84BFB07}"/>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spcBef>
                <a:spcPct val="40000"/>
              </a:spcBef>
              <a:buSzPct val="85000"/>
              <a:buFont typeface="Symbol" panose="05050102010706020507" pitchFamily="18" charset="2"/>
              <a:buNone/>
            </a:pPr>
            <a:r>
              <a:rPr lang="en-GB" altLang="en-US"/>
              <a:t>must have a name that is unique across the entire model.</a:t>
            </a:r>
          </a:p>
          <a:p>
            <a:pPr eaLnBrk="1" hangingPunct="1">
              <a:spcBef>
                <a:spcPct val="40000"/>
              </a:spcBef>
              <a:buSzPct val="85000"/>
              <a:buFont typeface="Symbol" panose="05050102010706020507" pitchFamily="18" charset="2"/>
              <a:buNone/>
            </a:pPr>
            <a:r>
              <a:rPr lang="en-GB" altLang="en-US"/>
              <a:t>must wherever possible, be supported by a well-documented description.</a:t>
            </a:r>
          </a:p>
          <a:p>
            <a:pPr eaLnBrk="1" hangingPunct="1">
              <a:spcBef>
                <a:spcPct val="40000"/>
              </a:spcBef>
              <a:buSzPct val="85000"/>
              <a:buFont typeface="Symbol" panose="05050102010706020507" pitchFamily="18" charset="2"/>
              <a:buNone/>
            </a:pPr>
            <a:endParaRPr lang="en-GB" altLang="en-US"/>
          </a:p>
          <a:p>
            <a:pPr eaLnBrk="1" hangingPunct="1">
              <a:spcBef>
                <a:spcPct val="40000"/>
              </a:spcBef>
              <a:buSzPct val="85000"/>
              <a:buFont typeface="Symbol" panose="05050102010706020507" pitchFamily="18" charset="2"/>
              <a:buNone/>
            </a:pPr>
            <a:r>
              <a:rPr lang="en-GB" altLang="en-US" sz="1400"/>
              <a:t>a relationship name is usually read from left (entity) to right (entity) in an ER diagram; or from top to bottom*.</a:t>
            </a:r>
          </a:p>
          <a:p>
            <a:pPr eaLnBrk="1" hangingPunct="1">
              <a:buSzPct val="85000"/>
              <a:buFont typeface="Symbol" panose="05050102010706020507" pitchFamily="18" charset="2"/>
              <a:buNone/>
            </a:pPr>
            <a:r>
              <a:rPr lang="en-GB" altLang="en-US"/>
              <a:t>	</a:t>
            </a:r>
            <a:r>
              <a:rPr lang="en-GB" altLang="en-US" sz="1400" i="1"/>
              <a:t>	</a:t>
            </a:r>
          </a:p>
          <a:p>
            <a:pPr eaLnBrk="1" hangingPunct="1">
              <a:spcBef>
                <a:spcPct val="0"/>
              </a:spcBef>
              <a:buSzPct val="85000"/>
              <a:buFont typeface="Symbol" panose="05050102010706020507" pitchFamily="18" charset="2"/>
              <a:buNone/>
            </a:pPr>
            <a:endParaRPr lang="en-GB" altLang="en-US" sz="1400" i="1"/>
          </a:p>
          <a:p>
            <a:pPr eaLnBrk="1" hangingPunct="1">
              <a:spcBef>
                <a:spcPct val="0"/>
              </a:spcBef>
              <a:buSzPct val="85000"/>
              <a:buFont typeface="Symbol" panose="05050102010706020507" pitchFamily="18" charset="2"/>
              <a:buNone/>
            </a:pPr>
            <a:endParaRPr lang="en-US" altLang="en-US" sz="1400" i="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1AD01982-1944-45CD-AF84-A256478F8ADF}"/>
              </a:ext>
            </a:extLst>
          </p:cNvPr>
          <p:cNvSpPr>
            <a:spLocks noGrp="1" noRot="1" noChangeAspect="1" noTextEdit="1"/>
          </p:cNvSpPr>
          <p:nvPr>
            <p:ph type="sldImg"/>
          </p:nvPr>
        </p:nvSpPr>
        <p:spPr>
          <a:ln/>
        </p:spPr>
      </p:sp>
      <p:sp>
        <p:nvSpPr>
          <p:cNvPr id="145411" name="Notes Placeholder 2">
            <a:extLst>
              <a:ext uri="{FF2B5EF4-FFF2-40B4-BE49-F238E27FC236}">
                <a16:creationId xmlns:a16="http://schemas.microsoft.com/office/drawing/2014/main" id="{73E121B6-4B8E-4356-B800-8F968AE79A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Unary</a:t>
            </a:r>
            <a:r>
              <a:rPr lang="en-US" altLang="en-US"/>
              <a:t> relationship exists when an association is maintained within a single entity.</a:t>
            </a:r>
          </a:p>
          <a:p>
            <a:r>
              <a:rPr lang="en-US" altLang="en-US" b="1"/>
              <a:t>Binary</a:t>
            </a:r>
            <a:r>
              <a:rPr lang="en-US" altLang="en-US"/>
              <a:t> relationships exists when two entities are associated.</a:t>
            </a:r>
          </a:p>
          <a:p>
            <a:r>
              <a:rPr lang="en-US" altLang="en-US" b="1"/>
              <a:t>Ternary</a:t>
            </a:r>
            <a:r>
              <a:rPr lang="en-US" altLang="en-US"/>
              <a:t> relationship exists when three entities are associated.</a:t>
            </a:r>
          </a:p>
          <a:p>
            <a:endParaRPr lang="en-US" altLang="en-US"/>
          </a:p>
        </p:txBody>
      </p:sp>
      <p:sp>
        <p:nvSpPr>
          <p:cNvPr id="145412" name="Slide Number Placeholder 3">
            <a:extLst>
              <a:ext uri="{FF2B5EF4-FFF2-40B4-BE49-F238E27FC236}">
                <a16:creationId xmlns:a16="http://schemas.microsoft.com/office/drawing/2014/main" id="{5BD59CB7-F5EB-4352-8A19-57C03D41D3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3E53D7-3546-4DCF-BBC0-4F628F7E280C}" type="slidenum">
              <a:rPr lang="en-US" altLang="en-US" sz="1200"/>
              <a:pPr eaLnBrk="1" hangingPunct="1"/>
              <a:t>21</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72F68E00-1264-4478-9B30-5E2AD1109D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4E2D74-CDAB-4592-B0CB-87CA535840D1}" type="slidenum">
              <a:rPr lang="en-US" altLang="en-US" sz="1200"/>
              <a:pPr eaLnBrk="1" hangingPunct="1"/>
              <a:t>23</a:t>
            </a:fld>
            <a:endParaRPr lang="en-US" altLang="en-US" sz="1200"/>
          </a:p>
        </p:txBody>
      </p:sp>
      <p:sp>
        <p:nvSpPr>
          <p:cNvPr id="146435" name="Rectangle 2">
            <a:extLst>
              <a:ext uri="{FF2B5EF4-FFF2-40B4-BE49-F238E27FC236}">
                <a16:creationId xmlns:a16="http://schemas.microsoft.com/office/drawing/2014/main" id="{4E25AE2A-EECF-42C0-B02D-3048FE310A82}"/>
              </a:ext>
            </a:extLst>
          </p:cNvPr>
          <p:cNvSpPr>
            <a:spLocks noChangeArrowheads="1" noTextEdit="1"/>
          </p:cNvSpPr>
          <p:nvPr>
            <p:ph type="sldImg"/>
          </p:nvPr>
        </p:nvSpPr>
        <p:spPr>
          <a:solidFill>
            <a:srgbClr val="FFFFFF"/>
          </a:solidFill>
          <a:ln/>
        </p:spPr>
      </p:sp>
      <p:sp>
        <p:nvSpPr>
          <p:cNvPr id="146436" name="Rectangle 3">
            <a:extLst>
              <a:ext uri="{FF2B5EF4-FFF2-40B4-BE49-F238E27FC236}">
                <a16:creationId xmlns:a16="http://schemas.microsoft.com/office/drawing/2014/main" id="{0DD53A6B-03F4-446D-B372-1FB5C8C8FF7D}"/>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GB" altLang="en-US"/>
              <a:t>Cardinality:</a:t>
            </a:r>
          </a:p>
          <a:p>
            <a:pPr eaLnBrk="1" hangingPunct="1"/>
            <a:r>
              <a:rPr lang="en-GB" altLang="en-US"/>
              <a:t>Usually, the minimum cardinality is known, but not the maximum cardinality.</a:t>
            </a:r>
          </a:p>
          <a:p>
            <a:pPr eaLnBrk="1" hangingPunct="1"/>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5AC28FB6-84E2-45BA-9EEB-8E5A60CCC0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636B00-74C3-4319-869F-D278A8C4B9AA}" type="slidenum">
              <a:rPr lang="en-US" altLang="en-US" sz="1200"/>
              <a:pPr eaLnBrk="1" hangingPunct="1"/>
              <a:t>24</a:t>
            </a:fld>
            <a:endParaRPr lang="en-US" altLang="en-US" sz="1200"/>
          </a:p>
        </p:txBody>
      </p:sp>
      <p:sp>
        <p:nvSpPr>
          <p:cNvPr id="147459" name="Rectangle 2">
            <a:extLst>
              <a:ext uri="{FF2B5EF4-FFF2-40B4-BE49-F238E27FC236}">
                <a16:creationId xmlns:a16="http://schemas.microsoft.com/office/drawing/2014/main" id="{A7E935F1-0219-4C91-95B7-E2B9ED39380A}"/>
              </a:ext>
            </a:extLst>
          </p:cNvPr>
          <p:cNvSpPr>
            <a:spLocks noChangeArrowheads="1" noTextEdit="1"/>
          </p:cNvSpPr>
          <p:nvPr>
            <p:ph type="sldImg"/>
          </p:nvPr>
        </p:nvSpPr>
        <p:spPr>
          <a:solidFill>
            <a:srgbClr val="FFFFFF"/>
          </a:solidFill>
          <a:ln/>
        </p:spPr>
      </p:sp>
      <p:sp>
        <p:nvSpPr>
          <p:cNvPr id="147460" name="Rectangle 3">
            <a:extLst>
              <a:ext uri="{FF2B5EF4-FFF2-40B4-BE49-F238E27FC236}">
                <a16:creationId xmlns:a16="http://schemas.microsoft.com/office/drawing/2014/main" id="{1B6035FA-19A3-4F29-A089-75E116830B93}"/>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spcBef>
                <a:spcPct val="50000"/>
              </a:spcBef>
              <a:buSzPct val="85000"/>
              <a:buFont typeface="Symbol" panose="05050102010706020507" pitchFamily="18" charset="2"/>
              <a:buNone/>
            </a:pPr>
            <a:r>
              <a:rPr lang="en-GB" altLang="en-US"/>
              <a:t>an “entity” (set) is a data object.</a:t>
            </a:r>
          </a:p>
          <a:p>
            <a:pPr eaLnBrk="1" hangingPunct="1">
              <a:spcBef>
                <a:spcPct val="50000"/>
              </a:spcBef>
              <a:buSzPct val="85000"/>
              <a:buFont typeface="Symbol" panose="05050102010706020507" pitchFamily="18" charset="2"/>
              <a:buNone/>
            </a:pPr>
            <a:r>
              <a:rPr lang="en-GB" altLang="en-US"/>
              <a:t>depicts a </a:t>
            </a:r>
            <a:r>
              <a:rPr lang="en-GB" altLang="en-US" i="1"/>
              <a:t>set </a:t>
            </a:r>
            <a:r>
              <a:rPr lang="en-GB" altLang="en-US"/>
              <a:t>of related/similar objects in the real world (not necessarily tangible). </a:t>
            </a:r>
          </a:p>
          <a:p>
            <a:pPr eaLnBrk="1" hangingPunct="1">
              <a:spcBef>
                <a:spcPct val="50000"/>
              </a:spcBef>
              <a:buSzPct val="85000"/>
              <a:buFont typeface="Symbol" panose="05050102010706020507" pitchFamily="18" charset="2"/>
              <a:buNone/>
            </a:pPr>
            <a:r>
              <a:rPr lang="en-GB" altLang="en-US"/>
              <a:t>usually identified by the nouns in the requirements specification.</a:t>
            </a:r>
          </a:p>
          <a:p>
            <a:pPr eaLnBrk="1" hangingPunct="1">
              <a:spcBef>
                <a:spcPct val="0"/>
              </a:spcBef>
              <a:buSzPct val="80000"/>
              <a:buFont typeface="Symbol" panose="05050102010706020507" pitchFamily="18" charset="2"/>
              <a:buNone/>
            </a:pPr>
            <a:r>
              <a:rPr lang="en-GB" altLang="en-US"/>
              <a:t>	</a:t>
            </a:r>
            <a:r>
              <a:rPr lang="en-GB" altLang="en-US" i="1"/>
              <a:t>e.g. ‘department’, ‘invoice’, ‘vehicle’, etc..</a:t>
            </a:r>
          </a:p>
          <a:p>
            <a:pPr lvl="1" eaLnBrk="1" hangingPunct="1">
              <a:spcBef>
                <a:spcPct val="50000"/>
              </a:spcBef>
              <a:buSzPct val="110000"/>
              <a:buFont typeface="Monotype Sorts" charset="2"/>
              <a:buNone/>
            </a:pPr>
            <a:r>
              <a:rPr lang="en-GB" altLang="en-US" sz="1300"/>
              <a:t>not all nouns are entities, nor are all entities identified by nouns.</a:t>
            </a:r>
            <a:endParaRPr lang="en-GB" altLang="en-US"/>
          </a:p>
          <a:p>
            <a:pPr eaLnBrk="1" hangingPunct="1">
              <a:spcBef>
                <a:spcPct val="50000"/>
              </a:spcBef>
              <a:buSzPct val="85000"/>
              <a:buFont typeface="Symbol" panose="05050102010706020507" pitchFamily="18" charset="2"/>
              <a:buNone/>
            </a:pPr>
            <a:r>
              <a:rPr lang="en-GB" altLang="en-US"/>
              <a:t>“attributes” are properties of an entity.</a:t>
            </a:r>
          </a:p>
          <a:p>
            <a:pPr eaLnBrk="1" hangingPunct="1">
              <a:spcBef>
                <a:spcPct val="50000"/>
              </a:spcBef>
              <a:buSzPct val="85000"/>
              <a:buFont typeface="Symbol" panose="05050102010706020507" pitchFamily="18" charset="2"/>
              <a:buNone/>
            </a:pPr>
            <a:r>
              <a:rPr lang="en-GB" altLang="en-US"/>
              <a:t>each instance (member) of an entity (set) will have the same attributes (properties), but different attribute </a:t>
            </a:r>
            <a:r>
              <a:rPr lang="en-GB" altLang="en-US" i="1"/>
              <a:t>values</a:t>
            </a:r>
            <a:r>
              <a:rPr lang="en-GB" altLang="en-US"/>
              <a:t>.</a:t>
            </a:r>
          </a:p>
          <a:p>
            <a:pPr eaLnBrk="1" hangingPunct="1">
              <a:spcBef>
                <a:spcPct val="50000"/>
              </a:spcBef>
              <a:buSzPct val="85000"/>
              <a:buFont typeface="Symbol" panose="05050102010706020507" pitchFamily="18" charset="2"/>
              <a:buNone/>
            </a:pPr>
            <a:endParaRPr lang="en-GB" altLang="en-US"/>
          </a:p>
          <a:p>
            <a:pPr eaLnBrk="1" hangingPunct="1">
              <a:buSzPct val="85000"/>
              <a:buFont typeface="Symbol" panose="05050102010706020507" pitchFamily="18" charset="2"/>
              <a:buNone/>
            </a:pPr>
            <a:r>
              <a:rPr lang="en-GB" altLang="en-US"/>
              <a:t>represents the real-world association between two or more entities; or even of an entity with itself.</a:t>
            </a:r>
          </a:p>
          <a:p>
            <a:pPr eaLnBrk="1" hangingPunct="1">
              <a:buSzPct val="85000"/>
              <a:buFont typeface="Symbol" panose="05050102010706020507" pitchFamily="18" charset="2"/>
              <a:buNone/>
            </a:pPr>
            <a:r>
              <a:rPr lang="en-GB" altLang="en-US"/>
              <a:t>represents the association between entity </a:t>
            </a:r>
            <a:r>
              <a:rPr lang="en-GB" altLang="en-US" i="1"/>
              <a:t>sets</a:t>
            </a:r>
            <a:r>
              <a:rPr lang="en-GB" altLang="en-US"/>
              <a:t>; not between entity </a:t>
            </a:r>
            <a:r>
              <a:rPr lang="en-GB" altLang="en-US" i="1"/>
              <a:t>instances</a:t>
            </a:r>
            <a:r>
              <a:rPr lang="en-GB" altLang="en-US"/>
              <a:t>.</a:t>
            </a:r>
          </a:p>
          <a:p>
            <a:pPr eaLnBrk="1" hangingPunct="1">
              <a:buSzPct val="85000"/>
              <a:buFont typeface="Symbol" panose="05050102010706020507" pitchFamily="18" charset="2"/>
              <a:buNone/>
            </a:pPr>
            <a:r>
              <a:rPr lang="en-GB" altLang="en-US"/>
              <a:t>are usually omnidirectional; “roles” may be used where required, to add meaning. </a:t>
            </a:r>
          </a:p>
          <a:p>
            <a:pPr eaLnBrk="1" hangingPunct="1">
              <a:buSzPct val="85000"/>
              <a:buFont typeface="Symbol" panose="05050102010706020507" pitchFamily="18" charset="2"/>
              <a:buNone/>
            </a:pPr>
            <a:r>
              <a:rPr lang="en-GB" altLang="en-US"/>
              <a:t>a “role” is a name (usually a noun) of one end of a relationship.</a:t>
            </a:r>
          </a:p>
          <a:p>
            <a:pPr eaLnBrk="1" hangingPunct="1">
              <a:spcBef>
                <a:spcPct val="50000"/>
              </a:spcBef>
              <a:buSzPct val="85000"/>
              <a:buFont typeface="Symbol" panose="05050102010706020507" pitchFamily="18" charset="2"/>
              <a:buNone/>
            </a:pPr>
            <a:endParaRPr lang="en-GB" altLang="en-US"/>
          </a:p>
          <a:p>
            <a:pPr eaLnBrk="1" hangingPunct="1">
              <a:buSzPct val="85000"/>
              <a:buFont typeface="Symbol" panose="05050102010706020507" pitchFamily="18" charset="2"/>
              <a:buNone/>
            </a:pPr>
            <a:r>
              <a:rPr lang="en-GB" altLang="en-US"/>
              <a:t>a role indicates the function of an individual entity in the relationship.</a:t>
            </a:r>
          </a:p>
          <a:p>
            <a:pPr eaLnBrk="1" hangingPunct="1">
              <a:buSzPct val="85000"/>
              <a:buFont typeface="Symbol" panose="05050102010706020507" pitchFamily="18" charset="2"/>
              <a:buNone/>
            </a:pPr>
            <a:r>
              <a:rPr lang="en-GB" altLang="en-US"/>
              <a:t>relationships are usually identified by the verbs in the requirements specification.</a:t>
            </a:r>
          </a:p>
          <a:p>
            <a:pPr eaLnBrk="1" hangingPunct="1">
              <a:buSzPct val="80000"/>
              <a:buFont typeface="Symbol" panose="05050102010706020507" pitchFamily="18" charset="2"/>
              <a:buNone/>
            </a:pPr>
            <a:r>
              <a:rPr lang="en-GB" altLang="en-US"/>
              <a:t>	</a:t>
            </a:r>
            <a:r>
              <a:rPr lang="en-GB" altLang="en-US" sz="1000" i="1"/>
              <a:t>e.g. “employee works for a department”.</a:t>
            </a:r>
          </a:p>
          <a:p>
            <a:pPr eaLnBrk="1" hangingPunct="1">
              <a:spcBef>
                <a:spcPct val="0"/>
              </a:spcBef>
              <a:buSzPct val="80000"/>
              <a:buFont typeface="Symbol" panose="05050102010706020507" pitchFamily="18" charset="2"/>
              <a:buNone/>
            </a:pPr>
            <a:r>
              <a:rPr lang="en-GB" altLang="en-US" sz="1000" i="1"/>
              <a:t>		</a:t>
            </a:r>
            <a:r>
              <a:rPr lang="en-GB" altLang="en-US" sz="1000"/>
              <a:t>entities:</a:t>
            </a:r>
            <a:r>
              <a:rPr lang="en-GB" altLang="en-US" sz="1000" i="1"/>
              <a:t> “</a:t>
            </a:r>
            <a:r>
              <a:rPr lang="en-GB" altLang="en-US" sz="1000" i="1">
                <a:solidFill>
                  <a:srgbClr val="FFFF66"/>
                </a:solidFill>
              </a:rPr>
              <a:t>employee</a:t>
            </a:r>
            <a:r>
              <a:rPr lang="en-GB" altLang="en-US" sz="1000" i="1"/>
              <a:t>”, “</a:t>
            </a:r>
            <a:r>
              <a:rPr lang="en-GB" altLang="en-US" sz="1000" i="1">
                <a:solidFill>
                  <a:srgbClr val="FFFF66"/>
                </a:solidFill>
              </a:rPr>
              <a:t>department</a:t>
            </a:r>
            <a:r>
              <a:rPr lang="en-GB" altLang="en-US" sz="1000" i="1"/>
              <a:t>”</a:t>
            </a:r>
          </a:p>
          <a:p>
            <a:pPr eaLnBrk="1" hangingPunct="1">
              <a:spcBef>
                <a:spcPct val="0"/>
              </a:spcBef>
              <a:buSzPct val="80000"/>
              <a:buFont typeface="Symbol" panose="05050102010706020507" pitchFamily="18" charset="2"/>
              <a:buNone/>
            </a:pPr>
            <a:r>
              <a:rPr lang="en-GB" altLang="en-US" sz="1000" i="1"/>
              <a:t>		</a:t>
            </a:r>
            <a:r>
              <a:rPr lang="en-GB" altLang="en-US" sz="1000"/>
              <a:t>relationship:</a:t>
            </a:r>
            <a:r>
              <a:rPr lang="en-GB" altLang="en-US" sz="1000" i="1"/>
              <a:t> “</a:t>
            </a:r>
            <a:r>
              <a:rPr lang="en-GB" altLang="en-US" sz="1000" i="1">
                <a:solidFill>
                  <a:srgbClr val="FF0000"/>
                </a:solidFill>
              </a:rPr>
              <a:t>works_for</a:t>
            </a:r>
            <a:r>
              <a:rPr lang="en-GB" altLang="en-US" sz="1000" i="1"/>
              <a:t>”</a:t>
            </a:r>
          </a:p>
          <a:p>
            <a:pPr lvl="1" eaLnBrk="1" hangingPunct="1">
              <a:buSzPct val="110000"/>
              <a:buFont typeface="Monotype Sorts" charset="2"/>
              <a:buNone/>
            </a:pPr>
            <a:r>
              <a:rPr lang="en-GB" altLang="en-US" sz="1300"/>
              <a:t>not all verbs are relationships; nor are all relationships identified by verbs.</a:t>
            </a:r>
            <a:endParaRPr lang="en-GB" altLang="en-US"/>
          </a:p>
          <a:p>
            <a:pPr eaLnBrk="1" hangingPunct="1">
              <a:spcBef>
                <a:spcPct val="40000"/>
              </a:spcBef>
              <a:buSzPct val="85000"/>
              <a:buFont typeface="Symbol" panose="05050102010706020507" pitchFamily="18" charset="2"/>
              <a:buNone/>
            </a:pPr>
            <a:r>
              <a:rPr lang="en-GB" altLang="en-US"/>
              <a:t>the requirements specification is the stepping stone to an ERD.</a:t>
            </a:r>
          </a:p>
          <a:p>
            <a:pPr eaLnBrk="1" hangingPunct="1">
              <a:spcBef>
                <a:spcPct val="40000"/>
              </a:spcBef>
              <a:buSzPct val="85000"/>
              <a:buFont typeface="Symbol" panose="05050102010706020507" pitchFamily="18" charset="2"/>
              <a:buNone/>
            </a:pPr>
            <a:r>
              <a:rPr lang="en-GB" altLang="en-US"/>
              <a:t>typically, the nouns identify the entities, and the verbs identify the relationships.</a:t>
            </a:r>
          </a:p>
          <a:p>
            <a:pPr eaLnBrk="1" hangingPunct="1">
              <a:spcBef>
                <a:spcPct val="40000"/>
              </a:spcBef>
              <a:buSzPct val="85000"/>
              <a:buFont typeface="Symbol" panose="05050102010706020507" pitchFamily="18" charset="2"/>
              <a:buNone/>
            </a:pPr>
            <a:r>
              <a:rPr lang="en-GB" altLang="en-US"/>
              <a:t>entities are defined in terms of its attributes; which serve to capture its real-world properties.</a:t>
            </a:r>
          </a:p>
          <a:p>
            <a:pPr eaLnBrk="1" hangingPunct="1">
              <a:spcBef>
                <a:spcPct val="40000"/>
              </a:spcBef>
              <a:buSzPct val="85000"/>
              <a:buFont typeface="Symbol" panose="05050102010706020507" pitchFamily="18" charset="2"/>
              <a:buNone/>
            </a:pPr>
            <a:r>
              <a:rPr lang="en-GB" altLang="en-US"/>
              <a:t>relationships denote associations, and therefore capture business rules (constraints).</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2B875A30-21E6-4DE0-BB2A-70C3288B7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6E09E2-788F-4F94-AE54-AF0151430712}" type="slidenum">
              <a:rPr lang="en-US" altLang="en-US" sz="1200"/>
              <a:pPr eaLnBrk="1" hangingPunct="1"/>
              <a:t>25</a:t>
            </a:fld>
            <a:endParaRPr lang="en-US" altLang="en-US" sz="1200"/>
          </a:p>
        </p:txBody>
      </p:sp>
      <p:sp>
        <p:nvSpPr>
          <p:cNvPr id="148483" name="Rectangle 2">
            <a:extLst>
              <a:ext uri="{FF2B5EF4-FFF2-40B4-BE49-F238E27FC236}">
                <a16:creationId xmlns:a16="http://schemas.microsoft.com/office/drawing/2014/main" id="{83399027-3AA3-428B-80B2-8E479FEEC4F9}"/>
              </a:ext>
            </a:extLst>
          </p:cNvPr>
          <p:cNvSpPr>
            <a:spLocks noChangeArrowheads="1" noTextEdit="1"/>
          </p:cNvSpPr>
          <p:nvPr>
            <p:ph type="sldImg"/>
          </p:nvPr>
        </p:nvSpPr>
        <p:spPr>
          <a:solidFill>
            <a:srgbClr val="FFFFFF"/>
          </a:solidFill>
          <a:ln/>
        </p:spPr>
      </p:sp>
      <p:sp>
        <p:nvSpPr>
          <p:cNvPr id="148484" name="Rectangle 3">
            <a:extLst>
              <a:ext uri="{FF2B5EF4-FFF2-40B4-BE49-F238E27FC236}">
                <a16:creationId xmlns:a16="http://schemas.microsoft.com/office/drawing/2014/main" id="{DE2B817F-9E66-436D-944E-B5EAF0E071AD}"/>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92A0E085-6C54-4C3A-8F22-93B036E24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458D6F-5EAC-4AFD-A66F-397F4EDC2B91}" type="slidenum">
              <a:rPr lang="en-US" altLang="en-US" sz="1200"/>
              <a:pPr eaLnBrk="1" hangingPunct="1"/>
              <a:t>26</a:t>
            </a:fld>
            <a:endParaRPr lang="en-US" altLang="en-US" sz="1200"/>
          </a:p>
        </p:txBody>
      </p:sp>
      <p:sp>
        <p:nvSpPr>
          <p:cNvPr id="149507" name="Rectangle 2">
            <a:extLst>
              <a:ext uri="{FF2B5EF4-FFF2-40B4-BE49-F238E27FC236}">
                <a16:creationId xmlns:a16="http://schemas.microsoft.com/office/drawing/2014/main" id="{060CBBEA-16F1-4B90-A2F9-7BF1FC0F60BA}"/>
              </a:ext>
            </a:extLst>
          </p:cNvPr>
          <p:cNvSpPr>
            <a:spLocks noChangeArrowheads="1" noTextEdit="1"/>
          </p:cNvSpPr>
          <p:nvPr>
            <p:ph type="sldImg"/>
          </p:nvPr>
        </p:nvSpPr>
        <p:spPr>
          <a:solidFill>
            <a:srgbClr val="FFFFFF"/>
          </a:solidFill>
          <a:ln/>
        </p:spPr>
      </p:sp>
      <p:sp>
        <p:nvSpPr>
          <p:cNvPr id="149508" name="Rectangle 3">
            <a:extLst>
              <a:ext uri="{FF2B5EF4-FFF2-40B4-BE49-F238E27FC236}">
                <a16:creationId xmlns:a16="http://schemas.microsoft.com/office/drawing/2014/main" id="{4D75E86E-7304-4E4E-BC01-F093F9A731CE}"/>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US" altLang="en-US"/>
              <a:t>If the requirement had been that the invoice is paid for in a single payment then the relation ship would have been </a:t>
            </a:r>
          </a:p>
          <a:p>
            <a:pPr eaLnBrk="1" hangingPunct="1"/>
            <a:r>
              <a:rPr lang="en-US" altLang="en-US"/>
              <a:t>payment is for an invoice 1:1 . If multiple invoices are paid in single payment then its 1:n between payment and invoice.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EE7845F8-2661-414E-BD20-60CBB8B3A5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8BFA3FD-35BD-40CC-BCDF-A3D382B003EC}" type="slidenum">
              <a:rPr lang="en-US" altLang="en-US" sz="1200"/>
              <a:pPr eaLnBrk="1" hangingPunct="1"/>
              <a:t>27</a:t>
            </a:fld>
            <a:endParaRPr lang="en-US" altLang="en-US" sz="1200"/>
          </a:p>
        </p:txBody>
      </p:sp>
      <p:sp>
        <p:nvSpPr>
          <p:cNvPr id="150531" name="Rectangle 2">
            <a:extLst>
              <a:ext uri="{FF2B5EF4-FFF2-40B4-BE49-F238E27FC236}">
                <a16:creationId xmlns:a16="http://schemas.microsoft.com/office/drawing/2014/main" id="{15727C71-666C-4DB4-84E0-1E88A4A5CBE5}"/>
              </a:ext>
            </a:extLst>
          </p:cNvPr>
          <p:cNvSpPr>
            <a:spLocks noChangeArrowheads="1" noTextEdit="1"/>
          </p:cNvSpPr>
          <p:nvPr>
            <p:ph type="sldImg"/>
          </p:nvPr>
        </p:nvSpPr>
        <p:spPr>
          <a:solidFill>
            <a:srgbClr val="FFFFFF"/>
          </a:solidFill>
          <a:ln/>
        </p:spPr>
      </p:sp>
      <p:sp>
        <p:nvSpPr>
          <p:cNvPr id="150532" name="Rectangle 3">
            <a:extLst>
              <a:ext uri="{FF2B5EF4-FFF2-40B4-BE49-F238E27FC236}">
                <a16:creationId xmlns:a16="http://schemas.microsoft.com/office/drawing/2014/main" id="{61535A3F-148B-41F0-94DE-9B463F9343AC}"/>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US" altLang="en-US"/>
              <a:t>If the requirement had been that the invoice is paid for in a single payment then the relation ship would have been </a:t>
            </a:r>
          </a:p>
          <a:p>
            <a:pPr eaLnBrk="1" hangingPunct="1"/>
            <a:r>
              <a:rPr lang="en-US" altLang="en-US"/>
              <a:t>payment is for an invoice 1:1 . If multiple invoices are paid in single payment then its 1:n between payment and invoice.</a:t>
            </a:r>
          </a:p>
          <a:p>
            <a:pPr eaLnBrk="1" hangingPunct="1"/>
            <a:r>
              <a:rPr lang="en-US" altLang="en-US"/>
              <a:t>How ever in our case there is a part payment so we have to think about the parts of the payment i.e the items that are paid for.</a:t>
            </a:r>
          </a:p>
          <a:p>
            <a:pPr eaLnBrk="1" hangingPunct="1"/>
            <a:r>
              <a:rPr lang="en-US" altLang="en-US"/>
              <a:t>The payment item is a weak entity which is introduced due to he above requirement as there has to be a part payment and we want to keep track of the paid parts details.</a:t>
            </a:r>
          </a:p>
          <a:p>
            <a:pPr eaLnBrk="1" hangingPunct="1"/>
            <a:r>
              <a:rPr lang="en-US" altLang="en-US"/>
              <a:t>Then we go to build the relationships this is an example for entities which are not directly visible form the requirements.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D6C5B59C-7E68-4464-BF5D-33D28C9531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316AFC9-21D0-4B08-B85E-8A602A3CEFBD}" type="slidenum">
              <a:rPr lang="en-US" altLang="en-US" sz="1200"/>
              <a:pPr eaLnBrk="1" hangingPunct="1"/>
              <a:t>28</a:t>
            </a:fld>
            <a:endParaRPr lang="en-US" altLang="en-US" sz="1200"/>
          </a:p>
        </p:txBody>
      </p:sp>
      <p:sp>
        <p:nvSpPr>
          <p:cNvPr id="151555" name="Rectangle 2">
            <a:extLst>
              <a:ext uri="{FF2B5EF4-FFF2-40B4-BE49-F238E27FC236}">
                <a16:creationId xmlns:a16="http://schemas.microsoft.com/office/drawing/2014/main" id="{31C341F7-F21F-4D7C-A8AB-D5859AEF2F00}"/>
              </a:ext>
            </a:extLst>
          </p:cNvPr>
          <p:cNvSpPr>
            <a:spLocks noChangeArrowheads="1" noTextEdit="1"/>
          </p:cNvSpPr>
          <p:nvPr>
            <p:ph type="sldImg"/>
          </p:nvPr>
        </p:nvSpPr>
        <p:spPr>
          <a:solidFill>
            <a:srgbClr val="FFFFFF"/>
          </a:solidFill>
          <a:ln/>
        </p:spPr>
      </p:sp>
      <p:sp>
        <p:nvSpPr>
          <p:cNvPr id="151556" name="Rectangle 3">
            <a:extLst>
              <a:ext uri="{FF2B5EF4-FFF2-40B4-BE49-F238E27FC236}">
                <a16:creationId xmlns:a16="http://schemas.microsoft.com/office/drawing/2014/main" id="{6E943AA4-D4D4-4450-AACD-359AC8FC1E15}"/>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84C721C6-BEED-45A8-8159-676A58CCB8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BC7CBB-816F-405B-BCDE-345891D92E0C}" type="slidenum">
              <a:rPr lang="en-US" altLang="en-US" sz="1200"/>
              <a:pPr eaLnBrk="1" hangingPunct="1"/>
              <a:t>30</a:t>
            </a:fld>
            <a:endParaRPr lang="en-US" altLang="en-US" sz="1200"/>
          </a:p>
        </p:txBody>
      </p:sp>
      <p:sp>
        <p:nvSpPr>
          <p:cNvPr id="152579" name="Rectangle 2">
            <a:extLst>
              <a:ext uri="{FF2B5EF4-FFF2-40B4-BE49-F238E27FC236}">
                <a16:creationId xmlns:a16="http://schemas.microsoft.com/office/drawing/2014/main" id="{A0B9184E-FBE3-435F-BA9A-8FA605A46B88}"/>
              </a:ext>
            </a:extLst>
          </p:cNvPr>
          <p:cNvSpPr>
            <a:spLocks noChangeArrowheads="1" noTextEdit="1"/>
          </p:cNvSpPr>
          <p:nvPr>
            <p:ph type="sldImg"/>
          </p:nvPr>
        </p:nvSpPr>
        <p:spPr>
          <a:ln/>
        </p:spPr>
      </p:sp>
      <p:sp>
        <p:nvSpPr>
          <p:cNvPr id="152580" name="Rectangle 3">
            <a:extLst>
              <a:ext uri="{FF2B5EF4-FFF2-40B4-BE49-F238E27FC236}">
                <a16:creationId xmlns:a16="http://schemas.microsoft.com/office/drawing/2014/main" id="{F2382813-BE8D-455E-BC98-1C114FF27FC7}"/>
              </a:ext>
            </a:extLst>
          </p:cNvPr>
          <p:cNvSpPr>
            <a:spLocks noGrp="1" noChangeArrowheads="1"/>
          </p:cNvSpPr>
          <p:nvPr>
            <p:ph type="body" idx="1"/>
          </p:nvPr>
        </p:nvSpPr>
        <p:spPr>
          <a:xfrm>
            <a:off x="914400" y="4344988"/>
            <a:ext cx="5029200"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51" tIns="45075" rIns="90151" bIns="45075"/>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174D5EC9-D5D1-4D7E-9260-73BB0A278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ED3B8D0-4789-4FC2-9E31-D18F86DFD4BA}" type="slidenum">
              <a:rPr lang="en-US" altLang="en-US" sz="1200"/>
              <a:pPr eaLnBrk="1" hangingPunct="1"/>
              <a:t>8</a:t>
            </a:fld>
            <a:endParaRPr lang="en-US" altLang="en-US" sz="1200"/>
          </a:p>
        </p:txBody>
      </p:sp>
      <p:sp>
        <p:nvSpPr>
          <p:cNvPr id="135171" name="Rectangle 2">
            <a:extLst>
              <a:ext uri="{FF2B5EF4-FFF2-40B4-BE49-F238E27FC236}">
                <a16:creationId xmlns:a16="http://schemas.microsoft.com/office/drawing/2014/main" id="{E8EE8DDB-CF0D-4EC8-9E20-901E985A8B6A}"/>
              </a:ext>
            </a:extLst>
          </p:cNvPr>
          <p:cNvSpPr>
            <a:spLocks noChangeArrowheads="1" noTextEdit="1"/>
          </p:cNvSpPr>
          <p:nvPr>
            <p:ph type="sldImg"/>
          </p:nvPr>
        </p:nvSpPr>
        <p:spPr>
          <a:xfrm>
            <a:off x="1293813" y="796925"/>
            <a:ext cx="4273550" cy="3205163"/>
          </a:xfrm>
          <a:ln w="12700" cap="flat">
            <a:solidFill>
              <a:schemeClr val="tx1"/>
            </a:solidFill>
          </a:ln>
        </p:spPr>
      </p:sp>
      <p:sp>
        <p:nvSpPr>
          <p:cNvPr id="135172" name="Rectangle 3">
            <a:extLst>
              <a:ext uri="{FF2B5EF4-FFF2-40B4-BE49-F238E27FC236}">
                <a16:creationId xmlns:a16="http://schemas.microsoft.com/office/drawing/2014/main" id="{102DA42C-AAD5-4C9B-9196-E04EE6312E96}"/>
              </a:ext>
            </a:extLst>
          </p:cNvPr>
          <p:cNvSpPr>
            <a:spLocks noChangeArrowheads="1"/>
          </p:cNvSpPr>
          <p:nvPr>
            <p:ph type="body" idx="1"/>
          </p:nvPr>
        </p:nvSpPr>
        <p:spPr>
          <a:xfrm>
            <a:off x="914400" y="4348163"/>
            <a:ext cx="5029200" cy="3846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83" tIns="45992" rIns="91983" bIns="45992"/>
          <a:lstStyle/>
          <a:p>
            <a:pPr eaLnBrk="1" hangingPunct="1"/>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83491AFD-96D9-4EA3-AC19-003D2A045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7D615A-A338-4A31-A47F-8118F0F05086}" type="slidenum">
              <a:rPr lang="en-US" altLang="en-US" sz="1200"/>
              <a:pPr eaLnBrk="1" hangingPunct="1"/>
              <a:t>31</a:t>
            </a:fld>
            <a:endParaRPr lang="en-US" altLang="en-US" sz="1200"/>
          </a:p>
        </p:txBody>
      </p:sp>
      <p:sp>
        <p:nvSpPr>
          <p:cNvPr id="153603" name="Rectangle 2">
            <a:extLst>
              <a:ext uri="{FF2B5EF4-FFF2-40B4-BE49-F238E27FC236}">
                <a16:creationId xmlns:a16="http://schemas.microsoft.com/office/drawing/2014/main" id="{304F11BB-1CA1-4509-9F1D-398B6B4DA7A8}"/>
              </a:ext>
            </a:extLst>
          </p:cNvPr>
          <p:cNvSpPr>
            <a:spLocks noChangeArrowheads="1" noTextEdit="1"/>
          </p:cNvSpPr>
          <p:nvPr>
            <p:ph type="sldImg"/>
          </p:nvPr>
        </p:nvSpPr>
        <p:spPr>
          <a:solidFill>
            <a:srgbClr val="FFFFFF"/>
          </a:solidFill>
          <a:ln/>
        </p:spPr>
      </p:sp>
      <p:sp>
        <p:nvSpPr>
          <p:cNvPr id="153604" name="Rectangle 3">
            <a:extLst>
              <a:ext uri="{FF2B5EF4-FFF2-40B4-BE49-F238E27FC236}">
                <a16:creationId xmlns:a16="http://schemas.microsoft.com/office/drawing/2014/main" id="{8A782483-8A33-4216-A83D-11AB8A7CD7B0}"/>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D8FE58AB-081E-4FDB-9C03-B456007ED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9339336-8F45-44E3-BD87-747BFAA7FAF9}" type="slidenum">
              <a:rPr lang="en-US" altLang="en-US" sz="1200"/>
              <a:pPr eaLnBrk="1" hangingPunct="1"/>
              <a:t>32</a:t>
            </a:fld>
            <a:endParaRPr lang="en-US" altLang="en-US" sz="1200"/>
          </a:p>
        </p:txBody>
      </p:sp>
      <p:sp>
        <p:nvSpPr>
          <p:cNvPr id="154627" name="Rectangle 2">
            <a:extLst>
              <a:ext uri="{FF2B5EF4-FFF2-40B4-BE49-F238E27FC236}">
                <a16:creationId xmlns:a16="http://schemas.microsoft.com/office/drawing/2014/main" id="{E4C8F7D4-537F-4C7A-8433-AD7FBA5CB050}"/>
              </a:ext>
            </a:extLst>
          </p:cNvPr>
          <p:cNvSpPr>
            <a:spLocks noChangeArrowheads="1" noTextEdit="1"/>
          </p:cNvSpPr>
          <p:nvPr>
            <p:ph type="sldImg"/>
          </p:nvPr>
        </p:nvSpPr>
        <p:spPr>
          <a:solidFill>
            <a:srgbClr val="FFFFFF"/>
          </a:solidFill>
          <a:ln/>
        </p:spPr>
      </p:sp>
      <p:sp>
        <p:nvSpPr>
          <p:cNvPr id="154628" name="Rectangle 3">
            <a:extLst>
              <a:ext uri="{FF2B5EF4-FFF2-40B4-BE49-F238E27FC236}">
                <a16:creationId xmlns:a16="http://schemas.microsoft.com/office/drawing/2014/main" id="{CA5F9BFB-D3E8-44E6-A56B-B63D78269947}"/>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4AC0A1F7-28E1-4511-BC1F-9085377EA3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B71427-E0F8-490D-802C-6E0B3EE53E10}" type="slidenum">
              <a:rPr lang="en-US" altLang="en-US" sz="1200"/>
              <a:pPr eaLnBrk="1" hangingPunct="1"/>
              <a:t>33</a:t>
            </a:fld>
            <a:endParaRPr lang="en-US" altLang="en-US" sz="1200"/>
          </a:p>
        </p:txBody>
      </p:sp>
      <p:sp>
        <p:nvSpPr>
          <p:cNvPr id="155651" name="Rectangle 2">
            <a:extLst>
              <a:ext uri="{FF2B5EF4-FFF2-40B4-BE49-F238E27FC236}">
                <a16:creationId xmlns:a16="http://schemas.microsoft.com/office/drawing/2014/main" id="{F518D89B-429C-4D31-91ED-9E70794C9CF1}"/>
              </a:ext>
            </a:extLst>
          </p:cNvPr>
          <p:cNvSpPr>
            <a:spLocks noChangeArrowheads="1" noTextEdit="1"/>
          </p:cNvSpPr>
          <p:nvPr>
            <p:ph type="sldImg"/>
          </p:nvPr>
        </p:nvSpPr>
        <p:spPr>
          <a:solidFill>
            <a:srgbClr val="FFFFFF"/>
          </a:solidFill>
          <a:ln/>
        </p:spPr>
      </p:sp>
      <p:sp>
        <p:nvSpPr>
          <p:cNvPr id="155652" name="Rectangle 3">
            <a:extLst>
              <a:ext uri="{FF2B5EF4-FFF2-40B4-BE49-F238E27FC236}">
                <a16:creationId xmlns:a16="http://schemas.microsoft.com/office/drawing/2014/main" id="{3AC1A29B-134D-429D-BBDE-06242F2BAB66}"/>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GB" altLang="en-US"/>
              <a:t>By "what is the usual practice" is meant, the "usual business practice of handling that transaction" ?</a:t>
            </a:r>
          </a:p>
          <a:p>
            <a:pPr eaLnBrk="1" hangingPunct="1"/>
            <a:endParaRPr lang="en-GB" altLang="en-US"/>
          </a:p>
          <a:p>
            <a:pPr eaLnBrk="1" hangingPunct="1"/>
            <a:r>
              <a:rPr lang="en-GB" altLang="en-US"/>
              <a:t>In the case of the delivery challan for example, is a separate delivery challan actually made ? If yes, then there may be a strong case for storing it as a separate entity.</a:t>
            </a:r>
          </a:p>
          <a:p>
            <a:pPr eaLnBrk="1" hangingPunct="1"/>
            <a:endParaRPr lang="en-GB" altLang="en-US"/>
          </a:p>
          <a:p>
            <a:pPr eaLnBrk="1" hangingPunct="1"/>
            <a:r>
              <a:rPr lang="en-GB" altLang="en-US"/>
              <a:t>If not, then it is might be more apt to simply model the delivery status as an attribute of the "Invoice Entity"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93028469-D8FB-4D10-9DC9-A31A628238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F3F951-4FED-4177-9D3D-70638B145985}" type="slidenum">
              <a:rPr lang="en-US" altLang="en-US" sz="1200"/>
              <a:pPr eaLnBrk="1" hangingPunct="1"/>
              <a:t>34</a:t>
            </a:fld>
            <a:endParaRPr lang="en-US" altLang="en-US" sz="1200"/>
          </a:p>
        </p:txBody>
      </p:sp>
      <p:sp>
        <p:nvSpPr>
          <p:cNvPr id="156675" name="Rectangle 2">
            <a:extLst>
              <a:ext uri="{FF2B5EF4-FFF2-40B4-BE49-F238E27FC236}">
                <a16:creationId xmlns:a16="http://schemas.microsoft.com/office/drawing/2014/main" id="{AEBB2119-89E2-4388-BC6B-3CF8F824921A}"/>
              </a:ext>
            </a:extLst>
          </p:cNvPr>
          <p:cNvSpPr>
            <a:spLocks noChangeArrowheads="1" noTextEdit="1"/>
          </p:cNvSpPr>
          <p:nvPr>
            <p:ph type="sldImg"/>
          </p:nvPr>
        </p:nvSpPr>
        <p:spPr>
          <a:solidFill>
            <a:srgbClr val="FFFFFF"/>
          </a:solidFill>
          <a:ln/>
        </p:spPr>
      </p:sp>
      <p:sp>
        <p:nvSpPr>
          <p:cNvPr id="156676" name="Rectangle 3">
            <a:extLst>
              <a:ext uri="{FF2B5EF4-FFF2-40B4-BE49-F238E27FC236}">
                <a16:creationId xmlns:a16="http://schemas.microsoft.com/office/drawing/2014/main" id="{B72A2F34-ED75-43EB-BC77-67CC61A86C13}"/>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GB" altLang="en-US"/>
              <a:t>A detailed discussion on the  various categories of entities is deferred to after the discussion on Attributes &amp; Relationships as it would be easier to explain it then.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1A125B0C-1822-4285-B528-6646464B74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5831BC-5EA3-4837-8344-A45E7EDFED58}" type="slidenum">
              <a:rPr lang="en-US" altLang="en-US" sz="1200"/>
              <a:pPr eaLnBrk="1" hangingPunct="1"/>
              <a:t>35</a:t>
            </a:fld>
            <a:endParaRPr lang="en-US" altLang="en-US" sz="1200"/>
          </a:p>
        </p:txBody>
      </p:sp>
      <p:sp>
        <p:nvSpPr>
          <p:cNvPr id="157699" name="Rectangle 2">
            <a:extLst>
              <a:ext uri="{FF2B5EF4-FFF2-40B4-BE49-F238E27FC236}">
                <a16:creationId xmlns:a16="http://schemas.microsoft.com/office/drawing/2014/main" id="{31AD9D19-4C79-41D8-B150-415DD914B8F4}"/>
              </a:ext>
            </a:extLst>
          </p:cNvPr>
          <p:cNvSpPr>
            <a:spLocks noChangeArrowheads="1" noTextEdit="1"/>
          </p:cNvSpPr>
          <p:nvPr>
            <p:ph type="sldImg"/>
          </p:nvPr>
        </p:nvSpPr>
        <p:spPr>
          <a:solidFill>
            <a:srgbClr val="FFFFFF"/>
          </a:solidFill>
          <a:ln/>
        </p:spPr>
      </p:sp>
      <p:sp>
        <p:nvSpPr>
          <p:cNvPr id="157700" name="Rectangle 3">
            <a:extLst>
              <a:ext uri="{FF2B5EF4-FFF2-40B4-BE49-F238E27FC236}">
                <a16:creationId xmlns:a16="http://schemas.microsoft.com/office/drawing/2014/main" id="{9962E599-5D2E-49EA-B644-AEC1878D4F9F}"/>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US" altLang="en-US"/>
              <a:t>Example: Students join the Modules Offered where Module is the Parent Entity and Modules Offered is a weak entity dependant on it.</a:t>
            </a:r>
          </a:p>
          <a:p>
            <a:pPr eaLnBrk="1" hangingPunct="1"/>
            <a:r>
              <a:rPr lang="en-US" altLang="en-US"/>
              <a:t>Another Example is Employee and Family members dependant on him/her.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01BEA11C-6813-4BB8-9E0F-717019C4C5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00B9F4-F051-43ED-87B1-B1CCC0F153BD}" type="slidenum">
              <a:rPr lang="en-US" altLang="en-US" sz="1200"/>
              <a:pPr eaLnBrk="1" hangingPunct="1"/>
              <a:t>36</a:t>
            </a:fld>
            <a:endParaRPr lang="en-US" altLang="en-US" sz="1200"/>
          </a:p>
        </p:txBody>
      </p:sp>
      <p:sp>
        <p:nvSpPr>
          <p:cNvPr id="158723" name="Rectangle 2">
            <a:extLst>
              <a:ext uri="{FF2B5EF4-FFF2-40B4-BE49-F238E27FC236}">
                <a16:creationId xmlns:a16="http://schemas.microsoft.com/office/drawing/2014/main" id="{97BC7D46-B5D6-4948-94BA-A43DDBC81007}"/>
              </a:ext>
            </a:extLst>
          </p:cNvPr>
          <p:cNvSpPr>
            <a:spLocks noChangeArrowheads="1" noTextEdit="1"/>
          </p:cNvSpPr>
          <p:nvPr>
            <p:ph type="sldImg"/>
          </p:nvPr>
        </p:nvSpPr>
        <p:spPr>
          <a:solidFill>
            <a:srgbClr val="FFFFFF"/>
          </a:solidFill>
          <a:ln/>
        </p:spPr>
      </p:sp>
      <p:sp>
        <p:nvSpPr>
          <p:cNvPr id="158724" name="Rectangle 3">
            <a:extLst>
              <a:ext uri="{FF2B5EF4-FFF2-40B4-BE49-F238E27FC236}">
                <a16:creationId xmlns:a16="http://schemas.microsoft.com/office/drawing/2014/main" id="{366F7C32-FB8B-4AC1-9B1F-180AFBD2ADA2}"/>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GB" altLang="en-US" dirty="0"/>
              <a:t>Although the use of an "Associative Entity" is the preferred solution to resolve a </a:t>
            </a:r>
            <a:r>
              <a:rPr lang="en-GB" altLang="en-US" dirty="0" err="1"/>
              <a:t>many:many</a:t>
            </a:r>
            <a:r>
              <a:rPr lang="en-GB" altLang="en-US" dirty="0"/>
              <a:t> relationship, it is not a hard and fast rule to employ an associative entity.</a:t>
            </a:r>
          </a:p>
          <a:p>
            <a:pPr eaLnBrk="1" hangingPunct="1"/>
            <a:endParaRPr lang="en-GB" altLang="en-US" dirty="0"/>
          </a:p>
          <a:p>
            <a:pPr eaLnBrk="1" hangingPunct="1"/>
            <a:r>
              <a:rPr lang="en-GB" altLang="en-US" dirty="0"/>
              <a:t>Under certain circumstances, the essence of the </a:t>
            </a:r>
            <a:r>
              <a:rPr lang="en-GB" altLang="en-US" dirty="0" err="1"/>
              <a:t>many:many</a:t>
            </a:r>
            <a:r>
              <a:rPr lang="en-GB" altLang="en-US" dirty="0"/>
              <a:t> relationship (in the real-world) is lost in the model if the </a:t>
            </a:r>
            <a:r>
              <a:rPr lang="en-GB" altLang="en-US" dirty="0" err="1"/>
              <a:t>many:many</a:t>
            </a:r>
            <a:r>
              <a:rPr lang="en-GB" altLang="en-US" dirty="0"/>
              <a:t> relationship is resolved. </a:t>
            </a:r>
          </a:p>
          <a:p>
            <a:pPr eaLnBrk="1" hangingPunct="1"/>
            <a:endParaRPr lang="en-GB" altLang="en-US" dirty="0"/>
          </a:p>
          <a:p>
            <a:pPr eaLnBrk="1" hangingPunct="1"/>
            <a:r>
              <a:rPr lang="en-GB" altLang="en-US" dirty="0"/>
              <a:t>In those cases, no associative entity is used; instead, the </a:t>
            </a:r>
            <a:r>
              <a:rPr lang="en-GB" altLang="en-US" dirty="0" err="1"/>
              <a:t>many:many</a:t>
            </a:r>
            <a:r>
              <a:rPr lang="en-GB" altLang="en-US" dirty="0"/>
              <a:t> relationship itself translates into a table.</a:t>
            </a:r>
          </a:p>
          <a:p>
            <a:pPr eaLnBrk="1" hangingPunct="1"/>
            <a:endParaRPr lang="en-GB" altLang="en-US" dirty="0"/>
          </a:p>
          <a:p>
            <a:pPr eaLnBrk="1" hangingPunct="1"/>
            <a:r>
              <a:rPr lang="en-GB" altLang="en-US" dirty="0"/>
              <a:t>?????</a:t>
            </a:r>
          </a:p>
          <a:p>
            <a:pPr eaLnBrk="1" hangingPunct="1">
              <a:spcBef>
                <a:spcPct val="50000"/>
              </a:spcBef>
              <a:buSzPct val="85000"/>
              <a:buFont typeface="Symbol" panose="05050102010706020507" pitchFamily="18" charset="2"/>
              <a:buNone/>
            </a:pPr>
            <a:r>
              <a:rPr lang="en-GB" altLang="en-US" dirty="0"/>
              <a:t>also called “</a:t>
            </a:r>
            <a:r>
              <a:rPr lang="en-GB" altLang="en-US" i="1" dirty="0"/>
              <a:t>intersecting entity</a:t>
            </a:r>
            <a:r>
              <a:rPr lang="en-GB" altLang="en-US" dirty="0"/>
              <a:t>”. </a:t>
            </a:r>
          </a:p>
          <a:p>
            <a:pPr eaLnBrk="1" hangingPunct="1">
              <a:spcBef>
                <a:spcPct val="50000"/>
              </a:spcBef>
              <a:buSzPct val="85000"/>
              <a:buFont typeface="Symbol" panose="05050102010706020507" pitchFamily="18" charset="2"/>
              <a:buNone/>
            </a:pPr>
            <a:r>
              <a:rPr lang="en-GB" altLang="en-US" dirty="0"/>
              <a:t>identifier of an associative entity is a composite of the identifiers of the entities involved in the </a:t>
            </a:r>
            <a:r>
              <a:rPr lang="en-GB" altLang="en-US" dirty="0" err="1"/>
              <a:t>many:many</a:t>
            </a:r>
            <a:r>
              <a:rPr lang="en-GB" altLang="en-US" dirty="0"/>
              <a:t> relationship.</a:t>
            </a:r>
          </a:p>
          <a:p>
            <a:pPr eaLnBrk="1" hangingPunct="1">
              <a:spcBef>
                <a:spcPct val="50000"/>
              </a:spcBef>
              <a:buSzPct val="85000"/>
              <a:buFont typeface="Symbol" panose="05050102010706020507" pitchFamily="18" charset="2"/>
              <a:buNone/>
            </a:pPr>
            <a:r>
              <a:rPr lang="en-GB" altLang="en-US" dirty="0"/>
              <a:t>associative entities by their very definition, are also weak entities.</a:t>
            </a:r>
          </a:p>
          <a:p>
            <a:pPr eaLnBrk="1" hangingPunct="1">
              <a:spcBef>
                <a:spcPct val="50000"/>
              </a:spcBef>
              <a:buSzPct val="85000"/>
              <a:buFont typeface="Symbol" panose="05050102010706020507" pitchFamily="18" charset="2"/>
              <a:buNone/>
            </a:pPr>
            <a:r>
              <a:rPr lang="en-GB" altLang="en-US" dirty="0"/>
              <a:t>must be appropriately named</a:t>
            </a:r>
          </a:p>
          <a:p>
            <a:pPr eaLnBrk="1" hangingPunct="1"/>
            <a:endParaRPr lang="en-GB"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8FBA4095-9990-4447-A494-46E58F55AC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875E6A-D513-4A5E-A372-303BB7D5114E}" type="slidenum">
              <a:rPr lang="en-US" altLang="en-US" sz="1200"/>
              <a:pPr eaLnBrk="1" hangingPunct="1"/>
              <a:t>37</a:t>
            </a:fld>
            <a:endParaRPr lang="en-US" altLang="en-US" sz="1200"/>
          </a:p>
        </p:txBody>
      </p:sp>
      <p:sp>
        <p:nvSpPr>
          <p:cNvPr id="159747" name="Rectangle 2">
            <a:extLst>
              <a:ext uri="{FF2B5EF4-FFF2-40B4-BE49-F238E27FC236}">
                <a16:creationId xmlns:a16="http://schemas.microsoft.com/office/drawing/2014/main" id="{6C10CC7E-5E79-4682-B285-5995C10203ED}"/>
              </a:ext>
            </a:extLst>
          </p:cNvPr>
          <p:cNvSpPr>
            <a:spLocks noChangeArrowheads="1" noTextEdit="1"/>
          </p:cNvSpPr>
          <p:nvPr>
            <p:ph type="sldImg"/>
          </p:nvPr>
        </p:nvSpPr>
        <p:spPr>
          <a:solidFill>
            <a:srgbClr val="FFFFFF"/>
          </a:solidFill>
          <a:ln/>
        </p:spPr>
      </p:sp>
      <p:sp>
        <p:nvSpPr>
          <p:cNvPr id="159748" name="Rectangle 3">
            <a:extLst>
              <a:ext uri="{FF2B5EF4-FFF2-40B4-BE49-F238E27FC236}">
                <a16:creationId xmlns:a16="http://schemas.microsoft.com/office/drawing/2014/main" id="{80064104-9798-411E-AC93-CE75BA68C5B8}"/>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B6B31029-DCBE-4C2A-982F-ED480BC7F8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3B89EB-F245-4783-B0E6-92727D541CE5}" type="slidenum">
              <a:rPr lang="en-US" altLang="en-US" sz="1200"/>
              <a:pPr eaLnBrk="1" hangingPunct="1"/>
              <a:t>38</a:t>
            </a:fld>
            <a:endParaRPr lang="en-US" altLang="en-US" sz="1200"/>
          </a:p>
        </p:txBody>
      </p:sp>
      <p:sp>
        <p:nvSpPr>
          <p:cNvPr id="160771" name="Rectangle 2">
            <a:extLst>
              <a:ext uri="{FF2B5EF4-FFF2-40B4-BE49-F238E27FC236}">
                <a16:creationId xmlns:a16="http://schemas.microsoft.com/office/drawing/2014/main" id="{E5904619-D8BF-4283-B9D1-8D816251A94A}"/>
              </a:ext>
            </a:extLst>
          </p:cNvPr>
          <p:cNvSpPr>
            <a:spLocks noChangeArrowheads="1" noTextEdit="1"/>
          </p:cNvSpPr>
          <p:nvPr>
            <p:ph type="sldImg"/>
          </p:nvPr>
        </p:nvSpPr>
        <p:spPr>
          <a:solidFill>
            <a:srgbClr val="FFFFFF"/>
          </a:solidFill>
          <a:ln/>
        </p:spPr>
      </p:sp>
      <p:sp>
        <p:nvSpPr>
          <p:cNvPr id="160772" name="Rectangle 3">
            <a:extLst>
              <a:ext uri="{FF2B5EF4-FFF2-40B4-BE49-F238E27FC236}">
                <a16:creationId xmlns:a16="http://schemas.microsoft.com/office/drawing/2014/main" id="{6DB50E3C-DB5B-4EBB-8CF6-7377EB749B71}"/>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GB" altLang="en-US"/>
              <a:t>Note the specialisation hierarchy - here it is a partial specialisation, with an overlapping constraint.</a:t>
            </a:r>
          </a:p>
          <a:p>
            <a:pPr eaLnBrk="1" hangingPunct="1"/>
            <a:endParaRPr lang="en-GB" altLang="en-US"/>
          </a:p>
          <a:p>
            <a:pPr eaLnBrk="1" hangingPunct="1"/>
            <a:r>
              <a:rPr lang="en-GB" altLang="en-US"/>
              <a:t>The previous example ("Customers pay in cash, cheque or draft") was an example of a total, disjoint specialisation.</a:t>
            </a:r>
          </a:p>
          <a:p>
            <a:pPr eaLnBrk="1" hangingPunct="1"/>
            <a:endParaRPr lang="en-GB" altLang="en-US"/>
          </a:p>
          <a:p>
            <a:pPr eaLnBrk="1" hangingPunct="1"/>
            <a:r>
              <a:rPr lang="en-GB" altLang="en-US"/>
              <a:t>These two parameters are independent - i.e. it is possible to have a total &amp; overlapping specialisation, or a total &amp; disjoint or a partial &amp; overlapping or a partial &amp; disjoint specilisation.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6B20108B-DBAB-497C-ABA7-0AFE6E3565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163E37F-00D6-4D34-B7C7-FBB7A2D28C90}" type="slidenum">
              <a:rPr lang="en-US" altLang="en-US" sz="1200"/>
              <a:pPr eaLnBrk="1" hangingPunct="1"/>
              <a:t>39</a:t>
            </a:fld>
            <a:endParaRPr lang="en-US" altLang="en-US" sz="1200"/>
          </a:p>
        </p:txBody>
      </p:sp>
      <p:sp>
        <p:nvSpPr>
          <p:cNvPr id="161795" name="Rectangle 2">
            <a:extLst>
              <a:ext uri="{FF2B5EF4-FFF2-40B4-BE49-F238E27FC236}">
                <a16:creationId xmlns:a16="http://schemas.microsoft.com/office/drawing/2014/main" id="{E990D294-CFC9-41A7-BC22-D36DC5266276}"/>
              </a:ext>
            </a:extLst>
          </p:cNvPr>
          <p:cNvSpPr>
            <a:spLocks noChangeArrowheads="1" noTextEdit="1"/>
          </p:cNvSpPr>
          <p:nvPr>
            <p:ph type="sldImg"/>
          </p:nvPr>
        </p:nvSpPr>
        <p:spPr>
          <a:solidFill>
            <a:srgbClr val="FFFFFF"/>
          </a:solidFill>
          <a:ln/>
        </p:spPr>
      </p:sp>
      <p:sp>
        <p:nvSpPr>
          <p:cNvPr id="161796" name="Rectangle 3">
            <a:extLst>
              <a:ext uri="{FF2B5EF4-FFF2-40B4-BE49-F238E27FC236}">
                <a16:creationId xmlns:a16="http://schemas.microsoft.com/office/drawing/2014/main" id="{4A11576D-CBF3-46C1-A71C-9E1EBCF9EA02}"/>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B3BE646D-7379-4686-A90B-E1F463A987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0F6AE3-CB41-4F4A-A1FC-92984321BEF6}" type="slidenum">
              <a:rPr lang="en-US" altLang="en-US" sz="1200"/>
              <a:pPr eaLnBrk="1" hangingPunct="1"/>
              <a:t>40</a:t>
            </a:fld>
            <a:endParaRPr lang="en-US" altLang="en-US" sz="1200"/>
          </a:p>
        </p:txBody>
      </p:sp>
      <p:sp>
        <p:nvSpPr>
          <p:cNvPr id="162819" name="Rectangle 2">
            <a:extLst>
              <a:ext uri="{FF2B5EF4-FFF2-40B4-BE49-F238E27FC236}">
                <a16:creationId xmlns:a16="http://schemas.microsoft.com/office/drawing/2014/main" id="{63967FCA-729D-4F5E-A225-B955C863121D}"/>
              </a:ext>
            </a:extLst>
          </p:cNvPr>
          <p:cNvSpPr>
            <a:spLocks noChangeArrowheads="1" noTextEdit="1"/>
          </p:cNvSpPr>
          <p:nvPr>
            <p:ph type="sldImg"/>
          </p:nvPr>
        </p:nvSpPr>
        <p:spPr>
          <a:solidFill>
            <a:srgbClr val="FFFFFF"/>
          </a:solidFill>
          <a:ln/>
        </p:spPr>
      </p:sp>
      <p:sp>
        <p:nvSpPr>
          <p:cNvPr id="162820" name="Rectangle 3">
            <a:extLst>
              <a:ext uri="{FF2B5EF4-FFF2-40B4-BE49-F238E27FC236}">
                <a16:creationId xmlns:a16="http://schemas.microsoft.com/office/drawing/2014/main" id="{6C6C05B9-4436-456A-B19D-8E4BE97A0233}"/>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69AF0E36-B3C6-447C-9EB0-60B8722453D3}"/>
              </a:ext>
            </a:extLst>
          </p:cNvPr>
          <p:cNvSpPr>
            <a:spLocks noGrp="1" noRot="1" noChangeAspect="1" noTextEdit="1"/>
          </p:cNvSpPr>
          <p:nvPr>
            <p:ph type="sldImg"/>
          </p:nvPr>
        </p:nvSpPr>
        <p:spPr>
          <a:ln/>
        </p:spPr>
      </p:sp>
      <p:sp>
        <p:nvSpPr>
          <p:cNvPr id="136195" name="Notes Placeholder 2">
            <a:extLst>
              <a:ext uri="{FF2B5EF4-FFF2-40B4-BE49-F238E27FC236}">
                <a16:creationId xmlns:a16="http://schemas.microsoft.com/office/drawing/2014/main" id="{EA5939AD-0559-436C-9329-95654E33E9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DDL: DDL can be used for:</a:t>
            </a:r>
          </a:p>
          <a:p>
            <a:pPr eaLnBrk="1" hangingPunct="1"/>
            <a:r>
              <a:rPr lang="en-US" altLang="en-US"/>
              <a:t>Creation of tables and definition of attributes (CREATE TABLE ...)</a:t>
            </a:r>
          </a:p>
          <a:p>
            <a:pPr eaLnBrk="1" hangingPunct="1"/>
            <a:r>
              <a:rPr lang="en-US" altLang="en-US"/>
              <a:t>Change of tables by adding or deleting attributes (ALTER TABLE …)</a:t>
            </a:r>
          </a:p>
          <a:p>
            <a:pPr eaLnBrk="1" hangingPunct="1"/>
            <a:r>
              <a:rPr lang="en-US" altLang="en-US"/>
              <a:t>Deletion of whole table including content (!) (DROP TABLE …) </a:t>
            </a:r>
          </a:p>
          <a:p>
            <a:pPr eaLnBrk="1" hangingPunct="1"/>
            <a:endParaRPr lang="en-US" altLang="en-US"/>
          </a:p>
          <a:p>
            <a:pPr eaLnBrk="1" hangingPunct="1"/>
            <a:r>
              <a:rPr lang="en-US" altLang="en-US"/>
              <a:t>DML: DML can be used for:</a:t>
            </a:r>
          </a:p>
          <a:p>
            <a:pPr eaLnBrk="1" hangingPunct="1"/>
            <a:r>
              <a:rPr lang="it-IT" altLang="en-US"/>
              <a:t>Add data (INSERT)</a:t>
            </a:r>
          </a:p>
          <a:p>
            <a:pPr eaLnBrk="1" hangingPunct="1"/>
            <a:r>
              <a:rPr lang="it-IT" altLang="en-US"/>
              <a:t>Change data (UPDATE)</a:t>
            </a:r>
          </a:p>
          <a:p>
            <a:pPr eaLnBrk="1" hangingPunct="1"/>
            <a:r>
              <a:rPr lang="it-IT" altLang="en-US"/>
              <a:t>Delete data (DELETE)</a:t>
            </a:r>
          </a:p>
          <a:p>
            <a:pPr eaLnBrk="1" hangingPunct="1"/>
            <a:r>
              <a:rPr lang="it-IT" altLang="en-US"/>
              <a:t>Query data (SELECT)</a:t>
            </a:r>
          </a:p>
          <a:p>
            <a:pPr eaLnBrk="1" hangingPunct="1"/>
            <a:endParaRPr lang="en-US" altLang="en-US"/>
          </a:p>
        </p:txBody>
      </p:sp>
      <p:sp>
        <p:nvSpPr>
          <p:cNvPr id="136196" name="Slide Number Placeholder 3">
            <a:extLst>
              <a:ext uri="{FF2B5EF4-FFF2-40B4-BE49-F238E27FC236}">
                <a16:creationId xmlns:a16="http://schemas.microsoft.com/office/drawing/2014/main" id="{40A7E416-4E19-4C03-B941-1B109DC07C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0B471B-43DA-4D56-8C81-F9B317638D4E}" type="slidenum">
              <a:rPr lang="en-US" altLang="en-US" sz="1200"/>
              <a:pPr eaLnBrk="1" hangingPunct="1"/>
              <a:t>11</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11437BF4-2126-4539-9F51-3F42D50925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D0521F-30F3-4BC3-A66B-ACFA3016C37C}" type="slidenum">
              <a:rPr lang="en-US" altLang="en-US" sz="1200"/>
              <a:pPr eaLnBrk="1" hangingPunct="1"/>
              <a:t>41</a:t>
            </a:fld>
            <a:endParaRPr lang="en-US" altLang="en-US" sz="1200"/>
          </a:p>
        </p:txBody>
      </p:sp>
      <p:sp>
        <p:nvSpPr>
          <p:cNvPr id="163843" name="Rectangle 2">
            <a:extLst>
              <a:ext uri="{FF2B5EF4-FFF2-40B4-BE49-F238E27FC236}">
                <a16:creationId xmlns:a16="http://schemas.microsoft.com/office/drawing/2014/main" id="{1CEF6E93-FBB3-4E41-93B9-B40736DE7961}"/>
              </a:ext>
            </a:extLst>
          </p:cNvPr>
          <p:cNvSpPr>
            <a:spLocks noChangeArrowheads="1" noTextEdit="1"/>
          </p:cNvSpPr>
          <p:nvPr>
            <p:ph type="sldImg"/>
          </p:nvPr>
        </p:nvSpPr>
        <p:spPr>
          <a:xfrm>
            <a:off x="1293813" y="795338"/>
            <a:ext cx="4273550" cy="3205162"/>
          </a:xfrm>
          <a:ln w="12700" cap="flat">
            <a:solidFill>
              <a:schemeClr val="tx1"/>
            </a:solidFill>
          </a:ln>
        </p:spPr>
      </p:sp>
      <p:sp>
        <p:nvSpPr>
          <p:cNvPr id="163844" name="Rectangle 3">
            <a:extLst>
              <a:ext uri="{FF2B5EF4-FFF2-40B4-BE49-F238E27FC236}">
                <a16:creationId xmlns:a16="http://schemas.microsoft.com/office/drawing/2014/main" id="{F69BC419-EB99-47B6-9A34-FB010757705E}"/>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B828D8F3-F754-469C-B122-CD5DF05ED7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0F08AC-F409-407E-A4D8-986D35D3C131}" type="slidenum">
              <a:rPr lang="en-US" altLang="en-US" sz="1200"/>
              <a:pPr eaLnBrk="1" hangingPunct="1"/>
              <a:t>42</a:t>
            </a:fld>
            <a:endParaRPr lang="en-US" altLang="en-US" sz="1200"/>
          </a:p>
        </p:txBody>
      </p:sp>
      <p:sp>
        <p:nvSpPr>
          <p:cNvPr id="164867" name="Rectangle 2">
            <a:extLst>
              <a:ext uri="{FF2B5EF4-FFF2-40B4-BE49-F238E27FC236}">
                <a16:creationId xmlns:a16="http://schemas.microsoft.com/office/drawing/2014/main" id="{1A3783BC-431A-4EC8-8CEE-9B899F64245C}"/>
              </a:ext>
            </a:extLst>
          </p:cNvPr>
          <p:cNvSpPr>
            <a:spLocks noChangeArrowheads="1" noTextEdit="1"/>
          </p:cNvSpPr>
          <p:nvPr>
            <p:ph type="sldImg"/>
          </p:nvPr>
        </p:nvSpPr>
        <p:spPr>
          <a:xfrm>
            <a:off x="1293813" y="795338"/>
            <a:ext cx="4273550" cy="3205162"/>
          </a:xfrm>
          <a:ln w="12700" cap="flat">
            <a:solidFill>
              <a:schemeClr val="tx1"/>
            </a:solidFill>
          </a:ln>
        </p:spPr>
      </p:sp>
      <p:sp>
        <p:nvSpPr>
          <p:cNvPr id="164868" name="Rectangle 3">
            <a:extLst>
              <a:ext uri="{FF2B5EF4-FFF2-40B4-BE49-F238E27FC236}">
                <a16:creationId xmlns:a16="http://schemas.microsoft.com/office/drawing/2014/main" id="{35EA3ABE-B2C3-4334-97CB-F71538865D13}"/>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D2B65427-A98E-4687-AD94-330AFE5A80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0DB4B1B-3A65-4611-846E-24E3CF55C858}" type="slidenum">
              <a:rPr lang="en-US" altLang="en-US" sz="1200"/>
              <a:pPr eaLnBrk="1" hangingPunct="1"/>
              <a:t>43</a:t>
            </a:fld>
            <a:endParaRPr lang="en-US" altLang="en-US" sz="1200"/>
          </a:p>
        </p:txBody>
      </p:sp>
      <p:sp>
        <p:nvSpPr>
          <p:cNvPr id="165891" name="Rectangle 2">
            <a:extLst>
              <a:ext uri="{FF2B5EF4-FFF2-40B4-BE49-F238E27FC236}">
                <a16:creationId xmlns:a16="http://schemas.microsoft.com/office/drawing/2014/main" id="{00E30B48-808F-465D-9641-E1B8C2BEAAF9}"/>
              </a:ext>
            </a:extLst>
          </p:cNvPr>
          <p:cNvSpPr>
            <a:spLocks noChangeArrowheads="1" noTextEdit="1"/>
          </p:cNvSpPr>
          <p:nvPr>
            <p:ph type="sldImg"/>
          </p:nvPr>
        </p:nvSpPr>
        <p:spPr>
          <a:xfrm>
            <a:off x="1293813" y="795338"/>
            <a:ext cx="4273550" cy="3205162"/>
          </a:xfrm>
          <a:ln w="12700" cap="flat">
            <a:solidFill>
              <a:schemeClr val="tx1"/>
            </a:solidFill>
          </a:ln>
        </p:spPr>
      </p:sp>
      <p:sp>
        <p:nvSpPr>
          <p:cNvPr id="165892" name="Rectangle 3">
            <a:extLst>
              <a:ext uri="{FF2B5EF4-FFF2-40B4-BE49-F238E27FC236}">
                <a16:creationId xmlns:a16="http://schemas.microsoft.com/office/drawing/2014/main" id="{38B57920-D063-4A0E-AE9F-F0D71A717E0A}"/>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F7B88F9C-276F-4CD1-819A-F0054EE01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500052-BB9C-48C6-A5D9-AD2174A86BDF}" type="slidenum">
              <a:rPr lang="en-US" altLang="en-US" sz="1200"/>
              <a:pPr eaLnBrk="1" hangingPunct="1"/>
              <a:t>44</a:t>
            </a:fld>
            <a:endParaRPr lang="en-US" altLang="en-US" sz="1200"/>
          </a:p>
        </p:txBody>
      </p:sp>
      <p:sp>
        <p:nvSpPr>
          <p:cNvPr id="166915" name="Rectangle 2">
            <a:extLst>
              <a:ext uri="{FF2B5EF4-FFF2-40B4-BE49-F238E27FC236}">
                <a16:creationId xmlns:a16="http://schemas.microsoft.com/office/drawing/2014/main" id="{E345F599-8AF8-4A0A-93A1-9080BB352969}"/>
              </a:ext>
            </a:extLst>
          </p:cNvPr>
          <p:cNvSpPr>
            <a:spLocks noChangeArrowheads="1" noTextEdit="1"/>
          </p:cNvSpPr>
          <p:nvPr>
            <p:ph type="sldImg"/>
          </p:nvPr>
        </p:nvSpPr>
        <p:spPr>
          <a:xfrm>
            <a:off x="1293813" y="795338"/>
            <a:ext cx="4273550" cy="3205162"/>
          </a:xfrm>
          <a:ln w="12700" cap="flat">
            <a:solidFill>
              <a:schemeClr val="tx1"/>
            </a:solidFill>
          </a:ln>
        </p:spPr>
      </p:sp>
      <p:sp>
        <p:nvSpPr>
          <p:cNvPr id="166916" name="Rectangle 3">
            <a:extLst>
              <a:ext uri="{FF2B5EF4-FFF2-40B4-BE49-F238E27FC236}">
                <a16:creationId xmlns:a16="http://schemas.microsoft.com/office/drawing/2014/main" id="{916A3129-C46D-4C31-9612-0BCFA585C7E8}"/>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0B970CC7-5E9B-4268-9767-74365C691C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9C58372-04B0-49FE-9988-2500FBD1EA48}" type="slidenum">
              <a:rPr lang="en-US" altLang="en-US" sz="1200"/>
              <a:pPr eaLnBrk="1" hangingPunct="1"/>
              <a:t>45</a:t>
            </a:fld>
            <a:endParaRPr lang="en-US" altLang="en-US" sz="1200"/>
          </a:p>
        </p:txBody>
      </p:sp>
      <p:sp>
        <p:nvSpPr>
          <p:cNvPr id="167939" name="Rectangle 2">
            <a:extLst>
              <a:ext uri="{FF2B5EF4-FFF2-40B4-BE49-F238E27FC236}">
                <a16:creationId xmlns:a16="http://schemas.microsoft.com/office/drawing/2014/main" id="{8ABCD9B6-D46B-4EE3-8D78-461D4F9847FA}"/>
              </a:ext>
            </a:extLst>
          </p:cNvPr>
          <p:cNvSpPr>
            <a:spLocks noChangeArrowheads="1" noTextEdit="1"/>
          </p:cNvSpPr>
          <p:nvPr>
            <p:ph type="sldImg"/>
          </p:nvPr>
        </p:nvSpPr>
        <p:spPr>
          <a:xfrm>
            <a:off x="1293813" y="795338"/>
            <a:ext cx="4273550" cy="3205162"/>
          </a:xfrm>
          <a:ln w="12700" cap="flat">
            <a:solidFill>
              <a:schemeClr val="tx1"/>
            </a:solidFill>
          </a:ln>
        </p:spPr>
      </p:sp>
      <p:sp>
        <p:nvSpPr>
          <p:cNvPr id="167940" name="Rectangle 3">
            <a:extLst>
              <a:ext uri="{FF2B5EF4-FFF2-40B4-BE49-F238E27FC236}">
                <a16:creationId xmlns:a16="http://schemas.microsoft.com/office/drawing/2014/main" id="{7214D4DE-4533-44A4-A121-E4B14C950B75}"/>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D50B6391-B1BF-4081-A4B6-76175DEBB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E4F788-44AF-47A9-B14D-83D7740A8916}" type="slidenum">
              <a:rPr lang="en-US" altLang="en-US" sz="1200"/>
              <a:pPr eaLnBrk="1" hangingPunct="1"/>
              <a:t>46</a:t>
            </a:fld>
            <a:endParaRPr lang="en-US" altLang="en-US" sz="1200"/>
          </a:p>
        </p:txBody>
      </p:sp>
      <p:sp>
        <p:nvSpPr>
          <p:cNvPr id="168963" name="Rectangle 2">
            <a:extLst>
              <a:ext uri="{FF2B5EF4-FFF2-40B4-BE49-F238E27FC236}">
                <a16:creationId xmlns:a16="http://schemas.microsoft.com/office/drawing/2014/main" id="{C58BE2FF-E07D-486B-AA55-AF9AB96B6E18}"/>
              </a:ext>
            </a:extLst>
          </p:cNvPr>
          <p:cNvSpPr>
            <a:spLocks noChangeArrowheads="1" noTextEdit="1"/>
          </p:cNvSpPr>
          <p:nvPr>
            <p:ph type="sldImg"/>
          </p:nvPr>
        </p:nvSpPr>
        <p:spPr>
          <a:xfrm>
            <a:off x="1293813" y="795338"/>
            <a:ext cx="4273550" cy="3205162"/>
          </a:xfrm>
          <a:ln w="12700" cap="flat">
            <a:solidFill>
              <a:schemeClr val="tx1"/>
            </a:solidFill>
          </a:ln>
        </p:spPr>
      </p:sp>
      <p:sp>
        <p:nvSpPr>
          <p:cNvPr id="168964" name="Rectangle 3">
            <a:extLst>
              <a:ext uri="{FF2B5EF4-FFF2-40B4-BE49-F238E27FC236}">
                <a16:creationId xmlns:a16="http://schemas.microsoft.com/office/drawing/2014/main" id="{EB12E6C0-00F7-4FA5-9774-416D3BAAAF7B}"/>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A580470B-9BA8-42AC-AC84-B92F1786D9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D46D3D-C5F8-406B-AB45-3C74E24D0E73}" type="slidenum">
              <a:rPr lang="en-US" altLang="en-US" sz="1200"/>
              <a:pPr eaLnBrk="1" hangingPunct="1"/>
              <a:t>47</a:t>
            </a:fld>
            <a:endParaRPr lang="en-US" altLang="en-US" sz="1200"/>
          </a:p>
        </p:txBody>
      </p:sp>
      <p:sp>
        <p:nvSpPr>
          <p:cNvPr id="169987" name="Rectangle 2">
            <a:extLst>
              <a:ext uri="{FF2B5EF4-FFF2-40B4-BE49-F238E27FC236}">
                <a16:creationId xmlns:a16="http://schemas.microsoft.com/office/drawing/2014/main" id="{2F4C9039-423F-4359-9781-7E00C3CA4D20}"/>
              </a:ext>
            </a:extLst>
          </p:cNvPr>
          <p:cNvSpPr>
            <a:spLocks noChangeArrowheads="1" noTextEdit="1"/>
          </p:cNvSpPr>
          <p:nvPr>
            <p:ph type="sldImg"/>
          </p:nvPr>
        </p:nvSpPr>
        <p:spPr>
          <a:xfrm>
            <a:off x="1293813" y="795338"/>
            <a:ext cx="4273550" cy="3205162"/>
          </a:xfrm>
          <a:ln w="12700" cap="flat">
            <a:solidFill>
              <a:schemeClr val="tx1"/>
            </a:solidFill>
          </a:ln>
        </p:spPr>
      </p:sp>
      <p:sp>
        <p:nvSpPr>
          <p:cNvPr id="169988" name="Rectangle 3">
            <a:extLst>
              <a:ext uri="{FF2B5EF4-FFF2-40B4-BE49-F238E27FC236}">
                <a16:creationId xmlns:a16="http://schemas.microsoft.com/office/drawing/2014/main" id="{5DAE9B0D-E666-4D8E-B1A1-3C17ABEF9C00}"/>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6F5E0F4E-EE32-4194-97F3-778A67C0CA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8ED738-166E-4B13-9B7C-F1E893E8630F}" type="slidenum">
              <a:rPr lang="en-US" altLang="en-US" sz="1200"/>
              <a:pPr eaLnBrk="1" hangingPunct="1"/>
              <a:t>48</a:t>
            </a:fld>
            <a:endParaRPr lang="en-US" altLang="en-US" sz="1200"/>
          </a:p>
        </p:txBody>
      </p:sp>
      <p:sp>
        <p:nvSpPr>
          <p:cNvPr id="171011" name="Rectangle 2">
            <a:extLst>
              <a:ext uri="{FF2B5EF4-FFF2-40B4-BE49-F238E27FC236}">
                <a16:creationId xmlns:a16="http://schemas.microsoft.com/office/drawing/2014/main" id="{65975E16-CA2B-4D46-95AF-1FD9C2899768}"/>
              </a:ext>
            </a:extLst>
          </p:cNvPr>
          <p:cNvSpPr>
            <a:spLocks noChangeArrowheads="1" noTextEdit="1"/>
          </p:cNvSpPr>
          <p:nvPr>
            <p:ph type="sldImg"/>
          </p:nvPr>
        </p:nvSpPr>
        <p:spPr>
          <a:xfrm>
            <a:off x="1293813" y="795338"/>
            <a:ext cx="4273550" cy="3205162"/>
          </a:xfrm>
          <a:ln w="12700" cap="flat">
            <a:solidFill>
              <a:schemeClr val="tx1"/>
            </a:solidFill>
          </a:ln>
        </p:spPr>
      </p:sp>
      <p:sp>
        <p:nvSpPr>
          <p:cNvPr id="171012" name="Rectangle 3">
            <a:extLst>
              <a:ext uri="{FF2B5EF4-FFF2-40B4-BE49-F238E27FC236}">
                <a16:creationId xmlns:a16="http://schemas.microsoft.com/office/drawing/2014/main" id="{E0037965-2F31-474D-BE53-63628DA95165}"/>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D7C00FC5-43CC-4865-9B16-6D5CAB3C03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9C9C57-217C-4DFF-9A89-48E4B6089A2F}" type="slidenum">
              <a:rPr lang="en-US" altLang="en-US" sz="1200"/>
              <a:pPr eaLnBrk="1" hangingPunct="1"/>
              <a:t>49</a:t>
            </a:fld>
            <a:endParaRPr lang="en-US" altLang="en-US" sz="1200"/>
          </a:p>
        </p:txBody>
      </p:sp>
      <p:sp>
        <p:nvSpPr>
          <p:cNvPr id="172035" name="Rectangle 2">
            <a:extLst>
              <a:ext uri="{FF2B5EF4-FFF2-40B4-BE49-F238E27FC236}">
                <a16:creationId xmlns:a16="http://schemas.microsoft.com/office/drawing/2014/main" id="{6CB3A6FE-B82E-4A0B-85D1-5D25D7B5C6E4}"/>
              </a:ext>
            </a:extLst>
          </p:cNvPr>
          <p:cNvSpPr>
            <a:spLocks noChangeArrowheads="1" noTextEdit="1"/>
          </p:cNvSpPr>
          <p:nvPr>
            <p:ph type="sldImg"/>
          </p:nvPr>
        </p:nvSpPr>
        <p:spPr>
          <a:xfrm>
            <a:off x="1293813" y="795338"/>
            <a:ext cx="4273550" cy="3205162"/>
          </a:xfrm>
          <a:ln w="12700" cap="flat">
            <a:solidFill>
              <a:schemeClr val="tx1"/>
            </a:solidFill>
          </a:ln>
        </p:spPr>
      </p:sp>
      <p:sp>
        <p:nvSpPr>
          <p:cNvPr id="172036" name="Rectangle 3">
            <a:extLst>
              <a:ext uri="{FF2B5EF4-FFF2-40B4-BE49-F238E27FC236}">
                <a16:creationId xmlns:a16="http://schemas.microsoft.com/office/drawing/2014/main" id="{816D1B40-9BB3-4488-8E12-F4B738DF1EEE}"/>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6A772295-2FF4-4836-B3AF-1ED0F7B2EB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53E792C-A84E-4955-A4F5-AE826B3C5FD5}" type="slidenum">
              <a:rPr lang="en-US" altLang="en-US" sz="1200"/>
              <a:pPr eaLnBrk="1" hangingPunct="1"/>
              <a:t>50</a:t>
            </a:fld>
            <a:endParaRPr lang="en-US" altLang="en-US" sz="1200"/>
          </a:p>
        </p:txBody>
      </p:sp>
      <p:sp>
        <p:nvSpPr>
          <p:cNvPr id="173059" name="Rectangle 2">
            <a:extLst>
              <a:ext uri="{FF2B5EF4-FFF2-40B4-BE49-F238E27FC236}">
                <a16:creationId xmlns:a16="http://schemas.microsoft.com/office/drawing/2014/main" id="{EAA30123-A0CA-40D7-A92F-3D017AD28296}"/>
              </a:ext>
            </a:extLst>
          </p:cNvPr>
          <p:cNvSpPr>
            <a:spLocks noChangeArrowheads="1" noTextEdit="1"/>
          </p:cNvSpPr>
          <p:nvPr>
            <p:ph type="sldImg"/>
          </p:nvPr>
        </p:nvSpPr>
        <p:spPr>
          <a:xfrm>
            <a:off x="1293813" y="795338"/>
            <a:ext cx="4273550" cy="3205162"/>
          </a:xfrm>
          <a:ln w="12700" cap="flat">
            <a:solidFill>
              <a:schemeClr val="tx1"/>
            </a:solidFill>
          </a:ln>
        </p:spPr>
      </p:sp>
      <p:sp>
        <p:nvSpPr>
          <p:cNvPr id="173060" name="Rectangle 3">
            <a:extLst>
              <a:ext uri="{FF2B5EF4-FFF2-40B4-BE49-F238E27FC236}">
                <a16:creationId xmlns:a16="http://schemas.microsoft.com/office/drawing/2014/main" id="{3692A689-28A8-4AB6-821B-C805E9B2AD3C}"/>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FFC64D63-C52E-44A6-B1FE-D54752D74C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7F9DEE1-1CE6-4779-AD25-9B916EC0A9E0}" type="slidenum">
              <a:rPr lang="en-US" altLang="en-US" sz="1200"/>
              <a:pPr eaLnBrk="1" hangingPunct="1"/>
              <a:t>12</a:t>
            </a:fld>
            <a:endParaRPr lang="en-US" altLang="en-US" sz="1200"/>
          </a:p>
        </p:txBody>
      </p:sp>
      <p:sp>
        <p:nvSpPr>
          <p:cNvPr id="137219" name="Rectangle 2">
            <a:extLst>
              <a:ext uri="{FF2B5EF4-FFF2-40B4-BE49-F238E27FC236}">
                <a16:creationId xmlns:a16="http://schemas.microsoft.com/office/drawing/2014/main" id="{07986E96-C182-419C-8444-B00D9C614C05}"/>
              </a:ext>
            </a:extLst>
          </p:cNvPr>
          <p:cNvSpPr>
            <a:spLocks noChangeArrowheads="1" noTextEdit="1"/>
          </p:cNvSpPr>
          <p:nvPr>
            <p:ph type="sldImg"/>
          </p:nvPr>
        </p:nvSpPr>
        <p:spPr>
          <a:xfrm>
            <a:off x="1293813" y="796925"/>
            <a:ext cx="4273550" cy="3205163"/>
          </a:xfrm>
          <a:ln w="12700" cap="flat">
            <a:solidFill>
              <a:schemeClr val="tx1"/>
            </a:solidFill>
          </a:ln>
        </p:spPr>
      </p:sp>
      <p:sp>
        <p:nvSpPr>
          <p:cNvPr id="137220" name="Rectangle 3">
            <a:extLst>
              <a:ext uri="{FF2B5EF4-FFF2-40B4-BE49-F238E27FC236}">
                <a16:creationId xmlns:a16="http://schemas.microsoft.com/office/drawing/2014/main" id="{FBC08A3C-4D87-4D59-8FAF-19DE3144D6AB}"/>
              </a:ext>
            </a:extLst>
          </p:cNvPr>
          <p:cNvSpPr>
            <a:spLocks noChangeArrowheads="1"/>
          </p:cNvSpPr>
          <p:nvPr>
            <p:ph type="body" idx="1"/>
          </p:nvPr>
        </p:nvSpPr>
        <p:spPr>
          <a:xfrm>
            <a:off x="914400" y="4348163"/>
            <a:ext cx="5029200" cy="3846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83" tIns="45992" rIns="91983" bIns="45992"/>
          <a:lstStyle/>
          <a:p>
            <a:pPr eaLnBrk="1" hangingPunct="1"/>
            <a:r>
              <a:rPr lang="en-GB" altLang="en-US"/>
              <a:t>Relational model consists of Table.</a:t>
            </a:r>
          </a:p>
          <a:p>
            <a:pPr eaLnBrk="1" hangingPunct="1"/>
            <a:endParaRPr lang="en-GB" altLang="en-US"/>
          </a:p>
          <a:p>
            <a:pPr eaLnBrk="1" hangingPunct="1"/>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8255BD1D-D0D5-43B5-BF4C-C2D0DE2466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A2E0709-69DB-4FE4-8D63-8DA7E8A256B3}" type="slidenum">
              <a:rPr lang="en-US" altLang="en-US" sz="1200"/>
              <a:pPr eaLnBrk="1" hangingPunct="1"/>
              <a:t>51</a:t>
            </a:fld>
            <a:endParaRPr lang="en-US" altLang="en-US" sz="1200"/>
          </a:p>
        </p:txBody>
      </p:sp>
      <p:sp>
        <p:nvSpPr>
          <p:cNvPr id="174083" name="Rectangle 2">
            <a:extLst>
              <a:ext uri="{FF2B5EF4-FFF2-40B4-BE49-F238E27FC236}">
                <a16:creationId xmlns:a16="http://schemas.microsoft.com/office/drawing/2014/main" id="{88D158F7-61F0-4FBC-B33A-BA7C8305BEF0}"/>
              </a:ext>
            </a:extLst>
          </p:cNvPr>
          <p:cNvSpPr>
            <a:spLocks noChangeArrowheads="1" noTextEdit="1"/>
          </p:cNvSpPr>
          <p:nvPr>
            <p:ph type="sldImg"/>
          </p:nvPr>
        </p:nvSpPr>
        <p:spPr>
          <a:xfrm>
            <a:off x="1293813" y="795338"/>
            <a:ext cx="4273550" cy="3205162"/>
          </a:xfrm>
          <a:ln w="12700" cap="flat">
            <a:solidFill>
              <a:schemeClr val="tx1"/>
            </a:solidFill>
          </a:ln>
        </p:spPr>
      </p:sp>
      <p:sp>
        <p:nvSpPr>
          <p:cNvPr id="174084" name="Rectangle 3">
            <a:extLst>
              <a:ext uri="{FF2B5EF4-FFF2-40B4-BE49-F238E27FC236}">
                <a16:creationId xmlns:a16="http://schemas.microsoft.com/office/drawing/2014/main" id="{F69D9F6E-F51C-492D-8E5D-2945F2FE538F}"/>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107173FD-6A76-4AAF-9DD2-CD8298EE6B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90F69E4-5247-4A8C-9369-FECB83051D54}" type="slidenum">
              <a:rPr lang="en-US" altLang="en-US" sz="1200"/>
              <a:pPr eaLnBrk="1" hangingPunct="1"/>
              <a:t>52</a:t>
            </a:fld>
            <a:endParaRPr lang="en-US" altLang="en-US" sz="1200"/>
          </a:p>
        </p:txBody>
      </p:sp>
      <p:sp>
        <p:nvSpPr>
          <p:cNvPr id="175107" name="Rectangle 2">
            <a:extLst>
              <a:ext uri="{FF2B5EF4-FFF2-40B4-BE49-F238E27FC236}">
                <a16:creationId xmlns:a16="http://schemas.microsoft.com/office/drawing/2014/main" id="{9A3982C7-D594-4AA9-AB89-C8CAE649399B}"/>
              </a:ext>
            </a:extLst>
          </p:cNvPr>
          <p:cNvSpPr>
            <a:spLocks noChangeArrowheads="1" noTextEdit="1"/>
          </p:cNvSpPr>
          <p:nvPr>
            <p:ph type="sldImg"/>
          </p:nvPr>
        </p:nvSpPr>
        <p:spPr>
          <a:xfrm>
            <a:off x="1293813" y="795338"/>
            <a:ext cx="4273550" cy="3205162"/>
          </a:xfrm>
          <a:ln w="12700" cap="flat">
            <a:solidFill>
              <a:schemeClr val="tx1"/>
            </a:solidFill>
          </a:ln>
        </p:spPr>
      </p:sp>
      <p:sp>
        <p:nvSpPr>
          <p:cNvPr id="175108" name="Rectangle 3">
            <a:extLst>
              <a:ext uri="{FF2B5EF4-FFF2-40B4-BE49-F238E27FC236}">
                <a16:creationId xmlns:a16="http://schemas.microsoft.com/office/drawing/2014/main" id="{3ADBC89B-754B-4B46-8845-049DA8486522}"/>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1EF9E7A1-EFBB-444E-AFE2-FD182FD6C5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F65282-54E5-459D-BA20-64E713752A47}" type="slidenum">
              <a:rPr lang="en-US" altLang="en-US" sz="1200"/>
              <a:pPr eaLnBrk="1" hangingPunct="1"/>
              <a:t>53</a:t>
            </a:fld>
            <a:endParaRPr lang="en-US" altLang="en-US" sz="1200"/>
          </a:p>
        </p:txBody>
      </p:sp>
      <p:sp>
        <p:nvSpPr>
          <p:cNvPr id="176131" name="Rectangle 2">
            <a:extLst>
              <a:ext uri="{FF2B5EF4-FFF2-40B4-BE49-F238E27FC236}">
                <a16:creationId xmlns:a16="http://schemas.microsoft.com/office/drawing/2014/main" id="{240604EF-2B59-441F-98BD-D46B8CB8A10F}"/>
              </a:ext>
            </a:extLst>
          </p:cNvPr>
          <p:cNvSpPr>
            <a:spLocks noChangeArrowheads="1" noTextEdit="1"/>
          </p:cNvSpPr>
          <p:nvPr>
            <p:ph type="sldImg"/>
          </p:nvPr>
        </p:nvSpPr>
        <p:spPr>
          <a:xfrm>
            <a:off x="1293813" y="795338"/>
            <a:ext cx="4273550" cy="3205162"/>
          </a:xfrm>
          <a:ln w="12700" cap="flat">
            <a:solidFill>
              <a:schemeClr val="tx1"/>
            </a:solidFill>
          </a:ln>
        </p:spPr>
      </p:sp>
      <p:sp>
        <p:nvSpPr>
          <p:cNvPr id="176132" name="Rectangle 3">
            <a:extLst>
              <a:ext uri="{FF2B5EF4-FFF2-40B4-BE49-F238E27FC236}">
                <a16:creationId xmlns:a16="http://schemas.microsoft.com/office/drawing/2014/main" id="{4FD206BB-9D82-408D-8B32-F39D47CCAF42}"/>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FB89A590-25BF-4CB4-8C6D-9822F2AC0B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2C62DB0-BAC8-4A1B-BCBB-5D0F01A371FA}" type="slidenum">
              <a:rPr lang="en-US" altLang="en-US" sz="1200"/>
              <a:pPr eaLnBrk="1" hangingPunct="1"/>
              <a:t>54</a:t>
            </a:fld>
            <a:endParaRPr lang="en-US" altLang="en-US" sz="1200"/>
          </a:p>
        </p:txBody>
      </p:sp>
      <p:sp>
        <p:nvSpPr>
          <p:cNvPr id="177155" name="Rectangle 2">
            <a:extLst>
              <a:ext uri="{FF2B5EF4-FFF2-40B4-BE49-F238E27FC236}">
                <a16:creationId xmlns:a16="http://schemas.microsoft.com/office/drawing/2014/main" id="{3C3A0C9F-B233-4D90-9D47-C73CF057A2EC}"/>
              </a:ext>
            </a:extLst>
          </p:cNvPr>
          <p:cNvSpPr>
            <a:spLocks noChangeArrowheads="1" noTextEdit="1"/>
          </p:cNvSpPr>
          <p:nvPr>
            <p:ph type="sldImg"/>
          </p:nvPr>
        </p:nvSpPr>
        <p:spPr>
          <a:xfrm>
            <a:off x="1293813" y="795338"/>
            <a:ext cx="4273550" cy="3205162"/>
          </a:xfrm>
          <a:ln w="12700" cap="flat">
            <a:solidFill>
              <a:schemeClr val="tx1"/>
            </a:solidFill>
          </a:ln>
        </p:spPr>
      </p:sp>
      <p:sp>
        <p:nvSpPr>
          <p:cNvPr id="177156" name="Rectangle 3">
            <a:extLst>
              <a:ext uri="{FF2B5EF4-FFF2-40B4-BE49-F238E27FC236}">
                <a16:creationId xmlns:a16="http://schemas.microsoft.com/office/drawing/2014/main" id="{3CF67952-C576-4963-9007-95A32B07E18A}"/>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D613D63F-B309-426E-A73C-7B42604F29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9409BF-FC65-4B76-9E23-9C464F686D68}" type="slidenum">
              <a:rPr lang="en-US" altLang="en-US" sz="1200"/>
              <a:pPr eaLnBrk="1" hangingPunct="1"/>
              <a:t>55</a:t>
            </a:fld>
            <a:endParaRPr lang="en-US" altLang="en-US" sz="1200"/>
          </a:p>
        </p:txBody>
      </p:sp>
      <p:sp>
        <p:nvSpPr>
          <p:cNvPr id="178179" name="Rectangle 2">
            <a:extLst>
              <a:ext uri="{FF2B5EF4-FFF2-40B4-BE49-F238E27FC236}">
                <a16:creationId xmlns:a16="http://schemas.microsoft.com/office/drawing/2014/main" id="{EA5303F0-8EEC-4925-A30C-D193DCB2C049}"/>
              </a:ext>
            </a:extLst>
          </p:cNvPr>
          <p:cNvSpPr>
            <a:spLocks noChangeArrowheads="1" noTextEdit="1"/>
          </p:cNvSpPr>
          <p:nvPr>
            <p:ph type="sldImg"/>
          </p:nvPr>
        </p:nvSpPr>
        <p:spPr>
          <a:xfrm>
            <a:off x="1293813" y="795338"/>
            <a:ext cx="4273550" cy="3205162"/>
          </a:xfrm>
          <a:ln w="12700" cap="flat">
            <a:solidFill>
              <a:schemeClr val="tx1"/>
            </a:solidFill>
          </a:ln>
        </p:spPr>
      </p:sp>
      <p:sp>
        <p:nvSpPr>
          <p:cNvPr id="178180" name="Rectangle 3">
            <a:extLst>
              <a:ext uri="{FF2B5EF4-FFF2-40B4-BE49-F238E27FC236}">
                <a16:creationId xmlns:a16="http://schemas.microsoft.com/office/drawing/2014/main" id="{8F296C91-F07F-4C83-B42F-A7F0DC257FBA}"/>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345B2483-2271-469D-87F6-30AE86B181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B9F4B0-5577-43DC-8A6E-379CD34C7FBA}" type="slidenum">
              <a:rPr lang="en-US" altLang="en-US" sz="1200"/>
              <a:pPr eaLnBrk="1" hangingPunct="1"/>
              <a:t>56</a:t>
            </a:fld>
            <a:endParaRPr lang="en-US" altLang="en-US" sz="1200"/>
          </a:p>
        </p:txBody>
      </p:sp>
      <p:sp>
        <p:nvSpPr>
          <p:cNvPr id="179203" name="Rectangle 2">
            <a:extLst>
              <a:ext uri="{FF2B5EF4-FFF2-40B4-BE49-F238E27FC236}">
                <a16:creationId xmlns:a16="http://schemas.microsoft.com/office/drawing/2014/main" id="{41DF165D-66C1-44D7-9DC2-35616E460244}"/>
              </a:ext>
            </a:extLst>
          </p:cNvPr>
          <p:cNvSpPr>
            <a:spLocks noChangeArrowheads="1" noTextEdit="1"/>
          </p:cNvSpPr>
          <p:nvPr>
            <p:ph type="sldImg"/>
          </p:nvPr>
        </p:nvSpPr>
        <p:spPr>
          <a:xfrm>
            <a:off x="1293813" y="795338"/>
            <a:ext cx="4273550" cy="3205162"/>
          </a:xfrm>
          <a:ln w="12700" cap="flat">
            <a:solidFill>
              <a:schemeClr val="tx1"/>
            </a:solidFill>
          </a:ln>
        </p:spPr>
      </p:sp>
      <p:sp>
        <p:nvSpPr>
          <p:cNvPr id="179204" name="Rectangle 3">
            <a:extLst>
              <a:ext uri="{FF2B5EF4-FFF2-40B4-BE49-F238E27FC236}">
                <a16:creationId xmlns:a16="http://schemas.microsoft.com/office/drawing/2014/main" id="{1963CEEA-FB38-4BDA-83D9-19AFB384086A}"/>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964051D0-D4CB-485B-8E26-83E9B57843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D39787-349B-4B9E-9053-D0CF7D4FC8C4}" type="slidenum">
              <a:rPr lang="en-US" altLang="en-US" sz="1200"/>
              <a:pPr eaLnBrk="1" hangingPunct="1"/>
              <a:t>57</a:t>
            </a:fld>
            <a:endParaRPr lang="en-US" altLang="en-US" sz="1200"/>
          </a:p>
        </p:txBody>
      </p:sp>
      <p:sp>
        <p:nvSpPr>
          <p:cNvPr id="180227" name="Rectangle 2">
            <a:extLst>
              <a:ext uri="{FF2B5EF4-FFF2-40B4-BE49-F238E27FC236}">
                <a16:creationId xmlns:a16="http://schemas.microsoft.com/office/drawing/2014/main" id="{29D7A800-BA1E-42B0-98A7-61ACBC43047B}"/>
              </a:ext>
            </a:extLst>
          </p:cNvPr>
          <p:cNvSpPr>
            <a:spLocks noChangeArrowheads="1" noTextEdit="1"/>
          </p:cNvSpPr>
          <p:nvPr>
            <p:ph type="sldImg"/>
          </p:nvPr>
        </p:nvSpPr>
        <p:spPr>
          <a:xfrm>
            <a:off x="1293813" y="795338"/>
            <a:ext cx="4273550" cy="3205162"/>
          </a:xfrm>
          <a:ln w="12700" cap="flat">
            <a:solidFill>
              <a:schemeClr val="tx1"/>
            </a:solidFill>
          </a:ln>
        </p:spPr>
      </p:sp>
      <p:sp>
        <p:nvSpPr>
          <p:cNvPr id="180228" name="Rectangle 3">
            <a:extLst>
              <a:ext uri="{FF2B5EF4-FFF2-40B4-BE49-F238E27FC236}">
                <a16:creationId xmlns:a16="http://schemas.microsoft.com/office/drawing/2014/main" id="{43A1D0B8-4E9A-465E-AB5E-851948825662}"/>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1D38E24C-D771-43CC-84C4-573B2FC5B0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CB342A-B741-4774-AB18-69B71839B5E9}" type="slidenum">
              <a:rPr lang="en-US" altLang="en-US" sz="1200"/>
              <a:pPr eaLnBrk="1" hangingPunct="1"/>
              <a:t>58</a:t>
            </a:fld>
            <a:endParaRPr lang="en-US" altLang="en-US" sz="1200"/>
          </a:p>
        </p:txBody>
      </p:sp>
      <p:sp>
        <p:nvSpPr>
          <p:cNvPr id="181251" name="Rectangle 2">
            <a:extLst>
              <a:ext uri="{FF2B5EF4-FFF2-40B4-BE49-F238E27FC236}">
                <a16:creationId xmlns:a16="http://schemas.microsoft.com/office/drawing/2014/main" id="{0122EFF3-6831-4179-97A7-B5BC612B01B0}"/>
              </a:ext>
            </a:extLst>
          </p:cNvPr>
          <p:cNvSpPr>
            <a:spLocks noChangeArrowheads="1" noTextEdit="1"/>
          </p:cNvSpPr>
          <p:nvPr>
            <p:ph type="sldImg"/>
          </p:nvPr>
        </p:nvSpPr>
        <p:spPr>
          <a:xfrm>
            <a:off x="1293813" y="795338"/>
            <a:ext cx="4273550" cy="3205162"/>
          </a:xfrm>
          <a:ln w="12700" cap="flat">
            <a:solidFill>
              <a:schemeClr val="tx1"/>
            </a:solidFill>
          </a:ln>
        </p:spPr>
      </p:sp>
      <p:sp>
        <p:nvSpPr>
          <p:cNvPr id="181252" name="Rectangle 3">
            <a:extLst>
              <a:ext uri="{FF2B5EF4-FFF2-40B4-BE49-F238E27FC236}">
                <a16:creationId xmlns:a16="http://schemas.microsoft.com/office/drawing/2014/main" id="{81507F2A-6194-4754-94DD-1BA0791A5E2D}"/>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1C3AD117-7E1D-45BE-81EB-17A024A337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A625B37-02EF-46A0-89A0-B194FBDC5287}" type="slidenum">
              <a:rPr lang="en-US" altLang="en-US" sz="1200"/>
              <a:pPr eaLnBrk="1" hangingPunct="1"/>
              <a:t>59</a:t>
            </a:fld>
            <a:endParaRPr lang="en-US" altLang="en-US" sz="1200"/>
          </a:p>
        </p:txBody>
      </p:sp>
      <p:sp>
        <p:nvSpPr>
          <p:cNvPr id="182275" name="Rectangle 2">
            <a:extLst>
              <a:ext uri="{FF2B5EF4-FFF2-40B4-BE49-F238E27FC236}">
                <a16:creationId xmlns:a16="http://schemas.microsoft.com/office/drawing/2014/main" id="{10306D10-33ED-4F6F-9AB1-332CC8F6B94E}"/>
              </a:ext>
            </a:extLst>
          </p:cNvPr>
          <p:cNvSpPr>
            <a:spLocks noChangeArrowheads="1" noTextEdit="1"/>
          </p:cNvSpPr>
          <p:nvPr>
            <p:ph type="sldImg"/>
          </p:nvPr>
        </p:nvSpPr>
        <p:spPr>
          <a:xfrm>
            <a:off x="1293813" y="795338"/>
            <a:ext cx="4273550" cy="3205162"/>
          </a:xfrm>
          <a:ln w="12700" cap="flat">
            <a:solidFill>
              <a:schemeClr val="tx1"/>
            </a:solidFill>
          </a:ln>
        </p:spPr>
      </p:sp>
      <p:sp>
        <p:nvSpPr>
          <p:cNvPr id="182276" name="Rectangle 3">
            <a:extLst>
              <a:ext uri="{FF2B5EF4-FFF2-40B4-BE49-F238E27FC236}">
                <a16:creationId xmlns:a16="http://schemas.microsoft.com/office/drawing/2014/main" id="{9F52E934-F12E-436C-90DC-7A83385A88E6}"/>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9DE523DE-9C30-47A9-8331-7EA023A76A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EB8F4E-6D92-4C12-8D68-51B5C8EE8BB2}" type="slidenum">
              <a:rPr lang="en-US" altLang="en-US" sz="1200"/>
              <a:pPr eaLnBrk="1" hangingPunct="1"/>
              <a:t>60</a:t>
            </a:fld>
            <a:endParaRPr lang="en-US" altLang="en-US" sz="1200"/>
          </a:p>
        </p:txBody>
      </p:sp>
      <p:sp>
        <p:nvSpPr>
          <p:cNvPr id="183299" name="Rectangle 2">
            <a:extLst>
              <a:ext uri="{FF2B5EF4-FFF2-40B4-BE49-F238E27FC236}">
                <a16:creationId xmlns:a16="http://schemas.microsoft.com/office/drawing/2014/main" id="{3AB05DEF-827A-4A51-83CA-1A76EFFD34DE}"/>
              </a:ext>
            </a:extLst>
          </p:cNvPr>
          <p:cNvSpPr>
            <a:spLocks noChangeArrowheads="1" noTextEdit="1"/>
          </p:cNvSpPr>
          <p:nvPr>
            <p:ph type="sldImg"/>
          </p:nvPr>
        </p:nvSpPr>
        <p:spPr>
          <a:xfrm>
            <a:off x="1293813" y="795338"/>
            <a:ext cx="4273550" cy="3205162"/>
          </a:xfrm>
          <a:ln w="12700" cap="flat">
            <a:solidFill>
              <a:schemeClr val="tx1"/>
            </a:solidFill>
          </a:ln>
        </p:spPr>
      </p:sp>
      <p:sp>
        <p:nvSpPr>
          <p:cNvPr id="183300" name="Rectangle 3">
            <a:extLst>
              <a:ext uri="{FF2B5EF4-FFF2-40B4-BE49-F238E27FC236}">
                <a16:creationId xmlns:a16="http://schemas.microsoft.com/office/drawing/2014/main" id="{A3D49ACC-91AB-4058-BD36-F309F11D1232}"/>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2EF55F6-FAA5-4B6F-9432-F989268831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1BA0EA-57BB-420E-A9EC-CD383F5E71E1}" type="slidenum">
              <a:rPr lang="en-US" altLang="en-US" sz="1200"/>
              <a:pPr eaLnBrk="1" hangingPunct="1"/>
              <a:t>13</a:t>
            </a:fld>
            <a:endParaRPr lang="en-US" altLang="en-US" sz="1200"/>
          </a:p>
        </p:txBody>
      </p:sp>
      <p:sp>
        <p:nvSpPr>
          <p:cNvPr id="138243" name="Rectangle 2">
            <a:extLst>
              <a:ext uri="{FF2B5EF4-FFF2-40B4-BE49-F238E27FC236}">
                <a16:creationId xmlns:a16="http://schemas.microsoft.com/office/drawing/2014/main" id="{33DA55D5-9EE4-42C7-8CCD-27492F2CAD6C}"/>
              </a:ext>
            </a:extLst>
          </p:cNvPr>
          <p:cNvSpPr>
            <a:spLocks noChangeArrowheads="1" noTextEdit="1"/>
          </p:cNvSpPr>
          <p:nvPr>
            <p:ph type="sldImg"/>
          </p:nvPr>
        </p:nvSpPr>
        <p:spPr>
          <a:xfrm>
            <a:off x="1293813" y="796925"/>
            <a:ext cx="4273550" cy="3205163"/>
          </a:xfrm>
          <a:ln w="12700" cap="flat">
            <a:solidFill>
              <a:schemeClr val="tx1"/>
            </a:solidFill>
          </a:ln>
        </p:spPr>
      </p:sp>
      <p:sp>
        <p:nvSpPr>
          <p:cNvPr id="138244" name="Rectangle 3">
            <a:extLst>
              <a:ext uri="{FF2B5EF4-FFF2-40B4-BE49-F238E27FC236}">
                <a16:creationId xmlns:a16="http://schemas.microsoft.com/office/drawing/2014/main" id="{88FE550B-2B73-48D0-9619-81E7A556B295}"/>
              </a:ext>
            </a:extLst>
          </p:cNvPr>
          <p:cNvSpPr>
            <a:spLocks noChangeArrowheads="1"/>
          </p:cNvSpPr>
          <p:nvPr>
            <p:ph type="body" idx="1"/>
          </p:nvPr>
        </p:nvSpPr>
        <p:spPr>
          <a:xfrm>
            <a:off x="914400" y="4348163"/>
            <a:ext cx="5029200" cy="3846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83" tIns="45992" rIns="91983" bIns="45992"/>
          <a:lstStyle/>
          <a:p>
            <a:pPr eaLnBrk="1" hangingPunct="1"/>
            <a:r>
              <a:rPr lang="en-GB" altLang="en-US"/>
              <a:t>Tuple: A row in table is known as Tuple (Record)</a:t>
            </a:r>
          </a:p>
          <a:p>
            <a:pPr eaLnBrk="1" hangingPunct="1"/>
            <a:endParaRPr lang="en-GB"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DB593854-6426-439F-9FD1-5614F974A6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80D9A3B-5AF2-4CF2-844F-FFE11152566B}" type="slidenum">
              <a:rPr lang="en-US" altLang="en-US" sz="1200"/>
              <a:pPr eaLnBrk="1" hangingPunct="1"/>
              <a:t>61</a:t>
            </a:fld>
            <a:endParaRPr lang="en-US" altLang="en-US" sz="1200"/>
          </a:p>
        </p:txBody>
      </p:sp>
      <p:sp>
        <p:nvSpPr>
          <p:cNvPr id="184323" name="Rectangle 2">
            <a:extLst>
              <a:ext uri="{FF2B5EF4-FFF2-40B4-BE49-F238E27FC236}">
                <a16:creationId xmlns:a16="http://schemas.microsoft.com/office/drawing/2014/main" id="{27FEBD9C-1A4A-44DA-B38F-A42E55F503BA}"/>
              </a:ext>
            </a:extLst>
          </p:cNvPr>
          <p:cNvSpPr>
            <a:spLocks noChangeArrowheads="1" noTextEdit="1"/>
          </p:cNvSpPr>
          <p:nvPr>
            <p:ph type="sldImg"/>
          </p:nvPr>
        </p:nvSpPr>
        <p:spPr>
          <a:xfrm>
            <a:off x="1293813" y="795338"/>
            <a:ext cx="4273550" cy="3205162"/>
          </a:xfrm>
          <a:ln w="12700" cap="flat">
            <a:solidFill>
              <a:schemeClr val="tx1"/>
            </a:solidFill>
          </a:ln>
        </p:spPr>
      </p:sp>
      <p:sp>
        <p:nvSpPr>
          <p:cNvPr id="184324" name="Rectangle 3">
            <a:extLst>
              <a:ext uri="{FF2B5EF4-FFF2-40B4-BE49-F238E27FC236}">
                <a16:creationId xmlns:a16="http://schemas.microsoft.com/office/drawing/2014/main" id="{D219FA77-DB24-4650-B2C5-7D8EAF236ED6}"/>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D720C473-4C06-489A-8AF4-73B93340DC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250217-8376-440B-AF85-854D81F409CA}" type="slidenum">
              <a:rPr lang="en-US" altLang="en-US" sz="1200"/>
              <a:pPr eaLnBrk="1" hangingPunct="1"/>
              <a:t>62</a:t>
            </a:fld>
            <a:endParaRPr lang="en-US" altLang="en-US" sz="1200"/>
          </a:p>
        </p:txBody>
      </p:sp>
      <p:sp>
        <p:nvSpPr>
          <p:cNvPr id="185347" name="Rectangle 2">
            <a:extLst>
              <a:ext uri="{FF2B5EF4-FFF2-40B4-BE49-F238E27FC236}">
                <a16:creationId xmlns:a16="http://schemas.microsoft.com/office/drawing/2014/main" id="{4FF5DB56-214E-4452-B393-C60F87BAF7EC}"/>
              </a:ext>
            </a:extLst>
          </p:cNvPr>
          <p:cNvSpPr>
            <a:spLocks noChangeArrowheads="1" noTextEdit="1"/>
          </p:cNvSpPr>
          <p:nvPr>
            <p:ph type="sldImg"/>
          </p:nvPr>
        </p:nvSpPr>
        <p:spPr>
          <a:xfrm>
            <a:off x="1293813" y="795338"/>
            <a:ext cx="4273550" cy="3205162"/>
          </a:xfrm>
          <a:ln w="12700" cap="flat">
            <a:solidFill>
              <a:schemeClr val="tx1"/>
            </a:solidFill>
          </a:ln>
        </p:spPr>
      </p:sp>
      <p:sp>
        <p:nvSpPr>
          <p:cNvPr id="185348" name="Rectangle 3">
            <a:extLst>
              <a:ext uri="{FF2B5EF4-FFF2-40B4-BE49-F238E27FC236}">
                <a16:creationId xmlns:a16="http://schemas.microsoft.com/office/drawing/2014/main" id="{894192C8-3FCB-4334-8FA9-F3D5FB08B768}"/>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F4FC3FEC-DDB0-45CC-912D-23DDDA053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ACFAB72-FA6D-4C6F-B087-48FC21361A31}" type="slidenum">
              <a:rPr lang="en-US" altLang="en-US" sz="1200"/>
              <a:pPr eaLnBrk="1" hangingPunct="1"/>
              <a:t>63</a:t>
            </a:fld>
            <a:endParaRPr lang="en-US" altLang="en-US" sz="1200"/>
          </a:p>
        </p:txBody>
      </p:sp>
      <p:sp>
        <p:nvSpPr>
          <p:cNvPr id="186371" name="Rectangle 2">
            <a:extLst>
              <a:ext uri="{FF2B5EF4-FFF2-40B4-BE49-F238E27FC236}">
                <a16:creationId xmlns:a16="http://schemas.microsoft.com/office/drawing/2014/main" id="{76CADAB8-02DD-4D22-881B-151B375E8FCC}"/>
              </a:ext>
            </a:extLst>
          </p:cNvPr>
          <p:cNvSpPr>
            <a:spLocks noChangeArrowheads="1" noTextEdit="1"/>
          </p:cNvSpPr>
          <p:nvPr>
            <p:ph type="sldImg"/>
          </p:nvPr>
        </p:nvSpPr>
        <p:spPr>
          <a:xfrm>
            <a:off x="1293813" y="795338"/>
            <a:ext cx="4273550" cy="3205162"/>
          </a:xfrm>
          <a:ln w="12700" cap="flat">
            <a:solidFill>
              <a:schemeClr val="tx1"/>
            </a:solidFill>
          </a:ln>
        </p:spPr>
      </p:sp>
      <p:sp>
        <p:nvSpPr>
          <p:cNvPr id="186372" name="Rectangle 3">
            <a:extLst>
              <a:ext uri="{FF2B5EF4-FFF2-40B4-BE49-F238E27FC236}">
                <a16:creationId xmlns:a16="http://schemas.microsoft.com/office/drawing/2014/main" id="{9736A758-C1FC-44D0-AEEC-FE4CA231F90F}"/>
              </a:ext>
            </a:extLst>
          </p:cNvPr>
          <p:cNvSpPr>
            <a:spLocks noChangeArrowheads="1"/>
          </p:cNvSpPr>
          <p:nvPr>
            <p:ph type="body" idx="1"/>
          </p:nvPr>
        </p:nvSpPr>
        <p:spPr>
          <a:xfrm>
            <a:off x="914400" y="4346575"/>
            <a:ext cx="5029200" cy="3848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77" tIns="45389" rIns="90777" bIns="45389"/>
          <a:lstStyle/>
          <a:p>
            <a:pPr eaLnBrk="1" hangingPunct="1"/>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AE0FB22C-BB29-4DDC-BEA4-83FE2B11FD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65E29A-DC7E-437A-9222-5C7B0A7EFEFF}" type="slidenum">
              <a:rPr lang="en-US" altLang="en-US" sz="1200"/>
              <a:pPr eaLnBrk="1" hangingPunct="1"/>
              <a:t>15</a:t>
            </a:fld>
            <a:endParaRPr lang="en-US" altLang="en-US" sz="1200"/>
          </a:p>
        </p:txBody>
      </p:sp>
      <p:sp>
        <p:nvSpPr>
          <p:cNvPr id="139267" name="Rectangle 2">
            <a:extLst>
              <a:ext uri="{FF2B5EF4-FFF2-40B4-BE49-F238E27FC236}">
                <a16:creationId xmlns:a16="http://schemas.microsoft.com/office/drawing/2014/main" id="{9AD9F504-44AB-43B7-B9CE-4115CC88A616}"/>
              </a:ext>
            </a:extLst>
          </p:cNvPr>
          <p:cNvSpPr>
            <a:spLocks noChangeArrowheads="1" noTextEdit="1"/>
          </p:cNvSpPr>
          <p:nvPr>
            <p:ph type="sldImg"/>
          </p:nvPr>
        </p:nvSpPr>
        <p:spPr>
          <a:solidFill>
            <a:srgbClr val="FFFFFF"/>
          </a:solidFill>
          <a:ln/>
        </p:spPr>
      </p:sp>
      <p:sp>
        <p:nvSpPr>
          <p:cNvPr id="139268" name="Rectangle 3">
            <a:extLst>
              <a:ext uri="{FF2B5EF4-FFF2-40B4-BE49-F238E27FC236}">
                <a16:creationId xmlns:a16="http://schemas.microsoft.com/office/drawing/2014/main" id="{524365B0-6206-4B50-9147-AFA8A505E7BD}"/>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buSzPct val="85000"/>
              <a:buFont typeface="Symbol" panose="05050102010706020507" pitchFamily="18" charset="2"/>
              <a:buNone/>
            </a:pPr>
            <a:r>
              <a:rPr lang="en-GB" altLang="en-US"/>
              <a:t>“entity” represents some object of the real-world; “relationship” captures the association between entities (real-world objects).</a:t>
            </a:r>
          </a:p>
          <a:p>
            <a:pPr eaLnBrk="1" hangingPunct="1">
              <a:buSzPct val="85000"/>
              <a:buFont typeface="Symbol" panose="05050102010706020507" pitchFamily="18" charset="2"/>
              <a:buNone/>
            </a:pPr>
            <a:r>
              <a:rPr lang="en-GB" altLang="en-US"/>
              <a:t>E-R model must capture all the business nuances and requirements, as well as the natural associations between business objects.</a:t>
            </a:r>
          </a:p>
          <a:p>
            <a:pPr eaLnBrk="1" hangingPunct="1">
              <a:buSzPct val="85000"/>
              <a:buFont typeface="Symbol" panose="05050102010706020507" pitchFamily="18" charset="2"/>
              <a:buNone/>
            </a:pPr>
            <a:r>
              <a:rPr lang="en-GB" altLang="en-US"/>
              <a:t>must be complete and sound, but must be easily readable - to the designer as well as to the naive user.</a:t>
            </a:r>
          </a:p>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BC56C325-662C-458B-BA37-A3AEE56F0E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922516-2796-4CFD-BA41-6DCE51042E03}" type="slidenum">
              <a:rPr lang="en-US" altLang="en-US" sz="1200"/>
              <a:pPr eaLnBrk="1" hangingPunct="1"/>
              <a:t>16</a:t>
            </a:fld>
            <a:endParaRPr lang="en-US" altLang="en-US" sz="1200"/>
          </a:p>
        </p:txBody>
      </p:sp>
      <p:sp>
        <p:nvSpPr>
          <p:cNvPr id="140291" name="Rectangle 2">
            <a:extLst>
              <a:ext uri="{FF2B5EF4-FFF2-40B4-BE49-F238E27FC236}">
                <a16:creationId xmlns:a16="http://schemas.microsoft.com/office/drawing/2014/main" id="{254DAE0E-B0F6-4F80-A3F4-27E30C019763}"/>
              </a:ext>
            </a:extLst>
          </p:cNvPr>
          <p:cNvSpPr>
            <a:spLocks noChangeArrowheads="1" noTextEdit="1"/>
          </p:cNvSpPr>
          <p:nvPr>
            <p:ph type="sldImg"/>
          </p:nvPr>
        </p:nvSpPr>
        <p:spPr>
          <a:solidFill>
            <a:srgbClr val="FFFFFF"/>
          </a:solidFill>
          <a:ln/>
        </p:spPr>
      </p:sp>
      <p:sp>
        <p:nvSpPr>
          <p:cNvPr id="140292" name="Rectangle 3">
            <a:extLst>
              <a:ext uri="{FF2B5EF4-FFF2-40B4-BE49-F238E27FC236}">
                <a16:creationId xmlns:a16="http://schemas.microsoft.com/office/drawing/2014/main" id="{B5109BF0-919C-4630-844B-E8F220F94FA8}"/>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r>
              <a:rPr lang="en-US" altLang="en-US"/>
              <a:t>An  entity is represented by a rectangle containing the entity’s name.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E54035BE-84BE-456F-92F6-C20180D3DB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078E58-60F5-4D5C-95A2-55E492E40A2D}" type="slidenum">
              <a:rPr lang="en-US" altLang="en-US" sz="1200"/>
              <a:pPr eaLnBrk="1" hangingPunct="1"/>
              <a:t>17</a:t>
            </a:fld>
            <a:endParaRPr lang="en-US" altLang="en-US" sz="1200"/>
          </a:p>
        </p:txBody>
      </p:sp>
      <p:sp>
        <p:nvSpPr>
          <p:cNvPr id="141315" name="Rectangle 2">
            <a:extLst>
              <a:ext uri="{FF2B5EF4-FFF2-40B4-BE49-F238E27FC236}">
                <a16:creationId xmlns:a16="http://schemas.microsoft.com/office/drawing/2014/main" id="{912BF5FA-FADB-463C-A215-7B7CF6D35EE1}"/>
              </a:ext>
            </a:extLst>
          </p:cNvPr>
          <p:cNvSpPr>
            <a:spLocks noChangeArrowheads="1" noTextEdit="1"/>
          </p:cNvSpPr>
          <p:nvPr>
            <p:ph type="sldImg"/>
          </p:nvPr>
        </p:nvSpPr>
        <p:spPr>
          <a:solidFill>
            <a:srgbClr val="FFFFFF"/>
          </a:solidFill>
          <a:ln/>
        </p:spPr>
      </p:sp>
      <p:sp>
        <p:nvSpPr>
          <p:cNvPr id="141316" name="Rectangle 3">
            <a:extLst>
              <a:ext uri="{FF2B5EF4-FFF2-40B4-BE49-F238E27FC236}">
                <a16:creationId xmlns:a16="http://schemas.microsoft.com/office/drawing/2014/main" id="{B374B71E-FD01-409F-891C-51BE2A876D0E}"/>
              </a:ext>
            </a:extLst>
          </p:cNvPr>
          <p:cNvSpPr>
            <a:spLocks noChangeArrowheads="1"/>
          </p:cNvSpPr>
          <p:nvPr>
            <p:ph type="body" idx="1"/>
          </p:nvPr>
        </p:nvSpPr>
        <p:spPr>
          <a:xfrm>
            <a:off x="914400" y="4344988"/>
            <a:ext cx="5029200" cy="4113212"/>
          </a:xfrm>
          <a:solidFill>
            <a:srgbClr val="FFFFFF"/>
          </a:solidFill>
          <a:ln>
            <a:solidFill>
              <a:srgbClr val="000000"/>
            </a:solidFill>
          </a:ln>
        </p:spPr>
        <p:txBody>
          <a:bodyPr lIns="90151" tIns="45075" rIns="90151" bIns="45075"/>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BF1EC838-931B-441C-95F0-D9C8FF0DD69A}"/>
              </a:ext>
            </a:extLst>
          </p:cNvPr>
          <p:cNvSpPr>
            <a:spLocks noGrp="1" noRot="1" noChangeAspect="1" noTextEdit="1"/>
          </p:cNvSpPr>
          <p:nvPr>
            <p:ph type="sldImg"/>
          </p:nvPr>
        </p:nvSpPr>
        <p:spPr>
          <a:ln/>
        </p:spPr>
      </p:sp>
      <p:sp>
        <p:nvSpPr>
          <p:cNvPr id="142339" name="Notes Placeholder 2">
            <a:extLst>
              <a:ext uri="{FF2B5EF4-FFF2-40B4-BE49-F238E27FC236}">
                <a16:creationId xmlns:a16="http://schemas.microsoft.com/office/drawing/2014/main" id="{25881FD3-E382-48D4-8B24-F48BC0D0C4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Attributes are classified as simple or composite attributes.</a:t>
            </a:r>
            <a:endParaRPr lang="en-US" altLang="en-US" b="1"/>
          </a:p>
          <a:p>
            <a:r>
              <a:rPr lang="en-US" altLang="en-US" b="1"/>
              <a:t>Composite attribute  </a:t>
            </a:r>
            <a:r>
              <a:rPr lang="en-US" altLang="en-US"/>
              <a:t>is an attribute that can be sub divided further into additional attributes. For ex. The Attribute Empname can be subdivided into First_Name and Last_Name</a:t>
            </a:r>
          </a:p>
          <a:p>
            <a:endParaRPr lang="en-US" altLang="en-US"/>
          </a:p>
          <a:p>
            <a:r>
              <a:rPr lang="en-US" altLang="en-US" b="1"/>
              <a:t>Simple attribute </a:t>
            </a:r>
            <a:r>
              <a:rPr lang="en-US" altLang="en-US"/>
              <a:t>cannot be sub divided. For ex. Age, sex, maritual status can  not be sub divided.</a:t>
            </a:r>
          </a:p>
          <a:p>
            <a:endParaRPr lang="en-US" altLang="en-US"/>
          </a:p>
          <a:p>
            <a:r>
              <a:rPr lang="en-US" altLang="en-US" b="1"/>
              <a:t>Single-valued attribute</a:t>
            </a:r>
            <a:r>
              <a:rPr lang="en-US" altLang="en-US"/>
              <a:t> can have only a single value. For ex. A Employee can have only one EmpId.</a:t>
            </a:r>
          </a:p>
          <a:p>
            <a:endParaRPr lang="en-US" altLang="en-US"/>
          </a:p>
          <a:p>
            <a:r>
              <a:rPr lang="en-US" altLang="en-US" b="1"/>
              <a:t>Multi valued attributes</a:t>
            </a:r>
            <a:r>
              <a:rPr lang="en-US" altLang="en-US"/>
              <a:t> can have many values. For instance a Employee may have several college degrees as his qualification.</a:t>
            </a:r>
          </a:p>
          <a:p>
            <a:endParaRPr lang="en-US" altLang="en-US"/>
          </a:p>
        </p:txBody>
      </p:sp>
      <p:sp>
        <p:nvSpPr>
          <p:cNvPr id="142340" name="Slide Number Placeholder 3">
            <a:extLst>
              <a:ext uri="{FF2B5EF4-FFF2-40B4-BE49-F238E27FC236}">
                <a16:creationId xmlns:a16="http://schemas.microsoft.com/office/drawing/2014/main" id="{26C64FA6-C4FD-4C79-B96C-8D7DE38F11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96505F3-534B-4E00-A0C5-52CFAFF2A568}" type="slidenum">
              <a:rPr lang="en-US" altLang="en-US" sz="1200"/>
              <a:pPr eaLnBrk="1" hangingPunct="1"/>
              <a:t>18</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0232-8E0B-48F0-88B7-C78668D09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DB5A4C-4831-46E6-A1F2-EBE8629F47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10A26A-CFE6-40D5-BD03-23CB43D03749}"/>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5" name="Footer Placeholder 4">
            <a:extLst>
              <a:ext uri="{FF2B5EF4-FFF2-40B4-BE49-F238E27FC236}">
                <a16:creationId xmlns:a16="http://schemas.microsoft.com/office/drawing/2014/main" id="{A5F20A18-AB0E-4232-BCBA-2547532CA3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479DA-0413-4187-8A9E-24E4CC4C9493}"/>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131428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6BA3-3EF5-4595-AE15-33EBA4953A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C437BA-FD6A-4348-A92B-C67E0EF93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677A9-21C2-45E3-BC41-75615075E961}"/>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5" name="Footer Placeholder 4">
            <a:extLst>
              <a:ext uri="{FF2B5EF4-FFF2-40B4-BE49-F238E27FC236}">
                <a16:creationId xmlns:a16="http://schemas.microsoft.com/office/drawing/2014/main" id="{08F2F6F7-994A-417C-89B7-8DAA787A2F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2D2A6-3460-43FE-860A-442E1E4F8C67}"/>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426695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90C05-5158-4F39-AC7A-8E45B87D92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7E7AA7-62D6-45D2-AE94-E792A5F43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75408-3FE9-46AD-9997-77F8B5644F9B}"/>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5" name="Footer Placeholder 4">
            <a:extLst>
              <a:ext uri="{FF2B5EF4-FFF2-40B4-BE49-F238E27FC236}">
                <a16:creationId xmlns:a16="http://schemas.microsoft.com/office/drawing/2014/main" id="{A24A1E66-1012-4583-A997-477821B7B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E7DB4-65DF-4F2E-9A1A-99066879E761}"/>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140943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8A1C-E089-4A92-B028-9DC785B733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7269D8-6AF6-418E-AC2C-DB841B031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DFC47C-7050-470E-BA33-C3152B4EAD45}"/>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5" name="Footer Placeholder 4">
            <a:extLst>
              <a:ext uri="{FF2B5EF4-FFF2-40B4-BE49-F238E27FC236}">
                <a16:creationId xmlns:a16="http://schemas.microsoft.com/office/drawing/2014/main" id="{46800601-B5DC-4ABE-A7BE-C69E0DF51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6B686A-7C5E-4797-9F33-AC2CA59B92AE}"/>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188946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7914-6BD7-471D-9FF2-A1E680BC0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865AD0-6619-4520-8460-9CD7310D1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1911B-94DF-4229-A171-F92F5F6A1FE6}"/>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5" name="Footer Placeholder 4">
            <a:extLst>
              <a:ext uri="{FF2B5EF4-FFF2-40B4-BE49-F238E27FC236}">
                <a16:creationId xmlns:a16="http://schemas.microsoft.com/office/drawing/2014/main" id="{87EC3429-43E8-405F-A4A2-5D6477E1E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88F3B-08B9-4A85-9E44-2000FB857192}"/>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11392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3A51-546F-44DA-85D0-5929FFF351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108454-CDF8-4C5E-B498-8FA633B8D8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E9E9F2-E7ED-4B0E-9024-FFB7112DF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C1CC05-8C5D-47F9-BEA9-4ED8C0583D1E}"/>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6" name="Footer Placeholder 5">
            <a:extLst>
              <a:ext uri="{FF2B5EF4-FFF2-40B4-BE49-F238E27FC236}">
                <a16:creationId xmlns:a16="http://schemas.microsoft.com/office/drawing/2014/main" id="{F7CB6501-7F60-4DDA-8494-B8CB96CAC4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F63375-CC76-448D-A0D3-AD786C4B3131}"/>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45271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4B6F-DFC5-402B-A49A-5D72ABE0B2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6EA04E-D220-405C-B2F9-A9E7CF769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B9429-CF2A-4F27-BB26-A2556B57D1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2B0ED0-895C-4D85-9C11-A2E84D683D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B3D78-5087-4454-8CB3-2181032E36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5249B5-5D2C-46CC-B2C0-4DC46715A8D2}"/>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8" name="Footer Placeholder 7">
            <a:extLst>
              <a:ext uri="{FF2B5EF4-FFF2-40B4-BE49-F238E27FC236}">
                <a16:creationId xmlns:a16="http://schemas.microsoft.com/office/drawing/2014/main" id="{B384862A-0020-4184-969D-2503CB81E5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EC5CC5-97BF-4D5C-9A38-06EF341DA8D4}"/>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124827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692B-1898-4B09-AC3E-66FDCE1928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14442-61B4-4808-B523-142FB69956D4}"/>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4" name="Footer Placeholder 3">
            <a:extLst>
              <a:ext uri="{FF2B5EF4-FFF2-40B4-BE49-F238E27FC236}">
                <a16:creationId xmlns:a16="http://schemas.microsoft.com/office/drawing/2014/main" id="{A0327A15-F75D-4095-8539-A98AD9D1B9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FB5F1A-A249-4768-813C-F77C500CFA60}"/>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300559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C0042-0BB6-4AFA-9194-7CE3F8804FB3}"/>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3" name="Footer Placeholder 2">
            <a:extLst>
              <a:ext uri="{FF2B5EF4-FFF2-40B4-BE49-F238E27FC236}">
                <a16:creationId xmlns:a16="http://schemas.microsoft.com/office/drawing/2014/main" id="{396432A7-266C-452B-A1DA-98F6BDE105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7955CF-A0A2-481B-9D53-29E31110E2D9}"/>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241906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131A-9942-4AA8-97F6-B0E5B1A46D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2EDC17-FEB9-444E-AC10-1F3B79127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80791D-79A6-4BD1-840E-0D9C56A40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BB572-4806-4501-BF72-98CDD7BBAF18}"/>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6" name="Footer Placeholder 5">
            <a:extLst>
              <a:ext uri="{FF2B5EF4-FFF2-40B4-BE49-F238E27FC236}">
                <a16:creationId xmlns:a16="http://schemas.microsoft.com/office/drawing/2014/main" id="{AA728C09-7225-412F-BDDE-EA0299E264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3C133D-A369-4B46-A431-D6C216A139C6}"/>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384299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BEE9-04B6-4CA6-8D2C-F2AD8421E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04C84A-017A-421C-AC64-BD8E91503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FA026C-398B-4F67-8EDE-4CB547EDD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1F715-0059-4427-8689-6890D9D4891C}"/>
              </a:ext>
            </a:extLst>
          </p:cNvPr>
          <p:cNvSpPr>
            <a:spLocks noGrp="1"/>
          </p:cNvSpPr>
          <p:nvPr>
            <p:ph type="dt" sz="half" idx="10"/>
          </p:nvPr>
        </p:nvSpPr>
        <p:spPr/>
        <p:txBody>
          <a:bodyPr/>
          <a:lstStyle/>
          <a:p>
            <a:fld id="{8655037C-DBEE-4E27-AC00-75D5A5DDCF78}" type="datetimeFigureOut">
              <a:rPr lang="en-IN" smtClean="0"/>
              <a:t>07-10-2021</a:t>
            </a:fld>
            <a:endParaRPr lang="en-IN"/>
          </a:p>
        </p:txBody>
      </p:sp>
      <p:sp>
        <p:nvSpPr>
          <p:cNvPr id="6" name="Footer Placeholder 5">
            <a:extLst>
              <a:ext uri="{FF2B5EF4-FFF2-40B4-BE49-F238E27FC236}">
                <a16:creationId xmlns:a16="http://schemas.microsoft.com/office/drawing/2014/main" id="{075F2542-5D2C-47D5-B599-19146AE0E4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A2A6-80C0-4989-8F6A-D79FDE26FA16}"/>
              </a:ext>
            </a:extLst>
          </p:cNvPr>
          <p:cNvSpPr>
            <a:spLocks noGrp="1"/>
          </p:cNvSpPr>
          <p:nvPr>
            <p:ph type="sldNum" sz="quarter" idx="12"/>
          </p:nvPr>
        </p:nvSpPr>
        <p:spPr/>
        <p:txBody>
          <a:bodyPr/>
          <a:lstStyle/>
          <a:p>
            <a:fld id="{51A81E26-8016-4BEC-9E26-F6358B17382D}" type="slidenum">
              <a:rPr lang="en-IN" smtClean="0"/>
              <a:t>‹#›</a:t>
            </a:fld>
            <a:endParaRPr lang="en-IN"/>
          </a:p>
        </p:txBody>
      </p:sp>
    </p:spTree>
    <p:extLst>
      <p:ext uri="{BB962C8B-B14F-4D97-AF65-F5344CB8AC3E}">
        <p14:creationId xmlns:p14="http://schemas.microsoft.com/office/powerpoint/2010/main" val="108576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5710C-72E9-478E-B7D3-36258A6B3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7C793C-B6FF-411D-A485-B87476903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0F076-B1D3-4957-9365-CCCA33BA8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5037C-DBEE-4E27-AC00-75D5A5DDCF78}" type="datetimeFigureOut">
              <a:rPr lang="en-IN" smtClean="0"/>
              <a:t>07-10-2021</a:t>
            </a:fld>
            <a:endParaRPr lang="en-IN"/>
          </a:p>
        </p:txBody>
      </p:sp>
      <p:sp>
        <p:nvSpPr>
          <p:cNvPr id="5" name="Footer Placeholder 4">
            <a:extLst>
              <a:ext uri="{FF2B5EF4-FFF2-40B4-BE49-F238E27FC236}">
                <a16:creationId xmlns:a16="http://schemas.microsoft.com/office/drawing/2014/main" id="{D47E7C49-6093-46CC-9982-E4F5DFBC0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A23A74-19DB-4891-B022-3EEACF147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81E26-8016-4BEC-9E26-F6358B17382D}" type="slidenum">
              <a:rPr lang="en-IN" smtClean="0"/>
              <a:t>‹#›</a:t>
            </a:fld>
            <a:endParaRPr lang="en-IN"/>
          </a:p>
        </p:txBody>
      </p:sp>
    </p:spTree>
    <p:extLst>
      <p:ext uri="{BB962C8B-B14F-4D97-AF65-F5344CB8AC3E}">
        <p14:creationId xmlns:p14="http://schemas.microsoft.com/office/powerpoint/2010/main" val="146869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71381970-EB3F-48F8-9CF9-6A625364C5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266442-D95D-4B50-8049-8F682F415848}" type="slidenum">
              <a:rPr lang="en-US" altLang="en-US" sz="1400"/>
              <a:pPr eaLnBrk="1" hangingPunct="1"/>
              <a:t>1</a:t>
            </a:fld>
            <a:endParaRPr lang="en-US" altLang="en-US" sz="1400"/>
          </a:p>
        </p:txBody>
      </p:sp>
      <p:sp>
        <p:nvSpPr>
          <p:cNvPr id="21507" name="Rectangle 2">
            <a:extLst>
              <a:ext uri="{FF2B5EF4-FFF2-40B4-BE49-F238E27FC236}">
                <a16:creationId xmlns:a16="http://schemas.microsoft.com/office/drawing/2014/main" id="{B0B8606A-13BF-4453-A8F5-E5D355B2D08F}"/>
              </a:ext>
            </a:extLst>
          </p:cNvPr>
          <p:cNvSpPr>
            <a:spLocks noGrp="1" noChangeArrowheads="1"/>
          </p:cNvSpPr>
          <p:nvPr>
            <p:ph type="title"/>
          </p:nvPr>
        </p:nvSpPr>
        <p:spPr>
          <a:xfrm>
            <a:off x="2241550" y="2857501"/>
            <a:ext cx="7772400" cy="784225"/>
          </a:xfrm>
        </p:spPr>
        <p:txBody>
          <a:bodyPr>
            <a:normAutofit fontScale="90000"/>
          </a:bodyPr>
          <a:lstStyle/>
          <a:p>
            <a:pPr eaLnBrk="1" hangingPunct="1"/>
            <a:r>
              <a:rPr lang="en-US" altLang="en-US" sz="4000">
                <a:latin typeface="Arial" panose="020B0604020202020204" pitchFamily="34" charset="0"/>
              </a:rPr>
              <a:t>Introduction to </a:t>
            </a:r>
            <a:r>
              <a:rPr lang="en-US" altLang="en-US" sz="4000" b="1">
                <a:latin typeface="Arial" panose="020B0604020202020204" pitchFamily="34" charset="0"/>
              </a:rPr>
              <a:t>RDBMS Concepts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46D4D9B-B80B-4229-BA45-E6CF236686FA}"/>
              </a:ext>
            </a:extLst>
          </p:cNvPr>
          <p:cNvSpPr>
            <a:spLocks noGrp="1"/>
          </p:cNvSpPr>
          <p:nvPr>
            <p:ph type="title"/>
          </p:nvPr>
        </p:nvSpPr>
        <p:spPr/>
        <p:txBody>
          <a:bodyPr/>
          <a:lstStyle/>
          <a:p>
            <a:pPr eaLnBrk="1" hangingPunct="1"/>
            <a:r>
              <a:rPr lang="en-US" altLang="en-US"/>
              <a:t>Database Instances</a:t>
            </a:r>
          </a:p>
        </p:txBody>
      </p:sp>
      <p:sp>
        <p:nvSpPr>
          <p:cNvPr id="30723" name="Content Placeholder 2">
            <a:extLst>
              <a:ext uri="{FF2B5EF4-FFF2-40B4-BE49-F238E27FC236}">
                <a16:creationId xmlns:a16="http://schemas.microsoft.com/office/drawing/2014/main" id="{123F3815-D48C-4FC3-8E0E-59D62F6BDA20}"/>
              </a:ext>
            </a:extLst>
          </p:cNvPr>
          <p:cNvSpPr>
            <a:spLocks noGrp="1"/>
          </p:cNvSpPr>
          <p:nvPr>
            <p:ph idx="1"/>
          </p:nvPr>
        </p:nvSpPr>
        <p:spPr/>
        <p:txBody>
          <a:bodyPr/>
          <a:lstStyle/>
          <a:p>
            <a:pPr eaLnBrk="1" hangingPunct="1"/>
            <a:r>
              <a:rPr lang="en-US" altLang="en-US"/>
              <a:t>The database instance refers to a complete database environment. It includes </a:t>
            </a:r>
            <a:r>
              <a:rPr lang="en-US" altLang="en-US" u="sng"/>
              <a:t>RDBMS</a:t>
            </a:r>
            <a:r>
              <a:rPr lang="en-US" altLang="en-US"/>
              <a:t> software, table structure, stored procedures and other functions.</a:t>
            </a:r>
          </a:p>
        </p:txBody>
      </p:sp>
      <p:sp>
        <p:nvSpPr>
          <p:cNvPr id="30724" name="Slide Number Placeholder 3">
            <a:extLst>
              <a:ext uri="{FF2B5EF4-FFF2-40B4-BE49-F238E27FC236}">
                <a16:creationId xmlns:a16="http://schemas.microsoft.com/office/drawing/2014/main" id="{1BD61C32-9A70-4203-9BA7-363AF6EC05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286D36-B39F-400F-A8FC-B2022B9B7EAD}" type="slidenum">
              <a:rPr lang="en-US" altLang="en-US" sz="1400"/>
              <a:pPr eaLnBrk="1" hangingPunct="1"/>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73BA37F-4934-4669-9FD1-26B864799D9D}"/>
              </a:ext>
            </a:extLst>
          </p:cNvPr>
          <p:cNvSpPr>
            <a:spLocks noGrp="1"/>
          </p:cNvSpPr>
          <p:nvPr>
            <p:ph type="title"/>
          </p:nvPr>
        </p:nvSpPr>
        <p:spPr/>
        <p:txBody>
          <a:bodyPr/>
          <a:lstStyle/>
          <a:p>
            <a:pPr eaLnBrk="1" hangingPunct="1"/>
            <a:r>
              <a:rPr lang="en-US" altLang="en-US"/>
              <a:t>Database Languages</a:t>
            </a:r>
          </a:p>
        </p:txBody>
      </p:sp>
      <p:sp>
        <p:nvSpPr>
          <p:cNvPr id="31747" name="Content Placeholder 2">
            <a:extLst>
              <a:ext uri="{FF2B5EF4-FFF2-40B4-BE49-F238E27FC236}">
                <a16:creationId xmlns:a16="http://schemas.microsoft.com/office/drawing/2014/main" id="{46FF3CCC-6B6E-49BB-B247-A34648269F4E}"/>
              </a:ext>
            </a:extLst>
          </p:cNvPr>
          <p:cNvSpPr>
            <a:spLocks noGrp="1"/>
          </p:cNvSpPr>
          <p:nvPr>
            <p:ph idx="1"/>
          </p:nvPr>
        </p:nvSpPr>
        <p:spPr/>
        <p:txBody>
          <a:bodyPr/>
          <a:lstStyle/>
          <a:p>
            <a:pPr eaLnBrk="1" hangingPunct="1"/>
            <a:r>
              <a:rPr lang="en-US" altLang="en-US"/>
              <a:t>DDL – Data definition language which is used to describe data and data structure.</a:t>
            </a:r>
          </a:p>
          <a:p>
            <a:pPr eaLnBrk="1" hangingPunct="1"/>
            <a:endParaRPr lang="en-US" altLang="en-US"/>
          </a:p>
          <a:p>
            <a:pPr eaLnBrk="1" hangingPunct="1"/>
            <a:r>
              <a:rPr lang="en-US" altLang="en-US"/>
              <a:t>DML – Data manipulation language which is used for the operations such as search, read, change, store data etc.</a:t>
            </a:r>
          </a:p>
        </p:txBody>
      </p:sp>
      <p:sp>
        <p:nvSpPr>
          <p:cNvPr id="31748" name="Slide Number Placeholder 3">
            <a:extLst>
              <a:ext uri="{FF2B5EF4-FFF2-40B4-BE49-F238E27FC236}">
                <a16:creationId xmlns:a16="http://schemas.microsoft.com/office/drawing/2014/main" id="{9D774B9F-4D95-4F16-9A2D-5345A6A99E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4322CE-ADEF-42D5-B46E-C11A9D230E1C}" type="slidenum">
              <a:rPr lang="en-US" altLang="en-US" sz="1400"/>
              <a:pPr eaLnBrk="1" hangingPunct="1"/>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C9E6F90E-5647-4808-B666-E5E4A27A5E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EEE318-6276-406F-B601-DFA0329C17C5}" type="slidenum">
              <a:rPr lang="en-US" altLang="en-US" sz="1400"/>
              <a:pPr eaLnBrk="1" hangingPunct="1"/>
              <a:t>12</a:t>
            </a:fld>
            <a:endParaRPr lang="en-US" altLang="en-US" sz="1400"/>
          </a:p>
        </p:txBody>
      </p:sp>
      <p:sp>
        <p:nvSpPr>
          <p:cNvPr id="32771" name="Rectangle 2">
            <a:extLst>
              <a:ext uri="{FF2B5EF4-FFF2-40B4-BE49-F238E27FC236}">
                <a16:creationId xmlns:a16="http://schemas.microsoft.com/office/drawing/2014/main" id="{C8E75442-A300-4BEF-9D07-59D162EAB1E2}"/>
              </a:ext>
            </a:extLst>
          </p:cNvPr>
          <p:cNvSpPr>
            <a:spLocks noGrp="1" noChangeArrowheads="1"/>
          </p:cNvSpPr>
          <p:nvPr>
            <p:ph type="title"/>
          </p:nvPr>
        </p:nvSpPr>
        <p:spPr>
          <a:xfrm>
            <a:off x="2209800" y="0"/>
            <a:ext cx="7772400" cy="1143000"/>
          </a:xfrm>
          <a:noFill/>
        </p:spPr>
        <p:txBody>
          <a:bodyPr vert="horz" lIns="92075" tIns="46038" rIns="92075" bIns="46038" rtlCol="0" anchor="b">
            <a:normAutofit/>
          </a:bodyPr>
          <a:lstStyle/>
          <a:p>
            <a:pPr eaLnBrk="1" hangingPunct="1"/>
            <a:r>
              <a:rPr lang="en-US" altLang="en-US"/>
              <a:t>Relational Model</a:t>
            </a:r>
          </a:p>
        </p:txBody>
      </p:sp>
      <p:sp>
        <p:nvSpPr>
          <p:cNvPr id="32772" name="Line 4">
            <a:extLst>
              <a:ext uri="{FF2B5EF4-FFF2-40B4-BE49-F238E27FC236}">
                <a16:creationId xmlns:a16="http://schemas.microsoft.com/office/drawing/2014/main" id="{57B44A86-2F12-480A-9C0D-4F6FB029B906}"/>
              </a:ext>
            </a:extLst>
          </p:cNvPr>
          <p:cNvSpPr>
            <a:spLocks noChangeShapeType="1"/>
          </p:cNvSpPr>
          <p:nvPr/>
        </p:nvSpPr>
        <p:spPr bwMode="auto">
          <a:xfrm>
            <a:off x="23622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3" name="Line 5">
            <a:extLst>
              <a:ext uri="{FF2B5EF4-FFF2-40B4-BE49-F238E27FC236}">
                <a16:creationId xmlns:a16="http://schemas.microsoft.com/office/drawing/2014/main" id="{210B134E-D035-49DB-B7F2-7058AD1480AE}"/>
              </a:ext>
            </a:extLst>
          </p:cNvPr>
          <p:cNvSpPr>
            <a:spLocks noChangeShapeType="1"/>
          </p:cNvSpPr>
          <p:nvPr/>
        </p:nvSpPr>
        <p:spPr bwMode="auto">
          <a:xfrm>
            <a:off x="26670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4" name="Line 6">
            <a:extLst>
              <a:ext uri="{FF2B5EF4-FFF2-40B4-BE49-F238E27FC236}">
                <a16:creationId xmlns:a16="http://schemas.microsoft.com/office/drawing/2014/main" id="{95B1FD94-BABF-4D46-956F-8D0F0278D2AB}"/>
              </a:ext>
            </a:extLst>
          </p:cNvPr>
          <p:cNvSpPr>
            <a:spLocks noChangeShapeType="1"/>
          </p:cNvSpPr>
          <p:nvPr/>
        </p:nvSpPr>
        <p:spPr bwMode="auto">
          <a:xfrm>
            <a:off x="29718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5" name="Line 7">
            <a:extLst>
              <a:ext uri="{FF2B5EF4-FFF2-40B4-BE49-F238E27FC236}">
                <a16:creationId xmlns:a16="http://schemas.microsoft.com/office/drawing/2014/main" id="{C8FE3824-4E81-4E6F-90D0-A063283FBE8D}"/>
              </a:ext>
            </a:extLst>
          </p:cNvPr>
          <p:cNvSpPr>
            <a:spLocks noChangeShapeType="1"/>
          </p:cNvSpPr>
          <p:nvPr/>
        </p:nvSpPr>
        <p:spPr bwMode="auto">
          <a:xfrm>
            <a:off x="32766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6" name="Line 8">
            <a:extLst>
              <a:ext uri="{FF2B5EF4-FFF2-40B4-BE49-F238E27FC236}">
                <a16:creationId xmlns:a16="http://schemas.microsoft.com/office/drawing/2014/main" id="{52F09BF7-5CF5-44C1-A377-59BC455341D7}"/>
              </a:ext>
            </a:extLst>
          </p:cNvPr>
          <p:cNvSpPr>
            <a:spLocks noChangeShapeType="1"/>
          </p:cNvSpPr>
          <p:nvPr/>
        </p:nvSpPr>
        <p:spPr bwMode="auto">
          <a:xfrm>
            <a:off x="35814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7" name="Line 9">
            <a:extLst>
              <a:ext uri="{FF2B5EF4-FFF2-40B4-BE49-F238E27FC236}">
                <a16:creationId xmlns:a16="http://schemas.microsoft.com/office/drawing/2014/main" id="{E00BF2A1-B176-482E-AA75-3538A14B0340}"/>
              </a:ext>
            </a:extLst>
          </p:cNvPr>
          <p:cNvSpPr>
            <a:spLocks noChangeShapeType="1"/>
          </p:cNvSpPr>
          <p:nvPr/>
        </p:nvSpPr>
        <p:spPr bwMode="auto">
          <a:xfrm>
            <a:off x="4038600" y="2590801"/>
            <a:ext cx="0" cy="4413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8" name="Line 10">
            <a:extLst>
              <a:ext uri="{FF2B5EF4-FFF2-40B4-BE49-F238E27FC236}">
                <a16:creationId xmlns:a16="http://schemas.microsoft.com/office/drawing/2014/main" id="{72F31C94-7FAB-4F22-8FAD-0E5764BA135D}"/>
              </a:ext>
            </a:extLst>
          </p:cNvPr>
          <p:cNvSpPr>
            <a:spLocks noChangeShapeType="1"/>
          </p:cNvSpPr>
          <p:nvPr/>
        </p:nvSpPr>
        <p:spPr bwMode="auto">
          <a:xfrm>
            <a:off x="48006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9" name="Line 11">
            <a:extLst>
              <a:ext uri="{FF2B5EF4-FFF2-40B4-BE49-F238E27FC236}">
                <a16:creationId xmlns:a16="http://schemas.microsoft.com/office/drawing/2014/main" id="{6CE91D01-FB74-4F23-8789-C4778085ACD6}"/>
              </a:ext>
            </a:extLst>
          </p:cNvPr>
          <p:cNvSpPr>
            <a:spLocks noChangeShapeType="1"/>
          </p:cNvSpPr>
          <p:nvPr/>
        </p:nvSpPr>
        <p:spPr bwMode="auto">
          <a:xfrm>
            <a:off x="51054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0" name="Line 12">
            <a:extLst>
              <a:ext uri="{FF2B5EF4-FFF2-40B4-BE49-F238E27FC236}">
                <a16:creationId xmlns:a16="http://schemas.microsoft.com/office/drawing/2014/main" id="{9BBCAD2B-CC6D-4E4D-ABFD-08A76EB41286}"/>
              </a:ext>
            </a:extLst>
          </p:cNvPr>
          <p:cNvSpPr>
            <a:spLocks noChangeShapeType="1"/>
          </p:cNvSpPr>
          <p:nvPr/>
        </p:nvSpPr>
        <p:spPr bwMode="auto">
          <a:xfrm>
            <a:off x="54102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1" name="Line 13">
            <a:extLst>
              <a:ext uri="{FF2B5EF4-FFF2-40B4-BE49-F238E27FC236}">
                <a16:creationId xmlns:a16="http://schemas.microsoft.com/office/drawing/2014/main" id="{C13AD166-793F-4DDD-BEE7-68CC274B89C0}"/>
              </a:ext>
            </a:extLst>
          </p:cNvPr>
          <p:cNvSpPr>
            <a:spLocks noChangeShapeType="1"/>
          </p:cNvSpPr>
          <p:nvPr/>
        </p:nvSpPr>
        <p:spPr bwMode="auto">
          <a:xfrm>
            <a:off x="57150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2" name="Line 14">
            <a:extLst>
              <a:ext uri="{FF2B5EF4-FFF2-40B4-BE49-F238E27FC236}">
                <a16:creationId xmlns:a16="http://schemas.microsoft.com/office/drawing/2014/main" id="{1138622B-B928-4428-98AA-AD2129096488}"/>
              </a:ext>
            </a:extLst>
          </p:cNvPr>
          <p:cNvSpPr>
            <a:spLocks noChangeShapeType="1"/>
          </p:cNvSpPr>
          <p:nvPr/>
        </p:nvSpPr>
        <p:spPr bwMode="auto">
          <a:xfrm>
            <a:off x="60198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3" name="Line 15">
            <a:extLst>
              <a:ext uri="{FF2B5EF4-FFF2-40B4-BE49-F238E27FC236}">
                <a16:creationId xmlns:a16="http://schemas.microsoft.com/office/drawing/2014/main" id="{171D1A77-A89B-49AD-BA64-12736C4F7CAC}"/>
              </a:ext>
            </a:extLst>
          </p:cNvPr>
          <p:cNvSpPr>
            <a:spLocks noChangeShapeType="1"/>
          </p:cNvSpPr>
          <p:nvPr/>
        </p:nvSpPr>
        <p:spPr bwMode="auto">
          <a:xfrm>
            <a:off x="64770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4" name="Line 16">
            <a:extLst>
              <a:ext uri="{FF2B5EF4-FFF2-40B4-BE49-F238E27FC236}">
                <a16:creationId xmlns:a16="http://schemas.microsoft.com/office/drawing/2014/main" id="{67216C8C-1C67-42BB-99A4-F794E3C9521A}"/>
              </a:ext>
            </a:extLst>
          </p:cNvPr>
          <p:cNvSpPr>
            <a:spLocks noChangeShapeType="1"/>
          </p:cNvSpPr>
          <p:nvPr/>
        </p:nvSpPr>
        <p:spPr bwMode="auto">
          <a:xfrm>
            <a:off x="73152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5" name="Line 17">
            <a:extLst>
              <a:ext uri="{FF2B5EF4-FFF2-40B4-BE49-F238E27FC236}">
                <a16:creationId xmlns:a16="http://schemas.microsoft.com/office/drawing/2014/main" id="{0FAB66EF-E6F0-4092-A92F-BEA72AE25CA0}"/>
              </a:ext>
            </a:extLst>
          </p:cNvPr>
          <p:cNvSpPr>
            <a:spLocks noChangeShapeType="1"/>
          </p:cNvSpPr>
          <p:nvPr/>
        </p:nvSpPr>
        <p:spPr bwMode="auto">
          <a:xfrm>
            <a:off x="76200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6" name="Line 18">
            <a:extLst>
              <a:ext uri="{FF2B5EF4-FFF2-40B4-BE49-F238E27FC236}">
                <a16:creationId xmlns:a16="http://schemas.microsoft.com/office/drawing/2014/main" id="{263CA3C3-98D3-419B-80B1-F16659DCB339}"/>
              </a:ext>
            </a:extLst>
          </p:cNvPr>
          <p:cNvSpPr>
            <a:spLocks noChangeShapeType="1"/>
          </p:cNvSpPr>
          <p:nvPr/>
        </p:nvSpPr>
        <p:spPr bwMode="auto">
          <a:xfrm>
            <a:off x="79248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7" name="Line 19">
            <a:extLst>
              <a:ext uri="{FF2B5EF4-FFF2-40B4-BE49-F238E27FC236}">
                <a16:creationId xmlns:a16="http://schemas.microsoft.com/office/drawing/2014/main" id="{09B8C18C-DF00-4A28-9EEC-774676D07DDB}"/>
              </a:ext>
            </a:extLst>
          </p:cNvPr>
          <p:cNvSpPr>
            <a:spLocks noChangeShapeType="1"/>
          </p:cNvSpPr>
          <p:nvPr/>
        </p:nvSpPr>
        <p:spPr bwMode="auto">
          <a:xfrm>
            <a:off x="82296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8" name="Line 20">
            <a:extLst>
              <a:ext uri="{FF2B5EF4-FFF2-40B4-BE49-F238E27FC236}">
                <a16:creationId xmlns:a16="http://schemas.microsoft.com/office/drawing/2014/main" id="{9699FAE5-9913-4154-9D45-657DC0B35438}"/>
              </a:ext>
            </a:extLst>
          </p:cNvPr>
          <p:cNvSpPr>
            <a:spLocks noChangeShapeType="1"/>
          </p:cNvSpPr>
          <p:nvPr/>
        </p:nvSpPr>
        <p:spPr bwMode="auto">
          <a:xfrm>
            <a:off x="85344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9" name="Line 21">
            <a:extLst>
              <a:ext uri="{FF2B5EF4-FFF2-40B4-BE49-F238E27FC236}">
                <a16:creationId xmlns:a16="http://schemas.microsoft.com/office/drawing/2014/main" id="{419807CA-2736-45BD-8A34-B6F2F066DBD9}"/>
              </a:ext>
            </a:extLst>
          </p:cNvPr>
          <p:cNvSpPr>
            <a:spLocks noChangeShapeType="1"/>
          </p:cNvSpPr>
          <p:nvPr/>
        </p:nvSpPr>
        <p:spPr bwMode="auto">
          <a:xfrm>
            <a:off x="8991600" y="2667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0" name="Line 22">
            <a:extLst>
              <a:ext uri="{FF2B5EF4-FFF2-40B4-BE49-F238E27FC236}">
                <a16:creationId xmlns:a16="http://schemas.microsoft.com/office/drawing/2014/main" id="{6C3DADA9-C4F6-43E4-8325-B1D363EC4F35}"/>
              </a:ext>
            </a:extLst>
          </p:cNvPr>
          <p:cNvSpPr>
            <a:spLocks noChangeShapeType="1"/>
          </p:cNvSpPr>
          <p:nvPr/>
        </p:nvSpPr>
        <p:spPr bwMode="auto">
          <a:xfrm>
            <a:off x="22098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1" name="Line 23">
            <a:extLst>
              <a:ext uri="{FF2B5EF4-FFF2-40B4-BE49-F238E27FC236}">
                <a16:creationId xmlns:a16="http://schemas.microsoft.com/office/drawing/2014/main" id="{278BC812-BA00-4352-A516-5F965E7E5D36}"/>
              </a:ext>
            </a:extLst>
          </p:cNvPr>
          <p:cNvSpPr>
            <a:spLocks noChangeShapeType="1"/>
          </p:cNvSpPr>
          <p:nvPr/>
        </p:nvSpPr>
        <p:spPr bwMode="auto">
          <a:xfrm>
            <a:off x="25146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2" name="Line 24">
            <a:extLst>
              <a:ext uri="{FF2B5EF4-FFF2-40B4-BE49-F238E27FC236}">
                <a16:creationId xmlns:a16="http://schemas.microsoft.com/office/drawing/2014/main" id="{996F0994-63F2-4212-A360-1D4DB364B492}"/>
              </a:ext>
            </a:extLst>
          </p:cNvPr>
          <p:cNvSpPr>
            <a:spLocks noChangeShapeType="1"/>
          </p:cNvSpPr>
          <p:nvPr/>
        </p:nvSpPr>
        <p:spPr bwMode="auto">
          <a:xfrm>
            <a:off x="28194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3" name="Line 25">
            <a:extLst>
              <a:ext uri="{FF2B5EF4-FFF2-40B4-BE49-F238E27FC236}">
                <a16:creationId xmlns:a16="http://schemas.microsoft.com/office/drawing/2014/main" id="{39972A37-EEC1-4D2C-90D9-0EF1C4A1FF62}"/>
              </a:ext>
            </a:extLst>
          </p:cNvPr>
          <p:cNvSpPr>
            <a:spLocks noChangeShapeType="1"/>
          </p:cNvSpPr>
          <p:nvPr/>
        </p:nvSpPr>
        <p:spPr bwMode="auto">
          <a:xfrm>
            <a:off x="31242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4" name="Line 26">
            <a:extLst>
              <a:ext uri="{FF2B5EF4-FFF2-40B4-BE49-F238E27FC236}">
                <a16:creationId xmlns:a16="http://schemas.microsoft.com/office/drawing/2014/main" id="{B19D58E2-EB66-49E8-B038-359E54B774A2}"/>
              </a:ext>
            </a:extLst>
          </p:cNvPr>
          <p:cNvSpPr>
            <a:spLocks noChangeShapeType="1"/>
          </p:cNvSpPr>
          <p:nvPr/>
        </p:nvSpPr>
        <p:spPr bwMode="auto">
          <a:xfrm>
            <a:off x="34290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5" name="Line 27">
            <a:extLst>
              <a:ext uri="{FF2B5EF4-FFF2-40B4-BE49-F238E27FC236}">
                <a16:creationId xmlns:a16="http://schemas.microsoft.com/office/drawing/2014/main" id="{3FB6C901-3626-4ED4-8892-00438C4304A2}"/>
              </a:ext>
            </a:extLst>
          </p:cNvPr>
          <p:cNvSpPr>
            <a:spLocks noChangeShapeType="1"/>
          </p:cNvSpPr>
          <p:nvPr/>
        </p:nvSpPr>
        <p:spPr bwMode="auto">
          <a:xfrm>
            <a:off x="42672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6" name="Line 28">
            <a:extLst>
              <a:ext uri="{FF2B5EF4-FFF2-40B4-BE49-F238E27FC236}">
                <a16:creationId xmlns:a16="http://schemas.microsoft.com/office/drawing/2014/main" id="{96CD8465-7C64-47F6-BCF0-2CC617312401}"/>
              </a:ext>
            </a:extLst>
          </p:cNvPr>
          <p:cNvSpPr>
            <a:spLocks noChangeShapeType="1"/>
          </p:cNvSpPr>
          <p:nvPr/>
        </p:nvSpPr>
        <p:spPr bwMode="auto">
          <a:xfrm>
            <a:off x="45720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7" name="Line 29">
            <a:extLst>
              <a:ext uri="{FF2B5EF4-FFF2-40B4-BE49-F238E27FC236}">
                <a16:creationId xmlns:a16="http://schemas.microsoft.com/office/drawing/2014/main" id="{13387DBE-1C85-4DCF-9512-CE07E77ACC45}"/>
              </a:ext>
            </a:extLst>
          </p:cNvPr>
          <p:cNvSpPr>
            <a:spLocks noChangeShapeType="1"/>
          </p:cNvSpPr>
          <p:nvPr/>
        </p:nvSpPr>
        <p:spPr bwMode="auto">
          <a:xfrm>
            <a:off x="48768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8" name="Line 30">
            <a:extLst>
              <a:ext uri="{FF2B5EF4-FFF2-40B4-BE49-F238E27FC236}">
                <a16:creationId xmlns:a16="http://schemas.microsoft.com/office/drawing/2014/main" id="{98F50B6C-6D5B-4FB9-87AA-340B477F1A4E}"/>
              </a:ext>
            </a:extLst>
          </p:cNvPr>
          <p:cNvSpPr>
            <a:spLocks noChangeShapeType="1"/>
          </p:cNvSpPr>
          <p:nvPr/>
        </p:nvSpPr>
        <p:spPr bwMode="auto">
          <a:xfrm>
            <a:off x="54102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99" name="Line 31">
            <a:extLst>
              <a:ext uri="{FF2B5EF4-FFF2-40B4-BE49-F238E27FC236}">
                <a16:creationId xmlns:a16="http://schemas.microsoft.com/office/drawing/2014/main" id="{67385E1B-D9E5-4301-8820-08468B67A3F3}"/>
              </a:ext>
            </a:extLst>
          </p:cNvPr>
          <p:cNvSpPr>
            <a:spLocks noChangeShapeType="1"/>
          </p:cNvSpPr>
          <p:nvPr/>
        </p:nvSpPr>
        <p:spPr bwMode="auto">
          <a:xfrm>
            <a:off x="64008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0" name="Line 32">
            <a:extLst>
              <a:ext uri="{FF2B5EF4-FFF2-40B4-BE49-F238E27FC236}">
                <a16:creationId xmlns:a16="http://schemas.microsoft.com/office/drawing/2014/main" id="{571CE021-D0E2-4E89-9852-710A98F44267}"/>
              </a:ext>
            </a:extLst>
          </p:cNvPr>
          <p:cNvSpPr>
            <a:spLocks noChangeShapeType="1"/>
          </p:cNvSpPr>
          <p:nvPr/>
        </p:nvSpPr>
        <p:spPr bwMode="auto">
          <a:xfrm>
            <a:off x="67056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1" name="Line 33">
            <a:extLst>
              <a:ext uri="{FF2B5EF4-FFF2-40B4-BE49-F238E27FC236}">
                <a16:creationId xmlns:a16="http://schemas.microsoft.com/office/drawing/2014/main" id="{CA3B53B6-EA1A-4C4B-8D6A-8CE58E667A6D}"/>
              </a:ext>
            </a:extLst>
          </p:cNvPr>
          <p:cNvSpPr>
            <a:spLocks noChangeShapeType="1"/>
          </p:cNvSpPr>
          <p:nvPr/>
        </p:nvSpPr>
        <p:spPr bwMode="auto">
          <a:xfrm>
            <a:off x="70104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2" name="Line 34">
            <a:extLst>
              <a:ext uri="{FF2B5EF4-FFF2-40B4-BE49-F238E27FC236}">
                <a16:creationId xmlns:a16="http://schemas.microsoft.com/office/drawing/2014/main" id="{E49AE180-D1E9-489E-888E-6A6ECD8924A3}"/>
              </a:ext>
            </a:extLst>
          </p:cNvPr>
          <p:cNvSpPr>
            <a:spLocks noChangeShapeType="1"/>
          </p:cNvSpPr>
          <p:nvPr/>
        </p:nvSpPr>
        <p:spPr bwMode="auto">
          <a:xfrm>
            <a:off x="74676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3" name="Line 35">
            <a:extLst>
              <a:ext uri="{FF2B5EF4-FFF2-40B4-BE49-F238E27FC236}">
                <a16:creationId xmlns:a16="http://schemas.microsoft.com/office/drawing/2014/main" id="{E5524BAB-D1FA-4200-96C7-5B4FBEAD5882}"/>
              </a:ext>
            </a:extLst>
          </p:cNvPr>
          <p:cNvSpPr>
            <a:spLocks noChangeShapeType="1"/>
          </p:cNvSpPr>
          <p:nvPr/>
        </p:nvSpPr>
        <p:spPr bwMode="auto">
          <a:xfrm>
            <a:off x="87630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4" name="Line 36">
            <a:extLst>
              <a:ext uri="{FF2B5EF4-FFF2-40B4-BE49-F238E27FC236}">
                <a16:creationId xmlns:a16="http://schemas.microsoft.com/office/drawing/2014/main" id="{6F72A496-758F-4D08-AC45-DC5DC97CC213}"/>
              </a:ext>
            </a:extLst>
          </p:cNvPr>
          <p:cNvSpPr>
            <a:spLocks noChangeShapeType="1"/>
          </p:cNvSpPr>
          <p:nvPr/>
        </p:nvSpPr>
        <p:spPr bwMode="auto">
          <a:xfrm>
            <a:off x="90678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5" name="Line 37">
            <a:extLst>
              <a:ext uri="{FF2B5EF4-FFF2-40B4-BE49-F238E27FC236}">
                <a16:creationId xmlns:a16="http://schemas.microsoft.com/office/drawing/2014/main" id="{25CCFAC5-79EF-46C6-9C79-D9A43EF83AC3}"/>
              </a:ext>
            </a:extLst>
          </p:cNvPr>
          <p:cNvSpPr>
            <a:spLocks noChangeShapeType="1"/>
          </p:cNvSpPr>
          <p:nvPr/>
        </p:nvSpPr>
        <p:spPr bwMode="auto">
          <a:xfrm>
            <a:off x="93726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6" name="Line 38">
            <a:extLst>
              <a:ext uri="{FF2B5EF4-FFF2-40B4-BE49-F238E27FC236}">
                <a16:creationId xmlns:a16="http://schemas.microsoft.com/office/drawing/2014/main" id="{1779F390-DCF5-49A4-B905-AE09785CED69}"/>
              </a:ext>
            </a:extLst>
          </p:cNvPr>
          <p:cNvSpPr>
            <a:spLocks noChangeShapeType="1"/>
          </p:cNvSpPr>
          <p:nvPr/>
        </p:nvSpPr>
        <p:spPr bwMode="auto">
          <a:xfrm>
            <a:off x="9829800" y="4114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7" name="Line 39">
            <a:extLst>
              <a:ext uri="{FF2B5EF4-FFF2-40B4-BE49-F238E27FC236}">
                <a16:creationId xmlns:a16="http://schemas.microsoft.com/office/drawing/2014/main" id="{1CA01DB8-1456-4079-9281-E1A9F4DA20DA}"/>
              </a:ext>
            </a:extLst>
          </p:cNvPr>
          <p:cNvSpPr>
            <a:spLocks noChangeShapeType="1"/>
          </p:cNvSpPr>
          <p:nvPr/>
        </p:nvSpPr>
        <p:spPr bwMode="auto">
          <a:xfrm>
            <a:off x="2209800" y="56388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8" name="Line 40">
            <a:extLst>
              <a:ext uri="{FF2B5EF4-FFF2-40B4-BE49-F238E27FC236}">
                <a16:creationId xmlns:a16="http://schemas.microsoft.com/office/drawing/2014/main" id="{88809E32-60FA-4C2E-A15B-2CC60F4D7A64}"/>
              </a:ext>
            </a:extLst>
          </p:cNvPr>
          <p:cNvSpPr>
            <a:spLocks noChangeShapeType="1"/>
          </p:cNvSpPr>
          <p:nvPr/>
        </p:nvSpPr>
        <p:spPr bwMode="auto">
          <a:xfrm>
            <a:off x="25146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09" name="Line 41">
            <a:extLst>
              <a:ext uri="{FF2B5EF4-FFF2-40B4-BE49-F238E27FC236}">
                <a16:creationId xmlns:a16="http://schemas.microsoft.com/office/drawing/2014/main" id="{8C51BE5C-3B94-4564-90D5-54119C5A8DB1}"/>
              </a:ext>
            </a:extLst>
          </p:cNvPr>
          <p:cNvSpPr>
            <a:spLocks noChangeShapeType="1"/>
          </p:cNvSpPr>
          <p:nvPr/>
        </p:nvSpPr>
        <p:spPr bwMode="auto">
          <a:xfrm>
            <a:off x="28194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0" name="Line 42">
            <a:extLst>
              <a:ext uri="{FF2B5EF4-FFF2-40B4-BE49-F238E27FC236}">
                <a16:creationId xmlns:a16="http://schemas.microsoft.com/office/drawing/2014/main" id="{22AC1FAB-7037-43F8-8FDE-5FB5D379773E}"/>
              </a:ext>
            </a:extLst>
          </p:cNvPr>
          <p:cNvSpPr>
            <a:spLocks noChangeShapeType="1"/>
          </p:cNvSpPr>
          <p:nvPr/>
        </p:nvSpPr>
        <p:spPr bwMode="auto">
          <a:xfrm>
            <a:off x="33528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1" name="Line 43">
            <a:extLst>
              <a:ext uri="{FF2B5EF4-FFF2-40B4-BE49-F238E27FC236}">
                <a16:creationId xmlns:a16="http://schemas.microsoft.com/office/drawing/2014/main" id="{EC6D1331-C32B-4802-A0D3-5D7CB3EA01A8}"/>
              </a:ext>
            </a:extLst>
          </p:cNvPr>
          <p:cNvSpPr>
            <a:spLocks noChangeShapeType="1"/>
          </p:cNvSpPr>
          <p:nvPr/>
        </p:nvSpPr>
        <p:spPr bwMode="auto">
          <a:xfrm>
            <a:off x="45720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2" name="Line 44">
            <a:extLst>
              <a:ext uri="{FF2B5EF4-FFF2-40B4-BE49-F238E27FC236}">
                <a16:creationId xmlns:a16="http://schemas.microsoft.com/office/drawing/2014/main" id="{275DD9C0-32CA-4FED-8C42-66E4BA5CE4DF}"/>
              </a:ext>
            </a:extLst>
          </p:cNvPr>
          <p:cNvSpPr>
            <a:spLocks noChangeShapeType="1"/>
          </p:cNvSpPr>
          <p:nvPr/>
        </p:nvSpPr>
        <p:spPr bwMode="auto">
          <a:xfrm>
            <a:off x="48768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3" name="Line 45">
            <a:extLst>
              <a:ext uri="{FF2B5EF4-FFF2-40B4-BE49-F238E27FC236}">
                <a16:creationId xmlns:a16="http://schemas.microsoft.com/office/drawing/2014/main" id="{F09E360F-7162-42E2-AAEE-A4509B2B2383}"/>
              </a:ext>
            </a:extLst>
          </p:cNvPr>
          <p:cNvSpPr>
            <a:spLocks noChangeShapeType="1"/>
          </p:cNvSpPr>
          <p:nvPr/>
        </p:nvSpPr>
        <p:spPr bwMode="auto">
          <a:xfrm>
            <a:off x="51816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4" name="Line 46">
            <a:extLst>
              <a:ext uri="{FF2B5EF4-FFF2-40B4-BE49-F238E27FC236}">
                <a16:creationId xmlns:a16="http://schemas.microsoft.com/office/drawing/2014/main" id="{5F57903C-0A62-433D-8F19-5DBCCC32313E}"/>
              </a:ext>
            </a:extLst>
          </p:cNvPr>
          <p:cNvSpPr>
            <a:spLocks noChangeShapeType="1"/>
          </p:cNvSpPr>
          <p:nvPr/>
        </p:nvSpPr>
        <p:spPr bwMode="auto">
          <a:xfrm>
            <a:off x="56388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5" name="Line 47">
            <a:extLst>
              <a:ext uri="{FF2B5EF4-FFF2-40B4-BE49-F238E27FC236}">
                <a16:creationId xmlns:a16="http://schemas.microsoft.com/office/drawing/2014/main" id="{9DFD684C-5BB6-4756-8EDE-92E26138E34E}"/>
              </a:ext>
            </a:extLst>
          </p:cNvPr>
          <p:cNvSpPr>
            <a:spLocks noChangeShapeType="1"/>
          </p:cNvSpPr>
          <p:nvPr/>
        </p:nvSpPr>
        <p:spPr bwMode="auto">
          <a:xfrm>
            <a:off x="67818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6" name="Line 48">
            <a:extLst>
              <a:ext uri="{FF2B5EF4-FFF2-40B4-BE49-F238E27FC236}">
                <a16:creationId xmlns:a16="http://schemas.microsoft.com/office/drawing/2014/main" id="{E8B4D5C5-A0A3-4032-8004-F41041751537}"/>
              </a:ext>
            </a:extLst>
          </p:cNvPr>
          <p:cNvSpPr>
            <a:spLocks noChangeShapeType="1"/>
          </p:cNvSpPr>
          <p:nvPr/>
        </p:nvSpPr>
        <p:spPr bwMode="auto">
          <a:xfrm>
            <a:off x="70866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7" name="Line 49">
            <a:extLst>
              <a:ext uri="{FF2B5EF4-FFF2-40B4-BE49-F238E27FC236}">
                <a16:creationId xmlns:a16="http://schemas.microsoft.com/office/drawing/2014/main" id="{4A8B48FF-3E12-4869-9F9B-4377822B7DF5}"/>
              </a:ext>
            </a:extLst>
          </p:cNvPr>
          <p:cNvSpPr>
            <a:spLocks noChangeShapeType="1"/>
          </p:cNvSpPr>
          <p:nvPr/>
        </p:nvSpPr>
        <p:spPr bwMode="auto">
          <a:xfrm>
            <a:off x="73914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8" name="Line 50">
            <a:extLst>
              <a:ext uri="{FF2B5EF4-FFF2-40B4-BE49-F238E27FC236}">
                <a16:creationId xmlns:a16="http://schemas.microsoft.com/office/drawing/2014/main" id="{C01D41A8-FF01-4368-924A-5FB8E89C775B}"/>
              </a:ext>
            </a:extLst>
          </p:cNvPr>
          <p:cNvSpPr>
            <a:spLocks noChangeShapeType="1"/>
          </p:cNvSpPr>
          <p:nvPr/>
        </p:nvSpPr>
        <p:spPr bwMode="auto">
          <a:xfrm>
            <a:off x="76200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19" name="Line 51">
            <a:extLst>
              <a:ext uri="{FF2B5EF4-FFF2-40B4-BE49-F238E27FC236}">
                <a16:creationId xmlns:a16="http://schemas.microsoft.com/office/drawing/2014/main" id="{FA1291CF-D8FE-4225-B139-1D4451814524}"/>
              </a:ext>
            </a:extLst>
          </p:cNvPr>
          <p:cNvSpPr>
            <a:spLocks noChangeShapeType="1"/>
          </p:cNvSpPr>
          <p:nvPr/>
        </p:nvSpPr>
        <p:spPr bwMode="auto">
          <a:xfrm>
            <a:off x="84582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0" name="Line 52">
            <a:extLst>
              <a:ext uri="{FF2B5EF4-FFF2-40B4-BE49-F238E27FC236}">
                <a16:creationId xmlns:a16="http://schemas.microsoft.com/office/drawing/2014/main" id="{97B83DED-9FF6-44AC-B7A6-63210FDA4CD2}"/>
              </a:ext>
            </a:extLst>
          </p:cNvPr>
          <p:cNvSpPr>
            <a:spLocks noChangeShapeType="1"/>
          </p:cNvSpPr>
          <p:nvPr/>
        </p:nvSpPr>
        <p:spPr bwMode="auto">
          <a:xfrm>
            <a:off x="87630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1" name="Line 53">
            <a:extLst>
              <a:ext uri="{FF2B5EF4-FFF2-40B4-BE49-F238E27FC236}">
                <a16:creationId xmlns:a16="http://schemas.microsoft.com/office/drawing/2014/main" id="{DA2C7C79-46E0-4D4D-B940-6CF8551AF051}"/>
              </a:ext>
            </a:extLst>
          </p:cNvPr>
          <p:cNvSpPr>
            <a:spLocks noChangeShapeType="1"/>
          </p:cNvSpPr>
          <p:nvPr/>
        </p:nvSpPr>
        <p:spPr bwMode="auto">
          <a:xfrm>
            <a:off x="90678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2" name="Line 54">
            <a:extLst>
              <a:ext uri="{FF2B5EF4-FFF2-40B4-BE49-F238E27FC236}">
                <a16:creationId xmlns:a16="http://schemas.microsoft.com/office/drawing/2014/main" id="{56E93785-9A72-4FEF-87F7-D59039D139D4}"/>
              </a:ext>
            </a:extLst>
          </p:cNvPr>
          <p:cNvSpPr>
            <a:spLocks noChangeShapeType="1"/>
          </p:cNvSpPr>
          <p:nvPr/>
        </p:nvSpPr>
        <p:spPr bwMode="auto">
          <a:xfrm>
            <a:off x="93726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3" name="Line 55">
            <a:extLst>
              <a:ext uri="{FF2B5EF4-FFF2-40B4-BE49-F238E27FC236}">
                <a16:creationId xmlns:a16="http://schemas.microsoft.com/office/drawing/2014/main" id="{04DDE90B-4AF0-451D-BE6F-5F0274816C31}"/>
              </a:ext>
            </a:extLst>
          </p:cNvPr>
          <p:cNvSpPr>
            <a:spLocks noChangeShapeType="1"/>
          </p:cNvSpPr>
          <p:nvPr/>
        </p:nvSpPr>
        <p:spPr bwMode="auto">
          <a:xfrm>
            <a:off x="96774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4" name="Line 56">
            <a:extLst>
              <a:ext uri="{FF2B5EF4-FFF2-40B4-BE49-F238E27FC236}">
                <a16:creationId xmlns:a16="http://schemas.microsoft.com/office/drawing/2014/main" id="{F7FFE3D9-B7AA-4440-894B-657F0B9E3CD6}"/>
              </a:ext>
            </a:extLst>
          </p:cNvPr>
          <p:cNvSpPr>
            <a:spLocks noChangeShapeType="1"/>
          </p:cNvSpPr>
          <p:nvPr/>
        </p:nvSpPr>
        <p:spPr bwMode="auto">
          <a:xfrm>
            <a:off x="10058400" y="5715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5" name="Line 57">
            <a:extLst>
              <a:ext uri="{FF2B5EF4-FFF2-40B4-BE49-F238E27FC236}">
                <a16:creationId xmlns:a16="http://schemas.microsoft.com/office/drawing/2014/main" id="{66F07CEA-376E-400E-8819-E603B5E23303}"/>
              </a:ext>
            </a:extLst>
          </p:cNvPr>
          <p:cNvSpPr>
            <a:spLocks noChangeShapeType="1"/>
          </p:cNvSpPr>
          <p:nvPr/>
        </p:nvSpPr>
        <p:spPr bwMode="auto">
          <a:xfrm>
            <a:off x="4800600" y="3048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6" name="Line 58">
            <a:extLst>
              <a:ext uri="{FF2B5EF4-FFF2-40B4-BE49-F238E27FC236}">
                <a16:creationId xmlns:a16="http://schemas.microsoft.com/office/drawing/2014/main" id="{B1A63552-BC2B-411A-8B4D-C244D4042A2E}"/>
              </a:ext>
            </a:extLst>
          </p:cNvPr>
          <p:cNvSpPr>
            <a:spLocks noChangeShapeType="1"/>
          </p:cNvSpPr>
          <p:nvPr/>
        </p:nvSpPr>
        <p:spPr bwMode="auto">
          <a:xfrm>
            <a:off x="2362200" y="3048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7" name="Line 59">
            <a:extLst>
              <a:ext uri="{FF2B5EF4-FFF2-40B4-BE49-F238E27FC236}">
                <a16:creationId xmlns:a16="http://schemas.microsoft.com/office/drawing/2014/main" id="{1BDD9C66-4312-4426-B052-DD49E7A30696}"/>
              </a:ext>
            </a:extLst>
          </p:cNvPr>
          <p:cNvSpPr>
            <a:spLocks noChangeShapeType="1"/>
          </p:cNvSpPr>
          <p:nvPr/>
        </p:nvSpPr>
        <p:spPr bwMode="auto">
          <a:xfrm>
            <a:off x="7315200" y="3048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8" name="Line 60">
            <a:extLst>
              <a:ext uri="{FF2B5EF4-FFF2-40B4-BE49-F238E27FC236}">
                <a16:creationId xmlns:a16="http://schemas.microsoft.com/office/drawing/2014/main" id="{A05BE415-C358-415E-AAAE-EA04DD02F5CA}"/>
              </a:ext>
            </a:extLst>
          </p:cNvPr>
          <p:cNvSpPr>
            <a:spLocks noChangeShapeType="1"/>
          </p:cNvSpPr>
          <p:nvPr/>
        </p:nvSpPr>
        <p:spPr bwMode="auto">
          <a:xfrm>
            <a:off x="2209800" y="44958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29" name="Line 61">
            <a:extLst>
              <a:ext uri="{FF2B5EF4-FFF2-40B4-BE49-F238E27FC236}">
                <a16:creationId xmlns:a16="http://schemas.microsoft.com/office/drawing/2014/main" id="{7C6159A6-934D-4A5E-8E4D-3A92F34BF8BF}"/>
              </a:ext>
            </a:extLst>
          </p:cNvPr>
          <p:cNvSpPr>
            <a:spLocks noChangeShapeType="1"/>
          </p:cNvSpPr>
          <p:nvPr/>
        </p:nvSpPr>
        <p:spPr bwMode="auto">
          <a:xfrm>
            <a:off x="4267200" y="44958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30" name="Line 62">
            <a:extLst>
              <a:ext uri="{FF2B5EF4-FFF2-40B4-BE49-F238E27FC236}">
                <a16:creationId xmlns:a16="http://schemas.microsoft.com/office/drawing/2014/main" id="{94E987F7-A789-4FAE-9B62-13510C55A6A3}"/>
              </a:ext>
            </a:extLst>
          </p:cNvPr>
          <p:cNvSpPr>
            <a:spLocks noChangeShapeType="1"/>
          </p:cNvSpPr>
          <p:nvPr/>
        </p:nvSpPr>
        <p:spPr bwMode="auto">
          <a:xfrm>
            <a:off x="6400800" y="44958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31" name="Line 63">
            <a:extLst>
              <a:ext uri="{FF2B5EF4-FFF2-40B4-BE49-F238E27FC236}">
                <a16:creationId xmlns:a16="http://schemas.microsoft.com/office/drawing/2014/main" id="{8D4485B8-F622-4EED-A8CC-024A60EAFC66}"/>
              </a:ext>
            </a:extLst>
          </p:cNvPr>
          <p:cNvSpPr>
            <a:spLocks noChangeShapeType="1"/>
          </p:cNvSpPr>
          <p:nvPr/>
        </p:nvSpPr>
        <p:spPr bwMode="auto">
          <a:xfrm>
            <a:off x="8763000" y="44958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32" name="Line 64">
            <a:extLst>
              <a:ext uri="{FF2B5EF4-FFF2-40B4-BE49-F238E27FC236}">
                <a16:creationId xmlns:a16="http://schemas.microsoft.com/office/drawing/2014/main" id="{E8D7A454-C815-45F2-BA19-6E420FC5099A}"/>
              </a:ext>
            </a:extLst>
          </p:cNvPr>
          <p:cNvSpPr>
            <a:spLocks noChangeShapeType="1"/>
          </p:cNvSpPr>
          <p:nvPr/>
        </p:nvSpPr>
        <p:spPr bwMode="auto">
          <a:xfrm>
            <a:off x="2209800" y="60960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33" name="Line 65">
            <a:extLst>
              <a:ext uri="{FF2B5EF4-FFF2-40B4-BE49-F238E27FC236}">
                <a16:creationId xmlns:a16="http://schemas.microsoft.com/office/drawing/2014/main" id="{A791F2C5-D260-424A-80C2-01BCB81D6B0E}"/>
              </a:ext>
            </a:extLst>
          </p:cNvPr>
          <p:cNvSpPr>
            <a:spLocks noChangeShapeType="1"/>
          </p:cNvSpPr>
          <p:nvPr/>
        </p:nvSpPr>
        <p:spPr bwMode="auto">
          <a:xfrm>
            <a:off x="4572000" y="60960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34" name="Line 66">
            <a:extLst>
              <a:ext uri="{FF2B5EF4-FFF2-40B4-BE49-F238E27FC236}">
                <a16:creationId xmlns:a16="http://schemas.microsoft.com/office/drawing/2014/main" id="{C1365BB1-BFF3-4BA8-98E5-4AF46240BF75}"/>
              </a:ext>
            </a:extLst>
          </p:cNvPr>
          <p:cNvSpPr>
            <a:spLocks noChangeShapeType="1"/>
          </p:cNvSpPr>
          <p:nvPr/>
        </p:nvSpPr>
        <p:spPr bwMode="auto">
          <a:xfrm>
            <a:off x="6781800" y="6096000"/>
            <a:ext cx="838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35" name="Line 67">
            <a:extLst>
              <a:ext uri="{FF2B5EF4-FFF2-40B4-BE49-F238E27FC236}">
                <a16:creationId xmlns:a16="http://schemas.microsoft.com/office/drawing/2014/main" id="{C0EA539D-2EA9-4AFA-8DD4-416B4170C29A}"/>
              </a:ext>
            </a:extLst>
          </p:cNvPr>
          <p:cNvSpPr>
            <a:spLocks noChangeShapeType="1"/>
          </p:cNvSpPr>
          <p:nvPr/>
        </p:nvSpPr>
        <p:spPr bwMode="auto">
          <a:xfrm>
            <a:off x="8458200" y="6096000"/>
            <a:ext cx="1600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836" name="Rectangle 68">
            <a:extLst>
              <a:ext uri="{FF2B5EF4-FFF2-40B4-BE49-F238E27FC236}">
                <a16:creationId xmlns:a16="http://schemas.microsoft.com/office/drawing/2014/main" id="{E6EBECD5-E3A2-4A6A-8207-695B5586F9C8}"/>
              </a:ext>
            </a:extLst>
          </p:cNvPr>
          <p:cNvSpPr>
            <a:spLocks noChangeArrowheads="1"/>
          </p:cNvSpPr>
          <p:nvPr/>
        </p:nvSpPr>
        <p:spPr bwMode="auto">
          <a:xfrm>
            <a:off x="2346326" y="1736726"/>
            <a:ext cx="83516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800000"/>
                </a:solidFill>
              </a:rPr>
              <a:t>table</a:t>
            </a:r>
          </a:p>
        </p:txBody>
      </p:sp>
      <p:sp>
        <p:nvSpPr>
          <p:cNvPr id="18502" name="Rectangle 70">
            <a:extLst>
              <a:ext uri="{FF2B5EF4-FFF2-40B4-BE49-F238E27FC236}">
                <a16:creationId xmlns:a16="http://schemas.microsoft.com/office/drawing/2014/main" id="{7419E7A1-4830-4649-9055-4E1D3BC7B99E}"/>
              </a:ext>
            </a:extLst>
          </p:cNvPr>
          <p:cNvSpPr>
            <a:spLocks noChangeArrowheads="1"/>
          </p:cNvSpPr>
          <p:nvPr/>
        </p:nvSpPr>
        <p:spPr bwMode="auto">
          <a:xfrm>
            <a:off x="2368550" y="2216150"/>
            <a:ext cx="16637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dirty="0">
                <a:solidFill>
                  <a:schemeClr val="bg1"/>
                </a:solidFill>
                <a:effectLst>
                  <a:outerShdw blurRad="38100" dist="38100" dir="2700000" algn="tl">
                    <a:srgbClr val="000000"/>
                  </a:outerShdw>
                </a:effectLst>
                <a:latin typeface="Arial Rounded MT Bold" pitchFamily="34" charset="0"/>
              </a:rPr>
              <a:t>course</a:t>
            </a:r>
          </a:p>
        </p:txBody>
      </p:sp>
      <p:sp>
        <p:nvSpPr>
          <p:cNvPr id="18503" name="Rectangle 71">
            <a:extLst>
              <a:ext uri="{FF2B5EF4-FFF2-40B4-BE49-F238E27FC236}">
                <a16:creationId xmlns:a16="http://schemas.microsoft.com/office/drawing/2014/main" id="{36265F6B-5517-47A7-8A10-B205AD8AF84E}"/>
              </a:ext>
            </a:extLst>
          </p:cNvPr>
          <p:cNvSpPr>
            <a:spLocks noChangeArrowheads="1"/>
          </p:cNvSpPr>
          <p:nvPr/>
        </p:nvSpPr>
        <p:spPr bwMode="auto">
          <a:xfrm>
            <a:off x="4806950" y="2216150"/>
            <a:ext cx="16637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module</a:t>
            </a:r>
          </a:p>
        </p:txBody>
      </p:sp>
      <p:sp>
        <p:nvSpPr>
          <p:cNvPr id="18504" name="Rectangle 72">
            <a:extLst>
              <a:ext uri="{FF2B5EF4-FFF2-40B4-BE49-F238E27FC236}">
                <a16:creationId xmlns:a16="http://schemas.microsoft.com/office/drawing/2014/main" id="{A244C2A7-ED3B-47D9-BDE5-C3940BB8B1B8}"/>
              </a:ext>
            </a:extLst>
          </p:cNvPr>
          <p:cNvSpPr>
            <a:spLocks noChangeArrowheads="1"/>
          </p:cNvSpPr>
          <p:nvPr/>
        </p:nvSpPr>
        <p:spPr bwMode="auto">
          <a:xfrm>
            <a:off x="7321550" y="2216150"/>
            <a:ext cx="16637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student</a:t>
            </a:r>
          </a:p>
        </p:txBody>
      </p:sp>
      <p:sp>
        <p:nvSpPr>
          <p:cNvPr id="18505" name="Rectangle 73">
            <a:extLst>
              <a:ext uri="{FF2B5EF4-FFF2-40B4-BE49-F238E27FC236}">
                <a16:creationId xmlns:a16="http://schemas.microsoft.com/office/drawing/2014/main" id="{17A9D84B-411C-44A4-9114-84B44DBACDFC}"/>
              </a:ext>
            </a:extLst>
          </p:cNvPr>
          <p:cNvSpPr>
            <a:spLocks noChangeArrowheads="1"/>
          </p:cNvSpPr>
          <p:nvPr/>
        </p:nvSpPr>
        <p:spPr bwMode="auto">
          <a:xfrm>
            <a:off x="4273550" y="3663950"/>
            <a:ext cx="11303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book</a:t>
            </a:r>
          </a:p>
        </p:txBody>
      </p:sp>
      <p:sp>
        <p:nvSpPr>
          <p:cNvPr id="18506" name="Rectangle 74">
            <a:extLst>
              <a:ext uri="{FF2B5EF4-FFF2-40B4-BE49-F238E27FC236}">
                <a16:creationId xmlns:a16="http://schemas.microsoft.com/office/drawing/2014/main" id="{028BCD19-26CA-42D7-BD9D-8749BAC3206F}"/>
              </a:ext>
            </a:extLst>
          </p:cNvPr>
          <p:cNvSpPr>
            <a:spLocks noChangeArrowheads="1"/>
          </p:cNvSpPr>
          <p:nvPr/>
        </p:nvSpPr>
        <p:spPr bwMode="auto">
          <a:xfrm>
            <a:off x="2216150" y="3663950"/>
            <a:ext cx="12827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faculty</a:t>
            </a:r>
          </a:p>
        </p:txBody>
      </p:sp>
      <p:sp>
        <p:nvSpPr>
          <p:cNvPr id="18507" name="Rectangle 75">
            <a:extLst>
              <a:ext uri="{FF2B5EF4-FFF2-40B4-BE49-F238E27FC236}">
                <a16:creationId xmlns:a16="http://schemas.microsoft.com/office/drawing/2014/main" id="{84156C09-55E9-4753-A381-F6F94478B9FC}"/>
              </a:ext>
            </a:extLst>
          </p:cNvPr>
          <p:cNvSpPr>
            <a:spLocks noChangeArrowheads="1"/>
          </p:cNvSpPr>
          <p:nvPr/>
        </p:nvSpPr>
        <p:spPr bwMode="auto">
          <a:xfrm>
            <a:off x="6330950" y="3663950"/>
            <a:ext cx="11303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test</a:t>
            </a:r>
          </a:p>
        </p:txBody>
      </p:sp>
      <p:sp>
        <p:nvSpPr>
          <p:cNvPr id="18508" name="Rectangle 76">
            <a:extLst>
              <a:ext uri="{FF2B5EF4-FFF2-40B4-BE49-F238E27FC236}">
                <a16:creationId xmlns:a16="http://schemas.microsoft.com/office/drawing/2014/main" id="{A1AB5D39-FA3B-4144-83EE-9150E9EFE3F6}"/>
              </a:ext>
            </a:extLst>
          </p:cNvPr>
          <p:cNvSpPr>
            <a:spLocks noChangeArrowheads="1"/>
          </p:cNvSpPr>
          <p:nvPr/>
        </p:nvSpPr>
        <p:spPr bwMode="auto">
          <a:xfrm>
            <a:off x="8464550" y="5264150"/>
            <a:ext cx="15875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session</a:t>
            </a:r>
          </a:p>
        </p:txBody>
      </p:sp>
      <p:sp>
        <p:nvSpPr>
          <p:cNvPr id="18509" name="Rectangle 77">
            <a:extLst>
              <a:ext uri="{FF2B5EF4-FFF2-40B4-BE49-F238E27FC236}">
                <a16:creationId xmlns:a16="http://schemas.microsoft.com/office/drawing/2014/main" id="{3450972E-FF13-4B1F-B93C-D22E4EA9E004}"/>
              </a:ext>
            </a:extLst>
          </p:cNvPr>
          <p:cNvSpPr>
            <a:spLocks noChangeArrowheads="1"/>
          </p:cNvSpPr>
          <p:nvPr/>
        </p:nvSpPr>
        <p:spPr bwMode="auto">
          <a:xfrm>
            <a:off x="2216150" y="5264150"/>
            <a:ext cx="11303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perf</a:t>
            </a:r>
          </a:p>
        </p:txBody>
      </p:sp>
      <p:sp>
        <p:nvSpPr>
          <p:cNvPr id="18510" name="Rectangle 78">
            <a:extLst>
              <a:ext uri="{FF2B5EF4-FFF2-40B4-BE49-F238E27FC236}">
                <a16:creationId xmlns:a16="http://schemas.microsoft.com/office/drawing/2014/main" id="{8FF81BB9-0D7D-4C91-A48D-F8F6282440AC}"/>
              </a:ext>
            </a:extLst>
          </p:cNvPr>
          <p:cNvSpPr>
            <a:spLocks noChangeArrowheads="1"/>
          </p:cNvSpPr>
          <p:nvPr/>
        </p:nvSpPr>
        <p:spPr bwMode="auto">
          <a:xfrm>
            <a:off x="4578350" y="5264150"/>
            <a:ext cx="11303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attend</a:t>
            </a:r>
          </a:p>
        </p:txBody>
      </p:sp>
      <p:sp>
        <p:nvSpPr>
          <p:cNvPr id="18511" name="Rectangle 79">
            <a:extLst>
              <a:ext uri="{FF2B5EF4-FFF2-40B4-BE49-F238E27FC236}">
                <a16:creationId xmlns:a16="http://schemas.microsoft.com/office/drawing/2014/main" id="{3CF9BCF0-42B8-420C-B43C-166315CE164A}"/>
              </a:ext>
            </a:extLst>
          </p:cNvPr>
          <p:cNvSpPr>
            <a:spLocks noChangeArrowheads="1"/>
          </p:cNvSpPr>
          <p:nvPr/>
        </p:nvSpPr>
        <p:spPr bwMode="auto">
          <a:xfrm>
            <a:off x="6788150" y="5264150"/>
            <a:ext cx="8255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fee</a:t>
            </a:r>
          </a:p>
        </p:txBody>
      </p:sp>
      <p:sp>
        <p:nvSpPr>
          <p:cNvPr id="18512" name="Rectangle 80">
            <a:extLst>
              <a:ext uri="{FF2B5EF4-FFF2-40B4-BE49-F238E27FC236}">
                <a16:creationId xmlns:a16="http://schemas.microsoft.com/office/drawing/2014/main" id="{DADC5C3E-C807-46B3-BF72-E3DC8F1302B6}"/>
              </a:ext>
            </a:extLst>
          </p:cNvPr>
          <p:cNvSpPr>
            <a:spLocks noChangeArrowheads="1"/>
          </p:cNvSpPr>
          <p:nvPr/>
        </p:nvSpPr>
        <p:spPr bwMode="auto">
          <a:xfrm>
            <a:off x="8731250" y="3663950"/>
            <a:ext cx="1130300" cy="44450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assign</a:t>
            </a:r>
          </a:p>
        </p:txBody>
      </p:sp>
      <p:sp>
        <p:nvSpPr>
          <p:cNvPr id="18513" name="Rectangle 81">
            <a:extLst>
              <a:ext uri="{FF2B5EF4-FFF2-40B4-BE49-F238E27FC236}">
                <a16:creationId xmlns:a16="http://schemas.microsoft.com/office/drawing/2014/main" id="{9000212A-298A-455C-967D-675F62A562C0}"/>
              </a:ext>
            </a:extLst>
          </p:cNvPr>
          <p:cNvSpPr>
            <a:spLocks noChangeArrowheads="1"/>
          </p:cNvSpPr>
          <p:nvPr/>
        </p:nvSpPr>
        <p:spPr bwMode="auto">
          <a:xfrm>
            <a:off x="2422526" y="3032126"/>
            <a:ext cx="146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800000"/>
                </a:solidFill>
              </a:rPr>
              <a:t>attributes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18513">
                                            <p:txEl>
                                              <p:pRg st="0" end="0"/>
                                            </p:txEl>
                                          </p:spTgt>
                                        </p:tgtEl>
                                        <p:attrNameLst>
                                          <p:attrName>style.visibility</p:attrName>
                                        </p:attrNameLst>
                                      </p:cBhvr>
                                      <p:to>
                                        <p:strVal val="visible"/>
                                      </p:to>
                                    </p:set>
                                    <p:anim calcmode="lin" valueType="num">
                                      <p:cBhvr additive="base">
                                        <p:cTn id="7" dur="75" fill="hold"/>
                                        <p:tgtEl>
                                          <p:spTgt spid="18513">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851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1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963B6DA4-A095-40D7-9886-BB8B3A7C2C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BE05C2-D42B-406E-93A5-AD869DB273EA}" type="slidenum">
              <a:rPr lang="en-US" altLang="en-US" sz="1400"/>
              <a:pPr eaLnBrk="1" hangingPunct="1"/>
              <a:t>13</a:t>
            </a:fld>
            <a:endParaRPr lang="en-US" altLang="en-US" sz="1400"/>
          </a:p>
        </p:txBody>
      </p:sp>
      <p:sp>
        <p:nvSpPr>
          <p:cNvPr id="33795" name="Rectangle 2">
            <a:extLst>
              <a:ext uri="{FF2B5EF4-FFF2-40B4-BE49-F238E27FC236}">
                <a16:creationId xmlns:a16="http://schemas.microsoft.com/office/drawing/2014/main" id="{00F04B10-1392-4801-86DA-64DC5CD2B0DD}"/>
              </a:ext>
            </a:extLst>
          </p:cNvPr>
          <p:cNvSpPr>
            <a:spLocks noGrp="1" noChangeArrowheads="1"/>
          </p:cNvSpPr>
          <p:nvPr>
            <p:ph type="title"/>
          </p:nvPr>
        </p:nvSpPr>
        <p:spPr>
          <a:xfrm>
            <a:off x="2133600" y="228600"/>
            <a:ext cx="7772400" cy="609600"/>
          </a:xfrm>
          <a:noFill/>
        </p:spPr>
        <p:txBody>
          <a:bodyPr vert="horz" lIns="92075" tIns="46038" rIns="92075" bIns="46038" rtlCol="0" anchor="b">
            <a:normAutofit fontScale="90000"/>
          </a:bodyPr>
          <a:lstStyle/>
          <a:p>
            <a:pPr eaLnBrk="1" hangingPunct="1"/>
            <a:r>
              <a:rPr lang="en-US" altLang="en-US"/>
              <a:t>Relational Database</a:t>
            </a:r>
          </a:p>
        </p:txBody>
      </p:sp>
      <p:grpSp>
        <p:nvGrpSpPr>
          <p:cNvPr id="33796" name="Group 3">
            <a:extLst>
              <a:ext uri="{FF2B5EF4-FFF2-40B4-BE49-F238E27FC236}">
                <a16:creationId xmlns:a16="http://schemas.microsoft.com/office/drawing/2014/main" id="{791BC018-509D-4408-AAC8-8FE51232B57E}"/>
              </a:ext>
            </a:extLst>
          </p:cNvPr>
          <p:cNvGrpSpPr>
            <a:grpSpLocks/>
          </p:cNvGrpSpPr>
          <p:nvPr/>
        </p:nvGrpSpPr>
        <p:grpSpPr bwMode="auto">
          <a:xfrm>
            <a:off x="1752600" y="768351"/>
            <a:ext cx="8458200" cy="5407025"/>
            <a:chOff x="144" y="484"/>
            <a:chExt cx="5328" cy="3738"/>
          </a:xfrm>
        </p:grpSpPr>
        <p:sp>
          <p:nvSpPr>
            <p:cNvPr id="20484" name="Rectangle 4">
              <a:extLst>
                <a:ext uri="{FF2B5EF4-FFF2-40B4-BE49-F238E27FC236}">
                  <a16:creationId xmlns:a16="http://schemas.microsoft.com/office/drawing/2014/main" id="{B80C72BD-2340-44F2-AAA3-A5877FC70030}"/>
                </a:ext>
              </a:extLst>
            </p:cNvPr>
            <p:cNvSpPr>
              <a:spLocks noChangeArrowheads="1"/>
            </p:cNvSpPr>
            <p:nvPr/>
          </p:nvSpPr>
          <p:spPr bwMode="auto">
            <a:xfrm>
              <a:off x="148" y="484"/>
              <a:ext cx="1048"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course</a:t>
              </a:r>
            </a:p>
          </p:txBody>
        </p:sp>
        <p:sp>
          <p:nvSpPr>
            <p:cNvPr id="20485" name="Rectangle 5">
              <a:extLst>
                <a:ext uri="{FF2B5EF4-FFF2-40B4-BE49-F238E27FC236}">
                  <a16:creationId xmlns:a16="http://schemas.microsoft.com/office/drawing/2014/main" id="{9F0B40B9-1AB5-4996-A6EC-6596EEF6ED53}"/>
                </a:ext>
              </a:extLst>
            </p:cNvPr>
            <p:cNvSpPr>
              <a:spLocks noChangeArrowheads="1"/>
            </p:cNvSpPr>
            <p:nvPr/>
          </p:nvSpPr>
          <p:spPr bwMode="auto">
            <a:xfrm>
              <a:off x="2356" y="724"/>
              <a:ext cx="1048"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module</a:t>
              </a:r>
            </a:p>
          </p:txBody>
        </p:sp>
        <p:sp>
          <p:nvSpPr>
            <p:cNvPr id="20486" name="Rectangle 6">
              <a:extLst>
                <a:ext uri="{FF2B5EF4-FFF2-40B4-BE49-F238E27FC236}">
                  <a16:creationId xmlns:a16="http://schemas.microsoft.com/office/drawing/2014/main" id="{BFC0BE63-D152-490E-B842-FB08D85C24B3}"/>
                </a:ext>
              </a:extLst>
            </p:cNvPr>
            <p:cNvSpPr>
              <a:spLocks noChangeArrowheads="1"/>
            </p:cNvSpPr>
            <p:nvPr/>
          </p:nvSpPr>
          <p:spPr bwMode="auto">
            <a:xfrm>
              <a:off x="4228" y="628"/>
              <a:ext cx="1048"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student</a:t>
              </a:r>
            </a:p>
          </p:txBody>
        </p:sp>
        <p:sp>
          <p:nvSpPr>
            <p:cNvPr id="20487" name="Rectangle 7">
              <a:extLst>
                <a:ext uri="{FF2B5EF4-FFF2-40B4-BE49-F238E27FC236}">
                  <a16:creationId xmlns:a16="http://schemas.microsoft.com/office/drawing/2014/main" id="{C368FA79-B4EC-4503-88F6-42C4EBF90FC2}"/>
                </a:ext>
              </a:extLst>
            </p:cNvPr>
            <p:cNvSpPr>
              <a:spLocks noChangeArrowheads="1"/>
            </p:cNvSpPr>
            <p:nvPr/>
          </p:nvSpPr>
          <p:spPr bwMode="auto">
            <a:xfrm>
              <a:off x="1828" y="1924"/>
              <a:ext cx="712"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book</a:t>
              </a:r>
            </a:p>
          </p:txBody>
        </p:sp>
        <p:sp>
          <p:nvSpPr>
            <p:cNvPr id="20488" name="Rectangle 8">
              <a:extLst>
                <a:ext uri="{FF2B5EF4-FFF2-40B4-BE49-F238E27FC236}">
                  <a16:creationId xmlns:a16="http://schemas.microsoft.com/office/drawing/2014/main" id="{46C3A632-F867-48A3-A85B-356C508421C5}"/>
                </a:ext>
              </a:extLst>
            </p:cNvPr>
            <p:cNvSpPr>
              <a:spLocks noChangeArrowheads="1"/>
            </p:cNvSpPr>
            <p:nvPr/>
          </p:nvSpPr>
          <p:spPr bwMode="auto">
            <a:xfrm>
              <a:off x="292" y="1684"/>
              <a:ext cx="808" cy="281"/>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faculty</a:t>
              </a:r>
            </a:p>
          </p:txBody>
        </p:sp>
        <p:sp>
          <p:nvSpPr>
            <p:cNvPr id="20489" name="Rectangle 9">
              <a:extLst>
                <a:ext uri="{FF2B5EF4-FFF2-40B4-BE49-F238E27FC236}">
                  <a16:creationId xmlns:a16="http://schemas.microsoft.com/office/drawing/2014/main" id="{0EEDD859-7D9A-4C6A-8EF5-F8D030E509DE}"/>
                </a:ext>
              </a:extLst>
            </p:cNvPr>
            <p:cNvSpPr>
              <a:spLocks noChangeArrowheads="1"/>
            </p:cNvSpPr>
            <p:nvPr/>
          </p:nvSpPr>
          <p:spPr bwMode="auto">
            <a:xfrm>
              <a:off x="3124" y="1876"/>
              <a:ext cx="712"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test</a:t>
              </a:r>
            </a:p>
          </p:txBody>
        </p:sp>
        <p:sp>
          <p:nvSpPr>
            <p:cNvPr id="20490" name="Rectangle 10">
              <a:extLst>
                <a:ext uri="{FF2B5EF4-FFF2-40B4-BE49-F238E27FC236}">
                  <a16:creationId xmlns:a16="http://schemas.microsoft.com/office/drawing/2014/main" id="{C124FC3E-B7C5-40F9-AD4A-ABF32186EEAD}"/>
                </a:ext>
              </a:extLst>
            </p:cNvPr>
            <p:cNvSpPr>
              <a:spLocks noChangeArrowheads="1"/>
            </p:cNvSpPr>
            <p:nvPr/>
          </p:nvSpPr>
          <p:spPr bwMode="auto">
            <a:xfrm>
              <a:off x="4372" y="3172"/>
              <a:ext cx="1000"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session</a:t>
              </a:r>
            </a:p>
          </p:txBody>
        </p:sp>
        <p:sp>
          <p:nvSpPr>
            <p:cNvPr id="20491" name="Rectangle 11">
              <a:extLst>
                <a:ext uri="{FF2B5EF4-FFF2-40B4-BE49-F238E27FC236}">
                  <a16:creationId xmlns:a16="http://schemas.microsoft.com/office/drawing/2014/main" id="{41132D77-511F-4F61-B10A-B1F7C94A23B4}"/>
                </a:ext>
              </a:extLst>
            </p:cNvPr>
            <p:cNvSpPr>
              <a:spLocks noChangeArrowheads="1"/>
            </p:cNvSpPr>
            <p:nvPr/>
          </p:nvSpPr>
          <p:spPr bwMode="auto">
            <a:xfrm>
              <a:off x="436" y="3172"/>
              <a:ext cx="712"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perf</a:t>
              </a:r>
            </a:p>
          </p:txBody>
        </p:sp>
        <p:sp>
          <p:nvSpPr>
            <p:cNvPr id="20492" name="Rectangle 12">
              <a:extLst>
                <a:ext uri="{FF2B5EF4-FFF2-40B4-BE49-F238E27FC236}">
                  <a16:creationId xmlns:a16="http://schemas.microsoft.com/office/drawing/2014/main" id="{FA2A4D8D-5A26-410E-8F8C-F654E8523DF4}"/>
                </a:ext>
              </a:extLst>
            </p:cNvPr>
            <p:cNvSpPr>
              <a:spLocks noChangeArrowheads="1"/>
            </p:cNvSpPr>
            <p:nvPr/>
          </p:nvSpPr>
          <p:spPr bwMode="auto">
            <a:xfrm>
              <a:off x="1924" y="3172"/>
              <a:ext cx="712"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attend</a:t>
              </a:r>
            </a:p>
          </p:txBody>
        </p:sp>
        <p:sp>
          <p:nvSpPr>
            <p:cNvPr id="20493" name="Rectangle 13">
              <a:extLst>
                <a:ext uri="{FF2B5EF4-FFF2-40B4-BE49-F238E27FC236}">
                  <a16:creationId xmlns:a16="http://schemas.microsoft.com/office/drawing/2014/main" id="{847F3D75-547B-4B0D-8F06-C547AA1ADE2E}"/>
                </a:ext>
              </a:extLst>
            </p:cNvPr>
            <p:cNvSpPr>
              <a:spLocks noChangeArrowheads="1"/>
            </p:cNvSpPr>
            <p:nvPr/>
          </p:nvSpPr>
          <p:spPr bwMode="auto">
            <a:xfrm>
              <a:off x="3316" y="3172"/>
              <a:ext cx="520"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fee</a:t>
              </a:r>
            </a:p>
          </p:txBody>
        </p:sp>
        <p:sp>
          <p:nvSpPr>
            <p:cNvPr id="20494" name="Rectangle 14">
              <a:extLst>
                <a:ext uri="{FF2B5EF4-FFF2-40B4-BE49-F238E27FC236}">
                  <a16:creationId xmlns:a16="http://schemas.microsoft.com/office/drawing/2014/main" id="{CD3A45F2-6461-47CF-8E80-D38F4523E109}"/>
                </a:ext>
              </a:extLst>
            </p:cNvPr>
            <p:cNvSpPr>
              <a:spLocks noChangeArrowheads="1"/>
            </p:cNvSpPr>
            <p:nvPr/>
          </p:nvSpPr>
          <p:spPr bwMode="auto">
            <a:xfrm>
              <a:off x="4732" y="1828"/>
              <a:ext cx="712" cy="280"/>
            </a:xfrm>
            <a:prstGeom prst="rect">
              <a:avLst/>
            </a:prstGeom>
            <a:solidFill>
              <a:srgbClr val="712000"/>
            </a:solidFill>
            <a:ln w="12700">
              <a:solidFill>
                <a:schemeClr val="tx1"/>
              </a:solidFill>
              <a:miter lim="800000"/>
              <a:headEnd/>
              <a:tailEnd/>
            </a:ln>
            <a:effectLst>
              <a:outerShdw dist="28398" dir="3806097" algn="ctr" rotWithShape="0">
                <a:srgbClr val="FAFD00"/>
              </a:outerShdw>
            </a:effectLst>
          </p:spPr>
          <p:txBody>
            <a:bodyPr wrap="none" lIns="92075" tIns="46038" rIns="92075" bIns="46038" anchor="ctr"/>
            <a:lstStyle/>
            <a:p>
              <a:pPr algn="ctr" eaLnBrk="0" hangingPunct="0">
                <a:defRPr/>
              </a:pPr>
              <a:r>
                <a:rPr lang="en-US" b="1">
                  <a:solidFill>
                    <a:schemeClr val="bg1"/>
                  </a:solidFill>
                  <a:effectLst>
                    <a:outerShdw blurRad="38100" dist="38100" dir="2700000" algn="tl">
                      <a:srgbClr val="000000"/>
                    </a:outerShdw>
                  </a:effectLst>
                  <a:latin typeface="Arial Rounded MT Bold" pitchFamily="34" charset="0"/>
                </a:rPr>
                <a:t>assign</a:t>
              </a:r>
            </a:p>
          </p:txBody>
        </p:sp>
        <p:sp>
          <p:nvSpPr>
            <p:cNvPr id="33808" name="Rectangle 15">
              <a:extLst>
                <a:ext uri="{FF2B5EF4-FFF2-40B4-BE49-F238E27FC236}">
                  <a16:creationId xmlns:a16="http://schemas.microsoft.com/office/drawing/2014/main" id="{514E65DE-F3FC-4323-BA3B-C4A90337E62F}"/>
                </a:ext>
              </a:extLst>
            </p:cNvPr>
            <p:cNvSpPr>
              <a:spLocks noChangeArrowheads="1"/>
            </p:cNvSpPr>
            <p:nvPr/>
          </p:nvSpPr>
          <p:spPr bwMode="auto">
            <a:xfrm>
              <a:off x="148" y="772"/>
              <a:ext cx="1048" cy="7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809" name="Line 16">
              <a:extLst>
                <a:ext uri="{FF2B5EF4-FFF2-40B4-BE49-F238E27FC236}">
                  <a16:creationId xmlns:a16="http://schemas.microsoft.com/office/drawing/2014/main" id="{740088F7-AC05-458C-8D56-05E6F000C716}"/>
                </a:ext>
              </a:extLst>
            </p:cNvPr>
            <p:cNvSpPr>
              <a:spLocks noChangeShapeType="1"/>
            </p:cNvSpPr>
            <p:nvPr/>
          </p:nvSpPr>
          <p:spPr bwMode="auto">
            <a:xfrm>
              <a:off x="144" y="864"/>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0" name="Line 17">
              <a:extLst>
                <a:ext uri="{FF2B5EF4-FFF2-40B4-BE49-F238E27FC236}">
                  <a16:creationId xmlns:a16="http://schemas.microsoft.com/office/drawing/2014/main" id="{0C76A500-6806-4DDB-9071-C84A195F75F8}"/>
                </a:ext>
              </a:extLst>
            </p:cNvPr>
            <p:cNvSpPr>
              <a:spLocks noChangeShapeType="1"/>
            </p:cNvSpPr>
            <p:nvPr/>
          </p:nvSpPr>
          <p:spPr bwMode="auto">
            <a:xfrm>
              <a:off x="144" y="91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1" name="Line 18">
              <a:extLst>
                <a:ext uri="{FF2B5EF4-FFF2-40B4-BE49-F238E27FC236}">
                  <a16:creationId xmlns:a16="http://schemas.microsoft.com/office/drawing/2014/main" id="{D322477D-5995-4B7A-ABEA-F04C1B000856}"/>
                </a:ext>
              </a:extLst>
            </p:cNvPr>
            <p:cNvSpPr>
              <a:spLocks noChangeShapeType="1"/>
            </p:cNvSpPr>
            <p:nvPr/>
          </p:nvSpPr>
          <p:spPr bwMode="auto">
            <a:xfrm>
              <a:off x="144" y="960"/>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2" name="Line 19">
              <a:extLst>
                <a:ext uri="{FF2B5EF4-FFF2-40B4-BE49-F238E27FC236}">
                  <a16:creationId xmlns:a16="http://schemas.microsoft.com/office/drawing/2014/main" id="{0050246E-363D-41A5-92A7-E18F011822AB}"/>
                </a:ext>
              </a:extLst>
            </p:cNvPr>
            <p:cNvSpPr>
              <a:spLocks noChangeShapeType="1"/>
            </p:cNvSpPr>
            <p:nvPr/>
          </p:nvSpPr>
          <p:spPr bwMode="auto">
            <a:xfrm>
              <a:off x="144" y="100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3" name="Line 20">
              <a:extLst>
                <a:ext uri="{FF2B5EF4-FFF2-40B4-BE49-F238E27FC236}">
                  <a16:creationId xmlns:a16="http://schemas.microsoft.com/office/drawing/2014/main" id="{2B13B904-B16E-4494-8CB1-FC1577EE4C66}"/>
                </a:ext>
              </a:extLst>
            </p:cNvPr>
            <p:cNvSpPr>
              <a:spLocks noChangeShapeType="1"/>
            </p:cNvSpPr>
            <p:nvPr/>
          </p:nvSpPr>
          <p:spPr bwMode="auto">
            <a:xfrm>
              <a:off x="144" y="1056"/>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4" name="Line 21">
              <a:extLst>
                <a:ext uri="{FF2B5EF4-FFF2-40B4-BE49-F238E27FC236}">
                  <a16:creationId xmlns:a16="http://schemas.microsoft.com/office/drawing/2014/main" id="{0E1FE2FD-E191-4159-AB6F-C74116FD4ECA}"/>
                </a:ext>
              </a:extLst>
            </p:cNvPr>
            <p:cNvSpPr>
              <a:spLocks noChangeShapeType="1"/>
            </p:cNvSpPr>
            <p:nvPr/>
          </p:nvSpPr>
          <p:spPr bwMode="auto">
            <a:xfrm>
              <a:off x="144" y="1104"/>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5" name="Line 22">
              <a:extLst>
                <a:ext uri="{FF2B5EF4-FFF2-40B4-BE49-F238E27FC236}">
                  <a16:creationId xmlns:a16="http://schemas.microsoft.com/office/drawing/2014/main" id="{5EF63F9F-ADF9-437F-8E55-E7F5A594A740}"/>
                </a:ext>
              </a:extLst>
            </p:cNvPr>
            <p:cNvSpPr>
              <a:spLocks noChangeShapeType="1"/>
            </p:cNvSpPr>
            <p:nvPr/>
          </p:nvSpPr>
          <p:spPr bwMode="auto">
            <a:xfrm>
              <a:off x="144" y="115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6" name="Line 23">
              <a:extLst>
                <a:ext uri="{FF2B5EF4-FFF2-40B4-BE49-F238E27FC236}">
                  <a16:creationId xmlns:a16="http://schemas.microsoft.com/office/drawing/2014/main" id="{E1109510-25C7-4D9A-9C79-01E5C1718DA9}"/>
                </a:ext>
              </a:extLst>
            </p:cNvPr>
            <p:cNvSpPr>
              <a:spLocks noChangeShapeType="1"/>
            </p:cNvSpPr>
            <p:nvPr/>
          </p:nvSpPr>
          <p:spPr bwMode="auto">
            <a:xfrm>
              <a:off x="144" y="1200"/>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7" name="Line 24">
              <a:extLst>
                <a:ext uri="{FF2B5EF4-FFF2-40B4-BE49-F238E27FC236}">
                  <a16:creationId xmlns:a16="http://schemas.microsoft.com/office/drawing/2014/main" id="{B393E097-880E-4699-A09D-DBD640DC5090}"/>
                </a:ext>
              </a:extLst>
            </p:cNvPr>
            <p:cNvSpPr>
              <a:spLocks noChangeShapeType="1"/>
            </p:cNvSpPr>
            <p:nvPr/>
          </p:nvSpPr>
          <p:spPr bwMode="auto">
            <a:xfrm>
              <a:off x="144" y="124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8" name="Line 25">
              <a:extLst>
                <a:ext uri="{FF2B5EF4-FFF2-40B4-BE49-F238E27FC236}">
                  <a16:creationId xmlns:a16="http://schemas.microsoft.com/office/drawing/2014/main" id="{357CA0B5-F652-4439-A61D-8DB7A6C9B361}"/>
                </a:ext>
              </a:extLst>
            </p:cNvPr>
            <p:cNvSpPr>
              <a:spLocks noChangeShapeType="1"/>
            </p:cNvSpPr>
            <p:nvPr/>
          </p:nvSpPr>
          <p:spPr bwMode="auto">
            <a:xfrm>
              <a:off x="144" y="1296"/>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9" name="Line 26">
              <a:extLst>
                <a:ext uri="{FF2B5EF4-FFF2-40B4-BE49-F238E27FC236}">
                  <a16:creationId xmlns:a16="http://schemas.microsoft.com/office/drawing/2014/main" id="{2FCF0A50-6928-43D0-85D8-4EF7AFD10188}"/>
                </a:ext>
              </a:extLst>
            </p:cNvPr>
            <p:cNvSpPr>
              <a:spLocks noChangeShapeType="1"/>
            </p:cNvSpPr>
            <p:nvPr/>
          </p:nvSpPr>
          <p:spPr bwMode="auto">
            <a:xfrm>
              <a:off x="144" y="1344"/>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0" name="Line 27">
              <a:extLst>
                <a:ext uri="{FF2B5EF4-FFF2-40B4-BE49-F238E27FC236}">
                  <a16:creationId xmlns:a16="http://schemas.microsoft.com/office/drawing/2014/main" id="{88207620-20A5-423F-9C10-F6991F9B8AF0}"/>
                </a:ext>
              </a:extLst>
            </p:cNvPr>
            <p:cNvSpPr>
              <a:spLocks noChangeShapeType="1"/>
            </p:cNvSpPr>
            <p:nvPr/>
          </p:nvSpPr>
          <p:spPr bwMode="auto">
            <a:xfrm>
              <a:off x="144" y="139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1" name="Line 28">
              <a:extLst>
                <a:ext uri="{FF2B5EF4-FFF2-40B4-BE49-F238E27FC236}">
                  <a16:creationId xmlns:a16="http://schemas.microsoft.com/office/drawing/2014/main" id="{5AD4FD26-CE21-4DC7-A4FC-06B12EF03980}"/>
                </a:ext>
              </a:extLst>
            </p:cNvPr>
            <p:cNvSpPr>
              <a:spLocks noChangeShapeType="1"/>
            </p:cNvSpPr>
            <p:nvPr/>
          </p:nvSpPr>
          <p:spPr bwMode="auto">
            <a:xfrm>
              <a:off x="144" y="1440"/>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2" name="Line 29">
              <a:extLst>
                <a:ext uri="{FF2B5EF4-FFF2-40B4-BE49-F238E27FC236}">
                  <a16:creationId xmlns:a16="http://schemas.microsoft.com/office/drawing/2014/main" id="{0EC87A15-4ED5-4A73-A7CA-6B2CADBD6596}"/>
                </a:ext>
              </a:extLst>
            </p:cNvPr>
            <p:cNvSpPr>
              <a:spLocks noChangeShapeType="1"/>
            </p:cNvSpPr>
            <p:nvPr/>
          </p:nvSpPr>
          <p:spPr bwMode="auto">
            <a:xfrm>
              <a:off x="144" y="148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3" name="Rectangle 30">
              <a:extLst>
                <a:ext uri="{FF2B5EF4-FFF2-40B4-BE49-F238E27FC236}">
                  <a16:creationId xmlns:a16="http://schemas.microsoft.com/office/drawing/2014/main" id="{B625DDA5-6D89-4DAE-81BC-022770B1CAF3}"/>
                </a:ext>
              </a:extLst>
            </p:cNvPr>
            <p:cNvSpPr>
              <a:spLocks noChangeArrowheads="1"/>
            </p:cNvSpPr>
            <p:nvPr/>
          </p:nvSpPr>
          <p:spPr bwMode="auto">
            <a:xfrm>
              <a:off x="2356" y="1012"/>
              <a:ext cx="1048" cy="6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824" name="Line 31">
              <a:extLst>
                <a:ext uri="{FF2B5EF4-FFF2-40B4-BE49-F238E27FC236}">
                  <a16:creationId xmlns:a16="http://schemas.microsoft.com/office/drawing/2014/main" id="{F5E4434A-7C4E-4018-81EE-847CAFED4FC6}"/>
                </a:ext>
              </a:extLst>
            </p:cNvPr>
            <p:cNvSpPr>
              <a:spLocks noChangeShapeType="1"/>
            </p:cNvSpPr>
            <p:nvPr/>
          </p:nvSpPr>
          <p:spPr bwMode="auto">
            <a:xfrm>
              <a:off x="2352" y="1104"/>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5" name="Line 32">
              <a:extLst>
                <a:ext uri="{FF2B5EF4-FFF2-40B4-BE49-F238E27FC236}">
                  <a16:creationId xmlns:a16="http://schemas.microsoft.com/office/drawing/2014/main" id="{627157CA-5FA4-41E3-8DF0-A310B46538C1}"/>
                </a:ext>
              </a:extLst>
            </p:cNvPr>
            <p:cNvSpPr>
              <a:spLocks noChangeShapeType="1"/>
            </p:cNvSpPr>
            <p:nvPr/>
          </p:nvSpPr>
          <p:spPr bwMode="auto">
            <a:xfrm>
              <a:off x="2352" y="115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6" name="Line 33">
              <a:extLst>
                <a:ext uri="{FF2B5EF4-FFF2-40B4-BE49-F238E27FC236}">
                  <a16:creationId xmlns:a16="http://schemas.microsoft.com/office/drawing/2014/main" id="{B16C9480-9C4D-45CD-9413-C4FE21F01D6C}"/>
                </a:ext>
              </a:extLst>
            </p:cNvPr>
            <p:cNvSpPr>
              <a:spLocks noChangeShapeType="1"/>
            </p:cNvSpPr>
            <p:nvPr/>
          </p:nvSpPr>
          <p:spPr bwMode="auto">
            <a:xfrm>
              <a:off x="2352" y="1200"/>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7" name="Line 34">
              <a:extLst>
                <a:ext uri="{FF2B5EF4-FFF2-40B4-BE49-F238E27FC236}">
                  <a16:creationId xmlns:a16="http://schemas.microsoft.com/office/drawing/2014/main" id="{E178CA04-D3D1-4790-B164-B60363CE23BB}"/>
                </a:ext>
              </a:extLst>
            </p:cNvPr>
            <p:cNvSpPr>
              <a:spLocks noChangeShapeType="1"/>
            </p:cNvSpPr>
            <p:nvPr/>
          </p:nvSpPr>
          <p:spPr bwMode="auto">
            <a:xfrm>
              <a:off x="2352" y="124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8" name="Line 35">
              <a:extLst>
                <a:ext uri="{FF2B5EF4-FFF2-40B4-BE49-F238E27FC236}">
                  <a16:creationId xmlns:a16="http://schemas.microsoft.com/office/drawing/2014/main" id="{39B5B102-73E4-4C96-8CC5-32832E459426}"/>
                </a:ext>
              </a:extLst>
            </p:cNvPr>
            <p:cNvSpPr>
              <a:spLocks noChangeShapeType="1"/>
            </p:cNvSpPr>
            <p:nvPr/>
          </p:nvSpPr>
          <p:spPr bwMode="auto">
            <a:xfrm>
              <a:off x="2352" y="1296"/>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9" name="Line 36">
              <a:extLst>
                <a:ext uri="{FF2B5EF4-FFF2-40B4-BE49-F238E27FC236}">
                  <a16:creationId xmlns:a16="http://schemas.microsoft.com/office/drawing/2014/main" id="{76BACC7F-F2CE-4F68-901F-E85F009143B3}"/>
                </a:ext>
              </a:extLst>
            </p:cNvPr>
            <p:cNvSpPr>
              <a:spLocks noChangeShapeType="1"/>
            </p:cNvSpPr>
            <p:nvPr/>
          </p:nvSpPr>
          <p:spPr bwMode="auto">
            <a:xfrm>
              <a:off x="2352" y="1344"/>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0" name="Line 37">
              <a:extLst>
                <a:ext uri="{FF2B5EF4-FFF2-40B4-BE49-F238E27FC236}">
                  <a16:creationId xmlns:a16="http://schemas.microsoft.com/office/drawing/2014/main" id="{E5FADCB8-E0B8-4968-B1D7-B02215B2370C}"/>
                </a:ext>
              </a:extLst>
            </p:cNvPr>
            <p:cNvSpPr>
              <a:spLocks noChangeShapeType="1"/>
            </p:cNvSpPr>
            <p:nvPr/>
          </p:nvSpPr>
          <p:spPr bwMode="auto">
            <a:xfrm>
              <a:off x="2352" y="139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1" name="Line 38">
              <a:extLst>
                <a:ext uri="{FF2B5EF4-FFF2-40B4-BE49-F238E27FC236}">
                  <a16:creationId xmlns:a16="http://schemas.microsoft.com/office/drawing/2014/main" id="{6600105A-AD58-4EF0-AE16-43F0FFB9BAEE}"/>
                </a:ext>
              </a:extLst>
            </p:cNvPr>
            <p:cNvSpPr>
              <a:spLocks noChangeShapeType="1"/>
            </p:cNvSpPr>
            <p:nvPr/>
          </p:nvSpPr>
          <p:spPr bwMode="auto">
            <a:xfrm>
              <a:off x="2352" y="1440"/>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2" name="Line 39">
              <a:extLst>
                <a:ext uri="{FF2B5EF4-FFF2-40B4-BE49-F238E27FC236}">
                  <a16:creationId xmlns:a16="http://schemas.microsoft.com/office/drawing/2014/main" id="{391478DD-0E45-40D4-814E-2F639173F45F}"/>
                </a:ext>
              </a:extLst>
            </p:cNvPr>
            <p:cNvSpPr>
              <a:spLocks noChangeShapeType="1"/>
            </p:cNvSpPr>
            <p:nvPr/>
          </p:nvSpPr>
          <p:spPr bwMode="auto">
            <a:xfrm>
              <a:off x="2352" y="148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3" name="Line 40">
              <a:extLst>
                <a:ext uri="{FF2B5EF4-FFF2-40B4-BE49-F238E27FC236}">
                  <a16:creationId xmlns:a16="http://schemas.microsoft.com/office/drawing/2014/main" id="{7E4BAC39-2DB8-43B4-B684-7FDF9883C472}"/>
                </a:ext>
              </a:extLst>
            </p:cNvPr>
            <p:cNvSpPr>
              <a:spLocks noChangeShapeType="1"/>
            </p:cNvSpPr>
            <p:nvPr/>
          </p:nvSpPr>
          <p:spPr bwMode="auto">
            <a:xfrm>
              <a:off x="2352" y="1536"/>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4" name="Line 41">
              <a:extLst>
                <a:ext uri="{FF2B5EF4-FFF2-40B4-BE49-F238E27FC236}">
                  <a16:creationId xmlns:a16="http://schemas.microsoft.com/office/drawing/2014/main" id="{D1D5D6F0-5163-4D81-902D-8E94C32AF98A}"/>
                </a:ext>
              </a:extLst>
            </p:cNvPr>
            <p:cNvSpPr>
              <a:spLocks noChangeShapeType="1"/>
            </p:cNvSpPr>
            <p:nvPr/>
          </p:nvSpPr>
          <p:spPr bwMode="auto">
            <a:xfrm>
              <a:off x="2352" y="1584"/>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nvGrpSpPr>
            <p:cNvPr id="33835" name="Group 42">
              <a:extLst>
                <a:ext uri="{FF2B5EF4-FFF2-40B4-BE49-F238E27FC236}">
                  <a16:creationId xmlns:a16="http://schemas.microsoft.com/office/drawing/2014/main" id="{D32A80D3-F303-4381-AD22-8FE42D9088DE}"/>
                </a:ext>
              </a:extLst>
            </p:cNvPr>
            <p:cNvGrpSpPr>
              <a:grpSpLocks/>
            </p:cNvGrpSpPr>
            <p:nvPr/>
          </p:nvGrpSpPr>
          <p:grpSpPr bwMode="auto">
            <a:xfrm>
              <a:off x="4224" y="916"/>
              <a:ext cx="1056" cy="616"/>
              <a:chOff x="4224" y="916"/>
              <a:chExt cx="1056" cy="616"/>
            </a:xfrm>
          </p:grpSpPr>
          <p:grpSp>
            <p:nvGrpSpPr>
              <p:cNvPr id="33960" name="Group 43">
                <a:extLst>
                  <a:ext uri="{FF2B5EF4-FFF2-40B4-BE49-F238E27FC236}">
                    <a16:creationId xmlns:a16="http://schemas.microsoft.com/office/drawing/2014/main" id="{D1E91FFF-42FF-41B9-8FA7-9A58A8169DE2}"/>
                  </a:ext>
                </a:extLst>
              </p:cNvPr>
              <p:cNvGrpSpPr>
                <a:grpSpLocks/>
              </p:cNvGrpSpPr>
              <p:nvPr/>
            </p:nvGrpSpPr>
            <p:grpSpPr bwMode="auto">
              <a:xfrm>
                <a:off x="4224" y="916"/>
                <a:ext cx="1056" cy="616"/>
                <a:chOff x="4224" y="916"/>
                <a:chExt cx="1056" cy="616"/>
              </a:xfrm>
            </p:grpSpPr>
            <p:sp>
              <p:nvSpPr>
                <p:cNvPr id="33962" name="Rectangle 44">
                  <a:extLst>
                    <a:ext uri="{FF2B5EF4-FFF2-40B4-BE49-F238E27FC236}">
                      <a16:creationId xmlns:a16="http://schemas.microsoft.com/office/drawing/2014/main" id="{6D673848-D348-48B3-B7A7-F9B326915831}"/>
                    </a:ext>
                  </a:extLst>
                </p:cNvPr>
                <p:cNvSpPr>
                  <a:spLocks noChangeArrowheads="1"/>
                </p:cNvSpPr>
                <p:nvPr/>
              </p:nvSpPr>
              <p:spPr bwMode="auto">
                <a:xfrm>
                  <a:off x="4228" y="916"/>
                  <a:ext cx="1048" cy="6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963" name="Line 45">
                  <a:extLst>
                    <a:ext uri="{FF2B5EF4-FFF2-40B4-BE49-F238E27FC236}">
                      <a16:creationId xmlns:a16="http://schemas.microsoft.com/office/drawing/2014/main" id="{670B197B-8814-44C2-8AEF-EEFAD0B4FD4E}"/>
                    </a:ext>
                  </a:extLst>
                </p:cNvPr>
                <p:cNvSpPr>
                  <a:spLocks noChangeShapeType="1"/>
                </p:cNvSpPr>
                <p:nvPr/>
              </p:nvSpPr>
              <p:spPr bwMode="auto">
                <a:xfrm>
                  <a:off x="4224" y="100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64" name="Line 46">
                  <a:extLst>
                    <a:ext uri="{FF2B5EF4-FFF2-40B4-BE49-F238E27FC236}">
                      <a16:creationId xmlns:a16="http://schemas.microsoft.com/office/drawing/2014/main" id="{B94E1781-B34F-46C6-A1BE-D7FD2683765E}"/>
                    </a:ext>
                  </a:extLst>
                </p:cNvPr>
                <p:cNvSpPr>
                  <a:spLocks noChangeShapeType="1"/>
                </p:cNvSpPr>
                <p:nvPr/>
              </p:nvSpPr>
              <p:spPr bwMode="auto">
                <a:xfrm>
                  <a:off x="4224" y="1056"/>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65" name="Line 47">
                  <a:extLst>
                    <a:ext uri="{FF2B5EF4-FFF2-40B4-BE49-F238E27FC236}">
                      <a16:creationId xmlns:a16="http://schemas.microsoft.com/office/drawing/2014/main" id="{EC3498F2-545B-4844-89BE-07207BC412D8}"/>
                    </a:ext>
                  </a:extLst>
                </p:cNvPr>
                <p:cNvSpPr>
                  <a:spLocks noChangeShapeType="1"/>
                </p:cNvSpPr>
                <p:nvPr/>
              </p:nvSpPr>
              <p:spPr bwMode="auto">
                <a:xfrm>
                  <a:off x="4224" y="1104"/>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66" name="Line 48">
                  <a:extLst>
                    <a:ext uri="{FF2B5EF4-FFF2-40B4-BE49-F238E27FC236}">
                      <a16:creationId xmlns:a16="http://schemas.microsoft.com/office/drawing/2014/main" id="{0AD93CE4-B871-4358-938E-7B6647765983}"/>
                    </a:ext>
                  </a:extLst>
                </p:cNvPr>
                <p:cNvSpPr>
                  <a:spLocks noChangeShapeType="1"/>
                </p:cNvSpPr>
                <p:nvPr/>
              </p:nvSpPr>
              <p:spPr bwMode="auto">
                <a:xfrm>
                  <a:off x="4224" y="115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67" name="Line 49">
                  <a:extLst>
                    <a:ext uri="{FF2B5EF4-FFF2-40B4-BE49-F238E27FC236}">
                      <a16:creationId xmlns:a16="http://schemas.microsoft.com/office/drawing/2014/main" id="{8DEA785A-12C9-4CFA-8E71-D12E0756463B}"/>
                    </a:ext>
                  </a:extLst>
                </p:cNvPr>
                <p:cNvSpPr>
                  <a:spLocks noChangeShapeType="1"/>
                </p:cNvSpPr>
                <p:nvPr/>
              </p:nvSpPr>
              <p:spPr bwMode="auto">
                <a:xfrm>
                  <a:off x="4224" y="1200"/>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68" name="Line 50">
                  <a:extLst>
                    <a:ext uri="{FF2B5EF4-FFF2-40B4-BE49-F238E27FC236}">
                      <a16:creationId xmlns:a16="http://schemas.microsoft.com/office/drawing/2014/main" id="{FEA4E7ED-8073-45A7-BFC2-AE9B38FE0BC3}"/>
                    </a:ext>
                  </a:extLst>
                </p:cNvPr>
                <p:cNvSpPr>
                  <a:spLocks noChangeShapeType="1"/>
                </p:cNvSpPr>
                <p:nvPr/>
              </p:nvSpPr>
              <p:spPr bwMode="auto">
                <a:xfrm>
                  <a:off x="4224" y="124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69" name="Line 51">
                  <a:extLst>
                    <a:ext uri="{FF2B5EF4-FFF2-40B4-BE49-F238E27FC236}">
                      <a16:creationId xmlns:a16="http://schemas.microsoft.com/office/drawing/2014/main" id="{61A4645C-7376-4AC0-B98F-33B7DA12A442}"/>
                    </a:ext>
                  </a:extLst>
                </p:cNvPr>
                <p:cNvSpPr>
                  <a:spLocks noChangeShapeType="1"/>
                </p:cNvSpPr>
                <p:nvPr/>
              </p:nvSpPr>
              <p:spPr bwMode="auto">
                <a:xfrm>
                  <a:off x="4224" y="1296"/>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70" name="Line 52">
                  <a:extLst>
                    <a:ext uri="{FF2B5EF4-FFF2-40B4-BE49-F238E27FC236}">
                      <a16:creationId xmlns:a16="http://schemas.microsoft.com/office/drawing/2014/main" id="{2233B4E8-A070-48B2-ABA9-EE2B8209D950}"/>
                    </a:ext>
                  </a:extLst>
                </p:cNvPr>
                <p:cNvSpPr>
                  <a:spLocks noChangeShapeType="1"/>
                </p:cNvSpPr>
                <p:nvPr/>
              </p:nvSpPr>
              <p:spPr bwMode="auto">
                <a:xfrm>
                  <a:off x="4224" y="1344"/>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71" name="Line 53">
                  <a:extLst>
                    <a:ext uri="{FF2B5EF4-FFF2-40B4-BE49-F238E27FC236}">
                      <a16:creationId xmlns:a16="http://schemas.microsoft.com/office/drawing/2014/main" id="{A3F0789B-3C0B-4F21-8D71-367833FD3082}"/>
                    </a:ext>
                  </a:extLst>
                </p:cNvPr>
                <p:cNvSpPr>
                  <a:spLocks noChangeShapeType="1"/>
                </p:cNvSpPr>
                <p:nvPr/>
              </p:nvSpPr>
              <p:spPr bwMode="auto">
                <a:xfrm>
                  <a:off x="4224" y="139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72" name="Line 54">
                  <a:extLst>
                    <a:ext uri="{FF2B5EF4-FFF2-40B4-BE49-F238E27FC236}">
                      <a16:creationId xmlns:a16="http://schemas.microsoft.com/office/drawing/2014/main" id="{69918E7E-0726-493E-B76C-07AC8B570F63}"/>
                    </a:ext>
                  </a:extLst>
                </p:cNvPr>
                <p:cNvSpPr>
                  <a:spLocks noChangeShapeType="1"/>
                </p:cNvSpPr>
                <p:nvPr/>
              </p:nvSpPr>
              <p:spPr bwMode="auto">
                <a:xfrm>
                  <a:off x="4224" y="1440"/>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sp>
            <p:nvSpPr>
              <p:cNvPr id="33961" name="Line 55">
                <a:extLst>
                  <a:ext uri="{FF2B5EF4-FFF2-40B4-BE49-F238E27FC236}">
                    <a16:creationId xmlns:a16="http://schemas.microsoft.com/office/drawing/2014/main" id="{1ABE4A5F-3AA4-4EAB-B90E-ADB9B0E700C9}"/>
                  </a:ext>
                </a:extLst>
              </p:cNvPr>
              <p:cNvSpPr>
                <a:spLocks noChangeShapeType="1"/>
              </p:cNvSpPr>
              <p:nvPr/>
            </p:nvSpPr>
            <p:spPr bwMode="auto">
              <a:xfrm>
                <a:off x="4224" y="148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sp>
          <p:nvSpPr>
            <p:cNvPr id="33836" name="Rectangle 56">
              <a:extLst>
                <a:ext uri="{FF2B5EF4-FFF2-40B4-BE49-F238E27FC236}">
                  <a16:creationId xmlns:a16="http://schemas.microsoft.com/office/drawing/2014/main" id="{D9B373AD-C746-451E-80B7-EB32FACA043A}"/>
                </a:ext>
              </a:extLst>
            </p:cNvPr>
            <p:cNvSpPr>
              <a:spLocks noChangeArrowheads="1"/>
            </p:cNvSpPr>
            <p:nvPr/>
          </p:nvSpPr>
          <p:spPr bwMode="auto">
            <a:xfrm>
              <a:off x="292" y="1972"/>
              <a:ext cx="808" cy="7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837" name="Line 57">
              <a:extLst>
                <a:ext uri="{FF2B5EF4-FFF2-40B4-BE49-F238E27FC236}">
                  <a16:creationId xmlns:a16="http://schemas.microsoft.com/office/drawing/2014/main" id="{669A72CA-BB54-4BCF-AAE5-67322A493A76}"/>
                </a:ext>
              </a:extLst>
            </p:cNvPr>
            <p:cNvSpPr>
              <a:spLocks noChangeShapeType="1"/>
            </p:cNvSpPr>
            <p:nvPr/>
          </p:nvSpPr>
          <p:spPr bwMode="auto">
            <a:xfrm>
              <a:off x="288" y="2064"/>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8" name="Line 58">
              <a:extLst>
                <a:ext uri="{FF2B5EF4-FFF2-40B4-BE49-F238E27FC236}">
                  <a16:creationId xmlns:a16="http://schemas.microsoft.com/office/drawing/2014/main" id="{11815E1B-1070-465F-AC90-567D68C0B541}"/>
                </a:ext>
              </a:extLst>
            </p:cNvPr>
            <p:cNvSpPr>
              <a:spLocks noChangeShapeType="1"/>
            </p:cNvSpPr>
            <p:nvPr/>
          </p:nvSpPr>
          <p:spPr bwMode="auto">
            <a:xfrm>
              <a:off x="288" y="2112"/>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9" name="Line 59">
              <a:extLst>
                <a:ext uri="{FF2B5EF4-FFF2-40B4-BE49-F238E27FC236}">
                  <a16:creationId xmlns:a16="http://schemas.microsoft.com/office/drawing/2014/main" id="{8B82AC22-5CDB-4BE9-8B47-89C7E3A5D11B}"/>
                </a:ext>
              </a:extLst>
            </p:cNvPr>
            <p:cNvSpPr>
              <a:spLocks noChangeShapeType="1"/>
            </p:cNvSpPr>
            <p:nvPr/>
          </p:nvSpPr>
          <p:spPr bwMode="auto">
            <a:xfrm>
              <a:off x="288" y="2160"/>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0" name="Line 60">
              <a:extLst>
                <a:ext uri="{FF2B5EF4-FFF2-40B4-BE49-F238E27FC236}">
                  <a16:creationId xmlns:a16="http://schemas.microsoft.com/office/drawing/2014/main" id="{182F1C6C-D8A6-438A-A39B-604EAC60A0E7}"/>
                </a:ext>
              </a:extLst>
            </p:cNvPr>
            <p:cNvSpPr>
              <a:spLocks noChangeShapeType="1"/>
            </p:cNvSpPr>
            <p:nvPr/>
          </p:nvSpPr>
          <p:spPr bwMode="auto">
            <a:xfrm>
              <a:off x="288" y="2208"/>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1" name="Line 61">
              <a:extLst>
                <a:ext uri="{FF2B5EF4-FFF2-40B4-BE49-F238E27FC236}">
                  <a16:creationId xmlns:a16="http://schemas.microsoft.com/office/drawing/2014/main" id="{B23EB63A-49A0-4D4A-AB16-1E9AD0648168}"/>
                </a:ext>
              </a:extLst>
            </p:cNvPr>
            <p:cNvSpPr>
              <a:spLocks noChangeShapeType="1"/>
            </p:cNvSpPr>
            <p:nvPr/>
          </p:nvSpPr>
          <p:spPr bwMode="auto">
            <a:xfrm>
              <a:off x="288" y="2256"/>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2" name="Line 62">
              <a:extLst>
                <a:ext uri="{FF2B5EF4-FFF2-40B4-BE49-F238E27FC236}">
                  <a16:creationId xmlns:a16="http://schemas.microsoft.com/office/drawing/2014/main" id="{425C510B-1BEC-4A15-B928-4B304F1C0D25}"/>
                </a:ext>
              </a:extLst>
            </p:cNvPr>
            <p:cNvSpPr>
              <a:spLocks noChangeShapeType="1"/>
            </p:cNvSpPr>
            <p:nvPr/>
          </p:nvSpPr>
          <p:spPr bwMode="auto">
            <a:xfrm>
              <a:off x="288" y="2304"/>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3" name="Line 63">
              <a:extLst>
                <a:ext uri="{FF2B5EF4-FFF2-40B4-BE49-F238E27FC236}">
                  <a16:creationId xmlns:a16="http://schemas.microsoft.com/office/drawing/2014/main" id="{7830374F-8967-4F59-A93C-2422A28A2D6F}"/>
                </a:ext>
              </a:extLst>
            </p:cNvPr>
            <p:cNvSpPr>
              <a:spLocks noChangeShapeType="1"/>
            </p:cNvSpPr>
            <p:nvPr/>
          </p:nvSpPr>
          <p:spPr bwMode="auto">
            <a:xfrm>
              <a:off x="288" y="2352"/>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4" name="Line 64">
              <a:extLst>
                <a:ext uri="{FF2B5EF4-FFF2-40B4-BE49-F238E27FC236}">
                  <a16:creationId xmlns:a16="http://schemas.microsoft.com/office/drawing/2014/main" id="{6A9FF88D-565C-4990-A3F1-2E20C45812F4}"/>
                </a:ext>
              </a:extLst>
            </p:cNvPr>
            <p:cNvSpPr>
              <a:spLocks noChangeShapeType="1"/>
            </p:cNvSpPr>
            <p:nvPr/>
          </p:nvSpPr>
          <p:spPr bwMode="auto">
            <a:xfrm>
              <a:off x="288" y="2400"/>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5" name="Line 65">
              <a:extLst>
                <a:ext uri="{FF2B5EF4-FFF2-40B4-BE49-F238E27FC236}">
                  <a16:creationId xmlns:a16="http://schemas.microsoft.com/office/drawing/2014/main" id="{7EE565D8-D044-43B9-889C-234005D4B473}"/>
                </a:ext>
              </a:extLst>
            </p:cNvPr>
            <p:cNvSpPr>
              <a:spLocks noChangeShapeType="1"/>
            </p:cNvSpPr>
            <p:nvPr/>
          </p:nvSpPr>
          <p:spPr bwMode="auto">
            <a:xfrm>
              <a:off x="288" y="2448"/>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6" name="Line 66">
              <a:extLst>
                <a:ext uri="{FF2B5EF4-FFF2-40B4-BE49-F238E27FC236}">
                  <a16:creationId xmlns:a16="http://schemas.microsoft.com/office/drawing/2014/main" id="{DE58F611-397E-4A70-B8A6-674DD7810A17}"/>
                </a:ext>
              </a:extLst>
            </p:cNvPr>
            <p:cNvSpPr>
              <a:spLocks noChangeShapeType="1"/>
            </p:cNvSpPr>
            <p:nvPr/>
          </p:nvSpPr>
          <p:spPr bwMode="auto">
            <a:xfrm>
              <a:off x="288" y="2496"/>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7" name="Line 67">
              <a:extLst>
                <a:ext uri="{FF2B5EF4-FFF2-40B4-BE49-F238E27FC236}">
                  <a16:creationId xmlns:a16="http://schemas.microsoft.com/office/drawing/2014/main" id="{133CC82E-9B8C-47E5-B4F2-1C43794FE319}"/>
                </a:ext>
              </a:extLst>
            </p:cNvPr>
            <p:cNvSpPr>
              <a:spLocks noChangeShapeType="1"/>
            </p:cNvSpPr>
            <p:nvPr/>
          </p:nvSpPr>
          <p:spPr bwMode="auto">
            <a:xfrm>
              <a:off x="288" y="2544"/>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8" name="Line 68">
              <a:extLst>
                <a:ext uri="{FF2B5EF4-FFF2-40B4-BE49-F238E27FC236}">
                  <a16:creationId xmlns:a16="http://schemas.microsoft.com/office/drawing/2014/main" id="{510F655D-449F-4B05-9AC5-B824324A9895}"/>
                </a:ext>
              </a:extLst>
            </p:cNvPr>
            <p:cNvSpPr>
              <a:spLocks noChangeShapeType="1"/>
            </p:cNvSpPr>
            <p:nvPr/>
          </p:nvSpPr>
          <p:spPr bwMode="auto">
            <a:xfrm>
              <a:off x="288" y="2592"/>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9" name="Line 69">
              <a:extLst>
                <a:ext uri="{FF2B5EF4-FFF2-40B4-BE49-F238E27FC236}">
                  <a16:creationId xmlns:a16="http://schemas.microsoft.com/office/drawing/2014/main" id="{D2F6A346-743B-49C0-80BC-BA7F52E85302}"/>
                </a:ext>
              </a:extLst>
            </p:cNvPr>
            <p:cNvSpPr>
              <a:spLocks noChangeShapeType="1"/>
            </p:cNvSpPr>
            <p:nvPr/>
          </p:nvSpPr>
          <p:spPr bwMode="auto">
            <a:xfrm>
              <a:off x="288" y="2640"/>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50" name="Line 70">
              <a:extLst>
                <a:ext uri="{FF2B5EF4-FFF2-40B4-BE49-F238E27FC236}">
                  <a16:creationId xmlns:a16="http://schemas.microsoft.com/office/drawing/2014/main" id="{52B8B23B-E879-43E3-9F6C-933987ECBC76}"/>
                </a:ext>
              </a:extLst>
            </p:cNvPr>
            <p:cNvSpPr>
              <a:spLocks noChangeShapeType="1"/>
            </p:cNvSpPr>
            <p:nvPr/>
          </p:nvSpPr>
          <p:spPr bwMode="auto">
            <a:xfrm>
              <a:off x="288" y="2688"/>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nvGrpSpPr>
            <p:cNvPr id="33851" name="Group 71">
              <a:extLst>
                <a:ext uri="{FF2B5EF4-FFF2-40B4-BE49-F238E27FC236}">
                  <a16:creationId xmlns:a16="http://schemas.microsoft.com/office/drawing/2014/main" id="{78F355B6-024A-41AD-81F9-5E04BB215EBB}"/>
                </a:ext>
              </a:extLst>
            </p:cNvPr>
            <p:cNvGrpSpPr>
              <a:grpSpLocks/>
            </p:cNvGrpSpPr>
            <p:nvPr/>
          </p:nvGrpSpPr>
          <p:grpSpPr bwMode="auto">
            <a:xfrm>
              <a:off x="1824" y="2212"/>
              <a:ext cx="720" cy="760"/>
              <a:chOff x="1824" y="2212"/>
              <a:chExt cx="720" cy="760"/>
            </a:xfrm>
          </p:grpSpPr>
          <p:sp>
            <p:nvSpPr>
              <p:cNvPr id="33945" name="Rectangle 72">
                <a:extLst>
                  <a:ext uri="{FF2B5EF4-FFF2-40B4-BE49-F238E27FC236}">
                    <a16:creationId xmlns:a16="http://schemas.microsoft.com/office/drawing/2014/main" id="{E3991787-7555-4CCB-BEC9-16E10CBCD7A3}"/>
                  </a:ext>
                </a:extLst>
              </p:cNvPr>
              <p:cNvSpPr>
                <a:spLocks noChangeArrowheads="1"/>
              </p:cNvSpPr>
              <p:nvPr/>
            </p:nvSpPr>
            <p:spPr bwMode="auto">
              <a:xfrm>
                <a:off x="1828" y="2212"/>
                <a:ext cx="712" cy="7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946" name="Line 73">
                <a:extLst>
                  <a:ext uri="{FF2B5EF4-FFF2-40B4-BE49-F238E27FC236}">
                    <a16:creationId xmlns:a16="http://schemas.microsoft.com/office/drawing/2014/main" id="{B55CBC15-0D19-4769-9093-EC0151DCC561}"/>
                  </a:ext>
                </a:extLst>
              </p:cNvPr>
              <p:cNvSpPr>
                <a:spLocks noChangeShapeType="1"/>
              </p:cNvSpPr>
              <p:nvPr/>
            </p:nvSpPr>
            <p:spPr bwMode="auto">
              <a:xfrm>
                <a:off x="1824" y="230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47" name="Line 74">
                <a:extLst>
                  <a:ext uri="{FF2B5EF4-FFF2-40B4-BE49-F238E27FC236}">
                    <a16:creationId xmlns:a16="http://schemas.microsoft.com/office/drawing/2014/main" id="{9B71E98E-F19F-408C-B6E0-953A6F4F17E2}"/>
                  </a:ext>
                </a:extLst>
              </p:cNvPr>
              <p:cNvSpPr>
                <a:spLocks noChangeShapeType="1"/>
              </p:cNvSpPr>
              <p:nvPr/>
            </p:nvSpPr>
            <p:spPr bwMode="auto">
              <a:xfrm>
                <a:off x="1824" y="235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48" name="Line 75">
                <a:extLst>
                  <a:ext uri="{FF2B5EF4-FFF2-40B4-BE49-F238E27FC236}">
                    <a16:creationId xmlns:a16="http://schemas.microsoft.com/office/drawing/2014/main" id="{EA5206E8-7A08-419A-AAEB-1AAF38FA1C5A}"/>
                  </a:ext>
                </a:extLst>
              </p:cNvPr>
              <p:cNvSpPr>
                <a:spLocks noChangeShapeType="1"/>
              </p:cNvSpPr>
              <p:nvPr/>
            </p:nvSpPr>
            <p:spPr bwMode="auto">
              <a:xfrm>
                <a:off x="1824" y="240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49" name="Line 76">
                <a:extLst>
                  <a:ext uri="{FF2B5EF4-FFF2-40B4-BE49-F238E27FC236}">
                    <a16:creationId xmlns:a16="http://schemas.microsoft.com/office/drawing/2014/main" id="{659F4B7C-D60E-41AE-A9E6-D2B5F22D5A6C}"/>
                  </a:ext>
                </a:extLst>
              </p:cNvPr>
              <p:cNvSpPr>
                <a:spLocks noChangeShapeType="1"/>
              </p:cNvSpPr>
              <p:nvPr/>
            </p:nvSpPr>
            <p:spPr bwMode="auto">
              <a:xfrm>
                <a:off x="1824" y="244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0" name="Line 77">
                <a:extLst>
                  <a:ext uri="{FF2B5EF4-FFF2-40B4-BE49-F238E27FC236}">
                    <a16:creationId xmlns:a16="http://schemas.microsoft.com/office/drawing/2014/main" id="{C9CDCB93-1705-4EFD-81D7-8DB8FA7B6753}"/>
                  </a:ext>
                </a:extLst>
              </p:cNvPr>
              <p:cNvSpPr>
                <a:spLocks noChangeShapeType="1"/>
              </p:cNvSpPr>
              <p:nvPr/>
            </p:nvSpPr>
            <p:spPr bwMode="auto">
              <a:xfrm>
                <a:off x="1824" y="249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1" name="Line 78">
                <a:extLst>
                  <a:ext uri="{FF2B5EF4-FFF2-40B4-BE49-F238E27FC236}">
                    <a16:creationId xmlns:a16="http://schemas.microsoft.com/office/drawing/2014/main" id="{FC6C7793-BDEC-45B3-AA08-3C0350620DB5}"/>
                  </a:ext>
                </a:extLst>
              </p:cNvPr>
              <p:cNvSpPr>
                <a:spLocks noChangeShapeType="1"/>
              </p:cNvSpPr>
              <p:nvPr/>
            </p:nvSpPr>
            <p:spPr bwMode="auto">
              <a:xfrm>
                <a:off x="1824" y="254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2" name="Line 79">
                <a:extLst>
                  <a:ext uri="{FF2B5EF4-FFF2-40B4-BE49-F238E27FC236}">
                    <a16:creationId xmlns:a16="http://schemas.microsoft.com/office/drawing/2014/main" id="{73282CC4-3FAA-4FD6-A30A-CCA511BE223E}"/>
                  </a:ext>
                </a:extLst>
              </p:cNvPr>
              <p:cNvSpPr>
                <a:spLocks noChangeShapeType="1"/>
              </p:cNvSpPr>
              <p:nvPr/>
            </p:nvSpPr>
            <p:spPr bwMode="auto">
              <a:xfrm>
                <a:off x="1824" y="259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3" name="Line 80">
                <a:extLst>
                  <a:ext uri="{FF2B5EF4-FFF2-40B4-BE49-F238E27FC236}">
                    <a16:creationId xmlns:a16="http://schemas.microsoft.com/office/drawing/2014/main" id="{78E305F1-616D-47A3-8E89-843D88138E1C}"/>
                  </a:ext>
                </a:extLst>
              </p:cNvPr>
              <p:cNvSpPr>
                <a:spLocks noChangeShapeType="1"/>
              </p:cNvSpPr>
              <p:nvPr/>
            </p:nvSpPr>
            <p:spPr bwMode="auto">
              <a:xfrm>
                <a:off x="1824" y="264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4" name="Line 81">
                <a:extLst>
                  <a:ext uri="{FF2B5EF4-FFF2-40B4-BE49-F238E27FC236}">
                    <a16:creationId xmlns:a16="http://schemas.microsoft.com/office/drawing/2014/main" id="{9BE8EC75-CA09-4BC5-99C9-640CF23B8ECA}"/>
                  </a:ext>
                </a:extLst>
              </p:cNvPr>
              <p:cNvSpPr>
                <a:spLocks noChangeShapeType="1"/>
              </p:cNvSpPr>
              <p:nvPr/>
            </p:nvSpPr>
            <p:spPr bwMode="auto">
              <a:xfrm>
                <a:off x="1824" y="268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5" name="Line 82">
                <a:extLst>
                  <a:ext uri="{FF2B5EF4-FFF2-40B4-BE49-F238E27FC236}">
                    <a16:creationId xmlns:a16="http://schemas.microsoft.com/office/drawing/2014/main" id="{354255CB-783E-4B04-AA7D-19968EBA25DF}"/>
                  </a:ext>
                </a:extLst>
              </p:cNvPr>
              <p:cNvSpPr>
                <a:spLocks noChangeShapeType="1"/>
              </p:cNvSpPr>
              <p:nvPr/>
            </p:nvSpPr>
            <p:spPr bwMode="auto">
              <a:xfrm>
                <a:off x="1824" y="273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6" name="Line 83">
                <a:extLst>
                  <a:ext uri="{FF2B5EF4-FFF2-40B4-BE49-F238E27FC236}">
                    <a16:creationId xmlns:a16="http://schemas.microsoft.com/office/drawing/2014/main" id="{715E43CE-5901-49A6-A755-5A54FE7985E9}"/>
                  </a:ext>
                </a:extLst>
              </p:cNvPr>
              <p:cNvSpPr>
                <a:spLocks noChangeShapeType="1"/>
              </p:cNvSpPr>
              <p:nvPr/>
            </p:nvSpPr>
            <p:spPr bwMode="auto">
              <a:xfrm>
                <a:off x="1824" y="278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7" name="Line 84">
                <a:extLst>
                  <a:ext uri="{FF2B5EF4-FFF2-40B4-BE49-F238E27FC236}">
                    <a16:creationId xmlns:a16="http://schemas.microsoft.com/office/drawing/2014/main" id="{4066223A-8930-4E66-A4DD-99A1FC6489CC}"/>
                  </a:ext>
                </a:extLst>
              </p:cNvPr>
              <p:cNvSpPr>
                <a:spLocks noChangeShapeType="1"/>
              </p:cNvSpPr>
              <p:nvPr/>
            </p:nvSpPr>
            <p:spPr bwMode="auto">
              <a:xfrm>
                <a:off x="1824" y="283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8" name="Line 85">
                <a:extLst>
                  <a:ext uri="{FF2B5EF4-FFF2-40B4-BE49-F238E27FC236}">
                    <a16:creationId xmlns:a16="http://schemas.microsoft.com/office/drawing/2014/main" id="{7640DA7F-B800-48D2-A786-C7474EAC9024}"/>
                  </a:ext>
                </a:extLst>
              </p:cNvPr>
              <p:cNvSpPr>
                <a:spLocks noChangeShapeType="1"/>
              </p:cNvSpPr>
              <p:nvPr/>
            </p:nvSpPr>
            <p:spPr bwMode="auto">
              <a:xfrm>
                <a:off x="1824" y="288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59" name="Line 86">
                <a:extLst>
                  <a:ext uri="{FF2B5EF4-FFF2-40B4-BE49-F238E27FC236}">
                    <a16:creationId xmlns:a16="http://schemas.microsoft.com/office/drawing/2014/main" id="{01A8AB77-1BAF-4AF2-8753-346F492421D3}"/>
                  </a:ext>
                </a:extLst>
              </p:cNvPr>
              <p:cNvSpPr>
                <a:spLocks noChangeShapeType="1"/>
              </p:cNvSpPr>
              <p:nvPr/>
            </p:nvSpPr>
            <p:spPr bwMode="auto">
              <a:xfrm>
                <a:off x="1824" y="292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3852" name="Group 87">
              <a:extLst>
                <a:ext uri="{FF2B5EF4-FFF2-40B4-BE49-F238E27FC236}">
                  <a16:creationId xmlns:a16="http://schemas.microsoft.com/office/drawing/2014/main" id="{29D29E44-6933-4BB7-9001-BFC26C3ADE49}"/>
                </a:ext>
              </a:extLst>
            </p:cNvPr>
            <p:cNvGrpSpPr>
              <a:grpSpLocks/>
            </p:cNvGrpSpPr>
            <p:nvPr/>
          </p:nvGrpSpPr>
          <p:grpSpPr bwMode="auto">
            <a:xfrm>
              <a:off x="3120" y="2164"/>
              <a:ext cx="720" cy="760"/>
              <a:chOff x="3120" y="2164"/>
              <a:chExt cx="720" cy="760"/>
            </a:xfrm>
          </p:grpSpPr>
          <p:sp>
            <p:nvSpPr>
              <p:cNvPr id="33930" name="Rectangle 88">
                <a:extLst>
                  <a:ext uri="{FF2B5EF4-FFF2-40B4-BE49-F238E27FC236}">
                    <a16:creationId xmlns:a16="http://schemas.microsoft.com/office/drawing/2014/main" id="{82631587-7209-41BB-96C6-EA8E2D6B7EFA}"/>
                  </a:ext>
                </a:extLst>
              </p:cNvPr>
              <p:cNvSpPr>
                <a:spLocks noChangeArrowheads="1"/>
              </p:cNvSpPr>
              <p:nvPr/>
            </p:nvSpPr>
            <p:spPr bwMode="auto">
              <a:xfrm>
                <a:off x="3124" y="2164"/>
                <a:ext cx="712" cy="7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931" name="Line 89">
                <a:extLst>
                  <a:ext uri="{FF2B5EF4-FFF2-40B4-BE49-F238E27FC236}">
                    <a16:creationId xmlns:a16="http://schemas.microsoft.com/office/drawing/2014/main" id="{E1145241-CD2B-49AD-B0C1-D0A2DDEA5178}"/>
                  </a:ext>
                </a:extLst>
              </p:cNvPr>
              <p:cNvSpPr>
                <a:spLocks noChangeShapeType="1"/>
              </p:cNvSpPr>
              <p:nvPr/>
            </p:nvSpPr>
            <p:spPr bwMode="auto">
              <a:xfrm>
                <a:off x="3120" y="225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32" name="Line 90">
                <a:extLst>
                  <a:ext uri="{FF2B5EF4-FFF2-40B4-BE49-F238E27FC236}">
                    <a16:creationId xmlns:a16="http://schemas.microsoft.com/office/drawing/2014/main" id="{9E628DB2-C262-4C00-8C35-743F2F0A2CA8}"/>
                  </a:ext>
                </a:extLst>
              </p:cNvPr>
              <p:cNvSpPr>
                <a:spLocks noChangeShapeType="1"/>
              </p:cNvSpPr>
              <p:nvPr/>
            </p:nvSpPr>
            <p:spPr bwMode="auto">
              <a:xfrm>
                <a:off x="3120" y="230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33" name="Line 91">
                <a:extLst>
                  <a:ext uri="{FF2B5EF4-FFF2-40B4-BE49-F238E27FC236}">
                    <a16:creationId xmlns:a16="http://schemas.microsoft.com/office/drawing/2014/main" id="{8E76F92A-A19A-4A52-A1C9-692B168422EE}"/>
                  </a:ext>
                </a:extLst>
              </p:cNvPr>
              <p:cNvSpPr>
                <a:spLocks noChangeShapeType="1"/>
              </p:cNvSpPr>
              <p:nvPr/>
            </p:nvSpPr>
            <p:spPr bwMode="auto">
              <a:xfrm>
                <a:off x="3120" y="235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34" name="Line 92">
                <a:extLst>
                  <a:ext uri="{FF2B5EF4-FFF2-40B4-BE49-F238E27FC236}">
                    <a16:creationId xmlns:a16="http://schemas.microsoft.com/office/drawing/2014/main" id="{649C68BB-746D-4B60-B93D-7F573ED8DCAA}"/>
                  </a:ext>
                </a:extLst>
              </p:cNvPr>
              <p:cNvSpPr>
                <a:spLocks noChangeShapeType="1"/>
              </p:cNvSpPr>
              <p:nvPr/>
            </p:nvSpPr>
            <p:spPr bwMode="auto">
              <a:xfrm>
                <a:off x="3120" y="240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35" name="Line 93">
                <a:extLst>
                  <a:ext uri="{FF2B5EF4-FFF2-40B4-BE49-F238E27FC236}">
                    <a16:creationId xmlns:a16="http://schemas.microsoft.com/office/drawing/2014/main" id="{9FC800A1-7C91-4EAF-BA7D-5BA99C95BA44}"/>
                  </a:ext>
                </a:extLst>
              </p:cNvPr>
              <p:cNvSpPr>
                <a:spLocks noChangeShapeType="1"/>
              </p:cNvSpPr>
              <p:nvPr/>
            </p:nvSpPr>
            <p:spPr bwMode="auto">
              <a:xfrm>
                <a:off x="3120" y="244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36" name="Line 94">
                <a:extLst>
                  <a:ext uri="{FF2B5EF4-FFF2-40B4-BE49-F238E27FC236}">
                    <a16:creationId xmlns:a16="http://schemas.microsoft.com/office/drawing/2014/main" id="{D032ECF9-7A4B-49E6-ADEF-07E52B785A55}"/>
                  </a:ext>
                </a:extLst>
              </p:cNvPr>
              <p:cNvSpPr>
                <a:spLocks noChangeShapeType="1"/>
              </p:cNvSpPr>
              <p:nvPr/>
            </p:nvSpPr>
            <p:spPr bwMode="auto">
              <a:xfrm>
                <a:off x="3120" y="249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37" name="Line 95">
                <a:extLst>
                  <a:ext uri="{FF2B5EF4-FFF2-40B4-BE49-F238E27FC236}">
                    <a16:creationId xmlns:a16="http://schemas.microsoft.com/office/drawing/2014/main" id="{508EA5CA-B801-41B9-BF17-8A9B052FB2A7}"/>
                  </a:ext>
                </a:extLst>
              </p:cNvPr>
              <p:cNvSpPr>
                <a:spLocks noChangeShapeType="1"/>
              </p:cNvSpPr>
              <p:nvPr/>
            </p:nvSpPr>
            <p:spPr bwMode="auto">
              <a:xfrm>
                <a:off x="3120" y="254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38" name="Line 96">
                <a:extLst>
                  <a:ext uri="{FF2B5EF4-FFF2-40B4-BE49-F238E27FC236}">
                    <a16:creationId xmlns:a16="http://schemas.microsoft.com/office/drawing/2014/main" id="{CC46BE30-6319-45DE-993E-E753D278AA82}"/>
                  </a:ext>
                </a:extLst>
              </p:cNvPr>
              <p:cNvSpPr>
                <a:spLocks noChangeShapeType="1"/>
              </p:cNvSpPr>
              <p:nvPr/>
            </p:nvSpPr>
            <p:spPr bwMode="auto">
              <a:xfrm>
                <a:off x="3120" y="259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39" name="Line 97">
                <a:extLst>
                  <a:ext uri="{FF2B5EF4-FFF2-40B4-BE49-F238E27FC236}">
                    <a16:creationId xmlns:a16="http://schemas.microsoft.com/office/drawing/2014/main" id="{8B06C903-CF77-478B-AFAE-63203BF93861}"/>
                  </a:ext>
                </a:extLst>
              </p:cNvPr>
              <p:cNvSpPr>
                <a:spLocks noChangeShapeType="1"/>
              </p:cNvSpPr>
              <p:nvPr/>
            </p:nvSpPr>
            <p:spPr bwMode="auto">
              <a:xfrm>
                <a:off x="3120" y="264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40" name="Line 98">
                <a:extLst>
                  <a:ext uri="{FF2B5EF4-FFF2-40B4-BE49-F238E27FC236}">
                    <a16:creationId xmlns:a16="http://schemas.microsoft.com/office/drawing/2014/main" id="{9A3E07BA-3243-4210-9CC7-0C2831701EF0}"/>
                  </a:ext>
                </a:extLst>
              </p:cNvPr>
              <p:cNvSpPr>
                <a:spLocks noChangeShapeType="1"/>
              </p:cNvSpPr>
              <p:nvPr/>
            </p:nvSpPr>
            <p:spPr bwMode="auto">
              <a:xfrm>
                <a:off x="3120" y="268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41" name="Line 99">
                <a:extLst>
                  <a:ext uri="{FF2B5EF4-FFF2-40B4-BE49-F238E27FC236}">
                    <a16:creationId xmlns:a16="http://schemas.microsoft.com/office/drawing/2014/main" id="{6A00FE09-DCB0-48AC-8725-775B7A7CADA7}"/>
                  </a:ext>
                </a:extLst>
              </p:cNvPr>
              <p:cNvSpPr>
                <a:spLocks noChangeShapeType="1"/>
              </p:cNvSpPr>
              <p:nvPr/>
            </p:nvSpPr>
            <p:spPr bwMode="auto">
              <a:xfrm>
                <a:off x="3120" y="273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42" name="Line 100">
                <a:extLst>
                  <a:ext uri="{FF2B5EF4-FFF2-40B4-BE49-F238E27FC236}">
                    <a16:creationId xmlns:a16="http://schemas.microsoft.com/office/drawing/2014/main" id="{6BC90D0A-338F-4E49-9FB7-C83AAB1B8592}"/>
                  </a:ext>
                </a:extLst>
              </p:cNvPr>
              <p:cNvSpPr>
                <a:spLocks noChangeShapeType="1"/>
              </p:cNvSpPr>
              <p:nvPr/>
            </p:nvSpPr>
            <p:spPr bwMode="auto">
              <a:xfrm>
                <a:off x="3120" y="278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43" name="Line 101">
                <a:extLst>
                  <a:ext uri="{FF2B5EF4-FFF2-40B4-BE49-F238E27FC236}">
                    <a16:creationId xmlns:a16="http://schemas.microsoft.com/office/drawing/2014/main" id="{73E3D07D-ED33-4297-BCC4-FF2B0562B4DE}"/>
                  </a:ext>
                </a:extLst>
              </p:cNvPr>
              <p:cNvSpPr>
                <a:spLocks noChangeShapeType="1"/>
              </p:cNvSpPr>
              <p:nvPr/>
            </p:nvSpPr>
            <p:spPr bwMode="auto">
              <a:xfrm>
                <a:off x="3120" y="283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44" name="Line 102">
                <a:extLst>
                  <a:ext uri="{FF2B5EF4-FFF2-40B4-BE49-F238E27FC236}">
                    <a16:creationId xmlns:a16="http://schemas.microsoft.com/office/drawing/2014/main" id="{0B18D1EF-056F-421D-A0E7-B4E7268CDA34}"/>
                  </a:ext>
                </a:extLst>
              </p:cNvPr>
              <p:cNvSpPr>
                <a:spLocks noChangeShapeType="1"/>
              </p:cNvSpPr>
              <p:nvPr/>
            </p:nvSpPr>
            <p:spPr bwMode="auto">
              <a:xfrm>
                <a:off x="3120" y="288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3853" name="Group 103">
              <a:extLst>
                <a:ext uri="{FF2B5EF4-FFF2-40B4-BE49-F238E27FC236}">
                  <a16:creationId xmlns:a16="http://schemas.microsoft.com/office/drawing/2014/main" id="{AF5059F5-DF9A-4438-A6FC-AFF80B580FFC}"/>
                </a:ext>
              </a:extLst>
            </p:cNvPr>
            <p:cNvGrpSpPr>
              <a:grpSpLocks/>
            </p:cNvGrpSpPr>
            <p:nvPr/>
          </p:nvGrpSpPr>
          <p:grpSpPr bwMode="auto">
            <a:xfrm>
              <a:off x="4752" y="2116"/>
              <a:ext cx="720" cy="760"/>
              <a:chOff x="4752" y="2116"/>
              <a:chExt cx="720" cy="760"/>
            </a:xfrm>
          </p:grpSpPr>
          <p:sp>
            <p:nvSpPr>
              <p:cNvPr id="33915" name="Rectangle 104">
                <a:extLst>
                  <a:ext uri="{FF2B5EF4-FFF2-40B4-BE49-F238E27FC236}">
                    <a16:creationId xmlns:a16="http://schemas.microsoft.com/office/drawing/2014/main" id="{B8114D08-1DE5-4773-8084-8E4FA2AFB810}"/>
                  </a:ext>
                </a:extLst>
              </p:cNvPr>
              <p:cNvSpPr>
                <a:spLocks noChangeArrowheads="1"/>
              </p:cNvSpPr>
              <p:nvPr/>
            </p:nvSpPr>
            <p:spPr bwMode="auto">
              <a:xfrm>
                <a:off x="4756" y="2116"/>
                <a:ext cx="712" cy="7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916" name="Line 105">
                <a:extLst>
                  <a:ext uri="{FF2B5EF4-FFF2-40B4-BE49-F238E27FC236}">
                    <a16:creationId xmlns:a16="http://schemas.microsoft.com/office/drawing/2014/main" id="{761E0BC5-A782-4D7E-BAE4-B41E625FF8E4}"/>
                  </a:ext>
                </a:extLst>
              </p:cNvPr>
              <p:cNvSpPr>
                <a:spLocks noChangeShapeType="1"/>
              </p:cNvSpPr>
              <p:nvPr/>
            </p:nvSpPr>
            <p:spPr bwMode="auto">
              <a:xfrm>
                <a:off x="4752" y="220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17" name="Line 106">
                <a:extLst>
                  <a:ext uri="{FF2B5EF4-FFF2-40B4-BE49-F238E27FC236}">
                    <a16:creationId xmlns:a16="http://schemas.microsoft.com/office/drawing/2014/main" id="{7A825045-0A22-448B-99D8-6E81D475B273}"/>
                  </a:ext>
                </a:extLst>
              </p:cNvPr>
              <p:cNvSpPr>
                <a:spLocks noChangeShapeType="1"/>
              </p:cNvSpPr>
              <p:nvPr/>
            </p:nvSpPr>
            <p:spPr bwMode="auto">
              <a:xfrm>
                <a:off x="4752" y="225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18" name="Line 107">
                <a:extLst>
                  <a:ext uri="{FF2B5EF4-FFF2-40B4-BE49-F238E27FC236}">
                    <a16:creationId xmlns:a16="http://schemas.microsoft.com/office/drawing/2014/main" id="{0480076F-2DC3-4250-83CE-032A96BCCD93}"/>
                  </a:ext>
                </a:extLst>
              </p:cNvPr>
              <p:cNvSpPr>
                <a:spLocks noChangeShapeType="1"/>
              </p:cNvSpPr>
              <p:nvPr/>
            </p:nvSpPr>
            <p:spPr bwMode="auto">
              <a:xfrm>
                <a:off x="4752" y="230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19" name="Line 108">
                <a:extLst>
                  <a:ext uri="{FF2B5EF4-FFF2-40B4-BE49-F238E27FC236}">
                    <a16:creationId xmlns:a16="http://schemas.microsoft.com/office/drawing/2014/main" id="{30C14CE5-1091-4088-B1DD-9EECBCB94FD4}"/>
                  </a:ext>
                </a:extLst>
              </p:cNvPr>
              <p:cNvSpPr>
                <a:spLocks noChangeShapeType="1"/>
              </p:cNvSpPr>
              <p:nvPr/>
            </p:nvSpPr>
            <p:spPr bwMode="auto">
              <a:xfrm>
                <a:off x="4752" y="235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0" name="Line 109">
                <a:extLst>
                  <a:ext uri="{FF2B5EF4-FFF2-40B4-BE49-F238E27FC236}">
                    <a16:creationId xmlns:a16="http://schemas.microsoft.com/office/drawing/2014/main" id="{9A2424F5-3B7A-4C51-94A6-F52AEF90EB15}"/>
                  </a:ext>
                </a:extLst>
              </p:cNvPr>
              <p:cNvSpPr>
                <a:spLocks noChangeShapeType="1"/>
              </p:cNvSpPr>
              <p:nvPr/>
            </p:nvSpPr>
            <p:spPr bwMode="auto">
              <a:xfrm>
                <a:off x="4752" y="240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1" name="Line 110">
                <a:extLst>
                  <a:ext uri="{FF2B5EF4-FFF2-40B4-BE49-F238E27FC236}">
                    <a16:creationId xmlns:a16="http://schemas.microsoft.com/office/drawing/2014/main" id="{18F640E6-BFCF-4F71-A494-C8C6A4B5D06E}"/>
                  </a:ext>
                </a:extLst>
              </p:cNvPr>
              <p:cNvSpPr>
                <a:spLocks noChangeShapeType="1"/>
              </p:cNvSpPr>
              <p:nvPr/>
            </p:nvSpPr>
            <p:spPr bwMode="auto">
              <a:xfrm>
                <a:off x="4752" y="244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2" name="Line 111">
                <a:extLst>
                  <a:ext uri="{FF2B5EF4-FFF2-40B4-BE49-F238E27FC236}">
                    <a16:creationId xmlns:a16="http://schemas.microsoft.com/office/drawing/2014/main" id="{39E9B012-A211-4DF9-949F-DD84DB4AB16C}"/>
                  </a:ext>
                </a:extLst>
              </p:cNvPr>
              <p:cNvSpPr>
                <a:spLocks noChangeShapeType="1"/>
              </p:cNvSpPr>
              <p:nvPr/>
            </p:nvSpPr>
            <p:spPr bwMode="auto">
              <a:xfrm>
                <a:off x="4752" y="249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3" name="Line 112">
                <a:extLst>
                  <a:ext uri="{FF2B5EF4-FFF2-40B4-BE49-F238E27FC236}">
                    <a16:creationId xmlns:a16="http://schemas.microsoft.com/office/drawing/2014/main" id="{E39703C4-F3C8-4BBE-AAA9-252B13E9F57A}"/>
                  </a:ext>
                </a:extLst>
              </p:cNvPr>
              <p:cNvSpPr>
                <a:spLocks noChangeShapeType="1"/>
              </p:cNvSpPr>
              <p:nvPr/>
            </p:nvSpPr>
            <p:spPr bwMode="auto">
              <a:xfrm>
                <a:off x="4752" y="254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4" name="Line 113">
                <a:extLst>
                  <a:ext uri="{FF2B5EF4-FFF2-40B4-BE49-F238E27FC236}">
                    <a16:creationId xmlns:a16="http://schemas.microsoft.com/office/drawing/2014/main" id="{A65C37F2-786D-44F1-B4BE-70A103890D84}"/>
                  </a:ext>
                </a:extLst>
              </p:cNvPr>
              <p:cNvSpPr>
                <a:spLocks noChangeShapeType="1"/>
              </p:cNvSpPr>
              <p:nvPr/>
            </p:nvSpPr>
            <p:spPr bwMode="auto">
              <a:xfrm>
                <a:off x="4752" y="259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5" name="Line 114">
                <a:extLst>
                  <a:ext uri="{FF2B5EF4-FFF2-40B4-BE49-F238E27FC236}">
                    <a16:creationId xmlns:a16="http://schemas.microsoft.com/office/drawing/2014/main" id="{D94E71B2-C035-4DF8-8B28-F1E9DFF2C0C6}"/>
                  </a:ext>
                </a:extLst>
              </p:cNvPr>
              <p:cNvSpPr>
                <a:spLocks noChangeShapeType="1"/>
              </p:cNvSpPr>
              <p:nvPr/>
            </p:nvSpPr>
            <p:spPr bwMode="auto">
              <a:xfrm>
                <a:off x="4752" y="264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6" name="Line 115">
                <a:extLst>
                  <a:ext uri="{FF2B5EF4-FFF2-40B4-BE49-F238E27FC236}">
                    <a16:creationId xmlns:a16="http://schemas.microsoft.com/office/drawing/2014/main" id="{37DE68E7-2DF4-4288-B0A6-D6AC9AA13BE6}"/>
                  </a:ext>
                </a:extLst>
              </p:cNvPr>
              <p:cNvSpPr>
                <a:spLocks noChangeShapeType="1"/>
              </p:cNvSpPr>
              <p:nvPr/>
            </p:nvSpPr>
            <p:spPr bwMode="auto">
              <a:xfrm>
                <a:off x="4752" y="268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7" name="Line 116">
                <a:extLst>
                  <a:ext uri="{FF2B5EF4-FFF2-40B4-BE49-F238E27FC236}">
                    <a16:creationId xmlns:a16="http://schemas.microsoft.com/office/drawing/2014/main" id="{1BC22654-614B-4AA3-A76C-A64CBD9CF834}"/>
                  </a:ext>
                </a:extLst>
              </p:cNvPr>
              <p:cNvSpPr>
                <a:spLocks noChangeShapeType="1"/>
              </p:cNvSpPr>
              <p:nvPr/>
            </p:nvSpPr>
            <p:spPr bwMode="auto">
              <a:xfrm>
                <a:off x="4752" y="273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8" name="Line 117">
                <a:extLst>
                  <a:ext uri="{FF2B5EF4-FFF2-40B4-BE49-F238E27FC236}">
                    <a16:creationId xmlns:a16="http://schemas.microsoft.com/office/drawing/2014/main" id="{A8B6FC5D-1F14-478F-ADF8-80375E645C5C}"/>
                  </a:ext>
                </a:extLst>
              </p:cNvPr>
              <p:cNvSpPr>
                <a:spLocks noChangeShapeType="1"/>
              </p:cNvSpPr>
              <p:nvPr/>
            </p:nvSpPr>
            <p:spPr bwMode="auto">
              <a:xfrm>
                <a:off x="4752" y="278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29" name="Line 118">
                <a:extLst>
                  <a:ext uri="{FF2B5EF4-FFF2-40B4-BE49-F238E27FC236}">
                    <a16:creationId xmlns:a16="http://schemas.microsoft.com/office/drawing/2014/main" id="{A6E98D88-D498-4C96-BADC-D1509F5116A2}"/>
                  </a:ext>
                </a:extLst>
              </p:cNvPr>
              <p:cNvSpPr>
                <a:spLocks noChangeShapeType="1"/>
              </p:cNvSpPr>
              <p:nvPr/>
            </p:nvSpPr>
            <p:spPr bwMode="auto">
              <a:xfrm>
                <a:off x="4752" y="283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3854" name="Group 119">
              <a:extLst>
                <a:ext uri="{FF2B5EF4-FFF2-40B4-BE49-F238E27FC236}">
                  <a16:creationId xmlns:a16="http://schemas.microsoft.com/office/drawing/2014/main" id="{8192903D-50D0-4F33-92D3-662A38BF0E02}"/>
                </a:ext>
              </a:extLst>
            </p:cNvPr>
            <p:cNvGrpSpPr>
              <a:grpSpLocks/>
            </p:cNvGrpSpPr>
            <p:nvPr/>
          </p:nvGrpSpPr>
          <p:grpSpPr bwMode="auto">
            <a:xfrm>
              <a:off x="432" y="3460"/>
              <a:ext cx="720" cy="760"/>
              <a:chOff x="432" y="3460"/>
              <a:chExt cx="720" cy="760"/>
            </a:xfrm>
          </p:grpSpPr>
          <p:sp>
            <p:nvSpPr>
              <p:cNvPr id="33900" name="Rectangle 120">
                <a:extLst>
                  <a:ext uri="{FF2B5EF4-FFF2-40B4-BE49-F238E27FC236}">
                    <a16:creationId xmlns:a16="http://schemas.microsoft.com/office/drawing/2014/main" id="{31ABD39F-6C7F-41E1-8492-6D8F760E987F}"/>
                  </a:ext>
                </a:extLst>
              </p:cNvPr>
              <p:cNvSpPr>
                <a:spLocks noChangeArrowheads="1"/>
              </p:cNvSpPr>
              <p:nvPr/>
            </p:nvSpPr>
            <p:spPr bwMode="auto">
              <a:xfrm>
                <a:off x="436" y="3460"/>
                <a:ext cx="712" cy="7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901" name="Line 121">
                <a:extLst>
                  <a:ext uri="{FF2B5EF4-FFF2-40B4-BE49-F238E27FC236}">
                    <a16:creationId xmlns:a16="http://schemas.microsoft.com/office/drawing/2014/main" id="{0BABAAEB-607D-4F20-9559-4FDDEBC81EEE}"/>
                  </a:ext>
                </a:extLst>
              </p:cNvPr>
              <p:cNvSpPr>
                <a:spLocks noChangeShapeType="1"/>
              </p:cNvSpPr>
              <p:nvPr/>
            </p:nvSpPr>
            <p:spPr bwMode="auto">
              <a:xfrm>
                <a:off x="432" y="355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02" name="Line 122">
                <a:extLst>
                  <a:ext uri="{FF2B5EF4-FFF2-40B4-BE49-F238E27FC236}">
                    <a16:creationId xmlns:a16="http://schemas.microsoft.com/office/drawing/2014/main" id="{5F338029-EE3C-4E9B-BBD4-3F2A7DA4B85A}"/>
                  </a:ext>
                </a:extLst>
              </p:cNvPr>
              <p:cNvSpPr>
                <a:spLocks noChangeShapeType="1"/>
              </p:cNvSpPr>
              <p:nvPr/>
            </p:nvSpPr>
            <p:spPr bwMode="auto">
              <a:xfrm>
                <a:off x="432" y="360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03" name="Line 123">
                <a:extLst>
                  <a:ext uri="{FF2B5EF4-FFF2-40B4-BE49-F238E27FC236}">
                    <a16:creationId xmlns:a16="http://schemas.microsoft.com/office/drawing/2014/main" id="{3E546F7F-41CA-41F9-827D-2507ED471A9E}"/>
                  </a:ext>
                </a:extLst>
              </p:cNvPr>
              <p:cNvSpPr>
                <a:spLocks noChangeShapeType="1"/>
              </p:cNvSpPr>
              <p:nvPr/>
            </p:nvSpPr>
            <p:spPr bwMode="auto">
              <a:xfrm>
                <a:off x="432" y="364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04" name="Line 124">
                <a:extLst>
                  <a:ext uri="{FF2B5EF4-FFF2-40B4-BE49-F238E27FC236}">
                    <a16:creationId xmlns:a16="http://schemas.microsoft.com/office/drawing/2014/main" id="{B2CF731F-0FA0-4910-BEFD-C398CC27A899}"/>
                  </a:ext>
                </a:extLst>
              </p:cNvPr>
              <p:cNvSpPr>
                <a:spLocks noChangeShapeType="1"/>
              </p:cNvSpPr>
              <p:nvPr/>
            </p:nvSpPr>
            <p:spPr bwMode="auto">
              <a:xfrm>
                <a:off x="432" y="369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05" name="Line 125">
                <a:extLst>
                  <a:ext uri="{FF2B5EF4-FFF2-40B4-BE49-F238E27FC236}">
                    <a16:creationId xmlns:a16="http://schemas.microsoft.com/office/drawing/2014/main" id="{13058C29-9C95-4411-AC88-9D6D90AD69F9}"/>
                  </a:ext>
                </a:extLst>
              </p:cNvPr>
              <p:cNvSpPr>
                <a:spLocks noChangeShapeType="1"/>
              </p:cNvSpPr>
              <p:nvPr/>
            </p:nvSpPr>
            <p:spPr bwMode="auto">
              <a:xfrm>
                <a:off x="432" y="374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06" name="Line 126">
                <a:extLst>
                  <a:ext uri="{FF2B5EF4-FFF2-40B4-BE49-F238E27FC236}">
                    <a16:creationId xmlns:a16="http://schemas.microsoft.com/office/drawing/2014/main" id="{B74AFFDE-38C1-42AA-A3BE-C1FF101A1C89}"/>
                  </a:ext>
                </a:extLst>
              </p:cNvPr>
              <p:cNvSpPr>
                <a:spLocks noChangeShapeType="1"/>
              </p:cNvSpPr>
              <p:nvPr/>
            </p:nvSpPr>
            <p:spPr bwMode="auto">
              <a:xfrm>
                <a:off x="432" y="379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07" name="Line 127">
                <a:extLst>
                  <a:ext uri="{FF2B5EF4-FFF2-40B4-BE49-F238E27FC236}">
                    <a16:creationId xmlns:a16="http://schemas.microsoft.com/office/drawing/2014/main" id="{45326C9E-5422-462A-BFA7-89C33EE4900E}"/>
                  </a:ext>
                </a:extLst>
              </p:cNvPr>
              <p:cNvSpPr>
                <a:spLocks noChangeShapeType="1"/>
              </p:cNvSpPr>
              <p:nvPr/>
            </p:nvSpPr>
            <p:spPr bwMode="auto">
              <a:xfrm>
                <a:off x="432" y="384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08" name="Line 128">
                <a:extLst>
                  <a:ext uri="{FF2B5EF4-FFF2-40B4-BE49-F238E27FC236}">
                    <a16:creationId xmlns:a16="http://schemas.microsoft.com/office/drawing/2014/main" id="{B4B84E0D-2D80-4095-B446-228AE36697EB}"/>
                  </a:ext>
                </a:extLst>
              </p:cNvPr>
              <p:cNvSpPr>
                <a:spLocks noChangeShapeType="1"/>
              </p:cNvSpPr>
              <p:nvPr/>
            </p:nvSpPr>
            <p:spPr bwMode="auto">
              <a:xfrm>
                <a:off x="432" y="388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09" name="Line 129">
                <a:extLst>
                  <a:ext uri="{FF2B5EF4-FFF2-40B4-BE49-F238E27FC236}">
                    <a16:creationId xmlns:a16="http://schemas.microsoft.com/office/drawing/2014/main" id="{3463A62A-09B0-4714-B5F5-49818E335A46}"/>
                  </a:ext>
                </a:extLst>
              </p:cNvPr>
              <p:cNvSpPr>
                <a:spLocks noChangeShapeType="1"/>
              </p:cNvSpPr>
              <p:nvPr/>
            </p:nvSpPr>
            <p:spPr bwMode="auto">
              <a:xfrm>
                <a:off x="432" y="393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10" name="Line 130">
                <a:extLst>
                  <a:ext uri="{FF2B5EF4-FFF2-40B4-BE49-F238E27FC236}">
                    <a16:creationId xmlns:a16="http://schemas.microsoft.com/office/drawing/2014/main" id="{C640BB18-4FE4-4F48-A2EF-B71A7DCB3E8B}"/>
                  </a:ext>
                </a:extLst>
              </p:cNvPr>
              <p:cNvSpPr>
                <a:spLocks noChangeShapeType="1"/>
              </p:cNvSpPr>
              <p:nvPr/>
            </p:nvSpPr>
            <p:spPr bwMode="auto">
              <a:xfrm>
                <a:off x="432" y="3984"/>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11" name="Line 131">
                <a:extLst>
                  <a:ext uri="{FF2B5EF4-FFF2-40B4-BE49-F238E27FC236}">
                    <a16:creationId xmlns:a16="http://schemas.microsoft.com/office/drawing/2014/main" id="{2BD3E43B-F70E-4353-8F3D-85A132617EE1}"/>
                  </a:ext>
                </a:extLst>
              </p:cNvPr>
              <p:cNvSpPr>
                <a:spLocks noChangeShapeType="1"/>
              </p:cNvSpPr>
              <p:nvPr/>
            </p:nvSpPr>
            <p:spPr bwMode="auto">
              <a:xfrm>
                <a:off x="432" y="4032"/>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12" name="Line 132">
                <a:extLst>
                  <a:ext uri="{FF2B5EF4-FFF2-40B4-BE49-F238E27FC236}">
                    <a16:creationId xmlns:a16="http://schemas.microsoft.com/office/drawing/2014/main" id="{25552E58-33D6-4127-95B8-92BEB46341F7}"/>
                  </a:ext>
                </a:extLst>
              </p:cNvPr>
              <p:cNvSpPr>
                <a:spLocks noChangeShapeType="1"/>
              </p:cNvSpPr>
              <p:nvPr/>
            </p:nvSpPr>
            <p:spPr bwMode="auto">
              <a:xfrm>
                <a:off x="432" y="408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13" name="Line 133">
                <a:extLst>
                  <a:ext uri="{FF2B5EF4-FFF2-40B4-BE49-F238E27FC236}">
                    <a16:creationId xmlns:a16="http://schemas.microsoft.com/office/drawing/2014/main" id="{A524DF73-18DA-44DD-BD1E-FC45BE7FF545}"/>
                  </a:ext>
                </a:extLst>
              </p:cNvPr>
              <p:cNvSpPr>
                <a:spLocks noChangeShapeType="1"/>
              </p:cNvSpPr>
              <p:nvPr/>
            </p:nvSpPr>
            <p:spPr bwMode="auto">
              <a:xfrm>
                <a:off x="432" y="4128"/>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914" name="Line 134">
                <a:extLst>
                  <a:ext uri="{FF2B5EF4-FFF2-40B4-BE49-F238E27FC236}">
                    <a16:creationId xmlns:a16="http://schemas.microsoft.com/office/drawing/2014/main" id="{FD070989-AAFC-42BF-BC05-DAE825B04D97}"/>
                  </a:ext>
                </a:extLst>
              </p:cNvPr>
              <p:cNvSpPr>
                <a:spLocks noChangeShapeType="1"/>
              </p:cNvSpPr>
              <p:nvPr/>
            </p:nvSpPr>
            <p:spPr bwMode="auto">
              <a:xfrm>
                <a:off x="432" y="4176"/>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3855" name="Group 135">
              <a:extLst>
                <a:ext uri="{FF2B5EF4-FFF2-40B4-BE49-F238E27FC236}">
                  <a16:creationId xmlns:a16="http://schemas.microsoft.com/office/drawing/2014/main" id="{BA67E341-556F-4804-9794-672A55115015}"/>
                </a:ext>
              </a:extLst>
            </p:cNvPr>
            <p:cNvGrpSpPr>
              <a:grpSpLocks/>
            </p:cNvGrpSpPr>
            <p:nvPr/>
          </p:nvGrpSpPr>
          <p:grpSpPr bwMode="auto">
            <a:xfrm>
              <a:off x="1920" y="3461"/>
              <a:ext cx="720" cy="760"/>
              <a:chOff x="1920" y="3461"/>
              <a:chExt cx="720" cy="760"/>
            </a:xfrm>
          </p:grpSpPr>
          <p:sp>
            <p:nvSpPr>
              <p:cNvPr id="33885" name="Rectangle 136">
                <a:extLst>
                  <a:ext uri="{FF2B5EF4-FFF2-40B4-BE49-F238E27FC236}">
                    <a16:creationId xmlns:a16="http://schemas.microsoft.com/office/drawing/2014/main" id="{289694F6-6CF1-4557-BE10-A27868351795}"/>
                  </a:ext>
                </a:extLst>
              </p:cNvPr>
              <p:cNvSpPr>
                <a:spLocks noChangeArrowheads="1"/>
              </p:cNvSpPr>
              <p:nvPr/>
            </p:nvSpPr>
            <p:spPr bwMode="auto">
              <a:xfrm>
                <a:off x="1924" y="3461"/>
                <a:ext cx="712" cy="7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886" name="Line 137">
                <a:extLst>
                  <a:ext uri="{FF2B5EF4-FFF2-40B4-BE49-F238E27FC236}">
                    <a16:creationId xmlns:a16="http://schemas.microsoft.com/office/drawing/2014/main" id="{ACF4E75C-4C69-4C56-AB95-050CF9D64F5A}"/>
                  </a:ext>
                </a:extLst>
              </p:cNvPr>
              <p:cNvSpPr>
                <a:spLocks noChangeShapeType="1"/>
              </p:cNvSpPr>
              <p:nvPr/>
            </p:nvSpPr>
            <p:spPr bwMode="auto">
              <a:xfrm>
                <a:off x="1920" y="3553"/>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87" name="Line 138">
                <a:extLst>
                  <a:ext uri="{FF2B5EF4-FFF2-40B4-BE49-F238E27FC236}">
                    <a16:creationId xmlns:a16="http://schemas.microsoft.com/office/drawing/2014/main" id="{B603A5DA-ECE1-4DD6-9B1D-3235975A33FA}"/>
                  </a:ext>
                </a:extLst>
              </p:cNvPr>
              <p:cNvSpPr>
                <a:spLocks noChangeShapeType="1"/>
              </p:cNvSpPr>
              <p:nvPr/>
            </p:nvSpPr>
            <p:spPr bwMode="auto">
              <a:xfrm>
                <a:off x="1920" y="3601"/>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88" name="Line 139">
                <a:extLst>
                  <a:ext uri="{FF2B5EF4-FFF2-40B4-BE49-F238E27FC236}">
                    <a16:creationId xmlns:a16="http://schemas.microsoft.com/office/drawing/2014/main" id="{F25FA311-9B50-4594-A52B-5230E4B3AB63}"/>
                  </a:ext>
                </a:extLst>
              </p:cNvPr>
              <p:cNvSpPr>
                <a:spLocks noChangeShapeType="1"/>
              </p:cNvSpPr>
              <p:nvPr/>
            </p:nvSpPr>
            <p:spPr bwMode="auto">
              <a:xfrm>
                <a:off x="1920" y="3649"/>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89" name="Line 140">
                <a:extLst>
                  <a:ext uri="{FF2B5EF4-FFF2-40B4-BE49-F238E27FC236}">
                    <a16:creationId xmlns:a16="http://schemas.microsoft.com/office/drawing/2014/main" id="{7C17FC5A-9E38-49D0-9DFD-3CFD46418712}"/>
                  </a:ext>
                </a:extLst>
              </p:cNvPr>
              <p:cNvSpPr>
                <a:spLocks noChangeShapeType="1"/>
              </p:cNvSpPr>
              <p:nvPr/>
            </p:nvSpPr>
            <p:spPr bwMode="auto">
              <a:xfrm>
                <a:off x="1920" y="3697"/>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0" name="Line 141">
                <a:extLst>
                  <a:ext uri="{FF2B5EF4-FFF2-40B4-BE49-F238E27FC236}">
                    <a16:creationId xmlns:a16="http://schemas.microsoft.com/office/drawing/2014/main" id="{70DFE64E-2981-45F6-9BDA-314C13247031}"/>
                  </a:ext>
                </a:extLst>
              </p:cNvPr>
              <p:cNvSpPr>
                <a:spLocks noChangeShapeType="1"/>
              </p:cNvSpPr>
              <p:nvPr/>
            </p:nvSpPr>
            <p:spPr bwMode="auto">
              <a:xfrm>
                <a:off x="1920" y="3745"/>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1" name="Line 142">
                <a:extLst>
                  <a:ext uri="{FF2B5EF4-FFF2-40B4-BE49-F238E27FC236}">
                    <a16:creationId xmlns:a16="http://schemas.microsoft.com/office/drawing/2014/main" id="{5C332C9C-6919-4961-A13A-BF4515079B0E}"/>
                  </a:ext>
                </a:extLst>
              </p:cNvPr>
              <p:cNvSpPr>
                <a:spLocks noChangeShapeType="1"/>
              </p:cNvSpPr>
              <p:nvPr/>
            </p:nvSpPr>
            <p:spPr bwMode="auto">
              <a:xfrm>
                <a:off x="1920" y="3793"/>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2" name="Line 143">
                <a:extLst>
                  <a:ext uri="{FF2B5EF4-FFF2-40B4-BE49-F238E27FC236}">
                    <a16:creationId xmlns:a16="http://schemas.microsoft.com/office/drawing/2014/main" id="{EEAF2DD1-D59B-4F5F-9CF1-99C52DE737EA}"/>
                  </a:ext>
                </a:extLst>
              </p:cNvPr>
              <p:cNvSpPr>
                <a:spLocks noChangeShapeType="1"/>
              </p:cNvSpPr>
              <p:nvPr/>
            </p:nvSpPr>
            <p:spPr bwMode="auto">
              <a:xfrm>
                <a:off x="1920" y="3841"/>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3" name="Line 144">
                <a:extLst>
                  <a:ext uri="{FF2B5EF4-FFF2-40B4-BE49-F238E27FC236}">
                    <a16:creationId xmlns:a16="http://schemas.microsoft.com/office/drawing/2014/main" id="{E03CEEA9-460E-4D6A-AFBE-FAF2D495DC8D}"/>
                  </a:ext>
                </a:extLst>
              </p:cNvPr>
              <p:cNvSpPr>
                <a:spLocks noChangeShapeType="1"/>
              </p:cNvSpPr>
              <p:nvPr/>
            </p:nvSpPr>
            <p:spPr bwMode="auto">
              <a:xfrm>
                <a:off x="1920" y="3889"/>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4" name="Line 145">
                <a:extLst>
                  <a:ext uri="{FF2B5EF4-FFF2-40B4-BE49-F238E27FC236}">
                    <a16:creationId xmlns:a16="http://schemas.microsoft.com/office/drawing/2014/main" id="{7834D42C-1803-4BCD-B067-1C8E4E4BB8B2}"/>
                  </a:ext>
                </a:extLst>
              </p:cNvPr>
              <p:cNvSpPr>
                <a:spLocks noChangeShapeType="1"/>
              </p:cNvSpPr>
              <p:nvPr/>
            </p:nvSpPr>
            <p:spPr bwMode="auto">
              <a:xfrm>
                <a:off x="1920" y="3937"/>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5" name="Line 146">
                <a:extLst>
                  <a:ext uri="{FF2B5EF4-FFF2-40B4-BE49-F238E27FC236}">
                    <a16:creationId xmlns:a16="http://schemas.microsoft.com/office/drawing/2014/main" id="{3D83659E-43D8-4141-BA29-E19390BDB854}"/>
                  </a:ext>
                </a:extLst>
              </p:cNvPr>
              <p:cNvSpPr>
                <a:spLocks noChangeShapeType="1"/>
              </p:cNvSpPr>
              <p:nvPr/>
            </p:nvSpPr>
            <p:spPr bwMode="auto">
              <a:xfrm>
                <a:off x="1920" y="3985"/>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6" name="Line 147">
                <a:extLst>
                  <a:ext uri="{FF2B5EF4-FFF2-40B4-BE49-F238E27FC236}">
                    <a16:creationId xmlns:a16="http://schemas.microsoft.com/office/drawing/2014/main" id="{93547E32-22DF-4FC2-AE81-B0036351703B}"/>
                  </a:ext>
                </a:extLst>
              </p:cNvPr>
              <p:cNvSpPr>
                <a:spLocks noChangeShapeType="1"/>
              </p:cNvSpPr>
              <p:nvPr/>
            </p:nvSpPr>
            <p:spPr bwMode="auto">
              <a:xfrm>
                <a:off x="1920" y="4033"/>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7" name="Line 148">
                <a:extLst>
                  <a:ext uri="{FF2B5EF4-FFF2-40B4-BE49-F238E27FC236}">
                    <a16:creationId xmlns:a16="http://schemas.microsoft.com/office/drawing/2014/main" id="{851604CC-E0D5-431A-BE34-F15BADCD11DD}"/>
                  </a:ext>
                </a:extLst>
              </p:cNvPr>
              <p:cNvSpPr>
                <a:spLocks noChangeShapeType="1"/>
              </p:cNvSpPr>
              <p:nvPr/>
            </p:nvSpPr>
            <p:spPr bwMode="auto">
              <a:xfrm>
                <a:off x="1920" y="4081"/>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8" name="Line 149">
                <a:extLst>
                  <a:ext uri="{FF2B5EF4-FFF2-40B4-BE49-F238E27FC236}">
                    <a16:creationId xmlns:a16="http://schemas.microsoft.com/office/drawing/2014/main" id="{1F3B2E23-9BB9-4D19-9E2D-409FCA641594}"/>
                  </a:ext>
                </a:extLst>
              </p:cNvPr>
              <p:cNvSpPr>
                <a:spLocks noChangeShapeType="1"/>
              </p:cNvSpPr>
              <p:nvPr/>
            </p:nvSpPr>
            <p:spPr bwMode="auto">
              <a:xfrm>
                <a:off x="1920" y="4129"/>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99" name="Line 150">
                <a:extLst>
                  <a:ext uri="{FF2B5EF4-FFF2-40B4-BE49-F238E27FC236}">
                    <a16:creationId xmlns:a16="http://schemas.microsoft.com/office/drawing/2014/main" id="{0AE82D1D-0ACB-4A0C-9E41-A8FE4DA0EAE0}"/>
                  </a:ext>
                </a:extLst>
              </p:cNvPr>
              <p:cNvSpPr>
                <a:spLocks noChangeShapeType="1"/>
              </p:cNvSpPr>
              <p:nvPr/>
            </p:nvSpPr>
            <p:spPr bwMode="auto">
              <a:xfrm>
                <a:off x="1920" y="4177"/>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3856" name="Group 151">
              <a:extLst>
                <a:ext uri="{FF2B5EF4-FFF2-40B4-BE49-F238E27FC236}">
                  <a16:creationId xmlns:a16="http://schemas.microsoft.com/office/drawing/2014/main" id="{0BC549BB-A6ED-4FC0-A2D4-F9EC044F2B5B}"/>
                </a:ext>
              </a:extLst>
            </p:cNvPr>
            <p:cNvGrpSpPr>
              <a:grpSpLocks/>
            </p:cNvGrpSpPr>
            <p:nvPr/>
          </p:nvGrpSpPr>
          <p:grpSpPr bwMode="auto">
            <a:xfrm>
              <a:off x="3312" y="3462"/>
              <a:ext cx="528" cy="760"/>
              <a:chOff x="3312" y="3462"/>
              <a:chExt cx="528" cy="760"/>
            </a:xfrm>
          </p:grpSpPr>
          <p:sp>
            <p:nvSpPr>
              <p:cNvPr id="33870" name="Rectangle 152">
                <a:extLst>
                  <a:ext uri="{FF2B5EF4-FFF2-40B4-BE49-F238E27FC236}">
                    <a16:creationId xmlns:a16="http://schemas.microsoft.com/office/drawing/2014/main" id="{FCCB4D75-A742-40FD-8526-93F81823AB17}"/>
                  </a:ext>
                </a:extLst>
              </p:cNvPr>
              <p:cNvSpPr>
                <a:spLocks noChangeArrowheads="1"/>
              </p:cNvSpPr>
              <p:nvPr/>
            </p:nvSpPr>
            <p:spPr bwMode="auto">
              <a:xfrm>
                <a:off x="3316" y="3462"/>
                <a:ext cx="520" cy="7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871" name="Line 153">
                <a:extLst>
                  <a:ext uri="{FF2B5EF4-FFF2-40B4-BE49-F238E27FC236}">
                    <a16:creationId xmlns:a16="http://schemas.microsoft.com/office/drawing/2014/main" id="{3EF722FD-53EC-4D08-A619-3A879EB948C6}"/>
                  </a:ext>
                </a:extLst>
              </p:cNvPr>
              <p:cNvSpPr>
                <a:spLocks noChangeShapeType="1"/>
              </p:cNvSpPr>
              <p:nvPr/>
            </p:nvSpPr>
            <p:spPr bwMode="auto">
              <a:xfrm>
                <a:off x="3312" y="3554"/>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72" name="Line 154">
                <a:extLst>
                  <a:ext uri="{FF2B5EF4-FFF2-40B4-BE49-F238E27FC236}">
                    <a16:creationId xmlns:a16="http://schemas.microsoft.com/office/drawing/2014/main" id="{EC4F07CA-A673-405A-BF95-412918203B87}"/>
                  </a:ext>
                </a:extLst>
              </p:cNvPr>
              <p:cNvSpPr>
                <a:spLocks noChangeShapeType="1"/>
              </p:cNvSpPr>
              <p:nvPr/>
            </p:nvSpPr>
            <p:spPr bwMode="auto">
              <a:xfrm>
                <a:off x="3312" y="3602"/>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73" name="Line 155">
                <a:extLst>
                  <a:ext uri="{FF2B5EF4-FFF2-40B4-BE49-F238E27FC236}">
                    <a16:creationId xmlns:a16="http://schemas.microsoft.com/office/drawing/2014/main" id="{518F3280-796B-4DE9-85E6-29C4686B928A}"/>
                  </a:ext>
                </a:extLst>
              </p:cNvPr>
              <p:cNvSpPr>
                <a:spLocks noChangeShapeType="1"/>
              </p:cNvSpPr>
              <p:nvPr/>
            </p:nvSpPr>
            <p:spPr bwMode="auto">
              <a:xfrm>
                <a:off x="3312" y="3650"/>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74" name="Line 156">
                <a:extLst>
                  <a:ext uri="{FF2B5EF4-FFF2-40B4-BE49-F238E27FC236}">
                    <a16:creationId xmlns:a16="http://schemas.microsoft.com/office/drawing/2014/main" id="{45772F7F-6276-4E9F-8091-4451F193DDBB}"/>
                  </a:ext>
                </a:extLst>
              </p:cNvPr>
              <p:cNvSpPr>
                <a:spLocks noChangeShapeType="1"/>
              </p:cNvSpPr>
              <p:nvPr/>
            </p:nvSpPr>
            <p:spPr bwMode="auto">
              <a:xfrm>
                <a:off x="3312" y="3698"/>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75" name="Line 157">
                <a:extLst>
                  <a:ext uri="{FF2B5EF4-FFF2-40B4-BE49-F238E27FC236}">
                    <a16:creationId xmlns:a16="http://schemas.microsoft.com/office/drawing/2014/main" id="{3525143B-301B-46E4-939D-E2C31186FF1F}"/>
                  </a:ext>
                </a:extLst>
              </p:cNvPr>
              <p:cNvSpPr>
                <a:spLocks noChangeShapeType="1"/>
              </p:cNvSpPr>
              <p:nvPr/>
            </p:nvSpPr>
            <p:spPr bwMode="auto">
              <a:xfrm>
                <a:off x="3312" y="3746"/>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76" name="Line 158">
                <a:extLst>
                  <a:ext uri="{FF2B5EF4-FFF2-40B4-BE49-F238E27FC236}">
                    <a16:creationId xmlns:a16="http://schemas.microsoft.com/office/drawing/2014/main" id="{72A2DAF2-593E-411F-8DC3-6977892FAE4C}"/>
                  </a:ext>
                </a:extLst>
              </p:cNvPr>
              <p:cNvSpPr>
                <a:spLocks noChangeShapeType="1"/>
              </p:cNvSpPr>
              <p:nvPr/>
            </p:nvSpPr>
            <p:spPr bwMode="auto">
              <a:xfrm>
                <a:off x="3312" y="3794"/>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77" name="Line 159">
                <a:extLst>
                  <a:ext uri="{FF2B5EF4-FFF2-40B4-BE49-F238E27FC236}">
                    <a16:creationId xmlns:a16="http://schemas.microsoft.com/office/drawing/2014/main" id="{6F67E313-FD35-4D08-B217-35BFD1E27956}"/>
                  </a:ext>
                </a:extLst>
              </p:cNvPr>
              <p:cNvSpPr>
                <a:spLocks noChangeShapeType="1"/>
              </p:cNvSpPr>
              <p:nvPr/>
            </p:nvSpPr>
            <p:spPr bwMode="auto">
              <a:xfrm>
                <a:off x="3312" y="3842"/>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78" name="Line 160">
                <a:extLst>
                  <a:ext uri="{FF2B5EF4-FFF2-40B4-BE49-F238E27FC236}">
                    <a16:creationId xmlns:a16="http://schemas.microsoft.com/office/drawing/2014/main" id="{58CF90AE-3FAD-4E7A-9F1C-0008D4F1615A}"/>
                  </a:ext>
                </a:extLst>
              </p:cNvPr>
              <p:cNvSpPr>
                <a:spLocks noChangeShapeType="1"/>
              </p:cNvSpPr>
              <p:nvPr/>
            </p:nvSpPr>
            <p:spPr bwMode="auto">
              <a:xfrm>
                <a:off x="3312" y="3890"/>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79" name="Line 161">
                <a:extLst>
                  <a:ext uri="{FF2B5EF4-FFF2-40B4-BE49-F238E27FC236}">
                    <a16:creationId xmlns:a16="http://schemas.microsoft.com/office/drawing/2014/main" id="{516B710C-1CB1-4A94-93BF-48D6129F6967}"/>
                  </a:ext>
                </a:extLst>
              </p:cNvPr>
              <p:cNvSpPr>
                <a:spLocks noChangeShapeType="1"/>
              </p:cNvSpPr>
              <p:nvPr/>
            </p:nvSpPr>
            <p:spPr bwMode="auto">
              <a:xfrm>
                <a:off x="3312" y="3938"/>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80" name="Line 162">
                <a:extLst>
                  <a:ext uri="{FF2B5EF4-FFF2-40B4-BE49-F238E27FC236}">
                    <a16:creationId xmlns:a16="http://schemas.microsoft.com/office/drawing/2014/main" id="{DF4092F5-9797-4FF1-B3B2-ECDF131C2849}"/>
                  </a:ext>
                </a:extLst>
              </p:cNvPr>
              <p:cNvSpPr>
                <a:spLocks noChangeShapeType="1"/>
              </p:cNvSpPr>
              <p:nvPr/>
            </p:nvSpPr>
            <p:spPr bwMode="auto">
              <a:xfrm>
                <a:off x="3312" y="3986"/>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81" name="Line 163">
                <a:extLst>
                  <a:ext uri="{FF2B5EF4-FFF2-40B4-BE49-F238E27FC236}">
                    <a16:creationId xmlns:a16="http://schemas.microsoft.com/office/drawing/2014/main" id="{E958F067-8614-4A26-8AD2-3F82C2D6972C}"/>
                  </a:ext>
                </a:extLst>
              </p:cNvPr>
              <p:cNvSpPr>
                <a:spLocks noChangeShapeType="1"/>
              </p:cNvSpPr>
              <p:nvPr/>
            </p:nvSpPr>
            <p:spPr bwMode="auto">
              <a:xfrm>
                <a:off x="3312" y="4034"/>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82" name="Line 164">
                <a:extLst>
                  <a:ext uri="{FF2B5EF4-FFF2-40B4-BE49-F238E27FC236}">
                    <a16:creationId xmlns:a16="http://schemas.microsoft.com/office/drawing/2014/main" id="{856F1A9A-14D5-46AC-BBEC-0476DD4766B8}"/>
                  </a:ext>
                </a:extLst>
              </p:cNvPr>
              <p:cNvSpPr>
                <a:spLocks noChangeShapeType="1"/>
              </p:cNvSpPr>
              <p:nvPr/>
            </p:nvSpPr>
            <p:spPr bwMode="auto">
              <a:xfrm>
                <a:off x="3312" y="4082"/>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83" name="Line 165">
                <a:extLst>
                  <a:ext uri="{FF2B5EF4-FFF2-40B4-BE49-F238E27FC236}">
                    <a16:creationId xmlns:a16="http://schemas.microsoft.com/office/drawing/2014/main" id="{6A192556-8B66-48AB-AFAF-D7BF40F03B26}"/>
                  </a:ext>
                </a:extLst>
              </p:cNvPr>
              <p:cNvSpPr>
                <a:spLocks noChangeShapeType="1"/>
              </p:cNvSpPr>
              <p:nvPr/>
            </p:nvSpPr>
            <p:spPr bwMode="auto">
              <a:xfrm>
                <a:off x="3312" y="4130"/>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84" name="Line 166">
                <a:extLst>
                  <a:ext uri="{FF2B5EF4-FFF2-40B4-BE49-F238E27FC236}">
                    <a16:creationId xmlns:a16="http://schemas.microsoft.com/office/drawing/2014/main" id="{ABEADDBD-FC05-4144-9BC5-CC9A8F028514}"/>
                  </a:ext>
                </a:extLst>
              </p:cNvPr>
              <p:cNvSpPr>
                <a:spLocks noChangeShapeType="1"/>
              </p:cNvSpPr>
              <p:nvPr/>
            </p:nvSpPr>
            <p:spPr bwMode="auto">
              <a:xfrm>
                <a:off x="3312" y="4178"/>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3857" name="Group 167">
              <a:extLst>
                <a:ext uri="{FF2B5EF4-FFF2-40B4-BE49-F238E27FC236}">
                  <a16:creationId xmlns:a16="http://schemas.microsoft.com/office/drawing/2014/main" id="{69A3DF8A-D806-433B-90F8-A991A31DC0A5}"/>
                </a:ext>
              </a:extLst>
            </p:cNvPr>
            <p:cNvGrpSpPr>
              <a:grpSpLocks/>
            </p:cNvGrpSpPr>
            <p:nvPr/>
          </p:nvGrpSpPr>
          <p:grpSpPr bwMode="auto">
            <a:xfrm>
              <a:off x="4368" y="3460"/>
              <a:ext cx="1008" cy="616"/>
              <a:chOff x="4368" y="3460"/>
              <a:chExt cx="1008" cy="616"/>
            </a:xfrm>
          </p:grpSpPr>
          <p:sp>
            <p:nvSpPr>
              <p:cNvPr id="33859" name="Rectangle 168">
                <a:extLst>
                  <a:ext uri="{FF2B5EF4-FFF2-40B4-BE49-F238E27FC236}">
                    <a16:creationId xmlns:a16="http://schemas.microsoft.com/office/drawing/2014/main" id="{B8E5489B-D0FB-4403-9F74-0139067F7709}"/>
                  </a:ext>
                </a:extLst>
              </p:cNvPr>
              <p:cNvSpPr>
                <a:spLocks noChangeArrowheads="1"/>
              </p:cNvSpPr>
              <p:nvPr/>
            </p:nvSpPr>
            <p:spPr bwMode="auto">
              <a:xfrm>
                <a:off x="4372" y="3460"/>
                <a:ext cx="1000" cy="6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860" name="Line 169">
                <a:extLst>
                  <a:ext uri="{FF2B5EF4-FFF2-40B4-BE49-F238E27FC236}">
                    <a16:creationId xmlns:a16="http://schemas.microsoft.com/office/drawing/2014/main" id="{DA1FA6A1-DAF9-42F5-9015-743769AA3CAD}"/>
                  </a:ext>
                </a:extLst>
              </p:cNvPr>
              <p:cNvSpPr>
                <a:spLocks noChangeShapeType="1"/>
              </p:cNvSpPr>
              <p:nvPr/>
            </p:nvSpPr>
            <p:spPr bwMode="auto">
              <a:xfrm>
                <a:off x="4368" y="3552"/>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1" name="Line 170">
                <a:extLst>
                  <a:ext uri="{FF2B5EF4-FFF2-40B4-BE49-F238E27FC236}">
                    <a16:creationId xmlns:a16="http://schemas.microsoft.com/office/drawing/2014/main" id="{9843DE83-01BC-4450-9F15-C728E936ECB1}"/>
                  </a:ext>
                </a:extLst>
              </p:cNvPr>
              <p:cNvSpPr>
                <a:spLocks noChangeShapeType="1"/>
              </p:cNvSpPr>
              <p:nvPr/>
            </p:nvSpPr>
            <p:spPr bwMode="auto">
              <a:xfrm>
                <a:off x="4368" y="3600"/>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2" name="Line 171">
                <a:extLst>
                  <a:ext uri="{FF2B5EF4-FFF2-40B4-BE49-F238E27FC236}">
                    <a16:creationId xmlns:a16="http://schemas.microsoft.com/office/drawing/2014/main" id="{895C4BDD-B66C-4E41-9971-2D775212D725}"/>
                  </a:ext>
                </a:extLst>
              </p:cNvPr>
              <p:cNvSpPr>
                <a:spLocks noChangeShapeType="1"/>
              </p:cNvSpPr>
              <p:nvPr/>
            </p:nvSpPr>
            <p:spPr bwMode="auto">
              <a:xfrm>
                <a:off x="4368" y="3648"/>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3" name="Line 172">
                <a:extLst>
                  <a:ext uri="{FF2B5EF4-FFF2-40B4-BE49-F238E27FC236}">
                    <a16:creationId xmlns:a16="http://schemas.microsoft.com/office/drawing/2014/main" id="{26D239E3-CE9E-4A52-A388-DB06160DD5B2}"/>
                  </a:ext>
                </a:extLst>
              </p:cNvPr>
              <p:cNvSpPr>
                <a:spLocks noChangeShapeType="1"/>
              </p:cNvSpPr>
              <p:nvPr/>
            </p:nvSpPr>
            <p:spPr bwMode="auto">
              <a:xfrm>
                <a:off x="4368" y="3696"/>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4" name="Line 173">
                <a:extLst>
                  <a:ext uri="{FF2B5EF4-FFF2-40B4-BE49-F238E27FC236}">
                    <a16:creationId xmlns:a16="http://schemas.microsoft.com/office/drawing/2014/main" id="{EFBA2168-F4BB-4EA9-922D-B53F60847D31}"/>
                  </a:ext>
                </a:extLst>
              </p:cNvPr>
              <p:cNvSpPr>
                <a:spLocks noChangeShapeType="1"/>
              </p:cNvSpPr>
              <p:nvPr/>
            </p:nvSpPr>
            <p:spPr bwMode="auto">
              <a:xfrm>
                <a:off x="4368" y="3744"/>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5" name="Line 174">
                <a:extLst>
                  <a:ext uri="{FF2B5EF4-FFF2-40B4-BE49-F238E27FC236}">
                    <a16:creationId xmlns:a16="http://schemas.microsoft.com/office/drawing/2014/main" id="{67C266F9-BBE8-4E60-B1A4-979BF43B5222}"/>
                  </a:ext>
                </a:extLst>
              </p:cNvPr>
              <p:cNvSpPr>
                <a:spLocks noChangeShapeType="1"/>
              </p:cNvSpPr>
              <p:nvPr/>
            </p:nvSpPr>
            <p:spPr bwMode="auto">
              <a:xfrm>
                <a:off x="4368" y="3792"/>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6" name="Line 175">
                <a:extLst>
                  <a:ext uri="{FF2B5EF4-FFF2-40B4-BE49-F238E27FC236}">
                    <a16:creationId xmlns:a16="http://schemas.microsoft.com/office/drawing/2014/main" id="{431833C4-85E3-4CF0-AE11-D1F8AF93D302}"/>
                  </a:ext>
                </a:extLst>
              </p:cNvPr>
              <p:cNvSpPr>
                <a:spLocks noChangeShapeType="1"/>
              </p:cNvSpPr>
              <p:nvPr/>
            </p:nvSpPr>
            <p:spPr bwMode="auto">
              <a:xfrm>
                <a:off x="4368" y="3840"/>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7" name="Line 176">
                <a:extLst>
                  <a:ext uri="{FF2B5EF4-FFF2-40B4-BE49-F238E27FC236}">
                    <a16:creationId xmlns:a16="http://schemas.microsoft.com/office/drawing/2014/main" id="{2E6E4D11-2580-47A9-91C5-35697DE5CD3F}"/>
                  </a:ext>
                </a:extLst>
              </p:cNvPr>
              <p:cNvSpPr>
                <a:spLocks noChangeShapeType="1"/>
              </p:cNvSpPr>
              <p:nvPr/>
            </p:nvSpPr>
            <p:spPr bwMode="auto">
              <a:xfrm>
                <a:off x="4368" y="3888"/>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8" name="Line 177">
                <a:extLst>
                  <a:ext uri="{FF2B5EF4-FFF2-40B4-BE49-F238E27FC236}">
                    <a16:creationId xmlns:a16="http://schemas.microsoft.com/office/drawing/2014/main" id="{BECD8E58-2407-45CC-A4A1-158461F3FEDB}"/>
                  </a:ext>
                </a:extLst>
              </p:cNvPr>
              <p:cNvSpPr>
                <a:spLocks noChangeShapeType="1"/>
              </p:cNvSpPr>
              <p:nvPr/>
            </p:nvSpPr>
            <p:spPr bwMode="auto">
              <a:xfrm>
                <a:off x="4368" y="3936"/>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69" name="Line 178">
                <a:extLst>
                  <a:ext uri="{FF2B5EF4-FFF2-40B4-BE49-F238E27FC236}">
                    <a16:creationId xmlns:a16="http://schemas.microsoft.com/office/drawing/2014/main" id="{41DAD925-B8FB-4B80-8685-2478461BBEF4}"/>
                  </a:ext>
                </a:extLst>
              </p:cNvPr>
              <p:cNvSpPr>
                <a:spLocks noChangeShapeType="1"/>
              </p:cNvSpPr>
              <p:nvPr/>
            </p:nvSpPr>
            <p:spPr bwMode="auto">
              <a:xfrm>
                <a:off x="4368" y="3984"/>
                <a:ext cx="100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sp>
          <p:nvSpPr>
            <p:cNvPr id="33858" name="Rectangle 179">
              <a:extLst>
                <a:ext uri="{FF2B5EF4-FFF2-40B4-BE49-F238E27FC236}">
                  <a16:creationId xmlns:a16="http://schemas.microsoft.com/office/drawing/2014/main" id="{A27632E4-D3C2-4DB9-BFFE-0ED4EE1CA239}"/>
                </a:ext>
              </a:extLst>
            </p:cNvPr>
            <p:cNvSpPr>
              <a:spLocks noChangeArrowheads="1"/>
            </p:cNvSpPr>
            <p:nvPr/>
          </p:nvSpPr>
          <p:spPr bwMode="auto">
            <a:xfrm>
              <a:off x="1190" y="902"/>
              <a:ext cx="613" cy="3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800000"/>
                  </a:solidFill>
                </a:rPr>
                <a:t>tuples</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9030608-9E93-4108-BE5B-017D7C29B03C}"/>
              </a:ext>
            </a:extLst>
          </p:cNvPr>
          <p:cNvSpPr>
            <a:spLocks noGrp="1"/>
          </p:cNvSpPr>
          <p:nvPr>
            <p:ph type="title"/>
          </p:nvPr>
        </p:nvSpPr>
        <p:spPr/>
        <p:txBody>
          <a:bodyPr/>
          <a:lstStyle/>
          <a:p>
            <a:r>
              <a:rPr lang="en-US" altLang="en-US"/>
              <a:t>Database Modeling</a:t>
            </a:r>
          </a:p>
        </p:txBody>
      </p:sp>
      <p:sp>
        <p:nvSpPr>
          <p:cNvPr id="34819" name="Content Placeholder 2">
            <a:extLst>
              <a:ext uri="{FF2B5EF4-FFF2-40B4-BE49-F238E27FC236}">
                <a16:creationId xmlns:a16="http://schemas.microsoft.com/office/drawing/2014/main" id="{E2486183-781A-495E-BC5A-46C7E98BEBFD}"/>
              </a:ext>
            </a:extLst>
          </p:cNvPr>
          <p:cNvSpPr>
            <a:spLocks noGrp="1"/>
          </p:cNvSpPr>
          <p:nvPr>
            <p:ph idx="1"/>
          </p:nvPr>
        </p:nvSpPr>
        <p:spPr/>
        <p:txBody>
          <a:bodyPr/>
          <a:lstStyle/>
          <a:p>
            <a:r>
              <a:rPr lang="en-US" altLang="en-US"/>
              <a:t>A data model is a conceptual representation of the data structures that are required by a database.</a:t>
            </a:r>
          </a:p>
          <a:p>
            <a:r>
              <a:rPr lang="en-US" altLang="en-US"/>
              <a:t>The goal of the data model is to make sure that the all data objects required by the database are completely and accurately represented.</a:t>
            </a:r>
          </a:p>
        </p:txBody>
      </p:sp>
      <p:sp>
        <p:nvSpPr>
          <p:cNvPr id="34820" name="Slide Number Placeholder 3">
            <a:extLst>
              <a:ext uri="{FF2B5EF4-FFF2-40B4-BE49-F238E27FC236}">
                <a16:creationId xmlns:a16="http://schemas.microsoft.com/office/drawing/2014/main" id="{F18D38CC-691F-4295-A5AC-D840839A96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816A43-E3C3-4AE6-8655-1D2FD16E5207}" type="slidenum">
              <a:rPr lang="en-US" altLang="en-US" sz="1400"/>
              <a:pPr eaLnBrk="1" hangingPunct="1"/>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A9F7739E-51AC-4A06-AFCF-23ACEB9334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0406BAE-428F-4E93-80F4-5FADB9F85241}" type="slidenum">
              <a:rPr lang="en-US" altLang="en-US" sz="1400"/>
              <a:pPr eaLnBrk="1" hangingPunct="1"/>
              <a:t>15</a:t>
            </a:fld>
            <a:endParaRPr lang="en-US" altLang="en-US" sz="1400"/>
          </a:p>
        </p:txBody>
      </p:sp>
      <p:sp>
        <p:nvSpPr>
          <p:cNvPr id="35843" name="Rectangle 2">
            <a:extLst>
              <a:ext uri="{FF2B5EF4-FFF2-40B4-BE49-F238E27FC236}">
                <a16:creationId xmlns:a16="http://schemas.microsoft.com/office/drawing/2014/main" id="{857C6AAF-EABE-4A63-BA23-6C7F82F0647A}"/>
              </a:ext>
            </a:extLst>
          </p:cNvPr>
          <p:cNvSpPr>
            <a:spLocks noGrp="1" noChangeArrowheads="1"/>
          </p:cNvSpPr>
          <p:nvPr>
            <p:ph type="title"/>
          </p:nvPr>
        </p:nvSpPr>
        <p:spPr>
          <a:xfrm>
            <a:off x="1828800" y="304800"/>
            <a:ext cx="8382000" cy="1143000"/>
          </a:xfrm>
        </p:spPr>
        <p:txBody>
          <a:bodyPr/>
          <a:lstStyle/>
          <a:p>
            <a:pPr eaLnBrk="1" hangingPunct="1"/>
            <a:r>
              <a:rPr lang="en-GB" altLang="en-US"/>
              <a:t> E-R Modeling</a:t>
            </a:r>
          </a:p>
        </p:txBody>
      </p:sp>
      <p:sp>
        <p:nvSpPr>
          <p:cNvPr id="35844" name="Rectangle 3">
            <a:extLst>
              <a:ext uri="{FF2B5EF4-FFF2-40B4-BE49-F238E27FC236}">
                <a16:creationId xmlns:a16="http://schemas.microsoft.com/office/drawing/2014/main" id="{22CB96E3-BEDC-4793-BC08-83C6B03B1541}"/>
              </a:ext>
            </a:extLst>
          </p:cNvPr>
          <p:cNvSpPr>
            <a:spLocks noGrp="1" noChangeArrowheads="1"/>
          </p:cNvSpPr>
          <p:nvPr>
            <p:ph type="body" idx="1"/>
          </p:nvPr>
        </p:nvSpPr>
        <p:spPr>
          <a:xfrm>
            <a:off x="2057400" y="1216025"/>
            <a:ext cx="8229600" cy="3352800"/>
          </a:xfrm>
        </p:spPr>
        <p:txBody>
          <a:bodyPr vert="horz" lIns="91440" tIns="45720" rIns="0" bIns="45720" rtlCol="0">
            <a:normAutofit/>
          </a:bodyPr>
          <a:lstStyle/>
          <a:p>
            <a:pPr eaLnBrk="1" hangingPunct="1">
              <a:spcBef>
                <a:spcPct val="30000"/>
              </a:spcBef>
              <a:buSzPct val="85000"/>
              <a:buFont typeface="Symbol" panose="05050102010706020507" pitchFamily="18" charset="2"/>
              <a:buChar char="¨"/>
            </a:pPr>
            <a:r>
              <a:rPr lang="en-GB" altLang="en-US"/>
              <a:t>Entity-Relationship (E-R) Modeling is a conceptual modeling tool.</a:t>
            </a:r>
          </a:p>
          <a:p>
            <a:pPr eaLnBrk="1" hangingPunct="1">
              <a:spcBef>
                <a:spcPct val="30000"/>
              </a:spcBef>
              <a:buSzPct val="85000"/>
              <a:buFont typeface="Symbol" panose="05050102010706020507" pitchFamily="18" charset="2"/>
              <a:buChar char="¨"/>
            </a:pPr>
            <a:r>
              <a:rPr lang="en-GB" altLang="en-US"/>
              <a:t>perceives the business environment in terms of participating “entities” and the “relationship” between them.</a:t>
            </a:r>
          </a:p>
          <a:p>
            <a:pPr eaLnBrk="1" hangingPunct="1">
              <a:spcBef>
                <a:spcPct val="30000"/>
              </a:spcBef>
              <a:buSzPct val="85000"/>
              <a:buFont typeface="Symbol" panose="05050102010706020507" pitchFamily="18" charset="2"/>
              <a:buNone/>
            </a:pPr>
            <a:r>
              <a:rPr lang="en-GB" altLang="en-US"/>
              <a:t>	</a:t>
            </a:r>
            <a:r>
              <a:rPr lang="en-GB" altLang="en-US" i="1"/>
              <a:t>e.g. many employees work for a department.</a:t>
            </a:r>
            <a:endParaRPr lang="en-GB" altLang="en-US"/>
          </a:p>
        </p:txBody>
      </p:sp>
      <p:grpSp>
        <p:nvGrpSpPr>
          <p:cNvPr id="35845" name="Group 4">
            <a:extLst>
              <a:ext uri="{FF2B5EF4-FFF2-40B4-BE49-F238E27FC236}">
                <a16:creationId xmlns:a16="http://schemas.microsoft.com/office/drawing/2014/main" id="{D06713E7-C6A6-4EB6-9755-C12C028730EF}"/>
              </a:ext>
            </a:extLst>
          </p:cNvPr>
          <p:cNvGrpSpPr>
            <a:grpSpLocks/>
          </p:cNvGrpSpPr>
          <p:nvPr/>
        </p:nvGrpSpPr>
        <p:grpSpPr bwMode="auto">
          <a:xfrm>
            <a:off x="2895600" y="4749800"/>
            <a:ext cx="6705600" cy="831850"/>
            <a:chOff x="864" y="3192"/>
            <a:chExt cx="4224" cy="524"/>
          </a:xfrm>
        </p:grpSpPr>
        <p:sp>
          <p:nvSpPr>
            <p:cNvPr id="35854" name="Text Box 5">
              <a:extLst>
                <a:ext uri="{FF2B5EF4-FFF2-40B4-BE49-F238E27FC236}">
                  <a16:creationId xmlns:a16="http://schemas.microsoft.com/office/drawing/2014/main" id="{42A92159-AC11-4467-BE08-364FD9FCF291}"/>
                </a:ext>
              </a:extLst>
            </p:cNvPr>
            <p:cNvSpPr txBox="1">
              <a:spLocks noChangeArrowheads="1"/>
            </p:cNvSpPr>
            <p:nvPr/>
          </p:nvSpPr>
          <p:spPr bwMode="auto">
            <a:xfrm>
              <a:off x="864" y="3312"/>
              <a:ext cx="1296"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latin typeface="Arial" panose="020B0604020202020204" pitchFamily="34" charset="0"/>
                </a:rPr>
                <a:t>EMPLOYEE</a:t>
              </a:r>
            </a:p>
          </p:txBody>
        </p:sp>
        <p:sp>
          <p:nvSpPr>
            <p:cNvPr id="35855" name="Text Box 6">
              <a:extLst>
                <a:ext uri="{FF2B5EF4-FFF2-40B4-BE49-F238E27FC236}">
                  <a16:creationId xmlns:a16="http://schemas.microsoft.com/office/drawing/2014/main" id="{AE7EF514-1FBE-444A-8747-DA33397B7F2F}"/>
                </a:ext>
              </a:extLst>
            </p:cNvPr>
            <p:cNvSpPr txBox="1">
              <a:spLocks noChangeArrowheads="1"/>
            </p:cNvSpPr>
            <p:nvPr/>
          </p:nvSpPr>
          <p:spPr bwMode="auto">
            <a:xfrm>
              <a:off x="3600" y="3312"/>
              <a:ext cx="1488"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latin typeface="Arial" panose="020B0604020202020204" pitchFamily="34" charset="0"/>
                </a:rPr>
                <a:t>DEPARTMENT</a:t>
              </a:r>
            </a:p>
          </p:txBody>
        </p:sp>
        <p:sp>
          <p:nvSpPr>
            <p:cNvPr id="35856" name="Text Box 7">
              <a:extLst>
                <a:ext uri="{FF2B5EF4-FFF2-40B4-BE49-F238E27FC236}">
                  <a16:creationId xmlns:a16="http://schemas.microsoft.com/office/drawing/2014/main" id="{EE3393F1-9161-4924-906E-60B853C96630}"/>
                </a:ext>
              </a:extLst>
            </p:cNvPr>
            <p:cNvSpPr txBox="1">
              <a:spLocks noChangeArrowheads="1"/>
            </p:cNvSpPr>
            <p:nvPr/>
          </p:nvSpPr>
          <p:spPr bwMode="auto">
            <a:xfrm>
              <a:off x="2792" y="3192"/>
              <a:ext cx="672"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works_for</a:t>
              </a:r>
            </a:p>
          </p:txBody>
        </p:sp>
        <p:sp>
          <p:nvSpPr>
            <p:cNvPr id="35857" name="Line 8">
              <a:extLst>
                <a:ext uri="{FF2B5EF4-FFF2-40B4-BE49-F238E27FC236}">
                  <a16:creationId xmlns:a16="http://schemas.microsoft.com/office/drawing/2014/main" id="{2AB78503-3ECE-4D54-9E59-CCFFE894F05B}"/>
                </a:ext>
              </a:extLst>
            </p:cNvPr>
            <p:cNvSpPr>
              <a:spLocks noChangeShapeType="1"/>
            </p:cNvSpPr>
            <p:nvPr/>
          </p:nvSpPr>
          <p:spPr bwMode="auto">
            <a:xfrm>
              <a:off x="2160" y="3460"/>
              <a:ext cx="14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8" name="Line 9">
              <a:extLst>
                <a:ext uri="{FF2B5EF4-FFF2-40B4-BE49-F238E27FC236}">
                  <a16:creationId xmlns:a16="http://schemas.microsoft.com/office/drawing/2014/main" id="{D9090A5D-F69C-48E8-889C-A24296561096}"/>
                </a:ext>
              </a:extLst>
            </p:cNvPr>
            <p:cNvSpPr>
              <a:spLocks noChangeShapeType="1"/>
            </p:cNvSpPr>
            <p:nvPr/>
          </p:nvSpPr>
          <p:spPr bwMode="auto">
            <a:xfrm>
              <a:off x="3472" y="3376"/>
              <a:ext cx="0" cy="1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9" name="Line 10">
              <a:extLst>
                <a:ext uri="{FF2B5EF4-FFF2-40B4-BE49-F238E27FC236}">
                  <a16:creationId xmlns:a16="http://schemas.microsoft.com/office/drawing/2014/main" id="{E7476228-C157-44B4-B1DF-13F34978B2F4}"/>
                </a:ext>
              </a:extLst>
            </p:cNvPr>
            <p:cNvSpPr>
              <a:spLocks noChangeShapeType="1"/>
            </p:cNvSpPr>
            <p:nvPr/>
          </p:nvSpPr>
          <p:spPr bwMode="auto">
            <a:xfrm>
              <a:off x="3504" y="3376"/>
              <a:ext cx="0" cy="1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60" name="Line 11">
              <a:extLst>
                <a:ext uri="{FF2B5EF4-FFF2-40B4-BE49-F238E27FC236}">
                  <a16:creationId xmlns:a16="http://schemas.microsoft.com/office/drawing/2014/main" id="{D78A0D4B-0385-4B70-9462-EDFE776B1456}"/>
                </a:ext>
              </a:extLst>
            </p:cNvPr>
            <p:cNvSpPr>
              <a:spLocks noChangeShapeType="1"/>
            </p:cNvSpPr>
            <p:nvPr/>
          </p:nvSpPr>
          <p:spPr bwMode="auto">
            <a:xfrm>
              <a:off x="2292" y="3376"/>
              <a:ext cx="0" cy="1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61" name="Line 12">
              <a:extLst>
                <a:ext uri="{FF2B5EF4-FFF2-40B4-BE49-F238E27FC236}">
                  <a16:creationId xmlns:a16="http://schemas.microsoft.com/office/drawing/2014/main" id="{388AC319-A3AE-4A62-AA2D-20BDA2F3605B}"/>
                </a:ext>
              </a:extLst>
            </p:cNvPr>
            <p:cNvSpPr>
              <a:spLocks noChangeShapeType="1"/>
            </p:cNvSpPr>
            <p:nvPr/>
          </p:nvSpPr>
          <p:spPr bwMode="auto">
            <a:xfrm flipH="1">
              <a:off x="2160" y="3458"/>
              <a:ext cx="128" cy="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62" name="Line 13">
              <a:extLst>
                <a:ext uri="{FF2B5EF4-FFF2-40B4-BE49-F238E27FC236}">
                  <a16:creationId xmlns:a16="http://schemas.microsoft.com/office/drawing/2014/main" id="{856F28D3-4983-48F7-A190-A6F18AC3D9D9}"/>
                </a:ext>
              </a:extLst>
            </p:cNvPr>
            <p:cNvSpPr>
              <a:spLocks noChangeShapeType="1"/>
            </p:cNvSpPr>
            <p:nvPr/>
          </p:nvSpPr>
          <p:spPr bwMode="auto">
            <a:xfrm>
              <a:off x="2160" y="3393"/>
              <a:ext cx="128" cy="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 name="Group 14">
            <a:extLst>
              <a:ext uri="{FF2B5EF4-FFF2-40B4-BE49-F238E27FC236}">
                <a16:creationId xmlns:a16="http://schemas.microsoft.com/office/drawing/2014/main" id="{45B2B117-3DA6-4D96-9A89-74D84CEAECF0}"/>
              </a:ext>
            </a:extLst>
          </p:cNvPr>
          <p:cNvGrpSpPr>
            <a:grpSpLocks/>
          </p:cNvGrpSpPr>
          <p:nvPr/>
        </p:nvGrpSpPr>
        <p:grpSpPr bwMode="auto">
          <a:xfrm>
            <a:off x="3429000" y="4787901"/>
            <a:ext cx="5486400" cy="1431925"/>
            <a:chOff x="1200" y="3200"/>
            <a:chExt cx="3456" cy="902"/>
          </a:xfrm>
        </p:grpSpPr>
        <p:sp>
          <p:nvSpPr>
            <p:cNvPr id="35847" name="Line 15">
              <a:extLst>
                <a:ext uri="{FF2B5EF4-FFF2-40B4-BE49-F238E27FC236}">
                  <a16:creationId xmlns:a16="http://schemas.microsoft.com/office/drawing/2014/main" id="{76447850-A7C9-4BFB-859E-B2D375CD2386}"/>
                </a:ext>
              </a:extLst>
            </p:cNvPr>
            <p:cNvSpPr>
              <a:spLocks noChangeShapeType="1"/>
            </p:cNvSpPr>
            <p:nvPr/>
          </p:nvSpPr>
          <p:spPr bwMode="auto">
            <a:xfrm>
              <a:off x="1512" y="3648"/>
              <a:ext cx="0" cy="19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5848" name="Line 16">
              <a:extLst>
                <a:ext uri="{FF2B5EF4-FFF2-40B4-BE49-F238E27FC236}">
                  <a16:creationId xmlns:a16="http://schemas.microsoft.com/office/drawing/2014/main" id="{FB4FDC65-F9A5-4A98-BBF6-8E6F7D05912E}"/>
                </a:ext>
              </a:extLst>
            </p:cNvPr>
            <p:cNvSpPr>
              <a:spLocks noChangeShapeType="1"/>
            </p:cNvSpPr>
            <p:nvPr/>
          </p:nvSpPr>
          <p:spPr bwMode="auto">
            <a:xfrm>
              <a:off x="4344" y="3648"/>
              <a:ext cx="0" cy="19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5849" name="Text Box 17">
              <a:extLst>
                <a:ext uri="{FF2B5EF4-FFF2-40B4-BE49-F238E27FC236}">
                  <a16:creationId xmlns:a16="http://schemas.microsoft.com/office/drawing/2014/main" id="{384D0C4B-A89A-49D0-B4C6-6F70488BB6A6}"/>
                </a:ext>
              </a:extLst>
            </p:cNvPr>
            <p:cNvSpPr txBox="1">
              <a:spLocks noChangeArrowheads="1"/>
            </p:cNvSpPr>
            <p:nvPr/>
          </p:nvSpPr>
          <p:spPr bwMode="auto">
            <a:xfrm>
              <a:off x="1200" y="3792"/>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i="1">
                  <a:solidFill>
                    <a:srgbClr val="800000"/>
                  </a:solidFill>
                </a:rPr>
                <a:t>entity</a:t>
              </a:r>
            </a:p>
          </p:txBody>
        </p:sp>
        <p:sp>
          <p:nvSpPr>
            <p:cNvPr id="35850" name="Text Box 18">
              <a:extLst>
                <a:ext uri="{FF2B5EF4-FFF2-40B4-BE49-F238E27FC236}">
                  <a16:creationId xmlns:a16="http://schemas.microsoft.com/office/drawing/2014/main" id="{346D9C73-A1E7-4ABE-BDEB-707DB8802317}"/>
                </a:ext>
              </a:extLst>
            </p:cNvPr>
            <p:cNvSpPr txBox="1">
              <a:spLocks noChangeArrowheads="1"/>
            </p:cNvSpPr>
            <p:nvPr/>
          </p:nvSpPr>
          <p:spPr bwMode="auto">
            <a:xfrm>
              <a:off x="4032" y="3792"/>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i="1">
                  <a:solidFill>
                    <a:srgbClr val="800000"/>
                  </a:solidFill>
                </a:rPr>
                <a:t>entity</a:t>
              </a:r>
            </a:p>
          </p:txBody>
        </p:sp>
        <p:sp>
          <p:nvSpPr>
            <p:cNvPr id="35851" name="Oval 19">
              <a:extLst>
                <a:ext uri="{FF2B5EF4-FFF2-40B4-BE49-F238E27FC236}">
                  <a16:creationId xmlns:a16="http://schemas.microsoft.com/office/drawing/2014/main" id="{20CBD92F-B24D-49B5-8232-4A4C0A174F00}"/>
                </a:ext>
              </a:extLst>
            </p:cNvPr>
            <p:cNvSpPr>
              <a:spLocks noChangeArrowheads="1"/>
            </p:cNvSpPr>
            <p:nvPr/>
          </p:nvSpPr>
          <p:spPr bwMode="auto">
            <a:xfrm>
              <a:off x="2088" y="3200"/>
              <a:ext cx="1584" cy="480"/>
            </a:xfrm>
            <a:prstGeom prst="ellipse">
              <a:avLst/>
            </a:prstGeom>
            <a:noFill/>
            <a:ln w="222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5852" name="Line 20">
              <a:extLst>
                <a:ext uri="{FF2B5EF4-FFF2-40B4-BE49-F238E27FC236}">
                  <a16:creationId xmlns:a16="http://schemas.microsoft.com/office/drawing/2014/main" id="{4A55943F-33DC-4C7C-AFBD-5382D6342889}"/>
                </a:ext>
              </a:extLst>
            </p:cNvPr>
            <p:cNvSpPr>
              <a:spLocks noChangeShapeType="1"/>
            </p:cNvSpPr>
            <p:nvPr/>
          </p:nvSpPr>
          <p:spPr bwMode="auto">
            <a:xfrm>
              <a:off x="2880" y="3696"/>
              <a:ext cx="0" cy="192"/>
            </a:xfrm>
            <a:prstGeom prst="line">
              <a:avLst/>
            </a:prstGeom>
            <a:noFill/>
            <a:ln w="222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3" name="Text Box 21">
              <a:extLst>
                <a:ext uri="{FF2B5EF4-FFF2-40B4-BE49-F238E27FC236}">
                  <a16:creationId xmlns:a16="http://schemas.microsoft.com/office/drawing/2014/main" id="{4661C81F-C4CF-4983-9A82-F71D8FEF93D4}"/>
                </a:ext>
              </a:extLst>
            </p:cNvPr>
            <p:cNvSpPr txBox="1">
              <a:spLocks noChangeArrowheads="1"/>
            </p:cNvSpPr>
            <p:nvPr/>
          </p:nvSpPr>
          <p:spPr bwMode="auto">
            <a:xfrm>
              <a:off x="2376" y="3808"/>
              <a:ext cx="100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i="1">
                  <a:solidFill>
                    <a:srgbClr val="800000"/>
                  </a:solidFill>
                </a:rPr>
                <a:t>relationship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1C67ED76-39F1-4065-990E-3FEF731EAD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A85F91-A1F1-4434-A3C2-F79F7C1763AB}" type="slidenum">
              <a:rPr lang="en-US" altLang="en-US" sz="1400"/>
              <a:pPr eaLnBrk="1" hangingPunct="1"/>
              <a:t>16</a:t>
            </a:fld>
            <a:endParaRPr lang="en-US" altLang="en-US" sz="1400"/>
          </a:p>
        </p:txBody>
      </p:sp>
      <p:sp>
        <p:nvSpPr>
          <p:cNvPr id="36867" name="Rectangle 2">
            <a:extLst>
              <a:ext uri="{FF2B5EF4-FFF2-40B4-BE49-F238E27FC236}">
                <a16:creationId xmlns:a16="http://schemas.microsoft.com/office/drawing/2014/main" id="{149BC49A-FDC5-4205-A96D-2582E943BDDE}"/>
              </a:ext>
            </a:extLst>
          </p:cNvPr>
          <p:cNvSpPr>
            <a:spLocks noGrp="1" noChangeArrowheads="1"/>
          </p:cNvSpPr>
          <p:nvPr>
            <p:ph type="title"/>
          </p:nvPr>
        </p:nvSpPr>
        <p:spPr>
          <a:xfrm>
            <a:off x="1812925" y="0"/>
            <a:ext cx="8382000" cy="1143000"/>
          </a:xfrm>
        </p:spPr>
        <p:txBody>
          <a:bodyPr/>
          <a:lstStyle/>
          <a:p>
            <a:pPr eaLnBrk="1" hangingPunct="1"/>
            <a:r>
              <a:rPr lang="en-GB" altLang="en-US"/>
              <a:t> Entity (Set)</a:t>
            </a:r>
          </a:p>
        </p:txBody>
      </p:sp>
      <p:sp>
        <p:nvSpPr>
          <p:cNvPr id="36868" name="Rectangle 3">
            <a:extLst>
              <a:ext uri="{FF2B5EF4-FFF2-40B4-BE49-F238E27FC236}">
                <a16:creationId xmlns:a16="http://schemas.microsoft.com/office/drawing/2014/main" id="{30F7C020-97C7-4DF4-8AC9-F78766D4C447}"/>
              </a:ext>
            </a:extLst>
          </p:cNvPr>
          <p:cNvSpPr>
            <a:spLocks noGrp="1" noChangeArrowheads="1"/>
          </p:cNvSpPr>
          <p:nvPr>
            <p:ph type="body" idx="1"/>
          </p:nvPr>
        </p:nvSpPr>
        <p:spPr>
          <a:xfrm>
            <a:off x="1976438" y="1022351"/>
            <a:ext cx="8229600" cy="4175125"/>
          </a:xfrm>
        </p:spPr>
        <p:txBody>
          <a:bodyPr vert="horz" lIns="91440" tIns="45720" rIns="0" bIns="45720" rtlCol="0">
            <a:normAutofit/>
          </a:bodyPr>
          <a:lstStyle/>
          <a:p>
            <a:pPr eaLnBrk="1" hangingPunct="1">
              <a:spcBef>
                <a:spcPct val="40000"/>
              </a:spcBef>
              <a:buSzPct val="85000"/>
              <a:buFont typeface="Symbol" panose="05050102010706020507" pitchFamily="18" charset="2"/>
              <a:buChar char="¨"/>
            </a:pPr>
            <a:r>
              <a:rPr lang="en-GB" altLang="en-US"/>
              <a:t>is a “data object”</a:t>
            </a:r>
          </a:p>
          <a:p>
            <a:pPr eaLnBrk="1" hangingPunct="1">
              <a:spcBef>
                <a:spcPct val="40000"/>
              </a:spcBef>
              <a:buSzPct val="85000"/>
              <a:buFont typeface="Symbol" panose="05050102010706020507" pitchFamily="18" charset="2"/>
              <a:buChar char="¨"/>
            </a:pPr>
            <a:r>
              <a:rPr lang="en-GB" altLang="en-US"/>
              <a:t>models some object/entity in the real-world; represents the </a:t>
            </a:r>
            <a:r>
              <a:rPr lang="en-GB" altLang="en-US" i="1"/>
              <a:t>set</a:t>
            </a:r>
            <a:r>
              <a:rPr lang="en-GB" altLang="en-US"/>
              <a:t> of all similar objects.</a:t>
            </a:r>
          </a:p>
          <a:p>
            <a:pPr eaLnBrk="1" hangingPunct="1">
              <a:spcBef>
                <a:spcPct val="40000"/>
              </a:spcBef>
              <a:buSzPct val="85000"/>
              <a:buFont typeface="Symbol" panose="05050102010706020507" pitchFamily="18" charset="2"/>
              <a:buChar char="¨"/>
            </a:pPr>
            <a:r>
              <a:rPr lang="en-GB" altLang="en-US"/>
              <a:t>identified by the </a:t>
            </a:r>
            <a:r>
              <a:rPr lang="en-GB" altLang="en-US" i="1"/>
              <a:t>nouns</a:t>
            </a:r>
            <a:r>
              <a:rPr lang="en-GB" altLang="en-US"/>
              <a:t> in the requirements specification.</a:t>
            </a:r>
          </a:p>
          <a:p>
            <a:pPr eaLnBrk="1" hangingPunct="1">
              <a:spcBef>
                <a:spcPct val="40000"/>
              </a:spcBef>
              <a:buSzPct val="85000"/>
              <a:buFont typeface="Symbol" panose="05050102010706020507" pitchFamily="18" charset="2"/>
              <a:buChar char="¨"/>
            </a:pPr>
            <a:r>
              <a:rPr lang="en-GB" altLang="en-US"/>
              <a:t>must have a name that is unique across the entire model and has a consistent meaning across the modelling team and the end users.</a:t>
            </a:r>
          </a:p>
        </p:txBody>
      </p:sp>
      <p:grpSp>
        <p:nvGrpSpPr>
          <p:cNvPr id="36869" name="Group 6">
            <a:extLst>
              <a:ext uri="{FF2B5EF4-FFF2-40B4-BE49-F238E27FC236}">
                <a16:creationId xmlns:a16="http://schemas.microsoft.com/office/drawing/2014/main" id="{4B1E8B7D-7846-466E-8AB2-71D1AD9AC37A}"/>
              </a:ext>
            </a:extLst>
          </p:cNvPr>
          <p:cNvGrpSpPr>
            <a:grpSpLocks/>
          </p:cNvGrpSpPr>
          <p:nvPr/>
        </p:nvGrpSpPr>
        <p:grpSpPr bwMode="auto">
          <a:xfrm>
            <a:off x="4235451" y="5373688"/>
            <a:ext cx="3160713" cy="1123950"/>
            <a:chOff x="2711116" y="5374105"/>
            <a:chExt cx="3160295" cy="1122948"/>
          </a:xfrm>
        </p:grpSpPr>
        <p:sp>
          <p:nvSpPr>
            <p:cNvPr id="36870" name="Rectangle 4">
              <a:extLst>
                <a:ext uri="{FF2B5EF4-FFF2-40B4-BE49-F238E27FC236}">
                  <a16:creationId xmlns:a16="http://schemas.microsoft.com/office/drawing/2014/main" id="{9C0AB2BD-608B-483E-AD95-3BC83BC08E55}"/>
                </a:ext>
              </a:extLst>
            </p:cNvPr>
            <p:cNvSpPr>
              <a:spLocks noChangeArrowheads="1"/>
            </p:cNvSpPr>
            <p:nvPr/>
          </p:nvSpPr>
          <p:spPr bwMode="auto">
            <a:xfrm>
              <a:off x="2711116" y="5374105"/>
              <a:ext cx="3160295" cy="112294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6871" name="TextBox 5">
              <a:extLst>
                <a:ext uri="{FF2B5EF4-FFF2-40B4-BE49-F238E27FC236}">
                  <a16:creationId xmlns:a16="http://schemas.microsoft.com/office/drawing/2014/main" id="{87F79147-2C7F-4CA3-9BBE-68BAE7F870AA}"/>
                </a:ext>
              </a:extLst>
            </p:cNvPr>
            <p:cNvSpPr txBox="1">
              <a:spLocks noChangeArrowheads="1"/>
            </p:cNvSpPr>
            <p:nvPr/>
          </p:nvSpPr>
          <p:spPr bwMode="auto">
            <a:xfrm>
              <a:off x="3160295" y="5646821"/>
              <a:ext cx="24223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a:t>EMPLOYEE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1CAFDD24-2B06-441E-A5F5-C0805E3389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0D2B48-6220-4ABB-983B-1A150C57D0FA}" type="slidenum">
              <a:rPr lang="en-US" altLang="en-US" sz="1400"/>
              <a:pPr eaLnBrk="1" hangingPunct="1"/>
              <a:t>17</a:t>
            </a:fld>
            <a:endParaRPr lang="en-US" altLang="en-US" sz="1400"/>
          </a:p>
        </p:txBody>
      </p:sp>
      <p:sp>
        <p:nvSpPr>
          <p:cNvPr id="37891" name="Rectangle 2">
            <a:extLst>
              <a:ext uri="{FF2B5EF4-FFF2-40B4-BE49-F238E27FC236}">
                <a16:creationId xmlns:a16="http://schemas.microsoft.com/office/drawing/2014/main" id="{B80EAF20-5D2E-4D08-B252-63CD33956A8E}"/>
              </a:ext>
            </a:extLst>
          </p:cNvPr>
          <p:cNvSpPr>
            <a:spLocks noGrp="1" noChangeArrowheads="1"/>
          </p:cNvSpPr>
          <p:nvPr>
            <p:ph type="title"/>
          </p:nvPr>
        </p:nvSpPr>
        <p:spPr>
          <a:xfrm>
            <a:off x="1828800" y="304800"/>
            <a:ext cx="8382000" cy="1143000"/>
          </a:xfrm>
        </p:spPr>
        <p:txBody>
          <a:bodyPr/>
          <a:lstStyle/>
          <a:p>
            <a:pPr eaLnBrk="1" hangingPunct="1"/>
            <a:r>
              <a:rPr lang="en-GB" altLang="en-US"/>
              <a:t> Attributes</a:t>
            </a:r>
          </a:p>
        </p:txBody>
      </p:sp>
      <p:sp>
        <p:nvSpPr>
          <p:cNvPr id="37892" name="Rectangle 6">
            <a:extLst>
              <a:ext uri="{FF2B5EF4-FFF2-40B4-BE49-F238E27FC236}">
                <a16:creationId xmlns:a16="http://schemas.microsoft.com/office/drawing/2014/main" id="{32E99F85-45B8-4426-BDFA-AC59B0CAADFD}"/>
              </a:ext>
            </a:extLst>
          </p:cNvPr>
          <p:cNvSpPr>
            <a:spLocks noGrp="1" noChangeArrowheads="1"/>
          </p:cNvSpPr>
          <p:nvPr>
            <p:ph type="body" idx="1"/>
          </p:nvPr>
        </p:nvSpPr>
        <p:spPr>
          <a:xfrm>
            <a:off x="2057400" y="1600200"/>
            <a:ext cx="8229600" cy="4656138"/>
          </a:xfrm>
        </p:spPr>
        <p:txBody>
          <a:bodyPr vert="horz" lIns="91440" tIns="45720" rIns="0" bIns="45720" rtlCol="0">
            <a:normAutofit/>
          </a:bodyPr>
          <a:lstStyle/>
          <a:p>
            <a:pPr eaLnBrk="1" hangingPunct="1">
              <a:spcBef>
                <a:spcPct val="40000"/>
              </a:spcBef>
              <a:buSzPct val="85000"/>
              <a:buFont typeface="Symbol" panose="05050102010706020507" pitchFamily="18" charset="2"/>
              <a:buChar char="¨"/>
            </a:pPr>
            <a:r>
              <a:rPr lang="en-GB" altLang="en-US"/>
              <a:t>characteristics/properties of an entity, that provide descriptive details of it.</a:t>
            </a:r>
          </a:p>
          <a:p>
            <a:pPr eaLnBrk="1" hangingPunct="1">
              <a:spcBef>
                <a:spcPct val="50000"/>
              </a:spcBef>
              <a:buSzPct val="85000"/>
              <a:buFont typeface="Symbol" panose="05050102010706020507" pitchFamily="18" charset="2"/>
              <a:buChar char="¨"/>
            </a:pPr>
            <a:r>
              <a:rPr lang="en-GB" altLang="en-US"/>
              <a:t>every attribute must be given a name that is unique across the entity </a:t>
            </a:r>
            <a:r>
              <a:rPr lang="en-GB" altLang="en-US" sz="2000" i="1"/>
              <a:t>(distinct entities may have attributes with the same name).</a:t>
            </a:r>
          </a:p>
          <a:p>
            <a:pPr eaLnBrk="1" hangingPunct="1">
              <a:spcBef>
                <a:spcPct val="50000"/>
              </a:spcBef>
              <a:buSzPct val="85000"/>
              <a:buFont typeface="Symbol" panose="05050102010706020507" pitchFamily="18" charset="2"/>
              <a:buChar char="¨"/>
            </a:pPr>
            <a:endParaRPr lang="en-GB"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93E0DF75-75B1-4986-8BB0-B9F27D814B74}"/>
              </a:ext>
            </a:extLst>
          </p:cNvPr>
          <p:cNvSpPr>
            <a:spLocks noGrp="1"/>
          </p:cNvSpPr>
          <p:nvPr>
            <p:ph type="title"/>
          </p:nvPr>
        </p:nvSpPr>
        <p:spPr/>
        <p:txBody>
          <a:bodyPr/>
          <a:lstStyle/>
          <a:p>
            <a:r>
              <a:rPr lang="en-US" altLang="en-US"/>
              <a:t>Attributes</a:t>
            </a:r>
          </a:p>
        </p:txBody>
      </p:sp>
      <p:sp>
        <p:nvSpPr>
          <p:cNvPr id="38915" name="Content Placeholder 2">
            <a:extLst>
              <a:ext uri="{FF2B5EF4-FFF2-40B4-BE49-F238E27FC236}">
                <a16:creationId xmlns:a16="http://schemas.microsoft.com/office/drawing/2014/main" id="{B35FC839-4D45-4AB4-AE2A-FEE23156F6B0}"/>
              </a:ext>
            </a:extLst>
          </p:cNvPr>
          <p:cNvSpPr>
            <a:spLocks noGrp="1"/>
          </p:cNvSpPr>
          <p:nvPr>
            <p:ph idx="1"/>
          </p:nvPr>
        </p:nvSpPr>
        <p:spPr>
          <a:xfrm>
            <a:off x="2209800" y="1773238"/>
            <a:ext cx="7772400" cy="4114800"/>
          </a:xfrm>
        </p:spPr>
        <p:txBody>
          <a:bodyPr/>
          <a:lstStyle/>
          <a:p>
            <a:r>
              <a:rPr lang="en-US" altLang="en-US"/>
              <a:t>Attributes are represented by ovals and are connected to the entity with a line.</a:t>
            </a:r>
          </a:p>
        </p:txBody>
      </p:sp>
      <p:sp>
        <p:nvSpPr>
          <p:cNvPr id="38916" name="Slide Number Placeholder 3">
            <a:extLst>
              <a:ext uri="{FF2B5EF4-FFF2-40B4-BE49-F238E27FC236}">
                <a16:creationId xmlns:a16="http://schemas.microsoft.com/office/drawing/2014/main" id="{D4D1F1A4-1C62-4F6D-B7C7-58CBE82CA2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5F76DE-8EA6-462B-9A55-A66AB56550A4}" type="slidenum">
              <a:rPr lang="en-US" altLang="en-US" sz="1400"/>
              <a:pPr eaLnBrk="1" hangingPunct="1"/>
              <a:t>18</a:t>
            </a:fld>
            <a:endParaRPr lang="en-US" altLang="en-US" sz="1400"/>
          </a:p>
        </p:txBody>
      </p:sp>
      <p:grpSp>
        <p:nvGrpSpPr>
          <p:cNvPr id="38917" name="Group 4">
            <a:extLst>
              <a:ext uri="{FF2B5EF4-FFF2-40B4-BE49-F238E27FC236}">
                <a16:creationId xmlns:a16="http://schemas.microsoft.com/office/drawing/2014/main" id="{C678550D-6B64-423E-9C50-827658801742}"/>
              </a:ext>
            </a:extLst>
          </p:cNvPr>
          <p:cNvGrpSpPr>
            <a:grpSpLocks/>
          </p:cNvGrpSpPr>
          <p:nvPr/>
        </p:nvGrpSpPr>
        <p:grpSpPr bwMode="auto">
          <a:xfrm>
            <a:off x="4186238" y="4716463"/>
            <a:ext cx="3160712" cy="1122362"/>
            <a:chOff x="2711116" y="5374105"/>
            <a:chExt cx="3160295" cy="1122948"/>
          </a:xfrm>
        </p:grpSpPr>
        <p:sp>
          <p:nvSpPr>
            <p:cNvPr id="38924" name="Rectangle 5">
              <a:extLst>
                <a:ext uri="{FF2B5EF4-FFF2-40B4-BE49-F238E27FC236}">
                  <a16:creationId xmlns:a16="http://schemas.microsoft.com/office/drawing/2014/main" id="{72F630C3-E75F-45B5-A971-833988AAD35F}"/>
                </a:ext>
              </a:extLst>
            </p:cNvPr>
            <p:cNvSpPr>
              <a:spLocks noChangeArrowheads="1"/>
            </p:cNvSpPr>
            <p:nvPr/>
          </p:nvSpPr>
          <p:spPr bwMode="auto">
            <a:xfrm>
              <a:off x="2711116" y="5374105"/>
              <a:ext cx="3160295" cy="112294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8925" name="TextBox 6">
              <a:extLst>
                <a:ext uri="{FF2B5EF4-FFF2-40B4-BE49-F238E27FC236}">
                  <a16:creationId xmlns:a16="http://schemas.microsoft.com/office/drawing/2014/main" id="{4E5E6CD1-BE06-4CCD-AF3E-FE74C1013784}"/>
                </a:ext>
              </a:extLst>
            </p:cNvPr>
            <p:cNvSpPr txBox="1">
              <a:spLocks noChangeArrowheads="1"/>
            </p:cNvSpPr>
            <p:nvPr/>
          </p:nvSpPr>
          <p:spPr bwMode="auto">
            <a:xfrm>
              <a:off x="3160295" y="5646821"/>
              <a:ext cx="24223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a:t>EMPLOYEE</a:t>
              </a:r>
            </a:p>
          </p:txBody>
        </p:sp>
      </p:grpSp>
      <p:sp>
        <p:nvSpPr>
          <p:cNvPr id="38918" name="Oval 7">
            <a:extLst>
              <a:ext uri="{FF2B5EF4-FFF2-40B4-BE49-F238E27FC236}">
                <a16:creationId xmlns:a16="http://schemas.microsoft.com/office/drawing/2014/main" id="{9C431632-0DC9-448D-A2BD-B37D8E9BBD3A}"/>
              </a:ext>
            </a:extLst>
          </p:cNvPr>
          <p:cNvSpPr>
            <a:spLocks noChangeArrowheads="1"/>
          </p:cNvSpPr>
          <p:nvPr/>
        </p:nvSpPr>
        <p:spPr bwMode="auto">
          <a:xfrm>
            <a:off x="3849688" y="3224214"/>
            <a:ext cx="1395412" cy="5619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38919" name="Straight Connector 9">
            <a:extLst>
              <a:ext uri="{FF2B5EF4-FFF2-40B4-BE49-F238E27FC236}">
                <a16:creationId xmlns:a16="http://schemas.microsoft.com/office/drawing/2014/main" id="{BB1DE5D8-BE2F-4A90-9B3C-5352F4D5A6A6}"/>
              </a:ext>
            </a:extLst>
          </p:cNvPr>
          <p:cNvCxnSpPr>
            <a:cxnSpLocks noChangeShapeType="1"/>
          </p:cNvCxnSpPr>
          <p:nvPr/>
        </p:nvCxnSpPr>
        <p:spPr bwMode="auto">
          <a:xfrm rot="16200000" flipH="1">
            <a:off x="4539457" y="4026695"/>
            <a:ext cx="850900" cy="4968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8920" name="Oval 10">
            <a:extLst>
              <a:ext uri="{FF2B5EF4-FFF2-40B4-BE49-F238E27FC236}">
                <a16:creationId xmlns:a16="http://schemas.microsoft.com/office/drawing/2014/main" id="{8CFCD92B-5CB1-40E6-BEE3-9C9A847260FB}"/>
              </a:ext>
            </a:extLst>
          </p:cNvPr>
          <p:cNvSpPr>
            <a:spLocks noChangeArrowheads="1"/>
          </p:cNvSpPr>
          <p:nvPr/>
        </p:nvSpPr>
        <p:spPr bwMode="auto">
          <a:xfrm>
            <a:off x="5510214" y="3248026"/>
            <a:ext cx="1804987" cy="5619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38921" name="Straight Connector 13">
            <a:extLst>
              <a:ext uri="{FF2B5EF4-FFF2-40B4-BE49-F238E27FC236}">
                <a16:creationId xmlns:a16="http://schemas.microsoft.com/office/drawing/2014/main" id="{146CB54B-A6D0-4378-852E-E3EF86F4363F}"/>
              </a:ext>
            </a:extLst>
          </p:cNvPr>
          <p:cNvCxnSpPr>
            <a:cxnSpLocks noChangeShapeType="1"/>
          </p:cNvCxnSpPr>
          <p:nvPr/>
        </p:nvCxnSpPr>
        <p:spPr bwMode="auto">
          <a:xfrm rot="16200000" flipH="1">
            <a:off x="5870576" y="4267201"/>
            <a:ext cx="819150" cy="1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8922" name="TextBox 14">
            <a:extLst>
              <a:ext uri="{FF2B5EF4-FFF2-40B4-BE49-F238E27FC236}">
                <a16:creationId xmlns:a16="http://schemas.microsoft.com/office/drawing/2014/main" id="{10F4BB11-98F0-4871-A621-6D2C509343EF}"/>
              </a:ext>
            </a:extLst>
          </p:cNvPr>
          <p:cNvSpPr txBox="1">
            <a:spLocks noChangeArrowheads="1"/>
          </p:cNvSpPr>
          <p:nvPr/>
        </p:nvSpPr>
        <p:spPr bwMode="auto">
          <a:xfrm>
            <a:off x="4122738" y="3336926"/>
            <a:ext cx="1003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Empid</a:t>
            </a:r>
          </a:p>
        </p:txBody>
      </p:sp>
      <p:sp>
        <p:nvSpPr>
          <p:cNvPr id="38923" name="TextBox 15">
            <a:extLst>
              <a:ext uri="{FF2B5EF4-FFF2-40B4-BE49-F238E27FC236}">
                <a16:creationId xmlns:a16="http://schemas.microsoft.com/office/drawing/2014/main" id="{63DD1A9A-E09D-4441-A75C-F7BD328B8562}"/>
              </a:ext>
            </a:extLst>
          </p:cNvPr>
          <p:cNvSpPr txBox="1">
            <a:spLocks noChangeArrowheads="1"/>
          </p:cNvSpPr>
          <p:nvPr/>
        </p:nvSpPr>
        <p:spPr bwMode="auto">
          <a:xfrm>
            <a:off x="5670550" y="3297239"/>
            <a:ext cx="14303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Empname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503E4678-51F4-4FAE-82BC-F006C7C6F4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7F3DFD-93AB-4C72-91D0-DC881EE0829D}" type="slidenum">
              <a:rPr lang="en-US" altLang="en-US" sz="1400"/>
              <a:pPr eaLnBrk="1" hangingPunct="1"/>
              <a:t>19</a:t>
            </a:fld>
            <a:endParaRPr lang="en-US" altLang="en-US" sz="1400"/>
          </a:p>
        </p:txBody>
      </p:sp>
      <p:sp>
        <p:nvSpPr>
          <p:cNvPr id="39939" name="Rectangle 2">
            <a:extLst>
              <a:ext uri="{FF2B5EF4-FFF2-40B4-BE49-F238E27FC236}">
                <a16:creationId xmlns:a16="http://schemas.microsoft.com/office/drawing/2014/main" id="{087647C2-61BF-4FD5-A20C-DA073BDBEF41}"/>
              </a:ext>
            </a:extLst>
          </p:cNvPr>
          <p:cNvSpPr>
            <a:spLocks noGrp="1" noChangeArrowheads="1"/>
          </p:cNvSpPr>
          <p:nvPr>
            <p:ph type="title"/>
          </p:nvPr>
        </p:nvSpPr>
        <p:spPr>
          <a:xfrm>
            <a:off x="1828800" y="304800"/>
            <a:ext cx="8382000" cy="1143000"/>
          </a:xfrm>
        </p:spPr>
        <p:txBody>
          <a:bodyPr/>
          <a:lstStyle/>
          <a:p>
            <a:pPr eaLnBrk="1" hangingPunct="1"/>
            <a:r>
              <a:rPr lang="en-GB" altLang="en-US"/>
              <a:t> Entity : Properties</a:t>
            </a:r>
          </a:p>
        </p:txBody>
      </p:sp>
      <p:sp>
        <p:nvSpPr>
          <p:cNvPr id="39940" name="Rectangle 6">
            <a:extLst>
              <a:ext uri="{FF2B5EF4-FFF2-40B4-BE49-F238E27FC236}">
                <a16:creationId xmlns:a16="http://schemas.microsoft.com/office/drawing/2014/main" id="{A1BD3DB2-A1B4-45CB-89F3-4A0C24AB2C3D}"/>
              </a:ext>
            </a:extLst>
          </p:cNvPr>
          <p:cNvSpPr>
            <a:spLocks noGrp="1" noChangeArrowheads="1"/>
          </p:cNvSpPr>
          <p:nvPr>
            <p:ph type="body" idx="1"/>
          </p:nvPr>
        </p:nvSpPr>
        <p:spPr>
          <a:xfrm>
            <a:off x="2057400" y="1600200"/>
            <a:ext cx="8229600" cy="4572000"/>
          </a:xfrm>
        </p:spPr>
        <p:txBody>
          <a:bodyPr vert="horz" lIns="91440" tIns="45720" rIns="0" bIns="45720" rtlCol="0">
            <a:normAutofit/>
          </a:bodyPr>
          <a:lstStyle/>
          <a:p>
            <a:pPr marL="0" indent="0">
              <a:buSzPct val="85000"/>
              <a:buNone/>
              <a:tabLst>
                <a:tab pos="571500" algn="l"/>
              </a:tabLst>
            </a:pPr>
            <a:r>
              <a:rPr lang="en-GB" altLang="en-US"/>
              <a:t>An entity must exhibit the following properties:</a:t>
            </a:r>
          </a:p>
          <a:p>
            <a:pPr marL="571500" lvl="1" indent="-381000">
              <a:buSzPct val="85000"/>
              <a:buFont typeface="Symbol" panose="05050102010706020507" pitchFamily="18" charset="2"/>
              <a:buChar char="¨"/>
              <a:tabLst>
                <a:tab pos="571500" algn="l"/>
              </a:tabLst>
            </a:pPr>
            <a:r>
              <a:rPr lang="en-GB" altLang="en-US" sz="3200"/>
              <a:t>lies within the scope of the business world being modelled</a:t>
            </a:r>
          </a:p>
          <a:p>
            <a:pPr marL="571500" lvl="1" indent="-381000">
              <a:buSzPct val="85000"/>
              <a:buFont typeface="Symbol" panose="05050102010706020507" pitchFamily="18" charset="2"/>
              <a:buChar char="¨"/>
              <a:tabLst>
                <a:tab pos="571500" algn="l"/>
              </a:tabLst>
            </a:pPr>
            <a:endParaRPr lang="en-GB" altLang="en-US" sz="3200"/>
          </a:p>
          <a:p>
            <a:pPr marL="571500" lvl="1" indent="-381000">
              <a:buSzPct val="85000"/>
              <a:buFont typeface="Symbol" panose="05050102010706020507" pitchFamily="18" charset="2"/>
              <a:buChar char="¨"/>
              <a:tabLst>
                <a:tab pos="571500" algn="l"/>
              </a:tabLst>
            </a:pPr>
            <a:r>
              <a:rPr lang="en-GB" altLang="en-US" sz="3200"/>
              <a:t>represents a set of similar objects </a:t>
            </a:r>
            <a:r>
              <a:rPr lang="en-GB" altLang="en-US" sz="3200" i="1"/>
              <a:t>about which the enterprise needs to store information</a:t>
            </a:r>
            <a:r>
              <a:rPr lang="en-GB" altLang="en-US" sz="3200"/>
              <a:t>.</a:t>
            </a:r>
          </a:p>
          <a:p>
            <a:pPr marL="571500" lvl="1" indent="-381000">
              <a:buSzPct val="85000"/>
              <a:buFont typeface="Symbol" panose="05050102010706020507" pitchFamily="18" charset="2"/>
              <a:buChar char="¨"/>
              <a:tabLst>
                <a:tab pos="571500" algn="l"/>
              </a:tabLst>
            </a:pP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DC2645E-634A-4DB8-83AA-46459C7AF6F7}"/>
              </a:ext>
            </a:extLst>
          </p:cNvPr>
          <p:cNvSpPr>
            <a:spLocks noGrp="1"/>
          </p:cNvSpPr>
          <p:nvPr>
            <p:ph type="title"/>
          </p:nvPr>
        </p:nvSpPr>
        <p:spPr/>
        <p:txBody>
          <a:bodyPr/>
          <a:lstStyle/>
          <a:p>
            <a:pPr eaLnBrk="1" hangingPunct="1"/>
            <a:r>
              <a:rPr lang="en-US" altLang="en-US"/>
              <a:t>Initial Data Storage Methods</a:t>
            </a:r>
          </a:p>
        </p:txBody>
      </p:sp>
      <p:sp>
        <p:nvSpPr>
          <p:cNvPr id="22531" name="Content Placeholder 2">
            <a:extLst>
              <a:ext uri="{FF2B5EF4-FFF2-40B4-BE49-F238E27FC236}">
                <a16:creationId xmlns:a16="http://schemas.microsoft.com/office/drawing/2014/main" id="{107C52E2-842D-4E7E-9690-17E0EE486011}"/>
              </a:ext>
            </a:extLst>
          </p:cNvPr>
          <p:cNvSpPr>
            <a:spLocks noGrp="1"/>
          </p:cNvSpPr>
          <p:nvPr>
            <p:ph idx="1"/>
          </p:nvPr>
        </p:nvSpPr>
        <p:spPr/>
        <p:txBody>
          <a:bodyPr/>
          <a:lstStyle/>
          <a:p>
            <a:pPr eaLnBrk="1" hangingPunct="1"/>
            <a:r>
              <a:rPr lang="en-US" altLang="en-US"/>
              <a:t>Data was represented in one or more flat files</a:t>
            </a:r>
          </a:p>
          <a:p>
            <a:pPr eaLnBrk="1" hangingPunct="1"/>
            <a:r>
              <a:rPr lang="en-US" altLang="en-US"/>
              <a:t>Flat file is nothing but electronic document structure for data storage.</a:t>
            </a:r>
          </a:p>
          <a:p>
            <a:pPr eaLnBrk="1" hangingPunct="1"/>
            <a:r>
              <a:rPr lang="en-US" altLang="en-US"/>
              <a:t>Every business group has its own set of files </a:t>
            </a:r>
          </a:p>
          <a:p>
            <a:pPr eaLnBrk="1" hangingPunct="1"/>
            <a:endParaRPr lang="en-US" altLang="en-US"/>
          </a:p>
        </p:txBody>
      </p:sp>
      <p:sp>
        <p:nvSpPr>
          <p:cNvPr id="22532" name="Slide Number Placeholder 3">
            <a:extLst>
              <a:ext uri="{FF2B5EF4-FFF2-40B4-BE49-F238E27FC236}">
                <a16:creationId xmlns:a16="http://schemas.microsoft.com/office/drawing/2014/main" id="{AEDA2139-D9A6-45CB-94A3-7D4EE911BD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01F91C5-FC81-4266-A7E8-040D9F8EE74B}" type="slidenum">
              <a:rPr lang="en-US" altLang="en-US" sz="1400"/>
              <a:pPr eaLnBrk="1" hangingPunct="1"/>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91FD2F44-67A4-4036-8DA4-6FF3582315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7F40CB-9B3C-43A8-A15A-6D91DD8C673F}" type="slidenum">
              <a:rPr lang="en-US" altLang="en-US" sz="1400"/>
              <a:pPr eaLnBrk="1" hangingPunct="1"/>
              <a:t>20</a:t>
            </a:fld>
            <a:endParaRPr lang="en-US" altLang="en-US" sz="1400"/>
          </a:p>
        </p:txBody>
      </p:sp>
      <p:sp>
        <p:nvSpPr>
          <p:cNvPr id="40963" name="Rectangle 2">
            <a:extLst>
              <a:ext uri="{FF2B5EF4-FFF2-40B4-BE49-F238E27FC236}">
                <a16:creationId xmlns:a16="http://schemas.microsoft.com/office/drawing/2014/main" id="{51B81E53-D03F-4B30-B524-8F932D799759}"/>
              </a:ext>
            </a:extLst>
          </p:cNvPr>
          <p:cNvSpPr>
            <a:spLocks noGrp="1" noChangeArrowheads="1"/>
          </p:cNvSpPr>
          <p:nvPr>
            <p:ph type="title"/>
          </p:nvPr>
        </p:nvSpPr>
        <p:spPr>
          <a:xfrm>
            <a:off x="1828800" y="304800"/>
            <a:ext cx="8382000" cy="1143000"/>
          </a:xfrm>
        </p:spPr>
        <p:txBody>
          <a:bodyPr/>
          <a:lstStyle/>
          <a:p>
            <a:pPr eaLnBrk="1" hangingPunct="1"/>
            <a:r>
              <a:rPr lang="en-GB" altLang="en-US"/>
              <a:t>Relationship</a:t>
            </a:r>
          </a:p>
        </p:txBody>
      </p:sp>
      <p:sp>
        <p:nvSpPr>
          <p:cNvPr id="40964" name="Rectangle 3">
            <a:extLst>
              <a:ext uri="{FF2B5EF4-FFF2-40B4-BE49-F238E27FC236}">
                <a16:creationId xmlns:a16="http://schemas.microsoft.com/office/drawing/2014/main" id="{3940E0D7-BC52-42D5-B808-5858AD919908}"/>
              </a:ext>
            </a:extLst>
          </p:cNvPr>
          <p:cNvSpPr>
            <a:spLocks noGrp="1" noChangeArrowheads="1"/>
          </p:cNvSpPr>
          <p:nvPr>
            <p:ph type="body" idx="1"/>
          </p:nvPr>
        </p:nvSpPr>
        <p:spPr>
          <a:xfrm>
            <a:off x="2057400" y="1187450"/>
            <a:ext cx="8229600" cy="2819400"/>
          </a:xfrm>
        </p:spPr>
        <p:txBody>
          <a:bodyPr vert="horz" lIns="91440" tIns="45720" rIns="0" bIns="45720" rtlCol="0">
            <a:normAutofit/>
          </a:bodyPr>
          <a:lstStyle/>
          <a:p>
            <a:pPr eaLnBrk="1" hangingPunct="1">
              <a:lnSpc>
                <a:spcPct val="90000"/>
              </a:lnSpc>
              <a:spcBef>
                <a:spcPct val="40000"/>
              </a:spcBef>
              <a:buSzPct val="85000"/>
              <a:buFont typeface="Symbol" panose="05050102010706020507" pitchFamily="18" charset="2"/>
              <a:buChar char="¨"/>
            </a:pPr>
            <a:r>
              <a:rPr lang="en-GB" altLang="en-US"/>
              <a:t>models the real-world association between two or more entities </a:t>
            </a:r>
            <a:r>
              <a:rPr lang="en-GB" altLang="en-US" sz="2400" i="1"/>
              <a:t>(unary, binary, ternary relationship).</a:t>
            </a:r>
          </a:p>
          <a:p>
            <a:pPr eaLnBrk="1" hangingPunct="1">
              <a:lnSpc>
                <a:spcPct val="90000"/>
              </a:lnSpc>
              <a:spcBef>
                <a:spcPct val="40000"/>
              </a:spcBef>
              <a:buSzPct val="85000"/>
              <a:buFont typeface="Symbol" panose="05050102010706020507" pitchFamily="18" charset="2"/>
              <a:buChar char="¨"/>
            </a:pPr>
            <a:r>
              <a:rPr lang="en-GB" altLang="en-US"/>
              <a:t>A relationship can be optional or mandatory</a:t>
            </a:r>
          </a:p>
          <a:p>
            <a:pPr eaLnBrk="1" hangingPunct="1">
              <a:lnSpc>
                <a:spcPct val="90000"/>
              </a:lnSpc>
              <a:spcBef>
                <a:spcPct val="40000"/>
              </a:spcBef>
              <a:buSzPct val="85000"/>
              <a:buFont typeface="Symbol" panose="05050102010706020507" pitchFamily="18" charset="2"/>
              <a:buChar char="¨"/>
            </a:pPr>
            <a:r>
              <a:rPr lang="en-GB" altLang="en-US"/>
              <a:t>“degree” is the number of entity sets involved in the relationship.	</a:t>
            </a:r>
            <a:r>
              <a:rPr lang="en-GB" altLang="en-US" sz="2400" i="1"/>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63B96F5-1A3C-4847-B4B2-BF0AC4359BA9}"/>
              </a:ext>
            </a:extLst>
          </p:cNvPr>
          <p:cNvSpPr>
            <a:spLocks noGrp="1"/>
          </p:cNvSpPr>
          <p:nvPr>
            <p:ph type="title"/>
          </p:nvPr>
        </p:nvSpPr>
        <p:spPr>
          <a:xfrm>
            <a:off x="2354263" y="-192088"/>
            <a:ext cx="7772400" cy="1143001"/>
          </a:xfrm>
        </p:spPr>
        <p:txBody>
          <a:bodyPr/>
          <a:lstStyle/>
          <a:p>
            <a:r>
              <a:rPr lang="en-US" altLang="en-US"/>
              <a:t>Relationship Degree</a:t>
            </a:r>
          </a:p>
        </p:txBody>
      </p:sp>
      <p:sp>
        <p:nvSpPr>
          <p:cNvPr id="41987" name="Slide Number Placeholder 3">
            <a:extLst>
              <a:ext uri="{FF2B5EF4-FFF2-40B4-BE49-F238E27FC236}">
                <a16:creationId xmlns:a16="http://schemas.microsoft.com/office/drawing/2014/main" id="{DF036A92-B5C6-4414-9C95-33BDD68C5A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FFE148-D0E8-43D7-991E-BC2531D8703B}" type="slidenum">
              <a:rPr lang="en-US" altLang="en-US" sz="1400"/>
              <a:pPr eaLnBrk="1" hangingPunct="1"/>
              <a:t>21</a:t>
            </a:fld>
            <a:endParaRPr lang="en-US" altLang="en-US" sz="1400"/>
          </a:p>
        </p:txBody>
      </p:sp>
      <p:sp>
        <p:nvSpPr>
          <p:cNvPr id="41988" name="Rectangle 4">
            <a:extLst>
              <a:ext uri="{FF2B5EF4-FFF2-40B4-BE49-F238E27FC236}">
                <a16:creationId xmlns:a16="http://schemas.microsoft.com/office/drawing/2014/main" id="{25D2C691-CB64-4B4B-A819-4CF9EABD5A65}"/>
              </a:ext>
            </a:extLst>
          </p:cNvPr>
          <p:cNvSpPr>
            <a:spLocks noChangeArrowheads="1"/>
          </p:cNvSpPr>
          <p:nvPr/>
        </p:nvSpPr>
        <p:spPr bwMode="auto">
          <a:xfrm>
            <a:off x="2374901" y="1765300"/>
            <a:ext cx="1908175" cy="736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989" name="TextBox 5">
            <a:extLst>
              <a:ext uri="{FF2B5EF4-FFF2-40B4-BE49-F238E27FC236}">
                <a16:creationId xmlns:a16="http://schemas.microsoft.com/office/drawing/2014/main" id="{4D311BF3-7D60-4DD3-9673-CA75D3753596}"/>
              </a:ext>
            </a:extLst>
          </p:cNvPr>
          <p:cNvSpPr txBox="1">
            <a:spLocks noChangeArrowheads="1"/>
          </p:cNvSpPr>
          <p:nvPr/>
        </p:nvSpPr>
        <p:spPr bwMode="auto">
          <a:xfrm>
            <a:off x="2551114" y="1941513"/>
            <a:ext cx="1430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Employee</a:t>
            </a:r>
          </a:p>
        </p:txBody>
      </p:sp>
      <p:sp>
        <p:nvSpPr>
          <p:cNvPr id="41990" name="Diamond 6">
            <a:extLst>
              <a:ext uri="{FF2B5EF4-FFF2-40B4-BE49-F238E27FC236}">
                <a16:creationId xmlns:a16="http://schemas.microsoft.com/office/drawing/2014/main" id="{891EE97C-BED8-4D8D-9CE7-A15C900522CE}"/>
              </a:ext>
            </a:extLst>
          </p:cNvPr>
          <p:cNvSpPr>
            <a:spLocks noChangeArrowheads="1"/>
          </p:cNvSpPr>
          <p:nvPr/>
        </p:nvSpPr>
        <p:spPr bwMode="auto">
          <a:xfrm>
            <a:off x="2181226" y="3289300"/>
            <a:ext cx="2390775" cy="914400"/>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991" name="TextBox 7">
            <a:extLst>
              <a:ext uri="{FF2B5EF4-FFF2-40B4-BE49-F238E27FC236}">
                <a16:creationId xmlns:a16="http://schemas.microsoft.com/office/drawing/2014/main" id="{93567A95-0F2B-4775-B6ED-A2A6527FD678}"/>
              </a:ext>
            </a:extLst>
          </p:cNvPr>
          <p:cNvSpPr txBox="1">
            <a:spLocks noChangeArrowheads="1"/>
          </p:cNvSpPr>
          <p:nvPr/>
        </p:nvSpPr>
        <p:spPr bwMode="auto">
          <a:xfrm>
            <a:off x="2454275" y="3497263"/>
            <a:ext cx="202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Basic skill set</a:t>
            </a:r>
          </a:p>
        </p:txBody>
      </p:sp>
      <p:grpSp>
        <p:nvGrpSpPr>
          <p:cNvPr id="41992" name="Group 24">
            <a:extLst>
              <a:ext uri="{FF2B5EF4-FFF2-40B4-BE49-F238E27FC236}">
                <a16:creationId xmlns:a16="http://schemas.microsoft.com/office/drawing/2014/main" id="{0B3D5220-981C-47B7-A10B-25FA5DF1EA53}"/>
              </a:ext>
            </a:extLst>
          </p:cNvPr>
          <p:cNvGrpSpPr>
            <a:grpSpLocks/>
          </p:cNvGrpSpPr>
          <p:nvPr/>
        </p:nvGrpSpPr>
        <p:grpSpPr bwMode="auto">
          <a:xfrm>
            <a:off x="1747838" y="1989139"/>
            <a:ext cx="627062" cy="1893887"/>
            <a:chOff x="4731627" y="1860884"/>
            <a:chExt cx="626437" cy="1894557"/>
          </a:xfrm>
        </p:grpSpPr>
        <p:cxnSp>
          <p:nvCxnSpPr>
            <p:cNvPr id="42005" name="Straight Connector 15">
              <a:extLst>
                <a:ext uri="{FF2B5EF4-FFF2-40B4-BE49-F238E27FC236}">
                  <a16:creationId xmlns:a16="http://schemas.microsoft.com/office/drawing/2014/main" id="{0DA132F2-9C4D-40DF-BC24-0592C7BA3EA5}"/>
                </a:ext>
              </a:extLst>
            </p:cNvPr>
            <p:cNvCxnSpPr>
              <a:cxnSpLocks noChangeShapeType="1"/>
            </p:cNvCxnSpPr>
            <p:nvPr/>
          </p:nvCxnSpPr>
          <p:spPr bwMode="auto">
            <a:xfrm rot="10800000">
              <a:off x="4748464" y="1860884"/>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6" name="Straight Connector 17">
              <a:extLst>
                <a:ext uri="{FF2B5EF4-FFF2-40B4-BE49-F238E27FC236}">
                  <a16:creationId xmlns:a16="http://schemas.microsoft.com/office/drawing/2014/main" id="{D8F70765-349E-40EA-8440-41C5A4F6DA3D}"/>
                </a:ext>
              </a:extLst>
            </p:cNvPr>
            <p:cNvCxnSpPr>
              <a:cxnSpLocks noChangeShapeType="1"/>
            </p:cNvCxnSpPr>
            <p:nvPr/>
          </p:nvCxnSpPr>
          <p:spPr bwMode="auto">
            <a:xfrm rot="5400000">
              <a:off x="3793164" y="2799347"/>
              <a:ext cx="1893762" cy="168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7" name="Straight Connector 19">
              <a:extLst>
                <a:ext uri="{FF2B5EF4-FFF2-40B4-BE49-F238E27FC236}">
                  <a16:creationId xmlns:a16="http://schemas.microsoft.com/office/drawing/2014/main" id="{40181480-EB2E-4CBD-B975-D52AA916F17B}"/>
                </a:ext>
              </a:extLst>
            </p:cNvPr>
            <p:cNvCxnSpPr>
              <a:cxnSpLocks noChangeShapeType="1"/>
            </p:cNvCxnSpPr>
            <p:nvPr/>
          </p:nvCxnSpPr>
          <p:spPr bwMode="auto">
            <a:xfrm>
              <a:off x="4748463" y="3753853"/>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41993" name="Group 25">
            <a:extLst>
              <a:ext uri="{FF2B5EF4-FFF2-40B4-BE49-F238E27FC236}">
                <a16:creationId xmlns:a16="http://schemas.microsoft.com/office/drawing/2014/main" id="{062076BE-1294-495F-BC54-ACA9DAB6F830}"/>
              </a:ext>
            </a:extLst>
          </p:cNvPr>
          <p:cNvGrpSpPr>
            <a:grpSpLocks/>
          </p:cNvGrpSpPr>
          <p:nvPr/>
        </p:nvGrpSpPr>
        <p:grpSpPr bwMode="auto">
          <a:xfrm rot="10800000">
            <a:off x="4306889" y="2028826"/>
            <a:ext cx="625475" cy="1895475"/>
            <a:chOff x="4731627" y="1860884"/>
            <a:chExt cx="626437" cy="1894557"/>
          </a:xfrm>
        </p:grpSpPr>
        <p:cxnSp>
          <p:nvCxnSpPr>
            <p:cNvPr id="42002" name="Straight Connector 26">
              <a:extLst>
                <a:ext uri="{FF2B5EF4-FFF2-40B4-BE49-F238E27FC236}">
                  <a16:creationId xmlns:a16="http://schemas.microsoft.com/office/drawing/2014/main" id="{E682C8B2-9391-4CFF-9B36-64D17A6AC8F9}"/>
                </a:ext>
              </a:extLst>
            </p:cNvPr>
            <p:cNvCxnSpPr>
              <a:cxnSpLocks noChangeShapeType="1"/>
            </p:cNvCxnSpPr>
            <p:nvPr/>
          </p:nvCxnSpPr>
          <p:spPr bwMode="auto">
            <a:xfrm rot="10800000">
              <a:off x="4748464" y="1860884"/>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3" name="Straight Connector 27">
              <a:extLst>
                <a:ext uri="{FF2B5EF4-FFF2-40B4-BE49-F238E27FC236}">
                  <a16:creationId xmlns:a16="http://schemas.microsoft.com/office/drawing/2014/main" id="{9516047F-EE3C-46AB-8557-80CD91121414}"/>
                </a:ext>
              </a:extLst>
            </p:cNvPr>
            <p:cNvCxnSpPr>
              <a:cxnSpLocks noChangeShapeType="1"/>
            </p:cNvCxnSpPr>
            <p:nvPr/>
          </p:nvCxnSpPr>
          <p:spPr bwMode="auto">
            <a:xfrm rot="5400000">
              <a:off x="3793164" y="2799347"/>
              <a:ext cx="1893762" cy="1683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4" name="Straight Connector 28">
              <a:extLst>
                <a:ext uri="{FF2B5EF4-FFF2-40B4-BE49-F238E27FC236}">
                  <a16:creationId xmlns:a16="http://schemas.microsoft.com/office/drawing/2014/main" id="{7EF8186D-0524-4F83-8181-8DEDAC4502EE}"/>
                </a:ext>
              </a:extLst>
            </p:cNvPr>
            <p:cNvCxnSpPr>
              <a:cxnSpLocks noChangeShapeType="1"/>
            </p:cNvCxnSpPr>
            <p:nvPr/>
          </p:nvCxnSpPr>
          <p:spPr bwMode="auto">
            <a:xfrm>
              <a:off x="4748463" y="3753853"/>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1994" name="TextBox 29">
            <a:extLst>
              <a:ext uri="{FF2B5EF4-FFF2-40B4-BE49-F238E27FC236}">
                <a16:creationId xmlns:a16="http://schemas.microsoft.com/office/drawing/2014/main" id="{8BB08B3D-1922-4621-961C-69057D657F09}"/>
              </a:ext>
            </a:extLst>
          </p:cNvPr>
          <p:cNvSpPr txBox="1">
            <a:spLocks noChangeArrowheads="1"/>
          </p:cNvSpPr>
          <p:nvPr/>
        </p:nvSpPr>
        <p:spPr bwMode="auto">
          <a:xfrm>
            <a:off x="1941513" y="1300164"/>
            <a:ext cx="102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Unary</a:t>
            </a:r>
          </a:p>
        </p:txBody>
      </p:sp>
      <p:sp>
        <p:nvSpPr>
          <p:cNvPr id="45067" name="Text Box 8">
            <a:extLst>
              <a:ext uri="{FF2B5EF4-FFF2-40B4-BE49-F238E27FC236}">
                <a16:creationId xmlns:a16="http://schemas.microsoft.com/office/drawing/2014/main" id="{E8ECF71D-24A0-4CB7-9828-1F05C141628F}"/>
              </a:ext>
            </a:extLst>
          </p:cNvPr>
          <p:cNvSpPr txBox="1">
            <a:spLocks noChangeArrowheads="1"/>
          </p:cNvSpPr>
          <p:nvPr/>
        </p:nvSpPr>
        <p:spPr bwMode="auto">
          <a:xfrm>
            <a:off x="7732713" y="2119313"/>
            <a:ext cx="20574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EMPLOYEE</a:t>
            </a:r>
          </a:p>
        </p:txBody>
      </p:sp>
      <p:sp>
        <p:nvSpPr>
          <p:cNvPr id="45068" name="Text Box 9">
            <a:extLst>
              <a:ext uri="{FF2B5EF4-FFF2-40B4-BE49-F238E27FC236}">
                <a16:creationId xmlns:a16="http://schemas.microsoft.com/office/drawing/2014/main" id="{EF78407D-C057-4D6F-B6C2-2A2D9A393B83}"/>
              </a:ext>
            </a:extLst>
          </p:cNvPr>
          <p:cNvSpPr txBox="1">
            <a:spLocks noChangeArrowheads="1"/>
          </p:cNvSpPr>
          <p:nvPr/>
        </p:nvSpPr>
        <p:spPr bwMode="auto">
          <a:xfrm>
            <a:off x="7664450" y="5519738"/>
            <a:ext cx="23622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DEPARTMENT</a:t>
            </a:r>
          </a:p>
        </p:txBody>
      </p:sp>
      <p:sp>
        <p:nvSpPr>
          <p:cNvPr id="41997" name="Diamond 41">
            <a:extLst>
              <a:ext uri="{FF2B5EF4-FFF2-40B4-BE49-F238E27FC236}">
                <a16:creationId xmlns:a16="http://schemas.microsoft.com/office/drawing/2014/main" id="{CCE1E498-3F89-46C9-90A0-74BD53EBA05C}"/>
              </a:ext>
            </a:extLst>
          </p:cNvPr>
          <p:cNvSpPr>
            <a:spLocks noChangeArrowheads="1"/>
          </p:cNvSpPr>
          <p:nvPr/>
        </p:nvSpPr>
        <p:spPr bwMode="auto">
          <a:xfrm>
            <a:off x="7523164" y="3544889"/>
            <a:ext cx="2471737" cy="1139825"/>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998" name="TextBox 42">
            <a:extLst>
              <a:ext uri="{FF2B5EF4-FFF2-40B4-BE49-F238E27FC236}">
                <a16:creationId xmlns:a16="http://schemas.microsoft.com/office/drawing/2014/main" id="{E17CDE90-10A8-43F1-A5DA-3827CF4B3F10}"/>
              </a:ext>
            </a:extLst>
          </p:cNvPr>
          <p:cNvSpPr txBox="1">
            <a:spLocks noChangeArrowheads="1"/>
          </p:cNvSpPr>
          <p:nvPr/>
        </p:nvSpPr>
        <p:spPr bwMode="auto">
          <a:xfrm>
            <a:off x="8101014" y="3914776"/>
            <a:ext cx="1417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Works for</a:t>
            </a:r>
          </a:p>
        </p:txBody>
      </p:sp>
      <p:cxnSp>
        <p:nvCxnSpPr>
          <p:cNvPr id="41999" name="Straight Connector 44">
            <a:extLst>
              <a:ext uri="{FF2B5EF4-FFF2-40B4-BE49-F238E27FC236}">
                <a16:creationId xmlns:a16="http://schemas.microsoft.com/office/drawing/2014/main" id="{247E8536-904A-4F5F-9FD0-BBAB24F07882}"/>
              </a:ext>
            </a:extLst>
          </p:cNvPr>
          <p:cNvCxnSpPr>
            <a:cxnSpLocks noChangeShapeType="1"/>
            <a:stCxn id="45067" idx="2"/>
            <a:endCxn id="41997" idx="0"/>
          </p:cNvCxnSpPr>
          <p:nvPr/>
        </p:nvCxnSpPr>
        <p:spPr bwMode="auto">
          <a:xfrm rot="5400000">
            <a:off x="8285164" y="3068639"/>
            <a:ext cx="949325" cy="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000" name="Straight Connector 45">
            <a:extLst>
              <a:ext uri="{FF2B5EF4-FFF2-40B4-BE49-F238E27FC236}">
                <a16:creationId xmlns:a16="http://schemas.microsoft.com/office/drawing/2014/main" id="{88659788-7EAE-4E9F-AAB6-560F30572B40}"/>
              </a:ext>
            </a:extLst>
          </p:cNvPr>
          <p:cNvCxnSpPr>
            <a:cxnSpLocks noChangeShapeType="1"/>
            <a:stCxn id="41997" idx="2"/>
          </p:cNvCxnSpPr>
          <p:nvPr/>
        </p:nvCxnSpPr>
        <p:spPr bwMode="auto">
          <a:xfrm rot="5400000">
            <a:off x="8349457" y="5085557"/>
            <a:ext cx="809625" cy="79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2001" name="TextBox 47">
            <a:extLst>
              <a:ext uri="{FF2B5EF4-FFF2-40B4-BE49-F238E27FC236}">
                <a16:creationId xmlns:a16="http://schemas.microsoft.com/office/drawing/2014/main" id="{FB791BF5-6584-4774-B891-7AA4FA2264F0}"/>
              </a:ext>
            </a:extLst>
          </p:cNvPr>
          <p:cNvSpPr txBox="1">
            <a:spLocks noChangeArrowheads="1"/>
          </p:cNvSpPr>
          <p:nvPr/>
        </p:nvSpPr>
        <p:spPr bwMode="auto">
          <a:xfrm>
            <a:off x="8350251" y="1258888"/>
            <a:ext cx="1090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t>Binary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7" grpId="0" animBg="1" autoUpdateAnimBg="0"/>
      <p:bldP spid="4506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B1C4B07-9F61-4FEF-87AA-FDF418582DB1}"/>
              </a:ext>
            </a:extLst>
          </p:cNvPr>
          <p:cNvSpPr>
            <a:spLocks noGrp="1"/>
          </p:cNvSpPr>
          <p:nvPr>
            <p:ph type="title"/>
          </p:nvPr>
        </p:nvSpPr>
        <p:spPr/>
        <p:txBody>
          <a:bodyPr/>
          <a:lstStyle/>
          <a:p>
            <a:r>
              <a:rPr lang="en-US" altLang="en-US"/>
              <a:t>Relationship Degree</a:t>
            </a:r>
          </a:p>
        </p:txBody>
      </p:sp>
      <p:sp>
        <p:nvSpPr>
          <p:cNvPr id="43011" name="Slide Number Placeholder 3">
            <a:extLst>
              <a:ext uri="{FF2B5EF4-FFF2-40B4-BE49-F238E27FC236}">
                <a16:creationId xmlns:a16="http://schemas.microsoft.com/office/drawing/2014/main" id="{E89D4114-411F-4BAA-BAD9-BF0F8EB82A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BC278B-C3A8-4DAC-A4B2-C4C338FF7EEA}" type="slidenum">
              <a:rPr lang="en-US" altLang="en-US" sz="1400"/>
              <a:pPr eaLnBrk="1" hangingPunct="1"/>
              <a:t>22</a:t>
            </a:fld>
            <a:endParaRPr lang="en-US" altLang="en-US" sz="1400"/>
          </a:p>
        </p:txBody>
      </p:sp>
      <p:sp>
        <p:nvSpPr>
          <p:cNvPr id="46084" name="Text Box 23">
            <a:extLst>
              <a:ext uri="{FF2B5EF4-FFF2-40B4-BE49-F238E27FC236}">
                <a16:creationId xmlns:a16="http://schemas.microsoft.com/office/drawing/2014/main" id="{2C190A7D-6BD7-4267-A225-AB581E9CEBD2}"/>
              </a:ext>
            </a:extLst>
          </p:cNvPr>
          <p:cNvSpPr txBox="1">
            <a:spLocks noChangeArrowheads="1"/>
          </p:cNvSpPr>
          <p:nvPr/>
        </p:nvSpPr>
        <p:spPr bwMode="auto">
          <a:xfrm>
            <a:off x="2322513" y="1966914"/>
            <a:ext cx="2590800" cy="498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600" i="1"/>
              <a:t>Ternary</a:t>
            </a:r>
          </a:p>
        </p:txBody>
      </p:sp>
      <p:grpSp>
        <p:nvGrpSpPr>
          <p:cNvPr id="43013" name="Group 43">
            <a:extLst>
              <a:ext uri="{FF2B5EF4-FFF2-40B4-BE49-F238E27FC236}">
                <a16:creationId xmlns:a16="http://schemas.microsoft.com/office/drawing/2014/main" id="{BB1060AB-B164-46AD-939D-4AE207E725C4}"/>
              </a:ext>
            </a:extLst>
          </p:cNvPr>
          <p:cNvGrpSpPr>
            <a:grpSpLocks/>
          </p:cNvGrpSpPr>
          <p:nvPr/>
        </p:nvGrpSpPr>
        <p:grpSpPr bwMode="auto">
          <a:xfrm>
            <a:off x="1981201" y="2984501"/>
            <a:ext cx="8208963" cy="2354263"/>
            <a:chOff x="457201" y="2983831"/>
            <a:chExt cx="8208295" cy="2354990"/>
          </a:xfrm>
        </p:grpSpPr>
        <p:sp>
          <p:nvSpPr>
            <p:cNvPr id="43014" name="Text Box 24">
              <a:extLst>
                <a:ext uri="{FF2B5EF4-FFF2-40B4-BE49-F238E27FC236}">
                  <a16:creationId xmlns:a16="http://schemas.microsoft.com/office/drawing/2014/main" id="{E58FDFC1-80D1-4C5B-8F2E-40EBC0A4E862}"/>
                </a:ext>
              </a:extLst>
            </p:cNvPr>
            <p:cNvSpPr txBox="1">
              <a:spLocks noChangeArrowheads="1"/>
            </p:cNvSpPr>
            <p:nvPr/>
          </p:nvSpPr>
          <p:spPr bwMode="auto">
            <a:xfrm>
              <a:off x="6760496" y="3123115"/>
              <a:ext cx="1905000" cy="47556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t>EMPLOYEE</a:t>
              </a:r>
            </a:p>
          </p:txBody>
        </p:sp>
        <p:sp>
          <p:nvSpPr>
            <p:cNvPr id="43015" name="Text Box 25">
              <a:extLst>
                <a:ext uri="{FF2B5EF4-FFF2-40B4-BE49-F238E27FC236}">
                  <a16:creationId xmlns:a16="http://schemas.microsoft.com/office/drawing/2014/main" id="{28818A63-2DFD-4880-A81F-2C3D8FF48AE1}"/>
                </a:ext>
              </a:extLst>
            </p:cNvPr>
            <p:cNvSpPr txBox="1">
              <a:spLocks noChangeArrowheads="1"/>
            </p:cNvSpPr>
            <p:nvPr/>
          </p:nvSpPr>
          <p:spPr bwMode="auto">
            <a:xfrm>
              <a:off x="3785938" y="4861810"/>
              <a:ext cx="1447800" cy="47701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t>SKILL</a:t>
              </a:r>
            </a:p>
          </p:txBody>
        </p:sp>
        <p:sp>
          <p:nvSpPr>
            <p:cNvPr id="43016" name="Text Box 26">
              <a:extLst>
                <a:ext uri="{FF2B5EF4-FFF2-40B4-BE49-F238E27FC236}">
                  <a16:creationId xmlns:a16="http://schemas.microsoft.com/office/drawing/2014/main" id="{3AA57442-EF59-45F7-8E79-C757FCC03F56}"/>
                </a:ext>
              </a:extLst>
            </p:cNvPr>
            <p:cNvSpPr txBox="1">
              <a:spLocks noChangeArrowheads="1"/>
            </p:cNvSpPr>
            <p:nvPr/>
          </p:nvSpPr>
          <p:spPr bwMode="auto">
            <a:xfrm>
              <a:off x="457201" y="3065095"/>
              <a:ext cx="1600200" cy="47701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t>PROJECT</a:t>
              </a:r>
            </a:p>
          </p:txBody>
        </p:sp>
        <p:sp>
          <p:nvSpPr>
            <p:cNvPr id="43017" name="Diamond 27">
              <a:extLst>
                <a:ext uri="{FF2B5EF4-FFF2-40B4-BE49-F238E27FC236}">
                  <a16:creationId xmlns:a16="http://schemas.microsoft.com/office/drawing/2014/main" id="{DFA0C0AD-F40A-48E5-8F37-699942CBBDF0}"/>
                </a:ext>
              </a:extLst>
            </p:cNvPr>
            <p:cNvSpPr>
              <a:spLocks noChangeArrowheads="1"/>
            </p:cNvSpPr>
            <p:nvPr/>
          </p:nvSpPr>
          <p:spPr bwMode="auto">
            <a:xfrm>
              <a:off x="3545305" y="2983831"/>
              <a:ext cx="2181726" cy="705853"/>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3018" name="TextBox 29">
              <a:extLst>
                <a:ext uri="{FF2B5EF4-FFF2-40B4-BE49-F238E27FC236}">
                  <a16:creationId xmlns:a16="http://schemas.microsoft.com/office/drawing/2014/main" id="{F7AA2020-19D9-43E5-A7CC-F3080B92A061}"/>
                </a:ext>
              </a:extLst>
            </p:cNvPr>
            <p:cNvSpPr txBox="1">
              <a:spLocks noChangeArrowheads="1"/>
            </p:cNvSpPr>
            <p:nvPr/>
          </p:nvSpPr>
          <p:spPr bwMode="auto">
            <a:xfrm>
              <a:off x="4235116" y="3208421"/>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USES</a:t>
              </a:r>
            </a:p>
          </p:txBody>
        </p:sp>
        <p:cxnSp>
          <p:nvCxnSpPr>
            <p:cNvPr id="43019" name="Straight Connector 38">
              <a:extLst>
                <a:ext uri="{FF2B5EF4-FFF2-40B4-BE49-F238E27FC236}">
                  <a16:creationId xmlns:a16="http://schemas.microsoft.com/office/drawing/2014/main" id="{6E03F646-E670-43EF-96A5-F3AC03D3A8E7}"/>
                </a:ext>
              </a:extLst>
            </p:cNvPr>
            <p:cNvCxnSpPr>
              <a:cxnSpLocks noChangeShapeType="1"/>
              <a:stCxn id="43016" idx="3"/>
            </p:cNvCxnSpPr>
            <p:nvPr/>
          </p:nvCxnSpPr>
          <p:spPr bwMode="auto">
            <a:xfrm>
              <a:off x="2057401" y="3303601"/>
              <a:ext cx="1552073" cy="107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20" name="Straight Connector 40">
              <a:extLst>
                <a:ext uri="{FF2B5EF4-FFF2-40B4-BE49-F238E27FC236}">
                  <a16:creationId xmlns:a16="http://schemas.microsoft.com/office/drawing/2014/main" id="{7F7517ED-0AB3-4F88-A729-DDBB4CC8324B}"/>
                </a:ext>
              </a:extLst>
            </p:cNvPr>
            <p:cNvCxnSpPr>
              <a:cxnSpLocks noChangeShapeType="1"/>
              <a:stCxn id="43017" idx="3"/>
              <a:endCxn id="43014" idx="1"/>
            </p:cNvCxnSpPr>
            <p:nvPr/>
          </p:nvCxnSpPr>
          <p:spPr bwMode="auto">
            <a:xfrm>
              <a:off x="5727031" y="3336758"/>
              <a:ext cx="1033465" cy="2414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021" name="Straight Connector 42">
              <a:extLst>
                <a:ext uri="{FF2B5EF4-FFF2-40B4-BE49-F238E27FC236}">
                  <a16:creationId xmlns:a16="http://schemas.microsoft.com/office/drawing/2014/main" id="{10EAEFC5-957A-4565-A1D5-3AFED800F5C3}"/>
                </a:ext>
              </a:extLst>
            </p:cNvPr>
            <p:cNvCxnSpPr>
              <a:cxnSpLocks noChangeShapeType="1"/>
              <a:stCxn id="43018" idx="2"/>
            </p:cNvCxnSpPr>
            <p:nvPr/>
          </p:nvCxnSpPr>
          <p:spPr bwMode="auto">
            <a:xfrm rot="16200000" flipH="1">
              <a:off x="4130973" y="4243268"/>
              <a:ext cx="1158588" cy="1222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dissolve">
                                      <p:cBhvr>
                                        <p:cTn id="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BE3F5E0D-FCF4-414E-B7C2-890F1DB16D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16531B1-8467-4337-AD41-E9951CAEBD8E}" type="slidenum">
              <a:rPr lang="en-US" altLang="en-US" sz="1400"/>
              <a:pPr eaLnBrk="1" hangingPunct="1"/>
              <a:t>23</a:t>
            </a:fld>
            <a:endParaRPr lang="en-US" altLang="en-US" sz="1400"/>
          </a:p>
        </p:txBody>
      </p:sp>
      <p:sp>
        <p:nvSpPr>
          <p:cNvPr id="44035" name="Rectangle 2">
            <a:extLst>
              <a:ext uri="{FF2B5EF4-FFF2-40B4-BE49-F238E27FC236}">
                <a16:creationId xmlns:a16="http://schemas.microsoft.com/office/drawing/2014/main" id="{EEA2CB32-D403-424D-BA06-6C1718A9C11C}"/>
              </a:ext>
            </a:extLst>
          </p:cNvPr>
          <p:cNvSpPr>
            <a:spLocks noGrp="1" noChangeArrowheads="1"/>
          </p:cNvSpPr>
          <p:nvPr>
            <p:ph type="title"/>
          </p:nvPr>
        </p:nvSpPr>
        <p:spPr>
          <a:xfrm>
            <a:off x="1828800" y="304800"/>
            <a:ext cx="8382000" cy="1143000"/>
          </a:xfrm>
        </p:spPr>
        <p:txBody>
          <a:bodyPr/>
          <a:lstStyle/>
          <a:p>
            <a:pPr eaLnBrk="1" hangingPunct="1"/>
            <a:r>
              <a:rPr lang="en-GB" altLang="en-US"/>
              <a:t> Relationship : Mapping Cardinality</a:t>
            </a:r>
          </a:p>
        </p:txBody>
      </p:sp>
      <p:sp>
        <p:nvSpPr>
          <p:cNvPr id="44036" name="Rectangle 6">
            <a:extLst>
              <a:ext uri="{FF2B5EF4-FFF2-40B4-BE49-F238E27FC236}">
                <a16:creationId xmlns:a16="http://schemas.microsoft.com/office/drawing/2014/main" id="{D704D683-BB42-47A8-98AB-4585A05010C2}"/>
              </a:ext>
            </a:extLst>
          </p:cNvPr>
          <p:cNvSpPr>
            <a:spLocks noGrp="1" noChangeArrowheads="1"/>
          </p:cNvSpPr>
          <p:nvPr>
            <p:ph type="body" idx="1"/>
          </p:nvPr>
        </p:nvSpPr>
        <p:spPr>
          <a:xfrm>
            <a:off x="2057400" y="1676401"/>
            <a:ext cx="8229600" cy="2613023"/>
          </a:xfrm>
        </p:spPr>
        <p:txBody>
          <a:bodyPr vert="horz" lIns="91440" tIns="45720" rIns="0" bIns="45720" rtlCol="0">
            <a:spAutoFit/>
          </a:bodyPr>
          <a:lstStyle/>
          <a:p>
            <a:pPr marL="476250" indent="-476250">
              <a:spcBef>
                <a:spcPct val="40000"/>
              </a:spcBef>
              <a:buSzPct val="85000"/>
              <a:buFont typeface="Symbol" panose="05050102010706020507" pitchFamily="18" charset="2"/>
              <a:buChar char="¨"/>
            </a:pPr>
            <a:r>
              <a:rPr lang="en-GB" altLang="en-US"/>
              <a:t>“Cardinality” indicates the entity </a:t>
            </a:r>
            <a:r>
              <a:rPr lang="en-GB" altLang="en-US" i="1"/>
              <a:t>occurrences</a:t>
            </a:r>
            <a:r>
              <a:rPr lang="en-GB" altLang="en-US"/>
              <a:t> (instances) participating in a relationship.</a:t>
            </a:r>
          </a:p>
          <a:p>
            <a:pPr marL="476250" indent="-476250">
              <a:spcBef>
                <a:spcPct val="40000"/>
              </a:spcBef>
              <a:buSzPct val="85000"/>
              <a:buFont typeface="Symbol" panose="05050102010706020507" pitchFamily="18" charset="2"/>
              <a:buChar char="¨"/>
            </a:pPr>
            <a:r>
              <a:rPr lang="en-GB" altLang="en-US"/>
              <a:t>takes values “one” or “many”. </a:t>
            </a:r>
          </a:p>
          <a:p>
            <a:pPr marL="476250" indent="-476250">
              <a:spcBef>
                <a:spcPct val="5000"/>
              </a:spcBef>
              <a:buSzPct val="85000"/>
              <a:buNone/>
            </a:pPr>
            <a:r>
              <a:rPr lang="en-GB" altLang="en-US" i="1"/>
              <a:t>	e.g.</a:t>
            </a:r>
            <a:r>
              <a:rPr lang="en-GB" altLang="en-US"/>
              <a:t> </a:t>
            </a:r>
            <a:r>
              <a:rPr lang="en-GB" altLang="en-US" i="1"/>
              <a:t>a </a:t>
            </a:r>
            <a:r>
              <a:rPr lang="en-GB" altLang="en-US"/>
              <a:t>one:many </a:t>
            </a:r>
            <a:r>
              <a:rPr lang="en-GB" altLang="en-US" i="1"/>
              <a:t>relationship indicates that for every</a:t>
            </a:r>
          </a:p>
          <a:p>
            <a:pPr marL="476250" indent="-476250">
              <a:spcBef>
                <a:spcPct val="0"/>
              </a:spcBef>
              <a:buSzPct val="85000"/>
              <a:buNone/>
            </a:pPr>
            <a:r>
              <a:rPr lang="en-GB" altLang="en-US" i="1"/>
              <a:t>		 occurrence of one entity, there are many related 	 instances of the other entity.</a:t>
            </a:r>
            <a:r>
              <a:rPr lang="en-GB" altLang="en-US"/>
              <a:t> </a:t>
            </a:r>
            <a:endParaRPr lang="en-GB" altLang="en-US" i="1"/>
          </a:p>
        </p:txBody>
      </p:sp>
      <p:sp>
        <p:nvSpPr>
          <p:cNvPr id="44037" name="Text Box 8">
            <a:extLst>
              <a:ext uri="{FF2B5EF4-FFF2-40B4-BE49-F238E27FC236}">
                <a16:creationId xmlns:a16="http://schemas.microsoft.com/office/drawing/2014/main" id="{C0CFBE8F-29B8-45F1-94C3-A7C3EE9E245E}"/>
              </a:ext>
            </a:extLst>
          </p:cNvPr>
          <p:cNvSpPr txBox="1">
            <a:spLocks noChangeArrowheads="1"/>
          </p:cNvSpPr>
          <p:nvPr/>
        </p:nvSpPr>
        <p:spPr bwMode="auto">
          <a:xfrm>
            <a:off x="2727325" y="5214938"/>
            <a:ext cx="20574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EMPLOYEE </a:t>
            </a:r>
          </a:p>
        </p:txBody>
      </p:sp>
      <p:sp>
        <p:nvSpPr>
          <p:cNvPr id="44038" name="Text Box 9">
            <a:extLst>
              <a:ext uri="{FF2B5EF4-FFF2-40B4-BE49-F238E27FC236}">
                <a16:creationId xmlns:a16="http://schemas.microsoft.com/office/drawing/2014/main" id="{0908D5BD-8AC6-4238-A1DA-DB995EA2D9A3}"/>
              </a:ext>
            </a:extLst>
          </p:cNvPr>
          <p:cNvSpPr txBox="1">
            <a:spLocks noChangeArrowheads="1"/>
          </p:cNvSpPr>
          <p:nvPr/>
        </p:nvSpPr>
        <p:spPr bwMode="auto">
          <a:xfrm>
            <a:off x="8016875" y="5199063"/>
            <a:ext cx="23622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DEPARTMENT</a:t>
            </a:r>
          </a:p>
        </p:txBody>
      </p:sp>
      <p:sp>
        <p:nvSpPr>
          <p:cNvPr id="44039" name="Diamond 15">
            <a:extLst>
              <a:ext uri="{FF2B5EF4-FFF2-40B4-BE49-F238E27FC236}">
                <a16:creationId xmlns:a16="http://schemas.microsoft.com/office/drawing/2014/main" id="{72CFEDF2-A83B-4415-9AAA-272CA20AE855}"/>
              </a:ext>
            </a:extLst>
          </p:cNvPr>
          <p:cNvSpPr>
            <a:spLocks noChangeArrowheads="1"/>
          </p:cNvSpPr>
          <p:nvPr/>
        </p:nvSpPr>
        <p:spPr bwMode="auto">
          <a:xfrm>
            <a:off x="5470525" y="5021264"/>
            <a:ext cx="1860550" cy="833437"/>
          </a:xfrm>
          <a:prstGeom prst="diamond">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4040" name="TextBox 18">
            <a:extLst>
              <a:ext uri="{FF2B5EF4-FFF2-40B4-BE49-F238E27FC236}">
                <a16:creationId xmlns:a16="http://schemas.microsoft.com/office/drawing/2014/main" id="{C9B57C4D-24D6-4104-9131-C647939E77BB}"/>
              </a:ext>
            </a:extLst>
          </p:cNvPr>
          <p:cNvSpPr txBox="1">
            <a:spLocks noChangeArrowheads="1"/>
          </p:cNvSpPr>
          <p:nvPr/>
        </p:nvSpPr>
        <p:spPr bwMode="auto">
          <a:xfrm>
            <a:off x="5951538" y="5245101"/>
            <a:ext cx="938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works</a:t>
            </a:r>
          </a:p>
        </p:txBody>
      </p:sp>
      <p:cxnSp>
        <p:nvCxnSpPr>
          <p:cNvPr id="44041" name="Straight Connector 22">
            <a:extLst>
              <a:ext uri="{FF2B5EF4-FFF2-40B4-BE49-F238E27FC236}">
                <a16:creationId xmlns:a16="http://schemas.microsoft.com/office/drawing/2014/main" id="{DAA3820C-0C60-4C5C-99DF-C18CB4264A71}"/>
              </a:ext>
            </a:extLst>
          </p:cNvPr>
          <p:cNvCxnSpPr>
            <a:cxnSpLocks noChangeShapeType="1"/>
            <a:stCxn id="44037" idx="3"/>
            <a:endCxn id="44039" idx="1"/>
          </p:cNvCxnSpPr>
          <p:nvPr/>
        </p:nvCxnSpPr>
        <p:spPr bwMode="auto">
          <a:xfrm flipV="1">
            <a:off x="4784725" y="5438775"/>
            <a:ext cx="685800" cy="142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4042" name="Straight Connector 24">
            <a:extLst>
              <a:ext uri="{FF2B5EF4-FFF2-40B4-BE49-F238E27FC236}">
                <a16:creationId xmlns:a16="http://schemas.microsoft.com/office/drawing/2014/main" id="{C0FD393E-1969-4BC6-A1AE-0AA95B2A6FB4}"/>
              </a:ext>
            </a:extLst>
          </p:cNvPr>
          <p:cNvCxnSpPr>
            <a:cxnSpLocks noChangeShapeType="1"/>
            <a:stCxn id="44039" idx="3"/>
            <a:endCxn id="44038" idx="1"/>
          </p:cNvCxnSpPr>
          <p:nvPr/>
        </p:nvCxnSpPr>
        <p:spPr bwMode="auto">
          <a:xfrm flipV="1">
            <a:off x="7331075" y="5437189"/>
            <a:ext cx="6858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4043" name="TextBox 27">
            <a:extLst>
              <a:ext uri="{FF2B5EF4-FFF2-40B4-BE49-F238E27FC236}">
                <a16:creationId xmlns:a16="http://schemas.microsoft.com/office/drawing/2014/main" id="{8A9F7AE0-E261-487C-8AFF-211D7914A6A0}"/>
              </a:ext>
            </a:extLst>
          </p:cNvPr>
          <p:cNvSpPr txBox="1">
            <a:spLocks noChangeArrowheads="1"/>
          </p:cNvSpPr>
          <p:nvPr/>
        </p:nvSpPr>
        <p:spPr bwMode="auto">
          <a:xfrm>
            <a:off x="4957763" y="494030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M </a:t>
            </a:r>
          </a:p>
        </p:txBody>
      </p:sp>
      <p:sp>
        <p:nvSpPr>
          <p:cNvPr id="44044" name="TextBox 28">
            <a:extLst>
              <a:ext uri="{FF2B5EF4-FFF2-40B4-BE49-F238E27FC236}">
                <a16:creationId xmlns:a16="http://schemas.microsoft.com/office/drawing/2014/main" id="{C355A435-5D45-4DE9-854B-767CB21EC9BE}"/>
              </a:ext>
            </a:extLst>
          </p:cNvPr>
          <p:cNvSpPr txBox="1">
            <a:spLocks noChangeArrowheads="1"/>
          </p:cNvSpPr>
          <p:nvPr/>
        </p:nvSpPr>
        <p:spPr bwMode="auto">
          <a:xfrm>
            <a:off x="7435850" y="4981575"/>
            <a:ext cx="376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15E4E178-2ABF-43D5-A952-18178A7989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3E543C-951C-4434-B5E4-87766B0B2440}" type="slidenum">
              <a:rPr lang="en-US" altLang="en-US" sz="1400"/>
              <a:pPr eaLnBrk="1" hangingPunct="1"/>
              <a:t>24</a:t>
            </a:fld>
            <a:endParaRPr lang="en-US" altLang="en-US" sz="1400"/>
          </a:p>
        </p:txBody>
      </p:sp>
      <p:sp>
        <p:nvSpPr>
          <p:cNvPr id="45059" name="Rectangle 2">
            <a:extLst>
              <a:ext uri="{FF2B5EF4-FFF2-40B4-BE49-F238E27FC236}">
                <a16:creationId xmlns:a16="http://schemas.microsoft.com/office/drawing/2014/main" id="{DB4AD607-1E90-4C16-89C7-FA19A4840F64}"/>
              </a:ext>
            </a:extLst>
          </p:cNvPr>
          <p:cNvSpPr>
            <a:spLocks noGrp="1" noChangeArrowheads="1"/>
          </p:cNvSpPr>
          <p:nvPr>
            <p:ph type="title"/>
          </p:nvPr>
        </p:nvSpPr>
        <p:spPr>
          <a:xfrm>
            <a:off x="1828800" y="304800"/>
            <a:ext cx="8382000" cy="1143000"/>
          </a:xfrm>
        </p:spPr>
        <p:txBody>
          <a:bodyPr/>
          <a:lstStyle/>
          <a:p>
            <a:pPr eaLnBrk="1" hangingPunct="1"/>
            <a:r>
              <a:rPr lang="en-GB" altLang="en-US"/>
              <a:t>Building the ER Model</a:t>
            </a:r>
          </a:p>
        </p:txBody>
      </p:sp>
      <p:sp>
        <p:nvSpPr>
          <p:cNvPr id="45060" name="Rectangle 6">
            <a:extLst>
              <a:ext uri="{FF2B5EF4-FFF2-40B4-BE49-F238E27FC236}">
                <a16:creationId xmlns:a16="http://schemas.microsoft.com/office/drawing/2014/main" id="{BC17B671-63E0-4818-AB99-11CD92A10476}"/>
              </a:ext>
            </a:extLst>
          </p:cNvPr>
          <p:cNvSpPr>
            <a:spLocks noGrp="1" noChangeArrowheads="1"/>
          </p:cNvSpPr>
          <p:nvPr>
            <p:ph type="body" idx="1"/>
          </p:nvPr>
        </p:nvSpPr>
        <p:spPr>
          <a:xfrm>
            <a:off x="2057400" y="1504951"/>
            <a:ext cx="8229600" cy="3926203"/>
          </a:xfrm>
        </p:spPr>
        <p:txBody>
          <a:bodyPr vert="horz" lIns="91440" tIns="45720" rIns="0" bIns="45720" rtlCol="0">
            <a:spAutoFit/>
          </a:bodyPr>
          <a:lstStyle/>
          <a:p>
            <a:pPr eaLnBrk="1" hangingPunct="1">
              <a:buSzPct val="85000"/>
              <a:buFont typeface="Symbol" panose="05050102010706020507" pitchFamily="18" charset="2"/>
              <a:buChar char="¨"/>
            </a:pPr>
            <a:r>
              <a:rPr lang="en-GB" altLang="en-US"/>
              <a:t>the requirements specification is the first step to any design; it captures the ‘</a:t>
            </a:r>
            <a:r>
              <a:rPr lang="en-GB" altLang="en-US" i="1"/>
              <a:t>what</a:t>
            </a:r>
            <a:r>
              <a:rPr lang="en-GB" altLang="en-US"/>
              <a:t>’ of the business environment.</a:t>
            </a:r>
          </a:p>
          <a:p>
            <a:pPr eaLnBrk="1" hangingPunct="1">
              <a:buSzPct val="85000"/>
              <a:buFont typeface="Symbol" panose="05050102010706020507" pitchFamily="18" charset="2"/>
              <a:buChar char="¨"/>
            </a:pPr>
            <a:r>
              <a:rPr lang="en-GB" altLang="en-US"/>
              <a:t>also documents the “business rules” - i.e., the constraints that will apply to your database.</a:t>
            </a:r>
          </a:p>
          <a:p>
            <a:pPr eaLnBrk="1" hangingPunct="1">
              <a:spcBef>
                <a:spcPct val="0"/>
              </a:spcBef>
              <a:buSzPct val="85000"/>
              <a:buFont typeface="Symbol" panose="05050102010706020507" pitchFamily="18" charset="2"/>
              <a:buNone/>
            </a:pPr>
            <a:r>
              <a:rPr lang="en-GB" altLang="en-US"/>
              <a:t>	</a:t>
            </a:r>
            <a:r>
              <a:rPr lang="en-GB" altLang="en-US" i="1"/>
              <a:t>e.g</a:t>
            </a:r>
            <a:r>
              <a:rPr lang="en-GB" altLang="en-US"/>
              <a:t>. </a:t>
            </a:r>
            <a:r>
              <a:rPr lang="en-GB" altLang="en-US" i="1"/>
              <a:t>every department must have a manager;</a:t>
            </a:r>
          </a:p>
          <a:p>
            <a:pPr eaLnBrk="1" hangingPunct="1">
              <a:spcBef>
                <a:spcPct val="0"/>
              </a:spcBef>
              <a:buSzPct val="85000"/>
              <a:buFont typeface="Symbol" panose="05050102010706020507" pitchFamily="18" charset="2"/>
              <a:buNone/>
            </a:pPr>
            <a:r>
              <a:rPr lang="en-GB" altLang="en-US" i="1"/>
              <a:t>		 and only one manager.</a:t>
            </a:r>
          </a:p>
          <a:p>
            <a:pPr eaLnBrk="1" hangingPunct="1">
              <a:spcBef>
                <a:spcPct val="50000"/>
              </a:spcBef>
              <a:buSzPct val="85000"/>
              <a:buFont typeface="Symbol" panose="05050102010706020507" pitchFamily="18" charset="2"/>
              <a:buChar char="¨"/>
            </a:pPr>
            <a:r>
              <a:rPr lang="en-GB" altLang="en-US"/>
              <a:t>the ER model must capture the participating entities as well as these business rules.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E5D7F545-E154-4C87-91A1-C2433C34F8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4093A2-3BA2-415C-9EED-E630DA6C8FFE}" type="slidenum">
              <a:rPr lang="en-US" altLang="en-US" sz="1400"/>
              <a:pPr eaLnBrk="1" hangingPunct="1"/>
              <a:t>25</a:t>
            </a:fld>
            <a:endParaRPr lang="en-US" altLang="en-US" sz="1400"/>
          </a:p>
        </p:txBody>
      </p:sp>
      <p:sp>
        <p:nvSpPr>
          <p:cNvPr id="46083" name="Rectangle 2">
            <a:extLst>
              <a:ext uri="{FF2B5EF4-FFF2-40B4-BE49-F238E27FC236}">
                <a16:creationId xmlns:a16="http://schemas.microsoft.com/office/drawing/2014/main" id="{963308C4-AB55-48A5-A506-34A133182213}"/>
              </a:ext>
            </a:extLst>
          </p:cNvPr>
          <p:cNvSpPr>
            <a:spLocks noGrp="1" noChangeArrowheads="1"/>
          </p:cNvSpPr>
          <p:nvPr>
            <p:ph type="title"/>
          </p:nvPr>
        </p:nvSpPr>
        <p:spPr>
          <a:xfrm>
            <a:off x="1676400" y="76200"/>
            <a:ext cx="8610600" cy="1143000"/>
          </a:xfrm>
          <a:noFill/>
        </p:spPr>
        <p:txBody>
          <a:bodyPr/>
          <a:lstStyle/>
          <a:p>
            <a:pPr eaLnBrk="1" hangingPunct="1"/>
            <a:r>
              <a:rPr lang="en-GB" altLang="en-US" sz="2800"/>
              <a:t> Building the ER Model : example</a:t>
            </a:r>
          </a:p>
        </p:txBody>
      </p:sp>
      <p:sp>
        <p:nvSpPr>
          <p:cNvPr id="57347" name="Rectangle 3">
            <a:extLst>
              <a:ext uri="{FF2B5EF4-FFF2-40B4-BE49-F238E27FC236}">
                <a16:creationId xmlns:a16="http://schemas.microsoft.com/office/drawing/2014/main" id="{59A4E59F-1010-459D-93E8-8967387FD77D}"/>
              </a:ext>
            </a:extLst>
          </p:cNvPr>
          <p:cNvSpPr>
            <a:spLocks noGrp="1" noChangeArrowheads="1"/>
          </p:cNvSpPr>
          <p:nvPr>
            <p:ph type="body" idx="1"/>
          </p:nvPr>
        </p:nvSpPr>
        <p:spPr>
          <a:xfrm>
            <a:off x="1828800" y="847725"/>
            <a:ext cx="5410200" cy="533400"/>
          </a:xfrm>
        </p:spPr>
        <p:txBody>
          <a:bodyPr/>
          <a:lstStyle/>
          <a:p>
            <a:pPr eaLnBrk="1" hangingPunct="1">
              <a:spcBef>
                <a:spcPct val="50000"/>
              </a:spcBef>
              <a:buFontTx/>
              <a:buNone/>
              <a:defRPr/>
            </a:pPr>
            <a:r>
              <a:rPr lang="en-GB">
                <a:effectLst>
                  <a:outerShdw blurRad="38100" dist="38100" dir="2700000" algn="tl">
                    <a:srgbClr val="C0C0C0"/>
                  </a:outerShdw>
                </a:effectLst>
              </a:rPr>
              <a:t>Relationships: (</a:t>
            </a:r>
            <a:r>
              <a:rPr lang="en-GB" i="1">
                <a:effectLst>
                  <a:outerShdw blurRad="38100" dist="38100" dir="2700000" algn="tl">
                    <a:srgbClr val="C0C0C0"/>
                  </a:outerShdw>
                </a:effectLst>
              </a:rPr>
              <a:t>a sample case</a:t>
            </a:r>
            <a:r>
              <a:rPr lang="en-GB">
                <a:effectLst>
                  <a:outerShdw blurRad="38100" dist="38100" dir="2700000" algn="tl">
                    <a:srgbClr val="C0C0C0"/>
                  </a:outerShdw>
                </a:effectLst>
              </a:rPr>
              <a:t>)</a:t>
            </a:r>
            <a:endParaRPr lang="en-GB"/>
          </a:p>
        </p:txBody>
      </p:sp>
      <p:sp>
        <p:nvSpPr>
          <p:cNvPr id="57348" name="Text Box 4">
            <a:extLst>
              <a:ext uri="{FF2B5EF4-FFF2-40B4-BE49-F238E27FC236}">
                <a16:creationId xmlns:a16="http://schemas.microsoft.com/office/drawing/2014/main" id="{C6E7C90D-3081-44DA-86ED-C0716F5FB5AB}"/>
              </a:ext>
            </a:extLst>
          </p:cNvPr>
          <p:cNvSpPr txBox="1">
            <a:spLocks noChangeArrowheads="1"/>
          </p:cNvSpPr>
          <p:nvPr/>
        </p:nvSpPr>
        <p:spPr bwMode="auto">
          <a:xfrm>
            <a:off x="2743200" y="2492375"/>
            <a:ext cx="1905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CATEGORY</a:t>
            </a:r>
          </a:p>
        </p:txBody>
      </p:sp>
      <p:sp>
        <p:nvSpPr>
          <p:cNvPr id="57349" name="Text Box 5">
            <a:extLst>
              <a:ext uri="{FF2B5EF4-FFF2-40B4-BE49-F238E27FC236}">
                <a16:creationId xmlns:a16="http://schemas.microsoft.com/office/drawing/2014/main" id="{397CDAB2-A373-4028-B7AE-414DD81E299F}"/>
              </a:ext>
            </a:extLst>
          </p:cNvPr>
          <p:cNvSpPr txBox="1">
            <a:spLocks noChangeArrowheads="1"/>
          </p:cNvSpPr>
          <p:nvPr/>
        </p:nvSpPr>
        <p:spPr bwMode="auto">
          <a:xfrm>
            <a:off x="1905000" y="1381126"/>
            <a:ext cx="6172200"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a:solidFill>
                  <a:srgbClr val="800000"/>
                </a:solidFill>
              </a:rPr>
              <a:t>ABC sells many categories of products; each category has several products</a:t>
            </a:r>
          </a:p>
        </p:txBody>
      </p:sp>
      <p:sp>
        <p:nvSpPr>
          <p:cNvPr id="57350" name="Text Box 6">
            <a:extLst>
              <a:ext uri="{FF2B5EF4-FFF2-40B4-BE49-F238E27FC236}">
                <a16:creationId xmlns:a16="http://schemas.microsoft.com/office/drawing/2014/main" id="{C95F4237-B5F6-42F3-A5AA-300435A4598B}"/>
              </a:ext>
            </a:extLst>
          </p:cNvPr>
          <p:cNvSpPr txBox="1">
            <a:spLocks noChangeArrowheads="1"/>
          </p:cNvSpPr>
          <p:nvPr/>
        </p:nvSpPr>
        <p:spPr bwMode="auto">
          <a:xfrm>
            <a:off x="2743200" y="4014788"/>
            <a:ext cx="1905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PRODUCT</a:t>
            </a:r>
          </a:p>
        </p:txBody>
      </p:sp>
      <p:grpSp>
        <p:nvGrpSpPr>
          <p:cNvPr id="2" name="Group 7">
            <a:extLst>
              <a:ext uri="{FF2B5EF4-FFF2-40B4-BE49-F238E27FC236}">
                <a16:creationId xmlns:a16="http://schemas.microsoft.com/office/drawing/2014/main" id="{03292C2E-93CB-4B84-96F7-9280FB529A91}"/>
              </a:ext>
            </a:extLst>
          </p:cNvPr>
          <p:cNvGrpSpPr>
            <a:grpSpLocks/>
          </p:cNvGrpSpPr>
          <p:nvPr/>
        </p:nvGrpSpPr>
        <p:grpSpPr bwMode="auto">
          <a:xfrm>
            <a:off x="3533776" y="2968625"/>
            <a:ext cx="307975" cy="1066800"/>
            <a:chOff x="1410" y="2064"/>
            <a:chExt cx="194" cy="672"/>
          </a:xfrm>
        </p:grpSpPr>
        <p:sp>
          <p:nvSpPr>
            <p:cNvPr id="46096" name="Line 8">
              <a:extLst>
                <a:ext uri="{FF2B5EF4-FFF2-40B4-BE49-F238E27FC236}">
                  <a16:creationId xmlns:a16="http://schemas.microsoft.com/office/drawing/2014/main" id="{B74E0414-2675-4B35-9E9F-00E9F1A51823}"/>
                </a:ext>
              </a:extLst>
            </p:cNvPr>
            <p:cNvSpPr>
              <a:spLocks noChangeShapeType="1"/>
            </p:cNvSpPr>
            <p:nvPr/>
          </p:nvSpPr>
          <p:spPr bwMode="auto">
            <a:xfrm>
              <a:off x="1506" y="206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46097" name="Group 9">
              <a:extLst>
                <a:ext uri="{FF2B5EF4-FFF2-40B4-BE49-F238E27FC236}">
                  <a16:creationId xmlns:a16="http://schemas.microsoft.com/office/drawing/2014/main" id="{A6FD254B-2355-431A-80C2-13A964C711B8}"/>
                </a:ext>
              </a:extLst>
            </p:cNvPr>
            <p:cNvGrpSpPr>
              <a:grpSpLocks/>
            </p:cNvGrpSpPr>
            <p:nvPr/>
          </p:nvGrpSpPr>
          <p:grpSpPr bwMode="auto">
            <a:xfrm>
              <a:off x="1410" y="2635"/>
              <a:ext cx="192" cy="96"/>
              <a:chOff x="3168" y="3216"/>
              <a:chExt cx="192" cy="96"/>
            </a:xfrm>
          </p:grpSpPr>
          <p:sp>
            <p:nvSpPr>
              <p:cNvPr id="46101" name="Line 10">
                <a:extLst>
                  <a:ext uri="{FF2B5EF4-FFF2-40B4-BE49-F238E27FC236}">
                    <a16:creationId xmlns:a16="http://schemas.microsoft.com/office/drawing/2014/main" id="{ABA0C2FC-87CA-43E9-AF1F-DBB49CADB8E2}"/>
                  </a:ext>
                </a:extLst>
              </p:cNvPr>
              <p:cNvSpPr>
                <a:spLocks noChangeShapeType="1"/>
              </p:cNvSpPr>
              <p:nvPr/>
            </p:nvSpPr>
            <p:spPr bwMode="auto">
              <a:xfrm>
                <a:off x="3168" y="321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02" name="Line 11">
                <a:extLst>
                  <a:ext uri="{FF2B5EF4-FFF2-40B4-BE49-F238E27FC236}">
                    <a16:creationId xmlns:a16="http://schemas.microsoft.com/office/drawing/2014/main" id="{4F0906E5-C913-440A-BC7D-B42C0C417149}"/>
                  </a:ext>
                </a:extLst>
              </p:cNvPr>
              <p:cNvSpPr>
                <a:spLocks noChangeShapeType="1"/>
              </p:cNvSpPr>
              <p:nvPr/>
            </p:nvSpPr>
            <p:spPr bwMode="auto">
              <a:xfrm flipH="1">
                <a:off x="3168" y="3216"/>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03" name="Line 12">
                <a:extLst>
                  <a:ext uri="{FF2B5EF4-FFF2-40B4-BE49-F238E27FC236}">
                    <a16:creationId xmlns:a16="http://schemas.microsoft.com/office/drawing/2014/main" id="{D0F5E0C0-378B-4465-B7D1-9F2EC0F58027}"/>
                  </a:ext>
                </a:extLst>
              </p:cNvPr>
              <p:cNvSpPr>
                <a:spLocks noChangeShapeType="1"/>
              </p:cNvSpPr>
              <p:nvPr/>
            </p:nvSpPr>
            <p:spPr bwMode="auto">
              <a:xfrm>
                <a:off x="3264" y="3216"/>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6098" name="Group 13">
              <a:extLst>
                <a:ext uri="{FF2B5EF4-FFF2-40B4-BE49-F238E27FC236}">
                  <a16:creationId xmlns:a16="http://schemas.microsoft.com/office/drawing/2014/main" id="{091C0288-218C-4284-B06B-7AC26208FD40}"/>
                </a:ext>
              </a:extLst>
            </p:cNvPr>
            <p:cNvGrpSpPr>
              <a:grpSpLocks/>
            </p:cNvGrpSpPr>
            <p:nvPr/>
          </p:nvGrpSpPr>
          <p:grpSpPr bwMode="auto">
            <a:xfrm>
              <a:off x="1412" y="2127"/>
              <a:ext cx="192" cy="33"/>
              <a:chOff x="3312" y="2160"/>
              <a:chExt cx="192" cy="33"/>
            </a:xfrm>
          </p:grpSpPr>
          <p:sp>
            <p:nvSpPr>
              <p:cNvPr id="46099" name="Line 14">
                <a:extLst>
                  <a:ext uri="{FF2B5EF4-FFF2-40B4-BE49-F238E27FC236}">
                    <a16:creationId xmlns:a16="http://schemas.microsoft.com/office/drawing/2014/main" id="{64385764-D74F-4C96-A73B-D8F865473F1C}"/>
                  </a:ext>
                </a:extLst>
              </p:cNvPr>
              <p:cNvSpPr>
                <a:spLocks noChangeShapeType="1"/>
              </p:cNvSpPr>
              <p:nvPr/>
            </p:nvSpPr>
            <p:spPr bwMode="auto">
              <a:xfrm>
                <a:off x="3312" y="216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00" name="Line 15">
                <a:extLst>
                  <a:ext uri="{FF2B5EF4-FFF2-40B4-BE49-F238E27FC236}">
                    <a16:creationId xmlns:a16="http://schemas.microsoft.com/office/drawing/2014/main" id="{EBF2952F-E33D-465A-B97E-295A53FD0DF7}"/>
                  </a:ext>
                </a:extLst>
              </p:cNvPr>
              <p:cNvSpPr>
                <a:spLocks noChangeShapeType="1"/>
              </p:cNvSpPr>
              <p:nvPr/>
            </p:nvSpPr>
            <p:spPr bwMode="auto">
              <a:xfrm>
                <a:off x="3312" y="219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57360" name="Text Box 16">
            <a:extLst>
              <a:ext uri="{FF2B5EF4-FFF2-40B4-BE49-F238E27FC236}">
                <a16:creationId xmlns:a16="http://schemas.microsoft.com/office/drawing/2014/main" id="{99304053-198C-4779-A8CF-5B8D2A6DAD3F}"/>
              </a:ext>
            </a:extLst>
          </p:cNvPr>
          <p:cNvSpPr txBox="1">
            <a:spLocks noChangeArrowheads="1"/>
          </p:cNvSpPr>
          <p:nvPr/>
        </p:nvSpPr>
        <p:spPr bwMode="auto">
          <a:xfrm>
            <a:off x="5776913" y="2324101"/>
            <a:ext cx="3581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entities</a:t>
            </a:r>
            <a:r>
              <a:rPr lang="en-GB" altLang="en-US">
                <a:solidFill>
                  <a:srgbClr val="800000"/>
                </a:solidFill>
              </a:rPr>
              <a:t>: category, product</a:t>
            </a:r>
          </a:p>
        </p:txBody>
      </p:sp>
      <p:sp>
        <p:nvSpPr>
          <p:cNvPr id="57361" name="Text Box 17">
            <a:extLst>
              <a:ext uri="{FF2B5EF4-FFF2-40B4-BE49-F238E27FC236}">
                <a16:creationId xmlns:a16="http://schemas.microsoft.com/office/drawing/2014/main" id="{674BF542-598C-4BFE-A2CF-2C33384EC148}"/>
              </a:ext>
            </a:extLst>
          </p:cNvPr>
          <p:cNvSpPr txBox="1">
            <a:spLocks noChangeArrowheads="1"/>
          </p:cNvSpPr>
          <p:nvPr/>
        </p:nvSpPr>
        <p:spPr bwMode="auto">
          <a:xfrm>
            <a:off x="5257800" y="2705101"/>
            <a:ext cx="5105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relationship</a:t>
            </a:r>
            <a:r>
              <a:rPr lang="en-GB" altLang="en-US">
                <a:solidFill>
                  <a:srgbClr val="800000"/>
                </a:solidFill>
              </a:rPr>
              <a:t>: product </a:t>
            </a:r>
            <a:r>
              <a:rPr lang="en-GB" altLang="en-US" u="sng">
                <a:solidFill>
                  <a:srgbClr val="800000"/>
                </a:solidFill>
              </a:rPr>
              <a:t>belongs to</a:t>
            </a:r>
            <a:r>
              <a:rPr lang="en-GB" altLang="en-US">
                <a:solidFill>
                  <a:srgbClr val="800000"/>
                </a:solidFill>
              </a:rPr>
              <a:t> category</a:t>
            </a:r>
          </a:p>
        </p:txBody>
      </p:sp>
      <p:sp>
        <p:nvSpPr>
          <p:cNvPr id="57362" name="Text Box 18">
            <a:extLst>
              <a:ext uri="{FF2B5EF4-FFF2-40B4-BE49-F238E27FC236}">
                <a16:creationId xmlns:a16="http://schemas.microsoft.com/office/drawing/2014/main" id="{F1A7B897-AEF0-49CA-AF07-58E2FC9D8C3D}"/>
              </a:ext>
            </a:extLst>
          </p:cNvPr>
          <p:cNvSpPr txBox="1">
            <a:spLocks noChangeArrowheads="1"/>
          </p:cNvSpPr>
          <p:nvPr/>
        </p:nvSpPr>
        <p:spPr bwMode="auto">
          <a:xfrm>
            <a:off x="1981200" y="3362326"/>
            <a:ext cx="1752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belongs_to</a:t>
            </a:r>
          </a:p>
        </p:txBody>
      </p:sp>
      <p:sp>
        <p:nvSpPr>
          <p:cNvPr id="57366" name="Text Box 22">
            <a:extLst>
              <a:ext uri="{FF2B5EF4-FFF2-40B4-BE49-F238E27FC236}">
                <a16:creationId xmlns:a16="http://schemas.microsoft.com/office/drawing/2014/main" id="{62E76E38-7033-4B8C-84B3-53FFD80725C5}"/>
              </a:ext>
            </a:extLst>
          </p:cNvPr>
          <p:cNvSpPr txBox="1">
            <a:spLocks noChangeArrowheads="1"/>
          </p:cNvSpPr>
          <p:nvPr/>
        </p:nvSpPr>
        <p:spPr bwMode="auto">
          <a:xfrm>
            <a:off x="1909763" y="4962525"/>
            <a:ext cx="8388350" cy="127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81000" indent="-3810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onotype Sorts" charset="2"/>
              <a:buChar char="+"/>
            </a:pPr>
            <a:r>
              <a:rPr lang="en-GB" altLang="en-US">
                <a:solidFill>
                  <a:srgbClr val="800000"/>
                </a:solidFill>
              </a:rPr>
              <a:t>a given category can have many products, but  must have at least one product</a:t>
            </a:r>
          </a:p>
          <a:p>
            <a:pPr>
              <a:spcBef>
                <a:spcPct val="20000"/>
              </a:spcBef>
              <a:buFont typeface="Monotype Sorts" charset="2"/>
              <a:buChar char="+"/>
            </a:pPr>
            <a:r>
              <a:rPr lang="en-GB" altLang="en-US">
                <a:solidFill>
                  <a:srgbClr val="800000"/>
                </a:solidFill>
              </a:rPr>
              <a:t>a given product can belong to one and only one category.</a:t>
            </a:r>
          </a:p>
        </p:txBody>
      </p:sp>
      <p:sp>
        <p:nvSpPr>
          <p:cNvPr id="57367" name="Freeform 23">
            <a:extLst>
              <a:ext uri="{FF2B5EF4-FFF2-40B4-BE49-F238E27FC236}">
                <a16:creationId xmlns:a16="http://schemas.microsoft.com/office/drawing/2014/main" id="{C40036DA-BCEA-4335-BBAA-0E68C114CE48}"/>
              </a:ext>
            </a:extLst>
          </p:cNvPr>
          <p:cNvSpPr>
            <a:spLocks/>
          </p:cNvSpPr>
          <p:nvPr/>
        </p:nvSpPr>
        <p:spPr bwMode="auto">
          <a:xfrm>
            <a:off x="1892300" y="3044825"/>
            <a:ext cx="1511300" cy="2755900"/>
          </a:xfrm>
          <a:custGeom>
            <a:avLst/>
            <a:gdLst>
              <a:gd name="T0" fmla="*/ 2147483647 w 952"/>
              <a:gd name="T1" fmla="*/ 2147483647 h 1736"/>
              <a:gd name="T2" fmla="*/ 2147483647 w 952"/>
              <a:gd name="T3" fmla="*/ 2147483647 h 1736"/>
              <a:gd name="T4" fmla="*/ 2147483647 w 952"/>
              <a:gd name="T5" fmla="*/ 2147483647 h 1736"/>
              <a:gd name="T6" fmla="*/ 2147483647 w 952"/>
              <a:gd name="T7" fmla="*/ 2147483647 h 1736"/>
              <a:gd name="T8" fmla="*/ 2147483647 w 952"/>
              <a:gd name="T9" fmla="*/ 2147483647 h 1736"/>
              <a:gd name="T10" fmla="*/ 2147483647 w 952"/>
              <a:gd name="T11" fmla="*/ 2147483647 h 1736"/>
              <a:gd name="T12" fmla="*/ 2147483647 w 952"/>
              <a:gd name="T13" fmla="*/ 2147483647 h 1736"/>
              <a:gd name="T14" fmla="*/ 2147483647 w 952"/>
              <a:gd name="T15" fmla="*/ 2147483647 h 1736"/>
              <a:gd name="T16" fmla="*/ 0 60000 65536"/>
              <a:gd name="T17" fmla="*/ 0 60000 65536"/>
              <a:gd name="T18" fmla="*/ 0 60000 65536"/>
              <a:gd name="T19" fmla="*/ 0 60000 65536"/>
              <a:gd name="T20" fmla="*/ 0 60000 65536"/>
              <a:gd name="T21" fmla="*/ 0 60000 65536"/>
              <a:gd name="T22" fmla="*/ 0 60000 65536"/>
              <a:gd name="T23" fmla="*/ 0 60000 65536"/>
              <a:gd name="T24" fmla="*/ 0 w 952"/>
              <a:gd name="T25" fmla="*/ 0 h 1736"/>
              <a:gd name="T26" fmla="*/ 952 w 952"/>
              <a:gd name="T27" fmla="*/ 1736 h 17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2" h="1736">
                <a:moveTo>
                  <a:pt x="920" y="8"/>
                </a:moveTo>
                <a:cubicBezTo>
                  <a:pt x="936" y="8"/>
                  <a:pt x="952" y="8"/>
                  <a:pt x="872" y="8"/>
                </a:cubicBezTo>
                <a:cubicBezTo>
                  <a:pt x="792" y="8"/>
                  <a:pt x="544" y="0"/>
                  <a:pt x="440" y="8"/>
                </a:cubicBezTo>
                <a:cubicBezTo>
                  <a:pt x="336" y="16"/>
                  <a:pt x="312" y="16"/>
                  <a:pt x="248" y="56"/>
                </a:cubicBezTo>
                <a:cubicBezTo>
                  <a:pt x="184" y="96"/>
                  <a:pt x="96" y="152"/>
                  <a:pt x="56" y="248"/>
                </a:cubicBezTo>
                <a:cubicBezTo>
                  <a:pt x="16" y="344"/>
                  <a:pt x="8" y="480"/>
                  <a:pt x="8" y="632"/>
                </a:cubicBezTo>
                <a:cubicBezTo>
                  <a:pt x="8" y="784"/>
                  <a:pt x="0" y="976"/>
                  <a:pt x="56" y="1160"/>
                </a:cubicBezTo>
                <a:cubicBezTo>
                  <a:pt x="112" y="1344"/>
                  <a:pt x="296" y="1640"/>
                  <a:pt x="344" y="1736"/>
                </a:cubicBezTo>
              </a:path>
            </a:pathLst>
          </a:custGeom>
          <a:noFill/>
          <a:ln w="25400">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7368" name="Freeform 24">
            <a:extLst>
              <a:ext uri="{FF2B5EF4-FFF2-40B4-BE49-F238E27FC236}">
                <a16:creationId xmlns:a16="http://schemas.microsoft.com/office/drawing/2014/main" id="{75799370-F060-40EF-A009-21C91F254E6A}"/>
              </a:ext>
            </a:extLst>
          </p:cNvPr>
          <p:cNvSpPr>
            <a:spLocks/>
          </p:cNvSpPr>
          <p:nvPr/>
        </p:nvSpPr>
        <p:spPr bwMode="auto">
          <a:xfrm>
            <a:off x="3886200" y="3806825"/>
            <a:ext cx="1155700" cy="1231900"/>
          </a:xfrm>
          <a:custGeom>
            <a:avLst/>
            <a:gdLst>
              <a:gd name="T0" fmla="*/ 0 w 728"/>
              <a:gd name="T1" fmla="*/ 2147483647 h 776"/>
              <a:gd name="T2" fmla="*/ 2147483647 w 728"/>
              <a:gd name="T3" fmla="*/ 2147483647 h 776"/>
              <a:gd name="T4" fmla="*/ 2147483647 w 728"/>
              <a:gd name="T5" fmla="*/ 2147483647 h 776"/>
              <a:gd name="T6" fmla="*/ 2147483647 w 728"/>
              <a:gd name="T7" fmla="*/ 2147483647 h 776"/>
              <a:gd name="T8" fmla="*/ 2147483647 w 728"/>
              <a:gd name="T9" fmla="*/ 2147483647 h 776"/>
              <a:gd name="T10" fmla="*/ 2147483647 w 728"/>
              <a:gd name="T11" fmla="*/ 2147483647 h 776"/>
              <a:gd name="T12" fmla="*/ 2147483647 w 728"/>
              <a:gd name="T13" fmla="*/ 2147483647 h 776"/>
              <a:gd name="T14" fmla="*/ 2147483647 w 728"/>
              <a:gd name="T15" fmla="*/ 2147483647 h 776"/>
              <a:gd name="T16" fmla="*/ 2147483647 w 728"/>
              <a:gd name="T17" fmla="*/ 2147483647 h 776"/>
              <a:gd name="T18" fmla="*/ 2147483647 w 728"/>
              <a:gd name="T19" fmla="*/ 2147483647 h 7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8"/>
              <a:gd name="T31" fmla="*/ 0 h 776"/>
              <a:gd name="T32" fmla="*/ 728 w 728"/>
              <a:gd name="T33" fmla="*/ 776 h 7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8" h="776">
                <a:moveTo>
                  <a:pt x="0" y="56"/>
                </a:moveTo>
                <a:cubicBezTo>
                  <a:pt x="52" y="36"/>
                  <a:pt x="104" y="16"/>
                  <a:pt x="144" y="8"/>
                </a:cubicBezTo>
                <a:cubicBezTo>
                  <a:pt x="184" y="0"/>
                  <a:pt x="184" y="8"/>
                  <a:pt x="240" y="8"/>
                </a:cubicBezTo>
                <a:cubicBezTo>
                  <a:pt x="296" y="8"/>
                  <a:pt x="424" y="0"/>
                  <a:pt x="480" y="8"/>
                </a:cubicBezTo>
                <a:cubicBezTo>
                  <a:pt x="536" y="16"/>
                  <a:pt x="544" y="32"/>
                  <a:pt x="576" y="56"/>
                </a:cubicBezTo>
                <a:cubicBezTo>
                  <a:pt x="608" y="80"/>
                  <a:pt x="648" y="112"/>
                  <a:pt x="672" y="152"/>
                </a:cubicBezTo>
                <a:cubicBezTo>
                  <a:pt x="696" y="192"/>
                  <a:pt x="712" y="248"/>
                  <a:pt x="720" y="296"/>
                </a:cubicBezTo>
                <a:cubicBezTo>
                  <a:pt x="728" y="344"/>
                  <a:pt x="728" y="384"/>
                  <a:pt x="720" y="440"/>
                </a:cubicBezTo>
                <a:cubicBezTo>
                  <a:pt x="712" y="496"/>
                  <a:pt x="688" y="576"/>
                  <a:pt x="672" y="632"/>
                </a:cubicBezTo>
                <a:cubicBezTo>
                  <a:pt x="656" y="688"/>
                  <a:pt x="640" y="732"/>
                  <a:pt x="624" y="776"/>
                </a:cubicBezTo>
              </a:path>
            </a:pathLst>
          </a:custGeom>
          <a:noFill/>
          <a:ln w="25400">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7369" name="AutoShape 25">
            <a:extLst>
              <a:ext uri="{FF2B5EF4-FFF2-40B4-BE49-F238E27FC236}">
                <a16:creationId xmlns:a16="http://schemas.microsoft.com/office/drawing/2014/main" id="{0D434EE9-65D9-48A7-8153-A38EEA10159D}"/>
              </a:ext>
            </a:extLst>
          </p:cNvPr>
          <p:cNvSpPr>
            <a:spLocks noChangeArrowheads="1"/>
          </p:cNvSpPr>
          <p:nvPr/>
        </p:nvSpPr>
        <p:spPr bwMode="auto">
          <a:xfrm>
            <a:off x="5029200" y="3438525"/>
            <a:ext cx="2057400" cy="685800"/>
          </a:xfrm>
          <a:prstGeom prst="cloudCallout">
            <a:avLst>
              <a:gd name="adj1" fmla="val -101468"/>
              <a:gd name="adj2" fmla="val -62269"/>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one:many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dissolve">
                                      <p:cBhvr>
                                        <p:cTn id="7" dur="500"/>
                                        <p:tgtEl>
                                          <p:spTgt spid="5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60"/>
                                        </p:tgtEl>
                                        <p:attrNameLst>
                                          <p:attrName>style.visibility</p:attrName>
                                        </p:attrNameLst>
                                      </p:cBhvr>
                                      <p:to>
                                        <p:strVal val="visible"/>
                                      </p:to>
                                    </p:set>
                                    <p:animEffect transition="in" filter="dissolve">
                                      <p:cBhvr>
                                        <p:cTn id="12" dur="500"/>
                                        <p:tgtEl>
                                          <p:spTgt spid="57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734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735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7361"/>
                                        </p:tgtEl>
                                        <p:attrNameLst>
                                          <p:attrName>style.visibility</p:attrName>
                                        </p:attrNameLst>
                                      </p:cBhvr>
                                      <p:to>
                                        <p:strVal val="visible"/>
                                      </p:to>
                                    </p:set>
                                    <p:animEffect transition="in" filter="dissolve">
                                      <p:cBhvr>
                                        <p:cTn id="25" dur="500"/>
                                        <p:tgtEl>
                                          <p:spTgt spid="573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57362"/>
                                        </p:tgtEl>
                                        <p:attrNameLst>
                                          <p:attrName>style.visibility</p:attrName>
                                        </p:attrNameLst>
                                      </p:cBhvr>
                                      <p:to>
                                        <p:strVal val="visible"/>
                                      </p:to>
                                    </p:set>
                                    <p:animEffect transition="in" filter="dissolve">
                                      <p:cBhvr>
                                        <p:cTn id="34" dur="500"/>
                                        <p:tgtEl>
                                          <p:spTgt spid="57362"/>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57366"/>
                                        </p:tgtEl>
                                        <p:attrNameLst>
                                          <p:attrName>style.visibility</p:attrName>
                                        </p:attrNameLst>
                                      </p:cBhvr>
                                      <p:to>
                                        <p:strVal val="visible"/>
                                      </p:to>
                                    </p:set>
                                    <p:animEffect transition="in" filter="dissolve">
                                      <p:cBhvr>
                                        <p:cTn id="38" dur="500"/>
                                        <p:tgtEl>
                                          <p:spTgt spid="5736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7368"/>
                                        </p:tgtEl>
                                        <p:attrNameLst>
                                          <p:attrName>style.visibility</p:attrName>
                                        </p:attrNameLst>
                                      </p:cBhvr>
                                      <p:to>
                                        <p:strVal val="visible"/>
                                      </p:to>
                                    </p:set>
                                    <p:animEffect transition="in" filter="wipe(down)">
                                      <p:cBhvr>
                                        <p:cTn id="43" dur="500"/>
                                        <p:tgtEl>
                                          <p:spTgt spid="573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57367"/>
                                        </p:tgtEl>
                                        <p:attrNameLst>
                                          <p:attrName>style.visibility</p:attrName>
                                        </p:attrNameLst>
                                      </p:cBhvr>
                                      <p:to>
                                        <p:strVal val="visible"/>
                                      </p:to>
                                    </p:set>
                                    <p:animEffect transition="in" filter="wipe(down)">
                                      <p:cBhvr>
                                        <p:cTn id="48" dur="500"/>
                                        <p:tgtEl>
                                          <p:spTgt spid="5736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7369"/>
                                        </p:tgtEl>
                                        <p:attrNameLst>
                                          <p:attrName>style.visibility</p:attrName>
                                        </p:attrNameLst>
                                      </p:cBhvr>
                                      <p:to>
                                        <p:strVal val="visible"/>
                                      </p:to>
                                    </p:set>
                                    <p:animEffect transition="in" filter="wipe(left)">
                                      <p:cBhvr>
                                        <p:cTn id="53" dur="500"/>
                                        <p:tgtEl>
                                          <p:spTgt spid="57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autoUpdateAnimBg="0"/>
      <p:bldP spid="57349" grpId="0" animBg="1" autoUpdateAnimBg="0"/>
      <p:bldP spid="57350" grpId="0" animBg="1" autoUpdateAnimBg="0"/>
      <p:bldP spid="57360" grpId="0" animBg="1" autoUpdateAnimBg="0"/>
      <p:bldP spid="57361" grpId="0" animBg="1" autoUpdateAnimBg="0"/>
      <p:bldP spid="57362" grpId="0" animBg="1" autoUpdateAnimBg="0"/>
      <p:bldP spid="57366" grpId="0" animBg="1" autoUpdateAnimBg="0"/>
      <p:bldP spid="57367" grpId="0" animBg="1"/>
      <p:bldP spid="57368" grpId="0" animBg="1"/>
      <p:bldP spid="5736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0A889EC0-ED84-40B3-B5F7-8936F6E3DC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2AA9B06-BFA6-401F-B5AF-503606A98705}" type="slidenum">
              <a:rPr lang="en-US" altLang="en-US" sz="1400"/>
              <a:pPr eaLnBrk="1" hangingPunct="1"/>
              <a:t>26</a:t>
            </a:fld>
            <a:endParaRPr lang="en-US" altLang="en-US" sz="1400"/>
          </a:p>
        </p:txBody>
      </p:sp>
      <p:sp>
        <p:nvSpPr>
          <p:cNvPr id="47107" name="Rectangle 2">
            <a:extLst>
              <a:ext uri="{FF2B5EF4-FFF2-40B4-BE49-F238E27FC236}">
                <a16:creationId xmlns:a16="http://schemas.microsoft.com/office/drawing/2014/main" id="{87E421AB-0BC0-4908-9DED-65E90DFC0709}"/>
              </a:ext>
            </a:extLst>
          </p:cNvPr>
          <p:cNvSpPr>
            <a:spLocks noGrp="1" noChangeArrowheads="1"/>
          </p:cNvSpPr>
          <p:nvPr>
            <p:ph type="title"/>
          </p:nvPr>
        </p:nvSpPr>
        <p:spPr>
          <a:xfrm>
            <a:off x="1676400" y="76200"/>
            <a:ext cx="8610600" cy="1143000"/>
          </a:xfrm>
        </p:spPr>
        <p:txBody>
          <a:bodyPr/>
          <a:lstStyle/>
          <a:p>
            <a:pPr eaLnBrk="1" hangingPunct="1"/>
            <a:r>
              <a:rPr lang="en-GB" altLang="en-US" sz="2800"/>
              <a:t> Building the ER Model : example</a:t>
            </a:r>
          </a:p>
        </p:txBody>
      </p:sp>
      <p:sp>
        <p:nvSpPr>
          <p:cNvPr id="59395" name="Rectangle 3">
            <a:extLst>
              <a:ext uri="{FF2B5EF4-FFF2-40B4-BE49-F238E27FC236}">
                <a16:creationId xmlns:a16="http://schemas.microsoft.com/office/drawing/2014/main" id="{5A9226C2-ED56-471E-8625-B85C0988149A}"/>
              </a:ext>
            </a:extLst>
          </p:cNvPr>
          <p:cNvSpPr>
            <a:spLocks noGrp="1" noChangeArrowheads="1"/>
          </p:cNvSpPr>
          <p:nvPr>
            <p:ph type="body" idx="1"/>
          </p:nvPr>
        </p:nvSpPr>
        <p:spPr>
          <a:xfrm>
            <a:off x="1828800" y="990600"/>
            <a:ext cx="5410200" cy="533400"/>
          </a:xfrm>
        </p:spPr>
        <p:txBody>
          <a:bodyPr/>
          <a:lstStyle/>
          <a:p>
            <a:pPr eaLnBrk="1" hangingPunct="1">
              <a:spcBef>
                <a:spcPct val="50000"/>
              </a:spcBef>
              <a:buFontTx/>
              <a:buNone/>
              <a:defRPr/>
            </a:pPr>
            <a:r>
              <a:rPr lang="en-GB">
                <a:effectLst>
                  <a:outerShdw blurRad="38100" dist="38100" dir="2700000" algn="tl">
                    <a:srgbClr val="C0C0C0"/>
                  </a:outerShdw>
                </a:effectLst>
              </a:rPr>
              <a:t>Relationships: (</a:t>
            </a:r>
            <a:r>
              <a:rPr lang="en-GB" i="1">
                <a:effectLst>
                  <a:outerShdw blurRad="38100" dist="38100" dir="2700000" algn="tl">
                    <a:srgbClr val="C0C0C0"/>
                  </a:outerShdw>
                </a:effectLst>
              </a:rPr>
              <a:t>another example</a:t>
            </a:r>
            <a:r>
              <a:rPr lang="en-GB">
                <a:effectLst>
                  <a:outerShdw blurRad="38100" dist="38100" dir="2700000" algn="tl">
                    <a:srgbClr val="C0C0C0"/>
                  </a:outerShdw>
                </a:effectLst>
              </a:rPr>
              <a:t>)</a:t>
            </a:r>
            <a:endParaRPr lang="en-GB"/>
          </a:p>
        </p:txBody>
      </p:sp>
      <p:sp>
        <p:nvSpPr>
          <p:cNvPr id="59396" name="Text Box 4">
            <a:extLst>
              <a:ext uri="{FF2B5EF4-FFF2-40B4-BE49-F238E27FC236}">
                <a16:creationId xmlns:a16="http://schemas.microsoft.com/office/drawing/2014/main" id="{355BE6A4-F3EE-4BB6-A19C-1BFF988240C6}"/>
              </a:ext>
            </a:extLst>
          </p:cNvPr>
          <p:cNvSpPr txBox="1">
            <a:spLocks noChangeArrowheads="1"/>
          </p:cNvSpPr>
          <p:nvPr/>
        </p:nvSpPr>
        <p:spPr bwMode="auto">
          <a:xfrm>
            <a:off x="2300288" y="2635250"/>
            <a:ext cx="1905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PAYMENT</a:t>
            </a:r>
          </a:p>
        </p:txBody>
      </p:sp>
      <p:sp>
        <p:nvSpPr>
          <p:cNvPr id="59397" name="Text Box 5">
            <a:extLst>
              <a:ext uri="{FF2B5EF4-FFF2-40B4-BE49-F238E27FC236}">
                <a16:creationId xmlns:a16="http://schemas.microsoft.com/office/drawing/2014/main" id="{D2E41656-7AD0-413A-BDFE-07FD07529880}"/>
              </a:ext>
            </a:extLst>
          </p:cNvPr>
          <p:cNvSpPr txBox="1">
            <a:spLocks noChangeArrowheads="1"/>
          </p:cNvSpPr>
          <p:nvPr/>
        </p:nvSpPr>
        <p:spPr bwMode="auto">
          <a:xfrm>
            <a:off x="1905000" y="1524001"/>
            <a:ext cx="6248400"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800">
                <a:solidFill>
                  <a:srgbClr val="800000"/>
                </a:solidFill>
              </a:rPr>
              <a:t>A customer cannot make part payments; but can pay several invoices at a time.</a:t>
            </a:r>
          </a:p>
        </p:txBody>
      </p:sp>
      <p:grpSp>
        <p:nvGrpSpPr>
          <p:cNvPr id="2" name="Group 6">
            <a:extLst>
              <a:ext uri="{FF2B5EF4-FFF2-40B4-BE49-F238E27FC236}">
                <a16:creationId xmlns:a16="http://schemas.microsoft.com/office/drawing/2014/main" id="{51D4F524-9232-4E7F-9D1C-19004027AA33}"/>
              </a:ext>
            </a:extLst>
          </p:cNvPr>
          <p:cNvGrpSpPr>
            <a:grpSpLocks/>
          </p:cNvGrpSpPr>
          <p:nvPr/>
        </p:nvGrpSpPr>
        <p:grpSpPr bwMode="auto">
          <a:xfrm>
            <a:off x="3090864" y="3111500"/>
            <a:ext cx="307975" cy="1066800"/>
            <a:chOff x="1410" y="2064"/>
            <a:chExt cx="194" cy="672"/>
          </a:xfrm>
        </p:grpSpPr>
        <p:sp>
          <p:nvSpPr>
            <p:cNvPr id="47117" name="Line 7">
              <a:extLst>
                <a:ext uri="{FF2B5EF4-FFF2-40B4-BE49-F238E27FC236}">
                  <a16:creationId xmlns:a16="http://schemas.microsoft.com/office/drawing/2014/main" id="{36C0AD98-7E93-4039-B089-A942ABC3FCDB}"/>
                </a:ext>
              </a:extLst>
            </p:cNvPr>
            <p:cNvSpPr>
              <a:spLocks noChangeShapeType="1"/>
            </p:cNvSpPr>
            <p:nvPr/>
          </p:nvSpPr>
          <p:spPr bwMode="auto">
            <a:xfrm>
              <a:off x="1506" y="206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47118" name="Group 8">
              <a:extLst>
                <a:ext uri="{FF2B5EF4-FFF2-40B4-BE49-F238E27FC236}">
                  <a16:creationId xmlns:a16="http://schemas.microsoft.com/office/drawing/2014/main" id="{325C6619-4C65-4AB1-9832-2984E02ABF1E}"/>
                </a:ext>
              </a:extLst>
            </p:cNvPr>
            <p:cNvGrpSpPr>
              <a:grpSpLocks/>
            </p:cNvGrpSpPr>
            <p:nvPr/>
          </p:nvGrpSpPr>
          <p:grpSpPr bwMode="auto">
            <a:xfrm>
              <a:off x="1410" y="2635"/>
              <a:ext cx="192" cy="96"/>
              <a:chOff x="3168" y="3216"/>
              <a:chExt cx="192" cy="96"/>
            </a:xfrm>
          </p:grpSpPr>
          <p:sp>
            <p:nvSpPr>
              <p:cNvPr id="47122" name="Line 9">
                <a:extLst>
                  <a:ext uri="{FF2B5EF4-FFF2-40B4-BE49-F238E27FC236}">
                    <a16:creationId xmlns:a16="http://schemas.microsoft.com/office/drawing/2014/main" id="{97179719-9537-42BB-BC71-B2689AC738AA}"/>
                  </a:ext>
                </a:extLst>
              </p:cNvPr>
              <p:cNvSpPr>
                <a:spLocks noChangeShapeType="1"/>
              </p:cNvSpPr>
              <p:nvPr/>
            </p:nvSpPr>
            <p:spPr bwMode="auto">
              <a:xfrm>
                <a:off x="3168" y="321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7123" name="Line 10">
                <a:extLst>
                  <a:ext uri="{FF2B5EF4-FFF2-40B4-BE49-F238E27FC236}">
                    <a16:creationId xmlns:a16="http://schemas.microsoft.com/office/drawing/2014/main" id="{6E125E42-2290-4854-A674-D3BF813F6319}"/>
                  </a:ext>
                </a:extLst>
              </p:cNvPr>
              <p:cNvSpPr>
                <a:spLocks noChangeShapeType="1"/>
              </p:cNvSpPr>
              <p:nvPr/>
            </p:nvSpPr>
            <p:spPr bwMode="auto">
              <a:xfrm flipH="1">
                <a:off x="3168" y="3216"/>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7124" name="Line 11">
                <a:extLst>
                  <a:ext uri="{FF2B5EF4-FFF2-40B4-BE49-F238E27FC236}">
                    <a16:creationId xmlns:a16="http://schemas.microsoft.com/office/drawing/2014/main" id="{D551A78F-679D-4FBA-99E6-8A4A6AADE9DA}"/>
                  </a:ext>
                </a:extLst>
              </p:cNvPr>
              <p:cNvSpPr>
                <a:spLocks noChangeShapeType="1"/>
              </p:cNvSpPr>
              <p:nvPr/>
            </p:nvSpPr>
            <p:spPr bwMode="auto">
              <a:xfrm>
                <a:off x="3264" y="3216"/>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7119" name="Group 12">
              <a:extLst>
                <a:ext uri="{FF2B5EF4-FFF2-40B4-BE49-F238E27FC236}">
                  <a16:creationId xmlns:a16="http://schemas.microsoft.com/office/drawing/2014/main" id="{5FD48AF8-9AB1-44B8-BAEC-18DEE40B2B9B}"/>
                </a:ext>
              </a:extLst>
            </p:cNvPr>
            <p:cNvGrpSpPr>
              <a:grpSpLocks/>
            </p:cNvGrpSpPr>
            <p:nvPr/>
          </p:nvGrpSpPr>
          <p:grpSpPr bwMode="auto">
            <a:xfrm>
              <a:off x="1412" y="2127"/>
              <a:ext cx="192" cy="33"/>
              <a:chOff x="3312" y="2160"/>
              <a:chExt cx="192" cy="33"/>
            </a:xfrm>
          </p:grpSpPr>
          <p:sp>
            <p:nvSpPr>
              <p:cNvPr id="47120" name="Line 13">
                <a:extLst>
                  <a:ext uri="{FF2B5EF4-FFF2-40B4-BE49-F238E27FC236}">
                    <a16:creationId xmlns:a16="http://schemas.microsoft.com/office/drawing/2014/main" id="{5EC0FCD9-509C-49F5-BE3B-A8329C665A6F}"/>
                  </a:ext>
                </a:extLst>
              </p:cNvPr>
              <p:cNvSpPr>
                <a:spLocks noChangeShapeType="1"/>
              </p:cNvSpPr>
              <p:nvPr/>
            </p:nvSpPr>
            <p:spPr bwMode="auto">
              <a:xfrm>
                <a:off x="3312" y="216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7121" name="Line 14">
                <a:extLst>
                  <a:ext uri="{FF2B5EF4-FFF2-40B4-BE49-F238E27FC236}">
                    <a16:creationId xmlns:a16="http://schemas.microsoft.com/office/drawing/2014/main" id="{E989F8E3-0AFA-48D3-A004-800893A25620}"/>
                  </a:ext>
                </a:extLst>
              </p:cNvPr>
              <p:cNvSpPr>
                <a:spLocks noChangeShapeType="1"/>
              </p:cNvSpPr>
              <p:nvPr/>
            </p:nvSpPr>
            <p:spPr bwMode="auto">
              <a:xfrm>
                <a:off x="3312" y="219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59407" name="Text Box 15">
            <a:extLst>
              <a:ext uri="{FF2B5EF4-FFF2-40B4-BE49-F238E27FC236}">
                <a16:creationId xmlns:a16="http://schemas.microsoft.com/office/drawing/2014/main" id="{31981580-70BC-44B5-B07B-D6CE3F152652}"/>
              </a:ext>
            </a:extLst>
          </p:cNvPr>
          <p:cNvSpPr txBox="1">
            <a:spLocks noChangeArrowheads="1"/>
          </p:cNvSpPr>
          <p:nvPr/>
        </p:nvSpPr>
        <p:spPr bwMode="auto">
          <a:xfrm>
            <a:off x="5562600" y="2466976"/>
            <a:ext cx="4800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entities</a:t>
            </a:r>
            <a:r>
              <a:rPr lang="en-GB" altLang="en-US">
                <a:solidFill>
                  <a:srgbClr val="800000"/>
                </a:solidFill>
              </a:rPr>
              <a:t>: invoice, payment</a:t>
            </a:r>
          </a:p>
        </p:txBody>
      </p:sp>
      <p:sp>
        <p:nvSpPr>
          <p:cNvPr id="59408" name="Text Box 16">
            <a:extLst>
              <a:ext uri="{FF2B5EF4-FFF2-40B4-BE49-F238E27FC236}">
                <a16:creationId xmlns:a16="http://schemas.microsoft.com/office/drawing/2014/main" id="{036605B7-AC5C-4680-ABB8-5C653ABDCD0A}"/>
              </a:ext>
            </a:extLst>
          </p:cNvPr>
          <p:cNvSpPr txBox="1">
            <a:spLocks noChangeArrowheads="1"/>
          </p:cNvSpPr>
          <p:nvPr/>
        </p:nvSpPr>
        <p:spPr bwMode="auto">
          <a:xfrm>
            <a:off x="5638800" y="2847976"/>
            <a:ext cx="464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relationships</a:t>
            </a:r>
            <a:r>
              <a:rPr lang="en-GB" altLang="en-US">
                <a:solidFill>
                  <a:srgbClr val="800000"/>
                </a:solidFill>
              </a:rPr>
              <a:t>:  payment </a:t>
            </a:r>
            <a:r>
              <a:rPr lang="en-GB" altLang="en-US" u="sng">
                <a:solidFill>
                  <a:srgbClr val="800000"/>
                </a:solidFill>
              </a:rPr>
              <a:t>is for</a:t>
            </a:r>
            <a:r>
              <a:rPr lang="en-GB" altLang="en-US">
                <a:solidFill>
                  <a:srgbClr val="800000"/>
                </a:solidFill>
              </a:rPr>
              <a:t> one or many invoices</a:t>
            </a:r>
          </a:p>
        </p:txBody>
      </p:sp>
      <p:sp>
        <p:nvSpPr>
          <p:cNvPr id="59409" name="Text Box 17">
            <a:extLst>
              <a:ext uri="{FF2B5EF4-FFF2-40B4-BE49-F238E27FC236}">
                <a16:creationId xmlns:a16="http://schemas.microsoft.com/office/drawing/2014/main" id="{3079902F-C549-44A3-AF56-8D68E76F29ED}"/>
              </a:ext>
            </a:extLst>
          </p:cNvPr>
          <p:cNvSpPr txBox="1">
            <a:spLocks noChangeArrowheads="1"/>
          </p:cNvSpPr>
          <p:nvPr/>
        </p:nvSpPr>
        <p:spPr bwMode="auto">
          <a:xfrm>
            <a:off x="2514600" y="5140326"/>
            <a:ext cx="7620000" cy="904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81000" indent="-3810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onotype Sorts" charset="2"/>
              <a:buChar char="+"/>
            </a:pPr>
            <a:r>
              <a:rPr lang="en-GB" altLang="en-US">
                <a:solidFill>
                  <a:srgbClr val="800000"/>
                </a:solidFill>
              </a:rPr>
              <a:t> one payment can be made towards an invoice.</a:t>
            </a:r>
          </a:p>
          <a:p>
            <a:pPr>
              <a:spcBef>
                <a:spcPct val="20000"/>
              </a:spcBef>
              <a:buFont typeface="Monotype Sorts" charset="2"/>
              <a:buChar char="+"/>
            </a:pPr>
            <a:r>
              <a:rPr lang="en-GB" altLang="en-US">
                <a:solidFill>
                  <a:srgbClr val="800000"/>
                </a:solidFill>
              </a:rPr>
              <a:t>a given payment can have many invoices.</a:t>
            </a:r>
          </a:p>
        </p:txBody>
      </p:sp>
      <p:sp>
        <p:nvSpPr>
          <p:cNvPr id="59410" name="Text Box 18">
            <a:extLst>
              <a:ext uri="{FF2B5EF4-FFF2-40B4-BE49-F238E27FC236}">
                <a16:creationId xmlns:a16="http://schemas.microsoft.com/office/drawing/2014/main" id="{8EE440F4-3503-4221-8288-62DC2C6587E8}"/>
              </a:ext>
            </a:extLst>
          </p:cNvPr>
          <p:cNvSpPr txBox="1">
            <a:spLocks noChangeArrowheads="1"/>
          </p:cNvSpPr>
          <p:nvPr/>
        </p:nvSpPr>
        <p:spPr bwMode="auto">
          <a:xfrm>
            <a:off x="2438400" y="4191000"/>
            <a:ext cx="1905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INVOICE</a:t>
            </a:r>
          </a:p>
        </p:txBody>
      </p:sp>
      <p:sp>
        <p:nvSpPr>
          <p:cNvPr id="59411" name="Text Box 19">
            <a:extLst>
              <a:ext uri="{FF2B5EF4-FFF2-40B4-BE49-F238E27FC236}">
                <a16:creationId xmlns:a16="http://schemas.microsoft.com/office/drawing/2014/main" id="{0401E21A-191D-4AB8-9928-98E1AB88FA27}"/>
              </a:ext>
            </a:extLst>
          </p:cNvPr>
          <p:cNvSpPr txBox="1">
            <a:spLocks noChangeArrowheads="1"/>
          </p:cNvSpPr>
          <p:nvPr/>
        </p:nvSpPr>
        <p:spPr bwMode="auto">
          <a:xfrm>
            <a:off x="2133600" y="3429001"/>
            <a:ext cx="8953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Is for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dissolve">
                                      <p:cBhvr>
                                        <p:cTn id="7" dur="500"/>
                                        <p:tgtEl>
                                          <p:spTgt spid="59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407"/>
                                        </p:tgtEl>
                                        <p:attrNameLst>
                                          <p:attrName>style.visibility</p:attrName>
                                        </p:attrNameLst>
                                      </p:cBhvr>
                                      <p:to>
                                        <p:strVal val="visible"/>
                                      </p:to>
                                    </p:set>
                                    <p:animEffect transition="in" filter="dissolve">
                                      <p:cBhvr>
                                        <p:cTn id="12" dur="500"/>
                                        <p:tgtEl>
                                          <p:spTgt spid="594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93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94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9408"/>
                                        </p:tgtEl>
                                        <p:attrNameLst>
                                          <p:attrName>style.visibility</p:attrName>
                                        </p:attrNameLst>
                                      </p:cBhvr>
                                      <p:to>
                                        <p:strVal val="visible"/>
                                      </p:to>
                                    </p:set>
                                    <p:animEffect transition="in" filter="dissolve">
                                      <p:cBhvr>
                                        <p:cTn id="25" dur="500"/>
                                        <p:tgtEl>
                                          <p:spTgt spid="594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59411"/>
                                        </p:tgtEl>
                                        <p:attrNameLst>
                                          <p:attrName>style.visibility</p:attrName>
                                        </p:attrNameLst>
                                      </p:cBhvr>
                                      <p:to>
                                        <p:strVal val="visible"/>
                                      </p:to>
                                    </p:set>
                                    <p:animEffect transition="in" filter="dissolve">
                                      <p:cBhvr>
                                        <p:cTn id="34" dur="500"/>
                                        <p:tgtEl>
                                          <p:spTgt spid="59411"/>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59409"/>
                                        </p:tgtEl>
                                        <p:attrNameLst>
                                          <p:attrName>style.visibility</p:attrName>
                                        </p:attrNameLst>
                                      </p:cBhvr>
                                      <p:to>
                                        <p:strVal val="visible"/>
                                      </p:to>
                                    </p:set>
                                    <p:animEffect transition="in" filter="dissolve">
                                      <p:cBhvr>
                                        <p:cTn id="38" dur="500"/>
                                        <p:tgtEl>
                                          <p:spTgt spid="59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autoUpdateAnimBg="0"/>
      <p:bldP spid="59397" grpId="0" animBg="1" autoUpdateAnimBg="0"/>
      <p:bldP spid="59407" grpId="0" animBg="1" autoUpdateAnimBg="0"/>
      <p:bldP spid="59408" grpId="0" autoUpdateAnimBg="0"/>
      <p:bldP spid="59409" grpId="0" animBg="1" autoUpdateAnimBg="0"/>
      <p:bldP spid="59410" grpId="0" animBg="1" autoUpdateAnimBg="0"/>
      <p:bldP spid="5941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F90E6AAD-73AC-4FED-AB5E-EE6668855A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79A480D-27B6-4BE1-815E-5432983FCEC5}" type="slidenum">
              <a:rPr lang="en-US" altLang="en-US" sz="1400"/>
              <a:pPr eaLnBrk="1" hangingPunct="1"/>
              <a:t>27</a:t>
            </a:fld>
            <a:endParaRPr lang="en-US" altLang="en-US" sz="1400"/>
          </a:p>
        </p:txBody>
      </p:sp>
      <p:sp>
        <p:nvSpPr>
          <p:cNvPr id="48131" name="Rectangle 2">
            <a:extLst>
              <a:ext uri="{FF2B5EF4-FFF2-40B4-BE49-F238E27FC236}">
                <a16:creationId xmlns:a16="http://schemas.microsoft.com/office/drawing/2014/main" id="{2D462A76-082E-4202-B5CD-460B5B37304E}"/>
              </a:ext>
            </a:extLst>
          </p:cNvPr>
          <p:cNvSpPr>
            <a:spLocks noGrp="1" noChangeArrowheads="1"/>
          </p:cNvSpPr>
          <p:nvPr>
            <p:ph type="title"/>
          </p:nvPr>
        </p:nvSpPr>
        <p:spPr>
          <a:xfrm>
            <a:off x="1676400" y="76200"/>
            <a:ext cx="8610600" cy="1143000"/>
          </a:xfrm>
        </p:spPr>
        <p:txBody>
          <a:bodyPr/>
          <a:lstStyle/>
          <a:p>
            <a:pPr eaLnBrk="1" hangingPunct="1"/>
            <a:r>
              <a:rPr lang="en-GB" altLang="en-US" sz="2800"/>
              <a:t> Building the ER Model : example</a:t>
            </a:r>
          </a:p>
        </p:txBody>
      </p:sp>
      <p:sp>
        <p:nvSpPr>
          <p:cNvPr id="61443" name="Rectangle 3">
            <a:extLst>
              <a:ext uri="{FF2B5EF4-FFF2-40B4-BE49-F238E27FC236}">
                <a16:creationId xmlns:a16="http://schemas.microsoft.com/office/drawing/2014/main" id="{A3168EF7-9F8D-45EC-A15E-7B68C480CC37}"/>
              </a:ext>
            </a:extLst>
          </p:cNvPr>
          <p:cNvSpPr>
            <a:spLocks noGrp="1" noChangeArrowheads="1"/>
          </p:cNvSpPr>
          <p:nvPr>
            <p:ph type="body" idx="1"/>
          </p:nvPr>
        </p:nvSpPr>
        <p:spPr>
          <a:xfrm>
            <a:off x="1828800" y="990600"/>
            <a:ext cx="5410200" cy="533400"/>
          </a:xfrm>
        </p:spPr>
        <p:txBody>
          <a:bodyPr/>
          <a:lstStyle/>
          <a:p>
            <a:pPr eaLnBrk="1" hangingPunct="1">
              <a:spcBef>
                <a:spcPct val="50000"/>
              </a:spcBef>
              <a:buFontTx/>
              <a:buNone/>
              <a:defRPr/>
            </a:pPr>
            <a:r>
              <a:rPr lang="en-GB">
                <a:effectLst>
                  <a:outerShdw blurRad="38100" dist="38100" dir="2700000" algn="tl">
                    <a:srgbClr val="C0C0C0"/>
                  </a:outerShdw>
                </a:effectLst>
              </a:rPr>
              <a:t>Relationships: (</a:t>
            </a:r>
            <a:r>
              <a:rPr lang="en-GB" i="1">
                <a:effectLst>
                  <a:outerShdw blurRad="38100" dist="38100" dir="2700000" algn="tl">
                    <a:srgbClr val="C0C0C0"/>
                  </a:outerShdw>
                </a:effectLst>
              </a:rPr>
              <a:t>another example</a:t>
            </a:r>
            <a:r>
              <a:rPr lang="en-GB">
                <a:effectLst>
                  <a:outerShdw blurRad="38100" dist="38100" dir="2700000" algn="tl">
                    <a:srgbClr val="C0C0C0"/>
                  </a:outerShdw>
                </a:effectLst>
              </a:rPr>
              <a:t>)</a:t>
            </a:r>
            <a:endParaRPr lang="en-GB"/>
          </a:p>
        </p:txBody>
      </p:sp>
      <p:sp>
        <p:nvSpPr>
          <p:cNvPr id="61444" name="Text Box 4">
            <a:extLst>
              <a:ext uri="{FF2B5EF4-FFF2-40B4-BE49-F238E27FC236}">
                <a16:creationId xmlns:a16="http://schemas.microsoft.com/office/drawing/2014/main" id="{E42101DA-39FA-4CF6-A0C2-AAC52DACA5D5}"/>
              </a:ext>
            </a:extLst>
          </p:cNvPr>
          <p:cNvSpPr txBox="1">
            <a:spLocks noChangeArrowheads="1"/>
          </p:cNvSpPr>
          <p:nvPr/>
        </p:nvSpPr>
        <p:spPr bwMode="auto">
          <a:xfrm>
            <a:off x="2300288" y="2635250"/>
            <a:ext cx="1905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PAYMENT</a:t>
            </a:r>
          </a:p>
        </p:txBody>
      </p:sp>
      <p:sp>
        <p:nvSpPr>
          <p:cNvPr id="61445" name="Text Box 5">
            <a:extLst>
              <a:ext uri="{FF2B5EF4-FFF2-40B4-BE49-F238E27FC236}">
                <a16:creationId xmlns:a16="http://schemas.microsoft.com/office/drawing/2014/main" id="{38203D05-B140-4AD1-927F-0B48A77F7DEF}"/>
              </a:ext>
            </a:extLst>
          </p:cNvPr>
          <p:cNvSpPr txBox="1">
            <a:spLocks noChangeArrowheads="1"/>
          </p:cNvSpPr>
          <p:nvPr/>
        </p:nvSpPr>
        <p:spPr bwMode="auto">
          <a:xfrm>
            <a:off x="1905000" y="1524000"/>
            <a:ext cx="6248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800"/>
              <a:t>A customer can make part payments; also can pay several invoices at a time.</a:t>
            </a:r>
          </a:p>
        </p:txBody>
      </p:sp>
      <p:grpSp>
        <p:nvGrpSpPr>
          <p:cNvPr id="2" name="Group 6">
            <a:extLst>
              <a:ext uri="{FF2B5EF4-FFF2-40B4-BE49-F238E27FC236}">
                <a16:creationId xmlns:a16="http://schemas.microsoft.com/office/drawing/2014/main" id="{F27FEBF6-83B1-410F-A80D-BC442ADDFA5E}"/>
              </a:ext>
            </a:extLst>
          </p:cNvPr>
          <p:cNvGrpSpPr>
            <a:grpSpLocks/>
          </p:cNvGrpSpPr>
          <p:nvPr/>
        </p:nvGrpSpPr>
        <p:grpSpPr bwMode="auto">
          <a:xfrm>
            <a:off x="3090864" y="3111500"/>
            <a:ext cx="307975" cy="1066800"/>
            <a:chOff x="1410" y="2064"/>
            <a:chExt cx="194" cy="672"/>
          </a:xfrm>
        </p:grpSpPr>
        <p:sp>
          <p:nvSpPr>
            <p:cNvPr id="48151" name="Line 7">
              <a:extLst>
                <a:ext uri="{FF2B5EF4-FFF2-40B4-BE49-F238E27FC236}">
                  <a16:creationId xmlns:a16="http://schemas.microsoft.com/office/drawing/2014/main" id="{B1C72A60-82E3-4EFF-B28F-1968E76C245F}"/>
                </a:ext>
              </a:extLst>
            </p:cNvPr>
            <p:cNvSpPr>
              <a:spLocks noChangeShapeType="1"/>
            </p:cNvSpPr>
            <p:nvPr/>
          </p:nvSpPr>
          <p:spPr bwMode="auto">
            <a:xfrm>
              <a:off x="1506" y="2064"/>
              <a:ext cx="0"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48152" name="Group 8">
              <a:extLst>
                <a:ext uri="{FF2B5EF4-FFF2-40B4-BE49-F238E27FC236}">
                  <a16:creationId xmlns:a16="http://schemas.microsoft.com/office/drawing/2014/main" id="{680F150F-E4BC-47DE-A533-318CD2177FAD}"/>
                </a:ext>
              </a:extLst>
            </p:cNvPr>
            <p:cNvGrpSpPr>
              <a:grpSpLocks/>
            </p:cNvGrpSpPr>
            <p:nvPr/>
          </p:nvGrpSpPr>
          <p:grpSpPr bwMode="auto">
            <a:xfrm>
              <a:off x="1410" y="2635"/>
              <a:ext cx="192" cy="96"/>
              <a:chOff x="3168" y="3216"/>
              <a:chExt cx="192" cy="96"/>
            </a:xfrm>
          </p:grpSpPr>
          <p:sp>
            <p:nvSpPr>
              <p:cNvPr id="48156" name="Line 9">
                <a:extLst>
                  <a:ext uri="{FF2B5EF4-FFF2-40B4-BE49-F238E27FC236}">
                    <a16:creationId xmlns:a16="http://schemas.microsoft.com/office/drawing/2014/main" id="{29648770-8D07-45A4-89AB-9E6E318C4FFC}"/>
                  </a:ext>
                </a:extLst>
              </p:cNvPr>
              <p:cNvSpPr>
                <a:spLocks noChangeShapeType="1"/>
              </p:cNvSpPr>
              <p:nvPr/>
            </p:nvSpPr>
            <p:spPr bwMode="auto">
              <a:xfrm>
                <a:off x="3168" y="321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8157" name="Line 10">
                <a:extLst>
                  <a:ext uri="{FF2B5EF4-FFF2-40B4-BE49-F238E27FC236}">
                    <a16:creationId xmlns:a16="http://schemas.microsoft.com/office/drawing/2014/main" id="{6F063F7F-6402-431F-AAA3-6FDE59DEE35B}"/>
                  </a:ext>
                </a:extLst>
              </p:cNvPr>
              <p:cNvSpPr>
                <a:spLocks noChangeShapeType="1"/>
              </p:cNvSpPr>
              <p:nvPr/>
            </p:nvSpPr>
            <p:spPr bwMode="auto">
              <a:xfrm flipH="1">
                <a:off x="3168" y="3216"/>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8158" name="Line 11">
                <a:extLst>
                  <a:ext uri="{FF2B5EF4-FFF2-40B4-BE49-F238E27FC236}">
                    <a16:creationId xmlns:a16="http://schemas.microsoft.com/office/drawing/2014/main" id="{7DBB5C99-CF62-4A24-A2C8-1ACAC7E4E147}"/>
                  </a:ext>
                </a:extLst>
              </p:cNvPr>
              <p:cNvSpPr>
                <a:spLocks noChangeShapeType="1"/>
              </p:cNvSpPr>
              <p:nvPr/>
            </p:nvSpPr>
            <p:spPr bwMode="auto">
              <a:xfrm>
                <a:off x="3264" y="3216"/>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8153" name="Group 12">
              <a:extLst>
                <a:ext uri="{FF2B5EF4-FFF2-40B4-BE49-F238E27FC236}">
                  <a16:creationId xmlns:a16="http://schemas.microsoft.com/office/drawing/2014/main" id="{70B52EFF-E9FD-48B2-A27F-06EC4CD786D5}"/>
                </a:ext>
              </a:extLst>
            </p:cNvPr>
            <p:cNvGrpSpPr>
              <a:grpSpLocks/>
            </p:cNvGrpSpPr>
            <p:nvPr/>
          </p:nvGrpSpPr>
          <p:grpSpPr bwMode="auto">
            <a:xfrm>
              <a:off x="1412" y="2127"/>
              <a:ext cx="192" cy="33"/>
              <a:chOff x="3312" y="2160"/>
              <a:chExt cx="192" cy="33"/>
            </a:xfrm>
          </p:grpSpPr>
          <p:sp>
            <p:nvSpPr>
              <p:cNvPr id="48154" name="Line 13">
                <a:extLst>
                  <a:ext uri="{FF2B5EF4-FFF2-40B4-BE49-F238E27FC236}">
                    <a16:creationId xmlns:a16="http://schemas.microsoft.com/office/drawing/2014/main" id="{FAFE6AC3-6CA9-4E06-8F5F-BC105FEA2D0C}"/>
                  </a:ext>
                </a:extLst>
              </p:cNvPr>
              <p:cNvSpPr>
                <a:spLocks noChangeShapeType="1"/>
              </p:cNvSpPr>
              <p:nvPr/>
            </p:nvSpPr>
            <p:spPr bwMode="auto">
              <a:xfrm>
                <a:off x="3312" y="216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8155" name="Line 14">
                <a:extLst>
                  <a:ext uri="{FF2B5EF4-FFF2-40B4-BE49-F238E27FC236}">
                    <a16:creationId xmlns:a16="http://schemas.microsoft.com/office/drawing/2014/main" id="{619452C9-AB9D-4611-A795-C6409693F3CD}"/>
                  </a:ext>
                </a:extLst>
              </p:cNvPr>
              <p:cNvSpPr>
                <a:spLocks noChangeShapeType="1"/>
              </p:cNvSpPr>
              <p:nvPr/>
            </p:nvSpPr>
            <p:spPr bwMode="auto">
              <a:xfrm>
                <a:off x="3312" y="219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61455" name="Text Box 15">
            <a:extLst>
              <a:ext uri="{FF2B5EF4-FFF2-40B4-BE49-F238E27FC236}">
                <a16:creationId xmlns:a16="http://schemas.microsoft.com/office/drawing/2014/main" id="{6E6D978F-070A-44A5-AF27-BC2CD134CA54}"/>
              </a:ext>
            </a:extLst>
          </p:cNvPr>
          <p:cNvSpPr txBox="1">
            <a:spLocks noChangeArrowheads="1"/>
          </p:cNvSpPr>
          <p:nvPr/>
        </p:nvSpPr>
        <p:spPr bwMode="auto">
          <a:xfrm>
            <a:off x="5562600" y="2466976"/>
            <a:ext cx="4800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entities</a:t>
            </a:r>
            <a:r>
              <a:rPr lang="en-GB" altLang="en-US">
                <a:solidFill>
                  <a:srgbClr val="800000"/>
                </a:solidFill>
              </a:rPr>
              <a:t>: invoice, payment, pmt_items</a:t>
            </a:r>
          </a:p>
        </p:txBody>
      </p:sp>
      <p:sp>
        <p:nvSpPr>
          <p:cNvPr id="61456" name="Text Box 16">
            <a:extLst>
              <a:ext uri="{FF2B5EF4-FFF2-40B4-BE49-F238E27FC236}">
                <a16:creationId xmlns:a16="http://schemas.microsoft.com/office/drawing/2014/main" id="{E85AC217-E1AC-4413-994E-4E863AA7B544}"/>
              </a:ext>
            </a:extLst>
          </p:cNvPr>
          <p:cNvSpPr txBox="1">
            <a:spLocks noChangeArrowheads="1"/>
          </p:cNvSpPr>
          <p:nvPr/>
        </p:nvSpPr>
        <p:spPr bwMode="auto">
          <a:xfrm>
            <a:off x="4876800" y="2847976"/>
            <a:ext cx="541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relationships</a:t>
            </a:r>
            <a:r>
              <a:rPr lang="en-GB" altLang="en-US">
                <a:solidFill>
                  <a:srgbClr val="800000"/>
                </a:solidFill>
              </a:rPr>
              <a:t>:  payment </a:t>
            </a:r>
            <a:r>
              <a:rPr lang="en-GB" altLang="en-US" u="sng">
                <a:solidFill>
                  <a:srgbClr val="800000"/>
                </a:solidFill>
              </a:rPr>
              <a:t>contains</a:t>
            </a:r>
            <a:r>
              <a:rPr lang="en-GB" altLang="en-US">
                <a:solidFill>
                  <a:srgbClr val="800000"/>
                </a:solidFill>
              </a:rPr>
              <a:t> pmt_items</a:t>
            </a:r>
          </a:p>
          <a:p>
            <a:r>
              <a:rPr lang="en-GB" altLang="en-US">
                <a:solidFill>
                  <a:srgbClr val="800000"/>
                </a:solidFill>
              </a:rPr>
              <a:t>		pmt_item </a:t>
            </a:r>
            <a:r>
              <a:rPr lang="en-GB" altLang="en-US" u="sng">
                <a:solidFill>
                  <a:srgbClr val="800000"/>
                </a:solidFill>
              </a:rPr>
              <a:t>pays</a:t>
            </a:r>
            <a:r>
              <a:rPr lang="en-GB" altLang="en-US">
                <a:solidFill>
                  <a:srgbClr val="800000"/>
                </a:solidFill>
              </a:rPr>
              <a:t> invoice</a:t>
            </a:r>
          </a:p>
        </p:txBody>
      </p:sp>
      <p:sp>
        <p:nvSpPr>
          <p:cNvPr id="61458" name="Text Box 18">
            <a:extLst>
              <a:ext uri="{FF2B5EF4-FFF2-40B4-BE49-F238E27FC236}">
                <a16:creationId xmlns:a16="http://schemas.microsoft.com/office/drawing/2014/main" id="{BFF6F295-8171-4A69-A544-96E7DA8D2950}"/>
              </a:ext>
            </a:extLst>
          </p:cNvPr>
          <p:cNvSpPr txBox="1">
            <a:spLocks noChangeArrowheads="1"/>
          </p:cNvSpPr>
          <p:nvPr/>
        </p:nvSpPr>
        <p:spPr bwMode="auto">
          <a:xfrm>
            <a:off x="5881688" y="4243388"/>
            <a:ext cx="1905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INVOICE</a:t>
            </a:r>
          </a:p>
        </p:txBody>
      </p:sp>
      <p:grpSp>
        <p:nvGrpSpPr>
          <p:cNvPr id="5" name="Group 19">
            <a:extLst>
              <a:ext uri="{FF2B5EF4-FFF2-40B4-BE49-F238E27FC236}">
                <a16:creationId xmlns:a16="http://schemas.microsoft.com/office/drawing/2014/main" id="{AB77B7A6-201A-4A43-B672-659F5C465947}"/>
              </a:ext>
            </a:extLst>
          </p:cNvPr>
          <p:cNvGrpSpPr>
            <a:grpSpLocks/>
          </p:cNvGrpSpPr>
          <p:nvPr/>
        </p:nvGrpSpPr>
        <p:grpSpPr bwMode="auto">
          <a:xfrm>
            <a:off x="2209800" y="4176713"/>
            <a:ext cx="2057400" cy="609600"/>
            <a:chOff x="729" y="2631"/>
            <a:chExt cx="1296" cy="384"/>
          </a:xfrm>
        </p:grpSpPr>
        <p:sp>
          <p:nvSpPr>
            <p:cNvPr id="48149" name="Text Box 20">
              <a:extLst>
                <a:ext uri="{FF2B5EF4-FFF2-40B4-BE49-F238E27FC236}">
                  <a16:creationId xmlns:a16="http://schemas.microsoft.com/office/drawing/2014/main" id="{418F59D9-37B7-46FD-9A14-3BC442A54900}"/>
                </a:ext>
              </a:extLst>
            </p:cNvPr>
            <p:cNvSpPr txBox="1">
              <a:spLocks noChangeArrowheads="1"/>
            </p:cNvSpPr>
            <p:nvPr/>
          </p:nvSpPr>
          <p:spPr bwMode="auto">
            <a:xfrm>
              <a:off x="768" y="2676"/>
              <a:ext cx="1200"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PMT_ITEMS</a:t>
              </a:r>
            </a:p>
          </p:txBody>
        </p:sp>
        <p:sp>
          <p:nvSpPr>
            <p:cNvPr id="48150" name="Rectangle 21">
              <a:extLst>
                <a:ext uri="{FF2B5EF4-FFF2-40B4-BE49-F238E27FC236}">
                  <a16:creationId xmlns:a16="http://schemas.microsoft.com/office/drawing/2014/main" id="{8896202B-8646-4B91-A159-A739D855A688}"/>
                </a:ext>
              </a:extLst>
            </p:cNvPr>
            <p:cNvSpPr>
              <a:spLocks noChangeArrowheads="1"/>
            </p:cNvSpPr>
            <p:nvPr/>
          </p:nvSpPr>
          <p:spPr bwMode="auto">
            <a:xfrm>
              <a:off x="729" y="2631"/>
              <a:ext cx="1296"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48140" name="Line 23">
            <a:extLst>
              <a:ext uri="{FF2B5EF4-FFF2-40B4-BE49-F238E27FC236}">
                <a16:creationId xmlns:a16="http://schemas.microsoft.com/office/drawing/2014/main" id="{B3AB39AA-8CE4-444F-9BB8-08B2DC111E85}"/>
              </a:ext>
            </a:extLst>
          </p:cNvPr>
          <p:cNvSpPr>
            <a:spLocks noChangeShapeType="1"/>
          </p:cNvSpPr>
          <p:nvPr/>
        </p:nvSpPr>
        <p:spPr bwMode="auto">
          <a:xfrm>
            <a:off x="4281488" y="4481513"/>
            <a:ext cx="1600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48141" name="Group 24">
            <a:extLst>
              <a:ext uri="{FF2B5EF4-FFF2-40B4-BE49-F238E27FC236}">
                <a16:creationId xmlns:a16="http://schemas.microsoft.com/office/drawing/2014/main" id="{D4EF7109-1564-4516-957D-E2C63DAB2F3D}"/>
              </a:ext>
            </a:extLst>
          </p:cNvPr>
          <p:cNvGrpSpPr>
            <a:grpSpLocks/>
          </p:cNvGrpSpPr>
          <p:nvPr/>
        </p:nvGrpSpPr>
        <p:grpSpPr bwMode="auto">
          <a:xfrm rot="5400000">
            <a:off x="5603082" y="4455320"/>
            <a:ext cx="304800" cy="52387"/>
            <a:chOff x="3312" y="2160"/>
            <a:chExt cx="192" cy="33"/>
          </a:xfrm>
        </p:grpSpPr>
        <p:sp>
          <p:nvSpPr>
            <p:cNvPr id="48147" name="Line 25">
              <a:extLst>
                <a:ext uri="{FF2B5EF4-FFF2-40B4-BE49-F238E27FC236}">
                  <a16:creationId xmlns:a16="http://schemas.microsoft.com/office/drawing/2014/main" id="{CA1A5FAC-A1A1-4BCC-8E53-C0E9BA35C06E}"/>
                </a:ext>
              </a:extLst>
            </p:cNvPr>
            <p:cNvSpPr>
              <a:spLocks noChangeShapeType="1"/>
            </p:cNvSpPr>
            <p:nvPr/>
          </p:nvSpPr>
          <p:spPr bwMode="auto">
            <a:xfrm>
              <a:off x="3312" y="216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8148" name="Line 26">
              <a:extLst>
                <a:ext uri="{FF2B5EF4-FFF2-40B4-BE49-F238E27FC236}">
                  <a16:creationId xmlns:a16="http://schemas.microsoft.com/office/drawing/2014/main" id="{C1CB8AE1-CAEE-4EF1-9D2D-F99A2D8070FF}"/>
                </a:ext>
              </a:extLst>
            </p:cNvPr>
            <p:cNvSpPr>
              <a:spLocks noChangeShapeType="1"/>
            </p:cNvSpPr>
            <p:nvPr/>
          </p:nvSpPr>
          <p:spPr bwMode="auto">
            <a:xfrm>
              <a:off x="3312" y="219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8142" name="Line 28">
            <a:extLst>
              <a:ext uri="{FF2B5EF4-FFF2-40B4-BE49-F238E27FC236}">
                <a16:creationId xmlns:a16="http://schemas.microsoft.com/office/drawing/2014/main" id="{9E8BEC1C-FC8E-405A-BE02-34100974ED5F}"/>
              </a:ext>
            </a:extLst>
          </p:cNvPr>
          <p:cNvSpPr>
            <a:spLocks noChangeShapeType="1"/>
          </p:cNvSpPr>
          <p:nvPr/>
        </p:nvSpPr>
        <p:spPr bwMode="auto">
          <a:xfrm rot="5400000">
            <a:off x="4322763" y="4475163"/>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70" name="Text Box 30">
            <a:extLst>
              <a:ext uri="{FF2B5EF4-FFF2-40B4-BE49-F238E27FC236}">
                <a16:creationId xmlns:a16="http://schemas.microsoft.com/office/drawing/2014/main" id="{6988C8E1-4D8A-47FC-8E4F-6F98C2ED1FF3}"/>
              </a:ext>
            </a:extLst>
          </p:cNvPr>
          <p:cNvSpPr txBox="1">
            <a:spLocks noChangeArrowheads="1"/>
          </p:cNvSpPr>
          <p:nvPr/>
        </p:nvSpPr>
        <p:spPr bwMode="auto">
          <a:xfrm>
            <a:off x="3257550" y="3581400"/>
            <a:ext cx="146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contains</a:t>
            </a:r>
          </a:p>
        </p:txBody>
      </p:sp>
      <p:sp>
        <p:nvSpPr>
          <p:cNvPr id="61471" name="Text Box 31">
            <a:extLst>
              <a:ext uri="{FF2B5EF4-FFF2-40B4-BE49-F238E27FC236}">
                <a16:creationId xmlns:a16="http://schemas.microsoft.com/office/drawing/2014/main" id="{D2B98A7D-FB0E-430C-825F-269B3E8908B1}"/>
              </a:ext>
            </a:extLst>
          </p:cNvPr>
          <p:cNvSpPr txBox="1">
            <a:spLocks noChangeArrowheads="1"/>
          </p:cNvSpPr>
          <p:nvPr/>
        </p:nvSpPr>
        <p:spPr bwMode="auto">
          <a:xfrm>
            <a:off x="4876800" y="40386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pays</a:t>
            </a:r>
          </a:p>
        </p:txBody>
      </p:sp>
      <p:sp>
        <p:nvSpPr>
          <p:cNvPr id="48145" name="Line 35">
            <a:extLst>
              <a:ext uri="{FF2B5EF4-FFF2-40B4-BE49-F238E27FC236}">
                <a16:creationId xmlns:a16="http://schemas.microsoft.com/office/drawing/2014/main" id="{5E27848A-3844-472B-A28D-F3D44A9C5A4C}"/>
              </a:ext>
            </a:extLst>
          </p:cNvPr>
          <p:cNvSpPr>
            <a:spLocks noChangeShapeType="1"/>
          </p:cNvSpPr>
          <p:nvPr/>
        </p:nvSpPr>
        <p:spPr bwMode="auto">
          <a:xfrm flipH="1" flipV="1">
            <a:off x="4267200" y="4318000"/>
            <a:ext cx="203200"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8146" name="Line 36">
            <a:extLst>
              <a:ext uri="{FF2B5EF4-FFF2-40B4-BE49-F238E27FC236}">
                <a16:creationId xmlns:a16="http://schemas.microsoft.com/office/drawing/2014/main" id="{E9C324DD-273B-41B9-8CDE-519D9E0F10B3}"/>
              </a:ext>
            </a:extLst>
          </p:cNvPr>
          <p:cNvSpPr>
            <a:spLocks noChangeShapeType="1"/>
          </p:cNvSpPr>
          <p:nvPr/>
        </p:nvSpPr>
        <p:spPr bwMode="auto">
          <a:xfrm flipH="1">
            <a:off x="4267200" y="4470400"/>
            <a:ext cx="203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dissolve">
                                      <p:cBhvr>
                                        <p:cTn id="7" dur="500"/>
                                        <p:tgtEl>
                                          <p:spTgt spid="61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55"/>
                                        </p:tgtEl>
                                        <p:attrNameLst>
                                          <p:attrName>style.visibility</p:attrName>
                                        </p:attrNameLst>
                                      </p:cBhvr>
                                      <p:to>
                                        <p:strVal val="visible"/>
                                      </p:to>
                                    </p:set>
                                    <p:animEffect transition="in" filter="dissolve">
                                      <p:cBhvr>
                                        <p:cTn id="12" dur="500"/>
                                        <p:tgtEl>
                                          <p:spTgt spid="614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144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145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1456"/>
                                        </p:tgtEl>
                                        <p:attrNameLst>
                                          <p:attrName>style.visibility</p:attrName>
                                        </p:attrNameLst>
                                      </p:cBhvr>
                                      <p:to>
                                        <p:strVal val="visible"/>
                                      </p:to>
                                    </p:set>
                                    <p:animEffect transition="in" filter="dissolve">
                                      <p:cBhvr>
                                        <p:cTn id="29" dur="500"/>
                                        <p:tgtEl>
                                          <p:spTgt spid="6145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61470"/>
                                        </p:tgtEl>
                                        <p:attrNameLst>
                                          <p:attrName>style.visibility</p:attrName>
                                        </p:attrNameLst>
                                      </p:cBhvr>
                                      <p:to>
                                        <p:strVal val="visible"/>
                                      </p:to>
                                    </p:set>
                                    <p:animEffect transition="in" filter="dissolve">
                                      <p:cBhvr>
                                        <p:cTn id="38" dur="500"/>
                                        <p:tgtEl>
                                          <p:spTgt spid="61470"/>
                                        </p:tgtEl>
                                      </p:cBhvr>
                                    </p:animEffect>
                                  </p:childTnLst>
                                </p:cTn>
                              </p:par>
                            </p:childTnLst>
                          </p:cTn>
                        </p:par>
                        <p:par>
                          <p:cTn id="39" fill="hold" nodeType="afterGroup">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61471"/>
                                        </p:tgtEl>
                                        <p:attrNameLst>
                                          <p:attrName>style.visibility</p:attrName>
                                        </p:attrNameLst>
                                      </p:cBhvr>
                                      <p:to>
                                        <p:strVal val="visible"/>
                                      </p:to>
                                    </p:set>
                                    <p:animEffect transition="in" filter="dissolve">
                                      <p:cBhvr>
                                        <p:cTn id="42" dur="5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autoUpdateAnimBg="0"/>
      <p:bldP spid="61445" grpId="0" autoUpdateAnimBg="0"/>
      <p:bldP spid="61455" grpId="0" animBg="1" autoUpdateAnimBg="0"/>
      <p:bldP spid="61456" grpId="0" autoUpdateAnimBg="0"/>
      <p:bldP spid="61458" grpId="0" animBg="1" autoUpdateAnimBg="0"/>
      <p:bldP spid="61470" grpId="0" autoUpdateAnimBg="0"/>
      <p:bldP spid="6147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7E480E59-0D56-40D6-91A5-8DDCD86EDD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C17FB7-9C57-4C2D-A6A3-D9328668F37E}" type="slidenum">
              <a:rPr lang="en-US" altLang="en-US" sz="1400"/>
              <a:pPr eaLnBrk="1" hangingPunct="1"/>
              <a:t>28</a:t>
            </a:fld>
            <a:endParaRPr lang="en-US" altLang="en-US" sz="1400"/>
          </a:p>
        </p:txBody>
      </p:sp>
      <p:sp>
        <p:nvSpPr>
          <p:cNvPr id="49155" name="Rectangle 2">
            <a:extLst>
              <a:ext uri="{FF2B5EF4-FFF2-40B4-BE49-F238E27FC236}">
                <a16:creationId xmlns:a16="http://schemas.microsoft.com/office/drawing/2014/main" id="{1D27EBD0-84B4-4A54-861D-91B0E5D95D38}"/>
              </a:ext>
            </a:extLst>
          </p:cNvPr>
          <p:cNvSpPr>
            <a:spLocks noGrp="1" noChangeArrowheads="1"/>
          </p:cNvSpPr>
          <p:nvPr>
            <p:ph type="title"/>
          </p:nvPr>
        </p:nvSpPr>
        <p:spPr>
          <a:xfrm>
            <a:off x="1676400" y="76200"/>
            <a:ext cx="8610600" cy="1143000"/>
          </a:xfrm>
        </p:spPr>
        <p:txBody>
          <a:bodyPr/>
          <a:lstStyle/>
          <a:p>
            <a:pPr eaLnBrk="1" hangingPunct="1"/>
            <a:r>
              <a:rPr lang="en-GB" altLang="en-US" sz="2800"/>
              <a:t>Building the ER Model : example</a:t>
            </a:r>
          </a:p>
        </p:txBody>
      </p:sp>
      <p:sp>
        <p:nvSpPr>
          <p:cNvPr id="63491" name="Rectangle 3">
            <a:extLst>
              <a:ext uri="{FF2B5EF4-FFF2-40B4-BE49-F238E27FC236}">
                <a16:creationId xmlns:a16="http://schemas.microsoft.com/office/drawing/2014/main" id="{BDE35A86-9A34-4A6C-B4BD-B6FF1F8CC65C}"/>
              </a:ext>
            </a:extLst>
          </p:cNvPr>
          <p:cNvSpPr>
            <a:spLocks noGrp="1" noChangeArrowheads="1"/>
          </p:cNvSpPr>
          <p:nvPr>
            <p:ph type="body" idx="1"/>
          </p:nvPr>
        </p:nvSpPr>
        <p:spPr>
          <a:xfrm>
            <a:off x="1905000" y="1066800"/>
            <a:ext cx="7848600" cy="533400"/>
          </a:xfrm>
        </p:spPr>
        <p:txBody>
          <a:bodyPr/>
          <a:lstStyle/>
          <a:p>
            <a:pPr eaLnBrk="1" hangingPunct="1">
              <a:lnSpc>
                <a:spcPct val="90000"/>
              </a:lnSpc>
              <a:spcBef>
                <a:spcPct val="50000"/>
              </a:spcBef>
              <a:buFontTx/>
              <a:buNone/>
              <a:defRPr/>
            </a:pPr>
            <a:r>
              <a:rPr lang="en-GB" sz="3000">
                <a:effectLst>
                  <a:outerShdw blurRad="38100" dist="38100" dir="2700000" algn="tl">
                    <a:srgbClr val="C0C0C0"/>
                  </a:outerShdw>
                </a:effectLst>
              </a:rPr>
              <a:t>Advanced Constructs (</a:t>
            </a:r>
            <a:r>
              <a:rPr lang="en-GB" sz="3000" i="1">
                <a:effectLst>
                  <a:outerShdw blurRad="38100" dist="38100" dir="2700000" algn="tl">
                    <a:srgbClr val="C0C0C0"/>
                  </a:outerShdw>
                </a:effectLst>
              </a:rPr>
              <a:t>Specialisation</a:t>
            </a:r>
            <a:r>
              <a:rPr lang="en-GB" sz="3000">
                <a:effectLst>
                  <a:outerShdw blurRad="38100" dist="38100" dir="2700000" algn="tl">
                    <a:srgbClr val="C0C0C0"/>
                  </a:outerShdw>
                </a:effectLst>
              </a:rPr>
              <a:t>)</a:t>
            </a:r>
            <a:endParaRPr lang="en-GB" sz="3000"/>
          </a:p>
        </p:txBody>
      </p:sp>
      <p:sp>
        <p:nvSpPr>
          <p:cNvPr id="63492" name="Text Box 4">
            <a:extLst>
              <a:ext uri="{FF2B5EF4-FFF2-40B4-BE49-F238E27FC236}">
                <a16:creationId xmlns:a16="http://schemas.microsoft.com/office/drawing/2014/main" id="{177B32B5-FE41-42F1-8273-E4D33EB12FD0}"/>
              </a:ext>
            </a:extLst>
          </p:cNvPr>
          <p:cNvSpPr txBox="1">
            <a:spLocks noChangeArrowheads="1"/>
          </p:cNvSpPr>
          <p:nvPr/>
        </p:nvSpPr>
        <p:spPr bwMode="auto">
          <a:xfrm>
            <a:off x="1905000" y="1619251"/>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a:solidFill>
                  <a:srgbClr val="800000"/>
                </a:solidFill>
              </a:rPr>
              <a:t>Customers pay their invoices in cash, cheque or draft.</a:t>
            </a:r>
          </a:p>
        </p:txBody>
      </p:sp>
      <p:sp>
        <p:nvSpPr>
          <p:cNvPr id="63493" name="Text Box 5">
            <a:extLst>
              <a:ext uri="{FF2B5EF4-FFF2-40B4-BE49-F238E27FC236}">
                <a16:creationId xmlns:a16="http://schemas.microsoft.com/office/drawing/2014/main" id="{1341E551-702E-49E6-A7B6-1851D935191D}"/>
              </a:ext>
            </a:extLst>
          </p:cNvPr>
          <p:cNvSpPr txBox="1">
            <a:spLocks noChangeArrowheads="1"/>
          </p:cNvSpPr>
          <p:nvPr/>
        </p:nvSpPr>
        <p:spPr bwMode="auto">
          <a:xfrm>
            <a:off x="3413125" y="2276475"/>
            <a:ext cx="22098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PAYMENT</a:t>
            </a:r>
          </a:p>
        </p:txBody>
      </p:sp>
      <p:grpSp>
        <p:nvGrpSpPr>
          <p:cNvPr id="2" name="Group 6">
            <a:extLst>
              <a:ext uri="{FF2B5EF4-FFF2-40B4-BE49-F238E27FC236}">
                <a16:creationId xmlns:a16="http://schemas.microsoft.com/office/drawing/2014/main" id="{59298903-A263-49C9-911E-AA7B27F6CCE5}"/>
              </a:ext>
            </a:extLst>
          </p:cNvPr>
          <p:cNvGrpSpPr>
            <a:grpSpLocks/>
          </p:cNvGrpSpPr>
          <p:nvPr/>
        </p:nvGrpSpPr>
        <p:grpSpPr bwMode="auto">
          <a:xfrm>
            <a:off x="4365625" y="2762251"/>
            <a:ext cx="304800" cy="906463"/>
            <a:chOff x="2664" y="1908"/>
            <a:chExt cx="192" cy="571"/>
          </a:xfrm>
        </p:grpSpPr>
        <p:grpSp>
          <p:nvGrpSpPr>
            <p:cNvPr id="49190" name="Group 7">
              <a:extLst>
                <a:ext uri="{FF2B5EF4-FFF2-40B4-BE49-F238E27FC236}">
                  <a16:creationId xmlns:a16="http://schemas.microsoft.com/office/drawing/2014/main" id="{EA4EF27B-4FF8-4A44-9BF4-F5B6EDE1B10B}"/>
                </a:ext>
              </a:extLst>
            </p:cNvPr>
            <p:cNvGrpSpPr>
              <a:grpSpLocks/>
            </p:cNvGrpSpPr>
            <p:nvPr/>
          </p:nvGrpSpPr>
          <p:grpSpPr bwMode="auto">
            <a:xfrm>
              <a:off x="2739" y="1908"/>
              <a:ext cx="42" cy="379"/>
              <a:chOff x="2496" y="2448"/>
              <a:chExt cx="42" cy="288"/>
            </a:xfrm>
          </p:grpSpPr>
          <p:sp>
            <p:nvSpPr>
              <p:cNvPr id="49192" name="Line 8">
                <a:extLst>
                  <a:ext uri="{FF2B5EF4-FFF2-40B4-BE49-F238E27FC236}">
                    <a16:creationId xmlns:a16="http://schemas.microsoft.com/office/drawing/2014/main" id="{AC1AA4AE-AF1C-456B-9489-3D01E9E2DECA}"/>
                  </a:ext>
                </a:extLst>
              </p:cNvPr>
              <p:cNvSpPr>
                <a:spLocks noChangeShapeType="1"/>
              </p:cNvSpPr>
              <p:nvPr/>
            </p:nvSpPr>
            <p:spPr bwMode="auto">
              <a:xfrm>
                <a:off x="2496" y="2448"/>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9193" name="Line 9">
                <a:extLst>
                  <a:ext uri="{FF2B5EF4-FFF2-40B4-BE49-F238E27FC236}">
                    <a16:creationId xmlns:a16="http://schemas.microsoft.com/office/drawing/2014/main" id="{15CE19FC-1223-4732-8056-2E707140954E}"/>
                  </a:ext>
                </a:extLst>
              </p:cNvPr>
              <p:cNvSpPr>
                <a:spLocks noChangeShapeType="1"/>
              </p:cNvSpPr>
              <p:nvPr/>
            </p:nvSpPr>
            <p:spPr bwMode="auto">
              <a:xfrm>
                <a:off x="2538" y="2448"/>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9191" name="Oval 10">
              <a:extLst>
                <a:ext uri="{FF2B5EF4-FFF2-40B4-BE49-F238E27FC236}">
                  <a16:creationId xmlns:a16="http://schemas.microsoft.com/office/drawing/2014/main" id="{5BA74832-A9B0-49A4-9E93-8A736B8F81F4}"/>
                </a:ext>
              </a:extLst>
            </p:cNvPr>
            <p:cNvSpPr>
              <a:spLocks noChangeArrowheads="1"/>
            </p:cNvSpPr>
            <p:nvPr/>
          </p:nvSpPr>
          <p:spPr bwMode="auto">
            <a:xfrm>
              <a:off x="2664" y="2287"/>
              <a:ext cx="192" cy="192"/>
            </a:xfrm>
            <a:prstGeom prst="ellipse">
              <a:avLst/>
            </a:prstGeom>
            <a:noFill/>
            <a:ln w="1968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d</a:t>
              </a:r>
            </a:p>
          </p:txBody>
        </p:sp>
      </p:grpSp>
      <p:grpSp>
        <p:nvGrpSpPr>
          <p:cNvPr id="4" name="Group 11">
            <a:extLst>
              <a:ext uri="{FF2B5EF4-FFF2-40B4-BE49-F238E27FC236}">
                <a16:creationId xmlns:a16="http://schemas.microsoft.com/office/drawing/2014/main" id="{782D3EB9-AEEF-4755-AC76-371D7D304A8A}"/>
              </a:ext>
            </a:extLst>
          </p:cNvPr>
          <p:cNvGrpSpPr>
            <a:grpSpLocks/>
          </p:cNvGrpSpPr>
          <p:nvPr/>
        </p:nvGrpSpPr>
        <p:grpSpPr bwMode="auto">
          <a:xfrm>
            <a:off x="2698750" y="3516313"/>
            <a:ext cx="3638550" cy="0"/>
            <a:chOff x="1614" y="2274"/>
            <a:chExt cx="2292" cy="0"/>
          </a:xfrm>
        </p:grpSpPr>
        <p:sp>
          <p:nvSpPr>
            <p:cNvPr id="49188" name="Line 12">
              <a:extLst>
                <a:ext uri="{FF2B5EF4-FFF2-40B4-BE49-F238E27FC236}">
                  <a16:creationId xmlns:a16="http://schemas.microsoft.com/office/drawing/2014/main" id="{1BFDBD53-ADFC-417C-8F24-DF0A6B72F0F0}"/>
                </a:ext>
              </a:extLst>
            </p:cNvPr>
            <p:cNvSpPr>
              <a:spLocks noChangeShapeType="1"/>
            </p:cNvSpPr>
            <p:nvPr/>
          </p:nvSpPr>
          <p:spPr bwMode="auto">
            <a:xfrm>
              <a:off x="2850" y="227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9189" name="Line 13">
              <a:extLst>
                <a:ext uri="{FF2B5EF4-FFF2-40B4-BE49-F238E27FC236}">
                  <a16:creationId xmlns:a16="http://schemas.microsoft.com/office/drawing/2014/main" id="{B291D709-6503-4F4C-A249-3F884718E2E0}"/>
                </a:ext>
              </a:extLst>
            </p:cNvPr>
            <p:cNvSpPr>
              <a:spLocks noChangeShapeType="1"/>
            </p:cNvSpPr>
            <p:nvPr/>
          </p:nvSpPr>
          <p:spPr bwMode="auto">
            <a:xfrm>
              <a:off x="1614" y="227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 name="Group 14">
            <a:extLst>
              <a:ext uri="{FF2B5EF4-FFF2-40B4-BE49-F238E27FC236}">
                <a16:creationId xmlns:a16="http://schemas.microsoft.com/office/drawing/2014/main" id="{41E75D56-0B11-4F90-A177-CB2CC8ECB3C4}"/>
              </a:ext>
            </a:extLst>
          </p:cNvPr>
          <p:cNvGrpSpPr>
            <a:grpSpLocks/>
          </p:cNvGrpSpPr>
          <p:nvPr/>
        </p:nvGrpSpPr>
        <p:grpSpPr bwMode="auto">
          <a:xfrm>
            <a:off x="1981200" y="3508376"/>
            <a:ext cx="5081588" cy="949325"/>
            <a:chOff x="1162" y="2269"/>
            <a:chExt cx="3201" cy="598"/>
          </a:xfrm>
        </p:grpSpPr>
        <p:grpSp>
          <p:nvGrpSpPr>
            <p:cNvPr id="49179" name="Group 15">
              <a:extLst>
                <a:ext uri="{FF2B5EF4-FFF2-40B4-BE49-F238E27FC236}">
                  <a16:creationId xmlns:a16="http://schemas.microsoft.com/office/drawing/2014/main" id="{EF0910A8-E36A-426C-BBAD-41EBA222519B}"/>
                </a:ext>
              </a:extLst>
            </p:cNvPr>
            <p:cNvGrpSpPr>
              <a:grpSpLocks/>
            </p:cNvGrpSpPr>
            <p:nvPr/>
          </p:nvGrpSpPr>
          <p:grpSpPr bwMode="auto">
            <a:xfrm>
              <a:off x="3451" y="2269"/>
              <a:ext cx="912" cy="593"/>
              <a:chOff x="3451" y="2269"/>
              <a:chExt cx="912" cy="593"/>
            </a:xfrm>
          </p:grpSpPr>
          <p:sp>
            <p:nvSpPr>
              <p:cNvPr id="49186" name="Text Box 16">
                <a:extLst>
                  <a:ext uri="{FF2B5EF4-FFF2-40B4-BE49-F238E27FC236}">
                    <a16:creationId xmlns:a16="http://schemas.microsoft.com/office/drawing/2014/main" id="{2A4C597C-199F-4BA5-A81A-E5704525E337}"/>
                  </a:ext>
                </a:extLst>
              </p:cNvPr>
              <p:cNvSpPr txBox="1">
                <a:spLocks noChangeArrowheads="1"/>
              </p:cNvSpPr>
              <p:nvPr/>
            </p:nvSpPr>
            <p:spPr bwMode="auto">
              <a:xfrm>
                <a:off x="3451" y="2562"/>
                <a:ext cx="912"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DRAFT</a:t>
                </a:r>
              </a:p>
            </p:txBody>
          </p:sp>
          <p:sp>
            <p:nvSpPr>
              <p:cNvPr id="49187" name="Line 17">
                <a:extLst>
                  <a:ext uri="{FF2B5EF4-FFF2-40B4-BE49-F238E27FC236}">
                    <a16:creationId xmlns:a16="http://schemas.microsoft.com/office/drawing/2014/main" id="{52CE5B88-5ECF-4975-9CBA-E370B3A4E2F3}"/>
                  </a:ext>
                </a:extLst>
              </p:cNvPr>
              <p:cNvSpPr>
                <a:spLocks noChangeShapeType="1"/>
              </p:cNvSpPr>
              <p:nvPr/>
            </p:nvSpPr>
            <p:spPr bwMode="auto">
              <a:xfrm>
                <a:off x="3907" y="2269"/>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9180" name="Group 18">
              <a:extLst>
                <a:ext uri="{FF2B5EF4-FFF2-40B4-BE49-F238E27FC236}">
                  <a16:creationId xmlns:a16="http://schemas.microsoft.com/office/drawing/2014/main" id="{03AAD093-33BF-4147-9C56-2429F851B830}"/>
                </a:ext>
              </a:extLst>
            </p:cNvPr>
            <p:cNvGrpSpPr>
              <a:grpSpLocks/>
            </p:cNvGrpSpPr>
            <p:nvPr/>
          </p:nvGrpSpPr>
          <p:grpSpPr bwMode="auto">
            <a:xfrm>
              <a:off x="1162" y="2274"/>
              <a:ext cx="912" cy="593"/>
              <a:chOff x="1157" y="2274"/>
              <a:chExt cx="912" cy="593"/>
            </a:xfrm>
          </p:grpSpPr>
          <p:sp>
            <p:nvSpPr>
              <p:cNvPr id="49184" name="Text Box 19">
                <a:extLst>
                  <a:ext uri="{FF2B5EF4-FFF2-40B4-BE49-F238E27FC236}">
                    <a16:creationId xmlns:a16="http://schemas.microsoft.com/office/drawing/2014/main" id="{EB94FD4B-A7EE-442C-9271-0FF4F07D0207}"/>
                  </a:ext>
                </a:extLst>
              </p:cNvPr>
              <p:cNvSpPr txBox="1">
                <a:spLocks noChangeArrowheads="1"/>
              </p:cNvSpPr>
              <p:nvPr/>
            </p:nvSpPr>
            <p:spPr bwMode="auto">
              <a:xfrm>
                <a:off x="1157" y="2567"/>
                <a:ext cx="912"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CASH</a:t>
                </a:r>
              </a:p>
            </p:txBody>
          </p:sp>
          <p:sp>
            <p:nvSpPr>
              <p:cNvPr id="49185" name="Line 20">
                <a:extLst>
                  <a:ext uri="{FF2B5EF4-FFF2-40B4-BE49-F238E27FC236}">
                    <a16:creationId xmlns:a16="http://schemas.microsoft.com/office/drawing/2014/main" id="{A73CF81B-CAC9-486E-8FF3-82AF681D3015}"/>
                  </a:ext>
                </a:extLst>
              </p:cNvPr>
              <p:cNvSpPr>
                <a:spLocks noChangeShapeType="1"/>
              </p:cNvSpPr>
              <p:nvPr/>
            </p:nvSpPr>
            <p:spPr bwMode="auto">
              <a:xfrm>
                <a:off x="1613" y="227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9181" name="Group 21">
              <a:extLst>
                <a:ext uri="{FF2B5EF4-FFF2-40B4-BE49-F238E27FC236}">
                  <a16:creationId xmlns:a16="http://schemas.microsoft.com/office/drawing/2014/main" id="{0ADBBC7B-9205-4C1F-AC76-C7B1603D9C40}"/>
                </a:ext>
              </a:extLst>
            </p:cNvPr>
            <p:cNvGrpSpPr>
              <a:grpSpLocks/>
            </p:cNvGrpSpPr>
            <p:nvPr/>
          </p:nvGrpSpPr>
          <p:grpSpPr bwMode="auto">
            <a:xfrm>
              <a:off x="2309" y="2372"/>
              <a:ext cx="912" cy="490"/>
              <a:chOff x="2304" y="2372"/>
              <a:chExt cx="912" cy="490"/>
            </a:xfrm>
          </p:grpSpPr>
          <p:sp>
            <p:nvSpPr>
              <p:cNvPr id="49182" name="Text Box 22">
                <a:extLst>
                  <a:ext uri="{FF2B5EF4-FFF2-40B4-BE49-F238E27FC236}">
                    <a16:creationId xmlns:a16="http://schemas.microsoft.com/office/drawing/2014/main" id="{03D9AB94-8E04-4EC0-B420-DBC601ACEA5B}"/>
                  </a:ext>
                </a:extLst>
              </p:cNvPr>
              <p:cNvSpPr txBox="1">
                <a:spLocks noChangeArrowheads="1"/>
              </p:cNvSpPr>
              <p:nvPr/>
            </p:nvSpPr>
            <p:spPr bwMode="auto">
              <a:xfrm>
                <a:off x="2304" y="2562"/>
                <a:ext cx="912"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CHEQUE</a:t>
                </a:r>
              </a:p>
            </p:txBody>
          </p:sp>
          <p:sp>
            <p:nvSpPr>
              <p:cNvPr id="49183" name="Line 23">
                <a:extLst>
                  <a:ext uri="{FF2B5EF4-FFF2-40B4-BE49-F238E27FC236}">
                    <a16:creationId xmlns:a16="http://schemas.microsoft.com/office/drawing/2014/main" id="{D53984F5-D7C3-4CBE-A04C-3AD1D0F83E9D}"/>
                  </a:ext>
                </a:extLst>
              </p:cNvPr>
              <p:cNvSpPr>
                <a:spLocks noChangeShapeType="1"/>
              </p:cNvSpPr>
              <p:nvPr/>
            </p:nvSpPr>
            <p:spPr bwMode="auto">
              <a:xfrm>
                <a:off x="2761" y="2372"/>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63512" name="Text Box 24">
            <a:extLst>
              <a:ext uri="{FF2B5EF4-FFF2-40B4-BE49-F238E27FC236}">
                <a16:creationId xmlns:a16="http://schemas.microsoft.com/office/drawing/2014/main" id="{685F72AD-9917-4156-929A-3EC5AEC543BB}"/>
              </a:ext>
            </a:extLst>
          </p:cNvPr>
          <p:cNvSpPr txBox="1">
            <a:spLocks noChangeArrowheads="1"/>
          </p:cNvSpPr>
          <p:nvPr/>
        </p:nvSpPr>
        <p:spPr bwMode="auto">
          <a:xfrm>
            <a:off x="4675188" y="3106739"/>
            <a:ext cx="233521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payment_mode</a:t>
            </a:r>
          </a:p>
        </p:txBody>
      </p:sp>
      <p:sp>
        <p:nvSpPr>
          <p:cNvPr id="63513" name="AutoShape 25">
            <a:extLst>
              <a:ext uri="{FF2B5EF4-FFF2-40B4-BE49-F238E27FC236}">
                <a16:creationId xmlns:a16="http://schemas.microsoft.com/office/drawing/2014/main" id="{5540E7A1-73B9-4DDE-B415-3F634986F90F}"/>
              </a:ext>
            </a:extLst>
          </p:cNvPr>
          <p:cNvSpPr>
            <a:spLocks noChangeArrowheads="1"/>
          </p:cNvSpPr>
          <p:nvPr/>
        </p:nvSpPr>
        <p:spPr bwMode="auto">
          <a:xfrm flipH="1">
            <a:off x="4632325" y="2857500"/>
            <a:ext cx="6858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15875">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14" name="AutoShape 26">
            <a:extLst>
              <a:ext uri="{FF2B5EF4-FFF2-40B4-BE49-F238E27FC236}">
                <a16:creationId xmlns:a16="http://schemas.microsoft.com/office/drawing/2014/main" id="{36A3569D-DCAF-42BD-8944-6CC350566DD3}"/>
              </a:ext>
            </a:extLst>
          </p:cNvPr>
          <p:cNvSpPr>
            <a:spLocks noChangeArrowheads="1"/>
          </p:cNvSpPr>
          <p:nvPr/>
        </p:nvSpPr>
        <p:spPr bwMode="auto">
          <a:xfrm rot="11875533" flipH="1">
            <a:off x="3717925" y="3114675"/>
            <a:ext cx="6858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15875">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15" name="Text Box 27">
            <a:extLst>
              <a:ext uri="{FF2B5EF4-FFF2-40B4-BE49-F238E27FC236}">
                <a16:creationId xmlns:a16="http://schemas.microsoft.com/office/drawing/2014/main" id="{915EF1C5-6927-4AD9-BFD6-237D34557DA8}"/>
              </a:ext>
            </a:extLst>
          </p:cNvPr>
          <p:cNvSpPr txBox="1">
            <a:spLocks noChangeArrowheads="1"/>
          </p:cNvSpPr>
          <p:nvPr/>
        </p:nvSpPr>
        <p:spPr bwMode="auto">
          <a:xfrm>
            <a:off x="5638801" y="2514601"/>
            <a:ext cx="2562225" cy="588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totality constraint</a:t>
            </a:r>
            <a:r>
              <a:rPr lang="en-GB" altLang="en-US" sz="3200" baseline="30000">
                <a:solidFill>
                  <a:srgbClr val="800000"/>
                </a:solidFill>
              </a:rPr>
              <a:t>1</a:t>
            </a:r>
            <a:endParaRPr lang="en-GB" altLang="en-US" i="1">
              <a:solidFill>
                <a:srgbClr val="800000"/>
              </a:solidFill>
            </a:endParaRPr>
          </a:p>
        </p:txBody>
      </p:sp>
      <p:sp>
        <p:nvSpPr>
          <p:cNvPr id="63516" name="Text Box 28">
            <a:extLst>
              <a:ext uri="{FF2B5EF4-FFF2-40B4-BE49-F238E27FC236}">
                <a16:creationId xmlns:a16="http://schemas.microsoft.com/office/drawing/2014/main" id="{D57F16FF-90DA-48C7-81C9-1320F7A1C3F9}"/>
              </a:ext>
            </a:extLst>
          </p:cNvPr>
          <p:cNvSpPr txBox="1">
            <a:spLocks noChangeArrowheads="1"/>
          </p:cNvSpPr>
          <p:nvPr/>
        </p:nvSpPr>
        <p:spPr bwMode="auto">
          <a:xfrm>
            <a:off x="2514601" y="2871789"/>
            <a:ext cx="13319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disjoint</a:t>
            </a:r>
            <a:r>
              <a:rPr lang="en-GB" altLang="en-US" sz="3200" baseline="30000">
                <a:solidFill>
                  <a:srgbClr val="800000"/>
                </a:solidFill>
              </a:rPr>
              <a:t>2</a:t>
            </a:r>
          </a:p>
        </p:txBody>
      </p:sp>
      <p:sp>
        <p:nvSpPr>
          <p:cNvPr id="63517" name="AutoShape 29">
            <a:extLst>
              <a:ext uri="{FF2B5EF4-FFF2-40B4-BE49-F238E27FC236}">
                <a16:creationId xmlns:a16="http://schemas.microsoft.com/office/drawing/2014/main" id="{E8DE5DBD-3BDD-45B9-AE1C-D8543C99E5A9}"/>
              </a:ext>
            </a:extLst>
          </p:cNvPr>
          <p:cNvSpPr>
            <a:spLocks noChangeArrowheads="1"/>
          </p:cNvSpPr>
          <p:nvPr/>
        </p:nvSpPr>
        <p:spPr bwMode="auto">
          <a:xfrm flipH="1">
            <a:off x="6934200" y="3200400"/>
            <a:ext cx="6858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15875">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18" name="Text Box 30">
            <a:extLst>
              <a:ext uri="{FF2B5EF4-FFF2-40B4-BE49-F238E27FC236}">
                <a16:creationId xmlns:a16="http://schemas.microsoft.com/office/drawing/2014/main" id="{F9BB7282-4102-4E06-9A00-BC1BEA526B13}"/>
              </a:ext>
            </a:extLst>
          </p:cNvPr>
          <p:cNvSpPr txBox="1">
            <a:spLocks noChangeArrowheads="1"/>
          </p:cNvSpPr>
          <p:nvPr/>
        </p:nvSpPr>
        <p:spPr bwMode="auto">
          <a:xfrm>
            <a:off x="7635876" y="3076575"/>
            <a:ext cx="256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discriminator</a:t>
            </a:r>
            <a:r>
              <a:rPr lang="en-GB" altLang="en-US" sz="3200" baseline="30000">
                <a:solidFill>
                  <a:srgbClr val="800000"/>
                </a:solidFill>
              </a:rPr>
              <a:t>3</a:t>
            </a:r>
          </a:p>
        </p:txBody>
      </p:sp>
      <p:grpSp>
        <p:nvGrpSpPr>
          <p:cNvPr id="9" name="Group 31">
            <a:extLst>
              <a:ext uri="{FF2B5EF4-FFF2-40B4-BE49-F238E27FC236}">
                <a16:creationId xmlns:a16="http://schemas.microsoft.com/office/drawing/2014/main" id="{1AD502AA-B42A-4F4F-B8DC-8ECBCB259F2D}"/>
              </a:ext>
            </a:extLst>
          </p:cNvPr>
          <p:cNvGrpSpPr>
            <a:grpSpLocks/>
          </p:cNvGrpSpPr>
          <p:nvPr/>
        </p:nvGrpSpPr>
        <p:grpSpPr bwMode="auto">
          <a:xfrm>
            <a:off x="3348039" y="3776663"/>
            <a:ext cx="6619875" cy="633412"/>
            <a:chOff x="1149" y="2379"/>
            <a:chExt cx="4170" cy="399"/>
          </a:xfrm>
        </p:grpSpPr>
        <p:sp>
          <p:nvSpPr>
            <p:cNvPr id="49173" name="Text Box 32">
              <a:extLst>
                <a:ext uri="{FF2B5EF4-FFF2-40B4-BE49-F238E27FC236}">
                  <a16:creationId xmlns:a16="http://schemas.microsoft.com/office/drawing/2014/main" id="{D8B0B0A4-2210-4A2B-8809-C44789B65110}"/>
                </a:ext>
              </a:extLst>
            </p:cNvPr>
            <p:cNvSpPr txBox="1">
              <a:spLocks noChangeArrowheads="1"/>
            </p:cNvSpPr>
            <p:nvPr/>
          </p:nvSpPr>
          <p:spPr bwMode="auto">
            <a:xfrm>
              <a:off x="3447" y="237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a:t>
              </a:r>
            </a:p>
          </p:txBody>
        </p:sp>
        <p:sp>
          <p:nvSpPr>
            <p:cNvPr id="49174" name="Text Box 33">
              <a:extLst>
                <a:ext uri="{FF2B5EF4-FFF2-40B4-BE49-F238E27FC236}">
                  <a16:creationId xmlns:a16="http://schemas.microsoft.com/office/drawing/2014/main" id="{13F3D7F0-2112-45A4-B703-CDCAC58B869E}"/>
                </a:ext>
              </a:extLst>
            </p:cNvPr>
            <p:cNvSpPr txBox="1">
              <a:spLocks noChangeArrowheads="1"/>
            </p:cNvSpPr>
            <p:nvPr/>
          </p:nvSpPr>
          <p:spPr bwMode="auto">
            <a:xfrm>
              <a:off x="2304" y="237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a:t>
              </a:r>
            </a:p>
          </p:txBody>
        </p:sp>
        <p:sp>
          <p:nvSpPr>
            <p:cNvPr id="49175" name="Text Box 34">
              <a:extLst>
                <a:ext uri="{FF2B5EF4-FFF2-40B4-BE49-F238E27FC236}">
                  <a16:creationId xmlns:a16="http://schemas.microsoft.com/office/drawing/2014/main" id="{6C20BF06-C71E-4172-AF9A-8D118A3E51CF}"/>
                </a:ext>
              </a:extLst>
            </p:cNvPr>
            <p:cNvSpPr txBox="1">
              <a:spLocks noChangeArrowheads="1"/>
            </p:cNvSpPr>
            <p:nvPr/>
          </p:nvSpPr>
          <p:spPr bwMode="auto">
            <a:xfrm>
              <a:off x="1149" y="237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a:t>
              </a:r>
            </a:p>
          </p:txBody>
        </p:sp>
        <p:grpSp>
          <p:nvGrpSpPr>
            <p:cNvPr id="49176" name="Group 35">
              <a:extLst>
                <a:ext uri="{FF2B5EF4-FFF2-40B4-BE49-F238E27FC236}">
                  <a16:creationId xmlns:a16="http://schemas.microsoft.com/office/drawing/2014/main" id="{0A3DA41B-7338-4E8F-85F4-4FEACA7E8DFB}"/>
                </a:ext>
              </a:extLst>
            </p:cNvPr>
            <p:cNvGrpSpPr>
              <a:grpSpLocks/>
            </p:cNvGrpSpPr>
            <p:nvPr/>
          </p:nvGrpSpPr>
          <p:grpSpPr bwMode="auto">
            <a:xfrm>
              <a:off x="3840" y="2478"/>
              <a:ext cx="1479" cy="300"/>
              <a:chOff x="4137" y="2820"/>
              <a:chExt cx="1479" cy="300"/>
            </a:xfrm>
          </p:grpSpPr>
          <p:sp>
            <p:nvSpPr>
              <p:cNvPr id="49177" name="Text Box 36">
                <a:extLst>
                  <a:ext uri="{FF2B5EF4-FFF2-40B4-BE49-F238E27FC236}">
                    <a16:creationId xmlns:a16="http://schemas.microsoft.com/office/drawing/2014/main" id="{1AA75E3F-8D7F-4F9D-BA9B-76AFC2E8AFCA}"/>
                  </a:ext>
                </a:extLst>
              </p:cNvPr>
              <p:cNvSpPr txBox="1">
                <a:spLocks noChangeArrowheads="1"/>
              </p:cNvSpPr>
              <p:nvPr/>
            </p:nvSpPr>
            <p:spPr bwMode="auto">
              <a:xfrm>
                <a:off x="4137" y="282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a:t>
                </a:r>
              </a:p>
            </p:txBody>
          </p:sp>
          <p:sp>
            <p:nvSpPr>
              <p:cNvPr id="49178" name="Text Box 37">
                <a:extLst>
                  <a:ext uri="{FF2B5EF4-FFF2-40B4-BE49-F238E27FC236}">
                    <a16:creationId xmlns:a16="http://schemas.microsoft.com/office/drawing/2014/main" id="{96D26B07-2A79-460C-8C29-DFAEEBB4732D}"/>
                  </a:ext>
                </a:extLst>
              </p:cNvPr>
              <p:cNvSpPr txBox="1">
                <a:spLocks noChangeArrowheads="1"/>
              </p:cNvSpPr>
              <p:nvPr/>
            </p:nvSpPr>
            <p:spPr bwMode="auto">
              <a:xfrm>
                <a:off x="4224" y="283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sub-type entities</a:t>
                </a:r>
              </a:p>
            </p:txBody>
          </p:sp>
        </p:grpSp>
      </p:grpSp>
      <p:sp>
        <p:nvSpPr>
          <p:cNvPr id="63526" name="Text Box 38">
            <a:extLst>
              <a:ext uri="{FF2B5EF4-FFF2-40B4-BE49-F238E27FC236}">
                <a16:creationId xmlns:a16="http://schemas.microsoft.com/office/drawing/2014/main" id="{3FD2CD55-C87D-4D02-86E5-BE20054F964B}"/>
              </a:ext>
            </a:extLst>
          </p:cNvPr>
          <p:cNvSpPr txBox="1">
            <a:spLocks noChangeArrowheads="1"/>
          </p:cNvSpPr>
          <p:nvPr/>
        </p:nvSpPr>
        <p:spPr bwMode="auto">
          <a:xfrm>
            <a:off x="2362200" y="451802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aseline="30000">
                <a:solidFill>
                  <a:srgbClr val="800000"/>
                </a:solidFill>
              </a:rPr>
              <a:t>1 </a:t>
            </a:r>
            <a:r>
              <a:rPr lang="en-GB" altLang="en-US">
                <a:solidFill>
                  <a:srgbClr val="800000"/>
                </a:solidFill>
              </a:rPr>
              <a:t>every instance of </a:t>
            </a:r>
            <a:r>
              <a:rPr lang="en-GB" altLang="en-US" i="1">
                <a:solidFill>
                  <a:srgbClr val="800000"/>
                </a:solidFill>
              </a:rPr>
              <a:t>payment</a:t>
            </a:r>
            <a:r>
              <a:rPr lang="en-GB" altLang="en-US">
                <a:solidFill>
                  <a:srgbClr val="800000"/>
                </a:solidFill>
              </a:rPr>
              <a:t> has to be of </a:t>
            </a:r>
            <a:r>
              <a:rPr lang="en-GB" altLang="en-US" i="1">
                <a:solidFill>
                  <a:srgbClr val="800000"/>
                </a:solidFill>
              </a:rPr>
              <a:t>at least</a:t>
            </a:r>
            <a:r>
              <a:rPr lang="en-GB" altLang="en-US">
                <a:solidFill>
                  <a:srgbClr val="800000"/>
                </a:solidFill>
              </a:rPr>
              <a:t> one sub-type</a:t>
            </a:r>
            <a:endParaRPr lang="en-GB" altLang="en-US" sz="3200" baseline="30000">
              <a:solidFill>
                <a:srgbClr val="800000"/>
              </a:solidFill>
            </a:endParaRPr>
          </a:p>
        </p:txBody>
      </p:sp>
      <p:sp>
        <p:nvSpPr>
          <p:cNvPr id="63527" name="Text Box 39">
            <a:extLst>
              <a:ext uri="{FF2B5EF4-FFF2-40B4-BE49-F238E27FC236}">
                <a16:creationId xmlns:a16="http://schemas.microsoft.com/office/drawing/2014/main" id="{20B90013-6FFC-4D9A-941B-2C5450648059}"/>
              </a:ext>
            </a:extLst>
          </p:cNvPr>
          <p:cNvSpPr txBox="1">
            <a:spLocks noChangeArrowheads="1"/>
          </p:cNvSpPr>
          <p:nvPr/>
        </p:nvSpPr>
        <p:spPr bwMode="auto">
          <a:xfrm>
            <a:off x="2362200" y="5013325"/>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aseline="30000">
                <a:solidFill>
                  <a:srgbClr val="800000"/>
                </a:solidFill>
              </a:rPr>
              <a:t>2 </a:t>
            </a:r>
            <a:r>
              <a:rPr lang="en-GB" altLang="en-US">
                <a:solidFill>
                  <a:srgbClr val="800000"/>
                </a:solidFill>
              </a:rPr>
              <a:t>an instance of </a:t>
            </a:r>
            <a:r>
              <a:rPr lang="en-GB" altLang="en-US" i="1">
                <a:solidFill>
                  <a:srgbClr val="800000"/>
                </a:solidFill>
              </a:rPr>
              <a:t>payment</a:t>
            </a:r>
            <a:r>
              <a:rPr lang="en-GB" altLang="en-US">
                <a:solidFill>
                  <a:srgbClr val="800000"/>
                </a:solidFill>
              </a:rPr>
              <a:t> can be of one sub-type only.</a:t>
            </a:r>
            <a:endParaRPr lang="en-GB" altLang="en-US" sz="3200" baseline="30000">
              <a:solidFill>
                <a:srgbClr val="800000"/>
              </a:solidFill>
            </a:endParaRPr>
          </a:p>
        </p:txBody>
      </p:sp>
      <p:sp>
        <p:nvSpPr>
          <p:cNvPr id="63528" name="Text Box 40">
            <a:extLst>
              <a:ext uri="{FF2B5EF4-FFF2-40B4-BE49-F238E27FC236}">
                <a16:creationId xmlns:a16="http://schemas.microsoft.com/office/drawing/2014/main" id="{05FE7CCA-0D82-440F-AAFA-778B5B200505}"/>
              </a:ext>
            </a:extLst>
          </p:cNvPr>
          <p:cNvSpPr txBox="1">
            <a:spLocks noChangeArrowheads="1"/>
          </p:cNvSpPr>
          <p:nvPr/>
        </p:nvSpPr>
        <p:spPr bwMode="auto">
          <a:xfrm>
            <a:off x="2362200" y="5508626"/>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aseline="30000">
                <a:solidFill>
                  <a:srgbClr val="800000"/>
                </a:solidFill>
              </a:rPr>
              <a:t>3 </a:t>
            </a:r>
            <a:r>
              <a:rPr lang="en-GB" altLang="en-US">
                <a:solidFill>
                  <a:srgbClr val="800000"/>
                </a:solidFill>
              </a:rPr>
              <a:t>the criteria on which an instance of </a:t>
            </a:r>
            <a:r>
              <a:rPr lang="en-GB" altLang="en-US" i="1">
                <a:solidFill>
                  <a:srgbClr val="800000"/>
                </a:solidFill>
              </a:rPr>
              <a:t>payment</a:t>
            </a:r>
            <a:r>
              <a:rPr lang="en-GB" altLang="en-US">
                <a:solidFill>
                  <a:srgbClr val="800000"/>
                </a:solidFill>
              </a:rPr>
              <a:t> is classified into one of the sub-types.</a:t>
            </a:r>
            <a:endParaRPr lang="en-GB" altLang="en-US" sz="3200" baseline="3000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dissolve">
                                      <p:cBhvr>
                                        <p:cTn id="7" dur="500"/>
                                        <p:tgtEl>
                                          <p:spTgt spid="63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349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ox(out)">
                                      <p:cBhvr>
                                        <p:cTn id="20" dur="500"/>
                                        <p:tgtEl>
                                          <p:spTgt spid="4"/>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nodeType="after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63512"/>
                                        </p:tgtEl>
                                        <p:attrNameLst>
                                          <p:attrName>style.visibility</p:attrName>
                                        </p:attrNameLst>
                                      </p:cBhvr>
                                      <p:to>
                                        <p:strVal val="visible"/>
                                      </p:to>
                                    </p:set>
                                    <p:animEffect transition="in" filter="dissolve">
                                      <p:cBhvr>
                                        <p:cTn id="28" dur="500"/>
                                        <p:tgtEl>
                                          <p:spTgt spid="635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3513"/>
                                        </p:tgtEl>
                                        <p:attrNameLst>
                                          <p:attrName>style.visibility</p:attrName>
                                        </p:attrNameLst>
                                      </p:cBhvr>
                                      <p:to>
                                        <p:strVal val="visible"/>
                                      </p:to>
                                    </p:set>
                                    <p:animEffect transition="in" filter="wipe(right)">
                                      <p:cBhvr>
                                        <p:cTn id="38" dur="500"/>
                                        <p:tgtEl>
                                          <p:spTgt spid="63513"/>
                                        </p:tgtEl>
                                      </p:cBhvr>
                                    </p:animEffect>
                                  </p:childTnLst>
                                </p:cTn>
                              </p:par>
                            </p:childTnLst>
                          </p:cTn>
                        </p:par>
                        <p:par>
                          <p:cTn id="39" fill="hold" nodeType="afterGroup">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63517"/>
                                        </p:tgtEl>
                                        <p:attrNameLst>
                                          <p:attrName>style.visibility</p:attrName>
                                        </p:attrNameLst>
                                      </p:cBhvr>
                                      <p:to>
                                        <p:strVal val="visible"/>
                                      </p:to>
                                    </p:set>
                                    <p:animEffect transition="in" filter="wipe(right)">
                                      <p:cBhvr>
                                        <p:cTn id="42" dur="500"/>
                                        <p:tgtEl>
                                          <p:spTgt spid="63517"/>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63514"/>
                                        </p:tgtEl>
                                        <p:attrNameLst>
                                          <p:attrName>style.visibility</p:attrName>
                                        </p:attrNameLst>
                                      </p:cBhvr>
                                      <p:to>
                                        <p:strVal val="visible"/>
                                      </p:to>
                                    </p:set>
                                    <p:animEffect transition="in" filter="wipe(left)">
                                      <p:cBhvr>
                                        <p:cTn id="46" dur="500"/>
                                        <p:tgtEl>
                                          <p:spTgt spid="635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3515"/>
                                        </p:tgtEl>
                                        <p:attrNameLst>
                                          <p:attrName>style.visibility</p:attrName>
                                        </p:attrNameLst>
                                      </p:cBhvr>
                                      <p:to>
                                        <p:strVal val="visible"/>
                                      </p:to>
                                    </p:set>
                                    <p:animEffect transition="in" filter="dissolve">
                                      <p:cBhvr>
                                        <p:cTn id="51" dur="500"/>
                                        <p:tgtEl>
                                          <p:spTgt spid="63515"/>
                                        </p:tgtEl>
                                      </p:cBhvr>
                                    </p:animEffect>
                                  </p:childTnLst>
                                </p:cTn>
                              </p:par>
                            </p:childTnLst>
                          </p:cTn>
                        </p:par>
                        <p:par>
                          <p:cTn id="52" fill="hold" nodeType="afterGroup">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63526"/>
                                        </p:tgtEl>
                                        <p:attrNameLst>
                                          <p:attrName>style.visibility</p:attrName>
                                        </p:attrNameLst>
                                      </p:cBhvr>
                                      <p:to>
                                        <p:strVal val="visible"/>
                                      </p:to>
                                    </p:set>
                                    <p:animEffect transition="in" filter="dissolve">
                                      <p:cBhvr>
                                        <p:cTn id="55" dur="500"/>
                                        <p:tgtEl>
                                          <p:spTgt spid="6352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63516"/>
                                        </p:tgtEl>
                                        <p:attrNameLst>
                                          <p:attrName>style.visibility</p:attrName>
                                        </p:attrNameLst>
                                      </p:cBhvr>
                                      <p:to>
                                        <p:strVal val="visible"/>
                                      </p:to>
                                    </p:set>
                                    <p:animEffect transition="in" filter="dissolve">
                                      <p:cBhvr>
                                        <p:cTn id="60" dur="500"/>
                                        <p:tgtEl>
                                          <p:spTgt spid="63516"/>
                                        </p:tgtEl>
                                      </p:cBhvr>
                                    </p:animEffect>
                                  </p:childTnLst>
                                </p:cTn>
                              </p:par>
                            </p:childTnLst>
                          </p:cTn>
                        </p:par>
                        <p:par>
                          <p:cTn id="61" fill="hold" nodeType="afterGroup">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63527"/>
                                        </p:tgtEl>
                                        <p:attrNameLst>
                                          <p:attrName>style.visibility</p:attrName>
                                        </p:attrNameLst>
                                      </p:cBhvr>
                                      <p:to>
                                        <p:strVal val="visible"/>
                                      </p:to>
                                    </p:set>
                                    <p:animEffect transition="in" filter="dissolve">
                                      <p:cBhvr>
                                        <p:cTn id="64" dur="500"/>
                                        <p:tgtEl>
                                          <p:spTgt spid="6352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63518"/>
                                        </p:tgtEl>
                                        <p:attrNameLst>
                                          <p:attrName>style.visibility</p:attrName>
                                        </p:attrNameLst>
                                      </p:cBhvr>
                                      <p:to>
                                        <p:strVal val="visible"/>
                                      </p:to>
                                    </p:set>
                                    <p:animEffect transition="in" filter="dissolve">
                                      <p:cBhvr>
                                        <p:cTn id="69" dur="500"/>
                                        <p:tgtEl>
                                          <p:spTgt spid="63518"/>
                                        </p:tgtEl>
                                      </p:cBhvr>
                                    </p:animEffect>
                                  </p:childTnLst>
                                </p:cTn>
                              </p:par>
                            </p:childTnLst>
                          </p:cTn>
                        </p:par>
                        <p:par>
                          <p:cTn id="70" fill="hold" nodeType="afterGroup">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63528"/>
                                        </p:tgtEl>
                                        <p:attrNameLst>
                                          <p:attrName>style.visibility</p:attrName>
                                        </p:attrNameLst>
                                      </p:cBhvr>
                                      <p:to>
                                        <p:strVal val="visible"/>
                                      </p:to>
                                    </p:set>
                                    <p:animEffect transition="in" filter="dissolve">
                                      <p:cBhvr>
                                        <p:cTn id="73" dur="500"/>
                                        <p:tgtEl>
                                          <p:spTgt spid="63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utoUpdateAnimBg="0"/>
      <p:bldP spid="63493" grpId="0" animBg="1" autoUpdateAnimBg="0"/>
      <p:bldP spid="63512" grpId="0" animBg="1" autoUpdateAnimBg="0"/>
      <p:bldP spid="63513" grpId="0" animBg="1"/>
      <p:bldP spid="63514" grpId="0" animBg="1"/>
      <p:bldP spid="63515" grpId="0" animBg="1" autoUpdateAnimBg="0"/>
      <p:bldP spid="63516" grpId="0" animBg="1" autoUpdateAnimBg="0"/>
      <p:bldP spid="63517" grpId="0" animBg="1"/>
      <p:bldP spid="63518" grpId="0" autoUpdateAnimBg="0"/>
      <p:bldP spid="63526" grpId="0" autoUpdateAnimBg="0"/>
      <p:bldP spid="63527" grpId="0" autoUpdateAnimBg="0"/>
      <p:bldP spid="6352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DC14666D-DDC6-44C8-827C-75F17F2C1C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E0EC20-D2B8-4740-B244-C3655FBC8F4D}" type="slidenum">
              <a:rPr lang="en-US" altLang="en-US" sz="1400"/>
              <a:pPr eaLnBrk="1" hangingPunct="1"/>
              <a:t>29</a:t>
            </a:fld>
            <a:endParaRPr lang="en-US" altLang="en-US" sz="1400"/>
          </a:p>
        </p:txBody>
      </p:sp>
      <p:sp>
        <p:nvSpPr>
          <p:cNvPr id="50179" name="AutoShape 2">
            <a:extLst>
              <a:ext uri="{FF2B5EF4-FFF2-40B4-BE49-F238E27FC236}">
                <a16:creationId xmlns:a16="http://schemas.microsoft.com/office/drawing/2014/main" id="{C52C527C-9D84-48DD-9767-9DD7E1FB5C4A}"/>
              </a:ext>
            </a:extLst>
          </p:cNvPr>
          <p:cNvSpPr>
            <a:spLocks noChangeArrowheads="1"/>
          </p:cNvSpPr>
          <p:nvPr/>
        </p:nvSpPr>
        <p:spPr bwMode="auto">
          <a:xfrm rot="1275030">
            <a:off x="3403600" y="2325688"/>
            <a:ext cx="6858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22225">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0180" name="AutoShape 3">
            <a:extLst>
              <a:ext uri="{FF2B5EF4-FFF2-40B4-BE49-F238E27FC236}">
                <a16:creationId xmlns:a16="http://schemas.microsoft.com/office/drawing/2014/main" id="{3FA91697-9D16-4D87-83E5-776F9A2FA994}"/>
              </a:ext>
            </a:extLst>
          </p:cNvPr>
          <p:cNvSpPr>
            <a:spLocks noChangeArrowheads="1"/>
          </p:cNvSpPr>
          <p:nvPr/>
        </p:nvSpPr>
        <p:spPr bwMode="auto">
          <a:xfrm rot="10800000">
            <a:off x="4265613" y="2178050"/>
            <a:ext cx="6858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22225">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66596" name="Rectangle 4">
            <a:extLst>
              <a:ext uri="{FF2B5EF4-FFF2-40B4-BE49-F238E27FC236}">
                <a16:creationId xmlns:a16="http://schemas.microsoft.com/office/drawing/2014/main" id="{7FD5D4BB-C3D8-4247-BF6F-1750B2318589}"/>
              </a:ext>
            </a:extLst>
          </p:cNvPr>
          <p:cNvSpPr>
            <a:spLocks noChangeArrowheads="1"/>
          </p:cNvSpPr>
          <p:nvPr/>
        </p:nvSpPr>
        <p:spPr bwMode="auto">
          <a:xfrm>
            <a:off x="3124200" y="1677151"/>
            <a:ext cx="2133600" cy="369974"/>
          </a:xfrm>
          <a:prstGeom prst="rect">
            <a:avLst/>
          </a:prstGeom>
          <a:solidFill>
            <a:schemeClr val="bg1"/>
          </a:solidFill>
          <a:ln w="19050">
            <a:solidFill>
              <a:schemeClr val="tx1"/>
            </a:solidFill>
            <a:miter lim="800000"/>
            <a:headEnd/>
            <a:tailEnd/>
          </a:ln>
          <a:effectLst/>
        </p:spPr>
        <p:txBody>
          <a:bodyPr lIns="92075" tIns="46038" rIns="92075" bIns="46038" anchor="ctr">
            <a:spAutoFit/>
          </a:bodyPr>
          <a:lstStyle/>
          <a:p>
            <a:pPr algn="ctr" eaLnBrk="0" hangingPunct="0">
              <a:spcBef>
                <a:spcPct val="20000"/>
              </a:spcBef>
              <a:defRPr/>
            </a:pPr>
            <a:r>
              <a:rPr lang="en-GB">
                <a:effectLst>
                  <a:outerShdw blurRad="38100" dist="38100" dir="2700000" algn="tl">
                    <a:srgbClr val="C0C0C0"/>
                  </a:outerShdw>
                </a:effectLst>
                <a:latin typeface="Arial Rounded MT Bold" pitchFamily="34" charset="0"/>
              </a:rPr>
              <a:t>consultant</a:t>
            </a:r>
          </a:p>
        </p:txBody>
      </p:sp>
      <p:grpSp>
        <p:nvGrpSpPr>
          <p:cNvPr id="50182" name="Group 5">
            <a:extLst>
              <a:ext uri="{FF2B5EF4-FFF2-40B4-BE49-F238E27FC236}">
                <a16:creationId xmlns:a16="http://schemas.microsoft.com/office/drawing/2014/main" id="{64628A91-B450-43C3-8F35-563EB731853F}"/>
              </a:ext>
            </a:extLst>
          </p:cNvPr>
          <p:cNvGrpSpPr>
            <a:grpSpLocks/>
          </p:cNvGrpSpPr>
          <p:nvPr/>
        </p:nvGrpSpPr>
        <p:grpSpPr bwMode="auto">
          <a:xfrm>
            <a:off x="2921000" y="2905125"/>
            <a:ext cx="2489200" cy="0"/>
            <a:chOff x="880" y="2093"/>
            <a:chExt cx="1568" cy="0"/>
          </a:xfrm>
        </p:grpSpPr>
        <p:sp>
          <p:nvSpPr>
            <p:cNvPr id="50199" name="Line 6">
              <a:extLst>
                <a:ext uri="{FF2B5EF4-FFF2-40B4-BE49-F238E27FC236}">
                  <a16:creationId xmlns:a16="http://schemas.microsoft.com/office/drawing/2014/main" id="{88215C66-2AC6-4699-B52E-F40ADA4849E1}"/>
                </a:ext>
              </a:extLst>
            </p:cNvPr>
            <p:cNvSpPr>
              <a:spLocks noChangeShapeType="1"/>
            </p:cNvSpPr>
            <p:nvPr/>
          </p:nvSpPr>
          <p:spPr bwMode="auto">
            <a:xfrm>
              <a:off x="1824" y="2093"/>
              <a:ext cx="624"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0200" name="Line 7">
              <a:extLst>
                <a:ext uri="{FF2B5EF4-FFF2-40B4-BE49-F238E27FC236}">
                  <a16:creationId xmlns:a16="http://schemas.microsoft.com/office/drawing/2014/main" id="{052803C3-5DE2-4BAF-8384-AE5AB6E6242C}"/>
                </a:ext>
              </a:extLst>
            </p:cNvPr>
            <p:cNvSpPr>
              <a:spLocks noChangeShapeType="1"/>
            </p:cNvSpPr>
            <p:nvPr/>
          </p:nvSpPr>
          <p:spPr bwMode="auto">
            <a:xfrm>
              <a:off x="880" y="2093"/>
              <a:ext cx="624"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0183" name="Group 8">
            <a:extLst>
              <a:ext uri="{FF2B5EF4-FFF2-40B4-BE49-F238E27FC236}">
                <a16:creationId xmlns:a16="http://schemas.microsoft.com/office/drawing/2014/main" id="{140FCEFB-53AB-4F29-ACB2-93FD067BF1FD}"/>
              </a:ext>
            </a:extLst>
          </p:cNvPr>
          <p:cNvGrpSpPr>
            <a:grpSpLocks/>
          </p:cNvGrpSpPr>
          <p:nvPr/>
        </p:nvGrpSpPr>
        <p:grpSpPr bwMode="auto">
          <a:xfrm>
            <a:off x="1866900" y="2892426"/>
            <a:ext cx="4076700" cy="1084263"/>
            <a:chOff x="216" y="2085"/>
            <a:chExt cx="2568" cy="683"/>
          </a:xfrm>
        </p:grpSpPr>
        <p:sp>
          <p:nvSpPr>
            <p:cNvPr id="366601" name="Rectangle 9">
              <a:extLst>
                <a:ext uri="{FF2B5EF4-FFF2-40B4-BE49-F238E27FC236}">
                  <a16:creationId xmlns:a16="http://schemas.microsoft.com/office/drawing/2014/main" id="{99963DD2-0247-4AEF-B665-59DC49F42FB0}"/>
                </a:ext>
              </a:extLst>
            </p:cNvPr>
            <p:cNvSpPr>
              <a:spLocks noChangeArrowheads="1"/>
            </p:cNvSpPr>
            <p:nvPr/>
          </p:nvSpPr>
          <p:spPr bwMode="auto">
            <a:xfrm>
              <a:off x="1872" y="2535"/>
              <a:ext cx="912" cy="233"/>
            </a:xfrm>
            <a:prstGeom prst="rect">
              <a:avLst/>
            </a:prstGeom>
            <a:solidFill>
              <a:schemeClr val="bg1"/>
            </a:solidFill>
            <a:ln w="19050">
              <a:solidFill>
                <a:schemeClr val="tx1"/>
              </a:solidFill>
              <a:miter lim="800000"/>
              <a:headEnd/>
              <a:tailEnd/>
            </a:ln>
            <a:effectLst/>
          </p:spPr>
          <p:txBody>
            <a:bodyPr lIns="92075" tIns="46038" rIns="92075" bIns="46038" anchor="ctr">
              <a:spAutoFit/>
            </a:bodyPr>
            <a:lstStyle/>
            <a:p>
              <a:pPr algn="ctr" eaLnBrk="0" hangingPunct="0">
                <a:spcBef>
                  <a:spcPct val="20000"/>
                </a:spcBef>
                <a:defRPr/>
              </a:pPr>
              <a:r>
                <a:rPr lang="en-GB">
                  <a:effectLst>
                    <a:outerShdw blurRad="38100" dist="38100" dir="2700000" algn="tl">
                      <a:srgbClr val="C0C0C0"/>
                    </a:outerShdw>
                  </a:effectLst>
                  <a:latin typeface="Arial Rounded MT Bold" pitchFamily="34" charset="0"/>
                </a:rPr>
                <a:t>lawyer</a:t>
              </a:r>
            </a:p>
          </p:txBody>
        </p:sp>
        <p:sp>
          <p:nvSpPr>
            <p:cNvPr id="366602" name="Rectangle 10">
              <a:extLst>
                <a:ext uri="{FF2B5EF4-FFF2-40B4-BE49-F238E27FC236}">
                  <a16:creationId xmlns:a16="http://schemas.microsoft.com/office/drawing/2014/main" id="{B8AD6E00-E01F-4294-BAAD-19F5E3385EA2}"/>
                </a:ext>
              </a:extLst>
            </p:cNvPr>
            <p:cNvSpPr>
              <a:spLocks noChangeArrowheads="1"/>
            </p:cNvSpPr>
            <p:nvPr/>
          </p:nvSpPr>
          <p:spPr bwMode="auto">
            <a:xfrm>
              <a:off x="216" y="2509"/>
              <a:ext cx="1344" cy="233"/>
            </a:xfrm>
            <a:prstGeom prst="rect">
              <a:avLst/>
            </a:prstGeom>
            <a:solidFill>
              <a:schemeClr val="bg1"/>
            </a:solidFill>
            <a:ln w="19050">
              <a:solidFill>
                <a:schemeClr val="tx1"/>
              </a:solidFill>
              <a:miter lim="800000"/>
              <a:headEnd/>
              <a:tailEnd/>
            </a:ln>
            <a:effectLst/>
          </p:spPr>
          <p:txBody>
            <a:bodyPr lIns="92075" tIns="46038" rIns="92075" bIns="46038" anchor="ctr">
              <a:spAutoFit/>
            </a:bodyPr>
            <a:lstStyle/>
            <a:p>
              <a:pPr algn="ctr" eaLnBrk="0" hangingPunct="0">
                <a:spcBef>
                  <a:spcPct val="20000"/>
                </a:spcBef>
                <a:defRPr/>
              </a:pPr>
              <a:r>
                <a:rPr lang="en-GB">
                  <a:effectLst>
                    <a:outerShdw blurRad="38100" dist="38100" dir="2700000" algn="tl">
                      <a:srgbClr val="C0C0C0"/>
                    </a:outerShdw>
                  </a:effectLst>
                  <a:latin typeface="Arial Rounded MT Bold" pitchFamily="34" charset="0"/>
                </a:rPr>
                <a:t>accountant</a:t>
              </a:r>
            </a:p>
          </p:txBody>
        </p:sp>
        <p:sp>
          <p:nvSpPr>
            <p:cNvPr id="50197" name="Line 11">
              <a:extLst>
                <a:ext uri="{FF2B5EF4-FFF2-40B4-BE49-F238E27FC236}">
                  <a16:creationId xmlns:a16="http://schemas.microsoft.com/office/drawing/2014/main" id="{8FD76CF8-951A-43B7-9D7F-A1ED5995FF0F}"/>
                </a:ext>
              </a:extLst>
            </p:cNvPr>
            <p:cNvSpPr>
              <a:spLocks noChangeShapeType="1"/>
            </p:cNvSpPr>
            <p:nvPr/>
          </p:nvSpPr>
          <p:spPr bwMode="auto">
            <a:xfrm>
              <a:off x="880" y="2085"/>
              <a:ext cx="0" cy="35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0198" name="Line 12">
              <a:extLst>
                <a:ext uri="{FF2B5EF4-FFF2-40B4-BE49-F238E27FC236}">
                  <a16:creationId xmlns:a16="http://schemas.microsoft.com/office/drawing/2014/main" id="{04182035-070F-4655-AB28-DC4389D76A73}"/>
                </a:ext>
              </a:extLst>
            </p:cNvPr>
            <p:cNvSpPr>
              <a:spLocks noChangeShapeType="1"/>
            </p:cNvSpPr>
            <p:nvPr/>
          </p:nvSpPr>
          <p:spPr bwMode="auto">
            <a:xfrm>
              <a:off x="2440" y="2093"/>
              <a:ext cx="0" cy="35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0184" name="Group 13">
            <a:extLst>
              <a:ext uri="{FF2B5EF4-FFF2-40B4-BE49-F238E27FC236}">
                <a16:creationId xmlns:a16="http://schemas.microsoft.com/office/drawing/2014/main" id="{3D201486-5BB0-46AD-A0B0-737FF477F83E}"/>
              </a:ext>
            </a:extLst>
          </p:cNvPr>
          <p:cNvGrpSpPr>
            <a:grpSpLocks/>
          </p:cNvGrpSpPr>
          <p:nvPr/>
        </p:nvGrpSpPr>
        <p:grpSpPr bwMode="auto">
          <a:xfrm>
            <a:off x="3898900" y="2168525"/>
            <a:ext cx="609600" cy="952500"/>
            <a:chOff x="1496" y="1629"/>
            <a:chExt cx="384" cy="600"/>
          </a:xfrm>
        </p:grpSpPr>
        <p:sp>
          <p:nvSpPr>
            <p:cNvPr id="50193" name="Line 14">
              <a:extLst>
                <a:ext uri="{FF2B5EF4-FFF2-40B4-BE49-F238E27FC236}">
                  <a16:creationId xmlns:a16="http://schemas.microsoft.com/office/drawing/2014/main" id="{1BF78886-E4F5-4A36-A9FB-60A525BC8DCD}"/>
                </a:ext>
              </a:extLst>
            </p:cNvPr>
            <p:cNvSpPr>
              <a:spLocks noChangeShapeType="1"/>
            </p:cNvSpPr>
            <p:nvPr/>
          </p:nvSpPr>
          <p:spPr bwMode="auto">
            <a:xfrm>
              <a:off x="1688" y="1629"/>
              <a:ext cx="0" cy="336"/>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0194" name="Text Box 15">
              <a:extLst>
                <a:ext uri="{FF2B5EF4-FFF2-40B4-BE49-F238E27FC236}">
                  <a16:creationId xmlns:a16="http://schemas.microsoft.com/office/drawing/2014/main" id="{D2FD1799-9BF9-492E-A56A-D501BFE2AC40}"/>
                </a:ext>
              </a:extLst>
            </p:cNvPr>
            <p:cNvSpPr txBox="1">
              <a:spLocks noChangeArrowheads="1"/>
            </p:cNvSpPr>
            <p:nvPr/>
          </p:nvSpPr>
          <p:spPr bwMode="auto">
            <a:xfrm>
              <a:off x="1496" y="1933"/>
              <a:ext cx="384" cy="296"/>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Book Antiqua" panose="02040602050305030304" pitchFamily="18" charset="0"/>
                </a:rPr>
                <a:t>(d)</a:t>
              </a:r>
            </a:p>
          </p:txBody>
        </p:sp>
      </p:grpSp>
      <p:sp>
        <p:nvSpPr>
          <p:cNvPr id="50185" name="Text Box 16">
            <a:extLst>
              <a:ext uri="{FF2B5EF4-FFF2-40B4-BE49-F238E27FC236}">
                <a16:creationId xmlns:a16="http://schemas.microsoft.com/office/drawing/2014/main" id="{5F7DDC07-C252-4DBE-ABC1-F3949BEA15F4}"/>
              </a:ext>
            </a:extLst>
          </p:cNvPr>
          <p:cNvSpPr txBox="1">
            <a:spLocks noChangeArrowheads="1"/>
          </p:cNvSpPr>
          <p:nvPr/>
        </p:nvSpPr>
        <p:spPr bwMode="auto">
          <a:xfrm>
            <a:off x="4860926" y="1957389"/>
            <a:ext cx="2562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Partial constraint</a:t>
            </a:r>
            <a:r>
              <a:rPr lang="en-GB" altLang="en-US" sz="3200" baseline="30000">
                <a:solidFill>
                  <a:srgbClr val="800000"/>
                </a:solidFill>
              </a:rPr>
              <a:t>1</a:t>
            </a:r>
            <a:endParaRPr lang="en-GB" altLang="en-US" i="1">
              <a:solidFill>
                <a:srgbClr val="800000"/>
              </a:solidFill>
            </a:endParaRPr>
          </a:p>
        </p:txBody>
      </p:sp>
      <p:sp>
        <p:nvSpPr>
          <p:cNvPr id="50186" name="Text Box 17">
            <a:extLst>
              <a:ext uri="{FF2B5EF4-FFF2-40B4-BE49-F238E27FC236}">
                <a16:creationId xmlns:a16="http://schemas.microsoft.com/office/drawing/2014/main" id="{D52214E7-C6C8-496E-B199-B05BE2553F23}"/>
              </a:ext>
            </a:extLst>
          </p:cNvPr>
          <p:cNvSpPr txBox="1">
            <a:spLocks noChangeArrowheads="1"/>
          </p:cNvSpPr>
          <p:nvPr/>
        </p:nvSpPr>
        <p:spPr bwMode="auto">
          <a:xfrm>
            <a:off x="1524001" y="2125664"/>
            <a:ext cx="18653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disjoint</a:t>
            </a:r>
            <a:r>
              <a:rPr lang="en-GB" altLang="en-US" sz="3200" baseline="30000">
                <a:solidFill>
                  <a:srgbClr val="800000"/>
                </a:solidFill>
              </a:rPr>
              <a:t>2</a:t>
            </a:r>
          </a:p>
        </p:txBody>
      </p:sp>
      <p:sp>
        <p:nvSpPr>
          <p:cNvPr id="50187" name="Text Box 18">
            <a:extLst>
              <a:ext uri="{FF2B5EF4-FFF2-40B4-BE49-F238E27FC236}">
                <a16:creationId xmlns:a16="http://schemas.microsoft.com/office/drawing/2014/main" id="{52B116A6-6644-42A8-BE6F-99A8F8FB52C7}"/>
              </a:ext>
            </a:extLst>
          </p:cNvPr>
          <p:cNvSpPr txBox="1">
            <a:spLocks noChangeArrowheads="1"/>
          </p:cNvSpPr>
          <p:nvPr/>
        </p:nvSpPr>
        <p:spPr bwMode="auto">
          <a:xfrm>
            <a:off x="6731001" y="2522539"/>
            <a:ext cx="25622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discriminator</a:t>
            </a:r>
            <a:r>
              <a:rPr lang="en-GB" altLang="en-US" sz="3200" baseline="30000">
                <a:solidFill>
                  <a:srgbClr val="800000"/>
                </a:solidFill>
              </a:rPr>
              <a:t>3</a:t>
            </a:r>
          </a:p>
        </p:txBody>
      </p:sp>
      <p:sp>
        <p:nvSpPr>
          <p:cNvPr id="50188" name="Text Box 19">
            <a:extLst>
              <a:ext uri="{FF2B5EF4-FFF2-40B4-BE49-F238E27FC236}">
                <a16:creationId xmlns:a16="http://schemas.microsoft.com/office/drawing/2014/main" id="{BF0E4B9B-EB8F-4F4E-BD90-CA1E6E133CB4}"/>
              </a:ext>
            </a:extLst>
          </p:cNvPr>
          <p:cNvSpPr txBox="1">
            <a:spLocks noChangeArrowheads="1"/>
          </p:cNvSpPr>
          <p:nvPr/>
        </p:nvSpPr>
        <p:spPr bwMode="auto">
          <a:xfrm>
            <a:off x="2144713" y="4213225"/>
            <a:ext cx="802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aseline="30000">
                <a:solidFill>
                  <a:srgbClr val="800000"/>
                </a:solidFill>
              </a:rPr>
              <a:t>1 </a:t>
            </a:r>
            <a:r>
              <a:rPr lang="en-GB" altLang="en-US">
                <a:solidFill>
                  <a:srgbClr val="800000"/>
                </a:solidFill>
              </a:rPr>
              <a:t>every instance of </a:t>
            </a:r>
            <a:r>
              <a:rPr lang="en-GB" altLang="en-US" i="1">
                <a:solidFill>
                  <a:srgbClr val="800000"/>
                </a:solidFill>
              </a:rPr>
              <a:t>consultant </a:t>
            </a:r>
            <a:r>
              <a:rPr lang="en-GB" altLang="en-US">
                <a:solidFill>
                  <a:srgbClr val="800000"/>
                </a:solidFill>
              </a:rPr>
              <a:t>has to be of </a:t>
            </a:r>
            <a:r>
              <a:rPr lang="en-GB" altLang="en-US" i="1">
                <a:solidFill>
                  <a:srgbClr val="800000"/>
                </a:solidFill>
              </a:rPr>
              <a:t>at most</a:t>
            </a:r>
            <a:r>
              <a:rPr lang="en-GB" altLang="en-US">
                <a:solidFill>
                  <a:srgbClr val="800000"/>
                </a:solidFill>
              </a:rPr>
              <a:t> one sub-type</a:t>
            </a:r>
            <a:endParaRPr lang="en-GB" altLang="en-US" sz="3200" baseline="30000">
              <a:solidFill>
                <a:srgbClr val="800000"/>
              </a:solidFill>
            </a:endParaRPr>
          </a:p>
        </p:txBody>
      </p:sp>
      <p:sp>
        <p:nvSpPr>
          <p:cNvPr id="50189" name="Text Box 20">
            <a:extLst>
              <a:ext uri="{FF2B5EF4-FFF2-40B4-BE49-F238E27FC236}">
                <a16:creationId xmlns:a16="http://schemas.microsoft.com/office/drawing/2014/main" id="{D392BD74-71CE-4BAF-8659-B6F1141C19A9}"/>
              </a:ext>
            </a:extLst>
          </p:cNvPr>
          <p:cNvSpPr txBox="1">
            <a:spLocks noChangeArrowheads="1"/>
          </p:cNvSpPr>
          <p:nvPr/>
        </p:nvSpPr>
        <p:spPr bwMode="auto">
          <a:xfrm>
            <a:off x="2349500" y="5227639"/>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aseline="30000">
                <a:solidFill>
                  <a:srgbClr val="800000"/>
                </a:solidFill>
              </a:rPr>
              <a:t>3 </a:t>
            </a:r>
            <a:r>
              <a:rPr lang="en-GB" altLang="en-US">
                <a:solidFill>
                  <a:srgbClr val="800000"/>
                </a:solidFill>
              </a:rPr>
              <a:t>the criteria on which an instance of consultant is classified into the sub-types.</a:t>
            </a:r>
            <a:endParaRPr lang="en-GB" altLang="en-US" sz="3200" baseline="30000">
              <a:solidFill>
                <a:srgbClr val="800000"/>
              </a:solidFill>
            </a:endParaRPr>
          </a:p>
        </p:txBody>
      </p:sp>
      <p:sp>
        <p:nvSpPr>
          <p:cNvPr id="366613" name="AutoShape 21">
            <a:extLst>
              <a:ext uri="{FF2B5EF4-FFF2-40B4-BE49-F238E27FC236}">
                <a16:creationId xmlns:a16="http://schemas.microsoft.com/office/drawing/2014/main" id="{CD67E544-7CBB-4979-8619-442A5CE96D2D}"/>
              </a:ext>
            </a:extLst>
          </p:cNvPr>
          <p:cNvSpPr>
            <a:spLocks noChangeArrowheads="1"/>
          </p:cNvSpPr>
          <p:nvPr/>
        </p:nvSpPr>
        <p:spPr bwMode="auto">
          <a:xfrm>
            <a:off x="5789613" y="638176"/>
            <a:ext cx="4673600" cy="1330325"/>
          </a:xfrm>
          <a:prstGeom prst="wedgeRoundRectCallout">
            <a:avLst>
              <a:gd name="adj1" fmla="val -41671"/>
              <a:gd name="adj2" fmla="val 66667"/>
              <a:gd name="adj3" fmla="val 16667"/>
            </a:avLst>
          </a:prstGeom>
          <a:solidFill>
            <a:schemeClr val="bg1"/>
          </a:solidFill>
          <a:ln w="12700">
            <a:solidFill>
              <a:schemeClr val="tx1"/>
            </a:solidFill>
            <a:miter lim="800000"/>
            <a:headEnd/>
            <a:tailEnd/>
          </a:ln>
        </p:spPr>
        <p:txBody>
          <a:bodyPr lIns="92075" tIns="46038" rIns="92075" bIns="46038"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latin typeface="Book Antiqua" panose="02040602050305030304" pitchFamily="18" charset="0"/>
              </a:rPr>
              <a:t>A consultant is either an accountant or a lawyer or none,  but not both.</a:t>
            </a:r>
          </a:p>
        </p:txBody>
      </p:sp>
      <p:sp>
        <p:nvSpPr>
          <p:cNvPr id="50191" name="Text Box 22">
            <a:extLst>
              <a:ext uri="{FF2B5EF4-FFF2-40B4-BE49-F238E27FC236}">
                <a16:creationId xmlns:a16="http://schemas.microsoft.com/office/drawing/2014/main" id="{8038B1C4-3D40-484E-A6DA-1F284B75A7F8}"/>
              </a:ext>
            </a:extLst>
          </p:cNvPr>
          <p:cNvSpPr txBox="1">
            <a:spLocks noChangeArrowheads="1"/>
          </p:cNvSpPr>
          <p:nvPr/>
        </p:nvSpPr>
        <p:spPr bwMode="auto">
          <a:xfrm>
            <a:off x="4405313" y="2463800"/>
            <a:ext cx="234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ConsultantMaybe</a:t>
            </a:r>
          </a:p>
        </p:txBody>
      </p:sp>
      <p:sp>
        <p:nvSpPr>
          <p:cNvPr id="366615" name="Text Box 23">
            <a:extLst>
              <a:ext uri="{FF2B5EF4-FFF2-40B4-BE49-F238E27FC236}">
                <a16:creationId xmlns:a16="http://schemas.microsoft.com/office/drawing/2014/main" id="{5A1E85BA-68FB-4975-A9A1-52E1D10B2E81}"/>
              </a:ext>
            </a:extLst>
          </p:cNvPr>
          <p:cNvSpPr txBox="1">
            <a:spLocks noChangeArrowheads="1"/>
          </p:cNvSpPr>
          <p:nvPr/>
        </p:nvSpPr>
        <p:spPr bwMode="auto">
          <a:xfrm>
            <a:off x="2422525" y="4724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aseline="30000">
                <a:solidFill>
                  <a:srgbClr val="800000"/>
                </a:solidFill>
              </a:rPr>
              <a:t>2 </a:t>
            </a:r>
            <a:r>
              <a:rPr lang="en-GB" altLang="en-US">
                <a:solidFill>
                  <a:srgbClr val="800000"/>
                </a:solidFill>
              </a:rPr>
              <a:t>an instance of </a:t>
            </a:r>
            <a:r>
              <a:rPr lang="en-GB" altLang="en-US" i="1">
                <a:solidFill>
                  <a:srgbClr val="800000"/>
                </a:solidFill>
              </a:rPr>
              <a:t>consultant</a:t>
            </a:r>
            <a:r>
              <a:rPr lang="en-GB" altLang="en-US">
                <a:solidFill>
                  <a:srgbClr val="800000"/>
                </a:solidFill>
              </a:rPr>
              <a:t> can be of one sub-type only.</a:t>
            </a:r>
            <a:endParaRPr lang="en-GB" altLang="en-US" sz="3200" baseline="3000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6613"/>
                                        </p:tgtEl>
                                        <p:attrNameLst>
                                          <p:attrName>style.visibility</p:attrName>
                                        </p:attrNameLst>
                                      </p:cBhvr>
                                      <p:to>
                                        <p:strVal val="visible"/>
                                      </p:to>
                                    </p:set>
                                    <p:animEffect transition="in" filter="dissolve">
                                      <p:cBhvr>
                                        <p:cTn id="7" dur="500"/>
                                        <p:tgtEl>
                                          <p:spTgt spid="36661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6615"/>
                                        </p:tgtEl>
                                        <p:attrNameLst>
                                          <p:attrName>style.visibility</p:attrName>
                                        </p:attrNameLst>
                                      </p:cBhvr>
                                      <p:to>
                                        <p:strVal val="visible"/>
                                      </p:to>
                                    </p:set>
                                    <p:animEffect transition="in" filter="dissolve">
                                      <p:cBhvr>
                                        <p:cTn id="11" dur="500"/>
                                        <p:tgtEl>
                                          <p:spTgt spid="36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13" grpId="0" animBg="1" autoUpdateAnimBg="0"/>
      <p:bldP spid="36661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8E4BCB3-C574-4670-BEC8-1FC50F40500C}"/>
              </a:ext>
            </a:extLst>
          </p:cNvPr>
          <p:cNvSpPr>
            <a:spLocks noGrp="1"/>
          </p:cNvSpPr>
          <p:nvPr>
            <p:ph type="title"/>
          </p:nvPr>
        </p:nvSpPr>
        <p:spPr>
          <a:xfrm>
            <a:off x="1925638" y="401638"/>
            <a:ext cx="8374062" cy="1143000"/>
          </a:xfrm>
        </p:spPr>
        <p:txBody>
          <a:bodyPr/>
          <a:lstStyle/>
          <a:p>
            <a:pPr eaLnBrk="1" hangingPunct="1"/>
            <a:r>
              <a:rPr lang="en-US" altLang="en-US"/>
              <a:t>Disadvantages of Flat File Systems</a:t>
            </a:r>
          </a:p>
        </p:txBody>
      </p:sp>
      <p:sp>
        <p:nvSpPr>
          <p:cNvPr id="23555" name="Content Placeholder 2">
            <a:extLst>
              <a:ext uri="{FF2B5EF4-FFF2-40B4-BE49-F238E27FC236}">
                <a16:creationId xmlns:a16="http://schemas.microsoft.com/office/drawing/2014/main" id="{53D17307-23A0-4297-AD69-72C6DFF9151F}"/>
              </a:ext>
            </a:extLst>
          </p:cNvPr>
          <p:cNvSpPr>
            <a:spLocks noGrp="1"/>
          </p:cNvSpPr>
          <p:nvPr>
            <p:ph idx="1"/>
          </p:nvPr>
        </p:nvSpPr>
        <p:spPr>
          <a:xfrm>
            <a:off x="2209800" y="1620839"/>
            <a:ext cx="7772400" cy="4764087"/>
          </a:xfrm>
        </p:spPr>
        <p:txBody>
          <a:bodyPr/>
          <a:lstStyle/>
          <a:p>
            <a:pPr eaLnBrk="1" hangingPunct="1"/>
            <a:r>
              <a:rPr lang="en-US" altLang="en-US"/>
              <a:t>No centralized control.</a:t>
            </a:r>
          </a:p>
          <a:p>
            <a:pPr eaLnBrk="1" hangingPunct="1"/>
            <a:r>
              <a:rPr lang="en-US" altLang="en-US"/>
              <a:t>Data Redundancy </a:t>
            </a:r>
          </a:p>
          <a:p>
            <a:pPr eaLnBrk="1" hangingPunct="1"/>
            <a:r>
              <a:rPr lang="en-US" altLang="en-US"/>
              <a:t>Data Inconsistency </a:t>
            </a:r>
          </a:p>
          <a:p>
            <a:pPr eaLnBrk="1" hangingPunct="1"/>
            <a:r>
              <a:rPr lang="en-US" altLang="en-US"/>
              <a:t>Data can not be shared</a:t>
            </a:r>
          </a:p>
          <a:p>
            <a:pPr eaLnBrk="1" hangingPunct="1"/>
            <a:r>
              <a:rPr lang="en-US" altLang="en-US"/>
              <a:t>Standards can  not be enforced</a:t>
            </a:r>
          </a:p>
          <a:p>
            <a:pPr eaLnBrk="1" hangingPunct="1"/>
            <a:r>
              <a:rPr lang="en-US" altLang="en-US"/>
              <a:t>Security issues </a:t>
            </a:r>
          </a:p>
          <a:p>
            <a:pPr eaLnBrk="1" hangingPunct="1"/>
            <a:r>
              <a:rPr lang="en-US" altLang="en-US"/>
              <a:t>Integrity can not be maintained</a:t>
            </a:r>
          </a:p>
          <a:p>
            <a:pPr eaLnBrk="1" hangingPunct="1"/>
            <a:r>
              <a:rPr lang="en-US" altLang="en-US"/>
              <a:t>Data dependence</a:t>
            </a:r>
          </a:p>
        </p:txBody>
      </p:sp>
      <p:sp>
        <p:nvSpPr>
          <p:cNvPr id="23556" name="Slide Number Placeholder 3">
            <a:extLst>
              <a:ext uri="{FF2B5EF4-FFF2-40B4-BE49-F238E27FC236}">
                <a16:creationId xmlns:a16="http://schemas.microsoft.com/office/drawing/2014/main" id="{A78A56C3-AB5E-45D2-982F-0DCBBCAC33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E958ECE-0818-4CBB-8398-1A80CCF0D430}" type="slidenum">
              <a:rPr lang="en-US" altLang="en-US" sz="1400"/>
              <a:pPr eaLnBrk="1" hangingPunct="1"/>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57354EC7-3A1E-4EA2-A940-87DEAB1671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24F4B6-CADF-45CE-8A1F-CD0142577ECF}" type="slidenum">
              <a:rPr lang="en-US" altLang="en-US" sz="1400"/>
              <a:pPr eaLnBrk="1" hangingPunct="1"/>
              <a:t>30</a:t>
            </a:fld>
            <a:endParaRPr lang="en-US" altLang="en-US" sz="1400"/>
          </a:p>
        </p:txBody>
      </p:sp>
      <p:sp>
        <p:nvSpPr>
          <p:cNvPr id="51203" name="Rectangle 2">
            <a:extLst>
              <a:ext uri="{FF2B5EF4-FFF2-40B4-BE49-F238E27FC236}">
                <a16:creationId xmlns:a16="http://schemas.microsoft.com/office/drawing/2014/main" id="{83555B4D-4EA0-45DF-965E-C790D00C3264}"/>
              </a:ext>
            </a:extLst>
          </p:cNvPr>
          <p:cNvSpPr>
            <a:spLocks noGrp="1" noChangeArrowheads="1"/>
          </p:cNvSpPr>
          <p:nvPr>
            <p:ph type="title"/>
          </p:nvPr>
        </p:nvSpPr>
        <p:spPr>
          <a:xfrm>
            <a:off x="1676400" y="76200"/>
            <a:ext cx="8610600" cy="1143000"/>
          </a:xfrm>
        </p:spPr>
        <p:txBody>
          <a:bodyPr/>
          <a:lstStyle/>
          <a:p>
            <a:pPr eaLnBrk="1" hangingPunct="1"/>
            <a:r>
              <a:rPr lang="en-GB" altLang="en-US" sz="2800"/>
              <a:t>Building the ER Model : example</a:t>
            </a:r>
          </a:p>
        </p:txBody>
      </p:sp>
      <p:sp>
        <p:nvSpPr>
          <p:cNvPr id="367619" name="Rectangle 3">
            <a:extLst>
              <a:ext uri="{FF2B5EF4-FFF2-40B4-BE49-F238E27FC236}">
                <a16:creationId xmlns:a16="http://schemas.microsoft.com/office/drawing/2014/main" id="{7CEDFC43-4EE4-4A6E-B629-1E7E4AD8B908}"/>
              </a:ext>
            </a:extLst>
          </p:cNvPr>
          <p:cNvSpPr>
            <a:spLocks noGrp="1" noChangeArrowheads="1"/>
          </p:cNvSpPr>
          <p:nvPr>
            <p:ph type="body" idx="1"/>
          </p:nvPr>
        </p:nvSpPr>
        <p:spPr>
          <a:xfrm>
            <a:off x="1905000" y="1066800"/>
            <a:ext cx="7848600" cy="533400"/>
          </a:xfrm>
        </p:spPr>
        <p:txBody>
          <a:bodyPr/>
          <a:lstStyle/>
          <a:p>
            <a:pPr eaLnBrk="1" hangingPunct="1">
              <a:lnSpc>
                <a:spcPct val="90000"/>
              </a:lnSpc>
              <a:spcBef>
                <a:spcPct val="50000"/>
              </a:spcBef>
              <a:buFontTx/>
              <a:buNone/>
              <a:defRPr/>
            </a:pPr>
            <a:r>
              <a:rPr lang="en-GB" sz="3000">
                <a:effectLst>
                  <a:outerShdw blurRad="38100" dist="38100" dir="2700000" algn="tl">
                    <a:srgbClr val="C0C0C0"/>
                  </a:outerShdw>
                </a:effectLst>
              </a:rPr>
              <a:t>Advanced Constructs (</a:t>
            </a:r>
            <a:r>
              <a:rPr lang="en-GB" sz="3000" i="1">
                <a:effectLst>
                  <a:outerShdw blurRad="38100" dist="38100" dir="2700000" algn="tl">
                    <a:srgbClr val="C0C0C0"/>
                  </a:outerShdw>
                </a:effectLst>
              </a:rPr>
              <a:t>Specialisation</a:t>
            </a:r>
            <a:r>
              <a:rPr lang="en-GB" sz="3000">
                <a:effectLst>
                  <a:outerShdw blurRad="38100" dist="38100" dir="2700000" algn="tl">
                    <a:srgbClr val="C0C0C0"/>
                  </a:outerShdw>
                </a:effectLst>
              </a:rPr>
              <a:t>)</a:t>
            </a:r>
            <a:endParaRPr lang="en-GB" sz="3000"/>
          </a:p>
        </p:txBody>
      </p:sp>
      <p:sp>
        <p:nvSpPr>
          <p:cNvPr id="367620" name="Text Box 4">
            <a:extLst>
              <a:ext uri="{FF2B5EF4-FFF2-40B4-BE49-F238E27FC236}">
                <a16:creationId xmlns:a16="http://schemas.microsoft.com/office/drawing/2014/main" id="{03B8A7C9-2A6D-4307-AAAE-EBA2225656D2}"/>
              </a:ext>
            </a:extLst>
          </p:cNvPr>
          <p:cNvSpPr txBox="1">
            <a:spLocks noChangeArrowheads="1"/>
          </p:cNvSpPr>
          <p:nvPr/>
        </p:nvSpPr>
        <p:spPr bwMode="auto">
          <a:xfrm>
            <a:off x="1905000" y="1619250"/>
            <a:ext cx="836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Customers pay their invoices in cash, cheque, draft or any other.</a:t>
            </a:r>
          </a:p>
        </p:txBody>
      </p:sp>
      <p:sp>
        <p:nvSpPr>
          <p:cNvPr id="367621" name="Text Box 5">
            <a:extLst>
              <a:ext uri="{FF2B5EF4-FFF2-40B4-BE49-F238E27FC236}">
                <a16:creationId xmlns:a16="http://schemas.microsoft.com/office/drawing/2014/main" id="{FE9351D7-4168-4118-9956-C03836348BED}"/>
              </a:ext>
            </a:extLst>
          </p:cNvPr>
          <p:cNvSpPr txBox="1">
            <a:spLocks noChangeArrowheads="1"/>
          </p:cNvSpPr>
          <p:nvPr/>
        </p:nvSpPr>
        <p:spPr bwMode="auto">
          <a:xfrm>
            <a:off x="3413125" y="2276475"/>
            <a:ext cx="22098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PAYMENT</a:t>
            </a:r>
          </a:p>
        </p:txBody>
      </p:sp>
      <p:sp>
        <p:nvSpPr>
          <p:cNvPr id="367622" name="Line 6">
            <a:extLst>
              <a:ext uri="{FF2B5EF4-FFF2-40B4-BE49-F238E27FC236}">
                <a16:creationId xmlns:a16="http://schemas.microsoft.com/office/drawing/2014/main" id="{CE6F8C38-4955-4F81-BCBC-DC8412C0B674}"/>
              </a:ext>
            </a:extLst>
          </p:cNvPr>
          <p:cNvSpPr>
            <a:spLocks noChangeShapeType="1"/>
          </p:cNvSpPr>
          <p:nvPr/>
        </p:nvSpPr>
        <p:spPr bwMode="auto">
          <a:xfrm>
            <a:off x="4522788" y="2762251"/>
            <a:ext cx="0" cy="6016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67623" name="Oval 7">
            <a:extLst>
              <a:ext uri="{FF2B5EF4-FFF2-40B4-BE49-F238E27FC236}">
                <a16:creationId xmlns:a16="http://schemas.microsoft.com/office/drawing/2014/main" id="{4F55CC1B-0029-4C8E-A97C-ADD8398BF9C4}"/>
              </a:ext>
            </a:extLst>
          </p:cNvPr>
          <p:cNvSpPr>
            <a:spLocks noChangeArrowheads="1"/>
          </p:cNvSpPr>
          <p:nvPr/>
        </p:nvSpPr>
        <p:spPr bwMode="auto">
          <a:xfrm>
            <a:off x="4365625" y="3363913"/>
            <a:ext cx="304800" cy="304800"/>
          </a:xfrm>
          <a:prstGeom prst="ellipse">
            <a:avLst/>
          </a:prstGeom>
          <a:noFill/>
          <a:ln w="1968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o</a:t>
            </a:r>
          </a:p>
        </p:txBody>
      </p:sp>
      <p:grpSp>
        <p:nvGrpSpPr>
          <p:cNvPr id="2" name="Group 8">
            <a:extLst>
              <a:ext uri="{FF2B5EF4-FFF2-40B4-BE49-F238E27FC236}">
                <a16:creationId xmlns:a16="http://schemas.microsoft.com/office/drawing/2014/main" id="{9AFF9B72-A316-4958-9C6B-5466290F56D4}"/>
              </a:ext>
            </a:extLst>
          </p:cNvPr>
          <p:cNvGrpSpPr>
            <a:grpSpLocks/>
          </p:cNvGrpSpPr>
          <p:nvPr/>
        </p:nvGrpSpPr>
        <p:grpSpPr bwMode="auto">
          <a:xfrm>
            <a:off x="2698750" y="3516313"/>
            <a:ext cx="3638550" cy="0"/>
            <a:chOff x="1614" y="2274"/>
            <a:chExt cx="2292" cy="0"/>
          </a:xfrm>
        </p:grpSpPr>
        <p:sp>
          <p:nvSpPr>
            <p:cNvPr id="51234" name="Line 9">
              <a:extLst>
                <a:ext uri="{FF2B5EF4-FFF2-40B4-BE49-F238E27FC236}">
                  <a16:creationId xmlns:a16="http://schemas.microsoft.com/office/drawing/2014/main" id="{A37DCDD7-A6E7-4CD6-969D-A59594F92746}"/>
                </a:ext>
              </a:extLst>
            </p:cNvPr>
            <p:cNvSpPr>
              <a:spLocks noChangeShapeType="1"/>
            </p:cNvSpPr>
            <p:nvPr/>
          </p:nvSpPr>
          <p:spPr bwMode="auto">
            <a:xfrm>
              <a:off x="2850" y="227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35" name="Line 10">
              <a:extLst>
                <a:ext uri="{FF2B5EF4-FFF2-40B4-BE49-F238E27FC236}">
                  <a16:creationId xmlns:a16="http://schemas.microsoft.com/office/drawing/2014/main" id="{BDC20F7F-1220-4F3D-AF27-D59F9025A203}"/>
                </a:ext>
              </a:extLst>
            </p:cNvPr>
            <p:cNvSpPr>
              <a:spLocks noChangeShapeType="1"/>
            </p:cNvSpPr>
            <p:nvPr/>
          </p:nvSpPr>
          <p:spPr bwMode="auto">
            <a:xfrm>
              <a:off x="1614" y="227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 name="Group 11">
            <a:extLst>
              <a:ext uri="{FF2B5EF4-FFF2-40B4-BE49-F238E27FC236}">
                <a16:creationId xmlns:a16="http://schemas.microsoft.com/office/drawing/2014/main" id="{B6D302C5-52D3-4C11-B2ED-1EA1FE705165}"/>
              </a:ext>
            </a:extLst>
          </p:cNvPr>
          <p:cNvGrpSpPr>
            <a:grpSpLocks/>
          </p:cNvGrpSpPr>
          <p:nvPr/>
        </p:nvGrpSpPr>
        <p:grpSpPr bwMode="auto">
          <a:xfrm>
            <a:off x="1981200" y="3508376"/>
            <a:ext cx="5081588" cy="949325"/>
            <a:chOff x="1162" y="2269"/>
            <a:chExt cx="3201" cy="598"/>
          </a:xfrm>
        </p:grpSpPr>
        <p:grpSp>
          <p:nvGrpSpPr>
            <p:cNvPr id="51225" name="Group 12">
              <a:extLst>
                <a:ext uri="{FF2B5EF4-FFF2-40B4-BE49-F238E27FC236}">
                  <a16:creationId xmlns:a16="http://schemas.microsoft.com/office/drawing/2014/main" id="{B58F0C38-ADDC-4579-AF3C-3FB994E6E7CD}"/>
                </a:ext>
              </a:extLst>
            </p:cNvPr>
            <p:cNvGrpSpPr>
              <a:grpSpLocks/>
            </p:cNvGrpSpPr>
            <p:nvPr/>
          </p:nvGrpSpPr>
          <p:grpSpPr bwMode="auto">
            <a:xfrm>
              <a:off x="3451" y="2269"/>
              <a:ext cx="912" cy="593"/>
              <a:chOff x="3451" y="2269"/>
              <a:chExt cx="912" cy="593"/>
            </a:xfrm>
          </p:grpSpPr>
          <p:sp>
            <p:nvSpPr>
              <p:cNvPr id="51232" name="Text Box 13">
                <a:extLst>
                  <a:ext uri="{FF2B5EF4-FFF2-40B4-BE49-F238E27FC236}">
                    <a16:creationId xmlns:a16="http://schemas.microsoft.com/office/drawing/2014/main" id="{A93C68C2-2843-4656-91A7-A53E6E891050}"/>
                  </a:ext>
                </a:extLst>
              </p:cNvPr>
              <p:cNvSpPr txBox="1">
                <a:spLocks noChangeArrowheads="1"/>
              </p:cNvSpPr>
              <p:nvPr/>
            </p:nvSpPr>
            <p:spPr bwMode="auto">
              <a:xfrm>
                <a:off x="3451" y="2562"/>
                <a:ext cx="912"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DRAFT</a:t>
                </a:r>
              </a:p>
            </p:txBody>
          </p:sp>
          <p:sp>
            <p:nvSpPr>
              <p:cNvPr id="51233" name="Line 14">
                <a:extLst>
                  <a:ext uri="{FF2B5EF4-FFF2-40B4-BE49-F238E27FC236}">
                    <a16:creationId xmlns:a16="http://schemas.microsoft.com/office/drawing/2014/main" id="{497103D5-41A4-40C6-86E9-BCBE8CC2E472}"/>
                  </a:ext>
                </a:extLst>
              </p:cNvPr>
              <p:cNvSpPr>
                <a:spLocks noChangeShapeType="1"/>
              </p:cNvSpPr>
              <p:nvPr/>
            </p:nvSpPr>
            <p:spPr bwMode="auto">
              <a:xfrm>
                <a:off x="3907" y="2269"/>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1226" name="Group 15">
              <a:extLst>
                <a:ext uri="{FF2B5EF4-FFF2-40B4-BE49-F238E27FC236}">
                  <a16:creationId xmlns:a16="http://schemas.microsoft.com/office/drawing/2014/main" id="{F43D20A9-BE18-4529-8E17-6435DEF6D99A}"/>
                </a:ext>
              </a:extLst>
            </p:cNvPr>
            <p:cNvGrpSpPr>
              <a:grpSpLocks/>
            </p:cNvGrpSpPr>
            <p:nvPr/>
          </p:nvGrpSpPr>
          <p:grpSpPr bwMode="auto">
            <a:xfrm>
              <a:off x="1162" y="2274"/>
              <a:ext cx="912" cy="593"/>
              <a:chOff x="1157" y="2274"/>
              <a:chExt cx="912" cy="593"/>
            </a:xfrm>
          </p:grpSpPr>
          <p:sp>
            <p:nvSpPr>
              <p:cNvPr id="51230" name="Text Box 16">
                <a:extLst>
                  <a:ext uri="{FF2B5EF4-FFF2-40B4-BE49-F238E27FC236}">
                    <a16:creationId xmlns:a16="http://schemas.microsoft.com/office/drawing/2014/main" id="{8C0E46CC-22E0-4EC0-B01A-94A28533711F}"/>
                  </a:ext>
                </a:extLst>
              </p:cNvPr>
              <p:cNvSpPr txBox="1">
                <a:spLocks noChangeArrowheads="1"/>
              </p:cNvSpPr>
              <p:nvPr/>
            </p:nvSpPr>
            <p:spPr bwMode="auto">
              <a:xfrm>
                <a:off x="1157" y="2567"/>
                <a:ext cx="912"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CASH</a:t>
                </a:r>
              </a:p>
            </p:txBody>
          </p:sp>
          <p:sp>
            <p:nvSpPr>
              <p:cNvPr id="51231" name="Line 17">
                <a:extLst>
                  <a:ext uri="{FF2B5EF4-FFF2-40B4-BE49-F238E27FC236}">
                    <a16:creationId xmlns:a16="http://schemas.microsoft.com/office/drawing/2014/main" id="{67ABC20B-4326-49EE-886F-0671FF8AC99F}"/>
                  </a:ext>
                </a:extLst>
              </p:cNvPr>
              <p:cNvSpPr>
                <a:spLocks noChangeShapeType="1"/>
              </p:cNvSpPr>
              <p:nvPr/>
            </p:nvSpPr>
            <p:spPr bwMode="auto">
              <a:xfrm>
                <a:off x="1613" y="227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1227" name="Group 18">
              <a:extLst>
                <a:ext uri="{FF2B5EF4-FFF2-40B4-BE49-F238E27FC236}">
                  <a16:creationId xmlns:a16="http://schemas.microsoft.com/office/drawing/2014/main" id="{B626471E-726E-444E-8139-D4813E736D66}"/>
                </a:ext>
              </a:extLst>
            </p:cNvPr>
            <p:cNvGrpSpPr>
              <a:grpSpLocks/>
            </p:cNvGrpSpPr>
            <p:nvPr/>
          </p:nvGrpSpPr>
          <p:grpSpPr bwMode="auto">
            <a:xfrm>
              <a:off x="2309" y="2372"/>
              <a:ext cx="912" cy="490"/>
              <a:chOff x="2304" y="2372"/>
              <a:chExt cx="912" cy="490"/>
            </a:xfrm>
          </p:grpSpPr>
          <p:sp>
            <p:nvSpPr>
              <p:cNvPr id="51228" name="Text Box 19">
                <a:extLst>
                  <a:ext uri="{FF2B5EF4-FFF2-40B4-BE49-F238E27FC236}">
                    <a16:creationId xmlns:a16="http://schemas.microsoft.com/office/drawing/2014/main" id="{A7B3E12A-6BD5-40CD-A91B-DC05B5CEEBC7}"/>
                  </a:ext>
                </a:extLst>
              </p:cNvPr>
              <p:cNvSpPr txBox="1">
                <a:spLocks noChangeArrowheads="1"/>
              </p:cNvSpPr>
              <p:nvPr/>
            </p:nvSpPr>
            <p:spPr bwMode="auto">
              <a:xfrm>
                <a:off x="2304" y="2562"/>
                <a:ext cx="912"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CHEQUE</a:t>
                </a:r>
              </a:p>
            </p:txBody>
          </p:sp>
          <p:sp>
            <p:nvSpPr>
              <p:cNvPr id="51229" name="Line 20">
                <a:extLst>
                  <a:ext uri="{FF2B5EF4-FFF2-40B4-BE49-F238E27FC236}">
                    <a16:creationId xmlns:a16="http://schemas.microsoft.com/office/drawing/2014/main" id="{E18F649D-44BE-4C30-8F8F-AB1C724FC5FD}"/>
                  </a:ext>
                </a:extLst>
              </p:cNvPr>
              <p:cNvSpPr>
                <a:spLocks noChangeShapeType="1"/>
              </p:cNvSpPr>
              <p:nvPr/>
            </p:nvSpPr>
            <p:spPr bwMode="auto">
              <a:xfrm>
                <a:off x="2761" y="2372"/>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367637" name="Text Box 21">
            <a:extLst>
              <a:ext uri="{FF2B5EF4-FFF2-40B4-BE49-F238E27FC236}">
                <a16:creationId xmlns:a16="http://schemas.microsoft.com/office/drawing/2014/main" id="{ACC18C22-6388-4628-AB90-52781E1117CB}"/>
              </a:ext>
            </a:extLst>
          </p:cNvPr>
          <p:cNvSpPr txBox="1">
            <a:spLocks noChangeArrowheads="1"/>
          </p:cNvSpPr>
          <p:nvPr/>
        </p:nvSpPr>
        <p:spPr bwMode="auto">
          <a:xfrm>
            <a:off x="4675188" y="3106739"/>
            <a:ext cx="233521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payment_mode</a:t>
            </a:r>
          </a:p>
        </p:txBody>
      </p:sp>
      <p:sp>
        <p:nvSpPr>
          <p:cNvPr id="367638" name="AutoShape 22">
            <a:extLst>
              <a:ext uri="{FF2B5EF4-FFF2-40B4-BE49-F238E27FC236}">
                <a16:creationId xmlns:a16="http://schemas.microsoft.com/office/drawing/2014/main" id="{9589EA4B-5EE7-45B1-BE7D-A02254730266}"/>
              </a:ext>
            </a:extLst>
          </p:cNvPr>
          <p:cNvSpPr>
            <a:spLocks noChangeArrowheads="1"/>
          </p:cNvSpPr>
          <p:nvPr/>
        </p:nvSpPr>
        <p:spPr bwMode="auto">
          <a:xfrm rot="11875533" flipH="1">
            <a:off x="3717925" y="3114675"/>
            <a:ext cx="6858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15875">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67639" name="Text Box 23">
            <a:extLst>
              <a:ext uri="{FF2B5EF4-FFF2-40B4-BE49-F238E27FC236}">
                <a16:creationId xmlns:a16="http://schemas.microsoft.com/office/drawing/2014/main" id="{9604ABD4-9F0D-4DE2-98E1-01481462A599}"/>
              </a:ext>
            </a:extLst>
          </p:cNvPr>
          <p:cNvSpPr txBox="1">
            <a:spLocks noChangeArrowheads="1"/>
          </p:cNvSpPr>
          <p:nvPr/>
        </p:nvSpPr>
        <p:spPr bwMode="auto">
          <a:xfrm>
            <a:off x="1985963" y="2871789"/>
            <a:ext cx="18605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overlaping</a:t>
            </a:r>
            <a:r>
              <a:rPr lang="en-GB" altLang="en-US" sz="3200" baseline="30000">
                <a:solidFill>
                  <a:srgbClr val="800000"/>
                </a:solidFill>
              </a:rPr>
              <a:t>1</a:t>
            </a:r>
          </a:p>
        </p:txBody>
      </p:sp>
      <p:sp>
        <p:nvSpPr>
          <p:cNvPr id="367640" name="AutoShape 24">
            <a:extLst>
              <a:ext uri="{FF2B5EF4-FFF2-40B4-BE49-F238E27FC236}">
                <a16:creationId xmlns:a16="http://schemas.microsoft.com/office/drawing/2014/main" id="{1F7248A7-C100-47AF-BFB0-D8104AFBB7B3}"/>
              </a:ext>
            </a:extLst>
          </p:cNvPr>
          <p:cNvSpPr>
            <a:spLocks noChangeArrowheads="1"/>
          </p:cNvSpPr>
          <p:nvPr/>
        </p:nvSpPr>
        <p:spPr bwMode="auto">
          <a:xfrm flipH="1">
            <a:off x="6934200" y="3200400"/>
            <a:ext cx="6858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15875">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67641" name="Text Box 25">
            <a:extLst>
              <a:ext uri="{FF2B5EF4-FFF2-40B4-BE49-F238E27FC236}">
                <a16:creationId xmlns:a16="http://schemas.microsoft.com/office/drawing/2014/main" id="{CADB3FE7-5EA1-41A9-AE13-6E83F674F0E5}"/>
              </a:ext>
            </a:extLst>
          </p:cNvPr>
          <p:cNvSpPr txBox="1">
            <a:spLocks noChangeArrowheads="1"/>
          </p:cNvSpPr>
          <p:nvPr/>
        </p:nvSpPr>
        <p:spPr bwMode="auto">
          <a:xfrm>
            <a:off x="7635876" y="3076575"/>
            <a:ext cx="256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discriminator</a:t>
            </a:r>
            <a:r>
              <a:rPr lang="en-GB" altLang="en-US" sz="3200" baseline="30000">
                <a:solidFill>
                  <a:srgbClr val="800000"/>
                </a:solidFill>
              </a:rPr>
              <a:t>2</a:t>
            </a:r>
          </a:p>
        </p:txBody>
      </p:sp>
      <p:grpSp>
        <p:nvGrpSpPr>
          <p:cNvPr id="7" name="Group 26">
            <a:extLst>
              <a:ext uri="{FF2B5EF4-FFF2-40B4-BE49-F238E27FC236}">
                <a16:creationId xmlns:a16="http://schemas.microsoft.com/office/drawing/2014/main" id="{8B35DB1D-B4FF-466F-8ED6-0A2608A0ABE0}"/>
              </a:ext>
            </a:extLst>
          </p:cNvPr>
          <p:cNvGrpSpPr>
            <a:grpSpLocks/>
          </p:cNvGrpSpPr>
          <p:nvPr/>
        </p:nvGrpSpPr>
        <p:grpSpPr bwMode="auto">
          <a:xfrm>
            <a:off x="3348039" y="3776663"/>
            <a:ext cx="6619875" cy="633412"/>
            <a:chOff x="1149" y="2379"/>
            <a:chExt cx="4170" cy="399"/>
          </a:xfrm>
        </p:grpSpPr>
        <p:sp>
          <p:nvSpPr>
            <p:cNvPr id="51219" name="Text Box 27">
              <a:extLst>
                <a:ext uri="{FF2B5EF4-FFF2-40B4-BE49-F238E27FC236}">
                  <a16:creationId xmlns:a16="http://schemas.microsoft.com/office/drawing/2014/main" id="{F57F6593-627E-4297-9BE6-261742E65DE3}"/>
                </a:ext>
              </a:extLst>
            </p:cNvPr>
            <p:cNvSpPr txBox="1">
              <a:spLocks noChangeArrowheads="1"/>
            </p:cNvSpPr>
            <p:nvPr/>
          </p:nvSpPr>
          <p:spPr bwMode="auto">
            <a:xfrm>
              <a:off x="3447" y="237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a:t>
              </a:r>
            </a:p>
          </p:txBody>
        </p:sp>
        <p:sp>
          <p:nvSpPr>
            <p:cNvPr id="51220" name="Text Box 28">
              <a:extLst>
                <a:ext uri="{FF2B5EF4-FFF2-40B4-BE49-F238E27FC236}">
                  <a16:creationId xmlns:a16="http://schemas.microsoft.com/office/drawing/2014/main" id="{A5A97052-D319-45ED-9D56-83E27C813F3D}"/>
                </a:ext>
              </a:extLst>
            </p:cNvPr>
            <p:cNvSpPr txBox="1">
              <a:spLocks noChangeArrowheads="1"/>
            </p:cNvSpPr>
            <p:nvPr/>
          </p:nvSpPr>
          <p:spPr bwMode="auto">
            <a:xfrm>
              <a:off x="2304" y="237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a:t>
              </a:r>
            </a:p>
          </p:txBody>
        </p:sp>
        <p:sp>
          <p:nvSpPr>
            <p:cNvPr id="51221" name="Text Box 29">
              <a:extLst>
                <a:ext uri="{FF2B5EF4-FFF2-40B4-BE49-F238E27FC236}">
                  <a16:creationId xmlns:a16="http://schemas.microsoft.com/office/drawing/2014/main" id="{EA120C8B-D046-4989-9BF2-E377517C38FD}"/>
                </a:ext>
              </a:extLst>
            </p:cNvPr>
            <p:cNvSpPr txBox="1">
              <a:spLocks noChangeArrowheads="1"/>
            </p:cNvSpPr>
            <p:nvPr/>
          </p:nvSpPr>
          <p:spPr bwMode="auto">
            <a:xfrm>
              <a:off x="1149" y="237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a:t>
              </a:r>
            </a:p>
          </p:txBody>
        </p:sp>
        <p:grpSp>
          <p:nvGrpSpPr>
            <p:cNvPr id="51222" name="Group 30">
              <a:extLst>
                <a:ext uri="{FF2B5EF4-FFF2-40B4-BE49-F238E27FC236}">
                  <a16:creationId xmlns:a16="http://schemas.microsoft.com/office/drawing/2014/main" id="{1CD3E8BB-863D-4EE9-967A-AA904F00EDA9}"/>
                </a:ext>
              </a:extLst>
            </p:cNvPr>
            <p:cNvGrpSpPr>
              <a:grpSpLocks/>
            </p:cNvGrpSpPr>
            <p:nvPr/>
          </p:nvGrpSpPr>
          <p:grpSpPr bwMode="auto">
            <a:xfrm>
              <a:off x="3840" y="2478"/>
              <a:ext cx="1479" cy="300"/>
              <a:chOff x="4137" y="2820"/>
              <a:chExt cx="1479" cy="300"/>
            </a:xfrm>
          </p:grpSpPr>
          <p:sp>
            <p:nvSpPr>
              <p:cNvPr id="51223" name="Text Box 31">
                <a:extLst>
                  <a:ext uri="{FF2B5EF4-FFF2-40B4-BE49-F238E27FC236}">
                    <a16:creationId xmlns:a16="http://schemas.microsoft.com/office/drawing/2014/main" id="{39F90B74-8834-4040-8F9D-AF23DCC73774}"/>
                  </a:ext>
                </a:extLst>
              </p:cNvPr>
              <p:cNvSpPr txBox="1">
                <a:spLocks noChangeArrowheads="1"/>
              </p:cNvSpPr>
              <p:nvPr/>
            </p:nvSpPr>
            <p:spPr bwMode="auto">
              <a:xfrm>
                <a:off x="4137" y="282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a:t>
                </a:r>
              </a:p>
            </p:txBody>
          </p:sp>
          <p:sp>
            <p:nvSpPr>
              <p:cNvPr id="51224" name="Text Box 32">
                <a:extLst>
                  <a:ext uri="{FF2B5EF4-FFF2-40B4-BE49-F238E27FC236}">
                    <a16:creationId xmlns:a16="http://schemas.microsoft.com/office/drawing/2014/main" id="{52090C1F-33CB-45DF-BCBC-4EDFDD432DFB}"/>
                  </a:ext>
                </a:extLst>
              </p:cNvPr>
              <p:cNvSpPr txBox="1">
                <a:spLocks noChangeArrowheads="1"/>
              </p:cNvSpPr>
              <p:nvPr/>
            </p:nvSpPr>
            <p:spPr bwMode="auto">
              <a:xfrm>
                <a:off x="4224" y="283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sub-type entities</a:t>
                </a:r>
              </a:p>
            </p:txBody>
          </p:sp>
        </p:grpSp>
      </p:grpSp>
      <p:sp>
        <p:nvSpPr>
          <p:cNvPr id="367649" name="Text Box 33">
            <a:extLst>
              <a:ext uri="{FF2B5EF4-FFF2-40B4-BE49-F238E27FC236}">
                <a16:creationId xmlns:a16="http://schemas.microsoft.com/office/drawing/2014/main" id="{F94C5B53-301E-40FA-B632-003AE27BE51E}"/>
              </a:ext>
            </a:extLst>
          </p:cNvPr>
          <p:cNvSpPr txBox="1">
            <a:spLocks noChangeArrowheads="1"/>
          </p:cNvSpPr>
          <p:nvPr/>
        </p:nvSpPr>
        <p:spPr bwMode="auto">
          <a:xfrm>
            <a:off x="2362200" y="5508626"/>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aseline="30000">
                <a:solidFill>
                  <a:srgbClr val="800000"/>
                </a:solidFill>
              </a:rPr>
              <a:t>2</a:t>
            </a:r>
            <a:r>
              <a:rPr lang="en-GB" altLang="en-US">
                <a:solidFill>
                  <a:srgbClr val="800000"/>
                </a:solidFill>
              </a:rPr>
              <a:t>the criteria on which an instance of </a:t>
            </a:r>
            <a:r>
              <a:rPr lang="en-GB" altLang="en-US" i="1">
                <a:solidFill>
                  <a:srgbClr val="800000"/>
                </a:solidFill>
              </a:rPr>
              <a:t>payment</a:t>
            </a:r>
            <a:r>
              <a:rPr lang="en-GB" altLang="en-US">
                <a:solidFill>
                  <a:srgbClr val="800000"/>
                </a:solidFill>
              </a:rPr>
              <a:t> is classified into  sub-types.</a:t>
            </a:r>
            <a:endParaRPr lang="en-GB" altLang="en-US" sz="3200" baseline="30000">
              <a:solidFill>
                <a:srgbClr val="800000"/>
              </a:solidFill>
            </a:endParaRPr>
          </a:p>
        </p:txBody>
      </p:sp>
      <p:sp>
        <p:nvSpPr>
          <p:cNvPr id="51218" name="Text Box 34">
            <a:extLst>
              <a:ext uri="{FF2B5EF4-FFF2-40B4-BE49-F238E27FC236}">
                <a16:creationId xmlns:a16="http://schemas.microsoft.com/office/drawing/2014/main" id="{70757851-606D-4B46-B6E8-037E3CD30483}"/>
              </a:ext>
            </a:extLst>
          </p:cNvPr>
          <p:cNvSpPr txBox="1">
            <a:spLocks noChangeArrowheads="1"/>
          </p:cNvSpPr>
          <p:nvPr/>
        </p:nvSpPr>
        <p:spPr bwMode="auto">
          <a:xfrm>
            <a:off x="2422525" y="4999038"/>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aseline="30000">
                <a:solidFill>
                  <a:srgbClr val="800000"/>
                </a:solidFill>
              </a:rPr>
              <a:t>1</a:t>
            </a:r>
            <a:r>
              <a:rPr lang="en-GB" altLang="en-US">
                <a:solidFill>
                  <a:srgbClr val="800000"/>
                </a:solidFill>
              </a:rPr>
              <a:t>an instance of  </a:t>
            </a:r>
            <a:r>
              <a:rPr lang="en-GB" altLang="en-US" i="1">
                <a:solidFill>
                  <a:srgbClr val="800000"/>
                </a:solidFill>
              </a:rPr>
              <a:t>Payment </a:t>
            </a:r>
            <a:r>
              <a:rPr lang="en-GB" altLang="en-US">
                <a:solidFill>
                  <a:srgbClr val="800000"/>
                </a:solidFill>
              </a:rPr>
              <a:t> can be of  zero/more sub-type</a:t>
            </a:r>
            <a:endParaRPr lang="en-GB" altLang="en-US" sz="3200" baseline="3000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7620"/>
                                        </p:tgtEl>
                                        <p:attrNameLst>
                                          <p:attrName>style.visibility</p:attrName>
                                        </p:attrNameLst>
                                      </p:cBhvr>
                                      <p:to>
                                        <p:strVal val="visible"/>
                                      </p:to>
                                    </p:set>
                                    <p:animEffect transition="in" filter="dissolve">
                                      <p:cBhvr>
                                        <p:cTn id="7" dur="500"/>
                                        <p:tgtEl>
                                          <p:spTgt spid="367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67621"/>
                                        </p:tgtEl>
                                        <p:attrNameLst>
                                          <p:attrName>style.visibility</p:attrName>
                                        </p:attrNameLst>
                                      </p:cBhvr>
                                      <p:to>
                                        <p:strVal val="visible"/>
                                      </p:to>
                                    </p:set>
                                  </p:childTnLst>
                                </p:cTn>
                              </p:par>
                            </p:childTnLst>
                          </p:cTn>
                        </p:par>
                        <p:par>
                          <p:cTn id="12" fill="hold" nodeType="afterGroup">
                            <p:stCondLst>
                              <p:cond delay="500"/>
                            </p:stCondLst>
                            <p:childTnLst>
                              <p:par>
                                <p:cTn id="13" presetID="4" presetClass="entr" presetSubtype="3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out)">
                                      <p:cBhvr>
                                        <p:cTn id="15" dur="500"/>
                                        <p:tgtEl>
                                          <p:spTgt spid="2"/>
                                        </p:tgtEl>
                                      </p:cBhvr>
                                    </p:animEffect>
                                  </p:childTnLst>
                                </p:cTn>
                              </p:par>
                            </p:childTnLst>
                          </p:cTn>
                        </p:par>
                        <p:par>
                          <p:cTn id="16" fill="hold" nodeType="afterGroup">
                            <p:stCondLst>
                              <p:cond delay="1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nodeType="afterGroup">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367637"/>
                                        </p:tgtEl>
                                        <p:attrNameLst>
                                          <p:attrName>style.visibility</p:attrName>
                                        </p:attrNameLst>
                                      </p:cBhvr>
                                      <p:to>
                                        <p:strVal val="visible"/>
                                      </p:to>
                                    </p:set>
                                    <p:animEffect transition="in" filter="dissolve">
                                      <p:cBhvr>
                                        <p:cTn id="23" dur="500"/>
                                        <p:tgtEl>
                                          <p:spTgt spid="3676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67623"/>
                                        </p:tgtEl>
                                        <p:attrNameLst>
                                          <p:attrName>style.visibility</p:attrName>
                                        </p:attrNameLst>
                                      </p:cBhvr>
                                      <p:to>
                                        <p:strVal val="visible"/>
                                      </p:to>
                                    </p:set>
                                    <p:animEffect transition="in" filter="box(in)">
                                      <p:cBhvr>
                                        <p:cTn id="28" dur="500"/>
                                        <p:tgtEl>
                                          <p:spTgt spid="3676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67622"/>
                                        </p:tgtEl>
                                        <p:attrNameLst>
                                          <p:attrName>style.visibility</p:attrName>
                                        </p:attrNameLst>
                                      </p:cBhvr>
                                      <p:to>
                                        <p:strVal val="visible"/>
                                      </p:to>
                                    </p:set>
                                    <p:animEffect transition="in" filter="blinds(horizontal)">
                                      <p:cBhvr>
                                        <p:cTn id="33" dur="500"/>
                                        <p:tgtEl>
                                          <p:spTgt spid="3676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par>
                          <p:cTn id="39" fill="hold" nodeType="afterGroup">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367640"/>
                                        </p:tgtEl>
                                        <p:attrNameLst>
                                          <p:attrName>style.visibility</p:attrName>
                                        </p:attrNameLst>
                                      </p:cBhvr>
                                      <p:to>
                                        <p:strVal val="visible"/>
                                      </p:to>
                                    </p:set>
                                    <p:animEffect transition="in" filter="wipe(right)">
                                      <p:cBhvr>
                                        <p:cTn id="42" dur="500"/>
                                        <p:tgtEl>
                                          <p:spTgt spid="367640"/>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367638"/>
                                        </p:tgtEl>
                                        <p:attrNameLst>
                                          <p:attrName>style.visibility</p:attrName>
                                        </p:attrNameLst>
                                      </p:cBhvr>
                                      <p:to>
                                        <p:strVal val="visible"/>
                                      </p:to>
                                    </p:set>
                                    <p:animEffect transition="in" filter="wipe(left)">
                                      <p:cBhvr>
                                        <p:cTn id="46" dur="500"/>
                                        <p:tgtEl>
                                          <p:spTgt spid="36763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67639"/>
                                        </p:tgtEl>
                                        <p:attrNameLst>
                                          <p:attrName>style.visibility</p:attrName>
                                        </p:attrNameLst>
                                      </p:cBhvr>
                                      <p:to>
                                        <p:strVal val="visible"/>
                                      </p:to>
                                    </p:set>
                                    <p:animEffect transition="in" filter="dissolve">
                                      <p:cBhvr>
                                        <p:cTn id="51" dur="500"/>
                                        <p:tgtEl>
                                          <p:spTgt spid="36763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67641"/>
                                        </p:tgtEl>
                                        <p:attrNameLst>
                                          <p:attrName>style.visibility</p:attrName>
                                        </p:attrNameLst>
                                      </p:cBhvr>
                                      <p:to>
                                        <p:strVal val="visible"/>
                                      </p:to>
                                    </p:set>
                                    <p:animEffect transition="in" filter="dissolve">
                                      <p:cBhvr>
                                        <p:cTn id="56" dur="500"/>
                                        <p:tgtEl>
                                          <p:spTgt spid="367641"/>
                                        </p:tgtEl>
                                      </p:cBhvr>
                                    </p:animEffect>
                                  </p:childTnLst>
                                </p:cTn>
                              </p:par>
                            </p:childTnLst>
                          </p:cTn>
                        </p:par>
                        <p:par>
                          <p:cTn id="57" fill="hold" nodeType="afterGroup">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367649"/>
                                        </p:tgtEl>
                                        <p:attrNameLst>
                                          <p:attrName>style.visibility</p:attrName>
                                        </p:attrNameLst>
                                      </p:cBhvr>
                                      <p:to>
                                        <p:strVal val="visible"/>
                                      </p:to>
                                    </p:set>
                                    <p:animEffect transition="in" filter="dissolve">
                                      <p:cBhvr>
                                        <p:cTn id="60" dur="500"/>
                                        <p:tgtEl>
                                          <p:spTgt spid="36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utoUpdateAnimBg="0"/>
      <p:bldP spid="367621" grpId="0" animBg="1" autoUpdateAnimBg="0"/>
      <p:bldP spid="367623" grpId="0" animBg="1"/>
      <p:bldP spid="367637" grpId="0" animBg="1" autoUpdateAnimBg="0"/>
      <p:bldP spid="367638" grpId="0" animBg="1"/>
      <p:bldP spid="367639" grpId="0" animBg="1" autoUpdateAnimBg="0"/>
      <p:bldP spid="367640" grpId="0" animBg="1"/>
      <p:bldP spid="367641" grpId="0" autoUpdateAnimBg="0"/>
      <p:bldP spid="36764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Slide Number Placeholder 5">
            <a:extLst>
              <a:ext uri="{FF2B5EF4-FFF2-40B4-BE49-F238E27FC236}">
                <a16:creationId xmlns:a16="http://schemas.microsoft.com/office/drawing/2014/main" id="{E51D9EB4-6321-48C2-9344-553343C4EC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5CFA53-1FCA-41D8-93E1-A8D1E719539D}" type="slidenum">
              <a:rPr lang="en-US" altLang="en-US" sz="1400"/>
              <a:pPr eaLnBrk="1" hangingPunct="1"/>
              <a:t>31</a:t>
            </a:fld>
            <a:endParaRPr lang="en-US" altLang="en-US" sz="1400"/>
          </a:p>
        </p:txBody>
      </p:sp>
      <p:sp>
        <p:nvSpPr>
          <p:cNvPr id="1029" name="Rectangle 2">
            <a:extLst>
              <a:ext uri="{FF2B5EF4-FFF2-40B4-BE49-F238E27FC236}">
                <a16:creationId xmlns:a16="http://schemas.microsoft.com/office/drawing/2014/main" id="{A0457C7B-EC91-48CD-B52D-33CFF11909D4}"/>
              </a:ext>
            </a:extLst>
          </p:cNvPr>
          <p:cNvSpPr>
            <a:spLocks noGrp="1" noChangeArrowheads="1"/>
          </p:cNvSpPr>
          <p:nvPr>
            <p:ph type="title"/>
          </p:nvPr>
        </p:nvSpPr>
        <p:spPr>
          <a:xfrm>
            <a:off x="1676400" y="76200"/>
            <a:ext cx="8610600" cy="1143000"/>
          </a:xfrm>
        </p:spPr>
        <p:txBody>
          <a:bodyPr/>
          <a:lstStyle/>
          <a:p>
            <a:pPr eaLnBrk="1" hangingPunct="1"/>
            <a:r>
              <a:rPr lang="en-GB" altLang="en-US" sz="2800"/>
              <a:t> Building the ER Model : example</a:t>
            </a:r>
          </a:p>
        </p:txBody>
      </p:sp>
      <p:sp>
        <p:nvSpPr>
          <p:cNvPr id="67587" name="Rectangle 3">
            <a:extLst>
              <a:ext uri="{FF2B5EF4-FFF2-40B4-BE49-F238E27FC236}">
                <a16:creationId xmlns:a16="http://schemas.microsoft.com/office/drawing/2014/main" id="{E2E4BD0D-40AE-449E-B18B-160E132D8C68}"/>
              </a:ext>
            </a:extLst>
          </p:cNvPr>
          <p:cNvSpPr>
            <a:spLocks noGrp="1" noChangeArrowheads="1"/>
          </p:cNvSpPr>
          <p:nvPr>
            <p:ph type="body" idx="1"/>
          </p:nvPr>
        </p:nvSpPr>
        <p:spPr>
          <a:xfrm>
            <a:off x="3505200" y="1524000"/>
            <a:ext cx="4876800" cy="533400"/>
          </a:xfrm>
        </p:spPr>
        <p:txBody>
          <a:bodyPr/>
          <a:lstStyle/>
          <a:p>
            <a:pPr eaLnBrk="1" hangingPunct="1">
              <a:spcBef>
                <a:spcPct val="50000"/>
              </a:spcBef>
              <a:buFontTx/>
              <a:buNone/>
              <a:defRPr/>
            </a:pPr>
            <a:r>
              <a:rPr lang="en-GB">
                <a:solidFill>
                  <a:srgbClr val="800000"/>
                </a:solidFill>
                <a:effectLst>
                  <a:outerShdw blurRad="38100" dist="38100" dir="2700000" algn="tl">
                    <a:srgbClr val="C0C0C0"/>
                  </a:outerShdw>
                </a:effectLst>
              </a:rPr>
              <a:t>“delivery” : attribute or entity ??</a:t>
            </a:r>
            <a:endParaRPr lang="en-GB">
              <a:solidFill>
                <a:srgbClr val="800000"/>
              </a:solidFill>
            </a:endParaRPr>
          </a:p>
        </p:txBody>
      </p:sp>
      <p:sp>
        <p:nvSpPr>
          <p:cNvPr id="67588" name="Text Box 4">
            <a:extLst>
              <a:ext uri="{FF2B5EF4-FFF2-40B4-BE49-F238E27FC236}">
                <a16:creationId xmlns:a16="http://schemas.microsoft.com/office/drawing/2014/main" id="{1673BC9B-E3CE-4AEF-A9D6-3E750D0768F0}"/>
              </a:ext>
            </a:extLst>
          </p:cNvPr>
          <p:cNvSpPr txBox="1">
            <a:spLocks noChangeArrowheads="1"/>
          </p:cNvSpPr>
          <p:nvPr/>
        </p:nvSpPr>
        <p:spPr bwMode="auto">
          <a:xfrm>
            <a:off x="1905000" y="1004889"/>
            <a:ext cx="5638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000">
                <a:solidFill>
                  <a:srgbClr val="800000"/>
                </a:solidFill>
              </a:rPr>
              <a:t>Invoices are delivered to customers.</a:t>
            </a:r>
          </a:p>
        </p:txBody>
      </p:sp>
      <p:grpSp>
        <p:nvGrpSpPr>
          <p:cNvPr id="2" name="Group 5">
            <a:extLst>
              <a:ext uri="{FF2B5EF4-FFF2-40B4-BE49-F238E27FC236}">
                <a16:creationId xmlns:a16="http://schemas.microsoft.com/office/drawing/2014/main" id="{5C9E87C3-3844-4DFA-A11E-66CCFB131485}"/>
              </a:ext>
            </a:extLst>
          </p:cNvPr>
          <p:cNvGrpSpPr>
            <a:grpSpLocks/>
          </p:cNvGrpSpPr>
          <p:nvPr/>
        </p:nvGrpSpPr>
        <p:grpSpPr bwMode="auto">
          <a:xfrm>
            <a:off x="7543800" y="4876800"/>
            <a:ext cx="2362200" cy="1515198"/>
            <a:chOff x="240" y="2976"/>
            <a:chExt cx="1488" cy="1105"/>
          </a:xfrm>
        </p:grpSpPr>
        <p:graphicFrame>
          <p:nvGraphicFramePr>
            <p:cNvPr id="1027" name="Object 6">
              <a:extLst>
                <a:ext uri="{FF2B5EF4-FFF2-40B4-BE49-F238E27FC236}">
                  <a16:creationId xmlns:a16="http://schemas.microsoft.com/office/drawing/2014/main" id="{CFBF22B4-065B-407B-B94A-30EB670DC96C}"/>
                </a:ext>
              </a:extLst>
            </p:cNvPr>
            <p:cNvGraphicFramePr>
              <a:graphicFrameLocks noChangeAspect="1"/>
            </p:cNvGraphicFramePr>
            <p:nvPr/>
          </p:nvGraphicFramePr>
          <p:xfrm>
            <a:off x="432" y="2976"/>
            <a:ext cx="960" cy="816"/>
          </p:xfrm>
          <a:graphic>
            <a:graphicData uri="http://schemas.openxmlformats.org/presentationml/2006/ole">
              <mc:AlternateContent xmlns:mc="http://schemas.openxmlformats.org/markup-compatibility/2006">
                <mc:Choice xmlns:v="urn:schemas-microsoft-com:vml" Requires="v">
                  <p:oleObj spid="_x0000_s1026" name="Clip" r:id="rId4" imgW="4046400" imgH="3352320" progId="MS_ClipArt_Gallery.2">
                    <p:embed/>
                  </p:oleObj>
                </mc:Choice>
                <mc:Fallback>
                  <p:oleObj name="Clip" r:id="rId4" imgW="4046400" imgH="3352320" progId="MS_ClipArt_Gallery.2">
                    <p:embed/>
                    <p:pic>
                      <p:nvPicPr>
                        <p:cNvPr id="1027" name="Object 6">
                          <a:extLst>
                            <a:ext uri="{FF2B5EF4-FFF2-40B4-BE49-F238E27FC236}">
                              <a16:creationId xmlns:a16="http://schemas.microsoft.com/office/drawing/2014/main" id="{CFBF22B4-065B-407B-B94A-30EB670DC9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976"/>
                          <a:ext cx="96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9" name="Text Box 7">
              <a:extLst>
                <a:ext uri="{FF2B5EF4-FFF2-40B4-BE49-F238E27FC236}">
                  <a16:creationId xmlns:a16="http://schemas.microsoft.com/office/drawing/2014/main" id="{E3166AFD-122F-42F1-82D7-51E34BDF3212}"/>
                </a:ext>
              </a:extLst>
            </p:cNvPr>
            <p:cNvSpPr txBox="1">
              <a:spLocks noChangeArrowheads="1"/>
            </p:cNvSpPr>
            <p:nvPr/>
          </p:nvSpPr>
          <p:spPr bwMode="auto">
            <a:xfrm>
              <a:off x="240" y="3744"/>
              <a:ext cx="148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Attribute !!</a:t>
              </a:r>
            </a:p>
          </p:txBody>
        </p:sp>
      </p:grpSp>
      <p:grpSp>
        <p:nvGrpSpPr>
          <p:cNvPr id="3" name="Group 8">
            <a:extLst>
              <a:ext uri="{FF2B5EF4-FFF2-40B4-BE49-F238E27FC236}">
                <a16:creationId xmlns:a16="http://schemas.microsoft.com/office/drawing/2014/main" id="{B3068A1F-80E9-44C0-842A-4B6BF1E87E74}"/>
              </a:ext>
            </a:extLst>
          </p:cNvPr>
          <p:cNvGrpSpPr>
            <a:grpSpLocks/>
          </p:cNvGrpSpPr>
          <p:nvPr/>
        </p:nvGrpSpPr>
        <p:grpSpPr bwMode="auto">
          <a:xfrm>
            <a:off x="2438400" y="2209800"/>
            <a:ext cx="2362200" cy="1515198"/>
            <a:chOff x="240" y="2976"/>
            <a:chExt cx="1488" cy="1105"/>
          </a:xfrm>
        </p:grpSpPr>
        <p:graphicFrame>
          <p:nvGraphicFramePr>
            <p:cNvPr id="1026" name="Object 9">
              <a:extLst>
                <a:ext uri="{FF2B5EF4-FFF2-40B4-BE49-F238E27FC236}">
                  <a16:creationId xmlns:a16="http://schemas.microsoft.com/office/drawing/2014/main" id="{BE1E774B-BC6B-49A6-B525-EB23224E914E}"/>
                </a:ext>
              </a:extLst>
            </p:cNvPr>
            <p:cNvGraphicFramePr>
              <a:graphicFrameLocks noChangeAspect="1"/>
            </p:cNvGraphicFramePr>
            <p:nvPr/>
          </p:nvGraphicFramePr>
          <p:xfrm>
            <a:off x="432" y="2976"/>
            <a:ext cx="960" cy="816"/>
          </p:xfrm>
          <a:graphic>
            <a:graphicData uri="http://schemas.openxmlformats.org/presentationml/2006/ole">
              <mc:AlternateContent xmlns:mc="http://schemas.openxmlformats.org/markup-compatibility/2006">
                <mc:Choice xmlns:v="urn:schemas-microsoft-com:vml" Requires="v">
                  <p:oleObj spid="_x0000_s1027" name="Clip" r:id="rId6" imgW="4046400" imgH="3352320" progId="MS_ClipArt_Gallery.2">
                    <p:embed/>
                  </p:oleObj>
                </mc:Choice>
                <mc:Fallback>
                  <p:oleObj name="Clip" r:id="rId6" imgW="4046400" imgH="3352320" progId="MS_ClipArt_Gallery.2">
                    <p:embed/>
                    <p:pic>
                      <p:nvPicPr>
                        <p:cNvPr id="1026" name="Object 9">
                          <a:extLst>
                            <a:ext uri="{FF2B5EF4-FFF2-40B4-BE49-F238E27FC236}">
                              <a16:creationId xmlns:a16="http://schemas.microsoft.com/office/drawing/2014/main" id="{BE1E774B-BC6B-49A6-B525-EB23224E91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976"/>
                          <a:ext cx="96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8" name="Text Box 10">
              <a:extLst>
                <a:ext uri="{FF2B5EF4-FFF2-40B4-BE49-F238E27FC236}">
                  <a16:creationId xmlns:a16="http://schemas.microsoft.com/office/drawing/2014/main" id="{2D282AEE-6172-4312-8844-FF0AA350E0DC}"/>
                </a:ext>
              </a:extLst>
            </p:cNvPr>
            <p:cNvSpPr txBox="1">
              <a:spLocks noChangeArrowheads="1"/>
            </p:cNvSpPr>
            <p:nvPr/>
          </p:nvSpPr>
          <p:spPr bwMode="auto">
            <a:xfrm>
              <a:off x="240" y="3744"/>
              <a:ext cx="148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Entity !!</a:t>
              </a:r>
            </a:p>
          </p:txBody>
        </p:sp>
      </p:grpSp>
      <p:sp>
        <p:nvSpPr>
          <p:cNvPr id="67595" name="Text Box 11">
            <a:extLst>
              <a:ext uri="{FF2B5EF4-FFF2-40B4-BE49-F238E27FC236}">
                <a16:creationId xmlns:a16="http://schemas.microsoft.com/office/drawing/2014/main" id="{D9FB5D1B-F50C-4846-A5EB-AC273C4107FC}"/>
              </a:ext>
            </a:extLst>
          </p:cNvPr>
          <p:cNvSpPr txBox="1">
            <a:spLocks noChangeArrowheads="1"/>
          </p:cNvSpPr>
          <p:nvPr/>
        </p:nvSpPr>
        <p:spPr bwMode="auto">
          <a:xfrm>
            <a:off x="1905000" y="3781425"/>
            <a:ext cx="4191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a:solidFill>
                  <a:srgbClr val="800000"/>
                </a:solidFill>
              </a:rPr>
              <a:t> acknowledge  delivery</a:t>
            </a:r>
          </a:p>
          <a:p>
            <a:pPr>
              <a:buFontTx/>
              <a:buChar char="•"/>
            </a:pPr>
            <a:r>
              <a:rPr lang="en-GB" altLang="en-US">
                <a:solidFill>
                  <a:srgbClr val="800000"/>
                </a:solidFill>
              </a:rPr>
              <a:t> record delivery challan number</a:t>
            </a:r>
          </a:p>
          <a:p>
            <a:pPr>
              <a:buFontTx/>
              <a:buChar char="•"/>
            </a:pPr>
            <a:r>
              <a:rPr lang="en-GB" altLang="en-US">
                <a:solidFill>
                  <a:srgbClr val="800000"/>
                </a:solidFill>
              </a:rPr>
              <a:t> record delivered items</a:t>
            </a:r>
          </a:p>
          <a:p>
            <a:pPr>
              <a:buFontTx/>
              <a:buChar char="•"/>
            </a:pPr>
            <a:r>
              <a:rPr lang="en-GB" altLang="en-US">
                <a:solidFill>
                  <a:srgbClr val="800000"/>
                </a:solidFill>
              </a:rPr>
              <a:t> record  mode of delivery</a:t>
            </a:r>
          </a:p>
        </p:txBody>
      </p:sp>
      <p:sp>
        <p:nvSpPr>
          <p:cNvPr id="67596" name="Text Box 12">
            <a:extLst>
              <a:ext uri="{FF2B5EF4-FFF2-40B4-BE49-F238E27FC236}">
                <a16:creationId xmlns:a16="http://schemas.microsoft.com/office/drawing/2014/main" id="{1BFC728B-EAA6-43E6-8D25-1706BBE2E630}"/>
              </a:ext>
            </a:extLst>
          </p:cNvPr>
          <p:cNvSpPr txBox="1">
            <a:spLocks noChangeArrowheads="1"/>
          </p:cNvSpPr>
          <p:nvPr/>
        </p:nvSpPr>
        <p:spPr bwMode="auto">
          <a:xfrm>
            <a:off x="6400800" y="2228850"/>
            <a:ext cx="3886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a:solidFill>
                  <a:srgbClr val="800000"/>
                </a:solidFill>
              </a:rPr>
              <a:t>customer signs duplicate invoice; only store whether invoice is delivered or not</a:t>
            </a:r>
          </a:p>
          <a:p>
            <a:pPr>
              <a:buFontTx/>
              <a:buChar char="•"/>
            </a:pPr>
            <a:r>
              <a:rPr lang="en-GB" altLang="en-US">
                <a:solidFill>
                  <a:srgbClr val="800000"/>
                </a:solidFill>
              </a:rPr>
              <a:t>a given invoice is delivered at most, once.</a:t>
            </a:r>
          </a:p>
          <a:p>
            <a:pPr>
              <a:buFontTx/>
              <a:buChar char="•"/>
            </a:pPr>
            <a:r>
              <a:rPr lang="en-GB" altLang="en-US">
                <a:solidFill>
                  <a:srgbClr val="800000"/>
                </a:solidFill>
              </a:rPr>
              <a:t>delivered items are same as invoice items</a:t>
            </a:r>
          </a:p>
        </p:txBody>
      </p:sp>
      <p:sp>
        <p:nvSpPr>
          <p:cNvPr id="67597" name="Text Box 13">
            <a:extLst>
              <a:ext uri="{FF2B5EF4-FFF2-40B4-BE49-F238E27FC236}">
                <a16:creationId xmlns:a16="http://schemas.microsoft.com/office/drawing/2014/main" id="{AD6F7770-8665-4878-A498-597381856A82}"/>
              </a:ext>
            </a:extLst>
          </p:cNvPr>
          <p:cNvSpPr txBox="1">
            <a:spLocks noChangeArrowheads="1"/>
          </p:cNvSpPr>
          <p:nvPr/>
        </p:nvSpPr>
        <p:spPr bwMode="auto">
          <a:xfrm>
            <a:off x="5943600" y="327660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600">
                <a:solidFill>
                  <a:srgbClr val="800000"/>
                </a:solidFill>
                <a:sym typeface="Monotype Sorts" charset="2"/>
              </a:rPr>
              <a:t></a:t>
            </a:r>
            <a:endParaRPr lang="en-GB" altLang="en-US" sz="3600">
              <a:solidFill>
                <a:srgbClr val="800000"/>
              </a:solidFill>
            </a:endParaRPr>
          </a:p>
        </p:txBody>
      </p:sp>
      <p:sp>
        <p:nvSpPr>
          <p:cNvPr id="67598" name="Text Box 14">
            <a:extLst>
              <a:ext uri="{FF2B5EF4-FFF2-40B4-BE49-F238E27FC236}">
                <a16:creationId xmlns:a16="http://schemas.microsoft.com/office/drawing/2014/main" id="{4D1940FF-2140-4C3E-8611-05710897D844}"/>
              </a:ext>
            </a:extLst>
          </p:cNvPr>
          <p:cNvSpPr txBox="1">
            <a:spLocks noChangeArrowheads="1"/>
          </p:cNvSpPr>
          <p:nvPr/>
        </p:nvSpPr>
        <p:spPr bwMode="auto">
          <a:xfrm>
            <a:off x="3048000" y="1504950"/>
            <a:ext cx="4572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a:solidFill>
                  <a:srgbClr val="800000"/>
                </a:solidFill>
                <a:sym typeface="Monotype Sorts" charset="2"/>
              </a:rPr>
              <a:t></a:t>
            </a:r>
            <a:r>
              <a:rPr lang="en-GB" altLang="en-US" sz="500">
                <a:solidFill>
                  <a:srgbClr val="800000"/>
                </a:solidFill>
                <a:sym typeface="Monotype Sorts" charset="2"/>
              </a:rPr>
              <a:t>.</a:t>
            </a:r>
            <a:endParaRPr lang="en-GB" altLang="en-US" sz="320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dissolve">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98"/>
                                        </p:tgtEl>
                                        <p:attrNameLst>
                                          <p:attrName>style.visibility</p:attrName>
                                        </p:attrNameLst>
                                      </p:cBhvr>
                                      <p:to>
                                        <p:strVal val="visible"/>
                                      </p:to>
                                    </p:set>
                                    <p:animEffect transition="in" filter="wipe(left)">
                                      <p:cBhvr>
                                        <p:cTn id="12" dur="500"/>
                                        <p:tgtEl>
                                          <p:spTgt spid="67598"/>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7587">
                                            <p:txEl>
                                              <p:pRg st="0" end="0"/>
                                            </p:txEl>
                                          </p:spTgt>
                                        </p:tgtEl>
                                        <p:attrNameLst>
                                          <p:attrName>style.visibility</p:attrName>
                                        </p:attrNameLst>
                                      </p:cBhvr>
                                      <p:to>
                                        <p:strVal val="visible"/>
                                      </p:to>
                                    </p:set>
                                    <p:animEffect transition="in" filter="dissolve">
                                      <p:cBhvr>
                                        <p:cTn id="16" dur="500"/>
                                        <p:tgtEl>
                                          <p:spTgt spid="6758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7595">
                                            <p:txEl>
                                              <p:pRg st="0" end="0"/>
                                            </p:txEl>
                                          </p:spTgt>
                                        </p:tgtEl>
                                        <p:attrNameLst>
                                          <p:attrName>style.visibility</p:attrName>
                                        </p:attrNameLst>
                                      </p:cBhvr>
                                      <p:to>
                                        <p:strVal val="visible"/>
                                      </p:to>
                                    </p:set>
                                    <p:animEffect transition="in" filter="dissolve">
                                      <p:cBhvr>
                                        <p:cTn id="26" dur="500"/>
                                        <p:tgtEl>
                                          <p:spTgt spid="67595">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7595">
                                            <p:txEl>
                                              <p:pRg st="1" end="1"/>
                                            </p:txEl>
                                          </p:spTgt>
                                        </p:tgtEl>
                                        <p:attrNameLst>
                                          <p:attrName>style.visibility</p:attrName>
                                        </p:attrNameLst>
                                      </p:cBhvr>
                                      <p:to>
                                        <p:strVal val="visible"/>
                                      </p:to>
                                    </p:set>
                                    <p:animEffect transition="in" filter="dissolve">
                                      <p:cBhvr>
                                        <p:cTn id="31" dur="500"/>
                                        <p:tgtEl>
                                          <p:spTgt spid="67595">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7595">
                                            <p:txEl>
                                              <p:pRg st="2" end="2"/>
                                            </p:txEl>
                                          </p:spTgt>
                                        </p:tgtEl>
                                        <p:attrNameLst>
                                          <p:attrName>style.visibility</p:attrName>
                                        </p:attrNameLst>
                                      </p:cBhvr>
                                      <p:to>
                                        <p:strVal val="visible"/>
                                      </p:to>
                                    </p:set>
                                    <p:animEffect transition="in" filter="dissolve">
                                      <p:cBhvr>
                                        <p:cTn id="36" dur="500"/>
                                        <p:tgtEl>
                                          <p:spTgt spid="67595">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7595">
                                            <p:txEl>
                                              <p:pRg st="3" end="3"/>
                                            </p:txEl>
                                          </p:spTgt>
                                        </p:tgtEl>
                                        <p:attrNameLst>
                                          <p:attrName>style.visibility</p:attrName>
                                        </p:attrNameLst>
                                      </p:cBhvr>
                                      <p:to>
                                        <p:strVal val="visible"/>
                                      </p:to>
                                    </p:set>
                                    <p:animEffect transition="in" filter="dissolve">
                                      <p:cBhvr>
                                        <p:cTn id="41" dur="500"/>
                                        <p:tgtEl>
                                          <p:spTgt spid="67595">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7596">
                                            <p:txEl>
                                              <p:pRg st="0" end="0"/>
                                            </p:txEl>
                                          </p:spTgt>
                                        </p:tgtEl>
                                        <p:attrNameLst>
                                          <p:attrName>style.visibility</p:attrName>
                                        </p:attrNameLst>
                                      </p:cBhvr>
                                      <p:to>
                                        <p:strVal val="visible"/>
                                      </p:to>
                                    </p:set>
                                    <p:animEffect transition="in" filter="dissolve">
                                      <p:cBhvr>
                                        <p:cTn id="51" dur="500"/>
                                        <p:tgtEl>
                                          <p:spTgt spid="67596">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7596">
                                            <p:txEl>
                                              <p:pRg st="1" end="1"/>
                                            </p:txEl>
                                          </p:spTgt>
                                        </p:tgtEl>
                                        <p:attrNameLst>
                                          <p:attrName>style.visibility</p:attrName>
                                        </p:attrNameLst>
                                      </p:cBhvr>
                                      <p:to>
                                        <p:strVal val="visible"/>
                                      </p:to>
                                    </p:set>
                                    <p:animEffect transition="in" filter="dissolve">
                                      <p:cBhvr>
                                        <p:cTn id="56" dur="500"/>
                                        <p:tgtEl>
                                          <p:spTgt spid="67596">
                                            <p:txEl>
                                              <p:pRg st="1" end="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7596">
                                            <p:txEl>
                                              <p:pRg st="2" end="2"/>
                                            </p:txEl>
                                          </p:spTgt>
                                        </p:tgtEl>
                                        <p:attrNameLst>
                                          <p:attrName>style.visibility</p:attrName>
                                        </p:attrNameLst>
                                      </p:cBhvr>
                                      <p:to>
                                        <p:strVal val="visible"/>
                                      </p:to>
                                    </p:set>
                                    <p:animEffect transition="in" filter="dissolve">
                                      <p:cBhvr>
                                        <p:cTn id="61" dur="500"/>
                                        <p:tgtEl>
                                          <p:spTgt spid="67596">
                                            <p:txEl>
                                              <p:pRg st="2" end="2"/>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67597"/>
                                        </p:tgtEl>
                                        <p:attrNameLst>
                                          <p:attrName>style.visibility</p:attrName>
                                        </p:attrNameLst>
                                      </p:cBhvr>
                                      <p:to>
                                        <p:strVal val="visible"/>
                                      </p:to>
                                    </p:set>
                                    <p:animEffect transition="in" filter="dissolve">
                                      <p:cBhvr>
                                        <p:cTn id="66" dur="500"/>
                                        <p:tgtEl>
                                          <p:spTgt spid="67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advAuto="0"/>
      <p:bldP spid="67588" grpId="0" autoUpdateAnimBg="0"/>
      <p:bldP spid="67595" grpId="0" build="p" autoUpdateAnimBg="0"/>
      <p:bldP spid="67596" grpId="0" build="p" autoUpdateAnimBg="0"/>
      <p:bldP spid="67597" grpId="0" autoUpdateAnimBg="0"/>
      <p:bldP spid="6759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9BA373A9-A24C-436F-A56F-09ADE2C049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237FF0-063A-4E35-A5EF-1FE1953D4903}" type="slidenum">
              <a:rPr lang="en-US" altLang="en-US" sz="1400"/>
              <a:pPr eaLnBrk="1" hangingPunct="1"/>
              <a:t>32</a:t>
            </a:fld>
            <a:endParaRPr lang="en-US" altLang="en-US" sz="1400"/>
          </a:p>
        </p:txBody>
      </p:sp>
      <p:sp>
        <p:nvSpPr>
          <p:cNvPr id="52227" name="Rectangle 2">
            <a:extLst>
              <a:ext uri="{FF2B5EF4-FFF2-40B4-BE49-F238E27FC236}">
                <a16:creationId xmlns:a16="http://schemas.microsoft.com/office/drawing/2014/main" id="{593C3EE5-4CEF-4448-AF70-8FA1DA670131}"/>
              </a:ext>
            </a:extLst>
          </p:cNvPr>
          <p:cNvSpPr>
            <a:spLocks noGrp="1" noChangeArrowheads="1"/>
          </p:cNvSpPr>
          <p:nvPr>
            <p:ph type="title"/>
          </p:nvPr>
        </p:nvSpPr>
        <p:spPr>
          <a:xfrm>
            <a:off x="1676400" y="76200"/>
            <a:ext cx="8610600" cy="1143000"/>
          </a:xfrm>
        </p:spPr>
        <p:txBody>
          <a:bodyPr/>
          <a:lstStyle/>
          <a:p>
            <a:pPr eaLnBrk="1" hangingPunct="1"/>
            <a:r>
              <a:rPr lang="en-GB" altLang="en-US" sz="2800"/>
              <a:t> Building the ER Model : example</a:t>
            </a:r>
          </a:p>
        </p:txBody>
      </p:sp>
      <p:sp>
        <p:nvSpPr>
          <p:cNvPr id="69635" name="Rectangle 3">
            <a:extLst>
              <a:ext uri="{FF2B5EF4-FFF2-40B4-BE49-F238E27FC236}">
                <a16:creationId xmlns:a16="http://schemas.microsoft.com/office/drawing/2014/main" id="{B713B033-EB6A-462D-815C-380B89370F58}"/>
              </a:ext>
            </a:extLst>
          </p:cNvPr>
          <p:cNvSpPr>
            <a:spLocks noGrp="1" noChangeArrowheads="1"/>
          </p:cNvSpPr>
          <p:nvPr>
            <p:ph type="body" idx="1"/>
          </p:nvPr>
        </p:nvSpPr>
        <p:spPr>
          <a:xfrm>
            <a:off x="1905000" y="844550"/>
            <a:ext cx="7848600" cy="533400"/>
          </a:xfrm>
        </p:spPr>
        <p:txBody>
          <a:bodyPr/>
          <a:lstStyle/>
          <a:p>
            <a:pPr eaLnBrk="1" hangingPunct="1">
              <a:spcBef>
                <a:spcPct val="50000"/>
              </a:spcBef>
              <a:buFontTx/>
              <a:buNone/>
              <a:defRPr/>
            </a:pPr>
            <a:r>
              <a:rPr lang="en-GB">
                <a:effectLst>
                  <a:outerShdw blurRad="38100" dist="38100" dir="2700000" algn="tl">
                    <a:srgbClr val="C0C0C0"/>
                  </a:outerShdw>
                </a:effectLst>
              </a:rPr>
              <a:t>ER modeling : attribute or entity ??</a:t>
            </a:r>
            <a:endParaRPr lang="en-GB"/>
          </a:p>
        </p:txBody>
      </p:sp>
      <p:sp>
        <p:nvSpPr>
          <p:cNvPr id="69636" name="Text Box 4">
            <a:extLst>
              <a:ext uri="{FF2B5EF4-FFF2-40B4-BE49-F238E27FC236}">
                <a16:creationId xmlns:a16="http://schemas.microsoft.com/office/drawing/2014/main" id="{50AC1AE7-6737-4772-A1DB-DCBB4D2E75DA}"/>
              </a:ext>
            </a:extLst>
          </p:cNvPr>
          <p:cNvSpPr txBox="1">
            <a:spLocks noChangeArrowheads="1"/>
          </p:cNvSpPr>
          <p:nvPr/>
        </p:nvSpPr>
        <p:spPr bwMode="auto">
          <a:xfrm>
            <a:off x="1905000" y="1397001"/>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a:t>Invoices are delivered to customers.</a:t>
            </a:r>
          </a:p>
        </p:txBody>
      </p:sp>
      <p:sp>
        <p:nvSpPr>
          <p:cNvPr id="69637" name="Text Box 5">
            <a:extLst>
              <a:ext uri="{FF2B5EF4-FFF2-40B4-BE49-F238E27FC236}">
                <a16:creationId xmlns:a16="http://schemas.microsoft.com/office/drawing/2014/main" id="{B5B2B0CD-D527-4D4A-82A5-713DC1830B7D}"/>
              </a:ext>
            </a:extLst>
          </p:cNvPr>
          <p:cNvSpPr txBox="1">
            <a:spLocks noChangeArrowheads="1"/>
          </p:cNvSpPr>
          <p:nvPr/>
        </p:nvSpPr>
        <p:spPr bwMode="auto">
          <a:xfrm>
            <a:off x="2528888" y="2139950"/>
            <a:ext cx="1905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INVOICE</a:t>
            </a:r>
          </a:p>
        </p:txBody>
      </p:sp>
      <p:sp>
        <p:nvSpPr>
          <p:cNvPr id="69638" name="Text Box 6">
            <a:extLst>
              <a:ext uri="{FF2B5EF4-FFF2-40B4-BE49-F238E27FC236}">
                <a16:creationId xmlns:a16="http://schemas.microsoft.com/office/drawing/2014/main" id="{9DD7C219-3886-4614-8216-5E2876EFE340}"/>
              </a:ext>
            </a:extLst>
          </p:cNvPr>
          <p:cNvSpPr txBox="1">
            <a:spLocks noChangeArrowheads="1"/>
          </p:cNvSpPr>
          <p:nvPr/>
        </p:nvSpPr>
        <p:spPr bwMode="auto">
          <a:xfrm>
            <a:off x="2528888" y="3673476"/>
            <a:ext cx="1905000" cy="8413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DELIVERY CHALLAN</a:t>
            </a:r>
          </a:p>
        </p:txBody>
      </p:sp>
      <p:grpSp>
        <p:nvGrpSpPr>
          <p:cNvPr id="2" name="Group 7">
            <a:extLst>
              <a:ext uri="{FF2B5EF4-FFF2-40B4-BE49-F238E27FC236}">
                <a16:creationId xmlns:a16="http://schemas.microsoft.com/office/drawing/2014/main" id="{39CED405-5EE3-4B54-8623-50FD4C7DB63C}"/>
              </a:ext>
            </a:extLst>
          </p:cNvPr>
          <p:cNvGrpSpPr>
            <a:grpSpLocks/>
          </p:cNvGrpSpPr>
          <p:nvPr/>
        </p:nvGrpSpPr>
        <p:grpSpPr bwMode="auto">
          <a:xfrm>
            <a:off x="3311526" y="2601914"/>
            <a:ext cx="341313" cy="1062037"/>
            <a:chOff x="1126" y="1779"/>
            <a:chExt cx="215" cy="669"/>
          </a:xfrm>
        </p:grpSpPr>
        <p:sp>
          <p:nvSpPr>
            <p:cNvPr id="52238" name="Line 8">
              <a:extLst>
                <a:ext uri="{FF2B5EF4-FFF2-40B4-BE49-F238E27FC236}">
                  <a16:creationId xmlns:a16="http://schemas.microsoft.com/office/drawing/2014/main" id="{E956C203-E176-4B0C-BEAE-EBD045E2F687}"/>
                </a:ext>
              </a:extLst>
            </p:cNvPr>
            <p:cNvSpPr>
              <a:spLocks noChangeShapeType="1"/>
            </p:cNvSpPr>
            <p:nvPr/>
          </p:nvSpPr>
          <p:spPr bwMode="auto">
            <a:xfrm rot="-5400000">
              <a:off x="895" y="2114"/>
              <a:ext cx="66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52239" name="Group 9">
              <a:extLst>
                <a:ext uri="{FF2B5EF4-FFF2-40B4-BE49-F238E27FC236}">
                  <a16:creationId xmlns:a16="http://schemas.microsoft.com/office/drawing/2014/main" id="{C7E4F6A0-DDA4-44A1-BBCA-8821FE8117B3}"/>
                </a:ext>
              </a:extLst>
            </p:cNvPr>
            <p:cNvGrpSpPr>
              <a:grpSpLocks/>
            </p:cNvGrpSpPr>
            <p:nvPr/>
          </p:nvGrpSpPr>
          <p:grpSpPr bwMode="auto">
            <a:xfrm>
              <a:off x="1137" y="1837"/>
              <a:ext cx="192" cy="33"/>
              <a:chOff x="3312" y="2160"/>
              <a:chExt cx="192" cy="33"/>
            </a:xfrm>
          </p:grpSpPr>
          <p:sp>
            <p:nvSpPr>
              <p:cNvPr id="52242" name="Line 10">
                <a:extLst>
                  <a:ext uri="{FF2B5EF4-FFF2-40B4-BE49-F238E27FC236}">
                    <a16:creationId xmlns:a16="http://schemas.microsoft.com/office/drawing/2014/main" id="{45FBCE33-D6C5-4615-AE6E-AE6EDCAFAB3B}"/>
                  </a:ext>
                </a:extLst>
              </p:cNvPr>
              <p:cNvSpPr>
                <a:spLocks noChangeShapeType="1"/>
              </p:cNvSpPr>
              <p:nvPr/>
            </p:nvSpPr>
            <p:spPr bwMode="auto">
              <a:xfrm>
                <a:off x="3312" y="216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43" name="Line 11">
                <a:extLst>
                  <a:ext uri="{FF2B5EF4-FFF2-40B4-BE49-F238E27FC236}">
                    <a16:creationId xmlns:a16="http://schemas.microsoft.com/office/drawing/2014/main" id="{48B221E8-1276-4301-A25C-6B16EFB194F9}"/>
                  </a:ext>
                </a:extLst>
              </p:cNvPr>
              <p:cNvSpPr>
                <a:spLocks noChangeShapeType="1"/>
              </p:cNvSpPr>
              <p:nvPr/>
            </p:nvSpPr>
            <p:spPr bwMode="auto">
              <a:xfrm>
                <a:off x="3312" y="219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52240" name="Line 12">
              <a:extLst>
                <a:ext uri="{FF2B5EF4-FFF2-40B4-BE49-F238E27FC236}">
                  <a16:creationId xmlns:a16="http://schemas.microsoft.com/office/drawing/2014/main" id="{E2FA03B0-649D-4DE1-9B8D-1F1367F2456F}"/>
                </a:ext>
              </a:extLst>
            </p:cNvPr>
            <p:cNvSpPr>
              <a:spLocks noChangeShapeType="1"/>
            </p:cNvSpPr>
            <p:nvPr/>
          </p:nvSpPr>
          <p:spPr bwMode="auto">
            <a:xfrm>
              <a:off x="1126" y="2386"/>
              <a:ext cx="21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41" name="Oval 13" descr="Parchment">
              <a:extLst>
                <a:ext uri="{FF2B5EF4-FFF2-40B4-BE49-F238E27FC236}">
                  <a16:creationId xmlns:a16="http://schemas.microsoft.com/office/drawing/2014/main" id="{F631C6B5-EA3F-475A-A55C-694B65CAF044}"/>
                </a:ext>
              </a:extLst>
            </p:cNvPr>
            <p:cNvSpPr>
              <a:spLocks noChangeArrowheads="1"/>
            </p:cNvSpPr>
            <p:nvPr/>
          </p:nvSpPr>
          <p:spPr bwMode="auto">
            <a:xfrm>
              <a:off x="1138" y="2256"/>
              <a:ext cx="190" cy="79"/>
            </a:xfrm>
            <a:prstGeom prst="ellipse">
              <a:avLst/>
            </a:prstGeom>
            <a:blipFill dpi="0" rotWithShape="0">
              <a:blip r:embed="rId3"/>
              <a:srcRect/>
              <a:tile tx="0" ty="0" sx="100000" sy="100000" flip="none" algn="tl"/>
            </a:blip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69646" name="Text Box 14">
            <a:extLst>
              <a:ext uri="{FF2B5EF4-FFF2-40B4-BE49-F238E27FC236}">
                <a16:creationId xmlns:a16="http://schemas.microsoft.com/office/drawing/2014/main" id="{67F31937-87C1-4E56-AE77-6C93124C8EA6}"/>
              </a:ext>
            </a:extLst>
          </p:cNvPr>
          <p:cNvSpPr txBox="1">
            <a:spLocks noChangeArrowheads="1"/>
          </p:cNvSpPr>
          <p:nvPr/>
        </p:nvSpPr>
        <p:spPr bwMode="auto">
          <a:xfrm>
            <a:off x="2362200" y="267335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delivers</a:t>
            </a:r>
          </a:p>
        </p:txBody>
      </p:sp>
      <p:sp>
        <p:nvSpPr>
          <p:cNvPr id="69647" name="Text Box 15">
            <a:extLst>
              <a:ext uri="{FF2B5EF4-FFF2-40B4-BE49-F238E27FC236}">
                <a16:creationId xmlns:a16="http://schemas.microsoft.com/office/drawing/2014/main" id="{A40F6B07-C608-4674-B214-3914FECC025C}"/>
              </a:ext>
            </a:extLst>
          </p:cNvPr>
          <p:cNvSpPr txBox="1">
            <a:spLocks noChangeArrowheads="1"/>
          </p:cNvSpPr>
          <p:nvPr/>
        </p:nvSpPr>
        <p:spPr bwMode="auto">
          <a:xfrm>
            <a:off x="4724400" y="1987551"/>
            <a:ext cx="54102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onotype Sorts" charset="2"/>
              <a:buChar char="+"/>
            </a:pPr>
            <a:r>
              <a:rPr lang="en-GB" altLang="en-US" dirty="0">
                <a:solidFill>
                  <a:srgbClr val="800000"/>
                </a:solidFill>
              </a:rPr>
              <a:t>a delivery challan delivers one and only one invoice</a:t>
            </a:r>
          </a:p>
          <a:p>
            <a:pPr>
              <a:spcBef>
                <a:spcPct val="20000"/>
              </a:spcBef>
              <a:buFont typeface="Monotype Sorts" charset="2"/>
              <a:buChar char="+"/>
            </a:pPr>
            <a:r>
              <a:rPr lang="en-GB" altLang="en-US" dirty="0">
                <a:solidFill>
                  <a:srgbClr val="800000"/>
                </a:solidFill>
              </a:rPr>
              <a:t>a given invoice is delivered entirely or not delivered at all.</a:t>
            </a:r>
          </a:p>
        </p:txBody>
      </p:sp>
      <p:sp>
        <p:nvSpPr>
          <p:cNvPr id="69648" name="AutoShape 16">
            <a:extLst>
              <a:ext uri="{FF2B5EF4-FFF2-40B4-BE49-F238E27FC236}">
                <a16:creationId xmlns:a16="http://schemas.microsoft.com/office/drawing/2014/main" id="{B7507267-0F46-4E6A-A1EB-47AC5E6410D8}"/>
              </a:ext>
            </a:extLst>
          </p:cNvPr>
          <p:cNvSpPr>
            <a:spLocks noChangeArrowheads="1"/>
          </p:cNvSpPr>
          <p:nvPr/>
        </p:nvSpPr>
        <p:spPr bwMode="auto">
          <a:xfrm>
            <a:off x="4648200" y="3816350"/>
            <a:ext cx="1905000" cy="685800"/>
          </a:xfrm>
          <a:prstGeom prst="cloudCallout">
            <a:avLst>
              <a:gd name="adj1" fmla="val -79583"/>
              <a:gd name="adj2" fmla="val -138889"/>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dirty="0" err="1">
                <a:solidFill>
                  <a:srgbClr val="800000"/>
                </a:solidFill>
              </a:rPr>
              <a:t>one:one</a:t>
            </a:r>
            <a:endParaRPr lang="en-GB" altLang="en-US" dirty="0">
              <a:solidFill>
                <a:srgbClr val="800000"/>
              </a:solidFill>
            </a:endParaRPr>
          </a:p>
        </p:txBody>
      </p:sp>
      <p:sp>
        <p:nvSpPr>
          <p:cNvPr id="69649" name="Text Box 17">
            <a:extLst>
              <a:ext uri="{FF2B5EF4-FFF2-40B4-BE49-F238E27FC236}">
                <a16:creationId xmlns:a16="http://schemas.microsoft.com/office/drawing/2014/main" id="{29D3F64E-9036-4419-B4AD-093A740AB446}"/>
              </a:ext>
            </a:extLst>
          </p:cNvPr>
          <p:cNvSpPr txBox="1">
            <a:spLocks noChangeArrowheads="1"/>
          </p:cNvSpPr>
          <p:nvPr/>
        </p:nvSpPr>
        <p:spPr bwMode="auto">
          <a:xfrm>
            <a:off x="3962400" y="4914901"/>
            <a:ext cx="6400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a:solidFill>
                  <a:srgbClr val="800000"/>
                </a:solidFill>
              </a:rPr>
              <a:t>Generally,</a:t>
            </a:r>
            <a:r>
              <a:rPr lang="en-GB" altLang="en-US">
                <a:solidFill>
                  <a:srgbClr val="800000"/>
                </a:solidFill>
              </a:rPr>
              <a:t> in the case one:one relationships, one entity can be “collapsed” into the other entity and modeled as attributes of the other entity. </a:t>
            </a:r>
            <a:endParaRPr lang="en-GB" altLang="en-US" i="1">
              <a:solidFill>
                <a:srgbClr val="800000"/>
              </a:solidFill>
            </a:endParaRPr>
          </a:p>
        </p:txBody>
      </p:sp>
      <p:pic>
        <p:nvPicPr>
          <p:cNvPr id="69650" name="Picture 18" descr="JUDGE2">
            <a:extLst>
              <a:ext uri="{FF2B5EF4-FFF2-40B4-BE49-F238E27FC236}">
                <a16:creationId xmlns:a16="http://schemas.microsoft.com/office/drawing/2014/main" id="{AF2EF23E-8733-43FC-BB04-CE393FBD1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578350"/>
            <a:ext cx="16002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dissolve">
                                      <p:cBhvr>
                                        <p:cTn id="7" dur="500"/>
                                        <p:tgtEl>
                                          <p:spTgt spid="69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963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963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69646"/>
                                        </p:tgtEl>
                                        <p:attrNameLst>
                                          <p:attrName>style.visibility</p:attrName>
                                        </p:attrNameLst>
                                      </p:cBhvr>
                                      <p:to>
                                        <p:strVal val="visible"/>
                                      </p:to>
                                    </p:set>
                                    <p:animEffect transition="in" filter="dissolve">
                                      <p:cBhvr>
                                        <p:cTn id="24" dur="500"/>
                                        <p:tgtEl>
                                          <p:spTgt spid="69646"/>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69647"/>
                                        </p:tgtEl>
                                        <p:attrNameLst>
                                          <p:attrName>style.visibility</p:attrName>
                                        </p:attrNameLst>
                                      </p:cBhvr>
                                      <p:to>
                                        <p:strVal val="visible"/>
                                      </p:to>
                                    </p:set>
                                    <p:animEffect transition="in" filter="dissolve">
                                      <p:cBhvr>
                                        <p:cTn id="28" dur="500"/>
                                        <p:tgtEl>
                                          <p:spTgt spid="696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9648"/>
                                        </p:tgtEl>
                                        <p:attrNameLst>
                                          <p:attrName>style.visibility</p:attrName>
                                        </p:attrNameLst>
                                      </p:cBhvr>
                                      <p:to>
                                        <p:strVal val="visible"/>
                                      </p:to>
                                    </p:set>
                                    <p:animEffect transition="in" filter="wipe(left)">
                                      <p:cBhvr>
                                        <p:cTn id="33" dur="500"/>
                                        <p:tgtEl>
                                          <p:spTgt spid="696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69650"/>
                                        </p:tgtEl>
                                        <p:attrNameLst>
                                          <p:attrName>style.visibility</p:attrName>
                                        </p:attrNameLst>
                                      </p:cBhvr>
                                      <p:to>
                                        <p:strVal val="visible"/>
                                      </p:to>
                                    </p:set>
                                    <p:animEffect transition="in" filter="dissolve">
                                      <p:cBhvr>
                                        <p:cTn id="38" dur="500"/>
                                        <p:tgtEl>
                                          <p:spTgt spid="69650"/>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69649"/>
                                        </p:tgtEl>
                                        <p:attrNameLst>
                                          <p:attrName>style.visibility</p:attrName>
                                        </p:attrNameLst>
                                      </p:cBhvr>
                                      <p:to>
                                        <p:strVal val="visible"/>
                                      </p:to>
                                    </p:set>
                                    <p:animEffect transition="in" filter="wipe(left)">
                                      <p:cBhvr>
                                        <p:cTn id="42" dur="500"/>
                                        <p:tgtEl>
                                          <p:spTgt spid="69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7" grpId="0" animBg="1" autoUpdateAnimBg="0"/>
      <p:bldP spid="69638" grpId="0" animBg="1" autoUpdateAnimBg="0"/>
      <p:bldP spid="69646" grpId="0" autoUpdateAnimBg="0"/>
      <p:bldP spid="69647" grpId="0" autoUpdateAnimBg="0"/>
      <p:bldP spid="69648" grpId="0" animBg="1" autoUpdateAnimBg="0"/>
      <p:bldP spid="6964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FD7F0363-1669-496C-A6DB-7887CA2808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79E21D-1154-4CAB-9BF1-523A83B6C610}" type="slidenum">
              <a:rPr lang="en-US" altLang="en-US" sz="1400"/>
              <a:pPr eaLnBrk="1" hangingPunct="1"/>
              <a:t>33</a:t>
            </a:fld>
            <a:endParaRPr lang="en-US" altLang="en-US" sz="1400"/>
          </a:p>
        </p:txBody>
      </p:sp>
      <p:sp>
        <p:nvSpPr>
          <p:cNvPr id="53251" name="Rectangle 2">
            <a:extLst>
              <a:ext uri="{FF2B5EF4-FFF2-40B4-BE49-F238E27FC236}">
                <a16:creationId xmlns:a16="http://schemas.microsoft.com/office/drawing/2014/main" id="{1D99A379-2B5C-44BD-8594-0B3E3EDC8322}"/>
              </a:ext>
            </a:extLst>
          </p:cNvPr>
          <p:cNvSpPr>
            <a:spLocks noGrp="1" noChangeArrowheads="1"/>
          </p:cNvSpPr>
          <p:nvPr>
            <p:ph type="title"/>
          </p:nvPr>
        </p:nvSpPr>
        <p:spPr>
          <a:xfrm>
            <a:off x="1644650" y="-257175"/>
            <a:ext cx="8610600" cy="1143000"/>
          </a:xfrm>
        </p:spPr>
        <p:txBody>
          <a:bodyPr/>
          <a:lstStyle/>
          <a:p>
            <a:pPr eaLnBrk="1" hangingPunct="1"/>
            <a:r>
              <a:rPr lang="en-GB" altLang="en-US" sz="2800"/>
              <a:t> Building the ER Model : example</a:t>
            </a:r>
          </a:p>
        </p:txBody>
      </p:sp>
      <p:sp>
        <p:nvSpPr>
          <p:cNvPr id="71683" name="Text Box 3">
            <a:extLst>
              <a:ext uri="{FF2B5EF4-FFF2-40B4-BE49-F238E27FC236}">
                <a16:creationId xmlns:a16="http://schemas.microsoft.com/office/drawing/2014/main" id="{C8A8949E-8B9C-4B77-9482-64C7C7A6CEBD}"/>
              </a:ext>
            </a:extLst>
          </p:cNvPr>
          <p:cNvSpPr txBox="1">
            <a:spLocks noChangeArrowheads="1"/>
          </p:cNvSpPr>
          <p:nvPr/>
        </p:nvSpPr>
        <p:spPr bwMode="auto">
          <a:xfrm>
            <a:off x="2025650" y="1266825"/>
            <a:ext cx="3048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PURCHASE ORDER</a:t>
            </a:r>
          </a:p>
        </p:txBody>
      </p:sp>
      <p:sp>
        <p:nvSpPr>
          <p:cNvPr id="71684" name="Text Box 4">
            <a:extLst>
              <a:ext uri="{FF2B5EF4-FFF2-40B4-BE49-F238E27FC236}">
                <a16:creationId xmlns:a16="http://schemas.microsoft.com/office/drawing/2014/main" id="{0B6559B7-3556-4DF2-99FC-162C9548D479}"/>
              </a:ext>
            </a:extLst>
          </p:cNvPr>
          <p:cNvSpPr txBox="1">
            <a:spLocks noChangeArrowheads="1"/>
          </p:cNvSpPr>
          <p:nvPr/>
        </p:nvSpPr>
        <p:spPr bwMode="auto">
          <a:xfrm>
            <a:off x="2216150" y="2800350"/>
            <a:ext cx="26670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CANCELLATION</a:t>
            </a:r>
          </a:p>
        </p:txBody>
      </p:sp>
      <p:grpSp>
        <p:nvGrpSpPr>
          <p:cNvPr id="2" name="Group 5">
            <a:extLst>
              <a:ext uri="{FF2B5EF4-FFF2-40B4-BE49-F238E27FC236}">
                <a16:creationId xmlns:a16="http://schemas.microsoft.com/office/drawing/2014/main" id="{B15D5122-A0E2-45C4-AAE2-1442961FEFDF}"/>
              </a:ext>
            </a:extLst>
          </p:cNvPr>
          <p:cNvGrpSpPr>
            <a:grpSpLocks/>
          </p:cNvGrpSpPr>
          <p:nvPr/>
        </p:nvGrpSpPr>
        <p:grpSpPr bwMode="auto">
          <a:xfrm>
            <a:off x="3379788" y="1728789"/>
            <a:ext cx="341312" cy="1062037"/>
            <a:chOff x="1126" y="1779"/>
            <a:chExt cx="215" cy="669"/>
          </a:xfrm>
        </p:grpSpPr>
        <p:sp>
          <p:nvSpPr>
            <p:cNvPr id="53277" name="Line 6">
              <a:extLst>
                <a:ext uri="{FF2B5EF4-FFF2-40B4-BE49-F238E27FC236}">
                  <a16:creationId xmlns:a16="http://schemas.microsoft.com/office/drawing/2014/main" id="{9E26D868-A6BA-4F97-AAE4-FEB4150FCE71}"/>
                </a:ext>
              </a:extLst>
            </p:cNvPr>
            <p:cNvSpPr>
              <a:spLocks noChangeShapeType="1"/>
            </p:cNvSpPr>
            <p:nvPr/>
          </p:nvSpPr>
          <p:spPr bwMode="auto">
            <a:xfrm rot="-5400000">
              <a:off x="895" y="2114"/>
              <a:ext cx="66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53278" name="Group 7">
              <a:extLst>
                <a:ext uri="{FF2B5EF4-FFF2-40B4-BE49-F238E27FC236}">
                  <a16:creationId xmlns:a16="http://schemas.microsoft.com/office/drawing/2014/main" id="{0BFDAEA6-3F60-4D25-90D8-71137C20688E}"/>
                </a:ext>
              </a:extLst>
            </p:cNvPr>
            <p:cNvGrpSpPr>
              <a:grpSpLocks/>
            </p:cNvGrpSpPr>
            <p:nvPr/>
          </p:nvGrpSpPr>
          <p:grpSpPr bwMode="auto">
            <a:xfrm>
              <a:off x="1137" y="1837"/>
              <a:ext cx="192" cy="33"/>
              <a:chOff x="3312" y="2160"/>
              <a:chExt cx="192" cy="33"/>
            </a:xfrm>
          </p:grpSpPr>
          <p:sp>
            <p:nvSpPr>
              <p:cNvPr id="53281" name="Line 8">
                <a:extLst>
                  <a:ext uri="{FF2B5EF4-FFF2-40B4-BE49-F238E27FC236}">
                    <a16:creationId xmlns:a16="http://schemas.microsoft.com/office/drawing/2014/main" id="{1559F5F8-02E4-47EC-B211-795F4B43388A}"/>
                  </a:ext>
                </a:extLst>
              </p:cNvPr>
              <p:cNvSpPr>
                <a:spLocks noChangeShapeType="1"/>
              </p:cNvSpPr>
              <p:nvPr/>
            </p:nvSpPr>
            <p:spPr bwMode="auto">
              <a:xfrm>
                <a:off x="3312" y="216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282" name="Line 9">
                <a:extLst>
                  <a:ext uri="{FF2B5EF4-FFF2-40B4-BE49-F238E27FC236}">
                    <a16:creationId xmlns:a16="http://schemas.microsoft.com/office/drawing/2014/main" id="{F3DBE8B7-3DDF-4B30-8D47-C2788DCE27BC}"/>
                  </a:ext>
                </a:extLst>
              </p:cNvPr>
              <p:cNvSpPr>
                <a:spLocks noChangeShapeType="1"/>
              </p:cNvSpPr>
              <p:nvPr/>
            </p:nvSpPr>
            <p:spPr bwMode="auto">
              <a:xfrm>
                <a:off x="3312" y="2193"/>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53279" name="Line 10">
              <a:extLst>
                <a:ext uri="{FF2B5EF4-FFF2-40B4-BE49-F238E27FC236}">
                  <a16:creationId xmlns:a16="http://schemas.microsoft.com/office/drawing/2014/main" id="{BF43E946-294A-441C-BC0B-364A0643DDED}"/>
                </a:ext>
              </a:extLst>
            </p:cNvPr>
            <p:cNvSpPr>
              <a:spLocks noChangeShapeType="1"/>
            </p:cNvSpPr>
            <p:nvPr/>
          </p:nvSpPr>
          <p:spPr bwMode="auto">
            <a:xfrm>
              <a:off x="1126" y="2386"/>
              <a:ext cx="21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280" name="Oval 11" descr="Parchment">
              <a:extLst>
                <a:ext uri="{FF2B5EF4-FFF2-40B4-BE49-F238E27FC236}">
                  <a16:creationId xmlns:a16="http://schemas.microsoft.com/office/drawing/2014/main" id="{11932807-8CBD-4240-9D0A-DEF6924CFF01}"/>
                </a:ext>
              </a:extLst>
            </p:cNvPr>
            <p:cNvSpPr>
              <a:spLocks noChangeArrowheads="1"/>
            </p:cNvSpPr>
            <p:nvPr/>
          </p:nvSpPr>
          <p:spPr bwMode="auto">
            <a:xfrm>
              <a:off x="1138" y="2256"/>
              <a:ext cx="190" cy="79"/>
            </a:xfrm>
            <a:prstGeom prst="ellipse">
              <a:avLst/>
            </a:prstGeom>
            <a:blipFill dpi="0" rotWithShape="0">
              <a:blip r:embed="rId3"/>
              <a:srcRect/>
              <a:tile tx="0" ty="0" sx="100000" sy="100000" flip="none" algn="tl"/>
            </a:blip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71692" name="Text Box 12">
            <a:extLst>
              <a:ext uri="{FF2B5EF4-FFF2-40B4-BE49-F238E27FC236}">
                <a16:creationId xmlns:a16="http://schemas.microsoft.com/office/drawing/2014/main" id="{4D1C4DC7-9F4F-4597-9CDC-CE1D56A6E2DF}"/>
              </a:ext>
            </a:extLst>
          </p:cNvPr>
          <p:cNvSpPr txBox="1">
            <a:spLocks noChangeArrowheads="1"/>
          </p:cNvSpPr>
          <p:nvPr/>
        </p:nvSpPr>
        <p:spPr bwMode="auto">
          <a:xfrm>
            <a:off x="2330451" y="1800226"/>
            <a:ext cx="118586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latin typeface="Abadi MT Condensed Light" pitchFamily="34" charset="0"/>
              </a:rPr>
              <a:t>cancels</a:t>
            </a:r>
          </a:p>
        </p:txBody>
      </p:sp>
      <p:sp>
        <p:nvSpPr>
          <p:cNvPr id="53256" name="Rectangle 13">
            <a:extLst>
              <a:ext uri="{FF2B5EF4-FFF2-40B4-BE49-F238E27FC236}">
                <a16:creationId xmlns:a16="http://schemas.microsoft.com/office/drawing/2014/main" id="{3A642C75-0AC4-4154-ACDA-77C9A06EA106}"/>
              </a:ext>
            </a:extLst>
          </p:cNvPr>
          <p:cNvSpPr>
            <a:spLocks noGrp="1" noChangeArrowheads="1"/>
          </p:cNvSpPr>
          <p:nvPr>
            <p:ph type="body" idx="1"/>
          </p:nvPr>
        </p:nvSpPr>
        <p:spPr>
          <a:xfrm>
            <a:off x="1949450" y="657225"/>
            <a:ext cx="7772400" cy="457200"/>
          </a:xfrm>
        </p:spPr>
        <p:txBody>
          <a:bodyPr/>
          <a:lstStyle/>
          <a:p>
            <a:pPr marL="0" indent="0">
              <a:spcBef>
                <a:spcPct val="40000"/>
              </a:spcBef>
              <a:buSzPct val="80000"/>
              <a:buNone/>
            </a:pPr>
            <a:r>
              <a:rPr lang="en-GB" altLang="en-US" sz="2400">
                <a:solidFill>
                  <a:srgbClr val="800000"/>
                </a:solidFill>
                <a:latin typeface="Arial" panose="020B0604020202020204" pitchFamily="34" charset="0"/>
              </a:rPr>
              <a:t>Alternatively, a customer can cancel an order......</a:t>
            </a:r>
          </a:p>
        </p:txBody>
      </p:sp>
      <p:sp>
        <p:nvSpPr>
          <p:cNvPr id="71694" name="AutoShape 14">
            <a:extLst>
              <a:ext uri="{FF2B5EF4-FFF2-40B4-BE49-F238E27FC236}">
                <a16:creationId xmlns:a16="http://schemas.microsoft.com/office/drawing/2014/main" id="{982A3058-80B8-4A2D-BE0B-AFD83DB9522C}"/>
              </a:ext>
            </a:extLst>
          </p:cNvPr>
          <p:cNvSpPr>
            <a:spLocks noChangeArrowheads="1"/>
          </p:cNvSpPr>
          <p:nvPr/>
        </p:nvSpPr>
        <p:spPr bwMode="auto">
          <a:xfrm>
            <a:off x="5683250" y="1571625"/>
            <a:ext cx="3810000" cy="1143000"/>
          </a:xfrm>
          <a:prstGeom prst="cloudCallout">
            <a:avLst>
              <a:gd name="adj1" fmla="val -65417"/>
              <a:gd name="adj2" fmla="val 55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a:buFont typeface="Monotype Sorts" charset="2"/>
              <a:buNone/>
            </a:pPr>
            <a:r>
              <a:rPr lang="en-GB" altLang="en-US">
                <a:solidFill>
                  <a:srgbClr val="800000"/>
                </a:solidFill>
              </a:rPr>
              <a:t>......nor are all entities </a:t>
            </a:r>
          </a:p>
          <a:p>
            <a:pPr lvl="1" algn="ctr">
              <a:buFont typeface="Monotype Sorts" charset="2"/>
              <a:buNone/>
            </a:pPr>
            <a:r>
              <a:rPr lang="en-GB" altLang="en-US">
                <a:solidFill>
                  <a:srgbClr val="800000"/>
                </a:solidFill>
              </a:rPr>
              <a:t>identified by nouns.</a:t>
            </a:r>
          </a:p>
        </p:txBody>
      </p:sp>
      <p:sp>
        <p:nvSpPr>
          <p:cNvPr id="71695" name="Text Box 15">
            <a:extLst>
              <a:ext uri="{FF2B5EF4-FFF2-40B4-BE49-F238E27FC236}">
                <a16:creationId xmlns:a16="http://schemas.microsoft.com/office/drawing/2014/main" id="{F3A190AB-8E54-46C8-89FB-008AE35093E4}"/>
              </a:ext>
            </a:extLst>
          </p:cNvPr>
          <p:cNvSpPr txBox="1">
            <a:spLocks noChangeArrowheads="1"/>
          </p:cNvSpPr>
          <p:nvPr/>
        </p:nvSpPr>
        <p:spPr bwMode="auto">
          <a:xfrm>
            <a:off x="2025650" y="3400426"/>
            <a:ext cx="8077200" cy="519113"/>
          </a:xfrm>
          <a:prstGeom prst="rect">
            <a:avLst/>
          </a:prstGeom>
          <a:noFill/>
          <a:ln w="9525">
            <a:noFill/>
            <a:miter lim="800000"/>
            <a:headEnd/>
            <a:tailEnd/>
          </a:ln>
          <a:effectLst/>
        </p:spPr>
        <p:txBody>
          <a:bodyPr>
            <a:spAutoFit/>
          </a:bodyPr>
          <a:lstStyle/>
          <a:p>
            <a:pPr algn="ctr" eaLnBrk="0" hangingPunct="0">
              <a:spcBef>
                <a:spcPct val="50000"/>
              </a:spcBef>
              <a:defRPr/>
            </a:pPr>
            <a:r>
              <a:rPr lang="en-GB" sz="2800">
                <a:solidFill>
                  <a:srgbClr val="800000"/>
                </a:solidFill>
                <a:effectLst>
                  <a:outerShdw blurRad="38100" dist="38100" dir="2700000" algn="tl">
                    <a:srgbClr val="C0C0C0"/>
                  </a:outerShdw>
                </a:effectLst>
              </a:rPr>
              <a:t>“</a:t>
            </a:r>
            <a:r>
              <a:rPr lang="en-GB" sz="2800" i="1">
                <a:solidFill>
                  <a:srgbClr val="800000"/>
                </a:solidFill>
                <a:effectLst>
                  <a:outerShdw blurRad="38100" dist="38100" dir="2700000" algn="tl">
                    <a:srgbClr val="C0C0C0"/>
                  </a:outerShdw>
                </a:effectLst>
              </a:rPr>
              <a:t>cancellation</a:t>
            </a:r>
            <a:r>
              <a:rPr lang="en-GB" sz="2800">
                <a:solidFill>
                  <a:srgbClr val="800000"/>
                </a:solidFill>
                <a:effectLst>
                  <a:outerShdw blurRad="38100" dist="38100" dir="2700000" algn="tl">
                    <a:srgbClr val="C0C0C0"/>
                  </a:outerShdw>
                </a:effectLst>
              </a:rPr>
              <a:t>”, “delivery” : Attribute or entity ?</a:t>
            </a:r>
          </a:p>
        </p:txBody>
      </p:sp>
      <p:sp>
        <p:nvSpPr>
          <p:cNvPr id="71696" name="Text Box 16">
            <a:extLst>
              <a:ext uri="{FF2B5EF4-FFF2-40B4-BE49-F238E27FC236}">
                <a16:creationId xmlns:a16="http://schemas.microsoft.com/office/drawing/2014/main" id="{05A9A96D-D867-43DE-AA2C-6D7FE9AA1156}"/>
              </a:ext>
            </a:extLst>
          </p:cNvPr>
          <p:cNvSpPr txBox="1">
            <a:spLocks noChangeArrowheads="1"/>
          </p:cNvSpPr>
          <p:nvPr/>
        </p:nvSpPr>
        <p:spPr bwMode="auto">
          <a:xfrm>
            <a:off x="2025650" y="4086225"/>
            <a:ext cx="449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onotype Sorts" charset="2"/>
              <a:buChar char="+"/>
            </a:pPr>
            <a:r>
              <a:rPr lang="en-GB" altLang="en-US">
                <a:solidFill>
                  <a:srgbClr val="800000"/>
                </a:solidFill>
              </a:rPr>
              <a:t> Business Rules</a:t>
            </a:r>
          </a:p>
          <a:p>
            <a:pPr lvl="1">
              <a:buFont typeface="Symbol" panose="05050102010706020507" pitchFamily="18" charset="2"/>
              <a:buChar char="Þ"/>
            </a:pPr>
            <a:r>
              <a:rPr lang="en-GB" altLang="en-US">
                <a:solidFill>
                  <a:srgbClr val="800000"/>
                </a:solidFill>
              </a:rPr>
              <a:t>  what is the usual practice ?</a:t>
            </a:r>
          </a:p>
          <a:p>
            <a:pPr lvl="1">
              <a:buFont typeface="Symbol" panose="05050102010706020507" pitchFamily="18" charset="2"/>
              <a:buChar char="Þ"/>
            </a:pPr>
            <a:r>
              <a:rPr lang="en-GB" altLang="en-US">
                <a:solidFill>
                  <a:srgbClr val="800000"/>
                </a:solidFill>
              </a:rPr>
              <a:t>  what is the data ?  </a:t>
            </a:r>
          </a:p>
          <a:p>
            <a:pPr lvl="1">
              <a:buFont typeface="Symbol" panose="05050102010706020507" pitchFamily="18" charset="2"/>
              <a:buChar char="Þ"/>
            </a:pPr>
            <a:r>
              <a:rPr lang="en-GB" altLang="en-US">
                <a:solidFill>
                  <a:srgbClr val="800000"/>
                </a:solidFill>
              </a:rPr>
              <a:t>  how much data ?</a:t>
            </a:r>
          </a:p>
          <a:p>
            <a:pPr lvl="1">
              <a:buFont typeface="Symbol" panose="05050102010706020507" pitchFamily="18" charset="2"/>
              <a:buChar char="Þ"/>
            </a:pPr>
            <a:r>
              <a:rPr lang="en-GB" altLang="en-US">
                <a:solidFill>
                  <a:srgbClr val="800000"/>
                </a:solidFill>
              </a:rPr>
              <a:t>  retrieve how often ?</a:t>
            </a:r>
          </a:p>
        </p:txBody>
      </p:sp>
      <p:grpSp>
        <p:nvGrpSpPr>
          <p:cNvPr id="4" name="Group 17">
            <a:extLst>
              <a:ext uri="{FF2B5EF4-FFF2-40B4-BE49-F238E27FC236}">
                <a16:creationId xmlns:a16="http://schemas.microsoft.com/office/drawing/2014/main" id="{AC6F0DE6-7331-45B5-8567-183F18D0AE73}"/>
              </a:ext>
            </a:extLst>
          </p:cNvPr>
          <p:cNvGrpSpPr>
            <a:grpSpLocks/>
          </p:cNvGrpSpPr>
          <p:nvPr/>
        </p:nvGrpSpPr>
        <p:grpSpPr bwMode="auto">
          <a:xfrm>
            <a:off x="6378575" y="3943350"/>
            <a:ext cx="3886200" cy="2438400"/>
            <a:chOff x="3168" y="2784"/>
            <a:chExt cx="2448" cy="1536"/>
          </a:xfrm>
        </p:grpSpPr>
        <p:sp>
          <p:nvSpPr>
            <p:cNvPr id="53261" name="Text Box 18">
              <a:extLst>
                <a:ext uri="{FF2B5EF4-FFF2-40B4-BE49-F238E27FC236}">
                  <a16:creationId xmlns:a16="http://schemas.microsoft.com/office/drawing/2014/main" id="{4149E476-48FA-411B-B05D-ABFEED397BA1}"/>
                </a:ext>
              </a:extLst>
            </p:cNvPr>
            <p:cNvSpPr txBox="1">
              <a:spLocks noChangeArrowheads="1"/>
            </p:cNvSpPr>
            <p:nvPr/>
          </p:nvSpPr>
          <p:spPr bwMode="auto">
            <a:xfrm>
              <a:off x="3168" y="2784"/>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onotype Sorts" charset="2"/>
                <a:buChar char="+"/>
              </a:pPr>
              <a:r>
                <a:rPr lang="en-GB" altLang="en-US">
                  <a:solidFill>
                    <a:srgbClr val="800000"/>
                  </a:solidFill>
                </a:rPr>
                <a:t> Performance tuning issues</a:t>
              </a:r>
            </a:p>
          </p:txBody>
        </p:sp>
        <p:sp>
          <p:nvSpPr>
            <p:cNvPr id="53262" name="Text Box 19">
              <a:extLst>
                <a:ext uri="{FF2B5EF4-FFF2-40B4-BE49-F238E27FC236}">
                  <a16:creationId xmlns:a16="http://schemas.microsoft.com/office/drawing/2014/main" id="{50149923-216D-4103-9EAC-293303E00969}"/>
                </a:ext>
              </a:extLst>
            </p:cNvPr>
            <p:cNvSpPr txBox="1">
              <a:spLocks noChangeArrowheads="1"/>
            </p:cNvSpPr>
            <p:nvPr/>
          </p:nvSpPr>
          <p:spPr bwMode="auto">
            <a:xfrm>
              <a:off x="3216" y="3370"/>
              <a:ext cx="9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many NULL’ s</a:t>
              </a:r>
            </a:p>
          </p:txBody>
        </p:sp>
        <p:sp>
          <p:nvSpPr>
            <p:cNvPr id="53263" name="Text Box 20">
              <a:extLst>
                <a:ext uri="{FF2B5EF4-FFF2-40B4-BE49-F238E27FC236}">
                  <a16:creationId xmlns:a16="http://schemas.microsoft.com/office/drawing/2014/main" id="{6E2C7554-8054-4B9D-85D2-CD44C50D6C54}"/>
                </a:ext>
              </a:extLst>
            </p:cNvPr>
            <p:cNvSpPr txBox="1">
              <a:spLocks noChangeArrowheads="1"/>
            </p:cNvSpPr>
            <p:nvPr/>
          </p:nvSpPr>
          <p:spPr bwMode="auto">
            <a:xfrm>
              <a:off x="4560" y="3408"/>
              <a:ext cx="9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many tables</a:t>
              </a:r>
            </a:p>
          </p:txBody>
        </p:sp>
        <p:grpSp>
          <p:nvGrpSpPr>
            <p:cNvPr id="53264" name="Group 21">
              <a:extLst>
                <a:ext uri="{FF2B5EF4-FFF2-40B4-BE49-F238E27FC236}">
                  <a16:creationId xmlns:a16="http://schemas.microsoft.com/office/drawing/2014/main" id="{11ADCA37-CAD5-40A7-8357-DC05C0FAC059}"/>
                </a:ext>
              </a:extLst>
            </p:cNvPr>
            <p:cNvGrpSpPr>
              <a:grpSpLocks/>
            </p:cNvGrpSpPr>
            <p:nvPr/>
          </p:nvGrpSpPr>
          <p:grpSpPr bwMode="auto">
            <a:xfrm>
              <a:off x="3216" y="3024"/>
              <a:ext cx="2304" cy="1296"/>
              <a:chOff x="1388" y="1062"/>
              <a:chExt cx="2986" cy="2190"/>
            </a:xfrm>
          </p:grpSpPr>
          <p:grpSp>
            <p:nvGrpSpPr>
              <p:cNvPr id="53267" name="Group 22">
                <a:extLst>
                  <a:ext uri="{FF2B5EF4-FFF2-40B4-BE49-F238E27FC236}">
                    <a16:creationId xmlns:a16="http://schemas.microsoft.com/office/drawing/2014/main" id="{E26A0726-7F93-4A14-A425-1ACB9EA87810}"/>
                  </a:ext>
                </a:extLst>
              </p:cNvPr>
              <p:cNvGrpSpPr>
                <a:grpSpLocks/>
              </p:cNvGrpSpPr>
              <p:nvPr/>
            </p:nvGrpSpPr>
            <p:grpSpPr bwMode="auto">
              <a:xfrm>
                <a:off x="1836" y="1062"/>
                <a:ext cx="2118" cy="2190"/>
                <a:chOff x="1836" y="1062"/>
                <a:chExt cx="2118" cy="2190"/>
              </a:xfrm>
            </p:grpSpPr>
            <p:sp>
              <p:nvSpPr>
                <p:cNvPr id="53274" name="Freeform 23">
                  <a:extLst>
                    <a:ext uri="{FF2B5EF4-FFF2-40B4-BE49-F238E27FC236}">
                      <a16:creationId xmlns:a16="http://schemas.microsoft.com/office/drawing/2014/main" id="{0249C5CB-66F2-4E18-A2C3-E5AD23DEE584}"/>
                    </a:ext>
                  </a:extLst>
                </p:cNvPr>
                <p:cNvSpPr>
                  <a:spLocks/>
                </p:cNvSpPr>
                <p:nvPr/>
              </p:nvSpPr>
              <p:spPr bwMode="auto">
                <a:xfrm>
                  <a:off x="1836" y="1062"/>
                  <a:ext cx="2118" cy="303"/>
                </a:xfrm>
                <a:custGeom>
                  <a:avLst/>
                  <a:gdLst>
                    <a:gd name="T0" fmla="*/ 0 w 2118"/>
                    <a:gd name="T1" fmla="*/ 303 h 303"/>
                    <a:gd name="T2" fmla="*/ 2118 w 2118"/>
                    <a:gd name="T3" fmla="*/ 303 h 303"/>
                    <a:gd name="T4" fmla="*/ 2118 w 2118"/>
                    <a:gd name="T5" fmla="*/ 196 h 303"/>
                    <a:gd name="T6" fmla="*/ 1155 w 2118"/>
                    <a:gd name="T7" fmla="*/ 0 h 303"/>
                    <a:gd name="T8" fmla="*/ 998 w 2118"/>
                    <a:gd name="T9" fmla="*/ 0 h 303"/>
                    <a:gd name="T10" fmla="*/ 0 w 2118"/>
                    <a:gd name="T11" fmla="*/ 178 h 303"/>
                    <a:gd name="T12" fmla="*/ 0 w 2118"/>
                    <a:gd name="T13" fmla="*/ 303 h 303"/>
                    <a:gd name="T14" fmla="*/ 0 60000 65536"/>
                    <a:gd name="T15" fmla="*/ 0 60000 65536"/>
                    <a:gd name="T16" fmla="*/ 0 60000 65536"/>
                    <a:gd name="T17" fmla="*/ 0 60000 65536"/>
                    <a:gd name="T18" fmla="*/ 0 60000 65536"/>
                    <a:gd name="T19" fmla="*/ 0 60000 65536"/>
                    <a:gd name="T20" fmla="*/ 0 60000 65536"/>
                    <a:gd name="T21" fmla="*/ 0 w 2118"/>
                    <a:gd name="T22" fmla="*/ 0 h 303"/>
                    <a:gd name="T23" fmla="*/ 2118 w 2118"/>
                    <a:gd name="T24" fmla="*/ 303 h 3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8" h="303">
                      <a:moveTo>
                        <a:pt x="0" y="303"/>
                      </a:moveTo>
                      <a:lnTo>
                        <a:pt x="2118" y="303"/>
                      </a:lnTo>
                      <a:lnTo>
                        <a:pt x="2118" y="196"/>
                      </a:lnTo>
                      <a:lnTo>
                        <a:pt x="1155" y="0"/>
                      </a:lnTo>
                      <a:lnTo>
                        <a:pt x="998" y="0"/>
                      </a:lnTo>
                      <a:lnTo>
                        <a:pt x="0" y="178"/>
                      </a:lnTo>
                      <a:lnTo>
                        <a:pt x="0" y="303"/>
                      </a:lnTo>
                      <a:close/>
                    </a:path>
                  </a:pathLst>
                </a:custGeom>
                <a:solidFill>
                  <a:srgbClr val="000000"/>
                </a:solidFill>
                <a:ln w="9525">
                  <a:solidFill>
                    <a:schemeClr val="bg1"/>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3275" name="Oval 24">
                  <a:extLst>
                    <a:ext uri="{FF2B5EF4-FFF2-40B4-BE49-F238E27FC236}">
                      <a16:creationId xmlns:a16="http://schemas.microsoft.com/office/drawing/2014/main" id="{E7E60464-B6D5-40D9-A9EE-19EDC9064425}"/>
                    </a:ext>
                  </a:extLst>
                </p:cNvPr>
                <p:cNvSpPr>
                  <a:spLocks noChangeArrowheads="1"/>
                </p:cNvSpPr>
                <p:nvPr/>
              </p:nvSpPr>
              <p:spPr bwMode="auto">
                <a:xfrm>
                  <a:off x="2825" y="1151"/>
                  <a:ext cx="141" cy="141"/>
                </a:xfrm>
                <a:prstGeom prst="ellipse">
                  <a:avLst/>
                </a:prstGeom>
                <a:blipFill dpi="0" rotWithShape="0">
                  <a:blip r:embed="rId4"/>
                  <a:srcRect/>
                  <a:tile tx="0" ty="0" sx="100000" sy="100000" flip="none" algn="tl"/>
                </a:blipFill>
                <a:ln w="12700">
                  <a:solidFill>
                    <a:schemeClr val="bg1"/>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3276" name="Freeform 25">
                  <a:extLst>
                    <a:ext uri="{FF2B5EF4-FFF2-40B4-BE49-F238E27FC236}">
                      <a16:creationId xmlns:a16="http://schemas.microsoft.com/office/drawing/2014/main" id="{79E1DD76-5C45-4114-880C-C3CE275E580A}"/>
                    </a:ext>
                  </a:extLst>
                </p:cNvPr>
                <p:cNvSpPr>
                  <a:spLocks/>
                </p:cNvSpPr>
                <p:nvPr/>
              </p:nvSpPr>
              <p:spPr bwMode="auto">
                <a:xfrm>
                  <a:off x="2369" y="1329"/>
                  <a:ext cx="1045" cy="1923"/>
                </a:xfrm>
                <a:custGeom>
                  <a:avLst/>
                  <a:gdLst>
                    <a:gd name="T0" fmla="*/ 523 w 1045"/>
                    <a:gd name="T1" fmla="*/ 0 h 1923"/>
                    <a:gd name="T2" fmla="*/ 679 w 1045"/>
                    <a:gd name="T3" fmla="*/ 872 h 1923"/>
                    <a:gd name="T4" fmla="*/ 679 w 1045"/>
                    <a:gd name="T5" fmla="*/ 1620 h 1923"/>
                    <a:gd name="T6" fmla="*/ 784 w 1045"/>
                    <a:gd name="T7" fmla="*/ 1620 h 1923"/>
                    <a:gd name="T8" fmla="*/ 1045 w 1045"/>
                    <a:gd name="T9" fmla="*/ 1745 h 1923"/>
                    <a:gd name="T10" fmla="*/ 1045 w 1045"/>
                    <a:gd name="T11" fmla="*/ 1923 h 1923"/>
                    <a:gd name="T12" fmla="*/ 0 w 1045"/>
                    <a:gd name="T13" fmla="*/ 1923 h 1923"/>
                    <a:gd name="T14" fmla="*/ 0 w 1045"/>
                    <a:gd name="T15" fmla="*/ 1763 h 1923"/>
                    <a:gd name="T16" fmla="*/ 209 w 1045"/>
                    <a:gd name="T17" fmla="*/ 1638 h 1923"/>
                    <a:gd name="T18" fmla="*/ 331 w 1045"/>
                    <a:gd name="T19" fmla="*/ 1638 h 1923"/>
                    <a:gd name="T20" fmla="*/ 331 w 1045"/>
                    <a:gd name="T21" fmla="*/ 872 h 1923"/>
                    <a:gd name="T22" fmla="*/ 523 w 1045"/>
                    <a:gd name="T23" fmla="*/ 0 h 19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5"/>
                    <a:gd name="T37" fmla="*/ 0 h 1923"/>
                    <a:gd name="T38" fmla="*/ 1045 w 1045"/>
                    <a:gd name="T39" fmla="*/ 1923 h 19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5" h="1923">
                      <a:moveTo>
                        <a:pt x="523" y="0"/>
                      </a:moveTo>
                      <a:lnTo>
                        <a:pt x="679" y="872"/>
                      </a:lnTo>
                      <a:lnTo>
                        <a:pt x="679" y="1620"/>
                      </a:lnTo>
                      <a:lnTo>
                        <a:pt x="784" y="1620"/>
                      </a:lnTo>
                      <a:lnTo>
                        <a:pt x="1045" y="1745"/>
                      </a:lnTo>
                      <a:lnTo>
                        <a:pt x="1045" y="1923"/>
                      </a:lnTo>
                      <a:lnTo>
                        <a:pt x="0" y="1923"/>
                      </a:lnTo>
                      <a:lnTo>
                        <a:pt x="0" y="1763"/>
                      </a:lnTo>
                      <a:lnTo>
                        <a:pt x="209" y="1638"/>
                      </a:lnTo>
                      <a:lnTo>
                        <a:pt x="331" y="1638"/>
                      </a:lnTo>
                      <a:lnTo>
                        <a:pt x="331" y="872"/>
                      </a:lnTo>
                      <a:lnTo>
                        <a:pt x="523" y="0"/>
                      </a:lnTo>
                      <a:close/>
                    </a:path>
                  </a:pathLst>
                </a:custGeom>
                <a:solidFill>
                  <a:srgbClr val="000000"/>
                </a:solidFill>
                <a:ln w="12700">
                  <a:solidFill>
                    <a:schemeClr val="bg1"/>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53268" name="Line 26">
                <a:extLst>
                  <a:ext uri="{FF2B5EF4-FFF2-40B4-BE49-F238E27FC236}">
                    <a16:creationId xmlns:a16="http://schemas.microsoft.com/office/drawing/2014/main" id="{A2DFFC12-AEFA-431C-9493-66FE93DC0A42}"/>
                  </a:ext>
                </a:extLst>
              </p:cNvPr>
              <p:cNvSpPr>
                <a:spLocks noChangeShapeType="1"/>
              </p:cNvSpPr>
              <p:nvPr/>
            </p:nvSpPr>
            <p:spPr bwMode="auto">
              <a:xfrm>
                <a:off x="2010" y="1350"/>
                <a:ext cx="563" cy="13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9" name="Line 27">
                <a:extLst>
                  <a:ext uri="{FF2B5EF4-FFF2-40B4-BE49-F238E27FC236}">
                    <a16:creationId xmlns:a16="http://schemas.microsoft.com/office/drawing/2014/main" id="{EAD65BD8-ABDC-4152-8ACC-FF421F4B482C}"/>
                  </a:ext>
                </a:extLst>
              </p:cNvPr>
              <p:cNvSpPr>
                <a:spLocks noChangeShapeType="1"/>
              </p:cNvSpPr>
              <p:nvPr/>
            </p:nvSpPr>
            <p:spPr bwMode="auto">
              <a:xfrm flipH="1">
                <a:off x="1434" y="1350"/>
                <a:ext cx="576" cy="12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70" name="Freeform 28">
                <a:extLst>
                  <a:ext uri="{FF2B5EF4-FFF2-40B4-BE49-F238E27FC236}">
                    <a16:creationId xmlns:a16="http://schemas.microsoft.com/office/drawing/2014/main" id="{959704F4-33B4-4FAE-92D3-8C4353664D3E}"/>
                  </a:ext>
                </a:extLst>
              </p:cNvPr>
              <p:cNvSpPr>
                <a:spLocks/>
              </p:cNvSpPr>
              <p:nvPr/>
            </p:nvSpPr>
            <p:spPr bwMode="auto">
              <a:xfrm>
                <a:off x="1388" y="2643"/>
                <a:ext cx="1214" cy="410"/>
              </a:xfrm>
              <a:custGeom>
                <a:avLst/>
                <a:gdLst>
                  <a:gd name="T0" fmla="*/ 6 w 1214"/>
                  <a:gd name="T1" fmla="*/ 0 h 410"/>
                  <a:gd name="T2" fmla="*/ 0 w 1214"/>
                  <a:gd name="T3" fmla="*/ 43 h 410"/>
                  <a:gd name="T4" fmla="*/ 6 w 1214"/>
                  <a:gd name="T5" fmla="*/ 98 h 410"/>
                  <a:gd name="T6" fmla="*/ 24 w 1214"/>
                  <a:gd name="T7" fmla="*/ 153 h 410"/>
                  <a:gd name="T8" fmla="*/ 57 w 1214"/>
                  <a:gd name="T9" fmla="*/ 208 h 410"/>
                  <a:gd name="T10" fmla="*/ 109 w 1214"/>
                  <a:gd name="T11" fmla="*/ 257 h 410"/>
                  <a:gd name="T12" fmla="*/ 172 w 1214"/>
                  <a:gd name="T13" fmla="*/ 303 h 410"/>
                  <a:gd name="T14" fmla="*/ 236 w 1214"/>
                  <a:gd name="T15" fmla="*/ 334 h 410"/>
                  <a:gd name="T16" fmla="*/ 290 w 1214"/>
                  <a:gd name="T17" fmla="*/ 355 h 410"/>
                  <a:gd name="T18" fmla="*/ 350 w 1214"/>
                  <a:gd name="T19" fmla="*/ 376 h 410"/>
                  <a:gd name="T20" fmla="*/ 408 w 1214"/>
                  <a:gd name="T21" fmla="*/ 389 h 410"/>
                  <a:gd name="T22" fmla="*/ 465 w 1214"/>
                  <a:gd name="T23" fmla="*/ 398 h 410"/>
                  <a:gd name="T24" fmla="*/ 519 w 1214"/>
                  <a:gd name="T25" fmla="*/ 404 h 410"/>
                  <a:gd name="T26" fmla="*/ 589 w 1214"/>
                  <a:gd name="T27" fmla="*/ 410 h 410"/>
                  <a:gd name="T28" fmla="*/ 655 w 1214"/>
                  <a:gd name="T29" fmla="*/ 407 h 410"/>
                  <a:gd name="T30" fmla="*/ 719 w 1214"/>
                  <a:gd name="T31" fmla="*/ 404 h 410"/>
                  <a:gd name="T32" fmla="*/ 794 w 1214"/>
                  <a:gd name="T33" fmla="*/ 395 h 410"/>
                  <a:gd name="T34" fmla="*/ 849 w 1214"/>
                  <a:gd name="T35" fmla="*/ 382 h 410"/>
                  <a:gd name="T36" fmla="*/ 909 w 1214"/>
                  <a:gd name="T37" fmla="*/ 364 h 410"/>
                  <a:gd name="T38" fmla="*/ 966 w 1214"/>
                  <a:gd name="T39" fmla="*/ 343 h 410"/>
                  <a:gd name="T40" fmla="*/ 1006 w 1214"/>
                  <a:gd name="T41" fmla="*/ 327 h 410"/>
                  <a:gd name="T42" fmla="*/ 1048 w 1214"/>
                  <a:gd name="T43" fmla="*/ 300 h 410"/>
                  <a:gd name="T44" fmla="*/ 1081 w 1214"/>
                  <a:gd name="T45" fmla="*/ 278 h 410"/>
                  <a:gd name="T46" fmla="*/ 1117 w 1214"/>
                  <a:gd name="T47" fmla="*/ 248 h 410"/>
                  <a:gd name="T48" fmla="*/ 1151 w 1214"/>
                  <a:gd name="T49" fmla="*/ 220 h 410"/>
                  <a:gd name="T50" fmla="*/ 1172 w 1214"/>
                  <a:gd name="T51" fmla="*/ 187 h 410"/>
                  <a:gd name="T52" fmla="*/ 1193 w 1214"/>
                  <a:gd name="T53" fmla="*/ 150 h 410"/>
                  <a:gd name="T54" fmla="*/ 1208 w 1214"/>
                  <a:gd name="T55" fmla="*/ 110 h 410"/>
                  <a:gd name="T56" fmla="*/ 1214 w 1214"/>
                  <a:gd name="T57" fmla="*/ 61 h 410"/>
                  <a:gd name="T58" fmla="*/ 1211 w 1214"/>
                  <a:gd name="T59" fmla="*/ 3 h 410"/>
                  <a:gd name="T60" fmla="*/ 6 w 1214"/>
                  <a:gd name="T61" fmla="*/ 0 h 4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14"/>
                  <a:gd name="T94" fmla="*/ 0 h 410"/>
                  <a:gd name="T95" fmla="*/ 1214 w 1214"/>
                  <a:gd name="T96" fmla="*/ 410 h 4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14" h="410">
                    <a:moveTo>
                      <a:pt x="6" y="0"/>
                    </a:moveTo>
                    <a:lnTo>
                      <a:pt x="0" y="43"/>
                    </a:lnTo>
                    <a:lnTo>
                      <a:pt x="6" y="98"/>
                    </a:lnTo>
                    <a:lnTo>
                      <a:pt x="24" y="153"/>
                    </a:lnTo>
                    <a:lnTo>
                      <a:pt x="57" y="208"/>
                    </a:lnTo>
                    <a:lnTo>
                      <a:pt x="109" y="257"/>
                    </a:lnTo>
                    <a:lnTo>
                      <a:pt x="172" y="303"/>
                    </a:lnTo>
                    <a:lnTo>
                      <a:pt x="236" y="334"/>
                    </a:lnTo>
                    <a:lnTo>
                      <a:pt x="290" y="355"/>
                    </a:lnTo>
                    <a:lnTo>
                      <a:pt x="350" y="376"/>
                    </a:lnTo>
                    <a:lnTo>
                      <a:pt x="408" y="389"/>
                    </a:lnTo>
                    <a:lnTo>
                      <a:pt x="465" y="398"/>
                    </a:lnTo>
                    <a:lnTo>
                      <a:pt x="519" y="404"/>
                    </a:lnTo>
                    <a:lnTo>
                      <a:pt x="589" y="410"/>
                    </a:lnTo>
                    <a:lnTo>
                      <a:pt x="655" y="407"/>
                    </a:lnTo>
                    <a:lnTo>
                      <a:pt x="719" y="404"/>
                    </a:lnTo>
                    <a:lnTo>
                      <a:pt x="794" y="395"/>
                    </a:lnTo>
                    <a:lnTo>
                      <a:pt x="849" y="382"/>
                    </a:lnTo>
                    <a:lnTo>
                      <a:pt x="909" y="364"/>
                    </a:lnTo>
                    <a:lnTo>
                      <a:pt x="966" y="343"/>
                    </a:lnTo>
                    <a:lnTo>
                      <a:pt x="1006" y="327"/>
                    </a:lnTo>
                    <a:lnTo>
                      <a:pt x="1048" y="300"/>
                    </a:lnTo>
                    <a:lnTo>
                      <a:pt x="1081" y="278"/>
                    </a:lnTo>
                    <a:lnTo>
                      <a:pt x="1117" y="248"/>
                    </a:lnTo>
                    <a:lnTo>
                      <a:pt x="1151" y="220"/>
                    </a:lnTo>
                    <a:lnTo>
                      <a:pt x="1172" y="187"/>
                    </a:lnTo>
                    <a:lnTo>
                      <a:pt x="1193" y="150"/>
                    </a:lnTo>
                    <a:lnTo>
                      <a:pt x="1208" y="110"/>
                    </a:lnTo>
                    <a:lnTo>
                      <a:pt x="1214" y="61"/>
                    </a:lnTo>
                    <a:lnTo>
                      <a:pt x="1211" y="3"/>
                    </a:lnTo>
                    <a:lnTo>
                      <a:pt x="6" y="0"/>
                    </a:lnTo>
                    <a:close/>
                  </a:path>
                </a:pathLst>
              </a:custGeom>
              <a:solidFill>
                <a:srgbClr val="000000"/>
              </a:solidFill>
              <a:ln w="9525">
                <a:solidFill>
                  <a:schemeClr val="bg1"/>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3271" name="Freeform 29">
                <a:extLst>
                  <a:ext uri="{FF2B5EF4-FFF2-40B4-BE49-F238E27FC236}">
                    <a16:creationId xmlns:a16="http://schemas.microsoft.com/office/drawing/2014/main" id="{3417DE3A-4E23-4F62-80C6-9664A9C234F0}"/>
                  </a:ext>
                </a:extLst>
              </p:cNvPr>
              <p:cNvSpPr>
                <a:spLocks/>
              </p:cNvSpPr>
              <p:nvPr/>
            </p:nvSpPr>
            <p:spPr bwMode="auto">
              <a:xfrm>
                <a:off x="3160" y="2643"/>
                <a:ext cx="1214" cy="410"/>
              </a:xfrm>
              <a:custGeom>
                <a:avLst/>
                <a:gdLst>
                  <a:gd name="T0" fmla="*/ 6 w 1214"/>
                  <a:gd name="T1" fmla="*/ 0 h 410"/>
                  <a:gd name="T2" fmla="*/ 0 w 1214"/>
                  <a:gd name="T3" fmla="*/ 43 h 410"/>
                  <a:gd name="T4" fmla="*/ 6 w 1214"/>
                  <a:gd name="T5" fmla="*/ 98 h 410"/>
                  <a:gd name="T6" fmla="*/ 24 w 1214"/>
                  <a:gd name="T7" fmla="*/ 153 h 410"/>
                  <a:gd name="T8" fmla="*/ 57 w 1214"/>
                  <a:gd name="T9" fmla="*/ 208 h 410"/>
                  <a:gd name="T10" fmla="*/ 109 w 1214"/>
                  <a:gd name="T11" fmla="*/ 257 h 410"/>
                  <a:gd name="T12" fmla="*/ 172 w 1214"/>
                  <a:gd name="T13" fmla="*/ 303 h 410"/>
                  <a:gd name="T14" fmla="*/ 236 w 1214"/>
                  <a:gd name="T15" fmla="*/ 334 h 410"/>
                  <a:gd name="T16" fmla="*/ 290 w 1214"/>
                  <a:gd name="T17" fmla="*/ 355 h 410"/>
                  <a:gd name="T18" fmla="*/ 350 w 1214"/>
                  <a:gd name="T19" fmla="*/ 376 h 410"/>
                  <a:gd name="T20" fmla="*/ 408 w 1214"/>
                  <a:gd name="T21" fmla="*/ 389 h 410"/>
                  <a:gd name="T22" fmla="*/ 465 w 1214"/>
                  <a:gd name="T23" fmla="*/ 398 h 410"/>
                  <a:gd name="T24" fmla="*/ 519 w 1214"/>
                  <a:gd name="T25" fmla="*/ 404 h 410"/>
                  <a:gd name="T26" fmla="*/ 589 w 1214"/>
                  <a:gd name="T27" fmla="*/ 410 h 410"/>
                  <a:gd name="T28" fmla="*/ 655 w 1214"/>
                  <a:gd name="T29" fmla="*/ 407 h 410"/>
                  <a:gd name="T30" fmla="*/ 719 w 1214"/>
                  <a:gd name="T31" fmla="*/ 404 h 410"/>
                  <a:gd name="T32" fmla="*/ 794 w 1214"/>
                  <a:gd name="T33" fmla="*/ 395 h 410"/>
                  <a:gd name="T34" fmla="*/ 849 w 1214"/>
                  <a:gd name="T35" fmla="*/ 382 h 410"/>
                  <a:gd name="T36" fmla="*/ 909 w 1214"/>
                  <a:gd name="T37" fmla="*/ 364 h 410"/>
                  <a:gd name="T38" fmla="*/ 966 w 1214"/>
                  <a:gd name="T39" fmla="*/ 343 h 410"/>
                  <a:gd name="T40" fmla="*/ 1006 w 1214"/>
                  <a:gd name="T41" fmla="*/ 327 h 410"/>
                  <a:gd name="T42" fmla="*/ 1048 w 1214"/>
                  <a:gd name="T43" fmla="*/ 300 h 410"/>
                  <a:gd name="T44" fmla="*/ 1081 w 1214"/>
                  <a:gd name="T45" fmla="*/ 278 h 410"/>
                  <a:gd name="T46" fmla="*/ 1117 w 1214"/>
                  <a:gd name="T47" fmla="*/ 248 h 410"/>
                  <a:gd name="T48" fmla="*/ 1151 w 1214"/>
                  <a:gd name="T49" fmla="*/ 220 h 410"/>
                  <a:gd name="T50" fmla="*/ 1172 w 1214"/>
                  <a:gd name="T51" fmla="*/ 187 h 410"/>
                  <a:gd name="T52" fmla="*/ 1193 w 1214"/>
                  <a:gd name="T53" fmla="*/ 150 h 410"/>
                  <a:gd name="T54" fmla="*/ 1208 w 1214"/>
                  <a:gd name="T55" fmla="*/ 110 h 410"/>
                  <a:gd name="T56" fmla="*/ 1214 w 1214"/>
                  <a:gd name="T57" fmla="*/ 61 h 410"/>
                  <a:gd name="T58" fmla="*/ 1211 w 1214"/>
                  <a:gd name="T59" fmla="*/ 3 h 410"/>
                  <a:gd name="T60" fmla="*/ 6 w 1214"/>
                  <a:gd name="T61" fmla="*/ 0 h 4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14"/>
                  <a:gd name="T94" fmla="*/ 0 h 410"/>
                  <a:gd name="T95" fmla="*/ 1214 w 1214"/>
                  <a:gd name="T96" fmla="*/ 410 h 4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14" h="410">
                    <a:moveTo>
                      <a:pt x="6" y="0"/>
                    </a:moveTo>
                    <a:lnTo>
                      <a:pt x="0" y="43"/>
                    </a:lnTo>
                    <a:lnTo>
                      <a:pt x="6" y="98"/>
                    </a:lnTo>
                    <a:lnTo>
                      <a:pt x="24" y="153"/>
                    </a:lnTo>
                    <a:lnTo>
                      <a:pt x="57" y="208"/>
                    </a:lnTo>
                    <a:lnTo>
                      <a:pt x="109" y="257"/>
                    </a:lnTo>
                    <a:lnTo>
                      <a:pt x="172" y="303"/>
                    </a:lnTo>
                    <a:lnTo>
                      <a:pt x="236" y="334"/>
                    </a:lnTo>
                    <a:lnTo>
                      <a:pt x="290" y="355"/>
                    </a:lnTo>
                    <a:lnTo>
                      <a:pt x="350" y="376"/>
                    </a:lnTo>
                    <a:lnTo>
                      <a:pt x="408" y="389"/>
                    </a:lnTo>
                    <a:lnTo>
                      <a:pt x="465" y="398"/>
                    </a:lnTo>
                    <a:lnTo>
                      <a:pt x="519" y="404"/>
                    </a:lnTo>
                    <a:lnTo>
                      <a:pt x="589" y="410"/>
                    </a:lnTo>
                    <a:lnTo>
                      <a:pt x="655" y="407"/>
                    </a:lnTo>
                    <a:lnTo>
                      <a:pt x="719" y="404"/>
                    </a:lnTo>
                    <a:lnTo>
                      <a:pt x="794" y="395"/>
                    </a:lnTo>
                    <a:lnTo>
                      <a:pt x="849" y="382"/>
                    </a:lnTo>
                    <a:lnTo>
                      <a:pt x="909" y="364"/>
                    </a:lnTo>
                    <a:lnTo>
                      <a:pt x="966" y="343"/>
                    </a:lnTo>
                    <a:lnTo>
                      <a:pt x="1006" y="327"/>
                    </a:lnTo>
                    <a:lnTo>
                      <a:pt x="1048" y="300"/>
                    </a:lnTo>
                    <a:lnTo>
                      <a:pt x="1081" y="278"/>
                    </a:lnTo>
                    <a:lnTo>
                      <a:pt x="1117" y="248"/>
                    </a:lnTo>
                    <a:lnTo>
                      <a:pt x="1151" y="220"/>
                    </a:lnTo>
                    <a:lnTo>
                      <a:pt x="1172" y="187"/>
                    </a:lnTo>
                    <a:lnTo>
                      <a:pt x="1193" y="150"/>
                    </a:lnTo>
                    <a:lnTo>
                      <a:pt x="1208" y="110"/>
                    </a:lnTo>
                    <a:lnTo>
                      <a:pt x="1214" y="61"/>
                    </a:lnTo>
                    <a:lnTo>
                      <a:pt x="1211" y="3"/>
                    </a:lnTo>
                    <a:lnTo>
                      <a:pt x="6" y="0"/>
                    </a:lnTo>
                    <a:close/>
                  </a:path>
                </a:pathLst>
              </a:custGeom>
              <a:solidFill>
                <a:srgbClr val="000000"/>
              </a:solidFill>
              <a:ln w="9525">
                <a:solidFill>
                  <a:schemeClr val="bg1"/>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3272" name="Line 30">
                <a:extLst>
                  <a:ext uri="{FF2B5EF4-FFF2-40B4-BE49-F238E27FC236}">
                    <a16:creationId xmlns:a16="http://schemas.microsoft.com/office/drawing/2014/main" id="{23AF3E29-486D-470E-B2C9-F8472E798FC8}"/>
                  </a:ext>
                </a:extLst>
              </p:cNvPr>
              <p:cNvSpPr>
                <a:spLocks noChangeShapeType="1"/>
              </p:cNvSpPr>
              <p:nvPr/>
            </p:nvSpPr>
            <p:spPr bwMode="auto">
              <a:xfrm>
                <a:off x="3786" y="1350"/>
                <a:ext cx="563" cy="13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73" name="Line 31">
                <a:extLst>
                  <a:ext uri="{FF2B5EF4-FFF2-40B4-BE49-F238E27FC236}">
                    <a16:creationId xmlns:a16="http://schemas.microsoft.com/office/drawing/2014/main" id="{D2B52F4A-13E7-4E54-BA69-7346A52E6429}"/>
                  </a:ext>
                </a:extLst>
              </p:cNvPr>
              <p:cNvSpPr>
                <a:spLocks noChangeShapeType="1"/>
              </p:cNvSpPr>
              <p:nvPr/>
            </p:nvSpPr>
            <p:spPr bwMode="auto">
              <a:xfrm flipH="1">
                <a:off x="3210" y="1350"/>
                <a:ext cx="576" cy="12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3265" name="Text Box 32">
              <a:extLst>
                <a:ext uri="{FF2B5EF4-FFF2-40B4-BE49-F238E27FC236}">
                  <a16:creationId xmlns:a16="http://schemas.microsoft.com/office/drawing/2014/main" id="{1EF8F61C-70F0-4935-898C-F7C22929D9F7}"/>
                </a:ext>
              </a:extLst>
            </p:cNvPr>
            <p:cNvSpPr txBox="1">
              <a:spLocks noChangeArrowheads="1"/>
            </p:cNvSpPr>
            <p:nvPr/>
          </p:nvSpPr>
          <p:spPr bwMode="auto">
            <a:xfrm>
              <a:off x="3264" y="388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chemeClr val="bg1"/>
                  </a:solidFill>
                </a:rPr>
                <a:t>attribute</a:t>
              </a:r>
            </a:p>
          </p:txBody>
        </p:sp>
        <p:sp>
          <p:nvSpPr>
            <p:cNvPr id="53266" name="Text Box 33">
              <a:extLst>
                <a:ext uri="{FF2B5EF4-FFF2-40B4-BE49-F238E27FC236}">
                  <a16:creationId xmlns:a16="http://schemas.microsoft.com/office/drawing/2014/main" id="{D4B49248-DF45-4BDB-8B40-1F33511B13F6}"/>
                </a:ext>
              </a:extLst>
            </p:cNvPr>
            <p:cNvSpPr txBox="1">
              <a:spLocks noChangeArrowheads="1"/>
            </p:cNvSpPr>
            <p:nvPr/>
          </p:nvSpPr>
          <p:spPr bwMode="auto">
            <a:xfrm>
              <a:off x="4704" y="388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chemeClr val="bg1"/>
                  </a:solidFill>
                </a:rPr>
                <a:t>entity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6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71692"/>
                                        </p:tgtEl>
                                        <p:attrNameLst>
                                          <p:attrName>style.visibility</p:attrName>
                                        </p:attrNameLst>
                                      </p:cBhvr>
                                      <p:to>
                                        <p:strVal val="visible"/>
                                      </p:to>
                                    </p:set>
                                    <p:animEffect transition="in" filter="dissolve">
                                      <p:cBhvr>
                                        <p:cTn id="19" dur="500"/>
                                        <p:tgtEl>
                                          <p:spTgt spid="716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1694"/>
                                        </p:tgtEl>
                                        <p:attrNameLst>
                                          <p:attrName>style.visibility</p:attrName>
                                        </p:attrNameLst>
                                      </p:cBhvr>
                                      <p:to>
                                        <p:strVal val="visible"/>
                                      </p:to>
                                    </p:set>
                                    <p:animEffect transition="in" filter="wipe(left)">
                                      <p:cBhvr>
                                        <p:cTn id="24" dur="500"/>
                                        <p:tgtEl>
                                          <p:spTgt spid="7169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1695"/>
                                        </p:tgtEl>
                                        <p:attrNameLst>
                                          <p:attrName>style.visibility</p:attrName>
                                        </p:attrNameLst>
                                      </p:cBhvr>
                                      <p:to>
                                        <p:strVal val="visible"/>
                                      </p:to>
                                    </p:set>
                                    <p:animEffect transition="in" filter="dissolve">
                                      <p:cBhvr>
                                        <p:cTn id="29" dur="500"/>
                                        <p:tgtEl>
                                          <p:spTgt spid="716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1696">
                                            <p:txEl>
                                              <p:pRg st="0" end="0"/>
                                            </p:txEl>
                                          </p:spTgt>
                                        </p:tgtEl>
                                        <p:attrNameLst>
                                          <p:attrName>style.visibility</p:attrName>
                                        </p:attrNameLst>
                                      </p:cBhvr>
                                      <p:to>
                                        <p:strVal val="visible"/>
                                      </p:to>
                                    </p:set>
                                    <p:animEffect transition="in" filter="dissolve">
                                      <p:cBhvr>
                                        <p:cTn id="34" dur="500"/>
                                        <p:tgtEl>
                                          <p:spTgt spid="71696">
                                            <p:txEl>
                                              <p:pRg st="0" end="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1696">
                                            <p:txEl>
                                              <p:pRg st="1" end="1"/>
                                            </p:txEl>
                                          </p:spTgt>
                                        </p:tgtEl>
                                        <p:attrNameLst>
                                          <p:attrName>style.visibility</p:attrName>
                                        </p:attrNameLst>
                                      </p:cBhvr>
                                      <p:to>
                                        <p:strVal val="visible"/>
                                      </p:to>
                                    </p:set>
                                    <p:animEffect transition="in" filter="dissolve">
                                      <p:cBhvr>
                                        <p:cTn id="37" dur="500"/>
                                        <p:tgtEl>
                                          <p:spTgt spid="71696">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1696">
                                            <p:txEl>
                                              <p:pRg st="2" end="2"/>
                                            </p:txEl>
                                          </p:spTgt>
                                        </p:tgtEl>
                                        <p:attrNameLst>
                                          <p:attrName>style.visibility</p:attrName>
                                        </p:attrNameLst>
                                      </p:cBhvr>
                                      <p:to>
                                        <p:strVal val="visible"/>
                                      </p:to>
                                    </p:set>
                                    <p:animEffect transition="in" filter="dissolve">
                                      <p:cBhvr>
                                        <p:cTn id="40" dur="500"/>
                                        <p:tgtEl>
                                          <p:spTgt spid="71696">
                                            <p:txEl>
                                              <p:pRg st="2" end="2"/>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1696">
                                            <p:txEl>
                                              <p:pRg st="3" end="3"/>
                                            </p:txEl>
                                          </p:spTgt>
                                        </p:tgtEl>
                                        <p:attrNameLst>
                                          <p:attrName>style.visibility</p:attrName>
                                        </p:attrNameLst>
                                      </p:cBhvr>
                                      <p:to>
                                        <p:strVal val="visible"/>
                                      </p:to>
                                    </p:set>
                                    <p:animEffect transition="in" filter="dissolve">
                                      <p:cBhvr>
                                        <p:cTn id="43" dur="500"/>
                                        <p:tgtEl>
                                          <p:spTgt spid="71696">
                                            <p:txEl>
                                              <p:pRg st="3" end="3"/>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1696">
                                            <p:txEl>
                                              <p:pRg st="4" end="4"/>
                                            </p:txEl>
                                          </p:spTgt>
                                        </p:tgtEl>
                                        <p:attrNameLst>
                                          <p:attrName>style.visibility</p:attrName>
                                        </p:attrNameLst>
                                      </p:cBhvr>
                                      <p:to>
                                        <p:strVal val="visible"/>
                                      </p:to>
                                    </p:set>
                                    <p:animEffect transition="in" filter="dissolve">
                                      <p:cBhvr>
                                        <p:cTn id="46" dur="500"/>
                                        <p:tgtEl>
                                          <p:spTgt spid="71696">
                                            <p:txEl>
                                              <p:pRg st="4" end="4"/>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autoUpdateAnimBg="0"/>
      <p:bldP spid="71684" grpId="0" animBg="1" autoUpdateAnimBg="0"/>
      <p:bldP spid="71692" grpId="0" animBg="1" autoUpdateAnimBg="0"/>
      <p:bldP spid="71694" grpId="0" animBg="1" autoUpdateAnimBg="0"/>
      <p:bldP spid="71695" grpId="0" autoUpdateAnimBg="0"/>
      <p:bldP spid="7169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7823235F-2DA1-4749-A8EE-116E9C6F68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A218E2-35A1-4658-82F7-C81B58D84912}" type="slidenum">
              <a:rPr lang="en-US" altLang="en-US" sz="1400"/>
              <a:pPr eaLnBrk="1" hangingPunct="1"/>
              <a:t>34</a:t>
            </a:fld>
            <a:endParaRPr lang="en-US" altLang="en-US" sz="1400"/>
          </a:p>
        </p:txBody>
      </p:sp>
      <p:sp>
        <p:nvSpPr>
          <p:cNvPr id="54275" name="Rectangle 2">
            <a:extLst>
              <a:ext uri="{FF2B5EF4-FFF2-40B4-BE49-F238E27FC236}">
                <a16:creationId xmlns:a16="http://schemas.microsoft.com/office/drawing/2014/main" id="{14F483D2-F62A-4EC7-8C37-674313F45939}"/>
              </a:ext>
            </a:extLst>
          </p:cNvPr>
          <p:cNvSpPr>
            <a:spLocks noGrp="1" noChangeArrowheads="1"/>
          </p:cNvSpPr>
          <p:nvPr>
            <p:ph type="title"/>
          </p:nvPr>
        </p:nvSpPr>
        <p:spPr>
          <a:xfrm>
            <a:off x="1828800" y="304800"/>
            <a:ext cx="8382000" cy="1143000"/>
          </a:xfrm>
        </p:spPr>
        <p:txBody>
          <a:bodyPr/>
          <a:lstStyle/>
          <a:p>
            <a:pPr eaLnBrk="1" hangingPunct="1"/>
            <a:r>
              <a:rPr lang="en-GB" altLang="en-US"/>
              <a:t> Entity : Categorisation</a:t>
            </a:r>
          </a:p>
        </p:txBody>
      </p:sp>
      <p:sp>
        <p:nvSpPr>
          <p:cNvPr id="54276" name="Rectangle 6">
            <a:extLst>
              <a:ext uri="{FF2B5EF4-FFF2-40B4-BE49-F238E27FC236}">
                <a16:creationId xmlns:a16="http://schemas.microsoft.com/office/drawing/2014/main" id="{87AD4122-2F09-4A56-94C2-9F16A1C06E4B}"/>
              </a:ext>
            </a:extLst>
          </p:cNvPr>
          <p:cNvSpPr>
            <a:spLocks noGrp="1" noChangeArrowheads="1"/>
          </p:cNvSpPr>
          <p:nvPr>
            <p:ph type="body" idx="1"/>
          </p:nvPr>
        </p:nvSpPr>
        <p:spPr>
          <a:xfrm>
            <a:off x="2057400" y="1600200"/>
            <a:ext cx="8077200" cy="4876800"/>
          </a:xfrm>
        </p:spPr>
        <p:txBody>
          <a:bodyPr/>
          <a:lstStyle/>
          <a:p>
            <a:pPr marL="0" indent="0">
              <a:buSzPct val="85000"/>
              <a:buFont typeface="Symbol" panose="05050102010706020507" pitchFamily="18" charset="2"/>
              <a:buChar char="¨"/>
            </a:pPr>
            <a:r>
              <a:rPr lang="en-GB" altLang="en-US" sz="3600"/>
              <a:t>Fundamental/strong entity</a:t>
            </a:r>
          </a:p>
          <a:p>
            <a:pPr marL="952500" lvl="2" indent="0">
              <a:buSzPct val="85000"/>
              <a:buNone/>
            </a:pPr>
            <a:r>
              <a:rPr lang="en-GB" altLang="en-US" sz="2800"/>
              <a:t>an entity that is capable of its “own existence” - i.e. an entity whose instances exist notwithstanding the existence of other entities.</a:t>
            </a:r>
          </a:p>
          <a:p>
            <a:pPr marL="0" indent="0">
              <a:buSzPct val="85000"/>
              <a:buFont typeface="Symbol" panose="05050102010706020507" pitchFamily="18" charset="2"/>
              <a:buChar char="¨"/>
            </a:pPr>
            <a:r>
              <a:rPr lang="en-GB" altLang="en-US" sz="3600"/>
              <a:t>Weak Entities</a:t>
            </a:r>
          </a:p>
          <a:p>
            <a:pPr marL="0" indent="0">
              <a:buSzPct val="85000"/>
              <a:buFont typeface="Symbol" panose="05050102010706020507" pitchFamily="18" charset="2"/>
              <a:buChar char="¨"/>
            </a:pPr>
            <a:r>
              <a:rPr lang="en-GB" altLang="en-US" sz="3600"/>
              <a:t>Associative Entities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E8AA4216-8519-454A-9E6F-E4F9E6B1F7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7A5FB9-7D2D-4947-9D21-7962697FAA6E}" type="slidenum">
              <a:rPr lang="en-US" altLang="en-US" sz="1400"/>
              <a:pPr eaLnBrk="1" hangingPunct="1"/>
              <a:t>35</a:t>
            </a:fld>
            <a:endParaRPr lang="en-US" altLang="en-US" sz="1400"/>
          </a:p>
        </p:txBody>
      </p:sp>
      <p:sp>
        <p:nvSpPr>
          <p:cNvPr id="55299" name="Rectangle 2">
            <a:extLst>
              <a:ext uri="{FF2B5EF4-FFF2-40B4-BE49-F238E27FC236}">
                <a16:creationId xmlns:a16="http://schemas.microsoft.com/office/drawing/2014/main" id="{83F976BF-D8CD-4D24-BE5E-C63F4F0C4ADA}"/>
              </a:ext>
            </a:extLst>
          </p:cNvPr>
          <p:cNvSpPr>
            <a:spLocks noGrp="1" noChangeArrowheads="1"/>
          </p:cNvSpPr>
          <p:nvPr>
            <p:ph type="title"/>
          </p:nvPr>
        </p:nvSpPr>
        <p:spPr>
          <a:xfrm>
            <a:off x="1828800" y="304800"/>
            <a:ext cx="8382000" cy="1143000"/>
          </a:xfrm>
        </p:spPr>
        <p:txBody>
          <a:bodyPr/>
          <a:lstStyle/>
          <a:p>
            <a:pPr eaLnBrk="1" hangingPunct="1"/>
            <a:r>
              <a:rPr lang="en-GB" altLang="en-US"/>
              <a:t> Entity types : Weak</a:t>
            </a:r>
          </a:p>
        </p:txBody>
      </p:sp>
      <p:sp>
        <p:nvSpPr>
          <p:cNvPr id="55300" name="Rectangle 6">
            <a:extLst>
              <a:ext uri="{FF2B5EF4-FFF2-40B4-BE49-F238E27FC236}">
                <a16:creationId xmlns:a16="http://schemas.microsoft.com/office/drawing/2014/main" id="{C5EB0BB1-A879-4842-9DB8-2CAB6D13F6DD}"/>
              </a:ext>
            </a:extLst>
          </p:cNvPr>
          <p:cNvSpPr>
            <a:spLocks noGrp="1" noChangeArrowheads="1"/>
          </p:cNvSpPr>
          <p:nvPr>
            <p:ph type="body" idx="1"/>
          </p:nvPr>
        </p:nvSpPr>
        <p:spPr>
          <a:xfrm>
            <a:off x="2057400" y="1676400"/>
            <a:ext cx="8229600" cy="4724400"/>
          </a:xfrm>
          <a:noFill/>
        </p:spPr>
        <p:txBody>
          <a:bodyPr vert="horz" lIns="91440" tIns="45720" rIns="0" bIns="45720" rtlCol="0">
            <a:normAutofit/>
          </a:bodyPr>
          <a:lstStyle/>
          <a:p>
            <a:pPr marL="476250" indent="-476250">
              <a:spcBef>
                <a:spcPct val="40000"/>
              </a:spcBef>
              <a:buSzPct val="85000"/>
              <a:buFont typeface="Symbol" panose="05050102010706020507" pitchFamily="18" charset="2"/>
              <a:buChar char="¨"/>
            </a:pPr>
            <a:r>
              <a:rPr lang="en-GB" altLang="en-US"/>
              <a:t>an entity that is </a:t>
            </a:r>
            <a:r>
              <a:rPr lang="en-GB" altLang="en-US" i="1"/>
              <a:t>not </a:t>
            </a:r>
            <a:r>
              <a:rPr lang="en-GB" altLang="en-US"/>
              <a:t>capable of “its own existence”.</a:t>
            </a:r>
          </a:p>
          <a:p>
            <a:pPr marL="476250" indent="-476250">
              <a:spcBef>
                <a:spcPct val="40000"/>
              </a:spcBef>
              <a:buSzPct val="85000"/>
              <a:buFont typeface="Symbol" panose="05050102010706020507" pitchFamily="18" charset="2"/>
              <a:buChar char="¨"/>
            </a:pPr>
            <a:r>
              <a:rPr lang="en-GB" altLang="en-US"/>
              <a:t>characterised by the need to have at least one external identifier (of another entity) as part of its own identifier.</a:t>
            </a:r>
          </a:p>
          <a:p>
            <a:pPr marL="476250" indent="-476250">
              <a:spcBef>
                <a:spcPct val="0"/>
              </a:spcBef>
              <a:buSzPct val="85000"/>
              <a:buNone/>
            </a:pPr>
            <a:r>
              <a:rPr lang="en-GB" altLang="en-US"/>
              <a:t>	</a:t>
            </a:r>
            <a:r>
              <a:rPr lang="en-GB" altLang="en-US" i="1"/>
              <a:t>e.g. consider “</a:t>
            </a:r>
            <a:r>
              <a:rPr lang="en-GB" altLang="en-US">
                <a:solidFill>
                  <a:srgbClr val="800000"/>
                </a:solidFill>
              </a:rPr>
              <a:t>payment</a:t>
            </a:r>
            <a:r>
              <a:rPr lang="en-GB" altLang="en-US" i="1"/>
              <a:t>” and “</a:t>
            </a:r>
            <a:r>
              <a:rPr lang="en-GB" altLang="en-US">
                <a:solidFill>
                  <a:srgbClr val="800000"/>
                </a:solidFill>
              </a:rPr>
              <a:t>pmt_items</a:t>
            </a:r>
            <a:r>
              <a:rPr lang="en-GB" altLang="en-US" i="1"/>
              <a:t>”</a:t>
            </a:r>
          </a:p>
          <a:p>
            <a:pPr marL="476250" indent="-476250">
              <a:spcBef>
                <a:spcPct val="0"/>
              </a:spcBef>
              <a:buSzPct val="85000"/>
              <a:buNone/>
            </a:pPr>
            <a:r>
              <a:rPr lang="en-GB" altLang="en-US" i="1"/>
              <a:t>		“</a:t>
            </a:r>
            <a:r>
              <a:rPr lang="en-GB" altLang="en-US">
                <a:solidFill>
                  <a:srgbClr val="800000"/>
                </a:solidFill>
              </a:rPr>
              <a:t>pmt_items</a:t>
            </a:r>
            <a:r>
              <a:rPr lang="en-GB" altLang="en-US" i="1"/>
              <a:t>” cannot exist without a corresponding</a:t>
            </a:r>
          </a:p>
          <a:p>
            <a:pPr marL="476250" indent="-476250">
              <a:spcBef>
                <a:spcPct val="0"/>
              </a:spcBef>
              <a:buSzPct val="85000"/>
              <a:buNone/>
            </a:pPr>
            <a:r>
              <a:rPr lang="en-GB" altLang="en-US" i="1"/>
              <a:t>		 “</a:t>
            </a:r>
            <a:r>
              <a:rPr lang="en-GB" altLang="en-US">
                <a:solidFill>
                  <a:srgbClr val="800000"/>
                </a:solidFill>
              </a:rPr>
              <a:t>payment</a:t>
            </a:r>
            <a:r>
              <a:rPr lang="en-GB" altLang="en-US" i="1"/>
              <a:t>” instance. “pmt_id” of “</a:t>
            </a:r>
            <a:r>
              <a:rPr lang="en-GB" altLang="en-US">
                <a:solidFill>
                  <a:srgbClr val="800000"/>
                </a:solidFill>
              </a:rPr>
              <a:t>payment</a:t>
            </a:r>
            <a:r>
              <a:rPr lang="en-GB" altLang="en-US" i="1"/>
              <a:t>” </a:t>
            </a:r>
          </a:p>
          <a:p>
            <a:pPr marL="476250" indent="-476250">
              <a:spcBef>
                <a:spcPct val="0"/>
              </a:spcBef>
              <a:buSzPct val="85000"/>
              <a:buNone/>
            </a:pPr>
            <a:r>
              <a:rPr lang="en-GB" altLang="en-US" i="1"/>
              <a:t>		 will be part of the identifier of “</a:t>
            </a:r>
            <a:r>
              <a:rPr lang="en-GB" altLang="en-US">
                <a:solidFill>
                  <a:srgbClr val="800000"/>
                </a:solidFill>
              </a:rPr>
              <a:t>pmt_items</a:t>
            </a:r>
            <a:r>
              <a:rPr lang="en-GB" altLang="en-US" i="1"/>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F5C8C336-DA70-4804-852A-B128DDB99C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005BFE-B52B-49CA-90F3-A01EC727495C}" type="slidenum">
              <a:rPr lang="en-US" altLang="en-US" sz="1400"/>
              <a:pPr eaLnBrk="1" hangingPunct="1"/>
              <a:t>36</a:t>
            </a:fld>
            <a:endParaRPr lang="en-US" altLang="en-US" sz="1400"/>
          </a:p>
        </p:txBody>
      </p:sp>
      <p:sp>
        <p:nvSpPr>
          <p:cNvPr id="56323" name="Rectangle 2">
            <a:extLst>
              <a:ext uri="{FF2B5EF4-FFF2-40B4-BE49-F238E27FC236}">
                <a16:creationId xmlns:a16="http://schemas.microsoft.com/office/drawing/2014/main" id="{B53932B7-83C7-4F86-842D-66821B14C05C}"/>
              </a:ext>
            </a:extLst>
          </p:cNvPr>
          <p:cNvSpPr>
            <a:spLocks noGrp="1" noChangeArrowheads="1"/>
          </p:cNvSpPr>
          <p:nvPr>
            <p:ph type="title"/>
          </p:nvPr>
        </p:nvSpPr>
        <p:spPr>
          <a:xfrm>
            <a:off x="1828800" y="304800"/>
            <a:ext cx="8382000" cy="1143000"/>
          </a:xfrm>
        </p:spPr>
        <p:txBody>
          <a:bodyPr/>
          <a:lstStyle/>
          <a:p>
            <a:pPr eaLnBrk="1" hangingPunct="1"/>
            <a:r>
              <a:rPr lang="en-GB" altLang="en-US" sz="3600"/>
              <a:t> </a:t>
            </a:r>
            <a:r>
              <a:rPr lang="en-GB" altLang="en-US"/>
              <a:t>Entity types : Associative</a:t>
            </a:r>
          </a:p>
        </p:txBody>
      </p:sp>
      <p:sp>
        <p:nvSpPr>
          <p:cNvPr id="56324" name="Rectangle 6">
            <a:extLst>
              <a:ext uri="{FF2B5EF4-FFF2-40B4-BE49-F238E27FC236}">
                <a16:creationId xmlns:a16="http://schemas.microsoft.com/office/drawing/2014/main" id="{53954564-EC97-4530-9976-2182ECDEDC2E}"/>
              </a:ext>
            </a:extLst>
          </p:cNvPr>
          <p:cNvSpPr>
            <a:spLocks noGrp="1" noChangeArrowheads="1"/>
          </p:cNvSpPr>
          <p:nvPr>
            <p:ph type="body" idx="1"/>
          </p:nvPr>
        </p:nvSpPr>
        <p:spPr>
          <a:xfrm>
            <a:off x="2133600" y="1752600"/>
            <a:ext cx="8153400" cy="4495800"/>
          </a:xfrm>
        </p:spPr>
        <p:txBody>
          <a:bodyPr/>
          <a:lstStyle/>
          <a:p>
            <a:pPr marL="381000" indent="-381000">
              <a:spcBef>
                <a:spcPct val="40000"/>
              </a:spcBef>
              <a:buSzPct val="85000"/>
              <a:buFont typeface="Symbol" panose="05050102010706020507" pitchFamily="18" charset="2"/>
              <a:buChar char="¨"/>
            </a:pPr>
            <a:r>
              <a:rPr lang="en-GB" altLang="en-US" dirty="0"/>
              <a:t>a relationship translates into migration of a key - </a:t>
            </a:r>
            <a:r>
              <a:rPr lang="en-GB" altLang="en-US" dirty="0" err="1"/>
              <a:t>many:many</a:t>
            </a:r>
            <a:r>
              <a:rPr lang="en-GB" altLang="en-US" dirty="0"/>
              <a:t> relationship implies the keys migrating many times, </a:t>
            </a:r>
            <a:r>
              <a:rPr lang="en-GB" altLang="en-US" i="1" dirty="0"/>
              <a:t>both ways</a:t>
            </a:r>
            <a:r>
              <a:rPr lang="en-GB" altLang="en-US" dirty="0"/>
              <a:t>.</a:t>
            </a:r>
          </a:p>
          <a:p>
            <a:pPr marL="381000" indent="-381000">
              <a:spcBef>
                <a:spcPct val="40000"/>
              </a:spcBef>
              <a:buSzPct val="85000"/>
              <a:buFont typeface="Symbol" panose="05050102010706020507" pitchFamily="18" charset="2"/>
              <a:buChar char="¨"/>
            </a:pPr>
            <a:r>
              <a:rPr lang="en-GB" altLang="en-US" dirty="0"/>
              <a:t>such migration leads to redundancy and </a:t>
            </a:r>
            <a:r>
              <a:rPr lang="en-GB" altLang="en-US" dirty="0" err="1"/>
              <a:t>many:many</a:t>
            </a:r>
            <a:r>
              <a:rPr lang="en-GB" altLang="en-US" dirty="0"/>
              <a:t> relationships must therefore be resolved.</a:t>
            </a:r>
          </a:p>
          <a:p>
            <a:pPr marL="381000" indent="-381000">
              <a:spcBef>
                <a:spcPct val="40000"/>
              </a:spcBef>
              <a:buSzPct val="85000"/>
              <a:buFont typeface="Symbol" panose="05050102010706020507" pitchFamily="18" charset="2"/>
              <a:buChar char="¨"/>
            </a:pPr>
            <a:r>
              <a:rPr lang="en-GB" altLang="en-US" dirty="0"/>
              <a:t>“Associative entity” is an entity that is used to resolve a </a:t>
            </a:r>
            <a:r>
              <a:rPr lang="en-GB" altLang="en-US" dirty="0" err="1"/>
              <a:t>many:many</a:t>
            </a:r>
            <a:r>
              <a:rPr lang="en-GB" altLang="en-US" dirty="0"/>
              <a:t> relationship.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289A7726-737C-49A2-8C29-162632379C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F19B8B6-F96D-42D2-AED3-6889370F8A09}" type="slidenum">
              <a:rPr lang="en-US" altLang="en-US" sz="1400"/>
              <a:pPr eaLnBrk="1" hangingPunct="1"/>
              <a:t>37</a:t>
            </a:fld>
            <a:endParaRPr lang="en-US" altLang="en-US" sz="1400"/>
          </a:p>
        </p:txBody>
      </p:sp>
      <p:sp>
        <p:nvSpPr>
          <p:cNvPr id="57347" name="Rectangle 2">
            <a:extLst>
              <a:ext uri="{FF2B5EF4-FFF2-40B4-BE49-F238E27FC236}">
                <a16:creationId xmlns:a16="http://schemas.microsoft.com/office/drawing/2014/main" id="{5AA75327-AAE4-4D1C-B4EF-443E8CA4721B}"/>
              </a:ext>
            </a:extLst>
          </p:cNvPr>
          <p:cNvSpPr>
            <a:spLocks noGrp="1" noChangeArrowheads="1"/>
          </p:cNvSpPr>
          <p:nvPr>
            <p:ph type="title"/>
          </p:nvPr>
        </p:nvSpPr>
        <p:spPr>
          <a:xfrm>
            <a:off x="1828800" y="304800"/>
            <a:ext cx="8382000" cy="1143000"/>
          </a:xfrm>
        </p:spPr>
        <p:txBody>
          <a:bodyPr/>
          <a:lstStyle/>
          <a:p>
            <a:pPr eaLnBrk="1" hangingPunct="1"/>
            <a:r>
              <a:rPr lang="en-GB" altLang="en-US"/>
              <a:t>ER Notations</a:t>
            </a:r>
          </a:p>
        </p:txBody>
      </p:sp>
      <p:sp>
        <p:nvSpPr>
          <p:cNvPr id="57348" name="Rectangle 6">
            <a:extLst>
              <a:ext uri="{FF2B5EF4-FFF2-40B4-BE49-F238E27FC236}">
                <a16:creationId xmlns:a16="http://schemas.microsoft.com/office/drawing/2014/main" id="{9CE1A89F-A566-4AC7-9416-0BF08840B0DC}"/>
              </a:ext>
            </a:extLst>
          </p:cNvPr>
          <p:cNvSpPr>
            <a:spLocks noGrp="1" noChangeArrowheads="1"/>
          </p:cNvSpPr>
          <p:nvPr>
            <p:ph type="body" idx="1"/>
          </p:nvPr>
        </p:nvSpPr>
        <p:spPr>
          <a:xfrm>
            <a:off x="2057400" y="1600200"/>
            <a:ext cx="8229600" cy="4648200"/>
          </a:xfrm>
        </p:spPr>
        <p:txBody>
          <a:bodyPr vert="horz" lIns="91440" tIns="45720" rIns="0" bIns="45720" rtlCol="0">
            <a:normAutofit/>
          </a:bodyPr>
          <a:lstStyle/>
          <a:p>
            <a:pPr eaLnBrk="1" hangingPunct="1">
              <a:spcBef>
                <a:spcPct val="40000"/>
              </a:spcBef>
              <a:buSzPct val="85000"/>
              <a:buFont typeface="Symbol" panose="05050102010706020507" pitchFamily="18" charset="2"/>
              <a:buChar char="¨"/>
            </a:pPr>
            <a:r>
              <a:rPr lang="en-GB" altLang="en-US"/>
              <a:t>“ER Notation” : a convention for constructing ER diagrams.</a:t>
            </a:r>
          </a:p>
          <a:p>
            <a:pPr eaLnBrk="1" hangingPunct="1">
              <a:spcBef>
                <a:spcPct val="40000"/>
              </a:spcBef>
              <a:buSzPct val="85000"/>
              <a:buFont typeface="Symbol" panose="05050102010706020507" pitchFamily="18" charset="2"/>
              <a:buChar char="¨"/>
            </a:pPr>
            <a:r>
              <a:rPr lang="en-GB" altLang="en-US"/>
              <a:t>crow’s-foot notation</a:t>
            </a:r>
          </a:p>
          <a:p>
            <a:pPr eaLnBrk="1" hangingPunct="1">
              <a:spcBef>
                <a:spcPct val="40000"/>
              </a:spcBef>
              <a:buSzPct val="85000"/>
              <a:buFont typeface="Symbol" panose="05050102010706020507" pitchFamily="18" charset="2"/>
              <a:buChar char="¨"/>
            </a:pPr>
            <a:r>
              <a:rPr lang="en-GB" altLang="en-US"/>
              <a:t>Chen Notation (Peter Chen)</a:t>
            </a:r>
          </a:p>
          <a:p>
            <a:pPr eaLnBrk="1" hangingPunct="1">
              <a:spcBef>
                <a:spcPct val="40000"/>
              </a:spcBef>
              <a:buSzPct val="85000"/>
              <a:buFont typeface="Symbol" panose="05050102010706020507" pitchFamily="18" charset="2"/>
              <a:buChar char="¨"/>
            </a:pPr>
            <a:r>
              <a:rPr lang="en-GB" altLang="en-US"/>
              <a:t>each notation specifies rules on how to model each component of an ERD (</a:t>
            </a:r>
            <a:r>
              <a:rPr lang="en-GB" altLang="en-US" i="1"/>
              <a:t>entity, relationship, attributes, etc..</a:t>
            </a:r>
            <a:r>
              <a:rPr lang="en-GB" altLang="en-US"/>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94FD88DB-07A4-4B1E-A6C9-B55166C6BB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D0E8F0-6704-47B6-A931-28464813392F}" type="slidenum">
              <a:rPr lang="en-US" altLang="en-US" sz="1400"/>
              <a:pPr eaLnBrk="1" hangingPunct="1"/>
              <a:t>38</a:t>
            </a:fld>
            <a:endParaRPr lang="en-US" altLang="en-US" sz="1400"/>
          </a:p>
        </p:txBody>
      </p:sp>
      <p:sp>
        <p:nvSpPr>
          <p:cNvPr id="58371" name="Rectangle 2">
            <a:extLst>
              <a:ext uri="{FF2B5EF4-FFF2-40B4-BE49-F238E27FC236}">
                <a16:creationId xmlns:a16="http://schemas.microsoft.com/office/drawing/2014/main" id="{4930C8CC-A602-472A-BB00-258EDB3D0E5C}"/>
              </a:ext>
            </a:extLst>
          </p:cNvPr>
          <p:cNvSpPr>
            <a:spLocks noGrp="1" noChangeArrowheads="1"/>
          </p:cNvSpPr>
          <p:nvPr>
            <p:ph type="title"/>
          </p:nvPr>
        </p:nvSpPr>
        <p:spPr>
          <a:xfrm>
            <a:off x="1828800" y="304800"/>
            <a:ext cx="8382000" cy="1143000"/>
          </a:xfrm>
        </p:spPr>
        <p:txBody>
          <a:bodyPr/>
          <a:lstStyle/>
          <a:p>
            <a:pPr eaLnBrk="1" hangingPunct="1"/>
            <a:r>
              <a:rPr lang="en-GB" altLang="en-US"/>
              <a:t> The Crow’s-Foot Notation</a:t>
            </a:r>
          </a:p>
        </p:txBody>
      </p:sp>
      <p:sp>
        <p:nvSpPr>
          <p:cNvPr id="81923" name="Text Box 3">
            <a:extLst>
              <a:ext uri="{FF2B5EF4-FFF2-40B4-BE49-F238E27FC236}">
                <a16:creationId xmlns:a16="http://schemas.microsoft.com/office/drawing/2014/main" id="{A9A989C3-23E9-4AF9-AAEE-E3B38D9DFD00}"/>
              </a:ext>
            </a:extLst>
          </p:cNvPr>
          <p:cNvSpPr txBox="1">
            <a:spLocks noChangeArrowheads="1"/>
          </p:cNvSpPr>
          <p:nvPr/>
        </p:nvSpPr>
        <p:spPr bwMode="auto">
          <a:xfrm>
            <a:off x="2362200" y="2133601"/>
            <a:ext cx="2590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ENTITY_NAME</a:t>
            </a:r>
          </a:p>
        </p:txBody>
      </p:sp>
      <p:sp>
        <p:nvSpPr>
          <p:cNvPr id="81924" name="Text Box 4">
            <a:extLst>
              <a:ext uri="{FF2B5EF4-FFF2-40B4-BE49-F238E27FC236}">
                <a16:creationId xmlns:a16="http://schemas.microsoft.com/office/drawing/2014/main" id="{9EDA187D-A5F5-4309-BA7A-91357BF92EF6}"/>
              </a:ext>
            </a:extLst>
          </p:cNvPr>
          <p:cNvSpPr txBox="1">
            <a:spLocks noChangeArrowheads="1"/>
          </p:cNvSpPr>
          <p:nvPr/>
        </p:nvSpPr>
        <p:spPr bwMode="auto">
          <a:xfrm>
            <a:off x="2057400" y="1600201"/>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Entity</a:t>
            </a:r>
          </a:p>
        </p:txBody>
      </p:sp>
      <p:sp>
        <p:nvSpPr>
          <p:cNvPr id="81925" name="Text Box 5">
            <a:extLst>
              <a:ext uri="{FF2B5EF4-FFF2-40B4-BE49-F238E27FC236}">
                <a16:creationId xmlns:a16="http://schemas.microsoft.com/office/drawing/2014/main" id="{4C78CBF7-697A-4402-99D3-66C60BCEB100}"/>
              </a:ext>
            </a:extLst>
          </p:cNvPr>
          <p:cNvSpPr txBox="1">
            <a:spLocks noChangeArrowheads="1"/>
          </p:cNvSpPr>
          <p:nvPr/>
        </p:nvSpPr>
        <p:spPr bwMode="auto">
          <a:xfrm>
            <a:off x="2057400" y="2819401"/>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Cardinality</a:t>
            </a:r>
          </a:p>
        </p:txBody>
      </p:sp>
      <p:grpSp>
        <p:nvGrpSpPr>
          <p:cNvPr id="2" name="Group 6">
            <a:extLst>
              <a:ext uri="{FF2B5EF4-FFF2-40B4-BE49-F238E27FC236}">
                <a16:creationId xmlns:a16="http://schemas.microsoft.com/office/drawing/2014/main" id="{A2EB2810-F900-4137-A23D-05B251217725}"/>
              </a:ext>
            </a:extLst>
          </p:cNvPr>
          <p:cNvGrpSpPr>
            <a:grpSpLocks/>
          </p:cNvGrpSpPr>
          <p:nvPr/>
        </p:nvGrpSpPr>
        <p:grpSpPr bwMode="auto">
          <a:xfrm>
            <a:off x="4876800" y="3810000"/>
            <a:ext cx="381000" cy="76200"/>
            <a:chOff x="1008" y="2688"/>
            <a:chExt cx="240" cy="48"/>
          </a:xfrm>
        </p:grpSpPr>
        <p:sp>
          <p:nvSpPr>
            <p:cNvPr id="58419" name="Line 7">
              <a:extLst>
                <a:ext uri="{FF2B5EF4-FFF2-40B4-BE49-F238E27FC236}">
                  <a16:creationId xmlns:a16="http://schemas.microsoft.com/office/drawing/2014/main" id="{ED71EFAB-D6F9-4702-850B-70C4685F1709}"/>
                </a:ext>
              </a:extLst>
            </p:cNvPr>
            <p:cNvSpPr>
              <a:spLocks noChangeShapeType="1"/>
            </p:cNvSpPr>
            <p:nvPr/>
          </p:nvSpPr>
          <p:spPr bwMode="auto">
            <a:xfrm>
              <a:off x="1008" y="268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420" name="Line 8">
              <a:extLst>
                <a:ext uri="{FF2B5EF4-FFF2-40B4-BE49-F238E27FC236}">
                  <a16:creationId xmlns:a16="http://schemas.microsoft.com/office/drawing/2014/main" id="{21F7BF74-6DB9-4304-97A4-CCE7D4328273}"/>
                </a:ext>
              </a:extLst>
            </p:cNvPr>
            <p:cNvSpPr>
              <a:spLocks noChangeShapeType="1"/>
            </p:cNvSpPr>
            <p:nvPr/>
          </p:nvSpPr>
          <p:spPr bwMode="auto">
            <a:xfrm>
              <a:off x="1008" y="273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 name="Group 9">
            <a:extLst>
              <a:ext uri="{FF2B5EF4-FFF2-40B4-BE49-F238E27FC236}">
                <a16:creationId xmlns:a16="http://schemas.microsoft.com/office/drawing/2014/main" id="{774856FB-A986-4674-8E08-6C0B0EED7460}"/>
              </a:ext>
            </a:extLst>
          </p:cNvPr>
          <p:cNvGrpSpPr>
            <a:grpSpLocks/>
          </p:cNvGrpSpPr>
          <p:nvPr/>
        </p:nvGrpSpPr>
        <p:grpSpPr bwMode="auto">
          <a:xfrm>
            <a:off x="4876800" y="4343401"/>
            <a:ext cx="381000" cy="290513"/>
            <a:chOff x="2256" y="2697"/>
            <a:chExt cx="240" cy="183"/>
          </a:xfrm>
        </p:grpSpPr>
        <p:sp>
          <p:nvSpPr>
            <p:cNvPr id="58417" name="Line 10">
              <a:extLst>
                <a:ext uri="{FF2B5EF4-FFF2-40B4-BE49-F238E27FC236}">
                  <a16:creationId xmlns:a16="http://schemas.microsoft.com/office/drawing/2014/main" id="{8A183F46-C23D-4ED3-8015-463A4660E7C7}"/>
                </a:ext>
              </a:extLst>
            </p:cNvPr>
            <p:cNvSpPr>
              <a:spLocks noChangeShapeType="1"/>
            </p:cNvSpPr>
            <p:nvPr/>
          </p:nvSpPr>
          <p:spPr bwMode="auto">
            <a:xfrm flipV="1">
              <a:off x="2256" y="288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418" name="Oval 11">
              <a:extLst>
                <a:ext uri="{FF2B5EF4-FFF2-40B4-BE49-F238E27FC236}">
                  <a16:creationId xmlns:a16="http://schemas.microsoft.com/office/drawing/2014/main" id="{7E2FEC6F-109E-43BC-8E9B-E367C60D0452}"/>
                </a:ext>
              </a:extLst>
            </p:cNvPr>
            <p:cNvSpPr>
              <a:spLocks noChangeArrowheads="1"/>
            </p:cNvSpPr>
            <p:nvPr/>
          </p:nvSpPr>
          <p:spPr bwMode="auto">
            <a:xfrm flipV="1">
              <a:off x="2256" y="2697"/>
              <a:ext cx="240" cy="12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81932" name="Text Box 12">
            <a:extLst>
              <a:ext uri="{FF2B5EF4-FFF2-40B4-BE49-F238E27FC236}">
                <a16:creationId xmlns:a16="http://schemas.microsoft.com/office/drawing/2014/main" id="{E93A6292-8D20-4BAC-8100-DF433033B191}"/>
              </a:ext>
            </a:extLst>
          </p:cNvPr>
          <p:cNvSpPr txBox="1">
            <a:spLocks noChangeArrowheads="1"/>
          </p:cNvSpPr>
          <p:nvPr/>
        </p:nvSpPr>
        <p:spPr bwMode="auto">
          <a:xfrm>
            <a:off x="2362200" y="3352800"/>
            <a:ext cx="2667000" cy="3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dirty="0">
                <a:solidFill>
                  <a:srgbClr val="800000"/>
                </a:solidFill>
              </a:rPr>
              <a:t>one, mandatory</a:t>
            </a:r>
          </a:p>
          <a:p>
            <a:r>
              <a:rPr lang="en-GB" altLang="en-US" sz="2000" dirty="0">
                <a:solidFill>
                  <a:srgbClr val="800000"/>
                </a:solidFill>
              </a:rPr>
              <a:t>(</a:t>
            </a:r>
            <a:r>
              <a:rPr lang="en-GB" altLang="en-US" sz="2000" i="1" dirty="0">
                <a:solidFill>
                  <a:srgbClr val="800000"/>
                </a:solidFill>
              </a:rPr>
              <a:t>one and only one</a:t>
            </a:r>
            <a:r>
              <a:rPr lang="en-GB" altLang="en-US" sz="2000" dirty="0">
                <a:solidFill>
                  <a:srgbClr val="800000"/>
                </a:solidFill>
              </a:rPr>
              <a:t>)</a:t>
            </a:r>
            <a:endParaRPr lang="en-GB" altLang="en-US" dirty="0">
              <a:solidFill>
                <a:srgbClr val="800000"/>
              </a:solidFill>
            </a:endParaRPr>
          </a:p>
          <a:p>
            <a:pPr>
              <a:spcBef>
                <a:spcPct val="20000"/>
              </a:spcBef>
            </a:pPr>
            <a:r>
              <a:rPr lang="en-GB" altLang="en-US" dirty="0">
                <a:solidFill>
                  <a:srgbClr val="800000"/>
                </a:solidFill>
              </a:rPr>
              <a:t>one, optional</a:t>
            </a:r>
          </a:p>
          <a:p>
            <a:r>
              <a:rPr lang="en-GB" altLang="en-US" sz="2000" dirty="0">
                <a:solidFill>
                  <a:srgbClr val="800000"/>
                </a:solidFill>
              </a:rPr>
              <a:t>(</a:t>
            </a:r>
            <a:r>
              <a:rPr lang="en-GB" altLang="en-US" sz="2000" i="1" dirty="0">
                <a:solidFill>
                  <a:srgbClr val="800000"/>
                </a:solidFill>
              </a:rPr>
              <a:t>zero or one</a:t>
            </a:r>
            <a:r>
              <a:rPr lang="en-GB" altLang="en-US" sz="2000" dirty="0">
                <a:solidFill>
                  <a:srgbClr val="800000"/>
                </a:solidFill>
              </a:rPr>
              <a:t>)</a:t>
            </a:r>
            <a:endParaRPr lang="en-GB" altLang="en-US" dirty="0">
              <a:solidFill>
                <a:srgbClr val="800000"/>
              </a:solidFill>
            </a:endParaRPr>
          </a:p>
          <a:p>
            <a:pPr>
              <a:spcBef>
                <a:spcPct val="20000"/>
              </a:spcBef>
            </a:pPr>
            <a:r>
              <a:rPr lang="en-GB" altLang="en-US" dirty="0">
                <a:solidFill>
                  <a:srgbClr val="800000"/>
                </a:solidFill>
              </a:rPr>
              <a:t>many, mandatory</a:t>
            </a:r>
          </a:p>
          <a:p>
            <a:r>
              <a:rPr lang="en-GB" altLang="en-US" sz="2000" dirty="0">
                <a:solidFill>
                  <a:srgbClr val="800000"/>
                </a:solidFill>
              </a:rPr>
              <a:t>(</a:t>
            </a:r>
            <a:r>
              <a:rPr lang="en-GB" altLang="en-US" sz="2000" i="1" dirty="0">
                <a:solidFill>
                  <a:srgbClr val="800000"/>
                </a:solidFill>
              </a:rPr>
              <a:t>many, but at least one</a:t>
            </a:r>
            <a:r>
              <a:rPr lang="en-GB" altLang="en-US" sz="2000" dirty="0">
                <a:solidFill>
                  <a:srgbClr val="800000"/>
                </a:solidFill>
              </a:rPr>
              <a:t>)</a:t>
            </a:r>
            <a:endParaRPr lang="en-GB" altLang="en-US" dirty="0">
              <a:solidFill>
                <a:srgbClr val="800000"/>
              </a:solidFill>
            </a:endParaRPr>
          </a:p>
          <a:p>
            <a:pPr>
              <a:spcBef>
                <a:spcPct val="20000"/>
              </a:spcBef>
            </a:pPr>
            <a:r>
              <a:rPr lang="en-GB" altLang="en-US" dirty="0">
                <a:solidFill>
                  <a:srgbClr val="800000"/>
                </a:solidFill>
              </a:rPr>
              <a:t>many, optional</a:t>
            </a:r>
          </a:p>
          <a:p>
            <a:r>
              <a:rPr lang="en-GB" altLang="en-US" sz="2000" dirty="0">
                <a:solidFill>
                  <a:srgbClr val="800000"/>
                </a:solidFill>
              </a:rPr>
              <a:t>(</a:t>
            </a:r>
            <a:r>
              <a:rPr lang="en-GB" altLang="en-US" sz="2000" i="1" dirty="0">
                <a:solidFill>
                  <a:srgbClr val="800000"/>
                </a:solidFill>
              </a:rPr>
              <a:t>zero, one or more</a:t>
            </a:r>
            <a:r>
              <a:rPr lang="en-GB" altLang="en-US" sz="2000" dirty="0">
                <a:solidFill>
                  <a:srgbClr val="800000"/>
                </a:solidFill>
              </a:rPr>
              <a:t>)</a:t>
            </a:r>
            <a:endParaRPr lang="en-GB" altLang="en-US" dirty="0">
              <a:solidFill>
                <a:srgbClr val="800000"/>
              </a:solidFill>
            </a:endParaRPr>
          </a:p>
        </p:txBody>
      </p:sp>
      <p:grpSp>
        <p:nvGrpSpPr>
          <p:cNvPr id="4" name="Group 13">
            <a:extLst>
              <a:ext uri="{FF2B5EF4-FFF2-40B4-BE49-F238E27FC236}">
                <a16:creationId xmlns:a16="http://schemas.microsoft.com/office/drawing/2014/main" id="{19E538E5-6E99-4C5B-B167-EAB73E0FF250}"/>
              </a:ext>
            </a:extLst>
          </p:cNvPr>
          <p:cNvGrpSpPr>
            <a:grpSpLocks/>
          </p:cNvGrpSpPr>
          <p:nvPr/>
        </p:nvGrpSpPr>
        <p:grpSpPr bwMode="auto">
          <a:xfrm>
            <a:off x="4876800" y="5180014"/>
            <a:ext cx="381000" cy="187325"/>
            <a:chOff x="2400" y="3264"/>
            <a:chExt cx="240" cy="118"/>
          </a:xfrm>
        </p:grpSpPr>
        <p:sp>
          <p:nvSpPr>
            <p:cNvPr id="58413" name="Line 14">
              <a:extLst>
                <a:ext uri="{FF2B5EF4-FFF2-40B4-BE49-F238E27FC236}">
                  <a16:creationId xmlns:a16="http://schemas.microsoft.com/office/drawing/2014/main" id="{D333D882-73BD-4AE5-8FDE-0E50D930B7AB}"/>
                </a:ext>
              </a:extLst>
            </p:cNvPr>
            <p:cNvSpPr>
              <a:spLocks noChangeShapeType="1"/>
            </p:cNvSpPr>
            <p:nvPr/>
          </p:nvSpPr>
          <p:spPr bwMode="auto">
            <a:xfrm>
              <a:off x="2400" y="326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58414" name="Group 15">
              <a:extLst>
                <a:ext uri="{FF2B5EF4-FFF2-40B4-BE49-F238E27FC236}">
                  <a16:creationId xmlns:a16="http://schemas.microsoft.com/office/drawing/2014/main" id="{93224672-6CA4-40B6-BEFF-CC1ABA4EB2EC}"/>
                </a:ext>
              </a:extLst>
            </p:cNvPr>
            <p:cNvGrpSpPr>
              <a:grpSpLocks/>
            </p:cNvGrpSpPr>
            <p:nvPr/>
          </p:nvGrpSpPr>
          <p:grpSpPr bwMode="auto">
            <a:xfrm>
              <a:off x="2406" y="3264"/>
              <a:ext cx="229" cy="118"/>
              <a:chOff x="2406" y="3264"/>
              <a:chExt cx="229" cy="118"/>
            </a:xfrm>
          </p:grpSpPr>
          <p:sp>
            <p:nvSpPr>
              <p:cNvPr id="58415" name="Line 16">
                <a:extLst>
                  <a:ext uri="{FF2B5EF4-FFF2-40B4-BE49-F238E27FC236}">
                    <a16:creationId xmlns:a16="http://schemas.microsoft.com/office/drawing/2014/main" id="{D9B2D039-560A-4121-ACC9-95B02BC7A7C8}"/>
                  </a:ext>
                </a:extLst>
              </p:cNvPr>
              <p:cNvSpPr>
                <a:spLocks noChangeShapeType="1"/>
              </p:cNvSpPr>
              <p:nvPr/>
            </p:nvSpPr>
            <p:spPr bwMode="auto">
              <a:xfrm flipH="1">
                <a:off x="2406" y="3264"/>
                <a:ext cx="118" cy="1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416" name="Line 17">
                <a:extLst>
                  <a:ext uri="{FF2B5EF4-FFF2-40B4-BE49-F238E27FC236}">
                    <a16:creationId xmlns:a16="http://schemas.microsoft.com/office/drawing/2014/main" id="{DD826CA2-E637-4CCA-9055-4E2C90A7F158}"/>
                  </a:ext>
                </a:extLst>
              </p:cNvPr>
              <p:cNvSpPr>
                <a:spLocks noChangeShapeType="1"/>
              </p:cNvSpPr>
              <p:nvPr/>
            </p:nvSpPr>
            <p:spPr bwMode="auto">
              <a:xfrm>
                <a:off x="2517" y="3264"/>
                <a:ext cx="118" cy="1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6" name="Group 18">
            <a:extLst>
              <a:ext uri="{FF2B5EF4-FFF2-40B4-BE49-F238E27FC236}">
                <a16:creationId xmlns:a16="http://schemas.microsoft.com/office/drawing/2014/main" id="{CCBDB2A9-B272-4451-8B53-9A8CEC40939A}"/>
              </a:ext>
            </a:extLst>
          </p:cNvPr>
          <p:cNvGrpSpPr>
            <a:grpSpLocks/>
          </p:cNvGrpSpPr>
          <p:nvPr/>
        </p:nvGrpSpPr>
        <p:grpSpPr bwMode="auto">
          <a:xfrm>
            <a:off x="4862514" y="5800725"/>
            <a:ext cx="395287" cy="414338"/>
            <a:chOff x="2352" y="3291"/>
            <a:chExt cx="249" cy="261"/>
          </a:xfrm>
        </p:grpSpPr>
        <p:sp>
          <p:nvSpPr>
            <p:cNvPr id="58410" name="Line 19">
              <a:extLst>
                <a:ext uri="{FF2B5EF4-FFF2-40B4-BE49-F238E27FC236}">
                  <a16:creationId xmlns:a16="http://schemas.microsoft.com/office/drawing/2014/main" id="{9F729C50-28AD-4BD2-9DF4-0F02A545E0B8}"/>
                </a:ext>
              </a:extLst>
            </p:cNvPr>
            <p:cNvSpPr>
              <a:spLocks noChangeShapeType="1"/>
            </p:cNvSpPr>
            <p:nvPr/>
          </p:nvSpPr>
          <p:spPr bwMode="auto">
            <a:xfrm flipH="1">
              <a:off x="2352" y="3417"/>
              <a:ext cx="124" cy="1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411" name="Oval 20">
              <a:extLst>
                <a:ext uri="{FF2B5EF4-FFF2-40B4-BE49-F238E27FC236}">
                  <a16:creationId xmlns:a16="http://schemas.microsoft.com/office/drawing/2014/main" id="{BB8DE276-B4FE-4255-BFB8-D561256B216D}"/>
                </a:ext>
              </a:extLst>
            </p:cNvPr>
            <p:cNvSpPr>
              <a:spLocks noChangeArrowheads="1"/>
            </p:cNvSpPr>
            <p:nvPr/>
          </p:nvSpPr>
          <p:spPr bwMode="auto">
            <a:xfrm flipV="1">
              <a:off x="2361" y="3291"/>
              <a:ext cx="240" cy="12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412" name="Line 21">
              <a:extLst>
                <a:ext uri="{FF2B5EF4-FFF2-40B4-BE49-F238E27FC236}">
                  <a16:creationId xmlns:a16="http://schemas.microsoft.com/office/drawing/2014/main" id="{E51D3F63-8AF6-4303-8DA3-EE7AFD0BE6B7}"/>
                </a:ext>
              </a:extLst>
            </p:cNvPr>
            <p:cNvSpPr>
              <a:spLocks noChangeShapeType="1"/>
            </p:cNvSpPr>
            <p:nvPr/>
          </p:nvSpPr>
          <p:spPr bwMode="auto">
            <a:xfrm>
              <a:off x="2466" y="3417"/>
              <a:ext cx="124" cy="1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81942" name="Text Box 22">
            <a:extLst>
              <a:ext uri="{FF2B5EF4-FFF2-40B4-BE49-F238E27FC236}">
                <a16:creationId xmlns:a16="http://schemas.microsoft.com/office/drawing/2014/main" id="{EF53097B-28DE-4D6E-95E9-E7B637E9AA76}"/>
              </a:ext>
            </a:extLst>
          </p:cNvPr>
          <p:cNvSpPr txBox="1">
            <a:spLocks noChangeArrowheads="1"/>
          </p:cNvSpPr>
          <p:nvPr/>
        </p:nvSpPr>
        <p:spPr bwMode="auto">
          <a:xfrm>
            <a:off x="6629400" y="1600201"/>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Recursive Relationship</a:t>
            </a:r>
          </a:p>
        </p:txBody>
      </p:sp>
      <p:sp>
        <p:nvSpPr>
          <p:cNvPr id="81943" name="Text Box 23">
            <a:extLst>
              <a:ext uri="{FF2B5EF4-FFF2-40B4-BE49-F238E27FC236}">
                <a16:creationId xmlns:a16="http://schemas.microsoft.com/office/drawing/2014/main" id="{C4D7CB98-2B71-4BDE-A066-48A19DD9A0FB}"/>
              </a:ext>
            </a:extLst>
          </p:cNvPr>
          <p:cNvSpPr txBox="1">
            <a:spLocks noChangeArrowheads="1"/>
          </p:cNvSpPr>
          <p:nvPr/>
        </p:nvSpPr>
        <p:spPr bwMode="auto">
          <a:xfrm>
            <a:off x="7010400" y="2800350"/>
            <a:ext cx="25908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ENTITY_NAME</a:t>
            </a:r>
          </a:p>
        </p:txBody>
      </p:sp>
      <p:grpSp>
        <p:nvGrpSpPr>
          <p:cNvPr id="7" name="Group 24">
            <a:extLst>
              <a:ext uri="{FF2B5EF4-FFF2-40B4-BE49-F238E27FC236}">
                <a16:creationId xmlns:a16="http://schemas.microsoft.com/office/drawing/2014/main" id="{8550CDE3-7D76-4A50-8519-48B7D1DF566A}"/>
              </a:ext>
            </a:extLst>
          </p:cNvPr>
          <p:cNvGrpSpPr>
            <a:grpSpLocks/>
          </p:cNvGrpSpPr>
          <p:nvPr/>
        </p:nvGrpSpPr>
        <p:grpSpPr bwMode="auto">
          <a:xfrm>
            <a:off x="6400800" y="2833688"/>
            <a:ext cx="609600" cy="381000"/>
            <a:chOff x="3072" y="1881"/>
            <a:chExt cx="384" cy="240"/>
          </a:xfrm>
        </p:grpSpPr>
        <p:sp>
          <p:nvSpPr>
            <p:cNvPr id="58406" name="Line 25">
              <a:extLst>
                <a:ext uri="{FF2B5EF4-FFF2-40B4-BE49-F238E27FC236}">
                  <a16:creationId xmlns:a16="http://schemas.microsoft.com/office/drawing/2014/main" id="{0A0A417C-66EA-41D5-8F54-0C43354EE498}"/>
                </a:ext>
              </a:extLst>
            </p:cNvPr>
            <p:cNvSpPr>
              <a:spLocks noChangeShapeType="1"/>
            </p:cNvSpPr>
            <p:nvPr/>
          </p:nvSpPr>
          <p:spPr bwMode="auto">
            <a:xfrm flipH="1">
              <a:off x="3072" y="2004"/>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58407" name="Group 26">
              <a:extLst>
                <a:ext uri="{FF2B5EF4-FFF2-40B4-BE49-F238E27FC236}">
                  <a16:creationId xmlns:a16="http://schemas.microsoft.com/office/drawing/2014/main" id="{3D4F2969-3188-4F68-9D29-7A2C5A5BD1F9}"/>
                </a:ext>
              </a:extLst>
            </p:cNvPr>
            <p:cNvGrpSpPr>
              <a:grpSpLocks/>
            </p:cNvGrpSpPr>
            <p:nvPr/>
          </p:nvGrpSpPr>
          <p:grpSpPr bwMode="auto">
            <a:xfrm rot="5400000">
              <a:off x="3228" y="1977"/>
              <a:ext cx="240" cy="48"/>
              <a:chOff x="1008" y="2688"/>
              <a:chExt cx="240" cy="48"/>
            </a:xfrm>
          </p:grpSpPr>
          <p:sp>
            <p:nvSpPr>
              <p:cNvPr id="58408" name="Line 27">
                <a:extLst>
                  <a:ext uri="{FF2B5EF4-FFF2-40B4-BE49-F238E27FC236}">
                    <a16:creationId xmlns:a16="http://schemas.microsoft.com/office/drawing/2014/main" id="{9D60CF59-9226-41E2-8A1B-37B150415180}"/>
                  </a:ext>
                </a:extLst>
              </p:cNvPr>
              <p:cNvSpPr>
                <a:spLocks noChangeShapeType="1"/>
              </p:cNvSpPr>
              <p:nvPr/>
            </p:nvSpPr>
            <p:spPr bwMode="auto">
              <a:xfrm>
                <a:off x="1008" y="2688"/>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409" name="Line 28">
                <a:extLst>
                  <a:ext uri="{FF2B5EF4-FFF2-40B4-BE49-F238E27FC236}">
                    <a16:creationId xmlns:a16="http://schemas.microsoft.com/office/drawing/2014/main" id="{A9FAB234-6FFA-4B12-B6C4-721A5714BC63}"/>
                  </a:ext>
                </a:extLst>
              </p:cNvPr>
              <p:cNvSpPr>
                <a:spLocks noChangeShapeType="1"/>
              </p:cNvSpPr>
              <p:nvPr/>
            </p:nvSpPr>
            <p:spPr bwMode="auto">
              <a:xfrm>
                <a:off x="1008" y="273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81949" name="Line 29">
            <a:extLst>
              <a:ext uri="{FF2B5EF4-FFF2-40B4-BE49-F238E27FC236}">
                <a16:creationId xmlns:a16="http://schemas.microsoft.com/office/drawing/2014/main" id="{029F051F-5C48-48B3-9EC3-7DAC509B86D6}"/>
              </a:ext>
            </a:extLst>
          </p:cNvPr>
          <p:cNvSpPr>
            <a:spLocks noChangeShapeType="1"/>
          </p:cNvSpPr>
          <p:nvPr/>
        </p:nvSpPr>
        <p:spPr bwMode="auto">
          <a:xfrm flipV="1">
            <a:off x="6415088" y="2495550"/>
            <a:ext cx="0" cy="528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50" name="Line 30">
            <a:extLst>
              <a:ext uri="{FF2B5EF4-FFF2-40B4-BE49-F238E27FC236}">
                <a16:creationId xmlns:a16="http://schemas.microsoft.com/office/drawing/2014/main" id="{0DD1E05D-079F-4CEF-A186-502707C852D0}"/>
              </a:ext>
            </a:extLst>
          </p:cNvPr>
          <p:cNvSpPr>
            <a:spLocks noChangeShapeType="1"/>
          </p:cNvSpPr>
          <p:nvPr/>
        </p:nvSpPr>
        <p:spPr bwMode="auto">
          <a:xfrm flipV="1">
            <a:off x="10148888" y="2495550"/>
            <a:ext cx="0" cy="528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9" name="Group 31">
            <a:extLst>
              <a:ext uri="{FF2B5EF4-FFF2-40B4-BE49-F238E27FC236}">
                <a16:creationId xmlns:a16="http://schemas.microsoft.com/office/drawing/2014/main" id="{0DA8672B-36EA-4A57-8081-A4D0BD1E9DA7}"/>
              </a:ext>
            </a:extLst>
          </p:cNvPr>
          <p:cNvGrpSpPr>
            <a:grpSpLocks/>
          </p:cNvGrpSpPr>
          <p:nvPr/>
        </p:nvGrpSpPr>
        <p:grpSpPr bwMode="auto">
          <a:xfrm>
            <a:off x="9610726" y="2833688"/>
            <a:ext cx="542925" cy="381000"/>
            <a:chOff x="5088" y="1887"/>
            <a:chExt cx="338" cy="240"/>
          </a:xfrm>
        </p:grpSpPr>
        <p:sp>
          <p:nvSpPr>
            <p:cNvPr id="58402" name="Line 32">
              <a:extLst>
                <a:ext uri="{FF2B5EF4-FFF2-40B4-BE49-F238E27FC236}">
                  <a16:creationId xmlns:a16="http://schemas.microsoft.com/office/drawing/2014/main" id="{109E175A-7664-48F4-8F5E-6A2E262633E9}"/>
                </a:ext>
              </a:extLst>
            </p:cNvPr>
            <p:cNvSpPr>
              <a:spLocks noChangeShapeType="1"/>
            </p:cNvSpPr>
            <p:nvPr/>
          </p:nvSpPr>
          <p:spPr bwMode="auto">
            <a:xfrm flipH="1">
              <a:off x="5088" y="2007"/>
              <a:ext cx="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58403" name="Group 33">
              <a:extLst>
                <a:ext uri="{FF2B5EF4-FFF2-40B4-BE49-F238E27FC236}">
                  <a16:creationId xmlns:a16="http://schemas.microsoft.com/office/drawing/2014/main" id="{1FFA7387-60A6-4047-ABDC-A01694FBCD8C}"/>
                </a:ext>
              </a:extLst>
            </p:cNvPr>
            <p:cNvGrpSpPr>
              <a:grpSpLocks/>
            </p:cNvGrpSpPr>
            <p:nvPr/>
          </p:nvGrpSpPr>
          <p:grpSpPr bwMode="auto">
            <a:xfrm rot="5400000">
              <a:off x="5108" y="1915"/>
              <a:ext cx="240" cy="183"/>
              <a:chOff x="3840" y="2793"/>
              <a:chExt cx="240" cy="183"/>
            </a:xfrm>
          </p:grpSpPr>
          <p:sp>
            <p:nvSpPr>
              <p:cNvPr id="58404" name="Line 34" descr="Parchment">
                <a:extLst>
                  <a:ext uri="{FF2B5EF4-FFF2-40B4-BE49-F238E27FC236}">
                    <a16:creationId xmlns:a16="http://schemas.microsoft.com/office/drawing/2014/main" id="{43730B77-C81F-49B0-B992-6E0B0EAFACE5}"/>
                  </a:ext>
                </a:extLst>
              </p:cNvPr>
              <p:cNvSpPr>
                <a:spLocks noChangeShapeType="1"/>
              </p:cNvSpPr>
              <p:nvPr/>
            </p:nvSpPr>
            <p:spPr bwMode="auto">
              <a:xfrm flipV="1">
                <a:off x="3840" y="297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405" name="Oval 35" descr="Parchment">
                <a:extLst>
                  <a:ext uri="{FF2B5EF4-FFF2-40B4-BE49-F238E27FC236}">
                    <a16:creationId xmlns:a16="http://schemas.microsoft.com/office/drawing/2014/main" id="{3036F831-1AC6-42FE-B2F4-5D05B918B6CC}"/>
                  </a:ext>
                </a:extLst>
              </p:cNvPr>
              <p:cNvSpPr>
                <a:spLocks noChangeArrowheads="1"/>
              </p:cNvSpPr>
              <p:nvPr/>
            </p:nvSpPr>
            <p:spPr bwMode="auto">
              <a:xfrm flipV="1">
                <a:off x="3840" y="2793"/>
                <a:ext cx="240" cy="122"/>
              </a:xfrm>
              <a:prstGeom prst="ellipse">
                <a:avLst/>
              </a:prstGeom>
              <a:blipFill dpi="0" rotWithShape="0">
                <a:blip r:embed="rId3"/>
                <a:srcRect/>
                <a:tile tx="0" ty="0" sx="100000" sy="100000" flip="none" algn="tl"/>
              </a:blip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sp>
        <p:nvSpPr>
          <p:cNvPr id="81956" name="Line 36">
            <a:extLst>
              <a:ext uri="{FF2B5EF4-FFF2-40B4-BE49-F238E27FC236}">
                <a16:creationId xmlns:a16="http://schemas.microsoft.com/office/drawing/2014/main" id="{391085A8-52F2-4D3D-A0C2-7BA6D41577EF}"/>
              </a:ext>
            </a:extLst>
          </p:cNvPr>
          <p:cNvSpPr>
            <a:spLocks noChangeShapeType="1"/>
          </p:cNvSpPr>
          <p:nvPr/>
        </p:nvSpPr>
        <p:spPr bwMode="auto">
          <a:xfrm>
            <a:off x="6415089" y="2505075"/>
            <a:ext cx="37433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57" name="Text Box 37">
            <a:extLst>
              <a:ext uri="{FF2B5EF4-FFF2-40B4-BE49-F238E27FC236}">
                <a16:creationId xmlns:a16="http://schemas.microsoft.com/office/drawing/2014/main" id="{3BB3F426-27E1-434A-80EA-2B5A4FF1C60E}"/>
              </a:ext>
            </a:extLst>
          </p:cNvPr>
          <p:cNvSpPr txBox="1">
            <a:spLocks noChangeArrowheads="1"/>
          </p:cNvSpPr>
          <p:nvPr/>
        </p:nvSpPr>
        <p:spPr bwMode="auto">
          <a:xfrm>
            <a:off x="7162800" y="2062164"/>
            <a:ext cx="2514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latin typeface="Abadi MT Condensed Light" pitchFamily="34" charset="0"/>
              </a:rPr>
              <a:t>has_relationship_with</a:t>
            </a:r>
          </a:p>
        </p:txBody>
      </p:sp>
      <p:sp>
        <p:nvSpPr>
          <p:cNvPr id="81958" name="Text Box 38">
            <a:extLst>
              <a:ext uri="{FF2B5EF4-FFF2-40B4-BE49-F238E27FC236}">
                <a16:creationId xmlns:a16="http://schemas.microsoft.com/office/drawing/2014/main" id="{409ABFA9-5D61-4469-BF73-574681599C37}"/>
              </a:ext>
            </a:extLst>
          </p:cNvPr>
          <p:cNvSpPr txBox="1">
            <a:spLocks noChangeArrowheads="1"/>
          </p:cNvSpPr>
          <p:nvPr/>
        </p:nvSpPr>
        <p:spPr bwMode="auto">
          <a:xfrm>
            <a:off x="6400800" y="3733801"/>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800" u="sng">
                <a:solidFill>
                  <a:srgbClr val="800000"/>
                </a:solidFill>
              </a:rPr>
              <a:t>Specialisation Hierarchy</a:t>
            </a:r>
          </a:p>
        </p:txBody>
      </p:sp>
      <p:sp>
        <p:nvSpPr>
          <p:cNvPr id="81959" name="Text Box 39">
            <a:extLst>
              <a:ext uri="{FF2B5EF4-FFF2-40B4-BE49-F238E27FC236}">
                <a16:creationId xmlns:a16="http://schemas.microsoft.com/office/drawing/2014/main" id="{DB61BF5F-65D6-4D96-8EB2-152ED97E8635}"/>
              </a:ext>
            </a:extLst>
          </p:cNvPr>
          <p:cNvSpPr txBox="1">
            <a:spLocks noChangeArrowheads="1"/>
          </p:cNvSpPr>
          <p:nvPr/>
        </p:nvSpPr>
        <p:spPr bwMode="auto">
          <a:xfrm>
            <a:off x="7010400" y="4324350"/>
            <a:ext cx="2590800" cy="476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SUPER_TYPE</a:t>
            </a:r>
          </a:p>
        </p:txBody>
      </p:sp>
      <p:grpSp>
        <p:nvGrpSpPr>
          <p:cNvPr id="11" name="Group 40">
            <a:extLst>
              <a:ext uri="{FF2B5EF4-FFF2-40B4-BE49-F238E27FC236}">
                <a16:creationId xmlns:a16="http://schemas.microsoft.com/office/drawing/2014/main" id="{94709DA5-08F3-429B-82A6-19C00A3841A5}"/>
              </a:ext>
            </a:extLst>
          </p:cNvPr>
          <p:cNvGrpSpPr>
            <a:grpSpLocks/>
          </p:cNvGrpSpPr>
          <p:nvPr/>
        </p:nvGrpSpPr>
        <p:grpSpPr bwMode="auto">
          <a:xfrm>
            <a:off x="8120063" y="4800600"/>
            <a:ext cx="381000" cy="838200"/>
            <a:chOff x="4155" y="3120"/>
            <a:chExt cx="240" cy="528"/>
          </a:xfrm>
        </p:grpSpPr>
        <p:sp>
          <p:nvSpPr>
            <p:cNvPr id="58400" name="Line 41">
              <a:extLst>
                <a:ext uri="{FF2B5EF4-FFF2-40B4-BE49-F238E27FC236}">
                  <a16:creationId xmlns:a16="http://schemas.microsoft.com/office/drawing/2014/main" id="{54BBC1F3-DD8B-4C08-87E5-F3E7690D2FD3}"/>
                </a:ext>
              </a:extLst>
            </p:cNvPr>
            <p:cNvSpPr>
              <a:spLocks noChangeShapeType="1"/>
            </p:cNvSpPr>
            <p:nvPr/>
          </p:nvSpPr>
          <p:spPr bwMode="auto">
            <a:xfrm>
              <a:off x="4272" y="3120"/>
              <a:ext cx="0" cy="2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401" name="Oval 42">
              <a:extLst>
                <a:ext uri="{FF2B5EF4-FFF2-40B4-BE49-F238E27FC236}">
                  <a16:creationId xmlns:a16="http://schemas.microsoft.com/office/drawing/2014/main" id="{EC82571E-7C82-4C87-9C1B-02555A6A5C28}"/>
                </a:ext>
              </a:extLst>
            </p:cNvPr>
            <p:cNvSpPr>
              <a:spLocks noChangeArrowheads="1"/>
            </p:cNvSpPr>
            <p:nvPr/>
          </p:nvSpPr>
          <p:spPr bwMode="auto">
            <a:xfrm>
              <a:off x="4155" y="3408"/>
              <a:ext cx="240" cy="2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O</a:t>
              </a:r>
            </a:p>
          </p:txBody>
        </p:sp>
      </p:grpSp>
      <p:grpSp>
        <p:nvGrpSpPr>
          <p:cNvPr id="12" name="Group 43">
            <a:extLst>
              <a:ext uri="{FF2B5EF4-FFF2-40B4-BE49-F238E27FC236}">
                <a16:creationId xmlns:a16="http://schemas.microsoft.com/office/drawing/2014/main" id="{9C0B14D1-084E-432B-8811-0BE2DF9030EF}"/>
              </a:ext>
            </a:extLst>
          </p:cNvPr>
          <p:cNvGrpSpPr>
            <a:grpSpLocks/>
          </p:cNvGrpSpPr>
          <p:nvPr/>
        </p:nvGrpSpPr>
        <p:grpSpPr bwMode="auto">
          <a:xfrm>
            <a:off x="7215188" y="5438775"/>
            <a:ext cx="2209800" cy="0"/>
            <a:chOff x="3591" y="3522"/>
            <a:chExt cx="1392" cy="0"/>
          </a:xfrm>
        </p:grpSpPr>
        <p:sp>
          <p:nvSpPr>
            <p:cNvPr id="58398" name="Line 44">
              <a:extLst>
                <a:ext uri="{FF2B5EF4-FFF2-40B4-BE49-F238E27FC236}">
                  <a16:creationId xmlns:a16="http://schemas.microsoft.com/office/drawing/2014/main" id="{0FFFCB65-1619-452B-9B71-2320D7D58095}"/>
                </a:ext>
              </a:extLst>
            </p:cNvPr>
            <p:cNvSpPr>
              <a:spLocks noChangeShapeType="1"/>
            </p:cNvSpPr>
            <p:nvPr/>
          </p:nvSpPr>
          <p:spPr bwMode="auto">
            <a:xfrm>
              <a:off x="4407" y="352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99" name="Line 45">
              <a:extLst>
                <a:ext uri="{FF2B5EF4-FFF2-40B4-BE49-F238E27FC236}">
                  <a16:creationId xmlns:a16="http://schemas.microsoft.com/office/drawing/2014/main" id="{E526085F-D31E-42C6-810C-AE7490C869AB}"/>
                </a:ext>
              </a:extLst>
            </p:cNvPr>
            <p:cNvSpPr>
              <a:spLocks noChangeShapeType="1"/>
            </p:cNvSpPr>
            <p:nvPr/>
          </p:nvSpPr>
          <p:spPr bwMode="auto">
            <a:xfrm>
              <a:off x="3591" y="352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3" name="Group 46">
            <a:extLst>
              <a:ext uri="{FF2B5EF4-FFF2-40B4-BE49-F238E27FC236}">
                <a16:creationId xmlns:a16="http://schemas.microsoft.com/office/drawing/2014/main" id="{1CCCE192-318F-4206-8235-7E0A33F6D80A}"/>
              </a:ext>
            </a:extLst>
          </p:cNvPr>
          <p:cNvGrpSpPr>
            <a:grpSpLocks/>
          </p:cNvGrpSpPr>
          <p:nvPr/>
        </p:nvGrpSpPr>
        <p:grpSpPr bwMode="auto">
          <a:xfrm>
            <a:off x="6648450" y="5438776"/>
            <a:ext cx="3333750" cy="842963"/>
            <a:chOff x="3228" y="3522"/>
            <a:chExt cx="2100" cy="531"/>
          </a:xfrm>
        </p:grpSpPr>
        <p:sp>
          <p:nvSpPr>
            <p:cNvPr id="58394" name="Text Box 47">
              <a:extLst>
                <a:ext uri="{FF2B5EF4-FFF2-40B4-BE49-F238E27FC236}">
                  <a16:creationId xmlns:a16="http://schemas.microsoft.com/office/drawing/2014/main" id="{7AEBC3A4-621E-4F57-BCCA-6092E2F89FA3}"/>
                </a:ext>
              </a:extLst>
            </p:cNvPr>
            <p:cNvSpPr txBox="1">
              <a:spLocks noChangeArrowheads="1"/>
            </p:cNvSpPr>
            <p:nvPr/>
          </p:nvSpPr>
          <p:spPr bwMode="auto">
            <a:xfrm>
              <a:off x="3228" y="3744"/>
              <a:ext cx="720"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Sub_1</a:t>
              </a:r>
            </a:p>
          </p:txBody>
        </p:sp>
        <p:sp>
          <p:nvSpPr>
            <p:cNvPr id="58395" name="Text Box 48">
              <a:extLst>
                <a:ext uri="{FF2B5EF4-FFF2-40B4-BE49-F238E27FC236}">
                  <a16:creationId xmlns:a16="http://schemas.microsoft.com/office/drawing/2014/main" id="{A6B0BC5A-13EE-445E-B988-0081C14E25F9}"/>
                </a:ext>
              </a:extLst>
            </p:cNvPr>
            <p:cNvSpPr txBox="1">
              <a:spLocks noChangeArrowheads="1"/>
            </p:cNvSpPr>
            <p:nvPr/>
          </p:nvSpPr>
          <p:spPr bwMode="auto">
            <a:xfrm>
              <a:off x="4608" y="3753"/>
              <a:ext cx="720"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Sub_2</a:t>
              </a:r>
            </a:p>
          </p:txBody>
        </p:sp>
        <p:sp>
          <p:nvSpPr>
            <p:cNvPr id="58396" name="Line 49">
              <a:extLst>
                <a:ext uri="{FF2B5EF4-FFF2-40B4-BE49-F238E27FC236}">
                  <a16:creationId xmlns:a16="http://schemas.microsoft.com/office/drawing/2014/main" id="{9CB23379-435B-43F7-8A55-0E371BBA786B}"/>
                </a:ext>
              </a:extLst>
            </p:cNvPr>
            <p:cNvSpPr>
              <a:spLocks noChangeShapeType="1"/>
            </p:cNvSpPr>
            <p:nvPr/>
          </p:nvSpPr>
          <p:spPr bwMode="auto">
            <a:xfrm>
              <a:off x="4968" y="352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97" name="Line 50">
              <a:extLst>
                <a:ext uri="{FF2B5EF4-FFF2-40B4-BE49-F238E27FC236}">
                  <a16:creationId xmlns:a16="http://schemas.microsoft.com/office/drawing/2014/main" id="{D86CE7DF-D46B-446B-B567-376DEBCDA009}"/>
                </a:ext>
              </a:extLst>
            </p:cNvPr>
            <p:cNvSpPr>
              <a:spLocks noChangeShapeType="1"/>
            </p:cNvSpPr>
            <p:nvPr/>
          </p:nvSpPr>
          <p:spPr bwMode="auto">
            <a:xfrm>
              <a:off x="3588" y="352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81971" name="Text Box 51">
            <a:extLst>
              <a:ext uri="{FF2B5EF4-FFF2-40B4-BE49-F238E27FC236}">
                <a16:creationId xmlns:a16="http://schemas.microsoft.com/office/drawing/2014/main" id="{97622746-21E1-46FB-A714-BA6905DEC5C0}"/>
              </a:ext>
            </a:extLst>
          </p:cNvPr>
          <p:cNvSpPr txBox="1">
            <a:spLocks noChangeArrowheads="1"/>
          </p:cNvSpPr>
          <p:nvPr/>
        </p:nvSpPr>
        <p:spPr bwMode="auto">
          <a:xfrm>
            <a:off x="8382000" y="4981576"/>
            <a:ext cx="1905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i="1">
                <a:solidFill>
                  <a:srgbClr val="800000"/>
                </a:solidFill>
              </a:rPr>
              <a:t>discriminator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1923"/>
                                        </p:tgtEl>
                                        <p:attrNameLst>
                                          <p:attrName>style.visibility</p:attrName>
                                        </p:attrNameLst>
                                      </p:cBhvr>
                                      <p:to>
                                        <p:strVal val="visible"/>
                                      </p:to>
                                    </p:set>
                                    <p:animEffect transition="in" filter="wipe(left)">
                                      <p:cBhvr>
                                        <p:cTn id="11" dur="500"/>
                                        <p:tgtEl>
                                          <p:spTgt spid="819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192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932"/>
                                        </p:tgtEl>
                                        <p:attrNameLst>
                                          <p:attrName>style.visibility</p:attrName>
                                        </p:attrNameLst>
                                      </p:cBhvr>
                                      <p:to>
                                        <p:strVal val="visible"/>
                                      </p:to>
                                    </p:set>
                                    <p:animEffect transition="in" filter="dissolve">
                                      <p:cBhvr>
                                        <p:cTn id="20" dur="500"/>
                                        <p:tgtEl>
                                          <p:spTgt spid="819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childTnLst>
                          </p:cTn>
                        </p:par>
                        <p:par>
                          <p:cTn id="30" fill="hold" nodeType="afterGroup">
                            <p:stCondLst>
                              <p:cond delay="1000"/>
                            </p:stCondLst>
                            <p:childTnLst>
                              <p:par>
                                <p:cTn id="31" presetID="9"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par>
                          <p:cTn id="34" fill="hold" nodeType="afterGroup">
                            <p:stCondLst>
                              <p:cond delay="1500"/>
                            </p:stCondLst>
                            <p:childTnLst>
                              <p:par>
                                <p:cTn id="35" presetID="9"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1942"/>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1943"/>
                                        </p:tgtEl>
                                        <p:attrNameLst>
                                          <p:attrName>style.visibility</p:attrName>
                                        </p:attrNameLst>
                                      </p:cBhvr>
                                      <p:to>
                                        <p:strVal val="visible"/>
                                      </p:to>
                                    </p:set>
                                  </p:childTnLst>
                                </p:cTn>
                              </p:par>
                            </p:childTnLst>
                          </p:cTn>
                        </p:par>
                        <p:par>
                          <p:cTn id="46" fill="hold" nodeType="afterGroup">
                            <p:stCondLst>
                              <p:cond delay="500"/>
                            </p:stCondLst>
                            <p:childTnLst>
                              <p:par>
                                <p:cTn id="47" presetID="22" presetClass="entr" presetSubtype="2"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right)">
                                      <p:cBhvr>
                                        <p:cTn id="49" dur="500"/>
                                        <p:tgtEl>
                                          <p:spTgt spid="7"/>
                                        </p:tgtEl>
                                      </p:cBhvr>
                                    </p:animEffect>
                                  </p:childTnLst>
                                </p:cTn>
                              </p:par>
                            </p:childTnLst>
                          </p:cTn>
                        </p:par>
                        <p:par>
                          <p:cTn id="50" fill="hold" nodeType="afterGroup">
                            <p:stCondLst>
                              <p:cond delay="1000"/>
                            </p:stCondLst>
                            <p:childTnLst>
                              <p:par>
                                <p:cTn id="51" presetID="22" presetClass="entr" presetSubtype="4" fill="hold" nodeType="afterEffect">
                                  <p:stCondLst>
                                    <p:cond delay="0"/>
                                  </p:stCondLst>
                                  <p:childTnLst>
                                    <p:set>
                                      <p:cBhvr>
                                        <p:cTn id="52" dur="1" fill="hold">
                                          <p:stCondLst>
                                            <p:cond delay="0"/>
                                          </p:stCondLst>
                                        </p:cTn>
                                        <p:tgtEl>
                                          <p:spTgt spid="81949"/>
                                        </p:tgtEl>
                                        <p:attrNameLst>
                                          <p:attrName>style.visibility</p:attrName>
                                        </p:attrNameLst>
                                      </p:cBhvr>
                                      <p:to>
                                        <p:strVal val="visible"/>
                                      </p:to>
                                    </p:set>
                                    <p:animEffect transition="in" filter="wipe(down)">
                                      <p:cBhvr>
                                        <p:cTn id="53" dur="500"/>
                                        <p:tgtEl>
                                          <p:spTgt spid="8194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81956"/>
                                        </p:tgtEl>
                                        <p:attrNameLst>
                                          <p:attrName>style.visibility</p:attrName>
                                        </p:attrNameLst>
                                      </p:cBhvr>
                                      <p:to>
                                        <p:strVal val="visible"/>
                                      </p:to>
                                    </p:set>
                                  </p:childTnLst>
                                </p:cTn>
                              </p:par>
                            </p:childTnLst>
                          </p:cTn>
                        </p:par>
                        <p:par>
                          <p:cTn id="58" fill="hold" nodeType="afterGroup">
                            <p:stCondLst>
                              <p:cond delay="500"/>
                            </p:stCondLst>
                            <p:childTnLst>
                              <p:par>
                                <p:cTn id="59" presetID="22" presetClass="entr" presetSubtype="1" fill="hold" nodeType="afterEffect">
                                  <p:stCondLst>
                                    <p:cond delay="0"/>
                                  </p:stCondLst>
                                  <p:childTnLst>
                                    <p:set>
                                      <p:cBhvr>
                                        <p:cTn id="60" dur="1" fill="hold">
                                          <p:stCondLst>
                                            <p:cond delay="0"/>
                                          </p:stCondLst>
                                        </p:cTn>
                                        <p:tgtEl>
                                          <p:spTgt spid="81950"/>
                                        </p:tgtEl>
                                        <p:attrNameLst>
                                          <p:attrName>style.visibility</p:attrName>
                                        </p:attrNameLst>
                                      </p:cBhvr>
                                      <p:to>
                                        <p:strVal val="visible"/>
                                      </p:to>
                                    </p:set>
                                    <p:animEffect transition="in" filter="wipe(up)">
                                      <p:cBhvr>
                                        <p:cTn id="61" dur="500"/>
                                        <p:tgtEl>
                                          <p:spTgt spid="81950"/>
                                        </p:tgtEl>
                                      </p:cBhvr>
                                    </p:animEffect>
                                  </p:childTnLst>
                                </p:cTn>
                              </p:par>
                            </p:childTnLst>
                          </p:cTn>
                        </p:par>
                        <p:par>
                          <p:cTn id="62" fill="hold" nodeType="afterGroup">
                            <p:stCondLst>
                              <p:cond delay="1000"/>
                            </p:stCondLst>
                            <p:childTnLst>
                              <p:par>
                                <p:cTn id="63" presetID="22" presetClass="entr" presetSubtype="2"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8195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81958"/>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81959"/>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up)">
                                      <p:cBhvr>
                                        <p:cTn id="82" dur="500"/>
                                        <p:tgtEl>
                                          <p:spTgt spid="11"/>
                                        </p:tgtEl>
                                      </p:cBhvr>
                                    </p:animEffect>
                                  </p:childTnLst>
                                </p:cTn>
                              </p:par>
                            </p:childTnLst>
                          </p:cTn>
                        </p:par>
                        <p:par>
                          <p:cTn id="83" fill="hold" nodeType="afterGroup">
                            <p:stCondLst>
                              <p:cond delay="500"/>
                            </p:stCondLst>
                            <p:childTnLst>
                              <p:par>
                                <p:cTn id="84" presetID="4" presetClass="entr" presetSubtype="32" fill="hold" nodeType="after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box(out)">
                                      <p:cBhvr>
                                        <p:cTn id="86" dur="500"/>
                                        <p:tgtEl>
                                          <p:spTgt spid="12"/>
                                        </p:tgtEl>
                                      </p:cBhvr>
                                    </p:animEffect>
                                  </p:childTnLst>
                                </p:cTn>
                              </p:par>
                            </p:childTnLst>
                          </p:cTn>
                        </p:par>
                        <p:par>
                          <p:cTn id="87" fill="hold" nodeType="afterGroup">
                            <p:stCondLst>
                              <p:cond delay="1000"/>
                            </p:stCondLst>
                            <p:childTnLst>
                              <p:par>
                                <p:cTn id="88" presetID="22" presetClass="entr" presetSubtype="1" fill="hold" nodeType="after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wipe(up)">
                                      <p:cBhvr>
                                        <p:cTn id="90" dur="500"/>
                                        <p:tgtEl>
                                          <p:spTgt spid="13"/>
                                        </p:tgtEl>
                                      </p:cBhvr>
                                    </p:animEffect>
                                  </p:childTnLst>
                                </p:cTn>
                              </p:par>
                            </p:childTnLst>
                          </p:cTn>
                        </p:par>
                        <p:par>
                          <p:cTn id="91" fill="hold" nodeType="afterGroup">
                            <p:stCondLst>
                              <p:cond delay="1500"/>
                            </p:stCondLst>
                            <p:childTnLst>
                              <p:par>
                                <p:cTn id="92" presetID="9" presetClass="entr" presetSubtype="0" fill="hold" grpId="0" nodeType="afterEffect">
                                  <p:stCondLst>
                                    <p:cond delay="0"/>
                                  </p:stCondLst>
                                  <p:childTnLst>
                                    <p:set>
                                      <p:cBhvr>
                                        <p:cTn id="93" dur="1" fill="hold">
                                          <p:stCondLst>
                                            <p:cond delay="0"/>
                                          </p:stCondLst>
                                        </p:cTn>
                                        <p:tgtEl>
                                          <p:spTgt spid="81971"/>
                                        </p:tgtEl>
                                        <p:attrNameLst>
                                          <p:attrName>style.visibility</p:attrName>
                                        </p:attrNameLst>
                                      </p:cBhvr>
                                      <p:to>
                                        <p:strVal val="visible"/>
                                      </p:to>
                                    </p:set>
                                    <p:animEffect transition="in" filter="dissolve">
                                      <p:cBhvr>
                                        <p:cTn id="94" dur="500"/>
                                        <p:tgtEl>
                                          <p:spTgt spid="8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nimBg="1" autoUpdateAnimBg="0"/>
      <p:bldP spid="81924" grpId="0" autoUpdateAnimBg="0"/>
      <p:bldP spid="81925" grpId="0" autoUpdateAnimBg="0"/>
      <p:bldP spid="81932" grpId="0" autoUpdateAnimBg="0"/>
      <p:bldP spid="81942" grpId="0" autoUpdateAnimBg="0"/>
      <p:bldP spid="81943" grpId="0" animBg="1" autoUpdateAnimBg="0"/>
      <p:bldP spid="81957" grpId="0" autoUpdateAnimBg="0"/>
      <p:bldP spid="81958" grpId="0" autoUpdateAnimBg="0"/>
      <p:bldP spid="81959" grpId="0" animBg="1" autoUpdateAnimBg="0"/>
      <p:bldP spid="8197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DF9E5CB9-8616-4AC4-9D93-EA2B2FD665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7CF0AE8-7637-4EF1-AA8E-548F6D705C6F}" type="slidenum">
              <a:rPr lang="en-US" altLang="en-US" sz="1400"/>
              <a:pPr eaLnBrk="1" hangingPunct="1"/>
              <a:t>39</a:t>
            </a:fld>
            <a:endParaRPr lang="en-US" altLang="en-US" sz="1400"/>
          </a:p>
        </p:txBody>
      </p:sp>
      <p:sp>
        <p:nvSpPr>
          <p:cNvPr id="59395" name="Rectangle 2">
            <a:extLst>
              <a:ext uri="{FF2B5EF4-FFF2-40B4-BE49-F238E27FC236}">
                <a16:creationId xmlns:a16="http://schemas.microsoft.com/office/drawing/2014/main" id="{08226DCF-D601-4681-B296-9E031C48AF9B}"/>
              </a:ext>
            </a:extLst>
          </p:cNvPr>
          <p:cNvSpPr>
            <a:spLocks noGrp="1" noChangeArrowheads="1"/>
          </p:cNvSpPr>
          <p:nvPr>
            <p:ph type="title"/>
          </p:nvPr>
        </p:nvSpPr>
        <p:spPr>
          <a:xfrm>
            <a:off x="1828800" y="304800"/>
            <a:ext cx="8382000" cy="1143000"/>
          </a:xfrm>
        </p:spPr>
        <p:txBody>
          <a:bodyPr/>
          <a:lstStyle/>
          <a:p>
            <a:pPr eaLnBrk="1" hangingPunct="1"/>
            <a:r>
              <a:rPr lang="en-GB" altLang="en-US"/>
              <a:t> The Chen Notation</a:t>
            </a:r>
          </a:p>
        </p:txBody>
      </p:sp>
      <p:sp>
        <p:nvSpPr>
          <p:cNvPr id="83971" name="Text Box 3">
            <a:extLst>
              <a:ext uri="{FF2B5EF4-FFF2-40B4-BE49-F238E27FC236}">
                <a16:creationId xmlns:a16="http://schemas.microsoft.com/office/drawing/2014/main" id="{53D3D5AE-FE99-4F2D-9BEA-9F7B48703A32}"/>
              </a:ext>
            </a:extLst>
          </p:cNvPr>
          <p:cNvSpPr txBox="1">
            <a:spLocks noChangeArrowheads="1"/>
          </p:cNvSpPr>
          <p:nvPr/>
        </p:nvSpPr>
        <p:spPr bwMode="auto">
          <a:xfrm>
            <a:off x="6400800" y="3124200"/>
            <a:ext cx="36576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Recursive  Relationship</a:t>
            </a:r>
          </a:p>
        </p:txBody>
      </p:sp>
      <p:sp>
        <p:nvSpPr>
          <p:cNvPr id="83973" name="Text Box 5">
            <a:extLst>
              <a:ext uri="{FF2B5EF4-FFF2-40B4-BE49-F238E27FC236}">
                <a16:creationId xmlns:a16="http://schemas.microsoft.com/office/drawing/2014/main" id="{C5282C47-6A8C-452A-951E-DE21296AB146}"/>
              </a:ext>
            </a:extLst>
          </p:cNvPr>
          <p:cNvSpPr txBox="1">
            <a:spLocks noChangeArrowheads="1"/>
          </p:cNvSpPr>
          <p:nvPr/>
        </p:nvSpPr>
        <p:spPr bwMode="auto">
          <a:xfrm>
            <a:off x="2362200" y="2209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ENTITY_NAME</a:t>
            </a:r>
          </a:p>
        </p:txBody>
      </p:sp>
      <p:sp>
        <p:nvSpPr>
          <p:cNvPr id="83974" name="Text Box 6">
            <a:extLst>
              <a:ext uri="{FF2B5EF4-FFF2-40B4-BE49-F238E27FC236}">
                <a16:creationId xmlns:a16="http://schemas.microsoft.com/office/drawing/2014/main" id="{6B3BC539-D455-4DF6-8A1D-4E000619F3E4}"/>
              </a:ext>
            </a:extLst>
          </p:cNvPr>
          <p:cNvSpPr txBox="1">
            <a:spLocks noChangeArrowheads="1"/>
          </p:cNvSpPr>
          <p:nvPr/>
        </p:nvSpPr>
        <p:spPr bwMode="auto">
          <a:xfrm>
            <a:off x="2133600" y="1676400"/>
            <a:ext cx="11430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Entity</a:t>
            </a:r>
          </a:p>
        </p:txBody>
      </p:sp>
      <p:sp>
        <p:nvSpPr>
          <p:cNvPr id="83975" name="Text Box 7">
            <a:extLst>
              <a:ext uri="{FF2B5EF4-FFF2-40B4-BE49-F238E27FC236}">
                <a16:creationId xmlns:a16="http://schemas.microsoft.com/office/drawing/2014/main" id="{308DD3E0-2FA1-4376-A6E6-62498E145F2A}"/>
              </a:ext>
            </a:extLst>
          </p:cNvPr>
          <p:cNvSpPr txBox="1">
            <a:spLocks noChangeArrowheads="1"/>
          </p:cNvSpPr>
          <p:nvPr/>
        </p:nvSpPr>
        <p:spPr bwMode="auto">
          <a:xfrm>
            <a:off x="2133600" y="3124200"/>
            <a:ext cx="21336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Relationship</a:t>
            </a:r>
          </a:p>
        </p:txBody>
      </p:sp>
      <p:sp>
        <p:nvSpPr>
          <p:cNvPr id="83976" name="AutoShape 8">
            <a:extLst>
              <a:ext uri="{FF2B5EF4-FFF2-40B4-BE49-F238E27FC236}">
                <a16:creationId xmlns:a16="http://schemas.microsoft.com/office/drawing/2014/main" id="{CCB135A0-EF02-4AD5-9470-32D0D9931434}"/>
              </a:ext>
            </a:extLst>
          </p:cNvPr>
          <p:cNvSpPr>
            <a:spLocks noChangeArrowheads="1"/>
          </p:cNvSpPr>
          <p:nvPr/>
        </p:nvSpPr>
        <p:spPr bwMode="auto">
          <a:xfrm>
            <a:off x="2514600" y="3733800"/>
            <a:ext cx="2286000" cy="8382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relationship</a:t>
            </a:r>
          </a:p>
        </p:txBody>
      </p:sp>
      <p:sp>
        <p:nvSpPr>
          <p:cNvPr id="83977" name="Text Box 9">
            <a:extLst>
              <a:ext uri="{FF2B5EF4-FFF2-40B4-BE49-F238E27FC236}">
                <a16:creationId xmlns:a16="http://schemas.microsoft.com/office/drawing/2014/main" id="{1A86423C-FAAC-4913-A920-55FE0B6CFEC5}"/>
              </a:ext>
            </a:extLst>
          </p:cNvPr>
          <p:cNvSpPr txBox="1">
            <a:spLocks noChangeArrowheads="1"/>
          </p:cNvSpPr>
          <p:nvPr/>
        </p:nvSpPr>
        <p:spPr bwMode="auto">
          <a:xfrm>
            <a:off x="2133600" y="4824414"/>
            <a:ext cx="1828800" cy="955675"/>
          </a:xfrm>
          <a:prstGeom prst="rect">
            <a:avLst/>
          </a:prstGeom>
          <a:solidFill>
            <a:schemeClr val="bg1"/>
          </a:solidFill>
          <a:ln w="9525">
            <a:solidFill>
              <a:schemeClr val="bg1"/>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Optional Mandatory</a:t>
            </a:r>
          </a:p>
        </p:txBody>
      </p:sp>
      <p:sp>
        <p:nvSpPr>
          <p:cNvPr id="83978" name="Oval 10">
            <a:extLst>
              <a:ext uri="{FF2B5EF4-FFF2-40B4-BE49-F238E27FC236}">
                <a16:creationId xmlns:a16="http://schemas.microsoft.com/office/drawing/2014/main" id="{31AFF4D9-BF75-4D26-8CDA-3F78F7E2A644}"/>
              </a:ext>
            </a:extLst>
          </p:cNvPr>
          <p:cNvSpPr>
            <a:spLocks noChangeArrowheads="1"/>
          </p:cNvSpPr>
          <p:nvPr/>
        </p:nvSpPr>
        <p:spPr bwMode="auto">
          <a:xfrm>
            <a:off x="4167188" y="5019675"/>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3979" name="Text Box 11">
            <a:extLst>
              <a:ext uri="{FF2B5EF4-FFF2-40B4-BE49-F238E27FC236}">
                <a16:creationId xmlns:a16="http://schemas.microsoft.com/office/drawing/2014/main" id="{F67D6C6A-C511-49D5-9556-8E5DE5F2539F}"/>
              </a:ext>
            </a:extLst>
          </p:cNvPr>
          <p:cNvSpPr txBox="1">
            <a:spLocks noChangeArrowheads="1"/>
          </p:cNvSpPr>
          <p:nvPr/>
        </p:nvSpPr>
        <p:spPr bwMode="auto">
          <a:xfrm>
            <a:off x="6400800" y="1676400"/>
            <a:ext cx="27432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Cardinality</a:t>
            </a:r>
          </a:p>
        </p:txBody>
      </p:sp>
      <p:sp>
        <p:nvSpPr>
          <p:cNvPr id="83980" name="Text Box 12">
            <a:extLst>
              <a:ext uri="{FF2B5EF4-FFF2-40B4-BE49-F238E27FC236}">
                <a16:creationId xmlns:a16="http://schemas.microsoft.com/office/drawing/2014/main" id="{208C323A-FEFE-433C-B07E-3AD9B58F8E2C}"/>
              </a:ext>
            </a:extLst>
          </p:cNvPr>
          <p:cNvSpPr txBox="1">
            <a:spLocks noChangeArrowheads="1"/>
          </p:cNvSpPr>
          <p:nvPr/>
        </p:nvSpPr>
        <p:spPr bwMode="auto">
          <a:xfrm>
            <a:off x="6553200" y="2133601"/>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sym typeface="Symbol" panose="05050102010706020507" pitchFamily="18" charset="2"/>
              </a:rPr>
              <a:t></a:t>
            </a:r>
            <a:r>
              <a:rPr lang="en-GB" altLang="en-US">
                <a:solidFill>
                  <a:srgbClr val="800000"/>
                </a:solidFill>
              </a:rPr>
              <a:t> ‘M’ and/or ‘N’</a:t>
            </a:r>
          </a:p>
          <a:p>
            <a:r>
              <a:rPr lang="en-GB" altLang="en-US">
                <a:solidFill>
                  <a:srgbClr val="800000"/>
                </a:solidFill>
                <a:sym typeface="Symbol" panose="05050102010706020507" pitchFamily="18" charset="2"/>
              </a:rPr>
              <a:t></a:t>
            </a:r>
            <a:r>
              <a:rPr lang="en-GB" altLang="en-US">
                <a:solidFill>
                  <a:srgbClr val="800000"/>
                </a:solidFill>
              </a:rPr>
              <a:t> ‘1’</a:t>
            </a:r>
          </a:p>
        </p:txBody>
      </p:sp>
      <p:grpSp>
        <p:nvGrpSpPr>
          <p:cNvPr id="59405" name="Group 21">
            <a:extLst>
              <a:ext uri="{FF2B5EF4-FFF2-40B4-BE49-F238E27FC236}">
                <a16:creationId xmlns:a16="http://schemas.microsoft.com/office/drawing/2014/main" id="{AF00622A-06E6-4C46-B1FD-E0A5EF715AAF}"/>
              </a:ext>
            </a:extLst>
          </p:cNvPr>
          <p:cNvGrpSpPr>
            <a:grpSpLocks/>
          </p:cNvGrpSpPr>
          <p:nvPr/>
        </p:nvGrpSpPr>
        <p:grpSpPr bwMode="auto">
          <a:xfrm>
            <a:off x="6886576" y="3962400"/>
            <a:ext cx="2771775" cy="2209800"/>
            <a:chOff x="3378" y="2496"/>
            <a:chExt cx="1746" cy="1392"/>
          </a:xfrm>
        </p:grpSpPr>
        <p:sp>
          <p:nvSpPr>
            <p:cNvPr id="59406" name="Text Box 14">
              <a:extLst>
                <a:ext uri="{FF2B5EF4-FFF2-40B4-BE49-F238E27FC236}">
                  <a16:creationId xmlns:a16="http://schemas.microsoft.com/office/drawing/2014/main" id="{8F8793B6-BD4D-494C-A9FE-D34A8D014D0F}"/>
                </a:ext>
              </a:extLst>
            </p:cNvPr>
            <p:cNvSpPr txBox="1">
              <a:spLocks noChangeArrowheads="1"/>
            </p:cNvSpPr>
            <p:nvPr/>
          </p:nvSpPr>
          <p:spPr bwMode="auto">
            <a:xfrm>
              <a:off x="3456" y="2496"/>
              <a:ext cx="1632" cy="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ENTITY_NAME</a:t>
              </a:r>
            </a:p>
          </p:txBody>
        </p:sp>
        <p:sp>
          <p:nvSpPr>
            <p:cNvPr id="59407" name="AutoShape 15">
              <a:extLst>
                <a:ext uri="{FF2B5EF4-FFF2-40B4-BE49-F238E27FC236}">
                  <a16:creationId xmlns:a16="http://schemas.microsoft.com/office/drawing/2014/main" id="{1B76D501-F28F-4788-B3AE-36A80FF774E0}"/>
                </a:ext>
              </a:extLst>
            </p:cNvPr>
            <p:cNvSpPr>
              <a:spLocks noChangeArrowheads="1"/>
            </p:cNvSpPr>
            <p:nvPr/>
          </p:nvSpPr>
          <p:spPr bwMode="auto">
            <a:xfrm>
              <a:off x="3552" y="3120"/>
              <a:ext cx="1440" cy="768"/>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2000">
                  <a:solidFill>
                    <a:srgbClr val="800000"/>
                  </a:solidFill>
                </a:rPr>
                <a:t>has_</a:t>
              </a:r>
            </a:p>
            <a:p>
              <a:pPr algn="ctr"/>
              <a:r>
                <a:rPr lang="en-GB" altLang="en-US" sz="2000">
                  <a:solidFill>
                    <a:srgbClr val="800000"/>
                  </a:solidFill>
                </a:rPr>
                <a:t>relationship_</a:t>
              </a:r>
            </a:p>
            <a:p>
              <a:pPr algn="ctr"/>
              <a:r>
                <a:rPr lang="en-GB" altLang="en-US" sz="2000">
                  <a:solidFill>
                    <a:srgbClr val="800000"/>
                  </a:solidFill>
                </a:rPr>
                <a:t>with</a:t>
              </a:r>
            </a:p>
          </p:txBody>
        </p:sp>
        <p:sp>
          <p:nvSpPr>
            <p:cNvPr id="59408" name="Line 16">
              <a:extLst>
                <a:ext uri="{FF2B5EF4-FFF2-40B4-BE49-F238E27FC236}">
                  <a16:creationId xmlns:a16="http://schemas.microsoft.com/office/drawing/2014/main" id="{AFDF3009-8078-4701-BFF5-EC44BC03C1C8}"/>
                </a:ext>
              </a:extLst>
            </p:cNvPr>
            <p:cNvSpPr>
              <a:spLocks noChangeShapeType="1"/>
            </p:cNvSpPr>
            <p:nvPr/>
          </p:nvSpPr>
          <p:spPr bwMode="auto">
            <a:xfrm flipH="1">
              <a:off x="3552" y="2784"/>
              <a:ext cx="144"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09" name="Oval 17" descr="Parchment">
              <a:extLst>
                <a:ext uri="{FF2B5EF4-FFF2-40B4-BE49-F238E27FC236}">
                  <a16:creationId xmlns:a16="http://schemas.microsoft.com/office/drawing/2014/main" id="{6A2BFF8B-5205-40C1-A9E1-90BB760C88F9}"/>
                </a:ext>
              </a:extLst>
            </p:cNvPr>
            <p:cNvSpPr>
              <a:spLocks noChangeArrowheads="1"/>
            </p:cNvSpPr>
            <p:nvPr/>
          </p:nvSpPr>
          <p:spPr bwMode="auto">
            <a:xfrm>
              <a:off x="3621" y="2868"/>
              <a:ext cx="96" cy="96"/>
            </a:xfrm>
            <a:prstGeom prst="ellipse">
              <a:avLst/>
            </a:prstGeom>
            <a:blipFill dpi="0" rotWithShape="0">
              <a:blip r:embed="rId3"/>
              <a:srcRect/>
              <a:tile tx="0" ty="0" sx="100000" sy="100000" flip="none" algn="tl"/>
            </a:blip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9410" name="Text Box 18">
              <a:extLst>
                <a:ext uri="{FF2B5EF4-FFF2-40B4-BE49-F238E27FC236}">
                  <a16:creationId xmlns:a16="http://schemas.microsoft.com/office/drawing/2014/main" id="{8E520163-ACD3-44FC-BD65-581E68AF393D}"/>
                </a:ext>
              </a:extLst>
            </p:cNvPr>
            <p:cNvSpPr txBox="1">
              <a:spLocks noChangeArrowheads="1"/>
            </p:cNvSpPr>
            <p:nvPr/>
          </p:nvSpPr>
          <p:spPr bwMode="auto">
            <a:xfrm>
              <a:off x="3378" y="2772"/>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200">
                  <a:solidFill>
                    <a:srgbClr val="800000"/>
                  </a:solidFill>
                </a:rPr>
                <a:t>M</a:t>
              </a:r>
            </a:p>
          </p:txBody>
        </p:sp>
        <p:sp>
          <p:nvSpPr>
            <p:cNvPr id="59411" name="Line 19">
              <a:extLst>
                <a:ext uri="{FF2B5EF4-FFF2-40B4-BE49-F238E27FC236}">
                  <a16:creationId xmlns:a16="http://schemas.microsoft.com/office/drawing/2014/main" id="{67CFE38F-7CA6-4D47-AEC0-A1705A1E656D}"/>
                </a:ext>
              </a:extLst>
            </p:cNvPr>
            <p:cNvSpPr>
              <a:spLocks noChangeShapeType="1"/>
            </p:cNvSpPr>
            <p:nvPr/>
          </p:nvSpPr>
          <p:spPr bwMode="auto">
            <a:xfrm>
              <a:off x="4848" y="2784"/>
              <a:ext cx="144"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12" name="Text Box 20">
              <a:extLst>
                <a:ext uri="{FF2B5EF4-FFF2-40B4-BE49-F238E27FC236}">
                  <a16:creationId xmlns:a16="http://schemas.microsoft.com/office/drawing/2014/main" id="{DBC41BDE-8F35-46F8-9111-AAAEB7228241}"/>
                </a:ext>
              </a:extLst>
            </p:cNvPr>
            <p:cNvSpPr txBox="1">
              <a:spLocks noChangeArrowheads="1"/>
            </p:cNvSpPr>
            <p:nvPr/>
          </p:nvSpPr>
          <p:spPr bwMode="auto">
            <a:xfrm>
              <a:off x="4836" y="2769"/>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200">
                  <a:solidFill>
                    <a:srgbClr val="800000"/>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left)">
                                      <p:cBhvr>
                                        <p:cTn id="11" dur="500"/>
                                        <p:tgtEl>
                                          <p:spTgt spid="839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397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3976"/>
                                        </p:tgtEl>
                                        <p:attrNameLst>
                                          <p:attrName>style.visibility</p:attrName>
                                        </p:attrNameLst>
                                      </p:cBhvr>
                                      <p:to>
                                        <p:strVal val="visible"/>
                                      </p:to>
                                    </p:set>
                                    <p:animEffect transition="in" filter="dissolve">
                                      <p:cBhvr>
                                        <p:cTn id="20" dur="500"/>
                                        <p:tgtEl>
                                          <p:spTgt spid="839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3977"/>
                                        </p:tgtEl>
                                        <p:attrNameLst>
                                          <p:attrName>style.visibility</p:attrName>
                                        </p:attrNameLst>
                                      </p:cBhvr>
                                      <p:to>
                                        <p:strVal val="visible"/>
                                      </p:to>
                                    </p:se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83978"/>
                                        </p:tgtEl>
                                        <p:attrNameLst>
                                          <p:attrName>style.visibility</p:attrName>
                                        </p:attrNameLst>
                                      </p:cBhvr>
                                      <p:to>
                                        <p:strVal val="visible"/>
                                      </p:to>
                                    </p:set>
                                    <p:animEffect transition="in" filter="dissolve">
                                      <p:cBhvr>
                                        <p:cTn id="28" dur="500"/>
                                        <p:tgtEl>
                                          <p:spTgt spid="8397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397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3980"/>
                                        </p:tgtEl>
                                        <p:attrNameLst>
                                          <p:attrName>style.visibility</p:attrName>
                                        </p:attrNameLst>
                                      </p:cBhvr>
                                      <p:to>
                                        <p:strVal val="visible"/>
                                      </p:to>
                                    </p:set>
                                    <p:animEffect transition="in" filter="dissolve">
                                      <p:cBhvr>
                                        <p:cTn id="37" dur="500"/>
                                        <p:tgtEl>
                                          <p:spTgt spid="839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3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autoUpdateAnimBg="0"/>
      <p:bldP spid="83973" grpId="0" autoUpdateAnimBg="0"/>
      <p:bldP spid="83974" grpId="0" animBg="1" autoUpdateAnimBg="0"/>
      <p:bldP spid="83975" grpId="0" animBg="1" autoUpdateAnimBg="0"/>
      <p:bldP spid="83976" grpId="0" animBg="1" autoUpdateAnimBg="0"/>
      <p:bldP spid="83977" grpId="0" animBg="1" autoUpdateAnimBg="0"/>
      <p:bldP spid="83978" grpId="0" animBg="1"/>
      <p:bldP spid="83979" grpId="0" animBg="1" autoUpdateAnimBg="0"/>
      <p:bldP spid="8398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52684E2-6AB5-4AA4-BF3E-F8FEC1F78ADF}"/>
              </a:ext>
            </a:extLst>
          </p:cNvPr>
          <p:cNvSpPr>
            <a:spLocks noGrp="1"/>
          </p:cNvSpPr>
          <p:nvPr>
            <p:ph type="title"/>
          </p:nvPr>
        </p:nvSpPr>
        <p:spPr>
          <a:xfrm>
            <a:off x="2097088" y="241300"/>
            <a:ext cx="7772400" cy="1143000"/>
          </a:xfrm>
        </p:spPr>
        <p:txBody>
          <a:bodyPr/>
          <a:lstStyle/>
          <a:p>
            <a:pPr eaLnBrk="1" hangingPunct="1"/>
            <a:r>
              <a:rPr lang="en-US" altLang="en-US"/>
              <a:t>Database Management System</a:t>
            </a:r>
          </a:p>
        </p:txBody>
      </p:sp>
      <p:sp>
        <p:nvSpPr>
          <p:cNvPr id="24579" name="Content Placeholder 2">
            <a:extLst>
              <a:ext uri="{FF2B5EF4-FFF2-40B4-BE49-F238E27FC236}">
                <a16:creationId xmlns:a16="http://schemas.microsoft.com/office/drawing/2014/main" id="{7154F935-1EE9-4D54-8BFF-22A5F1E5357F}"/>
              </a:ext>
            </a:extLst>
          </p:cNvPr>
          <p:cNvSpPr>
            <a:spLocks noGrp="1"/>
          </p:cNvSpPr>
          <p:nvPr>
            <p:ph idx="1"/>
          </p:nvPr>
        </p:nvSpPr>
        <p:spPr>
          <a:xfrm>
            <a:off x="2209801" y="1508126"/>
            <a:ext cx="4511675" cy="4587875"/>
          </a:xfrm>
        </p:spPr>
        <p:txBody>
          <a:bodyPr/>
          <a:lstStyle/>
          <a:p>
            <a:pPr eaLnBrk="1" hangingPunct="1"/>
            <a:r>
              <a:rPr lang="en-US" altLang="en-US"/>
              <a:t>The system which allows the user to add new data, to modify existing data, to delete unnecessary data, to index the data – is known as DBMS.</a:t>
            </a:r>
          </a:p>
          <a:p>
            <a:pPr eaLnBrk="1" hangingPunct="1"/>
            <a:endParaRPr lang="en-US" altLang="en-US"/>
          </a:p>
        </p:txBody>
      </p:sp>
      <p:sp>
        <p:nvSpPr>
          <p:cNvPr id="24580" name="Slide Number Placeholder 3">
            <a:extLst>
              <a:ext uri="{FF2B5EF4-FFF2-40B4-BE49-F238E27FC236}">
                <a16:creationId xmlns:a16="http://schemas.microsoft.com/office/drawing/2014/main" id="{17B33675-B5D0-4E81-85D3-434783D1F6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E1C799-D38C-475E-BFC2-0C2DC6136DE3}" type="slidenum">
              <a:rPr lang="en-US" altLang="en-US" sz="1400"/>
              <a:pPr eaLnBrk="1" hangingPunct="1"/>
              <a:t>4</a:t>
            </a:fld>
            <a:endParaRPr lang="en-US" altLang="en-US" sz="1400"/>
          </a:p>
        </p:txBody>
      </p:sp>
      <p:sp>
        <p:nvSpPr>
          <p:cNvPr id="24581" name="Can 4">
            <a:extLst>
              <a:ext uri="{FF2B5EF4-FFF2-40B4-BE49-F238E27FC236}">
                <a16:creationId xmlns:a16="http://schemas.microsoft.com/office/drawing/2014/main" id="{E9F97A2F-A661-4249-A145-4E45F4701BD0}"/>
              </a:ext>
            </a:extLst>
          </p:cNvPr>
          <p:cNvSpPr>
            <a:spLocks noChangeArrowheads="1"/>
          </p:cNvSpPr>
          <p:nvPr/>
        </p:nvSpPr>
        <p:spPr bwMode="auto">
          <a:xfrm>
            <a:off x="7507289" y="1892300"/>
            <a:ext cx="1717675" cy="3786188"/>
          </a:xfrm>
          <a:prstGeom prst="can">
            <a:avLst>
              <a:gd name="adj" fmla="val 24982"/>
            </a:avLst>
          </a:prstGeom>
          <a:solidFill>
            <a:schemeClr val="bg1"/>
          </a:solidFill>
          <a:ln w="9525" algn="ctr">
            <a:solidFill>
              <a:schemeClr val="tx1"/>
            </a:solidFill>
            <a:round/>
            <a:headEnd/>
            <a:tailEnd/>
          </a:ln>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Snip Single Corner Rectangle 5">
            <a:extLst>
              <a:ext uri="{FF2B5EF4-FFF2-40B4-BE49-F238E27FC236}">
                <a16:creationId xmlns:a16="http://schemas.microsoft.com/office/drawing/2014/main" id="{B651F3E8-CF2D-46CE-808F-BB9197118FDA}"/>
              </a:ext>
            </a:extLst>
          </p:cNvPr>
          <p:cNvSpPr/>
          <p:nvPr/>
        </p:nvSpPr>
        <p:spPr bwMode="auto">
          <a:xfrm rot="21045058" flipH="1" flipV="1">
            <a:off x="7652086" y="2614866"/>
            <a:ext cx="1363579" cy="914400"/>
          </a:xfrm>
          <a:prstGeom prst="snip1Rect">
            <a:avLst/>
          </a:prstGeom>
          <a:solidFill>
            <a:schemeClr val="bg1">
              <a:lumMod val="85000"/>
            </a:schemeClr>
          </a:solidFill>
          <a:ln w="9525" cap="flat" cmpd="sng" algn="ctr">
            <a:solidFill>
              <a:schemeClr val="tx1"/>
            </a:solidFill>
            <a:prstDash val="solid"/>
            <a:round/>
            <a:headEnd type="none" w="med" len="med"/>
            <a:tailEnd type="none" w="med" len="med"/>
          </a:ln>
          <a:effectLst/>
          <a:scene3d>
            <a:camera prst="perspectiveHeroicExtremeLeftFacing" fov="4800000">
              <a:rot lat="686319" lon="829100" rev="21186171"/>
            </a:camera>
            <a:lightRig rig="threePt" dir="t">
              <a:rot lat="0" lon="0" rev="2400000"/>
            </a:lightRig>
          </a:scene3d>
          <a:sp3d>
            <a:bevelT w="0" h="133350"/>
          </a:sp3d>
        </p:spPr>
        <p:txBody>
          <a:bodyPr wrap="none"/>
          <a:lstStyle/>
          <a:p>
            <a:pPr>
              <a:defRPr/>
            </a:pPr>
            <a:endParaRPr lang="en-US"/>
          </a:p>
        </p:txBody>
      </p:sp>
      <p:graphicFrame>
        <p:nvGraphicFramePr>
          <p:cNvPr id="27" name="Table 26">
            <a:extLst>
              <a:ext uri="{FF2B5EF4-FFF2-40B4-BE49-F238E27FC236}">
                <a16:creationId xmlns:a16="http://schemas.microsoft.com/office/drawing/2014/main" id="{5DD0F6FA-A534-457B-BA8D-8B6FC1EFA78F}"/>
              </a:ext>
            </a:extLst>
          </p:cNvPr>
          <p:cNvGraphicFramePr>
            <a:graphicFrameLocks noGrp="1"/>
          </p:cNvGraphicFramePr>
          <p:nvPr/>
        </p:nvGraphicFramePr>
        <p:xfrm>
          <a:off x="7796214" y="3849689"/>
          <a:ext cx="1250949" cy="885825"/>
        </p:xfrm>
        <a:graphic>
          <a:graphicData uri="http://schemas.openxmlformats.org/drawingml/2006/table">
            <a:tbl>
              <a:tblPr/>
              <a:tblGrid>
                <a:gridCol w="416983">
                  <a:extLst>
                    <a:ext uri="{9D8B030D-6E8A-4147-A177-3AD203B41FA5}">
                      <a16:colId xmlns:a16="http://schemas.microsoft.com/office/drawing/2014/main" val="20000"/>
                    </a:ext>
                  </a:extLst>
                </a:gridCol>
                <a:gridCol w="416983">
                  <a:extLst>
                    <a:ext uri="{9D8B030D-6E8A-4147-A177-3AD203B41FA5}">
                      <a16:colId xmlns:a16="http://schemas.microsoft.com/office/drawing/2014/main" val="20001"/>
                    </a:ext>
                  </a:extLst>
                </a:gridCol>
                <a:gridCol w="416983">
                  <a:extLst>
                    <a:ext uri="{9D8B030D-6E8A-4147-A177-3AD203B41FA5}">
                      <a16:colId xmlns:a16="http://schemas.microsoft.com/office/drawing/2014/main" val="20002"/>
                    </a:ext>
                  </a:extLst>
                </a:gridCol>
              </a:tblGrid>
              <a:tr h="151254">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1254">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1254">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1254">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1254">
                <a:tc>
                  <a:txBody>
                    <a:bodyPr/>
                    <a:lstStyle/>
                    <a:p>
                      <a:pPr algn="l" fontAlgn="b"/>
                      <a:r>
                        <a:rPr lang="en-US" sz="1100" b="0" i="0" u="none" strike="noStrike" dirty="0">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9522" marR="9522"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C9C2B59B-303B-49DC-8BB2-BC6D1D737A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2DAB71-7670-4CEE-828C-6463A0AA2C72}" type="slidenum">
              <a:rPr lang="en-US" altLang="en-US" sz="1400"/>
              <a:pPr eaLnBrk="1" hangingPunct="1"/>
              <a:t>40</a:t>
            </a:fld>
            <a:endParaRPr lang="en-US" altLang="en-US" sz="1400"/>
          </a:p>
        </p:txBody>
      </p:sp>
      <p:sp>
        <p:nvSpPr>
          <p:cNvPr id="60419" name="Rectangle 2">
            <a:extLst>
              <a:ext uri="{FF2B5EF4-FFF2-40B4-BE49-F238E27FC236}">
                <a16:creationId xmlns:a16="http://schemas.microsoft.com/office/drawing/2014/main" id="{C97C8161-777A-4936-B885-5DBB29013E72}"/>
              </a:ext>
            </a:extLst>
          </p:cNvPr>
          <p:cNvSpPr>
            <a:spLocks noGrp="1" noChangeArrowheads="1"/>
          </p:cNvSpPr>
          <p:nvPr>
            <p:ph type="title"/>
          </p:nvPr>
        </p:nvSpPr>
        <p:spPr>
          <a:xfrm>
            <a:off x="1731963" y="0"/>
            <a:ext cx="8382000" cy="1143000"/>
          </a:xfrm>
        </p:spPr>
        <p:txBody>
          <a:bodyPr/>
          <a:lstStyle/>
          <a:p>
            <a:pPr eaLnBrk="1" hangingPunct="1"/>
            <a:r>
              <a:rPr lang="en-GB" altLang="en-US"/>
              <a:t> The Chen Notation : Attributes</a:t>
            </a:r>
          </a:p>
        </p:txBody>
      </p:sp>
      <p:sp>
        <p:nvSpPr>
          <p:cNvPr id="86019" name="Text Box 3">
            <a:extLst>
              <a:ext uri="{FF2B5EF4-FFF2-40B4-BE49-F238E27FC236}">
                <a16:creationId xmlns:a16="http://schemas.microsoft.com/office/drawing/2014/main" id="{ADE66350-7466-48CD-92E4-55742E0E3E7D}"/>
              </a:ext>
            </a:extLst>
          </p:cNvPr>
          <p:cNvSpPr txBox="1">
            <a:spLocks noChangeArrowheads="1"/>
          </p:cNvSpPr>
          <p:nvPr/>
        </p:nvSpPr>
        <p:spPr bwMode="auto">
          <a:xfrm>
            <a:off x="2057400" y="1447800"/>
            <a:ext cx="17526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u="sng">
                <a:solidFill>
                  <a:srgbClr val="800000"/>
                </a:solidFill>
              </a:rPr>
              <a:t>Attributes</a:t>
            </a:r>
          </a:p>
        </p:txBody>
      </p:sp>
      <p:grpSp>
        <p:nvGrpSpPr>
          <p:cNvPr id="2" name="Group 4">
            <a:extLst>
              <a:ext uri="{FF2B5EF4-FFF2-40B4-BE49-F238E27FC236}">
                <a16:creationId xmlns:a16="http://schemas.microsoft.com/office/drawing/2014/main" id="{31764BE8-48E2-4103-ABDC-1F7E79773812}"/>
              </a:ext>
            </a:extLst>
          </p:cNvPr>
          <p:cNvGrpSpPr>
            <a:grpSpLocks/>
          </p:cNvGrpSpPr>
          <p:nvPr/>
        </p:nvGrpSpPr>
        <p:grpSpPr bwMode="auto">
          <a:xfrm>
            <a:off x="3962400" y="2057400"/>
            <a:ext cx="3505200" cy="609600"/>
            <a:chOff x="720" y="1776"/>
            <a:chExt cx="2208" cy="384"/>
          </a:xfrm>
        </p:grpSpPr>
        <p:sp>
          <p:nvSpPr>
            <p:cNvPr id="60443" name="Oval 5">
              <a:extLst>
                <a:ext uri="{FF2B5EF4-FFF2-40B4-BE49-F238E27FC236}">
                  <a16:creationId xmlns:a16="http://schemas.microsoft.com/office/drawing/2014/main" id="{AA63BDCB-3D88-4D84-8686-8256FAC6C7DA}"/>
                </a:ext>
              </a:extLst>
            </p:cNvPr>
            <p:cNvSpPr>
              <a:spLocks noChangeArrowheads="1"/>
            </p:cNvSpPr>
            <p:nvPr/>
          </p:nvSpPr>
          <p:spPr bwMode="auto">
            <a:xfrm>
              <a:off x="1248" y="1776"/>
              <a:ext cx="1680"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u="sng">
                  <a:solidFill>
                    <a:srgbClr val="800000"/>
                  </a:solidFill>
                </a:rPr>
                <a:t>attribute-name</a:t>
              </a:r>
            </a:p>
          </p:txBody>
        </p:sp>
        <p:sp>
          <p:nvSpPr>
            <p:cNvPr id="60444" name="Line 6">
              <a:extLst>
                <a:ext uri="{FF2B5EF4-FFF2-40B4-BE49-F238E27FC236}">
                  <a16:creationId xmlns:a16="http://schemas.microsoft.com/office/drawing/2014/main" id="{3D09440C-E30E-4090-875A-48523650E239}"/>
                </a:ext>
              </a:extLst>
            </p:cNvPr>
            <p:cNvSpPr>
              <a:spLocks noChangeShapeType="1"/>
            </p:cNvSpPr>
            <p:nvPr/>
          </p:nvSpPr>
          <p:spPr bwMode="auto">
            <a:xfrm>
              <a:off x="720" y="1968"/>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86023" name="Text Box 7">
            <a:extLst>
              <a:ext uri="{FF2B5EF4-FFF2-40B4-BE49-F238E27FC236}">
                <a16:creationId xmlns:a16="http://schemas.microsoft.com/office/drawing/2014/main" id="{7A44522F-37EC-4B51-B174-A4347AC72E10}"/>
              </a:ext>
            </a:extLst>
          </p:cNvPr>
          <p:cNvSpPr txBox="1">
            <a:spLocks noChangeArrowheads="1"/>
          </p:cNvSpPr>
          <p:nvPr/>
        </p:nvSpPr>
        <p:spPr bwMode="auto">
          <a:xfrm>
            <a:off x="2209800" y="2157414"/>
            <a:ext cx="1447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identifier</a:t>
            </a:r>
          </a:p>
        </p:txBody>
      </p:sp>
      <p:sp>
        <p:nvSpPr>
          <p:cNvPr id="86024" name="Text Box 8">
            <a:extLst>
              <a:ext uri="{FF2B5EF4-FFF2-40B4-BE49-F238E27FC236}">
                <a16:creationId xmlns:a16="http://schemas.microsoft.com/office/drawing/2014/main" id="{22332659-7D0A-4DE4-8EB3-5A08FE8112FB}"/>
              </a:ext>
            </a:extLst>
          </p:cNvPr>
          <p:cNvSpPr txBox="1">
            <a:spLocks noChangeArrowheads="1"/>
          </p:cNvSpPr>
          <p:nvPr/>
        </p:nvSpPr>
        <p:spPr bwMode="auto">
          <a:xfrm>
            <a:off x="2209800" y="3048001"/>
            <a:ext cx="1676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800000"/>
                </a:solidFill>
              </a:rPr>
              <a:t>descriptors</a:t>
            </a:r>
          </a:p>
        </p:txBody>
      </p:sp>
      <p:grpSp>
        <p:nvGrpSpPr>
          <p:cNvPr id="3" name="Group 9">
            <a:extLst>
              <a:ext uri="{FF2B5EF4-FFF2-40B4-BE49-F238E27FC236}">
                <a16:creationId xmlns:a16="http://schemas.microsoft.com/office/drawing/2014/main" id="{FDAB4A5B-5FBB-40D1-9950-015751AC58BA}"/>
              </a:ext>
            </a:extLst>
          </p:cNvPr>
          <p:cNvGrpSpPr>
            <a:grpSpLocks/>
          </p:cNvGrpSpPr>
          <p:nvPr/>
        </p:nvGrpSpPr>
        <p:grpSpPr bwMode="auto">
          <a:xfrm>
            <a:off x="3962400" y="2971800"/>
            <a:ext cx="3505200" cy="609600"/>
            <a:chOff x="720" y="1776"/>
            <a:chExt cx="2208" cy="384"/>
          </a:xfrm>
        </p:grpSpPr>
        <p:sp>
          <p:nvSpPr>
            <p:cNvPr id="60441" name="Oval 10">
              <a:extLst>
                <a:ext uri="{FF2B5EF4-FFF2-40B4-BE49-F238E27FC236}">
                  <a16:creationId xmlns:a16="http://schemas.microsoft.com/office/drawing/2014/main" id="{2A2FC562-679D-431C-B340-D1DD99D3242F}"/>
                </a:ext>
              </a:extLst>
            </p:cNvPr>
            <p:cNvSpPr>
              <a:spLocks noChangeArrowheads="1"/>
            </p:cNvSpPr>
            <p:nvPr/>
          </p:nvSpPr>
          <p:spPr bwMode="auto">
            <a:xfrm>
              <a:off x="1248" y="1776"/>
              <a:ext cx="1680"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attribute-name</a:t>
              </a:r>
            </a:p>
          </p:txBody>
        </p:sp>
        <p:sp>
          <p:nvSpPr>
            <p:cNvPr id="60442" name="Line 11">
              <a:extLst>
                <a:ext uri="{FF2B5EF4-FFF2-40B4-BE49-F238E27FC236}">
                  <a16:creationId xmlns:a16="http://schemas.microsoft.com/office/drawing/2014/main" id="{210CE737-AF3B-40A2-8AA6-DCF71F8DCE02}"/>
                </a:ext>
              </a:extLst>
            </p:cNvPr>
            <p:cNvSpPr>
              <a:spLocks noChangeShapeType="1"/>
            </p:cNvSpPr>
            <p:nvPr/>
          </p:nvSpPr>
          <p:spPr bwMode="auto">
            <a:xfrm>
              <a:off x="720" y="1968"/>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86028" name="Text Box 12">
            <a:extLst>
              <a:ext uri="{FF2B5EF4-FFF2-40B4-BE49-F238E27FC236}">
                <a16:creationId xmlns:a16="http://schemas.microsoft.com/office/drawing/2014/main" id="{407CCA1B-D2CB-4C0D-A462-2A8612EDAFF4}"/>
              </a:ext>
            </a:extLst>
          </p:cNvPr>
          <p:cNvSpPr txBox="1">
            <a:spLocks noChangeArrowheads="1"/>
          </p:cNvSpPr>
          <p:nvPr/>
        </p:nvSpPr>
        <p:spPr bwMode="auto">
          <a:xfrm>
            <a:off x="2209800" y="3962400"/>
            <a:ext cx="17526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multi-valued descriptors</a:t>
            </a:r>
          </a:p>
        </p:txBody>
      </p:sp>
      <p:grpSp>
        <p:nvGrpSpPr>
          <p:cNvPr id="4" name="Group 13">
            <a:extLst>
              <a:ext uri="{FF2B5EF4-FFF2-40B4-BE49-F238E27FC236}">
                <a16:creationId xmlns:a16="http://schemas.microsoft.com/office/drawing/2014/main" id="{D5ABC305-F601-41C6-A7CB-806C318FB612}"/>
              </a:ext>
            </a:extLst>
          </p:cNvPr>
          <p:cNvGrpSpPr>
            <a:grpSpLocks/>
          </p:cNvGrpSpPr>
          <p:nvPr/>
        </p:nvGrpSpPr>
        <p:grpSpPr bwMode="auto">
          <a:xfrm>
            <a:off x="3976688" y="4038600"/>
            <a:ext cx="3490912" cy="609600"/>
            <a:chOff x="1545" y="2544"/>
            <a:chExt cx="2199" cy="384"/>
          </a:xfrm>
        </p:grpSpPr>
        <p:sp>
          <p:nvSpPr>
            <p:cNvPr id="60438" name="Oval 14">
              <a:extLst>
                <a:ext uri="{FF2B5EF4-FFF2-40B4-BE49-F238E27FC236}">
                  <a16:creationId xmlns:a16="http://schemas.microsoft.com/office/drawing/2014/main" id="{81D126C7-024C-47ED-A349-32E32D446069}"/>
                </a:ext>
              </a:extLst>
            </p:cNvPr>
            <p:cNvSpPr>
              <a:spLocks noChangeArrowheads="1"/>
            </p:cNvSpPr>
            <p:nvPr/>
          </p:nvSpPr>
          <p:spPr bwMode="auto">
            <a:xfrm>
              <a:off x="2064" y="2544"/>
              <a:ext cx="1680"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attribute-name</a:t>
              </a:r>
            </a:p>
          </p:txBody>
        </p:sp>
        <p:sp>
          <p:nvSpPr>
            <p:cNvPr id="60439" name="Line 15">
              <a:extLst>
                <a:ext uri="{FF2B5EF4-FFF2-40B4-BE49-F238E27FC236}">
                  <a16:creationId xmlns:a16="http://schemas.microsoft.com/office/drawing/2014/main" id="{7ADE6D9D-2F91-4989-AC5D-DF48313271C7}"/>
                </a:ext>
              </a:extLst>
            </p:cNvPr>
            <p:cNvSpPr>
              <a:spLocks noChangeShapeType="1"/>
            </p:cNvSpPr>
            <p:nvPr/>
          </p:nvSpPr>
          <p:spPr bwMode="auto">
            <a:xfrm>
              <a:off x="1545" y="2709"/>
              <a:ext cx="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0440" name="Line 16">
              <a:extLst>
                <a:ext uri="{FF2B5EF4-FFF2-40B4-BE49-F238E27FC236}">
                  <a16:creationId xmlns:a16="http://schemas.microsoft.com/office/drawing/2014/main" id="{594E7393-7EB4-4799-96EE-33AD15653F85}"/>
                </a:ext>
              </a:extLst>
            </p:cNvPr>
            <p:cNvSpPr>
              <a:spLocks noChangeShapeType="1"/>
            </p:cNvSpPr>
            <p:nvPr/>
          </p:nvSpPr>
          <p:spPr bwMode="auto">
            <a:xfrm>
              <a:off x="1548" y="276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86033" name="Text Box 17">
            <a:extLst>
              <a:ext uri="{FF2B5EF4-FFF2-40B4-BE49-F238E27FC236}">
                <a16:creationId xmlns:a16="http://schemas.microsoft.com/office/drawing/2014/main" id="{1B19766F-37CC-438D-8E09-63A184C10AD1}"/>
              </a:ext>
            </a:extLst>
          </p:cNvPr>
          <p:cNvSpPr txBox="1">
            <a:spLocks noChangeArrowheads="1"/>
          </p:cNvSpPr>
          <p:nvPr/>
        </p:nvSpPr>
        <p:spPr bwMode="auto">
          <a:xfrm>
            <a:off x="2209800" y="5121275"/>
            <a:ext cx="17526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solidFill>
                  <a:srgbClr val="800000"/>
                </a:solidFill>
              </a:rPr>
              <a:t>complex attribute</a:t>
            </a:r>
          </a:p>
        </p:txBody>
      </p:sp>
      <p:grpSp>
        <p:nvGrpSpPr>
          <p:cNvPr id="5" name="Group 18">
            <a:extLst>
              <a:ext uri="{FF2B5EF4-FFF2-40B4-BE49-F238E27FC236}">
                <a16:creationId xmlns:a16="http://schemas.microsoft.com/office/drawing/2014/main" id="{591CB976-0E4F-4A89-BD70-97992CCCD2AB}"/>
              </a:ext>
            </a:extLst>
          </p:cNvPr>
          <p:cNvGrpSpPr>
            <a:grpSpLocks/>
          </p:cNvGrpSpPr>
          <p:nvPr/>
        </p:nvGrpSpPr>
        <p:grpSpPr bwMode="auto">
          <a:xfrm>
            <a:off x="3967163" y="5267325"/>
            <a:ext cx="3505200" cy="609600"/>
            <a:chOff x="720" y="1776"/>
            <a:chExt cx="2208" cy="384"/>
          </a:xfrm>
        </p:grpSpPr>
        <p:sp>
          <p:nvSpPr>
            <p:cNvPr id="60436" name="Oval 19">
              <a:extLst>
                <a:ext uri="{FF2B5EF4-FFF2-40B4-BE49-F238E27FC236}">
                  <a16:creationId xmlns:a16="http://schemas.microsoft.com/office/drawing/2014/main" id="{8DDCDBC3-BCB5-4BB7-910F-A4AA2DE29B48}"/>
                </a:ext>
              </a:extLst>
            </p:cNvPr>
            <p:cNvSpPr>
              <a:spLocks noChangeArrowheads="1"/>
            </p:cNvSpPr>
            <p:nvPr/>
          </p:nvSpPr>
          <p:spPr bwMode="auto">
            <a:xfrm>
              <a:off x="1248" y="1776"/>
              <a:ext cx="1680"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attribute-name</a:t>
              </a:r>
            </a:p>
          </p:txBody>
        </p:sp>
        <p:sp>
          <p:nvSpPr>
            <p:cNvPr id="60437" name="Line 20">
              <a:extLst>
                <a:ext uri="{FF2B5EF4-FFF2-40B4-BE49-F238E27FC236}">
                  <a16:creationId xmlns:a16="http://schemas.microsoft.com/office/drawing/2014/main" id="{B0240972-9823-4D89-BE24-9348080708FA}"/>
                </a:ext>
              </a:extLst>
            </p:cNvPr>
            <p:cNvSpPr>
              <a:spLocks noChangeShapeType="1"/>
            </p:cNvSpPr>
            <p:nvPr/>
          </p:nvSpPr>
          <p:spPr bwMode="auto">
            <a:xfrm>
              <a:off x="720" y="1968"/>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6" name="Group 21">
            <a:extLst>
              <a:ext uri="{FF2B5EF4-FFF2-40B4-BE49-F238E27FC236}">
                <a16:creationId xmlns:a16="http://schemas.microsoft.com/office/drawing/2014/main" id="{C8A50D8B-6CBE-4A06-84BF-16046FB4AB90}"/>
              </a:ext>
            </a:extLst>
          </p:cNvPr>
          <p:cNvGrpSpPr>
            <a:grpSpLocks/>
          </p:cNvGrpSpPr>
          <p:nvPr/>
        </p:nvGrpSpPr>
        <p:grpSpPr bwMode="auto">
          <a:xfrm>
            <a:off x="7329488" y="4695825"/>
            <a:ext cx="1814512" cy="1676400"/>
            <a:chOff x="3657" y="2958"/>
            <a:chExt cx="1143" cy="1056"/>
          </a:xfrm>
        </p:grpSpPr>
        <p:sp>
          <p:nvSpPr>
            <p:cNvPr id="60430" name="Oval 22">
              <a:extLst>
                <a:ext uri="{FF2B5EF4-FFF2-40B4-BE49-F238E27FC236}">
                  <a16:creationId xmlns:a16="http://schemas.microsoft.com/office/drawing/2014/main" id="{16D5F7FB-22A1-47B8-834B-73EB5B503230}"/>
                </a:ext>
              </a:extLst>
            </p:cNvPr>
            <p:cNvSpPr>
              <a:spLocks noChangeArrowheads="1"/>
            </p:cNvSpPr>
            <p:nvPr/>
          </p:nvSpPr>
          <p:spPr bwMode="auto">
            <a:xfrm>
              <a:off x="3984" y="2958"/>
              <a:ext cx="816" cy="2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part 1</a:t>
              </a:r>
            </a:p>
          </p:txBody>
        </p:sp>
        <p:sp>
          <p:nvSpPr>
            <p:cNvPr id="60431" name="Oval 23">
              <a:extLst>
                <a:ext uri="{FF2B5EF4-FFF2-40B4-BE49-F238E27FC236}">
                  <a16:creationId xmlns:a16="http://schemas.microsoft.com/office/drawing/2014/main" id="{D516E16A-0B1C-4E27-8BD6-1775D660163B}"/>
                </a:ext>
              </a:extLst>
            </p:cNvPr>
            <p:cNvSpPr>
              <a:spLocks noChangeArrowheads="1"/>
            </p:cNvSpPr>
            <p:nvPr/>
          </p:nvSpPr>
          <p:spPr bwMode="auto">
            <a:xfrm>
              <a:off x="3984" y="3351"/>
              <a:ext cx="816" cy="2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part 2</a:t>
              </a:r>
            </a:p>
          </p:txBody>
        </p:sp>
        <p:sp>
          <p:nvSpPr>
            <p:cNvPr id="60432" name="Oval 24">
              <a:extLst>
                <a:ext uri="{FF2B5EF4-FFF2-40B4-BE49-F238E27FC236}">
                  <a16:creationId xmlns:a16="http://schemas.microsoft.com/office/drawing/2014/main" id="{60CD2171-DB02-45F5-B0D6-535D7AD2902C}"/>
                </a:ext>
              </a:extLst>
            </p:cNvPr>
            <p:cNvSpPr>
              <a:spLocks noChangeArrowheads="1"/>
            </p:cNvSpPr>
            <p:nvPr/>
          </p:nvSpPr>
          <p:spPr bwMode="auto">
            <a:xfrm>
              <a:off x="3984" y="3726"/>
              <a:ext cx="816" cy="2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a:solidFill>
                    <a:srgbClr val="800000"/>
                  </a:solidFill>
                </a:rPr>
                <a:t>part 3</a:t>
              </a:r>
            </a:p>
          </p:txBody>
        </p:sp>
        <p:sp>
          <p:nvSpPr>
            <p:cNvPr id="60433" name="Line 25">
              <a:extLst>
                <a:ext uri="{FF2B5EF4-FFF2-40B4-BE49-F238E27FC236}">
                  <a16:creationId xmlns:a16="http://schemas.microsoft.com/office/drawing/2014/main" id="{D7D5D2B2-01FD-4B56-87C7-85F3AEA69722}"/>
                </a:ext>
              </a:extLst>
            </p:cNvPr>
            <p:cNvSpPr>
              <a:spLocks noChangeShapeType="1"/>
            </p:cNvSpPr>
            <p:nvPr/>
          </p:nvSpPr>
          <p:spPr bwMode="auto">
            <a:xfrm flipH="1">
              <a:off x="3657" y="3138"/>
              <a:ext cx="33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0434" name="Line 26">
              <a:extLst>
                <a:ext uri="{FF2B5EF4-FFF2-40B4-BE49-F238E27FC236}">
                  <a16:creationId xmlns:a16="http://schemas.microsoft.com/office/drawing/2014/main" id="{98D13A8B-880E-4F60-BB2C-B0CA50515CF1}"/>
                </a:ext>
              </a:extLst>
            </p:cNvPr>
            <p:cNvSpPr>
              <a:spLocks noChangeShapeType="1"/>
            </p:cNvSpPr>
            <p:nvPr/>
          </p:nvSpPr>
          <p:spPr bwMode="auto">
            <a:xfrm>
              <a:off x="3744" y="350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0435" name="Line 27">
              <a:extLst>
                <a:ext uri="{FF2B5EF4-FFF2-40B4-BE49-F238E27FC236}">
                  <a16:creationId xmlns:a16="http://schemas.microsoft.com/office/drawing/2014/main" id="{79B1C783-D7B8-4CB2-91BC-A6066CEB3A9D}"/>
                </a:ext>
              </a:extLst>
            </p:cNvPr>
            <p:cNvSpPr>
              <a:spLocks noChangeShapeType="1"/>
            </p:cNvSpPr>
            <p:nvPr/>
          </p:nvSpPr>
          <p:spPr bwMode="auto">
            <a:xfrm>
              <a:off x="3714" y="3579"/>
              <a:ext cx="288"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8602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602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603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nimBg="1" autoUpdateAnimBg="0"/>
      <p:bldP spid="86023" grpId="0" animBg="1" autoUpdateAnimBg="0"/>
      <p:bldP spid="86024" grpId="0" animBg="1" autoUpdateAnimBg="0"/>
      <p:bldP spid="86028" grpId="0" animBg="1" autoUpdateAnimBg="0"/>
      <p:bldP spid="86033"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F4E150B4-4EF3-44D3-9409-FEE6FE7F7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ACE22C-FF9E-4CD4-A9D3-728AF0738858}" type="slidenum">
              <a:rPr lang="en-US" altLang="en-US" sz="1400"/>
              <a:pPr eaLnBrk="1" hangingPunct="1"/>
              <a:t>41</a:t>
            </a:fld>
            <a:endParaRPr lang="en-US" altLang="en-US" sz="1400"/>
          </a:p>
        </p:txBody>
      </p:sp>
      <p:sp>
        <p:nvSpPr>
          <p:cNvPr id="61443" name="Rectangle 2">
            <a:extLst>
              <a:ext uri="{FF2B5EF4-FFF2-40B4-BE49-F238E27FC236}">
                <a16:creationId xmlns:a16="http://schemas.microsoft.com/office/drawing/2014/main" id="{24398221-C93F-480D-A542-ADDDA8D62187}"/>
              </a:ext>
            </a:extLst>
          </p:cNvPr>
          <p:cNvSpPr>
            <a:spLocks noGrp="1" noChangeArrowheads="1"/>
          </p:cNvSpPr>
          <p:nvPr>
            <p:ph type="title"/>
          </p:nvPr>
        </p:nvSpPr>
        <p:spPr>
          <a:xfrm>
            <a:off x="2209800" y="609600"/>
            <a:ext cx="7772400" cy="762000"/>
          </a:xfrm>
          <a:noFill/>
        </p:spPr>
        <p:txBody>
          <a:bodyPr vert="horz" lIns="92075" tIns="46038" rIns="92075" bIns="46038" rtlCol="0" anchor="ctr">
            <a:normAutofit/>
          </a:bodyPr>
          <a:lstStyle/>
          <a:p>
            <a:pPr eaLnBrk="1" hangingPunct="1"/>
            <a:r>
              <a:rPr lang="en-US" altLang="en-US" sz="4000"/>
              <a:t>Example of a RELATION</a:t>
            </a:r>
          </a:p>
        </p:txBody>
      </p:sp>
      <p:sp>
        <p:nvSpPr>
          <p:cNvPr id="61444" name="Rectangle 3">
            <a:extLst>
              <a:ext uri="{FF2B5EF4-FFF2-40B4-BE49-F238E27FC236}">
                <a16:creationId xmlns:a16="http://schemas.microsoft.com/office/drawing/2014/main" id="{42B89CDF-3362-4E2B-B0FC-3B555B8EFF50}"/>
              </a:ext>
            </a:extLst>
          </p:cNvPr>
          <p:cNvSpPr>
            <a:spLocks noGrp="1" noChangeArrowheads="1"/>
          </p:cNvSpPr>
          <p:nvPr>
            <p:ph type="body" idx="1"/>
          </p:nvPr>
        </p:nvSpPr>
        <p:spPr>
          <a:xfrm>
            <a:off x="1828800" y="1524000"/>
            <a:ext cx="8610600" cy="1447800"/>
          </a:xfrm>
          <a:noFill/>
        </p:spPr>
        <p:txBody>
          <a:bodyPr vert="horz" lIns="92075" tIns="46038" rIns="92075" bIns="46038" rtlCol="0">
            <a:normAutofit fontScale="85000" lnSpcReduction="10000"/>
          </a:bodyPr>
          <a:lstStyle/>
          <a:p>
            <a:pPr marL="0" indent="0">
              <a:buNone/>
            </a:pPr>
            <a:r>
              <a:rPr lang="en-US" altLang="en-US" sz="2400">
                <a:latin typeface="Arial Rounded MT Bold" panose="020F0704030504030204" pitchFamily="34" charset="0"/>
              </a:rPr>
              <a:t>Consider the relation EMPLOYEE represented by the following table</a:t>
            </a:r>
            <a:r>
              <a:rPr lang="en-US" altLang="en-US" sz="2400"/>
              <a:t>:</a:t>
            </a:r>
          </a:p>
          <a:p>
            <a:pPr marL="0" indent="0">
              <a:buNone/>
            </a:pPr>
            <a:endParaRPr lang="en-US" altLang="en-US"/>
          </a:p>
          <a:p>
            <a:pPr marL="0" indent="0">
              <a:buNone/>
            </a:pPr>
            <a:r>
              <a:rPr lang="en-US" altLang="en-US" sz="2000"/>
              <a:t>   Emp   Name        Desig       Grade      Join          Basic      Sex       Dept </a:t>
            </a:r>
            <a:br>
              <a:rPr lang="en-US" altLang="en-US" sz="2000"/>
            </a:br>
            <a:r>
              <a:rPr lang="en-US" altLang="en-US" sz="2000"/>
              <a:t>   Code                    Code                       Date         Salary                 Code</a:t>
            </a:r>
          </a:p>
        </p:txBody>
      </p:sp>
      <p:grpSp>
        <p:nvGrpSpPr>
          <p:cNvPr id="61445" name="Group 4">
            <a:extLst>
              <a:ext uri="{FF2B5EF4-FFF2-40B4-BE49-F238E27FC236}">
                <a16:creationId xmlns:a16="http://schemas.microsoft.com/office/drawing/2014/main" id="{BDC300FF-1550-4495-9EEC-3C7E9AEB5C76}"/>
              </a:ext>
            </a:extLst>
          </p:cNvPr>
          <p:cNvGrpSpPr>
            <a:grpSpLocks/>
          </p:cNvGrpSpPr>
          <p:nvPr/>
        </p:nvGrpSpPr>
        <p:grpSpPr bwMode="auto">
          <a:xfrm>
            <a:off x="1981200" y="2743200"/>
            <a:ext cx="8001000" cy="3124200"/>
            <a:chOff x="288" y="1728"/>
            <a:chExt cx="5040" cy="1968"/>
          </a:xfrm>
        </p:grpSpPr>
        <p:sp>
          <p:nvSpPr>
            <p:cNvPr id="61446" name="Rectangle 5">
              <a:extLst>
                <a:ext uri="{FF2B5EF4-FFF2-40B4-BE49-F238E27FC236}">
                  <a16:creationId xmlns:a16="http://schemas.microsoft.com/office/drawing/2014/main" id="{D0C67F84-0655-4408-A13D-A9959576992B}"/>
                </a:ext>
              </a:extLst>
            </p:cNvPr>
            <p:cNvSpPr>
              <a:spLocks noChangeArrowheads="1"/>
            </p:cNvSpPr>
            <p:nvPr/>
          </p:nvSpPr>
          <p:spPr bwMode="auto">
            <a:xfrm>
              <a:off x="288" y="1728"/>
              <a:ext cx="5032" cy="19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447" name="Line 6">
              <a:extLst>
                <a:ext uri="{FF2B5EF4-FFF2-40B4-BE49-F238E27FC236}">
                  <a16:creationId xmlns:a16="http://schemas.microsoft.com/office/drawing/2014/main" id="{6747297F-D2B8-4F71-B5E0-E494C443ECE6}"/>
                </a:ext>
              </a:extLst>
            </p:cNvPr>
            <p:cNvSpPr>
              <a:spLocks noChangeShapeType="1"/>
            </p:cNvSpPr>
            <p:nvPr/>
          </p:nvSpPr>
          <p:spPr bwMode="auto">
            <a:xfrm>
              <a:off x="768" y="1728"/>
              <a:ext cx="0" cy="19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48" name="Line 7">
              <a:extLst>
                <a:ext uri="{FF2B5EF4-FFF2-40B4-BE49-F238E27FC236}">
                  <a16:creationId xmlns:a16="http://schemas.microsoft.com/office/drawing/2014/main" id="{C9DADC9D-3430-4BDA-8FF1-8C76463EFDF7}"/>
                </a:ext>
              </a:extLst>
            </p:cNvPr>
            <p:cNvSpPr>
              <a:spLocks noChangeShapeType="1"/>
            </p:cNvSpPr>
            <p:nvPr/>
          </p:nvSpPr>
          <p:spPr bwMode="auto">
            <a:xfrm>
              <a:off x="1488" y="1728"/>
              <a:ext cx="0" cy="19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49" name="Line 8">
              <a:extLst>
                <a:ext uri="{FF2B5EF4-FFF2-40B4-BE49-F238E27FC236}">
                  <a16:creationId xmlns:a16="http://schemas.microsoft.com/office/drawing/2014/main" id="{61C84477-8CA3-459E-8BE5-B5AA93B4E338}"/>
                </a:ext>
              </a:extLst>
            </p:cNvPr>
            <p:cNvSpPr>
              <a:spLocks noChangeShapeType="1"/>
            </p:cNvSpPr>
            <p:nvPr/>
          </p:nvSpPr>
          <p:spPr bwMode="auto">
            <a:xfrm>
              <a:off x="2064" y="1728"/>
              <a:ext cx="0" cy="19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0" name="Line 9">
              <a:extLst>
                <a:ext uri="{FF2B5EF4-FFF2-40B4-BE49-F238E27FC236}">
                  <a16:creationId xmlns:a16="http://schemas.microsoft.com/office/drawing/2014/main" id="{E5ED9F4E-B033-4AC6-83DA-8828954A6CA6}"/>
                </a:ext>
              </a:extLst>
            </p:cNvPr>
            <p:cNvSpPr>
              <a:spLocks noChangeShapeType="1"/>
            </p:cNvSpPr>
            <p:nvPr/>
          </p:nvSpPr>
          <p:spPr bwMode="auto">
            <a:xfrm>
              <a:off x="2640" y="1728"/>
              <a:ext cx="0" cy="19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1" name="Line 10">
              <a:extLst>
                <a:ext uri="{FF2B5EF4-FFF2-40B4-BE49-F238E27FC236}">
                  <a16:creationId xmlns:a16="http://schemas.microsoft.com/office/drawing/2014/main" id="{20BED715-8047-4339-A903-39EEACCBFC39}"/>
                </a:ext>
              </a:extLst>
            </p:cNvPr>
            <p:cNvSpPr>
              <a:spLocks noChangeShapeType="1"/>
            </p:cNvSpPr>
            <p:nvPr/>
          </p:nvSpPr>
          <p:spPr bwMode="auto">
            <a:xfrm>
              <a:off x="3312" y="1728"/>
              <a:ext cx="0" cy="19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2" name="Line 11">
              <a:extLst>
                <a:ext uri="{FF2B5EF4-FFF2-40B4-BE49-F238E27FC236}">
                  <a16:creationId xmlns:a16="http://schemas.microsoft.com/office/drawing/2014/main" id="{098D3BDF-9E46-4918-B6A0-DD8D7AD7D07A}"/>
                </a:ext>
              </a:extLst>
            </p:cNvPr>
            <p:cNvSpPr>
              <a:spLocks noChangeShapeType="1"/>
            </p:cNvSpPr>
            <p:nvPr/>
          </p:nvSpPr>
          <p:spPr bwMode="auto">
            <a:xfrm>
              <a:off x="4464" y="1728"/>
              <a:ext cx="0" cy="19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3" name="Line 12">
              <a:extLst>
                <a:ext uri="{FF2B5EF4-FFF2-40B4-BE49-F238E27FC236}">
                  <a16:creationId xmlns:a16="http://schemas.microsoft.com/office/drawing/2014/main" id="{5950B081-8FC6-419C-A40C-5C562453411F}"/>
                </a:ext>
              </a:extLst>
            </p:cNvPr>
            <p:cNvSpPr>
              <a:spLocks noChangeShapeType="1"/>
            </p:cNvSpPr>
            <p:nvPr/>
          </p:nvSpPr>
          <p:spPr bwMode="auto">
            <a:xfrm>
              <a:off x="288" y="2112"/>
              <a:ext cx="50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4" name="Line 13">
              <a:extLst>
                <a:ext uri="{FF2B5EF4-FFF2-40B4-BE49-F238E27FC236}">
                  <a16:creationId xmlns:a16="http://schemas.microsoft.com/office/drawing/2014/main" id="{F9840716-03AD-45A1-926B-8D913893D44D}"/>
                </a:ext>
              </a:extLst>
            </p:cNvPr>
            <p:cNvSpPr>
              <a:spLocks noChangeShapeType="1"/>
            </p:cNvSpPr>
            <p:nvPr/>
          </p:nvSpPr>
          <p:spPr bwMode="auto">
            <a:xfrm>
              <a:off x="288" y="2304"/>
              <a:ext cx="50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5" name="Line 14">
              <a:extLst>
                <a:ext uri="{FF2B5EF4-FFF2-40B4-BE49-F238E27FC236}">
                  <a16:creationId xmlns:a16="http://schemas.microsoft.com/office/drawing/2014/main" id="{C13E038C-3516-499B-95BA-BA854FFE8A29}"/>
                </a:ext>
              </a:extLst>
            </p:cNvPr>
            <p:cNvSpPr>
              <a:spLocks noChangeShapeType="1"/>
            </p:cNvSpPr>
            <p:nvPr/>
          </p:nvSpPr>
          <p:spPr bwMode="auto">
            <a:xfrm>
              <a:off x="3936" y="1728"/>
              <a:ext cx="0" cy="19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6" name="Line 15">
              <a:extLst>
                <a:ext uri="{FF2B5EF4-FFF2-40B4-BE49-F238E27FC236}">
                  <a16:creationId xmlns:a16="http://schemas.microsoft.com/office/drawing/2014/main" id="{6EC6FED1-C6D6-4522-8F7D-64C78581E78B}"/>
                </a:ext>
              </a:extLst>
            </p:cNvPr>
            <p:cNvSpPr>
              <a:spLocks noChangeShapeType="1"/>
            </p:cNvSpPr>
            <p:nvPr/>
          </p:nvSpPr>
          <p:spPr bwMode="auto">
            <a:xfrm>
              <a:off x="288" y="2496"/>
              <a:ext cx="50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7" name="Line 16">
              <a:extLst>
                <a:ext uri="{FF2B5EF4-FFF2-40B4-BE49-F238E27FC236}">
                  <a16:creationId xmlns:a16="http://schemas.microsoft.com/office/drawing/2014/main" id="{CE9BF71B-3954-4246-9909-7D6C575705E4}"/>
                </a:ext>
              </a:extLst>
            </p:cNvPr>
            <p:cNvSpPr>
              <a:spLocks noChangeShapeType="1"/>
            </p:cNvSpPr>
            <p:nvPr/>
          </p:nvSpPr>
          <p:spPr bwMode="auto">
            <a:xfrm>
              <a:off x="288" y="2688"/>
              <a:ext cx="50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8" name="Line 17">
              <a:extLst>
                <a:ext uri="{FF2B5EF4-FFF2-40B4-BE49-F238E27FC236}">
                  <a16:creationId xmlns:a16="http://schemas.microsoft.com/office/drawing/2014/main" id="{E4DDFDDA-D8DD-4B68-862C-1161163DF319}"/>
                </a:ext>
              </a:extLst>
            </p:cNvPr>
            <p:cNvSpPr>
              <a:spLocks noChangeShapeType="1"/>
            </p:cNvSpPr>
            <p:nvPr/>
          </p:nvSpPr>
          <p:spPr bwMode="auto">
            <a:xfrm>
              <a:off x="288" y="2880"/>
              <a:ext cx="50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59" name="Line 18">
              <a:extLst>
                <a:ext uri="{FF2B5EF4-FFF2-40B4-BE49-F238E27FC236}">
                  <a16:creationId xmlns:a16="http://schemas.microsoft.com/office/drawing/2014/main" id="{AE808A33-9E10-472B-A2CE-FCD84A94A311}"/>
                </a:ext>
              </a:extLst>
            </p:cNvPr>
            <p:cNvSpPr>
              <a:spLocks noChangeShapeType="1"/>
            </p:cNvSpPr>
            <p:nvPr/>
          </p:nvSpPr>
          <p:spPr bwMode="auto">
            <a:xfrm>
              <a:off x="288" y="3072"/>
              <a:ext cx="50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60" name="Line 19">
              <a:extLst>
                <a:ext uri="{FF2B5EF4-FFF2-40B4-BE49-F238E27FC236}">
                  <a16:creationId xmlns:a16="http://schemas.microsoft.com/office/drawing/2014/main" id="{283DFD03-34AB-418A-9DDA-1650CC717A73}"/>
                </a:ext>
              </a:extLst>
            </p:cNvPr>
            <p:cNvSpPr>
              <a:spLocks noChangeShapeType="1"/>
            </p:cNvSpPr>
            <p:nvPr/>
          </p:nvSpPr>
          <p:spPr bwMode="auto">
            <a:xfrm>
              <a:off x="288" y="3264"/>
              <a:ext cx="50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1461" name="Line 20">
              <a:extLst>
                <a:ext uri="{FF2B5EF4-FFF2-40B4-BE49-F238E27FC236}">
                  <a16:creationId xmlns:a16="http://schemas.microsoft.com/office/drawing/2014/main" id="{7DE1573D-4044-4C38-B6C6-80AE0AECCF80}"/>
                </a:ext>
              </a:extLst>
            </p:cNvPr>
            <p:cNvSpPr>
              <a:spLocks noChangeShapeType="1"/>
            </p:cNvSpPr>
            <p:nvPr/>
          </p:nvSpPr>
          <p:spPr bwMode="auto">
            <a:xfrm>
              <a:off x="288" y="3456"/>
              <a:ext cx="50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AA4B109A-B1DF-47CB-8CBA-17916F9ACC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EED529-5F4C-4ABE-A02C-38D67F52320D}" type="slidenum">
              <a:rPr lang="en-US" altLang="en-US" sz="1400"/>
              <a:pPr eaLnBrk="1" hangingPunct="1"/>
              <a:t>42</a:t>
            </a:fld>
            <a:endParaRPr lang="en-US" altLang="en-US" sz="1400"/>
          </a:p>
        </p:txBody>
      </p:sp>
      <p:sp>
        <p:nvSpPr>
          <p:cNvPr id="62467" name="Rectangle 2">
            <a:extLst>
              <a:ext uri="{FF2B5EF4-FFF2-40B4-BE49-F238E27FC236}">
                <a16:creationId xmlns:a16="http://schemas.microsoft.com/office/drawing/2014/main" id="{E0CC96B3-64F5-4187-8C2E-EC7CA14F6037}"/>
              </a:ext>
            </a:extLst>
          </p:cNvPr>
          <p:cNvSpPr>
            <a:spLocks noGrp="1" noChangeArrowheads="1"/>
          </p:cNvSpPr>
          <p:nvPr>
            <p:ph type="title"/>
          </p:nvPr>
        </p:nvSpPr>
        <p:spPr>
          <a:xfrm>
            <a:off x="2209800" y="609600"/>
            <a:ext cx="7772400" cy="762000"/>
          </a:xfrm>
          <a:noFill/>
        </p:spPr>
        <p:txBody>
          <a:bodyPr vert="horz" lIns="92075" tIns="46038" rIns="92075" bIns="46038" rtlCol="0" anchor="ctr">
            <a:normAutofit/>
          </a:bodyPr>
          <a:lstStyle/>
          <a:p>
            <a:pPr eaLnBrk="1" hangingPunct="1"/>
            <a:r>
              <a:rPr lang="en-US" altLang="en-US" sz="4000"/>
              <a:t>Tuples of a RELATION</a:t>
            </a:r>
          </a:p>
        </p:txBody>
      </p:sp>
      <p:sp>
        <p:nvSpPr>
          <p:cNvPr id="62468" name="AutoShape 3">
            <a:extLst>
              <a:ext uri="{FF2B5EF4-FFF2-40B4-BE49-F238E27FC236}">
                <a16:creationId xmlns:a16="http://schemas.microsoft.com/office/drawing/2014/main" id="{0C0E46DF-E286-4CAB-ACBD-E3A9DF333ABD}"/>
              </a:ext>
            </a:extLst>
          </p:cNvPr>
          <p:cNvSpPr>
            <a:spLocks noChangeArrowheads="1"/>
          </p:cNvSpPr>
          <p:nvPr/>
        </p:nvSpPr>
        <p:spPr bwMode="auto">
          <a:xfrm>
            <a:off x="9842500" y="320040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1</a:t>
            </a:r>
          </a:p>
        </p:txBody>
      </p:sp>
      <p:sp>
        <p:nvSpPr>
          <p:cNvPr id="62469" name="AutoShape 4">
            <a:extLst>
              <a:ext uri="{FF2B5EF4-FFF2-40B4-BE49-F238E27FC236}">
                <a16:creationId xmlns:a16="http://schemas.microsoft.com/office/drawing/2014/main" id="{3235D6BA-A733-45EC-8FF5-8CE6DAD74C48}"/>
              </a:ext>
            </a:extLst>
          </p:cNvPr>
          <p:cNvSpPr>
            <a:spLocks noChangeArrowheads="1"/>
          </p:cNvSpPr>
          <p:nvPr/>
        </p:nvSpPr>
        <p:spPr bwMode="auto">
          <a:xfrm>
            <a:off x="9842500" y="350520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2</a:t>
            </a:r>
          </a:p>
        </p:txBody>
      </p:sp>
      <p:sp>
        <p:nvSpPr>
          <p:cNvPr id="62470" name="AutoShape 5">
            <a:extLst>
              <a:ext uri="{FF2B5EF4-FFF2-40B4-BE49-F238E27FC236}">
                <a16:creationId xmlns:a16="http://schemas.microsoft.com/office/drawing/2014/main" id="{2597CB97-6CF6-4D49-B693-6E40EA1E3AC2}"/>
              </a:ext>
            </a:extLst>
          </p:cNvPr>
          <p:cNvSpPr>
            <a:spLocks noChangeArrowheads="1"/>
          </p:cNvSpPr>
          <p:nvPr/>
        </p:nvSpPr>
        <p:spPr bwMode="auto">
          <a:xfrm>
            <a:off x="9842500" y="381000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3</a:t>
            </a:r>
          </a:p>
        </p:txBody>
      </p:sp>
      <p:sp>
        <p:nvSpPr>
          <p:cNvPr id="62471" name="AutoShape 6">
            <a:extLst>
              <a:ext uri="{FF2B5EF4-FFF2-40B4-BE49-F238E27FC236}">
                <a16:creationId xmlns:a16="http://schemas.microsoft.com/office/drawing/2014/main" id="{B5A91537-5FF7-4F47-A560-A8B722D43D92}"/>
              </a:ext>
            </a:extLst>
          </p:cNvPr>
          <p:cNvSpPr>
            <a:spLocks noChangeArrowheads="1"/>
          </p:cNvSpPr>
          <p:nvPr/>
        </p:nvSpPr>
        <p:spPr bwMode="auto">
          <a:xfrm>
            <a:off x="9842500" y="411480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4</a:t>
            </a:r>
          </a:p>
        </p:txBody>
      </p:sp>
      <p:sp>
        <p:nvSpPr>
          <p:cNvPr id="62472" name="AutoShape 7">
            <a:extLst>
              <a:ext uri="{FF2B5EF4-FFF2-40B4-BE49-F238E27FC236}">
                <a16:creationId xmlns:a16="http://schemas.microsoft.com/office/drawing/2014/main" id="{B5C4C603-805F-4BCD-9450-67DA8C08DF1B}"/>
              </a:ext>
            </a:extLst>
          </p:cNvPr>
          <p:cNvSpPr>
            <a:spLocks noChangeArrowheads="1"/>
          </p:cNvSpPr>
          <p:nvPr/>
        </p:nvSpPr>
        <p:spPr bwMode="auto">
          <a:xfrm>
            <a:off x="9842500" y="441960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5</a:t>
            </a:r>
          </a:p>
        </p:txBody>
      </p:sp>
      <p:sp>
        <p:nvSpPr>
          <p:cNvPr id="62473" name="AutoShape 8">
            <a:extLst>
              <a:ext uri="{FF2B5EF4-FFF2-40B4-BE49-F238E27FC236}">
                <a16:creationId xmlns:a16="http://schemas.microsoft.com/office/drawing/2014/main" id="{62D94235-F9D8-425B-A8B1-3F7BB04D6455}"/>
              </a:ext>
            </a:extLst>
          </p:cNvPr>
          <p:cNvSpPr>
            <a:spLocks noChangeArrowheads="1"/>
          </p:cNvSpPr>
          <p:nvPr/>
        </p:nvSpPr>
        <p:spPr bwMode="auto">
          <a:xfrm>
            <a:off x="9842500" y="472440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6</a:t>
            </a:r>
          </a:p>
        </p:txBody>
      </p:sp>
      <p:sp>
        <p:nvSpPr>
          <p:cNvPr id="62474" name="AutoShape 9">
            <a:extLst>
              <a:ext uri="{FF2B5EF4-FFF2-40B4-BE49-F238E27FC236}">
                <a16:creationId xmlns:a16="http://schemas.microsoft.com/office/drawing/2014/main" id="{CEA83FC9-59C4-4CF2-8A6A-CD21BC734EBA}"/>
              </a:ext>
            </a:extLst>
          </p:cNvPr>
          <p:cNvSpPr>
            <a:spLocks noChangeArrowheads="1"/>
          </p:cNvSpPr>
          <p:nvPr/>
        </p:nvSpPr>
        <p:spPr bwMode="auto">
          <a:xfrm>
            <a:off x="9842500" y="502920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7</a:t>
            </a:r>
          </a:p>
        </p:txBody>
      </p:sp>
      <p:sp>
        <p:nvSpPr>
          <p:cNvPr id="62475" name="Rectangle 10">
            <a:extLst>
              <a:ext uri="{FF2B5EF4-FFF2-40B4-BE49-F238E27FC236}">
                <a16:creationId xmlns:a16="http://schemas.microsoft.com/office/drawing/2014/main" id="{5D5E7C8B-7BF8-4E73-97AC-06081BE6D2EE}"/>
              </a:ext>
            </a:extLst>
          </p:cNvPr>
          <p:cNvSpPr>
            <a:spLocks noChangeArrowheads="1"/>
          </p:cNvSpPr>
          <p:nvPr/>
        </p:nvSpPr>
        <p:spPr bwMode="auto">
          <a:xfrm>
            <a:off x="1835150" y="2368550"/>
            <a:ext cx="7988300" cy="3111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2476" name="Line 11">
            <a:extLst>
              <a:ext uri="{FF2B5EF4-FFF2-40B4-BE49-F238E27FC236}">
                <a16:creationId xmlns:a16="http://schemas.microsoft.com/office/drawing/2014/main" id="{EA38A131-86E6-4E49-B92D-F94F477C0216}"/>
              </a:ext>
            </a:extLst>
          </p:cNvPr>
          <p:cNvSpPr>
            <a:spLocks noChangeShapeType="1"/>
          </p:cNvSpPr>
          <p:nvPr/>
        </p:nvSpPr>
        <p:spPr bwMode="auto">
          <a:xfrm>
            <a:off x="2590800" y="23622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77" name="Line 12">
            <a:extLst>
              <a:ext uri="{FF2B5EF4-FFF2-40B4-BE49-F238E27FC236}">
                <a16:creationId xmlns:a16="http://schemas.microsoft.com/office/drawing/2014/main" id="{DD51A5B2-9CE1-4D6F-BA7C-DF39B6C4EEB8}"/>
              </a:ext>
            </a:extLst>
          </p:cNvPr>
          <p:cNvSpPr>
            <a:spLocks noChangeShapeType="1"/>
          </p:cNvSpPr>
          <p:nvPr/>
        </p:nvSpPr>
        <p:spPr bwMode="auto">
          <a:xfrm>
            <a:off x="3733800" y="23622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78" name="Line 13">
            <a:extLst>
              <a:ext uri="{FF2B5EF4-FFF2-40B4-BE49-F238E27FC236}">
                <a16:creationId xmlns:a16="http://schemas.microsoft.com/office/drawing/2014/main" id="{DA410CE1-790D-44D3-8AE3-45E99D1D232A}"/>
              </a:ext>
            </a:extLst>
          </p:cNvPr>
          <p:cNvSpPr>
            <a:spLocks noChangeShapeType="1"/>
          </p:cNvSpPr>
          <p:nvPr/>
        </p:nvSpPr>
        <p:spPr bwMode="auto">
          <a:xfrm>
            <a:off x="4648200" y="23622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79" name="Line 14">
            <a:extLst>
              <a:ext uri="{FF2B5EF4-FFF2-40B4-BE49-F238E27FC236}">
                <a16:creationId xmlns:a16="http://schemas.microsoft.com/office/drawing/2014/main" id="{79E87B17-0D89-44F1-9FD8-F58C895C7981}"/>
              </a:ext>
            </a:extLst>
          </p:cNvPr>
          <p:cNvSpPr>
            <a:spLocks noChangeShapeType="1"/>
          </p:cNvSpPr>
          <p:nvPr/>
        </p:nvSpPr>
        <p:spPr bwMode="auto">
          <a:xfrm>
            <a:off x="5562600" y="23622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0" name="Line 15">
            <a:extLst>
              <a:ext uri="{FF2B5EF4-FFF2-40B4-BE49-F238E27FC236}">
                <a16:creationId xmlns:a16="http://schemas.microsoft.com/office/drawing/2014/main" id="{6BB256B4-B1CD-499D-B22A-1F84985ECA0D}"/>
              </a:ext>
            </a:extLst>
          </p:cNvPr>
          <p:cNvSpPr>
            <a:spLocks noChangeShapeType="1"/>
          </p:cNvSpPr>
          <p:nvPr/>
        </p:nvSpPr>
        <p:spPr bwMode="auto">
          <a:xfrm>
            <a:off x="6629400" y="23622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1" name="Line 16">
            <a:extLst>
              <a:ext uri="{FF2B5EF4-FFF2-40B4-BE49-F238E27FC236}">
                <a16:creationId xmlns:a16="http://schemas.microsoft.com/office/drawing/2014/main" id="{E89BA169-695D-478F-8C47-DAC3B04D37FB}"/>
              </a:ext>
            </a:extLst>
          </p:cNvPr>
          <p:cNvSpPr>
            <a:spLocks noChangeShapeType="1"/>
          </p:cNvSpPr>
          <p:nvPr/>
        </p:nvSpPr>
        <p:spPr bwMode="auto">
          <a:xfrm>
            <a:off x="8458200" y="23622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2" name="Line 17">
            <a:extLst>
              <a:ext uri="{FF2B5EF4-FFF2-40B4-BE49-F238E27FC236}">
                <a16:creationId xmlns:a16="http://schemas.microsoft.com/office/drawing/2014/main" id="{D3A47DA9-A205-4227-AFE9-4586894044E7}"/>
              </a:ext>
            </a:extLst>
          </p:cNvPr>
          <p:cNvSpPr>
            <a:spLocks noChangeShapeType="1"/>
          </p:cNvSpPr>
          <p:nvPr/>
        </p:nvSpPr>
        <p:spPr bwMode="auto">
          <a:xfrm>
            <a:off x="1828800" y="30480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3" name="Line 18">
            <a:extLst>
              <a:ext uri="{FF2B5EF4-FFF2-40B4-BE49-F238E27FC236}">
                <a16:creationId xmlns:a16="http://schemas.microsoft.com/office/drawing/2014/main" id="{69DC1C31-4D5F-4E34-B6C4-3B30FFA4BE7E}"/>
              </a:ext>
            </a:extLst>
          </p:cNvPr>
          <p:cNvSpPr>
            <a:spLocks noChangeShapeType="1"/>
          </p:cNvSpPr>
          <p:nvPr/>
        </p:nvSpPr>
        <p:spPr bwMode="auto">
          <a:xfrm>
            <a:off x="7620000" y="23622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4" name="Rectangle 19">
            <a:extLst>
              <a:ext uri="{FF2B5EF4-FFF2-40B4-BE49-F238E27FC236}">
                <a16:creationId xmlns:a16="http://schemas.microsoft.com/office/drawing/2014/main" id="{2B875068-47AD-4EF0-AEB3-F60B8FE842DF}"/>
              </a:ext>
            </a:extLst>
          </p:cNvPr>
          <p:cNvSpPr>
            <a:spLocks noChangeArrowheads="1"/>
          </p:cNvSpPr>
          <p:nvPr/>
        </p:nvSpPr>
        <p:spPr bwMode="auto">
          <a:xfrm>
            <a:off x="1600200" y="1295400"/>
            <a:ext cx="8610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b="1">
                <a:solidFill>
                  <a:srgbClr val="FFFF00"/>
                </a:solidFill>
                <a:latin typeface="Arial Rounded MT Bold" panose="020F0704030504030204" pitchFamily="34" charset="0"/>
              </a:rPr>
              <a:t>   </a:t>
            </a:r>
            <a:r>
              <a:rPr lang="en-US" altLang="en-US" sz="2800" b="1">
                <a:latin typeface="Arial Rounded MT Bold" panose="020F0704030504030204" pitchFamily="34" charset="0"/>
              </a:rPr>
              <a:t>Each row here is a tuple.</a:t>
            </a:r>
          </a:p>
          <a:p>
            <a:pPr>
              <a:spcBef>
                <a:spcPct val="20000"/>
              </a:spcBef>
            </a:pPr>
            <a:endParaRPr lang="en-US" altLang="en-US" sz="3200" b="1">
              <a:solidFill>
                <a:srgbClr val="FFFF00"/>
              </a:solidFill>
              <a:latin typeface="Arial" panose="020B0604020202020204" pitchFamily="34" charset="0"/>
            </a:endParaRPr>
          </a:p>
          <a:p>
            <a:pPr>
              <a:spcBef>
                <a:spcPct val="20000"/>
              </a:spcBef>
            </a:pPr>
            <a:r>
              <a:rPr lang="en-US" altLang="en-US" sz="2000" b="1">
                <a:solidFill>
                  <a:srgbClr val="FFFF00"/>
                </a:solidFill>
                <a:latin typeface="Arial" panose="020B0604020202020204" pitchFamily="34" charset="0"/>
              </a:rPr>
              <a:t>   </a:t>
            </a:r>
            <a:r>
              <a:rPr lang="en-US" altLang="en-US" sz="2000" b="1">
                <a:latin typeface="Arial" panose="020B0604020202020204" pitchFamily="34" charset="0"/>
              </a:rPr>
              <a:t>Emp   Name        Desig  Grade   Join       Basic    Sex       Dept </a:t>
            </a:r>
            <a:br>
              <a:rPr lang="en-US" altLang="en-US" sz="2000" b="1">
                <a:latin typeface="Arial" panose="020B0604020202020204" pitchFamily="34" charset="0"/>
              </a:rPr>
            </a:br>
            <a:r>
              <a:rPr lang="en-US" altLang="en-US" sz="2000" b="1">
                <a:latin typeface="Arial" panose="020B0604020202020204" pitchFamily="34" charset="0"/>
              </a:rPr>
              <a:t>   Code                    Code                Date      Salary                 Code</a:t>
            </a:r>
          </a:p>
        </p:txBody>
      </p:sp>
      <p:sp>
        <p:nvSpPr>
          <p:cNvPr id="62485" name="Line 20">
            <a:extLst>
              <a:ext uri="{FF2B5EF4-FFF2-40B4-BE49-F238E27FC236}">
                <a16:creationId xmlns:a16="http://schemas.microsoft.com/office/drawing/2014/main" id="{375847DF-4D95-4AD7-8E74-726907484325}"/>
              </a:ext>
            </a:extLst>
          </p:cNvPr>
          <p:cNvSpPr>
            <a:spLocks noChangeShapeType="1"/>
          </p:cNvSpPr>
          <p:nvPr/>
        </p:nvSpPr>
        <p:spPr bwMode="auto">
          <a:xfrm>
            <a:off x="1828800" y="33528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6" name="Line 21">
            <a:extLst>
              <a:ext uri="{FF2B5EF4-FFF2-40B4-BE49-F238E27FC236}">
                <a16:creationId xmlns:a16="http://schemas.microsoft.com/office/drawing/2014/main" id="{EAD81C18-6D5F-4282-BE5B-9C4626E08875}"/>
              </a:ext>
            </a:extLst>
          </p:cNvPr>
          <p:cNvSpPr>
            <a:spLocks noChangeShapeType="1"/>
          </p:cNvSpPr>
          <p:nvPr/>
        </p:nvSpPr>
        <p:spPr bwMode="auto">
          <a:xfrm>
            <a:off x="1828800" y="36576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7" name="Line 22">
            <a:extLst>
              <a:ext uri="{FF2B5EF4-FFF2-40B4-BE49-F238E27FC236}">
                <a16:creationId xmlns:a16="http://schemas.microsoft.com/office/drawing/2014/main" id="{A1EAC172-8138-46F2-A363-97460A6B225C}"/>
              </a:ext>
            </a:extLst>
          </p:cNvPr>
          <p:cNvSpPr>
            <a:spLocks noChangeShapeType="1"/>
          </p:cNvSpPr>
          <p:nvPr/>
        </p:nvSpPr>
        <p:spPr bwMode="auto">
          <a:xfrm>
            <a:off x="1828800" y="39624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8" name="Line 23">
            <a:extLst>
              <a:ext uri="{FF2B5EF4-FFF2-40B4-BE49-F238E27FC236}">
                <a16:creationId xmlns:a16="http://schemas.microsoft.com/office/drawing/2014/main" id="{DA604FA3-7C23-4F8C-A4D9-747EBD3F6040}"/>
              </a:ext>
            </a:extLst>
          </p:cNvPr>
          <p:cNvSpPr>
            <a:spLocks noChangeShapeType="1"/>
          </p:cNvSpPr>
          <p:nvPr/>
        </p:nvSpPr>
        <p:spPr bwMode="auto">
          <a:xfrm>
            <a:off x="1828800" y="42672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89" name="Line 24">
            <a:extLst>
              <a:ext uri="{FF2B5EF4-FFF2-40B4-BE49-F238E27FC236}">
                <a16:creationId xmlns:a16="http://schemas.microsoft.com/office/drawing/2014/main" id="{7A0439DB-0126-4DFE-82ED-B4B50A7B9463}"/>
              </a:ext>
            </a:extLst>
          </p:cNvPr>
          <p:cNvSpPr>
            <a:spLocks noChangeShapeType="1"/>
          </p:cNvSpPr>
          <p:nvPr/>
        </p:nvSpPr>
        <p:spPr bwMode="auto">
          <a:xfrm>
            <a:off x="1828800" y="45720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90" name="Line 25">
            <a:extLst>
              <a:ext uri="{FF2B5EF4-FFF2-40B4-BE49-F238E27FC236}">
                <a16:creationId xmlns:a16="http://schemas.microsoft.com/office/drawing/2014/main" id="{82114741-8E57-4AAC-994E-4454064CE62E}"/>
              </a:ext>
            </a:extLst>
          </p:cNvPr>
          <p:cNvSpPr>
            <a:spLocks noChangeShapeType="1"/>
          </p:cNvSpPr>
          <p:nvPr/>
        </p:nvSpPr>
        <p:spPr bwMode="auto">
          <a:xfrm>
            <a:off x="1828800" y="48768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2491" name="Line 26">
            <a:extLst>
              <a:ext uri="{FF2B5EF4-FFF2-40B4-BE49-F238E27FC236}">
                <a16:creationId xmlns:a16="http://schemas.microsoft.com/office/drawing/2014/main" id="{D28E8BA6-123B-4703-9695-DDFDF4F5DDB4}"/>
              </a:ext>
            </a:extLst>
          </p:cNvPr>
          <p:cNvSpPr>
            <a:spLocks noChangeShapeType="1"/>
          </p:cNvSpPr>
          <p:nvPr/>
        </p:nvSpPr>
        <p:spPr bwMode="auto">
          <a:xfrm>
            <a:off x="1828800" y="51816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81842762-6FF8-4F46-BF0B-979406CE1B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C21282-79A2-42A5-8D4E-D70A367DDA53}" type="slidenum">
              <a:rPr lang="en-US" altLang="en-US" sz="1400"/>
              <a:pPr eaLnBrk="1" hangingPunct="1"/>
              <a:t>43</a:t>
            </a:fld>
            <a:endParaRPr lang="en-US" altLang="en-US" sz="1400"/>
          </a:p>
        </p:txBody>
      </p:sp>
      <p:sp>
        <p:nvSpPr>
          <p:cNvPr id="63491" name="Freeform 2">
            <a:extLst>
              <a:ext uri="{FF2B5EF4-FFF2-40B4-BE49-F238E27FC236}">
                <a16:creationId xmlns:a16="http://schemas.microsoft.com/office/drawing/2014/main" id="{7B0B4087-7C15-49DC-B050-EEF7D39B5D31}"/>
              </a:ext>
            </a:extLst>
          </p:cNvPr>
          <p:cNvSpPr>
            <a:spLocks/>
          </p:cNvSpPr>
          <p:nvPr/>
        </p:nvSpPr>
        <p:spPr bwMode="auto">
          <a:xfrm>
            <a:off x="3238500" y="1352550"/>
            <a:ext cx="5259388" cy="4954588"/>
          </a:xfrm>
          <a:custGeom>
            <a:avLst/>
            <a:gdLst>
              <a:gd name="T0" fmla="*/ 2147483647 w 3313"/>
              <a:gd name="T1" fmla="*/ 2147483647 h 3121"/>
              <a:gd name="T2" fmla="*/ 2147483647 w 3313"/>
              <a:gd name="T3" fmla="*/ 2147483647 h 3121"/>
              <a:gd name="T4" fmla="*/ 2147483647 w 3313"/>
              <a:gd name="T5" fmla="*/ 2147483647 h 3121"/>
              <a:gd name="T6" fmla="*/ 2147483647 w 3313"/>
              <a:gd name="T7" fmla="*/ 2147483647 h 3121"/>
              <a:gd name="T8" fmla="*/ 2147483647 w 3313"/>
              <a:gd name="T9" fmla="*/ 2147483647 h 3121"/>
              <a:gd name="T10" fmla="*/ 2147483647 w 3313"/>
              <a:gd name="T11" fmla="*/ 2147483647 h 3121"/>
              <a:gd name="T12" fmla="*/ 2147483647 w 3313"/>
              <a:gd name="T13" fmla="*/ 2147483647 h 3121"/>
              <a:gd name="T14" fmla="*/ 0 w 3313"/>
              <a:gd name="T15" fmla="*/ 2147483647 h 3121"/>
              <a:gd name="T16" fmla="*/ 2147483647 w 3313"/>
              <a:gd name="T17" fmla="*/ 2147483647 h 3121"/>
              <a:gd name="T18" fmla="*/ 2147483647 w 3313"/>
              <a:gd name="T19" fmla="*/ 2147483647 h 3121"/>
              <a:gd name="T20" fmla="*/ 2147483647 w 3313"/>
              <a:gd name="T21" fmla="*/ 2147483647 h 3121"/>
              <a:gd name="T22" fmla="*/ 2147483647 w 3313"/>
              <a:gd name="T23" fmla="*/ 2147483647 h 3121"/>
              <a:gd name="T24" fmla="*/ 2147483647 w 3313"/>
              <a:gd name="T25" fmla="*/ 2147483647 h 3121"/>
              <a:gd name="T26" fmla="*/ 2147483647 w 3313"/>
              <a:gd name="T27" fmla="*/ 2147483647 h 3121"/>
              <a:gd name="T28" fmla="*/ 2147483647 w 3313"/>
              <a:gd name="T29" fmla="*/ 2147483647 h 3121"/>
              <a:gd name="T30" fmla="*/ 2147483647 w 3313"/>
              <a:gd name="T31" fmla="*/ 2147483647 h 3121"/>
              <a:gd name="T32" fmla="*/ 2147483647 w 3313"/>
              <a:gd name="T33" fmla="*/ 2147483647 h 3121"/>
              <a:gd name="T34" fmla="*/ 2147483647 w 3313"/>
              <a:gd name="T35" fmla="*/ 2147483647 h 3121"/>
              <a:gd name="T36" fmla="*/ 2147483647 w 3313"/>
              <a:gd name="T37" fmla="*/ 2147483647 h 3121"/>
              <a:gd name="T38" fmla="*/ 2147483647 w 3313"/>
              <a:gd name="T39" fmla="*/ 2147483647 h 3121"/>
              <a:gd name="T40" fmla="*/ 2147483647 w 3313"/>
              <a:gd name="T41" fmla="*/ 2147483647 h 3121"/>
              <a:gd name="T42" fmla="*/ 2147483647 w 3313"/>
              <a:gd name="T43" fmla="*/ 2147483647 h 3121"/>
              <a:gd name="T44" fmla="*/ 2147483647 w 3313"/>
              <a:gd name="T45" fmla="*/ 2147483647 h 3121"/>
              <a:gd name="T46" fmla="*/ 2147483647 w 3313"/>
              <a:gd name="T47" fmla="*/ 2147483647 h 3121"/>
              <a:gd name="T48" fmla="*/ 2147483647 w 3313"/>
              <a:gd name="T49" fmla="*/ 2147483647 h 3121"/>
              <a:gd name="T50" fmla="*/ 2147483647 w 3313"/>
              <a:gd name="T51" fmla="*/ 2147483647 h 3121"/>
              <a:gd name="T52" fmla="*/ 2147483647 w 3313"/>
              <a:gd name="T53" fmla="*/ 2147483647 h 3121"/>
              <a:gd name="T54" fmla="*/ 2147483647 w 3313"/>
              <a:gd name="T55" fmla="*/ 2147483647 h 3121"/>
              <a:gd name="T56" fmla="*/ 2147483647 w 3313"/>
              <a:gd name="T57" fmla="*/ 2147483647 h 3121"/>
              <a:gd name="T58" fmla="*/ 2147483647 w 3313"/>
              <a:gd name="T59" fmla="*/ 2147483647 h 3121"/>
              <a:gd name="T60" fmla="*/ 2147483647 w 3313"/>
              <a:gd name="T61" fmla="*/ 2147483647 h 3121"/>
              <a:gd name="T62" fmla="*/ 2147483647 w 3313"/>
              <a:gd name="T63" fmla="*/ 2147483647 h 3121"/>
              <a:gd name="T64" fmla="*/ 2147483647 w 3313"/>
              <a:gd name="T65" fmla="*/ 2147483647 h 3121"/>
              <a:gd name="T66" fmla="*/ 2147483647 w 3313"/>
              <a:gd name="T67" fmla="*/ 2147483647 h 3121"/>
              <a:gd name="T68" fmla="*/ 2147483647 w 3313"/>
              <a:gd name="T69" fmla="*/ 2147483647 h 3121"/>
              <a:gd name="T70" fmla="*/ 2147483647 w 3313"/>
              <a:gd name="T71" fmla="*/ 2147483647 h 3121"/>
              <a:gd name="T72" fmla="*/ 2147483647 w 3313"/>
              <a:gd name="T73" fmla="*/ 2147483647 h 3121"/>
              <a:gd name="T74" fmla="*/ 2147483647 w 3313"/>
              <a:gd name="T75" fmla="*/ 2147483647 h 3121"/>
              <a:gd name="T76" fmla="*/ 2147483647 w 3313"/>
              <a:gd name="T77" fmla="*/ 2147483647 h 3121"/>
              <a:gd name="T78" fmla="*/ 2147483647 w 3313"/>
              <a:gd name="T79" fmla="*/ 0 h 3121"/>
              <a:gd name="T80" fmla="*/ 2147483647 w 3313"/>
              <a:gd name="T81" fmla="*/ 2147483647 h 3121"/>
              <a:gd name="T82" fmla="*/ 2147483647 w 3313"/>
              <a:gd name="T83" fmla="*/ 2147483647 h 3121"/>
              <a:gd name="T84" fmla="*/ 2147483647 w 3313"/>
              <a:gd name="T85" fmla="*/ 2147483647 h 3121"/>
              <a:gd name="T86" fmla="*/ 2147483647 w 3313"/>
              <a:gd name="T87" fmla="*/ 2147483647 h 3121"/>
              <a:gd name="T88" fmla="*/ 2147483647 w 3313"/>
              <a:gd name="T89" fmla="*/ 2147483647 h 3121"/>
              <a:gd name="T90" fmla="*/ 2147483647 w 3313"/>
              <a:gd name="T91" fmla="*/ 2147483647 h 3121"/>
              <a:gd name="T92" fmla="*/ 2147483647 w 3313"/>
              <a:gd name="T93" fmla="*/ 2147483647 h 3121"/>
              <a:gd name="T94" fmla="*/ 2147483647 w 3313"/>
              <a:gd name="T95" fmla="*/ 2147483647 h 3121"/>
              <a:gd name="T96" fmla="*/ 2147483647 w 3313"/>
              <a:gd name="T97" fmla="*/ 2147483647 h 3121"/>
              <a:gd name="T98" fmla="*/ 2147483647 w 3313"/>
              <a:gd name="T99" fmla="*/ 2147483647 h 3121"/>
              <a:gd name="T100" fmla="*/ 2147483647 w 3313"/>
              <a:gd name="T101" fmla="*/ 2147483647 h 31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313"/>
              <a:gd name="T154" fmla="*/ 0 h 3121"/>
              <a:gd name="T155" fmla="*/ 3313 w 3313"/>
              <a:gd name="T156" fmla="*/ 3121 h 31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313" h="3121">
                <a:moveTo>
                  <a:pt x="840" y="204"/>
                </a:moveTo>
                <a:lnTo>
                  <a:pt x="852" y="252"/>
                </a:lnTo>
                <a:lnTo>
                  <a:pt x="876" y="300"/>
                </a:lnTo>
                <a:lnTo>
                  <a:pt x="900" y="348"/>
                </a:lnTo>
                <a:lnTo>
                  <a:pt x="900" y="384"/>
                </a:lnTo>
                <a:lnTo>
                  <a:pt x="900" y="420"/>
                </a:lnTo>
                <a:lnTo>
                  <a:pt x="900" y="456"/>
                </a:lnTo>
                <a:lnTo>
                  <a:pt x="888" y="492"/>
                </a:lnTo>
                <a:lnTo>
                  <a:pt x="864" y="528"/>
                </a:lnTo>
                <a:lnTo>
                  <a:pt x="852" y="564"/>
                </a:lnTo>
                <a:lnTo>
                  <a:pt x="816" y="600"/>
                </a:lnTo>
                <a:lnTo>
                  <a:pt x="780" y="648"/>
                </a:lnTo>
                <a:lnTo>
                  <a:pt x="744" y="684"/>
                </a:lnTo>
                <a:lnTo>
                  <a:pt x="708" y="708"/>
                </a:lnTo>
                <a:lnTo>
                  <a:pt x="684" y="744"/>
                </a:lnTo>
                <a:lnTo>
                  <a:pt x="636" y="780"/>
                </a:lnTo>
                <a:lnTo>
                  <a:pt x="600" y="816"/>
                </a:lnTo>
                <a:lnTo>
                  <a:pt x="564" y="840"/>
                </a:lnTo>
                <a:lnTo>
                  <a:pt x="528" y="864"/>
                </a:lnTo>
                <a:lnTo>
                  <a:pt x="492" y="888"/>
                </a:lnTo>
                <a:lnTo>
                  <a:pt x="444" y="924"/>
                </a:lnTo>
                <a:lnTo>
                  <a:pt x="408" y="948"/>
                </a:lnTo>
                <a:lnTo>
                  <a:pt x="372" y="984"/>
                </a:lnTo>
                <a:lnTo>
                  <a:pt x="324" y="1020"/>
                </a:lnTo>
                <a:lnTo>
                  <a:pt x="300" y="1056"/>
                </a:lnTo>
                <a:lnTo>
                  <a:pt x="276" y="1092"/>
                </a:lnTo>
                <a:lnTo>
                  <a:pt x="240" y="1116"/>
                </a:lnTo>
                <a:lnTo>
                  <a:pt x="216" y="1152"/>
                </a:lnTo>
                <a:lnTo>
                  <a:pt x="192" y="1188"/>
                </a:lnTo>
                <a:lnTo>
                  <a:pt x="168" y="1224"/>
                </a:lnTo>
                <a:lnTo>
                  <a:pt x="144" y="1272"/>
                </a:lnTo>
                <a:lnTo>
                  <a:pt x="108" y="1320"/>
                </a:lnTo>
                <a:lnTo>
                  <a:pt x="96" y="1356"/>
                </a:lnTo>
                <a:lnTo>
                  <a:pt x="72" y="1392"/>
                </a:lnTo>
                <a:lnTo>
                  <a:pt x="60" y="1428"/>
                </a:lnTo>
                <a:lnTo>
                  <a:pt x="36" y="1476"/>
                </a:lnTo>
                <a:lnTo>
                  <a:pt x="12" y="1524"/>
                </a:lnTo>
                <a:lnTo>
                  <a:pt x="12" y="1560"/>
                </a:lnTo>
                <a:lnTo>
                  <a:pt x="0" y="1644"/>
                </a:lnTo>
                <a:lnTo>
                  <a:pt x="0" y="1692"/>
                </a:lnTo>
                <a:lnTo>
                  <a:pt x="0" y="1788"/>
                </a:lnTo>
                <a:lnTo>
                  <a:pt x="12" y="1836"/>
                </a:lnTo>
                <a:lnTo>
                  <a:pt x="12" y="1932"/>
                </a:lnTo>
                <a:lnTo>
                  <a:pt x="36" y="2016"/>
                </a:lnTo>
                <a:lnTo>
                  <a:pt x="36" y="2064"/>
                </a:lnTo>
                <a:lnTo>
                  <a:pt x="48" y="2112"/>
                </a:lnTo>
                <a:lnTo>
                  <a:pt x="60" y="2184"/>
                </a:lnTo>
                <a:lnTo>
                  <a:pt x="72" y="2232"/>
                </a:lnTo>
                <a:lnTo>
                  <a:pt x="84" y="2268"/>
                </a:lnTo>
                <a:lnTo>
                  <a:pt x="108" y="2316"/>
                </a:lnTo>
                <a:lnTo>
                  <a:pt x="120" y="2352"/>
                </a:lnTo>
                <a:lnTo>
                  <a:pt x="132" y="2388"/>
                </a:lnTo>
                <a:lnTo>
                  <a:pt x="168" y="2436"/>
                </a:lnTo>
                <a:lnTo>
                  <a:pt x="192" y="2484"/>
                </a:lnTo>
                <a:lnTo>
                  <a:pt x="228" y="2532"/>
                </a:lnTo>
                <a:lnTo>
                  <a:pt x="264" y="2568"/>
                </a:lnTo>
                <a:lnTo>
                  <a:pt x="300" y="2616"/>
                </a:lnTo>
                <a:lnTo>
                  <a:pt x="336" y="2652"/>
                </a:lnTo>
                <a:lnTo>
                  <a:pt x="372" y="2676"/>
                </a:lnTo>
                <a:lnTo>
                  <a:pt x="408" y="2712"/>
                </a:lnTo>
                <a:lnTo>
                  <a:pt x="444" y="2736"/>
                </a:lnTo>
                <a:lnTo>
                  <a:pt x="492" y="2772"/>
                </a:lnTo>
                <a:lnTo>
                  <a:pt x="540" y="2820"/>
                </a:lnTo>
                <a:lnTo>
                  <a:pt x="576" y="2844"/>
                </a:lnTo>
                <a:lnTo>
                  <a:pt x="672" y="2868"/>
                </a:lnTo>
                <a:lnTo>
                  <a:pt x="756" y="2916"/>
                </a:lnTo>
                <a:lnTo>
                  <a:pt x="804" y="2952"/>
                </a:lnTo>
                <a:lnTo>
                  <a:pt x="876" y="2964"/>
                </a:lnTo>
                <a:lnTo>
                  <a:pt x="912" y="3000"/>
                </a:lnTo>
                <a:lnTo>
                  <a:pt x="960" y="3012"/>
                </a:lnTo>
                <a:lnTo>
                  <a:pt x="996" y="3024"/>
                </a:lnTo>
                <a:lnTo>
                  <a:pt x="1092" y="3036"/>
                </a:lnTo>
                <a:lnTo>
                  <a:pt x="1128" y="3048"/>
                </a:lnTo>
                <a:lnTo>
                  <a:pt x="1200" y="3048"/>
                </a:lnTo>
                <a:lnTo>
                  <a:pt x="1248" y="3060"/>
                </a:lnTo>
                <a:lnTo>
                  <a:pt x="1320" y="3060"/>
                </a:lnTo>
                <a:lnTo>
                  <a:pt x="1392" y="3072"/>
                </a:lnTo>
                <a:lnTo>
                  <a:pt x="1488" y="3084"/>
                </a:lnTo>
                <a:lnTo>
                  <a:pt x="1572" y="3084"/>
                </a:lnTo>
                <a:lnTo>
                  <a:pt x="1644" y="3096"/>
                </a:lnTo>
                <a:lnTo>
                  <a:pt x="1716" y="3096"/>
                </a:lnTo>
                <a:lnTo>
                  <a:pt x="1788" y="3108"/>
                </a:lnTo>
                <a:lnTo>
                  <a:pt x="1908" y="3108"/>
                </a:lnTo>
                <a:lnTo>
                  <a:pt x="1944" y="3108"/>
                </a:lnTo>
                <a:lnTo>
                  <a:pt x="2016" y="3108"/>
                </a:lnTo>
                <a:lnTo>
                  <a:pt x="2136" y="3120"/>
                </a:lnTo>
                <a:lnTo>
                  <a:pt x="2220" y="3120"/>
                </a:lnTo>
                <a:lnTo>
                  <a:pt x="2316" y="3120"/>
                </a:lnTo>
                <a:lnTo>
                  <a:pt x="2412" y="3120"/>
                </a:lnTo>
                <a:lnTo>
                  <a:pt x="2460" y="3120"/>
                </a:lnTo>
                <a:lnTo>
                  <a:pt x="2532" y="3108"/>
                </a:lnTo>
                <a:lnTo>
                  <a:pt x="2580" y="3108"/>
                </a:lnTo>
                <a:lnTo>
                  <a:pt x="2628" y="3096"/>
                </a:lnTo>
                <a:lnTo>
                  <a:pt x="2676" y="3084"/>
                </a:lnTo>
                <a:lnTo>
                  <a:pt x="2724" y="3060"/>
                </a:lnTo>
                <a:lnTo>
                  <a:pt x="2796" y="3036"/>
                </a:lnTo>
                <a:lnTo>
                  <a:pt x="2892" y="2940"/>
                </a:lnTo>
                <a:lnTo>
                  <a:pt x="2940" y="2892"/>
                </a:lnTo>
                <a:lnTo>
                  <a:pt x="2988" y="2796"/>
                </a:lnTo>
                <a:lnTo>
                  <a:pt x="3012" y="2700"/>
                </a:lnTo>
                <a:lnTo>
                  <a:pt x="3060" y="2616"/>
                </a:lnTo>
                <a:lnTo>
                  <a:pt x="3084" y="2544"/>
                </a:lnTo>
                <a:lnTo>
                  <a:pt x="3120" y="2448"/>
                </a:lnTo>
                <a:lnTo>
                  <a:pt x="3144" y="2352"/>
                </a:lnTo>
                <a:lnTo>
                  <a:pt x="3156" y="2280"/>
                </a:lnTo>
                <a:lnTo>
                  <a:pt x="3204" y="2184"/>
                </a:lnTo>
                <a:lnTo>
                  <a:pt x="3216" y="2088"/>
                </a:lnTo>
                <a:lnTo>
                  <a:pt x="3228" y="2016"/>
                </a:lnTo>
                <a:lnTo>
                  <a:pt x="3240" y="1944"/>
                </a:lnTo>
                <a:lnTo>
                  <a:pt x="3252" y="1872"/>
                </a:lnTo>
                <a:lnTo>
                  <a:pt x="3276" y="1800"/>
                </a:lnTo>
                <a:lnTo>
                  <a:pt x="3276" y="1704"/>
                </a:lnTo>
                <a:lnTo>
                  <a:pt x="3300" y="1608"/>
                </a:lnTo>
                <a:lnTo>
                  <a:pt x="3300" y="1536"/>
                </a:lnTo>
                <a:lnTo>
                  <a:pt x="3300" y="1464"/>
                </a:lnTo>
                <a:lnTo>
                  <a:pt x="3312" y="1392"/>
                </a:lnTo>
                <a:lnTo>
                  <a:pt x="3312" y="1296"/>
                </a:lnTo>
                <a:lnTo>
                  <a:pt x="3312" y="1200"/>
                </a:lnTo>
                <a:lnTo>
                  <a:pt x="3312" y="1128"/>
                </a:lnTo>
                <a:lnTo>
                  <a:pt x="3300" y="1056"/>
                </a:lnTo>
                <a:lnTo>
                  <a:pt x="3300" y="960"/>
                </a:lnTo>
                <a:lnTo>
                  <a:pt x="3276" y="912"/>
                </a:lnTo>
                <a:lnTo>
                  <a:pt x="3276" y="816"/>
                </a:lnTo>
                <a:lnTo>
                  <a:pt x="3252" y="768"/>
                </a:lnTo>
                <a:lnTo>
                  <a:pt x="3216" y="732"/>
                </a:lnTo>
                <a:lnTo>
                  <a:pt x="3168" y="696"/>
                </a:lnTo>
                <a:lnTo>
                  <a:pt x="3120" y="660"/>
                </a:lnTo>
                <a:lnTo>
                  <a:pt x="3072" y="624"/>
                </a:lnTo>
                <a:lnTo>
                  <a:pt x="3036" y="624"/>
                </a:lnTo>
                <a:lnTo>
                  <a:pt x="2988" y="600"/>
                </a:lnTo>
                <a:lnTo>
                  <a:pt x="2940" y="576"/>
                </a:lnTo>
                <a:lnTo>
                  <a:pt x="2892" y="540"/>
                </a:lnTo>
                <a:lnTo>
                  <a:pt x="2856" y="528"/>
                </a:lnTo>
                <a:lnTo>
                  <a:pt x="2820" y="516"/>
                </a:lnTo>
                <a:lnTo>
                  <a:pt x="2772" y="492"/>
                </a:lnTo>
                <a:lnTo>
                  <a:pt x="2724" y="480"/>
                </a:lnTo>
                <a:lnTo>
                  <a:pt x="2688" y="468"/>
                </a:lnTo>
                <a:lnTo>
                  <a:pt x="2616" y="456"/>
                </a:lnTo>
                <a:lnTo>
                  <a:pt x="2568" y="444"/>
                </a:lnTo>
                <a:lnTo>
                  <a:pt x="2496" y="444"/>
                </a:lnTo>
                <a:lnTo>
                  <a:pt x="2460" y="444"/>
                </a:lnTo>
                <a:lnTo>
                  <a:pt x="2412" y="444"/>
                </a:lnTo>
                <a:lnTo>
                  <a:pt x="2292" y="468"/>
                </a:lnTo>
                <a:lnTo>
                  <a:pt x="2244" y="468"/>
                </a:lnTo>
                <a:lnTo>
                  <a:pt x="2208" y="480"/>
                </a:lnTo>
                <a:lnTo>
                  <a:pt x="2160" y="480"/>
                </a:lnTo>
                <a:lnTo>
                  <a:pt x="2088" y="480"/>
                </a:lnTo>
                <a:lnTo>
                  <a:pt x="2040" y="480"/>
                </a:lnTo>
                <a:lnTo>
                  <a:pt x="2004" y="480"/>
                </a:lnTo>
                <a:lnTo>
                  <a:pt x="1968" y="480"/>
                </a:lnTo>
                <a:lnTo>
                  <a:pt x="1932" y="480"/>
                </a:lnTo>
                <a:lnTo>
                  <a:pt x="1896" y="468"/>
                </a:lnTo>
                <a:lnTo>
                  <a:pt x="1860" y="456"/>
                </a:lnTo>
                <a:lnTo>
                  <a:pt x="1824" y="420"/>
                </a:lnTo>
                <a:lnTo>
                  <a:pt x="1752" y="396"/>
                </a:lnTo>
                <a:lnTo>
                  <a:pt x="1716" y="372"/>
                </a:lnTo>
                <a:lnTo>
                  <a:pt x="1680" y="336"/>
                </a:lnTo>
                <a:lnTo>
                  <a:pt x="1644" y="324"/>
                </a:lnTo>
                <a:lnTo>
                  <a:pt x="1620" y="288"/>
                </a:lnTo>
                <a:lnTo>
                  <a:pt x="1584" y="264"/>
                </a:lnTo>
                <a:lnTo>
                  <a:pt x="1548" y="240"/>
                </a:lnTo>
                <a:lnTo>
                  <a:pt x="1512" y="204"/>
                </a:lnTo>
                <a:lnTo>
                  <a:pt x="1476" y="156"/>
                </a:lnTo>
                <a:lnTo>
                  <a:pt x="1452" y="108"/>
                </a:lnTo>
                <a:lnTo>
                  <a:pt x="1428" y="72"/>
                </a:lnTo>
                <a:lnTo>
                  <a:pt x="1392" y="48"/>
                </a:lnTo>
                <a:lnTo>
                  <a:pt x="1356" y="48"/>
                </a:lnTo>
                <a:lnTo>
                  <a:pt x="1320" y="48"/>
                </a:lnTo>
                <a:lnTo>
                  <a:pt x="1284" y="60"/>
                </a:lnTo>
                <a:lnTo>
                  <a:pt x="1248" y="60"/>
                </a:lnTo>
                <a:lnTo>
                  <a:pt x="1212" y="96"/>
                </a:lnTo>
                <a:lnTo>
                  <a:pt x="1176" y="108"/>
                </a:lnTo>
                <a:lnTo>
                  <a:pt x="1140" y="120"/>
                </a:lnTo>
                <a:lnTo>
                  <a:pt x="1092" y="144"/>
                </a:lnTo>
                <a:lnTo>
                  <a:pt x="1056" y="168"/>
                </a:lnTo>
                <a:lnTo>
                  <a:pt x="1020" y="192"/>
                </a:lnTo>
                <a:lnTo>
                  <a:pt x="984" y="204"/>
                </a:lnTo>
                <a:lnTo>
                  <a:pt x="948" y="204"/>
                </a:lnTo>
                <a:lnTo>
                  <a:pt x="912" y="216"/>
                </a:lnTo>
                <a:lnTo>
                  <a:pt x="876" y="204"/>
                </a:lnTo>
                <a:lnTo>
                  <a:pt x="840" y="204"/>
                </a:lnTo>
                <a:lnTo>
                  <a:pt x="852" y="168"/>
                </a:lnTo>
                <a:lnTo>
                  <a:pt x="876" y="132"/>
                </a:lnTo>
                <a:lnTo>
                  <a:pt x="912" y="132"/>
                </a:lnTo>
                <a:lnTo>
                  <a:pt x="948" y="156"/>
                </a:lnTo>
                <a:lnTo>
                  <a:pt x="996" y="180"/>
                </a:lnTo>
                <a:lnTo>
                  <a:pt x="1044" y="192"/>
                </a:lnTo>
                <a:lnTo>
                  <a:pt x="1080" y="192"/>
                </a:lnTo>
                <a:lnTo>
                  <a:pt x="1116" y="204"/>
                </a:lnTo>
                <a:lnTo>
                  <a:pt x="1164" y="192"/>
                </a:lnTo>
                <a:lnTo>
                  <a:pt x="1176" y="156"/>
                </a:lnTo>
                <a:lnTo>
                  <a:pt x="1188" y="120"/>
                </a:lnTo>
                <a:lnTo>
                  <a:pt x="1212" y="84"/>
                </a:lnTo>
                <a:lnTo>
                  <a:pt x="1212" y="48"/>
                </a:lnTo>
                <a:lnTo>
                  <a:pt x="1248" y="48"/>
                </a:lnTo>
                <a:lnTo>
                  <a:pt x="1284" y="48"/>
                </a:lnTo>
                <a:lnTo>
                  <a:pt x="1320" y="60"/>
                </a:lnTo>
                <a:lnTo>
                  <a:pt x="1332" y="12"/>
                </a:lnTo>
                <a:lnTo>
                  <a:pt x="1296" y="0"/>
                </a:lnTo>
                <a:lnTo>
                  <a:pt x="1260" y="0"/>
                </a:lnTo>
                <a:lnTo>
                  <a:pt x="1224" y="0"/>
                </a:lnTo>
                <a:lnTo>
                  <a:pt x="1188" y="0"/>
                </a:lnTo>
                <a:lnTo>
                  <a:pt x="1152" y="12"/>
                </a:lnTo>
                <a:lnTo>
                  <a:pt x="1116" y="36"/>
                </a:lnTo>
                <a:lnTo>
                  <a:pt x="1092" y="72"/>
                </a:lnTo>
                <a:lnTo>
                  <a:pt x="1044" y="96"/>
                </a:lnTo>
                <a:lnTo>
                  <a:pt x="1008" y="108"/>
                </a:lnTo>
                <a:lnTo>
                  <a:pt x="972" y="120"/>
                </a:lnTo>
                <a:lnTo>
                  <a:pt x="924" y="84"/>
                </a:lnTo>
                <a:lnTo>
                  <a:pt x="888" y="60"/>
                </a:lnTo>
                <a:lnTo>
                  <a:pt x="852" y="60"/>
                </a:lnTo>
                <a:lnTo>
                  <a:pt x="828" y="96"/>
                </a:lnTo>
                <a:lnTo>
                  <a:pt x="816" y="132"/>
                </a:lnTo>
                <a:lnTo>
                  <a:pt x="828" y="168"/>
                </a:lnTo>
                <a:lnTo>
                  <a:pt x="864" y="192"/>
                </a:lnTo>
                <a:lnTo>
                  <a:pt x="888" y="228"/>
                </a:lnTo>
                <a:lnTo>
                  <a:pt x="888" y="264"/>
                </a:lnTo>
                <a:lnTo>
                  <a:pt x="792" y="288"/>
                </a:lnTo>
                <a:lnTo>
                  <a:pt x="696" y="288"/>
                </a:lnTo>
                <a:lnTo>
                  <a:pt x="660" y="276"/>
                </a:lnTo>
                <a:lnTo>
                  <a:pt x="624" y="264"/>
                </a:lnTo>
                <a:lnTo>
                  <a:pt x="660" y="240"/>
                </a:lnTo>
                <a:lnTo>
                  <a:pt x="696" y="240"/>
                </a:lnTo>
                <a:lnTo>
                  <a:pt x="744" y="264"/>
                </a:lnTo>
                <a:lnTo>
                  <a:pt x="792" y="276"/>
                </a:lnTo>
                <a:lnTo>
                  <a:pt x="876" y="288"/>
                </a:lnTo>
                <a:lnTo>
                  <a:pt x="912" y="288"/>
                </a:lnTo>
                <a:lnTo>
                  <a:pt x="948" y="312"/>
                </a:lnTo>
                <a:lnTo>
                  <a:pt x="996" y="300"/>
                </a:lnTo>
                <a:lnTo>
                  <a:pt x="1116" y="288"/>
                </a:lnTo>
                <a:lnTo>
                  <a:pt x="1212" y="288"/>
                </a:lnTo>
                <a:lnTo>
                  <a:pt x="1260" y="276"/>
                </a:lnTo>
                <a:lnTo>
                  <a:pt x="1296" y="276"/>
                </a:lnTo>
                <a:lnTo>
                  <a:pt x="1332" y="264"/>
                </a:lnTo>
                <a:lnTo>
                  <a:pt x="1428" y="252"/>
                </a:lnTo>
                <a:lnTo>
                  <a:pt x="1464" y="240"/>
                </a:lnTo>
                <a:lnTo>
                  <a:pt x="1500" y="240"/>
                </a:lnTo>
                <a:lnTo>
                  <a:pt x="1512" y="204"/>
                </a:lnTo>
                <a:lnTo>
                  <a:pt x="1524" y="168"/>
                </a:lnTo>
                <a:lnTo>
                  <a:pt x="1536" y="132"/>
                </a:lnTo>
                <a:lnTo>
                  <a:pt x="1536" y="96"/>
                </a:lnTo>
                <a:lnTo>
                  <a:pt x="1536" y="60"/>
                </a:lnTo>
                <a:lnTo>
                  <a:pt x="1536" y="24"/>
                </a:lnTo>
                <a:lnTo>
                  <a:pt x="1488" y="48"/>
                </a:lnTo>
                <a:lnTo>
                  <a:pt x="1440" y="84"/>
                </a:lnTo>
                <a:lnTo>
                  <a:pt x="1392" y="108"/>
                </a:lnTo>
                <a:lnTo>
                  <a:pt x="1344" y="132"/>
                </a:lnTo>
                <a:lnTo>
                  <a:pt x="1296" y="144"/>
                </a:lnTo>
                <a:lnTo>
                  <a:pt x="1248" y="180"/>
                </a:lnTo>
                <a:lnTo>
                  <a:pt x="1212" y="204"/>
                </a:lnTo>
                <a:lnTo>
                  <a:pt x="1176" y="228"/>
                </a:lnTo>
                <a:lnTo>
                  <a:pt x="1140" y="240"/>
                </a:lnTo>
                <a:lnTo>
                  <a:pt x="1104" y="240"/>
                </a:lnTo>
                <a:lnTo>
                  <a:pt x="1068" y="240"/>
                </a:lnTo>
                <a:lnTo>
                  <a:pt x="1032" y="240"/>
                </a:lnTo>
                <a:lnTo>
                  <a:pt x="1128" y="20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492" name="Rectangle 3">
            <a:extLst>
              <a:ext uri="{FF2B5EF4-FFF2-40B4-BE49-F238E27FC236}">
                <a16:creationId xmlns:a16="http://schemas.microsoft.com/office/drawing/2014/main" id="{28CAD960-E011-4514-84F3-8D8B5374C463}"/>
              </a:ext>
            </a:extLst>
          </p:cNvPr>
          <p:cNvSpPr>
            <a:spLocks noGrp="1" noChangeArrowheads="1"/>
          </p:cNvSpPr>
          <p:nvPr>
            <p:ph type="title"/>
          </p:nvPr>
        </p:nvSpPr>
        <p:spPr>
          <a:xfrm>
            <a:off x="2209800" y="609600"/>
            <a:ext cx="7772400" cy="762000"/>
          </a:xfrm>
          <a:noFill/>
        </p:spPr>
        <p:txBody>
          <a:bodyPr vert="horz" lIns="92075" tIns="46038" rIns="92075" bIns="46038" rtlCol="0" anchor="ctr">
            <a:normAutofit/>
          </a:bodyPr>
          <a:lstStyle/>
          <a:p>
            <a:pPr eaLnBrk="1" hangingPunct="1"/>
            <a:r>
              <a:rPr lang="en-US" altLang="en-US" sz="4000"/>
              <a:t>RELATION is a set of Tuples </a:t>
            </a:r>
          </a:p>
        </p:txBody>
      </p:sp>
      <p:sp>
        <p:nvSpPr>
          <p:cNvPr id="100356" name="Rectangle 4">
            <a:extLst>
              <a:ext uri="{FF2B5EF4-FFF2-40B4-BE49-F238E27FC236}">
                <a16:creationId xmlns:a16="http://schemas.microsoft.com/office/drawing/2014/main" id="{35F054AE-D7FB-486D-B6DC-AA777FD9C302}"/>
              </a:ext>
            </a:extLst>
          </p:cNvPr>
          <p:cNvSpPr>
            <a:spLocks noGrp="1" noChangeArrowheads="1"/>
          </p:cNvSpPr>
          <p:nvPr>
            <p:ph type="body" idx="1"/>
          </p:nvPr>
        </p:nvSpPr>
        <p:spPr>
          <a:xfrm>
            <a:off x="1752600" y="1295400"/>
            <a:ext cx="8610600" cy="4343400"/>
          </a:xfrm>
          <a:effectLst>
            <a:outerShdw dist="53882" dir="2700000" algn="ctr" rotWithShape="0">
              <a:srgbClr val="FF0000"/>
            </a:outerShdw>
          </a:effectLst>
        </p:spPr>
        <p:txBody>
          <a:bodyPr vert="horz" lIns="92075" tIns="46038" rIns="92075" bIns="46038" rtlCol="0">
            <a:normAutofit/>
          </a:bodyPr>
          <a:lstStyle/>
          <a:p>
            <a:pPr marL="0" indent="0">
              <a:buNone/>
              <a:defRPr/>
            </a:pPr>
            <a:endParaRPr lang="en-US" sz="2400">
              <a:latin typeface="Arial Rounded MT Bold" pitchFamily="34" charset="0"/>
            </a:endParaRPr>
          </a:p>
          <a:p>
            <a:pPr marL="0" indent="0">
              <a:buNone/>
              <a:defRPr/>
            </a:pPr>
            <a:endParaRPr lang="en-US"/>
          </a:p>
          <a:p>
            <a:pPr marL="0" indent="0">
              <a:buNone/>
              <a:defRPr/>
            </a:pPr>
            <a:r>
              <a:rPr lang="en-US" sz="2000"/>
              <a:t>   </a:t>
            </a:r>
          </a:p>
          <a:p>
            <a:pPr marL="0" indent="0">
              <a:buNone/>
              <a:defRPr/>
            </a:pPr>
            <a:endParaRPr lang="en-US" sz="2000"/>
          </a:p>
        </p:txBody>
      </p:sp>
      <p:sp>
        <p:nvSpPr>
          <p:cNvPr id="63494" name="AutoShape 5">
            <a:extLst>
              <a:ext uri="{FF2B5EF4-FFF2-40B4-BE49-F238E27FC236}">
                <a16:creationId xmlns:a16="http://schemas.microsoft.com/office/drawing/2014/main" id="{4500FEEF-6AD2-42D7-A1A3-02C9A615F266}"/>
              </a:ext>
            </a:extLst>
          </p:cNvPr>
          <p:cNvSpPr>
            <a:spLocks noChangeArrowheads="1"/>
          </p:cNvSpPr>
          <p:nvPr/>
        </p:nvSpPr>
        <p:spPr bwMode="auto">
          <a:xfrm>
            <a:off x="6178550" y="4273550"/>
            <a:ext cx="825500" cy="292100"/>
          </a:xfrm>
          <a:prstGeom prst="octagon">
            <a:avLst>
              <a:gd name="adj" fmla="val 29282"/>
            </a:avLst>
          </a:prstGeom>
          <a:solidFill>
            <a:schemeClr val="bg1"/>
          </a:solidFill>
          <a:ln w="12700">
            <a:solidFill>
              <a:schemeClr val="tx1"/>
            </a:solidFill>
            <a:miter lim="800000"/>
            <a:headEnd/>
            <a:tailEnd/>
          </a:ln>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1</a:t>
            </a:r>
          </a:p>
        </p:txBody>
      </p:sp>
      <p:sp>
        <p:nvSpPr>
          <p:cNvPr id="63495" name="AutoShape 6">
            <a:extLst>
              <a:ext uri="{FF2B5EF4-FFF2-40B4-BE49-F238E27FC236}">
                <a16:creationId xmlns:a16="http://schemas.microsoft.com/office/drawing/2014/main" id="{EDE8A7FD-A1DF-4455-876E-A87C22FDE537}"/>
              </a:ext>
            </a:extLst>
          </p:cNvPr>
          <p:cNvSpPr>
            <a:spLocks noChangeArrowheads="1"/>
          </p:cNvSpPr>
          <p:nvPr/>
        </p:nvSpPr>
        <p:spPr bwMode="auto">
          <a:xfrm>
            <a:off x="6178550" y="5416550"/>
            <a:ext cx="825500" cy="292100"/>
          </a:xfrm>
          <a:prstGeom prst="octagon">
            <a:avLst>
              <a:gd name="adj" fmla="val 29282"/>
            </a:avLst>
          </a:prstGeom>
          <a:solidFill>
            <a:schemeClr val="bg1"/>
          </a:solidFill>
          <a:ln w="12700">
            <a:solidFill>
              <a:schemeClr val="tx1"/>
            </a:solidFill>
            <a:miter lim="800000"/>
            <a:headEnd/>
            <a:tailEnd/>
          </a:ln>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3</a:t>
            </a:r>
          </a:p>
        </p:txBody>
      </p:sp>
      <p:sp>
        <p:nvSpPr>
          <p:cNvPr id="63496" name="AutoShape 7">
            <a:extLst>
              <a:ext uri="{FF2B5EF4-FFF2-40B4-BE49-F238E27FC236}">
                <a16:creationId xmlns:a16="http://schemas.microsoft.com/office/drawing/2014/main" id="{F3A9C8D5-BC76-444C-A459-D6E8CFA27078}"/>
              </a:ext>
            </a:extLst>
          </p:cNvPr>
          <p:cNvSpPr>
            <a:spLocks noChangeArrowheads="1"/>
          </p:cNvSpPr>
          <p:nvPr/>
        </p:nvSpPr>
        <p:spPr bwMode="auto">
          <a:xfrm>
            <a:off x="4806950" y="4349750"/>
            <a:ext cx="825500" cy="292100"/>
          </a:xfrm>
          <a:prstGeom prst="octagon">
            <a:avLst>
              <a:gd name="adj" fmla="val 29282"/>
            </a:avLst>
          </a:prstGeom>
          <a:solidFill>
            <a:schemeClr val="bg1"/>
          </a:solidFill>
          <a:ln w="12700">
            <a:solidFill>
              <a:schemeClr val="tx1"/>
            </a:solidFill>
            <a:miter lim="800000"/>
            <a:headEnd/>
            <a:tailEnd/>
          </a:ln>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4</a:t>
            </a:r>
          </a:p>
        </p:txBody>
      </p:sp>
      <p:sp>
        <p:nvSpPr>
          <p:cNvPr id="63497" name="AutoShape 8">
            <a:extLst>
              <a:ext uri="{FF2B5EF4-FFF2-40B4-BE49-F238E27FC236}">
                <a16:creationId xmlns:a16="http://schemas.microsoft.com/office/drawing/2014/main" id="{970F6889-399A-4549-B390-6B20B6B559A6}"/>
              </a:ext>
            </a:extLst>
          </p:cNvPr>
          <p:cNvSpPr>
            <a:spLocks noChangeArrowheads="1"/>
          </p:cNvSpPr>
          <p:nvPr/>
        </p:nvSpPr>
        <p:spPr bwMode="auto">
          <a:xfrm>
            <a:off x="4502150" y="3663950"/>
            <a:ext cx="825500" cy="292100"/>
          </a:xfrm>
          <a:prstGeom prst="octagon">
            <a:avLst>
              <a:gd name="adj" fmla="val 29282"/>
            </a:avLst>
          </a:prstGeom>
          <a:solidFill>
            <a:schemeClr val="bg1"/>
          </a:solidFill>
          <a:ln w="12700">
            <a:solidFill>
              <a:schemeClr val="tx1"/>
            </a:solidFill>
            <a:miter lim="800000"/>
            <a:headEnd/>
            <a:tailEnd/>
          </a:ln>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5</a:t>
            </a:r>
          </a:p>
        </p:txBody>
      </p:sp>
      <p:sp>
        <p:nvSpPr>
          <p:cNvPr id="63498" name="AutoShape 9">
            <a:extLst>
              <a:ext uri="{FF2B5EF4-FFF2-40B4-BE49-F238E27FC236}">
                <a16:creationId xmlns:a16="http://schemas.microsoft.com/office/drawing/2014/main" id="{DF65819A-7BB2-432A-B750-37AD38092A11}"/>
              </a:ext>
            </a:extLst>
          </p:cNvPr>
          <p:cNvSpPr>
            <a:spLocks noChangeArrowheads="1"/>
          </p:cNvSpPr>
          <p:nvPr/>
        </p:nvSpPr>
        <p:spPr bwMode="auto">
          <a:xfrm>
            <a:off x="4349750" y="2825750"/>
            <a:ext cx="825500" cy="292100"/>
          </a:xfrm>
          <a:prstGeom prst="octagon">
            <a:avLst>
              <a:gd name="adj" fmla="val 29282"/>
            </a:avLst>
          </a:prstGeom>
          <a:solidFill>
            <a:schemeClr val="bg1"/>
          </a:solidFill>
          <a:ln w="12700">
            <a:solidFill>
              <a:schemeClr val="tx1"/>
            </a:solidFill>
            <a:miter lim="800000"/>
            <a:headEnd/>
            <a:tailEnd/>
          </a:ln>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6</a:t>
            </a:r>
          </a:p>
        </p:txBody>
      </p:sp>
      <p:sp>
        <p:nvSpPr>
          <p:cNvPr id="63499" name="AutoShape 10">
            <a:extLst>
              <a:ext uri="{FF2B5EF4-FFF2-40B4-BE49-F238E27FC236}">
                <a16:creationId xmlns:a16="http://schemas.microsoft.com/office/drawing/2014/main" id="{BB87C6E8-F9AE-4FE3-BD5D-DBC6DCD7744F}"/>
              </a:ext>
            </a:extLst>
          </p:cNvPr>
          <p:cNvSpPr>
            <a:spLocks noChangeArrowheads="1"/>
          </p:cNvSpPr>
          <p:nvPr/>
        </p:nvSpPr>
        <p:spPr bwMode="auto">
          <a:xfrm>
            <a:off x="7016750" y="32829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00" name="AutoShape 11">
            <a:extLst>
              <a:ext uri="{FF2B5EF4-FFF2-40B4-BE49-F238E27FC236}">
                <a16:creationId xmlns:a16="http://schemas.microsoft.com/office/drawing/2014/main" id="{F9A9FBB1-9A70-4E0E-B0A6-EDAD4CB42EA9}"/>
              </a:ext>
            </a:extLst>
          </p:cNvPr>
          <p:cNvSpPr>
            <a:spLocks noChangeArrowheads="1"/>
          </p:cNvSpPr>
          <p:nvPr/>
        </p:nvSpPr>
        <p:spPr bwMode="auto">
          <a:xfrm>
            <a:off x="5873750" y="2749550"/>
            <a:ext cx="825500" cy="292100"/>
          </a:xfrm>
          <a:prstGeom prst="octagon">
            <a:avLst>
              <a:gd name="adj" fmla="val 29282"/>
            </a:avLst>
          </a:prstGeom>
          <a:solidFill>
            <a:schemeClr val="bg1"/>
          </a:solidFill>
          <a:ln w="12700">
            <a:solidFill>
              <a:schemeClr val="tx1"/>
            </a:solidFill>
            <a:miter lim="800000"/>
            <a:headEnd/>
            <a:tailEnd/>
          </a:ln>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2</a:t>
            </a:r>
          </a:p>
        </p:txBody>
      </p:sp>
      <p:sp>
        <p:nvSpPr>
          <p:cNvPr id="63501" name="AutoShape 12">
            <a:extLst>
              <a:ext uri="{FF2B5EF4-FFF2-40B4-BE49-F238E27FC236}">
                <a16:creationId xmlns:a16="http://schemas.microsoft.com/office/drawing/2014/main" id="{547DB236-9244-475A-A1F7-54079FBA0A78}"/>
              </a:ext>
            </a:extLst>
          </p:cNvPr>
          <p:cNvSpPr>
            <a:spLocks noChangeArrowheads="1"/>
          </p:cNvSpPr>
          <p:nvPr/>
        </p:nvSpPr>
        <p:spPr bwMode="auto">
          <a:xfrm>
            <a:off x="7169150" y="3892550"/>
            <a:ext cx="825500" cy="292100"/>
          </a:xfrm>
          <a:prstGeom prst="octagon">
            <a:avLst>
              <a:gd name="adj" fmla="val 29282"/>
            </a:avLst>
          </a:prstGeom>
          <a:solidFill>
            <a:schemeClr val="bg1"/>
          </a:solidFill>
          <a:ln w="12700">
            <a:solidFill>
              <a:schemeClr val="tx1"/>
            </a:solidFill>
            <a:miter lim="800000"/>
            <a:headEnd/>
            <a:tailEnd/>
          </a:ln>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latin typeface="Arial Rounded MT Bold" panose="020F0704030504030204" pitchFamily="34" charset="0"/>
              </a:rPr>
              <a:t>7</a:t>
            </a:r>
          </a:p>
        </p:txBody>
      </p:sp>
      <p:sp>
        <p:nvSpPr>
          <p:cNvPr id="63502" name="AutoShape 13">
            <a:extLst>
              <a:ext uri="{FF2B5EF4-FFF2-40B4-BE49-F238E27FC236}">
                <a16:creationId xmlns:a16="http://schemas.microsoft.com/office/drawing/2014/main" id="{F0A9F380-5C75-4044-AEFA-28EAFFC6C3D6}"/>
              </a:ext>
            </a:extLst>
          </p:cNvPr>
          <p:cNvSpPr>
            <a:spLocks noChangeArrowheads="1"/>
          </p:cNvSpPr>
          <p:nvPr/>
        </p:nvSpPr>
        <p:spPr bwMode="auto">
          <a:xfrm>
            <a:off x="4959350" y="48069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03" name="AutoShape 14">
            <a:extLst>
              <a:ext uri="{FF2B5EF4-FFF2-40B4-BE49-F238E27FC236}">
                <a16:creationId xmlns:a16="http://schemas.microsoft.com/office/drawing/2014/main" id="{00B7BFDF-E1D6-48EA-B0C9-159E171E3BAB}"/>
              </a:ext>
            </a:extLst>
          </p:cNvPr>
          <p:cNvSpPr>
            <a:spLocks noChangeArrowheads="1"/>
          </p:cNvSpPr>
          <p:nvPr/>
        </p:nvSpPr>
        <p:spPr bwMode="auto">
          <a:xfrm>
            <a:off x="5721350" y="34353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04" name="AutoShape 15">
            <a:extLst>
              <a:ext uri="{FF2B5EF4-FFF2-40B4-BE49-F238E27FC236}">
                <a16:creationId xmlns:a16="http://schemas.microsoft.com/office/drawing/2014/main" id="{F661D280-EE81-4881-8C63-3C20EE507CC3}"/>
              </a:ext>
            </a:extLst>
          </p:cNvPr>
          <p:cNvSpPr>
            <a:spLocks noChangeArrowheads="1"/>
          </p:cNvSpPr>
          <p:nvPr/>
        </p:nvSpPr>
        <p:spPr bwMode="auto">
          <a:xfrm>
            <a:off x="7092950" y="45021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05" name="AutoShape 16">
            <a:extLst>
              <a:ext uri="{FF2B5EF4-FFF2-40B4-BE49-F238E27FC236}">
                <a16:creationId xmlns:a16="http://schemas.microsoft.com/office/drawing/2014/main" id="{1069D1F0-A27E-425D-A14C-C080B706041A}"/>
              </a:ext>
            </a:extLst>
          </p:cNvPr>
          <p:cNvSpPr>
            <a:spLocks noChangeArrowheads="1"/>
          </p:cNvSpPr>
          <p:nvPr/>
        </p:nvSpPr>
        <p:spPr bwMode="auto">
          <a:xfrm>
            <a:off x="3663950" y="38925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06" name="AutoShape 17">
            <a:extLst>
              <a:ext uri="{FF2B5EF4-FFF2-40B4-BE49-F238E27FC236}">
                <a16:creationId xmlns:a16="http://schemas.microsoft.com/office/drawing/2014/main" id="{152142C0-9F13-4EF1-81E3-28F796997FBA}"/>
              </a:ext>
            </a:extLst>
          </p:cNvPr>
          <p:cNvSpPr>
            <a:spLocks noChangeArrowheads="1"/>
          </p:cNvSpPr>
          <p:nvPr/>
        </p:nvSpPr>
        <p:spPr bwMode="auto">
          <a:xfrm>
            <a:off x="3740150" y="46545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07" name="AutoShape 18">
            <a:extLst>
              <a:ext uri="{FF2B5EF4-FFF2-40B4-BE49-F238E27FC236}">
                <a16:creationId xmlns:a16="http://schemas.microsoft.com/office/drawing/2014/main" id="{CCE3C61B-1069-4BFA-B6AF-2DD4E47F7504}"/>
              </a:ext>
            </a:extLst>
          </p:cNvPr>
          <p:cNvSpPr>
            <a:spLocks noChangeArrowheads="1"/>
          </p:cNvSpPr>
          <p:nvPr/>
        </p:nvSpPr>
        <p:spPr bwMode="auto">
          <a:xfrm>
            <a:off x="5035550" y="52641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08" name="AutoShape 19">
            <a:extLst>
              <a:ext uri="{FF2B5EF4-FFF2-40B4-BE49-F238E27FC236}">
                <a16:creationId xmlns:a16="http://schemas.microsoft.com/office/drawing/2014/main" id="{9A41EE67-B3AB-400B-8EFC-E0D05FF943BD}"/>
              </a:ext>
            </a:extLst>
          </p:cNvPr>
          <p:cNvSpPr>
            <a:spLocks noChangeArrowheads="1"/>
          </p:cNvSpPr>
          <p:nvPr/>
        </p:nvSpPr>
        <p:spPr bwMode="auto">
          <a:xfrm>
            <a:off x="6254750" y="48069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09" name="AutoShape 20">
            <a:extLst>
              <a:ext uri="{FF2B5EF4-FFF2-40B4-BE49-F238E27FC236}">
                <a16:creationId xmlns:a16="http://schemas.microsoft.com/office/drawing/2014/main" id="{A6834042-53AB-4A5B-B991-7A454851567C}"/>
              </a:ext>
            </a:extLst>
          </p:cNvPr>
          <p:cNvSpPr>
            <a:spLocks noChangeArrowheads="1"/>
          </p:cNvSpPr>
          <p:nvPr/>
        </p:nvSpPr>
        <p:spPr bwMode="auto">
          <a:xfrm>
            <a:off x="7016750" y="25971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10" name="AutoShape 21">
            <a:extLst>
              <a:ext uri="{FF2B5EF4-FFF2-40B4-BE49-F238E27FC236}">
                <a16:creationId xmlns:a16="http://schemas.microsoft.com/office/drawing/2014/main" id="{2DCB95B6-ECA1-4302-B9BA-D07DDBFA2A51}"/>
              </a:ext>
            </a:extLst>
          </p:cNvPr>
          <p:cNvSpPr>
            <a:spLocks noChangeArrowheads="1"/>
          </p:cNvSpPr>
          <p:nvPr/>
        </p:nvSpPr>
        <p:spPr bwMode="auto">
          <a:xfrm>
            <a:off x="5949950" y="22161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3511" name="AutoShape 22">
            <a:extLst>
              <a:ext uri="{FF2B5EF4-FFF2-40B4-BE49-F238E27FC236}">
                <a16:creationId xmlns:a16="http://schemas.microsoft.com/office/drawing/2014/main" id="{4B600837-E883-4C3B-AFD7-167AEEF36019}"/>
              </a:ext>
            </a:extLst>
          </p:cNvPr>
          <p:cNvSpPr>
            <a:spLocks noChangeArrowheads="1"/>
          </p:cNvSpPr>
          <p:nvPr/>
        </p:nvSpPr>
        <p:spPr bwMode="auto">
          <a:xfrm>
            <a:off x="4806950" y="2216150"/>
            <a:ext cx="825500" cy="292100"/>
          </a:xfrm>
          <a:prstGeom prst="octagon">
            <a:avLst>
              <a:gd name="adj" fmla="val 29282"/>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a:p>
        </p:txBody>
      </p:sp>
      <p:sp>
        <p:nvSpPr>
          <p:cNvPr id="63512" name="Rectangle 23">
            <a:extLst>
              <a:ext uri="{FF2B5EF4-FFF2-40B4-BE49-F238E27FC236}">
                <a16:creationId xmlns:a16="http://schemas.microsoft.com/office/drawing/2014/main" id="{9010B2AA-FFEC-4126-9308-9ACAE98D4777}"/>
              </a:ext>
            </a:extLst>
          </p:cNvPr>
          <p:cNvSpPr>
            <a:spLocks noChangeArrowheads="1"/>
          </p:cNvSpPr>
          <p:nvPr/>
        </p:nvSpPr>
        <p:spPr bwMode="auto">
          <a:xfrm>
            <a:off x="8442325" y="2133600"/>
            <a:ext cx="1096454"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4000"/>
              <a:t>SET</a:t>
            </a:r>
          </a:p>
        </p:txBody>
      </p:sp>
      <p:sp>
        <p:nvSpPr>
          <p:cNvPr id="63513" name="Rectangle 24">
            <a:extLst>
              <a:ext uri="{FF2B5EF4-FFF2-40B4-BE49-F238E27FC236}">
                <a16:creationId xmlns:a16="http://schemas.microsoft.com/office/drawing/2014/main" id="{F7FAD8E6-692E-41AE-9659-09BCF3749C00}"/>
              </a:ext>
            </a:extLst>
          </p:cNvPr>
          <p:cNvSpPr>
            <a:spLocks noChangeArrowheads="1"/>
          </p:cNvSpPr>
          <p:nvPr/>
        </p:nvSpPr>
        <p:spPr bwMode="auto">
          <a:xfrm>
            <a:off x="7331075" y="5005388"/>
            <a:ext cx="17081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a:t>Element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ECD0A22A-0793-4051-BAD3-A111B30748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4376AA-334E-40CD-A103-B7CE015466FD}" type="slidenum">
              <a:rPr lang="en-US" altLang="en-US" sz="1400"/>
              <a:pPr eaLnBrk="1" hangingPunct="1"/>
              <a:t>44</a:t>
            </a:fld>
            <a:endParaRPr lang="en-US" altLang="en-US" sz="1400"/>
          </a:p>
        </p:txBody>
      </p:sp>
      <p:sp>
        <p:nvSpPr>
          <p:cNvPr id="64515" name="Freeform 2">
            <a:extLst>
              <a:ext uri="{FF2B5EF4-FFF2-40B4-BE49-F238E27FC236}">
                <a16:creationId xmlns:a16="http://schemas.microsoft.com/office/drawing/2014/main" id="{2E65FF4D-F874-4D36-85B1-F0ACA8B73FA2}"/>
              </a:ext>
            </a:extLst>
          </p:cNvPr>
          <p:cNvSpPr>
            <a:spLocks/>
          </p:cNvSpPr>
          <p:nvPr/>
        </p:nvSpPr>
        <p:spPr bwMode="auto">
          <a:xfrm>
            <a:off x="3238500" y="1352550"/>
            <a:ext cx="5259388" cy="4954588"/>
          </a:xfrm>
          <a:custGeom>
            <a:avLst/>
            <a:gdLst>
              <a:gd name="T0" fmla="*/ 2147483647 w 3313"/>
              <a:gd name="T1" fmla="*/ 2147483647 h 3121"/>
              <a:gd name="T2" fmla="*/ 2147483647 w 3313"/>
              <a:gd name="T3" fmla="*/ 2147483647 h 3121"/>
              <a:gd name="T4" fmla="*/ 2147483647 w 3313"/>
              <a:gd name="T5" fmla="*/ 2147483647 h 3121"/>
              <a:gd name="T6" fmla="*/ 2147483647 w 3313"/>
              <a:gd name="T7" fmla="*/ 2147483647 h 3121"/>
              <a:gd name="T8" fmla="*/ 2147483647 w 3313"/>
              <a:gd name="T9" fmla="*/ 2147483647 h 3121"/>
              <a:gd name="T10" fmla="*/ 2147483647 w 3313"/>
              <a:gd name="T11" fmla="*/ 2147483647 h 3121"/>
              <a:gd name="T12" fmla="*/ 2147483647 w 3313"/>
              <a:gd name="T13" fmla="*/ 2147483647 h 3121"/>
              <a:gd name="T14" fmla="*/ 0 w 3313"/>
              <a:gd name="T15" fmla="*/ 2147483647 h 3121"/>
              <a:gd name="T16" fmla="*/ 2147483647 w 3313"/>
              <a:gd name="T17" fmla="*/ 2147483647 h 3121"/>
              <a:gd name="T18" fmla="*/ 2147483647 w 3313"/>
              <a:gd name="T19" fmla="*/ 2147483647 h 3121"/>
              <a:gd name="T20" fmla="*/ 2147483647 w 3313"/>
              <a:gd name="T21" fmla="*/ 2147483647 h 3121"/>
              <a:gd name="T22" fmla="*/ 2147483647 w 3313"/>
              <a:gd name="T23" fmla="*/ 2147483647 h 3121"/>
              <a:gd name="T24" fmla="*/ 2147483647 w 3313"/>
              <a:gd name="T25" fmla="*/ 2147483647 h 3121"/>
              <a:gd name="T26" fmla="*/ 2147483647 w 3313"/>
              <a:gd name="T27" fmla="*/ 2147483647 h 3121"/>
              <a:gd name="T28" fmla="*/ 2147483647 w 3313"/>
              <a:gd name="T29" fmla="*/ 2147483647 h 3121"/>
              <a:gd name="T30" fmla="*/ 2147483647 w 3313"/>
              <a:gd name="T31" fmla="*/ 2147483647 h 3121"/>
              <a:gd name="T32" fmla="*/ 2147483647 w 3313"/>
              <a:gd name="T33" fmla="*/ 2147483647 h 3121"/>
              <a:gd name="T34" fmla="*/ 2147483647 w 3313"/>
              <a:gd name="T35" fmla="*/ 2147483647 h 3121"/>
              <a:gd name="T36" fmla="*/ 2147483647 w 3313"/>
              <a:gd name="T37" fmla="*/ 2147483647 h 3121"/>
              <a:gd name="T38" fmla="*/ 2147483647 w 3313"/>
              <a:gd name="T39" fmla="*/ 2147483647 h 3121"/>
              <a:gd name="T40" fmla="*/ 2147483647 w 3313"/>
              <a:gd name="T41" fmla="*/ 2147483647 h 3121"/>
              <a:gd name="T42" fmla="*/ 2147483647 w 3313"/>
              <a:gd name="T43" fmla="*/ 2147483647 h 3121"/>
              <a:gd name="T44" fmla="*/ 2147483647 w 3313"/>
              <a:gd name="T45" fmla="*/ 2147483647 h 3121"/>
              <a:gd name="T46" fmla="*/ 2147483647 w 3313"/>
              <a:gd name="T47" fmla="*/ 2147483647 h 3121"/>
              <a:gd name="T48" fmla="*/ 2147483647 w 3313"/>
              <a:gd name="T49" fmla="*/ 2147483647 h 3121"/>
              <a:gd name="T50" fmla="*/ 2147483647 w 3313"/>
              <a:gd name="T51" fmla="*/ 2147483647 h 3121"/>
              <a:gd name="T52" fmla="*/ 2147483647 w 3313"/>
              <a:gd name="T53" fmla="*/ 2147483647 h 3121"/>
              <a:gd name="T54" fmla="*/ 2147483647 w 3313"/>
              <a:gd name="T55" fmla="*/ 2147483647 h 3121"/>
              <a:gd name="T56" fmla="*/ 2147483647 w 3313"/>
              <a:gd name="T57" fmla="*/ 2147483647 h 3121"/>
              <a:gd name="T58" fmla="*/ 2147483647 w 3313"/>
              <a:gd name="T59" fmla="*/ 2147483647 h 3121"/>
              <a:gd name="T60" fmla="*/ 2147483647 w 3313"/>
              <a:gd name="T61" fmla="*/ 2147483647 h 3121"/>
              <a:gd name="T62" fmla="*/ 2147483647 w 3313"/>
              <a:gd name="T63" fmla="*/ 2147483647 h 3121"/>
              <a:gd name="T64" fmla="*/ 2147483647 w 3313"/>
              <a:gd name="T65" fmla="*/ 2147483647 h 3121"/>
              <a:gd name="T66" fmla="*/ 2147483647 w 3313"/>
              <a:gd name="T67" fmla="*/ 2147483647 h 3121"/>
              <a:gd name="T68" fmla="*/ 2147483647 w 3313"/>
              <a:gd name="T69" fmla="*/ 2147483647 h 3121"/>
              <a:gd name="T70" fmla="*/ 2147483647 w 3313"/>
              <a:gd name="T71" fmla="*/ 2147483647 h 3121"/>
              <a:gd name="T72" fmla="*/ 2147483647 w 3313"/>
              <a:gd name="T73" fmla="*/ 2147483647 h 3121"/>
              <a:gd name="T74" fmla="*/ 2147483647 w 3313"/>
              <a:gd name="T75" fmla="*/ 2147483647 h 3121"/>
              <a:gd name="T76" fmla="*/ 2147483647 w 3313"/>
              <a:gd name="T77" fmla="*/ 2147483647 h 3121"/>
              <a:gd name="T78" fmla="*/ 2147483647 w 3313"/>
              <a:gd name="T79" fmla="*/ 0 h 3121"/>
              <a:gd name="T80" fmla="*/ 2147483647 w 3313"/>
              <a:gd name="T81" fmla="*/ 2147483647 h 3121"/>
              <a:gd name="T82" fmla="*/ 2147483647 w 3313"/>
              <a:gd name="T83" fmla="*/ 2147483647 h 3121"/>
              <a:gd name="T84" fmla="*/ 2147483647 w 3313"/>
              <a:gd name="T85" fmla="*/ 2147483647 h 3121"/>
              <a:gd name="T86" fmla="*/ 2147483647 w 3313"/>
              <a:gd name="T87" fmla="*/ 2147483647 h 3121"/>
              <a:gd name="T88" fmla="*/ 2147483647 w 3313"/>
              <a:gd name="T89" fmla="*/ 2147483647 h 3121"/>
              <a:gd name="T90" fmla="*/ 2147483647 w 3313"/>
              <a:gd name="T91" fmla="*/ 2147483647 h 3121"/>
              <a:gd name="T92" fmla="*/ 2147483647 w 3313"/>
              <a:gd name="T93" fmla="*/ 2147483647 h 3121"/>
              <a:gd name="T94" fmla="*/ 2147483647 w 3313"/>
              <a:gd name="T95" fmla="*/ 2147483647 h 3121"/>
              <a:gd name="T96" fmla="*/ 2147483647 w 3313"/>
              <a:gd name="T97" fmla="*/ 2147483647 h 3121"/>
              <a:gd name="T98" fmla="*/ 2147483647 w 3313"/>
              <a:gd name="T99" fmla="*/ 2147483647 h 3121"/>
              <a:gd name="T100" fmla="*/ 2147483647 w 3313"/>
              <a:gd name="T101" fmla="*/ 2147483647 h 31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313"/>
              <a:gd name="T154" fmla="*/ 0 h 3121"/>
              <a:gd name="T155" fmla="*/ 3313 w 3313"/>
              <a:gd name="T156" fmla="*/ 3121 h 31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313" h="3121">
                <a:moveTo>
                  <a:pt x="840" y="204"/>
                </a:moveTo>
                <a:lnTo>
                  <a:pt x="852" y="252"/>
                </a:lnTo>
                <a:lnTo>
                  <a:pt x="876" y="300"/>
                </a:lnTo>
                <a:lnTo>
                  <a:pt x="900" y="348"/>
                </a:lnTo>
                <a:lnTo>
                  <a:pt x="900" y="384"/>
                </a:lnTo>
                <a:lnTo>
                  <a:pt x="900" y="420"/>
                </a:lnTo>
                <a:lnTo>
                  <a:pt x="900" y="456"/>
                </a:lnTo>
                <a:lnTo>
                  <a:pt x="888" y="492"/>
                </a:lnTo>
                <a:lnTo>
                  <a:pt x="864" y="528"/>
                </a:lnTo>
                <a:lnTo>
                  <a:pt x="852" y="564"/>
                </a:lnTo>
                <a:lnTo>
                  <a:pt x="816" y="600"/>
                </a:lnTo>
                <a:lnTo>
                  <a:pt x="780" y="648"/>
                </a:lnTo>
                <a:lnTo>
                  <a:pt x="744" y="684"/>
                </a:lnTo>
                <a:lnTo>
                  <a:pt x="708" y="708"/>
                </a:lnTo>
                <a:lnTo>
                  <a:pt x="684" y="744"/>
                </a:lnTo>
                <a:lnTo>
                  <a:pt x="636" y="780"/>
                </a:lnTo>
                <a:lnTo>
                  <a:pt x="600" y="816"/>
                </a:lnTo>
                <a:lnTo>
                  <a:pt x="564" y="840"/>
                </a:lnTo>
                <a:lnTo>
                  <a:pt x="528" y="864"/>
                </a:lnTo>
                <a:lnTo>
                  <a:pt x="492" y="888"/>
                </a:lnTo>
                <a:lnTo>
                  <a:pt x="444" y="924"/>
                </a:lnTo>
                <a:lnTo>
                  <a:pt x="408" y="948"/>
                </a:lnTo>
                <a:lnTo>
                  <a:pt x="372" y="984"/>
                </a:lnTo>
                <a:lnTo>
                  <a:pt x="324" y="1020"/>
                </a:lnTo>
                <a:lnTo>
                  <a:pt x="300" y="1056"/>
                </a:lnTo>
                <a:lnTo>
                  <a:pt x="276" y="1092"/>
                </a:lnTo>
                <a:lnTo>
                  <a:pt x="240" y="1116"/>
                </a:lnTo>
                <a:lnTo>
                  <a:pt x="216" y="1152"/>
                </a:lnTo>
                <a:lnTo>
                  <a:pt x="192" y="1188"/>
                </a:lnTo>
                <a:lnTo>
                  <a:pt x="168" y="1224"/>
                </a:lnTo>
                <a:lnTo>
                  <a:pt x="144" y="1272"/>
                </a:lnTo>
                <a:lnTo>
                  <a:pt x="108" y="1320"/>
                </a:lnTo>
                <a:lnTo>
                  <a:pt x="96" y="1356"/>
                </a:lnTo>
                <a:lnTo>
                  <a:pt x="72" y="1392"/>
                </a:lnTo>
                <a:lnTo>
                  <a:pt x="60" y="1428"/>
                </a:lnTo>
                <a:lnTo>
                  <a:pt x="36" y="1476"/>
                </a:lnTo>
                <a:lnTo>
                  <a:pt x="12" y="1524"/>
                </a:lnTo>
                <a:lnTo>
                  <a:pt x="12" y="1560"/>
                </a:lnTo>
                <a:lnTo>
                  <a:pt x="0" y="1644"/>
                </a:lnTo>
                <a:lnTo>
                  <a:pt x="0" y="1692"/>
                </a:lnTo>
                <a:lnTo>
                  <a:pt x="0" y="1788"/>
                </a:lnTo>
                <a:lnTo>
                  <a:pt x="12" y="1836"/>
                </a:lnTo>
                <a:lnTo>
                  <a:pt x="12" y="1932"/>
                </a:lnTo>
                <a:lnTo>
                  <a:pt x="36" y="2016"/>
                </a:lnTo>
                <a:lnTo>
                  <a:pt x="36" y="2064"/>
                </a:lnTo>
                <a:lnTo>
                  <a:pt x="48" y="2112"/>
                </a:lnTo>
                <a:lnTo>
                  <a:pt x="60" y="2184"/>
                </a:lnTo>
                <a:lnTo>
                  <a:pt x="72" y="2232"/>
                </a:lnTo>
                <a:lnTo>
                  <a:pt x="84" y="2268"/>
                </a:lnTo>
                <a:lnTo>
                  <a:pt x="108" y="2316"/>
                </a:lnTo>
                <a:lnTo>
                  <a:pt x="120" y="2352"/>
                </a:lnTo>
                <a:lnTo>
                  <a:pt x="132" y="2388"/>
                </a:lnTo>
                <a:lnTo>
                  <a:pt x="168" y="2436"/>
                </a:lnTo>
                <a:lnTo>
                  <a:pt x="192" y="2484"/>
                </a:lnTo>
                <a:lnTo>
                  <a:pt x="228" y="2532"/>
                </a:lnTo>
                <a:lnTo>
                  <a:pt x="264" y="2568"/>
                </a:lnTo>
                <a:lnTo>
                  <a:pt x="300" y="2616"/>
                </a:lnTo>
                <a:lnTo>
                  <a:pt x="336" y="2652"/>
                </a:lnTo>
                <a:lnTo>
                  <a:pt x="372" y="2676"/>
                </a:lnTo>
                <a:lnTo>
                  <a:pt x="408" y="2712"/>
                </a:lnTo>
                <a:lnTo>
                  <a:pt x="444" y="2736"/>
                </a:lnTo>
                <a:lnTo>
                  <a:pt x="492" y="2772"/>
                </a:lnTo>
                <a:lnTo>
                  <a:pt x="540" y="2820"/>
                </a:lnTo>
                <a:lnTo>
                  <a:pt x="576" y="2844"/>
                </a:lnTo>
                <a:lnTo>
                  <a:pt x="672" y="2868"/>
                </a:lnTo>
                <a:lnTo>
                  <a:pt x="756" y="2916"/>
                </a:lnTo>
                <a:lnTo>
                  <a:pt x="804" y="2952"/>
                </a:lnTo>
                <a:lnTo>
                  <a:pt x="876" y="2964"/>
                </a:lnTo>
                <a:lnTo>
                  <a:pt x="912" y="3000"/>
                </a:lnTo>
                <a:lnTo>
                  <a:pt x="960" y="3012"/>
                </a:lnTo>
                <a:lnTo>
                  <a:pt x="996" y="3024"/>
                </a:lnTo>
                <a:lnTo>
                  <a:pt x="1092" y="3036"/>
                </a:lnTo>
                <a:lnTo>
                  <a:pt x="1128" y="3048"/>
                </a:lnTo>
                <a:lnTo>
                  <a:pt x="1200" y="3048"/>
                </a:lnTo>
                <a:lnTo>
                  <a:pt x="1248" y="3060"/>
                </a:lnTo>
                <a:lnTo>
                  <a:pt x="1320" y="3060"/>
                </a:lnTo>
                <a:lnTo>
                  <a:pt x="1392" y="3072"/>
                </a:lnTo>
                <a:lnTo>
                  <a:pt x="1488" y="3084"/>
                </a:lnTo>
                <a:lnTo>
                  <a:pt x="1572" y="3084"/>
                </a:lnTo>
                <a:lnTo>
                  <a:pt x="1644" y="3096"/>
                </a:lnTo>
                <a:lnTo>
                  <a:pt x="1716" y="3096"/>
                </a:lnTo>
                <a:lnTo>
                  <a:pt x="1788" y="3108"/>
                </a:lnTo>
                <a:lnTo>
                  <a:pt x="1908" y="3108"/>
                </a:lnTo>
                <a:lnTo>
                  <a:pt x="1944" y="3108"/>
                </a:lnTo>
                <a:lnTo>
                  <a:pt x="2016" y="3108"/>
                </a:lnTo>
                <a:lnTo>
                  <a:pt x="2136" y="3120"/>
                </a:lnTo>
                <a:lnTo>
                  <a:pt x="2220" y="3120"/>
                </a:lnTo>
                <a:lnTo>
                  <a:pt x="2316" y="3120"/>
                </a:lnTo>
                <a:lnTo>
                  <a:pt x="2412" y="3120"/>
                </a:lnTo>
                <a:lnTo>
                  <a:pt x="2460" y="3120"/>
                </a:lnTo>
                <a:lnTo>
                  <a:pt x="2532" y="3108"/>
                </a:lnTo>
                <a:lnTo>
                  <a:pt x="2580" y="3108"/>
                </a:lnTo>
                <a:lnTo>
                  <a:pt x="2628" y="3096"/>
                </a:lnTo>
                <a:lnTo>
                  <a:pt x="2676" y="3084"/>
                </a:lnTo>
                <a:lnTo>
                  <a:pt x="2724" y="3060"/>
                </a:lnTo>
                <a:lnTo>
                  <a:pt x="2796" y="3036"/>
                </a:lnTo>
                <a:lnTo>
                  <a:pt x="2892" y="2940"/>
                </a:lnTo>
                <a:lnTo>
                  <a:pt x="2940" y="2892"/>
                </a:lnTo>
                <a:lnTo>
                  <a:pt x="2988" y="2796"/>
                </a:lnTo>
                <a:lnTo>
                  <a:pt x="3012" y="2700"/>
                </a:lnTo>
                <a:lnTo>
                  <a:pt x="3060" y="2616"/>
                </a:lnTo>
                <a:lnTo>
                  <a:pt x="3084" y="2544"/>
                </a:lnTo>
                <a:lnTo>
                  <a:pt x="3120" y="2448"/>
                </a:lnTo>
                <a:lnTo>
                  <a:pt x="3144" y="2352"/>
                </a:lnTo>
                <a:lnTo>
                  <a:pt x="3156" y="2280"/>
                </a:lnTo>
                <a:lnTo>
                  <a:pt x="3204" y="2184"/>
                </a:lnTo>
                <a:lnTo>
                  <a:pt x="3216" y="2088"/>
                </a:lnTo>
                <a:lnTo>
                  <a:pt x="3228" y="2016"/>
                </a:lnTo>
                <a:lnTo>
                  <a:pt x="3240" y="1944"/>
                </a:lnTo>
                <a:lnTo>
                  <a:pt x="3252" y="1872"/>
                </a:lnTo>
                <a:lnTo>
                  <a:pt x="3276" y="1800"/>
                </a:lnTo>
                <a:lnTo>
                  <a:pt x="3276" y="1704"/>
                </a:lnTo>
                <a:lnTo>
                  <a:pt x="3300" y="1608"/>
                </a:lnTo>
                <a:lnTo>
                  <a:pt x="3300" y="1536"/>
                </a:lnTo>
                <a:lnTo>
                  <a:pt x="3300" y="1464"/>
                </a:lnTo>
                <a:lnTo>
                  <a:pt x="3312" y="1392"/>
                </a:lnTo>
                <a:lnTo>
                  <a:pt x="3312" y="1296"/>
                </a:lnTo>
                <a:lnTo>
                  <a:pt x="3312" y="1200"/>
                </a:lnTo>
                <a:lnTo>
                  <a:pt x="3312" y="1128"/>
                </a:lnTo>
                <a:lnTo>
                  <a:pt x="3300" y="1056"/>
                </a:lnTo>
                <a:lnTo>
                  <a:pt x="3300" y="960"/>
                </a:lnTo>
                <a:lnTo>
                  <a:pt x="3276" y="912"/>
                </a:lnTo>
                <a:lnTo>
                  <a:pt x="3276" y="816"/>
                </a:lnTo>
                <a:lnTo>
                  <a:pt x="3252" y="768"/>
                </a:lnTo>
                <a:lnTo>
                  <a:pt x="3216" y="732"/>
                </a:lnTo>
                <a:lnTo>
                  <a:pt x="3168" y="696"/>
                </a:lnTo>
                <a:lnTo>
                  <a:pt x="3120" y="660"/>
                </a:lnTo>
                <a:lnTo>
                  <a:pt x="3072" y="624"/>
                </a:lnTo>
                <a:lnTo>
                  <a:pt x="3036" y="624"/>
                </a:lnTo>
                <a:lnTo>
                  <a:pt x="2988" y="600"/>
                </a:lnTo>
                <a:lnTo>
                  <a:pt x="2940" y="576"/>
                </a:lnTo>
                <a:lnTo>
                  <a:pt x="2892" y="540"/>
                </a:lnTo>
                <a:lnTo>
                  <a:pt x="2856" y="528"/>
                </a:lnTo>
                <a:lnTo>
                  <a:pt x="2820" y="516"/>
                </a:lnTo>
                <a:lnTo>
                  <a:pt x="2772" y="492"/>
                </a:lnTo>
                <a:lnTo>
                  <a:pt x="2724" y="480"/>
                </a:lnTo>
                <a:lnTo>
                  <a:pt x="2688" y="468"/>
                </a:lnTo>
                <a:lnTo>
                  <a:pt x="2616" y="456"/>
                </a:lnTo>
                <a:lnTo>
                  <a:pt x="2568" y="444"/>
                </a:lnTo>
                <a:lnTo>
                  <a:pt x="2496" y="444"/>
                </a:lnTo>
                <a:lnTo>
                  <a:pt x="2460" y="444"/>
                </a:lnTo>
                <a:lnTo>
                  <a:pt x="2412" y="444"/>
                </a:lnTo>
                <a:lnTo>
                  <a:pt x="2292" y="468"/>
                </a:lnTo>
                <a:lnTo>
                  <a:pt x="2244" y="468"/>
                </a:lnTo>
                <a:lnTo>
                  <a:pt x="2208" y="480"/>
                </a:lnTo>
                <a:lnTo>
                  <a:pt x="2160" y="480"/>
                </a:lnTo>
                <a:lnTo>
                  <a:pt x="2088" y="480"/>
                </a:lnTo>
                <a:lnTo>
                  <a:pt x="2040" y="480"/>
                </a:lnTo>
                <a:lnTo>
                  <a:pt x="2004" y="480"/>
                </a:lnTo>
                <a:lnTo>
                  <a:pt x="1968" y="480"/>
                </a:lnTo>
                <a:lnTo>
                  <a:pt x="1932" y="480"/>
                </a:lnTo>
                <a:lnTo>
                  <a:pt x="1896" y="468"/>
                </a:lnTo>
                <a:lnTo>
                  <a:pt x="1860" y="456"/>
                </a:lnTo>
                <a:lnTo>
                  <a:pt x="1824" y="420"/>
                </a:lnTo>
                <a:lnTo>
                  <a:pt x="1752" y="396"/>
                </a:lnTo>
                <a:lnTo>
                  <a:pt x="1716" y="372"/>
                </a:lnTo>
                <a:lnTo>
                  <a:pt x="1680" y="336"/>
                </a:lnTo>
                <a:lnTo>
                  <a:pt x="1644" y="324"/>
                </a:lnTo>
                <a:lnTo>
                  <a:pt x="1620" y="288"/>
                </a:lnTo>
                <a:lnTo>
                  <a:pt x="1584" y="264"/>
                </a:lnTo>
                <a:lnTo>
                  <a:pt x="1548" y="240"/>
                </a:lnTo>
                <a:lnTo>
                  <a:pt x="1512" y="204"/>
                </a:lnTo>
                <a:lnTo>
                  <a:pt x="1476" y="156"/>
                </a:lnTo>
                <a:lnTo>
                  <a:pt x="1452" y="108"/>
                </a:lnTo>
                <a:lnTo>
                  <a:pt x="1428" y="72"/>
                </a:lnTo>
                <a:lnTo>
                  <a:pt x="1392" y="48"/>
                </a:lnTo>
                <a:lnTo>
                  <a:pt x="1356" y="48"/>
                </a:lnTo>
                <a:lnTo>
                  <a:pt x="1320" y="48"/>
                </a:lnTo>
                <a:lnTo>
                  <a:pt x="1284" y="60"/>
                </a:lnTo>
                <a:lnTo>
                  <a:pt x="1248" y="60"/>
                </a:lnTo>
                <a:lnTo>
                  <a:pt x="1212" y="96"/>
                </a:lnTo>
                <a:lnTo>
                  <a:pt x="1176" y="108"/>
                </a:lnTo>
                <a:lnTo>
                  <a:pt x="1140" y="120"/>
                </a:lnTo>
                <a:lnTo>
                  <a:pt x="1092" y="144"/>
                </a:lnTo>
                <a:lnTo>
                  <a:pt x="1056" y="168"/>
                </a:lnTo>
                <a:lnTo>
                  <a:pt x="1020" y="192"/>
                </a:lnTo>
                <a:lnTo>
                  <a:pt x="984" y="204"/>
                </a:lnTo>
                <a:lnTo>
                  <a:pt x="948" y="204"/>
                </a:lnTo>
                <a:lnTo>
                  <a:pt x="912" y="216"/>
                </a:lnTo>
                <a:lnTo>
                  <a:pt x="876" y="204"/>
                </a:lnTo>
                <a:lnTo>
                  <a:pt x="840" y="204"/>
                </a:lnTo>
                <a:lnTo>
                  <a:pt x="852" y="168"/>
                </a:lnTo>
                <a:lnTo>
                  <a:pt x="876" y="132"/>
                </a:lnTo>
                <a:lnTo>
                  <a:pt x="912" y="132"/>
                </a:lnTo>
                <a:lnTo>
                  <a:pt x="948" y="156"/>
                </a:lnTo>
                <a:lnTo>
                  <a:pt x="996" y="180"/>
                </a:lnTo>
                <a:lnTo>
                  <a:pt x="1044" y="192"/>
                </a:lnTo>
                <a:lnTo>
                  <a:pt x="1080" y="192"/>
                </a:lnTo>
                <a:lnTo>
                  <a:pt x="1116" y="204"/>
                </a:lnTo>
                <a:lnTo>
                  <a:pt x="1164" y="192"/>
                </a:lnTo>
                <a:lnTo>
                  <a:pt x="1176" y="156"/>
                </a:lnTo>
                <a:lnTo>
                  <a:pt x="1188" y="120"/>
                </a:lnTo>
                <a:lnTo>
                  <a:pt x="1212" y="84"/>
                </a:lnTo>
                <a:lnTo>
                  <a:pt x="1212" y="48"/>
                </a:lnTo>
                <a:lnTo>
                  <a:pt x="1248" y="48"/>
                </a:lnTo>
                <a:lnTo>
                  <a:pt x="1284" y="48"/>
                </a:lnTo>
                <a:lnTo>
                  <a:pt x="1320" y="60"/>
                </a:lnTo>
                <a:lnTo>
                  <a:pt x="1332" y="12"/>
                </a:lnTo>
                <a:lnTo>
                  <a:pt x="1296" y="0"/>
                </a:lnTo>
                <a:lnTo>
                  <a:pt x="1260" y="0"/>
                </a:lnTo>
                <a:lnTo>
                  <a:pt x="1224" y="0"/>
                </a:lnTo>
                <a:lnTo>
                  <a:pt x="1188" y="0"/>
                </a:lnTo>
                <a:lnTo>
                  <a:pt x="1152" y="12"/>
                </a:lnTo>
                <a:lnTo>
                  <a:pt x="1116" y="36"/>
                </a:lnTo>
                <a:lnTo>
                  <a:pt x="1092" y="72"/>
                </a:lnTo>
                <a:lnTo>
                  <a:pt x="1044" y="96"/>
                </a:lnTo>
                <a:lnTo>
                  <a:pt x="1008" y="108"/>
                </a:lnTo>
                <a:lnTo>
                  <a:pt x="972" y="120"/>
                </a:lnTo>
                <a:lnTo>
                  <a:pt x="924" y="84"/>
                </a:lnTo>
                <a:lnTo>
                  <a:pt x="888" y="60"/>
                </a:lnTo>
                <a:lnTo>
                  <a:pt x="852" y="60"/>
                </a:lnTo>
                <a:lnTo>
                  <a:pt x="828" y="96"/>
                </a:lnTo>
                <a:lnTo>
                  <a:pt x="816" y="132"/>
                </a:lnTo>
                <a:lnTo>
                  <a:pt x="828" y="168"/>
                </a:lnTo>
                <a:lnTo>
                  <a:pt x="864" y="192"/>
                </a:lnTo>
                <a:lnTo>
                  <a:pt x="888" y="228"/>
                </a:lnTo>
                <a:lnTo>
                  <a:pt x="888" y="264"/>
                </a:lnTo>
                <a:lnTo>
                  <a:pt x="792" y="288"/>
                </a:lnTo>
                <a:lnTo>
                  <a:pt x="696" y="288"/>
                </a:lnTo>
                <a:lnTo>
                  <a:pt x="660" y="276"/>
                </a:lnTo>
                <a:lnTo>
                  <a:pt x="624" y="264"/>
                </a:lnTo>
                <a:lnTo>
                  <a:pt x="660" y="240"/>
                </a:lnTo>
                <a:lnTo>
                  <a:pt x="696" y="240"/>
                </a:lnTo>
                <a:lnTo>
                  <a:pt x="744" y="264"/>
                </a:lnTo>
                <a:lnTo>
                  <a:pt x="792" y="276"/>
                </a:lnTo>
                <a:lnTo>
                  <a:pt x="876" y="288"/>
                </a:lnTo>
                <a:lnTo>
                  <a:pt x="912" y="288"/>
                </a:lnTo>
                <a:lnTo>
                  <a:pt x="948" y="312"/>
                </a:lnTo>
                <a:lnTo>
                  <a:pt x="996" y="300"/>
                </a:lnTo>
                <a:lnTo>
                  <a:pt x="1116" y="288"/>
                </a:lnTo>
                <a:lnTo>
                  <a:pt x="1212" y="288"/>
                </a:lnTo>
                <a:lnTo>
                  <a:pt x="1260" y="276"/>
                </a:lnTo>
                <a:lnTo>
                  <a:pt x="1296" y="276"/>
                </a:lnTo>
                <a:lnTo>
                  <a:pt x="1332" y="264"/>
                </a:lnTo>
                <a:lnTo>
                  <a:pt x="1428" y="252"/>
                </a:lnTo>
                <a:lnTo>
                  <a:pt x="1464" y="240"/>
                </a:lnTo>
                <a:lnTo>
                  <a:pt x="1500" y="240"/>
                </a:lnTo>
                <a:lnTo>
                  <a:pt x="1512" y="204"/>
                </a:lnTo>
                <a:lnTo>
                  <a:pt x="1524" y="168"/>
                </a:lnTo>
                <a:lnTo>
                  <a:pt x="1536" y="132"/>
                </a:lnTo>
                <a:lnTo>
                  <a:pt x="1536" y="96"/>
                </a:lnTo>
                <a:lnTo>
                  <a:pt x="1536" y="60"/>
                </a:lnTo>
                <a:lnTo>
                  <a:pt x="1536" y="24"/>
                </a:lnTo>
                <a:lnTo>
                  <a:pt x="1488" y="48"/>
                </a:lnTo>
                <a:lnTo>
                  <a:pt x="1440" y="84"/>
                </a:lnTo>
                <a:lnTo>
                  <a:pt x="1392" y="108"/>
                </a:lnTo>
                <a:lnTo>
                  <a:pt x="1344" y="132"/>
                </a:lnTo>
                <a:lnTo>
                  <a:pt x="1296" y="144"/>
                </a:lnTo>
                <a:lnTo>
                  <a:pt x="1248" y="180"/>
                </a:lnTo>
                <a:lnTo>
                  <a:pt x="1212" y="204"/>
                </a:lnTo>
                <a:lnTo>
                  <a:pt x="1176" y="228"/>
                </a:lnTo>
                <a:lnTo>
                  <a:pt x="1140" y="240"/>
                </a:lnTo>
                <a:lnTo>
                  <a:pt x="1104" y="240"/>
                </a:lnTo>
                <a:lnTo>
                  <a:pt x="1068" y="240"/>
                </a:lnTo>
                <a:lnTo>
                  <a:pt x="1032" y="240"/>
                </a:lnTo>
                <a:lnTo>
                  <a:pt x="1128" y="20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16" name="Rectangle 3">
            <a:extLst>
              <a:ext uri="{FF2B5EF4-FFF2-40B4-BE49-F238E27FC236}">
                <a16:creationId xmlns:a16="http://schemas.microsoft.com/office/drawing/2014/main" id="{253582BF-FB86-40B9-9EC1-744C2AE623A0}"/>
              </a:ext>
            </a:extLst>
          </p:cNvPr>
          <p:cNvSpPr>
            <a:spLocks noGrp="1" noChangeArrowheads="1"/>
          </p:cNvSpPr>
          <p:nvPr>
            <p:ph type="title"/>
          </p:nvPr>
        </p:nvSpPr>
        <p:spPr>
          <a:xfrm>
            <a:off x="2209800" y="609600"/>
            <a:ext cx="7772400" cy="762000"/>
          </a:xfrm>
          <a:noFill/>
        </p:spPr>
        <p:txBody>
          <a:bodyPr vert="horz" lIns="92075" tIns="46038" rIns="92075" bIns="46038" rtlCol="0" anchor="ctr">
            <a:normAutofit/>
          </a:bodyPr>
          <a:lstStyle/>
          <a:p>
            <a:pPr eaLnBrk="1" hangingPunct="1"/>
            <a:r>
              <a:rPr lang="en-US" altLang="en-US" sz="4000"/>
              <a:t>Cardinality of a RELATION</a:t>
            </a:r>
          </a:p>
        </p:txBody>
      </p:sp>
      <p:sp>
        <p:nvSpPr>
          <p:cNvPr id="64517" name="Rectangle 4">
            <a:extLst>
              <a:ext uri="{FF2B5EF4-FFF2-40B4-BE49-F238E27FC236}">
                <a16:creationId xmlns:a16="http://schemas.microsoft.com/office/drawing/2014/main" id="{E96620DE-1AB0-45EB-ADEF-CFB53BB71BAE}"/>
              </a:ext>
            </a:extLst>
          </p:cNvPr>
          <p:cNvSpPr>
            <a:spLocks noGrp="1" noChangeArrowheads="1"/>
          </p:cNvSpPr>
          <p:nvPr>
            <p:ph type="body" idx="1"/>
          </p:nvPr>
        </p:nvSpPr>
        <p:spPr>
          <a:xfrm>
            <a:off x="1752600" y="1295400"/>
            <a:ext cx="8610600" cy="4343400"/>
          </a:xfrm>
          <a:noFill/>
        </p:spPr>
        <p:txBody>
          <a:bodyPr vert="horz" lIns="92075" tIns="46038" rIns="92075" bIns="46038" rtlCol="0">
            <a:normAutofit/>
          </a:bodyPr>
          <a:lstStyle/>
          <a:p>
            <a:pPr marL="0" indent="0">
              <a:buNone/>
            </a:pPr>
            <a:endParaRPr lang="en-US" altLang="en-US" sz="2400">
              <a:latin typeface="Arial Rounded MT Bold" panose="020F0704030504030204" pitchFamily="34" charset="0"/>
            </a:endParaRPr>
          </a:p>
          <a:p>
            <a:pPr marL="0" indent="0">
              <a:buNone/>
            </a:pPr>
            <a:r>
              <a:rPr lang="en-US" altLang="en-US"/>
              <a:t>is the number</a:t>
            </a:r>
            <a:br>
              <a:rPr lang="en-US" altLang="en-US"/>
            </a:br>
            <a:r>
              <a:rPr lang="en-US" altLang="en-US"/>
              <a:t>of tuples</a:t>
            </a:r>
            <a:br>
              <a:rPr lang="en-US" altLang="en-US"/>
            </a:br>
            <a:r>
              <a:rPr lang="en-US" altLang="en-US"/>
              <a:t>in it</a:t>
            </a:r>
            <a:br>
              <a:rPr lang="en-US" altLang="en-US"/>
            </a:br>
            <a:r>
              <a:rPr lang="en-US" altLang="en-US"/>
              <a:t>at a point</a:t>
            </a:r>
            <a:br>
              <a:rPr lang="en-US" altLang="en-US"/>
            </a:br>
            <a:r>
              <a:rPr lang="en-US" altLang="en-US"/>
              <a:t>in time</a:t>
            </a:r>
          </a:p>
          <a:p>
            <a:pPr marL="0" indent="0">
              <a:buNone/>
            </a:pPr>
            <a:r>
              <a:rPr lang="en-US" altLang="en-US" sz="2000"/>
              <a:t>   </a:t>
            </a:r>
          </a:p>
          <a:p>
            <a:pPr marL="0" indent="0">
              <a:buNone/>
            </a:pPr>
            <a:endParaRPr lang="en-US" altLang="en-US" sz="2000"/>
          </a:p>
        </p:txBody>
      </p:sp>
      <p:sp>
        <p:nvSpPr>
          <p:cNvPr id="64518" name="AutoShape 5">
            <a:extLst>
              <a:ext uri="{FF2B5EF4-FFF2-40B4-BE49-F238E27FC236}">
                <a16:creationId xmlns:a16="http://schemas.microsoft.com/office/drawing/2014/main" id="{0C391EA4-7550-49EE-8521-208DB657553E}"/>
              </a:ext>
            </a:extLst>
          </p:cNvPr>
          <p:cNvSpPr>
            <a:spLocks noChangeArrowheads="1"/>
          </p:cNvSpPr>
          <p:nvPr/>
        </p:nvSpPr>
        <p:spPr bwMode="auto">
          <a:xfrm>
            <a:off x="6178550" y="42735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800000"/>
                </a:solidFill>
                <a:latin typeface="Arial Rounded MT Bold" panose="020F0704030504030204" pitchFamily="34" charset="0"/>
              </a:rPr>
              <a:t>1</a:t>
            </a:r>
          </a:p>
        </p:txBody>
      </p:sp>
      <p:sp>
        <p:nvSpPr>
          <p:cNvPr id="64519" name="AutoShape 6">
            <a:extLst>
              <a:ext uri="{FF2B5EF4-FFF2-40B4-BE49-F238E27FC236}">
                <a16:creationId xmlns:a16="http://schemas.microsoft.com/office/drawing/2014/main" id="{B732F495-E082-4C35-ADDE-E61CB017F6AB}"/>
              </a:ext>
            </a:extLst>
          </p:cNvPr>
          <p:cNvSpPr>
            <a:spLocks noChangeArrowheads="1"/>
          </p:cNvSpPr>
          <p:nvPr/>
        </p:nvSpPr>
        <p:spPr bwMode="auto">
          <a:xfrm>
            <a:off x="6178550" y="54165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800000"/>
                </a:solidFill>
                <a:latin typeface="Arial Rounded MT Bold" panose="020F0704030504030204" pitchFamily="34" charset="0"/>
              </a:rPr>
              <a:t>3</a:t>
            </a:r>
          </a:p>
        </p:txBody>
      </p:sp>
      <p:sp>
        <p:nvSpPr>
          <p:cNvPr id="64520" name="AutoShape 7">
            <a:extLst>
              <a:ext uri="{FF2B5EF4-FFF2-40B4-BE49-F238E27FC236}">
                <a16:creationId xmlns:a16="http://schemas.microsoft.com/office/drawing/2014/main" id="{F34F0765-CC31-4144-8DD2-0921352F39A8}"/>
              </a:ext>
            </a:extLst>
          </p:cNvPr>
          <p:cNvSpPr>
            <a:spLocks noChangeArrowheads="1"/>
          </p:cNvSpPr>
          <p:nvPr/>
        </p:nvSpPr>
        <p:spPr bwMode="auto">
          <a:xfrm>
            <a:off x="4806950" y="43497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800000"/>
                </a:solidFill>
                <a:latin typeface="Arial Rounded MT Bold" panose="020F0704030504030204" pitchFamily="34" charset="0"/>
              </a:rPr>
              <a:t>4</a:t>
            </a:r>
          </a:p>
        </p:txBody>
      </p:sp>
      <p:sp>
        <p:nvSpPr>
          <p:cNvPr id="64521" name="AutoShape 8">
            <a:extLst>
              <a:ext uri="{FF2B5EF4-FFF2-40B4-BE49-F238E27FC236}">
                <a16:creationId xmlns:a16="http://schemas.microsoft.com/office/drawing/2014/main" id="{AFC113D7-5E55-4E9C-A48C-2F930B916F0A}"/>
              </a:ext>
            </a:extLst>
          </p:cNvPr>
          <p:cNvSpPr>
            <a:spLocks noChangeArrowheads="1"/>
          </p:cNvSpPr>
          <p:nvPr/>
        </p:nvSpPr>
        <p:spPr bwMode="auto">
          <a:xfrm>
            <a:off x="4502150" y="36639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800000"/>
                </a:solidFill>
                <a:latin typeface="Arial Rounded MT Bold" panose="020F0704030504030204" pitchFamily="34" charset="0"/>
              </a:rPr>
              <a:t>5</a:t>
            </a:r>
          </a:p>
        </p:txBody>
      </p:sp>
      <p:sp>
        <p:nvSpPr>
          <p:cNvPr id="64522" name="AutoShape 9">
            <a:extLst>
              <a:ext uri="{FF2B5EF4-FFF2-40B4-BE49-F238E27FC236}">
                <a16:creationId xmlns:a16="http://schemas.microsoft.com/office/drawing/2014/main" id="{07DF8D51-7F3E-428A-8285-2C8204E0DC34}"/>
              </a:ext>
            </a:extLst>
          </p:cNvPr>
          <p:cNvSpPr>
            <a:spLocks noChangeArrowheads="1"/>
          </p:cNvSpPr>
          <p:nvPr/>
        </p:nvSpPr>
        <p:spPr bwMode="auto">
          <a:xfrm>
            <a:off x="4349750" y="28257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800000"/>
                </a:solidFill>
                <a:latin typeface="Arial Rounded MT Bold" panose="020F0704030504030204" pitchFamily="34" charset="0"/>
              </a:rPr>
              <a:t>6</a:t>
            </a:r>
          </a:p>
        </p:txBody>
      </p:sp>
      <p:sp>
        <p:nvSpPr>
          <p:cNvPr id="64523" name="AutoShape 10">
            <a:extLst>
              <a:ext uri="{FF2B5EF4-FFF2-40B4-BE49-F238E27FC236}">
                <a16:creationId xmlns:a16="http://schemas.microsoft.com/office/drawing/2014/main" id="{698FC82B-8BDA-46D6-8C0D-5D1C11A2BBDF}"/>
              </a:ext>
            </a:extLst>
          </p:cNvPr>
          <p:cNvSpPr>
            <a:spLocks noChangeArrowheads="1"/>
          </p:cNvSpPr>
          <p:nvPr/>
        </p:nvSpPr>
        <p:spPr bwMode="auto">
          <a:xfrm>
            <a:off x="7016750" y="32829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24" name="AutoShape 11">
            <a:extLst>
              <a:ext uri="{FF2B5EF4-FFF2-40B4-BE49-F238E27FC236}">
                <a16:creationId xmlns:a16="http://schemas.microsoft.com/office/drawing/2014/main" id="{4C8414E6-5643-477A-A43B-24A126EEAA37}"/>
              </a:ext>
            </a:extLst>
          </p:cNvPr>
          <p:cNvSpPr>
            <a:spLocks noChangeArrowheads="1"/>
          </p:cNvSpPr>
          <p:nvPr/>
        </p:nvSpPr>
        <p:spPr bwMode="auto">
          <a:xfrm>
            <a:off x="5873750" y="27495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800000"/>
                </a:solidFill>
                <a:latin typeface="Arial Rounded MT Bold" panose="020F0704030504030204" pitchFamily="34" charset="0"/>
              </a:rPr>
              <a:t>2</a:t>
            </a:r>
          </a:p>
        </p:txBody>
      </p:sp>
      <p:sp>
        <p:nvSpPr>
          <p:cNvPr id="64525" name="AutoShape 12">
            <a:extLst>
              <a:ext uri="{FF2B5EF4-FFF2-40B4-BE49-F238E27FC236}">
                <a16:creationId xmlns:a16="http://schemas.microsoft.com/office/drawing/2014/main" id="{11D2587C-50A4-4F6A-99E2-C8B2BC384AEE}"/>
              </a:ext>
            </a:extLst>
          </p:cNvPr>
          <p:cNvSpPr>
            <a:spLocks noChangeArrowheads="1"/>
          </p:cNvSpPr>
          <p:nvPr/>
        </p:nvSpPr>
        <p:spPr bwMode="auto">
          <a:xfrm>
            <a:off x="7169150" y="38925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a:solidFill>
                  <a:srgbClr val="800000"/>
                </a:solidFill>
                <a:latin typeface="Arial Rounded MT Bold" panose="020F0704030504030204" pitchFamily="34" charset="0"/>
              </a:rPr>
              <a:t>7</a:t>
            </a:r>
          </a:p>
        </p:txBody>
      </p:sp>
      <p:sp>
        <p:nvSpPr>
          <p:cNvPr id="64526" name="AutoShape 13">
            <a:extLst>
              <a:ext uri="{FF2B5EF4-FFF2-40B4-BE49-F238E27FC236}">
                <a16:creationId xmlns:a16="http://schemas.microsoft.com/office/drawing/2014/main" id="{0BE0DE78-D9C8-45C9-A78C-F8EB287BD9BA}"/>
              </a:ext>
            </a:extLst>
          </p:cNvPr>
          <p:cNvSpPr>
            <a:spLocks noChangeArrowheads="1"/>
          </p:cNvSpPr>
          <p:nvPr/>
        </p:nvSpPr>
        <p:spPr bwMode="auto">
          <a:xfrm>
            <a:off x="4959350" y="48069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27" name="AutoShape 14">
            <a:extLst>
              <a:ext uri="{FF2B5EF4-FFF2-40B4-BE49-F238E27FC236}">
                <a16:creationId xmlns:a16="http://schemas.microsoft.com/office/drawing/2014/main" id="{3782150D-F5ED-4A51-A3B8-2DB5CF642A87}"/>
              </a:ext>
            </a:extLst>
          </p:cNvPr>
          <p:cNvSpPr>
            <a:spLocks noChangeArrowheads="1"/>
          </p:cNvSpPr>
          <p:nvPr/>
        </p:nvSpPr>
        <p:spPr bwMode="auto">
          <a:xfrm>
            <a:off x="5721350" y="34353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28" name="AutoShape 15">
            <a:extLst>
              <a:ext uri="{FF2B5EF4-FFF2-40B4-BE49-F238E27FC236}">
                <a16:creationId xmlns:a16="http://schemas.microsoft.com/office/drawing/2014/main" id="{62C0B5AE-232F-4A62-A081-BA4A971DC914}"/>
              </a:ext>
            </a:extLst>
          </p:cNvPr>
          <p:cNvSpPr>
            <a:spLocks noChangeArrowheads="1"/>
          </p:cNvSpPr>
          <p:nvPr/>
        </p:nvSpPr>
        <p:spPr bwMode="auto">
          <a:xfrm>
            <a:off x="7092950" y="45021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29" name="AutoShape 16">
            <a:extLst>
              <a:ext uri="{FF2B5EF4-FFF2-40B4-BE49-F238E27FC236}">
                <a16:creationId xmlns:a16="http://schemas.microsoft.com/office/drawing/2014/main" id="{D2043767-A58B-4677-9755-38A55317CC78}"/>
              </a:ext>
            </a:extLst>
          </p:cNvPr>
          <p:cNvSpPr>
            <a:spLocks noChangeArrowheads="1"/>
          </p:cNvSpPr>
          <p:nvPr/>
        </p:nvSpPr>
        <p:spPr bwMode="auto">
          <a:xfrm>
            <a:off x="3663950" y="38925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30" name="AutoShape 17">
            <a:extLst>
              <a:ext uri="{FF2B5EF4-FFF2-40B4-BE49-F238E27FC236}">
                <a16:creationId xmlns:a16="http://schemas.microsoft.com/office/drawing/2014/main" id="{09342699-A00B-4519-99BC-C969BA3A6ABC}"/>
              </a:ext>
            </a:extLst>
          </p:cNvPr>
          <p:cNvSpPr>
            <a:spLocks noChangeArrowheads="1"/>
          </p:cNvSpPr>
          <p:nvPr/>
        </p:nvSpPr>
        <p:spPr bwMode="auto">
          <a:xfrm>
            <a:off x="3740150" y="46545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31" name="AutoShape 18">
            <a:extLst>
              <a:ext uri="{FF2B5EF4-FFF2-40B4-BE49-F238E27FC236}">
                <a16:creationId xmlns:a16="http://schemas.microsoft.com/office/drawing/2014/main" id="{C161DDF7-43A4-431B-852A-9DBA35577C69}"/>
              </a:ext>
            </a:extLst>
          </p:cNvPr>
          <p:cNvSpPr>
            <a:spLocks noChangeArrowheads="1"/>
          </p:cNvSpPr>
          <p:nvPr/>
        </p:nvSpPr>
        <p:spPr bwMode="auto">
          <a:xfrm>
            <a:off x="5035550" y="52641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32" name="AutoShape 19">
            <a:extLst>
              <a:ext uri="{FF2B5EF4-FFF2-40B4-BE49-F238E27FC236}">
                <a16:creationId xmlns:a16="http://schemas.microsoft.com/office/drawing/2014/main" id="{4F6BBCC9-811A-4C0E-9D66-E11CAC79509C}"/>
              </a:ext>
            </a:extLst>
          </p:cNvPr>
          <p:cNvSpPr>
            <a:spLocks noChangeArrowheads="1"/>
          </p:cNvSpPr>
          <p:nvPr/>
        </p:nvSpPr>
        <p:spPr bwMode="auto">
          <a:xfrm>
            <a:off x="6254750" y="48069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33" name="AutoShape 20">
            <a:extLst>
              <a:ext uri="{FF2B5EF4-FFF2-40B4-BE49-F238E27FC236}">
                <a16:creationId xmlns:a16="http://schemas.microsoft.com/office/drawing/2014/main" id="{37DE578E-0138-462E-8511-6C78102D7AC3}"/>
              </a:ext>
            </a:extLst>
          </p:cNvPr>
          <p:cNvSpPr>
            <a:spLocks noChangeArrowheads="1"/>
          </p:cNvSpPr>
          <p:nvPr/>
        </p:nvSpPr>
        <p:spPr bwMode="auto">
          <a:xfrm>
            <a:off x="7016750" y="25971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34" name="AutoShape 21">
            <a:extLst>
              <a:ext uri="{FF2B5EF4-FFF2-40B4-BE49-F238E27FC236}">
                <a16:creationId xmlns:a16="http://schemas.microsoft.com/office/drawing/2014/main" id="{F168D32D-7252-4CAF-AEB7-3068667CDE7C}"/>
              </a:ext>
            </a:extLst>
          </p:cNvPr>
          <p:cNvSpPr>
            <a:spLocks noChangeArrowheads="1"/>
          </p:cNvSpPr>
          <p:nvPr/>
        </p:nvSpPr>
        <p:spPr bwMode="auto">
          <a:xfrm>
            <a:off x="5949950" y="22161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35" name="AutoShape 22">
            <a:extLst>
              <a:ext uri="{FF2B5EF4-FFF2-40B4-BE49-F238E27FC236}">
                <a16:creationId xmlns:a16="http://schemas.microsoft.com/office/drawing/2014/main" id="{BEFDAF86-6AED-4DD0-A9B6-4FAEAAC0B7CF}"/>
              </a:ext>
            </a:extLst>
          </p:cNvPr>
          <p:cNvSpPr>
            <a:spLocks noChangeArrowheads="1"/>
          </p:cNvSpPr>
          <p:nvPr/>
        </p:nvSpPr>
        <p:spPr bwMode="auto">
          <a:xfrm>
            <a:off x="4806950" y="2216150"/>
            <a:ext cx="8255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36" name="Rectangle 23">
            <a:extLst>
              <a:ext uri="{FF2B5EF4-FFF2-40B4-BE49-F238E27FC236}">
                <a16:creationId xmlns:a16="http://schemas.microsoft.com/office/drawing/2014/main" id="{25D343AE-A245-43D2-88E3-BB42B2E75257}"/>
              </a:ext>
            </a:extLst>
          </p:cNvPr>
          <p:cNvSpPr>
            <a:spLocks noChangeArrowheads="1"/>
          </p:cNvSpPr>
          <p:nvPr/>
        </p:nvSpPr>
        <p:spPr bwMode="auto">
          <a:xfrm>
            <a:off x="1965325" y="15843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4537" name="Rectangle 24">
            <a:extLst>
              <a:ext uri="{FF2B5EF4-FFF2-40B4-BE49-F238E27FC236}">
                <a16:creationId xmlns:a16="http://schemas.microsoft.com/office/drawing/2014/main" id="{465C94E4-64CC-4FBE-91D8-F0A8E28D30B4}"/>
              </a:ext>
            </a:extLst>
          </p:cNvPr>
          <p:cNvSpPr>
            <a:spLocks noChangeArrowheads="1"/>
          </p:cNvSpPr>
          <p:nvPr/>
        </p:nvSpPr>
        <p:spPr bwMode="auto">
          <a:xfrm>
            <a:off x="7756526" y="5227638"/>
            <a:ext cx="2787623"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a:solidFill>
                  <a:schemeClr val="tx2"/>
                </a:solidFill>
              </a:rPr>
              <a:t>cardinality = 18</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720DA97E-2214-40EA-A3CC-E9D3EF80C3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BFBE31D-5A07-465D-B4C5-8D2DECCC6B97}" type="slidenum">
              <a:rPr lang="en-US" altLang="en-US" sz="1400"/>
              <a:pPr eaLnBrk="1" hangingPunct="1"/>
              <a:t>45</a:t>
            </a:fld>
            <a:endParaRPr lang="en-US" altLang="en-US" sz="1400"/>
          </a:p>
        </p:txBody>
      </p:sp>
      <p:sp>
        <p:nvSpPr>
          <p:cNvPr id="65539" name="AutoShape 2">
            <a:extLst>
              <a:ext uri="{FF2B5EF4-FFF2-40B4-BE49-F238E27FC236}">
                <a16:creationId xmlns:a16="http://schemas.microsoft.com/office/drawing/2014/main" id="{A96E0551-A17B-45A8-806F-5D2C5811C044}"/>
              </a:ext>
            </a:extLst>
          </p:cNvPr>
          <p:cNvSpPr>
            <a:spLocks noChangeArrowheads="1"/>
          </p:cNvSpPr>
          <p:nvPr/>
        </p:nvSpPr>
        <p:spPr bwMode="auto">
          <a:xfrm rot="10800000">
            <a:off x="2520950" y="5111750"/>
            <a:ext cx="7150100" cy="496888"/>
          </a:xfrm>
          <a:prstGeom prst="wedgeRoundRectCallout">
            <a:avLst>
              <a:gd name="adj1" fmla="val -11440"/>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800000"/>
                </a:solidFill>
              </a:rPr>
              <a:t>ATTRIBUTES</a:t>
            </a:r>
          </a:p>
        </p:txBody>
      </p:sp>
      <p:sp>
        <p:nvSpPr>
          <p:cNvPr id="65540" name="Rectangle 3">
            <a:extLst>
              <a:ext uri="{FF2B5EF4-FFF2-40B4-BE49-F238E27FC236}">
                <a16:creationId xmlns:a16="http://schemas.microsoft.com/office/drawing/2014/main" id="{7C33329B-4397-4BAC-95EF-B8D31701913D}"/>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Attributes</a:t>
            </a:r>
          </a:p>
        </p:txBody>
      </p:sp>
      <p:sp>
        <p:nvSpPr>
          <p:cNvPr id="65541" name="Rectangle 4">
            <a:extLst>
              <a:ext uri="{FF2B5EF4-FFF2-40B4-BE49-F238E27FC236}">
                <a16:creationId xmlns:a16="http://schemas.microsoft.com/office/drawing/2014/main" id="{79417537-AB8B-41B7-92A9-29D480EED9CE}"/>
              </a:ext>
            </a:extLst>
          </p:cNvPr>
          <p:cNvSpPr>
            <a:spLocks noGrp="1" noChangeArrowheads="1"/>
          </p:cNvSpPr>
          <p:nvPr>
            <p:ph type="body" idx="1"/>
          </p:nvPr>
        </p:nvSpPr>
        <p:spPr>
          <a:xfrm>
            <a:off x="2209800" y="1847850"/>
            <a:ext cx="8077200" cy="742950"/>
          </a:xfrm>
          <a:noFill/>
        </p:spPr>
        <p:txBody>
          <a:bodyPr vert="horz" lIns="92075" tIns="46038" rIns="92075" bIns="46038" rtlCol="0">
            <a:normAutofit fontScale="32500" lnSpcReduction="20000"/>
          </a:bodyPr>
          <a:lstStyle/>
          <a:p>
            <a:pPr eaLnBrk="1" hangingPunct="1">
              <a:lnSpc>
                <a:spcPct val="90000"/>
              </a:lnSpc>
              <a:buFontTx/>
              <a:buNone/>
            </a:pPr>
            <a:r>
              <a:rPr lang="en-US" altLang="en-US" sz="3600"/>
              <a:t>A tuple consists of attribute values</a:t>
            </a:r>
          </a:p>
          <a:p>
            <a:pPr eaLnBrk="1" hangingPunct="1">
              <a:lnSpc>
                <a:spcPct val="90000"/>
              </a:lnSpc>
              <a:buFontTx/>
              <a:buNone/>
            </a:pPr>
            <a:br>
              <a:rPr lang="en-US" altLang="en-US"/>
            </a:br>
            <a:endParaRPr lang="en-US" altLang="en-US" sz="3600"/>
          </a:p>
          <a:p>
            <a:pPr eaLnBrk="1" hangingPunct="1">
              <a:lnSpc>
                <a:spcPct val="90000"/>
              </a:lnSpc>
              <a:spcBef>
                <a:spcPct val="30000"/>
              </a:spcBef>
              <a:buFontTx/>
              <a:buNone/>
            </a:pPr>
            <a:r>
              <a:rPr lang="en-US" altLang="en-US" sz="2000">
                <a:solidFill>
                  <a:srgbClr val="01C084"/>
                </a:solidFill>
                <a:latin typeface="Arial Rounded MT Bold" panose="020F0704030504030204" pitchFamily="34" charset="0"/>
              </a:rPr>
              <a:t>7369	SHAH   CLRK   7902   17-DEC-80   800   M   PRCH</a:t>
            </a:r>
          </a:p>
        </p:txBody>
      </p:sp>
      <p:sp>
        <p:nvSpPr>
          <p:cNvPr id="65542" name="Line 5">
            <a:extLst>
              <a:ext uri="{FF2B5EF4-FFF2-40B4-BE49-F238E27FC236}">
                <a16:creationId xmlns:a16="http://schemas.microsoft.com/office/drawing/2014/main" id="{9E359B2E-71E1-44AD-86C1-A9BB56F8BFC5}"/>
              </a:ext>
            </a:extLst>
          </p:cNvPr>
          <p:cNvSpPr>
            <a:spLocks noChangeShapeType="1"/>
          </p:cNvSpPr>
          <p:nvPr/>
        </p:nvSpPr>
        <p:spPr bwMode="auto">
          <a:xfrm>
            <a:off x="22098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43" name="Line 6">
            <a:extLst>
              <a:ext uri="{FF2B5EF4-FFF2-40B4-BE49-F238E27FC236}">
                <a16:creationId xmlns:a16="http://schemas.microsoft.com/office/drawing/2014/main" id="{E8E7B073-8C0A-4DB1-A100-DC9A3BEAEF2F}"/>
              </a:ext>
            </a:extLst>
          </p:cNvPr>
          <p:cNvSpPr>
            <a:spLocks noChangeShapeType="1"/>
          </p:cNvSpPr>
          <p:nvPr/>
        </p:nvSpPr>
        <p:spPr bwMode="auto">
          <a:xfrm>
            <a:off x="30480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44" name="Line 7">
            <a:extLst>
              <a:ext uri="{FF2B5EF4-FFF2-40B4-BE49-F238E27FC236}">
                <a16:creationId xmlns:a16="http://schemas.microsoft.com/office/drawing/2014/main" id="{751B3A0A-9931-4C85-889E-81460F63AF89}"/>
              </a:ext>
            </a:extLst>
          </p:cNvPr>
          <p:cNvSpPr>
            <a:spLocks noChangeShapeType="1"/>
          </p:cNvSpPr>
          <p:nvPr/>
        </p:nvSpPr>
        <p:spPr bwMode="auto">
          <a:xfrm>
            <a:off x="40386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45" name="Line 8">
            <a:extLst>
              <a:ext uri="{FF2B5EF4-FFF2-40B4-BE49-F238E27FC236}">
                <a16:creationId xmlns:a16="http://schemas.microsoft.com/office/drawing/2014/main" id="{20256755-F8FD-4299-AFA3-1A807B691BCB}"/>
              </a:ext>
            </a:extLst>
          </p:cNvPr>
          <p:cNvSpPr>
            <a:spLocks noChangeShapeType="1"/>
          </p:cNvSpPr>
          <p:nvPr/>
        </p:nvSpPr>
        <p:spPr bwMode="auto">
          <a:xfrm>
            <a:off x="49530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46" name="Line 9">
            <a:extLst>
              <a:ext uri="{FF2B5EF4-FFF2-40B4-BE49-F238E27FC236}">
                <a16:creationId xmlns:a16="http://schemas.microsoft.com/office/drawing/2014/main" id="{B3F6A2B2-9E79-40C7-A40D-FE2C8F5511D0}"/>
              </a:ext>
            </a:extLst>
          </p:cNvPr>
          <p:cNvSpPr>
            <a:spLocks noChangeShapeType="1"/>
          </p:cNvSpPr>
          <p:nvPr/>
        </p:nvSpPr>
        <p:spPr bwMode="auto">
          <a:xfrm>
            <a:off x="57150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47" name="Line 10">
            <a:extLst>
              <a:ext uri="{FF2B5EF4-FFF2-40B4-BE49-F238E27FC236}">
                <a16:creationId xmlns:a16="http://schemas.microsoft.com/office/drawing/2014/main" id="{028FB6C3-5A03-4F47-84D2-34AD0A958BF8}"/>
              </a:ext>
            </a:extLst>
          </p:cNvPr>
          <p:cNvSpPr>
            <a:spLocks noChangeShapeType="1"/>
          </p:cNvSpPr>
          <p:nvPr/>
        </p:nvSpPr>
        <p:spPr bwMode="auto">
          <a:xfrm>
            <a:off x="72390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48" name="Line 11">
            <a:extLst>
              <a:ext uri="{FF2B5EF4-FFF2-40B4-BE49-F238E27FC236}">
                <a16:creationId xmlns:a16="http://schemas.microsoft.com/office/drawing/2014/main" id="{3BBB5CB6-5D4A-4D9E-96A7-D4D19C4DE5F1}"/>
              </a:ext>
            </a:extLst>
          </p:cNvPr>
          <p:cNvSpPr>
            <a:spLocks noChangeShapeType="1"/>
          </p:cNvSpPr>
          <p:nvPr/>
        </p:nvSpPr>
        <p:spPr bwMode="auto">
          <a:xfrm>
            <a:off x="77724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49" name="Line 12">
            <a:extLst>
              <a:ext uri="{FF2B5EF4-FFF2-40B4-BE49-F238E27FC236}">
                <a16:creationId xmlns:a16="http://schemas.microsoft.com/office/drawing/2014/main" id="{35073393-FF5C-4002-A825-E00F12209C5F}"/>
              </a:ext>
            </a:extLst>
          </p:cNvPr>
          <p:cNvSpPr>
            <a:spLocks noChangeShapeType="1"/>
          </p:cNvSpPr>
          <p:nvPr/>
        </p:nvSpPr>
        <p:spPr bwMode="auto">
          <a:xfrm>
            <a:off x="82296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50" name="Line 13">
            <a:extLst>
              <a:ext uri="{FF2B5EF4-FFF2-40B4-BE49-F238E27FC236}">
                <a16:creationId xmlns:a16="http://schemas.microsoft.com/office/drawing/2014/main" id="{54CCD407-778C-419A-A66D-E78C69884477}"/>
              </a:ext>
            </a:extLst>
          </p:cNvPr>
          <p:cNvSpPr>
            <a:spLocks noChangeShapeType="1"/>
          </p:cNvSpPr>
          <p:nvPr/>
        </p:nvSpPr>
        <p:spPr bwMode="auto">
          <a:xfrm>
            <a:off x="9144000" y="3429000"/>
            <a:ext cx="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5551" name="Rectangle 14">
            <a:extLst>
              <a:ext uri="{FF2B5EF4-FFF2-40B4-BE49-F238E27FC236}">
                <a16:creationId xmlns:a16="http://schemas.microsoft.com/office/drawing/2014/main" id="{29752A3A-F0CE-4355-BDAE-66FB03958A52}"/>
              </a:ext>
            </a:extLst>
          </p:cNvPr>
          <p:cNvSpPr>
            <a:spLocks noChangeArrowheads="1"/>
          </p:cNvSpPr>
          <p:nvPr/>
        </p:nvSpPr>
        <p:spPr bwMode="auto">
          <a:xfrm>
            <a:off x="2117725" y="2909888"/>
            <a:ext cx="207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a:t>For example:</a:t>
            </a:r>
          </a:p>
        </p:txBody>
      </p:sp>
      <p:sp>
        <p:nvSpPr>
          <p:cNvPr id="65552" name="AutoShape 15">
            <a:extLst>
              <a:ext uri="{FF2B5EF4-FFF2-40B4-BE49-F238E27FC236}">
                <a16:creationId xmlns:a16="http://schemas.microsoft.com/office/drawing/2014/main" id="{DB314D73-5F52-4896-AEC8-665D8C0AC7C5}"/>
              </a:ext>
            </a:extLst>
          </p:cNvPr>
          <p:cNvSpPr>
            <a:spLocks noChangeArrowheads="1"/>
          </p:cNvSpPr>
          <p:nvPr/>
        </p:nvSpPr>
        <p:spPr bwMode="auto">
          <a:xfrm>
            <a:off x="8693150" y="2673350"/>
            <a:ext cx="1892300" cy="496888"/>
          </a:xfrm>
          <a:prstGeom prst="wedgeRoundRectCallout">
            <a:avLst>
              <a:gd name="adj1" fmla="val -41671"/>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800000"/>
                </a:solidFill>
              </a:rPr>
              <a:t>TUPLE</a:t>
            </a:r>
          </a:p>
        </p:txBody>
      </p:sp>
      <p:sp>
        <p:nvSpPr>
          <p:cNvPr id="65553" name="AutoShape 16">
            <a:extLst>
              <a:ext uri="{FF2B5EF4-FFF2-40B4-BE49-F238E27FC236}">
                <a16:creationId xmlns:a16="http://schemas.microsoft.com/office/drawing/2014/main" id="{8D0BC332-4359-441B-B2E0-FA50AFCFC858}"/>
              </a:ext>
            </a:extLst>
          </p:cNvPr>
          <p:cNvSpPr>
            <a:spLocks noChangeArrowheads="1"/>
          </p:cNvSpPr>
          <p:nvPr/>
        </p:nvSpPr>
        <p:spPr bwMode="auto">
          <a:xfrm>
            <a:off x="8845550" y="4502150"/>
            <a:ext cx="139700" cy="825500"/>
          </a:xfrm>
          <a:prstGeom prst="downArrow">
            <a:avLst>
              <a:gd name="adj1" fmla="val 50000"/>
              <a:gd name="adj2" fmla="val 174619"/>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54" name="AutoShape 17">
            <a:extLst>
              <a:ext uri="{FF2B5EF4-FFF2-40B4-BE49-F238E27FC236}">
                <a16:creationId xmlns:a16="http://schemas.microsoft.com/office/drawing/2014/main" id="{FEF49215-D3E0-41BB-B6C9-4C0639584CC3}"/>
              </a:ext>
            </a:extLst>
          </p:cNvPr>
          <p:cNvSpPr>
            <a:spLocks noChangeArrowheads="1"/>
          </p:cNvSpPr>
          <p:nvPr/>
        </p:nvSpPr>
        <p:spPr bwMode="auto">
          <a:xfrm>
            <a:off x="8235950" y="4502150"/>
            <a:ext cx="139700" cy="825500"/>
          </a:xfrm>
          <a:prstGeom prst="downArrow">
            <a:avLst>
              <a:gd name="adj1" fmla="val 50000"/>
              <a:gd name="adj2" fmla="val 174619"/>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55" name="AutoShape 18">
            <a:extLst>
              <a:ext uri="{FF2B5EF4-FFF2-40B4-BE49-F238E27FC236}">
                <a16:creationId xmlns:a16="http://schemas.microsoft.com/office/drawing/2014/main" id="{311D2C1B-48CB-4590-8361-C7E352609114}"/>
              </a:ext>
            </a:extLst>
          </p:cNvPr>
          <p:cNvSpPr>
            <a:spLocks noChangeArrowheads="1"/>
          </p:cNvSpPr>
          <p:nvPr/>
        </p:nvSpPr>
        <p:spPr bwMode="auto">
          <a:xfrm>
            <a:off x="7626350" y="4502150"/>
            <a:ext cx="139700" cy="825500"/>
          </a:xfrm>
          <a:prstGeom prst="downArrow">
            <a:avLst>
              <a:gd name="adj1" fmla="val 50000"/>
              <a:gd name="adj2" fmla="val 174619"/>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56" name="AutoShape 19">
            <a:extLst>
              <a:ext uri="{FF2B5EF4-FFF2-40B4-BE49-F238E27FC236}">
                <a16:creationId xmlns:a16="http://schemas.microsoft.com/office/drawing/2014/main" id="{BF46F665-9F9A-46D4-849A-4CE37E9D9E8A}"/>
              </a:ext>
            </a:extLst>
          </p:cNvPr>
          <p:cNvSpPr>
            <a:spLocks noChangeArrowheads="1"/>
          </p:cNvSpPr>
          <p:nvPr/>
        </p:nvSpPr>
        <p:spPr bwMode="auto">
          <a:xfrm>
            <a:off x="6407150" y="4502150"/>
            <a:ext cx="139700" cy="825500"/>
          </a:xfrm>
          <a:prstGeom prst="downArrow">
            <a:avLst>
              <a:gd name="adj1" fmla="val 50000"/>
              <a:gd name="adj2" fmla="val 174619"/>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57" name="AutoShape 20">
            <a:extLst>
              <a:ext uri="{FF2B5EF4-FFF2-40B4-BE49-F238E27FC236}">
                <a16:creationId xmlns:a16="http://schemas.microsoft.com/office/drawing/2014/main" id="{37C9BEAB-51AF-4881-85CE-D37E22D49D74}"/>
              </a:ext>
            </a:extLst>
          </p:cNvPr>
          <p:cNvSpPr>
            <a:spLocks noChangeArrowheads="1"/>
          </p:cNvSpPr>
          <p:nvPr/>
        </p:nvSpPr>
        <p:spPr bwMode="auto">
          <a:xfrm>
            <a:off x="5340350" y="4502150"/>
            <a:ext cx="139700" cy="825500"/>
          </a:xfrm>
          <a:prstGeom prst="downArrow">
            <a:avLst>
              <a:gd name="adj1" fmla="val 50000"/>
              <a:gd name="adj2" fmla="val 174619"/>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58" name="AutoShape 21">
            <a:extLst>
              <a:ext uri="{FF2B5EF4-FFF2-40B4-BE49-F238E27FC236}">
                <a16:creationId xmlns:a16="http://schemas.microsoft.com/office/drawing/2014/main" id="{6D69E77A-EE99-4D0B-8A4B-BE825719E6F2}"/>
              </a:ext>
            </a:extLst>
          </p:cNvPr>
          <p:cNvSpPr>
            <a:spLocks noChangeArrowheads="1"/>
          </p:cNvSpPr>
          <p:nvPr/>
        </p:nvSpPr>
        <p:spPr bwMode="auto">
          <a:xfrm>
            <a:off x="4425950" y="4502150"/>
            <a:ext cx="139700" cy="825500"/>
          </a:xfrm>
          <a:prstGeom prst="downArrow">
            <a:avLst>
              <a:gd name="adj1" fmla="val 50000"/>
              <a:gd name="adj2" fmla="val 174619"/>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59" name="AutoShape 22">
            <a:extLst>
              <a:ext uri="{FF2B5EF4-FFF2-40B4-BE49-F238E27FC236}">
                <a16:creationId xmlns:a16="http://schemas.microsoft.com/office/drawing/2014/main" id="{50D2A6A9-159F-46EF-BEE2-3F2FC6B0C41A}"/>
              </a:ext>
            </a:extLst>
          </p:cNvPr>
          <p:cNvSpPr>
            <a:spLocks noChangeArrowheads="1"/>
          </p:cNvSpPr>
          <p:nvPr/>
        </p:nvSpPr>
        <p:spPr bwMode="auto">
          <a:xfrm>
            <a:off x="3587750" y="4502150"/>
            <a:ext cx="139700" cy="825500"/>
          </a:xfrm>
          <a:prstGeom prst="downArrow">
            <a:avLst>
              <a:gd name="adj1" fmla="val 50000"/>
              <a:gd name="adj2" fmla="val 174619"/>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60" name="AutoShape 23">
            <a:extLst>
              <a:ext uri="{FF2B5EF4-FFF2-40B4-BE49-F238E27FC236}">
                <a16:creationId xmlns:a16="http://schemas.microsoft.com/office/drawing/2014/main" id="{1E477C32-68F5-4580-BC0A-D542F8D55A04}"/>
              </a:ext>
            </a:extLst>
          </p:cNvPr>
          <p:cNvSpPr>
            <a:spLocks noChangeArrowheads="1"/>
          </p:cNvSpPr>
          <p:nvPr/>
        </p:nvSpPr>
        <p:spPr bwMode="auto">
          <a:xfrm>
            <a:off x="2520950" y="4502150"/>
            <a:ext cx="139700" cy="825500"/>
          </a:xfrm>
          <a:prstGeom prst="downArrow">
            <a:avLst>
              <a:gd name="adj1" fmla="val 50000"/>
              <a:gd name="adj2" fmla="val 174619"/>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4930250D-EACB-44A5-B680-72AAD43A8E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0C8E32-DC7A-4A66-A2AF-1806EE940F0A}" type="slidenum">
              <a:rPr lang="en-US" altLang="en-US" sz="1400"/>
              <a:pPr eaLnBrk="1" hangingPunct="1"/>
              <a:t>46</a:t>
            </a:fld>
            <a:endParaRPr lang="en-US" altLang="en-US" sz="1400"/>
          </a:p>
        </p:txBody>
      </p:sp>
      <p:sp>
        <p:nvSpPr>
          <p:cNvPr id="66563" name="Rectangle 2">
            <a:extLst>
              <a:ext uri="{FF2B5EF4-FFF2-40B4-BE49-F238E27FC236}">
                <a16:creationId xmlns:a16="http://schemas.microsoft.com/office/drawing/2014/main" id="{B1EAD4D3-8984-4D21-BFED-D7F334EE7016}"/>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Arity (Degree) of a Relation</a:t>
            </a:r>
          </a:p>
        </p:txBody>
      </p:sp>
      <p:sp>
        <p:nvSpPr>
          <p:cNvPr id="66564" name="Rectangle 3">
            <a:extLst>
              <a:ext uri="{FF2B5EF4-FFF2-40B4-BE49-F238E27FC236}">
                <a16:creationId xmlns:a16="http://schemas.microsoft.com/office/drawing/2014/main" id="{387D3CE1-67B6-4ACB-AE6D-1E771E6CE978}"/>
              </a:ext>
            </a:extLst>
          </p:cNvPr>
          <p:cNvSpPr>
            <a:spLocks noGrp="1" noChangeArrowheads="1"/>
          </p:cNvSpPr>
          <p:nvPr>
            <p:ph type="body" idx="1"/>
          </p:nvPr>
        </p:nvSpPr>
        <p:spPr>
          <a:xfrm>
            <a:off x="2209800" y="1981200"/>
            <a:ext cx="7772400" cy="819150"/>
          </a:xfrm>
          <a:noFill/>
        </p:spPr>
        <p:txBody>
          <a:bodyPr vert="horz" lIns="92075" tIns="46038" rIns="92075" bIns="46038" rtlCol="0">
            <a:normAutofit/>
          </a:bodyPr>
          <a:lstStyle/>
          <a:p>
            <a:pPr eaLnBrk="1" hangingPunct="1">
              <a:buFontTx/>
              <a:buNone/>
            </a:pPr>
            <a:r>
              <a:rPr lang="en-US" altLang="en-US" sz="3600"/>
              <a:t>is the number of  attributes in it.</a:t>
            </a:r>
          </a:p>
        </p:txBody>
      </p:sp>
      <p:sp>
        <p:nvSpPr>
          <p:cNvPr id="66565" name="Rectangle 4">
            <a:extLst>
              <a:ext uri="{FF2B5EF4-FFF2-40B4-BE49-F238E27FC236}">
                <a16:creationId xmlns:a16="http://schemas.microsoft.com/office/drawing/2014/main" id="{6D253E55-0536-4A19-820A-51AEB9B3CAB2}"/>
              </a:ext>
            </a:extLst>
          </p:cNvPr>
          <p:cNvSpPr>
            <a:spLocks noChangeArrowheads="1"/>
          </p:cNvSpPr>
          <p:nvPr/>
        </p:nvSpPr>
        <p:spPr bwMode="auto">
          <a:xfrm>
            <a:off x="4419600" y="4800601"/>
            <a:ext cx="1974900"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a:latin typeface="Arial Rounded MT Bold" panose="020F0704030504030204" pitchFamily="34" charset="0"/>
              </a:rPr>
              <a:t>arity = 8</a:t>
            </a:r>
            <a:endParaRPr lang="en-US" altLang="en-US" sz="2800">
              <a:latin typeface="Arial Rounded MT Bold" panose="020F0704030504030204" pitchFamily="34" charset="0"/>
            </a:endParaRPr>
          </a:p>
        </p:txBody>
      </p:sp>
      <p:grpSp>
        <p:nvGrpSpPr>
          <p:cNvPr id="66566" name="Group 5">
            <a:extLst>
              <a:ext uri="{FF2B5EF4-FFF2-40B4-BE49-F238E27FC236}">
                <a16:creationId xmlns:a16="http://schemas.microsoft.com/office/drawing/2014/main" id="{0C34C86A-0E39-4A4A-ADA4-7E713BC85BEC}"/>
              </a:ext>
            </a:extLst>
          </p:cNvPr>
          <p:cNvGrpSpPr>
            <a:grpSpLocks/>
          </p:cNvGrpSpPr>
          <p:nvPr/>
        </p:nvGrpSpPr>
        <p:grpSpPr bwMode="auto">
          <a:xfrm>
            <a:off x="2133600" y="3810000"/>
            <a:ext cx="8153400" cy="533400"/>
            <a:chOff x="384" y="2400"/>
            <a:chExt cx="5136" cy="336"/>
          </a:xfrm>
        </p:grpSpPr>
        <p:sp>
          <p:nvSpPr>
            <p:cNvPr id="66567" name="Line 6">
              <a:extLst>
                <a:ext uri="{FF2B5EF4-FFF2-40B4-BE49-F238E27FC236}">
                  <a16:creationId xmlns:a16="http://schemas.microsoft.com/office/drawing/2014/main" id="{FB4D543E-020B-4CEA-8053-8D038D1C9012}"/>
                </a:ext>
              </a:extLst>
            </p:cNvPr>
            <p:cNvSpPr>
              <a:spLocks noChangeShapeType="1"/>
            </p:cNvSpPr>
            <p:nvPr/>
          </p:nvSpPr>
          <p:spPr bwMode="auto">
            <a:xfrm>
              <a:off x="432"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6568" name="Line 7">
              <a:extLst>
                <a:ext uri="{FF2B5EF4-FFF2-40B4-BE49-F238E27FC236}">
                  <a16:creationId xmlns:a16="http://schemas.microsoft.com/office/drawing/2014/main" id="{C6FB1C4E-5AE5-4EC2-8F17-70EB71E911C2}"/>
                </a:ext>
              </a:extLst>
            </p:cNvPr>
            <p:cNvSpPr>
              <a:spLocks noChangeShapeType="1"/>
            </p:cNvSpPr>
            <p:nvPr/>
          </p:nvSpPr>
          <p:spPr bwMode="auto">
            <a:xfrm>
              <a:off x="960"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6569" name="Line 8">
              <a:extLst>
                <a:ext uri="{FF2B5EF4-FFF2-40B4-BE49-F238E27FC236}">
                  <a16:creationId xmlns:a16="http://schemas.microsoft.com/office/drawing/2014/main" id="{3D906A2E-031D-41E7-82CB-F7D7D8777324}"/>
                </a:ext>
              </a:extLst>
            </p:cNvPr>
            <p:cNvSpPr>
              <a:spLocks noChangeShapeType="1"/>
            </p:cNvSpPr>
            <p:nvPr/>
          </p:nvSpPr>
          <p:spPr bwMode="auto">
            <a:xfrm>
              <a:off x="1680"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6570" name="Line 9">
              <a:extLst>
                <a:ext uri="{FF2B5EF4-FFF2-40B4-BE49-F238E27FC236}">
                  <a16:creationId xmlns:a16="http://schemas.microsoft.com/office/drawing/2014/main" id="{C4C2041E-2133-4D8E-9398-9713726EACFF}"/>
                </a:ext>
              </a:extLst>
            </p:cNvPr>
            <p:cNvSpPr>
              <a:spLocks noChangeShapeType="1"/>
            </p:cNvSpPr>
            <p:nvPr/>
          </p:nvSpPr>
          <p:spPr bwMode="auto">
            <a:xfrm>
              <a:off x="2400"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6571" name="Line 10">
              <a:extLst>
                <a:ext uri="{FF2B5EF4-FFF2-40B4-BE49-F238E27FC236}">
                  <a16:creationId xmlns:a16="http://schemas.microsoft.com/office/drawing/2014/main" id="{A919F5B7-EF4E-4ECC-8AA3-1A18D91B5675}"/>
                </a:ext>
              </a:extLst>
            </p:cNvPr>
            <p:cNvSpPr>
              <a:spLocks noChangeShapeType="1"/>
            </p:cNvSpPr>
            <p:nvPr/>
          </p:nvSpPr>
          <p:spPr bwMode="auto">
            <a:xfrm>
              <a:off x="2928"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6572" name="Line 11">
              <a:extLst>
                <a:ext uri="{FF2B5EF4-FFF2-40B4-BE49-F238E27FC236}">
                  <a16:creationId xmlns:a16="http://schemas.microsoft.com/office/drawing/2014/main" id="{AFD580C5-F727-4B91-80F1-E169FAAF5DB3}"/>
                </a:ext>
              </a:extLst>
            </p:cNvPr>
            <p:cNvSpPr>
              <a:spLocks noChangeShapeType="1"/>
            </p:cNvSpPr>
            <p:nvPr/>
          </p:nvSpPr>
          <p:spPr bwMode="auto">
            <a:xfrm>
              <a:off x="3936"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6573" name="Line 12">
              <a:extLst>
                <a:ext uri="{FF2B5EF4-FFF2-40B4-BE49-F238E27FC236}">
                  <a16:creationId xmlns:a16="http://schemas.microsoft.com/office/drawing/2014/main" id="{95BE18BC-5169-4079-8BD7-EEFA19B6138E}"/>
                </a:ext>
              </a:extLst>
            </p:cNvPr>
            <p:cNvSpPr>
              <a:spLocks noChangeShapeType="1"/>
            </p:cNvSpPr>
            <p:nvPr/>
          </p:nvSpPr>
          <p:spPr bwMode="auto">
            <a:xfrm>
              <a:off x="4416"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6574" name="Line 13">
              <a:extLst>
                <a:ext uri="{FF2B5EF4-FFF2-40B4-BE49-F238E27FC236}">
                  <a16:creationId xmlns:a16="http://schemas.microsoft.com/office/drawing/2014/main" id="{4CB4680F-323F-47DC-8C0E-BF5E56B3901A}"/>
                </a:ext>
              </a:extLst>
            </p:cNvPr>
            <p:cNvSpPr>
              <a:spLocks noChangeShapeType="1"/>
            </p:cNvSpPr>
            <p:nvPr/>
          </p:nvSpPr>
          <p:spPr bwMode="auto">
            <a:xfrm>
              <a:off x="4752"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6575" name="Line 14">
              <a:extLst>
                <a:ext uri="{FF2B5EF4-FFF2-40B4-BE49-F238E27FC236}">
                  <a16:creationId xmlns:a16="http://schemas.microsoft.com/office/drawing/2014/main" id="{D16364D9-003E-4B4B-B034-E0CA94C33FB9}"/>
                </a:ext>
              </a:extLst>
            </p:cNvPr>
            <p:cNvSpPr>
              <a:spLocks noChangeShapeType="1"/>
            </p:cNvSpPr>
            <p:nvPr/>
          </p:nvSpPr>
          <p:spPr bwMode="auto">
            <a:xfrm>
              <a:off x="5520"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6511" name="Text Box 15">
              <a:extLst>
                <a:ext uri="{FF2B5EF4-FFF2-40B4-BE49-F238E27FC236}">
                  <a16:creationId xmlns:a16="http://schemas.microsoft.com/office/drawing/2014/main" id="{F38F12CF-1A28-43B5-8F6A-D0B651C2D739}"/>
                </a:ext>
              </a:extLst>
            </p:cNvPr>
            <p:cNvSpPr txBox="1">
              <a:spLocks noChangeArrowheads="1"/>
            </p:cNvSpPr>
            <p:nvPr/>
          </p:nvSpPr>
          <p:spPr bwMode="auto">
            <a:xfrm>
              <a:off x="384" y="2400"/>
              <a:ext cx="4015" cy="215"/>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spcBef>
                  <a:spcPct val="30000"/>
                </a:spcBef>
                <a:defRPr/>
              </a:pPr>
              <a:r>
                <a:rPr lang="en-US" b="1">
                  <a:latin typeface="Arial Rounded MT Bold" pitchFamily="34" charset="0"/>
                </a:rPr>
                <a:t>7369	SHAH   CLRK    7902  17-DEC-80  800  M   PRCH</a:t>
              </a:r>
              <a:endParaRPr lang="en-US">
                <a:effectLst>
                  <a:outerShdw blurRad="38100" dist="38100" dir="2700000" algn="tl">
                    <a:srgbClr val="C0C0C0"/>
                  </a:outerShdw>
                </a:effectLst>
              </a:endParaRP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33A13053-0413-445F-B281-D12B619D66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2DBB360-3B60-41E7-988B-0FE869EB4F97}" type="slidenum">
              <a:rPr lang="en-US" altLang="en-US" sz="1400"/>
              <a:pPr eaLnBrk="1" hangingPunct="1"/>
              <a:t>47</a:t>
            </a:fld>
            <a:endParaRPr lang="en-US" altLang="en-US" sz="1400"/>
          </a:p>
        </p:txBody>
      </p:sp>
      <p:sp>
        <p:nvSpPr>
          <p:cNvPr id="67587" name="Rectangle 2">
            <a:extLst>
              <a:ext uri="{FF2B5EF4-FFF2-40B4-BE49-F238E27FC236}">
                <a16:creationId xmlns:a16="http://schemas.microsoft.com/office/drawing/2014/main" id="{E7417DD3-D1B9-4571-86DF-87E92BD371E5}"/>
              </a:ext>
            </a:extLst>
          </p:cNvPr>
          <p:cNvSpPr>
            <a:spLocks noGrp="1" noChangeArrowheads="1"/>
          </p:cNvSpPr>
          <p:nvPr>
            <p:ph type="title"/>
          </p:nvPr>
        </p:nvSpPr>
        <p:spPr>
          <a:xfrm>
            <a:off x="2209800" y="609601"/>
            <a:ext cx="7772400" cy="531813"/>
          </a:xfrm>
          <a:noFill/>
        </p:spPr>
        <p:txBody>
          <a:bodyPr vert="horz" lIns="92075" tIns="46038" rIns="92075" bIns="46038" rtlCol="0" anchor="ctr">
            <a:normAutofit fontScale="90000"/>
          </a:bodyPr>
          <a:lstStyle/>
          <a:p>
            <a:pPr eaLnBrk="1" hangingPunct="1"/>
            <a:r>
              <a:rPr lang="en-US" altLang="en-US"/>
              <a:t>Domains</a:t>
            </a:r>
          </a:p>
        </p:txBody>
      </p:sp>
      <p:sp>
        <p:nvSpPr>
          <p:cNvPr id="67588" name="Rectangle 3">
            <a:extLst>
              <a:ext uri="{FF2B5EF4-FFF2-40B4-BE49-F238E27FC236}">
                <a16:creationId xmlns:a16="http://schemas.microsoft.com/office/drawing/2014/main" id="{AC6AABB9-F093-4ABC-BB97-1C320544906F}"/>
              </a:ext>
            </a:extLst>
          </p:cNvPr>
          <p:cNvSpPr>
            <a:spLocks noGrp="1" noChangeArrowheads="1"/>
          </p:cNvSpPr>
          <p:nvPr>
            <p:ph type="body" idx="1"/>
          </p:nvPr>
        </p:nvSpPr>
        <p:spPr>
          <a:xfrm>
            <a:off x="2209800" y="1524000"/>
            <a:ext cx="7772400" cy="2133600"/>
          </a:xfrm>
          <a:noFill/>
        </p:spPr>
        <p:txBody>
          <a:bodyPr vert="horz" lIns="92075" tIns="46038" rIns="92075" bIns="46038" rtlCol="0">
            <a:normAutofit/>
          </a:bodyPr>
          <a:lstStyle/>
          <a:p>
            <a:pPr marL="0" indent="0">
              <a:buNone/>
            </a:pPr>
            <a:r>
              <a:rPr lang="en-US" altLang="en-US"/>
              <a:t>Each attribute has a domain associated with it. Attribute values in a relation are restricted to the values from its domain.</a:t>
            </a:r>
            <a:endParaRPr lang="en-US" altLang="en-US" sz="3600"/>
          </a:p>
        </p:txBody>
      </p:sp>
      <p:sp>
        <p:nvSpPr>
          <p:cNvPr id="108548" name="Freeform 4">
            <a:extLst>
              <a:ext uri="{FF2B5EF4-FFF2-40B4-BE49-F238E27FC236}">
                <a16:creationId xmlns:a16="http://schemas.microsoft.com/office/drawing/2014/main" id="{AF667194-AC2E-4BC9-A76D-3EA3E06058A5}"/>
              </a:ext>
            </a:extLst>
          </p:cNvPr>
          <p:cNvSpPr>
            <a:spLocks/>
          </p:cNvSpPr>
          <p:nvPr/>
        </p:nvSpPr>
        <p:spPr bwMode="auto">
          <a:xfrm>
            <a:off x="6343650" y="4267200"/>
            <a:ext cx="3887788" cy="1563688"/>
          </a:xfrm>
          <a:custGeom>
            <a:avLst/>
            <a:gdLst/>
            <a:ahLst/>
            <a:cxnLst>
              <a:cxn ang="0">
                <a:pos x="1560" y="72"/>
              </a:cxn>
              <a:cxn ang="0">
                <a:pos x="1488" y="156"/>
              </a:cxn>
              <a:cxn ang="0">
                <a:pos x="1380" y="240"/>
              </a:cxn>
              <a:cxn ang="0">
                <a:pos x="1248" y="288"/>
              </a:cxn>
              <a:cxn ang="0">
                <a:pos x="1128" y="300"/>
              </a:cxn>
              <a:cxn ang="0">
                <a:pos x="984" y="324"/>
              </a:cxn>
              <a:cxn ang="0">
                <a:pos x="816" y="336"/>
              </a:cxn>
              <a:cxn ang="0">
                <a:pos x="708" y="348"/>
              </a:cxn>
              <a:cxn ang="0">
                <a:pos x="576" y="360"/>
              </a:cxn>
              <a:cxn ang="0">
                <a:pos x="468" y="372"/>
              </a:cxn>
              <a:cxn ang="0">
                <a:pos x="324" y="396"/>
              </a:cxn>
              <a:cxn ang="0">
                <a:pos x="204" y="432"/>
              </a:cxn>
              <a:cxn ang="0">
                <a:pos x="84" y="516"/>
              </a:cxn>
              <a:cxn ang="0">
                <a:pos x="12" y="612"/>
              </a:cxn>
              <a:cxn ang="0">
                <a:pos x="12" y="720"/>
              </a:cxn>
              <a:cxn ang="0">
                <a:pos x="84" y="816"/>
              </a:cxn>
              <a:cxn ang="0">
                <a:pos x="192" y="840"/>
              </a:cxn>
              <a:cxn ang="0">
                <a:pos x="312" y="864"/>
              </a:cxn>
              <a:cxn ang="0">
                <a:pos x="420" y="876"/>
              </a:cxn>
              <a:cxn ang="0">
                <a:pos x="540" y="900"/>
              </a:cxn>
              <a:cxn ang="0">
                <a:pos x="648" y="912"/>
              </a:cxn>
              <a:cxn ang="0">
                <a:pos x="756" y="924"/>
              </a:cxn>
              <a:cxn ang="0">
                <a:pos x="924" y="960"/>
              </a:cxn>
              <a:cxn ang="0">
                <a:pos x="1044" y="984"/>
              </a:cxn>
              <a:cxn ang="0">
                <a:pos x="1152" y="984"/>
              </a:cxn>
              <a:cxn ang="0">
                <a:pos x="1272" y="984"/>
              </a:cxn>
              <a:cxn ang="0">
                <a:pos x="1404" y="984"/>
              </a:cxn>
              <a:cxn ang="0">
                <a:pos x="1524" y="984"/>
              </a:cxn>
              <a:cxn ang="0">
                <a:pos x="1716" y="984"/>
              </a:cxn>
              <a:cxn ang="0">
                <a:pos x="1896" y="984"/>
              </a:cxn>
              <a:cxn ang="0">
                <a:pos x="2040" y="984"/>
              </a:cxn>
              <a:cxn ang="0">
                <a:pos x="2256" y="960"/>
              </a:cxn>
              <a:cxn ang="0">
                <a:pos x="2364" y="924"/>
              </a:cxn>
              <a:cxn ang="0">
                <a:pos x="2424" y="816"/>
              </a:cxn>
              <a:cxn ang="0">
                <a:pos x="2448" y="684"/>
              </a:cxn>
              <a:cxn ang="0">
                <a:pos x="2424" y="576"/>
              </a:cxn>
              <a:cxn ang="0">
                <a:pos x="2352" y="480"/>
              </a:cxn>
              <a:cxn ang="0">
                <a:pos x="2268" y="432"/>
              </a:cxn>
              <a:cxn ang="0">
                <a:pos x="2160" y="372"/>
              </a:cxn>
              <a:cxn ang="0">
                <a:pos x="2040" y="324"/>
              </a:cxn>
              <a:cxn ang="0">
                <a:pos x="1920" y="288"/>
              </a:cxn>
              <a:cxn ang="0">
                <a:pos x="1812" y="276"/>
              </a:cxn>
              <a:cxn ang="0">
                <a:pos x="1704" y="264"/>
              </a:cxn>
              <a:cxn ang="0">
                <a:pos x="1596" y="240"/>
              </a:cxn>
              <a:cxn ang="0">
                <a:pos x="1488" y="240"/>
              </a:cxn>
            </a:cxnLst>
            <a:rect l="0" t="0" r="r" b="b"/>
            <a:pathLst>
              <a:path w="2449" h="985">
                <a:moveTo>
                  <a:pt x="1620" y="0"/>
                </a:moveTo>
                <a:lnTo>
                  <a:pt x="1584" y="36"/>
                </a:lnTo>
                <a:lnTo>
                  <a:pt x="1560" y="72"/>
                </a:lnTo>
                <a:lnTo>
                  <a:pt x="1548" y="108"/>
                </a:lnTo>
                <a:lnTo>
                  <a:pt x="1524" y="144"/>
                </a:lnTo>
                <a:lnTo>
                  <a:pt x="1488" y="156"/>
                </a:lnTo>
                <a:lnTo>
                  <a:pt x="1464" y="192"/>
                </a:lnTo>
                <a:lnTo>
                  <a:pt x="1416" y="228"/>
                </a:lnTo>
                <a:lnTo>
                  <a:pt x="1380" y="240"/>
                </a:lnTo>
                <a:lnTo>
                  <a:pt x="1344" y="264"/>
                </a:lnTo>
                <a:lnTo>
                  <a:pt x="1296" y="276"/>
                </a:lnTo>
                <a:lnTo>
                  <a:pt x="1248" y="288"/>
                </a:lnTo>
                <a:lnTo>
                  <a:pt x="1200" y="288"/>
                </a:lnTo>
                <a:lnTo>
                  <a:pt x="1164" y="300"/>
                </a:lnTo>
                <a:lnTo>
                  <a:pt x="1128" y="300"/>
                </a:lnTo>
                <a:lnTo>
                  <a:pt x="1080" y="312"/>
                </a:lnTo>
                <a:lnTo>
                  <a:pt x="1032" y="324"/>
                </a:lnTo>
                <a:lnTo>
                  <a:pt x="984" y="324"/>
                </a:lnTo>
                <a:lnTo>
                  <a:pt x="936" y="336"/>
                </a:lnTo>
                <a:lnTo>
                  <a:pt x="900" y="336"/>
                </a:lnTo>
                <a:lnTo>
                  <a:pt x="816" y="336"/>
                </a:lnTo>
                <a:lnTo>
                  <a:pt x="780" y="348"/>
                </a:lnTo>
                <a:lnTo>
                  <a:pt x="744" y="348"/>
                </a:lnTo>
                <a:lnTo>
                  <a:pt x="708" y="348"/>
                </a:lnTo>
                <a:lnTo>
                  <a:pt x="672" y="348"/>
                </a:lnTo>
                <a:lnTo>
                  <a:pt x="624" y="360"/>
                </a:lnTo>
                <a:lnTo>
                  <a:pt x="576" y="360"/>
                </a:lnTo>
                <a:lnTo>
                  <a:pt x="540" y="360"/>
                </a:lnTo>
                <a:lnTo>
                  <a:pt x="504" y="360"/>
                </a:lnTo>
                <a:lnTo>
                  <a:pt x="468" y="372"/>
                </a:lnTo>
                <a:lnTo>
                  <a:pt x="420" y="372"/>
                </a:lnTo>
                <a:lnTo>
                  <a:pt x="372" y="384"/>
                </a:lnTo>
                <a:lnTo>
                  <a:pt x="324" y="396"/>
                </a:lnTo>
                <a:lnTo>
                  <a:pt x="276" y="408"/>
                </a:lnTo>
                <a:lnTo>
                  <a:pt x="240" y="420"/>
                </a:lnTo>
                <a:lnTo>
                  <a:pt x="204" y="432"/>
                </a:lnTo>
                <a:lnTo>
                  <a:pt x="156" y="456"/>
                </a:lnTo>
                <a:lnTo>
                  <a:pt x="120" y="480"/>
                </a:lnTo>
                <a:lnTo>
                  <a:pt x="84" y="516"/>
                </a:lnTo>
                <a:lnTo>
                  <a:pt x="48" y="552"/>
                </a:lnTo>
                <a:lnTo>
                  <a:pt x="12" y="576"/>
                </a:lnTo>
                <a:lnTo>
                  <a:pt x="12" y="612"/>
                </a:lnTo>
                <a:lnTo>
                  <a:pt x="12" y="648"/>
                </a:lnTo>
                <a:lnTo>
                  <a:pt x="0" y="684"/>
                </a:lnTo>
                <a:lnTo>
                  <a:pt x="12" y="720"/>
                </a:lnTo>
                <a:lnTo>
                  <a:pt x="12" y="756"/>
                </a:lnTo>
                <a:lnTo>
                  <a:pt x="48" y="780"/>
                </a:lnTo>
                <a:lnTo>
                  <a:pt x="84" y="816"/>
                </a:lnTo>
                <a:lnTo>
                  <a:pt x="120" y="816"/>
                </a:lnTo>
                <a:lnTo>
                  <a:pt x="156" y="828"/>
                </a:lnTo>
                <a:lnTo>
                  <a:pt x="192" y="840"/>
                </a:lnTo>
                <a:lnTo>
                  <a:pt x="228" y="852"/>
                </a:lnTo>
                <a:lnTo>
                  <a:pt x="276" y="852"/>
                </a:lnTo>
                <a:lnTo>
                  <a:pt x="312" y="864"/>
                </a:lnTo>
                <a:lnTo>
                  <a:pt x="348" y="864"/>
                </a:lnTo>
                <a:lnTo>
                  <a:pt x="384" y="864"/>
                </a:lnTo>
                <a:lnTo>
                  <a:pt x="420" y="876"/>
                </a:lnTo>
                <a:lnTo>
                  <a:pt x="468" y="876"/>
                </a:lnTo>
                <a:lnTo>
                  <a:pt x="504" y="888"/>
                </a:lnTo>
                <a:lnTo>
                  <a:pt x="540" y="900"/>
                </a:lnTo>
                <a:lnTo>
                  <a:pt x="576" y="900"/>
                </a:lnTo>
                <a:lnTo>
                  <a:pt x="612" y="912"/>
                </a:lnTo>
                <a:lnTo>
                  <a:pt x="648" y="912"/>
                </a:lnTo>
                <a:lnTo>
                  <a:pt x="684" y="912"/>
                </a:lnTo>
                <a:lnTo>
                  <a:pt x="720" y="912"/>
                </a:lnTo>
                <a:lnTo>
                  <a:pt x="756" y="924"/>
                </a:lnTo>
                <a:lnTo>
                  <a:pt x="792" y="936"/>
                </a:lnTo>
                <a:lnTo>
                  <a:pt x="840" y="948"/>
                </a:lnTo>
                <a:lnTo>
                  <a:pt x="924" y="960"/>
                </a:lnTo>
                <a:lnTo>
                  <a:pt x="960" y="972"/>
                </a:lnTo>
                <a:lnTo>
                  <a:pt x="1008" y="984"/>
                </a:lnTo>
                <a:lnTo>
                  <a:pt x="1044" y="984"/>
                </a:lnTo>
                <a:lnTo>
                  <a:pt x="1080" y="984"/>
                </a:lnTo>
                <a:lnTo>
                  <a:pt x="1116" y="984"/>
                </a:lnTo>
                <a:lnTo>
                  <a:pt x="1152" y="984"/>
                </a:lnTo>
                <a:lnTo>
                  <a:pt x="1188" y="984"/>
                </a:lnTo>
                <a:lnTo>
                  <a:pt x="1224" y="984"/>
                </a:lnTo>
                <a:lnTo>
                  <a:pt x="1272" y="984"/>
                </a:lnTo>
                <a:lnTo>
                  <a:pt x="1320" y="984"/>
                </a:lnTo>
                <a:lnTo>
                  <a:pt x="1356" y="984"/>
                </a:lnTo>
                <a:lnTo>
                  <a:pt x="1404" y="984"/>
                </a:lnTo>
                <a:lnTo>
                  <a:pt x="1440" y="984"/>
                </a:lnTo>
                <a:lnTo>
                  <a:pt x="1488" y="984"/>
                </a:lnTo>
                <a:lnTo>
                  <a:pt x="1524" y="984"/>
                </a:lnTo>
                <a:lnTo>
                  <a:pt x="1572" y="984"/>
                </a:lnTo>
                <a:lnTo>
                  <a:pt x="1644" y="984"/>
                </a:lnTo>
                <a:lnTo>
                  <a:pt x="1716" y="984"/>
                </a:lnTo>
                <a:lnTo>
                  <a:pt x="1752" y="984"/>
                </a:lnTo>
                <a:lnTo>
                  <a:pt x="1800" y="984"/>
                </a:lnTo>
                <a:lnTo>
                  <a:pt x="1896" y="984"/>
                </a:lnTo>
                <a:lnTo>
                  <a:pt x="1932" y="984"/>
                </a:lnTo>
                <a:lnTo>
                  <a:pt x="1968" y="984"/>
                </a:lnTo>
                <a:lnTo>
                  <a:pt x="2040" y="984"/>
                </a:lnTo>
                <a:lnTo>
                  <a:pt x="2112" y="984"/>
                </a:lnTo>
                <a:lnTo>
                  <a:pt x="2184" y="972"/>
                </a:lnTo>
                <a:lnTo>
                  <a:pt x="2256" y="960"/>
                </a:lnTo>
                <a:lnTo>
                  <a:pt x="2292" y="960"/>
                </a:lnTo>
                <a:lnTo>
                  <a:pt x="2328" y="948"/>
                </a:lnTo>
                <a:lnTo>
                  <a:pt x="2364" y="924"/>
                </a:lnTo>
                <a:lnTo>
                  <a:pt x="2400" y="888"/>
                </a:lnTo>
                <a:lnTo>
                  <a:pt x="2412" y="852"/>
                </a:lnTo>
                <a:lnTo>
                  <a:pt x="2424" y="816"/>
                </a:lnTo>
                <a:lnTo>
                  <a:pt x="2436" y="768"/>
                </a:lnTo>
                <a:lnTo>
                  <a:pt x="2448" y="720"/>
                </a:lnTo>
                <a:lnTo>
                  <a:pt x="2448" y="684"/>
                </a:lnTo>
                <a:lnTo>
                  <a:pt x="2448" y="648"/>
                </a:lnTo>
                <a:lnTo>
                  <a:pt x="2436" y="612"/>
                </a:lnTo>
                <a:lnTo>
                  <a:pt x="2424" y="576"/>
                </a:lnTo>
                <a:lnTo>
                  <a:pt x="2400" y="540"/>
                </a:lnTo>
                <a:lnTo>
                  <a:pt x="2364" y="516"/>
                </a:lnTo>
                <a:lnTo>
                  <a:pt x="2352" y="480"/>
                </a:lnTo>
                <a:lnTo>
                  <a:pt x="2316" y="468"/>
                </a:lnTo>
                <a:lnTo>
                  <a:pt x="2304" y="432"/>
                </a:lnTo>
                <a:lnTo>
                  <a:pt x="2268" y="432"/>
                </a:lnTo>
                <a:lnTo>
                  <a:pt x="2232" y="396"/>
                </a:lnTo>
                <a:lnTo>
                  <a:pt x="2196" y="384"/>
                </a:lnTo>
                <a:lnTo>
                  <a:pt x="2160" y="372"/>
                </a:lnTo>
                <a:lnTo>
                  <a:pt x="2124" y="348"/>
                </a:lnTo>
                <a:lnTo>
                  <a:pt x="2088" y="336"/>
                </a:lnTo>
                <a:lnTo>
                  <a:pt x="2040" y="324"/>
                </a:lnTo>
                <a:lnTo>
                  <a:pt x="1992" y="300"/>
                </a:lnTo>
                <a:lnTo>
                  <a:pt x="1956" y="288"/>
                </a:lnTo>
                <a:lnTo>
                  <a:pt x="1920" y="288"/>
                </a:lnTo>
                <a:lnTo>
                  <a:pt x="1884" y="276"/>
                </a:lnTo>
                <a:lnTo>
                  <a:pt x="1848" y="276"/>
                </a:lnTo>
                <a:lnTo>
                  <a:pt x="1812" y="276"/>
                </a:lnTo>
                <a:lnTo>
                  <a:pt x="1776" y="276"/>
                </a:lnTo>
                <a:lnTo>
                  <a:pt x="1740" y="276"/>
                </a:lnTo>
                <a:lnTo>
                  <a:pt x="1704" y="264"/>
                </a:lnTo>
                <a:lnTo>
                  <a:pt x="1668" y="252"/>
                </a:lnTo>
                <a:lnTo>
                  <a:pt x="1632" y="252"/>
                </a:lnTo>
                <a:lnTo>
                  <a:pt x="1596" y="240"/>
                </a:lnTo>
                <a:lnTo>
                  <a:pt x="1560" y="240"/>
                </a:lnTo>
                <a:lnTo>
                  <a:pt x="1524" y="240"/>
                </a:lnTo>
                <a:lnTo>
                  <a:pt x="1488" y="240"/>
                </a:lnTo>
                <a:lnTo>
                  <a:pt x="1452" y="228"/>
                </a:lnTo>
              </a:path>
            </a:pathLst>
          </a:custGeom>
          <a:no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pPr>
              <a:defRPr/>
            </a:pPr>
            <a:endParaRPr lang="en-US"/>
          </a:p>
        </p:txBody>
      </p:sp>
      <p:sp>
        <p:nvSpPr>
          <p:cNvPr id="67590" name="Rectangle 5">
            <a:extLst>
              <a:ext uri="{FF2B5EF4-FFF2-40B4-BE49-F238E27FC236}">
                <a16:creationId xmlns:a16="http://schemas.microsoft.com/office/drawing/2014/main" id="{C5C7430B-C50E-48FA-A3CE-29DD9FFACA9B}"/>
              </a:ext>
            </a:extLst>
          </p:cNvPr>
          <p:cNvSpPr>
            <a:spLocks noChangeArrowheads="1"/>
          </p:cNvSpPr>
          <p:nvPr/>
        </p:nvSpPr>
        <p:spPr bwMode="auto">
          <a:xfrm>
            <a:off x="6689725" y="5089526"/>
            <a:ext cx="333950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ACCT, STOR, PRCH, ....</a:t>
            </a:r>
          </a:p>
        </p:txBody>
      </p:sp>
      <p:sp>
        <p:nvSpPr>
          <p:cNvPr id="67591" name="Rectangle 6">
            <a:extLst>
              <a:ext uri="{FF2B5EF4-FFF2-40B4-BE49-F238E27FC236}">
                <a16:creationId xmlns:a16="http://schemas.microsoft.com/office/drawing/2014/main" id="{E06DD1F2-F5C1-4C68-8DD3-E8BC7BEA7ED3}"/>
              </a:ext>
            </a:extLst>
          </p:cNvPr>
          <p:cNvSpPr>
            <a:spLocks noChangeArrowheads="1"/>
          </p:cNvSpPr>
          <p:nvPr/>
        </p:nvSpPr>
        <p:spPr bwMode="auto">
          <a:xfrm>
            <a:off x="3870325" y="4967288"/>
            <a:ext cx="243502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Arial Rounded MT Bold" panose="020F0704030504030204" pitchFamily="34" charset="0"/>
              </a:rPr>
              <a:t>dept_domain</a:t>
            </a:r>
          </a:p>
        </p:txBody>
      </p:sp>
      <p:grpSp>
        <p:nvGrpSpPr>
          <p:cNvPr id="67592" name="Group 7">
            <a:extLst>
              <a:ext uri="{FF2B5EF4-FFF2-40B4-BE49-F238E27FC236}">
                <a16:creationId xmlns:a16="http://schemas.microsoft.com/office/drawing/2014/main" id="{2D453F9F-1AB3-469E-A522-9CCBADDFB05C}"/>
              </a:ext>
            </a:extLst>
          </p:cNvPr>
          <p:cNvGrpSpPr>
            <a:grpSpLocks/>
          </p:cNvGrpSpPr>
          <p:nvPr/>
        </p:nvGrpSpPr>
        <p:grpSpPr bwMode="auto">
          <a:xfrm>
            <a:off x="2109788" y="3810000"/>
            <a:ext cx="8153400" cy="533400"/>
            <a:chOff x="384" y="2400"/>
            <a:chExt cx="5136" cy="336"/>
          </a:xfrm>
        </p:grpSpPr>
        <p:sp>
          <p:nvSpPr>
            <p:cNvPr id="67593" name="Line 8">
              <a:extLst>
                <a:ext uri="{FF2B5EF4-FFF2-40B4-BE49-F238E27FC236}">
                  <a16:creationId xmlns:a16="http://schemas.microsoft.com/office/drawing/2014/main" id="{E20AB260-8FAC-4C08-8964-EEAC0CE65645}"/>
                </a:ext>
              </a:extLst>
            </p:cNvPr>
            <p:cNvSpPr>
              <a:spLocks noChangeShapeType="1"/>
            </p:cNvSpPr>
            <p:nvPr/>
          </p:nvSpPr>
          <p:spPr bwMode="auto">
            <a:xfrm>
              <a:off x="432"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4" name="Line 9">
              <a:extLst>
                <a:ext uri="{FF2B5EF4-FFF2-40B4-BE49-F238E27FC236}">
                  <a16:creationId xmlns:a16="http://schemas.microsoft.com/office/drawing/2014/main" id="{776D0C3B-AA47-48E9-AC19-5AF3CA761C35}"/>
                </a:ext>
              </a:extLst>
            </p:cNvPr>
            <p:cNvSpPr>
              <a:spLocks noChangeShapeType="1"/>
            </p:cNvSpPr>
            <p:nvPr/>
          </p:nvSpPr>
          <p:spPr bwMode="auto">
            <a:xfrm>
              <a:off x="960"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5" name="Line 10">
              <a:extLst>
                <a:ext uri="{FF2B5EF4-FFF2-40B4-BE49-F238E27FC236}">
                  <a16:creationId xmlns:a16="http://schemas.microsoft.com/office/drawing/2014/main" id="{C32D7FF6-7CD9-4F6C-A117-1E34D47CE43F}"/>
                </a:ext>
              </a:extLst>
            </p:cNvPr>
            <p:cNvSpPr>
              <a:spLocks noChangeShapeType="1"/>
            </p:cNvSpPr>
            <p:nvPr/>
          </p:nvSpPr>
          <p:spPr bwMode="auto">
            <a:xfrm>
              <a:off x="1680"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6" name="Line 11">
              <a:extLst>
                <a:ext uri="{FF2B5EF4-FFF2-40B4-BE49-F238E27FC236}">
                  <a16:creationId xmlns:a16="http://schemas.microsoft.com/office/drawing/2014/main" id="{BF46239E-74E6-4012-90D9-2E668AB01BCA}"/>
                </a:ext>
              </a:extLst>
            </p:cNvPr>
            <p:cNvSpPr>
              <a:spLocks noChangeShapeType="1"/>
            </p:cNvSpPr>
            <p:nvPr/>
          </p:nvSpPr>
          <p:spPr bwMode="auto">
            <a:xfrm>
              <a:off x="2400"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7" name="Line 12">
              <a:extLst>
                <a:ext uri="{FF2B5EF4-FFF2-40B4-BE49-F238E27FC236}">
                  <a16:creationId xmlns:a16="http://schemas.microsoft.com/office/drawing/2014/main" id="{230ECFDF-EB67-4CCB-8EAD-55550D11C2A0}"/>
                </a:ext>
              </a:extLst>
            </p:cNvPr>
            <p:cNvSpPr>
              <a:spLocks noChangeShapeType="1"/>
            </p:cNvSpPr>
            <p:nvPr/>
          </p:nvSpPr>
          <p:spPr bwMode="auto">
            <a:xfrm>
              <a:off x="2928"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8" name="Line 13">
              <a:extLst>
                <a:ext uri="{FF2B5EF4-FFF2-40B4-BE49-F238E27FC236}">
                  <a16:creationId xmlns:a16="http://schemas.microsoft.com/office/drawing/2014/main" id="{AEA7A7F3-A38B-4BBE-884D-1BC472D77B36}"/>
                </a:ext>
              </a:extLst>
            </p:cNvPr>
            <p:cNvSpPr>
              <a:spLocks noChangeShapeType="1"/>
            </p:cNvSpPr>
            <p:nvPr/>
          </p:nvSpPr>
          <p:spPr bwMode="auto">
            <a:xfrm>
              <a:off x="3936"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9" name="Line 14">
              <a:extLst>
                <a:ext uri="{FF2B5EF4-FFF2-40B4-BE49-F238E27FC236}">
                  <a16:creationId xmlns:a16="http://schemas.microsoft.com/office/drawing/2014/main" id="{C2E6506A-47BE-4FE7-8EAE-F090C88F6414}"/>
                </a:ext>
              </a:extLst>
            </p:cNvPr>
            <p:cNvSpPr>
              <a:spLocks noChangeShapeType="1"/>
            </p:cNvSpPr>
            <p:nvPr/>
          </p:nvSpPr>
          <p:spPr bwMode="auto">
            <a:xfrm>
              <a:off x="4416"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600" name="Line 15">
              <a:extLst>
                <a:ext uri="{FF2B5EF4-FFF2-40B4-BE49-F238E27FC236}">
                  <a16:creationId xmlns:a16="http://schemas.microsoft.com/office/drawing/2014/main" id="{F88A4370-9335-4CD1-80FD-2354D97A670E}"/>
                </a:ext>
              </a:extLst>
            </p:cNvPr>
            <p:cNvSpPr>
              <a:spLocks noChangeShapeType="1"/>
            </p:cNvSpPr>
            <p:nvPr/>
          </p:nvSpPr>
          <p:spPr bwMode="auto">
            <a:xfrm>
              <a:off x="4752"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601" name="Line 16">
              <a:extLst>
                <a:ext uri="{FF2B5EF4-FFF2-40B4-BE49-F238E27FC236}">
                  <a16:creationId xmlns:a16="http://schemas.microsoft.com/office/drawing/2014/main" id="{F808C167-DF64-49C9-8F3D-B7270A6D94C5}"/>
                </a:ext>
              </a:extLst>
            </p:cNvPr>
            <p:cNvSpPr>
              <a:spLocks noChangeShapeType="1"/>
            </p:cNvSpPr>
            <p:nvPr/>
          </p:nvSpPr>
          <p:spPr bwMode="auto">
            <a:xfrm>
              <a:off x="5520" y="2400"/>
              <a:ext cx="0" cy="336"/>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8561" name="Text Box 17">
              <a:extLst>
                <a:ext uri="{FF2B5EF4-FFF2-40B4-BE49-F238E27FC236}">
                  <a16:creationId xmlns:a16="http://schemas.microsoft.com/office/drawing/2014/main" id="{1F1A5E4C-7272-4226-81F6-D1ABA706B915}"/>
                </a:ext>
              </a:extLst>
            </p:cNvPr>
            <p:cNvSpPr txBox="1">
              <a:spLocks noChangeArrowheads="1"/>
            </p:cNvSpPr>
            <p:nvPr/>
          </p:nvSpPr>
          <p:spPr bwMode="auto">
            <a:xfrm>
              <a:off x="384" y="2400"/>
              <a:ext cx="3979" cy="215"/>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spcBef>
                  <a:spcPct val="30000"/>
                </a:spcBef>
                <a:defRPr/>
              </a:pPr>
              <a:r>
                <a:rPr lang="en-US" b="1">
                  <a:latin typeface="Arial Rounded MT Bold" pitchFamily="34" charset="0"/>
                </a:rPr>
                <a:t>7369	SHAH   CLRK    7902 17-DEC-80 800   M   PRCH</a:t>
              </a:r>
              <a:endParaRPr lang="en-US">
                <a:effectLst>
                  <a:outerShdw blurRad="38100" dist="38100" dir="2700000" algn="tl">
                    <a:srgbClr val="C0C0C0"/>
                  </a:outerShdw>
                </a:effectLst>
              </a:endParaRPr>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246F5260-39EA-4609-9840-710A1006AC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D65A5F-CF4B-46DA-AA1A-F6DE4592281F}" type="slidenum">
              <a:rPr lang="en-US" altLang="en-US" sz="1400"/>
              <a:pPr eaLnBrk="1" hangingPunct="1"/>
              <a:t>48</a:t>
            </a:fld>
            <a:endParaRPr lang="en-US" altLang="en-US" sz="1400"/>
          </a:p>
        </p:txBody>
      </p:sp>
      <p:sp>
        <p:nvSpPr>
          <p:cNvPr id="68611" name="Rectangle 2">
            <a:extLst>
              <a:ext uri="{FF2B5EF4-FFF2-40B4-BE49-F238E27FC236}">
                <a16:creationId xmlns:a16="http://schemas.microsoft.com/office/drawing/2014/main" id="{B0ECC403-ED9D-40E4-9A9B-52A04B3445F6}"/>
              </a:ext>
            </a:extLst>
          </p:cNvPr>
          <p:cNvSpPr>
            <a:spLocks noGrp="1" noChangeArrowheads="1"/>
          </p:cNvSpPr>
          <p:nvPr>
            <p:ph type="title"/>
          </p:nvPr>
        </p:nvSpPr>
        <p:spPr>
          <a:xfrm>
            <a:off x="1981200" y="787400"/>
            <a:ext cx="7772400" cy="685800"/>
          </a:xfrm>
          <a:noFill/>
        </p:spPr>
        <p:txBody>
          <a:bodyPr vert="horz" lIns="92075" tIns="46038" rIns="92075" bIns="46038" rtlCol="0" anchor="ctr">
            <a:normAutofit/>
          </a:bodyPr>
          <a:lstStyle/>
          <a:p>
            <a:pPr eaLnBrk="1" hangingPunct="1"/>
            <a:r>
              <a:rPr lang="en-US" altLang="en-US" sz="2400">
                <a:latin typeface="Arial Rounded MT Bold" panose="020F0704030504030204" pitchFamily="34" charset="0"/>
              </a:rPr>
              <a:t>Consider the relation EMPLOYEE defined as</a:t>
            </a:r>
            <a:r>
              <a:rPr lang="en-US" altLang="en-US" sz="2400"/>
              <a:t>:</a:t>
            </a:r>
          </a:p>
        </p:txBody>
      </p:sp>
      <p:sp>
        <p:nvSpPr>
          <p:cNvPr id="68612" name="Rectangle 3">
            <a:extLst>
              <a:ext uri="{FF2B5EF4-FFF2-40B4-BE49-F238E27FC236}">
                <a16:creationId xmlns:a16="http://schemas.microsoft.com/office/drawing/2014/main" id="{8C9CE0A4-16A0-4CAA-BDBF-430E2F31B516}"/>
              </a:ext>
            </a:extLst>
          </p:cNvPr>
          <p:cNvSpPr>
            <a:spLocks noGrp="1" noChangeArrowheads="1"/>
          </p:cNvSpPr>
          <p:nvPr>
            <p:ph type="body" idx="1"/>
          </p:nvPr>
        </p:nvSpPr>
        <p:spPr>
          <a:xfrm>
            <a:off x="2057400" y="1676400"/>
            <a:ext cx="7772400" cy="4114800"/>
          </a:xfrm>
          <a:noFill/>
        </p:spPr>
        <p:txBody>
          <a:bodyPr vert="horz" lIns="92075" tIns="46038" rIns="92075" bIns="46038" rtlCol="0">
            <a:normAutofit/>
          </a:bodyPr>
          <a:lstStyle/>
          <a:p>
            <a:pPr eaLnBrk="1" hangingPunct="1">
              <a:buFontTx/>
              <a:buNone/>
            </a:pPr>
            <a:r>
              <a:rPr lang="en-US" altLang="en-US"/>
              <a:t>create table EMPLOYEE( </a:t>
            </a:r>
            <a:br>
              <a:rPr lang="en-US" altLang="en-US"/>
            </a:br>
            <a:r>
              <a:rPr lang="en-US" altLang="en-US"/>
              <a:t>	EmpCode  		integer(4),</a:t>
            </a:r>
            <a:br>
              <a:rPr lang="en-US" altLang="en-US"/>
            </a:br>
            <a:r>
              <a:rPr lang="en-US" altLang="en-US"/>
              <a:t>	Name 		char(30),</a:t>
            </a:r>
            <a:br>
              <a:rPr lang="en-US" altLang="en-US"/>
            </a:br>
            <a:r>
              <a:rPr lang="en-US" altLang="en-US"/>
              <a:t>	DesigCode		char(4),</a:t>
            </a:r>
            <a:br>
              <a:rPr lang="en-US" altLang="en-US"/>
            </a:br>
            <a:r>
              <a:rPr lang="en-US" altLang="en-US"/>
              <a:t>	Grade			integer(4),</a:t>
            </a:r>
            <a:br>
              <a:rPr lang="en-US" altLang="en-US"/>
            </a:br>
            <a:r>
              <a:rPr lang="en-US" altLang="en-US"/>
              <a:t> 	JoinDate 		date,</a:t>
            </a:r>
            <a:br>
              <a:rPr lang="en-US" altLang="en-US"/>
            </a:br>
            <a:r>
              <a:rPr lang="en-US" altLang="en-US"/>
              <a:t>	Basic			money,</a:t>
            </a:r>
            <a:br>
              <a:rPr lang="en-US" altLang="en-US"/>
            </a:br>
            <a:r>
              <a:rPr lang="en-US" altLang="en-US"/>
              <a:t> 	Sex 			char(1),</a:t>
            </a:r>
            <a:br>
              <a:rPr lang="en-US" altLang="en-US"/>
            </a:br>
            <a:r>
              <a:rPr lang="en-US" altLang="en-US"/>
              <a:t>	DeptCode		char(4)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1B53E177-149D-46D0-9A03-F4D0F3D48B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9F68BFB-D41B-4601-91B2-10ED390DBDB6}" type="slidenum">
              <a:rPr lang="en-US" altLang="en-US" sz="1400"/>
              <a:pPr eaLnBrk="1" hangingPunct="1"/>
              <a:t>49</a:t>
            </a:fld>
            <a:endParaRPr lang="en-US" altLang="en-US" sz="1400"/>
          </a:p>
        </p:txBody>
      </p:sp>
      <p:sp>
        <p:nvSpPr>
          <p:cNvPr id="69635" name="Rectangle 2">
            <a:extLst>
              <a:ext uri="{FF2B5EF4-FFF2-40B4-BE49-F238E27FC236}">
                <a16:creationId xmlns:a16="http://schemas.microsoft.com/office/drawing/2014/main" id="{B325A877-87B9-4922-9C27-E1CB7334192B}"/>
              </a:ext>
            </a:extLst>
          </p:cNvPr>
          <p:cNvSpPr>
            <a:spLocks noGrp="1" noChangeArrowheads="1"/>
          </p:cNvSpPr>
          <p:nvPr>
            <p:ph type="title"/>
          </p:nvPr>
        </p:nvSpPr>
        <p:spPr>
          <a:xfrm>
            <a:off x="2209800" y="673100"/>
            <a:ext cx="7772400" cy="469900"/>
          </a:xfrm>
          <a:noFill/>
        </p:spPr>
        <p:txBody>
          <a:bodyPr vert="horz" lIns="92075" tIns="46038" rIns="92075" bIns="46038" rtlCol="0" anchor="ctr">
            <a:normAutofit/>
          </a:bodyPr>
          <a:lstStyle/>
          <a:p>
            <a:pPr eaLnBrk="1" hangingPunct="1"/>
            <a:r>
              <a:rPr lang="en-US" altLang="en-US" sz="2400"/>
              <a:t>Domains of attributes of Employee</a:t>
            </a:r>
          </a:p>
        </p:txBody>
      </p:sp>
      <p:sp>
        <p:nvSpPr>
          <p:cNvPr id="69636" name="Rectangle 3">
            <a:extLst>
              <a:ext uri="{FF2B5EF4-FFF2-40B4-BE49-F238E27FC236}">
                <a16:creationId xmlns:a16="http://schemas.microsoft.com/office/drawing/2014/main" id="{58FCA144-9480-4858-8C23-4D86A19247C9}"/>
              </a:ext>
            </a:extLst>
          </p:cNvPr>
          <p:cNvSpPr>
            <a:spLocks noGrp="1" noChangeArrowheads="1"/>
          </p:cNvSpPr>
          <p:nvPr>
            <p:ph type="body" idx="1"/>
          </p:nvPr>
        </p:nvSpPr>
        <p:spPr>
          <a:xfrm>
            <a:off x="1981200" y="1600200"/>
            <a:ext cx="8382000" cy="3810000"/>
          </a:xfrm>
          <a:noFill/>
        </p:spPr>
        <p:txBody>
          <a:bodyPr vert="horz" lIns="92075" tIns="46038" rIns="92075" bIns="46038" rtlCol="0">
            <a:normAutofit/>
          </a:bodyPr>
          <a:lstStyle/>
          <a:p>
            <a:pPr marL="0" indent="0">
              <a:buNone/>
              <a:tabLst>
                <a:tab pos="2114550" algn="l"/>
              </a:tabLst>
            </a:pPr>
            <a:r>
              <a:rPr lang="en-US" altLang="en-US"/>
              <a:t>EmpCode	set of all 4-digit numbers</a:t>
            </a:r>
            <a:br>
              <a:rPr lang="en-US" altLang="en-US"/>
            </a:br>
            <a:r>
              <a:rPr lang="en-US" altLang="en-US"/>
              <a:t>Name    	set of all 30-alpha characters </a:t>
            </a:r>
            <a:br>
              <a:rPr lang="en-US" altLang="en-US"/>
            </a:br>
            <a:r>
              <a:rPr lang="en-US" altLang="en-US"/>
              <a:t>DesigCode	set of all designation codes </a:t>
            </a:r>
            <a:br>
              <a:rPr lang="en-US" altLang="en-US"/>
            </a:br>
            <a:r>
              <a:rPr lang="en-US" altLang="en-US"/>
              <a:t>Grade 	set of all grade values </a:t>
            </a:r>
            <a:br>
              <a:rPr lang="en-US" altLang="en-US"/>
            </a:br>
            <a:r>
              <a:rPr lang="en-US" altLang="en-US"/>
              <a:t>JoinDate  	set of all dates  (in a given range) </a:t>
            </a:r>
            <a:br>
              <a:rPr lang="en-US" altLang="en-US"/>
            </a:br>
            <a:r>
              <a:rPr lang="en-US" altLang="en-US"/>
              <a:t>Basic  	set of all possible values  for basic </a:t>
            </a:r>
            <a:br>
              <a:rPr lang="en-US" altLang="en-US"/>
            </a:br>
            <a:r>
              <a:rPr lang="en-US" altLang="en-US"/>
              <a:t>Sex        	set {'M','F'} </a:t>
            </a:r>
            <a:br>
              <a:rPr lang="en-US" altLang="en-US"/>
            </a:br>
            <a:r>
              <a:rPr lang="en-US" altLang="en-US"/>
              <a:t>DeptCode 	set of all dept codes</a:t>
            </a:r>
            <a:endParaRPr lang="en-US" altLang="en-US" b="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A849976-ED74-44D8-96AC-E5828E337133}"/>
              </a:ext>
            </a:extLst>
          </p:cNvPr>
          <p:cNvSpPr>
            <a:spLocks noGrp="1"/>
          </p:cNvSpPr>
          <p:nvPr>
            <p:ph type="title"/>
          </p:nvPr>
        </p:nvSpPr>
        <p:spPr>
          <a:xfrm>
            <a:off x="2209800" y="320675"/>
            <a:ext cx="7772400" cy="1143000"/>
          </a:xfrm>
        </p:spPr>
        <p:txBody>
          <a:bodyPr/>
          <a:lstStyle/>
          <a:p>
            <a:pPr eaLnBrk="1" hangingPunct="1"/>
            <a:r>
              <a:rPr lang="en-US" altLang="en-US"/>
              <a:t>Advantages of DBMS</a:t>
            </a:r>
          </a:p>
        </p:txBody>
      </p:sp>
      <p:sp>
        <p:nvSpPr>
          <p:cNvPr id="25603" name="Content Placeholder 2">
            <a:extLst>
              <a:ext uri="{FF2B5EF4-FFF2-40B4-BE49-F238E27FC236}">
                <a16:creationId xmlns:a16="http://schemas.microsoft.com/office/drawing/2014/main" id="{A545DA1E-381F-4598-8474-92376B171D58}"/>
              </a:ext>
            </a:extLst>
          </p:cNvPr>
          <p:cNvSpPr>
            <a:spLocks noGrp="1"/>
          </p:cNvSpPr>
          <p:nvPr>
            <p:ph idx="1"/>
          </p:nvPr>
        </p:nvSpPr>
        <p:spPr>
          <a:xfrm>
            <a:off x="2209800" y="1539876"/>
            <a:ext cx="7767638" cy="4748213"/>
          </a:xfrm>
        </p:spPr>
        <p:txBody>
          <a:bodyPr/>
          <a:lstStyle/>
          <a:p>
            <a:pPr eaLnBrk="1" hangingPunct="1"/>
            <a:r>
              <a:rPr lang="en-US" altLang="en-US"/>
              <a:t>Centralized control.</a:t>
            </a:r>
          </a:p>
          <a:p>
            <a:pPr eaLnBrk="1" hangingPunct="1"/>
            <a:r>
              <a:rPr lang="en-US" altLang="en-US"/>
              <a:t>No Data Redundancy </a:t>
            </a:r>
          </a:p>
          <a:p>
            <a:pPr eaLnBrk="1" hangingPunct="1"/>
            <a:r>
              <a:rPr lang="en-US" altLang="en-US"/>
              <a:t>Data Consistency </a:t>
            </a:r>
          </a:p>
          <a:p>
            <a:pPr eaLnBrk="1" hangingPunct="1"/>
            <a:r>
              <a:rPr lang="en-US" altLang="en-US"/>
              <a:t>Data can be shared</a:t>
            </a:r>
          </a:p>
          <a:p>
            <a:pPr eaLnBrk="1" hangingPunct="1"/>
            <a:r>
              <a:rPr lang="en-US" altLang="en-US"/>
              <a:t>Standards can be enforced</a:t>
            </a:r>
          </a:p>
          <a:p>
            <a:pPr eaLnBrk="1" hangingPunct="1"/>
            <a:r>
              <a:rPr lang="en-US" altLang="en-US"/>
              <a:t>Security can be enforced</a:t>
            </a:r>
          </a:p>
          <a:p>
            <a:pPr eaLnBrk="1" hangingPunct="1"/>
            <a:r>
              <a:rPr lang="en-US" altLang="en-US"/>
              <a:t>Integrity can be maintained</a:t>
            </a:r>
          </a:p>
          <a:p>
            <a:pPr eaLnBrk="1" hangingPunct="1"/>
            <a:r>
              <a:rPr lang="en-US" altLang="en-US"/>
              <a:t>Data independence</a:t>
            </a:r>
          </a:p>
          <a:p>
            <a:pPr eaLnBrk="1" hangingPunct="1"/>
            <a:endParaRPr lang="en-US" altLang="en-US"/>
          </a:p>
        </p:txBody>
      </p:sp>
      <p:sp>
        <p:nvSpPr>
          <p:cNvPr id="25604" name="Slide Number Placeholder 3">
            <a:extLst>
              <a:ext uri="{FF2B5EF4-FFF2-40B4-BE49-F238E27FC236}">
                <a16:creationId xmlns:a16="http://schemas.microsoft.com/office/drawing/2014/main" id="{ABF734CE-6825-4F50-B7FE-4B6FF5693C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389738-BF10-41CC-89D0-21D64F9185B2}" type="slidenum">
              <a:rPr lang="en-US" altLang="en-US" sz="1400"/>
              <a:pPr eaLnBrk="1" hangingPunct="1"/>
              <a:t>5</a:t>
            </a:fld>
            <a:endParaRPr lang="en-US" alt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a:extLst>
              <a:ext uri="{FF2B5EF4-FFF2-40B4-BE49-F238E27FC236}">
                <a16:creationId xmlns:a16="http://schemas.microsoft.com/office/drawing/2014/main" id="{0A42F129-8850-49C1-B5A3-1107B1ADA0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8E3D28E-2BA8-4253-9CAB-417E58516208}" type="slidenum">
              <a:rPr lang="en-US" altLang="en-US" sz="1400"/>
              <a:pPr eaLnBrk="1" hangingPunct="1"/>
              <a:t>50</a:t>
            </a:fld>
            <a:endParaRPr lang="en-US" altLang="en-US" sz="1400"/>
          </a:p>
        </p:txBody>
      </p:sp>
      <p:sp>
        <p:nvSpPr>
          <p:cNvPr id="70659" name="Rectangle 2">
            <a:extLst>
              <a:ext uri="{FF2B5EF4-FFF2-40B4-BE49-F238E27FC236}">
                <a16:creationId xmlns:a16="http://schemas.microsoft.com/office/drawing/2014/main" id="{6A8F22B6-0B66-4385-A982-983A1286388E}"/>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sz="4000"/>
              <a:t>A relation may be </a:t>
            </a:r>
            <a:r>
              <a:rPr lang="en-US" altLang="en-US" sz="4000" b="1" i="1"/>
              <a:t>represented</a:t>
            </a:r>
            <a:r>
              <a:rPr lang="en-US" altLang="en-US" sz="4000"/>
              <a:t> as a table where</a:t>
            </a:r>
          </a:p>
        </p:txBody>
      </p:sp>
      <p:sp>
        <p:nvSpPr>
          <p:cNvPr id="70660" name="Rectangle 3">
            <a:extLst>
              <a:ext uri="{FF2B5EF4-FFF2-40B4-BE49-F238E27FC236}">
                <a16:creationId xmlns:a16="http://schemas.microsoft.com/office/drawing/2014/main" id="{F5C34C92-2652-4809-B098-38EA2F081A11}"/>
              </a:ext>
            </a:extLst>
          </p:cNvPr>
          <p:cNvSpPr>
            <a:spLocks noGrp="1" noChangeArrowheads="1"/>
          </p:cNvSpPr>
          <p:nvPr>
            <p:ph type="body" idx="1"/>
          </p:nvPr>
        </p:nvSpPr>
        <p:spPr>
          <a:xfrm>
            <a:off x="1828800" y="1828800"/>
            <a:ext cx="8839200" cy="4114800"/>
          </a:xfrm>
          <a:noFill/>
        </p:spPr>
        <p:txBody>
          <a:bodyPr vert="horz" lIns="92075" tIns="46038" rIns="92075" bIns="46038" rtlCol="0">
            <a:normAutofit/>
          </a:bodyPr>
          <a:lstStyle/>
          <a:p>
            <a:pPr eaLnBrk="1" hangingPunct="1">
              <a:buFontTx/>
              <a:buNone/>
            </a:pPr>
            <a:r>
              <a:rPr lang="en-US" altLang="en-US">
                <a:latin typeface="Arial Rounded MT Bold" panose="020F0704030504030204" pitchFamily="34" charset="0"/>
              </a:rPr>
              <a:t>Relation			Table</a:t>
            </a:r>
          </a:p>
          <a:p>
            <a:pPr eaLnBrk="1" hangingPunct="1">
              <a:buFontTx/>
              <a:buNone/>
            </a:pPr>
            <a:r>
              <a:rPr lang="en-US" altLang="en-US">
                <a:latin typeface="Arial Rounded MT Bold" panose="020F0704030504030204" pitchFamily="34" charset="0"/>
              </a:rPr>
              <a:t>Tuple			Row</a:t>
            </a:r>
          </a:p>
          <a:p>
            <a:pPr eaLnBrk="1" hangingPunct="1">
              <a:buFontTx/>
              <a:buNone/>
            </a:pPr>
            <a:r>
              <a:rPr lang="en-US" altLang="en-US">
                <a:latin typeface="Arial Rounded MT Bold" panose="020F0704030504030204" pitchFamily="34" charset="0"/>
              </a:rPr>
              <a:t>Attribute			Column</a:t>
            </a:r>
          </a:p>
          <a:p>
            <a:pPr eaLnBrk="1" hangingPunct="1">
              <a:buFontTx/>
              <a:buNone/>
            </a:pPr>
            <a:r>
              <a:rPr lang="en-US" altLang="en-US">
                <a:latin typeface="Arial Rounded MT Bold" panose="020F0704030504030204" pitchFamily="34" charset="0"/>
              </a:rPr>
              <a:t>Arity				Number of columns</a:t>
            </a:r>
          </a:p>
          <a:p>
            <a:pPr eaLnBrk="1" hangingPunct="1">
              <a:buFontTx/>
              <a:buNone/>
            </a:pPr>
            <a:r>
              <a:rPr lang="en-US" altLang="en-US">
                <a:latin typeface="Arial Rounded MT Bold" panose="020F0704030504030204" pitchFamily="34" charset="0"/>
              </a:rPr>
              <a:t>Primary key		Unique identifier</a:t>
            </a:r>
          </a:p>
          <a:p>
            <a:pPr eaLnBrk="1" hangingPunct="1">
              <a:buFontTx/>
              <a:buNone/>
            </a:pPr>
            <a:r>
              <a:rPr lang="en-US" altLang="en-US">
                <a:latin typeface="Arial Rounded MT Bold" panose="020F0704030504030204" pitchFamily="34" charset="0"/>
              </a:rPr>
              <a:t>Domain			Pool of acceptable values</a:t>
            </a:r>
          </a:p>
          <a:p>
            <a:pPr eaLnBrk="1" hangingPunct="1">
              <a:buFontTx/>
              <a:buNone/>
            </a:pPr>
            <a:r>
              <a:rPr lang="en-US" altLang="en-US">
                <a:latin typeface="Arial Rounded MT Bold" panose="020F0704030504030204" pitchFamily="34" charset="0"/>
              </a:rPr>
              <a:t>Cardinality		Number of rows</a:t>
            </a:r>
            <a:endParaRPr lang="en-US" altLang="en-US" sz="2400">
              <a:latin typeface="Arial Rounded MT Bold" panose="020F0704030504030204" pitchFamily="34" charset="0"/>
            </a:endParaRPr>
          </a:p>
        </p:txBody>
      </p:sp>
      <p:sp>
        <p:nvSpPr>
          <p:cNvPr id="70661" name="Line 4">
            <a:extLst>
              <a:ext uri="{FF2B5EF4-FFF2-40B4-BE49-F238E27FC236}">
                <a16:creationId xmlns:a16="http://schemas.microsoft.com/office/drawing/2014/main" id="{42DE94DF-468D-4279-8DC0-C807AE999B04}"/>
              </a:ext>
            </a:extLst>
          </p:cNvPr>
          <p:cNvSpPr>
            <a:spLocks noChangeShapeType="1"/>
          </p:cNvSpPr>
          <p:nvPr/>
        </p:nvSpPr>
        <p:spPr bwMode="auto">
          <a:xfrm>
            <a:off x="1828800" y="2362200"/>
            <a:ext cx="853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E6A82C46-7216-48DF-AEF7-4E8855F76B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5C629D-544E-42DF-A153-8B25EA18D062}" type="slidenum">
              <a:rPr lang="en-US" altLang="en-US" sz="1400"/>
              <a:pPr eaLnBrk="1" hangingPunct="1"/>
              <a:t>51</a:t>
            </a:fld>
            <a:endParaRPr lang="en-US" altLang="en-US" sz="1400"/>
          </a:p>
        </p:txBody>
      </p:sp>
      <p:sp>
        <p:nvSpPr>
          <p:cNvPr id="71683" name="Rectangle 2">
            <a:extLst>
              <a:ext uri="{FF2B5EF4-FFF2-40B4-BE49-F238E27FC236}">
                <a16:creationId xmlns:a16="http://schemas.microsoft.com/office/drawing/2014/main" id="{52CE8EEA-EBC5-47EE-9DB0-C5D8F1470DC5}"/>
              </a:ext>
            </a:extLst>
          </p:cNvPr>
          <p:cNvSpPr>
            <a:spLocks noGrp="1" noChangeArrowheads="1"/>
          </p:cNvSpPr>
          <p:nvPr>
            <p:ph type="title"/>
          </p:nvPr>
        </p:nvSpPr>
        <p:spPr>
          <a:xfrm>
            <a:off x="2209800" y="609600"/>
            <a:ext cx="7772400" cy="381000"/>
          </a:xfrm>
          <a:noFill/>
        </p:spPr>
        <p:txBody>
          <a:bodyPr vert="horz" lIns="92075" tIns="46038" rIns="92075" bIns="46038" rtlCol="0" anchor="ctr">
            <a:normAutofit fontScale="90000"/>
          </a:bodyPr>
          <a:lstStyle/>
          <a:p>
            <a:pPr eaLnBrk="1" hangingPunct="1"/>
            <a:r>
              <a:rPr lang="en-US" altLang="en-US" sz="4000"/>
              <a:t>But a relation is not a table; because,</a:t>
            </a:r>
            <a:endParaRPr lang="en-US" altLang="en-US"/>
          </a:p>
        </p:txBody>
      </p:sp>
      <p:sp>
        <p:nvSpPr>
          <p:cNvPr id="71684" name="Rectangle 3">
            <a:extLst>
              <a:ext uri="{FF2B5EF4-FFF2-40B4-BE49-F238E27FC236}">
                <a16:creationId xmlns:a16="http://schemas.microsoft.com/office/drawing/2014/main" id="{CEBC112A-359F-40CF-A7D2-F9CB0993435F}"/>
              </a:ext>
            </a:extLst>
          </p:cNvPr>
          <p:cNvSpPr>
            <a:spLocks noGrp="1" noChangeArrowheads="1"/>
          </p:cNvSpPr>
          <p:nvPr>
            <p:ph type="body" idx="1"/>
          </p:nvPr>
        </p:nvSpPr>
        <p:spPr>
          <a:xfrm>
            <a:off x="2133600" y="1524000"/>
            <a:ext cx="7772400" cy="4114800"/>
          </a:xfrm>
          <a:noFill/>
        </p:spPr>
        <p:txBody>
          <a:bodyPr vert="horz" lIns="92075" tIns="46038" rIns="92075" bIns="46038" rtlCol="0">
            <a:normAutofit/>
          </a:bodyPr>
          <a:lstStyle/>
          <a:p>
            <a:pPr eaLnBrk="1" hangingPunct="1"/>
            <a:r>
              <a:rPr lang="en-US" altLang="en-US"/>
              <a:t>A table has an inherent order for rows; there is no concept of order for tuples in a relation.</a:t>
            </a:r>
            <a:br>
              <a:rPr lang="en-US" altLang="en-US"/>
            </a:br>
            <a:endParaRPr lang="en-US" altLang="en-US"/>
          </a:p>
          <a:p>
            <a:pPr eaLnBrk="1" hangingPunct="1"/>
            <a:r>
              <a:rPr lang="en-US" altLang="en-US"/>
              <a:t>A relation must have a  primary key; a table need not have an identifier.</a:t>
            </a:r>
            <a:br>
              <a:rPr lang="en-US" altLang="en-US"/>
            </a:br>
            <a:endParaRPr lang="en-US" altLang="en-US"/>
          </a:p>
          <a:p>
            <a:pPr eaLnBrk="1" hangingPunct="1"/>
            <a:r>
              <a:rPr lang="en-US" altLang="en-US"/>
              <a:t>The tuples in a relation must be unique; there is no such restriction for tables.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id="{D41231EF-523B-4959-BCE7-FDC260422D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64E892-3AF3-4A76-9E60-5510D63B223C}" type="slidenum">
              <a:rPr lang="en-US" altLang="en-US" sz="1400"/>
              <a:pPr eaLnBrk="1" hangingPunct="1"/>
              <a:t>52</a:t>
            </a:fld>
            <a:endParaRPr lang="en-US" altLang="en-US" sz="1400"/>
          </a:p>
        </p:txBody>
      </p:sp>
      <p:sp>
        <p:nvSpPr>
          <p:cNvPr id="72707" name="Rectangle 2">
            <a:extLst>
              <a:ext uri="{FF2B5EF4-FFF2-40B4-BE49-F238E27FC236}">
                <a16:creationId xmlns:a16="http://schemas.microsoft.com/office/drawing/2014/main" id="{ABD90AEB-DC29-43D8-AB8B-CDE502304A46}"/>
              </a:ext>
            </a:extLst>
          </p:cNvPr>
          <p:cNvSpPr>
            <a:spLocks noGrp="1" noChangeArrowheads="1"/>
          </p:cNvSpPr>
          <p:nvPr>
            <p:ph type="title"/>
          </p:nvPr>
        </p:nvSpPr>
        <p:spPr>
          <a:xfrm>
            <a:off x="2209800" y="609600"/>
            <a:ext cx="7772400" cy="457200"/>
          </a:xfrm>
          <a:noFill/>
        </p:spPr>
        <p:txBody>
          <a:bodyPr vert="horz" lIns="92075" tIns="46038" rIns="92075" bIns="46038" rtlCol="0" anchor="ctr">
            <a:normAutofit fontScale="90000"/>
          </a:bodyPr>
          <a:lstStyle/>
          <a:p>
            <a:pPr eaLnBrk="1" hangingPunct="1"/>
            <a:r>
              <a:rPr lang="en-US" altLang="en-US"/>
              <a:t>Observations</a:t>
            </a:r>
          </a:p>
        </p:txBody>
      </p:sp>
      <p:sp>
        <p:nvSpPr>
          <p:cNvPr id="72708" name="Rectangle 3">
            <a:extLst>
              <a:ext uri="{FF2B5EF4-FFF2-40B4-BE49-F238E27FC236}">
                <a16:creationId xmlns:a16="http://schemas.microsoft.com/office/drawing/2014/main" id="{B8799731-FCF4-4EFF-955F-277C265C17D0}"/>
              </a:ext>
            </a:extLst>
          </p:cNvPr>
          <p:cNvSpPr>
            <a:spLocks noGrp="1" noChangeArrowheads="1"/>
          </p:cNvSpPr>
          <p:nvPr>
            <p:ph type="body" idx="1"/>
          </p:nvPr>
        </p:nvSpPr>
        <p:spPr>
          <a:xfrm>
            <a:off x="2209800" y="1524000"/>
            <a:ext cx="7772400" cy="4114800"/>
          </a:xfrm>
          <a:noFill/>
        </p:spPr>
        <p:txBody>
          <a:bodyPr vert="horz" lIns="92075" tIns="46038" rIns="92075" bIns="46038" rtlCol="0">
            <a:normAutofit/>
          </a:bodyPr>
          <a:lstStyle/>
          <a:p>
            <a:pPr eaLnBrk="1" hangingPunct="1">
              <a:spcAft>
                <a:spcPct val="20000"/>
              </a:spcAft>
            </a:pPr>
            <a:r>
              <a:rPr lang="en-US" altLang="en-US"/>
              <a:t>R cannot have duplicate tuples.</a:t>
            </a:r>
          </a:p>
          <a:p>
            <a:pPr eaLnBrk="1" hangingPunct="1">
              <a:spcAft>
                <a:spcPct val="20000"/>
              </a:spcAft>
            </a:pPr>
            <a:r>
              <a:rPr lang="en-US" altLang="en-US"/>
              <a:t>Attribute values are atomic.</a:t>
            </a:r>
          </a:p>
          <a:p>
            <a:pPr eaLnBrk="1" hangingPunct="1">
              <a:spcAft>
                <a:spcPct val="20000"/>
              </a:spcAft>
            </a:pPr>
            <a:r>
              <a:rPr lang="en-US" altLang="en-US"/>
              <a:t>R is a subset of the Cartesian product of a set of domains.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AC348F1F-14D0-4207-A647-9FADA8DB25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6AECDE-CEDD-47A2-8B0F-4F0DC3C5C48F}" type="slidenum">
              <a:rPr lang="en-US" altLang="en-US" sz="1400"/>
              <a:pPr eaLnBrk="1" hangingPunct="1"/>
              <a:t>53</a:t>
            </a:fld>
            <a:endParaRPr lang="en-US" altLang="en-US" sz="1400"/>
          </a:p>
        </p:txBody>
      </p:sp>
      <p:sp>
        <p:nvSpPr>
          <p:cNvPr id="73731" name="Oval 2">
            <a:extLst>
              <a:ext uri="{FF2B5EF4-FFF2-40B4-BE49-F238E27FC236}">
                <a16:creationId xmlns:a16="http://schemas.microsoft.com/office/drawing/2014/main" id="{B8666E29-AB26-4CEF-9422-BA1D7F8AAF84}"/>
              </a:ext>
            </a:extLst>
          </p:cNvPr>
          <p:cNvSpPr>
            <a:spLocks noChangeArrowheads="1"/>
          </p:cNvSpPr>
          <p:nvPr/>
        </p:nvSpPr>
        <p:spPr bwMode="auto">
          <a:xfrm>
            <a:off x="1530350" y="2901950"/>
            <a:ext cx="1587500" cy="1054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2000"/>
              <a:t>4-digit </a:t>
            </a:r>
            <a:br>
              <a:rPr lang="en-US" altLang="en-US" sz="2000"/>
            </a:br>
            <a:r>
              <a:rPr lang="en-US" altLang="en-US" sz="2000"/>
              <a:t>numbers</a:t>
            </a:r>
          </a:p>
        </p:txBody>
      </p:sp>
      <p:sp>
        <p:nvSpPr>
          <p:cNvPr id="73732" name="Oval 3">
            <a:extLst>
              <a:ext uri="{FF2B5EF4-FFF2-40B4-BE49-F238E27FC236}">
                <a16:creationId xmlns:a16="http://schemas.microsoft.com/office/drawing/2014/main" id="{1790A140-1C35-4471-AC32-94C1C799D816}"/>
              </a:ext>
            </a:extLst>
          </p:cNvPr>
          <p:cNvSpPr>
            <a:spLocks noChangeArrowheads="1"/>
          </p:cNvSpPr>
          <p:nvPr/>
        </p:nvSpPr>
        <p:spPr bwMode="auto">
          <a:xfrm>
            <a:off x="1758950" y="4044950"/>
            <a:ext cx="1587500" cy="1054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2000"/>
              <a:t>30-alpha chars</a:t>
            </a:r>
          </a:p>
        </p:txBody>
      </p:sp>
      <p:sp>
        <p:nvSpPr>
          <p:cNvPr id="73733" name="Oval 4">
            <a:extLst>
              <a:ext uri="{FF2B5EF4-FFF2-40B4-BE49-F238E27FC236}">
                <a16:creationId xmlns:a16="http://schemas.microsoft.com/office/drawing/2014/main" id="{AA280154-3D50-4846-842C-785340EE8C87}"/>
              </a:ext>
            </a:extLst>
          </p:cNvPr>
          <p:cNvSpPr>
            <a:spLocks noChangeArrowheads="1"/>
          </p:cNvSpPr>
          <p:nvPr/>
        </p:nvSpPr>
        <p:spPr bwMode="auto">
          <a:xfrm>
            <a:off x="2978150" y="4730750"/>
            <a:ext cx="1587500" cy="1054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a:t>desig. codes</a:t>
            </a:r>
          </a:p>
        </p:txBody>
      </p:sp>
      <p:sp>
        <p:nvSpPr>
          <p:cNvPr id="73734" name="Oval 5">
            <a:extLst>
              <a:ext uri="{FF2B5EF4-FFF2-40B4-BE49-F238E27FC236}">
                <a16:creationId xmlns:a16="http://schemas.microsoft.com/office/drawing/2014/main" id="{DC933B48-5D22-4423-AEF1-F84CF8525C8D}"/>
              </a:ext>
            </a:extLst>
          </p:cNvPr>
          <p:cNvSpPr>
            <a:spLocks noChangeArrowheads="1"/>
          </p:cNvSpPr>
          <p:nvPr/>
        </p:nvSpPr>
        <p:spPr bwMode="auto">
          <a:xfrm>
            <a:off x="4578350" y="4883150"/>
            <a:ext cx="1587500" cy="1054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a:t>grade values</a:t>
            </a:r>
          </a:p>
        </p:txBody>
      </p:sp>
      <p:sp>
        <p:nvSpPr>
          <p:cNvPr id="73735" name="Oval 6">
            <a:extLst>
              <a:ext uri="{FF2B5EF4-FFF2-40B4-BE49-F238E27FC236}">
                <a16:creationId xmlns:a16="http://schemas.microsoft.com/office/drawing/2014/main" id="{771EFE6D-99CB-49E6-8D4C-32A7471A9409}"/>
              </a:ext>
            </a:extLst>
          </p:cNvPr>
          <p:cNvSpPr>
            <a:spLocks noChangeArrowheads="1"/>
          </p:cNvSpPr>
          <p:nvPr/>
        </p:nvSpPr>
        <p:spPr bwMode="auto">
          <a:xfrm>
            <a:off x="6178550" y="4959350"/>
            <a:ext cx="1587500" cy="1054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a:t>dates</a:t>
            </a:r>
          </a:p>
        </p:txBody>
      </p:sp>
      <p:sp>
        <p:nvSpPr>
          <p:cNvPr id="73736" name="Oval 7">
            <a:extLst>
              <a:ext uri="{FF2B5EF4-FFF2-40B4-BE49-F238E27FC236}">
                <a16:creationId xmlns:a16="http://schemas.microsoft.com/office/drawing/2014/main" id="{86CFE8AD-E310-4A80-ABFA-5F7F7D0E5784}"/>
              </a:ext>
            </a:extLst>
          </p:cNvPr>
          <p:cNvSpPr>
            <a:spLocks noChangeArrowheads="1"/>
          </p:cNvSpPr>
          <p:nvPr/>
        </p:nvSpPr>
        <p:spPr bwMode="auto">
          <a:xfrm>
            <a:off x="7778750" y="4730750"/>
            <a:ext cx="1587500" cy="1054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a:t>basic pay</a:t>
            </a:r>
          </a:p>
        </p:txBody>
      </p:sp>
      <p:sp>
        <p:nvSpPr>
          <p:cNvPr id="73737" name="Oval 8">
            <a:extLst>
              <a:ext uri="{FF2B5EF4-FFF2-40B4-BE49-F238E27FC236}">
                <a16:creationId xmlns:a16="http://schemas.microsoft.com/office/drawing/2014/main" id="{FE38130D-A5E2-417C-8B10-EAACDD496B59}"/>
              </a:ext>
            </a:extLst>
          </p:cNvPr>
          <p:cNvSpPr>
            <a:spLocks noChangeArrowheads="1"/>
          </p:cNvSpPr>
          <p:nvPr/>
        </p:nvSpPr>
        <p:spPr bwMode="auto">
          <a:xfrm>
            <a:off x="8693150" y="3740150"/>
            <a:ext cx="1587500" cy="1054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2000"/>
              <a:t>(M , F)</a:t>
            </a:r>
          </a:p>
        </p:txBody>
      </p:sp>
      <p:sp>
        <p:nvSpPr>
          <p:cNvPr id="73738" name="Oval 9">
            <a:extLst>
              <a:ext uri="{FF2B5EF4-FFF2-40B4-BE49-F238E27FC236}">
                <a16:creationId xmlns:a16="http://schemas.microsoft.com/office/drawing/2014/main" id="{35C6C2D5-7D99-492D-832D-4BCBFF1DC377}"/>
              </a:ext>
            </a:extLst>
          </p:cNvPr>
          <p:cNvSpPr>
            <a:spLocks noChangeArrowheads="1"/>
          </p:cNvSpPr>
          <p:nvPr/>
        </p:nvSpPr>
        <p:spPr bwMode="auto">
          <a:xfrm>
            <a:off x="8997950" y="2597150"/>
            <a:ext cx="1587500" cy="1054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a:t>dept codes</a:t>
            </a:r>
          </a:p>
        </p:txBody>
      </p:sp>
      <p:sp>
        <p:nvSpPr>
          <p:cNvPr id="73739" name="Rectangle 10">
            <a:extLst>
              <a:ext uri="{FF2B5EF4-FFF2-40B4-BE49-F238E27FC236}">
                <a16:creationId xmlns:a16="http://schemas.microsoft.com/office/drawing/2014/main" id="{28825493-024D-41E7-AF39-F91FFABB7678}"/>
              </a:ext>
            </a:extLst>
          </p:cNvPr>
          <p:cNvSpPr>
            <a:spLocks noChangeArrowheads="1"/>
          </p:cNvSpPr>
          <p:nvPr/>
        </p:nvSpPr>
        <p:spPr bwMode="auto">
          <a:xfrm>
            <a:off x="1524000" y="1530350"/>
            <a:ext cx="9144000" cy="4635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3740" name="Line 11">
            <a:extLst>
              <a:ext uri="{FF2B5EF4-FFF2-40B4-BE49-F238E27FC236}">
                <a16:creationId xmlns:a16="http://schemas.microsoft.com/office/drawing/2014/main" id="{0A1E1C7E-EEFE-400F-AEA9-8DA535903C2F}"/>
              </a:ext>
            </a:extLst>
          </p:cNvPr>
          <p:cNvSpPr>
            <a:spLocks noChangeShapeType="1"/>
          </p:cNvSpPr>
          <p:nvPr/>
        </p:nvSpPr>
        <p:spPr bwMode="auto">
          <a:xfrm>
            <a:off x="3124200" y="1524000"/>
            <a:ext cx="0" cy="2438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1" name="Line 12">
            <a:extLst>
              <a:ext uri="{FF2B5EF4-FFF2-40B4-BE49-F238E27FC236}">
                <a16:creationId xmlns:a16="http://schemas.microsoft.com/office/drawing/2014/main" id="{7C22EB58-6E8B-4B62-B80D-2EEA234D0C64}"/>
              </a:ext>
            </a:extLst>
          </p:cNvPr>
          <p:cNvSpPr>
            <a:spLocks noChangeShapeType="1"/>
          </p:cNvSpPr>
          <p:nvPr/>
        </p:nvSpPr>
        <p:spPr bwMode="auto">
          <a:xfrm>
            <a:off x="3962400" y="15240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2" name="Line 13">
            <a:extLst>
              <a:ext uri="{FF2B5EF4-FFF2-40B4-BE49-F238E27FC236}">
                <a16:creationId xmlns:a16="http://schemas.microsoft.com/office/drawing/2014/main" id="{49FC74DC-CDE5-4816-82FD-9B53897F8AD4}"/>
              </a:ext>
            </a:extLst>
          </p:cNvPr>
          <p:cNvSpPr>
            <a:spLocks noChangeShapeType="1"/>
          </p:cNvSpPr>
          <p:nvPr/>
        </p:nvSpPr>
        <p:spPr bwMode="auto">
          <a:xfrm>
            <a:off x="4876800" y="15240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3" name="Line 14">
            <a:extLst>
              <a:ext uri="{FF2B5EF4-FFF2-40B4-BE49-F238E27FC236}">
                <a16:creationId xmlns:a16="http://schemas.microsoft.com/office/drawing/2014/main" id="{38DD6226-6768-481E-A926-424F370717B6}"/>
              </a:ext>
            </a:extLst>
          </p:cNvPr>
          <p:cNvSpPr>
            <a:spLocks noChangeShapeType="1"/>
          </p:cNvSpPr>
          <p:nvPr/>
        </p:nvSpPr>
        <p:spPr bwMode="auto">
          <a:xfrm>
            <a:off x="5638800" y="15240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4" name="Line 15">
            <a:extLst>
              <a:ext uri="{FF2B5EF4-FFF2-40B4-BE49-F238E27FC236}">
                <a16:creationId xmlns:a16="http://schemas.microsoft.com/office/drawing/2014/main" id="{5E9C1E50-C877-4619-9369-B4A254A3D4C0}"/>
              </a:ext>
            </a:extLst>
          </p:cNvPr>
          <p:cNvSpPr>
            <a:spLocks noChangeShapeType="1"/>
          </p:cNvSpPr>
          <p:nvPr/>
        </p:nvSpPr>
        <p:spPr bwMode="auto">
          <a:xfrm>
            <a:off x="7162800" y="15240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5" name="Line 16">
            <a:extLst>
              <a:ext uri="{FF2B5EF4-FFF2-40B4-BE49-F238E27FC236}">
                <a16:creationId xmlns:a16="http://schemas.microsoft.com/office/drawing/2014/main" id="{55C5961B-8254-4AE6-8DE6-A5974D49F065}"/>
              </a:ext>
            </a:extLst>
          </p:cNvPr>
          <p:cNvSpPr>
            <a:spLocks noChangeShapeType="1"/>
          </p:cNvSpPr>
          <p:nvPr/>
        </p:nvSpPr>
        <p:spPr bwMode="auto">
          <a:xfrm>
            <a:off x="7924800" y="15240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6" name="Line 17">
            <a:extLst>
              <a:ext uri="{FF2B5EF4-FFF2-40B4-BE49-F238E27FC236}">
                <a16:creationId xmlns:a16="http://schemas.microsoft.com/office/drawing/2014/main" id="{BE7775ED-0E5C-47F0-B53F-07C23A1D1424}"/>
              </a:ext>
            </a:extLst>
          </p:cNvPr>
          <p:cNvSpPr>
            <a:spLocks noChangeShapeType="1"/>
          </p:cNvSpPr>
          <p:nvPr/>
        </p:nvSpPr>
        <p:spPr bwMode="auto">
          <a:xfrm>
            <a:off x="1828800" y="1828800"/>
            <a:ext cx="800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7" name="Line 18">
            <a:extLst>
              <a:ext uri="{FF2B5EF4-FFF2-40B4-BE49-F238E27FC236}">
                <a16:creationId xmlns:a16="http://schemas.microsoft.com/office/drawing/2014/main" id="{E42E9785-6632-4EE9-9C91-63DF3A054A09}"/>
              </a:ext>
            </a:extLst>
          </p:cNvPr>
          <p:cNvSpPr>
            <a:spLocks noChangeShapeType="1"/>
          </p:cNvSpPr>
          <p:nvPr/>
        </p:nvSpPr>
        <p:spPr bwMode="auto">
          <a:xfrm>
            <a:off x="2057400" y="2362200"/>
            <a:ext cx="7467600" cy="0"/>
          </a:xfrm>
          <a:prstGeom prst="line">
            <a:avLst/>
          </a:prstGeom>
          <a:noFill/>
          <a:ln w="12700">
            <a:solidFill>
              <a:srgbClr val="767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8" name="Line 19">
            <a:extLst>
              <a:ext uri="{FF2B5EF4-FFF2-40B4-BE49-F238E27FC236}">
                <a16:creationId xmlns:a16="http://schemas.microsoft.com/office/drawing/2014/main" id="{58CDF935-2A0D-4BAF-8690-F142280DD4A8}"/>
              </a:ext>
            </a:extLst>
          </p:cNvPr>
          <p:cNvSpPr>
            <a:spLocks noChangeShapeType="1"/>
          </p:cNvSpPr>
          <p:nvPr/>
        </p:nvSpPr>
        <p:spPr bwMode="auto">
          <a:xfrm>
            <a:off x="8382000" y="1524000"/>
            <a:ext cx="0" cy="3124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749" name="Line 20">
            <a:extLst>
              <a:ext uri="{FF2B5EF4-FFF2-40B4-BE49-F238E27FC236}">
                <a16:creationId xmlns:a16="http://schemas.microsoft.com/office/drawing/2014/main" id="{D18F44C1-3954-42EB-AF7A-19D91396558C}"/>
              </a:ext>
            </a:extLst>
          </p:cNvPr>
          <p:cNvSpPr>
            <a:spLocks noChangeShapeType="1"/>
          </p:cNvSpPr>
          <p:nvPr/>
        </p:nvSpPr>
        <p:spPr bwMode="auto">
          <a:xfrm flipV="1">
            <a:off x="2362200" y="2362200"/>
            <a:ext cx="76200" cy="6858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3750" name="Line 21">
            <a:extLst>
              <a:ext uri="{FF2B5EF4-FFF2-40B4-BE49-F238E27FC236}">
                <a16:creationId xmlns:a16="http://schemas.microsoft.com/office/drawing/2014/main" id="{CCD4539A-2655-4FB5-96CC-E010D3B97109}"/>
              </a:ext>
            </a:extLst>
          </p:cNvPr>
          <p:cNvSpPr>
            <a:spLocks noChangeShapeType="1"/>
          </p:cNvSpPr>
          <p:nvPr/>
        </p:nvSpPr>
        <p:spPr bwMode="auto">
          <a:xfrm flipV="1">
            <a:off x="2667000" y="2362200"/>
            <a:ext cx="762000" cy="19050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3751" name="Line 22">
            <a:extLst>
              <a:ext uri="{FF2B5EF4-FFF2-40B4-BE49-F238E27FC236}">
                <a16:creationId xmlns:a16="http://schemas.microsoft.com/office/drawing/2014/main" id="{67177A65-7622-4FA6-A89E-B9CF96E60091}"/>
              </a:ext>
            </a:extLst>
          </p:cNvPr>
          <p:cNvSpPr>
            <a:spLocks noChangeShapeType="1"/>
          </p:cNvSpPr>
          <p:nvPr/>
        </p:nvSpPr>
        <p:spPr bwMode="auto">
          <a:xfrm flipV="1">
            <a:off x="3733800" y="2362200"/>
            <a:ext cx="685800" cy="26670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3752" name="Line 23">
            <a:extLst>
              <a:ext uri="{FF2B5EF4-FFF2-40B4-BE49-F238E27FC236}">
                <a16:creationId xmlns:a16="http://schemas.microsoft.com/office/drawing/2014/main" id="{F5095775-35C9-4B20-83F8-0B3D73127872}"/>
              </a:ext>
            </a:extLst>
          </p:cNvPr>
          <p:cNvSpPr>
            <a:spLocks noChangeShapeType="1"/>
          </p:cNvSpPr>
          <p:nvPr/>
        </p:nvSpPr>
        <p:spPr bwMode="auto">
          <a:xfrm flipV="1">
            <a:off x="5257800" y="2362200"/>
            <a:ext cx="0" cy="29718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3753" name="Line 24">
            <a:extLst>
              <a:ext uri="{FF2B5EF4-FFF2-40B4-BE49-F238E27FC236}">
                <a16:creationId xmlns:a16="http://schemas.microsoft.com/office/drawing/2014/main" id="{14DF41E3-C194-439F-9FCC-C73CB043078C}"/>
              </a:ext>
            </a:extLst>
          </p:cNvPr>
          <p:cNvSpPr>
            <a:spLocks noChangeShapeType="1"/>
          </p:cNvSpPr>
          <p:nvPr/>
        </p:nvSpPr>
        <p:spPr bwMode="auto">
          <a:xfrm flipH="1" flipV="1">
            <a:off x="6324600" y="2362200"/>
            <a:ext cx="533400" cy="29718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3754" name="Line 25">
            <a:extLst>
              <a:ext uri="{FF2B5EF4-FFF2-40B4-BE49-F238E27FC236}">
                <a16:creationId xmlns:a16="http://schemas.microsoft.com/office/drawing/2014/main" id="{06E6D868-41E0-4700-8076-4E721045790E}"/>
              </a:ext>
            </a:extLst>
          </p:cNvPr>
          <p:cNvSpPr>
            <a:spLocks noChangeShapeType="1"/>
          </p:cNvSpPr>
          <p:nvPr/>
        </p:nvSpPr>
        <p:spPr bwMode="auto">
          <a:xfrm flipH="1" flipV="1">
            <a:off x="7543800" y="2362200"/>
            <a:ext cx="685800" cy="27432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3755" name="Line 26">
            <a:extLst>
              <a:ext uri="{FF2B5EF4-FFF2-40B4-BE49-F238E27FC236}">
                <a16:creationId xmlns:a16="http://schemas.microsoft.com/office/drawing/2014/main" id="{0C599FFF-25C1-489C-8C45-C99B76E68F6A}"/>
              </a:ext>
            </a:extLst>
          </p:cNvPr>
          <p:cNvSpPr>
            <a:spLocks noChangeShapeType="1"/>
          </p:cNvSpPr>
          <p:nvPr/>
        </p:nvSpPr>
        <p:spPr bwMode="auto">
          <a:xfrm flipH="1" flipV="1">
            <a:off x="8229600" y="2438400"/>
            <a:ext cx="838200" cy="16764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3756" name="Line 27">
            <a:extLst>
              <a:ext uri="{FF2B5EF4-FFF2-40B4-BE49-F238E27FC236}">
                <a16:creationId xmlns:a16="http://schemas.microsoft.com/office/drawing/2014/main" id="{6EE457BF-25EC-44B2-B3E1-AAA38CDA48CA}"/>
              </a:ext>
            </a:extLst>
          </p:cNvPr>
          <p:cNvSpPr>
            <a:spLocks noChangeShapeType="1"/>
          </p:cNvSpPr>
          <p:nvPr/>
        </p:nvSpPr>
        <p:spPr bwMode="auto">
          <a:xfrm flipH="1" flipV="1">
            <a:off x="8915400" y="2362200"/>
            <a:ext cx="533400" cy="533400"/>
          </a:xfrm>
          <a:prstGeom prst="line">
            <a:avLst/>
          </a:prstGeom>
          <a:noFill/>
          <a:ln w="254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3757" name="Rectangle 28">
            <a:extLst>
              <a:ext uri="{FF2B5EF4-FFF2-40B4-BE49-F238E27FC236}">
                <a16:creationId xmlns:a16="http://schemas.microsoft.com/office/drawing/2014/main" id="{4882EB6F-AC69-4A6F-A49E-79EBA78CED60}"/>
              </a:ext>
            </a:extLst>
          </p:cNvPr>
          <p:cNvSpPr>
            <a:spLocks noChangeArrowheads="1"/>
          </p:cNvSpPr>
          <p:nvPr/>
        </p:nvSpPr>
        <p:spPr bwMode="auto">
          <a:xfrm>
            <a:off x="2193926" y="2011363"/>
            <a:ext cx="721011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latin typeface="Arial Rounded MT Bold" panose="020F0704030504030204" pitchFamily="34" charset="0"/>
              </a:rPr>
              <a:t>7369	SHAH   CLRK   7902   17-DEC-80    800    M   PRCH</a:t>
            </a:r>
          </a:p>
        </p:txBody>
      </p:sp>
      <p:sp>
        <p:nvSpPr>
          <p:cNvPr id="73758" name="Rectangle 29">
            <a:extLst>
              <a:ext uri="{FF2B5EF4-FFF2-40B4-BE49-F238E27FC236}">
                <a16:creationId xmlns:a16="http://schemas.microsoft.com/office/drawing/2014/main" id="{3893EFAE-2A13-490F-BC88-BC036B2D9E9E}"/>
              </a:ext>
            </a:extLst>
          </p:cNvPr>
          <p:cNvSpPr>
            <a:spLocks noGrp="1" noChangeArrowheads="1"/>
          </p:cNvSpPr>
          <p:nvPr>
            <p:ph type="title"/>
          </p:nvPr>
        </p:nvSpPr>
        <p:spPr>
          <a:xfrm>
            <a:off x="2159000" y="631826"/>
            <a:ext cx="7772400" cy="912813"/>
          </a:xfrm>
          <a:noFill/>
        </p:spPr>
        <p:txBody>
          <a:bodyPr vert="horz" lIns="92075" tIns="46038" rIns="92075" bIns="46038" rtlCol="0" anchor="ctr">
            <a:normAutofit/>
          </a:bodyPr>
          <a:lstStyle/>
          <a:p>
            <a:pPr eaLnBrk="1" hangingPunct="1"/>
            <a:r>
              <a:rPr lang="en-US" altLang="en-US" sz="2400"/>
              <a:t>R is a subset of the Cartesian product of a set of domains.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a:extLst>
              <a:ext uri="{FF2B5EF4-FFF2-40B4-BE49-F238E27FC236}">
                <a16:creationId xmlns:a16="http://schemas.microsoft.com/office/drawing/2014/main" id="{5AB3FC9F-E5E8-4DA7-98AC-1E03A3BFBA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94940C7-520D-4FC6-BFD6-A0014DECA462}" type="slidenum">
              <a:rPr lang="en-US" altLang="en-US" sz="1400"/>
              <a:pPr eaLnBrk="1" hangingPunct="1"/>
              <a:t>54</a:t>
            </a:fld>
            <a:endParaRPr lang="en-US" altLang="en-US" sz="1400"/>
          </a:p>
        </p:txBody>
      </p:sp>
      <p:sp>
        <p:nvSpPr>
          <p:cNvPr id="74755" name="Rectangle 2">
            <a:extLst>
              <a:ext uri="{FF2B5EF4-FFF2-40B4-BE49-F238E27FC236}">
                <a16:creationId xmlns:a16="http://schemas.microsoft.com/office/drawing/2014/main" id="{A2FE8507-165F-4F03-96E4-DDE0362CEA2C}"/>
              </a:ext>
            </a:extLst>
          </p:cNvPr>
          <p:cNvSpPr>
            <a:spLocks noGrp="1" noChangeArrowheads="1"/>
          </p:cNvSpPr>
          <p:nvPr>
            <p:ph type="title"/>
          </p:nvPr>
        </p:nvSpPr>
        <p:spPr>
          <a:xfrm>
            <a:off x="2133600" y="508000"/>
            <a:ext cx="7772400" cy="685800"/>
          </a:xfrm>
          <a:noFill/>
        </p:spPr>
        <p:txBody>
          <a:bodyPr vert="horz" lIns="92075" tIns="46038" rIns="92075" bIns="46038" rtlCol="0" anchor="ctr">
            <a:normAutofit/>
          </a:bodyPr>
          <a:lstStyle/>
          <a:p>
            <a:pPr eaLnBrk="1" hangingPunct="1"/>
            <a:r>
              <a:rPr lang="en-US" altLang="en-US" sz="4000"/>
              <a:t>Candidate key</a:t>
            </a:r>
          </a:p>
        </p:txBody>
      </p:sp>
      <p:sp>
        <p:nvSpPr>
          <p:cNvPr id="74756" name="Rectangle 3">
            <a:extLst>
              <a:ext uri="{FF2B5EF4-FFF2-40B4-BE49-F238E27FC236}">
                <a16:creationId xmlns:a16="http://schemas.microsoft.com/office/drawing/2014/main" id="{A373248B-A868-4E98-ADC2-2E8BDF142A13}"/>
              </a:ext>
            </a:extLst>
          </p:cNvPr>
          <p:cNvSpPr>
            <a:spLocks noGrp="1" noChangeArrowheads="1"/>
          </p:cNvSpPr>
          <p:nvPr>
            <p:ph type="body" idx="1"/>
          </p:nvPr>
        </p:nvSpPr>
        <p:spPr>
          <a:xfrm>
            <a:off x="2133600" y="1219200"/>
            <a:ext cx="8229600" cy="4191000"/>
          </a:xfrm>
          <a:noFill/>
        </p:spPr>
        <p:txBody>
          <a:bodyPr vert="horz" lIns="92075" tIns="46038" rIns="92075" bIns="46038" rtlCol="0">
            <a:normAutofit/>
          </a:bodyPr>
          <a:lstStyle/>
          <a:p>
            <a:pPr marL="0" indent="0">
              <a:buNone/>
            </a:pPr>
            <a:r>
              <a:rPr lang="en-US" altLang="en-US"/>
              <a:t>A set of attributes is said to be candidate key if and only if it satisfies the following time-independent properties:</a:t>
            </a:r>
          </a:p>
          <a:p>
            <a:pPr marL="114300" lvl="1" indent="0">
              <a:spcAft>
                <a:spcPct val="20000"/>
              </a:spcAft>
              <a:buNone/>
            </a:pPr>
            <a:br>
              <a:rPr lang="en-US" altLang="en-US" i="1">
                <a:latin typeface="Arial" panose="020B0604020202020204" pitchFamily="34" charset="0"/>
              </a:rPr>
            </a:br>
            <a:r>
              <a:rPr lang="en-US" altLang="en-US" b="1" i="1">
                <a:latin typeface="Arial" panose="020B0604020202020204" pitchFamily="34" charset="0"/>
              </a:rPr>
              <a:t>Uniqueness property</a:t>
            </a:r>
            <a:r>
              <a:rPr lang="en-US" altLang="en-US" b="1">
                <a:latin typeface="Arial" panose="020B0604020202020204" pitchFamily="34" charset="0"/>
              </a:rPr>
              <a:t>: No two distinct tuples have the same value for the key.</a:t>
            </a:r>
            <a:endParaRPr lang="en-US" altLang="en-US">
              <a:latin typeface="Arial" panose="020B0604020202020204" pitchFamily="34" charset="0"/>
            </a:endParaRPr>
          </a:p>
          <a:p>
            <a:pPr marL="114300" lvl="1" indent="0">
              <a:spcAft>
                <a:spcPct val="20000"/>
              </a:spcAft>
              <a:buNone/>
            </a:pPr>
            <a:r>
              <a:rPr lang="en-US" altLang="en-US" b="1" i="1">
                <a:latin typeface="Arial" panose="020B0604020202020204" pitchFamily="34" charset="0"/>
              </a:rPr>
              <a:t>Minimality property</a:t>
            </a:r>
            <a:r>
              <a:rPr lang="en-US" altLang="en-US" b="1">
                <a:latin typeface="Arial" panose="020B0604020202020204" pitchFamily="34" charset="0"/>
              </a:rPr>
              <a:t>: None of the attributes of the key can be discarded from the key without destroying the uniqueness property.</a:t>
            </a:r>
            <a:endParaRPr lang="en-US" altLang="en-US">
              <a:latin typeface="Arial" panose="020B0604020202020204" pitchFamily="34" charset="0"/>
            </a:endParaRPr>
          </a:p>
        </p:txBody>
      </p:sp>
      <p:sp>
        <p:nvSpPr>
          <p:cNvPr id="74757" name="AutoShape 4">
            <a:extLst>
              <a:ext uri="{FF2B5EF4-FFF2-40B4-BE49-F238E27FC236}">
                <a16:creationId xmlns:a16="http://schemas.microsoft.com/office/drawing/2014/main" id="{C817EDEA-F94B-4005-B158-B9FE51ED752C}"/>
              </a:ext>
            </a:extLst>
          </p:cNvPr>
          <p:cNvSpPr>
            <a:spLocks noChangeArrowheads="1"/>
          </p:cNvSpPr>
          <p:nvPr/>
        </p:nvSpPr>
        <p:spPr bwMode="auto">
          <a:xfrm>
            <a:off x="1758950" y="3130550"/>
            <a:ext cx="444500" cy="292100"/>
          </a:xfrm>
          <a:prstGeom prst="rightArrow">
            <a:avLst>
              <a:gd name="adj1" fmla="val 50000"/>
              <a:gd name="adj2" fmla="val 76094"/>
            </a:avLst>
          </a:prstGeom>
          <a:solidFill>
            <a:schemeClr val="hlink"/>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4758" name="AutoShape 5">
            <a:extLst>
              <a:ext uri="{FF2B5EF4-FFF2-40B4-BE49-F238E27FC236}">
                <a16:creationId xmlns:a16="http://schemas.microsoft.com/office/drawing/2014/main" id="{D4515C16-A632-491A-BC80-162D8DA10262}"/>
              </a:ext>
            </a:extLst>
          </p:cNvPr>
          <p:cNvSpPr>
            <a:spLocks noChangeArrowheads="1"/>
          </p:cNvSpPr>
          <p:nvPr/>
        </p:nvSpPr>
        <p:spPr bwMode="auto">
          <a:xfrm>
            <a:off x="1758950" y="4121150"/>
            <a:ext cx="444500" cy="292100"/>
          </a:xfrm>
          <a:prstGeom prst="rightArrow">
            <a:avLst>
              <a:gd name="adj1" fmla="val 50000"/>
              <a:gd name="adj2" fmla="val 76094"/>
            </a:avLst>
          </a:prstGeom>
          <a:solidFill>
            <a:schemeClr val="hlink"/>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2D6431B0-43FC-42D5-B821-F5D5B361E3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17AA3C-79F5-4A1A-B1C8-32974CB66F64}" type="slidenum">
              <a:rPr lang="en-US" altLang="en-US" sz="1400"/>
              <a:pPr eaLnBrk="1" hangingPunct="1"/>
              <a:t>55</a:t>
            </a:fld>
            <a:endParaRPr lang="en-US" altLang="en-US" sz="1400"/>
          </a:p>
        </p:txBody>
      </p:sp>
      <p:sp>
        <p:nvSpPr>
          <p:cNvPr id="75779" name="Rectangle 2">
            <a:extLst>
              <a:ext uri="{FF2B5EF4-FFF2-40B4-BE49-F238E27FC236}">
                <a16:creationId xmlns:a16="http://schemas.microsoft.com/office/drawing/2014/main" id="{9D184D9F-232C-4241-8832-25285396FAA8}"/>
              </a:ext>
            </a:extLst>
          </p:cNvPr>
          <p:cNvSpPr>
            <a:spLocks noGrp="1" noChangeArrowheads="1"/>
          </p:cNvSpPr>
          <p:nvPr>
            <p:ph type="body" idx="1"/>
          </p:nvPr>
        </p:nvSpPr>
        <p:spPr>
          <a:xfrm>
            <a:off x="2133600" y="1143000"/>
            <a:ext cx="7772400" cy="4114800"/>
          </a:xfrm>
          <a:noFill/>
        </p:spPr>
        <p:txBody>
          <a:bodyPr vert="horz" lIns="92075" tIns="46038" rIns="92075" bIns="46038" rtlCol="0">
            <a:normAutofit/>
          </a:bodyPr>
          <a:lstStyle/>
          <a:p>
            <a:pPr eaLnBrk="1" hangingPunct="1">
              <a:buFontTx/>
              <a:buNone/>
            </a:pPr>
            <a:r>
              <a:rPr lang="en-US" altLang="en-US"/>
              <a:t>create table EMPLOYEE( </a:t>
            </a:r>
            <a:br>
              <a:rPr lang="en-US" altLang="en-US"/>
            </a:br>
            <a:r>
              <a:rPr lang="en-US" altLang="en-US"/>
              <a:t>	EmpCode  	char(6),</a:t>
            </a:r>
            <a:br>
              <a:rPr lang="en-US" altLang="en-US"/>
            </a:br>
            <a:r>
              <a:rPr lang="en-US" altLang="en-US"/>
              <a:t>	Name 	char(30),</a:t>
            </a:r>
            <a:br>
              <a:rPr lang="en-US" altLang="en-US"/>
            </a:br>
            <a:r>
              <a:rPr lang="en-US" altLang="en-US"/>
              <a:t>	DesigCode	char(4),</a:t>
            </a:r>
            <a:br>
              <a:rPr lang="en-US" altLang="en-US"/>
            </a:br>
            <a:r>
              <a:rPr lang="en-US" altLang="en-US"/>
              <a:t>	GradeCode	integer(4),</a:t>
            </a:r>
            <a:br>
              <a:rPr lang="en-US" altLang="en-US"/>
            </a:br>
            <a:r>
              <a:rPr lang="en-US" altLang="en-US"/>
              <a:t> 	JoinDate 	date,</a:t>
            </a:r>
            <a:br>
              <a:rPr lang="en-US" altLang="en-US"/>
            </a:br>
            <a:r>
              <a:rPr lang="en-US" altLang="en-US"/>
              <a:t>	Basic		money,</a:t>
            </a:r>
            <a:br>
              <a:rPr lang="en-US" altLang="en-US"/>
            </a:br>
            <a:r>
              <a:rPr lang="en-US" altLang="en-US"/>
              <a:t> 	Sex 		char(1),</a:t>
            </a:r>
            <a:br>
              <a:rPr lang="en-US" altLang="en-US"/>
            </a:br>
            <a:r>
              <a:rPr lang="en-US" altLang="en-US"/>
              <a:t>	DeptCode	char(4) )</a:t>
            </a:r>
          </a:p>
        </p:txBody>
      </p:sp>
      <p:sp>
        <p:nvSpPr>
          <p:cNvPr id="75780" name="Rectangle 3">
            <a:extLst>
              <a:ext uri="{FF2B5EF4-FFF2-40B4-BE49-F238E27FC236}">
                <a16:creationId xmlns:a16="http://schemas.microsoft.com/office/drawing/2014/main" id="{BB0066C9-65DC-42AF-A1B9-1C62483B0CD9}"/>
              </a:ext>
            </a:extLst>
          </p:cNvPr>
          <p:cNvSpPr>
            <a:spLocks noChangeArrowheads="1"/>
          </p:cNvSpPr>
          <p:nvPr/>
        </p:nvSpPr>
        <p:spPr bwMode="auto">
          <a:xfrm>
            <a:off x="7299326" y="1538288"/>
            <a:ext cx="249106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t>candidate key?</a:t>
            </a:r>
          </a:p>
        </p:txBody>
      </p:sp>
      <p:sp>
        <p:nvSpPr>
          <p:cNvPr id="75781" name="Rectangle 4">
            <a:extLst>
              <a:ext uri="{FF2B5EF4-FFF2-40B4-BE49-F238E27FC236}">
                <a16:creationId xmlns:a16="http://schemas.microsoft.com/office/drawing/2014/main" id="{8B5F0FDE-02B4-4FB9-9759-9CBFA1DB3382}"/>
              </a:ext>
            </a:extLst>
          </p:cNvPr>
          <p:cNvSpPr>
            <a:spLocks noChangeArrowheads="1"/>
          </p:cNvSpPr>
          <p:nvPr/>
        </p:nvSpPr>
        <p:spPr bwMode="auto">
          <a:xfrm>
            <a:off x="7299326" y="1995488"/>
            <a:ext cx="249106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t>candidate key?</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id="{95924CDD-285F-421E-9F50-B0D87B53A8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E0A2FB-FDFB-4BCE-8E06-90689BDBECCB}" type="slidenum">
              <a:rPr lang="en-US" altLang="en-US" sz="1400"/>
              <a:pPr eaLnBrk="1" hangingPunct="1"/>
              <a:t>56</a:t>
            </a:fld>
            <a:endParaRPr lang="en-US" altLang="en-US" sz="1400"/>
          </a:p>
        </p:txBody>
      </p:sp>
      <p:sp>
        <p:nvSpPr>
          <p:cNvPr id="76803" name="Rectangle 2">
            <a:extLst>
              <a:ext uri="{FF2B5EF4-FFF2-40B4-BE49-F238E27FC236}">
                <a16:creationId xmlns:a16="http://schemas.microsoft.com/office/drawing/2014/main" id="{36181013-485A-4ED8-B780-7367EF7D87E9}"/>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Primary key</a:t>
            </a:r>
          </a:p>
        </p:txBody>
      </p:sp>
      <p:sp>
        <p:nvSpPr>
          <p:cNvPr id="76804" name="Rectangle 3">
            <a:extLst>
              <a:ext uri="{FF2B5EF4-FFF2-40B4-BE49-F238E27FC236}">
                <a16:creationId xmlns:a16="http://schemas.microsoft.com/office/drawing/2014/main" id="{F4CF6239-B744-4EC7-A039-38A658E98C98}"/>
              </a:ext>
            </a:extLst>
          </p:cNvPr>
          <p:cNvSpPr>
            <a:spLocks noGrp="1" noChangeArrowheads="1"/>
          </p:cNvSpPr>
          <p:nvPr>
            <p:ph type="body" idx="1"/>
          </p:nvPr>
        </p:nvSpPr>
        <p:spPr>
          <a:noFill/>
        </p:spPr>
        <p:txBody>
          <a:bodyPr vert="horz" lIns="92075" tIns="46038" rIns="92075" bIns="46038" rtlCol="0">
            <a:normAutofit/>
          </a:bodyPr>
          <a:lstStyle/>
          <a:p>
            <a:pPr marL="0" indent="0">
              <a:spcAft>
                <a:spcPct val="20000"/>
              </a:spcAft>
              <a:buNone/>
            </a:pPr>
            <a:r>
              <a:rPr lang="en-US" altLang="en-US"/>
              <a:t>One of the candidate keys is chosen as the Primary Key.</a:t>
            </a:r>
          </a:p>
          <a:p>
            <a:pPr marL="0" indent="0">
              <a:spcAft>
                <a:spcPct val="20000"/>
              </a:spcAft>
              <a:buNone/>
            </a:pPr>
            <a:r>
              <a:rPr lang="en-US" altLang="en-US">
                <a:solidFill>
                  <a:schemeClr val="tx2"/>
                </a:solidFill>
              </a:rPr>
              <a:t>There can be only one primary key per relation.</a:t>
            </a:r>
          </a:p>
          <a:p>
            <a:pPr marL="0" indent="0">
              <a:spcAft>
                <a:spcPct val="20000"/>
              </a:spcAft>
              <a:buNone/>
            </a:pPr>
            <a:r>
              <a:rPr lang="en-US" altLang="en-US"/>
              <a:t>Primary key may be a compound key.</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C2FD6953-1C46-4EB1-98BF-174A14AE9A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529634-156B-46A0-ABD0-59AFB821167B}" type="slidenum">
              <a:rPr lang="en-US" altLang="en-US" sz="1400"/>
              <a:pPr eaLnBrk="1" hangingPunct="1"/>
              <a:t>57</a:t>
            </a:fld>
            <a:endParaRPr lang="en-US" altLang="en-US" sz="1400"/>
          </a:p>
        </p:txBody>
      </p:sp>
      <p:sp>
        <p:nvSpPr>
          <p:cNvPr id="77827" name="Rectangle 2">
            <a:extLst>
              <a:ext uri="{FF2B5EF4-FFF2-40B4-BE49-F238E27FC236}">
                <a16:creationId xmlns:a16="http://schemas.microsoft.com/office/drawing/2014/main" id="{70285633-405F-4E1E-8F28-A31FB97095E1}"/>
              </a:ext>
            </a:extLst>
          </p:cNvPr>
          <p:cNvSpPr>
            <a:spLocks noGrp="1" noChangeArrowheads="1"/>
          </p:cNvSpPr>
          <p:nvPr>
            <p:ph type="title"/>
          </p:nvPr>
        </p:nvSpPr>
        <p:spPr>
          <a:xfrm>
            <a:off x="2197100" y="584200"/>
            <a:ext cx="7772400" cy="685800"/>
          </a:xfrm>
          <a:noFill/>
        </p:spPr>
        <p:txBody>
          <a:bodyPr vert="horz" lIns="92075" tIns="46038" rIns="92075" bIns="46038" rtlCol="0" anchor="ctr">
            <a:normAutofit fontScale="90000"/>
          </a:bodyPr>
          <a:lstStyle/>
          <a:p>
            <a:pPr eaLnBrk="1" hangingPunct="1"/>
            <a:r>
              <a:rPr lang="en-US" altLang="en-US"/>
              <a:t>Primary Key</a:t>
            </a:r>
            <a:endParaRPr lang="en-US" altLang="en-US" sz="4000">
              <a:latin typeface="Arial Rounded MT Bold" panose="020F0704030504030204" pitchFamily="34" charset="0"/>
            </a:endParaRPr>
          </a:p>
        </p:txBody>
      </p:sp>
      <p:sp>
        <p:nvSpPr>
          <p:cNvPr id="77828" name="Rectangle 3">
            <a:extLst>
              <a:ext uri="{FF2B5EF4-FFF2-40B4-BE49-F238E27FC236}">
                <a16:creationId xmlns:a16="http://schemas.microsoft.com/office/drawing/2014/main" id="{9250BD69-B7AD-4BE3-9C45-D6E2BE4CC9C0}"/>
              </a:ext>
            </a:extLst>
          </p:cNvPr>
          <p:cNvSpPr>
            <a:spLocks noGrp="1" noChangeArrowheads="1"/>
          </p:cNvSpPr>
          <p:nvPr>
            <p:ph type="body" idx="1"/>
          </p:nvPr>
        </p:nvSpPr>
        <p:spPr>
          <a:xfrm>
            <a:off x="2133600" y="1143000"/>
            <a:ext cx="7772400" cy="4114800"/>
          </a:xfrm>
          <a:noFill/>
        </p:spPr>
        <p:txBody>
          <a:bodyPr vert="horz" lIns="92075" tIns="46038" rIns="92075" bIns="46038" rtlCol="0">
            <a:normAutofit/>
          </a:bodyPr>
          <a:lstStyle/>
          <a:p>
            <a:pPr eaLnBrk="1" hangingPunct="1">
              <a:buFontTx/>
              <a:buNone/>
            </a:pPr>
            <a:r>
              <a:rPr lang="en-US" altLang="en-US"/>
              <a:t>create table EMPLOYEE( </a:t>
            </a:r>
            <a:br>
              <a:rPr lang="en-US" altLang="en-US"/>
            </a:br>
            <a:r>
              <a:rPr lang="en-US" altLang="en-US"/>
              <a:t>	EmpCode  	char(6),</a:t>
            </a:r>
            <a:br>
              <a:rPr lang="en-US" altLang="en-US"/>
            </a:br>
            <a:r>
              <a:rPr lang="en-US" altLang="en-US"/>
              <a:t>	Name 	char(30),</a:t>
            </a:r>
            <a:br>
              <a:rPr lang="en-US" altLang="en-US"/>
            </a:br>
            <a:r>
              <a:rPr lang="en-US" altLang="en-US"/>
              <a:t>	DesigCode	char(4),</a:t>
            </a:r>
            <a:br>
              <a:rPr lang="en-US" altLang="en-US"/>
            </a:br>
            <a:r>
              <a:rPr lang="en-US" altLang="en-US"/>
              <a:t>	GradeCode	integer(4),</a:t>
            </a:r>
            <a:br>
              <a:rPr lang="en-US" altLang="en-US"/>
            </a:br>
            <a:r>
              <a:rPr lang="en-US" altLang="en-US"/>
              <a:t> 	JoinDate 	date,</a:t>
            </a:r>
            <a:br>
              <a:rPr lang="en-US" altLang="en-US"/>
            </a:br>
            <a:r>
              <a:rPr lang="en-US" altLang="en-US"/>
              <a:t>	Basic		money,</a:t>
            </a:r>
            <a:br>
              <a:rPr lang="en-US" altLang="en-US"/>
            </a:br>
            <a:r>
              <a:rPr lang="en-US" altLang="en-US"/>
              <a:t> 	Sex 		char(1),</a:t>
            </a:r>
            <a:br>
              <a:rPr lang="en-US" altLang="en-US"/>
            </a:br>
            <a:r>
              <a:rPr lang="en-US" altLang="en-US"/>
              <a:t>	DeptCode	char(4) )</a:t>
            </a:r>
          </a:p>
        </p:txBody>
      </p:sp>
      <p:sp>
        <p:nvSpPr>
          <p:cNvPr id="77829" name="Rectangle 4">
            <a:extLst>
              <a:ext uri="{FF2B5EF4-FFF2-40B4-BE49-F238E27FC236}">
                <a16:creationId xmlns:a16="http://schemas.microsoft.com/office/drawing/2014/main" id="{4B013497-8418-4777-9BE5-AFB1CB8105E7}"/>
              </a:ext>
            </a:extLst>
          </p:cNvPr>
          <p:cNvSpPr>
            <a:spLocks noChangeArrowheads="1"/>
          </p:cNvSpPr>
          <p:nvPr/>
        </p:nvSpPr>
        <p:spPr bwMode="auto">
          <a:xfrm>
            <a:off x="7451725" y="1538288"/>
            <a:ext cx="207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t>primary key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a:extLst>
              <a:ext uri="{FF2B5EF4-FFF2-40B4-BE49-F238E27FC236}">
                <a16:creationId xmlns:a16="http://schemas.microsoft.com/office/drawing/2014/main" id="{0D139752-06A4-4FA3-98A5-A58182634B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6EDD4F-FD78-4FCD-91F6-06F63029EBA3}" type="slidenum">
              <a:rPr lang="en-US" altLang="en-US" sz="1400"/>
              <a:pPr eaLnBrk="1" hangingPunct="1"/>
              <a:t>58</a:t>
            </a:fld>
            <a:endParaRPr lang="en-US" altLang="en-US" sz="1400"/>
          </a:p>
        </p:txBody>
      </p:sp>
      <p:sp>
        <p:nvSpPr>
          <p:cNvPr id="78851" name="Rectangle 2">
            <a:extLst>
              <a:ext uri="{FF2B5EF4-FFF2-40B4-BE49-F238E27FC236}">
                <a16:creationId xmlns:a16="http://schemas.microsoft.com/office/drawing/2014/main" id="{F7C382FB-1BFB-4B4D-8A30-B324C2DAA3DA}"/>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Alternate Key</a:t>
            </a:r>
          </a:p>
        </p:txBody>
      </p:sp>
      <p:sp>
        <p:nvSpPr>
          <p:cNvPr id="78852" name="Rectangle 3">
            <a:extLst>
              <a:ext uri="{FF2B5EF4-FFF2-40B4-BE49-F238E27FC236}">
                <a16:creationId xmlns:a16="http://schemas.microsoft.com/office/drawing/2014/main" id="{D7E06D10-5B9F-484C-BAE0-C03E18497DB2}"/>
              </a:ext>
            </a:extLst>
          </p:cNvPr>
          <p:cNvSpPr>
            <a:spLocks noGrp="1" noChangeArrowheads="1"/>
          </p:cNvSpPr>
          <p:nvPr>
            <p:ph type="body" idx="1"/>
          </p:nvPr>
        </p:nvSpPr>
        <p:spPr>
          <a:xfrm>
            <a:off x="2209800" y="1981200"/>
            <a:ext cx="7772400" cy="2514600"/>
          </a:xfrm>
          <a:noFill/>
        </p:spPr>
        <p:txBody>
          <a:bodyPr vert="horz" lIns="92075" tIns="46038" rIns="92075" bIns="46038" rtlCol="0">
            <a:normAutofit/>
          </a:bodyPr>
          <a:lstStyle/>
          <a:p>
            <a:pPr marL="0" indent="0">
              <a:spcAft>
                <a:spcPct val="20000"/>
              </a:spcAft>
              <a:buNone/>
            </a:pPr>
            <a:r>
              <a:rPr lang="en-US" altLang="en-US"/>
              <a:t>Any candidate key which is not a Primary Key is an Alternate Key.</a:t>
            </a:r>
          </a:p>
          <a:p>
            <a:pPr marL="0" indent="0">
              <a:spcAft>
                <a:spcPct val="20000"/>
              </a:spcAft>
              <a:buNone/>
            </a:pPr>
            <a:r>
              <a:rPr lang="en-US" altLang="en-US">
                <a:solidFill>
                  <a:schemeClr val="tx2"/>
                </a:solidFill>
              </a:rPr>
              <a:t>There can be more than one alternate key for any given relation.</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B069A14C-4747-4F89-B862-E4D1F8A812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62DA98-F547-40B6-A4C0-F5D00F87F226}" type="slidenum">
              <a:rPr lang="en-US" altLang="en-US" sz="1400"/>
              <a:pPr eaLnBrk="1" hangingPunct="1"/>
              <a:t>59</a:t>
            </a:fld>
            <a:endParaRPr lang="en-US" altLang="en-US" sz="1400"/>
          </a:p>
        </p:txBody>
      </p:sp>
      <p:sp>
        <p:nvSpPr>
          <p:cNvPr id="79875" name="Rectangle 2">
            <a:extLst>
              <a:ext uri="{FF2B5EF4-FFF2-40B4-BE49-F238E27FC236}">
                <a16:creationId xmlns:a16="http://schemas.microsoft.com/office/drawing/2014/main" id="{196DECB2-8B60-4C8D-B301-6DA4960D5A89}"/>
              </a:ext>
            </a:extLst>
          </p:cNvPr>
          <p:cNvSpPr>
            <a:spLocks noGrp="1" noChangeArrowheads="1"/>
          </p:cNvSpPr>
          <p:nvPr>
            <p:ph type="title"/>
          </p:nvPr>
        </p:nvSpPr>
        <p:spPr>
          <a:xfrm>
            <a:off x="2209800" y="762000"/>
            <a:ext cx="7772400" cy="685800"/>
          </a:xfrm>
          <a:noFill/>
        </p:spPr>
        <p:txBody>
          <a:bodyPr vert="horz" lIns="92075" tIns="46038" rIns="92075" bIns="46038" rtlCol="0" anchor="ctr">
            <a:normAutofit fontScale="90000"/>
          </a:bodyPr>
          <a:lstStyle/>
          <a:p>
            <a:pPr eaLnBrk="1" hangingPunct="1"/>
            <a:r>
              <a:rPr lang="en-US" altLang="en-US"/>
              <a:t>Alternate  Key</a:t>
            </a:r>
            <a:endParaRPr lang="en-US" altLang="en-US" sz="4000">
              <a:latin typeface="Arial Rounded MT Bold" panose="020F0704030504030204" pitchFamily="34" charset="0"/>
            </a:endParaRPr>
          </a:p>
        </p:txBody>
      </p:sp>
      <p:sp>
        <p:nvSpPr>
          <p:cNvPr id="79876" name="Rectangle 3">
            <a:extLst>
              <a:ext uri="{FF2B5EF4-FFF2-40B4-BE49-F238E27FC236}">
                <a16:creationId xmlns:a16="http://schemas.microsoft.com/office/drawing/2014/main" id="{C83DFEAC-81C6-4EA7-9283-5254A7F39127}"/>
              </a:ext>
            </a:extLst>
          </p:cNvPr>
          <p:cNvSpPr>
            <a:spLocks noGrp="1" noChangeArrowheads="1"/>
          </p:cNvSpPr>
          <p:nvPr>
            <p:ph type="body" idx="1"/>
          </p:nvPr>
        </p:nvSpPr>
        <p:spPr>
          <a:xfrm>
            <a:off x="2133600" y="1600200"/>
            <a:ext cx="7772400" cy="4114800"/>
          </a:xfrm>
          <a:noFill/>
        </p:spPr>
        <p:txBody>
          <a:bodyPr vert="horz" lIns="92075" tIns="46038" rIns="92075" bIns="46038" rtlCol="0">
            <a:normAutofit/>
          </a:bodyPr>
          <a:lstStyle/>
          <a:p>
            <a:pPr eaLnBrk="1" hangingPunct="1">
              <a:buFontTx/>
              <a:buNone/>
            </a:pPr>
            <a:r>
              <a:rPr lang="en-US" altLang="en-US"/>
              <a:t>create table EMPLOYEE( </a:t>
            </a:r>
            <a:br>
              <a:rPr lang="en-US" altLang="en-US"/>
            </a:br>
            <a:r>
              <a:rPr lang="en-US" altLang="en-US"/>
              <a:t>	EmpCode  	char(6),</a:t>
            </a:r>
            <a:br>
              <a:rPr lang="en-US" altLang="en-US"/>
            </a:br>
            <a:r>
              <a:rPr lang="en-US" altLang="en-US"/>
              <a:t>	Name 	char(30),</a:t>
            </a:r>
            <a:br>
              <a:rPr lang="en-US" altLang="en-US"/>
            </a:br>
            <a:r>
              <a:rPr lang="en-US" altLang="en-US"/>
              <a:t>	DesigCode	char(4),</a:t>
            </a:r>
            <a:br>
              <a:rPr lang="en-US" altLang="en-US"/>
            </a:br>
            <a:r>
              <a:rPr lang="en-US" altLang="en-US"/>
              <a:t>	GradeCode	integer(4),</a:t>
            </a:r>
            <a:br>
              <a:rPr lang="en-US" altLang="en-US"/>
            </a:br>
            <a:r>
              <a:rPr lang="en-US" altLang="en-US"/>
              <a:t> 	JoinDate 	date,</a:t>
            </a:r>
            <a:br>
              <a:rPr lang="en-US" altLang="en-US"/>
            </a:br>
            <a:r>
              <a:rPr lang="en-US" altLang="en-US"/>
              <a:t>	Basic		money,</a:t>
            </a:r>
            <a:br>
              <a:rPr lang="en-US" altLang="en-US"/>
            </a:br>
            <a:r>
              <a:rPr lang="en-US" altLang="en-US"/>
              <a:t> 	Sex 		char(1),</a:t>
            </a:r>
            <a:br>
              <a:rPr lang="en-US" altLang="en-US"/>
            </a:br>
            <a:r>
              <a:rPr lang="en-US" altLang="en-US"/>
              <a:t>	DeptCode	char(4) )</a:t>
            </a:r>
          </a:p>
        </p:txBody>
      </p:sp>
      <p:sp>
        <p:nvSpPr>
          <p:cNvPr id="79877" name="Rectangle 4">
            <a:extLst>
              <a:ext uri="{FF2B5EF4-FFF2-40B4-BE49-F238E27FC236}">
                <a16:creationId xmlns:a16="http://schemas.microsoft.com/office/drawing/2014/main" id="{7A1061CE-4300-445A-B083-840427D6C22B}"/>
              </a:ext>
            </a:extLst>
          </p:cNvPr>
          <p:cNvSpPr>
            <a:spLocks noChangeArrowheads="1"/>
          </p:cNvSpPr>
          <p:nvPr/>
        </p:nvSpPr>
        <p:spPr bwMode="auto">
          <a:xfrm>
            <a:off x="7348539" y="2474913"/>
            <a:ext cx="216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t>alternate key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A286107-C362-4D1A-998B-CC8374AB8466}"/>
              </a:ext>
            </a:extLst>
          </p:cNvPr>
          <p:cNvSpPr>
            <a:spLocks noGrp="1"/>
          </p:cNvSpPr>
          <p:nvPr>
            <p:ph type="title"/>
          </p:nvPr>
        </p:nvSpPr>
        <p:spPr/>
        <p:txBody>
          <a:bodyPr/>
          <a:lstStyle/>
          <a:p>
            <a:pPr eaLnBrk="1" hangingPunct="1"/>
            <a:r>
              <a:rPr lang="en-US" altLang="en-US"/>
              <a:t>RDBMS</a:t>
            </a:r>
          </a:p>
        </p:txBody>
      </p:sp>
      <p:sp>
        <p:nvSpPr>
          <p:cNvPr id="26627" name="Content Placeholder 2">
            <a:extLst>
              <a:ext uri="{FF2B5EF4-FFF2-40B4-BE49-F238E27FC236}">
                <a16:creationId xmlns:a16="http://schemas.microsoft.com/office/drawing/2014/main" id="{DB9F06C3-7187-4914-A201-84445DEB8BB2}"/>
              </a:ext>
            </a:extLst>
          </p:cNvPr>
          <p:cNvSpPr>
            <a:spLocks noGrp="1"/>
          </p:cNvSpPr>
          <p:nvPr>
            <p:ph idx="1"/>
          </p:nvPr>
        </p:nvSpPr>
        <p:spPr/>
        <p:txBody>
          <a:bodyPr/>
          <a:lstStyle/>
          <a:p>
            <a:pPr eaLnBrk="1" hangingPunct="1"/>
            <a:r>
              <a:rPr lang="en-US" altLang="en-US"/>
              <a:t>A short definition of an RDBMS is: a DBMS in which data is stored in tables and the relationships among the data are also stored in tables. The data can be accessed or reassembled in many different ways without having to change the table forms.</a:t>
            </a:r>
          </a:p>
        </p:txBody>
      </p:sp>
      <p:sp>
        <p:nvSpPr>
          <p:cNvPr id="26628" name="Slide Number Placeholder 3">
            <a:extLst>
              <a:ext uri="{FF2B5EF4-FFF2-40B4-BE49-F238E27FC236}">
                <a16:creationId xmlns:a16="http://schemas.microsoft.com/office/drawing/2014/main" id="{FC159216-DDDA-46F7-BEC2-5036BADD84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2AC7FC9-8078-4503-9C1F-457ACDBE5FB3}" type="slidenum">
              <a:rPr lang="en-US" altLang="en-US" sz="1400"/>
              <a:pPr eaLnBrk="1" hangingPunct="1"/>
              <a:t>6</a:t>
            </a:fld>
            <a:endParaRPr lang="en-US" altLang="en-US"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a:extLst>
              <a:ext uri="{FF2B5EF4-FFF2-40B4-BE49-F238E27FC236}">
                <a16:creationId xmlns:a16="http://schemas.microsoft.com/office/drawing/2014/main" id="{52197088-F502-44BE-B926-2AA2B69C66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F34729-CE00-4C72-9173-DFFCDE73DBF1}" type="slidenum">
              <a:rPr lang="en-US" altLang="en-US" sz="1400"/>
              <a:pPr eaLnBrk="1" hangingPunct="1"/>
              <a:t>60</a:t>
            </a:fld>
            <a:endParaRPr lang="en-US" altLang="en-US" sz="1400"/>
          </a:p>
        </p:txBody>
      </p:sp>
      <p:sp>
        <p:nvSpPr>
          <p:cNvPr id="80899" name="Rectangle 2">
            <a:extLst>
              <a:ext uri="{FF2B5EF4-FFF2-40B4-BE49-F238E27FC236}">
                <a16:creationId xmlns:a16="http://schemas.microsoft.com/office/drawing/2014/main" id="{8BDBF728-A3E4-4747-A8D5-2F6512C07A82}"/>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t>Foreign Key</a:t>
            </a:r>
          </a:p>
        </p:txBody>
      </p:sp>
      <p:sp>
        <p:nvSpPr>
          <p:cNvPr id="80900" name="Rectangle 3">
            <a:extLst>
              <a:ext uri="{FF2B5EF4-FFF2-40B4-BE49-F238E27FC236}">
                <a16:creationId xmlns:a16="http://schemas.microsoft.com/office/drawing/2014/main" id="{1888522C-7095-41E0-8BA0-22EF15D672EE}"/>
              </a:ext>
            </a:extLst>
          </p:cNvPr>
          <p:cNvSpPr>
            <a:spLocks noGrp="1" noChangeArrowheads="1"/>
          </p:cNvSpPr>
          <p:nvPr>
            <p:ph type="body" idx="1"/>
          </p:nvPr>
        </p:nvSpPr>
        <p:spPr>
          <a:xfrm>
            <a:off x="2209800" y="1981200"/>
            <a:ext cx="7772400" cy="3962400"/>
          </a:xfrm>
          <a:noFill/>
        </p:spPr>
        <p:txBody>
          <a:bodyPr vert="horz" lIns="92075" tIns="46038" rIns="92075" bIns="46038" rtlCol="0">
            <a:normAutofit/>
          </a:bodyPr>
          <a:lstStyle/>
          <a:p>
            <a:pPr marL="0" indent="0">
              <a:spcAft>
                <a:spcPct val="20000"/>
              </a:spcAft>
              <a:buNone/>
            </a:pPr>
            <a:r>
              <a:rPr lang="en-US" altLang="en-US"/>
              <a:t>A Foreign Key is a set of attributes in one relation whose values are required to match one of the values of the primary key of the same or different relation.</a:t>
            </a:r>
          </a:p>
          <a:p>
            <a:pPr marL="0" indent="0">
              <a:spcAft>
                <a:spcPct val="20000"/>
              </a:spcAft>
              <a:buNone/>
            </a:pPr>
            <a:r>
              <a:rPr lang="en-US" altLang="en-US">
                <a:solidFill>
                  <a:schemeClr val="tx2"/>
                </a:solidFill>
              </a:rPr>
              <a:t>There can be more than one foreign key in a given relation.</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54EB66F2-FC1B-4691-BC14-A94E3A6035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91497F-105D-411D-8DEC-237C0E13D2DF}" type="slidenum">
              <a:rPr lang="en-US" altLang="en-US" sz="1400"/>
              <a:pPr eaLnBrk="1" hangingPunct="1"/>
              <a:t>61</a:t>
            </a:fld>
            <a:endParaRPr lang="en-US" altLang="en-US" sz="1400"/>
          </a:p>
        </p:txBody>
      </p:sp>
      <p:sp>
        <p:nvSpPr>
          <p:cNvPr id="81923" name="Rectangle 2">
            <a:extLst>
              <a:ext uri="{FF2B5EF4-FFF2-40B4-BE49-F238E27FC236}">
                <a16:creationId xmlns:a16="http://schemas.microsoft.com/office/drawing/2014/main" id="{66B30131-DD28-460C-9478-B8E43D3BC85A}"/>
              </a:ext>
            </a:extLst>
          </p:cNvPr>
          <p:cNvSpPr>
            <a:spLocks noGrp="1" noChangeArrowheads="1"/>
          </p:cNvSpPr>
          <p:nvPr>
            <p:ph type="title"/>
          </p:nvPr>
        </p:nvSpPr>
        <p:spPr>
          <a:xfrm>
            <a:off x="2209800" y="635000"/>
            <a:ext cx="7772400" cy="685800"/>
          </a:xfrm>
          <a:noFill/>
        </p:spPr>
        <p:txBody>
          <a:bodyPr vert="horz" lIns="92075" tIns="46038" rIns="92075" bIns="46038" rtlCol="0" anchor="ctr">
            <a:normAutofit fontScale="90000"/>
          </a:bodyPr>
          <a:lstStyle/>
          <a:p>
            <a:pPr eaLnBrk="1" hangingPunct="1"/>
            <a:r>
              <a:rPr lang="en-US" altLang="en-US"/>
              <a:t>Foreign  Key</a:t>
            </a:r>
            <a:endParaRPr lang="en-US" altLang="en-US" sz="4000">
              <a:latin typeface="Arial Rounded MT Bold" panose="020F0704030504030204" pitchFamily="34" charset="0"/>
            </a:endParaRPr>
          </a:p>
        </p:txBody>
      </p:sp>
      <p:sp>
        <p:nvSpPr>
          <p:cNvPr id="81924" name="Rectangle 3">
            <a:extLst>
              <a:ext uri="{FF2B5EF4-FFF2-40B4-BE49-F238E27FC236}">
                <a16:creationId xmlns:a16="http://schemas.microsoft.com/office/drawing/2014/main" id="{9F3DEE9A-3107-4AD1-B741-B066B18EE9D5}"/>
              </a:ext>
            </a:extLst>
          </p:cNvPr>
          <p:cNvSpPr>
            <a:spLocks noGrp="1" noChangeArrowheads="1"/>
          </p:cNvSpPr>
          <p:nvPr>
            <p:ph type="body" idx="1"/>
          </p:nvPr>
        </p:nvSpPr>
        <p:spPr>
          <a:xfrm>
            <a:off x="2133600" y="1143000"/>
            <a:ext cx="7772400" cy="4114800"/>
          </a:xfrm>
          <a:noFill/>
        </p:spPr>
        <p:txBody>
          <a:bodyPr vert="horz" lIns="92075" tIns="46038" rIns="92075" bIns="46038" rtlCol="0">
            <a:normAutofit/>
          </a:bodyPr>
          <a:lstStyle/>
          <a:p>
            <a:pPr eaLnBrk="1" hangingPunct="1">
              <a:buFontTx/>
              <a:buNone/>
            </a:pPr>
            <a:r>
              <a:rPr lang="en-US" altLang="en-US"/>
              <a:t>create table EMPLOYEE( </a:t>
            </a:r>
            <a:br>
              <a:rPr lang="en-US" altLang="en-US"/>
            </a:br>
            <a:r>
              <a:rPr lang="en-US" altLang="en-US"/>
              <a:t>	EmpCode  	char(6),</a:t>
            </a:r>
            <a:br>
              <a:rPr lang="en-US" altLang="en-US"/>
            </a:br>
            <a:r>
              <a:rPr lang="en-US" altLang="en-US"/>
              <a:t>	Name 	char(30),</a:t>
            </a:r>
            <a:br>
              <a:rPr lang="en-US" altLang="en-US"/>
            </a:br>
            <a:r>
              <a:rPr lang="en-US" altLang="en-US"/>
              <a:t>	DesigCode	char(4),</a:t>
            </a:r>
            <a:br>
              <a:rPr lang="en-US" altLang="en-US"/>
            </a:br>
            <a:r>
              <a:rPr lang="en-US" altLang="en-US"/>
              <a:t>	GradeCode	integer(4),</a:t>
            </a:r>
            <a:br>
              <a:rPr lang="en-US" altLang="en-US"/>
            </a:br>
            <a:r>
              <a:rPr lang="en-US" altLang="en-US"/>
              <a:t> 	JoinDate 	date,</a:t>
            </a:r>
            <a:br>
              <a:rPr lang="en-US" altLang="en-US"/>
            </a:br>
            <a:r>
              <a:rPr lang="en-US" altLang="en-US"/>
              <a:t>	Basic		money,</a:t>
            </a:r>
            <a:br>
              <a:rPr lang="en-US" altLang="en-US"/>
            </a:br>
            <a:r>
              <a:rPr lang="en-US" altLang="en-US"/>
              <a:t> 	Sex 		char(1),</a:t>
            </a:r>
            <a:br>
              <a:rPr lang="en-US" altLang="en-US"/>
            </a:br>
            <a:r>
              <a:rPr lang="en-US" altLang="en-US"/>
              <a:t>	DeptCode	char(4) )</a:t>
            </a:r>
          </a:p>
        </p:txBody>
      </p:sp>
      <p:sp>
        <p:nvSpPr>
          <p:cNvPr id="81925" name="Rectangle 4">
            <a:extLst>
              <a:ext uri="{FF2B5EF4-FFF2-40B4-BE49-F238E27FC236}">
                <a16:creationId xmlns:a16="http://schemas.microsoft.com/office/drawing/2014/main" id="{C867EB86-FC35-4EA5-8D2F-E6CB859110ED}"/>
              </a:ext>
            </a:extLst>
          </p:cNvPr>
          <p:cNvSpPr>
            <a:spLocks noChangeArrowheads="1"/>
          </p:cNvSpPr>
          <p:nvPr/>
        </p:nvSpPr>
        <p:spPr bwMode="auto">
          <a:xfrm>
            <a:off x="7756525" y="2376488"/>
            <a:ext cx="1892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solidFill>
                  <a:srgbClr val="800000"/>
                </a:solidFill>
              </a:rPr>
              <a:t>foreign key</a:t>
            </a:r>
          </a:p>
        </p:txBody>
      </p:sp>
      <p:sp>
        <p:nvSpPr>
          <p:cNvPr id="81926" name="Rectangle 5">
            <a:extLst>
              <a:ext uri="{FF2B5EF4-FFF2-40B4-BE49-F238E27FC236}">
                <a16:creationId xmlns:a16="http://schemas.microsoft.com/office/drawing/2014/main" id="{54768885-6F6B-468A-B41D-9D19D584AF96}"/>
              </a:ext>
            </a:extLst>
          </p:cNvPr>
          <p:cNvSpPr>
            <a:spLocks noChangeArrowheads="1"/>
          </p:cNvSpPr>
          <p:nvPr/>
        </p:nvSpPr>
        <p:spPr bwMode="auto">
          <a:xfrm>
            <a:off x="7756525" y="2833688"/>
            <a:ext cx="1892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solidFill>
                  <a:srgbClr val="800000"/>
                </a:solidFill>
              </a:rPr>
              <a:t>foreign key</a:t>
            </a:r>
          </a:p>
        </p:txBody>
      </p:sp>
      <p:sp>
        <p:nvSpPr>
          <p:cNvPr id="81927" name="Rectangle 6">
            <a:extLst>
              <a:ext uri="{FF2B5EF4-FFF2-40B4-BE49-F238E27FC236}">
                <a16:creationId xmlns:a16="http://schemas.microsoft.com/office/drawing/2014/main" id="{06D89517-D5C1-4356-B983-44F95B3F38D2}"/>
              </a:ext>
            </a:extLst>
          </p:cNvPr>
          <p:cNvSpPr>
            <a:spLocks noChangeArrowheads="1"/>
          </p:cNvSpPr>
          <p:nvPr/>
        </p:nvSpPr>
        <p:spPr bwMode="auto">
          <a:xfrm>
            <a:off x="7756525" y="4510088"/>
            <a:ext cx="1892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solidFill>
                  <a:srgbClr val="800000"/>
                </a:solidFill>
              </a:rPr>
              <a:t>foreign key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a:extLst>
              <a:ext uri="{FF2B5EF4-FFF2-40B4-BE49-F238E27FC236}">
                <a16:creationId xmlns:a16="http://schemas.microsoft.com/office/drawing/2014/main" id="{074469E6-8DB5-4239-9071-043DCBDF62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22343F-D780-4350-9998-D02C8B1C0E8B}" type="slidenum">
              <a:rPr lang="en-US" altLang="en-US" sz="1400"/>
              <a:pPr eaLnBrk="1" hangingPunct="1"/>
              <a:t>62</a:t>
            </a:fld>
            <a:endParaRPr lang="en-US" altLang="en-US" sz="1400"/>
          </a:p>
        </p:txBody>
      </p:sp>
      <p:sp>
        <p:nvSpPr>
          <p:cNvPr id="82947" name="Rectangle 2">
            <a:extLst>
              <a:ext uri="{FF2B5EF4-FFF2-40B4-BE49-F238E27FC236}">
                <a16:creationId xmlns:a16="http://schemas.microsoft.com/office/drawing/2014/main" id="{F379ECAD-49CE-42FB-8418-E92DC9824B36}"/>
              </a:ext>
            </a:extLst>
          </p:cNvPr>
          <p:cNvSpPr>
            <a:spLocks noGrp="1" noChangeArrowheads="1"/>
          </p:cNvSpPr>
          <p:nvPr>
            <p:ph type="title"/>
          </p:nvPr>
        </p:nvSpPr>
        <p:spPr>
          <a:xfrm>
            <a:off x="2209800" y="914400"/>
            <a:ext cx="7772400" cy="838200"/>
          </a:xfrm>
          <a:noFill/>
        </p:spPr>
        <p:txBody>
          <a:bodyPr vert="horz" lIns="92075" tIns="46038" rIns="92075" bIns="46038" rtlCol="0" anchor="ctr">
            <a:normAutofit/>
          </a:bodyPr>
          <a:lstStyle/>
          <a:p>
            <a:pPr eaLnBrk="1" hangingPunct="1"/>
            <a:r>
              <a:rPr lang="en-US" altLang="en-US"/>
              <a:t>Fundamental Integrity Rules</a:t>
            </a:r>
          </a:p>
        </p:txBody>
      </p:sp>
      <p:sp>
        <p:nvSpPr>
          <p:cNvPr id="82948" name="Rectangle 3">
            <a:extLst>
              <a:ext uri="{FF2B5EF4-FFF2-40B4-BE49-F238E27FC236}">
                <a16:creationId xmlns:a16="http://schemas.microsoft.com/office/drawing/2014/main" id="{8ECCC981-6CE7-43D9-B036-ADA3B970F557}"/>
              </a:ext>
            </a:extLst>
          </p:cNvPr>
          <p:cNvSpPr>
            <a:spLocks noGrp="1" noChangeArrowheads="1"/>
          </p:cNvSpPr>
          <p:nvPr>
            <p:ph type="body" idx="1"/>
          </p:nvPr>
        </p:nvSpPr>
        <p:spPr>
          <a:xfrm>
            <a:off x="2362200" y="2209800"/>
            <a:ext cx="8229600" cy="3352800"/>
          </a:xfrm>
          <a:noFill/>
        </p:spPr>
        <p:txBody>
          <a:bodyPr vert="horz" lIns="92075" tIns="46038" rIns="92075" bIns="46038" rtlCol="0">
            <a:normAutofit/>
          </a:bodyPr>
          <a:lstStyle/>
          <a:p>
            <a:pPr marL="0" indent="0">
              <a:buNone/>
            </a:pPr>
            <a:r>
              <a:rPr lang="en-US" altLang="en-US" sz="3600" b="1"/>
              <a:t>Entity Integrity</a:t>
            </a:r>
            <a:r>
              <a:rPr lang="en-US" altLang="en-US">
                <a:solidFill>
                  <a:schemeClr val="accent1"/>
                </a:solidFill>
              </a:rPr>
              <a:t> </a:t>
            </a:r>
            <a:r>
              <a:rPr lang="en-US" altLang="en-US"/>
              <a:t>- No attribute participating in the primary key of a base relation may accept null values.</a:t>
            </a:r>
          </a:p>
          <a:p>
            <a:pPr marL="0" indent="0">
              <a:buNone/>
            </a:pPr>
            <a:endParaRPr lang="en-US" altLang="en-US" i="1">
              <a:solidFill>
                <a:schemeClr val="accent1"/>
              </a:solidFill>
            </a:endParaRPr>
          </a:p>
          <a:p>
            <a:pPr marL="0" indent="0">
              <a:buNone/>
            </a:pPr>
            <a:r>
              <a:rPr lang="en-US" altLang="en-US" i="1">
                <a:solidFill>
                  <a:schemeClr val="tx2"/>
                </a:solidFill>
              </a:rPr>
              <a:t>Guarantees that each entity will have a unique identity.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87F76C35-014C-49D4-BFBB-9502D49E7C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D91FB87-C5AB-4D27-BEFF-6A2B1D787B0A}" type="slidenum">
              <a:rPr lang="en-US" altLang="en-US" sz="1400"/>
              <a:pPr eaLnBrk="1" hangingPunct="1"/>
              <a:t>63</a:t>
            </a:fld>
            <a:endParaRPr lang="en-US" altLang="en-US" sz="1400"/>
          </a:p>
        </p:txBody>
      </p:sp>
      <p:sp>
        <p:nvSpPr>
          <p:cNvPr id="83971" name="Rectangle 2">
            <a:extLst>
              <a:ext uri="{FF2B5EF4-FFF2-40B4-BE49-F238E27FC236}">
                <a16:creationId xmlns:a16="http://schemas.microsoft.com/office/drawing/2014/main" id="{73724C57-CDEA-4625-9EB8-80F62545BC88}"/>
              </a:ext>
            </a:extLst>
          </p:cNvPr>
          <p:cNvSpPr>
            <a:spLocks noGrp="1" noChangeArrowheads="1"/>
          </p:cNvSpPr>
          <p:nvPr>
            <p:ph type="title"/>
          </p:nvPr>
        </p:nvSpPr>
        <p:spPr>
          <a:xfrm>
            <a:off x="2209800" y="990600"/>
            <a:ext cx="7772400" cy="685800"/>
          </a:xfrm>
          <a:noFill/>
        </p:spPr>
        <p:txBody>
          <a:bodyPr vert="horz" lIns="92075" tIns="46038" rIns="92075" bIns="46038" rtlCol="0" anchor="ctr">
            <a:normAutofit fontScale="90000"/>
          </a:bodyPr>
          <a:lstStyle/>
          <a:p>
            <a:pPr eaLnBrk="1" hangingPunct="1"/>
            <a:r>
              <a:rPr lang="en-US" altLang="en-US" sz="4800"/>
              <a:t>Referential Integrity</a:t>
            </a:r>
          </a:p>
        </p:txBody>
      </p:sp>
      <p:sp>
        <p:nvSpPr>
          <p:cNvPr id="83972" name="Rectangle 3">
            <a:extLst>
              <a:ext uri="{FF2B5EF4-FFF2-40B4-BE49-F238E27FC236}">
                <a16:creationId xmlns:a16="http://schemas.microsoft.com/office/drawing/2014/main" id="{6A7C3F57-8AB7-4019-9A2C-96EF68E82B32}"/>
              </a:ext>
            </a:extLst>
          </p:cNvPr>
          <p:cNvSpPr>
            <a:spLocks noGrp="1" noChangeArrowheads="1"/>
          </p:cNvSpPr>
          <p:nvPr>
            <p:ph type="body" idx="1"/>
          </p:nvPr>
        </p:nvSpPr>
        <p:spPr>
          <a:xfrm>
            <a:off x="2286000" y="2133600"/>
            <a:ext cx="7315200" cy="2667000"/>
          </a:xfrm>
          <a:noFill/>
        </p:spPr>
        <p:txBody>
          <a:bodyPr vert="horz" lIns="92075" tIns="46038" rIns="92075" bIns="46038" rtlCol="0">
            <a:normAutofit/>
          </a:bodyPr>
          <a:lstStyle/>
          <a:p>
            <a:pPr marL="0" indent="0">
              <a:buNone/>
            </a:pPr>
            <a:r>
              <a:rPr lang="en-US" altLang="en-US"/>
              <a:t>Values of the foreign key (a) must be either null, or (b) if non-null, must match with the primary key value of some tuple of the `parent’ relation. The reference can be to the same relation.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77777974-91ED-44B7-9B5F-C37A175A17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207E00E-6745-4852-8DFF-3DADCAACC47A}" type="slidenum">
              <a:rPr lang="en-US" altLang="en-US" sz="1400"/>
              <a:pPr eaLnBrk="1" hangingPunct="1"/>
              <a:t>7</a:t>
            </a:fld>
            <a:endParaRPr lang="en-US" altLang="en-US" sz="1400"/>
          </a:p>
        </p:txBody>
      </p:sp>
      <p:sp>
        <p:nvSpPr>
          <p:cNvPr id="27651" name="Rectangle 2">
            <a:extLst>
              <a:ext uri="{FF2B5EF4-FFF2-40B4-BE49-F238E27FC236}">
                <a16:creationId xmlns:a16="http://schemas.microsoft.com/office/drawing/2014/main" id="{12585206-7FCD-40E8-BBDA-9EAA46F82756}"/>
              </a:ext>
            </a:extLst>
          </p:cNvPr>
          <p:cNvSpPr>
            <a:spLocks noGrp="1" noChangeArrowheads="1"/>
          </p:cNvSpPr>
          <p:nvPr>
            <p:ph type="body" idx="1"/>
          </p:nvPr>
        </p:nvSpPr>
        <p:spPr>
          <a:xfrm>
            <a:off x="1676400" y="533400"/>
            <a:ext cx="8839200" cy="914400"/>
          </a:xfrm>
          <a:noFill/>
        </p:spPr>
        <p:txBody>
          <a:bodyPr vert="horz" lIns="92075" tIns="46038" rIns="92075" bIns="46038" rtlCol="0">
            <a:normAutofit/>
          </a:bodyPr>
          <a:lstStyle/>
          <a:p>
            <a:pPr marL="0" indent="0">
              <a:buNone/>
            </a:pPr>
            <a:r>
              <a:rPr lang="en-US" altLang="en-US">
                <a:latin typeface="Arial" panose="020B0604020202020204" pitchFamily="34" charset="0"/>
              </a:rPr>
              <a:t>Data relatability is facilitated through convenient and sophisticated database structures.</a:t>
            </a:r>
          </a:p>
        </p:txBody>
      </p:sp>
      <p:sp>
        <p:nvSpPr>
          <p:cNvPr id="27652" name="Rectangle 6">
            <a:extLst>
              <a:ext uri="{FF2B5EF4-FFF2-40B4-BE49-F238E27FC236}">
                <a16:creationId xmlns:a16="http://schemas.microsoft.com/office/drawing/2014/main" id="{C4E08B7F-859E-4976-8857-6ECB0E747B31}"/>
              </a:ext>
            </a:extLst>
          </p:cNvPr>
          <p:cNvSpPr>
            <a:spLocks noChangeArrowheads="1"/>
          </p:cNvSpPr>
          <p:nvPr/>
        </p:nvSpPr>
        <p:spPr bwMode="auto">
          <a:xfrm>
            <a:off x="1957388" y="3078164"/>
            <a:ext cx="194925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800000"/>
                </a:solidFill>
                <a:latin typeface="Arial" panose="020B0604020202020204" pitchFamily="34" charset="0"/>
              </a:rPr>
              <a:t>Hierarchical</a:t>
            </a:r>
            <a:br>
              <a:rPr lang="en-US" altLang="en-US" b="1">
                <a:solidFill>
                  <a:srgbClr val="800000"/>
                </a:solidFill>
                <a:latin typeface="Arial" panose="020B0604020202020204" pitchFamily="34" charset="0"/>
              </a:rPr>
            </a:br>
            <a:r>
              <a:rPr lang="en-US" altLang="en-US" b="1">
                <a:solidFill>
                  <a:srgbClr val="800000"/>
                </a:solidFill>
                <a:latin typeface="Arial" panose="020B0604020202020204" pitchFamily="34" charset="0"/>
              </a:rPr>
              <a:t>databases</a:t>
            </a:r>
          </a:p>
        </p:txBody>
      </p:sp>
      <p:grpSp>
        <p:nvGrpSpPr>
          <p:cNvPr id="2" name="Group 8">
            <a:extLst>
              <a:ext uri="{FF2B5EF4-FFF2-40B4-BE49-F238E27FC236}">
                <a16:creationId xmlns:a16="http://schemas.microsoft.com/office/drawing/2014/main" id="{BFB6BCF8-5E46-4701-8D91-E6406072AA44}"/>
              </a:ext>
            </a:extLst>
          </p:cNvPr>
          <p:cNvGrpSpPr>
            <a:grpSpLocks/>
          </p:cNvGrpSpPr>
          <p:nvPr/>
        </p:nvGrpSpPr>
        <p:grpSpPr bwMode="auto">
          <a:xfrm>
            <a:off x="7893050" y="1722439"/>
            <a:ext cx="1835150" cy="1343025"/>
            <a:chOff x="2569" y="1263"/>
            <a:chExt cx="1156" cy="846"/>
          </a:xfrm>
          <a:noFill/>
        </p:grpSpPr>
        <p:grpSp>
          <p:nvGrpSpPr>
            <p:cNvPr id="3" name="Group 9">
              <a:extLst>
                <a:ext uri="{FF2B5EF4-FFF2-40B4-BE49-F238E27FC236}">
                  <a16:creationId xmlns:a16="http://schemas.microsoft.com/office/drawing/2014/main" id="{B0C873A5-EC6E-47F6-9D0C-1EF8FAF0E90F}"/>
                </a:ext>
              </a:extLst>
            </p:cNvPr>
            <p:cNvGrpSpPr>
              <a:grpSpLocks/>
            </p:cNvGrpSpPr>
            <p:nvPr/>
          </p:nvGrpSpPr>
          <p:grpSpPr bwMode="auto">
            <a:xfrm>
              <a:off x="2728" y="1605"/>
              <a:ext cx="498" cy="481"/>
              <a:chOff x="2728" y="1605"/>
              <a:chExt cx="498" cy="481"/>
            </a:xfrm>
            <a:grpFill/>
          </p:grpSpPr>
          <p:grpSp>
            <p:nvGrpSpPr>
              <p:cNvPr id="4" name="Group 10">
                <a:extLst>
                  <a:ext uri="{FF2B5EF4-FFF2-40B4-BE49-F238E27FC236}">
                    <a16:creationId xmlns:a16="http://schemas.microsoft.com/office/drawing/2014/main" id="{235A3317-FD5C-4E6C-B26E-3C1965520A95}"/>
                  </a:ext>
                </a:extLst>
              </p:cNvPr>
              <p:cNvGrpSpPr>
                <a:grpSpLocks/>
              </p:cNvGrpSpPr>
              <p:nvPr/>
            </p:nvGrpSpPr>
            <p:grpSpPr bwMode="auto">
              <a:xfrm>
                <a:off x="2728" y="1605"/>
                <a:ext cx="498" cy="481"/>
                <a:chOff x="2728" y="1605"/>
                <a:chExt cx="498" cy="481"/>
              </a:xfrm>
              <a:grpFill/>
            </p:grpSpPr>
            <p:grpSp>
              <p:nvGrpSpPr>
                <p:cNvPr id="5" name="Group 11">
                  <a:extLst>
                    <a:ext uri="{FF2B5EF4-FFF2-40B4-BE49-F238E27FC236}">
                      <a16:creationId xmlns:a16="http://schemas.microsoft.com/office/drawing/2014/main" id="{F2078215-3D44-4E0C-A738-B43CD3063C8D}"/>
                    </a:ext>
                  </a:extLst>
                </p:cNvPr>
                <p:cNvGrpSpPr>
                  <a:grpSpLocks/>
                </p:cNvGrpSpPr>
                <p:nvPr/>
              </p:nvGrpSpPr>
              <p:grpSpPr bwMode="auto">
                <a:xfrm>
                  <a:off x="2954" y="1605"/>
                  <a:ext cx="105" cy="481"/>
                  <a:chOff x="2954" y="1605"/>
                  <a:chExt cx="105" cy="481"/>
                </a:xfrm>
                <a:grpFill/>
              </p:grpSpPr>
              <p:sp>
                <p:nvSpPr>
                  <p:cNvPr id="27811" name="Freeform 12">
                    <a:extLst>
                      <a:ext uri="{FF2B5EF4-FFF2-40B4-BE49-F238E27FC236}">
                        <a16:creationId xmlns:a16="http://schemas.microsoft.com/office/drawing/2014/main" id="{C20D6B13-58F2-484F-B581-B944C060AA98}"/>
                      </a:ext>
                    </a:extLst>
                  </p:cNvPr>
                  <p:cNvSpPr>
                    <a:spLocks/>
                  </p:cNvSpPr>
                  <p:nvPr/>
                </p:nvSpPr>
                <p:spPr bwMode="auto">
                  <a:xfrm>
                    <a:off x="2955" y="1607"/>
                    <a:ext cx="104" cy="479"/>
                  </a:xfrm>
                  <a:custGeom>
                    <a:avLst/>
                    <a:gdLst>
                      <a:gd name="T0" fmla="*/ 0 w 104"/>
                      <a:gd name="T1" fmla="*/ 0 h 479"/>
                      <a:gd name="T2" fmla="*/ 80 w 104"/>
                      <a:gd name="T3" fmla="*/ 211 h 479"/>
                      <a:gd name="T4" fmla="*/ 103 w 104"/>
                      <a:gd name="T5" fmla="*/ 478 h 479"/>
                      <a:gd name="T6" fmla="*/ 0 60000 65536"/>
                      <a:gd name="T7" fmla="*/ 0 60000 65536"/>
                      <a:gd name="T8" fmla="*/ 0 60000 65536"/>
                      <a:gd name="T9" fmla="*/ 0 w 104"/>
                      <a:gd name="T10" fmla="*/ 0 h 479"/>
                      <a:gd name="T11" fmla="*/ 104 w 104"/>
                      <a:gd name="T12" fmla="*/ 479 h 479"/>
                    </a:gdLst>
                    <a:ahLst/>
                    <a:cxnLst>
                      <a:cxn ang="T6">
                        <a:pos x="T0" y="T1"/>
                      </a:cxn>
                      <a:cxn ang="T7">
                        <a:pos x="T2" y="T3"/>
                      </a:cxn>
                      <a:cxn ang="T8">
                        <a:pos x="T4" y="T5"/>
                      </a:cxn>
                    </a:cxnLst>
                    <a:rect l="T9" t="T10" r="T11" b="T12"/>
                    <a:pathLst>
                      <a:path w="104" h="479">
                        <a:moveTo>
                          <a:pt x="0" y="0"/>
                        </a:moveTo>
                        <a:lnTo>
                          <a:pt x="80" y="211"/>
                        </a:lnTo>
                        <a:lnTo>
                          <a:pt x="103" y="478"/>
                        </a:lnTo>
                      </a:path>
                    </a:pathLst>
                  </a:custGeom>
                  <a:grpFill/>
                  <a:ln w="50800" cap="rnd">
                    <a:solidFill>
                      <a:srgbClr val="C0C000"/>
                    </a:solidFill>
                    <a:round/>
                    <a:headEnd type="none" w="sm" len="sm"/>
                    <a:tailEnd type="none" w="sm" len="sm"/>
                  </a:ln>
                </p:spPr>
                <p:txBody>
                  <a:bodyPr/>
                  <a:lstStyle/>
                  <a:p>
                    <a:pPr>
                      <a:defRPr/>
                    </a:pPr>
                    <a:endParaRPr lang="en-US"/>
                  </a:p>
                </p:txBody>
              </p:sp>
              <p:sp>
                <p:nvSpPr>
                  <p:cNvPr id="27812" name="Freeform 13">
                    <a:extLst>
                      <a:ext uri="{FF2B5EF4-FFF2-40B4-BE49-F238E27FC236}">
                        <a16:creationId xmlns:a16="http://schemas.microsoft.com/office/drawing/2014/main" id="{C2F93C61-0C7B-4ACD-92B8-46C36B5EB707}"/>
                      </a:ext>
                    </a:extLst>
                  </p:cNvPr>
                  <p:cNvSpPr>
                    <a:spLocks/>
                  </p:cNvSpPr>
                  <p:nvPr/>
                </p:nvSpPr>
                <p:spPr bwMode="auto">
                  <a:xfrm>
                    <a:off x="2955" y="1606"/>
                    <a:ext cx="104" cy="479"/>
                  </a:xfrm>
                  <a:custGeom>
                    <a:avLst/>
                    <a:gdLst>
                      <a:gd name="T0" fmla="*/ 0 w 104"/>
                      <a:gd name="T1" fmla="*/ 0 h 479"/>
                      <a:gd name="T2" fmla="*/ 80 w 104"/>
                      <a:gd name="T3" fmla="*/ 211 h 479"/>
                      <a:gd name="T4" fmla="*/ 103 w 104"/>
                      <a:gd name="T5" fmla="*/ 478 h 479"/>
                      <a:gd name="T6" fmla="*/ 0 60000 65536"/>
                      <a:gd name="T7" fmla="*/ 0 60000 65536"/>
                      <a:gd name="T8" fmla="*/ 0 60000 65536"/>
                      <a:gd name="T9" fmla="*/ 0 w 104"/>
                      <a:gd name="T10" fmla="*/ 0 h 479"/>
                      <a:gd name="T11" fmla="*/ 104 w 104"/>
                      <a:gd name="T12" fmla="*/ 479 h 479"/>
                    </a:gdLst>
                    <a:ahLst/>
                    <a:cxnLst>
                      <a:cxn ang="T6">
                        <a:pos x="T0" y="T1"/>
                      </a:cxn>
                      <a:cxn ang="T7">
                        <a:pos x="T2" y="T3"/>
                      </a:cxn>
                      <a:cxn ang="T8">
                        <a:pos x="T4" y="T5"/>
                      </a:cxn>
                    </a:cxnLst>
                    <a:rect l="T9" t="T10" r="T11" b="T12"/>
                    <a:pathLst>
                      <a:path w="104" h="479">
                        <a:moveTo>
                          <a:pt x="0" y="0"/>
                        </a:moveTo>
                        <a:lnTo>
                          <a:pt x="80" y="211"/>
                        </a:lnTo>
                        <a:lnTo>
                          <a:pt x="103" y="478"/>
                        </a:lnTo>
                      </a:path>
                    </a:pathLst>
                  </a:custGeom>
                  <a:grpFill/>
                  <a:ln w="50800" cap="rnd">
                    <a:solidFill>
                      <a:srgbClr val="E0E000"/>
                    </a:solidFill>
                    <a:round/>
                    <a:headEnd type="none" w="sm" len="sm"/>
                    <a:tailEnd type="none" w="sm" len="sm"/>
                  </a:ln>
                </p:spPr>
                <p:txBody>
                  <a:bodyPr/>
                  <a:lstStyle/>
                  <a:p>
                    <a:pPr>
                      <a:defRPr/>
                    </a:pPr>
                    <a:endParaRPr lang="en-US"/>
                  </a:p>
                </p:txBody>
              </p:sp>
              <p:sp>
                <p:nvSpPr>
                  <p:cNvPr id="27813" name="Freeform 14">
                    <a:extLst>
                      <a:ext uri="{FF2B5EF4-FFF2-40B4-BE49-F238E27FC236}">
                        <a16:creationId xmlns:a16="http://schemas.microsoft.com/office/drawing/2014/main" id="{4395A050-81D9-4E2E-8EBA-E865A440B3F4}"/>
                      </a:ext>
                    </a:extLst>
                  </p:cNvPr>
                  <p:cNvSpPr>
                    <a:spLocks/>
                  </p:cNvSpPr>
                  <p:nvPr/>
                </p:nvSpPr>
                <p:spPr bwMode="auto">
                  <a:xfrm>
                    <a:off x="2954" y="1605"/>
                    <a:ext cx="104" cy="480"/>
                  </a:xfrm>
                  <a:custGeom>
                    <a:avLst/>
                    <a:gdLst>
                      <a:gd name="T0" fmla="*/ 0 w 104"/>
                      <a:gd name="T1" fmla="*/ 0 h 480"/>
                      <a:gd name="T2" fmla="*/ 80 w 104"/>
                      <a:gd name="T3" fmla="*/ 211 h 480"/>
                      <a:gd name="T4" fmla="*/ 103 w 104"/>
                      <a:gd name="T5" fmla="*/ 479 h 480"/>
                      <a:gd name="T6" fmla="*/ 0 60000 65536"/>
                      <a:gd name="T7" fmla="*/ 0 60000 65536"/>
                      <a:gd name="T8" fmla="*/ 0 60000 65536"/>
                      <a:gd name="T9" fmla="*/ 0 w 104"/>
                      <a:gd name="T10" fmla="*/ 0 h 480"/>
                      <a:gd name="T11" fmla="*/ 104 w 104"/>
                      <a:gd name="T12" fmla="*/ 480 h 480"/>
                    </a:gdLst>
                    <a:ahLst/>
                    <a:cxnLst>
                      <a:cxn ang="T6">
                        <a:pos x="T0" y="T1"/>
                      </a:cxn>
                      <a:cxn ang="T7">
                        <a:pos x="T2" y="T3"/>
                      </a:cxn>
                      <a:cxn ang="T8">
                        <a:pos x="T4" y="T5"/>
                      </a:cxn>
                    </a:cxnLst>
                    <a:rect l="T9" t="T10" r="T11" b="T12"/>
                    <a:pathLst>
                      <a:path w="104" h="480">
                        <a:moveTo>
                          <a:pt x="0" y="0"/>
                        </a:moveTo>
                        <a:lnTo>
                          <a:pt x="80" y="211"/>
                        </a:lnTo>
                        <a:lnTo>
                          <a:pt x="103" y="479"/>
                        </a:lnTo>
                      </a:path>
                    </a:pathLst>
                  </a:custGeom>
                  <a:grpFill/>
                  <a:ln w="25400" cap="rnd">
                    <a:solidFill>
                      <a:srgbClr val="FFFF00"/>
                    </a:solidFill>
                    <a:round/>
                    <a:headEnd type="none" w="sm" len="sm"/>
                    <a:tailEnd type="none" w="sm" len="sm"/>
                  </a:ln>
                </p:spPr>
                <p:txBody>
                  <a:bodyPr/>
                  <a:lstStyle/>
                  <a:p>
                    <a:pPr>
                      <a:defRPr/>
                    </a:pPr>
                    <a:endParaRPr lang="en-US"/>
                  </a:p>
                </p:txBody>
              </p:sp>
              <p:sp>
                <p:nvSpPr>
                  <p:cNvPr id="27814" name="Freeform 15">
                    <a:extLst>
                      <a:ext uri="{FF2B5EF4-FFF2-40B4-BE49-F238E27FC236}">
                        <a16:creationId xmlns:a16="http://schemas.microsoft.com/office/drawing/2014/main" id="{66E0748B-AE42-429E-B7F4-71AA201C93A2}"/>
                      </a:ext>
                    </a:extLst>
                  </p:cNvPr>
                  <p:cNvSpPr>
                    <a:spLocks/>
                  </p:cNvSpPr>
                  <p:nvPr/>
                </p:nvSpPr>
                <p:spPr bwMode="auto">
                  <a:xfrm>
                    <a:off x="2954" y="1605"/>
                    <a:ext cx="104" cy="480"/>
                  </a:xfrm>
                  <a:custGeom>
                    <a:avLst/>
                    <a:gdLst>
                      <a:gd name="T0" fmla="*/ 0 w 104"/>
                      <a:gd name="T1" fmla="*/ 0 h 480"/>
                      <a:gd name="T2" fmla="*/ 80 w 104"/>
                      <a:gd name="T3" fmla="*/ 211 h 480"/>
                      <a:gd name="T4" fmla="*/ 103 w 104"/>
                      <a:gd name="T5" fmla="*/ 479 h 480"/>
                      <a:gd name="T6" fmla="*/ 0 60000 65536"/>
                      <a:gd name="T7" fmla="*/ 0 60000 65536"/>
                      <a:gd name="T8" fmla="*/ 0 60000 65536"/>
                      <a:gd name="T9" fmla="*/ 0 w 104"/>
                      <a:gd name="T10" fmla="*/ 0 h 480"/>
                      <a:gd name="T11" fmla="*/ 104 w 104"/>
                      <a:gd name="T12" fmla="*/ 480 h 480"/>
                    </a:gdLst>
                    <a:ahLst/>
                    <a:cxnLst>
                      <a:cxn ang="T6">
                        <a:pos x="T0" y="T1"/>
                      </a:cxn>
                      <a:cxn ang="T7">
                        <a:pos x="T2" y="T3"/>
                      </a:cxn>
                      <a:cxn ang="T8">
                        <a:pos x="T4" y="T5"/>
                      </a:cxn>
                    </a:cxnLst>
                    <a:rect l="T9" t="T10" r="T11" b="T12"/>
                    <a:pathLst>
                      <a:path w="104" h="480">
                        <a:moveTo>
                          <a:pt x="0" y="0"/>
                        </a:moveTo>
                        <a:lnTo>
                          <a:pt x="80" y="211"/>
                        </a:lnTo>
                        <a:lnTo>
                          <a:pt x="103" y="479"/>
                        </a:lnTo>
                      </a:path>
                    </a:pathLst>
                  </a:custGeom>
                  <a:grpFill/>
                  <a:ln w="12700" cap="rnd">
                    <a:solidFill>
                      <a:srgbClr val="FFFF40"/>
                    </a:solidFill>
                    <a:round/>
                    <a:headEnd type="none" w="sm" len="sm"/>
                    <a:tailEnd type="none" w="sm" len="sm"/>
                  </a:ln>
                </p:spPr>
                <p:txBody>
                  <a:bodyPr/>
                  <a:lstStyle/>
                  <a:p>
                    <a:pPr>
                      <a:defRPr/>
                    </a:pPr>
                    <a:endParaRPr lang="en-US"/>
                  </a:p>
                </p:txBody>
              </p:sp>
              <p:sp>
                <p:nvSpPr>
                  <p:cNvPr id="27815" name="Freeform 16">
                    <a:extLst>
                      <a:ext uri="{FF2B5EF4-FFF2-40B4-BE49-F238E27FC236}">
                        <a16:creationId xmlns:a16="http://schemas.microsoft.com/office/drawing/2014/main" id="{B63315A2-C3A2-4C80-BF40-2A0169AC28DE}"/>
                      </a:ext>
                    </a:extLst>
                  </p:cNvPr>
                  <p:cNvSpPr>
                    <a:spLocks/>
                  </p:cNvSpPr>
                  <p:nvPr/>
                </p:nvSpPr>
                <p:spPr bwMode="auto">
                  <a:xfrm>
                    <a:off x="2954" y="1605"/>
                    <a:ext cx="104" cy="479"/>
                  </a:xfrm>
                  <a:custGeom>
                    <a:avLst/>
                    <a:gdLst>
                      <a:gd name="T0" fmla="*/ 0 w 104"/>
                      <a:gd name="T1" fmla="*/ 0 h 479"/>
                      <a:gd name="T2" fmla="*/ 80 w 104"/>
                      <a:gd name="T3" fmla="*/ 210 h 479"/>
                      <a:gd name="T4" fmla="*/ 103 w 104"/>
                      <a:gd name="T5" fmla="*/ 478 h 479"/>
                      <a:gd name="T6" fmla="*/ 0 60000 65536"/>
                      <a:gd name="T7" fmla="*/ 0 60000 65536"/>
                      <a:gd name="T8" fmla="*/ 0 60000 65536"/>
                      <a:gd name="T9" fmla="*/ 0 w 104"/>
                      <a:gd name="T10" fmla="*/ 0 h 479"/>
                      <a:gd name="T11" fmla="*/ 104 w 104"/>
                      <a:gd name="T12" fmla="*/ 479 h 479"/>
                    </a:gdLst>
                    <a:ahLst/>
                    <a:cxnLst>
                      <a:cxn ang="T6">
                        <a:pos x="T0" y="T1"/>
                      </a:cxn>
                      <a:cxn ang="T7">
                        <a:pos x="T2" y="T3"/>
                      </a:cxn>
                      <a:cxn ang="T8">
                        <a:pos x="T4" y="T5"/>
                      </a:cxn>
                    </a:cxnLst>
                    <a:rect l="T9" t="T10" r="T11" b="T12"/>
                    <a:pathLst>
                      <a:path w="104" h="479">
                        <a:moveTo>
                          <a:pt x="0" y="0"/>
                        </a:moveTo>
                        <a:lnTo>
                          <a:pt x="80" y="210"/>
                        </a:lnTo>
                        <a:lnTo>
                          <a:pt x="103" y="478"/>
                        </a:lnTo>
                      </a:path>
                    </a:pathLst>
                  </a:custGeom>
                  <a:grpFill/>
                  <a:ln w="12700" cap="rnd">
                    <a:solidFill>
                      <a:srgbClr val="FFFF80"/>
                    </a:solidFill>
                    <a:round/>
                    <a:headEnd type="none" w="sm" len="sm"/>
                    <a:tailEnd type="none" w="sm" len="sm"/>
                  </a:ln>
                </p:spPr>
                <p:txBody>
                  <a:bodyPr/>
                  <a:lstStyle/>
                  <a:p>
                    <a:pPr>
                      <a:defRPr/>
                    </a:pPr>
                    <a:endParaRPr lang="en-US"/>
                  </a:p>
                </p:txBody>
              </p:sp>
              <p:sp>
                <p:nvSpPr>
                  <p:cNvPr id="27816" name="Freeform 17">
                    <a:extLst>
                      <a:ext uri="{FF2B5EF4-FFF2-40B4-BE49-F238E27FC236}">
                        <a16:creationId xmlns:a16="http://schemas.microsoft.com/office/drawing/2014/main" id="{7CA0B423-8AFB-4BEC-AD15-7C13047EAA64}"/>
                      </a:ext>
                    </a:extLst>
                  </p:cNvPr>
                  <p:cNvSpPr>
                    <a:spLocks/>
                  </p:cNvSpPr>
                  <p:nvPr/>
                </p:nvSpPr>
                <p:spPr bwMode="auto">
                  <a:xfrm>
                    <a:off x="2954" y="1605"/>
                    <a:ext cx="104" cy="480"/>
                  </a:xfrm>
                  <a:custGeom>
                    <a:avLst/>
                    <a:gdLst>
                      <a:gd name="T0" fmla="*/ 0 w 104"/>
                      <a:gd name="T1" fmla="*/ 0 h 480"/>
                      <a:gd name="T2" fmla="*/ 80 w 104"/>
                      <a:gd name="T3" fmla="*/ 211 h 480"/>
                      <a:gd name="T4" fmla="*/ 103 w 104"/>
                      <a:gd name="T5" fmla="*/ 479 h 480"/>
                      <a:gd name="T6" fmla="*/ 0 60000 65536"/>
                      <a:gd name="T7" fmla="*/ 0 60000 65536"/>
                      <a:gd name="T8" fmla="*/ 0 60000 65536"/>
                      <a:gd name="T9" fmla="*/ 0 w 104"/>
                      <a:gd name="T10" fmla="*/ 0 h 480"/>
                      <a:gd name="T11" fmla="*/ 104 w 104"/>
                      <a:gd name="T12" fmla="*/ 480 h 480"/>
                    </a:gdLst>
                    <a:ahLst/>
                    <a:cxnLst>
                      <a:cxn ang="T6">
                        <a:pos x="T0" y="T1"/>
                      </a:cxn>
                      <a:cxn ang="T7">
                        <a:pos x="T2" y="T3"/>
                      </a:cxn>
                      <a:cxn ang="T8">
                        <a:pos x="T4" y="T5"/>
                      </a:cxn>
                    </a:cxnLst>
                    <a:rect l="T9" t="T10" r="T11" b="T12"/>
                    <a:pathLst>
                      <a:path w="104" h="480">
                        <a:moveTo>
                          <a:pt x="0" y="0"/>
                        </a:moveTo>
                        <a:lnTo>
                          <a:pt x="80" y="211"/>
                        </a:lnTo>
                        <a:lnTo>
                          <a:pt x="103" y="479"/>
                        </a:lnTo>
                      </a:path>
                    </a:pathLst>
                  </a:custGeom>
                  <a:grpFill/>
                  <a:ln w="12700" cap="rnd">
                    <a:solidFill>
                      <a:srgbClr val="FFFFC0"/>
                    </a:solidFill>
                    <a:round/>
                    <a:headEnd type="none" w="sm" len="sm"/>
                    <a:tailEnd type="none" w="sm" len="sm"/>
                  </a:ln>
                </p:spPr>
                <p:txBody>
                  <a:bodyPr/>
                  <a:lstStyle/>
                  <a:p>
                    <a:pPr>
                      <a:defRPr/>
                    </a:pPr>
                    <a:endParaRPr lang="en-US"/>
                  </a:p>
                </p:txBody>
              </p:sp>
            </p:grpSp>
            <p:grpSp>
              <p:nvGrpSpPr>
                <p:cNvPr id="6" name="Group 18">
                  <a:extLst>
                    <a:ext uri="{FF2B5EF4-FFF2-40B4-BE49-F238E27FC236}">
                      <a16:creationId xmlns:a16="http://schemas.microsoft.com/office/drawing/2014/main" id="{1BE72E98-351C-46CF-8D80-9D0328797B61}"/>
                    </a:ext>
                  </a:extLst>
                </p:cNvPr>
                <p:cNvGrpSpPr>
                  <a:grpSpLocks/>
                </p:cNvGrpSpPr>
                <p:nvPr/>
              </p:nvGrpSpPr>
              <p:grpSpPr bwMode="auto">
                <a:xfrm>
                  <a:off x="2728" y="1720"/>
                  <a:ext cx="498" cy="158"/>
                  <a:chOff x="2728" y="1720"/>
                  <a:chExt cx="498" cy="158"/>
                </a:xfrm>
                <a:grpFill/>
              </p:grpSpPr>
              <p:sp>
                <p:nvSpPr>
                  <p:cNvPr id="27805" name="Line 19">
                    <a:extLst>
                      <a:ext uri="{FF2B5EF4-FFF2-40B4-BE49-F238E27FC236}">
                        <a16:creationId xmlns:a16="http://schemas.microsoft.com/office/drawing/2014/main" id="{1DC2AA1C-8B17-4E0B-8BAD-384867C9A725}"/>
                      </a:ext>
                    </a:extLst>
                  </p:cNvPr>
                  <p:cNvSpPr>
                    <a:spLocks noChangeShapeType="1"/>
                  </p:cNvSpPr>
                  <p:nvPr/>
                </p:nvSpPr>
                <p:spPr bwMode="auto">
                  <a:xfrm>
                    <a:off x="2728" y="1720"/>
                    <a:ext cx="498" cy="158"/>
                  </a:xfrm>
                  <a:prstGeom prst="line">
                    <a:avLst/>
                  </a:prstGeom>
                  <a:grpFill/>
                  <a:ln w="50800">
                    <a:solidFill>
                      <a:srgbClr val="C0C000"/>
                    </a:solidFill>
                    <a:round/>
                    <a:headEnd type="none" w="sm" len="sm"/>
                    <a:tailEnd type="none" w="sm" len="sm"/>
                  </a:ln>
                </p:spPr>
                <p:txBody>
                  <a:bodyPr wrap="none" anchor="ctr"/>
                  <a:lstStyle/>
                  <a:p>
                    <a:pPr>
                      <a:defRPr/>
                    </a:pPr>
                    <a:endParaRPr lang="en-US"/>
                  </a:p>
                </p:txBody>
              </p:sp>
              <p:sp>
                <p:nvSpPr>
                  <p:cNvPr id="27806" name="Line 20">
                    <a:extLst>
                      <a:ext uri="{FF2B5EF4-FFF2-40B4-BE49-F238E27FC236}">
                        <a16:creationId xmlns:a16="http://schemas.microsoft.com/office/drawing/2014/main" id="{D605E711-9AB6-4F71-84AB-7243C89622AC}"/>
                      </a:ext>
                    </a:extLst>
                  </p:cNvPr>
                  <p:cNvSpPr>
                    <a:spLocks noChangeShapeType="1"/>
                  </p:cNvSpPr>
                  <p:nvPr/>
                </p:nvSpPr>
                <p:spPr bwMode="auto">
                  <a:xfrm>
                    <a:off x="2728" y="1720"/>
                    <a:ext cx="498" cy="158"/>
                  </a:xfrm>
                  <a:prstGeom prst="line">
                    <a:avLst/>
                  </a:prstGeom>
                  <a:grpFill/>
                  <a:ln w="50800">
                    <a:solidFill>
                      <a:srgbClr val="E0E000"/>
                    </a:solidFill>
                    <a:round/>
                    <a:headEnd type="none" w="sm" len="sm"/>
                    <a:tailEnd type="none" w="sm" len="sm"/>
                  </a:ln>
                </p:spPr>
                <p:txBody>
                  <a:bodyPr wrap="none" anchor="ctr"/>
                  <a:lstStyle/>
                  <a:p>
                    <a:pPr>
                      <a:defRPr/>
                    </a:pPr>
                    <a:endParaRPr lang="en-US"/>
                  </a:p>
                </p:txBody>
              </p:sp>
              <p:sp>
                <p:nvSpPr>
                  <p:cNvPr id="27807" name="Line 21">
                    <a:extLst>
                      <a:ext uri="{FF2B5EF4-FFF2-40B4-BE49-F238E27FC236}">
                        <a16:creationId xmlns:a16="http://schemas.microsoft.com/office/drawing/2014/main" id="{F83C9199-1465-4F5C-89DD-C69491448729}"/>
                      </a:ext>
                    </a:extLst>
                  </p:cNvPr>
                  <p:cNvSpPr>
                    <a:spLocks noChangeShapeType="1"/>
                  </p:cNvSpPr>
                  <p:nvPr/>
                </p:nvSpPr>
                <p:spPr bwMode="auto">
                  <a:xfrm>
                    <a:off x="2728" y="1720"/>
                    <a:ext cx="498" cy="158"/>
                  </a:xfrm>
                  <a:prstGeom prst="line">
                    <a:avLst/>
                  </a:prstGeom>
                  <a:grpFill/>
                  <a:ln w="25400">
                    <a:solidFill>
                      <a:srgbClr val="FFFF00"/>
                    </a:solidFill>
                    <a:round/>
                    <a:headEnd type="none" w="sm" len="sm"/>
                    <a:tailEnd type="none" w="sm" len="sm"/>
                  </a:ln>
                </p:spPr>
                <p:txBody>
                  <a:bodyPr wrap="none" anchor="ctr"/>
                  <a:lstStyle/>
                  <a:p>
                    <a:pPr>
                      <a:defRPr/>
                    </a:pPr>
                    <a:endParaRPr lang="en-US"/>
                  </a:p>
                </p:txBody>
              </p:sp>
              <p:sp>
                <p:nvSpPr>
                  <p:cNvPr id="27808" name="Line 22">
                    <a:extLst>
                      <a:ext uri="{FF2B5EF4-FFF2-40B4-BE49-F238E27FC236}">
                        <a16:creationId xmlns:a16="http://schemas.microsoft.com/office/drawing/2014/main" id="{36199A23-56A2-45E3-B54C-C35809BD8673}"/>
                      </a:ext>
                    </a:extLst>
                  </p:cNvPr>
                  <p:cNvSpPr>
                    <a:spLocks noChangeShapeType="1"/>
                  </p:cNvSpPr>
                  <p:nvPr/>
                </p:nvSpPr>
                <p:spPr bwMode="auto">
                  <a:xfrm>
                    <a:off x="2728" y="1720"/>
                    <a:ext cx="498" cy="158"/>
                  </a:xfrm>
                  <a:prstGeom prst="line">
                    <a:avLst/>
                  </a:prstGeom>
                  <a:grpFill/>
                  <a:ln w="12700">
                    <a:solidFill>
                      <a:srgbClr val="FFFF40"/>
                    </a:solidFill>
                    <a:round/>
                    <a:headEnd type="none" w="sm" len="sm"/>
                    <a:tailEnd type="none" w="sm" len="sm"/>
                  </a:ln>
                </p:spPr>
                <p:txBody>
                  <a:bodyPr wrap="none" anchor="ctr"/>
                  <a:lstStyle/>
                  <a:p>
                    <a:pPr>
                      <a:defRPr/>
                    </a:pPr>
                    <a:endParaRPr lang="en-US"/>
                  </a:p>
                </p:txBody>
              </p:sp>
              <p:sp>
                <p:nvSpPr>
                  <p:cNvPr id="27809" name="Line 23">
                    <a:extLst>
                      <a:ext uri="{FF2B5EF4-FFF2-40B4-BE49-F238E27FC236}">
                        <a16:creationId xmlns:a16="http://schemas.microsoft.com/office/drawing/2014/main" id="{9F891EB0-4071-4200-8307-CECCA2B76A4D}"/>
                      </a:ext>
                    </a:extLst>
                  </p:cNvPr>
                  <p:cNvSpPr>
                    <a:spLocks noChangeShapeType="1"/>
                  </p:cNvSpPr>
                  <p:nvPr/>
                </p:nvSpPr>
                <p:spPr bwMode="auto">
                  <a:xfrm>
                    <a:off x="2728" y="1720"/>
                    <a:ext cx="498" cy="158"/>
                  </a:xfrm>
                  <a:prstGeom prst="line">
                    <a:avLst/>
                  </a:prstGeom>
                  <a:grpFill/>
                  <a:ln w="12700">
                    <a:solidFill>
                      <a:srgbClr val="FFFF80"/>
                    </a:solidFill>
                    <a:round/>
                    <a:headEnd type="none" w="sm" len="sm"/>
                    <a:tailEnd type="none" w="sm" len="sm"/>
                  </a:ln>
                </p:spPr>
                <p:txBody>
                  <a:bodyPr wrap="none" anchor="ctr"/>
                  <a:lstStyle/>
                  <a:p>
                    <a:pPr>
                      <a:defRPr/>
                    </a:pPr>
                    <a:endParaRPr lang="en-US"/>
                  </a:p>
                </p:txBody>
              </p:sp>
              <p:sp>
                <p:nvSpPr>
                  <p:cNvPr id="27810" name="Line 24">
                    <a:extLst>
                      <a:ext uri="{FF2B5EF4-FFF2-40B4-BE49-F238E27FC236}">
                        <a16:creationId xmlns:a16="http://schemas.microsoft.com/office/drawing/2014/main" id="{065BB41D-3361-4F4D-9C10-D2351F500AC3}"/>
                      </a:ext>
                    </a:extLst>
                  </p:cNvPr>
                  <p:cNvSpPr>
                    <a:spLocks noChangeShapeType="1"/>
                  </p:cNvSpPr>
                  <p:nvPr/>
                </p:nvSpPr>
                <p:spPr bwMode="auto">
                  <a:xfrm>
                    <a:off x="2728" y="1720"/>
                    <a:ext cx="498" cy="158"/>
                  </a:xfrm>
                  <a:prstGeom prst="line">
                    <a:avLst/>
                  </a:prstGeom>
                  <a:grpFill/>
                  <a:ln w="12700">
                    <a:solidFill>
                      <a:srgbClr val="FFFFC0"/>
                    </a:solidFill>
                    <a:round/>
                    <a:headEnd type="none" w="sm" len="sm"/>
                    <a:tailEnd type="none" w="sm" len="sm"/>
                  </a:ln>
                </p:spPr>
                <p:txBody>
                  <a:bodyPr wrap="none" anchor="ctr"/>
                  <a:lstStyle/>
                  <a:p>
                    <a:pPr>
                      <a:defRPr/>
                    </a:pPr>
                    <a:endParaRPr lang="en-US"/>
                  </a:p>
                </p:txBody>
              </p:sp>
            </p:grpSp>
          </p:grpSp>
          <p:grpSp>
            <p:nvGrpSpPr>
              <p:cNvPr id="7" name="Group 25">
                <a:extLst>
                  <a:ext uri="{FF2B5EF4-FFF2-40B4-BE49-F238E27FC236}">
                    <a16:creationId xmlns:a16="http://schemas.microsoft.com/office/drawing/2014/main" id="{797246E5-1FEE-473F-B217-D7F37E885F34}"/>
                  </a:ext>
                </a:extLst>
              </p:cNvPr>
              <p:cNvGrpSpPr>
                <a:grpSpLocks/>
              </p:cNvGrpSpPr>
              <p:nvPr/>
            </p:nvGrpSpPr>
            <p:grpSpPr bwMode="auto">
              <a:xfrm>
                <a:off x="2855" y="1761"/>
                <a:ext cx="152" cy="47"/>
                <a:chOff x="2855" y="1761"/>
                <a:chExt cx="152" cy="47"/>
              </a:xfrm>
              <a:grpFill/>
            </p:grpSpPr>
            <p:sp>
              <p:nvSpPr>
                <p:cNvPr id="27797" name="Line 26">
                  <a:extLst>
                    <a:ext uri="{FF2B5EF4-FFF2-40B4-BE49-F238E27FC236}">
                      <a16:creationId xmlns:a16="http://schemas.microsoft.com/office/drawing/2014/main" id="{FE0FA8D4-DE8B-4D5A-8F42-65292D81E2CE}"/>
                    </a:ext>
                  </a:extLst>
                </p:cNvPr>
                <p:cNvSpPr>
                  <a:spLocks noChangeShapeType="1"/>
                </p:cNvSpPr>
                <p:nvPr/>
              </p:nvSpPr>
              <p:spPr bwMode="auto">
                <a:xfrm>
                  <a:off x="2855" y="1761"/>
                  <a:ext cx="152" cy="47"/>
                </a:xfrm>
                <a:prstGeom prst="line">
                  <a:avLst/>
                </a:prstGeom>
                <a:grpFill/>
                <a:ln w="50800">
                  <a:solidFill>
                    <a:srgbClr val="C06000"/>
                  </a:solidFill>
                  <a:round/>
                  <a:headEnd type="none" w="sm" len="sm"/>
                  <a:tailEnd type="none" w="sm" len="sm"/>
                </a:ln>
              </p:spPr>
              <p:txBody>
                <a:bodyPr wrap="none" anchor="ctr"/>
                <a:lstStyle/>
                <a:p>
                  <a:pPr>
                    <a:defRPr/>
                  </a:pPr>
                  <a:endParaRPr lang="en-US"/>
                </a:p>
              </p:txBody>
            </p:sp>
            <p:sp>
              <p:nvSpPr>
                <p:cNvPr id="27798" name="Line 27">
                  <a:extLst>
                    <a:ext uri="{FF2B5EF4-FFF2-40B4-BE49-F238E27FC236}">
                      <a16:creationId xmlns:a16="http://schemas.microsoft.com/office/drawing/2014/main" id="{6090CACC-DB6F-4493-A028-EE4DDBD6FB74}"/>
                    </a:ext>
                  </a:extLst>
                </p:cNvPr>
                <p:cNvSpPr>
                  <a:spLocks noChangeShapeType="1"/>
                </p:cNvSpPr>
                <p:nvPr/>
              </p:nvSpPr>
              <p:spPr bwMode="auto">
                <a:xfrm>
                  <a:off x="2855" y="1761"/>
                  <a:ext cx="152" cy="47"/>
                </a:xfrm>
                <a:prstGeom prst="line">
                  <a:avLst/>
                </a:prstGeom>
                <a:grpFill/>
                <a:ln w="50800">
                  <a:solidFill>
                    <a:srgbClr val="E07000"/>
                  </a:solidFill>
                  <a:round/>
                  <a:headEnd type="none" w="sm" len="sm"/>
                  <a:tailEnd type="none" w="sm" len="sm"/>
                </a:ln>
              </p:spPr>
              <p:txBody>
                <a:bodyPr wrap="none" anchor="ctr"/>
                <a:lstStyle/>
                <a:p>
                  <a:pPr>
                    <a:defRPr/>
                  </a:pPr>
                  <a:endParaRPr lang="en-US"/>
                </a:p>
              </p:txBody>
            </p:sp>
            <p:sp>
              <p:nvSpPr>
                <p:cNvPr id="27799" name="Line 28">
                  <a:extLst>
                    <a:ext uri="{FF2B5EF4-FFF2-40B4-BE49-F238E27FC236}">
                      <a16:creationId xmlns:a16="http://schemas.microsoft.com/office/drawing/2014/main" id="{B8452F0D-96C6-4B4F-A4E4-39E27B35B51B}"/>
                    </a:ext>
                  </a:extLst>
                </p:cNvPr>
                <p:cNvSpPr>
                  <a:spLocks noChangeShapeType="1"/>
                </p:cNvSpPr>
                <p:nvPr/>
              </p:nvSpPr>
              <p:spPr bwMode="auto">
                <a:xfrm>
                  <a:off x="2855" y="1761"/>
                  <a:ext cx="152" cy="47"/>
                </a:xfrm>
                <a:prstGeom prst="line">
                  <a:avLst/>
                </a:prstGeom>
                <a:grpFill/>
                <a:ln w="25400">
                  <a:solidFill>
                    <a:srgbClr val="FF8000"/>
                  </a:solidFill>
                  <a:round/>
                  <a:headEnd type="none" w="sm" len="sm"/>
                  <a:tailEnd type="none" w="sm" len="sm"/>
                </a:ln>
              </p:spPr>
              <p:txBody>
                <a:bodyPr wrap="none" anchor="ctr"/>
                <a:lstStyle/>
                <a:p>
                  <a:pPr>
                    <a:defRPr/>
                  </a:pPr>
                  <a:endParaRPr lang="en-US"/>
                </a:p>
              </p:txBody>
            </p:sp>
            <p:sp>
              <p:nvSpPr>
                <p:cNvPr id="27800" name="Line 29">
                  <a:extLst>
                    <a:ext uri="{FF2B5EF4-FFF2-40B4-BE49-F238E27FC236}">
                      <a16:creationId xmlns:a16="http://schemas.microsoft.com/office/drawing/2014/main" id="{9A0F0928-A914-4C30-B980-FC3BAEDBC9EA}"/>
                    </a:ext>
                  </a:extLst>
                </p:cNvPr>
                <p:cNvSpPr>
                  <a:spLocks noChangeShapeType="1"/>
                </p:cNvSpPr>
                <p:nvPr/>
              </p:nvSpPr>
              <p:spPr bwMode="auto">
                <a:xfrm>
                  <a:off x="2855" y="1761"/>
                  <a:ext cx="152" cy="47"/>
                </a:xfrm>
                <a:prstGeom prst="line">
                  <a:avLst/>
                </a:prstGeom>
                <a:grpFill/>
                <a:ln w="12700">
                  <a:solidFill>
                    <a:srgbClr val="FFA040"/>
                  </a:solidFill>
                  <a:round/>
                  <a:headEnd type="none" w="sm" len="sm"/>
                  <a:tailEnd type="none" w="sm" len="sm"/>
                </a:ln>
              </p:spPr>
              <p:txBody>
                <a:bodyPr wrap="none" anchor="ctr"/>
                <a:lstStyle/>
                <a:p>
                  <a:pPr>
                    <a:defRPr/>
                  </a:pPr>
                  <a:endParaRPr lang="en-US"/>
                </a:p>
              </p:txBody>
            </p:sp>
            <p:sp>
              <p:nvSpPr>
                <p:cNvPr id="27801" name="Line 30">
                  <a:extLst>
                    <a:ext uri="{FF2B5EF4-FFF2-40B4-BE49-F238E27FC236}">
                      <a16:creationId xmlns:a16="http://schemas.microsoft.com/office/drawing/2014/main" id="{B3E8D63A-36B5-4BB1-9B66-62A9DA756432}"/>
                    </a:ext>
                  </a:extLst>
                </p:cNvPr>
                <p:cNvSpPr>
                  <a:spLocks noChangeShapeType="1"/>
                </p:cNvSpPr>
                <p:nvPr/>
              </p:nvSpPr>
              <p:spPr bwMode="auto">
                <a:xfrm>
                  <a:off x="2855" y="1761"/>
                  <a:ext cx="152" cy="47"/>
                </a:xfrm>
                <a:prstGeom prst="line">
                  <a:avLst/>
                </a:prstGeom>
                <a:grpFill/>
                <a:ln w="12700">
                  <a:solidFill>
                    <a:srgbClr val="FFC080"/>
                  </a:solidFill>
                  <a:round/>
                  <a:headEnd type="none" w="sm" len="sm"/>
                  <a:tailEnd type="none" w="sm" len="sm"/>
                </a:ln>
              </p:spPr>
              <p:txBody>
                <a:bodyPr wrap="none" anchor="ctr"/>
                <a:lstStyle/>
                <a:p>
                  <a:pPr>
                    <a:defRPr/>
                  </a:pPr>
                  <a:endParaRPr lang="en-US"/>
                </a:p>
              </p:txBody>
            </p:sp>
            <p:sp>
              <p:nvSpPr>
                <p:cNvPr id="27802" name="Line 31">
                  <a:extLst>
                    <a:ext uri="{FF2B5EF4-FFF2-40B4-BE49-F238E27FC236}">
                      <a16:creationId xmlns:a16="http://schemas.microsoft.com/office/drawing/2014/main" id="{E1628669-A4CE-4545-928F-DA523B27DDC0}"/>
                    </a:ext>
                  </a:extLst>
                </p:cNvPr>
                <p:cNvSpPr>
                  <a:spLocks noChangeShapeType="1"/>
                </p:cNvSpPr>
                <p:nvPr/>
              </p:nvSpPr>
              <p:spPr bwMode="auto">
                <a:xfrm>
                  <a:off x="2855" y="1761"/>
                  <a:ext cx="152" cy="47"/>
                </a:xfrm>
                <a:prstGeom prst="line">
                  <a:avLst/>
                </a:prstGeom>
                <a:grpFill/>
                <a:ln w="12700">
                  <a:solidFill>
                    <a:srgbClr val="FFE0C0"/>
                  </a:solidFill>
                  <a:round/>
                  <a:headEnd type="none" w="sm" len="sm"/>
                  <a:tailEnd type="none" w="sm" len="sm"/>
                </a:ln>
              </p:spPr>
              <p:txBody>
                <a:bodyPr wrap="none" anchor="ctr"/>
                <a:lstStyle/>
                <a:p>
                  <a:pPr>
                    <a:defRPr/>
                  </a:pPr>
                  <a:endParaRPr lang="en-US"/>
                </a:p>
              </p:txBody>
            </p:sp>
          </p:grpSp>
        </p:grpSp>
        <p:grpSp>
          <p:nvGrpSpPr>
            <p:cNvPr id="8" name="Group 32">
              <a:extLst>
                <a:ext uri="{FF2B5EF4-FFF2-40B4-BE49-F238E27FC236}">
                  <a16:creationId xmlns:a16="http://schemas.microsoft.com/office/drawing/2014/main" id="{7B10DE70-A2A0-48B5-9C1D-6860A6A493FE}"/>
                </a:ext>
              </a:extLst>
            </p:cNvPr>
            <p:cNvGrpSpPr>
              <a:grpSpLocks/>
            </p:cNvGrpSpPr>
            <p:nvPr/>
          </p:nvGrpSpPr>
          <p:grpSpPr bwMode="auto">
            <a:xfrm>
              <a:off x="2569" y="1263"/>
              <a:ext cx="1156" cy="846"/>
              <a:chOff x="2569" y="1263"/>
              <a:chExt cx="1156" cy="846"/>
            </a:xfrm>
            <a:grpFill/>
          </p:grpSpPr>
          <p:grpSp>
            <p:nvGrpSpPr>
              <p:cNvPr id="9" name="Group 33">
                <a:extLst>
                  <a:ext uri="{FF2B5EF4-FFF2-40B4-BE49-F238E27FC236}">
                    <a16:creationId xmlns:a16="http://schemas.microsoft.com/office/drawing/2014/main" id="{945DC430-E00C-44B6-8DD4-118992A820F3}"/>
                  </a:ext>
                </a:extLst>
              </p:cNvPr>
              <p:cNvGrpSpPr>
                <a:grpSpLocks/>
              </p:cNvGrpSpPr>
              <p:nvPr/>
            </p:nvGrpSpPr>
            <p:grpSpPr bwMode="auto">
              <a:xfrm>
                <a:off x="2968" y="1324"/>
                <a:ext cx="757" cy="785"/>
                <a:chOff x="2968" y="1324"/>
                <a:chExt cx="757" cy="785"/>
              </a:xfrm>
              <a:grpFill/>
            </p:grpSpPr>
            <p:grpSp>
              <p:nvGrpSpPr>
                <p:cNvPr id="10" name="Group 34">
                  <a:extLst>
                    <a:ext uri="{FF2B5EF4-FFF2-40B4-BE49-F238E27FC236}">
                      <a16:creationId xmlns:a16="http://schemas.microsoft.com/office/drawing/2014/main" id="{DB9DF4AF-0AF6-4C6F-9916-C04EA7E7078D}"/>
                    </a:ext>
                  </a:extLst>
                </p:cNvPr>
                <p:cNvGrpSpPr>
                  <a:grpSpLocks/>
                </p:cNvGrpSpPr>
                <p:nvPr/>
              </p:nvGrpSpPr>
              <p:grpSpPr bwMode="auto">
                <a:xfrm>
                  <a:off x="2968" y="1324"/>
                  <a:ext cx="223" cy="535"/>
                  <a:chOff x="2968" y="1324"/>
                  <a:chExt cx="223" cy="535"/>
                </a:xfrm>
                <a:grpFill/>
              </p:grpSpPr>
              <p:sp>
                <p:nvSpPr>
                  <p:cNvPr id="27789" name="Freeform 35">
                    <a:extLst>
                      <a:ext uri="{FF2B5EF4-FFF2-40B4-BE49-F238E27FC236}">
                        <a16:creationId xmlns:a16="http://schemas.microsoft.com/office/drawing/2014/main" id="{9AE1C868-5A12-48EB-9556-EF65F35EE676}"/>
                      </a:ext>
                    </a:extLst>
                  </p:cNvPr>
                  <p:cNvSpPr>
                    <a:spLocks/>
                  </p:cNvSpPr>
                  <p:nvPr/>
                </p:nvSpPr>
                <p:spPr bwMode="auto">
                  <a:xfrm>
                    <a:off x="2968" y="1324"/>
                    <a:ext cx="223" cy="533"/>
                  </a:xfrm>
                  <a:custGeom>
                    <a:avLst/>
                    <a:gdLst>
                      <a:gd name="T0" fmla="*/ 209 w 223"/>
                      <a:gd name="T1" fmla="*/ 532 h 533"/>
                      <a:gd name="T2" fmla="*/ 0 w 223"/>
                      <a:gd name="T3" fmla="*/ 0 h 533"/>
                      <a:gd name="T4" fmla="*/ 222 w 223"/>
                      <a:gd name="T5" fmla="*/ 290 h 533"/>
                      <a:gd name="T6" fmla="*/ 0 60000 65536"/>
                      <a:gd name="T7" fmla="*/ 0 60000 65536"/>
                      <a:gd name="T8" fmla="*/ 0 60000 65536"/>
                      <a:gd name="T9" fmla="*/ 0 w 223"/>
                      <a:gd name="T10" fmla="*/ 0 h 533"/>
                      <a:gd name="T11" fmla="*/ 223 w 223"/>
                      <a:gd name="T12" fmla="*/ 533 h 533"/>
                    </a:gdLst>
                    <a:ahLst/>
                    <a:cxnLst>
                      <a:cxn ang="T6">
                        <a:pos x="T0" y="T1"/>
                      </a:cxn>
                      <a:cxn ang="T7">
                        <a:pos x="T2" y="T3"/>
                      </a:cxn>
                      <a:cxn ang="T8">
                        <a:pos x="T4" y="T5"/>
                      </a:cxn>
                    </a:cxnLst>
                    <a:rect l="T9" t="T10" r="T11" b="T12"/>
                    <a:pathLst>
                      <a:path w="223" h="533">
                        <a:moveTo>
                          <a:pt x="209" y="532"/>
                        </a:moveTo>
                        <a:lnTo>
                          <a:pt x="0" y="0"/>
                        </a:lnTo>
                        <a:lnTo>
                          <a:pt x="222" y="290"/>
                        </a:lnTo>
                      </a:path>
                    </a:pathLst>
                  </a:custGeom>
                  <a:grpFill/>
                  <a:ln w="50800" cap="rnd">
                    <a:solidFill>
                      <a:srgbClr val="0000C4"/>
                    </a:solidFill>
                    <a:round/>
                    <a:headEnd type="none" w="sm" len="sm"/>
                    <a:tailEnd type="none" w="sm" len="sm"/>
                  </a:ln>
                </p:spPr>
                <p:txBody>
                  <a:bodyPr/>
                  <a:lstStyle/>
                  <a:p>
                    <a:pPr>
                      <a:defRPr/>
                    </a:pPr>
                    <a:endParaRPr lang="en-US"/>
                  </a:p>
                </p:txBody>
              </p:sp>
              <p:sp>
                <p:nvSpPr>
                  <p:cNvPr id="27790" name="Freeform 36">
                    <a:extLst>
                      <a:ext uri="{FF2B5EF4-FFF2-40B4-BE49-F238E27FC236}">
                        <a16:creationId xmlns:a16="http://schemas.microsoft.com/office/drawing/2014/main" id="{04053FF3-2FDE-4544-8197-D5964D9A16FE}"/>
                      </a:ext>
                    </a:extLst>
                  </p:cNvPr>
                  <p:cNvSpPr>
                    <a:spLocks/>
                  </p:cNvSpPr>
                  <p:nvPr/>
                </p:nvSpPr>
                <p:spPr bwMode="auto">
                  <a:xfrm>
                    <a:off x="2968" y="1324"/>
                    <a:ext cx="223" cy="533"/>
                  </a:xfrm>
                  <a:custGeom>
                    <a:avLst/>
                    <a:gdLst>
                      <a:gd name="T0" fmla="*/ 209 w 223"/>
                      <a:gd name="T1" fmla="*/ 532 h 533"/>
                      <a:gd name="T2" fmla="*/ 0 w 223"/>
                      <a:gd name="T3" fmla="*/ 0 h 533"/>
                      <a:gd name="T4" fmla="*/ 222 w 223"/>
                      <a:gd name="T5" fmla="*/ 290 h 533"/>
                      <a:gd name="T6" fmla="*/ 0 60000 65536"/>
                      <a:gd name="T7" fmla="*/ 0 60000 65536"/>
                      <a:gd name="T8" fmla="*/ 0 60000 65536"/>
                      <a:gd name="T9" fmla="*/ 0 w 223"/>
                      <a:gd name="T10" fmla="*/ 0 h 533"/>
                      <a:gd name="T11" fmla="*/ 223 w 223"/>
                      <a:gd name="T12" fmla="*/ 533 h 533"/>
                    </a:gdLst>
                    <a:ahLst/>
                    <a:cxnLst>
                      <a:cxn ang="T6">
                        <a:pos x="T0" y="T1"/>
                      </a:cxn>
                      <a:cxn ang="T7">
                        <a:pos x="T2" y="T3"/>
                      </a:cxn>
                      <a:cxn ang="T8">
                        <a:pos x="T4" y="T5"/>
                      </a:cxn>
                    </a:cxnLst>
                    <a:rect l="T9" t="T10" r="T11" b="T12"/>
                    <a:pathLst>
                      <a:path w="223" h="533">
                        <a:moveTo>
                          <a:pt x="209" y="532"/>
                        </a:moveTo>
                        <a:lnTo>
                          <a:pt x="0" y="0"/>
                        </a:lnTo>
                        <a:lnTo>
                          <a:pt x="222" y="290"/>
                        </a:lnTo>
                      </a:path>
                    </a:pathLst>
                  </a:custGeom>
                  <a:grpFill/>
                  <a:ln w="50800" cap="rnd">
                    <a:solidFill>
                      <a:srgbClr val="0000E0"/>
                    </a:solidFill>
                    <a:round/>
                    <a:headEnd type="none" w="sm" len="sm"/>
                    <a:tailEnd type="none" w="sm" len="sm"/>
                  </a:ln>
                </p:spPr>
                <p:txBody>
                  <a:bodyPr/>
                  <a:lstStyle/>
                  <a:p>
                    <a:pPr>
                      <a:defRPr/>
                    </a:pPr>
                    <a:endParaRPr lang="en-US"/>
                  </a:p>
                </p:txBody>
              </p:sp>
              <p:sp>
                <p:nvSpPr>
                  <p:cNvPr id="27791" name="Freeform 37">
                    <a:extLst>
                      <a:ext uri="{FF2B5EF4-FFF2-40B4-BE49-F238E27FC236}">
                        <a16:creationId xmlns:a16="http://schemas.microsoft.com/office/drawing/2014/main" id="{D86E32FB-BB17-4E9B-BFB5-2BD6233690B9}"/>
                      </a:ext>
                    </a:extLst>
                  </p:cNvPr>
                  <p:cNvSpPr>
                    <a:spLocks/>
                  </p:cNvSpPr>
                  <p:nvPr/>
                </p:nvSpPr>
                <p:spPr bwMode="auto">
                  <a:xfrm>
                    <a:off x="2968" y="1324"/>
                    <a:ext cx="222" cy="532"/>
                  </a:xfrm>
                  <a:custGeom>
                    <a:avLst/>
                    <a:gdLst>
                      <a:gd name="T0" fmla="*/ 209 w 222"/>
                      <a:gd name="T1" fmla="*/ 531 h 532"/>
                      <a:gd name="T2" fmla="*/ 0 w 222"/>
                      <a:gd name="T3" fmla="*/ 0 h 532"/>
                      <a:gd name="T4" fmla="*/ 221 w 222"/>
                      <a:gd name="T5" fmla="*/ 290 h 532"/>
                      <a:gd name="T6" fmla="*/ 0 60000 65536"/>
                      <a:gd name="T7" fmla="*/ 0 60000 65536"/>
                      <a:gd name="T8" fmla="*/ 0 60000 65536"/>
                      <a:gd name="T9" fmla="*/ 0 w 222"/>
                      <a:gd name="T10" fmla="*/ 0 h 532"/>
                      <a:gd name="T11" fmla="*/ 222 w 222"/>
                      <a:gd name="T12" fmla="*/ 532 h 532"/>
                    </a:gdLst>
                    <a:ahLst/>
                    <a:cxnLst>
                      <a:cxn ang="T6">
                        <a:pos x="T0" y="T1"/>
                      </a:cxn>
                      <a:cxn ang="T7">
                        <a:pos x="T2" y="T3"/>
                      </a:cxn>
                      <a:cxn ang="T8">
                        <a:pos x="T4" y="T5"/>
                      </a:cxn>
                    </a:cxnLst>
                    <a:rect l="T9" t="T10" r="T11" b="T12"/>
                    <a:pathLst>
                      <a:path w="222" h="532">
                        <a:moveTo>
                          <a:pt x="209" y="531"/>
                        </a:moveTo>
                        <a:lnTo>
                          <a:pt x="0" y="0"/>
                        </a:lnTo>
                        <a:lnTo>
                          <a:pt x="221" y="290"/>
                        </a:lnTo>
                      </a:path>
                    </a:pathLst>
                  </a:custGeom>
                  <a:grpFill/>
                  <a:ln w="25400" cap="rnd">
                    <a:solidFill>
                      <a:srgbClr val="0000FF"/>
                    </a:solidFill>
                    <a:round/>
                    <a:headEnd type="none" w="sm" len="sm"/>
                    <a:tailEnd type="none" w="sm" len="sm"/>
                  </a:ln>
                </p:spPr>
                <p:txBody>
                  <a:bodyPr/>
                  <a:lstStyle/>
                  <a:p>
                    <a:pPr>
                      <a:defRPr/>
                    </a:pPr>
                    <a:endParaRPr lang="en-US"/>
                  </a:p>
                </p:txBody>
              </p:sp>
              <p:sp>
                <p:nvSpPr>
                  <p:cNvPr id="27792" name="Freeform 38">
                    <a:extLst>
                      <a:ext uri="{FF2B5EF4-FFF2-40B4-BE49-F238E27FC236}">
                        <a16:creationId xmlns:a16="http://schemas.microsoft.com/office/drawing/2014/main" id="{6E361CD2-1F6D-4050-BBA3-AD8C2FB366D0}"/>
                      </a:ext>
                    </a:extLst>
                  </p:cNvPr>
                  <p:cNvSpPr>
                    <a:spLocks/>
                  </p:cNvSpPr>
                  <p:nvPr/>
                </p:nvSpPr>
                <p:spPr bwMode="auto">
                  <a:xfrm>
                    <a:off x="2969" y="1326"/>
                    <a:ext cx="222" cy="532"/>
                  </a:xfrm>
                  <a:custGeom>
                    <a:avLst/>
                    <a:gdLst>
                      <a:gd name="T0" fmla="*/ 208 w 222"/>
                      <a:gd name="T1" fmla="*/ 531 h 532"/>
                      <a:gd name="T2" fmla="*/ 0 w 222"/>
                      <a:gd name="T3" fmla="*/ 0 h 532"/>
                      <a:gd name="T4" fmla="*/ 221 w 222"/>
                      <a:gd name="T5" fmla="*/ 290 h 532"/>
                      <a:gd name="T6" fmla="*/ 0 60000 65536"/>
                      <a:gd name="T7" fmla="*/ 0 60000 65536"/>
                      <a:gd name="T8" fmla="*/ 0 60000 65536"/>
                      <a:gd name="T9" fmla="*/ 0 w 222"/>
                      <a:gd name="T10" fmla="*/ 0 h 532"/>
                      <a:gd name="T11" fmla="*/ 222 w 222"/>
                      <a:gd name="T12" fmla="*/ 532 h 532"/>
                    </a:gdLst>
                    <a:ahLst/>
                    <a:cxnLst>
                      <a:cxn ang="T6">
                        <a:pos x="T0" y="T1"/>
                      </a:cxn>
                      <a:cxn ang="T7">
                        <a:pos x="T2" y="T3"/>
                      </a:cxn>
                      <a:cxn ang="T8">
                        <a:pos x="T4" y="T5"/>
                      </a:cxn>
                    </a:cxnLst>
                    <a:rect l="T9" t="T10" r="T11" b="T12"/>
                    <a:pathLst>
                      <a:path w="222" h="532">
                        <a:moveTo>
                          <a:pt x="208" y="531"/>
                        </a:moveTo>
                        <a:lnTo>
                          <a:pt x="0" y="0"/>
                        </a:lnTo>
                        <a:lnTo>
                          <a:pt x="221" y="290"/>
                        </a:lnTo>
                      </a:path>
                    </a:pathLst>
                  </a:custGeom>
                  <a:grpFill/>
                  <a:ln w="12700" cap="rnd">
                    <a:solidFill>
                      <a:srgbClr val="4040FF"/>
                    </a:solidFill>
                    <a:round/>
                    <a:headEnd type="none" w="sm" len="sm"/>
                    <a:tailEnd type="none" w="sm" len="sm"/>
                  </a:ln>
                </p:spPr>
                <p:txBody>
                  <a:bodyPr/>
                  <a:lstStyle/>
                  <a:p>
                    <a:pPr>
                      <a:defRPr/>
                    </a:pPr>
                    <a:endParaRPr lang="en-US"/>
                  </a:p>
                </p:txBody>
              </p:sp>
              <p:sp>
                <p:nvSpPr>
                  <p:cNvPr id="27793" name="Freeform 39">
                    <a:extLst>
                      <a:ext uri="{FF2B5EF4-FFF2-40B4-BE49-F238E27FC236}">
                        <a16:creationId xmlns:a16="http://schemas.microsoft.com/office/drawing/2014/main" id="{387F8857-0086-4949-9407-7682DC6DCC64}"/>
                      </a:ext>
                    </a:extLst>
                  </p:cNvPr>
                  <p:cNvSpPr>
                    <a:spLocks/>
                  </p:cNvSpPr>
                  <p:nvPr/>
                </p:nvSpPr>
                <p:spPr bwMode="auto">
                  <a:xfrm>
                    <a:off x="2968" y="1325"/>
                    <a:ext cx="223" cy="533"/>
                  </a:xfrm>
                  <a:custGeom>
                    <a:avLst/>
                    <a:gdLst>
                      <a:gd name="T0" fmla="*/ 209 w 223"/>
                      <a:gd name="T1" fmla="*/ 532 h 533"/>
                      <a:gd name="T2" fmla="*/ 0 w 223"/>
                      <a:gd name="T3" fmla="*/ 0 h 533"/>
                      <a:gd name="T4" fmla="*/ 222 w 223"/>
                      <a:gd name="T5" fmla="*/ 290 h 533"/>
                      <a:gd name="T6" fmla="*/ 0 60000 65536"/>
                      <a:gd name="T7" fmla="*/ 0 60000 65536"/>
                      <a:gd name="T8" fmla="*/ 0 60000 65536"/>
                      <a:gd name="T9" fmla="*/ 0 w 223"/>
                      <a:gd name="T10" fmla="*/ 0 h 533"/>
                      <a:gd name="T11" fmla="*/ 223 w 223"/>
                      <a:gd name="T12" fmla="*/ 533 h 533"/>
                    </a:gdLst>
                    <a:ahLst/>
                    <a:cxnLst>
                      <a:cxn ang="T6">
                        <a:pos x="T0" y="T1"/>
                      </a:cxn>
                      <a:cxn ang="T7">
                        <a:pos x="T2" y="T3"/>
                      </a:cxn>
                      <a:cxn ang="T8">
                        <a:pos x="T4" y="T5"/>
                      </a:cxn>
                    </a:cxnLst>
                    <a:rect l="T9" t="T10" r="T11" b="T12"/>
                    <a:pathLst>
                      <a:path w="223" h="533">
                        <a:moveTo>
                          <a:pt x="209" y="532"/>
                        </a:moveTo>
                        <a:lnTo>
                          <a:pt x="0" y="0"/>
                        </a:lnTo>
                        <a:lnTo>
                          <a:pt x="222" y="290"/>
                        </a:lnTo>
                      </a:path>
                    </a:pathLst>
                  </a:custGeom>
                  <a:grpFill/>
                  <a:ln w="12700" cap="rnd">
                    <a:solidFill>
                      <a:srgbClr val="8080FF"/>
                    </a:solidFill>
                    <a:round/>
                    <a:headEnd type="none" w="sm" len="sm"/>
                    <a:tailEnd type="none" w="sm" len="sm"/>
                  </a:ln>
                </p:spPr>
                <p:txBody>
                  <a:bodyPr/>
                  <a:lstStyle/>
                  <a:p>
                    <a:pPr>
                      <a:defRPr/>
                    </a:pPr>
                    <a:endParaRPr lang="en-US"/>
                  </a:p>
                </p:txBody>
              </p:sp>
              <p:sp>
                <p:nvSpPr>
                  <p:cNvPr id="27794" name="Freeform 40">
                    <a:extLst>
                      <a:ext uri="{FF2B5EF4-FFF2-40B4-BE49-F238E27FC236}">
                        <a16:creationId xmlns:a16="http://schemas.microsoft.com/office/drawing/2014/main" id="{839FB6CA-2BCF-4838-99EE-3F9D3D19A30F}"/>
                      </a:ext>
                    </a:extLst>
                  </p:cNvPr>
                  <p:cNvSpPr>
                    <a:spLocks/>
                  </p:cNvSpPr>
                  <p:nvPr/>
                </p:nvSpPr>
                <p:spPr bwMode="auto">
                  <a:xfrm>
                    <a:off x="2969" y="1327"/>
                    <a:ext cx="222" cy="532"/>
                  </a:xfrm>
                  <a:custGeom>
                    <a:avLst/>
                    <a:gdLst>
                      <a:gd name="T0" fmla="*/ 208 w 222"/>
                      <a:gd name="T1" fmla="*/ 531 h 532"/>
                      <a:gd name="T2" fmla="*/ 0 w 222"/>
                      <a:gd name="T3" fmla="*/ 0 h 532"/>
                      <a:gd name="T4" fmla="*/ 221 w 222"/>
                      <a:gd name="T5" fmla="*/ 290 h 532"/>
                      <a:gd name="T6" fmla="*/ 0 60000 65536"/>
                      <a:gd name="T7" fmla="*/ 0 60000 65536"/>
                      <a:gd name="T8" fmla="*/ 0 60000 65536"/>
                      <a:gd name="T9" fmla="*/ 0 w 222"/>
                      <a:gd name="T10" fmla="*/ 0 h 532"/>
                      <a:gd name="T11" fmla="*/ 222 w 222"/>
                      <a:gd name="T12" fmla="*/ 532 h 532"/>
                    </a:gdLst>
                    <a:ahLst/>
                    <a:cxnLst>
                      <a:cxn ang="T6">
                        <a:pos x="T0" y="T1"/>
                      </a:cxn>
                      <a:cxn ang="T7">
                        <a:pos x="T2" y="T3"/>
                      </a:cxn>
                      <a:cxn ang="T8">
                        <a:pos x="T4" y="T5"/>
                      </a:cxn>
                    </a:cxnLst>
                    <a:rect l="T9" t="T10" r="T11" b="T12"/>
                    <a:pathLst>
                      <a:path w="222" h="532">
                        <a:moveTo>
                          <a:pt x="208" y="531"/>
                        </a:moveTo>
                        <a:lnTo>
                          <a:pt x="0" y="0"/>
                        </a:lnTo>
                        <a:lnTo>
                          <a:pt x="221" y="290"/>
                        </a:lnTo>
                      </a:path>
                    </a:pathLst>
                  </a:custGeom>
                  <a:grpFill/>
                  <a:ln w="12700" cap="rnd">
                    <a:solidFill>
                      <a:srgbClr val="C0C0FF"/>
                    </a:solidFill>
                    <a:round/>
                    <a:headEnd type="none" w="sm" len="sm"/>
                    <a:tailEnd type="none" w="sm" len="sm"/>
                  </a:ln>
                </p:spPr>
                <p:txBody>
                  <a:bodyPr/>
                  <a:lstStyle/>
                  <a:p>
                    <a:pPr>
                      <a:defRPr/>
                    </a:pPr>
                    <a:endParaRPr lang="en-US"/>
                  </a:p>
                </p:txBody>
              </p:sp>
            </p:grpSp>
            <p:grpSp>
              <p:nvGrpSpPr>
                <p:cNvPr id="11" name="Group 41">
                  <a:extLst>
                    <a:ext uri="{FF2B5EF4-FFF2-40B4-BE49-F238E27FC236}">
                      <a16:creationId xmlns:a16="http://schemas.microsoft.com/office/drawing/2014/main" id="{D464F0D4-5ECF-413E-90E2-3AD588721FC5}"/>
                    </a:ext>
                  </a:extLst>
                </p:cNvPr>
                <p:cNvGrpSpPr>
                  <a:grpSpLocks/>
                </p:cNvGrpSpPr>
                <p:nvPr/>
              </p:nvGrpSpPr>
              <p:grpSpPr bwMode="auto">
                <a:xfrm>
                  <a:off x="3038" y="1444"/>
                  <a:ext cx="687" cy="665"/>
                  <a:chOff x="3038" y="1444"/>
                  <a:chExt cx="687" cy="665"/>
                </a:xfrm>
                <a:grpFill/>
              </p:grpSpPr>
              <p:grpSp>
                <p:nvGrpSpPr>
                  <p:cNvPr id="12" name="Group 42">
                    <a:extLst>
                      <a:ext uri="{FF2B5EF4-FFF2-40B4-BE49-F238E27FC236}">
                        <a16:creationId xmlns:a16="http://schemas.microsoft.com/office/drawing/2014/main" id="{C959109F-DA6C-4034-8166-BF76BBB01226}"/>
                      </a:ext>
                    </a:extLst>
                  </p:cNvPr>
                  <p:cNvGrpSpPr>
                    <a:grpSpLocks/>
                  </p:cNvGrpSpPr>
                  <p:nvPr/>
                </p:nvGrpSpPr>
                <p:grpSpPr bwMode="auto">
                  <a:xfrm>
                    <a:off x="3038" y="1583"/>
                    <a:ext cx="687" cy="526"/>
                    <a:chOff x="3038" y="1583"/>
                    <a:chExt cx="687" cy="526"/>
                  </a:xfrm>
                  <a:grpFill/>
                </p:grpSpPr>
                <p:grpSp>
                  <p:nvGrpSpPr>
                    <p:cNvPr id="13" name="Group 43">
                      <a:extLst>
                        <a:ext uri="{FF2B5EF4-FFF2-40B4-BE49-F238E27FC236}">
                          <a16:creationId xmlns:a16="http://schemas.microsoft.com/office/drawing/2014/main" id="{44DEB122-86A9-4DDA-9A89-EE2B248291A8}"/>
                        </a:ext>
                      </a:extLst>
                    </p:cNvPr>
                    <p:cNvGrpSpPr>
                      <a:grpSpLocks/>
                    </p:cNvGrpSpPr>
                    <p:nvPr/>
                  </p:nvGrpSpPr>
                  <p:grpSpPr bwMode="auto">
                    <a:xfrm>
                      <a:off x="3038" y="1889"/>
                      <a:ext cx="623" cy="220"/>
                      <a:chOff x="3038" y="1889"/>
                      <a:chExt cx="623" cy="220"/>
                    </a:xfrm>
                    <a:grpFill/>
                  </p:grpSpPr>
                  <p:sp>
                    <p:nvSpPr>
                      <p:cNvPr id="27783" name="Freeform 44">
                        <a:extLst>
                          <a:ext uri="{FF2B5EF4-FFF2-40B4-BE49-F238E27FC236}">
                            <a16:creationId xmlns:a16="http://schemas.microsoft.com/office/drawing/2014/main" id="{6062BB9F-9DF8-4DFF-9036-EB76FE6A0375}"/>
                          </a:ext>
                        </a:extLst>
                      </p:cNvPr>
                      <p:cNvSpPr>
                        <a:spLocks/>
                      </p:cNvSpPr>
                      <p:nvPr/>
                    </p:nvSpPr>
                    <p:spPr bwMode="auto">
                      <a:xfrm>
                        <a:off x="3038" y="1889"/>
                        <a:ext cx="621" cy="220"/>
                      </a:xfrm>
                      <a:custGeom>
                        <a:avLst/>
                        <a:gdLst>
                          <a:gd name="T0" fmla="*/ 0 w 621"/>
                          <a:gd name="T1" fmla="*/ 219 h 220"/>
                          <a:gd name="T2" fmla="*/ 319 w 621"/>
                          <a:gd name="T3" fmla="*/ 208 h 220"/>
                          <a:gd name="T4" fmla="*/ 167 w 621"/>
                          <a:gd name="T5" fmla="*/ 0 h 220"/>
                          <a:gd name="T6" fmla="*/ 620 w 621"/>
                          <a:gd name="T7" fmla="*/ 62 h 220"/>
                          <a:gd name="T8" fmla="*/ 0 60000 65536"/>
                          <a:gd name="T9" fmla="*/ 0 60000 65536"/>
                          <a:gd name="T10" fmla="*/ 0 60000 65536"/>
                          <a:gd name="T11" fmla="*/ 0 60000 65536"/>
                          <a:gd name="T12" fmla="*/ 0 w 621"/>
                          <a:gd name="T13" fmla="*/ 0 h 220"/>
                          <a:gd name="T14" fmla="*/ 621 w 621"/>
                          <a:gd name="T15" fmla="*/ 220 h 220"/>
                        </a:gdLst>
                        <a:ahLst/>
                        <a:cxnLst>
                          <a:cxn ang="T8">
                            <a:pos x="T0" y="T1"/>
                          </a:cxn>
                          <a:cxn ang="T9">
                            <a:pos x="T2" y="T3"/>
                          </a:cxn>
                          <a:cxn ang="T10">
                            <a:pos x="T4" y="T5"/>
                          </a:cxn>
                          <a:cxn ang="T11">
                            <a:pos x="T6" y="T7"/>
                          </a:cxn>
                        </a:cxnLst>
                        <a:rect l="T12" t="T13" r="T14" b="T15"/>
                        <a:pathLst>
                          <a:path w="621" h="220">
                            <a:moveTo>
                              <a:pt x="0" y="219"/>
                            </a:moveTo>
                            <a:lnTo>
                              <a:pt x="319" y="208"/>
                            </a:lnTo>
                            <a:lnTo>
                              <a:pt x="167" y="0"/>
                            </a:lnTo>
                            <a:lnTo>
                              <a:pt x="620" y="62"/>
                            </a:lnTo>
                          </a:path>
                        </a:pathLst>
                      </a:custGeom>
                      <a:grpFill/>
                      <a:ln w="50800" cap="rnd">
                        <a:solidFill>
                          <a:srgbClr val="C000C0"/>
                        </a:solidFill>
                        <a:round/>
                        <a:headEnd type="none" w="sm" len="sm"/>
                        <a:tailEnd type="none" w="sm" len="sm"/>
                      </a:ln>
                    </p:spPr>
                    <p:txBody>
                      <a:bodyPr/>
                      <a:lstStyle/>
                      <a:p>
                        <a:pPr>
                          <a:defRPr/>
                        </a:pPr>
                        <a:endParaRPr lang="en-US"/>
                      </a:p>
                    </p:txBody>
                  </p:sp>
                  <p:sp>
                    <p:nvSpPr>
                      <p:cNvPr id="27784" name="Freeform 45">
                        <a:extLst>
                          <a:ext uri="{FF2B5EF4-FFF2-40B4-BE49-F238E27FC236}">
                            <a16:creationId xmlns:a16="http://schemas.microsoft.com/office/drawing/2014/main" id="{298A4E22-DD02-4CC4-AF63-F65FBBC7BC29}"/>
                          </a:ext>
                        </a:extLst>
                      </p:cNvPr>
                      <p:cNvSpPr>
                        <a:spLocks/>
                      </p:cNvSpPr>
                      <p:nvPr/>
                    </p:nvSpPr>
                    <p:spPr bwMode="auto">
                      <a:xfrm>
                        <a:off x="3038" y="1889"/>
                        <a:ext cx="621" cy="220"/>
                      </a:xfrm>
                      <a:custGeom>
                        <a:avLst/>
                        <a:gdLst>
                          <a:gd name="T0" fmla="*/ 0 w 621"/>
                          <a:gd name="T1" fmla="*/ 219 h 220"/>
                          <a:gd name="T2" fmla="*/ 319 w 621"/>
                          <a:gd name="T3" fmla="*/ 208 h 220"/>
                          <a:gd name="T4" fmla="*/ 167 w 621"/>
                          <a:gd name="T5" fmla="*/ 0 h 220"/>
                          <a:gd name="T6" fmla="*/ 620 w 621"/>
                          <a:gd name="T7" fmla="*/ 62 h 220"/>
                          <a:gd name="T8" fmla="*/ 0 60000 65536"/>
                          <a:gd name="T9" fmla="*/ 0 60000 65536"/>
                          <a:gd name="T10" fmla="*/ 0 60000 65536"/>
                          <a:gd name="T11" fmla="*/ 0 60000 65536"/>
                          <a:gd name="T12" fmla="*/ 0 w 621"/>
                          <a:gd name="T13" fmla="*/ 0 h 220"/>
                          <a:gd name="T14" fmla="*/ 621 w 621"/>
                          <a:gd name="T15" fmla="*/ 220 h 220"/>
                        </a:gdLst>
                        <a:ahLst/>
                        <a:cxnLst>
                          <a:cxn ang="T8">
                            <a:pos x="T0" y="T1"/>
                          </a:cxn>
                          <a:cxn ang="T9">
                            <a:pos x="T2" y="T3"/>
                          </a:cxn>
                          <a:cxn ang="T10">
                            <a:pos x="T4" y="T5"/>
                          </a:cxn>
                          <a:cxn ang="T11">
                            <a:pos x="T6" y="T7"/>
                          </a:cxn>
                        </a:cxnLst>
                        <a:rect l="T12" t="T13" r="T14" b="T15"/>
                        <a:pathLst>
                          <a:path w="621" h="220">
                            <a:moveTo>
                              <a:pt x="0" y="219"/>
                            </a:moveTo>
                            <a:lnTo>
                              <a:pt x="319" y="208"/>
                            </a:lnTo>
                            <a:lnTo>
                              <a:pt x="167" y="0"/>
                            </a:lnTo>
                            <a:lnTo>
                              <a:pt x="620" y="62"/>
                            </a:lnTo>
                          </a:path>
                        </a:pathLst>
                      </a:custGeom>
                      <a:grpFill/>
                      <a:ln w="50800" cap="rnd">
                        <a:solidFill>
                          <a:srgbClr val="E000E0"/>
                        </a:solidFill>
                        <a:round/>
                        <a:headEnd type="none" w="sm" len="sm"/>
                        <a:tailEnd type="none" w="sm" len="sm"/>
                      </a:ln>
                    </p:spPr>
                    <p:txBody>
                      <a:bodyPr/>
                      <a:lstStyle/>
                      <a:p>
                        <a:pPr>
                          <a:defRPr/>
                        </a:pPr>
                        <a:endParaRPr lang="en-US"/>
                      </a:p>
                    </p:txBody>
                  </p:sp>
                  <p:sp>
                    <p:nvSpPr>
                      <p:cNvPr id="27785" name="Freeform 46">
                        <a:extLst>
                          <a:ext uri="{FF2B5EF4-FFF2-40B4-BE49-F238E27FC236}">
                            <a16:creationId xmlns:a16="http://schemas.microsoft.com/office/drawing/2014/main" id="{B1C2C268-88CE-4B25-A05B-911C31D104FE}"/>
                          </a:ext>
                        </a:extLst>
                      </p:cNvPr>
                      <p:cNvSpPr>
                        <a:spLocks/>
                      </p:cNvSpPr>
                      <p:nvPr/>
                    </p:nvSpPr>
                    <p:spPr bwMode="auto">
                      <a:xfrm>
                        <a:off x="3038" y="1890"/>
                        <a:ext cx="621" cy="219"/>
                      </a:xfrm>
                      <a:custGeom>
                        <a:avLst/>
                        <a:gdLst>
                          <a:gd name="T0" fmla="*/ 0 w 621"/>
                          <a:gd name="T1" fmla="*/ 218 h 219"/>
                          <a:gd name="T2" fmla="*/ 319 w 621"/>
                          <a:gd name="T3" fmla="*/ 208 h 219"/>
                          <a:gd name="T4" fmla="*/ 167 w 621"/>
                          <a:gd name="T5" fmla="*/ 0 h 219"/>
                          <a:gd name="T6" fmla="*/ 620 w 621"/>
                          <a:gd name="T7" fmla="*/ 62 h 219"/>
                          <a:gd name="T8" fmla="*/ 0 60000 65536"/>
                          <a:gd name="T9" fmla="*/ 0 60000 65536"/>
                          <a:gd name="T10" fmla="*/ 0 60000 65536"/>
                          <a:gd name="T11" fmla="*/ 0 60000 65536"/>
                          <a:gd name="T12" fmla="*/ 0 w 621"/>
                          <a:gd name="T13" fmla="*/ 0 h 219"/>
                          <a:gd name="T14" fmla="*/ 621 w 621"/>
                          <a:gd name="T15" fmla="*/ 219 h 219"/>
                        </a:gdLst>
                        <a:ahLst/>
                        <a:cxnLst>
                          <a:cxn ang="T8">
                            <a:pos x="T0" y="T1"/>
                          </a:cxn>
                          <a:cxn ang="T9">
                            <a:pos x="T2" y="T3"/>
                          </a:cxn>
                          <a:cxn ang="T10">
                            <a:pos x="T4" y="T5"/>
                          </a:cxn>
                          <a:cxn ang="T11">
                            <a:pos x="T6" y="T7"/>
                          </a:cxn>
                        </a:cxnLst>
                        <a:rect l="T12" t="T13" r="T14" b="T15"/>
                        <a:pathLst>
                          <a:path w="621" h="219">
                            <a:moveTo>
                              <a:pt x="0" y="218"/>
                            </a:moveTo>
                            <a:lnTo>
                              <a:pt x="319" y="208"/>
                            </a:lnTo>
                            <a:lnTo>
                              <a:pt x="167" y="0"/>
                            </a:lnTo>
                            <a:lnTo>
                              <a:pt x="620" y="62"/>
                            </a:lnTo>
                          </a:path>
                        </a:pathLst>
                      </a:custGeom>
                      <a:grpFill/>
                      <a:ln w="25400" cap="rnd">
                        <a:solidFill>
                          <a:srgbClr val="FF00FF"/>
                        </a:solidFill>
                        <a:round/>
                        <a:headEnd type="none" w="sm" len="sm"/>
                        <a:tailEnd type="none" w="sm" len="sm"/>
                      </a:ln>
                    </p:spPr>
                    <p:txBody>
                      <a:bodyPr/>
                      <a:lstStyle/>
                      <a:p>
                        <a:pPr>
                          <a:defRPr/>
                        </a:pPr>
                        <a:endParaRPr lang="en-US"/>
                      </a:p>
                    </p:txBody>
                  </p:sp>
                  <p:sp>
                    <p:nvSpPr>
                      <p:cNvPr id="27786" name="Freeform 47">
                        <a:extLst>
                          <a:ext uri="{FF2B5EF4-FFF2-40B4-BE49-F238E27FC236}">
                            <a16:creationId xmlns:a16="http://schemas.microsoft.com/office/drawing/2014/main" id="{2672B01E-4191-4A25-8322-942B22EDBACD}"/>
                          </a:ext>
                        </a:extLst>
                      </p:cNvPr>
                      <p:cNvSpPr>
                        <a:spLocks/>
                      </p:cNvSpPr>
                      <p:nvPr/>
                    </p:nvSpPr>
                    <p:spPr bwMode="auto">
                      <a:xfrm>
                        <a:off x="3039" y="1890"/>
                        <a:ext cx="622" cy="219"/>
                      </a:xfrm>
                      <a:custGeom>
                        <a:avLst/>
                        <a:gdLst>
                          <a:gd name="T0" fmla="*/ 0 w 622"/>
                          <a:gd name="T1" fmla="*/ 218 h 219"/>
                          <a:gd name="T2" fmla="*/ 320 w 622"/>
                          <a:gd name="T3" fmla="*/ 208 h 219"/>
                          <a:gd name="T4" fmla="*/ 168 w 622"/>
                          <a:gd name="T5" fmla="*/ 0 h 219"/>
                          <a:gd name="T6" fmla="*/ 621 w 622"/>
                          <a:gd name="T7" fmla="*/ 62 h 219"/>
                          <a:gd name="T8" fmla="*/ 0 60000 65536"/>
                          <a:gd name="T9" fmla="*/ 0 60000 65536"/>
                          <a:gd name="T10" fmla="*/ 0 60000 65536"/>
                          <a:gd name="T11" fmla="*/ 0 60000 65536"/>
                          <a:gd name="T12" fmla="*/ 0 w 622"/>
                          <a:gd name="T13" fmla="*/ 0 h 219"/>
                          <a:gd name="T14" fmla="*/ 622 w 622"/>
                          <a:gd name="T15" fmla="*/ 219 h 219"/>
                        </a:gdLst>
                        <a:ahLst/>
                        <a:cxnLst>
                          <a:cxn ang="T8">
                            <a:pos x="T0" y="T1"/>
                          </a:cxn>
                          <a:cxn ang="T9">
                            <a:pos x="T2" y="T3"/>
                          </a:cxn>
                          <a:cxn ang="T10">
                            <a:pos x="T4" y="T5"/>
                          </a:cxn>
                          <a:cxn ang="T11">
                            <a:pos x="T6" y="T7"/>
                          </a:cxn>
                        </a:cxnLst>
                        <a:rect l="T12" t="T13" r="T14" b="T15"/>
                        <a:pathLst>
                          <a:path w="622" h="219">
                            <a:moveTo>
                              <a:pt x="0" y="218"/>
                            </a:moveTo>
                            <a:lnTo>
                              <a:pt x="320" y="208"/>
                            </a:lnTo>
                            <a:lnTo>
                              <a:pt x="168" y="0"/>
                            </a:lnTo>
                            <a:lnTo>
                              <a:pt x="621" y="62"/>
                            </a:lnTo>
                          </a:path>
                        </a:pathLst>
                      </a:custGeom>
                      <a:grpFill/>
                      <a:ln w="12700" cap="rnd">
                        <a:solidFill>
                          <a:srgbClr val="FF40FF"/>
                        </a:solidFill>
                        <a:round/>
                        <a:headEnd type="none" w="sm" len="sm"/>
                        <a:tailEnd type="none" w="sm" len="sm"/>
                      </a:ln>
                    </p:spPr>
                    <p:txBody>
                      <a:bodyPr/>
                      <a:lstStyle/>
                      <a:p>
                        <a:pPr>
                          <a:defRPr/>
                        </a:pPr>
                        <a:endParaRPr lang="en-US"/>
                      </a:p>
                    </p:txBody>
                  </p:sp>
                  <p:sp>
                    <p:nvSpPr>
                      <p:cNvPr id="27787" name="Freeform 48">
                        <a:extLst>
                          <a:ext uri="{FF2B5EF4-FFF2-40B4-BE49-F238E27FC236}">
                            <a16:creationId xmlns:a16="http://schemas.microsoft.com/office/drawing/2014/main" id="{091320AD-E45E-4EBF-8825-37F458C1AAC5}"/>
                          </a:ext>
                        </a:extLst>
                      </p:cNvPr>
                      <p:cNvSpPr>
                        <a:spLocks/>
                      </p:cNvSpPr>
                      <p:nvPr/>
                    </p:nvSpPr>
                    <p:spPr bwMode="auto">
                      <a:xfrm>
                        <a:off x="3039" y="1890"/>
                        <a:ext cx="621" cy="219"/>
                      </a:xfrm>
                      <a:custGeom>
                        <a:avLst/>
                        <a:gdLst>
                          <a:gd name="T0" fmla="*/ 0 w 621"/>
                          <a:gd name="T1" fmla="*/ 218 h 219"/>
                          <a:gd name="T2" fmla="*/ 319 w 621"/>
                          <a:gd name="T3" fmla="*/ 208 h 219"/>
                          <a:gd name="T4" fmla="*/ 167 w 621"/>
                          <a:gd name="T5" fmla="*/ 0 h 219"/>
                          <a:gd name="T6" fmla="*/ 620 w 621"/>
                          <a:gd name="T7" fmla="*/ 62 h 219"/>
                          <a:gd name="T8" fmla="*/ 0 60000 65536"/>
                          <a:gd name="T9" fmla="*/ 0 60000 65536"/>
                          <a:gd name="T10" fmla="*/ 0 60000 65536"/>
                          <a:gd name="T11" fmla="*/ 0 60000 65536"/>
                          <a:gd name="T12" fmla="*/ 0 w 621"/>
                          <a:gd name="T13" fmla="*/ 0 h 219"/>
                          <a:gd name="T14" fmla="*/ 621 w 621"/>
                          <a:gd name="T15" fmla="*/ 219 h 219"/>
                        </a:gdLst>
                        <a:ahLst/>
                        <a:cxnLst>
                          <a:cxn ang="T8">
                            <a:pos x="T0" y="T1"/>
                          </a:cxn>
                          <a:cxn ang="T9">
                            <a:pos x="T2" y="T3"/>
                          </a:cxn>
                          <a:cxn ang="T10">
                            <a:pos x="T4" y="T5"/>
                          </a:cxn>
                          <a:cxn ang="T11">
                            <a:pos x="T6" y="T7"/>
                          </a:cxn>
                        </a:cxnLst>
                        <a:rect l="T12" t="T13" r="T14" b="T15"/>
                        <a:pathLst>
                          <a:path w="621" h="219">
                            <a:moveTo>
                              <a:pt x="0" y="218"/>
                            </a:moveTo>
                            <a:lnTo>
                              <a:pt x="319" y="208"/>
                            </a:lnTo>
                            <a:lnTo>
                              <a:pt x="167" y="0"/>
                            </a:lnTo>
                            <a:lnTo>
                              <a:pt x="620" y="62"/>
                            </a:lnTo>
                          </a:path>
                        </a:pathLst>
                      </a:custGeom>
                      <a:grpFill/>
                      <a:ln w="12700" cap="rnd">
                        <a:solidFill>
                          <a:srgbClr val="FF80FF"/>
                        </a:solidFill>
                        <a:round/>
                        <a:headEnd type="none" w="sm" len="sm"/>
                        <a:tailEnd type="none" w="sm" len="sm"/>
                      </a:ln>
                    </p:spPr>
                    <p:txBody>
                      <a:bodyPr/>
                      <a:lstStyle/>
                      <a:p>
                        <a:pPr>
                          <a:defRPr/>
                        </a:pPr>
                        <a:endParaRPr lang="en-US"/>
                      </a:p>
                    </p:txBody>
                  </p:sp>
                  <p:sp>
                    <p:nvSpPr>
                      <p:cNvPr id="27788" name="Freeform 49">
                        <a:extLst>
                          <a:ext uri="{FF2B5EF4-FFF2-40B4-BE49-F238E27FC236}">
                            <a16:creationId xmlns:a16="http://schemas.microsoft.com/office/drawing/2014/main" id="{61E02C24-3718-49AC-8084-574A7A17CF93}"/>
                          </a:ext>
                        </a:extLst>
                      </p:cNvPr>
                      <p:cNvSpPr>
                        <a:spLocks/>
                      </p:cNvSpPr>
                      <p:nvPr/>
                    </p:nvSpPr>
                    <p:spPr bwMode="auto">
                      <a:xfrm>
                        <a:off x="3039" y="1890"/>
                        <a:ext cx="621" cy="219"/>
                      </a:xfrm>
                      <a:custGeom>
                        <a:avLst/>
                        <a:gdLst>
                          <a:gd name="T0" fmla="*/ 0 w 621"/>
                          <a:gd name="T1" fmla="*/ 218 h 219"/>
                          <a:gd name="T2" fmla="*/ 319 w 621"/>
                          <a:gd name="T3" fmla="*/ 208 h 219"/>
                          <a:gd name="T4" fmla="*/ 167 w 621"/>
                          <a:gd name="T5" fmla="*/ 0 h 219"/>
                          <a:gd name="T6" fmla="*/ 620 w 621"/>
                          <a:gd name="T7" fmla="*/ 62 h 219"/>
                          <a:gd name="T8" fmla="*/ 0 60000 65536"/>
                          <a:gd name="T9" fmla="*/ 0 60000 65536"/>
                          <a:gd name="T10" fmla="*/ 0 60000 65536"/>
                          <a:gd name="T11" fmla="*/ 0 60000 65536"/>
                          <a:gd name="T12" fmla="*/ 0 w 621"/>
                          <a:gd name="T13" fmla="*/ 0 h 219"/>
                          <a:gd name="T14" fmla="*/ 621 w 621"/>
                          <a:gd name="T15" fmla="*/ 219 h 219"/>
                        </a:gdLst>
                        <a:ahLst/>
                        <a:cxnLst>
                          <a:cxn ang="T8">
                            <a:pos x="T0" y="T1"/>
                          </a:cxn>
                          <a:cxn ang="T9">
                            <a:pos x="T2" y="T3"/>
                          </a:cxn>
                          <a:cxn ang="T10">
                            <a:pos x="T4" y="T5"/>
                          </a:cxn>
                          <a:cxn ang="T11">
                            <a:pos x="T6" y="T7"/>
                          </a:cxn>
                        </a:cxnLst>
                        <a:rect l="T12" t="T13" r="T14" b="T15"/>
                        <a:pathLst>
                          <a:path w="621" h="219">
                            <a:moveTo>
                              <a:pt x="0" y="218"/>
                            </a:moveTo>
                            <a:lnTo>
                              <a:pt x="319" y="208"/>
                            </a:lnTo>
                            <a:lnTo>
                              <a:pt x="167" y="0"/>
                            </a:lnTo>
                            <a:lnTo>
                              <a:pt x="620" y="62"/>
                            </a:lnTo>
                          </a:path>
                        </a:pathLst>
                      </a:custGeom>
                      <a:grpFill/>
                      <a:ln w="12700" cap="rnd">
                        <a:solidFill>
                          <a:srgbClr val="FFC0FF"/>
                        </a:solidFill>
                        <a:round/>
                        <a:headEnd type="none" w="sm" len="sm"/>
                        <a:tailEnd type="none" w="sm" len="sm"/>
                      </a:ln>
                    </p:spPr>
                    <p:txBody>
                      <a:bodyPr/>
                      <a:lstStyle/>
                      <a:p>
                        <a:pPr>
                          <a:defRPr/>
                        </a:pPr>
                        <a:endParaRPr lang="en-US"/>
                      </a:p>
                    </p:txBody>
                  </p:sp>
                </p:grpSp>
                <p:grpSp>
                  <p:nvGrpSpPr>
                    <p:cNvPr id="14" name="Group 50">
                      <a:extLst>
                        <a:ext uri="{FF2B5EF4-FFF2-40B4-BE49-F238E27FC236}">
                          <a16:creationId xmlns:a16="http://schemas.microsoft.com/office/drawing/2014/main" id="{F19FD06D-9698-4107-AFB5-FC6F381B0850}"/>
                        </a:ext>
                      </a:extLst>
                    </p:cNvPr>
                    <p:cNvGrpSpPr>
                      <a:grpSpLocks/>
                    </p:cNvGrpSpPr>
                    <p:nvPr/>
                  </p:nvGrpSpPr>
                  <p:grpSpPr bwMode="auto">
                    <a:xfrm>
                      <a:off x="3382" y="1778"/>
                      <a:ext cx="296" cy="254"/>
                      <a:chOff x="3382" y="1778"/>
                      <a:chExt cx="296" cy="254"/>
                    </a:xfrm>
                    <a:grpFill/>
                  </p:grpSpPr>
                  <p:sp>
                    <p:nvSpPr>
                      <p:cNvPr id="27777" name="Freeform 51">
                        <a:extLst>
                          <a:ext uri="{FF2B5EF4-FFF2-40B4-BE49-F238E27FC236}">
                            <a16:creationId xmlns:a16="http://schemas.microsoft.com/office/drawing/2014/main" id="{1CADEE3D-B3E3-446B-AD94-CC96CE52453E}"/>
                          </a:ext>
                        </a:extLst>
                      </p:cNvPr>
                      <p:cNvSpPr>
                        <a:spLocks/>
                      </p:cNvSpPr>
                      <p:nvPr/>
                    </p:nvSpPr>
                    <p:spPr bwMode="auto">
                      <a:xfrm>
                        <a:off x="3383" y="1779"/>
                        <a:ext cx="294" cy="253"/>
                      </a:xfrm>
                      <a:custGeom>
                        <a:avLst/>
                        <a:gdLst>
                          <a:gd name="T0" fmla="*/ 0 w 294"/>
                          <a:gd name="T1" fmla="*/ 252 h 253"/>
                          <a:gd name="T2" fmla="*/ 74 w 294"/>
                          <a:gd name="T3" fmla="*/ 18 h 253"/>
                          <a:gd name="T4" fmla="*/ 147 w 294"/>
                          <a:gd name="T5" fmla="*/ 0 h 253"/>
                          <a:gd name="T6" fmla="*/ 293 w 294"/>
                          <a:gd name="T7" fmla="*/ 139 h 253"/>
                          <a:gd name="T8" fmla="*/ 0 60000 65536"/>
                          <a:gd name="T9" fmla="*/ 0 60000 65536"/>
                          <a:gd name="T10" fmla="*/ 0 60000 65536"/>
                          <a:gd name="T11" fmla="*/ 0 60000 65536"/>
                          <a:gd name="T12" fmla="*/ 0 w 294"/>
                          <a:gd name="T13" fmla="*/ 0 h 253"/>
                          <a:gd name="T14" fmla="*/ 294 w 294"/>
                          <a:gd name="T15" fmla="*/ 253 h 253"/>
                        </a:gdLst>
                        <a:ahLst/>
                        <a:cxnLst>
                          <a:cxn ang="T8">
                            <a:pos x="T0" y="T1"/>
                          </a:cxn>
                          <a:cxn ang="T9">
                            <a:pos x="T2" y="T3"/>
                          </a:cxn>
                          <a:cxn ang="T10">
                            <a:pos x="T4" y="T5"/>
                          </a:cxn>
                          <a:cxn ang="T11">
                            <a:pos x="T6" y="T7"/>
                          </a:cxn>
                        </a:cxnLst>
                        <a:rect l="T12" t="T13" r="T14" b="T15"/>
                        <a:pathLst>
                          <a:path w="294" h="253">
                            <a:moveTo>
                              <a:pt x="0" y="252"/>
                            </a:moveTo>
                            <a:lnTo>
                              <a:pt x="74" y="18"/>
                            </a:lnTo>
                            <a:lnTo>
                              <a:pt x="147" y="0"/>
                            </a:lnTo>
                            <a:lnTo>
                              <a:pt x="293" y="139"/>
                            </a:lnTo>
                          </a:path>
                        </a:pathLst>
                      </a:custGeom>
                      <a:grpFill/>
                      <a:ln w="50800" cap="rnd">
                        <a:solidFill>
                          <a:srgbClr val="C000C0"/>
                        </a:solidFill>
                        <a:round/>
                        <a:headEnd type="none" w="sm" len="sm"/>
                        <a:tailEnd type="none" w="sm" len="sm"/>
                      </a:ln>
                    </p:spPr>
                    <p:txBody>
                      <a:bodyPr/>
                      <a:lstStyle/>
                      <a:p>
                        <a:pPr>
                          <a:defRPr/>
                        </a:pPr>
                        <a:endParaRPr lang="en-US"/>
                      </a:p>
                    </p:txBody>
                  </p:sp>
                  <p:sp>
                    <p:nvSpPr>
                      <p:cNvPr id="27778" name="Freeform 52">
                        <a:extLst>
                          <a:ext uri="{FF2B5EF4-FFF2-40B4-BE49-F238E27FC236}">
                            <a16:creationId xmlns:a16="http://schemas.microsoft.com/office/drawing/2014/main" id="{B14B9726-A596-4303-8CBE-3C448DBF9DFA}"/>
                          </a:ext>
                        </a:extLst>
                      </p:cNvPr>
                      <p:cNvSpPr>
                        <a:spLocks/>
                      </p:cNvSpPr>
                      <p:nvPr/>
                    </p:nvSpPr>
                    <p:spPr bwMode="auto">
                      <a:xfrm>
                        <a:off x="3383" y="1779"/>
                        <a:ext cx="295" cy="253"/>
                      </a:xfrm>
                      <a:custGeom>
                        <a:avLst/>
                        <a:gdLst>
                          <a:gd name="T0" fmla="*/ 0 w 295"/>
                          <a:gd name="T1" fmla="*/ 252 h 253"/>
                          <a:gd name="T2" fmla="*/ 75 w 295"/>
                          <a:gd name="T3" fmla="*/ 18 h 253"/>
                          <a:gd name="T4" fmla="*/ 147 w 295"/>
                          <a:gd name="T5" fmla="*/ 0 h 253"/>
                          <a:gd name="T6" fmla="*/ 294 w 295"/>
                          <a:gd name="T7" fmla="*/ 139 h 253"/>
                          <a:gd name="T8" fmla="*/ 0 60000 65536"/>
                          <a:gd name="T9" fmla="*/ 0 60000 65536"/>
                          <a:gd name="T10" fmla="*/ 0 60000 65536"/>
                          <a:gd name="T11" fmla="*/ 0 60000 65536"/>
                          <a:gd name="T12" fmla="*/ 0 w 295"/>
                          <a:gd name="T13" fmla="*/ 0 h 253"/>
                          <a:gd name="T14" fmla="*/ 295 w 295"/>
                          <a:gd name="T15" fmla="*/ 253 h 253"/>
                        </a:gdLst>
                        <a:ahLst/>
                        <a:cxnLst>
                          <a:cxn ang="T8">
                            <a:pos x="T0" y="T1"/>
                          </a:cxn>
                          <a:cxn ang="T9">
                            <a:pos x="T2" y="T3"/>
                          </a:cxn>
                          <a:cxn ang="T10">
                            <a:pos x="T4" y="T5"/>
                          </a:cxn>
                          <a:cxn ang="T11">
                            <a:pos x="T6" y="T7"/>
                          </a:cxn>
                        </a:cxnLst>
                        <a:rect l="T12" t="T13" r="T14" b="T15"/>
                        <a:pathLst>
                          <a:path w="295" h="253">
                            <a:moveTo>
                              <a:pt x="0" y="252"/>
                            </a:moveTo>
                            <a:lnTo>
                              <a:pt x="75" y="18"/>
                            </a:lnTo>
                            <a:lnTo>
                              <a:pt x="147" y="0"/>
                            </a:lnTo>
                            <a:lnTo>
                              <a:pt x="294" y="139"/>
                            </a:lnTo>
                          </a:path>
                        </a:pathLst>
                      </a:custGeom>
                      <a:grpFill/>
                      <a:ln w="50800" cap="rnd">
                        <a:solidFill>
                          <a:srgbClr val="E000E0"/>
                        </a:solidFill>
                        <a:round/>
                        <a:headEnd type="none" w="sm" len="sm"/>
                        <a:tailEnd type="none" w="sm" len="sm"/>
                      </a:ln>
                    </p:spPr>
                    <p:txBody>
                      <a:bodyPr/>
                      <a:lstStyle/>
                      <a:p>
                        <a:pPr>
                          <a:defRPr/>
                        </a:pPr>
                        <a:endParaRPr lang="en-US"/>
                      </a:p>
                    </p:txBody>
                  </p:sp>
                  <p:sp>
                    <p:nvSpPr>
                      <p:cNvPr id="27779" name="Freeform 53">
                        <a:extLst>
                          <a:ext uri="{FF2B5EF4-FFF2-40B4-BE49-F238E27FC236}">
                            <a16:creationId xmlns:a16="http://schemas.microsoft.com/office/drawing/2014/main" id="{505416FA-FE8C-4FC9-9821-5B8442A76B51}"/>
                          </a:ext>
                        </a:extLst>
                      </p:cNvPr>
                      <p:cNvSpPr>
                        <a:spLocks/>
                      </p:cNvSpPr>
                      <p:nvPr/>
                    </p:nvSpPr>
                    <p:spPr bwMode="auto">
                      <a:xfrm>
                        <a:off x="3383" y="1779"/>
                        <a:ext cx="294" cy="253"/>
                      </a:xfrm>
                      <a:custGeom>
                        <a:avLst/>
                        <a:gdLst>
                          <a:gd name="T0" fmla="*/ 0 w 294"/>
                          <a:gd name="T1" fmla="*/ 252 h 253"/>
                          <a:gd name="T2" fmla="*/ 74 w 294"/>
                          <a:gd name="T3" fmla="*/ 18 h 253"/>
                          <a:gd name="T4" fmla="*/ 147 w 294"/>
                          <a:gd name="T5" fmla="*/ 0 h 253"/>
                          <a:gd name="T6" fmla="*/ 293 w 294"/>
                          <a:gd name="T7" fmla="*/ 139 h 253"/>
                          <a:gd name="T8" fmla="*/ 0 60000 65536"/>
                          <a:gd name="T9" fmla="*/ 0 60000 65536"/>
                          <a:gd name="T10" fmla="*/ 0 60000 65536"/>
                          <a:gd name="T11" fmla="*/ 0 60000 65536"/>
                          <a:gd name="T12" fmla="*/ 0 w 294"/>
                          <a:gd name="T13" fmla="*/ 0 h 253"/>
                          <a:gd name="T14" fmla="*/ 294 w 294"/>
                          <a:gd name="T15" fmla="*/ 253 h 253"/>
                        </a:gdLst>
                        <a:ahLst/>
                        <a:cxnLst>
                          <a:cxn ang="T8">
                            <a:pos x="T0" y="T1"/>
                          </a:cxn>
                          <a:cxn ang="T9">
                            <a:pos x="T2" y="T3"/>
                          </a:cxn>
                          <a:cxn ang="T10">
                            <a:pos x="T4" y="T5"/>
                          </a:cxn>
                          <a:cxn ang="T11">
                            <a:pos x="T6" y="T7"/>
                          </a:cxn>
                        </a:cxnLst>
                        <a:rect l="T12" t="T13" r="T14" b="T15"/>
                        <a:pathLst>
                          <a:path w="294" h="253">
                            <a:moveTo>
                              <a:pt x="0" y="252"/>
                            </a:moveTo>
                            <a:lnTo>
                              <a:pt x="74" y="18"/>
                            </a:lnTo>
                            <a:lnTo>
                              <a:pt x="147" y="0"/>
                            </a:lnTo>
                            <a:lnTo>
                              <a:pt x="293" y="139"/>
                            </a:lnTo>
                          </a:path>
                        </a:pathLst>
                      </a:custGeom>
                      <a:grpFill/>
                      <a:ln w="25400" cap="rnd">
                        <a:solidFill>
                          <a:srgbClr val="FF00FF"/>
                        </a:solidFill>
                        <a:round/>
                        <a:headEnd type="none" w="sm" len="sm"/>
                        <a:tailEnd type="none" w="sm" len="sm"/>
                      </a:ln>
                    </p:spPr>
                    <p:txBody>
                      <a:bodyPr/>
                      <a:lstStyle/>
                      <a:p>
                        <a:pPr>
                          <a:defRPr/>
                        </a:pPr>
                        <a:endParaRPr lang="en-US"/>
                      </a:p>
                    </p:txBody>
                  </p:sp>
                  <p:sp>
                    <p:nvSpPr>
                      <p:cNvPr id="27780" name="Freeform 54">
                        <a:extLst>
                          <a:ext uri="{FF2B5EF4-FFF2-40B4-BE49-F238E27FC236}">
                            <a16:creationId xmlns:a16="http://schemas.microsoft.com/office/drawing/2014/main" id="{B91DFC42-A197-4E18-9455-8EA53A7FFDF9}"/>
                          </a:ext>
                        </a:extLst>
                      </p:cNvPr>
                      <p:cNvSpPr>
                        <a:spLocks/>
                      </p:cNvSpPr>
                      <p:nvPr/>
                    </p:nvSpPr>
                    <p:spPr bwMode="auto">
                      <a:xfrm>
                        <a:off x="3383" y="1779"/>
                        <a:ext cx="294" cy="253"/>
                      </a:xfrm>
                      <a:custGeom>
                        <a:avLst/>
                        <a:gdLst>
                          <a:gd name="T0" fmla="*/ 0 w 294"/>
                          <a:gd name="T1" fmla="*/ 252 h 253"/>
                          <a:gd name="T2" fmla="*/ 74 w 294"/>
                          <a:gd name="T3" fmla="*/ 18 h 253"/>
                          <a:gd name="T4" fmla="*/ 147 w 294"/>
                          <a:gd name="T5" fmla="*/ 0 h 253"/>
                          <a:gd name="T6" fmla="*/ 293 w 294"/>
                          <a:gd name="T7" fmla="*/ 139 h 253"/>
                          <a:gd name="T8" fmla="*/ 0 60000 65536"/>
                          <a:gd name="T9" fmla="*/ 0 60000 65536"/>
                          <a:gd name="T10" fmla="*/ 0 60000 65536"/>
                          <a:gd name="T11" fmla="*/ 0 60000 65536"/>
                          <a:gd name="T12" fmla="*/ 0 w 294"/>
                          <a:gd name="T13" fmla="*/ 0 h 253"/>
                          <a:gd name="T14" fmla="*/ 294 w 294"/>
                          <a:gd name="T15" fmla="*/ 253 h 253"/>
                        </a:gdLst>
                        <a:ahLst/>
                        <a:cxnLst>
                          <a:cxn ang="T8">
                            <a:pos x="T0" y="T1"/>
                          </a:cxn>
                          <a:cxn ang="T9">
                            <a:pos x="T2" y="T3"/>
                          </a:cxn>
                          <a:cxn ang="T10">
                            <a:pos x="T4" y="T5"/>
                          </a:cxn>
                          <a:cxn ang="T11">
                            <a:pos x="T6" y="T7"/>
                          </a:cxn>
                        </a:cxnLst>
                        <a:rect l="T12" t="T13" r="T14" b="T15"/>
                        <a:pathLst>
                          <a:path w="294" h="253">
                            <a:moveTo>
                              <a:pt x="0" y="252"/>
                            </a:moveTo>
                            <a:lnTo>
                              <a:pt x="74" y="18"/>
                            </a:lnTo>
                            <a:lnTo>
                              <a:pt x="147" y="0"/>
                            </a:lnTo>
                            <a:lnTo>
                              <a:pt x="293" y="139"/>
                            </a:lnTo>
                          </a:path>
                        </a:pathLst>
                      </a:custGeom>
                      <a:grpFill/>
                      <a:ln w="12700" cap="rnd">
                        <a:solidFill>
                          <a:srgbClr val="FF40FF"/>
                        </a:solidFill>
                        <a:round/>
                        <a:headEnd type="none" w="sm" len="sm"/>
                        <a:tailEnd type="none" w="sm" len="sm"/>
                      </a:ln>
                    </p:spPr>
                    <p:txBody>
                      <a:bodyPr/>
                      <a:lstStyle/>
                      <a:p>
                        <a:pPr>
                          <a:defRPr/>
                        </a:pPr>
                        <a:endParaRPr lang="en-US"/>
                      </a:p>
                    </p:txBody>
                  </p:sp>
                  <p:sp>
                    <p:nvSpPr>
                      <p:cNvPr id="27781" name="Freeform 55">
                        <a:extLst>
                          <a:ext uri="{FF2B5EF4-FFF2-40B4-BE49-F238E27FC236}">
                            <a16:creationId xmlns:a16="http://schemas.microsoft.com/office/drawing/2014/main" id="{3B4A9FA2-4466-4349-95CC-B95F2BA78792}"/>
                          </a:ext>
                        </a:extLst>
                      </p:cNvPr>
                      <p:cNvSpPr>
                        <a:spLocks/>
                      </p:cNvSpPr>
                      <p:nvPr/>
                    </p:nvSpPr>
                    <p:spPr bwMode="auto">
                      <a:xfrm>
                        <a:off x="3382" y="1779"/>
                        <a:ext cx="295" cy="253"/>
                      </a:xfrm>
                      <a:custGeom>
                        <a:avLst/>
                        <a:gdLst>
                          <a:gd name="T0" fmla="*/ 0 w 295"/>
                          <a:gd name="T1" fmla="*/ 252 h 253"/>
                          <a:gd name="T2" fmla="*/ 75 w 295"/>
                          <a:gd name="T3" fmla="*/ 18 h 253"/>
                          <a:gd name="T4" fmla="*/ 147 w 295"/>
                          <a:gd name="T5" fmla="*/ 0 h 253"/>
                          <a:gd name="T6" fmla="*/ 294 w 295"/>
                          <a:gd name="T7" fmla="*/ 139 h 253"/>
                          <a:gd name="T8" fmla="*/ 0 60000 65536"/>
                          <a:gd name="T9" fmla="*/ 0 60000 65536"/>
                          <a:gd name="T10" fmla="*/ 0 60000 65536"/>
                          <a:gd name="T11" fmla="*/ 0 60000 65536"/>
                          <a:gd name="T12" fmla="*/ 0 w 295"/>
                          <a:gd name="T13" fmla="*/ 0 h 253"/>
                          <a:gd name="T14" fmla="*/ 295 w 295"/>
                          <a:gd name="T15" fmla="*/ 253 h 253"/>
                        </a:gdLst>
                        <a:ahLst/>
                        <a:cxnLst>
                          <a:cxn ang="T8">
                            <a:pos x="T0" y="T1"/>
                          </a:cxn>
                          <a:cxn ang="T9">
                            <a:pos x="T2" y="T3"/>
                          </a:cxn>
                          <a:cxn ang="T10">
                            <a:pos x="T4" y="T5"/>
                          </a:cxn>
                          <a:cxn ang="T11">
                            <a:pos x="T6" y="T7"/>
                          </a:cxn>
                        </a:cxnLst>
                        <a:rect l="T12" t="T13" r="T14" b="T15"/>
                        <a:pathLst>
                          <a:path w="295" h="253">
                            <a:moveTo>
                              <a:pt x="0" y="252"/>
                            </a:moveTo>
                            <a:lnTo>
                              <a:pt x="75" y="18"/>
                            </a:lnTo>
                            <a:lnTo>
                              <a:pt x="147" y="0"/>
                            </a:lnTo>
                            <a:lnTo>
                              <a:pt x="294" y="139"/>
                            </a:lnTo>
                          </a:path>
                        </a:pathLst>
                      </a:custGeom>
                      <a:grpFill/>
                      <a:ln w="12700" cap="rnd">
                        <a:solidFill>
                          <a:srgbClr val="FF80FF"/>
                        </a:solidFill>
                        <a:round/>
                        <a:headEnd type="none" w="sm" len="sm"/>
                        <a:tailEnd type="none" w="sm" len="sm"/>
                      </a:ln>
                    </p:spPr>
                    <p:txBody>
                      <a:bodyPr/>
                      <a:lstStyle/>
                      <a:p>
                        <a:pPr>
                          <a:defRPr/>
                        </a:pPr>
                        <a:endParaRPr lang="en-US"/>
                      </a:p>
                    </p:txBody>
                  </p:sp>
                  <p:sp>
                    <p:nvSpPr>
                      <p:cNvPr id="27782" name="Freeform 56">
                        <a:extLst>
                          <a:ext uri="{FF2B5EF4-FFF2-40B4-BE49-F238E27FC236}">
                            <a16:creationId xmlns:a16="http://schemas.microsoft.com/office/drawing/2014/main" id="{F84CCE3B-2277-462D-94F5-F43A63F9010F}"/>
                          </a:ext>
                        </a:extLst>
                      </p:cNvPr>
                      <p:cNvSpPr>
                        <a:spLocks/>
                      </p:cNvSpPr>
                      <p:nvPr/>
                    </p:nvSpPr>
                    <p:spPr bwMode="auto">
                      <a:xfrm>
                        <a:off x="3382" y="1778"/>
                        <a:ext cx="295" cy="253"/>
                      </a:xfrm>
                      <a:custGeom>
                        <a:avLst/>
                        <a:gdLst>
                          <a:gd name="T0" fmla="*/ 0 w 295"/>
                          <a:gd name="T1" fmla="*/ 252 h 253"/>
                          <a:gd name="T2" fmla="*/ 75 w 295"/>
                          <a:gd name="T3" fmla="*/ 18 h 253"/>
                          <a:gd name="T4" fmla="*/ 147 w 295"/>
                          <a:gd name="T5" fmla="*/ 0 h 253"/>
                          <a:gd name="T6" fmla="*/ 294 w 295"/>
                          <a:gd name="T7" fmla="*/ 139 h 253"/>
                          <a:gd name="T8" fmla="*/ 0 60000 65536"/>
                          <a:gd name="T9" fmla="*/ 0 60000 65536"/>
                          <a:gd name="T10" fmla="*/ 0 60000 65536"/>
                          <a:gd name="T11" fmla="*/ 0 60000 65536"/>
                          <a:gd name="T12" fmla="*/ 0 w 295"/>
                          <a:gd name="T13" fmla="*/ 0 h 253"/>
                          <a:gd name="T14" fmla="*/ 295 w 295"/>
                          <a:gd name="T15" fmla="*/ 253 h 253"/>
                        </a:gdLst>
                        <a:ahLst/>
                        <a:cxnLst>
                          <a:cxn ang="T8">
                            <a:pos x="T0" y="T1"/>
                          </a:cxn>
                          <a:cxn ang="T9">
                            <a:pos x="T2" y="T3"/>
                          </a:cxn>
                          <a:cxn ang="T10">
                            <a:pos x="T4" y="T5"/>
                          </a:cxn>
                          <a:cxn ang="T11">
                            <a:pos x="T6" y="T7"/>
                          </a:cxn>
                        </a:cxnLst>
                        <a:rect l="T12" t="T13" r="T14" b="T15"/>
                        <a:pathLst>
                          <a:path w="295" h="253">
                            <a:moveTo>
                              <a:pt x="0" y="252"/>
                            </a:moveTo>
                            <a:lnTo>
                              <a:pt x="75" y="18"/>
                            </a:lnTo>
                            <a:lnTo>
                              <a:pt x="147" y="0"/>
                            </a:lnTo>
                            <a:lnTo>
                              <a:pt x="294" y="139"/>
                            </a:lnTo>
                          </a:path>
                        </a:pathLst>
                      </a:custGeom>
                      <a:grpFill/>
                      <a:ln w="12700" cap="rnd">
                        <a:solidFill>
                          <a:srgbClr val="FFC0FF"/>
                        </a:solidFill>
                        <a:round/>
                        <a:headEnd type="none" w="sm" len="sm"/>
                        <a:tailEnd type="none" w="sm" len="sm"/>
                      </a:ln>
                    </p:spPr>
                    <p:txBody>
                      <a:bodyPr/>
                      <a:lstStyle/>
                      <a:p>
                        <a:pPr>
                          <a:defRPr/>
                        </a:pPr>
                        <a:endParaRPr lang="en-US"/>
                      </a:p>
                    </p:txBody>
                  </p:sp>
                </p:grpSp>
                <p:grpSp>
                  <p:nvGrpSpPr>
                    <p:cNvPr id="15" name="Group 57">
                      <a:extLst>
                        <a:ext uri="{FF2B5EF4-FFF2-40B4-BE49-F238E27FC236}">
                          <a16:creationId xmlns:a16="http://schemas.microsoft.com/office/drawing/2014/main" id="{F9DDC041-C709-49B3-B148-DEEA341BF8E5}"/>
                        </a:ext>
                      </a:extLst>
                    </p:cNvPr>
                    <p:cNvGrpSpPr>
                      <a:grpSpLocks/>
                    </p:cNvGrpSpPr>
                    <p:nvPr/>
                  </p:nvGrpSpPr>
                  <p:grpSpPr bwMode="auto">
                    <a:xfrm>
                      <a:off x="3242" y="1643"/>
                      <a:ext cx="483" cy="142"/>
                      <a:chOff x="3242" y="1643"/>
                      <a:chExt cx="483" cy="142"/>
                    </a:xfrm>
                    <a:grpFill/>
                  </p:grpSpPr>
                  <p:sp>
                    <p:nvSpPr>
                      <p:cNvPr id="27771" name="Freeform 58">
                        <a:extLst>
                          <a:ext uri="{FF2B5EF4-FFF2-40B4-BE49-F238E27FC236}">
                            <a16:creationId xmlns:a16="http://schemas.microsoft.com/office/drawing/2014/main" id="{ED0C2BBC-7A69-4333-9A39-9D2D4BFFB782}"/>
                          </a:ext>
                        </a:extLst>
                      </p:cNvPr>
                      <p:cNvSpPr>
                        <a:spLocks/>
                      </p:cNvSpPr>
                      <p:nvPr/>
                    </p:nvSpPr>
                    <p:spPr bwMode="auto">
                      <a:xfrm>
                        <a:off x="3242" y="1644"/>
                        <a:ext cx="482" cy="141"/>
                      </a:xfrm>
                      <a:custGeom>
                        <a:avLst/>
                        <a:gdLst>
                          <a:gd name="T0" fmla="*/ 0 w 482"/>
                          <a:gd name="T1" fmla="*/ 0 h 141"/>
                          <a:gd name="T2" fmla="*/ 251 w 482"/>
                          <a:gd name="T3" fmla="*/ 101 h 141"/>
                          <a:gd name="T4" fmla="*/ 481 w 482"/>
                          <a:gd name="T5" fmla="*/ 140 h 141"/>
                          <a:gd name="T6" fmla="*/ 0 60000 65536"/>
                          <a:gd name="T7" fmla="*/ 0 60000 65536"/>
                          <a:gd name="T8" fmla="*/ 0 60000 65536"/>
                          <a:gd name="T9" fmla="*/ 0 w 482"/>
                          <a:gd name="T10" fmla="*/ 0 h 141"/>
                          <a:gd name="T11" fmla="*/ 482 w 482"/>
                          <a:gd name="T12" fmla="*/ 141 h 141"/>
                        </a:gdLst>
                        <a:ahLst/>
                        <a:cxnLst>
                          <a:cxn ang="T6">
                            <a:pos x="T0" y="T1"/>
                          </a:cxn>
                          <a:cxn ang="T7">
                            <a:pos x="T2" y="T3"/>
                          </a:cxn>
                          <a:cxn ang="T8">
                            <a:pos x="T4" y="T5"/>
                          </a:cxn>
                        </a:cxnLst>
                        <a:rect l="T9" t="T10" r="T11" b="T12"/>
                        <a:pathLst>
                          <a:path w="482" h="141">
                            <a:moveTo>
                              <a:pt x="0" y="0"/>
                            </a:moveTo>
                            <a:lnTo>
                              <a:pt x="251" y="101"/>
                            </a:lnTo>
                            <a:lnTo>
                              <a:pt x="481" y="140"/>
                            </a:lnTo>
                          </a:path>
                        </a:pathLst>
                      </a:custGeom>
                      <a:grpFill/>
                      <a:ln w="50800" cap="rnd">
                        <a:solidFill>
                          <a:srgbClr val="C000C0"/>
                        </a:solidFill>
                        <a:round/>
                        <a:headEnd type="none" w="sm" len="sm"/>
                        <a:tailEnd type="none" w="sm" len="sm"/>
                      </a:ln>
                    </p:spPr>
                    <p:txBody>
                      <a:bodyPr/>
                      <a:lstStyle/>
                      <a:p>
                        <a:pPr>
                          <a:defRPr/>
                        </a:pPr>
                        <a:endParaRPr lang="en-US"/>
                      </a:p>
                    </p:txBody>
                  </p:sp>
                  <p:sp>
                    <p:nvSpPr>
                      <p:cNvPr id="27772" name="Freeform 59">
                        <a:extLst>
                          <a:ext uri="{FF2B5EF4-FFF2-40B4-BE49-F238E27FC236}">
                            <a16:creationId xmlns:a16="http://schemas.microsoft.com/office/drawing/2014/main" id="{540803B4-C6A4-4980-831E-56F47B377F23}"/>
                          </a:ext>
                        </a:extLst>
                      </p:cNvPr>
                      <p:cNvSpPr>
                        <a:spLocks/>
                      </p:cNvSpPr>
                      <p:nvPr/>
                    </p:nvSpPr>
                    <p:spPr bwMode="auto">
                      <a:xfrm>
                        <a:off x="3243" y="1643"/>
                        <a:ext cx="481" cy="141"/>
                      </a:xfrm>
                      <a:custGeom>
                        <a:avLst/>
                        <a:gdLst>
                          <a:gd name="T0" fmla="*/ 0 w 481"/>
                          <a:gd name="T1" fmla="*/ 0 h 141"/>
                          <a:gd name="T2" fmla="*/ 251 w 481"/>
                          <a:gd name="T3" fmla="*/ 102 h 141"/>
                          <a:gd name="T4" fmla="*/ 480 w 481"/>
                          <a:gd name="T5" fmla="*/ 140 h 141"/>
                          <a:gd name="T6" fmla="*/ 0 60000 65536"/>
                          <a:gd name="T7" fmla="*/ 0 60000 65536"/>
                          <a:gd name="T8" fmla="*/ 0 60000 65536"/>
                          <a:gd name="T9" fmla="*/ 0 w 481"/>
                          <a:gd name="T10" fmla="*/ 0 h 141"/>
                          <a:gd name="T11" fmla="*/ 481 w 481"/>
                          <a:gd name="T12" fmla="*/ 141 h 141"/>
                        </a:gdLst>
                        <a:ahLst/>
                        <a:cxnLst>
                          <a:cxn ang="T6">
                            <a:pos x="T0" y="T1"/>
                          </a:cxn>
                          <a:cxn ang="T7">
                            <a:pos x="T2" y="T3"/>
                          </a:cxn>
                          <a:cxn ang="T8">
                            <a:pos x="T4" y="T5"/>
                          </a:cxn>
                        </a:cxnLst>
                        <a:rect l="T9" t="T10" r="T11" b="T12"/>
                        <a:pathLst>
                          <a:path w="481" h="141">
                            <a:moveTo>
                              <a:pt x="0" y="0"/>
                            </a:moveTo>
                            <a:lnTo>
                              <a:pt x="251" y="102"/>
                            </a:lnTo>
                            <a:lnTo>
                              <a:pt x="480" y="140"/>
                            </a:lnTo>
                          </a:path>
                        </a:pathLst>
                      </a:custGeom>
                      <a:grpFill/>
                      <a:ln w="50800" cap="rnd">
                        <a:solidFill>
                          <a:srgbClr val="E000E0"/>
                        </a:solidFill>
                        <a:round/>
                        <a:headEnd type="none" w="sm" len="sm"/>
                        <a:tailEnd type="none" w="sm" len="sm"/>
                      </a:ln>
                    </p:spPr>
                    <p:txBody>
                      <a:bodyPr/>
                      <a:lstStyle/>
                      <a:p>
                        <a:pPr>
                          <a:defRPr/>
                        </a:pPr>
                        <a:endParaRPr lang="en-US"/>
                      </a:p>
                    </p:txBody>
                  </p:sp>
                  <p:sp>
                    <p:nvSpPr>
                      <p:cNvPr id="27773" name="Freeform 60">
                        <a:extLst>
                          <a:ext uri="{FF2B5EF4-FFF2-40B4-BE49-F238E27FC236}">
                            <a16:creationId xmlns:a16="http://schemas.microsoft.com/office/drawing/2014/main" id="{9CA716F0-AC8D-44BF-9E27-DA71506A60BE}"/>
                          </a:ext>
                        </a:extLst>
                      </p:cNvPr>
                      <p:cNvSpPr>
                        <a:spLocks/>
                      </p:cNvSpPr>
                      <p:nvPr/>
                    </p:nvSpPr>
                    <p:spPr bwMode="auto">
                      <a:xfrm>
                        <a:off x="3244" y="1644"/>
                        <a:ext cx="481" cy="141"/>
                      </a:xfrm>
                      <a:custGeom>
                        <a:avLst/>
                        <a:gdLst>
                          <a:gd name="T0" fmla="*/ 0 w 481"/>
                          <a:gd name="T1" fmla="*/ 0 h 141"/>
                          <a:gd name="T2" fmla="*/ 251 w 481"/>
                          <a:gd name="T3" fmla="*/ 101 h 141"/>
                          <a:gd name="T4" fmla="*/ 480 w 481"/>
                          <a:gd name="T5" fmla="*/ 140 h 141"/>
                          <a:gd name="T6" fmla="*/ 0 60000 65536"/>
                          <a:gd name="T7" fmla="*/ 0 60000 65536"/>
                          <a:gd name="T8" fmla="*/ 0 60000 65536"/>
                          <a:gd name="T9" fmla="*/ 0 w 481"/>
                          <a:gd name="T10" fmla="*/ 0 h 141"/>
                          <a:gd name="T11" fmla="*/ 481 w 481"/>
                          <a:gd name="T12" fmla="*/ 141 h 141"/>
                        </a:gdLst>
                        <a:ahLst/>
                        <a:cxnLst>
                          <a:cxn ang="T6">
                            <a:pos x="T0" y="T1"/>
                          </a:cxn>
                          <a:cxn ang="T7">
                            <a:pos x="T2" y="T3"/>
                          </a:cxn>
                          <a:cxn ang="T8">
                            <a:pos x="T4" y="T5"/>
                          </a:cxn>
                        </a:cxnLst>
                        <a:rect l="T9" t="T10" r="T11" b="T12"/>
                        <a:pathLst>
                          <a:path w="481" h="141">
                            <a:moveTo>
                              <a:pt x="0" y="0"/>
                            </a:moveTo>
                            <a:lnTo>
                              <a:pt x="251" y="101"/>
                            </a:lnTo>
                            <a:lnTo>
                              <a:pt x="480" y="140"/>
                            </a:lnTo>
                          </a:path>
                        </a:pathLst>
                      </a:custGeom>
                      <a:grpFill/>
                      <a:ln w="25400" cap="rnd">
                        <a:solidFill>
                          <a:srgbClr val="FF00FF"/>
                        </a:solidFill>
                        <a:round/>
                        <a:headEnd type="none" w="sm" len="sm"/>
                        <a:tailEnd type="none" w="sm" len="sm"/>
                      </a:ln>
                    </p:spPr>
                    <p:txBody>
                      <a:bodyPr/>
                      <a:lstStyle/>
                      <a:p>
                        <a:pPr>
                          <a:defRPr/>
                        </a:pPr>
                        <a:endParaRPr lang="en-US"/>
                      </a:p>
                    </p:txBody>
                  </p:sp>
                  <p:sp>
                    <p:nvSpPr>
                      <p:cNvPr id="27774" name="Freeform 61">
                        <a:extLst>
                          <a:ext uri="{FF2B5EF4-FFF2-40B4-BE49-F238E27FC236}">
                            <a16:creationId xmlns:a16="http://schemas.microsoft.com/office/drawing/2014/main" id="{8A3994E6-5DDC-4334-8484-7123885BDC90}"/>
                          </a:ext>
                        </a:extLst>
                      </p:cNvPr>
                      <p:cNvSpPr>
                        <a:spLocks/>
                      </p:cNvSpPr>
                      <p:nvPr/>
                    </p:nvSpPr>
                    <p:spPr bwMode="auto">
                      <a:xfrm>
                        <a:off x="3244" y="1644"/>
                        <a:ext cx="481" cy="141"/>
                      </a:xfrm>
                      <a:custGeom>
                        <a:avLst/>
                        <a:gdLst>
                          <a:gd name="T0" fmla="*/ 0 w 481"/>
                          <a:gd name="T1" fmla="*/ 0 h 141"/>
                          <a:gd name="T2" fmla="*/ 251 w 481"/>
                          <a:gd name="T3" fmla="*/ 101 h 141"/>
                          <a:gd name="T4" fmla="*/ 480 w 481"/>
                          <a:gd name="T5" fmla="*/ 140 h 141"/>
                          <a:gd name="T6" fmla="*/ 0 60000 65536"/>
                          <a:gd name="T7" fmla="*/ 0 60000 65536"/>
                          <a:gd name="T8" fmla="*/ 0 60000 65536"/>
                          <a:gd name="T9" fmla="*/ 0 w 481"/>
                          <a:gd name="T10" fmla="*/ 0 h 141"/>
                          <a:gd name="T11" fmla="*/ 481 w 481"/>
                          <a:gd name="T12" fmla="*/ 141 h 141"/>
                        </a:gdLst>
                        <a:ahLst/>
                        <a:cxnLst>
                          <a:cxn ang="T6">
                            <a:pos x="T0" y="T1"/>
                          </a:cxn>
                          <a:cxn ang="T7">
                            <a:pos x="T2" y="T3"/>
                          </a:cxn>
                          <a:cxn ang="T8">
                            <a:pos x="T4" y="T5"/>
                          </a:cxn>
                        </a:cxnLst>
                        <a:rect l="T9" t="T10" r="T11" b="T12"/>
                        <a:pathLst>
                          <a:path w="481" h="141">
                            <a:moveTo>
                              <a:pt x="0" y="0"/>
                            </a:moveTo>
                            <a:lnTo>
                              <a:pt x="251" y="101"/>
                            </a:lnTo>
                            <a:lnTo>
                              <a:pt x="480" y="140"/>
                            </a:lnTo>
                          </a:path>
                        </a:pathLst>
                      </a:custGeom>
                      <a:grpFill/>
                      <a:ln w="12700" cap="rnd">
                        <a:solidFill>
                          <a:srgbClr val="FF40FF"/>
                        </a:solidFill>
                        <a:round/>
                        <a:headEnd type="none" w="sm" len="sm"/>
                        <a:tailEnd type="none" w="sm" len="sm"/>
                      </a:ln>
                    </p:spPr>
                    <p:txBody>
                      <a:bodyPr/>
                      <a:lstStyle/>
                      <a:p>
                        <a:pPr>
                          <a:defRPr/>
                        </a:pPr>
                        <a:endParaRPr lang="en-US"/>
                      </a:p>
                    </p:txBody>
                  </p:sp>
                  <p:sp>
                    <p:nvSpPr>
                      <p:cNvPr id="27775" name="Freeform 62">
                        <a:extLst>
                          <a:ext uri="{FF2B5EF4-FFF2-40B4-BE49-F238E27FC236}">
                            <a16:creationId xmlns:a16="http://schemas.microsoft.com/office/drawing/2014/main" id="{80042108-6620-4D75-9325-7A347DAE4887}"/>
                          </a:ext>
                        </a:extLst>
                      </p:cNvPr>
                      <p:cNvSpPr>
                        <a:spLocks/>
                      </p:cNvSpPr>
                      <p:nvPr/>
                    </p:nvSpPr>
                    <p:spPr bwMode="auto">
                      <a:xfrm>
                        <a:off x="3243" y="1643"/>
                        <a:ext cx="481" cy="141"/>
                      </a:xfrm>
                      <a:custGeom>
                        <a:avLst/>
                        <a:gdLst>
                          <a:gd name="T0" fmla="*/ 0 w 481"/>
                          <a:gd name="T1" fmla="*/ 0 h 141"/>
                          <a:gd name="T2" fmla="*/ 251 w 481"/>
                          <a:gd name="T3" fmla="*/ 101 h 141"/>
                          <a:gd name="T4" fmla="*/ 480 w 481"/>
                          <a:gd name="T5" fmla="*/ 140 h 141"/>
                          <a:gd name="T6" fmla="*/ 0 60000 65536"/>
                          <a:gd name="T7" fmla="*/ 0 60000 65536"/>
                          <a:gd name="T8" fmla="*/ 0 60000 65536"/>
                          <a:gd name="T9" fmla="*/ 0 w 481"/>
                          <a:gd name="T10" fmla="*/ 0 h 141"/>
                          <a:gd name="T11" fmla="*/ 481 w 481"/>
                          <a:gd name="T12" fmla="*/ 141 h 141"/>
                        </a:gdLst>
                        <a:ahLst/>
                        <a:cxnLst>
                          <a:cxn ang="T6">
                            <a:pos x="T0" y="T1"/>
                          </a:cxn>
                          <a:cxn ang="T7">
                            <a:pos x="T2" y="T3"/>
                          </a:cxn>
                          <a:cxn ang="T8">
                            <a:pos x="T4" y="T5"/>
                          </a:cxn>
                        </a:cxnLst>
                        <a:rect l="T9" t="T10" r="T11" b="T12"/>
                        <a:pathLst>
                          <a:path w="481" h="141">
                            <a:moveTo>
                              <a:pt x="0" y="0"/>
                            </a:moveTo>
                            <a:lnTo>
                              <a:pt x="251" y="101"/>
                            </a:lnTo>
                            <a:lnTo>
                              <a:pt x="480" y="140"/>
                            </a:lnTo>
                          </a:path>
                        </a:pathLst>
                      </a:custGeom>
                      <a:grpFill/>
                      <a:ln w="12700" cap="rnd">
                        <a:solidFill>
                          <a:srgbClr val="FF80FF"/>
                        </a:solidFill>
                        <a:round/>
                        <a:headEnd type="none" w="sm" len="sm"/>
                        <a:tailEnd type="none" w="sm" len="sm"/>
                      </a:ln>
                    </p:spPr>
                    <p:txBody>
                      <a:bodyPr/>
                      <a:lstStyle/>
                      <a:p>
                        <a:pPr>
                          <a:defRPr/>
                        </a:pPr>
                        <a:endParaRPr lang="en-US"/>
                      </a:p>
                    </p:txBody>
                  </p:sp>
                  <p:sp>
                    <p:nvSpPr>
                      <p:cNvPr id="27776" name="Freeform 63">
                        <a:extLst>
                          <a:ext uri="{FF2B5EF4-FFF2-40B4-BE49-F238E27FC236}">
                            <a16:creationId xmlns:a16="http://schemas.microsoft.com/office/drawing/2014/main" id="{C38B6269-1D23-43F2-8CAE-0323623D5BB9}"/>
                          </a:ext>
                        </a:extLst>
                      </p:cNvPr>
                      <p:cNvSpPr>
                        <a:spLocks/>
                      </p:cNvSpPr>
                      <p:nvPr/>
                    </p:nvSpPr>
                    <p:spPr bwMode="auto">
                      <a:xfrm>
                        <a:off x="3244" y="1643"/>
                        <a:ext cx="481" cy="141"/>
                      </a:xfrm>
                      <a:custGeom>
                        <a:avLst/>
                        <a:gdLst>
                          <a:gd name="T0" fmla="*/ 0 w 481"/>
                          <a:gd name="T1" fmla="*/ 0 h 141"/>
                          <a:gd name="T2" fmla="*/ 251 w 481"/>
                          <a:gd name="T3" fmla="*/ 101 h 141"/>
                          <a:gd name="T4" fmla="*/ 480 w 481"/>
                          <a:gd name="T5" fmla="*/ 140 h 141"/>
                          <a:gd name="T6" fmla="*/ 0 60000 65536"/>
                          <a:gd name="T7" fmla="*/ 0 60000 65536"/>
                          <a:gd name="T8" fmla="*/ 0 60000 65536"/>
                          <a:gd name="T9" fmla="*/ 0 w 481"/>
                          <a:gd name="T10" fmla="*/ 0 h 141"/>
                          <a:gd name="T11" fmla="*/ 481 w 481"/>
                          <a:gd name="T12" fmla="*/ 141 h 141"/>
                        </a:gdLst>
                        <a:ahLst/>
                        <a:cxnLst>
                          <a:cxn ang="T6">
                            <a:pos x="T0" y="T1"/>
                          </a:cxn>
                          <a:cxn ang="T7">
                            <a:pos x="T2" y="T3"/>
                          </a:cxn>
                          <a:cxn ang="T8">
                            <a:pos x="T4" y="T5"/>
                          </a:cxn>
                        </a:cxnLst>
                        <a:rect l="T9" t="T10" r="T11" b="T12"/>
                        <a:pathLst>
                          <a:path w="481" h="141">
                            <a:moveTo>
                              <a:pt x="0" y="0"/>
                            </a:moveTo>
                            <a:lnTo>
                              <a:pt x="251" y="101"/>
                            </a:lnTo>
                            <a:lnTo>
                              <a:pt x="480" y="140"/>
                            </a:lnTo>
                          </a:path>
                        </a:pathLst>
                      </a:custGeom>
                      <a:grpFill/>
                      <a:ln w="12700" cap="rnd">
                        <a:solidFill>
                          <a:srgbClr val="FFC0FF"/>
                        </a:solidFill>
                        <a:round/>
                        <a:headEnd type="none" w="sm" len="sm"/>
                        <a:tailEnd type="none" w="sm" len="sm"/>
                      </a:ln>
                    </p:spPr>
                    <p:txBody>
                      <a:bodyPr/>
                      <a:lstStyle/>
                      <a:p>
                        <a:pPr>
                          <a:defRPr/>
                        </a:pPr>
                        <a:endParaRPr lang="en-US"/>
                      </a:p>
                    </p:txBody>
                  </p:sp>
                </p:grpSp>
                <p:grpSp>
                  <p:nvGrpSpPr>
                    <p:cNvPr id="16" name="Group 64">
                      <a:extLst>
                        <a:ext uri="{FF2B5EF4-FFF2-40B4-BE49-F238E27FC236}">
                          <a16:creationId xmlns:a16="http://schemas.microsoft.com/office/drawing/2014/main" id="{A461BFC3-BFA2-4D80-B6EA-E649FA26539B}"/>
                        </a:ext>
                      </a:extLst>
                    </p:cNvPr>
                    <p:cNvGrpSpPr>
                      <a:grpSpLocks/>
                    </p:cNvGrpSpPr>
                    <p:nvPr/>
                  </p:nvGrpSpPr>
                  <p:grpSpPr bwMode="auto">
                    <a:xfrm>
                      <a:off x="3395" y="1583"/>
                      <a:ext cx="156" cy="151"/>
                      <a:chOff x="3395" y="1583"/>
                      <a:chExt cx="156" cy="151"/>
                    </a:xfrm>
                    <a:grpFill/>
                  </p:grpSpPr>
                  <p:sp>
                    <p:nvSpPr>
                      <p:cNvPr id="27765" name="Freeform 65">
                        <a:extLst>
                          <a:ext uri="{FF2B5EF4-FFF2-40B4-BE49-F238E27FC236}">
                            <a16:creationId xmlns:a16="http://schemas.microsoft.com/office/drawing/2014/main" id="{88A81830-FD60-4F23-A039-92158D407D9D}"/>
                          </a:ext>
                        </a:extLst>
                      </p:cNvPr>
                      <p:cNvSpPr>
                        <a:spLocks/>
                      </p:cNvSpPr>
                      <p:nvPr/>
                    </p:nvSpPr>
                    <p:spPr bwMode="auto">
                      <a:xfrm>
                        <a:off x="3396" y="1584"/>
                        <a:ext cx="155" cy="150"/>
                      </a:xfrm>
                      <a:custGeom>
                        <a:avLst/>
                        <a:gdLst>
                          <a:gd name="T0" fmla="*/ 0 w 155"/>
                          <a:gd name="T1" fmla="*/ 8 h 150"/>
                          <a:gd name="T2" fmla="*/ 71 w 155"/>
                          <a:gd name="T3" fmla="*/ 149 h 150"/>
                          <a:gd name="T4" fmla="*/ 116 w 155"/>
                          <a:gd name="T5" fmla="*/ 98 h 150"/>
                          <a:gd name="T6" fmla="*/ 154 w 155"/>
                          <a:gd name="T7" fmla="*/ 0 h 150"/>
                          <a:gd name="T8" fmla="*/ 0 60000 65536"/>
                          <a:gd name="T9" fmla="*/ 0 60000 65536"/>
                          <a:gd name="T10" fmla="*/ 0 60000 65536"/>
                          <a:gd name="T11" fmla="*/ 0 60000 65536"/>
                          <a:gd name="T12" fmla="*/ 0 w 155"/>
                          <a:gd name="T13" fmla="*/ 0 h 150"/>
                          <a:gd name="T14" fmla="*/ 155 w 155"/>
                          <a:gd name="T15" fmla="*/ 150 h 150"/>
                        </a:gdLst>
                        <a:ahLst/>
                        <a:cxnLst>
                          <a:cxn ang="T8">
                            <a:pos x="T0" y="T1"/>
                          </a:cxn>
                          <a:cxn ang="T9">
                            <a:pos x="T2" y="T3"/>
                          </a:cxn>
                          <a:cxn ang="T10">
                            <a:pos x="T4" y="T5"/>
                          </a:cxn>
                          <a:cxn ang="T11">
                            <a:pos x="T6" y="T7"/>
                          </a:cxn>
                        </a:cxnLst>
                        <a:rect l="T12" t="T13" r="T14" b="T15"/>
                        <a:pathLst>
                          <a:path w="155" h="150">
                            <a:moveTo>
                              <a:pt x="0" y="8"/>
                            </a:moveTo>
                            <a:lnTo>
                              <a:pt x="71" y="149"/>
                            </a:lnTo>
                            <a:lnTo>
                              <a:pt x="116" y="98"/>
                            </a:lnTo>
                            <a:lnTo>
                              <a:pt x="154" y="0"/>
                            </a:lnTo>
                          </a:path>
                        </a:pathLst>
                      </a:custGeom>
                      <a:grpFill/>
                      <a:ln w="50800" cap="rnd">
                        <a:solidFill>
                          <a:srgbClr val="C000C0"/>
                        </a:solidFill>
                        <a:round/>
                        <a:headEnd type="none" w="sm" len="sm"/>
                        <a:tailEnd type="none" w="sm" len="sm"/>
                      </a:ln>
                    </p:spPr>
                    <p:txBody>
                      <a:bodyPr/>
                      <a:lstStyle/>
                      <a:p>
                        <a:pPr>
                          <a:defRPr/>
                        </a:pPr>
                        <a:endParaRPr lang="en-US"/>
                      </a:p>
                    </p:txBody>
                  </p:sp>
                  <p:sp>
                    <p:nvSpPr>
                      <p:cNvPr id="27766" name="Freeform 66">
                        <a:extLst>
                          <a:ext uri="{FF2B5EF4-FFF2-40B4-BE49-F238E27FC236}">
                            <a16:creationId xmlns:a16="http://schemas.microsoft.com/office/drawing/2014/main" id="{5BD1004F-CAC9-4214-A0E7-0701606DCB8F}"/>
                          </a:ext>
                        </a:extLst>
                      </p:cNvPr>
                      <p:cNvSpPr>
                        <a:spLocks/>
                      </p:cNvSpPr>
                      <p:nvPr/>
                    </p:nvSpPr>
                    <p:spPr bwMode="auto">
                      <a:xfrm>
                        <a:off x="3396" y="1583"/>
                        <a:ext cx="155" cy="151"/>
                      </a:xfrm>
                      <a:custGeom>
                        <a:avLst/>
                        <a:gdLst>
                          <a:gd name="T0" fmla="*/ 0 w 155"/>
                          <a:gd name="T1" fmla="*/ 8 h 151"/>
                          <a:gd name="T2" fmla="*/ 71 w 155"/>
                          <a:gd name="T3" fmla="*/ 150 h 151"/>
                          <a:gd name="T4" fmla="*/ 116 w 155"/>
                          <a:gd name="T5" fmla="*/ 98 h 151"/>
                          <a:gd name="T6" fmla="*/ 154 w 155"/>
                          <a:gd name="T7" fmla="*/ 0 h 151"/>
                          <a:gd name="T8" fmla="*/ 0 60000 65536"/>
                          <a:gd name="T9" fmla="*/ 0 60000 65536"/>
                          <a:gd name="T10" fmla="*/ 0 60000 65536"/>
                          <a:gd name="T11" fmla="*/ 0 60000 65536"/>
                          <a:gd name="T12" fmla="*/ 0 w 155"/>
                          <a:gd name="T13" fmla="*/ 0 h 151"/>
                          <a:gd name="T14" fmla="*/ 155 w 155"/>
                          <a:gd name="T15" fmla="*/ 151 h 151"/>
                        </a:gdLst>
                        <a:ahLst/>
                        <a:cxnLst>
                          <a:cxn ang="T8">
                            <a:pos x="T0" y="T1"/>
                          </a:cxn>
                          <a:cxn ang="T9">
                            <a:pos x="T2" y="T3"/>
                          </a:cxn>
                          <a:cxn ang="T10">
                            <a:pos x="T4" y="T5"/>
                          </a:cxn>
                          <a:cxn ang="T11">
                            <a:pos x="T6" y="T7"/>
                          </a:cxn>
                        </a:cxnLst>
                        <a:rect l="T12" t="T13" r="T14" b="T15"/>
                        <a:pathLst>
                          <a:path w="155" h="151">
                            <a:moveTo>
                              <a:pt x="0" y="8"/>
                            </a:moveTo>
                            <a:lnTo>
                              <a:pt x="71" y="150"/>
                            </a:lnTo>
                            <a:lnTo>
                              <a:pt x="116" y="98"/>
                            </a:lnTo>
                            <a:lnTo>
                              <a:pt x="154" y="0"/>
                            </a:lnTo>
                          </a:path>
                        </a:pathLst>
                      </a:custGeom>
                      <a:grpFill/>
                      <a:ln w="50800" cap="rnd">
                        <a:solidFill>
                          <a:srgbClr val="E000E0"/>
                        </a:solidFill>
                        <a:round/>
                        <a:headEnd type="none" w="sm" len="sm"/>
                        <a:tailEnd type="none" w="sm" len="sm"/>
                      </a:ln>
                    </p:spPr>
                    <p:txBody>
                      <a:bodyPr/>
                      <a:lstStyle/>
                      <a:p>
                        <a:pPr>
                          <a:defRPr/>
                        </a:pPr>
                        <a:endParaRPr lang="en-US"/>
                      </a:p>
                    </p:txBody>
                  </p:sp>
                  <p:sp>
                    <p:nvSpPr>
                      <p:cNvPr id="27767" name="Freeform 67">
                        <a:extLst>
                          <a:ext uri="{FF2B5EF4-FFF2-40B4-BE49-F238E27FC236}">
                            <a16:creationId xmlns:a16="http://schemas.microsoft.com/office/drawing/2014/main" id="{90564B22-75E3-4BD3-A032-738588B3A367}"/>
                          </a:ext>
                        </a:extLst>
                      </p:cNvPr>
                      <p:cNvSpPr>
                        <a:spLocks/>
                      </p:cNvSpPr>
                      <p:nvPr/>
                    </p:nvSpPr>
                    <p:spPr bwMode="auto">
                      <a:xfrm>
                        <a:off x="3396" y="1583"/>
                        <a:ext cx="155" cy="150"/>
                      </a:xfrm>
                      <a:custGeom>
                        <a:avLst/>
                        <a:gdLst>
                          <a:gd name="T0" fmla="*/ 0 w 155"/>
                          <a:gd name="T1" fmla="*/ 8 h 150"/>
                          <a:gd name="T2" fmla="*/ 71 w 155"/>
                          <a:gd name="T3" fmla="*/ 149 h 150"/>
                          <a:gd name="T4" fmla="*/ 116 w 155"/>
                          <a:gd name="T5" fmla="*/ 98 h 150"/>
                          <a:gd name="T6" fmla="*/ 154 w 155"/>
                          <a:gd name="T7" fmla="*/ 0 h 150"/>
                          <a:gd name="T8" fmla="*/ 0 60000 65536"/>
                          <a:gd name="T9" fmla="*/ 0 60000 65536"/>
                          <a:gd name="T10" fmla="*/ 0 60000 65536"/>
                          <a:gd name="T11" fmla="*/ 0 60000 65536"/>
                          <a:gd name="T12" fmla="*/ 0 w 155"/>
                          <a:gd name="T13" fmla="*/ 0 h 150"/>
                          <a:gd name="T14" fmla="*/ 155 w 155"/>
                          <a:gd name="T15" fmla="*/ 150 h 150"/>
                        </a:gdLst>
                        <a:ahLst/>
                        <a:cxnLst>
                          <a:cxn ang="T8">
                            <a:pos x="T0" y="T1"/>
                          </a:cxn>
                          <a:cxn ang="T9">
                            <a:pos x="T2" y="T3"/>
                          </a:cxn>
                          <a:cxn ang="T10">
                            <a:pos x="T4" y="T5"/>
                          </a:cxn>
                          <a:cxn ang="T11">
                            <a:pos x="T6" y="T7"/>
                          </a:cxn>
                        </a:cxnLst>
                        <a:rect l="T12" t="T13" r="T14" b="T15"/>
                        <a:pathLst>
                          <a:path w="155" h="150">
                            <a:moveTo>
                              <a:pt x="0" y="8"/>
                            </a:moveTo>
                            <a:lnTo>
                              <a:pt x="71" y="149"/>
                            </a:lnTo>
                            <a:lnTo>
                              <a:pt x="116" y="98"/>
                            </a:lnTo>
                            <a:lnTo>
                              <a:pt x="154" y="0"/>
                            </a:lnTo>
                          </a:path>
                        </a:pathLst>
                      </a:custGeom>
                      <a:grpFill/>
                      <a:ln w="25400" cap="rnd">
                        <a:solidFill>
                          <a:srgbClr val="FF00FF"/>
                        </a:solidFill>
                        <a:round/>
                        <a:headEnd type="none" w="sm" len="sm"/>
                        <a:tailEnd type="none" w="sm" len="sm"/>
                      </a:ln>
                    </p:spPr>
                    <p:txBody>
                      <a:bodyPr/>
                      <a:lstStyle/>
                      <a:p>
                        <a:pPr>
                          <a:defRPr/>
                        </a:pPr>
                        <a:endParaRPr lang="en-US"/>
                      </a:p>
                    </p:txBody>
                  </p:sp>
                  <p:sp>
                    <p:nvSpPr>
                      <p:cNvPr id="27768" name="Freeform 68">
                        <a:extLst>
                          <a:ext uri="{FF2B5EF4-FFF2-40B4-BE49-F238E27FC236}">
                            <a16:creationId xmlns:a16="http://schemas.microsoft.com/office/drawing/2014/main" id="{AE47AE93-D21E-46BF-B68C-DBF97E969D58}"/>
                          </a:ext>
                        </a:extLst>
                      </p:cNvPr>
                      <p:cNvSpPr>
                        <a:spLocks/>
                      </p:cNvSpPr>
                      <p:nvPr/>
                    </p:nvSpPr>
                    <p:spPr bwMode="auto">
                      <a:xfrm>
                        <a:off x="3396" y="1583"/>
                        <a:ext cx="155" cy="150"/>
                      </a:xfrm>
                      <a:custGeom>
                        <a:avLst/>
                        <a:gdLst>
                          <a:gd name="T0" fmla="*/ 0 w 155"/>
                          <a:gd name="T1" fmla="*/ 8 h 150"/>
                          <a:gd name="T2" fmla="*/ 71 w 155"/>
                          <a:gd name="T3" fmla="*/ 149 h 150"/>
                          <a:gd name="T4" fmla="*/ 116 w 155"/>
                          <a:gd name="T5" fmla="*/ 98 h 150"/>
                          <a:gd name="T6" fmla="*/ 154 w 155"/>
                          <a:gd name="T7" fmla="*/ 0 h 150"/>
                          <a:gd name="T8" fmla="*/ 0 60000 65536"/>
                          <a:gd name="T9" fmla="*/ 0 60000 65536"/>
                          <a:gd name="T10" fmla="*/ 0 60000 65536"/>
                          <a:gd name="T11" fmla="*/ 0 60000 65536"/>
                          <a:gd name="T12" fmla="*/ 0 w 155"/>
                          <a:gd name="T13" fmla="*/ 0 h 150"/>
                          <a:gd name="T14" fmla="*/ 155 w 155"/>
                          <a:gd name="T15" fmla="*/ 150 h 150"/>
                        </a:gdLst>
                        <a:ahLst/>
                        <a:cxnLst>
                          <a:cxn ang="T8">
                            <a:pos x="T0" y="T1"/>
                          </a:cxn>
                          <a:cxn ang="T9">
                            <a:pos x="T2" y="T3"/>
                          </a:cxn>
                          <a:cxn ang="T10">
                            <a:pos x="T4" y="T5"/>
                          </a:cxn>
                          <a:cxn ang="T11">
                            <a:pos x="T6" y="T7"/>
                          </a:cxn>
                        </a:cxnLst>
                        <a:rect l="T12" t="T13" r="T14" b="T15"/>
                        <a:pathLst>
                          <a:path w="155" h="150">
                            <a:moveTo>
                              <a:pt x="0" y="8"/>
                            </a:moveTo>
                            <a:lnTo>
                              <a:pt x="71" y="149"/>
                            </a:lnTo>
                            <a:lnTo>
                              <a:pt x="116" y="98"/>
                            </a:lnTo>
                            <a:lnTo>
                              <a:pt x="154" y="0"/>
                            </a:lnTo>
                          </a:path>
                        </a:pathLst>
                      </a:custGeom>
                      <a:grpFill/>
                      <a:ln w="12700" cap="rnd">
                        <a:solidFill>
                          <a:srgbClr val="FF40FF"/>
                        </a:solidFill>
                        <a:round/>
                        <a:headEnd type="none" w="sm" len="sm"/>
                        <a:tailEnd type="none" w="sm" len="sm"/>
                      </a:ln>
                    </p:spPr>
                    <p:txBody>
                      <a:bodyPr/>
                      <a:lstStyle/>
                      <a:p>
                        <a:pPr>
                          <a:defRPr/>
                        </a:pPr>
                        <a:endParaRPr lang="en-US"/>
                      </a:p>
                    </p:txBody>
                  </p:sp>
                  <p:sp>
                    <p:nvSpPr>
                      <p:cNvPr id="27769" name="Freeform 69">
                        <a:extLst>
                          <a:ext uri="{FF2B5EF4-FFF2-40B4-BE49-F238E27FC236}">
                            <a16:creationId xmlns:a16="http://schemas.microsoft.com/office/drawing/2014/main" id="{77548150-93EB-421B-8790-14483B39E8AD}"/>
                          </a:ext>
                        </a:extLst>
                      </p:cNvPr>
                      <p:cNvSpPr>
                        <a:spLocks/>
                      </p:cNvSpPr>
                      <p:nvPr/>
                    </p:nvSpPr>
                    <p:spPr bwMode="auto">
                      <a:xfrm>
                        <a:off x="3396" y="1583"/>
                        <a:ext cx="155" cy="150"/>
                      </a:xfrm>
                      <a:custGeom>
                        <a:avLst/>
                        <a:gdLst>
                          <a:gd name="T0" fmla="*/ 0 w 155"/>
                          <a:gd name="T1" fmla="*/ 8 h 150"/>
                          <a:gd name="T2" fmla="*/ 71 w 155"/>
                          <a:gd name="T3" fmla="*/ 149 h 150"/>
                          <a:gd name="T4" fmla="*/ 116 w 155"/>
                          <a:gd name="T5" fmla="*/ 98 h 150"/>
                          <a:gd name="T6" fmla="*/ 154 w 155"/>
                          <a:gd name="T7" fmla="*/ 0 h 150"/>
                          <a:gd name="T8" fmla="*/ 0 60000 65536"/>
                          <a:gd name="T9" fmla="*/ 0 60000 65536"/>
                          <a:gd name="T10" fmla="*/ 0 60000 65536"/>
                          <a:gd name="T11" fmla="*/ 0 60000 65536"/>
                          <a:gd name="T12" fmla="*/ 0 w 155"/>
                          <a:gd name="T13" fmla="*/ 0 h 150"/>
                          <a:gd name="T14" fmla="*/ 155 w 155"/>
                          <a:gd name="T15" fmla="*/ 150 h 150"/>
                        </a:gdLst>
                        <a:ahLst/>
                        <a:cxnLst>
                          <a:cxn ang="T8">
                            <a:pos x="T0" y="T1"/>
                          </a:cxn>
                          <a:cxn ang="T9">
                            <a:pos x="T2" y="T3"/>
                          </a:cxn>
                          <a:cxn ang="T10">
                            <a:pos x="T4" y="T5"/>
                          </a:cxn>
                          <a:cxn ang="T11">
                            <a:pos x="T6" y="T7"/>
                          </a:cxn>
                        </a:cxnLst>
                        <a:rect l="T12" t="T13" r="T14" b="T15"/>
                        <a:pathLst>
                          <a:path w="155" h="150">
                            <a:moveTo>
                              <a:pt x="0" y="8"/>
                            </a:moveTo>
                            <a:lnTo>
                              <a:pt x="71" y="149"/>
                            </a:lnTo>
                            <a:lnTo>
                              <a:pt x="116" y="98"/>
                            </a:lnTo>
                            <a:lnTo>
                              <a:pt x="154" y="0"/>
                            </a:lnTo>
                          </a:path>
                        </a:pathLst>
                      </a:custGeom>
                      <a:grpFill/>
                      <a:ln w="12700" cap="rnd">
                        <a:solidFill>
                          <a:srgbClr val="FF80FF"/>
                        </a:solidFill>
                        <a:round/>
                        <a:headEnd type="none" w="sm" len="sm"/>
                        <a:tailEnd type="none" w="sm" len="sm"/>
                      </a:ln>
                    </p:spPr>
                    <p:txBody>
                      <a:bodyPr/>
                      <a:lstStyle/>
                      <a:p>
                        <a:pPr>
                          <a:defRPr/>
                        </a:pPr>
                        <a:endParaRPr lang="en-US"/>
                      </a:p>
                    </p:txBody>
                  </p:sp>
                  <p:sp>
                    <p:nvSpPr>
                      <p:cNvPr id="27770" name="Freeform 70">
                        <a:extLst>
                          <a:ext uri="{FF2B5EF4-FFF2-40B4-BE49-F238E27FC236}">
                            <a16:creationId xmlns:a16="http://schemas.microsoft.com/office/drawing/2014/main" id="{6B8E91EA-8148-424A-880F-BCB47961BDCD}"/>
                          </a:ext>
                        </a:extLst>
                      </p:cNvPr>
                      <p:cNvSpPr>
                        <a:spLocks/>
                      </p:cNvSpPr>
                      <p:nvPr/>
                    </p:nvSpPr>
                    <p:spPr bwMode="auto">
                      <a:xfrm>
                        <a:off x="3395" y="1584"/>
                        <a:ext cx="156" cy="150"/>
                      </a:xfrm>
                      <a:custGeom>
                        <a:avLst/>
                        <a:gdLst>
                          <a:gd name="T0" fmla="*/ 0 w 156"/>
                          <a:gd name="T1" fmla="*/ 8 h 150"/>
                          <a:gd name="T2" fmla="*/ 71 w 156"/>
                          <a:gd name="T3" fmla="*/ 149 h 150"/>
                          <a:gd name="T4" fmla="*/ 116 w 156"/>
                          <a:gd name="T5" fmla="*/ 98 h 150"/>
                          <a:gd name="T6" fmla="*/ 155 w 156"/>
                          <a:gd name="T7" fmla="*/ 0 h 150"/>
                          <a:gd name="T8" fmla="*/ 0 60000 65536"/>
                          <a:gd name="T9" fmla="*/ 0 60000 65536"/>
                          <a:gd name="T10" fmla="*/ 0 60000 65536"/>
                          <a:gd name="T11" fmla="*/ 0 60000 65536"/>
                          <a:gd name="T12" fmla="*/ 0 w 156"/>
                          <a:gd name="T13" fmla="*/ 0 h 150"/>
                          <a:gd name="T14" fmla="*/ 156 w 156"/>
                          <a:gd name="T15" fmla="*/ 150 h 150"/>
                        </a:gdLst>
                        <a:ahLst/>
                        <a:cxnLst>
                          <a:cxn ang="T8">
                            <a:pos x="T0" y="T1"/>
                          </a:cxn>
                          <a:cxn ang="T9">
                            <a:pos x="T2" y="T3"/>
                          </a:cxn>
                          <a:cxn ang="T10">
                            <a:pos x="T4" y="T5"/>
                          </a:cxn>
                          <a:cxn ang="T11">
                            <a:pos x="T6" y="T7"/>
                          </a:cxn>
                        </a:cxnLst>
                        <a:rect l="T12" t="T13" r="T14" b="T15"/>
                        <a:pathLst>
                          <a:path w="156" h="150">
                            <a:moveTo>
                              <a:pt x="0" y="8"/>
                            </a:moveTo>
                            <a:lnTo>
                              <a:pt x="71" y="149"/>
                            </a:lnTo>
                            <a:lnTo>
                              <a:pt x="116" y="98"/>
                            </a:lnTo>
                            <a:lnTo>
                              <a:pt x="155" y="0"/>
                            </a:lnTo>
                          </a:path>
                        </a:pathLst>
                      </a:custGeom>
                      <a:grpFill/>
                      <a:ln w="12700" cap="rnd">
                        <a:solidFill>
                          <a:srgbClr val="FFC0FF"/>
                        </a:solidFill>
                        <a:round/>
                        <a:headEnd type="none" w="sm" len="sm"/>
                        <a:tailEnd type="none" w="sm" len="sm"/>
                      </a:ln>
                    </p:spPr>
                    <p:txBody>
                      <a:bodyPr/>
                      <a:lstStyle/>
                      <a:p>
                        <a:pPr>
                          <a:defRPr/>
                        </a:pPr>
                        <a:endParaRPr lang="en-US"/>
                      </a:p>
                    </p:txBody>
                  </p:sp>
                </p:grpSp>
              </p:grpSp>
              <p:grpSp>
                <p:nvGrpSpPr>
                  <p:cNvPr id="17" name="Group 71">
                    <a:extLst>
                      <a:ext uri="{FF2B5EF4-FFF2-40B4-BE49-F238E27FC236}">
                        <a16:creationId xmlns:a16="http://schemas.microsoft.com/office/drawing/2014/main" id="{6EA4BDDF-9585-4011-92A9-68956BAD11D5}"/>
                      </a:ext>
                    </a:extLst>
                  </p:cNvPr>
                  <p:cNvGrpSpPr>
                    <a:grpSpLocks/>
                  </p:cNvGrpSpPr>
                  <p:nvPr/>
                </p:nvGrpSpPr>
                <p:grpSpPr bwMode="auto">
                  <a:xfrm>
                    <a:off x="3343" y="1444"/>
                    <a:ext cx="258" cy="153"/>
                    <a:chOff x="3343" y="1444"/>
                    <a:chExt cx="258" cy="153"/>
                  </a:xfrm>
                  <a:grpFill/>
                </p:grpSpPr>
                <p:sp>
                  <p:nvSpPr>
                    <p:cNvPr id="27755" name="Freeform 72">
                      <a:extLst>
                        <a:ext uri="{FF2B5EF4-FFF2-40B4-BE49-F238E27FC236}">
                          <a16:creationId xmlns:a16="http://schemas.microsoft.com/office/drawing/2014/main" id="{D2DB6BD2-F1CD-4C4F-8956-DC7D19EE2A20}"/>
                        </a:ext>
                      </a:extLst>
                    </p:cNvPr>
                    <p:cNvSpPr>
                      <a:spLocks/>
                    </p:cNvSpPr>
                    <p:nvPr/>
                  </p:nvSpPr>
                  <p:spPr bwMode="auto">
                    <a:xfrm>
                      <a:off x="3343" y="1444"/>
                      <a:ext cx="258" cy="153"/>
                    </a:xfrm>
                    <a:custGeom>
                      <a:avLst/>
                      <a:gdLst>
                        <a:gd name="T0" fmla="*/ 55 w 258"/>
                        <a:gd name="T1" fmla="*/ 152 h 153"/>
                        <a:gd name="T2" fmla="*/ 0 w 258"/>
                        <a:gd name="T3" fmla="*/ 44 h 153"/>
                        <a:gd name="T4" fmla="*/ 257 w 258"/>
                        <a:gd name="T5" fmla="*/ 0 h 153"/>
                        <a:gd name="T6" fmla="*/ 207 w 258"/>
                        <a:gd name="T7" fmla="*/ 142 h 153"/>
                        <a:gd name="T8" fmla="*/ 0 60000 65536"/>
                        <a:gd name="T9" fmla="*/ 0 60000 65536"/>
                        <a:gd name="T10" fmla="*/ 0 60000 65536"/>
                        <a:gd name="T11" fmla="*/ 0 60000 65536"/>
                        <a:gd name="T12" fmla="*/ 0 w 258"/>
                        <a:gd name="T13" fmla="*/ 0 h 153"/>
                        <a:gd name="T14" fmla="*/ 258 w 258"/>
                        <a:gd name="T15" fmla="*/ 153 h 153"/>
                      </a:gdLst>
                      <a:ahLst/>
                      <a:cxnLst>
                        <a:cxn ang="T8">
                          <a:pos x="T0" y="T1"/>
                        </a:cxn>
                        <a:cxn ang="T9">
                          <a:pos x="T2" y="T3"/>
                        </a:cxn>
                        <a:cxn ang="T10">
                          <a:pos x="T4" y="T5"/>
                        </a:cxn>
                        <a:cxn ang="T11">
                          <a:pos x="T6" y="T7"/>
                        </a:cxn>
                      </a:cxnLst>
                      <a:rect l="T12" t="T13" r="T14" b="T15"/>
                      <a:pathLst>
                        <a:path w="258" h="153">
                          <a:moveTo>
                            <a:pt x="55" y="152"/>
                          </a:moveTo>
                          <a:lnTo>
                            <a:pt x="0" y="44"/>
                          </a:lnTo>
                          <a:lnTo>
                            <a:pt x="257" y="0"/>
                          </a:lnTo>
                          <a:lnTo>
                            <a:pt x="207" y="142"/>
                          </a:lnTo>
                        </a:path>
                      </a:pathLst>
                    </a:custGeom>
                    <a:grpFill/>
                    <a:ln w="50800" cap="rnd">
                      <a:solidFill>
                        <a:srgbClr val="C00000"/>
                      </a:solidFill>
                      <a:round/>
                      <a:headEnd type="none" w="sm" len="sm"/>
                      <a:tailEnd type="none" w="sm" len="sm"/>
                    </a:ln>
                  </p:spPr>
                  <p:txBody>
                    <a:bodyPr/>
                    <a:lstStyle/>
                    <a:p>
                      <a:pPr>
                        <a:defRPr/>
                      </a:pPr>
                      <a:endParaRPr lang="en-US"/>
                    </a:p>
                  </p:txBody>
                </p:sp>
                <p:sp>
                  <p:nvSpPr>
                    <p:cNvPr id="27756" name="Freeform 73">
                      <a:extLst>
                        <a:ext uri="{FF2B5EF4-FFF2-40B4-BE49-F238E27FC236}">
                          <a16:creationId xmlns:a16="http://schemas.microsoft.com/office/drawing/2014/main" id="{CE1BA515-F69B-4FFF-9302-43A57A82C5B9}"/>
                        </a:ext>
                      </a:extLst>
                    </p:cNvPr>
                    <p:cNvSpPr>
                      <a:spLocks/>
                    </p:cNvSpPr>
                    <p:nvPr/>
                  </p:nvSpPr>
                  <p:spPr bwMode="auto">
                    <a:xfrm>
                      <a:off x="3343" y="1444"/>
                      <a:ext cx="258" cy="153"/>
                    </a:xfrm>
                    <a:custGeom>
                      <a:avLst/>
                      <a:gdLst>
                        <a:gd name="T0" fmla="*/ 55 w 258"/>
                        <a:gd name="T1" fmla="*/ 152 h 153"/>
                        <a:gd name="T2" fmla="*/ 0 w 258"/>
                        <a:gd name="T3" fmla="*/ 43 h 153"/>
                        <a:gd name="T4" fmla="*/ 257 w 258"/>
                        <a:gd name="T5" fmla="*/ 0 h 153"/>
                        <a:gd name="T6" fmla="*/ 207 w 258"/>
                        <a:gd name="T7" fmla="*/ 141 h 153"/>
                        <a:gd name="T8" fmla="*/ 0 60000 65536"/>
                        <a:gd name="T9" fmla="*/ 0 60000 65536"/>
                        <a:gd name="T10" fmla="*/ 0 60000 65536"/>
                        <a:gd name="T11" fmla="*/ 0 60000 65536"/>
                        <a:gd name="T12" fmla="*/ 0 w 258"/>
                        <a:gd name="T13" fmla="*/ 0 h 153"/>
                        <a:gd name="T14" fmla="*/ 258 w 258"/>
                        <a:gd name="T15" fmla="*/ 153 h 153"/>
                      </a:gdLst>
                      <a:ahLst/>
                      <a:cxnLst>
                        <a:cxn ang="T8">
                          <a:pos x="T0" y="T1"/>
                        </a:cxn>
                        <a:cxn ang="T9">
                          <a:pos x="T2" y="T3"/>
                        </a:cxn>
                        <a:cxn ang="T10">
                          <a:pos x="T4" y="T5"/>
                        </a:cxn>
                        <a:cxn ang="T11">
                          <a:pos x="T6" y="T7"/>
                        </a:cxn>
                      </a:cxnLst>
                      <a:rect l="T12" t="T13" r="T14" b="T15"/>
                      <a:pathLst>
                        <a:path w="258" h="153">
                          <a:moveTo>
                            <a:pt x="55" y="152"/>
                          </a:moveTo>
                          <a:lnTo>
                            <a:pt x="0" y="43"/>
                          </a:lnTo>
                          <a:lnTo>
                            <a:pt x="257" y="0"/>
                          </a:lnTo>
                          <a:lnTo>
                            <a:pt x="207" y="141"/>
                          </a:lnTo>
                        </a:path>
                      </a:pathLst>
                    </a:custGeom>
                    <a:grpFill/>
                    <a:ln w="50800" cap="rnd">
                      <a:solidFill>
                        <a:srgbClr val="E00000"/>
                      </a:solidFill>
                      <a:round/>
                      <a:headEnd type="none" w="sm" len="sm"/>
                      <a:tailEnd type="none" w="sm" len="sm"/>
                    </a:ln>
                  </p:spPr>
                  <p:txBody>
                    <a:bodyPr/>
                    <a:lstStyle/>
                    <a:p>
                      <a:pPr>
                        <a:defRPr/>
                      </a:pPr>
                      <a:endParaRPr lang="en-US"/>
                    </a:p>
                  </p:txBody>
                </p:sp>
                <p:sp>
                  <p:nvSpPr>
                    <p:cNvPr id="27757" name="Freeform 74">
                      <a:extLst>
                        <a:ext uri="{FF2B5EF4-FFF2-40B4-BE49-F238E27FC236}">
                          <a16:creationId xmlns:a16="http://schemas.microsoft.com/office/drawing/2014/main" id="{F9F9C39D-F3F7-48CB-AFFB-1C0BA7A88E8F}"/>
                        </a:ext>
                      </a:extLst>
                    </p:cNvPr>
                    <p:cNvSpPr>
                      <a:spLocks/>
                    </p:cNvSpPr>
                    <p:nvPr/>
                  </p:nvSpPr>
                  <p:spPr bwMode="auto">
                    <a:xfrm>
                      <a:off x="3343" y="1445"/>
                      <a:ext cx="258" cy="152"/>
                    </a:xfrm>
                    <a:custGeom>
                      <a:avLst/>
                      <a:gdLst>
                        <a:gd name="T0" fmla="*/ 55 w 258"/>
                        <a:gd name="T1" fmla="*/ 151 h 152"/>
                        <a:gd name="T2" fmla="*/ 0 w 258"/>
                        <a:gd name="T3" fmla="*/ 43 h 152"/>
                        <a:gd name="T4" fmla="*/ 257 w 258"/>
                        <a:gd name="T5" fmla="*/ 0 h 152"/>
                        <a:gd name="T6" fmla="*/ 207 w 258"/>
                        <a:gd name="T7" fmla="*/ 141 h 152"/>
                        <a:gd name="T8" fmla="*/ 0 60000 65536"/>
                        <a:gd name="T9" fmla="*/ 0 60000 65536"/>
                        <a:gd name="T10" fmla="*/ 0 60000 65536"/>
                        <a:gd name="T11" fmla="*/ 0 60000 65536"/>
                        <a:gd name="T12" fmla="*/ 0 w 258"/>
                        <a:gd name="T13" fmla="*/ 0 h 152"/>
                        <a:gd name="T14" fmla="*/ 258 w 258"/>
                        <a:gd name="T15" fmla="*/ 152 h 152"/>
                      </a:gdLst>
                      <a:ahLst/>
                      <a:cxnLst>
                        <a:cxn ang="T8">
                          <a:pos x="T0" y="T1"/>
                        </a:cxn>
                        <a:cxn ang="T9">
                          <a:pos x="T2" y="T3"/>
                        </a:cxn>
                        <a:cxn ang="T10">
                          <a:pos x="T4" y="T5"/>
                        </a:cxn>
                        <a:cxn ang="T11">
                          <a:pos x="T6" y="T7"/>
                        </a:cxn>
                      </a:cxnLst>
                      <a:rect l="T12" t="T13" r="T14" b="T15"/>
                      <a:pathLst>
                        <a:path w="258" h="152">
                          <a:moveTo>
                            <a:pt x="55" y="151"/>
                          </a:moveTo>
                          <a:lnTo>
                            <a:pt x="0" y="43"/>
                          </a:lnTo>
                          <a:lnTo>
                            <a:pt x="257" y="0"/>
                          </a:lnTo>
                          <a:lnTo>
                            <a:pt x="207" y="141"/>
                          </a:lnTo>
                        </a:path>
                      </a:pathLst>
                    </a:custGeom>
                    <a:grpFill/>
                    <a:ln w="25400" cap="rnd">
                      <a:solidFill>
                        <a:srgbClr val="FF0000"/>
                      </a:solidFill>
                      <a:round/>
                      <a:headEnd type="none" w="sm" len="sm"/>
                      <a:tailEnd type="none" w="sm" len="sm"/>
                    </a:ln>
                  </p:spPr>
                  <p:txBody>
                    <a:bodyPr/>
                    <a:lstStyle/>
                    <a:p>
                      <a:pPr>
                        <a:defRPr/>
                      </a:pPr>
                      <a:endParaRPr lang="en-US"/>
                    </a:p>
                  </p:txBody>
                </p:sp>
                <p:sp>
                  <p:nvSpPr>
                    <p:cNvPr id="27758" name="Freeform 75">
                      <a:extLst>
                        <a:ext uri="{FF2B5EF4-FFF2-40B4-BE49-F238E27FC236}">
                          <a16:creationId xmlns:a16="http://schemas.microsoft.com/office/drawing/2014/main" id="{BBC4BB71-E4C4-44E0-8576-1FA758EE7870}"/>
                        </a:ext>
                      </a:extLst>
                    </p:cNvPr>
                    <p:cNvSpPr>
                      <a:spLocks/>
                    </p:cNvSpPr>
                    <p:nvPr/>
                  </p:nvSpPr>
                  <p:spPr bwMode="auto">
                    <a:xfrm>
                      <a:off x="3343" y="1445"/>
                      <a:ext cx="258" cy="152"/>
                    </a:xfrm>
                    <a:custGeom>
                      <a:avLst/>
                      <a:gdLst>
                        <a:gd name="T0" fmla="*/ 55 w 258"/>
                        <a:gd name="T1" fmla="*/ 151 h 152"/>
                        <a:gd name="T2" fmla="*/ 0 w 258"/>
                        <a:gd name="T3" fmla="*/ 43 h 152"/>
                        <a:gd name="T4" fmla="*/ 257 w 258"/>
                        <a:gd name="T5" fmla="*/ 0 h 152"/>
                        <a:gd name="T6" fmla="*/ 207 w 258"/>
                        <a:gd name="T7" fmla="*/ 141 h 152"/>
                        <a:gd name="T8" fmla="*/ 0 60000 65536"/>
                        <a:gd name="T9" fmla="*/ 0 60000 65536"/>
                        <a:gd name="T10" fmla="*/ 0 60000 65536"/>
                        <a:gd name="T11" fmla="*/ 0 60000 65536"/>
                        <a:gd name="T12" fmla="*/ 0 w 258"/>
                        <a:gd name="T13" fmla="*/ 0 h 152"/>
                        <a:gd name="T14" fmla="*/ 258 w 258"/>
                        <a:gd name="T15" fmla="*/ 152 h 152"/>
                      </a:gdLst>
                      <a:ahLst/>
                      <a:cxnLst>
                        <a:cxn ang="T8">
                          <a:pos x="T0" y="T1"/>
                        </a:cxn>
                        <a:cxn ang="T9">
                          <a:pos x="T2" y="T3"/>
                        </a:cxn>
                        <a:cxn ang="T10">
                          <a:pos x="T4" y="T5"/>
                        </a:cxn>
                        <a:cxn ang="T11">
                          <a:pos x="T6" y="T7"/>
                        </a:cxn>
                      </a:cxnLst>
                      <a:rect l="T12" t="T13" r="T14" b="T15"/>
                      <a:pathLst>
                        <a:path w="258" h="152">
                          <a:moveTo>
                            <a:pt x="55" y="151"/>
                          </a:moveTo>
                          <a:lnTo>
                            <a:pt x="0" y="43"/>
                          </a:lnTo>
                          <a:lnTo>
                            <a:pt x="257" y="0"/>
                          </a:lnTo>
                          <a:lnTo>
                            <a:pt x="207" y="141"/>
                          </a:lnTo>
                        </a:path>
                      </a:pathLst>
                    </a:custGeom>
                    <a:grpFill/>
                    <a:ln w="12700" cap="rnd">
                      <a:solidFill>
                        <a:srgbClr val="FF4040"/>
                      </a:solidFill>
                      <a:round/>
                      <a:headEnd type="none" w="sm" len="sm"/>
                      <a:tailEnd type="none" w="sm" len="sm"/>
                    </a:ln>
                  </p:spPr>
                  <p:txBody>
                    <a:bodyPr/>
                    <a:lstStyle/>
                    <a:p>
                      <a:pPr>
                        <a:defRPr/>
                      </a:pPr>
                      <a:endParaRPr lang="en-US"/>
                    </a:p>
                  </p:txBody>
                </p:sp>
                <p:sp>
                  <p:nvSpPr>
                    <p:cNvPr id="27759" name="Freeform 76">
                      <a:extLst>
                        <a:ext uri="{FF2B5EF4-FFF2-40B4-BE49-F238E27FC236}">
                          <a16:creationId xmlns:a16="http://schemas.microsoft.com/office/drawing/2014/main" id="{39C63A8F-EB27-4FA2-AB92-54F192BFD3A0}"/>
                        </a:ext>
                      </a:extLst>
                    </p:cNvPr>
                    <p:cNvSpPr>
                      <a:spLocks/>
                    </p:cNvSpPr>
                    <p:nvPr/>
                  </p:nvSpPr>
                  <p:spPr bwMode="auto">
                    <a:xfrm>
                      <a:off x="3343" y="1444"/>
                      <a:ext cx="258" cy="153"/>
                    </a:xfrm>
                    <a:custGeom>
                      <a:avLst/>
                      <a:gdLst>
                        <a:gd name="T0" fmla="*/ 55 w 258"/>
                        <a:gd name="T1" fmla="*/ 152 h 153"/>
                        <a:gd name="T2" fmla="*/ 0 w 258"/>
                        <a:gd name="T3" fmla="*/ 44 h 153"/>
                        <a:gd name="T4" fmla="*/ 257 w 258"/>
                        <a:gd name="T5" fmla="*/ 0 h 153"/>
                        <a:gd name="T6" fmla="*/ 207 w 258"/>
                        <a:gd name="T7" fmla="*/ 142 h 153"/>
                        <a:gd name="T8" fmla="*/ 0 60000 65536"/>
                        <a:gd name="T9" fmla="*/ 0 60000 65536"/>
                        <a:gd name="T10" fmla="*/ 0 60000 65536"/>
                        <a:gd name="T11" fmla="*/ 0 60000 65536"/>
                        <a:gd name="T12" fmla="*/ 0 w 258"/>
                        <a:gd name="T13" fmla="*/ 0 h 153"/>
                        <a:gd name="T14" fmla="*/ 258 w 258"/>
                        <a:gd name="T15" fmla="*/ 153 h 153"/>
                      </a:gdLst>
                      <a:ahLst/>
                      <a:cxnLst>
                        <a:cxn ang="T8">
                          <a:pos x="T0" y="T1"/>
                        </a:cxn>
                        <a:cxn ang="T9">
                          <a:pos x="T2" y="T3"/>
                        </a:cxn>
                        <a:cxn ang="T10">
                          <a:pos x="T4" y="T5"/>
                        </a:cxn>
                        <a:cxn ang="T11">
                          <a:pos x="T6" y="T7"/>
                        </a:cxn>
                      </a:cxnLst>
                      <a:rect l="T12" t="T13" r="T14" b="T15"/>
                      <a:pathLst>
                        <a:path w="258" h="153">
                          <a:moveTo>
                            <a:pt x="55" y="152"/>
                          </a:moveTo>
                          <a:lnTo>
                            <a:pt x="0" y="44"/>
                          </a:lnTo>
                          <a:lnTo>
                            <a:pt x="257" y="0"/>
                          </a:lnTo>
                          <a:lnTo>
                            <a:pt x="207" y="142"/>
                          </a:lnTo>
                        </a:path>
                      </a:pathLst>
                    </a:custGeom>
                    <a:grpFill/>
                    <a:ln w="12700" cap="rnd">
                      <a:solidFill>
                        <a:srgbClr val="FF8080"/>
                      </a:solidFill>
                      <a:round/>
                      <a:headEnd type="none" w="sm" len="sm"/>
                      <a:tailEnd type="none" w="sm" len="sm"/>
                    </a:ln>
                  </p:spPr>
                  <p:txBody>
                    <a:bodyPr/>
                    <a:lstStyle/>
                    <a:p>
                      <a:pPr>
                        <a:defRPr/>
                      </a:pPr>
                      <a:endParaRPr lang="en-US"/>
                    </a:p>
                  </p:txBody>
                </p:sp>
                <p:sp>
                  <p:nvSpPr>
                    <p:cNvPr id="27760" name="Freeform 77">
                      <a:extLst>
                        <a:ext uri="{FF2B5EF4-FFF2-40B4-BE49-F238E27FC236}">
                          <a16:creationId xmlns:a16="http://schemas.microsoft.com/office/drawing/2014/main" id="{AD2DEFCE-776D-4C34-8995-C339118CADDE}"/>
                        </a:ext>
                      </a:extLst>
                    </p:cNvPr>
                    <p:cNvSpPr>
                      <a:spLocks/>
                    </p:cNvSpPr>
                    <p:nvPr/>
                  </p:nvSpPr>
                  <p:spPr bwMode="auto">
                    <a:xfrm>
                      <a:off x="3343" y="1444"/>
                      <a:ext cx="258" cy="153"/>
                    </a:xfrm>
                    <a:custGeom>
                      <a:avLst/>
                      <a:gdLst>
                        <a:gd name="T0" fmla="*/ 55 w 258"/>
                        <a:gd name="T1" fmla="*/ 152 h 153"/>
                        <a:gd name="T2" fmla="*/ 0 w 258"/>
                        <a:gd name="T3" fmla="*/ 44 h 153"/>
                        <a:gd name="T4" fmla="*/ 257 w 258"/>
                        <a:gd name="T5" fmla="*/ 0 h 153"/>
                        <a:gd name="T6" fmla="*/ 207 w 258"/>
                        <a:gd name="T7" fmla="*/ 142 h 153"/>
                        <a:gd name="T8" fmla="*/ 0 60000 65536"/>
                        <a:gd name="T9" fmla="*/ 0 60000 65536"/>
                        <a:gd name="T10" fmla="*/ 0 60000 65536"/>
                        <a:gd name="T11" fmla="*/ 0 60000 65536"/>
                        <a:gd name="T12" fmla="*/ 0 w 258"/>
                        <a:gd name="T13" fmla="*/ 0 h 153"/>
                        <a:gd name="T14" fmla="*/ 258 w 258"/>
                        <a:gd name="T15" fmla="*/ 153 h 153"/>
                      </a:gdLst>
                      <a:ahLst/>
                      <a:cxnLst>
                        <a:cxn ang="T8">
                          <a:pos x="T0" y="T1"/>
                        </a:cxn>
                        <a:cxn ang="T9">
                          <a:pos x="T2" y="T3"/>
                        </a:cxn>
                        <a:cxn ang="T10">
                          <a:pos x="T4" y="T5"/>
                        </a:cxn>
                        <a:cxn ang="T11">
                          <a:pos x="T6" y="T7"/>
                        </a:cxn>
                      </a:cxnLst>
                      <a:rect l="T12" t="T13" r="T14" b="T15"/>
                      <a:pathLst>
                        <a:path w="258" h="153">
                          <a:moveTo>
                            <a:pt x="55" y="152"/>
                          </a:moveTo>
                          <a:lnTo>
                            <a:pt x="0" y="44"/>
                          </a:lnTo>
                          <a:lnTo>
                            <a:pt x="257" y="0"/>
                          </a:lnTo>
                          <a:lnTo>
                            <a:pt x="207" y="142"/>
                          </a:lnTo>
                        </a:path>
                      </a:pathLst>
                    </a:custGeom>
                    <a:grpFill/>
                    <a:ln w="12700" cap="rnd">
                      <a:solidFill>
                        <a:srgbClr val="FFC0C0"/>
                      </a:solidFill>
                      <a:round/>
                      <a:headEnd type="none" w="sm" len="sm"/>
                      <a:tailEnd type="none" w="sm" len="sm"/>
                    </a:ln>
                  </p:spPr>
                  <p:txBody>
                    <a:bodyPr/>
                    <a:lstStyle/>
                    <a:p>
                      <a:pPr>
                        <a:defRPr/>
                      </a:pPr>
                      <a:endParaRPr lang="en-US"/>
                    </a:p>
                  </p:txBody>
                </p:sp>
              </p:grpSp>
            </p:grpSp>
          </p:grpSp>
          <p:grpSp>
            <p:nvGrpSpPr>
              <p:cNvPr id="18" name="Group 78">
                <a:extLst>
                  <a:ext uri="{FF2B5EF4-FFF2-40B4-BE49-F238E27FC236}">
                    <a16:creationId xmlns:a16="http://schemas.microsoft.com/office/drawing/2014/main" id="{1D0148A0-48C1-466C-8916-336E07912A1F}"/>
                  </a:ext>
                </a:extLst>
              </p:cNvPr>
              <p:cNvGrpSpPr>
                <a:grpSpLocks/>
              </p:cNvGrpSpPr>
              <p:nvPr/>
            </p:nvGrpSpPr>
            <p:grpSpPr bwMode="auto">
              <a:xfrm>
                <a:off x="2905" y="1263"/>
                <a:ext cx="143" cy="143"/>
                <a:chOff x="2905" y="1263"/>
                <a:chExt cx="143" cy="143"/>
              </a:xfrm>
              <a:grpFill/>
            </p:grpSpPr>
            <p:sp>
              <p:nvSpPr>
                <p:cNvPr id="27740" name="Oval 79">
                  <a:extLst>
                    <a:ext uri="{FF2B5EF4-FFF2-40B4-BE49-F238E27FC236}">
                      <a16:creationId xmlns:a16="http://schemas.microsoft.com/office/drawing/2014/main" id="{C9A61D8A-A53E-4E08-92F2-DEDE7BFC32BA}"/>
                    </a:ext>
                  </a:extLst>
                </p:cNvPr>
                <p:cNvSpPr>
                  <a:spLocks noChangeArrowheads="1"/>
                </p:cNvSpPr>
                <p:nvPr/>
              </p:nvSpPr>
              <p:spPr bwMode="auto">
                <a:xfrm>
                  <a:off x="2905" y="1263"/>
                  <a:ext cx="143" cy="143"/>
                </a:xfrm>
                <a:prstGeom prst="ellipse">
                  <a:avLst/>
                </a:prstGeom>
                <a:grpFill/>
                <a:ln w="9525">
                  <a:noFill/>
                  <a:round/>
                  <a:headEnd/>
                  <a:tailEnd/>
                </a:ln>
              </p:spPr>
              <p:txBody>
                <a:bodyPr wrap="none" anchor="ctr"/>
                <a:lstStyle/>
                <a:p>
                  <a:pPr>
                    <a:defRPr/>
                  </a:pPr>
                  <a:endParaRPr lang="en-US"/>
                </a:p>
              </p:txBody>
            </p:sp>
            <p:sp>
              <p:nvSpPr>
                <p:cNvPr id="27741" name="Oval 80">
                  <a:extLst>
                    <a:ext uri="{FF2B5EF4-FFF2-40B4-BE49-F238E27FC236}">
                      <a16:creationId xmlns:a16="http://schemas.microsoft.com/office/drawing/2014/main" id="{5106471C-6798-4861-A1C3-3BAB0F45C931}"/>
                    </a:ext>
                  </a:extLst>
                </p:cNvPr>
                <p:cNvSpPr>
                  <a:spLocks noChangeArrowheads="1"/>
                </p:cNvSpPr>
                <p:nvPr/>
              </p:nvSpPr>
              <p:spPr bwMode="auto">
                <a:xfrm>
                  <a:off x="2907" y="1264"/>
                  <a:ext cx="131" cy="130"/>
                </a:xfrm>
                <a:prstGeom prst="ellipse">
                  <a:avLst/>
                </a:prstGeom>
                <a:grpFill/>
                <a:ln w="9525">
                  <a:noFill/>
                  <a:round/>
                  <a:headEnd/>
                  <a:tailEnd/>
                </a:ln>
              </p:spPr>
              <p:txBody>
                <a:bodyPr wrap="none" anchor="ctr"/>
                <a:lstStyle/>
                <a:p>
                  <a:pPr>
                    <a:defRPr/>
                  </a:pPr>
                  <a:endParaRPr lang="en-US"/>
                </a:p>
              </p:txBody>
            </p:sp>
            <p:sp>
              <p:nvSpPr>
                <p:cNvPr id="27742" name="Oval 81">
                  <a:extLst>
                    <a:ext uri="{FF2B5EF4-FFF2-40B4-BE49-F238E27FC236}">
                      <a16:creationId xmlns:a16="http://schemas.microsoft.com/office/drawing/2014/main" id="{6102A7EF-C239-423E-B4BD-353E78E93AE0}"/>
                    </a:ext>
                  </a:extLst>
                </p:cNvPr>
                <p:cNvSpPr>
                  <a:spLocks noChangeArrowheads="1"/>
                </p:cNvSpPr>
                <p:nvPr/>
              </p:nvSpPr>
              <p:spPr bwMode="auto">
                <a:xfrm>
                  <a:off x="2910" y="1266"/>
                  <a:ext cx="117" cy="116"/>
                </a:xfrm>
                <a:prstGeom prst="ellipse">
                  <a:avLst/>
                </a:prstGeom>
                <a:grpFill/>
                <a:ln w="9525">
                  <a:noFill/>
                  <a:round/>
                  <a:headEnd/>
                  <a:tailEnd/>
                </a:ln>
              </p:spPr>
              <p:txBody>
                <a:bodyPr wrap="none" anchor="ctr"/>
                <a:lstStyle/>
                <a:p>
                  <a:pPr>
                    <a:defRPr/>
                  </a:pPr>
                  <a:endParaRPr lang="en-US"/>
                </a:p>
              </p:txBody>
            </p:sp>
            <p:sp>
              <p:nvSpPr>
                <p:cNvPr id="27743" name="Oval 82">
                  <a:extLst>
                    <a:ext uri="{FF2B5EF4-FFF2-40B4-BE49-F238E27FC236}">
                      <a16:creationId xmlns:a16="http://schemas.microsoft.com/office/drawing/2014/main" id="{BDC0B0C2-78C5-4629-89B9-02D40B65C9BF}"/>
                    </a:ext>
                  </a:extLst>
                </p:cNvPr>
                <p:cNvSpPr>
                  <a:spLocks noChangeArrowheads="1"/>
                </p:cNvSpPr>
                <p:nvPr/>
              </p:nvSpPr>
              <p:spPr bwMode="auto">
                <a:xfrm>
                  <a:off x="2913" y="1269"/>
                  <a:ext cx="103" cy="101"/>
                </a:xfrm>
                <a:prstGeom prst="ellipse">
                  <a:avLst/>
                </a:prstGeom>
                <a:grpFill/>
                <a:ln w="9525">
                  <a:noFill/>
                  <a:round/>
                  <a:headEnd/>
                  <a:tailEnd/>
                </a:ln>
              </p:spPr>
              <p:txBody>
                <a:bodyPr wrap="none" anchor="ctr"/>
                <a:lstStyle/>
                <a:p>
                  <a:pPr>
                    <a:defRPr/>
                  </a:pPr>
                  <a:endParaRPr lang="en-US"/>
                </a:p>
              </p:txBody>
            </p:sp>
            <p:sp>
              <p:nvSpPr>
                <p:cNvPr id="27744" name="Oval 83">
                  <a:extLst>
                    <a:ext uri="{FF2B5EF4-FFF2-40B4-BE49-F238E27FC236}">
                      <a16:creationId xmlns:a16="http://schemas.microsoft.com/office/drawing/2014/main" id="{3E025D2D-15E7-46B3-88C7-635F13182F7A}"/>
                    </a:ext>
                  </a:extLst>
                </p:cNvPr>
                <p:cNvSpPr>
                  <a:spLocks noChangeArrowheads="1"/>
                </p:cNvSpPr>
                <p:nvPr/>
              </p:nvSpPr>
              <p:spPr bwMode="auto">
                <a:xfrm>
                  <a:off x="2917" y="1271"/>
                  <a:ext cx="88" cy="87"/>
                </a:xfrm>
                <a:prstGeom prst="ellipse">
                  <a:avLst/>
                </a:prstGeom>
                <a:grpFill/>
                <a:ln w="9525">
                  <a:noFill/>
                  <a:round/>
                  <a:headEnd/>
                  <a:tailEnd/>
                </a:ln>
              </p:spPr>
              <p:txBody>
                <a:bodyPr wrap="none" anchor="ctr"/>
                <a:lstStyle/>
                <a:p>
                  <a:pPr>
                    <a:defRPr/>
                  </a:pPr>
                  <a:endParaRPr lang="en-US"/>
                </a:p>
              </p:txBody>
            </p:sp>
            <p:sp>
              <p:nvSpPr>
                <p:cNvPr id="27745" name="Oval 84">
                  <a:extLst>
                    <a:ext uri="{FF2B5EF4-FFF2-40B4-BE49-F238E27FC236}">
                      <a16:creationId xmlns:a16="http://schemas.microsoft.com/office/drawing/2014/main" id="{5E403A8C-72B9-40B7-89DA-1EB6DD35B6B3}"/>
                    </a:ext>
                  </a:extLst>
                </p:cNvPr>
                <p:cNvSpPr>
                  <a:spLocks noChangeArrowheads="1"/>
                </p:cNvSpPr>
                <p:nvPr/>
              </p:nvSpPr>
              <p:spPr bwMode="auto">
                <a:xfrm>
                  <a:off x="2920" y="1273"/>
                  <a:ext cx="73" cy="73"/>
                </a:xfrm>
                <a:prstGeom prst="ellipse">
                  <a:avLst/>
                </a:prstGeom>
                <a:grpFill/>
                <a:ln w="9525">
                  <a:noFill/>
                  <a:round/>
                  <a:headEnd/>
                  <a:tailEnd/>
                </a:ln>
              </p:spPr>
              <p:txBody>
                <a:bodyPr wrap="none" anchor="ctr"/>
                <a:lstStyle/>
                <a:p>
                  <a:pPr>
                    <a:defRPr/>
                  </a:pPr>
                  <a:endParaRPr lang="en-US"/>
                </a:p>
              </p:txBody>
            </p:sp>
            <p:sp>
              <p:nvSpPr>
                <p:cNvPr id="27746" name="Oval 85">
                  <a:extLst>
                    <a:ext uri="{FF2B5EF4-FFF2-40B4-BE49-F238E27FC236}">
                      <a16:creationId xmlns:a16="http://schemas.microsoft.com/office/drawing/2014/main" id="{118390D1-FA11-49B6-96B4-5E0B5A2F52B2}"/>
                    </a:ext>
                  </a:extLst>
                </p:cNvPr>
                <p:cNvSpPr>
                  <a:spLocks noChangeArrowheads="1"/>
                </p:cNvSpPr>
                <p:nvPr/>
              </p:nvSpPr>
              <p:spPr bwMode="auto">
                <a:xfrm>
                  <a:off x="2923" y="1276"/>
                  <a:ext cx="59" cy="59"/>
                </a:xfrm>
                <a:prstGeom prst="ellipse">
                  <a:avLst/>
                </a:prstGeom>
                <a:grpFill/>
                <a:ln w="9525">
                  <a:noFill/>
                  <a:round/>
                  <a:headEnd/>
                  <a:tailEnd/>
                </a:ln>
              </p:spPr>
              <p:txBody>
                <a:bodyPr wrap="none" anchor="ctr"/>
                <a:lstStyle/>
                <a:p>
                  <a:pPr>
                    <a:defRPr/>
                  </a:pPr>
                  <a:endParaRPr lang="en-US"/>
                </a:p>
              </p:txBody>
            </p:sp>
            <p:sp>
              <p:nvSpPr>
                <p:cNvPr id="27747" name="Oval 86">
                  <a:extLst>
                    <a:ext uri="{FF2B5EF4-FFF2-40B4-BE49-F238E27FC236}">
                      <a16:creationId xmlns:a16="http://schemas.microsoft.com/office/drawing/2014/main" id="{C940E997-88F9-467E-A44D-E053DB7478B8}"/>
                    </a:ext>
                  </a:extLst>
                </p:cNvPr>
                <p:cNvSpPr>
                  <a:spLocks noChangeArrowheads="1"/>
                </p:cNvSpPr>
                <p:nvPr/>
              </p:nvSpPr>
              <p:spPr bwMode="auto">
                <a:xfrm>
                  <a:off x="2926" y="1278"/>
                  <a:ext cx="45" cy="44"/>
                </a:xfrm>
                <a:prstGeom prst="ellipse">
                  <a:avLst/>
                </a:prstGeom>
                <a:grpFill/>
                <a:ln w="9525">
                  <a:noFill/>
                  <a:round/>
                  <a:headEnd/>
                  <a:tailEnd/>
                </a:ln>
              </p:spPr>
              <p:txBody>
                <a:bodyPr wrap="none" anchor="ctr"/>
                <a:lstStyle/>
                <a:p>
                  <a:pPr>
                    <a:defRPr/>
                  </a:pPr>
                  <a:endParaRPr lang="en-US"/>
                </a:p>
              </p:txBody>
            </p:sp>
            <p:sp>
              <p:nvSpPr>
                <p:cNvPr id="27748" name="Oval 87">
                  <a:extLst>
                    <a:ext uri="{FF2B5EF4-FFF2-40B4-BE49-F238E27FC236}">
                      <a16:creationId xmlns:a16="http://schemas.microsoft.com/office/drawing/2014/main" id="{D7179829-C571-4A0E-A032-3CF3E2B56C2A}"/>
                    </a:ext>
                  </a:extLst>
                </p:cNvPr>
                <p:cNvSpPr>
                  <a:spLocks noChangeArrowheads="1"/>
                </p:cNvSpPr>
                <p:nvPr/>
              </p:nvSpPr>
              <p:spPr bwMode="auto">
                <a:xfrm>
                  <a:off x="2929" y="1279"/>
                  <a:ext cx="36" cy="36"/>
                </a:xfrm>
                <a:prstGeom prst="ellipse">
                  <a:avLst/>
                </a:prstGeom>
                <a:grpFill/>
                <a:ln w="9525">
                  <a:noFill/>
                  <a:round/>
                  <a:headEnd/>
                  <a:tailEnd/>
                </a:ln>
              </p:spPr>
              <p:txBody>
                <a:bodyPr wrap="none" anchor="ctr"/>
                <a:lstStyle/>
                <a:p>
                  <a:pPr>
                    <a:defRPr/>
                  </a:pPr>
                  <a:endParaRPr lang="en-US"/>
                </a:p>
              </p:txBody>
            </p:sp>
            <p:sp>
              <p:nvSpPr>
                <p:cNvPr id="27749" name="Oval 88">
                  <a:extLst>
                    <a:ext uri="{FF2B5EF4-FFF2-40B4-BE49-F238E27FC236}">
                      <a16:creationId xmlns:a16="http://schemas.microsoft.com/office/drawing/2014/main" id="{4B50371E-3617-42BF-B4E9-085B8B77C9B9}"/>
                    </a:ext>
                  </a:extLst>
                </p:cNvPr>
                <p:cNvSpPr>
                  <a:spLocks noChangeArrowheads="1"/>
                </p:cNvSpPr>
                <p:nvPr/>
              </p:nvSpPr>
              <p:spPr bwMode="auto">
                <a:xfrm>
                  <a:off x="2931" y="1281"/>
                  <a:ext cx="27" cy="28"/>
                </a:xfrm>
                <a:prstGeom prst="ellipse">
                  <a:avLst/>
                </a:prstGeom>
                <a:grpFill/>
                <a:ln w="9525">
                  <a:noFill/>
                  <a:round/>
                  <a:headEnd/>
                  <a:tailEnd/>
                </a:ln>
              </p:spPr>
              <p:txBody>
                <a:bodyPr wrap="none" anchor="ctr"/>
                <a:lstStyle/>
                <a:p>
                  <a:pPr>
                    <a:defRPr/>
                  </a:pPr>
                  <a:endParaRPr lang="en-US"/>
                </a:p>
              </p:txBody>
            </p:sp>
            <p:sp>
              <p:nvSpPr>
                <p:cNvPr id="27750" name="Oval 89">
                  <a:extLst>
                    <a:ext uri="{FF2B5EF4-FFF2-40B4-BE49-F238E27FC236}">
                      <a16:creationId xmlns:a16="http://schemas.microsoft.com/office/drawing/2014/main" id="{A70F7982-3821-476D-84A5-532210C7DEC3}"/>
                    </a:ext>
                  </a:extLst>
                </p:cNvPr>
                <p:cNvSpPr>
                  <a:spLocks noChangeArrowheads="1"/>
                </p:cNvSpPr>
                <p:nvPr/>
              </p:nvSpPr>
              <p:spPr bwMode="auto">
                <a:xfrm>
                  <a:off x="2932" y="1283"/>
                  <a:ext cx="20" cy="20"/>
                </a:xfrm>
                <a:prstGeom prst="ellipse">
                  <a:avLst/>
                </a:prstGeom>
                <a:grpFill/>
                <a:ln w="9525">
                  <a:noFill/>
                  <a:round/>
                  <a:headEnd/>
                  <a:tailEnd/>
                </a:ln>
              </p:spPr>
              <p:txBody>
                <a:bodyPr wrap="none" anchor="ctr"/>
                <a:lstStyle/>
                <a:p>
                  <a:pPr>
                    <a:defRPr/>
                  </a:pPr>
                  <a:endParaRPr lang="en-US"/>
                </a:p>
              </p:txBody>
            </p:sp>
          </p:grpSp>
          <p:grpSp>
            <p:nvGrpSpPr>
              <p:cNvPr id="19" name="Group 90">
                <a:extLst>
                  <a:ext uri="{FF2B5EF4-FFF2-40B4-BE49-F238E27FC236}">
                    <a16:creationId xmlns:a16="http://schemas.microsoft.com/office/drawing/2014/main" id="{A984CD51-8B89-4C65-8B95-5DFB593D4C7F}"/>
                  </a:ext>
                </a:extLst>
              </p:cNvPr>
              <p:cNvGrpSpPr>
                <a:grpSpLocks/>
              </p:cNvGrpSpPr>
              <p:nvPr/>
            </p:nvGrpSpPr>
            <p:grpSpPr bwMode="auto">
              <a:xfrm>
                <a:off x="2569" y="1647"/>
                <a:ext cx="143" cy="143"/>
                <a:chOff x="2569" y="1647"/>
                <a:chExt cx="143" cy="143"/>
              </a:xfrm>
              <a:grpFill/>
            </p:grpSpPr>
            <p:sp>
              <p:nvSpPr>
                <p:cNvPr id="27729" name="Oval 91">
                  <a:extLst>
                    <a:ext uri="{FF2B5EF4-FFF2-40B4-BE49-F238E27FC236}">
                      <a16:creationId xmlns:a16="http://schemas.microsoft.com/office/drawing/2014/main" id="{8BE888BB-44BA-4DE6-81CE-3073E2A7588B}"/>
                    </a:ext>
                  </a:extLst>
                </p:cNvPr>
                <p:cNvSpPr>
                  <a:spLocks noChangeArrowheads="1"/>
                </p:cNvSpPr>
                <p:nvPr/>
              </p:nvSpPr>
              <p:spPr bwMode="auto">
                <a:xfrm>
                  <a:off x="2569" y="1647"/>
                  <a:ext cx="143" cy="143"/>
                </a:xfrm>
                <a:prstGeom prst="ellipse">
                  <a:avLst/>
                </a:prstGeom>
                <a:grpFill/>
                <a:ln w="9525">
                  <a:noFill/>
                  <a:round/>
                  <a:headEnd/>
                  <a:tailEnd/>
                </a:ln>
              </p:spPr>
              <p:txBody>
                <a:bodyPr wrap="none" anchor="ctr"/>
                <a:lstStyle/>
                <a:p>
                  <a:pPr>
                    <a:defRPr/>
                  </a:pPr>
                  <a:endParaRPr lang="en-US"/>
                </a:p>
              </p:txBody>
            </p:sp>
            <p:sp>
              <p:nvSpPr>
                <p:cNvPr id="27730" name="Oval 92">
                  <a:extLst>
                    <a:ext uri="{FF2B5EF4-FFF2-40B4-BE49-F238E27FC236}">
                      <a16:creationId xmlns:a16="http://schemas.microsoft.com/office/drawing/2014/main" id="{2FE141B2-8A91-4A3A-9F66-2F4A2DDC9017}"/>
                    </a:ext>
                  </a:extLst>
                </p:cNvPr>
                <p:cNvSpPr>
                  <a:spLocks noChangeArrowheads="1"/>
                </p:cNvSpPr>
                <p:nvPr/>
              </p:nvSpPr>
              <p:spPr bwMode="auto">
                <a:xfrm>
                  <a:off x="2571" y="1648"/>
                  <a:ext cx="131" cy="130"/>
                </a:xfrm>
                <a:prstGeom prst="ellipse">
                  <a:avLst/>
                </a:prstGeom>
                <a:grpFill/>
                <a:ln w="9525">
                  <a:noFill/>
                  <a:round/>
                  <a:headEnd/>
                  <a:tailEnd/>
                </a:ln>
              </p:spPr>
              <p:txBody>
                <a:bodyPr wrap="none" anchor="ctr"/>
                <a:lstStyle/>
                <a:p>
                  <a:pPr>
                    <a:defRPr/>
                  </a:pPr>
                  <a:endParaRPr lang="en-US"/>
                </a:p>
              </p:txBody>
            </p:sp>
            <p:sp>
              <p:nvSpPr>
                <p:cNvPr id="27731" name="Oval 93">
                  <a:extLst>
                    <a:ext uri="{FF2B5EF4-FFF2-40B4-BE49-F238E27FC236}">
                      <a16:creationId xmlns:a16="http://schemas.microsoft.com/office/drawing/2014/main" id="{997E2CBC-F934-4C83-BBBF-9ED7DF9442C4}"/>
                    </a:ext>
                  </a:extLst>
                </p:cNvPr>
                <p:cNvSpPr>
                  <a:spLocks noChangeArrowheads="1"/>
                </p:cNvSpPr>
                <p:nvPr/>
              </p:nvSpPr>
              <p:spPr bwMode="auto">
                <a:xfrm>
                  <a:off x="2574" y="1650"/>
                  <a:ext cx="117" cy="116"/>
                </a:xfrm>
                <a:prstGeom prst="ellipse">
                  <a:avLst/>
                </a:prstGeom>
                <a:grpFill/>
                <a:ln w="9525">
                  <a:noFill/>
                  <a:round/>
                  <a:headEnd/>
                  <a:tailEnd/>
                </a:ln>
              </p:spPr>
              <p:txBody>
                <a:bodyPr wrap="none" anchor="ctr"/>
                <a:lstStyle/>
                <a:p>
                  <a:pPr>
                    <a:defRPr/>
                  </a:pPr>
                  <a:endParaRPr lang="en-US"/>
                </a:p>
              </p:txBody>
            </p:sp>
            <p:sp>
              <p:nvSpPr>
                <p:cNvPr id="27732" name="Oval 94">
                  <a:extLst>
                    <a:ext uri="{FF2B5EF4-FFF2-40B4-BE49-F238E27FC236}">
                      <a16:creationId xmlns:a16="http://schemas.microsoft.com/office/drawing/2014/main" id="{B98FCF31-8234-4D11-A132-8A591A2E40D4}"/>
                    </a:ext>
                  </a:extLst>
                </p:cNvPr>
                <p:cNvSpPr>
                  <a:spLocks noChangeArrowheads="1"/>
                </p:cNvSpPr>
                <p:nvPr/>
              </p:nvSpPr>
              <p:spPr bwMode="auto">
                <a:xfrm>
                  <a:off x="2577" y="1653"/>
                  <a:ext cx="103" cy="101"/>
                </a:xfrm>
                <a:prstGeom prst="ellipse">
                  <a:avLst/>
                </a:prstGeom>
                <a:grpFill/>
                <a:ln w="9525">
                  <a:noFill/>
                  <a:round/>
                  <a:headEnd/>
                  <a:tailEnd/>
                </a:ln>
              </p:spPr>
              <p:txBody>
                <a:bodyPr wrap="none" anchor="ctr"/>
                <a:lstStyle/>
                <a:p>
                  <a:pPr>
                    <a:defRPr/>
                  </a:pPr>
                  <a:endParaRPr lang="en-US"/>
                </a:p>
              </p:txBody>
            </p:sp>
            <p:sp>
              <p:nvSpPr>
                <p:cNvPr id="27733" name="Oval 95">
                  <a:extLst>
                    <a:ext uri="{FF2B5EF4-FFF2-40B4-BE49-F238E27FC236}">
                      <a16:creationId xmlns:a16="http://schemas.microsoft.com/office/drawing/2014/main" id="{018F933B-5119-4A58-B202-02B1F3B2DF43}"/>
                    </a:ext>
                  </a:extLst>
                </p:cNvPr>
                <p:cNvSpPr>
                  <a:spLocks noChangeArrowheads="1"/>
                </p:cNvSpPr>
                <p:nvPr/>
              </p:nvSpPr>
              <p:spPr bwMode="auto">
                <a:xfrm>
                  <a:off x="2581" y="1655"/>
                  <a:ext cx="88" cy="87"/>
                </a:xfrm>
                <a:prstGeom prst="ellipse">
                  <a:avLst/>
                </a:prstGeom>
                <a:grpFill/>
                <a:ln w="9525">
                  <a:noFill/>
                  <a:round/>
                  <a:headEnd/>
                  <a:tailEnd/>
                </a:ln>
              </p:spPr>
              <p:txBody>
                <a:bodyPr wrap="none" anchor="ctr"/>
                <a:lstStyle/>
                <a:p>
                  <a:pPr>
                    <a:defRPr/>
                  </a:pPr>
                  <a:endParaRPr lang="en-US"/>
                </a:p>
              </p:txBody>
            </p:sp>
            <p:sp>
              <p:nvSpPr>
                <p:cNvPr id="27734" name="Oval 96">
                  <a:extLst>
                    <a:ext uri="{FF2B5EF4-FFF2-40B4-BE49-F238E27FC236}">
                      <a16:creationId xmlns:a16="http://schemas.microsoft.com/office/drawing/2014/main" id="{B1EE109D-8548-4F88-8CD9-6533FB5EC1B5}"/>
                    </a:ext>
                  </a:extLst>
                </p:cNvPr>
                <p:cNvSpPr>
                  <a:spLocks noChangeArrowheads="1"/>
                </p:cNvSpPr>
                <p:nvPr/>
              </p:nvSpPr>
              <p:spPr bwMode="auto">
                <a:xfrm>
                  <a:off x="2584" y="1657"/>
                  <a:ext cx="73" cy="73"/>
                </a:xfrm>
                <a:prstGeom prst="ellipse">
                  <a:avLst/>
                </a:prstGeom>
                <a:grpFill/>
                <a:ln w="9525">
                  <a:noFill/>
                  <a:round/>
                  <a:headEnd/>
                  <a:tailEnd/>
                </a:ln>
              </p:spPr>
              <p:txBody>
                <a:bodyPr wrap="none" anchor="ctr"/>
                <a:lstStyle/>
                <a:p>
                  <a:pPr>
                    <a:defRPr/>
                  </a:pPr>
                  <a:endParaRPr lang="en-US"/>
                </a:p>
              </p:txBody>
            </p:sp>
            <p:sp>
              <p:nvSpPr>
                <p:cNvPr id="27735" name="Oval 97">
                  <a:extLst>
                    <a:ext uri="{FF2B5EF4-FFF2-40B4-BE49-F238E27FC236}">
                      <a16:creationId xmlns:a16="http://schemas.microsoft.com/office/drawing/2014/main" id="{0575757F-EBC4-441A-BFC0-A79D2CBC7F97}"/>
                    </a:ext>
                  </a:extLst>
                </p:cNvPr>
                <p:cNvSpPr>
                  <a:spLocks noChangeArrowheads="1"/>
                </p:cNvSpPr>
                <p:nvPr/>
              </p:nvSpPr>
              <p:spPr bwMode="auto">
                <a:xfrm>
                  <a:off x="2587" y="1660"/>
                  <a:ext cx="59" cy="59"/>
                </a:xfrm>
                <a:prstGeom prst="ellipse">
                  <a:avLst/>
                </a:prstGeom>
                <a:grpFill/>
                <a:ln w="9525">
                  <a:noFill/>
                  <a:round/>
                  <a:headEnd/>
                  <a:tailEnd/>
                </a:ln>
              </p:spPr>
              <p:txBody>
                <a:bodyPr wrap="none" anchor="ctr"/>
                <a:lstStyle/>
                <a:p>
                  <a:pPr>
                    <a:defRPr/>
                  </a:pPr>
                  <a:endParaRPr lang="en-US"/>
                </a:p>
              </p:txBody>
            </p:sp>
            <p:sp>
              <p:nvSpPr>
                <p:cNvPr id="27736" name="Oval 98">
                  <a:extLst>
                    <a:ext uri="{FF2B5EF4-FFF2-40B4-BE49-F238E27FC236}">
                      <a16:creationId xmlns:a16="http://schemas.microsoft.com/office/drawing/2014/main" id="{1F037C77-CFC1-4D56-90A0-F158EAA9FDCC}"/>
                    </a:ext>
                  </a:extLst>
                </p:cNvPr>
                <p:cNvSpPr>
                  <a:spLocks noChangeArrowheads="1"/>
                </p:cNvSpPr>
                <p:nvPr/>
              </p:nvSpPr>
              <p:spPr bwMode="auto">
                <a:xfrm>
                  <a:off x="2590" y="1662"/>
                  <a:ext cx="45" cy="44"/>
                </a:xfrm>
                <a:prstGeom prst="ellipse">
                  <a:avLst/>
                </a:prstGeom>
                <a:grpFill/>
                <a:ln w="9525">
                  <a:noFill/>
                  <a:round/>
                  <a:headEnd/>
                  <a:tailEnd/>
                </a:ln>
              </p:spPr>
              <p:txBody>
                <a:bodyPr wrap="none" anchor="ctr"/>
                <a:lstStyle/>
                <a:p>
                  <a:pPr>
                    <a:defRPr/>
                  </a:pPr>
                  <a:endParaRPr lang="en-US"/>
                </a:p>
              </p:txBody>
            </p:sp>
            <p:sp>
              <p:nvSpPr>
                <p:cNvPr id="27737" name="Oval 99">
                  <a:extLst>
                    <a:ext uri="{FF2B5EF4-FFF2-40B4-BE49-F238E27FC236}">
                      <a16:creationId xmlns:a16="http://schemas.microsoft.com/office/drawing/2014/main" id="{6E0066DF-38AD-4491-BE46-925232F1C18C}"/>
                    </a:ext>
                  </a:extLst>
                </p:cNvPr>
                <p:cNvSpPr>
                  <a:spLocks noChangeArrowheads="1"/>
                </p:cNvSpPr>
                <p:nvPr/>
              </p:nvSpPr>
              <p:spPr bwMode="auto">
                <a:xfrm>
                  <a:off x="2593" y="1663"/>
                  <a:ext cx="36" cy="36"/>
                </a:xfrm>
                <a:prstGeom prst="ellipse">
                  <a:avLst/>
                </a:prstGeom>
                <a:grpFill/>
                <a:ln w="9525">
                  <a:noFill/>
                  <a:round/>
                  <a:headEnd/>
                  <a:tailEnd/>
                </a:ln>
              </p:spPr>
              <p:txBody>
                <a:bodyPr wrap="none" anchor="ctr"/>
                <a:lstStyle/>
                <a:p>
                  <a:pPr>
                    <a:defRPr/>
                  </a:pPr>
                  <a:endParaRPr lang="en-US"/>
                </a:p>
              </p:txBody>
            </p:sp>
            <p:sp>
              <p:nvSpPr>
                <p:cNvPr id="27738" name="Oval 100">
                  <a:extLst>
                    <a:ext uri="{FF2B5EF4-FFF2-40B4-BE49-F238E27FC236}">
                      <a16:creationId xmlns:a16="http://schemas.microsoft.com/office/drawing/2014/main" id="{23104609-6EE3-403C-ACA2-55231267E7B8}"/>
                    </a:ext>
                  </a:extLst>
                </p:cNvPr>
                <p:cNvSpPr>
                  <a:spLocks noChangeArrowheads="1"/>
                </p:cNvSpPr>
                <p:nvPr/>
              </p:nvSpPr>
              <p:spPr bwMode="auto">
                <a:xfrm>
                  <a:off x="2595" y="1665"/>
                  <a:ext cx="27" cy="28"/>
                </a:xfrm>
                <a:prstGeom prst="ellipse">
                  <a:avLst/>
                </a:prstGeom>
                <a:grpFill/>
                <a:ln w="9525">
                  <a:noFill/>
                  <a:round/>
                  <a:headEnd/>
                  <a:tailEnd/>
                </a:ln>
              </p:spPr>
              <p:txBody>
                <a:bodyPr wrap="none" anchor="ctr"/>
                <a:lstStyle/>
                <a:p>
                  <a:pPr>
                    <a:defRPr/>
                  </a:pPr>
                  <a:endParaRPr lang="en-US"/>
                </a:p>
              </p:txBody>
            </p:sp>
            <p:sp>
              <p:nvSpPr>
                <p:cNvPr id="27739" name="Oval 101">
                  <a:extLst>
                    <a:ext uri="{FF2B5EF4-FFF2-40B4-BE49-F238E27FC236}">
                      <a16:creationId xmlns:a16="http://schemas.microsoft.com/office/drawing/2014/main" id="{05B3CA42-A0CB-4929-BBF9-CDA03A862937}"/>
                    </a:ext>
                  </a:extLst>
                </p:cNvPr>
                <p:cNvSpPr>
                  <a:spLocks noChangeArrowheads="1"/>
                </p:cNvSpPr>
                <p:nvPr/>
              </p:nvSpPr>
              <p:spPr bwMode="auto">
                <a:xfrm>
                  <a:off x="2596" y="1667"/>
                  <a:ext cx="20" cy="20"/>
                </a:xfrm>
                <a:prstGeom prst="ellipse">
                  <a:avLst/>
                </a:prstGeom>
                <a:grpFill/>
                <a:ln w="9525">
                  <a:noFill/>
                  <a:round/>
                  <a:headEnd/>
                  <a:tailEnd/>
                </a:ln>
              </p:spPr>
              <p:txBody>
                <a:bodyPr wrap="none" anchor="ctr"/>
                <a:lstStyle/>
                <a:p>
                  <a:pPr>
                    <a:defRPr/>
                  </a:pPr>
                  <a:endParaRPr lang="en-US"/>
                </a:p>
              </p:txBody>
            </p:sp>
          </p:grpSp>
          <p:grpSp>
            <p:nvGrpSpPr>
              <p:cNvPr id="20" name="Group 102">
                <a:extLst>
                  <a:ext uri="{FF2B5EF4-FFF2-40B4-BE49-F238E27FC236}">
                    <a16:creationId xmlns:a16="http://schemas.microsoft.com/office/drawing/2014/main" id="{0839321F-0901-4962-BF6C-C9EBA94A251C}"/>
                  </a:ext>
                </a:extLst>
              </p:cNvPr>
              <p:cNvGrpSpPr>
                <a:grpSpLocks/>
              </p:cNvGrpSpPr>
              <p:nvPr/>
            </p:nvGrpSpPr>
            <p:grpSpPr bwMode="auto">
              <a:xfrm>
                <a:off x="2905" y="1743"/>
                <a:ext cx="143" cy="143"/>
                <a:chOff x="2905" y="1743"/>
                <a:chExt cx="143" cy="143"/>
              </a:xfrm>
              <a:grpFill/>
            </p:grpSpPr>
            <p:sp>
              <p:nvSpPr>
                <p:cNvPr id="27718" name="Oval 103">
                  <a:extLst>
                    <a:ext uri="{FF2B5EF4-FFF2-40B4-BE49-F238E27FC236}">
                      <a16:creationId xmlns:a16="http://schemas.microsoft.com/office/drawing/2014/main" id="{F8235192-0235-47EA-BA00-D855675E823A}"/>
                    </a:ext>
                  </a:extLst>
                </p:cNvPr>
                <p:cNvSpPr>
                  <a:spLocks noChangeArrowheads="1"/>
                </p:cNvSpPr>
                <p:nvPr/>
              </p:nvSpPr>
              <p:spPr bwMode="auto">
                <a:xfrm>
                  <a:off x="2905" y="1743"/>
                  <a:ext cx="143" cy="143"/>
                </a:xfrm>
                <a:prstGeom prst="ellipse">
                  <a:avLst/>
                </a:prstGeom>
                <a:grpFill/>
                <a:ln w="9525">
                  <a:noFill/>
                  <a:round/>
                  <a:headEnd/>
                  <a:tailEnd/>
                </a:ln>
              </p:spPr>
              <p:txBody>
                <a:bodyPr wrap="none" anchor="ctr"/>
                <a:lstStyle/>
                <a:p>
                  <a:pPr>
                    <a:defRPr/>
                  </a:pPr>
                  <a:endParaRPr lang="en-US"/>
                </a:p>
              </p:txBody>
            </p:sp>
            <p:sp>
              <p:nvSpPr>
                <p:cNvPr id="27719" name="Oval 104">
                  <a:extLst>
                    <a:ext uri="{FF2B5EF4-FFF2-40B4-BE49-F238E27FC236}">
                      <a16:creationId xmlns:a16="http://schemas.microsoft.com/office/drawing/2014/main" id="{9448A8A5-9AB7-4AC2-881F-2A019C5202EE}"/>
                    </a:ext>
                  </a:extLst>
                </p:cNvPr>
                <p:cNvSpPr>
                  <a:spLocks noChangeArrowheads="1"/>
                </p:cNvSpPr>
                <p:nvPr/>
              </p:nvSpPr>
              <p:spPr bwMode="auto">
                <a:xfrm>
                  <a:off x="2907" y="1744"/>
                  <a:ext cx="131" cy="130"/>
                </a:xfrm>
                <a:prstGeom prst="ellipse">
                  <a:avLst/>
                </a:prstGeom>
                <a:grpFill/>
                <a:ln w="9525">
                  <a:noFill/>
                  <a:round/>
                  <a:headEnd/>
                  <a:tailEnd/>
                </a:ln>
              </p:spPr>
              <p:txBody>
                <a:bodyPr wrap="none" anchor="ctr"/>
                <a:lstStyle/>
                <a:p>
                  <a:pPr>
                    <a:defRPr/>
                  </a:pPr>
                  <a:endParaRPr lang="en-US"/>
                </a:p>
              </p:txBody>
            </p:sp>
            <p:sp>
              <p:nvSpPr>
                <p:cNvPr id="27720" name="Oval 105">
                  <a:extLst>
                    <a:ext uri="{FF2B5EF4-FFF2-40B4-BE49-F238E27FC236}">
                      <a16:creationId xmlns:a16="http://schemas.microsoft.com/office/drawing/2014/main" id="{08E4798A-A11C-40A5-AEB4-5716C084DCF0}"/>
                    </a:ext>
                  </a:extLst>
                </p:cNvPr>
                <p:cNvSpPr>
                  <a:spLocks noChangeArrowheads="1"/>
                </p:cNvSpPr>
                <p:nvPr/>
              </p:nvSpPr>
              <p:spPr bwMode="auto">
                <a:xfrm>
                  <a:off x="2910" y="1746"/>
                  <a:ext cx="117" cy="116"/>
                </a:xfrm>
                <a:prstGeom prst="ellipse">
                  <a:avLst/>
                </a:prstGeom>
                <a:grpFill/>
                <a:ln w="9525">
                  <a:noFill/>
                  <a:round/>
                  <a:headEnd/>
                  <a:tailEnd/>
                </a:ln>
              </p:spPr>
              <p:txBody>
                <a:bodyPr wrap="none" anchor="ctr"/>
                <a:lstStyle/>
                <a:p>
                  <a:pPr>
                    <a:defRPr/>
                  </a:pPr>
                  <a:endParaRPr lang="en-US"/>
                </a:p>
              </p:txBody>
            </p:sp>
            <p:sp>
              <p:nvSpPr>
                <p:cNvPr id="27721" name="Oval 106">
                  <a:extLst>
                    <a:ext uri="{FF2B5EF4-FFF2-40B4-BE49-F238E27FC236}">
                      <a16:creationId xmlns:a16="http://schemas.microsoft.com/office/drawing/2014/main" id="{AE22E92B-6AA1-490D-BC39-3B8398246CA4}"/>
                    </a:ext>
                  </a:extLst>
                </p:cNvPr>
                <p:cNvSpPr>
                  <a:spLocks noChangeArrowheads="1"/>
                </p:cNvSpPr>
                <p:nvPr/>
              </p:nvSpPr>
              <p:spPr bwMode="auto">
                <a:xfrm>
                  <a:off x="2913" y="1749"/>
                  <a:ext cx="103" cy="101"/>
                </a:xfrm>
                <a:prstGeom prst="ellipse">
                  <a:avLst/>
                </a:prstGeom>
                <a:grpFill/>
                <a:ln w="9525">
                  <a:noFill/>
                  <a:round/>
                  <a:headEnd/>
                  <a:tailEnd/>
                </a:ln>
              </p:spPr>
              <p:txBody>
                <a:bodyPr wrap="none" anchor="ctr"/>
                <a:lstStyle/>
                <a:p>
                  <a:pPr>
                    <a:defRPr/>
                  </a:pPr>
                  <a:endParaRPr lang="en-US"/>
                </a:p>
              </p:txBody>
            </p:sp>
            <p:sp>
              <p:nvSpPr>
                <p:cNvPr id="27722" name="Oval 107">
                  <a:extLst>
                    <a:ext uri="{FF2B5EF4-FFF2-40B4-BE49-F238E27FC236}">
                      <a16:creationId xmlns:a16="http://schemas.microsoft.com/office/drawing/2014/main" id="{90909A1B-CAC3-498E-8A41-EDBFE9202479}"/>
                    </a:ext>
                  </a:extLst>
                </p:cNvPr>
                <p:cNvSpPr>
                  <a:spLocks noChangeArrowheads="1"/>
                </p:cNvSpPr>
                <p:nvPr/>
              </p:nvSpPr>
              <p:spPr bwMode="auto">
                <a:xfrm>
                  <a:off x="2917" y="1751"/>
                  <a:ext cx="88" cy="87"/>
                </a:xfrm>
                <a:prstGeom prst="ellipse">
                  <a:avLst/>
                </a:prstGeom>
                <a:grpFill/>
                <a:ln w="9525">
                  <a:noFill/>
                  <a:round/>
                  <a:headEnd/>
                  <a:tailEnd/>
                </a:ln>
              </p:spPr>
              <p:txBody>
                <a:bodyPr wrap="none" anchor="ctr"/>
                <a:lstStyle/>
                <a:p>
                  <a:pPr>
                    <a:defRPr/>
                  </a:pPr>
                  <a:endParaRPr lang="en-US"/>
                </a:p>
              </p:txBody>
            </p:sp>
            <p:sp>
              <p:nvSpPr>
                <p:cNvPr id="27723" name="Oval 108">
                  <a:extLst>
                    <a:ext uri="{FF2B5EF4-FFF2-40B4-BE49-F238E27FC236}">
                      <a16:creationId xmlns:a16="http://schemas.microsoft.com/office/drawing/2014/main" id="{1481819F-EAF9-4673-8D3B-3ACAD1D52EBF}"/>
                    </a:ext>
                  </a:extLst>
                </p:cNvPr>
                <p:cNvSpPr>
                  <a:spLocks noChangeArrowheads="1"/>
                </p:cNvSpPr>
                <p:nvPr/>
              </p:nvSpPr>
              <p:spPr bwMode="auto">
                <a:xfrm>
                  <a:off x="2920" y="1753"/>
                  <a:ext cx="73" cy="73"/>
                </a:xfrm>
                <a:prstGeom prst="ellipse">
                  <a:avLst/>
                </a:prstGeom>
                <a:grpFill/>
                <a:ln w="9525">
                  <a:noFill/>
                  <a:round/>
                  <a:headEnd/>
                  <a:tailEnd/>
                </a:ln>
              </p:spPr>
              <p:txBody>
                <a:bodyPr wrap="none" anchor="ctr"/>
                <a:lstStyle/>
                <a:p>
                  <a:pPr>
                    <a:defRPr/>
                  </a:pPr>
                  <a:endParaRPr lang="en-US"/>
                </a:p>
              </p:txBody>
            </p:sp>
            <p:sp>
              <p:nvSpPr>
                <p:cNvPr id="27724" name="Oval 109">
                  <a:extLst>
                    <a:ext uri="{FF2B5EF4-FFF2-40B4-BE49-F238E27FC236}">
                      <a16:creationId xmlns:a16="http://schemas.microsoft.com/office/drawing/2014/main" id="{784B82BA-BECB-4BD4-84E1-63F6DA26E4E9}"/>
                    </a:ext>
                  </a:extLst>
                </p:cNvPr>
                <p:cNvSpPr>
                  <a:spLocks noChangeArrowheads="1"/>
                </p:cNvSpPr>
                <p:nvPr/>
              </p:nvSpPr>
              <p:spPr bwMode="auto">
                <a:xfrm>
                  <a:off x="2923" y="1756"/>
                  <a:ext cx="59" cy="59"/>
                </a:xfrm>
                <a:prstGeom prst="ellipse">
                  <a:avLst/>
                </a:prstGeom>
                <a:grpFill/>
                <a:ln w="9525">
                  <a:noFill/>
                  <a:round/>
                  <a:headEnd/>
                  <a:tailEnd/>
                </a:ln>
              </p:spPr>
              <p:txBody>
                <a:bodyPr wrap="none" anchor="ctr"/>
                <a:lstStyle/>
                <a:p>
                  <a:pPr>
                    <a:defRPr/>
                  </a:pPr>
                  <a:endParaRPr lang="en-US"/>
                </a:p>
              </p:txBody>
            </p:sp>
            <p:sp>
              <p:nvSpPr>
                <p:cNvPr id="27725" name="Oval 110">
                  <a:extLst>
                    <a:ext uri="{FF2B5EF4-FFF2-40B4-BE49-F238E27FC236}">
                      <a16:creationId xmlns:a16="http://schemas.microsoft.com/office/drawing/2014/main" id="{52DFD707-6823-4FB7-9E8D-CF33F037B870}"/>
                    </a:ext>
                  </a:extLst>
                </p:cNvPr>
                <p:cNvSpPr>
                  <a:spLocks noChangeArrowheads="1"/>
                </p:cNvSpPr>
                <p:nvPr/>
              </p:nvSpPr>
              <p:spPr bwMode="auto">
                <a:xfrm>
                  <a:off x="2926" y="1758"/>
                  <a:ext cx="45" cy="44"/>
                </a:xfrm>
                <a:prstGeom prst="ellipse">
                  <a:avLst/>
                </a:prstGeom>
                <a:grpFill/>
                <a:ln w="9525">
                  <a:noFill/>
                  <a:round/>
                  <a:headEnd/>
                  <a:tailEnd/>
                </a:ln>
              </p:spPr>
              <p:txBody>
                <a:bodyPr wrap="none" anchor="ctr"/>
                <a:lstStyle/>
                <a:p>
                  <a:pPr>
                    <a:defRPr/>
                  </a:pPr>
                  <a:endParaRPr lang="en-US"/>
                </a:p>
              </p:txBody>
            </p:sp>
            <p:sp>
              <p:nvSpPr>
                <p:cNvPr id="27726" name="Oval 111">
                  <a:extLst>
                    <a:ext uri="{FF2B5EF4-FFF2-40B4-BE49-F238E27FC236}">
                      <a16:creationId xmlns:a16="http://schemas.microsoft.com/office/drawing/2014/main" id="{6E05BE26-C7D6-472B-BF4C-E0290CEDB6F2}"/>
                    </a:ext>
                  </a:extLst>
                </p:cNvPr>
                <p:cNvSpPr>
                  <a:spLocks noChangeArrowheads="1"/>
                </p:cNvSpPr>
                <p:nvPr/>
              </p:nvSpPr>
              <p:spPr bwMode="auto">
                <a:xfrm>
                  <a:off x="2929" y="1759"/>
                  <a:ext cx="36" cy="36"/>
                </a:xfrm>
                <a:prstGeom prst="ellipse">
                  <a:avLst/>
                </a:prstGeom>
                <a:grpFill/>
                <a:ln w="9525">
                  <a:noFill/>
                  <a:round/>
                  <a:headEnd/>
                  <a:tailEnd/>
                </a:ln>
              </p:spPr>
              <p:txBody>
                <a:bodyPr wrap="none" anchor="ctr"/>
                <a:lstStyle/>
                <a:p>
                  <a:pPr>
                    <a:defRPr/>
                  </a:pPr>
                  <a:endParaRPr lang="en-US"/>
                </a:p>
              </p:txBody>
            </p:sp>
            <p:sp>
              <p:nvSpPr>
                <p:cNvPr id="27727" name="Oval 112">
                  <a:extLst>
                    <a:ext uri="{FF2B5EF4-FFF2-40B4-BE49-F238E27FC236}">
                      <a16:creationId xmlns:a16="http://schemas.microsoft.com/office/drawing/2014/main" id="{4A5D0182-35B3-43A4-9258-628879305325}"/>
                    </a:ext>
                  </a:extLst>
                </p:cNvPr>
                <p:cNvSpPr>
                  <a:spLocks noChangeArrowheads="1"/>
                </p:cNvSpPr>
                <p:nvPr/>
              </p:nvSpPr>
              <p:spPr bwMode="auto">
                <a:xfrm>
                  <a:off x="2931" y="1761"/>
                  <a:ext cx="27" cy="28"/>
                </a:xfrm>
                <a:prstGeom prst="ellipse">
                  <a:avLst/>
                </a:prstGeom>
                <a:grpFill/>
                <a:ln w="9525">
                  <a:noFill/>
                  <a:round/>
                  <a:headEnd/>
                  <a:tailEnd/>
                </a:ln>
              </p:spPr>
              <p:txBody>
                <a:bodyPr wrap="none" anchor="ctr"/>
                <a:lstStyle/>
                <a:p>
                  <a:pPr>
                    <a:defRPr/>
                  </a:pPr>
                  <a:endParaRPr lang="en-US"/>
                </a:p>
              </p:txBody>
            </p:sp>
            <p:sp>
              <p:nvSpPr>
                <p:cNvPr id="27728" name="Oval 113">
                  <a:extLst>
                    <a:ext uri="{FF2B5EF4-FFF2-40B4-BE49-F238E27FC236}">
                      <a16:creationId xmlns:a16="http://schemas.microsoft.com/office/drawing/2014/main" id="{78D94A84-8C2F-46EE-950E-2D23AE0C6358}"/>
                    </a:ext>
                  </a:extLst>
                </p:cNvPr>
                <p:cNvSpPr>
                  <a:spLocks noChangeArrowheads="1"/>
                </p:cNvSpPr>
                <p:nvPr/>
              </p:nvSpPr>
              <p:spPr bwMode="auto">
                <a:xfrm>
                  <a:off x="2932" y="1763"/>
                  <a:ext cx="20" cy="20"/>
                </a:xfrm>
                <a:prstGeom prst="ellipse">
                  <a:avLst/>
                </a:prstGeom>
                <a:grpFill/>
                <a:ln w="9525">
                  <a:noFill/>
                  <a:round/>
                  <a:headEnd/>
                  <a:tailEnd/>
                </a:ln>
              </p:spPr>
              <p:txBody>
                <a:bodyPr wrap="none" anchor="ctr"/>
                <a:lstStyle/>
                <a:p>
                  <a:pPr>
                    <a:defRPr/>
                  </a:pPr>
                  <a:endParaRPr lang="en-US"/>
                </a:p>
              </p:txBody>
            </p:sp>
          </p:grpSp>
          <p:grpSp>
            <p:nvGrpSpPr>
              <p:cNvPr id="21" name="Group 114">
                <a:extLst>
                  <a:ext uri="{FF2B5EF4-FFF2-40B4-BE49-F238E27FC236}">
                    <a16:creationId xmlns:a16="http://schemas.microsoft.com/office/drawing/2014/main" id="{32DFF226-92BC-484A-9EF8-867D537F4AFC}"/>
                  </a:ext>
                </a:extLst>
              </p:cNvPr>
              <p:cNvGrpSpPr>
                <a:grpSpLocks/>
              </p:cNvGrpSpPr>
              <p:nvPr/>
            </p:nvGrpSpPr>
            <p:grpSpPr bwMode="auto">
              <a:xfrm>
                <a:off x="3385" y="1647"/>
                <a:ext cx="143" cy="143"/>
                <a:chOff x="3385" y="1647"/>
                <a:chExt cx="143" cy="143"/>
              </a:xfrm>
              <a:grpFill/>
            </p:grpSpPr>
            <p:sp>
              <p:nvSpPr>
                <p:cNvPr id="27707" name="Oval 115">
                  <a:extLst>
                    <a:ext uri="{FF2B5EF4-FFF2-40B4-BE49-F238E27FC236}">
                      <a16:creationId xmlns:a16="http://schemas.microsoft.com/office/drawing/2014/main" id="{E60B42C8-1C49-4D71-9869-E68B77603377}"/>
                    </a:ext>
                  </a:extLst>
                </p:cNvPr>
                <p:cNvSpPr>
                  <a:spLocks noChangeArrowheads="1"/>
                </p:cNvSpPr>
                <p:nvPr/>
              </p:nvSpPr>
              <p:spPr bwMode="auto">
                <a:xfrm>
                  <a:off x="3385" y="1647"/>
                  <a:ext cx="143" cy="143"/>
                </a:xfrm>
                <a:prstGeom prst="ellipse">
                  <a:avLst/>
                </a:prstGeom>
                <a:grpFill/>
                <a:ln w="9525">
                  <a:noFill/>
                  <a:round/>
                  <a:headEnd/>
                  <a:tailEnd/>
                </a:ln>
              </p:spPr>
              <p:txBody>
                <a:bodyPr wrap="none" anchor="ctr"/>
                <a:lstStyle/>
                <a:p>
                  <a:pPr>
                    <a:defRPr/>
                  </a:pPr>
                  <a:endParaRPr lang="en-US"/>
                </a:p>
              </p:txBody>
            </p:sp>
            <p:sp>
              <p:nvSpPr>
                <p:cNvPr id="27708" name="Oval 116">
                  <a:extLst>
                    <a:ext uri="{FF2B5EF4-FFF2-40B4-BE49-F238E27FC236}">
                      <a16:creationId xmlns:a16="http://schemas.microsoft.com/office/drawing/2014/main" id="{AF13568F-B6EA-4E57-9336-96DB43A05C9C}"/>
                    </a:ext>
                  </a:extLst>
                </p:cNvPr>
                <p:cNvSpPr>
                  <a:spLocks noChangeArrowheads="1"/>
                </p:cNvSpPr>
                <p:nvPr/>
              </p:nvSpPr>
              <p:spPr bwMode="auto">
                <a:xfrm>
                  <a:off x="3387" y="1648"/>
                  <a:ext cx="131" cy="130"/>
                </a:xfrm>
                <a:prstGeom prst="ellipse">
                  <a:avLst/>
                </a:prstGeom>
                <a:grpFill/>
                <a:ln w="9525">
                  <a:noFill/>
                  <a:round/>
                  <a:headEnd/>
                  <a:tailEnd/>
                </a:ln>
              </p:spPr>
              <p:txBody>
                <a:bodyPr wrap="none" anchor="ctr"/>
                <a:lstStyle/>
                <a:p>
                  <a:pPr>
                    <a:defRPr/>
                  </a:pPr>
                  <a:endParaRPr lang="en-US"/>
                </a:p>
              </p:txBody>
            </p:sp>
            <p:sp>
              <p:nvSpPr>
                <p:cNvPr id="27709" name="Oval 117">
                  <a:extLst>
                    <a:ext uri="{FF2B5EF4-FFF2-40B4-BE49-F238E27FC236}">
                      <a16:creationId xmlns:a16="http://schemas.microsoft.com/office/drawing/2014/main" id="{39C78A0A-8267-45E2-A3B0-72B4EC840F6E}"/>
                    </a:ext>
                  </a:extLst>
                </p:cNvPr>
                <p:cNvSpPr>
                  <a:spLocks noChangeArrowheads="1"/>
                </p:cNvSpPr>
                <p:nvPr/>
              </p:nvSpPr>
              <p:spPr bwMode="auto">
                <a:xfrm>
                  <a:off x="3390" y="1650"/>
                  <a:ext cx="117" cy="116"/>
                </a:xfrm>
                <a:prstGeom prst="ellipse">
                  <a:avLst/>
                </a:prstGeom>
                <a:grpFill/>
                <a:ln w="9525">
                  <a:noFill/>
                  <a:round/>
                  <a:headEnd/>
                  <a:tailEnd/>
                </a:ln>
              </p:spPr>
              <p:txBody>
                <a:bodyPr wrap="none" anchor="ctr"/>
                <a:lstStyle/>
                <a:p>
                  <a:pPr>
                    <a:defRPr/>
                  </a:pPr>
                  <a:endParaRPr lang="en-US"/>
                </a:p>
              </p:txBody>
            </p:sp>
            <p:sp>
              <p:nvSpPr>
                <p:cNvPr id="27710" name="Oval 118">
                  <a:extLst>
                    <a:ext uri="{FF2B5EF4-FFF2-40B4-BE49-F238E27FC236}">
                      <a16:creationId xmlns:a16="http://schemas.microsoft.com/office/drawing/2014/main" id="{80D50996-1EC9-4584-A867-6FBA5524231E}"/>
                    </a:ext>
                  </a:extLst>
                </p:cNvPr>
                <p:cNvSpPr>
                  <a:spLocks noChangeArrowheads="1"/>
                </p:cNvSpPr>
                <p:nvPr/>
              </p:nvSpPr>
              <p:spPr bwMode="auto">
                <a:xfrm>
                  <a:off x="3393" y="1653"/>
                  <a:ext cx="103" cy="101"/>
                </a:xfrm>
                <a:prstGeom prst="ellipse">
                  <a:avLst/>
                </a:prstGeom>
                <a:grpFill/>
                <a:ln w="9525">
                  <a:noFill/>
                  <a:round/>
                  <a:headEnd/>
                  <a:tailEnd/>
                </a:ln>
              </p:spPr>
              <p:txBody>
                <a:bodyPr wrap="none" anchor="ctr"/>
                <a:lstStyle/>
                <a:p>
                  <a:pPr>
                    <a:defRPr/>
                  </a:pPr>
                  <a:endParaRPr lang="en-US"/>
                </a:p>
              </p:txBody>
            </p:sp>
            <p:sp>
              <p:nvSpPr>
                <p:cNvPr id="27711" name="Oval 119">
                  <a:extLst>
                    <a:ext uri="{FF2B5EF4-FFF2-40B4-BE49-F238E27FC236}">
                      <a16:creationId xmlns:a16="http://schemas.microsoft.com/office/drawing/2014/main" id="{77F7917E-D486-4933-83D5-3F56970961EF}"/>
                    </a:ext>
                  </a:extLst>
                </p:cNvPr>
                <p:cNvSpPr>
                  <a:spLocks noChangeArrowheads="1"/>
                </p:cNvSpPr>
                <p:nvPr/>
              </p:nvSpPr>
              <p:spPr bwMode="auto">
                <a:xfrm>
                  <a:off x="3397" y="1655"/>
                  <a:ext cx="88" cy="87"/>
                </a:xfrm>
                <a:prstGeom prst="ellipse">
                  <a:avLst/>
                </a:prstGeom>
                <a:grpFill/>
                <a:ln w="9525">
                  <a:noFill/>
                  <a:round/>
                  <a:headEnd/>
                  <a:tailEnd/>
                </a:ln>
              </p:spPr>
              <p:txBody>
                <a:bodyPr wrap="none" anchor="ctr"/>
                <a:lstStyle/>
                <a:p>
                  <a:pPr>
                    <a:defRPr/>
                  </a:pPr>
                  <a:endParaRPr lang="en-US"/>
                </a:p>
              </p:txBody>
            </p:sp>
            <p:sp>
              <p:nvSpPr>
                <p:cNvPr id="27712" name="Oval 120">
                  <a:extLst>
                    <a:ext uri="{FF2B5EF4-FFF2-40B4-BE49-F238E27FC236}">
                      <a16:creationId xmlns:a16="http://schemas.microsoft.com/office/drawing/2014/main" id="{284C511F-D861-400E-B2E4-024CB651EADA}"/>
                    </a:ext>
                  </a:extLst>
                </p:cNvPr>
                <p:cNvSpPr>
                  <a:spLocks noChangeArrowheads="1"/>
                </p:cNvSpPr>
                <p:nvPr/>
              </p:nvSpPr>
              <p:spPr bwMode="auto">
                <a:xfrm>
                  <a:off x="3400" y="1657"/>
                  <a:ext cx="73" cy="73"/>
                </a:xfrm>
                <a:prstGeom prst="ellipse">
                  <a:avLst/>
                </a:prstGeom>
                <a:grpFill/>
                <a:ln w="9525">
                  <a:noFill/>
                  <a:round/>
                  <a:headEnd/>
                  <a:tailEnd/>
                </a:ln>
              </p:spPr>
              <p:txBody>
                <a:bodyPr wrap="none" anchor="ctr"/>
                <a:lstStyle/>
                <a:p>
                  <a:pPr>
                    <a:defRPr/>
                  </a:pPr>
                  <a:endParaRPr lang="en-US"/>
                </a:p>
              </p:txBody>
            </p:sp>
            <p:sp>
              <p:nvSpPr>
                <p:cNvPr id="27713" name="Oval 121">
                  <a:extLst>
                    <a:ext uri="{FF2B5EF4-FFF2-40B4-BE49-F238E27FC236}">
                      <a16:creationId xmlns:a16="http://schemas.microsoft.com/office/drawing/2014/main" id="{7DB9D6DA-FE3F-4152-91EE-06D6403AEF08}"/>
                    </a:ext>
                  </a:extLst>
                </p:cNvPr>
                <p:cNvSpPr>
                  <a:spLocks noChangeArrowheads="1"/>
                </p:cNvSpPr>
                <p:nvPr/>
              </p:nvSpPr>
              <p:spPr bwMode="auto">
                <a:xfrm>
                  <a:off x="3403" y="1660"/>
                  <a:ext cx="59" cy="59"/>
                </a:xfrm>
                <a:prstGeom prst="ellipse">
                  <a:avLst/>
                </a:prstGeom>
                <a:grpFill/>
                <a:ln w="9525">
                  <a:noFill/>
                  <a:round/>
                  <a:headEnd/>
                  <a:tailEnd/>
                </a:ln>
              </p:spPr>
              <p:txBody>
                <a:bodyPr wrap="none" anchor="ctr"/>
                <a:lstStyle/>
                <a:p>
                  <a:pPr>
                    <a:defRPr/>
                  </a:pPr>
                  <a:endParaRPr lang="en-US"/>
                </a:p>
              </p:txBody>
            </p:sp>
            <p:sp>
              <p:nvSpPr>
                <p:cNvPr id="27714" name="Oval 122">
                  <a:extLst>
                    <a:ext uri="{FF2B5EF4-FFF2-40B4-BE49-F238E27FC236}">
                      <a16:creationId xmlns:a16="http://schemas.microsoft.com/office/drawing/2014/main" id="{79B7E0B3-B95C-4ECD-926C-B508AEB6C02F}"/>
                    </a:ext>
                  </a:extLst>
                </p:cNvPr>
                <p:cNvSpPr>
                  <a:spLocks noChangeArrowheads="1"/>
                </p:cNvSpPr>
                <p:nvPr/>
              </p:nvSpPr>
              <p:spPr bwMode="auto">
                <a:xfrm>
                  <a:off x="3406" y="1662"/>
                  <a:ext cx="45" cy="44"/>
                </a:xfrm>
                <a:prstGeom prst="ellipse">
                  <a:avLst/>
                </a:prstGeom>
                <a:grpFill/>
                <a:ln w="9525">
                  <a:noFill/>
                  <a:round/>
                  <a:headEnd/>
                  <a:tailEnd/>
                </a:ln>
              </p:spPr>
              <p:txBody>
                <a:bodyPr wrap="none" anchor="ctr"/>
                <a:lstStyle/>
                <a:p>
                  <a:pPr>
                    <a:defRPr/>
                  </a:pPr>
                  <a:endParaRPr lang="en-US"/>
                </a:p>
              </p:txBody>
            </p:sp>
            <p:sp>
              <p:nvSpPr>
                <p:cNvPr id="27715" name="Oval 123">
                  <a:extLst>
                    <a:ext uri="{FF2B5EF4-FFF2-40B4-BE49-F238E27FC236}">
                      <a16:creationId xmlns:a16="http://schemas.microsoft.com/office/drawing/2014/main" id="{D8674DF6-8267-46C9-9331-EBD7A36EA487}"/>
                    </a:ext>
                  </a:extLst>
                </p:cNvPr>
                <p:cNvSpPr>
                  <a:spLocks noChangeArrowheads="1"/>
                </p:cNvSpPr>
                <p:nvPr/>
              </p:nvSpPr>
              <p:spPr bwMode="auto">
                <a:xfrm>
                  <a:off x="3409" y="1663"/>
                  <a:ext cx="36" cy="36"/>
                </a:xfrm>
                <a:prstGeom prst="ellipse">
                  <a:avLst/>
                </a:prstGeom>
                <a:grpFill/>
                <a:ln w="9525">
                  <a:noFill/>
                  <a:round/>
                  <a:headEnd/>
                  <a:tailEnd/>
                </a:ln>
              </p:spPr>
              <p:txBody>
                <a:bodyPr wrap="none" anchor="ctr"/>
                <a:lstStyle/>
                <a:p>
                  <a:pPr>
                    <a:defRPr/>
                  </a:pPr>
                  <a:endParaRPr lang="en-US"/>
                </a:p>
              </p:txBody>
            </p:sp>
            <p:sp>
              <p:nvSpPr>
                <p:cNvPr id="27716" name="Oval 124">
                  <a:extLst>
                    <a:ext uri="{FF2B5EF4-FFF2-40B4-BE49-F238E27FC236}">
                      <a16:creationId xmlns:a16="http://schemas.microsoft.com/office/drawing/2014/main" id="{51A79BA5-5CCA-46A3-AC38-C0A5DB175521}"/>
                    </a:ext>
                  </a:extLst>
                </p:cNvPr>
                <p:cNvSpPr>
                  <a:spLocks noChangeArrowheads="1"/>
                </p:cNvSpPr>
                <p:nvPr/>
              </p:nvSpPr>
              <p:spPr bwMode="auto">
                <a:xfrm>
                  <a:off x="3411" y="1665"/>
                  <a:ext cx="27" cy="28"/>
                </a:xfrm>
                <a:prstGeom prst="ellipse">
                  <a:avLst/>
                </a:prstGeom>
                <a:grpFill/>
                <a:ln w="9525">
                  <a:noFill/>
                  <a:round/>
                  <a:headEnd/>
                  <a:tailEnd/>
                </a:ln>
              </p:spPr>
              <p:txBody>
                <a:bodyPr wrap="none" anchor="ctr"/>
                <a:lstStyle/>
                <a:p>
                  <a:pPr>
                    <a:defRPr/>
                  </a:pPr>
                  <a:endParaRPr lang="en-US"/>
                </a:p>
              </p:txBody>
            </p:sp>
            <p:sp>
              <p:nvSpPr>
                <p:cNvPr id="27717" name="Oval 125">
                  <a:extLst>
                    <a:ext uri="{FF2B5EF4-FFF2-40B4-BE49-F238E27FC236}">
                      <a16:creationId xmlns:a16="http://schemas.microsoft.com/office/drawing/2014/main" id="{6ED86CC9-9FC1-445A-AAB7-B3C3F80CEFDF}"/>
                    </a:ext>
                  </a:extLst>
                </p:cNvPr>
                <p:cNvSpPr>
                  <a:spLocks noChangeArrowheads="1"/>
                </p:cNvSpPr>
                <p:nvPr/>
              </p:nvSpPr>
              <p:spPr bwMode="auto">
                <a:xfrm>
                  <a:off x="3412" y="1667"/>
                  <a:ext cx="20" cy="20"/>
                </a:xfrm>
                <a:prstGeom prst="ellipse">
                  <a:avLst/>
                </a:prstGeom>
                <a:grpFill/>
                <a:ln w="9525">
                  <a:noFill/>
                  <a:round/>
                  <a:headEnd/>
                  <a:tailEnd/>
                </a:ln>
              </p:spPr>
              <p:txBody>
                <a:bodyPr wrap="none" anchor="ctr"/>
                <a:lstStyle/>
                <a:p>
                  <a:pPr>
                    <a:defRPr/>
                  </a:pPr>
                  <a:endParaRPr lang="en-US"/>
                </a:p>
              </p:txBody>
            </p:sp>
          </p:grpSp>
          <p:grpSp>
            <p:nvGrpSpPr>
              <p:cNvPr id="22" name="Group 126">
                <a:extLst>
                  <a:ext uri="{FF2B5EF4-FFF2-40B4-BE49-F238E27FC236}">
                    <a16:creationId xmlns:a16="http://schemas.microsoft.com/office/drawing/2014/main" id="{14CCD297-B402-47BB-A792-FE1CA798E5FD}"/>
                  </a:ext>
                </a:extLst>
              </p:cNvPr>
              <p:cNvGrpSpPr>
                <a:grpSpLocks/>
              </p:cNvGrpSpPr>
              <p:nvPr/>
            </p:nvGrpSpPr>
            <p:grpSpPr bwMode="auto">
              <a:xfrm>
                <a:off x="3337" y="1839"/>
                <a:ext cx="143" cy="143"/>
                <a:chOff x="3337" y="1839"/>
                <a:chExt cx="143" cy="143"/>
              </a:xfrm>
              <a:grpFill/>
            </p:grpSpPr>
            <p:sp>
              <p:nvSpPr>
                <p:cNvPr id="27696" name="Oval 127">
                  <a:extLst>
                    <a:ext uri="{FF2B5EF4-FFF2-40B4-BE49-F238E27FC236}">
                      <a16:creationId xmlns:a16="http://schemas.microsoft.com/office/drawing/2014/main" id="{0E4BC6DA-0E5B-46C2-9A4E-421878DCE0EA}"/>
                    </a:ext>
                  </a:extLst>
                </p:cNvPr>
                <p:cNvSpPr>
                  <a:spLocks noChangeArrowheads="1"/>
                </p:cNvSpPr>
                <p:nvPr/>
              </p:nvSpPr>
              <p:spPr bwMode="auto">
                <a:xfrm>
                  <a:off x="3337" y="1839"/>
                  <a:ext cx="143" cy="143"/>
                </a:xfrm>
                <a:prstGeom prst="ellipse">
                  <a:avLst/>
                </a:prstGeom>
                <a:grpFill/>
                <a:ln w="9525">
                  <a:noFill/>
                  <a:round/>
                  <a:headEnd/>
                  <a:tailEnd/>
                </a:ln>
              </p:spPr>
              <p:txBody>
                <a:bodyPr wrap="none" anchor="ctr"/>
                <a:lstStyle/>
                <a:p>
                  <a:pPr>
                    <a:defRPr/>
                  </a:pPr>
                  <a:endParaRPr lang="en-US"/>
                </a:p>
              </p:txBody>
            </p:sp>
            <p:sp>
              <p:nvSpPr>
                <p:cNvPr id="27697" name="Oval 128">
                  <a:extLst>
                    <a:ext uri="{FF2B5EF4-FFF2-40B4-BE49-F238E27FC236}">
                      <a16:creationId xmlns:a16="http://schemas.microsoft.com/office/drawing/2014/main" id="{B3730CAF-B4AE-44B3-864B-C9D17C0D9F67}"/>
                    </a:ext>
                  </a:extLst>
                </p:cNvPr>
                <p:cNvSpPr>
                  <a:spLocks noChangeArrowheads="1"/>
                </p:cNvSpPr>
                <p:nvPr/>
              </p:nvSpPr>
              <p:spPr bwMode="auto">
                <a:xfrm>
                  <a:off x="3339" y="1840"/>
                  <a:ext cx="131" cy="130"/>
                </a:xfrm>
                <a:prstGeom prst="ellipse">
                  <a:avLst/>
                </a:prstGeom>
                <a:grpFill/>
                <a:ln w="9525">
                  <a:noFill/>
                  <a:round/>
                  <a:headEnd/>
                  <a:tailEnd/>
                </a:ln>
              </p:spPr>
              <p:txBody>
                <a:bodyPr wrap="none" anchor="ctr"/>
                <a:lstStyle/>
                <a:p>
                  <a:pPr>
                    <a:defRPr/>
                  </a:pPr>
                  <a:endParaRPr lang="en-US"/>
                </a:p>
              </p:txBody>
            </p:sp>
            <p:sp>
              <p:nvSpPr>
                <p:cNvPr id="27698" name="Oval 129">
                  <a:extLst>
                    <a:ext uri="{FF2B5EF4-FFF2-40B4-BE49-F238E27FC236}">
                      <a16:creationId xmlns:a16="http://schemas.microsoft.com/office/drawing/2014/main" id="{6869469C-B46E-4BF3-BDF2-4C5DC770D20B}"/>
                    </a:ext>
                  </a:extLst>
                </p:cNvPr>
                <p:cNvSpPr>
                  <a:spLocks noChangeArrowheads="1"/>
                </p:cNvSpPr>
                <p:nvPr/>
              </p:nvSpPr>
              <p:spPr bwMode="auto">
                <a:xfrm>
                  <a:off x="3342" y="1842"/>
                  <a:ext cx="117" cy="116"/>
                </a:xfrm>
                <a:prstGeom prst="ellipse">
                  <a:avLst/>
                </a:prstGeom>
                <a:grpFill/>
                <a:ln w="9525">
                  <a:noFill/>
                  <a:round/>
                  <a:headEnd/>
                  <a:tailEnd/>
                </a:ln>
              </p:spPr>
              <p:txBody>
                <a:bodyPr wrap="none" anchor="ctr"/>
                <a:lstStyle/>
                <a:p>
                  <a:pPr>
                    <a:defRPr/>
                  </a:pPr>
                  <a:endParaRPr lang="en-US"/>
                </a:p>
              </p:txBody>
            </p:sp>
            <p:sp>
              <p:nvSpPr>
                <p:cNvPr id="27699" name="Oval 130">
                  <a:extLst>
                    <a:ext uri="{FF2B5EF4-FFF2-40B4-BE49-F238E27FC236}">
                      <a16:creationId xmlns:a16="http://schemas.microsoft.com/office/drawing/2014/main" id="{16E14488-0514-4DCC-A846-44F775932627}"/>
                    </a:ext>
                  </a:extLst>
                </p:cNvPr>
                <p:cNvSpPr>
                  <a:spLocks noChangeArrowheads="1"/>
                </p:cNvSpPr>
                <p:nvPr/>
              </p:nvSpPr>
              <p:spPr bwMode="auto">
                <a:xfrm>
                  <a:off x="3345" y="1845"/>
                  <a:ext cx="103" cy="101"/>
                </a:xfrm>
                <a:prstGeom prst="ellipse">
                  <a:avLst/>
                </a:prstGeom>
                <a:grpFill/>
                <a:ln w="9525">
                  <a:noFill/>
                  <a:round/>
                  <a:headEnd/>
                  <a:tailEnd/>
                </a:ln>
              </p:spPr>
              <p:txBody>
                <a:bodyPr wrap="none" anchor="ctr"/>
                <a:lstStyle/>
                <a:p>
                  <a:pPr>
                    <a:defRPr/>
                  </a:pPr>
                  <a:endParaRPr lang="en-US"/>
                </a:p>
              </p:txBody>
            </p:sp>
            <p:sp>
              <p:nvSpPr>
                <p:cNvPr id="27700" name="Oval 131">
                  <a:extLst>
                    <a:ext uri="{FF2B5EF4-FFF2-40B4-BE49-F238E27FC236}">
                      <a16:creationId xmlns:a16="http://schemas.microsoft.com/office/drawing/2014/main" id="{65129D66-081F-4B25-AE89-FA274A77D479}"/>
                    </a:ext>
                  </a:extLst>
                </p:cNvPr>
                <p:cNvSpPr>
                  <a:spLocks noChangeArrowheads="1"/>
                </p:cNvSpPr>
                <p:nvPr/>
              </p:nvSpPr>
              <p:spPr bwMode="auto">
                <a:xfrm>
                  <a:off x="3349" y="1847"/>
                  <a:ext cx="88" cy="87"/>
                </a:xfrm>
                <a:prstGeom prst="ellipse">
                  <a:avLst/>
                </a:prstGeom>
                <a:grpFill/>
                <a:ln w="9525">
                  <a:noFill/>
                  <a:round/>
                  <a:headEnd/>
                  <a:tailEnd/>
                </a:ln>
              </p:spPr>
              <p:txBody>
                <a:bodyPr wrap="none" anchor="ctr"/>
                <a:lstStyle/>
                <a:p>
                  <a:pPr>
                    <a:defRPr/>
                  </a:pPr>
                  <a:endParaRPr lang="en-US"/>
                </a:p>
              </p:txBody>
            </p:sp>
            <p:sp>
              <p:nvSpPr>
                <p:cNvPr id="27701" name="Oval 132">
                  <a:extLst>
                    <a:ext uri="{FF2B5EF4-FFF2-40B4-BE49-F238E27FC236}">
                      <a16:creationId xmlns:a16="http://schemas.microsoft.com/office/drawing/2014/main" id="{0A3B6AB4-3528-4E64-B01B-5407F09619D1}"/>
                    </a:ext>
                  </a:extLst>
                </p:cNvPr>
                <p:cNvSpPr>
                  <a:spLocks noChangeArrowheads="1"/>
                </p:cNvSpPr>
                <p:nvPr/>
              </p:nvSpPr>
              <p:spPr bwMode="auto">
                <a:xfrm>
                  <a:off x="3352" y="1849"/>
                  <a:ext cx="73" cy="73"/>
                </a:xfrm>
                <a:prstGeom prst="ellipse">
                  <a:avLst/>
                </a:prstGeom>
                <a:grpFill/>
                <a:ln w="9525">
                  <a:noFill/>
                  <a:round/>
                  <a:headEnd/>
                  <a:tailEnd/>
                </a:ln>
              </p:spPr>
              <p:txBody>
                <a:bodyPr wrap="none" anchor="ctr"/>
                <a:lstStyle/>
                <a:p>
                  <a:pPr>
                    <a:defRPr/>
                  </a:pPr>
                  <a:endParaRPr lang="en-US"/>
                </a:p>
              </p:txBody>
            </p:sp>
            <p:sp>
              <p:nvSpPr>
                <p:cNvPr id="27702" name="Oval 133">
                  <a:extLst>
                    <a:ext uri="{FF2B5EF4-FFF2-40B4-BE49-F238E27FC236}">
                      <a16:creationId xmlns:a16="http://schemas.microsoft.com/office/drawing/2014/main" id="{8062D58E-EA4D-4CE9-A745-A6E5C5B3D771}"/>
                    </a:ext>
                  </a:extLst>
                </p:cNvPr>
                <p:cNvSpPr>
                  <a:spLocks noChangeArrowheads="1"/>
                </p:cNvSpPr>
                <p:nvPr/>
              </p:nvSpPr>
              <p:spPr bwMode="auto">
                <a:xfrm>
                  <a:off x="3355" y="1852"/>
                  <a:ext cx="59" cy="59"/>
                </a:xfrm>
                <a:prstGeom prst="ellipse">
                  <a:avLst/>
                </a:prstGeom>
                <a:grpFill/>
                <a:ln w="9525">
                  <a:noFill/>
                  <a:round/>
                  <a:headEnd/>
                  <a:tailEnd/>
                </a:ln>
              </p:spPr>
              <p:txBody>
                <a:bodyPr wrap="none" anchor="ctr"/>
                <a:lstStyle/>
                <a:p>
                  <a:pPr>
                    <a:defRPr/>
                  </a:pPr>
                  <a:endParaRPr lang="en-US"/>
                </a:p>
              </p:txBody>
            </p:sp>
            <p:sp>
              <p:nvSpPr>
                <p:cNvPr id="27703" name="Oval 134">
                  <a:extLst>
                    <a:ext uri="{FF2B5EF4-FFF2-40B4-BE49-F238E27FC236}">
                      <a16:creationId xmlns:a16="http://schemas.microsoft.com/office/drawing/2014/main" id="{50B987FE-71AD-4FAA-B160-F4829B8DB883}"/>
                    </a:ext>
                  </a:extLst>
                </p:cNvPr>
                <p:cNvSpPr>
                  <a:spLocks noChangeArrowheads="1"/>
                </p:cNvSpPr>
                <p:nvPr/>
              </p:nvSpPr>
              <p:spPr bwMode="auto">
                <a:xfrm>
                  <a:off x="3358" y="1854"/>
                  <a:ext cx="45" cy="44"/>
                </a:xfrm>
                <a:prstGeom prst="ellipse">
                  <a:avLst/>
                </a:prstGeom>
                <a:grpFill/>
                <a:ln w="9525">
                  <a:noFill/>
                  <a:round/>
                  <a:headEnd/>
                  <a:tailEnd/>
                </a:ln>
              </p:spPr>
              <p:txBody>
                <a:bodyPr wrap="none" anchor="ctr"/>
                <a:lstStyle/>
                <a:p>
                  <a:pPr>
                    <a:defRPr/>
                  </a:pPr>
                  <a:endParaRPr lang="en-US"/>
                </a:p>
              </p:txBody>
            </p:sp>
            <p:sp>
              <p:nvSpPr>
                <p:cNvPr id="27704" name="Oval 135">
                  <a:extLst>
                    <a:ext uri="{FF2B5EF4-FFF2-40B4-BE49-F238E27FC236}">
                      <a16:creationId xmlns:a16="http://schemas.microsoft.com/office/drawing/2014/main" id="{DF632FE3-0106-4196-A998-79070DB1ADA0}"/>
                    </a:ext>
                  </a:extLst>
                </p:cNvPr>
                <p:cNvSpPr>
                  <a:spLocks noChangeArrowheads="1"/>
                </p:cNvSpPr>
                <p:nvPr/>
              </p:nvSpPr>
              <p:spPr bwMode="auto">
                <a:xfrm>
                  <a:off x="3361" y="1855"/>
                  <a:ext cx="36" cy="36"/>
                </a:xfrm>
                <a:prstGeom prst="ellipse">
                  <a:avLst/>
                </a:prstGeom>
                <a:grpFill/>
                <a:ln w="9525">
                  <a:noFill/>
                  <a:round/>
                  <a:headEnd/>
                  <a:tailEnd/>
                </a:ln>
              </p:spPr>
              <p:txBody>
                <a:bodyPr wrap="none" anchor="ctr"/>
                <a:lstStyle/>
                <a:p>
                  <a:pPr>
                    <a:defRPr/>
                  </a:pPr>
                  <a:endParaRPr lang="en-US"/>
                </a:p>
              </p:txBody>
            </p:sp>
            <p:sp>
              <p:nvSpPr>
                <p:cNvPr id="27705" name="Oval 136">
                  <a:extLst>
                    <a:ext uri="{FF2B5EF4-FFF2-40B4-BE49-F238E27FC236}">
                      <a16:creationId xmlns:a16="http://schemas.microsoft.com/office/drawing/2014/main" id="{9B5A96D5-CC42-4212-BF2F-88112EEDACAF}"/>
                    </a:ext>
                  </a:extLst>
                </p:cNvPr>
                <p:cNvSpPr>
                  <a:spLocks noChangeArrowheads="1"/>
                </p:cNvSpPr>
                <p:nvPr/>
              </p:nvSpPr>
              <p:spPr bwMode="auto">
                <a:xfrm>
                  <a:off x="3363" y="1857"/>
                  <a:ext cx="27" cy="28"/>
                </a:xfrm>
                <a:prstGeom prst="ellipse">
                  <a:avLst/>
                </a:prstGeom>
                <a:grpFill/>
                <a:ln w="9525">
                  <a:noFill/>
                  <a:round/>
                  <a:headEnd/>
                  <a:tailEnd/>
                </a:ln>
              </p:spPr>
              <p:txBody>
                <a:bodyPr wrap="none" anchor="ctr"/>
                <a:lstStyle/>
                <a:p>
                  <a:pPr>
                    <a:defRPr/>
                  </a:pPr>
                  <a:endParaRPr lang="en-US"/>
                </a:p>
              </p:txBody>
            </p:sp>
            <p:sp>
              <p:nvSpPr>
                <p:cNvPr id="27706" name="Oval 137">
                  <a:extLst>
                    <a:ext uri="{FF2B5EF4-FFF2-40B4-BE49-F238E27FC236}">
                      <a16:creationId xmlns:a16="http://schemas.microsoft.com/office/drawing/2014/main" id="{902A9E33-63B7-4580-9682-1604997DE075}"/>
                    </a:ext>
                  </a:extLst>
                </p:cNvPr>
                <p:cNvSpPr>
                  <a:spLocks noChangeArrowheads="1"/>
                </p:cNvSpPr>
                <p:nvPr/>
              </p:nvSpPr>
              <p:spPr bwMode="auto">
                <a:xfrm>
                  <a:off x="3364" y="1859"/>
                  <a:ext cx="20" cy="20"/>
                </a:xfrm>
                <a:prstGeom prst="ellipse">
                  <a:avLst/>
                </a:prstGeom>
                <a:grpFill/>
                <a:ln w="9525">
                  <a:noFill/>
                  <a:round/>
                  <a:headEnd/>
                  <a:tailEnd/>
                </a:ln>
              </p:spPr>
              <p:txBody>
                <a:bodyPr wrap="none" anchor="ctr"/>
                <a:lstStyle/>
                <a:p>
                  <a:pPr>
                    <a:defRPr/>
                  </a:pPr>
                  <a:endParaRPr lang="en-US"/>
                </a:p>
              </p:txBody>
            </p:sp>
          </p:grpSp>
        </p:grpSp>
      </p:grpSp>
      <p:sp>
        <p:nvSpPr>
          <p:cNvPr id="27654" name="Rectangle 138">
            <a:extLst>
              <a:ext uri="{FF2B5EF4-FFF2-40B4-BE49-F238E27FC236}">
                <a16:creationId xmlns:a16="http://schemas.microsoft.com/office/drawing/2014/main" id="{A18F26F5-1970-46DB-8470-0D037214FBCD}"/>
              </a:ext>
            </a:extLst>
          </p:cNvPr>
          <p:cNvSpPr>
            <a:spLocks noChangeArrowheads="1"/>
          </p:cNvSpPr>
          <p:nvPr/>
        </p:nvSpPr>
        <p:spPr bwMode="auto">
          <a:xfrm>
            <a:off x="8294689" y="2978151"/>
            <a:ext cx="1692771"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800000"/>
                </a:solidFill>
                <a:latin typeface="Arial" panose="020B0604020202020204" pitchFamily="34" charset="0"/>
              </a:rPr>
              <a:t>Network</a:t>
            </a:r>
            <a:br>
              <a:rPr lang="en-US" altLang="en-US" b="1">
                <a:solidFill>
                  <a:srgbClr val="800000"/>
                </a:solidFill>
                <a:latin typeface="Arial" panose="020B0604020202020204" pitchFamily="34" charset="0"/>
              </a:rPr>
            </a:br>
            <a:r>
              <a:rPr lang="en-US" altLang="en-US" b="1">
                <a:solidFill>
                  <a:srgbClr val="800000"/>
                </a:solidFill>
                <a:latin typeface="Arial" panose="020B0604020202020204" pitchFamily="34" charset="0"/>
              </a:rPr>
              <a:t>databases</a:t>
            </a:r>
          </a:p>
        </p:txBody>
      </p:sp>
      <p:grpSp>
        <p:nvGrpSpPr>
          <p:cNvPr id="23" name="Group 139">
            <a:extLst>
              <a:ext uri="{FF2B5EF4-FFF2-40B4-BE49-F238E27FC236}">
                <a16:creationId xmlns:a16="http://schemas.microsoft.com/office/drawing/2014/main" id="{0DC5FA0F-C487-4A5A-98AC-6A0838DAA3C1}"/>
              </a:ext>
            </a:extLst>
          </p:cNvPr>
          <p:cNvGrpSpPr>
            <a:grpSpLocks/>
          </p:cNvGrpSpPr>
          <p:nvPr/>
        </p:nvGrpSpPr>
        <p:grpSpPr bwMode="auto">
          <a:xfrm>
            <a:off x="5411789" y="4248150"/>
            <a:ext cx="1692275" cy="1987550"/>
            <a:chOff x="1645" y="2862"/>
            <a:chExt cx="1066" cy="1252"/>
          </a:xfrm>
        </p:grpSpPr>
        <p:grpSp>
          <p:nvGrpSpPr>
            <p:cNvPr id="27656" name="Group 140">
              <a:extLst>
                <a:ext uri="{FF2B5EF4-FFF2-40B4-BE49-F238E27FC236}">
                  <a16:creationId xmlns:a16="http://schemas.microsoft.com/office/drawing/2014/main" id="{01CCE7DF-E66C-4ADB-BD38-F67F23BD1BF1}"/>
                </a:ext>
              </a:extLst>
            </p:cNvPr>
            <p:cNvGrpSpPr>
              <a:grpSpLocks/>
            </p:cNvGrpSpPr>
            <p:nvPr/>
          </p:nvGrpSpPr>
          <p:grpSpPr bwMode="auto">
            <a:xfrm>
              <a:off x="1722" y="2862"/>
              <a:ext cx="912" cy="691"/>
              <a:chOff x="1722" y="2862"/>
              <a:chExt cx="912" cy="691"/>
            </a:xfrm>
          </p:grpSpPr>
          <p:sp>
            <p:nvSpPr>
              <p:cNvPr id="27658" name="Rectangle 141">
                <a:extLst>
                  <a:ext uri="{FF2B5EF4-FFF2-40B4-BE49-F238E27FC236}">
                    <a16:creationId xmlns:a16="http://schemas.microsoft.com/office/drawing/2014/main" id="{01A4313C-119A-4289-B81E-8C0BA50398DE}"/>
                  </a:ext>
                </a:extLst>
              </p:cNvPr>
              <p:cNvSpPr>
                <a:spLocks noChangeArrowheads="1"/>
              </p:cNvSpPr>
              <p:nvPr/>
            </p:nvSpPr>
            <p:spPr bwMode="auto">
              <a:xfrm>
                <a:off x="1725" y="2864"/>
                <a:ext cx="905" cy="683"/>
              </a:xfrm>
              <a:prstGeom prst="rect">
                <a:avLst/>
              </a:prstGeom>
              <a:solidFill>
                <a:srgbClr val="C0C0C0"/>
              </a:solidFill>
              <a:ln w="12700">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27659" name="Group 142">
                <a:extLst>
                  <a:ext uri="{FF2B5EF4-FFF2-40B4-BE49-F238E27FC236}">
                    <a16:creationId xmlns:a16="http://schemas.microsoft.com/office/drawing/2014/main" id="{37F2E759-5308-490A-B83A-7620BCF75CD3}"/>
                  </a:ext>
                </a:extLst>
              </p:cNvPr>
              <p:cNvGrpSpPr>
                <a:grpSpLocks/>
              </p:cNvGrpSpPr>
              <p:nvPr/>
            </p:nvGrpSpPr>
            <p:grpSpPr bwMode="auto">
              <a:xfrm>
                <a:off x="1773" y="2862"/>
                <a:ext cx="809" cy="691"/>
                <a:chOff x="1773" y="2862"/>
                <a:chExt cx="809" cy="691"/>
              </a:xfrm>
            </p:grpSpPr>
            <p:sp>
              <p:nvSpPr>
                <p:cNvPr id="27670" name="Line 143">
                  <a:extLst>
                    <a:ext uri="{FF2B5EF4-FFF2-40B4-BE49-F238E27FC236}">
                      <a16:creationId xmlns:a16="http://schemas.microsoft.com/office/drawing/2014/main" id="{19CFE3EB-8DC1-4B7B-B01A-7970460A9FD7}"/>
                    </a:ext>
                  </a:extLst>
                </p:cNvPr>
                <p:cNvSpPr>
                  <a:spLocks noChangeShapeType="1"/>
                </p:cNvSpPr>
                <p:nvPr/>
              </p:nvSpPr>
              <p:spPr bwMode="auto">
                <a:xfrm>
                  <a:off x="2177"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1" name="Line 144">
                  <a:extLst>
                    <a:ext uri="{FF2B5EF4-FFF2-40B4-BE49-F238E27FC236}">
                      <a16:creationId xmlns:a16="http://schemas.microsoft.com/office/drawing/2014/main" id="{312FD19B-606A-46DA-916B-3DE1772006BE}"/>
                    </a:ext>
                  </a:extLst>
                </p:cNvPr>
                <p:cNvSpPr>
                  <a:spLocks noChangeShapeType="1"/>
                </p:cNvSpPr>
                <p:nvPr/>
              </p:nvSpPr>
              <p:spPr bwMode="auto">
                <a:xfrm>
                  <a:off x="2127"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2" name="Line 145">
                  <a:extLst>
                    <a:ext uri="{FF2B5EF4-FFF2-40B4-BE49-F238E27FC236}">
                      <a16:creationId xmlns:a16="http://schemas.microsoft.com/office/drawing/2014/main" id="{1D65338A-BCF3-4554-B15A-907B6D7D498D}"/>
                    </a:ext>
                  </a:extLst>
                </p:cNvPr>
                <p:cNvSpPr>
                  <a:spLocks noChangeShapeType="1"/>
                </p:cNvSpPr>
                <p:nvPr/>
              </p:nvSpPr>
              <p:spPr bwMode="auto">
                <a:xfrm>
                  <a:off x="2076"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3" name="Line 146">
                  <a:extLst>
                    <a:ext uri="{FF2B5EF4-FFF2-40B4-BE49-F238E27FC236}">
                      <a16:creationId xmlns:a16="http://schemas.microsoft.com/office/drawing/2014/main" id="{CD834DEE-E4FA-4EC2-9E9F-B272CAF8C588}"/>
                    </a:ext>
                  </a:extLst>
                </p:cNvPr>
                <p:cNvSpPr>
                  <a:spLocks noChangeShapeType="1"/>
                </p:cNvSpPr>
                <p:nvPr/>
              </p:nvSpPr>
              <p:spPr bwMode="auto">
                <a:xfrm>
                  <a:off x="2026"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4" name="Line 147">
                  <a:extLst>
                    <a:ext uri="{FF2B5EF4-FFF2-40B4-BE49-F238E27FC236}">
                      <a16:creationId xmlns:a16="http://schemas.microsoft.com/office/drawing/2014/main" id="{1C608723-B98A-4C2F-885C-EBBFECFD17D6}"/>
                    </a:ext>
                  </a:extLst>
                </p:cNvPr>
                <p:cNvSpPr>
                  <a:spLocks noChangeShapeType="1"/>
                </p:cNvSpPr>
                <p:nvPr/>
              </p:nvSpPr>
              <p:spPr bwMode="auto">
                <a:xfrm>
                  <a:off x="1975"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5" name="Line 148">
                  <a:extLst>
                    <a:ext uri="{FF2B5EF4-FFF2-40B4-BE49-F238E27FC236}">
                      <a16:creationId xmlns:a16="http://schemas.microsoft.com/office/drawing/2014/main" id="{035CD333-933B-42AC-A9A2-804B689CB148}"/>
                    </a:ext>
                  </a:extLst>
                </p:cNvPr>
                <p:cNvSpPr>
                  <a:spLocks noChangeShapeType="1"/>
                </p:cNvSpPr>
                <p:nvPr/>
              </p:nvSpPr>
              <p:spPr bwMode="auto">
                <a:xfrm>
                  <a:off x="1925"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6" name="Line 149">
                  <a:extLst>
                    <a:ext uri="{FF2B5EF4-FFF2-40B4-BE49-F238E27FC236}">
                      <a16:creationId xmlns:a16="http://schemas.microsoft.com/office/drawing/2014/main" id="{AE65346C-7FB7-45DF-8785-30B93A2307FA}"/>
                    </a:ext>
                  </a:extLst>
                </p:cNvPr>
                <p:cNvSpPr>
                  <a:spLocks noChangeShapeType="1"/>
                </p:cNvSpPr>
                <p:nvPr/>
              </p:nvSpPr>
              <p:spPr bwMode="auto">
                <a:xfrm>
                  <a:off x="1874"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7" name="Line 150">
                  <a:extLst>
                    <a:ext uri="{FF2B5EF4-FFF2-40B4-BE49-F238E27FC236}">
                      <a16:creationId xmlns:a16="http://schemas.microsoft.com/office/drawing/2014/main" id="{C71BB532-C61F-451C-B607-04F0A30F36DB}"/>
                    </a:ext>
                  </a:extLst>
                </p:cNvPr>
                <p:cNvSpPr>
                  <a:spLocks noChangeShapeType="1"/>
                </p:cNvSpPr>
                <p:nvPr/>
              </p:nvSpPr>
              <p:spPr bwMode="auto">
                <a:xfrm flipV="1">
                  <a:off x="1823"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8" name="Line 151">
                  <a:extLst>
                    <a:ext uri="{FF2B5EF4-FFF2-40B4-BE49-F238E27FC236}">
                      <a16:creationId xmlns:a16="http://schemas.microsoft.com/office/drawing/2014/main" id="{597C205A-8122-4432-93B4-3A9F0D810104}"/>
                    </a:ext>
                  </a:extLst>
                </p:cNvPr>
                <p:cNvSpPr>
                  <a:spLocks noChangeShapeType="1"/>
                </p:cNvSpPr>
                <p:nvPr/>
              </p:nvSpPr>
              <p:spPr bwMode="auto">
                <a:xfrm>
                  <a:off x="1773"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79" name="Line 152">
                  <a:extLst>
                    <a:ext uri="{FF2B5EF4-FFF2-40B4-BE49-F238E27FC236}">
                      <a16:creationId xmlns:a16="http://schemas.microsoft.com/office/drawing/2014/main" id="{1CCB5E06-0868-48A0-90A2-B518FE0F60F4}"/>
                    </a:ext>
                  </a:extLst>
                </p:cNvPr>
                <p:cNvSpPr>
                  <a:spLocks noChangeShapeType="1"/>
                </p:cNvSpPr>
                <p:nvPr/>
              </p:nvSpPr>
              <p:spPr bwMode="auto">
                <a:xfrm>
                  <a:off x="2582"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80" name="Line 153">
                  <a:extLst>
                    <a:ext uri="{FF2B5EF4-FFF2-40B4-BE49-F238E27FC236}">
                      <a16:creationId xmlns:a16="http://schemas.microsoft.com/office/drawing/2014/main" id="{B5CBB9B8-E5A7-48A4-A396-5C73A802F23A}"/>
                    </a:ext>
                  </a:extLst>
                </p:cNvPr>
                <p:cNvSpPr>
                  <a:spLocks noChangeShapeType="1"/>
                </p:cNvSpPr>
                <p:nvPr/>
              </p:nvSpPr>
              <p:spPr bwMode="auto">
                <a:xfrm flipV="1">
                  <a:off x="2531"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81" name="Line 154">
                  <a:extLst>
                    <a:ext uri="{FF2B5EF4-FFF2-40B4-BE49-F238E27FC236}">
                      <a16:creationId xmlns:a16="http://schemas.microsoft.com/office/drawing/2014/main" id="{C148EDBC-6223-4140-AF4D-8E1FA19DA8AD}"/>
                    </a:ext>
                  </a:extLst>
                </p:cNvPr>
                <p:cNvSpPr>
                  <a:spLocks noChangeShapeType="1"/>
                </p:cNvSpPr>
                <p:nvPr/>
              </p:nvSpPr>
              <p:spPr bwMode="auto">
                <a:xfrm>
                  <a:off x="2481"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82" name="Line 155">
                  <a:extLst>
                    <a:ext uri="{FF2B5EF4-FFF2-40B4-BE49-F238E27FC236}">
                      <a16:creationId xmlns:a16="http://schemas.microsoft.com/office/drawing/2014/main" id="{49EE0FAB-1807-469F-9A01-7171B3EFAF6F}"/>
                    </a:ext>
                  </a:extLst>
                </p:cNvPr>
                <p:cNvSpPr>
                  <a:spLocks noChangeShapeType="1"/>
                </p:cNvSpPr>
                <p:nvPr/>
              </p:nvSpPr>
              <p:spPr bwMode="auto">
                <a:xfrm flipV="1">
                  <a:off x="2430"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83" name="Line 156">
                  <a:extLst>
                    <a:ext uri="{FF2B5EF4-FFF2-40B4-BE49-F238E27FC236}">
                      <a16:creationId xmlns:a16="http://schemas.microsoft.com/office/drawing/2014/main" id="{A66A07A2-91F9-4848-9358-D803AA4F971E}"/>
                    </a:ext>
                  </a:extLst>
                </p:cNvPr>
                <p:cNvSpPr>
                  <a:spLocks noChangeShapeType="1"/>
                </p:cNvSpPr>
                <p:nvPr/>
              </p:nvSpPr>
              <p:spPr bwMode="auto">
                <a:xfrm>
                  <a:off x="2380"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84" name="Line 157">
                  <a:extLst>
                    <a:ext uri="{FF2B5EF4-FFF2-40B4-BE49-F238E27FC236}">
                      <a16:creationId xmlns:a16="http://schemas.microsoft.com/office/drawing/2014/main" id="{ABAB2BB7-FC4D-4246-8677-046448410DA3}"/>
                    </a:ext>
                  </a:extLst>
                </p:cNvPr>
                <p:cNvSpPr>
                  <a:spLocks noChangeShapeType="1"/>
                </p:cNvSpPr>
                <p:nvPr/>
              </p:nvSpPr>
              <p:spPr bwMode="auto">
                <a:xfrm flipV="1">
                  <a:off x="2329"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85" name="Line 158">
                  <a:extLst>
                    <a:ext uri="{FF2B5EF4-FFF2-40B4-BE49-F238E27FC236}">
                      <a16:creationId xmlns:a16="http://schemas.microsoft.com/office/drawing/2014/main" id="{3D2E86FD-BE93-4224-9871-8807369F8BAC}"/>
                    </a:ext>
                  </a:extLst>
                </p:cNvPr>
                <p:cNvSpPr>
                  <a:spLocks noChangeShapeType="1"/>
                </p:cNvSpPr>
                <p:nvPr/>
              </p:nvSpPr>
              <p:spPr bwMode="auto">
                <a:xfrm>
                  <a:off x="2279"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86" name="Line 159">
                  <a:extLst>
                    <a:ext uri="{FF2B5EF4-FFF2-40B4-BE49-F238E27FC236}">
                      <a16:creationId xmlns:a16="http://schemas.microsoft.com/office/drawing/2014/main" id="{5FCA5BB0-905F-41CD-A555-E72E86D79371}"/>
                    </a:ext>
                  </a:extLst>
                </p:cNvPr>
                <p:cNvSpPr>
                  <a:spLocks noChangeShapeType="1"/>
                </p:cNvSpPr>
                <p:nvPr/>
              </p:nvSpPr>
              <p:spPr bwMode="auto">
                <a:xfrm flipV="1">
                  <a:off x="2228" y="2862"/>
                  <a:ext cx="0" cy="69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7660" name="Group 160">
                <a:extLst>
                  <a:ext uri="{FF2B5EF4-FFF2-40B4-BE49-F238E27FC236}">
                    <a16:creationId xmlns:a16="http://schemas.microsoft.com/office/drawing/2014/main" id="{453A0151-5A0F-4B64-9574-C8D93D254F4E}"/>
                  </a:ext>
                </a:extLst>
              </p:cNvPr>
              <p:cNvGrpSpPr>
                <a:grpSpLocks/>
              </p:cNvGrpSpPr>
              <p:nvPr/>
            </p:nvGrpSpPr>
            <p:grpSpPr bwMode="auto">
              <a:xfrm>
                <a:off x="1722" y="2931"/>
                <a:ext cx="912" cy="551"/>
                <a:chOff x="1722" y="2931"/>
                <a:chExt cx="912" cy="551"/>
              </a:xfrm>
            </p:grpSpPr>
            <p:sp>
              <p:nvSpPr>
                <p:cNvPr id="27661" name="Line 161">
                  <a:extLst>
                    <a:ext uri="{FF2B5EF4-FFF2-40B4-BE49-F238E27FC236}">
                      <a16:creationId xmlns:a16="http://schemas.microsoft.com/office/drawing/2014/main" id="{CFEA3459-49E6-49E1-982E-5A7F890E26E2}"/>
                    </a:ext>
                  </a:extLst>
                </p:cNvPr>
                <p:cNvSpPr>
                  <a:spLocks noChangeShapeType="1"/>
                </p:cNvSpPr>
                <p:nvPr/>
              </p:nvSpPr>
              <p:spPr bwMode="auto">
                <a:xfrm>
                  <a:off x="1722" y="3206"/>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62" name="Line 162">
                  <a:extLst>
                    <a:ext uri="{FF2B5EF4-FFF2-40B4-BE49-F238E27FC236}">
                      <a16:creationId xmlns:a16="http://schemas.microsoft.com/office/drawing/2014/main" id="{D12A5038-0EA8-4BC8-A16F-A9CC0C3252C7}"/>
                    </a:ext>
                  </a:extLst>
                </p:cNvPr>
                <p:cNvSpPr>
                  <a:spLocks noChangeShapeType="1"/>
                </p:cNvSpPr>
                <p:nvPr/>
              </p:nvSpPr>
              <p:spPr bwMode="auto">
                <a:xfrm>
                  <a:off x="1722" y="3137"/>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63" name="Line 163">
                  <a:extLst>
                    <a:ext uri="{FF2B5EF4-FFF2-40B4-BE49-F238E27FC236}">
                      <a16:creationId xmlns:a16="http://schemas.microsoft.com/office/drawing/2014/main" id="{6ED77E68-6666-4E8C-8D1E-0A218758151E}"/>
                    </a:ext>
                  </a:extLst>
                </p:cNvPr>
                <p:cNvSpPr>
                  <a:spLocks noChangeShapeType="1"/>
                </p:cNvSpPr>
                <p:nvPr/>
              </p:nvSpPr>
              <p:spPr bwMode="auto">
                <a:xfrm>
                  <a:off x="1722" y="3069"/>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64" name="Line 164">
                  <a:extLst>
                    <a:ext uri="{FF2B5EF4-FFF2-40B4-BE49-F238E27FC236}">
                      <a16:creationId xmlns:a16="http://schemas.microsoft.com/office/drawing/2014/main" id="{C533C35A-7371-49FB-AAE4-E8EB6BC24617}"/>
                    </a:ext>
                  </a:extLst>
                </p:cNvPr>
                <p:cNvSpPr>
                  <a:spLocks noChangeShapeType="1"/>
                </p:cNvSpPr>
                <p:nvPr/>
              </p:nvSpPr>
              <p:spPr bwMode="auto">
                <a:xfrm>
                  <a:off x="1722" y="3000"/>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65" name="Line 165">
                  <a:extLst>
                    <a:ext uri="{FF2B5EF4-FFF2-40B4-BE49-F238E27FC236}">
                      <a16:creationId xmlns:a16="http://schemas.microsoft.com/office/drawing/2014/main" id="{EA1B8ECF-191F-4ADA-8161-6023979ABF24}"/>
                    </a:ext>
                  </a:extLst>
                </p:cNvPr>
                <p:cNvSpPr>
                  <a:spLocks noChangeShapeType="1"/>
                </p:cNvSpPr>
                <p:nvPr/>
              </p:nvSpPr>
              <p:spPr bwMode="auto">
                <a:xfrm>
                  <a:off x="1722" y="2931"/>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66" name="Line 166">
                  <a:extLst>
                    <a:ext uri="{FF2B5EF4-FFF2-40B4-BE49-F238E27FC236}">
                      <a16:creationId xmlns:a16="http://schemas.microsoft.com/office/drawing/2014/main" id="{EBB98E04-6EE2-47BD-A512-34681116961D}"/>
                    </a:ext>
                  </a:extLst>
                </p:cNvPr>
                <p:cNvSpPr>
                  <a:spLocks noChangeShapeType="1"/>
                </p:cNvSpPr>
                <p:nvPr/>
              </p:nvSpPr>
              <p:spPr bwMode="auto">
                <a:xfrm>
                  <a:off x="1722" y="3482"/>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67" name="Line 167">
                  <a:extLst>
                    <a:ext uri="{FF2B5EF4-FFF2-40B4-BE49-F238E27FC236}">
                      <a16:creationId xmlns:a16="http://schemas.microsoft.com/office/drawing/2014/main" id="{FE8E861A-0F2B-4518-86D6-9AD12E5975DC}"/>
                    </a:ext>
                  </a:extLst>
                </p:cNvPr>
                <p:cNvSpPr>
                  <a:spLocks noChangeShapeType="1"/>
                </p:cNvSpPr>
                <p:nvPr/>
              </p:nvSpPr>
              <p:spPr bwMode="auto">
                <a:xfrm>
                  <a:off x="1722" y="3413"/>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68" name="Line 168">
                  <a:extLst>
                    <a:ext uri="{FF2B5EF4-FFF2-40B4-BE49-F238E27FC236}">
                      <a16:creationId xmlns:a16="http://schemas.microsoft.com/office/drawing/2014/main" id="{038BD230-518C-40FC-973D-DAFFBA5EF955}"/>
                    </a:ext>
                  </a:extLst>
                </p:cNvPr>
                <p:cNvSpPr>
                  <a:spLocks noChangeShapeType="1"/>
                </p:cNvSpPr>
                <p:nvPr/>
              </p:nvSpPr>
              <p:spPr bwMode="auto">
                <a:xfrm>
                  <a:off x="1722" y="3344"/>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669" name="Line 169">
                  <a:extLst>
                    <a:ext uri="{FF2B5EF4-FFF2-40B4-BE49-F238E27FC236}">
                      <a16:creationId xmlns:a16="http://schemas.microsoft.com/office/drawing/2014/main" id="{EC6CADBB-6CCC-417A-B68F-18D84D4AA793}"/>
                    </a:ext>
                  </a:extLst>
                </p:cNvPr>
                <p:cNvSpPr>
                  <a:spLocks noChangeShapeType="1"/>
                </p:cNvSpPr>
                <p:nvPr/>
              </p:nvSpPr>
              <p:spPr bwMode="auto">
                <a:xfrm>
                  <a:off x="1722" y="3275"/>
                  <a:ext cx="91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27657" name="Rectangle 170">
              <a:extLst>
                <a:ext uri="{FF2B5EF4-FFF2-40B4-BE49-F238E27FC236}">
                  <a16:creationId xmlns:a16="http://schemas.microsoft.com/office/drawing/2014/main" id="{A88E5C7D-D44A-4CA5-B73E-51B11C0F0474}"/>
                </a:ext>
              </a:extLst>
            </p:cNvPr>
            <p:cNvSpPr>
              <a:spLocks noChangeArrowheads="1"/>
            </p:cNvSpPr>
            <p:nvPr/>
          </p:nvSpPr>
          <p:spPr bwMode="auto">
            <a:xfrm>
              <a:off x="1645" y="3590"/>
              <a:ext cx="106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800000"/>
                  </a:solidFill>
                  <a:latin typeface="Arial" panose="020B0604020202020204" pitchFamily="34" charset="0"/>
                </a:rPr>
                <a:t>Relational</a:t>
              </a:r>
              <a:br>
                <a:rPr lang="en-US" altLang="en-US" b="1">
                  <a:solidFill>
                    <a:srgbClr val="800000"/>
                  </a:solidFill>
                  <a:latin typeface="Arial" panose="020B0604020202020204" pitchFamily="34" charset="0"/>
                </a:rPr>
              </a:br>
              <a:r>
                <a:rPr lang="en-US" altLang="en-US" b="1">
                  <a:solidFill>
                    <a:srgbClr val="800000"/>
                  </a:solidFill>
                  <a:latin typeface="Arial" panose="020B0604020202020204" pitchFamily="34" charset="0"/>
                </a:rPr>
                <a:t>databases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out)">
                                      <p:cBhvr>
                                        <p:cTn id="7" dur="500"/>
                                        <p:tgtEl>
                                          <p:spTgt spid="2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089E3F90-44DD-4093-84AE-3506E6D95D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64290E-4394-45A2-827C-3A986E0CC0D3}" type="slidenum">
              <a:rPr lang="en-US" altLang="en-US" sz="1400"/>
              <a:pPr eaLnBrk="1" hangingPunct="1"/>
              <a:t>8</a:t>
            </a:fld>
            <a:endParaRPr lang="en-US" altLang="en-US" sz="1400"/>
          </a:p>
        </p:txBody>
      </p:sp>
      <p:sp>
        <p:nvSpPr>
          <p:cNvPr id="28675" name="Rectangle 2">
            <a:extLst>
              <a:ext uri="{FF2B5EF4-FFF2-40B4-BE49-F238E27FC236}">
                <a16:creationId xmlns:a16="http://schemas.microsoft.com/office/drawing/2014/main" id="{F7DED838-CB16-45AA-8B79-564C3CF84ADE}"/>
              </a:ext>
            </a:extLst>
          </p:cNvPr>
          <p:cNvSpPr>
            <a:spLocks noGrp="1" noChangeArrowheads="1"/>
          </p:cNvSpPr>
          <p:nvPr>
            <p:ph type="body" idx="1"/>
          </p:nvPr>
        </p:nvSpPr>
        <p:spPr>
          <a:xfrm>
            <a:off x="2209800" y="1295400"/>
            <a:ext cx="7772400" cy="4953000"/>
          </a:xfrm>
          <a:noFill/>
        </p:spPr>
        <p:txBody>
          <a:bodyPr vert="horz" lIns="92075" tIns="46038" rIns="92075" bIns="46038" rtlCol="0">
            <a:normAutofit/>
          </a:bodyPr>
          <a:lstStyle/>
          <a:p>
            <a:pPr eaLnBrk="1" hangingPunct="1"/>
            <a:r>
              <a:rPr lang="en-US" altLang="en-US"/>
              <a:t>of any database environment is a robust database design</a:t>
            </a:r>
          </a:p>
          <a:p>
            <a:pPr eaLnBrk="1" hangingPunct="1"/>
            <a:r>
              <a:rPr lang="en-US" altLang="en-US"/>
              <a:t>the design uses data models to specify the design</a:t>
            </a:r>
          </a:p>
          <a:p>
            <a:pPr eaLnBrk="1" hangingPunct="1"/>
            <a:r>
              <a:rPr lang="en-US" altLang="en-US"/>
              <a:t>data independence requirement stipulates typically three models</a:t>
            </a:r>
          </a:p>
          <a:p>
            <a:pPr eaLnBrk="1" hangingPunct="1"/>
            <a:r>
              <a:rPr lang="en-US" altLang="en-US"/>
              <a:t>three `classical’ models have been very popular</a:t>
            </a:r>
          </a:p>
          <a:p>
            <a:pPr eaLnBrk="1" hangingPunct="1"/>
            <a:r>
              <a:rPr lang="en-US" altLang="en-US"/>
              <a:t>two more are emerging as strong contenders</a:t>
            </a:r>
          </a:p>
        </p:txBody>
      </p:sp>
      <p:sp>
        <p:nvSpPr>
          <p:cNvPr id="28676" name="Rectangle 3">
            <a:extLst>
              <a:ext uri="{FF2B5EF4-FFF2-40B4-BE49-F238E27FC236}">
                <a16:creationId xmlns:a16="http://schemas.microsoft.com/office/drawing/2014/main" id="{63632C76-3838-4E18-8F22-F9A856B3EBD7}"/>
              </a:ext>
            </a:extLst>
          </p:cNvPr>
          <p:cNvSpPr>
            <a:spLocks noGrp="1" noChangeArrowheads="1"/>
          </p:cNvSpPr>
          <p:nvPr>
            <p:ph type="title"/>
          </p:nvPr>
        </p:nvSpPr>
        <p:spPr>
          <a:xfrm>
            <a:off x="2209800" y="228600"/>
            <a:ext cx="7772400" cy="1143000"/>
          </a:xfrm>
          <a:noFill/>
        </p:spPr>
        <p:txBody>
          <a:bodyPr vert="horz" lIns="92075" tIns="46038" rIns="92075" bIns="46038" rtlCol="0" anchor="b">
            <a:normAutofit/>
          </a:bodyPr>
          <a:lstStyle/>
          <a:p>
            <a:pPr eaLnBrk="1" hangingPunct="1"/>
            <a:r>
              <a:rPr lang="en-US" altLang="en-US"/>
              <a:t>The Foundation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9C1018A-34F7-4E6F-8A8A-CF6993D5D8A0}"/>
              </a:ext>
            </a:extLst>
          </p:cNvPr>
          <p:cNvSpPr>
            <a:spLocks noGrp="1"/>
          </p:cNvSpPr>
          <p:nvPr>
            <p:ph type="title"/>
          </p:nvPr>
        </p:nvSpPr>
        <p:spPr/>
        <p:txBody>
          <a:bodyPr/>
          <a:lstStyle/>
          <a:p>
            <a:pPr eaLnBrk="1" hangingPunct="1"/>
            <a:r>
              <a:rPr lang="en-US" altLang="en-US"/>
              <a:t>Database Schema</a:t>
            </a:r>
          </a:p>
        </p:txBody>
      </p:sp>
      <p:sp>
        <p:nvSpPr>
          <p:cNvPr id="29699" name="Content Placeholder 2">
            <a:extLst>
              <a:ext uri="{FF2B5EF4-FFF2-40B4-BE49-F238E27FC236}">
                <a16:creationId xmlns:a16="http://schemas.microsoft.com/office/drawing/2014/main" id="{21738EC7-E00F-412F-AB5B-91D0026CDAF6}"/>
              </a:ext>
            </a:extLst>
          </p:cNvPr>
          <p:cNvSpPr>
            <a:spLocks noGrp="1"/>
          </p:cNvSpPr>
          <p:nvPr>
            <p:ph idx="1"/>
          </p:nvPr>
        </p:nvSpPr>
        <p:spPr/>
        <p:txBody>
          <a:bodyPr/>
          <a:lstStyle/>
          <a:p>
            <a:pPr eaLnBrk="1" hangingPunct="1"/>
            <a:r>
              <a:rPr lang="en-US" altLang="en-US"/>
              <a:t>A </a:t>
            </a:r>
            <a:r>
              <a:rPr lang="en-US" altLang="en-US" b="1"/>
              <a:t>database schema</a:t>
            </a:r>
            <a:r>
              <a:rPr lang="en-US" altLang="en-US"/>
              <a:t> of a database system is its structure described in a formal language supported by the database management system (DBMS) and refers to the organization of data to create a blueprint of how a database will be constructed (divided into database tables).</a:t>
            </a:r>
          </a:p>
        </p:txBody>
      </p:sp>
      <p:sp>
        <p:nvSpPr>
          <p:cNvPr id="29700" name="Slide Number Placeholder 3">
            <a:extLst>
              <a:ext uri="{FF2B5EF4-FFF2-40B4-BE49-F238E27FC236}">
                <a16:creationId xmlns:a16="http://schemas.microsoft.com/office/drawing/2014/main" id="{359806F3-12C1-4E10-A8D1-2C5991C6AF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620216-4793-472F-AFD7-812ED392F63E}" type="slidenum">
              <a:rPr lang="en-US" altLang="en-US" sz="1400"/>
              <a:pPr eaLnBrk="1" hangingPunct="1"/>
              <a:t>9</a:t>
            </a:fld>
            <a:endParaRPr lang="en-US" alt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4354</Words>
  <Application>Microsoft Office PowerPoint</Application>
  <PresentationFormat>Widescreen</PresentationFormat>
  <Paragraphs>674</Paragraphs>
  <Slides>63</Slides>
  <Notes>52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4" baseType="lpstr">
      <vt:lpstr>Abadi MT Condensed Light</vt:lpstr>
      <vt:lpstr>Arial</vt:lpstr>
      <vt:lpstr>Arial Rounded MT Bold</vt:lpstr>
      <vt:lpstr>Book Antiqua</vt:lpstr>
      <vt:lpstr>Calibri</vt:lpstr>
      <vt:lpstr>Calibri Light</vt:lpstr>
      <vt:lpstr>Monotype Sorts</vt:lpstr>
      <vt:lpstr>Symbol</vt:lpstr>
      <vt:lpstr>Times New Roman</vt:lpstr>
      <vt:lpstr>Office Theme</vt:lpstr>
      <vt:lpstr>Microsoft Clip Gallery</vt:lpstr>
      <vt:lpstr>Introduction to RDBMS Concepts</vt:lpstr>
      <vt:lpstr>Initial Data Storage Methods</vt:lpstr>
      <vt:lpstr>Disadvantages of Flat File Systems</vt:lpstr>
      <vt:lpstr>Database Management System</vt:lpstr>
      <vt:lpstr>Advantages of DBMS</vt:lpstr>
      <vt:lpstr>RDBMS</vt:lpstr>
      <vt:lpstr>PowerPoint Presentation</vt:lpstr>
      <vt:lpstr>The Foundation</vt:lpstr>
      <vt:lpstr>Database Schema</vt:lpstr>
      <vt:lpstr>Database Instances</vt:lpstr>
      <vt:lpstr>Database Languages</vt:lpstr>
      <vt:lpstr>Relational Model</vt:lpstr>
      <vt:lpstr>Relational Database</vt:lpstr>
      <vt:lpstr>Database Modeling</vt:lpstr>
      <vt:lpstr> E-R Modeling</vt:lpstr>
      <vt:lpstr> Entity (Set)</vt:lpstr>
      <vt:lpstr> Attributes</vt:lpstr>
      <vt:lpstr>Attributes</vt:lpstr>
      <vt:lpstr> Entity : Properties</vt:lpstr>
      <vt:lpstr>Relationship</vt:lpstr>
      <vt:lpstr>Relationship Degree</vt:lpstr>
      <vt:lpstr>Relationship Degree</vt:lpstr>
      <vt:lpstr> Relationship : Mapping Cardinality</vt:lpstr>
      <vt:lpstr>Building the ER Model</vt:lpstr>
      <vt:lpstr> Building the ER Model : example</vt:lpstr>
      <vt:lpstr> Building the ER Model : example</vt:lpstr>
      <vt:lpstr> Building the ER Model : example</vt:lpstr>
      <vt:lpstr>Building the ER Model : example</vt:lpstr>
      <vt:lpstr>PowerPoint Presentation</vt:lpstr>
      <vt:lpstr>Building the ER Model : example</vt:lpstr>
      <vt:lpstr> Building the ER Model : example</vt:lpstr>
      <vt:lpstr> Building the ER Model : example</vt:lpstr>
      <vt:lpstr> Building the ER Model : example</vt:lpstr>
      <vt:lpstr> Entity : Categorisation</vt:lpstr>
      <vt:lpstr> Entity types : Weak</vt:lpstr>
      <vt:lpstr> Entity types : Associative</vt:lpstr>
      <vt:lpstr>ER Notations</vt:lpstr>
      <vt:lpstr> The Crow’s-Foot Notation</vt:lpstr>
      <vt:lpstr> The Chen Notation</vt:lpstr>
      <vt:lpstr> The Chen Notation : Attributes</vt:lpstr>
      <vt:lpstr>Example of a RELATION</vt:lpstr>
      <vt:lpstr>Tuples of a RELATION</vt:lpstr>
      <vt:lpstr>RELATION is a set of Tuples </vt:lpstr>
      <vt:lpstr>Cardinality of a RELATION</vt:lpstr>
      <vt:lpstr>Attributes</vt:lpstr>
      <vt:lpstr>Arity (Degree) of a Relation</vt:lpstr>
      <vt:lpstr>Domains</vt:lpstr>
      <vt:lpstr>Consider the relation EMPLOYEE defined as:</vt:lpstr>
      <vt:lpstr>Domains of attributes of Employee</vt:lpstr>
      <vt:lpstr>A relation may be represented as a table where</vt:lpstr>
      <vt:lpstr>But a relation is not a table; because,</vt:lpstr>
      <vt:lpstr>Observations</vt:lpstr>
      <vt:lpstr>R is a subset of the Cartesian product of a set of domains.</vt:lpstr>
      <vt:lpstr>Candidate key</vt:lpstr>
      <vt:lpstr>PowerPoint Presentation</vt:lpstr>
      <vt:lpstr>Primary key</vt:lpstr>
      <vt:lpstr>Primary Key</vt:lpstr>
      <vt:lpstr>Alternate Key</vt:lpstr>
      <vt:lpstr>Alternate  Key</vt:lpstr>
      <vt:lpstr>Foreign Key</vt:lpstr>
      <vt:lpstr>Foreign  Key</vt:lpstr>
      <vt:lpstr>Fundamental Integrity Rules</vt:lpstr>
      <vt:lpstr>Referential Integrity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RDBMS Concepts</dc:title>
  <dc:creator>Vivek Gohil</dc:creator>
  <cp:lastModifiedBy>Vivek Gohil</cp:lastModifiedBy>
  <cp:revision>1</cp:revision>
  <dcterms:created xsi:type="dcterms:W3CDTF">2021-10-07T07:24:06Z</dcterms:created>
  <dcterms:modified xsi:type="dcterms:W3CDTF">2021-10-07T07:25:03Z</dcterms:modified>
</cp:coreProperties>
</file>