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58" r:id="rId12"/>
    <p:sldId id="259" r:id="rId13"/>
    <p:sldId id="260" r:id="rId14"/>
    <p:sldId id="261" r:id="rId15"/>
    <p:sldId id="263" r:id="rId16"/>
    <p:sldId id="28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3AF0-E0BE-A9BA-0F62-F24A1B919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3EC0-80D0-6718-A4C2-782F66422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37F2-FFA3-95B0-48DB-759B62D2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EBDE-C0DF-E36A-2161-4CBAEF4C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4EFD-CAE3-162E-0FCE-75B9784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3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FDDA-E3E6-2AD2-803C-B1691DC8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AC6B1-A7A2-96D6-F684-3AF93E287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8C87-7E65-394F-265D-77E7C626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87C7-9296-9BDA-2A7E-B79CB65A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96E3-5DC2-68F6-14C8-37792732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964B4-1EE0-1224-7BDB-57AE08B47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00E87-B7D3-9D83-31DF-02B76121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EF9A-C079-88A6-F1C8-45ADB83A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2AA1-E371-E5FA-CB99-DA241CAC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DF1C-2C3A-5E27-66E6-ACB8F3CC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4AAB-EDE5-F20D-E55F-53A4A694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C40D-7FC8-FD1A-CCE6-848CEA07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DE8A-6E99-B605-C58D-285106DC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E3FA-1E2A-6730-02CB-70C0305D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18BB-CFAE-0F8E-EEF7-55ACAF28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B3E6-3949-464A-5B34-0AEA4D55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3C708-1758-9B33-5631-A8567B01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9121-5DCC-1EF7-5D9C-AEC230C0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1222-A663-4379-6A50-E86E853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1B4B-12E0-EF84-9D8C-1D3BA3E8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94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6EE0-5856-8C16-0A13-F18275C6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CEB3-98BD-AEF6-4F3D-5C3099A08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C0552-741B-5A4C-6E8A-56C3D6AE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4E5E-956E-F785-FC8B-553F8952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DCD5-33A9-5542-39BE-88B527DB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B855-AA54-5119-710C-181F1A2D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8A3B-EF4A-A125-5867-FBFEF43D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BC3E2-7161-868A-FCFF-B251BE570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27B9F-6672-ED40-2BD8-D0DCD5BA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9420E-C00D-CDE1-E83D-0B7017B22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6143-1209-FC5A-55FD-B47430436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33E60-926F-E5B5-4F39-3B2425E7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4277-78E8-9D19-9A6B-7BC5CEE7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B9F7-44CA-EE19-4CBC-783C1AF1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0FD2-6885-AF4C-8062-ABE43C0E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D7C46-EF1C-F16C-7781-61BB337A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CBDD2-A528-3D82-4BC6-EAA72F72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9D93E-DAAB-17AC-8A35-54AD0092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1AF5-516E-1F79-3671-6B65C6B8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A9B65-5624-C8AE-DBF5-B4F3105E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55EF6-7D01-B4DC-2E62-24230FB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C324-346F-B90E-FFCA-A47B95F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698C-7608-6CF0-5F5C-3D61CF65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4F943-0B01-0090-ECBD-57D9D062F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6812-2EE1-EB7C-0B26-721692F4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12567-FE0F-8C1B-E3BC-68119F84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17DC8-B115-0782-B822-0B30B2AC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39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2BBA-8D0C-1D40-5C49-6DB71E11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063BD-C944-CCFF-4140-F3F0C669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5EA89-B420-A030-EABB-DC591B51A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6EE8C-B34B-2031-1253-3645A4C7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36C77-D273-05AE-B5F6-A04172A9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93E5-4477-FDE6-4BDF-46E60C1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8DD0-0605-F503-13C1-251A597D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E40-D631-5469-AA99-7834B491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26F9-9DC8-7833-C77E-9FF91DAEE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41CC-FDC3-4020-B1DB-DEADB26D27C1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B89C-2D2A-264F-E95B-671A62CD7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A41F-FF11-D76F-D107-5B03C95F6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0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9B28-5C2E-5DE1-3CB4-F07E77133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 and </a:t>
            </a:r>
            <a:r>
              <a:rPr lang="en-US"/>
              <a:t>Executor Framework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C4841-5401-3BFB-AB2D-6F6B729BC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C3A-5DDE-1AFA-B818-3A333109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Happends</a:t>
            </a:r>
            <a:r>
              <a:rPr lang="en-US" dirty="0"/>
              <a:t>-before relationship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FC7A-B64B-4288-804A-90AE9B8B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applicable for</a:t>
            </a:r>
          </a:p>
          <a:p>
            <a:pPr lvl="1"/>
            <a:r>
              <a:rPr lang="en-US" dirty="0"/>
              <a:t>Synchronized</a:t>
            </a:r>
          </a:p>
          <a:p>
            <a:pPr lvl="1"/>
            <a:r>
              <a:rPr lang="en-US" dirty="0"/>
              <a:t>Locks</a:t>
            </a:r>
          </a:p>
          <a:p>
            <a:pPr lvl="1"/>
            <a:r>
              <a:rPr lang="en-US" dirty="0"/>
              <a:t>Concurrent Collections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9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A82E-576E-4C2B-9709-5114FBDE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Executor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308B-A2A7-4F6A-A1C8-3C27C560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having a bunch of components that are used for managing worker threads efficiently is referred to as Executor Framework.</a:t>
            </a:r>
          </a:p>
          <a:p>
            <a:r>
              <a:rPr lang="en-US" dirty="0"/>
              <a:t>The Executor API reduces the execution of the task from the actual task to be executed through the Executors. </a:t>
            </a:r>
          </a:p>
          <a:p>
            <a:r>
              <a:rPr lang="en-US" dirty="0"/>
              <a:t>The executor framework is an implementation of the Producer-Consumer pattern.</a:t>
            </a:r>
          </a:p>
          <a:p>
            <a:r>
              <a:rPr lang="en-US" dirty="0"/>
              <a:t>The </a:t>
            </a:r>
            <a:r>
              <a:rPr lang="en-US" dirty="0" err="1"/>
              <a:t>java.util.concurrent.Executors</a:t>
            </a:r>
            <a:r>
              <a:rPr lang="en-US" dirty="0"/>
              <a:t> class provides a set of methods for creating </a:t>
            </a:r>
            <a:r>
              <a:rPr lang="en-US" dirty="0" err="1"/>
              <a:t>ThreadPools</a:t>
            </a:r>
            <a:r>
              <a:rPr lang="en-US" dirty="0"/>
              <a:t> of worker threads.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00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E334-2CA9-45CF-B62F-52EE9B27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Executors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21352-1876-F378-A908-E11FC1F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SingleThreadExecutor</a:t>
            </a:r>
            <a:endParaRPr lang="en-US" dirty="0"/>
          </a:p>
          <a:p>
            <a:r>
              <a:rPr lang="en-US" dirty="0" err="1"/>
              <a:t>FixedThreadPool</a:t>
            </a:r>
            <a:endParaRPr lang="en-US" dirty="0"/>
          </a:p>
          <a:p>
            <a:r>
              <a:rPr lang="en-US" dirty="0" err="1"/>
              <a:t>CachedThreadPool</a:t>
            </a:r>
            <a:endParaRPr lang="en-US" dirty="0"/>
          </a:p>
          <a:p>
            <a:r>
              <a:rPr lang="en-US" dirty="0" err="1"/>
              <a:t>ScheduledExecutor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6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4572-6822-4B4C-A3A6-ACE8CE79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SingleThreadExecutor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C8FE-F637-4B89-A003-6845A697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SingleThreadExecutor</a:t>
            </a:r>
            <a:r>
              <a:rPr lang="en-US" dirty="0"/>
              <a:t> is a special type of executor that has only a single thread. </a:t>
            </a:r>
          </a:p>
          <a:p>
            <a:r>
              <a:rPr lang="en-US" dirty="0"/>
              <a:t>It is used when we need to execute tasks in sequential order. </a:t>
            </a:r>
          </a:p>
          <a:p>
            <a:r>
              <a:rPr lang="en-US" dirty="0"/>
              <a:t>In case when a thread dies due to some error or exception at the time of executing a task, a new thread is created, and all the subsequent tasks execute in that new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95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C60D-991F-4923-9E17-6A96371F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FixedThreadPool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F7DA-573F-47CD-9684-6C13B902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FixedThreadPool</a:t>
            </a:r>
            <a:r>
              <a:rPr lang="en-US" dirty="0"/>
              <a:t> is another special type of executor that is a thread pool having a fixed number of threads.</a:t>
            </a:r>
          </a:p>
          <a:p>
            <a:r>
              <a:rPr lang="en-US" dirty="0"/>
              <a:t>By this executor, the submitted task is executed by the n thread. </a:t>
            </a:r>
          </a:p>
          <a:p>
            <a:r>
              <a:rPr lang="en-US" dirty="0"/>
              <a:t>In case when we need to execute more tasks after submitting previous tasks, they store in the </a:t>
            </a:r>
            <a:r>
              <a:rPr lang="en-US" dirty="0" err="1"/>
              <a:t>LinkedBlockingQueue</a:t>
            </a:r>
            <a:r>
              <a:rPr lang="en-US" dirty="0"/>
              <a:t> until previous tasks are not completed.</a:t>
            </a:r>
          </a:p>
          <a:p>
            <a:r>
              <a:rPr lang="en-US" dirty="0"/>
              <a:t> The n denotes the total number of thread which are supported by the underlying processor.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25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02F-984C-44C7-94D2-BA080DC3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CachedThreadPool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F206-9E81-4518-AC7E-1D74889E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CachedThreadPool</a:t>
            </a:r>
            <a:r>
              <a:rPr lang="en-US" dirty="0"/>
              <a:t> is a special type of thread pool that is used to execute short-lived parallel tasks. </a:t>
            </a:r>
          </a:p>
          <a:p>
            <a:r>
              <a:rPr lang="en-US" dirty="0"/>
              <a:t>The cached thread pool doesn't have a fixed number of threads. </a:t>
            </a:r>
          </a:p>
          <a:p>
            <a:r>
              <a:rPr lang="en-US" dirty="0"/>
              <a:t>When a new task comes at a time when all the threads are busy in executing some other tasks, a new thread creates by the pool and add to the executor. When a thread becomes free, it carries out the execution of the new tasks. </a:t>
            </a:r>
          </a:p>
          <a:p>
            <a:r>
              <a:rPr lang="en-US" dirty="0"/>
              <a:t>Threads are terminated and removed from the cached when they remain idle for sixty seconds.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15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655E-2E12-E680-9D52-11DC39C1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ScheduledThreadPoolExecutor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6063-06BE-9182-3FD4-D2855C7C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schedule methods create tasks with various delays and return a task object that can be used to cancel or check execution. </a:t>
            </a:r>
          </a:p>
          <a:p>
            <a:r>
              <a:rPr lang="en-US" dirty="0"/>
              <a:t>Here are some examples of using the </a:t>
            </a:r>
            <a:r>
              <a:rPr lang="en-US" dirty="0" err="1"/>
              <a:t>ScheduledExecutorService</a:t>
            </a:r>
            <a:r>
              <a:rPr lang="en-US" dirty="0"/>
              <a:t> interface:</a:t>
            </a:r>
          </a:p>
          <a:p>
            <a:pPr lvl="1"/>
            <a:r>
              <a:rPr lang="en-US" dirty="0"/>
              <a:t>Execute a single execution after a delay: This example executes a task after 10 seconds, but the task will only be executed once.</a:t>
            </a:r>
          </a:p>
        </p:txBody>
      </p:sp>
    </p:spTree>
    <p:extLst>
      <p:ext uri="{BB962C8B-B14F-4D97-AF65-F5344CB8AC3E}">
        <p14:creationId xmlns:p14="http://schemas.microsoft.com/office/powerpoint/2010/main" val="56130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C5A0-41ED-43E7-919C-0B7D62EEE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Completable Future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5246A-F5D4-4195-9847-D01CF37E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9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B34D-B220-493C-B19E-227CA016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40F-2510-426B-A06F-5AD2BBED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possible asynchronous(non-blocking) computation and trigger dependent computations which could also be asynchronous.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2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3D7-552A-4AC2-B056-ECB9A39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Asynchronous Operation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E7DEE-28AE-409A-B8CC-61FD24702887}"/>
              </a:ext>
            </a:extLst>
          </p:cNvPr>
          <p:cNvCxnSpPr/>
          <p:nvPr/>
        </p:nvCxnSpPr>
        <p:spPr>
          <a:xfrm>
            <a:off x="3045204" y="2441196"/>
            <a:ext cx="0" cy="3816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DA6823-E46B-4AAB-B9B4-A869A72D201A}"/>
              </a:ext>
            </a:extLst>
          </p:cNvPr>
          <p:cNvSpPr txBox="1"/>
          <p:nvPr/>
        </p:nvSpPr>
        <p:spPr>
          <a:xfrm>
            <a:off x="2379701" y="1963024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2E3A7-3695-494E-B450-EEC2F76E5674}"/>
              </a:ext>
            </a:extLst>
          </p:cNvPr>
          <p:cNvSpPr txBox="1"/>
          <p:nvPr/>
        </p:nvSpPr>
        <p:spPr>
          <a:xfrm>
            <a:off x="5592685" y="1963024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separate thread</a:t>
            </a:r>
            <a:endParaRPr lang="en-IN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24C7E-B2D2-4797-982E-F316FAA575C7}"/>
              </a:ext>
            </a:extLst>
          </p:cNvPr>
          <p:cNvCxnSpPr/>
          <p:nvPr/>
        </p:nvCxnSpPr>
        <p:spPr>
          <a:xfrm>
            <a:off x="3045203" y="3028426"/>
            <a:ext cx="338383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FBD74-B979-445A-8A99-00D545545AFA}"/>
              </a:ext>
            </a:extLst>
          </p:cNvPr>
          <p:cNvCxnSpPr>
            <a:cxnSpLocks/>
          </p:cNvCxnSpPr>
          <p:nvPr/>
        </p:nvCxnSpPr>
        <p:spPr>
          <a:xfrm>
            <a:off x="6426240" y="3028425"/>
            <a:ext cx="0" cy="6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85F47-593A-4F9A-89BC-0D66851F85E8}"/>
              </a:ext>
            </a:extLst>
          </p:cNvPr>
          <p:cNvSpPr/>
          <p:nvPr/>
        </p:nvSpPr>
        <p:spPr>
          <a:xfrm>
            <a:off x="5378370" y="3734554"/>
            <a:ext cx="209573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93977-6DD2-4A4B-ADCE-540A407EF6C5}"/>
              </a:ext>
            </a:extLst>
          </p:cNvPr>
          <p:cNvCxnSpPr>
            <a:cxnSpLocks/>
          </p:cNvCxnSpPr>
          <p:nvPr/>
        </p:nvCxnSpPr>
        <p:spPr>
          <a:xfrm>
            <a:off x="6423687" y="4349691"/>
            <a:ext cx="0" cy="6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FEFDA0-F66D-4E0C-BCB2-0F2112B70D9C}"/>
              </a:ext>
            </a:extLst>
          </p:cNvPr>
          <p:cNvSpPr txBox="1"/>
          <p:nvPr/>
        </p:nvSpPr>
        <p:spPr>
          <a:xfrm>
            <a:off x="6096000" y="5097120"/>
            <a:ext cx="575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4F877-67F3-4741-9E74-4E51352A0E4E}"/>
              </a:ext>
            </a:extLst>
          </p:cNvPr>
          <p:cNvSpPr txBox="1"/>
          <p:nvPr/>
        </p:nvSpPr>
        <p:spPr>
          <a:xfrm>
            <a:off x="7613779" y="384350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0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DDC3B-29B1-F245-32A5-B4A14665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19" y="2501462"/>
            <a:ext cx="10515600" cy="1267482"/>
          </a:xfrm>
        </p:spPr>
        <p:txBody>
          <a:bodyPr/>
          <a:lstStyle/>
          <a:p>
            <a:r>
              <a:rPr lang="en-US" dirty="0"/>
              <a:t>Java Memory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26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3D7-552A-4AC2-B056-ECB9A39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Asynchronous Operation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E7DEE-28AE-409A-B8CC-61FD24702887}"/>
              </a:ext>
            </a:extLst>
          </p:cNvPr>
          <p:cNvCxnSpPr/>
          <p:nvPr/>
        </p:nvCxnSpPr>
        <p:spPr>
          <a:xfrm>
            <a:off x="3045204" y="2441196"/>
            <a:ext cx="0" cy="3816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DA6823-E46B-4AAB-B9B4-A869A72D201A}"/>
              </a:ext>
            </a:extLst>
          </p:cNvPr>
          <p:cNvSpPr txBox="1"/>
          <p:nvPr/>
        </p:nvSpPr>
        <p:spPr>
          <a:xfrm>
            <a:off x="2379701" y="1963024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2E3A7-3695-494E-B450-EEC2F76E5674}"/>
              </a:ext>
            </a:extLst>
          </p:cNvPr>
          <p:cNvSpPr txBox="1"/>
          <p:nvPr/>
        </p:nvSpPr>
        <p:spPr>
          <a:xfrm>
            <a:off x="5592685" y="1963024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separate thread</a:t>
            </a:r>
            <a:endParaRPr lang="en-IN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24C7E-B2D2-4797-982E-F316FAA575C7}"/>
              </a:ext>
            </a:extLst>
          </p:cNvPr>
          <p:cNvCxnSpPr/>
          <p:nvPr/>
        </p:nvCxnSpPr>
        <p:spPr>
          <a:xfrm>
            <a:off x="3045203" y="3028426"/>
            <a:ext cx="338383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FBD74-B979-445A-8A99-00D545545AFA}"/>
              </a:ext>
            </a:extLst>
          </p:cNvPr>
          <p:cNvCxnSpPr>
            <a:cxnSpLocks/>
          </p:cNvCxnSpPr>
          <p:nvPr/>
        </p:nvCxnSpPr>
        <p:spPr>
          <a:xfrm>
            <a:off x="6426240" y="3028425"/>
            <a:ext cx="0" cy="6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85F47-593A-4F9A-89BC-0D66851F85E8}"/>
              </a:ext>
            </a:extLst>
          </p:cNvPr>
          <p:cNvSpPr/>
          <p:nvPr/>
        </p:nvSpPr>
        <p:spPr>
          <a:xfrm>
            <a:off x="5378370" y="3734554"/>
            <a:ext cx="209573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93977-6DD2-4A4B-ADCE-540A407EF6C5}"/>
              </a:ext>
            </a:extLst>
          </p:cNvPr>
          <p:cNvCxnSpPr>
            <a:cxnSpLocks/>
          </p:cNvCxnSpPr>
          <p:nvPr/>
        </p:nvCxnSpPr>
        <p:spPr>
          <a:xfrm flipH="1">
            <a:off x="3045204" y="5118825"/>
            <a:ext cx="3381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D4F877-67F3-4741-9E74-4E51352A0E4E}"/>
              </a:ext>
            </a:extLst>
          </p:cNvPr>
          <p:cNvSpPr txBox="1"/>
          <p:nvPr/>
        </p:nvSpPr>
        <p:spPr>
          <a:xfrm>
            <a:off x="7613779" y="38435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Callable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7C440-B721-4F15-9AD0-BBC953A0A0A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26240" y="4321784"/>
            <a:ext cx="0" cy="7970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1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BAC-FAA1-4BC1-BF04-3C7CA4C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Runnable (vs) Callable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AC86-1C4A-4391-AAFA-7B00D2C6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Runnable (vs) Callable comes into point when we are using Executer framework.</a:t>
            </a:r>
          </a:p>
          <a:p>
            <a:r>
              <a:rPr lang="en-US" dirty="0" err="1"/>
              <a:t>ExecutorService</a:t>
            </a:r>
            <a:r>
              <a:rPr lang="en-US" dirty="0"/>
              <a:t> is a </a:t>
            </a:r>
            <a:r>
              <a:rPr lang="en-US" dirty="0" err="1"/>
              <a:t>subinterface</a:t>
            </a:r>
            <a:r>
              <a:rPr lang="en-US" dirty="0"/>
              <a:t> of Executor, which accepts both Runnable and Callable tasks.</a:t>
            </a:r>
          </a:p>
          <a:p>
            <a:r>
              <a:rPr lang="en-US" dirty="0"/>
              <a:t>Earlier Multi-Threading can be achieved using Interface Runnable(Since 1.0), but here the problem is after completing the thread task we are unable to collect the Threads information. In-order to collect the data we may use Static fields.</a:t>
            </a:r>
          </a:p>
        </p:txBody>
      </p:sp>
    </p:spTree>
    <p:extLst>
      <p:ext uri="{BB962C8B-B14F-4D97-AF65-F5344CB8AC3E}">
        <p14:creationId xmlns:p14="http://schemas.microsoft.com/office/powerpoint/2010/main" val="170484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74D0-9BEC-4836-A48A-F5782DB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Callable and Futures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A33F2-7E70-4001-8F1F-C300B668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Check small code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588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0EC3-1654-4F6D-A6A4-E9513F5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Callable And Future Example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37E7-F674-4F59-BA07-7131C2446450}"/>
              </a:ext>
            </a:extLst>
          </p:cNvPr>
          <p:cNvSpPr/>
          <p:nvPr/>
        </p:nvSpPr>
        <p:spPr>
          <a:xfrm>
            <a:off x="6690049" y="2397967"/>
            <a:ext cx="5075853" cy="4094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3FE5D-F596-43A8-9B42-F1C62BAB0A89}"/>
              </a:ext>
            </a:extLst>
          </p:cNvPr>
          <p:cNvSpPr txBox="1"/>
          <p:nvPr/>
        </p:nvSpPr>
        <p:spPr>
          <a:xfrm>
            <a:off x="8579303" y="1924976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thread-pool</a:t>
            </a:r>
            <a:endParaRPr lang="en-I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B71F5-0925-4F2D-8957-E63B0C6F79D3}"/>
              </a:ext>
            </a:extLst>
          </p:cNvPr>
          <p:cNvSpPr/>
          <p:nvPr/>
        </p:nvSpPr>
        <p:spPr>
          <a:xfrm>
            <a:off x="6820678" y="2836507"/>
            <a:ext cx="4833257" cy="513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1E0F-E097-4DCE-9EF8-1F169F29EF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237307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FEDE-0931-40C1-B69B-9A652F4851CB}"/>
              </a:ext>
            </a:extLst>
          </p:cNvPr>
          <p:cNvCxnSpPr/>
          <p:nvPr/>
        </p:nvCxnSpPr>
        <p:spPr>
          <a:xfrm>
            <a:off x="7959013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F65737-6E1C-4C39-B8F2-05DB025FBC1A}"/>
              </a:ext>
            </a:extLst>
          </p:cNvPr>
          <p:cNvCxnSpPr/>
          <p:nvPr/>
        </p:nvCxnSpPr>
        <p:spPr>
          <a:xfrm>
            <a:off x="10543592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9A8DC3-EAE8-4B2D-AE6D-6E5E85B07B54}"/>
              </a:ext>
            </a:extLst>
          </p:cNvPr>
          <p:cNvSpPr txBox="1"/>
          <p:nvPr/>
        </p:nvSpPr>
        <p:spPr>
          <a:xfrm>
            <a:off x="8221486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0792B-D415-4799-8FFD-202453492A02}"/>
              </a:ext>
            </a:extLst>
          </p:cNvPr>
          <p:cNvSpPr txBox="1"/>
          <p:nvPr/>
        </p:nvSpPr>
        <p:spPr>
          <a:xfrm>
            <a:off x="7013172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F7DD1-5A9F-4644-943D-FE5A586D9034}"/>
              </a:ext>
            </a:extLst>
          </p:cNvPr>
          <p:cNvSpPr txBox="1"/>
          <p:nvPr/>
        </p:nvSpPr>
        <p:spPr>
          <a:xfrm>
            <a:off x="9527770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0516-936F-4C3B-B86D-B0B586B02C62}"/>
              </a:ext>
            </a:extLst>
          </p:cNvPr>
          <p:cNvSpPr txBox="1"/>
          <p:nvPr/>
        </p:nvSpPr>
        <p:spPr>
          <a:xfrm>
            <a:off x="10727971" y="2908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832B2-C9CD-457C-B34E-BB1B494C524E}"/>
              </a:ext>
            </a:extLst>
          </p:cNvPr>
          <p:cNvSpPr txBox="1"/>
          <p:nvPr/>
        </p:nvSpPr>
        <p:spPr>
          <a:xfrm>
            <a:off x="10034581" y="24153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260D-AE14-41DF-85E1-C3539C0A8559}"/>
              </a:ext>
            </a:extLst>
          </p:cNvPr>
          <p:cNvCxnSpPr/>
          <p:nvPr/>
        </p:nvCxnSpPr>
        <p:spPr>
          <a:xfrm>
            <a:off x="7193902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A773-D0FB-4054-8976-06753C07A45D}"/>
              </a:ext>
            </a:extLst>
          </p:cNvPr>
          <p:cNvCxnSpPr/>
          <p:nvPr/>
        </p:nvCxnSpPr>
        <p:spPr>
          <a:xfrm>
            <a:off x="8221486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B753-565A-4B54-BEC5-879A0F9287B7}"/>
              </a:ext>
            </a:extLst>
          </p:cNvPr>
          <p:cNvCxnSpPr/>
          <p:nvPr/>
        </p:nvCxnSpPr>
        <p:spPr>
          <a:xfrm>
            <a:off x="872533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F514-C184-4BF1-93D0-452DEF3956AF}"/>
              </a:ext>
            </a:extLst>
          </p:cNvPr>
          <p:cNvCxnSpPr/>
          <p:nvPr/>
        </p:nvCxnSpPr>
        <p:spPr>
          <a:xfrm>
            <a:off x="9219860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819ED-3DC2-4DF5-AA58-2281F74F39CD}"/>
              </a:ext>
            </a:extLst>
          </p:cNvPr>
          <p:cNvCxnSpPr/>
          <p:nvPr/>
        </p:nvCxnSpPr>
        <p:spPr>
          <a:xfrm>
            <a:off x="966772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2970C-864D-4DA7-B803-126D288AEA4C}"/>
              </a:ext>
            </a:extLst>
          </p:cNvPr>
          <p:cNvCxnSpPr/>
          <p:nvPr/>
        </p:nvCxnSpPr>
        <p:spPr>
          <a:xfrm>
            <a:off x="10143591" y="3816219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92FC67-2D24-4420-9AE6-E6E85F49C989}"/>
              </a:ext>
            </a:extLst>
          </p:cNvPr>
          <p:cNvSpPr txBox="1"/>
          <p:nvPr/>
        </p:nvSpPr>
        <p:spPr>
          <a:xfrm>
            <a:off x="7004587" y="616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F1735-F10E-4402-9ED0-D4EAC42F4231}"/>
              </a:ext>
            </a:extLst>
          </p:cNvPr>
          <p:cNvSpPr txBox="1"/>
          <p:nvPr/>
        </p:nvSpPr>
        <p:spPr>
          <a:xfrm>
            <a:off x="8041504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04CE7-D114-40C4-9D12-92322B32116E}"/>
              </a:ext>
            </a:extLst>
          </p:cNvPr>
          <p:cNvSpPr txBox="1"/>
          <p:nvPr/>
        </p:nvSpPr>
        <p:spPr>
          <a:xfrm>
            <a:off x="8549276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08D04-050E-4F96-867B-8D748364289E}"/>
              </a:ext>
            </a:extLst>
          </p:cNvPr>
          <p:cNvSpPr txBox="1"/>
          <p:nvPr/>
        </p:nvSpPr>
        <p:spPr>
          <a:xfrm>
            <a:off x="9043799" y="6141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39F0E-60FD-4479-9670-F7FC79E32DC1}"/>
              </a:ext>
            </a:extLst>
          </p:cNvPr>
          <p:cNvSpPr txBox="1"/>
          <p:nvPr/>
        </p:nvSpPr>
        <p:spPr>
          <a:xfrm>
            <a:off x="9480845" y="6160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B2DAB-6DD2-42D0-A2EB-248A4E48B72C}"/>
              </a:ext>
            </a:extLst>
          </p:cNvPr>
          <p:cNvSpPr txBox="1"/>
          <p:nvPr/>
        </p:nvSpPr>
        <p:spPr>
          <a:xfrm>
            <a:off x="9954276" y="614945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</a:t>
            </a:r>
            <a:endParaRPr lang="en-IN" dirty="0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709CE7-1E01-4CC8-A133-F80899339E22}"/>
              </a:ext>
            </a:extLst>
          </p:cNvPr>
          <p:cNvSpPr/>
          <p:nvPr/>
        </p:nvSpPr>
        <p:spPr>
          <a:xfrm>
            <a:off x="7287211" y="4417429"/>
            <a:ext cx="337120" cy="873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ADCE345A-6D0D-4300-BA28-C1E67E8F3743}"/>
              </a:ext>
            </a:extLst>
          </p:cNvPr>
          <p:cNvSpPr/>
          <p:nvPr/>
        </p:nvSpPr>
        <p:spPr>
          <a:xfrm>
            <a:off x="7832305" y="4417429"/>
            <a:ext cx="295874" cy="8730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B511E-4287-4AF5-B425-9299552972C3}"/>
              </a:ext>
            </a:extLst>
          </p:cNvPr>
          <p:cNvSpPr txBox="1"/>
          <p:nvPr/>
        </p:nvSpPr>
        <p:spPr>
          <a:xfrm>
            <a:off x="7324903" y="4658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Fetch next task</a:t>
            </a:r>
          </a:p>
          <a:p>
            <a:r>
              <a:rPr lang="en-US" sz="800" dirty="0"/>
              <a:t>From queue</a:t>
            </a:r>
          </a:p>
          <a:p>
            <a:r>
              <a:rPr lang="en-US" sz="800" dirty="0"/>
              <a:t>Execute it </a:t>
            </a:r>
            <a:endParaRPr lang="en-IN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77FF8-EB21-4E68-A85D-507A371E6E49}"/>
              </a:ext>
            </a:extLst>
          </p:cNvPr>
          <p:cNvCxnSpPr/>
          <p:nvPr/>
        </p:nvCxnSpPr>
        <p:spPr>
          <a:xfrm>
            <a:off x="970384" y="2415346"/>
            <a:ext cx="0" cy="4103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8005B4-E649-4E00-81F7-7AB0FA646696}"/>
              </a:ext>
            </a:extLst>
          </p:cNvPr>
          <p:cNvSpPr txBox="1"/>
          <p:nvPr/>
        </p:nvSpPr>
        <p:spPr>
          <a:xfrm>
            <a:off x="321712" y="193054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861BA-587D-4354-94F5-C591F2F909A4}"/>
              </a:ext>
            </a:extLst>
          </p:cNvPr>
          <p:cNvSpPr txBox="1"/>
          <p:nvPr/>
        </p:nvSpPr>
        <p:spPr>
          <a:xfrm>
            <a:off x="1077195" y="2720328"/>
            <a:ext cx="535038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Future&lt;Integer&gt; future =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service.submit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(new Task());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FA597F-57EF-43DF-82FA-0F3810A58DE7}"/>
              </a:ext>
            </a:extLst>
          </p:cNvPr>
          <p:cNvCxnSpPr/>
          <p:nvPr/>
        </p:nvCxnSpPr>
        <p:spPr>
          <a:xfrm>
            <a:off x="970384" y="3277764"/>
            <a:ext cx="571966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F4747-76B4-444B-AC61-26BDBFAB3F30}"/>
              </a:ext>
            </a:extLst>
          </p:cNvPr>
          <p:cNvCxnSpPr>
            <a:cxnSpLocks/>
          </p:cNvCxnSpPr>
          <p:nvPr/>
        </p:nvCxnSpPr>
        <p:spPr>
          <a:xfrm flipH="1">
            <a:off x="968554" y="4058909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C91F9-1D6F-4C21-B027-1921F34D097C}"/>
              </a:ext>
            </a:extLst>
          </p:cNvPr>
          <p:cNvSpPr/>
          <p:nvPr/>
        </p:nvSpPr>
        <p:spPr>
          <a:xfrm>
            <a:off x="1184988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E1FBF4-7701-49CD-8477-E0F417A89CE5}"/>
              </a:ext>
            </a:extLst>
          </p:cNvPr>
          <p:cNvSpPr txBox="1"/>
          <p:nvPr/>
        </p:nvSpPr>
        <p:spPr>
          <a:xfrm>
            <a:off x="2192694" y="34836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E2C91E-8E3F-428E-8875-FF91D62C47E1}"/>
              </a:ext>
            </a:extLst>
          </p:cNvPr>
          <p:cNvCxnSpPr>
            <a:cxnSpLocks/>
          </p:cNvCxnSpPr>
          <p:nvPr/>
        </p:nvCxnSpPr>
        <p:spPr>
          <a:xfrm>
            <a:off x="2967134" y="4303410"/>
            <a:ext cx="0" cy="90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D2393-D51E-4F07-AD76-61B30E0D2082}"/>
              </a:ext>
            </a:extLst>
          </p:cNvPr>
          <p:cNvSpPr txBox="1"/>
          <p:nvPr/>
        </p:nvSpPr>
        <p:spPr>
          <a:xfrm>
            <a:off x="3116421" y="4528945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result is ready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3124FE-9A1A-485C-A56C-4BCBD07887BA}"/>
              </a:ext>
            </a:extLst>
          </p:cNvPr>
          <p:cNvSpPr/>
          <p:nvPr/>
        </p:nvSpPr>
        <p:spPr>
          <a:xfrm>
            <a:off x="1146446" y="5359996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2F1D1D-7EB6-4523-A3D1-5B843D44DDF5}"/>
              </a:ext>
            </a:extLst>
          </p:cNvPr>
          <p:cNvSpPr txBox="1"/>
          <p:nvPr/>
        </p:nvSpPr>
        <p:spPr>
          <a:xfrm>
            <a:off x="2275253" y="5404302"/>
            <a:ext cx="244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value of placeholder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1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14" grpId="0"/>
      <p:bldP spid="15" grpId="0"/>
      <p:bldP spid="16" grpId="0"/>
      <p:bldP spid="17" grpId="0"/>
      <p:bldP spid="19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/>
      <p:bldP spid="38" grpId="0"/>
      <p:bldP spid="40" grpId="0" animBg="1"/>
      <p:bldP spid="46" grpId="0" animBg="1"/>
      <p:bldP spid="47" grpId="0"/>
      <p:bldP spid="50" grpId="0"/>
      <p:bldP spid="51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0EC3-1654-4F6D-A6A4-E9513F5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Callable And Future Example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37E7-F674-4F59-BA07-7131C2446450}"/>
              </a:ext>
            </a:extLst>
          </p:cNvPr>
          <p:cNvSpPr/>
          <p:nvPr/>
        </p:nvSpPr>
        <p:spPr>
          <a:xfrm>
            <a:off x="6690049" y="2397967"/>
            <a:ext cx="5075853" cy="4094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3FE5D-F596-43A8-9B42-F1C62BAB0A89}"/>
              </a:ext>
            </a:extLst>
          </p:cNvPr>
          <p:cNvSpPr txBox="1"/>
          <p:nvPr/>
        </p:nvSpPr>
        <p:spPr>
          <a:xfrm>
            <a:off x="8579303" y="1924976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thread-pool</a:t>
            </a:r>
            <a:endParaRPr lang="en-I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B71F5-0925-4F2D-8957-E63B0C6F79D3}"/>
              </a:ext>
            </a:extLst>
          </p:cNvPr>
          <p:cNvSpPr/>
          <p:nvPr/>
        </p:nvSpPr>
        <p:spPr>
          <a:xfrm>
            <a:off x="6820678" y="2836507"/>
            <a:ext cx="4833257" cy="513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1E0F-E097-4DCE-9EF8-1F169F29EF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237307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FEDE-0931-40C1-B69B-9A652F4851CB}"/>
              </a:ext>
            </a:extLst>
          </p:cNvPr>
          <p:cNvCxnSpPr/>
          <p:nvPr/>
        </p:nvCxnSpPr>
        <p:spPr>
          <a:xfrm>
            <a:off x="7959013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F65737-6E1C-4C39-B8F2-05DB025FBC1A}"/>
              </a:ext>
            </a:extLst>
          </p:cNvPr>
          <p:cNvCxnSpPr/>
          <p:nvPr/>
        </p:nvCxnSpPr>
        <p:spPr>
          <a:xfrm>
            <a:off x="10543592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9A8DC3-EAE8-4B2D-AE6D-6E5E85B07B54}"/>
              </a:ext>
            </a:extLst>
          </p:cNvPr>
          <p:cNvSpPr txBox="1"/>
          <p:nvPr/>
        </p:nvSpPr>
        <p:spPr>
          <a:xfrm>
            <a:off x="8221486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0792B-D415-4799-8FFD-202453492A02}"/>
              </a:ext>
            </a:extLst>
          </p:cNvPr>
          <p:cNvSpPr txBox="1"/>
          <p:nvPr/>
        </p:nvSpPr>
        <p:spPr>
          <a:xfrm>
            <a:off x="7013172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F7DD1-5A9F-4644-943D-FE5A586D9034}"/>
              </a:ext>
            </a:extLst>
          </p:cNvPr>
          <p:cNvSpPr txBox="1"/>
          <p:nvPr/>
        </p:nvSpPr>
        <p:spPr>
          <a:xfrm>
            <a:off x="9527770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0516-936F-4C3B-B86D-B0B586B02C62}"/>
              </a:ext>
            </a:extLst>
          </p:cNvPr>
          <p:cNvSpPr txBox="1"/>
          <p:nvPr/>
        </p:nvSpPr>
        <p:spPr>
          <a:xfrm>
            <a:off x="10727971" y="2908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832B2-C9CD-457C-B34E-BB1B494C524E}"/>
              </a:ext>
            </a:extLst>
          </p:cNvPr>
          <p:cNvSpPr txBox="1"/>
          <p:nvPr/>
        </p:nvSpPr>
        <p:spPr>
          <a:xfrm>
            <a:off x="10034581" y="24153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260D-AE14-41DF-85E1-C3539C0A8559}"/>
              </a:ext>
            </a:extLst>
          </p:cNvPr>
          <p:cNvCxnSpPr/>
          <p:nvPr/>
        </p:nvCxnSpPr>
        <p:spPr>
          <a:xfrm>
            <a:off x="7193902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A773-D0FB-4054-8976-06753C07A45D}"/>
              </a:ext>
            </a:extLst>
          </p:cNvPr>
          <p:cNvCxnSpPr/>
          <p:nvPr/>
        </p:nvCxnSpPr>
        <p:spPr>
          <a:xfrm>
            <a:off x="8221486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B753-565A-4B54-BEC5-879A0F9287B7}"/>
              </a:ext>
            </a:extLst>
          </p:cNvPr>
          <p:cNvCxnSpPr/>
          <p:nvPr/>
        </p:nvCxnSpPr>
        <p:spPr>
          <a:xfrm>
            <a:off x="872533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F514-C184-4BF1-93D0-452DEF3956AF}"/>
              </a:ext>
            </a:extLst>
          </p:cNvPr>
          <p:cNvCxnSpPr/>
          <p:nvPr/>
        </p:nvCxnSpPr>
        <p:spPr>
          <a:xfrm>
            <a:off x="9219860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819ED-3DC2-4DF5-AA58-2281F74F39CD}"/>
              </a:ext>
            </a:extLst>
          </p:cNvPr>
          <p:cNvCxnSpPr/>
          <p:nvPr/>
        </p:nvCxnSpPr>
        <p:spPr>
          <a:xfrm>
            <a:off x="966772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2970C-864D-4DA7-B803-126D288AEA4C}"/>
              </a:ext>
            </a:extLst>
          </p:cNvPr>
          <p:cNvCxnSpPr/>
          <p:nvPr/>
        </p:nvCxnSpPr>
        <p:spPr>
          <a:xfrm>
            <a:off x="10143591" y="3816219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92FC67-2D24-4420-9AE6-E6E85F49C989}"/>
              </a:ext>
            </a:extLst>
          </p:cNvPr>
          <p:cNvSpPr txBox="1"/>
          <p:nvPr/>
        </p:nvSpPr>
        <p:spPr>
          <a:xfrm>
            <a:off x="7004587" y="616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F1735-F10E-4402-9ED0-D4EAC42F4231}"/>
              </a:ext>
            </a:extLst>
          </p:cNvPr>
          <p:cNvSpPr txBox="1"/>
          <p:nvPr/>
        </p:nvSpPr>
        <p:spPr>
          <a:xfrm>
            <a:off x="8041504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04CE7-D114-40C4-9D12-92322B32116E}"/>
              </a:ext>
            </a:extLst>
          </p:cNvPr>
          <p:cNvSpPr txBox="1"/>
          <p:nvPr/>
        </p:nvSpPr>
        <p:spPr>
          <a:xfrm>
            <a:off x="8549276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08D04-050E-4F96-867B-8D748364289E}"/>
              </a:ext>
            </a:extLst>
          </p:cNvPr>
          <p:cNvSpPr txBox="1"/>
          <p:nvPr/>
        </p:nvSpPr>
        <p:spPr>
          <a:xfrm>
            <a:off x="9043799" y="6141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39F0E-60FD-4479-9670-F7FC79E32DC1}"/>
              </a:ext>
            </a:extLst>
          </p:cNvPr>
          <p:cNvSpPr txBox="1"/>
          <p:nvPr/>
        </p:nvSpPr>
        <p:spPr>
          <a:xfrm>
            <a:off x="9480845" y="6160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B2DAB-6DD2-42D0-A2EB-248A4E48B72C}"/>
              </a:ext>
            </a:extLst>
          </p:cNvPr>
          <p:cNvSpPr txBox="1"/>
          <p:nvPr/>
        </p:nvSpPr>
        <p:spPr>
          <a:xfrm>
            <a:off x="9954276" y="614945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</a:t>
            </a:r>
            <a:endParaRPr lang="en-IN" dirty="0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709CE7-1E01-4CC8-A133-F80899339E22}"/>
              </a:ext>
            </a:extLst>
          </p:cNvPr>
          <p:cNvSpPr/>
          <p:nvPr/>
        </p:nvSpPr>
        <p:spPr>
          <a:xfrm>
            <a:off x="7287211" y="4417429"/>
            <a:ext cx="337120" cy="873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ADCE345A-6D0D-4300-BA28-C1E67E8F3743}"/>
              </a:ext>
            </a:extLst>
          </p:cNvPr>
          <p:cNvSpPr/>
          <p:nvPr/>
        </p:nvSpPr>
        <p:spPr>
          <a:xfrm>
            <a:off x="7832305" y="4417429"/>
            <a:ext cx="295874" cy="8730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B511E-4287-4AF5-B425-9299552972C3}"/>
              </a:ext>
            </a:extLst>
          </p:cNvPr>
          <p:cNvSpPr txBox="1"/>
          <p:nvPr/>
        </p:nvSpPr>
        <p:spPr>
          <a:xfrm>
            <a:off x="7324903" y="4658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Fetch next task</a:t>
            </a:r>
          </a:p>
          <a:p>
            <a:r>
              <a:rPr lang="en-US" sz="800" dirty="0"/>
              <a:t>From queue</a:t>
            </a:r>
          </a:p>
          <a:p>
            <a:r>
              <a:rPr lang="en-US" sz="800" dirty="0"/>
              <a:t>Execute it </a:t>
            </a:r>
            <a:endParaRPr lang="en-IN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77FF8-EB21-4E68-A85D-507A371E6E49}"/>
              </a:ext>
            </a:extLst>
          </p:cNvPr>
          <p:cNvCxnSpPr>
            <a:cxnSpLocks/>
          </p:cNvCxnSpPr>
          <p:nvPr/>
        </p:nvCxnSpPr>
        <p:spPr>
          <a:xfrm flipH="1">
            <a:off x="968554" y="2415346"/>
            <a:ext cx="1830" cy="2113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8005B4-E649-4E00-81F7-7AB0FA646696}"/>
              </a:ext>
            </a:extLst>
          </p:cNvPr>
          <p:cNvSpPr txBox="1"/>
          <p:nvPr/>
        </p:nvSpPr>
        <p:spPr>
          <a:xfrm>
            <a:off x="321712" y="193054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861BA-587D-4354-94F5-C591F2F909A4}"/>
              </a:ext>
            </a:extLst>
          </p:cNvPr>
          <p:cNvSpPr txBox="1"/>
          <p:nvPr/>
        </p:nvSpPr>
        <p:spPr>
          <a:xfrm>
            <a:off x="1077195" y="2720328"/>
            <a:ext cx="535038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Future&lt;Integer&gt; future =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service.submit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(new Task());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FA597F-57EF-43DF-82FA-0F3810A58DE7}"/>
              </a:ext>
            </a:extLst>
          </p:cNvPr>
          <p:cNvCxnSpPr/>
          <p:nvPr/>
        </p:nvCxnSpPr>
        <p:spPr>
          <a:xfrm>
            <a:off x="970384" y="3277764"/>
            <a:ext cx="571966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F4747-76B4-444B-AC61-26BDBFAB3F30}"/>
              </a:ext>
            </a:extLst>
          </p:cNvPr>
          <p:cNvCxnSpPr>
            <a:cxnSpLocks/>
          </p:cNvCxnSpPr>
          <p:nvPr/>
        </p:nvCxnSpPr>
        <p:spPr>
          <a:xfrm flipH="1">
            <a:off x="968554" y="4058909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C91F9-1D6F-4C21-B027-1921F34D097C}"/>
              </a:ext>
            </a:extLst>
          </p:cNvPr>
          <p:cNvSpPr/>
          <p:nvPr/>
        </p:nvSpPr>
        <p:spPr>
          <a:xfrm>
            <a:off x="1184988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E1FBF4-7701-49CD-8477-E0F417A89CE5}"/>
              </a:ext>
            </a:extLst>
          </p:cNvPr>
          <p:cNvSpPr txBox="1"/>
          <p:nvPr/>
        </p:nvSpPr>
        <p:spPr>
          <a:xfrm>
            <a:off x="2192694" y="34836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E2C91E-8E3F-428E-8875-FF91D62C47E1}"/>
              </a:ext>
            </a:extLst>
          </p:cNvPr>
          <p:cNvCxnSpPr>
            <a:cxnSpLocks/>
          </p:cNvCxnSpPr>
          <p:nvPr/>
        </p:nvCxnSpPr>
        <p:spPr>
          <a:xfrm>
            <a:off x="2967134" y="4303410"/>
            <a:ext cx="0" cy="90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D2393-D51E-4F07-AD76-61B30E0D2082}"/>
              </a:ext>
            </a:extLst>
          </p:cNvPr>
          <p:cNvSpPr txBox="1"/>
          <p:nvPr/>
        </p:nvSpPr>
        <p:spPr>
          <a:xfrm>
            <a:off x="3116421" y="4528945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result is ready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3124FE-9A1A-485C-A56C-4BCBD07887BA}"/>
              </a:ext>
            </a:extLst>
          </p:cNvPr>
          <p:cNvSpPr/>
          <p:nvPr/>
        </p:nvSpPr>
        <p:spPr>
          <a:xfrm>
            <a:off x="1146446" y="5359996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2F1D1D-7EB6-4523-A3D1-5B843D44DDF5}"/>
              </a:ext>
            </a:extLst>
          </p:cNvPr>
          <p:cNvSpPr txBox="1"/>
          <p:nvPr/>
        </p:nvSpPr>
        <p:spPr>
          <a:xfrm>
            <a:off x="2275253" y="5404302"/>
            <a:ext cx="244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value of placeholder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F5037-F028-44AF-8F54-02750E1A23C5}"/>
              </a:ext>
            </a:extLst>
          </p:cNvPr>
          <p:cNvSpPr txBox="1"/>
          <p:nvPr/>
        </p:nvSpPr>
        <p:spPr>
          <a:xfrm>
            <a:off x="1208119" y="4155455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future.get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9C2CB-76E1-4118-90A8-188031641FB1}"/>
              </a:ext>
            </a:extLst>
          </p:cNvPr>
          <p:cNvSpPr txBox="1"/>
          <p:nvPr/>
        </p:nvSpPr>
        <p:spPr>
          <a:xfrm>
            <a:off x="80625" y="4048097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blcoked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882FD2-72F6-4C3B-B46D-E878B818D3A8}"/>
              </a:ext>
            </a:extLst>
          </p:cNvPr>
          <p:cNvCxnSpPr>
            <a:cxnSpLocks/>
          </p:cNvCxnSpPr>
          <p:nvPr/>
        </p:nvCxnSpPr>
        <p:spPr>
          <a:xfrm>
            <a:off x="976488" y="5938586"/>
            <a:ext cx="7354" cy="55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A54B7-8289-4C82-B218-B2AD9785A779}"/>
              </a:ext>
            </a:extLst>
          </p:cNvPr>
          <p:cNvCxnSpPr>
            <a:cxnSpLocks/>
          </p:cNvCxnSpPr>
          <p:nvPr/>
        </p:nvCxnSpPr>
        <p:spPr>
          <a:xfrm flipH="1">
            <a:off x="991708" y="5938586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B17CA8-7063-48DA-AE57-3A242578E11A}"/>
              </a:ext>
            </a:extLst>
          </p:cNvPr>
          <p:cNvSpPr txBox="1"/>
          <p:nvPr/>
        </p:nvSpPr>
        <p:spPr>
          <a:xfrm>
            <a:off x="-26770" y="58916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runnable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16D6F5-4C2F-40D0-A100-F6308D565496}"/>
              </a:ext>
            </a:extLst>
          </p:cNvPr>
          <p:cNvSpPr txBox="1"/>
          <p:nvPr/>
        </p:nvSpPr>
        <p:spPr>
          <a:xfrm>
            <a:off x="1097589" y="6077964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dependent </a:t>
            </a:r>
            <a:r>
              <a:rPr lang="en-US" dirty="0" err="1"/>
              <a:t>taks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98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0EC3-1654-4F6D-A6A4-E9513F5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Problem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37E7-F674-4F59-BA07-7131C2446450}"/>
              </a:ext>
            </a:extLst>
          </p:cNvPr>
          <p:cNvSpPr/>
          <p:nvPr/>
        </p:nvSpPr>
        <p:spPr>
          <a:xfrm>
            <a:off x="6690049" y="2397967"/>
            <a:ext cx="5075853" cy="4094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3FE5D-F596-43A8-9B42-F1C62BAB0A89}"/>
              </a:ext>
            </a:extLst>
          </p:cNvPr>
          <p:cNvSpPr txBox="1"/>
          <p:nvPr/>
        </p:nvSpPr>
        <p:spPr>
          <a:xfrm>
            <a:off x="8579303" y="1924976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thread-pool</a:t>
            </a:r>
            <a:endParaRPr lang="en-I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B71F5-0925-4F2D-8957-E63B0C6F79D3}"/>
              </a:ext>
            </a:extLst>
          </p:cNvPr>
          <p:cNvSpPr/>
          <p:nvPr/>
        </p:nvSpPr>
        <p:spPr>
          <a:xfrm>
            <a:off x="6820678" y="2836507"/>
            <a:ext cx="4833257" cy="513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1E0F-E097-4DCE-9EF8-1F169F29EF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237307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FEDE-0931-40C1-B69B-9A652F4851CB}"/>
              </a:ext>
            </a:extLst>
          </p:cNvPr>
          <p:cNvCxnSpPr/>
          <p:nvPr/>
        </p:nvCxnSpPr>
        <p:spPr>
          <a:xfrm>
            <a:off x="7959013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F65737-6E1C-4C39-B8F2-05DB025FBC1A}"/>
              </a:ext>
            </a:extLst>
          </p:cNvPr>
          <p:cNvCxnSpPr/>
          <p:nvPr/>
        </p:nvCxnSpPr>
        <p:spPr>
          <a:xfrm>
            <a:off x="10543592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9A8DC3-EAE8-4B2D-AE6D-6E5E85B07B54}"/>
              </a:ext>
            </a:extLst>
          </p:cNvPr>
          <p:cNvSpPr txBox="1"/>
          <p:nvPr/>
        </p:nvSpPr>
        <p:spPr>
          <a:xfrm>
            <a:off x="8221486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0792B-D415-4799-8FFD-202453492A02}"/>
              </a:ext>
            </a:extLst>
          </p:cNvPr>
          <p:cNvSpPr txBox="1"/>
          <p:nvPr/>
        </p:nvSpPr>
        <p:spPr>
          <a:xfrm>
            <a:off x="7013172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F7DD1-5A9F-4644-943D-FE5A586D9034}"/>
              </a:ext>
            </a:extLst>
          </p:cNvPr>
          <p:cNvSpPr txBox="1"/>
          <p:nvPr/>
        </p:nvSpPr>
        <p:spPr>
          <a:xfrm>
            <a:off x="9527770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0516-936F-4C3B-B86D-B0B586B02C62}"/>
              </a:ext>
            </a:extLst>
          </p:cNvPr>
          <p:cNvSpPr txBox="1"/>
          <p:nvPr/>
        </p:nvSpPr>
        <p:spPr>
          <a:xfrm>
            <a:off x="10727971" y="2908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832B2-C9CD-457C-B34E-BB1B494C524E}"/>
              </a:ext>
            </a:extLst>
          </p:cNvPr>
          <p:cNvSpPr txBox="1"/>
          <p:nvPr/>
        </p:nvSpPr>
        <p:spPr>
          <a:xfrm>
            <a:off x="10034581" y="24153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260D-AE14-41DF-85E1-C3539C0A8559}"/>
              </a:ext>
            </a:extLst>
          </p:cNvPr>
          <p:cNvCxnSpPr/>
          <p:nvPr/>
        </p:nvCxnSpPr>
        <p:spPr>
          <a:xfrm>
            <a:off x="7193902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A773-D0FB-4054-8976-06753C07A45D}"/>
              </a:ext>
            </a:extLst>
          </p:cNvPr>
          <p:cNvCxnSpPr/>
          <p:nvPr/>
        </p:nvCxnSpPr>
        <p:spPr>
          <a:xfrm>
            <a:off x="8221486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B753-565A-4B54-BEC5-879A0F9287B7}"/>
              </a:ext>
            </a:extLst>
          </p:cNvPr>
          <p:cNvCxnSpPr/>
          <p:nvPr/>
        </p:nvCxnSpPr>
        <p:spPr>
          <a:xfrm>
            <a:off x="872533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F514-C184-4BF1-93D0-452DEF3956AF}"/>
              </a:ext>
            </a:extLst>
          </p:cNvPr>
          <p:cNvCxnSpPr/>
          <p:nvPr/>
        </p:nvCxnSpPr>
        <p:spPr>
          <a:xfrm>
            <a:off x="9219860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819ED-3DC2-4DF5-AA58-2281F74F39CD}"/>
              </a:ext>
            </a:extLst>
          </p:cNvPr>
          <p:cNvCxnSpPr/>
          <p:nvPr/>
        </p:nvCxnSpPr>
        <p:spPr>
          <a:xfrm>
            <a:off x="966772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2970C-864D-4DA7-B803-126D288AEA4C}"/>
              </a:ext>
            </a:extLst>
          </p:cNvPr>
          <p:cNvCxnSpPr/>
          <p:nvPr/>
        </p:nvCxnSpPr>
        <p:spPr>
          <a:xfrm>
            <a:off x="10143591" y="3816219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92FC67-2D24-4420-9AE6-E6E85F49C989}"/>
              </a:ext>
            </a:extLst>
          </p:cNvPr>
          <p:cNvSpPr txBox="1"/>
          <p:nvPr/>
        </p:nvSpPr>
        <p:spPr>
          <a:xfrm>
            <a:off x="7004587" y="616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F1735-F10E-4402-9ED0-D4EAC42F4231}"/>
              </a:ext>
            </a:extLst>
          </p:cNvPr>
          <p:cNvSpPr txBox="1"/>
          <p:nvPr/>
        </p:nvSpPr>
        <p:spPr>
          <a:xfrm>
            <a:off x="8041504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04CE7-D114-40C4-9D12-92322B32116E}"/>
              </a:ext>
            </a:extLst>
          </p:cNvPr>
          <p:cNvSpPr txBox="1"/>
          <p:nvPr/>
        </p:nvSpPr>
        <p:spPr>
          <a:xfrm>
            <a:off x="8549276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08D04-050E-4F96-867B-8D748364289E}"/>
              </a:ext>
            </a:extLst>
          </p:cNvPr>
          <p:cNvSpPr txBox="1"/>
          <p:nvPr/>
        </p:nvSpPr>
        <p:spPr>
          <a:xfrm>
            <a:off x="9043799" y="6141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39F0E-60FD-4479-9670-F7FC79E32DC1}"/>
              </a:ext>
            </a:extLst>
          </p:cNvPr>
          <p:cNvSpPr txBox="1"/>
          <p:nvPr/>
        </p:nvSpPr>
        <p:spPr>
          <a:xfrm>
            <a:off x="9480845" y="6160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B2DAB-6DD2-42D0-A2EB-248A4E48B72C}"/>
              </a:ext>
            </a:extLst>
          </p:cNvPr>
          <p:cNvSpPr txBox="1"/>
          <p:nvPr/>
        </p:nvSpPr>
        <p:spPr>
          <a:xfrm>
            <a:off x="9954276" y="614945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</a:t>
            </a:r>
            <a:endParaRPr lang="en-IN" dirty="0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709CE7-1E01-4CC8-A133-F80899339E22}"/>
              </a:ext>
            </a:extLst>
          </p:cNvPr>
          <p:cNvSpPr/>
          <p:nvPr/>
        </p:nvSpPr>
        <p:spPr>
          <a:xfrm>
            <a:off x="7287211" y="4417429"/>
            <a:ext cx="337120" cy="873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ADCE345A-6D0D-4300-BA28-C1E67E8F3743}"/>
              </a:ext>
            </a:extLst>
          </p:cNvPr>
          <p:cNvSpPr/>
          <p:nvPr/>
        </p:nvSpPr>
        <p:spPr>
          <a:xfrm>
            <a:off x="7832305" y="4417429"/>
            <a:ext cx="295874" cy="8730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B511E-4287-4AF5-B425-9299552972C3}"/>
              </a:ext>
            </a:extLst>
          </p:cNvPr>
          <p:cNvSpPr txBox="1"/>
          <p:nvPr/>
        </p:nvSpPr>
        <p:spPr>
          <a:xfrm>
            <a:off x="7324903" y="4658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Fetch next task</a:t>
            </a:r>
          </a:p>
          <a:p>
            <a:r>
              <a:rPr lang="en-US" sz="800" dirty="0"/>
              <a:t>From queue</a:t>
            </a:r>
          </a:p>
          <a:p>
            <a:r>
              <a:rPr lang="en-US" sz="800" dirty="0"/>
              <a:t>Execute it </a:t>
            </a:r>
            <a:endParaRPr lang="en-IN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77FF8-EB21-4E68-A85D-507A371E6E49}"/>
              </a:ext>
            </a:extLst>
          </p:cNvPr>
          <p:cNvCxnSpPr>
            <a:cxnSpLocks/>
          </p:cNvCxnSpPr>
          <p:nvPr/>
        </p:nvCxnSpPr>
        <p:spPr>
          <a:xfrm flipH="1">
            <a:off x="968554" y="2415346"/>
            <a:ext cx="1830" cy="2113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8005B4-E649-4E00-81F7-7AB0FA646696}"/>
              </a:ext>
            </a:extLst>
          </p:cNvPr>
          <p:cNvSpPr txBox="1"/>
          <p:nvPr/>
        </p:nvSpPr>
        <p:spPr>
          <a:xfrm>
            <a:off x="321712" y="193054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861BA-587D-4354-94F5-C591F2F909A4}"/>
              </a:ext>
            </a:extLst>
          </p:cNvPr>
          <p:cNvSpPr txBox="1"/>
          <p:nvPr/>
        </p:nvSpPr>
        <p:spPr>
          <a:xfrm>
            <a:off x="1097589" y="2645757"/>
            <a:ext cx="535038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for 1..4 </a:t>
            </a:r>
          </a:p>
          <a:p>
            <a:r>
              <a:rPr lang="en-IN" sz="1400" dirty="0" err="1">
                <a:solidFill>
                  <a:sysClr val="windowText" lastClr="000000"/>
                </a:solidFill>
              </a:rPr>
              <a:t>service.submit</a:t>
            </a:r>
            <a:r>
              <a:rPr lang="en-IN" sz="1400" dirty="0">
                <a:solidFill>
                  <a:sysClr val="windowText" lastClr="000000"/>
                </a:solidFill>
              </a:rPr>
              <a:t>(new Task())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FA597F-57EF-43DF-82FA-0F3810A58DE7}"/>
              </a:ext>
            </a:extLst>
          </p:cNvPr>
          <p:cNvCxnSpPr/>
          <p:nvPr/>
        </p:nvCxnSpPr>
        <p:spPr>
          <a:xfrm>
            <a:off x="970384" y="3277764"/>
            <a:ext cx="571966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F4747-76B4-444B-AC61-26BDBFAB3F30}"/>
              </a:ext>
            </a:extLst>
          </p:cNvPr>
          <p:cNvCxnSpPr>
            <a:cxnSpLocks/>
          </p:cNvCxnSpPr>
          <p:nvPr/>
        </p:nvCxnSpPr>
        <p:spPr>
          <a:xfrm flipH="1">
            <a:off x="968554" y="4058909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C91F9-1D6F-4C21-B027-1921F34D097C}"/>
              </a:ext>
            </a:extLst>
          </p:cNvPr>
          <p:cNvSpPr/>
          <p:nvPr/>
        </p:nvSpPr>
        <p:spPr>
          <a:xfrm>
            <a:off x="1184988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E2C91E-8E3F-428E-8875-FF91D62C47E1}"/>
              </a:ext>
            </a:extLst>
          </p:cNvPr>
          <p:cNvCxnSpPr>
            <a:cxnSpLocks/>
          </p:cNvCxnSpPr>
          <p:nvPr/>
        </p:nvCxnSpPr>
        <p:spPr>
          <a:xfrm>
            <a:off x="2967134" y="4303410"/>
            <a:ext cx="0" cy="90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D2393-D51E-4F07-AD76-61B30E0D2082}"/>
              </a:ext>
            </a:extLst>
          </p:cNvPr>
          <p:cNvSpPr txBox="1"/>
          <p:nvPr/>
        </p:nvSpPr>
        <p:spPr>
          <a:xfrm>
            <a:off x="3116421" y="4528945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result is ready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F5037-F028-44AF-8F54-02750E1A23C5}"/>
              </a:ext>
            </a:extLst>
          </p:cNvPr>
          <p:cNvSpPr txBox="1"/>
          <p:nvPr/>
        </p:nvSpPr>
        <p:spPr>
          <a:xfrm>
            <a:off x="1208119" y="4155455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future.get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9C2CB-76E1-4118-90A8-188031641FB1}"/>
              </a:ext>
            </a:extLst>
          </p:cNvPr>
          <p:cNvSpPr txBox="1"/>
          <p:nvPr/>
        </p:nvSpPr>
        <p:spPr>
          <a:xfrm>
            <a:off x="80625" y="4048097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blcoked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A54B7-8289-4C82-B218-B2AD9785A779}"/>
              </a:ext>
            </a:extLst>
          </p:cNvPr>
          <p:cNvCxnSpPr>
            <a:cxnSpLocks/>
          </p:cNvCxnSpPr>
          <p:nvPr/>
        </p:nvCxnSpPr>
        <p:spPr>
          <a:xfrm flipH="1">
            <a:off x="968554" y="5938586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B17CA8-7063-48DA-AE57-3A242578E11A}"/>
              </a:ext>
            </a:extLst>
          </p:cNvPr>
          <p:cNvSpPr txBox="1"/>
          <p:nvPr/>
        </p:nvSpPr>
        <p:spPr>
          <a:xfrm>
            <a:off x="-49355" y="593135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runnable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16D6F5-4C2F-40D0-A100-F6308D565496}"/>
              </a:ext>
            </a:extLst>
          </p:cNvPr>
          <p:cNvSpPr txBox="1"/>
          <p:nvPr/>
        </p:nvSpPr>
        <p:spPr>
          <a:xfrm>
            <a:off x="1097589" y="6077964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dependent </a:t>
            </a:r>
            <a:r>
              <a:rPr lang="en-US" dirty="0" err="1"/>
              <a:t>taks</a:t>
            </a:r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AD16CA2-1381-4B79-BBE5-FCFAB3382C8B}"/>
              </a:ext>
            </a:extLst>
          </p:cNvPr>
          <p:cNvSpPr/>
          <p:nvPr/>
        </p:nvSpPr>
        <p:spPr>
          <a:xfrm>
            <a:off x="2318657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87DE67A-5C59-4AE0-B7AC-E5F941D1C127}"/>
              </a:ext>
            </a:extLst>
          </p:cNvPr>
          <p:cNvSpPr/>
          <p:nvPr/>
        </p:nvSpPr>
        <p:spPr>
          <a:xfrm>
            <a:off x="3452326" y="3428999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2969B18-C9ED-488F-90F6-B97298EC4C5E}"/>
              </a:ext>
            </a:extLst>
          </p:cNvPr>
          <p:cNvSpPr/>
          <p:nvPr/>
        </p:nvSpPr>
        <p:spPr>
          <a:xfrm>
            <a:off x="4585995" y="3420265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A9927F-36D8-41C3-A58D-A554C61DFFD2}"/>
              </a:ext>
            </a:extLst>
          </p:cNvPr>
          <p:cNvCxnSpPr>
            <a:cxnSpLocks/>
          </p:cNvCxnSpPr>
          <p:nvPr/>
        </p:nvCxnSpPr>
        <p:spPr>
          <a:xfrm>
            <a:off x="976488" y="5938586"/>
            <a:ext cx="7354" cy="55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6B667CF-511A-47A3-901A-F5A145CF0A9D}"/>
              </a:ext>
            </a:extLst>
          </p:cNvPr>
          <p:cNvSpPr/>
          <p:nvPr/>
        </p:nvSpPr>
        <p:spPr>
          <a:xfrm>
            <a:off x="1189454" y="5384298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DE6E0CB-735D-405E-AD5B-706A7316543A}"/>
              </a:ext>
            </a:extLst>
          </p:cNvPr>
          <p:cNvSpPr/>
          <p:nvPr/>
        </p:nvSpPr>
        <p:spPr>
          <a:xfrm>
            <a:off x="2323123" y="5384298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B38A3AF-1F70-40F2-8068-12F948B295B1}"/>
              </a:ext>
            </a:extLst>
          </p:cNvPr>
          <p:cNvSpPr/>
          <p:nvPr/>
        </p:nvSpPr>
        <p:spPr>
          <a:xfrm>
            <a:off x="3456792" y="5384297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E07E5A-9201-4A98-B3A0-98FBE9D64C63}"/>
              </a:ext>
            </a:extLst>
          </p:cNvPr>
          <p:cNvSpPr/>
          <p:nvPr/>
        </p:nvSpPr>
        <p:spPr>
          <a:xfrm>
            <a:off x="4590461" y="5375563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78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C9E0-5B25-40BD-8BC2-72D5947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tasks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35B67-AB5F-4D19-B3F5-85886FE7A2EE}"/>
              </a:ext>
            </a:extLst>
          </p:cNvPr>
          <p:cNvSpPr/>
          <p:nvPr/>
        </p:nvSpPr>
        <p:spPr>
          <a:xfrm>
            <a:off x="4071486" y="1617044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2572D-F866-4EE5-854B-027A115A6201}"/>
              </a:ext>
            </a:extLst>
          </p:cNvPr>
          <p:cNvSpPr/>
          <p:nvPr/>
        </p:nvSpPr>
        <p:spPr>
          <a:xfrm>
            <a:off x="4071486" y="2707105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805E3-8236-41E9-A29F-7DA35EA6DEA8}"/>
              </a:ext>
            </a:extLst>
          </p:cNvPr>
          <p:cNvSpPr/>
          <p:nvPr/>
        </p:nvSpPr>
        <p:spPr>
          <a:xfrm>
            <a:off x="4071486" y="3775509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6E279-F02E-49A2-9502-78B2D7582365}"/>
              </a:ext>
            </a:extLst>
          </p:cNvPr>
          <p:cNvSpPr/>
          <p:nvPr/>
        </p:nvSpPr>
        <p:spPr>
          <a:xfrm>
            <a:off x="4071486" y="4766911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3B6B9-CA32-4365-8DC4-901B49047314}"/>
              </a:ext>
            </a:extLst>
          </p:cNvPr>
          <p:cNvSpPr/>
          <p:nvPr/>
        </p:nvSpPr>
        <p:spPr>
          <a:xfrm>
            <a:off x="4071486" y="5770980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89E59-26D5-4118-98F0-5F1FD37E63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83743" y="2338939"/>
            <a:ext cx="0" cy="368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EF34F-DFE6-4375-9435-F75EBDB8D66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083743" y="3429000"/>
            <a:ext cx="0" cy="346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AB84CB-8640-493B-BCB5-F3F6FA6E840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083743" y="4497404"/>
            <a:ext cx="0" cy="2695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0940F-9FE0-4C9C-A59C-205B1E3A768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083743" y="5488806"/>
            <a:ext cx="0" cy="282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D6D64F-1840-4E91-9686-DCB0F499A0C7}"/>
              </a:ext>
            </a:extLst>
          </p:cNvPr>
          <p:cNvSpPr/>
          <p:nvPr/>
        </p:nvSpPr>
        <p:spPr>
          <a:xfrm>
            <a:off x="6343048" y="1617044"/>
            <a:ext cx="933641" cy="4802187"/>
          </a:xfrm>
          <a:prstGeom prst="rightBrace">
            <a:avLst>
              <a:gd name="adj1" fmla="val 18642"/>
              <a:gd name="adj2" fmla="val 528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3D739-8433-46B0-9DA9-3567E2C0B441}"/>
              </a:ext>
            </a:extLst>
          </p:cNvPr>
          <p:cNvSpPr/>
          <p:nvPr/>
        </p:nvSpPr>
        <p:spPr>
          <a:xfrm>
            <a:off x="7632832" y="3679256"/>
            <a:ext cx="19731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All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8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0CCF-2CFF-4A5D-A2C3-683EEDE7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Flows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6DB03-EC5E-422E-994D-A3B3BD5CEF39}"/>
              </a:ext>
            </a:extLst>
          </p:cNvPr>
          <p:cNvSpPr/>
          <p:nvPr/>
        </p:nvSpPr>
        <p:spPr>
          <a:xfrm>
            <a:off x="1905801" y="2410629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099A1-FA4A-4F69-82FA-0E31FA636F41}"/>
              </a:ext>
            </a:extLst>
          </p:cNvPr>
          <p:cNvSpPr/>
          <p:nvPr/>
        </p:nvSpPr>
        <p:spPr>
          <a:xfrm>
            <a:off x="1905801" y="3328888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B8397-E758-4B11-96D3-D8C7D4B04D5B}"/>
              </a:ext>
            </a:extLst>
          </p:cNvPr>
          <p:cNvSpPr/>
          <p:nvPr/>
        </p:nvSpPr>
        <p:spPr>
          <a:xfrm>
            <a:off x="1905801" y="4247147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F86E2-A918-44FC-9C9E-0EDD7D653999}"/>
              </a:ext>
            </a:extLst>
          </p:cNvPr>
          <p:cNvSpPr/>
          <p:nvPr/>
        </p:nvSpPr>
        <p:spPr>
          <a:xfrm>
            <a:off x="1905801" y="5180094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0ED75-7285-4F2E-ACF9-5A66526DFF91}"/>
              </a:ext>
            </a:extLst>
          </p:cNvPr>
          <p:cNvSpPr/>
          <p:nvPr/>
        </p:nvSpPr>
        <p:spPr>
          <a:xfrm>
            <a:off x="1905801" y="6113041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9E9A2-3C21-42F3-A608-90EFF57B2D9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53890" y="3021198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3B095-FA21-45D7-87C3-45C45CB89B0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53890" y="3939457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9DA13-800B-4659-BBEA-E8B25E05CC2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53890" y="4857716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CF4921-4C19-44C3-81DC-EAA0D5538C1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853890" y="5790663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888207C-40E7-4051-9A93-58C4EA954156}"/>
              </a:ext>
            </a:extLst>
          </p:cNvPr>
          <p:cNvSpPr/>
          <p:nvPr/>
        </p:nvSpPr>
        <p:spPr>
          <a:xfrm>
            <a:off x="4186988" y="2410629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0CAC3A-1C7D-4814-8610-9ACC1AE8FB93}"/>
              </a:ext>
            </a:extLst>
          </p:cNvPr>
          <p:cNvSpPr/>
          <p:nvPr/>
        </p:nvSpPr>
        <p:spPr>
          <a:xfrm>
            <a:off x="4186988" y="3328888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9B247A-3757-40F5-8943-6BE023E85ED8}"/>
              </a:ext>
            </a:extLst>
          </p:cNvPr>
          <p:cNvSpPr/>
          <p:nvPr/>
        </p:nvSpPr>
        <p:spPr>
          <a:xfrm>
            <a:off x="4186988" y="4247147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0F6D5-F041-4E7F-8C63-F211E5994090}"/>
              </a:ext>
            </a:extLst>
          </p:cNvPr>
          <p:cNvSpPr/>
          <p:nvPr/>
        </p:nvSpPr>
        <p:spPr>
          <a:xfrm>
            <a:off x="4186988" y="5180094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27B03A-8B12-48DE-AA14-0B372E34F472}"/>
              </a:ext>
            </a:extLst>
          </p:cNvPr>
          <p:cNvSpPr/>
          <p:nvPr/>
        </p:nvSpPr>
        <p:spPr>
          <a:xfrm>
            <a:off x="4186988" y="6113041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1320C5-B47D-4188-B7CA-0F00B504CD1F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135077" y="3021198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55123-7612-4899-A019-A8B20FE0F1F3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5135077" y="3939457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8217DA-254A-48C6-9439-579E6F597F8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5135077" y="4857716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9C3065-B4BF-4F2D-9103-52A53571AA6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5135077" y="5790663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A6A6C-C8EA-4031-883C-508BA5750E99}"/>
              </a:ext>
            </a:extLst>
          </p:cNvPr>
          <p:cNvSpPr/>
          <p:nvPr/>
        </p:nvSpPr>
        <p:spPr>
          <a:xfrm>
            <a:off x="8441354" y="2410629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0B5CC3-48AA-4963-9823-45B216C55884}"/>
              </a:ext>
            </a:extLst>
          </p:cNvPr>
          <p:cNvSpPr/>
          <p:nvPr/>
        </p:nvSpPr>
        <p:spPr>
          <a:xfrm>
            <a:off x="8441354" y="3328888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7A0E9-D272-4BCF-AC00-DA1584994942}"/>
              </a:ext>
            </a:extLst>
          </p:cNvPr>
          <p:cNvSpPr/>
          <p:nvPr/>
        </p:nvSpPr>
        <p:spPr>
          <a:xfrm>
            <a:off x="8441354" y="4247147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39962E-2FAA-4C66-B74A-F9FAE3FBD866}"/>
              </a:ext>
            </a:extLst>
          </p:cNvPr>
          <p:cNvSpPr/>
          <p:nvPr/>
        </p:nvSpPr>
        <p:spPr>
          <a:xfrm>
            <a:off x="8441354" y="5180094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FF3966-7A06-4D59-8F71-B04638949DE7}"/>
              </a:ext>
            </a:extLst>
          </p:cNvPr>
          <p:cNvSpPr/>
          <p:nvPr/>
        </p:nvSpPr>
        <p:spPr>
          <a:xfrm>
            <a:off x="8441354" y="6113041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E140F8-1B9C-406C-AAAF-F677158138B1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9389443" y="3021198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A6DFA-4E2E-4A6E-85BA-E69B087543F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9389443" y="3939457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DA61CF-6666-47D1-9AFF-11D5DF3E15F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9389443" y="4857716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5A5D43-5D61-4FE7-8BB6-B49CB382D13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9389443" y="5790663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498633-B02A-49EB-97C8-64B6379D8DE4}"/>
              </a:ext>
            </a:extLst>
          </p:cNvPr>
          <p:cNvSpPr txBox="1"/>
          <p:nvPr/>
        </p:nvSpPr>
        <p:spPr>
          <a:xfrm>
            <a:off x="5175638" y="1415961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Flow</a:t>
            </a:r>
            <a:endParaRPr lang="en-IN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AD867EA-92DF-41F4-83A3-65A25614787F}"/>
              </a:ext>
            </a:extLst>
          </p:cNvPr>
          <p:cNvSpPr/>
          <p:nvPr/>
        </p:nvSpPr>
        <p:spPr>
          <a:xfrm rot="16200000">
            <a:off x="5937001" y="-2179111"/>
            <a:ext cx="369331" cy="8431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F45C1B-1A32-44E7-81F4-16ABE55FDF17}"/>
              </a:ext>
            </a:extLst>
          </p:cNvPr>
          <p:cNvSpPr txBox="1"/>
          <p:nvPr/>
        </p:nvSpPr>
        <p:spPr>
          <a:xfrm>
            <a:off x="6737684" y="424714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80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0" grpId="0"/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EE24-1C0D-D048-38AE-11E00037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 execution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D74B-4DA3-60A9-0249-414CBF34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r>
              <a:rPr lang="en-US" dirty="0"/>
              <a:t>Performance level changes done by compiler, JVM or CPU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912B2-7B22-24CD-9498-345292303B2B}"/>
              </a:ext>
            </a:extLst>
          </p:cNvPr>
          <p:cNvSpPr txBox="1"/>
          <p:nvPr/>
        </p:nvSpPr>
        <p:spPr>
          <a:xfrm>
            <a:off x="1129862" y="3627358"/>
            <a:ext cx="1080745" cy="92333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= 3;</a:t>
            </a:r>
          </a:p>
          <a:p>
            <a:r>
              <a:rPr lang="en-US" dirty="0"/>
              <a:t>b = 2;</a:t>
            </a:r>
          </a:p>
          <a:p>
            <a:r>
              <a:rPr lang="en-US" dirty="0"/>
              <a:t>a = a + 1;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195B1-DCCA-9E78-8A32-B7498BF4060E}"/>
              </a:ext>
            </a:extLst>
          </p:cNvPr>
          <p:cNvSpPr txBox="1"/>
          <p:nvPr/>
        </p:nvSpPr>
        <p:spPr>
          <a:xfrm>
            <a:off x="2890344" y="2704028"/>
            <a:ext cx="2257231" cy="369331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Instructions</a:t>
            </a:r>
          </a:p>
          <a:p>
            <a:endParaRPr lang="en-US" dirty="0"/>
          </a:p>
          <a:p>
            <a:r>
              <a:rPr lang="en-US" dirty="0"/>
              <a:t>Load a</a:t>
            </a:r>
          </a:p>
          <a:p>
            <a:r>
              <a:rPr lang="en-US" dirty="0"/>
              <a:t>Set to 3</a:t>
            </a:r>
          </a:p>
          <a:p>
            <a:r>
              <a:rPr lang="en-US" dirty="0"/>
              <a:t>Store a</a:t>
            </a:r>
          </a:p>
          <a:p>
            <a:endParaRPr lang="en-US" dirty="0"/>
          </a:p>
          <a:p>
            <a:r>
              <a:rPr lang="en-US" dirty="0"/>
              <a:t>Load b</a:t>
            </a:r>
          </a:p>
          <a:p>
            <a:r>
              <a:rPr lang="en-US" dirty="0"/>
              <a:t>Set to 2</a:t>
            </a:r>
          </a:p>
          <a:p>
            <a:r>
              <a:rPr lang="en-US" dirty="0"/>
              <a:t>Store b</a:t>
            </a:r>
          </a:p>
          <a:p>
            <a:endParaRPr lang="en-US" dirty="0"/>
          </a:p>
          <a:p>
            <a:r>
              <a:rPr lang="en-US" dirty="0"/>
              <a:t>Load a</a:t>
            </a:r>
          </a:p>
          <a:p>
            <a:r>
              <a:rPr lang="en-US" dirty="0"/>
              <a:t>Set to 4</a:t>
            </a:r>
          </a:p>
          <a:p>
            <a:r>
              <a:rPr lang="en-US" dirty="0"/>
              <a:t>Store 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FE1A3-C24E-0BD5-CAD3-34A5A0C98330}"/>
              </a:ext>
            </a:extLst>
          </p:cNvPr>
          <p:cNvSpPr txBox="1"/>
          <p:nvPr/>
        </p:nvSpPr>
        <p:spPr>
          <a:xfrm>
            <a:off x="6138041" y="3627358"/>
            <a:ext cx="1080745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= 3;</a:t>
            </a:r>
          </a:p>
          <a:p>
            <a:r>
              <a:rPr lang="en-US" dirty="0"/>
              <a:t>a = a + 1; </a:t>
            </a:r>
            <a:endParaRPr lang="en-IN" dirty="0"/>
          </a:p>
          <a:p>
            <a:endParaRPr lang="en-US" dirty="0"/>
          </a:p>
          <a:p>
            <a:r>
              <a:rPr lang="en-US" dirty="0"/>
              <a:t>b = 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33EA5-18D6-FCD3-D524-7AE41D977A14}"/>
              </a:ext>
            </a:extLst>
          </p:cNvPr>
          <p:cNvSpPr txBox="1"/>
          <p:nvPr/>
        </p:nvSpPr>
        <p:spPr>
          <a:xfrm>
            <a:off x="7898523" y="2704028"/>
            <a:ext cx="2257231" cy="286232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Instructions</a:t>
            </a:r>
          </a:p>
          <a:p>
            <a:endParaRPr lang="en-US" dirty="0"/>
          </a:p>
          <a:p>
            <a:r>
              <a:rPr lang="en-US" dirty="0"/>
              <a:t>Load a</a:t>
            </a:r>
          </a:p>
          <a:p>
            <a:r>
              <a:rPr lang="en-US" dirty="0"/>
              <a:t>Set to 3</a:t>
            </a:r>
          </a:p>
          <a:p>
            <a:r>
              <a:rPr lang="en-US" dirty="0"/>
              <a:t>Set to 4</a:t>
            </a:r>
          </a:p>
          <a:p>
            <a:r>
              <a:rPr lang="en-US" dirty="0"/>
              <a:t>Store a</a:t>
            </a:r>
          </a:p>
          <a:p>
            <a:endParaRPr lang="en-US" dirty="0"/>
          </a:p>
          <a:p>
            <a:r>
              <a:rPr lang="en-US" dirty="0"/>
              <a:t>Load b</a:t>
            </a:r>
          </a:p>
          <a:p>
            <a:r>
              <a:rPr lang="en-US" dirty="0"/>
              <a:t>Set to 2</a:t>
            </a:r>
          </a:p>
          <a:p>
            <a:r>
              <a:rPr lang="en-US" dirty="0"/>
              <a:t>Store b</a:t>
            </a:r>
          </a:p>
        </p:txBody>
      </p:sp>
    </p:spTree>
    <p:extLst>
      <p:ext uri="{BB962C8B-B14F-4D97-AF65-F5344CB8AC3E}">
        <p14:creationId xmlns:p14="http://schemas.microsoft.com/office/powerpoint/2010/main" val="27062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9401-9E09-BAB8-1704-6233AFE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Visibility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1184-50B8-4E53-3B3E-9F29161C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presence of multiple threads aka Concurrency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7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B0C0-DBAC-7611-DBA0-0C581BF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Core Processor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870675-FD0E-B3D6-E693-C18630F66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15255"/>
              </p:ext>
            </p:extLst>
          </p:nvPr>
        </p:nvGraphicFramePr>
        <p:xfrm>
          <a:off x="1790262" y="1690688"/>
          <a:ext cx="6565464" cy="430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366">
                  <a:extLst>
                    <a:ext uri="{9D8B030D-6E8A-4147-A177-3AD203B41FA5}">
                      <a16:colId xmlns:a16="http://schemas.microsoft.com/office/drawing/2014/main" val="737923121"/>
                    </a:ext>
                  </a:extLst>
                </a:gridCol>
                <a:gridCol w="1641366">
                  <a:extLst>
                    <a:ext uri="{9D8B030D-6E8A-4147-A177-3AD203B41FA5}">
                      <a16:colId xmlns:a16="http://schemas.microsoft.com/office/drawing/2014/main" val="3346916640"/>
                    </a:ext>
                  </a:extLst>
                </a:gridCol>
                <a:gridCol w="1641366">
                  <a:extLst>
                    <a:ext uri="{9D8B030D-6E8A-4147-A177-3AD203B41FA5}">
                      <a16:colId xmlns:a16="http://schemas.microsoft.com/office/drawing/2014/main" val="3328341861"/>
                    </a:ext>
                  </a:extLst>
                </a:gridCol>
                <a:gridCol w="1641366">
                  <a:extLst>
                    <a:ext uri="{9D8B030D-6E8A-4147-A177-3AD203B41FA5}">
                      <a16:colId xmlns:a16="http://schemas.microsoft.com/office/drawing/2014/main" val="3637089752"/>
                    </a:ext>
                  </a:extLst>
                </a:gridCol>
              </a:tblGrid>
              <a:tr h="71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619787"/>
                  </a:ext>
                </a:extLst>
              </a:tr>
              <a:tr h="71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2396757"/>
                  </a:ext>
                </a:extLst>
              </a:tr>
              <a:tr h="71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846953"/>
                  </a:ext>
                </a:extLst>
              </a:tr>
              <a:tr h="71735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</a:t>
                      </a:r>
                      <a:r>
                        <a:rPr lang="en-US" dirty="0" err="1"/>
                        <a:t>Chache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0247580"/>
                  </a:ext>
                </a:extLst>
              </a:tr>
              <a:tr h="71735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L3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2342251"/>
                  </a:ext>
                </a:extLst>
              </a:tr>
              <a:tr h="71735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145309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96505D-3708-0175-1720-7D0CA1FF4448}"/>
              </a:ext>
            </a:extLst>
          </p:cNvPr>
          <p:cNvCxnSpPr/>
          <p:nvPr/>
        </p:nvCxnSpPr>
        <p:spPr>
          <a:xfrm flipV="1">
            <a:off x="9159766" y="1734207"/>
            <a:ext cx="0" cy="4193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419F66-1C9C-FFB6-D882-E2F4BF79C6D4}"/>
              </a:ext>
            </a:extLst>
          </p:cNvPr>
          <p:cNvSpPr txBox="1"/>
          <p:nvPr/>
        </p:nvSpPr>
        <p:spPr>
          <a:xfrm>
            <a:off x="9289359" y="3429000"/>
            <a:ext cx="1348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Closer </a:t>
            </a:r>
          </a:p>
          <a:p>
            <a:r>
              <a:rPr lang="en-US" dirty="0"/>
              <a:t>to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1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4837-B917-A4C1-6DF8-24ABFC3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Visibility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A28B0-72D5-924F-ED45-5373AF831665}"/>
              </a:ext>
            </a:extLst>
          </p:cNvPr>
          <p:cNvSpPr txBox="1"/>
          <p:nvPr/>
        </p:nvSpPr>
        <p:spPr>
          <a:xfrm>
            <a:off x="838200" y="2319929"/>
            <a:ext cx="4671848" cy="24622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latin typeface="Consolas" panose="020B0609020204030204" pitchFamily="49" charset="0"/>
              </a:rPr>
              <a:t>public class </a:t>
            </a:r>
            <a:r>
              <a:rPr lang="en-IN" sz="1400" dirty="0" err="1">
                <a:latin typeface="Consolas" panose="020B0609020204030204" pitchFamily="49" charset="0"/>
              </a:rPr>
              <a:t>FieldVisibility</a:t>
            </a:r>
            <a:r>
              <a:rPr lang="en-I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int x = 0;</a:t>
            </a:r>
          </a:p>
          <a:p>
            <a:endParaRPr lang="en-IN" sz="1400" dirty="0">
              <a:latin typeface="Consolas" panose="020B0609020204030204" pitchFamily="49" charset="0"/>
            </a:endParaRPr>
          </a:p>
          <a:p>
            <a:r>
              <a:rPr lang="en-IN" sz="1400" dirty="0">
                <a:latin typeface="Consolas" panose="020B0609020204030204" pitchFamily="49" charset="0"/>
              </a:rPr>
              <a:t>	public void </a:t>
            </a:r>
            <a:r>
              <a:rPr lang="en-IN" sz="1400" dirty="0" err="1">
                <a:latin typeface="Consolas" panose="020B0609020204030204" pitchFamily="49" charset="0"/>
              </a:rPr>
              <a:t>writerThread</a:t>
            </a:r>
            <a:r>
              <a:rPr lang="en-IN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x = 1;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}</a:t>
            </a:r>
          </a:p>
          <a:p>
            <a:endParaRPr lang="en-IN" sz="1400" dirty="0">
              <a:latin typeface="Consolas" panose="020B0609020204030204" pitchFamily="49" charset="0"/>
            </a:endParaRPr>
          </a:p>
          <a:p>
            <a:r>
              <a:rPr lang="en-IN" sz="1400" dirty="0">
                <a:latin typeface="Consolas" panose="020B0609020204030204" pitchFamily="49" charset="0"/>
              </a:rPr>
              <a:t>	public void </a:t>
            </a:r>
            <a:r>
              <a:rPr lang="en-IN" sz="1400" dirty="0" err="1">
                <a:latin typeface="Consolas" panose="020B0609020204030204" pitchFamily="49" charset="0"/>
              </a:rPr>
              <a:t>readerThread</a:t>
            </a:r>
            <a:r>
              <a:rPr lang="en-IN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int r2 = x;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}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5C33C-9C79-3689-8A51-DCECB5726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70283"/>
              </p:ext>
            </p:extLst>
          </p:nvPr>
        </p:nvGraphicFramePr>
        <p:xfrm>
          <a:off x="6879019" y="2536410"/>
          <a:ext cx="3970284" cy="2177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142">
                  <a:extLst>
                    <a:ext uri="{9D8B030D-6E8A-4147-A177-3AD203B41FA5}">
                      <a16:colId xmlns:a16="http://schemas.microsoft.com/office/drawing/2014/main" val="2560080713"/>
                    </a:ext>
                  </a:extLst>
                </a:gridCol>
                <a:gridCol w="1985142">
                  <a:extLst>
                    <a:ext uri="{9D8B030D-6E8A-4147-A177-3AD203B41FA5}">
                      <a16:colId xmlns:a16="http://schemas.microsoft.com/office/drawing/2014/main" val="2595514827"/>
                    </a:ext>
                  </a:extLst>
                </a:gridCol>
              </a:tblGrid>
              <a:tr h="72582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2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288"/>
                  </a:ext>
                </a:extLst>
              </a:tr>
              <a:tr h="7258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176879"/>
                  </a:ext>
                </a:extLst>
              </a:tr>
              <a:tr h="72582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457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1EA325-55AF-4984-6BE6-B04E1D185659}"/>
              </a:ext>
            </a:extLst>
          </p:cNvPr>
          <p:cNvSpPr txBox="1"/>
          <p:nvPr/>
        </p:nvSpPr>
        <p:spPr>
          <a:xfrm>
            <a:off x="6148552" y="41673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F5EA-3645-0ADF-D9FA-CE5FDB7324D5}"/>
              </a:ext>
            </a:extLst>
          </p:cNvPr>
          <p:cNvSpPr txBox="1"/>
          <p:nvPr/>
        </p:nvSpPr>
        <p:spPr>
          <a:xfrm>
            <a:off x="11135710" y="41673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257F6-FE50-1FA4-E243-08946FD57F4D}"/>
              </a:ext>
            </a:extLst>
          </p:cNvPr>
          <p:cNvSpPr txBox="1"/>
          <p:nvPr/>
        </p:nvSpPr>
        <p:spPr>
          <a:xfrm>
            <a:off x="6148552" y="344048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99260-3FF2-0677-C3AC-B360870BE40F}"/>
              </a:ext>
            </a:extLst>
          </p:cNvPr>
          <p:cNvSpPr txBox="1"/>
          <p:nvPr/>
        </p:nvSpPr>
        <p:spPr>
          <a:xfrm>
            <a:off x="11135710" y="3316014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</a:p>
          <a:p>
            <a:r>
              <a:rPr lang="en-US" dirty="0"/>
              <a:t>r2 = 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7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8FE2B82-0805-FBB3-4BBB-7A86A4DD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Field Visibility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5F9CC-2230-2DEC-EB9C-2185F2DD1CB9}"/>
              </a:ext>
            </a:extLst>
          </p:cNvPr>
          <p:cNvSpPr txBox="1"/>
          <p:nvPr/>
        </p:nvSpPr>
        <p:spPr>
          <a:xfrm>
            <a:off x="838200" y="2319929"/>
            <a:ext cx="4671848" cy="24622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latin typeface="Consolas" panose="020B0609020204030204" pitchFamily="49" charset="0"/>
              </a:rPr>
              <a:t>public class </a:t>
            </a:r>
            <a:r>
              <a:rPr lang="en-IN" sz="1400" dirty="0" err="1">
                <a:latin typeface="Consolas" panose="020B0609020204030204" pitchFamily="49" charset="0"/>
              </a:rPr>
              <a:t>FieldVisibility</a:t>
            </a:r>
            <a:r>
              <a:rPr lang="en-I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volatile  int x = 0;</a:t>
            </a:r>
          </a:p>
          <a:p>
            <a:endParaRPr lang="en-IN" sz="1400" dirty="0">
              <a:latin typeface="Consolas" panose="020B0609020204030204" pitchFamily="49" charset="0"/>
            </a:endParaRPr>
          </a:p>
          <a:p>
            <a:r>
              <a:rPr lang="en-IN" sz="1400" dirty="0">
                <a:latin typeface="Consolas" panose="020B0609020204030204" pitchFamily="49" charset="0"/>
              </a:rPr>
              <a:t>	public void </a:t>
            </a:r>
            <a:r>
              <a:rPr lang="en-IN" sz="1400" dirty="0" err="1">
                <a:latin typeface="Consolas" panose="020B0609020204030204" pitchFamily="49" charset="0"/>
              </a:rPr>
              <a:t>writerThread</a:t>
            </a:r>
            <a:r>
              <a:rPr lang="en-IN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x = 1;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}</a:t>
            </a:r>
          </a:p>
          <a:p>
            <a:endParaRPr lang="en-IN" sz="1400" dirty="0">
              <a:latin typeface="Consolas" panose="020B0609020204030204" pitchFamily="49" charset="0"/>
            </a:endParaRPr>
          </a:p>
          <a:p>
            <a:r>
              <a:rPr lang="en-IN" sz="1400" dirty="0">
                <a:latin typeface="Consolas" panose="020B0609020204030204" pitchFamily="49" charset="0"/>
              </a:rPr>
              <a:t>	public void </a:t>
            </a:r>
            <a:r>
              <a:rPr lang="en-IN" sz="1400" dirty="0" err="1">
                <a:latin typeface="Consolas" panose="020B0609020204030204" pitchFamily="49" charset="0"/>
              </a:rPr>
              <a:t>readerThread</a:t>
            </a:r>
            <a:r>
              <a:rPr lang="en-IN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int r2 = x;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}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3FE8EA-C4FD-D6CA-1ECC-ED2019A95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28823"/>
              </p:ext>
            </p:extLst>
          </p:nvPr>
        </p:nvGraphicFramePr>
        <p:xfrm>
          <a:off x="6879019" y="2536410"/>
          <a:ext cx="3970284" cy="2177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142">
                  <a:extLst>
                    <a:ext uri="{9D8B030D-6E8A-4147-A177-3AD203B41FA5}">
                      <a16:colId xmlns:a16="http://schemas.microsoft.com/office/drawing/2014/main" val="2560080713"/>
                    </a:ext>
                  </a:extLst>
                </a:gridCol>
                <a:gridCol w="1985142">
                  <a:extLst>
                    <a:ext uri="{9D8B030D-6E8A-4147-A177-3AD203B41FA5}">
                      <a16:colId xmlns:a16="http://schemas.microsoft.com/office/drawing/2014/main" val="2595514827"/>
                    </a:ext>
                  </a:extLst>
                </a:gridCol>
              </a:tblGrid>
              <a:tr h="72582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2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288"/>
                  </a:ext>
                </a:extLst>
              </a:tr>
              <a:tr h="7258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176879"/>
                  </a:ext>
                </a:extLst>
              </a:tr>
              <a:tr h="72582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Cache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457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6A437B4-E49F-6825-7147-D35708D654FB}"/>
              </a:ext>
            </a:extLst>
          </p:cNvPr>
          <p:cNvSpPr txBox="1"/>
          <p:nvPr/>
        </p:nvSpPr>
        <p:spPr>
          <a:xfrm>
            <a:off x="6148552" y="41673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BC8DF-835A-410D-053A-8A90ED40E540}"/>
              </a:ext>
            </a:extLst>
          </p:cNvPr>
          <p:cNvSpPr txBox="1"/>
          <p:nvPr/>
        </p:nvSpPr>
        <p:spPr>
          <a:xfrm>
            <a:off x="11135710" y="41673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BFBFF8-DE1E-3B53-415A-47362758A174}"/>
              </a:ext>
            </a:extLst>
          </p:cNvPr>
          <p:cNvSpPr txBox="1"/>
          <p:nvPr/>
        </p:nvSpPr>
        <p:spPr>
          <a:xfrm>
            <a:off x="6148552" y="344048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331D7-1B2F-CEC0-5487-2FFCF1AE4D26}"/>
              </a:ext>
            </a:extLst>
          </p:cNvPr>
          <p:cNvSpPr txBox="1"/>
          <p:nvPr/>
        </p:nvSpPr>
        <p:spPr>
          <a:xfrm>
            <a:off x="11135710" y="3316014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</a:p>
          <a:p>
            <a:r>
              <a:rPr lang="en-US" dirty="0"/>
              <a:t>r2 = x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943F19-0180-B02B-1343-7D6C5873A2EA}"/>
              </a:ext>
            </a:extLst>
          </p:cNvPr>
          <p:cNvCxnSpPr/>
          <p:nvPr/>
        </p:nvCxnSpPr>
        <p:spPr>
          <a:xfrm>
            <a:off x="6006662" y="3515711"/>
            <a:ext cx="0" cy="1187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023BA2-D8A5-32D5-0FE8-AC8A42A362CD}"/>
              </a:ext>
            </a:extLst>
          </p:cNvPr>
          <p:cNvSpPr txBox="1"/>
          <p:nvPr/>
        </p:nvSpPr>
        <p:spPr>
          <a:xfrm>
            <a:off x="6148552" y="435201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F6B4CC-67F1-D578-0EB0-9E29DCA782FD}"/>
              </a:ext>
            </a:extLst>
          </p:cNvPr>
          <p:cNvCxnSpPr>
            <a:cxnSpLocks/>
          </p:cNvCxnSpPr>
          <p:nvPr/>
        </p:nvCxnSpPr>
        <p:spPr>
          <a:xfrm flipV="1">
            <a:off x="11934496" y="3289554"/>
            <a:ext cx="0" cy="125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51AE71-AD29-EFCC-400E-A41D93B36E2C}"/>
              </a:ext>
            </a:extLst>
          </p:cNvPr>
          <p:cNvSpPr txBox="1"/>
          <p:nvPr/>
        </p:nvSpPr>
        <p:spPr>
          <a:xfrm>
            <a:off x="11135710" y="43723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92907D-4C88-7D15-B7AE-5DF7064E989C}"/>
              </a:ext>
            </a:extLst>
          </p:cNvPr>
          <p:cNvSpPr txBox="1"/>
          <p:nvPr/>
        </p:nvSpPr>
        <p:spPr>
          <a:xfrm>
            <a:off x="11135710" y="30711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5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DC5C9-A631-5282-69F4-17A10E1B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 Memory Model?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04F-755B-9A30-CB2E-25F0A46B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JMM is a specification/set of rules, which guarantees visibility of fields(aka happens before) amidst reordering of instructions.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72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A485-BFDF-70AB-F6FE-8ED9F4F5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Happens-before relationship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29DA9-CC52-4E1A-07D1-329B1AE9B442}"/>
              </a:ext>
            </a:extLst>
          </p:cNvPr>
          <p:cNvSpPr txBox="1"/>
          <p:nvPr/>
        </p:nvSpPr>
        <p:spPr>
          <a:xfrm>
            <a:off x="3153104" y="1690688"/>
            <a:ext cx="4608786" cy="49244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public class </a:t>
            </a:r>
            <a:r>
              <a:rPr lang="en-IN" sz="1600" dirty="0" err="1">
                <a:latin typeface="Consolas" panose="020B0609020204030204" pitchFamily="49" charset="0"/>
              </a:rPr>
              <a:t>VolatileFieldVisibility</a:t>
            </a:r>
            <a:r>
              <a:rPr lang="en-I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int a = 0, b - 0 , c = 0;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volatile int x = 0;</a:t>
            </a:r>
          </a:p>
          <a:p>
            <a:endParaRPr lang="en-IN" sz="1600" dirty="0">
              <a:latin typeface="Consolas" panose="020B0609020204030204" pitchFamily="49" charset="0"/>
            </a:endParaRPr>
          </a:p>
          <a:p>
            <a:r>
              <a:rPr lang="en-IN" sz="1600" dirty="0">
                <a:latin typeface="Consolas" panose="020B0609020204030204" pitchFamily="49" charset="0"/>
              </a:rPr>
              <a:t>	public void </a:t>
            </a:r>
            <a:r>
              <a:rPr lang="en-IN" sz="1600" dirty="0" err="1">
                <a:latin typeface="Consolas" panose="020B0609020204030204" pitchFamily="49" charset="0"/>
              </a:rPr>
              <a:t>writerThread</a:t>
            </a:r>
            <a:r>
              <a:rPr lang="en-I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a = 1;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b = 1;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c = 1;</a:t>
            </a:r>
          </a:p>
          <a:p>
            <a:endParaRPr lang="en-IN" sz="1600" dirty="0">
              <a:latin typeface="Consolas" panose="020B0609020204030204" pitchFamily="49" charset="0"/>
            </a:endParaRPr>
          </a:p>
          <a:p>
            <a:r>
              <a:rPr lang="en-IN" sz="1600" dirty="0">
                <a:latin typeface="Consolas" panose="020B0609020204030204" pitchFamily="49" charset="0"/>
              </a:rPr>
              <a:t>		x = 1; 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public void </a:t>
            </a:r>
            <a:r>
              <a:rPr lang="en-IN" sz="1600" dirty="0" err="1">
                <a:latin typeface="Consolas" panose="020B0609020204030204" pitchFamily="49" charset="0"/>
              </a:rPr>
              <a:t>readerThread</a:t>
            </a:r>
            <a:r>
              <a:rPr lang="en-IN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int r2 = x ;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int d1 = a;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int d2 = b;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	int d3 = c;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35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1149</Words>
  <Application>Microsoft Office PowerPoint</Application>
  <PresentationFormat>Widescreen</PresentationFormat>
  <Paragraphs>280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Threads and Executor Framework</vt:lpstr>
      <vt:lpstr>Java Memory Model</vt:lpstr>
      <vt:lpstr>Out of order execution </vt:lpstr>
      <vt:lpstr>Field Visibility</vt:lpstr>
      <vt:lpstr>Multi Core Processor</vt:lpstr>
      <vt:lpstr>Field Visibility</vt:lpstr>
      <vt:lpstr>Field Visibility</vt:lpstr>
      <vt:lpstr>What is Java Memory Model?</vt:lpstr>
      <vt:lpstr>Happens-before relationship</vt:lpstr>
      <vt:lpstr>Happends-before relationship</vt:lpstr>
      <vt:lpstr>What is Executor Framework </vt:lpstr>
      <vt:lpstr>Types of Executors</vt:lpstr>
      <vt:lpstr>SingleThreadExecutor</vt:lpstr>
      <vt:lpstr>FixedThreadPool</vt:lpstr>
      <vt:lpstr>CachedThreadPool</vt:lpstr>
      <vt:lpstr>ScheduledThreadPoolExecutor</vt:lpstr>
      <vt:lpstr>Completable Future</vt:lpstr>
      <vt:lpstr>What is it used for?</vt:lpstr>
      <vt:lpstr>Basics of Asynchronous Operation</vt:lpstr>
      <vt:lpstr>Basics of Asynchronous Operation</vt:lpstr>
      <vt:lpstr>Runnable (vs) Callable</vt:lpstr>
      <vt:lpstr>Working with Callable and Futures</vt:lpstr>
      <vt:lpstr>Visualize The Callable And Future Example</vt:lpstr>
      <vt:lpstr>Visualize The Callable And Future Example</vt:lpstr>
      <vt:lpstr>There Is A Problem</vt:lpstr>
      <vt:lpstr>Dependent tasks</vt:lpstr>
      <vt:lpstr>Independent 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and Executor Framework</dc:title>
  <dc:creator>Vivek Gohil</dc:creator>
  <cp:lastModifiedBy>Vivek Gohil</cp:lastModifiedBy>
  <cp:revision>9</cp:revision>
  <dcterms:created xsi:type="dcterms:W3CDTF">2024-05-07T05:21:34Z</dcterms:created>
  <dcterms:modified xsi:type="dcterms:W3CDTF">2024-05-07T09:14:42Z</dcterms:modified>
</cp:coreProperties>
</file>