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0"/>
  </p:notesMasterIdLst>
  <p:sldIdLst>
    <p:sldId id="257" r:id="rId2"/>
    <p:sldId id="258" r:id="rId3"/>
    <p:sldId id="266" r:id="rId4"/>
    <p:sldId id="269" r:id="rId5"/>
    <p:sldId id="267" r:id="rId6"/>
    <p:sldId id="270" r:id="rId7"/>
    <p:sldId id="268" r:id="rId8"/>
    <p:sldId id="271" r:id="rId9"/>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4F6175A-26C4-4381-8FB7-E4E6B34BA02C}" v="27" dt="2025-02-12T10:41:45.88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1" name="Google Shape;91;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7" name="Google Shape;9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a:extLst>
            <a:ext uri="{FF2B5EF4-FFF2-40B4-BE49-F238E27FC236}">
              <a16:creationId xmlns:a16="http://schemas.microsoft.com/office/drawing/2014/main" id="{81618223-7668-67B8-3E54-51616291E16B}"/>
            </a:ext>
          </a:extLst>
        </p:cNvPr>
        <p:cNvGrpSpPr/>
        <p:nvPr/>
      </p:nvGrpSpPr>
      <p:grpSpPr>
        <a:xfrm>
          <a:off x="0" y="0"/>
          <a:ext cx="0" cy="0"/>
          <a:chOff x="0" y="0"/>
          <a:chExt cx="0" cy="0"/>
        </a:xfrm>
      </p:grpSpPr>
      <p:sp>
        <p:nvSpPr>
          <p:cNvPr id="110" name="Google Shape;110;p5:notes">
            <a:extLst>
              <a:ext uri="{FF2B5EF4-FFF2-40B4-BE49-F238E27FC236}">
                <a16:creationId xmlns:a16="http://schemas.microsoft.com/office/drawing/2014/main" id="{88EC02FE-6E26-B295-2595-BB5C51A2C8EF}"/>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1" name="Google Shape;111;p5:notes">
            <a:extLst>
              <a:ext uri="{FF2B5EF4-FFF2-40B4-BE49-F238E27FC236}">
                <a16:creationId xmlns:a16="http://schemas.microsoft.com/office/drawing/2014/main" id="{3B1B1C3D-8185-1711-1603-DEFF4ACB564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3445513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a:extLst>
            <a:ext uri="{FF2B5EF4-FFF2-40B4-BE49-F238E27FC236}">
              <a16:creationId xmlns:a16="http://schemas.microsoft.com/office/drawing/2014/main" id="{7DFABF6D-9E1E-2C54-389A-7A979E5ED965}"/>
            </a:ext>
          </a:extLst>
        </p:cNvPr>
        <p:cNvGrpSpPr/>
        <p:nvPr/>
      </p:nvGrpSpPr>
      <p:grpSpPr>
        <a:xfrm>
          <a:off x="0" y="0"/>
          <a:ext cx="0" cy="0"/>
          <a:chOff x="0" y="0"/>
          <a:chExt cx="0" cy="0"/>
        </a:xfrm>
      </p:grpSpPr>
      <p:sp>
        <p:nvSpPr>
          <p:cNvPr id="110" name="Google Shape;110;p5:notes">
            <a:extLst>
              <a:ext uri="{FF2B5EF4-FFF2-40B4-BE49-F238E27FC236}">
                <a16:creationId xmlns:a16="http://schemas.microsoft.com/office/drawing/2014/main" id="{A186E1FA-3DD2-B10B-467F-7F9105B4A6E8}"/>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1" name="Google Shape;111;p5:notes">
            <a:extLst>
              <a:ext uri="{FF2B5EF4-FFF2-40B4-BE49-F238E27FC236}">
                <a16:creationId xmlns:a16="http://schemas.microsoft.com/office/drawing/2014/main" id="{2FC0FB2A-11B9-B4F7-6660-3795C094D24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3638090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a:extLst>
            <a:ext uri="{FF2B5EF4-FFF2-40B4-BE49-F238E27FC236}">
              <a16:creationId xmlns:a16="http://schemas.microsoft.com/office/drawing/2014/main" id="{2A2B6E96-765F-FC82-039D-B1E2A7592F67}"/>
            </a:ext>
          </a:extLst>
        </p:cNvPr>
        <p:cNvGrpSpPr/>
        <p:nvPr/>
      </p:nvGrpSpPr>
      <p:grpSpPr>
        <a:xfrm>
          <a:off x="0" y="0"/>
          <a:ext cx="0" cy="0"/>
          <a:chOff x="0" y="0"/>
          <a:chExt cx="0" cy="0"/>
        </a:xfrm>
      </p:grpSpPr>
      <p:sp>
        <p:nvSpPr>
          <p:cNvPr id="110" name="Google Shape;110;p5:notes">
            <a:extLst>
              <a:ext uri="{FF2B5EF4-FFF2-40B4-BE49-F238E27FC236}">
                <a16:creationId xmlns:a16="http://schemas.microsoft.com/office/drawing/2014/main" id="{1D704555-8997-3E0B-D97E-14F301A63D2A}"/>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1" name="Google Shape;111;p5:notes">
            <a:extLst>
              <a:ext uri="{FF2B5EF4-FFF2-40B4-BE49-F238E27FC236}">
                <a16:creationId xmlns:a16="http://schemas.microsoft.com/office/drawing/2014/main" id="{B525C666-2BFC-DE69-D27F-77EC6405B8D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0957148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 name="Google Shape;13;p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4" name="Google Shape;14;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 name="Google Shape;16;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
        <p:cNvGrpSpPr/>
        <p:nvPr/>
      </p:nvGrpSpPr>
      <p:grpSpPr>
        <a:xfrm>
          <a:off x="0" y="0"/>
          <a:ext cx="0" cy="0"/>
          <a:chOff x="0" y="0"/>
          <a:chExt cx="0" cy="0"/>
        </a:xfrm>
      </p:grpSpPr>
      <p:sp>
        <p:nvSpPr>
          <p:cNvPr id="30" name="Google Shape;30;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5"/>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5"/>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6"/>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9" name="Google Shape;39;p6"/>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6"/>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1" name="Google Shape;41;p6"/>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10"/>
          <p:cNvSpPr>
            <a:spLocks noGrp="1"/>
          </p:cNvSpPr>
          <p:nvPr>
            <p:ph type="pic" idx="2"/>
          </p:nvPr>
        </p:nvSpPr>
        <p:spPr>
          <a:xfrm>
            <a:off x="5183188" y="987425"/>
            <a:ext cx="6172200" cy="4873625"/>
          </a:xfrm>
          <a:prstGeom prst="rect">
            <a:avLst/>
          </a:prstGeom>
          <a:noFill/>
          <a:ln>
            <a:noFill/>
          </a:ln>
        </p:spPr>
      </p:sp>
      <p:sp>
        <p:nvSpPr>
          <p:cNvPr id="64" name="Google Shape;64;p1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1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1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1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4"/>
          <p:cNvSpPr txBox="1"/>
          <p:nvPr/>
        </p:nvSpPr>
        <p:spPr>
          <a:xfrm>
            <a:off x="696798" y="120029"/>
            <a:ext cx="10515600" cy="747238"/>
          </a:xfrm>
          <a:prstGeom prst="rect">
            <a:avLst/>
          </a:prstGeom>
          <a:noFill/>
          <a:ln>
            <a:noFill/>
          </a:ln>
        </p:spPr>
        <p:txBody>
          <a:bodyPr spcFirstLastPara="1" wrap="square" lIns="91425" tIns="45700" rIns="91425" bIns="45700" anchor="b" anchorCtr="0">
            <a:noAutofit/>
          </a:bodyPr>
          <a:lstStyle/>
          <a:p>
            <a:pPr marL="0" marR="0" lvl="0" indent="0" algn="l" rtl="0">
              <a:lnSpc>
                <a:spcPct val="115000"/>
              </a:lnSpc>
              <a:spcBef>
                <a:spcPts val="0"/>
              </a:spcBef>
              <a:spcAft>
                <a:spcPts val="0"/>
              </a:spcAft>
              <a:buClr>
                <a:schemeClr val="dk1"/>
              </a:buClr>
              <a:buSzPts val="1100"/>
              <a:buFont typeface="Arial"/>
              <a:buNone/>
            </a:pPr>
            <a:endParaRPr sz="5600" b="1" i="0" u="none" strike="noStrike" cap="none">
              <a:solidFill>
                <a:schemeClr val="dk1"/>
              </a:solidFill>
              <a:latin typeface="Bookman Old Style"/>
              <a:ea typeface="Bookman Old Style"/>
              <a:cs typeface="Bookman Old Style"/>
              <a:sym typeface="Bookman Old Style"/>
            </a:endParaRPr>
          </a:p>
        </p:txBody>
      </p:sp>
      <p:sp>
        <p:nvSpPr>
          <p:cNvPr id="94" name="Google Shape;94;p14"/>
          <p:cNvSpPr txBox="1"/>
          <p:nvPr/>
        </p:nvSpPr>
        <p:spPr>
          <a:xfrm>
            <a:off x="568198" y="462929"/>
            <a:ext cx="10515600" cy="747300"/>
          </a:xfrm>
          <a:prstGeom prst="rect">
            <a:avLst/>
          </a:prstGeom>
          <a:noFill/>
          <a:ln>
            <a:noFill/>
          </a:ln>
        </p:spPr>
        <p:txBody>
          <a:bodyPr spcFirstLastPara="1" wrap="square" lIns="91425" tIns="45700" rIns="91425" bIns="45700" anchor="b" anchorCtr="0">
            <a:noAutofit/>
          </a:bodyPr>
          <a:lstStyle/>
          <a:p>
            <a:pPr marL="0" marR="0" lvl="0" indent="0" algn="l" rtl="0">
              <a:lnSpc>
                <a:spcPct val="90000"/>
              </a:lnSpc>
              <a:spcBef>
                <a:spcPts val="0"/>
              </a:spcBef>
              <a:spcAft>
                <a:spcPts val="0"/>
              </a:spcAft>
              <a:buClr>
                <a:schemeClr val="dk1"/>
              </a:buClr>
              <a:buSzPts val="4000"/>
              <a:buFont typeface="Bookman Old Style"/>
              <a:buNone/>
            </a:pPr>
            <a:r>
              <a:rPr lang="en-US" sz="2800" b="1" i="0" u="none" strike="noStrike" cap="none" dirty="0">
                <a:solidFill>
                  <a:schemeClr val="dk1"/>
                </a:solidFill>
                <a:latin typeface="Bookman Old Style"/>
                <a:ea typeface="Bookman Old Style"/>
                <a:cs typeface="Bookman Old Style"/>
                <a:sym typeface="Bookman Old Style"/>
              </a:rPr>
              <a:t> Problem Statement </a:t>
            </a:r>
            <a:endParaRPr sz="2800" b="1" i="0" u="none" strike="noStrike" cap="none" dirty="0">
              <a:solidFill>
                <a:schemeClr val="dk1"/>
              </a:solidFill>
              <a:latin typeface="Bookman Old Style"/>
              <a:ea typeface="Bookman Old Style"/>
              <a:cs typeface="Bookman Old Style"/>
              <a:sym typeface="Bookman Old Style"/>
            </a:endParaRPr>
          </a:p>
        </p:txBody>
      </p:sp>
      <p:sp>
        <p:nvSpPr>
          <p:cNvPr id="2" name="TextBox 1">
            <a:extLst>
              <a:ext uri="{FF2B5EF4-FFF2-40B4-BE49-F238E27FC236}">
                <a16:creationId xmlns:a16="http://schemas.microsoft.com/office/drawing/2014/main" id="{A720398A-DB04-2F58-AB8F-A623139DCDF4}"/>
              </a:ext>
            </a:extLst>
          </p:cNvPr>
          <p:cNvSpPr txBox="1"/>
          <p:nvPr/>
        </p:nvSpPr>
        <p:spPr>
          <a:xfrm>
            <a:off x="696798" y="1365813"/>
            <a:ext cx="10206553" cy="6186309"/>
          </a:xfrm>
          <a:prstGeom prst="rect">
            <a:avLst/>
          </a:prstGeom>
          <a:noFill/>
        </p:spPr>
        <p:txBody>
          <a:bodyPr wrap="square" rtlCol="0">
            <a:spAutoFit/>
          </a:bodyPr>
          <a:lstStyle/>
          <a:p>
            <a:pPr marL="12700" marR="5080" algn="just">
              <a:lnSpc>
                <a:spcPct val="100000"/>
              </a:lnSpc>
              <a:spcBef>
                <a:spcPts val="100"/>
              </a:spcBef>
            </a:pPr>
            <a:r>
              <a:rPr lang="en-US" sz="2200" spc="-5" dirty="0">
                <a:latin typeface="Times New Roman" panose="02020603050405020304" pitchFamily="18" charset="0"/>
                <a:cs typeface="Times New Roman" panose="02020603050405020304" pitchFamily="18" charset="0"/>
              </a:rPr>
              <a:t>Problem: </a:t>
            </a:r>
            <a:r>
              <a:rPr lang="en-US" sz="2200" dirty="0">
                <a:latin typeface="Times New Roman" panose="02020603050405020304" pitchFamily="18" charset="0"/>
                <a:cs typeface="Times New Roman" panose="02020603050405020304" pitchFamily="18" charset="0"/>
              </a:rPr>
              <a:t>Employee attrition refers to the process where employees leave an organization either voluntarily or involuntarily. High attrition rates can be problematic for companies as they result in increased costs related to recruitment, onboarding, and training, as well as a loss of organizational knowledge and morale</a:t>
            </a:r>
          </a:p>
          <a:p>
            <a:pPr>
              <a:lnSpc>
                <a:spcPct val="100000"/>
              </a:lnSpc>
              <a:spcBef>
                <a:spcPts val="30"/>
              </a:spcBef>
            </a:pPr>
            <a:endParaRPr lang="en-US" sz="2200" dirty="0">
              <a:latin typeface="Times New Roman" panose="02020603050405020304" pitchFamily="18" charset="0"/>
              <a:cs typeface="Times New Roman" panose="02020603050405020304" pitchFamily="18" charset="0"/>
            </a:endParaRPr>
          </a:p>
          <a:p>
            <a:pPr marL="12700" marR="5080" algn="just">
              <a:lnSpc>
                <a:spcPct val="100000"/>
              </a:lnSpc>
            </a:pPr>
            <a:r>
              <a:rPr lang="en-US" sz="2200" spc="-5" dirty="0">
                <a:latin typeface="Times New Roman" panose="02020603050405020304" pitchFamily="18" charset="0"/>
                <a:cs typeface="Times New Roman" panose="02020603050405020304" pitchFamily="18" charset="0"/>
              </a:rPr>
              <a:t>Solution: </a:t>
            </a:r>
            <a:r>
              <a:rPr lang="en-US" sz="2200" dirty="0">
                <a:latin typeface="Times New Roman" panose="02020603050405020304" pitchFamily="18" charset="0"/>
                <a:cs typeface="Times New Roman" panose="02020603050405020304" pitchFamily="18" charset="0"/>
              </a:rPr>
              <a:t>The solution lies in using data analysis and machine learning models to predict which employees are likely to leave the organization based on various factors like job satisfaction, compensation, work-life balance, tenure, performance, and other demographic variables. </a:t>
            </a:r>
          </a:p>
          <a:p>
            <a:pPr>
              <a:lnSpc>
                <a:spcPct val="100000"/>
              </a:lnSpc>
              <a:spcBef>
                <a:spcPts val="5"/>
              </a:spcBef>
            </a:pPr>
            <a:endParaRPr lang="en-US" sz="2200" dirty="0">
              <a:latin typeface="Times New Roman" panose="02020603050405020304" pitchFamily="18" charset="0"/>
              <a:cs typeface="Times New Roman" panose="02020603050405020304" pitchFamily="18" charset="0"/>
            </a:endParaRPr>
          </a:p>
          <a:p>
            <a:pPr marL="26670">
              <a:lnSpc>
                <a:spcPct val="100000"/>
              </a:lnSpc>
            </a:pPr>
            <a:r>
              <a:rPr lang="en-US" sz="2200" spc="-15" dirty="0">
                <a:latin typeface="Times New Roman" panose="02020603050405020304" pitchFamily="18" charset="0"/>
                <a:cs typeface="Times New Roman" panose="02020603050405020304" pitchFamily="18" charset="0"/>
              </a:rPr>
              <a:t>Our</a:t>
            </a:r>
            <a:r>
              <a:rPr lang="en-US" sz="2200" spc="-35" dirty="0">
                <a:latin typeface="Times New Roman" panose="02020603050405020304" pitchFamily="18" charset="0"/>
                <a:cs typeface="Times New Roman" panose="02020603050405020304" pitchFamily="18" charset="0"/>
              </a:rPr>
              <a:t> </a:t>
            </a:r>
            <a:r>
              <a:rPr lang="en-US" sz="2200" spc="-10" dirty="0">
                <a:latin typeface="Times New Roman" panose="02020603050405020304" pitchFamily="18" charset="0"/>
                <a:cs typeface="Times New Roman" panose="02020603050405020304" pitchFamily="18" charset="0"/>
              </a:rPr>
              <a:t>Main</a:t>
            </a:r>
            <a:r>
              <a:rPr lang="en-US" sz="2200" spc="-30" dirty="0">
                <a:latin typeface="Times New Roman" panose="02020603050405020304" pitchFamily="18" charset="0"/>
                <a:cs typeface="Times New Roman" panose="02020603050405020304" pitchFamily="18" charset="0"/>
              </a:rPr>
              <a:t> </a:t>
            </a:r>
            <a:r>
              <a:rPr lang="en-US" sz="2200" spc="-15" dirty="0">
                <a:latin typeface="Times New Roman" panose="02020603050405020304" pitchFamily="18" charset="0"/>
                <a:cs typeface="Times New Roman" panose="02020603050405020304" pitchFamily="18" charset="0"/>
              </a:rPr>
              <a:t>Objectives</a:t>
            </a:r>
            <a:r>
              <a:rPr lang="en-US" sz="2200" spc="-25" dirty="0">
                <a:latin typeface="Times New Roman" panose="02020603050405020304" pitchFamily="18" charset="0"/>
                <a:cs typeface="Times New Roman" panose="02020603050405020304" pitchFamily="18" charset="0"/>
              </a:rPr>
              <a:t> </a:t>
            </a:r>
            <a:r>
              <a:rPr lang="en-US" sz="2200" spc="-10" dirty="0">
                <a:latin typeface="Times New Roman" panose="02020603050405020304" pitchFamily="18" charset="0"/>
                <a:cs typeface="Times New Roman" panose="02020603050405020304" pitchFamily="18" charset="0"/>
              </a:rPr>
              <a:t>include:-</a:t>
            </a:r>
            <a:endParaRPr lang="en-US" sz="2200" dirty="0">
              <a:latin typeface="Times New Roman" panose="02020603050405020304" pitchFamily="18" charset="0"/>
              <a:cs typeface="Times New Roman" panose="02020603050405020304" pitchFamily="18" charset="0"/>
            </a:endParaRPr>
          </a:p>
          <a:p>
            <a:pPr marL="369570" indent="-343535">
              <a:lnSpc>
                <a:spcPct val="100000"/>
              </a:lnSpc>
              <a:buFont typeface="Arial MT"/>
              <a:buChar char="•"/>
              <a:tabLst>
                <a:tab pos="369570" algn="l"/>
                <a:tab pos="370205" algn="l"/>
                <a:tab pos="1459230" algn="l"/>
                <a:tab pos="2741930" algn="l"/>
              </a:tabLst>
            </a:pPr>
            <a:r>
              <a:rPr lang="en-IN" sz="2200" dirty="0">
                <a:latin typeface="Times New Roman" panose="02020603050405020304" pitchFamily="18" charset="0"/>
                <a:cs typeface="Times New Roman" panose="02020603050405020304" pitchFamily="18" charset="0"/>
              </a:rPr>
              <a:t>Predict Employee Attrition</a:t>
            </a:r>
            <a:endParaRPr lang="en-US" sz="2200" dirty="0">
              <a:latin typeface="Times New Roman" panose="02020603050405020304" pitchFamily="18" charset="0"/>
              <a:cs typeface="Times New Roman" panose="02020603050405020304" pitchFamily="18" charset="0"/>
            </a:endParaRPr>
          </a:p>
          <a:p>
            <a:pPr marL="367665" indent="-343535">
              <a:lnSpc>
                <a:spcPct val="100000"/>
              </a:lnSpc>
              <a:buFont typeface="Arial MT"/>
              <a:buChar char="•"/>
              <a:tabLst>
                <a:tab pos="367665" algn="l"/>
                <a:tab pos="368300" algn="l"/>
              </a:tabLst>
            </a:pPr>
            <a:r>
              <a:rPr lang="en-US" sz="2200" dirty="0">
                <a:latin typeface="Times New Roman" panose="02020603050405020304" pitchFamily="18" charset="0"/>
                <a:cs typeface="Times New Roman" panose="02020603050405020304" pitchFamily="18" charset="0"/>
              </a:rPr>
              <a:t>Identify Key Drivers of Attrition</a:t>
            </a:r>
          </a:p>
          <a:p>
            <a:pPr marL="367665" indent="-343535">
              <a:lnSpc>
                <a:spcPct val="100000"/>
              </a:lnSpc>
              <a:buFont typeface="Arial MT"/>
              <a:buChar char="•"/>
              <a:tabLst>
                <a:tab pos="367665" algn="l"/>
                <a:tab pos="368300" algn="l"/>
              </a:tabLst>
            </a:pPr>
            <a:r>
              <a:rPr lang="en-IN" sz="2200" dirty="0">
                <a:latin typeface="Times New Roman" panose="02020603050405020304" pitchFamily="18" charset="0"/>
                <a:cs typeface="Times New Roman" panose="02020603050405020304" pitchFamily="18" charset="0"/>
              </a:rPr>
              <a:t>Provide Actionable Insights</a:t>
            </a:r>
            <a:endParaRPr lang="en-US" sz="2200" dirty="0">
              <a:latin typeface="Times New Roman" panose="02020603050405020304" pitchFamily="18" charset="0"/>
              <a:cs typeface="Times New Roman" panose="02020603050405020304" pitchFamily="18" charset="0"/>
            </a:endParaRPr>
          </a:p>
          <a:p>
            <a:pPr marL="367665" indent="-343535">
              <a:lnSpc>
                <a:spcPct val="100000"/>
              </a:lnSpc>
              <a:buFont typeface="Arial MT"/>
              <a:buChar char="•"/>
              <a:tabLst>
                <a:tab pos="367665" algn="l"/>
                <a:tab pos="368300" algn="l"/>
              </a:tabLst>
            </a:pPr>
            <a:r>
              <a:rPr lang="en-IN" sz="2200" dirty="0">
                <a:latin typeface="Times New Roman" panose="02020603050405020304" pitchFamily="18" charset="0"/>
                <a:cs typeface="Times New Roman" panose="02020603050405020304" pitchFamily="18" charset="0"/>
              </a:rPr>
              <a:t>Improve Retention Strategies</a:t>
            </a:r>
            <a:endParaRPr lang="en-US" sz="2200" dirty="0">
              <a:latin typeface="Times New Roman" panose="02020603050405020304" pitchFamily="18" charset="0"/>
              <a:cs typeface="Times New Roman" panose="02020603050405020304" pitchFamily="18" charset="0"/>
            </a:endParaRPr>
          </a:p>
          <a:p>
            <a:pPr marL="367665" indent="-343535">
              <a:lnSpc>
                <a:spcPct val="100000"/>
              </a:lnSpc>
              <a:buFont typeface="Arial MT"/>
              <a:buChar char="•"/>
              <a:tabLst>
                <a:tab pos="367665" algn="l"/>
                <a:tab pos="368300" algn="l"/>
              </a:tabLst>
            </a:pPr>
            <a:r>
              <a:rPr lang="en-IN" sz="2200" dirty="0">
                <a:latin typeface="Times New Roman" panose="02020603050405020304" pitchFamily="18" charset="0"/>
                <a:cs typeface="Times New Roman" panose="02020603050405020304" pitchFamily="18" charset="0"/>
              </a:rPr>
              <a:t>Reduce Attrition Costs</a:t>
            </a:r>
            <a:endParaRPr lang="en-US" sz="2200" dirty="0">
              <a:latin typeface="Times New Roman" panose="02020603050405020304" pitchFamily="18" charset="0"/>
              <a:cs typeface="Times New Roman" panose="02020603050405020304" pitchFamily="18" charset="0"/>
            </a:endParaRPr>
          </a:p>
          <a:p>
            <a:pPr marL="26670">
              <a:lnSpc>
                <a:spcPct val="100000"/>
              </a:lnSpc>
            </a:pPr>
            <a:endParaRPr lang="en-US" sz="2200" dirty="0">
              <a:latin typeface="Times New Roman" panose="02020603050405020304" pitchFamily="18" charset="0"/>
              <a:cs typeface="Times New Roman" panose="02020603050405020304" pitchFamily="18" charset="0"/>
            </a:endParaRPr>
          </a:p>
          <a:p>
            <a:endParaRPr lang="en-AU" sz="2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5"/>
          <p:cNvSpPr txBox="1"/>
          <p:nvPr/>
        </p:nvSpPr>
        <p:spPr>
          <a:xfrm>
            <a:off x="696798" y="120029"/>
            <a:ext cx="10515600" cy="747238"/>
          </a:xfrm>
          <a:prstGeom prst="rect">
            <a:avLst/>
          </a:prstGeom>
          <a:noFill/>
          <a:ln>
            <a:noFill/>
          </a:ln>
        </p:spPr>
        <p:txBody>
          <a:bodyPr spcFirstLastPara="1" wrap="square" lIns="91425" tIns="45700" rIns="91425" bIns="45700" anchor="b" anchorCtr="0">
            <a:noAutofit/>
          </a:bodyPr>
          <a:lstStyle/>
          <a:p>
            <a:pPr marL="0" marR="0" lvl="0" indent="0" algn="ctr" rtl="0">
              <a:lnSpc>
                <a:spcPct val="90000"/>
              </a:lnSpc>
              <a:spcBef>
                <a:spcPts val="0"/>
              </a:spcBef>
              <a:spcAft>
                <a:spcPts val="0"/>
              </a:spcAft>
              <a:buClr>
                <a:schemeClr val="dk1"/>
              </a:buClr>
              <a:buSzPts val="4000"/>
              <a:buFont typeface="Calibri"/>
              <a:buNone/>
            </a:pPr>
            <a:endParaRPr sz="4000" b="1" i="0" u="none" strike="noStrike" cap="none">
              <a:solidFill>
                <a:schemeClr val="dk1"/>
              </a:solidFill>
              <a:latin typeface="Bookman Old Style"/>
              <a:ea typeface="Bookman Old Style"/>
              <a:cs typeface="Bookman Old Style"/>
              <a:sym typeface="Bookman Old Style"/>
            </a:endParaRPr>
          </a:p>
        </p:txBody>
      </p:sp>
      <p:sp>
        <p:nvSpPr>
          <p:cNvPr id="100" name="Google Shape;100;p15"/>
          <p:cNvSpPr/>
          <p:nvPr/>
        </p:nvSpPr>
        <p:spPr>
          <a:xfrm>
            <a:off x="494522" y="1198757"/>
            <a:ext cx="9489233" cy="1236557"/>
          </a:xfrm>
          <a:prstGeom prst="rect">
            <a:avLst/>
          </a:prstGeom>
          <a:noFill/>
          <a:ln>
            <a:noFill/>
          </a:ln>
        </p:spPr>
        <p:txBody>
          <a:bodyPr spcFirstLastPara="1" wrap="square" lIns="91425" tIns="45700" rIns="91425" bIns="45700" anchor="t" anchorCtr="0">
            <a:noAutofit/>
          </a:bodyPr>
          <a:lstStyle/>
          <a:p>
            <a:pPr marL="457200" marR="0" lvl="0" indent="-304800" algn="just" rtl="0">
              <a:lnSpc>
                <a:spcPct val="150000"/>
              </a:lnSpc>
              <a:spcBef>
                <a:spcPts val="0"/>
              </a:spcBef>
              <a:spcAft>
                <a:spcPts val="0"/>
              </a:spcAft>
              <a:buClr>
                <a:schemeClr val="dk1"/>
              </a:buClr>
              <a:buSzPts val="2400"/>
              <a:buFont typeface="Calibri"/>
              <a:buNone/>
            </a:pPr>
            <a:endParaRPr sz="2400" b="0" i="0" u="none" strike="noStrike" cap="none">
              <a:solidFill>
                <a:schemeClr val="dk1"/>
              </a:solidFill>
              <a:latin typeface="TimesNewRoman"/>
              <a:ea typeface="TimesNewRoman"/>
              <a:cs typeface="TimesNewRoman"/>
              <a:sym typeface="TimesNewRoman"/>
            </a:endParaRPr>
          </a:p>
          <a:p>
            <a:pPr marL="0" marR="0" lvl="0" indent="0" algn="just" rtl="0">
              <a:lnSpc>
                <a:spcPct val="150000"/>
              </a:lnSpc>
              <a:spcBef>
                <a:spcPts val="800"/>
              </a:spcBef>
              <a:spcAft>
                <a:spcPts val="0"/>
              </a:spcAft>
              <a:buClr>
                <a:srgbClr val="000000"/>
              </a:buClr>
              <a:buSzPts val="2400"/>
              <a:buFont typeface="Arial"/>
              <a:buNone/>
            </a:pPr>
            <a:endParaRPr sz="2400" b="0" i="0" u="none" strike="noStrike" cap="none">
              <a:solidFill>
                <a:schemeClr val="dk1"/>
              </a:solidFill>
              <a:latin typeface="TimesNewRoman"/>
              <a:ea typeface="TimesNewRoman"/>
              <a:cs typeface="TimesNewRoman"/>
              <a:sym typeface="TimesNewRoman"/>
            </a:endParaRPr>
          </a:p>
        </p:txBody>
      </p:sp>
      <p:sp>
        <p:nvSpPr>
          <p:cNvPr id="101" name="Google Shape;101;p15"/>
          <p:cNvSpPr txBox="1"/>
          <p:nvPr/>
        </p:nvSpPr>
        <p:spPr>
          <a:xfrm>
            <a:off x="494522" y="405609"/>
            <a:ext cx="10495200" cy="4617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2800" b="1" i="0" u="none" strike="noStrike" cap="none">
                <a:solidFill>
                  <a:srgbClr val="000000"/>
                </a:solidFill>
                <a:latin typeface="Bookman Old Style"/>
                <a:ea typeface="Bookman Old Style"/>
                <a:cs typeface="Bookman Old Style"/>
                <a:sym typeface="Bookman Old Style"/>
              </a:rPr>
              <a:t>Architecture(Block Diagram)</a:t>
            </a:r>
            <a:endParaRPr sz="2800" b="1" i="0" u="none" strike="noStrike" cap="none">
              <a:solidFill>
                <a:srgbClr val="000000"/>
              </a:solidFill>
              <a:latin typeface="Bookman Old Style"/>
              <a:ea typeface="Bookman Old Style"/>
              <a:cs typeface="Bookman Old Style"/>
              <a:sym typeface="Bookman Old Style"/>
            </a:endParaRPr>
          </a:p>
        </p:txBody>
      </p:sp>
      <p:pic>
        <p:nvPicPr>
          <p:cNvPr id="5" name="Picture 4">
            <a:extLst>
              <a:ext uri="{FF2B5EF4-FFF2-40B4-BE49-F238E27FC236}">
                <a16:creationId xmlns:a16="http://schemas.microsoft.com/office/drawing/2014/main" id="{903D98DD-5405-E9BE-B165-6FB0541A5E70}"/>
              </a:ext>
            </a:extLst>
          </p:cNvPr>
          <p:cNvPicPr>
            <a:picLocks noChangeAspect="1"/>
          </p:cNvPicPr>
          <p:nvPr/>
        </p:nvPicPr>
        <p:blipFill>
          <a:blip r:embed="rId3"/>
          <a:stretch>
            <a:fillRect/>
          </a:stretch>
        </p:blipFill>
        <p:spPr>
          <a:xfrm>
            <a:off x="713624" y="1198757"/>
            <a:ext cx="10764752" cy="483937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2">
          <a:extLst>
            <a:ext uri="{FF2B5EF4-FFF2-40B4-BE49-F238E27FC236}">
              <a16:creationId xmlns:a16="http://schemas.microsoft.com/office/drawing/2014/main" id="{79FAD0FC-C472-CA40-4E03-9ADA76F42224}"/>
            </a:ext>
          </a:extLst>
        </p:cNvPr>
        <p:cNvGrpSpPr/>
        <p:nvPr/>
      </p:nvGrpSpPr>
      <p:grpSpPr>
        <a:xfrm>
          <a:off x="0" y="0"/>
          <a:ext cx="0" cy="0"/>
          <a:chOff x="0" y="0"/>
          <a:chExt cx="0" cy="0"/>
        </a:xfrm>
      </p:grpSpPr>
      <p:sp>
        <p:nvSpPr>
          <p:cNvPr id="113" name="Google Shape;113;p17">
            <a:extLst>
              <a:ext uri="{FF2B5EF4-FFF2-40B4-BE49-F238E27FC236}">
                <a16:creationId xmlns:a16="http://schemas.microsoft.com/office/drawing/2014/main" id="{D9A3C203-9488-06E9-743B-BC7B5FC8137F}"/>
              </a:ext>
            </a:extLst>
          </p:cNvPr>
          <p:cNvSpPr txBox="1"/>
          <p:nvPr/>
        </p:nvSpPr>
        <p:spPr>
          <a:xfrm>
            <a:off x="696798" y="120029"/>
            <a:ext cx="10515600" cy="747238"/>
          </a:xfrm>
          <a:prstGeom prst="rect">
            <a:avLst/>
          </a:prstGeom>
          <a:noFill/>
          <a:ln>
            <a:noFill/>
          </a:ln>
        </p:spPr>
        <p:txBody>
          <a:bodyPr spcFirstLastPara="1" wrap="square" lIns="91425" tIns="45700" rIns="91425" bIns="45700" anchor="b" anchorCtr="0">
            <a:noAutofit/>
          </a:bodyPr>
          <a:lstStyle/>
          <a:p>
            <a:pPr marL="0" marR="0" lvl="0" indent="0" algn="l" rtl="0">
              <a:lnSpc>
                <a:spcPct val="90000"/>
              </a:lnSpc>
              <a:spcBef>
                <a:spcPts val="0"/>
              </a:spcBef>
              <a:spcAft>
                <a:spcPts val="0"/>
              </a:spcAft>
              <a:buClr>
                <a:schemeClr val="dk1"/>
              </a:buClr>
              <a:buSzPts val="4000"/>
              <a:buFont typeface="Bookman Old Style"/>
              <a:buNone/>
            </a:pPr>
            <a:r>
              <a:rPr lang="en-US" sz="2800" b="1" dirty="0"/>
              <a:t>Attrition Prediction Model (Implementation Completed)</a:t>
            </a:r>
            <a:endParaRPr sz="2800" b="1" i="0" u="none" strike="noStrike" cap="none" dirty="0">
              <a:solidFill>
                <a:schemeClr val="dk1"/>
              </a:solidFill>
              <a:latin typeface="Bookman Old Style"/>
              <a:ea typeface="Bookman Old Style"/>
              <a:cs typeface="Bookman Old Style"/>
              <a:sym typeface="Bookman Old Style"/>
            </a:endParaRPr>
          </a:p>
        </p:txBody>
      </p:sp>
      <p:sp>
        <p:nvSpPr>
          <p:cNvPr id="114" name="Google Shape;114;p17">
            <a:extLst>
              <a:ext uri="{FF2B5EF4-FFF2-40B4-BE49-F238E27FC236}">
                <a16:creationId xmlns:a16="http://schemas.microsoft.com/office/drawing/2014/main" id="{86D043F2-2FC8-4257-B1B5-CD7DE1387966}"/>
              </a:ext>
            </a:extLst>
          </p:cNvPr>
          <p:cNvSpPr txBox="1"/>
          <p:nvPr/>
        </p:nvSpPr>
        <p:spPr>
          <a:xfrm>
            <a:off x="346900" y="987295"/>
            <a:ext cx="11215500" cy="5471379"/>
          </a:xfrm>
          <a:prstGeom prst="rect">
            <a:avLst/>
          </a:prstGeom>
          <a:noFill/>
          <a:ln>
            <a:noFill/>
          </a:ln>
        </p:spPr>
        <p:txBody>
          <a:bodyPr spcFirstLastPara="1" wrap="square" lIns="91425" tIns="45700" rIns="91425" bIns="45700" anchor="t" anchorCtr="0">
            <a:noAutofit/>
          </a:bodyPr>
          <a:lstStyle/>
          <a:p>
            <a:pPr>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Functionalities:</a:t>
            </a:r>
            <a:endParaRPr lang="en-US" sz="2400"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Predicts Employee attrition (who will leave or stay) based on historical data, helping HR to take proactive measures.</a:t>
            </a:r>
          </a:p>
          <a:p>
            <a:pPr>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Input Given:</a:t>
            </a:r>
            <a:endParaRPr lang="en-US" sz="2400"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Employee data such as demographics, job satisfaction, compensation, performance, and tenure.</a:t>
            </a:r>
          </a:p>
          <a:p>
            <a:pPr>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Results Obtained:</a:t>
            </a:r>
            <a:endParaRPr lang="en-US" sz="2400"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Predicted likelihood of attrition (attrition risk score), insight on key factors influencing attrition (e.g. job satisfaction , salary ) and actionable recommendations for HR.</a:t>
            </a:r>
          </a:p>
          <a:p>
            <a:pPr>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Execution:</a:t>
            </a:r>
            <a:endParaRPr lang="en-US" sz="2400"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Preprocess data (Handles missing values , encode categorical variables)</a:t>
            </a:r>
          </a:p>
          <a:p>
            <a:pPr marL="742950" lvl="1"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Train a machine learning model ( e.g. Logistic Regression)</a:t>
            </a:r>
          </a:p>
          <a:p>
            <a:pPr marL="742950" lvl="1"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Evaluate model performance using metrics like accuracy and F1 score.</a:t>
            </a:r>
          </a:p>
          <a:p>
            <a:pPr marL="742950" lvl="1"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Predict attrition and actionable insights to HR for retention strategies.</a:t>
            </a:r>
          </a:p>
          <a:p>
            <a:endParaRPr lang="en-AU" sz="2400" dirty="0">
              <a:latin typeface="Times New Roman" panose="02020603050405020304" pitchFamily="18" charset="0"/>
              <a:cs typeface="Times New Roman" panose="02020603050405020304" pitchFamily="18" charset="0"/>
            </a:endParaRPr>
          </a:p>
          <a:p>
            <a:endParaRPr lang="en-AU" sz="2400" dirty="0">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4B7D4A98-4412-4E01-2F06-142B323F9BF5}"/>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Predicts employee attrition (who will leave or stay) based on historical data, helping HR to take proactive retention measures.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339154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A282FDA-A0B6-58F9-AFC1-1FC778C43C4E}"/>
              </a:ext>
            </a:extLst>
          </p:cNvPr>
          <p:cNvPicPr>
            <a:picLocks noChangeAspect="1"/>
          </p:cNvPicPr>
          <p:nvPr/>
        </p:nvPicPr>
        <p:blipFill>
          <a:blip r:embed="rId2"/>
          <a:stretch>
            <a:fillRect/>
          </a:stretch>
        </p:blipFill>
        <p:spPr>
          <a:xfrm>
            <a:off x="819150" y="1162050"/>
            <a:ext cx="10553700" cy="4533900"/>
          </a:xfrm>
          <a:prstGeom prst="rect">
            <a:avLst/>
          </a:prstGeom>
        </p:spPr>
      </p:pic>
    </p:spTree>
    <p:extLst>
      <p:ext uri="{BB962C8B-B14F-4D97-AF65-F5344CB8AC3E}">
        <p14:creationId xmlns:p14="http://schemas.microsoft.com/office/powerpoint/2010/main" val="10006109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2">
          <a:extLst>
            <a:ext uri="{FF2B5EF4-FFF2-40B4-BE49-F238E27FC236}">
              <a16:creationId xmlns:a16="http://schemas.microsoft.com/office/drawing/2014/main" id="{44ECC933-1953-7C7B-E1BB-2920CD223A1A}"/>
            </a:ext>
          </a:extLst>
        </p:cNvPr>
        <p:cNvGrpSpPr/>
        <p:nvPr/>
      </p:nvGrpSpPr>
      <p:grpSpPr>
        <a:xfrm>
          <a:off x="0" y="0"/>
          <a:ext cx="0" cy="0"/>
          <a:chOff x="0" y="0"/>
          <a:chExt cx="0" cy="0"/>
        </a:xfrm>
      </p:grpSpPr>
      <p:sp>
        <p:nvSpPr>
          <p:cNvPr id="113" name="Google Shape;113;p17">
            <a:extLst>
              <a:ext uri="{FF2B5EF4-FFF2-40B4-BE49-F238E27FC236}">
                <a16:creationId xmlns:a16="http://schemas.microsoft.com/office/drawing/2014/main" id="{EC98821B-7CFC-FFB4-32D8-70A833379367}"/>
              </a:ext>
            </a:extLst>
          </p:cNvPr>
          <p:cNvSpPr txBox="1"/>
          <p:nvPr/>
        </p:nvSpPr>
        <p:spPr>
          <a:xfrm>
            <a:off x="254302" y="0"/>
            <a:ext cx="10515600" cy="747238"/>
          </a:xfrm>
          <a:prstGeom prst="rect">
            <a:avLst/>
          </a:prstGeom>
          <a:noFill/>
          <a:ln>
            <a:noFill/>
          </a:ln>
        </p:spPr>
        <p:txBody>
          <a:bodyPr spcFirstLastPara="1" wrap="square" lIns="91425" tIns="45700" rIns="91425" bIns="45700" anchor="b" anchorCtr="0">
            <a:noAutofit/>
          </a:bodyPr>
          <a:lstStyle/>
          <a:p>
            <a:pPr marL="0" marR="0" lvl="0" indent="0" algn="l" rtl="0">
              <a:lnSpc>
                <a:spcPct val="90000"/>
              </a:lnSpc>
              <a:spcBef>
                <a:spcPts val="0"/>
              </a:spcBef>
              <a:spcAft>
                <a:spcPts val="0"/>
              </a:spcAft>
              <a:buClr>
                <a:schemeClr val="dk1"/>
              </a:buClr>
              <a:buSzPts val="4000"/>
              <a:buFont typeface="Bookman Old Style"/>
              <a:buNone/>
            </a:pPr>
            <a:r>
              <a:rPr lang="en-IN" sz="2800" b="1" dirty="0">
                <a:latin typeface="Times New Roman" panose="02020603050405020304" pitchFamily="18" charset="0"/>
                <a:cs typeface="Times New Roman" panose="02020603050405020304" pitchFamily="18" charset="0"/>
              </a:rPr>
              <a:t>Models for </a:t>
            </a:r>
            <a:r>
              <a:rPr lang="en-IN" sz="2800" b="1" dirty="0" err="1">
                <a:latin typeface="Times New Roman" panose="02020603050405020304" pitchFamily="18" charset="0"/>
                <a:cs typeface="Times New Roman" panose="02020603050405020304" pitchFamily="18" charset="0"/>
              </a:rPr>
              <a:t>ZenML</a:t>
            </a:r>
            <a:r>
              <a:rPr lang="en-IN" sz="2800" b="1" dirty="0">
                <a:latin typeface="Times New Roman" panose="02020603050405020304" pitchFamily="18" charset="0"/>
                <a:cs typeface="Times New Roman" panose="02020603050405020304" pitchFamily="18" charset="0"/>
              </a:rPr>
              <a:t> Pipeline </a:t>
            </a:r>
            <a:r>
              <a:rPr lang="en-AU" sz="2800" b="1" dirty="0">
                <a:latin typeface="Times New Roman" panose="02020603050405020304" pitchFamily="18" charset="0"/>
                <a:cs typeface="Times New Roman" panose="02020603050405020304" pitchFamily="18" charset="0"/>
              </a:rPr>
              <a:t>(Implementation Completed)</a:t>
            </a:r>
            <a:endParaRPr sz="2800" b="1" i="0" strike="noStrike" cap="none" dirty="0">
              <a:solidFill>
                <a:schemeClr val="dk1"/>
              </a:solidFill>
              <a:latin typeface="Times New Roman" panose="02020603050405020304" pitchFamily="18" charset="0"/>
              <a:ea typeface="Bookman Old Style"/>
              <a:cs typeface="Times New Roman" panose="02020603050405020304" pitchFamily="18" charset="0"/>
              <a:sym typeface="Bookman Old Style"/>
            </a:endParaRPr>
          </a:p>
        </p:txBody>
      </p:sp>
      <p:sp>
        <p:nvSpPr>
          <p:cNvPr id="114" name="Google Shape;114;p17">
            <a:extLst>
              <a:ext uri="{FF2B5EF4-FFF2-40B4-BE49-F238E27FC236}">
                <a16:creationId xmlns:a16="http://schemas.microsoft.com/office/drawing/2014/main" id="{3267212A-2B74-39E0-5A24-33B9C671307E}"/>
              </a:ext>
            </a:extLst>
          </p:cNvPr>
          <p:cNvSpPr txBox="1"/>
          <p:nvPr/>
        </p:nvSpPr>
        <p:spPr>
          <a:xfrm>
            <a:off x="488250" y="939188"/>
            <a:ext cx="11215500" cy="5623658"/>
          </a:xfrm>
          <a:prstGeom prst="rect">
            <a:avLst/>
          </a:prstGeom>
          <a:noFill/>
          <a:ln>
            <a:noFill/>
          </a:ln>
        </p:spPr>
        <p:txBody>
          <a:bodyPr spcFirstLastPara="1" wrap="square" lIns="91425" tIns="45700" rIns="91425" bIns="45700" anchor="t" anchorCtr="0">
            <a:noAutofit/>
          </a:bodyPr>
          <a:lstStyle/>
          <a:p>
            <a:r>
              <a:rPr lang="en-US" sz="2400" b="1" dirty="0"/>
              <a:t>Functionalities:</a:t>
            </a:r>
            <a:endParaRPr lang="en-US" sz="2400" dirty="0"/>
          </a:p>
          <a:p>
            <a:pPr marL="742950" lvl="1" indent="-285750">
              <a:buFont typeface="Arial" panose="020B0604020202020204" pitchFamily="34" charset="0"/>
              <a:buChar char="•"/>
            </a:pPr>
            <a:r>
              <a:rPr lang="en-US" sz="2200" dirty="0"/>
              <a:t>The </a:t>
            </a:r>
            <a:r>
              <a:rPr lang="en-US" sz="2200" dirty="0" err="1"/>
              <a:t>ZenML</a:t>
            </a:r>
            <a:r>
              <a:rPr lang="en-US" sz="2200" dirty="0"/>
              <a:t> pipeline automates the process of training, evaluating, and deploying a machine learning model for employee attrition prediction. It manages and tracks the entire workflow, ensuring reproducibility, scalability, and versioning of data, models, and outputs.</a:t>
            </a:r>
          </a:p>
          <a:p>
            <a:r>
              <a:rPr lang="en-US" sz="2400" b="1" dirty="0"/>
              <a:t>Input Given:</a:t>
            </a:r>
            <a:endParaRPr lang="en-US" sz="2400" dirty="0"/>
          </a:p>
          <a:p>
            <a:pPr marL="742950" lvl="1" indent="-285750">
              <a:buFont typeface="Arial" panose="020B0604020202020204" pitchFamily="34" charset="0"/>
              <a:buChar char="•"/>
            </a:pPr>
            <a:r>
              <a:rPr lang="en-US" sz="2400" dirty="0"/>
              <a:t>Employee data ( features like demographics, job satisfaction, salary </a:t>
            </a:r>
            <a:r>
              <a:rPr lang="en-US" sz="2400" dirty="0" err="1"/>
              <a:t>etc</a:t>
            </a:r>
            <a:r>
              <a:rPr lang="en-US" sz="2400" dirty="0"/>
              <a:t>).</a:t>
            </a:r>
          </a:p>
          <a:p>
            <a:pPr marL="742950" lvl="1" indent="-285750">
              <a:buFont typeface="Arial" panose="020B0604020202020204" pitchFamily="34" charset="0"/>
              <a:buChar char="•"/>
            </a:pPr>
            <a:r>
              <a:rPr lang="en-US" sz="2400" dirty="0"/>
              <a:t>Labels ( whether an employee left or stayed).</a:t>
            </a:r>
          </a:p>
          <a:p>
            <a:r>
              <a:rPr lang="en-US" sz="2400" b="1" dirty="0"/>
              <a:t>Results Obtained:</a:t>
            </a:r>
            <a:endParaRPr lang="en-US" sz="2400" dirty="0"/>
          </a:p>
          <a:p>
            <a:pPr marL="742950" lvl="1" indent="-285750">
              <a:buFont typeface="Arial" panose="020B0604020202020204" pitchFamily="34" charset="0"/>
              <a:buChar char="•"/>
            </a:pPr>
            <a:r>
              <a:rPr lang="en-US" sz="2400" dirty="0"/>
              <a:t>Predictions: A list of predicted values (attrition or retention) for each employee.</a:t>
            </a:r>
          </a:p>
          <a:p>
            <a:pPr marL="742950" lvl="1" indent="-285750">
              <a:buFont typeface="Arial" panose="020B0604020202020204" pitchFamily="34" charset="0"/>
              <a:buChar char="•"/>
            </a:pPr>
            <a:r>
              <a:rPr lang="en-US" sz="2400" dirty="0"/>
              <a:t>Metrics: Evaluation results such as accuracy , precision, recall , and F1 score for model performance.</a:t>
            </a:r>
          </a:p>
          <a:p>
            <a:r>
              <a:rPr lang="en-US" sz="2400" b="1" dirty="0"/>
              <a:t>Execution:</a:t>
            </a:r>
            <a:endParaRPr lang="en-US" sz="2400" dirty="0"/>
          </a:p>
          <a:p>
            <a:pPr marL="742950" lvl="1" indent="-285750">
              <a:buFont typeface="Arial" panose="020B0604020202020204" pitchFamily="34" charset="0"/>
              <a:buChar char="•"/>
            </a:pPr>
            <a:r>
              <a:rPr lang="en-US" sz="2400" dirty="0"/>
              <a:t>Model Training: Train a machine learning model using preprocessed data.</a:t>
            </a:r>
          </a:p>
        </p:txBody>
      </p:sp>
    </p:spTree>
    <p:extLst>
      <p:ext uri="{BB962C8B-B14F-4D97-AF65-F5344CB8AC3E}">
        <p14:creationId xmlns:p14="http://schemas.microsoft.com/office/powerpoint/2010/main" val="10867368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5" name="Picture 4">
            <a:extLst>
              <a:ext uri="{FF2B5EF4-FFF2-40B4-BE49-F238E27FC236}">
                <a16:creationId xmlns:a16="http://schemas.microsoft.com/office/drawing/2014/main" id="{17432BA0-A52D-9919-D1C9-25B8A90D0B9A}"/>
              </a:ext>
            </a:extLst>
          </p:cNvPr>
          <p:cNvPicPr>
            <a:picLocks noChangeAspect="1"/>
          </p:cNvPicPr>
          <p:nvPr/>
        </p:nvPicPr>
        <p:blipFill>
          <a:blip r:embed="rId2"/>
          <a:stretch>
            <a:fillRect/>
          </a:stretch>
        </p:blipFill>
        <p:spPr>
          <a:xfrm>
            <a:off x="477520" y="676891"/>
            <a:ext cx="11226800" cy="5287029"/>
          </a:xfrm>
          <a:prstGeom prst="rect">
            <a:avLst/>
          </a:prstGeom>
        </p:spPr>
      </p:pic>
    </p:spTree>
    <p:extLst>
      <p:ext uri="{BB962C8B-B14F-4D97-AF65-F5344CB8AC3E}">
        <p14:creationId xmlns:p14="http://schemas.microsoft.com/office/powerpoint/2010/main" val="28049081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2">
          <a:extLst>
            <a:ext uri="{FF2B5EF4-FFF2-40B4-BE49-F238E27FC236}">
              <a16:creationId xmlns:a16="http://schemas.microsoft.com/office/drawing/2014/main" id="{D9822339-4C4A-F803-B69F-60B69D3F71A5}"/>
            </a:ext>
          </a:extLst>
        </p:cNvPr>
        <p:cNvGrpSpPr/>
        <p:nvPr/>
      </p:nvGrpSpPr>
      <p:grpSpPr>
        <a:xfrm>
          <a:off x="0" y="0"/>
          <a:ext cx="0" cy="0"/>
          <a:chOff x="0" y="0"/>
          <a:chExt cx="0" cy="0"/>
        </a:xfrm>
      </p:grpSpPr>
      <p:sp>
        <p:nvSpPr>
          <p:cNvPr id="113" name="Google Shape;113;p17">
            <a:extLst>
              <a:ext uri="{FF2B5EF4-FFF2-40B4-BE49-F238E27FC236}">
                <a16:creationId xmlns:a16="http://schemas.microsoft.com/office/drawing/2014/main" id="{BBC3AE1C-7D7E-BE76-2AB6-843C178C3B62}"/>
              </a:ext>
            </a:extLst>
          </p:cNvPr>
          <p:cNvSpPr txBox="1"/>
          <p:nvPr/>
        </p:nvSpPr>
        <p:spPr>
          <a:xfrm>
            <a:off x="254302" y="0"/>
            <a:ext cx="10515600" cy="747238"/>
          </a:xfrm>
          <a:prstGeom prst="rect">
            <a:avLst/>
          </a:prstGeom>
          <a:noFill/>
          <a:ln>
            <a:noFill/>
          </a:ln>
        </p:spPr>
        <p:txBody>
          <a:bodyPr spcFirstLastPara="1" wrap="square" lIns="91425" tIns="45700" rIns="91425" bIns="45700" anchor="b" anchorCtr="0">
            <a:noAutofit/>
          </a:bodyPr>
          <a:lstStyle/>
          <a:p>
            <a:pPr marL="0" marR="0" lvl="0" indent="0" algn="l" rtl="0">
              <a:lnSpc>
                <a:spcPct val="90000"/>
              </a:lnSpc>
              <a:spcBef>
                <a:spcPts val="0"/>
              </a:spcBef>
              <a:spcAft>
                <a:spcPts val="0"/>
              </a:spcAft>
              <a:buClr>
                <a:schemeClr val="dk1"/>
              </a:buClr>
              <a:buSzPts val="4000"/>
              <a:buFont typeface="Bookman Old Style"/>
              <a:buNone/>
            </a:pPr>
            <a:r>
              <a:rPr lang="en-AU" sz="2800" b="1" dirty="0" err="1"/>
              <a:t>Streamlit</a:t>
            </a:r>
            <a:r>
              <a:rPr lang="en-AU" sz="2800" b="1" dirty="0"/>
              <a:t> Model (Implementation Completed)</a:t>
            </a:r>
            <a:endParaRPr sz="2800" b="1" i="0" strike="noStrike" cap="none" dirty="0">
              <a:solidFill>
                <a:schemeClr val="dk1"/>
              </a:solidFill>
              <a:latin typeface="Bookman Old Style"/>
              <a:ea typeface="Bookman Old Style"/>
              <a:cs typeface="Bookman Old Style"/>
              <a:sym typeface="Bookman Old Style"/>
            </a:endParaRPr>
          </a:p>
        </p:txBody>
      </p:sp>
      <p:sp>
        <p:nvSpPr>
          <p:cNvPr id="114" name="Google Shape;114;p17">
            <a:extLst>
              <a:ext uri="{FF2B5EF4-FFF2-40B4-BE49-F238E27FC236}">
                <a16:creationId xmlns:a16="http://schemas.microsoft.com/office/drawing/2014/main" id="{03EE377E-BBBD-9FF9-4863-CCC3FD226F0B}"/>
              </a:ext>
            </a:extLst>
          </p:cNvPr>
          <p:cNvSpPr txBox="1"/>
          <p:nvPr/>
        </p:nvSpPr>
        <p:spPr>
          <a:xfrm>
            <a:off x="488250" y="939188"/>
            <a:ext cx="11215500" cy="5623658"/>
          </a:xfrm>
          <a:prstGeom prst="rect">
            <a:avLst/>
          </a:prstGeom>
          <a:noFill/>
          <a:ln>
            <a:noFill/>
          </a:ln>
        </p:spPr>
        <p:txBody>
          <a:bodyPr spcFirstLastPara="1" wrap="square" lIns="91425" tIns="45700" rIns="91425" bIns="45700" anchor="t" anchorCtr="0">
            <a:noAutofit/>
          </a:bodyPr>
          <a:lstStyle/>
          <a:p>
            <a:r>
              <a:rPr lang="en-US" sz="2400" b="1" dirty="0"/>
              <a:t>Functionalities:</a:t>
            </a:r>
            <a:endParaRPr lang="en-US" sz="2400" dirty="0"/>
          </a:p>
          <a:p>
            <a:pPr marL="742950" lvl="1" indent="-285750">
              <a:buFont typeface="Arial" panose="020B0604020202020204" pitchFamily="34" charset="0"/>
              <a:buChar char="•"/>
            </a:pPr>
            <a:r>
              <a:rPr lang="en-US" sz="2400" dirty="0"/>
              <a:t>The </a:t>
            </a:r>
            <a:r>
              <a:rPr lang="en-US" sz="2400" dirty="0" err="1"/>
              <a:t>Streamlit</a:t>
            </a:r>
            <a:r>
              <a:rPr lang="en-US" sz="2400" dirty="0"/>
              <a:t> app allows users to input employee data, and it predicts whether the employee is likely to leave the company (attrition = 1) or stay (attrition = 0) based on a pre-trained model.</a:t>
            </a:r>
          </a:p>
          <a:p>
            <a:r>
              <a:rPr lang="en-US" sz="2400" b="1" dirty="0"/>
              <a:t>Input Given:</a:t>
            </a:r>
            <a:endParaRPr lang="en-US" sz="2400" dirty="0"/>
          </a:p>
          <a:p>
            <a:pPr marL="742950" lvl="1" indent="-285750">
              <a:buFont typeface="Arial" panose="020B0604020202020204" pitchFamily="34" charset="0"/>
              <a:buChar char="•"/>
            </a:pPr>
            <a:r>
              <a:rPr lang="en-US" sz="2400" dirty="0"/>
              <a:t>Age: Employee Age (numeric input)</a:t>
            </a:r>
          </a:p>
          <a:p>
            <a:pPr marL="742950" lvl="1" indent="-285750">
              <a:buFont typeface="Arial" panose="020B0604020202020204" pitchFamily="34" charset="0"/>
              <a:buChar char="•"/>
            </a:pPr>
            <a:r>
              <a:rPr lang="en-US" sz="2400" dirty="0"/>
              <a:t>Salary: 	Employee’s salary (numeric input)</a:t>
            </a:r>
          </a:p>
          <a:p>
            <a:pPr marL="742950" lvl="1" indent="-285750">
              <a:buFont typeface="Arial" panose="020B0604020202020204" pitchFamily="34" charset="0"/>
              <a:buChar char="•"/>
            </a:pPr>
            <a:r>
              <a:rPr lang="en-US" sz="2400" dirty="0"/>
              <a:t>Job satisfaction: Job satisfaction level</a:t>
            </a:r>
          </a:p>
          <a:p>
            <a:r>
              <a:rPr lang="en-US" sz="2400" b="1" dirty="0"/>
              <a:t>Results Obtained:</a:t>
            </a:r>
            <a:endParaRPr lang="en-US" sz="2400" dirty="0"/>
          </a:p>
          <a:p>
            <a:pPr marL="742950" lvl="1" indent="-285750">
              <a:buFont typeface="Arial" panose="020B0604020202020204" pitchFamily="34" charset="0"/>
              <a:buChar char="•"/>
            </a:pPr>
            <a:r>
              <a:rPr lang="en-US" sz="2400" dirty="0"/>
              <a:t>A prediction displayed as 0 ( the employee is likely to leave the company) or 1 (the employee is likely to stay with the company).</a:t>
            </a:r>
          </a:p>
          <a:p>
            <a:r>
              <a:rPr lang="en-US" sz="2400" b="1" dirty="0"/>
              <a:t>Execution:</a:t>
            </a:r>
            <a:endParaRPr lang="en-US" sz="2400" dirty="0"/>
          </a:p>
          <a:p>
            <a:pPr marL="742950" lvl="1" indent="-285750">
              <a:buFont typeface="Arial" panose="020B0604020202020204" pitchFamily="34" charset="0"/>
              <a:buChar char="•"/>
            </a:pPr>
            <a:r>
              <a:rPr lang="en-US" sz="2400" dirty="0"/>
              <a:t>The pre-trained model makes a prediction.</a:t>
            </a:r>
          </a:p>
          <a:p>
            <a:pPr marL="742950" lvl="1" indent="-285750">
              <a:buFont typeface="Arial" panose="020B0604020202020204" pitchFamily="34" charset="0"/>
              <a:buChar char="•"/>
            </a:pPr>
            <a:r>
              <a:rPr lang="en-US" sz="2400" dirty="0"/>
              <a:t>The prediction result is displayed on </a:t>
            </a:r>
            <a:r>
              <a:rPr lang="en-US" sz="2400" dirty="0" err="1"/>
              <a:t>streamlit</a:t>
            </a:r>
            <a:r>
              <a:rPr lang="en-US" sz="2400" dirty="0"/>
              <a:t> interface.</a:t>
            </a:r>
          </a:p>
        </p:txBody>
      </p:sp>
    </p:spTree>
    <p:extLst>
      <p:ext uri="{BB962C8B-B14F-4D97-AF65-F5344CB8AC3E}">
        <p14:creationId xmlns:p14="http://schemas.microsoft.com/office/powerpoint/2010/main" val="15435346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4" name="Picture 3">
            <a:extLst>
              <a:ext uri="{FF2B5EF4-FFF2-40B4-BE49-F238E27FC236}">
                <a16:creationId xmlns:a16="http://schemas.microsoft.com/office/drawing/2014/main" id="{ADCD4B66-DB2D-1360-74FB-6CA457018DA8}"/>
              </a:ext>
            </a:extLst>
          </p:cNvPr>
          <p:cNvPicPr>
            <a:picLocks noChangeAspect="1"/>
          </p:cNvPicPr>
          <p:nvPr/>
        </p:nvPicPr>
        <p:blipFill>
          <a:blip r:embed="rId2"/>
          <a:stretch>
            <a:fillRect/>
          </a:stretch>
        </p:blipFill>
        <p:spPr>
          <a:xfrm>
            <a:off x="731520" y="631476"/>
            <a:ext cx="10769600" cy="6084284"/>
          </a:xfrm>
          <a:prstGeom prst="rect">
            <a:avLst/>
          </a:prstGeom>
        </p:spPr>
      </p:pic>
    </p:spTree>
    <p:extLst>
      <p:ext uri="{BB962C8B-B14F-4D97-AF65-F5344CB8AC3E}">
        <p14:creationId xmlns:p14="http://schemas.microsoft.com/office/powerpoint/2010/main" val="1285412261"/>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785</TotalTime>
  <Words>536</Words>
  <Application>Microsoft Office PowerPoint</Application>
  <PresentationFormat>Widescreen</PresentationFormat>
  <Paragraphs>48</Paragraphs>
  <Slides>8</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Arial</vt:lpstr>
      <vt:lpstr>Arial MT</vt:lpstr>
      <vt:lpstr>Bookman Old Style</vt:lpstr>
      <vt:lpstr>Calibri</vt:lpstr>
      <vt:lpstr>Times New Roman</vt:lpstr>
      <vt:lpstr>TimesNewRoman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Aster</dc:creator>
  <cp:lastModifiedBy>Vivek Gupta</cp:lastModifiedBy>
  <cp:revision>6</cp:revision>
  <dcterms:modified xsi:type="dcterms:W3CDTF">2025-09-09T15:38:36Z</dcterms:modified>
</cp:coreProperties>
</file>