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notesMasterIdLst>
    <p:notesMasterId r:id="rId12"/>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1-1.png"/><Relationship Id="rId2" Type="http://schemas.openxmlformats.org/officeDocument/2006/relationships/image" Target="../media/image-1-2.png"/><Relationship Id="rId4" Type="http://schemas.openxmlformats.org/officeDocument/2006/relationships/slideLayout" Target="../slideLayouts/slideLayout1.xml"/><Relationship Id="rId5"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10-1.png"/><Relationship Id="rId2" Type="http://schemas.openxmlformats.org/officeDocument/2006/relationships/image" Target="../media/image-10-2.png"/><Relationship Id="rId4" Type="http://schemas.openxmlformats.org/officeDocument/2006/relationships/slideLayout" Target="../slideLayouts/slideLayout1.xml"/><Relationship Id="rId5"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2-1.png"/><Relationship Id="rId2" Type="http://schemas.openxmlformats.org/officeDocument/2006/relationships/image" Target="../media/image-2-2.png"/><Relationship Id="rId4" Type="http://schemas.openxmlformats.org/officeDocument/2006/relationships/slideLayout" Target="../slideLayouts/slideLayout1.xml"/><Relationship Id="rId5"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3-1.png"/><Relationship Id="rId2" Type="http://schemas.openxmlformats.org/officeDocument/2006/relationships/image" Target="../media/image-3-2.png"/><Relationship Id="rId4" Type="http://schemas.openxmlformats.org/officeDocument/2006/relationships/slideLayout" Target="../slideLayouts/slideLayout1.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4-1.png"/><Relationship Id="rId3" Type="http://schemas.openxmlformats.org/officeDocument/2006/relationships/slideLayout" Target="../slideLayouts/slideLayout1.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6" Type="http://schemas.openxmlformats.org/officeDocument/2006/relationships/hyperlink" Target="https://gamma.app" TargetMode="External"/><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4" Type="http://schemas.openxmlformats.org/officeDocument/2006/relationships/image" Target="../media/image-5-4.png"/><Relationship Id="rId5" Type="http://schemas.openxmlformats.org/officeDocument/2006/relationships/image" Target="../media/image-5-5.png"/><Relationship Id="rId7" Type="http://schemas.openxmlformats.org/officeDocument/2006/relationships/slideLayout" Target="../slideLayouts/slideLayout1.xml"/><Relationship Id="rId8"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6-1.png"/><Relationship Id="rId2" Type="http://schemas.openxmlformats.org/officeDocument/2006/relationships/image" Target="../media/image-6-2.png"/><Relationship Id="rId4" Type="http://schemas.openxmlformats.org/officeDocument/2006/relationships/slideLayout" Target="../slideLayouts/slideLayout1.xml"/><Relationship Id="rId5"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7" Type="http://schemas.openxmlformats.org/officeDocument/2006/relationships/hyperlink" Target="https://gamma.app" TargetMode="External"/><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image" Target="../media/image-7-4.png"/><Relationship Id="rId5" Type="http://schemas.openxmlformats.org/officeDocument/2006/relationships/image" Target="../media/image-7-5.png"/><Relationship Id="rId6" Type="http://schemas.openxmlformats.org/officeDocument/2006/relationships/image" Target="../media/image-7-6.png"/><Relationship Id="rId8" Type="http://schemas.openxmlformats.org/officeDocument/2006/relationships/slideLayout" Target="../slideLayouts/slideLayout1.xml"/><Relationship Id="rId9"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8-1.png"/><Relationship Id="rId3" Type="http://schemas.openxmlformats.org/officeDocument/2006/relationships/slideLayout" Target="../slideLayouts/slideLayout1.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9-1.png"/><Relationship Id="rId2" Type="http://schemas.openxmlformats.org/officeDocument/2006/relationships/image" Target="../media/image-9-2.png"/><Relationship Id="rId4" Type="http://schemas.openxmlformats.org/officeDocument/2006/relationships/slideLayout" Target="../slideLayouts/slideLayout1.xml"/><Relationship Id="rId5"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5" name="Text 2"/>
          <p:cNvSpPr/>
          <p:nvPr/>
        </p:nvSpPr>
        <p:spPr>
          <a:xfrm>
            <a:off x="864037" y="1782723"/>
            <a:ext cx="7415927" cy="2004060"/>
          </a:xfrm>
          <a:prstGeom prst="rect">
            <a:avLst/>
          </a:prstGeom>
          <a:noFill/>
          <a:ln/>
        </p:spPr>
        <p:txBody>
          <a:bodyPr wrap="square" rtlCol="0" anchor="t"/>
          <a:lstStyle/>
          <a:p>
            <a:pPr indent="0" marL="0">
              <a:lnSpc>
                <a:spcPts val="7890"/>
              </a:lnSpc>
              <a:buNone/>
            </a:pPr>
            <a:r>
              <a:rPr lang="en-US" sz="6312" dirty="0">
                <a:solidFill>
                  <a:srgbClr val="6EB9FC"/>
                </a:solidFill>
                <a:latin typeface="Lora" pitchFamily="34" charset="0"/>
                <a:ea typeface="Lora" pitchFamily="34" charset="-122"/>
                <a:cs typeface="Lora" pitchFamily="34" charset="-120"/>
              </a:rPr>
              <a:t>Introduction to Private Cloud</a:t>
            </a:r>
            <a:endParaRPr lang="en-US" sz="6312" dirty="0"/>
          </a:p>
        </p:txBody>
      </p:sp>
      <p:sp>
        <p:nvSpPr>
          <p:cNvPr id="6" name="Text 3"/>
          <p:cNvSpPr/>
          <p:nvPr/>
        </p:nvSpPr>
        <p:spPr>
          <a:xfrm>
            <a:off x="864037" y="4157067"/>
            <a:ext cx="7415927" cy="1580198"/>
          </a:xfrm>
          <a:prstGeom prst="rect">
            <a:avLst/>
          </a:prstGeom>
          <a:noFill/>
          <a:ln/>
        </p:spPr>
        <p:txBody>
          <a:bodyPr wrap="square" rtlCol="0" anchor="t"/>
          <a:lstStyle/>
          <a:p>
            <a:pPr indent="0" marL="0">
              <a:lnSpc>
                <a:spcPts val="3110"/>
              </a:lnSpc>
              <a:buNone/>
            </a:pPr>
            <a:r>
              <a:rPr lang="en-US" sz="1944" dirty="0">
                <a:solidFill>
                  <a:srgbClr val="D6E5EF"/>
                </a:solidFill>
                <a:latin typeface="Source Sans Pro" pitchFamily="34" charset="0"/>
                <a:ea typeface="Source Sans Pro" pitchFamily="34" charset="-122"/>
                <a:cs typeface="Source Sans Pro" pitchFamily="34" charset="-120"/>
              </a:rPr>
              <a:t>Private cloud is a type of cloud computing that allows organizations to control their own computing resources, including servers, storage, and networking, within their own data center. It offers greater security and control over sensitive data compared to public cloud services.</a:t>
            </a:r>
            <a:endParaRPr lang="en-US" sz="1944" dirty="0"/>
          </a:p>
        </p:txBody>
      </p:sp>
      <p:sp>
        <p:nvSpPr>
          <p:cNvPr id="7" name="Shape 4"/>
          <p:cNvSpPr/>
          <p:nvPr/>
        </p:nvSpPr>
        <p:spPr>
          <a:xfrm>
            <a:off x="864037" y="6033373"/>
            <a:ext cx="394930" cy="394930"/>
          </a:xfrm>
          <a:prstGeom prst="roundRect">
            <a:avLst>
              <a:gd name="adj" fmla="val 23151155"/>
            </a:avLst>
          </a:prstGeom>
          <a:solidFill>
            <a:srgbClr val="018658"/>
          </a:solidFill>
          <a:ln w="7620">
            <a:solidFill>
              <a:srgbClr val="FFFFFF"/>
            </a:solidFill>
            <a:prstDash val="solid"/>
          </a:ln>
        </p:spPr>
      </p:sp>
      <p:sp>
        <p:nvSpPr>
          <p:cNvPr id="8" name="Text 5"/>
          <p:cNvSpPr/>
          <p:nvPr/>
        </p:nvSpPr>
        <p:spPr>
          <a:xfrm>
            <a:off x="1010722" y="6182082"/>
            <a:ext cx="101441" cy="97512"/>
          </a:xfrm>
          <a:prstGeom prst="rect">
            <a:avLst/>
          </a:prstGeom>
          <a:noFill/>
          <a:ln/>
        </p:spPr>
        <p:txBody>
          <a:bodyPr wrap="none" rtlCol="0" anchor="t"/>
          <a:lstStyle/>
          <a:p>
            <a:pPr algn="ctr" indent="0" marL="0">
              <a:lnSpc>
                <a:spcPts val="768"/>
              </a:lnSpc>
              <a:buNone/>
            </a:pPr>
            <a:r>
              <a:rPr lang="en-US" sz="768" dirty="0">
                <a:solidFill>
                  <a:srgbClr val="FFFFFF"/>
                </a:solidFill>
                <a:latin typeface="Source Sans Pro" pitchFamily="34" charset="0"/>
                <a:ea typeface="Source Sans Pro" pitchFamily="34" charset="-122"/>
                <a:cs typeface="Source Sans Pro" pitchFamily="34" charset="-120"/>
              </a:rPr>
              <a:t>VV</a:t>
            </a:r>
            <a:endParaRPr lang="en-US" sz="768" dirty="0"/>
          </a:p>
        </p:txBody>
      </p:sp>
      <p:sp>
        <p:nvSpPr>
          <p:cNvPr id="9" name="Text 6"/>
          <p:cNvSpPr/>
          <p:nvPr/>
        </p:nvSpPr>
        <p:spPr>
          <a:xfrm>
            <a:off x="1382316" y="6014918"/>
            <a:ext cx="2338745" cy="431959"/>
          </a:xfrm>
          <a:prstGeom prst="rect">
            <a:avLst/>
          </a:prstGeom>
          <a:noFill/>
          <a:ln/>
        </p:spPr>
        <p:txBody>
          <a:bodyPr wrap="none" rtlCol="0" anchor="t"/>
          <a:lstStyle/>
          <a:p>
            <a:pPr algn="l" indent="0" marL="0">
              <a:lnSpc>
                <a:spcPts val="3402"/>
              </a:lnSpc>
              <a:buNone/>
            </a:pPr>
            <a:r>
              <a:rPr lang="en-US" sz="2430" b="1" dirty="0">
                <a:solidFill>
                  <a:srgbClr val="D6E5EF"/>
                </a:solidFill>
                <a:latin typeface="Source Sans Pro" pitchFamily="34" charset="0"/>
                <a:ea typeface="Source Sans Pro" pitchFamily="34" charset="-122"/>
                <a:cs typeface="Source Sans Pro" pitchFamily="34" charset="-120"/>
              </a:rPr>
              <a:t>by Vivek Vardhan</a:t>
            </a:r>
            <a:endParaRPr lang="en-US" sz="2430" dirty="0"/>
          </a:p>
        </p:txBody>
      </p:sp>
      <p:pic>
        <p:nvPicPr>
          <p:cNvPr id="10"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5" name="Text 2"/>
          <p:cNvSpPr/>
          <p:nvPr/>
        </p:nvSpPr>
        <p:spPr>
          <a:xfrm>
            <a:off x="6350437" y="2440186"/>
            <a:ext cx="7257574" cy="726043"/>
          </a:xfrm>
          <a:prstGeom prst="rect">
            <a:avLst/>
          </a:prstGeom>
          <a:noFill/>
          <a:ln/>
        </p:spPr>
        <p:txBody>
          <a:bodyPr wrap="none" rtlCol="0" anchor="t"/>
          <a:lstStyle/>
          <a:p>
            <a:pPr indent="0" marL="0">
              <a:lnSpc>
                <a:spcPts val="5718"/>
              </a:lnSpc>
              <a:buNone/>
            </a:pPr>
            <a:r>
              <a:rPr lang="en-US" sz="4574" dirty="0">
                <a:solidFill>
                  <a:srgbClr val="6EB9FC"/>
                </a:solidFill>
                <a:latin typeface="Lora" pitchFamily="34" charset="0"/>
                <a:ea typeface="Lora" pitchFamily="34" charset="-122"/>
                <a:cs typeface="Lora" pitchFamily="34" charset="-120"/>
              </a:rPr>
              <a:t>Conclusion and Next Steps</a:t>
            </a:r>
            <a:endParaRPr lang="en-US" sz="4574" dirty="0"/>
          </a:p>
        </p:txBody>
      </p:sp>
      <p:sp>
        <p:nvSpPr>
          <p:cNvPr id="6" name="Text 3"/>
          <p:cNvSpPr/>
          <p:nvPr/>
        </p:nvSpPr>
        <p:spPr>
          <a:xfrm>
            <a:off x="6350437" y="3536513"/>
            <a:ext cx="7415927" cy="790099"/>
          </a:xfrm>
          <a:prstGeom prst="rect">
            <a:avLst/>
          </a:prstGeom>
          <a:noFill/>
          <a:ln/>
        </p:spPr>
        <p:txBody>
          <a:bodyPr wrap="square" rtlCol="0" anchor="t"/>
          <a:lstStyle/>
          <a:p>
            <a:pPr indent="0" marL="0">
              <a:lnSpc>
                <a:spcPts val="3110"/>
              </a:lnSpc>
              <a:buNone/>
            </a:pPr>
            <a:r>
              <a:rPr lang="en-US" sz="1944" dirty="0">
                <a:solidFill>
                  <a:srgbClr val="D6E5EF"/>
                </a:solidFill>
                <a:latin typeface="Source Sans Pro" pitchFamily="34" charset="0"/>
                <a:ea typeface="Source Sans Pro" pitchFamily="34" charset="-122"/>
                <a:cs typeface="Source Sans Pro" pitchFamily="34" charset="-120"/>
              </a:rPr>
              <a:t>Private cloud offers a secure and scalable computing environment for organizations with specific requirements.</a:t>
            </a:r>
            <a:endParaRPr lang="en-US" sz="1944" dirty="0"/>
          </a:p>
        </p:txBody>
      </p:sp>
      <p:sp>
        <p:nvSpPr>
          <p:cNvPr id="7" name="Text 4"/>
          <p:cNvSpPr/>
          <p:nvPr/>
        </p:nvSpPr>
        <p:spPr>
          <a:xfrm>
            <a:off x="6350437" y="4604266"/>
            <a:ext cx="7415927" cy="1185148"/>
          </a:xfrm>
          <a:prstGeom prst="rect">
            <a:avLst/>
          </a:prstGeom>
          <a:noFill/>
          <a:ln/>
        </p:spPr>
        <p:txBody>
          <a:bodyPr wrap="square" rtlCol="0" anchor="t"/>
          <a:lstStyle/>
          <a:p>
            <a:pPr indent="0" marL="0">
              <a:lnSpc>
                <a:spcPts val="3110"/>
              </a:lnSpc>
              <a:buNone/>
            </a:pPr>
            <a:r>
              <a:rPr lang="en-US" sz="1944" dirty="0">
                <a:solidFill>
                  <a:srgbClr val="D6E5EF"/>
                </a:solidFill>
                <a:latin typeface="Source Sans Pro" pitchFamily="34" charset="0"/>
                <a:ea typeface="Source Sans Pro" pitchFamily="34" charset="-122"/>
                <a:cs typeface="Source Sans Pro" pitchFamily="34" charset="-120"/>
              </a:rPr>
              <a:t>Before adopting a private cloud, it's essential to assess your needs, resources, and goals. Consider factors like security, performance, budget, and technical expertise.</a:t>
            </a:r>
            <a:endParaRPr lang="en-US" sz="1944" dirty="0"/>
          </a:p>
        </p:txBody>
      </p:sp>
      <p:pic>
        <p:nvPicPr>
          <p:cNvPr id="8"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p:cNvPr>
          <p:cNvPicPr>
            <a:picLocks noChangeAspect="1"/>
          </p:cNvPicPr>
          <p:nvPr/>
        </p:nvPicPr>
        <p:blipFill>
          <a:blip r:embed="rId1"/>
          <a:stretch>
            <a:fillRect/>
          </a:stretch>
        </p:blipFill>
        <p:spPr>
          <a:xfrm>
            <a:off x="10972800" y="0"/>
            <a:ext cx="3657600" cy="8229600"/>
          </a:xfrm>
          <a:prstGeom prst="rect">
            <a:avLst/>
          </a:prstGeom>
        </p:spPr>
      </p:pic>
      <p:sp>
        <p:nvSpPr>
          <p:cNvPr id="5" name="Text 2"/>
          <p:cNvSpPr/>
          <p:nvPr/>
        </p:nvSpPr>
        <p:spPr>
          <a:xfrm>
            <a:off x="864037" y="1114306"/>
            <a:ext cx="6564154" cy="726043"/>
          </a:xfrm>
          <a:prstGeom prst="rect">
            <a:avLst/>
          </a:prstGeom>
          <a:noFill/>
          <a:ln/>
        </p:spPr>
        <p:txBody>
          <a:bodyPr wrap="none" rtlCol="0" anchor="t"/>
          <a:lstStyle/>
          <a:p>
            <a:pPr indent="0" marL="0">
              <a:lnSpc>
                <a:spcPts val="5718"/>
              </a:lnSpc>
              <a:buNone/>
            </a:pPr>
            <a:r>
              <a:rPr lang="en-US" sz="4574" dirty="0">
                <a:solidFill>
                  <a:srgbClr val="6EB9FC"/>
                </a:solidFill>
                <a:latin typeface="Lora" pitchFamily="34" charset="0"/>
                <a:ea typeface="Lora" pitchFamily="34" charset="-122"/>
                <a:cs typeface="Lora" pitchFamily="34" charset="-120"/>
              </a:rPr>
              <a:t>What is a Private Cloud?</a:t>
            </a:r>
            <a:endParaRPr lang="en-US" sz="4574" dirty="0"/>
          </a:p>
        </p:txBody>
      </p:sp>
      <p:sp>
        <p:nvSpPr>
          <p:cNvPr id="6" name="Text 3"/>
          <p:cNvSpPr/>
          <p:nvPr/>
        </p:nvSpPr>
        <p:spPr>
          <a:xfrm>
            <a:off x="864037" y="2210633"/>
            <a:ext cx="9244727" cy="1185148"/>
          </a:xfrm>
          <a:prstGeom prst="rect">
            <a:avLst/>
          </a:prstGeom>
          <a:noFill/>
          <a:ln/>
        </p:spPr>
        <p:txBody>
          <a:bodyPr wrap="square" rtlCol="0" anchor="t"/>
          <a:lstStyle/>
          <a:p>
            <a:pPr indent="0" marL="0">
              <a:lnSpc>
                <a:spcPts val="3110"/>
              </a:lnSpc>
              <a:buNone/>
            </a:pPr>
            <a:r>
              <a:rPr lang="en-US" sz="1944" dirty="0">
                <a:solidFill>
                  <a:srgbClr val="D6E5EF"/>
                </a:solidFill>
                <a:latin typeface="Source Sans Pro" pitchFamily="34" charset="0"/>
                <a:ea typeface="Source Sans Pro" pitchFamily="34" charset="-122"/>
                <a:cs typeface="Source Sans Pro" pitchFamily="34" charset="-120"/>
              </a:rPr>
              <a:t>Private clouds provide organizations with a dedicated cloud environment where they have exclusive control over the infrastructure and resources. It's a virtualized environment that mimics public cloud capabilities, but within the organization's own data center.</a:t>
            </a:r>
            <a:endParaRPr lang="en-US" sz="1944" dirty="0"/>
          </a:p>
        </p:txBody>
      </p:sp>
      <p:sp>
        <p:nvSpPr>
          <p:cNvPr id="7" name="Shape 4"/>
          <p:cNvSpPr/>
          <p:nvPr/>
        </p:nvSpPr>
        <p:spPr>
          <a:xfrm>
            <a:off x="864037" y="3673435"/>
            <a:ext cx="4499015" cy="1794986"/>
          </a:xfrm>
          <a:prstGeom prst="roundRect">
            <a:avLst>
              <a:gd name="adj" fmla="val 2476"/>
            </a:avLst>
          </a:prstGeom>
          <a:solidFill>
            <a:srgbClr val="444752"/>
          </a:solidFill>
          <a:ln/>
        </p:spPr>
      </p:sp>
      <p:sp>
        <p:nvSpPr>
          <p:cNvPr id="8" name="Text 5"/>
          <p:cNvSpPr/>
          <p:nvPr/>
        </p:nvSpPr>
        <p:spPr>
          <a:xfrm>
            <a:off x="1110853" y="3920252"/>
            <a:ext cx="3356372" cy="363141"/>
          </a:xfrm>
          <a:prstGeom prst="rect">
            <a:avLst/>
          </a:prstGeom>
          <a:noFill/>
          <a:ln/>
        </p:spPr>
        <p:txBody>
          <a:bodyPr wrap="none" rtlCol="0" anchor="t"/>
          <a:lstStyle/>
          <a:p>
            <a:pPr indent="0" marL="0">
              <a:lnSpc>
                <a:spcPts val="2859"/>
              </a:lnSpc>
              <a:buNone/>
            </a:pPr>
            <a:r>
              <a:rPr lang="en-US" sz="2287" dirty="0">
                <a:solidFill>
                  <a:srgbClr val="D6E5EF"/>
                </a:solidFill>
                <a:latin typeface="Lora" pitchFamily="34" charset="0"/>
                <a:ea typeface="Lora" pitchFamily="34" charset="-122"/>
                <a:cs typeface="Lora" pitchFamily="34" charset="-120"/>
              </a:rPr>
              <a:t>Dedicated Infrastructure</a:t>
            </a:r>
            <a:endParaRPr lang="en-US" sz="2287" dirty="0"/>
          </a:p>
        </p:txBody>
      </p:sp>
      <p:sp>
        <p:nvSpPr>
          <p:cNvPr id="9" name="Text 6"/>
          <p:cNvSpPr/>
          <p:nvPr/>
        </p:nvSpPr>
        <p:spPr>
          <a:xfrm>
            <a:off x="1110853" y="4431506"/>
            <a:ext cx="4005382" cy="790099"/>
          </a:xfrm>
          <a:prstGeom prst="rect">
            <a:avLst/>
          </a:prstGeom>
          <a:noFill/>
          <a:ln/>
        </p:spPr>
        <p:txBody>
          <a:bodyPr wrap="square" rtlCol="0" anchor="t"/>
          <a:lstStyle/>
          <a:p>
            <a:pPr indent="0" marL="0">
              <a:lnSpc>
                <a:spcPts val="3110"/>
              </a:lnSpc>
              <a:buNone/>
            </a:pPr>
            <a:r>
              <a:rPr lang="en-US" sz="1944" dirty="0">
                <a:solidFill>
                  <a:srgbClr val="D6E5EF"/>
                </a:solidFill>
                <a:latin typeface="Source Sans Pro" pitchFamily="34" charset="0"/>
                <a:ea typeface="Source Sans Pro" pitchFamily="34" charset="-122"/>
                <a:cs typeface="Source Sans Pro" pitchFamily="34" charset="-120"/>
              </a:rPr>
              <a:t>Only your organization uses the resources.</a:t>
            </a:r>
            <a:endParaRPr lang="en-US" sz="1944" dirty="0"/>
          </a:p>
        </p:txBody>
      </p:sp>
      <p:sp>
        <p:nvSpPr>
          <p:cNvPr id="10" name="Shape 7"/>
          <p:cNvSpPr/>
          <p:nvPr/>
        </p:nvSpPr>
        <p:spPr>
          <a:xfrm>
            <a:off x="5609868" y="3673435"/>
            <a:ext cx="4499015" cy="1794986"/>
          </a:xfrm>
          <a:prstGeom prst="roundRect">
            <a:avLst>
              <a:gd name="adj" fmla="val 2476"/>
            </a:avLst>
          </a:prstGeom>
          <a:solidFill>
            <a:srgbClr val="444752"/>
          </a:solidFill>
          <a:ln/>
        </p:spPr>
      </p:sp>
      <p:sp>
        <p:nvSpPr>
          <p:cNvPr id="11" name="Text 8"/>
          <p:cNvSpPr/>
          <p:nvPr/>
        </p:nvSpPr>
        <p:spPr>
          <a:xfrm>
            <a:off x="5856684" y="3920252"/>
            <a:ext cx="2904530" cy="363141"/>
          </a:xfrm>
          <a:prstGeom prst="rect">
            <a:avLst/>
          </a:prstGeom>
          <a:noFill/>
          <a:ln/>
        </p:spPr>
        <p:txBody>
          <a:bodyPr wrap="none" rtlCol="0" anchor="t"/>
          <a:lstStyle/>
          <a:p>
            <a:pPr indent="0" marL="0">
              <a:lnSpc>
                <a:spcPts val="2859"/>
              </a:lnSpc>
              <a:buNone/>
            </a:pPr>
            <a:r>
              <a:rPr lang="en-US" sz="2287" dirty="0">
                <a:solidFill>
                  <a:srgbClr val="D6E5EF"/>
                </a:solidFill>
                <a:latin typeface="Lora" pitchFamily="34" charset="0"/>
                <a:ea typeface="Lora" pitchFamily="34" charset="-122"/>
                <a:cs typeface="Lora" pitchFamily="34" charset="-120"/>
              </a:rPr>
              <a:t>Increased Security</a:t>
            </a:r>
            <a:endParaRPr lang="en-US" sz="2287" dirty="0"/>
          </a:p>
        </p:txBody>
      </p:sp>
      <p:sp>
        <p:nvSpPr>
          <p:cNvPr id="12" name="Text 9"/>
          <p:cNvSpPr/>
          <p:nvPr/>
        </p:nvSpPr>
        <p:spPr>
          <a:xfrm>
            <a:off x="5856684" y="4431506"/>
            <a:ext cx="4005382" cy="790099"/>
          </a:xfrm>
          <a:prstGeom prst="rect">
            <a:avLst/>
          </a:prstGeom>
          <a:noFill/>
          <a:ln/>
        </p:spPr>
        <p:txBody>
          <a:bodyPr wrap="square" rtlCol="0" anchor="t"/>
          <a:lstStyle/>
          <a:p>
            <a:pPr indent="0" marL="0">
              <a:lnSpc>
                <a:spcPts val="3110"/>
              </a:lnSpc>
              <a:buNone/>
            </a:pPr>
            <a:r>
              <a:rPr lang="en-US" sz="1944" dirty="0">
                <a:solidFill>
                  <a:srgbClr val="D6E5EF"/>
                </a:solidFill>
                <a:latin typeface="Source Sans Pro" pitchFamily="34" charset="0"/>
                <a:ea typeface="Source Sans Pro" pitchFamily="34" charset="-122"/>
                <a:cs typeface="Source Sans Pro" pitchFamily="34" charset="-120"/>
              </a:rPr>
              <a:t>You control access to data and applications.</a:t>
            </a:r>
            <a:endParaRPr lang="en-US" sz="1944" dirty="0"/>
          </a:p>
        </p:txBody>
      </p:sp>
      <p:sp>
        <p:nvSpPr>
          <p:cNvPr id="13" name="Shape 10"/>
          <p:cNvSpPr/>
          <p:nvPr/>
        </p:nvSpPr>
        <p:spPr>
          <a:xfrm>
            <a:off x="864037" y="5715238"/>
            <a:ext cx="9244727" cy="1399937"/>
          </a:xfrm>
          <a:prstGeom prst="roundRect">
            <a:avLst>
              <a:gd name="adj" fmla="val 3174"/>
            </a:avLst>
          </a:prstGeom>
          <a:solidFill>
            <a:srgbClr val="444752"/>
          </a:solidFill>
          <a:ln/>
        </p:spPr>
      </p:sp>
      <p:sp>
        <p:nvSpPr>
          <p:cNvPr id="14" name="Text 11"/>
          <p:cNvSpPr/>
          <p:nvPr/>
        </p:nvSpPr>
        <p:spPr>
          <a:xfrm>
            <a:off x="1110853" y="5962055"/>
            <a:ext cx="2948107" cy="363141"/>
          </a:xfrm>
          <a:prstGeom prst="rect">
            <a:avLst/>
          </a:prstGeom>
          <a:noFill/>
          <a:ln/>
        </p:spPr>
        <p:txBody>
          <a:bodyPr wrap="none" rtlCol="0" anchor="t"/>
          <a:lstStyle/>
          <a:p>
            <a:pPr indent="0" marL="0">
              <a:lnSpc>
                <a:spcPts val="2859"/>
              </a:lnSpc>
              <a:buNone/>
            </a:pPr>
            <a:r>
              <a:rPr lang="en-US" sz="2287" dirty="0">
                <a:solidFill>
                  <a:srgbClr val="D6E5EF"/>
                </a:solidFill>
                <a:latin typeface="Lora" pitchFamily="34" charset="0"/>
                <a:ea typeface="Lora" pitchFamily="34" charset="-122"/>
                <a:cs typeface="Lora" pitchFamily="34" charset="-120"/>
              </a:rPr>
              <a:t>Customized Solutions</a:t>
            </a:r>
            <a:endParaRPr lang="en-US" sz="2287" dirty="0"/>
          </a:p>
        </p:txBody>
      </p:sp>
      <p:sp>
        <p:nvSpPr>
          <p:cNvPr id="15" name="Text 12"/>
          <p:cNvSpPr/>
          <p:nvPr/>
        </p:nvSpPr>
        <p:spPr>
          <a:xfrm>
            <a:off x="1110853" y="6473309"/>
            <a:ext cx="8751094" cy="395049"/>
          </a:xfrm>
          <a:prstGeom prst="rect">
            <a:avLst/>
          </a:prstGeom>
          <a:noFill/>
          <a:ln/>
        </p:spPr>
        <p:txBody>
          <a:bodyPr wrap="none" rtlCol="0" anchor="t"/>
          <a:lstStyle/>
          <a:p>
            <a:pPr indent="0" marL="0">
              <a:lnSpc>
                <a:spcPts val="3110"/>
              </a:lnSpc>
              <a:buNone/>
            </a:pPr>
            <a:r>
              <a:rPr lang="en-US" sz="1944" dirty="0">
                <a:solidFill>
                  <a:srgbClr val="D6E5EF"/>
                </a:solidFill>
                <a:latin typeface="Source Sans Pro" pitchFamily="34" charset="0"/>
                <a:ea typeface="Source Sans Pro" pitchFamily="34" charset="-122"/>
                <a:cs typeface="Source Sans Pro" pitchFamily="34" charset="-120"/>
              </a:rPr>
              <a:t>Tailor the infrastructure to your specific needs.</a:t>
            </a:r>
            <a:endParaRPr lang="en-US" sz="1944" dirty="0"/>
          </a:p>
        </p:txBody>
      </p:sp>
      <p:pic>
        <p:nvPicPr>
          <p:cNvPr id="16"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p:cNvPr>
          <p:cNvPicPr>
            <a:picLocks noChangeAspect="1"/>
          </p:cNvPicPr>
          <p:nvPr/>
        </p:nvPicPr>
        <p:blipFill>
          <a:blip r:embed="rId1"/>
          <a:stretch>
            <a:fillRect/>
          </a:stretch>
        </p:blipFill>
        <p:spPr>
          <a:xfrm>
            <a:off x="0" y="0"/>
            <a:ext cx="3657600" cy="8229600"/>
          </a:xfrm>
          <a:prstGeom prst="rect">
            <a:avLst/>
          </a:prstGeom>
        </p:spPr>
      </p:pic>
      <p:sp>
        <p:nvSpPr>
          <p:cNvPr id="5" name="Text 2"/>
          <p:cNvSpPr/>
          <p:nvPr/>
        </p:nvSpPr>
        <p:spPr>
          <a:xfrm>
            <a:off x="4521637" y="1330285"/>
            <a:ext cx="6702385" cy="726043"/>
          </a:xfrm>
          <a:prstGeom prst="rect">
            <a:avLst/>
          </a:prstGeom>
          <a:noFill/>
          <a:ln/>
        </p:spPr>
        <p:txBody>
          <a:bodyPr wrap="none" rtlCol="0" anchor="t"/>
          <a:lstStyle/>
          <a:p>
            <a:pPr indent="0" marL="0">
              <a:lnSpc>
                <a:spcPts val="5718"/>
              </a:lnSpc>
              <a:buNone/>
            </a:pPr>
            <a:r>
              <a:rPr lang="en-US" sz="4574" dirty="0">
                <a:solidFill>
                  <a:srgbClr val="6EB9FC"/>
                </a:solidFill>
                <a:latin typeface="Lora" pitchFamily="34" charset="0"/>
                <a:ea typeface="Lora" pitchFamily="34" charset="-122"/>
                <a:cs typeface="Lora" pitchFamily="34" charset="-120"/>
              </a:rPr>
              <a:t>Benefits of Private Cloud</a:t>
            </a:r>
            <a:endParaRPr lang="en-US" sz="4574" dirty="0"/>
          </a:p>
        </p:txBody>
      </p:sp>
      <p:sp>
        <p:nvSpPr>
          <p:cNvPr id="6" name="Text 3"/>
          <p:cNvSpPr/>
          <p:nvPr/>
        </p:nvSpPr>
        <p:spPr>
          <a:xfrm>
            <a:off x="4521637" y="2426613"/>
            <a:ext cx="9244727" cy="790099"/>
          </a:xfrm>
          <a:prstGeom prst="rect">
            <a:avLst/>
          </a:prstGeom>
          <a:noFill/>
          <a:ln/>
        </p:spPr>
        <p:txBody>
          <a:bodyPr wrap="square" rtlCol="0" anchor="t"/>
          <a:lstStyle/>
          <a:p>
            <a:pPr indent="0" marL="0">
              <a:lnSpc>
                <a:spcPts val="3110"/>
              </a:lnSpc>
              <a:buNone/>
            </a:pPr>
            <a:r>
              <a:rPr lang="en-US" sz="1944" dirty="0">
                <a:solidFill>
                  <a:srgbClr val="D6E5EF"/>
                </a:solidFill>
                <a:latin typeface="Source Sans Pro" pitchFamily="34" charset="0"/>
                <a:ea typeface="Source Sans Pro" pitchFamily="34" charset="-122"/>
                <a:cs typeface="Source Sans Pro" pitchFamily="34" charset="-120"/>
              </a:rPr>
              <a:t>Private cloud offers several advantages over traditional on-premises infrastructure and public cloud services.</a:t>
            </a:r>
            <a:endParaRPr lang="en-US" sz="1944" dirty="0"/>
          </a:p>
        </p:txBody>
      </p:sp>
      <p:sp>
        <p:nvSpPr>
          <p:cNvPr id="7" name="Shape 4"/>
          <p:cNvSpPr/>
          <p:nvPr/>
        </p:nvSpPr>
        <p:spPr>
          <a:xfrm>
            <a:off x="4521637" y="3772019"/>
            <a:ext cx="555427" cy="555427"/>
          </a:xfrm>
          <a:prstGeom prst="roundRect">
            <a:avLst>
              <a:gd name="adj" fmla="val 8001"/>
            </a:avLst>
          </a:prstGeom>
          <a:solidFill>
            <a:srgbClr val="444752"/>
          </a:solidFill>
          <a:ln/>
        </p:spPr>
      </p:sp>
      <p:sp>
        <p:nvSpPr>
          <p:cNvPr id="8" name="Text 5"/>
          <p:cNvSpPr/>
          <p:nvPr/>
        </p:nvSpPr>
        <p:spPr>
          <a:xfrm>
            <a:off x="4735830" y="3875484"/>
            <a:ext cx="126921" cy="348496"/>
          </a:xfrm>
          <a:prstGeom prst="rect">
            <a:avLst/>
          </a:prstGeom>
          <a:noFill/>
          <a:ln/>
        </p:spPr>
        <p:txBody>
          <a:bodyPr wrap="none" rtlCol="0" anchor="t"/>
          <a:lstStyle/>
          <a:p>
            <a:pPr algn="ctr" indent="0" marL="0">
              <a:lnSpc>
                <a:spcPts val="2744"/>
              </a:lnSpc>
              <a:buNone/>
            </a:pPr>
            <a:r>
              <a:rPr lang="en-US" sz="2744" dirty="0">
                <a:solidFill>
                  <a:srgbClr val="D6E5EF"/>
                </a:solidFill>
                <a:latin typeface="Lora" pitchFamily="34" charset="0"/>
                <a:ea typeface="Lora" pitchFamily="34" charset="-122"/>
                <a:cs typeface="Lora" pitchFamily="34" charset="-120"/>
              </a:rPr>
              <a:t>1</a:t>
            </a:r>
            <a:endParaRPr lang="en-US" sz="2744" dirty="0"/>
          </a:p>
        </p:txBody>
      </p:sp>
      <p:sp>
        <p:nvSpPr>
          <p:cNvPr id="9" name="Text 6"/>
          <p:cNvSpPr/>
          <p:nvPr/>
        </p:nvSpPr>
        <p:spPr>
          <a:xfrm>
            <a:off x="5323880" y="3772019"/>
            <a:ext cx="2904530" cy="363141"/>
          </a:xfrm>
          <a:prstGeom prst="rect">
            <a:avLst/>
          </a:prstGeom>
          <a:noFill/>
          <a:ln/>
        </p:spPr>
        <p:txBody>
          <a:bodyPr wrap="none" rtlCol="0" anchor="t"/>
          <a:lstStyle/>
          <a:p>
            <a:pPr indent="0" marL="0">
              <a:lnSpc>
                <a:spcPts val="2859"/>
              </a:lnSpc>
              <a:buNone/>
            </a:pPr>
            <a:r>
              <a:rPr lang="en-US" sz="2287" dirty="0">
                <a:solidFill>
                  <a:srgbClr val="D6E5EF"/>
                </a:solidFill>
                <a:latin typeface="Lora" pitchFamily="34" charset="0"/>
                <a:ea typeface="Lora" pitchFamily="34" charset="-122"/>
                <a:cs typeface="Lora" pitchFamily="34" charset="-120"/>
              </a:rPr>
              <a:t>Enhanced Security</a:t>
            </a:r>
            <a:endParaRPr lang="en-US" sz="2287" dirty="0"/>
          </a:p>
        </p:txBody>
      </p:sp>
      <p:sp>
        <p:nvSpPr>
          <p:cNvPr id="10" name="Text 7"/>
          <p:cNvSpPr/>
          <p:nvPr/>
        </p:nvSpPr>
        <p:spPr>
          <a:xfrm>
            <a:off x="5323880" y="4283273"/>
            <a:ext cx="3696772" cy="790099"/>
          </a:xfrm>
          <a:prstGeom prst="rect">
            <a:avLst/>
          </a:prstGeom>
          <a:noFill/>
          <a:ln/>
        </p:spPr>
        <p:txBody>
          <a:bodyPr wrap="square" rtlCol="0" anchor="t"/>
          <a:lstStyle/>
          <a:p>
            <a:pPr indent="0" marL="0">
              <a:lnSpc>
                <a:spcPts val="3110"/>
              </a:lnSpc>
              <a:buNone/>
            </a:pPr>
            <a:r>
              <a:rPr lang="en-US" sz="1944" dirty="0">
                <a:solidFill>
                  <a:srgbClr val="D6E5EF"/>
                </a:solidFill>
                <a:latin typeface="Source Sans Pro" pitchFamily="34" charset="0"/>
                <a:ea typeface="Source Sans Pro" pitchFamily="34" charset="-122"/>
                <a:cs typeface="Source Sans Pro" pitchFamily="34" charset="-120"/>
              </a:rPr>
              <a:t>Control over access and compliance requirements.</a:t>
            </a:r>
            <a:endParaRPr lang="en-US" sz="1944" dirty="0"/>
          </a:p>
        </p:txBody>
      </p:sp>
      <p:sp>
        <p:nvSpPr>
          <p:cNvPr id="11" name="Shape 8"/>
          <p:cNvSpPr/>
          <p:nvPr/>
        </p:nvSpPr>
        <p:spPr>
          <a:xfrm>
            <a:off x="9267468" y="3772019"/>
            <a:ext cx="555427" cy="555427"/>
          </a:xfrm>
          <a:prstGeom prst="roundRect">
            <a:avLst>
              <a:gd name="adj" fmla="val 8001"/>
            </a:avLst>
          </a:prstGeom>
          <a:solidFill>
            <a:srgbClr val="444752"/>
          </a:solidFill>
          <a:ln/>
        </p:spPr>
      </p:sp>
      <p:sp>
        <p:nvSpPr>
          <p:cNvPr id="12" name="Text 9"/>
          <p:cNvSpPr/>
          <p:nvPr/>
        </p:nvSpPr>
        <p:spPr>
          <a:xfrm>
            <a:off x="9451538" y="3875484"/>
            <a:ext cx="187166" cy="348496"/>
          </a:xfrm>
          <a:prstGeom prst="rect">
            <a:avLst/>
          </a:prstGeom>
          <a:noFill/>
          <a:ln/>
        </p:spPr>
        <p:txBody>
          <a:bodyPr wrap="none" rtlCol="0" anchor="t"/>
          <a:lstStyle/>
          <a:p>
            <a:pPr algn="ctr" indent="0" marL="0">
              <a:lnSpc>
                <a:spcPts val="2744"/>
              </a:lnSpc>
              <a:buNone/>
            </a:pPr>
            <a:r>
              <a:rPr lang="en-US" sz="2744" dirty="0">
                <a:solidFill>
                  <a:srgbClr val="D6E5EF"/>
                </a:solidFill>
                <a:latin typeface="Lora" pitchFamily="34" charset="0"/>
                <a:ea typeface="Lora" pitchFamily="34" charset="-122"/>
                <a:cs typeface="Lora" pitchFamily="34" charset="-120"/>
              </a:rPr>
              <a:t>2</a:t>
            </a:r>
            <a:endParaRPr lang="en-US" sz="2744" dirty="0"/>
          </a:p>
        </p:txBody>
      </p:sp>
      <p:sp>
        <p:nvSpPr>
          <p:cNvPr id="13" name="Text 10"/>
          <p:cNvSpPr/>
          <p:nvPr/>
        </p:nvSpPr>
        <p:spPr>
          <a:xfrm>
            <a:off x="10069711" y="3772019"/>
            <a:ext cx="3115985" cy="363141"/>
          </a:xfrm>
          <a:prstGeom prst="rect">
            <a:avLst/>
          </a:prstGeom>
          <a:noFill/>
          <a:ln/>
        </p:spPr>
        <p:txBody>
          <a:bodyPr wrap="none" rtlCol="0" anchor="t"/>
          <a:lstStyle/>
          <a:p>
            <a:pPr indent="0" marL="0">
              <a:lnSpc>
                <a:spcPts val="2859"/>
              </a:lnSpc>
              <a:buNone/>
            </a:pPr>
            <a:r>
              <a:rPr lang="en-US" sz="2287" dirty="0">
                <a:solidFill>
                  <a:srgbClr val="D6E5EF"/>
                </a:solidFill>
                <a:latin typeface="Lora" pitchFamily="34" charset="0"/>
                <a:ea typeface="Lora" pitchFamily="34" charset="-122"/>
                <a:cs typeface="Lora" pitchFamily="34" charset="-120"/>
              </a:rPr>
              <a:t>Improved Performance</a:t>
            </a:r>
            <a:endParaRPr lang="en-US" sz="2287" dirty="0"/>
          </a:p>
        </p:txBody>
      </p:sp>
      <p:sp>
        <p:nvSpPr>
          <p:cNvPr id="14" name="Text 11"/>
          <p:cNvSpPr/>
          <p:nvPr/>
        </p:nvSpPr>
        <p:spPr>
          <a:xfrm>
            <a:off x="10069711" y="4283273"/>
            <a:ext cx="3696772" cy="790099"/>
          </a:xfrm>
          <a:prstGeom prst="rect">
            <a:avLst/>
          </a:prstGeom>
          <a:noFill/>
          <a:ln/>
        </p:spPr>
        <p:txBody>
          <a:bodyPr wrap="square" rtlCol="0" anchor="t"/>
          <a:lstStyle/>
          <a:p>
            <a:pPr indent="0" marL="0">
              <a:lnSpc>
                <a:spcPts val="3110"/>
              </a:lnSpc>
              <a:buNone/>
            </a:pPr>
            <a:r>
              <a:rPr lang="en-US" sz="1944" dirty="0">
                <a:solidFill>
                  <a:srgbClr val="D6E5EF"/>
                </a:solidFill>
                <a:latin typeface="Source Sans Pro" pitchFamily="34" charset="0"/>
                <a:ea typeface="Source Sans Pro" pitchFamily="34" charset="-122"/>
                <a:cs typeface="Source Sans Pro" pitchFamily="34" charset="-120"/>
              </a:rPr>
              <a:t>Dedicated resources lead to faster response times.</a:t>
            </a:r>
            <a:endParaRPr lang="en-US" sz="1944" dirty="0"/>
          </a:p>
        </p:txBody>
      </p:sp>
      <p:sp>
        <p:nvSpPr>
          <p:cNvPr id="15" name="Shape 12"/>
          <p:cNvSpPr/>
          <p:nvPr/>
        </p:nvSpPr>
        <p:spPr>
          <a:xfrm>
            <a:off x="4521637" y="5597843"/>
            <a:ext cx="555427" cy="555427"/>
          </a:xfrm>
          <a:prstGeom prst="roundRect">
            <a:avLst>
              <a:gd name="adj" fmla="val 8001"/>
            </a:avLst>
          </a:prstGeom>
          <a:solidFill>
            <a:srgbClr val="444752"/>
          </a:solidFill>
          <a:ln/>
        </p:spPr>
      </p:sp>
      <p:sp>
        <p:nvSpPr>
          <p:cNvPr id="16" name="Text 13"/>
          <p:cNvSpPr/>
          <p:nvPr/>
        </p:nvSpPr>
        <p:spPr>
          <a:xfrm>
            <a:off x="4702254" y="5701308"/>
            <a:ext cx="194191" cy="348496"/>
          </a:xfrm>
          <a:prstGeom prst="rect">
            <a:avLst/>
          </a:prstGeom>
          <a:noFill/>
          <a:ln/>
        </p:spPr>
        <p:txBody>
          <a:bodyPr wrap="none" rtlCol="0" anchor="t"/>
          <a:lstStyle/>
          <a:p>
            <a:pPr algn="ctr" indent="0" marL="0">
              <a:lnSpc>
                <a:spcPts val="2744"/>
              </a:lnSpc>
              <a:buNone/>
            </a:pPr>
            <a:r>
              <a:rPr lang="en-US" sz="2744" dirty="0">
                <a:solidFill>
                  <a:srgbClr val="D6E5EF"/>
                </a:solidFill>
                <a:latin typeface="Lora" pitchFamily="34" charset="0"/>
                <a:ea typeface="Lora" pitchFamily="34" charset="-122"/>
                <a:cs typeface="Lora" pitchFamily="34" charset="-120"/>
              </a:rPr>
              <a:t>3</a:t>
            </a:r>
            <a:endParaRPr lang="en-US" sz="2744" dirty="0"/>
          </a:p>
        </p:txBody>
      </p:sp>
      <p:sp>
        <p:nvSpPr>
          <p:cNvPr id="17" name="Text 14"/>
          <p:cNvSpPr/>
          <p:nvPr/>
        </p:nvSpPr>
        <p:spPr>
          <a:xfrm>
            <a:off x="5323880" y="5597843"/>
            <a:ext cx="2904530" cy="363141"/>
          </a:xfrm>
          <a:prstGeom prst="rect">
            <a:avLst/>
          </a:prstGeom>
          <a:noFill/>
          <a:ln/>
        </p:spPr>
        <p:txBody>
          <a:bodyPr wrap="none" rtlCol="0" anchor="t"/>
          <a:lstStyle/>
          <a:p>
            <a:pPr indent="0" marL="0">
              <a:lnSpc>
                <a:spcPts val="2859"/>
              </a:lnSpc>
              <a:buNone/>
            </a:pPr>
            <a:r>
              <a:rPr lang="en-US" sz="2287" dirty="0">
                <a:solidFill>
                  <a:srgbClr val="D6E5EF"/>
                </a:solidFill>
                <a:latin typeface="Lora" pitchFamily="34" charset="0"/>
                <a:ea typeface="Lora" pitchFamily="34" charset="-122"/>
                <a:cs typeface="Lora" pitchFamily="34" charset="-120"/>
              </a:rPr>
              <a:t>Greater Flexibility</a:t>
            </a:r>
            <a:endParaRPr lang="en-US" sz="2287" dirty="0"/>
          </a:p>
        </p:txBody>
      </p:sp>
      <p:sp>
        <p:nvSpPr>
          <p:cNvPr id="18" name="Text 15"/>
          <p:cNvSpPr/>
          <p:nvPr/>
        </p:nvSpPr>
        <p:spPr>
          <a:xfrm>
            <a:off x="5323880" y="6109097"/>
            <a:ext cx="3696772" cy="790099"/>
          </a:xfrm>
          <a:prstGeom prst="rect">
            <a:avLst/>
          </a:prstGeom>
          <a:noFill/>
          <a:ln/>
        </p:spPr>
        <p:txBody>
          <a:bodyPr wrap="square" rtlCol="0" anchor="t"/>
          <a:lstStyle/>
          <a:p>
            <a:pPr indent="0" marL="0">
              <a:lnSpc>
                <a:spcPts val="3110"/>
              </a:lnSpc>
              <a:buNone/>
            </a:pPr>
            <a:r>
              <a:rPr lang="en-US" sz="1944" dirty="0">
                <a:solidFill>
                  <a:srgbClr val="D6E5EF"/>
                </a:solidFill>
                <a:latin typeface="Source Sans Pro" pitchFamily="34" charset="0"/>
                <a:ea typeface="Source Sans Pro" pitchFamily="34" charset="-122"/>
                <a:cs typeface="Source Sans Pro" pitchFamily="34" charset="-120"/>
              </a:rPr>
              <a:t>Scale resources up or down based on demands.</a:t>
            </a:r>
            <a:endParaRPr lang="en-US" sz="1944" dirty="0"/>
          </a:p>
        </p:txBody>
      </p:sp>
      <p:sp>
        <p:nvSpPr>
          <p:cNvPr id="19" name="Shape 16"/>
          <p:cNvSpPr/>
          <p:nvPr/>
        </p:nvSpPr>
        <p:spPr>
          <a:xfrm>
            <a:off x="9267468" y="5597843"/>
            <a:ext cx="555427" cy="555427"/>
          </a:xfrm>
          <a:prstGeom prst="roundRect">
            <a:avLst>
              <a:gd name="adj" fmla="val 8001"/>
            </a:avLst>
          </a:prstGeom>
          <a:solidFill>
            <a:srgbClr val="444752"/>
          </a:solidFill>
          <a:ln/>
        </p:spPr>
      </p:sp>
      <p:sp>
        <p:nvSpPr>
          <p:cNvPr id="20" name="Text 17"/>
          <p:cNvSpPr/>
          <p:nvPr/>
        </p:nvSpPr>
        <p:spPr>
          <a:xfrm>
            <a:off x="9450705" y="5701308"/>
            <a:ext cx="188952" cy="348496"/>
          </a:xfrm>
          <a:prstGeom prst="rect">
            <a:avLst/>
          </a:prstGeom>
          <a:noFill/>
          <a:ln/>
        </p:spPr>
        <p:txBody>
          <a:bodyPr wrap="none" rtlCol="0" anchor="t"/>
          <a:lstStyle/>
          <a:p>
            <a:pPr algn="ctr" indent="0" marL="0">
              <a:lnSpc>
                <a:spcPts val="2744"/>
              </a:lnSpc>
              <a:buNone/>
            </a:pPr>
            <a:r>
              <a:rPr lang="en-US" sz="2744" dirty="0">
                <a:solidFill>
                  <a:srgbClr val="D6E5EF"/>
                </a:solidFill>
                <a:latin typeface="Lora" pitchFamily="34" charset="0"/>
                <a:ea typeface="Lora" pitchFamily="34" charset="-122"/>
                <a:cs typeface="Lora" pitchFamily="34" charset="-120"/>
              </a:rPr>
              <a:t>4</a:t>
            </a:r>
            <a:endParaRPr lang="en-US" sz="2744" dirty="0"/>
          </a:p>
        </p:txBody>
      </p:sp>
      <p:sp>
        <p:nvSpPr>
          <p:cNvPr id="21" name="Text 18"/>
          <p:cNvSpPr/>
          <p:nvPr/>
        </p:nvSpPr>
        <p:spPr>
          <a:xfrm>
            <a:off x="10069711" y="5597843"/>
            <a:ext cx="2904530" cy="363141"/>
          </a:xfrm>
          <a:prstGeom prst="rect">
            <a:avLst/>
          </a:prstGeom>
          <a:noFill/>
          <a:ln/>
        </p:spPr>
        <p:txBody>
          <a:bodyPr wrap="none" rtlCol="0" anchor="t"/>
          <a:lstStyle/>
          <a:p>
            <a:pPr indent="0" marL="0">
              <a:lnSpc>
                <a:spcPts val="2859"/>
              </a:lnSpc>
              <a:buNone/>
            </a:pPr>
            <a:r>
              <a:rPr lang="en-US" sz="2287" dirty="0">
                <a:solidFill>
                  <a:srgbClr val="D6E5EF"/>
                </a:solidFill>
                <a:latin typeface="Lora" pitchFamily="34" charset="0"/>
                <a:ea typeface="Lora" pitchFamily="34" charset="-122"/>
                <a:cs typeface="Lora" pitchFamily="34" charset="-120"/>
              </a:rPr>
              <a:t>Cost Efficiency</a:t>
            </a:r>
            <a:endParaRPr lang="en-US" sz="2287" dirty="0"/>
          </a:p>
        </p:txBody>
      </p:sp>
      <p:sp>
        <p:nvSpPr>
          <p:cNvPr id="22" name="Text 19"/>
          <p:cNvSpPr/>
          <p:nvPr/>
        </p:nvSpPr>
        <p:spPr>
          <a:xfrm>
            <a:off x="10069711" y="6109097"/>
            <a:ext cx="3696772" cy="790099"/>
          </a:xfrm>
          <a:prstGeom prst="rect">
            <a:avLst/>
          </a:prstGeom>
          <a:noFill/>
          <a:ln/>
        </p:spPr>
        <p:txBody>
          <a:bodyPr wrap="square" rtlCol="0" anchor="t"/>
          <a:lstStyle/>
          <a:p>
            <a:pPr indent="0" marL="0">
              <a:lnSpc>
                <a:spcPts val="3110"/>
              </a:lnSpc>
              <a:buNone/>
            </a:pPr>
            <a:r>
              <a:rPr lang="en-US" sz="1944" dirty="0">
                <a:solidFill>
                  <a:srgbClr val="D6E5EF"/>
                </a:solidFill>
                <a:latin typeface="Source Sans Pro" pitchFamily="34" charset="0"/>
                <a:ea typeface="Source Sans Pro" pitchFamily="34" charset="-122"/>
                <a:cs typeface="Source Sans Pro" pitchFamily="34" charset="-120"/>
              </a:rPr>
              <a:t>Optimize resource utilization for lower costs.</a:t>
            </a:r>
            <a:endParaRPr lang="en-US" sz="1944" dirty="0"/>
          </a:p>
        </p:txBody>
      </p:sp>
      <p:pic>
        <p:nvPicPr>
          <p:cNvPr id="23"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968693" y="2233970"/>
            <a:ext cx="9550003" cy="726043"/>
          </a:xfrm>
          <a:prstGeom prst="rect">
            <a:avLst/>
          </a:prstGeom>
          <a:noFill/>
          <a:ln/>
        </p:spPr>
        <p:txBody>
          <a:bodyPr wrap="none" rtlCol="0" anchor="t"/>
          <a:lstStyle/>
          <a:p>
            <a:pPr indent="0" marL="0">
              <a:lnSpc>
                <a:spcPts val="5718"/>
              </a:lnSpc>
              <a:buNone/>
            </a:pPr>
            <a:r>
              <a:rPr lang="en-US" sz="4574" dirty="0">
                <a:solidFill>
                  <a:srgbClr val="6EB9FC"/>
                </a:solidFill>
                <a:latin typeface="Lora" pitchFamily="34" charset="0"/>
                <a:ea typeface="Lora" pitchFamily="34" charset="-122"/>
                <a:cs typeface="Lora" pitchFamily="34" charset="-120"/>
              </a:rPr>
              <a:t>Key Components of a Private Cloud</a:t>
            </a:r>
            <a:endParaRPr lang="en-US" sz="4574" dirty="0"/>
          </a:p>
        </p:txBody>
      </p:sp>
      <p:sp>
        <p:nvSpPr>
          <p:cNvPr id="5" name="Text 3"/>
          <p:cNvSpPr/>
          <p:nvPr/>
        </p:nvSpPr>
        <p:spPr>
          <a:xfrm>
            <a:off x="968693" y="3453765"/>
            <a:ext cx="12692896" cy="395049"/>
          </a:xfrm>
          <a:prstGeom prst="rect">
            <a:avLst/>
          </a:prstGeom>
          <a:noFill/>
          <a:ln/>
        </p:spPr>
        <p:txBody>
          <a:bodyPr wrap="none" rtlCol="0" anchor="t"/>
          <a:lstStyle/>
          <a:p>
            <a:pPr indent="0" marL="0">
              <a:lnSpc>
                <a:spcPts val="3110"/>
              </a:lnSpc>
              <a:buNone/>
            </a:pPr>
            <a:r>
              <a:rPr lang="en-US" sz="1944" dirty="0">
                <a:solidFill>
                  <a:srgbClr val="D6E5EF"/>
                </a:solidFill>
                <a:latin typeface="Source Sans Pro" pitchFamily="34" charset="0"/>
                <a:ea typeface="Source Sans Pro" pitchFamily="34" charset="-122"/>
                <a:cs typeface="Source Sans Pro" pitchFamily="34" charset="-120"/>
              </a:rPr>
              <a:t>Private clouds consist of several core components that work together to deliver computing resources and services.</a:t>
            </a:r>
            <a:endParaRPr lang="en-US" sz="1944" dirty="0"/>
          </a:p>
        </p:txBody>
      </p:sp>
      <p:sp>
        <p:nvSpPr>
          <p:cNvPr id="6" name="Text 4"/>
          <p:cNvSpPr/>
          <p:nvPr/>
        </p:nvSpPr>
        <p:spPr>
          <a:xfrm>
            <a:off x="968693" y="4373285"/>
            <a:ext cx="2904530" cy="363141"/>
          </a:xfrm>
          <a:prstGeom prst="rect">
            <a:avLst/>
          </a:prstGeom>
          <a:noFill/>
          <a:ln/>
        </p:spPr>
        <p:txBody>
          <a:bodyPr wrap="none" rtlCol="0" anchor="t"/>
          <a:lstStyle/>
          <a:p>
            <a:pPr indent="0" marL="0">
              <a:lnSpc>
                <a:spcPts val="2859"/>
              </a:lnSpc>
              <a:buNone/>
            </a:pPr>
            <a:r>
              <a:rPr lang="en-US" sz="2287" dirty="0">
                <a:solidFill>
                  <a:srgbClr val="6EB9FC"/>
                </a:solidFill>
                <a:latin typeface="Lora" pitchFamily="34" charset="0"/>
                <a:ea typeface="Lora" pitchFamily="34" charset="-122"/>
                <a:cs typeface="Lora" pitchFamily="34" charset="-120"/>
              </a:rPr>
              <a:t>Servers</a:t>
            </a:r>
            <a:endParaRPr lang="en-US" sz="2287" dirty="0"/>
          </a:p>
        </p:txBody>
      </p:sp>
      <p:sp>
        <p:nvSpPr>
          <p:cNvPr id="7" name="Text 5"/>
          <p:cNvSpPr/>
          <p:nvPr/>
        </p:nvSpPr>
        <p:spPr>
          <a:xfrm>
            <a:off x="968693" y="4983242"/>
            <a:ext cx="3828931" cy="790099"/>
          </a:xfrm>
          <a:prstGeom prst="rect">
            <a:avLst/>
          </a:prstGeom>
          <a:noFill/>
          <a:ln/>
        </p:spPr>
        <p:txBody>
          <a:bodyPr wrap="square" rtlCol="0" anchor="t"/>
          <a:lstStyle/>
          <a:p>
            <a:pPr indent="0" marL="0">
              <a:lnSpc>
                <a:spcPts val="3110"/>
              </a:lnSpc>
              <a:buNone/>
            </a:pPr>
            <a:r>
              <a:rPr lang="en-US" sz="1944" dirty="0">
                <a:solidFill>
                  <a:srgbClr val="D6E5EF"/>
                </a:solidFill>
                <a:latin typeface="Source Sans Pro" pitchFamily="34" charset="0"/>
                <a:ea typeface="Source Sans Pro" pitchFamily="34" charset="-122"/>
                <a:cs typeface="Source Sans Pro" pitchFamily="34" charset="-120"/>
              </a:rPr>
              <a:t>Physical or virtual machines that host applications and data.</a:t>
            </a:r>
            <a:endParaRPr lang="en-US" sz="1944" dirty="0"/>
          </a:p>
        </p:txBody>
      </p:sp>
      <p:sp>
        <p:nvSpPr>
          <p:cNvPr id="8" name="Text 6"/>
          <p:cNvSpPr/>
          <p:nvPr/>
        </p:nvSpPr>
        <p:spPr>
          <a:xfrm>
            <a:off x="5407462" y="4373285"/>
            <a:ext cx="2904530" cy="363141"/>
          </a:xfrm>
          <a:prstGeom prst="rect">
            <a:avLst/>
          </a:prstGeom>
          <a:noFill/>
          <a:ln/>
        </p:spPr>
        <p:txBody>
          <a:bodyPr wrap="none" rtlCol="0" anchor="t"/>
          <a:lstStyle/>
          <a:p>
            <a:pPr indent="0" marL="0">
              <a:lnSpc>
                <a:spcPts val="2859"/>
              </a:lnSpc>
              <a:buNone/>
            </a:pPr>
            <a:r>
              <a:rPr lang="en-US" sz="2287" dirty="0">
                <a:solidFill>
                  <a:srgbClr val="6EB9FC"/>
                </a:solidFill>
                <a:latin typeface="Lora" pitchFamily="34" charset="0"/>
                <a:ea typeface="Lora" pitchFamily="34" charset="-122"/>
                <a:cs typeface="Lora" pitchFamily="34" charset="-120"/>
              </a:rPr>
              <a:t>Storage</a:t>
            </a:r>
            <a:endParaRPr lang="en-US" sz="2287" dirty="0"/>
          </a:p>
        </p:txBody>
      </p:sp>
      <p:sp>
        <p:nvSpPr>
          <p:cNvPr id="9" name="Text 7"/>
          <p:cNvSpPr/>
          <p:nvPr/>
        </p:nvSpPr>
        <p:spPr>
          <a:xfrm>
            <a:off x="5407462" y="4983242"/>
            <a:ext cx="3828931" cy="790099"/>
          </a:xfrm>
          <a:prstGeom prst="rect">
            <a:avLst/>
          </a:prstGeom>
          <a:noFill/>
          <a:ln/>
        </p:spPr>
        <p:txBody>
          <a:bodyPr wrap="square" rtlCol="0" anchor="t"/>
          <a:lstStyle/>
          <a:p>
            <a:pPr indent="0" marL="0">
              <a:lnSpc>
                <a:spcPts val="3110"/>
              </a:lnSpc>
              <a:buNone/>
            </a:pPr>
            <a:r>
              <a:rPr lang="en-US" sz="1944" dirty="0">
                <a:solidFill>
                  <a:srgbClr val="D6E5EF"/>
                </a:solidFill>
                <a:latin typeface="Source Sans Pro" pitchFamily="34" charset="0"/>
                <a:ea typeface="Source Sans Pro" pitchFamily="34" charset="-122"/>
                <a:cs typeface="Source Sans Pro" pitchFamily="34" charset="-120"/>
              </a:rPr>
              <a:t>Systems that store data securely and efficiently.</a:t>
            </a:r>
            <a:endParaRPr lang="en-US" sz="1944" dirty="0"/>
          </a:p>
        </p:txBody>
      </p:sp>
      <p:sp>
        <p:nvSpPr>
          <p:cNvPr id="10" name="Text 8"/>
          <p:cNvSpPr/>
          <p:nvPr/>
        </p:nvSpPr>
        <p:spPr>
          <a:xfrm>
            <a:off x="9846231" y="4373285"/>
            <a:ext cx="2904530" cy="363141"/>
          </a:xfrm>
          <a:prstGeom prst="rect">
            <a:avLst/>
          </a:prstGeom>
          <a:noFill/>
          <a:ln/>
        </p:spPr>
        <p:txBody>
          <a:bodyPr wrap="none" rtlCol="0" anchor="t"/>
          <a:lstStyle/>
          <a:p>
            <a:pPr indent="0" marL="0">
              <a:lnSpc>
                <a:spcPts val="2859"/>
              </a:lnSpc>
              <a:buNone/>
            </a:pPr>
            <a:r>
              <a:rPr lang="en-US" sz="2287" dirty="0">
                <a:solidFill>
                  <a:srgbClr val="6EB9FC"/>
                </a:solidFill>
                <a:latin typeface="Lora" pitchFamily="34" charset="0"/>
                <a:ea typeface="Lora" pitchFamily="34" charset="-122"/>
                <a:cs typeface="Lora" pitchFamily="34" charset="-120"/>
              </a:rPr>
              <a:t>Networking</a:t>
            </a:r>
            <a:endParaRPr lang="en-US" sz="2287" dirty="0"/>
          </a:p>
        </p:txBody>
      </p:sp>
      <p:sp>
        <p:nvSpPr>
          <p:cNvPr id="11" name="Text 9"/>
          <p:cNvSpPr/>
          <p:nvPr/>
        </p:nvSpPr>
        <p:spPr>
          <a:xfrm>
            <a:off x="9846231" y="4983242"/>
            <a:ext cx="3828931" cy="790099"/>
          </a:xfrm>
          <a:prstGeom prst="rect">
            <a:avLst/>
          </a:prstGeom>
          <a:noFill/>
          <a:ln/>
        </p:spPr>
        <p:txBody>
          <a:bodyPr wrap="square" rtlCol="0" anchor="t"/>
          <a:lstStyle/>
          <a:p>
            <a:pPr indent="0" marL="0">
              <a:lnSpc>
                <a:spcPts val="3110"/>
              </a:lnSpc>
              <a:buNone/>
            </a:pPr>
            <a:r>
              <a:rPr lang="en-US" sz="1944" dirty="0">
                <a:solidFill>
                  <a:srgbClr val="D6E5EF"/>
                </a:solidFill>
                <a:latin typeface="Source Sans Pro" pitchFamily="34" charset="0"/>
                <a:ea typeface="Source Sans Pro" pitchFamily="34" charset="-122"/>
                <a:cs typeface="Source Sans Pro" pitchFamily="34" charset="-120"/>
              </a:rPr>
              <a:t>Infrastructure connecting servers and other components.</a:t>
            </a:r>
            <a:endParaRPr lang="en-US" sz="1944" dirty="0"/>
          </a:p>
        </p:txBody>
      </p:sp>
      <p:pic>
        <p:nvPicPr>
          <p:cNvPr id="12"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p:cNvPr>
          <p:cNvPicPr>
            <a:picLocks noChangeAspect="1"/>
          </p:cNvPicPr>
          <p:nvPr/>
        </p:nvPicPr>
        <p:blipFill>
          <a:blip r:embed="rId1"/>
          <a:stretch>
            <a:fillRect/>
          </a:stretch>
        </p:blipFill>
        <p:spPr>
          <a:xfrm>
            <a:off x="10972800" y="0"/>
            <a:ext cx="3657600" cy="8229600"/>
          </a:xfrm>
          <a:prstGeom prst="rect">
            <a:avLst/>
          </a:prstGeom>
        </p:spPr>
      </p:pic>
      <p:sp>
        <p:nvSpPr>
          <p:cNvPr id="5" name="Text 2"/>
          <p:cNvSpPr/>
          <p:nvPr/>
        </p:nvSpPr>
        <p:spPr>
          <a:xfrm>
            <a:off x="785455" y="617458"/>
            <a:ext cx="6554629" cy="660202"/>
          </a:xfrm>
          <a:prstGeom prst="rect">
            <a:avLst/>
          </a:prstGeom>
          <a:noFill/>
          <a:ln/>
        </p:spPr>
        <p:txBody>
          <a:bodyPr wrap="none" rtlCol="0" anchor="t"/>
          <a:lstStyle/>
          <a:p>
            <a:pPr indent="0" marL="0">
              <a:lnSpc>
                <a:spcPts val="5198"/>
              </a:lnSpc>
              <a:buNone/>
            </a:pPr>
            <a:r>
              <a:rPr lang="en-US" sz="4158" dirty="0">
                <a:solidFill>
                  <a:srgbClr val="6EB9FC"/>
                </a:solidFill>
                <a:latin typeface="Lora" pitchFamily="34" charset="0"/>
                <a:ea typeface="Lora" pitchFamily="34" charset="-122"/>
                <a:cs typeface="Lora" pitchFamily="34" charset="-120"/>
              </a:rPr>
              <a:t>Private Cloud Architecture</a:t>
            </a:r>
            <a:endParaRPr lang="en-US" sz="4158" dirty="0"/>
          </a:p>
        </p:txBody>
      </p:sp>
      <p:sp>
        <p:nvSpPr>
          <p:cNvPr id="6" name="Text 3"/>
          <p:cNvSpPr/>
          <p:nvPr/>
        </p:nvSpPr>
        <p:spPr>
          <a:xfrm>
            <a:off x="785455" y="1614249"/>
            <a:ext cx="9401889" cy="359092"/>
          </a:xfrm>
          <a:prstGeom prst="rect">
            <a:avLst/>
          </a:prstGeom>
          <a:noFill/>
          <a:ln/>
        </p:spPr>
        <p:txBody>
          <a:bodyPr wrap="none" rtlCol="0" anchor="t"/>
          <a:lstStyle/>
          <a:p>
            <a:pPr indent="0" marL="0">
              <a:lnSpc>
                <a:spcPts val="2828"/>
              </a:lnSpc>
              <a:buNone/>
            </a:pPr>
            <a:r>
              <a:rPr lang="en-US" sz="1767" dirty="0">
                <a:solidFill>
                  <a:srgbClr val="D6E5EF"/>
                </a:solidFill>
                <a:latin typeface="Source Sans Pro" pitchFamily="34" charset="0"/>
                <a:ea typeface="Source Sans Pro" pitchFamily="34" charset="-122"/>
                <a:cs typeface="Source Sans Pro" pitchFamily="34" charset="-120"/>
              </a:rPr>
              <a:t>The architecture of a private cloud determines how resources are managed and accessed.</a:t>
            </a:r>
            <a:endParaRPr lang="en-US" sz="1767" dirty="0"/>
          </a:p>
        </p:txBody>
      </p:sp>
      <p:pic>
        <p:nvPicPr>
          <p:cNvPr id="7" name="Image 1" descr="preencoded.png">    </p:cNvPr>
          <p:cNvPicPr>
            <a:picLocks noChangeAspect="1"/>
          </p:cNvPicPr>
          <p:nvPr/>
        </p:nvPicPr>
        <p:blipFill>
          <a:blip r:embed="rId2"/>
          <a:stretch>
            <a:fillRect/>
          </a:stretch>
        </p:blipFill>
        <p:spPr>
          <a:xfrm>
            <a:off x="785455" y="2225754"/>
            <a:ext cx="1122164" cy="1795463"/>
          </a:xfrm>
          <a:prstGeom prst="rect">
            <a:avLst/>
          </a:prstGeom>
        </p:spPr>
      </p:pic>
      <p:sp>
        <p:nvSpPr>
          <p:cNvPr id="8" name="Text 4"/>
          <p:cNvSpPr/>
          <p:nvPr/>
        </p:nvSpPr>
        <p:spPr>
          <a:xfrm>
            <a:off x="2244209" y="2450187"/>
            <a:ext cx="2640449" cy="330041"/>
          </a:xfrm>
          <a:prstGeom prst="rect">
            <a:avLst/>
          </a:prstGeom>
          <a:noFill/>
          <a:ln/>
        </p:spPr>
        <p:txBody>
          <a:bodyPr wrap="none" rtlCol="0" anchor="t"/>
          <a:lstStyle/>
          <a:p>
            <a:pPr algn="l" indent="0" marL="0">
              <a:lnSpc>
                <a:spcPts val="2599"/>
              </a:lnSpc>
              <a:buNone/>
            </a:pPr>
            <a:r>
              <a:rPr lang="en-US" sz="2079" dirty="0">
                <a:solidFill>
                  <a:srgbClr val="D6E5EF"/>
                </a:solidFill>
                <a:latin typeface="Lora" pitchFamily="34" charset="0"/>
                <a:ea typeface="Lora" pitchFamily="34" charset="-122"/>
                <a:cs typeface="Lora" pitchFamily="34" charset="-120"/>
              </a:rPr>
              <a:t>Virtualization</a:t>
            </a:r>
            <a:endParaRPr lang="en-US" sz="2079" dirty="0"/>
          </a:p>
        </p:txBody>
      </p:sp>
      <p:sp>
        <p:nvSpPr>
          <p:cNvPr id="9" name="Text 5"/>
          <p:cNvSpPr/>
          <p:nvPr/>
        </p:nvSpPr>
        <p:spPr>
          <a:xfrm>
            <a:off x="2244209" y="2914888"/>
            <a:ext cx="7943136" cy="359092"/>
          </a:xfrm>
          <a:prstGeom prst="rect">
            <a:avLst/>
          </a:prstGeom>
          <a:noFill/>
          <a:ln/>
        </p:spPr>
        <p:txBody>
          <a:bodyPr wrap="none" rtlCol="0" anchor="t"/>
          <a:lstStyle/>
          <a:p>
            <a:pPr algn="l" indent="0" marL="0">
              <a:lnSpc>
                <a:spcPts val="2828"/>
              </a:lnSpc>
              <a:buNone/>
            </a:pPr>
            <a:r>
              <a:rPr lang="en-US" sz="1767" dirty="0">
                <a:solidFill>
                  <a:srgbClr val="D6E5EF"/>
                </a:solidFill>
                <a:latin typeface="Source Sans Pro" pitchFamily="34" charset="0"/>
                <a:ea typeface="Source Sans Pro" pitchFamily="34" charset="-122"/>
                <a:cs typeface="Source Sans Pro" pitchFamily="34" charset="-120"/>
              </a:rPr>
              <a:t>Running multiple operating systems on a single physical server.</a:t>
            </a:r>
            <a:endParaRPr lang="en-US" sz="1767" dirty="0"/>
          </a:p>
        </p:txBody>
      </p:sp>
      <p:pic>
        <p:nvPicPr>
          <p:cNvPr id="10" name="Image 2" descr="preencoded.png">    </p:cNvPr>
          <p:cNvPicPr>
            <a:picLocks noChangeAspect="1"/>
          </p:cNvPicPr>
          <p:nvPr/>
        </p:nvPicPr>
        <p:blipFill>
          <a:blip r:embed="rId3"/>
          <a:stretch>
            <a:fillRect/>
          </a:stretch>
        </p:blipFill>
        <p:spPr>
          <a:xfrm>
            <a:off x="785455" y="4021217"/>
            <a:ext cx="1122164" cy="1795463"/>
          </a:xfrm>
          <a:prstGeom prst="rect">
            <a:avLst/>
          </a:prstGeom>
        </p:spPr>
      </p:pic>
      <p:sp>
        <p:nvSpPr>
          <p:cNvPr id="11" name="Text 6"/>
          <p:cNvSpPr/>
          <p:nvPr/>
        </p:nvSpPr>
        <p:spPr>
          <a:xfrm>
            <a:off x="2244209" y="4245650"/>
            <a:ext cx="3526036" cy="330041"/>
          </a:xfrm>
          <a:prstGeom prst="rect">
            <a:avLst/>
          </a:prstGeom>
          <a:noFill/>
          <a:ln/>
        </p:spPr>
        <p:txBody>
          <a:bodyPr wrap="none" rtlCol="0" anchor="t"/>
          <a:lstStyle/>
          <a:p>
            <a:pPr algn="l" indent="0" marL="0">
              <a:lnSpc>
                <a:spcPts val="2599"/>
              </a:lnSpc>
              <a:buNone/>
            </a:pPr>
            <a:r>
              <a:rPr lang="en-US" sz="2079" dirty="0">
                <a:solidFill>
                  <a:srgbClr val="D6E5EF"/>
                </a:solidFill>
                <a:latin typeface="Lora" pitchFamily="34" charset="0"/>
                <a:ea typeface="Lora" pitchFamily="34" charset="-122"/>
                <a:cs typeface="Lora" pitchFamily="34" charset="-120"/>
              </a:rPr>
              <a:t>Cloud Management Platform</a:t>
            </a:r>
            <a:endParaRPr lang="en-US" sz="2079" dirty="0"/>
          </a:p>
        </p:txBody>
      </p:sp>
      <p:sp>
        <p:nvSpPr>
          <p:cNvPr id="12" name="Text 7"/>
          <p:cNvSpPr/>
          <p:nvPr/>
        </p:nvSpPr>
        <p:spPr>
          <a:xfrm>
            <a:off x="2244209" y="4710351"/>
            <a:ext cx="7943136" cy="359092"/>
          </a:xfrm>
          <a:prstGeom prst="rect">
            <a:avLst/>
          </a:prstGeom>
          <a:noFill/>
          <a:ln/>
        </p:spPr>
        <p:txBody>
          <a:bodyPr wrap="none" rtlCol="0" anchor="t"/>
          <a:lstStyle/>
          <a:p>
            <a:pPr algn="l" indent="0" marL="0">
              <a:lnSpc>
                <a:spcPts val="2828"/>
              </a:lnSpc>
              <a:buNone/>
            </a:pPr>
            <a:r>
              <a:rPr lang="en-US" sz="1767" dirty="0">
                <a:solidFill>
                  <a:srgbClr val="D6E5EF"/>
                </a:solidFill>
                <a:latin typeface="Source Sans Pro" pitchFamily="34" charset="0"/>
                <a:ea typeface="Source Sans Pro" pitchFamily="34" charset="-122"/>
                <a:cs typeface="Source Sans Pro" pitchFamily="34" charset="-120"/>
              </a:rPr>
              <a:t>Software for provisioning, monitoring, and managing resources.</a:t>
            </a:r>
            <a:endParaRPr lang="en-US" sz="1767" dirty="0"/>
          </a:p>
        </p:txBody>
      </p:sp>
      <p:pic>
        <p:nvPicPr>
          <p:cNvPr id="13" name="Image 3" descr="preencoded.png">    </p:cNvPr>
          <p:cNvPicPr>
            <a:picLocks noChangeAspect="1"/>
          </p:cNvPicPr>
          <p:nvPr/>
        </p:nvPicPr>
        <p:blipFill>
          <a:blip r:embed="rId4"/>
          <a:stretch>
            <a:fillRect/>
          </a:stretch>
        </p:blipFill>
        <p:spPr>
          <a:xfrm>
            <a:off x="785455" y="5816679"/>
            <a:ext cx="1122164" cy="1795463"/>
          </a:xfrm>
          <a:prstGeom prst="rect">
            <a:avLst/>
          </a:prstGeom>
        </p:spPr>
      </p:pic>
      <p:sp>
        <p:nvSpPr>
          <p:cNvPr id="14" name="Text 8"/>
          <p:cNvSpPr/>
          <p:nvPr/>
        </p:nvSpPr>
        <p:spPr>
          <a:xfrm>
            <a:off x="2244209" y="6041112"/>
            <a:ext cx="2640449" cy="330041"/>
          </a:xfrm>
          <a:prstGeom prst="rect">
            <a:avLst/>
          </a:prstGeom>
          <a:noFill/>
          <a:ln/>
        </p:spPr>
        <p:txBody>
          <a:bodyPr wrap="none" rtlCol="0" anchor="t"/>
          <a:lstStyle/>
          <a:p>
            <a:pPr algn="l" indent="0" marL="0">
              <a:lnSpc>
                <a:spcPts val="2599"/>
              </a:lnSpc>
              <a:buNone/>
            </a:pPr>
            <a:r>
              <a:rPr lang="en-US" sz="2079" dirty="0">
                <a:solidFill>
                  <a:srgbClr val="D6E5EF"/>
                </a:solidFill>
                <a:latin typeface="Lora" pitchFamily="34" charset="0"/>
                <a:ea typeface="Lora" pitchFamily="34" charset="-122"/>
                <a:cs typeface="Lora" pitchFamily="34" charset="-120"/>
              </a:rPr>
              <a:t>Security Layers</a:t>
            </a:r>
            <a:endParaRPr lang="en-US" sz="2079" dirty="0"/>
          </a:p>
        </p:txBody>
      </p:sp>
      <p:sp>
        <p:nvSpPr>
          <p:cNvPr id="15" name="Text 9"/>
          <p:cNvSpPr/>
          <p:nvPr/>
        </p:nvSpPr>
        <p:spPr>
          <a:xfrm>
            <a:off x="2244209" y="6505813"/>
            <a:ext cx="7943136" cy="359092"/>
          </a:xfrm>
          <a:prstGeom prst="rect">
            <a:avLst/>
          </a:prstGeom>
          <a:noFill/>
          <a:ln/>
        </p:spPr>
        <p:txBody>
          <a:bodyPr wrap="none" rtlCol="0" anchor="t"/>
          <a:lstStyle/>
          <a:p>
            <a:pPr algn="l" indent="0" marL="0">
              <a:lnSpc>
                <a:spcPts val="2828"/>
              </a:lnSpc>
              <a:buNone/>
            </a:pPr>
            <a:r>
              <a:rPr lang="en-US" sz="1767" dirty="0">
                <a:solidFill>
                  <a:srgbClr val="D6E5EF"/>
                </a:solidFill>
                <a:latin typeface="Source Sans Pro" pitchFamily="34" charset="0"/>
                <a:ea typeface="Source Sans Pro" pitchFamily="34" charset="-122"/>
                <a:cs typeface="Source Sans Pro" pitchFamily="34" charset="-120"/>
              </a:rPr>
              <a:t>Firewall, intrusion detection, and other security measures.</a:t>
            </a:r>
            <a:endParaRPr lang="en-US" sz="1767" dirty="0"/>
          </a:p>
        </p:txBody>
      </p:sp>
      <p:pic>
        <p:nvPicPr>
          <p:cNvPr id="16" name="Image 4" descr="preencoded.png">
            <a:hlinkClick r:id="rId6" tooltip=""/>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p:cNvPr>
          <p:cNvPicPr>
            <a:picLocks noChangeAspect="1"/>
          </p:cNvPicPr>
          <p:nvPr/>
        </p:nvPicPr>
        <p:blipFill>
          <a:blip r:embed="rId1"/>
          <a:stretch>
            <a:fillRect/>
          </a:stretch>
        </p:blipFill>
        <p:spPr>
          <a:xfrm>
            <a:off x="0" y="0"/>
            <a:ext cx="14630400" cy="2800826"/>
          </a:xfrm>
          <a:prstGeom prst="rect">
            <a:avLst/>
          </a:prstGeom>
        </p:spPr>
      </p:pic>
      <p:sp>
        <p:nvSpPr>
          <p:cNvPr id="5" name="Text 2"/>
          <p:cNvSpPr/>
          <p:nvPr/>
        </p:nvSpPr>
        <p:spPr>
          <a:xfrm>
            <a:off x="1555433" y="3419594"/>
            <a:ext cx="8352353" cy="659011"/>
          </a:xfrm>
          <a:prstGeom prst="rect">
            <a:avLst/>
          </a:prstGeom>
          <a:noFill/>
          <a:ln/>
        </p:spPr>
        <p:txBody>
          <a:bodyPr wrap="none" rtlCol="0" anchor="t"/>
          <a:lstStyle/>
          <a:p>
            <a:pPr indent="0" marL="0">
              <a:lnSpc>
                <a:spcPts val="5189"/>
              </a:lnSpc>
              <a:buNone/>
            </a:pPr>
            <a:r>
              <a:rPr lang="en-US" sz="4151" dirty="0">
                <a:solidFill>
                  <a:srgbClr val="6EB9FC"/>
                </a:solidFill>
                <a:latin typeface="Lora" pitchFamily="34" charset="0"/>
                <a:ea typeface="Lora" pitchFamily="34" charset="-122"/>
                <a:cs typeface="Lora" pitchFamily="34" charset="-120"/>
              </a:rPr>
              <a:t>Private Cloud Deployment Models</a:t>
            </a:r>
            <a:endParaRPr lang="en-US" sz="4151" dirty="0"/>
          </a:p>
        </p:txBody>
      </p:sp>
      <p:sp>
        <p:nvSpPr>
          <p:cNvPr id="6" name="Text 3"/>
          <p:cNvSpPr/>
          <p:nvPr/>
        </p:nvSpPr>
        <p:spPr>
          <a:xfrm>
            <a:off x="1555433" y="4414599"/>
            <a:ext cx="11519535" cy="358497"/>
          </a:xfrm>
          <a:prstGeom prst="rect">
            <a:avLst/>
          </a:prstGeom>
          <a:noFill/>
          <a:ln/>
        </p:spPr>
        <p:txBody>
          <a:bodyPr wrap="none" rtlCol="0" anchor="t"/>
          <a:lstStyle/>
          <a:p>
            <a:pPr indent="0" marL="0">
              <a:lnSpc>
                <a:spcPts val="2823"/>
              </a:lnSpc>
              <a:buNone/>
            </a:pPr>
            <a:r>
              <a:rPr lang="en-US" sz="1764" dirty="0">
                <a:solidFill>
                  <a:srgbClr val="D6E5EF"/>
                </a:solidFill>
                <a:latin typeface="Source Sans Pro" pitchFamily="34" charset="0"/>
                <a:ea typeface="Source Sans Pro" pitchFamily="34" charset="-122"/>
                <a:cs typeface="Source Sans Pro" pitchFamily="34" charset="-120"/>
              </a:rPr>
              <a:t>Different deployment models provide flexibility in setting up a private cloud.</a:t>
            </a:r>
            <a:endParaRPr lang="en-US" sz="1764" dirty="0"/>
          </a:p>
        </p:txBody>
      </p:sp>
      <p:sp>
        <p:nvSpPr>
          <p:cNvPr id="7" name="Shape 4"/>
          <p:cNvSpPr/>
          <p:nvPr/>
        </p:nvSpPr>
        <p:spPr>
          <a:xfrm>
            <a:off x="1555433" y="5025152"/>
            <a:ext cx="11519535" cy="2585561"/>
          </a:xfrm>
          <a:prstGeom prst="roundRect">
            <a:avLst>
              <a:gd name="adj" fmla="val 1560"/>
            </a:avLst>
          </a:prstGeom>
          <a:noFill/>
          <a:ln w="7620">
            <a:solidFill>
              <a:srgbClr val="FFFFFF">
                <a:alpha val="24000"/>
              </a:srgbClr>
            </a:solidFill>
            <a:prstDash val="solid"/>
          </a:ln>
        </p:spPr>
      </p:sp>
      <p:sp>
        <p:nvSpPr>
          <p:cNvPr id="8" name="Shape 5"/>
          <p:cNvSpPr/>
          <p:nvPr/>
        </p:nvSpPr>
        <p:spPr>
          <a:xfrm>
            <a:off x="1563053" y="5032772"/>
            <a:ext cx="11504295" cy="642580"/>
          </a:xfrm>
          <a:prstGeom prst="rect">
            <a:avLst/>
          </a:prstGeom>
          <a:solidFill>
            <a:srgbClr val="FFFFFF">
              <a:alpha val="4000"/>
            </a:srgbClr>
          </a:solidFill>
          <a:ln/>
        </p:spPr>
      </p:sp>
      <p:sp>
        <p:nvSpPr>
          <p:cNvPr id="9" name="Text 6"/>
          <p:cNvSpPr/>
          <p:nvPr/>
        </p:nvSpPr>
        <p:spPr>
          <a:xfrm>
            <a:off x="1787009" y="5174813"/>
            <a:ext cx="5300424" cy="358497"/>
          </a:xfrm>
          <a:prstGeom prst="rect">
            <a:avLst/>
          </a:prstGeom>
          <a:noFill/>
          <a:ln/>
        </p:spPr>
        <p:txBody>
          <a:bodyPr wrap="none" rtlCol="0" anchor="t"/>
          <a:lstStyle/>
          <a:p>
            <a:pPr indent="0" marL="0">
              <a:lnSpc>
                <a:spcPts val="2823"/>
              </a:lnSpc>
              <a:buNone/>
            </a:pPr>
            <a:r>
              <a:rPr lang="en-US" sz="1764" dirty="0">
                <a:solidFill>
                  <a:srgbClr val="D6E5EF"/>
                </a:solidFill>
                <a:latin typeface="Source Sans Pro" pitchFamily="34" charset="0"/>
                <a:ea typeface="Source Sans Pro" pitchFamily="34" charset="-122"/>
                <a:cs typeface="Source Sans Pro" pitchFamily="34" charset="-120"/>
              </a:rPr>
              <a:t>Model</a:t>
            </a:r>
            <a:endParaRPr lang="en-US" sz="1764" dirty="0"/>
          </a:p>
        </p:txBody>
      </p:sp>
      <p:sp>
        <p:nvSpPr>
          <p:cNvPr id="10" name="Text 7"/>
          <p:cNvSpPr/>
          <p:nvPr/>
        </p:nvSpPr>
        <p:spPr>
          <a:xfrm>
            <a:off x="7542967" y="5174813"/>
            <a:ext cx="5300424" cy="358497"/>
          </a:xfrm>
          <a:prstGeom prst="rect">
            <a:avLst/>
          </a:prstGeom>
          <a:noFill/>
          <a:ln/>
        </p:spPr>
        <p:txBody>
          <a:bodyPr wrap="none" rtlCol="0" anchor="t"/>
          <a:lstStyle/>
          <a:p>
            <a:pPr indent="0" marL="0">
              <a:lnSpc>
                <a:spcPts val="2823"/>
              </a:lnSpc>
              <a:buNone/>
            </a:pPr>
            <a:r>
              <a:rPr lang="en-US" sz="1764" dirty="0">
                <a:solidFill>
                  <a:srgbClr val="D6E5EF"/>
                </a:solidFill>
                <a:latin typeface="Source Sans Pro" pitchFamily="34" charset="0"/>
                <a:ea typeface="Source Sans Pro" pitchFamily="34" charset="-122"/>
                <a:cs typeface="Source Sans Pro" pitchFamily="34" charset="-120"/>
              </a:rPr>
              <a:t>Description</a:t>
            </a:r>
            <a:endParaRPr lang="en-US" sz="1764" dirty="0"/>
          </a:p>
        </p:txBody>
      </p:sp>
      <p:sp>
        <p:nvSpPr>
          <p:cNvPr id="11" name="Shape 8"/>
          <p:cNvSpPr/>
          <p:nvPr/>
        </p:nvSpPr>
        <p:spPr>
          <a:xfrm>
            <a:off x="1563053" y="5675352"/>
            <a:ext cx="11504295" cy="642580"/>
          </a:xfrm>
          <a:prstGeom prst="rect">
            <a:avLst/>
          </a:prstGeom>
          <a:solidFill>
            <a:srgbClr val="000000">
              <a:alpha val="4000"/>
            </a:srgbClr>
          </a:solidFill>
          <a:ln/>
        </p:spPr>
      </p:sp>
      <p:sp>
        <p:nvSpPr>
          <p:cNvPr id="12" name="Text 9"/>
          <p:cNvSpPr/>
          <p:nvPr/>
        </p:nvSpPr>
        <p:spPr>
          <a:xfrm>
            <a:off x="1787009" y="5817394"/>
            <a:ext cx="5300424" cy="358497"/>
          </a:xfrm>
          <a:prstGeom prst="rect">
            <a:avLst/>
          </a:prstGeom>
          <a:noFill/>
          <a:ln/>
        </p:spPr>
        <p:txBody>
          <a:bodyPr wrap="none" rtlCol="0" anchor="t"/>
          <a:lstStyle/>
          <a:p>
            <a:pPr indent="0" marL="0">
              <a:lnSpc>
                <a:spcPts val="2823"/>
              </a:lnSpc>
              <a:buNone/>
            </a:pPr>
            <a:r>
              <a:rPr lang="en-US" sz="1764" dirty="0">
                <a:solidFill>
                  <a:srgbClr val="D6E5EF"/>
                </a:solidFill>
                <a:latin typeface="Source Sans Pro" pitchFamily="34" charset="0"/>
                <a:ea typeface="Source Sans Pro" pitchFamily="34" charset="-122"/>
                <a:cs typeface="Source Sans Pro" pitchFamily="34" charset="-120"/>
              </a:rPr>
              <a:t>On-premises</a:t>
            </a:r>
            <a:endParaRPr lang="en-US" sz="1764" dirty="0"/>
          </a:p>
        </p:txBody>
      </p:sp>
      <p:sp>
        <p:nvSpPr>
          <p:cNvPr id="13" name="Text 10"/>
          <p:cNvSpPr/>
          <p:nvPr/>
        </p:nvSpPr>
        <p:spPr>
          <a:xfrm>
            <a:off x="7542967" y="5817394"/>
            <a:ext cx="5300424" cy="358497"/>
          </a:xfrm>
          <a:prstGeom prst="rect">
            <a:avLst/>
          </a:prstGeom>
          <a:noFill/>
          <a:ln/>
        </p:spPr>
        <p:txBody>
          <a:bodyPr wrap="none" rtlCol="0" anchor="t"/>
          <a:lstStyle/>
          <a:p>
            <a:pPr indent="0" marL="0">
              <a:lnSpc>
                <a:spcPts val="2823"/>
              </a:lnSpc>
              <a:buNone/>
            </a:pPr>
            <a:r>
              <a:rPr lang="en-US" sz="1764" dirty="0">
                <a:solidFill>
                  <a:srgbClr val="D6E5EF"/>
                </a:solidFill>
                <a:latin typeface="Source Sans Pro" pitchFamily="34" charset="0"/>
                <a:ea typeface="Source Sans Pro" pitchFamily="34" charset="-122"/>
                <a:cs typeface="Source Sans Pro" pitchFamily="34" charset="-120"/>
              </a:rPr>
              <a:t>Managed entirely within your own data center.</a:t>
            </a:r>
            <a:endParaRPr lang="en-US" sz="1764" dirty="0"/>
          </a:p>
        </p:txBody>
      </p:sp>
      <p:sp>
        <p:nvSpPr>
          <p:cNvPr id="14" name="Shape 11"/>
          <p:cNvSpPr/>
          <p:nvPr/>
        </p:nvSpPr>
        <p:spPr>
          <a:xfrm>
            <a:off x="1563053" y="6317933"/>
            <a:ext cx="11504295" cy="642580"/>
          </a:xfrm>
          <a:prstGeom prst="rect">
            <a:avLst/>
          </a:prstGeom>
          <a:solidFill>
            <a:srgbClr val="FFFFFF">
              <a:alpha val="4000"/>
            </a:srgbClr>
          </a:solidFill>
          <a:ln/>
        </p:spPr>
      </p:sp>
      <p:sp>
        <p:nvSpPr>
          <p:cNvPr id="15" name="Text 12"/>
          <p:cNvSpPr/>
          <p:nvPr/>
        </p:nvSpPr>
        <p:spPr>
          <a:xfrm>
            <a:off x="1787009" y="6459974"/>
            <a:ext cx="5300424" cy="358497"/>
          </a:xfrm>
          <a:prstGeom prst="rect">
            <a:avLst/>
          </a:prstGeom>
          <a:noFill/>
          <a:ln/>
        </p:spPr>
        <p:txBody>
          <a:bodyPr wrap="none" rtlCol="0" anchor="t"/>
          <a:lstStyle/>
          <a:p>
            <a:pPr indent="0" marL="0">
              <a:lnSpc>
                <a:spcPts val="2823"/>
              </a:lnSpc>
              <a:buNone/>
            </a:pPr>
            <a:r>
              <a:rPr lang="en-US" sz="1764" dirty="0">
                <a:solidFill>
                  <a:srgbClr val="D6E5EF"/>
                </a:solidFill>
                <a:latin typeface="Source Sans Pro" pitchFamily="34" charset="0"/>
                <a:ea typeface="Source Sans Pro" pitchFamily="34" charset="-122"/>
                <a:cs typeface="Source Sans Pro" pitchFamily="34" charset="-120"/>
              </a:rPr>
              <a:t>Hosted</a:t>
            </a:r>
            <a:endParaRPr lang="en-US" sz="1764" dirty="0"/>
          </a:p>
        </p:txBody>
      </p:sp>
      <p:sp>
        <p:nvSpPr>
          <p:cNvPr id="16" name="Text 13"/>
          <p:cNvSpPr/>
          <p:nvPr/>
        </p:nvSpPr>
        <p:spPr>
          <a:xfrm>
            <a:off x="7542967" y="6459974"/>
            <a:ext cx="5300424" cy="358497"/>
          </a:xfrm>
          <a:prstGeom prst="rect">
            <a:avLst/>
          </a:prstGeom>
          <a:noFill/>
          <a:ln/>
        </p:spPr>
        <p:txBody>
          <a:bodyPr wrap="none" rtlCol="0" anchor="t"/>
          <a:lstStyle/>
          <a:p>
            <a:pPr indent="0" marL="0">
              <a:lnSpc>
                <a:spcPts val="2823"/>
              </a:lnSpc>
              <a:buNone/>
            </a:pPr>
            <a:r>
              <a:rPr lang="en-US" sz="1764" dirty="0">
                <a:solidFill>
                  <a:srgbClr val="D6E5EF"/>
                </a:solidFill>
                <a:latin typeface="Source Sans Pro" pitchFamily="34" charset="0"/>
                <a:ea typeface="Source Sans Pro" pitchFamily="34" charset="-122"/>
                <a:cs typeface="Source Sans Pro" pitchFamily="34" charset="-120"/>
              </a:rPr>
              <a:t>Managed by a third-party provider in their data center.</a:t>
            </a:r>
            <a:endParaRPr lang="en-US" sz="1764" dirty="0"/>
          </a:p>
        </p:txBody>
      </p:sp>
      <p:sp>
        <p:nvSpPr>
          <p:cNvPr id="17" name="Shape 14"/>
          <p:cNvSpPr/>
          <p:nvPr/>
        </p:nvSpPr>
        <p:spPr>
          <a:xfrm>
            <a:off x="1563053" y="6960513"/>
            <a:ext cx="11504295" cy="642580"/>
          </a:xfrm>
          <a:prstGeom prst="rect">
            <a:avLst/>
          </a:prstGeom>
          <a:solidFill>
            <a:srgbClr val="000000">
              <a:alpha val="4000"/>
            </a:srgbClr>
          </a:solidFill>
          <a:ln/>
        </p:spPr>
      </p:sp>
      <p:sp>
        <p:nvSpPr>
          <p:cNvPr id="18" name="Text 15"/>
          <p:cNvSpPr/>
          <p:nvPr/>
        </p:nvSpPr>
        <p:spPr>
          <a:xfrm>
            <a:off x="1787009" y="7102554"/>
            <a:ext cx="5300424" cy="358497"/>
          </a:xfrm>
          <a:prstGeom prst="rect">
            <a:avLst/>
          </a:prstGeom>
          <a:noFill/>
          <a:ln/>
        </p:spPr>
        <p:txBody>
          <a:bodyPr wrap="none" rtlCol="0" anchor="t"/>
          <a:lstStyle/>
          <a:p>
            <a:pPr indent="0" marL="0">
              <a:lnSpc>
                <a:spcPts val="2823"/>
              </a:lnSpc>
              <a:buNone/>
            </a:pPr>
            <a:r>
              <a:rPr lang="en-US" sz="1764" dirty="0">
                <a:solidFill>
                  <a:srgbClr val="D6E5EF"/>
                </a:solidFill>
                <a:latin typeface="Source Sans Pro" pitchFamily="34" charset="0"/>
                <a:ea typeface="Source Sans Pro" pitchFamily="34" charset="-122"/>
                <a:cs typeface="Source Sans Pro" pitchFamily="34" charset="-120"/>
              </a:rPr>
              <a:t>Hybrid</a:t>
            </a:r>
            <a:endParaRPr lang="en-US" sz="1764" dirty="0"/>
          </a:p>
        </p:txBody>
      </p:sp>
      <p:sp>
        <p:nvSpPr>
          <p:cNvPr id="19" name="Text 16"/>
          <p:cNvSpPr/>
          <p:nvPr/>
        </p:nvSpPr>
        <p:spPr>
          <a:xfrm>
            <a:off x="7542967" y="7102554"/>
            <a:ext cx="5300424" cy="358497"/>
          </a:xfrm>
          <a:prstGeom prst="rect">
            <a:avLst/>
          </a:prstGeom>
          <a:noFill/>
          <a:ln/>
        </p:spPr>
        <p:txBody>
          <a:bodyPr wrap="none" rtlCol="0" anchor="t"/>
          <a:lstStyle/>
          <a:p>
            <a:pPr indent="0" marL="0">
              <a:lnSpc>
                <a:spcPts val="2823"/>
              </a:lnSpc>
              <a:buNone/>
            </a:pPr>
            <a:r>
              <a:rPr lang="en-US" sz="1764" dirty="0">
                <a:solidFill>
                  <a:srgbClr val="D6E5EF"/>
                </a:solidFill>
                <a:latin typeface="Source Sans Pro" pitchFamily="34" charset="0"/>
                <a:ea typeface="Source Sans Pro" pitchFamily="34" charset="-122"/>
                <a:cs typeface="Source Sans Pro" pitchFamily="34" charset="-120"/>
              </a:rPr>
              <a:t>Combines on-premises and off-premises resources.</a:t>
            </a:r>
            <a:endParaRPr lang="en-US" sz="1764" dirty="0"/>
          </a:p>
        </p:txBody>
      </p:sp>
      <p:pic>
        <p:nvPicPr>
          <p:cNvPr id="20"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p:cNvPr>
          <p:cNvPicPr>
            <a:picLocks noChangeAspect="1"/>
          </p:cNvPicPr>
          <p:nvPr/>
        </p:nvPicPr>
        <p:blipFill>
          <a:blip r:embed="rId1"/>
          <a:stretch>
            <a:fillRect/>
          </a:stretch>
        </p:blipFill>
        <p:spPr>
          <a:xfrm>
            <a:off x="0" y="0"/>
            <a:ext cx="14630400" cy="2779752"/>
          </a:xfrm>
          <a:prstGeom prst="rect">
            <a:avLst/>
          </a:prstGeom>
        </p:spPr>
      </p:pic>
      <p:sp>
        <p:nvSpPr>
          <p:cNvPr id="5" name="Text 2"/>
          <p:cNvSpPr/>
          <p:nvPr/>
        </p:nvSpPr>
        <p:spPr>
          <a:xfrm>
            <a:off x="1598652" y="3391614"/>
            <a:ext cx="9263182" cy="654010"/>
          </a:xfrm>
          <a:prstGeom prst="rect">
            <a:avLst/>
          </a:prstGeom>
          <a:noFill/>
          <a:ln/>
        </p:spPr>
        <p:txBody>
          <a:bodyPr wrap="none" rtlCol="0" anchor="t"/>
          <a:lstStyle/>
          <a:p>
            <a:pPr indent="0" marL="0">
              <a:lnSpc>
                <a:spcPts val="5150"/>
              </a:lnSpc>
              <a:buNone/>
            </a:pPr>
            <a:r>
              <a:rPr lang="en-US" sz="4120" dirty="0">
                <a:solidFill>
                  <a:srgbClr val="6EB9FC"/>
                </a:solidFill>
                <a:latin typeface="Lora" pitchFamily="34" charset="0"/>
                <a:ea typeface="Lora" pitchFamily="34" charset="-122"/>
                <a:cs typeface="Lora" pitchFamily="34" charset="-120"/>
              </a:rPr>
              <a:t>Private Cloud Security Considerations</a:t>
            </a:r>
            <a:endParaRPr lang="en-US" sz="4120" dirty="0"/>
          </a:p>
        </p:txBody>
      </p:sp>
      <p:sp>
        <p:nvSpPr>
          <p:cNvPr id="6" name="Text 3"/>
          <p:cNvSpPr/>
          <p:nvPr/>
        </p:nvSpPr>
        <p:spPr>
          <a:xfrm>
            <a:off x="1598652" y="4379119"/>
            <a:ext cx="11433096" cy="355759"/>
          </a:xfrm>
          <a:prstGeom prst="rect">
            <a:avLst/>
          </a:prstGeom>
          <a:noFill/>
          <a:ln/>
        </p:spPr>
        <p:txBody>
          <a:bodyPr wrap="none" rtlCol="0" anchor="t"/>
          <a:lstStyle/>
          <a:p>
            <a:pPr indent="0" marL="0">
              <a:lnSpc>
                <a:spcPts val="2802"/>
              </a:lnSpc>
              <a:buNone/>
            </a:pPr>
            <a:r>
              <a:rPr lang="en-US" sz="1751" dirty="0">
                <a:solidFill>
                  <a:srgbClr val="D6E5EF"/>
                </a:solidFill>
                <a:latin typeface="Source Sans Pro" pitchFamily="34" charset="0"/>
                <a:ea typeface="Source Sans Pro" pitchFamily="34" charset="-122"/>
                <a:cs typeface="Source Sans Pro" pitchFamily="34" charset="-120"/>
              </a:rPr>
              <a:t>Security is paramount in private cloud environments due to the sensitive nature of data stored and processed.</a:t>
            </a:r>
            <a:endParaRPr lang="en-US" sz="1751" dirty="0"/>
          </a:p>
        </p:txBody>
      </p:sp>
      <p:pic>
        <p:nvPicPr>
          <p:cNvPr id="7" name="Image 1" descr="preencoded.png">    </p:cNvPr>
          <p:cNvPicPr>
            <a:picLocks noChangeAspect="1"/>
          </p:cNvPicPr>
          <p:nvPr/>
        </p:nvPicPr>
        <p:blipFill>
          <a:blip r:embed="rId2"/>
          <a:stretch>
            <a:fillRect/>
          </a:stretch>
        </p:blipFill>
        <p:spPr>
          <a:xfrm>
            <a:off x="1598652" y="4985028"/>
            <a:ext cx="555903" cy="555903"/>
          </a:xfrm>
          <a:prstGeom prst="rect">
            <a:avLst/>
          </a:prstGeom>
        </p:spPr>
      </p:pic>
      <p:sp>
        <p:nvSpPr>
          <p:cNvPr id="8" name="Text 4"/>
          <p:cNvSpPr/>
          <p:nvPr/>
        </p:nvSpPr>
        <p:spPr>
          <a:xfrm>
            <a:off x="1598652" y="5763220"/>
            <a:ext cx="2608064" cy="326946"/>
          </a:xfrm>
          <a:prstGeom prst="rect">
            <a:avLst/>
          </a:prstGeom>
          <a:noFill/>
          <a:ln/>
        </p:spPr>
        <p:txBody>
          <a:bodyPr wrap="none" rtlCol="0" anchor="t"/>
          <a:lstStyle/>
          <a:p>
            <a:pPr algn="l" indent="0" marL="0">
              <a:lnSpc>
                <a:spcPts val="2575"/>
              </a:lnSpc>
              <a:buNone/>
            </a:pPr>
            <a:r>
              <a:rPr lang="en-US" sz="2060" dirty="0">
                <a:solidFill>
                  <a:srgbClr val="D6E5EF"/>
                </a:solidFill>
                <a:latin typeface="Lora" pitchFamily="34" charset="0"/>
                <a:ea typeface="Lora" pitchFamily="34" charset="-122"/>
                <a:cs typeface="Lora" pitchFamily="34" charset="-120"/>
              </a:rPr>
              <a:t>Data Encryption</a:t>
            </a:r>
            <a:endParaRPr lang="en-US" sz="2060" dirty="0"/>
          </a:p>
        </p:txBody>
      </p:sp>
      <p:sp>
        <p:nvSpPr>
          <p:cNvPr id="9" name="Text 5"/>
          <p:cNvSpPr/>
          <p:nvPr/>
        </p:nvSpPr>
        <p:spPr>
          <a:xfrm>
            <a:off x="1598652" y="6223516"/>
            <a:ext cx="2608064" cy="711518"/>
          </a:xfrm>
          <a:prstGeom prst="rect">
            <a:avLst/>
          </a:prstGeom>
          <a:noFill/>
          <a:ln/>
        </p:spPr>
        <p:txBody>
          <a:bodyPr wrap="square" rtlCol="0" anchor="t"/>
          <a:lstStyle/>
          <a:p>
            <a:pPr algn="l" indent="0" marL="0">
              <a:lnSpc>
                <a:spcPts val="2802"/>
              </a:lnSpc>
              <a:buNone/>
            </a:pPr>
            <a:r>
              <a:rPr lang="en-US" sz="1751" dirty="0">
                <a:solidFill>
                  <a:srgbClr val="D6E5EF"/>
                </a:solidFill>
                <a:latin typeface="Source Sans Pro" pitchFamily="34" charset="0"/>
                <a:ea typeface="Source Sans Pro" pitchFamily="34" charset="-122"/>
                <a:cs typeface="Source Sans Pro" pitchFamily="34" charset="-120"/>
              </a:rPr>
              <a:t>Protecting data at rest and in transit.</a:t>
            </a:r>
            <a:endParaRPr lang="en-US" sz="1751" dirty="0"/>
          </a:p>
        </p:txBody>
      </p:sp>
      <p:pic>
        <p:nvPicPr>
          <p:cNvPr id="10" name="Image 2" descr="preencoded.png">    </p:cNvPr>
          <p:cNvPicPr>
            <a:picLocks noChangeAspect="1"/>
          </p:cNvPicPr>
          <p:nvPr/>
        </p:nvPicPr>
        <p:blipFill>
          <a:blip r:embed="rId3"/>
          <a:stretch>
            <a:fillRect/>
          </a:stretch>
        </p:blipFill>
        <p:spPr>
          <a:xfrm>
            <a:off x="4540210" y="4985028"/>
            <a:ext cx="555903" cy="555903"/>
          </a:xfrm>
          <a:prstGeom prst="rect">
            <a:avLst/>
          </a:prstGeom>
        </p:spPr>
      </p:pic>
      <p:sp>
        <p:nvSpPr>
          <p:cNvPr id="11" name="Text 6"/>
          <p:cNvSpPr/>
          <p:nvPr/>
        </p:nvSpPr>
        <p:spPr>
          <a:xfrm>
            <a:off x="4540210" y="5763220"/>
            <a:ext cx="2608183" cy="326946"/>
          </a:xfrm>
          <a:prstGeom prst="rect">
            <a:avLst/>
          </a:prstGeom>
          <a:noFill/>
          <a:ln/>
        </p:spPr>
        <p:txBody>
          <a:bodyPr wrap="none" rtlCol="0" anchor="t"/>
          <a:lstStyle/>
          <a:p>
            <a:pPr algn="l" indent="0" marL="0">
              <a:lnSpc>
                <a:spcPts val="2575"/>
              </a:lnSpc>
              <a:buNone/>
            </a:pPr>
            <a:r>
              <a:rPr lang="en-US" sz="2060" dirty="0">
                <a:solidFill>
                  <a:srgbClr val="D6E5EF"/>
                </a:solidFill>
                <a:latin typeface="Lora" pitchFamily="34" charset="0"/>
                <a:ea typeface="Lora" pitchFamily="34" charset="-122"/>
                <a:cs typeface="Lora" pitchFamily="34" charset="-120"/>
              </a:rPr>
              <a:t>Access Control</a:t>
            </a:r>
            <a:endParaRPr lang="en-US" sz="2060" dirty="0"/>
          </a:p>
        </p:txBody>
      </p:sp>
      <p:sp>
        <p:nvSpPr>
          <p:cNvPr id="12" name="Text 7"/>
          <p:cNvSpPr/>
          <p:nvPr/>
        </p:nvSpPr>
        <p:spPr>
          <a:xfrm>
            <a:off x="4540210" y="6223516"/>
            <a:ext cx="2608183" cy="711518"/>
          </a:xfrm>
          <a:prstGeom prst="rect">
            <a:avLst/>
          </a:prstGeom>
          <a:noFill/>
          <a:ln/>
        </p:spPr>
        <p:txBody>
          <a:bodyPr wrap="square" rtlCol="0" anchor="t"/>
          <a:lstStyle/>
          <a:p>
            <a:pPr algn="l" indent="0" marL="0">
              <a:lnSpc>
                <a:spcPts val="2802"/>
              </a:lnSpc>
              <a:buNone/>
            </a:pPr>
            <a:r>
              <a:rPr lang="en-US" sz="1751" dirty="0">
                <a:solidFill>
                  <a:srgbClr val="D6E5EF"/>
                </a:solidFill>
                <a:latin typeface="Source Sans Pro" pitchFamily="34" charset="0"/>
                <a:ea typeface="Source Sans Pro" pitchFamily="34" charset="-122"/>
                <a:cs typeface="Source Sans Pro" pitchFamily="34" charset="-120"/>
              </a:rPr>
              <a:t>Restricting access to authorized personnel.</a:t>
            </a:r>
            <a:endParaRPr lang="en-US" sz="1751" dirty="0"/>
          </a:p>
        </p:txBody>
      </p:sp>
      <p:pic>
        <p:nvPicPr>
          <p:cNvPr id="13" name="Image 3" descr="preencoded.png">    </p:cNvPr>
          <p:cNvPicPr>
            <a:picLocks noChangeAspect="1"/>
          </p:cNvPicPr>
          <p:nvPr/>
        </p:nvPicPr>
        <p:blipFill>
          <a:blip r:embed="rId4"/>
          <a:stretch>
            <a:fillRect/>
          </a:stretch>
        </p:blipFill>
        <p:spPr>
          <a:xfrm>
            <a:off x="7481887" y="4985028"/>
            <a:ext cx="555903" cy="555903"/>
          </a:xfrm>
          <a:prstGeom prst="rect">
            <a:avLst/>
          </a:prstGeom>
        </p:spPr>
      </p:pic>
      <p:sp>
        <p:nvSpPr>
          <p:cNvPr id="14" name="Text 8"/>
          <p:cNvSpPr/>
          <p:nvPr/>
        </p:nvSpPr>
        <p:spPr>
          <a:xfrm>
            <a:off x="7481887" y="5763220"/>
            <a:ext cx="2608183" cy="653891"/>
          </a:xfrm>
          <a:prstGeom prst="rect">
            <a:avLst/>
          </a:prstGeom>
          <a:noFill/>
          <a:ln/>
        </p:spPr>
        <p:txBody>
          <a:bodyPr wrap="square" rtlCol="0" anchor="t"/>
          <a:lstStyle/>
          <a:p>
            <a:pPr algn="l" indent="0" marL="0">
              <a:lnSpc>
                <a:spcPts val="2575"/>
              </a:lnSpc>
              <a:buNone/>
            </a:pPr>
            <a:r>
              <a:rPr lang="en-US" sz="2060" dirty="0">
                <a:solidFill>
                  <a:srgbClr val="D6E5EF"/>
                </a:solidFill>
                <a:latin typeface="Lora" pitchFamily="34" charset="0"/>
                <a:ea typeface="Lora" pitchFamily="34" charset="-122"/>
                <a:cs typeface="Lora" pitchFamily="34" charset="-120"/>
              </a:rPr>
              <a:t>Regular Security Audits</a:t>
            </a:r>
            <a:endParaRPr lang="en-US" sz="2060" dirty="0"/>
          </a:p>
        </p:txBody>
      </p:sp>
      <p:sp>
        <p:nvSpPr>
          <p:cNvPr id="15" name="Text 9"/>
          <p:cNvSpPr/>
          <p:nvPr/>
        </p:nvSpPr>
        <p:spPr>
          <a:xfrm>
            <a:off x="7481887" y="6550462"/>
            <a:ext cx="2608183" cy="711518"/>
          </a:xfrm>
          <a:prstGeom prst="rect">
            <a:avLst/>
          </a:prstGeom>
          <a:noFill/>
          <a:ln/>
        </p:spPr>
        <p:txBody>
          <a:bodyPr wrap="square" rtlCol="0" anchor="t"/>
          <a:lstStyle/>
          <a:p>
            <a:pPr algn="l" indent="0" marL="0">
              <a:lnSpc>
                <a:spcPts val="2802"/>
              </a:lnSpc>
              <a:buNone/>
            </a:pPr>
            <a:r>
              <a:rPr lang="en-US" sz="1751" dirty="0">
                <a:solidFill>
                  <a:srgbClr val="D6E5EF"/>
                </a:solidFill>
                <a:latin typeface="Source Sans Pro" pitchFamily="34" charset="0"/>
                <a:ea typeface="Source Sans Pro" pitchFamily="34" charset="-122"/>
                <a:cs typeface="Source Sans Pro" pitchFamily="34" charset="-120"/>
              </a:rPr>
              <a:t>Identifying and mitigating potential vulnerabilities.</a:t>
            </a:r>
            <a:endParaRPr lang="en-US" sz="1751" dirty="0"/>
          </a:p>
        </p:txBody>
      </p:sp>
      <p:pic>
        <p:nvPicPr>
          <p:cNvPr id="16" name="Image 4" descr="preencoded.png">    </p:cNvPr>
          <p:cNvPicPr>
            <a:picLocks noChangeAspect="1"/>
          </p:cNvPicPr>
          <p:nvPr/>
        </p:nvPicPr>
        <p:blipFill>
          <a:blip r:embed="rId5"/>
          <a:stretch>
            <a:fillRect/>
          </a:stretch>
        </p:blipFill>
        <p:spPr>
          <a:xfrm>
            <a:off x="10423565" y="4985028"/>
            <a:ext cx="555903" cy="555903"/>
          </a:xfrm>
          <a:prstGeom prst="rect">
            <a:avLst/>
          </a:prstGeom>
        </p:spPr>
      </p:pic>
      <p:sp>
        <p:nvSpPr>
          <p:cNvPr id="17" name="Text 10"/>
          <p:cNvSpPr/>
          <p:nvPr/>
        </p:nvSpPr>
        <p:spPr>
          <a:xfrm>
            <a:off x="10423565" y="5763220"/>
            <a:ext cx="2608183" cy="653891"/>
          </a:xfrm>
          <a:prstGeom prst="rect">
            <a:avLst/>
          </a:prstGeom>
          <a:noFill/>
          <a:ln/>
        </p:spPr>
        <p:txBody>
          <a:bodyPr wrap="square" rtlCol="0" anchor="t"/>
          <a:lstStyle/>
          <a:p>
            <a:pPr algn="l" indent="0" marL="0">
              <a:lnSpc>
                <a:spcPts val="2575"/>
              </a:lnSpc>
              <a:buNone/>
            </a:pPr>
            <a:r>
              <a:rPr lang="en-US" sz="2060" dirty="0">
                <a:solidFill>
                  <a:srgbClr val="D6E5EF"/>
                </a:solidFill>
                <a:latin typeface="Lora" pitchFamily="34" charset="0"/>
                <a:ea typeface="Lora" pitchFamily="34" charset="-122"/>
                <a:cs typeface="Lora" pitchFamily="34" charset="-120"/>
              </a:rPr>
              <a:t>Compliance Standards</a:t>
            </a:r>
            <a:endParaRPr lang="en-US" sz="2060" dirty="0"/>
          </a:p>
        </p:txBody>
      </p:sp>
      <p:sp>
        <p:nvSpPr>
          <p:cNvPr id="18" name="Text 11"/>
          <p:cNvSpPr/>
          <p:nvPr/>
        </p:nvSpPr>
        <p:spPr>
          <a:xfrm>
            <a:off x="10423565" y="6550462"/>
            <a:ext cx="2608183" cy="1067276"/>
          </a:xfrm>
          <a:prstGeom prst="rect">
            <a:avLst/>
          </a:prstGeom>
          <a:noFill/>
          <a:ln/>
        </p:spPr>
        <p:txBody>
          <a:bodyPr wrap="square" rtlCol="0" anchor="t"/>
          <a:lstStyle/>
          <a:p>
            <a:pPr algn="l" indent="0" marL="0">
              <a:lnSpc>
                <a:spcPts val="2802"/>
              </a:lnSpc>
              <a:buNone/>
            </a:pPr>
            <a:r>
              <a:rPr lang="en-US" sz="1751" dirty="0">
                <a:solidFill>
                  <a:srgbClr val="D6E5EF"/>
                </a:solidFill>
                <a:latin typeface="Source Sans Pro" pitchFamily="34" charset="0"/>
                <a:ea typeface="Source Sans Pro" pitchFamily="34" charset="-122"/>
                <a:cs typeface="Source Sans Pro" pitchFamily="34" charset="-120"/>
              </a:rPr>
              <a:t>Meeting industry regulations for data protection.</a:t>
            </a:r>
            <a:endParaRPr lang="en-US" sz="1751" dirty="0"/>
          </a:p>
        </p:txBody>
      </p:sp>
      <p:pic>
        <p:nvPicPr>
          <p:cNvPr id="19" name="Image 5" descr="preencoded.png">
            <a:hlinkClick r:id="rId7" tooltip=""/>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968693" y="1777365"/>
            <a:ext cx="12036266" cy="726043"/>
          </a:xfrm>
          <a:prstGeom prst="rect">
            <a:avLst/>
          </a:prstGeom>
          <a:noFill/>
          <a:ln/>
        </p:spPr>
        <p:txBody>
          <a:bodyPr wrap="none" rtlCol="0" anchor="t"/>
          <a:lstStyle/>
          <a:p>
            <a:pPr indent="0" marL="0">
              <a:lnSpc>
                <a:spcPts val="5718"/>
              </a:lnSpc>
              <a:buNone/>
            </a:pPr>
            <a:r>
              <a:rPr lang="en-US" sz="4574" dirty="0">
                <a:solidFill>
                  <a:srgbClr val="6EB9FC"/>
                </a:solidFill>
                <a:latin typeface="Lora" pitchFamily="34" charset="0"/>
                <a:ea typeface="Lora" pitchFamily="34" charset="-122"/>
                <a:cs typeface="Lora" pitchFamily="34" charset="-120"/>
              </a:rPr>
              <a:t>Private Cloud Advantages and Disadvantages</a:t>
            </a:r>
            <a:endParaRPr lang="en-US" sz="4574" dirty="0"/>
          </a:p>
        </p:txBody>
      </p:sp>
      <p:sp>
        <p:nvSpPr>
          <p:cNvPr id="5" name="Text 3"/>
          <p:cNvSpPr/>
          <p:nvPr/>
        </p:nvSpPr>
        <p:spPr>
          <a:xfrm>
            <a:off x="968693" y="2997160"/>
            <a:ext cx="12692896" cy="395049"/>
          </a:xfrm>
          <a:prstGeom prst="rect">
            <a:avLst/>
          </a:prstGeom>
          <a:noFill/>
          <a:ln/>
        </p:spPr>
        <p:txBody>
          <a:bodyPr wrap="none" rtlCol="0" anchor="t"/>
          <a:lstStyle/>
          <a:p>
            <a:pPr indent="0" marL="0">
              <a:lnSpc>
                <a:spcPts val="3110"/>
              </a:lnSpc>
              <a:buNone/>
            </a:pPr>
            <a:r>
              <a:rPr lang="en-US" sz="1944" dirty="0">
                <a:solidFill>
                  <a:srgbClr val="D6E5EF"/>
                </a:solidFill>
                <a:latin typeface="Source Sans Pro" pitchFamily="34" charset="0"/>
                <a:ea typeface="Source Sans Pro" pitchFamily="34" charset="-122"/>
                <a:cs typeface="Source Sans Pro" pitchFamily="34" charset="-120"/>
              </a:rPr>
              <a:t>Private clouds offer significant advantages, but also come with potential drawbacks.</a:t>
            </a:r>
            <a:endParaRPr lang="en-US" sz="1944" dirty="0"/>
          </a:p>
        </p:txBody>
      </p:sp>
      <p:sp>
        <p:nvSpPr>
          <p:cNvPr id="6" name="Text 4"/>
          <p:cNvSpPr/>
          <p:nvPr/>
        </p:nvSpPr>
        <p:spPr>
          <a:xfrm>
            <a:off x="968693" y="3916680"/>
            <a:ext cx="2904530" cy="363141"/>
          </a:xfrm>
          <a:prstGeom prst="rect">
            <a:avLst/>
          </a:prstGeom>
          <a:noFill/>
          <a:ln/>
        </p:spPr>
        <p:txBody>
          <a:bodyPr wrap="none" rtlCol="0" anchor="t"/>
          <a:lstStyle/>
          <a:p>
            <a:pPr indent="0" marL="0">
              <a:lnSpc>
                <a:spcPts val="2859"/>
              </a:lnSpc>
              <a:buNone/>
            </a:pPr>
            <a:r>
              <a:rPr lang="en-US" sz="2287" dirty="0">
                <a:solidFill>
                  <a:srgbClr val="6EB9FC"/>
                </a:solidFill>
                <a:latin typeface="Lora" pitchFamily="34" charset="0"/>
                <a:ea typeface="Lora" pitchFamily="34" charset="-122"/>
                <a:cs typeface="Lora" pitchFamily="34" charset="-120"/>
              </a:rPr>
              <a:t>Advantages</a:t>
            </a:r>
            <a:endParaRPr lang="en-US" sz="2287" dirty="0"/>
          </a:p>
        </p:txBody>
      </p:sp>
      <p:sp>
        <p:nvSpPr>
          <p:cNvPr id="7" name="Text 5"/>
          <p:cNvSpPr/>
          <p:nvPr/>
        </p:nvSpPr>
        <p:spPr>
          <a:xfrm>
            <a:off x="1363623" y="4526637"/>
            <a:ext cx="5650349" cy="395049"/>
          </a:xfrm>
          <a:prstGeom prst="rect">
            <a:avLst/>
          </a:prstGeom>
          <a:noFill/>
          <a:ln/>
        </p:spPr>
        <p:txBody>
          <a:bodyPr wrap="none" rtlCol="0" anchor="t"/>
          <a:lstStyle/>
          <a:p>
            <a:pPr algn="l" marL="342900" indent="-342900">
              <a:lnSpc>
                <a:spcPts val="3110"/>
              </a:lnSpc>
              <a:buSzPct val="100000"/>
              <a:buFont typeface="+mj-lt"/>
              <a:buAutoNum type="arabicPeriod" startAt="1"/>
            </a:pPr>
            <a:r>
              <a:rPr lang="en-US" sz="1944" dirty="0">
                <a:solidFill>
                  <a:srgbClr val="D6E5EF"/>
                </a:solidFill>
                <a:latin typeface="Source Sans Pro" pitchFamily="34" charset="0"/>
                <a:ea typeface="Source Sans Pro" pitchFamily="34" charset="-122"/>
                <a:cs typeface="Source Sans Pro" pitchFamily="34" charset="-120"/>
              </a:rPr>
              <a:t>Enhanced Security</a:t>
            </a:r>
            <a:endParaRPr lang="en-US" sz="1944" dirty="0"/>
          </a:p>
        </p:txBody>
      </p:sp>
      <p:sp>
        <p:nvSpPr>
          <p:cNvPr id="8" name="Text 6"/>
          <p:cNvSpPr/>
          <p:nvPr/>
        </p:nvSpPr>
        <p:spPr>
          <a:xfrm>
            <a:off x="1363623" y="5008007"/>
            <a:ext cx="5650349" cy="395049"/>
          </a:xfrm>
          <a:prstGeom prst="rect">
            <a:avLst/>
          </a:prstGeom>
          <a:noFill/>
          <a:ln/>
        </p:spPr>
        <p:txBody>
          <a:bodyPr wrap="none" rtlCol="0" anchor="t"/>
          <a:lstStyle/>
          <a:p>
            <a:pPr algn="l" marL="342900" indent="-342900">
              <a:lnSpc>
                <a:spcPts val="3110"/>
              </a:lnSpc>
              <a:buSzPct val="100000"/>
              <a:buFont typeface="+mj-lt"/>
              <a:buAutoNum type="arabicPeriod" startAt="2"/>
            </a:pPr>
            <a:r>
              <a:rPr lang="en-US" sz="1944" dirty="0">
                <a:solidFill>
                  <a:srgbClr val="D6E5EF"/>
                </a:solidFill>
                <a:latin typeface="Source Sans Pro" pitchFamily="34" charset="0"/>
                <a:ea typeface="Source Sans Pro" pitchFamily="34" charset="-122"/>
                <a:cs typeface="Source Sans Pro" pitchFamily="34" charset="-120"/>
              </a:rPr>
              <a:t>Improved Performance</a:t>
            </a:r>
            <a:endParaRPr lang="en-US" sz="1944" dirty="0"/>
          </a:p>
        </p:txBody>
      </p:sp>
      <p:sp>
        <p:nvSpPr>
          <p:cNvPr id="9" name="Text 7"/>
          <p:cNvSpPr/>
          <p:nvPr/>
        </p:nvSpPr>
        <p:spPr>
          <a:xfrm>
            <a:off x="1363623" y="5489377"/>
            <a:ext cx="5650349" cy="395049"/>
          </a:xfrm>
          <a:prstGeom prst="rect">
            <a:avLst/>
          </a:prstGeom>
          <a:noFill/>
          <a:ln/>
        </p:spPr>
        <p:txBody>
          <a:bodyPr wrap="none" rtlCol="0" anchor="t"/>
          <a:lstStyle/>
          <a:p>
            <a:pPr algn="l" marL="342900" indent="-342900">
              <a:lnSpc>
                <a:spcPts val="3110"/>
              </a:lnSpc>
              <a:buSzPct val="100000"/>
              <a:buFont typeface="+mj-lt"/>
              <a:buAutoNum type="arabicPeriod" startAt="3"/>
            </a:pPr>
            <a:r>
              <a:rPr lang="en-US" sz="1944" dirty="0">
                <a:solidFill>
                  <a:srgbClr val="D6E5EF"/>
                </a:solidFill>
                <a:latin typeface="Source Sans Pro" pitchFamily="34" charset="0"/>
                <a:ea typeface="Source Sans Pro" pitchFamily="34" charset="-122"/>
                <a:cs typeface="Source Sans Pro" pitchFamily="34" charset="-120"/>
              </a:rPr>
              <a:t>Greater Control</a:t>
            </a:r>
            <a:endParaRPr lang="en-US" sz="1944" dirty="0"/>
          </a:p>
        </p:txBody>
      </p:sp>
      <p:sp>
        <p:nvSpPr>
          <p:cNvPr id="10" name="Text 8"/>
          <p:cNvSpPr/>
          <p:nvPr/>
        </p:nvSpPr>
        <p:spPr>
          <a:xfrm>
            <a:off x="1363623" y="5970746"/>
            <a:ext cx="5650349" cy="395049"/>
          </a:xfrm>
          <a:prstGeom prst="rect">
            <a:avLst/>
          </a:prstGeom>
          <a:noFill/>
          <a:ln/>
        </p:spPr>
        <p:txBody>
          <a:bodyPr wrap="none" rtlCol="0" anchor="t"/>
          <a:lstStyle/>
          <a:p>
            <a:pPr algn="l" marL="342900" indent="-342900">
              <a:lnSpc>
                <a:spcPts val="3110"/>
              </a:lnSpc>
              <a:buSzPct val="100000"/>
              <a:buFont typeface="+mj-lt"/>
              <a:buAutoNum type="arabicPeriod" startAt="4"/>
            </a:pPr>
            <a:r>
              <a:rPr lang="en-US" sz="1944" dirty="0">
                <a:solidFill>
                  <a:srgbClr val="D6E5EF"/>
                </a:solidFill>
                <a:latin typeface="Source Sans Pro" pitchFamily="34" charset="0"/>
                <a:ea typeface="Source Sans Pro" pitchFamily="34" charset="-122"/>
                <a:cs typeface="Source Sans Pro" pitchFamily="34" charset="-120"/>
              </a:rPr>
              <a:t>Customized Solutions</a:t>
            </a:r>
            <a:endParaRPr lang="en-US" sz="1944" dirty="0"/>
          </a:p>
        </p:txBody>
      </p:sp>
      <p:sp>
        <p:nvSpPr>
          <p:cNvPr id="11" name="Text 9"/>
          <p:cNvSpPr/>
          <p:nvPr/>
        </p:nvSpPr>
        <p:spPr>
          <a:xfrm>
            <a:off x="7623810" y="3916680"/>
            <a:ext cx="2904530" cy="363141"/>
          </a:xfrm>
          <a:prstGeom prst="rect">
            <a:avLst/>
          </a:prstGeom>
          <a:noFill/>
          <a:ln/>
        </p:spPr>
        <p:txBody>
          <a:bodyPr wrap="none" rtlCol="0" anchor="t"/>
          <a:lstStyle/>
          <a:p>
            <a:pPr indent="0" marL="0">
              <a:lnSpc>
                <a:spcPts val="2859"/>
              </a:lnSpc>
              <a:buNone/>
            </a:pPr>
            <a:r>
              <a:rPr lang="en-US" sz="2287" dirty="0">
                <a:solidFill>
                  <a:srgbClr val="6EB9FC"/>
                </a:solidFill>
                <a:latin typeface="Lora" pitchFamily="34" charset="0"/>
                <a:ea typeface="Lora" pitchFamily="34" charset="-122"/>
                <a:cs typeface="Lora" pitchFamily="34" charset="-120"/>
              </a:rPr>
              <a:t>Disadvantages</a:t>
            </a:r>
            <a:endParaRPr lang="en-US" sz="2287" dirty="0"/>
          </a:p>
        </p:txBody>
      </p:sp>
      <p:sp>
        <p:nvSpPr>
          <p:cNvPr id="12" name="Text 10"/>
          <p:cNvSpPr/>
          <p:nvPr/>
        </p:nvSpPr>
        <p:spPr>
          <a:xfrm>
            <a:off x="8018740" y="4526637"/>
            <a:ext cx="5650349" cy="395049"/>
          </a:xfrm>
          <a:prstGeom prst="rect">
            <a:avLst/>
          </a:prstGeom>
          <a:noFill/>
          <a:ln/>
        </p:spPr>
        <p:txBody>
          <a:bodyPr wrap="none" rtlCol="0" anchor="t"/>
          <a:lstStyle/>
          <a:p>
            <a:pPr algn="l" marL="342900" indent="-342900">
              <a:lnSpc>
                <a:spcPts val="3110"/>
              </a:lnSpc>
              <a:buSzPct val="100000"/>
              <a:buFont typeface="+mj-lt"/>
              <a:buAutoNum type="arabicPeriod" startAt="1"/>
            </a:pPr>
            <a:r>
              <a:rPr lang="en-US" sz="1944" dirty="0">
                <a:solidFill>
                  <a:srgbClr val="D6E5EF"/>
                </a:solidFill>
                <a:latin typeface="Source Sans Pro" pitchFamily="34" charset="0"/>
                <a:ea typeface="Source Sans Pro" pitchFamily="34" charset="-122"/>
                <a:cs typeface="Source Sans Pro" pitchFamily="34" charset="-120"/>
              </a:rPr>
              <a:t>Higher Initial Investment</a:t>
            </a:r>
            <a:endParaRPr lang="en-US" sz="1944" dirty="0"/>
          </a:p>
        </p:txBody>
      </p:sp>
      <p:sp>
        <p:nvSpPr>
          <p:cNvPr id="13" name="Text 11"/>
          <p:cNvSpPr/>
          <p:nvPr/>
        </p:nvSpPr>
        <p:spPr>
          <a:xfrm>
            <a:off x="8018740" y="5008007"/>
            <a:ext cx="5650349" cy="395049"/>
          </a:xfrm>
          <a:prstGeom prst="rect">
            <a:avLst/>
          </a:prstGeom>
          <a:noFill/>
          <a:ln/>
        </p:spPr>
        <p:txBody>
          <a:bodyPr wrap="none" rtlCol="0" anchor="t"/>
          <a:lstStyle/>
          <a:p>
            <a:pPr algn="l" marL="342900" indent="-342900">
              <a:lnSpc>
                <a:spcPts val="3110"/>
              </a:lnSpc>
              <a:buSzPct val="100000"/>
              <a:buFont typeface="+mj-lt"/>
              <a:buAutoNum type="arabicPeriod" startAt="2"/>
            </a:pPr>
            <a:r>
              <a:rPr lang="en-US" sz="1944" dirty="0">
                <a:solidFill>
                  <a:srgbClr val="D6E5EF"/>
                </a:solidFill>
                <a:latin typeface="Source Sans Pro" pitchFamily="34" charset="0"/>
                <a:ea typeface="Source Sans Pro" pitchFamily="34" charset="-122"/>
                <a:cs typeface="Source Sans Pro" pitchFamily="34" charset="-120"/>
              </a:rPr>
              <a:t>Complexity of Management</a:t>
            </a:r>
            <a:endParaRPr lang="en-US" sz="1944" dirty="0"/>
          </a:p>
        </p:txBody>
      </p:sp>
      <p:sp>
        <p:nvSpPr>
          <p:cNvPr id="14" name="Text 12"/>
          <p:cNvSpPr/>
          <p:nvPr/>
        </p:nvSpPr>
        <p:spPr>
          <a:xfrm>
            <a:off x="8018740" y="5489377"/>
            <a:ext cx="5650349" cy="395049"/>
          </a:xfrm>
          <a:prstGeom prst="rect">
            <a:avLst/>
          </a:prstGeom>
          <a:noFill/>
          <a:ln/>
        </p:spPr>
        <p:txBody>
          <a:bodyPr wrap="none" rtlCol="0" anchor="t"/>
          <a:lstStyle/>
          <a:p>
            <a:pPr algn="l" marL="342900" indent="-342900">
              <a:lnSpc>
                <a:spcPts val="3110"/>
              </a:lnSpc>
              <a:buSzPct val="100000"/>
              <a:buFont typeface="+mj-lt"/>
              <a:buAutoNum type="arabicPeriod" startAt="3"/>
            </a:pPr>
            <a:r>
              <a:rPr lang="en-US" sz="1944" dirty="0">
                <a:solidFill>
                  <a:srgbClr val="D6E5EF"/>
                </a:solidFill>
                <a:latin typeface="Source Sans Pro" pitchFamily="34" charset="0"/>
                <a:ea typeface="Source Sans Pro" pitchFamily="34" charset="-122"/>
                <a:cs typeface="Source Sans Pro" pitchFamily="34" charset="-120"/>
              </a:rPr>
              <a:t>Limited Scalability</a:t>
            </a:r>
            <a:endParaRPr lang="en-US" sz="1944" dirty="0"/>
          </a:p>
        </p:txBody>
      </p:sp>
      <p:sp>
        <p:nvSpPr>
          <p:cNvPr id="15" name="Text 13"/>
          <p:cNvSpPr/>
          <p:nvPr/>
        </p:nvSpPr>
        <p:spPr>
          <a:xfrm>
            <a:off x="8018740" y="5970746"/>
            <a:ext cx="5650349" cy="395049"/>
          </a:xfrm>
          <a:prstGeom prst="rect">
            <a:avLst/>
          </a:prstGeom>
          <a:noFill/>
          <a:ln/>
        </p:spPr>
        <p:txBody>
          <a:bodyPr wrap="none" rtlCol="0" anchor="t"/>
          <a:lstStyle/>
          <a:p>
            <a:pPr algn="l" marL="342900" indent="-342900">
              <a:lnSpc>
                <a:spcPts val="3110"/>
              </a:lnSpc>
              <a:buSzPct val="100000"/>
              <a:buFont typeface="+mj-lt"/>
              <a:buAutoNum type="arabicPeriod" startAt="4"/>
            </a:pPr>
            <a:r>
              <a:rPr lang="en-US" sz="1944" dirty="0">
                <a:solidFill>
                  <a:srgbClr val="D6E5EF"/>
                </a:solidFill>
                <a:latin typeface="Source Sans Pro" pitchFamily="34" charset="0"/>
                <a:ea typeface="Source Sans Pro" pitchFamily="34" charset="-122"/>
                <a:cs typeface="Source Sans Pro" pitchFamily="34" charset="-120"/>
              </a:rPr>
              <a:t>Potential Vendor Lock-in</a:t>
            </a:r>
            <a:endParaRPr lang="en-US" sz="1944" dirty="0"/>
          </a:p>
        </p:txBody>
      </p:sp>
      <p:pic>
        <p:nvPicPr>
          <p:cNvPr id="16"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p:cNvPr>
          <p:cNvPicPr>
            <a:picLocks noChangeAspect="1"/>
          </p:cNvPicPr>
          <p:nvPr/>
        </p:nvPicPr>
        <p:blipFill>
          <a:blip r:embed="rId1"/>
          <a:stretch>
            <a:fillRect/>
          </a:stretch>
        </p:blipFill>
        <p:spPr>
          <a:xfrm>
            <a:off x="10972800" y="0"/>
            <a:ext cx="3657600" cy="8229600"/>
          </a:xfrm>
          <a:prstGeom prst="rect">
            <a:avLst/>
          </a:prstGeom>
        </p:spPr>
      </p:pic>
      <p:sp>
        <p:nvSpPr>
          <p:cNvPr id="5" name="Text 2"/>
          <p:cNvSpPr/>
          <p:nvPr/>
        </p:nvSpPr>
        <p:spPr>
          <a:xfrm>
            <a:off x="671274" y="965121"/>
            <a:ext cx="9066014" cy="564118"/>
          </a:xfrm>
          <a:prstGeom prst="rect">
            <a:avLst/>
          </a:prstGeom>
          <a:noFill/>
          <a:ln/>
        </p:spPr>
        <p:txBody>
          <a:bodyPr wrap="none" rtlCol="0" anchor="t"/>
          <a:lstStyle/>
          <a:p>
            <a:pPr indent="0" marL="0">
              <a:lnSpc>
                <a:spcPts val="4442"/>
              </a:lnSpc>
              <a:buNone/>
            </a:pPr>
            <a:r>
              <a:rPr lang="en-US" sz="3554" dirty="0">
                <a:solidFill>
                  <a:srgbClr val="6EB9FC"/>
                </a:solidFill>
                <a:latin typeface="Lora" pitchFamily="34" charset="0"/>
                <a:ea typeface="Lora" pitchFamily="34" charset="-122"/>
                <a:cs typeface="Lora" pitchFamily="34" charset="-120"/>
              </a:rPr>
              <a:t>Private Cloud Management and Monitoring</a:t>
            </a:r>
            <a:endParaRPr lang="en-US" sz="3554" dirty="0"/>
          </a:p>
        </p:txBody>
      </p:sp>
      <p:sp>
        <p:nvSpPr>
          <p:cNvPr id="6" name="Text 3"/>
          <p:cNvSpPr/>
          <p:nvPr/>
        </p:nvSpPr>
        <p:spPr>
          <a:xfrm>
            <a:off x="671274" y="1816894"/>
            <a:ext cx="9630251" cy="306824"/>
          </a:xfrm>
          <a:prstGeom prst="rect">
            <a:avLst/>
          </a:prstGeom>
          <a:noFill/>
          <a:ln/>
        </p:spPr>
        <p:txBody>
          <a:bodyPr wrap="none" rtlCol="0" anchor="t"/>
          <a:lstStyle/>
          <a:p>
            <a:pPr indent="0" marL="0">
              <a:lnSpc>
                <a:spcPts val="2417"/>
              </a:lnSpc>
              <a:buNone/>
            </a:pPr>
            <a:r>
              <a:rPr lang="en-US" sz="1510" dirty="0">
                <a:solidFill>
                  <a:srgbClr val="D6E5EF"/>
                </a:solidFill>
                <a:latin typeface="Source Sans Pro" pitchFamily="34" charset="0"/>
                <a:ea typeface="Source Sans Pro" pitchFamily="34" charset="-122"/>
                <a:cs typeface="Source Sans Pro" pitchFamily="34" charset="-120"/>
              </a:rPr>
              <a:t>Managing a private cloud involves monitoring key metrics and ensuring optimal performance and resource utilization.</a:t>
            </a:r>
            <a:endParaRPr lang="en-US" sz="1510" dirty="0"/>
          </a:p>
        </p:txBody>
      </p:sp>
      <p:sp>
        <p:nvSpPr>
          <p:cNvPr id="7" name="Shape 4"/>
          <p:cNvSpPr/>
          <p:nvPr/>
        </p:nvSpPr>
        <p:spPr>
          <a:xfrm>
            <a:off x="947023" y="2339459"/>
            <a:ext cx="23932" cy="4925020"/>
          </a:xfrm>
          <a:prstGeom prst="roundRect">
            <a:avLst>
              <a:gd name="adj" fmla="val 144279"/>
            </a:avLst>
          </a:prstGeom>
          <a:solidFill>
            <a:srgbClr val="5D606B"/>
          </a:solidFill>
          <a:ln/>
        </p:spPr>
      </p:sp>
      <p:sp>
        <p:nvSpPr>
          <p:cNvPr id="8" name="Shape 5"/>
          <p:cNvSpPr/>
          <p:nvPr/>
        </p:nvSpPr>
        <p:spPr>
          <a:xfrm>
            <a:off x="1174730" y="2758976"/>
            <a:ext cx="671274" cy="23932"/>
          </a:xfrm>
          <a:prstGeom prst="roundRect">
            <a:avLst>
              <a:gd name="adj" fmla="val 144279"/>
            </a:avLst>
          </a:prstGeom>
          <a:solidFill>
            <a:srgbClr val="5D606B"/>
          </a:solidFill>
          <a:ln/>
        </p:spPr>
      </p:sp>
      <p:sp>
        <p:nvSpPr>
          <p:cNvPr id="9" name="Shape 6"/>
          <p:cNvSpPr/>
          <p:nvPr/>
        </p:nvSpPr>
        <p:spPr>
          <a:xfrm>
            <a:off x="743129" y="2555200"/>
            <a:ext cx="431602" cy="431602"/>
          </a:xfrm>
          <a:prstGeom prst="roundRect">
            <a:avLst>
              <a:gd name="adj" fmla="val 8000"/>
            </a:avLst>
          </a:prstGeom>
          <a:solidFill>
            <a:srgbClr val="444752"/>
          </a:solidFill>
          <a:ln/>
        </p:spPr>
      </p:sp>
      <p:sp>
        <p:nvSpPr>
          <p:cNvPr id="10" name="Text 7"/>
          <p:cNvSpPr/>
          <p:nvPr/>
        </p:nvSpPr>
        <p:spPr>
          <a:xfrm>
            <a:off x="909578" y="2635568"/>
            <a:ext cx="98584" cy="270867"/>
          </a:xfrm>
          <a:prstGeom prst="rect">
            <a:avLst/>
          </a:prstGeom>
          <a:noFill/>
          <a:ln/>
        </p:spPr>
        <p:txBody>
          <a:bodyPr wrap="none" rtlCol="0" anchor="t"/>
          <a:lstStyle/>
          <a:p>
            <a:pPr algn="ctr" indent="0" marL="0">
              <a:lnSpc>
                <a:spcPts val="2132"/>
              </a:lnSpc>
              <a:buNone/>
            </a:pPr>
            <a:r>
              <a:rPr lang="en-US" sz="2132" dirty="0">
                <a:solidFill>
                  <a:srgbClr val="D6E5EF"/>
                </a:solidFill>
                <a:latin typeface="Lora" pitchFamily="34" charset="0"/>
                <a:ea typeface="Lora" pitchFamily="34" charset="-122"/>
                <a:cs typeface="Lora" pitchFamily="34" charset="-120"/>
              </a:rPr>
              <a:t>1</a:t>
            </a:r>
            <a:endParaRPr lang="en-US" sz="2132" dirty="0"/>
          </a:p>
        </p:txBody>
      </p:sp>
      <p:sp>
        <p:nvSpPr>
          <p:cNvPr id="11" name="Text 8"/>
          <p:cNvSpPr/>
          <p:nvPr/>
        </p:nvSpPr>
        <p:spPr>
          <a:xfrm>
            <a:off x="2013942" y="2531269"/>
            <a:ext cx="2256711" cy="281940"/>
          </a:xfrm>
          <a:prstGeom prst="rect">
            <a:avLst/>
          </a:prstGeom>
          <a:noFill/>
          <a:ln/>
        </p:spPr>
        <p:txBody>
          <a:bodyPr wrap="none" rtlCol="0" anchor="t"/>
          <a:lstStyle/>
          <a:p>
            <a:pPr algn="l" indent="0" marL="0">
              <a:lnSpc>
                <a:spcPts val="2221"/>
              </a:lnSpc>
              <a:buNone/>
            </a:pPr>
            <a:r>
              <a:rPr lang="en-US" sz="1777" dirty="0">
                <a:solidFill>
                  <a:srgbClr val="D6E5EF"/>
                </a:solidFill>
                <a:latin typeface="Lora" pitchFamily="34" charset="0"/>
                <a:ea typeface="Lora" pitchFamily="34" charset="-122"/>
                <a:cs typeface="Lora" pitchFamily="34" charset="-120"/>
              </a:rPr>
              <a:t>Resource Monitoring</a:t>
            </a:r>
            <a:endParaRPr lang="en-US" sz="1777" dirty="0"/>
          </a:p>
        </p:txBody>
      </p:sp>
      <p:sp>
        <p:nvSpPr>
          <p:cNvPr id="12" name="Text 9"/>
          <p:cNvSpPr/>
          <p:nvPr/>
        </p:nvSpPr>
        <p:spPr>
          <a:xfrm>
            <a:off x="2013942" y="2928223"/>
            <a:ext cx="8287583" cy="306824"/>
          </a:xfrm>
          <a:prstGeom prst="rect">
            <a:avLst/>
          </a:prstGeom>
          <a:noFill/>
          <a:ln/>
        </p:spPr>
        <p:txBody>
          <a:bodyPr wrap="none" rtlCol="0" anchor="t"/>
          <a:lstStyle/>
          <a:p>
            <a:pPr algn="l" indent="0" marL="0">
              <a:lnSpc>
                <a:spcPts val="2417"/>
              </a:lnSpc>
              <a:buNone/>
            </a:pPr>
            <a:r>
              <a:rPr lang="en-US" sz="1510" dirty="0">
                <a:solidFill>
                  <a:srgbClr val="D6E5EF"/>
                </a:solidFill>
                <a:latin typeface="Source Sans Pro" pitchFamily="34" charset="0"/>
                <a:ea typeface="Source Sans Pro" pitchFamily="34" charset="-122"/>
                <a:cs typeface="Source Sans Pro" pitchFamily="34" charset="-120"/>
              </a:rPr>
              <a:t>Track CPU, memory, and storage usage.</a:t>
            </a:r>
            <a:endParaRPr lang="en-US" sz="1510" dirty="0"/>
          </a:p>
        </p:txBody>
      </p:sp>
      <p:sp>
        <p:nvSpPr>
          <p:cNvPr id="13" name="Shape 10"/>
          <p:cNvSpPr/>
          <p:nvPr/>
        </p:nvSpPr>
        <p:spPr>
          <a:xfrm>
            <a:off x="1174730" y="4038183"/>
            <a:ext cx="671274" cy="23932"/>
          </a:xfrm>
          <a:prstGeom prst="roundRect">
            <a:avLst>
              <a:gd name="adj" fmla="val 144279"/>
            </a:avLst>
          </a:prstGeom>
          <a:solidFill>
            <a:srgbClr val="5D606B"/>
          </a:solidFill>
          <a:ln/>
        </p:spPr>
      </p:sp>
      <p:sp>
        <p:nvSpPr>
          <p:cNvPr id="14" name="Shape 11"/>
          <p:cNvSpPr/>
          <p:nvPr/>
        </p:nvSpPr>
        <p:spPr>
          <a:xfrm>
            <a:off x="743129" y="3834408"/>
            <a:ext cx="431602" cy="431602"/>
          </a:xfrm>
          <a:prstGeom prst="roundRect">
            <a:avLst>
              <a:gd name="adj" fmla="val 8000"/>
            </a:avLst>
          </a:prstGeom>
          <a:solidFill>
            <a:srgbClr val="444752"/>
          </a:solidFill>
          <a:ln/>
        </p:spPr>
      </p:sp>
      <p:sp>
        <p:nvSpPr>
          <p:cNvPr id="15" name="Text 12"/>
          <p:cNvSpPr/>
          <p:nvPr/>
        </p:nvSpPr>
        <p:spPr>
          <a:xfrm>
            <a:off x="886242" y="3914775"/>
            <a:ext cx="145375" cy="270867"/>
          </a:xfrm>
          <a:prstGeom prst="rect">
            <a:avLst/>
          </a:prstGeom>
          <a:noFill/>
          <a:ln/>
        </p:spPr>
        <p:txBody>
          <a:bodyPr wrap="none" rtlCol="0" anchor="t"/>
          <a:lstStyle/>
          <a:p>
            <a:pPr algn="ctr" indent="0" marL="0">
              <a:lnSpc>
                <a:spcPts val="2132"/>
              </a:lnSpc>
              <a:buNone/>
            </a:pPr>
            <a:r>
              <a:rPr lang="en-US" sz="2132" dirty="0">
                <a:solidFill>
                  <a:srgbClr val="D6E5EF"/>
                </a:solidFill>
                <a:latin typeface="Lora" pitchFamily="34" charset="0"/>
                <a:ea typeface="Lora" pitchFamily="34" charset="-122"/>
                <a:cs typeface="Lora" pitchFamily="34" charset="-120"/>
              </a:rPr>
              <a:t>2</a:t>
            </a:r>
            <a:endParaRPr lang="en-US" sz="2132" dirty="0"/>
          </a:p>
        </p:txBody>
      </p:sp>
      <p:sp>
        <p:nvSpPr>
          <p:cNvPr id="16" name="Text 13"/>
          <p:cNvSpPr/>
          <p:nvPr/>
        </p:nvSpPr>
        <p:spPr>
          <a:xfrm>
            <a:off x="2013942" y="3810476"/>
            <a:ext cx="2794397" cy="281940"/>
          </a:xfrm>
          <a:prstGeom prst="rect">
            <a:avLst/>
          </a:prstGeom>
          <a:noFill/>
          <a:ln/>
        </p:spPr>
        <p:txBody>
          <a:bodyPr wrap="none" rtlCol="0" anchor="t"/>
          <a:lstStyle/>
          <a:p>
            <a:pPr algn="l" indent="0" marL="0">
              <a:lnSpc>
                <a:spcPts val="2221"/>
              </a:lnSpc>
              <a:buNone/>
            </a:pPr>
            <a:r>
              <a:rPr lang="en-US" sz="1777" dirty="0">
                <a:solidFill>
                  <a:srgbClr val="D6E5EF"/>
                </a:solidFill>
                <a:latin typeface="Lora" pitchFamily="34" charset="0"/>
                <a:ea typeface="Lora" pitchFamily="34" charset="-122"/>
                <a:cs typeface="Lora" pitchFamily="34" charset="-120"/>
              </a:rPr>
              <a:t>Performance Optimization</a:t>
            </a:r>
            <a:endParaRPr lang="en-US" sz="1777" dirty="0"/>
          </a:p>
        </p:txBody>
      </p:sp>
      <p:sp>
        <p:nvSpPr>
          <p:cNvPr id="17" name="Text 14"/>
          <p:cNvSpPr/>
          <p:nvPr/>
        </p:nvSpPr>
        <p:spPr>
          <a:xfrm>
            <a:off x="2013942" y="4207431"/>
            <a:ext cx="8287583" cy="306824"/>
          </a:xfrm>
          <a:prstGeom prst="rect">
            <a:avLst/>
          </a:prstGeom>
          <a:noFill/>
          <a:ln/>
        </p:spPr>
        <p:txBody>
          <a:bodyPr wrap="none" rtlCol="0" anchor="t"/>
          <a:lstStyle/>
          <a:p>
            <a:pPr algn="l" indent="0" marL="0">
              <a:lnSpc>
                <a:spcPts val="2417"/>
              </a:lnSpc>
              <a:buNone/>
            </a:pPr>
            <a:r>
              <a:rPr lang="en-US" sz="1510" dirty="0">
                <a:solidFill>
                  <a:srgbClr val="D6E5EF"/>
                </a:solidFill>
                <a:latin typeface="Source Sans Pro" pitchFamily="34" charset="0"/>
                <a:ea typeface="Source Sans Pro" pitchFamily="34" charset="-122"/>
                <a:cs typeface="Source Sans Pro" pitchFamily="34" charset="-120"/>
              </a:rPr>
              <a:t>Identify bottlenecks and improve system efficiency.</a:t>
            </a:r>
            <a:endParaRPr lang="en-US" sz="1510" dirty="0"/>
          </a:p>
        </p:txBody>
      </p:sp>
      <p:sp>
        <p:nvSpPr>
          <p:cNvPr id="18" name="Shape 15"/>
          <p:cNvSpPr/>
          <p:nvPr/>
        </p:nvSpPr>
        <p:spPr>
          <a:xfrm>
            <a:off x="1174730" y="5317391"/>
            <a:ext cx="671274" cy="23932"/>
          </a:xfrm>
          <a:prstGeom prst="roundRect">
            <a:avLst>
              <a:gd name="adj" fmla="val 144279"/>
            </a:avLst>
          </a:prstGeom>
          <a:solidFill>
            <a:srgbClr val="5D606B"/>
          </a:solidFill>
          <a:ln/>
        </p:spPr>
      </p:sp>
      <p:sp>
        <p:nvSpPr>
          <p:cNvPr id="19" name="Shape 16"/>
          <p:cNvSpPr/>
          <p:nvPr/>
        </p:nvSpPr>
        <p:spPr>
          <a:xfrm>
            <a:off x="743129" y="5113615"/>
            <a:ext cx="431602" cy="431602"/>
          </a:xfrm>
          <a:prstGeom prst="roundRect">
            <a:avLst>
              <a:gd name="adj" fmla="val 8000"/>
            </a:avLst>
          </a:prstGeom>
          <a:solidFill>
            <a:srgbClr val="444752"/>
          </a:solidFill>
          <a:ln/>
        </p:spPr>
      </p:sp>
      <p:sp>
        <p:nvSpPr>
          <p:cNvPr id="20" name="Text 17"/>
          <p:cNvSpPr/>
          <p:nvPr/>
        </p:nvSpPr>
        <p:spPr>
          <a:xfrm>
            <a:off x="883503" y="5193983"/>
            <a:ext cx="150852" cy="270867"/>
          </a:xfrm>
          <a:prstGeom prst="rect">
            <a:avLst/>
          </a:prstGeom>
          <a:noFill/>
          <a:ln/>
        </p:spPr>
        <p:txBody>
          <a:bodyPr wrap="none" rtlCol="0" anchor="t"/>
          <a:lstStyle/>
          <a:p>
            <a:pPr algn="ctr" indent="0" marL="0">
              <a:lnSpc>
                <a:spcPts val="2132"/>
              </a:lnSpc>
              <a:buNone/>
            </a:pPr>
            <a:r>
              <a:rPr lang="en-US" sz="2132" dirty="0">
                <a:solidFill>
                  <a:srgbClr val="D6E5EF"/>
                </a:solidFill>
                <a:latin typeface="Lora" pitchFamily="34" charset="0"/>
                <a:ea typeface="Lora" pitchFamily="34" charset="-122"/>
                <a:cs typeface="Lora" pitchFamily="34" charset="-120"/>
              </a:rPr>
              <a:t>3</a:t>
            </a:r>
            <a:endParaRPr lang="en-US" sz="2132" dirty="0"/>
          </a:p>
        </p:txBody>
      </p:sp>
      <p:sp>
        <p:nvSpPr>
          <p:cNvPr id="21" name="Text 18"/>
          <p:cNvSpPr/>
          <p:nvPr/>
        </p:nvSpPr>
        <p:spPr>
          <a:xfrm>
            <a:off x="2013942" y="5089684"/>
            <a:ext cx="2303859" cy="281940"/>
          </a:xfrm>
          <a:prstGeom prst="rect">
            <a:avLst/>
          </a:prstGeom>
          <a:noFill/>
          <a:ln/>
        </p:spPr>
        <p:txBody>
          <a:bodyPr wrap="none" rtlCol="0" anchor="t"/>
          <a:lstStyle/>
          <a:p>
            <a:pPr algn="l" indent="0" marL="0">
              <a:lnSpc>
                <a:spcPts val="2221"/>
              </a:lnSpc>
              <a:buNone/>
            </a:pPr>
            <a:r>
              <a:rPr lang="en-US" sz="1777" dirty="0">
                <a:solidFill>
                  <a:srgbClr val="D6E5EF"/>
                </a:solidFill>
                <a:latin typeface="Lora" pitchFamily="34" charset="0"/>
                <a:ea typeface="Lora" pitchFamily="34" charset="-122"/>
                <a:cs typeface="Lora" pitchFamily="34" charset="-120"/>
              </a:rPr>
              <a:t>Security Management</a:t>
            </a:r>
            <a:endParaRPr lang="en-US" sz="1777" dirty="0"/>
          </a:p>
        </p:txBody>
      </p:sp>
      <p:sp>
        <p:nvSpPr>
          <p:cNvPr id="22" name="Text 19"/>
          <p:cNvSpPr/>
          <p:nvPr/>
        </p:nvSpPr>
        <p:spPr>
          <a:xfrm>
            <a:off x="2013942" y="5486638"/>
            <a:ext cx="8287583" cy="306824"/>
          </a:xfrm>
          <a:prstGeom prst="rect">
            <a:avLst/>
          </a:prstGeom>
          <a:noFill/>
          <a:ln/>
        </p:spPr>
        <p:txBody>
          <a:bodyPr wrap="none" rtlCol="0" anchor="t"/>
          <a:lstStyle/>
          <a:p>
            <a:pPr algn="l" indent="0" marL="0">
              <a:lnSpc>
                <a:spcPts val="2417"/>
              </a:lnSpc>
              <a:buNone/>
            </a:pPr>
            <a:r>
              <a:rPr lang="en-US" sz="1510" dirty="0">
                <a:solidFill>
                  <a:srgbClr val="D6E5EF"/>
                </a:solidFill>
                <a:latin typeface="Source Sans Pro" pitchFamily="34" charset="0"/>
                <a:ea typeface="Source Sans Pro" pitchFamily="34" charset="-122"/>
                <a:cs typeface="Source Sans Pro" pitchFamily="34" charset="-120"/>
              </a:rPr>
              <a:t>Monitor security events and respond to threats.</a:t>
            </a:r>
            <a:endParaRPr lang="en-US" sz="1510" dirty="0"/>
          </a:p>
        </p:txBody>
      </p:sp>
      <p:sp>
        <p:nvSpPr>
          <p:cNvPr id="23" name="Shape 20"/>
          <p:cNvSpPr/>
          <p:nvPr/>
        </p:nvSpPr>
        <p:spPr>
          <a:xfrm>
            <a:off x="1174730" y="6596598"/>
            <a:ext cx="671274" cy="23932"/>
          </a:xfrm>
          <a:prstGeom prst="roundRect">
            <a:avLst>
              <a:gd name="adj" fmla="val 144279"/>
            </a:avLst>
          </a:prstGeom>
          <a:solidFill>
            <a:srgbClr val="5D606B"/>
          </a:solidFill>
          <a:ln/>
        </p:spPr>
      </p:sp>
      <p:sp>
        <p:nvSpPr>
          <p:cNvPr id="24" name="Shape 21"/>
          <p:cNvSpPr/>
          <p:nvPr/>
        </p:nvSpPr>
        <p:spPr>
          <a:xfrm>
            <a:off x="743129" y="6392823"/>
            <a:ext cx="431602" cy="431602"/>
          </a:xfrm>
          <a:prstGeom prst="roundRect">
            <a:avLst>
              <a:gd name="adj" fmla="val 8000"/>
            </a:avLst>
          </a:prstGeom>
          <a:solidFill>
            <a:srgbClr val="444752"/>
          </a:solidFill>
          <a:ln/>
        </p:spPr>
      </p:sp>
      <p:sp>
        <p:nvSpPr>
          <p:cNvPr id="25" name="Text 22"/>
          <p:cNvSpPr/>
          <p:nvPr/>
        </p:nvSpPr>
        <p:spPr>
          <a:xfrm>
            <a:off x="885527" y="6473190"/>
            <a:ext cx="146685" cy="270867"/>
          </a:xfrm>
          <a:prstGeom prst="rect">
            <a:avLst/>
          </a:prstGeom>
          <a:noFill/>
          <a:ln/>
        </p:spPr>
        <p:txBody>
          <a:bodyPr wrap="none" rtlCol="0" anchor="t"/>
          <a:lstStyle/>
          <a:p>
            <a:pPr algn="ctr" indent="0" marL="0">
              <a:lnSpc>
                <a:spcPts val="2132"/>
              </a:lnSpc>
              <a:buNone/>
            </a:pPr>
            <a:r>
              <a:rPr lang="en-US" sz="2132" dirty="0">
                <a:solidFill>
                  <a:srgbClr val="D6E5EF"/>
                </a:solidFill>
                <a:latin typeface="Lora" pitchFamily="34" charset="0"/>
                <a:ea typeface="Lora" pitchFamily="34" charset="-122"/>
                <a:cs typeface="Lora" pitchFamily="34" charset="-120"/>
              </a:rPr>
              <a:t>4</a:t>
            </a:r>
            <a:endParaRPr lang="en-US" sz="2132" dirty="0"/>
          </a:p>
        </p:txBody>
      </p:sp>
      <p:sp>
        <p:nvSpPr>
          <p:cNvPr id="26" name="Text 23"/>
          <p:cNvSpPr/>
          <p:nvPr/>
        </p:nvSpPr>
        <p:spPr>
          <a:xfrm>
            <a:off x="2013942" y="6368891"/>
            <a:ext cx="2256711" cy="281940"/>
          </a:xfrm>
          <a:prstGeom prst="rect">
            <a:avLst/>
          </a:prstGeom>
          <a:noFill/>
          <a:ln/>
        </p:spPr>
        <p:txBody>
          <a:bodyPr wrap="none" rtlCol="0" anchor="t"/>
          <a:lstStyle/>
          <a:p>
            <a:pPr algn="l" indent="0" marL="0">
              <a:lnSpc>
                <a:spcPts val="2221"/>
              </a:lnSpc>
              <a:buNone/>
            </a:pPr>
            <a:r>
              <a:rPr lang="en-US" sz="1777" dirty="0">
                <a:solidFill>
                  <a:srgbClr val="D6E5EF"/>
                </a:solidFill>
                <a:latin typeface="Lora" pitchFamily="34" charset="0"/>
                <a:ea typeface="Lora" pitchFamily="34" charset="-122"/>
                <a:cs typeface="Lora" pitchFamily="34" charset="-120"/>
              </a:rPr>
              <a:t>Capacity Planning</a:t>
            </a:r>
            <a:endParaRPr lang="en-US" sz="1777" dirty="0"/>
          </a:p>
        </p:txBody>
      </p:sp>
      <p:sp>
        <p:nvSpPr>
          <p:cNvPr id="27" name="Text 24"/>
          <p:cNvSpPr/>
          <p:nvPr/>
        </p:nvSpPr>
        <p:spPr>
          <a:xfrm>
            <a:off x="2013942" y="6765846"/>
            <a:ext cx="8287583" cy="306824"/>
          </a:xfrm>
          <a:prstGeom prst="rect">
            <a:avLst/>
          </a:prstGeom>
          <a:noFill/>
          <a:ln/>
        </p:spPr>
        <p:txBody>
          <a:bodyPr wrap="none" rtlCol="0" anchor="t"/>
          <a:lstStyle/>
          <a:p>
            <a:pPr algn="l" indent="0" marL="0">
              <a:lnSpc>
                <a:spcPts val="2417"/>
              </a:lnSpc>
              <a:buNone/>
            </a:pPr>
            <a:r>
              <a:rPr lang="en-US" sz="1510" dirty="0">
                <a:solidFill>
                  <a:srgbClr val="D6E5EF"/>
                </a:solidFill>
                <a:latin typeface="Source Sans Pro" pitchFamily="34" charset="0"/>
                <a:ea typeface="Source Sans Pro" pitchFamily="34" charset="-122"/>
                <a:cs typeface="Source Sans Pro" pitchFamily="34" charset="-120"/>
              </a:rPr>
              <a:t>Forecast future needs and scale resources accordingly.</a:t>
            </a:r>
            <a:endParaRPr lang="en-US" sz="1510" dirty="0"/>
          </a:p>
        </p:txBody>
      </p:sp>
      <p:pic>
        <p:nvPicPr>
          <p:cNvPr id="28"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2024-07-15T04:02:12Z</dcterms:created>
  <dcterms:modified xsi:type="dcterms:W3CDTF">2024-07-15T04:02:12Z</dcterms:modified>
</cp:coreProperties>
</file>