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F33B-0F99-46CA-A8EB-C5C7D52C9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31766E-9F0E-4B35-A1E3-7044CC763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F45B5F1-719B-4CF9-9B6B-621990CDA138}"/>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5" name="Footer Placeholder 4">
            <a:extLst>
              <a:ext uri="{FF2B5EF4-FFF2-40B4-BE49-F238E27FC236}">
                <a16:creationId xmlns:a16="http://schemas.microsoft.com/office/drawing/2014/main" id="{895D91F1-1F14-4B12-8157-BCB7C0521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1E9590-4AE7-4110-AAF0-1E4464F8BAD2}"/>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342506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F79D-B01E-40B4-A689-C72ADDBA025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14DE435-B978-4081-853D-C919BE393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A6842B-9085-40A2-8665-8040FA8C35CD}"/>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5" name="Footer Placeholder 4">
            <a:extLst>
              <a:ext uri="{FF2B5EF4-FFF2-40B4-BE49-F238E27FC236}">
                <a16:creationId xmlns:a16="http://schemas.microsoft.com/office/drawing/2014/main" id="{6F22A164-3998-405E-8546-38417B46E1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4FF0B5-4ED7-4B50-AFB7-3CF57B0C3074}"/>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243092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754F5D-38DA-4F25-BF93-1B31E7426D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20F5229-8044-41EF-8806-9B54B5AAE4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F402B6-3CB8-46EB-A32F-7C4666551DB2}"/>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5" name="Footer Placeholder 4">
            <a:extLst>
              <a:ext uri="{FF2B5EF4-FFF2-40B4-BE49-F238E27FC236}">
                <a16:creationId xmlns:a16="http://schemas.microsoft.com/office/drawing/2014/main" id="{04F5F076-CFC5-4D42-9886-D00729F82C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58142A-D8BF-409F-A04F-FD8650F090BB}"/>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3250902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2059-093B-4C7F-817B-03955F4FEE3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E63726D-F6FA-48FA-B2A5-DF7F28E791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76474C-931F-405F-9C10-80EC8CDE59F1}"/>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5" name="Footer Placeholder 4">
            <a:extLst>
              <a:ext uri="{FF2B5EF4-FFF2-40B4-BE49-F238E27FC236}">
                <a16:creationId xmlns:a16="http://schemas.microsoft.com/office/drawing/2014/main" id="{6D5D7580-351D-41CD-8EB2-6CE3AEAF23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33547C-9BE0-4994-8FE2-41A2F58CB95F}"/>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292228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491C-FE3B-4B18-A709-2CBF0D088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87E8D2F-E559-46E3-87D8-3D9484D9E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52A41-31FD-45F3-8A60-C4C3C29392F9}"/>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5" name="Footer Placeholder 4">
            <a:extLst>
              <a:ext uri="{FF2B5EF4-FFF2-40B4-BE49-F238E27FC236}">
                <a16:creationId xmlns:a16="http://schemas.microsoft.com/office/drawing/2014/main" id="{2545EDF2-D3CD-4F95-93CC-7445B2CF8F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0486274-01C3-44D6-AAD7-D2D196DC0F0B}"/>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236361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620B-1718-4029-9D1B-5730A7DDD22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E8643A9-0158-4BA7-9EB5-CEAB6AC354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8317903-1B62-4DE2-9767-910DA98AAE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06B421E-48A9-4A69-BCE1-72DE31B8FD14}"/>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6" name="Footer Placeholder 5">
            <a:extLst>
              <a:ext uri="{FF2B5EF4-FFF2-40B4-BE49-F238E27FC236}">
                <a16:creationId xmlns:a16="http://schemas.microsoft.com/office/drawing/2014/main" id="{E44771A3-C5C5-40A6-91D8-59EA5C3D323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0F1E06F-9CE4-4B21-ABC9-275758A1AC79}"/>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398872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A35F-038D-4268-AA3B-1D4524C3BEE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D8AB9C-EFCC-4E10-B272-523842CEAB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E89E03-50A0-440A-9E9C-FAA3C9EA56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BA9A4F3-8704-4C62-B4CD-A70578020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070ABF-D6FC-4820-84EB-7FD43A520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7A0332-DDE2-45C1-9D50-5B718B520637}"/>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8" name="Footer Placeholder 7">
            <a:extLst>
              <a:ext uri="{FF2B5EF4-FFF2-40B4-BE49-F238E27FC236}">
                <a16:creationId xmlns:a16="http://schemas.microsoft.com/office/drawing/2014/main" id="{FA7F0704-DF79-47F8-97BC-690E63E7C66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B0820DB-D4FE-4758-A609-A1A2893CAF4A}"/>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148561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9FB3-A762-40DA-9525-1B8155B9BFA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7B95968-4591-4BE1-AB88-6AAC4F291FE4}"/>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4" name="Footer Placeholder 3">
            <a:extLst>
              <a:ext uri="{FF2B5EF4-FFF2-40B4-BE49-F238E27FC236}">
                <a16:creationId xmlns:a16="http://schemas.microsoft.com/office/drawing/2014/main" id="{5E092F50-1A88-4420-AE07-2C486E4E87E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FE7198C-751D-4328-B0F7-CE5169539332}"/>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379320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5AF67-B030-46AB-BA27-469C0B401AF9}"/>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3" name="Footer Placeholder 2">
            <a:extLst>
              <a:ext uri="{FF2B5EF4-FFF2-40B4-BE49-F238E27FC236}">
                <a16:creationId xmlns:a16="http://schemas.microsoft.com/office/drawing/2014/main" id="{043760B0-4B6A-4627-9DF4-296E72ED306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5B29DFD-9B1B-4F4A-95C2-5E8341C1617B}"/>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313506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211B-67C4-42B9-AF6E-C5F9FCECD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3414105-51F1-43AA-B311-B176A8D07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9AA7F32-0E3A-4CC0-9BD5-9B3ECADEC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2150B-FD5B-4A5C-8053-0705ACC4FB32}"/>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6" name="Footer Placeholder 5">
            <a:extLst>
              <a:ext uri="{FF2B5EF4-FFF2-40B4-BE49-F238E27FC236}">
                <a16:creationId xmlns:a16="http://schemas.microsoft.com/office/drawing/2014/main" id="{37957670-4690-43EA-8D5F-359C1881DC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9E4DDD-C1DB-49D1-9CC6-C3A0C962A79C}"/>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305750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9AE60-ACCD-46B1-A004-BD7184F3F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1A44FE5-9A59-45CA-8CD4-CBA0A385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55095DA-0E7E-43C0-B8E3-9C0D98D80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31BFB-7253-4ABF-B0F9-378ABF884C23}"/>
              </a:ext>
            </a:extLst>
          </p:cNvPr>
          <p:cNvSpPr>
            <a:spLocks noGrp="1"/>
          </p:cNvSpPr>
          <p:nvPr>
            <p:ph type="dt" sz="half" idx="10"/>
          </p:nvPr>
        </p:nvSpPr>
        <p:spPr/>
        <p:txBody>
          <a:bodyPr/>
          <a:lstStyle/>
          <a:p>
            <a:fld id="{CB0B8BF5-91C3-4B41-A39B-7F1F0A3B0113}" type="datetimeFigureOut">
              <a:rPr lang="en-CA" smtClean="0"/>
              <a:t>2021-05-26</a:t>
            </a:fld>
            <a:endParaRPr lang="en-CA"/>
          </a:p>
        </p:txBody>
      </p:sp>
      <p:sp>
        <p:nvSpPr>
          <p:cNvPr id="6" name="Footer Placeholder 5">
            <a:extLst>
              <a:ext uri="{FF2B5EF4-FFF2-40B4-BE49-F238E27FC236}">
                <a16:creationId xmlns:a16="http://schemas.microsoft.com/office/drawing/2014/main" id="{F32D82E1-DC5E-4BB4-907A-53A98E86CFC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FD32C8-6DFA-4F62-A747-221451CF5099}"/>
              </a:ext>
            </a:extLst>
          </p:cNvPr>
          <p:cNvSpPr>
            <a:spLocks noGrp="1"/>
          </p:cNvSpPr>
          <p:nvPr>
            <p:ph type="sldNum" sz="quarter" idx="12"/>
          </p:nvPr>
        </p:nvSpPr>
        <p:spPr/>
        <p:txBody>
          <a:bodyPr/>
          <a:lstStyle/>
          <a:p>
            <a:fld id="{B75BEF1B-3BAB-499A-A22B-FC66E25B1A55}" type="slidenum">
              <a:rPr lang="en-CA" smtClean="0"/>
              <a:t>‹#›</a:t>
            </a:fld>
            <a:endParaRPr lang="en-CA"/>
          </a:p>
        </p:txBody>
      </p:sp>
    </p:spTree>
    <p:extLst>
      <p:ext uri="{BB962C8B-B14F-4D97-AF65-F5344CB8AC3E}">
        <p14:creationId xmlns:p14="http://schemas.microsoft.com/office/powerpoint/2010/main" val="226381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36C09-EABE-4B0D-A0BE-6E898DF6B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D5012E-5B3F-4910-B036-2F235E9B5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15AC028-03E0-46D0-82C7-ACC546036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B8BF5-91C3-4B41-A39B-7F1F0A3B0113}" type="datetimeFigureOut">
              <a:rPr lang="en-CA" smtClean="0"/>
              <a:t>2021-05-26</a:t>
            </a:fld>
            <a:endParaRPr lang="en-CA"/>
          </a:p>
        </p:txBody>
      </p:sp>
      <p:sp>
        <p:nvSpPr>
          <p:cNvPr id="5" name="Footer Placeholder 4">
            <a:extLst>
              <a:ext uri="{FF2B5EF4-FFF2-40B4-BE49-F238E27FC236}">
                <a16:creationId xmlns:a16="http://schemas.microsoft.com/office/drawing/2014/main" id="{48C0B2E8-0053-4DAB-B933-B37CD2611D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846FCBC-ECBF-4606-BF1A-D6C8F700ED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BEF1B-3BAB-499A-A22B-FC66E25B1A55}" type="slidenum">
              <a:rPr lang="en-CA" smtClean="0"/>
              <a:t>‹#›</a:t>
            </a:fld>
            <a:endParaRPr lang="en-CA"/>
          </a:p>
        </p:txBody>
      </p:sp>
    </p:spTree>
    <p:extLst>
      <p:ext uri="{BB962C8B-B14F-4D97-AF65-F5344CB8AC3E}">
        <p14:creationId xmlns:p14="http://schemas.microsoft.com/office/powerpoint/2010/main" val="1700287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603287-EAAF-46C3-AAAF-9409816136B6}"/>
              </a:ext>
            </a:extLst>
          </p:cNvPr>
          <p:cNvSpPr txBox="1"/>
          <p:nvPr/>
        </p:nvSpPr>
        <p:spPr>
          <a:xfrm>
            <a:off x="2537927" y="1147665"/>
            <a:ext cx="6885991" cy="4154984"/>
          </a:xfrm>
          <a:prstGeom prst="rect">
            <a:avLst/>
          </a:prstGeom>
          <a:noFill/>
        </p:spPr>
        <p:txBody>
          <a:bodyPr wrap="square" rtlCol="0">
            <a:spAutoFit/>
          </a:bodyPr>
          <a:lstStyle/>
          <a:p>
            <a:pPr algn="ctr"/>
            <a:r>
              <a:rPr lang="en-CA" sz="6600" dirty="0">
                <a:latin typeface="Rockwell Extra Bold" panose="02060903040505020403" pitchFamily="18" charset="0"/>
              </a:rPr>
              <a:t>HOW I DID THE CLEANING PROCESS</a:t>
            </a:r>
          </a:p>
        </p:txBody>
      </p:sp>
    </p:spTree>
    <p:extLst>
      <p:ext uri="{BB962C8B-B14F-4D97-AF65-F5344CB8AC3E}">
        <p14:creationId xmlns:p14="http://schemas.microsoft.com/office/powerpoint/2010/main" val="589113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CA9DB-4A20-45A2-B3B0-DD7E5D65DB8E}"/>
              </a:ext>
            </a:extLst>
          </p:cNvPr>
          <p:cNvSpPr txBox="1"/>
          <p:nvPr/>
        </p:nvSpPr>
        <p:spPr>
          <a:xfrm>
            <a:off x="0" y="83972"/>
            <a:ext cx="12192000" cy="584775"/>
          </a:xfrm>
          <a:prstGeom prst="rect">
            <a:avLst/>
          </a:prstGeom>
          <a:noFill/>
        </p:spPr>
        <p:txBody>
          <a:bodyPr wrap="square" rtlCol="0">
            <a:spAutoFit/>
          </a:bodyPr>
          <a:lstStyle/>
          <a:p>
            <a:pPr algn="ctr"/>
            <a:r>
              <a:rPr lang="en-CA" sz="3200" dirty="0">
                <a:latin typeface="Rockwell Extra Bold" panose="02060903040505020403" pitchFamily="18" charset="0"/>
              </a:rPr>
              <a:t>STEP 4: Dealing with the </a:t>
            </a:r>
            <a:r>
              <a:rPr lang="en-CA" sz="3100" dirty="0">
                <a:latin typeface="Rockwell Extra Bold" panose="02060903040505020403" pitchFamily="18" charset="0"/>
              </a:rPr>
              <a:t>formatting</a:t>
            </a:r>
            <a:r>
              <a:rPr lang="en-CA" sz="3200" dirty="0">
                <a:latin typeface="Rockwell Extra Bold" panose="02060903040505020403" pitchFamily="18" charset="0"/>
              </a:rPr>
              <a:t> of date added </a:t>
            </a:r>
          </a:p>
        </p:txBody>
      </p:sp>
      <p:sp>
        <p:nvSpPr>
          <p:cNvPr id="3" name="TextBox 2">
            <a:extLst>
              <a:ext uri="{FF2B5EF4-FFF2-40B4-BE49-F238E27FC236}">
                <a16:creationId xmlns:a16="http://schemas.microsoft.com/office/drawing/2014/main" id="{F11072E3-A013-4F77-9EA0-A5008A4B8528}"/>
              </a:ext>
            </a:extLst>
          </p:cNvPr>
          <p:cNvSpPr txBox="1"/>
          <p:nvPr/>
        </p:nvSpPr>
        <p:spPr>
          <a:xfrm>
            <a:off x="164841" y="668747"/>
            <a:ext cx="11862318" cy="1384995"/>
          </a:xfrm>
          <a:prstGeom prst="rect">
            <a:avLst/>
          </a:prstGeom>
          <a:noFill/>
        </p:spPr>
        <p:txBody>
          <a:bodyPr wrap="square" rtlCol="0">
            <a:spAutoFit/>
          </a:bodyPr>
          <a:lstStyle/>
          <a:p>
            <a:r>
              <a:rPr lang="en-CA" sz="2800" dirty="0"/>
              <a:t>Like I can’t imagine this being a viable factor in anything, but if you want to, you’ll need reformat about 70~ish rows since I believe the updated entries are just not consistent with previous entries. </a:t>
            </a:r>
          </a:p>
        </p:txBody>
      </p:sp>
      <p:sp>
        <p:nvSpPr>
          <p:cNvPr id="5" name="TextBox 4">
            <a:extLst>
              <a:ext uri="{FF2B5EF4-FFF2-40B4-BE49-F238E27FC236}">
                <a16:creationId xmlns:a16="http://schemas.microsoft.com/office/drawing/2014/main" id="{4FB89FFC-DAC3-4929-A3C2-B11F8BFCE3B7}"/>
              </a:ext>
            </a:extLst>
          </p:cNvPr>
          <p:cNvSpPr txBox="1"/>
          <p:nvPr/>
        </p:nvSpPr>
        <p:spPr>
          <a:xfrm>
            <a:off x="4974772" y="1987436"/>
            <a:ext cx="6184641" cy="4870564"/>
          </a:xfrm>
          <a:prstGeom prst="rect">
            <a:avLst/>
          </a:prstGeom>
          <a:noFill/>
        </p:spPr>
        <p:txBody>
          <a:bodyPr wrap="square">
            <a:spAutoFit/>
          </a:bodyPr>
          <a:lstStyle/>
          <a:p>
            <a:r>
              <a:rPr lang="en-CA" sz="1150" dirty="0" err="1"/>
              <a:t>netflix</a:t>
            </a:r>
            <a:r>
              <a:rPr lang="en-CA" sz="1150" dirty="0"/>
              <a:t> = </a:t>
            </a:r>
            <a:r>
              <a:rPr lang="en-CA" sz="1150" dirty="0" err="1"/>
              <a:t>netflix</a:t>
            </a:r>
            <a:r>
              <a:rPr lang="en-CA" sz="1150" dirty="0"/>
              <a:t> %&gt;% </a:t>
            </a:r>
          </a:p>
          <a:p>
            <a:r>
              <a:rPr lang="en-CA" sz="1150" dirty="0"/>
              <a:t>  mutate(</a:t>
            </a:r>
            <a:r>
              <a:rPr lang="en-CA" sz="1150" dirty="0" err="1"/>
              <a:t>date_added</a:t>
            </a:r>
            <a:r>
              <a:rPr lang="en-CA" sz="1150" dirty="0"/>
              <a:t> = </a:t>
            </a:r>
          </a:p>
          <a:p>
            <a:r>
              <a:rPr lang="en-CA" sz="1150" dirty="0"/>
              <a:t>           </a:t>
            </a:r>
            <a:r>
              <a:rPr lang="en-CA" sz="1150" dirty="0" err="1"/>
              <a:t>ifelse</a:t>
            </a:r>
            <a:r>
              <a:rPr lang="en-CA" sz="1150" dirty="0"/>
              <a:t>(</a:t>
            </a:r>
            <a:r>
              <a:rPr lang="en-CA" sz="1150" dirty="0" err="1"/>
              <a:t>date_added</a:t>
            </a:r>
            <a:r>
              <a:rPr lang="en-CA" sz="1150" dirty="0"/>
              <a:t> == " August 4, 2017", "04-Aug-17",</a:t>
            </a:r>
          </a:p>
          <a:p>
            <a:r>
              <a:rPr lang="en-CA" sz="1150" dirty="0"/>
              <a:t>           </a:t>
            </a:r>
            <a:r>
              <a:rPr lang="en-CA" sz="1150" dirty="0" err="1"/>
              <a:t>ifelse</a:t>
            </a:r>
            <a:r>
              <a:rPr lang="en-CA" sz="1150" dirty="0"/>
              <a:t>(</a:t>
            </a:r>
            <a:r>
              <a:rPr lang="en-CA" sz="1150" dirty="0" err="1"/>
              <a:t>date_added</a:t>
            </a:r>
            <a:r>
              <a:rPr lang="en-CA" sz="1150" dirty="0"/>
              <a:t> == " December 23, 2018", "23-Dec-18",</a:t>
            </a:r>
          </a:p>
          <a:p>
            <a:r>
              <a:rPr lang="en-CA" sz="1150" dirty="0"/>
              <a:t>           </a:t>
            </a:r>
            <a:r>
              <a:rPr lang="en-CA" sz="1150" dirty="0" err="1"/>
              <a:t>ifelse</a:t>
            </a:r>
            <a:r>
              <a:rPr lang="en-CA" sz="1150" dirty="0"/>
              <a:t>(</a:t>
            </a:r>
            <a:r>
              <a:rPr lang="en-CA" sz="1150" dirty="0" err="1"/>
              <a:t>date_added</a:t>
            </a:r>
            <a:r>
              <a:rPr lang="en-CA" sz="1150" dirty="0"/>
              <a:t> == " December 15, 2018", "15-Dec-18",</a:t>
            </a:r>
          </a:p>
          <a:p>
            <a:r>
              <a:rPr lang="en-CA" sz="1150" dirty="0"/>
              <a:t>           </a:t>
            </a:r>
            <a:r>
              <a:rPr lang="en-CA" sz="1150" dirty="0" err="1"/>
              <a:t>ifelse</a:t>
            </a:r>
            <a:r>
              <a:rPr lang="en-CA" sz="1150" dirty="0"/>
              <a:t>(</a:t>
            </a:r>
            <a:r>
              <a:rPr lang="en-CA" sz="1150" dirty="0" err="1"/>
              <a:t>date_added</a:t>
            </a:r>
            <a:r>
              <a:rPr lang="en-CA" sz="1150" dirty="0"/>
              <a:t> == " July 1, 2017", "01-Jul-17",</a:t>
            </a:r>
          </a:p>
          <a:p>
            <a:r>
              <a:rPr lang="en-CA" sz="1150" dirty="0"/>
              <a:t>           </a:t>
            </a:r>
            <a:r>
              <a:rPr lang="en-CA" sz="1150" dirty="0" err="1"/>
              <a:t>ifelse</a:t>
            </a:r>
            <a:r>
              <a:rPr lang="en-CA" sz="1150" dirty="0"/>
              <a:t>(</a:t>
            </a:r>
            <a:r>
              <a:rPr lang="en-CA" sz="1150" dirty="0" err="1"/>
              <a:t>date_added</a:t>
            </a:r>
            <a:r>
              <a:rPr lang="en-CA" sz="1150" dirty="0"/>
              <a:t> == " July 26, 2019", "26-Jul-19",</a:t>
            </a:r>
          </a:p>
          <a:p>
            <a:r>
              <a:rPr lang="en-CA" sz="1150" dirty="0"/>
              <a:t>           </a:t>
            </a:r>
            <a:r>
              <a:rPr lang="en-CA" sz="1150" dirty="0" err="1"/>
              <a:t>ifelse</a:t>
            </a:r>
            <a:r>
              <a:rPr lang="en-CA" sz="1150" dirty="0"/>
              <a:t>(</a:t>
            </a:r>
            <a:r>
              <a:rPr lang="en-CA" sz="1150" dirty="0" err="1"/>
              <a:t>date_added</a:t>
            </a:r>
            <a:r>
              <a:rPr lang="en-CA" sz="1150" dirty="0"/>
              <a:t> == " May 26, 2016", "26-May-16",</a:t>
            </a:r>
          </a:p>
          <a:p>
            <a:r>
              <a:rPr lang="en-CA" sz="1150" dirty="0"/>
              <a:t>           </a:t>
            </a:r>
            <a:r>
              <a:rPr lang="en-CA" sz="1150" dirty="0" err="1"/>
              <a:t>ifelse</a:t>
            </a:r>
            <a:r>
              <a:rPr lang="en-CA" sz="1150" dirty="0"/>
              <a:t>(</a:t>
            </a:r>
            <a:r>
              <a:rPr lang="en-CA" sz="1150" dirty="0" err="1"/>
              <a:t>date_added</a:t>
            </a:r>
            <a:r>
              <a:rPr lang="en-CA" sz="1150" dirty="0"/>
              <a:t> == " November 1, 2019", "01-Nov-19",</a:t>
            </a:r>
          </a:p>
          <a:p>
            <a:r>
              <a:rPr lang="en-CA" sz="1150" dirty="0"/>
              <a:t>           </a:t>
            </a:r>
            <a:r>
              <a:rPr lang="en-CA" sz="1150" dirty="0" err="1"/>
              <a:t>ifelse</a:t>
            </a:r>
            <a:r>
              <a:rPr lang="en-CA" sz="1150" dirty="0"/>
              <a:t>(</a:t>
            </a:r>
            <a:r>
              <a:rPr lang="en-CA" sz="1150" dirty="0" err="1"/>
              <a:t>date_added</a:t>
            </a:r>
            <a:r>
              <a:rPr lang="en-CA" sz="1150" dirty="0"/>
              <a:t> == " December 2, 2017", "2-Dec-17",</a:t>
            </a:r>
          </a:p>
          <a:p>
            <a:r>
              <a:rPr lang="en-CA" sz="1150" dirty="0"/>
              <a:t>           </a:t>
            </a:r>
            <a:r>
              <a:rPr lang="en-CA" sz="1150" dirty="0" err="1"/>
              <a:t>ifelse</a:t>
            </a:r>
            <a:r>
              <a:rPr lang="en-CA" sz="1150" dirty="0"/>
              <a:t>(</a:t>
            </a:r>
            <a:r>
              <a:rPr lang="en-CA" sz="1150" dirty="0" err="1"/>
              <a:t>date_added</a:t>
            </a:r>
            <a:r>
              <a:rPr lang="en-CA" sz="1150" dirty="0"/>
              <a:t> == " March 15, 2019", "15-Mar-19",</a:t>
            </a:r>
          </a:p>
          <a:p>
            <a:r>
              <a:rPr lang="en-CA" sz="1150" dirty="0"/>
              <a:t>           </a:t>
            </a:r>
            <a:r>
              <a:rPr lang="en-CA" sz="1150" dirty="0" err="1"/>
              <a:t>ifelse</a:t>
            </a:r>
            <a:r>
              <a:rPr lang="en-CA" sz="1150" dirty="0"/>
              <a:t>(</a:t>
            </a:r>
            <a:r>
              <a:rPr lang="en-CA" sz="1150" dirty="0" err="1"/>
              <a:t>date_added</a:t>
            </a:r>
            <a:r>
              <a:rPr lang="en-CA" sz="1150" dirty="0"/>
              <a:t> == " October 1, 2019", "01-Oct-19",</a:t>
            </a:r>
          </a:p>
          <a:p>
            <a:r>
              <a:rPr lang="en-CA" sz="1150" dirty="0"/>
              <a:t>           </a:t>
            </a:r>
            <a:r>
              <a:rPr lang="en-CA" sz="1150" dirty="0" err="1"/>
              <a:t>ifelse</a:t>
            </a:r>
            <a:r>
              <a:rPr lang="en-CA" sz="1150" dirty="0"/>
              <a:t>(</a:t>
            </a:r>
            <a:r>
              <a:rPr lang="en-CA" sz="1150" dirty="0" err="1"/>
              <a:t>date_added</a:t>
            </a:r>
            <a:r>
              <a:rPr lang="en-CA" sz="1150" dirty="0"/>
              <a:t> == " December 15, 2017", "15-Dec-17",</a:t>
            </a:r>
          </a:p>
          <a:p>
            <a:r>
              <a:rPr lang="en-CA" sz="1150" dirty="0"/>
              <a:t>           </a:t>
            </a:r>
            <a:r>
              <a:rPr lang="en-CA" sz="1150" dirty="0" err="1"/>
              <a:t>ifelse</a:t>
            </a:r>
            <a:r>
              <a:rPr lang="en-CA" sz="1150" dirty="0"/>
              <a:t>(</a:t>
            </a:r>
            <a:r>
              <a:rPr lang="en-CA" sz="1150" dirty="0" err="1"/>
              <a:t>date_added</a:t>
            </a:r>
            <a:r>
              <a:rPr lang="en-CA" sz="1150" dirty="0"/>
              <a:t> == " July 1, 2017", "01-Jul-17",</a:t>
            </a:r>
          </a:p>
          <a:p>
            <a:r>
              <a:rPr lang="en-CA" sz="1150" dirty="0"/>
              <a:t>           </a:t>
            </a:r>
            <a:r>
              <a:rPr lang="en-CA" sz="1150" dirty="0" err="1"/>
              <a:t>ifelse</a:t>
            </a:r>
            <a:r>
              <a:rPr lang="en-CA" sz="1150" dirty="0"/>
              <a:t>(</a:t>
            </a:r>
            <a:r>
              <a:rPr lang="en-CA" sz="1150" dirty="0" err="1"/>
              <a:t>date_added</a:t>
            </a:r>
            <a:r>
              <a:rPr lang="en-CA" sz="1150" dirty="0"/>
              <a:t> == " August 4, 2017", "04-Aug-17",</a:t>
            </a:r>
          </a:p>
          <a:p>
            <a:r>
              <a:rPr lang="en-CA" sz="1150" dirty="0"/>
              <a:t>           </a:t>
            </a:r>
            <a:r>
              <a:rPr lang="en-CA" sz="1150" dirty="0" err="1"/>
              <a:t>ifelse</a:t>
            </a:r>
            <a:r>
              <a:rPr lang="en-CA" sz="1150" dirty="0"/>
              <a:t>(</a:t>
            </a:r>
            <a:r>
              <a:rPr lang="en-CA" sz="1150" dirty="0" err="1"/>
              <a:t>date_added</a:t>
            </a:r>
            <a:r>
              <a:rPr lang="en-CA" sz="1150" dirty="0"/>
              <a:t> == " April 4, 2017", "04-Apr-17",</a:t>
            </a:r>
          </a:p>
          <a:p>
            <a:r>
              <a:rPr lang="en-CA" sz="1150" dirty="0"/>
              <a:t>           </a:t>
            </a:r>
            <a:r>
              <a:rPr lang="en-CA" sz="1150" dirty="0" err="1"/>
              <a:t>ifelse</a:t>
            </a:r>
            <a:r>
              <a:rPr lang="en-CA" sz="1150" dirty="0"/>
              <a:t>(</a:t>
            </a:r>
            <a:r>
              <a:rPr lang="en-CA" sz="1150" dirty="0" err="1"/>
              <a:t>date_added</a:t>
            </a:r>
            <a:r>
              <a:rPr lang="en-CA" sz="1150" dirty="0"/>
              <a:t> == " December 28, 2016", "28-Dec-16",</a:t>
            </a:r>
          </a:p>
          <a:p>
            <a:r>
              <a:rPr lang="en-CA" sz="1150" dirty="0"/>
              <a:t>           </a:t>
            </a:r>
            <a:r>
              <a:rPr lang="en-CA" sz="1150" dirty="0" err="1"/>
              <a:t>ifelse</a:t>
            </a:r>
            <a:r>
              <a:rPr lang="en-CA" sz="1150" dirty="0"/>
              <a:t>(</a:t>
            </a:r>
            <a:r>
              <a:rPr lang="en-CA" sz="1150" dirty="0" err="1"/>
              <a:t>date_added</a:t>
            </a:r>
            <a:r>
              <a:rPr lang="en-CA" sz="1150" dirty="0"/>
              <a:t> == " March 31, 2018", "31-Mar-18",</a:t>
            </a:r>
          </a:p>
          <a:p>
            <a:r>
              <a:rPr lang="en-CA" sz="1150" dirty="0"/>
              <a:t>           </a:t>
            </a:r>
            <a:r>
              <a:rPr lang="en-CA" sz="1150" dirty="0" err="1"/>
              <a:t>ifelse</a:t>
            </a:r>
            <a:r>
              <a:rPr lang="en-CA" sz="1150" dirty="0"/>
              <a:t>(</a:t>
            </a:r>
            <a:r>
              <a:rPr lang="en-CA" sz="1150" dirty="0" err="1"/>
              <a:t>date_added</a:t>
            </a:r>
            <a:r>
              <a:rPr lang="en-CA" sz="1150" dirty="0"/>
              <a:t> == " February 1, 2019", "01-Feb-19",</a:t>
            </a:r>
          </a:p>
          <a:p>
            <a:r>
              <a:rPr lang="en-CA" sz="1150" dirty="0"/>
              <a:t>           </a:t>
            </a:r>
            <a:r>
              <a:rPr lang="en-CA" sz="1150" dirty="0" err="1"/>
              <a:t>ifelse</a:t>
            </a:r>
            <a:r>
              <a:rPr lang="en-CA" sz="1150" dirty="0"/>
              <a:t>(</a:t>
            </a:r>
            <a:r>
              <a:rPr lang="en-CA" sz="1150" dirty="0" err="1"/>
              <a:t>date_added</a:t>
            </a:r>
            <a:r>
              <a:rPr lang="en-CA" sz="1150" dirty="0"/>
              <a:t> == " January 1, 2018", "01-Jan-18",</a:t>
            </a:r>
          </a:p>
          <a:p>
            <a:r>
              <a:rPr lang="en-CA" sz="1150" dirty="0"/>
              <a:t>           </a:t>
            </a:r>
            <a:r>
              <a:rPr lang="en-CA" sz="1150" dirty="0" err="1"/>
              <a:t>ifelse</a:t>
            </a:r>
            <a:r>
              <a:rPr lang="en-CA" sz="1150" dirty="0"/>
              <a:t>(</a:t>
            </a:r>
            <a:r>
              <a:rPr lang="en-CA" sz="1150" dirty="0" err="1"/>
              <a:t>date_added</a:t>
            </a:r>
            <a:r>
              <a:rPr lang="en-CA" sz="1150" dirty="0"/>
              <a:t> == " July 1, 2017", "01-Jul-17",</a:t>
            </a:r>
          </a:p>
          <a:p>
            <a:r>
              <a:rPr lang="en-CA" sz="1150" dirty="0"/>
              <a:t>           </a:t>
            </a:r>
            <a:r>
              <a:rPr lang="en-CA" sz="1150" dirty="0" err="1"/>
              <a:t>ifelse</a:t>
            </a:r>
            <a:r>
              <a:rPr lang="en-CA" sz="1150" dirty="0"/>
              <a:t>(</a:t>
            </a:r>
            <a:r>
              <a:rPr lang="en-CA" sz="1150" dirty="0" err="1"/>
              <a:t>date_added</a:t>
            </a:r>
            <a:r>
              <a:rPr lang="en-CA" sz="1150" dirty="0"/>
              <a:t> == " February 24, 2018", "24-Feb-18",</a:t>
            </a:r>
          </a:p>
          <a:p>
            <a:r>
              <a:rPr lang="en-CA" sz="1150" dirty="0"/>
              <a:t>           </a:t>
            </a:r>
            <a:r>
              <a:rPr lang="en-CA" sz="1150" dirty="0" err="1"/>
              <a:t>ifelse</a:t>
            </a:r>
            <a:r>
              <a:rPr lang="en-CA" sz="1150" dirty="0"/>
              <a:t>(</a:t>
            </a:r>
            <a:r>
              <a:rPr lang="en-CA" sz="1150" dirty="0" err="1"/>
              <a:t>date_added</a:t>
            </a:r>
            <a:r>
              <a:rPr lang="en-CA" sz="1150" dirty="0"/>
              <a:t> == " March 31, 2018", "31-Mar-18",</a:t>
            </a:r>
          </a:p>
          <a:p>
            <a:r>
              <a:rPr lang="en-CA" sz="1150" dirty="0"/>
              <a:t>           </a:t>
            </a:r>
            <a:r>
              <a:rPr lang="en-CA" sz="1150" dirty="0" err="1"/>
              <a:t>ifelse</a:t>
            </a:r>
            <a:r>
              <a:rPr lang="en-CA" sz="1150" dirty="0"/>
              <a:t>(</a:t>
            </a:r>
            <a:r>
              <a:rPr lang="en-CA" sz="1150" dirty="0" err="1"/>
              <a:t>date_added</a:t>
            </a:r>
            <a:r>
              <a:rPr lang="en-CA" sz="1150" dirty="0"/>
              <a:t> == " July 20, 2018", "20-Jul-18",</a:t>
            </a:r>
          </a:p>
          <a:p>
            <a:r>
              <a:rPr lang="en-CA" sz="1150" dirty="0"/>
              <a:t>           </a:t>
            </a:r>
            <a:r>
              <a:rPr lang="en-CA" sz="1150" dirty="0" err="1"/>
              <a:t>ifelse</a:t>
            </a:r>
            <a:r>
              <a:rPr lang="en-CA" sz="1150" dirty="0"/>
              <a:t>(</a:t>
            </a:r>
            <a:r>
              <a:rPr lang="en-CA" sz="1150" dirty="0" err="1"/>
              <a:t>date_added</a:t>
            </a:r>
            <a:r>
              <a:rPr lang="en-CA" sz="1150" dirty="0"/>
              <a:t> == " January 17, 2018", "17-Jan-18",</a:t>
            </a:r>
          </a:p>
          <a:p>
            <a:r>
              <a:rPr lang="en-CA" sz="1150" dirty="0"/>
              <a:t>           </a:t>
            </a:r>
            <a:r>
              <a:rPr lang="en-CA" sz="1150" dirty="0" err="1"/>
              <a:t>ifelse</a:t>
            </a:r>
            <a:r>
              <a:rPr lang="en-CA" sz="1150" dirty="0"/>
              <a:t>(</a:t>
            </a:r>
            <a:r>
              <a:rPr lang="en-CA" sz="1150" dirty="0" err="1"/>
              <a:t>date_added</a:t>
            </a:r>
            <a:r>
              <a:rPr lang="en-CA" sz="1150" dirty="0"/>
              <a:t> == " September 7, 2016", "07-Sep-18", </a:t>
            </a:r>
            <a:r>
              <a:rPr lang="en-CA" sz="1150" dirty="0" err="1"/>
              <a:t>date_added</a:t>
            </a:r>
            <a:r>
              <a:rPr lang="en-CA" sz="1150" dirty="0"/>
              <a:t>))))))))))))))))))))))))</a:t>
            </a:r>
          </a:p>
          <a:p>
            <a:r>
              <a:rPr lang="en-CA" sz="1150" dirty="0"/>
              <a:t>  )</a:t>
            </a:r>
          </a:p>
        </p:txBody>
      </p:sp>
    </p:spTree>
    <p:extLst>
      <p:ext uri="{BB962C8B-B14F-4D97-AF65-F5344CB8AC3E}">
        <p14:creationId xmlns:p14="http://schemas.microsoft.com/office/powerpoint/2010/main" val="7179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DCCBD-F0E4-424C-B9B1-EE9A5B87B8E6}"/>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5A: Splitting up the text – Cast &amp; Director</a:t>
            </a:r>
          </a:p>
        </p:txBody>
      </p:sp>
      <p:sp>
        <p:nvSpPr>
          <p:cNvPr id="3" name="TextBox 2">
            <a:extLst>
              <a:ext uri="{FF2B5EF4-FFF2-40B4-BE49-F238E27FC236}">
                <a16:creationId xmlns:a16="http://schemas.microsoft.com/office/drawing/2014/main" id="{D38E36BD-09AC-4D42-A786-5A1ECD238139}"/>
              </a:ext>
            </a:extLst>
          </p:cNvPr>
          <p:cNvSpPr txBox="1"/>
          <p:nvPr/>
        </p:nvSpPr>
        <p:spPr>
          <a:xfrm>
            <a:off x="164841" y="792228"/>
            <a:ext cx="11862318" cy="1384995"/>
          </a:xfrm>
          <a:prstGeom prst="rect">
            <a:avLst/>
          </a:prstGeom>
          <a:noFill/>
        </p:spPr>
        <p:txBody>
          <a:bodyPr wrap="square" rtlCol="0">
            <a:spAutoFit/>
          </a:bodyPr>
          <a:lstStyle/>
          <a:p>
            <a:r>
              <a:rPr lang="en-CA" sz="2800" dirty="0"/>
              <a:t>Will need to split up the long string of text to individual columns. Good thing is that the </a:t>
            </a:r>
            <a:r>
              <a:rPr lang="en-CA" sz="2800" b="1" u="sng" dirty="0">
                <a:solidFill>
                  <a:srgbClr val="FF0000"/>
                </a:solidFill>
              </a:rPr>
              <a:t>FIRST LISTED NAME </a:t>
            </a:r>
            <a:r>
              <a:rPr lang="en-CA" sz="2800" dirty="0"/>
              <a:t>in cast/director correspond to headlining actor/actress or lead director vs. assistant director</a:t>
            </a:r>
          </a:p>
        </p:txBody>
      </p:sp>
      <p:sp>
        <p:nvSpPr>
          <p:cNvPr id="5" name="TextBox 4">
            <a:extLst>
              <a:ext uri="{FF2B5EF4-FFF2-40B4-BE49-F238E27FC236}">
                <a16:creationId xmlns:a16="http://schemas.microsoft.com/office/drawing/2014/main" id="{B75F5156-CDB6-4C9B-823C-E2E655071CBD}"/>
              </a:ext>
            </a:extLst>
          </p:cNvPr>
          <p:cNvSpPr txBox="1"/>
          <p:nvPr/>
        </p:nvSpPr>
        <p:spPr>
          <a:xfrm>
            <a:off x="26437" y="2300705"/>
            <a:ext cx="12139126" cy="1708160"/>
          </a:xfrm>
          <a:prstGeom prst="rect">
            <a:avLst/>
          </a:prstGeom>
          <a:noFill/>
        </p:spPr>
        <p:txBody>
          <a:bodyPr wrap="square">
            <a:spAutoFit/>
          </a:bodyPr>
          <a:lstStyle/>
          <a:p>
            <a:r>
              <a:rPr lang="en-CA" sz="1500" dirty="0" err="1"/>
              <a:t>netflix_director_split</a:t>
            </a:r>
            <a:r>
              <a:rPr lang="en-CA" sz="1500" dirty="0"/>
              <a:t> = </a:t>
            </a:r>
            <a:r>
              <a:rPr lang="en-CA" sz="1500" dirty="0" err="1"/>
              <a:t>netflix</a:t>
            </a:r>
            <a:r>
              <a:rPr lang="en-CA" sz="1500" dirty="0"/>
              <a:t> %&gt;% </a:t>
            </a:r>
          </a:p>
          <a:p>
            <a:r>
              <a:rPr lang="en-CA" sz="1500" dirty="0"/>
              <a:t>           separate(</a:t>
            </a:r>
          </a:p>
          <a:p>
            <a:r>
              <a:rPr lang="en-CA" sz="1500" dirty="0"/>
              <a:t>             director, into = c("lead","</a:t>
            </a:r>
            <a:r>
              <a:rPr lang="en-CA" sz="1500" dirty="0" err="1"/>
              <a:t>assitant</a:t>
            </a:r>
            <a:r>
              <a:rPr lang="en-CA" sz="1500" dirty="0"/>
              <a:t> 1","assistant 2","assistant 3","assistant 4","assistant 5","assistant 6", "assistant 7","assistant 8","assistant 9","assistant 10","assistant 11","assistant 12"), </a:t>
            </a:r>
            <a:r>
              <a:rPr lang="en-CA" sz="1500" dirty="0" err="1"/>
              <a:t>sep</a:t>
            </a:r>
            <a:r>
              <a:rPr lang="en-CA" sz="1500" dirty="0"/>
              <a:t> = ", ") %&gt;% </a:t>
            </a:r>
          </a:p>
          <a:p>
            <a:r>
              <a:rPr lang="en-CA" sz="1500" dirty="0"/>
              <a:t>           </a:t>
            </a:r>
            <a:r>
              <a:rPr lang="en-CA" sz="1500" dirty="0" err="1"/>
              <a:t>pivot_longer</a:t>
            </a:r>
            <a:r>
              <a:rPr lang="en-CA" sz="1500" dirty="0"/>
              <a:t>(</a:t>
            </a:r>
            <a:r>
              <a:rPr lang="en-CA" sz="1500" dirty="0" err="1"/>
              <a:t>lead:`assistant</a:t>
            </a:r>
            <a:r>
              <a:rPr lang="en-CA" sz="1500" dirty="0"/>
              <a:t> 12`, </a:t>
            </a:r>
            <a:r>
              <a:rPr lang="en-CA" sz="1500" dirty="0" err="1"/>
              <a:t>names_to</a:t>
            </a:r>
            <a:r>
              <a:rPr lang="en-CA" sz="1500" dirty="0"/>
              <a:t> = "</a:t>
            </a:r>
            <a:r>
              <a:rPr lang="en-CA" sz="1500" dirty="0" err="1"/>
              <a:t>director_type</a:t>
            </a:r>
            <a:r>
              <a:rPr lang="en-CA" sz="1500" dirty="0"/>
              <a:t>", </a:t>
            </a:r>
            <a:r>
              <a:rPr lang="en-CA" sz="1500" dirty="0" err="1"/>
              <a:t>values_to</a:t>
            </a:r>
            <a:r>
              <a:rPr lang="en-CA" sz="1500" dirty="0"/>
              <a:t> = "</a:t>
            </a:r>
            <a:r>
              <a:rPr lang="en-CA" sz="1500" dirty="0" err="1"/>
              <a:t>director_name</a:t>
            </a:r>
            <a:r>
              <a:rPr lang="en-CA" sz="1500" dirty="0"/>
              <a:t>") %&gt;% </a:t>
            </a:r>
          </a:p>
          <a:p>
            <a:r>
              <a:rPr lang="en-CA" sz="1500" dirty="0"/>
              <a:t>           filter(!is.na(</a:t>
            </a:r>
            <a:r>
              <a:rPr lang="en-CA" sz="1500" dirty="0" err="1"/>
              <a:t>director_name</a:t>
            </a:r>
            <a:r>
              <a:rPr lang="en-CA" sz="1500" dirty="0"/>
              <a:t>)) %&gt;% </a:t>
            </a:r>
          </a:p>
          <a:p>
            <a:r>
              <a:rPr lang="en-CA" sz="1500" dirty="0"/>
              <a:t>           mutate(</a:t>
            </a:r>
            <a:r>
              <a:rPr lang="en-CA" sz="1500" dirty="0" err="1"/>
              <a:t>director_type</a:t>
            </a:r>
            <a:r>
              <a:rPr lang="en-CA" sz="1500" dirty="0"/>
              <a:t> = </a:t>
            </a:r>
            <a:r>
              <a:rPr lang="en-CA" sz="1500" dirty="0" err="1"/>
              <a:t>ifelse</a:t>
            </a:r>
            <a:r>
              <a:rPr lang="en-CA" sz="1500" dirty="0"/>
              <a:t>(</a:t>
            </a:r>
            <a:r>
              <a:rPr lang="en-CA" sz="1500" dirty="0" err="1"/>
              <a:t>director_type</a:t>
            </a:r>
            <a:r>
              <a:rPr lang="en-CA" sz="1500" dirty="0"/>
              <a:t> != "lead", "assistant/guest", "lead"))</a:t>
            </a:r>
          </a:p>
        </p:txBody>
      </p:sp>
      <p:sp>
        <p:nvSpPr>
          <p:cNvPr id="8" name="TextBox 7">
            <a:extLst>
              <a:ext uri="{FF2B5EF4-FFF2-40B4-BE49-F238E27FC236}">
                <a16:creationId xmlns:a16="http://schemas.microsoft.com/office/drawing/2014/main" id="{C806F2FB-B6EC-4C69-8C21-4E34D6705A87}"/>
              </a:ext>
            </a:extLst>
          </p:cNvPr>
          <p:cNvSpPr txBox="1"/>
          <p:nvPr/>
        </p:nvSpPr>
        <p:spPr>
          <a:xfrm>
            <a:off x="0" y="4255828"/>
            <a:ext cx="12139126" cy="2462213"/>
          </a:xfrm>
          <a:prstGeom prst="rect">
            <a:avLst/>
          </a:prstGeom>
          <a:noFill/>
        </p:spPr>
        <p:txBody>
          <a:bodyPr wrap="square">
            <a:spAutoFit/>
          </a:bodyPr>
          <a:lstStyle/>
          <a:p>
            <a:r>
              <a:rPr lang="en-CA" sz="1400" dirty="0" err="1"/>
              <a:t>netflix_cast_split</a:t>
            </a:r>
            <a:r>
              <a:rPr lang="en-CA" sz="1400" dirty="0"/>
              <a:t> = </a:t>
            </a:r>
            <a:r>
              <a:rPr lang="en-CA" sz="1400" dirty="0" err="1"/>
              <a:t>netflix</a:t>
            </a:r>
            <a:r>
              <a:rPr lang="en-CA" sz="1400" dirty="0"/>
              <a:t> %&gt;% </a:t>
            </a:r>
          </a:p>
          <a:p>
            <a:r>
              <a:rPr lang="en-CA" sz="1400" dirty="0"/>
              <a:t>           separate(</a:t>
            </a:r>
          </a:p>
          <a:p>
            <a:r>
              <a:rPr lang="en-CA" sz="1400" dirty="0"/>
              <a:t>             cast, into = c("headliner", 'cast member 1', 'cast member 2', 'cast member 3', 'cast member 4', 'cast member 5', 'cast member 6', 'cast member 7', 'cast member 8', 'cast member 9', 'cast member 10', 'cast member 11', 'cast member 12', 'cast member 13', 'cast member 14', 'cast member 15', 'cast member 16', 'cast member 17', 'cast member 18', 'cast member 19', 'cast member 20', 'cast member 21', 'cast member 22', 'cast member 23', 'cast member 24', 'cast member 25', ‘cast member 26', 'cast member 27', 'cast member 28', 'cast member 29', 'cast member 30', 'cast member 31', 'cast member 32', 'cast member 33', 'cast member 34', 'cast member 35', 'cast member 36', 'cast member 37', 'cast member 38', 'cast member 39', 'cast member 40', 'cast member 41', 'cast member 42', 'cast member 43', 'cast member 44', 'cast member 45', 'cast member 46', 'cast member 47', 'cast member 48', 'cast member 49'), </a:t>
            </a:r>
            <a:r>
              <a:rPr lang="en-CA" sz="1400" dirty="0" err="1"/>
              <a:t>sep</a:t>
            </a:r>
            <a:r>
              <a:rPr lang="en-CA" sz="1400" dirty="0"/>
              <a:t> = ", ") %&gt;% </a:t>
            </a:r>
          </a:p>
          <a:p>
            <a:r>
              <a:rPr lang="en-CA" sz="1400" dirty="0"/>
              <a:t>           </a:t>
            </a:r>
            <a:r>
              <a:rPr lang="en-CA" sz="1400" dirty="0" err="1"/>
              <a:t>pivot_longer</a:t>
            </a:r>
            <a:r>
              <a:rPr lang="en-CA" sz="1400" dirty="0"/>
              <a:t>(</a:t>
            </a:r>
            <a:r>
              <a:rPr lang="en-CA" sz="1400" dirty="0" err="1"/>
              <a:t>headliner:`cast</a:t>
            </a:r>
            <a:r>
              <a:rPr lang="en-CA" sz="1400" dirty="0"/>
              <a:t> member 49`, </a:t>
            </a:r>
            <a:r>
              <a:rPr lang="en-CA" sz="1400" dirty="0" err="1"/>
              <a:t>names_to</a:t>
            </a:r>
            <a:r>
              <a:rPr lang="en-CA" sz="1400" dirty="0"/>
              <a:t> = "</a:t>
            </a:r>
            <a:r>
              <a:rPr lang="en-CA" sz="1400" dirty="0" err="1"/>
              <a:t>cast_type</a:t>
            </a:r>
            <a:r>
              <a:rPr lang="en-CA" sz="1400" dirty="0"/>
              <a:t>", </a:t>
            </a:r>
            <a:r>
              <a:rPr lang="en-CA" sz="1400" dirty="0" err="1"/>
              <a:t>values_to</a:t>
            </a:r>
            <a:r>
              <a:rPr lang="en-CA" sz="1400" dirty="0"/>
              <a:t> = 'cast') %&gt;% </a:t>
            </a:r>
          </a:p>
          <a:p>
            <a:r>
              <a:rPr lang="en-CA" sz="1400" dirty="0"/>
              <a:t>           filter(!is.na(cast)) %&gt;% </a:t>
            </a:r>
          </a:p>
          <a:p>
            <a:r>
              <a:rPr lang="en-CA" sz="1400" dirty="0"/>
              <a:t>           mutate(</a:t>
            </a:r>
            <a:r>
              <a:rPr lang="en-CA" sz="1400" dirty="0" err="1"/>
              <a:t>cast_type</a:t>
            </a:r>
            <a:r>
              <a:rPr lang="en-CA" sz="1400" dirty="0"/>
              <a:t> = </a:t>
            </a:r>
            <a:r>
              <a:rPr lang="en-CA" sz="1400" dirty="0" err="1"/>
              <a:t>ifelse</a:t>
            </a:r>
            <a:r>
              <a:rPr lang="en-CA" sz="1400" dirty="0"/>
              <a:t>(</a:t>
            </a:r>
            <a:r>
              <a:rPr lang="en-CA" sz="1400" dirty="0" err="1"/>
              <a:t>cast_type</a:t>
            </a:r>
            <a:r>
              <a:rPr lang="en-CA" sz="1400" dirty="0"/>
              <a:t> == "headliner", "headliner", "supporting cast"))</a:t>
            </a:r>
          </a:p>
        </p:txBody>
      </p:sp>
    </p:spTree>
    <p:extLst>
      <p:ext uri="{BB962C8B-B14F-4D97-AF65-F5344CB8AC3E}">
        <p14:creationId xmlns:p14="http://schemas.microsoft.com/office/powerpoint/2010/main" val="265274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8781C8-6DB5-4A01-A8E2-FD324B689215}"/>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5B: Splitting up the text – Genre + Country</a:t>
            </a:r>
          </a:p>
        </p:txBody>
      </p:sp>
      <p:sp>
        <p:nvSpPr>
          <p:cNvPr id="5" name="TextBox 4">
            <a:extLst>
              <a:ext uri="{FF2B5EF4-FFF2-40B4-BE49-F238E27FC236}">
                <a16:creationId xmlns:a16="http://schemas.microsoft.com/office/drawing/2014/main" id="{2C271F3F-6F7D-440F-98B2-1FF5C7E1998E}"/>
              </a:ext>
            </a:extLst>
          </p:cNvPr>
          <p:cNvSpPr txBox="1"/>
          <p:nvPr/>
        </p:nvSpPr>
        <p:spPr>
          <a:xfrm>
            <a:off x="164841" y="792228"/>
            <a:ext cx="11862318" cy="1384995"/>
          </a:xfrm>
          <a:prstGeom prst="rect">
            <a:avLst/>
          </a:prstGeom>
          <a:noFill/>
        </p:spPr>
        <p:txBody>
          <a:bodyPr wrap="square" rtlCol="0">
            <a:spAutoFit/>
          </a:bodyPr>
          <a:lstStyle/>
          <a:p>
            <a:r>
              <a:rPr lang="en-CA" sz="2800" dirty="0"/>
              <a:t>Similar to cast and director, do the same thing for genre &amp; country.  So this means that the </a:t>
            </a:r>
            <a:r>
              <a:rPr lang="en-CA" sz="2800" b="1" u="sng" dirty="0">
                <a:solidFill>
                  <a:srgbClr val="FF0000"/>
                </a:solidFill>
              </a:rPr>
              <a:t>FIRST LISTED ENTRY</a:t>
            </a:r>
            <a:r>
              <a:rPr lang="en-CA" sz="2800" dirty="0"/>
              <a:t> correspond to the principal genre or country.</a:t>
            </a:r>
          </a:p>
        </p:txBody>
      </p:sp>
      <p:sp>
        <p:nvSpPr>
          <p:cNvPr id="7" name="TextBox 6">
            <a:extLst>
              <a:ext uri="{FF2B5EF4-FFF2-40B4-BE49-F238E27FC236}">
                <a16:creationId xmlns:a16="http://schemas.microsoft.com/office/drawing/2014/main" id="{A36AB083-79B7-4471-8B5E-4336FBCB77D9}"/>
              </a:ext>
            </a:extLst>
          </p:cNvPr>
          <p:cNvSpPr txBox="1"/>
          <p:nvPr/>
        </p:nvSpPr>
        <p:spPr>
          <a:xfrm>
            <a:off x="164841" y="2258965"/>
            <a:ext cx="11206065" cy="1477328"/>
          </a:xfrm>
          <a:prstGeom prst="rect">
            <a:avLst/>
          </a:prstGeom>
          <a:noFill/>
        </p:spPr>
        <p:txBody>
          <a:bodyPr wrap="square">
            <a:spAutoFit/>
          </a:bodyPr>
          <a:lstStyle/>
          <a:p>
            <a:r>
              <a:rPr lang="en-CA" dirty="0" err="1"/>
              <a:t>netflix_genre_split</a:t>
            </a:r>
            <a:r>
              <a:rPr lang="en-CA" dirty="0"/>
              <a:t> = </a:t>
            </a:r>
            <a:r>
              <a:rPr lang="en-CA" dirty="0" err="1"/>
              <a:t>netflix</a:t>
            </a:r>
            <a:r>
              <a:rPr lang="en-CA" dirty="0"/>
              <a:t> %&gt;% </a:t>
            </a:r>
          </a:p>
          <a:p>
            <a:r>
              <a:rPr lang="en-CA" dirty="0"/>
              <a:t>           separate(</a:t>
            </a:r>
            <a:r>
              <a:rPr lang="en-CA" dirty="0" err="1"/>
              <a:t>listed_in</a:t>
            </a:r>
            <a:r>
              <a:rPr lang="en-CA" dirty="0"/>
              <a:t>, into = c('principal', 'secondary', 'tertiary'), </a:t>
            </a:r>
            <a:r>
              <a:rPr lang="en-CA" dirty="0" err="1"/>
              <a:t>sep</a:t>
            </a:r>
            <a:r>
              <a:rPr lang="en-CA" dirty="0"/>
              <a:t> = ",") %&gt;% </a:t>
            </a:r>
          </a:p>
          <a:p>
            <a:r>
              <a:rPr lang="en-CA" dirty="0"/>
              <a:t>           </a:t>
            </a:r>
            <a:r>
              <a:rPr lang="en-CA" dirty="0" err="1"/>
              <a:t>pivot_longer</a:t>
            </a:r>
            <a:r>
              <a:rPr lang="en-CA" dirty="0"/>
              <a:t>(</a:t>
            </a:r>
            <a:r>
              <a:rPr lang="en-CA" dirty="0" err="1"/>
              <a:t>principal:tertiary</a:t>
            </a:r>
            <a:r>
              <a:rPr lang="en-CA" dirty="0"/>
              <a:t>, </a:t>
            </a:r>
            <a:r>
              <a:rPr lang="en-CA" dirty="0" err="1"/>
              <a:t>names_to</a:t>
            </a:r>
            <a:r>
              <a:rPr lang="en-CA" dirty="0"/>
              <a:t> = "</a:t>
            </a:r>
            <a:r>
              <a:rPr lang="en-CA" dirty="0" err="1"/>
              <a:t>listing_type</a:t>
            </a:r>
            <a:r>
              <a:rPr lang="en-CA" dirty="0"/>
              <a:t>", </a:t>
            </a:r>
            <a:r>
              <a:rPr lang="en-CA" dirty="0" err="1"/>
              <a:t>values_to</a:t>
            </a:r>
            <a:r>
              <a:rPr lang="en-CA" dirty="0"/>
              <a:t> = "genre") %&gt;% </a:t>
            </a:r>
          </a:p>
          <a:p>
            <a:r>
              <a:rPr lang="en-CA" dirty="0"/>
              <a:t>           filter(!is.na(genre)) %&gt;% </a:t>
            </a:r>
          </a:p>
          <a:p>
            <a:r>
              <a:rPr lang="en-CA" dirty="0"/>
              <a:t>           mutate(</a:t>
            </a:r>
            <a:r>
              <a:rPr lang="en-CA" dirty="0" err="1"/>
              <a:t>listing_type</a:t>
            </a:r>
            <a:r>
              <a:rPr lang="en-CA" dirty="0"/>
              <a:t> = </a:t>
            </a:r>
            <a:r>
              <a:rPr lang="en-CA" dirty="0" err="1"/>
              <a:t>ifelse</a:t>
            </a:r>
            <a:r>
              <a:rPr lang="en-CA" dirty="0"/>
              <a:t>(</a:t>
            </a:r>
            <a:r>
              <a:rPr lang="en-CA" dirty="0" err="1"/>
              <a:t>listing_type</a:t>
            </a:r>
            <a:r>
              <a:rPr lang="en-CA" dirty="0"/>
              <a:t> == "principal", "principal", 'secondary/tertiary'))</a:t>
            </a:r>
          </a:p>
        </p:txBody>
      </p:sp>
      <p:sp>
        <p:nvSpPr>
          <p:cNvPr id="9" name="TextBox 8">
            <a:extLst>
              <a:ext uri="{FF2B5EF4-FFF2-40B4-BE49-F238E27FC236}">
                <a16:creationId xmlns:a16="http://schemas.microsoft.com/office/drawing/2014/main" id="{9EBC136E-AAB8-47FB-9ED2-10EB501AFF04}"/>
              </a:ext>
            </a:extLst>
          </p:cNvPr>
          <p:cNvSpPr txBox="1"/>
          <p:nvPr/>
        </p:nvSpPr>
        <p:spPr>
          <a:xfrm>
            <a:off x="164841" y="3860371"/>
            <a:ext cx="12192000" cy="2862322"/>
          </a:xfrm>
          <a:prstGeom prst="rect">
            <a:avLst/>
          </a:prstGeom>
          <a:noFill/>
        </p:spPr>
        <p:txBody>
          <a:bodyPr wrap="square">
            <a:spAutoFit/>
          </a:bodyPr>
          <a:lstStyle/>
          <a:p>
            <a:r>
              <a:rPr lang="en-CA" dirty="0" err="1"/>
              <a:t>netflix_country_split</a:t>
            </a:r>
            <a:r>
              <a:rPr lang="en-CA" dirty="0"/>
              <a:t> = </a:t>
            </a:r>
            <a:r>
              <a:rPr lang="en-CA" dirty="0" err="1"/>
              <a:t>netflix</a:t>
            </a:r>
            <a:r>
              <a:rPr lang="en-CA" dirty="0"/>
              <a:t> %&gt;% </a:t>
            </a:r>
          </a:p>
          <a:p>
            <a:r>
              <a:rPr lang="en-CA" dirty="0"/>
              <a:t>           separate(</a:t>
            </a:r>
          </a:p>
          <a:p>
            <a:r>
              <a:rPr lang="en-CA" dirty="0"/>
              <a:t>             country, c("main country", "secondary country", 'tertiary country', 'fourth country', "fifth country", 'sixth country', "seventh country", 'eighth country', 'nineth country', 'tenth country', 'eleventh country', 'twelfth country'), </a:t>
            </a:r>
            <a:r>
              <a:rPr lang="en-CA" dirty="0" err="1"/>
              <a:t>sep</a:t>
            </a:r>
            <a:r>
              <a:rPr lang="en-CA" dirty="0"/>
              <a:t> = ",") %&gt;% </a:t>
            </a:r>
          </a:p>
          <a:p>
            <a:r>
              <a:rPr lang="en-CA" dirty="0"/>
              <a:t>           </a:t>
            </a:r>
            <a:r>
              <a:rPr lang="en-CA" dirty="0" err="1"/>
              <a:t>pivot_longer</a:t>
            </a:r>
            <a:r>
              <a:rPr lang="en-CA" dirty="0"/>
              <a:t>(`main </a:t>
            </a:r>
            <a:r>
              <a:rPr lang="en-CA" dirty="0" err="1"/>
              <a:t>country`:`twelfth</a:t>
            </a:r>
            <a:r>
              <a:rPr lang="en-CA" dirty="0"/>
              <a:t> country`, </a:t>
            </a:r>
            <a:r>
              <a:rPr lang="en-CA" dirty="0" err="1"/>
              <a:t>names_to</a:t>
            </a:r>
            <a:r>
              <a:rPr lang="en-CA" dirty="0"/>
              <a:t> = "</a:t>
            </a:r>
            <a:r>
              <a:rPr lang="en-CA" dirty="0" err="1"/>
              <a:t>country_type</a:t>
            </a:r>
            <a:r>
              <a:rPr lang="en-CA" dirty="0"/>
              <a:t>", </a:t>
            </a:r>
            <a:r>
              <a:rPr lang="en-CA" dirty="0" err="1"/>
              <a:t>values_to</a:t>
            </a:r>
            <a:r>
              <a:rPr lang="en-CA" dirty="0"/>
              <a:t> = "</a:t>
            </a:r>
            <a:r>
              <a:rPr lang="en-CA" dirty="0" err="1"/>
              <a:t>country_name</a:t>
            </a:r>
            <a:r>
              <a:rPr lang="en-CA" dirty="0"/>
              <a:t>")  %&gt;% </a:t>
            </a:r>
          </a:p>
          <a:p>
            <a:r>
              <a:rPr lang="en-CA" dirty="0"/>
              <a:t>           filter(!is.na(</a:t>
            </a:r>
            <a:r>
              <a:rPr lang="en-CA" dirty="0" err="1"/>
              <a:t>country_name</a:t>
            </a:r>
            <a:r>
              <a:rPr lang="en-CA" dirty="0"/>
              <a:t>)) %&gt;% </a:t>
            </a:r>
          </a:p>
          <a:p>
            <a:r>
              <a:rPr lang="en-CA" dirty="0"/>
              <a:t>           mutate(</a:t>
            </a:r>
          </a:p>
          <a:p>
            <a:r>
              <a:rPr lang="en-CA" dirty="0"/>
              <a:t>             </a:t>
            </a:r>
            <a:r>
              <a:rPr lang="en-CA" dirty="0" err="1"/>
              <a:t>country_type</a:t>
            </a:r>
            <a:r>
              <a:rPr lang="en-CA" dirty="0"/>
              <a:t> = </a:t>
            </a:r>
            <a:r>
              <a:rPr lang="en-CA" dirty="0" err="1"/>
              <a:t>ifelse</a:t>
            </a:r>
            <a:r>
              <a:rPr lang="en-CA" dirty="0"/>
              <a:t>(</a:t>
            </a:r>
            <a:r>
              <a:rPr lang="en-CA" dirty="0" err="1"/>
              <a:t>country_type</a:t>
            </a:r>
            <a:r>
              <a:rPr lang="en-CA" dirty="0"/>
              <a:t> == "main country", 'main country', 'other country'), </a:t>
            </a:r>
          </a:p>
          <a:p>
            <a:r>
              <a:rPr lang="en-CA" dirty="0"/>
              <a:t>             </a:t>
            </a:r>
            <a:r>
              <a:rPr lang="en-CA" dirty="0" err="1"/>
              <a:t>country_name</a:t>
            </a:r>
            <a:r>
              <a:rPr lang="en-CA" dirty="0"/>
              <a:t> = </a:t>
            </a:r>
            <a:r>
              <a:rPr lang="en-CA" dirty="0" err="1"/>
              <a:t>ifelse</a:t>
            </a:r>
            <a:r>
              <a:rPr lang="en-CA" dirty="0"/>
              <a:t>(</a:t>
            </a:r>
            <a:r>
              <a:rPr lang="en-CA" dirty="0" err="1"/>
              <a:t>country_name</a:t>
            </a:r>
            <a:r>
              <a:rPr lang="en-CA" dirty="0"/>
              <a:t> == "", "Unknown Country", </a:t>
            </a:r>
            <a:r>
              <a:rPr lang="en-CA" dirty="0" err="1"/>
              <a:t>country_name</a:t>
            </a:r>
            <a:r>
              <a:rPr lang="en-CA" dirty="0"/>
              <a:t>)</a:t>
            </a:r>
          </a:p>
          <a:p>
            <a:r>
              <a:rPr lang="en-CA" dirty="0"/>
              <a:t>           ) </a:t>
            </a:r>
          </a:p>
        </p:txBody>
      </p:sp>
    </p:spTree>
    <p:extLst>
      <p:ext uri="{BB962C8B-B14F-4D97-AF65-F5344CB8AC3E}">
        <p14:creationId xmlns:p14="http://schemas.microsoft.com/office/powerpoint/2010/main" val="340020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E1D3EC-33FB-4746-A7DA-47BF519B46B3}"/>
              </a:ext>
            </a:extLst>
          </p:cNvPr>
          <p:cNvSpPr txBox="1"/>
          <p:nvPr/>
        </p:nvSpPr>
        <p:spPr>
          <a:xfrm>
            <a:off x="317241" y="167951"/>
            <a:ext cx="11709918" cy="1077218"/>
          </a:xfrm>
          <a:prstGeom prst="rect">
            <a:avLst/>
          </a:prstGeom>
          <a:noFill/>
        </p:spPr>
        <p:txBody>
          <a:bodyPr wrap="square" rtlCol="0">
            <a:spAutoFit/>
          </a:bodyPr>
          <a:lstStyle/>
          <a:p>
            <a:pPr algn="ctr"/>
            <a:r>
              <a:rPr lang="en-CA" sz="3200" dirty="0">
                <a:latin typeface="Rockwell Extra Bold" panose="02060903040505020403" pitchFamily="18" charset="0"/>
              </a:rPr>
              <a:t>STEP 6: Getting rid of all of the whitespace from splitting text</a:t>
            </a:r>
          </a:p>
        </p:txBody>
      </p:sp>
      <p:sp>
        <p:nvSpPr>
          <p:cNvPr id="3" name="TextBox 2">
            <a:extLst>
              <a:ext uri="{FF2B5EF4-FFF2-40B4-BE49-F238E27FC236}">
                <a16:creationId xmlns:a16="http://schemas.microsoft.com/office/drawing/2014/main" id="{300E89DA-80BA-41B3-80BA-A1F7FF7940D5}"/>
              </a:ext>
            </a:extLst>
          </p:cNvPr>
          <p:cNvSpPr txBox="1"/>
          <p:nvPr/>
        </p:nvSpPr>
        <p:spPr>
          <a:xfrm>
            <a:off x="317241" y="1558212"/>
            <a:ext cx="11579290" cy="1870788"/>
          </a:xfrm>
          <a:prstGeom prst="rect">
            <a:avLst/>
          </a:prstGeom>
          <a:noFill/>
        </p:spPr>
        <p:txBody>
          <a:bodyPr wrap="square" rtlCol="0">
            <a:spAutoFit/>
          </a:bodyPr>
          <a:lstStyle/>
          <a:p>
            <a:endParaRPr lang="en-CA" dirty="0"/>
          </a:p>
        </p:txBody>
      </p:sp>
      <p:sp>
        <p:nvSpPr>
          <p:cNvPr id="4" name="TextBox 3">
            <a:extLst>
              <a:ext uri="{FF2B5EF4-FFF2-40B4-BE49-F238E27FC236}">
                <a16:creationId xmlns:a16="http://schemas.microsoft.com/office/drawing/2014/main" id="{48C9E62E-8820-457B-841A-837AA05E1C3F}"/>
              </a:ext>
            </a:extLst>
          </p:cNvPr>
          <p:cNvSpPr txBox="1"/>
          <p:nvPr/>
        </p:nvSpPr>
        <p:spPr>
          <a:xfrm>
            <a:off x="164841" y="1342734"/>
            <a:ext cx="11862318" cy="1384995"/>
          </a:xfrm>
          <a:prstGeom prst="rect">
            <a:avLst/>
          </a:prstGeom>
          <a:noFill/>
        </p:spPr>
        <p:txBody>
          <a:bodyPr wrap="square" rtlCol="0">
            <a:spAutoFit/>
          </a:bodyPr>
          <a:lstStyle/>
          <a:p>
            <a:pPr marL="457200" indent="-457200">
              <a:buFont typeface="Arial" panose="020B0604020202020204" pitchFamily="34" charset="0"/>
              <a:buChar char="•"/>
            </a:pPr>
            <a:r>
              <a:rPr lang="en-CA" sz="2800" dirty="0"/>
              <a:t>Not sure if it’s an issue with Python, but after splitting some text, there may be some extra space that shouldn’t be there….so just trim it off.  </a:t>
            </a:r>
          </a:p>
          <a:p>
            <a:pPr marL="457200" indent="-457200">
              <a:buFont typeface="Arial" panose="020B0604020202020204" pitchFamily="34" charset="0"/>
              <a:buChar char="•"/>
            </a:pPr>
            <a:r>
              <a:rPr lang="en-CA" sz="2800" dirty="0"/>
              <a:t>Bigger issue with Genre and Country than with cast or director</a:t>
            </a:r>
          </a:p>
        </p:txBody>
      </p:sp>
      <p:sp>
        <p:nvSpPr>
          <p:cNvPr id="6" name="TextBox 5">
            <a:extLst>
              <a:ext uri="{FF2B5EF4-FFF2-40B4-BE49-F238E27FC236}">
                <a16:creationId xmlns:a16="http://schemas.microsoft.com/office/drawing/2014/main" id="{DC56FC55-0720-4D4A-ADEC-800963FF5E77}"/>
              </a:ext>
            </a:extLst>
          </p:cNvPr>
          <p:cNvSpPr txBox="1"/>
          <p:nvPr/>
        </p:nvSpPr>
        <p:spPr>
          <a:xfrm>
            <a:off x="1324947" y="4020234"/>
            <a:ext cx="10366310" cy="369332"/>
          </a:xfrm>
          <a:prstGeom prst="rect">
            <a:avLst/>
          </a:prstGeom>
          <a:noFill/>
        </p:spPr>
        <p:txBody>
          <a:bodyPr wrap="square">
            <a:spAutoFit/>
          </a:bodyPr>
          <a:lstStyle/>
          <a:p>
            <a:r>
              <a:rPr lang="en-CA"/>
              <a:t>netflix_country_split$country_name = str_trim(netflix_country_split$country_name, side = 'both')</a:t>
            </a:r>
            <a:endParaRPr lang="en-CA" dirty="0"/>
          </a:p>
        </p:txBody>
      </p:sp>
      <p:sp>
        <p:nvSpPr>
          <p:cNvPr id="8" name="TextBox 7">
            <a:extLst>
              <a:ext uri="{FF2B5EF4-FFF2-40B4-BE49-F238E27FC236}">
                <a16:creationId xmlns:a16="http://schemas.microsoft.com/office/drawing/2014/main" id="{AECB35DC-18C0-4D85-A1B6-8FE6F69DD7DE}"/>
              </a:ext>
            </a:extLst>
          </p:cNvPr>
          <p:cNvSpPr txBox="1"/>
          <p:nvPr/>
        </p:nvSpPr>
        <p:spPr>
          <a:xfrm>
            <a:off x="1324947" y="3459812"/>
            <a:ext cx="8355563" cy="369332"/>
          </a:xfrm>
          <a:prstGeom prst="rect">
            <a:avLst/>
          </a:prstGeom>
          <a:noFill/>
        </p:spPr>
        <p:txBody>
          <a:bodyPr wrap="square">
            <a:spAutoFit/>
          </a:bodyPr>
          <a:lstStyle/>
          <a:p>
            <a:r>
              <a:rPr lang="en-CA" dirty="0" err="1"/>
              <a:t>netflix_genre_split$genre</a:t>
            </a:r>
            <a:r>
              <a:rPr lang="en-CA" dirty="0"/>
              <a:t> = </a:t>
            </a:r>
            <a:r>
              <a:rPr lang="en-CA" dirty="0" err="1"/>
              <a:t>str_trim</a:t>
            </a:r>
            <a:r>
              <a:rPr lang="en-CA" dirty="0"/>
              <a:t>(</a:t>
            </a:r>
            <a:r>
              <a:rPr lang="en-CA" dirty="0" err="1"/>
              <a:t>netflix_genre_split$genre</a:t>
            </a:r>
            <a:r>
              <a:rPr lang="en-CA" dirty="0"/>
              <a:t>, side = 'both'</a:t>
            </a:r>
          </a:p>
        </p:txBody>
      </p:sp>
    </p:spTree>
    <p:extLst>
      <p:ext uri="{BB962C8B-B14F-4D97-AF65-F5344CB8AC3E}">
        <p14:creationId xmlns:p14="http://schemas.microsoft.com/office/powerpoint/2010/main" val="3775683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D219AC-4FBA-45A9-A491-ADA55C167591}"/>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7: Getting keywords from the description</a:t>
            </a:r>
          </a:p>
        </p:txBody>
      </p:sp>
      <p:sp>
        <p:nvSpPr>
          <p:cNvPr id="3" name="TextBox 2">
            <a:extLst>
              <a:ext uri="{FF2B5EF4-FFF2-40B4-BE49-F238E27FC236}">
                <a16:creationId xmlns:a16="http://schemas.microsoft.com/office/drawing/2014/main" id="{7E3F1B57-2085-44F1-BEA2-6473E4163896}"/>
              </a:ext>
            </a:extLst>
          </p:cNvPr>
          <p:cNvSpPr txBox="1"/>
          <p:nvPr/>
        </p:nvSpPr>
        <p:spPr>
          <a:xfrm>
            <a:off x="164841" y="969509"/>
            <a:ext cx="11862318" cy="2246769"/>
          </a:xfrm>
          <a:prstGeom prst="rect">
            <a:avLst/>
          </a:prstGeom>
          <a:noFill/>
        </p:spPr>
        <p:txBody>
          <a:bodyPr wrap="square" rtlCol="0">
            <a:spAutoFit/>
          </a:bodyPr>
          <a:lstStyle/>
          <a:p>
            <a:pPr marL="457200" indent="-457200">
              <a:buFont typeface="Arial" panose="020B0604020202020204" pitchFamily="34" charset="0"/>
              <a:buChar char="•"/>
            </a:pPr>
            <a:r>
              <a:rPr lang="en-CA" sz="2800" dirty="0"/>
              <a:t>Since the description has a bunch of useless words that add no value to context other than grammatically, need to filter them out along with any grammatical symbols and punctuation marks. </a:t>
            </a:r>
          </a:p>
          <a:p>
            <a:pPr marL="457200" indent="-457200">
              <a:buFont typeface="Arial" panose="020B0604020202020204" pitchFamily="34" charset="0"/>
              <a:buChar char="•"/>
            </a:pPr>
            <a:r>
              <a:rPr lang="en-CA" sz="2800" dirty="0"/>
              <a:t>Replacing non-ASCII characters with ASCII equivalents</a:t>
            </a:r>
          </a:p>
          <a:p>
            <a:pPr marL="457200" indent="-457200">
              <a:buFont typeface="Arial" panose="020B0604020202020204" pitchFamily="34" charset="0"/>
              <a:buChar char="•"/>
            </a:pPr>
            <a:r>
              <a:rPr lang="en-CA" sz="2800" dirty="0"/>
              <a:t>Remove extra whitespace resulting from the split</a:t>
            </a:r>
          </a:p>
        </p:txBody>
      </p:sp>
      <p:sp>
        <p:nvSpPr>
          <p:cNvPr id="5" name="TextBox 4">
            <a:extLst>
              <a:ext uri="{FF2B5EF4-FFF2-40B4-BE49-F238E27FC236}">
                <a16:creationId xmlns:a16="http://schemas.microsoft.com/office/drawing/2014/main" id="{400AA1D8-2111-4822-9087-2B2462C7740F}"/>
              </a:ext>
            </a:extLst>
          </p:cNvPr>
          <p:cNvSpPr txBox="1"/>
          <p:nvPr/>
        </p:nvSpPr>
        <p:spPr>
          <a:xfrm>
            <a:off x="164841" y="3728381"/>
            <a:ext cx="11709918" cy="2862322"/>
          </a:xfrm>
          <a:prstGeom prst="rect">
            <a:avLst/>
          </a:prstGeom>
          <a:noFill/>
        </p:spPr>
        <p:txBody>
          <a:bodyPr wrap="square">
            <a:spAutoFit/>
          </a:bodyPr>
          <a:lstStyle/>
          <a:p>
            <a:r>
              <a:rPr lang="en-CA" dirty="0" err="1"/>
              <a:t>netflix_description</a:t>
            </a:r>
            <a:r>
              <a:rPr lang="en-CA" dirty="0"/>
              <a:t> = </a:t>
            </a:r>
            <a:r>
              <a:rPr lang="en-CA" dirty="0" err="1"/>
              <a:t>netflix</a:t>
            </a:r>
            <a:r>
              <a:rPr lang="en-CA" dirty="0"/>
              <a:t> %&gt;% mutate(description = </a:t>
            </a:r>
            <a:r>
              <a:rPr lang="en-CA" dirty="0" err="1"/>
              <a:t>gsub</a:t>
            </a:r>
            <a:r>
              <a:rPr lang="en-CA" dirty="0"/>
              <a:t>('[\\,.;:!?"]', "", description))</a:t>
            </a:r>
          </a:p>
          <a:p>
            <a:r>
              <a:rPr lang="en-CA" dirty="0"/>
              <a:t>         </a:t>
            </a:r>
          </a:p>
          <a:p>
            <a:r>
              <a:rPr lang="en-CA" dirty="0" err="1"/>
              <a:t>netflix_description</a:t>
            </a:r>
            <a:r>
              <a:rPr lang="en-CA" dirty="0"/>
              <a:t> = </a:t>
            </a:r>
            <a:r>
              <a:rPr lang="en-CA" dirty="0" err="1"/>
              <a:t>netflix_description</a:t>
            </a:r>
            <a:r>
              <a:rPr lang="en-CA" dirty="0"/>
              <a:t> %&gt;% mutate(description = </a:t>
            </a:r>
            <a:r>
              <a:rPr lang="en-CA" dirty="0" err="1"/>
              <a:t>stringi</a:t>
            </a:r>
            <a:r>
              <a:rPr lang="en-CA" dirty="0"/>
              <a:t>::</a:t>
            </a:r>
            <a:r>
              <a:rPr lang="en-CA" dirty="0" err="1"/>
              <a:t>stri_trans_general</a:t>
            </a:r>
            <a:r>
              <a:rPr lang="en-CA" dirty="0"/>
              <a:t>(description, "</a:t>
            </a:r>
            <a:r>
              <a:rPr lang="en-CA" dirty="0" err="1"/>
              <a:t>latin</a:t>
            </a:r>
            <a:r>
              <a:rPr lang="en-CA" dirty="0"/>
              <a:t>-ascii"))</a:t>
            </a:r>
          </a:p>
          <a:p>
            <a:r>
              <a:rPr lang="en-CA" dirty="0"/>
              <a:t>         </a:t>
            </a:r>
          </a:p>
          <a:p>
            <a:r>
              <a:rPr lang="en-CA" dirty="0" err="1"/>
              <a:t>netflix_description$original_description</a:t>
            </a:r>
            <a:r>
              <a:rPr lang="en-CA" dirty="0"/>
              <a:t> = </a:t>
            </a:r>
            <a:r>
              <a:rPr lang="en-CA" dirty="0" err="1"/>
              <a:t>netflix_description$description</a:t>
            </a:r>
            <a:endParaRPr lang="en-CA" dirty="0"/>
          </a:p>
          <a:p>
            <a:r>
              <a:rPr lang="en-CA" dirty="0"/>
              <a:t>         </a:t>
            </a:r>
          </a:p>
          <a:p>
            <a:r>
              <a:rPr lang="en-CA" dirty="0" err="1"/>
              <a:t>netflix_description</a:t>
            </a:r>
            <a:r>
              <a:rPr lang="en-CA" dirty="0"/>
              <a:t> = </a:t>
            </a:r>
            <a:r>
              <a:rPr lang="en-CA" dirty="0" err="1"/>
              <a:t>netflix_description</a:t>
            </a:r>
            <a:r>
              <a:rPr lang="en-CA" dirty="0"/>
              <a:t> %&gt;% </a:t>
            </a:r>
            <a:r>
              <a:rPr lang="en-CA" dirty="0" err="1"/>
              <a:t>unnest_tokens</a:t>
            </a:r>
            <a:r>
              <a:rPr lang="en-CA" dirty="0"/>
              <a:t>(output = word, input = description) %&gt;% </a:t>
            </a:r>
            <a:r>
              <a:rPr lang="en-CA" dirty="0" err="1"/>
              <a:t>anti_join</a:t>
            </a:r>
            <a:r>
              <a:rPr lang="en-CA" dirty="0"/>
              <a:t>(</a:t>
            </a:r>
            <a:r>
              <a:rPr lang="en-CA" dirty="0" err="1"/>
              <a:t>stop_words</a:t>
            </a:r>
            <a:r>
              <a:rPr lang="en-CA" dirty="0"/>
              <a:t>, by = "word")</a:t>
            </a:r>
          </a:p>
          <a:p>
            <a:endParaRPr lang="en-CA" dirty="0"/>
          </a:p>
          <a:p>
            <a:r>
              <a:rPr lang="en-CA" dirty="0" err="1"/>
              <a:t>netflix_description$keywords</a:t>
            </a:r>
            <a:r>
              <a:rPr lang="en-CA" dirty="0"/>
              <a:t> = </a:t>
            </a:r>
            <a:r>
              <a:rPr lang="en-CA" dirty="0" err="1"/>
              <a:t>str_trim</a:t>
            </a:r>
            <a:r>
              <a:rPr lang="en-CA" dirty="0"/>
              <a:t>(</a:t>
            </a:r>
            <a:r>
              <a:rPr lang="en-CA" dirty="0" err="1"/>
              <a:t>netflix_description$keywords</a:t>
            </a:r>
            <a:r>
              <a:rPr lang="en-CA" dirty="0"/>
              <a:t>, side = 'both')</a:t>
            </a:r>
          </a:p>
        </p:txBody>
      </p:sp>
    </p:spTree>
    <p:extLst>
      <p:ext uri="{BB962C8B-B14F-4D97-AF65-F5344CB8AC3E}">
        <p14:creationId xmlns:p14="http://schemas.microsoft.com/office/powerpoint/2010/main" val="292180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28A132-04F8-4828-9A8E-27EF0CF2586E}"/>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8: Creating Multiple Data Sets</a:t>
            </a:r>
          </a:p>
        </p:txBody>
      </p:sp>
      <p:sp>
        <p:nvSpPr>
          <p:cNvPr id="3" name="TextBox 2">
            <a:extLst>
              <a:ext uri="{FF2B5EF4-FFF2-40B4-BE49-F238E27FC236}">
                <a16:creationId xmlns:a16="http://schemas.microsoft.com/office/drawing/2014/main" id="{E885E294-4E5F-47D3-AB02-FC6D02C03DB4}"/>
              </a:ext>
            </a:extLst>
          </p:cNvPr>
          <p:cNvSpPr txBox="1"/>
          <p:nvPr/>
        </p:nvSpPr>
        <p:spPr>
          <a:xfrm>
            <a:off x="164841" y="969509"/>
            <a:ext cx="11862318" cy="5693866"/>
          </a:xfrm>
          <a:prstGeom prst="rect">
            <a:avLst/>
          </a:prstGeom>
          <a:noFill/>
        </p:spPr>
        <p:txBody>
          <a:bodyPr wrap="square" rtlCol="0">
            <a:spAutoFit/>
          </a:bodyPr>
          <a:lstStyle/>
          <a:p>
            <a:pPr marL="457200" indent="-457200">
              <a:buFont typeface="Arial" panose="020B0604020202020204" pitchFamily="34" charset="0"/>
              <a:buChar char="•"/>
            </a:pPr>
            <a:r>
              <a:rPr lang="en-CA" sz="2800" dirty="0"/>
              <a:t>I created multiple data sets that expanded upon each variable for comparison</a:t>
            </a:r>
          </a:p>
          <a:p>
            <a:pPr marL="457200" indent="-457200">
              <a:buFont typeface="Arial" panose="020B0604020202020204" pitchFamily="34" charset="0"/>
              <a:buChar char="•"/>
            </a:pPr>
            <a:r>
              <a:rPr lang="en-CA" sz="2800" dirty="0"/>
              <a:t>There are like 11 different kinds of data set I made:</a:t>
            </a:r>
          </a:p>
          <a:p>
            <a:pPr marL="4171950" lvl="8" indent="-514350">
              <a:buFont typeface="+mj-lt"/>
              <a:buAutoNum type="arabicPeriod"/>
            </a:pPr>
            <a:r>
              <a:rPr lang="en-CA" sz="2800" dirty="0"/>
              <a:t>Keywords x Genre</a:t>
            </a:r>
          </a:p>
          <a:p>
            <a:pPr marL="4171950" lvl="8" indent="-514350">
              <a:buFont typeface="+mj-lt"/>
              <a:buAutoNum type="arabicPeriod"/>
            </a:pPr>
            <a:r>
              <a:rPr lang="en-CA" sz="2800" dirty="0"/>
              <a:t>Keywords x Language </a:t>
            </a:r>
          </a:p>
          <a:p>
            <a:pPr marL="4171950" lvl="8" indent="-514350">
              <a:buFont typeface="+mj-lt"/>
              <a:buAutoNum type="arabicPeriod"/>
            </a:pPr>
            <a:r>
              <a:rPr lang="en-CA" sz="2800" dirty="0"/>
              <a:t>Director x Cast</a:t>
            </a:r>
          </a:p>
          <a:p>
            <a:pPr marL="4171950" lvl="8" indent="-514350">
              <a:buFont typeface="+mj-lt"/>
              <a:buAutoNum type="arabicPeriod"/>
            </a:pPr>
            <a:r>
              <a:rPr lang="en-CA" sz="2800" dirty="0"/>
              <a:t>Director x Language</a:t>
            </a:r>
          </a:p>
          <a:p>
            <a:pPr marL="4171950" lvl="8" indent="-514350">
              <a:buFont typeface="+mj-lt"/>
              <a:buAutoNum type="arabicPeriod"/>
            </a:pPr>
            <a:r>
              <a:rPr lang="en-CA" sz="2800" dirty="0"/>
              <a:t>Director x Genre</a:t>
            </a:r>
          </a:p>
          <a:p>
            <a:pPr marL="4171950" lvl="8" indent="-514350">
              <a:buFont typeface="+mj-lt"/>
              <a:buAutoNum type="arabicPeriod"/>
            </a:pPr>
            <a:r>
              <a:rPr lang="en-CA" sz="2800" dirty="0"/>
              <a:t>Cast x Language</a:t>
            </a:r>
          </a:p>
          <a:p>
            <a:pPr marL="4171950" lvl="8" indent="-514350">
              <a:buFont typeface="+mj-lt"/>
              <a:buAutoNum type="arabicPeriod"/>
            </a:pPr>
            <a:r>
              <a:rPr lang="en-CA" sz="2800" dirty="0"/>
              <a:t>Cast x Genre</a:t>
            </a:r>
          </a:p>
          <a:p>
            <a:pPr marL="4171950" lvl="8" indent="-514350">
              <a:buFont typeface="+mj-lt"/>
              <a:buAutoNum type="arabicPeriod"/>
            </a:pPr>
            <a:r>
              <a:rPr lang="en-CA" sz="2800" dirty="0"/>
              <a:t>Language x Genre</a:t>
            </a:r>
          </a:p>
          <a:p>
            <a:pPr marL="4171950" lvl="8" indent="-514350">
              <a:buFont typeface="+mj-lt"/>
              <a:buAutoNum type="arabicPeriod"/>
            </a:pPr>
            <a:r>
              <a:rPr lang="en-CA" sz="2800" dirty="0"/>
              <a:t>Director x Cast x Language</a:t>
            </a:r>
          </a:p>
          <a:p>
            <a:pPr marL="4171950" lvl="8" indent="-514350">
              <a:buFont typeface="+mj-lt"/>
              <a:buAutoNum type="arabicPeriod"/>
            </a:pPr>
            <a:r>
              <a:rPr lang="en-CA" sz="2800" dirty="0"/>
              <a:t>Director x Language x Genre</a:t>
            </a:r>
          </a:p>
          <a:p>
            <a:pPr marL="4171950" lvl="8" indent="-514350">
              <a:buFont typeface="+mj-lt"/>
              <a:buAutoNum type="arabicPeriod"/>
            </a:pPr>
            <a:r>
              <a:rPr lang="en-CA" sz="2800" dirty="0"/>
              <a:t>Cast x Language x Director x Genre</a:t>
            </a:r>
          </a:p>
        </p:txBody>
      </p:sp>
    </p:spTree>
    <p:extLst>
      <p:ext uri="{BB962C8B-B14F-4D97-AF65-F5344CB8AC3E}">
        <p14:creationId xmlns:p14="http://schemas.microsoft.com/office/powerpoint/2010/main" val="375552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EF13E-EB4D-443C-9F5B-BC7654B96904}"/>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1: Dealing with the blanks</a:t>
            </a:r>
          </a:p>
        </p:txBody>
      </p:sp>
      <p:sp>
        <p:nvSpPr>
          <p:cNvPr id="3" name="TextBox 2">
            <a:extLst>
              <a:ext uri="{FF2B5EF4-FFF2-40B4-BE49-F238E27FC236}">
                <a16:creationId xmlns:a16="http://schemas.microsoft.com/office/drawing/2014/main" id="{6BD33563-195C-46CA-A814-BCCFEEC92F23}"/>
              </a:ext>
            </a:extLst>
          </p:cNvPr>
          <p:cNvSpPr txBox="1"/>
          <p:nvPr/>
        </p:nvSpPr>
        <p:spPr>
          <a:xfrm>
            <a:off x="164841" y="752726"/>
            <a:ext cx="11862318" cy="954107"/>
          </a:xfrm>
          <a:prstGeom prst="rect">
            <a:avLst/>
          </a:prstGeom>
          <a:noFill/>
        </p:spPr>
        <p:txBody>
          <a:bodyPr wrap="square" rtlCol="0">
            <a:spAutoFit/>
          </a:bodyPr>
          <a:lstStyle/>
          <a:p>
            <a:pPr marL="457200" indent="-457200">
              <a:buFontTx/>
              <a:buChar char="-"/>
            </a:pPr>
            <a:r>
              <a:rPr lang="en-CA" sz="2800" dirty="0"/>
              <a:t>Convert the blank entries into a NULL value as a placeholder </a:t>
            </a:r>
          </a:p>
          <a:p>
            <a:pPr marL="457200" indent="-457200">
              <a:buFontTx/>
              <a:buChar char="-"/>
            </a:pPr>
            <a:r>
              <a:rPr lang="en-CA" sz="2800" dirty="0"/>
              <a:t>In R, it’s </a:t>
            </a:r>
            <a:r>
              <a:rPr lang="en-CA" sz="2800" dirty="0" err="1"/>
              <a:t>NaN</a:t>
            </a:r>
            <a:r>
              <a:rPr lang="en-CA" sz="2800" dirty="0"/>
              <a:t> …. Don’t know what that is in Python</a:t>
            </a:r>
          </a:p>
        </p:txBody>
      </p:sp>
      <p:pic>
        <p:nvPicPr>
          <p:cNvPr id="5" name="Picture 4">
            <a:extLst>
              <a:ext uri="{FF2B5EF4-FFF2-40B4-BE49-F238E27FC236}">
                <a16:creationId xmlns:a16="http://schemas.microsoft.com/office/drawing/2014/main" id="{F7DF70D8-66D5-4C6E-97E8-A4F4DFE0BF0B}"/>
              </a:ext>
            </a:extLst>
          </p:cNvPr>
          <p:cNvPicPr>
            <a:picLocks noChangeAspect="1"/>
          </p:cNvPicPr>
          <p:nvPr/>
        </p:nvPicPr>
        <p:blipFill>
          <a:blip r:embed="rId2"/>
          <a:stretch>
            <a:fillRect/>
          </a:stretch>
        </p:blipFill>
        <p:spPr>
          <a:xfrm>
            <a:off x="83976" y="3063495"/>
            <a:ext cx="4912098" cy="2892490"/>
          </a:xfrm>
          <a:prstGeom prst="rect">
            <a:avLst/>
          </a:prstGeom>
        </p:spPr>
      </p:pic>
      <p:sp>
        <p:nvSpPr>
          <p:cNvPr id="6" name="Arrow: Right 5">
            <a:extLst>
              <a:ext uri="{FF2B5EF4-FFF2-40B4-BE49-F238E27FC236}">
                <a16:creationId xmlns:a16="http://schemas.microsoft.com/office/drawing/2014/main" id="{3F9DDECE-FCAA-4C26-905B-6E3A1981E989}"/>
              </a:ext>
            </a:extLst>
          </p:cNvPr>
          <p:cNvSpPr/>
          <p:nvPr/>
        </p:nvSpPr>
        <p:spPr>
          <a:xfrm>
            <a:off x="5354216" y="4145845"/>
            <a:ext cx="1321837" cy="877078"/>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A455E966-2E14-47C0-A9C5-A19FCD8BE915}"/>
              </a:ext>
            </a:extLst>
          </p:cNvPr>
          <p:cNvPicPr>
            <a:picLocks noChangeAspect="1"/>
          </p:cNvPicPr>
          <p:nvPr/>
        </p:nvPicPr>
        <p:blipFill>
          <a:blip r:embed="rId3"/>
          <a:stretch>
            <a:fillRect/>
          </a:stretch>
        </p:blipFill>
        <p:spPr>
          <a:xfrm>
            <a:off x="6837600" y="3063495"/>
            <a:ext cx="5189559" cy="3041779"/>
          </a:xfrm>
          <a:prstGeom prst="rect">
            <a:avLst/>
          </a:prstGeom>
        </p:spPr>
      </p:pic>
      <p:sp>
        <p:nvSpPr>
          <p:cNvPr id="10" name="TextBox 9">
            <a:extLst>
              <a:ext uri="{FF2B5EF4-FFF2-40B4-BE49-F238E27FC236}">
                <a16:creationId xmlns:a16="http://schemas.microsoft.com/office/drawing/2014/main" id="{E85F237D-EDB1-4B35-9549-788E6B45BE97}"/>
              </a:ext>
            </a:extLst>
          </p:cNvPr>
          <p:cNvSpPr txBox="1"/>
          <p:nvPr/>
        </p:nvSpPr>
        <p:spPr>
          <a:xfrm>
            <a:off x="4220843" y="1939775"/>
            <a:ext cx="4033341" cy="646331"/>
          </a:xfrm>
          <a:prstGeom prst="rect">
            <a:avLst/>
          </a:prstGeom>
          <a:noFill/>
        </p:spPr>
        <p:txBody>
          <a:bodyPr wrap="square">
            <a:spAutoFit/>
          </a:bodyPr>
          <a:lstStyle/>
          <a:p>
            <a:endParaRPr lang="en-CA" dirty="0"/>
          </a:p>
          <a:p>
            <a:r>
              <a:rPr lang="en-CA" dirty="0" err="1"/>
              <a:t>netflix</a:t>
            </a:r>
            <a:r>
              <a:rPr lang="en-CA" dirty="0"/>
              <a:t> = </a:t>
            </a:r>
            <a:r>
              <a:rPr lang="en-CA" dirty="0" err="1"/>
              <a:t>netflix</a:t>
            </a:r>
            <a:r>
              <a:rPr lang="en-CA" dirty="0"/>
              <a:t> %&gt;% </a:t>
            </a:r>
            <a:r>
              <a:rPr lang="en-CA" dirty="0" err="1"/>
              <a:t>mutate_all</a:t>
            </a:r>
            <a:r>
              <a:rPr lang="en-CA" dirty="0"/>
              <a:t>(</a:t>
            </a:r>
            <a:r>
              <a:rPr lang="en-CA" dirty="0" err="1"/>
              <a:t>na_if</a:t>
            </a:r>
            <a:r>
              <a:rPr lang="en-CA" dirty="0"/>
              <a:t>, "")</a:t>
            </a:r>
          </a:p>
        </p:txBody>
      </p:sp>
      <p:cxnSp>
        <p:nvCxnSpPr>
          <p:cNvPr id="12" name="Straight Connector 11">
            <a:extLst>
              <a:ext uri="{FF2B5EF4-FFF2-40B4-BE49-F238E27FC236}">
                <a16:creationId xmlns:a16="http://schemas.microsoft.com/office/drawing/2014/main" id="{35DBAFAE-58B5-4586-A8C5-9BD409F1DAD6}"/>
              </a:ext>
            </a:extLst>
          </p:cNvPr>
          <p:cNvCxnSpPr>
            <a:stCxn id="10" idx="2"/>
            <a:endCxn id="6" idx="0"/>
          </p:cNvCxnSpPr>
          <p:nvPr/>
        </p:nvCxnSpPr>
        <p:spPr>
          <a:xfrm>
            <a:off x="6237514" y="2586106"/>
            <a:ext cx="0" cy="15597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45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125DB2-26DD-4090-9CEC-F1C2B95B8160}"/>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2A: Filling those blanks – Content Ratings</a:t>
            </a:r>
          </a:p>
        </p:txBody>
      </p:sp>
      <p:sp>
        <p:nvSpPr>
          <p:cNvPr id="3" name="TextBox 2">
            <a:extLst>
              <a:ext uri="{FF2B5EF4-FFF2-40B4-BE49-F238E27FC236}">
                <a16:creationId xmlns:a16="http://schemas.microsoft.com/office/drawing/2014/main" id="{F3B72A74-0908-4A4E-B556-6EB95883A50C}"/>
              </a:ext>
            </a:extLst>
          </p:cNvPr>
          <p:cNvSpPr txBox="1"/>
          <p:nvPr/>
        </p:nvSpPr>
        <p:spPr>
          <a:xfrm>
            <a:off x="164841" y="752726"/>
            <a:ext cx="11862318" cy="954107"/>
          </a:xfrm>
          <a:prstGeom prst="rect">
            <a:avLst/>
          </a:prstGeom>
          <a:noFill/>
        </p:spPr>
        <p:txBody>
          <a:bodyPr wrap="square" rtlCol="0">
            <a:spAutoFit/>
          </a:bodyPr>
          <a:lstStyle/>
          <a:p>
            <a:pPr marL="457200" indent="-457200">
              <a:buFontTx/>
              <a:buChar char="-"/>
            </a:pPr>
            <a:r>
              <a:rPr lang="en-CA" sz="2800" dirty="0"/>
              <a:t>There were 7 rows with missing content ratings. I just filled it out manually via Google Search</a:t>
            </a:r>
          </a:p>
        </p:txBody>
      </p:sp>
      <p:sp>
        <p:nvSpPr>
          <p:cNvPr id="5" name="TextBox 4">
            <a:extLst>
              <a:ext uri="{FF2B5EF4-FFF2-40B4-BE49-F238E27FC236}">
                <a16:creationId xmlns:a16="http://schemas.microsoft.com/office/drawing/2014/main" id="{5B33A946-7856-435C-97EE-E2A07D282C4C}"/>
              </a:ext>
            </a:extLst>
          </p:cNvPr>
          <p:cNvSpPr txBox="1"/>
          <p:nvPr/>
        </p:nvSpPr>
        <p:spPr>
          <a:xfrm>
            <a:off x="852196" y="2291608"/>
            <a:ext cx="11339804" cy="3139321"/>
          </a:xfrm>
          <a:prstGeom prst="rect">
            <a:avLst/>
          </a:prstGeom>
          <a:noFill/>
        </p:spPr>
        <p:txBody>
          <a:bodyPr wrap="square">
            <a:spAutoFit/>
          </a:bodyPr>
          <a:lstStyle/>
          <a:p>
            <a:r>
              <a:rPr lang="en-CA" dirty="0" err="1"/>
              <a:t>netflix</a:t>
            </a:r>
            <a:r>
              <a:rPr lang="en-CA" dirty="0"/>
              <a:t> = </a:t>
            </a:r>
            <a:r>
              <a:rPr lang="en-CA" dirty="0" err="1"/>
              <a:t>netflix</a:t>
            </a:r>
            <a:r>
              <a:rPr lang="en-CA" dirty="0"/>
              <a:t> %&gt;% </a:t>
            </a:r>
          </a:p>
          <a:p>
            <a:r>
              <a:rPr lang="en-CA" dirty="0"/>
              <a:t>  mutate(</a:t>
            </a:r>
          </a:p>
          <a:p>
            <a:r>
              <a:rPr lang="en-CA" dirty="0"/>
              <a:t>    rating = </a:t>
            </a:r>
          </a:p>
          <a:p>
            <a:r>
              <a:rPr lang="en-CA" dirty="0"/>
              <a:t>             </a:t>
            </a:r>
            <a:r>
              <a:rPr lang="en-CA" dirty="0" err="1"/>
              <a:t>ifelse</a:t>
            </a:r>
            <a:r>
              <a:rPr lang="en-CA" dirty="0"/>
              <a:t>(c(is.na(rating) &amp; title == "13TH: A Conversation with Oprah Winfrey &amp; Ava DuVernay"), "TV-PG",</a:t>
            </a:r>
          </a:p>
          <a:p>
            <a:r>
              <a:rPr lang="en-CA" dirty="0"/>
              <a:t>             </a:t>
            </a:r>
            <a:r>
              <a:rPr lang="en-CA" dirty="0" err="1"/>
              <a:t>ifelse</a:t>
            </a:r>
            <a:r>
              <a:rPr lang="en-CA" dirty="0"/>
              <a:t>(c(is.na(rating) &amp; title == "My Honor Was Loyalty"), 'PG-13',</a:t>
            </a:r>
          </a:p>
          <a:p>
            <a:r>
              <a:rPr lang="en-CA" dirty="0"/>
              <a:t>             </a:t>
            </a:r>
            <a:r>
              <a:rPr lang="en-CA" dirty="0" err="1"/>
              <a:t>ifelse</a:t>
            </a:r>
            <a:r>
              <a:rPr lang="en-CA" dirty="0"/>
              <a:t>(c(is.na(rating) &amp; title == "</a:t>
            </a:r>
            <a:r>
              <a:rPr lang="en-CA" dirty="0" err="1"/>
              <a:t>Gargantia</a:t>
            </a:r>
            <a:r>
              <a:rPr lang="en-CA" dirty="0"/>
              <a:t> on the Verdurous Planet"), "TV-14",</a:t>
            </a:r>
          </a:p>
          <a:p>
            <a:r>
              <a:rPr lang="en-CA" dirty="0"/>
              <a:t>             </a:t>
            </a:r>
            <a:r>
              <a:rPr lang="en-CA" dirty="0" err="1"/>
              <a:t>ifelse</a:t>
            </a:r>
            <a:r>
              <a:rPr lang="en-CA" dirty="0"/>
              <a:t>(c(is.na(rating) &amp; title == "Little Lunch"), "TV-Y7",</a:t>
            </a:r>
          </a:p>
          <a:p>
            <a:r>
              <a:rPr lang="en-CA" dirty="0"/>
              <a:t>             </a:t>
            </a:r>
            <a:r>
              <a:rPr lang="en-CA" dirty="0" err="1"/>
              <a:t>ifelse</a:t>
            </a:r>
            <a:r>
              <a:rPr lang="en-CA" dirty="0"/>
              <a:t>(c(is.na(rating) &amp; title == "Louis C.K.: Live at the Comedy Store"), "TV-MA",</a:t>
            </a:r>
          </a:p>
          <a:p>
            <a:r>
              <a:rPr lang="en-CA" dirty="0"/>
              <a:t>             </a:t>
            </a:r>
            <a:r>
              <a:rPr lang="en-CA" dirty="0" err="1"/>
              <a:t>ifelse</a:t>
            </a:r>
            <a:r>
              <a:rPr lang="en-CA" dirty="0"/>
              <a:t>(c(is.na(rating) &amp; title == "Louis C.K.: Hilarious"), "TV-MA",</a:t>
            </a:r>
          </a:p>
          <a:p>
            <a:r>
              <a:rPr lang="en-CA" dirty="0"/>
              <a:t>             </a:t>
            </a:r>
            <a:r>
              <a:rPr lang="en-CA" dirty="0" err="1"/>
              <a:t>ifelse</a:t>
            </a:r>
            <a:r>
              <a:rPr lang="en-CA" dirty="0"/>
              <a:t>(c(is.na(rating) &amp; title == "Louis C.K. 2017"), "TV-MA", rating)))))))</a:t>
            </a:r>
          </a:p>
          <a:p>
            <a:r>
              <a:rPr lang="en-CA" dirty="0"/>
              <a:t>  )</a:t>
            </a:r>
          </a:p>
        </p:txBody>
      </p:sp>
    </p:spTree>
    <p:extLst>
      <p:ext uri="{BB962C8B-B14F-4D97-AF65-F5344CB8AC3E}">
        <p14:creationId xmlns:p14="http://schemas.microsoft.com/office/powerpoint/2010/main" val="351598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BB834D-95AB-4546-9612-CBF505835D96}"/>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2B: Filling those blanks – Country</a:t>
            </a:r>
          </a:p>
        </p:txBody>
      </p:sp>
      <p:sp>
        <p:nvSpPr>
          <p:cNvPr id="3" name="TextBox 2">
            <a:extLst>
              <a:ext uri="{FF2B5EF4-FFF2-40B4-BE49-F238E27FC236}">
                <a16:creationId xmlns:a16="http://schemas.microsoft.com/office/drawing/2014/main" id="{EA252DDB-0535-4D9B-B57D-6ED4299D6C16}"/>
              </a:ext>
            </a:extLst>
          </p:cNvPr>
          <p:cNvSpPr txBox="1"/>
          <p:nvPr/>
        </p:nvSpPr>
        <p:spPr>
          <a:xfrm>
            <a:off x="164841" y="911346"/>
            <a:ext cx="11862318" cy="2677656"/>
          </a:xfrm>
          <a:prstGeom prst="rect">
            <a:avLst/>
          </a:prstGeom>
          <a:noFill/>
        </p:spPr>
        <p:txBody>
          <a:bodyPr wrap="square" rtlCol="0">
            <a:spAutoFit/>
          </a:bodyPr>
          <a:lstStyle/>
          <a:p>
            <a:pPr marL="457200" indent="-457200">
              <a:buFontTx/>
              <a:buChar char="-"/>
            </a:pPr>
            <a:r>
              <a:rPr lang="en-CA" sz="2800" dirty="0"/>
              <a:t>There are several hundred – thousands rows with missing country</a:t>
            </a:r>
          </a:p>
          <a:p>
            <a:pPr marL="457200" indent="-457200">
              <a:buFontTx/>
              <a:buChar char="-"/>
            </a:pPr>
            <a:r>
              <a:rPr lang="en-CA" sz="2800" dirty="0"/>
              <a:t>Solution to maintain as much data as possible: </a:t>
            </a:r>
            <a:r>
              <a:rPr lang="en-CA" sz="2800" b="1" dirty="0"/>
              <a:t>Multi-step imputation utilizing existing data in the data set</a:t>
            </a:r>
          </a:p>
          <a:p>
            <a:endParaRPr lang="en-CA" sz="2800" dirty="0"/>
          </a:p>
          <a:p>
            <a:r>
              <a:rPr lang="en-CA" sz="2800" dirty="0"/>
              <a:t>1) Use the “</a:t>
            </a:r>
            <a:r>
              <a:rPr lang="en-CA" sz="2800" dirty="0" err="1"/>
              <a:t>listed_in</a:t>
            </a:r>
            <a:r>
              <a:rPr lang="en-CA" sz="2800" dirty="0"/>
              <a:t>” section to search for ways to input country…namely those listing Korean TV Shows and British TV Shows</a:t>
            </a:r>
          </a:p>
        </p:txBody>
      </p:sp>
      <p:sp>
        <p:nvSpPr>
          <p:cNvPr id="5" name="TextBox 4">
            <a:extLst>
              <a:ext uri="{FF2B5EF4-FFF2-40B4-BE49-F238E27FC236}">
                <a16:creationId xmlns:a16="http://schemas.microsoft.com/office/drawing/2014/main" id="{43F2DAB1-6CDD-4C10-985D-E40C0654A94E}"/>
              </a:ext>
            </a:extLst>
          </p:cNvPr>
          <p:cNvSpPr txBox="1"/>
          <p:nvPr/>
        </p:nvSpPr>
        <p:spPr>
          <a:xfrm>
            <a:off x="522514" y="4130170"/>
            <a:ext cx="11504645" cy="1246495"/>
          </a:xfrm>
          <a:prstGeom prst="rect">
            <a:avLst/>
          </a:prstGeom>
          <a:noFill/>
        </p:spPr>
        <p:txBody>
          <a:bodyPr wrap="square">
            <a:spAutoFit/>
          </a:bodyPr>
          <a:lstStyle/>
          <a:p>
            <a:r>
              <a:rPr lang="en-CA" sz="1500" dirty="0" err="1"/>
              <a:t>netflix</a:t>
            </a:r>
            <a:r>
              <a:rPr lang="en-CA" sz="1500" dirty="0"/>
              <a:t> = </a:t>
            </a:r>
            <a:r>
              <a:rPr lang="en-CA" sz="1500" dirty="0" err="1"/>
              <a:t>netflix</a:t>
            </a:r>
            <a:r>
              <a:rPr lang="en-CA" sz="1500" dirty="0"/>
              <a:t> %&gt;% </a:t>
            </a:r>
          </a:p>
          <a:p>
            <a:r>
              <a:rPr lang="en-CA" sz="1500" dirty="0"/>
              <a:t>           mutate(</a:t>
            </a:r>
          </a:p>
          <a:p>
            <a:r>
              <a:rPr lang="en-CA" sz="1500" dirty="0"/>
              <a:t>             country = </a:t>
            </a:r>
            <a:r>
              <a:rPr lang="en-CA" sz="1500" dirty="0" err="1"/>
              <a:t>ifelse</a:t>
            </a:r>
            <a:r>
              <a:rPr lang="en-CA" sz="1500" dirty="0"/>
              <a:t>(c(is.na(country) &amp; (</a:t>
            </a:r>
            <a:r>
              <a:rPr lang="en-CA" sz="1500" dirty="0" err="1"/>
              <a:t>str_detect</a:t>
            </a:r>
            <a:r>
              <a:rPr lang="en-CA" sz="1500" dirty="0"/>
              <a:t>(</a:t>
            </a:r>
            <a:r>
              <a:rPr lang="en-CA" sz="1500" dirty="0" err="1"/>
              <a:t>listed_in</a:t>
            </a:r>
            <a:r>
              <a:rPr lang="en-CA" sz="1500" dirty="0"/>
              <a:t>, "[Kk]</a:t>
            </a:r>
            <a:r>
              <a:rPr lang="en-CA" sz="1500" dirty="0" err="1"/>
              <a:t>orea</a:t>
            </a:r>
            <a:r>
              <a:rPr lang="en-CA" sz="1500" dirty="0"/>
              <a:t>") == TRUE)), "South Korea", </a:t>
            </a:r>
          </a:p>
          <a:p>
            <a:r>
              <a:rPr lang="en-CA" sz="1500" dirty="0"/>
              <a:t>                              </a:t>
            </a:r>
            <a:r>
              <a:rPr lang="en-CA" sz="1500" dirty="0" err="1"/>
              <a:t>ifelse</a:t>
            </a:r>
            <a:r>
              <a:rPr lang="en-CA" sz="1500" dirty="0"/>
              <a:t>(c(is.na(country) &amp; (</a:t>
            </a:r>
            <a:r>
              <a:rPr lang="en-CA" sz="1500" dirty="0" err="1"/>
              <a:t>str_detect</a:t>
            </a:r>
            <a:r>
              <a:rPr lang="en-CA" sz="1500" dirty="0"/>
              <a:t>(</a:t>
            </a:r>
            <a:r>
              <a:rPr lang="en-CA" sz="1500" dirty="0" err="1"/>
              <a:t>listed_in</a:t>
            </a:r>
            <a:r>
              <a:rPr lang="en-CA" sz="1500" dirty="0"/>
              <a:t>, "[Bb]</a:t>
            </a:r>
            <a:r>
              <a:rPr lang="en-CA" sz="1500" dirty="0" err="1"/>
              <a:t>ritish</a:t>
            </a:r>
            <a:r>
              <a:rPr lang="en-CA" sz="1500" dirty="0"/>
              <a:t>") == TRUE)), "United Kingdom",  country))      </a:t>
            </a:r>
          </a:p>
          <a:p>
            <a:r>
              <a:rPr lang="en-CA" sz="1500" dirty="0"/>
              <a:t>           )</a:t>
            </a:r>
          </a:p>
        </p:txBody>
      </p:sp>
    </p:spTree>
    <p:extLst>
      <p:ext uri="{BB962C8B-B14F-4D97-AF65-F5344CB8AC3E}">
        <p14:creationId xmlns:p14="http://schemas.microsoft.com/office/powerpoint/2010/main" val="245574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7BB66-7095-482C-B574-0553F0288B0A}"/>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2B: Filling those blanks – Country</a:t>
            </a:r>
          </a:p>
        </p:txBody>
      </p:sp>
      <p:sp>
        <p:nvSpPr>
          <p:cNvPr id="5" name="TextBox 4">
            <a:extLst>
              <a:ext uri="{FF2B5EF4-FFF2-40B4-BE49-F238E27FC236}">
                <a16:creationId xmlns:a16="http://schemas.microsoft.com/office/drawing/2014/main" id="{6C5F7612-5078-434E-B389-C1164B5CDE16}"/>
              </a:ext>
            </a:extLst>
          </p:cNvPr>
          <p:cNvSpPr txBox="1"/>
          <p:nvPr/>
        </p:nvSpPr>
        <p:spPr>
          <a:xfrm>
            <a:off x="164841" y="807869"/>
            <a:ext cx="11862318" cy="1384995"/>
          </a:xfrm>
          <a:prstGeom prst="rect">
            <a:avLst/>
          </a:prstGeom>
          <a:noFill/>
        </p:spPr>
        <p:txBody>
          <a:bodyPr wrap="square" rtlCol="0">
            <a:spAutoFit/>
          </a:bodyPr>
          <a:lstStyle/>
          <a:p>
            <a:r>
              <a:rPr lang="en-CA" sz="2800" dirty="0"/>
              <a:t>2) Use some keywords in the Title to help figure out country of origin (i.e., if it mentions “</a:t>
            </a:r>
            <a:r>
              <a:rPr lang="en-CA" sz="2800" i="1" dirty="0"/>
              <a:t>Hindi</a:t>
            </a:r>
            <a:r>
              <a:rPr lang="en-CA" sz="2800" dirty="0"/>
              <a:t>”, pretty confident we’re talking about India)…use Google for help</a:t>
            </a:r>
          </a:p>
        </p:txBody>
      </p:sp>
      <p:sp>
        <p:nvSpPr>
          <p:cNvPr id="7" name="TextBox 6">
            <a:extLst>
              <a:ext uri="{FF2B5EF4-FFF2-40B4-BE49-F238E27FC236}">
                <a16:creationId xmlns:a16="http://schemas.microsoft.com/office/drawing/2014/main" id="{AD21A3A0-8D7A-4B7D-A713-9D42A2ADA4AA}"/>
              </a:ext>
            </a:extLst>
          </p:cNvPr>
          <p:cNvSpPr txBox="1"/>
          <p:nvPr/>
        </p:nvSpPr>
        <p:spPr>
          <a:xfrm>
            <a:off x="1844351" y="2632351"/>
            <a:ext cx="9072465" cy="3785652"/>
          </a:xfrm>
          <a:prstGeom prst="rect">
            <a:avLst/>
          </a:prstGeom>
          <a:noFill/>
        </p:spPr>
        <p:txBody>
          <a:bodyPr wrap="square">
            <a:spAutoFit/>
          </a:bodyPr>
          <a:lstStyle/>
          <a:p>
            <a:r>
              <a:rPr lang="en-CA" sz="1500" dirty="0" err="1"/>
              <a:t>netflix</a:t>
            </a:r>
            <a:r>
              <a:rPr lang="en-CA" sz="1500" dirty="0"/>
              <a:t> = </a:t>
            </a:r>
            <a:r>
              <a:rPr lang="en-CA" sz="1500" dirty="0" err="1"/>
              <a:t>netflix</a:t>
            </a:r>
            <a:r>
              <a:rPr lang="en-CA" sz="1500" dirty="0"/>
              <a:t> %&gt;% </a:t>
            </a:r>
          </a:p>
          <a:p>
            <a:r>
              <a:rPr lang="en-CA" sz="1500" dirty="0"/>
              <a:t>           mutate(country = </a:t>
            </a:r>
          </a:p>
          <a:p>
            <a:r>
              <a:rPr lang="en-CA" sz="1500" dirty="0"/>
              <a:t>               </a:t>
            </a:r>
            <a:r>
              <a:rPr lang="en-CA" sz="1500" dirty="0" err="1"/>
              <a:t>ifelse</a:t>
            </a:r>
            <a:r>
              <a:rPr lang="en-CA" sz="1500" dirty="0"/>
              <a:t>(c(is.na(country) &amp; </a:t>
            </a:r>
            <a:r>
              <a:rPr lang="en-CA" sz="1500" dirty="0" err="1"/>
              <a:t>str_detect</a:t>
            </a:r>
            <a:r>
              <a:rPr lang="en-CA" sz="1500" dirty="0"/>
              <a:t>(title, "[</a:t>
            </a:r>
            <a:r>
              <a:rPr lang="en-CA" sz="1500" dirty="0" err="1"/>
              <a:t>Hh</a:t>
            </a:r>
            <a:r>
              <a:rPr lang="en-CA" sz="1500" dirty="0"/>
              <a:t>]</a:t>
            </a:r>
            <a:r>
              <a:rPr lang="en-CA" sz="1500" dirty="0" err="1"/>
              <a:t>indi</a:t>
            </a:r>
            <a:r>
              <a:rPr lang="en-CA" sz="1500" dirty="0"/>
              <a:t>") == T), "India", </a:t>
            </a:r>
          </a:p>
          <a:p>
            <a:r>
              <a:rPr lang="en-CA" sz="1500" dirty="0"/>
              <a:t>               </a:t>
            </a:r>
            <a:r>
              <a:rPr lang="en-CA" sz="1500" dirty="0" err="1"/>
              <a:t>ifelse</a:t>
            </a:r>
            <a:r>
              <a:rPr lang="en-CA" sz="1500" dirty="0"/>
              <a:t>(c(is.na(country) &amp; </a:t>
            </a:r>
            <a:r>
              <a:rPr lang="en-CA" sz="1500" dirty="0" err="1"/>
              <a:t>str_detect</a:t>
            </a:r>
            <a:r>
              <a:rPr lang="en-CA" sz="1500" dirty="0"/>
              <a:t>(title, "[Tt]amil") == T), "India", </a:t>
            </a:r>
          </a:p>
          <a:p>
            <a:r>
              <a:rPr lang="en-CA" sz="1500" dirty="0"/>
              <a:t>               </a:t>
            </a:r>
            <a:r>
              <a:rPr lang="en-CA" sz="1500" dirty="0" err="1"/>
              <a:t>ifelse</a:t>
            </a:r>
            <a:r>
              <a:rPr lang="en-CA" sz="1500" dirty="0"/>
              <a:t>(c(is.na(country) &amp; </a:t>
            </a:r>
            <a:r>
              <a:rPr lang="en-CA" sz="1500" dirty="0" err="1"/>
              <a:t>str_detect</a:t>
            </a:r>
            <a:r>
              <a:rPr lang="en-CA" sz="1500" dirty="0"/>
              <a:t>(title, "Power Rangers Super </a:t>
            </a:r>
            <a:r>
              <a:rPr lang="en-CA" sz="1500" dirty="0" err="1"/>
              <a:t>Megaforce</a:t>
            </a:r>
            <a:r>
              <a:rPr lang="en-CA" sz="1500" dirty="0"/>
              <a:t>") == T), "United States",   </a:t>
            </a:r>
          </a:p>
          <a:p>
            <a:r>
              <a:rPr lang="en-CA" sz="1500" dirty="0"/>
              <a:t>               </a:t>
            </a:r>
            <a:r>
              <a:rPr lang="en-CA" sz="1500" dirty="0" err="1"/>
              <a:t>ifelse</a:t>
            </a:r>
            <a:r>
              <a:rPr lang="en-CA" sz="1500" dirty="0"/>
              <a:t>(c(is.na(country) &amp; </a:t>
            </a:r>
            <a:r>
              <a:rPr lang="en-CA" sz="1500" dirty="0" err="1"/>
              <a:t>str_detect</a:t>
            </a:r>
            <a:r>
              <a:rPr lang="en-CA" sz="1500" dirty="0"/>
              <a:t>(title, "Power Rangers Super Samurai") == T), "United States",   </a:t>
            </a:r>
          </a:p>
          <a:p>
            <a:r>
              <a:rPr lang="en-CA" sz="1500" dirty="0"/>
              <a:t>               </a:t>
            </a:r>
            <a:r>
              <a:rPr lang="en-CA" sz="1500" dirty="0" err="1"/>
              <a:t>ifelse</a:t>
            </a:r>
            <a:r>
              <a:rPr lang="en-CA" sz="1500" dirty="0"/>
              <a:t>(c(is.na(country) &amp; </a:t>
            </a:r>
            <a:r>
              <a:rPr lang="en-CA" sz="1500" dirty="0" err="1"/>
              <a:t>str_detect</a:t>
            </a:r>
            <a:r>
              <a:rPr lang="en-CA" sz="1500" dirty="0"/>
              <a:t>(title, "Trailer Park Boys: Out of the Park: USA") == T), "United States",   </a:t>
            </a:r>
          </a:p>
          <a:p>
            <a:r>
              <a:rPr lang="en-CA" sz="1500" dirty="0"/>
              <a:t>               </a:t>
            </a:r>
            <a:r>
              <a:rPr lang="en-CA" sz="1500" dirty="0" err="1"/>
              <a:t>ifelse</a:t>
            </a:r>
            <a:r>
              <a:rPr lang="en-CA" sz="1500" dirty="0"/>
              <a:t>(c(is.na(country) &amp; </a:t>
            </a:r>
            <a:r>
              <a:rPr lang="en-CA" sz="1500" dirty="0" err="1"/>
              <a:t>str_detect</a:t>
            </a:r>
            <a:r>
              <a:rPr lang="en-CA" sz="1500" dirty="0"/>
              <a:t>(title, "The Naked Gun 2 1/2: The Smell of Fear") == T), "United States",   </a:t>
            </a:r>
          </a:p>
          <a:p>
            <a:r>
              <a:rPr lang="en-CA" sz="1500" dirty="0"/>
              <a:t>               </a:t>
            </a:r>
            <a:r>
              <a:rPr lang="en-CA" sz="1500" dirty="0" err="1"/>
              <a:t>ifelse</a:t>
            </a:r>
            <a:r>
              <a:rPr lang="en-CA" sz="1500" dirty="0"/>
              <a:t>(c(is.na(country) &amp; </a:t>
            </a:r>
            <a:r>
              <a:rPr lang="en-CA" sz="1500" dirty="0" err="1"/>
              <a:t>str_detect</a:t>
            </a:r>
            <a:r>
              <a:rPr lang="en-CA" sz="1500" dirty="0"/>
              <a:t>(title, "Power Rangers ") == T), "United States",   </a:t>
            </a:r>
          </a:p>
          <a:p>
            <a:r>
              <a:rPr lang="en-CA" sz="1500" dirty="0"/>
              <a:t>               </a:t>
            </a:r>
            <a:r>
              <a:rPr lang="en-CA" sz="1500" dirty="0" err="1"/>
              <a:t>ifelse</a:t>
            </a:r>
            <a:r>
              <a:rPr lang="en-CA" sz="1500" dirty="0"/>
              <a:t>(c(is.na(country) &amp; </a:t>
            </a:r>
            <a:r>
              <a:rPr lang="en-CA" sz="1500" dirty="0" err="1"/>
              <a:t>str_detect</a:t>
            </a:r>
            <a:r>
              <a:rPr lang="en-CA" sz="1500" dirty="0"/>
              <a:t>(title, "Monty Python") == T), "United Kingdom",   </a:t>
            </a:r>
          </a:p>
          <a:p>
            <a:r>
              <a:rPr lang="en-CA" sz="1500" dirty="0"/>
              <a:t>               </a:t>
            </a:r>
            <a:r>
              <a:rPr lang="en-CA" sz="1500" dirty="0" err="1"/>
              <a:t>ifelse</a:t>
            </a:r>
            <a:r>
              <a:rPr lang="en-CA" sz="1500" dirty="0"/>
              <a:t>(c(is.na(country) &amp; </a:t>
            </a:r>
            <a:r>
              <a:rPr lang="en-CA" sz="1500" dirty="0" err="1"/>
              <a:t>str_detect</a:t>
            </a:r>
            <a:r>
              <a:rPr lang="en-CA" sz="1500" dirty="0"/>
              <a:t>(title, "Calico Critters") == T), "United States",   </a:t>
            </a:r>
          </a:p>
          <a:p>
            <a:r>
              <a:rPr lang="en-CA" sz="1500" dirty="0"/>
              <a:t>               </a:t>
            </a:r>
            <a:r>
              <a:rPr lang="en-CA" sz="1500" dirty="0" err="1"/>
              <a:t>ifelse</a:t>
            </a:r>
            <a:r>
              <a:rPr lang="en-CA" sz="1500" dirty="0"/>
              <a:t>(c(is.na(country) &amp; </a:t>
            </a:r>
            <a:r>
              <a:rPr lang="en-CA" sz="1500" dirty="0" err="1"/>
              <a:t>str_detect</a:t>
            </a:r>
            <a:r>
              <a:rPr lang="en-CA" sz="1500" dirty="0"/>
              <a:t>(title, "</a:t>
            </a:r>
            <a:r>
              <a:rPr lang="en-CA" sz="1500" dirty="0" err="1"/>
              <a:t>ChuChuTV</a:t>
            </a:r>
            <a:r>
              <a:rPr lang="en-CA" sz="1500" dirty="0"/>
              <a:t>") == T), "India",   </a:t>
            </a:r>
          </a:p>
          <a:p>
            <a:r>
              <a:rPr lang="en-CA" sz="1500" dirty="0"/>
              <a:t>               </a:t>
            </a:r>
            <a:r>
              <a:rPr lang="en-CA" sz="1500" dirty="0" err="1"/>
              <a:t>ifelse</a:t>
            </a:r>
            <a:r>
              <a:rPr lang="en-CA" sz="1500" dirty="0"/>
              <a:t>(c(is.na(country) &amp; </a:t>
            </a:r>
            <a:r>
              <a:rPr lang="en-CA" sz="1500" dirty="0" err="1"/>
              <a:t>str_detect</a:t>
            </a:r>
            <a:r>
              <a:rPr lang="en-CA" sz="1500" dirty="0"/>
              <a:t>(title, "</a:t>
            </a:r>
            <a:r>
              <a:rPr lang="en-CA" sz="1500" dirty="0" err="1"/>
              <a:t>ChuChu</a:t>
            </a:r>
            <a:r>
              <a:rPr lang="en-CA" sz="1500" dirty="0"/>
              <a:t> TV") == T), "India",   </a:t>
            </a:r>
          </a:p>
          <a:p>
            <a:r>
              <a:rPr lang="en-CA" sz="1500" dirty="0"/>
              <a:t>               </a:t>
            </a:r>
            <a:r>
              <a:rPr lang="en-CA" sz="1500" dirty="0" err="1"/>
              <a:t>ifelse</a:t>
            </a:r>
            <a:r>
              <a:rPr lang="en-CA" sz="1500" dirty="0"/>
              <a:t>(c(is.na(country) &amp; </a:t>
            </a:r>
            <a:r>
              <a:rPr lang="en-CA" sz="1500" dirty="0" err="1"/>
              <a:t>str_detect</a:t>
            </a:r>
            <a:r>
              <a:rPr lang="en-CA" sz="1500" dirty="0"/>
              <a:t>(title, "France") == T), "France",   </a:t>
            </a:r>
          </a:p>
          <a:p>
            <a:r>
              <a:rPr lang="en-CA" sz="1500" dirty="0"/>
              <a:t>               </a:t>
            </a:r>
            <a:r>
              <a:rPr lang="en-CA" sz="1500" dirty="0" err="1"/>
              <a:t>ifelse</a:t>
            </a:r>
            <a:r>
              <a:rPr lang="en-CA" sz="1500" dirty="0"/>
              <a:t>(c(is.na(country) &amp; </a:t>
            </a:r>
            <a:r>
              <a:rPr lang="en-CA" sz="1500" dirty="0" err="1"/>
              <a:t>str_detect</a:t>
            </a:r>
            <a:r>
              <a:rPr lang="en-CA" sz="1500" dirty="0"/>
              <a:t>(title, "The Birth Reborn") == T), "Brazil", country)))))))))))))   </a:t>
            </a:r>
          </a:p>
          <a:p>
            <a:r>
              <a:rPr lang="en-CA" sz="1500" dirty="0"/>
              <a:t>           )</a:t>
            </a:r>
          </a:p>
        </p:txBody>
      </p:sp>
    </p:spTree>
    <p:extLst>
      <p:ext uri="{BB962C8B-B14F-4D97-AF65-F5344CB8AC3E}">
        <p14:creationId xmlns:p14="http://schemas.microsoft.com/office/powerpoint/2010/main" val="348238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819B83-5B05-4C2A-A691-48205113503F}"/>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2B: Filling those blanks – Country</a:t>
            </a:r>
          </a:p>
        </p:txBody>
      </p:sp>
      <p:sp>
        <p:nvSpPr>
          <p:cNvPr id="3" name="TextBox 2">
            <a:extLst>
              <a:ext uri="{FF2B5EF4-FFF2-40B4-BE49-F238E27FC236}">
                <a16:creationId xmlns:a16="http://schemas.microsoft.com/office/drawing/2014/main" id="{DB78BE85-7585-486C-A853-91185FBEAE69}"/>
              </a:ext>
            </a:extLst>
          </p:cNvPr>
          <p:cNvSpPr txBox="1"/>
          <p:nvPr/>
        </p:nvSpPr>
        <p:spPr>
          <a:xfrm>
            <a:off x="164841" y="807869"/>
            <a:ext cx="11862318" cy="1384995"/>
          </a:xfrm>
          <a:prstGeom prst="rect">
            <a:avLst/>
          </a:prstGeom>
          <a:noFill/>
        </p:spPr>
        <p:txBody>
          <a:bodyPr wrap="square" rtlCol="0">
            <a:spAutoFit/>
          </a:bodyPr>
          <a:lstStyle/>
          <a:p>
            <a:r>
              <a:rPr lang="en-CA" sz="2800" dirty="0"/>
              <a:t>3) Use some of the names in the cast to help determine country of origin (i.e., if it mentions “</a:t>
            </a:r>
            <a:r>
              <a:rPr lang="en-CA" sz="2800" i="1" dirty="0"/>
              <a:t>Kevin Hart</a:t>
            </a:r>
            <a:r>
              <a:rPr lang="en-CA" sz="2800" dirty="0"/>
              <a:t>”, pretty confident we’re talking about USA)…use Google for help … will need to make a few of these!</a:t>
            </a:r>
          </a:p>
        </p:txBody>
      </p:sp>
      <p:sp>
        <p:nvSpPr>
          <p:cNvPr id="5" name="TextBox 4">
            <a:extLst>
              <a:ext uri="{FF2B5EF4-FFF2-40B4-BE49-F238E27FC236}">
                <a16:creationId xmlns:a16="http://schemas.microsoft.com/office/drawing/2014/main" id="{68CC79F0-4478-47E0-9D7C-D36BAD6F5B68}"/>
              </a:ext>
            </a:extLst>
          </p:cNvPr>
          <p:cNvSpPr txBox="1"/>
          <p:nvPr/>
        </p:nvSpPr>
        <p:spPr>
          <a:xfrm>
            <a:off x="1922107" y="2078864"/>
            <a:ext cx="6578081" cy="4708981"/>
          </a:xfrm>
          <a:prstGeom prst="rect">
            <a:avLst/>
          </a:prstGeom>
          <a:noFill/>
        </p:spPr>
        <p:txBody>
          <a:bodyPr wrap="square">
            <a:spAutoFit/>
          </a:bodyPr>
          <a:lstStyle/>
          <a:p>
            <a:r>
              <a:rPr lang="en-CA" sz="1250" dirty="0" err="1"/>
              <a:t>netflix</a:t>
            </a:r>
            <a:r>
              <a:rPr lang="en-CA" sz="1250" dirty="0"/>
              <a:t> = </a:t>
            </a:r>
            <a:r>
              <a:rPr lang="en-CA" sz="1250" dirty="0" err="1"/>
              <a:t>netflix</a:t>
            </a:r>
            <a:r>
              <a:rPr lang="en-CA" sz="1250" dirty="0"/>
              <a:t> %&gt;% </a:t>
            </a:r>
          </a:p>
          <a:p>
            <a:r>
              <a:rPr lang="en-CA" sz="1250" dirty="0"/>
              <a:t>           mutate(country = </a:t>
            </a:r>
          </a:p>
          <a:p>
            <a:r>
              <a:rPr lang="en-CA" sz="1250" dirty="0"/>
              <a:t>               </a:t>
            </a:r>
            <a:r>
              <a:rPr lang="en-CA" sz="1250" dirty="0" err="1"/>
              <a:t>ifelse</a:t>
            </a:r>
            <a:r>
              <a:rPr lang="en-CA" sz="1250" dirty="0"/>
              <a:t>(c(is.na(country) &amp; </a:t>
            </a:r>
            <a:r>
              <a:rPr lang="en-CA" sz="1250" dirty="0" err="1"/>
              <a:t>str_detect</a:t>
            </a:r>
            <a:r>
              <a:rPr lang="en-CA" sz="1250" dirty="0"/>
              <a:t>(cast, "[Aa]oi") == T), "Japan", </a:t>
            </a:r>
          </a:p>
          <a:p>
            <a:r>
              <a:rPr lang="en-CA" sz="1250" dirty="0"/>
              <a:t>               </a:t>
            </a:r>
            <a:r>
              <a:rPr lang="en-CA" sz="1250" dirty="0" err="1"/>
              <a:t>ifelse</a:t>
            </a:r>
            <a:r>
              <a:rPr lang="en-CA" sz="1250" dirty="0"/>
              <a:t>(c(is.na(country) &amp; </a:t>
            </a:r>
            <a:r>
              <a:rPr lang="en-CA" sz="1250" dirty="0" err="1"/>
              <a:t>str_detect</a:t>
            </a:r>
            <a:r>
              <a:rPr lang="en-CA" sz="1250" dirty="0"/>
              <a:t>(cast, "[Pp]atta.") == T), "Thailand", </a:t>
            </a:r>
          </a:p>
          <a:p>
            <a:r>
              <a:rPr lang="en-CA" sz="1250" dirty="0"/>
              <a:t>               </a:t>
            </a:r>
            <a:r>
              <a:rPr lang="en-CA" sz="1250" dirty="0" err="1"/>
              <a:t>ifelse</a:t>
            </a:r>
            <a:r>
              <a:rPr lang="en-CA" sz="1250" dirty="0"/>
              <a:t>(c(is.na(country) &amp; </a:t>
            </a:r>
            <a:r>
              <a:rPr lang="en-CA" sz="1250" dirty="0" err="1"/>
              <a:t>str_detect</a:t>
            </a:r>
            <a:r>
              <a:rPr lang="en-CA" sz="1250" dirty="0"/>
              <a:t>(cast, "Jackson") == T), "United States", </a:t>
            </a:r>
          </a:p>
          <a:p>
            <a:r>
              <a:rPr lang="en-CA" sz="1250" dirty="0"/>
              <a:t>               </a:t>
            </a:r>
            <a:r>
              <a:rPr lang="en-CA" sz="1250" dirty="0" err="1"/>
              <a:t>ifelse</a:t>
            </a:r>
            <a:r>
              <a:rPr lang="en-CA" sz="1250" dirty="0"/>
              <a:t>(c(is.na(country) &amp; </a:t>
            </a:r>
            <a:r>
              <a:rPr lang="en-CA" sz="1250" dirty="0" err="1"/>
              <a:t>str_detect</a:t>
            </a:r>
            <a:r>
              <a:rPr lang="en-CA" sz="1250" dirty="0"/>
              <a:t>(cast, "[Pp]</a:t>
            </a:r>
            <a:r>
              <a:rPr lang="en-CA" sz="1250" dirty="0" err="1"/>
              <a:t>rabh</a:t>
            </a:r>
            <a:r>
              <a:rPr lang="en-CA" sz="1250" dirty="0"/>
              <a:t>") == T), "India", </a:t>
            </a:r>
          </a:p>
          <a:p>
            <a:r>
              <a:rPr lang="en-CA" sz="1250" dirty="0"/>
              <a:t>               </a:t>
            </a:r>
            <a:r>
              <a:rPr lang="en-CA" sz="1250" dirty="0" err="1"/>
              <a:t>ifelse</a:t>
            </a:r>
            <a:r>
              <a:rPr lang="en-CA" sz="1250" dirty="0"/>
              <a:t>(c(is.na(country) &amp; </a:t>
            </a:r>
            <a:r>
              <a:rPr lang="en-CA" sz="1250" dirty="0" err="1"/>
              <a:t>str_detect</a:t>
            </a:r>
            <a:r>
              <a:rPr lang="en-CA" sz="1250" dirty="0"/>
              <a:t>(cast, "[</a:t>
            </a:r>
            <a:r>
              <a:rPr lang="en-CA" sz="1250" dirty="0" err="1"/>
              <a:t>Yy</a:t>
            </a:r>
            <a:r>
              <a:rPr lang="en-CA" sz="1250" dirty="0"/>
              <a:t>]ama") == T), "Japan", </a:t>
            </a:r>
          </a:p>
          <a:p>
            <a:r>
              <a:rPr lang="en-CA" sz="1250" dirty="0"/>
              <a:t>               </a:t>
            </a:r>
            <a:r>
              <a:rPr lang="en-CA" sz="1250" dirty="0" err="1"/>
              <a:t>ifelse</a:t>
            </a:r>
            <a:r>
              <a:rPr lang="en-CA" sz="1250" dirty="0"/>
              <a:t>(c(is.na(country) &amp; </a:t>
            </a:r>
            <a:r>
              <a:rPr lang="en-CA" sz="1250" dirty="0" err="1"/>
              <a:t>str_detect</a:t>
            </a:r>
            <a:r>
              <a:rPr lang="en-CA" sz="1250" dirty="0"/>
              <a:t>(cast, "Elyse </a:t>
            </a:r>
            <a:r>
              <a:rPr lang="en-CA" sz="1250" dirty="0" err="1"/>
              <a:t>Maloway</a:t>
            </a:r>
            <a:r>
              <a:rPr lang="en-CA" sz="1250" dirty="0"/>
              <a:t>") == T), "United States", </a:t>
            </a:r>
          </a:p>
          <a:p>
            <a:r>
              <a:rPr lang="en-CA" sz="1250" dirty="0"/>
              <a:t>               </a:t>
            </a:r>
            <a:r>
              <a:rPr lang="en-CA" sz="1250" dirty="0" err="1"/>
              <a:t>ifelse</a:t>
            </a:r>
            <a:r>
              <a:rPr lang="en-CA" sz="1250" dirty="0"/>
              <a:t>(c(is.na(country) &amp; </a:t>
            </a:r>
            <a:r>
              <a:rPr lang="en-CA" sz="1250" dirty="0" err="1"/>
              <a:t>str_detect</a:t>
            </a:r>
            <a:r>
              <a:rPr lang="en-CA" sz="1250" dirty="0"/>
              <a:t>(cast, "Michela Luci") == T), "Canada", </a:t>
            </a:r>
          </a:p>
          <a:p>
            <a:r>
              <a:rPr lang="en-CA" sz="1250" dirty="0"/>
              <a:t>               </a:t>
            </a:r>
            <a:r>
              <a:rPr lang="en-CA" sz="1250" dirty="0" err="1"/>
              <a:t>ifelse</a:t>
            </a:r>
            <a:r>
              <a:rPr lang="en-CA" sz="1250" dirty="0"/>
              <a:t>(c(is.na(country) &amp; </a:t>
            </a:r>
            <a:r>
              <a:rPr lang="en-CA" sz="1250" dirty="0" err="1"/>
              <a:t>str_detect</a:t>
            </a:r>
            <a:r>
              <a:rPr lang="en-CA" sz="1250" dirty="0"/>
              <a:t>(cast, "Singh") == T), "India", </a:t>
            </a:r>
          </a:p>
          <a:p>
            <a:r>
              <a:rPr lang="en-CA" sz="1250" dirty="0"/>
              <a:t>               </a:t>
            </a:r>
            <a:r>
              <a:rPr lang="en-CA" sz="1250" dirty="0" err="1"/>
              <a:t>ifelse</a:t>
            </a:r>
            <a:r>
              <a:rPr lang="en-CA" sz="1250" dirty="0"/>
              <a:t>(c(is.na(country) &amp; </a:t>
            </a:r>
            <a:r>
              <a:rPr lang="en-CA" sz="1250" dirty="0" err="1"/>
              <a:t>str_detect</a:t>
            </a:r>
            <a:r>
              <a:rPr lang="en-CA" sz="1250" dirty="0"/>
              <a:t>(cast, "Arjun") == T), "India", </a:t>
            </a:r>
          </a:p>
          <a:p>
            <a:r>
              <a:rPr lang="en-CA" sz="1250" dirty="0"/>
              <a:t>               </a:t>
            </a:r>
            <a:r>
              <a:rPr lang="en-CA" sz="1250" dirty="0" err="1"/>
              <a:t>ifelse</a:t>
            </a:r>
            <a:r>
              <a:rPr lang="en-CA" sz="1250" dirty="0"/>
              <a:t>(c(is.na(country) &amp; </a:t>
            </a:r>
            <a:r>
              <a:rPr lang="en-CA" sz="1250" dirty="0" err="1"/>
              <a:t>str_detect</a:t>
            </a:r>
            <a:r>
              <a:rPr lang="en-CA" sz="1250" dirty="0"/>
              <a:t>(cast, "[</a:t>
            </a:r>
            <a:r>
              <a:rPr lang="en-CA" sz="1250" dirty="0" err="1"/>
              <a:t>Hh</a:t>
            </a:r>
            <a:r>
              <a:rPr lang="en-CA" sz="1250" dirty="0"/>
              <a:t>]</a:t>
            </a:r>
            <a:r>
              <a:rPr lang="en-CA" sz="1250" dirty="0" err="1"/>
              <a:t>yun</a:t>
            </a:r>
            <a:r>
              <a:rPr lang="en-CA" sz="1250" dirty="0"/>
              <a:t>") == T), "South Korea", </a:t>
            </a:r>
          </a:p>
          <a:p>
            <a:r>
              <a:rPr lang="en-CA" sz="1250" dirty="0"/>
              <a:t>               </a:t>
            </a:r>
            <a:r>
              <a:rPr lang="en-CA" sz="1250" dirty="0" err="1"/>
              <a:t>ifelse</a:t>
            </a:r>
            <a:r>
              <a:rPr lang="en-CA" sz="1250" dirty="0"/>
              <a:t>(c(is.na(country) &amp; </a:t>
            </a:r>
            <a:r>
              <a:rPr lang="en-CA" sz="1250" dirty="0" err="1"/>
              <a:t>str_detect</a:t>
            </a:r>
            <a:r>
              <a:rPr lang="en-CA" sz="1250" dirty="0"/>
              <a:t>(cast, "Frank Grillo") == T), "United States", </a:t>
            </a:r>
          </a:p>
          <a:p>
            <a:r>
              <a:rPr lang="en-CA" sz="1250" dirty="0"/>
              <a:t>               </a:t>
            </a:r>
            <a:r>
              <a:rPr lang="en-CA" sz="1250" dirty="0" err="1"/>
              <a:t>ifelse</a:t>
            </a:r>
            <a:r>
              <a:rPr lang="en-CA" sz="1250" dirty="0"/>
              <a:t>(c(is.na(country) &amp; </a:t>
            </a:r>
            <a:r>
              <a:rPr lang="en-CA" sz="1250" dirty="0" err="1"/>
              <a:t>str_detect</a:t>
            </a:r>
            <a:r>
              <a:rPr lang="en-CA" sz="1250" dirty="0"/>
              <a:t>(cast, "Fred </a:t>
            </a:r>
            <a:r>
              <a:rPr lang="en-CA" sz="1250" dirty="0" err="1"/>
              <a:t>Armisen</a:t>
            </a:r>
            <a:r>
              <a:rPr lang="en-CA" sz="1250" dirty="0"/>
              <a:t>") == T), "United States", </a:t>
            </a:r>
          </a:p>
          <a:p>
            <a:r>
              <a:rPr lang="en-CA" sz="1250" dirty="0"/>
              <a:t>               </a:t>
            </a:r>
            <a:r>
              <a:rPr lang="en-CA" sz="1250" dirty="0" err="1"/>
              <a:t>ifelse</a:t>
            </a:r>
            <a:r>
              <a:rPr lang="en-CA" sz="1250" dirty="0"/>
              <a:t>(c(is.na(country) &amp; </a:t>
            </a:r>
            <a:r>
              <a:rPr lang="en-CA" sz="1250" dirty="0" err="1"/>
              <a:t>str_detect</a:t>
            </a:r>
            <a:r>
              <a:rPr lang="en-CA" sz="1250" dirty="0"/>
              <a:t>(cast, "Chris Rock") == T), "United States", </a:t>
            </a:r>
          </a:p>
          <a:p>
            <a:r>
              <a:rPr lang="en-CA" sz="1250" dirty="0"/>
              <a:t>               </a:t>
            </a:r>
            <a:r>
              <a:rPr lang="en-CA" sz="1250" dirty="0" err="1"/>
              <a:t>ifelse</a:t>
            </a:r>
            <a:r>
              <a:rPr lang="en-CA" sz="1250" dirty="0"/>
              <a:t>(c(is.na(country) &amp; </a:t>
            </a:r>
            <a:r>
              <a:rPr lang="en-CA" sz="1250" dirty="0" err="1"/>
              <a:t>str_detect</a:t>
            </a:r>
            <a:r>
              <a:rPr lang="en-CA" sz="1250" dirty="0"/>
              <a:t>(cast, "Kevin Hart") == T), "United States", </a:t>
            </a:r>
          </a:p>
          <a:p>
            <a:r>
              <a:rPr lang="en-CA" sz="1250" dirty="0"/>
              <a:t>               </a:t>
            </a:r>
            <a:r>
              <a:rPr lang="en-CA" sz="1250" dirty="0" err="1"/>
              <a:t>ifelse</a:t>
            </a:r>
            <a:r>
              <a:rPr lang="en-CA" sz="1250" dirty="0"/>
              <a:t>(c(is.na(country) &amp; </a:t>
            </a:r>
            <a:r>
              <a:rPr lang="en-CA" sz="1250" dirty="0" err="1"/>
              <a:t>str_detect</a:t>
            </a:r>
            <a:r>
              <a:rPr lang="en-CA" sz="1250" dirty="0"/>
              <a:t>(cast, "Oprah Winfrey") == T), "United States", </a:t>
            </a:r>
          </a:p>
          <a:p>
            <a:r>
              <a:rPr lang="en-CA" sz="1250" dirty="0"/>
              <a:t>               </a:t>
            </a:r>
            <a:r>
              <a:rPr lang="en-CA" sz="1250" dirty="0" err="1"/>
              <a:t>ifelse</a:t>
            </a:r>
            <a:r>
              <a:rPr lang="en-CA" sz="1250" dirty="0"/>
              <a:t>(c(is.na(country) &amp; </a:t>
            </a:r>
            <a:r>
              <a:rPr lang="en-CA" sz="1250" dirty="0" err="1"/>
              <a:t>str_detect</a:t>
            </a:r>
            <a:r>
              <a:rPr lang="en-CA" sz="1250" dirty="0"/>
              <a:t>(cast, "Quincy Jones") == T), "United States", </a:t>
            </a:r>
          </a:p>
          <a:p>
            <a:r>
              <a:rPr lang="en-CA" sz="1250" dirty="0"/>
              <a:t>               </a:t>
            </a:r>
            <a:r>
              <a:rPr lang="en-CA" sz="1250" dirty="0" err="1"/>
              <a:t>ifelse</a:t>
            </a:r>
            <a:r>
              <a:rPr lang="en-CA" sz="1250" dirty="0"/>
              <a:t>(c(is.na(country) &amp; </a:t>
            </a:r>
            <a:r>
              <a:rPr lang="en-CA" sz="1250" dirty="0" err="1"/>
              <a:t>str_detect</a:t>
            </a:r>
            <a:r>
              <a:rPr lang="en-CA" sz="1250" dirty="0"/>
              <a:t>(cast, "</a:t>
            </a:r>
            <a:r>
              <a:rPr lang="en-CA" sz="1250" dirty="0" err="1"/>
              <a:t>Iliza</a:t>
            </a:r>
            <a:r>
              <a:rPr lang="en-CA" sz="1250" dirty="0"/>
              <a:t> </a:t>
            </a:r>
            <a:r>
              <a:rPr lang="en-CA" sz="1250" dirty="0" err="1"/>
              <a:t>Shlesinger</a:t>
            </a:r>
            <a:r>
              <a:rPr lang="en-CA" sz="1250" dirty="0"/>
              <a:t>") == T), "United States", </a:t>
            </a:r>
          </a:p>
          <a:p>
            <a:r>
              <a:rPr lang="en-CA" sz="1250" dirty="0"/>
              <a:t>               </a:t>
            </a:r>
            <a:r>
              <a:rPr lang="en-CA" sz="1250" dirty="0" err="1"/>
              <a:t>ifelse</a:t>
            </a:r>
            <a:r>
              <a:rPr lang="en-CA" sz="1250" dirty="0"/>
              <a:t>(c(is.na(country) &amp; </a:t>
            </a:r>
            <a:r>
              <a:rPr lang="en-CA" sz="1250" dirty="0" err="1"/>
              <a:t>str_detect</a:t>
            </a:r>
            <a:r>
              <a:rPr lang="en-CA" sz="1250" dirty="0"/>
              <a:t>(cast, "Bert </a:t>
            </a:r>
            <a:r>
              <a:rPr lang="en-CA" sz="1250" dirty="0" err="1"/>
              <a:t>Kreischer</a:t>
            </a:r>
            <a:r>
              <a:rPr lang="en-CA" sz="1250" dirty="0"/>
              <a:t>") == T), "United States", </a:t>
            </a:r>
          </a:p>
          <a:p>
            <a:r>
              <a:rPr lang="en-CA" sz="1250" dirty="0"/>
              <a:t>               </a:t>
            </a:r>
            <a:r>
              <a:rPr lang="en-CA" sz="1250" dirty="0" err="1"/>
              <a:t>ifelse</a:t>
            </a:r>
            <a:r>
              <a:rPr lang="en-CA" sz="1250" dirty="0"/>
              <a:t>(c(is.na(country) &amp; </a:t>
            </a:r>
            <a:r>
              <a:rPr lang="en-CA" sz="1250" dirty="0" err="1"/>
              <a:t>str_detect</a:t>
            </a:r>
            <a:r>
              <a:rPr lang="en-CA" sz="1250" dirty="0"/>
              <a:t>(cast, "Killer Mike") == T), "United States", </a:t>
            </a:r>
          </a:p>
          <a:p>
            <a:r>
              <a:rPr lang="en-CA" sz="1250" dirty="0"/>
              <a:t>               </a:t>
            </a:r>
            <a:r>
              <a:rPr lang="en-CA" sz="1250" dirty="0" err="1"/>
              <a:t>ifelse</a:t>
            </a:r>
            <a:r>
              <a:rPr lang="en-CA" sz="1250" dirty="0"/>
              <a:t>(c(is.na(country) &amp; </a:t>
            </a:r>
            <a:r>
              <a:rPr lang="en-CA" sz="1250" dirty="0" err="1"/>
              <a:t>str_detect</a:t>
            </a:r>
            <a:r>
              <a:rPr lang="en-CA" sz="1250" dirty="0"/>
              <a:t>(cast, "Stephen Fry") == T), "United Kingdom", </a:t>
            </a:r>
          </a:p>
          <a:p>
            <a:r>
              <a:rPr lang="en-CA" sz="1250" dirty="0"/>
              <a:t>               </a:t>
            </a:r>
            <a:r>
              <a:rPr lang="en-CA" sz="1250" dirty="0" err="1"/>
              <a:t>ifelse</a:t>
            </a:r>
            <a:r>
              <a:rPr lang="en-CA" sz="1250" dirty="0"/>
              <a:t>(c(is.na(country) &amp; </a:t>
            </a:r>
            <a:r>
              <a:rPr lang="en-CA" sz="1250" dirty="0" err="1"/>
              <a:t>str_detect</a:t>
            </a:r>
            <a:r>
              <a:rPr lang="en-CA" sz="1250" dirty="0"/>
              <a:t>(cast, "[Rr]</a:t>
            </a:r>
            <a:r>
              <a:rPr lang="en-CA" sz="1250" dirty="0" err="1"/>
              <a:t>yoko</a:t>
            </a:r>
            <a:r>
              <a:rPr lang="en-CA" sz="1250" dirty="0"/>
              <a:t>") == T), "Japan", country)))))))))))))))))))))</a:t>
            </a:r>
          </a:p>
          <a:p>
            <a:r>
              <a:rPr lang="en-CA" sz="1250" dirty="0"/>
              <a:t>           )</a:t>
            </a:r>
          </a:p>
        </p:txBody>
      </p:sp>
    </p:spTree>
    <p:extLst>
      <p:ext uri="{BB962C8B-B14F-4D97-AF65-F5344CB8AC3E}">
        <p14:creationId xmlns:p14="http://schemas.microsoft.com/office/powerpoint/2010/main" val="429317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1C7A0-9AE3-4787-8162-97513C0F879F}"/>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2B: Filling those blanks – Country</a:t>
            </a:r>
          </a:p>
        </p:txBody>
      </p:sp>
      <p:sp>
        <p:nvSpPr>
          <p:cNvPr id="3" name="TextBox 2">
            <a:extLst>
              <a:ext uri="{FF2B5EF4-FFF2-40B4-BE49-F238E27FC236}">
                <a16:creationId xmlns:a16="http://schemas.microsoft.com/office/drawing/2014/main" id="{65EF2FF1-678E-4F26-9B2D-43D6AC66AF83}"/>
              </a:ext>
            </a:extLst>
          </p:cNvPr>
          <p:cNvSpPr txBox="1"/>
          <p:nvPr/>
        </p:nvSpPr>
        <p:spPr>
          <a:xfrm>
            <a:off x="164841" y="807869"/>
            <a:ext cx="11862318" cy="954107"/>
          </a:xfrm>
          <a:prstGeom prst="rect">
            <a:avLst/>
          </a:prstGeom>
          <a:noFill/>
        </p:spPr>
        <p:txBody>
          <a:bodyPr wrap="square" rtlCol="0">
            <a:spAutoFit/>
          </a:bodyPr>
          <a:lstStyle/>
          <a:p>
            <a:r>
              <a:rPr lang="en-CA" sz="2800" dirty="0"/>
              <a:t>4) Leverage key words in the description that mentioned a specific country to help with establishing a particular country. </a:t>
            </a:r>
          </a:p>
        </p:txBody>
      </p:sp>
      <p:sp>
        <p:nvSpPr>
          <p:cNvPr id="5" name="TextBox 4">
            <a:extLst>
              <a:ext uri="{FF2B5EF4-FFF2-40B4-BE49-F238E27FC236}">
                <a16:creationId xmlns:a16="http://schemas.microsoft.com/office/drawing/2014/main" id="{0D8C43D4-1D1D-452C-9F4C-E81A53629F82}"/>
              </a:ext>
            </a:extLst>
          </p:cNvPr>
          <p:cNvSpPr txBox="1"/>
          <p:nvPr/>
        </p:nvSpPr>
        <p:spPr>
          <a:xfrm>
            <a:off x="475862" y="1997839"/>
            <a:ext cx="10767526" cy="2862322"/>
          </a:xfrm>
          <a:prstGeom prst="rect">
            <a:avLst/>
          </a:prstGeom>
          <a:noFill/>
        </p:spPr>
        <p:txBody>
          <a:bodyPr wrap="square">
            <a:spAutoFit/>
          </a:bodyPr>
          <a:lstStyle/>
          <a:p>
            <a:r>
              <a:rPr lang="en-CA" dirty="0" err="1"/>
              <a:t>netflix</a:t>
            </a:r>
            <a:r>
              <a:rPr lang="en-CA" dirty="0"/>
              <a:t>= </a:t>
            </a:r>
            <a:r>
              <a:rPr lang="en-CA" dirty="0" err="1"/>
              <a:t>netflix</a:t>
            </a:r>
            <a:r>
              <a:rPr lang="en-CA" dirty="0"/>
              <a:t> %&gt;% </a:t>
            </a:r>
          </a:p>
          <a:p>
            <a:r>
              <a:rPr lang="en-CA" dirty="0"/>
              <a:t>           mutate(</a:t>
            </a:r>
          </a:p>
          <a:p>
            <a:r>
              <a:rPr lang="en-CA" dirty="0"/>
              <a:t>             country = </a:t>
            </a:r>
          </a:p>
          <a:p>
            <a:r>
              <a:rPr lang="en-CA" dirty="0"/>
              <a:t>               </a:t>
            </a:r>
            <a:r>
              <a:rPr lang="en-CA" dirty="0" err="1"/>
              <a:t>ifelse</a:t>
            </a:r>
            <a:r>
              <a:rPr lang="en-CA" dirty="0"/>
              <a:t>(c(is.na(country) &amp; </a:t>
            </a:r>
            <a:r>
              <a:rPr lang="en-CA" dirty="0" err="1"/>
              <a:t>str_detect</a:t>
            </a:r>
            <a:r>
              <a:rPr lang="en-CA" dirty="0"/>
              <a:t>(description, "Polish") == T), "Poland",</a:t>
            </a:r>
          </a:p>
          <a:p>
            <a:r>
              <a:rPr lang="en-CA" dirty="0"/>
              <a:t>               </a:t>
            </a:r>
            <a:r>
              <a:rPr lang="en-CA" dirty="0" err="1"/>
              <a:t>ifelse</a:t>
            </a:r>
            <a:r>
              <a:rPr lang="en-CA" dirty="0"/>
              <a:t>(c(is.na(country) &amp; </a:t>
            </a:r>
            <a:r>
              <a:rPr lang="en-CA" dirty="0" err="1"/>
              <a:t>str_detect</a:t>
            </a:r>
            <a:r>
              <a:rPr lang="en-CA" dirty="0"/>
              <a:t>(description, "Kuala") == T), "Malaysia",</a:t>
            </a:r>
          </a:p>
          <a:p>
            <a:r>
              <a:rPr lang="en-CA" dirty="0"/>
              <a:t>               </a:t>
            </a:r>
            <a:r>
              <a:rPr lang="en-CA" dirty="0" err="1"/>
              <a:t>ifelse</a:t>
            </a:r>
            <a:r>
              <a:rPr lang="en-CA" dirty="0"/>
              <a:t>(c(is.na(country) &amp; </a:t>
            </a:r>
            <a:r>
              <a:rPr lang="en-CA" dirty="0" err="1"/>
              <a:t>str_detect</a:t>
            </a:r>
            <a:r>
              <a:rPr lang="en-CA" dirty="0"/>
              <a:t>(description, "French") == T), "France",</a:t>
            </a:r>
          </a:p>
          <a:p>
            <a:r>
              <a:rPr lang="en-CA" dirty="0"/>
              <a:t>               </a:t>
            </a:r>
            <a:r>
              <a:rPr lang="en-CA" dirty="0" err="1"/>
              <a:t>ifelse</a:t>
            </a:r>
            <a:r>
              <a:rPr lang="en-CA" dirty="0"/>
              <a:t>(c(is.na(country) &amp; </a:t>
            </a:r>
            <a:r>
              <a:rPr lang="en-CA" dirty="0" err="1"/>
              <a:t>str_detect</a:t>
            </a:r>
            <a:r>
              <a:rPr lang="en-CA" dirty="0"/>
              <a:t>(description, "[Mm]</a:t>
            </a:r>
            <a:r>
              <a:rPr lang="en-CA" dirty="0" err="1"/>
              <a:t>exican</a:t>
            </a:r>
            <a:r>
              <a:rPr lang="en-CA" dirty="0"/>
              <a:t>") == T), "Mexico",</a:t>
            </a:r>
          </a:p>
          <a:p>
            <a:r>
              <a:rPr lang="en-CA" dirty="0"/>
              <a:t>               </a:t>
            </a:r>
            <a:r>
              <a:rPr lang="en-CA" dirty="0" err="1"/>
              <a:t>ifelse</a:t>
            </a:r>
            <a:r>
              <a:rPr lang="en-CA" dirty="0"/>
              <a:t>(c(is.na(country) &amp; </a:t>
            </a:r>
            <a:r>
              <a:rPr lang="en-CA" dirty="0" err="1"/>
              <a:t>str_detect</a:t>
            </a:r>
            <a:r>
              <a:rPr lang="en-CA" dirty="0"/>
              <a:t>(description, "Japan's top male") == T), "Japan", </a:t>
            </a:r>
          </a:p>
          <a:p>
            <a:r>
              <a:rPr lang="en-CA" dirty="0"/>
              <a:t>               </a:t>
            </a:r>
            <a:r>
              <a:rPr lang="en-CA" dirty="0" err="1"/>
              <a:t>ifelse</a:t>
            </a:r>
            <a:r>
              <a:rPr lang="en-CA" dirty="0"/>
              <a:t>(c(is.na(country) &amp; </a:t>
            </a:r>
            <a:r>
              <a:rPr lang="en-CA" dirty="0" err="1"/>
              <a:t>str_detect</a:t>
            </a:r>
            <a:r>
              <a:rPr lang="en-CA" dirty="0"/>
              <a:t>(description, "Brazilian") == T), "Brazil", country))))))</a:t>
            </a:r>
          </a:p>
          <a:p>
            <a:r>
              <a:rPr lang="en-CA" dirty="0"/>
              <a:t>           )</a:t>
            </a:r>
          </a:p>
        </p:txBody>
      </p:sp>
    </p:spTree>
    <p:extLst>
      <p:ext uri="{BB962C8B-B14F-4D97-AF65-F5344CB8AC3E}">
        <p14:creationId xmlns:p14="http://schemas.microsoft.com/office/powerpoint/2010/main" val="342765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0B5EAB-CE70-4A1A-8C66-68B7E8BE5D47}"/>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2B: Filling those blanks – Country</a:t>
            </a:r>
          </a:p>
        </p:txBody>
      </p:sp>
      <p:sp>
        <p:nvSpPr>
          <p:cNvPr id="3" name="TextBox 2">
            <a:extLst>
              <a:ext uri="{FF2B5EF4-FFF2-40B4-BE49-F238E27FC236}">
                <a16:creationId xmlns:a16="http://schemas.microsoft.com/office/drawing/2014/main" id="{2EE03EF7-926D-4D8E-90CF-75FC2E784F10}"/>
              </a:ext>
            </a:extLst>
          </p:cNvPr>
          <p:cNvSpPr txBox="1"/>
          <p:nvPr/>
        </p:nvSpPr>
        <p:spPr>
          <a:xfrm>
            <a:off x="164841" y="807869"/>
            <a:ext cx="11862318" cy="523220"/>
          </a:xfrm>
          <a:prstGeom prst="rect">
            <a:avLst/>
          </a:prstGeom>
          <a:noFill/>
        </p:spPr>
        <p:txBody>
          <a:bodyPr wrap="square" rtlCol="0">
            <a:spAutoFit/>
          </a:bodyPr>
          <a:lstStyle/>
          <a:p>
            <a:r>
              <a:rPr lang="en-CA" sz="2800" dirty="0"/>
              <a:t>5) For the rest of the missing countries, just list it as </a:t>
            </a:r>
            <a:r>
              <a:rPr lang="en-CA" sz="2800" i="1" dirty="0"/>
              <a:t>“Unknown”</a:t>
            </a:r>
          </a:p>
        </p:txBody>
      </p:sp>
      <p:sp>
        <p:nvSpPr>
          <p:cNvPr id="5" name="TextBox 4">
            <a:extLst>
              <a:ext uri="{FF2B5EF4-FFF2-40B4-BE49-F238E27FC236}">
                <a16:creationId xmlns:a16="http://schemas.microsoft.com/office/drawing/2014/main" id="{E375FE57-DC05-423C-ADE3-3A49869B7CD4}"/>
              </a:ext>
            </a:extLst>
          </p:cNvPr>
          <p:cNvSpPr txBox="1"/>
          <p:nvPr/>
        </p:nvSpPr>
        <p:spPr>
          <a:xfrm>
            <a:off x="1716833" y="2573990"/>
            <a:ext cx="9339942" cy="369332"/>
          </a:xfrm>
          <a:prstGeom prst="rect">
            <a:avLst/>
          </a:prstGeom>
          <a:noFill/>
        </p:spPr>
        <p:txBody>
          <a:bodyPr wrap="square">
            <a:spAutoFit/>
          </a:bodyPr>
          <a:lstStyle/>
          <a:p>
            <a:r>
              <a:rPr lang="en-CA" dirty="0" err="1"/>
              <a:t>netflix</a:t>
            </a:r>
            <a:r>
              <a:rPr lang="en-CA" dirty="0"/>
              <a:t> = </a:t>
            </a:r>
            <a:r>
              <a:rPr lang="en-CA" dirty="0" err="1"/>
              <a:t>netflix</a:t>
            </a:r>
            <a:r>
              <a:rPr lang="en-CA" dirty="0"/>
              <a:t> %&gt;% mutate(country = </a:t>
            </a:r>
            <a:r>
              <a:rPr lang="en-CA" dirty="0" err="1"/>
              <a:t>ifelse</a:t>
            </a:r>
            <a:r>
              <a:rPr lang="en-CA" dirty="0"/>
              <a:t>(is.na(country), "Unknown", country))</a:t>
            </a:r>
          </a:p>
        </p:txBody>
      </p:sp>
    </p:spTree>
    <p:extLst>
      <p:ext uri="{BB962C8B-B14F-4D97-AF65-F5344CB8AC3E}">
        <p14:creationId xmlns:p14="http://schemas.microsoft.com/office/powerpoint/2010/main" val="36516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F2624F-3261-480B-AADB-50566B37C8A8}"/>
              </a:ext>
            </a:extLst>
          </p:cNvPr>
          <p:cNvSpPr txBox="1"/>
          <p:nvPr/>
        </p:nvSpPr>
        <p:spPr>
          <a:xfrm>
            <a:off x="317241" y="167951"/>
            <a:ext cx="11709918" cy="584775"/>
          </a:xfrm>
          <a:prstGeom prst="rect">
            <a:avLst/>
          </a:prstGeom>
          <a:noFill/>
        </p:spPr>
        <p:txBody>
          <a:bodyPr wrap="square" rtlCol="0">
            <a:spAutoFit/>
          </a:bodyPr>
          <a:lstStyle/>
          <a:p>
            <a:pPr algn="ctr"/>
            <a:r>
              <a:rPr lang="en-CA" sz="3200" dirty="0">
                <a:latin typeface="Rockwell Extra Bold" panose="02060903040505020403" pitchFamily="18" charset="0"/>
              </a:rPr>
              <a:t>STEP 3: Filling those blanks – Cast &amp; Director</a:t>
            </a:r>
          </a:p>
        </p:txBody>
      </p:sp>
      <p:sp>
        <p:nvSpPr>
          <p:cNvPr id="3" name="TextBox 2">
            <a:extLst>
              <a:ext uri="{FF2B5EF4-FFF2-40B4-BE49-F238E27FC236}">
                <a16:creationId xmlns:a16="http://schemas.microsoft.com/office/drawing/2014/main" id="{341F244C-7E5E-457C-A1DD-F3F4F7B896A0}"/>
              </a:ext>
            </a:extLst>
          </p:cNvPr>
          <p:cNvSpPr txBox="1"/>
          <p:nvPr/>
        </p:nvSpPr>
        <p:spPr>
          <a:xfrm>
            <a:off x="164841" y="807869"/>
            <a:ext cx="11862318" cy="1384995"/>
          </a:xfrm>
          <a:prstGeom prst="rect">
            <a:avLst/>
          </a:prstGeom>
          <a:noFill/>
        </p:spPr>
        <p:txBody>
          <a:bodyPr wrap="square" rtlCol="0">
            <a:spAutoFit/>
          </a:bodyPr>
          <a:lstStyle/>
          <a:p>
            <a:r>
              <a:rPr lang="en-CA" sz="2800" dirty="0"/>
              <a:t>I didn’t want to do the process of Googling everything, plus there’s no conceivable way to figure the imputation on missing cast/director via existing variables… just list it as “</a:t>
            </a:r>
            <a:r>
              <a:rPr lang="en-CA" sz="2800" i="1" dirty="0"/>
              <a:t>unknown cast</a:t>
            </a:r>
            <a:r>
              <a:rPr lang="en-CA" sz="2800" dirty="0"/>
              <a:t>” or “</a:t>
            </a:r>
            <a:r>
              <a:rPr lang="en-CA" sz="2800" i="1" dirty="0"/>
              <a:t>unknown director</a:t>
            </a:r>
            <a:r>
              <a:rPr lang="en-CA" sz="2800" dirty="0"/>
              <a:t>”</a:t>
            </a:r>
          </a:p>
        </p:txBody>
      </p:sp>
      <p:sp>
        <p:nvSpPr>
          <p:cNvPr id="5" name="TextBox 4">
            <a:extLst>
              <a:ext uri="{FF2B5EF4-FFF2-40B4-BE49-F238E27FC236}">
                <a16:creationId xmlns:a16="http://schemas.microsoft.com/office/drawing/2014/main" id="{B4C35B01-63F7-464B-B24A-98CE8D9D7D7F}"/>
              </a:ext>
            </a:extLst>
          </p:cNvPr>
          <p:cNvSpPr txBox="1"/>
          <p:nvPr/>
        </p:nvSpPr>
        <p:spPr>
          <a:xfrm>
            <a:off x="1511559" y="3009037"/>
            <a:ext cx="10077061" cy="1477328"/>
          </a:xfrm>
          <a:prstGeom prst="rect">
            <a:avLst/>
          </a:prstGeom>
          <a:noFill/>
        </p:spPr>
        <p:txBody>
          <a:bodyPr wrap="square">
            <a:spAutoFit/>
          </a:bodyPr>
          <a:lstStyle/>
          <a:p>
            <a:r>
              <a:rPr lang="en-CA" dirty="0" err="1"/>
              <a:t>netflix</a:t>
            </a:r>
            <a:r>
              <a:rPr lang="en-CA" dirty="0"/>
              <a:t> = </a:t>
            </a:r>
            <a:r>
              <a:rPr lang="en-CA" dirty="0" err="1"/>
              <a:t>netflix</a:t>
            </a:r>
            <a:r>
              <a:rPr lang="en-CA" dirty="0"/>
              <a:t> %&gt;% </a:t>
            </a:r>
          </a:p>
          <a:p>
            <a:r>
              <a:rPr lang="en-CA" dirty="0"/>
              <a:t>           mutate(</a:t>
            </a:r>
          </a:p>
          <a:p>
            <a:r>
              <a:rPr lang="en-CA" dirty="0"/>
              <a:t>             director = </a:t>
            </a:r>
            <a:r>
              <a:rPr lang="en-CA" dirty="0" err="1"/>
              <a:t>ifelse</a:t>
            </a:r>
            <a:r>
              <a:rPr lang="en-CA" dirty="0"/>
              <a:t>(is.na(director), "Unknown/No Director(s)", director), </a:t>
            </a:r>
          </a:p>
          <a:p>
            <a:r>
              <a:rPr lang="en-CA" dirty="0"/>
              <a:t>             cast = </a:t>
            </a:r>
            <a:r>
              <a:rPr lang="en-CA" dirty="0" err="1"/>
              <a:t>ifelse</a:t>
            </a:r>
            <a:r>
              <a:rPr lang="en-CA" dirty="0"/>
              <a:t>(is.na(cast), "Unknown/No Cast", cast)</a:t>
            </a:r>
          </a:p>
          <a:p>
            <a:r>
              <a:rPr lang="en-CA" dirty="0"/>
              <a:t>           )</a:t>
            </a:r>
          </a:p>
        </p:txBody>
      </p:sp>
    </p:spTree>
    <p:extLst>
      <p:ext uri="{BB962C8B-B14F-4D97-AF65-F5344CB8AC3E}">
        <p14:creationId xmlns:p14="http://schemas.microsoft.com/office/powerpoint/2010/main" val="2537689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3420</Words>
  <Application>Microsoft Office PowerPoint</Application>
  <PresentationFormat>Widescreen</PresentationFormat>
  <Paragraphs>186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Rockwell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Hoang</dc:creator>
  <cp:lastModifiedBy>Michael Hoang</cp:lastModifiedBy>
  <cp:revision>18</cp:revision>
  <dcterms:created xsi:type="dcterms:W3CDTF">2021-05-26T17:31:29Z</dcterms:created>
  <dcterms:modified xsi:type="dcterms:W3CDTF">2021-05-26T21:00:28Z</dcterms:modified>
</cp:coreProperties>
</file>