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4" r:id="rId2"/>
    <p:sldId id="256" r:id="rId3"/>
    <p:sldId id="257" r:id="rId4"/>
    <p:sldId id="265"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27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55AE5398-311A-85BE-0BFE-31AEAA938CF1}"/>
              </a:ext>
            </a:extLst>
          </p:cNvPr>
          <p:cNvSpPr/>
          <p:nvPr/>
        </p:nvSpPr>
        <p:spPr>
          <a:xfrm>
            <a:off x="0" y="0"/>
            <a:ext cx="14630400" cy="8229600"/>
          </a:xfrm>
          <a:prstGeom prst="rect">
            <a:avLst/>
          </a:prstGeom>
          <a:solidFill>
            <a:srgbClr val="252833"/>
          </a:solidFill>
          <a:ln/>
        </p:spPr>
      </p:sp>
      <p:sp>
        <p:nvSpPr>
          <p:cNvPr id="5" name="TextBox 4">
            <a:extLst>
              <a:ext uri="{FF2B5EF4-FFF2-40B4-BE49-F238E27FC236}">
                <a16:creationId xmlns:a16="http://schemas.microsoft.com/office/drawing/2014/main" id="{D0B54D35-AA37-0305-E49B-E17CF650D225}"/>
              </a:ext>
            </a:extLst>
          </p:cNvPr>
          <p:cNvSpPr txBox="1"/>
          <p:nvPr/>
        </p:nvSpPr>
        <p:spPr>
          <a:xfrm>
            <a:off x="3152775" y="485775"/>
            <a:ext cx="7343775" cy="830997"/>
          </a:xfrm>
          <a:prstGeom prst="rect">
            <a:avLst/>
          </a:prstGeom>
          <a:noFill/>
        </p:spPr>
        <p:txBody>
          <a:bodyPr wrap="square" rtlCol="0">
            <a:spAutoFit/>
          </a:bodyPr>
          <a:lstStyle/>
          <a:p>
            <a:pPr algn="ctr"/>
            <a:r>
              <a:rPr lang="en-US" sz="3200" dirty="0">
                <a:solidFill>
                  <a:schemeClr val="bg2"/>
                </a:solidFill>
              </a:rPr>
              <a:t>               </a:t>
            </a:r>
            <a:r>
              <a:rPr lang="en-US" sz="4800" b="1" u="sng" dirty="0">
                <a:solidFill>
                  <a:schemeClr val="bg2"/>
                </a:solidFill>
              </a:rPr>
              <a:t>INNOVATHON ‘24</a:t>
            </a:r>
          </a:p>
        </p:txBody>
      </p:sp>
      <p:sp>
        <p:nvSpPr>
          <p:cNvPr id="6" name="TextBox 5">
            <a:extLst>
              <a:ext uri="{FF2B5EF4-FFF2-40B4-BE49-F238E27FC236}">
                <a16:creationId xmlns:a16="http://schemas.microsoft.com/office/drawing/2014/main" id="{276AC65A-AFA5-5970-9B75-14EE4A99A4A0}"/>
              </a:ext>
            </a:extLst>
          </p:cNvPr>
          <p:cNvSpPr txBox="1"/>
          <p:nvPr/>
        </p:nvSpPr>
        <p:spPr>
          <a:xfrm>
            <a:off x="5686425" y="1800225"/>
            <a:ext cx="3733800" cy="523220"/>
          </a:xfrm>
          <a:prstGeom prst="rect">
            <a:avLst/>
          </a:prstGeom>
          <a:noFill/>
        </p:spPr>
        <p:txBody>
          <a:bodyPr wrap="square" rtlCol="0">
            <a:spAutoFit/>
          </a:bodyPr>
          <a:lstStyle/>
          <a:p>
            <a:pPr algn="ctr"/>
            <a:r>
              <a:rPr lang="en-US" sz="2800" b="1" u="sng" dirty="0">
                <a:solidFill>
                  <a:schemeClr val="bg2"/>
                </a:solidFill>
              </a:rPr>
              <a:t>TEAM INNOV_X</a:t>
            </a:r>
          </a:p>
        </p:txBody>
      </p:sp>
      <p:sp>
        <p:nvSpPr>
          <p:cNvPr id="7" name="TextBox 6">
            <a:extLst>
              <a:ext uri="{FF2B5EF4-FFF2-40B4-BE49-F238E27FC236}">
                <a16:creationId xmlns:a16="http://schemas.microsoft.com/office/drawing/2014/main" id="{B2BE3144-D61B-9DC8-708D-B20213259A77}"/>
              </a:ext>
            </a:extLst>
          </p:cNvPr>
          <p:cNvSpPr txBox="1"/>
          <p:nvPr/>
        </p:nvSpPr>
        <p:spPr>
          <a:xfrm>
            <a:off x="904875" y="2914471"/>
            <a:ext cx="10963275" cy="3970318"/>
          </a:xfrm>
          <a:prstGeom prst="rect">
            <a:avLst/>
          </a:prstGeom>
          <a:noFill/>
        </p:spPr>
        <p:txBody>
          <a:bodyPr wrap="square" rtlCol="0">
            <a:spAutoFit/>
          </a:bodyPr>
          <a:lstStyle/>
          <a:p>
            <a:r>
              <a:rPr lang="en-US" sz="3600" u="sng" dirty="0">
                <a:solidFill>
                  <a:schemeClr val="bg2"/>
                </a:solidFill>
              </a:rPr>
              <a:t>Team Members :-</a:t>
            </a:r>
          </a:p>
          <a:p>
            <a:endParaRPr lang="en-US" sz="3600" dirty="0">
              <a:solidFill>
                <a:schemeClr val="bg2"/>
              </a:solidFill>
            </a:endParaRPr>
          </a:p>
          <a:p>
            <a:r>
              <a:rPr lang="en-US" sz="3600" dirty="0">
                <a:solidFill>
                  <a:schemeClr val="bg2"/>
                </a:solidFill>
              </a:rPr>
              <a:t>1.Biswajit Bhattacharya </a:t>
            </a:r>
          </a:p>
          <a:p>
            <a:endParaRPr lang="en-US" sz="3600" dirty="0">
              <a:solidFill>
                <a:schemeClr val="bg2"/>
              </a:solidFill>
            </a:endParaRPr>
          </a:p>
          <a:p>
            <a:r>
              <a:rPr lang="en-US" sz="3600" dirty="0">
                <a:solidFill>
                  <a:schemeClr val="bg2"/>
                </a:solidFill>
              </a:rPr>
              <a:t>2.Vivek Kumar</a:t>
            </a:r>
          </a:p>
          <a:p>
            <a:endParaRPr lang="en-US" sz="3600" dirty="0">
              <a:solidFill>
                <a:schemeClr val="bg2"/>
              </a:solidFill>
            </a:endParaRPr>
          </a:p>
          <a:p>
            <a:r>
              <a:rPr lang="en-US" sz="3600" dirty="0">
                <a:solidFill>
                  <a:schemeClr val="bg2"/>
                </a:solidFill>
              </a:rPr>
              <a:t>3.Anubhav  </a:t>
            </a:r>
            <a:r>
              <a:rPr lang="en-US" sz="3600" dirty="0" err="1">
                <a:solidFill>
                  <a:schemeClr val="bg2"/>
                </a:solidFill>
              </a:rPr>
              <a:t>Bhadani</a:t>
            </a:r>
            <a:endParaRPr lang="en-US" sz="3600" dirty="0">
              <a:solidFill>
                <a:schemeClr val="bg2"/>
              </a:solidFill>
            </a:endParaRPr>
          </a:p>
        </p:txBody>
      </p:sp>
    </p:spTree>
    <p:extLst>
      <p:ext uri="{BB962C8B-B14F-4D97-AF65-F5344CB8AC3E}">
        <p14:creationId xmlns:p14="http://schemas.microsoft.com/office/powerpoint/2010/main" val="108444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498878"/>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Final Remarks</a:t>
            </a:r>
            <a:endParaRPr lang="en-US" sz="4374" dirty="0"/>
          </a:p>
        </p:txBody>
      </p:sp>
      <p:sp>
        <p:nvSpPr>
          <p:cNvPr id="6" name="Shape 3"/>
          <p:cNvSpPr/>
          <p:nvPr/>
        </p:nvSpPr>
        <p:spPr>
          <a:xfrm>
            <a:off x="4490799" y="2526506"/>
            <a:ext cx="4542115" cy="2346365"/>
          </a:xfrm>
          <a:prstGeom prst="roundRect">
            <a:avLst>
              <a:gd name="adj" fmla="val 2841"/>
            </a:avLst>
          </a:prstGeom>
          <a:solidFill>
            <a:srgbClr val="363A4A"/>
          </a:solidFill>
          <a:ln/>
        </p:spPr>
      </p:sp>
      <p:sp>
        <p:nvSpPr>
          <p:cNvPr id="7" name="Text 4"/>
          <p:cNvSpPr/>
          <p:nvPr/>
        </p:nvSpPr>
        <p:spPr>
          <a:xfrm>
            <a:off x="4712970" y="2748677"/>
            <a:ext cx="343662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Collaborative Partnerships</a:t>
            </a:r>
            <a:endParaRPr lang="en-US" sz="2187" dirty="0"/>
          </a:p>
        </p:txBody>
      </p:sp>
      <p:sp>
        <p:nvSpPr>
          <p:cNvPr id="8" name="Text 5"/>
          <p:cNvSpPr/>
          <p:nvPr/>
        </p:nvSpPr>
        <p:spPr>
          <a:xfrm>
            <a:off x="4712970" y="3229094"/>
            <a:ext cx="4097774"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Establishing collaborations with scientific organizations and research institutions to leverage expertise in rover technology and planetary exploration.</a:t>
            </a:r>
            <a:endParaRPr lang="en-US" sz="1750" dirty="0"/>
          </a:p>
        </p:txBody>
      </p:sp>
      <p:sp>
        <p:nvSpPr>
          <p:cNvPr id="9" name="Shape 6"/>
          <p:cNvSpPr/>
          <p:nvPr/>
        </p:nvSpPr>
        <p:spPr>
          <a:xfrm>
            <a:off x="9255085" y="2526506"/>
            <a:ext cx="4542115" cy="2346365"/>
          </a:xfrm>
          <a:prstGeom prst="roundRect">
            <a:avLst>
              <a:gd name="adj" fmla="val 2841"/>
            </a:avLst>
          </a:prstGeom>
          <a:solidFill>
            <a:srgbClr val="363A4A"/>
          </a:solidFill>
          <a:ln/>
        </p:spPr>
      </p:sp>
      <p:sp>
        <p:nvSpPr>
          <p:cNvPr id="10" name="Text 7"/>
          <p:cNvSpPr/>
          <p:nvPr/>
        </p:nvSpPr>
        <p:spPr>
          <a:xfrm>
            <a:off x="9477256" y="2748677"/>
            <a:ext cx="256794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Sustainability Focus</a:t>
            </a:r>
            <a:endParaRPr lang="en-US" sz="2187" dirty="0"/>
          </a:p>
        </p:txBody>
      </p:sp>
      <p:sp>
        <p:nvSpPr>
          <p:cNvPr id="11" name="Text 8"/>
          <p:cNvSpPr/>
          <p:nvPr/>
        </p:nvSpPr>
        <p:spPr>
          <a:xfrm>
            <a:off x="9477256" y="3229094"/>
            <a:ext cx="4097774"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Emphasis on sustainable energy sources and eco-friendly materials for future rover designs, aligning with environmental conservation goals.</a:t>
            </a:r>
            <a:endParaRPr lang="en-US" sz="1750" dirty="0"/>
          </a:p>
        </p:txBody>
      </p:sp>
      <p:sp>
        <p:nvSpPr>
          <p:cNvPr id="12" name="Shape 9"/>
          <p:cNvSpPr/>
          <p:nvPr/>
        </p:nvSpPr>
        <p:spPr>
          <a:xfrm>
            <a:off x="4490799" y="5095042"/>
            <a:ext cx="9306401" cy="1635562"/>
          </a:xfrm>
          <a:prstGeom prst="roundRect">
            <a:avLst>
              <a:gd name="adj" fmla="val 4076"/>
            </a:avLst>
          </a:prstGeom>
          <a:solidFill>
            <a:srgbClr val="363A4A"/>
          </a:solidFill>
          <a:ln/>
        </p:spPr>
      </p:sp>
      <p:sp>
        <p:nvSpPr>
          <p:cNvPr id="13" name="Text 10"/>
          <p:cNvSpPr/>
          <p:nvPr/>
        </p:nvSpPr>
        <p:spPr>
          <a:xfrm>
            <a:off x="4712970" y="5317212"/>
            <a:ext cx="322326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Community Engagement</a:t>
            </a:r>
            <a:endParaRPr lang="en-US" sz="2187" dirty="0"/>
          </a:p>
        </p:txBody>
      </p:sp>
      <p:sp>
        <p:nvSpPr>
          <p:cNvPr id="14" name="Text 11"/>
          <p:cNvSpPr/>
          <p:nvPr/>
        </p:nvSpPr>
        <p:spPr>
          <a:xfrm>
            <a:off x="4712970" y="5797629"/>
            <a:ext cx="8862060"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Engaging with educational institutions and communities to inspire and educate about space exploration and scientific innovation.</a:t>
            </a:r>
            <a:endParaRPr lang="en-US" sz="1750"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581870"/>
            <a:ext cx="7477601" cy="1666399"/>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Bluetooth Controlled Navigable Rover</a:t>
            </a:r>
            <a:endParaRPr lang="en-US" sz="5249" dirty="0"/>
          </a:p>
        </p:txBody>
      </p:sp>
      <p:sp>
        <p:nvSpPr>
          <p:cNvPr id="6" name="Text 3"/>
          <p:cNvSpPr/>
          <p:nvPr/>
        </p:nvSpPr>
        <p:spPr>
          <a:xfrm>
            <a:off x="833199" y="4581525"/>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Our project focuses on designing a state-of-the-art rover capable of collecting soil samples. It will be controlled via Bluetooth technology, allowing for precise and remote operations.</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469237"/>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Our Approach</a:t>
            </a:r>
            <a:endParaRPr lang="en-US" sz="4374" dirty="0"/>
          </a:p>
        </p:txBody>
      </p:sp>
      <p:sp>
        <p:nvSpPr>
          <p:cNvPr id="5" name="Text 3"/>
          <p:cNvSpPr/>
          <p:nvPr/>
        </p:nvSpPr>
        <p:spPr>
          <a:xfrm>
            <a:off x="2348389" y="3496866"/>
            <a:ext cx="2221944"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Approach</a:t>
            </a:r>
            <a:endParaRPr lang="en-US" sz="2187" dirty="0"/>
          </a:p>
        </p:txBody>
      </p:sp>
      <p:sp>
        <p:nvSpPr>
          <p:cNvPr id="6" name="Text 4"/>
          <p:cNvSpPr/>
          <p:nvPr/>
        </p:nvSpPr>
        <p:spPr>
          <a:xfrm>
            <a:off x="2348389" y="4177308"/>
            <a:ext cx="9933503" cy="444341"/>
          </a:xfrm>
          <a:prstGeom prst="rect">
            <a:avLst/>
          </a:prstGeom>
          <a:noFill/>
          <a:ln/>
        </p:spPr>
        <p:txBody>
          <a:bodyPr wrap="none" rtlCol="0" anchor="t"/>
          <a:lstStyle/>
          <a:p>
            <a:pPr marL="0" indent="0">
              <a:lnSpc>
                <a:spcPts val="3499"/>
              </a:lnSpc>
              <a:buNone/>
            </a:pPr>
            <a:r>
              <a:rPr lang="en-US" sz="2187" dirty="0">
                <a:solidFill>
                  <a:srgbClr val="D6E5EF"/>
                </a:solidFill>
                <a:latin typeface="Source Sans Pro" pitchFamily="34" charset="0"/>
                <a:ea typeface="Source Sans Pro" pitchFamily="34" charset="-122"/>
                <a:cs typeface="Source Sans Pro" pitchFamily="34" charset="-120"/>
              </a:rPr>
              <a:t>1.We are developing a four-wheeled rover with four independent motor . </a:t>
            </a:r>
            <a:endParaRPr lang="en-US" sz="2187" dirty="0"/>
          </a:p>
        </p:txBody>
      </p:sp>
      <p:sp>
        <p:nvSpPr>
          <p:cNvPr id="7" name="Text 5"/>
          <p:cNvSpPr/>
          <p:nvPr/>
        </p:nvSpPr>
        <p:spPr>
          <a:xfrm>
            <a:off x="2348389" y="4871561"/>
            <a:ext cx="9933503" cy="888682"/>
          </a:xfrm>
          <a:prstGeom prst="rect">
            <a:avLst/>
          </a:prstGeom>
          <a:noFill/>
          <a:ln/>
        </p:spPr>
        <p:txBody>
          <a:bodyPr wrap="square" rtlCol="0" anchor="t"/>
          <a:lstStyle/>
          <a:p>
            <a:pPr marL="0" indent="0">
              <a:lnSpc>
                <a:spcPts val="3499"/>
              </a:lnSpc>
              <a:buNone/>
            </a:pPr>
            <a:r>
              <a:rPr lang="en-US" sz="2187" dirty="0">
                <a:solidFill>
                  <a:srgbClr val="D6E5EF"/>
                </a:solidFill>
                <a:latin typeface="Source Sans Pro" pitchFamily="34" charset="0"/>
                <a:ea typeface="Source Sans Pro" pitchFamily="34" charset="-122"/>
                <a:cs typeface="Source Sans Pro" pitchFamily="34" charset="-120"/>
              </a:rPr>
              <a:t>2.It's basic work will be to collect soil sample and displace it to some other place using relative velocity of front and back wheels .</a:t>
            </a:r>
            <a:endParaRPr lang="en-US" sz="2187" dirty="0"/>
          </a:p>
        </p:txBody>
      </p:sp>
      <p:pic>
        <p:nvPicPr>
          <p:cNvPr id="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F4B45058-2C61-5F4C-E4B8-D2EF22C4ED98}"/>
              </a:ext>
            </a:extLst>
          </p:cNvPr>
          <p:cNvSpPr/>
          <p:nvPr/>
        </p:nvSpPr>
        <p:spPr>
          <a:xfrm>
            <a:off x="0" y="0"/>
            <a:ext cx="14630400" cy="8229600"/>
          </a:xfrm>
          <a:prstGeom prst="rect">
            <a:avLst/>
          </a:prstGeom>
          <a:solidFill>
            <a:srgbClr val="252833"/>
          </a:solidFill>
          <a:ln/>
        </p:spPr>
      </p:sp>
      <p:pic>
        <p:nvPicPr>
          <p:cNvPr id="4" name="Picture 3">
            <a:extLst>
              <a:ext uri="{FF2B5EF4-FFF2-40B4-BE49-F238E27FC236}">
                <a16:creationId xmlns:a16="http://schemas.microsoft.com/office/drawing/2014/main" id="{CC5C59A5-EE5E-3E70-9054-35F873756720}"/>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181671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726763"/>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Mechanism</a:t>
            </a:r>
            <a:endParaRPr lang="en-US" sz="4374" dirty="0"/>
          </a:p>
        </p:txBody>
      </p:sp>
      <p:sp>
        <p:nvSpPr>
          <p:cNvPr id="5" name="Text 3"/>
          <p:cNvSpPr/>
          <p:nvPr/>
        </p:nvSpPr>
        <p:spPr>
          <a:xfrm>
            <a:off x="2348389" y="2754392"/>
            <a:ext cx="9933503" cy="3748326"/>
          </a:xfrm>
          <a:prstGeom prst="rect">
            <a:avLst/>
          </a:prstGeom>
          <a:noFill/>
          <a:ln/>
        </p:spPr>
        <p:txBody>
          <a:bodyPr wrap="square" rtlCol="0" anchor="t"/>
          <a:lstStyle/>
          <a:p>
            <a:pPr marL="0" indent="0">
              <a:lnSpc>
                <a:spcPts val="3281"/>
              </a:lnSpc>
              <a:buNone/>
            </a:pPr>
            <a:r>
              <a:rPr lang="en-US" sz="2624" dirty="0">
                <a:solidFill>
                  <a:srgbClr val="FFFFFF"/>
                </a:solidFill>
                <a:latin typeface="Lora" pitchFamily="34" charset="0"/>
                <a:ea typeface="Lora" pitchFamily="34" charset="-122"/>
                <a:cs typeface="Lora" pitchFamily="34" charset="-120"/>
              </a:rPr>
              <a:t>A sample-collecting rover typically uses a robotic arm equipped with specialized tools, such as drills or scoops, to gather samples from the surface. The process involves the rover positioning itself over the target area, deploying its arm, and then using the tools to extract or scoop up soil, rocks, or other materials. Once collected, the samples may be stored onboard for analysis or, in some cases, deposited into containers for return to Earth. The specific mechanisms can vary based on the design and mission objectives of the rover.</a:t>
            </a:r>
            <a:endParaRPr lang="en-US" sz="2624"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693307"/>
            <a:ext cx="889254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Soil Sample Collection Mechanism</a:t>
            </a:r>
            <a:endParaRPr lang="en-US" sz="4374" dirty="0"/>
          </a:p>
        </p:txBody>
      </p:sp>
      <p:sp>
        <p:nvSpPr>
          <p:cNvPr id="6" name="Shape 3"/>
          <p:cNvSpPr/>
          <p:nvPr/>
        </p:nvSpPr>
        <p:spPr>
          <a:xfrm>
            <a:off x="833199" y="2894528"/>
            <a:ext cx="499943" cy="499943"/>
          </a:xfrm>
          <a:prstGeom prst="roundRect">
            <a:avLst>
              <a:gd name="adj" fmla="val 13333"/>
            </a:avLst>
          </a:prstGeom>
          <a:solidFill>
            <a:srgbClr val="363A4A"/>
          </a:solidFill>
          <a:ln/>
        </p:spPr>
      </p:sp>
      <p:sp>
        <p:nvSpPr>
          <p:cNvPr id="7" name="Text 4"/>
          <p:cNvSpPr/>
          <p:nvPr/>
        </p:nvSpPr>
        <p:spPr>
          <a:xfrm>
            <a:off x="1022152" y="2936200"/>
            <a:ext cx="12192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1</a:t>
            </a:r>
            <a:endParaRPr lang="en-US" sz="2624" dirty="0"/>
          </a:p>
        </p:txBody>
      </p:sp>
      <p:sp>
        <p:nvSpPr>
          <p:cNvPr id="8" name="Text 5"/>
          <p:cNvSpPr/>
          <p:nvPr/>
        </p:nvSpPr>
        <p:spPr>
          <a:xfrm>
            <a:off x="1555313" y="2970848"/>
            <a:ext cx="246888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Precision Sampling</a:t>
            </a:r>
            <a:endParaRPr lang="en-US" sz="2187" dirty="0"/>
          </a:p>
        </p:txBody>
      </p:sp>
      <p:sp>
        <p:nvSpPr>
          <p:cNvPr id="9" name="Text 6"/>
          <p:cNvSpPr/>
          <p:nvPr/>
        </p:nvSpPr>
        <p:spPr>
          <a:xfrm>
            <a:off x="1555313" y="3451265"/>
            <a:ext cx="38200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rover is equipped with a specialized mechanism designed to extract precise soil samples with minimal disturbance to the surrounding area.</a:t>
            </a:r>
            <a:endParaRPr lang="en-US" sz="1750" dirty="0"/>
          </a:p>
        </p:txBody>
      </p:sp>
      <p:sp>
        <p:nvSpPr>
          <p:cNvPr id="10" name="Shape 7"/>
          <p:cNvSpPr/>
          <p:nvPr/>
        </p:nvSpPr>
        <p:spPr>
          <a:xfrm>
            <a:off x="5597485" y="2894528"/>
            <a:ext cx="499943" cy="499943"/>
          </a:xfrm>
          <a:prstGeom prst="roundRect">
            <a:avLst>
              <a:gd name="adj" fmla="val 13333"/>
            </a:avLst>
          </a:prstGeom>
          <a:solidFill>
            <a:srgbClr val="363A4A"/>
          </a:solidFill>
          <a:ln/>
        </p:spPr>
      </p:sp>
      <p:sp>
        <p:nvSpPr>
          <p:cNvPr id="11" name="Text 8"/>
          <p:cNvSpPr/>
          <p:nvPr/>
        </p:nvSpPr>
        <p:spPr>
          <a:xfrm>
            <a:off x="5759768" y="2936200"/>
            <a:ext cx="17526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2" name="Text 9"/>
          <p:cNvSpPr/>
          <p:nvPr/>
        </p:nvSpPr>
        <p:spPr>
          <a:xfrm>
            <a:off x="6319599" y="2970848"/>
            <a:ext cx="255270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Automated Analysis</a:t>
            </a:r>
            <a:endParaRPr lang="en-US" sz="2187" dirty="0"/>
          </a:p>
        </p:txBody>
      </p:sp>
      <p:sp>
        <p:nvSpPr>
          <p:cNvPr id="13" name="Text 10"/>
          <p:cNvSpPr/>
          <p:nvPr/>
        </p:nvSpPr>
        <p:spPr>
          <a:xfrm>
            <a:off x="6319599" y="3451265"/>
            <a:ext cx="38200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Once collected, the soil samples are transferred to onboard analysis tools, providing real-time data for research and evaluation.</a:t>
            </a:r>
            <a:endParaRPr lang="en-US" sz="1750" dirty="0"/>
          </a:p>
        </p:txBody>
      </p:sp>
      <p:sp>
        <p:nvSpPr>
          <p:cNvPr id="14" name="Shape 11"/>
          <p:cNvSpPr/>
          <p:nvPr/>
        </p:nvSpPr>
        <p:spPr>
          <a:xfrm>
            <a:off x="833199" y="5268635"/>
            <a:ext cx="499943" cy="499943"/>
          </a:xfrm>
          <a:prstGeom prst="roundRect">
            <a:avLst>
              <a:gd name="adj" fmla="val 13333"/>
            </a:avLst>
          </a:prstGeom>
          <a:solidFill>
            <a:srgbClr val="363A4A"/>
          </a:solidFill>
          <a:ln/>
        </p:spPr>
      </p:sp>
      <p:sp>
        <p:nvSpPr>
          <p:cNvPr id="15" name="Text 12"/>
          <p:cNvSpPr/>
          <p:nvPr/>
        </p:nvSpPr>
        <p:spPr>
          <a:xfrm>
            <a:off x="991672" y="5310307"/>
            <a:ext cx="182880"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3</a:t>
            </a:r>
            <a:endParaRPr lang="en-US" sz="2624" dirty="0"/>
          </a:p>
        </p:txBody>
      </p:sp>
      <p:sp>
        <p:nvSpPr>
          <p:cNvPr id="16" name="Text 13"/>
          <p:cNvSpPr/>
          <p:nvPr/>
        </p:nvSpPr>
        <p:spPr>
          <a:xfrm>
            <a:off x="1555313" y="5344954"/>
            <a:ext cx="2308860" cy="347186"/>
          </a:xfrm>
          <a:prstGeom prst="rect">
            <a:avLst/>
          </a:prstGeom>
          <a:noFill/>
          <a:ln/>
        </p:spPr>
        <p:txBody>
          <a:bodyPr wrap="none" rtlCol="0" anchor="t"/>
          <a:lstStyle/>
          <a:p>
            <a:pPr marL="0" indent="0">
              <a:lnSpc>
                <a:spcPts val="2734"/>
              </a:lnSpc>
              <a:buNone/>
            </a:pPr>
            <a:r>
              <a:rPr lang="en-US" sz="2187" dirty="0">
                <a:solidFill>
                  <a:srgbClr val="6EB9FC"/>
                </a:solidFill>
                <a:latin typeface="Lora" pitchFamily="34" charset="0"/>
                <a:ea typeface="Lora" pitchFamily="34" charset="-122"/>
                <a:cs typeface="Lora" pitchFamily="34" charset="-120"/>
              </a:rPr>
              <a:t>Efficient Retrieval</a:t>
            </a:r>
            <a:endParaRPr lang="en-US" sz="2187" dirty="0"/>
          </a:p>
        </p:txBody>
      </p:sp>
      <p:sp>
        <p:nvSpPr>
          <p:cNvPr id="17" name="Text 14"/>
          <p:cNvSpPr/>
          <p:nvPr/>
        </p:nvSpPr>
        <p:spPr>
          <a:xfrm>
            <a:off x="1555313" y="5825371"/>
            <a:ext cx="8584287"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Efficient retrieval system for securely storing and protecting collected soil samples during the rover's mission.</a:t>
            </a:r>
            <a:endParaRPr lang="en-US" sz="1750" dirty="0"/>
          </a:p>
        </p:txBody>
      </p:sp>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168009"/>
            <a:ext cx="97459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Conclusion and Future Developments</a:t>
            </a:r>
            <a:endParaRPr lang="en-US" sz="4374" dirty="0"/>
          </a:p>
        </p:txBody>
      </p:sp>
      <p:sp>
        <p:nvSpPr>
          <p:cNvPr id="5" name="Text 3"/>
          <p:cNvSpPr/>
          <p:nvPr/>
        </p:nvSpPr>
        <p:spPr>
          <a:xfrm>
            <a:off x="2792730" y="3306723"/>
            <a:ext cx="9489162" cy="1333024"/>
          </a:xfrm>
          <a:prstGeom prst="rect">
            <a:avLst/>
          </a:prstGeom>
          <a:noFill/>
          <a:ln/>
        </p:spPr>
        <p:txBody>
          <a:bodyPr wrap="square" rtlCol="0" anchor="t"/>
          <a:lstStyle/>
          <a:p>
            <a:pPr marL="342900" indent="-342900" algn="l">
              <a:lnSpc>
                <a:spcPts val="3499"/>
              </a:lnSpc>
              <a:buSzPct val="100000"/>
              <a:buChar char="•"/>
            </a:pPr>
            <a:r>
              <a:rPr lang="en-US" sz="2187" b="1" dirty="0">
                <a:solidFill>
                  <a:srgbClr val="D6E5EF"/>
                </a:solidFill>
                <a:latin typeface="Source Sans Pro" pitchFamily="34" charset="0"/>
                <a:ea typeface="Source Sans Pro" pitchFamily="34" charset="-122"/>
                <a:cs typeface="Source Sans Pro" pitchFamily="34" charset="-120"/>
              </a:rPr>
              <a:t>Advancements in Autonomy:</a:t>
            </a:r>
            <a:r>
              <a:rPr lang="en-US" sz="2187" dirty="0">
                <a:solidFill>
                  <a:srgbClr val="D6E5EF"/>
                </a:solidFill>
                <a:latin typeface="Source Sans Pro" pitchFamily="34" charset="0"/>
                <a:ea typeface="Source Sans Pro" pitchFamily="34" charset="-122"/>
                <a:cs typeface="Source Sans Pro" pitchFamily="34" charset="-120"/>
              </a:rPr>
              <a:t> Continued progress in artificial intelligence and machine learning will empower rovers with greater autonomy, enabling them to make complex decisions and adapt to dynamic environments independently.</a:t>
            </a:r>
            <a:endParaRPr lang="en-US" sz="2187" dirty="0"/>
          </a:p>
        </p:txBody>
      </p:sp>
      <p:sp>
        <p:nvSpPr>
          <p:cNvPr id="6" name="Text 4"/>
          <p:cNvSpPr/>
          <p:nvPr/>
        </p:nvSpPr>
        <p:spPr>
          <a:xfrm>
            <a:off x="2792730" y="4728567"/>
            <a:ext cx="9489162" cy="1333024"/>
          </a:xfrm>
          <a:prstGeom prst="rect">
            <a:avLst/>
          </a:prstGeom>
          <a:noFill/>
          <a:ln/>
        </p:spPr>
        <p:txBody>
          <a:bodyPr wrap="square" rtlCol="0" anchor="t"/>
          <a:lstStyle/>
          <a:p>
            <a:pPr marL="342900" indent="-342900" algn="l">
              <a:lnSpc>
                <a:spcPts val="3499"/>
              </a:lnSpc>
              <a:buSzPct val="100000"/>
              <a:buChar char="•"/>
            </a:pPr>
            <a:r>
              <a:rPr lang="en-US" sz="2187" b="1" dirty="0">
                <a:solidFill>
                  <a:srgbClr val="D6E5EF"/>
                </a:solidFill>
                <a:latin typeface="Source Sans Pro" pitchFamily="34" charset="0"/>
                <a:ea typeface="Source Sans Pro" pitchFamily="34" charset="-122"/>
                <a:cs typeface="Source Sans Pro" pitchFamily="34" charset="-120"/>
              </a:rPr>
              <a:t>Miniaturization and Mobility:</a:t>
            </a:r>
            <a:r>
              <a:rPr lang="en-US" sz="2187" dirty="0">
                <a:solidFill>
                  <a:srgbClr val="D6E5EF"/>
                </a:solidFill>
                <a:latin typeface="Source Sans Pro" pitchFamily="34" charset="0"/>
                <a:ea typeface="Source Sans Pro" pitchFamily="34" charset="-122"/>
                <a:cs typeface="Source Sans Pro" pitchFamily="34" charset="-120"/>
              </a:rPr>
              <a:t> Advances in miniaturization will result in smaller, more agile rovers with improved mobility, enabling access to challenging terrains and the exploration of confined spaces.</a:t>
            </a:r>
            <a:endParaRPr lang="en-US" sz="2187" dirty="0"/>
          </a:p>
        </p:txBody>
      </p:sp>
      <p:pic>
        <p:nvPicPr>
          <p:cNvPr id="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251942"/>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USES</a:t>
            </a:r>
            <a:endParaRPr lang="en-US" sz="4374" dirty="0"/>
          </a:p>
        </p:txBody>
      </p:sp>
      <p:sp>
        <p:nvSpPr>
          <p:cNvPr id="5" name="Text 3"/>
          <p:cNvSpPr/>
          <p:nvPr/>
        </p:nvSpPr>
        <p:spPr>
          <a:xfrm>
            <a:off x="2348389" y="2390656"/>
            <a:ext cx="9933503"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Engaging students and the public in STEM (science, technology, engineering, and mathematics) education by using sample collection rovers as educational tools. These rovers can simulate space exploration or environmental studies in a controlled and interactive setting.</a:t>
            </a:r>
            <a:endParaRPr lang="en-US" sz="1750" dirty="0"/>
          </a:p>
        </p:txBody>
      </p:sp>
      <p:sp>
        <p:nvSpPr>
          <p:cNvPr id="6" name="Text 4"/>
          <p:cNvSpPr/>
          <p:nvPr/>
        </p:nvSpPr>
        <p:spPr>
          <a:xfrm>
            <a:off x="2703790" y="3706773"/>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Collecting samples from archaeological sites to study artifacts, bones, and other materials. Sample collection rovers can assist archaeologists in uncovering and preserving historical and cultural heritage.</a:t>
            </a:r>
            <a:endParaRPr lang="en-US" sz="1750" dirty="0"/>
          </a:p>
        </p:txBody>
      </p:sp>
      <p:sp>
        <p:nvSpPr>
          <p:cNvPr id="7" name="Text 5"/>
          <p:cNvSpPr/>
          <p:nvPr/>
        </p:nvSpPr>
        <p:spPr>
          <a:xfrm>
            <a:off x="2703790" y="4506397"/>
            <a:ext cx="9578102"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Collecting samples from terrestrial environments to monitor and analyze air quality, soil conditions, water composition, and other environmental parameters. This can be useful for ecological studies, pollution monitoring, and habitat assessment.</a:t>
            </a:r>
            <a:endParaRPr lang="en-US" sz="1750" dirty="0"/>
          </a:p>
        </p:txBody>
      </p:sp>
      <p:sp>
        <p:nvSpPr>
          <p:cNvPr id="8" name="Text 6"/>
          <p:cNvSpPr/>
          <p:nvPr/>
        </p:nvSpPr>
        <p:spPr>
          <a:xfrm>
            <a:off x="2703790" y="5661422"/>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Conducting geological surveys and analyzing rock and soil compositions. Sample collection rovers are used to study the geological history and mineralogy of various terrains, both on Earth and in space.</a:t>
            </a:r>
            <a:endParaRPr lang="en-US" sz="1750" dirty="0"/>
          </a:p>
        </p:txBody>
      </p:sp>
      <p:sp>
        <p:nvSpPr>
          <p:cNvPr id="9" name="Text 7"/>
          <p:cNvSpPr/>
          <p:nvPr/>
        </p:nvSpPr>
        <p:spPr>
          <a:xfrm>
            <a:off x="2348389" y="6622137"/>
            <a:ext cx="9933503" cy="355402"/>
          </a:xfrm>
          <a:prstGeom prst="rect">
            <a:avLst/>
          </a:prstGeom>
          <a:noFill/>
          <a:ln/>
        </p:spPr>
        <p:txBody>
          <a:bodyPr wrap="none" rtlCol="0" anchor="t"/>
          <a:lstStyle/>
          <a:p>
            <a:pPr marL="0" indent="0">
              <a:lnSpc>
                <a:spcPts val="2799"/>
              </a:lnSpc>
              <a:buNone/>
            </a:pPr>
            <a:endParaRPr lang="en-US" sz="1750" dirty="0"/>
          </a:p>
        </p:txBody>
      </p:sp>
      <p:pic>
        <p:nvPicPr>
          <p:cNvPr id="10"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923461"/>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LIMITATIONS</a:t>
            </a:r>
            <a:endParaRPr lang="en-US" sz="4374" dirty="0"/>
          </a:p>
        </p:txBody>
      </p:sp>
      <p:sp>
        <p:nvSpPr>
          <p:cNvPr id="5" name="Text 3"/>
          <p:cNvSpPr/>
          <p:nvPr/>
        </p:nvSpPr>
        <p:spPr>
          <a:xfrm>
            <a:off x="2703790" y="4062174"/>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It is applicable for soft soil only and works only in plain terrain</a:t>
            </a:r>
            <a:endParaRPr lang="en-US" sz="1750" dirty="0"/>
          </a:p>
        </p:txBody>
      </p:sp>
      <p:sp>
        <p:nvSpPr>
          <p:cNvPr id="6" name="Text 4"/>
          <p:cNvSpPr/>
          <p:nvPr/>
        </p:nvSpPr>
        <p:spPr>
          <a:xfrm>
            <a:off x="2703790" y="4506397"/>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Works within the bluetooth range</a:t>
            </a:r>
            <a:endParaRPr lang="en-US" sz="1750" dirty="0"/>
          </a:p>
        </p:txBody>
      </p:sp>
      <p:sp>
        <p:nvSpPr>
          <p:cNvPr id="7" name="Text 5"/>
          <p:cNvSpPr/>
          <p:nvPr/>
        </p:nvSpPr>
        <p:spPr>
          <a:xfrm>
            <a:off x="2703790" y="4950619"/>
            <a:ext cx="9578102"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Suitable environmental condition required.</a:t>
            </a:r>
            <a:endParaRPr lang="en-US" sz="1750" dirty="0"/>
          </a:p>
        </p:txBody>
      </p:sp>
      <p:pic>
        <p:nvPicPr>
          <p:cNvPr id="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579</Words>
  <Application>Microsoft Office PowerPoint</Application>
  <PresentationFormat>Custom</PresentationFormat>
  <Paragraphs>54</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Vivek Kumar</cp:lastModifiedBy>
  <cp:revision>2</cp:revision>
  <dcterms:created xsi:type="dcterms:W3CDTF">2024-01-30T11:33:44Z</dcterms:created>
  <dcterms:modified xsi:type="dcterms:W3CDTF">2024-01-30T11:42:34Z</dcterms:modified>
</cp:coreProperties>
</file>