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Lst>
  <p:notesMasterIdLst>
    <p:notesMasterId r:id="rId75"/>
  </p:notesMasterIdLst>
  <p:handoutMasterIdLst>
    <p:handoutMasterId r:id="rId76"/>
  </p:handoutMasterIdLst>
  <p:sldIdLst>
    <p:sldId id="330" r:id="rId6"/>
    <p:sldId id="509" r:id="rId7"/>
    <p:sldId id="608" r:id="rId8"/>
    <p:sldId id="615" r:id="rId9"/>
    <p:sldId id="479" r:id="rId10"/>
    <p:sldId id="507" r:id="rId11"/>
    <p:sldId id="387" r:id="rId12"/>
    <p:sldId id="472" r:id="rId13"/>
    <p:sldId id="587" r:id="rId14"/>
    <p:sldId id="583" r:id="rId15"/>
    <p:sldId id="588" r:id="rId16"/>
    <p:sldId id="555" r:id="rId17"/>
    <p:sldId id="559" r:id="rId18"/>
    <p:sldId id="560" r:id="rId19"/>
    <p:sldId id="584" r:id="rId20"/>
    <p:sldId id="585" r:id="rId21"/>
    <p:sldId id="562" r:id="rId22"/>
    <p:sldId id="510" r:id="rId23"/>
    <p:sldId id="511" r:id="rId24"/>
    <p:sldId id="591" r:id="rId25"/>
    <p:sldId id="601" r:id="rId26"/>
    <p:sldId id="596" r:id="rId27"/>
    <p:sldId id="597" r:id="rId28"/>
    <p:sldId id="599" r:id="rId29"/>
    <p:sldId id="609" r:id="rId30"/>
    <p:sldId id="610" r:id="rId31"/>
    <p:sldId id="644" r:id="rId32"/>
    <p:sldId id="645" r:id="rId33"/>
    <p:sldId id="633" r:id="rId34"/>
    <p:sldId id="538" r:id="rId35"/>
    <p:sldId id="634" r:id="rId36"/>
    <p:sldId id="635" r:id="rId37"/>
    <p:sldId id="636" r:id="rId38"/>
    <p:sldId id="637" r:id="rId39"/>
    <p:sldId id="638" r:id="rId40"/>
    <p:sldId id="639" r:id="rId41"/>
    <p:sldId id="640" r:id="rId42"/>
    <p:sldId id="641" r:id="rId43"/>
    <p:sldId id="470" r:id="rId44"/>
    <p:sldId id="434" r:id="rId45"/>
    <p:sldId id="514" r:id="rId46"/>
    <p:sldId id="515" r:id="rId47"/>
    <p:sldId id="516" r:id="rId48"/>
    <p:sldId id="571" r:id="rId49"/>
    <p:sldId id="572" r:id="rId50"/>
    <p:sldId id="576" r:id="rId51"/>
    <p:sldId id="525" r:id="rId52"/>
    <p:sldId id="616" r:id="rId53"/>
    <p:sldId id="617" r:id="rId54"/>
    <p:sldId id="618" r:id="rId55"/>
    <p:sldId id="619" r:id="rId56"/>
    <p:sldId id="620" r:id="rId57"/>
    <p:sldId id="621" r:id="rId58"/>
    <p:sldId id="622" r:id="rId59"/>
    <p:sldId id="626" r:id="rId60"/>
    <p:sldId id="624" r:id="rId61"/>
    <p:sldId id="627" r:id="rId62"/>
    <p:sldId id="642" r:id="rId63"/>
    <p:sldId id="643" r:id="rId64"/>
    <p:sldId id="611" r:id="rId65"/>
    <p:sldId id="629" r:id="rId66"/>
    <p:sldId id="628" r:id="rId67"/>
    <p:sldId id="630" r:id="rId68"/>
    <p:sldId id="631" r:id="rId69"/>
    <p:sldId id="632" r:id="rId70"/>
    <p:sldId id="600" r:id="rId71"/>
    <p:sldId id="612" r:id="rId72"/>
    <p:sldId id="613" r:id="rId73"/>
    <p:sldId id="614" r:id="rId74"/>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330"/>
            <p14:sldId id="509"/>
            <p14:sldId id="608"/>
            <p14:sldId id="615"/>
            <p14:sldId id="479"/>
            <p14:sldId id="507"/>
            <p14:sldId id="387"/>
            <p14:sldId id="472"/>
            <p14:sldId id="587"/>
            <p14:sldId id="583"/>
            <p14:sldId id="588"/>
            <p14:sldId id="555"/>
            <p14:sldId id="559"/>
            <p14:sldId id="560"/>
            <p14:sldId id="584"/>
            <p14:sldId id="585"/>
            <p14:sldId id="562"/>
            <p14:sldId id="510"/>
            <p14:sldId id="511"/>
            <p14:sldId id="591"/>
            <p14:sldId id="601"/>
            <p14:sldId id="596"/>
            <p14:sldId id="597"/>
            <p14:sldId id="599"/>
            <p14:sldId id="609"/>
            <p14:sldId id="610"/>
            <p14:sldId id="644"/>
            <p14:sldId id="645"/>
            <p14:sldId id="633"/>
            <p14:sldId id="538"/>
            <p14:sldId id="634"/>
            <p14:sldId id="635"/>
            <p14:sldId id="636"/>
            <p14:sldId id="637"/>
            <p14:sldId id="638"/>
            <p14:sldId id="639"/>
            <p14:sldId id="640"/>
            <p14:sldId id="641"/>
            <p14:sldId id="470"/>
            <p14:sldId id="434"/>
            <p14:sldId id="514"/>
            <p14:sldId id="515"/>
            <p14:sldId id="516"/>
            <p14:sldId id="571"/>
            <p14:sldId id="572"/>
            <p14:sldId id="576"/>
            <p14:sldId id="525"/>
            <p14:sldId id="616"/>
            <p14:sldId id="617"/>
            <p14:sldId id="618"/>
            <p14:sldId id="619"/>
            <p14:sldId id="620"/>
            <p14:sldId id="621"/>
            <p14:sldId id="622"/>
            <p14:sldId id="626"/>
            <p14:sldId id="624"/>
            <p14:sldId id="627"/>
            <p14:sldId id="642"/>
            <p14:sldId id="643"/>
            <p14:sldId id="611"/>
            <p14:sldId id="629"/>
            <p14:sldId id="628"/>
            <p14:sldId id="630"/>
            <p14:sldId id="631"/>
            <p14:sldId id="632"/>
            <p14:sldId id="600"/>
            <p14:sldId id="612"/>
            <p14:sldId id="613"/>
            <p14:sldId id="614"/>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AEEF"/>
    <a:srgbClr val="5BADFF"/>
    <a:srgbClr val="9A009A"/>
    <a:srgbClr val="92D050"/>
    <a:srgbClr val="FFFFFF"/>
    <a:srgbClr val="000000"/>
    <a:srgbClr val="A6A6A6"/>
    <a:srgbClr val="FF33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16" autoAdjust="0"/>
    <p:restoredTop sz="89985" autoAdjust="0"/>
  </p:normalViewPr>
  <p:slideViewPr>
    <p:cSldViewPr snapToGrid="0">
      <p:cViewPr varScale="1">
        <p:scale>
          <a:sx n="83" d="100"/>
          <a:sy n="83" d="100"/>
        </p:scale>
        <p:origin x="642" y="60"/>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4/29/2013</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4/29/2013</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579181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err="1" smtClean="0"/>
              <a:t>IaaS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1368099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1" dirty="0" smtClean="0">
                <a:solidFill>
                  <a:srgbClr val="FFFFFF"/>
                </a:solidFill>
              </a:rPr>
              <a:t>(Step 2.</a:t>
            </a:r>
            <a:r>
              <a:rPr lang="en-US" dirty="0" smtClean="0">
                <a:solidFill>
                  <a:srgbClr val="FFFFFF"/>
                </a:solidFill>
              </a:rPr>
              <a:t> As part of </a:t>
            </a:r>
            <a:r>
              <a:rPr lang="en-US" dirty="0" err="1" smtClean="0">
                <a:solidFill>
                  <a:srgbClr val="FFFFFF"/>
                </a:solidFill>
              </a:rPr>
              <a:t>quickstart</a:t>
            </a:r>
            <a:r>
              <a:rPr lang="en-US" dirty="0" smtClean="0">
                <a:solidFill>
                  <a:srgbClr val="FFFFFF"/>
                </a:solidFill>
              </a:rPr>
              <a:t>, we give you a pre-configured Win8 to do app connected to your mobile service. </a:t>
            </a:r>
            <a:r>
              <a:rPr lang="en-US" sz="800" i="1" dirty="0" smtClean="0">
                <a:solidFill>
                  <a:srgbClr val="FFFFFF"/>
                </a:solidFill>
              </a:rPr>
              <a:t>It would be ideal to show future of multiple client</a:t>
            </a:r>
            <a:r>
              <a:rPr lang="en-US" dirty="0" smtClean="0">
                <a:solidFill>
                  <a:srgbClr val="FFFFFF"/>
                </a:solidFill>
              </a:rPr>
              <a:t>)</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1770585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50969">
              <a:spcAft>
                <a:spcPts val="347"/>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738302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50969">
              <a:spcAft>
                <a:spcPts val="347"/>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940977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err="1" smtClean="0"/>
              <a:t>IaaS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1020962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32025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579181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748172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6459434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33</a:t>
            </a:fld>
            <a:endParaRPr lang="en-US" dirty="0"/>
          </a:p>
        </p:txBody>
      </p:sp>
    </p:spTree>
    <p:extLst>
      <p:ext uri="{BB962C8B-B14F-4D97-AF65-F5344CB8AC3E}">
        <p14:creationId xmlns:p14="http://schemas.microsoft.com/office/powerpoint/2010/main" val="2525840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34</a:t>
            </a:fld>
            <a:endParaRPr lang="en-US" dirty="0"/>
          </a:p>
        </p:txBody>
      </p:sp>
    </p:spTree>
    <p:extLst>
      <p:ext uri="{BB962C8B-B14F-4D97-AF65-F5344CB8AC3E}">
        <p14:creationId xmlns:p14="http://schemas.microsoft.com/office/powerpoint/2010/main" val="42248501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35</a:t>
            </a:fld>
            <a:endParaRPr lang="en-US" dirty="0"/>
          </a:p>
        </p:txBody>
      </p:sp>
    </p:spTree>
    <p:extLst>
      <p:ext uri="{BB962C8B-B14F-4D97-AF65-F5344CB8AC3E}">
        <p14:creationId xmlns:p14="http://schemas.microsoft.com/office/powerpoint/2010/main" val="12058262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28793491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40</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41</a:t>
            </a:fld>
            <a:endParaRPr lang="en-US" dirty="0"/>
          </a:p>
        </p:txBody>
      </p:sp>
    </p:spTree>
    <p:extLst>
      <p:ext uri="{BB962C8B-B14F-4D97-AF65-F5344CB8AC3E}">
        <p14:creationId xmlns:p14="http://schemas.microsoft.com/office/powerpoint/2010/main" val="579181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1056186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42</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1000"/>
              </a:spcAft>
              <a:tabLst>
                <a:tab pos="1828800" algn="l"/>
              </a:tabLst>
            </a:pPr>
            <a:endParaRPr lang="en-US" sz="1600" dirty="0" smtClean="0">
              <a:solidFill>
                <a:schemeClr val="bg1">
                  <a:alpha val="99000"/>
                </a:schemeClr>
              </a:solidFill>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pPr/>
              <a:t>43</a:t>
            </a:fld>
            <a:endParaRPr lang="en-US" dirty="0"/>
          </a:p>
        </p:txBody>
      </p:sp>
    </p:spTree>
    <p:extLst>
      <p:ext uri="{BB962C8B-B14F-4D97-AF65-F5344CB8AC3E}">
        <p14:creationId xmlns:p14="http://schemas.microsoft.com/office/powerpoint/2010/main" val="5791812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45</a:t>
            </a:fld>
            <a:endParaRPr lang="en-US" dirty="0"/>
          </a:p>
        </p:txBody>
      </p:sp>
    </p:spTree>
    <p:extLst>
      <p:ext uri="{BB962C8B-B14F-4D97-AF65-F5344CB8AC3E}">
        <p14:creationId xmlns:p14="http://schemas.microsoft.com/office/powerpoint/2010/main" val="42370916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47</a:t>
            </a:fld>
            <a:endParaRPr lang="en-US" dirty="0"/>
          </a:p>
        </p:txBody>
      </p:sp>
    </p:spTree>
    <p:extLst>
      <p:ext uri="{BB962C8B-B14F-4D97-AF65-F5344CB8AC3E}">
        <p14:creationId xmlns:p14="http://schemas.microsoft.com/office/powerpoint/2010/main" val="5791812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48</a:t>
            </a:fld>
            <a:endParaRPr lang="en-US" dirty="0"/>
          </a:p>
        </p:txBody>
      </p:sp>
    </p:spTree>
    <p:extLst>
      <p:ext uri="{BB962C8B-B14F-4D97-AF65-F5344CB8AC3E}">
        <p14:creationId xmlns:p14="http://schemas.microsoft.com/office/powerpoint/2010/main" val="4844346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49</a:t>
            </a:fld>
            <a:endParaRPr lang="en-US" dirty="0"/>
          </a:p>
        </p:txBody>
      </p:sp>
    </p:spTree>
    <p:extLst>
      <p:ext uri="{BB962C8B-B14F-4D97-AF65-F5344CB8AC3E}">
        <p14:creationId xmlns:p14="http://schemas.microsoft.com/office/powerpoint/2010/main" val="37100093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50</a:t>
            </a:fld>
            <a:endParaRPr lang="en-US" dirty="0"/>
          </a:p>
        </p:txBody>
      </p:sp>
    </p:spTree>
    <p:extLst>
      <p:ext uri="{BB962C8B-B14F-4D97-AF65-F5344CB8AC3E}">
        <p14:creationId xmlns:p14="http://schemas.microsoft.com/office/powerpoint/2010/main" val="10790896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51</a:t>
            </a:fld>
            <a:endParaRPr lang="en-US" dirty="0"/>
          </a:p>
        </p:txBody>
      </p:sp>
    </p:spTree>
    <p:extLst>
      <p:ext uri="{BB962C8B-B14F-4D97-AF65-F5344CB8AC3E}">
        <p14:creationId xmlns:p14="http://schemas.microsoft.com/office/powerpoint/2010/main" val="39757671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52</a:t>
            </a:fld>
            <a:endParaRPr lang="en-US" dirty="0"/>
          </a:p>
        </p:txBody>
      </p:sp>
    </p:spTree>
    <p:extLst>
      <p:ext uri="{BB962C8B-B14F-4D97-AF65-F5344CB8AC3E}">
        <p14:creationId xmlns:p14="http://schemas.microsoft.com/office/powerpoint/2010/main" val="25684896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53</a:t>
            </a:fld>
            <a:endParaRPr lang="en-US" dirty="0"/>
          </a:p>
        </p:txBody>
      </p:sp>
    </p:spTree>
    <p:extLst>
      <p:ext uri="{BB962C8B-B14F-4D97-AF65-F5344CB8AC3E}">
        <p14:creationId xmlns:p14="http://schemas.microsoft.com/office/powerpoint/2010/main" val="3805562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t>And with Windows Azure you pay only for what you use – enabling you to avoid upfront costs, and scale as your business grows.</a:t>
            </a:r>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54</a:t>
            </a:fld>
            <a:endParaRPr lang="en-US" dirty="0"/>
          </a:p>
        </p:txBody>
      </p:sp>
    </p:spTree>
    <p:extLst>
      <p:ext uri="{BB962C8B-B14F-4D97-AF65-F5344CB8AC3E}">
        <p14:creationId xmlns:p14="http://schemas.microsoft.com/office/powerpoint/2010/main" val="10607156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55</a:t>
            </a:fld>
            <a:endParaRPr lang="en-US" dirty="0"/>
          </a:p>
        </p:txBody>
      </p:sp>
    </p:spTree>
    <p:extLst>
      <p:ext uri="{BB962C8B-B14F-4D97-AF65-F5344CB8AC3E}">
        <p14:creationId xmlns:p14="http://schemas.microsoft.com/office/powerpoint/2010/main" val="32693129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56</a:t>
            </a:fld>
            <a:endParaRPr lang="en-US" dirty="0"/>
          </a:p>
        </p:txBody>
      </p:sp>
    </p:spTree>
    <p:extLst>
      <p:ext uri="{BB962C8B-B14F-4D97-AF65-F5344CB8AC3E}">
        <p14:creationId xmlns:p14="http://schemas.microsoft.com/office/powerpoint/2010/main" val="25434469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57</a:t>
            </a:fld>
            <a:endParaRPr lang="en-US" dirty="0"/>
          </a:p>
        </p:txBody>
      </p:sp>
    </p:spTree>
    <p:extLst>
      <p:ext uri="{BB962C8B-B14F-4D97-AF65-F5344CB8AC3E}">
        <p14:creationId xmlns:p14="http://schemas.microsoft.com/office/powerpoint/2010/main" val="23104396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58</a:t>
            </a:fld>
            <a:endParaRPr lang="en-US" dirty="0"/>
          </a:p>
        </p:txBody>
      </p:sp>
    </p:spTree>
    <p:extLst>
      <p:ext uri="{BB962C8B-B14F-4D97-AF65-F5344CB8AC3E}">
        <p14:creationId xmlns:p14="http://schemas.microsoft.com/office/powerpoint/2010/main" val="42369744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59</a:t>
            </a:fld>
            <a:endParaRPr lang="en-US" dirty="0"/>
          </a:p>
        </p:txBody>
      </p:sp>
    </p:spTree>
    <p:extLst>
      <p:ext uri="{BB962C8B-B14F-4D97-AF65-F5344CB8AC3E}">
        <p14:creationId xmlns:p14="http://schemas.microsoft.com/office/powerpoint/2010/main" val="40826661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60</a:t>
            </a:fld>
            <a:endParaRPr lang="en-US" dirty="0"/>
          </a:p>
        </p:txBody>
      </p:sp>
    </p:spTree>
    <p:extLst>
      <p:ext uri="{BB962C8B-B14F-4D97-AF65-F5344CB8AC3E}">
        <p14:creationId xmlns:p14="http://schemas.microsoft.com/office/powerpoint/2010/main" val="42945496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1000"/>
              </a:spcAft>
              <a:tabLst>
                <a:tab pos="1828800" algn="l"/>
              </a:tabLst>
            </a:pPr>
            <a:endParaRPr lang="en-US" sz="1600" dirty="0" smtClean="0">
              <a:solidFill>
                <a:schemeClr val="bg1">
                  <a:alpha val="99000"/>
                </a:schemeClr>
              </a:solidFill>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pPr/>
              <a:t>61</a:t>
            </a:fld>
            <a:endParaRPr lang="en-US" dirty="0"/>
          </a:p>
        </p:txBody>
      </p:sp>
    </p:spTree>
    <p:extLst>
      <p:ext uri="{BB962C8B-B14F-4D97-AF65-F5344CB8AC3E}">
        <p14:creationId xmlns:p14="http://schemas.microsoft.com/office/powerpoint/2010/main" val="24879867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63</a:t>
            </a:fld>
            <a:endParaRPr lang="en-US" dirty="0"/>
          </a:p>
        </p:txBody>
      </p:sp>
    </p:spTree>
    <p:extLst>
      <p:ext uri="{BB962C8B-B14F-4D97-AF65-F5344CB8AC3E}">
        <p14:creationId xmlns:p14="http://schemas.microsoft.com/office/powerpoint/2010/main" val="25926889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64</a:t>
            </a:fld>
            <a:endParaRPr lang="en-US" dirty="0"/>
          </a:p>
        </p:txBody>
      </p:sp>
    </p:spTree>
    <p:extLst>
      <p:ext uri="{BB962C8B-B14F-4D97-AF65-F5344CB8AC3E}">
        <p14:creationId xmlns:p14="http://schemas.microsoft.com/office/powerpoint/2010/main" val="3126830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57918122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65</a:t>
            </a:fld>
            <a:endParaRPr lang="en-US" dirty="0"/>
          </a:p>
        </p:txBody>
      </p:sp>
    </p:spTree>
    <p:extLst>
      <p:ext uri="{BB962C8B-B14F-4D97-AF65-F5344CB8AC3E}">
        <p14:creationId xmlns:p14="http://schemas.microsoft.com/office/powerpoint/2010/main" val="34288851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a:t>Australia</a:t>
            </a:r>
          </a:p>
          <a:p>
            <a:r>
              <a:rPr lang="en-US" dirty="0"/>
              <a:t>Austria</a:t>
            </a:r>
          </a:p>
          <a:p>
            <a:r>
              <a:rPr lang="en-US" dirty="0"/>
              <a:t>Belgium</a:t>
            </a:r>
          </a:p>
          <a:p>
            <a:r>
              <a:rPr lang="en-US" dirty="0"/>
              <a:t>Brazil</a:t>
            </a:r>
          </a:p>
          <a:p>
            <a:r>
              <a:rPr lang="en-US" dirty="0"/>
              <a:t>Canada</a:t>
            </a:r>
          </a:p>
          <a:p>
            <a:r>
              <a:rPr lang="en-US" dirty="0"/>
              <a:t>Chile</a:t>
            </a:r>
          </a:p>
          <a:p>
            <a:r>
              <a:rPr lang="en-US" dirty="0"/>
              <a:t>Colombia</a:t>
            </a:r>
          </a:p>
          <a:p>
            <a:r>
              <a:rPr lang="en-US" dirty="0"/>
              <a:t>Costa Rica</a:t>
            </a:r>
          </a:p>
          <a:p>
            <a:r>
              <a:rPr lang="en-US" dirty="0"/>
              <a:t>Cyprus</a:t>
            </a:r>
          </a:p>
          <a:p>
            <a:r>
              <a:rPr lang="en-US" dirty="0"/>
              <a:t>Czech Republic</a:t>
            </a:r>
          </a:p>
          <a:p>
            <a:r>
              <a:rPr lang="en-US" dirty="0"/>
              <a:t>Denmark</a:t>
            </a:r>
          </a:p>
          <a:p>
            <a:r>
              <a:rPr lang="en-US" dirty="0"/>
              <a:t>Finland</a:t>
            </a:r>
          </a:p>
          <a:p>
            <a:r>
              <a:rPr lang="en-US" dirty="0"/>
              <a:t>France</a:t>
            </a:r>
          </a:p>
          <a:p>
            <a:r>
              <a:rPr lang="en-US" dirty="0"/>
              <a:t>Germany</a:t>
            </a:r>
          </a:p>
          <a:p>
            <a:r>
              <a:rPr lang="en-US" dirty="0"/>
              <a:t>Greece</a:t>
            </a:r>
          </a:p>
          <a:p>
            <a:r>
              <a:rPr lang="en-US" dirty="0"/>
              <a:t>Hong Kong</a:t>
            </a:r>
          </a:p>
          <a:p>
            <a:r>
              <a:rPr lang="en-US" dirty="0"/>
              <a:t>Hungary</a:t>
            </a:r>
          </a:p>
          <a:p>
            <a:r>
              <a:rPr lang="en-US" dirty="0"/>
              <a:t>India</a:t>
            </a:r>
          </a:p>
          <a:p>
            <a:r>
              <a:rPr lang="en-US" dirty="0"/>
              <a:t>Ireland</a:t>
            </a:r>
          </a:p>
          <a:p>
            <a:r>
              <a:rPr lang="en-US" dirty="0"/>
              <a:t>Israel</a:t>
            </a:r>
          </a:p>
          <a:p>
            <a:r>
              <a:rPr lang="en-US" dirty="0"/>
              <a:t>Italy</a:t>
            </a:r>
          </a:p>
          <a:p>
            <a:r>
              <a:rPr lang="en-US" dirty="0"/>
              <a:t>Japan</a:t>
            </a:r>
          </a:p>
          <a:p>
            <a:r>
              <a:rPr lang="en-US" dirty="0"/>
              <a:t>Korea</a:t>
            </a:r>
          </a:p>
          <a:p>
            <a:r>
              <a:rPr lang="en-US" dirty="0"/>
              <a:t>Luxembourg</a:t>
            </a:r>
          </a:p>
          <a:p>
            <a:r>
              <a:rPr lang="en-US" dirty="0"/>
              <a:t>Malaysia</a:t>
            </a:r>
          </a:p>
          <a:p>
            <a:r>
              <a:rPr lang="en-US" dirty="0"/>
              <a:t>Mexico</a:t>
            </a:r>
          </a:p>
          <a:p>
            <a:r>
              <a:rPr lang="en-US" dirty="0"/>
              <a:t>Netherlands</a:t>
            </a:r>
          </a:p>
          <a:p>
            <a:r>
              <a:rPr lang="en-US" dirty="0"/>
              <a:t>New Zealand</a:t>
            </a:r>
          </a:p>
          <a:p>
            <a:r>
              <a:rPr lang="en-US" dirty="0"/>
              <a:t>Norway</a:t>
            </a:r>
          </a:p>
          <a:p>
            <a:r>
              <a:rPr lang="en-US" dirty="0"/>
              <a:t>Peru</a:t>
            </a:r>
          </a:p>
          <a:p>
            <a:r>
              <a:rPr lang="en-US" dirty="0"/>
              <a:t>Philippines</a:t>
            </a:r>
          </a:p>
          <a:p>
            <a:r>
              <a:rPr lang="en-US" dirty="0"/>
              <a:t>Poland</a:t>
            </a:r>
          </a:p>
          <a:p>
            <a:r>
              <a:rPr lang="en-US" dirty="0"/>
              <a:t>Portugal</a:t>
            </a:r>
          </a:p>
          <a:p>
            <a:r>
              <a:rPr lang="en-US" dirty="0"/>
              <a:t>Puerto Rico</a:t>
            </a:r>
          </a:p>
          <a:p>
            <a:r>
              <a:rPr lang="en-US" dirty="0"/>
              <a:t>Romania</a:t>
            </a:r>
          </a:p>
          <a:p>
            <a:r>
              <a:rPr lang="en-US" dirty="0"/>
              <a:t>Russia</a:t>
            </a:r>
          </a:p>
          <a:p>
            <a:r>
              <a:rPr lang="en-US" dirty="0"/>
              <a:t>Singapore</a:t>
            </a:r>
          </a:p>
          <a:p>
            <a:r>
              <a:rPr lang="en-US" dirty="0"/>
              <a:t>Spain</a:t>
            </a:r>
          </a:p>
          <a:p>
            <a:r>
              <a:rPr lang="en-US" dirty="0"/>
              <a:t>Sweden</a:t>
            </a:r>
          </a:p>
          <a:p>
            <a:r>
              <a:rPr lang="en-US" dirty="0"/>
              <a:t>Switzerland</a:t>
            </a:r>
          </a:p>
          <a:p>
            <a:r>
              <a:rPr lang="en-US" dirty="0"/>
              <a:t>Trinidad &amp; Tobago</a:t>
            </a:r>
          </a:p>
          <a:p>
            <a:r>
              <a:rPr lang="en-US" dirty="0"/>
              <a:t>UK</a:t>
            </a:r>
          </a:p>
          <a:p>
            <a:r>
              <a:rPr lang="en-US" dirty="0"/>
              <a:t>United States</a:t>
            </a:r>
          </a:p>
          <a:p>
            <a:r>
              <a:rPr lang="en-US" dirty="0"/>
              <a:t> </a:t>
            </a:r>
          </a:p>
          <a:p>
            <a:r>
              <a:rPr lang="en-US" dirty="0"/>
              <a:t>New Countries:</a:t>
            </a:r>
          </a:p>
          <a:p>
            <a:r>
              <a:rPr lang="en-US" dirty="0"/>
              <a:t>Algeria</a:t>
            </a:r>
          </a:p>
          <a:p>
            <a:r>
              <a:rPr lang="en-US" dirty="0"/>
              <a:t>Argentina</a:t>
            </a:r>
          </a:p>
          <a:p>
            <a:r>
              <a:rPr lang="en-US" dirty="0"/>
              <a:t>Azerbaijan</a:t>
            </a:r>
          </a:p>
          <a:p>
            <a:r>
              <a:rPr lang="en-US" dirty="0"/>
              <a:t>Bahrain</a:t>
            </a:r>
          </a:p>
          <a:p>
            <a:r>
              <a:rPr lang="en-US" dirty="0"/>
              <a:t>Belarus</a:t>
            </a:r>
          </a:p>
          <a:p>
            <a:r>
              <a:rPr lang="en-US" dirty="0"/>
              <a:t>Bulgaria</a:t>
            </a:r>
          </a:p>
          <a:p>
            <a:r>
              <a:rPr lang="en-US" dirty="0"/>
              <a:t>Croatia</a:t>
            </a:r>
          </a:p>
          <a:p>
            <a:r>
              <a:rPr lang="en-US" dirty="0"/>
              <a:t>Dominican Rep</a:t>
            </a:r>
          </a:p>
          <a:p>
            <a:r>
              <a:rPr lang="en-US" dirty="0"/>
              <a:t>Ecuador</a:t>
            </a:r>
          </a:p>
          <a:p>
            <a:r>
              <a:rPr lang="en-US" dirty="0"/>
              <a:t>Egypt</a:t>
            </a:r>
          </a:p>
          <a:p>
            <a:r>
              <a:rPr lang="en-US" dirty="0"/>
              <a:t>El Salvador</a:t>
            </a:r>
          </a:p>
          <a:p>
            <a:r>
              <a:rPr lang="en-US" dirty="0"/>
              <a:t>Estonia</a:t>
            </a:r>
          </a:p>
          <a:p>
            <a:r>
              <a:rPr lang="en-US" dirty="0"/>
              <a:t>Guatemala</a:t>
            </a:r>
          </a:p>
          <a:p>
            <a:r>
              <a:rPr lang="en-US" dirty="0"/>
              <a:t>Iceland</a:t>
            </a:r>
          </a:p>
          <a:p>
            <a:r>
              <a:rPr lang="en-US" dirty="0"/>
              <a:t>Indonesia</a:t>
            </a:r>
          </a:p>
          <a:p>
            <a:r>
              <a:rPr lang="en-US" dirty="0"/>
              <a:t>Jordan</a:t>
            </a:r>
          </a:p>
          <a:p>
            <a:r>
              <a:rPr lang="en-US" dirty="0"/>
              <a:t>Kazakhstan</a:t>
            </a:r>
          </a:p>
          <a:p>
            <a:r>
              <a:rPr lang="en-US" dirty="0"/>
              <a:t>Kenya</a:t>
            </a:r>
          </a:p>
          <a:p>
            <a:r>
              <a:rPr lang="en-US" dirty="0"/>
              <a:t>Kuwait</a:t>
            </a:r>
          </a:p>
          <a:p>
            <a:r>
              <a:rPr lang="en-US" dirty="0"/>
              <a:t>Latvia</a:t>
            </a:r>
          </a:p>
          <a:p>
            <a:r>
              <a:rPr lang="en-US" dirty="0"/>
              <a:t>Liechtenstein</a:t>
            </a:r>
          </a:p>
          <a:p>
            <a:r>
              <a:rPr lang="en-US" dirty="0"/>
              <a:t>Lithuania</a:t>
            </a:r>
          </a:p>
          <a:p>
            <a:r>
              <a:rPr lang="en-US" dirty="0"/>
              <a:t>Macedonia</a:t>
            </a:r>
          </a:p>
          <a:p>
            <a:r>
              <a:rPr lang="en-US" dirty="0"/>
              <a:t>Malta</a:t>
            </a:r>
          </a:p>
          <a:p>
            <a:r>
              <a:rPr lang="en-US" dirty="0"/>
              <a:t>Montenegro</a:t>
            </a:r>
          </a:p>
          <a:p>
            <a:r>
              <a:rPr lang="en-US" dirty="0"/>
              <a:t>Morocco</a:t>
            </a:r>
          </a:p>
          <a:p>
            <a:r>
              <a:rPr lang="en-US" dirty="0"/>
              <a:t>Nigeria</a:t>
            </a:r>
          </a:p>
          <a:p>
            <a:r>
              <a:rPr lang="en-US" dirty="0"/>
              <a:t>Oman</a:t>
            </a:r>
          </a:p>
          <a:p>
            <a:r>
              <a:rPr lang="en-US" dirty="0"/>
              <a:t>Pakistan</a:t>
            </a:r>
          </a:p>
          <a:p>
            <a:r>
              <a:rPr lang="en-US" dirty="0"/>
              <a:t>Panama</a:t>
            </a:r>
          </a:p>
          <a:p>
            <a:r>
              <a:rPr lang="en-US" dirty="0"/>
              <a:t>Paraguay</a:t>
            </a:r>
          </a:p>
          <a:p>
            <a:r>
              <a:rPr lang="en-US" dirty="0"/>
              <a:t>Qatar</a:t>
            </a:r>
          </a:p>
          <a:p>
            <a:r>
              <a:rPr lang="en-US" dirty="0"/>
              <a:t>Saudi Arabia</a:t>
            </a:r>
          </a:p>
          <a:p>
            <a:r>
              <a:rPr lang="en-US" dirty="0"/>
              <a:t>Serbia</a:t>
            </a:r>
          </a:p>
          <a:p>
            <a:r>
              <a:rPr lang="en-US" dirty="0"/>
              <a:t>Slovakia</a:t>
            </a:r>
          </a:p>
          <a:p>
            <a:r>
              <a:rPr lang="en-US" dirty="0"/>
              <a:t>Slovenia</a:t>
            </a:r>
          </a:p>
          <a:p>
            <a:r>
              <a:rPr lang="en-US" dirty="0"/>
              <a:t>South Africa</a:t>
            </a:r>
          </a:p>
          <a:p>
            <a:r>
              <a:rPr lang="en-US" dirty="0"/>
              <a:t>Sri Lanka</a:t>
            </a:r>
          </a:p>
          <a:p>
            <a:r>
              <a:rPr lang="en-US" dirty="0"/>
              <a:t>Taiwan</a:t>
            </a:r>
          </a:p>
          <a:p>
            <a:r>
              <a:rPr lang="en-US" dirty="0"/>
              <a:t>Thailand</a:t>
            </a:r>
          </a:p>
          <a:p>
            <a:r>
              <a:rPr lang="en-US" dirty="0"/>
              <a:t>Tunisia</a:t>
            </a:r>
          </a:p>
          <a:p>
            <a:r>
              <a:rPr lang="en-US" dirty="0"/>
              <a:t>Turkey</a:t>
            </a:r>
          </a:p>
          <a:p>
            <a:r>
              <a:rPr lang="en-US" dirty="0"/>
              <a:t>UAE</a:t>
            </a:r>
          </a:p>
          <a:p>
            <a:r>
              <a:rPr lang="en-US" dirty="0"/>
              <a:t>Ukraine</a:t>
            </a:r>
          </a:p>
          <a:p>
            <a:r>
              <a:rPr lang="en-US" dirty="0"/>
              <a:t>Uruguay</a:t>
            </a:r>
          </a:p>
          <a:p>
            <a:r>
              <a:rPr lang="en-US" dirty="0"/>
              <a:t>Venezuela</a:t>
            </a:r>
          </a:p>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66</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today’s release, Windows Azure is more flexible than ever.</a:t>
            </a:r>
          </a:p>
          <a:p>
            <a:endParaRPr lang="en-US" dirty="0" smtClean="0"/>
          </a:p>
          <a:p>
            <a:r>
              <a:rPr lang="en-US" dirty="0" smtClean="0"/>
              <a:t>Windows Azure helped pioneer the concept of Platform as a Service – and provides a rich set of managed, scalable services.  Today, we are making these services even richer.</a:t>
            </a:r>
          </a:p>
          <a:p>
            <a:endParaRPr lang="en-US" dirty="0" smtClean="0"/>
          </a:p>
          <a:p>
            <a:r>
              <a:rPr lang="en-US" dirty="0" smtClean="0"/>
              <a:t>Windows Azure also now supports Infrastructure as a Service – including the ability to host both Windows and Linux Virtual Machines in the cloud.  </a:t>
            </a:r>
          </a:p>
          <a:p>
            <a:endParaRPr lang="en-US" dirty="0" smtClean="0"/>
          </a:p>
          <a:p>
            <a:r>
              <a:rPr lang="en-US" dirty="0" smtClean="0"/>
              <a:t>Some of you might be surprised to hear the word Linux at a Microsoft event.  Our support of Linux is just one example of how we are embracing openness in a fundamental new way.</a:t>
            </a:r>
          </a:p>
          <a:p>
            <a:endParaRPr lang="en-US" dirty="0" smtClean="0"/>
          </a:p>
          <a:p>
            <a:r>
              <a:rPr lang="en-US" dirty="0" smtClean="0"/>
              <a:t>With today’s release, we are supporting more operating systems, more languages, more open protocols, and releasing all of our SDKs on </a:t>
            </a:r>
            <a:r>
              <a:rPr lang="en-US" dirty="0" err="1" smtClean="0"/>
              <a:t>GitHub</a:t>
            </a:r>
            <a:r>
              <a:rPr lang="en-US" dirty="0" smtClean="0"/>
              <a:t> under an open source license.</a:t>
            </a:r>
          </a:p>
          <a:p>
            <a:endParaRPr lang="en-US" dirty="0" smtClean="0"/>
          </a:p>
          <a:p>
            <a:r>
              <a:rPr lang="en-US" dirty="0" smtClean="0"/>
              <a:t>The end result is a truly unique offering.  </a:t>
            </a:r>
          </a:p>
          <a:p>
            <a:endParaRPr lang="en-US" dirty="0" smtClean="0"/>
          </a:p>
          <a:p>
            <a:r>
              <a:rPr lang="en-US" dirty="0" smtClean="0"/>
              <a:t>You can now use both Platform as a Service and Infrastructure as a Service </a:t>
            </a:r>
            <a:r>
              <a:rPr lang="en-US" b="1" u="sng" dirty="0" smtClean="0"/>
              <a:t>together.</a:t>
            </a:r>
          </a:p>
          <a:p>
            <a:endParaRPr lang="en-US" b="1" u="sng" dirty="0" smtClean="0"/>
          </a:p>
          <a:p>
            <a:r>
              <a:rPr lang="en-US" dirty="0" smtClean="0"/>
              <a:t>You can now use the best of both the Microsoft ecosystem and open source ecosystem </a:t>
            </a:r>
            <a:r>
              <a:rPr lang="en-US" b="1" u="sng" dirty="0" smtClean="0"/>
              <a:t>together.</a:t>
            </a:r>
          </a:p>
          <a:p>
            <a:endParaRPr lang="en-US" b="1" u="sng" dirty="0" smtClean="0"/>
          </a:p>
          <a:p>
            <a:r>
              <a:rPr lang="en-US" dirty="0" smtClean="0"/>
              <a:t>And you can now build better and more scalable solutions than ever before.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67</a:t>
            </a:fld>
            <a:endParaRPr lang="en-US" dirty="0"/>
          </a:p>
        </p:txBody>
      </p:sp>
    </p:spTree>
    <p:extLst>
      <p:ext uri="{BB962C8B-B14F-4D97-AF65-F5344CB8AC3E}">
        <p14:creationId xmlns:p14="http://schemas.microsoft.com/office/powerpoint/2010/main" val="39429974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68</a:t>
            </a:fld>
            <a:endParaRPr lang="en-US" dirty="0"/>
          </a:p>
        </p:txBody>
      </p:sp>
    </p:spTree>
    <p:extLst>
      <p:ext uri="{BB962C8B-B14F-4D97-AF65-F5344CB8AC3E}">
        <p14:creationId xmlns:p14="http://schemas.microsoft.com/office/powerpoint/2010/main" val="33304718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69</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522618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4491572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6" name="Footer Placeholder 2"/>
          <p:cNvSpPr txBox="1">
            <a:spLocks/>
          </p:cNvSpPr>
          <p:nvPr userDrawn="1"/>
        </p:nvSpPr>
        <p:spPr>
          <a:xfrm>
            <a:off x="1048599" y="6441941"/>
            <a:ext cx="4631312" cy="173219"/>
          </a:xfrm>
          <a:prstGeom prst="rect">
            <a:avLst/>
          </a:prstGeom>
        </p:spPr>
        <p:txBody>
          <a:bodyPr vert="horz" lIns="119461" tIns="59730" rIns="119461" bIns="59730" rtlCol="0" anchor="ctr"/>
          <a:lstStyle>
            <a:defPPr>
              <a:defRPr lang="en-US"/>
            </a:defPPr>
            <a:lvl1pPr marL="0" algn="r" defTabSz="914400" rtl="0" eaLnBrk="1" latinLnBrk="0" hangingPunct="1">
              <a:defRPr sz="80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76" dirty="0">
                <a:solidFill>
                  <a:schemeClr val="accent6">
                    <a:lumMod val="20000"/>
                    <a:lumOff val="80000"/>
                  </a:schemeClr>
                </a:solidFill>
                <a:latin typeface="Segoe UI"/>
              </a:rPr>
              <a:t>MICROSOFT CONFIDENTIAL –  SUBJECT TO NDA </a:t>
            </a:r>
          </a:p>
        </p:txBody>
      </p:sp>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027836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65680" y="2602279"/>
            <a:ext cx="4205288" cy="1523494"/>
          </a:xfrm>
        </p:spPr>
        <p:txBody>
          <a:bodyPr anchor="ctr" anchorCtr="0">
            <a:noAutofit/>
          </a:bodyPr>
          <a:lstStyle>
            <a:lvl1pPr algn="l">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4352656"/>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420707" y="3364026"/>
            <a:ext cx="3340955" cy="1274538"/>
          </a:xfrm>
        </p:spPr>
        <p:txBody>
          <a:bodyPr anchor="t" anchorCtr="0">
            <a:noAutofit/>
            <a:scene3d>
              <a:camera prst="orthographicFront"/>
              <a:lightRig rig="flat" dir="t"/>
            </a:scene3d>
            <a:sp3d>
              <a:contourClr>
                <a:schemeClr val="bg2"/>
              </a:contourClr>
            </a:sp3d>
          </a:bodyPr>
          <a:lstStyle>
            <a:lvl1pPr marL="0" indent="0" algn="ctr">
              <a:buFont typeface="Arial" pitchFamily="34" charset="0"/>
              <a:buNone/>
              <a:defRPr lang="en-US" sz="6000" dirty="0" smtClean="0">
                <a:solidFill>
                  <a:srgbClr val="00B0F0"/>
                </a:solidFill>
                <a:latin typeface="Segoe UI Light" pitchFamily="34" charset="0"/>
              </a:defRPr>
            </a:lvl1pPr>
          </a:lstStyle>
          <a:p>
            <a:pPr lvl="0"/>
            <a:r>
              <a:rPr lang="en-US" dirty="0" smtClean="0"/>
              <a:t>video</a:t>
            </a:r>
          </a:p>
        </p:txBody>
      </p:sp>
      <p:sp>
        <p:nvSpPr>
          <p:cNvPr id="8" name="Freeform 6"/>
          <p:cNvSpPr>
            <a:spLocks noEditPoints="1"/>
          </p:cNvSpPr>
          <p:nvPr userDrawn="1"/>
        </p:nvSpPr>
        <p:spPr bwMode="auto">
          <a:xfrm>
            <a:off x="7174523" y="1504001"/>
            <a:ext cx="3890599" cy="372005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215253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1" r:id="rId7"/>
    <p:sldLayoutId id="2147483768" r:id="rId8"/>
    <p:sldLayoutId id="2147483769" r:id="rId9"/>
    <p:sldLayoutId id="2147483770" r:id="rId10"/>
    <p:sldLayoutId id="2147483771" r:id="rId1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28.png"/><Relationship Id="rId7"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31.emf"/><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microsoft.com/office/2007/relationships/hdphoto" Target="../media/hdphoto2.wdp"/></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microsoft.com/office/2007/relationships/hdphoto" Target="../media/hdphoto2.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microsoft.com/office/2007/relationships/hdphoto" Target="../media/hdphoto3.wdp"/><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38.png"/><Relationship Id="rId5" Type="http://schemas.microsoft.com/office/2007/relationships/hdphoto" Target="../media/hdphoto3.wdp"/><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41.png"/><Relationship Id="rId4" Type="http://schemas.microsoft.com/office/2007/relationships/hdphoto" Target="../media/hdphoto3.wdp"/></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38.png"/><Relationship Id="rId5" Type="http://schemas.microsoft.com/office/2007/relationships/hdphoto" Target="../media/hdphoto3.wdp"/><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6.png"/><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8" Type="http://schemas.openxmlformats.org/officeDocument/2006/relationships/image" Target="../media/image49.png"/><Relationship Id="rId13" Type="http://schemas.microsoft.com/office/2007/relationships/hdphoto" Target="../media/hdphoto3.wdp"/><Relationship Id="rId3" Type="http://schemas.openxmlformats.org/officeDocument/2006/relationships/image" Target="../media/image43.png"/><Relationship Id="rId7" Type="http://schemas.microsoft.com/office/2007/relationships/hdphoto" Target="../media/hdphoto4.wdp"/><Relationship Id="rId12" Type="http://schemas.openxmlformats.org/officeDocument/2006/relationships/image" Target="../media/image36.png"/><Relationship Id="rId2" Type="http://schemas.openxmlformats.org/officeDocument/2006/relationships/image" Target="../media/image41.png"/><Relationship Id="rId16" Type="http://schemas.openxmlformats.org/officeDocument/2006/relationships/image" Target="../media/image46.png"/><Relationship Id="rId1" Type="http://schemas.openxmlformats.org/officeDocument/2006/relationships/slideLayout" Target="../slideLayouts/slideLayout3.xml"/><Relationship Id="rId6" Type="http://schemas.openxmlformats.org/officeDocument/2006/relationships/image" Target="../media/image48.png"/><Relationship Id="rId11" Type="http://schemas.openxmlformats.org/officeDocument/2006/relationships/image" Target="../media/image38.png"/><Relationship Id="rId5" Type="http://schemas.openxmlformats.org/officeDocument/2006/relationships/image" Target="../media/image47.png"/><Relationship Id="rId15" Type="http://schemas.openxmlformats.org/officeDocument/2006/relationships/image" Target="../media/image45.png"/><Relationship Id="rId10" Type="http://schemas.microsoft.com/office/2007/relationships/hdphoto" Target="../media/hdphoto5.wdp"/><Relationship Id="rId4" Type="http://schemas.openxmlformats.org/officeDocument/2006/relationships/image" Target="../media/image42.png"/><Relationship Id="rId9" Type="http://schemas.openxmlformats.org/officeDocument/2006/relationships/image" Target="../media/image50.png"/><Relationship Id="rId14" Type="http://schemas.openxmlformats.org/officeDocument/2006/relationships/image" Target="../media/image4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59.png"/><Relationship Id="rId3" Type="http://schemas.openxmlformats.org/officeDocument/2006/relationships/image" Target="../media/image51.png"/><Relationship Id="rId7" Type="http://schemas.openxmlformats.org/officeDocument/2006/relationships/image" Target="../media/image29.png"/><Relationship Id="rId12" Type="http://schemas.openxmlformats.org/officeDocument/2006/relationships/image" Target="../media/image58.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7.png"/><Relationship Id="rId5" Type="http://schemas.openxmlformats.org/officeDocument/2006/relationships/image" Target="../media/image53.png"/><Relationship Id="rId10" Type="http://schemas.openxmlformats.org/officeDocument/2006/relationships/image" Target="../media/image56.png"/><Relationship Id="rId4" Type="http://schemas.openxmlformats.org/officeDocument/2006/relationships/image" Target="../media/image52.png"/><Relationship Id="rId9" Type="http://schemas.openxmlformats.org/officeDocument/2006/relationships/image" Target="../media/image55.png"/></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microsoft.com/office/2007/relationships/hdphoto" Target="../media/hdphoto6.wdp"/><Relationship Id="rId5" Type="http://schemas.openxmlformats.org/officeDocument/2006/relationships/image" Target="../media/image66.png"/><Relationship Id="rId4" Type="http://schemas.openxmlformats.org/officeDocument/2006/relationships/image" Target="../media/image65.png"/></Relationships>
</file>

<file path=ppt/slides/_rels/slide49.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7.png"/><Relationship Id="rId7" Type="http://schemas.microsoft.com/office/2007/relationships/hdphoto" Target="../media/hdphoto6.wdp"/><Relationship Id="rId2" Type="http://schemas.openxmlformats.org/officeDocument/2006/relationships/notesSlide" Target="../notesSlides/notesSlide45.xml"/><Relationship Id="rId1" Type="http://schemas.openxmlformats.org/officeDocument/2006/relationships/slideLayout" Target="../slideLayouts/slideLayout3.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microsoft.com/office/2007/relationships/hdphoto" Target="../media/hdphoto6.wdp"/><Relationship Id="rId5" Type="http://schemas.openxmlformats.org/officeDocument/2006/relationships/image" Target="../media/image66.png"/><Relationship Id="rId4" Type="http://schemas.openxmlformats.org/officeDocument/2006/relationships/image" Target="../media/image65.png"/></Relationships>
</file>

<file path=ppt/slides/_rels/slide51.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70.png"/><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image" Target="../media/image64.png"/><Relationship Id="rId5" Type="http://schemas.microsoft.com/office/2007/relationships/hdphoto" Target="../media/hdphoto6.wdp"/><Relationship Id="rId4" Type="http://schemas.openxmlformats.org/officeDocument/2006/relationships/image" Target="../media/image66.png"/></Relationships>
</file>

<file path=ppt/slides/_rels/slide5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7.png"/><Relationship Id="rId7" Type="http://schemas.microsoft.com/office/2007/relationships/hdphoto" Target="../media/hdphoto6.wdp"/><Relationship Id="rId2" Type="http://schemas.openxmlformats.org/officeDocument/2006/relationships/notesSlide" Target="../notesSlides/notesSlide48.xml"/><Relationship Id="rId1" Type="http://schemas.openxmlformats.org/officeDocument/2006/relationships/slideLayout" Target="../slideLayouts/slideLayout3.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8.png"/></Relationships>
</file>

<file path=ppt/slides/_rels/slide53.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3.png"/><Relationship Id="rId2" Type="http://schemas.openxmlformats.org/officeDocument/2006/relationships/notesSlide" Target="../notesSlides/notesSlide49.xml"/><Relationship Id="rId1" Type="http://schemas.openxmlformats.org/officeDocument/2006/relationships/slideLayout" Target="../slideLayouts/slideLayout3.xml"/><Relationship Id="rId6" Type="http://schemas.microsoft.com/office/2007/relationships/hdphoto" Target="../media/hdphoto6.wdp"/><Relationship Id="rId5" Type="http://schemas.openxmlformats.org/officeDocument/2006/relationships/image" Target="../media/image66.png"/><Relationship Id="rId4" Type="http://schemas.openxmlformats.org/officeDocument/2006/relationships/image" Target="../media/image72.png"/></Relationships>
</file>

<file path=ppt/slides/_rels/slide54.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4.png"/><Relationship Id="rId7" Type="http://schemas.openxmlformats.org/officeDocument/2006/relationships/image" Target="../media/image35.png"/><Relationship Id="rId12"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3.xml"/><Relationship Id="rId6" Type="http://schemas.openxmlformats.org/officeDocument/2006/relationships/image" Target="../media/image76.png"/><Relationship Id="rId11" Type="http://schemas.openxmlformats.org/officeDocument/2006/relationships/image" Target="../media/image78.png"/><Relationship Id="rId5" Type="http://schemas.microsoft.com/office/2007/relationships/hdphoto" Target="../media/hdphoto7.wdp"/><Relationship Id="rId10" Type="http://schemas.openxmlformats.org/officeDocument/2006/relationships/image" Target="../media/image70.png"/><Relationship Id="rId4" Type="http://schemas.openxmlformats.org/officeDocument/2006/relationships/image" Target="../media/image75.png"/><Relationship Id="rId9" Type="http://schemas.microsoft.com/office/2007/relationships/hdphoto" Target="../media/hdphoto8.wdp"/></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8" Type="http://schemas.microsoft.com/office/2007/relationships/hdphoto" Target="../media/hdphoto11.wdp"/><Relationship Id="rId13" Type="http://schemas.openxmlformats.org/officeDocument/2006/relationships/image" Target="../media/image28.png"/><Relationship Id="rId3" Type="http://schemas.openxmlformats.org/officeDocument/2006/relationships/image" Target="../media/image79.png"/><Relationship Id="rId7" Type="http://schemas.openxmlformats.org/officeDocument/2006/relationships/image" Target="../media/image81.png"/><Relationship Id="rId12" Type="http://schemas.openxmlformats.org/officeDocument/2006/relationships/image" Target="../media/image84.png"/><Relationship Id="rId2" Type="http://schemas.openxmlformats.org/officeDocument/2006/relationships/notesSlide" Target="../notesSlides/notesSlide52.xml"/><Relationship Id="rId1" Type="http://schemas.openxmlformats.org/officeDocument/2006/relationships/slideLayout" Target="../slideLayouts/slideLayout3.xml"/><Relationship Id="rId6" Type="http://schemas.microsoft.com/office/2007/relationships/hdphoto" Target="../media/hdphoto10.wdp"/><Relationship Id="rId11" Type="http://schemas.microsoft.com/office/2007/relationships/hdphoto" Target="../media/hdphoto12.wdp"/><Relationship Id="rId5" Type="http://schemas.openxmlformats.org/officeDocument/2006/relationships/image" Target="../media/image80.png"/><Relationship Id="rId10" Type="http://schemas.openxmlformats.org/officeDocument/2006/relationships/image" Target="../media/image83.png"/><Relationship Id="rId4" Type="http://schemas.microsoft.com/office/2007/relationships/hdphoto" Target="../media/hdphoto9.wdp"/><Relationship Id="rId9" Type="http://schemas.openxmlformats.org/officeDocument/2006/relationships/image" Target="../media/image8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59.png"/><Relationship Id="rId3" Type="http://schemas.openxmlformats.org/officeDocument/2006/relationships/image" Target="../media/image51.png"/><Relationship Id="rId7" Type="http://schemas.openxmlformats.org/officeDocument/2006/relationships/image" Target="../media/image29.png"/><Relationship Id="rId12" Type="http://schemas.openxmlformats.org/officeDocument/2006/relationships/image" Target="../media/image58.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7.png"/><Relationship Id="rId5" Type="http://schemas.openxmlformats.org/officeDocument/2006/relationships/image" Target="../media/image53.png"/><Relationship Id="rId10" Type="http://schemas.openxmlformats.org/officeDocument/2006/relationships/image" Target="../media/image56.png"/><Relationship Id="rId4" Type="http://schemas.openxmlformats.org/officeDocument/2006/relationships/image" Target="../media/image52.png"/><Relationship Id="rId9" Type="http://schemas.openxmlformats.org/officeDocument/2006/relationships/image" Target="../media/image55.png"/></Relationships>
</file>

<file path=ppt/slides/_rels/slide6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7.jpg"/><Relationship Id="rId2" Type="http://schemas.openxmlformats.org/officeDocument/2006/relationships/image" Target="../media/image86.jp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2.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6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91.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764" y="2559929"/>
            <a:ext cx="10921961" cy="1878252"/>
          </a:xfrm>
        </p:spPr>
        <p:txBody>
          <a:bodyPr/>
          <a:lstStyle/>
          <a:p>
            <a:r>
              <a:rPr lang="en-US" sz="8800" cap="all" dirty="0" smtClean="0"/>
              <a:t>Windows Azure</a:t>
            </a:r>
            <a:endParaRPr lang="en-US" sz="7200" cap="all" dirty="0"/>
          </a:p>
        </p:txBody>
      </p:sp>
      <p:sp>
        <p:nvSpPr>
          <p:cNvPr id="2" name="Text Placeholder 1"/>
          <p:cNvSpPr>
            <a:spLocks noGrp="1"/>
          </p:cNvSpPr>
          <p:nvPr>
            <p:ph type="body" sz="quarter" idx="11"/>
          </p:nvPr>
        </p:nvSpPr>
        <p:spPr>
          <a:xfrm>
            <a:off x="745231" y="4583030"/>
            <a:ext cx="5454333" cy="2080570"/>
          </a:xfrm>
        </p:spPr>
        <p:txBody>
          <a:bodyPr/>
          <a:lstStyle/>
          <a:p>
            <a:r>
              <a:rPr lang="en-US" sz="2800" dirty="0">
                <a:latin typeface="Segoe UI Semibold" panose="020B0702040204020203" pitchFamily="34" charset="0"/>
                <a:cs typeface="Segoe UI Semibold" panose="020B0702040204020203" pitchFamily="34" charset="0"/>
              </a:rPr>
              <a:t>Scott Guthrie</a:t>
            </a:r>
          </a:p>
          <a:p>
            <a:r>
              <a:rPr lang="en-US" sz="2000" dirty="0">
                <a:solidFill>
                  <a:schemeClr val="accent6">
                    <a:lumMod val="40000"/>
                    <a:lumOff val="60000"/>
                    <a:alpha val="98000"/>
                  </a:schemeClr>
                </a:solidFill>
              </a:rPr>
              <a:t>Corporate Vice President</a:t>
            </a:r>
          </a:p>
          <a:p>
            <a:r>
              <a:rPr lang="en-US" sz="2000" dirty="0">
                <a:solidFill>
                  <a:schemeClr val="accent6">
                    <a:lumMod val="40000"/>
                    <a:lumOff val="60000"/>
                    <a:alpha val="98000"/>
                  </a:schemeClr>
                </a:solidFill>
              </a:rPr>
              <a:t>Windows </a:t>
            </a:r>
            <a:r>
              <a:rPr lang="en-US" sz="2000" dirty="0" smtClean="0">
                <a:solidFill>
                  <a:schemeClr val="accent6">
                    <a:lumMod val="40000"/>
                    <a:lumOff val="60000"/>
                    <a:alpha val="98000"/>
                  </a:schemeClr>
                </a:solidFill>
              </a:rPr>
              <a:t>Azure</a:t>
            </a:r>
          </a:p>
          <a:p>
            <a:endParaRPr lang="en-US" sz="2000" dirty="0">
              <a:solidFill>
                <a:schemeClr val="accent6">
                  <a:lumMod val="40000"/>
                  <a:lumOff val="60000"/>
                  <a:alpha val="98000"/>
                </a:schemeClr>
              </a:solidFill>
            </a:endParaRPr>
          </a:p>
          <a:p>
            <a:r>
              <a:rPr lang="en-US" sz="2000" dirty="0" smtClean="0">
                <a:solidFill>
                  <a:schemeClr val="accent6">
                    <a:lumMod val="40000"/>
                    <a:lumOff val="60000"/>
                    <a:alpha val="98000"/>
                  </a:schemeClr>
                </a:solidFill>
              </a:rPr>
              <a:t>Email: scottgu@microsoft.com</a:t>
            </a:r>
          </a:p>
          <a:p>
            <a:r>
              <a:rPr lang="en-US" sz="2000" dirty="0" smtClean="0">
                <a:solidFill>
                  <a:schemeClr val="accent6">
                    <a:lumMod val="40000"/>
                    <a:lumOff val="60000"/>
                    <a:alpha val="98000"/>
                  </a:schemeClr>
                </a:solidFill>
              </a:rPr>
              <a:t>Twitter: @</a:t>
            </a:r>
            <a:r>
              <a:rPr lang="en-US" sz="2000" dirty="0" err="1" smtClean="0">
                <a:solidFill>
                  <a:schemeClr val="accent6">
                    <a:lumMod val="40000"/>
                    <a:lumOff val="60000"/>
                    <a:alpha val="98000"/>
                  </a:schemeClr>
                </a:solidFill>
              </a:rPr>
              <a:t>scottgu</a:t>
            </a:r>
            <a:endParaRPr lang="en-US" sz="2000" dirty="0">
              <a:solidFill>
                <a:schemeClr val="accent6">
                  <a:lumMod val="40000"/>
                  <a:lumOff val="60000"/>
                  <a:alpha val="98000"/>
                </a:schemeClr>
              </a:solidFill>
            </a:endParaRPr>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ounded Rectangle 70"/>
          <p:cNvSpPr/>
          <p:nvPr/>
        </p:nvSpPr>
        <p:spPr bwMode="auto">
          <a:xfrm>
            <a:off x="5901129" y="1168309"/>
            <a:ext cx="2938071" cy="1462226"/>
          </a:xfrm>
          <a:prstGeom prst="round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4" name="Rounded Rectangle 3"/>
          <p:cNvSpPr/>
          <p:nvPr/>
        </p:nvSpPr>
        <p:spPr bwMode="auto">
          <a:xfrm>
            <a:off x="3885013" y="1034176"/>
            <a:ext cx="3036794" cy="1671716"/>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8" name="Rounded Rectangle 7"/>
          <p:cNvSpPr/>
          <p:nvPr/>
        </p:nvSpPr>
        <p:spPr bwMode="auto">
          <a:xfrm>
            <a:off x="4406384" y="768541"/>
            <a:ext cx="3412342" cy="2243600"/>
          </a:xfrm>
          <a:prstGeom prst="roundRect">
            <a:avLst/>
          </a:prstGeom>
          <a:solidFill>
            <a:srgbClr val="FFFFFF">
              <a:alpha val="9411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9" name="Rounded Rectangle 8"/>
          <p:cNvSpPr/>
          <p:nvPr/>
        </p:nvSpPr>
        <p:spPr bwMode="auto">
          <a:xfrm>
            <a:off x="3522611" y="1659427"/>
            <a:ext cx="2714910" cy="1211885"/>
          </a:xfrm>
          <a:prstGeom prst="round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1" name="Rounded Rectangle 10"/>
          <p:cNvSpPr/>
          <p:nvPr/>
        </p:nvSpPr>
        <p:spPr bwMode="auto">
          <a:xfrm>
            <a:off x="6567364" y="977230"/>
            <a:ext cx="1800131" cy="900686"/>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23" name="Rounded Rectangle 22"/>
          <p:cNvSpPr/>
          <p:nvPr/>
        </p:nvSpPr>
        <p:spPr bwMode="auto">
          <a:xfrm>
            <a:off x="4026534" y="5012872"/>
            <a:ext cx="4112093" cy="2114550"/>
          </a:xfrm>
          <a:prstGeom prst="roundRect">
            <a:avLst>
              <a:gd name="adj" fmla="val 6579"/>
            </a:avLst>
          </a:prstGeom>
          <a:noFill/>
          <a:ln w="28575">
            <a:solidFill>
              <a:schemeClr val="bg1">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6" name="Group 5"/>
          <p:cNvGrpSpPr/>
          <p:nvPr/>
        </p:nvGrpSpPr>
        <p:grpSpPr>
          <a:xfrm>
            <a:off x="4532292" y="5164325"/>
            <a:ext cx="722921" cy="623207"/>
            <a:chOff x="328301" y="3881331"/>
            <a:chExt cx="722921" cy="623207"/>
          </a:xfrm>
        </p:grpSpPr>
        <p:sp>
          <p:nvSpPr>
            <p:cNvPr id="5" name="Hexagon 4"/>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sp>
        <p:nvSpPr>
          <p:cNvPr id="14" name="Oval 13"/>
          <p:cNvSpPr/>
          <p:nvPr/>
        </p:nvSpPr>
        <p:spPr bwMode="auto">
          <a:xfrm>
            <a:off x="5299307" y="880599"/>
            <a:ext cx="108857" cy="108857"/>
          </a:xfrm>
          <a:prstGeom prst="ellipse">
            <a:avLst/>
          </a:prstGeom>
          <a:solidFill>
            <a:srgbClr val="FFFFFF">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6" name="TextBox 15"/>
          <p:cNvSpPr txBox="1"/>
          <p:nvPr/>
        </p:nvSpPr>
        <p:spPr>
          <a:xfrm>
            <a:off x="4642804" y="430048"/>
            <a:ext cx="2838313" cy="221599"/>
          </a:xfrm>
          <a:prstGeom prst="rect">
            <a:avLst/>
          </a:prstGeom>
          <a:noFill/>
        </p:spPr>
        <p:txBody>
          <a:bodyPr wrap="square" lIns="0" tIns="0" rIns="0" bIns="0" rtlCol="0">
            <a:spAutoFit/>
          </a:bodyPr>
          <a:lstStyle/>
          <a:p>
            <a:pPr algn="ctr">
              <a:lnSpc>
                <a:spcPct val="80000"/>
              </a:lnSpc>
              <a:spcBef>
                <a:spcPct val="20000"/>
              </a:spcBef>
              <a:buSzPct val="80000"/>
            </a:pPr>
            <a:r>
              <a:rPr lang="en-US" sz="1800" dirty="0">
                <a:gradFill>
                  <a:gsLst>
                    <a:gs pos="0">
                      <a:srgbClr val="FFFFFF"/>
                    </a:gs>
                    <a:gs pos="100000">
                      <a:srgbClr val="FFFFFF"/>
                    </a:gs>
                  </a:gsLst>
                  <a:lin ang="5400000" scaled="0"/>
                </a:gradFill>
              </a:rPr>
              <a:t>Windows Azure</a:t>
            </a:r>
          </a:p>
        </p:txBody>
      </p:sp>
      <p:sp>
        <p:nvSpPr>
          <p:cNvPr id="18" name="TextBox 17"/>
          <p:cNvSpPr txBox="1"/>
          <p:nvPr/>
        </p:nvSpPr>
        <p:spPr>
          <a:xfrm>
            <a:off x="870425" y="5743523"/>
            <a:ext cx="2838313" cy="221599"/>
          </a:xfrm>
          <a:prstGeom prst="rect">
            <a:avLst/>
          </a:prstGeom>
          <a:noFill/>
        </p:spPr>
        <p:txBody>
          <a:bodyPr wrap="square" lIns="0" tIns="0" rIns="0" bIns="0" rtlCol="0">
            <a:spAutoFit/>
          </a:bodyPr>
          <a:lstStyle/>
          <a:p>
            <a:pPr algn="r">
              <a:lnSpc>
                <a:spcPct val="80000"/>
              </a:lnSpc>
              <a:spcBef>
                <a:spcPct val="20000"/>
              </a:spcBef>
              <a:buSzPct val="80000"/>
            </a:pPr>
            <a:r>
              <a:rPr lang="en-US" sz="1800" dirty="0" smtClean="0">
                <a:gradFill>
                  <a:gsLst>
                    <a:gs pos="0">
                      <a:srgbClr val="FFFFFF"/>
                    </a:gs>
                    <a:gs pos="100000">
                      <a:srgbClr val="FFFFFF"/>
                    </a:gs>
                  </a:gsLst>
                  <a:lin ang="5400000" scaled="0"/>
                </a:gradFill>
              </a:rPr>
              <a:t>Your</a:t>
            </a:r>
            <a:r>
              <a:rPr lang="en-US" sz="1800" dirty="0">
                <a:gradFill>
                  <a:gsLst>
                    <a:gs pos="0">
                      <a:srgbClr val="FFFFFF"/>
                    </a:gs>
                    <a:gs pos="100000">
                      <a:srgbClr val="FFFFFF"/>
                    </a:gs>
                  </a:gsLst>
                  <a:lin ang="5400000" scaled="0"/>
                </a:gradFill>
              </a:rPr>
              <a:t> </a:t>
            </a:r>
            <a:r>
              <a:rPr lang="en-US" sz="1800" dirty="0" smtClean="0">
                <a:gradFill>
                  <a:gsLst>
                    <a:gs pos="0">
                      <a:srgbClr val="FFFFFF"/>
                    </a:gs>
                    <a:gs pos="100000">
                      <a:srgbClr val="FFFFFF"/>
                    </a:gs>
                  </a:gsLst>
                  <a:lin ang="5400000" scaled="0"/>
                </a:gradFill>
              </a:rPr>
              <a:t>Data </a:t>
            </a:r>
            <a:r>
              <a:rPr lang="en-US" sz="1800" dirty="0">
                <a:gradFill>
                  <a:gsLst>
                    <a:gs pos="0">
                      <a:srgbClr val="FFFFFF"/>
                    </a:gs>
                    <a:gs pos="100000">
                      <a:srgbClr val="FFFFFF"/>
                    </a:gs>
                  </a:gsLst>
                  <a:lin ang="5400000" scaled="0"/>
                </a:gradFill>
              </a:rPr>
              <a:t>Center</a:t>
            </a:r>
          </a:p>
        </p:txBody>
      </p:sp>
      <p:grpSp>
        <p:nvGrpSpPr>
          <p:cNvPr id="26" name="Group 25"/>
          <p:cNvGrpSpPr/>
          <p:nvPr/>
        </p:nvGrpSpPr>
        <p:grpSpPr>
          <a:xfrm>
            <a:off x="5873033" y="5164325"/>
            <a:ext cx="722921" cy="623207"/>
            <a:chOff x="328301" y="3881331"/>
            <a:chExt cx="722921" cy="623207"/>
          </a:xfrm>
        </p:grpSpPr>
        <p:sp>
          <p:nvSpPr>
            <p:cNvPr id="27" name="Hexagon 26"/>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29" name="Group 28"/>
          <p:cNvGrpSpPr/>
          <p:nvPr/>
        </p:nvGrpSpPr>
        <p:grpSpPr>
          <a:xfrm>
            <a:off x="5203561" y="5164325"/>
            <a:ext cx="722921" cy="623207"/>
            <a:chOff x="328301" y="3881331"/>
            <a:chExt cx="722921" cy="623207"/>
          </a:xfrm>
        </p:grpSpPr>
        <p:sp>
          <p:nvSpPr>
            <p:cNvPr id="30" name="Hexagon 29"/>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35" name="Group 34"/>
          <p:cNvGrpSpPr/>
          <p:nvPr/>
        </p:nvGrpSpPr>
        <p:grpSpPr>
          <a:xfrm>
            <a:off x="6224112" y="1731310"/>
            <a:ext cx="722921" cy="623207"/>
            <a:chOff x="328301" y="3881331"/>
            <a:chExt cx="722921" cy="623207"/>
          </a:xfrm>
        </p:grpSpPr>
        <p:sp>
          <p:nvSpPr>
            <p:cNvPr id="36" name="Hexagon 35"/>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38" name="Group 37"/>
          <p:cNvGrpSpPr/>
          <p:nvPr/>
        </p:nvGrpSpPr>
        <p:grpSpPr>
          <a:xfrm>
            <a:off x="5538312" y="1731310"/>
            <a:ext cx="722921" cy="623207"/>
            <a:chOff x="328301" y="3881331"/>
            <a:chExt cx="722921" cy="623207"/>
          </a:xfrm>
        </p:grpSpPr>
        <p:sp>
          <p:nvSpPr>
            <p:cNvPr id="39" name="Hexagon 38"/>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54" name="Group 53"/>
          <p:cNvGrpSpPr/>
          <p:nvPr/>
        </p:nvGrpSpPr>
        <p:grpSpPr>
          <a:xfrm>
            <a:off x="4620058" y="5927272"/>
            <a:ext cx="2948451" cy="864991"/>
            <a:chOff x="3849232" y="5927272"/>
            <a:chExt cx="2948451" cy="864991"/>
          </a:xfrm>
        </p:grpSpPr>
        <p:grpSp>
          <p:nvGrpSpPr>
            <p:cNvPr id="25" name="Group 24"/>
            <p:cNvGrpSpPr/>
            <p:nvPr/>
          </p:nvGrpSpPr>
          <p:grpSpPr>
            <a:xfrm>
              <a:off x="3849232" y="6384280"/>
              <a:ext cx="2948451" cy="407983"/>
              <a:chOff x="-830593" y="6105876"/>
              <a:chExt cx="5019459" cy="694552"/>
            </a:xfrm>
          </p:grpSpPr>
          <p:pic>
            <p:nvPicPr>
              <p:cNvPr id="20" name="Picture 19"/>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77326" y="6105876"/>
                <a:ext cx="1607803" cy="694552"/>
              </a:xfrm>
              <a:prstGeom prst="rect">
                <a:avLst/>
              </a:prstGeom>
            </p:spPr>
          </p:pic>
          <p:pic>
            <p:nvPicPr>
              <p:cNvPr id="21" name="Picture 2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581063" y="6105876"/>
                <a:ext cx="1607803" cy="694552"/>
              </a:xfrm>
              <a:prstGeom prst="rect">
                <a:avLst/>
              </a:prstGeom>
            </p:spPr>
          </p:pic>
          <p:pic>
            <p:nvPicPr>
              <p:cNvPr id="48" name="Picture 4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30593" y="6105876"/>
                <a:ext cx="1607803" cy="694552"/>
              </a:xfrm>
              <a:prstGeom prst="rect">
                <a:avLst/>
              </a:prstGeom>
            </p:spPr>
          </p:pic>
        </p:grpSp>
        <p:grpSp>
          <p:nvGrpSpPr>
            <p:cNvPr id="49" name="Group 48"/>
            <p:cNvGrpSpPr/>
            <p:nvPr/>
          </p:nvGrpSpPr>
          <p:grpSpPr>
            <a:xfrm>
              <a:off x="3849232" y="5927272"/>
              <a:ext cx="2948451" cy="407983"/>
              <a:chOff x="-830593" y="6105876"/>
              <a:chExt cx="5019459" cy="694552"/>
            </a:xfrm>
          </p:grpSpPr>
          <p:pic>
            <p:nvPicPr>
              <p:cNvPr id="50" name="Picture 49"/>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77326" y="6105876"/>
                <a:ext cx="1607803" cy="694552"/>
              </a:xfrm>
              <a:prstGeom prst="rect">
                <a:avLst/>
              </a:prstGeom>
            </p:spPr>
          </p:pic>
          <p:pic>
            <p:nvPicPr>
              <p:cNvPr id="51" name="Picture 5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581063" y="6105876"/>
                <a:ext cx="1607803" cy="694552"/>
              </a:xfrm>
              <a:prstGeom prst="rect">
                <a:avLst/>
              </a:prstGeom>
            </p:spPr>
          </p:pic>
          <p:pic>
            <p:nvPicPr>
              <p:cNvPr id="53" name="Picture 5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30593" y="6105876"/>
                <a:ext cx="1607803" cy="694552"/>
              </a:xfrm>
              <a:prstGeom prst="rect">
                <a:avLst/>
              </a:prstGeom>
            </p:spPr>
          </p:pic>
        </p:grpSp>
      </p:grpSp>
      <p:grpSp>
        <p:nvGrpSpPr>
          <p:cNvPr id="32" name="Group 31"/>
          <p:cNvGrpSpPr/>
          <p:nvPr/>
        </p:nvGrpSpPr>
        <p:grpSpPr>
          <a:xfrm>
            <a:off x="5875869" y="1141127"/>
            <a:ext cx="722921" cy="623207"/>
            <a:chOff x="328301" y="3881331"/>
            <a:chExt cx="722921" cy="623207"/>
          </a:xfrm>
        </p:grpSpPr>
        <p:sp>
          <p:nvSpPr>
            <p:cNvPr id="33" name="Hexagon 32"/>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65" name="Group 64"/>
          <p:cNvGrpSpPr/>
          <p:nvPr/>
        </p:nvGrpSpPr>
        <p:grpSpPr>
          <a:xfrm>
            <a:off x="5191583" y="1144330"/>
            <a:ext cx="722921" cy="623207"/>
            <a:chOff x="328301" y="3881331"/>
            <a:chExt cx="722921" cy="623207"/>
          </a:xfrm>
        </p:grpSpPr>
        <p:sp>
          <p:nvSpPr>
            <p:cNvPr id="66" name="Hexagon 65"/>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68" name="Group 67"/>
          <p:cNvGrpSpPr/>
          <p:nvPr/>
        </p:nvGrpSpPr>
        <p:grpSpPr>
          <a:xfrm>
            <a:off x="6560346" y="1129416"/>
            <a:ext cx="722921" cy="623207"/>
            <a:chOff x="328301" y="3881331"/>
            <a:chExt cx="722921" cy="623207"/>
          </a:xfrm>
        </p:grpSpPr>
        <p:sp>
          <p:nvSpPr>
            <p:cNvPr id="69" name="Hexagon 68"/>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0"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spTree>
    <p:extLst>
      <p:ext uri="{BB962C8B-B14F-4D97-AF65-F5344CB8AC3E}">
        <p14:creationId xmlns:p14="http://schemas.microsoft.com/office/powerpoint/2010/main" val="634276833"/>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0 L -0.25 0 E" pathEditMode="relative" ptsTypes="">
                                      <p:cBhvr>
                                        <p:cTn id="6" dur="2000" fill="hold"/>
                                        <p:tgtEl>
                                          <p:spTgt spid="71"/>
                                        </p:tgtEl>
                                        <p:attrNameLst>
                                          <p:attrName>ppt_x</p:attrName>
                                          <p:attrName>ppt_y</p:attrName>
                                        </p:attrNameLst>
                                      </p:cBhvr>
                                    </p:animMotion>
                                  </p:childTnLst>
                                </p:cTn>
                              </p:par>
                              <p:par>
                                <p:cTn id="7" presetID="35" presetClass="path" presetSubtype="0" accel="50000" decel="50000" fill="hold" grpId="0" nodeType="withEffect">
                                  <p:stCondLst>
                                    <p:cond delay="200"/>
                                  </p:stCondLst>
                                  <p:childTnLst>
                                    <p:animMotion origin="layout" path="M 0 0 L -0.25 0 E" pathEditMode="relative" ptsTypes="">
                                      <p:cBhvr>
                                        <p:cTn id="8" dur="2000" fill="hold"/>
                                        <p:tgtEl>
                                          <p:spTgt spid="4"/>
                                        </p:tgtEl>
                                        <p:attrNameLst>
                                          <p:attrName>ppt_x</p:attrName>
                                          <p:attrName>ppt_y</p:attrName>
                                        </p:attrNameLst>
                                      </p:cBhvr>
                                    </p:animMotion>
                                  </p:childTnLst>
                                </p:cTn>
                              </p:par>
                              <p:par>
                                <p:cTn id="9" presetID="35" presetClass="path" presetSubtype="0" accel="50000" decel="50000" fill="hold" grpId="0" nodeType="withEffect">
                                  <p:stCondLst>
                                    <p:cond delay="100"/>
                                  </p:stCondLst>
                                  <p:childTnLst>
                                    <p:animMotion origin="layout" path="M 0 0 L -0.25 0 E" pathEditMode="relative" ptsTypes="">
                                      <p:cBhvr>
                                        <p:cTn id="10" dur="2000" fill="hold"/>
                                        <p:tgtEl>
                                          <p:spTgt spid="8"/>
                                        </p:tgtEl>
                                        <p:attrNameLst>
                                          <p:attrName>ppt_x</p:attrName>
                                          <p:attrName>ppt_y</p:attrName>
                                        </p:attrNameLst>
                                      </p:cBhvr>
                                    </p:animMotion>
                                  </p:childTnLst>
                                </p:cTn>
                              </p:par>
                              <p:par>
                                <p:cTn id="11" presetID="35" presetClass="path" presetSubtype="0" accel="50000" decel="50000" fill="hold" grpId="0" nodeType="withEffect">
                                  <p:stCondLst>
                                    <p:cond delay="250"/>
                                  </p:stCondLst>
                                  <p:childTnLst>
                                    <p:animMotion origin="layout" path="M 0 0 L -0.25 0 E" pathEditMode="relative" ptsTypes="">
                                      <p:cBhvr>
                                        <p:cTn id="12" dur="2000" fill="hold"/>
                                        <p:tgtEl>
                                          <p:spTgt spid="9"/>
                                        </p:tgtEl>
                                        <p:attrNameLst>
                                          <p:attrName>ppt_x</p:attrName>
                                          <p:attrName>ppt_y</p:attrName>
                                        </p:attrNameLst>
                                      </p:cBhvr>
                                    </p:animMotion>
                                  </p:childTnLst>
                                </p:cTn>
                              </p:par>
                              <p:par>
                                <p:cTn id="13" presetID="35" presetClass="path" presetSubtype="0" accel="50000" decel="50000" fill="hold" grpId="0" nodeType="withEffect">
                                  <p:stCondLst>
                                    <p:cond delay="0"/>
                                  </p:stCondLst>
                                  <p:childTnLst>
                                    <p:animMotion origin="layout" path="M 0 0 L -0.25 0 E" pathEditMode="relative" ptsTypes="">
                                      <p:cBhvr>
                                        <p:cTn id="14" dur="2000" fill="hold"/>
                                        <p:tgtEl>
                                          <p:spTgt spid="11"/>
                                        </p:tgtEl>
                                        <p:attrNameLst>
                                          <p:attrName>ppt_x</p:attrName>
                                          <p:attrName>ppt_y</p:attrName>
                                        </p:attrNameLst>
                                      </p:cBhvr>
                                    </p:animMotion>
                                  </p:childTnLst>
                                </p:cTn>
                              </p:par>
                              <p:par>
                                <p:cTn id="15" presetID="35" presetClass="path" presetSubtype="0" accel="50000" decel="50000" fill="hold" grpId="0" nodeType="withEffect">
                                  <p:stCondLst>
                                    <p:cond delay="0"/>
                                  </p:stCondLst>
                                  <p:childTnLst>
                                    <p:animMotion origin="layout" path="M 0 0 L -0.25 0 E" pathEditMode="relative" ptsTypes="">
                                      <p:cBhvr>
                                        <p:cTn id="16" dur="2000" fill="hold"/>
                                        <p:tgtEl>
                                          <p:spTgt spid="14"/>
                                        </p:tgtEl>
                                        <p:attrNameLst>
                                          <p:attrName>ppt_x</p:attrName>
                                          <p:attrName>ppt_y</p:attrName>
                                        </p:attrNameLst>
                                      </p:cBhvr>
                                    </p:animMotion>
                                  </p:childTnLst>
                                </p:cTn>
                              </p:par>
                              <p:par>
                                <p:cTn id="17" presetID="35" presetClass="path" presetSubtype="0" accel="50000" decel="50000" fill="hold" grpId="0" nodeType="withEffect">
                                  <p:stCondLst>
                                    <p:cond delay="0"/>
                                  </p:stCondLst>
                                  <p:childTnLst>
                                    <p:animMotion origin="layout" path="M 0 0 L -0.25 0 E" pathEditMode="relative" ptsTypes="">
                                      <p:cBhvr>
                                        <p:cTn id="18" dur="2000" fill="hold"/>
                                        <p:tgtEl>
                                          <p:spTgt spid="16"/>
                                        </p:tgtEl>
                                        <p:attrNameLst>
                                          <p:attrName>ppt_x</p:attrName>
                                          <p:attrName>ppt_y</p:attrName>
                                        </p:attrNameLst>
                                      </p:cBhvr>
                                    </p:animMotion>
                                  </p:childTnLst>
                                </p:cTn>
                              </p:par>
                              <p:par>
                                <p:cTn id="19" presetID="35" presetClass="path" presetSubtype="0" accel="50000" decel="50000" fill="hold" nodeType="withEffect">
                                  <p:stCondLst>
                                    <p:cond delay="0"/>
                                  </p:stCondLst>
                                  <p:childTnLst>
                                    <p:animMotion origin="layout" path="M 0 0 L -0.25 0 E" pathEditMode="relative" ptsTypes="">
                                      <p:cBhvr>
                                        <p:cTn id="20" dur="2000" fill="hold"/>
                                        <p:tgtEl>
                                          <p:spTgt spid="35"/>
                                        </p:tgtEl>
                                        <p:attrNameLst>
                                          <p:attrName>ppt_x</p:attrName>
                                          <p:attrName>ppt_y</p:attrName>
                                        </p:attrNameLst>
                                      </p:cBhvr>
                                    </p:animMotion>
                                  </p:childTnLst>
                                </p:cTn>
                              </p:par>
                              <p:par>
                                <p:cTn id="21" presetID="35" presetClass="path" presetSubtype="0" accel="50000" decel="50000" fill="hold" nodeType="withEffect">
                                  <p:stCondLst>
                                    <p:cond delay="0"/>
                                  </p:stCondLst>
                                  <p:childTnLst>
                                    <p:animMotion origin="layout" path="M 0 0 L -0.25 0 E" pathEditMode="relative" ptsTypes="">
                                      <p:cBhvr>
                                        <p:cTn id="22" dur="2000" fill="hold"/>
                                        <p:tgtEl>
                                          <p:spTgt spid="38"/>
                                        </p:tgtEl>
                                        <p:attrNameLst>
                                          <p:attrName>ppt_x</p:attrName>
                                          <p:attrName>ppt_y</p:attrName>
                                        </p:attrNameLst>
                                      </p:cBhvr>
                                    </p:animMotion>
                                  </p:childTnLst>
                                </p:cTn>
                              </p:par>
                              <p:par>
                                <p:cTn id="23" presetID="35" presetClass="path" presetSubtype="0" accel="50000" decel="50000" fill="hold" nodeType="withEffect">
                                  <p:stCondLst>
                                    <p:cond delay="0"/>
                                  </p:stCondLst>
                                  <p:childTnLst>
                                    <p:animMotion origin="layout" path="M 0 0 L -0.25 0 E" pathEditMode="relative" ptsTypes="">
                                      <p:cBhvr>
                                        <p:cTn id="24" dur="2000" fill="hold"/>
                                        <p:tgtEl>
                                          <p:spTgt spid="32"/>
                                        </p:tgtEl>
                                        <p:attrNameLst>
                                          <p:attrName>ppt_x</p:attrName>
                                          <p:attrName>ppt_y</p:attrName>
                                        </p:attrNameLst>
                                      </p:cBhvr>
                                    </p:animMotion>
                                  </p:childTnLst>
                                </p:cTn>
                              </p:par>
                              <p:par>
                                <p:cTn id="25" presetID="35" presetClass="path" presetSubtype="0" accel="50000" decel="50000" fill="hold" nodeType="withEffect">
                                  <p:stCondLst>
                                    <p:cond delay="0"/>
                                  </p:stCondLst>
                                  <p:childTnLst>
                                    <p:animMotion origin="layout" path="M 0 0 L -0.25 0 E" pathEditMode="relative" ptsTypes="">
                                      <p:cBhvr>
                                        <p:cTn id="26" dur="2000" fill="hold"/>
                                        <p:tgtEl>
                                          <p:spTgt spid="65"/>
                                        </p:tgtEl>
                                        <p:attrNameLst>
                                          <p:attrName>ppt_x</p:attrName>
                                          <p:attrName>ppt_y</p:attrName>
                                        </p:attrNameLst>
                                      </p:cBhvr>
                                    </p:animMotion>
                                  </p:childTnLst>
                                </p:cTn>
                              </p:par>
                              <p:par>
                                <p:cTn id="27" presetID="35" presetClass="path" presetSubtype="0" accel="50000" decel="50000" fill="hold" nodeType="withEffect">
                                  <p:stCondLst>
                                    <p:cond delay="0"/>
                                  </p:stCondLst>
                                  <p:childTnLst>
                                    <p:animMotion origin="layout" path="M 0 0 L -0.25 0 E" pathEditMode="relative" ptsTypes="">
                                      <p:cBhvr>
                                        <p:cTn id="28" dur="2000" fill="hold"/>
                                        <p:tgtEl>
                                          <p:spTgt spid="6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4" grpId="0" animBg="1"/>
      <p:bldP spid="8" grpId="0" animBg="1"/>
      <p:bldP spid="9" grpId="0" animBg="1"/>
      <p:bldP spid="11" grpId="0" animBg="1"/>
      <p:bldP spid="14" grpId="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4026534" y="5012872"/>
            <a:ext cx="4112093" cy="2114550"/>
          </a:xfrm>
          <a:prstGeom prst="roundRect">
            <a:avLst>
              <a:gd name="adj" fmla="val 6579"/>
            </a:avLst>
          </a:prstGeom>
          <a:noFill/>
          <a:ln w="28575">
            <a:solidFill>
              <a:schemeClr val="bg1">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6" name="Group 5"/>
          <p:cNvGrpSpPr/>
          <p:nvPr/>
        </p:nvGrpSpPr>
        <p:grpSpPr>
          <a:xfrm>
            <a:off x="4532756" y="5164967"/>
            <a:ext cx="722921" cy="623207"/>
            <a:chOff x="328301" y="3881331"/>
            <a:chExt cx="722921" cy="623207"/>
          </a:xfrm>
        </p:grpSpPr>
        <p:sp>
          <p:nvSpPr>
            <p:cNvPr id="5" name="Hexagon 4"/>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sp>
        <p:nvSpPr>
          <p:cNvPr id="18" name="TextBox 17"/>
          <p:cNvSpPr txBox="1"/>
          <p:nvPr/>
        </p:nvSpPr>
        <p:spPr>
          <a:xfrm>
            <a:off x="870425" y="5743523"/>
            <a:ext cx="2838313" cy="221599"/>
          </a:xfrm>
          <a:prstGeom prst="rect">
            <a:avLst/>
          </a:prstGeom>
          <a:noFill/>
        </p:spPr>
        <p:txBody>
          <a:bodyPr wrap="square" lIns="0" tIns="0" rIns="0" bIns="0" rtlCol="0">
            <a:spAutoFit/>
          </a:bodyPr>
          <a:lstStyle/>
          <a:p>
            <a:pPr algn="r">
              <a:lnSpc>
                <a:spcPct val="80000"/>
              </a:lnSpc>
              <a:spcBef>
                <a:spcPct val="20000"/>
              </a:spcBef>
              <a:buSzPct val="80000"/>
            </a:pPr>
            <a:r>
              <a:rPr lang="en-US" sz="1800" dirty="0" smtClean="0">
                <a:gradFill>
                  <a:gsLst>
                    <a:gs pos="0">
                      <a:srgbClr val="FFFFFF"/>
                    </a:gs>
                    <a:gs pos="100000">
                      <a:srgbClr val="FFFFFF"/>
                    </a:gs>
                  </a:gsLst>
                  <a:lin ang="5400000" scaled="0"/>
                </a:gradFill>
              </a:rPr>
              <a:t>Your</a:t>
            </a:r>
            <a:r>
              <a:rPr lang="en-US" sz="1800" dirty="0">
                <a:gradFill>
                  <a:gsLst>
                    <a:gs pos="0">
                      <a:srgbClr val="FFFFFF"/>
                    </a:gs>
                    <a:gs pos="100000">
                      <a:srgbClr val="FFFFFF"/>
                    </a:gs>
                  </a:gsLst>
                  <a:lin ang="5400000" scaled="0"/>
                </a:gradFill>
              </a:rPr>
              <a:t> </a:t>
            </a:r>
            <a:r>
              <a:rPr lang="en-US" sz="1800" dirty="0" smtClean="0">
                <a:gradFill>
                  <a:gsLst>
                    <a:gs pos="0">
                      <a:srgbClr val="FFFFFF"/>
                    </a:gs>
                    <a:gs pos="100000">
                      <a:srgbClr val="FFFFFF"/>
                    </a:gs>
                  </a:gsLst>
                  <a:lin ang="5400000" scaled="0"/>
                </a:gradFill>
              </a:rPr>
              <a:t>Data </a:t>
            </a:r>
            <a:r>
              <a:rPr lang="en-US" sz="1800" dirty="0">
                <a:gradFill>
                  <a:gsLst>
                    <a:gs pos="0">
                      <a:srgbClr val="FFFFFF"/>
                    </a:gs>
                    <a:gs pos="100000">
                      <a:srgbClr val="FFFFFF"/>
                    </a:gs>
                  </a:gsLst>
                  <a:lin ang="5400000" scaled="0"/>
                </a:gradFill>
              </a:rPr>
              <a:t>Center</a:t>
            </a:r>
          </a:p>
        </p:txBody>
      </p:sp>
      <p:grpSp>
        <p:nvGrpSpPr>
          <p:cNvPr id="26" name="Group 25"/>
          <p:cNvGrpSpPr/>
          <p:nvPr/>
        </p:nvGrpSpPr>
        <p:grpSpPr>
          <a:xfrm>
            <a:off x="5873033" y="5164325"/>
            <a:ext cx="722921" cy="623207"/>
            <a:chOff x="328301" y="3881331"/>
            <a:chExt cx="722921" cy="623207"/>
          </a:xfrm>
        </p:grpSpPr>
        <p:sp>
          <p:nvSpPr>
            <p:cNvPr id="27" name="Hexagon 26"/>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29" name="Group 28"/>
          <p:cNvGrpSpPr/>
          <p:nvPr/>
        </p:nvGrpSpPr>
        <p:grpSpPr>
          <a:xfrm>
            <a:off x="5203561" y="5164325"/>
            <a:ext cx="722921" cy="623207"/>
            <a:chOff x="328301" y="3881331"/>
            <a:chExt cx="722921" cy="623207"/>
          </a:xfrm>
        </p:grpSpPr>
        <p:sp>
          <p:nvSpPr>
            <p:cNvPr id="30" name="Hexagon 29"/>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54" name="Group 53"/>
          <p:cNvGrpSpPr/>
          <p:nvPr/>
        </p:nvGrpSpPr>
        <p:grpSpPr>
          <a:xfrm>
            <a:off x="4620058" y="5927272"/>
            <a:ext cx="2948451" cy="864991"/>
            <a:chOff x="3849232" y="5927272"/>
            <a:chExt cx="2948451" cy="864991"/>
          </a:xfrm>
        </p:grpSpPr>
        <p:grpSp>
          <p:nvGrpSpPr>
            <p:cNvPr id="25" name="Group 24"/>
            <p:cNvGrpSpPr/>
            <p:nvPr/>
          </p:nvGrpSpPr>
          <p:grpSpPr>
            <a:xfrm>
              <a:off x="3849232" y="6384280"/>
              <a:ext cx="2948451" cy="407983"/>
              <a:chOff x="-830593" y="6105876"/>
              <a:chExt cx="5019459" cy="694552"/>
            </a:xfrm>
          </p:grpSpPr>
          <p:pic>
            <p:nvPicPr>
              <p:cNvPr id="20" name="Picture 19"/>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77326" y="6105876"/>
                <a:ext cx="1607803" cy="694552"/>
              </a:xfrm>
              <a:prstGeom prst="rect">
                <a:avLst/>
              </a:prstGeom>
            </p:spPr>
          </p:pic>
          <p:pic>
            <p:nvPicPr>
              <p:cNvPr id="21" name="Picture 2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581063" y="6105876"/>
                <a:ext cx="1607803" cy="694552"/>
              </a:xfrm>
              <a:prstGeom prst="rect">
                <a:avLst/>
              </a:prstGeom>
            </p:spPr>
          </p:pic>
          <p:pic>
            <p:nvPicPr>
              <p:cNvPr id="48" name="Picture 4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30593" y="6105876"/>
                <a:ext cx="1607803" cy="694552"/>
              </a:xfrm>
              <a:prstGeom prst="rect">
                <a:avLst/>
              </a:prstGeom>
            </p:spPr>
          </p:pic>
        </p:grpSp>
        <p:grpSp>
          <p:nvGrpSpPr>
            <p:cNvPr id="49" name="Group 48"/>
            <p:cNvGrpSpPr/>
            <p:nvPr/>
          </p:nvGrpSpPr>
          <p:grpSpPr>
            <a:xfrm>
              <a:off x="3849232" y="5927272"/>
              <a:ext cx="2948451" cy="407983"/>
              <a:chOff x="-830593" y="6105876"/>
              <a:chExt cx="5019459" cy="694552"/>
            </a:xfrm>
          </p:grpSpPr>
          <p:pic>
            <p:nvPicPr>
              <p:cNvPr id="50" name="Picture 49"/>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77326" y="6105876"/>
                <a:ext cx="1607803" cy="694552"/>
              </a:xfrm>
              <a:prstGeom prst="rect">
                <a:avLst/>
              </a:prstGeom>
            </p:spPr>
          </p:pic>
          <p:pic>
            <p:nvPicPr>
              <p:cNvPr id="51" name="Picture 5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581063" y="6105876"/>
                <a:ext cx="1607803" cy="694552"/>
              </a:xfrm>
              <a:prstGeom prst="rect">
                <a:avLst/>
              </a:prstGeom>
            </p:spPr>
          </p:pic>
          <p:pic>
            <p:nvPicPr>
              <p:cNvPr id="53" name="Picture 5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30593" y="6105876"/>
                <a:ext cx="1607803" cy="694552"/>
              </a:xfrm>
              <a:prstGeom prst="rect">
                <a:avLst/>
              </a:prstGeom>
            </p:spPr>
          </p:pic>
        </p:grpSp>
      </p:grpSp>
      <p:sp>
        <p:nvSpPr>
          <p:cNvPr id="71" name="Rounded Rectangle 70"/>
          <p:cNvSpPr/>
          <p:nvPr/>
        </p:nvSpPr>
        <p:spPr bwMode="auto">
          <a:xfrm>
            <a:off x="2843201" y="1168309"/>
            <a:ext cx="2938071" cy="1462226"/>
          </a:xfrm>
          <a:prstGeom prst="round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4" name="Rounded Rectangle 3"/>
          <p:cNvSpPr/>
          <p:nvPr/>
        </p:nvSpPr>
        <p:spPr bwMode="auto">
          <a:xfrm>
            <a:off x="827085" y="1034176"/>
            <a:ext cx="3036794" cy="1671716"/>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8" name="Rounded Rectangle 7"/>
          <p:cNvSpPr/>
          <p:nvPr/>
        </p:nvSpPr>
        <p:spPr bwMode="auto">
          <a:xfrm>
            <a:off x="1348456" y="768541"/>
            <a:ext cx="3412342" cy="2243600"/>
          </a:xfrm>
          <a:prstGeom prst="roundRect">
            <a:avLst/>
          </a:prstGeom>
          <a:solidFill>
            <a:srgbClr val="FFFFFF">
              <a:alpha val="9411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9" name="Rounded Rectangle 8"/>
          <p:cNvSpPr/>
          <p:nvPr/>
        </p:nvSpPr>
        <p:spPr bwMode="auto">
          <a:xfrm>
            <a:off x="464683" y="1659427"/>
            <a:ext cx="2714910" cy="1211885"/>
          </a:xfrm>
          <a:prstGeom prst="round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1" name="Rounded Rectangle 10"/>
          <p:cNvSpPr/>
          <p:nvPr/>
        </p:nvSpPr>
        <p:spPr bwMode="auto">
          <a:xfrm>
            <a:off x="3509436" y="977230"/>
            <a:ext cx="1800131" cy="900686"/>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6" name="TextBox 15"/>
          <p:cNvSpPr txBox="1"/>
          <p:nvPr/>
        </p:nvSpPr>
        <p:spPr>
          <a:xfrm>
            <a:off x="1584876" y="430048"/>
            <a:ext cx="2838313" cy="221599"/>
          </a:xfrm>
          <a:prstGeom prst="rect">
            <a:avLst/>
          </a:prstGeom>
          <a:noFill/>
        </p:spPr>
        <p:txBody>
          <a:bodyPr wrap="square" lIns="0" tIns="0" rIns="0" bIns="0" rtlCol="0">
            <a:spAutoFit/>
          </a:bodyPr>
          <a:lstStyle/>
          <a:p>
            <a:pPr algn="ctr">
              <a:lnSpc>
                <a:spcPct val="80000"/>
              </a:lnSpc>
              <a:spcBef>
                <a:spcPct val="20000"/>
              </a:spcBef>
              <a:buSzPct val="80000"/>
            </a:pPr>
            <a:r>
              <a:rPr lang="en-US" sz="1800" dirty="0">
                <a:gradFill>
                  <a:gsLst>
                    <a:gs pos="0">
                      <a:srgbClr val="FFFFFF"/>
                    </a:gs>
                    <a:gs pos="100000">
                      <a:srgbClr val="FFFFFF"/>
                    </a:gs>
                  </a:gsLst>
                  <a:lin ang="5400000" scaled="0"/>
                </a:gradFill>
              </a:rPr>
              <a:t>Windows Azure</a:t>
            </a:r>
          </a:p>
        </p:txBody>
      </p:sp>
      <p:sp>
        <p:nvSpPr>
          <p:cNvPr id="52" name="Rounded Rectangle 51"/>
          <p:cNvSpPr/>
          <p:nvPr/>
        </p:nvSpPr>
        <p:spPr bwMode="auto">
          <a:xfrm>
            <a:off x="8803036" y="1168309"/>
            <a:ext cx="2938071" cy="1462226"/>
          </a:xfrm>
          <a:prstGeom prst="round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55" name="Rounded Rectangle 54"/>
          <p:cNvSpPr/>
          <p:nvPr/>
        </p:nvSpPr>
        <p:spPr bwMode="auto">
          <a:xfrm>
            <a:off x="6827392" y="1034176"/>
            <a:ext cx="3036794" cy="1671716"/>
          </a:xfrm>
          <a:prstGeom prst="roundRect">
            <a:avLst>
              <a:gd name="adj" fmla="val 19324"/>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56" name="Rounded Rectangle 55"/>
          <p:cNvSpPr/>
          <p:nvPr/>
        </p:nvSpPr>
        <p:spPr bwMode="auto">
          <a:xfrm>
            <a:off x="7348763" y="768541"/>
            <a:ext cx="3412342" cy="2102771"/>
          </a:xfrm>
          <a:prstGeom prst="roundRect">
            <a:avLst/>
          </a:prstGeom>
          <a:solidFill>
            <a:srgbClr val="FFFFFF">
              <a:alpha val="9411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57" name="Rounded Rectangle 56"/>
          <p:cNvSpPr/>
          <p:nvPr/>
        </p:nvSpPr>
        <p:spPr bwMode="auto">
          <a:xfrm>
            <a:off x="7094038" y="1959278"/>
            <a:ext cx="2714910" cy="1211885"/>
          </a:xfrm>
          <a:prstGeom prst="roundRect">
            <a:avLst/>
          </a:prstGeom>
          <a:solidFill>
            <a:srgbClr val="FFFFFF">
              <a:alpha val="4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58" name="Rounded Rectangle 57"/>
          <p:cNvSpPr/>
          <p:nvPr/>
        </p:nvSpPr>
        <p:spPr bwMode="auto">
          <a:xfrm>
            <a:off x="9548565" y="977230"/>
            <a:ext cx="1800131" cy="900686"/>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62" name="TextBox 61"/>
          <p:cNvSpPr txBox="1"/>
          <p:nvPr/>
        </p:nvSpPr>
        <p:spPr>
          <a:xfrm>
            <a:off x="7585183" y="430048"/>
            <a:ext cx="2838313" cy="221599"/>
          </a:xfrm>
          <a:prstGeom prst="rect">
            <a:avLst/>
          </a:prstGeom>
          <a:noFill/>
        </p:spPr>
        <p:txBody>
          <a:bodyPr wrap="square" lIns="0" tIns="0" rIns="0" bIns="0" rtlCol="0">
            <a:spAutoFit/>
          </a:bodyPr>
          <a:lstStyle/>
          <a:p>
            <a:pPr algn="ctr">
              <a:lnSpc>
                <a:spcPct val="80000"/>
              </a:lnSpc>
              <a:spcBef>
                <a:spcPct val="20000"/>
              </a:spcBef>
              <a:buSzPct val="80000"/>
            </a:pPr>
            <a:r>
              <a:rPr lang="en-US" sz="1800" dirty="0" smtClean="0">
                <a:gradFill>
                  <a:gsLst>
                    <a:gs pos="0">
                      <a:srgbClr val="FFFFFF"/>
                    </a:gs>
                    <a:gs pos="100000">
                      <a:srgbClr val="FFFFFF"/>
                    </a:gs>
                  </a:gsLst>
                  <a:lin ang="5400000" scaled="0"/>
                </a:gradFill>
              </a:rPr>
              <a:t>Other Service Providers</a:t>
            </a:r>
            <a:endParaRPr lang="en-US" sz="1800" dirty="0">
              <a:gradFill>
                <a:gsLst>
                  <a:gs pos="0">
                    <a:srgbClr val="FFFFFF"/>
                  </a:gs>
                  <a:gs pos="100000">
                    <a:srgbClr val="FFFFFF"/>
                  </a:gs>
                </a:gsLst>
                <a:lin ang="5400000" scaled="0"/>
              </a:gradFill>
            </a:endParaRPr>
          </a:p>
        </p:txBody>
      </p:sp>
      <p:grpSp>
        <p:nvGrpSpPr>
          <p:cNvPr id="63" name="Group 62"/>
          <p:cNvGrpSpPr/>
          <p:nvPr/>
        </p:nvGrpSpPr>
        <p:grpSpPr>
          <a:xfrm>
            <a:off x="9166491" y="1731310"/>
            <a:ext cx="722921" cy="623207"/>
            <a:chOff x="328301" y="3881331"/>
            <a:chExt cx="722921" cy="623207"/>
          </a:xfrm>
        </p:grpSpPr>
        <p:sp>
          <p:nvSpPr>
            <p:cNvPr id="72" name="Hexagon 71"/>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3" name="Picture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74" name="Group 73"/>
          <p:cNvGrpSpPr/>
          <p:nvPr/>
        </p:nvGrpSpPr>
        <p:grpSpPr>
          <a:xfrm>
            <a:off x="8480691" y="1731310"/>
            <a:ext cx="722921" cy="623207"/>
            <a:chOff x="328301" y="3881331"/>
            <a:chExt cx="722921" cy="623207"/>
          </a:xfrm>
        </p:grpSpPr>
        <p:sp>
          <p:nvSpPr>
            <p:cNvPr id="75" name="Hexagon 74"/>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80" name="Group 79"/>
          <p:cNvGrpSpPr/>
          <p:nvPr/>
        </p:nvGrpSpPr>
        <p:grpSpPr>
          <a:xfrm>
            <a:off x="8825644" y="1130883"/>
            <a:ext cx="722921" cy="623207"/>
            <a:chOff x="328301" y="3881331"/>
            <a:chExt cx="722921" cy="623207"/>
          </a:xfrm>
        </p:grpSpPr>
        <p:sp>
          <p:nvSpPr>
            <p:cNvPr id="81" name="Hexagon 80"/>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82" name="Pictur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sp>
        <p:nvSpPr>
          <p:cNvPr id="14" name="Oval 13"/>
          <p:cNvSpPr/>
          <p:nvPr/>
        </p:nvSpPr>
        <p:spPr bwMode="auto">
          <a:xfrm>
            <a:off x="2241379" y="880599"/>
            <a:ext cx="108857" cy="108857"/>
          </a:xfrm>
          <a:prstGeom prst="ellipse">
            <a:avLst/>
          </a:prstGeom>
          <a:solidFill>
            <a:srgbClr val="FFFFFF">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grpSp>
        <p:nvGrpSpPr>
          <p:cNvPr id="35" name="Group 34"/>
          <p:cNvGrpSpPr/>
          <p:nvPr/>
        </p:nvGrpSpPr>
        <p:grpSpPr>
          <a:xfrm>
            <a:off x="3166184" y="1731310"/>
            <a:ext cx="722921" cy="623207"/>
            <a:chOff x="328301" y="3881331"/>
            <a:chExt cx="722921" cy="623207"/>
          </a:xfrm>
        </p:grpSpPr>
        <p:sp>
          <p:nvSpPr>
            <p:cNvPr id="36" name="Hexagon 35"/>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38" name="Group 37"/>
          <p:cNvGrpSpPr/>
          <p:nvPr/>
        </p:nvGrpSpPr>
        <p:grpSpPr>
          <a:xfrm>
            <a:off x="2480384" y="1731310"/>
            <a:ext cx="722921" cy="623207"/>
            <a:chOff x="328301" y="3881331"/>
            <a:chExt cx="722921" cy="623207"/>
          </a:xfrm>
        </p:grpSpPr>
        <p:sp>
          <p:nvSpPr>
            <p:cNvPr id="39" name="Hexagon 38"/>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32" name="Group 31"/>
          <p:cNvGrpSpPr/>
          <p:nvPr/>
        </p:nvGrpSpPr>
        <p:grpSpPr>
          <a:xfrm>
            <a:off x="2817941" y="1141127"/>
            <a:ext cx="722921" cy="623207"/>
            <a:chOff x="328301" y="3881331"/>
            <a:chExt cx="722921" cy="623207"/>
          </a:xfrm>
        </p:grpSpPr>
        <p:sp>
          <p:nvSpPr>
            <p:cNvPr id="33" name="Hexagon 32"/>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65" name="Group 64"/>
          <p:cNvGrpSpPr/>
          <p:nvPr/>
        </p:nvGrpSpPr>
        <p:grpSpPr>
          <a:xfrm>
            <a:off x="2133655" y="1130883"/>
            <a:ext cx="722921" cy="623207"/>
            <a:chOff x="328301" y="3881331"/>
            <a:chExt cx="722921" cy="623207"/>
          </a:xfrm>
        </p:grpSpPr>
        <p:sp>
          <p:nvSpPr>
            <p:cNvPr id="66" name="Hexagon 65"/>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68" name="Group 67"/>
          <p:cNvGrpSpPr/>
          <p:nvPr/>
        </p:nvGrpSpPr>
        <p:grpSpPr>
          <a:xfrm>
            <a:off x="3502418" y="1134790"/>
            <a:ext cx="722921" cy="623207"/>
            <a:chOff x="328301" y="3881331"/>
            <a:chExt cx="722921" cy="623207"/>
          </a:xfrm>
        </p:grpSpPr>
        <p:sp>
          <p:nvSpPr>
            <p:cNvPr id="69" name="Hexagon 68"/>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0"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spTree>
    <p:extLst>
      <p:ext uri="{BB962C8B-B14F-4D97-AF65-F5344CB8AC3E}">
        <p14:creationId xmlns:p14="http://schemas.microsoft.com/office/powerpoint/2010/main" val="282004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1500"/>
                                        <p:tgtEl>
                                          <p:spTgt spid="58"/>
                                        </p:tgtEl>
                                      </p:cBhvr>
                                    </p:animEffect>
                                    <p:anim calcmode="lin" valueType="num">
                                      <p:cBhvr>
                                        <p:cTn id="13" dur="1500" fill="hold"/>
                                        <p:tgtEl>
                                          <p:spTgt spid="58"/>
                                        </p:tgtEl>
                                        <p:attrNameLst>
                                          <p:attrName>ppt_x</p:attrName>
                                        </p:attrNameLst>
                                      </p:cBhvr>
                                      <p:tavLst>
                                        <p:tav tm="0">
                                          <p:val>
                                            <p:strVal val="#ppt_x"/>
                                          </p:val>
                                        </p:tav>
                                        <p:tav tm="100000">
                                          <p:val>
                                            <p:strVal val="#ppt_x"/>
                                          </p:val>
                                        </p:tav>
                                      </p:tavLst>
                                    </p:anim>
                                    <p:anim calcmode="lin" valueType="num">
                                      <p:cBhvr>
                                        <p:cTn id="14" dur="1500" fill="hold"/>
                                        <p:tgtEl>
                                          <p:spTgt spid="58"/>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10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750"/>
                                        <p:tgtEl>
                                          <p:spTgt spid="56"/>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1000"/>
                                        <p:tgtEl>
                                          <p:spTgt spid="57"/>
                                        </p:tgtEl>
                                      </p:cBhvr>
                                    </p:animEffect>
                                    <p:anim calcmode="lin" valueType="num">
                                      <p:cBhvr>
                                        <p:cTn id="21" dur="1000" fill="hold"/>
                                        <p:tgtEl>
                                          <p:spTgt spid="57"/>
                                        </p:tgtEl>
                                        <p:attrNameLst>
                                          <p:attrName>ppt_x</p:attrName>
                                        </p:attrNameLst>
                                      </p:cBhvr>
                                      <p:tavLst>
                                        <p:tav tm="0">
                                          <p:val>
                                            <p:strVal val="#ppt_x"/>
                                          </p:val>
                                        </p:tav>
                                        <p:tav tm="100000">
                                          <p:val>
                                            <p:strVal val="#ppt_x"/>
                                          </p:val>
                                        </p:tav>
                                      </p:tavLst>
                                    </p:anim>
                                    <p:anim calcmode="lin" valueType="num">
                                      <p:cBhvr>
                                        <p:cTn id="22" dur="1000" fill="hold"/>
                                        <p:tgtEl>
                                          <p:spTgt spid="57"/>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30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750"/>
                                        <p:tgtEl>
                                          <p:spTgt spid="52"/>
                                        </p:tgtEl>
                                      </p:cBhvr>
                                    </p:animEffect>
                                    <p:anim calcmode="lin" valueType="num">
                                      <p:cBhvr>
                                        <p:cTn id="26" dur="750" fill="hold"/>
                                        <p:tgtEl>
                                          <p:spTgt spid="52"/>
                                        </p:tgtEl>
                                        <p:attrNameLst>
                                          <p:attrName>ppt_x</p:attrName>
                                        </p:attrNameLst>
                                      </p:cBhvr>
                                      <p:tavLst>
                                        <p:tav tm="0">
                                          <p:val>
                                            <p:strVal val="#ppt_x"/>
                                          </p:val>
                                        </p:tav>
                                        <p:tav tm="100000">
                                          <p:val>
                                            <p:strVal val="#ppt_x"/>
                                          </p:val>
                                        </p:tav>
                                      </p:tavLst>
                                    </p:anim>
                                    <p:anim calcmode="lin" valueType="num">
                                      <p:cBhvr>
                                        <p:cTn id="27" dur="750" fill="hold"/>
                                        <p:tgtEl>
                                          <p:spTgt spid="52"/>
                                        </p:tgtEl>
                                        <p:attrNameLst>
                                          <p:attrName>ppt_y</p:attrName>
                                        </p:attrNameLst>
                                      </p:cBhvr>
                                      <p:tavLst>
                                        <p:tav tm="0">
                                          <p:val>
                                            <p:strVal val="#ppt_y+.1"/>
                                          </p:val>
                                        </p:tav>
                                        <p:tav tm="100000">
                                          <p:val>
                                            <p:strVal val="#ppt_y"/>
                                          </p:val>
                                        </p:tav>
                                      </p:tavLst>
                                    </p:anim>
                                  </p:childTnLst>
                                </p:cTn>
                              </p:par>
                              <p:par>
                                <p:cTn id="28" presetID="10" presetClass="entr" presetSubtype="0" fill="hold" grpId="0"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1000"/>
                                        <p:tgtEl>
                                          <p:spTgt spid="62"/>
                                        </p:tgtEl>
                                      </p:cBhvr>
                                    </p:animEffect>
                                  </p:childTnLst>
                                </p:cTn>
                              </p:par>
                            </p:childTnLst>
                          </p:cTn>
                        </p:par>
                        <p:par>
                          <p:cTn id="31" fill="hold">
                            <p:stCondLst>
                              <p:cond delay="1850"/>
                            </p:stCondLst>
                            <p:childTnLst>
                              <p:par>
                                <p:cTn id="32" presetID="10" presetClass="entr" presetSubtype="0" fill="hold" nodeType="after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500"/>
                                        <p:tgtEl>
                                          <p:spTgt spid="80"/>
                                        </p:tgtEl>
                                      </p:cBhvr>
                                    </p:animEffect>
                                  </p:childTnLst>
                                </p:cTn>
                              </p:par>
                              <p:par>
                                <p:cTn id="35" presetID="10" presetClass="entr" presetSubtype="0" fill="hold" nodeType="withEffect">
                                  <p:stCondLst>
                                    <p:cond delay="10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par>
                                <p:cTn id="38" presetID="10" presetClass="entr" presetSubtype="0" fill="hold" nodeType="withEffect">
                                  <p:stCondLst>
                                    <p:cond delay="200"/>
                                  </p:stCondLst>
                                  <p:childTnLst>
                                    <p:set>
                                      <p:cBhvr>
                                        <p:cTn id="39" dur="1" fill="hold">
                                          <p:stCondLst>
                                            <p:cond delay="0"/>
                                          </p:stCondLst>
                                        </p:cTn>
                                        <p:tgtEl>
                                          <p:spTgt spid="74"/>
                                        </p:tgtEl>
                                        <p:attrNameLst>
                                          <p:attrName>style.visibility</p:attrName>
                                        </p:attrNameLst>
                                      </p:cBhvr>
                                      <p:to>
                                        <p:strVal val="visible"/>
                                      </p:to>
                                    </p:set>
                                    <p:animEffect transition="in" filter="fade">
                                      <p:cBhvr>
                                        <p:cTn id="40" dur="500"/>
                                        <p:tgtEl>
                                          <p:spTgt spid="74"/>
                                        </p:tgtEl>
                                      </p:cBhvr>
                                    </p:animEffec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2.91667E-6 -3.28707E-6 L 0.37981 -3.28707E-6 " pathEditMode="relative" rAng="0" ptsTypes="AA">
                                      <p:cBhvr>
                                        <p:cTn id="44" dur="2000" fill="hold"/>
                                        <p:tgtEl>
                                          <p:spTgt spid="68"/>
                                        </p:tgtEl>
                                        <p:attrNameLst>
                                          <p:attrName>ppt_x</p:attrName>
                                          <p:attrName>ppt_y</p:attrName>
                                        </p:attrNameLst>
                                      </p:cBhvr>
                                      <p:rCtr x="1898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5" grpId="0" animBg="1"/>
      <p:bldP spid="56" grpId="0" animBg="1"/>
      <p:bldP spid="57" grpId="0" animBg="1"/>
      <p:bldP spid="58" grpId="0" animBg="1"/>
      <p:bldP spid="6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4026534" y="5012872"/>
            <a:ext cx="4112093" cy="2114550"/>
          </a:xfrm>
          <a:prstGeom prst="roundRect">
            <a:avLst>
              <a:gd name="adj" fmla="val 6579"/>
            </a:avLst>
          </a:prstGeom>
          <a:noFill/>
          <a:ln w="28575">
            <a:solidFill>
              <a:schemeClr val="bg1">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6" name="Group 5"/>
          <p:cNvGrpSpPr/>
          <p:nvPr/>
        </p:nvGrpSpPr>
        <p:grpSpPr>
          <a:xfrm>
            <a:off x="4529490" y="5168233"/>
            <a:ext cx="722921" cy="623207"/>
            <a:chOff x="328301" y="3881331"/>
            <a:chExt cx="722921" cy="623207"/>
          </a:xfrm>
        </p:grpSpPr>
        <p:sp>
          <p:nvSpPr>
            <p:cNvPr id="5" name="Hexagon 4"/>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sp>
        <p:nvSpPr>
          <p:cNvPr id="18" name="TextBox 17"/>
          <p:cNvSpPr txBox="1"/>
          <p:nvPr/>
        </p:nvSpPr>
        <p:spPr>
          <a:xfrm>
            <a:off x="870425" y="5743523"/>
            <a:ext cx="2838313" cy="221599"/>
          </a:xfrm>
          <a:prstGeom prst="rect">
            <a:avLst/>
          </a:prstGeom>
          <a:noFill/>
        </p:spPr>
        <p:txBody>
          <a:bodyPr wrap="square" lIns="0" tIns="0" rIns="0" bIns="0" rtlCol="0">
            <a:spAutoFit/>
          </a:bodyPr>
          <a:lstStyle/>
          <a:p>
            <a:pPr algn="r">
              <a:lnSpc>
                <a:spcPct val="80000"/>
              </a:lnSpc>
              <a:spcBef>
                <a:spcPct val="20000"/>
              </a:spcBef>
              <a:buSzPct val="80000"/>
            </a:pPr>
            <a:r>
              <a:rPr lang="en-US" sz="1800" dirty="0" smtClean="0">
                <a:gradFill>
                  <a:gsLst>
                    <a:gs pos="0">
                      <a:srgbClr val="FFFFFF"/>
                    </a:gs>
                    <a:gs pos="100000">
                      <a:srgbClr val="FFFFFF"/>
                    </a:gs>
                  </a:gsLst>
                  <a:lin ang="5400000" scaled="0"/>
                </a:gradFill>
              </a:rPr>
              <a:t>Your</a:t>
            </a:r>
            <a:r>
              <a:rPr lang="en-US" sz="1800" dirty="0">
                <a:gradFill>
                  <a:gsLst>
                    <a:gs pos="0">
                      <a:srgbClr val="FFFFFF"/>
                    </a:gs>
                    <a:gs pos="100000">
                      <a:srgbClr val="FFFFFF"/>
                    </a:gs>
                  </a:gsLst>
                  <a:lin ang="5400000" scaled="0"/>
                </a:gradFill>
              </a:rPr>
              <a:t> </a:t>
            </a:r>
            <a:r>
              <a:rPr lang="en-US" sz="1800" dirty="0" smtClean="0">
                <a:gradFill>
                  <a:gsLst>
                    <a:gs pos="0">
                      <a:srgbClr val="FFFFFF"/>
                    </a:gs>
                    <a:gs pos="100000">
                      <a:srgbClr val="FFFFFF"/>
                    </a:gs>
                  </a:gsLst>
                  <a:lin ang="5400000" scaled="0"/>
                </a:gradFill>
              </a:rPr>
              <a:t>Data </a:t>
            </a:r>
            <a:r>
              <a:rPr lang="en-US" sz="1800" dirty="0">
                <a:gradFill>
                  <a:gsLst>
                    <a:gs pos="0">
                      <a:srgbClr val="FFFFFF"/>
                    </a:gs>
                    <a:gs pos="100000">
                      <a:srgbClr val="FFFFFF"/>
                    </a:gs>
                  </a:gsLst>
                  <a:lin ang="5400000" scaled="0"/>
                </a:gradFill>
              </a:rPr>
              <a:t>Center</a:t>
            </a:r>
          </a:p>
        </p:txBody>
      </p:sp>
      <p:grpSp>
        <p:nvGrpSpPr>
          <p:cNvPr id="26" name="Group 25"/>
          <p:cNvGrpSpPr/>
          <p:nvPr/>
        </p:nvGrpSpPr>
        <p:grpSpPr>
          <a:xfrm>
            <a:off x="5873033" y="5164325"/>
            <a:ext cx="722921" cy="623207"/>
            <a:chOff x="328301" y="3881331"/>
            <a:chExt cx="722921" cy="623207"/>
          </a:xfrm>
        </p:grpSpPr>
        <p:sp>
          <p:nvSpPr>
            <p:cNvPr id="27" name="Hexagon 26"/>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29" name="Group 28"/>
          <p:cNvGrpSpPr/>
          <p:nvPr/>
        </p:nvGrpSpPr>
        <p:grpSpPr>
          <a:xfrm>
            <a:off x="5203561" y="5164325"/>
            <a:ext cx="722921" cy="623207"/>
            <a:chOff x="328301" y="3881331"/>
            <a:chExt cx="722921" cy="623207"/>
          </a:xfrm>
        </p:grpSpPr>
        <p:sp>
          <p:nvSpPr>
            <p:cNvPr id="30" name="Hexagon 29"/>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54" name="Group 53"/>
          <p:cNvGrpSpPr/>
          <p:nvPr/>
        </p:nvGrpSpPr>
        <p:grpSpPr>
          <a:xfrm>
            <a:off x="4620058" y="5927272"/>
            <a:ext cx="2948451" cy="864991"/>
            <a:chOff x="3849232" y="5927272"/>
            <a:chExt cx="2948451" cy="864991"/>
          </a:xfrm>
        </p:grpSpPr>
        <p:grpSp>
          <p:nvGrpSpPr>
            <p:cNvPr id="25" name="Group 24"/>
            <p:cNvGrpSpPr/>
            <p:nvPr/>
          </p:nvGrpSpPr>
          <p:grpSpPr>
            <a:xfrm>
              <a:off x="3849232" y="6384280"/>
              <a:ext cx="2948451" cy="407983"/>
              <a:chOff x="-830593" y="6105876"/>
              <a:chExt cx="5019459" cy="694552"/>
            </a:xfrm>
          </p:grpSpPr>
          <p:pic>
            <p:nvPicPr>
              <p:cNvPr id="20" name="Picture 19"/>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77326" y="6105876"/>
                <a:ext cx="1607803" cy="694552"/>
              </a:xfrm>
              <a:prstGeom prst="rect">
                <a:avLst/>
              </a:prstGeom>
            </p:spPr>
          </p:pic>
          <p:pic>
            <p:nvPicPr>
              <p:cNvPr id="21" name="Picture 2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581063" y="6105876"/>
                <a:ext cx="1607803" cy="694552"/>
              </a:xfrm>
              <a:prstGeom prst="rect">
                <a:avLst/>
              </a:prstGeom>
            </p:spPr>
          </p:pic>
          <p:pic>
            <p:nvPicPr>
              <p:cNvPr id="48" name="Picture 4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30593" y="6105876"/>
                <a:ext cx="1607803" cy="694552"/>
              </a:xfrm>
              <a:prstGeom prst="rect">
                <a:avLst/>
              </a:prstGeom>
            </p:spPr>
          </p:pic>
        </p:grpSp>
        <p:grpSp>
          <p:nvGrpSpPr>
            <p:cNvPr id="49" name="Group 48"/>
            <p:cNvGrpSpPr/>
            <p:nvPr/>
          </p:nvGrpSpPr>
          <p:grpSpPr>
            <a:xfrm>
              <a:off x="3849232" y="5927272"/>
              <a:ext cx="2948451" cy="407983"/>
              <a:chOff x="-830593" y="6105876"/>
              <a:chExt cx="5019459" cy="694552"/>
            </a:xfrm>
          </p:grpSpPr>
          <p:pic>
            <p:nvPicPr>
              <p:cNvPr id="50" name="Picture 49"/>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77326" y="6105876"/>
                <a:ext cx="1607803" cy="694552"/>
              </a:xfrm>
              <a:prstGeom prst="rect">
                <a:avLst/>
              </a:prstGeom>
            </p:spPr>
          </p:pic>
          <p:pic>
            <p:nvPicPr>
              <p:cNvPr id="51" name="Picture 5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581063" y="6105876"/>
                <a:ext cx="1607803" cy="694552"/>
              </a:xfrm>
              <a:prstGeom prst="rect">
                <a:avLst/>
              </a:prstGeom>
            </p:spPr>
          </p:pic>
          <p:pic>
            <p:nvPicPr>
              <p:cNvPr id="53" name="Picture 5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30593" y="6105876"/>
                <a:ext cx="1607803" cy="694552"/>
              </a:xfrm>
              <a:prstGeom prst="rect">
                <a:avLst/>
              </a:prstGeom>
            </p:spPr>
          </p:pic>
        </p:grpSp>
      </p:grpSp>
      <p:sp>
        <p:nvSpPr>
          <p:cNvPr id="71" name="Rounded Rectangle 70"/>
          <p:cNvSpPr/>
          <p:nvPr/>
        </p:nvSpPr>
        <p:spPr bwMode="auto">
          <a:xfrm>
            <a:off x="2843201" y="1168309"/>
            <a:ext cx="2938071" cy="1462226"/>
          </a:xfrm>
          <a:prstGeom prst="round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4" name="Rounded Rectangle 3"/>
          <p:cNvSpPr/>
          <p:nvPr/>
        </p:nvSpPr>
        <p:spPr bwMode="auto">
          <a:xfrm>
            <a:off x="827085" y="1034176"/>
            <a:ext cx="3036794" cy="1671716"/>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8" name="Rounded Rectangle 7"/>
          <p:cNvSpPr/>
          <p:nvPr/>
        </p:nvSpPr>
        <p:spPr bwMode="auto">
          <a:xfrm>
            <a:off x="1348456" y="768541"/>
            <a:ext cx="3412342" cy="2243600"/>
          </a:xfrm>
          <a:prstGeom prst="roundRect">
            <a:avLst/>
          </a:prstGeom>
          <a:solidFill>
            <a:srgbClr val="FFFFFF">
              <a:alpha val="9411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9" name="Rounded Rectangle 8"/>
          <p:cNvSpPr/>
          <p:nvPr/>
        </p:nvSpPr>
        <p:spPr bwMode="auto">
          <a:xfrm>
            <a:off x="464683" y="1659427"/>
            <a:ext cx="2714910" cy="1211885"/>
          </a:xfrm>
          <a:prstGeom prst="round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1" name="Rounded Rectangle 10"/>
          <p:cNvSpPr/>
          <p:nvPr/>
        </p:nvSpPr>
        <p:spPr bwMode="auto">
          <a:xfrm>
            <a:off x="3509436" y="977230"/>
            <a:ext cx="1800131" cy="900686"/>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6" name="TextBox 15"/>
          <p:cNvSpPr txBox="1"/>
          <p:nvPr/>
        </p:nvSpPr>
        <p:spPr>
          <a:xfrm>
            <a:off x="1584876" y="430048"/>
            <a:ext cx="2838313" cy="221599"/>
          </a:xfrm>
          <a:prstGeom prst="rect">
            <a:avLst/>
          </a:prstGeom>
          <a:noFill/>
        </p:spPr>
        <p:txBody>
          <a:bodyPr wrap="square" lIns="0" tIns="0" rIns="0" bIns="0" rtlCol="0">
            <a:spAutoFit/>
          </a:bodyPr>
          <a:lstStyle/>
          <a:p>
            <a:pPr algn="ctr">
              <a:lnSpc>
                <a:spcPct val="80000"/>
              </a:lnSpc>
              <a:spcBef>
                <a:spcPct val="20000"/>
              </a:spcBef>
              <a:buSzPct val="80000"/>
            </a:pPr>
            <a:r>
              <a:rPr lang="en-US" sz="1800" dirty="0">
                <a:gradFill>
                  <a:gsLst>
                    <a:gs pos="0">
                      <a:srgbClr val="FFFFFF"/>
                    </a:gs>
                    <a:gs pos="100000">
                      <a:srgbClr val="FFFFFF"/>
                    </a:gs>
                  </a:gsLst>
                  <a:lin ang="5400000" scaled="0"/>
                </a:gradFill>
              </a:rPr>
              <a:t>Windows Azure</a:t>
            </a:r>
          </a:p>
        </p:txBody>
      </p:sp>
      <p:sp>
        <p:nvSpPr>
          <p:cNvPr id="52" name="Rounded Rectangle 51"/>
          <p:cNvSpPr/>
          <p:nvPr/>
        </p:nvSpPr>
        <p:spPr bwMode="auto">
          <a:xfrm>
            <a:off x="8803036" y="1168309"/>
            <a:ext cx="2938071" cy="1462226"/>
          </a:xfrm>
          <a:prstGeom prst="round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55" name="Rounded Rectangle 54"/>
          <p:cNvSpPr/>
          <p:nvPr/>
        </p:nvSpPr>
        <p:spPr bwMode="auto">
          <a:xfrm>
            <a:off x="6827392" y="1034176"/>
            <a:ext cx="3036794" cy="1671716"/>
          </a:xfrm>
          <a:prstGeom prst="roundRect">
            <a:avLst>
              <a:gd name="adj" fmla="val 19324"/>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56" name="Rounded Rectangle 55"/>
          <p:cNvSpPr/>
          <p:nvPr/>
        </p:nvSpPr>
        <p:spPr bwMode="auto">
          <a:xfrm>
            <a:off x="7348763" y="768541"/>
            <a:ext cx="3412342" cy="2102771"/>
          </a:xfrm>
          <a:prstGeom prst="roundRect">
            <a:avLst/>
          </a:prstGeom>
          <a:solidFill>
            <a:srgbClr val="FFFFFF">
              <a:alpha val="9411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57" name="Rounded Rectangle 56"/>
          <p:cNvSpPr/>
          <p:nvPr/>
        </p:nvSpPr>
        <p:spPr bwMode="auto">
          <a:xfrm>
            <a:off x="7094038" y="1959278"/>
            <a:ext cx="2714910" cy="1211885"/>
          </a:xfrm>
          <a:prstGeom prst="roundRect">
            <a:avLst/>
          </a:prstGeom>
          <a:solidFill>
            <a:srgbClr val="FFFFFF">
              <a:alpha val="4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58" name="Rounded Rectangle 57"/>
          <p:cNvSpPr/>
          <p:nvPr/>
        </p:nvSpPr>
        <p:spPr bwMode="auto">
          <a:xfrm>
            <a:off x="9548565" y="977230"/>
            <a:ext cx="1800131" cy="900686"/>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62" name="TextBox 61"/>
          <p:cNvSpPr txBox="1"/>
          <p:nvPr/>
        </p:nvSpPr>
        <p:spPr>
          <a:xfrm>
            <a:off x="7585183" y="430048"/>
            <a:ext cx="2838313" cy="221599"/>
          </a:xfrm>
          <a:prstGeom prst="rect">
            <a:avLst/>
          </a:prstGeom>
          <a:noFill/>
        </p:spPr>
        <p:txBody>
          <a:bodyPr wrap="square" lIns="0" tIns="0" rIns="0" bIns="0" rtlCol="0">
            <a:spAutoFit/>
          </a:bodyPr>
          <a:lstStyle/>
          <a:p>
            <a:pPr algn="ctr">
              <a:lnSpc>
                <a:spcPct val="80000"/>
              </a:lnSpc>
              <a:spcBef>
                <a:spcPct val="20000"/>
              </a:spcBef>
              <a:buSzPct val="80000"/>
            </a:pPr>
            <a:r>
              <a:rPr lang="en-US" sz="1800" dirty="0" smtClean="0">
                <a:gradFill>
                  <a:gsLst>
                    <a:gs pos="0">
                      <a:srgbClr val="FFFFFF"/>
                    </a:gs>
                    <a:gs pos="100000">
                      <a:srgbClr val="FFFFFF"/>
                    </a:gs>
                  </a:gsLst>
                  <a:lin ang="5400000" scaled="0"/>
                </a:gradFill>
              </a:rPr>
              <a:t>Other Service Providers</a:t>
            </a:r>
            <a:endParaRPr lang="en-US" sz="1800" dirty="0">
              <a:gradFill>
                <a:gsLst>
                  <a:gs pos="0">
                    <a:srgbClr val="FFFFFF"/>
                  </a:gs>
                  <a:gs pos="100000">
                    <a:srgbClr val="FFFFFF"/>
                  </a:gs>
                </a:gsLst>
                <a:lin ang="5400000" scaled="0"/>
              </a:gradFill>
            </a:endParaRPr>
          </a:p>
        </p:txBody>
      </p:sp>
      <p:grpSp>
        <p:nvGrpSpPr>
          <p:cNvPr id="63" name="Group 62"/>
          <p:cNvGrpSpPr/>
          <p:nvPr/>
        </p:nvGrpSpPr>
        <p:grpSpPr>
          <a:xfrm>
            <a:off x="9166491" y="1731310"/>
            <a:ext cx="722921" cy="623207"/>
            <a:chOff x="328301" y="3881331"/>
            <a:chExt cx="722921" cy="623207"/>
          </a:xfrm>
        </p:grpSpPr>
        <p:sp>
          <p:nvSpPr>
            <p:cNvPr id="72" name="Hexagon 71"/>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3" name="Picture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74" name="Group 73"/>
          <p:cNvGrpSpPr/>
          <p:nvPr/>
        </p:nvGrpSpPr>
        <p:grpSpPr>
          <a:xfrm>
            <a:off x="8480691" y="1731310"/>
            <a:ext cx="722921" cy="623207"/>
            <a:chOff x="328301" y="3881331"/>
            <a:chExt cx="722921" cy="623207"/>
          </a:xfrm>
        </p:grpSpPr>
        <p:sp>
          <p:nvSpPr>
            <p:cNvPr id="75" name="Hexagon 74"/>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80" name="Group 79"/>
          <p:cNvGrpSpPr/>
          <p:nvPr/>
        </p:nvGrpSpPr>
        <p:grpSpPr>
          <a:xfrm>
            <a:off x="8825644" y="1130883"/>
            <a:ext cx="722921" cy="623207"/>
            <a:chOff x="328301" y="3881331"/>
            <a:chExt cx="722921" cy="623207"/>
          </a:xfrm>
        </p:grpSpPr>
        <p:sp>
          <p:nvSpPr>
            <p:cNvPr id="81" name="Hexagon 80"/>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82" name="Pictur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sp>
        <p:nvSpPr>
          <p:cNvPr id="14" name="Oval 13"/>
          <p:cNvSpPr/>
          <p:nvPr/>
        </p:nvSpPr>
        <p:spPr bwMode="auto">
          <a:xfrm>
            <a:off x="2241379" y="880599"/>
            <a:ext cx="108857" cy="108857"/>
          </a:xfrm>
          <a:prstGeom prst="ellipse">
            <a:avLst/>
          </a:prstGeom>
          <a:solidFill>
            <a:srgbClr val="FFFFFF">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grpSp>
        <p:nvGrpSpPr>
          <p:cNvPr id="35" name="Group 34"/>
          <p:cNvGrpSpPr/>
          <p:nvPr/>
        </p:nvGrpSpPr>
        <p:grpSpPr>
          <a:xfrm>
            <a:off x="3166184" y="1731310"/>
            <a:ext cx="722921" cy="623207"/>
            <a:chOff x="328301" y="3881331"/>
            <a:chExt cx="722921" cy="623207"/>
          </a:xfrm>
        </p:grpSpPr>
        <p:sp>
          <p:nvSpPr>
            <p:cNvPr id="36" name="Hexagon 35"/>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38" name="Group 37"/>
          <p:cNvGrpSpPr/>
          <p:nvPr/>
        </p:nvGrpSpPr>
        <p:grpSpPr>
          <a:xfrm>
            <a:off x="2480384" y="1731310"/>
            <a:ext cx="722921" cy="623207"/>
            <a:chOff x="328301" y="3881331"/>
            <a:chExt cx="722921" cy="623207"/>
          </a:xfrm>
        </p:grpSpPr>
        <p:sp>
          <p:nvSpPr>
            <p:cNvPr id="39" name="Hexagon 38"/>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32" name="Group 31"/>
          <p:cNvGrpSpPr/>
          <p:nvPr/>
        </p:nvGrpSpPr>
        <p:grpSpPr>
          <a:xfrm>
            <a:off x="2817941" y="1141127"/>
            <a:ext cx="722921" cy="623207"/>
            <a:chOff x="328301" y="3881331"/>
            <a:chExt cx="722921" cy="623207"/>
          </a:xfrm>
        </p:grpSpPr>
        <p:sp>
          <p:nvSpPr>
            <p:cNvPr id="33" name="Hexagon 32"/>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65" name="Group 64"/>
          <p:cNvGrpSpPr/>
          <p:nvPr/>
        </p:nvGrpSpPr>
        <p:grpSpPr>
          <a:xfrm>
            <a:off x="2133655" y="1130883"/>
            <a:ext cx="722921" cy="623207"/>
            <a:chOff x="328301" y="3881331"/>
            <a:chExt cx="722921" cy="623207"/>
          </a:xfrm>
        </p:grpSpPr>
        <p:sp>
          <p:nvSpPr>
            <p:cNvPr id="66" name="Hexagon 65"/>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68" name="Group 67"/>
          <p:cNvGrpSpPr/>
          <p:nvPr/>
        </p:nvGrpSpPr>
        <p:grpSpPr>
          <a:xfrm>
            <a:off x="8138627" y="1134790"/>
            <a:ext cx="722921" cy="623207"/>
            <a:chOff x="328301" y="3881331"/>
            <a:chExt cx="722921" cy="623207"/>
          </a:xfrm>
        </p:grpSpPr>
        <p:sp>
          <p:nvSpPr>
            <p:cNvPr id="69" name="Hexagon 68"/>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0"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sp>
        <p:nvSpPr>
          <p:cNvPr id="77" name="Rectangle 76"/>
          <p:cNvSpPr/>
          <p:nvPr/>
        </p:nvSpPr>
        <p:spPr bwMode="auto">
          <a:xfrm>
            <a:off x="0" y="0"/>
            <a:ext cx="12188825" cy="6858000"/>
          </a:xfrm>
          <a:prstGeom prst="rect">
            <a:avLst/>
          </a:prstGeom>
          <a:solidFill>
            <a:srgbClr val="00000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 name="Title 3"/>
          <p:cNvSpPr txBox="1">
            <a:spLocks/>
          </p:cNvSpPr>
          <p:nvPr/>
        </p:nvSpPr>
        <p:spPr>
          <a:xfrm>
            <a:off x="2372515" y="2703885"/>
            <a:ext cx="7491671" cy="191129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r>
              <a:rPr lang="en-US" sz="13800" dirty="0" smtClean="0"/>
              <a:t>no lock-in</a:t>
            </a:r>
            <a:endParaRPr lang="en-US" sz="13800" dirty="0"/>
          </a:p>
        </p:txBody>
      </p:sp>
    </p:spTree>
    <p:extLst>
      <p:ext uri="{BB962C8B-B14F-4D97-AF65-F5344CB8AC3E}">
        <p14:creationId xmlns:p14="http://schemas.microsoft.com/office/powerpoint/2010/main" val="1646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fade">
                                      <p:cBhvr>
                                        <p:cTn id="1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6046002" y="2033253"/>
            <a:ext cx="5669220" cy="3380071"/>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grpSp>
        <p:nvGrpSpPr>
          <p:cNvPr id="26" name="Group 25"/>
          <p:cNvGrpSpPr/>
          <p:nvPr/>
        </p:nvGrpSpPr>
        <p:grpSpPr>
          <a:xfrm>
            <a:off x="1014873" y="2323450"/>
            <a:ext cx="2556726" cy="2204072"/>
            <a:chOff x="328301" y="3881331"/>
            <a:chExt cx="722921" cy="623207"/>
          </a:xfrm>
        </p:grpSpPr>
        <p:sp>
          <p:nvSpPr>
            <p:cNvPr id="27" name="Hexagon 26"/>
            <p:cNvSpPr/>
            <p:nvPr/>
          </p:nvSpPr>
          <p:spPr bwMode="auto">
            <a:xfrm rot="19780699">
              <a:off x="328301" y="3881331"/>
              <a:ext cx="722921" cy="623207"/>
            </a:xfrm>
            <a:prstGeom prst="hexagon">
              <a:avLst>
                <a:gd name="adj" fmla="val 28905"/>
                <a:gd name="vf" fmla="val 11547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sp>
        <p:nvSpPr>
          <p:cNvPr id="98" name="TextBox 97"/>
          <p:cNvSpPr txBox="1"/>
          <p:nvPr/>
        </p:nvSpPr>
        <p:spPr>
          <a:xfrm>
            <a:off x="7320525" y="5629641"/>
            <a:ext cx="3120174" cy="249299"/>
          </a:xfrm>
          <a:prstGeom prst="rect">
            <a:avLst/>
          </a:prstGeom>
          <a:noFill/>
        </p:spPr>
        <p:txBody>
          <a:bodyPr wrap="square" lIns="0" tIns="0" rIns="0" bIns="0" rtlCol="0">
            <a:spAutoFit/>
          </a:bodyPr>
          <a:lstStyle/>
          <a:p>
            <a:pPr algn="ctr">
              <a:lnSpc>
                <a:spcPct val="90000"/>
              </a:lnSpc>
              <a:spcBef>
                <a:spcPct val="20000"/>
              </a:spcBef>
              <a:buSzPct val="80000"/>
            </a:pPr>
            <a:r>
              <a:rPr lang="en-US" sz="1800" dirty="0" smtClean="0">
                <a:solidFill>
                  <a:schemeClr val="bg1"/>
                </a:solidFill>
              </a:rPr>
              <a:t>Windows Azure Storage</a:t>
            </a:r>
            <a:endParaRPr lang="en-US" sz="1800" dirty="0">
              <a:solidFill>
                <a:schemeClr val="bg1"/>
              </a:solidFill>
            </a:endParaRPr>
          </a:p>
        </p:txBody>
      </p:sp>
      <p:grpSp>
        <p:nvGrpSpPr>
          <p:cNvPr id="16" name="Group 15"/>
          <p:cNvGrpSpPr/>
          <p:nvPr/>
        </p:nvGrpSpPr>
        <p:grpSpPr>
          <a:xfrm>
            <a:off x="6257557" y="2252065"/>
            <a:ext cx="1671976" cy="2950074"/>
            <a:chOff x="3857138" y="-151910"/>
            <a:chExt cx="1671976" cy="2950074"/>
          </a:xfrm>
        </p:grpSpPr>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4" name="Rectangle 3"/>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8" name="Picture 47"/>
            <p:cNvPicPr>
              <a:picLocks noChangeAspect="1"/>
            </p:cNvPicPr>
            <p:nvPr/>
          </p:nvPicPr>
          <p:blipFill rotWithShape="1">
            <a:blip r:embed="rId4">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17" name="Group 16"/>
          <p:cNvGrpSpPr/>
          <p:nvPr/>
        </p:nvGrpSpPr>
        <p:grpSpPr>
          <a:xfrm>
            <a:off x="6371150" y="2709450"/>
            <a:ext cx="1427560" cy="2385378"/>
            <a:chOff x="6371150" y="2709450"/>
            <a:chExt cx="1427560" cy="2385378"/>
          </a:xfrm>
        </p:grpSpPr>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57" name="Picture 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66" name="Picture 65"/>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67" name="Picture 66"/>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77" name="Picture 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78" name="Group 77"/>
          <p:cNvGrpSpPr/>
          <p:nvPr/>
        </p:nvGrpSpPr>
        <p:grpSpPr>
          <a:xfrm>
            <a:off x="8045922" y="2252065"/>
            <a:ext cx="1671976" cy="2950074"/>
            <a:chOff x="3857138" y="-151910"/>
            <a:chExt cx="1671976" cy="2950074"/>
          </a:xfrm>
        </p:grpSpPr>
        <p:pic>
          <p:nvPicPr>
            <p:cNvPr id="79" name="Picture 78"/>
            <p:cNvPicPr>
              <a:picLocks noChangeAspect="1"/>
            </p:cNvPicPr>
            <p:nvPr/>
          </p:nvPicPr>
          <p:blipFill rotWithShape="1">
            <a:blip r:embed="rId4">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80" name="Rectangle 79"/>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81" name="Picture 80"/>
            <p:cNvPicPr>
              <a:picLocks noChangeAspect="1"/>
            </p:cNvPicPr>
            <p:nvPr/>
          </p:nvPicPr>
          <p:blipFill rotWithShape="1">
            <a:blip r:embed="rId4">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82" name="Group 81"/>
          <p:cNvGrpSpPr/>
          <p:nvPr/>
        </p:nvGrpSpPr>
        <p:grpSpPr>
          <a:xfrm>
            <a:off x="8159515" y="2709450"/>
            <a:ext cx="1427560" cy="2385378"/>
            <a:chOff x="6371150" y="2709450"/>
            <a:chExt cx="1427560" cy="2385378"/>
          </a:xfrm>
        </p:grpSpPr>
        <p:pic>
          <p:nvPicPr>
            <p:cNvPr id="83" name="Picture 8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84" name="Picture 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85" name="Picture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86" name="Picture 85"/>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87" name="Picture 86"/>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88" name="Picture 8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89" name="Group 88"/>
          <p:cNvGrpSpPr/>
          <p:nvPr/>
        </p:nvGrpSpPr>
        <p:grpSpPr>
          <a:xfrm>
            <a:off x="9834150" y="2252065"/>
            <a:ext cx="1671976" cy="2950074"/>
            <a:chOff x="3857138" y="-151910"/>
            <a:chExt cx="1671976" cy="2950074"/>
          </a:xfrm>
        </p:grpSpPr>
        <p:pic>
          <p:nvPicPr>
            <p:cNvPr id="90" name="Picture 89"/>
            <p:cNvPicPr>
              <a:picLocks noChangeAspect="1"/>
            </p:cNvPicPr>
            <p:nvPr/>
          </p:nvPicPr>
          <p:blipFill rotWithShape="1">
            <a:blip r:embed="rId4">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91" name="Rectangle 90"/>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92" name="Picture 91"/>
            <p:cNvPicPr>
              <a:picLocks noChangeAspect="1"/>
            </p:cNvPicPr>
            <p:nvPr/>
          </p:nvPicPr>
          <p:blipFill rotWithShape="1">
            <a:blip r:embed="rId4">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93" name="Group 92"/>
          <p:cNvGrpSpPr/>
          <p:nvPr/>
        </p:nvGrpSpPr>
        <p:grpSpPr>
          <a:xfrm>
            <a:off x="9947743" y="2709450"/>
            <a:ext cx="1427560" cy="2385378"/>
            <a:chOff x="6371150" y="2709450"/>
            <a:chExt cx="1427560" cy="2385378"/>
          </a:xfrm>
        </p:grpSpPr>
        <p:pic>
          <p:nvPicPr>
            <p:cNvPr id="94" name="Picture 9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97" name="Picture 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2" name="Picture 1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3" name="Picture 112"/>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14" name="Picture 113"/>
            <p:cNvPicPr>
              <a:picLocks noChangeAspect="1"/>
            </p:cNvPicPr>
            <p:nvPr/>
          </p:nvPicPr>
          <p:blipFill rotWithShape="1">
            <a:blip r:embed="rId5"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15" name="Picture 1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49"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smtClean="0">
                <a:solidFill>
                  <a:schemeClr val="bg1"/>
                </a:solidFill>
              </a:rPr>
              <a:t>VM with persistent drive</a:t>
            </a:r>
            <a:endParaRPr lang="en-US" dirty="0">
              <a:solidFill>
                <a:schemeClr val="bg1"/>
              </a:solidFill>
            </a:endParaRPr>
          </a:p>
        </p:txBody>
      </p:sp>
    </p:spTree>
    <p:extLst>
      <p:ext uri="{BB962C8B-B14F-4D97-AF65-F5344CB8AC3E}">
        <p14:creationId xmlns:p14="http://schemas.microsoft.com/office/powerpoint/2010/main" val="24136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fade">
                                      <p:cBhvr>
                                        <p:cTn id="11" dur="500"/>
                                        <p:tgtEl>
                                          <p:spTgt spid="9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bwMode="auto">
          <a:xfrm>
            <a:off x="3401038" y="2969774"/>
            <a:ext cx="2325755" cy="882717"/>
          </a:xfrm>
          <a:prstGeom prst="rightArrow">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26" name="Group 25"/>
          <p:cNvGrpSpPr/>
          <p:nvPr/>
        </p:nvGrpSpPr>
        <p:grpSpPr>
          <a:xfrm>
            <a:off x="1017087" y="2325159"/>
            <a:ext cx="2556726" cy="2204072"/>
            <a:chOff x="328301" y="3881331"/>
            <a:chExt cx="722921" cy="623207"/>
          </a:xfrm>
        </p:grpSpPr>
        <p:sp>
          <p:nvSpPr>
            <p:cNvPr id="27" name="Hexagon 26"/>
            <p:cNvSpPr/>
            <p:nvPr/>
          </p:nvSpPr>
          <p:spPr bwMode="auto">
            <a:xfrm rot="19780699">
              <a:off x="328301" y="3881331"/>
              <a:ext cx="722921" cy="623207"/>
            </a:xfrm>
            <a:prstGeom prst="hexagon">
              <a:avLst>
                <a:gd name="adj" fmla="val 28905"/>
                <a:gd name="vf" fmla="val 11547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grpSp>
        <p:nvGrpSpPr>
          <p:cNvPr id="45" name="Group 44"/>
          <p:cNvGrpSpPr/>
          <p:nvPr/>
        </p:nvGrpSpPr>
        <p:grpSpPr>
          <a:xfrm>
            <a:off x="1017087" y="2325159"/>
            <a:ext cx="2556726" cy="2204072"/>
            <a:chOff x="328301" y="3881331"/>
            <a:chExt cx="722921" cy="623207"/>
          </a:xfrm>
        </p:grpSpPr>
        <p:sp>
          <p:nvSpPr>
            <p:cNvPr id="46" name="Hexagon 45"/>
            <p:cNvSpPr/>
            <p:nvPr/>
          </p:nvSpPr>
          <p:spPr bwMode="auto">
            <a:xfrm rot="19780699">
              <a:off x="328301" y="3881331"/>
              <a:ext cx="722921" cy="623207"/>
            </a:xfrm>
            <a:prstGeom prst="hexagon">
              <a:avLst>
                <a:gd name="adj" fmla="val 28905"/>
                <a:gd name="vf" fmla="val 11547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sp>
        <p:nvSpPr>
          <p:cNvPr id="56" name="Right Arrow 55"/>
          <p:cNvSpPr/>
          <p:nvPr/>
        </p:nvSpPr>
        <p:spPr bwMode="auto">
          <a:xfrm>
            <a:off x="3401038" y="2976311"/>
            <a:ext cx="2325755" cy="882717"/>
          </a:xfrm>
          <a:prstGeom prst="rightArrow">
            <a:avLst/>
          </a:prstGeom>
          <a:solidFill>
            <a:srgbClr val="92D05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 name="Rounded Rectangle 93"/>
          <p:cNvSpPr/>
          <p:nvPr/>
        </p:nvSpPr>
        <p:spPr bwMode="auto">
          <a:xfrm>
            <a:off x="6046002" y="2033253"/>
            <a:ext cx="5669220" cy="3380071"/>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grpSp>
        <p:nvGrpSpPr>
          <p:cNvPr id="97" name="Group 96"/>
          <p:cNvGrpSpPr/>
          <p:nvPr/>
        </p:nvGrpSpPr>
        <p:grpSpPr>
          <a:xfrm>
            <a:off x="6257557" y="2252065"/>
            <a:ext cx="1671976" cy="2950074"/>
            <a:chOff x="3857138" y="-151910"/>
            <a:chExt cx="1671976" cy="2950074"/>
          </a:xfrm>
        </p:grpSpPr>
        <p:pic>
          <p:nvPicPr>
            <p:cNvPr id="112" name="Picture 111"/>
            <p:cNvPicPr>
              <a:picLocks noChangeAspect="1"/>
            </p:cNvPicPr>
            <p:nvPr/>
          </p:nvPicPr>
          <p:blipFill rotWithShape="1">
            <a:blip r:embed="rId5">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13" name="Rectangle 112"/>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14" name="Picture 113"/>
            <p:cNvPicPr>
              <a:picLocks noChangeAspect="1"/>
            </p:cNvPicPr>
            <p:nvPr/>
          </p:nvPicPr>
          <p:blipFill rotWithShape="1">
            <a:blip r:embed="rId5">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122" name="Group 121"/>
          <p:cNvGrpSpPr/>
          <p:nvPr/>
        </p:nvGrpSpPr>
        <p:grpSpPr>
          <a:xfrm>
            <a:off x="8045922" y="2252065"/>
            <a:ext cx="1671976" cy="2950074"/>
            <a:chOff x="3857138" y="-151910"/>
            <a:chExt cx="1671976" cy="2950074"/>
          </a:xfrm>
        </p:grpSpPr>
        <p:pic>
          <p:nvPicPr>
            <p:cNvPr id="123" name="Picture 122"/>
            <p:cNvPicPr>
              <a:picLocks noChangeAspect="1"/>
            </p:cNvPicPr>
            <p:nvPr/>
          </p:nvPicPr>
          <p:blipFill rotWithShape="1">
            <a:blip r:embed="rId5">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24" name="Rectangle 123"/>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25" name="Picture 124"/>
            <p:cNvPicPr>
              <a:picLocks noChangeAspect="1"/>
            </p:cNvPicPr>
            <p:nvPr/>
          </p:nvPicPr>
          <p:blipFill rotWithShape="1">
            <a:blip r:embed="rId5">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133" name="Group 132"/>
          <p:cNvGrpSpPr/>
          <p:nvPr/>
        </p:nvGrpSpPr>
        <p:grpSpPr>
          <a:xfrm>
            <a:off x="9834150" y="2252065"/>
            <a:ext cx="1671976" cy="2950074"/>
            <a:chOff x="3857138" y="-151910"/>
            <a:chExt cx="1671976" cy="2950074"/>
          </a:xfrm>
        </p:grpSpPr>
        <p:pic>
          <p:nvPicPr>
            <p:cNvPr id="134" name="Picture 133"/>
            <p:cNvPicPr>
              <a:picLocks noChangeAspect="1"/>
            </p:cNvPicPr>
            <p:nvPr/>
          </p:nvPicPr>
          <p:blipFill rotWithShape="1">
            <a:blip r:embed="rId5">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35" name="Rectangle 134"/>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6" name="Picture 135"/>
            <p:cNvPicPr>
              <a:picLocks noChangeAspect="1"/>
            </p:cNvPicPr>
            <p:nvPr/>
          </p:nvPicPr>
          <p:blipFill rotWithShape="1">
            <a:blip r:embed="rId5">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sp>
        <p:nvSpPr>
          <p:cNvPr id="144" name="Rounded Rectangle 143"/>
          <p:cNvSpPr/>
          <p:nvPr/>
        </p:nvSpPr>
        <p:spPr bwMode="auto">
          <a:xfrm>
            <a:off x="6393534" y="2727717"/>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5" name="Rounded Rectangle 144"/>
          <p:cNvSpPr/>
          <p:nvPr/>
        </p:nvSpPr>
        <p:spPr bwMode="auto">
          <a:xfrm>
            <a:off x="8159515" y="3602456"/>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6" name="Rounded Rectangle 145"/>
          <p:cNvSpPr/>
          <p:nvPr/>
        </p:nvSpPr>
        <p:spPr bwMode="auto">
          <a:xfrm>
            <a:off x="10742612" y="2731008"/>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15" name="Group 114"/>
          <p:cNvGrpSpPr/>
          <p:nvPr/>
        </p:nvGrpSpPr>
        <p:grpSpPr>
          <a:xfrm>
            <a:off x="6371150" y="2709450"/>
            <a:ext cx="1427560" cy="2385378"/>
            <a:chOff x="6371150" y="2709450"/>
            <a:chExt cx="1427560" cy="2385378"/>
          </a:xfrm>
        </p:grpSpPr>
        <p:pic>
          <p:nvPicPr>
            <p:cNvPr id="116" name="Picture 1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17" name="Picture 1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8" name="Picture 1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9" name="Picture 118"/>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20" name="Picture 119"/>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21" name="Picture 1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26" name="Group 125"/>
          <p:cNvGrpSpPr/>
          <p:nvPr/>
        </p:nvGrpSpPr>
        <p:grpSpPr>
          <a:xfrm>
            <a:off x="8159515" y="2709450"/>
            <a:ext cx="1427560" cy="2385378"/>
            <a:chOff x="6371150" y="2709450"/>
            <a:chExt cx="1427560" cy="2385378"/>
          </a:xfrm>
        </p:grpSpPr>
        <p:pic>
          <p:nvPicPr>
            <p:cNvPr id="127" name="Picture 1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28" name="Picture 1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29" name="Picture 1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30" name="Picture 129"/>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31" name="Picture 130"/>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32" name="Picture 1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37" name="Group 136"/>
          <p:cNvGrpSpPr/>
          <p:nvPr/>
        </p:nvGrpSpPr>
        <p:grpSpPr>
          <a:xfrm>
            <a:off x="9947743" y="2709450"/>
            <a:ext cx="1427560" cy="2385378"/>
            <a:chOff x="6371150" y="2709450"/>
            <a:chExt cx="1427560" cy="2385378"/>
          </a:xfrm>
        </p:grpSpPr>
        <p:pic>
          <p:nvPicPr>
            <p:cNvPr id="138" name="Picture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39" name="Picture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40" name="Picture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41" name="Picture 140"/>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42" name="Picture 141"/>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43" name="Picture 1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49" name="TextBox 48"/>
          <p:cNvSpPr txBox="1"/>
          <p:nvPr/>
        </p:nvSpPr>
        <p:spPr>
          <a:xfrm>
            <a:off x="7320525" y="5629641"/>
            <a:ext cx="3120174" cy="249299"/>
          </a:xfrm>
          <a:prstGeom prst="rect">
            <a:avLst/>
          </a:prstGeom>
          <a:noFill/>
        </p:spPr>
        <p:txBody>
          <a:bodyPr wrap="square" lIns="0" tIns="0" rIns="0" bIns="0" rtlCol="0">
            <a:spAutoFit/>
          </a:bodyPr>
          <a:lstStyle/>
          <a:p>
            <a:pPr algn="ctr">
              <a:lnSpc>
                <a:spcPct val="90000"/>
              </a:lnSpc>
              <a:spcBef>
                <a:spcPct val="20000"/>
              </a:spcBef>
              <a:buSzPct val="80000"/>
            </a:pPr>
            <a:r>
              <a:rPr lang="en-US" sz="1800" dirty="0" smtClean="0">
                <a:solidFill>
                  <a:schemeClr val="bg1"/>
                </a:solidFill>
              </a:rPr>
              <a:t>Windows Azure Storage</a:t>
            </a:r>
            <a:endParaRPr lang="en-US" sz="1800" dirty="0">
              <a:solidFill>
                <a:schemeClr val="bg1"/>
              </a:solidFill>
            </a:endParaRPr>
          </a:p>
        </p:txBody>
      </p:sp>
      <p:sp>
        <p:nvSpPr>
          <p:cNvPr id="50"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smtClean="0">
                <a:solidFill>
                  <a:schemeClr val="bg1"/>
                </a:solidFill>
              </a:rPr>
              <a:t>VM with persistent drive</a:t>
            </a:r>
            <a:endParaRPr lang="en-US" dirty="0">
              <a:solidFill>
                <a:schemeClr val="bg1"/>
              </a:solidFill>
            </a:endParaRPr>
          </a:p>
        </p:txBody>
      </p:sp>
    </p:spTree>
    <p:extLst>
      <p:ext uri="{BB962C8B-B14F-4D97-AF65-F5344CB8AC3E}">
        <p14:creationId xmlns:p14="http://schemas.microsoft.com/office/powerpoint/2010/main" val="317402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p:tgtEl>
                                          <p:spTgt spid="4"/>
                                        </p:tgtEl>
                                        <p:attrNameLst>
                                          <p:attrName>ppt_x</p:attrName>
                                        </p:attrNameLst>
                                      </p:cBhvr>
                                      <p:tavLst>
                                        <p:tav tm="0">
                                          <p:val>
                                            <p:strVal val="#ppt_x-#ppt_w*1.125000"/>
                                          </p:val>
                                        </p:tav>
                                        <p:tav tm="100000">
                                          <p:val>
                                            <p:strVal val="#ppt_x"/>
                                          </p:val>
                                        </p:tav>
                                      </p:tavLst>
                                    </p:anim>
                                    <p:animEffect transition="in" filter="wipe(right)">
                                      <p:cBhvr>
                                        <p:cTn id="8" dur="1000"/>
                                        <p:tgtEl>
                                          <p:spTgt spid="4"/>
                                        </p:tgtEl>
                                      </p:cBhvr>
                                    </p:animEffect>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44"/>
                                        </p:tgtEl>
                                        <p:attrNameLst>
                                          <p:attrName>style.visibility</p:attrName>
                                        </p:attrNameLst>
                                      </p:cBhvr>
                                      <p:to>
                                        <p:strVal val="visible"/>
                                      </p:to>
                                    </p:set>
                                    <p:animEffect transition="in" filter="fade">
                                      <p:cBhvr>
                                        <p:cTn id="16" dur="250"/>
                                        <p:tgtEl>
                                          <p:spTgt spid="144"/>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46"/>
                                        </p:tgtEl>
                                        <p:attrNameLst>
                                          <p:attrName>style.visibility</p:attrName>
                                        </p:attrNameLst>
                                      </p:cBhvr>
                                      <p:to>
                                        <p:strVal val="visible"/>
                                      </p:to>
                                    </p:set>
                                    <p:animEffect transition="in" filter="fade">
                                      <p:cBhvr>
                                        <p:cTn id="20" dur="250"/>
                                        <p:tgtEl>
                                          <p:spTgt spid="146"/>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45"/>
                                        </p:tgtEl>
                                        <p:attrNameLst>
                                          <p:attrName>style.visibility</p:attrName>
                                        </p:attrNameLst>
                                      </p:cBhvr>
                                      <p:to>
                                        <p:strVal val="visible"/>
                                      </p:to>
                                    </p:set>
                                    <p:animEffect transition="in" filter="fade">
                                      <p:cBhvr>
                                        <p:cTn id="24" dur="250"/>
                                        <p:tgtEl>
                                          <p:spTgt spid="145"/>
                                        </p:tgtEl>
                                      </p:cBhvr>
                                    </p:animEffect>
                                  </p:childTnLst>
                                </p:cTn>
                              </p:par>
                            </p:childTnLst>
                          </p:cTn>
                        </p:par>
                        <p:par>
                          <p:cTn id="25" fill="hold">
                            <p:stCondLst>
                              <p:cond delay="2250"/>
                            </p:stCondLst>
                            <p:childTnLst>
                              <p:par>
                                <p:cTn id="26" presetID="10" presetClass="entr" presetSubtype="0" fill="hold" nodeType="after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750"/>
                                        <p:tgtEl>
                                          <p:spTgt spid="45"/>
                                        </p:tgtEl>
                                      </p:cBhvr>
                                    </p:animEffect>
                                  </p:childTnLst>
                                </p:cTn>
                              </p:par>
                            </p:childTnLst>
                          </p:cTn>
                        </p:par>
                        <p:par>
                          <p:cTn id="29" fill="hold">
                            <p:stCondLst>
                              <p:cond delay="3000"/>
                            </p:stCondLst>
                            <p:childTnLst>
                              <p:par>
                                <p:cTn id="30" presetID="10" presetClass="exit" presetSubtype="0" fill="hold" grpId="1" nodeType="afterEffect">
                                  <p:stCondLst>
                                    <p:cond delay="0"/>
                                  </p:stCondLst>
                                  <p:childTnLst>
                                    <p:animEffect transition="out" filter="fade">
                                      <p:cBhvr>
                                        <p:cTn id="31" dur="1000"/>
                                        <p:tgtEl>
                                          <p:spTgt spid="4"/>
                                        </p:tgtEl>
                                      </p:cBhvr>
                                    </p:animEffect>
                                    <p:set>
                                      <p:cBhvr>
                                        <p:cTn id="32"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6" grpId="0" animBg="1"/>
      <p:bldP spid="144" grpId="0" animBg="1"/>
      <p:bldP spid="145" grpId="0" animBg="1"/>
      <p:bldP spid="14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ight Arrow 55"/>
          <p:cNvSpPr/>
          <p:nvPr/>
        </p:nvSpPr>
        <p:spPr bwMode="auto">
          <a:xfrm>
            <a:off x="3401038" y="2976311"/>
            <a:ext cx="2325755" cy="882717"/>
          </a:xfrm>
          <a:prstGeom prst="rightArrow">
            <a:avLst/>
          </a:prstGeom>
          <a:solidFill>
            <a:srgbClr val="92D05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26" name="Group 25"/>
          <p:cNvGrpSpPr/>
          <p:nvPr/>
        </p:nvGrpSpPr>
        <p:grpSpPr>
          <a:xfrm>
            <a:off x="1017087" y="2325159"/>
            <a:ext cx="2556726" cy="2204072"/>
            <a:chOff x="328301" y="3881331"/>
            <a:chExt cx="722921" cy="623207"/>
          </a:xfrm>
        </p:grpSpPr>
        <p:sp>
          <p:nvSpPr>
            <p:cNvPr id="27" name="Hexagon 26"/>
            <p:cNvSpPr/>
            <p:nvPr/>
          </p:nvSpPr>
          <p:spPr bwMode="auto">
            <a:xfrm rot="19780699">
              <a:off x="328301" y="3881331"/>
              <a:ext cx="722921" cy="623207"/>
            </a:xfrm>
            <a:prstGeom prst="hexagon">
              <a:avLst>
                <a:gd name="adj" fmla="val 28905"/>
                <a:gd name="vf" fmla="val 11547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grpSp>
        <p:nvGrpSpPr>
          <p:cNvPr id="45" name="Group 44"/>
          <p:cNvGrpSpPr/>
          <p:nvPr/>
        </p:nvGrpSpPr>
        <p:grpSpPr>
          <a:xfrm>
            <a:off x="1013667" y="2325159"/>
            <a:ext cx="2556726" cy="2204072"/>
            <a:chOff x="328301" y="3881331"/>
            <a:chExt cx="722921" cy="623207"/>
          </a:xfrm>
        </p:grpSpPr>
        <p:sp>
          <p:nvSpPr>
            <p:cNvPr id="46" name="Hexagon 45"/>
            <p:cNvSpPr/>
            <p:nvPr/>
          </p:nvSpPr>
          <p:spPr bwMode="auto">
            <a:xfrm rot="19780699">
              <a:off x="328301" y="3881331"/>
              <a:ext cx="722921" cy="623207"/>
            </a:xfrm>
            <a:prstGeom prst="hexagon">
              <a:avLst>
                <a:gd name="adj" fmla="val 28905"/>
                <a:gd name="vf" fmla="val 11547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298" y="4066827"/>
              <a:ext cx="314925" cy="284870"/>
            </a:xfrm>
            <a:prstGeom prst="rect">
              <a:avLst/>
            </a:prstGeom>
          </p:spPr>
        </p:pic>
      </p:grpSp>
      <p:sp>
        <p:nvSpPr>
          <p:cNvPr id="94" name="Rounded Rectangle 93"/>
          <p:cNvSpPr/>
          <p:nvPr/>
        </p:nvSpPr>
        <p:spPr bwMode="auto">
          <a:xfrm>
            <a:off x="6046002" y="2033253"/>
            <a:ext cx="5669220" cy="3380071"/>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grpSp>
        <p:nvGrpSpPr>
          <p:cNvPr id="97" name="Group 96"/>
          <p:cNvGrpSpPr/>
          <p:nvPr/>
        </p:nvGrpSpPr>
        <p:grpSpPr>
          <a:xfrm>
            <a:off x="6257557" y="2252065"/>
            <a:ext cx="1671976" cy="2950074"/>
            <a:chOff x="3857138" y="-151910"/>
            <a:chExt cx="1671976" cy="2950074"/>
          </a:xfrm>
        </p:grpSpPr>
        <p:pic>
          <p:nvPicPr>
            <p:cNvPr id="112" name="Picture 111"/>
            <p:cNvPicPr>
              <a:picLocks noChangeAspect="1"/>
            </p:cNvPicPr>
            <p:nvPr/>
          </p:nvPicPr>
          <p:blipFill rotWithShape="1">
            <a:blip r:embed="rId5">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13" name="Rectangle 112"/>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14" name="Picture 113"/>
            <p:cNvPicPr>
              <a:picLocks noChangeAspect="1"/>
            </p:cNvPicPr>
            <p:nvPr/>
          </p:nvPicPr>
          <p:blipFill rotWithShape="1">
            <a:blip r:embed="rId5">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122" name="Group 121"/>
          <p:cNvGrpSpPr/>
          <p:nvPr/>
        </p:nvGrpSpPr>
        <p:grpSpPr>
          <a:xfrm>
            <a:off x="8045922" y="2252065"/>
            <a:ext cx="1671976" cy="2950074"/>
            <a:chOff x="3857138" y="-151910"/>
            <a:chExt cx="1671976" cy="2950074"/>
          </a:xfrm>
        </p:grpSpPr>
        <p:pic>
          <p:nvPicPr>
            <p:cNvPr id="123" name="Picture 122"/>
            <p:cNvPicPr>
              <a:picLocks noChangeAspect="1"/>
            </p:cNvPicPr>
            <p:nvPr/>
          </p:nvPicPr>
          <p:blipFill rotWithShape="1">
            <a:blip r:embed="rId5">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24" name="Rectangle 123"/>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25" name="Picture 124"/>
            <p:cNvPicPr>
              <a:picLocks noChangeAspect="1"/>
            </p:cNvPicPr>
            <p:nvPr/>
          </p:nvPicPr>
          <p:blipFill rotWithShape="1">
            <a:blip r:embed="rId5">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133" name="Group 132"/>
          <p:cNvGrpSpPr/>
          <p:nvPr/>
        </p:nvGrpSpPr>
        <p:grpSpPr>
          <a:xfrm>
            <a:off x="9834150" y="2252065"/>
            <a:ext cx="1671976" cy="2950074"/>
            <a:chOff x="3857138" y="-151910"/>
            <a:chExt cx="1671976" cy="2950074"/>
          </a:xfrm>
        </p:grpSpPr>
        <p:pic>
          <p:nvPicPr>
            <p:cNvPr id="134" name="Picture 133"/>
            <p:cNvPicPr>
              <a:picLocks noChangeAspect="1"/>
            </p:cNvPicPr>
            <p:nvPr/>
          </p:nvPicPr>
          <p:blipFill rotWithShape="1">
            <a:blip r:embed="rId5">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35" name="Rectangle 134"/>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6" name="Picture 135"/>
            <p:cNvPicPr>
              <a:picLocks noChangeAspect="1"/>
            </p:cNvPicPr>
            <p:nvPr/>
          </p:nvPicPr>
          <p:blipFill rotWithShape="1">
            <a:blip r:embed="rId5">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sp>
        <p:nvSpPr>
          <p:cNvPr id="144" name="Rounded Rectangle 143"/>
          <p:cNvSpPr/>
          <p:nvPr/>
        </p:nvSpPr>
        <p:spPr bwMode="auto">
          <a:xfrm>
            <a:off x="8959674" y="3607404"/>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5" name="Rounded Rectangle 144"/>
          <p:cNvSpPr/>
          <p:nvPr/>
        </p:nvSpPr>
        <p:spPr bwMode="auto">
          <a:xfrm>
            <a:off x="8159515" y="3602456"/>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6" name="Rounded Rectangle 145"/>
          <p:cNvSpPr/>
          <p:nvPr/>
        </p:nvSpPr>
        <p:spPr bwMode="auto">
          <a:xfrm>
            <a:off x="10742612" y="2731008"/>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26" name="Group 125"/>
          <p:cNvGrpSpPr/>
          <p:nvPr/>
        </p:nvGrpSpPr>
        <p:grpSpPr>
          <a:xfrm>
            <a:off x="8159515" y="2709450"/>
            <a:ext cx="1427560" cy="2385378"/>
            <a:chOff x="6371150" y="2709450"/>
            <a:chExt cx="1427560" cy="2385378"/>
          </a:xfrm>
        </p:grpSpPr>
        <p:pic>
          <p:nvPicPr>
            <p:cNvPr id="127" name="Picture 1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28" name="Picture 1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29" name="Picture 1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30" name="Picture 129"/>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31" name="Picture 130"/>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32" name="Picture 1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37" name="Group 136"/>
          <p:cNvGrpSpPr/>
          <p:nvPr/>
        </p:nvGrpSpPr>
        <p:grpSpPr>
          <a:xfrm>
            <a:off x="9947743" y="2709450"/>
            <a:ext cx="1427560" cy="2385378"/>
            <a:chOff x="6371150" y="2709450"/>
            <a:chExt cx="1427560" cy="2385378"/>
          </a:xfrm>
        </p:grpSpPr>
        <p:pic>
          <p:nvPicPr>
            <p:cNvPr id="138" name="Picture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39" name="Picture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40" name="Picture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41" name="Picture 140"/>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42" name="Picture 141"/>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43" name="Picture 1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2" name="Group 1"/>
          <p:cNvGrpSpPr/>
          <p:nvPr/>
        </p:nvGrpSpPr>
        <p:grpSpPr>
          <a:xfrm>
            <a:off x="8173259" y="3602456"/>
            <a:ext cx="600626" cy="752080"/>
            <a:chOff x="8173259" y="3602456"/>
            <a:chExt cx="600626" cy="752080"/>
          </a:xfrm>
        </p:grpSpPr>
        <p:sp>
          <p:nvSpPr>
            <p:cNvPr id="49" name="Rounded Rectangle 48"/>
            <p:cNvSpPr/>
            <p:nvPr/>
          </p:nvSpPr>
          <p:spPr bwMode="auto">
            <a:xfrm>
              <a:off x="8173259" y="3602456"/>
              <a:ext cx="600626" cy="752080"/>
            </a:xfrm>
            <a:prstGeom prst="roundRect">
              <a:avLst>
                <a:gd name="adj" fmla="val 10276"/>
              </a:avLst>
            </a:prstGeom>
            <a:solidFill>
              <a:srgbClr val="ED1E79"/>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50" name="Picture 49"/>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
        <p:nvSpPr>
          <p:cNvPr id="5" name="Rounded Rectangle 4"/>
          <p:cNvSpPr/>
          <p:nvPr/>
        </p:nvSpPr>
        <p:spPr bwMode="auto">
          <a:xfrm>
            <a:off x="8159515" y="3582559"/>
            <a:ext cx="636754" cy="790047"/>
          </a:xfrm>
          <a:prstGeom prst="roundRect">
            <a:avLst>
              <a:gd name="adj" fmla="val 8320"/>
            </a:avLst>
          </a:prstGeom>
          <a:solidFill>
            <a:srgbClr val="5959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Rounded Rectangle 53"/>
          <p:cNvSpPr/>
          <p:nvPr/>
        </p:nvSpPr>
        <p:spPr bwMode="auto">
          <a:xfrm>
            <a:off x="6393534" y="2727717"/>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15" name="Group 114"/>
          <p:cNvGrpSpPr/>
          <p:nvPr/>
        </p:nvGrpSpPr>
        <p:grpSpPr>
          <a:xfrm>
            <a:off x="6371150" y="2709450"/>
            <a:ext cx="1427560" cy="2385378"/>
            <a:chOff x="6371150" y="2709450"/>
            <a:chExt cx="1427560" cy="2385378"/>
          </a:xfrm>
        </p:grpSpPr>
        <p:pic>
          <p:nvPicPr>
            <p:cNvPr id="116" name="Picture 1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17" name="Picture 1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8" name="Picture 1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9" name="Picture 118"/>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20" name="Picture 119"/>
            <p:cNvPicPr>
              <a:picLocks noChangeAspect="1"/>
            </p:cNvPicPr>
            <p:nvPr/>
          </p:nvPicPr>
          <p:blipFill rotWithShape="1">
            <a:blip r:embed="rId6"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21" name="Picture 1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53" name="TextBox 52"/>
          <p:cNvSpPr txBox="1"/>
          <p:nvPr/>
        </p:nvSpPr>
        <p:spPr>
          <a:xfrm>
            <a:off x="7320525" y="5629641"/>
            <a:ext cx="3120174" cy="249299"/>
          </a:xfrm>
          <a:prstGeom prst="rect">
            <a:avLst/>
          </a:prstGeom>
          <a:noFill/>
        </p:spPr>
        <p:txBody>
          <a:bodyPr wrap="square" lIns="0" tIns="0" rIns="0" bIns="0" rtlCol="0">
            <a:spAutoFit/>
          </a:bodyPr>
          <a:lstStyle/>
          <a:p>
            <a:pPr algn="ctr">
              <a:lnSpc>
                <a:spcPct val="90000"/>
              </a:lnSpc>
              <a:spcBef>
                <a:spcPct val="20000"/>
              </a:spcBef>
              <a:buSzPct val="80000"/>
            </a:pPr>
            <a:r>
              <a:rPr lang="en-US" sz="1800" dirty="0" smtClean="0">
                <a:solidFill>
                  <a:schemeClr val="bg1"/>
                </a:solidFill>
              </a:rPr>
              <a:t>Windows Azure Storage</a:t>
            </a:r>
            <a:endParaRPr lang="en-US" sz="1800" dirty="0">
              <a:solidFill>
                <a:schemeClr val="bg1"/>
              </a:solidFill>
            </a:endParaRPr>
          </a:p>
        </p:txBody>
      </p:sp>
      <p:sp>
        <p:nvSpPr>
          <p:cNvPr id="55"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smtClean="0">
                <a:solidFill>
                  <a:schemeClr val="bg1"/>
                </a:solidFill>
              </a:rPr>
              <a:t>VM with persistent drive</a:t>
            </a:r>
            <a:endParaRPr lang="en-US" dirty="0">
              <a:solidFill>
                <a:schemeClr val="bg1"/>
              </a:solidFill>
            </a:endParaRPr>
          </a:p>
        </p:txBody>
      </p:sp>
    </p:spTree>
    <p:extLst>
      <p:ext uri="{BB962C8B-B14F-4D97-AF65-F5344CB8AC3E}">
        <p14:creationId xmlns:p14="http://schemas.microsoft.com/office/powerpoint/2010/main" val="71506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fade">
                                      <p:cBhvr>
                                        <p:cTn id="12" dur="250"/>
                                        <p:tgtEl>
                                          <p:spTgt spid="144"/>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ounded Rectangle 93"/>
          <p:cNvSpPr/>
          <p:nvPr/>
        </p:nvSpPr>
        <p:spPr bwMode="auto">
          <a:xfrm>
            <a:off x="6046002" y="2033253"/>
            <a:ext cx="5669220" cy="3380071"/>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grpSp>
        <p:nvGrpSpPr>
          <p:cNvPr id="97" name="Group 96"/>
          <p:cNvGrpSpPr/>
          <p:nvPr/>
        </p:nvGrpSpPr>
        <p:grpSpPr>
          <a:xfrm>
            <a:off x="6257557" y="2252065"/>
            <a:ext cx="1671976" cy="2950074"/>
            <a:chOff x="3857138" y="-151910"/>
            <a:chExt cx="1671976" cy="2950074"/>
          </a:xfrm>
        </p:grpSpPr>
        <p:pic>
          <p:nvPicPr>
            <p:cNvPr id="112" name="Picture 111"/>
            <p:cNvPicPr>
              <a:picLocks noChangeAspect="1"/>
            </p:cNvPicPr>
            <p:nvPr/>
          </p:nvPicPr>
          <p:blipFill rotWithShape="1">
            <a:blip r:embed="rId3">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13" name="Rectangle 112"/>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14" name="Picture 113"/>
            <p:cNvPicPr>
              <a:picLocks noChangeAspect="1"/>
            </p:cNvPicPr>
            <p:nvPr/>
          </p:nvPicPr>
          <p:blipFill rotWithShape="1">
            <a:blip r:embed="rId3">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122" name="Group 121"/>
          <p:cNvGrpSpPr/>
          <p:nvPr/>
        </p:nvGrpSpPr>
        <p:grpSpPr>
          <a:xfrm>
            <a:off x="8045922" y="2252065"/>
            <a:ext cx="1671976" cy="2950074"/>
            <a:chOff x="3857138" y="-151910"/>
            <a:chExt cx="1671976" cy="2950074"/>
          </a:xfrm>
        </p:grpSpPr>
        <p:pic>
          <p:nvPicPr>
            <p:cNvPr id="123" name="Picture 122"/>
            <p:cNvPicPr>
              <a:picLocks noChangeAspect="1"/>
            </p:cNvPicPr>
            <p:nvPr/>
          </p:nvPicPr>
          <p:blipFill rotWithShape="1">
            <a:blip r:embed="rId3">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24" name="Rectangle 123"/>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25" name="Picture 124"/>
            <p:cNvPicPr>
              <a:picLocks noChangeAspect="1"/>
            </p:cNvPicPr>
            <p:nvPr/>
          </p:nvPicPr>
          <p:blipFill rotWithShape="1">
            <a:blip r:embed="rId3">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133" name="Group 132"/>
          <p:cNvGrpSpPr/>
          <p:nvPr/>
        </p:nvGrpSpPr>
        <p:grpSpPr>
          <a:xfrm>
            <a:off x="9834150" y="2252065"/>
            <a:ext cx="1671976" cy="2950074"/>
            <a:chOff x="3857138" y="-151910"/>
            <a:chExt cx="1671976" cy="2950074"/>
          </a:xfrm>
        </p:grpSpPr>
        <p:pic>
          <p:nvPicPr>
            <p:cNvPr id="134" name="Picture 133"/>
            <p:cNvPicPr>
              <a:picLocks noChangeAspect="1"/>
            </p:cNvPicPr>
            <p:nvPr/>
          </p:nvPicPr>
          <p:blipFill rotWithShape="1">
            <a:blip r:embed="rId3">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135" name="Rectangle 134"/>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6" name="Picture 135"/>
            <p:cNvPicPr>
              <a:picLocks noChangeAspect="1"/>
            </p:cNvPicPr>
            <p:nvPr/>
          </p:nvPicPr>
          <p:blipFill rotWithShape="1">
            <a:blip r:embed="rId3">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sp>
        <p:nvSpPr>
          <p:cNvPr id="144" name="Rounded Rectangle 143"/>
          <p:cNvSpPr/>
          <p:nvPr/>
        </p:nvSpPr>
        <p:spPr bwMode="auto">
          <a:xfrm>
            <a:off x="8959674" y="3607404"/>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5" name="Rounded Rectangle 144"/>
          <p:cNvSpPr/>
          <p:nvPr/>
        </p:nvSpPr>
        <p:spPr bwMode="auto">
          <a:xfrm>
            <a:off x="8159515" y="3602456"/>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6" name="Rounded Rectangle 145"/>
          <p:cNvSpPr/>
          <p:nvPr/>
        </p:nvSpPr>
        <p:spPr bwMode="auto">
          <a:xfrm>
            <a:off x="10742612" y="2731008"/>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26" name="Group 125"/>
          <p:cNvGrpSpPr/>
          <p:nvPr/>
        </p:nvGrpSpPr>
        <p:grpSpPr>
          <a:xfrm>
            <a:off x="8159515" y="2709450"/>
            <a:ext cx="1427560" cy="2385378"/>
            <a:chOff x="6371150" y="2709450"/>
            <a:chExt cx="1427560" cy="2385378"/>
          </a:xfrm>
        </p:grpSpPr>
        <p:pic>
          <p:nvPicPr>
            <p:cNvPr id="127" name="Picture 1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28" name="Picture 1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29" name="Picture 1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30" name="Picture 129"/>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31" name="Picture 130"/>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32" name="Picture 1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137" name="Group 136"/>
          <p:cNvGrpSpPr/>
          <p:nvPr/>
        </p:nvGrpSpPr>
        <p:grpSpPr>
          <a:xfrm>
            <a:off x="9947743" y="2709450"/>
            <a:ext cx="1427560" cy="2385378"/>
            <a:chOff x="6371150" y="2709450"/>
            <a:chExt cx="1427560" cy="2385378"/>
          </a:xfrm>
        </p:grpSpPr>
        <p:pic>
          <p:nvPicPr>
            <p:cNvPr id="138" name="Picture 1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39" name="Picture 1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40" name="Picture 1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41" name="Picture 140"/>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42" name="Picture 141"/>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43" name="Picture 1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2" name="Group 1"/>
          <p:cNvGrpSpPr/>
          <p:nvPr/>
        </p:nvGrpSpPr>
        <p:grpSpPr>
          <a:xfrm>
            <a:off x="8173259" y="3602456"/>
            <a:ext cx="600626" cy="752080"/>
            <a:chOff x="8173259" y="3602456"/>
            <a:chExt cx="600626" cy="752080"/>
          </a:xfrm>
        </p:grpSpPr>
        <p:sp>
          <p:nvSpPr>
            <p:cNvPr id="49" name="Rounded Rectangle 48"/>
            <p:cNvSpPr/>
            <p:nvPr/>
          </p:nvSpPr>
          <p:spPr bwMode="auto">
            <a:xfrm>
              <a:off x="8173259" y="3602456"/>
              <a:ext cx="600626" cy="752080"/>
            </a:xfrm>
            <a:prstGeom prst="roundRect">
              <a:avLst>
                <a:gd name="adj" fmla="val 10276"/>
              </a:avLst>
            </a:prstGeom>
            <a:solidFill>
              <a:srgbClr val="ED1E79"/>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50" name="Picture 4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
        <p:nvSpPr>
          <p:cNvPr id="5" name="Rounded Rectangle 4"/>
          <p:cNvSpPr/>
          <p:nvPr/>
        </p:nvSpPr>
        <p:spPr bwMode="auto">
          <a:xfrm>
            <a:off x="8159515" y="3582559"/>
            <a:ext cx="636754" cy="790047"/>
          </a:xfrm>
          <a:prstGeom prst="roundRect">
            <a:avLst>
              <a:gd name="adj" fmla="val 8320"/>
            </a:avLst>
          </a:prstGeom>
          <a:solidFill>
            <a:srgbClr val="5959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Rounded Rectangle 53"/>
          <p:cNvSpPr/>
          <p:nvPr/>
        </p:nvSpPr>
        <p:spPr bwMode="auto">
          <a:xfrm>
            <a:off x="6393534" y="2727717"/>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15" name="Group 114"/>
          <p:cNvGrpSpPr/>
          <p:nvPr/>
        </p:nvGrpSpPr>
        <p:grpSpPr>
          <a:xfrm>
            <a:off x="6371150" y="2709450"/>
            <a:ext cx="1427560" cy="2385378"/>
            <a:chOff x="6371150" y="2709450"/>
            <a:chExt cx="1427560" cy="2385378"/>
          </a:xfrm>
        </p:grpSpPr>
        <p:pic>
          <p:nvPicPr>
            <p:cNvPr id="116" name="Picture 1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17" name="Picture 1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8" name="Picture 1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9" name="Picture 118"/>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20" name="Picture 119"/>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53" name="Title 3"/>
          <p:cNvSpPr txBox="1">
            <a:spLocks/>
          </p:cNvSpPr>
          <p:nvPr/>
        </p:nvSpPr>
        <p:spPr>
          <a:xfrm>
            <a:off x="628009" y="2554470"/>
            <a:ext cx="4586070" cy="199439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7200" dirty="0" smtClean="0"/>
              <a:t>reliable and always on</a:t>
            </a:r>
            <a:endParaRPr lang="en-US" sz="7200" dirty="0"/>
          </a:p>
        </p:txBody>
      </p:sp>
      <p:sp>
        <p:nvSpPr>
          <p:cNvPr id="46" name="TextBox 45"/>
          <p:cNvSpPr txBox="1"/>
          <p:nvPr/>
        </p:nvSpPr>
        <p:spPr>
          <a:xfrm>
            <a:off x="7320525" y="5629641"/>
            <a:ext cx="3120174" cy="249299"/>
          </a:xfrm>
          <a:prstGeom prst="rect">
            <a:avLst/>
          </a:prstGeom>
          <a:noFill/>
        </p:spPr>
        <p:txBody>
          <a:bodyPr wrap="square" lIns="0" tIns="0" rIns="0" bIns="0" rtlCol="0">
            <a:spAutoFit/>
          </a:bodyPr>
          <a:lstStyle/>
          <a:p>
            <a:pPr algn="ctr">
              <a:lnSpc>
                <a:spcPct val="90000"/>
              </a:lnSpc>
              <a:spcBef>
                <a:spcPct val="20000"/>
              </a:spcBef>
              <a:buSzPct val="80000"/>
            </a:pPr>
            <a:r>
              <a:rPr lang="en-US" sz="1800" dirty="0" smtClean="0">
                <a:solidFill>
                  <a:schemeClr val="bg1"/>
                </a:solidFill>
              </a:rPr>
              <a:t>Windows Azure Storage</a:t>
            </a:r>
            <a:endParaRPr lang="en-US" sz="1800" dirty="0">
              <a:solidFill>
                <a:schemeClr val="bg1"/>
              </a:solidFill>
            </a:endParaRPr>
          </a:p>
        </p:txBody>
      </p:sp>
      <p:sp>
        <p:nvSpPr>
          <p:cNvPr id="47"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smtClean="0">
                <a:solidFill>
                  <a:schemeClr val="bg1"/>
                </a:solidFill>
              </a:rPr>
              <a:t>VM with persistent drive</a:t>
            </a:r>
            <a:endParaRPr lang="en-US" dirty="0">
              <a:solidFill>
                <a:schemeClr val="bg1"/>
              </a:solidFill>
            </a:endParaRPr>
          </a:p>
        </p:txBody>
      </p:sp>
    </p:spTree>
    <p:extLst>
      <p:ext uri="{BB962C8B-B14F-4D97-AF65-F5344CB8AC3E}">
        <p14:creationId xmlns:p14="http://schemas.microsoft.com/office/powerpoint/2010/main" val="236897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p:cNvSpPr/>
          <p:nvPr/>
        </p:nvSpPr>
        <p:spPr bwMode="auto">
          <a:xfrm>
            <a:off x="856902" y="4188370"/>
            <a:ext cx="499919" cy="499919"/>
          </a:xfrm>
          <a:prstGeom prst="ellipse">
            <a:avLst/>
          </a:prstGeom>
          <a:solidFill>
            <a:srgbClr val="92D050">
              <a:alpha val="50196"/>
            </a:srgb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 name="Oval 61"/>
          <p:cNvSpPr/>
          <p:nvPr/>
        </p:nvSpPr>
        <p:spPr bwMode="auto">
          <a:xfrm>
            <a:off x="4494212" y="4188370"/>
            <a:ext cx="499919" cy="499919"/>
          </a:xfrm>
          <a:prstGeom prst="ellipse">
            <a:avLst/>
          </a:prstGeom>
          <a:solidFill>
            <a:srgbClr val="92D050">
              <a:alpha val="50196"/>
            </a:srgb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27" name="Group 26"/>
          <p:cNvGrpSpPr/>
          <p:nvPr/>
        </p:nvGrpSpPr>
        <p:grpSpPr>
          <a:xfrm>
            <a:off x="484093" y="2191962"/>
            <a:ext cx="4873213" cy="2749491"/>
            <a:chOff x="484093" y="1352838"/>
            <a:chExt cx="4873213" cy="2749491"/>
          </a:xfrm>
        </p:grpSpPr>
        <p:cxnSp>
          <p:nvCxnSpPr>
            <p:cNvPr id="1350" name="Straight Connector 1349"/>
            <p:cNvCxnSpPr/>
            <p:nvPr/>
          </p:nvCxnSpPr>
          <p:spPr>
            <a:xfrm rot="5400000">
              <a:off x="2920700" y="-1083769"/>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51" name="Straight Connector 1350"/>
            <p:cNvCxnSpPr/>
            <p:nvPr/>
          </p:nvCxnSpPr>
          <p:spPr>
            <a:xfrm rot="5400000">
              <a:off x="2920700" y="-167272"/>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52" name="Straight Connector 1351"/>
            <p:cNvCxnSpPr/>
            <p:nvPr/>
          </p:nvCxnSpPr>
          <p:spPr>
            <a:xfrm rot="5400000">
              <a:off x="2920700" y="749226"/>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53" name="Straight Connector 1352"/>
            <p:cNvCxnSpPr/>
            <p:nvPr/>
          </p:nvCxnSpPr>
          <p:spPr>
            <a:xfrm rot="5400000">
              <a:off x="2920700" y="1665722"/>
              <a:ext cx="0" cy="4873213"/>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grpSp>
      <p:sp>
        <p:nvSpPr>
          <p:cNvPr id="61" name="Title 3"/>
          <p:cNvSpPr txBox="1">
            <a:spLocks/>
          </p:cNvSpPr>
          <p:nvPr/>
        </p:nvSpPr>
        <p:spPr>
          <a:xfrm>
            <a:off x="628009" y="5160219"/>
            <a:ext cx="4586070" cy="11079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r>
              <a:rPr lang="en-US" sz="4000" dirty="0" smtClean="0"/>
              <a:t>continuous storage </a:t>
            </a:r>
            <a:br>
              <a:rPr lang="en-US" sz="4000" dirty="0" smtClean="0"/>
            </a:br>
            <a:r>
              <a:rPr lang="en-US" sz="4000" dirty="0" smtClean="0"/>
              <a:t>geo-replication</a:t>
            </a:r>
            <a:endParaRPr lang="en-US" sz="4000" dirty="0"/>
          </a:p>
        </p:txBody>
      </p:sp>
      <p:sp>
        <p:nvSpPr>
          <p:cNvPr id="1339" name="Oval 536"/>
          <p:cNvSpPr>
            <a:spLocks noChangeAspect="1" noChangeArrowheads="1"/>
          </p:cNvSpPr>
          <p:nvPr/>
        </p:nvSpPr>
        <p:spPr bwMode="auto">
          <a:xfrm>
            <a:off x="1053913" y="4390922"/>
            <a:ext cx="105894" cy="105894"/>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 name="Group 20"/>
          <p:cNvGrpSpPr/>
          <p:nvPr/>
        </p:nvGrpSpPr>
        <p:grpSpPr>
          <a:xfrm>
            <a:off x="628009" y="2058323"/>
            <a:ext cx="4582487" cy="2941875"/>
            <a:chOff x="628009" y="1463040"/>
            <a:chExt cx="4582487" cy="2460962"/>
          </a:xfrm>
        </p:grpSpPr>
        <p:cxnSp>
          <p:nvCxnSpPr>
            <p:cNvPr id="20" name="Straight Connector 19"/>
            <p:cNvCxnSpPr/>
            <p:nvPr/>
          </p:nvCxnSpPr>
          <p:spPr>
            <a:xfrm>
              <a:off x="628009"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2" name="Straight Connector 1341"/>
            <p:cNvCxnSpPr/>
            <p:nvPr/>
          </p:nvCxnSpPr>
          <p:spPr>
            <a:xfrm>
              <a:off x="1544506"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3" name="Straight Connector 1342"/>
            <p:cNvCxnSpPr/>
            <p:nvPr/>
          </p:nvCxnSpPr>
          <p:spPr>
            <a:xfrm>
              <a:off x="2461003"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4" name="Straight Connector 1343"/>
            <p:cNvCxnSpPr/>
            <p:nvPr/>
          </p:nvCxnSpPr>
          <p:spPr>
            <a:xfrm>
              <a:off x="3377500"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5" name="Straight Connector 1344"/>
            <p:cNvCxnSpPr/>
            <p:nvPr/>
          </p:nvCxnSpPr>
          <p:spPr>
            <a:xfrm>
              <a:off x="4293997"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cxnSp>
          <p:nvCxnSpPr>
            <p:cNvPr id="1346" name="Straight Connector 1345"/>
            <p:cNvCxnSpPr/>
            <p:nvPr/>
          </p:nvCxnSpPr>
          <p:spPr>
            <a:xfrm>
              <a:off x="5210496" y="1463040"/>
              <a:ext cx="0" cy="2460962"/>
            </a:xfrm>
            <a:prstGeom prst="line">
              <a:avLst/>
            </a:prstGeom>
            <a:ln>
              <a:solidFill>
                <a:srgbClr val="A6A6A6"/>
              </a:solidFill>
              <a:prstDash val="sysDash"/>
            </a:ln>
          </p:spPr>
          <p:style>
            <a:lnRef idx="1">
              <a:schemeClr val="accent1"/>
            </a:lnRef>
            <a:fillRef idx="0">
              <a:schemeClr val="accent1"/>
            </a:fillRef>
            <a:effectRef idx="0">
              <a:schemeClr val="accent1"/>
            </a:effectRef>
            <a:fontRef idx="minor">
              <a:schemeClr val="tx1"/>
            </a:fontRef>
          </p:style>
        </p:cxnSp>
      </p:grpSp>
      <p:sp>
        <p:nvSpPr>
          <p:cNvPr id="18" name="Pentagon 17"/>
          <p:cNvSpPr/>
          <p:nvPr/>
        </p:nvSpPr>
        <p:spPr bwMode="auto">
          <a:xfrm rot="5400000">
            <a:off x="389090" y="2806107"/>
            <a:ext cx="1435542" cy="783245"/>
          </a:xfrm>
          <a:prstGeom prst="homePlat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b="1" dirty="0" smtClean="0">
                <a:gradFill>
                  <a:gsLst>
                    <a:gs pos="0">
                      <a:srgbClr val="FFFFFF"/>
                    </a:gs>
                    <a:gs pos="100000">
                      <a:srgbClr val="FFFFFF"/>
                    </a:gs>
                  </a:gsLst>
                  <a:lin ang="5400000" scaled="0"/>
                </a:gradFill>
              </a:rPr>
              <a:t>WEST</a:t>
            </a:r>
          </a:p>
          <a:p>
            <a:pPr algn="ctr" defTabSz="914099" fontAlgn="base">
              <a:spcBef>
                <a:spcPct val="0"/>
              </a:spcBef>
              <a:spcAft>
                <a:spcPct val="0"/>
              </a:spcAft>
            </a:pPr>
            <a:r>
              <a:rPr lang="en-US" sz="1800" b="1" dirty="0" smtClean="0">
                <a:gradFill>
                  <a:gsLst>
                    <a:gs pos="0">
                      <a:srgbClr val="FFFFFF"/>
                    </a:gs>
                    <a:gs pos="100000">
                      <a:srgbClr val="FFFFFF"/>
                    </a:gs>
                  </a:gsLst>
                  <a:lin ang="5400000" scaled="0"/>
                </a:gradFill>
              </a:rPr>
              <a:t>DC</a:t>
            </a:r>
          </a:p>
        </p:txBody>
      </p:sp>
      <p:sp>
        <p:nvSpPr>
          <p:cNvPr id="1355" name="Pentagon 1354"/>
          <p:cNvSpPr/>
          <p:nvPr/>
        </p:nvSpPr>
        <p:spPr bwMode="auto">
          <a:xfrm rot="5400000">
            <a:off x="4038074" y="2806108"/>
            <a:ext cx="1435542" cy="783245"/>
          </a:xfrm>
          <a:prstGeom prst="homePlat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b="1" dirty="0" smtClean="0">
                <a:gradFill>
                  <a:gsLst>
                    <a:gs pos="0">
                      <a:srgbClr val="FFFFFF"/>
                    </a:gs>
                    <a:gs pos="100000">
                      <a:srgbClr val="FFFFFF"/>
                    </a:gs>
                  </a:gsLst>
                  <a:lin ang="5400000" scaled="0"/>
                </a:gradFill>
              </a:rPr>
              <a:t>EAST</a:t>
            </a:r>
          </a:p>
          <a:p>
            <a:pPr algn="ctr" defTabSz="914099" fontAlgn="base">
              <a:spcBef>
                <a:spcPct val="0"/>
              </a:spcBef>
              <a:spcAft>
                <a:spcPct val="0"/>
              </a:spcAft>
            </a:pPr>
            <a:r>
              <a:rPr lang="en-US" sz="1800" b="1" dirty="0" smtClean="0">
                <a:gradFill>
                  <a:gsLst>
                    <a:gs pos="0">
                      <a:srgbClr val="FFFFFF"/>
                    </a:gs>
                    <a:gs pos="100000">
                      <a:srgbClr val="FFFFFF"/>
                    </a:gs>
                  </a:gsLst>
                  <a:lin ang="5400000" scaled="0"/>
                </a:gradFill>
              </a:rPr>
              <a:t>DC</a:t>
            </a:r>
          </a:p>
        </p:txBody>
      </p:sp>
      <p:sp>
        <p:nvSpPr>
          <p:cNvPr id="1358" name="Oval 536"/>
          <p:cNvSpPr>
            <a:spLocks noChangeAspect="1" noChangeArrowheads="1"/>
          </p:cNvSpPr>
          <p:nvPr/>
        </p:nvSpPr>
        <p:spPr bwMode="auto">
          <a:xfrm>
            <a:off x="4691224" y="4390922"/>
            <a:ext cx="105894" cy="105894"/>
          </a:xfrm>
          <a:prstGeom prst="ellipse">
            <a:avLst/>
          </a:prstGeom>
          <a:solidFill>
            <a:srgbClr val="92D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Box 22"/>
          <p:cNvSpPr txBox="1"/>
          <p:nvPr/>
        </p:nvSpPr>
        <p:spPr>
          <a:xfrm>
            <a:off x="2247465" y="4593702"/>
            <a:ext cx="1183016" cy="249299"/>
          </a:xfrm>
          <a:prstGeom prst="rect">
            <a:avLst/>
          </a:prstGeom>
          <a:noFill/>
        </p:spPr>
        <p:txBody>
          <a:bodyPr wrap="none" lIns="0" tIns="0" rIns="0" bIns="0" rtlCol="0">
            <a:spAutoFit/>
          </a:bodyPr>
          <a:lstStyle/>
          <a:p>
            <a:pPr>
              <a:lnSpc>
                <a:spcPct val="90000"/>
              </a:lnSpc>
              <a:spcBef>
                <a:spcPct val="20000"/>
              </a:spcBef>
              <a:buSzPct val="80000"/>
            </a:pPr>
            <a:r>
              <a:rPr lang="en-US" sz="1800" i="1" dirty="0" smtClean="0">
                <a:solidFill>
                  <a:schemeClr val="bg1"/>
                </a:solidFill>
              </a:rPr>
              <a:t>&gt; 500 miles</a:t>
            </a:r>
            <a:endParaRPr lang="en-US" sz="1800" i="1" dirty="0">
              <a:solidFill>
                <a:schemeClr val="bg1"/>
              </a:solidFill>
            </a:endParaRPr>
          </a:p>
        </p:txBody>
      </p:sp>
      <p:cxnSp>
        <p:nvCxnSpPr>
          <p:cNvPr id="1359" name="Straight Connector 1358"/>
          <p:cNvCxnSpPr/>
          <p:nvPr/>
        </p:nvCxnSpPr>
        <p:spPr>
          <a:xfrm>
            <a:off x="1106861" y="4443869"/>
            <a:ext cx="3584363" cy="0"/>
          </a:xfrm>
          <a:prstGeom prst="line">
            <a:avLst/>
          </a:prstGeom>
          <a:ln w="28575">
            <a:solidFill>
              <a:srgbClr val="92D050"/>
            </a:solidFill>
            <a:prstDash val="sysDash"/>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bwMode="auto">
          <a:xfrm>
            <a:off x="6046002" y="2033253"/>
            <a:ext cx="5669220" cy="3380071"/>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grpSp>
        <p:nvGrpSpPr>
          <p:cNvPr id="65" name="Group 64"/>
          <p:cNvGrpSpPr/>
          <p:nvPr/>
        </p:nvGrpSpPr>
        <p:grpSpPr>
          <a:xfrm>
            <a:off x="6257557" y="2252065"/>
            <a:ext cx="1671976" cy="2950074"/>
            <a:chOff x="3857138" y="-151910"/>
            <a:chExt cx="1671976" cy="2950074"/>
          </a:xfrm>
        </p:grpSpPr>
        <p:pic>
          <p:nvPicPr>
            <p:cNvPr id="66" name="Picture 65"/>
            <p:cNvPicPr>
              <a:picLocks noChangeAspect="1"/>
            </p:cNvPicPr>
            <p:nvPr/>
          </p:nvPicPr>
          <p:blipFill rotWithShape="1">
            <a:blip r:embed="rId3">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67" name="Rectangle 66"/>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68" name="Picture 67"/>
            <p:cNvPicPr>
              <a:picLocks noChangeAspect="1"/>
            </p:cNvPicPr>
            <p:nvPr/>
          </p:nvPicPr>
          <p:blipFill rotWithShape="1">
            <a:blip r:embed="rId3">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69" name="Group 68"/>
          <p:cNvGrpSpPr/>
          <p:nvPr/>
        </p:nvGrpSpPr>
        <p:grpSpPr>
          <a:xfrm>
            <a:off x="8045922" y="2252065"/>
            <a:ext cx="1671976" cy="2950074"/>
            <a:chOff x="3857138" y="-151910"/>
            <a:chExt cx="1671976" cy="2950074"/>
          </a:xfrm>
        </p:grpSpPr>
        <p:pic>
          <p:nvPicPr>
            <p:cNvPr id="70" name="Picture 69"/>
            <p:cNvPicPr>
              <a:picLocks noChangeAspect="1"/>
            </p:cNvPicPr>
            <p:nvPr/>
          </p:nvPicPr>
          <p:blipFill rotWithShape="1">
            <a:blip r:embed="rId3">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71" name="Rectangle 70"/>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2" name="Picture 71"/>
            <p:cNvPicPr>
              <a:picLocks noChangeAspect="1"/>
            </p:cNvPicPr>
            <p:nvPr/>
          </p:nvPicPr>
          <p:blipFill rotWithShape="1">
            <a:blip r:embed="rId3">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73" name="Group 72"/>
          <p:cNvGrpSpPr/>
          <p:nvPr/>
        </p:nvGrpSpPr>
        <p:grpSpPr>
          <a:xfrm>
            <a:off x="9834150" y="2252065"/>
            <a:ext cx="1671976" cy="2950074"/>
            <a:chOff x="3857138" y="-151910"/>
            <a:chExt cx="1671976" cy="2950074"/>
          </a:xfrm>
        </p:grpSpPr>
        <p:pic>
          <p:nvPicPr>
            <p:cNvPr id="74" name="Picture 73"/>
            <p:cNvPicPr>
              <a:picLocks noChangeAspect="1"/>
            </p:cNvPicPr>
            <p:nvPr/>
          </p:nvPicPr>
          <p:blipFill rotWithShape="1">
            <a:blip r:embed="rId3">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75" name="Rectangle 74"/>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7" name="Picture 76"/>
            <p:cNvPicPr>
              <a:picLocks noChangeAspect="1"/>
            </p:cNvPicPr>
            <p:nvPr/>
          </p:nvPicPr>
          <p:blipFill rotWithShape="1">
            <a:blip r:embed="rId3">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sp>
        <p:nvSpPr>
          <p:cNvPr id="78" name="Rounded Rectangle 77"/>
          <p:cNvSpPr/>
          <p:nvPr/>
        </p:nvSpPr>
        <p:spPr bwMode="auto">
          <a:xfrm>
            <a:off x="8959674" y="3607404"/>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 name="Rounded Rectangle 78"/>
          <p:cNvSpPr/>
          <p:nvPr/>
        </p:nvSpPr>
        <p:spPr bwMode="auto">
          <a:xfrm>
            <a:off x="8159515" y="3602456"/>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 name="Rounded Rectangle 79"/>
          <p:cNvSpPr/>
          <p:nvPr/>
        </p:nvSpPr>
        <p:spPr bwMode="auto">
          <a:xfrm>
            <a:off x="10742612" y="2731008"/>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81" name="Group 80"/>
          <p:cNvGrpSpPr/>
          <p:nvPr/>
        </p:nvGrpSpPr>
        <p:grpSpPr>
          <a:xfrm>
            <a:off x="8159515" y="2709450"/>
            <a:ext cx="1427560" cy="2385378"/>
            <a:chOff x="6371150" y="2709450"/>
            <a:chExt cx="1427560" cy="2385378"/>
          </a:xfrm>
        </p:grpSpPr>
        <p:pic>
          <p:nvPicPr>
            <p:cNvPr id="82" name="Picture 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83" name="Picture 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84" name="Picture 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85" name="Picture 84"/>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86" name="Picture 85"/>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88" name="Group 87"/>
          <p:cNvGrpSpPr/>
          <p:nvPr/>
        </p:nvGrpSpPr>
        <p:grpSpPr>
          <a:xfrm>
            <a:off x="9947743" y="2709450"/>
            <a:ext cx="1427560" cy="2385378"/>
            <a:chOff x="6371150" y="2709450"/>
            <a:chExt cx="1427560" cy="2385378"/>
          </a:xfrm>
        </p:grpSpPr>
        <p:pic>
          <p:nvPicPr>
            <p:cNvPr id="89" name="Picture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90" name="Picture 8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91" name="Picture 9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92" name="Picture 91"/>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93" name="Picture 92"/>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94" name="Picture 9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grpSp>
        <p:nvGrpSpPr>
          <p:cNvPr id="95" name="Group 94"/>
          <p:cNvGrpSpPr/>
          <p:nvPr/>
        </p:nvGrpSpPr>
        <p:grpSpPr>
          <a:xfrm>
            <a:off x="8173259" y="3602456"/>
            <a:ext cx="600626" cy="752080"/>
            <a:chOff x="8173259" y="3602456"/>
            <a:chExt cx="600626" cy="752080"/>
          </a:xfrm>
        </p:grpSpPr>
        <p:sp>
          <p:nvSpPr>
            <p:cNvPr id="96" name="Rounded Rectangle 95"/>
            <p:cNvSpPr/>
            <p:nvPr/>
          </p:nvSpPr>
          <p:spPr bwMode="auto">
            <a:xfrm>
              <a:off x="8173259" y="3602456"/>
              <a:ext cx="600626" cy="752080"/>
            </a:xfrm>
            <a:prstGeom prst="roundRect">
              <a:avLst>
                <a:gd name="adj" fmla="val 10276"/>
              </a:avLst>
            </a:prstGeom>
            <a:solidFill>
              <a:srgbClr val="ED1E79"/>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97" name="Picture 9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62809" y="3757835"/>
              <a:ext cx="434829" cy="434829"/>
            </a:xfrm>
            <a:prstGeom prst="rect">
              <a:avLst/>
            </a:prstGeom>
          </p:spPr>
        </p:pic>
      </p:grpSp>
      <p:sp>
        <p:nvSpPr>
          <p:cNvPr id="112" name="Rounded Rectangle 111"/>
          <p:cNvSpPr/>
          <p:nvPr/>
        </p:nvSpPr>
        <p:spPr bwMode="auto">
          <a:xfrm>
            <a:off x="8159515" y="3582559"/>
            <a:ext cx="636754" cy="790047"/>
          </a:xfrm>
          <a:prstGeom prst="roundRect">
            <a:avLst>
              <a:gd name="adj" fmla="val 8320"/>
            </a:avLst>
          </a:prstGeom>
          <a:solidFill>
            <a:srgbClr val="5959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3" name="Rounded Rectangle 112"/>
          <p:cNvSpPr/>
          <p:nvPr/>
        </p:nvSpPr>
        <p:spPr bwMode="auto">
          <a:xfrm>
            <a:off x="6393534" y="2727717"/>
            <a:ext cx="614370" cy="752080"/>
          </a:xfrm>
          <a:prstGeom prst="roundRect">
            <a:avLst>
              <a:gd name="adj" fmla="val 891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14" name="Group 113"/>
          <p:cNvGrpSpPr/>
          <p:nvPr/>
        </p:nvGrpSpPr>
        <p:grpSpPr>
          <a:xfrm>
            <a:off x="6371150" y="2709450"/>
            <a:ext cx="1427560" cy="2385378"/>
            <a:chOff x="6371150" y="2709450"/>
            <a:chExt cx="1427560" cy="2385378"/>
          </a:xfrm>
        </p:grpSpPr>
        <p:pic>
          <p:nvPicPr>
            <p:cNvPr id="115" name="Picture 1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2709450"/>
              <a:ext cx="636754" cy="790047"/>
            </a:xfrm>
            <a:prstGeom prst="rect">
              <a:avLst/>
            </a:prstGeom>
          </p:spPr>
        </p:pic>
        <p:pic>
          <p:nvPicPr>
            <p:cNvPr id="116" name="Picture 1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3582559"/>
              <a:ext cx="636754" cy="790047"/>
            </a:xfrm>
            <a:prstGeom prst="rect">
              <a:avLst/>
            </a:prstGeom>
          </p:spPr>
        </p:pic>
        <p:pic>
          <p:nvPicPr>
            <p:cNvPr id="117" name="Picture 1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956" y="3582559"/>
              <a:ext cx="636754" cy="790047"/>
            </a:xfrm>
            <a:prstGeom prst="rect">
              <a:avLst/>
            </a:prstGeom>
          </p:spPr>
        </p:pic>
        <p:pic>
          <p:nvPicPr>
            <p:cNvPr id="118" name="Picture 117"/>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6371150" y="4461376"/>
              <a:ext cx="636754" cy="633452"/>
            </a:xfrm>
            <a:prstGeom prst="rect">
              <a:avLst/>
            </a:prstGeom>
          </p:spPr>
        </p:pic>
        <p:pic>
          <p:nvPicPr>
            <p:cNvPr id="119" name="Picture 118"/>
            <p:cNvPicPr>
              <a:picLocks noChangeAspect="1"/>
            </p:cNvPicPr>
            <p:nvPr/>
          </p:nvPicPr>
          <p:blipFill rotWithShape="1">
            <a:blip r:embed="rId4" cstate="print">
              <a:extLst>
                <a:ext uri="{28A0092B-C50C-407E-A947-70E740481C1C}">
                  <a14:useLocalDpi xmlns:a14="http://schemas.microsoft.com/office/drawing/2010/main" val="0"/>
                </a:ext>
              </a:extLst>
            </a:blip>
            <a:srcRect b="19821"/>
            <a:stretch/>
          </p:blipFill>
          <p:spPr>
            <a:xfrm>
              <a:off x="7161956" y="4461376"/>
              <a:ext cx="636754" cy="633452"/>
            </a:xfrm>
            <a:prstGeom prst="rect">
              <a:avLst/>
            </a:prstGeom>
          </p:spPr>
        </p:pic>
        <p:pic>
          <p:nvPicPr>
            <p:cNvPr id="120" name="Picture 1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150" y="2709450"/>
              <a:ext cx="636754" cy="790047"/>
            </a:xfrm>
            <a:prstGeom prst="rect">
              <a:avLst/>
            </a:prstGeom>
          </p:spPr>
        </p:pic>
      </p:grpSp>
      <p:sp>
        <p:nvSpPr>
          <p:cNvPr id="76" name="TextBox 75"/>
          <p:cNvSpPr txBox="1"/>
          <p:nvPr/>
        </p:nvSpPr>
        <p:spPr>
          <a:xfrm>
            <a:off x="7320525" y="5629641"/>
            <a:ext cx="3120174" cy="249299"/>
          </a:xfrm>
          <a:prstGeom prst="rect">
            <a:avLst/>
          </a:prstGeom>
          <a:noFill/>
        </p:spPr>
        <p:txBody>
          <a:bodyPr wrap="square" lIns="0" tIns="0" rIns="0" bIns="0" rtlCol="0">
            <a:spAutoFit/>
          </a:bodyPr>
          <a:lstStyle/>
          <a:p>
            <a:pPr algn="ctr">
              <a:lnSpc>
                <a:spcPct val="90000"/>
              </a:lnSpc>
              <a:spcBef>
                <a:spcPct val="20000"/>
              </a:spcBef>
              <a:buSzPct val="80000"/>
            </a:pPr>
            <a:r>
              <a:rPr lang="en-US" sz="1800" dirty="0" smtClean="0">
                <a:solidFill>
                  <a:schemeClr val="bg1"/>
                </a:solidFill>
              </a:rPr>
              <a:t>Windows Azure Storage</a:t>
            </a:r>
            <a:endParaRPr lang="en-US" sz="1800" dirty="0">
              <a:solidFill>
                <a:schemeClr val="bg1"/>
              </a:solidFill>
            </a:endParaRPr>
          </a:p>
        </p:txBody>
      </p:sp>
      <p:sp>
        <p:nvSpPr>
          <p:cNvPr id="2" name="Oval 1"/>
          <p:cNvSpPr/>
          <p:nvPr/>
        </p:nvSpPr>
        <p:spPr bwMode="auto">
          <a:xfrm>
            <a:off x="1016625" y="4352439"/>
            <a:ext cx="180473" cy="180473"/>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 </a:t>
            </a:r>
          </a:p>
        </p:txBody>
      </p:sp>
      <p:sp>
        <p:nvSpPr>
          <p:cNvPr id="98" name="Oval 97"/>
          <p:cNvSpPr/>
          <p:nvPr/>
        </p:nvSpPr>
        <p:spPr bwMode="auto">
          <a:xfrm>
            <a:off x="1014915" y="4350729"/>
            <a:ext cx="180473" cy="180473"/>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 </a:t>
            </a:r>
          </a:p>
        </p:txBody>
      </p:sp>
    </p:spTree>
    <p:extLst>
      <p:ext uri="{BB962C8B-B14F-4D97-AF65-F5344CB8AC3E}">
        <p14:creationId xmlns:p14="http://schemas.microsoft.com/office/powerpoint/2010/main" val="157596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22" presetClass="entr" presetSubtype="8"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500"/>
                                        <p:tgtEl>
                                          <p:spTgt spid="61"/>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500"/>
                                        <p:tgtEl>
                                          <p:spTgt spid="18"/>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339"/>
                                        </p:tgtEl>
                                        <p:attrNameLst>
                                          <p:attrName>style.visibility</p:attrName>
                                        </p:attrNameLst>
                                      </p:cBhvr>
                                      <p:to>
                                        <p:strVal val="visible"/>
                                      </p:to>
                                    </p:set>
                                    <p:animEffect transition="in" filter="fade">
                                      <p:cBhvr>
                                        <p:cTn id="22" dur="250"/>
                                        <p:tgtEl>
                                          <p:spTgt spid="1339"/>
                                        </p:tgtEl>
                                      </p:cBhvr>
                                    </p:animEffect>
                                  </p:childTnLst>
                                </p:cTn>
                              </p:par>
                            </p:childTnLst>
                          </p:cTn>
                        </p:par>
                        <p:par>
                          <p:cTn id="23" fill="hold">
                            <p:stCondLst>
                              <p:cond delay="2250"/>
                            </p:stCondLst>
                            <p:childTnLst>
                              <p:par>
                                <p:cTn id="24" presetID="22" presetClass="entr" presetSubtype="4" fill="hold" grpId="0" nodeType="afterEffect">
                                  <p:stCondLst>
                                    <p:cond delay="0"/>
                                  </p:stCondLst>
                                  <p:childTnLst>
                                    <p:set>
                                      <p:cBhvr>
                                        <p:cTn id="25" dur="1" fill="hold">
                                          <p:stCondLst>
                                            <p:cond delay="0"/>
                                          </p:stCondLst>
                                        </p:cTn>
                                        <p:tgtEl>
                                          <p:spTgt spid="1355"/>
                                        </p:tgtEl>
                                        <p:attrNameLst>
                                          <p:attrName>style.visibility</p:attrName>
                                        </p:attrNameLst>
                                      </p:cBhvr>
                                      <p:to>
                                        <p:strVal val="visible"/>
                                      </p:to>
                                    </p:set>
                                    <p:animEffect transition="in" filter="wipe(down)">
                                      <p:cBhvr>
                                        <p:cTn id="26" dur="500"/>
                                        <p:tgtEl>
                                          <p:spTgt spid="1355"/>
                                        </p:tgtEl>
                                      </p:cBhvr>
                                    </p:animEffect>
                                  </p:childTnLst>
                                </p:cTn>
                              </p:par>
                            </p:childTnLst>
                          </p:cTn>
                        </p:par>
                        <p:par>
                          <p:cTn id="27" fill="hold">
                            <p:stCondLst>
                              <p:cond delay="2750"/>
                            </p:stCondLst>
                            <p:childTnLst>
                              <p:par>
                                <p:cTn id="28" presetID="10" presetClass="entr" presetSubtype="0" fill="hold" grpId="0" nodeType="afterEffect">
                                  <p:stCondLst>
                                    <p:cond delay="0"/>
                                  </p:stCondLst>
                                  <p:childTnLst>
                                    <p:set>
                                      <p:cBhvr>
                                        <p:cTn id="29" dur="1" fill="hold">
                                          <p:stCondLst>
                                            <p:cond delay="0"/>
                                          </p:stCondLst>
                                        </p:cTn>
                                        <p:tgtEl>
                                          <p:spTgt spid="1358"/>
                                        </p:tgtEl>
                                        <p:attrNameLst>
                                          <p:attrName>style.visibility</p:attrName>
                                        </p:attrNameLst>
                                      </p:cBhvr>
                                      <p:to>
                                        <p:strVal val="visible"/>
                                      </p:to>
                                    </p:set>
                                    <p:animEffect transition="in" filter="fade">
                                      <p:cBhvr>
                                        <p:cTn id="30" dur="250"/>
                                        <p:tgtEl>
                                          <p:spTgt spid="1358"/>
                                        </p:tgtEl>
                                      </p:cBhvr>
                                    </p:animEffect>
                                  </p:childTnLst>
                                </p:cTn>
                              </p:par>
                            </p:childTnLst>
                          </p:cTn>
                        </p:par>
                        <p:par>
                          <p:cTn id="31" fill="hold">
                            <p:stCondLst>
                              <p:cond delay="3000"/>
                            </p:stCondLst>
                            <p:childTnLst>
                              <p:par>
                                <p:cTn id="32" presetID="10" presetClass="entr" presetSubtype="0" fill="hold" grpId="0" nodeType="afterEffect">
                                  <p:stCondLst>
                                    <p:cond delay="100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250"/>
                                        <p:tgtEl>
                                          <p:spTgt spid="64"/>
                                        </p:tgtEl>
                                      </p:cBhvr>
                                    </p:animEffect>
                                  </p:childTnLst>
                                </p:cTn>
                              </p:par>
                              <p:par>
                                <p:cTn id="35" presetID="22" presetClass="entr" presetSubtype="8" fill="hold" nodeType="withEffect">
                                  <p:stCondLst>
                                    <p:cond delay="1000"/>
                                  </p:stCondLst>
                                  <p:childTnLst>
                                    <p:set>
                                      <p:cBhvr>
                                        <p:cTn id="36" dur="1" fill="hold">
                                          <p:stCondLst>
                                            <p:cond delay="0"/>
                                          </p:stCondLst>
                                        </p:cTn>
                                        <p:tgtEl>
                                          <p:spTgt spid="1359"/>
                                        </p:tgtEl>
                                        <p:attrNameLst>
                                          <p:attrName>style.visibility</p:attrName>
                                        </p:attrNameLst>
                                      </p:cBhvr>
                                      <p:to>
                                        <p:strVal val="visible"/>
                                      </p:to>
                                    </p:set>
                                    <p:animEffect transition="in" filter="wipe(left)">
                                      <p:cBhvr>
                                        <p:cTn id="37" dur="1000"/>
                                        <p:tgtEl>
                                          <p:spTgt spid="1359"/>
                                        </p:tgtEl>
                                      </p:cBhvr>
                                    </p:animEffect>
                                  </p:childTnLst>
                                </p:cTn>
                              </p:par>
                            </p:childTnLst>
                          </p:cTn>
                        </p:par>
                        <p:par>
                          <p:cTn id="38" fill="hold">
                            <p:stCondLst>
                              <p:cond delay="5000"/>
                            </p:stCondLst>
                            <p:childTnLst>
                              <p:par>
                                <p:cTn id="39" presetID="10" presetClass="entr" presetSubtype="0" fill="hold" grpId="0"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childTnLst>
                          </p:cTn>
                        </p:par>
                        <p:par>
                          <p:cTn id="42" fill="hold">
                            <p:stCondLst>
                              <p:cond delay="5250"/>
                            </p:stCondLst>
                            <p:childTnLst>
                              <p:par>
                                <p:cTn id="43" presetID="10" presetClass="entr" presetSubtype="0" fill="hold" grpId="0"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par>
                                <p:cTn id="46" presetID="63" presetClass="path" presetSubtype="0" repeatCount="indefinite" accel="50000" decel="50000" fill="hold" grpId="1" nodeType="withEffect">
                                  <p:stCondLst>
                                    <p:cond delay="0"/>
                                  </p:stCondLst>
                                  <p:childTnLst>
                                    <p:animMotion origin="layout" path="M -2.5013E-6 4.28406E-6 L 0.29886 4.28406E-6 " pathEditMode="relative" rAng="0" ptsTypes="AA">
                                      <p:cBhvr>
                                        <p:cTn id="47" dur="2000" fill="hold"/>
                                        <p:tgtEl>
                                          <p:spTgt spid="2"/>
                                        </p:tgtEl>
                                        <p:attrNameLst>
                                          <p:attrName>ppt_x</p:attrName>
                                          <p:attrName>ppt_y</p:attrName>
                                        </p:attrNameLst>
                                      </p:cBhvr>
                                      <p:rCtr x="14943" y="0"/>
                                    </p:animMotion>
                                  </p:childTnLst>
                                </p:cTn>
                              </p:par>
                              <p:par>
                                <p:cTn id="48" presetID="10" presetClass="entr" presetSubtype="0" fill="hold" grpId="0" nodeType="withEffect">
                                  <p:stCondLst>
                                    <p:cond delay="500"/>
                                  </p:stCondLst>
                                  <p:childTnLst>
                                    <p:set>
                                      <p:cBhvr>
                                        <p:cTn id="49" dur="1" fill="hold">
                                          <p:stCondLst>
                                            <p:cond delay="0"/>
                                          </p:stCondLst>
                                        </p:cTn>
                                        <p:tgtEl>
                                          <p:spTgt spid="98"/>
                                        </p:tgtEl>
                                        <p:attrNameLst>
                                          <p:attrName>style.visibility</p:attrName>
                                        </p:attrNameLst>
                                      </p:cBhvr>
                                      <p:to>
                                        <p:strVal val="visible"/>
                                      </p:to>
                                    </p:set>
                                    <p:animEffect transition="in" filter="fade">
                                      <p:cBhvr>
                                        <p:cTn id="50" dur="500"/>
                                        <p:tgtEl>
                                          <p:spTgt spid="98"/>
                                        </p:tgtEl>
                                      </p:cBhvr>
                                    </p:animEffect>
                                  </p:childTnLst>
                                </p:cTn>
                              </p:par>
                              <p:par>
                                <p:cTn id="51" presetID="63" presetClass="path" presetSubtype="0" repeatCount="indefinite" accel="50000" decel="50000" fill="hold" grpId="1" nodeType="withEffect">
                                  <p:stCondLst>
                                    <p:cond delay="500"/>
                                  </p:stCondLst>
                                  <p:childTnLst>
                                    <p:animMotion origin="layout" path="M -2.5013E-6 4.28406E-6 L 0.29886 4.28406E-6 " pathEditMode="relative" rAng="0" ptsTypes="AA">
                                      <p:cBhvr>
                                        <p:cTn id="52" dur="2000" fill="hold"/>
                                        <p:tgtEl>
                                          <p:spTgt spid="98"/>
                                        </p:tgtEl>
                                        <p:attrNameLst>
                                          <p:attrName>ppt_x</p:attrName>
                                          <p:attrName>ppt_y</p:attrName>
                                        </p:attrNameLst>
                                      </p:cBhvr>
                                      <p:rCtr x="14943" y="0"/>
                                    </p:animMotion>
                                  </p:childTnLst>
                                </p:cTn>
                              </p:par>
                            </p:childTnLst>
                          </p:cTn>
                        </p:par>
                        <p:par>
                          <p:cTn id="53" fill="hold">
                            <p:stCondLst>
                              <p:cond delay="7750"/>
                            </p:stCondLst>
                            <p:childTnLst>
                              <p:par>
                                <p:cTn id="54" presetID="10" presetClass="entr" presetSubtype="0"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2" grpId="0" animBg="1"/>
      <p:bldP spid="61" grpId="0"/>
      <p:bldP spid="1339" grpId="0" animBg="1"/>
      <p:bldP spid="18" grpId="0" animBg="1"/>
      <p:bldP spid="1355" grpId="0" animBg="1"/>
      <p:bldP spid="1358" grpId="0" animBg="1"/>
      <p:bldP spid="23" grpId="0"/>
      <p:bldP spid="2" grpId="0" animBg="1"/>
      <p:bldP spid="2" grpId="1" animBg="1"/>
      <p:bldP spid="98" grpId="0" animBg="1"/>
      <p:bldP spid="9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22812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t>Web Sites </a:t>
            </a:r>
            <a:endParaRPr lang="en-US" dirty="0"/>
          </a:p>
        </p:txBody>
      </p:sp>
      <p:sp>
        <p:nvSpPr>
          <p:cNvPr id="13" name="Content Placeholder 2"/>
          <p:cNvSpPr>
            <a:spLocks noGrp="1"/>
          </p:cNvSpPr>
          <p:nvPr>
            <p:ph type="body" sz="quarter" idx="10"/>
          </p:nvPr>
        </p:nvSpPr>
        <p:spPr>
          <a:xfrm>
            <a:off x="5131596" y="3271520"/>
            <a:ext cx="6375178" cy="2641600"/>
          </a:xfrm>
        </p:spPr>
        <p:txBody>
          <a:bodyPr/>
          <a:lstStyle/>
          <a:p>
            <a:pPr marL="460375" indent="-457200">
              <a:lnSpc>
                <a:spcPct val="100000"/>
              </a:lnSpc>
              <a:buFont typeface="Wingdings" pitchFamily="2" charset="2"/>
              <a:buChar char="ß"/>
            </a:pPr>
            <a:r>
              <a:rPr lang="en-US" sz="2800" dirty="0" smtClean="0"/>
              <a:t>Build </a:t>
            </a:r>
            <a:r>
              <a:rPr lang="en-US" sz="2800" dirty="0"/>
              <a:t>with ASP.NET, Node.js or PHP</a:t>
            </a:r>
          </a:p>
          <a:p>
            <a:pPr marL="460375" indent="-457200">
              <a:lnSpc>
                <a:spcPct val="100000"/>
              </a:lnSpc>
              <a:buFont typeface="Wingdings" pitchFamily="2" charset="2"/>
              <a:buChar char="ß"/>
            </a:pPr>
            <a:r>
              <a:rPr lang="en-US" sz="2800" dirty="0" smtClean="0"/>
              <a:t>Deploy </a:t>
            </a:r>
            <a:r>
              <a:rPr lang="en-US" sz="2800" dirty="0"/>
              <a:t>in seconds with FTP, </a:t>
            </a:r>
            <a:r>
              <a:rPr lang="en-US" sz="2800" dirty="0" err="1"/>
              <a:t>Git</a:t>
            </a:r>
            <a:r>
              <a:rPr lang="en-US" sz="2800" dirty="0"/>
              <a:t> or TFS </a:t>
            </a:r>
          </a:p>
          <a:p>
            <a:pPr marL="460375" indent="-457200">
              <a:lnSpc>
                <a:spcPct val="100000"/>
              </a:lnSpc>
              <a:buFont typeface="Wingdings" pitchFamily="2" charset="2"/>
              <a:buChar char="ß"/>
            </a:pPr>
            <a:r>
              <a:rPr lang="en-US" sz="2800" dirty="0" smtClean="0"/>
              <a:t>Start for free, scale up as your traffic grows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50" y="2178241"/>
            <a:ext cx="2781081" cy="2781081"/>
          </a:xfrm>
          <a:prstGeom prst="rect">
            <a:avLst/>
          </a:prstGeom>
        </p:spPr>
      </p:pic>
    </p:spTree>
    <p:extLst>
      <p:ext uri="{BB962C8B-B14F-4D97-AF65-F5344CB8AC3E}">
        <p14:creationId xmlns:p14="http://schemas.microsoft.com/office/powerpoint/2010/main" val="9570978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3648628"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Web Sites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0217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smtClean="0">
                <a:solidFill>
                  <a:schemeClr val="bg1"/>
                </a:solidFill>
              </a:rPr>
              <a:t>Windows </a:t>
            </a:r>
            <a:r>
              <a:rPr lang="en-US" dirty="0">
                <a:solidFill>
                  <a:schemeClr val="bg1"/>
                </a:solidFill>
              </a:rPr>
              <a:t>A</a:t>
            </a:r>
            <a:r>
              <a:rPr lang="en-US" dirty="0" smtClean="0">
                <a:solidFill>
                  <a:schemeClr val="bg1"/>
                </a:solidFill>
              </a:rPr>
              <a:t>zure</a:t>
            </a:r>
            <a:endParaRPr lang="en-US" dirty="0">
              <a:solidFill>
                <a:schemeClr val="bg1"/>
              </a:solidFill>
            </a:endParaRPr>
          </a:p>
        </p:txBody>
      </p:sp>
      <p:grpSp>
        <p:nvGrpSpPr>
          <p:cNvPr id="15" name="Group 14"/>
          <p:cNvGrpSpPr/>
          <p:nvPr/>
        </p:nvGrpSpPr>
        <p:grpSpPr>
          <a:xfrm>
            <a:off x="717325" y="1996753"/>
            <a:ext cx="3470346" cy="3243606"/>
            <a:chOff x="627895" y="2692245"/>
            <a:chExt cx="2185744" cy="2042935"/>
          </a:xfrm>
        </p:grpSpPr>
        <p:sp>
          <p:nvSpPr>
            <p:cNvPr id="12" name="Rectangle 11"/>
            <p:cNvSpPr/>
            <p:nvPr/>
          </p:nvSpPr>
          <p:spPr bwMode="auto">
            <a:xfrm>
              <a:off x="627895" y="2692245"/>
              <a:ext cx="2185744" cy="204293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rPr>
                <a:t>flexible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3816" y="3276189"/>
              <a:ext cx="1061072" cy="646289"/>
            </a:xfrm>
            <a:prstGeom prst="rect">
              <a:avLst/>
            </a:prstGeom>
          </p:spPr>
        </p:pic>
      </p:grpSp>
      <p:grpSp>
        <p:nvGrpSpPr>
          <p:cNvPr id="17" name="Group 16"/>
          <p:cNvGrpSpPr/>
          <p:nvPr/>
        </p:nvGrpSpPr>
        <p:grpSpPr>
          <a:xfrm>
            <a:off x="4370691" y="1996753"/>
            <a:ext cx="3470346" cy="3243606"/>
            <a:chOff x="2992889" y="2692245"/>
            <a:chExt cx="2185744" cy="2042935"/>
          </a:xfrm>
        </p:grpSpPr>
        <p:sp>
          <p:nvSpPr>
            <p:cNvPr id="13" name="Rectangle 12"/>
            <p:cNvSpPr/>
            <p:nvPr/>
          </p:nvSpPr>
          <p:spPr bwMode="auto">
            <a:xfrm>
              <a:off x="2992889" y="2692245"/>
              <a:ext cx="2185744" cy="204293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prstTxWarp prst="textNoShape">
                <a:avLst/>
              </a:prstTxWarp>
            </a:bodyPr>
            <a:lstStyle/>
            <a:p>
              <a:pPr algn="ctr" defTabSz="914099" fontAlgn="base">
                <a:spcBef>
                  <a:spcPct val="0"/>
                </a:spcBef>
                <a:spcAft>
                  <a:spcPct val="0"/>
                </a:spcAft>
              </a:pPr>
              <a:r>
                <a:rPr lang="en-US" sz="3200" dirty="0">
                  <a:gradFill>
                    <a:gsLst>
                      <a:gs pos="0">
                        <a:srgbClr val="FFFFFF"/>
                      </a:gs>
                      <a:gs pos="100000">
                        <a:srgbClr val="FFFFFF"/>
                      </a:gs>
                    </a:gsLst>
                    <a:lin ang="5400000" scaled="0"/>
                  </a:gradFill>
                </a:rPr>
                <a:t>open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3579" y="3253697"/>
              <a:ext cx="948906" cy="687139"/>
            </a:xfrm>
            <a:prstGeom prst="rect">
              <a:avLst/>
            </a:prstGeom>
          </p:spPr>
        </p:pic>
      </p:grpSp>
      <p:grpSp>
        <p:nvGrpSpPr>
          <p:cNvPr id="24" name="Group 23"/>
          <p:cNvGrpSpPr/>
          <p:nvPr/>
        </p:nvGrpSpPr>
        <p:grpSpPr>
          <a:xfrm>
            <a:off x="8024056" y="1996753"/>
            <a:ext cx="3470346" cy="3243606"/>
            <a:chOff x="5368948" y="2692245"/>
            <a:chExt cx="2185744" cy="2042935"/>
          </a:xfrm>
        </p:grpSpPr>
        <p:sp>
          <p:nvSpPr>
            <p:cNvPr id="14" name="Rectangle 13"/>
            <p:cNvSpPr/>
            <p:nvPr/>
          </p:nvSpPr>
          <p:spPr bwMode="auto">
            <a:xfrm>
              <a:off x="5368948" y="2692245"/>
              <a:ext cx="2185744" cy="2042935"/>
            </a:xfrm>
            <a:prstGeom prst="rect">
              <a:avLst/>
            </a:prstGeom>
            <a:solidFill>
              <a:srgbClr val="9A009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rPr>
                <a:t>solid</a:t>
              </a:r>
              <a:endParaRPr lang="en-US" sz="3200" dirty="0">
                <a:gradFill>
                  <a:gsLst>
                    <a:gs pos="0">
                      <a:srgbClr val="FFFFFF"/>
                    </a:gs>
                    <a:gs pos="100000">
                      <a:srgbClr val="FFFFFF"/>
                    </a:gs>
                  </a:gsLst>
                  <a:lin ang="5400000" scaled="0"/>
                </a:gradFill>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7955" y="3210376"/>
              <a:ext cx="1196887" cy="717297"/>
            </a:xfrm>
            <a:prstGeom prst="rect">
              <a:avLst/>
            </a:prstGeom>
          </p:spPr>
        </p:pic>
      </p:grpSp>
    </p:spTree>
    <p:extLst>
      <p:ext uri="{BB962C8B-B14F-4D97-AF65-F5344CB8AC3E}">
        <p14:creationId xmlns:p14="http://schemas.microsoft.com/office/powerpoint/2010/main" val="344005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5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75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1844" y="1289120"/>
            <a:ext cx="7645400" cy="914096"/>
            <a:chOff x="3031844" y="1170370"/>
            <a:chExt cx="7645400" cy="914096"/>
          </a:xfrm>
        </p:grpSpPr>
        <p:grpSp>
          <p:nvGrpSpPr>
            <p:cNvPr id="20" name="Group 19"/>
            <p:cNvGrpSpPr/>
            <p:nvPr/>
          </p:nvGrpSpPr>
          <p:grpSpPr>
            <a:xfrm>
              <a:off x="3031844" y="1170370"/>
              <a:ext cx="7645400" cy="914096"/>
              <a:chOff x="2540230" y="5754872"/>
              <a:chExt cx="7645400" cy="914096"/>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TextBox 21"/>
              <p:cNvSpPr txBox="1"/>
              <p:nvPr/>
            </p:nvSpPr>
            <p:spPr>
              <a:xfrm>
                <a:off x="9195030" y="5754872"/>
                <a:ext cx="990600" cy="914096"/>
              </a:xfrm>
              <a:prstGeom prst="rect">
                <a:avLst/>
              </a:prstGeom>
              <a:noFill/>
            </p:spPr>
            <p:txBody>
              <a:bodyPr wrap="square" lIns="0" tIns="0" rIns="0" bIns="0" rtlCol="0">
                <a:spAutoFit/>
              </a:bodyPr>
              <a:lstStyle/>
              <a:p>
                <a:pPr algn="ctr">
                  <a:lnSpc>
                    <a:spcPct val="90000"/>
                  </a:lnSpc>
                  <a:spcBef>
                    <a:spcPct val="20000"/>
                  </a:spcBef>
                  <a:buSzPct val="80000"/>
                </a:pPr>
                <a:r>
                  <a:rPr lang="en-US" sz="6600" dirty="0" smtClean="0">
                    <a:solidFill>
                      <a:schemeClr val="bg1"/>
                    </a:solidFill>
                    <a:latin typeface="Segoe UI Light" pitchFamily="34" charset="0"/>
                  </a:rPr>
                  <a:t>1</a:t>
                </a:r>
                <a:endParaRPr lang="en-US" sz="6600" dirty="0">
                  <a:solidFill>
                    <a:schemeClr val="bg1"/>
                  </a:solidFill>
                  <a:latin typeface="Segoe UI Light" pitchFamily="34" charset="0"/>
                </a:endParaRP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67" name="Group 66"/>
          <p:cNvGrpSpPr/>
          <p:nvPr/>
        </p:nvGrpSpPr>
        <p:grpSpPr>
          <a:xfrm>
            <a:off x="-1" y="5727773"/>
            <a:ext cx="12188826" cy="1046296"/>
            <a:chOff x="-5012461" y="5194194"/>
            <a:chExt cx="16033937" cy="1376362"/>
          </a:xfrm>
        </p:grpSpPr>
        <p:pic>
          <p:nvPicPr>
            <p:cNvPr id="68"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5557"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9907"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744"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43"/>
            <a:stretch/>
          </p:blipFill>
          <p:spPr bwMode="auto">
            <a:xfrm>
              <a:off x="-3534589" y="5194194"/>
              <a:ext cx="3219309"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4571"/>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1" r="55012"/>
            <a:stretch/>
          </p:blipFill>
          <p:spPr bwMode="auto">
            <a:xfrm>
              <a:off x="9571520" y="5194194"/>
              <a:ext cx="1449956" cy="13763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1" y="0"/>
            <a:ext cx="12188826" cy="983234"/>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2" name="Title 1"/>
            <p:cNvSpPr txBox="1">
              <a:spLocks/>
            </p:cNvSpPr>
            <p:nvPr/>
          </p:nvSpPr>
          <p:spPr>
            <a:xfrm>
              <a:off x="302613" y="238129"/>
              <a:ext cx="3060020" cy="6647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sz="4800" dirty="0" smtClean="0"/>
                <a:t>Web Sites </a:t>
              </a:r>
              <a:endParaRPr lang="en-US" sz="4800" dirty="0"/>
            </a:p>
          </p:txBody>
        </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lang="en-US" sz="3200" dirty="0" smtClean="0">
                    <a:solidFill>
                      <a:srgbClr val="92D050"/>
                    </a:solidFill>
                  </a:rPr>
                  <a:t>shared</a:t>
                </a:r>
                <a:endParaRPr lang="en-US" sz="3200" dirty="0">
                  <a:solidFill>
                    <a:srgbClr val="92D050"/>
                  </a:solidFill>
                </a:endParaRPr>
              </a:p>
            </p:txBody>
          </p:sp>
          <p:sp>
            <p:nvSpPr>
              <p:cNvPr id="7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lang="en-US" sz="3200" dirty="0" smtClean="0"/>
                  <a:t>reserved</a:t>
                </a:r>
                <a:endParaRPr lang="en-US" sz="3200" dirty="0"/>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92420" y="1589948"/>
            <a:ext cx="6576424" cy="4691237"/>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a:lnSpc>
                    <a:spcPct val="90000"/>
                  </a:lnSpc>
                  <a:spcBef>
                    <a:spcPct val="20000"/>
                  </a:spcBef>
                  <a:buSzPct val="80000"/>
                </a:pPr>
                <a:r>
                  <a:rPr lang="en-US" sz="1600" b="1" cap="all" dirty="0" smtClean="0">
                    <a:solidFill>
                      <a:schemeClr val="bg1"/>
                    </a:solidFill>
                  </a:rPr>
                  <a:t>Shared </a:t>
                </a:r>
                <a:r>
                  <a:rPr lang="en-US" sz="1600" b="1" cap="all" dirty="0" err="1" smtClean="0">
                    <a:solidFill>
                      <a:schemeClr val="bg1"/>
                    </a:solidFill>
                  </a:rPr>
                  <a:t>instanceS</a:t>
                </a:r>
                <a:endParaRPr lang="en-US" sz="1600" b="1" cap="all" dirty="0">
                  <a:solidFill>
                    <a:schemeClr val="bg1"/>
                  </a:soli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grpSp>
      <p:grpSp>
        <p:nvGrpSpPr>
          <p:cNvPr id="8" name="Group 7"/>
          <p:cNvGrpSpPr/>
          <p:nvPr/>
        </p:nvGrpSpPr>
        <p:grpSpPr>
          <a:xfrm>
            <a:off x="3774801" y="3844418"/>
            <a:ext cx="852458" cy="530688"/>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sym typeface="Wingdings" pitchFamily="2" charset="2"/>
                </a:rPr>
                <a:t>:-)</a:t>
              </a:r>
              <a:endParaRPr lang="en-US" sz="2800" dirty="0" smtClean="0">
                <a:gradFill>
                  <a:gsLst>
                    <a:gs pos="0">
                      <a:srgbClr val="FFFFFF"/>
                    </a:gs>
                    <a:gs pos="100000">
                      <a:srgbClr val="FFFFFF"/>
                    </a:gs>
                  </a:gsLst>
                  <a:lin ang="5400000" scaled="0"/>
                </a:gradFill>
              </a:endParaRPr>
            </a:p>
          </p:txBody>
        </p:sp>
      </p:grpSp>
      <p:sp>
        <p:nvSpPr>
          <p:cNvPr id="105" name="Title 1"/>
          <p:cNvSpPr txBox="1">
            <a:spLocks/>
          </p:cNvSpPr>
          <p:nvPr/>
        </p:nvSpPr>
        <p:spPr>
          <a:xfrm>
            <a:off x="1222078" y="1533589"/>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089025" algn="l"/>
              </a:tabLst>
            </a:pPr>
            <a:r>
              <a:rPr lang="en-US" sz="3200" dirty="0" smtClean="0">
                <a:latin typeface="Segoe UI" pitchFamily="34" charset="0"/>
                <a:ea typeface="Segoe UI" pitchFamily="34" charset="0"/>
                <a:cs typeface="Segoe UI" pitchFamily="34" charset="0"/>
              </a:rPr>
              <a:t>shared</a:t>
            </a:r>
            <a:endParaRPr lang="en-US" sz="32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9426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1844" y="1289120"/>
            <a:ext cx="7645400" cy="914096"/>
            <a:chOff x="3031844" y="1170370"/>
            <a:chExt cx="7645400" cy="914096"/>
          </a:xfrm>
        </p:grpSpPr>
        <p:grpSp>
          <p:nvGrpSpPr>
            <p:cNvPr id="20" name="Group 19"/>
            <p:cNvGrpSpPr/>
            <p:nvPr/>
          </p:nvGrpSpPr>
          <p:grpSpPr>
            <a:xfrm>
              <a:off x="3031844" y="1170370"/>
              <a:ext cx="7645400" cy="914096"/>
              <a:chOff x="2540230" y="5754872"/>
              <a:chExt cx="7645400" cy="914096"/>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TextBox 21"/>
              <p:cNvSpPr txBox="1"/>
              <p:nvPr/>
            </p:nvSpPr>
            <p:spPr>
              <a:xfrm>
                <a:off x="9195030" y="5754872"/>
                <a:ext cx="990600" cy="914096"/>
              </a:xfrm>
              <a:prstGeom prst="rect">
                <a:avLst/>
              </a:prstGeom>
              <a:noFill/>
            </p:spPr>
            <p:txBody>
              <a:bodyPr wrap="square" lIns="0" tIns="0" rIns="0" bIns="0" rtlCol="0">
                <a:spAutoFit/>
              </a:bodyPr>
              <a:lstStyle/>
              <a:p>
                <a:pPr algn="ctr">
                  <a:lnSpc>
                    <a:spcPct val="90000"/>
                  </a:lnSpc>
                  <a:spcBef>
                    <a:spcPct val="20000"/>
                  </a:spcBef>
                  <a:buSzPct val="80000"/>
                </a:pPr>
                <a:r>
                  <a:rPr lang="en-US" sz="6600" dirty="0" smtClean="0">
                    <a:solidFill>
                      <a:schemeClr val="bg1"/>
                    </a:solidFill>
                    <a:latin typeface="Segoe UI Light" pitchFamily="34" charset="0"/>
                  </a:rPr>
                  <a:t>2</a:t>
                </a:r>
                <a:endParaRPr lang="en-US" sz="6600" dirty="0">
                  <a:solidFill>
                    <a:schemeClr val="bg1"/>
                  </a:solidFill>
                  <a:latin typeface="Segoe UI Light" pitchFamily="34" charset="0"/>
                </a:endParaRP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67" name="Group 66"/>
          <p:cNvGrpSpPr/>
          <p:nvPr/>
        </p:nvGrpSpPr>
        <p:grpSpPr>
          <a:xfrm>
            <a:off x="-1" y="5727773"/>
            <a:ext cx="12188826" cy="1046296"/>
            <a:chOff x="-5012461" y="5194194"/>
            <a:chExt cx="16033937" cy="1376362"/>
          </a:xfrm>
        </p:grpSpPr>
        <p:pic>
          <p:nvPicPr>
            <p:cNvPr id="68"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5557"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9907"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743"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43"/>
            <a:stretch/>
          </p:blipFill>
          <p:spPr bwMode="auto">
            <a:xfrm>
              <a:off x="-3534590" y="5194194"/>
              <a:ext cx="3219309"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4571"/>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1" r="55012"/>
            <a:stretch/>
          </p:blipFill>
          <p:spPr bwMode="auto">
            <a:xfrm>
              <a:off x="9571520" y="5194194"/>
              <a:ext cx="1449956" cy="13763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292420" y="1589948"/>
            <a:ext cx="6576424" cy="4691237"/>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a:lnSpc>
                    <a:spcPct val="90000"/>
                  </a:lnSpc>
                  <a:spcBef>
                    <a:spcPct val="20000"/>
                  </a:spcBef>
                  <a:buSzPct val="80000"/>
                </a:pPr>
                <a:r>
                  <a:rPr lang="en-US" sz="1600" b="1" cap="all" dirty="0" smtClean="0">
                    <a:solidFill>
                      <a:schemeClr val="bg1"/>
                    </a:solidFill>
                  </a:rPr>
                  <a:t>Shared </a:t>
                </a:r>
                <a:r>
                  <a:rPr lang="en-US" sz="1600" b="1" cap="all" dirty="0" err="1" smtClean="0">
                    <a:solidFill>
                      <a:schemeClr val="bg1"/>
                    </a:solidFill>
                  </a:rPr>
                  <a:t>instanceS</a:t>
                </a:r>
                <a:endParaRPr lang="en-US" sz="1600" b="1" cap="all" dirty="0">
                  <a:solidFill>
                    <a:schemeClr val="bg1"/>
                  </a:soli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grpSp>
      <p:grpSp>
        <p:nvGrpSpPr>
          <p:cNvPr id="8" name="Group 7"/>
          <p:cNvGrpSpPr/>
          <p:nvPr/>
        </p:nvGrpSpPr>
        <p:grpSpPr>
          <a:xfrm>
            <a:off x="3774801" y="3844693"/>
            <a:ext cx="852458" cy="530688"/>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sym typeface="Wingdings" pitchFamily="2" charset="2"/>
                </a:rPr>
                <a:t>:-)</a:t>
              </a:r>
              <a:endParaRPr lang="en-US" sz="2800" dirty="0" smtClean="0">
                <a:gradFill>
                  <a:gsLst>
                    <a:gs pos="0">
                      <a:srgbClr val="FFFFFF"/>
                    </a:gs>
                    <a:gs pos="100000">
                      <a:srgbClr val="FFFFFF"/>
                    </a:gs>
                  </a:gsLst>
                  <a:lin ang="5400000" scaled="0"/>
                </a:gradFill>
              </a:endParaRPr>
            </a:p>
          </p:txBody>
        </p:sp>
      </p:grpSp>
      <p:grpSp>
        <p:nvGrpSpPr>
          <p:cNvPr id="114" name="Group 113"/>
          <p:cNvGrpSpPr/>
          <p:nvPr/>
        </p:nvGrpSpPr>
        <p:grpSpPr>
          <a:xfrm>
            <a:off x="1850962" y="4536375"/>
            <a:ext cx="852458" cy="530688"/>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sym typeface="Wingdings" pitchFamily="2" charset="2"/>
                </a:rPr>
                <a:t>:-)</a:t>
              </a:r>
              <a:endParaRPr lang="en-US" sz="2800" dirty="0" smtClean="0">
                <a:gradFill>
                  <a:gsLst>
                    <a:gs pos="0">
                      <a:srgbClr val="FFFFFF"/>
                    </a:gs>
                    <a:gs pos="100000">
                      <a:srgbClr val="FFFFFF"/>
                    </a:gs>
                  </a:gsLst>
                  <a:lin ang="5400000" scaled="0"/>
                </a:gradFill>
              </a:endParaRPr>
            </a:p>
          </p:txBody>
        </p:sp>
      </p:grpSp>
      <p:grpSp>
        <p:nvGrpSpPr>
          <p:cNvPr id="119" name="Group 118"/>
          <p:cNvGrpSpPr/>
          <p:nvPr/>
        </p:nvGrpSpPr>
        <p:grpSpPr>
          <a:xfrm>
            <a:off x="-1" y="0"/>
            <a:ext cx="12188826" cy="983234"/>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22" name="Title 1"/>
            <p:cNvSpPr txBox="1">
              <a:spLocks/>
            </p:cNvSpPr>
            <p:nvPr/>
          </p:nvSpPr>
          <p:spPr>
            <a:xfrm>
              <a:off x="302613" y="238129"/>
              <a:ext cx="3060020" cy="6647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sz="4800" dirty="0" smtClean="0"/>
                <a:t>Web Sites </a:t>
              </a:r>
              <a:endParaRPr lang="en-US" sz="4800" dirty="0"/>
            </a:p>
          </p:txBody>
        </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lang="en-US" sz="3200" dirty="0" smtClean="0">
                    <a:solidFill>
                      <a:srgbClr val="92D050"/>
                    </a:solidFill>
                  </a:rPr>
                  <a:t>shared</a:t>
                </a:r>
                <a:endParaRPr lang="en-US" sz="3200" dirty="0">
                  <a:solidFill>
                    <a:srgbClr val="92D050"/>
                  </a:solidFill>
                </a:endParaRPr>
              </a:p>
            </p:txBody>
          </p:sp>
          <p:sp>
            <p:nvSpPr>
              <p:cNvPr id="12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lang="en-US" sz="3200" dirty="0" smtClean="0"/>
                  <a:t>reserved</a:t>
                </a:r>
                <a:endParaRPr lang="en-US" sz="3200" dirty="0"/>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1222078" y="1533589"/>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089025" algn="l"/>
              </a:tabLst>
            </a:pPr>
            <a:r>
              <a:rPr lang="en-US" sz="3200" dirty="0" smtClean="0">
                <a:latin typeface="Segoe UI" pitchFamily="34" charset="0"/>
                <a:ea typeface="Segoe UI" pitchFamily="34" charset="0"/>
                <a:cs typeface="Segoe UI" pitchFamily="34" charset="0"/>
              </a:rPr>
              <a:t>shared</a:t>
            </a:r>
            <a:endParaRPr lang="en-US" sz="32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9051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2420" y="1589948"/>
            <a:ext cx="6576424" cy="4691237"/>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5" cy="221599"/>
                </a:xfrm>
                <a:prstGeom prst="rect">
                  <a:avLst/>
                </a:prstGeom>
                <a:noFill/>
              </p:spPr>
              <p:txBody>
                <a:bodyPr wrap="square" lIns="0" tIns="0" rIns="0" bIns="0" rtlCol="0">
                  <a:spAutoFit/>
                </a:bodyPr>
                <a:lstStyle/>
                <a:p>
                  <a:pPr>
                    <a:lnSpc>
                      <a:spcPct val="90000"/>
                    </a:lnSpc>
                    <a:spcBef>
                      <a:spcPct val="20000"/>
                    </a:spcBef>
                    <a:buSzPct val="80000"/>
                  </a:pPr>
                  <a:r>
                    <a:rPr lang="en-US" sz="1600" b="1" cap="all" dirty="0" smtClean="0">
                      <a:solidFill>
                        <a:schemeClr val="bg1"/>
                      </a:solidFill>
                    </a:rPr>
                    <a:t>Shared </a:t>
                  </a:r>
                  <a:r>
                    <a:rPr lang="en-US" sz="1600" b="1" cap="all" dirty="0" err="1" smtClean="0">
                      <a:solidFill>
                        <a:schemeClr val="bg1"/>
                      </a:solidFill>
                    </a:rPr>
                    <a:t>instanceS</a:t>
                  </a:r>
                  <a:endParaRPr lang="en-US" sz="1600" b="1" cap="all" dirty="0">
                    <a:solidFill>
                      <a:schemeClr val="bg1"/>
                    </a:solidFill>
                  </a:endParaRP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3"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3"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3"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sym typeface="Wingdings" pitchFamily="2" charset="2"/>
                  </a:rPr>
                  <a:t>:-)</a:t>
                </a:r>
                <a:endParaRPr lang="en-US" sz="2800" dirty="0" smtClean="0">
                  <a:gradFill>
                    <a:gsLst>
                      <a:gs pos="0">
                        <a:srgbClr val="FFFFFF"/>
                      </a:gs>
                      <a:gs pos="100000">
                        <a:srgbClr val="FFFFFF"/>
                      </a:gs>
                    </a:gsLst>
                    <a:lin ang="5400000" scaled="0"/>
                  </a:gradFill>
                </a:endParaRPr>
              </a:p>
            </p:txBody>
          </p:sp>
        </p:grpSp>
      </p:grpSp>
      <p:grpSp>
        <p:nvGrpSpPr>
          <p:cNvPr id="10" name="Group 9"/>
          <p:cNvGrpSpPr/>
          <p:nvPr/>
        </p:nvGrpSpPr>
        <p:grpSpPr>
          <a:xfrm>
            <a:off x="-1" y="0"/>
            <a:ext cx="12180802" cy="983234"/>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2" name="Title 1"/>
          <p:cNvSpPr txBox="1">
            <a:spLocks/>
          </p:cNvSpPr>
          <p:nvPr/>
        </p:nvSpPr>
        <p:spPr>
          <a:xfrm>
            <a:off x="302613" y="238129"/>
            <a:ext cx="3060020" cy="6647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sz="4800" dirty="0" smtClean="0"/>
              <a:t>Web Sites </a:t>
            </a:r>
            <a:endParaRPr lang="en-US" sz="4800" dirty="0"/>
          </a:p>
        </p:txBody>
      </p:sp>
      <p:grpSp>
        <p:nvGrpSpPr>
          <p:cNvPr id="88" name="Group 87"/>
          <p:cNvGrpSpPr/>
          <p:nvPr/>
        </p:nvGrpSpPr>
        <p:grpSpPr>
          <a:xfrm>
            <a:off x="3031844" y="1293202"/>
            <a:ext cx="7645400" cy="914096"/>
            <a:chOff x="3031844" y="1170370"/>
            <a:chExt cx="7645400" cy="914096"/>
          </a:xfrm>
        </p:grpSpPr>
        <p:grpSp>
          <p:nvGrpSpPr>
            <p:cNvPr id="20" name="Group 19"/>
            <p:cNvGrpSpPr/>
            <p:nvPr/>
          </p:nvGrpSpPr>
          <p:grpSpPr>
            <a:xfrm>
              <a:off x="3031844" y="1170370"/>
              <a:ext cx="7645400" cy="914096"/>
              <a:chOff x="2540230" y="5754872"/>
              <a:chExt cx="7645400" cy="914096"/>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TextBox 21"/>
              <p:cNvSpPr txBox="1"/>
              <p:nvPr/>
            </p:nvSpPr>
            <p:spPr>
              <a:xfrm>
                <a:off x="9195030" y="5754872"/>
                <a:ext cx="990600" cy="914096"/>
              </a:xfrm>
              <a:prstGeom prst="rect">
                <a:avLst/>
              </a:prstGeom>
              <a:noFill/>
            </p:spPr>
            <p:txBody>
              <a:bodyPr wrap="square" lIns="0" tIns="0" rIns="0" bIns="0" rtlCol="0">
                <a:spAutoFit/>
              </a:bodyPr>
              <a:lstStyle/>
              <a:p>
                <a:pPr algn="ctr">
                  <a:lnSpc>
                    <a:spcPct val="90000"/>
                  </a:lnSpc>
                  <a:spcBef>
                    <a:spcPct val="20000"/>
                  </a:spcBef>
                  <a:buSzPct val="80000"/>
                </a:pPr>
                <a:r>
                  <a:rPr lang="en-US" sz="6600" dirty="0" smtClean="0">
                    <a:solidFill>
                      <a:schemeClr val="bg1"/>
                    </a:solidFill>
                    <a:latin typeface="Segoe UI Light" pitchFamily="34" charset="0"/>
                  </a:rPr>
                  <a:t>1</a:t>
                </a:r>
                <a:endParaRPr lang="en-US" sz="6600" dirty="0">
                  <a:solidFill>
                    <a:schemeClr val="bg1"/>
                  </a:solidFill>
                  <a:latin typeface="Segoe UI Light" pitchFamily="34" charset="0"/>
                </a:endParaRP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67" name="Group 66"/>
          <p:cNvGrpSpPr/>
          <p:nvPr/>
        </p:nvGrpSpPr>
        <p:grpSpPr>
          <a:xfrm>
            <a:off x="-1" y="5727773"/>
            <a:ext cx="12188826" cy="1046296"/>
            <a:chOff x="-5012461" y="5194194"/>
            <a:chExt cx="16033937" cy="1376362"/>
          </a:xfrm>
        </p:grpSpPr>
        <p:pic>
          <p:nvPicPr>
            <p:cNvPr id="68" name="Picture 2" descr="C:\Users\jonahs\Documents\Dropbox\Projects SCOTT\Azure Deck\Source Images\server-blu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5557"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C:\Users\jonahs\Documents\Dropbox\Projects SCOTT\Azure Deck\Source Images\server-blu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9907"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C:\Users\jonahs\Documents\Dropbox\Projects SCOTT\Azure Deck\Source Images\server-blu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743"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C:\Users\jonahs\Documents\Dropbox\Projects SCOTT\Azure Deck\Source Images\server-blu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43"/>
            <a:stretch/>
          </p:blipFill>
          <p:spPr bwMode="auto">
            <a:xfrm>
              <a:off x="-3534590" y="5194194"/>
              <a:ext cx="3219309"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descr="C:\Users\jonahs\Documents\Dropbox\Projects SCOTT\Azure Deck\Source Images\server-blu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4571"/>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descr="C:\Users\jonahs\Documents\Dropbox\Projects SCOTT\Azure Deck\Source Images\server-blu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21" r="55012"/>
            <a:stretch/>
          </p:blipFill>
          <p:spPr bwMode="auto">
            <a:xfrm>
              <a:off x="9571520" y="5194194"/>
              <a:ext cx="1449956" cy="1376362"/>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lang="en-US" sz="3200" dirty="0" smtClean="0"/>
              <a:t>shared</a:t>
            </a:r>
            <a:endParaRPr lang="en-US" sz="3200" dirty="0"/>
          </a:p>
        </p:txBody>
      </p:sp>
      <p:sp>
        <p:nvSpPr>
          <p:cNvPr id="130"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lang="en-US" sz="3200" dirty="0" smtClean="0">
                <a:solidFill>
                  <a:srgbClr val="92D050"/>
                </a:solidFill>
              </a:rPr>
              <a:t>reserved</a:t>
            </a:r>
            <a:endParaRPr lang="en-US" sz="3200" dirty="0">
              <a:solidFill>
                <a:srgbClr val="92D050"/>
              </a:solidFill>
            </a:endParaRPr>
          </a:p>
        </p:txBody>
      </p:sp>
      <p:cxnSp>
        <p:nvCxnSpPr>
          <p:cNvPr id="131" name="Straight Connector 130"/>
          <p:cNvCxnSpPr/>
          <p:nvPr/>
        </p:nvCxnSpPr>
        <p:spPr>
          <a:xfrm flipV="1">
            <a:off x="8587619"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19" y="300008"/>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4" y="983233"/>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24" y="2633150"/>
            <a:ext cx="2372247"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a:lnSpc>
                  <a:spcPct val="90000"/>
                </a:lnSpc>
                <a:spcBef>
                  <a:spcPct val="20000"/>
                </a:spcBef>
                <a:buSzPct val="80000"/>
              </a:pPr>
              <a:r>
                <a:rPr lang="en-US" sz="1600" b="1" cap="all" dirty="0" smtClean="0">
                  <a:solidFill>
                    <a:schemeClr val="bg1"/>
                  </a:solidFill>
                </a:rPr>
                <a:t>RESERVED instance</a:t>
              </a:r>
              <a:endParaRPr lang="en-US" sz="1600" b="1" cap="all" dirty="0">
                <a:solidFill>
                  <a:schemeClr val="bg1"/>
                </a:solidFill>
              </a:endParaRPr>
            </a:p>
          </p:txBody>
        </p:sp>
      </p:grpSp>
      <p:sp>
        <p:nvSpPr>
          <p:cNvPr id="4" name="Rectangle 3"/>
          <p:cNvSpPr/>
          <p:nvPr/>
        </p:nvSpPr>
        <p:spPr bwMode="auto">
          <a:xfrm>
            <a:off x="8587619" y="300008"/>
            <a:ext cx="2089625" cy="767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44" name="Group 143"/>
          <p:cNvGrpSpPr/>
          <p:nvPr/>
        </p:nvGrpSpPr>
        <p:grpSpPr>
          <a:xfrm>
            <a:off x="6234821" y="3291434"/>
            <a:ext cx="2160454" cy="1572958"/>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5400" dirty="0" smtClean="0">
                  <a:gradFill>
                    <a:gsLst>
                      <a:gs pos="0">
                        <a:srgbClr val="FFFFFF"/>
                      </a:gs>
                      <a:gs pos="100000">
                        <a:srgbClr val="FFFFFF"/>
                      </a:gs>
                    </a:gsLst>
                    <a:lin ang="5400000" scaled="0"/>
                  </a:gradFill>
                  <a:sym typeface="Wingdings" pitchFamily="2" charset="2"/>
                </a:rPr>
                <a:t>:-)</a:t>
              </a:r>
              <a:endParaRPr lang="en-US" sz="4800" dirty="0" smtClean="0">
                <a:gradFill>
                  <a:gsLst>
                    <a:gs pos="0">
                      <a:srgbClr val="FFFFFF"/>
                    </a:gs>
                    <a:gs pos="100000">
                      <a:srgbClr val="FFFFFF"/>
                    </a:gs>
                  </a:gsLst>
                  <a:lin ang="5400000" scaled="0"/>
                </a:gradFill>
              </a:endParaRPr>
            </a:p>
          </p:txBody>
        </p:sp>
      </p:grpSp>
      <p:grpSp>
        <p:nvGrpSpPr>
          <p:cNvPr id="305" name="Group 304"/>
          <p:cNvGrpSpPr/>
          <p:nvPr/>
        </p:nvGrpSpPr>
        <p:grpSpPr>
          <a:xfrm>
            <a:off x="3759726" y="3762623"/>
            <a:ext cx="866164" cy="631078"/>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sym typeface="Wingdings" pitchFamily="2" charset="2"/>
                </a:rPr>
                <a:t>:-)</a:t>
              </a:r>
              <a:endParaRPr lang="en-US" sz="2800" dirty="0" smtClean="0">
                <a:gradFill>
                  <a:gsLst>
                    <a:gs pos="0">
                      <a:srgbClr val="FFFFFF"/>
                    </a:gs>
                    <a:gs pos="100000">
                      <a:srgbClr val="FFFFFF"/>
                    </a:gs>
                  </a:gsLst>
                  <a:lin ang="5400000" scaled="0"/>
                </a:gradFill>
              </a:endParaRPr>
            </a:p>
          </p:txBody>
        </p:sp>
      </p:grpSp>
      <p:grpSp>
        <p:nvGrpSpPr>
          <p:cNvPr id="310" name="Group 309"/>
          <p:cNvGrpSpPr/>
          <p:nvPr/>
        </p:nvGrpSpPr>
        <p:grpSpPr>
          <a:xfrm>
            <a:off x="3031844" y="1293202"/>
            <a:ext cx="7645400" cy="914096"/>
            <a:chOff x="3031844" y="1170370"/>
            <a:chExt cx="7645400" cy="914096"/>
          </a:xfrm>
        </p:grpSpPr>
        <p:grpSp>
          <p:nvGrpSpPr>
            <p:cNvPr id="314" name="Group 313"/>
            <p:cNvGrpSpPr/>
            <p:nvPr/>
          </p:nvGrpSpPr>
          <p:grpSpPr>
            <a:xfrm>
              <a:off x="3031844" y="1170370"/>
              <a:ext cx="7645400" cy="914096"/>
              <a:chOff x="2540230" y="5754872"/>
              <a:chExt cx="7645400" cy="914096"/>
            </a:xfrm>
          </p:grpSpPr>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6" name="TextBox 315"/>
              <p:cNvSpPr txBox="1"/>
              <p:nvPr/>
            </p:nvSpPr>
            <p:spPr>
              <a:xfrm>
                <a:off x="9195030" y="5754872"/>
                <a:ext cx="990600" cy="914096"/>
              </a:xfrm>
              <a:prstGeom prst="rect">
                <a:avLst/>
              </a:prstGeom>
              <a:noFill/>
            </p:spPr>
            <p:txBody>
              <a:bodyPr wrap="square" lIns="0" tIns="0" rIns="0" bIns="0" rtlCol="0">
                <a:spAutoFit/>
              </a:bodyPr>
              <a:lstStyle/>
              <a:p>
                <a:pPr algn="ctr">
                  <a:lnSpc>
                    <a:spcPct val="90000"/>
                  </a:lnSpc>
                  <a:spcBef>
                    <a:spcPct val="20000"/>
                  </a:spcBef>
                  <a:buSzPct val="80000"/>
                </a:pPr>
                <a:r>
                  <a:rPr lang="en-US" sz="6600" dirty="0" smtClean="0">
                    <a:solidFill>
                      <a:schemeClr val="bg1"/>
                    </a:solidFill>
                    <a:latin typeface="Segoe UI Light" pitchFamily="34" charset="0"/>
                  </a:rPr>
                  <a:t>0</a:t>
                </a:r>
                <a:endParaRPr lang="en-US" sz="6600" dirty="0">
                  <a:solidFill>
                    <a:schemeClr val="bg1"/>
                  </a:solidFill>
                  <a:latin typeface="Segoe UI Light" pitchFamily="34" charset="0"/>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25" name="Title 1"/>
          <p:cNvSpPr txBox="1">
            <a:spLocks/>
          </p:cNvSpPr>
          <p:nvPr/>
        </p:nvSpPr>
        <p:spPr>
          <a:xfrm>
            <a:off x="1222078" y="1533589"/>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089025" algn="l"/>
              </a:tabLst>
            </a:pPr>
            <a:r>
              <a:rPr lang="en-US" sz="3200" dirty="0" smtClean="0">
                <a:latin typeface="Segoe UI" pitchFamily="34" charset="0"/>
                <a:ea typeface="Segoe UI" pitchFamily="34" charset="0"/>
                <a:cs typeface="Segoe UI" pitchFamily="34" charset="0"/>
              </a:rPr>
              <a:t>reserved</a:t>
            </a:r>
            <a:endParaRPr lang="en-US" sz="32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0796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1" y="0"/>
            <a:ext cx="12180802" cy="983234"/>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2" name="Title 1"/>
          <p:cNvSpPr txBox="1">
            <a:spLocks/>
          </p:cNvSpPr>
          <p:nvPr/>
        </p:nvSpPr>
        <p:spPr>
          <a:xfrm>
            <a:off x="302613" y="238129"/>
            <a:ext cx="3060020" cy="6647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sz="4800" dirty="0" smtClean="0"/>
              <a:t>Web Sites </a:t>
            </a:r>
            <a:endParaRPr lang="en-US" sz="4800" dirty="0"/>
          </a:p>
        </p:txBody>
      </p:sp>
      <p:grpSp>
        <p:nvGrpSpPr>
          <p:cNvPr id="88" name="Group 87"/>
          <p:cNvGrpSpPr/>
          <p:nvPr/>
        </p:nvGrpSpPr>
        <p:grpSpPr>
          <a:xfrm>
            <a:off x="3031844" y="1293202"/>
            <a:ext cx="7645400" cy="914096"/>
            <a:chOff x="3031844" y="1170370"/>
            <a:chExt cx="7645400" cy="914096"/>
          </a:xfrm>
        </p:grpSpPr>
        <p:grpSp>
          <p:nvGrpSpPr>
            <p:cNvPr id="20" name="Group 19"/>
            <p:cNvGrpSpPr/>
            <p:nvPr/>
          </p:nvGrpSpPr>
          <p:grpSpPr>
            <a:xfrm>
              <a:off x="3031844" y="1170370"/>
              <a:ext cx="7645400" cy="914096"/>
              <a:chOff x="2540230" y="5754872"/>
              <a:chExt cx="7645400" cy="914096"/>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TextBox 21"/>
              <p:cNvSpPr txBox="1"/>
              <p:nvPr/>
            </p:nvSpPr>
            <p:spPr>
              <a:xfrm>
                <a:off x="9195030" y="5754872"/>
                <a:ext cx="990600" cy="914096"/>
              </a:xfrm>
              <a:prstGeom prst="rect">
                <a:avLst/>
              </a:prstGeom>
              <a:noFill/>
            </p:spPr>
            <p:txBody>
              <a:bodyPr wrap="square" lIns="0" tIns="0" rIns="0" bIns="0" rtlCol="0">
                <a:spAutoFit/>
              </a:bodyPr>
              <a:lstStyle/>
              <a:p>
                <a:pPr algn="ctr">
                  <a:lnSpc>
                    <a:spcPct val="90000"/>
                  </a:lnSpc>
                  <a:spcBef>
                    <a:spcPct val="20000"/>
                  </a:spcBef>
                  <a:buSzPct val="80000"/>
                </a:pPr>
                <a:r>
                  <a:rPr lang="en-US" sz="6600" dirty="0" smtClean="0">
                    <a:solidFill>
                      <a:schemeClr val="bg1"/>
                    </a:solidFill>
                    <a:latin typeface="Segoe UI Light" pitchFamily="34" charset="0"/>
                  </a:rPr>
                  <a:t>2</a:t>
                </a:r>
                <a:endParaRPr lang="en-US" sz="6600" dirty="0">
                  <a:solidFill>
                    <a:schemeClr val="bg1"/>
                  </a:solidFill>
                  <a:latin typeface="Segoe UI Light" pitchFamily="34" charset="0"/>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67" name="Group 66"/>
          <p:cNvGrpSpPr/>
          <p:nvPr/>
        </p:nvGrpSpPr>
        <p:grpSpPr>
          <a:xfrm>
            <a:off x="-1" y="5727773"/>
            <a:ext cx="12188826" cy="1046296"/>
            <a:chOff x="-5012461" y="5194194"/>
            <a:chExt cx="16033937" cy="1376362"/>
          </a:xfrm>
        </p:grpSpPr>
        <p:pic>
          <p:nvPicPr>
            <p:cNvPr id="68"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5557"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9907"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743"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43"/>
            <a:stretch/>
          </p:blipFill>
          <p:spPr bwMode="auto">
            <a:xfrm>
              <a:off x="-3534590" y="5194194"/>
              <a:ext cx="3219309"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4571"/>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1" r="55012"/>
            <a:stretch/>
          </p:blipFill>
          <p:spPr bwMode="auto">
            <a:xfrm>
              <a:off x="9571520" y="5194194"/>
              <a:ext cx="1449956" cy="1376362"/>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lang="en-US" sz="3200" dirty="0" smtClean="0"/>
              <a:t>shared</a:t>
            </a:r>
            <a:endParaRPr lang="en-US" sz="3200" dirty="0"/>
          </a:p>
        </p:txBody>
      </p:sp>
      <p:sp>
        <p:nvSpPr>
          <p:cNvPr id="130"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lang="en-US" sz="3200" dirty="0" smtClean="0">
                <a:solidFill>
                  <a:srgbClr val="92D050"/>
                </a:solidFill>
              </a:rPr>
              <a:t>reserved</a:t>
            </a:r>
            <a:endParaRPr lang="en-US" sz="3200" dirty="0">
              <a:solidFill>
                <a:srgbClr val="92D050"/>
              </a:solidFill>
            </a:endParaRPr>
          </a:p>
        </p:txBody>
      </p:sp>
      <p:cxnSp>
        <p:nvCxnSpPr>
          <p:cNvPr id="131" name="Straight Connector 130"/>
          <p:cNvCxnSpPr/>
          <p:nvPr/>
        </p:nvCxnSpPr>
        <p:spPr>
          <a:xfrm flipV="1">
            <a:off x="8587619"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19" y="300008"/>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4" y="983233"/>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24" y="2633150"/>
            <a:ext cx="2372247"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a:lnSpc>
                  <a:spcPct val="90000"/>
                </a:lnSpc>
                <a:spcBef>
                  <a:spcPct val="20000"/>
                </a:spcBef>
                <a:buSzPct val="80000"/>
              </a:pPr>
              <a:r>
                <a:rPr lang="en-US" sz="1600" b="1" cap="all" dirty="0" smtClean="0">
                  <a:solidFill>
                    <a:schemeClr val="bg1"/>
                  </a:solidFill>
                </a:rPr>
                <a:t>RESERVED instance</a:t>
              </a:r>
              <a:endParaRPr lang="en-US" sz="1600" b="1" cap="all" dirty="0">
                <a:solidFill>
                  <a:schemeClr val="bg1"/>
                </a:solidFill>
              </a:endParaRPr>
            </a:p>
          </p:txBody>
        </p:sp>
      </p:grpSp>
      <p:grpSp>
        <p:nvGrpSpPr>
          <p:cNvPr id="144" name="Group 143"/>
          <p:cNvGrpSpPr/>
          <p:nvPr/>
        </p:nvGrpSpPr>
        <p:grpSpPr>
          <a:xfrm>
            <a:off x="6234821" y="3291434"/>
            <a:ext cx="2160454" cy="1572958"/>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5400" dirty="0" smtClean="0">
                  <a:gradFill>
                    <a:gsLst>
                      <a:gs pos="0">
                        <a:srgbClr val="FFFFFF"/>
                      </a:gs>
                      <a:gs pos="100000">
                        <a:srgbClr val="FFFFFF"/>
                      </a:gs>
                    </a:gsLst>
                    <a:lin ang="5400000" scaled="0"/>
                  </a:gradFill>
                  <a:sym typeface="Wingdings" pitchFamily="2" charset="2"/>
                </a:rPr>
                <a:t>:-)</a:t>
              </a:r>
              <a:endParaRPr lang="en-US" sz="4800" dirty="0" smtClean="0">
                <a:gradFill>
                  <a:gsLst>
                    <a:gs pos="0">
                      <a:srgbClr val="FFFFFF"/>
                    </a:gs>
                    <a:gs pos="100000">
                      <a:srgbClr val="FFFFFF"/>
                    </a:gs>
                  </a:gsLst>
                  <a:lin ang="5400000" scaled="0"/>
                </a:gradFill>
              </a:endParaRPr>
            </a:p>
          </p:txBody>
        </p:sp>
      </p:grpSp>
      <p:grpSp>
        <p:nvGrpSpPr>
          <p:cNvPr id="121" name="Group 120"/>
          <p:cNvGrpSpPr/>
          <p:nvPr/>
        </p:nvGrpSpPr>
        <p:grpSpPr>
          <a:xfrm>
            <a:off x="6128634" y="2633150"/>
            <a:ext cx="2372247" cy="2928764"/>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rgbClr val="FFFFFF">
                  <a:alpha val="4392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9" name="TextBox 148"/>
              <p:cNvSpPr txBox="1"/>
              <p:nvPr/>
            </p:nvSpPr>
            <p:spPr>
              <a:xfrm>
                <a:off x="5014374" y="2791511"/>
                <a:ext cx="2047163" cy="221599"/>
              </a:xfrm>
              <a:prstGeom prst="rect">
                <a:avLst/>
              </a:prstGeom>
              <a:noFill/>
            </p:spPr>
            <p:txBody>
              <a:bodyPr wrap="none" lIns="0" tIns="0" rIns="0" bIns="0" rtlCol="0">
                <a:spAutoFit/>
              </a:bodyPr>
              <a:lstStyle/>
              <a:p>
                <a:pPr>
                  <a:lnSpc>
                    <a:spcPct val="90000"/>
                  </a:lnSpc>
                  <a:spcBef>
                    <a:spcPct val="20000"/>
                  </a:spcBef>
                  <a:buSzPct val="80000"/>
                </a:pPr>
                <a:r>
                  <a:rPr lang="en-US" sz="1600" b="1" cap="all" dirty="0" smtClean="0">
                    <a:solidFill>
                      <a:schemeClr val="bg1"/>
                    </a:solidFill>
                  </a:rPr>
                  <a:t>RESERVED instance</a:t>
                </a:r>
                <a:endParaRPr lang="en-US" sz="1600" b="1" cap="all" dirty="0">
                  <a:solidFill>
                    <a:schemeClr val="bg1"/>
                  </a:solidFill>
                </a:endParaRP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5400" dirty="0" smtClean="0">
                    <a:gradFill>
                      <a:gsLst>
                        <a:gs pos="0">
                          <a:srgbClr val="FFFFFF"/>
                        </a:gs>
                        <a:gs pos="100000">
                          <a:srgbClr val="FFFFFF"/>
                        </a:gs>
                      </a:gsLst>
                      <a:lin ang="5400000" scaled="0"/>
                    </a:gradFill>
                    <a:sym typeface="Wingdings" pitchFamily="2" charset="2"/>
                  </a:rPr>
                  <a:t>:-)</a:t>
                </a:r>
                <a:endParaRPr lang="en-US" sz="4800" dirty="0" smtClean="0">
                  <a:gradFill>
                    <a:gsLst>
                      <a:gs pos="0">
                        <a:srgbClr val="FFFFFF"/>
                      </a:gs>
                      <a:gs pos="100000">
                        <a:srgbClr val="FFFFFF"/>
                      </a:gs>
                    </a:gsLst>
                    <a:lin ang="5400000" scaled="0"/>
                  </a:gradFill>
                </a:endParaRPr>
              </a:p>
            </p:txBody>
          </p:sp>
        </p:grpSp>
      </p:grpSp>
      <p:sp>
        <p:nvSpPr>
          <p:cNvPr id="46" name="Title 1"/>
          <p:cNvSpPr txBox="1">
            <a:spLocks/>
          </p:cNvSpPr>
          <p:nvPr/>
        </p:nvSpPr>
        <p:spPr>
          <a:xfrm>
            <a:off x="1222078" y="1533589"/>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089025" algn="l"/>
              </a:tabLst>
            </a:pPr>
            <a:r>
              <a:rPr lang="en-US" sz="3200" dirty="0" smtClean="0">
                <a:latin typeface="Segoe UI" pitchFamily="34" charset="0"/>
                <a:ea typeface="Segoe UI" pitchFamily="34" charset="0"/>
                <a:cs typeface="Segoe UI" pitchFamily="34" charset="0"/>
              </a:rPr>
              <a:t>reserved</a:t>
            </a:r>
            <a:endParaRPr lang="en-US" sz="32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3578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0"/>
            <a:ext cx="12180802" cy="983234"/>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2" name="Title 1"/>
          <p:cNvSpPr txBox="1">
            <a:spLocks/>
          </p:cNvSpPr>
          <p:nvPr/>
        </p:nvSpPr>
        <p:spPr>
          <a:xfrm>
            <a:off x="302613" y="238129"/>
            <a:ext cx="3060020" cy="6647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sz="4800" dirty="0" smtClean="0"/>
              <a:t>Web Sites </a:t>
            </a:r>
            <a:endParaRPr lang="en-US" sz="4800" dirty="0"/>
          </a:p>
        </p:txBody>
      </p:sp>
      <p:grpSp>
        <p:nvGrpSpPr>
          <p:cNvPr id="88" name="Group 87"/>
          <p:cNvGrpSpPr/>
          <p:nvPr/>
        </p:nvGrpSpPr>
        <p:grpSpPr>
          <a:xfrm>
            <a:off x="3031844" y="1293202"/>
            <a:ext cx="7645400" cy="914096"/>
            <a:chOff x="3031844" y="1170370"/>
            <a:chExt cx="7645400" cy="914096"/>
          </a:xfrm>
        </p:grpSpPr>
        <p:grpSp>
          <p:nvGrpSpPr>
            <p:cNvPr id="20" name="Group 19"/>
            <p:cNvGrpSpPr/>
            <p:nvPr/>
          </p:nvGrpSpPr>
          <p:grpSpPr>
            <a:xfrm>
              <a:off x="3031844" y="1170370"/>
              <a:ext cx="7645400" cy="914096"/>
              <a:chOff x="2540230" y="5754872"/>
              <a:chExt cx="7645400" cy="914096"/>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TextBox 21"/>
              <p:cNvSpPr txBox="1"/>
              <p:nvPr/>
            </p:nvSpPr>
            <p:spPr>
              <a:xfrm>
                <a:off x="9195030" y="5754872"/>
                <a:ext cx="990600" cy="914096"/>
              </a:xfrm>
              <a:prstGeom prst="rect">
                <a:avLst/>
              </a:prstGeom>
              <a:noFill/>
            </p:spPr>
            <p:txBody>
              <a:bodyPr wrap="square" lIns="0" tIns="0" rIns="0" bIns="0" rtlCol="0">
                <a:spAutoFit/>
              </a:bodyPr>
              <a:lstStyle/>
              <a:p>
                <a:pPr algn="ctr">
                  <a:lnSpc>
                    <a:spcPct val="90000"/>
                  </a:lnSpc>
                  <a:spcBef>
                    <a:spcPct val="20000"/>
                  </a:spcBef>
                  <a:buSzPct val="80000"/>
                </a:pPr>
                <a:r>
                  <a:rPr lang="en-US" sz="6600" dirty="0" smtClean="0">
                    <a:solidFill>
                      <a:schemeClr val="bg1"/>
                    </a:solidFill>
                    <a:latin typeface="Segoe UI Light" pitchFamily="34" charset="0"/>
                  </a:rPr>
                  <a:t>2</a:t>
                </a:r>
                <a:endParaRPr lang="en-US" sz="6600" dirty="0">
                  <a:solidFill>
                    <a:schemeClr val="bg1"/>
                  </a:solidFill>
                  <a:latin typeface="Segoe UI Light" pitchFamily="34" charset="0"/>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67" name="Group 66"/>
          <p:cNvGrpSpPr/>
          <p:nvPr/>
        </p:nvGrpSpPr>
        <p:grpSpPr>
          <a:xfrm>
            <a:off x="-1" y="5727773"/>
            <a:ext cx="12188826" cy="1046296"/>
            <a:chOff x="-5012461" y="5194194"/>
            <a:chExt cx="16033937" cy="1376362"/>
          </a:xfrm>
        </p:grpSpPr>
        <p:pic>
          <p:nvPicPr>
            <p:cNvPr id="68"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5557"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9907"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C:\Users\jonahs\Documents\Dropbox\Projects SCOTT\Azure Deck\Source Images\serv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743" y="5194194"/>
              <a:ext cx="318611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43"/>
            <a:stretch/>
          </p:blipFill>
          <p:spPr bwMode="auto">
            <a:xfrm>
              <a:off x="-3534590" y="5194194"/>
              <a:ext cx="3219309"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4571"/>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descr="C:\Users\jonahs\Documents\Dropbox\Projects SCOTT\Azure Deck\Source Images\server-blu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21" r="55012"/>
            <a:stretch/>
          </p:blipFill>
          <p:spPr bwMode="auto">
            <a:xfrm>
              <a:off x="9571520" y="5194194"/>
              <a:ext cx="1449956" cy="1376362"/>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lang="en-US" sz="3200" dirty="0" smtClean="0"/>
              <a:t>shared</a:t>
            </a:r>
            <a:endParaRPr lang="en-US" sz="3200" dirty="0"/>
          </a:p>
        </p:txBody>
      </p:sp>
      <p:sp>
        <p:nvSpPr>
          <p:cNvPr id="130"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25" algn="l"/>
              </a:tabLst>
            </a:pPr>
            <a:r>
              <a:rPr lang="en-US" sz="3200" dirty="0" smtClean="0">
                <a:solidFill>
                  <a:srgbClr val="92D050"/>
                </a:solidFill>
              </a:rPr>
              <a:t>reserved</a:t>
            </a:r>
            <a:endParaRPr lang="en-US" sz="3200" dirty="0">
              <a:solidFill>
                <a:srgbClr val="92D050"/>
              </a:solidFill>
            </a:endParaRPr>
          </a:p>
        </p:txBody>
      </p:sp>
      <p:cxnSp>
        <p:nvCxnSpPr>
          <p:cNvPr id="131" name="Straight Connector 130"/>
          <p:cNvCxnSpPr/>
          <p:nvPr/>
        </p:nvCxnSpPr>
        <p:spPr>
          <a:xfrm flipV="1">
            <a:off x="8587619"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19" y="300008"/>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4" y="983233"/>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24" y="2633150"/>
            <a:ext cx="2372247"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a:lnSpc>
                  <a:spcPct val="90000"/>
                </a:lnSpc>
                <a:spcBef>
                  <a:spcPct val="20000"/>
                </a:spcBef>
                <a:buSzPct val="80000"/>
              </a:pPr>
              <a:r>
                <a:rPr lang="en-US" sz="1600" b="1" cap="all" dirty="0" smtClean="0">
                  <a:solidFill>
                    <a:schemeClr val="bg1"/>
                  </a:solidFill>
                </a:rPr>
                <a:t>RESERVED instance</a:t>
              </a:r>
              <a:endParaRPr lang="en-US" sz="1600" b="1" cap="all" dirty="0">
                <a:solidFill>
                  <a:schemeClr val="bg1"/>
                </a:solidFill>
              </a:endParaRPr>
            </a:p>
          </p:txBody>
        </p:sp>
      </p:grpSp>
      <p:grpSp>
        <p:nvGrpSpPr>
          <p:cNvPr id="144" name="Group 143"/>
          <p:cNvGrpSpPr/>
          <p:nvPr/>
        </p:nvGrpSpPr>
        <p:grpSpPr>
          <a:xfrm>
            <a:off x="6234821" y="3291437"/>
            <a:ext cx="2160457" cy="1572958"/>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5400" dirty="0" smtClean="0">
                  <a:gradFill>
                    <a:gsLst>
                      <a:gs pos="0">
                        <a:srgbClr val="FFFFFF"/>
                      </a:gs>
                      <a:gs pos="100000">
                        <a:srgbClr val="FFFFFF"/>
                      </a:gs>
                    </a:gsLst>
                    <a:lin ang="5400000" scaled="0"/>
                  </a:gradFill>
                  <a:sym typeface="Wingdings" pitchFamily="2" charset="2"/>
                </a:rPr>
                <a:t>:-)</a:t>
              </a:r>
              <a:endParaRPr lang="en-US" sz="4800" dirty="0" smtClean="0">
                <a:gradFill>
                  <a:gsLst>
                    <a:gs pos="0">
                      <a:srgbClr val="FFFFFF"/>
                    </a:gs>
                    <a:gs pos="100000">
                      <a:srgbClr val="FFFFFF"/>
                    </a:gs>
                  </a:gsLst>
                  <a:lin ang="5400000" scaled="0"/>
                </a:gradFill>
              </a:endParaRPr>
            </a:p>
          </p:txBody>
        </p:sp>
      </p:grpSp>
      <p:grpSp>
        <p:nvGrpSpPr>
          <p:cNvPr id="122" name="Group 121"/>
          <p:cNvGrpSpPr/>
          <p:nvPr/>
        </p:nvGrpSpPr>
        <p:grpSpPr>
          <a:xfrm>
            <a:off x="861664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rgbClr val="FFFFFF">
                <a:alpha val="4392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9" name="TextBox 148"/>
            <p:cNvSpPr txBox="1"/>
            <p:nvPr/>
          </p:nvSpPr>
          <p:spPr>
            <a:xfrm>
              <a:off x="5014374" y="2791511"/>
              <a:ext cx="2047163" cy="221599"/>
            </a:xfrm>
            <a:prstGeom prst="rect">
              <a:avLst/>
            </a:prstGeom>
            <a:noFill/>
          </p:spPr>
          <p:txBody>
            <a:bodyPr wrap="none" lIns="0" tIns="0" rIns="0" bIns="0" rtlCol="0">
              <a:spAutoFit/>
            </a:bodyPr>
            <a:lstStyle/>
            <a:p>
              <a:pPr>
                <a:lnSpc>
                  <a:spcPct val="90000"/>
                </a:lnSpc>
                <a:spcBef>
                  <a:spcPct val="20000"/>
                </a:spcBef>
                <a:buSzPct val="80000"/>
              </a:pPr>
              <a:r>
                <a:rPr lang="en-US" sz="1600" b="1" cap="all" dirty="0" smtClean="0">
                  <a:solidFill>
                    <a:schemeClr val="bg1"/>
                  </a:solidFill>
                </a:rPr>
                <a:t>RESERVED instance</a:t>
              </a:r>
              <a:endParaRPr lang="en-US" sz="1600" b="1" cap="all" dirty="0">
                <a:solidFill>
                  <a:schemeClr val="bg1"/>
                </a:solidFill>
              </a:endParaRPr>
            </a:p>
          </p:txBody>
        </p:sp>
      </p:grpSp>
      <p:grpSp>
        <p:nvGrpSpPr>
          <p:cNvPr id="123" name="Group 122"/>
          <p:cNvGrpSpPr/>
          <p:nvPr/>
        </p:nvGrpSpPr>
        <p:grpSpPr>
          <a:xfrm>
            <a:off x="872890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5400" dirty="0" smtClean="0">
                  <a:gradFill>
                    <a:gsLst>
                      <a:gs pos="0">
                        <a:srgbClr val="FFFFFF"/>
                      </a:gs>
                      <a:gs pos="100000">
                        <a:srgbClr val="FFFFFF"/>
                      </a:gs>
                    </a:gsLst>
                    <a:lin ang="5400000" scaled="0"/>
                  </a:gradFill>
                  <a:sym typeface="Wingdings" pitchFamily="2" charset="2"/>
                </a:rPr>
                <a:t>:-)</a:t>
              </a:r>
              <a:endParaRPr lang="en-US" sz="4800" dirty="0" smtClean="0">
                <a:gradFill>
                  <a:gsLst>
                    <a:gs pos="0">
                      <a:srgbClr val="FFFFFF"/>
                    </a:gs>
                    <a:gs pos="100000">
                      <a:srgbClr val="FFFFFF"/>
                    </a:gs>
                  </a:gsLst>
                  <a:lin ang="5400000" scaled="0"/>
                </a:gradFill>
              </a:endParaRPr>
            </a:p>
          </p:txBody>
        </p:sp>
      </p:grpSp>
      <p:grpSp>
        <p:nvGrpSpPr>
          <p:cNvPr id="58" name="Group 57"/>
          <p:cNvGrpSpPr/>
          <p:nvPr/>
        </p:nvGrpSpPr>
        <p:grpSpPr>
          <a:xfrm>
            <a:off x="6229627" y="3105925"/>
            <a:ext cx="1526813" cy="1111624"/>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smtClean="0">
                  <a:gradFill>
                    <a:gsLst>
                      <a:gs pos="0">
                        <a:srgbClr val="FFFFFF"/>
                      </a:gs>
                      <a:gs pos="100000">
                        <a:srgbClr val="FFFFFF"/>
                      </a:gs>
                    </a:gsLst>
                    <a:lin ang="5400000" scaled="0"/>
                  </a:gradFill>
                  <a:sym typeface="Wingdings" pitchFamily="2" charset="2"/>
                </a:rPr>
                <a:t>:-)</a:t>
              </a:r>
              <a:endParaRPr lang="en-US" sz="4400" dirty="0" smtClean="0">
                <a:gradFill>
                  <a:gsLst>
                    <a:gs pos="0">
                      <a:srgbClr val="FFFFFF"/>
                    </a:gs>
                    <a:gs pos="100000">
                      <a:srgbClr val="FFFFFF"/>
                    </a:gs>
                  </a:gsLst>
                  <a:lin ang="5400000" scaled="0"/>
                </a:gradFill>
              </a:endParaRPr>
            </a:p>
          </p:txBody>
        </p:sp>
      </p:grpSp>
      <p:grpSp>
        <p:nvGrpSpPr>
          <p:cNvPr id="63" name="Group 62"/>
          <p:cNvGrpSpPr/>
          <p:nvPr/>
        </p:nvGrpSpPr>
        <p:grpSpPr>
          <a:xfrm>
            <a:off x="6229627" y="4325125"/>
            <a:ext cx="955033" cy="695329"/>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100" dirty="0" smtClean="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sym typeface="Wingdings" pitchFamily="2" charset="2"/>
                </a:rPr>
                <a:t>:-)</a:t>
              </a:r>
              <a:endParaRPr lang="en-US" dirty="0" smtClean="0">
                <a:gradFill>
                  <a:gsLst>
                    <a:gs pos="0">
                      <a:srgbClr val="FFFFFF"/>
                    </a:gs>
                    <a:gs pos="100000">
                      <a:srgbClr val="FFFFFF"/>
                    </a:gs>
                  </a:gsLst>
                  <a:lin ang="5400000" scaled="0"/>
                </a:gradFill>
              </a:endParaRPr>
            </a:p>
          </p:txBody>
        </p:sp>
      </p:grpSp>
      <p:grpSp>
        <p:nvGrpSpPr>
          <p:cNvPr id="73" name="Group 72"/>
          <p:cNvGrpSpPr/>
          <p:nvPr/>
        </p:nvGrpSpPr>
        <p:grpSpPr>
          <a:xfrm>
            <a:off x="7273807" y="4325125"/>
            <a:ext cx="955033" cy="695329"/>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100" dirty="0" smtClean="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sym typeface="Wingdings" pitchFamily="2" charset="2"/>
                </a:rPr>
                <a:t>:-)</a:t>
              </a:r>
              <a:endParaRPr lang="en-US" dirty="0" smtClean="0">
                <a:gradFill>
                  <a:gsLst>
                    <a:gs pos="0">
                      <a:srgbClr val="FFFFFF"/>
                    </a:gs>
                    <a:gs pos="100000">
                      <a:srgbClr val="FFFFFF"/>
                    </a:gs>
                  </a:gsLst>
                  <a:lin ang="5400000" scaled="0"/>
                </a:gradFill>
              </a:endParaRPr>
            </a:p>
          </p:txBody>
        </p:sp>
      </p:grpSp>
      <p:grpSp>
        <p:nvGrpSpPr>
          <p:cNvPr id="78" name="Group 77"/>
          <p:cNvGrpSpPr/>
          <p:nvPr/>
        </p:nvGrpSpPr>
        <p:grpSpPr>
          <a:xfrm>
            <a:off x="8689828" y="3105925"/>
            <a:ext cx="1526813" cy="1111624"/>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smtClean="0">
                  <a:gradFill>
                    <a:gsLst>
                      <a:gs pos="0">
                        <a:srgbClr val="FFFFFF"/>
                      </a:gs>
                      <a:gs pos="100000">
                        <a:srgbClr val="FFFFFF"/>
                      </a:gs>
                    </a:gsLst>
                    <a:lin ang="5400000" scaled="0"/>
                  </a:gradFill>
                  <a:sym typeface="Wingdings" pitchFamily="2" charset="2"/>
                </a:rPr>
                <a:t>:-)</a:t>
              </a:r>
              <a:endParaRPr lang="en-US" sz="4400" dirty="0" smtClean="0">
                <a:gradFill>
                  <a:gsLst>
                    <a:gs pos="0">
                      <a:srgbClr val="FFFFFF"/>
                    </a:gs>
                    <a:gs pos="100000">
                      <a:srgbClr val="FFFFFF"/>
                    </a:gs>
                  </a:gsLst>
                  <a:lin ang="5400000" scaled="0"/>
                </a:gradFill>
              </a:endParaRPr>
            </a:p>
          </p:txBody>
        </p:sp>
      </p:grpSp>
      <p:grpSp>
        <p:nvGrpSpPr>
          <p:cNvPr id="83" name="Group 82"/>
          <p:cNvGrpSpPr/>
          <p:nvPr/>
        </p:nvGrpSpPr>
        <p:grpSpPr>
          <a:xfrm>
            <a:off x="8689828" y="4325125"/>
            <a:ext cx="955033" cy="695329"/>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100" dirty="0" smtClean="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sym typeface="Wingdings" pitchFamily="2" charset="2"/>
                </a:rPr>
                <a:t>:-)</a:t>
              </a:r>
              <a:endParaRPr lang="en-US" dirty="0" smtClean="0">
                <a:gradFill>
                  <a:gsLst>
                    <a:gs pos="0">
                      <a:srgbClr val="FFFFFF"/>
                    </a:gs>
                    <a:gs pos="100000">
                      <a:srgbClr val="FFFFFF"/>
                    </a:gs>
                  </a:gsLst>
                  <a:lin ang="5400000" scaled="0"/>
                </a:gradFill>
              </a:endParaRPr>
            </a:p>
          </p:txBody>
        </p:sp>
      </p:grpSp>
      <p:grpSp>
        <p:nvGrpSpPr>
          <p:cNvPr id="90" name="Group 89"/>
          <p:cNvGrpSpPr/>
          <p:nvPr/>
        </p:nvGrpSpPr>
        <p:grpSpPr>
          <a:xfrm>
            <a:off x="9734008" y="4325125"/>
            <a:ext cx="955033" cy="695329"/>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100" dirty="0" smtClean="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sym typeface="Wingdings" pitchFamily="2" charset="2"/>
                </a:rPr>
                <a:t>:-)</a:t>
              </a:r>
              <a:endParaRPr lang="en-US" dirty="0" smtClean="0">
                <a:gradFill>
                  <a:gsLst>
                    <a:gs pos="0">
                      <a:srgbClr val="FFFFFF"/>
                    </a:gs>
                    <a:gs pos="100000">
                      <a:srgbClr val="FFFFFF"/>
                    </a:gs>
                  </a:gsLst>
                  <a:lin ang="5400000" scaled="0"/>
                </a:gradFill>
              </a:endParaRPr>
            </a:p>
          </p:txBody>
        </p:sp>
      </p:grpSp>
      <p:sp>
        <p:nvSpPr>
          <p:cNvPr id="99" name="Title 1"/>
          <p:cNvSpPr txBox="1">
            <a:spLocks/>
          </p:cNvSpPr>
          <p:nvPr/>
        </p:nvSpPr>
        <p:spPr>
          <a:xfrm>
            <a:off x="1222078" y="1533589"/>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089025" algn="l"/>
              </a:tabLst>
            </a:pPr>
            <a:r>
              <a:rPr lang="en-US" sz="3200" dirty="0" smtClean="0">
                <a:latin typeface="Segoe UI" pitchFamily="34" charset="0"/>
                <a:ea typeface="Segoe UI" pitchFamily="34" charset="0"/>
                <a:cs typeface="Segoe UI" pitchFamily="34" charset="0"/>
              </a:rPr>
              <a:t>reserved</a:t>
            </a:r>
            <a:endParaRPr lang="en-US" sz="32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6972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192690" y="2281272"/>
            <a:ext cx="6917265" cy="76867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altLang="ja-JP" dirty="0" smtClean="0"/>
              <a:t>Mobile Services</a:t>
            </a:r>
            <a:endParaRPr lang="en-US" dirty="0"/>
          </a:p>
        </p:txBody>
      </p:sp>
      <p:sp>
        <p:nvSpPr>
          <p:cNvPr id="13" name="Content Placeholder 2"/>
          <p:cNvSpPr>
            <a:spLocks noGrp="1"/>
          </p:cNvSpPr>
          <p:nvPr>
            <p:ph type="body" sz="quarter" idx="10"/>
          </p:nvPr>
        </p:nvSpPr>
        <p:spPr>
          <a:xfrm>
            <a:off x="4149090" y="3197088"/>
            <a:ext cx="7485670" cy="1523494"/>
          </a:xfrm>
        </p:spPr>
        <p:txBody>
          <a:bodyPr/>
          <a:lstStyle/>
          <a:p>
            <a:pPr marL="460375" indent="-457200">
              <a:lnSpc>
                <a:spcPct val="100000"/>
              </a:lnSpc>
              <a:buFont typeface="Wingdings" pitchFamily="2" charset="2"/>
              <a:buChar char="ß"/>
            </a:pPr>
            <a:r>
              <a:rPr lang="en-US" sz="2800" dirty="0" smtClean="0">
                <a:cs typeface="Segoe UI Light" panose="020B0502040204020203" pitchFamily="34" charset="0"/>
              </a:rPr>
              <a:t>Easily build cloud back-ends</a:t>
            </a:r>
          </a:p>
          <a:p>
            <a:pPr marL="460375" indent="-457200">
              <a:lnSpc>
                <a:spcPct val="100000"/>
              </a:lnSpc>
              <a:buFont typeface="Wingdings" pitchFamily="2" charset="2"/>
              <a:buChar char="ß"/>
            </a:pPr>
            <a:r>
              <a:rPr lang="en-US" sz="2800" dirty="0" smtClean="0">
                <a:cs typeface="Segoe UI Light" panose="020B0502040204020203" pitchFamily="34" charset="0"/>
              </a:rPr>
              <a:t>Data</a:t>
            </a:r>
            <a:r>
              <a:rPr lang="en-US" sz="2800" dirty="0">
                <a:cs typeface="Segoe UI Light" panose="020B0502040204020203" pitchFamily="34" charset="0"/>
              </a:rPr>
              <a:t>, </a:t>
            </a:r>
            <a:r>
              <a:rPr lang="en-US" sz="2800" dirty="0" smtClean="0">
                <a:cs typeface="Segoe UI Light" panose="020B0502040204020203" pitchFamily="34" charset="0"/>
              </a:rPr>
              <a:t>identity, push notifications, background jobs</a:t>
            </a:r>
          </a:p>
          <a:p>
            <a:pPr marL="460375" indent="-457200">
              <a:lnSpc>
                <a:spcPct val="100000"/>
              </a:lnSpc>
              <a:buFont typeface="Wingdings" pitchFamily="2" charset="2"/>
              <a:buChar char="ß"/>
            </a:pPr>
            <a:r>
              <a:rPr lang="en-US" sz="2800" dirty="0" smtClean="0">
                <a:ea typeface="メイリオ" panose="020B0604030504040204" pitchFamily="50" charset="-128"/>
                <a:cs typeface="Segoe UI Light" panose="020B0502040204020203" pitchFamily="34" charset="0"/>
              </a:rPr>
              <a:t>Windows 8, Windows Phone, </a:t>
            </a:r>
            <a:r>
              <a:rPr lang="en-US" sz="2800" dirty="0" err="1" smtClean="0">
                <a:ea typeface="メイリオ" panose="020B0604030504040204" pitchFamily="50" charset="-128"/>
                <a:cs typeface="Segoe UI Light" panose="020B0502040204020203" pitchFamily="34" charset="0"/>
              </a:rPr>
              <a:t>iOS</a:t>
            </a:r>
            <a:r>
              <a:rPr lang="en-US" sz="2800" dirty="0" smtClean="0">
                <a:ea typeface="メイリオ" panose="020B0604030504040204" pitchFamily="50" charset="-128"/>
                <a:cs typeface="Segoe UI Light" panose="020B0502040204020203" pitchFamily="34" charset="0"/>
              </a:rPr>
              <a:t>, Android, HTML5</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5095" y="1769512"/>
            <a:ext cx="2118949" cy="3490034"/>
          </a:xfrm>
          <a:prstGeom prst="rect">
            <a:avLst/>
          </a:prstGeom>
        </p:spPr>
      </p:pic>
    </p:spTree>
    <p:extLst>
      <p:ext uri="{BB962C8B-B14F-4D97-AF65-F5344CB8AC3E}">
        <p14:creationId xmlns:p14="http://schemas.microsoft.com/office/powerpoint/2010/main" val="126689926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250"/>
                                        <p:tgtEl>
                                          <p:spTgt spid="13">
                                            <p:txEl>
                                              <p:pRg st="0" end="0"/>
                                            </p:txEl>
                                          </p:spTgt>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1" end="1"/>
                                            </p:txEl>
                                          </p:spTgt>
                                        </p:tgtEl>
                                        <p:attrNameLst>
                                          <p:attrName>style.visibility</p:attrName>
                                        </p:attrNameLst>
                                      </p:cBhvr>
                                      <p:to>
                                        <p:strVal val="visible"/>
                                      </p:to>
                                    </p:set>
                                    <p:animEffect transition="in" filter="fade">
                                      <p:cBhvr>
                                        <p:cTn id="13" dur="250"/>
                                        <p:tgtEl>
                                          <p:spTgt spid="13">
                                            <p:txEl>
                                              <p:pRg st="1" end="1"/>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2" end="2"/>
                                            </p:txEl>
                                          </p:spTgt>
                                        </p:tgtEl>
                                        <p:attrNameLst>
                                          <p:attrName>style.visibility</p:attrName>
                                        </p:attrNameLst>
                                      </p:cBhvr>
                                      <p:to>
                                        <p:strVal val="visible"/>
                                      </p:to>
                                    </p:set>
                                    <p:animEffect transition="in" filter="fade">
                                      <p:cBhvr>
                                        <p:cTn id="16"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8966" y="695999"/>
            <a:ext cx="3204699" cy="768814"/>
          </a:xfrm>
          <a:prstGeom prst="rect">
            <a:avLst/>
          </a:prstGeom>
        </p:spPr>
      </p:pic>
      <p:sp>
        <p:nvSpPr>
          <p:cNvPr id="14" name="Rounded Rectangle 13"/>
          <p:cNvSpPr/>
          <p:nvPr/>
        </p:nvSpPr>
        <p:spPr bwMode="auto">
          <a:xfrm>
            <a:off x="7044369" y="2532309"/>
            <a:ext cx="4693148" cy="2335697"/>
          </a:xfrm>
          <a:prstGeom prst="round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7" name="Rounded Rectangle 16"/>
          <p:cNvSpPr/>
          <p:nvPr/>
        </p:nvSpPr>
        <p:spPr bwMode="auto">
          <a:xfrm>
            <a:off x="4124996" y="2070640"/>
            <a:ext cx="4850844" cy="2670327"/>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8" name="Rounded Rectangle 17"/>
          <p:cNvSpPr/>
          <p:nvPr/>
        </p:nvSpPr>
        <p:spPr bwMode="auto">
          <a:xfrm>
            <a:off x="5161986" y="1607262"/>
            <a:ext cx="5450728" cy="3583830"/>
          </a:xfrm>
          <a:prstGeom prst="roundRect">
            <a:avLst>
              <a:gd name="adj" fmla="val 19746"/>
            </a:avLst>
          </a:prstGeom>
          <a:solidFill>
            <a:srgbClr val="FFFFFF">
              <a:alpha val="9411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9" name="Rounded Rectangle 18"/>
          <p:cNvSpPr/>
          <p:nvPr/>
        </p:nvSpPr>
        <p:spPr bwMode="auto">
          <a:xfrm>
            <a:off x="4382078" y="3575316"/>
            <a:ext cx="4336681" cy="1935813"/>
          </a:xfrm>
          <a:prstGeom prst="roundRect">
            <a:avLst>
              <a:gd name="adj" fmla="val 24915"/>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21" name="Rounded Rectangle 20"/>
          <p:cNvSpPr/>
          <p:nvPr/>
        </p:nvSpPr>
        <p:spPr bwMode="auto">
          <a:xfrm>
            <a:off x="8393585" y="1899026"/>
            <a:ext cx="2875452" cy="1438717"/>
          </a:xfrm>
          <a:prstGeom prst="roundRect">
            <a:avLst>
              <a:gd name="adj" fmla="val 27395"/>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grpSp>
        <p:nvGrpSpPr>
          <p:cNvPr id="27" name="Group 26"/>
          <p:cNvGrpSpPr/>
          <p:nvPr/>
        </p:nvGrpSpPr>
        <p:grpSpPr>
          <a:xfrm>
            <a:off x="5866544" y="1994560"/>
            <a:ext cx="1896557" cy="1772642"/>
            <a:chOff x="3671323" y="596839"/>
            <a:chExt cx="1896557" cy="1772642"/>
          </a:xfrm>
          <a:solidFill>
            <a:srgbClr val="92D050"/>
          </a:solidFill>
        </p:grpSpPr>
        <p:sp>
          <p:nvSpPr>
            <p:cNvPr id="28" name="Rectangle 27"/>
            <p:cNvSpPr/>
            <p:nvPr/>
          </p:nvSpPr>
          <p:spPr bwMode="auto">
            <a:xfrm>
              <a:off x="3671323" y="596839"/>
              <a:ext cx="1896557" cy="177264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91440" rIns="0" bIns="182880" numCol="1" rtlCol="0" anchor="b" anchorCtr="0" compatLnSpc="1">
              <a:prstTxWarp prst="textNoShape">
                <a:avLst/>
              </a:prstTxWarp>
            </a:bodyPr>
            <a:lstStyle/>
            <a:p>
              <a:pPr algn="ctr" defTabSz="914099" fontAlgn="base">
                <a:spcBef>
                  <a:spcPct val="0"/>
                </a:spcBef>
                <a:spcAft>
                  <a:spcPct val="0"/>
                </a:spcAft>
              </a:pPr>
              <a:r>
                <a:rPr lang="en-US" altLang="ja-JP" sz="2000" dirty="0" smtClean="0">
                  <a:gradFill>
                    <a:gsLst>
                      <a:gs pos="0">
                        <a:srgbClr val="FFFFFF"/>
                      </a:gs>
                      <a:gs pos="100000">
                        <a:srgbClr val="FFFFFF"/>
                      </a:gs>
                    </a:gsLst>
                    <a:lin ang="5400000" scaled="0"/>
                  </a:gradFill>
                  <a:latin typeface="メイリオ" pitchFamily="50" charset="-128"/>
                  <a:ea typeface="メイリオ" pitchFamily="50" charset="-128"/>
                </a:rPr>
                <a:t>Data</a:t>
              </a:r>
              <a:endParaRPr lang="en-US" sz="2000" dirty="0" smtClean="0">
                <a:gradFill>
                  <a:gsLst>
                    <a:gs pos="0">
                      <a:srgbClr val="FFFFFF"/>
                    </a:gs>
                    <a:gs pos="100000">
                      <a:srgbClr val="FFFFFF"/>
                    </a:gs>
                  </a:gsLst>
                  <a:lin ang="5400000" scaled="0"/>
                </a:gradFill>
                <a:latin typeface="メイリオ" pitchFamily="50" charset="-128"/>
                <a:ea typeface="メイリオ" pitchFamily="50" charset="-128"/>
              </a:endParaRPr>
            </a:p>
          </p:txBody>
        </p:sp>
        <p:pic>
          <p:nvPicPr>
            <p:cNvPr id="29" name="Picture 6" descr="C:\Users\Jonahs\Dropbox\Projects SCOTT\MEET Windows Azure\source\Background\tile-icon-databas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2085" y="926787"/>
              <a:ext cx="851488" cy="851488"/>
            </a:xfrm>
            <a:prstGeom prst="rect">
              <a:avLst/>
            </a:prstGeom>
            <a:noFill/>
            <a:extLst/>
          </p:spPr>
        </p:pic>
      </p:grpSp>
      <p:grpSp>
        <p:nvGrpSpPr>
          <p:cNvPr id="30" name="Group 29"/>
          <p:cNvGrpSpPr/>
          <p:nvPr/>
        </p:nvGrpSpPr>
        <p:grpSpPr>
          <a:xfrm>
            <a:off x="7894907" y="1994442"/>
            <a:ext cx="1896557" cy="1772642"/>
            <a:chOff x="9645631" y="2476591"/>
            <a:chExt cx="1896557" cy="1772642"/>
          </a:xfrm>
          <a:solidFill>
            <a:srgbClr val="92D050"/>
          </a:solidFill>
        </p:grpSpPr>
        <p:sp>
          <p:nvSpPr>
            <p:cNvPr id="31" name="Rectangle 30"/>
            <p:cNvSpPr/>
            <p:nvPr/>
          </p:nvSpPr>
          <p:spPr bwMode="auto">
            <a:xfrm>
              <a:off x="9645631" y="2476591"/>
              <a:ext cx="1896557" cy="177264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182880" numCol="1" rtlCol="0" anchor="b" anchorCtr="0" compatLnSpc="1">
              <a:prstTxWarp prst="textNoShape">
                <a:avLst/>
              </a:prstTxWarp>
            </a:bodyPr>
            <a:lstStyle/>
            <a:p>
              <a:pPr algn="ctr" defTabSz="914099" fontAlgn="base">
                <a:spcBef>
                  <a:spcPct val="0"/>
                </a:spcBef>
                <a:spcAft>
                  <a:spcPct val="0"/>
                </a:spcAft>
              </a:pPr>
              <a:r>
                <a:rPr lang="en-US" altLang="ja-JP" sz="2000" dirty="0" smtClean="0">
                  <a:gradFill>
                    <a:gsLst>
                      <a:gs pos="0">
                        <a:srgbClr val="FFFFFF"/>
                      </a:gs>
                      <a:gs pos="100000">
                        <a:srgbClr val="FFFFFF"/>
                      </a:gs>
                    </a:gsLst>
                    <a:lin ang="5400000" scaled="0"/>
                  </a:gradFill>
                  <a:latin typeface="メイリオ" pitchFamily="50" charset="-128"/>
                  <a:ea typeface="メイリオ" pitchFamily="50" charset="-128"/>
                </a:rPr>
                <a:t>ID Services</a:t>
              </a:r>
              <a:endParaRPr lang="en-US" sz="2000" dirty="0" smtClean="0">
                <a:gradFill>
                  <a:gsLst>
                    <a:gs pos="0">
                      <a:srgbClr val="FFFFFF"/>
                    </a:gs>
                    <a:gs pos="100000">
                      <a:srgbClr val="FFFFFF"/>
                    </a:gs>
                  </a:gsLst>
                  <a:lin ang="5400000" scaled="0"/>
                </a:gradFill>
                <a:latin typeface="メイリオ" pitchFamily="50" charset="-128"/>
                <a:ea typeface="メイリオ" pitchFamily="50" charset="-128"/>
              </a:endParaRPr>
            </a:p>
          </p:txBody>
        </p:sp>
        <p:pic>
          <p:nvPicPr>
            <p:cNvPr id="32" name="Picture 7" descr="C:\Users\Jonahs\Dropbox\Projects SCOTT\MEET Windows Azure\source\Background\tile-icon-identit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p:spPr>
        </p:pic>
      </p:grpSp>
      <p:sp>
        <p:nvSpPr>
          <p:cNvPr id="20" name="Right Arrow 19"/>
          <p:cNvSpPr/>
          <p:nvPr/>
        </p:nvSpPr>
        <p:spPr bwMode="auto">
          <a:xfrm>
            <a:off x="2869324" y="2441268"/>
            <a:ext cx="2829260" cy="882717"/>
          </a:xfrm>
          <a:prstGeom prst="rightArrow">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3" name="Picture 32"/>
          <p:cNvPicPr>
            <a:picLocks noChangeAspect="1"/>
          </p:cNvPicPr>
          <p:nvPr/>
        </p:nvPicPr>
        <p:blipFill>
          <a:blip r:embed="rId6"/>
          <a:stretch>
            <a:fillRect/>
          </a:stretch>
        </p:blipFill>
        <p:spPr>
          <a:xfrm>
            <a:off x="3819779" y="4494445"/>
            <a:ext cx="318959" cy="410091"/>
          </a:xfrm>
          <a:prstGeom prst="rect">
            <a:avLst/>
          </a:prstGeom>
        </p:spPr>
      </p:pic>
      <p:sp>
        <p:nvSpPr>
          <p:cNvPr id="36" name="Right Arrow 35"/>
          <p:cNvSpPr/>
          <p:nvPr/>
        </p:nvSpPr>
        <p:spPr bwMode="auto">
          <a:xfrm rot="10800000">
            <a:off x="3214282" y="3702502"/>
            <a:ext cx="2651585" cy="882717"/>
          </a:xfrm>
          <a:prstGeom prst="rightArrow">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25184" y="1769512"/>
            <a:ext cx="2118949" cy="3490034"/>
          </a:xfrm>
          <a:prstGeom prst="rect">
            <a:avLst/>
          </a:prstGeom>
        </p:spPr>
      </p:pic>
      <p:grpSp>
        <p:nvGrpSpPr>
          <p:cNvPr id="5" name="Group 4"/>
          <p:cNvGrpSpPr/>
          <p:nvPr/>
        </p:nvGrpSpPr>
        <p:grpSpPr>
          <a:xfrm>
            <a:off x="5866545" y="3925613"/>
            <a:ext cx="3924920" cy="884477"/>
            <a:chOff x="5866545" y="3925613"/>
            <a:chExt cx="3924920" cy="884477"/>
          </a:xfrm>
        </p:grpSpPr>
        <p:sp>
          <p:nvSpPr>
            <p:cNvPr id="2" name="Rectangle 1"/>
            <p:cNvSpPr/>
            <p:nvPr/>
          </p:nvSpPr>
          <p:spPr bwMode="auto">
            <a:xfrm>
              <a:off x="5866545" y="3925613"/>
              <a:ext cx="3924920" cy="88447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extBox 2"/>
            <p:cNvSpPr txBox="1"/>
            <p:nvPr/>
          </p:nvSpPr>
          <p:spPr>
            <a:xfrm>
              <a:off x="6907042" y="4254062"/>
              <a:ext cx="2536501" cy="284693"/>
            </a:xfrm>
            <a:prstGeom prst="rect">
              <a:avLst/>
            </a:prstGeom>
            <a:noFill/>
          </p:spPr>
          <p:txBody>
            <a:bodyPr wrap="square" lIns="0" tIns="0" rIns="0" bIns="0" rtlCol="0">
              <a:spAutoFit/>
            </a:bodyPr>
            <a:lstStyle/>
            <a:p>
              <a:pPr>
                <a:lnSpc>
                  <a:spcPct val="90000"/>
                </a:lnSpc>
                <a:spcBef>
                  <a:spcPct val="20000"/>
                </a:spcBef>
                <a:buSzPct val="80000"/>
              </a:pPr>
              <a:r>
                <a:rPr lang="en-US" altLang="ja-JP" sz="2000" dirty="0" smtClean="0">
                  <a:solidFill>
                    <a:schemeClr val="bg1"/>
                  </a:solidFill>
                </a:rPr>
                <a:t>Custom Script(s)</a:t>
              </a:r>
              <a:endParaRPr lang="en-US" sz="2000" dirty="0">
                <a:solidFill>
                  <a:schemeClr val="bg1"/>
                </a:solidFill>
              </a:endParaRPr>
            </a:p>
          </p:txBody>
        </p:sp>
        <p:grpSp>
          <p:nvGrpSpPr>
            <p:cNvPr id="4" name="Group 3"/>
            <p:cNvGrpSpPr/>
            <p:nvPr/>
          </p:nvGrpSpPr>
          <p:grpSpPr>
            <a:xfrm>
              <a:off x="5966223" y="4045498"/>
              <a:ext cx="707118" cy="625903"/>
              <a:chOff x="5981989" y="4061264"/>
              <a:chExt cx="707118" cy="625903"/>
            </a:xfrm>
          </p:grpSpPr>
          <p:pic>
            <p:nvPicPr>
              <p:cNvPr id="34" name="Picture 33"/>
              <p:cNvPicPr>
                <a:picLocks noChangeAspect="1"/>
              </p:cNvPicPr>
              <p:nvPr/>
            </p:nvPicPr>
            <p:blipFill>
              <a:blip r:embed="rId8"/>
              <a:stretch>
                <a:fillRect/>
              </a:stretch>
            </p:blipFill>
            <p:spPr>
              <a:xfrm>
                <a:off x="6050310" y="4061264"/>
                <a:ext cx="592961" cy="625903"/>
              </a:xfrm>
              <a:prstGeom prst="rect">
                <a:avLst/>
              </a:prstGeom>
            </p:spPr>
          </p:pic>
          <p:sp>
            <p:nvSpPr>
              <p:cNvPr id="35" name="TextBox 34"/>
              <p:cNvSpPr txBox="1"/>
              <p:nvPr/>
            </p:nvSpPr>
            <p:spPr>
              <a:xfrm>
                <a:off x="5981989" y="4288612"/>
                <a:ext cx="707118" cy="221599"/>
              </a:xfrm>
              <a:prstGeom prst="rect">
                <a:avLst/>
              </a:prstGeom>
              <a:noFill/>
            </p:spPr>
            <p:txBody>
              <a:bodyPr wrap="square" lIns="0" tIns="0" rIns="0" bIns="0" rtlCol="0">
                <a:spAutoFit/>
              </a:bodyPr>
              <a:lstStyle/>
              <a:p>
                <a:pPr algn="ctr">
                  <a:lnSpc>
                    <a:spcPct val="90000"/>
                  </a:lnSpc>
                  <a:spcBef>
                    <a:spcPct val="20000"/>
                  </a:spcBef>
                  <a:buSzPct val="80000"/>
                </a:pPr>
                <a:r>
                  <a:rPr lang="en-US" sz="1600" dirty="0" smtClean="0">
                    <a:solidFill>
                      <a:schemeClr val="bg2">
                        <a:lumMod val="50000"/>
                      </a:schemeClr>
                    </a:solidFill>
                    <a:latin typeface="Segoe UI Semibold" panose="020B0702040204020203" pitchFamily="34" charset="0"/>
                    <a:cs typeface="Segoe UI Semibold" panose="020B0702040204020203" pitchFamily="34" charset="0"/>
                  </a:rPr>
                  <a:t>&lt;//&gt;</a:t>
                </a:r>
                <a:endParaRPr lang="en-US" sz="1600" dirty="0">
                  <a:solidFill>
                    <a:schemeClr val="bg2">
                      <a:lumMod val="50000"/>
                    </a:schemeClr>
                  </a:solidFill>
                  <a:latin typeface="Segoe UI Semibold" panose="020B0702040204020203" pitchFamily="34" charset="0"/>
                  <a:cs typeface="Segoe UI Semibold" panose="020B0702040204020203" pitchFamily="34" charset="0"/>
                </a:endParaRPr>
              </a:p>
            </p:txBody>
          </p:sp>
        </p:grpSp>
      </p:grpSp>
    </p:spTree>
    <p:extLst>
      <p:ext uri="{BB962C8B-B14F-4D97-AF65-F5344CB8AC3E}">
        <p14:creationId xmlns:p14="http://schemas.microsoft.com/office/powerpoint/2010/main" val="7959933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4.5689E-6 -1.11022E-16 L -0.08688 -1.11022E-16 " pathEditMode="relative" rAng="0" ptsTypes="AA">
                                      <p:cBhvr>
                                        <p:cTn id="6" dur="2000" fill="hold"/>
                                        <p:tgtEl>
                                          <p:spTgt spid="37"/>
                                        </p:tgtEl>
                                        <p:attrNameLst>
                                          <p:attrName>ppt_x</p:attrName>
                                          <p:attrName>ppt_y</p:attrName>
                                        </p:attrNameLst>
                                      </p:cBhvr>
                                      <p:rCtr x="-4350" y="0"/>
                                    </p:animMotion>
                                  </p:childTnLst>
                                </p:cTn>
                              </p:par>
                              <p:par>
                                <p:cTn id="7" presetID="42" presetClass="entr" presetSubtype="0" fill="hold" grpId="0" nodeType="withEffect">
                                  <p:stCondLst>
                                    <p:cond delay="750"/>
                                  </p:stCondLst>
                                  <p:childTnLst>
                                    <p:set>
                                      <p:cBhvr>
                                        <p:cTn id="8" dur="1" fill="hold">
                                          <p:stCondLst>
                                            <p:cond delay="0"/>
                                          </p:stCondLst>
                                        </p:cTn>
                                        <p:tgtEl>
                                          <p:spTgt spid="17"/>
                                        </p:tgtEl>
                                        <p:attrNameLst>
                                          <p:attrName>style.visibility</p:attrName>
                                        </p:attrNameLst>
                                      </p:cBhvr>
                                      <p:to>
                                        <p:strVal val="visible"/>
                                      </p:to>
                                    </p:set>
                                    <p:animEffect transition="in" filter="fade">
                                      <p:cBhvr>
                                        <p:cTn id="9" dur="750"/>
                                        <p:tgtEl>
                                          <p:spTgt spid="17"/>
                                        </p:tgtEl>
                                      </p:cBhvr>
                                    </p:animEffect>
                                    <p:anim calcmode="lin" valueType="num">
                                      <p:cBhvr>
                                        <p:cTn id="10" dur="750" fill="hold"/>
                                        <p:tgtEl>
                                          <p:spTgt spid="17"/>
                                        </p:tgtEl>
                                        <p:attrNameLst>
                                          <p:attrName>ppt_x</p:attrName>
                                        </p:attrNameLst>
                                      </p:cBhvr>
                                      <p:tavLst>
                                        <p:tav tm="0">
                                          <p:val>
                                            <p:strVal val="#ppt_x"/>
                                          </p:val>
                                        </p:tav>
                                        <p:tav tm="100000">
                                          <p:val>
                                            <p:strVal val="#ppt_x"/>
                                          </p:val>
                                        </p:tav>
                                      </p:tavLst>
                                    </p:anim>
                                    <p:anim calcmode="lin" valueType="num">
                                      <p:cBhvr>
                                        <p:cTn id="11" dur="750" fill="hold"/>
                                        <p:tgtEl>
                                          <p:spTgt spid="17"/>
                                        </p:tgtEl>
                                        <p:attrNameLst>
                                          <p:attrName>ppt_y</p:attrName>
                                        </p:attrNameLst>
                                      </p:cBhvr>
                                      <p:tavLst>
                                        <p:tav tm="0">
                                          <p:val>
                                            <p:strVal val="#ppt_y+.1"/>
                                          </p:val>
                                        </p:tav>
                                        <p:tav tm="100000">
                                          <p:val>
                                            <p:strVal val="#ppt_y"/>
                                          </p:val>
                                        </p:tav>
                                      </p:tavLst>
                                    </p:anim>
                                  </p:childTnLst>
                                </p:cTn>
                              </p:par>
                              <p:par>
                                <p:cTn id="12" presetID="42" presetClass="entr" presetSubtype="0" fill="hold" grpId="0" nodeType="withEffect">
                                  <p:stCondLst>
                                    <p:cond delay="100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500"/>
                                        <p:tgtEl>
                                          <p:spTgt spid="21"/>
                                        </p:tgtEl>
                                      </p:cBhvr>
                                    </p:animEffect>
                                    <p:anim calcmode="lin" valueType="num">
                                      <p:cBhvr>
                                        <p:cTn id="15" dur="1500" fill="hold"/>
                                        <p:tgtEl>
                                          <p:spTgt spid="21"/>
                                        </p:tgtEl>
                                        <p:attrNameLst>
                                          <p:attrName>ppt_x</p:attrName>
                                        </p:attrNameLst>
                                      </p:cBhvr>
                                      <p:tavLst>
                                        <p:tav tm="0">
                                          <p:val>
                                            <p:strVal val="#ppt_x"/>
                                          </p:val>
                                        </p:tav>
                                        <p:tav tm="100000">
                                          <p:val>
                                            <p:strVal val="#ppt_x"/>
                                          </p:val>
                                        </p:tav>
                                      </p:tavLst>
                                    </p:anim>
                                    <p:anim calcmode="lin" valueType="num">
                                      <p:cBhvr>
                                        <p:cTn id="16" dur="1500" fill="hold"/>
                                        <p:tgtEl>
                                          <p:spTgt spid="21"/>
                                        </p:tgtEl>
                                        <p:attrNameLst>
                                          <p:attrName>ppt_y</p:attrName>
                                        </p:attrNameLst>
                                      </p:cBhvr>
                                      <p:tavLst>
                                        <p:tav tm="0">
                                          <p:val>
                                            <p:strVal val="#ppt_y+.1"/>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500"/>
                                        <p:tgtEl>
                                          <p:spTgt spid="18"/>
                                        </p:tgtEl>
                                      </p:cBhvr>
                                    </p:animEffect>
                                  </p:childTnLst>
                                </p:cTn>
                              </p:par>
                              <p:par>
                                <p:cTn id="20" presetID="42" presetClass="entr" presetSubtype="0" fill="hold" grpId="0" nodeType="withEffect">
                                  <p:stCondLst>
                                    <p:cond delay="10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500"/>
                                        <p:tgtEl>
                                          <p:spTgt spid="19"/>
                                        </p:tgtEl>
                                      </p:cBhvr>
                                    </p:animEffect>
                                    <p:anim calcmode="lin" valueType="num">
                                      <p:cBhvr>
                                        <p:cTn id="23" dur="1500" fill="hold"/>
                                        <p:tgtEl>
                                          <p:spTgt spid="19"/>
                                        </p:tgtEl>
                                        <p:attrNameLst>
                                          <p:attrName>ppt_x</p:attrName>
                                        </p:attrNameLst>
                                      </p:cBhvr>
                                      <p:tavLst>
                                        <p:tav tm="0">
                                          <p:val>
                                            <p:strVal val="#ppt_x"/>
                                          </p:val>
                                        </p:tav>
                                        <p:tav tm="100000">
                                          <p:val>
                                            <p:strVal val="#ppt_x"/>
                                          </p:val>
                                        </p:tav>
                                      </p:tavLst>
                                    </p:anim>
                                    <p:anim calcmode="lin" valueType="num">
                                      <p:cBhvr>
                                        <p:cTn id="24" dur="1500" fill="hold"/>
                                        <p:tgtEl>
                                          <p:spTgt spid="19"/>
                                        </p:tgtEl>
                                        <p:attrNameLst>
                                          <p:attrName>ppt_y</p:attrName>
                                        </p:attrNameLst>
                                      </p:cBhvr>
                                      <p:tavLst>
                                        <p:tav tm="0">
                                          <p:val>
                                            <p:strVal val="#ppt_y+.1"/>
                                          </p:val>
                                        </p:tav>
                                        <p:tav tm="100000">
                                          <p:val>
                                            <p:strVal val="#ppt_y"/>
                                          </p:val>
                                        </p:tav>
                                      </p:tavLst>
                                    </p:anim>
                                  </p:childTnLst>
                                </p:cTn>
                              </p:par>
                              <p:par>
                                <p:cTn id="25" presetID="10" presetClass="entr" presetSubtype="0" fill="hold" nodeType="withEffect">
                                  <p:stCondLst>
                                    <p:cond delay="100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42" presetClass="entr" presetSubtype="0" fill="hold" grpId="0" nodeType="withEffect">
                                  <p:stCondLst>
                                    <p:cond delay="7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nodeType="withEffect">
                                  <p:stCondLst>
                                    <p:cond delay="25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1000"/>
                                        <p:tgtEl>
                                          <p:spTgt spid="20"/>
                                        </p:tgtEl>
                                        <p:attrNameLst>
                                          <p:attrName>ppt_x</p:attrName>
                                        </p:attrNameLst>
                                      </p:cBhvr>
                                      <p:tavLst>
                                        <p:tav tm="0">
                                          <p:val>
                                            <p:strVal val="#ppt_x-#ppt_w*1.125000"/>
                                          </p:val>
                                        </p:tav>
                                        <p:tav tm="100000">
                                          <p:val>
                                            <p:strVal val="#ppt_x"/>
                                          </p:val>
                                        </p:tav>
                                      </p:tavLst>
                                    </p:anim>
                                    <p:animEffect transition="in" filter="wipe(right)">
                                      <p:cBhvr>
                                        <p:cTn id="45" dur="10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10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2"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750"/>
                                        <p:tgtEl>
                                          <p:spTgt spid="36"/>
                                        </p:tgtEl>
                                        <p:attrNameLst>
                                          <p:attrName>ppt_x</p:attrName>
                                        </p:attrNameLst>
                                      </p:cBhvr>
                                      <p:tavLst>
                                        <p:tav tm="0">
                                          <p:val>
                                            <p:strVal val="#ppt_x+#ppt_w*1.125000"/>
                                          </p:val>
                                        </p:tav>
                                        <p:tav tm="100000">
                                          <p:val>
                                            <p:strVal val="#ppt_x"/>
                                          </p:val>
                                        </p:tav>
                                      </p:tavLst>
                                    </p:anim>
                                    <p:animEffect transition="in" filter="wipe(left)">
                                      <p:cBhvr>
                                        <p:cTn id="56" dur="750"/>
                                        <p:tgtEl>
                                          <p:spTgt spid="36"/>
                                        </p:tgtEl>
                                      </p:cBhvr>
                                    </p:animEffect>
                                  </p:childTnLst>
                                </p:cTn>
                              </p:par>
                            </p:childTnLst>
                          </p:cTn>
                        </p:par>
                        <p:par>
                          <p:cTn id="57" fill="hold">
                            <p:stCondLst>
                              <p:cond delay="750"/>
                            </p:stCondLst>
                            <p:childTnLst>
                              <p:par>
                                <p:cTn id="58" presetID="10" presetClass="entr" presetSubtype="0"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P spid="21" grpId="0" animBg="1"/>
      <p:bldP spid="20" grpId="0" animBg="1"/>
      <p:bldP spid="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170" y="155575"/>
            <a:ext cx="10448925" cy="747713"/>
          </a:xfrm>
        </p:spPr>
        <p:txBody>
          <a:bodyPr/>
          <a:lstStyle/>
          <a:p>
            <a:pPr lvl="0">
              <a:spcBef>
                <a:spcPts val="533"/>
              </a:spcBef>
              <a:spcAft>
                <a:spcPts val="800"/>
              </a:spcAft>
              <a:tabLst>
                <a:tab pos="5039589" algn="l"/>
              </a:tabLst>
            </a:pPr>
            <a:r>
              <a:rPr lang="en-US" dirty="0" smtClean="0">
                <a:solidFill>
                  <a:srgbClr val="FFFFFF"/>
                </a:solidFill>
                <a:latin typeface="Segoe UI Light"/>
                <a:ea typeface="Segoe UI" pitchFamily="34" charset="0"/>
                <a:cs typeface="Segoe UI" pitchFamily="34" charset="0"/>
              </a:rPr>
              <a:t>Notification Hubs</a:t>
            </a:r>
            <a:endParaRPr lang="en-US" dirty="0">
              <a:solidFill>
                <a:srgbClr val="FFFFFF"/>
              </a:solidFill>
              <a:latin typeface="Segoe UI Light"/>
              <a:ea typeface="Segoe UI" pitchFamily="34" charset="0"/>
              <a:cs typeface="Segoe UI" pitchFamily="34" charset="0"/>
            </a:endParaRPr>
          </a:p>
        </p:txBody>
      </p:sp>
      <p:grpSp>
        <p:nvGrpSpPr>
          <p:cNvPr id="22" name="Group 21"/>
          <p:cNvGrpSpPr/>
          <p:nvPr/>
        </p:nvGrpSpPr>
        <p:grpSpPr>
          <a:xfrm>
            <a:off x="4999636" y="3758118"/>
            <a:ext cx="1453767" cy="1125066"/>
            <a:chOff x="5144219" y="4342318"/>
            <a:chExt cx="1453767" cy="1125066"/>
          </a:xfrm>
        </p:grpSpPr>
        <p:sp>
          <p:nvSpPr>
            <p:cNvPr id="10" name="TextBox 9"/>
            <p:cNvSpPr txBox="1"/>
            <p:nvPr/>
          </p:nvSpPr>
          <p:spPr>
            <a:xfrm>
              <a:off x="5144219" y="5016170"/>
              <a:ext cx="1453767" cy="451214"/>
            </a:xfrm>
            <a:prstGeom prst="rect">
              <a:avLst/>
            </a:prstGeom>
            <a:noFill/>
          </p:spPr>
          <p:txBody>
            <a:bodyPr wrap="none" lIns="121871" tIns="0" rIns="0" bIns="0" rtlCol="0">
              <a:spAutoFit/>
            </a:bodyPr>
            <a:lstStyle/>
            <a:p>
              <a:pPr algn="ctr" defTabSz="914037"/>
              <a:r>
                <a:rPr lang="en-US" sz="1466" dirty="0">
                  <a:solidFill>
                    <a:prstClr val="white"/>
                  </a:solidFill>
                  <a:latin typeface="Segoe" pitchFamily="34" charset="0"/>
                </a:rPr>
                <a:t>Service Bus </a:t>
              </a:r>
            </a:p>
            <a:p>
              <a:pPr algn="ctr" defTabSz="914037"/>
              <a:r>
                <a:rPr lang="en-US" sz="1466" dirty="0">
                  <a:solidFill>
                    <a:prstClr val="white"/>
                  </a:solidFill>
                  <a:latin typeface="Segoe" pitchFamily="34" charset="0"/>
                </a:rPr>
                <a:t>Notification Hub</a:t>
              </a:r>
            </a:p>
          </p:txBody>
        </p:sp>
        <p:sp>
          <p:nvSpPr>
            <p:cNvPr id="8" name="Freeform 73"/>
            <p:cNvSpPr>
              <a:spLocks noEditPoints="1"/>
            </p:cNvSpPr>
            <p:nvPr/>
          </p:nvSpPr>
          <p:spPr bwMode="auto">
            <a:xfrm>
              <a:off x="5570392" y="4342318"/>
              <a:ext cx="601420" cy="580741"/>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bg1"/>
            </a:solidFill>
            <a:ln>
              <a:noFill/>
            </a:ln>
          </p:spPr>
          <p:txBody>
            <a:bodyPr vert="horz" wrap="square" lIns="121871" tIns="60936" rIns="121871" bIns="60936" numCol="1" anchor="t" anchorCtr="0" compatLnSpc="1">
              <a:prstTxWarp prst="textNoShape">
                <a:avLst/>
              </a:prstTxWarp>
            </a:bodyPr>
            <a:lstStyle/>
            <a:p>
              <a:pPr defTabSz="914037"/>
              <a:endParaRPr lang="en-US" sz="1866">
                <a:solidFill>
                  <a:prstClr val="white"/>
                </a:solidFill>
              </a:endParaRPr>
            </a:p>
          </p:txBody>
        </p:sp>
      </p:grpSp>
      <p:grpSp>
        <p:nvGrpSpPr>
          <p:cNvPr id="12" name="Group 11"/>
          <p:cNvGrpSpPr/>
          <p:nvPr/>
        </p:nvGrpSpPr>
        <p:grpSpPr>
          <a:xfrm>
            <a:off x="3482657" y="1302765"/>
            <a:ext cx="795861" cy="1024336"/>
            <a:chOff x="7742237" y="1551625"/>
            <a:chExt cx="795861" cy="1024336"/>
          </a:xfrm>
        </p:grpSpPr>
        <p:grpSp>
          <p:nvGrpSpPr>
            <p:cNvPr id="13" name="Group 12"/>
            <p:cNvGrpSpPr/>
            <p:nvPr/>
          </p:nvGrpSpPr>
          <p:grpSpPr>
            <a:xfrm>
              <a:off x="7742237" y="1551625"/>
              <a:ext cx="644337" cy="746700"/>
              <a:chOff x="2916435" y="3914152"/>
              <a:chExt cx="930763" cy="918513"/>
            </a:xfrm>
          </p:grpSpPr>
          <p:pic>
            <p:nvPicPr>
              <p:cNvPr id="15" name="Picture 1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5" y="4302640"/>
                <a:ext cx="394555" cy="530025"/>
              </a:xfrm>
              <a:prstGeom prst="rect">
                <a:avLst/>
              </a:prstGeom>
            </p:spPr>
          </p:pic>
          <p:sp>
            <p:nvSpPr>
              <p:cNvPr id="16"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3260" tIns="46630" rIns="93260" bIns="46630" numCol="1" anchor="t" anchorCtr="0" compatLnSpc="1">
                <a:prstTxWarp prst="textNoShape">
                  <a:avLst/>
                </a:prstTxWarp>
              </a:bodyPr>
              <a:lstStyle/>
              <a:p>
                <a:endParaRPr lang="en-US" sz="1122" dirty="0">
                  <a:solidFill>
                    <a:schemeClr val="bg1"/>
                  </a:solidFill>
                </a:endParaRPr>
              </a:p>
            </p:txBody>
          </p:sp>
        </p:grpSp>
        <p:sp>
          <p:nvSpPr>
            <p:cNvPr id="14" name="TextBox 13"/>
            <p:cNvSpPr txBox="1"/>
            <p:nvPr/>
          </p:nvSpPr>
          <p:spPr>
            <a:xfrm>
              <a:off x="7842395" y="2345770"/>
              <a:ext cx="695703" cy="230191"/>
            </a:xfrm>
            <a:prstGeom prst="rect">
              <a:avLst/>
            </a:prstGeom>
            <a:noFill/>
          </p:spPr>
          <p:txBody>
            <a:bodyPr wrap="none" lIns="0" tIns="0" rIns="0" bIns="0" rtlCol="0">
              <a:spAutoFit/>
            </a:bodyPr>
            <a:lstStyle/>
            <a:p>
              <a:pPr algn="ctr" defTabSz="932596"/>
              <a:r>
                <a:rPr lang="en-US" sz="1496" dirty="0" smtClean="0">
                  <a:solidFill>
                    <a:prstClr val="white"/>
                  </a:solidFill>
                  <a:latin typeface="Segoe" pitchFamily="34" charset="0"/>
                </a:rPr>
                <a:t>iOS app</a:t>
              </a:r>
              <a:endParaRPr lang="en-US" sz="1496" dirty="0">
                <a:solidFill>
                  <a:prstClr val="white"/>
                </a:solidFill>
                <a:latin typeface="Segoe" pitchFamily="34" charset="0"/>
              </a:endParaRPr>
            </a:p>
          </p:txBody>
        </p:sp>
      </p:grpSp>
      <p:grpSp>
        <p:nvGrpSpPr>
          <p:cNvPr id="17" name="Group 16"/>
          <p:cNvGrpSpPr/>
          <p:nvPr/>
        </p:nvGrpSpPr>
        <p:grpSpPr>
          <a:xfrm>
            <a:off x="7273859" y="1265707"/>
            <a:ext cx="1037563" cy="1305913"/>
            <a:chOff x="9201641" y="1505549"/>
            <a:chExt cx="1037563" cy="1305913"/>
          </a:xfrm>
        </p:grpSpPr>
        <p:sp>
          <p:nvSpPr>
            <p:cNvPr id="18" name="Rounded Rectangle 6"/>
            <p:cNvSpPr/>
            <p:nvPr/>
          </p:nvSpPr>
          <p:spPr bwMode="auto">
            <a:xfrm rot="16200000">
              <a:off x="9340904" y="1366286"/>
              <a:ext cx="759037" cy="1037563"/>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BFBFB"/>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4342" tIns="62171" rIns="124342" bIns="62171" numCol="1" rtlCol="0" anchor="ctr" anchorCtr="0" compatLnSpc="1">
              <a:prstTxWarp prst="textNoShape">
                <a:avLst/>
              </a:prstTxWarp>
            </a:bodyPr>
            <a:lstStyle/>
            <a:p>
              <a:pPr defTabSz="839330"/>
              <a:endParaRPr lang="en-US" sz="2312" spc="-137" dirty="0">
                <a:solidFill>
                  <a:prstClr val="white"/>
                </a:solidFill>
                <a:latin typeface="Segoe Light" pitchFamily="34" charset="0"/>
              </a:endParaRPr>
            </a:p>
          </p:txBody>
        </p:sp>
        <p:sp>
          <p:nvSpPr>
            <p:cNvPr id="19" name="TextBox 18"/>
            <p:cNvSpPr txBox="1"/>
            <p:nvPr/>
          </p:nvSpPr>
          <p:spPr>
            <a:xfrm>
              <a:off x="9249941" y="2351080"/>
              <a:ext cx="940962" cy="460382"/>
            </a:xfrm>
            <a:prstGeom prst="rect">
              <a:avLst/>
            </a:prstGeom>
            <a:noFill/>
          </p:spPr>
          <p:txBody>
            <a:bodyPr wrap="none" lIns="0" tIns="0" rIns="0" bIns="0" rtlCol="0">
              <a:spAutoFit/>
            </a:bodyPr>
            <a:lstStyle/>
            <a:p>
              <a:pPr algn="ctr" defTabSz="932596"/>
              <a:r>
                <a:rPr lang="en-US" sz="1496" dirty="0" smtClean="0">
                  <a:solidFill>
                    <a:prstClr val="white"/>
                  </a:solidFill>
                  <a:latin typeface="Segoe" pitchFamily="34" charset="0"/>
                </a:rPr>
                <a:t>Windows 8</a:t>
              </a:r>
            </a:p>
            <a:p>
              <a:pPr algn="ctr" defTabSz="932596"/>
              <a:r>
                <a:rPr lang="en-US" sz="1496" dirty="0" smtClean="0">
                  <a:solidFill>
                    <a:prstClr val="white"/>
                  </a:solidFill>
                  <a:latin typeface="Segoe" pitchFamily="34" charset="0"/>
                </a:rPr>
                <a:t>app</a:t>
              </a:r>
              <a:endParaRPr lang="en-US" sz="1496" dirty="0">
                <a:solidFill>
                  <a:prstClr val="white"/>
                </a:solidFill>
                <a:latin typeface="Segoe" pitchFamily="34" charset="0"/>
              </a:endParaRPr>
            </a:p>
          </p:txBody>
        </p:sp>
      </p:grpSp>
      <p:cxnSp>
        <p:nvCxnSpPr>
          <p:cNvPr id="20" name="Straight Arrow Connector 19"/>
          <p:cNvCxnSpPr/>
          <p:nvPr/>
        </p:nvCxnSpPr>
        <p:spPr>
          <a:xfrm>
            <a:off x="4074466" y="2444656"/>
            <a:ext cx="1272970" cy="1313462"/>
          </a:xfrm>
          <a:prstGeom prst="straightConnector1">
            <a:avLst/>
          </a:prstGeom>
          <a:ln w="571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6027229" y="2571620"/>
            <a:ext cx="1246630" cy="1186498"/>
          </a:xfrm>
          <a:prstGeom prst="straightConnector1">
            <a:avLst/>
          </a:prstGeom>
          <a:ln w="571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10951" y="2527204"/>
            <a:ext cx="1966692" cy="249299"/>
          </a:xfrm>
          <a:prstGeom prst="rect">
            <a:avLst/>
          </a:prstGeom>
          <a:noFill/>
        </p:spPr>
        <p:txBody>
          <a:bodyPr wrap="none" lIns="0" tIns="0" rIns="0" bIns="0" rtlCol="0">
            <a:spAutoFit/>
          </a:bodyPr>
          <a:lstStyle/>
          <a:p>
            <a:pPr>
              <a:lnSpc>
                <a:spcPct val="90000"/>
              </a:lnSpc>
              <a:spcBef>
                <a:spcPct val="20000"/>
              </a:spcBef>
              <a:buSzPct val="80000"/>
            </a:pPr>
            <a:r>
              <a:rPr lang="en-US" sz="1800" dirty="0" smtClean="0">
                <a:solidFill>
                  <a:srgbClr val="FFFF00"/>
                </a:solidFill>
              </a:rPr>
              <a:t>Tag: Breaking News</a:t>
            </a:r>
            <a:endParaRPr lang="en-US" sz="1800" dirty="0">
              <a:solidFill>
                <a:srgbClr val="FFFF00"/>
              </a:solidFill>
            </a:endParaRPr>
          </a:p>
        </p:txBody>
      </p:sp>
      <p:grpSp>
        <p:nvGrpSpPr>
          <p:cNvPr id="34" name="Group 33"/>
          <p:cNvGrpSpPr/>
          <p:nvPr/>
        </p:nvGrpSpPr>
        <p:grpSpPr>
          <a:xfrm>
            <a:off x="8603650" y="5421354"/>
            <a:ext cx="1230243" cy="1230515"/>
            <a:chOff x="6259896" y="3521405"/>
            <a:chExt cx="1230243" cy="1230515"/>
          </a:xfrm>
        </p:grpSpPr>
        <p:sp>
          <p:nvSpPr>
            <p:cNvPr id="35" name="Freeform 80"/>
            <p:cNvSpPr>
              <a:spLocks noEditPoints="1"/>
            </p:cNvSpPr>
            <p:nvPr/>
          </p:nvSpPr>
          <p:spPr bwMode="auto">
            <a:xfrm>
              <a:off x="6438309" y="3521405"/>
              <a:ext cx="869811" cy="91440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BFBFB"/>
            </a:solidFill>
            <a:ln>
              <a:noFill/>
            </a:ln>
          </p:spPr>
          <p:txBody>
            <a:bodyPr vert="horz" wrap="square" lIns="93260" tIns="46630" rIns="93260" bIns="46630" numCol="1" anchor="t" anchorCtr="0" compatLnSpc="1">
              <a:prstTxWarp prst="textNoShape">
                <a:avLst/>
              </a:prstTxWarp>
            </a:bodyPr>
            <a:lstStyle/>
            <a:p>
              <a:endParaRPr lang="en-US" sz="1836">
                <a:solidFill>
                  <a:schemeClr val="bg1"/>
                </a:solidFill>
              </a:endParaRPr>
            </a:p>
          </p:txBody>
        </p:sp>
        <p:sp>
          <p:nvSpPr>
            <p:cNvPr id="36" name="TextBox 35"/>
            <p:cNvSpPr txBox="1"/>
            <p:nvPr/>
          </p:nvSpPr>
          <p:spPr>
            <a:xfrm>
              <a:off x="6259896" y="4521729"/>
              <a:ext cx="1230243" cy="230191"/>
            </a:xfrm>
            <a:prstGeom prst="rect">
              <a:avLst/>
            </a:prstGeom>
            <a:noFill/>
          </p:spPr>
          <p:txBody>
            <a:bodyPr wrap="square" lIns="0" tIns="0" rIns="0" bIns="0" rtlCol="0">
              <a:spAutoFit/>
            </a:bodyPr>
            <a:lstStyle/>
            <a:p>
              <a:pPr algn="ctr" defTabSz="932596"/>
              <a:r>
                <a:rPr lang="en-US" sz="1496" dirty="0" smtClean="0">
                  <a:solidFill>
                    <a:prstClr val="white"/>
                  </a:solidFill>
                  <a:latin typeface="Segoe" pitchFamily="34" charset="0"/>
                </a:rPr>
                <a:t>App back-end</a:t>
              </a:r>
              <a:endParaRPr lang="en-US" sz="1496" dirty="0">
                <a:solidFill>
                  <a:prstClr val="white"/>
                </a:solidFill>
                <a:latin typeface="Segoe" pitchFamily="34" charset="0"/>
              </a:endParaRPr>
            </a:p>
          </p:txBody>
        </p:sp>
      </p:grpSp>
    </p:spTree>
    <p:extLst>
      <p:ext uri="{BB962C8B-B14F-4D97-AF65-F5344CB8AC3E}">
        <p14:creationId xmlns:p14="http://schemas.microsoft.com/office/powerpoint/2010/main" val="31307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up)">
                                      <p:cBhvr>
                                        <p:cTn id="10" dur="500"/>
                                        <p:tgtEl>
                                          <p:spTgt spid="3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170" y="155575"/>
            <a:ext cx="10448925" cy="747713"/>
          </a:xfrm>
        </p:spPr>
        <p:txBody>
          <a:bodyPr/>
          <a:lstStyle/>
          <a:p>
            <a:pPr lvl="0">
              <a:spcBef>
                <a:spcPts val="533"/>
              </a:spcBef>
              <a:spcAft>
                <a:spcPts val="800"/>
              </a:spcAft>
              <a:tabLst>
                <a:tab pos="5039589" algn="l"/>
              </a:tabLst>
            </a:pPr>
            <a:r>
              <a:rPr lang="en-US" dirty="0" smtClean="0">
                <a:solidFill>
                  <a:srgbClr val="FFFFFF"/>
                </a:solidFill>
                <a:latin typeface="Segoe UI Light"/>
                <a:ea typeface="Segoe UI" pitchFamily="34" charset="0"/>
                <a:cs typeface="Segoe UI" pitchFamily="34" charset="0"/>
              </a:rPr>
              <a:t>Notification Hubs</a:t>
            </a:r>
            <a:endParaRPr lang="en-US" dirty="0">
              <a:solidFill>
                <a:srgbClr val="FFFFFF"/>
              </a:solidFill>
              <a:latin typeface="Segoe UI Light"/>
              <a:ea typeface="Segoe UI" pitchFamily="34" charset="0"/>
              <a:cs typeface="Segoe UI" pitchFamily="34" charset="0"/>
            </a:endParaRPr>
          </a:p>
        </p:txBody>
      </p:sp>
      <p:grpSp>
        <p:nvGrpSpPr>
          <p:cNvPr id="22" name="Group 21"/>
          <p:cNvGrpSpPr/>
          <p:nvPr/>
        </p:nvGrpSpPr>
        <p:grpSpPr>
          <a:xfrm>
            <a:off x="5068216" y="3758118"/>
            <a:ext cx="1453767" cy="1125066"/>
            <a:chOff x="5144219" y="4342318"/>
            <a:chExt cx="1453767" cy="1125066"/>
          </a:xfrm>
        </p:grpSpPr>
        <p:sp>
          <p:nvSpPr>
            <p:cNvPr id="10" name="TextBox 9"/>
            <p:cNvSpPr txBox="1"/>
            <p:nvPr/>
          </p:nvSpPr>
          <p:spPr>
            <a:xfrm>
              <a:off x="5144219" y="5016170"/>
              <a:ext cx="1453767" cy="451214"/>
            </a:xfrm>
            <a:prstGeom prst="rect">
              <a:avLst/>
            </a:prstGeom>
            <a:noFill/>
          </p:spPr>
          <p:txBody>
            <a:bodyPr wrap="none" lIns="121871" tIns="0" rIns="0" bIns="0" rtlCol="0">
              <a:spAutoFit/>
            </a:bodyPr>
            <a:lstStyle/>
            <a:p>
              <a:pPr algn="ctr" defTabSz="914037"/>
              <a:r>
                <a:rPr lang="en-US" sz="1466" dirty="0">
                  <a:solidFill>
                    <a:prstClr val="white"/>
                  </a:solidFill>
                  <a:latin typeface="Segoe" pitchFamily="34" charset="0"/>
                </a:rPr>
                <a:t>Service Bus </a:t>
              </a:r>
            </a:p>
            <a:p>
              <a:pPr algn="ctr" defTabSz="914037"/>
              <a:r>
                <a:rPr lang="en-US" sz="1466" dirty="0">
                  <a:solidFill>
                    <a:prstClr val="white"/>
                  </a:solidFill>
                  <a:latin typeface="Segoe" pitchFamily="34" charset="0"/>
                </a:rPr>
                <a:t>Notification Hub</a:t>
              </a:r>
            </a:p>
          </p:txBody>
        </p:sp>
        <p:sp>
          <p:nvSpPr>
            <p:cNvPr id="8" name="Freeform 73"/>
            <p:cNvSpPr>
              <a:spLocks noEditPoints="1"/>
            </p:cNvSpPr>
            <p:nvPr/>
          </p:nvSpPr>
          <p:spPr bwMode="auto">
            <a:xfrm>
              <a:off x="5570392" y="4342318"/>
              <a:ext cx="601420" cy="580741"/>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bg1"/>
            </a:solidFill>
            <a:ln>
              <a:noFill/>
            </a:ln>
          </p:spPr>
          <p:txBody>
            <a:bodyPr vert="horz" wrap="square" lIns="121871" tIns="60936" rIns="121871" bIns="60936" numCol="1" anchor="t" anchorCtr="0" compatLnSpc="1">
              <a:prstTxWarp prst="textNoShape">
                <a:avLst/>
              </a:prstTxWarp>
            </a:bodyPr>
            <a:lstStyle/>
            <a:p>
              <a:pPr defTabSz="914037"/>
              <a:endParaRPr lang="en-US" sz="1866">
                <a:solidFill>
                  <a:prstClr val="white"/>
                </a:solidFill>
              </a:endParaRPr>
            </a:p>
          </p:txBody>
        </p:sp>
      </p:grpSp>
      <p:grpSp>
        <p:nvGrpSpPr>
          <p:cNvPr id="12" name="Group 11"/>
          <p:cNvGrpSpPr/>
          <p:nvPr/>
        </p:nvGrpSpPr>
        <p:grpSpPr>
          <a:xfrm>
            <a:off x="3551237" y="1302765"/>
            <a:ext cx="795861" cy="1024336"/>
            <a:chOff x="7742237" y="1551625"/>
            <a:chExt cx="795861" cy="1024336"/>
          </a:xfrm>
        </p:grpSpPr>
        <p:grpSp>
          <p:nvGrpSpPr>
            <p:cNvPr id="13" name="Group 12"/>
            <p:cNvGrpSpPr/>
            <p:nvPr/>
          </p:nvGrpSpPr>
          <p:grpSpPr>
            <a:xfrm>
              <a:off x="7742237" y="1551625"/>
              <a:ext cx="644337" cy="746700"/>
              <a:chOff x="2916435" y="3914152"/>
              <a:chExt cx="930763" cy="918513"/>
            </a:xfrm>
          </p:grpSpPr>
          <p:pic>
            <p:nvPicPr>
              <p:cNvPr id="15" name="Picture 1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5" y="4302640"/>
                <a:ext cx="394555" cy="530025"/>
              </a:xfrm>
              <a:prstGeom prst="rect">
                <a:avLst/>
              </a:prstGeom>
            </p:spPr>
          </p:pic>
          <p:sp>
            <p:nvSpPr>
              <p:cNvPr id="16"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3260" tIns="46630" rIns="93260" bIns="46630" numCol="1" anchor="t" anchorCtr="0" compatLnSpc="1">
                <a:prstTxWarp prst="textNoShape">
                  <a:avLst/>
                </a:prstTxWarp>
              </a:bodyPr>
              <a:lstStyle/>
              <a:p>
                <a:endParaRPr lang="en-US" sz="1122" dirty="0">
                  <a:solidFill>
                    <a:schemeClr val="bg1"/>
                  </a:solidFill>
                </a:endParaRPr>
              </a:p>
            </p:txBody>
          </p:sp>
        </p:grpSp>
        <p:sp>
          <p:nvSpPr>
            <p:cNvPr id="14" name="TextBox 13"/>
            <p:cNvSpPr txBox="1"/>
            <p:nvPr/>
          </p:nvSpPr>
          <p:spPr>
            <a:xfrm>
              <a:off x="7842395" y="2345770"/>
              <a:ext cx="695703" cy="230191"/>
            </a:xfrm>
            <a:prstGeom prst="rect">
              <a:avLst/>
            </a:prstGeom>
            <a:noFill/>
          </p:spPr>
          <p:txBody>
            <a:bodyPr wrap="none" lIns="0" tIns="0" rIns="0" bIns="0" rtlCol="0">
              <a:spAutoFit/>
            </a:bodyPr>
            <a:lstStyle/>
            <a:p>
              <a:pPr algn="ctr" defTabSz="932596"/>
              <a:r>
                <a:rPr lang="en-US" sz="1496" dirty="0" smtClean="0">
                  <a:solidFill>
                    <a:prstClr val="white"/>
                  </a:solidFill>
                  <a:latin typeface="Segoe" pitchFamily="34" charset="0"/>
                </a:rPr>
                <a:t>iOS app</a:t>
              </a:r>
              <a:endParaRPr lang="en-US" sz="1496" dirty="0">
                <a:solidFill>
                  <a:prstClr val="white"/>
                </a:solidFill>
                <a:latin typeface="Segoe" pitchFamily="34" charset="0"/>
              </a:endParaRPr>
            </a:p>
          </p:txBody>
        </p:sp>
      </p:grpSp>
      <p:grpSp>
        <p:nvGrpSpPr>
          <p:cNvPr id="17" name="Group 16"/>
          <p:cNvGrpSpPr/>
          <p:nvPr/>
        </p:nvGrpSpPr>
        <p:grpSpPr>
          <a:xfrm>
            <a:off x="7342439" y="1265707"/>
            <a:ext cx="1037563" cy="1305913"/>
            <a:chOff x="9201641" y="1505549"/>
            <a:chExt cx="1037563" cy="1305913"/>
          </a:xfrm>
        </p:grpSpPr>
        <p:sp>
          <p:nvSpPr>
            <p:cNvPr id="18" name="Rounded Rectangle 6"/>
            <p:cNvSpPr/>
            <p:nvPr/>
          </p:nvSpPr>
          <p:spPr bwMode="auto">
            <a:xfrm rot="16200000">
              <a:off x="9340904" y="1366286"/>
              <a:ext cx="759037" cy="1037563"/>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BFBFB"/>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4342" tIns="62171" rIns="124342" bIns="62171" numCol="1" rtlCol="0" anchor="ctr" anchorCtr="0" compatLnSpc="1">
              <a:prstTxWarp prst="textNoShape">
                <a:avLst/>
              </a:prstTxWarp>
            </a:bodyPr>
            <a:lstStyle/>
            <a:p>
              <a:pPr defTabSz="839330"/>
              <a:endParaRPr lang="en-US" sz="2312" spc="-137" dirty="0">
                <a:solidFill>
                  <a:prstClr val="white"/>
                </a:solidFill>
                <a:latin typeface="Segoe Light" pitchFamily="34" charset="0"/>
              </a:endParaRPr>
            </a:p>
          </p:txBody>
        </p:sp>
        <p:sp>
          <p:nvSpPr>
            <p:cNvPr id="19" name="TextBox 18"/>
            <p:cNvSpPr txBox="1"/>
            <p:nvPr/>
          </p:nvSpPr>
          <p:spPr>
            <a:xfrm>
              <a:off x="9249941" y="2351080"/>
              <a:ext cx="940962" cy="460382"/>
            </a:xfrm>
            <a:prstGeom prst="rect">
              <a:avLst/>
            </a:prstGeom>
            <a:noFill/>
          </p:spPr>
          <p:txBody>
            <a:bodyPr wrap="none" lIns="0" tIns="0" rIns="0" bIns="0" rtlCol="0">
              <a:spAutoFit/>
            </a:bodyPr>
            <a:lstStyle/>
            <a:p>
              <a:pPr algn="ctr" defTabSz="932596"/>
              <a:r>
                <a:rPr lang="en-US" sz="1496" dirty="0" smtClean="0">
                  <a:solidFill>
                    <a:prstClr val="white"/>
                  </a:solidFill>
                  <a:latin typeface="Segoe" pitchFamily="34" charset="0"/>
                </a:rPr>
                <a:t>Windows 8</a:t>
              </a:r>
            </a:p>
            <a:p>
              <a:pPr algn="ctr" defTabSz="932596"/>
              <a:r>
                <a:rPr lang="en-US" sz="1496" dirty="0" smtClean="0">
                  <a:solidFill>
                    <a:prstClr val="white"/>
                  </a:solidFill>
                  <a:latin typeface="Segoe" pitchFamily="34" charset="0"/>
                </a:rPr>
                <a:t>app</a:t>
              </a:r>
              <a:endParaRPr lang="en-US" sz="1496" dirty="0">
                <a:solidFill>
                  <a:prstClr val="white"/>
                </a:solidFill>
                <a:latin typeface="Segoe" pitchFamily="34" charset="0"/>
              </a:endParaRPr>
            </a:p>
          </p:txBody>
        </p:sp>
      </p:grpSp>
      <p:grpSp>
        <p:nvGrpSpPr>
          <p:cNvPr id="23" name="Group 22"/>
          <p:cNvGrpSpPr/>
          <p:nvPr/>
        </p:nvGrpSpPr>
        <p:grpSpPr>
          <a:xfrm>
            <a:off x="1361303" y="2930478"/>
            <a:ext cx="1154043" cy="1309808"/>
            <a:chOff x="10093628" y="3482854"/>
            <a:chExt cx="1154043" cy="1309808"/>
          </a:xfrm>
          <a:solidFill>
            <a:schemeClr val="bg1"/>
          </a:solidFill>
        </p:grpSpPr>
        <p:sp>
          <p:nvSpPr>
            <p:cNvPr id="24" name="TextBox 23"/>
            <p:cNvSpPr txBox="1"/>
            <p:nvPr/>
          </p:nvSpPr>
          <p:spPr>
            <a:xfrm>
              <a:off x="10093628" y="4562471"/>
              <a:ext cx="1154043" cy="230191"/>
            </a:xfrm>
            <a:prstGeom prst="rect">
              <a:avLst/>
            </a:prstGeom>
            <a:noFill/>
          </p:spPr>
          <p:txBody>
            <a:bodyPr wrap="square" lIns="0" tIns="0" rIns="0" bIns="0" rtlCol="0">
              <a:spAutoFit/>
            </a:bodyPr>
            <a:lstStyle/>
            <a:p>
              <a:pPr algn="ctr" defTabSz="932596"/>
              <a:r>
                <a:rPr lang="en-US" sz="1496" dirty="0" smtClean="0">
                  <a:solidFill>
                    <a:prstClr val="white"/>
                  </a:solidFill>
                  <a:latin typeface="Segoe" pitchFamily="34" charset="0"/>
                </a:rPr>
                <a:t>APNs</a:t>
              </a:r>
              <a:endParaRPr lang="en-US" sz="1496" dirty="0">
                <a:solidFill>
                  <a:prstClr val="white"/>
                </a:solidFill>
                <a:latin typeface="Segoe" pitchFamily="34" charset="0"/>
              </a:endParaRPr>
            </a:p>
          </p:txBody>
        </p:sp>
        <p:sp>
          <p:nvSpPr>
            <p:cNvPr id="25" name="Freeform 61"/>
            <p:cNvSpPr>
              <a:spLocks noEditPoints="1"/>
            </p:cNvSpPr>
            <p:nvPr/>
          </p:nvSpPr>
          <p:spPr bwMode="auto">
            <a:xfrm>
              <a:off x="10243712" y="3482854"/>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grpFill/>
            <a:ln>
              <a:noFill/>
            </a:ln>
          </p:spPr>
          <p:txBody>
            <a:bodyPr vert="horz" wrap="square" lIns="124347" tIns="62174" rIns="124347" bIns="62174" numCol="1" anchor="t" anchorCtr="0" compatLnSpc="1">
              <a:prstTxWarp prst="textNoShape">
                <a:avLst/>
              </a:prstTxWarp>
            </a:bodyPr>
            <a:lstStyle/>
            <a:p>
              <a:pPr defTabSz="932596"/>
              <a:endParaRPr lang="en-US" sz="1904">
                <a:solidFill>
                  <a:prstClr val="white"/>
                </a:solidFill>
              </a:endParaRPr>
            </a:p>
          </p:txBody>
        </p:sp>
      </p:grpSp>
      <p:grpSp>
        <p:nvGrpSpPr>
          <p:cNvPr id="26" name="Group 25"/>
          <p:cNvGrpSpPr/>
          <p:nvPr/>
        </p:nvGrpSpPr>
        <p:grpSpPr>
          <a:xfrm>
            <a:off x="9074852" y="2930478"/>
            <a:ext cx="1154043" cy="1309808"/>
            <a:chOff x="11083994" y="3465392"/>
            <a:chExt cx="1154043" cy="1309808"/>
          </a:xfrm>
          <a:solidFill>
            <a:schemeClr val="bg1"/>
          </a:solidFill>
        </p:grpSpPr>
        <p:sp>
          <p:nvSpPr>
            <p:cNvPr id="27" name="TextBox 26"/>
            <p:cNvSpPr txBox="1"/>
            <p:nvPr/>
          </p:nvSpPr>
          <p:spPr>
            <a:xfrm>
              <a:off x="11083994" y="4545009"/>
              <a:ext cx="1154043" cy="230191"/>
            </a:xfrm>
            <a:prstGeom prst="rect">
              <a:avLst/>
            </a:prstGeom>
            <a:noFill/>
          </p:spPr>
          <p:txBody>
            <a:bodyPr wrap="square" lIns="0" tIns="0" rIns="0" bIns="0" rtlCol="0">
              <a:spAutoFit/>
            </a:bodyPr>
            <a:lstStyle/>
            <a:p>
              <a:pPr algn="ctr" defTabSz="932596"/>
              <a:r>
                <a:rPr lang="en-US" sz="1496" dirty="0" smtClean="0">
                  <a:solidFill>
                    <a:prstClr val="white"/>
                  </a:solidFill>
                  <a:latin typeface="Segoe" pitchFamily="34" charset="0"/>
                </a:rPr>
                <a:t>WNS</a:t>
              </a:r>
              <a:endParaRPr lang="en-US" sz="1496" dirty="0">
                <a:solidFill>
                  <a:prstClr val="white"/>
                </a:solidFill>
                <a:latin typeface="Segoe" pitchFamily="34" charset="0"/>
              </a:endParaRPr>
            </a:p>
          </p:txBody>
        </p:sp>
        <p:sp>
          <p:nvSpPr>
            <p:cNvPr id="28" name="Freeform 61"/>
            <p:cNvSpPr>
              <a:spLocks noEditPoints="1"/>
            </p:cNvSpPr>
            <p:nvPr/>
          </p:nvSpPr>
          <p:spPr bwMode="auto">
            <a:xfrm>
              <a:off x="11234078" y="3465392"/>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grpFill/>
            <a:ln>
              <a:noFill/>
            </a:ln>
          </p:spPr>
          <p:txBody>
            <a:bodyPr vert="horz" wrap="square" lIns="124347" tIns="62174" rIns="124347" bIns="62174" numCol="1" anchor="t" anchorCtr="0" compatLnSpc="1">
              <a:prstTxWarp prst="textNoShape">
                <a:avLst/>
              </a:prstTxWarp>
            </a:bodyPr>
            <a:lstStyle/>
            <a:p>
              <a:pPr defTabSz="932596"/>
              <a:endParaRPr lang="en-US" sz="1904">
                <a:solidFill>
                  <a:prstClr val="white"/>
                </a:solidFill>
              </a:endParaRPr>
            </a:p>
          </p:txBody>
        </p:sp>
      </p:grpSp>
      <p:sp>
        <p:nvSpPr>
          <p:cNvPr id="33" name="TextBox 32"/>
          <p:cNvSpPr txBox="1"/>
          <p:nvPr/>
        </p:nvSpPr>
        <p:spPr>
          <a:xfrm>
            <a:off x="6095809" y="5527512"/>
            <a:ext cx="1966692" cy="249299"/>
          </a:xfrm>
          <a:prstGeom prst="rect">
            <a:avLst/>
          </a:prstGeom>
          <a:noFill/>
        </p:spPr>
        <p:txBody>
          <a:bodyPr wrap="none" lIns="0" tIns="0" rIns="0" bIns="0" rtlCol="0">
            <a:spAutoFit/>
          </a:bodyPr>
          <a:lstStyle/>
          <a:p>
            <a:pPr>
              <a:lnSpc>
                <a:spcPct val="90000"/>
              </a:lnSpc>
              <a:spcBef>
                <a:spcPct val="20000"/>
              </a:spcBef>
              <a:buSzPct val="80000"/>
            </a:pPr>
            <a:r>
              <a:rPr lang="en-US" sz="1800" dirty="0" smtClean="0">
                <a:solidFill>
                  <a:srgbClr val="FFFF00"/>
                </a:solidFill>
              </a:rPr>
              <a:t>Tag: Breaking News</a:t>
            </a:r>
            <a:endParaRPr lang="en-US" sz="1800" dirty="0">
              <a:solidFill>
                <a:srgbClr val="FFFF00"/>
              </a:solidFill>
            </a:endParaRPr>
          </a:p>
        </p:txBody>
      </p:sp>
      <p:grpSp>
        <p:nvGrpSpPr>
          <p:cNvPr id="34" name="Group 33"/>
          <p:cNvGrpSpPr/>
          <p:nvPr/>
        </p:nvGrpSpPr>
        <p:grpSpPr>
          <a:xfrm>
            <a:off x="8603650" y="5421354"/>
            <a:ext cx="1230243" cy="1230515"/>
            <a:chOff x="6259896" y="3521405"/>
            <a:chExt cx="1230243" cy="1230515"/>
          </a:xfrm>
        </p:grpSpPr>
        <p:sp>
          <p:nvSpPr>
            <p:cNvPr id="35" name="Freeform 80"/>
            <p:cNvSpPr>
              <a:spLocks noEditPoints="1"/>
            </p:cNvSpPr>
            <p:nvPr/>
          </p:nvSpPr>
          <p:spPr bwMode="auto">
            <a:xfrm>
              <a:off x="6438309" y="3521405"/>
              <a:ext cx="869811" cy="91440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BFBFB"/>
            </a:solidFill>
            <a:ln>
              <a:noFill/>
            </a:ln>
          </p:spPr>
          <p:txBody>
            <a:bodyPr vert="horz" wrap="square" lIns="93260" tIns="46630" rIns="93260" bIns="46630" numCol="1" anchor="t" anchorCtr="0" compatLnSpc="1">
              <a:prstTxWarp prst="textNoShape">
                <a:avLst/>
              </a:prstTxWarp>
            </a:bodyPr>
            <a:lstStyle/>
            <a:p>
              <a:endParaRPr lang="en-US" sz="1836">
                <a:solidFill>
                  <a:schemeClr val="bg1"/>
                </a:solidFill>
              </a:endParaRPr>
            </a:p>
          </p:txBody>
        </p:sp>
        <p:sp>
          <p:nvSpPr>
            <p:cNvPr id="36" name="TextBox 35"/>
            <p:cNvSpPr txBox="1"/>
            <p:nvPr/>
          </p:nvSpPr>
          <p:spPr>
            <a:xfrm>
              <a:off x="6259896" y="4521729"/>
              <a:ext cx="1230243" cy="230191"/>
            </a:xfrm>
            <a:prstGeom prst="rect">
              <a:avLst/>
            </a:prstGeom>
            <a:noFill/>
          </p:spPr>
          <p:txBody>
            <a:bodyPr wrap="square" lIns="0" tIns="0" rIns="0" bIns="0" rtlCol="0">
              <a:spAutoFit/>
            </a:bodyPr>
            <a:lstStyle/>
            <a:p>
              <a:pPr algn="ctr" defTabSz="932596"/>
              <a:r>
                <a:rPr lang="en-US" sz="1496" dirty="0" smtClean="0">
                  <a:solidFill>
                    <a:prstClr val="white"/>
                  </a:solidFill>
                  <a:latin typeface="Segoe" pitchFamily="34" charset="0"/>
                </a:rPr>
                <a:t>App back-end</a:t>
              </a:r>
              <a:endParaRPr lang="en-US" sz="1496" dirty="0">
                <a:solidFill>
                  <a:prstClr val="white"/>
                </a:solidFill>
                <a:latin typeface="Segoe" pitchFamily="34" charset="0"/>
              </a:endParaRPr>
            </a:p>
          </p:txBody>
        </p:sp>
      </p:grpSp>
      <p:cxnSp>
        <p:nvCxnSpPr>
          <p:cNvPr id="7" name="Elbow Connector 6"/>
          <p:cNvCxnSpPr>
            <a:endCxn id="10" idx="2"/>
          </p:cNvCxnSpPr>
          <p:nvPr/>
        </p:nvCxnSpPr>
        <p:spPr>
          <a:xfrm rot="10800000">
            <a:off x="5795100" y="4883184"/>
            <a:ext cx="2808550" cy="1118370"/>
          </a:xfrm>
          <a:prstGeom prst="bentConnector2">
            <a:avLst/>
          </a:prstGeom>
          <a:ln w="5715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6354011" y="3580328"/>
            <a:ext cx="2720841" cy="51625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2473379" y="3520050"/>
            <a:ext cx="2762807" cy="544864"/>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2365261" y="2167041"/>
            <a:ext cx="1075102" cy="75841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8474300" y="2111238"/>
            <a:ext cx="837125" cy="79938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08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down)">
                                      <p:cBhvr>
                                        <p:cTn id="29" dur="500"/>
                                        <p:tgtEl>
                                          <p:spTgt spid="37"/>
                                        </p:tgtEl>
                                      </p:cBhvr>
                                    </p:animEffect>
                                  </p:childTnLst>
                                </p:cTn>
                              </p:par>
                              <p:par>
                                <p:cTn id="30" presetID="22" presetClass="entr" presetSubtype="4"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down)">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down)">
                                      <p:cBhvr>
                                        <p:cTn id="37" dur="500"/>
                                        <p:tgtEl>
                                          <p:spTgt spid="38"/>
                                        </p:tgtEl>
                                      </p:cBhvr>
                                    </p:animEffect>
                                  </p:childTnLst>
                                </p:cTn>
                              </p:par>
                              <p:par>
                                <p:cTn id="38" presetID="22" presetClass="entr" presetSubtype="4"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down)">
                                      <p:cBhvr>
                                        <p:cTn id="40" dur="500"/>
                                        <p:tgtEl>
                                          <p:spTgt spid="40"/>
                                        </p:tgtEl>
                                      </p:cBhvr>
                                    </p:animEffect>
                                  </p:childTnLst>
                                </p:cTn>
                              </p:par>
                            </p:childTnLst>
                          </p:cTn>
                        </p:par>
                        <p:par>
                          <p:cTn id="41" fill="hold">
                            <p:stCondLst>
                              <p:cond delay="500"/>
                            </p:stCondLst>
                            <p:childTnLst>
                              <p:par>
                                <p:cTn id="42" presetID="1" presetClass="exit" presetSubtype="0" fill="hold" nodeType="afterEffect">
                                  <p:stCondLst>
                                    <p:cond delay="0"/>
                                  </p:stCondLst>
                                  <p:childTnLst>
                                    <p:set>
                                      <p:cBhvr>
                                        <p:cTn id="43" dur="1" fill="hold">
                                          <p:stCondLst>
                                            <p:cond delay="0"/>
                                          </p:stCondLst>
                                        </p:cTn>
                                        <p:tgtEl>
                                          <p:spTgt spid="29"/>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37"/>
                                        </p:tgtEl>
                                        <p:attrNameLst>
                                          <p:attrName>style.visibility</p:attrName>
                                        </p:attrNameLst>
                                      </p:cBhvr>
                                      <p:to>
                                        <p:strVal val="hidden"/>
                                      </p:to>
                                    </p:set>
                                  </p:childTnLst>
                                </p:cTn>
                              </p:par>
                            </p:childTnLst>
                          </p:cTn>
                        </p:par>
                        <p:par>
                          <p:cTn id="46" fill="hold">
                            <p:stCondLst>
                              <p:cond delay="500"/>
                            </p:stCondLst>
                            <p:childTnLst>
                              <p:par>
                                <p:cTn id="47" presetID="1" presetClass="exit" presetSubtype="0" fill="hold" nodeType="afterEffect">
                                  <p:stCondLst>
                                    <p:cond delay="500"/>
                                  </p:stCondLst>
                                  <p:childTnLst>
                                    <p:set>
                                      <p:cBhvr>
                                        <p:cTn id="48" dur="1" fill="hold">
                                          <p:stCondLst>
                                            <p:cond delay="0"/>
                                          </p:stCondLst>
                                        </p:cTn>
                                        <p:tgtEl>
                                          <p:spTgt spid="38"/>
                                        </p:tgtEl>
                                        <p:attrNameLst>
                                          <p:attrName>style.visibility</p:attrName>
                                        </p:attrNameLst>
                                      </p:cBhvr>
                                      <p:to>
                                        <p:strVal val="hidden"/>
                                      </p:to>
                                    </p:set>
                                  </p:childTnLst>
                                </p:cTn>
                              </p:par>
                              <p:par>
                                <p:cTn id="49" presetID="1" presetClass="exit" presetSubtype="0" fill="hold" nodeType="withEffect">
                                  <p:stCondLst>
                                    <p:cond delay="500"/>
                                  </p:stCondLst>
                                  <p:childTnLst>
                                    <p:set>
                                      <p:cBhvr>
                                        <p:cTn id="50" dur="1" fill="hold">
                                          <p:stCondLst>
                                            <p:cond delay="0"/>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5712205"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Mobile Services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048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50869" y="4300523"/>
            <a:ext cx="3292475" cy="1329595"/>
          </a:xfrm>
        </p:spPr>
        <p:txBody>
          <a:bodyPr anchor="ctr"/>
          <a:lstStyle/>
          <a:p>
            <a:r>
              <a:rPr lang="en-US" altLang="ja-JP" sz="4800" dirty="0" smtClean="0">
                <a:ea typeface="メイリオ" pitchFamily="50" charset="-128"/>
                <a:cs typeface="Segoe UI Light" panose="020B0502040204020203" pitchFamily="34" charset="0"/>
              </a:rPr>
              <a:t>Global Footprint</a:t>
            </a:r>
            <a:endParaRPr lang="en-US" sz="4800" dirty="0">
              <a:ea typeface="メイリオ" pitchFamily="50" charset="-128"/>
              <a:cs typeface="Segoe UI Light" panose="020B0502040204020203" pitchFamily="34" charset="0"/>
            </a:endParaRPr>
          </a:p>
        </p:txBody>
      </p:sp>
      <p:grpSp>
        <p:nvGrpSpPr>
          <p:cNvPr id="3" name="Group 2"/>
          <p:cNvGrpSpPr/>
          <p:nvPr/>
        </p:nvGrpSpPr>
        <p:grpSpPr>
          <a:xfrm>
            <a:off x="954498" y="55040"/>
            <a:ext cx="11826333" cy="6548957"/>
            <a:chOff x="395371" y="1139688"/>
            <a:chExt cx="8399866" cy="4651514"/>
          </a:xfrm>
          <a:solidFill>
            <a:schemeClr val="accent6">
              <a:lumMod val="60000"/>
              <a:lumOff val="40000"/>
            </a:schemeClr>
          </a:solidFill>
        </p:grpSpPr>
        <p:sp>
          <p:nvSpPr>
            <p:cNvPr id="26"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endParaRPr lang="en-US" dirty="0"/>
            </a:p>
          </p:txBody>
        </p:sp>
        <p:sp>
          <p:nvSpPr>
            <p:cNvPr id="39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endParaRPr lang="en-US"/>
            </a:p>
          </p:txBody>
        </p:sp>
        <p:sp>
          <p:nvSpPr>
            <p:cNvPr id="40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endParaRPr lang="en-US" dirty="0"/>
            </a:p>
          </p:txBody>
        </p:sp>
        <p:sp>
          <p:nvSpPr>
            <p:cNvPr id="44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endParaRPr lang="en-US"/>
            </a:p>
          </p:txBody>
        </p:sp>
        <p:sp>
          <p:nvSpPr>
            <p:cNvPr id="54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endParaRPr lang="en-US"/>
            </a:p>
          </p:txBody>
        </p:sp>
        <p:sp>
          <p:nvSpPr>
            <p:cNvPr id="59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endParaRPr lang="en-US"/>
            </a:p>
          </p:txBody>
        </p:sp>
        <p:sp>
          <p:nvSpPr>
            <p:cNvPr id="64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endParaRPr lang="en-US"/>
            </a:p>
          </p:txBody>
        </p:sp>
        <p:sp>
          <p:nvSpPr>
            <p:cNvPr id="66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endParaRPr lang="en-US"/>
            </a:p>
          </p:txBody>
        </p:sp>
        <p:sp>
          <p:nvSpPr>
            <p:cNvPr id="76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endParaRPr lang="en-US"/>
            </a:p>
          </p:txBody>
        </p:sp>
        <p:sp>
          <p:nvSpPr>
            <p:cNvPr id="78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endParaRPr lang="en-US"/>
            </a:p>
          </p:txBody>
        </p:sp>
        <p:sp>
          <p:nvSpPr>
            <p:cNvPr id="97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endParaRPr lang="en-US"/>
            </a:p>
          </p:txBody>
        </p:sp>
        <p:sp>
          <p:nvSpPr>
            <p:cNvPr id="105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endParaRPr lang="en-US"/>
            </a:p>
          </p:txBody>
        </p:sp>
        <p:sp>
          <p:nvSpPr>
            <p:cNvPr id="111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endParaRPr lang="en-US"/>
            </a:p>
          </p:txBody>
        </p:sp>
        <p:sp>
          <p:nvSpPr>
            <p:cNvPr id="121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15" name="Oval 1314"/>
          <p:cNvSpPr/>
          <p:nvPr/>
        </p:nvSpPr>
        <p:spPr bwMode="auto">
          <a:xfrm>
            <a:off x="3843930" y="2356532"/>
            <a:ext cx="458770" cy="458770"/>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19" name="Oval 1318"/>
          <p:cNvSpPr/>
          <p:nvPr/>
        </p:nvSpPr>
        <p:spPr bwMode="auto">
          <a:xfrm>
            <a:off x="2335729" y="2514679"/>
            <a:ext cx="458770" cy="458770"/>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20" name="Oval 1319"/>
          <p:cNvSpPr/>
          <p:nvPr/>
        </p:nvSpPr>
        <p:spPr bwMode="auto">
          <a:xfrm>
            <a:off x="3643344" y="2815545"/>
            <a:ext cx="458770" cy="458770"/>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21" name="Oval 1320"/>
          <p:cNvSpPr/>
          <p:nvPr/>
        </p:nvSpPr>
        <p:spPr bwMode="auto">
          <a:xfrm>
            <a:off x="4106217" y="2175235"/>
            <a:ext cx="458770" cy="458770"/>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22" name="Oval 1321"/>
          <p:cNvSpPr/>
          <p:nvPr/>
        </p:nvSpPr>
        <p:spPr bwMode="auto">
          <a:xfrm>
            <a:off x="2204578" y="1839652"/>
            <a:ext cx="458770" cy="458770"/>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23" name="Oval 1322"/>
          <p:cNvSpPr/>
          <p:nvPr/>
        </p:nvSpPr>
        <p:spPr bwMode="auto">
          <a:xfrm>
            <a:off x="7573911" y="1504069"/>
            <a:ext cx="458770" cy="458770"/>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25" name="Oval 1324"/>
          <p:cNvSpPr/>
          <p:nvPr/>
        </p:nvSpPr>
        <p:spPr bwMode="auto">
          <a:xfrm>
            <a:off x="6312582" y="1932224"/>
            <a:ext cx="458770" cy="458770"/>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26" name="Oval 1325"/>
          <p:cNvSpPr/>
          <p:nvPr/>
        </p:nvSpPr>
        <p:spPr bwMode="auto">
          <a:xfrm>
            <a:off x="6806312" y="1361350"/>
            <a:ext cx="458770" cy="458770"/>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27" name="Oval 1326"/>
          <p:cNvSpPr/>
          <p:nvPr/>
        </p:nvSpPr>
        <p:spPr bwMode="auto">
          <a:xfrm>
            <a:off x="6983748" y="1920656"/>
            <a:ext cx="458770" cy="458770"/>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28" name="Oval 1327"/>
          <p:cNvSpPr/>
          <p:nvPr/>
        </p:nvSpPr>
        <p:spPr bwMode="auto">
          <a:xfrm>
            <a:off x="6794744" y="2063374"/>
            <a:ext cx="458770" cy="458770"/>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29" name="Oval 1328"/>
          <p:cNvSpPr/>
          <p:nvPr/>
        </p:nvSpPr>
        <p:spPr bwMode="auto">
          <a:xfrm>
            <a:off x="4929096" y="4602149"/>
            <a:ext cx="458770" cy="458770"/>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30" name="Oval 1329"/>
          <p:cNvSpPr/>
          <p:nvPr/>
        </p:nvSpPr>
        <p:spPr bwMode="auto">
          <a:xfrm>
            <a:off x="10162145" y="2927406"/>
            <a:ext cx="458770" cy="458770"/>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31" name="Oval 1330"/>
          <p:cNvSpPr/>
          <p:nvPr/>
        </p:nvSpPr>
        <p:spPr bwMode="auto">
          <a:xfrm>
            <a:off x="10594161" y="2398957"/>
            <a:ext cx="458770" cy="458770"/>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32" name="Oval 1331"/>
          <p:cNvSpPr/>
          <p:nvPr/>
        </p:nvSpPr>
        <p:spPr bwMode="auto">
          <a:xfrm>
            <a:off x="9811133" y="4076874"/>
            <a:ext cx="458770" cy="458770"/>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33" name="Oval 1332"/>
          <p:cNvSpPr/>
          <p:nvPr/>
        </p:nvSpPr>
        <p:spPr bwMode="auto">
          <a:xfrm>
            <a:off x="11300045" y="5311207"/>
            <a:ext cx="458770" cy="458770"/>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34" name="Oval 1333"/>
          <p:cNvSpPr/>
          <p:nvPr/>
        </p:nvSpPr>
        <p:spPr bwMode="auto">
          <a:xfrm>
            <a:off x="10929744" y="2221521"/>
            <a:ext cx="458770" cy="458770"/>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35" name="Oval 1334"/>
          <p:cNvSpPr/>
          <p:nvPr/>
        </p:nvSpPr>
        <p:spPr bwMode="auto">
          <a:xfrm>
            <a:off x="11010748" y="2479961"/>
            <a:ext cx="458770" cy="458770"/>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36" name="Oval 1335"/>
          <p:cNvSpPr/>
          <p:nvPr/>
        </p:nvSpPr>
        <p:spPr bwMode="auto">
          <a:xfrm>
            <a:off x="8067641" y="2892688"/>
            <a:ext cx="458770" cy="458770"/>
          </a:xfrm>
          <a:prstGeom prst="ellipse">
            <a:avLst/>
          </a:prstGeom>
          <a:solidFill>
            <a:schemeClr val="accent2">
              <a:lumMod val="20000"/>
              <a:lumOff val="80000"/>
              <a:alpha val="60000"/>
            </a:scheme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0" name="Group 9"/>
          <p:cNvGrpSpPr/>
          <p:nvPr/>
        </p:nvGrpSpPr>
        <p:grpSpPr>
          <a:xfrm>
            <a:off x="2287838" y="1590734"/>
            <a:ext cx="8507313" cy="2800146"/>
            <a:chOff x="1067332" y="2443650"/>
            <a:chExt cx="5795198" cy="1907465"/>
          </a:xfrm>
          <a:solidFill>
            <a:srgbClr val="C9F0FF">
              <a:alpha val="89804"/>
            </a:srgbClr>
          </a:solidFill>
        </p:grpSpPr>
        <p:sp>
          <p:nvSpPr>
            <p:cNvPr id="1269" name="Oval 1268"/>
            <p:cNvSpPr/>
            <p:nvPr/>
          </p:nvSpPr>
          <p:spPr bwMode="auto">
            <a:xfrm>
              <a:off x="1067332" y="2748760"/>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65" name="Oval 1264"/>
            <p:cNvSpPr/>
            <p:nvPr/>
          </p:nvSpPr>
          <p:spPr bwMode="auto">
            <a:xfrm>
              <a:off x="2239742" y="2864070"/>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70" name="Oval 1269"/>
            <p:cNvSpPr/>
            <p:nvPr/>
          </p:nvSpPr>
          <p:spPr bwMode="auto">
            <a:xfrm>
              <a:off x="1901814" y="2590206"/>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71" name="Oval 1270"/>
            <p:cNvSpPr/>
            <p:nvPr/>
          </p:nvSpPr>
          <p:spPr bwMode="auto">
            <a:xfrm>
              <a:off x="1614712" y="3172729"/>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73" name="Oval 1272"/>
            <p:cNvSpPr/>
            <p:nvPr/>
          </p:nvSpPr>
          <p:spPr bwMode="auto">
            <a:xfrm>
              <a:off x="3982820" y="2466847"/>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09" name="Oval 1308"/>
            <p:cNvSpPr/>
            <p:nvPr/>
          </p:nvSpPr>
          <p:spPr bwMode="auto">
            <a:xfrm>
              <a:off x="3649160" y="2443650"/>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10" name="Oval 1309"/>
            <p:cNvSpPr/>
            <p:nvPr/>
          </p:nvSpPr>
          <p:spPr bwMode="auto">
            <a:xfrm>
              <a:off x="6550015" y="3350006"/>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311" name="Oval 1310"/>
            <p:cNvSpPr/>
            <p:nvPr/>
          </p:nvSpPr>
          <p:spPr bwMode="auto">
            <a:xfrm>
              <a:off x="6139082" y="4038600"/>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grpSp>
    </p:spTree>
    <p:extLst>
      <p:ext uri="{BB962C8B-B14F-4D97-AF65-F5344CB8AC3E}">
        <p14:creationId xmlns:p14="http://schemas.microsoft.com/office/powerpoint/2010/main" val="407897664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315"/>
                                        </p:tgtEl>
                                        <p:attrNameLst>
                                          <p:attrName>style.visibility</p:attrName>
                                        </p:attrNameLst>
                                      </p:cBhvr>
                                      <p:to>
                                        <p:strVal val="visible"/>
                                      </p:to>
                                    </p:set>
                                    <p:animEffect transition="in" filter="fade">
                                      <p:cBhvr>
                                        <p:cTn id="11" dur="250"/>
                                        <p:tgtEl>
                                          <p:spTgt spid="1315"/>
                                        </p:tgtEl>
                                      </p:cBhvr>
                                    </p:animEffect>
                                  </p:childTnLst>
                                </p:cTn>
                              </p:par>
                              <p:par>
                                <p:cTn id="12" presetID="10" presetClass="entr" presetSubtype="0" fill="hold" grpId="0" nodeType="withEffect">
                                  <p:stCondLst>
                                    <p:cond delay="50"/>
                                  </p:stCondLst>
                                  <p:childTnLst>
                                    <p:set>
                                      <p:cBhvr>
                                        <p:cTn id="13" dur="1" fill="hold">
                                          <p:stCondLst>
                                            <p:cond delay="0"/>
                                          </p:stCondLst>
                                        </p:cTn>
                                        <p:tgtEl>
                                          <p:spTgt spid="1319"/>
                                        </p:tgtEl>
                                        <p:attrNameLst>
                                          <p:attrName>style.visibility</p:attrName>
                                        </p:attrNameLst>
                                      </p:cBhvr>
                                      <p:to>
                                        <p:strVal val="visible"/>
                                      </p:to>
                                    </p:set>
                                    <p:animEffect transition="in" filter="fade">
                                      <p:cBhvr>
                                        <p:cTn id="14" dur="250"/>
                                        <p:tgtEl>
                                          <p:spTgt spid="1319"/>
                                        </p:tgtEl>
                                      </p:cBhvr>
                                    </p:animEffect>
                                  </p:childTnLst>
                                </p:cTn>
                              </p:par>
                              <p:par>
                                <p:cTn id="15" presetID="10" presetClass="entr" presetSubtype="0" fill="hold" grpId="0" nodeType="withEffect">
                                  <p:stCondLst>
                                    <p:cond delay="100"/>
                                  </p:stCondLst>
                                  <p:childTnLst>
                                    <p:set>
                                      <p:cBhvr>
                                        <p:cTn id="16" dur="1" fill="hold">
                                          <p:stCondLst>
                                            <p:cond delay="0"/>
                                          </p:stCondLst>
                                        </p:cTn>
                                        <p:tgtEl>
                                          <p:spTgt spid="1320"/>
                                        </p:tgtEl>
                                        <p:attrNameLst>
                                          <p:attrName>style.visibility</p:attrName>
                                        </p:attrNameLst>
                                      </p:cBhvr>
                                      <p:to>
                                        <p:strVal val="visible"/>
                                      </p:to>
                                    </p:set>
                                    <p:animEffect transition="in" filter="fade">
                                      <p:cBhvr>
                                        <p:cTn id="17" dur="250"/>
                                        <p:tgtEl>
                                          <p:spTgt spid="1320"/>
                                        </p:tgtEl>
                                      </p:cBhvr>
                                    </p:animEffect>
                                  </p:childTnLst>
                                </p:cTn>
                              </p:par>
                              <p:par>
                                <p:cTn id="18" presetID="10" presetClass="entr" presetSubtype="0" fill="hold" grpId="0" nodeType="withEffect">
                                  <p:stCondLst>
                                    <p:cond delay="150"/>
                                  </p:stCondLst>
                                  <p:childTnLst>
                                    <p:set>
                                      <p:cBhvr>
                                        <p:cTn id="19" dur="1" fill="hold">
                                          <p:stCondLst>
                                            <p:cond delay="0"/>
                                          </p:stCondLst>
                                        </p:cTn>
                                        <p:tgtEl>
                                          <p:spTgt spid="1321"/>
                                        </p:tgtEl>
                                        <p:attrNameLst>
                                          <p:attrName>style.visibility</p:attrName>
                                        </p:attrNameLst>
                                      </p:cBhvr>
                                      <p:to>
                                        <p:strVal val="visible"/>
                                      </p:to>
                                    </p:set>
                                    <p:animEffect transition="in" filter="fade">
                                      <p:cBhvr>
                                        <p:cTn id="20" dur="250"/>
                                        <p:tgtEl>
                                          <p:spTgt spid="1321"/>
                                        </p:tgtEl>
                                      </p:cBhvr>
                                    </p:animEffect>
                                  </p:childTnLst>
                                </p:cTn>
                              </p:par>
                              <p:par>
                                <p:cTn id="21" presetID="10" presetClass="entr" presetSubtype="0" fill="hold" grpId="0" nodeType="withEffect">
                                  <p:stCondLst>
                                    <p:cond delay="200"/>
                                  </p:stCondLst>
                                  <p:childTnLst>
                                    <p:set>
                                      <p:cBhvr>
                                        <p:cTn id="22" dur="1" fill="hold">
                                          <p:stCondLst>
                                            <p:cond delay="0"/>
                                          </p:stCondLst>
                                        </p:cTn>
                                        <p:tgtEl>
                                          <p:spTgt spid="1322"/>
                                        </p:tgtEl>
                                        <p:attrNameLst>
                                          <p:attrName>style.visibility</p:attrName>
                                        </p:attrNameLst>
                                      </p:cBhvr>
                                      <p:to>
                                        <p:strVal val="visible"/>
                                      </p:to>
                                    </p:set>
                                    <p:animEffect transition="in" filter="fade">
                                      <p:cBhvr>
                                        <p:cTn id="23" dur="250"/>
                                        <p:tgtEl>
                                          <p:spTgt spid="1322"/>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1323"/>
                                        </p:tgtEl>
                                        <p:attrNameLst>
                                          <p:attrName>style.visibility</p:attrName>
                                        </p:attrNameLst>
                                      </p:cBhvr>
                                      <p:to>
                                        <p:strVal val="visible"/>
                                      </p:to>
                                    </p:set>
                                    <p:animEffect transition="in" filter="fade">
                                      <p:cBhvr>
                                        <p:cTn id="26" dur="250"/>
                                        <p:tgtEl>
                                          <p:spTgt spid="1323"/>
                                        </p:tgtEl>
                                      </p:cBhvr>
                                    </p:animEffect>
                                  </p:childTnLst>
                                </p:cTn>
                              </p:par>
                              <p:par>
                                <p:cTn id="27" presetID="10" presetClass="entr" presetSubtype="0" fill="hold" grpId="0" nodeType="withEffect">
                                  <p:stCondLst>
                                    <p:cond delay="300"/>
                                  </p:stCondLst>
                                  <p:childTnLst>
                                    <p:set>
                                      <p:cBhvr>
                                        <p:cTn id="28" dur="1" fill="hold">
                                          <p:stCondLst>
                                            <p:cond delay="0"/>
                                          </p:stCondLst>
                                        </p:cTn>
                                        <p:tgtEl>
                                          <p:spTgt spid="1325"/>
                                        </p:tgtEl>
                                        <p:attrNameLst>
                                          <p:attrName>style.visibility</p:attrName>
                                        </p:attrNameLst>
                                      </p:cBhvr>
                                      <p:to>
                                        <p:strVal val="visible"/>
                                      </p:to>
                                    </p:set>
                                    <p:animEffect transition="in" filter="fade">
                                      <p:cBhvr>
                                        <p:cTn id="29" dur="250"/>
                                        <p:tgtEl>
                                          <p:spTgt spid="1325"/>
                                        </p:tgtEl>
                                      </p:cBhvr>
                                    </p:animEffect>
                                  </p:childTnLst>
                                </p:cTn>
                              </p:par>
                              <p:par>
                                <p:cTn id="30" presetID="10" presetClass="entr" presetSubtype="0" fill="hold" grpId="0" nodeType="withEffect">
                                  <p:stCondLst>
                                    <p:cond delay="350"/>
                                  </p:stCondLst>
                                  <p:childTnLst>
                                    <p:set>
                                      <p:cBhvr>
                                        <p:cTn id="31" dur="1" fill="hold">
                                          <p:stCondLst>
                                            <p:cond delay="0"/>
                                          </p:stCondLst>
                                        </p:cTn>
                                        <p:tgtEl>
                                          <p:spTgt spid="1326"/>
                                        </p:tgtEl>
                                        <p:attrNameLst>
                                          <p:attrName>style.visibility</p:attrName>
                                        </p:attrNameLst>
                                      </p:cBhvr>
                                      <p:to>
                                        <p:strVal val="visible"/>
                                      </p:to>
                                    </p:set>
                                    <p:animEffect transition="in" filter="fade">
                                      <p:cBhvr>
                                        <p:cTn id="32" dur="250"/>
                                        <p:tgtEl>
                                          <p:spTgt spid="1326"/>
                                        </p:tgtEl>
                                      </p:cBhvr>
                                    </p:animEffect>
                                  </p:childTnLst>
                                </p:cTn>
                              </p:par>
                              <p:par>
                                <p:cTn id="33" presetID="10" presetClass="entr" presetSubtype="0" fill="hold" grpId="0" nodeType="withEffect">
                                  <p:stCondLst>
                                    <p:cond delay="400"/>
                                  </p:stCondLst>
                                  <p:childTnLst>
                                    <p:set>
                                      <p:cBhvr>
                                        <p:cTn id="34" dur="1" fill="hold">
                                          <p:stCondLst>
                                            <p:cond delay="0"/>
                                          </p:stCondLst>
                                        </p:cTn>
                                        <p:tgtEl>
                                          <p:spTgt spid="1327"/>
                                        </p:tgtEl>
                                        <p:attrNameLst>
                                          <p:attrName>style.visibility</p:attrName>
                                        </p:attrNameLst>
                                      </p:cBhvr>
                                      <p:to>
                                        <p:strVal val="visible"/>
                                      </p:to>
                                    </p:set>
                                    <p:animEffect transition="in" filter="fade">
                                      <p:cBhvr>
                                        <p:cTn id="35" dur="250"/>
                                        <p:tgtEl>
                                          <p:spTgt spid="1327"/>
                                        </p:tgtEl>
                                      </p:cBhvr>
                                    </p:animEffect>
                                  </p:childTnLst>
                                </p:cTn>
                              </p:par>
                              <p:par>
                                <p:cTn id="36" presetID="10" presetClass="entr" presetSubtype="0" fill="hold" grpId="0" nodeType="withEffect">
                                  <p:stCondLst>
                                    <p:cond delay="450"/>
                                  </p:stCondLst>
                                  <p:childTnLst>
                                    <p:set>
                                      <p:cBhvr>
                                        <p:cTn id="37" dur="1" fill="hold">
                                          <p:stCondLst>
                                            <p:cond delay="0"/>
                                          </p:stCondLst>
                                        </p:cTn>
                                        <p:tgtEl>
                                          <p:spTgt spid="1328"/>
                                        </p:tgtEl>
                                        <p:attrNameLst>
                                          <p:attrName>style.visibility</p:attrName>
                                        </p:attrNameLst>
                                      </p:cBhvr>
                                      <p:to>
                                        <p:strVal val="visible"/>
                                      </p:to>
                                    </p:set>
                                    <p:animEffect transition="in" filter="fade">
                                      <p:cBhvr>
                                        <p:cTn id="38" dur="250"/>
                                        <p:tgtEl>
                                          <p:spTgt spid="1328"/>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1329"/>
                                        </p:tgtEl>
                                        <p:attrNameLst>
                                          <p:attrName>style.visibility</p:attrName>
                                        </p:attrNameLst>
                                      </p:cBhvr>
                                      <p:to>
                                        <p:strVal val="visible"/>
                                      </p:to>
                                    </p:set>
                                    <p:animEffect transition="in" filter="fade">
                                      <p:cBhvr>
                                        <p:cTn id="41" dur="250"/>
                                        <p:tgtEl>
                                          <p:spTgt spid="1329"/>
                                        </p:tgtEl>
                                      </p:cBhvr>
                                    </p:animEffect>
                                  </p:childTnLst>
                                </p:cTn>
                              </p:par>
                              <p:par>
                                <p:cTn id="42" presetID="10" presetClass="entr" presetSubtype="0" fill="hold" grpId="0" nodeType="withEffect">
                                  <p:stCondLst>
                                    <p:cond delay="550"/>
                                  </p:stCondLst>
                                  <p:childTnLst>
                                    <p:set>
                                      <p:cBhvr>
                                        <p:cTn id="43" dur="1" fill="hold">
                                          <p:stCondLst>
                                            <p:cond delay="0"/>
                                          </p:stCondLst>
                                        </p:cTn>
                                        <p:tgtEl>
                                          <p:spTgt spid="1330"/>
                                        </p:tgtEl>
                                        <p:attrNameLst>
                                          <p:attrName>style.visibility</p:attrName>
                                        </p:attrNameLst>
                                      </p:cBhvr>
                                      <p:to>
                                        <p:strVal val="visible"/>
                                      </p:to>
                                    </p:set>
                                    <p:animEffect transition="in" filter="fade">
                                      <p:cBhvr>
                                        <p:cTn id="44" dur="250"/>
                                        <p:tgtEl>
                                          <p:spTgt spid="1330"/>
                                        </p:tgtEl>
                                      </p:cBhvr>
                                    </p:animEffect>
                                  </p:childTnLst>
                                </p:cTn>
                              </p:par>
                              <p:par>
                                <p:cTn id="45" presetID="10" presetClass="entr" presetSubtype="0" fill="hold" grpId="0" nodeType="withEffect">
                                  <p:stCondLst>
                                    <p:cond delay="600"/>
                                  </p:stCondLst>
                                  <p:childTnLst>
                                    <p:set>
                                      <p:cBhvr>
                                        <p:cTn id="46" dur="1" fill="hold">
                                          <p:stCondLst>
                                            <p:cond delay="0"/>
                                          </p:stCondLst>
                                        </p:cTn>
                                        <p:tgtEl>
                                          <p:spTgt spid="1331"/>
                                        </p:tgtEl>
                                        <p:attrNameLst>
                                          <p:attrName>style.visibility</p:attrName>
                                        </p:attrNameLst>
                                      </p:cBhvr>
                                      <p:to>
                                        <p:strVal val="visible"/>
                                      </p:to>
                                    </p:set>
                                    <p:animEffect transition="in" filter="fade">
                                      <p:cBhvr>
                                        <p:cTn id="47" dur="250"/>
                                        <p:tgtEl>
                                          <p:spTgt spid="1331"/>
                                        </p:tgtEl>
                                      </p:cBhvr>
                                    </p:animEffect>
                                  </p:childTnLst>
                                </p:cTn>
                              </p:par>
                              <p:par>
                                <p:cTn id="48" presetID="10" presetClass="entr" presetSubtype="0" fill="hold" grpId="0" nodeType="withEffect">
                                  <p:stCondLst>
                                    <p:cond delay="650"/>
                                  </p:stCondLst>
                                  <p:childTnLst>
                                    <p:set>
                                      <p:cBhvr>
                                        <p:cTn id="49" dur="1" fill="hold">
                                          <p:stCondLst>
                                            <p:cond delay="0"/>
                                          </p:stCondLst>
                                        </p:cTn>
                                        <p:tgtEl>
                                          <p:spTgt spid="1332"/>
                                        </p:tgtEl>
                                        <p:attrNameLst>
                                          <p:attrName>style.visibility</p:attrName>
                                        </p:attrNameLst>
                                      </p:cBhvr>
                                      <p:to>
                                        <p:strVal val="visible"/>
                                      </p:to>
                                    </p:set>
                                    <p:animEffect transition="in" filter="fade">
                                      <p:cBhvr>
                                        <p:cTn id="50" dur="250"/>
                                        <p:tgtEl>
                                          <p:spTgt spid="1332"/>
                                        </p:tgtEl>
                                      </p:cBhvr>
                                    </p:animEffect>
                                  </p:childTnLst>
                                </p:cTn>
                              </p:par>
                              <p:par>
                                <p:cTn id="51" presetID="10" presetClass="entr" presetSubtype="0" fill="hold" grpId="0" nodeType="withEffect">
                                  <p:stCondLst>
                                    <p:cond delay="700"/>
                                  </p:stCondLst>
                                  <p:childTnLst>
                                    <p:set>
                                      <p:cBhvr>
                                        <p:cTn id="52" dur="1" fill="hold">
                                          <p:stCondLst>
                                            <p:cond delay="0"/>
                                          </p:stCondLst>
                                        </p:cTn>
                                        <p:tgtEl>
                                          <p:spTgt spid="1333"/>
                                        </p:tgtEl>
                                        <p:attrNameLst>
                                          <p:attrName>style.visibility</p:attrName>
                                        </p:attrNameLst>
                                      </p:cBhvr>
                                      <p:to>
                                        <p:strVal val="visible"/>
                                      </p:to>
                                    </p:set>
                                    <p:animEffect transition="in" filter="fade">
                                      <p:cBhvr>
                                        <p:cTn id="53" dur="250"/>
                                        <p:tgtEl>
                                          <p:spTgt spid="1333"/>
                                        </p:tgtEl>
                                      </p:cBhvr>
                                    </p:animEffect>
                                  </p:childTnLst>
                                </p:cTn>
                              </p:par>
                              <p:par>
                                <p:cTn id="54" presetID="10" presetClass="entr" presetSubtype="0" fill="hold" grpId="0" nodeType="withEffect">
                                  <p:stCondLst>
                                    <p:cond delay="800"/>
                                  </p:stCondLst>
                                  <p:childTnLst>
                                    <p:set>
                                      <p:cBhvr>
                                        <p:cTn id="55" dur="1" fill="hold">
                                          <p:stCondLst>
                                            <p:cond delay="0"/>
                                          </p:stCondLst>
                                        </p:cTn>
                                        <p:tgtEl>
                                          <p:spTgt spid="1334"/>
                                        </p:tgtEl>
                                        <p:attrNameLst>
                                          <p:attrName>style.visibility</p:attrName>
                                        </p:attrNameLst>
                                      </p:cBhvr>
                                      <p:to>
                                        <p:strVal val="visible"/>
                                      </p:to>
                                    </p:set>
                                    <p:animEffect transition="in" filter="fade">
                                      <p:cBhvr>
                                        <p:cTn id="56" dur="250"/>
                                        <p:tgtEl>
                                          <p:spTgt spid="1334"/>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1335"/>
                                        </p:tgtEl>
                                        <p:attrNameLst>
                                          <p:attrName>style.visibility</p:attrName>
                                        </p:attrNameLst>
                                      </p:cBhvr>
                                      <p:to>
                                        <p:strVal val="visible"/>
                                      </p:to>
                                    </p:set>
                                    <p:animEffect transition="in" filter="fade">
                                      <p:cBhvr>
                                        <p:cTn id="59" dur="250"/>
                                        <p:tgtEl>
                                          <p:spTgt spid="1335"/>
                                        </p:tgtEl>
                                      </p:cBhvr>
                                    </p:animEffect>
                                  </p:childTnLst>
                                </p:cTn>
                              </p:par>
                              <p:par>
                                <p:cTn id="60" presetID="10" presetClass="entr" presetSubtype="0" fill="hold" grpId="0" nodeType="withEffect">
                                  <p:stCondLst>
                                    <p:cond delay="1000"/>
                                  </p:stCondLst>
                                  <p:childTnLst>
                                    <p:set>
                                      <p:cBhvr>
                                        <p:cTn id="61" dur="1" fill="hold">
                                          <p:stCondLst>
                                            <p:cond delay="0"/>
                                          </p:stCondLst>
                                        </p:cTn>
                                        <p:tgtEl>
                                          <p:spTgt spid="1336"/>
                                        </p:tgtEl>
                                        <p:attrNameLst>
                                          <p:attrName>style.visibility</p:attrName>
                                        </p:attrNameLst>
                                      </p:cBhvr>
                                      <p:to>
                                        <p:strVal val="visible"/>
                                      </p:to>
                                    </p:set>
                                    <p:animEffect transition="in" filter="fade">
                                      <p:cBhvr>
                                        <p:cTn id="62" dur="250"/>
                                        <p:tgtEl>
                                          <p:spTgt spid="1336"/>
                                        </p:tgtEl>
                                      </p:cBhvr>
                                    </p:animEffect>
                                  </p:childTnLst>
                                </p:cTn>
                              </p:par>
                            </p:childTnLst>
                          </p:cTn>
                        </p:par>
                        <p:par>
                          <p:cTn id="63" fill="hold">
                            <p:stCondLst>
                              <p:cond delay="2000"/>
                            </p:stCondLst>
                            <p:childTnLst>
                              <p:par>
                                <p:cTn id="64" presetID="10" presetClass="entr" presetSubtype="0" fill="hold" grpId="0" nodeType="afterEffect">
                                  <p:stCondLst>
                                    <p:cond delay="25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15" grpId="0" animBg="1"/>
      <p:bldP spid="1319" grpId="0" animBg="1"/>
      <p:bldP spid="1320" grpId="0" animBg="1"/>
      <p:bldP spid="1321" grpId="0" animBg="1"/>
      <p:bldP spid="1322" grpId="0" animBg="1"/>
      <p:bldP spid="1323" grpId="0" animBg="1"/>
      <p:bldP spid="1325" grpId="0" animBg="1"/>
      <p:bldP spid="1326" grpId="0" animBg="1"/>
      <p:bldP spid="1327" grpId="0" animBg="1"/>
      <p:bldP spid="1328" grpId="0" animBg="1"/>
      <p:bldP spid="1329" grpId="0" animBg="1"/>
      <p:bldP spid="1330" grpId="0" animBg="1"/>
      <p:bldP spid="1331" grpId="0" animBg="1"/>
      <p:bldP spid="1332" grpId="0" animBg="1"/>
      <p:bldP spid="1333" grpId="0" animBg="1"/>
      <p:bldP spid="1334" grpId="0" animBg="1"/>
      <p:bldP spid="1335" grpId="0" animBg="1"/>
      <p:bldP spid="133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22812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t>Cloud Services</a:t>
            </a:r>
            <a:endParaRPr lang="en-US" dirty="0"/>
          </a:p>
        </p:txBody>
      </p:sp>
      <p:sp>
        <p:nvSpPr>
          <p:cNvPr id="13" name="Content Placeholder 2"/>
          <p:cNvSpPr>
            <a:spLocks noGrp="1"/>
          </p:cNvSpPr>
          <p:nvPr>
            <p:ph type="body" sz="quarter" idx="10"/>
          </p:nvPr>
        </p:nvSpPr>
        <p:spPr/>
        <p:txBody>
          <a:bodyPr/>
          <a:lstStyle/>
          <a:p>
            <a:pPr marL="460375" indent="-457200">
              <a:lnSpc>
                <a:spcPct val="100000"/>
              </a:lnSpc>
              <a:buFont typeface="Wingdings" pitchFamily="2" charset="2"/>
              <a:buChar char="ß"/>
            </a:pPr>
            <a:r>
              <a:rPr lang="en-US" sz="2800" dirty="0" smtClean="0"/>
              <a:t>Build infinitely scalable apps and services</a:t>
            </a:r>
          </a:p>
          <a:p>
            <a:pPr marL="460375" indent="-457200">
              <a:lnSpc>
                <a:spcPct val="100000"/>
              </a:lnSpc>
              <a:buFont typeface="Wingdings" pitchFamily="2" charset="2"/>
              <a:buChar char="ß"/>
            </a:pPr>
            <a:r>
              <a:rPr lang="en-US" sz="2800" dirty="0" smtClean="0"/>
              <a:t>Support rich multi-tier architectures</a:t>
            </a:r>
            <a:endParaRPr lang="en-US" sz="2800" dirty="0"/>
          </a:p>
          <a:p>
            <a:pPr marL="460375" indent="-457200">
              <a:lnSpc>
                <a:spcPct val="100000"/>
              </a:lnSpc>
              <a:buFont typeface="Wingdings" pitchFamily="2" charset="2"/>
              <a:buChar char="ß"/>
            </a:pPr>
            <a:r>
              <a:rPr lang="en-US" sz="2800" dirty="0" smtClean="0"/>
              <a:t>Automated application management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50" y="2111566"/>
            <a:ext cx="3066325" cy="3066325"/>
          </a:xfrm>
          <a:prstGeom prst="rect">
            <a:avLst/>
          </a:prstGeom>
        </p:spPr>
      </p:pic>
    </p:spTree>
    <p:extLst>
      <p:ext uri="{BB962C8B-B14F-4D97-AF65-F5344CB8AC3E}">
        <p14:creationId xmlns:p14="http://schemas.microsoft.com/office/powerpoint/2010/main" val="2237029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7477111"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Cloud Services (Dev)</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6558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1104" y="1293146"/>
            <a:ext cx="2559861" cy="614116"/>
          </a:xfrm>
          <a:prstGeom prst="rect">
            <a:avLst/>
          </a:prstGeom>
        </p:spPr>
      </p:pic>
      <p:sp>
        <p:nvSpPr>
          <p:cNvPr id="18" name="Rounded Rectangle 17"/>
          <p:cNvSpPr/>
          <p:nvPr/>
        </p:nvSpPr>
        <p:spPr bwMode="auto">
          <a:xfrm>
            <a:off x="5532426" y="1452851"/>
            <a:ext cx="2310559" cy="857940"/>
          </a:xfrm>
          <a:prstGeom prst="roundRect">
            <a:avLst>
              <a:gd name="adj" fmla="val 32755"/>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9" name="Rounded Rectangle 18"/>
          <p:cNvSpPr/>
          <p:nvPr/>
        </p:nvSpPr>
        <p:spPr bwMode="auto">
          <a:xfrm>
            <a:off x="4236506" y="1155725"/>
            <a:ext cx="2279887" cy="1034821"/>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20" name="Rounded Rectangle 19"/>
          <p:cNvSpPr/>
          <p:nvPr/>
        </p:nvSpPr>
        <p:spPr bwMode="auto">
          <a:xfrm>
            <a:off x="4831252" y="798680"/>
            <a:ext cx="2459370" cy="1615263"/>
          </a:xfrm>
          <a:prstGeom prst="roundRect">
            <a:avLst>
              <a:gd name="adj" fmla="val 19746"/>
            </a:avLst>
          </a:prstGeom>
          <a:solidFill>
            <a:srgbClr val="FFFFFF">
              <a:alpha val="9411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21" name="Rounded Rectangle 20"/>
          <p:cNvSpPr/>
          <p:nvPr/>
        </p:nvSpPr>
        <p:spPr bwMode="auto">
          <a:xfrm>
            <a:off x="4490008" y="1259656"/>
            <a:ext cx="1275667" cy="596030"/>
          </a:xfrm>
          <a:prstGeom prst="roundRect">
            <a:avLst>
              <a:gd name="adj" fmla="val 34453"/>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22" name="Rounded Rectangle 21"/>
          <p:cNvSpPr/>
          <p:nvPr/>
        </p:nvSpPr>
        <p:spPr bwMode="auto">
          <a:xfrm>
            <a:off x="5172175" y="1473281"/>
            <a:ext cx="1699468" cy="1107029"/>
          </a:xfrm>
          <a:prstGeom prst="roundRect">
            <a:avLst>
              <a:gd name="adj" fmla="val 27395"/>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15455" y="4960400"/>
            <a:ext cx="2357914" cy="1363641"/>
          </a:xfrm>
          <a:prstGeom prst="rect">
            <a:avLst/>
          </a:prstGeom>
        </p:spPr>
      </p:pic>
      <p:grpSp>
        <p:nvGrpSpPr>
          <p:cNvPr id="16" name="Group 15"/>
          <p:cNvGrpSpPr/>
          <p:nvPr/>
        </p:nvGrpSpPr>
        <p:grpSpPr>
          <a:xfrm>
            <a:off x="5304100" y="5081480"/>
            <a:ext cx="1567543" cy="979715"/>
            <a:chOff x="2075433" y="3557736"/>
            <a:chExt cx="1567543" cy="979715"/>
          </a:xfrm>
        </p:grpSpPr>
        <p:sp>
          <p:nvSpPr>
            <p:cNvPr id="14" name="Rounded Rectangle 13"/>
            <p:cNvSpPr/>
            <p:nvPr/>
          </p:nvSpPr>
          <p:spPr bwMode="auto">
            <a:xfrm>
              <a:off x="2075433" y="3557736"/>
              <a:ext cx="1567543" cy="979715"/>
            </a:xfrm>
            <a:prstGeom prst="roundRect">
              <a:avLst>
                <a:gd name="adj" fmla="val 2011"/>
              </a:avLst>
            </a:prstGeom>
            <a:solidFill>
              <a:srgbClr val="85BCE6">
                <a:alpha val="60000"/>
              </a:srgbClr>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5" cstate="print">
              <a:duotone>
                <a:prstClr val="black"/>
                <a:schemeClr val="bg1">
                  <a:tint val="45000"/>
                  <a:satMod val="400000"/>
                </a:schemeClr>
              </a:duotone>
              <a:extLst>
                <a:ext uri="{BEBA8EAE-BF5A-486C-A8C5-ECC9F3942E4B}">
                  <a14:imgProps xmlns:a14="http://schemas.microsoft.com/office/drawing/2010/main">
                    <a14:imgLayer r:embed="rId6">
                      <a14:imgEffect>
                        <a14:colorTemperature colorTemp="15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180502" y="3787445"/>
              <a:ext cx="526347" cy="526347"/>
            </a:xfrm>
            <a:prstGeom prst="rect">
              <a:avLst/>
            </a:prstGeom>
          </p:spPr>
        </p:pic>
        <p:sp>
          <p:nvSpPr>
            <p:cNvPr id="15" name="TextBox 14"/>
            <p:cNvSpPr txBox="1"/>
            <p:nvPr/>
          </p:nvSpPr>
          <p:spPr>
            <a:xfrm>
              <a:off x="2762201" y="3846372"/>
              <a:ext cx="750718" cy="393954"/>
            </a:xfrm>
            <a:prstGeom prst="rect">
              <a:avLst/>
            </a:prstGeom>
            <a:noFill/>
          </p:spPr>
          <p:txBody>
            <a:bodyPr wrap="none" lIns="0" tIns="0" rIns="0" bIns="0" rtlCol="0">
              <a:spAutoFit/>
            </a:bodyPr>
            <a:lstStyle/>
            <a:p>
              <a:pPr>
                <a:lnSpc>
                  <a:spcPct val="80000"/>
                </a:lnSpc>
                <a:buSzPct val="80000"/>
              </a:pPr>
              <a:r>
                <a:rPr lang="en-US" sz="1600" dirty="0" smtClean="0">
                  <a:solidFill>
                    <a:schemeClr val="bg1"/>
                  </a:solidFill>
                </a:rPr>
                <a:t>service</a:t>
              </a:r>
              <a:br>
                <a:rPr lang="en-US" sz="1600" dirty="0" smtClean="0">
                  <a:solidFill>
                    <a:schemeClr val="bg1"/>
                  </a:solidFill>
                </a:rPr>
              </a:br>
              <a:r>
                <a:rPr lang="en-US" sz="1600" dirty="0" smtClean="0">
                  <a:solidFill>
                    <a:schemeClr val="bg1"/>
                  </a:solidFill>
                </a:rPr>
                <a:t>package</a:t>
              </a:r>
              <a:endParaRPr lang="en-US" sz="1600" dirty="0">
                <a:solidFill>
                  <a:schemeClr val="bg1"/>
                </a:solidFill>
              </a:endParaRPr>
            </a:p>
          </p:txBody>
        </p:sp>
      </p:grpSp>
      <p:sp>
        <p:nvSpPr>
          <p:cNvPr id="10" name="Up Arrow 9"/>
          <p:cNvSpPr/>
          <p:nvPr/>
        </p:nvSpPr>
        <p:spPr bwMode="auto">
          <a:xfrm>
            <a:off x="5430233" y="2736068"/>
            <a:ext cx="1295400" cy="2222021"/>
          </a:xfrm>
          <a:prstGeom prst="upArrow">
            <a:avLst/>
          </a:prstGeom>
          <a:solidFill>
            <a:srgbClr val="7ECCFF">
              <a:alpha val="2392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26" name="Group 25"/>
          <p:cNvGrpSpPr/>
          <p:nvPr/>
        </p:nvGrpSpPr>
        <p:grpSpPr>
          <a:xfrm>
            <a:off x="5304100" y="1099173"/>
            <a:ext cx="1567543" cy="979715"/>
            <a:chOff x="2075433" y="3557736"/>
            <a:chExt cx="1567543" cy="979715"/>
          </a:xfrm>
        </p:grpSpPr>
        <p:sp>
          <p:nvSpPr>
            <p:cNvPr id="27" name="Rounded Rectangle 26"/>
            <p:cNvSpPr/>
            <p:nvPr/>
          </p:nvSpPr>
          <p:spPr bwMode="auto">
            <a:xfrm>
              <a:off x="2075433" y="3557736"/>
              <a:ext cx="1567543" cy="979715"/>
            </a:xfrm>
            <a:prstGeom prst="roundRect">
              <a:avLst>
                <a:gd name="adj" fmla="val 2011"/>
              </a:avLst>
            </a:prstGeom>
            <a:solidFill>
              <a:srgbClr val="85BCE6"/>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5" cstate="print">
              <a:duotone>
                <a:prstClr val="black"/>
                <a:schemeClr val="bg1">
                  <a:tint val="45000"/>
                  <a:satMod val="400000"/>
                </a:schemeClr>
              </a:duotone>
              <a:extLst>
                <a:ext uri="{BEBA8EAE-BF5A-486C-A8C5-ECC9F3942E4B}">
                  <a14:imgProps xmlns:a14="http://schemas.microsoft.com/office/drawing/2010/main">
                    <a14:imgLayer r:embed="rId6">
                      <a14:imgEffect>
                        <a14:colorTemperature colorTemp="15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180502" y="3787445"/>
              <a:ext cx="526347" cy="526347"/>
            </a:xfrm>
            <a:prstGeom prst="rect">
              <a:avLst/>
            </a:prstGeom>
          </p:spPr>
        </p:pic>
        <p:sp>
          <p:nvSpPr>
            <p:cNvPr id="29" name="TextBox 28"/>
            <p:cNvSpPr txBox="1"/>
            <p:nvPr/>
          </p:nvSpPr>
          <p:spPr>
            <a:xfrm>
              <a:off x="2762201" y="3846372"/>
              <a:ext cx="750718" cy="393954"/>
            </a:xfrm>
            <a:prstGeom prst="rect">
              <a:avLst/>
            </a:prstGeom>
            <a:noFill/>
          </p:spPr>
          <p:txBody>
            <a:bodyPr wrap="none" lIns="0" tIns="0" rIns="0" bIns="0" rtlCol="0">
              <a:spAutoFit/>
            </a:bodyPr>
            <a:lstStyle/>
            <a:p>
              <a:pPr>
                <a:lnSpc>
                  <a:spcPct val="80000"/>
                </a:lnSpc>
                <a:buSzPct val="80000"/>
              </a:pPr>
              <a:r>
                <a:rPr lang="en-US" sz="1600" dirty="0" smtClean="0">
                  <a:solidFill>
                    <a:schemeClr val="bg1"/>
                  </a:solidFill>
                </a:rPr>
                <a:t>service</a:t>
              </a:r>
              <a:br>
                <a:rPr lang="en-US" sz="1600" dirty="0" smtClean="0">
                  <a:solidFill>
                    <a:schemeClr val="bg1"/>
                  </a:solidFill>
                </a:rPr>
              </a:br>
              <a:r>
                <a:rPr lang="en-US" sz="1600" dirty="0" smtClean="0">
                  <a:solidFill>
                    <a:schemeClr val="bg1"/>
                  </a:solidFill>
                </a:rPr>
                <a:t>package</a:t>
              </a:r>
              <a:endParaRPr lang="en-US" sz="1600" dirty="0">
                <a:solidFill>
                  <a:schemeClr val="bg1"/>
                </a:solidFill>
              </a:endParaRPr>
            </a:p>
          </p:txBody>
        </p:sp>
      </p:grpSp>
    </p:spTree>
    <p:extLst>
      <p:ext uri="{BB962C8B-B14F-4D97-AF65-F5344CB8AC3E}">
        <p14:creationId xmlns:p14="http://schemas.microsoft.com/office/powerpoint/2010/main" val="1038910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anim calcmode="lin" valueType="num">
                                      <p:cBhvr>
                                        <p:cTn id="8" dur="750" fill="hold"/>
                                        <p:tgtEl>
                                          <p:spTgt spid="19"/>
                                        </p:tgtEl>
                                        <p:attrNameLst>
                                          <p:attrName>ppt_x</p:attrName>
                                        </p:attrNameLst>
                                      </p:cBhvr>
                                      <p:tavLst>
                                        <p:tav tm="0">
                                          <p:val>
                                            <p:strVal val="#ppt_x"/>
                                          </p:val>
                                        </p:tav>
                                        <p:tav tm="100000">
                                          <p:val>
                                            <p:strVal val="#ppt_x"/>
                                          </p:val>
                                        </p:tav>
                                      </p:tavLst>
                                    </p:anim>
                                    <p:anim calcmode="lin" valueType="num">
                                      <p:cBhvr>
                                        <p:cTn id="9" dur="75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500"/>
                                        <p:tgtEl>
                                          <p:spTgt spid="22"/>
                                        </p:tgtEl>
                                      </p:cBhvr>
                                    </p:animEffect>
                                    <p:anim calcmode="lin" valueType="num">
                                      <p:cBhvr>
                                        <p:cTn id="13" dur="1500" fill="hold"/>
                                        <p:tgtEl>
                                          <p:spTgt spid="22"/>
                                        </p:tgtEl>
                                        <p:attrNameLst>
                                          <p:attrName>ppt_x</p:attrName>
                                        </p:attrNameLst>
                                      </p:cBhvr>
                                      <p:tavLst>
                                        <p:tav tm="0">
                                          <p:val>
                                            <p:strVal val="#ppt_x"/>
                                          </p:val>
                                        </p:tav>
                                        <p:tav tm="100000">
                                          <p:val>
                                            <p:strVal val="#ppt_x"/>
                                          </p:val>
                                        </p:tav>
                                      </p:tavLst>
                                    </p:anim>
                                    <p:anim calcmode="lin" valueType="num">
                                      <p:cBhvr>
                                        <p:cTn id="14" dur="1500" fill="hold"/>
                                        <p:tgtEl>
                                          <p:spTgt spid="22"/>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100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500"/>
                                        <p:tgtEl>
                                          <p:spTgt spid="20"/>
                                        </p:tgtEl>
                                      </p:cBhvr>
                                    </p:animEffect>
                                  </p:childTnLst>
                                </p:cTn>
                              </p:par>
                              <p:par>
                                <p:cTn id="18" presetID="42" presetClass="entr" presetSubtype="0" fill="hold" grpId="0" nodeType="withEffect">
                                  <p:stCondLst>
                                    <p:cond delay="100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500"/>
                                        <p:tgtEl>
                                          <p:spTgt spid="21"/>
                                        </p:tgtEl>
                                      </p:cBhvr>
                                    </p:animEffect>
                                    <p:anim calcmode="lin" valueType="num">
                                      <p:cBhvr>
                                        <p:cTn id="21" dur="1500" fill="hold"/>
                                        <p:tgtEl>
                                          <p:spTgt spid="21"/>
                                        </p:tgtEl>
                                        <p:attrNameLst>
                                          <p:attrName>ppt_x</p:attrName>
                                        </p:attrNameLst>
                                      </p:cBhvr>
                                      <p:tavLst>
                                        <p:tav tm="0">
                                          <p:val>
                                            <p:strVal val="#ppt_x"/>
                                          </p:val>
                                        </p:tav>
                                        <p:tav tm="100000">
                                          <p:val>
                                            <p:strVal val="#ppt_x"/>
                                          </p:val>
                                        </p:tav>
                                      </p:tavLst>
                                    </p:anim>
                                    <p:anim calcmode="lin" valueType="num">
                                      <p:cBhvr>
                                        <p:cTn id="22" dur="1500" fill="hold"/>
                                        <p:tgtEl>
                                          <p:spTgt spid="21"/>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100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par>
                                <p:cTn id="28" presetID="10" presetClass="entr" presetSubtype="0" fill="hold" nodeType="withEffect">
                                  <p:stCondLst>
                                    <p:cond delay="1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par>
                          <p:cTn id="37" fill="hold">
                            <p:stCondLst>
                              <p:cond delay="3500"/>
                            </p:stCondLst>
                            <p:childTnLst>
                              <p:par>
                                <p:cTn id="38" presetID="64" presetClass="path" presetSubtype="0" accel="50000" decel="50000" fill="hold" nodeType="afterEffect">
                                  <p:stCondLst>
                                    <p:cond delay="0"/>
                                  </p:stCondLst>
                                  <p:childTnLst>
                                    <p:animMotion origin="layout" path="M -3.16311E-6 1.48148E-6 L -3.16311E-6 -0.58033 " pathEditMode="relative" rAng="0" ptsTypes="AA">
                                      <p:cBhvr>
                                        <p:cTn id="39" dur="3000" fill="hold"/>
                                        <p:tgtEl>
                                          <p:spTgt spid="16"/>
                                        </p:tgtEl>
                                        <p:attrNameLst>
                                          <p:attrName>ppt_x</p:attrName>
                                          <p:attrName>ppt_y</p:attrName>
                                        </p:attrNameLst>
                                      </p:cBhvr>
                                      <p:rCtr x="0" y="-29028"/>
                                    </p:animMotion>
                                  </p:childTnLst>
                                </p:cTn>
                              </p:par>
                              <p:par>
                                <p:cTn id="40" presetID="10" presetClass="exit" presetSubtype="0" fill="hold" grpId="1" nodeType="withEffect">
                                  <p:stCondLst>
                                    <p:cond delay="500"/>
                                  </p:stCondLst>
                                  <p:childTnLst>
                                    <p:animEffect transition="out" filter="fade">
                                      <p:cBhvr>
                                        <p:cTn id="41" dur="3500"/>
                                        <p:tgtEl>
                                          <p:spTgt spid="10"/>
                                        </p:tgtEl>
                                      </p:cBhvr>
                                    </p:animEffect>
                                    <p:set>
                                      <p:cBhvr>
                                        <p:cTn id="42" dur="1" fill="hold">
                                          <p:stCondLst>
                                            <p:cond delay="3499"/>
                                          </p:stCondLst>
                                        </p:cTn>
                                        <p:tgtEl>
                                          <p:spTgt spid="10"/>
                                        </p:tgtEl>
                                        <p:attrNameLst>
                                          <p:attrName>style.visibility</p:attrName>
                                        </p:attrNameLst>
                                      </p:cBhvr>
                                      <p:to>
                                        <p:strVal val="hidden"/>
                                      </p:to>
                                    </p:set>
                                  </p:childTnLst>
                                </p:cTn>
                              </p:par>
                              <p:par>
                                <p:cTn id="43" presetID="10" presetClass="entr" presetSubtype="0" fill="hold" nodeType="withEffect">
                                  <p:stCondLst>
                                    <p:cond delay="275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xit" presetSubtype="0" fill="hold" nodeType="withEffect">
                                  <p:stCondLst>
                                    <p:cond delay="2750"/>
                                  </p:stCondLst>
                                  <p:childTnLst>
                                    <p:animEffect transition="out" filter="fade">
                                      <p:cBhvr>
                                        <p:cTn id="47" dur="500"/>
                                        <p:tgtEl>
                                          <p:spTgt spid="17"/>
                                        </p:tgtEl>
                                      </p:cBhvr>
                                    </p:animEffect>
                                    <p:set>
                                      <p:cBhvr>
                                        <p:cTn id="48" dur="1" fill="hold">
                                          <p:stCondLst>
                                            <p:cond delay="499"/>
                                          </p:stCondLst>
                                        </p:cTn>
                                        <p:tgtEl>
                                          <p:spTgt spid="17"/>
                                        </p:tgtEl>
                                        <p:attrNameLst>
                                          <p:attrName>style.visibility</p:attrName>
                                        </p:attrNameLst>
                                      </p:cBhvr>
                                      <p:to>
                                        <p:strVal val="hidden"/>
                                      </p:to>
                                    </p:set>
                                  </p:childTnLst>
                                </p:cTn>
                              </p:par>
                            </p:childTnLst>
                          </p:cTn>
                        </p:par>
                        <p:par>
                          <p:cTn id="49" fill="hold">
                            <p:stCondLst>
                              <p:cond delay="7500"/>
                            </p:stCondLst>
                            <p:childTnLst>
                              <p:par>
                                <p:cTn id="50" presetID="42" presetClass="exit" presetSubtype="0" fill="hold" nodeType="afterEffect">
                                  <p:stCondLst>
                                    <p:cond delay="0"/>
                                  </p:stCondLst>
                                  <p:childTnLst>
                                    <p:animEffect transition="out" filter="fade">
                                      <p:cBhvr>
                                        <p:cTn id="51" dur="500"/>
                                        <p:tgtEl>
                                          <p:spTgt spid="4"/>
                                        </p:tgtEl>
                                      </p:cBhvr>
                                    </p:animEffect>
                                    <p:anim calcmode="lin" valueType="num">
                                      <p:cBhvr>
                                        <p:cTn id="52" dur="500"/>
                                        <p:tgtEl>
                                          <p:spTgt spid="4"/>
                                        </p:tgtEl>
                                        <p:attrNameLst>
                                          <p:attrName>ppt_x</p:attrName>
                                        </p:attrNameLst>
                                      </p:cBhvr>
                                      <p:tavLst>
                                        <p:tav tm="0">
                                          <p:val>
                                            <p:strVal val="ppt_x"/>
                                          </p:val>
                                        </p:tav>
                                        <p:tav tm="100000">
                                          <p:val>
                                            <p:strVal val="ppt_x"/>
                                          </p:val>
                                        </p:tav>
                                      </p:tavLst>
                                    </p:anim>
                                    <p:anim calcmode="lin" valueType="num">
                                      <p:cBhvr>
                                        <p:cTn id="53" dur="500"/>
                                        <p:tgtEl>
                                          <p:spTgt spid="4"/>
                                        </p:tgtEl>
                                        <p:attrNameLst>
                                          <p:attrName>ppt_y</p:attrName>
                                        </p:attrNameLst>
                                      </p:cBhvr>
                                      <p:tavLst>
                                        <p:tav tm="0">
                                          <p:val>
                                            <p:strVal val="ppt_y"/>
                                          </p:val>
                                        </p:tav>
                                        <p:tav tm="100000">
                                          <p:val>
                                            <p:strVal val="ppt_y+.1"/>
                                          </p:val>
                                        </p:tav>
                                      </p:tavLst>
                                    </p:anim>
                                    <p:set>
                                      <p:cBhvr>
                                        <p:cTn id="54" dur="1" fill="hold">
                                          <p:stCondLst>
                                            <p:cond delay="499"/>
                                          </p:stCondLst>
                                        </p:cTn>
                                        <p:tgtEl>
                                          <p:spTgt spid="4"/>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9"/>
                                        </p:tgtEl>
                                      </p:cBhvr>
                                    </p:animEffect>
                                    <p:set>
                                      <p:cBhvr>
                                        <p:cTn id="57" dur="1" fill="hold">
                                          <p:stCondLst>
                                            <p:cond delay="499"/>
                                          </p:stCondLst>
                                        </p:cTn>
                                        <p:tgtEl>
                                          <p:spTgt spid="19"/>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1000"/>
                                        <p:tgtEl>
                                          <p:spTgt spid="22"/>
                                        </p:tgtEl>
                                      </p:cBhvr>
                                    </p:animEffect>
                                    <p:set>
                                      <p:cBhvr>
                                        <p:cTn id="60" dur="1" fill="hold">
                                          <p:stCondLst>
                                            <p:cond delay="999"/>
                                          </p:stCondLst>
                                        </p:cTn>
                                        <p:tgtEl>
                                          <p:spTgt spid="22"/>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20"/>
                                        </p:tgtEl>
                                      </p:cBhvr>
                                    </p:animEffect>
                                    <p:set>
                                      <p:cBhvr>
                                        <p:cTn id="63" dur="1" fill="hold">
                                          <p:stCondLst>
                                            <p:cond delay="499"/>
                                          </p:stCondLst>
                                        </p:cTn>
                                        <p:tgtEl>
                                          <p:spTgt spid="20"/>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750"/>
                                        <p:tgtEl>
                                          <p:spTgt spid="21"/>
                                        </p:tgtEl>
                                      </p:cBhvr>
                                    </p:animEffect>
                                    <p:set>
                                      <p:cBhvr>
                                        <p:cTn id="66" dur="1" fill="hold">
                                          <p:stCondLst>
                                            <p:cond delay="749"/>
                                          </p:stCondLst>
                                        </p:cTn>
                                        <p:tgtEl>
                                          <p:spTgt spid="21"/>
                                        </p:tgtEl>
                                        <p:attrNameLst>
                                          <p:attrName>style.visibility</p:attrName>
                                        </p:attrNameLst>
                                      </p:cBhvr>
                                      <p:to>
                                        <p:strVal val="hidden"/>
                                      </p:to>
                                    </p:set>
                                  </p:childTnLst>
                                </p:cTn>
                              </p:par>
                              <p:par>
                                <p:cTn id="67" presetID="10" presetClass="exit" presetSubtype="0" fill="hold" grpId="1" nodeType="withEffect">
                                  <p:stCondLst>
                                    <p:cond delay="250"/>
                                  </p:stCondLst>
                                  <p:childTnLst>
                                    <p:animEffect transition="out" filter="fade">
                                      <p:cBhvr>
                                        <p:cTn id="68" dur="500"/>
                                        <p:tgtEl>
                                          <p:spTgt spid="18"/>
                                        </p:tgtEl>
                                      </p:cBhvr>
                                    </p:animEffect>
                                    <p:set>
                                      <p:cBhvr>
                                        <p:cTn id="69"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10" grpId="0" animBg="1"/>
      <p:bldP spid="10"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002204" y="4731744"/>
            <a:ext cx="1484090" cy="1364256"/>
          </a:xfrm>
          <a:prstGeom prst="rect">
            <a:avLst/>
          </a:prstGeom>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1454" y="4731744"/>
            <a:ext cx="1484090" cy="1364256"/>
          </a:xfrm>
          <a:prstGeom prst="rect">
            <a:avLst/>
          </a:prstGeom>
        </p:spPr>
      </p:pic>
      <p:grpSp>
        <p:nvGrpSpPr>
          <p:cNvPr id="17" name="Group 16"/>
          <p:cNvGrpSpPr/>
          <p:nvPr/>
        </p:nvGrpSpPr>
        <p:grpSpPr>
          <a:xfrm>
            <a:off x="5304100" y="1099173"/>
            <a:ext cx="1567543" cy="979715"/>
            <a:chOff x="2075433" y="3557736"/>
            <a:chExt cx="1567543" cy="979715"/>
          </a:xfrm>
        </p:grpSpPr>
        <p:sp>
          <p:nvSpPr>
            <p:cNvPr id="18" name="Rounded Rectangle 17"/>
            <p:cNvSpPr/>
            <p:nvPr/>
          </p:nvSpPr>
          <p:spPr bwMode="auto">
            <a:xfrm>
              <a:off x="2075433" y="3557736"/>
              <a:ext cx="1567543" cy="979715"/>
            </a:xfrm>
            <a:prstGeom prst="roundRect">
              <a:avLst>
                <a:gd name="adj" fmla="val 2011"/>
              </a:avLst>
            </a:prstGeom>
            <a:solidFill>
              <a:srgbClr val="85BCE6"/>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9" name="Picture 18"/>
            <p:cNvPicPr>
              <a:picLocks noChangeAspect="1"/>
            </p:cNvPicPr>
            <p:nvPr/>
          </p:nvPicPr>
          <p:blipFill>
            <a:blip r:embed="rId4" cstate="print">
              <a:duotone>
                <a:prstClr val="black"/>
                <a:schemeClr val="bg1">
                  <a:tint val="45000"/>
                  <a:satMod val="400000"/>
                </a:schemeClr>
              </a:duotone>
              <a:extLst>
                <a:ext uri="{BEBA8EAE-BF5A-486C-A8C5-ECC9F3942E4B}">
                  <a14:imgProps xmlns:a14="http://schemas.microsoft.com/office/drawing/2010/main">
                    <a14:imgLayer r:embed="rId5">
                      <a14:imgEffect>
                        <a14:colorTemperature colorTemp="15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180502" y="3787445"/>
              <a:ext cx="526347" cy="526347"/>
            </a:xfrm>
            <a:prstGeom prst="rect">
              <a:avLst/>
            </a:prstGeom>
          </p:spPr>
        </p:pic>
        <p:sp>
          <p:nvSpPr>
            <p:cNvPr id="20" name="TextBox 19"/>
            <p:cNvSpPr txBox="1"/>
            <p:nvPr/>
          </p:nvSpPr>
          <p:spPr>
            <a:xfrm>
              <a:off x="2762201" y="3846372"/>
              <a:ext cx="750718" cy="393954"/>
            </a:xfrm>
            <a:prstGeom prst="rect">
              <a:avLst/>
            </a:prstGeom>
            <a:noFill/>
          </p:spPr>
          <p:txBody>
            <a:bodyPr wrap="none" lIns="0" tIns="0" rIns="0" bIns="0" rtlCol="0">
              <a:spAutoFit/>
            </a:bodyPr>
            <a:lstStyle/>
            <a:p>
              <a:pPr>
                <a:lnSpc>
                  <a:spcPct val="80000"/>
                </a:lnSpc>
                <a:buSzPct val="80000"/>
              </a:pPr>
              <a:r>
                <a:rPr lang="en-US" sz="1600" dirty="0" smtClean="0">
                  <a:solidFill>
                    <a:schemeClr val="bg1"/>
                  </a:solidFill>
                </a:rPr>
                <a:t>service</a:t>
              </a:r>
              <a:br>
                <a:rPr lang="en-US" sz="1600" dirty="0" smtClean="0">
                  <a:solidFill>
                    <a:schemeClr val="bg1"/>
                  </a:solidFill>
                </a:rPr>
              </a:br>
              <a:r>
                <a:rPr lang="en-US" sz="1600" dirty="0" smtClean="0">
                  <a:solidFill>
                    <a:schemeClr val="bg1"/>
                  </a:solidFill>
                </a:rPr>
                <a:t>package</a:t>
              </a:r>
              <a:endParaRPr lang="en-US" sz="1600" dirty="0">
                <a:solidFill>
                  <a:schemeClr val="bg1"/>
                </a:solidFill>
              </a:endParaRPr>
            </a:p>
          </p:txBody>
        </p:sp>
      </p:grpSp>
      <p:grpSp>
        <p:nvGrpSpPr>
          <p:cNvPr id="39" name="Group 38"/>
          <p:cNvGrpSpPr/>
          <p:nvPr/>
        </p:nvGrpSpPr>
        <p:grpSpPr>
          <a:xfrm>
            <a:off x="4387383" y="2777068"/>
            <a:ext cx="1760159" cy="3540531"/>
            <a:chOff x="4327712" y="2777068"/>
            <a:chExt cx="1760159" cy="3540531"/>
          </a:xfrm>
        </p:grpSpPr>
        <p:sp>
          <p:nvSpPr>
            <p:cNvPr id="26" name="TextBox 25"/>
            <p:cNvSpPr txBox="1"/>
            <p:nvPr/>
          </p:nvSpPr>
          <p:spPr>
            <a:xfrm>
              <a:off x="4327712" y="6096000"/>
              <a:ext cx="1760159" cy="221599"/>
            </a:xfrm>
            <a:prstGeom prst="rect">
              <a:avLst/>
            </a:prstGeom>
            <a:noFill/>
          </p:spPr>
          <p:txBody>
            <a:bodyPr wrap="square" lIns="0" tIns="0" rIns="0" bIns="0" rtlCol="0">
              <a:spAutoFit/>
            </a:bodyPr>
            <a:lstStyle/>
            <a:p>
              <a:pPr algn="ctr">
                <a:lnSpc>
                  <a:spcPct val="90000"/>
                </a:lnSpc>
                <a:spcBef>
                  <a:spcPct val="20000"/>
                </a:spcBef>
                <a:buSzPct val="80000"/>
              </a:pPr>
              <a:r>
                <a:rPr lang="en-US" sz="1600" dirty="0" smtClean="0">
                  <a:solidFill>
                    <a:schemeClr val="bg1"/>
                  </a:solidFill>
                </a:rPr>
                <a:t>Server Rack 1</a:t>
              </a:r>
              <a:endParaRPr lang="en-US" sz="1600" dirty="0">
                <a:solidFill>
                  <a:schemeClr val="bg1"/>
                </a:solidFill>
              </a:endParaRPr>
            </a:p>
          </p:txBody>
        </p:sp>
        <p:grpSp>
          <p:nvGrpSpPr>
            <p:cNvPr id="37" name="Group 36"/>
            <p:cNvGrpSpPr/>
            <p:nvPr/>
          </p:nvGrpSpPr>
          <p:grpSpPr>
            <a:xfrm>
              <a:off x="4327712" y="2777068"/>
              <a:ext cx="1721223" cy="3229828"/>
              <a:chOff x="4327712" y="2777068"/>
              <a:chExt cx="1721223" cy="3229828"/>
            </a:xfrm>
          </p:grpSpPr>
          <p:sp>
            <p:nvSpPr>
              <p:cNvPr id="36" name="Round Same Side Corner Rectangle 35"/>
              <p:cNvSpPr/>
              <p:nvPr/>
            </p:nvSpPr>
            <p:spPr bwMode="auto">
              <a:xfrm rot="10800000">
                <a:off x="4511220" y="5913084"/>
                <a:ext cx="224367" cy="93812"/>
              </a:xfrm>
              <a:prstGeom prst="round2Same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8" name="Round Same Side Corner Rectangle 37"/>
              <p:cNvSpPr/>
              <p:nvPr/>
            </p:nvSpPr>
            <p:spPr bwMode="auto">
              <a:xfrm rot="10800000">
                <a:off x="5637212" y="5913084"/>
                <a:ext cx="224367" cy="93812"/>
              </a:xfrm>
              <a:prstGeom prst="round2Same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5" name="Rounded Rectangle 14"/>
              <p:cNvSpPr/>
              <p:nvPr/>
            </p:nvSpPr>
            <p:spPr bwMode="auto">
              <a:xfrm>
                <a:off x="4327712" y="2777068"/>
                <a:ext cx="1721223" cy="3152950"/>
              </a:xfrm>
              <a:prstGeom prst="roundRect">
                <a:avLst>
                  <a:gd name="adj" fmla="val 5729"/>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30" name="Group 29"/>
            <p:cNvGrpSpPr/>
            <p:nvPr/>
          </p:nvGrpSpPr>
          <p:grpSpPr>
            <a:xfrm>
              <a:off x="4375954" y="2829700"/>
              <a:ext cx="1607803" cy="2946577"/>
              <a:chOff x="4375954" y="2829700"/>
              <a:chExt cx="1607803" cy="2946577"/>
            </a:xfrm>
          </p:grpSpPr>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5954" y="2829700"/>
                <a:ext cx="1607803" cy="694552"/>
              </a:xfrm>
              <a:prstGeom prst="rect">
                <a:avLst/>
              </a:prstGeom>
            </p:spPr>
          </p:pic>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5954" y="3580375"/>
                <a:ext cx="1607803" cy="694552"/>
              </a:xfrm>
              <a:prstGeom prst="rect">
                <a:avLst/>
              </a:prstGeom>
            </p:spPr>
          </p:pic>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5954" y="4331050"/>
                <a:ext cx="1607803" cy="694552"/>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5954" y="5081725"/>
                <a:ext cx="1607803" cy="694552"/>
              </a:xfrm>
              <a:prstGeom prst="rect">
                <a:avLst/>
              </a:prstGeom>
            </p:spPr>
          </p:pic>
        </p:grpSp>
      </p:grpSp>
      <p:grpSp>
        <p:nvGrpSpPr>
          <p:cNvPr id="41" name="Group 40"/>
          <p:cNvGrpSpPr/>
          <p:nvPr/>
        </p:nvGrpSpPr>
        <p:grpSpPr>
          <a:xfrm>
            <a:off x="6087825" y="2777068"/>
            <a:ext cx="1760159" cy="3540531"/>
            <a:chOff x="4327712" y="2777068"/>
            <a:chExt cx="1760159" cy="3540531"/>
          </a:xfrm>
        </p:grpSpPr>
        <p:sp>
          <p:nvSpPr>
            <p:cNvPr id="42" name="TextBox 41"/>
            <p:cNvSpPr txBox="1"/>
            <p:nvPr/>
          </p:nvSpPr>
          <p:spPr>
            <a:xfrm>
              <a:off x="4327712" y="6096000"/>
              <a:ext cx="1760159" cy="221599"/>
            </a:xfrm>
            <a:prstGeom prst="rect">
              <a:avLst/>
            </a:prstGeom>
            <a:noFill/>
          </p:spPr>
          <p:txBody>
            <a:bodyPr wrap="square" lIns="0" tIns="0" rIns="0" bIns="0" rtlCol="0">
              <a:spAutoFit/>
            </a:bodyPr>
            <a:lstStyle/>
            <a:p>
              <a:pPr algn="ctr">
                <a:lnSpc>
                  <a:spcPct val="90000"/>
                </a:lnSpc>
                <a:spcBef>
                  <a:spcPct val="20000"/>
                </a:spcBef>
                <a:buSzPct val="80000"/>
              </a:pPr>
              <a:r>
                <a:rPr lang="en-US" sz="1600" dirty="0" smtClean="0">
                  <a:solidFill>
                    <a:schemeClr val="bg1"/>
                  </a:solidFill>
                </a:rPr>
                <a:t>Server Rack 2</a:t>
              </a:r>
              <a:endParaRPr lang="en-US" sz="1600" dirty="0">
                <a:solidFill>
                  <a:schemeClr val="bg1"/>
                </a:solidFill>
              </a:endParaRPr>
            </a:p>
          </p:txBody>
        </p:sp>
        <p:grpSp>
          <p:nvGrpSpPr>
            <p:cNvPr id="43" name="Group 42"/>
            <p:cNvGrpSpPr/>
            <p:nvPr/>
          </p:nvGrpSpPr>
          <p:grpSpPr>
            <a:xfrm>
              <a:off x="4327712" y="2777068"/>
              <a:ext cx="1721223" cy="3229828"/>
              <a:chOff x="4327712" y="2777068"/>
              <a:chExt cx="1721223" cy="3229828"/>
            </a:xfrm>
          </p:grpSpPr>
          <p:sp>
            <p:nvSpPr>
              <p:cNvPr id="49" name="Round Same Side Corner Rectangle 48"/>
              <p:cNvSpPr/>
              <p:nvPr/>
            </p:nvSpPr>
            <p:spPr bwMode="auto">
              <a:xfrm rot="10800000">
                <a:off x="4511220" y="5913084"/>
                <a:ext cx="224367" cy="93812"/>
              </a:xfrm>
              <a:prstGeom prst="round2Same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0" name="Round Same Side Corner Rectangle 49"/>
              <p:cNvSpPr/>
              <p:nvPr/>
            </p:nvSpPr>
            <p:spPr bwMode="auto">
              <a:xfrm rot="10800000">
                <a:off x="5637212" y="5913084"/>
                <a:ext cx="224367" cy="93812"/>
              </a:xfrm>
              <a:prstGeom prst="round2Same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1" name="Rounded Rectangle 50"/>
              <p:cNvSpPr/>
              <p:nvPr/>
            </p:nvSpPr>
            <p:spPr bwMode="auto">
              <a:xfrm>
                <a:off x="4327712" y="2777068"/>
                <a:ext cx="1721223" cy="3152950"/>
              </a:xfrm>
              <a:prstGeom prst="roundRect">
                <a:avLst>
                  <a:gd name="adj" fmla="val 5729"/>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44" name="Group 43"/>
            <p:cNvGrpSpPr/>
            <p:nvPr/>
          </p:nvGrpSpPr>
          <p:grpSpPr>
            <a:xfrm>
              <a:off x="4375954" y="2829700"/>
              <a:ext cx="1607803" cy="2946577"/>
              <a:chOff x="4375954" y="2829700"/>
              <a:chExt cx="1607803" cy="2946577"/>
            </a:xfrm>
          </p:grpSpPr>
          <p:pic>
            <p:nvPicPr>
              <p:cNvPr id="45" name="Picture 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5954" y="2829700"/>
                <a:ext cx="1607803" cy="694552"/>
              </a:xfrm>
              <a:prstGeom prst="rect">
                <a:avLst/>
              </a:prstGeom>
            </p:spPr>
          </p:pic>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5954" y="3580375"/>
                <a:ext cx="1607803" cy="694552"/>
              </a:xfrm>
              <a:prstGeom prst="rect">
                <a:avLst/>
              </a:prstGeom>
            </p:spPr>
          </p:pic>
          <p:pic>
            <p:nvPicPr>
              <p:cNvPr id="47" name="Picture 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5954" y="4331050"/>
                <a:ext cx="1607803" cy="694552"/>
              </a:xfrm>
              <a:prstGeom prst="rect">
                <a:avLst/>
              </a:prstGeom>
            </p:spPr>
          </p:pic>
          <p:pic>
            <p:nvPicPr>
              <p:cNvPr id="48" name="Picture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5954" y="5081725"/>
                <a:ext cx="1607803" cy="694552"/>
              </a:xfrm>
              <a:prstGeom prst="rect">
                <a:avLst/>
              </a:prstGeom>
            </p:spPr>
          </p:pic>
        </p:grpSp>
      </p:grpSp>
      <p:pic>
        <p:nvPicPr>
          <p:cNvPr id="40" name="Pictur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81454" y="4731744"/>
            <a:ext cx="1484090" cy="1364256"/>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002204" y="4731744"/>
            <a:ext cx="1484090" cy="1364256"/>
          </a:xfrm>
          <a:prstGeom prst="rect">
            <a:avLst/>
          </a:prstGeom>
        </p:spPr>
      </p:pic>
      <p:grpSp>
        <p:nvGrpSpPr>
          <p:cNvPr id="57" name="Group 56"/>
          <p:cNvGrpSpPr/>
          <p:nvPr/>
        </p:nvGrpSpPr>
        <p:grpSpPr>
          <a:xfrm>
            <a:off x="2849436" y="5160022"/>
            <a:ext cx="6485301" cy="839053"/>
            <a:chOff x="2703273" y="4355929"/>
            <a:chExt cx="6485301" cy="839053"/>
          </a:xfrm>
        </p:grpSpPr>
        <p:pic>
          <p:nvPicPr>
            <p:cNvPr id="56" name="Picture 5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81408" y="4355929"/>
              <a:ext cx="466583" cy="422054"/>
            </a:xfrm>
            <a:prstGeom prst="rect">
              <a:avLst/>
            </a:prstGeom>
          </p:spPr>
        </p:pic>
        <p:sp>
          <p:nvSpPr>
            <p:cNvPr id="53" name="TextBox 52"/>
            <p:cNvSpPr txBox="1"/>
            <p:nvPr/>
          </p:nvSpPr>
          <p:spPr>
            <a:xfrm>
              <a:off x="2703273" y="5028783"/>
              <a:ext cx="1036759" cy="166199"/>
            </a:xfrm>
            <a:prstGeom prst="rect">
              <a:avLst/>
            </a:prstGeom>
            <a:noFill/>
          </p:spPr>
          <p:txBody>
            <a:bodyPr wrap="none" lIns="0" tIns="0" rIns="0" bIns="0" rtlCol="0">
              <a:spAutoFit/>
            </a:bodyPr>
            <a:lstStyle/>
            <a:p>
              <a:pPr algn="ctr">
                <a:lnSpc>
                  <a:spcPct val="90000"/>
                </a:lnSpc>
                <a:spcBef>
                  <a:spcPct val="20000"/>
                </a:spcBef>
                <a:buSzPct val="80000"/>
              </a:pPr>
              <a:r>
                <a:rPr lang="en-US" sz="1200" dirty="0" smtClean="0">
                  <a:solidFill>
                    <a:schemeClr val="bg1"/>
                  </a:solidFill>
                </a:rPr>
                <a:t>virtual machine</a:t>
              </a:r>
              <a:endParaRPr lang="en-US" sz="1200" dirty="0">
                <a:solidFill>
                  <a:schemeClr val="bg1"/>
                </a:solidFill>
              </a:endParaRPr>
            </a:p>
          </p:txBody>
        </p:sp>
        <p:sp>
          <p:nvSpPr>
            <p:cNvPr id="58" name="TextBox 57"/>
            <p:cNvSpPr txBox="1"/>
            <p:nvPr/>
          </p:nvSpPr>
          <p:spPr>
            <a:xfrm>
              <a:off x="8151815" y="5028783"/>
              <a:ext cx="1036759" cy="166199"/>
            </a:xfrm>
            <a:prstGeom prst="rect">
              <a:avLst/>
            </a:prstGeom>
            <a:noFill/>
          </p:spPr>
          <p:txBody>
            <a:bodyPr wrap="none" lIns="0" tIns="0" rIns="0" bIns="0" rtlCol="0">
              <a:spAutoFit/>
            </a:bodyPr>
            <a:lstStyle/>
            <a:p>
              <a:pPr algn="ctr">
                <a:lnSpc>
                  <a:spcPct val="90000"/>
                </a:lnSpc>
                <a:spcBef>
                  <a:spcPct val="20000"/>
                </a:spcBef>
                <a:buSzPct val="80000"/>
              </a:pPr>
              <a:r>
                <a:rPr lang="en-US" sz="1200" dirty="0">
                  <a:solidFill>
                    <a:schemeClr val="bg1"/>
                  </a:solidFill>
                </a:rPr>
                <a:t>virtual machine</a:t>
              </a:r>
            </a:p>
          </p:txBody>
        </p:sp>
        <p:pic>
          <p:nvPicPr>
            <p:cNvPr id="59" name="Picture 5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40049" y="4355929"/>
              <a:ext cx="466583" cy="422054"/>
            </a:xfrm>
            <a:prstGeom prst="rect">
              <a:avLst/>
            </a:prstGeom>
          </p:spPr>
        </p:pic>
      </p:grpSp>
      <p:grpSp>
        <p:nvGrpSpPr>
          <p:cNvPr id="60" name="Group 59"/>
          <p:cNvGrpSpPr/>
          <p:nvPr/>
        </p:nvGrpSpPr>
        <p:grpSpPr>
          <a:xfrm>
            <a:off x="4435624" y="3580375"/>
            <a:ext cx="3308246" cy="694552"/>
            <a:chOff x="4408729" y="3580375"/>
            <a:chExt cx="3308246" cy="694552"/>
          </a:xfrm>
        </p:grpSpPr>
        <p:pic>
          <p:nvPicPr>
            <p:cNvPr id="72" name="Picture 7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08729" y="3580375"/>
              <a:ext cx="1607803" cy="694552"/>
            </a:xfrm>
            <a:prstGeom prst="rect">
              <a:avLst/>
            </a:prstGeom>
          </p:spPr>
        </p:pic>
        <p:pic>
          <p:nvPicPr>
            <p:cNvPr id="73" name="Picture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09172" y="3580375"/>
              <a:ext cx="1607803" cy="694552"/>
            </a:xfrm>
            <a:prstGeom prst="rect">
              <a:avLst/>
            </a:prstGeom>
          </p:spPr>
        </p:pic>
      </p:grpSp>
      <p:sp>
        <p:nvSpPr>
          <p:cNvPr id="61" name="TextBox 60"/>
          <p:cNvSpPr txBox="1"/>
          <p:nvPr/>
        </p:nvSpPr>
        <p:spPr>
          <a:xfrm>
            <a:off x="307821" y="376411"/>
            <a:ext cx="3564932" cy="984885"/>
          </a:xfrm>
          <a:prstGeom prst="rect">
            <a:avLst/>
          </a:prstGeom>
          <a:noFill/>
        </p:spPr>
        <p:txBody>
          <a:bodyPr wrap="square" lIns="0" tIns="0" rIns="0" bIns="0" rtlCol="0">
            <a:spAutoFit/>
          </a:bodyPr>
          <a:lstStyle/>
          <a:p>
            <a:pPr>
              <a:lnSpc>
                <a:spcPct val="90000"/>
              </a:lnSpc>
              <a:spcAft>
                <a:spcPts val="600"/>
              </a:spcAft>
              <a:buSzPct val="80000"/>
            </a:pPr>
            <a:r>
              <a:rPr lang="en-US" sz="2000" dirty="0" smtClean="0">
                <a:solidFill>
                  <a:srgbClr val="92D050"/>
                </a:solidFill>
                <a:sym typeface="Wingdings" pitchFamily="2" charset="2"/>
              </a:rPr>
              <a:t> </a:t>
            </a:r>
            <a:r>
              <a:rPr lang="en-US" sz="2000" dirty="0" smtClean="0">
                <a:solidFill>
                  <a:srgbClr val="92D050"/>
                </a:solidFill>
              </a:rPr>
              <a:t>Provision Role Instances</a:t>
            </a:r>
          </a:p>
          <a:p>
            <a:pPr>
              <a:lnSpc>
                <a:spcPct val="90000"/>
              </a:lnSpc>
              <a:spcAft>
                <a:spcPts val="600"/>
              </a:spcAft>
              <a:buSzPct val="80000"/>
            </a:pPr>
            <a:r>
              <a:rPr lang="en-US" sz="2000" dirty="0" smtClean="0">
                <a:solidFill>
                  <a:srgbClr val="92D050"/>
                </a:solidFill>
                <a:sym typeface="Wingdings" pitchFamily="2" charset="2"/>
              </a:rPr>
              <a:t> </a:t>
            </a:r>
            <a:r>
              <a:rPr lang="en-US" sz="2000" dirty="0" smtClean="0">
                <a:solidFill>
                  <a:schemeClr val="bg1"/>
                </a:solidFill>
              </a:rPr>
              <a:t>Deploy App Code</a:t>
            </a:r>
          </a:p>
          <a:p>
            <a:pPr>
              <a:lnSpc>
                <a:spcPct val="90000"/>
              </a:lnSpc>
              <a:spcAft>
                <a:spcPts val="600"/>
              </a:spcAft>
              <a:buSzPct val="80000"/>
            </a:pPr>
            <a:r>
              <a:rPr lang="en-US" sz="2000" dirty="0" smtClean="0">
                <a:solidFill>
                  <a:srgbClr val="92D050"/>
                </a:solidFill>
                <a:sym typeface="Wingdings" pitchFamily="2" charset="2"/>
              </a:rPr>
              <a:t> </a:t>
            </a:r>
            <a:r>
              <a:rPr lang="en-US" sz="2000" dirty="0" smtClean="0">
                <a:solidFill>
                  <a:schemeClr val="bg1"/>
                </a:solidFill>
              </a:rPr>
              <a:t>Configure Network</a:t>
            </a:r>
          </a:p>
        </p:txBody>
      </p:sp>
      <p:pic>
        <p:nvPicPr>
          <p:cNvPr id="69" name="Picture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flipV="1">
            <a:off x="8002204" y="2727711"/>
            <a:ext cx="1484090" cy="1364256"/>
          </a:xfrm>
          <a:prstGeom prst="rect">
            <a:avLst/>
          </a:prstGeom>
        </p:spPr>
      </p:pic>
      <p:pic>
        <p:nvPicPr>
          <p:cNvPr id="70"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2681454" y="2727711"/>
            <a:ext cx="1484090" cy="1364256"/>
          </a:xfrm>
          <a:prstGeom prst="rect">
            <a:avLst/>
          </a:prstGeom>
        </p:spPr>
      </p:pic>
      <p:pic>
        <p:nvPicPr>
          <p:cNvPr id="67" name="Picture 6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2681454" y="2727711"/>
            <a:ext cx="1484090" cy="1364256"/>
          </a:xfrm>
          <a:prstGeom prst="rect">
            <a:avLst/>
          </a:prstGeom>
        </p:spPr>
      </p:pic>
      <p:pic>
        <p:nvPicPr>
          <p:cNvPr id="68" name="Picture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flipV="1">
            <a:off x="8002204" y="2727711"/>
            <a:ext cx="1484090" cy="1364256"/>
          </a:xfrm>
          <a:prstGeom prst="rect">
            <a:avLst/>
          </a:prstGeom>
        </p:spPr>
      </p:pic>
      <p:grpSp>
        <p:nvGrpSpPr>
          <p:cNvPr id="62" name="Group 61"/>
          <p:cNvGrpSpPr/>
          <p:nvPr/>
        </p:nvGrpSpPr>
        <p:grpSpPr>
          <a:xfrm>
            <a:off x="2849436" y="3155989"/>
            <a:ext cx="6504351" cy="839053"/>
            <a:chOff x="2703273" y="4355929"/>
            <a:chExt cx="6504351" cy="839053"/>
          </a:xfrm>
        </p:grpSpPr>
        <p:pic>
          <p:nvPicPr>
            <p:cNvPr id="63" name="Picture 6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81408" y="4355929"/>
              <a:ext cx="466583" cy="422054"/>
            </a:xfrm>
            <a:prstGeom prst="rect">
              <a:avLst/>
            </a:prstGeom>
          </p:spPr>
        </p:pic>
        <p:sp>
          <p:nvSpPr>
            <p:cNvPr id="64" name="TextBox 63"/>
            <p:cNvSpPr txBox="1"/>
            <p:nvPr/>
          </p:nvSpPr>
          <p:spPr>
            <a:xfrm>
              <a:off x="2703273" y="5028783"/>
              <a:ext cx="1036759" cy="166199"/>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virtual machine</a:t>
              </a:r>
              <a:endParaRPr lang="en-US" sz="1200" dirty="0">
                <a:solidFill>
                  <a:schemeClr val="bg1"/>
                </a:solidFill>
              </a:endParaRPr>
            </a:p>
          </p:txBody>
        </p:sp>
        <p:sp>
          <p:nvSpPr>
            <p:cNvPr id="65" name="TextBox 64"/>
            <p:cNvSpPr txBox="1"/>
            <p:nvPr/>
          </p:nvSpPr>
          <p:spPr>
            <a:xfrm>
              <a:off x="8170865" y="5028783"/>
              <a:ext cx="1036759" cy="166199"/>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virtual machine</a:t>
              </a:r>
              <a:endParaRPr lang="en-US" sz="1200" dirty="0">
                <a:solidFill>
                  <a:schemeClr val="bg1"/>
                </a:solidFill>
              </a:endParaRPr>
            </a:p>
          </p:txBody>
        </p:sp>
        <p:pic>
          <p:nvPicPr>
            <p:cNvPr id="66" name="Picture 6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40049" y="4355929"/>
              <a:ext cx="466583" cy="422054"/>
            </a:xfrm>
            <a:prstGeom prst="rect">
              <a:avLst/>
            </a:prstGeom>
          </p:spPr>
        </p:pic>
      </p:grpSp>
      <p:grpSp>
        <p:nvGrpSpPr>
          <p:cNvPr id="71" name="Group 70"/>
          <p:cNvGrpSpPr/>
          <p:nvPr/>
        </p:nvGrpSpPr>
        <p:grpSpPr>
          <a:xfrm>
            <a:off x="4435624" y="4332642"/>
            <a:ext cx="3308245" cy="694552"/>
            <a:chOff x="4408729" y="3580375"/>
            <a:chExt cx="3308245" cy="694552"/>
          </a:xfrm>
        </p:grpSpPr>
        <p:pic>
          <p:nvPicPr>
            <p:cNvPr id="74" name="Picture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08729" y="3580375"/>
              <a:ext cx="1607803" cy="694552"/>
            </a:xfrm>
            <a:prstGeom prst="rect">
              <a:avLst/>
            </a:prstGeom>
          </p:spPr>
        </p:pic>
        <p:pic>
          <p:nvPicPr>
            <p:cNvPr id="75" name="Picture 7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09171" y="3580375"/>
              <a:ext cx="1607803" cy="694552"/>
            </a:xfrm>
            <a:prstGeom prst="rect">
              <a:avLst/>
            </a:prstGeom>
          </p:spPr>
        </p:pic>
      </p:grpSp>
    </p:spTree>
    <p:extLst>
      <p:ext uri="{BB962C8B-B14F-4D97-AF65-F5344CB8AC3E}">
        <p14:creationId xmlns:p14="http://schemas.microsoft.com/office/powerpoint/2010/main" val="3930917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1000"/>
                                        <p:tgtEl>
                                          <p:spTgt spid="39"/>
                                        </p:tgtEl>
                                      </p:cBhvr>
                                    </p:animEffect>
                                  </p:childTnLst>
                                </p:cTn>
                              </p:par>
                              <p:par>
                                <p:cTn id="12" presetID="10" presetClass="entr" presetSubtype="0" fill="hold" nodeType="withEffect">
                                  <p:stCondLst>
                                    <p:cond delay="50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1000"/>
                                        <p:tgtEl>
                                          <p:spTgt spid="41"/>
                                        </p:tgtEl>
                                      </p:cBhvr>
                                    </p:animEffect>
                                  </p:childTnLst>
                                </p:cTn>
                              </p:par>
                            </p:childTnLst>
                          </p:cTn>
                        </p:par>
                        <p:par>
                          <p:cTn id="15" fill="hold">
                            <p:stCondLst>
                              <p:cond delay="2000"/>
                            </p:stCondLst>
                            <p:childTnLst>
                              <p:par>
                                <p:cTn id="16" presetID="22" presetClass="entr" presetSubtype="2" fill="hold" nodeType="afterEffect">
                                  <p:stCondLst>
                                    <p:cond delay="500"/>
                                  </p:stCondLst>
                                  <p:childTnLst>
                                    <p:set>
                                      <p:cBhvr>
                                        <p:cTn id="17" dur="1" fill="hold">
                                          <p:stCondLst>
                                            <p:cond delay="0"/>
                                          </p:stCondLst>
                                        </p:cTn>
                                        <p:tgtEl>
                                          <p:spTgt spid="52"/>
                                        </p:tgtEl>
                                        <p:attrNameLst>
                                          <p:attrName>style.visibility</p:attrName>
                                        </p:attrNameLst>
                                      </p:cBhvr>
                                      <p:to>
                                        <p:strVal val="visible"/>
                                      </p:to>
                                    </p:set>
                                    <p:animEffect transition="in" filter="wipe(right)">
                                      <p:cBhvr>
                                        <p:cTn id="18" dur="500"/>
                                        <p:tgtEl>
                                          <p:spTgt spid="52"/>
                                        </p:tgtEl>
                                      </p:cBhvr>
                                    </p:animEffect>
                                  </p:childTnLst>
                                </p:cTn>
                              </p:par>
                              <p:par>
                                <p:cTn id="19" presetID="22" presetClass="entr" presetSubtype="8" fill="hold" nodeType="withEffect">
                                  <p:stCondLst>
                                    <p:cond delay="500"/>
                                  </p:stCondLst>
                                  <p:childTnLst>
                                    <p:set>
                                      <p:cBhvr>
                                        <p:cTn id="20" dur="1" fill="hold">
                                          <p:stCondLst>
                                            <p:cond delay="0"/>
                                          </p:stCondLst>
                                        </p:cTn>
                                        <p:tgtEl>
                                          <p:spTgt spid="55"/>
                                        </p:tgtEl>
                                        <p:attrNameLst>
                                          <p:attrName>style.visibility</p:attrName>
                                        </p:attrNameLst>
                                      </p:cBhvr>
                                      <p:to>
                                        <p:strVal val="visible"/>
                                      </p:to>
                                    </p:set>
                                    <p:animEffect transition="in" filter="wipe(left)">
                                      <p:cBhvr>
                                        <p:cTn id="21" dur="500"/>
                                        <p:tgtEl>
                                          <p:spTgt spid="55"/>
                                        </p:tgtEl>
                                      </p:cBhvr>
                                    </p:animEffect>
                                  </p:childTnLst>
                                </p:cTn>
                              </p:par>
                              <p:par>
                                <p:cTn id="22" presetID="22" presetClass="entr" presetSubtype="2" fill="hold" nodeType="withEffect">
                                  <p:stCondLst>
                                    <p:cond delay="500"/>
                                  </p:stCondLst>
                                  <p:childTnLst>
                                    <p:set>
                                      <p:cBhvr>
                                        <p:cTn id="23" dur="1" fill="hold">
                                          <p:stCondLst>
                                            <p:cond delay="0"/>
                                          </p:stCondLst>
                                        </p:cTn>
                                        <p:tgtEl>
                                          <p:spTgt spid="70"/>
                                        </p:tgtEl>
                                        <p:attrNameLst>
                                          <p:attrName>style.visibility</p:attrName>
                                        </p:attrNameLst>
                                      </p:cBhvr>
                                      <p:to>
                                        <p:strVal val="visible"/>
                                      </p:to>
                                    </p:set>
                                    <p:animEffect transition="in" filter="wipe(right)">
                                      <p:cBhvr>
                                        <p:cTn id="24" dur="500"/>
                                        <p:tgtEl>
                                          <p:spTgt spid="70"/>
                                        </p:tgtEl>
                                      </p:cBhvr>
                                    </p:animEffect>
                                  </p:childTnLst>
                                </p:cTn>
                              </p:par>
                              <p:par>
                                <p:cTn id="25" presetID="22" presetClass="entr" presetSubtype="8" fill="hold" nodeType="withEffect">
                                  <p:stCondLst>
                                    <p:cond delay="500"/>
                                  </p:stCondLst>
                                  <p:childTnLst>
                                    <p:set>
                                      <p:cBhvr>
                                        <p:cTn id="26" dur="1" fill="hold">
                                          <p:stCondLst>
                                            <p:cond delay="0"/>
                                          </p:stCondLst>
                                        </p:cTn>
                                        <p:tgtEl>
                                          <p:spTgt spid="69"/>
                                        </p:tgtEl>
                                        <p:attrNameLst>
                                          <p:attrName>style.visibility</p:attrName>
                                        </p:attrNameLst>
                                      </p:cBhvr>
                                      <p:to>
                                        <p:strVal val="visible"/>
                                      </p:to>
                                    </p:set>
                                    <p:animEffect transition="in" filter="wipe(left)">
                                      <p:cBhvr>
                                        <p:cTn id="27" dur="500"/>
                                        <p:tgtEl>
                                          <p:spTgt spid="69"/>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childTnLst>
                          </p:cTn>
                        </p:par>
                        <p:par>
                          <p:cTn id="35" fill="hold">
                            <p:stCondLst>
                              <p:cond delay="3500"/>
                            </p:stCondLst>
                            <p:childTnLst>
                              <p:par>
                                <p:cTn id="36" presetID="22" presetClass="entr" presetSubtype="4" fill="hold" nodeType="afterEffect">
                                  <p:stCondLst>
                                    <p:cond delay="1000"/>
                                  </p:stCondLst>
                                  <p:childTnLst>
                                    <p:set>
                                      <p:cBhvr>
                                        <p:cTn id="37" dur="1" fill="hold">
                                          <p:stCondLst>
                                            <p:cond delay="0"/>
                                          </p:stCondLst>
                                        </p:cTn>
                                        <p:tgtEl>
                                          <p:spTgt spid="54"/>
                                        </p:tgtEl>
                                        <p:attrNameLst>
                                          <p:attrName>style.visibility</p:attrName>
                                        </p:attrNameLst>
                                      </p:cBhvr>
                                      <p:to>
                                        <p:strVal val="visible"/>
                                      </p:to>
                                    </p:set>
                                    <p:animEffect transition="in" filter="wipe(down)">
                                      <p:cBhvr>
                                        <p:cTn id="38" dur="1000"/>
                                        <p:tgtEl>
                                          <p:spTgt spid="54"/>
                                        </p:tgtEl>
                                      </p:cBhvr>
                                    </p:animEffect>
                                  </p:childTnLst>
                                </p:cTn>
                              </p:par>
                              <p:par>
                                <p:cTn id="39" presetID="22" presetClass="entr" presetSubtype="4" fill="hold" nodeType="withEffect">
                                  <p:stCondLst>
                                    <p:cond delay="1000"/>
                                  </p:stCondLst>
                                  <p:childTnLst>
                                    <p:set>
                                      <p:cBhvr>
                                        <p:cTn id="40" dur="1" fill="hold">
                                          <p:stCondLst>
                                            <p:cond delay="0"/>
                                          </p:stCondLst>
                                        </p:cTn>
                                        <p:tgtEl>
                                          <p:spTgt spid="40"/>
                                        </p:tgtEl>
                                        <p:attrNameLst>
                                          <p:attrName>style.visibility</p:attrName>
                                        </p:attrNameLst>
                                      </p:cBhvr>
                                      <p:to>
                                        <p:strVal val="visible"/>
                                      </p:to>
                                    </p:set>
                                    <p:animEffect transition="in" filter="wipe(down)">
                                      <p:cBhvr>
                                        <p:cTn id="41" dur="1000"/>
                                        <p:tgtEl>
                                          <p:spTgt spid="40"/>
                                        </p:tgtEl>
                                      </p:cBhvr>
                                    </p:animEffect>
                                  </p:childTnLst>
                                </p:cTn>
                              </p:par>
                              <p:par>
                                <p:cTn id="42" presetID="22" presetClass="entr" presetSubtype="4" fill="hold" nodeType="withEffect">
                                  <p:stCondLst>
                                    <p:cond delay="1000"/>
                                  </p:stCondLst>
                                  <p:childTnLst>
                                    <p:set>
                                      <p:cBhvr>
                                        <p:cTn id="43" dur="1" fill="hold">
                                          <p:stCondLst>
                                            <p:cond delay="0"/>
                                          </p:stCondLst>
                                        </p:cTn>
                                        <p:tgtEl>
                                          <p:spTgt spid="68"/>
                                        </p:tgtEl>
                                        <p:attrNameLst>
                                          <p:attrName>style.visibility</p:attrName>
                                        </p:attrNameLst>
                                      </p:cBhvr>
                                      <p:to>
                                        <p:strVal val="visible"/>
                                      </p:to>
                                    </p:set>
                                    <p:animEffect transition="in" filter="wipe(down)">
                                      <p:cBhvr>
                                        <p:cTn id="44" dur="1000"/>
                                        <p:tgtEl>
                                          <p:spTgt spid="68"/>
                                        </p:tgtEl>
                                      </p:cBhvr>
                                    </p:animEffect>
                                  </p:childTnLst>
                                </p:cTn>
                              </p:par>
                              <p:par>
                                <p:cTn id="45" presetID="22" presetClass="entr" presetSubtype="4" fill="hold" nodeType="withEffect">
                                  <p:stCondLst>
                                    <p:cond delay="1000"/>
                                  </p:stCondLst>
                                  <p:childTnLst>
                                    <p:set>
                                      <p:cBhvr>
                                        <p:cTn id="46" dur="1" fill="hold">
                                          <p:stCondLst>
                                            <p:cond delay="0"/>
                                          </p:stCondLst>
                                        </p:cTn>
                                        <p:tgtEl>
                                          <p:spTgt spid="67"/>
                                        </p:tgtEl>
                                        <p:attrNameLst>
                                          <p:attrName>style.visibility</p:attrName>
                                        </p:attrNameLst>
                                      </p:cBhvr>
                                      <p:to>
                                        <p:strVal val="visible"/>
                                      </p:to>
                                    </p:set>
                                    <p:animEffect transition="in" filter="wipe(down)">
                                      <p:cBhvr>
                                        <p:cTn id="47" dur="1000"/>
                                        <p:tgtEl>
                                          <p:spTgt spid="67"/>
                                        </p:tgtEl>
                                      </p:cBhvr>
                                    </p:animEffect>
                                  </p:childTnLst>
                                </p:cTn>
                              </p:par>
                            </p:childTnLst>
                          </p:cTn>
                        </p:par>
                        <p:par>
                          <p:cTn id="48" fill="hold">
                            <p:stCondLst>
                              <p:cond delay="5500"/>
                            </p:stCondLst>
                            <p:childTnLst>
                              <p:par>
                                <p:cTn id="49" presetID="1" presetClass="entr" presetSubtype="0" fill="hold" nodeType="after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par>
                          <p:cTn id="51" fill="hold">
                            <p:stCondLst>
                              <p:cond delay="5500"/>
                            </p:stCondLst>
                            <p:childTnLst>
                              <p:par>
                                <p:cTn id="52" presetID="1" presetClass="entr" presetSubtype="0" fill="hold" nodeType="afterEffect">
                                  <p:stCondLst>
                                    <p:cond delay="0"/>
                                  </p:stCondLst>
                                  <p:childTnLst>
                                    <p:set>
                                      <p:cBhvr>
                                        <p:cTn id="53" dur="1" fill="hold">
                                          <p:stCondLst>
                                            <p:cond delay="0"/>
                                          </p:stCondLst>
                                        </p:cTn>
                                        <p:tgtEl>
                                          <p:spTgt spid="71"/>
                                        </p:tgtEl>
                                        <p:attrNameLst>
                                          <p:attrName>style.visibility</p:attrName>
                                        </p:attrNameLst>
                                      </p:cBhvr>
                                      <p:to>
                                        <p:strVal val="visible"/>
                                      </p:to>
                                    </p:set>
                                  </p:childTnLst>
                                </p:cTn>
                              </p:par>
                            </p:childTnLst>
                          </p:cTn>
                        </p:par>
                        <p:par>
                          <p:cTn id="54" fill="hold">
                            <p:stCondLst>
                              <p:cond delay="5500"/>
                            </p:stCondLst>
                            <p:childTnLst>
                              <p:par>
                                <p:cTn id="55" presetID="10" presetClass="exit" presetSubtype="0" fill="hold" nodeType="afterEffect">
                                  <p:stCondLst>
                                    <p:cond delay="0"/>
                                  </p:stCondLst>
                                  <p:childTnLst>
                                    <p:animEffect transition="out" filter="fade">
                                      <p:cBhvr>
                                        <p:cTn id="56" dur="250"/>
                                        <p:tgtEl>
                                          <p:spTgt spid="52"/>
                                        </p:tgtEl>
                                      </p:cBhvr>
                                    </p:animEffect>
                                    <p:set>
                                      <p:cBhvr>
                                        <p:cTn id="57" dur="1" fill="hold">
                                          <p:stCondLst>
                                            <p:cond delay="249"/>
                                          </p:stCondLst>
                                        </p:cTn>
                                        <p:tgtEl>
                                          <p:spTgt spid="52"/>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250"/>
                                        <p:tgtEl>
                                          <p:spTgt spid="55"/>
                                        </p:tgtEl>
                                      </p:cBhvr>
                                    </p:animEffect>
                                    <p:set>
                                      <p:cBhvr>
                                        <p:cTn id="60" dur="1" fill="hold">
                                          <p:stCondLst>
                                            <p:cond delay="249"/>
                                          </p:stCondLst>
                                        </p:cTn>
                                        <p:tgtEl>
                                          <p:spTgt spid="55"/>
                                        </p:tgtEl>
                                        <p:attrNameLst>
                                          <p:attrName>style.visibility</p:attrName>
                                        </p:attrNameLst>
                                      </p:cBhvr>
                                      <p:to>
                                        <p:strVal val="hidden"/>
                                      </p:to>
                                    </p:set>
                                  </p:childTnLst>
                                </p:cTn>
                              </p:par>
                            </p:childTnLst>
                          </p:cTn>
                        </p:par>
                        <p:par>
                          <p:cTn id="61" fill="hold">
                            <p:stCondLst>
                              <p:cond delay="5750"/>
                            </p:stCondLst>
                            <p:childTnLst>
                              <p:par>
                                <p:cTn id="62" presetID="10" presetClass="exit" presetSubtype="0" fill="hold" nodeType="afterEffect">
                                  <p:stCondLst>
                                    <p:cond delay="0"/>
                                  </p:stCondLst>
                                  <p:childTnLst>
                                    <p:animEffect transition="out" filter="fade">
                                      <p:cBhvr>
                                        <p:cTn id="63" dur="250"/>
                                        <p:tgtEl>
                                          <p:spTgt spid="70"/>
                                        </p:tgtEl>
                                      </p:cBhvr>
                                    </p:animEffect>
                                    <p:set>
                                      <p:cBhvr>
                                        <p:cTn id="64" dur="1" fill="hold">
                                          <p:stCondLst>
                                            <p:cond delay="249"/>
                                          </p:stCondLst>
                                        </p:cTn>
                                        <p:tgtEl>
                                          <p:spTgt spid="70"/>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250"/>
                                        <p:tgtEl>
                                          <p:spTgt spid="69"/>
                                        </p:tgtEl>
                                      </p:cBhvr>
                                    </p:animEffect>
                                    <p:set>
                                      <p:cBhvr>
                                        <p:cTn id="67" dur="1" fill="hold">
                                          <p:stCondLst>
                                            <p:cond delay="249"/>
                                          </p:stCondLst>
                                        </p:cTn>
                                        <p:tgtEl>
                                          <p:spTgt spid="69"/>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250"/>
                                        <p:tgtEl>
                                          <p:spTgt spid="54"/>
                                        </p:tgtEl>
                                      </p:cBhvr>
                                    </p:animEffect>
                                    <p:set>
                                      <p:cBhvr>
                                        <p:cTn id="70" dur="1" fill="hold">
                                          <p:stCondLst>
                                            <p:cond delay="249"/>
                                          </p:stCondLst>
                                        </p:cTn>
                                        <p:tgtEl>
                                          <p:spTgt spid="54"/>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250"/>
                                        <p:tgtEl>
                                          <p:spTgt spid="40"/>
                                        </p:tgtEl>
                                      </p:cBhvr>
                                    </p:animEffect>
                                    <p:set>
                                      <p:cBhvr>
                                        <p:cTn id="73" dur="1" fill="hold">
                                          <p:stCondLst>
                                            <p:cond delay="249"/>
                                          </p:stCondLst>
                                        </p:cTn>
                                        <p:tgtEl>
                                          <p:spTgt spid="40"/>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250"/>
                                        <p:tgtEl>
                                          <p:spTgt spid="68"/>
                                        </p:tgtEl>
                                      </p:cBhvr>
                                    </p:animEffect>
                                    <p:set>
                                      <p:cBhvr>
                                        <p:cTn id="76" dur="1" fill="hold">
                                          <p:stCondLst>
                                            <p:cond delay="249"/>
                                          </p:stCondLst>
                                        </p:cTn>
                                        <p:tgtEl>
                                          <p:spTgt spid="68"/>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250"/>
                                        <p:tgtEl>
                                          <p:spTgt spid="67"/>
                                        </p:tgtEl>
                                      </p:cBhvr>
                                    </p:animEffect>
                                    <p:set>
                                      <p:cBhvr>
                                        <p:cTn id="79" dur="1" fill="hold">
                                          <p:stCondLst>
                                            <p:cond delay="249"/>
                                          </p:stCondLst>
                                        </p:cTn>
                                        <p:tgtEl>
                                          <p:spTgt spid="67"/>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250"/>
                                        <p:tgtEl>
                                          <p:spTgt spid="57"/>
                                        </p:tgtEl>
                                      </p:cBhvr>
                                    </p:animEffect>
                                    <p:set>
                                      <p:cBhvr>
                                        <p:cTn id="82" dur="1" fill="hold">
                                          <p:stCondLst>
                                            <p:cond delay="249"/>
                                          </p:stCondLst>
                                        </p:cTn>
                                        <p:tgtEl>
                                          <p:spTgt spid="57"/>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250"/>
                                        <p:tgtEl>
                                          <p:spTgt spid="62"/>
                                        </p:tgtEl>
                                      </p:cBhvr>
                                    </p:animEffect>
                                    <p:set>
                                      <p:cBhvr>
                                        <p:cTn id="85" dur="1" fill="hold">
                                          <p:stCondLst>
                                            <p:cond delay="249"/>
                                          </p:stCondLst>
                                        </p:cTn>
                                        <p:tgtEl>
                                          <p:spTgt spid="62"/>
                                        </p:tgtEl>
                                        <p:attrNameLst>
                                          <p:attrName>style.visibility</p:attrName>
                                        </p:attrNameLst>
                                      </p:cBhvr>
                                      <p:to>
                                        <p:strVal val="hidden"/>
                                      </p:to>
                                    </p:set>
                                  </p:childTnLst>
                                </p:cTn>
                              </p:par>
                            </p:childTnLst>
                          </p:cTn>
                        </p:par>
                        <p:par>
                          <p:cTn id="86" fill="hold">
                            <p:stCondLst>
                              <p:cond delay="6000"/>
                            </p:stCondLst>
                            <p:childTnLst>
                              <p:par>
                                <p:cTn id="87" presetID="10" presetClass="exit" presetSubtype="0" fill="hold" nodeType="afterEffect">
                                  <p:stCondLst>
                                    <p:cond delay="0"/>
                                  </p:stCondLst>
                                  <p:childTnLst>
                                    <p:animEffect transition="out" filter="fade">
                                      <p:cBhvr>
                                        <p:cTn id="88" dur="500"/>
                                        <p:tgtEl>
                                          <p:spTgt spid="39"/>
                                        </p:tgtEl>
                                      </p:cBhvr>
                                    </p:animEffect>
                                    <p:set>
                                      <p:cBhvr>
                                        <p:cTn id="89" dur="1" fill="hold">
                                          <p:stCondLst>
                                            <p:cond delay="499"/>
                                          </p:stCondLst>
                                        </p:cTn>
                                        <p:tgtEl>
                                          <p:spTgt spid="39"/>
                                        </p:tgtEl>
                                        <p:attrNameLst>
                                          <p:attrName>style.visibility</p:attrName>
                                        </p:attrNameLst>
                                      </p:cBhvr>
                                      <p:to>
                                        <p:strVal val="hidden"/>
                                      </p:to>
                                    </p:set>
                                  </p:childTnLst>
                                </p:cTn>
                              </p:par>
                              <p:par>
                                <p:cTn id="90" presetID="10" presetClass="exit" presetSubtype="0" fill="hold" nodeType="withEffect">
                                  <p:stCondLst>
                                    <p:cond delay="250"/>
                                  </p:stCondLst>
                                  <p:childTnLst>
                                    <p:animEffect transition="out" filter="fade">
                                      <p:cBhvr>
                                        <p:cTn id="91" dur="500"/>
                                        <p:tgtEl>
                                          <p:spTgt spid="41"/>
                                        </p:tgtEl>
                                      </p:cBhvr>
                                    </p:animEffect>
                                    <p:set>
                                      <p:cBhvr>
                                        <p:cTn id="92"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5304100" y="1099173"/>
            <a:ext cx="1567543" cy="979715"/>
            <a:chOff x="2075433" y="3557736"/>
            <a:chExt cx="1567543" cy="979715"/>
          </a:xfrm>
        </p:grpSpPr>
        <p:sp>
          <p:nvSpPr>
            <p:cNvPr id="18" name="Rounded Rectangle 17"/>
            <p:cNvSpPr/>
            <p:nvPr/>
          </p:nvSpPr>
          <p:spPr bwMode="auto">
            <a:xfrm>
              <a:off x="2075433" y="3557736"/>
              <a:ext cx="1567543" cy="979715"/>
            </a:xfrm>
            <a:prstGeom prst="roundRect">
              <a:avLst>
                <a:gd name="adj" fmla="val 2011"/>
              </a:avLst>
            </a:prstGeom>
            <a:solidFill>
              <a:srgbClr val="85BCE6"/>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9" name="Picture 18"/>
            <p:cNvPicPr>
              <a:picLocks noChangeAspect="1"/>
            </p:cNvPicPr>
            <p:nvPr/>
          </p:nvPicPr>
          <p:blipFill>
            <a:blip r:embed="rId3" cstate="print">
              <a:duotone>
                <a:prstClr val="black"/>
                <a:schemeClr val="bg1">
                  <a:tint val="45000"/>
                  <a:satMod val="400000"/>
                </a:schemeClr>
              </a:duotone>
              <a:extLst>
                <a:ext uri="{BEBA8EAE-BF5A-486C-A8C5-ECC9F3942E4B}">
                  <a14:imgProps xmlns:a14="http://schemas.microsoft.com/office/drawing/2010/main">
                    <a14:imgLayer r:embed="rId4">
                      <a14:imgEffect>
                        <a14:colorTemperature colorTemp="15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180502" y="3787445"/>
              <a:ext cx="526347" cy="526347"/>
            </a:xfrm>
            <a:prstGeom prst="rect">
              <a:avLst/>
            </a:prstGeom>
          </p:spPr>
        </p:pic>
        <p:sp>
          <p:nvSpPr>
            <p:cNvPr id="20" name="TextBox 19"/>
            <p:cNvSpPr txBox="1"/>
            <p:nvPr/>
          </p:nvSpPr>
          <p:spPr>
            <a:xfrm>
              <a:off x="2762201" y="3846372"/>
              <a:ext cx="750718" cy="393954"/>
            </a:xfrm>
            <a:prstGeom prst="rect">
              <a:avLst/>
            </a:prstGeom>
            <a:noFill/>
          </p:spPr>
          <p:txBody>
            <a:bodyPr wrap="none" lIns="0" tIns="0" rIns="0" bIns="0" rtlCol="0">
              <a:spAutoFit/>
            </a:bodyPr>
            <a:lstStyle/>
            <a:p>
              <a:pPr>
                <a:lnSpc>
                  <a:spcPct val="80000"/>
                </a:lnSpc>
                <a:buSzPct val="80000"/>
              </a:pPr>
              <a:r>
                <a:rPr lang="en-US" sz="1600" dirty="0" smtClean="0">
                  <a:solidFill>
                    <a:schemeClr val="bg1"/>
                  </a:solidFill>
                </a:rPr>
                <a:t>service</a:t>
              </a:r>
              <a:br>
                <a:rPr lang="en-US" sz="1600" dirty="0" smtClean="0">
                  <a:solidFill>
                    <a:schemeClr val="bg1"/>
                  </a:solidFill>
                </a:rPr>
              </a:br>
              <a:r>
                <a:rPr lang="en-US" sz="1600" dirty="0" smtClean="0">
                  <a:solidFill>
                    <a:schemeClr val="bg1"/>
                  </a:solidFill>
                </a:rPr>
                <a:t>package</a:t>
              </a:r>
              <a:endParaRPr lang="en-US" sz="1600" dirty="0">
                <a:solidFill>
                  <a:schemeClr val="bg1"/>
                </a:solidFill>
              </a:endParaRPr>
            </a:p>
          </p:txBody>
        </p:sp>
      </p:grpSp>
      <p:grpSp>
        <p:nvGrpSpPr>
          <p:cNvPr id="2" name="Group 1"/>
          <p:cNvGrpSpPr/>
          <p:nvPr/>
        </p:nvGrpSpPr>
        <p:grpSpPr>
          <a:xfrm>
            <a:off x="-676766" y="4834324"/>
            <a:ext cx="13536709" cy="2301370"/>
            <a:chOff x="-703661" y="4378191"/>
            <a:chExt cx="13536709" cy="230137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661" y="4378191"/>
              <a:ext cx="1607803" cy="694552"/>
            </a:xfrm>
            <a:prstGeom prst="rect">
              <a:avLst/>
            </a:prstGeom>
          </p:spPr>
        </p:pic>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468" y="4378191"/>
              <a:ext cx="1607803" cy="694552"/>
            </a:xfrm>
            <a:prstGeom prst="rect">
              <a:avLst/>
            </a:prstGeom>
          </p:spPr>
        </p:pic>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04597" y="4378191"/>
              <a:ext cx="1607803" cy="694552"/>
            </a:xfrm>
            <a:prstGeom prst="rect">
              <a:avLst/>
            </a:prstGeom>
          </p:spPr>
        </p:pic>
        <p:pic>
          <p:nvPicPr>
            <p:cNvPr id="67" name="Picture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16984" y="4378191"/>
              <a:ext cx="1607803" cy="694552"/>
            </a:xfrm>
            <a:prstGeom prst="rect">
              <a:avLst/>
            </a:prstGeom>
          </p:spPr>
        </p:pic>
        <p:pic>
          <p:nvPicPr>
            <p:cNvPr id="68" name="Picture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21113" y="4378191"/>
              <a:ext cx="1607803" cy="694552"/>
            </a:xfrm>
            <a:prstGeom prst="rect">
              <a:avLst/>
            </a:prstGeom>
          </p:spPr>
        </p:pic>
        <p:pic>
          <p:nvPicPr>
            <p:cNvPr id="69" name="Picture 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25245" y="4378191"/>
              <a:ext cx="1607803" cy="694552"/>
            </a:xfrm>
            <a:prstGeom prst="rect">
              <a:avLst/>
            </a:prstGeom>
          </p:spPr>
        </p:pic>
        <p:pic>
          <p:nvPicPr>
            <p:cNvPr id="70" name="Picture 6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661" y="5181600"/>
              <a:ext cx="1607803" cy="694552"/>
            </a:xfrm>
            <a:prstGeom prst="rect">
              <a:avLst/>
            </a:prstGeom>
          </p:spPr>
        </p:pic>
        <p:pic>
          <p:nvPicPr>
            <p:cNvPr id="71" name="Picture 7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468" y="5181600"/>
              <a:ext cx="1607803" cy="694552"/>
            </a:xfrm>
            <a:prstGeom prst="rect">
              <a:avLst/>
            </a:prstGeom>
          </p:spPr>
        </p:pic>
        <p:pic>
          <p:nvPicPr>
            <p:cNvPr id="74" name="Picture 7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04597" y="5181600"/>
              <a:ext cx="1607803" cy="694552"/>
            </a:xfrm>
            <a:prstGeom prst="rect">
              <a:avLst/>
            </a:prstGeom>
          </p:spPr>
        </p:pic>
        <p:pic>
          <p:nvPicPr>
            <p:cNvPr id="77" name="Picture 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16984" y="5181600"/>
              <a:ext cx="1607803" cy="694552"/>
            </a:xfrm>
            <a:prstGeom prst="rect">
              <a:avLst/>
            </a:prstGeom>
          </p:spPr>
        </p:pic>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21113" y="5181600"/>
              <a:ext cx="1607803" cy="694552"/>
            </a:xfrm>
            <a:prstGeom prst="rect">
              <a:avLst/>
            </a:prstGeom>
          </p:spPr>
        </p:pic>
        <p:pic>
          <p:nvPicPr>
            <p:cNvPr id="79" name="Picture 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25245" y="5181600"/>
              <a:ext cx="1607803" cy="694552"/>
            </a:xfrm>
            <a:prstGeom prst="rect">
              <a:avLst/>
            </a:prstGeom>
          </p:spPr>
        </p:pic>
        <p:pic>
          <p:nvPicPr>
            <p:cNvPr id="80" name="Picture 7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661" y="5985009"/>
              <a:ext cx="1607803" cy="694552"/>
            </a:xfrm>
            <a:prstGeom prst="rect">
              <a:avLst/>
            </a:prstGeom>
          </p:spPr>
        </p:pic>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468" y="5985009"/>
              <a:ext cx="1607803" cy="694552"/>
            </a:xfrm>
            <a:prstGeom prst="rect">
              <a:avLst/>
            </a:prstGeom>
          </p:spPr>
        </p:pic>
        <p:pic>
          <p:nvPicPr>
            <p:cNvPr id="82" name="Picture 8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04597" y="5985009"/>
              <a:ext cx="1607803" cy="694552"/>
            </a:xfrm>
            <a:prstGeom prst="rect">
              <a:avLst/>
            </a:prstGeom>
          </p:spPr>
        </p:pic>
        <p:pic>
          <p:nvPicPr>
            <p:cNvPr id="83" name="Picture 8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08726" y="5985009"/>
              <a:ext cx="1607803" cy="694552"/>
            </a:xfrm>
            <a:prstGeom prst="rect">
              <a:avLst/>
            </a:prstGeom>
          </p:spPr>
        </p:pic>
        <p:pic>
          <p:nvPicPr>
            <p:cNvPr id="84" name="Picture 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2855" y="5985009"/>
              <a:ext cx="1607803" cy="694552"/>
            </a:xfrm>
            <a:prstGeom prst="rect">
              <a:avLst/>
            </a:prstGeom>
          </p:spPr>
        </p:pic>
        <p:pic>
          <p:nvPicPr>
            <p:cNvPr id="85" name="Picture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16984" y="5985009"/>
              <a:ext cx="1607803" cy="694552"/>
            </a:xfrm>
            <a:prstGeom prst="rect">
              <a:avLst/>
            </a:prstGeom>
          </p:spPr>
        </p:pic>
        <p:pic>
          <p:nvPicPr>
            <p:cNvPr id="86" name="Picture 8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21113" y="5985009"/>
              <a:ext cx="1607803" cy="694552"/>
            </a:xfrm>
            <a:prstGeom prst="rect">
              <a:avLst/>
            </a:prstGeom>
          </p:spPr>
        </p:pic>
        <p:pic>
          <p:nvPicPr>
            <p:cNvPr id="87" name="Picture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25245" y="5985009"/>
              <a:ext cx="1607803" cy="694552"/>
            </a:xfrm>
            <a:prstGeom prst="rect">
              <a:avLst/>
            </a:prstGeom>
          </p:spPr>
        </p:pic>
      </p:grpSp>
      <p:grpSp>
        <p:nvGrpSpPr>
          <p:cNvPr id="88" name="Group 87"/>
          <p:cNvGrpSpPr/>
          <p:nvPr/>
        </p:nvGrpSpPr>
        <p:grpSpPr>
          <a:xfrm>
            <a:off x="4435624" y="3580375"/>
            <a:ext cx="3311540" cy="694552"/>
            <a:chOff x="4408729" y="3580375"/>
            <a:chExt cx="3311540" cy="694552"/>
          </a:xfrm>
        </p:grpSpPr>
        <p:pic>
          <p:nvPicPr>
            <p:cNvPr id="89" name="Picture 8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08729" y="3580375"/>
              <a:ext cx="1607803" cy="694552"/>
            </a:xfrm>
            <a:prstGeom prst="rect">
              <a:avLst/>
            </a:prstGeom>
          </p:spPr>
        </p:pic>
        <p:pic>
          <p:nvPicPr>
            <p:cNvPr id="90" name="Picture 8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12466" y="3580375"/>
              <a:ext cx="1607803" cy="694552"/>
            </a:xfrm>
            <a:prstGeom prst="rect">
              <a:avLst/>
            </a:prstGeom>
          </p:spPr>
        </p:pic>
      </p:grpSp>
      <p:sp>
        <p:nvSpPr>
          <p:cNvPr id="92" name="TextBox 91"/>
          <p:cNvSpPr txBox="1"/>
          <p:nvPr/>
        </p:nvSpPr>
        <p:spPr>
          <a:xfrm>
            <a:off x="339026" y="4417605"/>
            <a:ext cx="3635453" cy="221599"/>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Windows Azure Datacenter</a:t>
            </a:r>
            <a:endParaRPr lang="en-US" sz="1800" dirty="0">
              <a:gradFill>
                <a:gsLst>
                  <a:gs pos="0">
                    <a:srgbClr val="FFFFFF"/>
                  </a:gs>
                  <a:gs pos="100000">
                    <a:srgbClr val="FFFFFF"/>
                  </a:gs>
                </a:gsLst>
                <a:lin ang="5400000" scaled="0"/>
              </a:gradFill>
            </a:endParaRPr>
          </a:p>
        </p:txBody>
      </p:sp>
      <p:sp>
        <p:nvSpPr>
          <p:cNvPr id="39" name="TextBox 38"/>
          <p:cNvSpPr txBox="1"/>
          <p:nvPr/>
        </p:nvSpPr>
        <p:spPr>
          <a:xfrm>
            <a:off x="307821" y="376411"/>
            <a:ext cx="3564932" cy="984885"/>
          </a:xfrm>
          <a:prstGeom prst="rect">
            <a:avLst/>
          </a:prstGeom>
          <a:noFill/>
        </p:spPr>
        <p:txBody>
          <a:bodyPr wrap="square" lIns="0" tIns="0" rIns="0" bIns="0" rtlCol="0">
            <a:spAutoFit/>
          </a:bodyPr>
          <a:lstStyle/>
          <a:p>
            <a:pPr>
              <a:lnSpc>
                <a:spcPct val="90000"/>
              </a:lnSpc>
              <a:spcAft>
                <a:spcPts val="600"/>
              </a:spcAft>
              <a:buSzPct val="80000"/>
            </a:pPr>
            <a:r>
              <a:rPr lang="en-US" sz="2000" dirty="0" smtClean="0">
                <a:solidFill>
                  <a:srgbClr val="92D050"/>
                </a:solidFill>
                <a:sym typeface="Wingdings" pitchFamily="2" charset="2"/>
              </a:rPr>
              <a:t> </a:t>
            </a:r>
            <a:r>
              <a:rPr lang="en-US" sz="2000" dirty="0" smtClean="0">
                <a:solidFill>
                  <a:srgbClr val="92D050"/>
                </a:solidFill>
              </a:rPr>
              <a:t>Provision Role Instances</a:t>
            </a:r>
          </a:p>
          <a:p>
            <a:pPr>
              <a:lnSpc>
                <a:spcPct val="90000"/>
              </a:lnSpc>
              <a:spcAft>
                <a:spcPts val="600"/>
              </a:spcAft>
              <a:buSzPct val="80000"/>
            </a:pPr>
            <a:r>
              <a:rPr lang="en-US" sz="2000" dirty="0" smtClean="0">
                <a:solidFill>
                  <a:srgbClr val="92D050"/>
                </a:solidFill>
                <a:sym typeface="Wingdings" pitchFamily="2" charset="2"/>
              </a:rPr>
              <a:t> </a:t>
            </a:r>
            <a:r>
              <a:rPr lang="en-US" sz="2000" dirty="0" smtClean="0">
                <a:solidFill>
                  <a:schemeClr val="bg1"/>
                </a:solidFill>
              </a:rPr>
              <a:t>Deploy App Code</a:t>
            </a:r>
          </a:p>
          <a:p>
            <a:pPr>
              <a:lnSpc>
                <a:spcPct val="90000"/>
              </a:lnSpc>
              <a:spcAft>
                <a:spcPts val="600"/>
              </a:spcAft>
              <a:buSzPct val="80000"/>
            </a:pPr>
            <a:r>
              <a:rPr lang="en-US" sz="2000" dirty="0" smtClean="0">
                <a:solidFill>
                  <a:srgbClr val="92D050"/>
                </a:solidFill>
                <a:sym typeface="Wingdings" pitchFamily="2" charset="2"/>
              </a:rPr>
              <a:t> </a:t>
            </a:r>
            <a:r>
              <a:rPr lang="en-US" sz="2000" dirty="0" smtClean="0">
                <a:solidFill>
                  <a:schemeClr val="bg1"/>
                </a:solidFill>
              </a:rPr>
              <a:t>Configure Network</a:t>
            </a:r>
          </a:p>
        </p:txBody>
      </p:sp>
      <p:grpSp>
        <p:nvGrpSpPr>
          <p:cNvPr id="42" name="Group 41"/>
          <p:cNvGrpSpPr/>
          <p:nvPr/>
        </p:nvGrpSpPr>
        <p:grpSpPr>
          <a:xfrm>
            <a:off x="4435624" y="4343400"/>
            <a:ext cx="3311540" cy="694552"/>
            <a:chOff x="4408729" y="3580375"/>
            <a:chExt cx="3311540" cy="694552"/>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08729" y="3580375"/>
              <a:ext cx="1607803" cy="694552"/>
            </a:xfrm>
            <a:prstGeom prst="rect">
              <a:avLst/>
            </a:prstGeom>
          </p:spPr>
        </p:pic>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12466" y="3580375"/>
              <a:ext cx="1607803" cy="694552"/>
            </a:xfrm>
            <a:prstGeom prst="rect">
              <a:avLst/>
            </a:prstGeom>
          </p:spPr>
        </p:pic>
      </p:grpSp>
    </p:spTree>
    <p:extLst>
      <p:ext uri="{BB962C8B-B14F-4D97-AF65-F5344CB8AC3E}">
        <p14:creationId xmlns:p14="http://schemas.microsoft.com/office/powerpoint/2010/main" val="33567987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path" presetSubtype="0" accel="50000" decel="50000" fill="hold" nodeType="withEffect">
                                  <p:stCondLst>
                                    <p:cond delay="0"/>
                                  </p:stCondLst>
                                  <p:childTnLst>
                                    <p:animMotion origin="layout" path="M -4.43678E-6 -2.64985E-6 L -4.43678E-6 0.18352 " pathEditMode="relative" rAng="0" ptsTypes="AA">
                                      <p:cBhvr>
                                        <p:cTn id="11" dur="2000" fill="hold"/>
                                        <p:tgtEl>
                                          <p:spTgt spid="88"/>
                                        </p:tgtEl>
                                        <p:attrNameLst>
                                          <p:attrName>ppt_x</p:attrName>
                                          <p:attrName>ppt_y</p:attrName>
                                        </p:attrNameLst>
                                      </p:cBhvr>
                                      <p:rCtr x="0" y="9165"/>
                                    </p:animMotion>
                                  </p:childTnLst>
                                </p:cTn>
                              </p:par>
                              <p:par>
                                <p:cTn id="12" presetID="10" presetClass="entr" presetSubtype="0" fill="hold" grpId="0" nodeType="withEffect">
                                  <p:stCondLst>
                                    <p:cond delay="2500"/>
                                  </p:stCondLst>
                                  <p:childTnLst>
                                    <p:set>
                                      <p:cBhvr>
                                        <p:cTn id="13" dur="1" fill="hold">
                                          <p:stCondLst>
                                            <p:cond delay="0"/>
                                          </p:stCondLst>
                                        </p:cTn>
                                        <p:tgtEl>
                                          <p:spTgt spid="92"/>
                                        </p:tgtEl>
                                        <p:attrNameLst>
                                          <p:attrName>style.visibility</p:attrName>
                                        </p:attrNameLst>
                                      </p:cBhvr>
                                      <p:to>
                                        <p:strVal val="visible"/>
                                      </p:to>
                                    </p:set>
                                    <p:animEffect transition="in" filter="fade">
                                      <p:cBhvr>
                                        <p:cTn id="14" dur="500"/>
                                        <p:tgtEl>
                                          <p:spTgt spid="92"/>
                                        </p:tgtEl>
                                      </p:cBhvr>
                                    </p:animEffect>
                                  </p:childTnLst>
                                </p:cTn>
                              </p:par>
                              <p:par>
                                <p:cTn id="15" presetID="42" presetClass="path" presetSubtype="0" accel="50000" decel="50000" fill="hold" nodeType="withEffect">
                                  <p:stCondLst>
                                    <p:cond delay="0"/>
                                  </p:stCondLst>
                                  <p:childTnLst>
                                    <p:animMotion origin="layout" path="M -4.43678E-6 5.25341E-7 L -4.43678E-6 0.18884 " pathEditMode="relative" rAng="0" ptsTypes="AA">
                                      <p:cBhvr>
                                        <p:cTn id="16" dur="2000" fill="hold"/>
                                        <p:tgtEl>
                                          <p:spTgt spid="42"/>
                                        </p:tgtEl>
                                        <p:attrNameLst>
                                          <p:attrName>ppt_x</p:attrName>
                                          <p:attrName>ppt_y</p:attrName>
                                        </p:attrNameLst>
                                      </p:cBhvr>
                                      <p:rCtr x="0" y="94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532231" y="1943286"/>
            <a:ext cx="1091422" cy="2673208"/>
            <a:chOff x="5556414" y="2061552"/>
            <a:chExt cx="1091422" cy="2554941"/>
          </a:xfrm>
        </p:grpSpPr>
        <p:sp>
          <p:nvSpPr>
            <p:cNvPr id="43" name="Down Arrow 42"/>
            <p:cNvSpPr/>
            <p:nvPr/>
          </p:nvSpPr>
          <p:spPr bwMode="auto">
            <a:xfrm>
              <a:off x="5556414" y="2061552"/>
              <a:ext cx="286871" cy="2554941"/>
            </a:xfrm>
            <a:prstGeom prst="downArrow">
              <a:avLst>
                <a:gd name="adj1" fmla="val 42122"/>
                <a:gd name="adj2" fmla="val 62085"/>
              </a:avLst>
            </a:prstGeom>
            <a:solidFill>
              <a:srgbClr val="85BCE6">
                <a:alpha val="3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Down Arrow 43"/>
            <p:cNvSpPr/>
            <p:nvPr/>
          </p:nvSpPr>
          <p:spPr bwMode="auto">
            <a:xfrm>
              <a:off x="6360965" y="2061552"/>
              <a:ext cx="286871" cy="2554941"/>
            </a:xfrm>
            <a:prstGeom prst="downArrow">
              <a:avLst>
                <a:gd name="adj1" fmla="val 42122"/>
                <a:gd name="adj2" fmla="val 62085"/>
              </a:avLst>
            </a:prstGeom>
            <a:solidFill>
              <a:srgbClr val="85BCE6">
                <a:alpha val="3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2" name="Group 1"/>
          <p:cNvGrpSpPr/>
          <p:nvPr/>
        </p:nvGrpSpPr>
        <p:grpSpPr>
          <a:xfrm>
            <a:off x="-676766" y="4834324"/>
            <a:ext cx="13536709" cy="2301370"/>
            <a:chOff x="-703661" y="4378191"/>
            <a:chExt cx="13536709" cy="2301370"/>
          </a:xfrm>
        </p:grpSpPr>
        <p:pic>
          <p:nvPicPr>
            <p:cNvPr id="61" name="Picture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661" y="4378191"/>
              <a:ext cx="1607803" cy="694552"/>
            </a:xfrm>
            <a:prstGeom prst="rect">
              <a:avLst/>
            </a:prstGeom>
          </p:spPr>
        </p:pic>
        <p:pic>
          <p:nvPicPr>
            <p:cNvPr id="63" name="Picture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68" y="4378191"/>
              <a:ext cx="1607803" cy="694552"/>
            </a:xfrm>
            <a:prstGeom prst="rect">
              <a:avLst/>
            </a:prstGeom>
          </p:spPr>
        </p:pic>
        <p:pic>
          <p:nvPicPr>
            <p:cNvPr id="64" name="Picture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4597" y="4378191"/>
              <a:ext cx="1607803" cy="694552"/>
            </a:xfrm>
            <a:prstGeom prst="rect">
              <a:avLst/>
            </a:prstGeom>
          </p:spPr>
        </p:pic>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6984" y="4378191"/>
              <a:ext cx="1607803" cy="694552"/>
            </a:xfrm>
            <a:prstGeom prst="rect">
              <a:avLst/>
            </a:prstGeom>
          </p:spPr>
        </p:pic>
        <p:pic>
          <p:nvPicPr>
            <p:cNvPr id="68" name="Picture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1113" y="4378191"/>
              <a:ext cx="1607803" cy="694552"/>
            </a:xfrm>
            <a:prstGeom prst="rect">
              <a:avLst/>
            </a:prstGeom>
          </p:spPr>
        </p:pic>
        <p:pic>
          <p:nvPicPr>
            <p:cNvPr id="69" name="Picture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25245" y="4378191"/>
              <a:ext cx="1607803" cy="694552"/>
            </a:xfrm>
            <a:prstGeom prst="rect">
              <a:avLst/>
            </a:prstGeom>
          </p:spPr>
        </p:pic>
        <p:pic>
          <p:nvPicPr>
            <p:cNvPr id="70"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661" y="5181600"/>
              <a:ext cx="1607803" cy="694552"/>
            </a:xfrm>
            <a:prstGeom prst="rect">
              <a:avLst/>
            </a:prstGeom>
          </p:spPr>
        </p:pic>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68" y="5181600"/>
              <a:ext cx="1607803" cy="694552"/>
            </a:xfrm>
            <a:prstGeom prst="rect">
              <a:avLst/>
            </a:prstGeom>
          </p:spPr>
        </p:pic>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4597" y="5181600"/>
              <a:ext cx="1607803" cy="694552"/>
            </a:xfrm>
            <a:prstGeom prst="rect">
              <a:avLst/>
            </a:prstGeom>
          </p:spPr>
        </p:pic>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6984" y="5181600"/>
              <a:ext cx="1607803" cy="694552"/>
            </a:xfrm>
            <a:prstGeom prst="rect">
              <a:avLst/>
            </a:prstGeom>
          </p:spPr>
        </p:pic>
        <p:pic>
          <p:nvPicPr>
            <p:cNvPr id="78" name="Picture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1113" y="5181600"/>
              <a:ext cx="1607803" cy="694552"/>
            </a:xfrm>
            <a:prstGeom prst="rect">
              <a:avLst/>
            </a:prstGeom>
          </p:spPr>
        </p:pic>
        <p:pic>
          <p:nvPicPr>
            <p:cNvPr id="79" name="Picture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25245" y="5181600"/>
              <a:ext cx="1607803" cy="694552"/>
            </a:xfrm>
            <a:prstGeom prst="rect">
              <a:avLst/>
            </a:prstGeom>
          </p:spPr>
        </p:pic>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661" y="5985009"/>
              <a:ext cx="1607803" cy="694552"/>
            </a:xfrm>
            <a:prstGeom prst="rect">
              <a:avLst/>
            </a:prstGeom>
          </p:spPr>
        </p:pic>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468" y="5985009"/>
              <a:ext cx="1607803" cy="694552"/>
            </a:xfrm>
            <a:prstGeom prst="rect">
              <a:avLst/>
            </a:prstGeom>
          </p:spPr>
        </p:pic>
        <p:pic>
          <p:nvPicPr>
            <p:cNvPr id="82" name="Pictur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4597" y="5985009"/>
              <a:ext cx="1607803" cy="694552"/>
            </a:xfrm>
            <a:prstGeom prst="rect">
              <a:avLst/>
            </a:prstGeom>
          </p:spPr>
        </p:pic>
        <p:pic>
          <p:nvPicPr>
            <p:cNvPr id="83" name="Picture 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6" y="5985009"/>
              <a:ext cx="1607803" cy="694552"/>
            </a:xfrm>
            <a:prstGeom prst="rect">
              <a:avLst/>
            </a:prstGeom>
          </p:spPr>
        </p:pic>
        <p:pic>
          <p:nvPicPr>
            <p:cNvPr id="84" name="Picture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2855" y="5985009"/>
              <a:ext cx="1607803" cy="694552"/>
            </a:xfrm>
            <a:prstGeom prst="rect">
              <a:avLst/>
            </a:prstGeom>
          </p:spPr>
        </p:pic>
        <p:pic>
          <p:nvPicPr>
            <p:cNvPr id="85" name="Picture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6984" y="5985009"/>
              <a:ext cx="1607803" cy="694552"/>
            </a:xfrm>
            <a:prstGeom prst="rect">
              <a:avLst/>
            </a:prstGeom>
          </p:spPr>
        </p:pic>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1113" y="5985009"/>
              <a:ext cx="1607803" cy="694552"/>
            </a:xfrm>
            <a:prstGeom prst="rect">
              <a:avLst/>
            </a:prstGeom>
          </p:spPr>
        </p:pic>
        <p:pic>
          <p:nvPicPr>
            <p:cNvPr id="87" name="Picture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25245" y="5985009"/>
              <a:ext cx="1607803" cy="694552"/>
            </a:xfrm>
            <a:prstGeom prst="rect">
              <a:avLst/>
            </a:prstGeom>
          </p:spPr>
        </p:pic>
      </p:grpSp>
      <p:grpSp>
        <p:nvGrpSpPr>
          <p:cNvPr id="4" name="Group 3"/>
          <p:cNvGrpSpPr/>
          <p:nvPr/>
        </p:nvGrpSpPr>
        <p:grpSpPr>
          <a:xfrm>
            <a:off x="5330214" y="1206564"/>
            <a:ext cx="1509742" cy="736721"/>
            <a:chOff x="5375415" y="1342167"/>
            <a:chExt cx="1509742" cy="736721"/>
          </a:xfrm>
        </p:grpSpPr>
        <p:grpSp>
          <p:nvGrpSpPr>
            <p:cNvPr id="36" name="Group 35"/>
            <p:cNvGrpSpPr/>
            <p:nvPr/>
          </p:nvGrpSpPr>
          <p:grpSpPr>
            <a:xfrm>
              <a:off x="5375415" y="1342167"/>
              <a:ext cx="705283" cy="736721"/>
              <a:chOff x="2145364" y="3673700"/>
              <a:chExt cx="705283" cy="736721"/>
            </a:xfrm>
          </p:grpSpPr>
          <p:sp>
            <p:nvSpPr>
              <p:cNvPr id="37" name="Rounded Rectangle 36"/>
              <p:cNvSpPr/>
              <p:nvPr/>
            </p:nvSpPr>
            <p:spPr bwMode="auto">
              <a:xfrm>
                <a:off x="2145364" y="3673700"/>
                <a:ext cx="705283" cy="736721"/>
              </a:xfrm>
              <a:prstGeom prst="roundRect">
                <a:avLst>
                  <a:gd name="adj" fmla="val 11650"/>
                </a:avLst>
              </a:prstGeom>
              <a:solidFill>
                <a:srgbClr val="85BCE6">
                  <a:alpha val="30000"/>
                </a:srgb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8" name="Picture 37"/>
              <p:cNvPicPr>
                <a:picLocks noChangeAspect="1"/>
              </p:cNvPicPr>
              <p:nvPr/>
            </p:nvPicPr>
            <p:blipFill>
              <a:blip r:embed="rId4" cstate="print">
                <a:duotone>
                  <a:prstClr val="black"/>
                  <a:schemeClr val="bg1">
                    <a:tint val="45000"/>
                    <a:satMod val="400000"/>
                  </a:schemeClr>
                </a:duotone>
                <a:extLst>
                  <a:ext uri="{BEBA8EAE-BF5A-486C-A8C5-ECC9F3942E4B}">
                    <a14:imgProps xmlns:a14="http://schemas.microsoft.com/office/drawing/2010/main">
                      <a14:imgLayer r:embed="rId5">
                        <a14:imgEffect>
                          <a14:colorTemperature colorTemp="15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224769" y="3794243"/>
                <a:ext cx="526347" cy="526347"/>
              </a:xfrm>
              <a:prstGeom prst="rect">
                <a:avLst/>
              </a:prstGeom>
            </p:spPr>
          </p:pic>
        </p:grpSp>
        <p:grpSp>
          <p:nvGrpSpPr>
            <p:cNvPr id="40" name="Group 39"/>
            <p:cNvGrpSpPr/>
            <p:nvPr/>
          </p:nvGrpSpPr>
          <p:grpSpPr>
            <a:xfrm>
              <a:off x="6179874" y="1342167"/>
              <a:ext cx="705283" cy="736721"/>
              <a:chOff x="2089030" y="3673700"/>
              <a:chExt cx="705283" cy="736721"/>
            </a:xfrm>
          </p:grpSpPr>
          <p:sp>
            <p:nvSpPr>
              <p:cNvPr id="41" name="Rounded Rectangle 40"/>
              <p:cNvSpPr/>
              <p:nvPr/>
            </p:nvSpPr>
            <p:spPr bwMode="auto">
              <a:xfrm>
                <a:off x="2089030" y="3673700"/>
                <a:ext cx="705283" cy="736721"/>
              </a:xfrm>
              <a:prstGeom prst="roundRect">
                <a:avLst>
                  <a:gd name="adj" fmla="val 13578"/>
                </a:avLst>
              </a:prstGeom>
              <a:solidFill>
                <a:srgbClr val="85BCE6">
                  <a:alpha val="30000"/>
                </a:srgb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2" name="Picture 41"/>
              <p:cNvPicPr>
                <a:picLocks noChangeAspect="1"/>
              </p:cNvPicPr>
              <p:nvPr/>
            </p:nvPicPr>
            <p:blipFill>
              <a:blip r:embed="rId4" cstate="print">
                <a:duotone>
                  <a:prstClr val="black"/>
                  <a:schemeClr val="bg1">
                    <a:tint val="45000"/>
                    <a:satMod val="400000"/>
                  </a:schemeClr>
                </a:duotone>
                <a:extLst>
                  <a:ext uri="{BEBA8EAE-BF5A-486C-A8C5-ECC9F3942E4B}">
                    <a14:imgProps xmlns:a14="http://schemas.microsoft.com/office/drawing/2010/main">
                      <a14:imgLayer r:embed="rId5">
                        <a14:imgEffect>
                          <a14:colorTemperature colorTemp="15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171834" y="3794243"/>
                <a:ext cx="526347" cy="526347"/>
              </a:xfrm>
              <a:prstGeom prst="rect">
                <a:avLst/>
              </a:prstGeom>
            </p:spPr>
          </p:pic>
        </p:grpSp>
      </p:grpSp>
      <p:sp>
        <p:nvSpPr>
          <p:cNvPr id="50" name="TextBox 49"/>
          <p:cNvSpPr txBox="1"/>
          <p:nvPr/>
        </p:nvSpPr>
        <p:spPr>
          <a:xfrm>
            <a:off x="339026" y="4417605"/>
            <a:ext cx="3635453" cy="221599"/>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Windows Azure Datacenter</a:t>
            </a:r>
            <a:endParaRPr lang="en-US" sz="1800" dirty="0">
              <a:gradFill>
                <a:gsLst>
                  <a:gs pos="0">
                    <a:srgbClr val="FFFFFF"/>
                  </a:gs>
                  <a:gs pos="100000">
                    <a:srgbClr val="FFFFFF"/>
                  </a:gs>
                </a:gsLst>
                <a:lin ang="5400000" scaled="0"/>
              </a:gradFill>
            </a:endParaRPr>
          </a:p>
        </p:txBody>
      </p:sp>
      <p:grpSp>
        <p:nvGrpSpPr>
          <p:cNvPr id="51" name="Group 50"/>
          <p:cNvGrpSpPr/>
          <p:nvPr/>
        </p:nvGrpSpPr>
        <p:grpSpPr>
          <a:xfrm>
            <a:off x="5304100" y="1099173"/>
            <a:ext cx="1567543" cy="979715"/>
            <a:chOff x="2075433" y="3557736"/>
            <a:chExt cx="1567543" cy="979715"/>
          </a:xfrm>
        </p:grpSpPr>
        <p:sp>
          <p:nvSpPr>
            <p:cNvPr id="52" name="Rounded Rectangle 51"/>
            <p:cNvSpPr/>
            <p:nvPr/>
          </p:nvSpPr>
          <p:spPr bwMode="auto">
            <a:xfrm>
              <a:off x="2075433" y="3557736"/>
              <a:ext cx="1567543" cy="979715"/>
            </a:xfrm>
            <a:prstGeom prst="roundRect">
              <a:avLst>
                <a:gd name="adj" fmla="val 2011"/>
              </a:avLst>
            </a:prstGeom>
            <a:solidFill>
              <a:srgbClr val="85BCE6"/>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53" name="Picture 52"/>
            <p:cNvPicPr>
              <a:picLocks noChangeAspect="1"/>
            </p:cNvPicPr>
            <p:nvPr/>
          </p:nvPicPr>
          <p:blipFill>
            <a:blip r:embed="rId4" cstate="print">
              <a:duotone>
                <a:prstClr val="black"/>
                <a:schemeClr val="bg1">
                  <a:tint val="45000"/>
                  <a:satMod val="400000"/>
                </a:schemeClr>
              </a:duotone>
              <a:extLst>
                <a:ext uri="{BEBA8EAE-BF5A-486C-A8C5-ECC9F3942E4B}">
                  <a14:imgProps xmlns:a14="http://schemas.microsoft.com/office/drawing/2010/main">
                    <a14:imgLayer r:embed="rId5">
                      <a14:imgEffect>
                        <a14:colorTemperature colorTemp="15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180502" y="3787445"/>
              <a:ext cx="526347" cy="526347"/>
            </a:xfrm>
            <a:prstGeom prst="rect">
              <a:avLst/>
            </a:prstGeom>
          </p:spPr>
        </p:pic>
        <p:sp>
          <p:nvSpPr>
            <p:cNvPr id="54" name="TextBox 53"/>
            <p:cNvSpPr txBox="1"/>
            <p:nvPr/>
          </p:nvSpPr>
          <p:spPr>
            <a:xfrm>
              <a:off x="2762201" y="3846372"/>
              <a:ext cx="750718" cy="393954"/>
            </a:xfrm>
            <a:prstGeom prst="rect">
              <a:avLst/>
            </a:prstGeom>
            <a:noFill/>
          </p:spPr>
          <p:txBody>
            <a:bodyPr wrap="none" lIns="0" tIns="0" rIns="0" bIns="0" rtlCol="0">
              <a:spAutoFit/>
            </a:bodyPr>
            <a:lstStyle/>
            <a:p>
              <a:pPr>
                <a:lnSpc>
                  <a:spcPct val="80000"/>
                </a:lnSpc>
                <a:buSzPct val="80000"/>
              </a:pPr>
              <a:r>
                <a:rPr lang="en-US" sz="1600" dirty="0" smtClean="0">
                  <a:solidFill>
                    <a:schemeClr val="bg1"/>
                  </a:solidFill>
                </a:rPr>
                <a:t>service</a:t>
              </a:r>
              <a:br>
                <a:rPr lang="en-US" sz="1600" dirty="0" smtClean="0">
                  <a:solidFill>
                    <a:schemeClr val="bg1"/>
                  </a:solidFill>
                </a:rPr>
              </a:br>
              <a:r>
                <a:rPr lang="en-US" sz="1600" dirty="0" smtClean="0">
                  <a:solidFill>
                    <a:schemeClr val="bg1"/>
                  </a:solidFill>
                </a:rPr>
                <a:t>package</a:t>
              </a:r>
              <a:endParaRPr lang="en-US" sz="1600" dirty="0">
                <a:solidFill>
                  <a:schemeClr val="bg1"/>
                </a:solidFill>
              </a:endParaRPr>
            </a:p>
          </p:txBody>
        </p:sp>
      </p:grpSp>
      <p:sp>
        <p:nvSpPr>
          <p:cNvPr id="49" name="TextBox 48"/>
          <p:cNvSpPr txBox="1"/>
          <p:nvPr/>
        </p:nvSpPr>
        <p:spPr>
          <a:xfrm>
            <a:off x="307821" y="376411"/>
            <a:ext cx="3564932" cy="984885"/>
          </a:xfrm>
          <a:prstGeom prst="rect">
            <a:avLst/>
          </a:prstGeom>
          <a:noFill/>
        </p:spPr>
        <p:txBody>
          <a:bodyPr wrap="square" lIns="0" tIns="0" rIns="0" bIns="0" rtlCol="0">
            <a:spAutoFit/>
          </a:bodyPr>
          <a:lstStyle/>
          <a:p>
            <a:pPr>
              <a:lnSpc>
                <a:spcPct val="90000"/>
              </a:lnSpc>
              <a:spcAft>
                <a:spcPts val="600"/>
              </a:spcAft>
              <a:buSzPct val="80000"/>
            </a:pPr>
            <a:r>
              <a:rPr lang="en-US" sz="2000" dirty="0" smtClean="0">
                <a:solidFill>
                  <a:srgbClr val="92D050"/>
                </a:solidFill>
                <a:sym typeface="Wingdings" pitchFamily="2" charset="2"/>
              </a:rPr>
              <a:t> </a:t>
            </a:r>
            <a:r>
              <a:rPr lang="en-US" sz="2000" dirty="0" smtClean="0">
                <a:solidFill>
                  <a:schemeClr val="bg1"/>
                </a:solidFill>
              </a:rPr>
              <a:t>Provision Role Instances</a:t>
            </a:r>
          </a:p>
          <a:p>
            <a:pPr>
              <a:lnSpc>
                <a:spcPct val="90000"/>
              </a:lnSpc>
              <a:spcAft>
                <a:spcPts val="600"/>
              </a:spcAft>
              <a:buSzPct val="80000"/>
            </a:pPr>
            <a:r>
              <a:rPr lang="en-US" sz="2000" dirty="0" smtClean="0">
                <a:solidFill>
                  <a:srgbClr val="92D050"/>
                </a:solidFill>
                <a:sym typeface="Wingdings" pitchFamily="2" charset="2"/>
              </a:rPr>
              <a:t> </a:t>
            </a:r>
            <a:r>
              <a:rPr lang="en-US" sz="2000" dirty="0" smtClean="0">
                <a:solidFill>
                  <a:srgbClr val="92D050"/>
                </a:solidFill>
              </a:rPr>
              <a:t>Deploy App Code</a:t>
            </a:r>
          </a:p>
          <a:p>
            <a:pPr>
              <a:lnSpc>
                <a:spcPct val="90000"/>
              </a:lnSpc>
              <a:spcAft>
                <a:spcPts val="600"/>
              </a:spcAft>
              <a:buSzPct val="80000"/>
            </a:pPr>
            <a:r>
              <a:rPr lang="en-US" sz="2000" dirty="0" smtClean="0">
                <a:solidFill>
                  <a:srgbClr val="92D050"/>
                </a:solidFill>
                <a:sym typeface="Wingdings" pitchFamily="2" charset="2"/>
              </a:rPr>
              <a:t> </a:t>
            </a:r>
            <a:r>
              <a:rPr lang="en-US" sz="2000" dirty="0" smtClean="0">
                <a:solidFill>
                  <a:schemeClr val="bg1"/>
                </a:solidFill>
              </a:rPr>
              <a:t>Configure Network</a:t>
            </a:r>
          </a:p>
        </p:txBody>
      </p:sp>
      <p:pic>
        <p:nvPicPr>
          <p:cNvPr id="72" name="Picture 7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35624" y="4834352"/>
            <a:ext cx="1607803" cy="694552"/>
          </a:xfrm>
          <a:prstGeom prst="rect">
            <a:avLst/>
          </a:prstGeom>
        </p:spPr>
      </p:pic>
      <p:pic>
        <p:nvPicPr>
          <p:cNvPr id="73" name="Picture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9361" y="4834352"/>
            <a:ext cx="1607803" cy="694552"/>
          </a:xfrm>
          <a:prstGeom prst="rect">
            <a:avLst/>
          </a:prstGeom>
        </p:spPr>
      </p:pic>
      <p:grpSp>
        <p:nvGrpSpPr>
          <p:cNvPr id="6" name="Group 5"/>
          <p:cNvGrpSpPr/>
          <p:nvPr/>
        </p:nvGrpSpPr>
        <p:grpSpPr>
          <a:xfrm>
            <a:off x="4435624" y="4834352"/>
            <a:ext cx="3311540" cy="694552"/>
            <a:chOff x="4408729" y="4834352"/>
            <a:chExt cx="3311540" cy="694552"/>
          </a:xfrm>
        </p:grpSpPr>
        <p:pic>
          <p:nvPicPr>
            <p:cNvPr id="47" name="Picture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8729" y="4834352"/>
              <a:ext cx="1607803" cy="694552"/>
            </a:xfrm>
            <a:prstGeom prst="rect">
              <a:avLst/>
            </a:prstGeom>
          </p:spPr>
        </p:pic>
        <p:pic>
          <p:nvPicPr>
            <p:cNvPr id="48" name="Picture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12466" y="4834352"/>
              <a:ext cx="1607803" cy="694552"/>
            </a:xfrm>
            <a:prstGeom prst="rect">
              <a:avLst/>
            </a:prstGeom>
          </p:spPr>
        </p:pic>
      </p:grpSp>
      <p:pic>
        <p:nvPicPr>
          <p:cNvPr id="58" name="Picture 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35621" y="5637733"/>
            <a:ext cx="1607803" cy="694551"/>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9750" y="5637733"/>
            <a:ext cx="1607803" cy="694551"/>
          </a:xfrm>
          <a:prstGeom prst="rect">
            <a:avLst/>
          </a:prstGeom>
        </p:spPr>
      </p:pic>
      <p:grpSp>
        <p:nvGrpSpPr>
          <p:cNvPr id="60" name="Group 59"/>
          <p:cNvGrpSpPr/>
          <p:nvPr/>
        </p:nvGrpSpPr>
        <p:grpSpPr>
          <a:xfrm>
            <a:off x="4435624" y="5638800"/>
            <a:ext cx="3311540" cy="694552"/>
            <a:chOff x="4408729" y="4834352"/>
            <a:chExt cx="3311540" cy="694552"/>
          </a:xfrm>
        </p:grpSpPr>
        <p:pic>
          <p:nvPicPr>
            <p:cNvPr id="62" name="Picture 6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8729" y="4834352"/>
              <a:ext cx="1607803" cy="694552"/>
            </a:xfrm>
            <a:prstGeom prst="rect">
              <a:avLst/>
            </a:prstGeom>
          </p:spPr>
        </p:pic>
        <p:pic>
          <p:nvPicPr>
            <p:cNvPr id="65" name="Picture 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12466" y="4834352"/>
              <a:ext cx="1607803" cy="694552"/>
            </a:xfrm>
            <a:prstGeom prst="rect">
              <a:avLst/>
            </a:prstGeom>
          </p:spPr>
        </p:pic>
      </p:grpSp>
    </p:spTree>
    <p:extLst>
      <p:ext uri="{BB962C8B-B14F-4D97-AF65-F5344CB8AC3E}">
        <p14:creationId xmlns:p14="http://schemas.microsoft.com/office/powerpoint/2010/main" val="33638845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xit" presetSubtype="0" fill="hold" nodeType="afterEffect">
                                  <p:stCondLst>
                                    <p:cond delay="0"/>
                                  </p:stCondLst>
                                  <p:childTnLst>
                                    <p:animEffect transition="out" filter="fade">
                                      <p:cBhvr>
                                        <p:cTn id="12" dur="250"/>
                                        <p:tgtEl>
                                          <p:spTgt spid="51"/>
                                        </p:tgtEl>
                                      </p:cBhvr>
                                    </p:animEffect>
                                    <p:set>
                                      <p:cBhvr>
                                        <p:cTn id="13" dur="1" fill="hold">
                                          <p:stCondLst>
                                            <p:cond delay="249"/>
                                          </p:stCondLst>
                                        </p:cTn>
                                        <p:tgtEl>
                                          <p:spTgt spid="51"/>
                                        </p:tgtEl>
                                        <p:attrNameLst>
                                          <p:attrName>style.visibility</p:attrName>
                                        </p:attrNameLst>
                                      </p:cBhvr>
                                      <p:to>
                                        <p:strVal val="hidden"/>
                                      </p:to>
                                    </p:set>
                                  </p:childTnLst>
                                </p:cTn>
                              </p:par>
                            </p:childTnLst>
                          </p:cTn>
                        </p:par>
                        <p:par>
                          <p:cTn id="14" fill="hold">
                            <p:stCondLst>
                              <p:cond delay="750"/>
                            </p:stCondLst>
                            <p:childTnLst>
                              <p:par>
                                <p:cTn id="15" presetID="42" presetClass="path" presetSubtype="0" accel="50000" decel="50000" fill="hold" nodeType="afterEffect">
                                  <p:stCondLst>
                                    <p:cond delay="750"/>
                                  </p:stCondLst>
                                  <p:childTnLst>
                                    <p:animMotion origin="layout" path="M 1.21125E-6 -2.75272E-7 L 1.21125E-6 0.53319 " pathEditMode="relative" rAng="0" ptsTypes="AA">
                                      <p:cBhvr>
                                        <p:cTn id="16" dur="1500" fill="hold"/>
                                        <p:tgtEl>
                                          <p:spTgt spid="4"/>
                                        </p:tgtEl>
                                        <p:attrNameLst>
                                          <p:attrName>ppt_x</p:attrName>
                                          <p:attrName>ppt_y</p:attrName>
                                        </p:attrNameLst>
                                      </p:cBhvr>
                                      <p:rCtr x="0" y="26648"/>
                                    </p:animMotion>
                                  </p:childTnLst>
                                </p:cTn>
                              </p:par>
                              <p:par>
                                <p:cTn id="17" presetID="10" presetClass="exit" presetSubtype="0" fill="hold" nodeType="withEffect">
                                  <p:stCondLst>
                                    <p:cond delay="0"/>
                                  </p:stCondLst>
                                  <p:childTnLst>
                                    <p:animEffect transition="out" filter="fade">
                                      <p:cBhvr>
                                        <p:cTn id="18" dur="1000"/>
                                        <p:tgtEl>
                                          <p:spTgt spid="3"/>
                                        </p:tgtEl>
                                      </p:cBhvr>
                                    </p:animEffect>
                                    <p:set>
                                      <p:cBhvr>
                                        <p:cTn id="19" dur="1" fill="hold">
                                          <p:stCondLst>
                                            <p:cond delay="999"/>
                                          </p:stCondLst>
                                        </p:cTn>
                                        <p:tgtEl>
                                          <p:spTgt spid="3"/>
                                        </p:tgtEl>
                                        <p:attrNameLst>
                                          <p:attrName>style.visibility</p:attrName>
                                        </p:attrNameLst>
                                      </p:cBhvr>
                                      <p:to>
                                        <p:strVal val="hidden"/>
                                      </p:to>
                                    </p:set>
                                  </p:childTnLst>
                                </p:cTn>
                              </p:par>
                              <p:par>
                                <p:cTn id="20" presetID="10" presetClass="exit" presetSubtype="0" fill="hold" nodeType="withEffect">
                                  <p:stCondLst>
                                    <p:cond delay="250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ntr" presetSubtype="0" fill="hold" nodeType="withEffect">
                                  <p:stCondLst>
                                    <p:cond delay="3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nodeType="withEffect">
                                  <p:stCondLst>
                                    <p:cond delay="300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Elbow Connector 11"/>
          <p:cNvCxnSpPr>
            <a:stCxn id="65" idx="4"/>
            <a:endCxn id="14348" idx="0"/>
          </p:cNvCxnSpPr>
          <p:nvPr/>
        </p:nvCxnSpPr>
        <p:spPr>
          <a:xfrm rot="5400000">
            <a:off x="6651953" y="1800247"/>
            <a:ext cx="1203982" cy="1278019"/>
          </a:xfrm>
          <a:prstGeom prst="bentConnector3">
            <a:avLst>
              <a:gd name="adj1" fmla="val 50000"/>
            </a:avLst>
          </a:prstGeom>
          <a:ln w="114300" cap="flat">
            <a:solidFill>
              <a:srgbClr val="85BCE6"/>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14344" name="Group 14343"/>
          <p:cNvGrpSpPr/>
          <p:nvPr/>
        </p:nvGrpSpPr>
        <p:grpSpPr>
          <a:xfrm>
            <a:off x="3644150" y="3134021"/>
            <a:ext cx="4919133" cy="624062"/>
            <a:chOff x="3733800" y="2866656"/>
            <a:chExt cx="4919133" cy="624062"/>
          </a:xfrm>
        </p:grpSpPr>
        <p:sp>
          <p:nvSpPr>
            <p:cNvPr id="4" name="Trapezoid 3"/>
            <p:cNvSpPr/>
            <p:nvPr/>
          </p:nvSpPr>
          <p:spPr bwMode="auto">
            <a:xfrm>
              <a:off x="3733800" y="2866656"/>
              <a:ext cx="4919133" cy="624062"/>
            </a:xfrm>
            <a:prstGeom prst="trapezoid">
              <a:avLst/>
            </a:prstGeom>
            <a:solidFill>
              <a:srgbClr val="92D050"/>
            </a:solidFill>
            <a:ln w="762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 Network Load Balancer</a:t>
              </a:r>
            </a:p>
          </p:txBody>
        </p:sp>
        <p:pic>
          <p:nvPicPr>
            <p:cNvPr id="14343" name="Picture 143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1308" y="3005882"/>
              <a:ext cx="1244606" cy="351486"/>
            </a:xfrm>
            <a:prstGeom prst="rect">
              <a:avLst/>
            </a:prstGeom>
          </p:spPr>
        </p:pic>
      </p:grpSp>
      <p:pic>
        <p:nvPicPr>
          <p:cNvPr id="14345" name="Picture 143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3344" y="285966"/>
            <a:ext cx="1688040" cy="1486715"/>
          </a:xfrm>
          <a:prstGeom prst="rect">
            <a:avLst/>
          </a:prstGeom>
        </p:spPr>
      </p:pic>
      <p:pic>
        <p:nvPicPr>
          <p:cNvPr id="14346" name="Picture 143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24138" y="817213"/>
            <a:ext cx="1587892" cy="976385"/>
          </a:xfrm>
          <a:prstGeom prst="rect">
            <a:avLst/>
          </a:prstGeom>
        </p:spPr>
      </p:pic>
      <p:pic>
        <p:nvPicPr>
          <p:cNvPr id="14347" name="Picture 143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15570" y="699386"/>
            <a:ext cx="566904" cy="1069389"/>
          </a:xfrm>
          <a:prstGeom prst="rect">
            <a:avLst/>
          </a:prstGeom>
        </p:spPr>
      </p:pic>
      <p:sp>
        <p:nvSpPr>
          <p:cNvPr id="14348" name="Oval 14347"/>
          <p:cNvSpPr/>
          <p:nvPr/>
        </p:nvSpPr>
        <p:spPr bwMode="auto">
          <a:xfrm>
            <a:off x="6441475" y="30412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48" name="Elbow Connector 47"/>
          <p:cNvCxnSpPr>
            <a:stCxn id="66" idx="4"/>
            <a:endCxn id="50" idx="0"/>
          </p:cNvCxnSpPr>
          <p:nvPr/>
        </p:nvCxnSpPr>
        <p:spPr>
          <a:xfrm rot="16200000" flipH="1">
            <a:off x="4326481" y="1626469"/>
            <a:ext cx="1203982" cy="1625573"/>
          </a:xfrm>
          <a:prstGeom prst="bentConnector3">
            <a:avLst>
              <a:gd name="adj1" fmla="val 50000"/>
            </a:avLst>
          </a:prstGeom>
          <a:ln w="114300" cap="flat">
            <a:solidFill>
              <a:srgbClr val="85BCE6"/>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0" name="Oval 49"/>
          <p:cNvSpPr/>
          <p:nvPr/>
        </p:nvSpPr>
        <p:spPr bwMode="auto">
          <a:xfrm>
            <a:off x="5567800" y="30412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Oval 53"/>
          <p:cNvSpPr/>
          <p:nvPr/>
        </p:nvSpPr>
        <p:spPr bwMode="auto">
          <a:xfrm>
            <a:off x="6008587" y="30412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4359" name="Straight Arrow Connector 14358"/>
          <p:cNvCxnSpPr>
            <a:stCxn id="73" idx="4"/>
            <a:endCxn id="54" idx="0"/>
          </p:cNvCxnSpPr>
          <p:nvPr/>
        </p:nvCxnSpPr>
        <p:spPr>
          <a:xfrm flipH="1">
            <a:off x="6182046" y="1837265"/>
            <a:ext cx="327" cy="1203982"/>
          </a:xfrm>
          <a:prstGeom prst="straightConnector1">
            <a:avLst/>
          </a:prstGeom>
          <a:ln w="114300" cap="flat">
            <a:solidFill>
              <a:srgbClr val="85BCE6"/>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65" name="Oval 64"/>
          <p:cNvSpPr/>
          <p:nvPr/>
        </p:nvSpPr>
        <p:spPr bwMode="auto">
          <a:xfrm>
            <a:off x="7719494" y="14903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 name="Oval 65"/>
          <p:cNvSpPr/>
          <p:nvPr/>
        </p:nvSpPr>
        <p:spPr bwMode="auto">
          <a:xfrm>
            <a:off x="3942227" y="14903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 name="Oval 72"/>
          <p:cNvSpPr/>
          <p:nvPr/>
        </p:nvSpPr>
        <p:spPr bwMode="auto">
          <a:xfrm>
            <a:off x="6008914" y="14903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44" name="Group 43"/>
          <p:cNvGrpSpPr/>
          <p:nvPr/>
        </p:nvGrpSpPr>
        <p:grpSpPr>
          <a:xfrm>
            <a:off x="5096089" y="3861057"/>
            <a:ext cx="1990997" cy="922867"/>
            <a:chOff x="5096089" y="3861057"/>
            <a:chExt cx="1990997" cy="922867"/>
          </a:xfrm>
        </p:grpSpPr>
        <p:sp>
          <p:nvSpPr>
            <p:cNvPr id="11" name="Down Arrow 10"/>
            <p:cNvSpPr/>
            <p:nvPr/>
          </p:nvSpPr>
          <p:spPr bwMode="auto">
            <a:xfrm>
              <a:off x="5096089" y="3861057"/>
              <a:ext cx="286871" cy="922867"/>
            </a:xfrm>
            <a:prstGeom prst="downArrow">
              <a:avLst>
                <a:gd name="adj1" fmla="val 42122"/>
                <a:gd name="adj2" fmla="val 62085"/>
              </a:avLst>
            </a:prstGeom>
            <a:solidFill>
              <a:srgbClr val="85BC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 name="Down Arrow 77"/>
            <p:cNvSpPr/>
            <p:nvPr/>
          </p:nvSpPr>
          <p:spPr bwMode="auto">
            <a:xfrm>
              <a:off x="6800215" y="3861057"/>
              <a:ext cx="286871" cy="922867"/>
            </a:xfrm>
            <a:prstGeom prst="downArrow">
              <a:avLst>
                <a:gd name="adj1" fmla="val 42122"/>
                <a:gd name="adj2" fmla="val 62085"/>
              </a:avLst>
            </a:prstGeom>
            <a:solidFill>
              <a:srgbClr val="85BC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79" name="Group 78"/>
          <p:cNvGrpSpPr/>
          <p:nvPr/>
        </p:nvGrpSpPr>
        <p:grpSpPr>
          <a:xfrm>
            <a:off x="-676766" y="4834324"/>
            <a:ext cx="13536709" cy="2301370"/>
            <a:chOff x="-703661" y="4378191"/>
            <a:chExt cx="13536709" cy="2301370"/>
          </a:xfrm>
        </p:grpSpPr>
        <p:pic>
          <p:nvPicPr>
            <p:cNvPr id="80" name="Picture 7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3661" y="4378191"/>
              <a:ext cx="1607803" cy="694552"/>
            </a:xfrm>
            <a:prstGeom prst="rect">
              <a:avLst/>
            </a:prstGeom>
          </p:spPr>
        </p:pic>
        <p:pic>
          <p:nvPicPr>
            <p:cNvPr id="81" name="Picture 8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468" y="4378191"/>
              <a:ext cx="1607803" cy="694552"/>
            </a:xfrm>
            <a:prstGeom prst="rect">
              <a:avLst/>
            </a:prstGeom>
          </p:spPr>
        </p:pic>
        <p:pic>
          <p:nvPicPr>
            <p:cNvPr id="82" name="Picture 8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04597" y="4378191"/>
              <a:ext cx="1607803" cy="694552"/>
            </a:xfrm>
            <a:prstGeom prst="rect">
              <a:avLst/>
            </a:prstGeom>
          </p:spPr>
        </p:pic>
        <p:pic>
          <p:nvPicPr>
            <p:cNvPr id="83" name="Picture 8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16984" y="4378191"/>
              <a:ext cx="1607803" cy="694552"/>
            </a:xfrm>
            <a:prstGeom prst="rect">
              <a:avLst/>
            </a:prstGeom>
          </p:spPr>
        </p:pic>
        <p:pic>
          <p:nvPicPr>
            <p:cNvPr id="84" name="Picture 8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21113" y="4378191"/>
              <a:ext cx="1607803" cy="694552"/>
            </a:xfrm>
            <a:prstGeom prst="rect">
              <a:avLst/>
            </a:prstGeom>
          </p:spPr>
        </p:pic>
        <p:pic>
          <p:nvPicPr>
            <p:cNvPr id="85" name="Picture 8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5245" y="4378191"/>
              <a:ext cx="1607803" cy="694552"/>
            </a:xfrm>
            <a:prstGeom prst="rect">
              <a:avLst/>
            </a:prstGeom>
          </p:spPr>
        </p:pic>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3661" y="5181600"/>
              <a:ext cx="1607803" cy="694552"/>
            </a:xfrm>
            <a:prstGeom prst="rect">
              <a:avLst/>
            </a:prstGeom>
          </p:spPr>
        </p:pic>
        <p:pic>
          <p:nvPicPr>
            <p:cNvPr id="87" name="Picture 8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468" y="5181600"/>
              <a:ext cx="1607803" cy="694552"/>
            </a:xfrm>
            <a:prstGeom prst="rect">
              <a:avLst/>
            </a:prstGeom>
          </p:spPr>
        </p:pic>
        <p:pic>
          <p:nvPicPr>
            <p:cNvPr id="88" name="Picture 8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04597" y="5181600"/>
              <a:ext cx="1607803" cy="694552"/>
            </a:xfrm>
            <a:prstGeom prst="rect">
              <a:avLst/>
            </a:prstGeom>
          </p:spPr>
        </p:pic>
        <p:pic>
          <p:nvPicPr>
            <p:cNvPr id="89" name="Picture 8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08726" y="5181600"/>
              <a:ext cx="1607803" cy="694552"/>
            </a:xfrm>
            <a:prstGeom prst="rect">
              <a:avLst/>
            </a:prstGeom>
          </p:spPr>
        </p:pic>
        <p:pic>
          <p:nvPicPr>
            <p:cNvPr id="90" name="Picture 8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12855" y="5181600"/>
              <a:ext cx="1607803" cy="694552"/>
            </a:xfrm>
            <a:prstGeom prst="rect">
              <a:avLst/>
            </a:prstGeom>
          </p:spPr>
        </p:pic>
        <p:pic>
          <p:nvPicPr>
            <p:cNvPr id="91" name="Picture 9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16984" y="5181600"/>
              <a:ext cx="1607803" cy="69455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21113" y="5181600"/>
              <a:ext cx="1607803" cy="694552"/>
            </a:xfrm>
            <a:prstGeom prst="rect">
              <a:avLst/>
            </a:prstGeom>
          </p:spPr>
        </p:pic>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5245" y="5181600"/>
              <a:ext cx="1607803" cy="694552"/>
            </a:xfrm>
            <a:prstGeom prst="rect">
              <a:avLst/>
            </a:prstGeom>
          </p:spPr>
        </p:pic>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3661" y="5985009"/>
              <a:ext cx="1607803" cy="694552"/>
            </a:xfrm>
            <a:prstGeom prst="rect">
              <a:avLst/>
            </a:prstGeom>
          </p:spPr>
        </p:pic>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468" y="5985009"/>
              <a:ext cx="1607803" cy="694552"/>
            </a:xfrm>
            <a:prstGeom prst="rect">
              <a:avLst/>
            </a:prstGeom>
          </p:spPr>
        </p:pic>
        <p:pic>
          <p:nvPicPr>
            <p:cNvPr id="96" name="Picture 9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04597" y="5985009"/>
              <a:ext cx="1607803" cy="694552"/>
            </a:xfrm>
            <a:prstGeom prst="rect">
              <a:avLst/>
            </a:prstGeom>
          </p:spPr>
        </p:pic>
        <p:pic>
          <p:nvPicPr>
            <p:cNvPr id="97" name="Picture 9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08726" y="5985009"/>
              <a:ext cx="1607803" cy="694552"/>
            </a:xfrm>
            <a:prstGeom prst="rect">
              <a:avLst/>
            </a:prstGeom>
          </p:spPr>
        </p:pic>
        <p:pic>
          <p:nvPicPr>
            <p:cNvPr id="98" name="Picture 9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12855" y="5985009"/>
              <a:ext cx="1607803" cy="694552"/>
            </a:xfrm>
            <a:prstGeom prst="rect">
              <a:avLst/>
            </a:prstGeom>
          </p:spPr>
        </p:pic>
        <p:pic>
          <p:nvPicPr>
            <p:cNvPr id="99" name="Picture 9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16984" y="5985009"/>
              <a:ext cx="1607803" cy="694552"/>
            </a:xfrm>
            <a:prstGeom prst="rect">
              <a:avLst/>
            </a:prstGeom>
          </p:spPr>
        </p:pic>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21113" y="5985009"/>
              <a:ext cx="1607803" cy="694552"/>
            </a:xfrm>
            <a:prstGeom prst="rect">
              <a:avLst/>
            </a:prstGeom>
          </p:spPr>
        </p:pic>
        <p:pic>
          <p:nvPicPr>
            <p:cNvPr id="101" name="Picture 10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5245" y="5985009"/>
              <a:ext cx="1607803" cy="694552"/>
            </a:xfrm>
            <a:prstGeom prst="rect">
              <a:avLst/>
            </a:prstGeom>
          </p:spPr>
        </p:pic>
      </p:grpSp>
      <p:grpSp>
        <p:nvGrpSpPr>
          <p:cNvPr id="102" name="Group 101"/>
          <p:cNvGrpSpPr/>
          <p:nvPr/>
        </p:nvGrpSpPr>
        <p:grpSpPr>
          <a:xfrm>
            <a:off x="4435624" y="4834352"/>
            <a:ext cx="3311540" cy="694552"/>
            <a:chOff x="4408729" y="4834352"/>
            <a:chExt cx="3311540" cy="694552"/>
          </a:xfrm>
        </p:grpSpPr>
        <p:pic>
          <p:nvPicPr>
            <p:cNvPr id="103" name="Picture 10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8729" y="4834352"/>
              <a:ext cx="1607803" cy="694552"/>
            </a:xfrm>
            <a:prstGeom prst="rect">
              <a:avLst/>
            </a:prstGeom>
          </p:spPr>
        </p:pic>
        <p:pic>
          <p:nvPicPr>
            <p:cNvPr id="104" name="Picture 10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12466" y="4834352"/>
              <a:ext cx="1607803" cy="694552"/>
            </a:xfrm>
            <a:prstGeom prst="rect">
              <a:avLst/>
            </a:prstGeom>
          </p:spPr>
        </p:pic>
      </p:grpSp>
      <p:sp>
        <p:nvSpPr>
          <p:cNvPr id="113" name="TextBox 112"/>
          <p:cNvSpPr txBox="1"/>
          <p:nvPr/>
        </p:nvSpPr>
        <p:spPr>
          <a:xfrm>
            <a:off x="339026" y="4417605"/>
            <a:ext cx="3635453" cy="221599"/>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Windows Azure Datacenter</a:t>
            </a:r>
            <a:endParaRPr lang="en-US" sz="1800" dirty="0">
              <a:gradFill>
                <a:gsLst>
                  <a:gs pos="0">
                    <a:srgbClr val="FFFFFF"/>
                  </a:gs>
                  <a:gs pos="100000">
                    <a:srgbClr val="FFFFFF"/>
                  </a:gs>
                </a:gsLst>
                <a:lin ang="5400000" scaled="0"/>
              </a:gradFill>
            </a:endParaRPr>
          </a:p>
        </p:txBody>
      </p:sp>
      <p:sp>
        <p:nvSpPr>
          <p:cNvPr id="52" name="TextBox 51"/>
          <p:cNvSpPr txBox="1"/>
          <p:nvPr/>
        </p:nvSpPr>
        <p:spPr>
          <a:xfrm>
            <a:off x="8864825" y="3170763"/>
            <a:ext cx="3083636" cy="553998"/>
          </a:xfrm>
          <a:prstGeom prst="rect">
            <a:avLst/>
          </a:prstGeom>
          <a:noFill/>
        </p:spPr>
        <p:txBody>
          <a:bodyPr wrap="square" lIns="0" tIns="0" rIns="0" bIns="0" rtlCol="0">
            <a:spAutoFit/>
          </a:bodyPr>
          <a:lstStyle>
            <a:defPPr>
              <a:defRPr lang="en-US"/>
            </a:defPPr>
            <a:lvl1pPr marL="228600" indent="-228600">
              <a:lnSpc>
                <a:spcPct val="90000"/>
              </a:lnSpc>
              <a:spcAft>
                <a:spcPts val="600"/>
              </a:spcAft>
              <a:buSzPct val="80000"/>
              <a:buAutoNum type="arabicParenR"/>
              <a:defRPr sz="1400" b="1">
                <a:solidFill>
                  <a:schemeClr val="bg1"/>
                </a:solidFill>
              </a:defRPr>
            </a:lvl1pPr>
          </a:lstStyle>
          <a:p>
            <a:pPr marL="290513" indent="-290513">
              <a:buNone/>
            </a:pPr>
            <a:r>
              <a:rPr lang="en-US" sz="2000" b="0" dirty="0" smtClean="0">
                <a:solidFill>
                  <a:srgbClr val="92D050"/>
                </a:solidFill>
                <a:sym typeface="Wingdings" pitchFamily="2" charset="2"/>
              </a:rPr>
              <a:t> </a:t>
            </a:r>
            <a:r>
              <a:rPr lang="en-US" sz="2000" b="0" dirty="0" smtClean="0"/>
              <a:t>Network </a:t>
            </a:r>
            <a:r>
              <a:rPr lang="en-US" sz="2000" b="0" dirty="0"/>
              <a:t>load-balancer </a:t>
            </a:r>
            <a:r>
              <a:rPr lang="en-US" sz="2000" b="0" dirty="0" smtClean="0"/>
              <a:t> configured </a:t>
            </a:r>
            <a:r>
              <a:rPr lang="en-US" sz="2000" b="0" dirty="0"/>
              <a:t>for traffic</a:t>
            </a:r>
          </a:p>
        </p:txBody>
      </p:sp>
      <p:sp>
        <p:nvSpPr>
          <p:cNvPr id="53" name="TextBox 52"/>
          <p:cNvSpPr txBox="1"/>
          <p:nvPr/>
        </p:nvSpPr>
        <p:spPr>
          <a:xfrm>
            <a:off x="307821" y="376411"/>
            <a:ext cx="3564932" cy="984885"/>
          </a:xfrm>
          <a:prstGeom prst="rect">
            <a:avLst/>
          </a:prstGeom>
          <a:noFill/>
        </p:spPr>
        <p:txBody>
          <a:bodyPr wrap="square" lIns="0" tIns="0" rIns="0" bIns="0" rtlCol="0">
            <a:spAutoFit/>
          </a:bodyPr>
          <a:lstStyle/>
          <a:p>
            <a:pPr>
              <a:lnSpc>
                <a:spcPct val="90000"/>
              </a:lnSpc>
              <a:spcAft>
                <a:spcPts val="600"/>
              </a:spcAft>
              <a:buSzPct val="80000"/>
            </a:pPr>
            <a:r>
              <a:rPr lang="en-US" sz="2000" dirty="0" smtClean="0">
                <a:solidFill>
                  <a:srgbClr val="92D050"/>
                </a:solidFill>
                <a:sym typeface="Wingdings" pitchFamily="2" charset="2"/>
              </a:rPr>
              <a:t> </a:t>
            </a:r>
            <a:r>
              <a:rPr lang="en-US" sz="2000" dirty="0" smtClean="0">
                <a:solidFill>
                  <a:schemeClr val="bg1"/>
                </a:solidFill>
              </a:rPr>
              <a:t>Provision Role Instances</a:t>
            </a:r>
          </a:p>
          <a:p>
            <a:pPr>
              <a:lnSpc>
                <a:spcPct val="90000"/>
              </a:lnSpc>
              <a:spcAft>
                <a:spcPts val="600"/>
              </a:spcAft>
              <a:buSzPct val="80000"/>
            </a:pPr>
            <a:r>
              <a:rPr lang="en-US" sz="2000" dirty="0" smtClean="0">
                <a:solidFill>
                  <a:srgbClr val="92D050"/>
                </a:solidFill>
                <a:sym typeface="Wingdings" pitchFamily="2" charset="2"/>
              </a:rPr>
              <a:t> </a:t>
            </a:r>
            <a:r>
              <a:rPr lang="en-US" sz="2000" dirty="0" smtClean="0">
                <a:solidFill>
                  <a:schemeClr val="bg1"/>
                </a:solidFill>
              </a:rPr>
              <a:t>Deploy App Code</a:t>
            </a:r>
          </a:p>
          <a:p>
            <a:pPr>
              <a:lnSpc>
                <a:spcPct val="90000"/>
              </a:lnSpc>
              <a:spcAft>
                <a:spcPts val="600"/>
              </a:spcAft>
              <a:buSzPct val="80000"/>
            </a:pPr>
            <a:r>
              <a:rPr lang="en-US" sz="2000" dirty="0" smtClean="0">
                <a:solidFill>
                  <a:srgbClr val="92D050"/>
                </a:solidFill>
                <a:sym typeface="Wingdings" pitchFamily="2" charset="2"/>
              </a:rPr>
              <a:t> </a:t>
            </a:r>
            <a:r>
              <a:rPr lang="en-US" sz="2000" dirty="0" smtClean="0">
                <a:solidFill>
                  <a:srgbClr val="92D050"/>
                </a:solidFill>
              </a:rPr>
              <a:t>Configure Network</a:t>
            </a:r>
          </a:p>
        </p:txBody>
      </p:sp>
      <p:grpSp>
        <p:nvGrpSpPr>
          <p:cNvPr id="55" name="Group 54"/>
          <p:cNvGrpSpPr/>
          <p:nvPr/>
        </p:nvGrpSpPr>
        <p:grpSpPr>
          <a:xfrm>
            <a:off x="4435624" y="5638800"/>
            <a:ext cx="3311540" cy="694552"/>
            <a:chOff x="4408729" y="4834352"/>
            <a:chExt cx="3311540" cy="694552"/>
          </a:xfrm>
        </p:grpSpPr>
        <p:pic>
          <p:nvPicPr>
            <p:cNvPr id="56" name="Picture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8729" y="4834352"/>
              <a:ext cx="1607803" cy="694552"/>
            </a:xfrm>
            <a:prstGeom prst="rect">
              <a:avLst/>
            </a:prstGeom>
          </p:spPr>
        </p:pic>
        <p:pic>
          <p:nvPicPr>
            <p:cNvPr id="57" name="Picture 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12466" y="4834352"/>
              <a:ext cx="1607803" cy="694552"/>
            </a:xfrm>
            <a:prstGeom prst="rect">
              <a:avLst/>
            </a:prstGeom>
          </p:spPr>
        </p:pic>
      </p:grpSp>
    </p:spTree>
    <p:extLst>
      <p:ext uri="{BB962C8B-B14F-4D97-AF65-F5344CB8AC3E}">
        <p14:creationId xmlns:p14="http://schemas.microsoft.com/office/powerpoint/2010/main" val="2500223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4"/>
                                        </p:tgtEl>
                                        <p:attrNameLst>
                                          <p:attrName>style.visibility</p:attrName>
                                        </p:attrNameLst>
                                      </p:cBhvr>
                                      <p:to>
                                        <p:strVal val="visible"/>
                                      </p:to>
                                    </p:set>
                                    <p:animEffect transition="in" filter="fade">
                                      <p:cBhvr>
                                        <p:cTn id="7" dur="500"/>
                                        <p:tgtEl>
                                          <p:spTgt spid="14344"/>
                                        </p:tgtEl>
                                      </p:cBhvr>
                                    </p:animEffect>
                                  </p:childTnLst>
                                </p:cTn>
                              </p:par>
                            </p:childTnLst>
                          </p:cTn>
                        </p:par>
                        <p:par>
                          <p:cTn id="8" fill="hold">
                            <p:stCondLst>
                              <p:cond delay="500"/>
                            </p:stCondLst>
                            <p:childTnLst>
                              <p:par>
                                <p:cTn id="9" presetID="10" presetClass="entr" presetSubtype="0" fill="hold" grpId="1"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250"/>
                                        <p:tgtEl>
                                          <p:spTgt spid="52"/>
                                        </p:tgtEl>
                                      </p:cBhvr>
                                    </p:animEffect>
                                  </p:childTnLst>
                                </p:cTn>
                              </p:par>
                            </p:childTnLst>
                          </p:cTn>
                        </p:par>
                        <p:par>
                          <p:cTn id="12" fill="hold">
                            <p:stCondLst>
                              <p:cond delay="750"/>
                            </p:stCondLst>
                            <p:childTnLst>
                              <p:par>
                                <p:cTn id="13" presetID="10" presetClass="entr" presetSubtype="0" fill="hold" nodeType="afterEffect">
                                  <p:stCondLst>
                                    <p:cond delay="250"/>
                                  </p:stCondLst>
                                  <p:childTnLst>
                                    <p:set>
                                      <p:cBhvr>
                                        <p:cTn id="14" dur="1" fill="hold">
                                          <p:stCondLst>
                                            <p:cond delay="0"/>
                                          </p:stCondLst>
                                        </p:cTn>
                                        <p:tgtEl>
                                          <p:spTgt spid="14346"/>
                                        </p:tgtEl>
                                        <p:attrNameLst>
                                          <p:attrName>style.visibility</p:attrName>
                                        </p:attrNameLst>
                                      </p:cBhvr>
                                      <p:to>
                                        <p:strVal val="visible"/>
                                      </p:to>
                                    </p:set>
                                    <p:animEffect transition="in" filter="fade">
                                      <p:cBhvr>
                                        <p:cTn id="15" dur="250"/>
                                        <p:tgtEl>
                                          <p:spTgt spid="14346"/>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14345"/>
                                        </p:tgtEl>
                                        <p:attrNameLst>
                                          <p:attrName>style.visibility</p:attrName>
                                        </p:attrNameLst>
                                      </p:cBhvr>
                                      <p:to>
                                        <p:strVal val="visible"/>
                                      </p:to>
                                    </p:set>
                                    <p:animEffect transition="in" filter="fade">
                                      <p:cBhvr>
                                        <p:cTn id="19" dur="250"/>
                                        <p:tgtEl>
                                          <p:spTgt spid="14345"/>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4347"/>
                                        </p:tgtEl>
                                        <p:attrNameLst>
                                          <p:attrName>style.visibility</p:attrName>
                                        </p:attrNameLst>
                                      </p:cBhvr>
                                      <p:to>
                                        <p:strVal val="visible"/>
                                      </p:to>
                                    </p:set>
                                    <p:animEffect transition="in" filter="fade">
                                      <p:cBhvr>
                                        <p:cTn id="23" dur="250"/>
                                        <p:tgtEl>
                                          <p:spTgt spid="14347"/>
                                        </p:tgtEl>
                                      </p:cBhvr>
                                    </p:animEffect>
                                  </p:childTnLst>
                                </p:cTn>
                              </p:par>
                            </p:childTnLst>
                          </p:cTn>
                        </p:par>
                        <p:par>
                          <p:cTn id="24" fill="hold">
                            <p:stCondLst>
                              <p:cond delay="1750"/>
                            </p:stCondLst>
                            <p:childTnLst>
                              <p:par>
                                <p:cTn id="25" presetID="12" presetClass="entr" presetSubtype="1" fill="hold" nodeType="after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500"/>
                                        <p:tgtEl>
                                          <p:spTgt spid="44"/>
                                        </p:tgtEl>
                                        <p:attrNameLst>
                                          <p:attrName>ppt_y</p:attrName>
                                        </p:attrNameLst>
                                      </p:cBhvr>
                                      <p:tavLst>
                                        <p:tav tm="0">
                                          <p:val>
                                            <p:strVal val="#ppt_y-#ppt_h*1.125000"/>
                                          </p:val>
                                        </p:tav>
                                        <p:tav tm="100000">
                                          <p:val>
                                            <p:strVal val="#ppt_y"/>
                                          </p:val>
                                        </p:tav>
                                      </p:tavLst>
                                    </p:anim>
                                    <p:animEffect transition="in" filter="wipe(down)">
                                      <p:cBhvr>
                                        <p:cTn id="28" dur="500"/>
                                        <p:tgtEl>
                                          <p:spTgt spid="44"/>
                                        </p:tgtEl>
                                      </p:cBhvr>
                                    </p:animEffect>
                                  </p:childTnLst>
                                </p:cTn>
                              </p:par>
                            </p:childTnLst>
                          </p:cTn>
                        </p:par>
                        <p:par>
                          <p:cTn id="29" fill="hold">
                            <p:stCondLst>
                              <p:cond delay="2250"/>
                            </p:stCondLst>
                            <p:childTnLst>
                              <p:par>
                                <p:cTn id="30" presetID="22" presetClass="entr" presetSubtype="1"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wipe(up)">
                                      <p:cBhvr>
                                        <p:cTn id="32" dur="500"/>
                                        <p:tgtEl>
                                          <p:spTgt spid="48"/>
                                        </p:tgtEl>
                                      </p:cBhvr>
                                    </p:animEffect>
                                  </p:childTnLst>
                                </p:cTn>
                              </p:par>
                            </p:childTnLst>
                          </p:cTn>
                        </p:par>
                        <p:par>
                          <p:cTn id="33" fill="hold">
                            <p:stCondLst>
                              <p:cond delay="2750"/>
                            </p:stCondLst>
                            <p:childTnLst>
                              <p:par>
                                <p:cTn id="34" presetID="22" presetClass="entr" presetSubtype="1" fill="hold" nodeType="afterEffect">
                                  <p:stCondLst>
                                    <p:cond delay="0"/>
                                  </p:stCondLst>
                                  <p:childTnLst>
                                    <p:set>
                                      <p:cBhvr>
                                        <p:cTn id="35" dur="1" fill="hold">
                                          <p:stCondLst>
                                            <p:cond delay="0"/>
                                          </p:stCondLst>
                                        </p:cTn>
                                        <p:tgtEl>
                                          <p:spTgt spid="14359"/>
                                        </p:tgtEl>
                                        <p:attrNameLst>
                                          <p:attrName>style.visibility</p:attrName>
                                        </p:attrNameLst>
                                      </p:cBhvr>
                                      <p:to>
                                        <p:strVal val="visible"/>
                                      </p:to>
                                    </p:set>
                                    <p:animEffect transition="in" filter="wipe(up)">
                                      <p:cBhvr>
                                        <p:cTn id="36" dur="250"/>
                                        <p:tgtEl>
                                          <p:spTgt spid="14359"/>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250"/>
                                        <p:tgtEl>
                                          <p:spTgt spid="12"/>
                                        </p:tgtEl>
                                      </p:cBhvr>
                                    </p:animEffect>
                                  </p:childTnLst>
                                </p:cTn>
                              </p:par>
                              <p:par>
                                <p:cTn id="41" presetID="10" presetClass="exit" presetSubtype="0" fill="hold" grpId="0" nodeType="withEffect">
                                  <p:stCondLst>
                                    <p:cond delay="0"/>
                                  </p:stCondLst>
                                  <p:childTnLst>
                                    <p:animEffect transition="out" filter="fade">
                                      <p:cBhvr>
                                        <p:cTn id="42" dur="250"/>
                                        <p:tgtEl>
                                          <p:spTgt spid="52"/>
                                        </p:tgtEl>
                                      </p:cBhvr>
                                    </p:animEffect>
                                    <p:set>
                                      <p:cBhvr>
                                        <p:cTn id="43" dur="1" fill="hold">
                                          <p:stCondLst>
                                            <p:cond delay="24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2"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39757" y="4837059"/>
            <a:ext cx="1607803" cy="694552"/>
          </a:xfrm>
          <a:prstGeom prst="rect">
            <a:avLst/>
          </a:prstGeom>
        </p:spPr>
      </p:pic>
      <p:cxnSp>
        <p:nvCxnSpPr>
          <p:cNvPr id="12" name="Elbow Connector 11"/>
          <p:cNvCxnSpPr>
            <a:stCxn id="65" idx="4"/>
            <a:endCxn id="14348" idx="0"/>
          </p:cNvCxnSpPr>
          <p:nvPr/>
        </p:nvCxnSpPr>
        <p:spPr>
          <a:xfrm rot="5400000">
            <a:off x="6651953" y="1800247"/>
            <a:ext cx="1203982" cy="1278019"/>
          </a:xfrm>
          <a:prstGeom prst="bentConnector3">
            <a:avLst>
              <a:gd name="adj1" fmla="val 50000"/>
            </a:avLst>
          </a:prstGeom>
          <a:ln w="114300" cap="flat">
            <a:solidFill>
              <a:srgbClr val="85BCE6"/>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14344" name="Group 14343"/>
          <p:cNvGrpSpPr/>
          <p:nvPr/>
        </p:nvGrpSpPr>
        <p:grpSpPr>
          <a:xfrm>
            <a:off x="3644150" y="3134021"/>
            <a:ext cx="4919133" cy="624062"/>
            <a:chOff x="3733800" y="2866656"/>
            <a:chExt cx="4919133" cy="624062"/>
          </a:xfrm>
        </p:grpSpPr>
        <p:sp>
          <p:nvSpPr>
            <p:cNvPr id="4" name="Trapezoid 3"/>
            <p:cNvSpPr/>
            <p:nvPr/>
          </p:nvSpPr>
          <p:spPr bwMode="auto">
            <a:xfrm>
              <a:off x="3733800" y="2866656"/>
              <a:ext cx="4919133" cy="624062"/>
            </a:xfrm>
            <a:prstGeom prst="trapezoid">
              <a:avLst/>
            </a:prstGeom>
            <a:solidFill>
              <a:srgbClr val="92D050"/>
            </a:solidFill>
            <a:ln w="762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 Network Load Balancer</a:t>
              </a:r>
            </a:p>
          </p:txBody>
        </p:sp>
        <p:pic>
          <p:nvPicPr>
            <p:cNvPr id="14343" name="Picture 143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1308" y="3005882"/>
              <a:ext cx="1244606" cy="351486"/>
            </a:xfrm>
            <a:prstGeom prst="rect">
              <a:avLst/>
            </a:prstGeom>
          </p:spPr>
        </p:pic>
      </p:grpSp>
      <p:sp>
        <p:nvSpPr>
          <p:cNvPr id="14348" name="Oval 14347"/>
          <p:cNvSpPr/>
          <p:nvPr/>
        </p:nvSpPr>
        <p:spPr bwMode="auto">
          <a:xfrm>
            <a:off x="6441475" y="30412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48" name="Elbow Connector 47"/>
          <p:cNvCxnSpPr>
            <a:stCxn id="66" idx="4"/>
            <a:endCxn id="50" idx="0"/>
          </p:cNvCxnSpPr>
          <p:nvPr/>
        </p:nvCxnSpPr>
        <p:spPr>
          <a:xfrm rot="16200000" flipH="1">
            <a:off x="4326481" y="1626469"/>
            <a:ext cx="1203982" cy="1625573"/>
          </a:xfrm>
          <a:prstGeom prst="bentConnector3">
            <a:avLst>
              <a:gd name="adj1" fmla="val 50000"/>
            </a:avLst>
          </a:prstGeom>
          <a:ln w="114300" cap="flat">
            <a:solidFill>
              <a:srgbClr val="85BCE6"/>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0" name="Oval 49"/>
          <p:cNvSpPr/>
          <p:nvPr/>
        </p:nvSpPr>
        <p:spPr bwMode="auto">
          <a:xfrm>
            <a:off x="5567800" y="30412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Oval 53"/>
          <p:cNvSpPr/>
          <p:nvPr/>
        </p:nvSpPr>
        <p:spPr bwMode="auto">
          <a:xfrm>
            <a:off x="6008587" y="30412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4359" name="Straight Arrow Connector 14358"/>
          <p:cNvCxnSpPr>
            <a:stCxn id="73" idx="4"/>
            <a:endCxn id="54" idx="0"/>
          </p:cNvCxnSpPr>
          <p:nvPr/>
        </p:nvCxnSpPr>
        <p:spPr>
          <a:xfrm flipH="1">
            <a:off x="6182046" y="1837265"/>
            <a:ext cx="327" cy="1203982"/>
          </a:xfrm>
          <a:prstGeom prst="straightConnector1">
            <a:avLst/>
          </a:prstGeom>
          <a:ln w="114300" cap="flat">
            <a:solidFill>
              <a:srgbClr val="85BCE6"/>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65" name="Oval 64"/>
          <p:cNvSpPr/>
          <p:nvPr/>
        </p:nvSpPr>
        <p:spPr bwMode="auto">
          <a:xfrm>
            <a:off x="7719494" y="14903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 name="Oval 65"/>
          <p:cNvSpPr/>
          <p:nvPr/>
        </p:nvSpPr>
        <p:spPr bwMode="auto">
          <a:xfrm>
            <a:off x="3942227" y="14903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 name="Oval 72"/>
          <p:cNvSpPr/>
          <p:nvPr/>
        </p:nvSpPr>
        <p:spPr bwMode="auto">
          <a:xfrm>
            <a:off x="6008914" y="1490347"/>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Down Arrow 10"/>
          <p:cNvSpPr/>
          <p:nvPr/>
        </p:nvSpPr>
        <p:spPr bwMode="auto">
          <a:xfrm>
            <a:off x="5096089" y="3861057"/>
            <a:ext cx="286871" cy="922867"/>
          </a:xfrm>
          <a:prstGeom prst="downArrow">
            <a:avLst>
              <a:gd name="adj1" fmla="val 42122"/>
              <a:gd name="adj2" fmla="val 62085"/>
            </a:avLst>
          </a:prstGeom>
          <a:solidFill>
            <a:srgbClr val="85BC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 name="Down Arrow 77"/>
          <p:cNvSpPr/>
          <p:nvPr/>
        </p:nvSpPr>
        <p:spPr bwMode="auto">
          <a:xfrm>
            <a:off x="6800215" y="3861057"/>
            <a:ext cx="286871" cy="922867"/>
          </a:xfrm>
          <a:prstGeom prst="downArrow">
            <a:avLst>
              <a:gd name="adj1" fmla="val 42122"/>
              <a:gd name="adj2" fmla="val 62085"/>
            </a:avLst>
          </a:prstGeom>
          <a:solidFill>
            <a:srgbClr val="85BC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79" name="Group 78"/>
          <p:cNvGrpSpPr/>
          <p:nvPr/>
        </p:nvGrpSpPr>
        <p:grpSpPr>
          <a:xfrm>
            <a:off x="-676766" y="4834324"/>
            <a:ext cx="13536709" cy="2301370"/>
            <a:chOff x="-703661" y="4378191"/>
            <a:chExt cx="13536709" cy="2301370"/>
          </a:xfrm>
        </p:grpSpPr>
        <p:pic>
          <p:nvPicPr>
            <p:cNvPr id="80" name="Picture 7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661" y="4378191"/>
              <a:ext cx="1607803" cy="694552"/>
            </a:xfrm>
            <a:prstGeom prst="rect">
              <a:avLst/>
            </a:prstGeom>
          </p:spPr>
        </p:pic>
        <p:pic>
          <p:nvPicPr>
            <p:cNvPr id="81" name="Picture 8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468" y="4378191"/>
              <a:ext cx="1607803" cy="694552"/>
            </a:xfrm>
            <a:prstGeom prst="rect">
              <a:avLst/>
            </a:prstGeom>
          </p:spPr>
        </p:pic>
        <p:pic>
          <p:nvPicPr>
            <p:cNvPr id="82" name="Picture 8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4597" y="4378191"/>
              <a:ext cx="1607803" cy="694552"/>
            </a:xfrm>
            <a:prstGeom prst="rect">
              <a:avLst/>
            </a:prstGeom>
          </p:spPr>
        </p:pic>
        <p:pic>
          <p:nvPicPr>
            <p:cNvPr id="83" name="Picture 8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6984" y="4378191"/>
              <a:ext cx="1607803" cy="694552"/>
            </a:xfrm>
            <a:prstGeom prst="rect">
              <a:avLst/>
            </a:prstGeom>
          </p:spPr>
        </p:pic>
        <p:pic>
          <p:nvPicPr>
            <p:cNvPr id="84" name="Picture 8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1113" y="4378191"/>
              <a:ext cx="1607803" cy="694552"/>
            </a:xfrm>
            <a:prstGeom prst="rect">
              <a:avLst/>
            </a:prstGeom>
          </p:spPr>
        </p:pic>
        <p:pic>
          <p:nvPicPr>
            <p:cNvPr id="85" name="Picture 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245" y="4378191"/>
              <a:ext cx="1607803" cy="694552"/>
            </a:xfrm>
            <a:prstGeom prst="rect">
              <a:avLst/>
            </a:prstGeom>
          </p:spPr>
        </p:pic>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661" y="5181600"/>
              <a:ext cx="1607803" cy="694552"/>
            </a:xfrm>
            <a:prstGeom prst="rect">
              <a:avLst/>
            </a:prstGeom>
          </p:spPr>
        </p:pic>
        <p:pic>
          <p:nvPicPr>
            <p:cNvPr id="87" name="Picture 8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468" y="5181600"/>
              <a:ext cx="1607803" cy="694552"/>
            </a:xfrm>
            <a:prstGeom prst="rect">
              <a:avLst/>
            </a:prstGeom>
          </p:spPr>
        </p:pic>
        <p:pic>
          <p:nvPicPr>
            <p:cNvPr id="88" name="Picture 8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4597" y="5181600"/>
              <a:ext cx="1607803" cy="694552"/>
            </a:xfrm>
            <a:prstGeom prst="rect">
              <a:avLst/>
            </a:prstGeom>
          </p:spPr>
        </p:pic>
        <p:pic>
          <p:nvPicPr>
            <p:cNvPr id="89" name="Picture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726" y="5181600"/>
              <a:ext cx="1607803" cy="694552"/>
            </a:xfrm>
            <a:prstGeom prst="rect">
              <a:avLst/>
            </a:prstGeom>
          </p:spPr>
        </p:pic>
        <p:pic>
          <p:nvPicPr>
            <p:cNvPr id="90" name="Picture 8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2855" y="5181600"/>
              <a:ext cx="1607803" cy="694552"/>
            </a:xfrm>
            <a:prstGeom prst="rect">
              <a:avLst/>
            </a:prstGeom>
          </p:spPr>
        </p:pic>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6984" y="5181600"/>
              <a:ext cx="1607803" cy="694552"/>
            </a:xfrm>
            <a:prstGeom prst="rect">
              <a:avLst/>
            </a:prstGeom>
          </p:spPr>
        </p:pic>
        <p:pic>
          <p:nvPicPr>
            <p:cNvPr id="92" name="Picture 9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1113" y="5181600"/>
              <a:ext cx="1607803" cy="694552"/>
            </a:xfrm>
            <a:prstGeom prst="rect">
              <a:avLst/>
            </a:prstGeom>
          </p:spPr>
        </p:pic>
        <p:pic>
          <p:nvPicPr>
            <p:cNvPr id="93" name="Picture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245" y="5181600"/>
              <a:ext cx="1607803" cy="694552"/>
            </a:xfrm>
            <a:prstGeom prst="rect">
              <a:avLst/>
            </a:prstGeom>
          </p:spPr>
        </p:pic>
        <p:pic>
          <p:nvPicPr>
            <p:cNvPr id="94" name="Picture 9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661" y="5985009"/>
              <a:ext cx="1607803" cy="694552"/>
            </a:xfrm>
            <a:prstGeom prst="rect">
              <a:avLst/>
            </a:prstGeom>
          </p:spPr>
        </p:pic>
        <p:pic>
          <p:nvPicPr>
            <p:cNvPr id="95" name="Picture 9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468" y="5985009"/>
              <a:ext cx="1607803" cy="694552"/>
            </a:xfrm>
            <a:prstGeom prst="rect">
              <a:avLst/>
            </a:prstGeom>
          </p:spPr>
        </p:pic>
        <p:pic>
          <p:nvPicPr>
            <p:cNvPr id="96" name="Picture 9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4597" y="5985009"/>
              <a:ext cx="1607803" cy="694552"/>
            </a:xfrm>
            <a:prstGeom prst="rect">
              <a:avLst/>
            </a:prstGeom>
          </p:spPr>
        </p:pic>
        <p:pic>
          <p:nvPicPr>
            <p:cNvPr id="97" name="Picture 9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726" y="5985009"/>
              <a:ext cx="1607803" cy="694552"/>
            </a:xfrm>
            <a:prstGeom prst="rect">
              <a:avLst/>
            </a:prstGeom>
          </p:spPr>
        </p:pic>
        <p:pic>
          <p:nvPicPr>
            <p:cNvPr id="98" name="Picture 9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2855" y="5985009"/>
              <a:ext cx="1607803" cy="694552"/>
            </a:xfrm>
            <a:prstGeom prst="rect">
              <a:avLst/>
            </a:prstGeom>
          </p:spPr>
        </p:pic>
        <p:pic>
          <p:nvPicPr>
            <p:cNvPr id="99" name="Picture 9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6984" y="5985009"/>
              <a:ext cx="1607803" cy="694552"/>
            </a:xfrm>
            <a:prstGeom prst="rect">
              <a:avLst/>
            </a:prstGeom>
          </p:spPr>
        </p:pic>
        <p:pic>
          <p:nvPicPr>
            <p:cNvPr id="100" name="Picture 9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1113" y="5985009"/>
              <a:ext cx="1607803" cy="694552"/>
            </a:xfrm>
            <a:prstGeom prst="rect">
              <a:avLst/>
            </a:prstGeom>
          </p:spPr>
        </p:pic>
        <p:pic>
          <p:nvPicPr>
            <p:cNvPr id="101" name="Picture 1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5245" y="5985009"/>
              <a:ext cx="1607803" cy="694552"/>
            </a:xfrm>
            <a:prstGeom prst="rect">
              <a:avLst/>
            </a:prstGeom>
          </p:spPr>
        </p:pic>
      </p:grpSp>
      <p:pic>
        <p:nvPicPr>
          <p:cNvPr id="103" name="Picture 10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35624" y="4834352"/>
            <a:ext cx="1607803" cy="694552"/>
          </a:xfrm>
          <a:prstGeom prst="rect">
            <a:avLst/>
          </a:prstGeom>
        </p:spPr>
      </p:pic>
      <p:pic>
        <p:nvPicPr>
          <p:cNvPr id="104" name="Picture 10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9361" y="4834352"/>
            <a:ext cx="1607803" cy="694552"/>
          </a:xfrm>
          <a:prstGeom prst="rect">
            <a:avLst/>
          </a:prstGeom>
        </p:spPr>
      </p:pic>
      <p:sp>
        <p:nvSpPr>
          <p:cNvPr id="113" name="TextBox 112"/>
          <p:cNvSpPr txBox="1"/>
          <p:nvPr/>
        </p:nvSpPr>
        <p:spPr>
          <a:xfrm>
            <a:off x="339026" y="4417605"/>
            <a:ext cx="3635453" cy="221599"/>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Windows Azure Datacenter</a:t>
            </a:r>
            <a:endParaRPr lang="en-US" sz="1800" dirty="0">
              <a:gradFill>
                <a:gsLst>
                  <a:gs pos="0">
                    <a:srgbClr val="FFFFFF"/>
                  </a:gs>
                  <a:gs pos="100000">
                    <a:srgbClr val="FFFFFF"/>
                  </a:gs>
                </a:gsLst>
                <a:lin ang="5400000" scaled="0"/>
              </a:gradFill>
            </a:endParaRPr>
          </a:p>
        </p:txBody>
      </p:sp>
      <p:grpSp>
        <p:nvGrpSpPr>
          <p:cNvPr id="2" name="Group 1"/>
          <p:cNvGrpSpPr/>
          <p:nvPr/>
        </p:nvGrpSpPr>
        <p:grpSpPr>
          <a:xfrm>
            <a:off x="6163815" y="4859438"/>
            <a:ext cx="1559689" cy="647013"/>
            <a:chOff x="6143874" y="4848820"/>
            <a:chExt cx="1603514" cy="665193"/>
          </a:xfrm>
        </p:grpSpPr>
        <p:pic>
          <p:nvPicPr>
            <p:cNvPr id="55" name="Picture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43874" y="4848820"/>
              <a:ext cx="1603514" cy="665193"/>
            </a:xfrm>
            <a:prstGeom prst="rect">
              <a:avLst/>
            </a:prstGeom>
          </p:spPr>
        </p:pic>
        <p:pic>
          <p:nvPicPr>
            <p:cNvPr id="51" name="Picture 50"/>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673511" y="4899227"/>
              <a:ext cx="540279" cy="540279"/>
            </a:xfrm>
            <a:prstGeom prst="rect">
              <a:avLst/>
            </a:prstGeom>
          </p:spPr>
        </p:pic>
      </p:grpSp>
      <p:grpSp>
        <p:nvGrpSpPr>
          <p:cNvPr id="3" name="Group 2"/>
          <p:cNvGrpSpPr/>
          <p:nvPr/>
        </p:nvGrpSpPr>
        <p:grpSpPr>
          <a:xfrm>
            <a:off x="7844717" y="4836448"/>
            <a:ext cx="1607803" cy="694552"/>
            <a:chOff x="9644337" y="5637733"/>
            <a:chExt cx="1607803" cy="694552"/>
          </a:xfrm>
        </p:grpSpPr>
        <p:pic>
          <p:nvPicPr>
            <p:cNvPr id="53" name="Picture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44337" y="5637733"/>
              <a:ext cx="1607803" cy="694552"/>
            </a:xfrm>
            <a:prstGeom prst="rect">
              <a:avLst/>
            </a:prstGeom>
          </p:spPr>
        </p:pic>
        <p:pic>
          <p:nvPicPr>
            <p:cNvPr id="52" name="Picture 51"/>
            <p:cNvPicPr>
              <a:picLocks noChangeAspect="1"/>
            </p:cNvPicPr>
            <p:nvPr/>
          </p:nvPicPr>
          <p:blipFill>
            <a:blip r:embed="rId9" cstate="print">
              <a:duotone>
                <a:prstClr val="black"/>
                <a:schemeClr val="bg1">
                  <a:tint val="45000"/>
                  <a:satMod val="400000"/>
                </a:schemeClr>
              </a:duotone>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01230" y="5736690"/>
              <a:ext cx="494017" cy="494017"/>
            </a:xfrm>
            <a:prstGeom prst="rect">
              <a:avLst/>
            </a:prstGeom>
          </p:spPr>
        </p:pic>
      </p:grpSp>
      <p:cxnSp>
        <p:nvCxnSpPr>
          <p:cNvPr id="57" name="Elbow Connector 56"/>
          <p:cNvCxnSpPr>
            <a:stCxn id="59" idx="4"/>
            <a:endCxn id="58" idx="0"/>
          </p:cNvCxnSpPr>
          <p:nvPr/>
        </p:nvCxnSpPr>
        <p:spPr>
          <a:xfrm rot="16200000" flipH="1">
            <a:off x="7329058" y="3475649"/>
            <a:ext cx="933314" cy="1704129"/>
          </a:xfrm>
          <a:prstGeom prst="bentConnector3">
            <a:avLst>
              <a:gd name="adj1" fmla="val 50000"/>
            </a:avLst>
          </a:prstGeom>
          <a:ln w="114300" cap="flat">
            <a:solidFill>
              <a:srgbClr val="85BCE6"/>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8" name="Oval 57"/>
          <p:cNvSpPr/>
          <p:nvPr/>
        </p:nvSpPr>
        <p:spPr bwMode="auto">
          <a:xfrm>
            <a:off x="8474321" y="4794371"/>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 name="Oval 58"/>
          <p:cNvSpPr/>
          <p:nvPr/>
        </p:nvSpPr>
        <p:spPr bwMode="auto">
          <a:xfrm>
            <a:off x="6770192" y="3514139"/>
            <a:ext cx="346918" cy="346918"/>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63" name="Picture 6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44717" y="4836448"/>
            <a:ext cx="1607803" cy="694552"/>
          </a:xfrm>
          <a:prstGeom prst="rect">
            <a:avLst/>
          </a:prstGeom>
        </p:spPr>
      </p:pic>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6650" y="4836448"/>
            <a:ext cx="1607803" cy="694552"/>
          </a:xfrm>
          <a:prstGeom prst="rect">
            <a:avLst/>
          </a:prstGeom>
        </p:spPr>
      </p:pic>
      <p:grpSp>
        <p:nvGrpSpPr>
          <p:cNvPr id="68" name="Group 67"/>
          <p:cNvGrpSpPr/>
          <p:nvPr/>
        </p:nvGrpSpPr>
        <p:grpSpPr>
          <a:xfrm>
            <a:off x="7873904" y="4866364"/>
            <a:ext cx="1562783" cy="644852"/>
            <a:chOff x="2097374" y="3719871"/>
            <a:chExt cx="1562783" cy="644852"/>
          </a:xfrm>
        </p:grpSpPr>
        <p:sp>
          <p:nvSpPr>
            <p:cNvPr id="69" name="Rounded Rectangle 68"/>
            <p:cNvSpPr/>
            <p:nvPr/>
          </p:nvSpPr>
          <p:spPr bwMode="auto">
            <a:xfrm>
              <a:off x="2097374" y="3719871"/>
              <a:ext cx="1562783" cy="644852"/>
            </a:xfrm>
            <a:prstGeom prst="roundRect">
              <a:avLst>
                <a:gd name="adj" fmla="val 11704"/>
              </a:avLst>
            </a:prstGeom>
            <a:solidFill>
              <a:srgbClr val="85BCE6"/>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0" name="Picture 69"/>
            <p:cNvPicPr>
              <a:picLocks noChangeAspect="1"/>
            </p:cNvPicPr>
            <p:nvPr/>
          </p:nvPicPr>
          <p:blipFill>
            <a:blip r:embed="rId12" cstate="print">
              <a:duotone>
                <a:prstClr val="black"/>
                <a:schemeClr val="bg1">
                  <a:tint val="45000"/>
                  <a:satMod val="400000"/>
                </a:schemeClr>
              </a:duotone>
              <a:extLst>
                <a:ext uri="{BEBA8EAE-BF5A-486C-A8C5-ECC9F3942E4B}">
                  <a14:imgProps xmlns:a14="http://schemas.microsoft.com/office/drawing/2010/main">
                    <a14:imgLayer r:embed="rId13">
                      <a14:imgEffect>
                        <a14:colorTemperature colorTemp="15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615591" y="3772205"/>
              <a:ext cx="526347" cy="526347"/>
            </a:xfrm>
            <a:prstGeom prst="rect">
              <a:avLst/>
            </a:prstGeom>
          </p:spPr>
        </p:pic>
      </p:grpSp>
      <p:grpSp>
        <p:nvGrpSpPr>
          <p:cNvPr id="67" name="Group 66"/>
          <p:cNvGrpSpPr/>
          <p:nvPr/>
        </p:nvGrpSpPr>
        <p:grpSpPr>
          <a:xfrm>
            <a:off x="4435624" y="5638800"/>
            <a:ext cx="3311540" cy="694552"/>
            <a:chOff x="4408729" y="4834352"/>
            <a:chExt cx="3311540" cy="694552"/>
          </a:xfrm>
        </p:grpSpPr>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729" y="4834352"/>
              <a:ext cx="1607803" cy="694552"/>
            </a:xfrm>
            <a:prstGeom prst="rect">
              <a:avLst/>
            </a:prstGeom>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2466" y="4834352"/>
              <a:ext cx="1607803" cy="694552"/>
            </a:xfrm>
            <a:prstGeom prst="rect">
              <a:avLst/>
            </a:prstGeom>
          </p:spPr>
        </p:pic>
      </p:grpSp>
      <p:pic>
        <p:nvPicPr>
          <p:cNvPr id="75" name="Picture 7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343344" y="285966"/>
            <a:ext cx="1688040" cy="1486715"/>
          </a:xfrm>
          <a:prstGeom prst="rect">
            <a:avLst/>
          </a:prstGeom>
        </p:spPr>
      </p:pic>
      <p:pic>
        <p:nvPicPr>
          <p:cNvPr id="76" name="Picture 7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324138" y="817213"/>
            <a:ext cx="1587892" cy="976385"/>
          </a:xfrm>
          <a:prstGeom prst="rect">
            <a:avLst/>
          </a:prstGeom>
        </p:spPr>
      </p:pic>
      <p:pic>
        <p:nvPicPr>
          <p:cNvPr id="77" name="Picture 7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615570" y="699386"/>
            <a:ext cx="566904" cy="1069389"/>
          </a:xfrm>
          <a:prstGeom prst="rect">
            <a:avLst/>
          </a:prstGeom>
        </p:spPr>
      </p:pic>
    </p:spTree>
    <p:extLst>
      <p:ext uri="{BB962C8B-B14F-4D97-AF65-F5344CB8AC3E}">
        <p14:creationId xmlns:p14="http://schemas.microsoft.com/office/powerpoint/2010/main" val="34389321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xit" presetSubtype="0" fill="hold" grpId="0" nodeType="afterEffect">
                                  <p:stCondLst>
                                    <p:cond delay="250"/>
                                  </p:stCondLst>
                                  <p:childTnLst>
                                    <p:animEffect transition="out" filter="fade">
                                      <p:cBhvr>
                                        <p:cTn id="10" dur="500"/>
                                        <p:tgtEl>
                                          <p:spTgt spid="78"/>
                                        </p:tgtEl>
                                      </p:cBhvr>
                                    </p:animEffect>
                                    <p:set>
                                      <p:cBhvr>
                                        <p:cTn id="11" dur="1" fill="hold">
                                          <p:stCondLst>
                                            <p:cond delay="499"/>
                                          </p:stCondLst>
                                        </p:cTn>
                                        <p:tgtEl>
                                          <p:spTgt spid="78"/>
                                        </p:tgtEl>
                                        <p:attrNameLst>
                                          <p:attrName>style.visibility</p:attrName>
                                        </p:attrNameLst>
                                      </p:cBhvr>
                                      <p:to>
                                        <p:strVal val="hidden"/>
                                      </p:to>
                                    </p:set>
                                  </p:childTnLst>
                                </p:cTn>
                              </p:par>
                            </p:childTnLst>
                          </p:cTn>
                        </p:par>
                        <p:par>
                          <p:cTn id="12" fill="hold">
                            <p:stCondLst>
                              <p:cond delay="1250"/>
                            </p:stCondLst>
                            <p:childTnLst>
                              <p:par>
                                <p:cTn id="13" presetID="10" presetClass="entr" presetSubtype="0" fill="hold" nodeType="afterEffect">
                                  <p:stCondLst>
                                    <p:cond delay="5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2250"/>
                            </p:stCondLst>
                            <p:childTnLst>
                              <p:par>
                                <p:cTn id="17" presetID="10" presetClass="entr" presetSubtype="0" fill="hold" nodeType="afterEffect">
                                  <p:stCondLst>
                                    <p:cond delay="25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childTnLst>
                          </p:cTn>
                        </p:par>
                        <p:par>
                          <p:cTn id="20" fill="hold">
                            <p:stCondLst>
                              <p:cond delay="3000"/>
                            </p:stCondLst>
                            <p:childTnLst>
                              <p:par>
                                <p:cTn id="21" presetID="42" presetClass="entr" presetSubtype="0" fill="hold" nodeType="afterEffect">
                                  <p:stCondLst>
                                    <p:cond delay="25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1000"/>
                                        <p:tgtEl>
                                          <p:spTgt spid="68"/>
                                        </p:tgtEl>
                                      </p:cBhvr>
                                    </p:animEffect>
                                    <p:anim calcmode="lin" valueType="num">
                                      <p:cBhvr>
                                        <p:cTn id="24" dur="1000" fill="hold"/>
                                        <p:tgtEl>
                                          <p:spTgt spid="68"/>
                                        </p:tgtEl>
                                        <p:attrNameLst>
                                          <p:attrName>ppt_x</p:attrName>
                                        </p:attrNameLst>
                                      </p:cBhvr>
                                      <p:tavLst>
                                        <p:tav tm="0">
                                          <p:val>
                                            <p:strVal val="#ppt_x"/>
                                          </p:val>
                                        </p:tav>
                                        <p:tav tm="100000">
                                          <p:val>
                                            <p:strVal val="#ppt_x"/>
                                          </p:val>
                                        </p:tav>
                                      </p:tavLst>
                                    </p:anim>
                                    <p:anim calcmode="lin" valueType="num">
                                      <p:cBhvr>
                                        <p:cTn id="25" dur="1000" fill="hold"/>
                                        <p:tgtEl>
                                          <p:spTgt spid="68"/>
                                        </p:tgtEl>
                                        <p:attrNameLst>
                                          <p:attrName>ppt_y</p:attrName>
                                        </p:attrNameLst>
                                      </p:cBhvr>
                                      <p:tavLst>
                                        <p:tav tm="0">
                                          <p:val>
                                            <p:strVal val="#ppt_y+.1"/>
                                          </p:val>
                                        </p:tav>
                                        <p:tav tm="100000">
                                          <p:val>
                                            <p:strVal val="#ppt_y"/>
                                          </p:val>
                                        </p:tav>
                                      </p:tavLst>
                                    </p:anim>
                                  </p:childTnLst>
                                </p:cTn>
                              </p:par>
                            </p:childTnLst>
                          </p:cTn>
                        </p:par>
                        <p:par>
                          <p:cTn id="26" fill="hold">
                            <p:stCondLst>
                              <p:cond delay="4250"/>
                            </p:stCondLst>
                            <p:childTnLst>
                              <p:par>
                                <p:cTn id="27" presetID="10" presetClass="exit" presetSubtype="0" fill="hold" nodeType="afterEffect">
                                  <p:stCondLst>
                                    <p:cond delay="750"/>
                                  </p:stCondLst>
                                  <p:childTnLst>
                                    <p:animEffect transition="out" filter="fade">
                                      <p:cBhvr>
                                        <p:cTn id="28" dur="500"/>
                                        <p:tgtEl>
                                          <p:spTgt spid="68"/>
                                        </p:tgtEl>
                                      </p:cBhvr>
                                    </p:animEffect>
                                    <p:set>
                                      <p:cBhvr>
                                        <p:cTn id="29" dur="1" fill="hold">
                                          <p:stCondLst>
                                            <p:cond delay="499"/>
                                          </p:stCondLst>
                                        </p:cTn>
                                        <p:tgtEl>
                                          <p:spTgt spid="68"/>
                                        </p:tgtEl>
                                        <p:attrNameLst>
                                          <p:attrName>style.visibility</p:attrName>
                                        </p:attrNameLst>
                                      </p:cBhvr>
                                      <p:to>
                                        <p:strVal val="hidden"/>
                                      </p:to>
                                    </p:set>
                                  </p:childTnLst>
                                </p:cTn>
                              </p:par>
                            </p:childTnLst>
                          </p:cTn>
                        </p:par>
                        <p:par>
                          <p:cTn id="30" fill="hold">
                            <p:stCondLst>
                              <p:cond delay="5500"/>
                            </p:stCondLst>
                            <p:childTnLst>
                              <p:par>
                                <p:cTn id="31" presetID="10" presetClass="entr" presetSubtype="0" fill="hold" nodeType="after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fade">
                                      <p:cBhvr>
                                        <p:cTn id="33" dur="500"/>
                                        <p:tgtEl>
                                          <p:spTgt spid="74"/>
                                        </p:tgtEl>
                                      </p:cBhvr>
                                    </p:animEffect>
                                  </p:childTnLst>
                                </p:cTn>
                              </p:par>
                            </p:childTnLst>
                          </p:cTn>
                        </p:par>
                        <p:par>
                          <p:cTn id="34" fill="hold">
                            <p:stCondLst>
                              <p:cond delay="6000"/>
                            </p:stCondLst>
                            <p:childTnLst>
                              <p:par>
                                <p:cTn id="35" presetID="22" presetClass="entr" presetSubtype="8" fill="hold"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left)">
                                      <p:cBhvr>
                                        <p:cTn id="37" dur="500"/>
                                        <p:tgtEl>
                                          <p:spTgt spid="57"/>
                                        </p:tgtEl>
                                      </p:cBhvr>
                                    </p:animEffect>
                                  </p:childTnLst>
                                </p:cTn>
                              </p:par>
                            </p:childTnLst>
                          </p:cTn>
                        </p:par>
                        <p:par>
                          <p:cTn id="38" fill="hold">
                            <p:stCondLst>
                              <p:cond delay="6500"/>
                            </p:stCondLst>
                            <p:childTnLst>
                              <p:par>
                                <p:cTn id="39" presetID="10" presetClass="exit" presetSubtype="0" fill="hold" nodeType="afterEffect">
                                  <p:stCondLst>
                                    <p:cond delay="0"/>
                                  </p:stCondLst>
                                  <p:childTnLst>
                                    <p:animEffect transition="out" filter="fade">
                                      <p:cBhvr>
                                        <p:cTn id="40" dur="500"/>
                                        <p:tgtEl>
                                          <p:spTgt spid="2"/>
                                        </p:tgtEl>
                                      </p:cBhvr>
                                    </p:animEffect>
                                    <p:set>
                                      <p:cBhvr>
                                        <p:cTn id="41" dur="1" fill="hold">
                                          <p:stCondLst>
                                            <p:cond delay="499"/>
                                          </p:stCondLst>
                                        </p:cTn>
                                        <p:tgtEl>
                                          <p:spTgt spid="2"/>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04"/>
                                        </p:tgtEl>
                                      </p:cBhvr>
                                    </p:animEffect>
                                    <p:set>
                                      <p:cBhvr>
                                        <p:cTn id="44"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222507"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Cloud Services (Mgmt)</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1140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2265363"/>
            <a:ext cx="12188825" cy="2216150"/>
          </a:xfrm>
        </p:spPr>
        <p:txBody>
          <a:bodyPr/>
          <a:lstStyle/>
          <a:p>
            <a:pPr algn="ctr"/>
            <a:r>
              <a:rPr lang="en-US" sz="8000" dirty="0" smtClean="0"/>
              <a:t>focus on apps, </a:t>
            </a:r>
            <a:br>
              <a:rPr lang="en-US" sz="8000" dirty="0" smtClean="0"/>
            </a:br>
            <a:r>
              <a:rPr lang="en-US" sz="8000" dirty="0" smtClean="0"/>
              <a:t>not infrastructure</a:t>
            </a:r>
            <a:endParaRPr lang="en-US" sz="8000" dirty="0"/>
          </a:p>
        </p:txBody>
      </p:sp>
    </p:spTree>
    <p:extLst>
      <p:ext uri="{BB962C8B-B14F-4D97-AF65-F5344CB8AC3E}">
        <p14:creationId xmlns:p14="http://schemas.microsoft.com/office/powerpoint/2010/main" val="278271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solidFill>
                  <a:srgbClr val="FFC000"/>
                </a:solidFill>
              </a:rPr>
              <a:t>video</a:t>
            </a:r>
            <a:endParaRPr lang="en-US" dirty="0">
              <a:solidFill>
                <a:srgbClr val="FFC000"/>
              </a:solidFill>
            </a:endParaRPr>
          </a:p>
        </p:txBody>
      </p:sp>
      <p:sp>
        <p:nvSpPr>
          <p:cNvPr id="2" name="Title 1"/>
          <p:cNvSpPr>
            <a:spLocks noGrp="1"/>
          </p:cNvSpPr>
          <p:nvPr>
            <p:ph type="ctrTitle"/>
          </p:nvPr>
        </p:nvSpPr>
        <p:spPr>
          <a:xfrm>
            <a:off x="469900" y="3008679"/>
            <a:ext cx="5601068" cy="1523494"/>
          </a:xfrm>
        </p:spPr>
        <p:txBody>
          <a:bodyPr anchor="ctr"/>
          <a:lstStyle/>
          <a:p>
            <a:pPr algn="r"/>
            <a:r>
              <a:rPr lang="en-US" dirty="0" smtClean="0"/>
              <a:t>Inside a Datacenter </a:t>
            </a:r>
            <a:r>
              <a:rPr lang="en-US" dirty="0" smtClean="0">
                <a:solidFill>
                  <a:srgbClr val="00AEEF">
                    <a:alpha val="98000"/>
                  </a:srgbClr>
                </a:solidFill>
                <a:sym typeface="Wingdings" pitchFamily="2" charset="2"/>
              </a:rPr>
              <a:t></a:t>
            </a:r>
            <a:endParaRPr lang="en-US" dirty="0">
              <a:solidFill>
                <a:srgbClr val="00AEEF">
                  <a:alpha val="98000"/>
                </a:srgbClr>
              </a:solidFill>
            </a:endParaRPr>
          </a:p>
        </p:txBody>
      </p:sp>
    </p:spTree>
    <p:extLst>
      <p:ext uri="{BB962C8B-B14F-4D97-AF65-F5344CB8AC3E}">
        <p14:creationId xmlns:p14="http://schemas.microsoft.com/office/powerpoint/2010/main" val="268413768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62795" y="2608263"/>
            <a:ext cx="4764088" cy="1497012"/>
          </a:xfrm>
        </p:spPr>
        <p:txBody>
          <a:bodyPr/>
          <a:lstStyle/>
          <a:p>
            <a:pPr algn="r"/>
            <a:r>
              <a:rPr lang="en-US" dirty="0" smtClean="0">
                <a:solidFill>
                  <a:schemeClr val="bg1"/>
                </a:solidFill>
              </a:rPr>
              <a:t>application</a:t>
            </a:r>
            <a:br>
              <a:rPr lang="en-US" dirty="0" smtClean="0">
                <a:solidFill>
                  <a:schemeClr val="bg1"/>
                </a:solidFill>
              </a:rPr>
            </a:br>
            <a:r>
              <a:rPr lang="en-US" dirty="0" smtClean="0">
                <a:solidFill>
                  <a:schemeClr val="bg1"/>
                </a:solidFill>
              </a:rPr>
              <a:t>building</a:t>
            </a:r>
            <a:r>
              <a:rPr lang="en-US" dirty="0"/>
              <a:t> </a:t>
            </a:r>
            <a:r>
              <a:rPr lang="en-US" dirty="0" smtClean="0">
                <a:solidFill>
                  <a:schemeClr val="bg1"/>
                </a:solidFill>
              </a:rPr>
              <a:t>blocks</a:t>
            </a:r>
            <a:endParaRPr lang="en-US" dirty="0">
              <a:solidFill>
                <a:schemeClr val="bg1"/>
              </a:solidFill>
            </a:endParaRPr>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a:solidFill>
            <a:srgbClr val="92D050"/>
          </a:solidFill>
        </p:grpSpPr>
        <p:sp>
          <p:nvSpPr>
            <p:cNvPr id="23" name="Rectangle 22"/>
            <p:cNvSpPr/>
            <p:nvPr/>
          </p:nvSpPr>
          <p:spPr bwMode="auto">
            <a:xfrm>
              <a:off x="9645631" y="2476591"/>
              <a:ext cx="1896557" cy="177264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grpFill/>
            <a:extLst/>
          </p:spPr>
        </p:pic>
      </p:grpSp>
      <p:grpSp>
        <p:nvGrpSpPr>
          <p:cNvPr id="5" name="Group 4"/>
          <p:cNvGrpSpPr/>
          <p:nvPr/>
        </p:nvGrpSpPr>
        <p:grpSpPr>
          <a:xfrm>
            <a:off x="3705827" y="4315831"/>
            <a:ext cx="1896557" cy="1772642"/>
            <a:chOff x="5665775" y="596839"/>
            <a:chExt cx="1896557" cy="1772642"/>
          </a:xfrm>
          <a:solidFill>
            <a:srgbClr val="92D050"/>
          </a:solidFill>
        </p:grpSpPr>
        <p:sp>
          <p:nvSpPr>
            <p:cNvPr id="14" name="Rectangle 13"/>
            <p:cNvSpPr/>
            <p:nvPr/>
          </p:nvSpPr>
          <p:spPr bwMode="auto">
            <a:xfrm>
              <a:off x="5665775" y="596839"/>
              <a:ext cx="1896557" cy="177264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grpFill/>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38"/>
          <p:cNvGrpSpPr/>
          <p:nvPr/>
        </p:nvGrpSpPr>
        <p:grpSpPr>
          <a:xfrm>
            <a:off x="9640703" y="622717"/>
            <a:ext cx="1896557" cy="1772642"/>
            <a:chOff x="9640703" y="622717"/>
            <a:chExt cx="1896557" cy="1772642"/>
          </a:xfrm>
        </p:grpSpPr>
        <p:sp>
          <p:nvSpPr>
            <p:cNvPr id="40" name="Rectangle 39"/>
            <p:cNvSpPr/>
            <p:nvPr/>
          </p:nvSpPr>
          <p:spPr bwMode="auto">
            <a:xfrm>
              <a:off x="9640703" y="62271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a:tabLst>
                  <a:tab pos="1089025" algn="l"/>
                </a:tabLst>
              </a:pPr>
              <a:r>
                <a:rPr lang="en-US" altLang="ja-JP" sz="2000" dirty="0">
                  <a:latin typeface="+mj-lt"/>
                  <a:ea typeface="メイリオ" pitchFamily="50" charset="-128"/>
                  <a:cs typeface="Segoe UI Light" panose="020B0502040204020203" pitchFamily="34" charset="0"/>
                </a:rPr>
                <a:t>c</a:t>
              </a:r>
              <a:r>
                <a:rPr lang="en-US" altLang="ja-JP" sz="2000" dirty="0" smtClean="0">
                  <a:latin typeface="+mj-lt"/>
                  <a:ea typeface="メイリオ" pitchFamily="50" charset="-128"/>
                  <a:cs typeface="Segoe UI Light" panose="020B0502040204020203" pitchFamily="34" charset="0"/>
                </a:rPr>
                <a:t>loud services</a:t>
              </a:r>
              <a:endParaRPr lang="en-US" sz="2000" dirty="0">
                <a:latin typeface="+mj-lt"/>
                <a:ea typeface="メイリオ" pitchFamily="50" charset="-128"/>
                <a:cs typeface="Segoe UI Light" panose="020B0502040204020203" pitchFamily="34" charset="0"/>
              </a:endParaRPr>
            </a:p>
          </p:txBody>
        </p:sp>
        <p:pic>
          <p:nvPicPr>
            <p:cNvPr id="41" name="Picture 4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036762" y="772604"/>
              <a:ext cx="1101304" cy="1101304"/>
            </a:xfrm>
            <a:prstGeom prst="rect">
              <a:avLst/>
            </a:prstGeom>
            <a:noFill/>
          </p:spPr>
        </p:pic>
      </p:grpSp>
    </p:spTree>
    <p:extLst>
      <p:ext uri="{BB962C8B-B14F-4D97-AF65-F5344CB8AC3E}">
        <p14:creationId xmlns:p14="http://schemas.microsoft.com/office/powerpoint/2010/main" val="86204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nodeType="withEffect">
                                  <p:stCondLst>
                                    <p:cond delay="55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22812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t>SQL Database</a:t>
            </a:r>
            <a:endParaRPr lang="en-US" dirty="0"/>
          </a:p>
        </p:txBody>
      </p:sp>
      <p:sp>
        <p:nvSpPr>
          <p:cNvPr id="13" name="Content Placeholder 2"/>
          <p:cNvSpPr>
            <a:spLocks noGrp="1"/>
          </p:cNvSpPr>
          <p:nvPr>
            <p:ph type="body" sz="quarter" idx="10"/>
          </p:nvPr>
        </p:nvSpPr>
        <p:spPr/>
        <p:txBody>
          <a:bodyPr/>
          <a:lstStyle/>
          <a:p>
            <a:pPr marL="460375" indent="-457200">
              <a:lnSpc>
                <a:spcPct val="100000"/>
              </a:lnSpc>
              <a:buFont typeface="Wingdings" pitchFamily="2" charset="2"/>
              <a:buChar char="ß"/>
            </a:pPr>
            <a:r>
              <a:rPr lang="en-US" sz="2800" dirty="0">
                <a:solidFill>
                  <a:schemeClr val="bg1">
                    <a:alpha val="99000"/>
                  </a:schemeClr>
                </a:solidFill>
              </a:rPr>
              <a:t>Relational SQL Server Engine in the Cloud</a:t>
            </a:r>
          </a:p>
          <a:p>
            <a:pPr marL="460375" indent="-457200">
              <a:lnSpc>
                <a:spcPct val="100000"/>
              </a:lnSpc>
              <a:buFont typeface="Wingdings" pitchFamily="2" charset="2"/>
              <a:buChar char="ß"/>
            </a:pPr>
            <a:r>
              <a:rPr lang="en-US" sz="2800" dirty="0" smtClean="0">
                <a:solidFill>
                  <a:schemeClr val="bg1">
                    <a:alpha val="99000"/>
                  </a:schemeClr>
                </a:solidFill>
              </a:rPr>
              <a:t>Clustered for high availability</a:t>
            </a:r>
          </a:p>
          <a:p>
            <a:pPr marL="460375" indent="-457200">
              <a:lnSpc>
                <a:spcPct val="100000"/>
              </a:lnSpc>
              <a:buFont typeface="Wingdings" pitchFamily="2" charset="2"/>
              <a:buChar char="ß"/>
            </a:pPr>
            <a:r>
              <a:rPr lang="en-US" sz="2800" dirty="0" smtClean="0">
                <a:solidFill>
                  <a:schemeClr val="bg1">
                    <a:alpha val="99000"/>
                  </a:schemeClr>
                </a:solidFill>
              </a:rPr>
              <a:t>Fully </a:t>
            </a:r>
            <a:r>
              <a:rPr lang="en-US" sz="2800" dirty="0">
                <a:solidFill>
                  <a:schemeClr val="bg1">
                    <a:alpha val="99000"/>
                  </a:schemeClr>
                </a:solidFill>
              </a:rPr>
              <a:t>Managed </a:t>
            </a:r>
            <a:r>
              <a:rPr lang="en-US" sz="2800" dirty="0" smtClean="0">
                <a:solidFill>
                  <a:schemeClr val="bg1">
                    <a:alpha val="99000"/>
                  </a:schemeClr>
                </a:solidFill>
              </a:rPr>
              <a:t>Service</a:t>
            </a:r>
          </a:p>
          <a:p>
            <a:pPr marL="460375" indent="-457200">
              <a:lnSpc>
                <a:spcPct val="100000"/>
              </a:lnSpc>
              <a:buFont typeface="Wingdings" pitchFamily="2" charset="2"/>
              <a:buChar char="ß"/>
            </a:pPr>
            <a:r>
              <a:rPr lang="en-US" sz="2800" dirty="0" smtClean="0">
                <a:solidFill>
                  <a:schemeClr val="bg1">
                    <a:alpha val="99000"/>
                  </a:schemeClr>
                </a:solidFill>
              </a:rPr>
              <a:t>SQL Reporting support</a:t>
            </a:r>
            <a:endParaRPr lang="en-US" sz="2800" dirty="0">
              <a:solidFill>
                <a:schemeClr val="bg1">
                  <a:alpha val="99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50" y="2178241"/>
            <a:ext cx="2781081" cy="2781081"/>
          </a:xfrm>
          <a:prstGeom prst="rect">
            <a:avLst/>
          </a:prstGeom>
        </p:spPr>
      </p:pic>
    </p:spTree>
    <p:extLst>
      <p:ext uri="{BB962C8B-B14F-4D97-AF65-F5344CB8AC3E}">
        <p14:creationId xmlns:p14="http://schemas.microsoft.com/office/powerpoint/2010/main" val="21860365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250"/>
                                        <p:tgtEl>
                                          <p:spTgt spid="13">
                                            <p:txEl>
                                              <p:pRg st="2" end="2"/>
                                            </p:txEl>
                                          </p:spTgt>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25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5171609"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SQL Database</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011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22812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t>Cache</a:t>
            </a:r>
            <a:endParaRPr lang="en-US" dirty="0"/>
          </a:p>
        </p:txBody>
      </p:sp>
      <p:sp>
        <p:nvSpPr>
          <p:cNvPr id="13" name="Content Placeholder 2"/>
          <p:cNvSpPr>
            <a:spLocks noGrp="1"/>
          </p:cNvSpPr>
          <p:nvPr>
            <p:ph type="body" sz="quarter" idx="10"/>
          </p:nvPr>
        </p:nvSpPr>
        <p:spPr/>
        <p:txBody>
          <a:bodyPr/>
          <a:lstStyle/>
          <a:p>
            <a:pPr marL="460375" indent="-457200">
              <a:lnSpc>
                <a:spcPct val="100000"/>
              </a:lnSpc>
              <a:buFont typeface="Wingdings" pitchFamily="2" charset="2"/>
              <a:buChar char="ß"/>
            </a:pPr>
            <a:r>
              <a:rPr lang="en-US" sz="2800" dirty="0" smtClean="0">
                <a:solidFill>
                  <a:schemeClr val="bg1">
                    <a:alpha val="99000"/>
                  </a:schemeClr>
                </a:solidFill>
              </a:rPr>
              <a:t>Low latency, in-memory </a:t>
            </a:r>
            <a:r>
              <a:rPr lang="en-US" sz="2800" dirty="0">
                <a:solidFill>
                  <a:schemeClr val="bg1">
                    <a:alpha val="99000"/>
                  </a:schemeClr>
                </a:solidFill>
              </a:rPr>
              <a:t>distributed cache</a:t>
            </a:r>
          </a:p>
          <a:p>
            <a:pPr marL="460375" indent="-457200">
              <a:lnSpc>
                <a:spcPct val="100000"/>
              </a:lnSpc>
              <a:buFont typeface="Wingdings" pitchFamily="2" charset="2"/>
              <a:buChar char="ß"/>
            </a:pPr>
            <a:r>
              <a:rPr lang="en-US" sz="2800" dirty="0">
                <a:solidFill>
                  <a:schemeClr val="bg1">
                    <a:alpha val="99000"/>
                  </a:schemeClr>
                </a:solidFill>
              </a:rPr>
              <a:t>Dynamically grow and shrink cache size</a:t>
            </a:r>
          </a:p>
          <a:p>
            <a:pPr marL="460375" indent="-457200">
              <a:lnSpc>
                <a:spcPct val="100000"/>
              </a:lnSpc>
              <a:buFont typeface="Wingdings" pitchFamily="2" charset="2"/>
              <a:buChar char="ß"/>
            </a:pPr>
            <a:r>
              <a:rPr lang="en-US" sz="2800" dirty="0" smtClean="0">
                <a:solidFill>
                  <a:schemeClr val="bg1">
                    <a:alpha val="99000"/>
                  </a:schemeClr>
                </a:solidFill>
              </a:rPr>
              <a:t>High availability support</a:t>
            </a:r>
          </a:p>
          <a:p>
            <a:pPr marL="460375" indent="-457200">
              <a:lnSpc>
                <a:spcPct val="100000"/>
              </a:lnSpc>
              <a:buFont typeface="Wingdings" pitchFamily="2" charset="2"/>
              <a:buChar char="ß"/>
            </a:pPr>
            <a:r>
              <a:rPr lang="en-US" sz="2800" dirty="0" smtClean="0">
                <a:solidFill>
                  <a:schemeClr val="bg1">
                    <a:alpha val="99000"/>
                  </a:schemeClr>
                </a:solidFill>
              </a:rPr>
              <a:t>Memcached </a:t>
            </a:r>
            <a:r>
              <a:rPr lang="en-US" sz="2800" dirty="0">
                <a:solidFill>
                  <a:schemeClr val="bg1">
                    <a:alpha val="99000"/>
                  </a:schemeClr>
                </a:solidFill>
              </a:rPr>
              <a:t>protocol </a:t>
            </a:r>
            <a:r>
              <a:rPr lang="en-US" sz="2800" dirty="0" smtClean="0">
                <a:solidFill>
                  <a:schemeClr val="bg1">
                    <a:alpha val="99000"/>
                  </a:schemeClr>
                </a:solidFill>
              </a:rPr>
              <a:t>support</a:t>
            </a:r>
            <a:endParaRPr lang="en-US" sz="2800" dirty="0">
              <a:solidFill>
                <a:schemeClr val="bg1">
                  <a:alpha val="99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721" y="2334640"/>
            <a:ext cx="3055556" cy="3055556"/>
          </a:xfrm>
          <a:prstGeom prst="rect">
            <a:avLst/>
          </a:prstGeom>
        </p:spPr>
      </p:pic>
    </p:spTree>
    <p:extLst>
      <p:ext uri="{BB962C8B-B14F-4D97-AF65-F5344CB8AC3E}">
        <p14:creationId xmlns:p14="http://schemas.microsoft.com/office/powerpoint/2010/main" val="38194022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250"/>
                                        <p:tgtEl>
                                          <p:spTgt spid="13">
                                            <p:txEl>
                                              <p:pRg st="2" end="2"/>
                                            </p:txEl>
                                          </p:spTgt>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25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112"/>
          <p:cNvSpPr txBox="1"/>
          <p:nvPr/>
        </p:nvSpPr>
        <p:spPr>
          <a:xfrm>
            <a:off x="1458141" y="2463806"/>
            <a:ext cx="3635453" cy="295466"/>
          </a:xfrm>
          <a:prstGeom prst="rect">
            <a:avLst/>
          </a:prstGeom>
          <a:noFill/>
        </p:spPr>
        <p:txBody>
          <a:bodyPr wrap="square" lIns="0" tIns="0" rIns="0" bIns="0" rtlCol="0">
            <a:spAutoFit/>
          </a:bodyPr>
          <a:lstStyle/>
          <a:p>
            <a:pPr>
              <a:lnSpc>
                <a:spcPct val="80000"/>
              </a:lnSpc>
              <a:buSzPct val="80000"/>
            </a:pPr>
            <a:r>
              <a:rPr lang="en-US" dirty="0" smtClean="0">
                <a:gradFill>
                  <a:gsLst>
                    <a:gs pos="0">
                      <a:srgbClr val="FFFFFF"/>
                    </a:gs>
                    <a:gs pos="100000">
                      <a:srgbClr val="FFFFFF"/>
                    </a:gs>
                  </a:gsLst>
                  <a:lin ang="5400000" scaled="0"/>
                </a:gradFill>
              </a:rPr>
              <a:t>Web Roles</a:t>
            </a:r>
            <a:endParaRPr lang="en-US" dirty="0">
              <a:gradFill>
                <a:gsLst>
                  <a:gs pos="0">
                    <a:srgbClr val="FFFFFF"/>
                  </a:gs>
                  <a:gs pos="100000">
                    <a:srgbClr val="FFFFFF"/>
                  </a:gs>
                </a:gsLst>
                <a:lin ang="5400000" scaled="0"/>
              </a:gradFill>
            </a:endParaRPr>
          </a:p>
        </p:txBody>
      </p:sp>
      <p:grpSp>
        <p:nvGrpSpPr>
          <p:cNvPr id="24" name="Group 23"/>
          <p:cNvGrpSpPr/>
          <p:nvPr/>
        </p:nvGrpSpPr>
        <p:grpSpPr>
          <a:xfrm>
            <a:off x="1446212" y="2840257"/>
            <a:ext cx="2211227" cy="1486146"/>
            <a:chOff x="1446212" y="3738997"/>
            <a:chExt cx="2211227" cy="1486146"/>
          </a:xfrm>
        </p:grpSpPr>
        <p:sp>
          <p:nvSpPr>
            <p:cNvPr id="71" name="Rounded Rectangle 70"/>
            <p:cNvSpPr/>
            <p:nvPr/>
          </p:nvSpPr>
          <p:spPr bwMode="auto">
            <a:xfrm>
              <a:off x="1446212"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4" name="Picture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3038" y="3864023"/>
              <a:ext cx="692412" cy="626332"/>
            </a:xfrm>
            <a:prstGeom prst="rect">
              <a:avLst/>
            </a:prstGeom>
          </p:spPr>
        </p:pic>
      </p:grpSp>
      <p:grpSp>
        <p:nvGrpSpPr>
          <p:cNvPr id="25" name="Group 24"/>
          <p:cNvGrpSpPr/>
          <p:nvPr/>
        </p:nvGrpSpPr>
        <p:grpSpPr>
          <a:xfrm>
            <a:off x="3808412" y="2840257"/>
            <a:ext cx="2211227" cy="1486146"/>
            <a:chOff x="3808412" y="3738997"/>
            <a:chExt cx="2211227" cy="1486146"/>
          </a:xfrm>
        </p:grpSpPr>
        <p:sp>
          <p:nvSpPr>
            <p:cNvPr id="75" name="Rounded Rectangle 74"/>
            <p:cNvSpPr/>
            <p:nvPr/>
          </p:nvSpPr>
          <p:spPr bwMode="auto">
            <a:xfrm>
              <a:off x="3808412"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6" name="Picture 7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5238" y="3864023"/>
              <a:ext cx="692412" cy="626332"/>
            </a:xfrm>
            <a:prstGeom prst="rect">
              <a:avLst/>
            </a:prstGeom>
          </p:spPr>
        </p:pic>
      </p:grpSp>
      <p:grpSp>
        <p:nvGrpSpPr>
          <p:cNvPr id="26" name="Group 25"/>
          <p:cNvGrpSpPr/>
          <p:nvPr/>
        </p:nvGrpSpPr>
        <p:grpSpPr>
          <a:xfrm>
            <a:off x="6166186" y="2840257"/>
            <a:ext cx="2211227" cy="1486146"/>
            <a:chOff x="6166186" y="3738997"/>
            <a:chExt cx="2211227" cy="1486146"/>
          </a:xfrm>
        </p:grpSpPr>
        <p:sp>
          <p:nvSpPr>
            <p:cNvPr id="77" name="Rounded Rectangle 76"/>
            <p:cNvSpPr/>
            <p:nvPr/>
          </p:nvSpPr>
          <p:spPr bwMode="auto">
            <a:xfrm>
              <a:off x="6166186"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5" name="Picture 10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3012" y="3864023"/>
              <a:ext cx="692412" cy="626332"/>
            </a:xfrm>
            <a:prstGeom prst="rect">
              <a:avLst/>
            </a:prstGeom>
          </p:spPr>
        </p:pic>
      </p:grpSp>
      <p:grpSp>
        <p:nvGrpSpPr>
          <p:cNvPr id="27" name="Group 26"/>
          <p:cNvGrpSpPr/>
          <p:nvPr/>
        </p:nvGrpSpPr>
        <p:grpSpPr>
          <a:xfrm>
            <a:off x="8528386" y="2840257"/>
            <a:ext cx="2211227" cy="1486146"/>
            <a:chOff x="8528386" y="3738997"/>
            <a:chExt cx="2211227" cy="1486146"/>
          </a:xfrm>
        </p:grpSpPr>
        <p:sp>
          <p:nvSpPr>
            <p:cNvPr id="106" name="Rounded Rectangle 105"/>
            <p:cNvSpPr/>
            <p:nvPr/>
          </p:nvSpPr>
          <p:spPr bwMode="auto">
            <a:xfrm>
              <a:off x="8528386"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7" name="Picture 10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5212" y="3864023"/>
              <a:ext cx="692412" cy="626332"/>
            </a:xfrm>
            <a:prstGeom prst="rect">
              <a:avLst/>
            </a:prstGeom>
          </p:spPr>
        </p:pic>
      </p:grpSp>
      <p:grpSp>
        <p:nvGrpSpPr>
          <p:cNvPr id="28" name="Group 27"/>
          <p:cNvGrpSpPr/>
          <p:nvPr/>
        </p:nvGrpSpPr>
        <p:grpSpPr>
          <a:xfrm>
            <a:off x="1446212" y="3591615"/>
            <a:ext cx="9293401" cy="734788"/>
            <a:chOff x="1446212" y="4490355"/>
            <a:chExt cx="9293401" cy="734788"/>
          </a:xfrm>
        </p:grpSpPr>
        <p:sp>
          <p:nvSpPr>
            <p:cNvPr id="21" name="Round Same Side Corner Rectangle 20"/>
            <p:cNvSpPr/>
            <p:nvPr/>
          </p:nvSpPr>
          <p:spPr bwMode="auto">
            <a:xfrm rot="10800000" flipV="1">
              <a:off x="1446212" y="4490355"/>
              <a:ext cx="2211227" cy="734788"/>
            </a:xfrm>
            <a:prstGeom prst="round2SameRect">
              <a:avLst>
                <a:gd name="adj1" fmla="val 0"/>
                <a:gd name="adj2" fmla="val 13333"/>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ndParaRPr>
            </a:p>
          </p:txBody>
        </p:sp>
        <p:sp>
          <p:nvSpPr>
            <p:cNvPr id="118" name="Round Same Side Corner Rectangle 117"/>
            <p:cNvSpPr/>
            <p:nvPr/>
          </p:nvSpPr>
          <p:spPr bwMode="auto">
            <a:xfrm rot="10800000" flipV="1">
              <a:off x="3803986" y="4490355"/>
              <a:ext cx="2211227" cy="734788"/>
            </a:xfrm>
            <a:prstGeom prst="round2SameRect">
              <a:avLst>
                <a:gd name="adj1" fmla="val 0"/>
                <a:gd name="adj2" fmla="val 13333"/>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ndParaRPr>
            </a:p>
          </p:txBody>
        </p:sp>
        <p:sp>
          <p:nvSpPr>
            <p:cNvPr id="120" name="Round Same Side Corner Rectangle 119"/>
            <p:cNvSpPr/>
            <p:nvPr/>
          </p:nvSpPr>
          <p:spPr bwMode="auto">
            <a:xfrm rot="10800000" flipV="1">
              <a:off x="6161760" y="4490355"/>
              <a:ext cx="2211227" cy="734788"/>
            </a:xfrm>
            <a:prstGeom prst="round2SameRect">
              <a:avLst>
                <a:gd name="adj1" fmla="val 0"/>
                <a:gd name="adj2" fmla="val 13333"/>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ndParaRPr>
            </a:p>
          </p:txBody>
        </p:sp>
        <p:sp>
          <p:nvSpPr>
            <p:cNvPr id="122" name="Round Same Side Corner Rectangle 121"/>
            <p:cNvSpPr/>
            <p:nvPr/>
          </p:nvSpPr>
          <p:spPr bwMode="auto">
            <a:xfrm rot="10800000" flipV="1">
              <a:off x="8528386" y="4490355"/>
              <a:ext cx="2211227" cy="734788"/>
            </a:xfrm>
            <a:prstGeom prst="round2SameRect">
              <a:avLst>
                <a:gd name="adj1" fmla="val 0"/>
                <a:gd name="adj2" fmla="val 13333"/>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ndParaRPr>
            </a:p>
          </p:txBody>
        </p:sp>
      </p:grpSp>
      <p:grpSp>
        <p:nvGrpSpPr>
          <p:cNvPr id="29" name="Group 28"/>
          <p:cNvGrpSpPr/>
          <p:nvPr/>
        </p:nvGrpSpPr>
        <p:grpSpPr>
          <a:xfrm>
            <a:off x="1603037" y="3737410"/>
            <a:ext cx="9136575" cy="443198"/>
            <a:chOff x="1603037" y="4636150"/>
            <a:chExt cx="9136575" cy="443198"/>
          </a:xfrm>
        </p:grpSpPr>
        <p:sp>
          <p:nvSpPr>
            <p:cNvPr id="22" name="TextBox 21"/>
            <p:cNvSpPr txBox="1"/>
            <p:nvPr/>
          </p:nvSpPr>
          <p:spPr>
            <a:xfrm>
              <a:off x="1603037" y="4636150"/>
              <a:ext cx="2054401"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bg1"/>
                  </a:solidFill>
                </a:rPr>
                <a:t>300MB</a:t>
              </a:r>
              <a:endParaRPr lang="en-US" sz="3200" dirty="0">
                <a:solidFill>
                  <a:schemeClr val="bg1"/>
                </a:solidFill>
              </a:endParaRPr>
            </a:p>
          </p:txBody>
        </p:sp>
        <p:sp>
          <p:nvSpPr>
            <p:cNvPr id="119" name="TextBox 118"/>
            <p:cNvSpPr txBox="1"/>
            <p:nvPr/>
          </p:nvSpPr>
          <p:spPr>
            <a:xfrm>
              <a:off x="3960811" y="4636150"/>
              <a:ext cx="2058827"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bg1"/>
                  </a:solidFill>
                </a:rPr>
                <a:t>300MB</a:t>
              </a:r>
              <a:endParaRPr lang="en-US" sz="3200" dirty="0">
                <a:solidFill>
                  <a:schemeClr val="bg1"/>
                </a:solidFill>
              </a:endParaRPr>
            </a:p>
          </p:txBody>
        </p:sp>
        <p:sp>
          <p:nvSpPr>
            <p:cNvPr id="121" name="TextBox 120"/>
            <p:cNvSpPr txBox="1"/>
            <p:nvPr/>
          </p:nvSpPr>
          <p:spPr>
            <a:xfrm>
              <a:off x="6318585" y="4636150"/>
              <a:ext cx="2054401"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bg1"/>
                  </a:solidFill>
                </a:rPr>
                <a:t>300MB</a:t>
              </a:r>
              <a:endParaRPr lang="en-US" sz="3200" dirty="0">
                <a:solidFill>
                  <a:schemeClr val="bg1"/>
                </a:solidFill>
              </a:endParaRPr>
            </a:p>
          </p:txBody>
        </p:sp>
        <p:sp>
          <p:nvSpPr>
            <p:cNvPr id="123" name="TextBox 122"/>
            <p:cNvSpPr txBox="1"/>
            <p:nvPr/>
          </p:nvSpPr>
          <p:spPr>
            <a:xfrm>
              <a:off x="8676359" y="4636150"/>
              <a:ext cx="2063253"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bg1"/>
                  </a:solidFill>
                </a:rPr>
                <a:t>300MB</a:t>
              </a:r>
              <a:endParaRPr lang="en-US" sz="3200" dirty="0">
                <a:solidFill>
                  <a:schemeClr val="bg1"/>
                </a:solidFill>
              </a:endParaRPr>
            </a:p>
          </p:txBody>
        </p:sp>
      </p:grpSp>
      <p:sp>
        <p:nvSpPr>
          <p:cNvPr id="30" name="Rounded Rectangle 29"/>
          <p:cNvSpPr/>
          <p:nvPr/>
        </p:nvSpPr>
        <p:spPr bwMode="auto">
          <a:xfrm>
            <a:off x="1094015" y="3623107"/>
            <a:ext cx="9927771" cy="1519721"/>
          </a:xfrm>
          <a:prstGeom prst="roundRect">
            <a:avLst>
              <a:gd name="adj" fmla="val 12627"/>
            </a:avLst>
          </a:prstGeom>
          <a:noFill/>
          <a:ln w="57150">
            <a:solidFill>
              <a:srgbClr val="00AEE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5" name="TextBox 124"/>
          <p:cNvSpPr txBox="1"/>
          <p:nvPr/>
        </p:nvSpPr>
        <p:spPr>
          <a:xfrm>
            <a:off x="1458141" y="4561094"/>
            <a:ext cx="5340302" cy="393954"/>
          </a:xfrm>
          <a:prstGeom prst="rect">
            <a:avLst/>
          </a:prstGeom>
          <a:noFill/>
        </p:spPr>
        <p:txBody>
          <a:bodyPr wrap="square" lIns="0" tIns="0" rIns="0" bIns="0" rtlCol="0">
            <a:spAutoFit/>
          </a:bodyPr>
          <a:lstStyle/>
          <a:p>
            <a:pPr>
              <a:lnSpc>
                <a:spcPct val="80000"/>
              </a:lnSpc>
              <a:buSzPct val="80000"/>
            </a:pPr>
            <a:r>
              <a:rPr lang="en-US" sz="3200" dirty="0" smtClean="0">
                <a:gradFill>
                  <a:gsLst>
                    <a:gs pos="0">
                      <a:srgbClr val="FFFFFF"/>
                    </a:gs>
                    <a:gs pos="100000">
                      <a:srgbClr val="FFFFFF"/>
                    </a:gs>
                  </a:gsLst>
                  <a:lin ang="5400000" scaled="0"/>
                </a:gradFill>
              </a:rPr>
              <a:t>1.2GB Distributed Cache</a:t>
            </a:r>
            <a:endParaRPr lang="en-US" sz="3200" dirty="0">
              <a:gradFill>
                <a:gsLst>
                  <a:gs pos="0">
                    <a:srgbClr val="FFFFFF"/>
                  </a:gs>
                  <a:gs pos="100000">
                    <a:srgbClr val="FFFFFF"/>
                  </a:gs>
                </a:gsLst>
                <a:lin ang="5400000" scaled="0"/>
              </a:gradFill>
            </a:endParaRPr>
          </a:p>
        </p:txBody>
      </p:sp>
      <p:sp>
        <p:nvSpPr>
          <p:cNvPr id="3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smtClean="0">
                <a:solidFill>
                  <a:schemeClr val="bg1"/>
                </a:solidFill>
              </a:rPr>
              <a:t>distributed cache</a:t>
            </a:r>
            <a:endParaRPr lang="en-US" dirty="0">
              <a:solidFill>
                <a:schemeClr val="bg1"/>
              </a:solidFill>
            </a:endParaRPr>
          </a:p>
        </p:txBody>
      </p:sp>
    </p:spTree>
    <p:extLst>
      <p:ext uri="{BB962C8B-B14F-4D97-AF65-F5344CB8AC3E}">
        <p14:creationId xmlns:p14="http://schemas.microsoft.com/office/powerpoint/2010/main" val="1147967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50"/>
                                        <p:tgtEl>
                                          <p:spTgt spid="24"/>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250"/>
                                        <p:tgtEl>
                                          <p:spTgt spid="25"/>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250"/>
                                        <p:tgtEl>
                                          <p:spTgt spid="26"/>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250"/>
                                        <p:tgtEl>
                                          <p:spTgt spid="27"/>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13"/>
                                        </p:tgtEl>
                                        <p:attrNameLst>
                                          <p:attrName>style.visibility</p:attrName>
                                        </p:attrNameLst>
                                      </p:cBhvr>
                                      <p:to>
                                        <p:strVal val="visible"/>
                                      </p:to>
                                    </p:set>
                                    <p:animEffect transition="in" filter="fade">
                                      <p:cBhvr>
                                        <p:cTn id="23" dur="500"/>
                                        <p:tgtEl>
                                          <p:spTgt spid="1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down)">
                                      <p:cBhvr>
                                        <p:cTn id="28" dur="500"/>
                                        <p:tgtEl>
                                          <p:spTgt spid="28"/>
                                        </p:tgtEl>
                                      </p:cBhvr>
                                    </p:animEffect>
                                  </p:childTnLst>
                                </p:cTn>
                              </p:par>
                            </p:childTnLst>
                          </p:cTn>
                        </p:par>
                        <p:par>
                          <p:cTn id="29" fill="hold">
                            <p:stCondLst>
                              <p:cond delay="500"/>
                            </p:stCondLst>
                            <p:childTnLst>
                              <p:par>
                                <p:cTn id="30" presetID="10" presetClass="entr" presetSubtype="0" fill="hold" nodeType="afterEffect">
                                  <p:stCondLst>
                                    <p:cond delay="25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heel(1)">
                                      <p:cBhvr>
                                        <p:cTn id="37" dur="2000"/>
                                        <p:tgtEl>
                                          <p:spTgt spid="30"/>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25"/>
                                        </p:tgtEl>
                                        <p:attrNameLst>
                                          <p:attrName>style.visibility</p:attrName>
                                        </p:attrNameLst>
                                      </p:cBhvr>
                                      <p:to>
                                        <p:strVal val="visible"/>
                                      </p:to>
                                    </p:set>
                                    <p:animEffect transition="in" filter="fade">
                                      <p:cBhvr>
                                        <p:cTn id="41"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30" grpId="0" animBg="1"/>
      <p:bldP spid="12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bwMode="auto">
          <a:xfrm>
            <a:off x="1104289" y="2709416"/>
            <a:ext cx="9927771" cy="2633146"/>
          </a:xfrm>
          <a:prstGeom prst="roundRect">
            <a:avLst>
              <a:gd name="adj" fmla="val 12627"/>
            </a:avLst>
          </a:prstGeom>
          <a:noFill/>
          <a:ln w="57150">
            <a:solidFill>
              <a:srgbClr val="00AEE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7" name="Group 6"/>
          <p:cNvGrpSpPr/>
          <p:nvPr/>
        </p:nvGrpSpPr>
        <p:grpSpPr>
          <a:xfrm>
            <a:off x="2594654" y="2382846"/>
            <a:ext cx="7059387" cy="326570"/>
            <a:chOff x="2594654" y="5225143"/>
            <a:chExt cx="7059387" cy="326570"/>
          </a:xfrm>
        </p:grpSpPr>
        <p:cxnSp>
          <p:nvCxnSpPr>
            <p:cNvPr id="5" name="Straight Connector 4"/>
            <p:cNvCxnSpPr/>
            <p:nvPr/>
          </p:nvCxnSpPr>
          <p:spPr>
            <a:xfrm>
              <a:off x="2594654"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951412"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297283"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9654041"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3474549" y="4735036"/>
            <a:ext cx="5340302" cy="393954"/>
          </a:xfrm>
          <a:prstGeom prst="rect">
            <a:avLst/>
          </a:prstGeom>
          <a:noFill/>
        </p:spPr>
        <p:txBody>
          <a:bodyPr wrap="square" lIns="0" tIns="0" rIns="0" bIns="0" rtlCol="0">
            <a:spAutoFit/>
          </a:bodyPr>
          <a:lstStyle/>
          <a:p>
            <a:pPr algn="ctr">
              <a:lnSpc>
                <a:spcPct val="80000"/>
              </a:lnSpc>
              <a:buSzPct val="80000"/>
            </a:pPr>
            <a:r>
              <a:rPr lang="en-US" sz="3200" dirty="0" smtClean="0">
                <a:gradFill>
                  <a:gsLst>
                    <a:gs pos="0">
                      <a:srgbClr val="FFFFFF"/>
                    </a:gs>
                    <a:gs pos="100000">
                      <a:srgbClr val="FFFFFF"/>
                    </a:gs>
                  </a:gsLst>
                  <a:lin ang="5400000" scaled="0"/>
                </a:gradFill>
              </a:rPr>
              <a:t>24GB Distributed Cache</a:t>
            </a:r>
            <a:endParaRPr lang="en-US" sz="3200" dirty="0">
              <a:gradFill>
                <a:gsLst>
                  <a:gs pos="0">
                    <a:srgbClr val="FFFFFF"/>
                  </a:gs>
                  <a:gs pos="100000">
                    <a:srgbClr val="FFFFFF"/>
                  </a:gs>
                </a:gsLst>
                <a:lin ang="5400000" scaled="0"/>
              </a:gradFill>
            </a:endParaRPr>
          </a:p>
        </p:txBody>
      </p:sp>
      <p:sp>
        <p:nvSpPr>
          <p:cNvPr id="86" name="TextBox 85"/>
          <p:cNvSpPr txBox="1"/>
          <p:nvPr/>
        </p:nvSpPr>
        <p:spPr>
          <a:xfrm>
            <a:off x="1458141" y="520249"/>
            <a:ext cx="3635453" cy="295466"/>
          </a:xfrm>
          <a:prstGeom prst="rect">
            <a:avLst/>
          </a:prstGeom>
          <a:noFill/>
        </p:spPr>
        <p:txBody>
          <a:bodyPr wrap="square" lIns="0" tIns="0" rIns="0" bIns="0" rtlCol="0">
            <a:spAutoFit/>
          </a:bodyPr>
          <a:lstStyle/>
          <a:p>
            <a:pPr>
              <a:lnSpc>
                <a:spcPct val="80000"/>
              </a:lnSpc>
              <a:buSzPct val="80000"/>
            </a:pPr>
            <a:r>
              <a:rPr lang="en-US" dirty="0" smtClean="0">
                <a:gradFill>
                  <a:gsLst>
                    <a:gs pos="0">
                      <a:srgbClr val="FFFFFF"/>
                    </a:gs>
                    <a:gs pos="100000">
                      <a:srgbClr val="FFFFFF"/>
                    </a:gs>
                  </a:gsLst>
                  <a:lin ang="5400000" scaled="0"/>
                </a:gradFill>
              </a:rPr>
              <a:t>Web Roles</a:t>
            </a:r>
            <a:endParaRPr lang="en-US" dirty="0">
              <a:gradFill>
                <a:gsLst>
                  <a:gs pos="0">
                    <a:srgbClr val="FFFFFF"/>
                  </a:gs>
                  <a:gs pos="100000">
                    <a:srgbClr val="FFFFFF"/>
                  </a:gs>
                </a:gsLst>
                <a:lin ang="5400000" scaled="0"/>
              </a:gradFill>
            </a:endParaRPr>
          </a:p>
        </p:txBody>
      </p:sp>
      <p:grpSp>
        <p:nvGrpSpPr>
          <p:cNvPr id="87" name="Group 86"/>
          <p:cNvGrpSpPr/>
          <p:nvPr/>
        </p:nvGrpSpPr>
        <p:grpSpPr>
          <a:xfrm>
            <a:off x="1446212" y="896700"/>
            <a:ext cx="2211227" cy="1486146"/>
            <a:chOff x="1446212" y="3738997"/>
            <a:chExt cx="2211227" cy="1486146"/>
          </a:xfrm>
        </p:grpSpPr>
        <p:sp>
          <p:nvSpPr>
            <p:cNvPr id="88" name="Rounded Rectangle 87"/>
            <p:cNvSpPr/>
            <p:nvPr/>
          </p:nvSpPr>
          <p:spPr bwMode="auto">
            <a:xfrm>
              <a:off x="1446212"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89" name="Picture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3038" y="3864023"/>
              <a:ext cx="692412" cy="626332"/>
            </a:xfrm>
            <a:prstGeom prst="rect">
              <a:avLst/>
            </a:prstGeom>
          </p:spPr>
        </p:pic>
      </p:grpSp>
      <p:grpSp>
        <p:nvGrpSpPr>
          <p:cNvPr id="90" name="Group 89"/>
          <p:cNvGrpSpPr/>
          <p:nvPr/>
        </p:nvGrpSpPr>
        <p:grpSpPr>
          <a:xfrm>
            <a:off x="3808412" y="896700"/>
            <a:ext cx="2211227" cy="1486146"/>
            <a:chOff x="3808412" y="3738997"/>
            <a:chExt cx="2211227" cy="1486146"/>
          </a:xfrm>
        </p:grpSpPr>
        <p:sp>
          <p:nvSpPr>
            <p:cNvPr id="91" name="Rounded Rectangle 90"/>
            <p:cNvSpPr/>
            <p:nvPr/>
          </p:nvSpPr>
          <p:spPr bwMode="auto">
            <a:xfrm>
              <a:off x="3808412"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92" name="Picture 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5238" y="3864023"/>
              <a:ext cx="692412" cy="626332"/>
            </a:xfrm>
            <a:prstGeom prst="rect">
              <a:avLst/>
            </a:prstGeom>
          </p:spPr>
        </p:pic>
      </p:grpSp>
      <p:grpSp>
        <p:nvGrpSpPr>
          <p:cNvPr id="93" name="Group 92"/>
          <p:cNvGrpSpPr/>
          <p:nvPr/>
        </p:nvGrpSpPr>
        <p:grpSpPr>
          <a:xfrm>
            <a:off x="6166186" y="896700"/>
            <a:ext cx="2211227" cy="1486146"/>
            <a:chOff x="6166186" y="3738997"/>
            <a:chExt cx="2211227" cy="1486146"/>
          </a:xfrm>
        </p:grpSpPr>
        <p:sp>
          <p:nvSpPr>
            <p:cNvPr id="94" name="Rounded Rectangle 93"/>
            <p:cNvSpPr/>
            <p:nvPr/>
          </p:nvSpPr>
          <p:spPr bwMode="auto">
            <a:xfrm>
              <a:off x="6166186"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95" name="Picture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3012" y="3864023"/>
              <a:ext cx="692412" cy="626332"/>
            </a:xfrm>
            <a:prstGeom prst="rect">
              <a:avLst/>
            </a:prstGeom>
          </p:spPr>
        </p:pic>
      </p:grpSp>
      <p:grpSp>
        <p:nvGrpSpPr>
          <p:cNvPr id="96" name="Group 95"/>
          <p:cNvGrpSpPr/>
          <p:nvPr/>
        </p:nvGrpSpPr>
        <p:grpSpPr>
          <a:xfrm>
            <a:off x="8528386" y="896700"/>
            <a:ext cx="2211227" cy="1486146"/>
            <a:chOff x="8528386" y="3738997"/>
            <a:chExt cx="2211227" cy="1486146"/>
          </a:xfrm>
        </p:grpSpPr>
        <p:sp>
          <p:nvSpPr>
            <p:cNvPr id="97" name="Rounded Rectangle 96"/>
            <p:cNvSpPr/>
            <p:nvPr/>
          </p:nvSpPr>
          <p:spPr bwMode="auto">
            <a:xfrm>
              <a:off x="8528386"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98" name="Picture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5212" y="3864023"/>
              <a:ext cx="692412" cy="626332"/>
            </a:xfrm>
            <a:prstGeom prst="rect">
              <a:avLst/>
            </a:prstGeom>
          </p:spPr>
        </p:pic>
      </p:grpSp>
      <p:grpSp>
        <p:nvGrpSpPr>
          <p:cNvPr id="15" name="Group 14"/>
          <p:cNvGrpSpPr/>
          <p:nvPr/>
        </p:nvGrpSpPr>
        <p:grpSpPr>
          <a:xfrm>
            <a:off x="3792774" y="3028345"/>
            <a:ext cx="2211227" cy="1486146"/>
            <a:chOff x="3854418" y="3028345"/>
            <a:chExt cx="2211227" cy="1486146"/>
          </a:xfrm>
        </p:grpSpPr>
        <p:grpSp>
          <p:nvGrpSpPr>
            <p:cNvPr id="128" name="Group 127"/>
            <p:cNvGrpSpPr/>
            <p:nvPr/>
          </p:nvGrpSpPr>
          <p:grpSpPr>
            <a:xfrm>
              <a:off x="3854418" y="3028345"/>
              <a:ext cx="2211227" cy="1486146"/>
              <a:chOff x="1446212" y="3738997"/>
              <a:chExt cx="2211227" cy="1486146"/>
            </a:xfrm>
          </p:grpSpPr>
          <p:sp>
            <p:nvSpPr>
              <p:cNvPr id="129" name="Rounded Rectangle 128"/>
              <p:cNvSpPr/>
              <p:nvPr/>
            </p:nvSpPr>
            <p:spPr bwMode="auto">
              <a:xfrm>
                <a:off x="1446212" y="3738997"/>
                <a:ext cx="2211227" cy="1486146"/>
              </a:xfrm>
              <a:prstGeom prst="roundRect">
                <a:avLst>
                  <a:gd name="adj" fmla="val 568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0" name="Picture 1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3038" y="3864023"/>
                <a:ext cx="692412" cy="626332"/>
              </a:xfrm>
              <a:prstGeom prst="rect">
                <a:avLst/>
              </a:prstGeom>
            </p:spPr>
          </p:pic>
        </p:grpSp>
        <p:sp>
          <p:nvSpPr>
            <p:cNvPr id="142" name="TextBox 141"/>
            <p:cNvSpPr txBox="1"/>
            <p:nvPr/>
          </p:nvSpPr>
          <p:spPr>
            <a:xfrm>
              <a:off x="4034171" y="3895182"/>
              <a:ext cx="1869627" cy="517065"/>
            </a:xfrm>
            <a:prstGeom prst="rect">
              <a:avLst/>
            </a:prstGeom>
            <a:noFill/>
          </p:spPr>
          <p:txBody>
            <a:bodyPr wrap="square" lIns="0" tIns="0" rIns="0" bIns="0" rtlCol="0">
              <a:spAutoFit/>
            </a:bodyPr>
            <a:lstStyle/>
            <a:p>
              <a:pPr>
                <a:lnSpc>
                  <a:spcPct val="80000"/>
                </a:lnSpc>
                <a:buSzPct val="80000"/>
              </a:pPr>
              <a:r>
                <a:rPr lang="en-US" dirty="0" smtClean="0">
                  <a:gradFill>
                    <a:gsLst>
                      <a:gs pos="0">
                        <a:srgbClr val="FFFFFF"/>
                      </a:gs>
                      <a:gs pos="100000">
                        <a:srgbClr val="FFFFFF"/>
                      </a:gs>
                    </a:gsLst>
                    <a:lin ang="5400000" scaled="0"/>
                  </a:gradFill>
                </a:rPr>
                <a:t>12GB Cache</a:t>
              </a:r>
            </a:p>
            <a:p>
              <a:pPr>
                <a:lnSpc>
                  <a:spcPct val="80000"/>
                </a:lnSpc>
                <a:buSzPct val="80000"/>
              </a:pPr>
              <a:r>
                <a:rPr lang="en-US" sz="1800" dirty="0" smtClean="0">
                  <a:gradFill>
                    <a:gsLst>
                      <a:gs pos="0">
                        <a:srgbClr val="FFFFFF"/>
                      </a:gs>
                      <a:gs pos="100000">
                        <a:srgbClr val="FFFFFF"/>
                      </a:gs>
                    </a:gsLst>
                    <a:lin ang="5400000" scaled="0"/>
                  </a:gradFill>
                </a:rPr>
                <a:t>Worker Role</a:t>
              </a:r>
              <a:endParaRPr lang="en-US" sz="1800" dirty="0">
                <a:gradFill>
                  <a:gsLst>
                    <a:gs pos="0">
                      <a:srgbClr val="FFFFFF"/>
                    </a:gs>
                    <a:gs pos="100000">
                      <a:srgbClr val="FFFFFF"/>
                    </a:gs>
                  </a:gsLst>
                  <a:lin ang="5400000" scaled="0"/>
                </a:gradFill>
              </a:endParaRPr>
            </a:p>
          </p:txBody>
        </p:sp>
      </p:grpSp>
      <p:grpSp>
        <p:nvGrpSpPr>
          <p:cNvPr id="16" name="Group 15"/>
          <p:cNvGrpSpPr/>
          <p:nvPr/>
        </p:nvGrpSpPr>
        <p:grpSpPr>
          <a:xfrm>
            <a:off x="6154974" y="3028345"/>
            <a:ext cx="2211227" cy="1486146"/>
            <a:chOff x="6216618" y="3028345"/>
            <a:chExt cx="2211227" cy="1486146"/>
          </a:xfrm>
        </p:grpSpPr>
        <p:grpSp>
          <p:nvGrpSpPr>
            <p:cNvPr id="131" name="Group 130"/>
            <p:cNvGrpSpPr/>
            <p:nvPr/>
          </p:nvGrpSpPr>
          <p:grpSpPr>
            <a:xfrm>
              <a:off x="6216618" y="3028345"/>
              <a:ext cx="2211227" cy="1486146"/>
              <a:chOff x="3808412" y="3738997"/>
              <a:chExt cx="2211227" cy="1486146"/>
            </a:xfrm>
          </p:grpSpPr>
          <p:sp>
            <p:nvSpPr>
              <p:cNvPr id="132" name="Rounded Rectangle 131"/>
              <p:cNvSpPr/>
              <p:nvPr/>
            </p:nvSpPr>
            <p:spPr bwMode="auto">
              <a:xfrm>
                <a:off x="3808412" y="3738997"/>
                <a:ext cx="2211227" cy="1486146"/>
              </a:xfrm>
              <a:prstGeom prst="roundRect">
                <a:avLst>
                  <a:gd name="adj" fmla="val 568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3" name="Picture 1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5238" y="3864023"/>
                <a:ext cx="692412" cy="626332"/>
              </a:xfrm>
              <a:prstGeom prst="rect">
                <a:avLst/>
              </a:prstGeom>
            </p:spPr>
          </p:pic>
        </p:grpSp>
        <p:sp>
          <p:nvSpPr>
            <p:cNvPr id="143" name="TextBox 142"/>
            <p:cNvSpPr txBox="1"/>
            <p:nvPr/>
          </p:nvSpPr>
          <p:spPr>
            <a:xfrm>
              <a:off x="6391945" y="3895182"/>
              <a:ext cx="1869627" cy="517065"/>
            </a:xfrm>
            <a:prstGeom prst="rect">
              <a:avLst/>
            </a:prstGeom>
            <a:noFill/>
          </p:spPr>
          <p:txBody>
            <a:bodyPr wrap="square" lIns="0" tIns="0" rIns="0" bIns="0" rtlCol="0">
              <a:spAutoFit/>
            </a:bodyPr>
            <a:lstStyle/>
            <a:p>
              <a:pPr lvl="0">
                <a:lnSpc>
                  <a:spcPct val="80000"/>
                </a:lnSpc>
                <a:buSzPct val="80000"/>
              </a:pPr>
              <a:r>
                <a:rPr lang="en-US" dirty="0">
                  <a:gradFill>
                    <a:gsLst>
                      <a:gs pos="0">
                        <a:srgbClr val="FFFFFF"/>
                      </a:gs>
                      <a:gs pos="100000">
                        <a:srgbClr val="FFFFFF"/>
                      </a:gs>
                    </a:gsLst>
                    <a:lin ang="5400000" scaled="0"/>
                  </a:gradFill>
                </a:rPr>
                <a:t>12GB Cache</a:t>
              </a:r>
            </a:p>
            <a:p>
              <a:pPr lvl="0">
                <a:lnSpc>
                  <a:spcPct val="80000"/>
                </a:lnSpc>
                <a:buSzPct val="80000"/>
              </a:pPr>
              <a:r>
                <a:rPr lang="en-US" sz="1800" dirty="0">
                  <a:gradFill>
                    <a:gsLst>
                      <a:gs pos="0">
                        <a:srgbClr val="FFFFFF"/>
                      </a:gs>
                      <a:gs pos="100000">
                        <a:srgbClr val="FFFFFF"/>
                      </a:gs>
                    </a:gsLst>
                    <a:lin ang="5400000" scaled="0"/>
                  </a:gradFill>
                </a:rPr>
                <a:t>Worker Role</a:t>
              </a:r>
            </a:p>
          </p:txBody>
        </p:sp>
      </p:grpSp>
      <p:grpSp>
        <p:nvGrpSpPr>
          <p:cNvPr id="2" name="Group 1"/>
          <p:cNvGrpSpPr/>
          <p:nvPr/>
        </p:nvGrpSpPr>
        <p:grpSpPr>
          <a:xfrm>
            <a:off x="2540230" y="5652132"/>
            <a:ext cx="7645400" cy="914096"/>
            <a:chOff x="2540230" y="5652132"/>
            <a:chExt cx="7645400" cy="914096"/>
          </a:xfrm>
        </p:grpSpPr>
        <p:grpSp>
          <p:nvGrpSpPr>
            <p:cNvPr id="14" name="Group 13"/>
            <p:cNvGrpSpPr/>
            <p:nvPr/>
          </p:nvGrpSpPr>
          <p:grpSpPr>
            <a:xfrm>
              <a:off x="2540230" y="5652132"/>
              <a:ext cx="7645400" cy="914096"/>
              <a:chOff x="2540230" y="5754872"/>
              <a:chExt cx="7645400" cy="914096"/>
            </a:xfrm>
          </p:grpSpPr>
          <p:sp>
            <p:nvSpPr>
              <p:cNvPr id="146" name="Rectangle 145"/>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7" name="TextBox 146"/>
              <p:cNvSpPr txBox="1"/>
              <p:nvPr/>
            </p:nvSpPr>
            <p:spPr>
              <a:xfrm>
                <a:off x="9195030" y="5754872"/>
                <a:ext cx="990600" cy="914096"/>
              </a:xfrm>
              <a:prstGeom prst="rect">
                <a:avLst/>
              </a:prstGeom>
              <a:noFill/>
            </p:spPr>
            <p:txBody>
              <a:bodyPr wrap="square" lIns="0" tIns="0" rIns="0" bIns="0" rtlCol="0">
                <a:spAutoFit/>
              </a:bodyPr>
              <a:lstStyle/>
              <a:p>
                <a:pPr algn="ctr">
                  <a:lnSpc>
                    <a:spcPct val="90000"/>
                  </a:lnSpc>
                  <a:spcBef>
                    <a:spcPct val="20000"/>
                  </a:spcBef>
                  <a:buSzPct val="80000"/>
                </a:pPr>
                <a:r>
                  <a:rPr lang="en-US" sz="6600" dirty="0" smtClean="0">
                    <a:solidFill>
                      <a:schemeClr val="bg1"/>
                    </a:solidFill>
                    <a:latin typeface="Segoe UI Light" pitchFamily="34" charset="0"/>
                  </a:rPr>
                  <a:t>2</a:t>
                </a:r>
                <a:endParaRPr lang="en-US" sz="6600" dirty="0">
                  <a:solidFill>
                    <a:schemeClr val="bg1"/>
                  </a:solidFill>
                  <a:latin typeface="Segoe UI Light" pitchFamily="34" charset="0"/>
                </a:endParaRPr>
              </a:p>
            </p:txBody>
          </p:sp>
          <p:sp>
            <p:nvSpPr>
              <p:cNvPr id="148" name="Rectangle 147"/>
              <p:cNvSpPr/>
              <p:nvPr/>
            </p:nvSpPr>
            <p:spPr bwMode="auto">
              <a:xfrm>
                <a:off x="2543998" y="6093146"/>
                <a:ext cx="1113441" cy="26246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37" name="Rectangle 36"/>
            <p:cNvSpPr/>
            <p:nvPr/>
          </p:nvSpPr>
          <p:spPr bwMode="auto">
            <a:xfrm>
              <a:off x="3663377" y="5837953"/>
              <a:ext cx="135293" cy="528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199645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21" presetClass="entr" presetSubtype="1" fill="hold" grpId="0" nodeType="afterEffect">
                                  <p:stCondLst>
                                    <p:cond delay="500"/>
                                  </p:stCondLst>
                                  <p:childTnLst>
                                    <p:set>
                                      <p:cBhvr>
                                        <p:cTn id="14" dur="1" fill="hold">
                                          <p:stCondLst>
                                            <p:cond delay="0"/>
                                          </p:stCondLst>
                                        </p:cTn>
                                        <p:tgtEl>
                                          <p:spTgt spid="30"/>
                                        </p:tgtEl>
                                        <p:attrNameLst>
                                          <p:attrName>style.visibility</p:attrName>
                                        </p:attrNameLst>
                                      </p:cBhvr>
                                      <p:to>
                                        <p:strVal val="visible"/>
                                      </p:to>
                                    </p:set>
                                    <p:animEffect transition="in" filter="wheel(1)">
                                      <p:cBhvr>
                                        <p:cTn id="15" dur="1500"/>
                                        <p:tgtEl>
                                          <p:spTgt spid="30"/>
                                        </p:tgtEl>
                                      </p:cBhvr>
                                    </p:animEffect>
                                  </p:child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fade">
                                      <p:cBhvr>
                                        <p:cTn id="23" dur="500"/>
                                        <p:tgtEl>
                                          <p:spTgt spid="8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8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bwMode="auto">
          <a:xfrm>
            <a:off x="1104289" y="2709416"/>
            <a:ext cx="9927771" cy="2633146"/>
          </a:xfrm>
          <a:prstGeom prst="roundRect">
            <a:avLst>
              <a:gd name="adj" fmla="val 12627"/>
            </a:avLst>
          </a:prstGeom>
          <a:noFill/>
          <a:ln w="57150">
            <a:solidFill>
              <a:srgbClr val="00AEE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7" name="Group 6"/>
          <p:cNvGrpSpPr/>
          <p:nvPr/>
        </p:nvGrpSpPr>
        <p:grpSpPr>
          <a:xfrm>
            <a:off x="2594654" y="2382846"/>
            <a:ext cx="7059387" cy="326570"/>
            <a:chOff x="2594654" y="5225143"/>
            <a:chExt cx="7059387" cy="326570"/>
          </a:xfrm>
        </p:grpSpPr>
        <p:cxnSp>
          <p:nvCxnSpPr>
            <p:cNvPr id="5" name="Straight Connector 4"/>
            <p:cNvCxnSpPr/>
            <p:nvPr/>
          </p:nvCxnSpPr>
          <p:spPr>
            <a:xfrm>
              <a:off x="2594654"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951412"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297283"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9654041" y="5225143"/>
              <a:ext cx="0" cy="326570"/>
            </a:xfrm>
            <a:prstGeom prst="line">
              <a:avLst/>
            </a:prstGeom>
            <a:ln w="76200">
              <a:solidFill>
                <a:srgbClr val="00AEEF"/>
              </a:solidFill>
            </a:ln>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3474549" y="4735036"/>
            <a:ext cx="5340302" cy="393954"/>
          </a:xfrm>
          <a:prstGeom prst="rect">
            <a:avLst/>
          </a:prstGeom>
          <a:noFill/>
        </p:spPr>
        <p:txBody>
          <a:bodyPr wrap="square" lIns="0" tIns="0" rIns="0" bIns="0" rtlCol="0">
            <a:spAutoFit/>
          </a:bodyPr>
          <a:lstStyle/>
          <a:p>
            <a:pPr algn="ctr">
              <a:lnSpc>
                <a:spcPct val="80000"/>
              </a:lnSpc>
              <a:buSzPct val="80000"/>
            </a:pPr>
            <a:r>
              <a:rPr lang="en-US" sz="3200" dirty="0" smtClean="0">
                <a:gradFill>
                  <a:gsLst>
                    <a:gs pos="0">
                      <a:srgbClr val="FFFFFF"/>
                    </a:gs>
                    <a:gs pos="100000">
                      <a:srgbClr val="FFFFFF"/>
                    </a:gs>
                  </a:gsLst>
                  <a:lin ang="5400000" scaled="0"/>
                </a:gradFill>
              </a:rPr>
              <a:t>24GB Distributed Cache</a:t>
            </a:r>
            <a:endParaRPr lang="en-US" sz="3200" dirty="0">
              <a:gradFill>
                <a:gsLst>
                  <a:gs pos="0">
                    <a:srgbClr val="FFFFFF"/>
                  </a:gs>
                  <a:gs pos="100000">
                    <a:srgbClr val="FFFFFF"/>
                  </a:gs>
                </a:gsLst>
                <a:lin ang="5400000" scaled="0"/>
              </a:gradFill>
            </a:endParaRPr>
          </a:p>
        </p:txBody>
      </p:sp>
      <p:sp>
        <p:nvSpPr>
          <p:cNvPr id="86" name="TextBox 85"/>
          <p:cNvSpPr txBox="1"/>
          <p:nvPr/>
        </p:nvSpPr>
        <p:spPr>
          <a:xfrm>
            <a:off x="1458141" y="520249"/>
            <a:ext cx="3635453" cy="295466"/>
          </a:xfrm>
          <a:prstGeom prst="rect">
            <a:avLst/>
          </a:prstGeom>
          <a:noFill/>
        </p:spPr>
        <p:txBody>
          <a:bodyPr wrap="square" lIns="0" tIns="0" rIns="0" bIns="0" rtlCol="0">
            <a:spAutoFit/>
          </a:bodyPr>
          <a:lstStyle/>
          <a:p>
            <a:pPr>
              <a:lnSpc>
                <a:spcPct val="80000"/>
              </a:lnSpc>
              <a:buSzPct val="80000"/>
            </a:pPr>
            <a:r>
              <a:rPr lang="en-US" dirty="0" smtClean="0">
                <a:gradFill>
                  <a:gsLst>
                    <a:gs pos="0">
                      <a:srgbClr val="FFFFFF"/>
                    </a:gs>
                    <a:gs pos="100000">
                      <a:srgbClr val="FFFFFF"/>
                    </a:gs>
                  </a:gsLst>
                  <a:lin ang="5400000" scaled="0"/>
                </a:gradFill>
              </a:rPr>
              <a:t>Web Roles</a:t>
            </a:r>
            <a:endParaRPr lang="en-US" dirty="0">
              <a:gradFill>
                <a:gsLst>
                  <a:gs pos="0">
                    <a:srgbClr val="FFFFFF"/>
                  </a:gs>
                  <a:gs pos="100000">
                    <a:srgbClr val="FFFFFF"/>
                  </a:gs>
                </a:gsLst>
                <a:lin ang="5400000" scaled="0"/>
              </a:gradFill>
            </a:endParaRPr>
          </a:p>
        </p:txBody>
      </p:sp>
      <p:grpSp>
        <p:nvGrpSpPr>
          <p:cNvPr id="87" name="Group 86"/>
          <p:cNvGrpSpPr/>
          <p:nvPr/>
        </p:nvGrpSpPr>
        <p:grpSpPr>
          <a:xfrm>
            <a:off x="1446212" y="896700"/>
            <a:ext cx="2211227" cy="1486146"/>
            <a:chOff x="1446212" y="3738997"/>
            <a:chExt cx="2211227" cy="1486146"/>
          </a:xfrm>
        </p:grpSpPr>
        <p:sp>
          <p:nvSpPr>
            <p:cNvPr id="88" name="Rounded Rectangle 87"/>
            <p:cNvSpPr/>
            <p:nvPr/>
          </p:nvSpPr>
          <p:spPr bwMode="auto">
            <a:xfrm>
              <a:off x="1446212"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89" name="Picture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3038" y="3864023"/>
              <a:ext cx="692412" cy="626332"/>
            </a:xfrm>
            <a:prstGeom prst="rect">
              <a:avLst/>
            </a:prstGeom>
          </p:spPr>
        </p:pic>
      </p:grpSp>
      <p:grpSp>
        <p:nvGrpSpPr>
          <p:cNvPr id="90" name="Group 89"/>
          <p:cNvGrpSpPr/>
          <p:nvPr/>
        </p:nvGrpSpPr>
        <p:grpSpPr>
          <a:xfrm>
            <a:off x="3808412" y="896700"/>
            <a:ext cx="2211227" cy="1486146"/>
            <a:chOff x="3808412" y="3738997"/>
            <a:chExt cx="2211227" cy="1486146"/>
          </a:xfrm>
        </p:grpSpPr>
        <p:sp>
          <p:nvSpPr>
            <p:cNvPr id="91" name="Rounded Rectangle 90"/>
            <p:cNvSpPr/>
            <p:nvPr/>
          </p:nvSpPr>
          <p:spPr bwMode="auto">
            <a:xfrm>
              <a:off x="3808412"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92" name="Picture 9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5238" y="3864023"/>
              <a:ext cx="692412" cy="626332"/>
            </a:xfrm>
            <a:prstGeom prst="rect">
              <a:avLst/>
            </a:prstGeom>
          </p:spPr>
        </p:pic>
      </p:grpSp>
      <p:grpSp>
        <p:nvGrpSpPr>
          <p:cNvPr id="93" name="Group 92"/>
          <p:cNvGrpSpPr/>
          <p:nvPr/>
        </p:nvGrpSpPr>
        <p:grpSpPr>
          <a:xfrm>
            <a:off x="6166186" y="896700"/>
            <a:ext cx="2211227" cy="1486146"/>
            <a:chOff x="6166186" y="3738997"/>
            <a:chExt cx="2211227" cy="1486146"/>
          </a:xfrm>
        </p:grpSpPr>
        <p:sp>
          <p:nvSpPr>
            <p:cNvPr id="94" name="Rounded Rectangle 93"/>
            <p:cNvSpPr/>
            <p:nvPr/>
          </p:nvSpPr>
          <p:spPr bwMode="auto">
            <a:xfrm>
              <a:off x="6166186"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95" name="Picture 9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3012" y="3864023"/>
              <a:ext cx="692412" cy="626332"/>
            </a:xfrm>
            <a:prstGeom prst="rect">
              <a:avLst/>
            </a:prstGeom>
          </p:spPr>
        </p:pic>
      </p:grpSp>
      <p:grpSp>
        <p:nvGrpSpPr>
          <p:cNvPr id="96" name="Group 95"/>
          <p:cNvGrpSpPr/>
          <p:nvPr/>
        </p:nvGrpSpPr>
        <p:grpSpPr>
          <a:xfrm>
            <a:off x="8528386" y="896700"/>
            <a:ext cx="2211227" cy="1486146"/>
            <a:chOff x="8528386" y="3738997"/>
            <a:chExt cx="2211227" cy="1486146"/>
          </a:xfrm>
        </p:grpSpPr>
        <p:sp>
          <p:nvSpPr>
            <p:cNvPr id="97" name="Rounded Rectangle 96"/>
            <p:cNvSpPr/>
            <p:nvPr/>
          </p:nvSpPr>
          <p:spPr bwMode="auto">
            <a:xfrm>
              <a:off x="8528386" y="3738997"/>
              <a:ext cx="2211227" cy="1486146"/>
            </a:xfrm>
            <a:prstGeom prst="roundRect">
              <a:avLst>
                <a:gd name="adj" fmla="val 5680"/>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98" name="Picture 9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5212" y="3864023"/>
              <a:ext cx="692412" cy="626332"/>
            </a:xfrm>
            <a:prstGeom prst="rect">
              <a:avLst/>
            </a:prstGeom>
          </p:spPr>
        </p:pic>
      </p:grpSp>
      <p:grpSp>
        <p:nvGrpSpPr>
          <p:cNvPr id="15" name="Group 14"/>
          <p:cNvGrpSpPr/>
          <p:nvPr/>
        </p:nvGrpSpPr>
        <p:grpSpPr>
          <a:xfrm>
            <a:off x="3792774" y="3028345"/>
            <a:ext cx="2211227" cy="1486146"/>
            <a:chOff x="3854418" y="3028345"/>
            <a:chExt cx="2211227" cy="1486146"/>
          </a:xfrm>
        </p:grpSpPr>
        <p:grpSp>
          <p:nvGrpSpPr>
            <p:cNvPr id="128" name="Group 127"/>
            <p:cNvGrpSpPr/>
            <p:nvPr/>
          </p:nvGrpSpPr>
          <p:grpSpPr>
            <a:xfrm>
              <a:off x="3854418" y="3028345"/>
              <a:ext cx="2211227" cy="1486146"/>
              <a:chOff x="1446212" y="3738997"/>
              <a:chExt cx="2211227" cy="1486146"/>
            </a:xfrm>
          </p:grpSpPr>
          <p:sp>
            <p:nvSpPr>
              <p:cNvPr id="129" name="Rounded Rectangle 128"/>
              <p:cNvSpPr/>
              <p:nvPr/>
            </p:nvSpPr>
            <p:spPr bwMode="auto">
              <a:xfrm>
                <a:off x="1446212" y="3738997"/>
                <a:ext cx="2211227" cy="1486146"/>
              </a:xfrm>
              <a:prstGeom prst="roundRect">
                <a:avLst>
                  <a:gd name="adj" fmla="val 568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0" name="Picture 1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3038" y="3864023"/>
                <a:ext cx="692412" cy="626332"/>
              </a:xfrm>
              <a:prstGeom prst="rect">
                <a:avLst/>
              </a:prstGeom>
            </p:spPr>
          </p:pic>
        </p:grpSp>
        <p:sp>
          <p:nvSpPr>
            <p:cNvPr id="142" name="TextBox 141"/>
            <p:cNvSpPr txBox="1"/>
            <p:nvPr/>
          </p:nvSpPr>
          <p:spPr>
            <a:xfrm>
              <a:off x="4034171" y="3895182"/>
              <a:ext cx="1869627" cy="517065"/>
            </a:xfrm>
            <a:prstGeom prst="rect">
              <a:avLst/>
            </a:prstGeom>
            <a:noFill/>
          </p:spPr>
          <p:txBody>
            <a:bodyPr wrap="square" lIns="0" tIns="0" rIns="0" bIns="0" rtlCol="0">
              <a:spAutoFit/>
            </a:bodyPr>
            <a:lstStyle/>
            <a:p>
              <a:pPr>
                <a:lnSpc>
                  <a:spcPct val="80000"/>
                </a:lnSpc>
                <a:buSzPct val="80000"/>
              </a:pPr>
              <a:r>
                <a:rPr lang="en-US" dirty="0" smtClean="0">
                  <a:gradFill>
                    <a:gsLst>
                      <a:gs pos="0">
                        <a:srgbClr val="FFFFFF"/>
                      </a:gs>
                      <a:gs pos="100000">
                        <a:srgbClr val="FFFFFF"/>
                      </a:gs>
                    </a:gsLst>
                    <a:lin ang="5400000" scaled="0"/>
                  </a:gradFill>
                </a:rPr>
                <a:t>12GB Cache</a:t>
              </a:r>
            </a:p>
            <a:p>
              <a:pPr>
                <a:lnSpc>
                  <a:spcPct val="80000"/>
                </a:lnSpc>
                <a:buSzPct val="80000"/>
              </a:pPr>
              <a:r>
                <a:rPr lang="en-US" sz="1800" dirty="0" smtClean="0">
                  <a:gradFill>
                    <a:gsLst>
                      <a:gs pos="0">
                        <a:srgbClr val="FFFFFF"/>
                      </a:gs>
                      <a:gs pos="100000">
                        <a:srgbClr val="FFFFFF"/>
                      </a:gs>
                    </a:gsLst>
                    <a:lin ang="5400000" scaled="0"/>
                  </a:gradFill>
                </a:rPr>
                <a:t>Worker Role</a:t>
              </a:r>
              <a:endParaRPr lang="en-US" sz="1800" dirty="0">
                <a:gradFill>
                  <a:gsLst>
                    <a:gs pos="0">
                      <a:srgbClr val="FFFFFF"/>
                    </a:gs>
                    <a:gs pos="100000">
                      <a:srgbClr val="FFFFFF"/>
                    </a:gs>
                  </a:gsLst>
                  <a:lin ang="5400000" scaled="0"/>
                </a:gradFill>
              </a:endParaRPr>
            </a:p>
          </p:txBody>
        </p:sp>
      </p:grpSp>
      <p:grpSp>
        <p:nvGrpSpPr>
          <p:cNvPr id="16" name="Group 15"/>
          <p:cNvGrpSpPr/>
          <p:nvPr/>
        </p:nvGrpSpPr>
        <p:grpSpPr>
          <a:xfrm>
            <a:off x="6154974" y="3028345"/>
            <a:ext cx="2211227" cy="1486146"/>
            <a:chOff x="6216618" y="3028345"/>
            <a:chExt cx="2211227" cy="1486146"/>
          </a:xfrm>
        </p:grpSpPr>
        <p:grpSp>
          <p:nvGrpSpPr>
            <p:cNvPr id="131" name="Group 130"/>
            <p:cNvGrpSpPr/>
            <p:nvPr/>
          </p:nvGrpSpPr>
          <p:grpSpPr>
            <a:xfrm>
              <a:off x="6216618" y="3028345"/>
              <a:ext cx="2211227" cy="1486146"/>
              <a:chOff x="3808412" y="3738997"/>
              <a:chExt cx="2211227" cy="1486146"/>
            </a:xfrm>
          </p:grpSpPr>
          <p:sp>
            <p:nvSpPr>
              <p:cNvPr id="132" name="Rounded Rectangle 131"/>
              <p:cNvSpPr/>
              <p:nvPr/>
            </p:nvSpPr>
            <p:spPr bwMode="auto">
              <a:xfrm>
                <a:off x="3808412" y="3738997"/>
                <a:ext cx="2211227" cy="1486146"/>
              </a:xfrm>
              <a:prstGeom prst="roundRect">
                <a:avLst>
                  <a:gd name="adj" fmla="val 568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3" name="Picture 1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5238" y="3864023"/>
                <a:ext cx="692412" cy="626332"/>
              </a:xfrm>
              <a:prstGeom prst="rect">
                <a:avLst/>
              </a:prstGeom>
            </p:spPr>
          </p:pic>
        </p:grpSp>
        <p:sp>
          <p:nvSpPr>
            <p:cNvPr id="143" name="TextBox 142"/>
            <p:cNvSpPr txBox="1"/>
            <p:nvPr/>
          </p:nvSpPr>
          <p:spPr>
            <a:xfrm>
              <a:off x="6391945" y="3895182"/>
              <a:ext cx="1869627" cy="517065"/>
            </a:xfrm>
            <a:prstGeom prst="rect">
              <a:avLst/>
            </a:prstGeom>
            <a:noFill/>
          </p:spPr>
          <p:txBody>
            <a:bodyPr wrap="square" lIns="0" tIns="0" rIns="0" bIns="0" rtlCol="0">
              <a:spAutoFit/>
            </a:bodyPr>
            <a:lstStyle/>
            <a:p>
              <a:pPr lvl="0">
                <a:lnSpc>
                  <a:spcPct val="80000"/>
                </a:lnSpc>
                <a:buSzPct val="80000"/>
              </a:pPr>
              <a:r>
                <a:rPr lang="en-US" dirty="0">
                  <a:gradFill>
                    <a:gsLst>
                      <a:gs pos="0">
                        <a:srgbClr val="FFFFFF"/>
                      </a:gs>
                      <a:gs pos="100000">
                        <a:srgbClr val="FFFFFF"/>
                      </a:gs>
                    </a:gsLst>
                    <a:lin ang="5400000" scaled="0"/>
                  </a:gradFill>
                </a:rPr>
                <a:t>12GB Cache</a:t>
              </a:r>
            </a:p>
            <a:p>
              <a:pPr lvl="0">
                <a:lnSpc>
                  <a:spcPct val="80000"/>
                </a:lnSpc>
                <a:buSzPct val="80000"/>
              </a:pPr>
              <a:r>
                <a:rPr lang="en-US" sz="1800" dirty="0">
                  <a:gradFill>
                    <a:gsLst>
                      <a:gs pos="0">
                        <a:srgbClr val="FFFFFF"/>
                      </a:gs>
                      <a:gs pos="100000">
                        <a:srgbClr val="FFFFFF"/>
                      </a:gs>
                    </a:gsLst>
                    <a:lin ang="5400000" scaled="0"/>
                  </a:gradFill>
                </a:rPr>
                <a:t>Worker Role</a:t>
              </a:r>
            </a:p>
          </p:txBody>
        </p:sp>
      </p:grpSp>
      <p:grpSp>
        <p:nvGrpSpPr>
          <p:cNvPr id="14" name="Group 13"/>
          <p:cNvGrpSpPr/>
          <p:nvPr/>
        </p:nvGrpSpPr>
        <p:grpSpPr>
          <a:xfrm>
            <a:off x="2540230" y="5652132"/>
            <a:ext cx="7645400" cy="914096"/>
            <a:chOff x="2540230" y="5754872"/>
            <a:chExt cx="7645400" cy="914096"/>
          </a:xfrm>
        </p:grpSpPr>
        <p:sp>
          <p:nvSpPr>
            <p:cNvPr id="146" name="Rectangle 145"/>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7" name="TextBox 146"/>
            <p:cNvSpPr txBox="1"/>
            <p:nvPr/>
          </p:nvSpPr>
          <p:spPr>
            <a:xfrm>
              <a:off x="9195030" y="5754872"/>
              <a:ext cx="990600" cy="914096"/>
            </a:xfrm>
            <a:prstGeom prst="rect">
              <a:avLst/>
            </a:prstGeom>
            <a:noFill/>
          </p:spPr>
          <p:txBody>
            <a:bodyPr wrap="square" lIns="0" tIns="0" rIns="0" bIns="0" rtlCol="0">
              <a:spAutoFit/>
            </a:bodyPr>
            <a:lstStyle/>
            <a:p>
              <a:pPr algn="ctr">
                <a:lnSpc>
                  <a:spcPct val="90000"/>
                </a:lnSpc>
                <a:spcBef>
                  <a:spcPct val="20000"/>
                </a:spcBef>
                <a:buSzPct val="80000"/>
              </a:pPr>
              <a:r>
                <a:rPr lang="en-US" sz="6600" dirty="0" smtClean="0">
                  <a:solidFill>
                    <a:schemeClr val="bg1"/>
                  </a:solidFill>
                  <a:latin typeface="Segoe UI Light" pitchFamily="34" charset="0"/>
                </a:rPr>
                <a:t>4</a:t>
              </a:r>
              <a:endParaRPr lang="en-US" sz="6600" dirty="0">
                <a:solidFill>
                  <a:schemeClr val="bg1"/>
                </a:solidFill>
                <a:latin typeface="Segoe UI Light" pitchFamily="34" charset="0"/>
              </a:endParaRPr>
            </a:p>
          </p:txBody>
        </p:sp>
        <p:sp>
          <p:nvSpPr>
            <p:cNvPr id="148" name="Rectangle 147"/>
            <p:cNvSpPr/>
            <p:nvPr/>
          </p:nvSpPr>
          <p:spPr bwMode="auto">
            <a:xfrm>
              <a:off x="2543998" y="6093146"/>
              <a:ext cx="2705335"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37" name="Group 36"/>
          <p:cNvGrpSpPr/>
          <p:nvPr/>
        </p:nvGrpSpPr>
        <p:grpSpPr>
          <a:xfrm>
            <a:off x="1415390" y="3028345"/>
            <a:ext cx="2211227" cy="1486146"/>
            <a:chOff x="3854418" y="3028345"/>
            <a:chExt cx="2211227" cy="1486146"/>
          </a:xfrm>
        </p:grpSpPr>
        <p:grpSp>
          <p:nvGrpSpPr>
            <p:cNvPr id="38" name="Group 37"/>
            <p:cNvGrpSpPr/>
            <p:nvPr/>
          </p:nvGrpSpPr>
          <p:grpSpPr>
            <a:xfrm>
              <a:off x="3854418" y="3028345"/>
              <a:ext cx="2211227" cy="1486146"/>
              <a:chOff x="1446212" y="3738997"/>
              <a:chExt cx="2211227" cy="1486146"/>
            </a:xfrm>
          </p:grpSpPr>
          <p:sp>
            <p:nvSpPr>
              <p:cNvPr id="40" name="Rounded Rectangle 39"/>
              <p:cNvSpPr/>
              <p:nvPr/>
            </p:nvSpPr>
            <p:spPr bwMode="auto">
              <a:xfrm>
                <a:off x="1446212" y="3738997"/>
                <a:ext cx="2211227" cy="1486146"/>
              </a:xfrm>
              <a:prstGeom prst="roundRect">
                <a:avLst>
                  <a:gd name="adj" fmla="val 568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1" name="Pictur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3038" y="3864023"/>
                <a:ext cx="692412" cy="626332"/>
              </a:xfrm>
              <a:prstGeom prst="rect">
                <a:avLst/>
              </a:prstGeom>
            </p:spPr>
          </p:pic>
        </p:grpSp>
        <p:sp>
          <p:nvSpPr>
            <p:cNvPr id="39" name="TextBox 38"/>
            <p:cNvSpPr txBox="1"/>
            <p:nvPr/>
          </p:nvSpPr>
          <p:spPr>
            <a:xfrm>
              <a:off x="4034171" y="3895182"/>
              <a:ext cx="1869627" cy="517065"/>
            </a:xfrm>
            <a:prstGeom prst="rect">
              <a:avLst/>
            </a:prstGeom>
            <a:noFill/>
          </p:spPr>
          <p:txBody>
            <a:bodyPr wrap="square" lIns="0" tIns="0" rIns="0" bIns="0" rtlCol="0">
              <a:spAutoFit/>
            </a:bodyPr>
            <a:lstStyle/>
            <a:p>
              <a:pPr>
                <a:lnSpc>
                  <a:spcPct val="80000"/>
                </a:lnSpc>
                <a:buSzPct val="80000"/>
              </a:pPr>
              <a:r>
                <a:rPr lang="en-US" dirty="0" smtClean="0">
                  <a:gradFill>
                    <a:gsLst>
                      <a:gs pos="0">
                        <a:srgbClr val="FFFFFF"/>
                      </a:gs>
                      <a:gs pos="100000">
                        <a:srgbClr val="FFFFFF"/>
                      </a:gs>
                    </a:gsLst>
                    <a:lin ang="5400000" scaled="0"/>
                  </a:gradFill>
                </a:rPr>
                <a:t>12GB Cache</a:t>
              </a:r>
            </a:p>
            <a:p>
              <a:pPr>
                <a:lnSpc>
                  <a:spcPct val="80000"/>
                </a:lnSpc>
                <a:buSzPct val="80000"/>
              </a:pPr>
              <a:r>
                <a:rPr lang="en-US" sz="1800" dirty="0" smtClean="0">
                  <a:gradFill>
                    <a:gsLst>
                      <a:gs pos="0">
                        <a:srgbClr val="FFFFFF"/>
                      </a:gs>
                      <a:gs pos="100000">
                        <a:srgbClr val="FFFFFF"/>
                      </a:gs>
                    </a:gsLst>
                    <a:lin ang="5400000" scaled="0"/>
                  </a:gradFill>
                </a:rPr>
                <a:t>Worker Role</a:t>
              </a:r>
              <a:endParaRPr lang="en-US" sz="1800" dirty="0">
                <a:gradFill>
                  <a:gsLst>
                    <a:gs pos="0">
                      <a:srgbClr val="FFFFFF"/>
                    </a:gs>
                    <a:gs pos="100000">
                      <a:srgbClr val="FFFFFF"/>
                    </a:gs>
                  </a:gsLst>
                  <a:lin ang="5400000" scaled="0"/>
                </a:gradFill>
              </a:endParaRPr>
            </a:p>
          </p:txBody>
        </p:sp>
      </p:grpSp>
      <p:grpSp>
        <p:nvGrpSpPr>
          <p:cNvPr id="42" name="Group 41"/>
          <p:cNvGrpSpPr/>
          <p:nvPr/>
        </p:nvGrpSpPr>
        <p:grpSpPr>
          <a:xfrm>
            <a:off x="8516546" y="3028345"/>
            <a:ext cx="2211227" cy="1486146"/>
            <a:chOff x="6216618" y="3028345"/>
            <a:chExt cx="2211227" cy="1486146"/>
          </a:xfrm>
        </p:grpSpPr>
        <p:grpSp>
          <p:nvGrpSpPr>
            <p:cNvPr id="43" name="Group 42"/>
            <p:cNvGrpSpPr/>
            <p:nvPr/>
          </p:nvGrpSpPr>
          <p:grpSpPr>
            <a:xfrm>
              <a:off x="6216618" y="3028345"/>
              <a:ext cx="2211227" cy="1486146"/>
              <a:chOff x="3808412" y="3738997"/>
              <a:chExt cx="2211227" cy="1486146"/>
            </a:xfrm>
          </p:grpSpPr>
          <p:sp>
            <p:nvSpPr>
              <p:cNvPr id="45" name="Rounded Rectangle 44"/>
              <p:cNvSpPr/>
              <p:nvPr/>
            </p:nvSpPr>
            <p:spPr bwMode="auto">
              <a:xfrm>
                <a:off x="3808412" y="3738997"/>
                <a:ext cx="2211227" cy="1486146"/>
              </a:xfrm>
              <a:prstGeom prst="roundRect">
                <a:avLst>
                  <a:gd name="adj" fmla="val 5680"/>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6" name="Picture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5238" y="3864023"/>
                <a:ext cx="692412" cy="626332"/>
              </a:xfrm>
              <a:prstGeom prst="rect">
                <a:avLst/>
              </a:prstGeom>
            </p:spPr>
          </p:pic>
        </p:grpSp>
        <p:sp>
          <p:nvSpPr>
            <p:cNvPr id="44" name="TextBox 43"/>
            <p:cNvSpPr txBox="1"/>
            <p:nvPr/>
          </p:nvSpPr>
          <p:spPr>
            <a:xfrm>
              <a:off x="6391945" y="3895182"/>
              <a:ext cx="1869627" cy="517065"/>
            </a:xfrm>
            <a:prstGeom prst="rect">
              <a:avLst/>
            </a:prstGeom>
            <a:noFill/>
          </p:spPr>
          <p:txBody>
            <a:bodyPr wrap="square" lIns="0" tIns="0" rIns="0" bIns="0" rtlCol="0">
              <a:spAutoFit/>
            </a:bodyPr>
            <a:lstStyle/>
            <a:p>
              <a:pPr lvl="0">
                <a:lnSpc>
                  <a:spcPct val="80000"/>
                </a:lnSpc>
                <a:buSzPct val="80000"/>
              </a:pPr>
              <a:r>
                <a:rPr lang="en-US" dirty="0">
                  <a:gradFill>
                    <a:gsLst>
                      <a:gs pos="0">
                        <a:srgbClr val="FFFFFF"/>
                      </a:gs>
                      <a:gs pos="100000">
                        <a:srgbClr val="FFFFFF"/>
                      </a:gs>
                    </a:gsLst>
                    <a:lin ang="5400000" scaled="0"/>
                  </a:gradFill>
                </a:rPr>
                <a:t>12GB Cache</a:t>
              </a:r>
            </a:p>
            <a:p>
              <a:pPr lvl="0">
                <a:lnSpc>
                  <a:spcPct val="80000"/>
                </a:lnSpc>
                <a:buSzPct val="80000"/>
              </a:pPr>
              <a:r>
                <a:rPr lang="en-US" sz="1800" dirty="0">
                  <a:gradFill>
                    <a:gsLst>
                      <a:gs pos="0">
                        <a:srgbClr val="FFFFFF"/>
                      </a:gs>
                      <a:gs pos="100000">
                        <a:srgbClr val="FFFFFF"/>
                      </a:gs>
                    </a:gsLst>
                    <a:lin ang="5400000" scaled="0"/>
                  </a:gradFill>
                </a:rPr>
                <a:t>Worker Role</a:t>
              </a:r>
            </a:p>
          </p:txBody>
        </p:sp>
      </p:grpSp>
      <p:sp>
        <p:nvSpPr>
          <p:cNvPr id="47" name="TextBox 46"/>
          <p:cNvSpPr txBox="1"/>
          <p:nvPr/>
        </p:nvSpPr>
        <p:spPr>
          <a:xfrm>
            <a:off x="3472839" y="4733326"/>
            <a:ext cx="5340302" cy="393954"/>
          </a:xfrm>
          <a:prstGeom prst="rect">
            <a:avLst/>
          </a:prstGeom>
          <a:noFill/>
        </p:spPr>
        <p:txBody>
          <a:bodyPr wrap="square" lIns="0" tIns="0" rIns="0" bIns="0" rtlCol="0">
            <a:spAutoFit/>
          </a:bodyPr>
          <a:lstStyle/>
          <a:p>
            <a:pPr algn="ctr">
              <a:lnSpc>
                <a:spcPct val="80000"/>
              </a:lnSpc>
              <a:buSzPct val="80000"/>
            </a:pPr>
            <a:r>
              <a:rPr lang="en-US" sz="3200" dirty="0" smtClean="0">
                <a:gradFill>
                  <a:gsLst>
                    <a:gs pos="0">
                      <a:srgbClr val="FFFFFF"/>
                    </a:gs>
                    <a:gs pos="100000">
                      <a:srgbClr val="FFFFFF"/>
                    </a:gs>
                  </a:gsLst>
                  <a:lin ang="5400000" scaled="0"/>
                </a:gradFill>
              </a:rPr>
              <a:t>48GB Distributed Cache</a:t>
            </a:r>
            <a:endParaRPr lang="en-US" sz="3200" dirty="0">
              <a:gradFill>
                <a:gsLst>
                  <a:gs pos="0">
                    <a:srgbClr val="FFFFFF"/>
                  </a:gs>
                  <a:gs pos="100000">
                    <a:srgbClr val="FFFFFF"/>
                  </a:gs>
                </a:gsLst>
                <a:lin ang="5400000" scaled="0"/>
              </a:gradFill>
            </a:endParaRPr>
          </a:p>
        </p:txBody>
      </p:sp>
      <p:sp>
        <p:nvSpPr>
          <p:cNvPr id="48" name="Rectangle 47"/>
          <p:cNvSpPr/>
          <p:nvPr/>
        </p:nvSpPr>
        <p:spPr bwMode="auto">
          <a:xfrm>
            <a:off x="5238090" y="5837953"/>
            <a:ext cx="135293" cy="528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526395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250"/>
                                        <p:tgtEl>
                                          <p:spTgt spid="37"/>
                                        </p:tgtEl>
                                        <p:attrNameLst>
                                          <p:attrName>ppt_x</p:attrName>
                                        </p:attrNameLst>
                                      </p:cBhvr>
                                      <p:tavLst>
                                        <p:tav tm="0">
                                          <p:val>
                                            <p:strVal val="#ppt_x+#ppt_w*1.125000"/>
                                          </p:val>
                                        </p:tav>
                                        <p:tav tm="100000">
                                          <p:val>
                                            <p:strVal val="#ppt_x"/>
                                          </p:val>
                                        </p:tav>
                                      </p:tavLst>
                                    </p:anim>
                                    <p:animEffect transition="in" filter="wipe(left)">
                                      <p:cBhvr>
                                        <p:cTn id="8" dur="1250"/>
                                        <p:tgtEl>
                                          <p:spTgt spid="37"/>
                                        </p:tgtEl>
                                      </p:cBhvr>
                                    </p:animEffect>
                                  </p:childTnLst>
                                </p:cTn>
                              </p:par>
                              <p:par>
                                <p:cTn id="9" presetID="12" presetClass="entr" presetSubtype="8"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1250"/>
                                        <p:tgtEl>
                                          <p:spTgt spid="42"/>
                                        </p:tgtEl>
                                        <p:attrNameLst>
                                          <p:attrName>ppt_x</p:attrName>
                                        </p:attrNameLst>
                                      </p:cBhvr>
                                      <p:tavLst>
                                        <p:tav tm="0">
                                          <p:val>
                                            <p:strVal val="#ppt_x-#ppt_w*1.125000"/>
                                          </p:val>
                                        </p:tav>
                                        <p:tav tm="100000">
                                          <p:val>
                                            <p:strVal val="#ppt_x"/>
                                          </p:val>
                                        </p:tav>
                                      </p:tavLst>
                                    </p:anim>
                                    <p:animEffect transition="in" filter="wipe(right)">
                                      <p:cBhvr>
                                        <p:cTn id="12" dur="1250"/>
                                        <p:tgtEl>
                                          <p:spTgt spid="42"/>
                                        </p:tgtEl>
                                      </p:cBhvr>
                                    </p:animEffect>
                                  </p:childTnLst>
                                </p:cTn>
                              </p:par>
                            </p:childTnLst>
                          </p:cTn>
                        </p:par>
                        <p:par>
                          <p:cTn id="13" fill="hold">
                            <p:stCondLst>
                              <p:cond delay="1250"/>
                            </p:stCondLst>
                            <p:childTnLst>
                              <p:par>
                                <p:cTn id="14" presetID="10" presetClass="exit" presetSubtype="0" fill="hold" grpId="0" nodeType="afterEffect">
                                  <p:stCondLst>
                                    <p:cond delay="0"/>
                                  </p:stCondLst>
                                  <p:childTnLst>
                                    <p:animEffect transition="out" filter="fade">
                                      <p:cBhvr>
                                        <p:cTn id="15" dur="500"/>
                                        <p:tgtEl>
                                          <p:spTgt spid="83"/>
                                        </p:tgtEl>
                                      </p:cBhvr>
                                    </p:animEffect>
                                    <p:set>
                                      <p:cBhvr>
                                        <p:cTn id="16" dur="1" fill="hold">
                                          <p:stCondLst>
                                            <p:cond delay="499"/>
                                          </p:stCondLst>
                                        </p:cTn>
                                        <p:tgtEl>
                                          <p:spTgt spid="83"/>
                                        </p:tgtEl>
                                        <p:attrNameLst>
                                          <p:attrName>style.visibility</p:attrName>
                                        </p:attrNameLst>
                                      </p:cBhvr>
                                      <p:to>
                                        <p:strVal val="hidden"/>
                                      </p:to>
                                    </p:set>
                                  </p:childTnLst>
                                </p:cTn>
                              </p:par>
                            </p:childTnLst>
                          </p:cTn>
                        </p:par>
                        <p:par>
                          <p:cTn id="17" fill="hold">
                            <p:stCondLst>
                              <p:cond delay="1750"/>
                            </p:stCondLst>
                            <p:childTnLst>
                              <p:par>
                                <p:cTn id="18" presetID="10" presetClass="entr" presetSubtype="0" fill="hold" grpId="1"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47"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22812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t>Service Bus</a:t>
            </a:r>
            <a:endParaRPr lang="en-US" dirty="0"/>
          </a:p>
        </p:txBody>
      </p:sp>
      <p:sp>
        <p:nvSpPr>
          <p:cNvPr id="13" name="Content Placeholder 2"/>
          <p:cNvSpPr>
            <a:spLocks noGrp="1"/>
          </p:cNvSpPr>
          <p:nvPr>
            <p:ph type="body" sz="quarter" idx="10"/>
          </p:nvPr>
        </p:nvSpPr>
        <p:spPr/>
        <p:txBody>
          <a:bodyPr/>
          <a:lstStyle/>
          <a:p>
            <a:pPr marL="460375" indent="-457200">
              <a:lnSpc>
                <a:spcPct val="100000"/>
              </a:lnSpc>
              <a:buFont typeface="Wingdings" pitchFamily="2" charset="2"/>
              <a:buChar char="ß"/>
            </a:pPr>
            <a:r>
              <a:rPr lang="en-US" sz="2800" dirty="0" smtClean="0"/>
              <a:t>Secure messaging and relay capabilities</a:t>
            </a:r>
          </a:p>
          <a:p>
            <a:pPr marL="460375" indent="-457200">
              <a:lnSpc>
                <a:spcPct val="100000"/>
              </a:lnSpc>
              <a:buFont typeface="Wingdings" pitchFamily="2" charset="2"/>
              <a:buChar char="ß"/>
            </a:pPr>
            <a:r>
              <a:rPr lang="en-US" sz="2800" dirty="0" smtClean="0"/>
              <a:t>Easily build hybrid apps</a:t>
            </a:r>
          </a:p>
          <a:p>
            <a:pPr marL="460375" indent="-457200">
              <a:lnSpc>
                <a:spcPct val="100000"/>
              </a:lnSpc>
              <a:buFont typeface="Wingdings" pitchFamily="2" charset="2"/>
              <a:buChar char="ß"/>
            </a:pPr>
            <a:r>
              <a:rPr lang="en-US" sz="2800" dirty="0" smtClean="0"/>
              <a:t>Enable loosely coupled solutions</a:t>
            </a:r>
          </a:p>
          <a:p>
            <a:pPr marL="460375" indent="-457200">
              <a:lnSpc>
                <a:spcPct val="100000"/>
              </a:lnSpc>
              <a:buFont typeface="Wingdings" pitchFamily="2" charset="2"/>
              <a:buChar char="ß"/>
            </a:pPr>
            <a:endParaRPr lang="en-US" sz="2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473" y="2060513"/>
            <a:ext cx="2892488" cy="2892488"/>
          </a:xfrm>
          <a:prstGeom prst="rect">
            <a:avLst/>
          </a:prstGeom>
        </p:spPr>
      </p:pic>
    </p:spTree>
    <p:extLst>
      <p:ext uri="{BB962C8B-B14F-4D97-AF65-F5344CB8AC3E}">
        <p14:creationId xmlns:p14="http://schemas.microsoft.com/office/powerpoint/2010/main" val="34740841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own Arrow 18"/>
          <p:cNvSpPr/>
          <p:nvPr/>
        </p:nvSpPr>
        <p:spPr bwMode="auto">
          <a:xfrm rot="16200000">
            <a:off x="5777239" y="1353206"/>
            <a:ext cx="353327" cy="5464819"/>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U-Turn Arrow 6"/>
          <p:cNvSpPr/>
          <p:nvPr/>
        </p:nvSpPr>
        <p:spPr bwMode="auto">
          <a:xfrm rot="5400000" flipH="1">
            <a:off x="10453120" y="2625822"/>
            <a:ext cx="2085665" cy="1051409"/>
          </a:xfrm>
          <a:prstGeom prst="uturnArrow">
            <a:avLst>
              <a:gd name="adj1" fmla="val 15696"/>
              <a:gd name="adj2" fmla="val 17984"/>
              <a:gd name="adj3" fmla="val 19799"/>
              <a:gd name="adj4" fmla="val 36000"/>
              <a:gd name="adj5" fmla="val 83916"/>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Title 3"/>
          <p:cNvSpPr>
            <a:spLocks noGrp="1"/>
          </p:cNvSpPr>
          <p:nvPr>
            <p:ph type="title" idx="4294967295"/>
          </p:nvPr>
        </p:nvSpPr>
        <p:spPr>
          <a:xfrm>
            <a:off x="706296" y="482600"/>
            <a:ext cx="10969625" cy="885825"/>
          </a:xfrm>
        </p:spPr>
        <p:txBody>
          <a:bodyPr/>
          <a:lstStyle/>
          <a:p>
            <a:r>
              <a:rPr lang="en-US" sz="6400" dirty="0"/>
              <a:t>Tightly Coupled</a:t>
            </a:r>
          </a:p>
        </p:txBody>
      </p:sp>
      <p:grpSp>
        <p:nvGrpSpPr>
          <p:cNvPr id="50" name="Group 49"/>
          <p:cNvGrpSpPr/>
          <p:nvPr/>
        </p:nvGrpSpPr>
        <p:grpSpPr>
          <a:xfrm>
            <a:off x="664949" y="2975364"/>
            <a:ext cx="2615878" cy="2722551"/>
            <a:chOff x="664949" y="2975364"/>
            <a:chExt cx="2615878" cy="2722551"/>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296" y="2975364"/>
              <a:ext cx="2520672" cy="2220506"/>
            </a:xfrm>
            <a:prstGeom prst="rect">
              <a:avLst/>
            </a:prstGeom>
          </p:spPr>
        </p:pic>
        <p:sp>
          <p:nvSpPr>
            <p:cNvPr id="21" name="TextBox 20"/>
            <p:cNvSpPr txBox="1"/>
            <p:nvPr/>
          </p:nvSpPr>
          <p:spPr>
            <a:xfrm>
              <a:off x="664949" y="5353205"/>
              <a:ext cx="2615878" cy="344710"/>
            </a:xfrm>
            <a:prstGeom prst="rect">
              <a:avLst/>
            </a:prstGeom>
            <a:noFill/>
          </p:spPr>
          <p:txBody>
            <a:bodyPr wrap="square" lIns="0" tIns="0" rIns="0" bIns="0" rtlCol="0">
              <a:spAutoFit/>
            </a:bodyPr>
            <a:lstStyle/>
            <a:p>
              <a:pPr>
                <a:lnSpc>
                  <a:spcPct val="80000"/>
                </a:lnSpc>
                <a:buSzPct val="80000"/>
              </a:pPr>
              <a:r>
                <a:rPr lang="en-US" sz="2800" dirty="0" smtClean="0">
                  <a:gradFill>
                    <a:gsLst>
                      <a:gs pos="0">
                        <a:srgbClr val="FFFFFF"/>
                      </a:gs>
                      <a:gs pos="100000">
                        <a:srgbClr val="FFFFFF"/>
                      </a:gs>
                    </a:gsLst>
                    <a:lin ang="5400000" scaled="0"/>
                  </a:gradFill>
                </a:rPr>
                <a:t>Store Front End</a:t>
              </a:r>
              <a:endParaRPr lang="en-US" sz="2800" dirty="0">
                <a:gradFill>
                  <a:gsLst>
                    <a:gs pos="0">
                      <a:srgbClr val="FFFFFF"/>
                    </a:gs>
                    <a:gs pos="100000">
                      <a:srgbClr val="FFFFFF"/>
                    </a:gs>
                  </a:gsLst>
                  <a:lin ang="5400000" scaled="0"/>
                </a:gradFill>
              </a:endParaRPr>
            </a:p>
          </p:txBody>
        </p:sp>
      </p:grpSp>
      <p:grpSp>
        <p:nvGrpSpPr>
          <p:cNvPr id="52" name="Group 51"/>
          <p:cNvGrpSpPr/>
          <p:nvPr/>
        </p:nvGrpSpPr>
        <p:grpSpPr>
          <a:xfrm>
            <a:off x="8744295" y="1726645"/>
            <a:ext cx="2227027" cy="1113514"/>
            <a:chOff x="8744295" y="1726645"/>
            <a:chExt cx="2227027" cy="1113514"/>
          </a:xfrm>
        </p:grpSpPr>
        <p:sp>
          <p:nvSpPr>
            <p:cNvPr id="20" name="Rectangle 19"/>
            <p:cNvSpPr/>
            <p:nvPr/>
          </p:nvSpPr>
          <p:spPr bwMode="auto">
            <a:xfrm>
              <a:off x="8744295" y="1726645"/>
              <a:ext cx="2227027" cy="111351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7278" y="2073435"/>
              <a:ext cx="1040086" cy="662709"/>
            </a:xfrm>
            <a:prstGeom prst="rect">
              <a:avLst/>
            </a:prstGeom>
          </p:spPr>
        </p:pic>
        <p:sp>
          <p:nvSpPr>
            <p:cNvPr id="28" name="TextBox 27"/>
            <p:cNvSpPr txBox="1"/>
            <p:nvPr/>
          </p:nvSpPr>
          <p:spPr>
            <a:xfrm>
              <a:off x="8873824" y="1832333"/>
              <a:ext cx="1969752" cy="221599"/>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Drivers</a:t>
              </a:r>
              <a:endParaRPr lang="en-US" sz="1800" dirty="0">
                <a:gradFill>
                  <a:gsLst>
                    <a:gs pos="0">
                      <a:srgbClr val="FFFFFF"/>
                    </a:gs>
                    <a:gs pos="100000">
                      <a:srgbClr val="FFFFFF"/>
                    </a:gs>
                  </a:gsLst>
                  <a:lin ang="5400000" scaled="0"/>
                </a:gradFill>
              </a:endParaRPr>
            </a:p>
          </p:txBody>
        </p:sp>
      </p:grpSp>
      <p:grpSp>
        <p:nvGrpSpPr>
          <p:cNvPr id="51" name="Group 50"/>
          <p:cNvGrpSpPr/>
          <p:nvPr/>
        </p:nvGrpSpPr>
        <p:grpSpPr>
          <a:xfrm>
            <a:off x="8703318" y="2975363"/>
            <a:ext cx="2615878" cy="2722552"/>
            <a:chOff x="8703318" y="2975363"/>
            <a:chExt cx="2615878" cy="2722552"/>
          </a:xfrm>
        </p:grpSpPr>
        <p:sp>
          <p:nvSpPr>
            <p:cNvPr id="3" name="Rectangle 2"/>
            <p:cNvSpPr/>
            <p:nvPr/>
          </p:nvSpPr>
          <p:spPr bwMode="auto">
            <a:xfrm>
              <a:off x="874429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TextBox 22"/>
            <p:cNvSpPr txBox="1"/>
            <p:nvPr/>
          </p:nvSpPr>
          <p:spPr>
            <a:xfrm>
              <a:off x="8703318" y="5353205"/>
              <a:ext cx="2615878" cy="344710"/>
            </a:xfrm>
            <a:prstGeom prst="rect">
              <a:avLst/>
            </a:prstGeom>
            <a:noFill/>
          </p:spPr>
          <p:txBody>
            <a:bodyPr wrap="square" lIns="0" tIns="0" rIns="0" bIns="0" rtlCol="0">
              <a:spAutoFit/>
            </a:bodyPr>
            <a:lstStyle/>
            <a:p>
              <a:pPr>
                <a:lnSpc>
                  <a:spcPct val="80000"/>
                </a:lnSpc>
                <a:buSzPct val="80000"/>
              </a:pPr>
              <a:r>
                <a:rPr lang="en-US" sz="2800" dirty="0" smtClean="0">
                  <a:gradFill>
                    <a:gsLst>
                      <a:gs pos="0">
                        <a:srgbClr val="FFFFFF"/>
                      </a:gs>
                      <a:gs pos="100000">
                        <a:srgbClr val="FFFFFF"/>
                      </a:gs>
                    </a:gsLst>
                    <a:lin ang="5400000" scaled="0"/>
                  </a:gradFill>
                </a:rPr>
                <a:t>Shipping Service</a:t>
              </a:r>
              <a:endParaRPr lang="en-US" sz="2800" dirty="0">
                <a:gradFill>
                  <a:gsLst>
                    <a:gs pos="0">
                      <a:srgbClr val="FFFFFF"/>
                    </a:gs>
                    <a:gs pos="100000">
                      <a:srgbClr val="FFFFFF"/>
                    </a:gs>
                  </a:gsLst>
                  <a:lin ang="5400000" scaled="0"/>
                </a:gradFill>
              </a:endParaRPr>
            </a:p>
          </p:txBody>
        </p:sp>
        <p:sp>
          <p:nvSpPr>
            <p:cNvPr id="29" name="TextBox 28"/>
            <p:cNvSpPr txBox="1"/>
            <p:nvPr/>
          </p:nvSpPr>
          <p:spPr>
            <a:xfrm>
              <a:off x="8873824" y="4874472"/>
              <a:ext cx="1969752" cy="221599"/>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Tracking</a:t>
              </a:r>
              <a:endParaRPr lang="en-US" sz="1800" dirty="0">
                <a:gradFill>
                  <a:gsLst>
                    <a:gs pos="0">
                      <a:srgbClr val="FFFFFF"/>
                    </a:gs>
                    <a:gs pos="100000">
                      <a:srgbClr val="FFFFFF"/>
                    </a:gs>
                  </a:gsLst>
                  <a:lin ang="5400000" scaled="0"/>
                </a:gradFill>
              </a:endParaRPr>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14075" y="3540408"/>
              <a:ext cx="961309" cy="961309"/>
            </a:xfrm>
            <a:prstGeom prst="rect">
              <a:avLst/>
            </a:prstGeom>
          </p:spPr>
        </p:pic>
      </p:grpSp>
    </p:spTree>
    <p:extLst>
      <p:ext uri="{BB962C8B-B14F-4D97-AF65-F5344CB8AC3E}">
        <p14:creationId xmlns:p14="http://schemas.microsoft.com/office/powerpoint/2010/main" val="33780569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par>
                          <p:cTn id="21" fill="hold">
                            <p:stCondLst>
                              <p:cond delay="500"/>
                            </p:stCondLst>
                            <p:childTnLst>
                              <p:par>
                                <p:cTn id="22" presetID="22" presetClass="entr" presetSubtype="4"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296" y="2975363"/>
            <a:ext cx="2520673" cy="2220507"/>
          </a:xfrm>
          <a:prstGeom prst="rect">
            <a:avLst/>
          </a:prstGeom>
        </p:spPr>
      </p:pic>
      <p:sp>
        <p:nvSpPr>
          <p:cNvPr id="19" name="Down Arrow 18"/>
          <p:cNvSpPr/>
          <p:nvPr/>
        </p:nvSpPr>
        <p:spPr bwMode="auto">
          <a:xfrm rot="16200000">
            <a:off x="5791307" y="1353206"/>
            <a:ext cx="353327" cy="5464819"/>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U-Turn Arrow 6"/>
          <p:cNvSpPr/>
          <p:nvPr/>
        </p:nvSpPr>
        <p:spPr bwMode="auto">
          <a:xfrm rot="5400000" flipH="1">
            <a:off x="10453120" y="2625822"/>
            <a:ext cx="2085665" cy="1051409"/>
          </a:xfrm>
          <a:prstGeom prst="uturnArrow">
            <a:avLst>
              <a:gd name="adj1" fmla="val 15696"/>
              <a:gd name="adj2" fmla="val 17984"/>
              <a:gd name="adj3" fmla="val 19799"/>
              <a:gd name="adj4" fmla="val 36000"/>
              <a:gd name="adj5" fmla="val 83916"/>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7" name="Rectangle 36"/>
          <p:cNvSpPr/>
          <p:nvPr/>
        </p:nvSpPr>
        <p:spPr bwMode="auto">
          <a:xfrm>
            <a:off x="8743221" y="2975363"/>
            <a:ext cx="2227027" cy="2227027"/>
          </a:xfrm>
          <a:prstGeom prst="rect">
            <a:avLst/>
          </a:prstGeom>
          <a:solidFill>
            <a:srgbClr val="ED1E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ectangle 37"/>
          <p:cNvSpPr/>
          <p:nvPr/>
        </p:nvSpPr>
        <p:spPr bwMode="auto">
          <a:xfrm>
            <a:off x="8743221" y="1726645"/>
            <a:ext cx="2227027" cy="1113514"/>
          </a:xfrm>
          <a:prstGeom prst="rect">
            <a:avLst/>
          </a:prstGeom>
          <a:solidFill>
            <a:srgbClr val="ED1E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296" y="2975364"/>
            <a:ext cx="2520672" cy="2220506"/>
          </a:xfrm>
          <a:prstGeom prst="rect">
            <a:avLst/>
          </a:prstGeom>
        </p:spPr>
      </p:pic>
      <p:sp>
        <p:nvSpPr>
          <p:cNvPr id="3" name="Rectangle 2"/>
          <p:cNvSpPr/>
          <p:nvPr/>
        </p:nvSpPr>
        <p:spPr bwMode="auto">
          <a:xfrm>
            <a:off x="874429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0" name="Rectangle 19"/>
          <p:cNvSpPr/>
          <p:nvPr/>
        </p:nvSpPr>
        <p:spPr bwMode="auto">
          <a:xfrm>
            <a:off x="8744295" y="1726645"/>
            <a:ext cx="2227027" cy="111351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TextBox 20"/>
          <p:cNvSpPr txBox="1"/>
          <p:nvPr/>
        </p:nvSpPr>
        <p:spPr>
          <a:xfrm>
            <a:off x="664949" y="5353205"/>
            <a:ext cx="2615878" cy="344710"/>
          </a:xfrm>
          <a:prstGeom prst="rect">
            <a:avLst/>
          </a:prstGeom>
          <a:noFill/>
        </p:spPr>
        <p:txBody>
          <a:bodyPr wrap="square" lIns="0" tIns="0" rIns="0" bIns="0" rtlCol="0">
            <a:spAutoFit/>
          </a:bodyPr>
          <a:lstStyle/>
          <a:p>
            <a:pPr>
              <a:lnSpc>
                <a:spcPct val="80000"/>
              </a:lnSpc>
              <a:buSzPct val="80000"/>
            </a:pPr>
            <a:r>
              <a:rPr lang="en-US" sz="2800" dirty="0" smtClean="0">
                <a:gradFill>
                  <a:gsLst>
                    <a:gs pos="0">
                      <a:srgbClr val="FFFFFF"/>
                    </a:gs>
                    <a:gs pos="100000">
                      <a:srgbClr val="FFFFFF"/>
                    </a:gs>
                  </a:gsLst>
                  <a:lin ang="5400000" scaled="0"/>
                </a:gradFill>
              </a:rPr>
              <a:t>Store Front End</a:t>
            </a:r>
            <a:endParaRPr lang="en-US" sz="2800" dirty="0">
              <a:gradFill>
                <a:gsLst>
                  <a:gs pos="0">
                    <a:srgbClr val="FFFFFF"/>
                  </a:gs>
                  <a:gs pos="100000">
                    <a:srgbClr val="FFFFFF"/>
                  </a:gs>
                </a:gsLst>
                <a:lin ang="5400000" scaled="0"/>
              </a:gradFill>
            </a:endParaRPr>
          </a:p>
        </p:txBody>
      </p:sp>
      <p:sp>
        <p:nvSpPr>
          <p:cNvPr id="23" name="TextBox 22"/>
          <p:cNvSpPr txBox="1"/>
          <p:nvPr/>
        </p:nvSpPr>
        <p:spPr>
          <a:xfrm>
            <a:off x="8703318" y="5353205"/>
            <a:ext cx="2615878" cy="344710"/>
          </a:xfrm>
          <a:prstGeom prst="rect">
            <a:avLst/>
          </a:prstGeom>
          <a:noFill/>
        </p:spPr>
        <p:txBody>
          <a:bodyPr wrap="square" lIns="0" tIns="0" rIns="0" bIns="0" rtlCol="0">
            <a:spAutoFit/>
          </a:bodyPr>
          <a:lstStyle/>
          <a:p>
            <a:pPr>
              <a:lnSpc>
                <a:spcPct val="80000"/>
              </a:lnSpc>
              <a:buSzPct val="80000"/>
            </a:pPr>
            <a:r>
              <a:rPr lang="en-US" sz="2800" dirty="0" smtClean="0">
                <a:gradFill>
                  <a:gsLst>
                    <a:gs pos="0">
                      <a:srgbClr val="FFFFFF"/>
                    </a:gs>
                    <a:gs pos="100000">
                      <a:srgbClr val="FFFFFF"/>
                    </a:gs>
                  </a:gsLst>
                  <a:lin ang="5400000" scaled="0"/>
                </a:gradFill>
              </a:rPr>
              <a:t>Shipping Service</a:t>
            </a:r>
            <a:endParaRPr lang="en-US" sz="2800" dirty="0">
              <a:gradFill>
                <a:gsLst>
                  <a:gs pos="0">
                    <a:srgbClr val="FFFFFF"/>
                  </a:gs>
                  <a:gs pos="100000">
                    <a:srgbClr val="FFFFFF"/>
                  </a:gs>
                </a:gsLst>
                <a:lin ang="5400000" scaled="0"/>
              </a:gradFill>
            </a:endParaRPr>
          </a:p>
        </p:txBody>
      </p:sp>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67278" y="2073435"/>
            <a:ext cx="1040086" cy="662709"/>
          </a:xfrm>
          <a:prstGeom prst="rect">
            <a:avLst/>
          </a:prstGeom>
        </p:spPr>
      </p:pic>
      <p:sp>
        <p:nvSpPr>
          <p:cNvPr id="28" name="TextBox 27"/>
          <p:cNvSpPr txBox="1"/>
          <p:nvPr/>
        </p:nvSpPr>
        <p:spPr>
          <a:xfrm>
            <a:off x="8873824" y="1832333"/>
            <a:ext cx="1969752" cy="221599"/>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Drivers</a:t>
            </a:r>
            <a:endParaRPr lang="en-US" sz="1800" dirty="0">
              <a:gradFill>
                <a:gsLst>
                  <a:gs pos="0">
                    <a:srgbClr val="FFFFFF"/>
                  </a:gs>
                  <a:gs pos="100000">
                    <a:srgbClr val="FFFFFF"/>
                  </a:gs>
                </a:gsLst>
                <a:lin ang="5400000" scaled="0"/>
              </a:gradFill>
            </a:endParaRPr>
          </a:p>
        </p:txBody>
      </p:sp>
      <p:sp>
        <p:nvSpPr>
          <p:cNvPr id="29" name="TextBox 28"/>
          <p:cNvSpPr txBox="1"/>
          <p:nvPr/>
        </p:nvSpPr>
        <p:spPr>
          <a:xfrm>
            <a:off x="8873824" y="4874472"/>
            <a:ext cx="1969752" cy="221599"/>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Tracking</a:t>
            </a:r>
            <a:endParaRPr lang="en-US" sz="1800" dirty="0">
              <a:gradFill>
                <a:gsLst>
                  <a:gs pos="0">
                    <a:srgbClr val="FFFFFF"/>
                  </a:gs>
                  <a:gs pos="100000">
                    <a:srgbClr val="FFFFFF"/>
                  </a:gs>
                </a:gsLst>
                <a:lin ang="5400000" scaled="0"/>
              </a:gradFill>
            </a:endParaRPr>
          </a:p>
        </p:txBody>
      </p:sp>
      <p:pic>
        <p:nvPicPr>
          <p:cNvPr id="30" name="Picture 29"/>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14075" y="3540408"/>
            <a:ext cx="961309" cy="961309"/>
          </a:xfrm>
          <a:prstGeom prst="rect">
            <a:avLst/>
          </a:prstGeom>
        </p:spPr>
      </p:pic>
      <p:pic>
        <p:nvPicPr>
          <p:cNvPr id="44" name="Picture 43"/>
          <p:cNvPicPr>
            <a:picLocks noChangeAspect="1"/>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018963" y="4682216"/>
            <a:ext cx="614015" cy="512331"/>
          </a:xfrm>
          <a:prstGeom prst="rect">
            <a:avLst/>
          </a:prstGeom>
        </p:spPr>
      </p:pic>
      <p:pic>
        <p:nvPicPr>
          <p:cNvPr id="45" name="Picture 44"/>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768632" y="1008200"/>
            <a:ext cx="512331" cy="614015"/>
          </a:xfrm>
          <a:prstGeom prst="rect">
            <a:avLst/>
          </a:prstGeom>
        </p:spPr>
      </p:pic>
      <p:pic>
        <p:nvPicPr>
          <p:cNvPr id="22" name="Picture 21"/>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84212" y="2286000"/>
            <a:ext cx="512331" cy="614015"/>
          </a:xfrm>
          <a:prstGeom prst="rect">
            <a:avLst/>
          </a:prstGeom>
        </p:spPr>
      </p:pic>
      <p:sp>
        <p:nvSpPr>
          <p:cNvPr id="24" name="Title 3"/>
          <p:cNvSpPr txBox="1">
            <a:spLocks/>
          </p:cNvSpPr>
          <p:nvPr/>
        </p:nvSpPr>
        <p:spPr>
          <a:xfrm>
            <a:off x="706296" y="482600"/>
            <a:ext cx="10969625" cy="88582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r>
              <a:rPr lang="en-US" sz="6400" smtClean="0"/>
              <a:t>Tightly Coupled</a:t>
            </a:r>
            <a:endParaRPr lang="en-US" sz="6400"/>
          </a:p>
        </p:txBody>
      </p:sp>
    </p:spTree>
    <p:extLst>
      <p:ext uri="{BB962C8B-B14F-4D97-AF65-F5344CB8AC3E}">
        <p14:creationId xmlns:p14="http://schemas.microsoft.com/office/powerpoint/2010/main" val="27280171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p:tgtEl>
                                          <p:spTgt spid="45"/>
                                        </p:tgtEl>
                                        <p:attrNameLst>
                                          <p:attrName>ppt_y</p:attrName>
                                        </p:attrNameLst>
                                      </p:cBhvr>
                                      <p:tavLst>
                                        <p:tav tm="0">
                                          <p:val>
                                            <p:strVal val="#ppt_y+#ppt_h*1.125000"/>
                                          </p:val>
                                        </p:tav>
                                        <p:tav tm="100000">
                                          <p:val>
                                            <p:strVal val="#ppt_y"/>
                                          </p:val>
                                        </p:tav>
                                      </p:tavLst>
                                    </p:anim>
                                    <p:animEffect transition="in" filter="wipe(up)">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par>
                          <p:cTn id="18" fill="hold">
                            <p:stCondLst>
                              <p:cond delay="500"/>
                            </p:stCondLst>
                            <p:childTnLst>
                              <p:par>
                                <p:cTn id="19" presetID="12" presetClass="entr" presetSubtype="2" fill="hold" nodeType="after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additive="base">
                                        <p:cTn id="21" dur="500"/>
                                        <p:tgtEl>
                                          <p:spTgt spid="44"/>
                                        </p:tgtEl>
                                        <p:attrNameLst>
                                          <p:attrName>ppt_x</p:attrName>
                                        </p:attrNameLst>
                                      </p:cBhvr>
                                      <p:tavLst>
                                        <p:tav tm="0">
                                          <p:val>
                                            <p:strVal val="#ppt_x+#ppt_w*1.125000"/>
                                          </p:val>
                                        </p:tav>
                                        <p:tav tm="100000">
                                          <p:val>
                                            <p:strVal val="#ppt_x"/>
                                          </p:val>
                                        </p:tav>
                                      </p:tavLst>
                                    </p:anim>
                                    <p:animEffect transition="in" filter="wipe(left)">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par>
                          <p:cTn id="28" fill="hold">
                            <p:stCondLst>
                              <p:cond delay="500"/>
                            </p:stCondLst>
                            <p:childTnLst>
                              <p:par>
                                <p:cTn id="29" presetID="12" presetClass="entr" presetSubtype="4"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p:tgtEl>
                                          <p:spTgt spid="22"/>
                                        </p:tgtEl>
                                        <p:attrNameLst>
                                          <p:attrName>ppt_y</p:attrName>
                                        </p:attrNameLst>
                                      </p:cBhvr>
                                      <p:tavLst>
                                        <p:tav tm="0">
                                          <p:val>
                                            <p:strVal val="#ppt_y+#ppt_h*1.125000"/>
                                          </p:val>
                                        </p:tav>
                                        <p:tav tm="100000">
                                          <p:val>
                                            <p:strVal val="#ppt_y"/>
                                          </p:val>
                                        </p:tav>
                                      </p:tavLst>
                                    </p:anim>
                                    <p:animEffect transition="in" filter="wipe(up)">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1914" y="2714625"/>
            <a:ext cx="11149013" cy="1123950"/>
          </a:xfrm>
        </p:spPr>
        <p:txBody>
          <a:bodyPr/>
          <a:lstStyle/>
          <a:p>
            <a:pPr algn="ctr"/>
            <a:r>
              <a:rPr lang="en-US" sz="8000" dirty="0" smtClean="0"/>
              <a:t>pay </a:t>
            </a:r>
            <a:r>
              <a:rPr lang="en-US" sz="8000" dirty="0" smtClean="0">
                <a:effectLst/>
              </a:rPr>
              <a:t>only</a:t>
            </a:r>
            <a:r>
              <a:rPr lang="en-US" sz="8000" dirty="0" smtClean="0">
                <a:solidFill>
                  <a:srgbClr val="92D050"/>
                </a:solidFill>
              </a:rPr>
              <a:t> </a:t>
            </a:r>
            <a:r>
              <a:rPr lang="en-US" sz="8000" dirty="0" smtClean="0"/>
              <a:t>for what you use</a:t>
            </a:r>
            <a:endParaRPr lang="en-US" sz="8000" dirty="0"/>
          </a:p>
        </p:txBody>
      </p:sp>
      <p:sp>
        <p:nvSpPr>
          <p:cNvPr id="5" name="TextBox 4"/>
          <p:cNvSpPr txBox="1"/>
          <p:nvPr/>
        </p:nvSpPr>
        <p:spPr>
          <a:xfrm rot="16200000">
            <a:off x="2863969" y="3787071"/>
            <a:ext cx="1106072" cy="1218795"/>
          </a:xfrm>
          <a:prstGeom prst="rect">
            <a:avLst/>
          </a:prstGeom>
          <a:noFill/>
        </p:spPr>
        <p:txBody>
          <a:bodyPr wrap="none" lIns="0" tIns="0" rIns="0" bIns="0" rtlCol="0">
            <a:spAutoFit/>
          </a:bodyPr>
          <a:lstStyle/>
          <a:p>
            <a:pPr>
              <a:lnSpc>
                <a:spcPct val="90000"/>
              </a:lnSpc>
              <a:spcBef>
                <a:spcPct val="20000"/>
              </a:spcBef>
              <a:buSzPct val="80000"/>
            </a:pPr>
            <a:r>
              <a:rPr lang="en-US" sz="8800" dirty="0" smtClean="0">
                <a:solidFill>
                  <a:schemeClr val="bg1"/>
                </a:solidFill>
                <a:sym typeface="Wingdings" panose="05000000000000000000" pitchFamily="2" charset="2"/>
              </a:rPr>
              <a:t></a:t>
            </a:r>
            <a:endParaRPr lang="en-US" sz="8800" dirty="0">
              <a:solidFill>
                <a:schemeClr val="bg1"/>
              </a:solidFill>
            </a:endParaRPr>
          </a:p>
        </p:txBody>
      </p:sp>
    </p:spTree>
    <p:extLst>
      <p:ext uri="{BB962C8B-B14F-4D97-AF65-F5344CB8AC3E}">
        <p14:creationId xmlns:p14="http://schemas.microsoft.com/office/powerpoint/2010/main" val="274024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085076" y="1622215"/>
            <a:ext cx="3761936" cy="4623840"/>
            <a:chOff x="4085076" y="1622215"/>
            <a:chExt cx="3761936" cy="4623840"/>
          </a:xfrm>
        </p:grpSpPr>
        <p:cxnSp>
          <p:nvCxnSpPr>
            <p:cNvPr id="26" name="Straight Connector 25"/>
            <p:cNvCxnSpPr/>
            <p:nvPr/>
          </p:nvCxnSpPr>
          <p:spPr>
            <a:xfrm>
              <a:off x="7847012"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085076"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grpSp>
      <p:sp>
        <p:nvSpPr>
          <p:cNvPr id="7" name="U-Turn Arrow 6"/>
          <p:cNvSpPr/>
          <p:nvPr/>
        </p:nvSpPr>
        <p:spPr bwMode="auto">
          <a:xfrm rot="5400000" flipH="1">
            <a:off x="10453120" y="2625822"/>
            <a:ext cx="2085665" cy="1051409"/>
          </a:xfrm>
          <a:prstGeom prst="uturnArrow">
            <a:avLst>
              <a:gd name="adj1" fmla="val 15696"/>
              <a:gd name="adj2" fmla="val 17984"/>
              <a:gd name="adj3" fmla="val 19799"/>
              <a:gd name="adj4" fmla="val 36000"/>
              <a:gd name="adj5" fmla="val 83916"/>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50" name="Group 49"/>
          <p:cNvGrpSpPr/>
          <p:nvPr/>
        </p:nvGrpSpPr>
        <p:grpSpPr>
          <a:xfrm>
            <a:off x="664949" y="2975364"/>
            <a:ext cx="2615878" cy="2722551"/>
            <a:chOff x="664949" y="2975364"/>
            <a:chExt cx="2615878" cy="2722551"/>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296" y="2975364"/>
              <a:ext cx="2520672" cy="2220506"/>
            </a:xfrm>
            <a:prstGeom prst="rect">
              <a:avLst/>
            </a:prstGeom>
          </p:spPr>
        </p:pic>
        <p:sp>
          <p:nvSpPr>
            <p:cNvPr id="21" name="TextBox 20"/>
            <p:cNvSpPr txBox="1"/>
            <p:nvPr/>
          </p:nvSpPr>
          <p:spPr>
            <a:xfrm>
              <a:off x="664949" y="5353205"/>
              <a:ext cx="2615878" cy="344710"/>
            </a:xfrm>
            <a:prstGeom prst="rect">
              <a:avLst/>
            </a:prstGeom>
            <a:noFill/>
          </p:spPr>
          <p:txBody>
            <a:bodyPr wrap="square" lIns="0" tIns="0" rIns="0" bIns="0" rtlCol="0">
              <a:spAutoFit/>
            </a:bodyPr>
            <a:lstStyle/>
            <a:p>
              <a:pPr>
                <a:lnSpc>
                  <a:spcPct val="80000"/>
                </a:lnSpc>
                <a:buSzPct val="80000"/>
              </a:pPr>
              <a:r>
                <a:rPr lang="en-US" sz="2800" dirty="0" smtClean="0">
                  <a:gradFill>
                    <a:gsLst>
                      <a:gs pos="0">
                        <a:srgbClr val="FFFFFF"/>
                      </a:gs>
                      <a:gs pos="100000">
                        <a:srgbClr val="FFFFFF"/>
                      </a:gs>
                    </a:gsLst>
                    <a:lin ang="5400000" scaled="0"/>
                  </a:gradFill>
                </a:rPr>
                <a:t>Store Front End</a:t>
              </a:r>
              <a:endParaRPr lang="en-US" sz="2800" dirty="0">
                <a:gradFill>
                  <a:gsLst>
                    <a:gs pos="0">
                      <a:srgbClr val="FFFFFF"/>
                    </a:gs>
                    <a:gs pos="100000">
                      <a:srgbClr val="FFFFFF"/>
                    </a:gs>
                  </a:gsLst>
                  <a:lin ang="5400000" scaled="0"/>
                </a:gradFill>
              </a:endParaRPr>
            </a:p>
          </p:txBody>
        </p:sp>
      </p:grpSp>
      <p:grpSp>
        <p:nvGrpSpPr>
          <p:cNvPr id="52" name="Group 51"/>
          <p:cNvGrpSpPr/>
          <p:nvPr/>
        </p:nvGrpSpPr>
        <p:grpSpPr>
          <a:xfrm>
            <a:off x="8744295" y="1726645"/>
            <a:ext cx="2227027" cy="1113514"/>
            <a:chOff x="8744295" y="1726645"/>
            <a:chExt cx="2227027" cy="1113514"/>
          </a:xfrm>
        </p:grpSpPr>
        <p:sp>
          <p:nvSpPr>
            <p:cNvPr id="20" name="Rectangle 19"/>
            <p:cNvSpPr/>
            <p:nvPr/>
          </p:nvSpPr>
          <p:spPr bwMode="auto">
            <a:xfrm>
              <a:off x="8744295" y="1726645"/>
              <a:ext cx="2227027" cy="111351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7278" y="2073435"/>
              <a:ext cx="1040086" cy="662709"/>
            </a:xfrm>
            <a:prstGeom prst="rect">
              <a:avLst/>
            </a:prstGeom>
          </p:spPr>
        </p:pic>
        <p:sp>
          <p:nvSpPr>
            <p:cNvPr id="28" name="TextBox 27"/>
            <p:cNvSpPr txBox="1"/>
            <p:nvPr/>
          </p:nvSpPr>
          <p:spPr>
            <a:xfrm>
              <a:off x="8873824" y="1832333"/>
              <a:ext cx="1969752" cy="221599"/>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Drivers</a:t>
              </a:r>
              <a:endParaRPr lang="en-US" sz="1800" dirty="0">
                <a:gradFill>
                  <a:gsLst>
                    <a:gs pos="0">
                      <a:srgbClr val="FFFFFF"/>
                    </a:gs>
                    <a:gs pos="100000">
                      <a:srgbClr val="FFFFFF"/>
                    </a:gs>
                  </a:gsLst>
                  <a:lin ang="5400000" scaled="0"/>
                </a:gradFill>
              </a:endParaRPr>
            </a:p>
          </p:txBody>
        </p:sp>
      </p:grpSp>
      <p:grpSp>
        <p:nvGrpSpPr>
          <p:cNvPr id="51" name="Group 50"/>
          <p:cNvGrpSpPr/>
          <p:nvPr/>
        </p:nvGrpSpPr>
        <p:grpSpPr>
          <a:xfrm>
            <a:off x="8703318" y="2975363"/>
            <a:ext cx="2615878" cy="2722552"/>
            <a:chOff x="8703318" y="2975363"/>
            <a:chExt cx="2615878" cy="2722552"/>
          </a:xfrm>
        </p:grpSpPr>
        <p:sp>
          <p:nvSpPr>
            <p:cNvPr id="3" name="Rectangle 2"/>
            <p:cNvSpPr/>
            <p:nvPr/>
          </p:nvSpPr>
          <p:spPr bwMode="auto">
            <a:xfrm>
              <a:off x="874429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TextBox 22"/>
            <p:cNvSpPr txBox="1"/>
            <p:nvPr/>
          </p:nvSpPr>
          <p:spPr>
            <a:xfrm>
              <a:off x="8703318" y="5353205"/>
              <a:ext cx="2615878" cy="344710"/>
            </a:xfrm>
            <a:prstGeom prst="rect">
              <a:avLst/>
            </a:prstGeom>
            <a:noFill/>
          </p:spPr>
          <p:txBody>
            <a:bodyPr wrap="square" lIns="0" tIns="0" rIns="0" bIns="0" rtlCol="0">
              <a:spAutoFit/>
            </a:bodyPr>
            <a:lstStyle/>
            <a:p>
              <a:pPr>
                <a:lnSpc>
                  <a:spcPct val="80000"/>
                </a:lnSpc>
                <a:buSzPct val="80000"/>
              </a:pPr>
              <a:r>
                <a:rPr lang="en-US" sz="2800" dirty="0" smtClean="0">
                  <a:gradFill>
                    <a:gsLst>
                      <a:gs pos="0">
                        <a:srgbClr val="FFFFFF"/>
                      </a:gs>
                      <a:gs pos="100000">
                        <a:srgbClr val="FFFFFF"/>
                      </a:gs>
                    </a:gsLst>
                    <a:lin ang="5400000" scaled="0"/>
                  </a:gradFill>
                </a:rPr>
                <a:t>Shipping Service</a:t>
              </a:r>
              <a:endParaRPr lang="en-US" sz="2800" dirty="0">
                <a:gradFill>
                  <a:gsLst>
                    <a:gs pos="0">
                      <a:srgbClr val="FFFFFF"/>
                    </a:gs>
                    <a:gs pos="100000">
                      <a:srgbClr val="FFFFFF"/>
                    </a:gs>
                  </a:gsLst>
                  <a:lin ang="5400000" scaled="0"/>
                </a:gradFill>
              </a:endParaRPr>
            </a:p>
          </p:txBody>
        </p:sp>
        <p:sp>
          <p:nvSpPr>
            <p:cNvPr id="29" name="TextBox 28"/>
            <p:cNvSpPr txBox="1"/>
            <p:nvPr/>
          </p:nvSpPr>
          <p:spPr>
            <a:xfrm>
              <a:off x="8873824" y="4874472"/>
              <a:ext cx="1969752" cy="221599"/>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Tracking</a:t>
              </a:r>
              <a:endParaRPr lang="en-US" sz="1800" dirty="0">
                <a:gradFill>
                  <a:gsLst>
                    <a:gs pos="0">
                      <a:srgbClr val="FFFFFF"/>
                    </a:gs>
                    <a:gs pos="100000">
                      <a:srgbClr val="FFFFFF"/>
                    </a:gs>
                  </a:gsLst>
                  <a:lin ang="5400000" scaled="0"/>
                </a:gradFill>
              </a:endParaRPr>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14075" y="3540408"/>
              <a:ext cx="961309" cy="961309"/>
            </a:xfrm>
            <a:prstGeom prst="rect">
              <a:avLst/>
            </a:prstGeom>
          </p:spPr>
        </p:pic>
      </p:grpSp>
      <p:grpSp>
        <p:nvGrpSpPr>
          <p:cNvPr id="5" name="Group 4"/>
          <p:cNvGrpSpPr/>
          <p:nvPr/>
        </p:nvGrpSpPr>
        <p:grpSpPr>
          <a:xfrm>
            <a:off x="4862966" y="2975363"/>
            <a:ext cx="2615878" cy="2722552"/>
            <a:chOff x="4933306" y="2975363"/>
            <a:chExt cx="2615878" cy="2722552"/>
          </a:xfrm>
        </p:grpSpPr>
        <p:sp>
          <p:nvSpPr>
            <p:cNvPr id="17" name="TextBox 16"/>
            <p:cNvSpPr txBox="1"/>
            <p:nvPr/>
          </p:nvSpPr>
          <p:spPr>
            <a:xfrm>
              <a:off x="4933306" y="5353205"/>
              <a:ext cx="2615878" cy="344710"/>
            </a:xfrm>
            <a:prstGeom prst="rect">
              <a:avLst/>
            </a:prstGeom>
            <a:noFill/>
          </p:spPr>
          <p:txBody>
            <a:bodyPr wrap="square" lIns="0" tIns="0" rIns="0" bIns="0" rtlCol="0">
              <a:spAutoFit/>
            </a:bodyPr>
            <a:lstStyle/>
            <a:p>
              <a:pPr>
                <a:lnSpc>
                  <a:spcPct val="80000"/>
                </a:lnSpc>
                <a:buSzPct val="80000"/>
              </a:pPr>
              <a:r>
                <a:rPr lang="en-US" sz="2800" dirty="0" smtClean="0">
                  <a:gradFill>
                    <a:gsLst>
                      <a:gs pos="0">
                        <a:srgbClr val="FFFFFF"/>
                      </a:gs>
                      <a:gs pos="100000">
                        <a:srgbClr val="FFFFFF"/>
                      </a:gs>
                    </a:gsLst>
                    <a:lin ang="5400000" scaled="0"/>
                  </a:gradFill>
                </a:rPr>
                <a:t>Order Queue</a:t>
              </a:r>
              <a:endParaRPr lang="en-US" sz="2800" dirty="0">
                <a:gradFill>
                  <a:gsLst>
                    <a:gs pos="0">
                      <a:srgbClr val="FFFFFF"/>
                    </a:gs>
                    <a:gs pos="100000">
                      <a:srgbClr val="FFFFFF"/>
                    </a:gs>
                  </a:gsLst>
                  <a:lin ang="5400000" scaled="0"/>
                </a:gradFill>
              </a:endParaRPr>
            </a:p>
          </p:txBody>
        </p:sp>
        <p:sp>
          <p:nvSpPr>
            <p:cNvPr id="18" name="Rectangle 17"/>
            <p:cNvSpPr/>
            <p:nvPr/>
          </p:nvSpPr>
          <p:spPr bwMode="auto">
            <a:xfrm>
              <a:off x="496046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24" name="Title 3"/>
          <p:cNvSpPr txBox="1">
            <a:spLocks/>
          </p:cNvSpPr>
          <p:nvPr/>
        </p:nvSpPr>
        <p:spPr>
          <a:xfrm>
            <a:off x="706296" y="482600"/>
            <a:ext cx="10969625" cy="88582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r>
              <a:rPr lang="en-US" sz="6400" dirty="0" smtClean="0"/>
              <a:t>Loosely Coupled</a:t>
            </a:r>
            <a:endParaRPr lang="en-US" sz="6400" dirty="0"/>
          </a:p>
        </p:txBody>
      </p:sp>
    </p:spTree>
    <p:extLst>
      <p:ext uri="{BB962C8B-B14F-4D97-AF65-F5344CB8AC3E}">
        <p14:creationId xmlns:p14="http://schemas.microsoft.com/office/powerpoint/2010/main" val="1768963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1000"/>
                            </p:stCondLst>
                            <p:childTnLst>
                              <p:par>
                                <p:cTn id="26" presetID="22" presetClass="entr" presetSubtype="4" fill="hold" grpId="0" nodeType="afterEffect">
                                  <p:stCondLst>
                                    <p:cond delay="25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874429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0" name="Rectangle 19"/>
          <p:cNvSpPr/>
          <p:nvPr/>
        </p:nvSpPr>
        <p:spPr bwMode="auto">
          <a:xfrm>
            <a:off x="8744295" y="1726645"/>
            <a:ext cx="2227027" cy="111351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47" name="Straight Connector 46"/>
          <p:cNvCxnSpPr/>
          <p:nvPr/>
        </p:nvCxnSpPr>
        <p:spPr>
          <a:xfrm>
            <a:off x="7847012"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85076"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sp>
        <p:nvSpPr>
          <p:cNvPr id="49" name="Down Arrow 48"/>
          <p:cNvSpPr/>
          <p:nvPr/>
        </p:nvSpPr>
        <p:spPr bwMode="auto">
          <a:xfrm rot="16200000">
            <a:off x="3839659" y="3290785"/>
            <a:ext cx="353327" cy="1589658"/>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0" name="Down Arrow 49"/>
          <p:cNvSpPr/>
          <p:nvPr/>
        </p:nvSpPr>
        <p:spPr bwMode="auto">
          <a:xfrm rot="16200000">
            <a:off x="7726852" y="3301106"/>
            <a:ext cx="353327" cy="1569015"/>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U-Turn Arrow 6"/>
          <p:cNvSpPr/>
          <p:nvPr/>
        </p:nvSpPr>
        <p:spPr bwMode="auto">
          <a:xfrm rot="5400000" flipH="1">
            <a:off x="10453120" y="2625822"/>
            <a:ext cx="2085665" cy="1051409"/>
          </a:xfrm>
          <a:prstGeom prst="uturnArrow">
            <a:avLst>
              <a:gd name="adj1" fmla="val 15696"/>
              <a:gd name="adj2" fmla="val 17984"/>
              <a:gd name="adj3" fmla="val 19799"/>
              <a:gd name="adj4" fmla="val 36000"/>
              <a:gd name="adj5" fmla="val 83916"/>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TextBox 20"/>
          <p:cNvSpPr txBox="1"/>
          <p:nvPr/>
        </p:nvSpPr>
        <p:spPr>
          <a:xfrm>
            <a:off x="664949" y="5353205"/>
            <a:ext cx="2615878" cy="344710"/>
          </a:xfrm>
          <a:prstGeom prst="rect">
            <a:avLst/>
          </a:prstGeom>
          <a:noFill/>
        </p:spPr>
        <p:txBody>
          <a:bodyPr wrap="square" lIns="0" tIns="0" rIns="0" bIns="0" rtlCol="0">
            <a:spAutoFit/>
          </a:bodyPr>
          <a:lstStyle/>
          <a:p>
            <a:pPr>
              <a:lnSpc>
                <a:spcPct val="80000"/>
              </a:lnSpc>
              <a:buSzPct val="80000"/>
            </a:pPr>
            <a:r>
              <a:rPr lang="en-US" sz="2800" dirty="0" smtClean="0">
                <a:gradFill>
                  <a:gsLst>
                    <a:gs pos="0">
                      <a:srgbClr val="FFFFFF"/>
                    </a:gs>
                    <a:gs pos="100000">
                      <a:srgbClr val="FFFFFF"/>
                    </a:gs>
                  </a:gsLst>
                  <a:lin ang="5400000" scaled="0"/>
                </a:gradFill>
              </a:rPr>
              <a:t>Store Front End</a:t>
            </a:r>
            <a:endParaRPr lang="en-US" sz="2800" dirty="0">
              <a:gradFill>
                <a:gsLst>
                  <a:gs pos="0">
                    <a:srgbClr val="FFFFFF"/>
                  </a:gs>
                  <a:gs pos="100000">
                    <a:srgbClr val="FFFFFF"/>
                  </a:gs>
                </a:gsLst>
                <a:lin ang="5400000" scaled="0"/>
              </a:gradFill>
            </a:endParaRPr>
          </a:p>
        </p:txBody>
      </p:sp>
      <p:sp>
        <p:nvSpPr>
          <p:cNvPr id="22" name="TextBox 21"/>
          <p:cNvSpPr txBox="1"/>
          <p:nvPr/>
        </p:nvSpPr>
        <p:spPr>
          <a:xfrm>
            <a:off x="4862966" y="5353205"/>
            <a:ext cx="2615878" cy="344710"/>
          </a:xfrm>
          <a:prstGeom prst="rect">
            <a:avLst/>
          </a:prstGeom>
          <a:noFill/>
        </p:spPr>
        <p:txBody>
          <a:bodyPr wrap="square" lIns="0" tIns="0" rIns="0" bIns="0" rtlCol="0">
            <a:spAutoFit/>
          </a:bodyPr>
          <a:lstStyle/>
          <a:p>
            <a:pPr>
              <a:lnSpc>
                <a:spcPct val="80000"/>
              </a:lnSpc>
              <a:buSzPct val="80000"/>
            </a:pPr>
            <a:r>
              <a:rPr lang="en-US" sz="2800" dirty="0" smtClean="0">
                <a:gradFill>
                  <a:gsLst>
                    <a:gs pos="0">
                      <a:srgbClr val="FFFFFF"/>
                    </a:gs>
                    <a:gs pos="100000">
                      <a:srgbClr val="FFFFFF"/>
                    </a:gs>
                  </a:gsLst>
                  <a:lin ang="5400000" scaled="0"/>
                </a:gradFill>
              </a:rPr>
              <a:t>Order Queue</a:t>
            </a:r>
            <a:endParaRPr lang="en-US" sz="2800" dirty="0">
              <a:gradFill>
                <a:gsLst>
                  <a:gs pos="0">
                    <a:srgbClr val="FFFFFF"/>
                  </a:gs>
                  <a:gs pos="100000">
                    <a:srgbClr val="FFFFFF"/>
                  </a:gs>
                </a:gsLst>
                <a:lin ang="5400000" scaled="0"/>
              </a:gradFill>
            </a:endParaRPr>
          </a:p>
        </p:txBody>
      </p:sp>
      <p:sp>
        <p:nvSpPr>
          <p:cNvPr id="23" name="TextBox 22"/>
          <p:cNvSpPr txBox="1"/>
          <p:nvPr/>
        </p:nvSpPr>
        <p:spPr>
          <a:xfrm>
            <a:off x="8703318" y="5353205"/>
            <a:ext cx="2615878" cy="344710"/>
          </a:xfrm>
          <a:prstGeom prst="rect">
            <a:avLst/>
          </a:prstGeom>
          <a:noFill/>
        </p:spPr>
        <p:txBody>
          <a:bodyPr wrap="square" lIns="0" tIns="0" rIns="0" bIns="0" rtlCol="0">
            <a:spAutoFit/>
          </a:bodyPr>
          <a:lstStyle/>
          <a:p>
            <a:pPr>
              <a:lnSpc>
                <a:spcPct val="80000"/>
              </a:lnSpc>
              <a:buSzPct val="80000"/>
            </a:pPr>
            <a:r>
              <a:rPr lang="en-US" sz="2800" dirty="0" smtClean="0">
                <a:gradFill>
                  <a:gsLst>
                    <a:gs pos="0">
                      <a:srgbClr val="FFFFFF"/>
                    </a:gs>
                    <a:gs pos="100000">
                      <a:srgbClr val="FFFFFF"/>
                    </a:gs>
                  </a:gsLst>
                  <a:lin ang="5400000" scaled="0"/>
                </a:gradFill>
              </a:rPr>
              <a:t>Shipping Service</a:t>
            </a:r>
            <a:endParaRPr lang="en-US" sz="2800" dirty="0">
              <a:gradFill>
                <a:gsLst>
                  <a:gs pos="0">
                    <a:srgbClr val="FFFFFF"/>
                  </a:gs>
                  <a:gs pos="100000">
                    <a:srgbClr val="FFFFFF"/>
                  </a:gs>
                </a:gsLst>
                <a:lin ang="5400000" scaled="0"/>
              </a:gradFill>
            </a:endParaRPr>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7278" y="2073435"/>
            <a:ext cx="1040086" cy="662709"/>
          </a:xfrm>
          <a:prstGeom prst="rect">
            <a:avLst/>
          </a:prstGeom>
        </p:spPr>
      </p:pic>
      <p:sp>
        <p:nvSpPr>
          <p:cNvPr id="28" name="TextBox 27"/>
          <p:cNvSpPr txBox="1"/>
          <p:nvPr/>
        </p:nvSpPr>
        <p:spPr>
          <a:xfrm>
            <a:off x="8873824" y="1832333"/>
            <a:ext cx="1969752" cy="221599"/>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Drivers</a:t>
            </a:r>
            <a:endParaRPr lang="en-US" sz="1800" dirty="0">
              <a:gradFill>
                <a:gsLst>
                  <a:gs pos="0">
                    <a:srgbClr val="FFFFFF"/>
                  </a:gs>
                  <a:gs pos="100000">
                    <a:srgbClr val="FFFFFF"/>
                  </a:gs>
                </a:gsLst>
                <a:lin ang="5400000" scaled="0"/>
              </a:gradFill>
            </a:endParaRPr>
          </a:p>
        </p:txBody>
      </p:sp>
      <p:sp>
        <p:nvSpPr>
          <p:cNvPr id="29" name="TextBox 28"/>
          <p:cNvSpPr txBox="1"/>
          <p:nvPr/>
        </p:nvSpPr>
        <p:spPr>
          <a:xfrm>
            <a:off x="8873824" y="4874472"/>
            <a:ext cx="1969752" cy="221599"/>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Tracking</a:t>
            </a:r>
            <a:endParaRPr lang="en-US" sz="1800" dirty="0">
              <a:gradFill>
                <a:gsLst>
                  <a:gs pos="0">
                    <a:srgbClr val="FFFFFF"/>
                  </a:gs>
                  <a:gs pos="100000">
                    <a:srgbClr val="FFFFFF"/>
                  </a:gs>
                </a:gsLst>
                <a:lin ang="5400000" scaled="0"/>
              </a:gradFill>
            </a:endParaRPr>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14075" y="3540408"/>
            <a:ext cx="961309" cy="961309"/>
          </a:xfrm>
          <a:prstGeom prst="rect">
            <a:avLst/>
          </a:prstGeom>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296" y="2975364"/>
            <a:ext cx="2520672" cy="2220506"/>
          </a:xfrm>
          <a:prstGeom prst="rect">
            <a:avLst/>
          </a:prstGeom>
        </p:spPr>
      </p:pic>
      <p:sp>
        <p:nvSpPr>
          <p:cNvPr id="32" name="Rectangle 31"/>
          <p:cNvSpPr/>
          <p:nvPr/>
        </p:nvSpPr>
        <p:spPr bwMode="auto">
          <a:xfrm>
            <a:off x="489012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3" name="Picture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53461" y="3641697"/>
            <a:ext cx="838853" cy="873806"/>
          </a:xfrm>
          <a:prstGeom prst="rect">
            <a:avLst/>
          </a:prstGeom>
        </p:spPr>
      </p:pic>
      <p:sp>
        <p:nvSpPr>
          <p:cNvPr id="24" name="Title 3"/>
          <p:cNvSpPr txBox="1">
            <a:spLocks/>
          </p:cNvSpPr>
          <p:nvPr/>
        </p:nvSpPr>
        <p:spPr>
          <a:xfrm>
            <a:off x="706296" y="482600"/>
            <a:ext cx="10969625" cy="88582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r>
              <a:rPr lang="en-US" sz="6400" dirty="0" smtClean="0"/>
              <a:t>Loosely Coupled</a:t>
            </a:r>
            <a:endParaRPr lang="en-US" sz="6400" dirty="0"/>
          </a:p>
        </p:txBody>
      </p:sp>
    </p:spTree>
    <p:extLst>
      <p:ext uri="{BB962C8B-B14F-4D97-AF65-F5344CB8AC3E}">
        <p14:creationId xmlns:p14="http://schemas.microsoft.com/office/powerpoint/2010/main" val="2826631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12" presetClass="entr" presetSubtype="8" fill="hold" grpId="0" nodeType="afterEffect">
                                  <p:stCondLst>
                                    <p:cond delay="5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ppt_x</p:attrName>
                                        </p:attrNameLst>
                                      </p:cBhvr>
                                      <p:tavLst>
                                        <p:tav tm="0">
                                          <p:val>
                                            <p:strVal val="#ppt_x-#ppt_w*1.125000"/>
                                          </p:val>
                                        </p:tav>
                                        <p:tav tm="100000">
                                          <p:val>
                                            <p:strVal val="#ppt_x"/>
                                          </p:val>
                                        </p:tav>
                                      </p:tavLst>
                                    </p:anim>
                                    <p:animEffect transition="in" filter="wipe(right)">
                                      <p:cBhvr>
                                        <p:cTn id="12" dur="500"/>
                                        <p:tgtEl>
                                          <p:spTgt spid="49"/>
                                        </p:tgtEl>
                                      </p:cBhvr>
                                    </p:animEffect>
                                  </p:childTnLst>
                                </p:cTn>
                              </p:par>
                            </p:childTnLst>
                          </p:cTn>
                        </p:par>
                        <p:par>
                          <p:cTn id="13" fill="hold">
                            <p:stCondLst>
                              <p:cond delay="1500"/>
                            </p:stCondLst>
                            <p:childTnLst>
                              <p:par>
                                <p:cTn id="14" presetID="42" presetClass="path" presetSubtype="0" accel="50000" decel="50000" fill="hold" nodeType="afterEffect">
                                  <p:stCondLst>
                                    <p:cond delay="0"/>
                                  </p:stCondLst>
                                  <p:childTnLst>
                                    <p:animMotion origin="layout" path="M -3.29859E-6 4.07407E-6 L 0.32687 -0.00024 " pathEditMode="relative" rAng="0" ptsTypes="AA">
                                      <p:cBhvr>
                                        <p:cTn id="15" dur="2000" fill="hold"/>
                                        <p:tgtEl>
                                          <p:spTgt spid="43"/>
                                        </p:tgtEl>
                                        <p:attrNameLst>
                                          <p:attrName>ppt_x</p:attrName>
                                          <p:attrName>ppt_y</p:attrName>
                                        </p:attrNameLst>
                                      </p:cBhvr>
                                      <p:rCtr x="16337" y="-23"/>
                                    </p:animMotion>
                                  </p:childTnLst>
                                </p:cTn>
                              </p:par>
                            </p:childTnLst>
                          </p:cTn>
                        </p:par>
                        <p:par>
                          <p:cTn id="16" fill="hold">
                            <p:stCondLst>
                              <p:cond delay="3500"/>
                            </p:stCondLst>
                            <p:childTnLst>
                              <p:par>
                                <p:cTn id="17" presetID="10" presetClass="exit" presetSubtype="0" fill="hold" grpId="1" nodeType="afterEffect">
                                  <p:stCondLst>
                                    <p:cond delay="0"/>
                                  </p:stCondLst>
                                  <p:childTnLst>
                                    <p:animEffect transition="out" filter="fade">
                                      <p:cBhvr>
                                        <p:cTn id="18" dur="500"/>
                                        <p:tgtEl>
                                          <p:spTgt spid="49"/>
                                        </p:tgtEl>
                                      </p:cBhvr>
                                    </p:animEffect>
                                    <p:set>
                                      <p:cBhvr>
                                        <p:cTn id="19" dur="1" fill="hold">
                                          <p:stCondLst>
                                            <p:cond delay="499"/>
                                          </p:stCondLst>
                                        </p:cTn>
                                        <p:tgtEl>
                                          <p:spTgt spid="49"/>
                                        </p:tgtEl>
                                        <p:attrNameLst>
                                          <p:attrName>style.visibility</p:attrName>
                                        </p:attrNameLst>
                                      </p:cBhvr>
                                      <p:to>
                                        <p:strVal val="hidden"/>
                                      </p:to>
                                    </p:set>
                                  </p:childTnLst>
                                </p:cTn>
                              </p:par>
                            </p:childTnLst>
                          </p:cTn>
                        </p:par>
                        <p:par>
                          <p:cTn id="20" fill="hold">
                            <p:stCondLst>
                              <p:cond delay="4000"/>
                            </p:stCondLst>
                            <p:childTnLst>
                              <p:par>
                                <p:cTn id="21" presetID="12" presetClass="entr" presetSubtype="8" fill="hold" grpId="0" nodeType="afterEffect">
                                  <p:stCondLst>
                                    <p:cond delay="25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p:tgtEl>
                                          <p:spTgt spid="50"/>
                                        </p:tgtEl>
                                        <p:attrNameLst>
                                          <p:attrName>ppt_x</p:attrName>
                                        </p:attrNameLst>
                                      </p:cBhvr>
                                      <p:tavLst>
                                        <p:tav tm="0">
                                          <p:val>
                                            <p:strVal val="#ppt_x-#ppt_w*1.125000"/>
                                          </p:val>
                                        </p:tav>
                                        <p:tav tm="100000">
                                          <p:val>
                                            <p:strVal val="#ppt_x"/>
                                          </p:val>
                                        </p:tav>
                                      </p:tavLst>
                                    </p:anim>
                                    <p:animEffect transition="in" filter="wipe(right)">
                                      <p:cBhvr>
                                        <p:cTn id="24" dur="500"/>
                                        <p:tgtEl>
                                          <p:spTgt spid="50"/>
                                        </p:tgtEl>
                                      </p:cBhvr>
                                    </p:animEffect>
                                  </p:childTnLst>
                                </p:cTn>
                              </p:par>
                            </p:childTnLst>
                          </p:cTn>
                        </p:par>
                        <p:par>
                          <p:cTn id="25" fill="hold">
                            <p:stCondLst>
                              <p:cond delay="4750"/>
                            </p:stCondLst>
                            <p:childTnLst>
                              <p:par>
                                <p:cTn id="26" presetID="63" presetClass="path" presetSubtype="0" accel="50000" decel="50000" fill="hold" nodeType="afterEffect">
                                  <p:stCondLst>
                                    <p:cond delay="0"/>
                                  </p:stCondLst>
                                  <p:childTnLst>
                                    <p:animMotion origin="layout" path="M 0.32682 -0.00023 L 0.64935 -0.00023 " pathEditMode="relative" rAng="0" ptsTypes="AA">
                                      <p:cBhvr>
                                        <p:cTn id="27" dur="2000" fill="hold"/>
                                        <p:tgtEl>
                                          <p:spTgt spid="43"/>
                                        </p:tgtEl>
                                        <p:attrNameLst>
                                          <p:attrName>ppt_x</p:attrName>
                                          <p:attrName>ppt_y</p:attrName>
                                        </p:attrNameLst>
                                      </p:cBhvr>
                                      <p:rCtr x="16120" y="0"/>
                                    </p:animMotion>
                                  </p:childTnLst>
                                </p:cTn>
                              </p:par>
                              <p:par>
                                <p:cTn id="28" presetID="10" presetClass="exit" presetSubtype="0" fill="hold" nodeType="withEffect">
                                  <p:stCondLst>
                                    <p:cond delay="1500"/>
                                  </p:stCondLst>
                                  <p:childTnLst>
                                    <p:animEffect transition="out" filter="fade">
                                      <p:cBhvr>
                                        <p:cTn id="29" dur="500"/>
                                        <p:tgtEl>
                                          <p:spTgt spid="43"/>
                                        </p:tgtEl>
                                      </p:cBhvr>
                                    </p:animEffect>
                                    <p:set>
                                      <p:cBhvr>
                                        <p:cTn id="30" dur="1" fill="hold">
                                          <p:stCondLst>
                                            <p:cond delay="499"/>
                                          </p:stCondLst>
                                        </p:cTn>
                                        <p:tgtEl>
                                          <p:spTgt spid="43"/>
                                        </p:tgtEl>
                                        <p:attrNameLst>
                                          <p:attrName>style.visibility</p:attrName>
                                        </p:attrNameLst>
                                      </p:cBhvr>
                                      <p:to>
                                        <p:strVal val="hidden"/>
                                      </p:to>
                                    </p:set>
                                  </p:childTnLst>
                                </p:cTn>
                              </p:par>
                            </p:childTnLst>
                          </p:cTn>
                        </p:par>
                        <p:par>
                          <p:cTn id="31" fill="hold">
                            <p:stCondLst>
                              <p:cond delay="6750"/>
                            </p:stCondLst>
                            <p:childTnLst>
                              <p:par>
                                <p:cTn id="32" presetID="10" presetClass="exit" presetSubtype="0" fill="hold" grpId="1" nodeType="afterEffect">
                                  <p:stCondLst>
                                    <p:cond delay="0"/>
                                  </p:stCondLst>
                                  <p:childTnLst>
                                    <p:animEffect transition="out" filter="fade">
                                      <p:cBhvr>
                                        <p:cTn id="33" dur="500"/>
                                        <p:tgtEl>
                                          <p:spTgt spid="50"/>
                                        </p:tgtEl>
                                      </p:cBhvr>
                                    </p:animEffect>
                                    <p:set>
                                      <p:cBhvr>
                                        <p:cTn id="34"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animBg="1"/>
      <p:bldP spid="50"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489012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47" name="Straight Connector 46"/>
          <p:cNvCxnSpPr/>
          <p:nvPr/>
        </p:nvCxnSpPr>
        <p:spPr>
          <a:xfrm>
            <a:off x="7847012"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85076"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sp>
        <p:nvSpPr>
          <p:cNvPr id="49" name="Down Arrow 48"/>
          <p:cNvSpPr/>
          <p:nvPr/>
        </p:nvSpPr>
        <p:spPr bwMode="auto">
          <a:xfrm rot="16200000">
            <a:off x="3839659" y="3290785"/>
            <a:ext cx="353327" cy="1589658"/>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0" name="Down Arrow 49"/>
          <p:cNvSpPr/>
          <p:nvPr/>
        </p:nvSpPr>
        <p:spPr bwMode="auto">
          <a:xfrm rot="16200000">
            <a:off x="7726852" y="3301106"/>
            <a:ext cx="353327" cy="1569015"/>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296" y="2975363"/>
            <a:ext cx="2520673" cy="2220507"/>
          </a:xfrm>
          <a:prstGeom prst="rect">
            <a:avLst/>
          </a:prstGeom>
        </p:spPr>
      </p:pic>
      <p:sp>
        <p:nvSpPr>
          <p:cNvPr id="7" name="U-Turn Arrow 6"/>
          <p:cNvSpPr/>
          <p:nvPr/>
        </p:nvSpPr>
        <p:spPr bwMode="auto">
          <a:xfrm rot="5400000" flipH="1">
            <a:off x="10453120" y="2625822"/>
            <a:ext cx="2085665" cy="1051409"/>
          </a:xfrm>
          <a:prstGeom prst="uturnArrow">
            <a:avLst>
              <a:gd name="adj1" fmla="val 15696"/>
              <a:gd name="adj2" fmla="val 17984"/>
              <a:gd name="adj3" fmla="val 19799"/>
              <a:gd name="adj4" fmla="val 36000"/>
              <a:gd name="adj5" fmla="val 83916"/>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7" name="Rectangle 36"/>
          <p:cNvSpPr/>
          <p:nvPr/>
        </p:nvSpPr>
        <p:spPr bwMode="auto">
          <a:xfrm>
            <a:off x="8743221" y="2975363"/>
            <a:ext cx="2227027" cy="2227027"/>
          </a:xfrm>
          <a:prstGeom prst="rect">
            <a:avLst/>
          </a:prstGeom>
          <a:solidFill>
            <a:srgbClr val="ED1E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ectangle 37"/>
          <p:cNvSpPr/>
          <p:nvPr/>
        </p:nvSpPr>
        <p:spPr bwMode="auto">
          <a:xfrm>
            <a:off x="8743221" y="1726645"/>
            <a:ext cx="2227027" cy="1113514"/>
          </a:xfrm>
          <a:prstGeom prst="rect">
            <a:avLst/>
          </a:prstGeom>
          <a:solidFill>
            <a:srgbClr val="ED1E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296" y="2975364"/>
            <a:ext cx="2520672" cy="2220506"/>
          </a:xfrm>
          <a:prstGeom prst="rect">
            <a:avLst/>
          </a:prstGeom>
        </p:spPr>
      </p:pic>
      <p:sp>
        <p:nvSpPr>
          <p:cNvPr id="3" name="Rectangle 2"/>
          <p:cNvSpPr/>
          <p:nvPr/>
        </p:nvSpPr>
        <p:spPr bwMode="auto">
          <a:xfrm>
            <a:off x="874429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0" name="Rectangle 19"/>
          <p:cNvSpPr/>
          <p:nvPr/>
        </p:nvSpPr>
        <p:spPr bwMode="auto">
          <a:xfrm>
            <a:off x="8744295" y="1726645"/>
            <a:ext cx="2227027" cy="111351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TextBox 20"/>
          <p:cNvSpPr txBox="1"/>
          <p:nvPr/>
        </p:nvSpPr>
        <p:spPr>
          <a:xfrm>
            <a:off x="664949" y="5353205"/>
            <a:ext cx="2615878" cy="344710"/>
          </a:xfrm>
          <a:prstGeom prst="rect">
            <a:avLst/>
          </a:prstGeom>
          <a:noFill/>
        </p:spPr>
        <p:txBody>
          <a:bodyPr wrap="square" lIns="0" tIns="0" rIns="0" bIns="0" rtlCol="0">
            <a:spAutoFit/>
          </a:bodyPr>
          <a:lstStyle/>
          <a:p>
            <a:pPr>
              <a:lnSpc>
                <a:spcPct val="80000"/>
              </a:lnSpc>
              <a:buSzPct val="80000"/>
            </a:pPr>
            <a:r>
              <a:rPr lang="en-US" sz="2800" dirty="0" smtClean="0">
                <a:gradFill>
                  <a:gsLst>
                    <a:gs pos="0">
                      <a:srgbClr val="FFFFFF"/>
                    </a:gs>
                    <a:gs pos="100000">
                      <a:srgbClr val="FFFFFF"/>
                    </a:gs>
                  </a:gsLst>
                  <a:lin ang="5400000" scaled="0"/>
                </a:gradFill>
              </a:rPr>
              <a:t>Store Front End</a:t>
            </a:r>
            <a:endParaRPr lang="en-US" sz="2800" dirty="0">
              <a:gradFill>
                <a:gsLst>
                  <a:gs pos="0">
                    <a:srgbClr val="FFFFFF"/>
                  </a:gs>
                  <a:gs pos="100000">
                    <a:srgbClr val="FFFFFF"/>
                  </a:gs>
                </a:gsLst>
                <a:lin ang="5400000" scaled="0"/>
              </a:gradFill>
            </a:endParaRPr>
          </a:p>
        </p:txBody>
      </p:sp>
      <p:sp>
        <p:nvSpPr>
          <p:cNvPr id="22" name="TextBox 21"/>
          <p:cNvSpPr txBox="1"/>
          <p:nvPr/>
        </p:nvSpPr>
        <p:spPr>
          <a:xfrm>
            <a:off x="4862966" y="5353205"/>
            <a:ext cx="2615878" cy="344710"/>
          </a:xfrm>
          <a:prstGeom prst="rect">
            <a:avLst/>
          </a:prstGeom>
          <a:noFill/>
        </p:spPr>
        <p:txBody>
          <a:bodyPr wrap="square" lIns="0" tIns="0" rIns="0" bIns="0" rtlCol="0">
            <a:spAutoFit/>
          </a:bodyPr>
          <a:lstStyle/>
          <a:p>
            <a:pPr>
              <a:lnSpc>
                <a:spcPct val="80000"/>
              </a:lnSpc>
              <a:buSzPct val="80000"/>
            </a:pPr>
            <a:r>
              <a:rPr lang="en-US" sz="2800" dirty="0" smtClean="0">
                <a:gradFill>
                  <a:gsLst>
                    <a:gs pos="0">
                      <a:srgbClr val="FFFFFF"/>
                    </a:gs>
                    <a:gs pos="100000">
                      <a:srgbClr val="FFFFFF"/>
                    </a:gs>
                  </a:gsLst>
                  <a:lin ang="5400000" scaled="0"/>
                </a:gradFill>
              </a:rPr>
              <a:t>Order Queue</a:t>
            </a:r>
            <a:endParaRPr lang="en-US" sz="2800" dirty="0">
              <a:gradFill>
                <a:gsLst>
                  <a:gs pos="0">
                    <a:srgbClr val="FFFFFF"/>
                  </a:gs>
                  <a:gs pos="100000">
                    <a:srgbClr val="FFFFFF"/>
                  </a:gs>
                </a:gsLst>
                <a:lin ang="5400000" scaled="0"/>
              </a:gradFill>
            </a:endParaRPr>
          </a:p>
        </p:txBody>
      </p:sp>
      <p:sp>
        <p:nvSpPr>
          <p:cNvPr id="23" name="TextBox 22"/>
          <p:cNvSpPr txBox="1"/>
          <p:nvPr/>
        </p:nvSpPr>
        <p:spPr>
          <a:xfrm>
            <a:off x="8703318" y="5353205"/>
            <a:ext cx="2615878" cy="344710"/>
          </a:xfrm>
          <a:prstGeom prst="rect">
            <a:avLst/>
          </a:prstGeom>
          <a:noFill/>
        </p:spPr>
        <p:txBody>
          <a:bodyPr wrap="square" lIns="0" tIns="0" rIns="0" bIns="0" rtlCol="0">
            <a:spAutoFit/>
          </a:bodyPr>
          <a:lstStyle/>
          <a:p>
            <a:pPr>
              <a:lnSpc>
                <a:spcPct val="80000"/>
              </a:lnSpc>
              <a:buSzPct val="80000"/>
            </a:pPr>
            <a:r>
              <a:rPr lang="en-US" sz="2800" dirty="0" smtClean="0">
                <a:gradFill>
                  <a:gsLst>
                    <a:gs pos="0">
                      <a:srgbClr val="FFFFFF"/>
                    </a:gs>
                    <a:gs pos="100000">
                      <a:srgbClr val="FFFFFF"/>
                    </a:gs>
                  </a:gsLst>
                  <a:lin ang="5400000" scaled="0"/>
                </a:gradFill>
              </a:rPr>
              <a:t>Shipping Service</a:t>
            </a:r>
            <a:endParaRPr lang="en-US" sz="2800" dirty="0">
              <a:gradFill>
                <a:gsLst>
                  <a:gs pos="0">
                    <a:srgbClr val="FFFFFF"/>
                  </a:gs>
                  <a:gs pos="100000">
                    <a:srgbClr val="FFFFFF"/>
                  </a:gs>
                </a:gsLst>
                <a:lin ang="5400000" scaled="0"/>
              </a:gradFill>
            </a:endParaRPr>
          </a:p>
        </p:txBody>
      </p:sp>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67278" y="2073435"/>
            <a:ext cx="1040086" cy="662709"/>
          </a:xfrm>
          <a:prstGeom prst="rect">
            <a:avLst/>
          </a:prstGeom>
        </p:spPr>
      </p:pic>
      <p:sp>
        <p:nvSpPr>
          <p:cNvPr id="28" name="TextBox 27"/>
          <p:cNvSpPr txBox="1"/>
          <p:nvPr/>
        </p:nvSpPr>
        <p:spPr>
          <a:xfrm>
            <a:off x="8873824" y="1832333"/>
            <a:ext cx="1969752" cy="221599"/>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Drivers</a:t>
            </a:r>
            <a:endParaRPr lang="en-US" sz="1800" dirty="0">
              <a:gradFill>
                <a:gsLst>
                  <a:gs pos="0">
                    <a:srgbClr val="FFFFFF"/>
                  </a:gs>
                  <a:gs pos="100000">
                    <a:srgbClr val="FFFFFF"/>
                  </a:gs>
                </a:gsLst>
                <a:lin ang="5400000" scaled="0"/>
              </a:gradFill>
            </a:endParaRPr>
          </a:p>
        </p:txBody>
      </p:sp>
      <p:sp>
        <p:nvSpPr>
          <p:cNvPr id="29" name="TextBox 28"/>
          <p:cNvSpPr txBox="1"/>
          <p:nvPr/>
        </p:nvSpPr>
        <p:spPr>
          <a:xfrm>
            <a:off x="8873824" y="4874472"/>
            <a:ext cx="1969752" cy="221599"/>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Tracking</a:t>
            </a:r>
            <a:endParaRPr lang="en-US" sz="1800" dirty="0">
              <a:gradFill>
                <a:gsLst>
                  <a:gs pos="0">
                    <a:srgbClr val="FFFFFF"/>
                  </a:gs>
                  <a:gs pos="100000">
                    <a:srgbClr val="FFFFFF"/>
                  </a:gs>
                </a:gsLst>
                <a:lin ang="5400000" scaled="0"/>
              </a:gradFill>
            </a:endParaRPr>
          </a:p>
        </p:txBody>
      </p:sp>
      <p:pic>
        <p:nvPicPr>
          <p:cNvPr id="30" name="Picture 29"/>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14075" y="3540408"/>
            <a:ext cx="961309" cy="961309"/>
          </a:xfrm>
          <a:prstGeom prst="rect">
            <a:avLst/>
          </a:prstGeom>
        </p:spPr>
      </p:pic>
      <p:pic>
        <p:nvPicPr>
          <p:cNvPr id="43" name="Picture 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32973" y="3572124"/>
            <a:ext cx="838853" cy="873806"/>
          </a:xfrm>
          <a:prstGeom prst="rect">
            <a:avLst/>
          </a:prstGeom>
        </p:spPr>
      </p:pic>
      <p:pic>
        <p:nvPicPr>
          <p:cNvPr id="44" name="Picture 43"/>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018963" y="4682216"/>
            <a:ext cx="614015" cy="512331"/>
          </a:xfrm>
          <a:prstGeom prst="rect">
            <a:avLst/>
          </a:prstGeom>
        </p:spPr>
      </p:pic>
      <p:pic>
        <p:nvPicPr>
          <p:cNvPr id="34" name="Picture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37265" y="3687883"/>
            <a:ext cx="838853" cy="873806"/>
          </a:xfrm>
          <a:prstGeom prst="rect">
            <a:avLst/>
          </a:prstGeom>
        </p:spPr>
      </p:pic>
      <p:sp>
        <p:nvSpPr>
          <p:cNvPr id="26" name="Title 3"/>
          <p:cNvSpPr txBox="1">
            <a:spLocks/>
          </p:cNvSpPr>
          <p:nvPr/>
        </p:nvSpPr>
        <p:spPr>
          <a:xfrm>
            <a:off x="706296" y="482600"/>
            <a:ext cx="10969625" cy="88582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r>
              <a:rPr lang="en-US" sz="6400" dirty="0" smtClean="0"/>
              <a:t>Loosely Coupled</a:t>
            </a:r>
            <a:endParaRPr lang="en-US" sz="6400" dirty="0"/>
          </a:p>
        </p:txBody>
      </p:sp>
    </p:spTree>
    <p:extLst>
      <p:ext uri="{BB962C8B-B14F-4D97-AF65-F5344CB8AC3E}">
        <p14:creationId xmlns:p14="http://schemas.microsoft.com/office/powerpoint/2010/main" val="1534250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p:tgtEl>
                                          <p:spTgt spid="44"/>
                                        </p:tgtEl>
                                        <p:attrNameLst>
                                          <p:attrName>ppt_x</p:attrName>
                                        </p:attrNameLst>
                                      </p:cBhvr>
                                      <p:tavLst>
                                        <p:tav tm="0">
                                          <p:val>
                                            <p:strVal val="#ppt_x+#ppt_w*1.125000"/>
                                          </p:val>
                                        </p:tav>
                                        <p:tav tm="100000">
                                          <p:val>
                                            <p:strVal val="#ppt_x"/>
                                          </p:val>
                                        </p:tav>
                                      </p:tavLst>
                                    </p:anim>
                                    <p:animEffect transition="in" filter="wipe(left)">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par>
                          <p:cTn id="18" fill="hold">
                            <p:stCondLst>
                              <p:cond delay="500"/>
                            </p:stCondLst>
                            <p:childTnLst>
                              <p:par>
                                <p:cTn id="19" presetID="12" presetClass="entr" presetSubtype="8" fill="hold" grpId="0" nodeType="afterEffect">
                                  <p:stCondLst>
                                    <p:cond delay="25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p:tgtEl>
                                          <p:spTgt spid="49"/>
                                        </p:tgtEl>
                                        <p:attrNameLst>
                                          <p:attrName>ppt_x</p:attrName>
                                        </p:attrNameLst>
                                      </p:cBhvr>
                                      <p:tavLst>
                                        <p:tav tm="0">
                                          <p:val>
                                            <p:strVal val="#ppt_x-#ppt_w*1.125000"/>
                                          </p:val>
                                        </p:tav>
                                        <p:tav tm="100000">
                                          <p:val>
                                            <p:strVal val="#ppt_x"/>
                                          </p:val>
                                        </p:tav>
                                      </p:tavLst>
                                    </p:anim>
                                    <p:animEffect transition="in" filter="wipe(right)">
                                      <p:cBhvr>
                                        <p:cTn id="22" dur="500"/>
                                        <p:tgtEl>
                                          <p:spTgt spid="49"/>
                                        </p:tgtEl>
                                      </p:cBhvr>
                                    </p:animEffect>
                                  </p:childTnLst>
                                </p:cTn>
                              </p:par>
                            </p:childTnLst>
                          </p:cTn>
                        </p:par>
                        <p:par>
                          <p:cTn id="23" fill="hold">
                            <p:stCondLst>
                              <p:cond delay="1250"/>
                            </p:stCondLst>
                            <p:childTnLst>
                              <p:par>
                                <p:cTn id="24" presetID="42" presetClass="path" presetSubtype="0" accel="50000" decel="50000" fill="hold" nodeType="afterEffect">
                                  <p:stCondLst>
                                    <p:cond delay="0"/>
                                  </p:stCondLst>
                                  <p:childTnLst>
                                    <p:animMotion origin="layout" path="M -3.29859E-6 4.07407E-6 L 0.32687 -0.00024 " pathEditMode="relative" rAng="0" ptsTypes="AA">
                                      <p:cBhvr>
                                        <p:cTn id="25" dur="2000" fill="hold"/>
                                        <p:tgtEl>
                                          <p:spTgt spid="43"/>
                                        </p:tgtEl>
                                        <p:attrNameLst>
                                          <p:attrName>ppt_x</p:attrName>
                                          <p:attrName>ppt_y</p:attrName>
                                        </p:attrNameLst>
                                      </p:cBhvr>
                                      <p:rCtr x="16337" y="-23"/>
                                    </p:animMotion>
                                  </p:childTnLst>
                                </p:cTn>
                              </p:par>
                            </p:childTnLst>
                          </p:cTn>
                        </p:par>
                        <p:par>
                          <p:cTn id="26" fill="hold">
                            <p:stCondLst>
                              <p:cond delay="3250"/>
                            </p:stCondLst>
                            <p:childTnLst>
                              <p:par>
                                <p:cTn id="27" presetID="10" presetClass="entr" presetSubtype="0" fill="hold" nodeType="afterEffect">
                                  <p:stCondLst>
                                    <p:cond delay="50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par>
                          <p:cTn id="30" fill="hold">
                            <p:stCondLst>
                              <p:cond delay="4250"/>
                            </p:stCondLst>
                            <p:childTnLst>
                              <p:par>
                                <p:cTn id="31" presetID="42" presetClass="path" presetSubtype="0" accel="50000" decel="50000" fill="hold" nodeType="afterEffect">
                                  <p:stCondLst>
                                    <p:cond delay="0"/>
                                  </p:stCondLst>
                                  <p:childTnLst>
                                    <p:animMotion origin="layout" path="M -3.29859E-6 4.07407E-6 L 0.32687 -0.00024 " pathEditMode="relative" rAng="0" ptsTypes="AA">
                                      <p:cBhvr>
                                        <p:cTn id="32" dur="2000" fill="hold"/>
                                        <p:tgtEl>
                                          <p:spTgt spid="34"/>
                                        </p:tgtEl>
                                        <p:attrNameLst>
                                          <p:attrName>ppt_x</p:attrName>
                                          <p:attrName>ppt_y</p:attrName>
                                        </p:attrNameLst>
                                      </p:cBhvr>
                                      <p:rCtr x="16337" y="-23"/>
                                    </p:animMotion>
                                  </p:childTnLst>
                                </p:cTn>
                              </p:par>
                              <p:par>
                                <p:cTn id="33" presetID="10" presetClass="exit" presetSubtype="0" fill="hold" grpId="1" nodeType="withEffect">
                                  <p:stCondLst>
                                    <p:cond delay="1000"/>
                                  </p:stCondLst>
                                  <p:childTnLst>
                                    <p:animEffect transition="out" filter="fade">
                                      <p:cBhvr>
                                        <p:cTn id="34" dur="500"/>
                                        <p:tgtEl>
                                          <p:spTgt spid="49"/>
                                        </p:tgtEl>
                                      </p:cBhvr>
                                    </p:animEffect>
                                    <p:set>
                                      <p:cBhvr>
                                        <p:cTn id="35" dur="1" fill="hold">
                                          <p:stCondLst>
                                            <p:cond delay="499"/>
                                          </p:stCondLst>
                                        </p:cTn>
                                        <p:tgtEl>
                                          <p:spTgt spid="4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1"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par>
                          <p:cTn id="41" fill="hold">
                            <p:stCondLst>
                              <p:cond delay="500"/>
                            </p:stCondLst>
                            <p:childTnLst>
                              <p:par>
                                <p:cTn id="42" presetID="12" presetClass="entr" presetSubtype="8" fill="hold" grpId="0" nodeType="afterEffect">
                                  <p:stCondLst>
                                    <p:cond delay="0"/>
                                  </p:stCondLst>
                                  <p:childTnLst>
                                    <p:set>
                                      <p:cBhvr>
                                        <p:cTn id="43" dur="1" fill="hold">
                                          <p:stCondLst>
                                            <p:cond delay="0"/>
                                          </p:stCondLst>
                                        </p:cTn>
                                        <p:tgtEl>
                                          <p:spTgt spid="50"/>
                                        </p:tgtEl>
                                        <p:attrNameLst>
                                          <p:attrName>style.visibility</p:attrName>
                                        </p:attrNameLst>
                                      </p:cBhvr>
                                      <p:to>
                                        <p:strVal val="visible"/>
                                      </p:to>
                                    </p:set>
                                    <p:anim calcmode="lin" valueType="num">
                                      <p:cBhvr additive="base">
                                        <p:cTn id="44" dur="500"/>
                                        <p:tgtEl>
                                          <p:spTgt spid="50"/>
                                        </p:tgtEl>
                                        <p:attrNameLst>
                                          <p:attrName>ppt_x</p:attrName>
                                        </p:attrNameLst>
                                      </p:cBhvr>
                                      <p:tavLst>
                                        <p:tav tm="0">
                                          <p:val>
                                            <p:strVal val="#ppt_x-#ppt_w*1.125000"/>
                                          </p:val>
                                        </p:tav>
                                        <p:tav tm="100000">
                                          <p:val>
                                            <p:strVal val="#ppt_x"/>
                                          </p:val>
                                        </p:tav>
                                      </p:tavLst>
                                    </p:anim>
                                    <p:animEffect transition="in" filter="wipe(right)">
                                      <p:cBhvr>
                                        <p:cTn id="45" dur="500"/>
                                        <p:tgtEl>
                                          <p:spTgt spid="50"/>
                                        </p:tgtEl>
                                      </p:cBhvr>
                                    </p:animEffect>
                                  </p:childTnLst>
                                </p:cTn>
                              </p:par>
                            </p:childTnLst>
                          </p:cTn>
                        </p:par>
                        <p:par>
                          <p:cTn id="46" fill="hold">
                            <p:stCondLst>
                              <p:cond delay="1000"/>
                            </p:stCondLst>
                            <p:childTnLst>
                              <p:par>
                                <p:cTn id="47" presetID="10" presetClass="exit" presetSubtype="0" fill="hold" nodeType="afterEffect">
                                  <p:stCondLst>
                                    <p:cond delay="0"/>
                                  </p:stCondLst>
                                  <p:childTnLst>
                                    <p:animEffect transition="out" filter="fade">
                                      <p:cBhvr>
                                        <p:cTn id="48" dur="250"/>
                                        <p:tgtEl>
                                          <p:spTgt spid="44"/>
                                        </p:tgtEl>
                                      </p:cBhvr>
                                    </p:animEffect>
                                    <p:set>
                                      <p:cBhvr>
                                        <p:cTn id="49" dur="1" fill="hold">
                                          <p:stCondLst>
                                            <p:cond delay="249"/>
                                          </p:stCondLst>
                                        </p:cTn>
                                        <p:tgtEl>
                                          <p:spTgt spid="44"/>
                                        </p:tgtEl>
                                        <p:attrNameLst>
                                          <p:attrName>style.visibility</p:attrName>
                                        </p:attrNameLst>
                                      </p:cBhvr>
                                      <p:to>
                                        <p:strVal val="hidden"/>
                                      </p:to>
                                    </p:set>
                                  </p:childTnLst>
                                </p:cTn>
                              </p:par>
                            </p:childTnLst>
                          </p:cTn>
                        </p:par>
                        <p:par>
                          <p:cTn id="50" fill="hold">
                            <p:stCondLst>
                              <p:cond delay="1250"/>
                            </p:stCondLst>
                            <p:childTnLst>
                              <p:par>
                                <p:cTn id="51" presetID="63" presetClass="path" presetSubtype="0" accel="50000" decel="50000" fill="hold" nodeType="afterEffect">
                                  <p:stCondLst>
                                    <p:cond delay="0"/>
                                  </p:stCondLst>
                                  <p:childTnLst>
                                    <p:animMotion origin="layout" path="M 0.32686 -0.00023 L 0.64278 -0.00023 " pathEditMode="relative" rAng="0" ptsTypes="AA">
                                      <p:cBhvr>
                                        <p:cTn id="52" dur="2000" fill="hold"/>
                                        <p:tgtEl>
                                          <p:spTgt spid="43"/>
                                        </p:tgtEl>
                                        <p:attrNameLst>
                                          <p:attrName>ppt_x</p:attrName>
                                          <p:attrName>ppt_y</p:attrName>
                                        </p:attrNameLst>
                                      </p:cBhvr>
                                      <p:rCtr x="15789" y="0"/>
                                    </p:animMotion>
                                  </p:childTnLst>
                                </p:cTn>
                              </p:par>
                              <p:par>
                                <p:cTn id="53" presetID="10" presetClass="exit" presetSubtype="0" fill="hold" nodeType="withEffect">
                                  <p:stCondLst>
                                    <p:cond delay="1500"/>
                                  </p:stCondLst>
                                  <p:childTnLst>
                                    <p:animEffect transition="out" filter="fade">
                                      <p:cBhvr>
                                        <p:cTn id="54" dur="500"/>
                                        <p:tgtEl>
                                          <p:spTgt spid="43"/>
                                        </p:tgtEl>
                                      </p:cBhvr>
                                    </p:animEffect>
                                    <p:set>
                                      <p:cBhvr>
                                        <p:cTn id="55" dur="1" fill="hold">
                                          <p:stCondLst>
                                            <p:cond delay="499"/>
                                          </p:stCondLst>
                                        </p:cTn>
                                        <p:tgtEl>
                                          <p:spTgt spid="43"/>
                                        </p:tgtEl>
                                        <p:attrNameLst>
                                          <p:attrName>style.visibility</p:attrName>
                                        </p:attrNameLst>
                                      </p:cBhvr>
                                      <p:to>
                                        <p:strVal val="hidden"/>
                                      </p:to>
                                    </p:set>
                                  </p:childTnLst>
                                </p:cTn>
                              </p:par>
                              <p:par>
                                <p:cTn id="56" presetID="63" presetClass="path" presetSubtype="0" accel="50000" decel="50000" fill="hold" nodeType="withEffect">
                                  <p:stCondLst>
                                    <p:cond delay="1000"/>
                                  </p:stCondLst>
                                  <p:childTnLst>
                                    <p:animMotion origin="layout" path="M 0.32686 -0.00023 L 0.64278 -0.00023 " pathEditMode="relative" rAng="0" ptsTypes="AA">
                                      <p:cBhvr>
                                        <p:cTn id="57" dur="2000" fill="hold"/>
                                        <p:tgtEl>
                                          <p:spTgt spid="34"/>
                                        </p:tgtEl>
                                        <p:attrNameLst>
                                          <p:attrName>ppt_x</p:attrName>
                                          <p:attrName>ppt_y</p:attrName>
                                        </p:attrNameLst>
                                      </p:cBhvr>
                                      <p:rCtr x="15789" y="0"/>
                                    </p:animMotion>
                                  </p:childTnLst>
                                </p:cTn>
                              </p:par>
                              <p:par>
                                <p:cTn id="58" presetID="10" presetClass="exit" presetSubtype="0" fill="hold" nodeType="withEffect">
                                  <p:stCondLst>
                                    <p:cond delay="2500"/>
                                  </p:stCondLst>
                                  <p:childTnLst>
                                    <p:animEffect transition="out" filter="fade">
                                      <p:cBhvr>
                                        <p:cTn id="59" dur="500"/>
                                        <p:tgtEl>
                                          <p:spTgt spid="34"/>
                                        </p:tgtEl>
                                      </p:cBhvr>
                                    </p:animEffect>
                                    <p:set>
                                      <p:cBhvr>
                                        <p:cTn id="60" dur="1" fill="hold">
                                          <p:stCondLst>
                                            <p:cond delay="499"/>
                                          </p:stCondLst>
                                        </p:cTn>
                                        <p:tgtEl>
                                          <p:spTgt spid="34"/>
                                        </p:tgtEl>
                                        <p:attrNameLst>
                                          <p:attrName>style.visibility</p:attrName>
                                        </p:attrNameLst>
                                      </p:cBhvr>
                                      <p:to>
                                        <p:strVal val="hidden"/>
                                      </p:to>
                                    </p:set>
                                  </p:childTnLst>
                                </p:cTn>
                              </p:par>
                            </p:childTnLst>
                          </p:cTn>
                        </p:par>
                        <p:par>
                          <p:cTn id="61" fill="hold">
                            <p:stCondLst>
                              <p:cond delay="4250"/>
                            </p:stCondLst>
                            <p:childTnLst>
                              <p:par>
                                <p:cTn id="62" presetID="10" presetClass="exit" presetSubtype="0" fill="hold" grpId="2" nodeType="afterEffect">
                                  <p:stCondLst>
                                    <p:cond delay="0"/>
                                  </p:stCondLst>
                                  <p:childTnLst>
                                    <p:animEffect transition="out" filter="fade">
                                      <p:cBhvr>
                                        <p:cTn id="63" dur="500"/>
                                        <p:tgtEl>
                                          <p:spTgt spid="49"/>
                                        </p:tgtEl>
                                      </p:cBhvr>
                                    </p:animEffect>
                                    <p:set>
                                      <p:cBhvr>
                                        <p:cTn id="64" dur="1" fill="hold">
                                          <p:stCondLst>
                                            <p:cond delay="499"/>
                                          </p:stCondLst>
                                        </p:cTn>
                                        <p:tgtEl>
                                          <p:spTgt spid="49"/>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50"/>
                                        </p:tgtEl>
                                      </p:cBhvr>
                                    </p:animEffect>
                                    <p:set>
                                      <p:cBhvr>
                                        <p:cTn id="67"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49" grpId="2" animBg="1"/>
      <p:bldP spid="50" grpId="0" animBg="1"/>
      <p:bldP spid="50" grpId="1" animBg="1"/>
      <p:bldP spid="3" grpId="0" animBg="1"/>
      <p:bldP spid="3"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Down Arrow 49"/>
          <p:cNvSpPr/>
          <p:nvPr/>
        </p:nvSpPr>
        <p:spPr bwMode="auto">
          <a:xfrm rot="16200000">
            <a:off x="7726852" y="3309821"/>
            <a:ext cx="353327" cy="1569015"/>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Rectangle 31"/>
          <p:cNvSpPr/>
          <p:nvPr/>
        </p:nvSpPr>
        <p:spPr bwMode="auto">
          <a:xfrm>
            <a:off x="489012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51" name="Straight Connector 50"/>
          <p:cNvCxnSpPr/>
          <p:nvPr/>
        </p:nvCxnSpPr>
        <p:spPr>
          <a:xfrm>
            <a:off x="4085076"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sp>
        <p:nvSpPr>
          <p:cNvPr id="49" name="Down Arrow 48"/>
          <p:cNvSpPr/>
          <p:nvPr/>
        </p:nvSpPr>
        <p:spPr bwMode="auto">
          <a:xfrm rot="16200000">
            <a:off x="4035295" y="3486421"/>
            <a:ext cx="353327" cy="1198386"/>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4389" y="2303529"/>
            <a:ext cx="1460877" cy="1286914"/>
          </a:xfrm>
          <a:prstGeom prst="rect">
            <a:avLst/>
          </a:prstGeom>
        </p:spPr>
      </p:pic>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1888" y="3783537"/>
            <a:ext cx="1460877" cy="1286913"/>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7771" y="3722465"/>
            <a:ext cx="1226130" cy="1080121"/>
          </a:xfrm>
          <a:prstGeom prst="rect">
            <a:avLst/>
          </a:prstGeom>
        </p:spPr>
      </p:pic>
      <p:cxnSp>
        <p:nvCxnSpPr>
          <p:cNvPr id="47" name="Straight Connector 46"/>
          <p:cNvCxnSpPr/>
          <p:nvPr/>
        </p:nvCxnSpPr>
        <p:spPr>
          <a:xfrm>
            <a:off x="7847012" y="1622215"/>
            <a:ext cx="0" cy="4623840"/>
          </a:xfrm>
          <a:prstGeom prst="line">
            <a:avLst/>
          </a:prstGeom>
          <a:ln w="57150">
            <a:solidFill>
              <a:srgbClr val="85BCE6"/>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4949" y="5353205"/>
            <a:ext cx="2615878" cy="344710"/>
          </a:xfrm>
          <a:prstGeom prst="rect">
            <a:avLst/>
          </a:prstGeom>
          <a:noFill/>
        </p:spPr>
        <p:txBody>
          <a:bodyPr wrap="square" lIns="0" tIns="0" rIns="0" bIns="0" rtlCol="0">
            <a:spAutoFit/>
          </a:bodyPr>
          <a:lstStyle/>
          <a:p>
            <a:pPr>
              <a:lnSpc>
                <a:spcPct val="80000"/>
              </a:lnSpc>
              <a:buSzPct val="80000"/>
            </a:pPr>
            <a:r>
              <a:rPr lang="en-US" sz="2800" dirty="0" smtClean="0">
                <a:gradFill>
                  <a:gsLst>
                    <a:gs pos="0">
                      <a:srgbClr val="FFFFFF"/>
                    </a:gs>
                    <a:gs pos="100000">
                      <a:srgbClr val="FFFFFF"/>
                    </a:gs>
                  </a:gsLst>
                  <a:lin ang="5400000" scaled="0"/>
                </a:gradFill>
              </a:rPr>
              <a:t>Store Front End</a:t>
            </a:r>
            <a:endParaRPr lang="en-US" sz="2800" dirty="0">
              <a:gradFill>
                <a:gsLst>
                  <a:gs pos="0">
                    <a:srgbClr val="FFFFFF"/>
                  </a:gs>
                  <a:gs pos="100000">
                    <a:srgbClr val="FFFFFF"/>
                  </a:gs>
                </a:gsLst>
                <a:lin ang="5400000" scaled="0"/>
              </a:gradFill>
            </a:endParaRPr>
          </a:p>
        </p:txBody>
      </p:sp>
      <p:sp>
        <p:nvSpPr>
          <p:cNvPr id="22" name="TextBox 21"/>
          <p:cNvSpPr txBox="1"/>
          <p:nvPr/>
        </p:nvSpPr>
        <p:spPr>
          <a:xfrm>
            <a:off x="4862966" y="5353205"/>
            <a:ext cx="2615878" cy="344710"/>
          </a:xfrm>
          <a:prstGeom prst="rect">
            <a:avLst/>
          </a:prstGeom>
          <a:noFill/>
        </p:spPr>
        <p:txBody>
          <a:bodyPr wrap="square" lIns="0" tIns="0" rIns="0" bIns="0" rtlCol="0">
            <a:spAutoFit/>
          </a:bodyPr>
          <a:lstStyle/>
          <a:p>
            <a:pPr>
              <a:lnSpc>
                <a:spcPct val="80000"/>
              </a:lnSpc>
              <a:buSzPct val="80000"/>
            </a:pPr>
            <a:r>
              <a:rPr lang="en-US" sz="2800" dirty="0" smtClean="0">
                <a:gradFill>
                  <a:gsLst>
                    <a:gs pos="0">
                      <a:srgbClr val="FFFFFF"/>
                    </a:gs>
                    <a:gs pos="100000">
                      <a:srgbClr val="FFFFFF"/>
                    </a:gs>
                  </a:gsLst>
                  <a:lin ang="5400000" scaled="0"/>
                </a:gradFill>
              </a:rPr>
              <a:t>Order Queue</a:t>
            </a:r>
            <a:endParaRPr lang="en-US" sz="2800" dirty="0">
              <a:gradFill>
                <a:gsLst>
                  <a:gs pos="0">
                    <a:srgbClr val="FFFFFF"/>
                  </a:gs>
                  <a:gs pos="100000">
                    <a:srgbClr val="FFFFFF"/>
                  </a:gs>
                </a:gsLst>
                <a:lin ang="5400000" scaled="0"/>
              </a:gradFill>
            </a:endParaRPr>
          </a:p>
        </p:txBody>
      </p:sp>
      <p:grpSp>
        <p:nvGrpSpPr>
          <p:cNvPr id="4" name="Group 3"/>
          <p:cNvGrpSpPr/>
          <p:nvPr/>
        </p:nvGrpSpPr>
        <p:grpSpPr>
          <a:xfrm>
            <a:off x="8703318" y="3097065"/>
            <a:ext cx="2615878" cy="2600850"/>
            <a:chOff x="8703318" y="3097065"/>
            <a:chExt cx="2615878" cy="2600850"/>
          </a:xfrm>
        </p:grpSpPr>
        <p:grpSp>
          <p:nvGrpSpPr>
            <p:cNvPr id="3" name="Group 2"/>
            <p:cNvGrpSpPr/>
            <p:nvPr/>
          </p:nvGrpSpPr>
          <p:grpSpPr>
            <a:xfrm>
              <a:off x="8744295" y="3097065"/>
              <a:ext cx="2227027" cy="2105325"/>
              <a:chOff x="8744295" y="3097065"/>
              <a:chExt cx="2227027" cy="2105325"/>
            </a:xfrm>
          </p:grpSpPr>
          <p:sp>
            <p:nvSpPr>
              <p:cNvPr id="40" name="Rectangle 39"/>
              <p:cNvSpPr/>
              <p:nvPr/>
            </p:nvSpPr>
            <p:spPr bwMode="auto">
              <a:xfrm>
                <a:off x="8744295" y="4187170"/>
                <a:ext cx="2227027" cy="101522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TextBox 41"/>
              <p:cNvSpPr txBox="1"/>
              <p:nvPr/>
            </p:nvSpPr>
            <p:spPr>
              <a:xfrm>
                <a:off x="8873824" y="4874472"/>
                <a:ext cx="1969752" cy="221599"/>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Tracking</a:t>
                </a:r>
                <a:endParaRPr lang="en-US" sz="1800" dirty="0">
                  <a:gradFill>
                    <a:gsLst>
                      <a:gs pos="0">
                        <a:srgbClr val="FFFFFF"/>
                      </a:gs>
                      <a:gs pos="100000">
                        <a:srgbClr val="FFFFFF"/>
                      </a:gs>
                    </a:gsLst>
                    <a:lin ang="5400000" scaled="0"/>
                  </a:gradFill>
                </a:endParaRPr>
              </a:p>
            </p:txBody>
          </p:sp>
          <p:pic>
            <p:nvPicPr>
              <p:cNvPr id="43" name="Picture 42"/>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962870" y="4187170"/>
                <a:ext cx="961309" cy="961309"/>
              </a:xfrm>
              <a:prstGeom prst="rect">
                <a:avLst/>
              </a:prstGeom>
            </p:spPr>
          </p:pic>
          <p:sp>
            <p:nvSpPr>
              <p:cNvPr id="44" name="Rectangle 43"/>
              <p:cNvSpPr/>
              <p:nvPr/>
            </p:nvSpPr>
            <p:spPr bwMode="auto">
              <a:xfrm>
                <a:off x="8744295" y="3097065"/>
                <a:ext cx="2227027" cy="101522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TextBox 44"/>
              <p:cNvSpPr txBox="1"/>
              <p:nvPr/>
            </p:nvSpPr>
            <p:spPr>
              <a:xfrm>
                <a:off x="8873824" y="3789687"/>
                <a:ext cx="1969752" cy="221599"/>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Tracking</a:t>
                </a:r>
                <a:endParaRPr lang="en-US" sz="1800" dirty="0">
                  <a:gradFill>
                    <a:gsLst>
                      <a:gs pos="0">
                        <a:srgbClr val="FFFFFF"/>
                      </a:gs>
                      <a:gs pos="100000">
                        <a:srgbClr val="FFFFFF"/>
                      </a:gs>
                    </a:gsLst>
                    <a:lin ang="5400000" scaled="0"/>
                  </a:gradFill>
                </a:endParaRPr>
              </a:p>
            </p:txBody>
          </p:sp>
          <p:pic>
            <p:nvPicPr>
              <p:cNvPr id="54" name="Picture 53"/>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962870" y="3102385"/>
                <a:ext cx="961309" cy="961309"/>
              </a:xfrm>
              <a:prstGeom prst="rect">
                <a:avLst/>
              </a:prstGeom>
            </p:spPr>
          </p:pic>
        </p:grpSp>
        <p:sp>
          <p:nvSpPr>
            <p:cNvPr id="23" name="TextBox 22"/>
            <p:cNvSpPr txBox="1"/>
            <p:nvPr/>
          </p:nvSpPr>
          <p:spPr>
            <a:xfrm>
              <a:off x="8703318" y="5353205"/>
              <a:ext cx="2615878" cy="344710"/>
            </a:xfrm>
            <a:prstGeom prst="rect">
              <a:avLst/>
            </a:prstGeom>
            <a:noFill/>
          </p:spPr>
          <p:txBody>
            <a:bodyPr wrap="square" lIns="0" tIns="0" rIns="0" bIns="0" rtlCol="0">
              <a:spAutoFit/>
            </a:bodyPr>
            <a:lstStyle/>
            <a:p>
              <a:pPr>
                <a:lnSpc>
                  <a:spcPct val="80000"/>
                </a:lnSpc>
                <a:buSzPct val="80000"/>
              </a:pPr>
              <a:r>
                <a:rPr lang="en-US" sz="2800" dirty="0" smtClean="0">
                  <a:gradFill>
                    <a:gsLst>
                      <a:gs pos="0">
                        <a:srgbClr val="FFFFFF"/>
                      </a:gs>
                      <a:gs pos="100000">
                        <a:srgbClr val="FFFFFF"/>
                      </a:gs>
                    </a:gsLst>
                    <a:lin ang="5400000" scaled="0"/>
                  </a:gradFill>
                </a:rPr>
                <a:t>Shipping Service</a:t>
              </a:r>
              <a:endParaRPr lang="en-US" sz="2800" dirty="0">
                <a:gradFill>
                  <a:gsLst>
                    <a:gs pos="0">
                      <a:srgbClr val="FFFFFF"/>
                    </a:gs>
                    <a:gs pos="100000">
                      <a:srgbClr val="FFFFFF"/>
                    </a:gs>
                  </a:gsLst>
                  <a:lin ang="5400000" scaled="0"/>
                </a:gradFill>
              </a:endParaRPr>
            </a:p>
          </p:txBody>
        </p:sp>
      </p:grpSp>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03994" y="2508304"/>
            <a:ext cx="709666" cy="739236"/>
          </a:xfrm>
          <a:prstGeom prst="rect">
            <a:avLst/>
          </a:prstGeom>
        </p:spPr>
      </p:pic>
      <p:pic>
        <p:nvPicPr>
          <p:cNvPr id="41" name="Pictur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30464" y="3969952"/>
            <a:ext cx="709666" cy="739236"/>
          </a:xfrm>
          <a:prstGeom prst="rect">
            <a:avLst/>
          </a:prstGeom>
        </p:spPr>
      </p:pic>
      <p:pic>
        <p:nvPicPr>
          <p:cNvPr id="46" name="Picture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6600" y="3817552"/>
            <a:ext cx="709666" cy="739236"/>
          </a:xfrm>
          <a:prstGeom prst="rect">
            <a:avLst/>
          </a:prstGeom>
        </p:spPr>
      </p:pic>
      <p:pic>
        <p:nvPicPr>
          <p:cNvPr id="48" name="Picture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02493" y="2506162"/>
            <a:ext cx="709666" cy="739236"/>
          </a:xfrm>
          <a:prstGeom prst="rect">
            <a:avLst/>
          </a:prstGeom>
        </p:spPr>
      </p:pic>
      <p:pic>
        <p:nvPicPr>
          <p:cNvPr id="52" name="Picture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28963" y="3968451"/>
            <a:ext cx="709666" cy="739236"/>
          </a:xfrm>
          <a:prstGeom prst="rect">
            <a:avLst/>
          </a:prstGeom>
        </p:spPr>
      </p:pic>
      <p:pic>
        <p:nvPicPr>
          <p:cNvPr id="53" name="Picture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5099" y="3816051"/>
            <a:ext cx="709666" cy="739236"/>
          </a:xfrm>
          <a:prstGeom prst="rect">
            <a:avLst/>
          </a:prstGeom>
        </p:spPr>
      </p:pic>
      <p:sp>
        <p:nvSpPr>
          <p:cNvPr id="28" name="Title 3"/>
          <p:cNvSpPr txBox="1">
            <a:spLocks/>
          </p:cNvSpPr>
          <p:nvPr/>
        </p:nvSpPr>
        <p:spPr>
          <a:xfrm>
            <a:off x="706296" y="482600"/>
            <a:ext cx="10969625" cy="88582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r>
              <a:rPr lang="en-US" sz="6400" dirty="0" smtClean="0"/>
              <a:t>Loosely Coupled</a:t>
            </a:r>
            <a:endParaRPr lang="en-US" sz="6400" dirty="0"/>
          </a:p>
        </p:txBody>
      </p:sp>
    </p:spTree>
    <p:extLst>
      <p:ext uri="{BB962C8B-B14F-4D97-AF65-F5344CB8AC3E}">
        <p14:creationId xmlns:p14="http://schemas.microsoft.com/office/powerpoint/2010/main" val="25288815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25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50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1500"/>
                            </p:stCondLst>
                            <p:childTnLst>
                              <p:par>
                                <p:cTn id="19" presetID="12" presetClass="entr" presetSubtype="8" fill="hold" grpId="0" nodeType="afterEffect">
                                  <p:stCondLst>
                                    <p:cond delay="25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p:tgtEl>
                                          <p:spTgt spid="49"/>
                                        </p:tgtEl>
                                        <p:attrNameLst>
                                          <p:attrName>ppt_x</p:attrName>
                                        </p:attrNameLst>
                                      </p:cBhvr>
                                      <p:tavLst>
                                        <p:tav tm="0">
                                          <p:val>
                                            <p:strVal val="#ppt_x-#ppt_w*1.125000"/>
                                          </p:val>
                                        </p:tav>
                                        <p:tav tm="100000">
                                          <p:val>
                                            <p:strVal val="#ppt_x"/>
                                          </p:val>
                                        </p:tav>
                                      </p:tavLst>
                                    </p:anim>
                                    <p:animEffect transition="in" filter="wipe(right)">
                                      <p:cBhvr>
                                        <p:cTn id="22" dur="500"/>
                                        <p:tgtEl>
                                          <p:spTgt spid="49"/>
                                        </p:tgtEl>
                                      </p:cBhvr>
                                    </p:animEffect>
                                  </p:childTnLst>
                                </p:cTn>
                              </p:par>
                            </p:childTnLst>
                          </p:cTn>
                        </p:par>
                        <p:par>
                          <p:cTn id="23" fill="hold">
                            <p:stCondLst>
                              <p:cond delay="2250"/>
                            </p:stCondLst>
                            <p:childTnLst>
                              <p:par>
                                <p:cTn id="24" presetID="10" presetClass="entr" presetSubtype="0" fill="hold" nodeType="afterEffect">
                                  <p:stCondLst>
                                    <p:cond delay="50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par>
                          <p:cTn id="27" fill="hold">
                            <p:stCondLst>
                              <p:cond delay="3250"/>
                            </p:stCondLst>
                            <p:childTnLst>
                              <p:par>
                                <p:cTn id="28" presetID="44" presetClass="path" presetSubtype="0" accel="50000" decel="50000" fill="hold" nodeType="afterEffect">
                                  <p:stCondLst>
                                    <p:cond delay="0"/>
                                  </p:stCondLst>
                                  <p:childTnLst>
                                    <p:animMotion origin="layout" path="M -0.00013 -0.00024 L 0.08338 0.00139 C 0.10096 0.00092 0.12571 0.00856 0.15125 0.02199 C 0.18004 0.03634 0.20232 0.05301 0.21704 0.0706 L 0.28791 0.14884 " pathEditMode="relative" rAng="978064" ptsTypes="FffFF">
                                      <p:cBhvr>
                                        <p:cTn id="29" dur="2000" fill="hold"/>
                                        <p:tgtEl>
                                          <p:spTgt spid="34"/>
                                        </p:tgtEl>
                                        <p:attrNameLst>
                                          <p:attrName>ppt_x</p:attrName>
                                          <p:attrName>ppt_y</p:attrName>
                                        </p:attrNameLst>
                                      </p:cBhvr>
                                      <p:rCtr x="14838" y="4838"/>
                                    </p:animMotion>
                                  </p:childTnLst>
                                </p:cTn>
                              </p:par>
                              <p:par>
                                <p:cTn id="30" presetID="10" presetClass="entr" presetSubtype="0" fill="hold"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par>
                                <p:cTn id="33" presetID="37" presetClass="path" presetSubtype="0" accel="50000" decel="50000" fill="hold" nodeType="withEffect">
                                  <p:stCondLst>
                                    <p:cond delay="500"/>
                                  </p:stCondLst>
                                  <p:childTnLst>
                                    <p:animMotion origin="layout" path="M 0 0 L 0.067 0.04 C 0.081 0.049 0.102 0.054 0.124 0.054 C 0.149 0.054 0.169 0.049 0.183 0.04 L 0.25 0 E" pathEditMode="relative" ptsTypes="">
                                      <p:cBhvr>
                                        <p:cTn id="34" dur="2000" fill="hold"/>
                                        <p:tgtEl>
                                          <p:spTgt spid="41"/>
                                        </p:tgtEl>
                                        <p:attrNameLst>
                                          <p:attrName>ppt_x</p:attrName>
                                          <p:attrName>ppt_y</p:attrName>
                                        </p:attrNameLst>
                                      </p:cBhvr>
                                    </p:animMotion>
                                  </p:childTnLst>
                                </p:cTn>
                              </p:par>
                              <p:par>
                                <p:cTn id="35" presetID="10" presetClass="entr" presetSubtype="0" fill="hold" nodeType="withEffect">
                                  <p:stCondLst>
                                    <p:cond delay="150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37" presetClass="path" presetSubtype="0" accel="50000" decel="50000" fill="hold" nodeType="withEffect">
                                  <p:stCondLst>
                                    <p:cond delay="2100"/>
                                  </p:stCondLst>
                                  <p:childTnLst>
                                    <p:animMotion origin="layout" path="M -3.9604E-7 0.00209 L 0.09132 -0.04048 C 0.1106 -0.05019 0.13927 -0.05505 0.16923 -0.05505 C 0.20323 -0.05505 0.23059 -0.05019 0.24987 -0.04048 L 0.34119 0.00209 " pathEditMode="relative" rAng="0" ptsTypes="FffFF">
                                      <p:cBhvr>
                                        <p:cTn id="39" dur="2000" fill="hold"/>
                                        <p:tgtEl>
                                          <p:spTgt spid="46"/>
                                        </p:tgtEl>
                                        <p:attrNameLst>
                                          <p:attrName>ppt_x</p:attrName>
                                          <p:attrName>ppt_y</p:attrName>
                                        </p:attrNameLst>
                                      </p:cBhvr>
                                      <p:rCtr x="17053" y="-2868"/>
                                    </p:animMotion>
                                  </p:childTnLst>
                                </p:cTn>
                              </p:par>
                              <p:par>
                                <p:cTn id="40" presetID="10" presetClass="entr" presetSubtype="0" fill="hold" nodeType="withEffect">
                                  <p:stCondLst>
                                    <p:cond delay="200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par>
                                <p:cTn id="43" presetID="44" presetClass="path" presetSubtype="0" accel="50000" decel="50000" fill="hold" nodeType="withEffect">
                                  <p:stCondLst>
                                    <p:cond delay="2500"/>
                                  </p:stCondLst>
                                  <p:childTnLst>
                                    <p:animMotion origin="layout" path="M -0.00013 -0.00046 L 0.07634 -0.00254 C 0.09236 -0.0037 0.11503 0.00278 0.13822 0.01504 C 0.16454 0.02799 0.1846 0.04372 0.19789 0.06038 L 0.26185 0.13509 " pathEditMode="relative" rAng="978064" ptsTypes="FffFF">
                                      <p:cBhvr>
                                        <p:cTn id="44" dur="2000" fill="hold"/>
                                        <p:tgtEl>
                                          <p:spTgt spid="48"/>
                                        </p:tgtEl>
                                        <p:attrNameLst>
                                          <p:attrName>ppt_x</p:attrName>
                                          <p:attrName>ppt_y</p:attrName>
                                        </p:attrNameLst>
                                      </p:cBhvr>
                                      <p:rCtr x="13523" y="4164"/>
                                    </p:animMotion>
                                  </p:childTnLst>
                                </p:cTn>
                              </p:par>
                              <p:par>
                                <p:cTn id="45" presetID="10" presetClass="entr" presetSubtype="0" fill="hold" nodeType="withEffect">
                                  <p:stCondLst>
                                    <p:cond delay="325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500"/>
                                        <p:tgtEl>
                                          <p:spTgt spid="52"/>
                                        </p:tgtEl>
                                      </p:cBhvr>
                                    </p:animEffect>
                                  </p:childTnLst>
                                </p:cTn>
                              </p:par>
                              <p:par>
                                <p:cTn id="48" presetID="37" presetClass="path" presetSubtype="0" accel="50000" decel="50000" fill="hold" nodeType="withEffect">
                                  <p:stCondLst>
                                    <p:cond delay="3800"/>
                                  </p:stCondLst>
                                  <p:childTnLst>
                                    <p:animMotion origin="layout" path="M 0 0 L 0.067 0.04 C 0.081 0.049 0.102 0.054 0.124 0.054 C 0.149 0.054 0.169 0.049 0.183 0.04 L 0.25 0 E" pathEditMode="relative" ptsTypes="">
                                      <p:cBhvr>
                                        <p:cTn id="49" dur="2000" fill="hold"/>
                                        <p:tgtEl>
                                          <p:spTgt spid="52"/>
                                        </p:tgtEl>
                                        <p:attrNameLst>
                                          <p:attrName>ppt_x</p:attrName>
                                          <p:attrName>ppt_y</p:attrName>
                                        </p:attrNameLst>
                                      </p:cBhvr>
                                    </p:animMotion>
                                  </p:childTnLst>
                                </p:cTn>
                              </p:par>
                              <p:par>
                                <p:cTn id="50" presetID="10" presetClass="entr" presetSubtype="0" fill="hold" nodeType="withEffect">
                                  <p:stCondLst>
                                    <p:cond delay="450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37" presetClass="path" presetSubtype="0" accel="50000" decel="50000" fill="hold" nodeType="withEffect">
                                  <p:stCondLst>
                                    <p:cond delay="5100"/>
                                  </p:stCondLst>
                                  <p:childTnLst>
                                    <p:animMotion origin="layout" path="M -1.19854E-7 -3.257E-6 L 0.1192 -0.03955 C 0.14435 -0.04857 0.18174 -0.0532 0.22095 -0.0532 C 0.26524 -0.0532 0.30094 -0.04857 0.32608 -0.03955 L 0.44541 -3.257E-6 " pathEditMode="relative" rAng="0" ptsTypes="FffFF">
                                      <p:cBhvr>
                                        <p:cTn id="54" dur="2000" fill="hold"/>
                                        <p:tgtEl>
                                          <p:spTgt spid="53"/>
                                        </p:tgtEl>
                                        <p:attrNameLst>
                                          <p:attrName>ppt_x</p:attrName>
                                          <p:attrName>ppt_y</p:attrName>
                                        </p:attrNameLst>
                                      </p:cBhvr>
                                      <p:rCtr x="22264" y="-2660"/>
                                    </p:animMotion>
                                  </p:childTnLst>
                                </p:cTn>
                              </p:par>
                            </p:childTnLst>
                          </p:cTn>
                        </p:par>
                        <p:par>
                          <p:cTn id="55" fill="hold">
                            <p:stCondLst>
                              <p:cond delay="10350"/>
                            </p:stCondLst>
                            <p:childTnLst>
                              <p:par>
                                <p:cTn id="56" presetID="10" presetClass="exit" presetSubtype="0" fill="hold" grpId="1" nodeType="afterEffect">
                                  <p:stCondLst>
                                    <p:cond delay="0"/>
                                  </p:stCondLst>
                                  <p:childTnLst>
                                    <p:animEffect transition="out" filter="fade">
                                      <p:cBhvr>
                                        <p:cTn id="57" dur="500"/>
                                        <p:tgtEl>
                                          <p:spTgt spid="49"/>
                                        </p:tgtEl>
                                      </p:cBhvr>
                                    </p:animEffect>
                                    <p:set>
                                      <p:cBhvr>
                                        <p:cTn id="58" dur="1" fill="hold">
                                          <p:stCondLst>
                                            <p:cond delay="499"/>
                                          </p:stCondLst>
                                        </p:cTn>
                                        <p:tgtEl>
                                          <p:spTgt spid="4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2" presetClass="entr" presetSubtype="8" fill="hold" grpId="0" nodeType="click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additive="base">
                                        <p:cTn id="63" dur="500"/>
                                        <p:tgtEl>
                                          <p:spTgt spid="50"/>
                                        </p:tgtEl>
                                        <p:attrNameLst>
                                          <p:attrName>ppt_x</p:attrName>
                                        </p:attrNameLst>
                                      </p:cBhvr>
                                      <p:tavLst>
                                        <p:tav tm="0">
                                          <p:val>
                                            <p:strVal val="#ppt_x-#ppt_w*1.125000"/>
                                          </p:val>
                                        </p:tav>
                                        <p:tav tm="100000">
                                          <p:val>
                                            <p:strVal val="#ppt_x"/>
                                          </p:val>
                                        </p:tav>
                                      </p:tavLst>
                                    </p:anim>
                                    <p:animEffect transition="in" filter="wipe(right)">
                                      <p:cBhvr>
                                        <p:cTn id="64" dur="500"/>
                                        <p:tgtEl>
                                          <p:spTgt spid="50"/>
                                        </p:tgtEl>
                                      </p:cBhvr>
                                    </p:animEffect>
                                  </p:childTnLst>
                                </p:cTn>
                              </p:par>
                            </p:childTnLst>
                          </p:cTn>
                        </p:par>
                        <p:par>
                          <p:cTn id="65" fill="hold">
                            <p:stCondLst>
                              <p:cond delay="500"/>
                            </p:stCondLst>
                            <p:childTnLst>
                              <p:par>
                                <p:cTn id="66" presetID="63" presetClass="path" presetSubtype="0" accel="50000" decel="50000" fill="hold" nodeType="afterEffect">
                                  <p:stCondLst>
                                    <p:cond delay="0"/>
                                  </p:stCondLst>
                                  <p:childTnLst>
                                    <p:animMotion origin="layout" path="M 0.28789 0.14884 L 0.60313 0.09467 " pathEditMode="relative" rAng="0" ptsTypes="AA">
                                      <p:cBhvr>
                                        <p:cTn id="67" dur="2000" fill="hold"/>
                                        <p:tgtEl>
                                          <p:spTgt spid="34"/>
                                        </p:tgtEl>
                                        <p:attrNameLst>
                                          <p:attrName>ppt_x</p:attrName>
                                          <p:attrName>ppt_y</p:attrName>
                                        </p:attrNameLst>
                                      </p:cBhvr>
                                      <p:rCtr x="15755" y="-2708"/>
                                    </p:animMotion>
                                  </p:childTnLst>
                                </p:cTn>
                              </p:par>
                              <p:par>
                                <p:cTn id="68" presetID="10" presetClass="exit" presetSubtype="0" fill="hold" nodeType="withEffect">
                                  <p:stCondLst>
                                    <p:cond delay="1500"/>
                                  </p:stCondLst>
                                  <p:childTnLst>
                                    <p:animEffect transition="out" filter="fade">
                                      <p:cBhvr>
                                        <p:cTn id="69" dur="500"/>
                                        <p:tgtEl>
                                          <p:spTgt spid="34"/>
                                        </p:tgtEl>
                                      </p:cBhvr>
                                    </p:animEffect>
                                    <p:set>
                                      <p:cBhvr>
                                        <p:cTn id="70" dur="1" fill="hold">
                                          <p:stCondLst>
                                            <p:cond delay="499"/>
                                          </p:stCondLst>
                                        </p:cTn>
                                        <p:tgtEl>
                                          <p:spTgt spid="34"/>
                                        </p:tgtEl>
                                        <p:attrNameLst>
                                          <p:attrName>style.visibility</p:attrName>
                                        </p:attrNameLst>
                                      </p:cBhvr>
                                      <p:to>
                                        <p:strVal val="hidden"/>
                                      </p:to>
                                    </p:set>
                                  </p:childTnLst>
                                </p:cTn>
                              </p:par>
                              <p:par>
                                <p:cTn id="71" presetID="63" presetClass="path" presetSubtype="0" accel="50000" decel="50000" fill="hold" nodeType="withEffect">
                                  <p:stCondLst>
                                    <p:cond delay="500"/>
                                  </p:stCondLst>
                                  <p:childTnLst>
                                    <p:animMotion origin="layout" path="M 0.25013 1.11111E-6 L 0.60344 -0.09838 " pathEditMode="relative" rAng="0" ptsTypes="AA">
                                      <p:cBhvr>
                                        <p:cTn id="72" dur="2000" fill="hold"/>
                                        <p:tgtEl>
                                          <p:spTgt spid="41"/>
                                        </p:tgtEl>
                                        <p:attrNameLst>
                                          <p:attrName>ppt_x</p:attrName>
                                          <p:attrName>ppt_y</p:attrName>
                                        </p:attrNameLst>
                                      </p:cBhvr>
                                      <p:rCtr x="17665" y="-4931"/>
                                    </p:animMotion>
                                  </p:childTnLst>
                                </p:cTn>
                              </p:par>
                              <p:par>
                                <p:cTn id="73" presetID="10" presetClass="exit" presetSubtype="0" fill="hold" nodeType="withEffect">
                                  <p:stCondLst>
                                    <p:cond delay="2000"/>
                                  </p:stCondLst>
                                  <p:childTnLst>
                                    <p:animEffect transition="out" filter="fade">
                                      <p:cBhvr>
                                        <p:cTn id="74" dur="500"/>
                                        <p:tgtEl>
                                          <p:spTgt spid="41"/>
                                        </p:tgtEl>
                                      </p:cBhvr>
                                    </p:animEffect>
                                    <p:set>
                                      <p:cBhvr>
                                        <p:cTn id="75" dur="1" fill="hold">
                                          <p:stCondLst>
                                            <p:cond delay="499"/>
                                          </p:stCondLst>
                                        </p:cTn>
                                        <p:tgtEl>
                                          <p:spTgt spid="41"/>
                                        </p:tgtEl>
                                        <p:attrNameLst>
                                          <p:attrName>style.visibility</p:attrName>
                                        </p:attrNameLst>
                                      </p:cBhvr>
                                      <p:to>
                                        <p:strVal val="hidden"/>
                                      </p:to>
                                    </p:set>
                                  </p:childTnLst>
                                </p:cTn>
                              </p:par>
                              <p:par>
                                <p:cTn id="76" presetID="63" presetClass="path" presetSubtype="0" accel="50000" decel="50000" fill="hold" nodeType="withEffect">
                                  <p:stCondLst>
                                    <p:cond delay="1100"/>
                                  </p:stCondLst>
                                  <p:childTnLst>
                                    <p:animMotion origin="layout" path="M 0.34115 0.00208 L 0.69245 0.01689 " pathEditMode="relative" rAng="0" ptsTypes="AA">
                                      <p:cBhvr>
                                        <p:cTn id="77" dur="2000" fill="hold"/>
                                        <p:tgtEl>
                                          <p:spTgt spid="46"/>
                                        </p:tgtEl>
                                        <p:attrNameLst>
                                          <p:attrName>ppt_x</p:attrName>
                                          <p:attrName>ppt_y</p:attrName>
                                        </p:attrNameLst>
                                      </p:cBhvr>
                                      <p:rCtr x="17565" y="741"/>
                                    </p:animMotion>
                                  </p:childTnLst>
                                </p:cTn>
                              </p:par>
                              <p:par>
                                <p:cTn id="78" presetID="10" presetClass="exit" presetSubtype="0" fill="hold" nodeType="withEffect">
                                  <p:stCondLst>
                                    <p:cond delay="2500"/>
                                  </p:stCondLst>
                                  <p:childTnLst>
                                    <p:animEffect transition="out" filter="fade">
                                      <p:cBhvr>
                                        <p:cTn id="79" dur="500"/>
                                        <p:tgtEl>
                                          <p:spTgt spid="46"/>
                                        </p:tgtEl>
                                      </p:cBhvr>
                                    </p:animEffect>
                                    <p:set>
                                      <p:cBhvr>
                                        <p:cTn id="80" dur="1" fill="hold">
                                          <p:stCondLst>
                                            <p:cond delay="499"/>
                                          </p:stCondLst>
                                        </p:cTn>
                                        <p:tgtEl>
                                          <p:spTgt spid="46"/>
                                        </p:tgtEl>
                                        <p:attrNameLst>
                                          <p:attrName>style.visibility</p:attrName>
                                        </p:attrNameLst>
                                      </p:cBhvr>
                                      <p:to>
                                        <p:strVal val="hidden"/>
                                      </p:to>
                                    </p:set>
                                  </p:childTnLst>
                                </p:cTn>
                              </p:par>
                              <p:par>
                                <p:cTn id="81" presetID="63" presetClass="path" presetSubtype="0" accel="50000" decel="50000" fill="hold" nodeType="withEffect">
                                  <p:stCondLst>
                                    <p:cond delay="2000"/>
                                  </p:stCondLst>
                                  <p:childTnLst>
                                    <p:animMotion origin="layout" path="M 0.28817 0.14931 L 0.62663 0.15347 " pathEditMode="relative" rAng="0" ptsTypes="AA">
                                      <p:cBhvr>
                                        <p:cTn id="82" dur="2000" fill="hold"/>
                                        <p:tgtEl>
                                          <p:spTgt spid="48"/>
                                        </p:tgtEl>
                                        <p:attrNameLst>
                                          <p:attrName>ppt_x</p:attrName>
                                          <p:attrName>ppt_y</p:attrName>
                                        </p:attrNameLst>
                                      </p:cBhvr>
                                      <p:rCtr x="16923" y="208"/>
                                    </p:animMotion>
                                  </p:childTnLst>
                                </p:cTn>
                              </p:par>
                              <p:par>
                                <p:cTn id="83" presetID="10" presetClass="exit" presetSubtype="0" fill="hold" nodeType="withEffect">
                                  <p:stCondLst>
                                    <p:cond delay="3500"/>
                                  </p:stCondLst>
                                  <p:childTnLst>
                                    <p:animEffect transition="out" filter="fade">
                                      <p:cBhvr>
                                        <p:cTn id="84" dur="500"/>
                                        <p:tgtEl>
                                          <p:spTgt spid="48"/>
                                        </p:tgtEl>
                                      </p:cBhvr>
                                    </p:animEffect>
                                    <p:set>
                                      <p:cBhvr>
                                        <p:cTn id="85" dur="1" fill="hold">
                                          <p:stCondLst>
                                            <p:cond delay="499"/>
                                          </p:stCondLst>
                                        </p:cTn>
                                        <p:tgtEl>
                                          <p:spTgt spid="48"/>
                                        </p:tgtEl>
                                        <p:attrNameLst>
                                          <p:attrName>style.visibility</p:attrName>
                                        </p:attrNameLst>
                                      </p:cBhvr>
                                      <p:to>
                                        <p:strVal val="hidden"/>
                                      </p:to>
                                    </p:set>
                                  </p:childTnLst>
                                </p:cTn>
                              </p:par>
                              <p:par>
                                <p:cTn id="86" presetID="63" presetClass="path" presetSubtype="0" accel="50000" decel="50000" fill="hold" nodeType="withEffect">
                                  <p:stCondLst>
                                    <p:cond delay="2800"/>
                                  </p:stCondLst>
                                  <p:childTnLst>
                                    <p:animMotion origin="layout" path="M 0.25013 0.00023 L 0.57305 0.05578 " pathEditMode="relative" rAng="0" ptsTypes="AA">
                                      <p:cBhvr>
                                        <p:cTn id="87" dur="2000" fill="hold"/>
                                        <p:tgtEl>
                                          <p:spTgt spid="52"/>
                                        </p:tgtEl>
                                        <p:attrNameLst>
                                          <p:attrName>ppt_x</p:attrName>
                                          <p:attrName>ppt_y</p:attrName>
                                        </p:attrNameLst>
                                      </p:cBhvr>
                                      <p:rCtr x="16146" y="2778"/>
                                    </p:animMotion>
                                  </p:childTnLst>
                                </p:cTn>
                              </p:par>
                              <p:par>
                                <p:cTn id="88" presetID="10" presetClass="exit" presetSubtype="0" fill="hold" nodeType="withEffect">
                                  <p:stCondLst>
                                    <p:cond delay="4300"/>
                                  </p:stCondLst>
                                  <p:childTnLst>
                                    <p:animEffect transition="out" filter="fade">
                                      <p:cBhvr>
                                        <p:cTn id="89" dur="500"/>
                                        <p:tgtEl>
                                          <p:spTgt spid="52"/>
                                        </p:tgtEl>
                                      </p:cBhvr>
                                    </p:animEffect>
                                    <p:set>
                                      <p:cBhvr>
                                        <p:cTn id="90" dur="1" fill="hold">
                                          <p:stCondLst>
                                            <p:cond delay="499"/>
                                          </p:stCondLst>
                                        </p:cTn>
                                        <p:tgtEl>
                                          <p:spTgt spid="52"/>
                                        </p:tgtEl>
                                        <p:attrNameLst>
                                          <p:attrName>style.visibility</p:attrName>
                                        </p:attrNameLst>
                                      </p:cBhvr>
                                      <p:to>
                                        <p:strVal val="hidden"/>
                                      </p:to>
                                    </p:set>
                                  </p:childTnLst>
                                </p:cTn>
                              </p:par>
                              <p:par>
                                <p:cTn id="91" presetID="63" presetClass="path" presetSubtype="0" accel="50000" decel="50000" fill="hold" nodeType="withEffect">
                                  <p:stCondLst>
                                    <p:cond delay="3500"/>
                                  </p:stCondLst>
                                  <p:childTnLst>
                                    <p:animMotion origin="layout" path="M 0.44531 4.81481E-6 L 0.76224 0.05069 " pathEditMode="relative" rAng="0" ptsTypes="AA">
                                      <p:cBhvr>
                                        <p:cTn id="92" dur="2000" fill="hold"/>
                                        <p:tgtEl>
                                          <p:spTgt spid="53"/>
                                        </p:tgtEl>
                                        <p:attrNameLst>
                                          <p:attrName>ppt_x</p:attrName>
                                          <p:attrName>ppt_y</p:attrName>
                                        </p:attrNameLst>
                                      </p:cBhvr>
                                      <p:rCtr x="15846" y="2523"/>
                                    </p:animMotion>
                                  </p:childTnLst>
                                </p:cTn>
                              </p:par>
                              <p:par>
                                <p:cTn id="93" presetID="10" presetClass="exit" presetSubtype="0" fill="hold" nodeType="withEffect">
                                  <p:stCondLst>
                                    <p:cond delay="5000"/>
                                  </p:stCondLst>
                                  <p:childTnLst>
                                    <p:animEffect transition="out" filter="fade">
                                      <p:cBhvr>
                                        <p:cTn id="94" dur="500"/>
                                        <p:tgtEl>
                                          <p:spTgt spid="53"/>
                                        </p:tgtEl>
                                      </p:cBhvr>
                                    </p:animEffect>
                                    <p:set>
                                      <p:cBhvr>
                                        <p:cTn id="95" dur="1" fill="hold">
                                          <p:stCondLst>
                                            <p:cond delay="499"/>
                                          </p:stCondLst>
                                        </p:cTn>
                                        <p:tgtEl>
                                          <p:spTgt spid="53"/>
                                        </p:tgtEl>
                                        <p:attrNameLst>
                                          <p:attrName>style.visibility</p:attrName>
                                        </p:attrNameLst>
                                      </p:cBhvr>
                                      <p:to>
                                        <p:strVal val="hidden"/>
                                      </p:to>
                                    </p:set>
                                  </p:childTnLst>
                                </p:cTn>
                              </p:par>
                            </p:childTnLst>
                          </p:cTn>
                        </p:par>
                        <p:par>
                          <p:cTn id="96" fill="hold">
                            <p:stCondLst>
                              <p:cond delay="6000"/>
                            </p:stCondLst>
                            <p:childTnLst>
                              <p:par>
                                <p:cTn id="97" presetID="10" presetClass="exit" presetSubtype="0" fill="hold" grpId="1" nodeType="afterEffect">
                                  <p:stCondLst>
                                    <p:cond delay="0"/>
                                  </p:stCondLst>
                                  <p:childTnLst>
                                    <p:animEffect transition="out" filter="fade">
                                      <p:cBhvr>
                                        <p:cTn id="98" dur="500"/>
                                        <p:tgtEl>
                                          <p:spTgt spid="50"/>
                                        </p:tgtEl>
                                      </p:cBhvr>
                                    </p:animEffect>
                                    <p:set>
                                      <p:cBhvr>
                                        <p:cTn id="99"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49" grpId="0" animBg="1"/>
      <p:bldP spid="49"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Bent Arrow 22"/>
          <p:cNvSpPr/>
          <p:nvPr/>
        </p:nvSpPr>
        <p:spPr bwMode="auto">
          <a:xfrm rot="10800000" flipH="1">
            <a:off x="7840989" y="3278630"/>
            <a:ext cx="864861" cy="2063391"/>
          </a:xfrm>
          <a:prstGeom prst="bentArrow">
            <a:avLst>
              <a:gd name="adj1" fmla="val 26563"/>
              <a:gd name="adj2" fmla="val 29452"/>
              <a:gd name="adj3" fmla="val 30045"/>
              <a:gd name="adj4" fmla="val 43750"/>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5352" y="1028736"/>
            <a:ext cx="7589672" cy="2604961"/>
          </a:xfrm>
          <a:prstGeom prst="rect">
            <a:avLst/>
          </a:prstGeom>
        </p:spPr>
      </p:pic>
      <p:grpSp>
        <p:nvGrpSpPr>
          <p:cNvPr id="38" name="Group 37"/>
          <p:cNvGrpSpPr/>
          <p:nvPr/>
        </p:nvGrpSpPr>
        <p:grpSpPr>
          <a:xfrm>
            <a:off x="7109356" y="1645180"/>
            <a:ext cx="4281055" cy="1633450"/>
            <a:chOff x="3093834" y="4675909"/>
            <a:chExt cx="4281055" cy="1633450"/>
          </a:xfrm>
        </p:grpSpPr>
        <p:sp>
          <p:nvSpPr>
            <p:cNvPr id="39" name="Rectangle 38"/>
            <p:cNvSpPr/>
            <p:nvPr/>
          </p:nvSpPr>
          <p:spPr bwMode="auto">
            <a:xfrm>
              <a:off x="3093834" y="4675909"/>
              <a:ext cx="4281055" cy="163345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0" name="TextBox 39"/>
            <p:cNvSpPr txBox="1"/>
            <p:nvPr/>
          </p:nvSpPr>
          <p:spPr>
            <a:xfrm>
              <a:off x="4257897" y="5179626"/>
              <a:ext cx="2660388" cy="689420"/>
            </a:xfrm>
            <a:prstGeom prst="rect">
              <a:avLst/>
            </a:prstGeom>
            <a:noFill/>
          </p:spPr>
          <p:txBody>
            <a:bodyPr wrap="square" lIns="0" tIns="0" rIns="0" bIns="0" rtlCol="0">
              <a:spAutoFit/>
            </a:bodyPr>
            <a:lstStyle/>
            <a:p>
              <a:pPr>
                <a:lnSpc>
                  <a:spcPct val="80000"/>
                </a:lnSpc>
                <a:buSzPct val="80000"/>
              </a:pPr>
              <a:r>
                <a:rPr lang="en-US" sz="2800" dirty="0" smtClean="0">
                  <a:gradFill>
                    <a:gsLst>
                      <a:gs pos="0">
                        <a:srgbClr val="FFFFFF"/>
                      </a:gs>
                      <a:gs pos="100000">
                        <a:srgbClr val="FFFFFF"/>
                      </a:gs>
                    </a:gsLst>
                    <a:lin ang="5400000" scaled="0"/>
                  </a:gradFill>
                </a:rPr>
                <a:t>Service Bus Queue</a:t>
              </a:r>
              <a:endParaRPr lang="en-US" sz="2800" dirty="0">
                <a:gradFill>
                  <a:gsLst>
                    <a:gs pos="0">
                      <a:srgbClr val="FFFFFF"/>
                    </a:gs>
                    <a:gs pos="100000">
                      <a:srgbClr val="FFFFFF"/>
                    </a:gs>
                  </a:gsLst>
                  <a:lin ang="5400000" scaled="0"/>
                </a:gradFill>
              </a:endParaRPr>
            </a:p>
          </p:txBody>
        </p:sp>
      </p:grpSp>
      <p:sp>
        <p:nvSpPr>
          <p:cNvPr id="42" name="Down Arrow 41"/>
          <p:cNvSpPr/>
          <p:nvPr/>
        </p:nvSpPr>
        <p:spPr bwMode="auto">
          <a:xfrm rot="16200000">
            <a:off x="3075803" y="1415832"/>
            <a:ext cx="480737" cy="2234509"/>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Rounded Rectangle 24"/>
          <p:cNvSpPr/>
          <p:nvPr/>
        </p:nvSpPr>
        <p:spPr bwMode="auto">
          <a:xfrm flipV="1">
            <a:off x="6354678" y="4195735"/>
            <a:ext cx="5363841" cy="90627"/>
          </a:xfrm>
          <a:prstGeom prst="roundRect">
            <a:avLst/>
          </a:prstGeom>
          <a:solidFill>
            <a:srgbClr val="00AEE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101545" y="3906393"/>
            <a:ext cx="649565" cy="649565"/>
          </a:xfrm>
          <a:prstGeom prst="rect">
            <a:avLst/>
          </a:prstGeom>
        </p:spPr>
      </p:pic>
      <p:sp>
        <p:nvSpPr>
          <p:cNvPr id="49" name="TextBox 48"/>
          <p:cNvSpPr txBox="1"/>
          <p:nvPr/>
        </p:nvSpPr>
        <p:spPr>
          <a:xfrm>
            <a:off x="4872363" y="4077657"/>
            <a:ext cx="2615878" cy="344710"/>
          </a:xfrm>
          <a:prstGeom prst="rect">
            <a:avLst/>
          </a:prstGeom>
          <a:noFill/>
        </p:spPr>
        <p:txBody>
          <a:bodyPr wrap="square" lIns="0" tIns="0" rIns="0" bIns="0" rtlCol="0">
            <a:spAutoFit/>
          </a:bodyPr>
          <a:lstStyle/>
          <a:p>
            <a:pPr>
              <a:lnSpc>
                <a:spcPct val="80000"/>
              </a:lnSpc>
              <a:buSzPct val="80000"/>
            </a:pPr>
            <a:r>
              <a:rPr lang="en-US" sz="2800" dirty="0" smtClean="0">
                <a:gradFill>
                  <a:gsLst>
                    <a:gs pos="0">
                      <a:srgbClr val="FFFFFF"/>
                    </a:gs>
                    <a:gs pos="100000">
                      <a:srgbClr val="FFFFFF"/>
                    </a:gs>
                  </a:gsLst>
                  <a:lin ang="5400000" scaled="0"/>
                </a:gradFill>
              </a:rPr>
              <a:t>Internet</a:t>
            </a:r>
            <a:endParaRPr lang="en-US" sz="2800" dirty="0">
              <a:gradFill>
                <a:gsLst>
                  <a:gs pos="0">
                    <a:srgbClr val="FFFFFF"/>
                  </a:gs>
                  <a:gs pos="100000">
                    <a:srgbClr val="FFFFFF"/>
                  </a:gs>
                </a:gsLst>
                <a:lin ang="5400000" scaled="0"/>
              </a:gradFill>
            </a:endParaRPr>
          </a:p>
        </p:txBody>
      </p:sp>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16985" y="4581193"/>
            <a:ext cx="2717720" cy="1570655"/>
          </a:xfrm>
          <a:prstGeom prst="rect">
            <a:avLst/>
          </a:prstGeom>
        </p:spPr>
      </p:pic>
      <p:pic>
        <p:nvPicPr>
          <p:cNvPr id="51" name="Picture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4461" y="4591160"/>
            <a:ext cx="2715870" cy="1570656"/>
          </a:xfrm>
          <a:prstGeom prst="rect">
            <a:avLst/>
          </a:prstGeom>
        </p:spPr>
      </p:pic>
      <p:sp>
        <p:nvSpPr>
          <p:cNvPr id="3" name="Rectangle 2"/>
          <p:cNvSpPr/>
          <p:nvPr/>
        </p:nvSpPr>
        <p:spPr bwMode="auto">
          <a:xfrm>
            <a:off x="9089189" y="4742151"/>
            <a:ext cx="1781772" cy="11049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Hi! </a:t>
            </a:r>
          </a:p>
        </p:txBody>
      </p:sp>
      <p:sp>
        <p:nvSpPr>
          <p:cNvPr id="24" name="Down Arrow 23"/>
          <p:cNvSpPr/>
          <p:nvPr/>
        </p:nvSpPr>
        <p:spPr bwMode="auto">
          <a:xfrm rot="16200000">
            <a:off x="6686240" y="1717826"/>
            <a:ext cx="480736" cy="1630523"/>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44" name="Group 43"/>
          <p:cNvGrpSpPr/>
          <p:nvPr/>
        </p:nvGrpSpPr>
        <p:grpSpPr>
          <a:xfrm>
            <a:off x="4474988" y="1645180"/>
            <a:ext cx="1879690" cy="1633451"/>
            <a:chOff x="4660050" y="2162512"/>
            <a:chExt cx="1640433" cy="1640433"/>
          </a:xfrm>
        </p:grpSpPr>
        <p:sp>
          <p:nvSpPr>
            <p:cNvPr id="45" name="Rounded Rectangle 44"/>
            <p:cNvSpPr/>
            <p:nvPr/>
          </p:nvSpPr>
          <p:spPr bwMode="auto">
            <a:xfrm>
              <a:off x="4660050" y="2162512"/>
              <a:ext cx="1640433" cy="1640433"/>
            </a:xfrm>
            <a:prstGeom prst="roundRect">
              <a:avLst>
                <a:gd name="adj" fmla="val 3999"/>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800" dirty="0" smtClean="0">
                  <a:gradFill>
                    <a:gsLst>
                      <a:gs pos="0">
                        <a:srgbClr val="FFFFFF"/>
                      </a:gs>
                      <a:gs pos="100000">
                        <a:srgbClr val="FFFFFF"/>
                      </a:gs>
                    </a:gsLst>
                    <a:lin ang="5400000" scaled="0"/>
                  </a:gradFill>
                </a:rPr>
                <a:t>ASP.NET MVC 4 Mobile App</a:t>
              </a:r>
            </a:p>
          </p:txBody>
        </p:sp>
        <p:pic>
          <p:nvPicPr>
            <p:cNvPr id="46" name="Picture 45"/>
            <p:cNvPicPr>
              <a:picLocks noChangeAspect="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485723" y="2280611"/>
              <a:ext cx="710256" cy="792753"/>
            </a:xfrm>
            <a:prstGeom prst="rect">
              <a:avLst/>
            </a:prstGeom>
          </p:spPr>
        </p:pic>
      </p:grpSp>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60903" y="1880386"/>
            <a:ext cx="1116513" cy="1163037"/>
          </a:xfrm>
          <a:prstGeom prst="rect">
            <a:avLst/>
          </a:prstGeom>
          <a:effectLst>
            <a:outerShdw blurRad="254000" sx="102000" sy="102000" algn="ctr" rotWithShape="0">
              <a:prstClr val="black">
                <a:alpha val="40000"/>
              </a:prstClr>
            </a:outerShdw>
          </a:effectLst>
        </p:spPr>
      </p:pic>
      <p:pic>
        <p:nvPicPr>
          <p:cNvPr id="1027"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240734" y="1096976"/>
            <a:ext cx="1480314" cy="286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087957" y="259752"/>
            <a:ext cx="3204699" cy="768814"/>
          </a:xfrm>
          <a:prstGeom prst="rect">
            <a:avLst/>
          </a:prstGeom>
        </p:spPr>
      </p:pic>
    </p:spTree>
    <p:extLst>
      <p:ext uri="{BB962C8B-B14F-4D97-AF65-F5344CB8AC3E}">
        <p14:creationId xmlns:p14="http://schemas.microsoft.com/office/powerpoint/2010/main" val="25435677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right)">
                                      <p:cBhvr>
                                        <p:cTn id="8" dur="500"/>
                                        <p:tgtEl>
                                          <p:spTgt spid="42"/>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par>
                          <p:cTn id="14" fill="hold">
                            <p:stCondLst>
                              <p:cond delay="500"/>
                            </p:stCondLst>
                            <p:childTnLst>
                              <p:par>
                                <p:cTn id="15" presetID="10" presetClass="exit" presetSubtype="0" fill="hold" grpId="1" nodeType="afterEffect">
                                  <p:stCondLst>
                                    <p:cond delay="750"/>
                                  </p:stCondLst>
                                  <p:childTnLst>
                                    <p:animEffect transition="out" filter="fade">
                                      <p:cBhvr>
                                        <p:cTn id="16" dur="500"/>
                                        <p:tgtEl>
                                          <p:spTgt spid="42"/>
                                        </p:tgtEl>
                                      </p:cBhvr>
                                    </p:animEffect>
                                    <p:set>
                                      <p:cBhvr>
                                        <p:cTn id="17" dur="1" fill="hold">
                                          <p:stCondLst>
                                            <p:cond delay="499"/>
                                          </p:stCondLst>
                                        </p:cTn>
                                        <p:tgtEl>
                                          <p:spTgt spid="4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p:tgtEl>
                                          <p:spTgt spid="24"/>
                                        </p:tgtEl>
                                        <p:attrNameLst>
                                          <p:attrName>ppt_x</p:attrName>
                                        </p:attrNameLst>
                                      </p:cBhvr>
                                      <p:tavLst>
                                        <p:tav tm="0">
                                          <p:val>
                                            <p:strVal val="#ppt_x-#ppt_w*1.125000"/>
                                          </p:val>
                                        </p:tav>
                                        <p:tav tm="100000">
                                          <p:val>
                                            <p:strVal val="#ppt_x"/>
                                          </p:val>
                                        </p:tav>
                                      </p:tavLst>
                                    </p:anim>
                                    <p:animEffect transition="in" filter="wipe(right)">
                                      <p:cBhvr>
                                        <p:cTn id="23" dur="500"/>
                                        <p:tgtEl>
                                          <p:spTgt spid="24"/>
                                        </p:tgtEl>
                                      </p:cBhvr>
                                    </p:animEffect>
                                  </p:childTnLst>
                                </p:cTn>
                              </p:par>
                              <p:par>
                                <p:cTn id="24" presetID="63" presetClass="path" presetSubtype="0" accel="50000" decel="50000" fill="hold" nodeType="withEffect">
                                  <p:stCondLst>
                                    <p:cond delay="0"/>
                                  </p:stCondLst>
                                  <p:childTnLst>
                                    <p:animMotion origin="layout" path="M 0.00638 -0.00232 L 0.21177 -0.00024 " pathEditMode="relative" rAng="0" ptsTypes="AA">
                                      <p:cBhvr>
                                        <p:cTn id="25" dur="2000" fill="hold"/>
                                        <p:tgtEl>
                                          <p:spTgt spid="43"/>
                                        </p:tgtEl>
                                        <p:attrNameLst>
                                          <p:attrName>ppt_x</p:attrName>
                                          <p:attrName>ppt_y</p:attrName>
                                        </p:attrNameLst>
                                      </p:cBhvr>
                                      <p:rCtr x="10263" y="93"/>
                                    </p:animMotion>
                                  </p:childTnLst>
                                </p:cTn>
                              </p:par>
                            </p:childTnLst>
                          </p:cTn>
                        </p:par>
                        <p:par>
                          <p:cTn id="26" fill="hold">
                            <p:stCondLst>
                              <p:cond delay="2000"/>
                            </p:stCondLst>
                            <p:childTnLst>
                              <p:par>
                                <p:cTn id="27" presetID="10" presetClass="exit" presetSubtype="0" fill="hold" grpId="1" nodeType="afterEffect">
                                  <p:stCondLst>
                                    <p:cond delay="0"/>
                                  </p:stCondLst>
                                  <p:childTnLst>
                                    <p:animEffect transition="out" filter="fade">
                                      <p:cBhvr>
                                        <p:cTn id="28" dur="500"/>
                                        <p:tgtEl>
                                          <p:spTgt spid="24"/>
                                        </p:tgtEl>
                                      </p:cBhvr>
                                    </p:animEffect>
                                    <p:set>
                                      <p:cBhvr>
                                        <p:cTn id="29" dur="1" fill="hold">
                                          <p:stCondLst>
                                            <p:cond delay="499"/>
                                          </p:stCondLst>
                                        </p:cTn>
                                        <p:tgtEl>
                                          <p:spTgt spid="2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up)">
                                      <p:cBhvr>
                                        <p:cTn id="34" dur="750"/>
                                        <p:tgtEl>
                                          <p:spTgt spid="23"/>
                                        </p:tgtEl>
                                      </p:cBhvr>
                                    </p:animEffect>
                                  </p:childTnLst>
                                </p:cTn>
                              </p:par>
                            </p:childTnLst>
                          </p:cTn>
                        </p:par>
                        <p:par>
                          <p:cTn id="35" fill="hold">
                            <p:stCondLst>
                              <p:cond delay="750"/>
                            </p:stCondLst>
                            <p:childTnLst>
                              <p:par>
                                <p:cTn id="36" presetID="36" presetClass="path" presetSubtype="0" accel="50000" decel="50000" fill="hold" nodeType="afterEffect">
                                  <p:stCondLst>
                                    <p:cond delay="500"/>
                                  </p:stCondLst>
                                  <p:childTnLst>
                                    <p:animMotion origin="layout" path="M 0.21203 -0.00209 L 0.21112 0.35185 C 0.21112 0.45115 0.23144 0.44004 0.24746 0.44004 L 0.28301 0.44004 " pathEditMode="relative" rAng="0" ptsTypes="AAAA">
                                      <p:cBhvr>
                                        <p:cTn id="37" dur="2000" fill="hold"/>
                                        <p:tgtEl>
                                          <p:spTgt spid="43"/>
                                        </p:tgtEl>
                                        <p:attrNameLst>
                                          <p:attrName>ppt_x</p:attrName>
                                          <p:attrName>ppt_y</p:attrName>
                                        </p:attrNameLst>
                                      </p:cBhvr>
                                      <p:rCtr x="3504" y="22106"/>
                                    </p:animMotion>
                                  </p:childTnLst>
                                </p:cTn>
                              </p:par>
                              <p:par>
                                <p:cTn id="38" presetID="10" presetClass="exit" presetSubtype="0" fill="hold" nodeType="withEffect">
                                  <p:stCondLst>
                                    <p:cond delay="1750"/>
                                  </p:stCondLst>
                                  <p:childTnLst>
                                    <p:animEffect transition="out" filter="fade">
                                      <p:cBhvr>
                                        <p:cTn id="39" dur="500"/>
                                        <p:tgtEl>
                                          <p:spTgt spid="43"/>
                                        </p:tgtEl>
                                      </p:cBhvr>
                                    </p:animEffect>
                                    <p:set>
                                      <p:cBhvr>
                                        <p:cTn id="40" dur="1" fill="hold">
                                          <p:stCondLst>
                                            <p:cond delay="499"/>
                                          </p:stCondLst>
                                        </p:cTn>
                                        <p:tgtEl>
                                          <p:spTgt spid="43"/>
                                        </p:tgtEl>
                                        <p:attrNameLst>
                                          <p:attrName>style.visibility</p:attrName>
                                        </p:attrNameLst>
                                      </p:cBhvr>
                                      <p:to>
                                        <p:strVal val="hidden"/>
                                      </p:to>
                                    </p:set>
                                  </p:childTnLst>
                                </p:cTn>
                              </p:par>
                            </p:childTnLst>
                          </p:cTn>
                        </p:par>
                        <p:par>
                          <p:cTn id="41" fill="hold">
                            <p:stCondLst>
                              <p:cond delay="3250"/>
                            </p:stCondLst>
                            <p:childTnLst>
                              <p:par>
                                <p:cTn id="42" presetID="10" presetClass="exit" presetSubtype="0" fill="hold" nodeType="afterEffect">
                                  <p:stCondLst>
                                    <p:cond delay="0"/>
                                  </p:stCondLst>
                                  <p:childTnLst>
                                    <p:animEffect transition="out" filter="fade">
                                      <p:cBhvr>
                                        <p:cTn id="43" dur="500"/>
                                        <p:tgtEl>
                                          <p:spTgt spid="51"/>
                                        </p:tgtEl>
                                      </p:cBhvr>
                                    </p:animEffect>
                                    <p:set>
                                      <p:cBhvr>
                                        <p:cTn id="44" dur="1" fill="hold">
                                          <p:stCondLst>
                                            <p:cond delay="499"/>
                                          </p:stCondLst>
                                        </p:cTn>
                                        <p:tgtEl>
                                          <p:spTgt spid="51"/>
                                        </p:tgtEl>
                                        <p:attrNameLst>
                                          <p:attrName>style.visibility</p:attrName>
                                        </p:attrNameLst>
                                      </p:cBhvr>
                                      <p:to>
                                        <p:strVal val="hidden"/>
                                      </p:to>
                                    </p:set>
                                  </p:childTnLst>
                                </p:cTn>
                              </p:par>
                            </p:childTnLst>
                          </p:cTn>
                        </p:par>
                        <p:par>
                          <p:cTn id="45" fill="hold">
                            <p:stCondLst>
                              <p:cond delay="3750"/>
                            </p:stCondLst>
                            <p:childTnLst>
                              <p:par>
                                <p:cTn id="46" presetID="10" presetClass="entr" presetSubtype="0" fill="hold" grpId="0"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2" grpId="0" animBg="1"/>
      <p:bldP spid="42" grpId="1" animBg="1"/>
      <p:bldP spid="3" grpId="0" animBg="1"/>
      <p:bldP spid="24" grpId="0" animBg="1"/>
      <p:bldP spid="24"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748833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Services Bus Queues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029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own Arrow 28"/>
          <p:cNvSpPr/>
          <p:nvPr/>
        </p:nvSpPr>
        <p:spPr bwMode="auto">
          <a:xfrm rot="10800000">
            <a:off x="9985951" y="2800348"/>
            <a:ext cx="480736" cy="2238376"/>
          </a:xfrm>
          <a:prstGeom prst="downArrow">
            <a:avLst>
              <a:gd name="adj1" fmla="val 42122"/>
              <a:gd name="adj2" fmla="val 6208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3" name="Group 2"/>
          <p:cNvGrpSpPr/>
          <p:nvPr/>
        </p:nvGrpSpPr>
        <p:grpSpPr>
          <a:xfrm>
            <a:off x="3933825" y="609600"/>
            <a:ext cx="7791199" cy="2307016"/>
            <a:chOff x="3933825" y="609600"/>
            <a:chExt cx="7791199" cy="2307016"/>
          </a:xfrm>
        </p:grpSpPr>
        <p:sp>
          <p:nvSpPr>
            <p:cNvPr id="4" name="Rounded Rectangle 3"/>
            <p:cNvSpPr/>
            <p:nvPr/>
          </p:nvSpPr>
          <p:spPr bwMode="auto">
            <a:xfrm>
              <a:off x="3933825" y="609600"/>
              <a:ext cx="7791199" cy="2307016"/>
            </a:xfrm>
            <a:prstGeom prst="roundRect">
              <a:avLst>
                <a:gd name="adj" fmla="val 7482"/>
              </a:avLst>
            </a:prstGeom>
            <a:solidFill>
              <a:srgbClr val="FFFFFF">
                <a:alpha val="1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38" name="Group 37"/>
            <p:cNvGrpSpPr/>
            <p:nvPr/>
          </p:nvGrpSpPr>
          <p:grpSpPr>
            <a:xfrm>
              <a:off x="7247248" y="1440301"/>
              <a:ext cx="4281055" cy="1251732"/>
              <a:chOff x="3093834" y="4675909"/>
              <a:chExt cx="4281055" cy="1251732"/>
            </a:xfrm>
          </p:grpSpPr>
          <p:sp>
            <p:nvSpPr>
              <p:cNvPr id="39" name="Rectangle 38"/>
              <p:cNvSpPr/>
              <p:nvPr/>
            </p:nvSpPr>
            <p:spPr bwMode="auto">
              <a:xfrm>
                <a:off x="3093834" y="4675909"/>
                <a:ext cx="4281055" cy="12517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0" name="TextBox 39"/>
              <p:cNvSpPr txBox="1"/>
              <p:nvPr/>
            </p:nvSpPr>
            <p:spPr>
              <a:xfrm>
                <a:off x="4199540" y="5173345"/>
                <a:ext cx="2840863" cy="295466"/>
              </a:xfrm>
              <a:prstGeom prst="rect">
                <a:avLst/>
              </a:prstGeom>
              <a:noFill/>
            </p:spPr>
            <p:txBody>
              <a:bodyPr wrap="square" lIns="0" tIns="0" rIns="0" bIns="0" rtlCol="0">
                <a:spAutoFit/>
              </a:bodyPr>
              <a:lstStyle/>
              <a:p>
                <a:pPr>
                  <a:lnSpc>
                    <a:spcPct val="80000"/>
                  </a:lnSpc>
                  <a:buSzPct val="80000"/>
                </a:pPr>
                <a:r>
                  <a:rPr lang="en-US" dirty="0" smtClean="0">
                    <a:gradFill>
                      <a:gsLst>
                        <a:gs pos="0">
                          <a:srgbClr val="FFFFFF"/>
                        </a:gs>
                        <a:gs pos="100000">
                          <a:srgbClr val="FFFFFF"/>
                        </a:gs>
                      </a:gsLst>
                      <a:lin ang="5400000" scaled="0"/>
                    </a:gradFill>
                  </a:rPr>
                  <a:t>service bus relay</a:t>
                </a:r>
                <a:endParaRPr lang="en-US" dirty="0">
                  <a:gradFill>
                    <a:gsLst>
                      <a:gs pos="0">
                        <a:srgbClr val="FFFFFF"/>
                      </a:gs>
                      <a:gs pos="100000">
                        <a:srgbClr val="FFFFFF"/>
                      </a:gs>
                    </a:gsLst>
                    <a:lin ang="5400000" scaled="0"/>
                  </a:gradFill>
                </a:endParaRPr>
              </a:p>
            </p:txBody>
          </p:sp>
          <p:pic>
            <p:nvPicPr>
              <p:cNvPr id="41" name="Picture 40"/>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142102" y="4797948"/>
                <a:ext cx="1025838" cy="1025838"/>
              </a:xfrm>
              <a:prstGeom prst="rect">
                <a:avLst/>
              </a:prstGeom>
            </p:spPr>
          </p:pic>
        </p:grpSp>
        <p:sp>
          <p:nvSpPr>
            <p:cNvPr id="31" name="Rounded Rectangle 30"/>
            <p:cNvSpPr/>
            <p:nvPr/>
          </p:nvSpPr>
          <p:spPr bwMode="auto">
            <a:xfrm>
              <a:off x="4480345" y="1440301"/>
              <a:ext cx="2197362" cy="1251732"/>
            </a:xfrm>
            <a:prstGeom prst="roundRect">
              <a:avLst>
                <a:gd name="adj" fmla="val 3999"/>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120650" indent="-120650" defTabSz="914099" fontAlgn="base">
                <a:spcBef>
                  <a:spcPct val="0"/>
                </a:spcBef>
                <a:spcAft>
                  <a:spcPct val="0"/>
                </a:spcAft>
              </a:pPr>
              <a:r>
                <a:rPr lang="en-US" dirty="0" smtClean="0">
                  <a:gradFill>
                    <a:gsLst>
                      <a:gs pos="0">
                        <a:srgbClr val="FFFFFF"/>
                      </a:gs>
                      <a:gs pos="100000">
                        <a:srgbClr val="FFFFFF"/>
                      </a:gs>
                    </a:gsLst>
                    <a:lin ang="5400000" scaled="0"/>
                  </a:gradFill>
                </a:rPr>
                <a:t>	cloud </a:t>
              </a:r>
              <a:r>
                <a:rPr lang="en-US" dirty="0">
                  <a:gradFill>
                    <a:gsLst>
                      <a:gs pos="0">
                        <a:srgbClr val="FFFFFF"/>
                      </a:gs>
                      <a:gs pos="100000">
                        <a:srgbClr val="FFFFFF"/>
                      </a:gs>
                    </a:gsLst>
                    <a:lin ang="5400000" scaled="0"/>
                  </a:gradFill>
                </a:rPr>
                <a:t>a</a:t>
              </a:r>
              <a:r>
                <a:rPr lang="en-US" dirty="0" smtClean="0">
                  <a:gradFill>
                    <a:gsLst>
                      <a:gs pos="0">
                        <a:srgbClr val="FFFFFF"/>
                      </a:gs>
                      <a:gs pos="100000">
                        <a:srgbClr val="FFFFFF"/>
                      </a:gs>
                    </a:gsLst>
                    <a:lin ang="5400000" scaled="0"/>
                  </a:gradFill>
                </a:rPr>
                <a:t>pplication</a:t>
              </a:r>
            </a:p>
          </p:txBody>
        </p:sp>
      </p:grpSp>
      <p:sp>
        <p:nvSpPr>
          <p:cNvPr id="42" name="Down Arrow 41"/>
          <p:cNvSpPr/>
          <p:nvPr/>
        </p:nvSpPr>
        <p:spPr bwMode="auto">
          <a:xfrm rot="16200000">
            <a:off x="3377797" y="1217047"/>
            <a:ext cx="480736" cy="1630523"/>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5" name="Group 4"/>
          <p:cNvGrpSpPr/>
          <p:nvPr/>
        </p:nvGrpSpPr>
        <p:grpSpPr>
          <a:xfrm>
            <a:off x="4512429" y="3416280"/>
            <a:ext cx="2379117" cy="589912"/>
            <a:chOff x="4512429" y="3416280"/>
            <a:chExt cx="2379117" cy="589912"/>
          </a:xfrm>
        </p:grpSpPr>
        <p:pic>
          <p:nvPicPr>
            <p:cNvPr id="25" name="Picture 24"/>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512429" y="3416280"/>
              <a:ext cx="589912" cy="589912"/>
            </a:xfrm>
            <a:prstGeom prst="rect">
              <a:avLst/>
            </a:prstGeom>
          </p:spPr>
        </p:pic>
        <p:sp>
          <p:nvSpPr>
            <p:cNvPr id="32" name="TextBox 31"/>
            <p:cNvSpPr txBox="1"/>
            <p:nvPr/>
          </p:nvSpPr>
          <p:spPr>
            <a:xfrm>
              <a:off x="5248252" y="3587764"/>
              <a:ext cx="1643294" cy="344710"/>
            </a:xfrm>
            <a:prstGeom prst="rect">
              <a:avLst/>
            </a:prstGeom>
            <a:noFill/>
          </p:spPr>
          <p:txBody>
            <a:bodyPr wrap="square" lIns="0" tIns="0" rIns="0" bIns="0" rtlCol="0">
              <a:spAutoFit/>
            </a:bodyPr>
            <a:lstStyle/>
            <a:p>
              <a:pPr>
                <a:lnSpc>
                  <a:spcPct val="80000"/>
                </a:lnSpc>
                <a:buSzPct val="80000"/>
              </a:pPr>
              <a:r>
                <a:rPr lang="en-US" sz="2800" dirty="0" smtClean="0">
                  <a:gradFill>
                    <a:gsLst>
                      <a:gs pos="0">
                        <a:srgbClr val="FFFFFF"/>
                      </a:gs>
                      <a:gs pos="100000">
                        <a:srgbClr val="FFFFFF"/>
                      </a:gs>
                    </a:gsLst>
                    <a:lin ang="5400000" scaled="0"/>
                  </a:gradFill>
                </a:rPr>
                <a:t>Internet</a:t>
              </a:r>
              <a:endParaRPr lang="en-US" sz="2800" dirty="0">
                <a:gradFill>
                  <a:gsLst>
                    <a:gs pos="0">
                      <a:srgbClr val="FFFFFF"/>
                    </a:gs>
                    <a:gs pos="100000">
                      <a:srgbClr val="FFFFFF"/>
                    </a:gs>
                  </a:gsLst>
                  <a:lin ang="5400000" scaled="0"/>
                </a:gradFill>
              </a:endParaRPr>
            </a:p>
          </p:txBody>
        </p:sp>
      </p:grpSp>
      <p:grpSp>
        <p:nvGrpSpPr>
          <p:cNvPr id="2" name="Group 1"/>
          <p:cNvGrpSpPr/>
          <p:nvPr/>
        </p:nvGrpSpPr>
        <p:grpSpPr>
          <a:xfrm>
            <a:off x="3933825" y="4524375"/>
            <a:ext cx="7791199" cy="1771650"/>
            <a:chOff x="3933825" y="4524375"/>
            <a:chExt cx="7791199" cy="1771650"/>
          </a:xfrm>
        </p:grpSpPr>
        <p:sp>
          <p:nvSpPr>
            <p:cNvPr id="36" name="Rounded Rectangle 35"/>
            <p:cNvSpPr/>
            <p:nvPr/>
          </p:nvSpPr>
          <p:spPr bwMode="auto">
            <a:xfrm>
              <a:off x="3933825" y="4524375"/>
              <a:ext cx="7791199" cy="1771650"/>
            </a:xfrm>
            <a:prstGeom prst="roundRect">
              <a:avLst>
                <a:gd name="adj" fmla="val 7482"/>
              </a:avLst>
            </a:prstGeom>
            <a:solidFill>
              <a:srgbClr val="FFFFFF">
                <a:alpha val="1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6" name="TextBox 25"/>
            <p:cNvSpPr txBox="1"/>
            <p:nvPr/>
          </p:nvSpPr>
          <p:spPr>
            <a:xfrm>
              <a:off x="4098581" y="4659683"/>
              <a:ext cx="2615878" cy="221599"/>
            </a:xfrm>
            <a:prstGeom prst="rect">
              <a:avLst/>
            </a:prstGeom>
            <a:noFill/>
          </p:spPr>
          <p:txBody>
            <a:bodyPr wrap="square" lIns="0" tIns="0" rIns="0" bIns="0" rtlCol="0">
              <a:spAutoFit/>
            </a:bodyPr>
            <a:lstStyle/>
            <a:p>
              <a:pPr>
                <a:lnSpc>
                  <a:spcPct val="80000"/>
                </a:lnSpc>
                <a:buSzPct val="80000"/>
              </a:pPr>
              <a:r>
                <a:rPr lang="en-US" sz="1800" dirty="0" smtClean="0">
                  <a:gradFill>
                    <a:gsLst>
                      <a:gs pos="0">
                        <a:srgbClr val="FFFFFF"/>
                      </a:gs>
                      <a:gs pos="100000">
                        <a:srgbClr val="FFFFFF"/>
                      </a:gs>
                    </a:gsLst>
                    <a:lin ang="5400000" scaled="0"/>
                  </a:gradFill>
                </a:rPr>
                <a:t>Enterprise</a:t>
              </a:r>
              <a:endParaRPr lang="en-US" sz="1800" dirty="0">
                <a:gradFill>
                  <a:gsLst>
                    <a:gs pos="0">
                      <a:srgbClr val="FFFFFF"/>
                    </a:gs>
                    <a:gs pos="100000">
                      <a:srgbClr val="FFFFFF"/>
                    </a:gs>
                  </a:gsLst>
                  <a:lin ang="5400000" scaled="0"/>
                </a:gradFill>
              </a:endParaRPr>
            </a:p>
          </p:txBody>
        </p:sp>
        <p:grpSp>
          <p:nvGrpSpPr>
            <p:cNvPr id="58" name="Group 57"/>
            <p:cNvGrpSpPr/>
            <p:nvPr/>
          </p:nvGrpSpPr>
          <p:grpSpPr>
            <a:xfrm>
              <a:off x="7129727" y="4947960"/>
              <a:ext cx="4272237" cy="1111032"/>
              <a:chOff x="3093834" y="4675909"/>
              <a:chExt cx="4281056" cy="1633450"/>
            </a:xfrm>
          </p:grpSpPr>
          <p:sp>
            <p:nvSpPr>
              <p:cNvPr id="59" name="Rectangle 58"/>
              <p:cNvSpPr/>
              <p:nvPr/>
            </p:nvSpPr>
            <p:spPr bwMode="auto">
              <a:xfrm>
                <a:off x="3093834" y="4675909"/>
                <a:ext cx="4281056" cy="16334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 name="TextBox 59"/>
              <p:cNvSpPr txBox="1"/>
              <p:nvPr/>
            </p:nvSpPr>
            <p:spPr>
              <a:xfrm>
                <a:off x="4478182" y="4913780"/>
                <a:ext cx="2638462" cy="1085991"/>
              </a:xfrm>
              <a:prstGeom prst="rect">
                <a:avLst/>
              </a:prstGeom>
              <a:noFill/>
            </p:spPr>
            <p:txBody>
              <a:bodyPr wrap="square" lIns="0" tIns="0" rIns="0" bIns="0" rtlCol="0">
                <a:spAutoFit/>
              </a:bodyPr>
              <a:lstStyle/>
              <a:p>
                <a:pPr>
                  <a:buSzPct val="80000"/>
                </a:pPr>
                <a:r>
                  <a:rPr lang="en-US" dirty="0" smtClean="0">
                    <a:gradFill>
                      <a:gsLst>
                        <a:gs pos="0">
                          <a:srgbClr val="FFFFFF"/>
                        </a:gs>
                        <a:gs pos="100000">
                          <a:srgbClr val="FFFFFF"/>
                        </a:gs>
                      </a:gsLst>
                      <a:lin ang="5400000" scaled="0"/>
                    </a:gradFill>
                  </a:rPr>
                  <a:t>app behind</a:t>
                </a:r>
                <a:br>
                  <a:rPr lang="en-US" dirty="0" smtClean="0">
                    <a:gradFill>
                      <a:gsLst>
                        <a:gs pos="0">
                          <a:srgbClr val="FFFFFF"/>
                        </a:gs>
                        <a:gs pos="100000">
                          <a:srgbClr val="FFFFFF"/>
                        </a:gs>
                      </a:gsLst>
                      <a:lin ang="5400000" scaled="0"/>
                    </a:gradFill>
                  </a:rPr>
                </a:br>
                <a:r>
                  <a:rPr lang="en-US" dirty="0" smtClean="0">
                    <a:gradFill>
                      <a:gsLst>
                        <a:gs pos="0">
                          <a:srgbClr val="FFFFFF"/>
                        </a:gs>
                        <a:gs pos="100000">
                          <a:srgbClr val="FFFFFF"/>
                        </a:gs>
                      </a:gsLst>
                      <a:lin ang="5400000" scaled="0"/>
                    </a:gradFill>
                  </a:rPr>
                  <a:t>firewall</a:t>
                </a:r>
                <a:endParaRPr lang="en-US" dirty="0">
                  <a:gradFill>
                    <a:gsLst>
                      <a:gs pos="0">
                        <a:srgbClr val="FFFFFF"/>
                      </a:gs>
                      <a:gs pos="100000">
                        <a:srgbClr val="FFFFFF"/>
                      </a:gs>
                    </a:gsLst>
                    <a:lin ang="5400000" scaled="0"/>
                  </a:gradFill>
                </a:endParaRPr>
              </a:p>
            </p:txBody>
          </p:sp>
        </p:grpSp>
        <p:pic>
          <p:nvPicPr>
            <p:cNvPr id="2050" name="Picture 2" descr="C:\Users\Jonahs\Dropbox\Critical Resources\Helveticons Basic\Png\512x512\Terminal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1831" y="4897011"/>
              <a:ext cx="1188573" cy="118857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76618" y="5109754"/>
              <a:ext cx="737955" cy="1075711"/>
            </a:xfrm>
            <a:prstGeom prst="rect">
              <a:avLst/>
            </a:prstGeom>
          </p:spPr>
        </p:pic>
        <p:pic>
          <p:nvPicPr>
            <p:cNvPr id="24" name="Picture 23"/>
            <p:cNvPicPr>
              <a:picLocks noChangeAspect="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040652" y="4881282"/>
              <a:ext cx="1385554" cy="1385554"/>
            </a:xfrm>
            <a:prstGeom prst="rect">
              <a:avLst/>
            </a:prstGeom>
          </p:spPr>
        </p:pic>
      </p:grpSp>
      <p:sp>
        <p:nvSpPr>
          <p:cNvPr id="27" name="Down Arrow 26"/>
          <p:cNvSpPr/>
          <p:nvPr/>
        </p:nvSpPr>
        <p:spPr bwMode="auto">
          <a:xfrm rot="16200000">
            <a:off x="6722111" y="1745110"/>
            <a:ext cx="480736" cy="569540"/>
          </a:xfrm>
          <a:prstGeom prst="downArrow">
            <a:avLst>
              <a:gd name="adj1" fmla="val 42122"/>
              <a:gd name="adj2" fmla="val 62085"/>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49613" y="579477"/>
            <a:ext cx="1853289" cy="3495980"/>
          </a:xfrm>
          <a:prstGeom prst="rect">
            <a:avLst/>
          </a:prstGeom>
        </p:spPr>
      </p:pic>
      <p:pic>
        <p:nvPicPr>
          <p:cNvPr id="33" name="Picture 3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396675" y="748068"/>
            <a:ext cx="2281032" cy="547224"/>
          </a:xfrm>
          <a:prstGeom prst="rect">
            <a:avLst/>
          </a:prstGeom>
        </p:spPr>
      </p:pic>
    </p:spTree>
    <p:extLst>
      <p:ext uri="{BB962C8B-B14F-4D97-AF65-F5344CB8AC3E}">
        <p14:creationId xmlns:p14="http://schemas.microsoft.com/office/powerpoint/2010/main" val="27757112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10" presetClass="entr" presetSubtype="0" fill="hold" nodeType="afterEffect">
                                  <p:stCondLst>
                                    <p:cond delay="2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1000"/>
                                        <p:tgtEl>
                                          <p:spTgt spid="29"/>
                                        </p:tgtEl>
                                      </p:cBhvr>
                                    </p:animEffect>
                                    <p:anim calcmode="lin" valueType="num">
                                      <p:cBhvr>
                                        <p:cTn id="22" dur="1000" fill="hold"/>
                                        <p:tgtEl>
                                          <p:spTgt spid="29"/>
                                        </p:tgtEl>
                                        <p:attrNameLst>
                                          <p:attrName>ppt_x</p:attrName>
                                        </p:attrNameLst>
                                      </p:cBhvr>
                                      <p:tavLst>
                                        <p:tav tm="0">
                                          <p:val>
                                            <p:strVal val="#ppt_x"/>
                                          </p:val>
                                        </p:tav>
                                        <p:tav tm="100000">
                                          <p:val>
                                            <p:strVal val="#ppt_x"/>
                                          </p:val>
                                        </p:tav>
                                      </p:tavLst>
                                    </p:anim>
                                    <p:anim calcmode="lin" valueType="num">
                                      <p:cBhvr>
                                        <p:cTn id="23" dur="1000" fill="hold"/>
                                        <p:tgtEl>
                                          <p:spTgt spid="29"/>
                                        </p:tgtEl>
                                        <p:attrNameLst>
                                          <p:attrName>ppt_y</p:attrName>
                                        </p:attrNameLst>
                                      </p:cBhvr>
                                      <p:tavLst>
                                        <p:tav tm="0">
                                          <p:val>
                                            <p:strVal val="#ppt_y+.1"/>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left)">
                                      <p:cBhvr>
                                        <p:cTn id="31" dur="500"/>
                                        <p:tgtEl>
                                          <p:spTgt spid="42"/>
                                        </p:tgtEl>
                                      </p:cBhvr>
                                    </p:animEffect>
                                  </p:childTnLst>
                                </p:cTn>
                              </p:par>
                              <p:par>
                                <p:cTn id="32" presetID="10" presetClass="entr" presetSubtype="0" fill="hold" nodeType="withEffect">
                                  <p:stCondLst>
                                    <p:cond delay="10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2" grpId="0" animBg="1"/>
      <p:bldP spid="2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6302110"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Service Bus Relay</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6036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22812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t>Media Services</a:t>
            </a:r>
            <a:endParaRPr lang="en-US" dirty="0"/>
          </a:p>
        </p:txBody>
      </p:sp>
      <p:sp>
        <p:nvSpPr>
          <p:cNvPr id="13" name="Content Placeholder 2"/>
          <p:cNvSpPr>
            <a:spLocks noGrp="1"/>
          </p:cNvSpPr>
          <p:nvPr>
            <p:ph type="body" sz="quarter" idx="10"/>
          </p:nvPr>
        </p:nvSpPr>
        <p:spPr/>
        <p:txBody>
          <a:bodyPr/>
          <a:lstStyle/>
          <a:p>
            <a:pPr marL="460375" indent="-457200">
              <a:lnSpc>
                <a:spcPct val="100000"/>
              </a:lnSpc>
              <a:buFont typeface="Wingdings" pitchFamily="2" charset="2"/>
              <a:buChar char="ß"/>
            </a:pPr>
            <a:r>
              <a:rPr lang="en-US" sz="2800" dirty="0" smtClean="0"/>
              <a:t>Create</a:t>
            </a:r>
            <a:r>
              <a:rPr lang="en-US" sz="2800" dirty="0"/>
              <a:t>, manage and distribute </a:t>
            </a:r>
            <a:r>
              <a:rPr lang="en-US" sz="2800" dirty="0" smtClean="0"/>
              <a:t>content</a:t>
            </a:r>
          </a:p>
          <a:p>
            <a:pPr marL="460375" indent="-457200">
              <a:lnSpc>
                <a:spcPct val="100000"/>
              </a:lnSpc>
              <a:buFont typeface="Wingdings" pitchFamily="2" charset="2"/>
              <a:buChar char="ß"/>
            </a:pPr>
            <a:r>
              <a:rPr lang="en-US" sz="2800" dirty="0" smtClean="0"/>
              <a:t>Target any device or media format</a:t>
            </a:r>
          </a:p>
          <a:p>
            <a:pPr marL="460375" indent="-457200">
              <a:lnSpc>
                <a:spcPct val="100000"/>
              </a:lnSpc>
              <a:buFont typeface="Wingdings" pitchFamily="2" charset="2"/>
              <a:buChar char="ß"/>
            </a:pPr>
            <a:r>
              <a:rPr lang="en-US" sz="2800" dirty="0" smtClean="0"/>
              <a:t>Ingest, Encode</a:t>
            </a:r>
            <a:r>
              <a:rPr lang="en-US" sz="2800" dirty="0"/>
              <a:t>, Protect, Stream</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50" y="2233105"/>
            <a:ext cx="2781081" cy="2781081"/>
          </a:xfrm>
          <a:prstGeom prst="rect">
            <a:avLst/>
          </a:prstGeom>
        </p:spPr>
      </p:pic>
    </p:spTree>
    <p:extLst>
      <p:ext uri="{BB962C8B-B14F-4D97-AF65-F5344CB8AC3E}">
        <p14:creationId xmlns:p14="http://schemas.microsoft.com/office/powerpoint/2010/main" val="1519602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5482976"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Media Services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1146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22812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t>Virtual Machines</a:t>
            </a:r>
            <a:endParaRPr lang="en-US" dirty="0"/>
          </a:p>
        </p:txBody>
      </p:sp>
      <p:sp>
        <p:nvSpPr>
          <p:cNvPr id="13" name="Content Placeholder 2"/>
          <p:cNvSpPr>
            <a:spLocks noGrp="1"/>
          </p:cNvSpPr>
          <p:nvPr>
            <p:ph type="body" sz="quarter" idx="10"/>
          </p:nvPr>
        </p:nvSpPr>
        <p:spPr/>
        <p:txBody>
          <a:bodyPr/>
          <a:lstStyle/>
          <a:p>
            <a:pPr marL="460375" indent="-457200">
              <a:lnSpc>
                <a:spcPct val="100000"/>
              </a:lnSpc>
              <a:buFont typeface="Wingdings" pitchFamily="2" charset="2"/>
              <a:buChar char="ß"/>
            </a:pPr>
            <a:r>
              <a:rPr lang="en-US" sz="2800" dirty="0" smtClean="0">
                <a:solidFill>
                  <a:schemeClr val="bg1">
                    <a:alpha val="99000"/>
                  </a:schemeClr>
                </a:solidFill>
              </a:rPr>
              <a:t>Windows Server and Linux</a:t>
            </a:r>
          </a:p>
          <a:p>
            <a:pPr marL="460375" indent="-457200">
              <a:lnSpc>
                <a:spcPct val="100000"/>
              </a:lnSpc>
              <a:buFont typeface="Wingdings" pitchFamily="2" charset="2"/>
              <a:buChar char="ß"/>
            </a:pPr>
            <a:r>
              <a:rPr lang="en-US" sz="2800" dirty="0" smtClean="0">
                <a:solidFill>
                  <a:schemeClr val="bg1">
                    <a:alpha val="99000"/>
                  </a:schemeClr>
                </a:solidFill>
              </a:rPr>
              <a:t>Flexible Workload Support</a:t>
            </a:r>
          </a:p>
          <a:p>
            <a:pPr marL="460375" indent="-457200">
              <a:lnSpc>
                <a:spcPct val="100000"/>
              </a:lnSpc>
              <a:buFont typeface="Wingdings" pitchFamily="2" charset="2"/>
              <a:buChar char="ß"/>
            </a:pPr>
            <a:r>
              <a:rPr lang="en-US" sz="2800" dirty="0" smtClean="0">
                <a:solidFill>
                  <a:schemeClr val="bg1">
                    <a:alpha val="99000"/>
                  </a:schemeClr>
                </a:solidFill>
              </a:rPr>
              <a:t>Virtual Private Networking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50" y="2178241"/>
            <a:ext cx="2781081" cy="2781081"/>
          </a:xfrm>
          <a:prstGeom prst="rect">
            <a:avLst/>
          </a:prstGeom>
        </p:spPr>
      </p:pic>
    </p:spTree>
    <p:extLst>
      <p:ext uri="{BB962C8B-B14F-4D97-AF65-F5344CB8AC3E}">
        <p14:creationId xmlns:p14="http://schemas.microsoft.com/office/powerpoint/2010/main" val="1930854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69757" y="2608263"/>
            <a:ext cx="4764088" cy="1497012"/>
          </a:xfrm>
        </p:spPr>
        <p:txBody>
          <a:bodyPr/>
          <a:lstStyle/>
          <a:p>
            <a:pPr algn="r"/>
            <a:r>
              <a:rPr lang="en-US" dirty="0" smtClean="0">
                <a:solidFill>
                  <a:schemeClr val="bg1"/>
                </a:solidFill>
              </a:rPr>
              <a:t>application</a:t>
            </a:r>
            <a:br>
              <a:rPr lang="en-US" dirty="0" smtClean="0">
                <a:solidFill>
                  <a:schemeClr val="bg1"/>
                </a:solidFill>
              </a:rPr>
            </a:br>
            <a:r>
              <a:rPr lang="en-US" dirty="0" smtClean="0">
                <a:solidFill>
                  <a:schemeClr val="bg1"/>
                </a:solidFill>
              </a:rPr>
              <a:t>building</a:t>
            </a:r>
            <a:r>
              <a:rPr lang="en-US" dirty="0"/>
              <a:t> </a:t>
            </a:r>
            <a:r>
              <a:rPr lang="en-US" dirty="0" smtClean="0">
                <a:solidFill>
                  <a:schemeClr val="bg1"/>
                </a:solidFill>
              </a:rPr>
              <a:t>blocks</a:t>
            </a:r>
            <a:endParaRPr lang="en-US" dirty="0">
              <a:solidFill>
                <a:schemeClr val="bg1"/>
              </a:solidFill>
            </a:endParaRPr>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a:solidFill>
            <a:srgbClr val="92D050"/>
          </a:solidFill>
        </p:grpSpPr>
        <p:sp>
          <p:nvSpPr>
            <p:cNvPr id="23" name="Rectangle 22"/>
            <p:cNvSpPr/>
            <p:nvPr/>
          </p:nvSpPr>
          <p:spPr bwMode="auto">
            <a:xfrm>
              <a:off x="9645631" y="2476591"/>
              <a:ext cx="1896557" cy="177264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grpFill/>
            <a:extLst/>
          </p:spPr>
        </p:pic>
      </p:grpSp>
      <p:grpSp>
        <p:nvGrpSpPr>
          <p:cNvPr id="5" name="Group 4"/>
          <p:cNvGrpSpPr/>
          <p:nvPr/>
        </p:nvGrpSpPr>
        <p:grpSpPr>
          <a:xfrm>
            <a:off x="3705827" y="4315831"/>
            <a:ext cx="1896557" cy="1772642"/>
            <a:chOff x="5665775" y="596839"/>
            <a:chExt cx="1896557" cy="1772642"/>
          </a:xfrm>
          <a:solidFill>
            <a:srgbClr val="92D050"/>
          </a:solidFill>
        </p:grpSpPr>
        <p:sp>
          <p:nvSpPr>
            <p:cNvPr id="14" name="Rectangle 13"/>
            <p:cNvSpPr/>
            <p:nvPr/>
          </p:nvSpPr>
          <p:spPr bwMode="auto">
            <a:xfrm>
              <a:off x="5665775" y="596839"/>
              <a:ext cx="1896557" cy="177264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grpFill/>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38"/>
          <p:cNvGrpSpPr/>
          <p:nvPr/>
        </p:nvGrpSpPr>
        <p:grpSpPr>
          <a:xfrm>
            <a:off x="9640703" y="622717"/>
            <a:ext cx="1896557" cy="1772642"/>
            <a:chOff x="9640703" y="622717"/>
            <a:chExt cx="1896557" cy="1772642"/>
          </a:xfrm>
        </p:grpSpPr>
        <p:sp>
          <p:nvSpPr>
            <p:cNvPr id="40" name="Rectangle 39"/>
            <p:cNvSpPr/>
            <p:nvPr/>
          </p:nvSpPr>
          <p:spPr bwMode="auto">
            <a:xfrm>
              <a:off x="9640703" y="62271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a:tabLst>
                  <a:tab pos="1089025" algn="l"/>
                </a:tabLst>
              </a:pPr>
              <a:r>
                <a:rPr lang="en-US" altLang="ja-JP" sz="2000" dirty="0">
                  <a:latin typeface="+mj-lt"/>
                  <a:ea typeface="メイリオ" pitchFamily="50" charset="-128"/>
                  <a:cs typeface="Segoe UI Light" panose="020B0502040204020203" pitchFamily="34" charset="0"/>
                </a:rPr>
                <a:t>c</a:t>
              </a:r>
              <a:r>
                <a:rPr lang="en-US" altLang="ja-JP" sz="2000" dirty="0" smtClean="0">
                  <a:latin typeface="+mj-lt"/>
                  <a:ea typeface="メイリオ" pitchFamily="50" charset="-128"/>
                  <a:cs typeface="Segoe UI Light" panose="020B0502040204020203" pitchFamily="34" charset="0"/>
                </a:rPr>
                <a:t>loud services</a:t>
              </a:r>
              <a:endParaRPr lang="en-US" sz="2000" dirty="0">
                <a:latin typeface="+mj-lt"/>
                <a:ea typeface="メイリオ" pitchFamily="50" charset="-128"/>
                <a:cs typeface="Segoe UI Light" panose="020B0502040204020203" pitchFamily="34" charset="0"/>
              </a:endParaRPr>
            </a:p>
          </p:txBody>
        </p:sp>
        <p:pic>
          <p:nvPicPr>
            <p:cNvPr id="41" name="Picture 4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036762" y="772604"/>
              <a:ext cx="1101304" cy="1101304"/>
            </a:xfrm>
            <a:prstGeom prst="rect">
              <a:avLst/>
            </a:prstGeom>
            <a:noFill/>
          </p:spPr>
        </p:pic>
      </p:grpSp>
    </p:spTree>
    <p:extLst>
      <p:ext uri="{BB962C8B-B14F-4D97-AF65-F5344CB8AC3E}">
        <p14:creationId xmlns:p14="http://schemas.microsoft.com/office/powerpoint/2010/main" val="2476623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22812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t>Windows Azure Store</a:t>
            </a:r>
            <a:endParaRPr lang="en-US" dirty="0"/>
          </a:p>
        </p:txBody>
      </p:sp>
      <p:sp>
        <p:nvSpPr>
          <p:cNvPr id="13" name="Content Placeholder 2"/>
          <p:cNvSpPr>
            <a:spLocks noGrp="1"/>
          </p:cNvSpPr>
          <p:nvPr>
            <p:ph type="body" sz="quarter" idx="10"/>
          </p:nvPr>
        </p:nvSpPr>
        <p:spPr>
          <a:xfrm>
            <a:off x="5131596" y="3271520"/>
            <a:ext cx="6789894" cy="1523494"/>
          </a:xfrm>
        </p:spPr>
        <p:txBody>
          <a:bodyPr/>
          <a:lstStyle/>
          <a:p>
            <a:pPr marL="460375" indent="-457200">
              <a:lnSpc>
                <a:spcPct val="100000"/>
              </a:lnSpc>
              <a:buFont typeface="Wingdings" pitchFamily="2" charset="2"/>
              <a:buChar char="ß"/>
            </a:pPr>
            <a:r>
              <a:rPr lang="en-US" sz="2800" dirty="0" smtClean="0">
                <a:solidFill>
                  <a:schemeClr val="bg1">
                    <a:alpha val="99000"/>
                  </a:schemeClr>
                </a:solidFill>
              </a:rPr>
              <a:t>Consume services from ecosystem of partners</a:t>
            </a:r>
            <a:endParaRPr lang="en-US" sz="2800" dirty="0">
              <a:solidFill>
                <a:schemeClr val="bg1">
                  <a:alpha val="99000"/>
                </a:schemeClr>
              </a:solidFill>
            </a:endParaRPr>
          </a:p>
          <a:p>
            <a:pPr marL="460375" indent="-457200">
              <a:lnSpc>
                <a:spcPct val="100000"/>
              </a:lnSpc>
              <a:buFont typeface="Wingdings" pitchFamily="2" charset="2"/>
              <a:buChar char="ß"/>
            </a:pPr>
            <a:r>
              <a:rPr lang="en-US" sz="2800" dirty="0" smtClean="0">
                <a:solidFill>
                  <a:schemeClr val="bg1">
                    <a:alpha val="99000"/>
                  </a:schemeClr>
                </a:solidFill>
              </a:rPr>
              <a:t>Easily try and purchase</a:t>
            </a:r>
            <a:endParaRPr lang="en-US" sz="2800" dirty="0">
              <a:solidFill>
                <a:schemeClr val="bg1">
                  <a:alpha val="99000"/>
                </a:schemeClr>
              </a:solidFill>
            </a:endParaRPr>
          </a:p>
          <a:p>
            <a:pPr marL="460375" indent="-457200">
              <a:lnSpc>
                <a:spcPct val="100000"/>
              </a:lnSpc>
              <a:buFont typeface="Wingdings" pitchFamily="2" charset="2"/>
              <a:buChar char="ß"/>
            </a:pPr>
            <a:r>
              <a:rPr lang="en-US" sz="2800" dirty="0" smtClean="0">
                <a:solidFill>
                  <a:schemeClr val="bg1">
                    <a:alpha val="99000"/>
                  </a:schemeClr>
                </a:solidFill>
              </a:rPr>
              <a:t>Billing integrated within your Azure bill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721" y="2334640"/>
            <a:ext cx="3055556" cy="3055556"/>
          </a:xfrm>
          <a:prstGeom prst="rect">
            <a:avLst/>
          </a:prstGeom>
        </p:spPr>
      </p:pic>
    </p:spTree>
    <p:extLst>
      <p:ext uri="{BB962C8B-B14F-4D97-AF65-F5344CB8AC3E}">
        <p14:creationId xmlns:p14="http://schemas.microsoft.com/office/powerpoint/2010/main" val="39732926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75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93866" y="1365383"/>
            <a:ext cx="11345600" cy="4098312"/>
            <a:chOff x="149240" y="2493818"/>
            <a:chExt cx="11966560" cy="4322618"/>
          </a:xfrm>
        </p:grpSpPr>
        <p:sp>
          <p:nvSpPr>
            <p:cNvPr id="4" name="Rectangle 3"/>
            <p:cNvSpPr/>
            <p:nvPr/>
          </p:nvSpPr>
          <p:spPr bwMode="auto">
            <a:xfrm>
              <a:off x="149240" y="2493818"/>
              <a:ext cx="11966560" cy="432261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226501" y="2579361"/>
              <a:ext cx="11767366" cy="4140079"/>
              <a:chOff x="0" y="-9113"/>
              <a:chExt cx="10068321" cy="3542309"/>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5877" y="-9113"/>
                <a:ext cx="5012444" cy="2671388"/>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20775"/>
              <a:stretch/>
            </p:blipFill>
            <p:spPr>
              <a:xfrm>
                <a:off x="0" y="-9112"/>
                <a:ext cx="5002869" cy="3519756"/>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80695"/>
              <a:stretch/>
            </p:blipFill>
            <p:spPr>
              <a:xfrm>
                <a:off x="5039684" y="2675527"/>
                <a:ext cx="5002869" cy="857669"/>
              </a:xfrm>
              <a:prstGeom prst="rect">
                <a:avLst/>
              </a:prstGeom>
            </p:spPr>
          </p:pic>
        </p:grpSp>
      </p:grpSp>
    </p:spTree>
    <p:extLst>
      <p:ext uri="{BB962C8B-B14F-4D97-AF65-F5344CB8AC3E}">
        <p14:creationId xmlns:p14="http://schemas.microsoft.com/office/powerpoint/2010/main" val="23567605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7789120"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Windows Azure Store</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9941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191205" y="3573280"/>
            <a:ext cx="3933825" cy="2031325"/>
          </a:xfrm>
        </p:spPr>
        <p:txBody>
          <a:bodyPr/>
          <a:lstStyle/>
          <a:p>
            <a:pPr>
              <a:lnSpc>
                <a:spcPct val="100000"/>
              </a:lnSpc>
            </a:pPr>
            <a:r>
              <a:rPr lang="en-US" sz="6600" dirty="0" smtClean="0"/>
              <a:t>multiple languages</a:t>
            </a:r>
            <a:endParaRPr lang="en-US" sz="6600" dirty="0"/>
          </a:p>
        </p:txBody>
      </p:sp>
      <p:pic>
        <p:nvPicPr>
          <p:cNvPr id="5" name="Picture 4"/>
          <p:cNvPicPr>
            <a:picLocks noChangeAspect="1"/>
          </p:cNvPicPr>
          <p:nvPr/>
        </p:nvPicPr>
        <p:blipFill rotWithShape="1">
          <a:blip r:embed="rId3"/>
          <a:srcRect b="15511"/>
          <a:stretch/>
        </p:blipFill>
        <p:spPr>
          <a:xfrm>
            <a:off x="723901" y="1086831"/>
            <a:ext cx="6981824" cy="4336503"/>
          </a:xfrm>
          <a:prstGeom prst="rect">
            <a:avLst/>
          </a:prstGeom>
        </p:spPr>
      </p:pic>
      <p:sp>
        <p:nvSpPr>
          <p:cNvPr id="7" name="Rectangle 6"/>
          <p:cNvSpPr/>
          <p:nvPr/>
        </p:nvSpPr>
        <p:spPr>
          <a:xfrm>
            <a:off x="629660" y="5559720"/>
            <a:ext cx="6244082" cy="369332"/>
          </a:xfrm>
          <a:prstGeom prst="rect">
            <a:avLst/>
          </a:prstGeom>
        </p:spPr>
        <p:txBody>
          <a:bodyPr wrap="none">
            <a:spAutoFit/>
          </a:bodyPr>
          <a:lstStyle/>
          <a:p>
            <a:pPr marL="3175">
              <a:lnSpc>
                <a:spcPct val="100000"/>
              </a:lnSpc>
              <a:spcAft>
                <a:spcPts val="1200"/>
              </a:spcAft>
            </a:pPr>
            <a:r>
              <a:rPr lang="en-US" sz="1800" dirty="0" smtClean="0">
                <a:solidFill>
                  <a:srgbClr val="00AEEF"/>
                </a:solidFill>
                <a:sym typeface="Wingdings" pitchFamily="2" charset="2"/>
              </a:rPr>
              <a:t> </a:t>
            </a:r>
            <a:r>
              <a:rPr lang="en-US" sz="1800" dirty="0">
                <a:solidFill>
                  <a:schemeClr val="bg1"/>
                </a:solidFill>
              </a:rPr>
              <a:t>http://www.windowsazure.com/en-us/develop/overview/</a:t>
            </a:r>
          </a:p>
        </p:txBody>
      </p:sp>
    </p:spTree>
    <p:extLst>
      <p:ext uri="{BB962C8B-B14F-4D97-AF65-F5344CB8AC3E}">
        <p14:creationId xmlns:p14="http://schemas.microsoft.com/office/powerpoint/2010/main" val="3249236131"/>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229748" y="3700130"/>
            <a:ext cx="3742512" cy="2105358"/>
          </a:xfrm>
        </p:spPr>
        <p:txBody>
          <a:bodyPr/>
          <a:lstStyle/>
          <a:p>
            <a:r>
              <a:rPr lang="en-US" sz="7200" dirty="0"/>
              <a:t>o</a:t>
            </a:r>
            <a:r>
              <a:rPr lang="en-US" sz="7200" dirty="0" smtClean="0"/>
              <a:t>pen source</a:t>
            </a:r>
            <a:endParaRPr lang="en-US" sz="7200" dirty="0"/>
          </a:p>
        </p:txBody>
      </p:sp>
      <p:sp>
        <p:nvSpPr>
          <p:cNvPr id="9" name="Rectangle 8"/>
          <p:cNvSpPr/>
          <p:nvPr/>
        </p:nvSpPr>
        <p:spPr>
          <a:xfrm>
            <a:off x="629660" y="5559393"/>
            <a:ext cx="3812454" cy="369332"/>
          </a:xfrm>
          <a:prstGeom prst="rect">
            <a:avLst/>
          </a:prstGeom>
        </p:spPr>
        <p:txBody>
          <a:bodyPr wrap="none">
            <a:spAutoFit/>
          </a:bodyPr>
          <a:lstStyle/>
          <a:p>
            <a:pPr marL="3175">
              <a:lnSpc>
                <a:spcPct val="100000"/>
              </a:lnSpc>
              <a:spcAft>
                <a:spcPts val="1200"/>
              </a:spcAft>
            </a:pPr>
            <a:r>
              <a:rPr lang="en-US" sz="1800" dirty="0" smtClean="0">
                <a:solidFill>
                  <a:srgbClr val="00AEEF"/>
                </a:solidFill>
                <a:sym typeface="Wingdings" pitchFamily="2" charset="2"/>
              </a:rPr>
              <a:t> </a:t>
            </a:r>
            <a:r>
              <a:rPr lang="en-US" sz="1800" dirty="0" smtClean="0">
                <a:solidFill>
                  <a:schemeClr val="bg1"/>
                </a:solidFill>
              </a:rPr>
              <a:t>http://github.com/windowsazure</a:t>
            </a:r>
            <a:endParaRPr lang="en-US" sz="1800" dirty="0">
              <a:solidFill>
                <a:schemeClr val="bg1"/>
              </a:solidFill>
            </a:endParaRPr>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045"/>
          <a:stretch/>
        </p:blipFill>
        <p:spPr bwMode="auto">
          <a:xfrm>
            <a:off x="737334" y="1080696"/>
            <a:ext cx="6968391" cy="4341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4522930"/>
      </p:ext>
    </p:extLst>
  </p:cSld>
  <p:clrMapOvr>
    <a:masterClrMapping/>
  </p:clrMapOvr>
  <p:transition spd="slow">
    <p:push/>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4862179" y="265148"/>
            <a:ext cx="2237868" cy="212365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nSpc>
                <a:spcPct val="100000"/>
              </a:lnSpc>
            </a:pPr>
            <a:r>
              <a:rPr sz="13800" dirty="0" smtClean="0">
                <a:solidFill>
                  <a:srgbClr val="FFFFFF"/>
                </a:solidFill>
              </a:rPr>
              <a:t>89</a:t>
            </a:r>
            <a:endParaRPr sz="13800" dirty="0">
              <a:solidFill>
                <a:srgbClr val="FFFFFF"/>
              </a:solidFill>
            </a:endParaRPr>
          </a:p>
        </p:txBody>
      </p:sp>
      <p:sp>
        <p:nvSpPr>
          <p:cNvPr id="5" name="TextBox 4"/>
          <p:cNvSpPr txBox="1"/>
          <p:nvPr/>
        </p:nvSpPr>
        <p:spPr>
          <a:xfrm>
            <a:off x="301044" y="177802"/>
            <a:ext cx="1933575" cy="6724918"/>
          </a:xfrm>
          <a:prstGeom prst="rect">
            <a:avLst/>
          </a:prstGeom>
          <a:noFill/>
        </p:spPr>
        <p:txBody>
          <a:bodyPr wrap="square" lIns="0" tIns="0" rIns="0" bIns="0" rtlCol="0">
            <a:spAutoFit/>
          </a:bodyPr>
          <a:lstStyle/>
          <a:p>
            <a:pPr algn="r" defTabSz="1625032"/>
            <a:r>
              <a:rPr lang="en-US" sz="1900" dirty="0">
                <a:solidFill>
                  <a:schemeClr val="accent6">
                    <a:lumMod val="40000"/>
                    <a:lumOff val="60000"/>
                  </a:schemeClr>
                </a:solidFill>
              </a:rPr>
              <a:t>Australia</a:t>
            </a:r>
          </a:p>
          <a:p>
            <a:pPr algn="r" defTabSz="1625032"/>
            <a:r>
              <a:rPr lang="en-US" sz="1900" dirty="0">
                <a:solidFill>
                  <a:schemeClr val="accent6">
                    <a:lumMod val="40000"/>
                    <a:lumOff val="60000"/>
                  </a:schemeClr>
                </a:solidFill>
              </a:rPr>
              <a:t>Austria</a:t>
            </a:r>
          </a:p>
          <a:p>
            <a:pPr algn="r" defTabSz="1625032"/>
            <a:r>
              <a:rPr lang="en-US" sz="1900" dirty="0">
                <a:solidFill>
                  <a:schemeClr val="accent6">
                    <a:lumMod val="40000"/>
                    <a:lumOff val="60000"/>
                  </a:schemeClr>
                </a:solidFill>
              </a:rPr>
              <a:t>Belgium</a:t>
            </a:r>
          </a:p>
          <a:p>
            <a:pPr algn="r" defTabSz="1625032"/>
            <a:r>
              <a:rPr lang="en-US" sz="1900" dirty="0">
                <a:solidFill>
                  <a:schemeClr val="accent6">
                    <a:lumMod val="40000"/>
                    <a:lumOff val="60000"/>
                  </a:schemeClr>
                </a:solidFill>
              </a:rPr>
              <a:t>Brazil</a:t>
            </a:r>
          </a:p>
          <a:p>
            <a:pPr algn="r" defTabSz="1625032"/>
            <a:r>
              <a:rPr lang="en-US" sz="1900" dirty="0">
                <a:solidFill>
                  <a:schemeClr val="accent6">
                    <a:lumMod val="40000"/>
                    <a:lumOff val="60000"/>
                  </a:schemeClr>
                </a:solidFill>
              </a:rPr>
              <a:t>Canada</a:t>
            </a:r>
          </a:p>
          <a:p>
            <a:pPr algn="r" defTabSz="1625032"/>
            <a:r>
              <a:rPr lang="en-US" sz="1900" dirty="0">
                <a:solidFill>
                  <a:schemeClr val="accent6">
                    <a:lumMod val="40000"/>
                    <a:lumOff val="60000"/>
                  </a:schemeClr>
                </a:solidFill>
              </a:rPr>
              <a:t>Chile</a:t>
            </a:r>
          </a:p>
          <a:p>
            <a:pPr algn="r" defTabSz="1625032"/>
            <a:r>
              <a:rPr lang="en-US" sz="1900" dirty="0">
                <a:solidFill>
                  <a:schemeClr val="accent6">
                    <a:lumMod val="40000"/>
                    <a:lumOff val="60000"/>
                  </a:schemeClr>
                </a:solidFill>
              </a:rPr>
              <a:t>Colombia</a:t>
            </a:r>
          </a:p>
          <a:p>
            <a:pPr algn="r" defTabSz="1625032"/>
            <a:r>
              <a:rPr lang="en-US" sz="1900" dirty="0">
                <a:solidFill>
                  <a:schemeClr val="accent6">
                    <a:lumMod val="40000"/>
                    <a:lumOff val="60000"/>
                  </a:schemeClr>
                </a:solidFill>
              </a:rPr>
              <a:t>Costa Rica</a:t>
            </a:r>
          </a:p>
          <a:p>
            <a:pPr algn="r" defTabSz="1625032"/>
            <a:r>
              <a:rPr lang="en-US" sz="1900" dirty="0">
                <a:solidFill>
                  <a:schemeClr val="accent6">
                    <a:lumMod val="40000"/>
                    <a:lumOff val="60000"/>
                  </a:schemeClr>
                </a:solidFill>
              </a:rPr>
              <a:t>Cyprus</a:t>
            </a:r>
          </a:p>
          <a:p>
            <a:pPr algn="r" defTabSz="1625032"/>
            <a:r>
              <a:rPr lang="en-US" sz="1900" dirty="0">
                <a:solidFill>
                  <a:schemeClr val="accent6">
                    <a:lumMod val="40000"/>
                    <a:lumOff val="60000"/>
                  </a:schemeClr>
                </a:solidFill>
              </a:rPr>
              <a:t>Czech Republic</a:t>
            </a:r>
          </a:p>
          <a:p>
            <a:pPr algn="r" defTabSz="1625032"/>
            <a:r>
              <a:rPr lang="en-US" sz="1900" dirty="0">
                <a:solidFill>
                  <a:schemeClr val="accent6">
                    <a:lumMod val="40000"/>
                    <a:lumOff val="60000"/>
                  </a:schemeClr>
                </a:solidFill>
              </a:rPr>
              <a:t>Denmark</a:t>
            </a:r>
          </a:p>
          <a:p>
            <a:pPr algn="r" defTabSz="1625032"/>
            <a:r>
              <a:rPr lang="en-US" sz="1900" dirty="0">
                <a:solidFill>
                  <a:schemeClr val="accent6">
                    <a:lumMod val="40000"/>
                    <a:lumOff val="60000"/>
                  </a:schemeClr>
                </a:solidFill>
              </a:rPr>
              <a:t>Finland</a:t>
            </a:r>
          </a:p>
          <a:p>
            <a:pPr algn="r" defTabSz="1625032"/>
            <a:r>
              <a:rPr lang="en-US" sz="1900" dirty="0">
                <a:solidFill>
                  <a:schemeClr val="accent6">
                    <a:lumMod val="40000"/>
                    <a:lumOff val="60000"/>
                  </a:schemeClr>
                </a:solidFill>
              </a:rPr>
              <a:t>France</a:t>
            </a:r>
          </a:p>
          <a:p>
            <a:pPr algn="r" defTabSz="1625032"/>
            <a:r>
              <a:rPr lang="en-US" sz="1900" dirty="0">
                <a:solidFill>
                  <a:schemeClr val="accent6">
                    <a:lumMod val="40000"/>
                    <a:lumOff val="60000"/>
                  </a:schemeClr>
                </a:solidFill>
              </a:rPr>
              <a:t>Germany</a:t>
            </a:r>
          </a:p>
          <a:p>
            <a:pPr algn="r" defTabSz="1625032"/>
            <a:r>
              <a:rPr lang="en-US" sz="1900" dirty="0">
                <a:solidFill>
                  <a:schemeClr val="accent6">
                    <a:lumMod val="40000"/>
                    <a:lumOff val="60000"/>
                  </a:schemeClr>
                </a:solidFill>
              </a:rPr>
              <a:t>Greece</a:t>
            </a:r>
          </a:p>
          <a:p>
            <a:pPr algn="r" defTabSz="1625032"/>
            <a:r>
              <a:rPr lang="en-US" sz="1900" dirty="0">
                <a:solidFill>
                  <a:schemeClr val="accent6">
                    <a:lumMod val="40000"/>
                    <a:lumOff val="60000"/>
                  </a:schemeClr>
                </a:solidFill>
              </a:rPr>
              <a:t>Hong Kong</a:t>
            </a:r>
          </a:p>
          <a:p>
            <a:pPr algn="r" defTabSz="1625032"/>
            <a:r>
              <a:rPr lang="en-US" sz="1900" dirty="0">
                <a:solidFill>
                  <a:schemeClr val="accent6">
                    <a:lumMod val="40000"/>
                    <a:lumOff val="60000"/>
                  </a:schemeClr>
                </a:solidFill>
              </a:rPr>
              <a:t>Hungary</a:t>
            </a:r>
          </a:p>
          <a:p>
            <a:pPr algn="r" defTabSz="1625032"/>
            <a:r>
              <a:rPr lang="en-US" sz="1900" dirty="0">
                <a:solidFill>
                  <a:schemeClr val="accent6">
                    <a:lumMod val="40000"/>
                    <a:lumOff val="60000"/>
                  </a:schemeClr>
                </a:solidFill>
              </a:rPr>
              <a:t>India</a:t>
            </a:r>
          </a:p>
          <a:p>
            <a:pPr algn="r" defTabSz="1625032"/>
            <a:r>
              <a:rPr lang="en-US" sz="1900" dirty="0">
                <a:solidFill>
                  <a:schemeClr val="accent6">
                    <a:lumMod val="40000"/>
                    <a:lumOff val="60000"/>
                  </a:schemeClr>
                </a:solidFill>
              </a:rPr>
              <a:t>Ireland</a:t>
            </a:r>
          </a:p>
          <a:p>
            <a:pPr algn="r" defTabSz="1625032"/>
            <a:r>
              <a:rPr lang="en-US" sz="1900" dirty="0">
                <a:solidFill>
                  <a:schemeClr val="accent6">
                    <a:lumMod val="40000"/>
                    <a:lumOff val="60000"/>
                  </a:schemeClr>
                </a:solidFill>
              </a:rPr>
              <a:t>Israel</a:t>
            </a:r>
          </a:p>
          <a:p>
            <a:pPr algn="r" defTabSz="1625032"/>
            <a:r>
              <a:rPr lang="en-US" sz="1900" dirty="0">
                <a:solidFill>
                  <a:schemeClr val="accent6">
                    <a:lumMod val="40000"/>
                    <a:lumOff val="60000"/>
                  </a:schemeClr>
                </a:solidFill>
              </a:rPr>
              <a:t>Italy</a:t>
            </a:r>
          </a:p>
          <a:p>
            <a:pPr algn="r" defTabSz="1625032"/>
            <a:r>
              <a:rPr lang="en-US" sz="1900" dirty="0">
                <a:solidFill>
                  <a:schemeClr val="accent6">
                    <a:lumMod val="40000"/>
                    <a:lumOff val="60000"/>
                  </a:schemeClr>
                </a:solidFill>
              </a:rPr>
              <a:t>Japan</a:t>
            </a:r>
          </a:p>
          <a:p>
            <a:pPr algn="r" defTabSz="1625032"/>
            <a:r>
              <a:rPr lang="en-US" sz="1900" dirty="0">
                <a:solidFill>
                  <a:schemeClr val="accent6">
                    <a:lumMod val="40000"/>
                    <a:lumOff val="60000"/>
                  </a:schemeClr>
                </a:solidFill>
              </a:rPr>
              <a:t>Korea</a:t>
            </a:r>
          </a:p>
        </p:txBody>
      </p:sp>
      <p:sp>
        <p:nvSpPr>
          <p:cNvPr id="6" name="TextBox 5"/>
          <p:cNvSpPr txBox="1"/>
          <p:nvPr/>
        </p:nvSpPr>
        <p:spPr>
          <a:xfrm>
            <a:off x="2403586" y="177804"/>
            <a:ext cx="1849152" cy="6724918"/>
          </a:xfrm>
          <a:prstGeom prst="rect">
            <a:avLst/>
          </a:prstGeom>
          <a:noFill/>
        </p:spPr>
        <p:txBody>
          <a:bodyPr wrap="square" lIns="0" tIns="0" rIns="0" bIns="0" rtlCol="0">
            <a:spAutoFit/>
          </a:bodyPr>
          <a:lstStyle/>
          <a:p>
            <a:pPr algn="r" defTabSz="1625032"/>
            <a:r>
              <a:rPr lang="en-US" sz="1900" dirty="0">
                <a:solidFill>
                  <a:schemeClr val="accent6">
                    <a:lumMod val="40000"/>
                    <a:lumOff val="60000"/>
                  </a:schemeClr>
                </a:solidFill>
              </a:rPr>
              <a:t>Luxembourg</a:t>
            </a:r>
          </a:p>
          <a:p>
            <a:pPr algn="r" defTabSz="1625032"/>
            <a:r>
              <a:rPr lang="en-US" sz="1900" dirty="0">
                <a:solidFill>
                  <a:schemeClr val="accent6">
                    <a:lumMod val="40000"/>
                    <a:lumOff val="60000"/>
                  </a:schemeClr>
                </a:solidFill>
              </a:rPr>
              <a:t>Malaysia</a:t>
            </a:r>
            <a:endParaRPr lang="en-US" sz="1400" dirty="0">
              <a:solidFill>
                <a:schemeClr val="accent6">
                  <a:lumMod val="40000"/>
                  <a:lumOff val="60000"/>
                </a:schemeClr>
              </a:solidFill>
            </a:endParaRPr>
          </a:p>
          <a:p>
            <a:pPr algn="r" defTabSz="1625032"/>
            <a:r>
              <a:rPr lang="en-US" sz="1900" dirty="0">
                <a:solidFill>
                  <a:schemeClr val="accent6">
                    <a:lumMod val="40000"/>
                    <a:lumOff val="60000"/>
                  </a:schemeClr>
                </a:solidFill>
              </a:rPr>
              <a:t>Mexico</a:t>
            </a:r>
          </a:p>
          <a:p>
            <a:pPr algn="r" defTabSz="1625032"/>
            <a:r>
              <a:rPr lang="en-US" sz="1900" dirty="0">
                <a:solidFill>
                  <a:schemeClr val="accent6">
                    <a:lumMod val="40000"/>
                    <a:lumOff val="60000"/>
                  </a:schemeClr>
                </a:solidFill>
              </a:rPr>
              <a:t>Netherlands</a:t>
            </a:r>
          </a:p>
          <a:p>
            <a:pPr algn="r" defTabSz="1625032"/>
            <a:r>
              <a:rPr lang="en-US" sz="1900" dirty="0">
                <a:solidFill>
                  <a:schemeClr val="accent6">
                    <a:lumMod val="40000"/>
                    <a:lumOff val="60000"/>
                  </a:schemeClr>
                </a:solidFill>
              </a:rPr>
              <a:t>New Zealand</a:t>
            </a:r>
          </a:p>
          <a:p>
            <a:pPr algn="r" defTabSz="1625032"/>
            <a:r>
              <a:rPr lang="en-US" sz="1900" dirty="0">
                <a:solidFill>
                  <a:schemeClr val="accent6">
                    <a:lumMod val="40000"/>
                    <a:lumOff val="60000"/>
                  </a:schemeClr>
                </a:solidFill>
              </a:rPr>
              <a:t>Norway</a:t>
            </a:r>
          </a:p>
          <a:p>
            <a:pPr algn="r" defTabSz="1625032"/>
            <a:r>
              <a:rPr lang="en-US" sz="1900" dirty="0">
                <a:solidFill>
                  <a:schemeClr val="accent6">
                    <a:lumMod val="40000"/>
                    <a:lumOff val="60000"/>
                  </a:schemeClr>
                </a:solidFill>
              </a:rPr>
              <a:t>Peru</a:t>
            </a:r>
          </a:p>
          <a:p>
            <a:pPr algn="r" defTabSz="1625032"/>
            <a:r>
              <a:rPr lang="en-US" sz="1900" dirty="0">
                <a:solidFill>
                  <a:schemeClr val="accent6">
                    <a:lumMod val="40000"/>
                    <a:lumOff val="60000"/>
                  </a:schemeClr>
                </a:solidFill>
              </a:rPr>
              <a:t>Philippines</a:t>
            </a:r>
          </a:p>
          <a:p>
            <a:pPr algn="r" defTabSz="1625032"/>
            <a:r>
              <a:rPr lang="en-US" sz="1900" dirty="0">
                <a:solidFill>
                  <a:schemeClr val="accent6">
                    <a:lumMod val="40000"/>
                    <a:lumOff val="60000"/>
                  </a:schemeClr>
                </a:solidFill>
              </a:rPr>
              <a:t>Poland</a:t>
            </a:r>
          </a:p>
          <a:p>
            <a:pPr algn="r" defTabSz="1625032"/>
            <a:r>
              <a:rPr lang="en-US" sz="1900" dirty="0">
                <a:solidFill>
                  <a:schemeClr val="accent6">
                    <a:lumMod val="40000"/>
                    <a:lumOff val="60000"/>
                  </a:schemeClr>
                </a:solidFill>
              </a:rPr>
              <a:t>Portugal</a:t>
            </a:r>
          </a:p>
          <a:p>
            <a:pPr algn="r" defTabSz="1625032"/>
            <a:r>
              <a:rPr lang="en-US" sz="1900" dirty="0">
                <a:solidFill>
                  <a:schemeClr val="accent6">
                    <a:lumMod val="40000"/>
                    <a:lumOff val="60000"/>
                  </a:schemeClr>
                </a:solidFill>
              </a:rPr>
              <a:t>Puerto Rico</a:t>
            </a:r>
          </a:p>
          <a:p>
            <a:pPr algn="r" defTabSz="1625032"/>
            <a:r>
              <a:rPr lang="en-US" sz="1900" dirty="0">
                <a:solidFill>
                  <a:schemeClr val="accent6">
                    <a:lumMod val="40000"/>
                    <a:lumOff val="60000"/>
                  </a:schemeClr>
                </a:solidFill>
              </a:rPr>
              <a:t>Romania</a:t>
            </a:r>
          </a:p>
          <a:p>
            <a:pPr algn="r" defTabSz="1625032"/>
            <a:r>
              <a:rPr lang="en-US" sz="1900" dirty="0">
                <a:solidFill>
                  <a:schemeClr val="accent6">
                    <a:lumMod val="40000"/>
                    <a:lumOff val="60000"/>
                  </a:schemeClr>
                </a:solidFill>
              </a:rPr>
              <a:t>Russia</a:t>
            </a:r>
          </a:p>
          <a:p>
            <a:pPr algn="r" defTabSz="1625032"/>
            <a:r>
              <a:rPr lang="en-US" sz="1900" dirty="0">
                <a:solidFill>
                  <a:schemeClr val="accent6">
                    <a:lumMod val="40000"/>
                    <a:lumOff val="60000"/>
                  </a:schemeClr>
                </a:solidFill>
              </a:rPr>
              <a:t>Singapore</a:t>
            </a:r>
          </a:p>
          <a:p>
            <a:pPr algn="r" defTabSz="1625032"/>
            <a:r>
              <a:rPr lang="en-US" sz="1900" dirty="0">
                <a:solidFill>
                  <a:schemeClr val="accent6">
                    <a:lumMod val="40000"/>
                    <a:lumOff val="60000"/>
                  </a:schemeClr>
                </a:solidFill>
              </a:rPr>
              <a:t>Spain</a:t>
            </a:r>
          </a:p>
          <a:p>
            <a:pPr algn="r" defTabSz="1625032"/>
            <a:r>
              <a:rPr lang="en-US" sz="1900" dirty="0">
                <a:solidFill>
                  <a:schemeClr val="accent6">
                    <a:lumMod val="40000"/>
                    <a:lumOff val="60000"/>
                  </a:schemeClr>
                </a:solidFill>
              </a:rPr>
              <a:t>Sweden</a:t>
            </a:r>
          </a:p>
          <a:p>
            <a:pPr algn="r" defTabSz="1625032"/>
            <a:r>
              <a:rPr lang="en-US" sz="1900" dirty="0">
                <a:solidFill>
                  <a:schemeClr val="accent6">
                    <a:lumMod val="40000"/>
                    <a:lumOff val="60000"/>
                  </a:schemeClr>
                </a:solidFill>
              </a:rPr>
              <a:t>Switzerland</a:t>
            </a:r>
          </a:p>
          <a:p>
            <a:pPr algn="r" defTabSz="1625032"/>
            <a:r>
              <a:rPr lang="en-US" sz="1900" dirty="0">
                <a:solidFill>
                  <a:schemeClr val="accent6">
                    <a:lumMod val="40000"/>
                    <a:lumOff val="60000"/>
                  </a:schemeClr>
                </a:solidFill>
              </a:rPr>
              <a:t>Trinidad &amp; Tobago</a:t>
            </a:r>
          </a:p>
          <a:p>
            <a:pPr algn="r" defTabSz="1625032"/>
            <a:r>
              <a:rPr lang="en-US" sz="1900" dirty="0">
                <a:solidFill>
                  <a:schemeClr val="accent6">
                    <a:lumMod val="40000"/>
                    <a:lumOff val="60000"/>
                  </a:schemeClr>
                </a:solidFill>
              </a:rPr>
              <a:t>UK</a:t>
            </a:r>
          </a:p>
          <a:p>
            <a:pPr algn="r" defTabSz="1625032"/>
            <a:r>
              <a:rPr lang="en-US" sz="1900" dirty="0">
                <a:solidFill>
                  <a:schemeClr val="accent6">
                    <a:lumMod val="40000"/>
                    <a:lumOff val="60000"/>
                  </a:schemeClr>
                </a:solidFill>
              </a:rPr>
              <a:t>United States</a:t>
            </a:r>
          </a:p>
          <a:p>
            <a:pPr algn="r" defTabSz="1625032"/>
            <a:r>
              <a:rPr lang="en-US" sz="1900" dirty="0">
                <a:solidFill>
                  <a:schemeClr val="accent6">
                    <a:lumMod val="40000"/>
                    <a:lumOff val="60000"/>
                  </a:schemeClr>
                </a:solidFill>
              </a:rPr>
              <a:t>New Countries:</a:t>
            </a:r>
          </a:p>
          <a:p>
            <a:pPr algn="r" defTabSz="1625032"/>
            <a:r>
              <a:rPr lang="en-US" sz="1900" dirty="0">
                <a:solidFill>
                  <a:schemeClr val="accent6">
                    <a:lumMod val="40000"/>
                    <a:lumOff val="60000"/>
                  </a:schemeClr>
                </a:solidFill>
              </a:rPr>
              <a:t>Algeria</a:t>
            </a:r>
          </a:p>
        </p:txBody>
      </p:sp>
      <p:sp>
        <p:nvSpPr>
          <p:cNvPr id="7" name="TextBox 6"/>
          <p:cNvSpPr txBox="1"/>
          <p:nvPr/>
        </p:nvSpPr>
        <p:spPr>
          <a:xfrm>
            <a:off x="4252738" y="2442029"/>
            <a:ext cx="1824185" cy="4385816"/>
          </a:xfrm>
          <a:prstGeom prst="rect">
            <a:avLst/>
          </a:prstGeom>
          <a:noFill/>
        </p:spPr>
        <p:txBody>
          <a:bodyPr wrap="square" lIns="0" tIns="0" rIns="0" bIns="0" rtlCol="0">
            <a:spAutoFit/>
          </a:bodyPr>
          <a:lstStyle/>
          <a:p>
            <a:pPr algn="r" defTabSz="1625032"/>
            <a:r>
              <a:rPr lang="en-US" sz="1900" dirty="0">
                <a:solidFill>
                  <a:schemeClr val="accent6">
                    <a:lumMod val="40000"/>
                    <a:lumOff val="60000"/>
                  </a:schemeClr>
                </a:solidFill>
              </a:rPr>
              <a:t>Argentina</a:t>
            </a:r>
          </a:p>
          <a:p>
            <a:pPr algn="r" defTabSz="1625032"/>
            <a:r>
              <a:rPr lang="en-US" sz="1900" dirty="0">
                <a:solidFill>
                  <a:schemeClr val="accent6">
                    <a:lumMod val="40000"/>
                    <a:lumOff val="60000"/>
                  </a:schemeClr>
                </a:solidFill>
              </a:rPr>
              <a:t>Belarus</a:t>
            </a:r>
          </a:p>
          <a:p>
            <a:pPr algn="r" defTabSz="1625032"/>
            <a:r>
              <a:rPr lang="en-US" sz="1900" dirty="0">
                <a:solidFill>
                  <a:schemeClr val="accent6">
                    <a:lumMod val="40000"/>
                    <a:lumOff val="60000"/>
                  </a:schemeClr>
                </a:solidFill>
              </a:rPr>
              <a:t>Bulgaria</a:t>
            </a:r>
          </a:p>
          <a:p>
            <a:pPr algn="r" defTabSz="1625032"/>
            <a:r>
              <a:rPr lang="en-US" sz="1900" dirty="0">
                <a:solidFill>
                  <a:schemeClr val="accent6">
                    <a:lumMod val="40000"/>
                    <a:lumOff val="60000"/>
                  </a:schemeClr>
                </a:solidFill>
              </a:rPr>
              <a:t>Croatia</a:t>
            </a:r>
          </a:p>
          <a:p>
            <a:pPr algn="r" defTabSz="1625032"/>
            <a:r>
              <a:rPr lang="en-US" sz="1900" dirty="0">
                <a:solidFill>
                  <a:schemeClr val="accent6">
                    <a:lumMod val="40000"/>
                    <a:lumOff val="60000"/>
                  </a:schemeClr>
                </a:solidFill>
              </a:rPr>
              <a:t>Dominican Rep</a:t>
            </a:r>
          </a:p>
          <a:p>
            <a:pPr algn="r" defTabSz="1625032"/>
            <a:r>
              <a:rPr lang="en-US" sz="1900" dirty="0">
                <a:solidFill>
                  <a:schemeClr val="accent6">
                    <a:lumMod val="40000"/>
                    <a:lumOff val="60000"/>
                  </a:schemeClr>
                </a:solidFill>
              </a:rPr>
              <a:t>Ecuador</a:t>
            </a:r>
          </a:p>
          <a:p>
            <a:pPr algn="r" defTabSz="1625032"/>
            <a:r>
              <a:rPr lang="en-US" sz="1900" dirty="0">
                <a:solidFill>
                  <a:schemeClr val="accent6">
                    <a:lumMod val="40000"/>
                    <a:lumOff val="60000"/>
                  </a:schemeClr>
                </a:solidFill>
              </a:rPr>
              <a:t>Egypt</a:t>
            </a:r>
          </a:p>
          <a:p>
            <a:pPr algn="r" defTabSz="1625032"/>
            <a:r>
              <a:rPr lang="en-US" sz="1900" dirty="0">
                <a:solidFill>
                  <a:schemeClr val="accent6">
                    <a:lumMod val="40000"/>
                    <a:lumOff val="60000"/>
                  </a:schemeClr>
                </a:solidFill>
              </a:rPr>
              <a:t>El Salvador</a:t>
            </a:r>
          </a:p>
          <a:p>
            <a:pPr algn="r" defTabSz="1625032"/>
            <a:r>
              <a:rPr lang="en-US" sz="1900" dirty="0">
                <a:solidFill>
                  <a:schemeClr val="accent6">
                    <a:lumMod val="40000"/>
                    <a:lumOff val="60000"/>
                  </a:schemeClr>
                </a:solidFill>
              </a:rPr>
              <a:t>Estonia</a:t>
            </a:r>
          </a:p>
          <a:p>
            <a:pPr algn="r" defTabSz="1625032"/>
            <a:r>
              <a:rPr lang="en-US" sz="1900" dirty="0">
                <a:solidFill>
                  <a:schemeClr val="accent6">
                    <a:lumMod val="40000"/>
                    <a:lumOff val="60000"/>
                  </a:schemeClr>
                </a:solidFill>
              </a:rPr>
              <a:t>Guatemala</a:t>
            </a:r>
          </a:p>
          <a:p>
            <a:pPr algn="r" defTabSz="1625032"/>
            <a:r>
              <a:rPr lang="en-US" sz="1900" dirty="0">
                <a:solidFill>
                  <a:schemeClr val="accent6">
                    <a:lumMod val="40000"/>
                    <a:lumOff val="60000"/>
                  </a:schemeClr>
                </a:solidFill>
              </a:rPr>
              <a:t>Iceland</a:t>
            </a:r>
          </a:p>
          <a:p>
            <a:pPr algn="r" defTabSz="1625032"/>
            <a:r>
              <a:rPr lang="en-US" sz="1900" dirty="0">
                <a:solidFill>
                  <a:schemeClr val="accent6">
                    <a:lumMod val="40000"/>
                    <a:lumOff val="60000"/>
                  </a:schemeClr>
                </a:solidFill>
              </a:rPr>
              <a:t>Indonesia</a:t>
            </a:r>
          </a:p>
          <a:p>
            <a:pPr algn="r" defTabSz="1625032"/>
            <a:r>
              <a:rPr lang="en-US" sz="1900" dirty="0">
                <a:solidFill>
                  <a:schemeClr val="accent6">
                    <a:lumMod val="40000"/>
                    <a:lumOff val="60000"/>
                  </a:schemeClr>
                </a:solidFill>
              </a:rPr>
              <a:t>Jordan</a:t>
            </a:r>
          </a:p>
          <a:p>
            <a:pPr algn="r" defTabSz="1625032"/>
            <a:r>
              <a:rPr lang="en-US" sz="1900" dirty="0">
                <a:solidFill>
                  <a:schemeClr val="accent6">
                    <a:lumMod val="40000"/>
                    <a:lumOff val="60000"/>
                  </a:schemeClr>
                </a:solidFill>
              </a:rPr>
              <a:t>Kazakhstan</a:t>
            </a:r>
          </a:p>
          <a:p>
            <a:pPr algn="r" defTabSz="1625032"/>
            <a:r>
              <a:rPr lang="en-US" sz="1900" dirty="0">
                <a:solidFill>
                  <a:schemeClr val="accent6">
                    <a:lumMod val="40000"/>
                    <a:lumOff val="60000"/>
                  </a:schemeClr>
                </a:solidFill>
              </a:rPr>
              <a:t>Kenya</a:t>
            </a:r>
          </a:p>
        </p:txBody>
      </p:sp>
      <p:sp>
        <p:nvSpPr>
          <p:cNvPr id="8" name="TextBox 7"/>
          <p:cNvSpPr txBox="1"/>
          <p:nvPr/>
        </p:nvSpPr>
        <p:spPr>
          <a:xfrm>
            <a:off x="6076923" y="2442028"/>
            <a:ext cx="1824185" cy="4385816"/>
          </a:xfrm>
          <a:prstGeom prst="rect">
            <a:avLst/>
          </a:prstGeom>
          <a:noFill/>
        </p:spPr>
        <p:txBody>
          <a:bodyPr wrap="square" lIns="0" tIns="0" rIns="0" bIns="0" rtlCol="0">
            <a:spAutoFit/>
          </a:bodyPr>
          <a:lstStyle/>
          <a:p>
            <a:pPr algn="r" defTabSz="1625032"/>
            <a:r>
              <a:rPr lang="en-US" sz="1900" dirty="0">
                <a:solidFill>
                  <a:schemeClr val="accent6">
                    <a:lumMod val="40000"/>
                    <a:lumOff val="60000"/>
                  </a:schemeClr>
                </a:solidFill>
              </a:rPr>
              <a:t>Kuwait</a:t>
            </a:r>
          </a:p>
          <a:p>
            <a:pPr algn="r" defTabSz="1625032"/>
            <a:r>
              <a:rPr lang="en-US" sz="1900" dirty="0">
                <a:solidFill>
                  <a:schemeClr val="accent6">
                    <a:lumMod val="40000"/>
                    <a:lumOff val="60000"/>
                  </a:schemeClr>
                </a:solidFill>
              </a:rPr>
              <a:t>Latvia</a:t>
            </a:r>
          </a:p>
          <a:p>
            <a:pPr algn="r" defTabSz="1625032"/>
            <a:r>
              <a:rPr lang="en-US" sz="1900" dirty="0">
                <a:solidFill>
                  <a:schemeClr val="accent6">
                    <a:lumMod val="40000"/>
                    <a:lumOff val="60000"/>
                  </a:schemeClr>
                </a:solidFill>
              </a:rPr>
              <a:t>Liechtenstein</a:t>
            </a:r>
          </a:p>
          <a:p>
            <a:pPr algn="r" defTabSz="1625032"/>
            <a:r>
              <a:rPr lang="en-US" sz="1900" dirty="0">
                <a:solidFill>
                  <a:schemeClr val="accent6">
                    <a:lumMod val="40000"/>
                    <a:lumOff val="60000"/>
                  </a:schemeClr>
                </a:solidFill>
              </a:rPr>
              <a:t>Lithuania</a:t>
            </a:r>
          </a:p>
          <a:p>
            <a:pPr algn="r" defTabSz="1625032"/>
            <a:r>
              <a:rPr lang="en-US" sz="1900" dirty="0">
                <a:solidFill>
                  <a:schemeClr val="accent6">
                    <a:lumMod val="40000"/>
                    <a:lumOff val="60000"/>
                  </a:schemeClr>
                </a:solidFill>
              </a:rPr>
              <a:t>Macedonia</a:t>
            </a:r>
          </a:p>
          <a:p>
            <a:pPr algn="r" defTabSz="1625032"/>
            <a:r>
              <a:rPr lang="en-US" sz="1900" dirty="0">
                <a:solidFill>
                  <a:schemeClr val="accent6">
                    <a:lumMod val="40000"/>
                    <a:lumOff val="60000"/>
                  </a:schemeClr>
                </a:solidFill>
              </a:rPr>
              <a:t>Malta</a:t>
            </a:r>
          </a:p>
          <a:p>
            <a:pPr algn="r" defTabSz="1625032"/>
            <a:r>
              <a:rPr lang="en-US" sz="1900" dirty="0">
                <a:solidFill>
                  <a:schemeClr val="accent6">
                    <a:lumMod val="40000"/>
                    <a:lumOff val="60000"/>
                  </a:schemeClr>
                </a:solidFill>
              </a:rPr>
              <a:t>Montenegro</a:t>
            </a:r>
          </a:p>
          <a:p>
            <a:pPr algn="r" defTabSz="1625032"/>
            <a:r>
              <a:rPr lang="en-US" sz="1900" dirty="0">
                <a:solidFill>
                  <a:schemeClr val="accent6">
                    <a:lumMod val="40000"/>
                    <a:lumOff val="60000"/>
                  </a:schemeClr>
                </a:solidFill>
              </a:rPr>
              <a:t>Morocco</a:t>
            </a:r>
          </a:p>
          <a:p>
            <a:pPr algn="r" defTabSz="1625032"/>
            <a:r>
              <a:rPr lang="en-US" sz="1900" dirty="0">
                <a:solidFill>
                  <a:schemeClr val="accent6">
                    <a:lumMod val="40000"/>
                    <a:lumOff val="60000"/>
                  </a:schemeClr>
                </a:solidFill>
              </a:rPr>
              <a:t>Azerbaijan</a:t>
            </a:r>
          </a:p>
          <a:p>
            <a:pPr algn="r" defTabSz="1625032"/>
            <a:r>
              <a:rPr lang="en-US" sz="1900" dirty="0">
                <a:solidFill>
                  <a:schemeClr val="accent6">
                    <a:lumMod val="40000"/>
                    <a:lumOff val="60000"/>
                  </a:schemeClr>
                </a:solidFill>
              </a:rPr>
              <a:t>Nigeria</a:t>
            </a:r>
          </a:p>
          <a:p>
            <a:pPr algn="r" defTabSz="1625032"/>
            <a:r>
              <a:rPr lang="en-US" sz="1900" dirty="0">
                <a:solidFill>
                  <a:schemeClr val="accent6">
                    <a:lumMod val="40000"/>
                    <a:lumOff val="60000"/>
                  </a:schemeClr>
                </a:solidFill>
              </a:rPr>
              <a:t>Oman</a:t>
            </a:r>
          </a:p>
          <a:p>
            <a:pPr algn="r" defTabSz="1625032"/>
            <a:r>
              <a:rPr lang="en-US" sz="1900" dirty="0">
                <a:solidFill>
                  <a:schemeClr val="accent6">
                    <a:lumMod val="40000"/>
                    <a:lumOff val="60000"/>
                  </a:schemeClr>
                </a:solidFill>
              </a:rPr>
              <a:t>Pakistan</a:t>
            </a:r>
          </a:p>
          <a:p>
            <a:pPr algn="r" defTabSz="1625032"/>
            <a:r>
              <a:rPr lang="en-US" sz="1900" dirty="0">
                <a:solidFill>
                  <a:schemeClr val="accent6">
                    <a:lumMod val="40000"/>
                    <a:lumOff val="60000"/>
                  </a:schemeClr>
                </a:solidFill>
              </a:rPr>
              <a:t>Panama</a:t>
            </a:r>
          </a:p>
          <a:p>
            <a:pPr algn="r" defTabSz="1625032"/>
            <a:r>
              <a:rPr lang="en-US" sz="1900" dirty="0">
                <a:solidFill>
                  <a:schemeClr val="accent6">
                    <a:lumMod val="40000"/>
                    <a:lumOff val="60000"/>
                  </a:schemeClr>
                </a:solidFill>
              </a:rPr>
              <a:t>Paraguay</a:t>
            </a:r>
          </a:p>
          <a:p>
            <a:pPr algn="r" defTabSz="1625032"/>
            <a:r>
              <a:rPr lang="en-US" sz="1900" dirty="0">
                <a:solidFill>
                  <a:schemeClr val="accent6">
                    <a:lumMod val="40000"/>
                    <a:lumOff val="60000"/>
                  </a:schemeClr>
                </a:solidFill>
              </a:rPr>
              <a:t>Qatar</a:t>
            </a:r>
          </a:p>
        </p:txBody>
      </p:sp>
      <p:sp>
        <p:nvSpPr>
          <p:cNvPr id="9" name="TextBox 8"/>
          <p:cNvSpPr txBox="1"/>
          <p:nvPr/>
        </p:nvSpPr>
        <p:spPr>
          <a:xfrm>
            <a:off x="7922736" y="2442028"/>
            <a:ext cx="1878879" cy="4385816"/>
          </a:xfrm>
          <a:prstGeom prst="rect">
            <a:avLst/>
          </a:prstGeom>
          <a:noFill/>
        </p:spPr>
        <p:txBody>
          <a:bodyPr wrap="square" lIns="0" tIns="0" rIns="0" bIns="0" rtlCol="0">
            <a:spAutoFit/>
          </a:bodyPr>
          <a:lstStyle/>
          <a:p>
            <a:pPr algn="r" defTabSz="1625032"/>
            <a:r>
              <a:rPr lang="en-US" sz="1900" dirty="0">
                <a:solidFill>
                  <a:schemeClr val="accent6">
                    <a:lumMod val="40000"/>
                    <a:lumOff val="60000"/>
                  </a:schemeClr>
                </a:solidFill>
              </a:rPr>
              <a:t>Saudi Arabia</a:t>
            </a:r>
          </a:p>
          <a:p>
            <a:pPr algn="r" defTabSz="1625032"/>
            <a:r>
              <a:rPr lang="en-US" sz="1900" dirty="0">
                <a:solidFill>
                  <a:schemeClr val="accent6">
                    <a:lumMod val="40000"/>
                    <a:lumOff val="60000"/>
                  </a:schemeClr>
                </a:solidFill>
              </a:rPr>
              <a:t>Serbia</a:t>
            </a:r>
          </a:p>
          <a:p>
            <a:pPr algn="r" defTabSz="1625032"/>
            <a:r>
              <a:rPr lang="en-US" sz="1900" dirty="0">
                <a:solidFill>
                  <a:schemeClr val="accent6">
                    <a:lumMod val="40000"/>
                    <a:lumOff val="60000"/>
                  </a:schemeClr>
                </a:solidFill>
              </a:rPr>
              <a:t>Slovakia</a:t>
            </a:r>
          </a:p>
          <a:p>
            <a:pPr algn="r" defTabSz="1625032"/>
            <a:r>
              <a:rPr lang="en-US" sz="1900" dirty="0">
                <a:solidFill>
                  <a:schemeClr val="accent6">
                    <a:lumMod val="40000"/>
                    <a:lumOff val="60000"/>
                  </a:schemeClr>
                </a:solidFill>
              </a:rPr>
              <a:t>Slovenia</a:t>
            </a:r>
          </a:p>
          <a:p>
            <a:pPr algn="r" defTabSz="1625032"/>
            <a:r>
              <a:rPr lang="en-US" sz="1900" dirty="0">
                <a:solidFill>
                  <a:schemeClr val="accent6">
                    <a:lumMod val="40000"/>
                    <a:lumOff val="60000"/>
                  </a:schemeClr>
                </a:solidFill>
              </a:rPr>
              <a:t>South Africa</a:t>
            </a:r>
          </a:p>
          <a:p>
            <a:pPr algn="r" defTabSz="1625032"/>
            <a:r>
              <a:rPr lang="en-US" sz="1900" dirty="0">
                <a:solidFill>
                  <a:schemeClr val="accent6">
                    <a:lumMod val="40000"/>
                    <a:lumOff val="60000"/>
                  </a:schemeClr>
                </a:solidFill>
              </a:rPr>
              <a:t>Sri Lanka</a:t>
            </a:r>
          </a:p>
          <a:p>
            <a:pPr algn="r" defTabSz="1625032"/>
            <a:r>
              <a:rPr lang="en-US" sz="1900" dirty="0">
                <a:solidFill>
                  <a:schemeClr val="accent6">
                    <a:lumMod val="40000"/>
                    <a:lumOff val="60000"/>
                  </a:schemeClr>
                </a:solidFill>
              </a:rPr>
              <a:t>Taiwan</a:t>
            </a:r>
          </a:p>
          <a:p>
            <a:pPr algn="r" defTabSz="1625032"/>
            <a:r>
              <a:rPr lang="en-US" sz="1900" dirty="0">
                <a:solidFill>
                  <a:schemeClr val="accent6">
                    <a:lumMod val="40000"/>
                    <a:lumOff val="60000"/>
                  </a:schemeClr>
                </a:solidFill>
              </a:rPr>
              <a:t>Thailand</a:t>
            </a:r>
          </a:p>
          <a:p>
            <a:pPr algn="r" defTabSz="1625032"/>
            <a:r>
              <a:rPr lang="en-US" sz="1900" dirty="0">
                <a:solidFill>
                  <a:schemeClr val="accent6">
                    <a:lumMod val="40000"/>
                    <a:lumOff val="60000"/>
                  </a:schemeClr>
                </a:solidFill>
              </a:rPr>
              <a:t>Tunisia</a:t>
            </a:r>
          </a:p>
          <a:p>
            <a:pPr algn="r" defTabSz="1625032"/>
            <a:r>
              <a:rPr lang="en-US" sz="1900" dirty="0">
                <a:solidFill>
                  <a:schemeClr val="accent6">
                    <a:lumMod val="40000"/>
                    <a:lumOff val="60000"/>
                  </a:schemeClr>
                </a:solidFill>
              </a:rPr>
              <a:t>Turkey</a:t>
            </a:r>
          </a:p>
          <a:p>
            <a:pPr algn="r" defTabSz="1625032"/>
            <a:r>
              <a:rPr lang="en-US" sz="1900" dirty="0">
                <a:solidFill>
                  <a:schemeClr val="accent6">
                    <a:lumMod val="40000"/>
                    <a:lumOff val="60000"/>
                  </a:schemeClr>
                </a:solidFill>
              </a:rPr>
              <a:t>UAE</a:t>
            </a:r>
          </a:p>
          <a:p>
            <a:pPr algn="r" defTabSz="1625032"/>
            <a:r>
              <a:rPr lang="en-US" sz="1900" dirty="0">
                <a:solidFill>
                  <a:schemeClr val="accent6">
                    <a:lumMod val="40000"/>
                    <a:lumOff val="60000"/>
                  </a:schemeClr>
                </a:solidFill>
              </a:rPr>
              <a:t>Ukraine</a:t>
            </a:r>
          </a:p>
          <a:p>
            <a:pPr algn="r" defTabSz="1625032"/>
            <a:r>
              <a:rPr lang="en-US" sz="1900" dirty="0">
                <a:solidFill>
                  <a:schemeClr val="accent6">
                    <a:lumMod val="40000"/>
                    <a:lumOff val="60000"/>
                  </a:schemeClr>
                </a:solidFill>
              </a:rPr>
              <a:t>Uruguay</a:t>
            </a:r>
          </a:p>
          <a:p>
            <a:pPr algn="r" defTabSz="1625032"/>
            <a:r>
              <a:rPr lang="en-US" sz="1900" dirty="0">
                <a:solidFill>
                  <a:schemeClr val="accent6">
                    <a:lumMod val="40000"/>
                    <a:lumOff val="60000"/>
                  </a:schemeClr>
                </a:solidFill>
              </a:rPr>
              <a:t>Venezuela</a:t>
            </a:r>
          </a:p>
          <a:p>
            <a:pPr algn="r" defTabSz="1625032"/>
            <a:r>
              <a:rPr lang="en-US" sz="1900" dirty="0">
                <a:solidFill>
                  <a:schemeClr val="accent6">
                    <a:lumMod val="40000"/>
                    <a:lumOff val="60000"/>
                  </a:schemeClr>
                </a:solidFill>
              </a:rPr>
              <a:t>Bahrain</a:t>
            </a:r>
            <a:endParaRPr lang="en-US" sz="1400" dirty="0">
              <a:solidFill>
                <a:schemeClr val="accent6">
                  <a:lumMod val="40000"/>
                  <a:lumOff val="60000"/>
                </a:schemeClr>
              </a:solidFill>
            </a:endParaRPr>
          </a:p>
        </p:txBody>
      </p:sp>
      <p:sp>
        <p:nvSpPr>
          <p:cNvPr id="2" name="Rectangle 1"/>
          <p:cNvSpPr/>
          <p:nvPr/>
        </p:nvSpPr>
        <p:spPr>
          <a:xfrm>
            <a:off x="6811187" y="603702"/>
            <a:ext cx="3717860" cy="1446550"/>
          </a:xfrm>
          <a:prstGeom prst="rect">
            <a:avLst/>
          </a:prstGeom>
        </p:spPr>
        <p:txBody>
          <a:bodyPr wrap="square">
            <a:spAutoFit/>
          </a:bodyPr>
          <a:lstStyle/>
          <a:p>
            <a:r>
              <a:rPr lang="en-US" sz="4400" dirty="0" smtClean="0">
                <a:solidFill>
                  <a:srgbClr val="FFFFFF"/>
                </a:solidFill>
              </a:rPr>
              <a:t>countries and territories</a:t>
            </a:r>
            <a:endParaRPr lang="en-US" sz="4400" dirty="0"/>
          </a:p>
        </p:txBody>
      </p:sp>
    </p:spTree>
    <p:extLst>
      <p:ext uri="{BB962C8B-B14F-4D97-AF65-F5344CB8AC3E}">
        <p14:creationId xmlns:p14="http://schemas.microsoft.com/office/powerpoint/2010/main" val="2276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15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smtClean="0">
                <a:solidFill>
                  <a:schemeClr val="bg1"/>
                </a:solidFill>
              </a:rPr>
              <a:t>Windows </a:t>
            </a:r>
            <a:r>
              <a:rPr lang="en-US" dirty="0">
                <a:solidFill>
                  <a:schemeClr val="bg1"/>
                </a:solidFill>
              </a:rPr>
              <a:t>A</a:t>
            </a:r>
            <a:r>
              <a:rPr lang="en-US" dirty="0" smtClean="0">
                <a:solidFill>
                  <a:schemeClr val="bg1"/>
                </a:solidFill>
              </a:rPr>
              <a:t>zure</a:t>
            </a:r>
            <a:endParaRPr lang="en-US" dirty="0">
              <a:solidFill>
                <a:schemeClr val="bg1"/>
              </a:solidFill>
            </a:endParaRPr>
          </a:p>
        </p:txBody>
      </p:sp>
      <p:grpSp>
        <p:nvGrpSpPr>
          <p:cNvPr id="15" name="Group 14"/>
          <p:cNvGrpSpPr/>
          <p:nvPr/>
        </p:nvGrpSpPr>
        <p:grpSpPr>
          <a:xfrm>
            <a:off x="717325" y="1996753"/>
            <a:ext cx="3470346" cy="3243606"/>
            <a:chOff x="627895" y="2692245"/>
            <a:chExt cx="2185744" cy="2042935"/>
          </a:xfrm>
        </p:grpSpPr>
        <p:sp>
          <p:nvSpPr>
            <p:cNvPr id="12" name="Rectangle 11"/>
            <p:cNvSpPr/>
            <p:nvPr/>
          </p:nvSpPr>
          <p:spPr bwMode="auto">
            <a:xfrm>
              <a:off x="627895" y="2692245"/>
              <a:ext cx="2185744" cy="204293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rPr>
                <a:t>flexible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3816" y="3276189"/>
              <a:ext cx="1061072" cy="646289"/>
            </a:xfrm>
            <a:prstGeom prst="rect">
              <a:avLst/>
            </a:prstGeom>
          </p:spPr>
        </p:pic>
      </p:grpSp>
      <p:grpSp>
        <p:nvGrpSpPr>
          <p:cNvPr id="17" name="Group 16"/>
          <p:cNvGrpSpPr/>
          <p:nvPr/>
        </p:nvGrpSpPr>
        <p:grpSpPr>
          <a:xfrm>
            <a:off x="4370691" y="1996753"/>
            <a:ext cx="3470346" cy="3243606"/>
            <a:chOff x="2992889" y="2692245"/>
            <a:chExt cx="2185744" cy="2042935"/>
          </a:xfrm>
        </p:grpSpPr>
        <p:sp>
          <p:nvSpPr>
            <p:cNvPr id="13" name="Rectangle 12"/>
            <p:cNvSpPr/>
            <p:nvPr/>
          </p:nvSpPr>
          <p:spPr bwMode="auto">
            <a:xfrm>
              <a:off x="2992889" y="2692245"/>
              <a:ext cx="2185744" cy="204293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prstTxWarp prst="textNoShape">
                <a:avLst/>
              </a:prstTxWarp>
            </a:bodyPr>
            <a:lstStyle/>
            <a:p>
              <a:pPr algn="ctr" defTabSz="914099" fontAlgn="base">
                <a:spcBef>
                  <a:spcPct val="0"/>
                </a:spcBef>
                <a:spcAft>
                  <a:spcPct val="0"/>
                </a:spcAft>
              </a:pPr>
              <a:r>
                <a:rPr lang="en-US" sz="3200" dirty="0">
                  <a:gradFill>
                    <a:gsLst>
                      <a:gs pos="0">
                        <a:srgbClr val="FFFFFF"/>
                      </a:gs>
                      <a:gs pos="100000">
                        <a:srgbClr val="FFFFFF"/>
                      </a:gs>
                    </a:gsLst>
                    <a:lin ang="5400000" scaled="0"/>
                  </a:gradFill>
                </a:rPr>
                <a:t>open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3579" y="3253697"/>
              <a:ext cx="948906" cy="687139"/>
            </a:xfrm>
            <a:prstGeom prst="rect">
              <a:avLst/>
            </a:prstGeom>
          </p:spPr>
        </p:pic>
      </p:grpSp>
      <p:grpSp>
        <p:nvGrpSpPr>
          <p:cNvPr id="24" name="Group 23"/>
          <p:cNvGrpSpPr/>
          <p:nvPr/>
        </p:nvGrpSpPr>
        <p:grpSpPr>
          <a:xfrm>
            <a:off x="8024056" y="1996753"/>
            <a:ext cx="3470346" cy="3243606"/>
            <a:chOff x="5368948" y="2692245"/>
            <a:chExt cx="2185744" cy="2042935"/>
          </a:xfrm>
        </p:grpSpPr>
        <p:sp>
          <p:nvSpPr>
            <p:cNvPr id="14" name="Rectangle 13"/>
            <p:cNvSpPr/>
            <p:nvPr/>
          </p:nvSpPr>
          <p:spPr bwMode="auto">
            <a:xfrm>
              <a:off x="5368948" y="2692245"/>
              <a:ext cx="2185744" cy="2042935"/>
            </a:xfrm>
            <a:prstGeom prst="rect">
              <a:avLst/>
            </a:prstGeom>
            <a:solidFill>
              <a:srgbClr val="9A009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rPr>
                <a:t>solid</a:t>
              </a:r>
              <a:endParaRPr lang="en-US" sz="3200" dirty="0">
                <a:gradFill>
                  <a:gsLst>
                    <a:gs pos="0">
                      <a:srgbClr val="FFFFFF"/>
                    </a:gs>
                    <a:gs pos="100000">
                      <a:srgbClr val="FFFFFF"/>
                    </a:gs>
                  </a:gsLst>
                  <a:lin ang="5400000" scaled="0"/>
                </a:gradFill>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7955" y="3210376"/>
              <a:ext cx="1196887" cy="717297"/>
            </a:xfrm>
            <a:prstGeom prst="rect">
              <a:avLst/>
            </a:prstGeom>
          </p:spPr>
        </p:pic>
      </p:grpSp>
    </p:spTree>
    <p:extLst>
      <p:ext uri="{BB962C8B-B14F-4D97-AF65-F5344CB8AC3E}">
        <p14:creationId xmlns:p14="http://schemas.microsoft.com/office/powerpoint/2010/main" val="770262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4294967295"/>
          </p:nvPr>
        </p:nvSpPr>
        <p:spPr>
          <a:xfrm>
            <a:off x="6205765" y="3364786"/>
            <a:ext cx="5591175" cy="1440394"/>
          </a:xfrm>
        </p:spPr>
        <p:txBody>
          <a:bodyPr/>
          <a:lstStyle/>
          <a:p>
            <a:pPr marL="0" indent="0">
              <a:buNone/>
            </a:pPr>
            <a:r>
              <a:rPr lang="en-US" sz="6000" dirty="0" smtClean="0">
                <a:solidFill>
                  <a:srgbClr val="92D050"/>
                </a:solidFill>
                <a:latin typeface="Segoe Pro Semibold" panose="020B0702040504020203" pitchFamily="34" charset="0"/>
              </a:rPr>
              <a:t>start now.</a:t>
            </a:r>
          </a:p>
          <a:p>
            <a:pPr marL="0" indent="0">
              <a:buNone/>
            </a:pPr>
            <a:r>
              <a:rPr lang="en-US" sz="3600" dirty="0" smtClean="0"/>
              <a:t>http://WindowsAzure.com</a:t>
            </a:r>
            <a:endParaRPr lang="en-US" sz="3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4927"/>
          <a:stretch/>
        </p:blipFill>
        <p:spPr>
          <a:xfrm>
            <a:off x="935034" y="1023730"/>
            <a:ext cx="4772722" cy="5834270"/>
          </a:xfrm>
          <a:prstGeom prst="rect">
            <a:avLst/>
          </a:prstGeom>
        </p:spPr>
      </p:pic>
      <p:pic>
        <p:nvPicPr>
          <p:cNvPr id="7" name="Picture 6"/>
          <p:cNvPicPr>
            <a:picLocks noChangeAspect="1"/>
          </p:cNvPicPr>
          <p:nvPr/>
        </p:nvPicPr>
        <p:blipFill rotWithShape="1">
          <a:blip r:embed="rId4"/>
          <a:srcRect b="13309"/>
          <a:stretch/>
        </p:blipFill>
        <p:spPr>
          <a:xfrm>
            <a:off x="1155634" y="1317267"/>
            <a:ext cx="4347441" cy="2778483"/>
          </a:xfrm>
          <a:prstGeom prst="rect">
            <a:avLst/>
          </a:prstGeom>
        </p:spPr>
      </p:pic>
    </p:spTree>
    <p:extLst>
      <p:ext uri="{BB962C8B-B14F-4D97-AF65-F5344CB8AC3E}">
        <p14:creationId xmlns:p14="http://schemas.microsoft.com/office/powerpoint/2010/main" val="200156849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5720540" cy="1107996"/>
          </a:xfrm>
          <a:prstGeom prst="rect">
            <a:avLst/>
          </a:prstGeom>
        </p:spPr>
        <p:txBody>
          <a:bodyPr wrap="none">
            <a:spAutoFit/>
          </a:bodyPr>
          <a:lstStyle/>
          <a:p>
            <a:pPr lvl="0" defTabSz="914099" fontAlgn="base">
              <a:spcBef>
                <a:spcPct val="0"/>
              </a:spcBef>
              <a:spcAft>
                <a:spcPct val="0"/>
              </a:spcAft>
            </a:pPr>
            <a:r>
              <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Windows Azure</a:t>
            </a:r>
          </a:p>
        </p:txBody>
      </p:sp>
    </p:spTree>
    <p:extLst>
      <p:ext uri="{BB962C8B-B14F-4D97-AF65-F5344CB8AC3E}">
        <p14:creationId xmlns:p14="http://schemas.microsoft.com/office/powerpoint/2010/main" val="269628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3"/>
          <p:cNvSpPr txBox="1">
            <a:spLocks/>
          </p:cNvSpPr>
          <p:nvPr/>
        </p:nvSpPr>
        <p:spPr>
          <a:xfrm>
            <a:off x="1275553" y="3060385"/>
            <a:ext cx="9678311" cy="9140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r>
              <a:rPr lang="en-US" sz="6600" dirty="0" smtClean="0"/>
              <a:t>virtual machine portability</a:t>
            </a:r>
            <a:endParaRPr lang="en-US" sz="6600" dirty="0"/>
          </a:p>
        </p:txBody>
      </p:sp>
    </p:spTree>
    <p:extLst>
      <p:ext uri="{BB962C8B-B14F-4D97-AF65-F5344CB8AC3E}">
        <p14:creationId xmlns:p14="http://schemas.microsoft.com/office/powerpoint/2010/main" val="34665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ounded Rectangle 70"/>
          <p:cNvSpPr/>
          <p:nvPr/>
        </p:nvSpPr>
        <p:spPr bwMode="auto">
          <a:xfrm>
            <a:off x="5901129" y="1168309"/>
            <a:ext cx="2938071" cy="1462226"/>
          </a:xfrm>
          <a:prstGeom prst="round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4" name="Rounded Rectangle 3"/>
          <p:cNvSpPr/>
          <p:nvPr/>
        </p:nvSpPr>
        <p:spPr bwMode="auto">
          <a:xfrm>
            <a:off x="3885013" y="1034176"/>
            <a:ext cx="3036794" cy="1671716"/>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8" name="Rounded Rectangle 7"/>
          <p:cNvSpPr/>
          <p:nvPr/>
        </p:nvSpPr>
        <p:spPr bwMode="auto">
          <a:xfrm>
            <a:off x="4406384" y="768541"/>
            <a:ext cx="3412342" cy="2243600"/>
          </a:xfrm>
          <a:prstGeom prst="roundRect">
            <a:avLst/>
          </a:prstGeom>
          <a:solidFill>
            <a:srgbClr val="FFFFFF">
              <a:alpha val="9411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9" name="Rounded Rectangle 8"/>
          <p:cNvSpPr/>
          <p:nvPr/>
        </p:nvSpPr>
        <p:spPr bwMode="auto">
          <a:xfrm>
            <a:off x="3522611" y="1659427"/>
            <a:ext cx="2714910" cy="1211885"/>
          </a:xfrm>
          <a:prstGeom prst="round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1" name="Rounded Rectangle 10"/>
          <p:cNvSpPr/>
          <p:nvPr/>
        </p:nvSpPr>
        <p:spPr bwMode="auto">
          <a:xfrm>
            <a:off x="6567364" y="977230"/>
            <a:ext cx="1800131" cy="900686"/>
          </a:xfrm>
          <a:prstGeom prst="roundRect">
            <a:avLst>
              <a:gd name="adj" fmla="val 19324"/>
            </a:avLst>
          </a:prstGeom>
          <a:solidFill>
            <a:srgbClr val="FFFF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23" name="Rounded Rectangle 22"/>
          <p:cNvSpPr/>
          <p:nvPr/>
        </p:nvSpPr>
        <p:spPr bwMode="auto">
          <a:xfrm>
            <a:off x="4026534" y="5012872"/>
            <a:ext cx="4112093" cy="2114550"/>
          </a:xfrm>
          <a:prstGeom prst="roundRect">
            <a:avLst>
              <a:gd name="adj" fmla="val 6579"/>
            </a:avLst>
          </a:prstGeom>
          <a:noFill/>
          <a:ln w="28575">
            <a:solidFill>
              <a:schemeClr val="bg1">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6" name="Group 5"/>
          <p:cNvGrpSpPr/>
          <p:nvPr/>
        </p:nvGrpSpPr>
        <p:grpSpPr>
          <a:xfrm>
            <a:off x="6542505" y="5164325"/>
            <a:ext cx="722921" cy="623207"/>
            <a:chOff x="328301" y="3881331"/>
            <a:chExt cx="722921" cy="623207"/>
          </a:xfrm>
        </p:grpSpPr>
        <p:sp>
          <p:nvSpPr>
            <p:cNvPr id="5" name="Hexagon 4"/>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sp>
        <p:nvSpPr>
          <p:cNvPr id="14" name="Oval 13"/>
          <p:cNvSpPr/>
          <p:nvPr/>
        </p:nvSpPr>
        <p:spPr bwMode="auto">
          <a:xfrm>
            <a:off x="5299307" y="880599"/>
            <a:ext cx="108857" cy="108857"/>
          </a:xfrm>
          <a:prstGeom prst="ellipse">
            <a:avLst/>
          </a:prstGeom>
          <a:solidFill>
            <a:srgbClr val="FFFFFF">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6" name="TextBox 15"/>
          <p:cNvSpPr txBox="1"/>
          <p:nvPr/>
        </p:nvSpPr>
        <p:spPr>
          <a:xfrm>
            <a:off x="4642804" y="430048"/>
            <a:ext cx="2838313" cy="221599"/>
          </a:xfrm>
          <a:prstGeom prst="rect">
            <a:avLst/>
          </a:prstGeom>
          <a:noFill/>
        </p:spPr>
        <p:txBody>
          <a:bodyPr wrap="square" lIns="0" tIns="0" rIns="0" bIns="0" rtlCol="0">
            <a:spAutoFit/>
          </a:bodyPr>
          <a:lstStyle/>
          <a:p>
            <a:pPr algn="ctr">
              <a:lnSpc>
                <a:spcPct val="80000"/>
              </a:lnSpc>
              <a:spcBef>
                <a:spcPct val="20000"/>
              </a:spcBef>
              <a:buSzPct val="80000"/>
            </a:pPr>
            <a:r>
              <a:rPr lang="en-US" sz="1800" dirty="0">
                <a:gradFill>
                  <a:gsLst>
                    <a:gs pos="0">
                      <a:srgbClr val="FFFFFF"/>
                    </a:gs>
                    <a:gs pos="100000">
                      <a:srgbClr val="FFFFFF"/>
                    </a:gs>
                  </a:gsLst>
                  <a:lin ang="5400000" scaled="0"/>
                </a:gradFill>
              </a:rPr>
              <a:t>Windows Azure</a:t>
            </a:r>
          </a:p>
        </p:txBody>
      </p:sp>
      <p:sp>
        <p:nvSpPr>
          <p:cNvPr id="18" name="TextBox 17"/>
          <p:cNvSpPr txBox="1"/>
          <p:nvPr/>
        </p:nvSpPr>
        <p:spPr>
          <a:xfrm>
            <a:off x="870425" y="5743523"/>
            <a:ext cx="2838313" cy="221599"/>
          </a:xfrm>
          <a:prstGeom prst="rect">
            <a:avLst/>
          </a:prstGeom>
          <a:noFill/>
        </p:spPr>
        <p:txBody>
          <a:bodyPr wrap="square" lIns="0" tIns="0" rIns="0" bIns="0" rtlCol="0">
            <a:spAutoFit/>
          </a:bodyPr>
          <a:lstStyle/>
          <a:p>
            <a:pPr algn="r">
              <a:lnSpc>
                <a:spcPct val="80000"/>
              </a:lnSpc>
              <a:spcBef>
                <a:spcPct val="20000"/>
              </a:spcBef>
              <a:buSzPct val="80000"/>
            </a:pPr>
            <a:r>
              <a:rPr lang="en-US" sz="1800" dirty="0" smtClean="0">
                <a:gradFill>
                  <a:gsLst>
                    <a:gs pos="0">
                      <a:srgbClr val="FFFFFF"/>
                    </a:gs>
                    <a:gs pos="100000">
                      <a:srgbClr val="FFFFFF"/>
                    </a:gs>
                  </a:gsLst>
                  <a:lin ang="5400000" scaled="0"/>
                </a:gradFill>
              </a:rPr>
              <a:t>Your</a:t>
            </a:r>
            <a:r>
              <a:rPr lang="en-US" sz="1800" dirty="0">
                <a:gradFill>
                  <a:gsLst>
                    <a:gs pos="0">
                      <a:srgbClr val="FFFFFF"/>
                    </a:gs>
                    <a:gs pos="100000">
                      <a:srgbClr val="FFFFFF"/>
                    </a:gs>
                  </a:gsLst>
                  <a:lin ang="5400000" scaled="0"/>
                </a:gradFill>
              </a:rPr>
              <a:t> </a:t>
            </a:r>
            <a:r>
              <a:rPr lang="en-US" sz="1800" dirty="0" smtClean="0">
                <a:gradFill>
                  <a:gsLst>
                    <a:gs pos="0">
                      <a:srgbClr val="FFFFFF"/>
                    </a:gs>
                    <a:gs pos="100000">
                      <a:srgbClr val="FFFFFF"/>
                    </a:gs>
                  </a:gsLst>
                  <a:lin ang="5400000" scaled="0"/>
                </a:gradFill>
              </a:rPr>
              <a:t>Data </a:t>
            </a:r>
            <a:r>
              <a:rPr lang="en-US" sz="1800" dirty="0">
                <a:gradFill>
                  <a:gsLst>
                    <a:gs pos="0">
                      <a:srgbClr val="FFFFFF"/>
                    </a:gs>
                    <a:gs pos="100000">
                      <a:srgbClr val="FFFFFF"/>
                    </a:gs>
                  </a:gsLst>
                  <a:lin ang="5400000" scaled="0"/>
                </a:gradFill>
              </a:rPr>
              <a:t>Center</a:t>
            </a:r>
          </a:p>
        </p:txBody>
      </p:sp>
      <p:grpSp>
        <p:nvGrpSpPr>
          <p:cNvPr id="26" name="Group 25"/>
          <p:cNvGrpSpPr/>
          <p:nvPr/>
        </p:nvGrpSpPr>
        <p:grpSpPr>
          <a:xfrm>
            <a:off x="5873033" y="5164325"/>
            <a:ext cx="722921" cy="623207"/>
            <a:chOff x="328301" y="3881331"/>
            <a:chExt cx="722921" cy="623207"/>
          </a:xfrm>
        </p:grpSpPr>
        <p:sp>
          <p:nvSpPr>
            <p:cNvPr id="27" name="Hexagon 26"/>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29" name="Group 28"/>
          <p:cNvGrpSpPr/>
          <p:nvPr/>
        </p:nvGrpSpPr>
        <p:grpSpPr>
          <a:xfrm>
            <a:off x="5203561" y="5164325"/>
            <a:ext cx="722921" cy="623207"/>
            <a:chOff x="328301" y="3881331"/>
            <a:chExt cx="722921" cy="623207"/>
          </a:xfrm>
        </p:grpSpPr>
        <p:sp>
          <p:nvSpPr>
            <p:cNvPr id="30" name="Hexagon 29"/>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35" name="Group 34"/>
          <p:cNvGrpSpPr/>
          <p:nvPr/>
        </p:nvGrpSpPr>
        <p:grpSpPr>
          <a:xfrm>
            <a:off x="6224112" y="1731310"/>
            <a:ext cx="722921" cy="623207"/>
            <a:chOff x="328301" y="3881331"/>
            <a:chExt cx="722921" cy="623207"/>
          </a:xfrm>
        </p:grpSpPr>
        <p:sp>
          <p:nvSpPr>
            <p:cNvPr id="36" name="Hexagon 35"/>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38" name="Group 37"/>
          <p:cNvGrpSpPr/>
          <p:nvPr/>
        </p:nvGrpSpPr>
        <p:grpSpPr>
          <a:xfrm>
            <a:off x="5538312" y="1731310"/>
            <a:ext cx="722921" cy="623207"/>
            <a:chOff x="328301" y="3881331"/>
            <a:chExt cx="722921" cy="623207"/>
          </a:xfrm>
        </p:grpSpPr>
        <p:sp>
          <p:nvSpPr>
            <p:cNvPr id="39" name="Hexagon 38"/>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54" name="Group 53"/>
          <p:cNvGrpSpPr/>
          <p:nvPr/>
        </p:nvGrpSpPr>
        <p:grpSpPr>
          <a:xfrm>
            <a:off x="4620058" y="5927272"/>
            <a:ext cx="2948451" cy="864991"/>
            <a:chOff x="3849232" y="5927272"/>
            <a:chExt cx="2948451" cy="864991"/>
          </a:xfrm>
        </p:grpSpPr>
        <p:grpSp>
          <p:nvGrpSpPr>
            <p:cNvPr id="25" name="Group 24"/>
            <p:cNvGrpSpPr/>
            <p:nvPr/>
          </p:nvGrpSpPr>
          <p:grpSpPr>
            <a:xfrm>
              <a:off x="3849232" y="6384280"/>
              <a:ext cx="2948451" cy="407983"/>
              <a:chOff x="-830593" y="6105876"/>
              <a:chExt cx="5019459" cy="694552"/>
            </a:xfrm>
          </p:grpSpPr>
          <p:pic>
            <p:nvPicPr>
              <p:cNvPr id="20" name="Picture 19"/>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77326" y="6105876"/>
                <a:ext cx="1607803" cy="694552"/>
              </a:xfrm>
              <a:prstGeom prst="rect">
                <a:avLst/>
              </a:prstGeom>
            </p:spPr>
          </p:pic>
          <p:pic>
            <p:nvPicPr>
              <p:cNvPr id="21" name="Picture 2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581063" y="6105876"/>
                <a:ext cx="1607803" cy="694552"/>
              </a:xfrm>
              <a:prstGeom prst="rect">
                <a:avLst/>
              </a:prstGeom>
            </p:spPr>
          </p:pic>
          <p:pic>
            <p:nvPicPr>
              <p:cNvPr id="48" name="Picture 4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30593" y="6105876"/>
                <a:ext cx="1607803" cy="694552"/>
              </a:xfrm>
              <a:prstGeom prst="rect">
                <a:avLst/>
              </a:prstGeom>
            </p:spPr>
          </p:pic>
        </p:grpSp>
        <p:grpSp>
          <p:nvGrpSpPr>
            <p:cNvPr id="49" name="Group 48"/>
            <p:cNvGrpSpPr/>
            <p:nvPr/>
          </p:nvGrpSpPr>
          <p:grpSpPr>
            <a:xfrm>
              <a:off x="3849232" y="5927272"/>
              <a:ext cx="2948451" cy="407983"/>
              <a:chOff x="-830593" y="6105876"/>
              <a:chExt cx="5019459" cy="694552"/>
            </a:xfrm>
          </p:grpSpPr>
          <p:pic>
            <p:nvPicPr>
              <p:cNvPr id="50" name="Picture 49"/>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77326" y="6105876"/>
                <a:ext cx="1607803" cy="694552"/>
              </a:xfrm>
              <a:prstGeom prst="rect">
                <a:avLst/>
              </a:prstGeom>
            </p:spPr>
          </p:pic>
          <p:pic>
            <p:nvPicPr>
              <p:cNvPr id="51" name="Picture 5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581063" y="6105876"/>
                <a:ext cx="1607803" cy="694552"/>
              </a:xfrm>
              <a:prstGeom prst="rect">
                <a:avLst/>
              </a:prstGeom>
            </p:spPr>
          </p:pic>
          <p:pic>
            <p:nvPicPr>
              <p:cNvPr id="53" name="Picture 5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30593" y="6105876"/>
                <a:ext cx="1607803" cy="694552"/>
              </a:xfrm>
              <a:prstGeom prst="rect">
                <a:avLst/>
              </a:prstGeom>
            </p:spPr>
          </p:pic>
        </p:grpSp>
      </p:grpSp>
      <p:grpSp>
        <p:nvGrpSpPr>
          <p:cNvPr id="32" name="Group 31"/>
          <p:cNvGrpSpPr/>
          <p:nvPr/>
        </p:nvGrpSpPr>
        <p:grpSpPr>
          <a:xfrm>
            <a:off x="5875869" y="1141127"/>
            <a:ext cx="722921" cy="623207"/>
            <a:chOff x="328301" y="3881331"/>
            <a:chExt cx="722921" cy="623207"/>
          </a:xfrm>
        </p:grpSpPr>
        <p:sp>
          <p:nvSpPr>
            <p:cNvPr id="33" name="Hexagon 32"/>
            <p:cNvSpPr/>
            <p:nvPr/>
          </p:nvSpPr>
          <p:spPr bwMode="auto">
            <a:xfrm rot="19780699">
              <a:off x="328301" y="3881331"/>
              <a:ext cx="722921" cy="623207"/>
            </a:xfrm>
            <a:prstGeom prst="hexagon">
              <a:avLst>
                <a:gd name="adj" fmla="val 28905"/>
                <a:gd name="vf" fmla="val 11547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65" name="Group 64"/>
          <p:cNvGrpSpPr/>
          <p:nvPr/>
        </p:nvGrpSpPr>
        <p:grpSpPr>
          <a:xfrm>
            <a:off x="5191583" y="1144330"/>
            <a:ext cx="722921" cy="623207"/>
            <a:chOff x="328301" y="3881331"/>
            <a:chExt cx="722921" cy="623207"/>
          </a:xfrm>
        </p:grpSpPr>
        <p:sp>
          <p:nvSpPr>
            <p:cNvPr id="66" name="Hexagon 65"/>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grpSp>
        <p:nvGrpSpPr>
          <p:cNvPr id="68" name="Group 67"/>
          <p:cNvGrpSpPr/>
          <p:nvPr/>
        </p:nvGrpSpPr>
        <p:grpSpPr>
          <a:xfrm>
            <a:off x="4847372" y="1720686"/>
            <a:ext cx="722921" cy="623207"/>
            <a:chOff x="328301" y="3881331"/>
            <a:chExt cx="722921" cy="623207"/>
          </a:xfrm>
        </p:grpSpPr>
        <p:sp>
          <p:nvSpPr>
            <p:cNvPr id="69" name="Hexagon 68"/>
            <p:cNvSpPr/>
            <p:nvPr/>
          </p:nvSpPr>
          <p:spPr bwMode="auto">
            <a:xfrm rot="19780699">
              <a:off x="328301" y="3881331"/>
              <a:ext cx="722921" cy="623207"/>
            </a:xfrm>
            <a:prstGeom prst="hexagon">
              <a:avLst>
                <a:gd name="adj" fmla="val 28905"/>
                <a:gd name="vf" fmla="val 11547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0"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98" y="4051799"/>
              <a:ext cx="314925" cy="314925"/>
            </a:xfrm>
            <a:prstGeom prst="rect">
              <a:avLst/>
            </a:prstGeom>
          </p:spPr>
        </p:pic>
      </p:grpSp>
    </p:spTree>
    <p:extLst>
      <p:ext uri="{BB962C8B-B14F-4D97-AF65-F5344CB8AC3E}">
        <p14:creationId xmlns:p14="http://schemas.microsoft.com/office/powerpoint/2010/main" val="276249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500"/>
                                        <p:tgtEl>
                                          <p:spTgt spid="11"/>
                                        </p:tgtEl>
                                      </p:cBhvr>
                                    </p:animEffect>
                                    <p:anim calcmode="lin" valueType="num">
                                      <p:cBhvr>
                                        <p:cTn id="13" dur="1500" fill="hold"/>
                                        <p:tgtEl>
                                          <p:spTgt spid="11"/>
                                        </p:tgtEl>
                                        <p:attrNameLst>
                                          <p:attrName>ppt_x</p:attrName>
                                        </p:attrNameLst>
                                      </p:cBhvr>
                                      <p:tavLst>
                                        <p:tav tm="0">
                                          <p:val>
                                            <p:strVal val="#ppt_x"/>
                                          </p:val>
                                        </p:tav>
                                        <p:tav tm="100000">
                                          <p:val>
                                            <p:strVal val="#ppt_x"/>
                                          </p:val>
                                        </p:tav>
                                      </p:tavLst>
                                    </p:anim>
                                    <p:anim calcmode="lin" valueType="num">
                                      <p:cBhvr>
                                        <p:cTn id="14" dur="1500" fill="hold"/>
                                        <p:tgtEl>
                                          <p:spTgt spid="11"/>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1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500"/>
                                        <p:tgtEl>
                                          <p:spTgt spid="9"/>
                                        </p:tgtEl>
                                      </p:cBhvr>
                                    </p:animEffect>
                                    <p:anim calcmode="lin" valueType="num">
                                      <p:cBhvr>
                                        <p:cTn id="21" dur="1500" fill="hold"/>
                                        <p:tgtEl>
                                          <p:spTgt spid="9"/>
                                        </p:tgtEl>
                                        <p:attrNameLst>
                                          <p:attrName>ppt_x</p:attrName>
                                        </p:attrNameLst>
                                      </p:cBhvr>
                                      <p:tavLst>
                                        <p:tav tm="0">
                                          <p:val>
                                            <p:strVal val="#ppt_x"/>
                                          </p:val>
                                        </p:tav>
                                        <p:tav tm="100000">
                                          <p:val>
                                            <p:strVal val="#ppt_x"/>
                                          </p:val>
                                        </p:tav>
                                      </p:tavLst>
                                    </p:anim>
                                    <p:anim calcmode="lin" valueType="num">
                                      <p:cBhvr>
                                        <p:cTn id="22" dur="1500" fill="hold"/>
                                        <p:tgtEl>
                                          <p:spTgt spid="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300"/>
                                  </p:stCondLst>
                                  <p:childTnLst>
                                    <p:set>
                                      <p:cBhvr>
                                        <p:cTn id="24" dur="1" fill="hold">
                                          <p:stCondLst>
                                            <p:cond delay="0"/>
                                          </p:stCondLst>
                                        </p:cTn>
                                        <p:tgtEl>
                                          <p:spTgt spid="71"/>
                                        </p:tgtEl>
                                        <p:attrNameLst>
                                          <p:attrName>style.visibility</p:attrName>
                                        </p:attrNameLst>
                                      </p:cBhvr>
                                      <p:to>
                                        <p:strVal val="visible"/>
                                      </p:to>
                                    </p:set>
                                    <p:animEffect transition="in" filter="fade">
                                      <p:cBhvr>
                                        <p:cTn id="25" dur="1000"/>
                                        <p:tgtEl>
                                          <p:spTgt spid="71"/>
                                        </p:tgtEl>
                                      </p:cBhvr>
                                    </p:animEffect>
                                    <p:anim calcmode="lin" valueType="num">
                                      <p:cBhvr>
                                        <p:cTn id="26" dur="1000" fill="hold"/>
                                        <p:tgtEl>
                                          <p:spTgt spid="71"/>
                                        </p:tgtEl>
                                        <p:attrNameLst>
                                          <p:attrName>ppt_x</p:attrName>
                                        </p:attrNameLst>
                                      </p:cBhvr>
                                      <p:tavLst>
                                        <p:tav tm="0">
                                          <p:val>
                                            <p:strVal val="#ppt_x"/>
                                          </p:val>
                                        </p:tav>
                                        <p:tav tm="100000">
                                          <p:val>
                                            <p:strVal val="#ppt_x"/>
                                          </p:val>
                                        </p:tav>
                                      </p:tavLst>
                                    </p:anim>
                                    <p:anim calcmode="lin" valueType="num">
                                      <p:cBhvr>
                                        <p:cTn id="27" dur="1000" fill="hold"/>
                                        <p:tgtEl>
                                          <p:spTgt spid="71"/>
                                        </p:tgtEl>
                                        <p:attrNameLst>
                                          <p:attrName>ppt_y</p:attrName>
                                        </p:attrNameLst>
                                      </p:cBhvr>
                                      <p:tavLst>
                                        <p:tav tm="0">
                                          <p:val>
                                            <p:strVal val="#ppt_y+.1"/>
                                          </p:val>
                                        </p:tav>
                                        <p:tav tm="100000">
                                          <p:val>
                                            <p:strVal val="#ppt_y"/>
                                          </p:val>
                                        </p:tav>
                                      </p:tavLst>
                                    </p:anim>
                                  </p:childTnLst>
                                </p:cTn>
                              </p:par>
                              <p:par>
                                <p:cTn id="28" presetID="10" presetClass="entr" presetSubtype="0" fill="hold" grpId="0" nodeType="withEffect">
                                  <p:stCondLst>
                                    <p:cond delay="30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par>
                                <p:cTn id="31" presetID="22" presetClass="entr" presetSubtype="1" fill="hold" grpId="0" nodeType="withEffect">
                                  <p:stCondLst>
                                    <p:cond delay="30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par>
                          <p:cTn id="43" fill="hold">
                            <p:stCondLst>
                              <p:cond delay="2100"/>
                            </p:stCondLst>
                            <p:childTnLst>
                              <p:par>
                                <p:cTn id="44" presetID="10" presetClass="entr" presetSubtype="0" fill="hold" nodeType="after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fade">
                                      <p:cBhvr>
                                        <p:cTn id="46" dur="500"/>
                                        <p:tgtEl>
                                          <p:spTgt spid="65"/>
                                        </p:tgtEl>
                                      </p:cBhvr>
                                    </p:animEffect>
                                  </p:childTnLst>
                                </p:cTn>
                              </p:par>
                              <p:par>
                                <p:cTn id="47" presetID="10" presetClass="entr" presetSubtype="0" fill="hold" nodeType="withEffect">
                                  <p:stCondLst>
                                    <p:cond delay="10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nodeType="withEffect">
                                  <p:stCondLst>
                                    <p:cond delay="20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par>
                                <p:cTn id="53" presetID="10" presetClass="entr" presetSubtype="0" fill="hold" nodeType="withEffect">
                                  <p:stCondLst>
                                    <p:cond delay="30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10" presetClass="entr" presetSubtype="0" fill="hold" nodeType="withEffect">
                                  <p:stCondLst>
                                    <p:cond delay="40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childTnLst>
                          </p:cTn>
                        </p:par>
                        <p:par>
                          <p:cTn id="59" fill="hold">
                            <p:stCondLst>
                              <p:cond delay="3000"/>
                            </p:stCondLst>
                            <p:childTnLst>
                              <p:par>
                                <p:cTn id="60" presetID="10" presetClass="entr" presetSubtype="0" fill="hold"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par>
                                <p:cTn id="63" presetID="10" presetClass="entr" presetSubtype="0" fill="hold" nodeType="withEffect">
                                  <p:stCondLst>
                                    <p:cond delay="10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childTnLst>
                                </p:cTn>
                              </p:par>
                              <p:par>
                                <p:cTn id="66" presetID="10" presetClass="entr" presetSubtype="0" fill="hold" nodeType="withEffect">
                                  <p:stCondLst>
                                    <p:cond delay="20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childTnLst>
                    </p:cTn>
                  </p:par>
                  <p:par>
                    <p:cTn id="69" fill="hold">
                      <p:stCondLst>
                        <p:cond delay="indefinite"/>
                      </p:stCondLst>
                      <p:childTnLst>
                        <p:par>
                          <p:cTn id="70" fill="hold">
                            <p:stCondLst>
                              <p:cond delay="0"/>
                            </p:stCondLst>
                            <p:childTnLst>
                              <p:par>
                                <p:cTn id="71" presetID="64" presetClass="path" presetSubtype="0" accel="50000" decel="50000" fill="hold" nodeType="clickEffect">
                                  <p:stCondLst>
                                    <p:cond delay="0"/>
                                  </p:stCondLst>
                                  <p:childTnLst>
                                    <p:animMotion origin="layout" path="M 2.14872E-7 -4.8623E-6 L 0.00091 -0.5869 " pathEditMode="relative" rAng="0" ptsTypes="AA">
                                      <p:cBhvr>
                                        <p:cTn id="72" dur="2000" fill="hold"/>
                                        <p:tgtEl>
                                          <p:spTgt spid="6"/>
                                        </p:tgtEl>
                                        <p:attrNameLst>
                                          <p:attrName>ppt_x</p:attrName>
                                          <p:attrName>ppt_y</p:attrName>
                                        </p:attrNameLst>
                                      </p:cBhvr>
                                      <p:rCtr x="39" y="-29345"/>
                                    </p:animMotion>
                                  </p:childTnLst>
                                </p:cTn>
                              </p:par>
                            </p:childTnLst>
                          </p:cTn>
                        </p:par>
                      </p:childTnLst>
                    </p:cTn>
                  </p:par>
                  <p:par>
                    <p:cTn id="73" fill="hold">
                      <p:stCondLst>
                        <p:cond delay="indefinite"/>
                      </p:stCondLst>
                      <p:childTnLst>
                        <p:par>
                          <p:cTn id="74" fill="hold">
                            <p:stCondLst>
                              <p:cond delay="0"/>
                            </p:stCondLst>
                            <p:childTnLst>
                              <p:par>
                                <p:cTn id="75" presetID="64" presetClass="path" presetSubtype="0" accel="50000" decel="50000" fill="hold" nodeType="clickEffect">
                                  <p:stCondLst>
                                    <p:cond delay="0"/>
                                  </p:stCondLst>
                                  <p:childTnLst>
                                    <p:animMotion origin="layout" path="M 8.24326E-7 2.27494E-6 L -0.0267 0.50196 " pathEditMode="relative" rAng="0" ptsTypes="AA">
                                      <p:cBhvr>
                                        <p:cTn id="76" dur="2000" fill="hold"/>
                                        <p:tgtEl>
                                          <p:spTgt spid="68"/>
                                        </p:tgtEl>
                                        <p:attrNameLst>
                                          <p:attrName>ppt_x</p:attrName>
                                          <p:attrName>ppt_y</p:attrName>
                                        </p:attrNameLst>
                                      </p:cBhvr>
                                      <p:rCtr x="-1341" y="250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4" grpId="0" animBg="1"/>
      <p:bldP spid="8" grpId="0" animBg="1"/>
      <p:bldP spid="9" grpId="0" animBg="1"/>
      <p:bldP spid="11" grpId="0" animBg="1"/>
      <p:bldP spid="23" grpId="0" animBg="1"/>
      <p:bldP spid="14" grpId="0" animBg="1"/>
      <p:bldP spid="16" grpId="0"/>
      <p:bldP spid="1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purl.org/dc/dcmitype/"/>
    <ds:schemaRef ds:uri="http://purl.org/dc/elements/1.1/"/>
    <ds:schemaRef ds:uri="http://schemas.microsoft.com/office/infopath/2007/PartnerControls"/>
    <ds:schemaRef ds:uri="230e9df3-be65-4c73-a93b-d1236ebd677e"/>
    <ds:schemaRef ds:uri="http://www.w3.org/XML/1998/namespace"/>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17444</TotalTime>
  <Words>1177</Words>
  <Application>Microsoft Office PowerPoint</Application>
  <PresentationFormat>Custom</PresentationFormat>
  <Paragraphs>569</Paragraphs>
  <Slides>69</Slides>
  <Notes>64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69</vt:i4>
      </vt:variant>
    </vt:vector>
  </HeadingPairs>
  <TitlesOfParts>
    <vt:vector size="81" baseType="lpstr">
      <vt:lpstr>メイリオ</vt:lpstr>
      <vt:lpstr>Arial</vt:lpstr>
      <vt:lpstr>Consolas</vt:lpstr>
      <vt:lpstr>Segoe</vt:lpstr>
      <vt:lpstr>Segoe Light</vt:lpstr>
      <vt:lpstr>Segoe Pro Semibold</vt:lpstr>
      <vt:lpstr>Segoe UI</vt:lpstr>
      <vt:lpstr>Segoe UI Light</vt:lpstr>
      <vt:lpstr>Segoe UI Semibold</vt:lpstr>
      <vt:lpstr>Wingdings</vt:lpstr>
      <vt:lpstr>MS1444_Windows Azure Template 16x9_r08a</vt:lpstr>
      <vt:lpstr>White with Consolas font for code slides</vt:lpstr>
      <vt:lpstr>Windows Azure</vt:lpstr>
      <vt:lpstr>PowerPoint Presentation</vt:lpstr>
      <vt:lpstr>Global Footprint</vt:lpstr>
      <vt:lpstr>Inside a Datacenter </vt:lpstr>
      <vt:lpstr>pay only for what you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Notification Hubs</vt:lpstr>
      <vt:lpstr>Notification Hubs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focus on apps,  not infrastructure</vt:lpstr>
      <vt:lpstr>application building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Tightly Coupled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building blocks</vt:lpstr>
      <vt:lpstr>PowerPoint Presentation</vt:lpstr>
      <vt:lpstr>PowerPoint Presentation</vt:lpstr>
      <vt:lpstr>PowerPoint Presentation</vt:lpstr>
      <vt:lpstr>multiple languages</vt:lpstr>
      <vt:lpstr>open source</vt:lpstr>
      <vt:lpstr>PowerPoint Presentation</vt:lpstr>
      <vt:lpstr>PowerPoint Presentation</vt:lpstr>
      <vt:lpstr>PowerPoint Presentation</vt:lpstr>
      <vt:lpstr>PowerPoint Presentation</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Scott Guthrie</cp:lastModifiedBy>
  <cp:revision>538</cp:revision>
  <cp:lastPrinted>2011-12-06T05:57:58Z</cp:lastPrinted>
  <dcterms:created xsi:type="dcterms:W3CDTF">2011-03-29T16:07:22Z</dcterms:created>
  <dcterms:modified xsi:type="dcterms:W3CDTF">2013-04-29T17:42:00Z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