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99" r:id="rId3"/>
    <p:sldId id="285" r:id="rId4"/>
    <p:sldId id="284" r:id="rId5"/>
    <p:sldId id="301" r:id="rId6"/>
  </p:sldIdLst>
  <p:sldSz cx="18288000" cy="10287000"/>
  <p:notesSz cx="6858000" cy="9144000"/>
  <p:embeddedFontLst>
    <p:embeddedFont>
      <p:font typeface="Alatsi" panose="020F0502020204030204" pitchFamily="34" charset="0"/>
      <p:regular r:id="rId8"/>
      <p:bold r:id="rId9"/>
      <p:italic r:id="rId10"/>
      <p:boldItalic r:id="rId11"/>
    </p:embeddedFont>
    <p:embeddedFont>
      <p:font typeface="Cormorant Garamond Bold Italics" pitchFamily="2" charset="77"/>
      <p:regular r:id="rId12"/>
      <p:bold r:id="rId13"/>
      <p:italic r:id="rId14"/>
      <p:boldItalic r:id="rId15"/>
    </p:embeddedFont>
    <p:embeddedFont>
      <p:font typeface="Quicksand" pitchFamily="2" charset="77"/>
      <p:regular r:id="rId16"/>
    </p:embeddedFont>
    <p:embeddedFont>
      <p:font typeface="Quicksand Bold" pitchFamily="2" charset="77"/>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autoAdjust="0"/>
    <p:restoredTop sz="81414" autoAdjust="0"/>
  </p:normalViewPr>
  <p:slideViewPr>
    <p:cSldViewPr>
      <p:cViewPr varScale="1">
        <p:scale>
          <a:sx n="83" d="100"/>
          <a:sy n="83" d="100"/>
        </p:scale>
        <p:origin x="11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439A6-1CEC-49D4-976E-18C6DFCC75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A4E1DE0-E40B-4DA6-BFE1-E080BDC3E739}">
      <dgm:prSet/>
      <dgm:spPr/>
      <dgm:t>
        <a:bodyPr/>
        <a:lstStyle/>
        <a:p>
          <a:r>
            <a:rPr lang="en-US" b="1" dirty="0"/>
            <a:t>What is Prescription Drug Monitoring Programs (PDMPs)?</a:t>
          </a:r>
          <a:endParaRPr lang="en-US" dirty="0"/>
        </a:p>
      </dgm:t>
    </dgm:pt>
    <dgm:pt modelId="{42FFDA1B-CA9C-43F8-8116-D8B6932AD8B3}" type="parTrans" cxnId="{C2BF067C-EA20-4FAA-A805-E04AC5FBB2B1}">
      <dgm:prSet/>
      <dgm:spPr/>
      <dgm:t>
        <a:bodyPr/>
        <a:lstStyle/>
        <a:p>
          <a:endParaRPr lang="en-US"/>
        </a:p>
      </dgm:t>
    </dgm:pt>
    <dgm:pt modelId="{EDEE011B-5B7D-4DA9-B838-3EE7461EDBFE}" type="sibTrans" cxnId="{C2BF067C-EA20-4FAA-A805-E04AC5FBB2B1}">
      <dgm:prSet/>
      <dgm:spPr/>
      <dgm:t>
        <a:bodyPr/>
        <a:lstStyle/>
        <a:p>
          <a:endParaRPr lang="en-US"/>
        </a:p>
      </dgm:t>
    </dgm:pt>
    <dgm:pt modelId="{2F3AD320-36BA-4CF7-A0A7-BB65073C2F4D}">
      <dgm:prSet/>
      <dgm:spPr/>
      <dgm:t>
        <a:bodyPr/>
        <a:lstStyle/>
        <a:p>
          <a:r>
            <a:rPr lang="en-US" dirty="0"/>
            <a:t>It is a program used in the Emergency Department (ED) that have been proven to inform and improve opioid prescribing practices, therefore, reducing the number of opioid prescriptions written.</a:t>
          </a:r>
        </a:p>
      </dgm:t>
    </dgm:pt>
    <dgm:pt modelId="{0C2DD0A0-1981-47F3-BCC3-96DD286DF589}" type="parTrans" cxnId="{5A26297A-9BCE-4879-AE54-3D98486385F6}">
      <dgm:prSet/>
      <dgm:spPr/>
      <dgm:t>
        <a:bodyPr/>
        <a:lstStyle/>
        <a:p>
          <a:endParaRPr lang="en-US"/>
        </a:p>
      </dgm:t>
    </dgm:pt>
    <dgm:pt modelId="{8D9AB621-C812-4ADD-837C-A9C2534085EC}" type="sibTrans" cxnId="{5A26297A-9BCE-4879-AE54-3D98486385F6}">
      <dgm:prSet/>
      <dgm:spPr/>
      <dgm:t>
        <a:bodyPr/>
        <a:lstStyle/>
        <a:p>
          <a:endParaRPr lang="en-US"/>
        </a:p>
      </dgm:t>
    </dgm:pt>
    <dgm:pt modelId="{78D5992A-09D7-4965-BEEC-5D699095A978}">
      <dgm:prSet/>
      <dgm:spPr/>
      <dgm:t>
        <a:bodyPr/>
        <a:lstStyle/>
        <a:p>
          <a:r>
            <a:rPr lang="en-US" b="1"/>
            <a:t>Dataset Source: Washington State Department of Health </a:t>
          </a:r>
          <a:endParaRPr lang="en-US"/>
        </a:p>
      </dgm:t>
    </dgm:pt>
    <dgm:pt modelId="{15DB313A-822A-42A9-800E-CA749F8D6698}" type="parTrans" cxnId="{78F4F1CF-A5D6-43DC-B2F1-2E8497C051EF}">
      <dgm:prSet/>
      <dgm:spPr/>
      <dgm:t>
        <a:bodyPr/>
        <a:lstStyle/>
        <a:p>
          <a:endParaRPr lang="en-US"/>
        </a:p>
      </dgm:t>
    </dgm:pt>
    <dgm:pt modelId="{688123B1-8DFA-4D63-8702-3DD5CCA3CF62}" type="sibTrans" cxnId="{78F4F1CF-A5D6-43DC-B2F1-2E8497C051EF}">
      <dgm:prSet/>
      <dgm:spPr/>
      <dgm:t>
        <a:bodyPr/>
        <a:lstStyle/>
        <a:p>
          <a:endParaRPr lang="en-US"/>
        </a:p>
      </dgm:t>
    </dgm:pt>
    <dgm:pt modelId="{9D3711D5-CEBA-496D-8ADB-77BD28111F51}">
      <dgm:prSet/>
      <dgm:spPr/>
      <dgm:t>
        <a:bodyPr/>
        <a:lstStyle/>
        <a:p>
          <a:r>
            <a:rPr lang="en-US" sz="2300" kern="1200" dirty="0"/>
            <a:t>Data on controlled substances (Schedule II–V).</a:t>
          </a:r>
        </a:p>
      </dgm:t>
    </dgm:pt>
    <dgm:pt modelId="{9E6E96F9-5D6C-4DBB-B792-601A3FA494CC}" type="parTrans" cxnId="{5D058ABB-7B5C-46A8-82BD-61F7F932C22A}">
      <dgm:prSet/>
      <dgm:spPr/>
      <dgm:t>
        <a:bodyPr/>
        <a:lstStyle/>
        <a:p>
          <a:endParaRPr lang="en-US"/>
        </a:p>
      </dgm:t>
    </dgm:pt>
    <dgm:pt modelId="{421872CA-DCAD-40DE-9A65-B97618FBF357}" type="sibTrans" cxnId="{5D058ABB-7B5C-46A8-82BD-61F7F932C22A}">
      <dgm:prSet/>
      <dgm:spPr/>
      <dgm:t>
        <a:bodyPr/>
        <a:lstStyle/>
        <a:p>
          <a:endParaRPr lang="en-US"/>
        </a:p>
      </dgm:t>
    </dgm:pt>
    <dgm:pt modelId="{FCFC62E8-D049-4C2C-A580-02C90397867E}">
      <dgm:prSet custT="1"/>
      <dgm:spPr/>
      <dgm:t>
        <a:bodyPr/>
        <a:lstStyle/>
        <a:p>
          <a:r>
            <a:rPr lang="en-US" sz="2300" b="1" kern="1200" dirty="0"/>
            <a:t>Relevance to Public Health</a:t>
          </a:r>
          <a:r>
            <a:rPr lang="en-US" sz="2300" kern="1200" dirty="0"/>
            <a:t>: Prescription drug misuse, particularly of opioids (</a:t>
          </a:r>
          <a:r>
            <a:rPr lang="en-US" sz="2300" kern="1200" dirty="0">
              <a:solidFill>
                <a:prstClr val="black">
                  <a:hueOff val="0"/>
                  <a:satOff val="0"/>
                  <a:lumOff val="0"/>
                  <a:alphaOff val="0"/>
                </a:prstClr>
              </a:solidFill>
              <a:latin typeface="Calibri"/>
              <a:ea typeface="+mn-ea"/>
              <a:cs typeface="+mn-cs"/>
            </a:rPr>
            <a:t>such as </a:t>
          </a:r>
          <a:r>
            <a:rPr lang="en-IN" sz="2300" kern="1200" dirty="0">
              <a:solidFill>
                <a:prstClr val="black">
                  <a:hueOff val="0"/>
                  <a:satOff val="0"/>
                  <a:lumOff val="0"/>
                  <a:alphaOff val="0"/>
                </a:prstClr>
              </a:solidFill>
              <a:latin typeface="Calibri"/>
              <a:ea typeface="+mn-ea"/>
              <a:cs typeface="+mn-cs"/>
            </a:rPr>
            <a:t>Hydrocodone and oxycodone</a:t>
          </a:r>
          <a:r>
            <a:rPr lang="en-IN" sz="2300" kern="1200" dirty="0">
              <a:effectLst/>
              <a:latin typeface="Times New Roman" panose="02020603050405020304" pitchFamily="18" charset="0"/>
              <a:ea typeface="Times New Roman" panose="02020603050405020304" pitchFamily="18" charset="0"/>
            </a:rPr>
            <a:t>)</a:t>
          </a:r>
          <a:r>
            <a:rPr lang="en-US" sz="2300" kern="1200" dirty="0"/>
            <a:t>, is a critical public health concern. This dataset allows an in-depth exploration of patterns and behaviors contributing to this issue.</a:t>
          </a:r>
        </a:p>
      </dgm:t>
    </dgm:pt>
    <dgm:pt modelId="{4631570B-E2AE-4E7A-AF1D-A955366C2E19}" type="parTrans" cxnId="{47F87EBA-6F68-4C86-AF32-67788BF75AEF}">
      <dgm:prSet/>
      <dgm:spPr/>
      <dgm:t>
        <a:bodyPr/>
        <a:lstStyle/>
        <a:p>
          <a:endParaRPr lang="en-US"/>
        </a:p>
      </dgm:t>
    </dgm:pt>
    <dgm:pt modelId="{DC4881C6-7875-41D3-A360-28B8E1B45DF5}" type="sibTrans" cxnId="{47F87EBA-6F68-4C86-AF32-67788BF75AEF}">
      <dgm:prSet/>
      <dgm:spPr/>
      <dgm:t>
        <a:bodyPr/>
        <a:lstStyle/>
        <a:p>
          <a:endParaRPr lang="en-US"/>
        </a:p>
      </dgm:t>
    </dgm:pt>
    <dgm:pt modelId="{7C7BD323-6C1E-4445-B30B-083A35CE42BC}">
      <dgm:prSet/>
      <dgm:spPr/>
      <dgm:t>
        <a:bodyPr/>
        <a:lstStyle/>
        <a:p>
          <a:r>
            <a:rPr lang="en-US" sz="2300" b="1" kern="1200" dirty="0"/>
            <a:t>Comprehensive Scope</a:t>
          </a:r>
          <a:r>
            <a:rPr lang="en-US" sz="2300" kern="1200" dirty="0"/>
            <a:t>: It contains detailed records spanning multiple years, enabling the analysis of trends and temporal changes.</a:t>
          </a:r>
        </a:p>
      </dgm:t>
    </dgm:pt>
    <dgm:pt modelId="{8899013C-1EC5-40E6-AD16-D22D91BE1A53}" type="parTrans" cxnId="{E1DF542E-955B-4D3D-83E2-61E945C0B6BB}">
      <dgm:prSet/>
      <dgm:spPr/>
      <dgm:t>
        <a:bodyPr/>
        <a:lstStyle/>
        <a:p>
          <a:endParaRPr lang="en-US"/>
        </a:p>
      </dgm:t>
    </dgm:pt>
    <dgm:pt modelId="{72567F3D-BD5A-40CD-A928-CBBAB6D85B0B}" type="sibTrans" cxnId="{E1DF542E-955B-4D3D-83E2-61E945C0B6BB}">
      <dgm:prSet/>
      <dgm:spPr/>
      <dgm:t>
        <a:bodyPr/>
        <a:lstStyle/>
        <a:p>
          <a:endParaRPr lang="en-US"/>
        </a:p>
      </dgm:t>
    </dgm:pt>
    <dgm:pt modelId="{E1C036CC-12BC-4D5D-BAC5-BA18ECAD7E8D}">
      <dgm:prSet/>
      <dgm:spPr/>
      <dgm:t>
        <a:bodyPr/>
        <a:lstStyle/>
        <a:p>
          <a:r>
            <a:rPr lang="en-US" sz="2300" b="1" kern="1200" dirty="0"/>
            <a:t>Research Significance</a:t>
          </a:r>
          <a:r>
            <a:rPr lang="en-US" sz="2300" kern="1200" dirty="0"/>
            <a:t>: Understanding patterns in controlled substance prescriptions can support efforts to mitigate prescription misuse and inform public health strategies.</a:t>
          </a:r>
        </a:p>
      </dgm:t>
    </dgm:pt>
    <dgm:pt modelId="{DACA043E-6B62-4EB7-9519-0A03D2366457}" type="parTrans" cxnId="{1D52FC96-EF8E-4979-9766-D79A517DAA56}">
      <dgm:prSet/>
      <dgm:spPr/>
      <dgm:t>
        <a:bodyPr/>
        <a:lstStyle/>
        <a:p>
          <a:endParaRPr lang="en-US"/>
        </a:p>
      </dgm:t>
    </dgm:pt>
    <dgm:pt modelId="{D70F446C-1BB6-46DF-AAF9-4FB2A46ED67C}" type="sibTrans" cxnId="{1D52FC96-EF8E-4979-9766-D79A517DAA56}">
      <dgm:prSet/>
      <dgm:spPr/>
      <dgm:t>
        <a:bodyPr/>
        <a:lstStyle/>
        <a:p>
          <a:endParaRPr lang="en-US"/>
        </a:p>
      </dgm:t>
    </dgm:pt>
    <dgm:pt modelId="{4EB9E6B7-C2EA-D94D-9997-7C576F7F8C8B}" type="pres">
      <dgm:prSet presAssocID="{CC9439A6-1CEC-49D4-976E-18C6DFCC7549}" presName="linear" presStyleCnt="0">
        <dgm:presLayoutVars>
          <dgm:animLvl val="lvl"/>
          <dgm:resizeHandles val="exact"/>
        </dgm:presLayoutVars>
      </dgm:prSet>
      <dgm:spPr/>
    </dgm:pt>
    <dgm:pt modelId="{AC82C247-D650-C74F-BB8B-FFADA224C74A}" type="pres">
      <dgm:prSet presAssocID="{FA4E1DE0-E40B-4DA6-BFE1-E080BDC3E739}" presName="parentText" presStyleLbl="node1" presStyleIdx="0" presStyleCnt="2">
        <dgm:presLayoutVars>
          <dgm:chMax val="0"/>
          <dgm:bulletEnabled val="1"/>
        </dgm:presLayoutVars>
      </dgm:prSet>
      <dgm:spPr/>
    </dgm:pt>
    <dgm:pt modelId="{ADE7C24D-6799-6D46-9862-7C7746060C5A}" type="pres">
      <dgm:prSet presAssocID="{FA4E1DE0-E40B-4DA6-BFE1-E080BDC3E739}" presName="childText" presStyleLbl="revTx" presStyleIdx="0" presStyleCnt="2">
        <dgm:presLayoutVars>
          <dgm:bulletEnabled val="1"/>
        </dgm:presLayoutVars>
      </dgm:prSet>
      <dgm:spPr/>
    </dgm:pt>
    <dgm:pt modelId="{034BFEB1-9B44-294D-BFE3-08EA29E47474}" type="pres">
      <dgm:prSet presAssocID="{78D5992A-09D7-4965-BEEC-5D699095A978}" presName="parentText" presStyleLbl="node1" presStyleIdx="1" presStyleCnt="2">
        <dgm:presLayoutVars>
          <dgm:chMax val="0"/>
          <dgm:bulletEnabled val="1"/>
        </dgm:presLayoutVars>
      </dgm:prSet>
      <dgm:spPr/>
    </dgm:pt>
    <dgm:pt modelId="{2AF1EDF8-B321-8D42-8A84-21AE7A9A881E}" type="pres">
      <dgm:prSet presAssocID="{78D5992A-09D7-4965-BEEC-5D699095A978}" presName="childText" presStyleLbl="revTx" presStyleIdx="1" presStyleCnt="2">
        <dgm:presLayoutVars>
          <dgm:bulletEnabled val="1"/>
        </dgm:presLayoutVars>
      </dgm:prSet>
      <dgm:spPr/>
    </dgm:pt>
  </dgm:ptLst>
  <dgm:cxnLst>
    <dgm:cxn modelId="{8CE01707-4E3C-464F-B9F2-3542D06B53EA}" type="presOf" srcId="{7C7BD323-6C1E-4445-B30B-083A35CE42BC}" destId="{2AF1EDF8-B321-8D42-8A84-21AE7A9A881E}" srcOrd="0" destOrd="2" presId="urn:microsoft.com/office/officeart/2005/8/layout/vList2"/>
    <dgm:cxn modelId="{63DD830C-FC3E-A64A-BD6E-1F9FC4357765}" type="presOf" srcId="{9D3711D5-CEBA-496D-8ADB-77BD28111F51}" destId="{2AF1EDF8-B321-8D42-8A84-21AE7A9A881E}" srcOrd="0" destOrd="0" presId="urn:microsoft.com/office/officeart/2005/8/layout/vList2"/>
    <dgm:cxn modelId="{AC1A3A13-F61A-C344-8544-37FC558FC627}" type="presOf" srcId="{FA4E1DE0-E40B-4DA6-BFE1-E080BDC3E739}" destId="{AC82C247-D650-C74F-BB8B-FFADA224C74A}" srcOrd="0" destOrd="0" presId="urn:microsoft.com/office/officeart/2005/8/layout/vList2"/>
    <dgm:cxn modelId="{8C826213-7212-B942-809B-28FED16053B0}" type="presOf" srcId="{FCFC62E8-D049-4C2C-A580-02C90397867E}" destId="{2AF1EDF8-B321-8D42-8A84-21AE7A9A881E}" srcOrd="0" destOrd="1" presId="urn:microsoft.com/office/officeart/2005/8/layout/vList2"/>
    <dgm:cxn modelId="{C7014C2D-6090-6A45-AAC9-EE040DC7C3E5}" type="presOf" srcId="{CC9439A6-1CEC-49D4-976E-18C6DFCC7549}" destId="{4EB9E6B7-C2EA-D94D-9997-7C576F7F8C8B}" srcOrd="0" destOrd="0" presId="urn:microsoft.com/office/officeart/2005/8/layout/vList2"/>
    <dgm:cxn modelId="{E1DF542E-955B-4D3D-83E2-61E945C0B6BB}" srcId="{78D5992A-09D7-4965-BEEC-5D699095A978}" destId="{7C7BD323-6C1E-4445-B30B-083A35CE42BC}" srcOrd="2" destOrd="0" parTransId="{8899013C-1EC5-40E6-AD16-D22D91BE1A53}" sibTransId="{72567F3D-BD5A-40CD-A928-CBBAB6D85B0B}"/>
    <dgm:cxn modelId="{4AD9E244-BF7A-F642-AC25-2E0245A6C463}" type="presOf" srcId="{78D5992A-09D7-4965-BEEC-5D699095A978}" destId="{034BFEB1-9B44-294D-BFE3-08EA29E47474}" srcOrd="0" destOrd="0" presId="urn:microsoft.com/office/officeart/2005/8/layout/vList2"/>
    <dgm:cxn modelId="{5A26297A-9BCE-4879-AE54-3D98486385F6}" srcId="{FA4E1DE0-E40B-4DA6-BFE1-E080BDC3E739}" destId="{2F3AD320-36BA-4CF7-A0A7-BB65073C2F4D}" srcOrd="0" destOrd="0" parTransId="{0C2DD0A0-1981-47F3-BCC3-96DD286DF589}" sibTransId="{8D9AB621-C812-4ADD-837C-A9C2534085EC}"/>
    <dgm:cxn modelId="{C2BF067C-EA20-4FAA-A805-E04AC5FBB2B1}" srcId="{CC9439A6-1CEC-49D4-976E-18C6DFCC7549}" destId="{FA4E1DE0-E40B-4DA6-BFE1-E080BDC3E739}" srcOrd="0" destOrd="0" parTransId="{42FFDA1B-CA9C-43F8-8116-D8B6932AD8B3}" sibTransId="{EDEE011B-5B7D-4DA9-B838-3EE7461EDBFE}"/>
    <dgm:cxn modelId="{25BDB895-CC25-AF40-9F6B-34C47B9976EE}" type="presOf" srcId="{E1C036CC-12BC-4D5D-BAC5-BA18ECAD7E8D}" destId="{2AF1EDF8-B321-8D42-8A84-21AE7A9A881E}" srcOrd="0" destOrd="3" presId="urn:microsoft.com/office/officeart/2005/8/layout/vList2"/>
    <dgm:cxn modelId="{1D52FC96-EF8E-4979-9766-D79A517DAA56}" srcId="{78D5992A-09D7-4965-BEEC-5D699095A978}" destId="{E1C036CC-12BC-4D5D-BAC5-BA18ECAD7E8D}" srcOrd="3" destOrd="0" parTransId="{DACA043E-6B62-4EB7-9519-0A03D2366457}" sibTransId="{D70F446C-1BB6-46DF-AAF9-4FB2A46ED67C}"/>
    <dgm:cxn modelId="{47F87EBA-6F68-4C86-AF32-67788BF75AEF}" srcId="{78D5992A-09D7-4965-BEEC-5D699095A978}" destId="{FCFC62E8-D049-4C2C-A580-02C90397867E}" srcOrd="1" destOrd="0" parTransId="{4631570B-E2AE-4E7A-AF1D-A955366C2E19}" sibTransId="{DC4881C6-7875-41D3-A360-28B8E1B45DF5}"/>
    <dgm:cxn modelId="{5D058ABB-7B5C-46A8-82BD-61F7F932C22A}" srcId="{78D5992A-09D7-4965-BEEC-5D699095A978}" destId="{9D3711D5-CEBA-496D-8ADB-77BD28111F51}" srcOrd="0" destOrd="0" parTransId="{9E6E96F9-5D6C-4DBB-B792-601A3FA494CC}" sibTransId="{421872CA-DCAD-40DE-9A65-B97618FBF357}"/>
    <dgm:cxn modelId="{78F4F1CF-A5D6-43DC-B2F1-2E8497C051EF}" srcId="{CC9439A6-1CEC-49D4-976E-18C6DFCC7549}" destId="{78D5992A-09D7-4965-BEEC-5D699095A978}" srcOrd="1" destOrd="0" parTransId="{15DB313A-822A-42A9-800E-CA749F8D6698}" sibTransId="{688123B1-8DFA-4D63-8702-3DD5CCA3CF62}"/>
    <dgm:cxn modelId="{73BD77EF-3E21-8743-AA65-5AF3DA1B63E1}" type="presOf" srcId="{2F3AD320-36BA-4CF7-A0A7-BB65073C2F4D}" destId="{ADE7C24D-6799-6D46-9862-7C7746060C5A}" srcOrd="0" destOrd="0" presId="urn:microsoft.com/office/officeart/2005/8/layout/vList2"/>
    <dgm:cxn modelId="{EDCC0B0A-A909-1C49-A5D0-A239C76A7781}" type="presParOf" srcId="{4EB9E6B7-C2EA-D94D-9997-7C576F7F8C8B}" destId="{AC82C247-D650-C74F-BB8B-FFADA224C74A}" srcOrd="0" destOrd="0" presId="urn:microsoft.com/office/officeart/2005/8/layout/vList2"/>
    <dgm:cxn modelId="{44C38B11-CA4D-F44F-B374-F0DCBA2962B3}" type="presParOf" srcId="{4EB9E6B7-C2EA-D94D-9997-7C576F7F8C8B}" destId="{ADE7C24D-6799-6D46-9862-7C7746060C5A}" srcOrd="1" destOrd="0" presId="urn:microsoft.com/office/officeart/2005/8/layout/vList2"/>
    <dgm:cxn modelId="{0B456326-5785-BD4B-AD5A-66600A505C54}" type="presParOf" srcId="{4EB9E6B7-C2EA-D94D-9997-7C576F7F8C8B}" destId="{034BFEB1-9B44-294D-BFE3-08EA29E47474}" srcOrd="2" destOrd="0" presId="urn:microsoft.com/office/officeart/2005/8/layout/vList2"/>
    <dgm:cxn modelId="{1CB25799-5EE1-1F4C-8619-1496C87DDC73}" type="presParOf" srcId="{4EB9E6B7-C2EA-D94D-9997-7C576F7F8C8B}" destId="{2AF1EDF8-B321-8D42-8A84-21AE7A9A881E}"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27F9B-BF9B-40CC-9847-03BF8EDFC5DA}" type="doc">
      <dgm:prSet loTypeId="urn:microsoft.com/office/officeart/2005/8/layout/cycle1" loCatId="cycle" qsTypeId="urn:microsoft.com/office/officeart/2005/8/quickstyle/simple5" qsCatId="simple" csTypeId="urn:microsoft.com/office/officeart/2005/8/colors/accent1_2" csCatId="accent1" phldr="1"/>
      <dgm:spPr/>
      <dgm:t>
        <a:bodyPr/>
        <a:lstStyle/>
        <a:p>
          <a:endParaRPr lang="en-US"/>
        </a:p>
      </dgm:t>
    </dgm:pt>
    <dgm:pt modelId="{424B3F41-86EC-4254-B939-5CDA2691C983}">
      <dgm:prSet/>
      <dgm:spPr/>
      <dgm:t>
        <a:bodyPr/>
        <a:lstStyle/>
        <a:p>
          <a:pPr algn="ctr"/>
          <a:r>
            <a:rPr lang="en-US" b="1" dirty="0"/>
            <a:t>1. Data Cleaning:</a:t>
          </a:r>
          <a:endParaRPr lang="en-US" dirty="0"/>
        </a:p>
      </dgm:t>
    </dgm:pt>
    <dgm:pt modelId="{11534A6E-3E56-417D-AEFD-8F455469EAD9}" type="parTrans" cxnId="{0C5B11CC-6FE2-4EBE-997F-7449286EE22C}">
      <dgm:prSet/>
      <dgm:spPr/>
      <dgm:t>
        <a:bodyPr/>
        <a:lstStyle/>
        <a:p>
          <a:endParaRPr lang="en-US"/>
        </a:p>
      </dgm:t>
    </dgm:pt>
    <dgm:pt modelId="{09AEC248-7C2A-4EF4-A7D7-7D4E1ACFBD09}" type="sibTrans" cxnId="{0C5B11CC-6FE2-4EBE-997F-7449286EE22C}">
      <dgm:prSet/>
      <dgm:spPr/>
      <dgm:t>
        <a:bodyPr/>
        <a:lstStyle/>
        <a:p>
          <a:endParaRPr lang="en-US"/>
        </a:p>
      </dgm:t>
    </dgm:pt>
    <dgm:pt modelId="{73220DAC-1B94-455B-99D1-FCEBACFA1E9E}">
      <dgm:prSet/>
      <dgm:spPr/>
      <dgm:t>
        <a:bodyPr/>
        <a:lstStyle/>
        <a:p>
          <a:pPr algn="l"/>
          <a:r>
            <a:rPr lang="en-US" b="1" dirty="0"/>
            <a:t> Using Python any missing values in the dataset was addressed by imputing 0 for numerical fields and blank ("”) for categorical fields.</a:t>
          </a:r>
          <a:endParaRPr lang="en-US" dirty="0"/>
        </a:p>
      </dgm:t>
    </dgm:pt>
    <dgm:pt modelId="{443D9DF3-8970-489C-9421-E771DD6A8E0E}" type="parTrans" cxnId="{2FFE63F1-8B24-4ACA-9ED4-20114DFBA514}">
      <dgm:prSet/>
      <dgm:spPr/>
      <dgm:t>
        <a:bodyPr/>
        <a:lstStyle/>
        <a:p>
          <a:endParaRPr lang="en-US"/>
        </a:p>
      </dgm:t>
    </dgm:pt>
    <dgm:pt modelId="{4C2179BC-CFD2-485C-BCF9-BF5E01D7A479}" type="sibTrans" cxnId="{2FFE63F1-8B24-4ACA-9ED4-20114DFBA514}">
      <dgm:prSet/>
      <dgm:spPr/>
      <dgm:t>
        <a:bodyPr/>
        <a:lstStyle/>
        <a:p>
          <a:endParaRPr lang="en-US"/>
        </a:p>
      </dgm:t>
    </dgm:pt>
    <dgm:pt modelId="{1A52499F-9FA9-46B4-B985-E8FC790F6AEC}">
      <dgm:prSet/>
      <dgm:spPr/>
      <dgm:t>
        <a:bodyPr/>
        <a:lstStyle/>
        <a:p>
          <a:pPr algn="l"/>
          <a:r>
            <a:rPr lang="en-US" b="1" dirty="0"/>
            <a:t> Irrelevant or redundant columns were removed to ensure focus on key variables.</a:t>
          </a:r>
          <a:endParaRPr lang="en-US" dirty="0"/>
        </a:p>
      </dgm:t>
    </dgm:pt>
    <dgm:pt modelId="{ACC0736F-77F8-4485-8E1C-F90ED534F337}" type="parTrans" cxnId="{7F99C653-44AF-437B-BEFA-310960D55668}">
      <dgm:prSet/>
      <dgm:spPr/>
      <dgm:t>
        <a:bodyPr/>
        <a:lstStyle/>
        <a:p>
          <a:endParaRPr lang="en-US"/>
        </a:p>
      </dgm:t>
    </dgm:pt>
    <dgm:pt modelId="{DAD240A7-4FCA-4FF7-9238-6B711F195E30}" type="sibTrans" cxnId="{7F99C653-44AF-437B-BEFA-310960D55668}">
      <dgm:prSet/>
      <dgm:spPr/>
      <dgm:t>
        <a:bodyPr/>
        <a:lstStyle/>
        <a:p>
          <a:endParaRPr lang="en-US"/>
        </a:p>
      </dgm:t>
    </dgm:pt>
    <dgm:pt modelId="{CAE9343A-72E4-4FD0-94BC-501CDB19439C}">
      <dgm:prSet/>
      <dgm:spPr/>
      <dgm:t>
        <a:bodyPr/>
        <a:lstStyle/>
        <a:p>
          <a:pPr algn="ctr"/>
          <a:r>
            <a:rPr lang="en-US" b="1" dirty="0"/>
            <a:t>2. Descriptive Statistics:</a:t>
          </a:r>
          <a:endParaRPr lang="en-US" dirty="0"/>
        </a:p>
      </dgm:t>
    </dgm:pt>
    <dgm:pt modelId="{491CAE4D-6D3F-4ECB-8DEB-6729D6EF24C7}" type="parTrans" cxnId="{A80F3A1E-BB91-4172-BD3B-A1632EEC3B0B}">
      <dgm:prSet/>
      <dgm:spPr/>
      <dgm:t>
        <a:bodyPr/>
        <a:lstStyle/>
        <a:p>
          <a:endParaRPr lang="en-US"/>
        </a:p>
      </dgm:t>
    </dgm:pt>
    <dgm:pt modelId="{AA742292-FE49-4E96-8027-E6C202D30F4F}" type="sibTrans" cxnId="{A80F3A1E-BB91-4172-BD3B-A1632EEC3B0B}">
      <dgm:prSet/>
      <dgm:spPr/>
      <dgm:t>
        <a:bodyPr/>
        <a:lstStyle/>
        <a:p>
          <a:endParaRPr lang="en-US"/>
        </a:p>
      </dgm:t>
    </dgm:pt>
    <dgm:pt modelId="{A2D66B81-F039-4CFA-A078-B5BEBCD638D0}">
      <dgm:prSet/>
      <dgm:spPr/>
      <dgm:t>
        <a:bodyPr/>
        <a:lstStyle/>
        <a:p>
          <a:pPr algn="l"/>
          <a:r>
            <a:rPr lang="en-US" b="1" dirty="0"/>
            <a:t> Summarized key metrics such as prescription counts, drug schedules, and dosage distributions.</a:t>
          </a:r>
          <a:endParaRPr lang="en-US" dirty="0"/>
        </a:p>
      </dgm:t>
    </dgm:pt>
    <dgm:pt modelId="{762F589C-7D6B-4FC8-9A4D-4D40EE43A3D3}" type="parTrans" cxnId="{2CDA6515-25CF-4BFA-8C0D-F0A4AE06E252}">
      <dgm:prSet/>
      <dgm:spPr/>
      <dgm:t>
        <a:bodyPr/>
        <a:lstStyle/>
        <a:p>
          <a:endParaRPr lang="en-US"/>
        </a:p>
      </dgm:t>
    </dgm:pt>
    <dgm:pt modelId="{C5DF76EF-5764-4C6E-9B68-9BABB6B76AD2}" type="sibTrans" cxnId="{2CDA6515-25CF-4BFA-8C0D-F0A4AE06E252}">
      <dgm:prSet/>
      <dgm:spPr/>
      <dgm:t>
        <a:bodyPr/>
        <a:lstStyle/>
        <a:p>
          <a:endParaRPr lang="en-US"/>
        </a:p>
      </dgm:t>
    </dgm:pt>
    <dgm:pt modelId="{903506F3-D1EB-4726-92B2-EE4F09789147}">
      <dgm:prSet/>
      <dgm:spPr/>
      <dgm:t>
        <a:bodyPr/>
        <a:lstStyle/>
        <a:p>
          <a:pPr algn="l"/>
          <a:r>
            <a:rPr lang="en-US" b="1" dirty="0"/>
            <a:t> Explored trends in prescribing behavior over time and across regions.</a:t>
          </a:r>
          <a:endParaRPr lang="en-US" dirty="0"/>
        </a:p>
      </dgm:t>
    </dgm:pt>
    <dgm:pt modelId="{9C63955E-9B4A-4CD3-8576-CE829D1862DC}" type="parTrans" cxnId="{FB250A73-810D-4019-8598-8131C296D6C6}">
      <dgm:prSet/>
      <dgm:spPr/>
      <dgm:t>
        <a:bodyPr/>
        <a:lstStyle/>
        <a:p>
          <a:endParaRPr lang="en-US"/>
        </a:p>
      </dgm:t>
    </dgm:pt>
    <dgm:pt modelId="{94596338-3FB5-4372-89BB-A86563F503A4}" type="sibTrans" cxnId="{FB250A73-810D-4019-8598-8131C296D6C6}">
      <dgm:prSet/>
      <dgm:spPr/>
      <dgm:t>
        <a:bodyPr/>
        <a:lstStyle/>
        <a:p>
          <a:endParaRPr lang="en-US"/>
        </a:p>
      </dgm:t>
    </dgm:pt>
    <dgm:pt modelId="{495F0D8B-29D7-44E4-B478-2A29CF3A769F}">
      <dgm:prSet/>
      <dgm:spPr/>
      <dgm:t>
        <a:bodyPr/>
        <a:lstStyle/>
        <a:p>
          <a:r>
            <a:rPr lang="en-US" b="1" dirty="0"/>
            <a:t>        3. Visualization:</a:t>
          </a:r>
          <a:endParaRPr lang="en-US" dirty="0"/>
        </a:p>
      </dgm:t>
    </dgm:pt>
    <dgm:pt modelId="{5972133F-6FBE-4863-88DE-9BB90CFC020A}" type="parTrans" cxnId="{92A70B2B-907E-4C8A-9AE5-9F36510B4E94}">
      <dgm:prSet/>
      <dgm:spPr/>
      <dgm:t>
        <a:bodyPr/>
        <a:lstStyle/>
        <a:p>
          <a:endParaRPr lang="en-US"/>
        </a:p>
      </dgm:t>
    </dgm:pt>
    <dgm:pt modelId="{D55BADFA-C630-4C30-8E55-981D77013455}" type="sibTrans" cxnId="{92A70B2B-907E-4C8A-9AE5-9F36510B4E94}">
      <dgm:prSet/>
      <dgm:spPr/>
      <dgm:t>
        <a:bodyPr/>
        <a:lstStyle/>
        <a:p>
          <a:endParaRPr lang="en-US"/>
        </a:p>
      </dgm:t>
    </dgm:pt>
    <dgm:pt modelId="{0CAF1A75-AEA8-4A85-8A53-0727114AB173}">
      <dgm:prSet/>
      <dgm:spPr/>
      <dgm:t>
        <a:bodyPr/>
        <a:lstStyle/>
        <a:p>
          <a:r>
            <a:rPr lang="en-US" b="1" dirty="0"/>
            <a:t>Tools used such as Python and R.</a:t>
          </a:r>
          <a:endParaRPr lang="en-US" dirty="0"/>
        </a:p>
      </dgm:t>
    </dgm:pt>
    <dgm:pt modelId="{DFADD879-D008-4308-B3A7-8D5B161CCE86}" type="parTrans" cxnId="{8D2A9F87-4F22-4228-A583-E263E7179F5D}">
      <dgm:prSet/>
      <dgm:spPr/>
      <dgm:t>
        <a:bodyPr/>
        <a:lstStyle/>
        <a:p>
          <a:endParaRPr lang="en-US"/>
        </a:p>
      </dgm:t>
    </dgm:pt>
    <dgm:pt modelId="{F6AFF4C3-D2D2-400F-8AD8-7BDCEF2F881F}" type="sibTrans" cxnId="{8D2A9F87-4F22-4228-A583-E263E7179F5D}">
      <dgm:prSet/>
      <dgm:spPr/>
      <dgm:t>
        <a:bodyPr/>
        <a:lstStyle/>
        <a:p>
          <a:endParaRPr lang="en-US"/>
        </a:p>
      </dgm:t>
    </dgm:pt>
    <dgm:pt modelId="{F201AD93-BDE5-4B23-9A7A-522B8CA3205D}">
      <dgm:prSet/>
      <dgm:spPr/>
      <dgm:t>
        <a:bodyPr/>
        <a:lstStyle/>
        <a:p>
          <a:r>
            <a:rPr lang="en-US" b="1" dirty="0"/>
            <a:t> Bar plots highlighted the most prescribed drugs and distribution across schedules.</a:t>
          </a:r>
          <a:endParaRPr lang="en-US" dirty="0"/>
        </a:p>
      </dgm:t>
    </dgm:pt>
    <dgm:pt modelId="{4B60C8D6-9A79-4ABD-A1E6-CF0AEB5482EB}" type="parTrans" cxnId="{48114D8F-6BD6-4E57-A27C-A94F89D001EE}">
      <dgm:prSet/>
      <dgm:spPr/>
      <dgm:t>
        <a:bodyPr/>
        <a:lstStyle/>
        <a:p>
          <a:endParaRPr lang="en-US"/>
        </a:p>
      </dgm:t>
    </dgm:pt>
    <dgm:pt modelId="{7D6C58DF-F1BF-4FD7-84AD-70347B36B03E}" type="sibTrans" cxnId="{48114D8F-6BD6-4E57-A27C-A94F89D001EE}">
      <dgm:prSet/>
      <dgm:spPr/>
      <dgm:t>
        <a:bodyPr/>
        <a:lstStyle/>
        <a:p>
          <a:endParaRPr lang="en-US"/>
        </a:p>
      </dgm:t>
    </dgm:pt>
    <dgm:pt modelId="{C3D387C2-696B-4619-A38E-9300DC4A8579}">
      <dgm:prSet/>
      <dgm:spPr/>
      <dgm:t>
        <a:bodyPr/>
        <a:lstStyle/>
        <a:p>
          <a:pPr algn="ctr"/>
          <a:r>
            <a:rPr lang="en-US" b="1" dirty="0"/>
            <a:t>4. SQL Integration:</a:t>
          </a:r>
          <a:endParaRPr lang="en-US" dirty="0"/>
        </a:p>
      </dgm:t>
    </dgm:pt>
    <dgm:pt modelId="{5FCCD0A1-EF71-4F3C-8227-8436B6BE84BF}" type="parTrans" cxnId="{733C4603-CFD6-45D4-ABFD-6D1D92A5D423}">
      <dgm:prSet/>
      <dgm:spPr/>
      <dgm:t>
        <a:bodyPr/>
        <a:lstStyle/>
        <a:p>
          <a:endParaRPr lang="en-US"/>
        </a:p>
      </dgm:t>
    </dgm:pt>
    <dgm:pt modelId="{C9E413FB-4741-41EE-852F-1CDF5FCADA12}" type="sibTrans" cxnId="{733C4603-CFD6-45D4-ABFD-6D1D92A5D423}">
      <dgm:prSet/>
      <dgm:spPr/>
      <dgm:t>
        <a:bodyPr/>
        <a:lstStyle/>
        <a:p>
          <a:endParaRPr lang="en-US"/>
        </a:p>
      </dgm:t>
    </dgm:pt>
    <dgm:pt modelId="{E356258C-33C3-452F-A3D4-05A148E22049}">
      <dgm:prSet/>
      <dgm:spPr/>
      <dgm:t>
        <a:bodyPr/>
        <a:lstStyle/>
        <a:p>
          <a:pPr algn="l"/>
          <a:r>
            <a:rPr lang="en-US" b="1" dirty="0"/>
            <a:t> Structured and queried the dataset in MySQL for advanced analytics, focusing on data subsets and trend evaluation.</a:t>
          </a:r>
          <a:endParaRPr lang="en-US" dirty="0"/>
        </a:p>
      </dgm:t>
    </dgm:pt>
    <dgm:pt modelId="{069081C9-18D2-4CD0-94E7-D023E5320EC1}" type="parTrans" cxnId="{477834F5-2425-477B-93B4-D80F04B03D8C}">
      <dgm:prSet/>
      <dgm:spPr/>
      <dgm:t>
        <a:bodyPr/>
        <a:lstStyle/>
        <a:p>
          <a:endParaRPr lang="en-US"/>
        </a:p>
      </dgm:t>
    </dgm:pt>
    <dgm:pt modelId="{2361CF2A-C7B4-471D-A51C-70FE1ECC5506}" type="sibTrans" cxnId="{477834F5-2425-477B-93B4-D80F04B03D8C}">
      <dgm:prSet/>
      <dgm:spPr/>
      <dgm:t>
        <a:bodyPr/>
        <a:lstStyle/>
        <a:p>
          <a:endParaRPr lang="en-US"/>
        </a:p>
      </dgm:t>
    </dgm:pt>
    <dgm:pt modelId="{30C26D84-D546-D549-A8BF-2DA432D4EFD3}">
      <dgm:prSet/>
      <dgm:spPr/>
      <dgm:t>
        <a:bodyPr/>
        <a:lstStyle/>
        <a:p>
          <a:pPr algn="ctr"/>
          <a:r>
            <a:rPr lang="en-GB" b="1" dirty="0"/>
            <a:t>5. AWS Analysis:</a:t>
          </a:r>
        </a:p>
      </dgm:t>
    </dgm:pt>
    <dgm:pt modelId="{B9B5B5CC-6343-B347-8B21-2E7AA6311ECB}" type="parTrans" cxnId="{196C0DFE-69D2-114A-A97E-8399BE59716F}">
      <dgm:prSet/>
      <dgm:spPr/>
      <dgm:t>
        <a:bodyPr/>
        <a:lstStyle/>
        <a:p>
          <a:endParaRPr lang="en-GB"/>
        </a:p>
      </dgm:t>
    </dgm:pt>
    <dgm:pt modelId="{8FAD79FE-1F23-564C-8B8D-C462860E3904}" type="sibTrans" cxnId="{196C0DFE-69D2-114A-A97E-8399BE59716F}">
      <dgm:prSet/>
      <dgm:spPr/>
      <dgm:t>
        <a:bodyPr/>
        <a:lstStyle/>
        <a:p>
          <a:endParaRPr lang="en-GB"/>
        </a:p>
      </dgm:t>
    </dgm:pt>
    <dgm:pt modelId="{97FC2697-D9BB-EA47-8BDC-0EA6A85DC27E}">
      <dgm:prSet/>
      <dgm:spPr/>
      <dgm:t>
        <a:bodyPr/>
        <a:lstStyle/>
        <a:p>
          <a:pPr algn="l"/>
          <a:r>
            <a:rPr lang="en-GB" b="1" dirty="0"/>
            <a:t> Used S3 bucket to stored the dataset.</a:t>
          </a:r>
        </a:p>
      </dgm:t>
    </dgm:pt>
    <dgm:pt modelId="{EA2CC6CA-7BB1-804E-8545-6939910F7276}" type="parTrans" cxnId="{BB14A3EC-A857-6F42-8E57-DAFEADB75C85}">
      <dgm:prSet/>
      <dgm:spPr/>
      <dgm:t>
        <a:bodyPr/>
        <a:lstStyle/>
        <a:p>
          <a:endParaRPr lang="en-GB"/>
        </a:p>
      </dgm:t>
    </dgm:pt>
    <dgm:pt modelId="{C7C0C5D9-67BF-4A42-BFDF-10BE418FEFEF}" type="sibTrans" cxnId="{BB14A3EC-A857-6F42-8E57-DAFEADB75C85}">
      <dgm:prSet/>
      <dgm:spPr/>
      <dgm:t>
        <a:bodyPr/>
        <a:lstStyle/>
        <a:p>
          <a:endParaRPr lang="en-GB"/>
        </a:p>
      </dgm:t>
    </dgm:pt>
    <dgm:pt modelId="{1E5C305A-A36A-4E4B-92EC-9C48957AEA4A}">
      <dgm:prSet/>
      <dgm:spPr/>
      <dgm:t>
        <a:bodyPr/>
        <a:lstStyle/>
        <a:p>
          <a:pPr algn="l"/>
          <a:r>
            <a:rPr lang="en-GB" b="1" dirty="0"/>
            <a:t> </a:t>
          </a:r>
          <a:r>
            <a:rPr lang="en-GB" b="1" dirty="0" err="1"/>
            <a:t>QuickSight</a:t>
          </a:r>
          <a:r>
            <a:rPr lang="en-GB" b="1" dirty="0"/>
            <a:t> Athena used to Performed analysis on dataset by executing SQL scripts</a:t>
          </a:r>
        </a:p>
      </dgm:t>
    </dgm:pt>
    <dgm:pt modelId="{6D396F5F-88C0-A749-8543-1D514BB3DA7E}" type="parTrans" cxnId="{A691D735-02E2-9547-90D1-774775011CE6}">
      <dgm:prSet/>
      <dgm:spPr/>
      <dgm:t>
        <a:bodyPr/>
        <a:lstStyle/>
        <a:p>
          <a:endParaRPr lang="en-GB"/>
        </a:p>
      </dgm:t>
    </dgm:pt>
    <dgm:pt modelId="{2F04C31E-4E3F-8345-AE7B-3521101B4218}" type="sibTrans" cxnId="{A691D735-02E2-9547-90D1-774775011CE6}">
      <dgm:prSet/>
      <dgm:spPr/>
      <dgm:t>
        <a:bodyPr/>
        <a:lstStyle/>
        <a:p>
          <a:endParaRPr lang="en-GB"/>
        </a:p>
      </dgm:t>
    </dgm:pt>
    <dgm:pt modelId="{25BF3BE9-5D86-EE4B-9D5A-9CAC9EDA5754}">
      <dgm:prSet/>
      <dgm:spPr/>
      <dgm:t>
        <a:bodyPr/>
        <a:lstStyle/>
        <a:p>
          <a:r>
            <a:rPr lang="en-US" b="1" dirty="0"/>
            <a:t>Created time-series graphs, scatterplots, and pie charts to visualize drug usage trends and regional patterns.</a:t>
          </a:r>
          <a:endParaRPr lang="en-US" dirty="0"/>
        </a:p>
      </dgm:t>
    </dgm:pt>
    <dgm:pt modelId="{9BFE240F-C53A-8A46-8518-081499976D18}" type="parTrans" cxnId="{7A3731B6-D21C-5343-AF78-4F2A5E4FD3E2}">
      <dgm:prSet/>
      <dgm:spPr/>
      <dgm:t>
        <a:bodyPr/>
        <a:lstStyle/>
        <a:p>
          <a:endParaRPr lang="en-GB"/>
        </a:p>
      </dgm:t>
    </dgm:pt>
    <dgm:pt modelId="{68F0BB9A-C4E3-5C42-A93C-0A8E1ECEDB50}" type="sibTrans" cxnId="{7A3731B6-D21C-5343-AF78-4F2A5E4FD3E2}">
      <dgm:prSet/>
      <dgm:spPr/>
      <dgm:t>
        <a:bodyPr/>
        <a:lstStyle/>
        <a:p>
          <a:endParaRPr lang="en-GB"/>
        </a:p>
      </dgm:t>
    </dgm:pt>
    <dgm:pt modelId="{C0C3D656-1261-A94D-8F7C-5DA76DBCE748}" type="pres">
      <dgm:prSet presAssocID="{AF527F9B-BF9B-40CC-9847-03BF8EDFC5DA}" presName="cycle" presStyleCnt="0">
        <dgm:presLayoutVars>
          <dgm:dir/>
          <dgm:resizeHandles val="exact"/>
        </dgm:presLayoutVars>
      </dgm:prSet>
      <dgm:spPr/>
    </dgm:pt>
    <dgm:pt modelId="{254E9071-58E0-4644-8909-33DB10693315}" type="pres">
      <dgm:prSet presAssocID="{424B3F41-86EC-4254-B939-5CDA2691C983}" presName="dummy" presStyleCnt="0"/>
      <dgm:spPr/>
    </dgm:pt>
    <dgm:pt modelId="{96789393-21E1-E447-8E60-A3CC891676C6}" type="pres">
      <dgm:prSet presAssocID="{424B3F41-86EC-4254-B939-5CDA2691C983}" presName="node" presStyleLbl="revTx" presStyleIdx="0" presStyleCnt="5" custScaleX="200835" custScaleY="118077" custRadScaleRad="110179" custRadScaleInc="53776">
        <dgm:presLayoutVars>
          <dgm:bulletEnabled val="1"/>
        </dgm:presLayoutVars>
      </dgm:prSet>
      <dgm:spPr/>
    </dgm:pt>
    <dgm:pt modelId="{27729D19-34C1-784B-A841-F96F1B94A14E}" type="pres">
      <dgm:prSet presAssocID="{09AEC248-7C2A-4EF4-A7D7-7D4E1ACFBD09}" presName="sibTrans" presStyleLbl="node1" presStyleIdx="0" presStyleCnt="5"/>
      <dgm:spPr/>
    </dgm:pt>
    <dgm:pt modelId="{FDCB451B-BC7B-D944-A46F-C47803CF0348}" type="pres">
      <dgm:prSet presAssocID="{CAE9343A-72E4-4FD0-94BC-501CDB19439C}" presName="dummy" presStyleCnt="0"/>
      <dgm:spPr/>
    </dgm:pt>
    <dgm:pt modelId="{00D843BE-E741-6E4F-9A54-46935109E4D8}" type="pres">
      <dgm:prSet presAssocID="{CAE9343A-72E4-4FD0-94BC-501CDB19439C}" presName="node" presStyleLbl="revTx" presStyleIdx="1" presStyleCnt="5" custScaleX="203193" custScaleY="103151" custRadScaleRad="109076" custRadScaleInc="-6352">
        <dgm:presLayoutVars>
          <dgm:bulletEnabled val="1"/>
        </dgm:presLayoutVars>
      </dgm:prSet>
      <dgm:spPr/>
    </dgm:pt>
    <dgm:pt modelId="{548955EB-EDC9-7E4D-B3EC-BDD970771A4A}" type="pres">
      <dgm:prSet presAssocID="{AA742292-FE49-4E96-8027-E6C202D30F4F}" presName="sibTrans" presStyleLbl="node1" presStyleIdx="1" presStyleCnt="5"/>
      <dgm:spPr/>
    </dgm:pt>
    <dgm:pt modelId="{3C4C2948-39CD-1241-ADF0-49E3C9E69F97}" type="pres">
      <dgm:prSet presAssocID="{495F0D8B-29D7-44E4-B478-2A29CF3A769F}" presName="dummy" presStyleCnt="0"/>
      <dgm:spPr/>
    </dgm:pt>
    <dgm:pt modelId="{98F0BDE8-4682-4F4A-9DD5-8634F92240BD}" type="pres">
      <dgm:prSet presAssocID="{495F0D8B-29D7-44E4-B478-2A29CF3A769F}" presName="node" presStyleLbl="revTx" presStyleIdx="2" presStyleCnt="5" custScaleX="196887" custScaleY="130314" custRadScaleRad="99507" custRadScaleInc="-6438">
        <dgm:presLayoutVars>
          <dgm:bulletEnabled val="1"/>
        </dgm:presLayoutVars>
      </dgm:prSet>
      <dgm:spPr/>
    </dgm:pt>
    <dgm:pt modelId="{DAF8C075-58AB-2943-8F58-EB8FCA56B88A}" type="pres">
      <dgm:prSet presAssocID="{D55BADFA-C630-4C30-8E55-981D77013455}" presName="sibTrans" presStyleLbl="node1" presStyleIdx="2" presStyleCnt="5"/>
      <dgm:spPr/>
    </dgm:pt>
    <dgm:pt modelId="{0B4C1CA2-8154-214A-A800-C304C86E65A4}" type="pres">
      <dgm:prSet presAssocID="{C3D387C2-696B-4619-A38E-9300DC4A8579}" presName="dummy" presStyleCnt="0"/>
      <dgm:spPr/>
    </dgm:pt>
    <dgm:pt modelId="{2575F832-1165-F74A-A63E-F3CEB5AA366B}" type="pres">
      <dgm:prSet presAssocID="{C3D387C2-696B-4619-A38E-9300DC4A8579}" presName="node" presStyleLbl="revTx" presStyleIdx="3" presStyleCnt="5" custScaleX="165653" custScaleY="114091" custRadScaleRad="96324" custRadScaleInc="13513">
        <dgm:presLayoutVars>
          <dgm:bulletEnabled val="1"/>
        </dgm:presLayoutVars>
      </dgm:prSet>
      <dgm:spPr/>
    </dgm:pt>
    <dgm:pt modelId="{555993FF-8474-5744-A82C-8A57DCE13CCC}" type="pres">
      <dgm:prSet presAssocID="{C9E413FB-4741-41EE-852F-1CDF5FCADA12}" presName="sibTrans" presStyleLbl="node1" presStyleIdx="3" presStyleCnt="5"/>
      <dgm:spPr/>
    </dgm:pt>
    <dgm:pt modelId="{A6AB31B4-2091-004B-9533-61A77CCAE74F}" type="pres">
      <dgm:prSet presAssocID="{30C26D84-D546-D549-A8BF-2DA432D4EFD3}" presName="dummy" presStyleCnt="0"/>
      <dgm:spPr/>
    </dgm:pt>
    <dgm:pt modelId="{0DE52756-BBC7-E64F-87E5-4A13835A821D}" type="pres">
      <dgm:prSet presAssocID="{30C26D84-D546-D549-A8BF-2DA432D4EFD3}" presName="node" presStyleLbl="revTx" presStyleIdx="4" presStyleCnt="5" custScaleX="181885" custScaleY="117933" custRadScaleRad="104697" custRadScaleInc="-14171">
        <dgm:presLayoutVars>
          <dgm:bulletEnabled val="1"/>
        </dgm:presLayoutVars>
      </dgm:prSet>
      <dgm:spPr/>
    </dgm:pt>
    <dgm:pt modelId="{648A88B1-95C8-B741-9D8B-05E9D10E27F1}" type="pres">
      <dgm:prSet presAssocID="{8FAD79FE-1F23-564C-8B8D-C462860E3904}" presName="sibTrans" presStyleLbl="node1" presStyleIdx="4" presStyleCnt="5"/>
      <dgm:spPr/>
    </dgm:pt>
  </dgm:ptLst>
  <dgm:cxnLst>
    <dgm:cxn modelId="{21B30E00-1C71-AE48-A901-094297E020DF}" type="presOf" srcId="{8FAD79FE-1F23-564C-8B8D-C462860E3904}" destId="{648A88B1-95C8-B741-9D8B-05E9D10E27F1}" srcOrd="0" destOrd="0" presId="urn:microsoft.com/office/officeart/2005/8/layout/cycle1"/>
    <dgm:cxn modelId="{733C4603-CFD6-45D4-ABFD-6D1D92A5D423}" srcId="{AF527F9B-BF9B-40CC-9847-03BF8EDFC5DA}" destId="{C3D387C2-696B-4619-A38E-9300DC4A8579}" srcOrd="3" destOrd="0" parTransId="{5FCCD0A1-EF71-4F3C-8227-8436B6BE84BF}" sibTransId="{C9E413FB-4741-41EE-852F-1CDF5FCADA12}"/>
    <dgm:cxn modelId="{F765A40C-EE9F-B646-9F81-51C413F6ABF4}" type="presOf" srcId="{C9E413FB-4741-41EE-852F-1CDF5FCADA12}" destId="{555993FF-8474-5744-A82C-8A57DCE13CCC}" srcOrd="0" destOrd="0" presId="urn:microsoft.com/office/officeart/2005/8/layout/cycle1"/>
    <dgm:cxn modelId="{715CDA0F-C918-FC46-BC5F-A0F7F2E37C99}" type="presOf" srcId="{CAE9343A-72E4-4FD0-94BC-501CDB19439C}" destId="{00D843BE-E741-6E4F-9A54-46935109E4D8}" srcOrd="0" destOrd="0" presId="urn:microsoft.com/office/officeart/2005/8/layout/cycle1"/>
    <dgm:cxn modelId="{1F341513-1DE8-6449-9F62-05FE99CF07DF}" type="presOf" srcId="{73220DAC-1B94-455B-99D1-FCEBACFA1E9E}" destId="{96789393-21E1-E447-8E60-A3CC891676C6}" srcOrd="0" destOrd="1" presId="urn:microsoft.com/office/officeart/2005/8/layout/cycle1"/>
    <dgm:cxn modelId="{2CDA6515-25CF-4BFA-8C0D-F0A4AE06E252}" srcId="{CAE9343A-72E4-4FD0-94BC-501CDB19439C}" destId="{A2D66B81-F039-4CFA-A078-B5BEBCD638D0}" srcOrd="0" destOrd="0" parTransId="{762F589C-7D6B-4FC8-9A4D-4D40EE43A3D3}" sibTransId="{C5DF76EF-5764-4C6E-9B68-9BABB6B76AD2}"/>
    <dgm:cxn modelId="{52DCF71D-A88A-3B45-8FF6-319AF2C14669}" type="presOf" srcId="{1E5C305A-A36A-4E4B-92EC-9C48957AEA4A}" destId="{0DE52756-BBC7-E64F-87E5-4A13835A821D}" srcOrd="0" destOrd="2" presId="urn:microsoft.com/office/officeart/2005/8/layout/cycle1"/>
    <dgm:cxn modelId="{A80F3A1E-BB91-4172-BD3B-A1632EEC3B0B}" srcId="{AF527F9B-BF9B-40CC-9847-03BF8EDFC5DA}" destId="{CAE9343A-72E4-4FD0-94BC-501CDB19439C}" srcOrd="1" destOrd="0" parTransId="{491CAE4D-6D3F-4ECB-8DEB-6729D6EF24C7}" sibTransId="{AA742292-FE49-4E96-8027-E6C202D30F4F}"/>
    <dgm:cxn modelId="{717E6423-E485-614C-9EDD-208D6668809F}" type="presOf" srcId="{1A52499F-9FA9-46B4-B985-E8FC790F6AEC}" destId="{96789393-21E1-E447-8E60-A3CC891676C6}" srcOrd="0" destOrd="2" presId="urn:microsoft.com/office/officeart/2005/8/layout/cycle1"/>
    <dgm:cxn modelId="{92A70B2B-907E-4C8A-9AE5-9F36510B4E94}" srcId="{AF527F9B-BF9B-40CC-9847-03BF8EDFC5DA}" destId="{495F0D8B-29D7-44E4-B478-2A29CF3A769F}" srcOrd="2" destOrd="0" parTransId="{5972133F-6FBE-4863-88DE-9BB90CFC020A}" sibTransId="{D55BADFA-C630-4C30-8E55-981D77013455}"/>
    <dgm:cxn modelId="{2E2F012D-F535-BA4D-BECC-88BE28C6F466}" type="presOf" srcId="{E356258C-33C3-452F-A3D4-05A148E22049}" destId="{2575F832-1165-F74A-A63E-F3CEB5AA366B}" srcOrd="0" destOrd="1" presId="urn:microsoft.com/office/officeart/2005/8/layout/cycle1"/>
    <dgm:cxn modelId="{A691D735-02E2-9547-90D1-774775011CE6}" srcId="{30C26D84-D546-D549-A8BF-2DA432D4EFD3}" destId="{1E5C305A-A36A-4E4B-92EC-9C48957AEA4A}" srcOrd="1" destOrd="0" parTransId="{6D396F5F-88C0-A749-8543-1D514BB3DA7E}" sibTransId="{2F04C31E-4E3F-8345-AE7B-3521101B4218}"/>
    <dgm:cxn modelId="{185DB238-B557-D24A-8ADF-DAF15112B6C7}" type="presOf" srcId="{30C26D84-D546-D549-A8BF-2DA432D4EFD3}" destId="{0DE52756-BBC7-E64F-87E5-4A13835A821D}" srcOrd="0" destOrd="0" presId="urn:microsoft.com/office/officeart/2005/8/layout/cycle1"/>
    <dgm:cxn modelId="{7F99C653-44AF-437B-BEFA-310960D55668}" srcId="{424B3F41-86EC-4254-B939-5CDA2691C983}" destId="{1A52499F-9FA9-46B4-B985-E8FC790F6AEC}" srcOrd="1" destOrd="0" parTransId="{ACC0736F-77F8-4485-8E1C-F90ED534F337}" sibTransId="{DAD240A7-4FCA-4FF7-9238-6B711F195E30}"/>
    <dgm:cxn modelId="{A4039655-4602-E341-B3A3-E2BFF2F01F94}" type="presOf" srcId="{D55BADFA-C630-4C30-8E55-981D77013455}" destId="{DAF8C075-58AB-2943-8F58-EB8FCA56B88A}" srcOrd="0" destOrd="0" presId="urn:microsoft.com/office/officeart/2005/8/layout/cycle1"/>
    <dgm:cxn modelId="{FB250A73-810D-4019-8598-8131C296D6C6}" srcId="{CAE9343A-72E4-4FD0-94BC-501CDB19439C}" destId="{903506F3-D1EB-4726-92B2-EE4F09789147}" srcOrd="1" destOrd="0" parTransId="{9C63955E-9B4A-4CD3-8576-CE829D1862DC}" sibTransId="{94596338-3FB5-4372-89BB-A86563F503A4}"/>
    <dgm:cxn modelId="{8D2A9F87-4F22-4228-A583-E263E7179F5D}" srcId="{495F0D8B-29D7-44E4-B478-2A29CF3A769F}" destId="{0CAF1A75-AEA8-4A85-8A53-0727114AB173}" srcOrd="0" destOrd="0" parTransId="{DFADD879-D008-4308-B3A7-8D5B161CCE86}" sibTransId="{F6AFF4C3-D2D2-400F-8AD8-7BDCEF2F881F}"/>
    <dgm:cxn modelId="{48C9948D-6D4F-7E42-B38C-E121C061260E}" type="presOf" srcId="{424B3F41-86EC-4254-B939-5CDA2691C983}" destId="{96789393-21E1-E447-8E60-A3CC891676C6}" srcOrd="0" destOrd="0" presId="urn:microsoft.com/office/officeart/2005/8/layout/cycle1"/>
    <dgm:cxn modelId="{48114D8F-6BD6-4E57-A27C-A94F89D001EE}" srcId="{495F0D8B-29D7-44E4-B478-2A29CF3A769F}" destId="{F201AD93-BDE5-4B23-9A7A-522B8CA3205D}" srcOrd="2" destOrd="0" parTransId="{4B60C8D6-9A79-4ABD-A1E6-CF0AEB5482EB}" sibTransId="{7D6C58DF-F1BF-4FD7-84AD-70347B36B03E}"/>
    <dgm:cxn modelId="{DC7F2F94-5D78-1E45-AF4F-6BA05A3E8F32}" type="presOf" srcId="{97FC2697-D9BB-EA47-8BDC-0EA6A85DC27E}" destId="{0DE52756-BBC7-E64F-87E5-4A13835A821D}" srcOrd="0" destOrd="1" presId="urn:microsoft.com/office/officeart/2005/8/layout/cycle1"/>
    <dgm:cxn modelId="{DBC96398-960E-E64E-A9A3-ABEB6FD6E77F}" type="presOf" srcId="{495F0D8B-29D7-44E4-B478-2A29CF3A769F}" destId="{98F0BDE8-4682-4F4A-9DD5-8634F92240BD}" srcOrd="0" destOrd="0" presId="urn:microsoft.com/office/officeart/2005/8/layout/cycle1"/>
    <dgm:cxn modelId="{D9855F9C-5E68-BD4C-922F-25C9C5992064}" type="presOf" srcId="{AF527F9B-BF9B-40CC-9847-03BF8EDFC5DA}" destId="{C0C3D656-1261-A94D-8F7C-5DA76DBCE748}" srcOrd="0" destOrd="0" presId="urn:microsoft.com/office/officeart/2005/8/layout/cycle1"/>
    <dgm:cxn modelId="{165F6EA6-53EF-F642-A4DE-10A0F7DB34C2}" type="presOf" srcId="{A2D66B81-F039-4CFA-A078-B5BEBCD638D0}" destId="{00D843BE-E741-6E4F-9A54-46935109E4D8}" srcOrd="0" destOrd="1" presId="urn:microsoft.com/office/officeart/2005/8/layout/cycle1"/>
    <dgm:cxn modelId="{44E394AB-8D61-5145-B4FA-B214338D62D4}" type="presOf" srcId="{09AEC248-7C2A-4EF4-A7D7-7D4E1ACFBD09}" destId="{27729D19-34C1-784B-A841-F96F1B94A14E}" srcOrd="0" destOrd="0" presId="urn:microsoft.com/office/officeart/2005/8/layout/cycle1"/>
    <dgm:cxn modelId="{9BE5DDAB-4904-5D4A-930A-837149D89216}" type="presOf" srcId="{0CAF1A75-AEA8-4A85-8A53-0727114AB173}" destId="{98F0BDE8-4682-4F4A-9DD5-8634F92240BD}" srcOrd="0" destOrd="1" presId="urn:microsoft.com/office/officeart/2005/8/layout/cycle1"/>
    <dgm:cxn modelId="{7A3731B6-D21C-5343-AF78-4F2A5E4FD3E2}" srcId="{495F0D8B-29D7-44E4-B478-2A29CF3A769F}" destId="{25BF3BE9-5D86-EE4B-9D5A-9CAC9EDA5754}" srcOrd="1" destOrd="0" parTransId="{9BFE240F-C53A-8A46-8518-081499976D18}" sibTransId="{68F0BB9A-C4E3-5C42-A93C-0A8E1ECEDB50}"/>
    <dgm:cxn modelId="{676EECC5-9795-D948-BF78-A2669EB76CA3}" type="presOf" srcId="{F201AD93-BDE5-4B23-9A7A-522B8CA3205D}" destId="{98F0BDE8-4682-4F4A-9DD5-8634F92240BD}" srcOrd="0" destOrd="3" presId="urn:microsoft.com/office/officeart/2005/8/layout/cycle1"/>
    <dgm:cxn modelId="{9C0A59C6-DD72-7944-A482-0C806271326D}" type="presOf" srcId="{AA742292-FE49-4E96-8027-E6C202D30F4F}" destId="{548955EB-EDC9-7E4D-B3EC-BDD970771A4A}" srcOrd="0" destOrd="0" presId="urn:microsoft.com/office/officeart/2005/8/layout/cycle1"/>
    <dgm:cxn modelId="{0A07A8C9-87EA-5148-AF4E-4CC78792041C}" type="presOf" srcId="{903506F3-D1EB-4726-92B2-EE4F09789147}" destId="{00D843BE-E741-6E4F-9A54-46935109E4D8}" srcOrd="0" destOrd="2" presId="urn:microsoft.com/office/officeart/2005/8/layout/cycle1"/>
    <dgm:cxn modelId="{0C5B11CC-6FE2-4EBE-997F-7449286EE22C}" srcId="{AF527F9B-BF9B-40CC-9847-03BF8EDFC5DA}" destId="{424B3F41-86EC-4254-B939-5CDA2691C983}" srcOrd="0" destOrd="0" parTransId="{11534A6E-3E56-417D-AEFD-8F455469EAD9}" sibTransId="{09AEC248-7C2A-4EF4-A7D7-7D4E1ACFBD09}"/>
    <dgm:cxn modelId="{ED961AE0-6E62-704A-9E75-2223263D7706}" type="presOf" srcId="{25BF3BE9-5D86-EE4B-9D5A-9CAC9EDA5754}" destId="{98F0BDE8-4682-4F4A-9DD5-8634F92240BD}" srcOrd="0" destOrd="2" presId="urn:microsoft.com/office/officeart/2005/8/layout/cycle1"/>
    <dgm:cxn modelId="{769FD0EA-C942-5F4E-98F5-B33F434024CD}" type="presOf" srcId="{C3D387C2-696B-4619-A38E-9300DC4A8579}" destId="{2575F832-1165-F74A-A63E-F3CEB5AA366B}" srcOrd="0" destOrd="0" presId="urn:microsoft.com/office/officeart/2005/8/layout/cycle1"/>
    <dgm:cxn modelId="{BB14A3EC-A857-6F42-8E57-DAFEADB75C85}" srcId="{30C26D84-D546-D549-A8BF-2DA432D4EFD3}" destId="{97FC2697-D9BB-EA47-8BDC-0EA6A85DC27E}" srcOrd="0" destOrd="0" parTransId="{EA2CC6CA-7BB1-804E-8545-6939910F7276}" sibTransId="{C7C0C5D9-67BF-4A42-BFDF-10BE418FEFEF}"/>
    <dgm:cxn modelId="{2FFE63F1-8B24-4ACA-9ED4-20114DFBA514}" srcId="{424B3F41-86EC-4254-B939-5CDA2691C983}" destId="{73220DAC-1B94-455B-99D1-FCEBACFA1E9E}" srcOrd="0" destOrd="0" parTransId="{443D9DF3-8970-489C-9421-E771DD6A8E0E}" sibTransId="{4C2179BC-CFD2-485C-BCF9-BF5E01D7A479}"/>
    <dgm:cxn modelId="{477834F5-2425-477B-93B4-D80F04B03D8C}" srcId="{C3D387C2-696B-4619-A38E-9300DC4A8579}" destId="{E356258C-33C3-452F-A3D4-05A148E22049}" srcOrd="0" destOrd="0" parTransId="{069081C9-18D2-4CD0-94E7-D023E5320EC1}" sibTransId="{2361CF2A-C7B4-471D-A51C-70FE1ECC5506}"/>
    <dgm:cxn modelId="{196C0DFE-69D2-114A-A97E-8399BE59716F}" srcId="{AF527F9B-BF9B-40CC-9847-03BF8EDFC5DA}" destId="{30C26D84-D546-D549-A8BF-2DA432D4EFD3}" srcOrd="4" destOrd="0" parTransId="{B9B5B5CC-6343-B347-8B21-2E7AA6311ECB}" sibTransId="{8FAD79FE-1F23-564C-8B8D-C462860E3904}"/>
    <dgm:cxn modelId="{4047ADDF-9CEF-AB46-AD28-966DA9586F92}" type="presParOf" srcId="{C0C3D656-1261-A94D-8F7C-5DA76DBCE748}" destId="{254E9071-58E0-4644-8909-33DB10693315}" srcOrd="0" destOrd="0" presId="urn:microsoft.com/office/officeart/2005/8/layout/cycle1"/>
    <dgm:cxn modelId="{823D9F71-79BF-E84C-AAA3-411A683F2D85}" type="presParOf" srcId="{C0C3D656-1261-A94D-8F7C-5DA76DBCE748}" destId="{96789393-21E1-E447-8E60-A3CC891676C6}" srcOrd="1" destOrd="0" presId="urn:microsoft.com/office/officeart/2005/8/layout/cycle1"/>
    <dgm:cxn modelId="{3AF98E5D-3C5C-494E-8252-BD0E2149A5DD}" type="presParOf" srcId="{C0C3D656-1261-A94D-8F7C-5DA76DBCE748}" destId="{27729D19-34C1-784B-A841-F96F1B94A14E}" srcOrd="2" destOrd="0" presId="urn:microsoft.com/office/officeart/2005/8/layout/cycle1"/>
    <dgm:cxn modelId="{D3CD46AE-0CFD-0743-AFB6-6E9423675EFF}" type="presParOf" srcId="{C0C3D656-1261-A94D-8F7C-5DA76DBCE748}" destId="{FDCB451B-BC7B-D944-A46F-C47803CF0348}" srcOrd="3" destOrd="0" presId="urn:microsoft.com/office/officeart/2005/8/layout/cycle1"/>
    <dgm:cxn modelId="{5DF78417-146A-3740-923C-A01D6CAB5E90}" type="presParOf" srcId="{C0C3D656-1261-A94D-8F7C-5DA76DBCE748}" destId="{00D843BE-E741-6E4F-9A54-46935109E4D8}" srcOrd="4" destOrd="0" presId="urn:microsoft.com/office/officeart/2005/8/layout/cycle1"/>
    <dgm:cxn modelId="{EEAB9B5F-2ADF-C94A-92F1-138949183778}" type="presParOf" srcId="{C0C3D656-1261-A94D-8F7C-5DA76DBCE748}" destId="{548955EB-EDC9-7E4D-B3EC-BDD970771A4A}" srcOrd="5" destOrd="0" presId="urn:microsoft.com/office/officeart/2005/8/layout/cycle1"/>
    <dgm:cxn modelId="{5592AC73-64E2-8546-A5C4-7978DB3FF79C}" type="presParOf" srcId="{C0C3D656-1261-A94D-8F7C-5DA76DBCE748}" destId="{3C4C2948-39CD-1241-ADF0-49E3C9E69F97}" srcOrd="6" destOrd="0" presId="urn:microsoft.com/office/officeart/2005/8/layout/cycle1"/>
    <dgm:cxn modelId="{3CE6BB89-EEAA-0348-8358-091679B1519D}" type="presParOf" srcId="{C0C3D656-1261-A94D-8F7C-5DA76DBCE748}" destId="{98F0BDE8-4682-4F4A-9DD5-8634F92240BD}" srcOrd="7" destOrd="0" presId="urn:microsoft.com/office/officeart/2005/8/layout/cycle1"/>
    <dgm:cxn modelId="{08D047C6-4516-104A-894A-5E682FBE53BA}" type="presParOf" srcId="{C0C3D656-1261-A94D-8F7C-5DA76DBCE748}" destId="{DAF8C075-58AB-2943-8F58-EB8FCA56B88A}" srcOrd="8" destOrd="0" presId="urn:microsoft.com/office/officeart/2005/8/layout/cycle1"/>
    <dgm:cxn modelId="{CE26BC96-37D1-B545-9CFF-D96EA3251014}" type="presParOf" srcId="{C0C3D656-1261-A94D-8F7C-5DA76DBCE748}" destId="{0B4C1CA2-8154-214A-A800-C304C86E65A4}" srcOrd="9" destOrd="0" presId="urn:microsoft.com/office/officeart/2005/8/layout/cycle1"/>
    <dgm:cxn modelId="{917BD268-10AF-9D4D-8468-F7DBBA02888A}" type="presParOf" srcId="{C0C3D656-1261-A94D-8F7C-5DA76DBCE748}" destId="{2575F832-1165-F74A-A63E-F3CEB5AA366B}" srcOrd="10" destOrd="0" presId="urn:microsoft.com/office/officeart/2005/8/layout/cycle1"/>
    <dgm:cxn modelId="{75E360CA-1679-E046-98A9-11EFACF667E4}" type="presParOf" srcId="{C0C3D656-1261-A94D-8F7C-5DA76DBCE748}" destId="{555993FF-8474-5744-A82C-8A57DCE13CCC}" srcOrd="11" destOrd="0" presId="urn:microsoft.com/office/officeart/2005/8/layout/cycle1"/>
    <dgm:cxn modelId="{313702DE-7F64-064F-AA1C-7E306D2459AE}" type="presParOf" srcId="{C0C3D656-1261-A94D-8F7C-5DA76DBCE748}" destId="{A6AB31B4-2091-004B-9533-61A77CCAE74F}" srcOrd="12" destOrd="0" presId="urn:microsoft.com/office/officeart/2005/8/layout/cycle1"/>
    <dgm:cxn modelId="{73662166-D139-284A-A26F-B317ABD3614D}" type="presParOf" srcId="{C0C3D656-1261-A94D-8F7C-5DA76DBCE748}" destId="{0DE52756-BBC7-E64F-87E5-4A13835A821D}" srcOrd="13" destOrd="0" presId="urn:microsoft.com/office/officeart/2005/8/layout/cycle1"/>
    <dgm:cxn modelId="{07F27981-E0E6-CC44-9120-99A5E7D9BEB5}" type="presParOf" srcId="{C0C3D656-1261-A94D-8F7C-5DA76DBCE748}" destId="{648A88B1-95C8-B741-9D8B-05E9D10E27F1}"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134F60-6BF9-4A2E-AF39-49953A4C16F7}"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0445F205-5F06-46FF-AB8D-F7D026F25CB5}">
      <dgm:prSet/>
      <dgm:spPr/>
      <dgm:t>
        <a:bodyPr/>
        <a:lstStyle/>
        <a:p>
          <a:r>
            <a:rPr lang="en-US" b="1"/>
            <a:t>Trends in Controlled Substances:</a:t>
          </a:r>
          <a:endParaRPr lang="en-US"/>
        </a:p>
      </dgm:t>
    </dgm:pt>
    <dgm:pt modelId="{58885C6A-DE59-49BF-898C-4252F5EA0586}" type="parTrans" cxnId="{ABD94BBC-D85F-4DA9-8400-C5892D8C0A04}">
      <dgm:prSet/>
      <dgm:spPr/>
      <dgm:t>
        <a:bodyPr/>
        <a:lstStyle/>
        <a:p>
          <a:endParaRPr lang="en-US"/>
        </a:p>
      </dgm:t>
    </dgm:pt>
    <dgm:pt modelId="{4219B7F6-23C5-4CAF-B476-7D25B264F0A1}" type="sibTrans" cxnId="{ABD94BBC-D85F-4DA9-8400-C5892D8C0A04}">
      <dgm:prSet/>
      <dgm:spPr/>
      <dgm:t>
        <a:bodyPr/>
        <a:lstStyle/>
        <a:p>
          <a:endParaRPr lang="en-US"/>
        </a:p>
      </dgm:t>
    </dgm:pt>
    <dgm:pt modelId="{C804ACEF-3FF2-4D80-BB32-5F244700BFB8}">
      <dgm:prSet/>
      <dgm:spPr/>
      <dgm:t>
        <a:bodyPr/>
        <a:lstStyle/>
        <a:p>
          <a:r>
            <a:rPr lang="en-US" dirty="0"/>
            <a:t>A consistent rise in prescriptions for Schedule II drugs (opioids) was observed from 2010–2017, followed by a decline likely influenced by policy changes.</a:t>
          </a:r>
        </a:p>
      </dgm:t>
    </dgm:pt>
    <dgm:pt modelId="{B2E1C8E9-A913-4E3D-AE5C-B19D5AD0DE89}" type="parTrans" cxnId="{785B3106-7032-4728-9700-28BA4633DBC5}">
      <dgm:prSet/>
      <dgm:spPr/>
      <dgm:t>
        <a:bodyPr/>
        <a:lstStyle/>
        <a:p>
          <a:endParaRPr lang="en-US"/>
        </a:p>
      </dgm:t>
    </dgm:pt>
    <dgm:pt modelId="{03517CD4-DDB5-4B88-A2E9-615A19FEAD0B}" type="sibTrans" cxnId="{785B3106-7032-4728-9700-28BA4633DBC5}">
      <dgm:prSet/>
      <dgm:spPr/>
      <dgm:t>
        <a:bodyPr/>
        <a:lstStyle/>
        <a:p>
          <a:endParaRPr lang="en-US"/>
        </a:p>
      </dgm:t>
    </dgm:pt>
    <dgm:pt modelId="{26B3B7B6-1A0D-4568-A77B-513CC8468B42}">
      <dgm:prSet/>
      <dgm:spPr/>
      <dgm:t>
        <a:bodyPr/>
        <a:lstStyle/>
        <a:p>
          <a:r>
            <a:rPr lang="en-US" dirty="0"/>
            <a:t>Scheduled-II prescriptions showed a steady usage rate with minor fluctuations.</a:t>
          </a:r>
        </a:p>
      </dgm:t>
    </dgm:pt>
    <dgm:pt modelId="{223E2DF6-5CCF-40C9-BAB3-A462B27E6188}" type="parTrans" cxnId="{D8325250-871F-46C9-ACBD-5BC74E8F9A61}">
      <dgm:prSet/>
      <dgm:spPr/>
      <dgm:t>
        <a:bodyPr/>
        <a:lstStyle/>
        <a:p>
          <a:endParaRPr lang="en-US"/>
        </a:p>
      </dgm:t>
    </dgm:pt>
    <dgm:pt modelId="{8F052D78-FDD0-4875-A82F-2AC30F94DC64}" type="sibTrans" cxnId="{D8325250-871F-46C9-ACBD-5BC74E8F9A61}">
      <dgm:prSet/>
      <dgm:spPr/>
      <dgm:t>
        <a:bodyPr/>
        <a:lstStyle/>
        <a:p>
          <a:endParaRPr lang="en-US"/>
        </a:p>
      </dgm:t>
    </dgm:pt>
    <dgm:pt modelId="{1AD258A2-B008-4B03-B5CA-D85AA13FCE48}">
      <dgm:prSet/>
      <dgm:spPr/>
      <dgm:t>
        <a:bodyPr/>
        <a:lstStyle/>
        <a:p>
          <a:r>
            <a:rPr lang="en-US" b="1"/>
            <a:t>Regional Variations:</a:t>
          </a:r>
          <a:endParaRPr lang="en-US"/>
        </a:p>
      </dgm:t>
    </dgm:pt>
    <dgm:pt modelId="{455EA7A0-5016-4D98-AEAE-8EFE30983753}" type="parTrans" cxnId="{873B1726-172B-423F-A82F-2E6BD3ECB8BC}">
      <dgm:prSet/>
      <dgm:spPr/>
      <dgm:t>
        <a:bodyPr/>
        <a:lstStyle/>
        <a:p>
          <a:endParaRPr lang="en-US"/>
        </a:p>
      </dgm:t>
    </dgm:pt>
    <dgm:pt modelId="{71A021CD-38EC-4696-AFD5-6DCCD26CDDE6}" type="sibTrans" cxnId="{873B1726-172B-423F-A82F-2E6BD3ECB8BC}">
      <dgm:prSet/>
      <dgm:spPr/>
      <dgm:t>
        <a:bodyPr/>
        <a:lstStyle/>
        <a:p>
          <a:endParaRPr lang="en-US"/>
        </a:p>
      </dgm:t>
    </dgm:pt>
    <dgm:pt modelId="{1FDA081B-4316-45A5-9F20-36BA318EF3EA}">
      <dgm:prSet/>
      <dgm:spPr/>
      <dgm:t>
        <a:bodyPr/>
        <a:lstStyle/>
        <a:p>
          <a:r>
            <a:rPr lang="en-US" dirty="0"/>
            <a:t>Certain counties displayed higher prescription rates for opioids, suggesting localized high-risk areas.</a:t>
          </a:r>
        </a:p>
      </dgm:t>
    </dgm:pt>
    <dgm:pt modelId="{DCDBD784-699C-4839-94B3-21D2BAB5D60F}" type="parTrans" cxnId="{294C7B9B-47FE-4763-A67F-97DFA29E3396}">
      <dgm:prSet/>
      <dgm:spPr/>
      <dgm:t>
        <a:bodyPr/>
        <a:lstStyle/>
        <a:p>
          <a:endParaRPr lang="en-US"/>
        </a:p>
      </dgm:t>
    </dgm:pt>
    <dgm:pt modelId="{BC637E5F-3DB7-498D-B625-8479E7D35D6C}" type="sibTrans" cxnId="{294C7B9B-47FE-4763-A67F-97DFA29E3396}">
      <dgm:prSet/>
      <dgm:spPr/>
      <dgm:t>
        <a:bodyPr/>
        <a:lstStyle/>
        <a:p>
          <a:endParaRPr lang="en-US"/>
        </a:p>
      </dgm:t>
    </dgm:pt>
    <dgm:pt modelId="{98135D19-F934-450F-A760-7ED5FC7232CF}">
      <dgm:prSet/>
      <dgm:spPr/>
      <dgm:t>
        <a:bodyPr/>
        <a:lstStyle/>
        <a:p>
          <a:r>
            <a:rPr lang="en-US" b="1"/>
            <a:t>High-Risk Patterns:</a:t>
          </a:r>
          <a:endParaRPr lang="en-US"/>
        </a:p>
      </dgm:t>
    </dgm:pt>
    <dgm:pt modelId="{B1F1F2AA-D74A-419C-A6DE-6CC6F0BF886B}" type="parTrans" cxnId="{DBC9BD6C-BDCA-4C42-8785-A1B498F18476}">
      <dgm:prSet/>
      <dgm:spPr/>
      <dgm:t>
        <a:bodyPr/>
        <a:lstStyle/>
        <a:p>
          <a:endParaRPr lang="en-US"/>
        </a:p>
      </dgm:t>
    </dgm:pt>
    <dgm:pt modelId="{BC88EFCC-E501-4D44-9901-D72EE00A8821}" type="sibTrans" cxnId="{DBC9BD6C-BDCA-4C42-8785-A1B498F18476}">
      <dgm:prSet/>
      <dgm:spPr/>
      <dgm:t>
        <a:bodyPr/>
        <a:lstStyle/>
        <a:p>
          <a:endParaRPr lang="en-US"/>
        </a:p>
      </dgm:t>
    </dgm:pt>
    <dgm:pt modelId="{CFADBFAA-B4DA-444A-A458-EAA3E257F2FE}">
      <dgm:prSet/>
      <dgm:spPr/>
      <dgm:t>
        <a:bodyPr/>
        <a:lstStyle/>
        <a:p>
          <a:r>
            <a:rPr lang="en-US" dirty="0"/>
            <a:t>Strong correlations were identified between the number of prescribers and high-volume prescriptions, suggesting possible doctor shopping or overprescribing.</a:t>
          </a:r>
        </a:p>
      </dgm:t>
    </dgm:pt>
    <dgm:pt modelId="{7ECC1B24-D9CD-401D-9365-00FEA4F9ED53}" type="parTrans" cxnId="{3945FA1C-9DDD-453C-BACE-7AF5AFCF8693}">
      <dgm:prSet/>
      <dgm:spPr/>
      <dgm:t>
        <a:bodyPr/>
        <a:lstStyle/>
        <a:p>
          <a:endParaRPr lang="en-US"/>
        </a:p>
      </dgm:t>
    </dgm:pt>
    <dgm:pt modelId="{E252DF3F-77DF-4145-9566-830BFEE3A911}" type="sibTrans" cxnId="{3945FA1C-9DDD-453C-BACE-7AF5AFCF8693}">
      <dgm:prSet/>
      <dgm:spPr/>
      <dgm:t>
        <a:bodyPr/>
        <a:lstStyle/>
        <a:p>
          <a:endParaRPr lang="en-US"/>
        </a:p>
      </dgm:t>
    </dgm:pt>
    <dgm:pt modelId="{89FE50CB-0AB5-48CD-BD1D-131AD8F19177}">
      <dgm:prSet/>
      <dgm:spPr/>
      <dgm:t>
        <a:bodyPr/>
        <a:lstStyle/>
        <a:p>
          <a:r>
            <a:rPr lang="en-US" b="1"/>
            <a:t>Drug-Specific Insights:</a:t>
          </a:r>
          <a:endParaRPr lang="en-US"/>
        </a:p>
      </dgm:t>
    </dgm:pt>
    <dgm:pt modelId="{2B48525A-04F7-4D46-8633-3B8D4214FE92}" type="parTrans" cxnId="{8BE1C680-247F-4C35-BD6B-4D4AC62B20D5}">
      <dgm:prSet/>
      <dgm:spPr/>
      <dgm:t>
        <a:bodyPr/>
        <a:lstStyle/>
        <a:p>
          <a:endParaRPr lang="en-US"/>
        </a:p>
      </dgm:t>
    </dgm:pt>
    <dgm:pt modelId="{0605E030-DC97-4651-B6C8-B2DB0F93E02E}" type="sibTrans" cxnId="{8BE1C680-247F-4C35-BD6B-4D4AC62B20D5}">
      <dgm:prSet/>
      <dgm:spPr/>
      <dgm:t>
        <a:bodyPr/>
        <a:lstStyle/>
        <a:p>
          <a:endParaRPr lang="en-US"/>
        </a:p>
      </dgm:t>
    </dgm:pt>
    <dgm:pt modelId="{FC825A9E-AA76-4ECA-A47C-A5C84988E38E}">
      <dgm:prSet/>
      <dgm:spPr/>
      <dgm:t>
        <a:bodyPr/>
        <a:lstStyle/>
        <a:p>
          <a:r>
            <a:rPr lang="en-US" dirty="0"/>
            <a:t>Hydrocodone and oxycodone were the most prescribed opioids, while alprazolam topped the benzodiazepine prescriptions.</a:t>
          </a:r>
        </a:p>
      </dgm:t>
    </dgm:pt>
    <dgm:pt modelId="{87CD61D5-0A9A-42DF-98D7-5E509709CCA4}" type="parTrans" cxnId="{5F5E2326-82D8-43CF-A9BD-1DC396866E55}">
      <dgm:prSet/>
      <dgm:spPr/>
      <dgm:t>
        <a:bodyPr/>
        <a:lstStyle/>
        <a:p>
          <a:endParaRPr lang="en-US"/>
        </a:p>
      </dgm:t>
    </dgm:pt>
    <dgm:pt modelId="{BFAF0DD8-B6A6-4D43-A1FB-1611DC6F0308}" type="sibTrans" cxnId="{5F5E2326-82D8-43CF-A9BD-1DC396866E55}">
      <dgm:prSet/>
      <dgm:spPr/>
      <dgm:t>
        <a:bodyPr/>
        <a:lstStyle/>
        <a:p>
          <a:endParaRPr lang="en-US"/>
        </a:p>
      </dgm:t>
    </dgm:pt>
    <dgm:pt modelId="{12FE6DF6-65FD-46EC-9E42-036D37930958}">
      <dgm:prSet/>
      <dgm:spPr/>
      <dgm:t>
        <a:bodyPr/>
        <a:lstStyle/>
        <a:p>
          <a:r>
            <a:rPr lang="en-US" b="1"/>
            <a:t>Exceeding MME Guidelines:</a:t>
          </a:r>
          <a:endParaRPr lang="en-US"/>
        </a:p>
      </dgm:t>
    </dgm:pt>
    <dgm:pt modelId="{8F34905B-76A8-4E03-9819-86C8DC67E22E}" type="parTrans" cxnId="{8AA02533-9632-46AB-8FBB-C9E3B10A35AA}">
      <dgm:prSet/>
      <dgm:spPr/>
      <dgm:t>
        <a:bodyPr/>
        <a:lstStyle/>
        <a:p>
          <a:endParaRPr lang="en-US"/>
        </a:p>
      </dgm:t>
    </dgm:pt>
    <dgm:pt modelId="{6222A27B-1412-4419-AE3F-B52329954263}" type="sibTrans" cxnId="{8AA02533-9632-46AB-8FBB-C9E3B10A35AA}">
      <dgm:prSet/>
      <dgm:spPr/>
      <dgm:t>
        <a:bodyPr/>
        <a:lstStyle/>
        <a:p>
          <a:endParaRPr lang="en-US"/>
        </a:p>
      </dgm:t>
    </dgm:pt>
    <dgm:pt modelId="{13E4B756-4372-40C6-AD7B-98D18F1F1A65}">
      <dgm:prSet/>
      <dgm:spPr/>
      <dgm:t>
        <a:bodyPr/>
        <a:lstStyle/>
        <a:p>
          <a:r>
            <a:rPr lang="en-US" dirty="0"/>
            <a:t>Over 20% of opioid prescriptions exceeded the recommended daily MME, presenting potential risks of addiction or misuse.</a:t>
          </a:r>
        </a:p>
      </dgm:t>
    </dgm:pt>
    <dgm:pt modelId="{0BCA1C4B-AB1F-4950-81E3-B6C0E216E72C}" type="parTrans" cxnId="{D9381378-B10D-4C3C-8A6B-33A761955A05}">
      <dgm:prSet/>
      <dgm:spPr/>
      <dgm:t>
        <a:bodyPr/>
        <a:lstStyle/>
        <a:p>
          <a:endParaRPr lang="en-US"/>
        </a:p>
      </dgm:t>
    </dgm:pt>
    <dgm:pt modelId="{D2C9C054-7C94-400B-B210-DE64ECD46D2E}" type="sibTrans" cxnId="{D9381378-B10D-4C3C-8A6B-33A761955A05}">
      <dgm:prSet/>
      <dgm:spPr/>
      <dgm:t>
        <a:bodyPr/>
        <a:lstStyle/>
        <a:p>
          <a:endParaRPr lang="en-US"/>
        </a:p>
      </dgm:t>
    </dgm:pt>
    <dgm:pt modelId="{24FEB22B-15DF-454C-83B3-62CA1D862AF8}" type="pres">
      <dgm:prSet presAssocID="{56134F60-6BF9-4A2E-AF39-49953A4C16F7}" presName="linear" presStyleCnt="0">
        <dgm:presLayoutVars>
          <dgm:animLvl val="lvl"/>
          <dgm:resizeHandles val="exact"/>
        </dgm:presLayoutVars>
      </dgm:prSet>
      <dgm:spPr/>
    </dgm:pt>
    <dgm:pt modelId="{5DDDE058-EFF8-5E4D-A0F3-0D387B186581}" type="pres">
      <dgm:prSet presAssocID="{0445F205-5F06-46FF-AB8D-F7D026F25CB5}" presName="parentText" presStyleLbl="node1" presStyleIdx="0" presStyleCnt="5">
        <dgm:presLayoutVars>
          <dgm:chMax val="0"/>
          <dgm:bulletEnabled val="1"/>
        </dgm:presLayoutVars>
      </dgm:prSet>
      <dgm:spPr/>
    </dgm:pt>
    <dgm:pt modelId="{82C50EC6-8A0B-3543-B975-97822F1795AF}" type="pres">
      <dgm:prSet presAssocID="{0445F205-5F06-46FF-AB8D-F7D026F25CB5}" presName="childText" presStyleLbl="revTx" presStyleIdx="0" presStyleCnt="5">
        <dgm:presLayoutVars>
          <dgm:bulletEnabled val="1"/>
        </dgm:presLayoutVars>
      </dgm:prSet>
      <dgm:spPr/>
    </dgm:pt>
    <dgm:pt modelId="{6820E17A-CF22-0D40-A84E-EC52A8F80218}" type="pres">
      <dgm:prSet presAssocID="{1AD258A2-B008-4B03-B5CA-D85AA13FCE48}" presName="parentText" presStyleLbl="node1" presStyleIdx="1" presStyleCnt="5">
        <dgm:presLayoutVars>
          <dgm:chMax val="0"/>
          <dgm:bulletEnabled val="1"/>
        </dgm:presLayoutVars>
      </dgm:prSet>
      <dgm:spPr/>
    </dgm:pt>
    <dgm:pt modelId="{61D28423-1624-7941-BC73-96F78B6A2229}" type="pres">
      <dgm:prSet presAssocID="{1AD258A2-B008-4B03-B5CA-D85AA13FCE48}" presName="childText" presStyleLbl="revTx" presStyleIdx="1" presStyleCnt="5">
        <dgm:presLayoutVars>
          <dgm:bulletEnabled val="1"/>
        </dgm:presLayoutVars>
      </dgm:prSet>
      <dgm:spPr/>
    </dgm:pt>
    <dgm:pt modelId="{33EA1E53-4BA1-0648-8C71-82A465EA264A}" type="pres">
      <dgm:prSet presAssocID="{98135D19-F934-450F-A760-7ED5FC7232CF}" presName="parentText" presStyleLbl="node1" presStyleIdx="2" presStyleCnt="5">
        <dgm:presLayoutVars>
          <dgm:chMax val="0"/>
          <dgm:bulletEnabled val="1"/>
        </dgm:presLayoutVars>
      </dgm:prSet>
      <dgm:spPr/>
    </dgm:pt>
    <dgm:pt modelId="{2E676075-4FA4-4948-B14B-4F7EC4B421B4}" type="pres">
      <dgm:prSet presAssocID="{98135D19-F934-450F-A760-7ED5FC7232CF}" presName="childText" presStyleLbl="revTx" presStyleIdx="2" presStyleCnt="5">
        <dgm:presLayoutVars>
          <dgm:bulletEnabled val="1"/>
        </dgm:presLayoutVars>
      </dgm:prSet>
      <dgm:spPr/>
    </dgm:pt>
    <dgm:pt modelId="{62C0BD16-203B-7240-9261-624F36E82D41}" type="pres">
      <dgm:prSet presAssocID="{89FE50CB-0AB5-48CD-BD1D-131AD8F19177}" presName="parentText" presStyleLbl="node1" presStyleIdx="3" presStyleCnt="5">
        <dgm:presLayoutVars>
          <dgm:chMax val="0"/>
          <dgm:bulletEnabled val="1"/>
        </dgm:presLayoutVars>
      </dgm:prSet>
      <dgm:spPr/>
    </dgm:pt>
    <dgm:pt modelId="{4DC8FBC4-9741-5941-A4D4-AEFECBF45A73}" type="pres">
      <dgm:prSet presAssocID="{89FE50CB-0AB5-48CD-BD1D-131AD8F19177}" presName="childText" presStyleLbl="revTx" presStyleIdx="3" presStyleCnt="5">
        <dgm:presLayoutVars>
          <dgm:bulletEnabled val="1"/>
        </dgm:presLayoutVars>
      </dgm:prSet>
      <dgm:spPr/>
    </dgm:pt>
    <dgm:pt modelId="{C2F9F971-C4A1-384C-A3CA-6A04F7D12EA6}" type="pres">
      <dgm:prSet presAssocID="{12FE6DF6-65FD-46EC-9E42-036D37930958}" presName="parentText" presStyleLbl="node1" presStyleIdx="4" presStyleCnt="5">
        <dgm:presLayoutVars>
          <dgm:chMax val="0"/>
          <dgm:bulletEnabled val="1"/>
        </dgm:presLayoutVars>
      </dgm:prSet>
      <dgm:spPr/>
    </dgm:pt>
    <dgm:pt modelId="{B58F9DA2-30A9-CE46-A864-DA7FF0969C69}" type="pres">
      <dgm:prSet presAssocID="{12FE6DF6-65FD-46EC-9E42-036D37930958}" presName="childText" presStyleLbl="revTx" presStyleIdx="4" presStyleCnt="5">
        <dgm:presLayoutVars>
          <dgm:bulletEnabled val="1"/>
        </dgm:presLayoutVars>
      </dgm:prSet>
      <dgm:spPr/>
    </dgm:pt>
  </dgm:ptLst>
  <dgm:cxnLst>
    <dgm:cxn modelId="{785B3106-7032-4728-9700-28BA4633DBC5}" srcId="{0445F205-5F06-46FF-AB8D-F7D026F25CB5}" destId="{C804ACEF-3FF2-4D80-BB32-5F244700BFB8}" srcOrd="0" destOrd="0" parTransId="{B2E1C8E9-A913-4E3D-AE5C-B19D5AD0DE89}" sibTransId="{03517CD4-DDB5-4B88-A2E9-615A19FEAD0B}"/>
    <dgm:cxn modelId="{2C65F808-0A89-DD4A-96ED-EF50F832FAF8}" type="presOf" srcId="{13E4B756-4372-40C6-AD7B-98D18F1F1A65}" destId="{B58F9DA2-30A9-CE46-A864-DA7FF0969C69}" srcOrd="0" destOrd="0" presId="urn:microsoft.com/office/officeart/2005/8/layout/vList2"/>
    <dgm:cxn modelId="{3945FA1C-9DDD-453C-BACE-7AF5AFCF8693}" srcId="{98135D19-F934-450F-A760-7ED5FC7232CF}" destId="{CFADBFAA-B4DA-444A-A458-EAA3E257F2FE}" srcOrd="0" destOrd="0" parTransId="{7ECC1B24-D9CD-401D-9365-00FEA4F9ED53}" sibTransId="{E252DF3F-77DF-4145-9566-830BFEE3A911}"/>
    <dgm:cxn modelId="{3E8D8425-62FA-E443-B296-CF10CBDDB616}" type="presOf" srcId="{C804ACEF-3FF2-4D80-BB32-5F244700BFB8}" destId="{82C50EC6-8A0B-3543-B975-97822F1795AF}" srcOrd="0" destOrd="0" presId="urn:microsoft.com/office/officeart/2005/8/layout/vList2"/>
    <dgm:cxn modelId="{873B1726-172B-423F-A82F-2E6BD3ECB8BC}" srcId="{56134F60-6BF9-4A2E-AF39-49953A4C16F7}" destId="{1AD258A2-B008-4B03-B5CA-D85AA13FCE48}" srcOrd="1" destOrd="0" parTransId="{455EA7A0-5016-4D98-AEAE-8EFE30983753}" sibTransId="{71A021CD-38EC-4696-AFD5-6DCCD26CDDE6}"/>
    <dgm:cxn modelId="{5F5E2326-82D8-43CF-A9BD-1DC396866E55}" srcId="{89FE50CB-0AB5-48CD-BD1D-131AD8F19177}" destId="{FC825A9E-AA76-4ECA-A47C-A5C84988E38E}" srcOrd="0" destOrd="0" parTransId="{87CD61D5-0A9A-42DF-98D7-5E509709CCA4}" sibTransId="{BFAF0DD8-B6A6-4D43-A1FB-1611DC6F0308}"/>
    <dgm:cxn modelId="{A9C06D26-2FD3-F949-8395-7F544E56C495}" type="presOf" srcId="{12FE6DF6-65FD-46EC-9E42-036D37930958}" destId="{C2F9F971-C4A1-384C-A3CA-6A04F7D12EA6}" srcOrd="0" destOrd="0" presId="urn:microsoft.com/office/officeart/2005/8/layout/vList2"/>
    <dgm:cxn modelId="{D0CD4B2B-BBBC-C747-B1CF-77BD804437DC}" type="presOf" srcId="{56134F60-6BF9-4A2E-AF39-49953A4C16F7}" destId="{24FEB22B-15DF-454C-83B3-62CA1D862AF8}" srcOrd="0" destOrd="0" presId="urn:microsoft.com/office/officeart/2005/8/layout/vList2"/>
    <dgm:cxn modelId="{DBA0F632-7CE0-3144-B460-80B1D2BE875D}" type="presOf" srcId="{89FE50CB-0AB5-48CD-BD1D-131AD8F19177}" destId="{62C0BD16-203B-7240-9261-624F36E82D41}" srcOrd="0" destOrd="0" presId="urn:microsoft.com/office/officeart/2005/8/layout/vList2"/>
    <dgm:cxn modelId="{8AA02533-9632-46AB-8FBB-C9E3B10A35AA}" srcId="{56134F60-6BF9-4A2E-AF39-49953A4C16F7}" destId="{12FE6DF6-65FD-46EC-9E42-036D37930958}" srcOrd="4" destOrd="0" parTransId="{8F34905B-76A8-4E03-9819-86C8DC67E22E}" sibTransId="{6222A27B-1412-4419-AE3F-B52329954263}"/>
    <dgm:cxn modelId="{D8325250-871F-46C9-ACBD-5BC74E8F9A61}" srcId="{0445F205-5F06-46FF-AB8D-F7D026F25CB5}" destId="{26B3B7B6-1A0D-4568-A77B-513CC8468B42}" srcOrd="1" destOrd="0" parTransId="{223E2DF6-5CCF-40C9-BAB3-A462B27E6188}" sibTransId="{8F052D78-FDD0-4875-A82F-2AC30F94DC64}"/>
    <dgm:cxn modelId="{762A9159-FB23-AE48-B6AB-6583FA9F9323}" type="presOf" srcId="{26B3B7B6-1A0D-4568-A77B-513CC8468B42}" destId="{82C50EC6-8A0B-3543-B975-97822F1795AF}" srcOrd="0" destOrd="1" presId="urn:microsoft.com/office/officeart/2005/8/layout/vList2"/>
    <dgm:cxn modelId="{64EF9B5F-EC8D-E246-9A41-6BDF51045464}" type="presOf" srcId="{FC825A9E-AA76-4ECA-A47C-A5C84988E38E}" destId="{4DC8FBC4-9741-5941-A4D4-AEFECBF45A73}" srcOrd="0" destOrd="0" presId="urn:microsoft.com/office/officeart/2005/8/layout/vList2"/>
    <dgm:cxn modelId="{5C44546A-BCF5-D841-B746-677C9D95902A}" type="presOf" srcId="{1FDA081B-4316-45A5-9F20-36BA318EF3EA}" destId="{61D28423-1624-7941-BC73-96F78B6A2229}" srcOrd="0" destOrd="0" presId="urn:microsoft.com/office/officeart/2005/8/layout/vList2"/>
    <dgm:cxn modelId="{DBC9BD6C-BDCA-4C42-8785-A1B498F18476}" srcId="{56134F60-6BF9-4A2E-AF39-49953A4C16F7}" destId="{98135D19-F934-450F-A760-7ED5FC7232CF}" srcOrd="2" destOrd="0" parTransId="{B1F1F2AA-D74A-419C-A6DE-6CC6F0BF886B}" sibTransId="{BC88EFCC-E501-4D44-9901-D72EE00A8821}"/>
    <dgm:cxn modelId="{D9381378-B10D-4C3C-8A6B-33A761955A05}" srcId="{12FE6DF6-65FD-46EC-9E42-036D37930958}" destId="{13E4B756-4372-40C6-AD7B-98D18F1F1A65}" srcOrd="0" destOrd="0" parTransId="{0BCA1C4B-AB1F-4950-81E3-B6C0E216E72C}" sibTransId="{D2C9C054-7C94-400B-B210-DE64ECD46D2E}"/>
    <dgm:cxn modelId="{8BE1C680-247F-4C35-BD6B-4D4AC62B20D5}" srcId="{56134F60-6BF9-4A2E-AF39-49953A4C16F7}" destId="{89FE50CB-0AB5-48CD-BD1D-131AD8F19177}" srcOrd="3" destOrd="0" parTransId="{2B48525A-04F7-4D46-8633-3B8D4214FE92}" sibTransId="{0605E030-DC97-4651-B6C8-B2DB0F93E02E}"/>
    <dgm:cxn modelId="{294C7B9B-47FE-4763-A67F-97DFA29E3396}" srcId="{1AD258A2-B008-4B03-B5CA-D85AA13FCE48}" destId="{1FDA081B-4316-45A5-9F20-36BA318EF3EA}" srcOrd="0" destOrd="0" parTransId="{DCDBD784-699C-4839-94B3-21D2BAB5D60F}" sibTransId="{BC637E5F-3DB7-498D-B625-8479E7D35D6C}"/>
    <dgm:cxn modelId="{452255B8-AE1B-F346-B20F-67025DABC402}" type="presOf" srcId="{CFADBFAA-B4DA-444A-A458-EAA3E257F2FE}" destId="{2E676075-4FA4-4948-B14B-4F7EC4B421B4}" srcOrd="0" destOrd="0" presId="urn:microsoft.com/office/officeart/2005/8/layout/vList2"/>
    <dgm:cxn modelId="{ABD94BBC-D85F-4DA9-8400-C5892D8C0A04}" srcId="{56134F60-6BF9-4A2E-AF39-49953A4C16F7}" destId="{0445F205-5F06-46FF-AB8D-F7D026F25CB5}" srcOrd="0" destOrd="0" parTransId="{58885C6A-DE59-49BF-898C-4252F5EA0586}" sibTransId="{4219B7F6-23C5-4CAF-B476-7D25B264F0A1}"/>
    <dgm:cxn modelId="{872266EC-43D0-664A-B9D7-460E5709DE47}" type="presOf" srcId="{0445F205-5F06-46FF-AB8D-F7D026F25CB5}" destId="{5DDDE058-EFF8-5E4D-A0F3-0D387B186581}" srcOrd="0" destOrd="0" presId="urn:microsoft.com/office/officeart/2005/8/layout/vList2"/>
    <dgm:cxn modelId="{320B1EED-E363-5540-96CD-7DA07739EB01}" type="presOf" srcId="{1AD258A2-B008-4B03-B5CA-D85AA13FCE48}" destId="{6820E17A-CF22-0D40-A84E-EC52A8F80218}" srcOrd="0" destOrd="0" presId="urn:microsoft.com/office/officeart/2005/8/layout/vList2"/>
    <dgm:cxn modelId="{C3E765F2-E069-A547-B5CC-F519DF6EBC9B}" type="presOf" srcId="{98135D19-F934-450F-A760-7ED5FC7232CF}" destId="{33EA1E53-4BA1-0648-8C71-82A465EA264A}" srcOrd="0" destOrd="0" presId="urn:microsoft.com/office/officeart/2005/8/layout/vList2"/>
    <dgm:cxn modelId="{E12059A5-C9F1-5A42-9433-C04C436D5E4B}" type="presParOf" srcId="{24FEB22B-15DF-454C-83B3-62CA1D862AF8}" destId="{5DDDE058-EFF8-5E4D-A0F3-0D387B186581}" srcOrd="0" destOrd="0" presId="urn:microsoft.com/office/officeart/2005/8/layout/vList2"/>
    <dgm:cxn modelId="{0A0C9747-5551-EF42-9930-7466A97E318A}" type="presParOf" srcId="{24FEB22B-15DF-454C-83B3-62CA1D862AF8}" destId="{82C50EC6-8A0B-3543-B975-97822F1795AF}" srcOrd="1" destOrd="0" presId="urn:microsoft.com/office/officeart/2005/8/layout/vList2"/>
    <dgm:cxn modelId="{2C93F8C9-ADC4-3948-B596-C7F48E9CA165}" type="presParOf" srcId="{24FEB22B-15DF-454C-83B3-62CA1D862AF8}" destId="{6820E17A-CF22-0D40-A84E-EC52A8F80218}" srcOrd="2" destOrd="0" presId="urn:microsoft.com/office/officeart/2005/8/layout/vList2"/>
    <dgm:cxn modelId="{508C94F7-3068-2947-9F9C-219295DB6FD2}" type="presParOf" srcId="{24FEB22B-15DF-454C-83B3-62CA1D862AF8}" destId="{61D28423-1624-7941-BC73-96F78B6A2229}" srcOrd="3" destOrd="0" presId="urn:microsoft.com/office/officeart/2005/8/layout/vList2"/>
    <dgm:cxn modelId="{C56C609C-DA42-C14E-B84D-A133EB179D21}" type="presParOf" srcId="{24FEB22B-15DF-454C-83B3-62CA1D862AF8}" destId="{33EA1E53-4BA1-0648-8C71-82A465EA264A}" srcOrd="4" destOrd="0" presId="urn:microsoft.com/office/officeart/2005/8/layout/vList2"/>
    <dgm:cxn modelId="{64341DDB-B84C-4044-9A79-675A6582D27E}" type="presParOf" srcId="{24FEB22B-15DF-454C-83B3-62CA1D862AF8}" destId="{2E676075-4FA4-4948-B14B-4F7EC4B421B4}" srcOrd="5" destOrd="0" presId="urn:microsoft.com/office/officeart/2005/8/layout/vList2"/>
    <dgm:cxn modelId="{5A2B6DCC-1113-BD4E-953D-966C6C9334F4}" type="presParOf" srcId="{24FEB22B-15DF-454C-83B3-62CA1D862AF8}" destId="{62C0BD16-203B-7240-9261-624F36E82D41}" srcOrd="6" destOrd="0" presId="urn:microsoft.com/office/officeart/2005/8/layout/vList2"/>
    <dgm:cxn modelId="{DAF6B927-3791-5E4A-A59B-DB1D1217AC61}" type="presParOf" srcId="{24FEB22B-15DF-454C-83B3-62CA1D862AF8}" destId="{4DC8FBC4-9741-5941-A4D4-AEFECBF45A73}" srcOrd="7" destOrd="0" presId="urn:microsoft.com/office/officeart/2005/8/layout/vList2"/>
    <dgm:cxn modelId="{D2EBFCCB-76B2-454A-A2FE-19D4E9B71CD8}" type="presParOf" srcId="{24FEB22B-15DF-454C-83B3-62CA1D862AF8}" destId="{C2F9F971-C4A1-384C-A3CA-6A04F7D12EA6}" srcOrd="8" destOrd="0" presId="urn:microsoft.com/office/officeart/2005/8/layout/vList2"/>
    <dgm:cxn modelId="{0CBB2392-AC57-E64C-8035-05F44DA0CFEA}" type="presParOf" srcId="{24FEB22B-15DF-454C-83B3-62CA1D862AF8}" destId="{B58F9DA2-30A9-CE46-A864-DA7FF0969C69}"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4DD9A6-B14B-430B-A869-80331AFE885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756E2CE-4945-4C57-8106-154E1889D6DE}">
      <dgm:prSet/>
      <dgm:spPr/>
      <dgm:t>
        <a:bodyPr/>
        <a:lstStyle/>
        <a:p>
          <a:pPr>
            <a:lnSpc>
              <a:spcPct val="100000"/>
            </a:lnSpc>
            <a:defRPr b="1"/>
          </a:pPr>
          <a:r>
            <a:rPr lang="en-US" b="1"/>
            <a:t>Data Challenges :</a:t>
          </a:r>
          <a:endParaRPr lang="en-US"/>
        </a:p>
      </dgm:t>
    </dgm:pt>
    <dgm:pt modelId="{5F9EA2AE-4A9D-4237-BF65-09F68380EA3D}" type="parTrans" cxnId="{26E6C1F0-ECE3-4DF3-BC93-CF23194A3640}">
      <dgm:prSet/>
      <dgm:spPr/>
      <dgm:t>
        <a:bodyPr/>
        <a:lstStyle/>
        <a:p>
          <a:endParaRPr lang="en-US"/>
        </a:p>
      </dgm:t>
    </dgm:pt>
    <dgm:pt modelId="{BD7DE2C6-C587-4A7A-9592-8765A4DBF4D2}" type="sibTrans" cxnId="{26E6C1F0-ECE3-4DF3-BC93-CF23194A3640}">
      <dgm:prSet/>
      <dgm:spPr/>
      <dgm:t>
        <a:bodyPr/>
        <a:lstStyle/>
        <a:p>
          <a:endParaRPr lang="en-US"/>
        </a:p>
      </dgm:t>
    </dgm:pt>
    <dgm:pt modelId="{28339CED-006D-4A08-9CE4-9F2B6D7120EE}">
      <dgm:prSet/>
      <dgm:spPr/>
      <dgm:t>
        <a:bodyPr/>
        <a:lstStyle/>
        <a:p>
          <a:pPr>
            <a:lnSpc>
              <a:spcPct val="100000"/>
            </a:lnSpc>
          </a:pPr>
          <a:r>
            <a:rPr lang="en-US" dirty="0"/>
            <a:t>Handling missing or incomplete records required significant preprocessing.</a:t>
          </a:r>
        </a:p>
        <a:p>
          <a:pPr>
            <a:lnSpc>
              <a:spcPct val="100000"/>
            </a:lnSpc>
          </a:pPr>
          <a:r>
            <a:rPr lang="en-US" dirty="0"/>
            <a:t>Missing demographic information.</a:t>
          </a:r>
        </a:p>
      </dgm:t>
    </dgm:pt>
    <dgm:pt modelId="{3B75C7E8-E581-4E90-B8A5-5473341901A2}" type="parTrans" cxnId="{A5751B39-A3CF-4E5E-BD79-771C0EFAE0A1}">
      <dgm:prSet/>
      <dgm:spPr/>
      <dgm:t>
        <a:bodyPr/>
        <a:lstStyle/>
        <a:p>
          <a:endParaRPr lang="en-US"/>
        </a:p>
      </dgm:t>
    </dgm:pt>
    <dgm:pt modelId="{84F3BA6A-3B7B-4D60-A9DC-24824588F2E1}" type="sibTrans" cxnId="{A5751B39-A3CF-4E5E-BD79-771C0EFAE0A1}">
      <dgm:prSet/>
      <dgm:spPr/>
      <dgm:t>
        <a:bodyPr/>
        <a:lstStyle/>
        <a:p>
          <a:endParaRPr lang="en-US"/>
        </a:p>
      </dgm:t>
    </dgm:pt>
    <dgm:pt modelId="{EBB89A6C-E214-4909-9632-A13F8529EDD9}">
      <dgm:prSet/>
      <dgm:spPr/>
      <dgm:t>
        <a:bodyPr/>
        <a:lstStyle/>
        <a:p>
          <a:pPr>
            <a:lnSpc>
              <a:spcPct val="100000"/>
            </a:lnSpc>
          </a:pPr>
          <a:r>
            <a:rPr lang="en-US" dirty="0"/>
            <a:t>Discrepancies in regional data highlighted the need for better standardization in data collection.</a:t>
          </a:r>
        </a:p>
      </dgm:t>
    </dgm:pt>
    <dgm:pt modelId="{96983894-5525-4DAD-BA45-3C1CFAC61A57}" type="parTrans" cxnId="{8D1AD043-BCBD-434E-BCC6-9EDBDFA23B01}">
      <dgm:prSet/>
      <dgm:spPr/>
      <dgm:t>
        <a:bodyPr/>
        <a:lstStyle/>
        <a:p>
          <a:endParaRPr lang="en-US"/>
        </a:p>
      </dgm:t>
    </dgm:pt>
    <dgm:pt modelId="{5F685D35-D95F-40CE-8488-CF4BE36898CA}" type="sibTrans" cxnId="{8D1AD043-BCBD-434E-BCC6-9EDBDFA23B01}">
      <dgm:prSet/>
      <dgm:spPr/>
      <dgm:t>
        <a:bodyPr/>
        <a:lstStyle/>
        <a:p>
          <a:endParaRPr lang="en-US"/>
        </a:p>
      </dgm:t>
    </dgm:pt>
    <dgm:pt modelId="{DCA5885A-14F7-4FEE-B1E5-52638314F636}">
      <dgm:prSet/>
      <dgm:spPr/>
      <dgm:t>
        <a:bodyPr/>
        <a:lstStyle/>
        <a:p>
          <a:pPr>
            <a:lnSpc>
              <a:spcPct val="100000"/>
            </a:lnSpc>
            <a:defRPr b="1"/>
          </a:pPr>
          <a:r>
            <a:rPr lang="en-US" b="1" dirty="0"/>
            <a:t>Insights Gained :</a:t>
          </a:r>
          <a:endParaRPr lang="en-US" dirty="0"/>
        </a:p>
      </dgm:t>
    </dgm:pt>
    <dgm:pt modelId="{89CFBC94-E19B-4080-B2AC-9576E6A1215B}" type="parTrans" cxnId="{34E8C418-F2F4-444B-889B-2FAE1ED0ABF0}">
      <dgm:prSet/>
      <dgm:spPr/>
      <dgm:t>
        <a:bodyPr/>
        <a:lstStyle/>
        <a:p>
          <a:endParaRPr lang="en-US"/>
        </a:p>
      </dgm:t>
    </dgm:pt>
    <dgm:pt modelId="{67370A3C-4013-4044-A923-BB376B3DAB7B}" type="sibTrans" cxnId="{34E8C418-F2F4-444B-889B-2FAE1ED0ABF0}">
      <dgm:prSet/>
      <dgm:spPr/>
      <dgm:t>
        <a:bodyPr/>
        <a:lstStyle/>
        <a:p>
          <a:endParaRPr lang="en-US"/>
        </a:p>
      </dgm:t>
    </dgm:pt>
    <dgm:pt modelId="{4913AF24-1000-4065-A236-1CA20D83AAB2}">
      <dgm:prSet/>
      <dgm:spPr/>
      <dgm:t>
        <a:bodyPr/>
        <a:lstStyle/>
        <a:p>
          <a:pPr>
            <a:lnSpc>
              <a:spcPct val="100000"/>
            </a:lnSpc>
          </a:pPr>
          <a:r>
            <a:rPr lang="en-IN" dirty="0">
              <a:effectLst/>
              <a:latin typeface="Aptos" panose="020B0004020202020204" pitchFamily="34" charset="0"/>
              <a:ea typeface="Aptos" panose="020B0004020202020204" pitchFamily="34" charset="0"/>
              <a:cs typeface="Times New Roman" panose="02020603050405020304" pitchFamily="18" charset="0"/>
            </a:rPr>
            <a:t>Significant variance in opioid prescribing across areas and demographics, as well as notable patterns in the distribution of high-risk Schedule II medicines</a:t>
          </a:r>
          <a:r>
            <a:rPr lang="en-US" dirty="0"/>
            <a:t>.</a:t>
          </a:r>
        </a:p>
      </dgm:t>
    </dgm:pt>
    <dgm:pt modelId="{7EE87E16-1F8B-4CA6-9275-F06ECB4E3116}" type="parTrans" cxnId="{28D75E62-EFBC-4ED7-9798-36513883950A}">
      <dgm:prSet/>
      <dgm:spPr/>
      <dgm:t>
        <a:bodyPr/>
        <a:lstStyle/>
        <a:p>
          <a:endParaRPr lang="en-US"/>
        </a:p>
      </dgm:t>
    </dgm:pt>
    <dgm:pt modelId="{CE0FBAD8-A9C4-44EA-BB4E-1E6F87E760A9}" type="sibTrans" cxnId="{28D75E62-EFBC-4ED7-9798-36513883950A}">
      <dgm:prSet/>
      <dgm:spPr/>
      <dgm:t>
        <a:bodyPr/>
        <a:lstStyle/>
        <a:p>
          <a:endParaRPr lang="en-US"/>
        </a:p>
      </dgm:t>
    </dgm:pt>
    <dgm:pt modelId="{60C49508-7E3C-46B4-869D-709CE1F31967}">
      <dgm:prSet/>
      <dgm:spPr/>
      <dgm:t>
        <a:bodyPr/>
        <a:lstStyle/>
        <a:p>
          <a:pPr>
            <a:lnSpc>
              <a:spcPct val="100000"/>
            </a:lnSpc>
          </a:pPr>
          <a:r>
            <a:rPr lang="en-US" dirty="0"/>
            <a:t>Policy changes (e.g., stricter MME limits) significantly impacted prescription behaviors.</a:t>
          </a:r>
        </a:p>
      </dgm:t>
    </dgm:pt>
    <dgm:pt modelId="{92A51C12-C248-4C58-82BA-75164710DE0A}" type="parTrans" cxnId="{8E6A39FA-677B-4767-B798-6F328E1A620E}">
      <dgm:prSet/>
      <dgm:spPr/>
      <dgm:t>
        <a:bodyPr/>
        <a:lstStyle/>
        <a:p>
          <a:endParaRPr lang="en-US"/>
        </a:p>
      </dgm:t>
    </dgm:pt>
    <dgm:pt modelId="{3B0321E0-C279-46B9-B7DE-109A44CA2D01}" type="sibTrans" cxnId="{8E6A39FA-677B-4767-B798-6F328E1A620E}">
      <dgm:prSet/>
      <dgm:spPr/>
      <dgm:t>
        <a:bodyPr/>
        <a:lstStyle/>
        <a:p>
          <a:endParaRPr lang="en-US"/>
        </a:p>
      </dgm:t>
    </dgm:pt>
    <dgm:pt modelId="{29573483-C39B-44FC-8773-3847C622C1D2}">
      <dgm:prSet/>
      <dgm:spPr/>
      <dgm:t>
        <a:bodyPr/>
        <a:lstStyle/>
        <a:p>
          <a:pPr>
            <a:lnSpc>
              <a:spcPct val="100000"/>
            </a:lnSpc>
            <a:defRPr b="1"/>
          </a:pPr>
          <a:r>
            <a:rPr lang="en-US" b="1"/>
            <a:t>Opportunities for Improvement :</a:t>
          </a:r>
          <a:endParaRPr lang="en-US"/>
        </a:p>
      </dgm:t>
    </dgm:pt>
    <dgm:pt modelId="{869B87D8-10BC-40BB-9AED-017A8788EA73}" type="parTrans" cxnId="{C888382E-B750-4EB5-B480-689D5B0BE2E1}">
      <dgm:prSet/>
      <dgm:spPr/>
      <dgm:t>
        <a:bodyPr/>
        <a:lstStyle/>
        <a:p>
          <a:endParaRPr lang="en-US"/>
        </a:p>
      </dgm:t>
    </dgm:pt>
    <dgm:pt modelId="{202C42A8-F22B-45B3-A915-F20D349C07BC}" type="sibTrans" cxnId="{C888382E-B750-4EB5-B480-689D5B0BE2E1}">
      <dgm:prSet/>
      <dgm:spPr/>
      <dgm:t>
        <a:bodyPr/>
        <a:lstStyle/>
        <a:p>
          <a:endParaRPr lang="en-US"/>
        </a:p>
      </dgm:t>
    </dgm:pt>
    <dgm:pt modelId="{E1C64A8D-C854-422B-849B-C5E0B7A499A2}">
      <dgm:prSet/>
      <dgm:spPr/>
      <dgm:t>
        <a:bodyPr/>
        <a:lstStyle/>
        <a:p>
          <a:pPr>
            <a:lnSpc>
              <a:spcPct val="100000"/>
            </a:lnSpc>
          </a:pPr>
          <a:r>
            <a:rPr lang="en-US" dirty="0"/>
            <a:t>Incorporating external data, such as overdose reports or demographic insights, could enhance the analysis.</a:t>
          </a:r>
        </a:p>
      </dgm:t>
    </dgm:pt>
    <dgm:pt modelId="{794E7428-FE54-455C-9A22-611D728209C9}" type="parTrans" cxnId="{28DE9ED3-0E7E-44E7-A71F-E0D17063DD66}">
      <dgm:prSet/>
      <dgm:spPr/>
      <dgm:t>
        <a:bodyPr/>
        <a:lstStyle/>
        <a:p>
          <a:endParaRPr lang="en-US"/>
        </a:p>
      </dgm:t>
    </dgm:pt>
    <dgm:pt modelId="{AE71A29F-F2B8-4DC9-8DA4-B0F95F4AC965}" type="sibTrans" cxnId="{28DE9ED3-0E7E-44E7-A71F-E0D17063DD66}">
      <dgm:prSet/>
      <dgm:spPr/>
      <dgm:t>
        <a:bodyPr/>
        <a:lstStyle/>
        <a:p>
          <a:endParaRPr lang="en-US"/>
        </a:p>
      </dgm:t>
    </dgm:pt>
    <dgm:pt modelId="{B6F69FCE-9DAE-442A-B87B-9838EBC23B17}">
      <dgm:prSet/>
      <dgm:spPr/>
      <dgm:t>
        <a:bodyPr/>
        <a:lstStyle/>
        <a:p>
          <a:pPr>
            <a:lnSpc>
              <a:spcPct val="100000"/>
            </a:lnSpc>
          </a:pPr>
          <a:r>
            <a:rPr lang="en-US"/>
            <a:t>Engaging with domain experts could refine the interpretation of high-risk patterns.</a:t>
          </a:r>
        </a:p>
      </dgm:t>
    </dgm:pt>
    <dgm:pt modelId="{A050F52F-6AC2-4314-832B-16B35609A933}" type="parTrans" cxnId="{ADB808B0-CDB6-48C6-855A-8AF0F200C300}">
      <dgm:prSet/>
      <dgm:spPr/>
      <dgm:t>
        <a:bodyPr/>
        <a:lstStyle/>
        <a:p>
          <a:endParaRPr lang="en-US"/>
        </a:p>
      </dgm:t>
    </dgm:pt>
    <dgm:pt modelId="{F75A11DB-8965-4E7D-916A-CDFB681B5BF9}" type="sibTrans" cxnId="{ADB808B0-CDB6-48C6-855A-8AF0F200C300}">
      <dgm:prSet/>
      <dgm:spPr/>
      <dgm:t>
        <a:bodyPr/>
        <a:lstStyle/>
        <a:p>
          <a:endParaRPr lang="en-US"/>
        </a:p>
      </dgm:t>
    </dgm:pt>
    <dgm:pt modelId="{28A883A3-3D77-4768-8642-33743727AC69}">
      <dgm:prSet/>
      <dgm:spPr/>
      <dgm:t>
        <a:bodyPr/>
        <a:lstStyle/>
        <a:p>
          <a:pPr>
            <a:lnSpc>
              <a:spcPct val="100000"/>
            </a:lnSpc>
            <a:defRPr b="1"/>
          </a:pPr>
          <a:r>
            <a:rPr lang="en-US" b="1" dirty="0"/>
            <a:t>Broader Implications :</a:t>
          </a:r>
          <a:endParaRPr lang="en-US" dirty="0"/>
        </a:p>
      </dgm:t>
    </dgm:pt>
    <dgm:pt modelId="{0E9187E1-2D6B-4CF8-B1E8-40B4BA3AB3B4}" type="parTrans" cxnId="{2C209067-C42F-42CC-A6E7-9243550E6CAF}">
      <dgm:prSet/>
      <dgm:spPr/>
      <dgm:t>
        <a:bodyPr/>
        <a:lstStyle/>
        <a:p>
          <a:endParaRPr lang="en-US"/>
        </a:p>
      </dgm:t>
    </dgm:pt>
    <dgm:pt modelId="{A1F9C625-571B-47CA-8AE1-494CA57642D3}" type="sibTrans" cxnId="{2C209067-C42F-42CC-A6E7-9243550E6CAF}">
      <dgm:prSet/>
      <dgm:spPr/>
      <dgm:t>
        <a:bodyPr/>
        <a:lstStyle/>
        <a:p>
          <a:endParaRPr lang="en-US"/>
        </a:p>
      </dgm:t>
    </dgm:pt>
    <dgm:pt modelId="{606193E1-B0EF-457D-A0C2-D0D4F689986B}">
      <dgm:prSet/>
      <dgm:spPr/>
      <dgm:t>
        <a:bodyPr/>
        <a:lstStyle/>
        <a:p>
          <a:pPr>
            <a:lnSpc>
              <a:spcPct val="100000"/>
            </a:lnSpc>
          </a:pPr>
          <a:r>
            <a:rPr lang="en-US"/>
            <a:t>The findings underscore the importance of monitoring and regulating prescriptions to reduce misuse.</a:t>
          </a:r>
        </a:p>
      </dgm:t>
    </dgm:pt>
    <dgm:pt modelId="{B473E93B-BBCA-4599-AA34-9648D4D16E76}" type="parTrans" cxnId="{65A11586-1D98-43CF-B691-9E6245EF514D}">
      <dgm:prSet/>
      <dgm:spPr/>
      <dgm:t>
        <a:bodyPr/>
        <a:lstStyle/>
        <a:p>
          <a:endParaRPr lang="en-US"/>
        </a:p>
      </dgm:t>
    </dgm:pt>
    <dgm:pt modelId="{F5A2BC22-A123-4565-B69D-AFE98CB09A25}" type="sibTrans" cxnId="{65A11586-1D98-43CF-B691-9E6245EF514D}">
      <dgm:prSet/>
      <dgm:spPr/>
      <dgm:t>
        <a:bodyPr/>
        <a:lstStyle/>
        <a:p>
          <a:endParaRPr lang="en-US"/>
        </a:p>
      </dgm:t>
    </dgm:pt>
    <dgm:pt modelId="{8ECAFF75-6D5E-45D2-ABB0-A4906FFF188D}">
      <dgm:prSet/>
      <dgm:spPr/>
      <dgm:t>
        <a:bodyPr/>
        <a:lstStyle/>
        <a:p>
          <a:pPr>
            <a:lnSpc>
              <a:spcPct val="100000"/>
            </a:lnSpc>
          </a:pPr>
          <a:r>
            <a:rPr lang="en-US"/>
            <a:t>Public health campaigns tailored to high-risk regions could have a substantial impact.</a:t>
          </a:r>
        </a:p>
      </dgm:t>
    </dgm:pt>
    <dgm:pt modelId="{A0B24CA6-24BC-44A7-B929-4CD7761E2F84}" type="parTrans" cxnId="{F1510DBA-FC76-4C07-B60D-A86799703C39}">
      <dgm:prSet/>
      <dgm:spPr/>
      <dgm:t>
        <a:bodyPr/>
        <a:lstStyle/>
        <a:p>
          <a:endParaRPr lang="en-US"/>
        </a:p>
      </dgm:t>
    </dgm:pt>
    <dgm:pt modelId="{6F0980A7-58E5-448F-B827-6C56A7130FB4}" type="sibTrans" cxnId="{F1510DBA-FC76-4C07-B60D-A86799703C39}">
      <dgm:prSet/>
      <dgm:spPr/>
      <dgm:t>
        <a:bodyPr/>
        <a:lstStyle/>
        <a:p>
          <a:endParaRPr lang="en-US"/>
        </a:p>
      </dgm:t>
    </dgm:pt>
    <dgm:pt modelId="{01213156-60C3-4D67-AF35-A4FBCC7FEC02}" type="pres">
      <dgm:prSet presAssocID="{9A4DD9A6-B14B-430B-A869-80331AFE885C}" presName="root" presStyleCnt="0">
        <dgm:presLayoutVars>
          <dgm:dir/>
          <dgm:resizeHandles val="exact"/>
        </dgm:presLayoutVars>
      </dgm:prSet>
      <dgm:spPr/>
    </dgm:pt>
    <dgm:pt modelId="{C467265D-980C-46CB-8EF9-4A28F42AADF5}" type="pres">
      <dgm:prSet presAssocID="{1756E2CE-4945-4C57-8106-154E1889D6DE}" presName="compNode" presStyleCnt="0"/>
      <dgm:spPr/>
    </dgm:pt>
    <dgm:pt modelId="{2142F4C3-91DC-455C-B335-6957E7A258CE}" type="pres">
      <dgm:prSet presAssocID="{1756E2CE-4945-4C57-8106-154E1889D6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CA6D18E8-5F2A-4509-9A80-73327240F05B}" type="pres">
      <dgm:prSet presAssocID="{1756E2CE-4945-4C57-8106-154E1889D6DE}" presName="iconSpace" presStyleCnt="0"/>
      <dgm:spPr/>
    </dgm:pt>
    <dgm:pt modelId="{A7144D89-2794-4886-9AEA-E5440B01A124}" type="pres">
      <dgm:prSet presAssocID="{1756E2CE-4945-4C57-8106-154E1889D6DE}" presName="parTx" presStyleLbl="revTx" presStyleIdx="0" presStyleCnt="8">
        <dgm:presLayoutVars>
          <dgm:chMax val="0"/>
          <dgm:chPref val="0"/>
        </dgm:presLayoutVars>
      </dgm:prSet>
      <dgm:spPr/>
    </dgm:pt>
    <dgm:pt modelId="{11070D27-8145-4E81-9159-5F7C5065F0EB}" type="pres">
      <dgm:prSet presAssocID="{1756E2CE-4945-4C57-8106-154E1889D6DE}" presName="txSpace" presStyleCnt="0"/>
      <dgm:spPr/>
    </dgm:pt>
    <dgm:pt modelId="{79DA73BB-CC42-4642-8511-06F6A1048B81}" type="pres">
      <dgm:prSet presAssocID="{1756E2CE-4945-4C57-8106-154E1889D6DE}" presName="desTx" presStyleLbl="revTx" presStyleIdx="1" presStyleCnt="8">
        <dgm:presLayoutVars/>
      </dgm:prSet>
      <dgm:spPr/>
    </dgm:pt>
    <dgm:pt modelId="{09434E86-F5AF-4ACC-94E0-2B8F030A63B2}" type="pres">
      <dgm:prSet presAssocID="{BD7DE2C6-C587-4A7A-9592-8765A4DBF4D2}" presName="sibTrans" presStyleCnt="0"/>
      <dgm:spPr/>
    </dgm:pt>
    <dgm:pt modelId="{BBBAE37D-181B-4D4E-BB72-AAF777DC6675}" type="pres">
      <dgm:prSet presAssocID="{DCA5885A-14F7-4FEE-B1E5-52638314F636}" presName="compNode" presStyleCnt="0"/>
      <dgm:spPr/>
    </dgm:pt>
    <dgm:pt modelId="{5D8676E8-945E-4C04-91E7-5E7418C833F2}" type="pres">
      <dgm:prSet presAssocID="{DCA5885A-14F7-4FEE-B1E5-52638314F6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D4BA3333-B6E9-4996-9004-96FB35F78EF3}" type="pres">
      <dgm:prSet presAssocID="{DCA5885A-14F7-4FEE-B1E5-52638314F636}" presName="iconSpace" presStyleCnt="0"/>
      <dgm:spPr/>
    </dgm:pt>
    <dgm:pt modelId="{81F4838A-62E1-4F72-8766-3CD3837393C9}" type="pres">
      <dgm:prSet presAssocID="{DCA5885A-14F7-4FEE-B1E5-52638314F636}" presName="parTx" presStyleLbl="revTx" presStyleIdx="2" presStyleCnt="8">
        <dgm:presLayoutVars>
          <dgm:chMax val="0"/>
          <dgm:chPref val="0"/>
        </dgm:presLayoutVars>
      </dgm:prSet>
      <dgm:spPr/>
    </dgm:pt>
    <dgm:pt modelId="{533F006D-2285-4552-96C8-C14264D1C31F}" type="pres">
      <dgm:prSet presAssocID="{DCA5885A-14F7-4FEE-B1E5-52638314F636}" presName="txSpace" presStyleCnt="0"/>
      <dgm:spPr/>
    </dgm:pt>
    <dgm:pt modelId="{0B7B5477-8455-4D0B-B6CF-8872CB2972C2}" type="pres">
      <dgm:prSet presAssocID="{DCA5885A-14F7-4FEE-B1E5-52638314F636}" presName="desTx" presStyleLbl="revTx" presStyleIdx="3" presStyleCnt="8">
        <dgm:presLayoutVars/>
      </dgm:prSet>
      <dgm:spPr/>
    </dgm:pt>
    <dgm:pt modelId="{1624F8E7-2381-47A1-83F7-1650B74ED5A3}" type="pres">
      <dgm:prSet presAssocID="{67370A3C-4013-4044-A923-BB376B3DAB7B}" presName="sibTrans" presStyleCnt="0"/>
      <dgm:spPr/>
    </dgm:pt>
    <dgm:pt modelId="{5B03D89D-B48B-4437-9E68-C163234A182C}" type="pres">
      <dgm:prSet presAssocID="{29573483-C39B-44FC-8773-3847C622C1D2}" presName="compNode" presStyleCnt="0"/>
      <dgm:spPr/>
    </dgm:pt>
    <dgm:pt modelId="{38BF82E6-A6DF-4B98-A5E6-CEE91C7D6AB4}" type="pres">
      <dgm:prSet presAssocID="{29573483-C39B-44FC-8773-3847C622C1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DCFC2114-E043-4A84-8526-6A394379F92E}" type="pres">
      <dgm:prSet presAssocID="{29573483-C39B-44FC-8773-3847C622C1D2}" presName="iconSpace" presStyleCnt="0"/>
      <dgm:spPr/>
    </dgm:pt>
    <dgm:pt modelId="{90D55402-F4E3-4649-A5DD-7DAAC8E50D2C}" type="pres">
      <dgm:prSet presAssocID="{29573483-C39B-44FC-8773-3847C622C1D2}" presName="parTx" presStyleLbl="revTx" presStyleIdx="4" presStyleCnt="8">
        <dgm:presLayoutVars>
          <dgm:chMax val="0"/>
          <dgm:chPref val="0"/>
        </dgm:presLayoutVars>
      </dgm:prSet>
      <dgm:spPr/>
    </dgm:pt>
    <dgm:pt modelId="{9C14E50C-FDB7-4A29-9A4E-7B18615DC941}" type="pres">
      <dgm:prSet presAssocID="{29573483-C39B-44FC-8773-3847C622C1D2}" presName="txSpace" presStyleCnt="0"/>
      <dgm:spPr/>
    </dgm:pt>
    <dgm:pt modelId="{61851656-C6C2-47BA-A632-D7F838258EAF}" type="pres">
      <dgm:prSet presAssocID="{29573483-C39B-44FC-8773-3847C622C1D2}" presName="desTx" presStyleLbl="revTx" presStyleIdx="5" presStyleCnt="8">
        <dgm:presLayoutVars/>
      </dgm:prSet>
      <dgm:spPr/>
    </dgm:pt>
    <dgm:pt modelId="{51EB0DE2-AD17-4963-87C8-1EF29C128878}" type="pres">
      <dgm:prSet presAssocID="{202C42A8-F22B-45B3-A915-F20D349C07BC}" presName="sibTrans" presStyleCnt="0"/>
      <dgm:spPr/>
    </dgm:pt>
    <dgm:pt modelId="{B62887E5-AA3F-4188-8386-3B5A4A0A6A8D}" type="pres">
      <dgm:prSet presAssocID="{28A883A3-3D77-4768-8642-33743727AC69}" presName="compNode" presStyleCnt="0"/>
      <dgm:spPr/>
    </dgm:pt>
    <dgm:pt modelId="{3C7EC3EE-558A-4DDE-963E-51EA95E24824}" type="pres">
      <dgm:prSet presAssocID="{28A883A3-3D77-4768-8642-33743727AC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96B87E4A-3601-48DB-B29A-AC2F1087891E}" type="pres">
      <dgm:prSet presAssocID="{28A883A3-3D77-4768-8642-33743727AC69}" presName="iconSpace" presStyleCnt="0"/>
      <dgm:spPr/>
    </dgm:pt>
    <dgm:pt modelId="{4E431908-0C5F-4888-80B4-AF7CEED1BBB4}" type="pres">
      <dgm:prSet presAssocID="{28A883A3-3D77-4768-8642-33743727AC69}" presName="parTx" presStyleLbl="revTx" presStyleIdx="6" presStyleCnt="8">
        <dgm:presLayoutVars>
          <dgm:chMax val="0"/>
          <dgm:chPref val="0"/>
        </dgm:presLayoutVars>
      </dgm:prSet>
      <dgm:spPr/>
    </dgm:pt>
    <dgm:pt modelId="{49FE29AE-D32A-4169-9C5B-1868EBD3EB3C}" type="pres">
      <dgm:prSet presAssocID="{28A883A3-3D77-4768-8642-33743727AC69}" presName="txSpace" presStyleCnt="0"/>
      <dgm:spPr/>
    </dgm:pt>
    <dgm:pt modelId="{10D0AFFA-F4BE-4947-ADDA-AB8EDD3D1543}" type="pres">
      <dgm:prSet presAssocID="{28A883A3-3D77-4768-8642-33743727AC69}" presName="desTx" presStyleLbl="revTx" presStyleIdx="7" presStyleCnt="8">
        <dgm:presLayoutVars/>
      </dgm:prSet>
      <dgm:spPr/>
    </dgm:pt>
  </dgm:ptLst>
  <dgm:cxnLst>
    <dgm:cxn modelId="{34E8C418-F2F4-444B-889B-2FAE1ED0ABF0}" srcId="{9A4DD9A6-B14B-430B-A869-80331AFE885C}" destId="{DCA5885A-14F7-4FEE-B1E5-52638314F636}" srcOrd="1" destOrd="0" parTransId="{89CFBC94-E19B-4080-B2AC-9576E6A1215B}" sibTransId="{67370A3C-4013-4044-A923-BB376B3DAB7B}"/>
    <dgm:cxn modelId="{C84D771D-C8FC-6A40-A728-38AEB87B69AD}" type="presOf" srcId="{9A4DD9A6-B14B-430B-A869-80331AFE885C}" destId="{01213156-60C3-4D67-AF35-A4FBCC7FEC02}" srcOrd="0" destOrd="0" presId="urn:microsoft.com/office/officeart/2018/5/layout/CenteredIconLabelDescriptionList"/>
    <dgm:cxn modelId="{C888382E-B750-4EB5-B480-689D5B0BE2E1}" srcId="{9A4DD9A6-B14B-430B-A869-80331AFE885C}" destId="{29573483-C39B-44FC-8773-3847C622C1D2}" srcOrd="2" destOrd="0" parTransId="{869B87D8-10BC-40BB-9AED-017A8788EA73}" sibTransId="{202C42A8-F22B-45B3-A915-F20D349C07BC}"/>
    <dgm:cxn modelId="{A5751B39-A3CF-4E5E-BD79-771C0EFAE0A1}" srcId="{1756E2CE-4945-4C57-8106-154E1889D6DE}" destId="{28339CED-006D-4A08-9CE4-9F2B6D7120EE}" srcOrd="0" destOrd="0" parTransId="{3B75C7E8-E581-4E90-B8A5-5473341901A2}" sibTransId="{84F3BA6A-3B7B-4D60-A9DC-24824588F2E1}"/>
    <dgm:cxn modelId="{13ECC93E-61E5-DA41-8FEC-98EFA825216B}" type="presOf" srcId="{28A883A3-3D77-4768-8642-33743727AC69}" destId="{4E431908-0C5F-4888-80B4-AF7CEED1BBB4}" srcOrd="0" destOrd="0" presId="urn:microsoft.com/office/officeart/2018/5/layout/CenteredIconLabelDescriptionList"/>
    <dgm:cxn modelId="{499AC93F-C9FD-504A-BA0D-03039F507962}" type="presOf" srcId="{28339CED-006D-4A08-9CE4-9F2B6D7120EE}" destId="{79DA73BB-CC42-4642-8511-06F6A1048B81}" srcOrd="0" destOrd="0" presId="urn:microsoft.com/office/officeart/2018/5/layout/CenteredIconLabelDescriptionList"/>
    <dgm:cxn modelId="{8D1AD043-BCBD-434E-BCC6-9EDBDFA23B01}" srcId="{1756E2CE-4945-4C57-8106-154E1889D6DE}" destId="{EBB89A6C-E214-4909-9632-A13F8529EDD9}" srcOrd="1" destOrd="0" parTransId="{96983894-5525-4DAD-BA45-3C1CFAC61A57}" sibTransId="{5F685D35-D95F-40CE-8488-CF4BE36898CA}"/>
    <dgm:cxn modelId="{EBE73A55-7A6C-B944-908B-6D00D96D9CAA}" type="presOf" srcId="{E1C64A8D-C854-422B-849B-C5E0B7A499A2}" destId="{61851656-C6C2-47BA-A632-D7F838258EAF}" srcOrd="0" destOrd="0" presId="urn:microsoft.com/office/officeart/2018/5/layout/CenteredIconLabelDescriptionList"/>
    <dgm:cxn modelId="{28D75E62-EFBC-4ED7-9798-36513883950A}" srcId="{DCA5885A-14F7-4FEE-B1E5-52638314F636}" destId="{4913AF24-1000-4065-A236-1CA20D83AAB2}" srcOrd="0" destOrd="0" parTransId="{7EE87E16-1F8B-4CA6-9275-F06ECB4E3116}" sibTransId="{CE0FBAD8-A9C4-44EA-BB4E-1E6F87E760A9}"/>
    <dgm:cxn modelId="{2C209067-C42F-42CC-A6E7-9243550E6CAF}" srcId="{9A4DD9A6-B14B-430B-A869-80331AFE885C}" destId="{28A883A3-3D77-4768-8642-33743727AC69}" srcOrd="3" destOrd="0" parTransId="{0E9187E1-2D6B-4CF8-B1E8-40B4BA3AB3B4}" sibTransId="{A1F9C625-571B-47CA-8AE1-494CA57642D3}"/>
    <dgm:cxn modelId="{4F2E8B6D-5794-474D-BFE4-10329006DE3F}" type="presOf" srcId="{4913AF24-1000-4065-A236-1CA20D83AAB2}" destId="{0B7B5477-8455-4D0B-B6CF-8872CB2972C2}" srcOrd="0" destOrd="0" presId="urn:microsoft.com/office/officeart/2018/5/layout/CenteredIconLabelDescriptionList"/>
    <dgm:cxn modelId="{66F53683-B7E8-2D42-B8EE-5ECC12D0E2C2}" type="presOf" srcId="{EBB89A6C-E214-4909-9632-A13F8529EDD9}" destId="{79DA73BB-CC42-4642-8511-06F6A1048B81}" srcOrd="0" destOrd="1" presId="urn:microsoft.com/office/officeart/2018/5/layout/CenteredIconLabelDescriptionList"/>
    <dgm:cxn modelId="{65A11586-1D98-43CF-B691-9E6245EF514D}" srcId="{28A883A3-3D77-4768-8642-33743727AC69}" destId="{606193E1-B0EF-457D-A0C2-D0D4F689986B}" srcOrd="0" destOrd="0" parTransId="{B473E93B-BBCA-4599-AA34-9648D4D16E76}" sibTransId="{F5A2BC22-A123-4565-B69D-AFE98CB09A25}"/>
    <dgm:cxn modelId="{1EDCAF98-9BAD-5D47-9480-8334B831A348}" type="presOf" srcId="{8ECAFF75-6D5E-45D2-ABB0-A4906FFF188D}" destId="{10D0AFFA-F4BE-4947-ADDA-AB8EDD3D1543}" srcOrd="0" destOrd="1" presId="urn:microsoft.com/office/officeart/2018/5/layout/CenteredIconLabelDescriptionList"/>
    <dgm:cxn modelId="{ADB808B0-CDB6-48C6-855A-8AF0F200C300}" srcId="{29573483-C39B-44FC-8773-3847C622C1D2}" destId="{B6F69FCE-9DAE-442A-B87B-9838EBC23B17}" srcOrd="1" destOrd="0" parTransId="{A050F52F-6AC2-4314-832B-16B35609A933}" sibTransId="{F75A11DB-8965-4E7D-916A-CDFB681B5BF9}"/>
    <dgm:cxn modelId="{6A81B3B4-3E88-564B-8AA6-D4FFEF25AB6A}" type="presOf" srcId="{B6F69FCE-9DAE-442A-B87B-9838EBC23B17}" destId="{61851656-C6C2-47BA-A632-D7F838258EAF}" srcOrd="0" destOrd="1" presId="urn:microsoft.com/office/officeart/2018/5/layout/CenteredIconLabelDescriptionList"/>
    <dgm:cxn modelId="{F1510DBA-FC76-4C07-B60D-A86799703C39}" srcId="{28A883A3-3D77-4768-8642-33743727AC69}" destId="{8ECAFF75-6D5E-45D2-ABB0-A4906FFF188D}" srcOrd="1" destOrd="0" parTransId="{A0B24CA6-24BC-44A7-B929-4CD7761E2F84}" sibTransId="{6F0980A7-58E5-448F-B827-6C56A7130FB4}"/>
    <dgm:cxn modelId="{28DE9ED3-0E7E-44E7-A71F-E0D17063DD66}" srcId="{29573483-C39B-44FC-8773-3847C622C1D2}" destId="{E1C64A8D-C854-422B-849B-C5E0B7A499A2}" srcOrd="0" destOrd="0" parTransId="{794E7428-FE54-455C-9A22-611D728209C9}" sibTransId="{AE71A29F-F2B8-4DC9-8DA4-B0F95F4AC965}"/>
    <dgm:cxn modelId="{7CA873DB-8D39-B343-AC70-11308011403B}" type="presOf" srcId="{60C49508-7E3C-46B4-869D-709CE1F31967}" destId="{0B7B5477-8455-4D0B-B6CF-8872CB2972C2}" srcOrd="0" destOrd="1" presId="urn:microsoft.com/office/officeart/2018/5/layout/CenteredIconLabelDescriptionList"/>
    <dgm:cxn modelId="{D58220E8-818A-7642-B97F-2017E5F7521F}" type="presOf" srcId="{1756E2CE-4945-4C57-8106-154E1889D6DE}" destId="{A7144D89-2794-4886-9AEA-E5440B01A124}" srcOrd="0" destOrd="0" presId="urn:microsoft.com/office/officeart/2018/5/layout/CenteredIconLabelDescriptionList"/>
    <dgm:cxn modelId="{26E6C1F0-ECE3-4DF3-BC93-CF23194A3640}" srcId="{9A4DD9A6-B14B-430B-A869-80331AFE885C}" destId="{1756E2CE-4945-4C57-8106-154E1889D6DE}" srcOrd="0" destOrd="0" parTransId="{5F9EA2AE-4A9D-4237-BF65-09F68380EA3D}" sibTransId="{BD7DE2C6-C587-4A7A-9592-8765A4DBF4D2}"/>
    <dgm:cxn modelId="{B9BE62F5-8276-8244-9AF0-18970B0E61EA}" type="presOf" srcId="{DCA5885A-14F7-4FEE-B1E5-52638314F636}" destId="{81F4838A-62E1-4F72-8766-3CD3837393C9}" srcOrd="0" destOrd="0" presId="urn:microsoft.com/office/officeart/2018/5/layout/CenteredIconLabelDescriptionList"/>
    <dgm:cxn modelId="{C0E282F6-3A6B-E444-9680-6228125FB8AC}" type="presOf" srcId="{29573483-C39B-44FC-8773-3847C622C1D2}" destId="{90D55402-F4E3-4649-A5DD-7DAAC8E50D2C}" srcOrd="0" destOrd="0" presId="urn:microsoft.com/office/officeart/2018/5/layout/CenteredIconLabelDescriptionList"/>
    <dgm:cxn modelId="{606CD6F7-ABCA-6447-AB4F-D5A3D1A6494B}" type="presOf" srcId="{606193E1-B0EF-457D-A0C2-D0D4F689986B}" destId="{10D0AFFA-F4BE-4947-ADDA-AB8EDD3D1543}" srcOrd="0" destOrd="0" presId="urn:microsoft.com/office/officeart/2018/5/layout/CenteredIconLabelDescriptionList"/>
    <dgm:cxn modelId="{8E6A39FA-677B-4767-B798-6F328E1A620E}" srcId="{DCA5885A-14F7-4FEE-B1E5-52638314F636}" destId="{60C49508-7E3C-46B4-869D-709CE1F31967}" srcOrd="1" destOrd="0" parTransId="{92A51C12-C248-4C58-82BA-75164710DE0A}" sibTransId="{3B0321E0-C279-46B9-B7DE-109A44CA2D01}"/>
    <dgm:cxn modelId="{8ED54E8F-597A-7B41-8BA9-0EE064B5F882}" type="presParOf" srcId="{01213156-60C3-4D67-AF35-A4FBCC7FEC02}" destId="{C467265D-980C-46CB-8EF9-4A28F42AADF5}" srcOrd="0" destOrd="0" presId="urn:microsoft.com/office/officeart/2018/5/layout/CenteredIconLabelDescriptionList"/>
    <dgm:cxn modelId="{469E20EB-3FF6-874E-BC33-D5E83807050F}" type="presParOf" srcId="{C467265D-980C-46CB-8EF9-4A28F42AADF5}" destId="{2142F4C3-91DC-455C-B335-6957E7A258CE}" srcOrd="0" destOrd="0" presId="urn:microsoft.com/office/officeart/2018/5/layout/CenteredIconLabelDescriptionList"/>
    <dgm:cxn modelId="{0A81BA07-8D7B-9847-A65D-F117F6E903CB}" type="presParOf" srcId="{C467265D-980C-46CB-8EF9-4A28F42AADF5}" destId="{CA6D18E8-5F2A-4509-9A80-73327240F05B}" srcOrd="1" destOrd="0" presId="urn:microsoft.com/office/officeart/2018/5/layout/CenteredIconLabelDescriptionList"/>
    <dgm:cxn modelId="{A6A23B0C-B8FD-BA4F-94B2-1D54825736FA}" type="presParOf" srcId="{C467265D-980C-46CB-8EF9-4A28F42AADF5}" destId="{A7144D89-2794-4886-9AEA-E5440B01A124}" srcOrd="2" destOrd="0" presId="urn:microsoft.com/office/officeart/2018/5/layout/CenteredIconLabelDescriptionList"/>
    <dgm:cxn modelId="{BDA95DE8-A266-5F41-A20A-054CDCDFB3C1}" type="presParOf" srcId="{C467265D-980C-46CB-8EF9-4A28F42AADF5}" destId="{11070D27-8145-4E81-9159-5F7C5065F0EB}" srcOrd="3" destOrd="0" presId="urn:microsoft.com/office/officeart/2018/5/layout/CenteredIconLabelDescriptionList"/>
    <dgm:cxn modelId="{AD6852DF-441A-E342-A188-671081A2AC6A}" type="presParOf" srcId="{C467265D-980C-46CB-8EF9-4A28F42AADF5}" destId="{79DA73BB-CC42-4642-8511-06F6A1048B81}" srcOrd="4" destOrd="0" presId="urn:microsoft.com/office/officeart/2018/5/layout/CenteredIconLabelDescriptionList"/>
    <dgm:cxn modelId="{2D19151F-372F-D544-9CEC-8612DAE3EE90}" type="presParOf" srcId="{01213156-60C3-4D67-AF35-A4FBCC7FEC02}" destId="{09434E86-F5AF-4ACC-94E0-2B8F030A63B2}" srcOrd="1" destOrd="0" presId="urn:microsoft.com/office/officeart/2018/5/layout/CenteredIconLabelDescriptionList"/>
    <dgm:cxn modelId="{8EA2E0E5-E67D-9941-B210-62D74A03A755}" type="presParOf" srcId="{01213156-60C3-4D67-AF35-A4FBCC7FEC02}" destId="{BBBAE37D-181B-4D4E-BB72-AAF777DC6675}" srcOrd="2" destOrd="0" presId="urn:microsoft.com/office/officeart/2018/5/layout/CenteredIconLabelDescriptionList"/>
    <dgm:cxn modelId="{BE858DB5-BCA3-2C4F-B320-FDEBD0C6090E}" type="presParOf" srcId="{BBBAE37D-181B-4D4E-BB72-AAF777DC6675}" destId="{5D8676E8-945E-4C04-91E7-5E7418C833F2}" srcOrd="0" destOrd="0" presId="urn:microsoft.com/office/officeart/2018/5/layout/CenteredIconLabelDescriptionList"/>
    <dgm:cxn modelId="{E7DA8AA2-3586-7149-9EF1-1020139ACA90}" type="presParOf" srcId="{BBBAE37D-181B-4D4E-BB72-AAF777DC6675}" destId="{D4BA3333-B6E9-4996-9004-96FB35F78EF3}" srcOrd="1" destOrd="0" presId="urn:microsoft.com/office/officeart/2018/5/layout/CenteredIconLabelDescriptionList"/>
    <dgm:cxn modelId="{226E6D6F-7EAA-3041-BFBA-27817948EE23}" type="presParOf" srcId="{BBBAE37D-181B-4D4E-BB72-AAF777DC6675}" destId="{81F4838A-62E1-4F72-8766-3CD3837393C9}" srcOrd="2" destOrd="0" presId="urn:microsoft.com/office/officeart/2018/5/layout/CenteredIconLabelDescriptionList"/>
    <dgm:cxn modelId="{96A7958A-3614-CA46-A2B5-8FC066060344}" type="presParOf" srcId="{BBBAE37D-181B-4D4E-BB72-AAF777DC6675}" destId="{533F006D-2285-4552-96C8-C14264D1C31F}" srcOrd="3" destOrd="0" presId="urn:microsoft.com/office/officeart/2018/5/layout/CenteredIconLabelDescriptionList"/>
    <dgm:cxn modelId="{ECB3BD82-3690-BE4E-ADE9-5233D6036FAF}" type="presParOf" srcId="{BBBAE37D-181B-4D4E-BB72-AAF777DC6675}" destId="{0B7B5477-8455-4D0B-B6CF-8872CB2972C2}" srcOrd="4" destOrd="0" presId="urn:microsoft.com/office/officeart/2018/5/layout/CenteredIconLabelDescriptionList"/>
    <dgm:cxn modelId="{425B422A-8A25-DE4C-B189-846E867C8BBC}" type="presParOf" srcId="{01213156-60C3-4D67-AF35-A4FBCC7FEC02}" destId="{1624F8E7-2381-47A1-83F7-1650B74ED5A3}" srcOrd="3" destOrd="0" presId="urn:microsoft.com/office/officeart/2018/5/layout/CenteredIconLabelDescriptionList"/>
    <dgm:cxn modelId="{B2F7F1F4-17E6-8A47-AD4F-9F1FA2F9FD07}" type="presParOf" srcId="{01213156-60C3-4D67-AF35-A4FBCC7FEC02}" destId="{5B03D89D-B48B-4437-9E68-C163234A182C}" srcOrd="4" destOrd="0" presId="urn:microsoft.com/office/officeart/2018/5/layout/CenteredIconLabelDescriptionList"/>
    <dgm:cxn modelId="{4013603B-C2DF-5943-A921-B66F5AE89DCD}" type="presParOf" srcId="{5B03D89D-B48B-4437-9E68-C163234A182C}" destId="{38BF82E6-A6DF-4B98-A5E6-CEE91C7D6AB4}" srcOrd="0" destOrd="0" presId="urn:microsoft.com/office/officeart/2018/5/layout/CenteredIconLabelDescriptionList"/>
    <dgm:cxn modelId="{16CC40D6-E568-EC4E-AC99-851687C40809}" type="presParOf" srcId="{5B03D89D-B48B-4437-9E68-C163234A182C}" destId="{DCFC2114-E043-4A84-8526-6A394379F92E}" srcOrd="1" destOrd="0" presId="urn:microsoft.com/office/officeart/2018/5/layout/CenteredIconLabelDescriptionList"/>
    <dgm:cxn modelId="{8573A3BF-3DF1-4949-8970-7FC5F0A60436}" type="presParOf" srcId="{5B03D89D-B48B-4437-9E68-C163234A182C}" destId="{90D55402-F4E3-4649-A5DD-7DAAC8E50D2C}" srcOrd="2" destOrd="0" presId="urn:microsoft.com/office/officeart/2018/5/layout/CenteredIconLabelDescriptionList"/>
    <dgm:cxn modelId="{6204C961-FCB3-A147-8705-72E6A98E6725}" type="presParOf" srcId="{5B03D89D-B48B-4437-9E68-C163234A182C}" destId="{9C14E50C-FDB7-4A29-9A4E-7B18615DC941}" srcOrd="3" destOrd="0" presId="urn:microsoft.com/office/officeart/2018/5/layout/CenteredIconLabelDescriptionList"/>
    <dgm:cxn modelId="{A9997B20-EF86-654E-9AAC-8183C5B5F88C}" type="presParOf" srcId="{5B03D89D-B48B-4437-9E68-C163234A182C}" destId="{61851656-C6C2-47BA-A632-D7F838258EAF}" srcOrd="4" destOrd="0" presId="urn:microsoft.com/office/officeart/2018/5/layout/CenteredIconLabelDescriptionList"/>
    <dgm:cxn modelId="{CD9E2D64-5BC4-274D-9D21-F114707B853B}" type="presParOf" srcId="{01213156-60C3-4D67-AF35-A4FBCC7FEC02}" destId="{51EB0DE2-AD17-4963-87C8-1EF29C128878}" srcOrd="5" destOrd="0" presId="urn:microsoft.com/office/officeart/2018/5/layout/CenteredIconLabelDescriptionList"/>
    <dgm:cxn modelId="{A6E13D0F-3B70-A54F-83B4-A6D4CFD29B86}" type="presParOf" srcId="{01213156-60C3-4D67-AF35-A4FBCC7FEC02}" destId="{B62887E5-AA3F-4188-8386-3B5A4A0A6A8D}" srcOrd="6" destOrd="0" presId="urn:microsoft.com/office/officeart/2018/5/layout/CenteredIconLabelDescriptionList"/>
    <dgm:cxn modelId="{C4F5A96A-2287-8242-BB7B-5774BC58D393}" type="presParOf" srcId="{B62887E5-AA3F-4188-8386-3B5A4A0A6A8D}" destId="{3C7EC3EE-558A-4DDE-963E-51EA95E24824}" srcOrd="0" destOrd="0" presId="urn:microsoft.com/office/officeart/2018/5/layout/CenteredIconLabelDescriptionList"/>
    <dgm:cxn modelId="{9B872D50-6081-D540-B38A-F1213A981A98}" type="presParOf" srcId="{B62887E5-AA3F-4188-8386-3B5A4A0A6A8D}" destId="{96B87E4A-3601-48DB-B29A-AC2F1087891E}" srcOrd="1" destOrd="0" presId="urn:microsoft.com/office/officeart/2018/5/layout/CenteredIconLabelDescriptionList"/>
    <dgm:cxn modelId="{F5515658-0F53-8E48-87A4-D595F760499C}" type="presParOf" srcId="{B62887E5-AA3F-4188-8386-3B5A4A0A6A8D}" destId="{4E431908-0C5F-4888-80B4-AF7CEED1BBB4}" srcOrd="2" destOrd="0" presId="urn:microsoft.com/office/officeart/2018/5/layout/CenteredIconLabelDescriptionList"/>
    <dgm:cxn modelId="{97F2EAB0-C6DE-4343-AA9E-59EADE9334AD}" type="presParOf" srcId="{B62887E5-AA3F-4188-8386-3B5A4A0A6A8D}" destId="{49FE29AE-D32A-4169-9C5B-1868EBD3EB3C}" srcOrd="3" destOrd="0" presId="urn:microsoft.com/office/officeart/2018/5/layout/CenteredIconLabelDescriptionList"/>
    <dgm:cxn modelId="{5708EA5E-4410-364D-ABE7-368E18F7781D}" type="presParOf" srcId="{B62887E5-AA3F-4188-8386-3B5A4A0A6A8D}" destId="{10D0AFFA-F4BE-4947-ADDA-AB8EDD3D1543}"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2C247-D650-C74F-BB8B-FFADA224C74A}">
      <dsp:nvSpPr>
        <dsp:cNvPr id="0" name=""/>
        <dsp:cNvSpPr/>
      </dsp:nvSpPr>
      <dsp:spPr>
        <a:xfrm>
          <a:off x="0" y="164222"/>
          <a:ext cx="9446261"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t>What is Prescription Drug Monitoring Programs (PDMPs)?</a:t>
          </a:r>
          <a:endParaRPr lang="en-US" sz="2900" kern="1200" dirty="0"/>
        </a:p>
      </dsp:txBody>
      <dsp:txXfrm>
        <a:off x="33955" y="198177"/>
        <a:ext cx="9378351" cy="627655"/>
      </dsp:txXfrm>
    </dsp:sp>
    <dsp:sp modelId="{ADE7C24D-6799-6D46-9862-7C7746060C5A}">
      <dsp:nvSpPr>
        <dsp:cNvPr id="0" name=""/>
        <dsp:cNvSpPr/>
      </dsp:nvSpPr>
      <dsp:spPr>
        <a:xfrm>
          <a:off x="0" y="859787"/>
          <a:ext cx="9446261" cy="10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919"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It is a program used in the Emergency Department (ED) that have been proven to inform and improve opioid prescribing practices, therefore, reducing the number of opioid prescriptions written.</a:t>
          </a:r>
        </a:p>
      </dsp:txBody>
      <dsp:txXfrm>
        <a:off x="0" y="859787"/>
        <a:ext cx="9446261" cy="1050524"/>
      </dsp:txXfrm>
    </dsp:sp>
    <dsp:sp modelId="{034BFEB1-9B44-294D-BFE3-08EA29E47474}">
      <dsp:nvSpPr>
        <dsp:cNvPr id="0" name=""/>
        <dsp:cNvSpPr/>
      </dsp:nvSpPr>
      <dsp:spPr>
        <a:xfrm>
          <a:off x="0" y="1910312"/>
          <a:ext cx="9446261"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Dataset Source: Washington State Department of Health </a:t>
          </a:r>
          <a:endParaRPr lang="en-US" sz="2900" kern="1200"/>
        </a:p>
      </dsp:txBody>
      <dsp:txXfrm>
        <a:off x="33955" y="1944267"/>
        <a:ext cx="9378351" cy="627655"/>
      </dsp:txXfrm>
    </dsp:sp>
    <dsp:sp modelId="{2AF1EDF8-B321-8D42-8A84-21AE7A9A881E}">
      <dsp:nvSpPr>
        <dsp:cNvPr id="0" name=""/>
        <dsp:cNvSpPr/>
      </dsp:nvSpPr>
      <dsp:spPr>
        <a:xfrm>
          <a:off x="0" y="2605877"/>
          <a:ext cx="9446261" cy="34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919"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Data on controlled substances (Schedule II–V).</a:t>
          </a:r>
        </a:p>
        <a:p>
          <a:pPr marL="228600" lvl="1" indent="-228600" algn="l" defTabSz="1022350">
            <a:lnSpc>
              <a:spcPct val="90000"/>
            </a:lnSpc>
            <a:spcBef>
              <a:spcPct val="0"/>
            </a:spcBef>
            <a:spcAft>
              <a:spcPct val="20000"/>
            </a:spcAft>
            <a:buChar char="•"/>
          </a:pPr>
          <a:r>
            <a:rPr lang="en-US" sz="2300" b="1" kern="1200" dirty="0"/>
            <a:t>Relevance to Public Health</a:t>
          </a:r>
          <a:r>
            <a:rPr lang="en-US" sz="2300" kern="1200" dirty="0"/>
            <a:t>: Prescription drug misuse, particularly of opioids (</a:t>
          </a:r>
          <a:r>
            <a:rPr lang="en-US" sz="2300" kern="1200" dirty="0">
              <a:solidFill>
                <a:prstClr val="black">
                  <a:hueOff val="0"/>
                  <a:satOff val="0"/>
                  <a:lumOff val="0"/>
                  <a:alphaOff val="0"/>
                </a:prstClr>
              </a:solidFill>
              <a:latin typeface="Calibri"/>
              <a:ea typeface="+mn-ea"/>
              <a:cs typeface="+mn-cs"/>
            </a:rPr>
            <a:t>such as </a:t>
          </a:r>
          <a:r>
            <a:rPr lang="en-IN" sz="2300" kern="1200" dirty="0">
              <a:solidFill>
                <a:prstClr val="black">
                  <a:hueOff val="0"/>
                  <a:satOff val="0"/>
                  <a:lumOff val="0"/>
                  <a:alphaOff val="0"/>
                </a:prstClr>
              </a:solidFill>
              <a:latin typeface="Calibri"/>
              <a:ea typeface="+mn-ea"/>
              <a:cs typeface="+mn-cs"/>
            </a:rPr>
            <a:t>Hydrocodone and oxycodone</a:t>
          </a:r>
          <a:r>
            <a:rPr lang="en-IN" sz="2300" kern="1200" dirty="0">
              <a:effectLst/>
              <a:latin typeface="Times New Roman" panose="02020603050405020304" pitchFamily="18" charset="0"/>
              <a:ea typeface="Times New Roman" panose="02020603050405020304" pitchFamily="18" charset="0"/>
            </a:rPr>
            <a:t>)</a:t>
          </a:r>
          <a:r>
            <a:rPr lang="en-US" sz="2300" kern="1200" dirty="0"/>
            <a:t>, is a critical public health concern. This dataset allows an in-depth exploration of patterns and behaviors contributing to this issue.</a:t>
          </a:r>
        </a:p>
        <a:p>
          <a:pPr marL="228600" lvl="1" indent="-228600" algn="l" defTabSz="1022350">
            <a:lnSpc>
              <a:spcPct val="90000"/>
            </a:lnSpc>
            <a:spcBef>
              <a:spcPct val="0"/>
            </a:spcBef>
            <a:spcAft>
              <a:spcPct val="20000"/>
            </a:spcAft>
            <a:buChar char="•"/>
          </a:pPr>
          <a:r>
            <a:rPr lang="en-US" sz="2300" b="1" kern="1200" dirty="0"/>
            <a:t>Comprehensive Scope</a:t>
          </a:r>
          <a:r>
            <a:rPr lang="en-US" sz="2300" kern="1200" dirty="0"/>
            <a:t>: It contains detailed records spanning multiple years, enabling the analysis of trends and temporal changes.</a:t>
          </a:r>
        </a:p>
        <a:p>
          <a:pPr marL="228600" lvl="1" indent="-228600" algn="l" defTabSz="1022350">
            <a:lnSpc>
              <a:spcPct val="90000"/>
            </a:lnSpc>
            <a:spcBef>
              <a:spcPct val="0"/>
            </a:spcBef>
            <a:spcAft>
              <a:spcPct val="20000"/>
            </a:spcAft>
            <a:buChar char="•"/>
          </a:pPr>
          <a:r>
            <a:rPr lang="en-US" sz="2300" b="1" kern="1200" dirty="0"/>
            <a:t>Research Significance</a:t>
          </a:r>
          <a:r>
            <a:rPr lang="en-US" sz="2300" kern="1200" dirty="0"/>
            <a:t>: Understanding patterns in controlled substance prescriptions can support efforts to mitigate prescription misuse and inform public health strategies.</a:t>
          </a:r>
        </a:p>
      </dsp:txBody>
      <dsp:txXfrm>
        <a:off x="0" y="2605877"/>
        <a:ext cx="9446261" cy="3481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89393-21E1-E447-8E60-A3CC891676C6}">
      <dsp:nvSpPr>
        <dsp:cNvPr id="0" name=""/>
        <dsp:cNvSpPr/>
      </dsp:nvSpPr>
      <dsp:spPr>
        <a:xfrm>
          <a:off x="4887163" y="58071"/>
          <a:ext cx="3302912" cy="194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1. Data Cleaning:</a:t>
          </a:r>
          <a:endParaRPr lang="en-US" sz="1800" kern="1200" dirty="0"/>
        </a:p>
        <a:p>
          <a:pPr marL="114300" lvl="1" indent="-114300" algn="l" defTabSz="622300">
            <a:lnSpc>
              <a:spcPct val="90000"/>
            </a:lnSpc>
            <a:spcBef>
              <a:spcPct val="0"/>
            </a:spcBef>
            <a:spcAft>
              <a:spcPct val="15000"/>
            </a:spcAft>
            <a:buChar char="•"/>
          </a:pPr>
          <a:r>
            <a:rPr lang="en-US" sz="1400" b="1" kern="1200" dirty="0"/>
            <a:t> Using Python any missing values in the dataset was addressed by imputing 0 for numerical fields and blank ("”) for categorical fields.</a:t>
          </a:r>
          <a:endParaRPr lang="en-US" sz="1400" kern="1200" dirty="0"/>
        </a:p>
        <a:p>
          <a:pPr marL="114300" lvl="1" indent="-114300" algn="l" defTabSz="622300">
            <a:lnSpc>
              <a:spcPct val="90000"/>
            </a:lnSpc>
            <a:spcBef>
              <a:spcPct val="0"/>
            </a:spcBef>
            <a:spcAft>
              <a:spcPct val="15000"/>
            </a:spcAft>
            <a:buChar char="•"/>
          </a:pPr>
          <a:r>
            <a:rPr lang="en-US" sz="1400" b="1" kern="1200" dirty="0"/>
            <a:t> Irrelevant or redundant columns were removed to ensure focus on key variables.</a:t>
          </a:r>
          <a:endParaRPr lang="en-US" sz="1400" kern="1200" dirty="0"/>
        </a:p>
      </dsp:txBody>
      <dsp:txXfrm>
        <a:off x="4887163" y="58071"/>
        <a:ext cx="3302912" cy="1941882"/>
      </dsp:txXfrm>
    </dsp:sp>
    <dsp:sp modelId="{27729D19-34C1-784B-A841-F96F1B94A14E}">
      <dsp:nvSpPr>
        <dsp:cNvPr id="0" name=""/>
        <dsp:cNvSpPr/>
      </dsp:nvSpPr>
      <dsp:spPr>
        <a:xfrm>
          <a:off x="1432352" y="-198984"/>
          <a:ext cx="6169315" cy="6169315"/>
        </a:xfrm>
        <a:prstGeom prst="circularArrow">
          <a:avLst>
            <a:gd name="adj1" fmla="val 5198"/>
            <a:gd name="adj2" fmla="val 335772"/>
            <a:gd name="adj3" fmla="val 21420256"/>
            <a:gd name="adj4" fmla="val 20467221"/>
            <a:gd name="adj5" fmla="val 6065"/>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0D843BE-E741-6E4F-9A54-46935109E4D8}">
      <dsp:nvSpPr>
        <dsp:cNvPr id="0" name=""/>
        <dsp:cNvSpPr/>
      </dsp:nvSpPr>
      <dsp:spPr>
        <a:xfrm>
          <a:off x="5457996" y="3009865"/>
          <a:ext cx="3341691" cy="169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2. Descriptive Statistics:</a:t>
          </a:r>
          <a:endParaRPr lang="en-US" sz="1800" kern="1200" dirty="0"/>
        </a:p>
        <a:p>
          <a:pPr marL="114300" lvl="1" indent="-114300" algn="l" defTabSz="622300">
            <a:lnSpc>
              <a:spcPct val="90000"/>
            </a:lnSpc>
            <a:spcBef>
              <a:spcPct val="0"/>
            </a:spcBef>
            <a:spcAft>
              <a:spcPct val="15000"/>
            </a:spcAft>
            <a:buChar char="•"/>
          </a:pPr>
          <a:r>
            <a:rPr lang="en-US" sz="1400" b="1" kern="1200" dirty="0"/>
            <a:t> Summarized key metrics such as prescription counts, drug schedules, and dosage distributions.</a:t>
          </a:r>
          <a:endParaRPr lang="en-US" sz="1400" kern="1200" dirty="0"/>
        </a:p>
        <a:p>
          <a:pPr marL="114300" lvl="1" indent="-114300" algn="l" defTabSz="622300">
            <a:lnSpc>
              <a:spcPct val="90000"/>
            </a:lnSpc>
            <a:spcBef>
              <a:spcPct val="0"/>
            </a:spcBef>
            <a:spcAft>
              <a:spcPct val="15000"/>
            </a:spcAft>
            <a:buChar char="•"/>
          </a:pPr>
          <a:r>
            <a:rPr lang="en-US" sz="1400" b="1" kern="1200" dirty="0"/>
            <a:t> Explored trends in prescribing behavior over time and across regions.</a:t>
          </a:r>
          <a:endParaRPr lang="en-US" sz="1400" kern="1200" dirty="0"/>
        </a:p>
      </dsp:txBody>
      <dsp:txXfrm>
        <a:off x="5457996" y="3009865"/>
        <a:ext cx="3341691" cy="1696411"/>
      </dsp:txXfrm>
    </dsp:sp>
    <dsp:sp modelId="{548955EB-EDC9-7E4D-B3EC-BDD970771A4A}">
      <dsp:nvSpPr>
        <dsp:cNvPr id="0" name=""/>
        <dsp:cNvSpPr/>
      </dsp:nvSpPr>
      <dsp:spPr>
        <a:xfrm>
          <a:off x="1911977" y="-502012"/>
          <a:ext cx="6169315" cy="6169315"/>
        </a:xfrm>
        <a:prstGeom prst="circularArrow">
          <a:avLst>
            <a:gd name="adj1" fmla="val 5198"/>
            <a:gd name="adj2" fmla="val 335772"/>
            <a:gd name="adj3" fmla="val 3830258"/>
            <a:gd name="adj4" fmla="val 3052820"/>
            <a:gd name="adj5" fmla="val 6065"/>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8F0BDE8-4682-4F4A-9DD5-8634F92240BD}">
      <dsp:nvSpPr>
        <dsp:cNvPr id="0" name=""/>
        <dsp:cNvSpPr/>
      </dsp:nvSpPr>
      <dsp:spPr>
        <a:xfrm>
          <a:off x="2720212" y="4662505"/>
          <a:ext cx="3237983" cy="214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US" sz="1800" b="1" kern="1200" dirty="0"/>
            <a:t>        3. Visualization:</a:t>
          </a:r>
          <a:endParaRPr lang="en-US" sz="1800" kern="1200" dirty="0"/>
        </a:p>
        <a:p>
          <a:pPr marL="114300" lvl="1" indent="-114300" algn="l" defTabSz="622300">
            <a:lnSpc>
              <a:spcPct val="90000"/>
            </a:lnSpc>
            <a:spcBef>
              <a:spcPct val="0"/>
            </a:spcBef>
            <a:spcAft>
              <a:spcPct val="15000"/>
            </a:spcAft>
            <a:buChar char="•"/>
          </a:pPr>
          <a:r>
            <a:rPr lang="en-US" sz="1400" b="1" kern="1200" dirty="0"/>
            <a:t>Tools used such as Python and R.</a:t>
          </a:r>
          <a:endParaRPr lang="en-US" sz="1400" kern="1200" dirty="0"/>
        </a:p>
        <a:p>
          <a:pPr marL="114300" lvl="1" indent="-114300" algn="l" defTabSz="622300">
            <a:lnSpc>
              <a:spcPct val="90000"/>
            </a:lnSpc>
            <a:spcBef>
              <a:spcPct val="0"/>
            </a:spcBef>
            <a:spcAft>
              <a:spcPct val="15000"/>
            </a:spcAft>
            <a:buChar char="•"/>
          </a:pPr>
          <a:r>
            <a:rPr lang="en-US" sz="1400" b="1" kern="1200" dirty="0"/>
            <a:t>Created time-series graphs, scatterplots, and pie charts to visualize drug usage trends and regional patterns.</a:t>
          </a:r>
          <a:endParaRPr lang="en-US" sz="1400" kern="1200" dirty="0"/>
        </a:p>
        <a:p>
          <a:pPr marL="114300" lvl="1" indent="-114300" algn="l" defTabSz="622300">
            <a:lnSpc>
              <a:spcPct val="90000"/>
            </a:lnSpc>
            <a:spcBef>
              <a:spcPct val="0"/>
            </a:spcBef>
            <a:spcAft>
              <a:spcPct val="15000"/>
            </a:spcAft>
            <a:buChar char="•"/>
          </a:pPr>
          <a:r>
            <a:rPr lang="en-US" sz="1400" b="1" kern="1200" dirty="0"/>
            <a:t> Bar plots highlighted the most prescribed drugs and distribution across schedules.</a:t>
          </a:r>
          <a:endParaRPr lang="en-US" sz="1400" kern="1200" dirty="0"/>
        </a:p>
      </dsp:txBody>
      <dsp:txXfrm>
        <a:off x="2720212" y="4662505"/>
        <a:ext cx="3237983" cy="2143131"/>
      </dsp:txXfrm>
    </dsp:sp>
    <dsp:sp modelId="{DAF8C075-58AB-2943-8F58-EB8FCA56B88A}">
      <dsp:nvSpPr>
        <dsp:cNvPr id="0" name=""/>
        <dsp:cNvSpPr/>
      </dsp:nvSpPr>
      <dsp:spPr>
        <a:xfrm>
          <a:off x="1418226" y="92289"/>
          <a:ext cx="6169315" cy="6169315"/>
        </a:xfrm>
        <a:prstGeom prst="circularArrow">
          <a:avLst>
            <a:gd name="adj1" fmla="val 5198"/>
            <a:gd name="adj2" fmla="val 335772"/>
            <a:gd name="adj3" fmla="val 8553677"/>
            <a:gd name="adj4" fmla="val 7838231"/>
            <a:gd name="adj5" fmla="val 6065"/>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575F832-1165-F74A-A63E-F3CEB5AA366B}">
      <dsp:nvSpPr>
        <dsp:cNvPr id="0" name=""/>
        <dsp:cNvSpPr/>
      </dsp:nvSpPr>
      <dsp:spPr>
        <a:xfrm>
          <a:off x="353954" y="2744747"/>
          <a:ext cx="2724312" cy="1876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4. SQL Integration:</a:t>
          </a:r>
          <a:endParaRPr lang="en-US" sz="1800" kern="1200" dirty="0"/>
        </a:p>
        <a:p>
          <a:pPr marL="114300" lvl="1" indent="-114300" algn="l" defTabSz="622300">
            <a:lnSpc>
              <a:spcPct val="90000"/>
            </a:lnSpc>
            <a:spcBef>
              <a:spcPct val="0"/>
            </a:spcBef>
            <a:spcAft>
              <a:spcPct val="15000"/>
            </a:spcAft>
            <a:buChar char="•"/>
          </a:pPr>
          <a:r>
            <a:rPr lang="en-US" sz="1400" b="1" kern="1200" dirty="0"/>
            <a:t> Structured and queried the dataset in MySQL for advanced analytics, focusing on data subsets and trend evaluation.</a:t>
          </a:r>
          <a:endParaRPr lang="en-US" sz="1400" kern="1200" dirty="0"/>
        </a:p>
      </dsp:txBody>
      <dsp:txXfrm>
        <a:off x="353954" y="2744747"/>
        <a:ext cx="2724312" cy="1876329"/>
      </dsp:txXfrm>
    </dsp:sp>
    <dsp:sp modelId="{555993FF-8474-5744-A82C-8A57DCE13CCC}">
      <dsp:nvSpPr>
        <dsp:cNvPr id="0" name=""/>
        <dsp:cNvSpPr/>
      </dsp:nvSpPr>
      <dsp:spPr>
        <a:xfrm>
          <a:off x="1269522" y="-714204"/>
          <a:ext cx="6169315" cy="6169315"/>
        </a:xfrm>
        <a:prstGeom prst="circularArrow">
          <a:avLst>
            <a:gd name="adj1" fmla="val 5198"/>
            <a:gd name="adj2" fmla="val 335772"/>
            <a:gd name="adj3" fmla="val 11228904"/>
            <a:gd name="adj4" fmla="val 10328440"/>
            <a:gd name="adj5" fmla="val 6065"/>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DE52756-BBC7-E64F-87E5-4A13835A821D}">
      <dsp:nvSpPr>
        <dsp:cNvPr id="0" name=""/>
        <dsp:cNvSpPr/>
      </dsp:nvSpPr>
      <dsp:spPr>
        <a:xfrm>
          <a:off x="951074" y="-172911"/>
          <a:ext cx="2991262" cy="193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t>5. AWS Analysis:</a:t>
          </a:r>
        </a:p>
        <a:p>
          <a:pPr marL="114300" lvl="1" indent="-114300" algn="l" defTabSz="622300">
            <a:lnSpc>
              <a:spcPct val="90000"/>
            </a:lnSpc>
            <a:spcBef>
              <a:spcPct val="0"/>
            </a:spcBef>
            <a:spcAft>
              <a:spcPct val="15000"/>
            </a:spcAft>
            <a:buChar char="•"/>
          </a:pPr>
          <a:r>
            <a:rPr lang="en-GB" sz="1400" b="1" kern="1200" dirty="0"/>
            <a:t> Used S3 bucket to stored the dataset.</a:t>
          </a:r>
        </a:p>
        <a:p>
          <a:pPr marL="114300" lvl="1" indent="-114300" algn="l" defTabSz="622300">
            <a:lnSpc>
              <a:spcPct val="90000"/>
            </a:lnSpc>
            <a:spcBef>
              <a:spcPct val="0"/>
            </a:spcBef>
            <a:spcAft>
              <a:spcPct val="15000"/>
            </a:spcAft>
            <a:buChar char="•"/>
          </a:pPr>
          <a:r>
            <a:rPr lang="en-GB" sz="1400" b="1" kern="1200" dirty="0"/>
            <a:t> </a:t>
          </a:r>
          <a:r>
            <a:rPr lang="en-GB" sz="1400" b="1" kern="1200" dirty="0" err="1"/>
            <a:t>QuickSight</a:t>
          </a:r>
          <a:r>
            <a:rPr lang="en-GB" sz="1400" b="1" kern="1200" dirty="0"/>
            <a:t> Athena used to Performed analysis on dataset by executing SQL scripts</a:t>
          </a:r>
        </a:p>
      </dsp:txBody>
      <dsp:txXfrm>
        <a:off x="951074" y="-172911"/>
        <a:ext cx="2991262" cy="1939514"/>
      </dsp:txXfrm>
    </dsp:sp>
    <dsp:sp modelId="{648A88B1-95C8-B741-9D8B-05E9D10E27F1}">
      <dsp:nvSpPr>
        <dsp:cNvPr id="0" name=""/>
        <dsp:cNvSpPr/>
      </dsp:nvSpPr>
      <dsp:spPr>
        <a:xfrm>
          <a:off x="1624054" y="-293074"/>
          <a:ext cx="6169315" cy="6169315"/>
        </a:xfrm>
        <a:prstGeom prst="circularArrow">
          <a:avLst>
            <a:gd name="adj1" fmla="val 5198"/>
            <a:gd name="adj2" fmla="val 335772"/>
            <a:gd name="adj3" fmla="val 16088507"/>
            <a:gd name="adj4" fmla="val 15224455"/>
            <a:gd name="adj5" fmla="val 6065"/>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DE058-EFF8-5E4D-A0F3-0D387B186581}">
      <dsp:nvSpPr>
        <dsp:cNvPr id="0" name=""/>
        <dsp:cNvSpPr/>
      </dsp:nvSpPr>
      <dsp:spPr>
        <a:xfrm>
          <a:off x="0" y="30424"/>
          <a:ext cx="9260774" cy="52767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Trends in Controlled Substances:</a:t>
          </a:r>
          <a:endParaRPr lang="en-US" sz="2200" kern="1200"/>
        </a:p>
      </dsp:txBody>
      <dsp:txXfrm>
        <a:off x="25759" y="56183"/>
        <a:ext cx="9209256" cy="476152"/>
      </dsp:txXfrm>
    </dsp:sp>
    <dsp:sp modelId="{82C50EC6-8A0B-3543-B975-97822F1795AF}">
      <dsp:nvSpPr>
        <dsp:cNvPr id="0" name=""/>
        <dsp:cNvSpPr/>
      </dsp:nvSpPr>
      <dsp:spPr>
        <a:xfrm>
          <a:off x="0" y="558094"/>
          <a:ext cx="9260774"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3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A consistent rise in prescriptions for Schedule II drugs (opioids) was observed from 2010–2017, followed by a decline likely influenced by policy changes.</a:t>
          </a:r>
        </a:p>
        <a:p>
          <a:pPr marL="171450" lvl="1" indent="-171450" algn="l" defTabSz="755650">
            <a:lnSpc>
              <a:spcPct val="90000"/>
            </a:lnSpc>
            <a:spcBef>
              <a:spcPct val="0"/>
            </a:spcBef>
            <a:spcAft>
              <a:spcPct val="20000"/>
            </a:spcAft>
            <a:buChar char="•"/>
          </a:pPr>
          <a:r>
            <a:rPr lang="en-US" sz="1700" kern="1200" dirty="0"/>
            <a:t>Scheduled-II prescriptions showed a steady usage rate with minor fluctuations.</a:t>
          </a:r>
        </a:p>
      </dsp:txBody>
      <dsp:txXfrm>
        <a:off x="0" y="558094"/>
        <a:ext cx="9260774" cy="842490"/>
      </dsp:txXfrm>
    </dsp:sp>
    <dsp:sp modelId="{6820E17A-CF22-0D40-A84E-EC52A8F80218}">
      <dsp:nvSpPr>
        <dsp:cNvPr id="0" name=""/>
        <dsp:cNvSpPr/>
      </dsp:nvSpPr>
      <dsp:spPr>
        <a:xfrm>
          <a:off x="0" y="1400584"/>
          <a:ext cx="9260774" cy="52767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Regional Variations:</a:t>
          </a:r>
          <a:endParaRPr lang="en-US" sz="2200" kern="1200"/>
        </a:p>
      </dsp:txBody>
      <dsp:txXfrm>
        <a:off x="25759" y="1426343"/>
        <a:ext cx="9209256" cy="476152"/>
      </dsp:txXfrm>
    </dsp:sp>
    <dsp:sp modelId="{61D28423-1624-7941-BC73-96F78B6A2229}">
      <dsp:nvSpPr>
        <dsp:cNvPr id="0" name=""/>
        <dsp:cNvSpPr/>
      </dsp:nvSpPr>
      <dsp:spPr>
        <a:xfrm>
          <a:off x="0" y="1928254"/>
          <a:ext cx="9260774"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3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Certain counties displayed higher prescription rates for opioids, suggesting localized high-risk areas.</a:t>
          </a:r>
        </a:p>
      </dsp:txBody>
      <dsp:txXfrm>
        <a:off x="0" y="1928254"/>
        <a:ext cx="9260774" cy="535095"/>
      </dsp:txXfrm>
    </dsp:sp>
    <dsp:sp modelId="{33EA1E53-4BA1-0648-8C71-82A465EA264A}">
      <dsp:nvSpPr>
        <dsp:cNvPr id="0" name=""/>
        <dsp:cNvSpPr/>
      </dsp:nvSpPr>
      <dsp:spPr>
        <a:xfrm>
          <a:off x="0" y="2463349"/>
          <a:ext cx="9260774" cy="52767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High-Risk Patterns:</a:t>
          </a:r>
          <a:endParaRPr lang="en-US" sz="2200" kern="1200"/>
        </a:p>
      </dsp:txBody>
      <dsp:txXfrm>
        <a:off x="25759" y="2489108"/>
        <a:ext cx="9209256" cy="476152"/>
      </dsp:txXfrm>
    </dsp:sp>
    <dsp:sp modelId="{2E676075-4FA4-4948-B14B-4F7EC4B421B4}">
      <dsp:nvSpPr>
        <dsp:cNvPr id="0" name=""/>
        <dsp:cNvSpPr/>
      </dsp:nvSpPr>
      <dsp:spPr>
        <a:xfrm>
          <a:off x="0" y="2991019"/>
          <a:ext cx="9260774"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3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Strong correlations were identified between the number of prescribers and high-volume prescriptions, suggesting possible doctor shopping or overprescribing.</a:t>
          </a:r>
        </a:p>
      </dsp:txBody>
      <dsp:txXfrm>
        <a:off x="0" y="2991019"/>
        <a:ext cx="9260774" cy="535095"/>
      </dsp:txXfrm>
    </dsp:sp>
    <dsp:sp modelId="{62C0BD16-203B-7240-9261-624F36E82D41}">
      <dsp:nvSpPr>
        <dsp:cNvPr id="0" name=""/>
        <dsp:cNvSpPr/>
      </dsp:nvSpPr>
      <dsp:spPr>
        <a:xfrm>
          <a:off x="0" y="3526114"/>
          <a:ext cx="9260774" cy="52767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Drug-Specific Insights:</a:t>
          </a:r>
          <a:endParaRPr lang="en-US" sz="2200" kern="1200"/>
        </a:p>
      </dsp:txBody>
      <dsp:txXfrm>
        <a:off x="25759" y="3551873"/>
        <a:ext cx="9209256" cy="476152"/>
      </dsp:txXfrm>
    </dsp:sp>
    <dsp:sp modelId="{4DC8FBC4-9741-5941-A4D4-AEFECBF45A73}">
      <dsp:nvSpPr>
        <dsp:cNvPr id="0" name=""/>
        <dsp:cNvSpPr/>
      </dsp:nvSpPr>
      <dsp:spPr>
        <a:xfrm>
          <a:off x="0" y="4053784"/>
          <a:ext cx="9260774"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3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Hydrocodone and oxycodone were the most prescribed opioids, while alprazolam topped the benzodiazepine prescriptions.</a:t>
          </a:r>
        </a:p>
      </dsp:txBody>
      <dsp:txXfrm>
        <a:off x="0" y="4053784"/>
        <a:ext cx="9260774" cy="535095"/>
      </dsp:txXfrm>
    </dsp:sp>
    <dsp:sp modelId="{C2F9F971-C4A1-384C-A3CA-6A04F7D12EA6}">
      <dsp:nvSpPr>
        <dsp:cNvPr id="0" name=""/>
        <dsp:cNvSpPr/>
      </dsp:nvSpPr>
      <dsp:spPr>
        <a:xfrm>
          <a:off x="0" y="4588879"/>
          <a:ext cx="9260774" cy="52767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Exceeding MME Guidelines:</a:t>
          </a:r>
          <a:endParaRPr lang="en-US" sz="2200" kern="1200"/>
        </a:p>
      </dsp:txBody>
      <dsp:txXfrm>
        <a:off x="25759" y="4614638"/>
        <a:ext cx="9209256" cy="476152"/>
      </dsp:txXfrm>
    </dsp:sp>
    <dsp:sp modelId="{B58F9DA2-30A9-CE46-A864-DA7FF0969C69}">
      <dsp:nvSpPr>
        <dsp:cNvPr id="0" name=""/>
        <dsp:cNvSpPr/>
      </dsp:nvSpPr>
      <dsp:spPr>
        <a:xfrm>
          <a:off x="0" y="5116549"/>
          <a:ext cx="9260774"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3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Over 20% of opioid prescriptions exceeded the recommended daily MME, presenting potential risks of addiction or misuse.</a:t>
          </a:r>
        </a:p>
      </dsp:txBody>
      <dsp:txXfrm>
        <a:off x="0" y="5116549"/>
        <a:ext cx="9260774" cy="535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2F4C3-91DC-455C-B335-6957E7A258CE}">
      <dsp:nvSpPr>
        <dsp:cNvPr id="0" name=""/>
        <dsp:cNvSpPr/>
      </dsp:nvSpPr>
      <dsp:spPr>
        <a:xfrm>
          <a:off x="1135117" y="1410964"/>
          <a:ext cx="1219640" cy="1219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144D89-2794-4886-9AEA-E5440B01A124}">
      <dsp:nvSpPr>
        <dsp:cNvPr id="0" name=""/>
        <dsp:cNvSpPr/>
      </dsp:nvSpPr>
      <dsp:spPr>
        <a:xfrm>
          <a:off x="2594" y="2789923"/>
          <a:ext cx="3484687" cy="522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Data Challenges :</a:t>
          </a:r>
          <a:endParaRPr lang="en-US" sz="2000" kern="1200"/>
        </a:p>
      </dsp:txBody>
      <dsp:txXfrm>
        <a:off x="2594" y="2789923"/>
        <a:ext cx="3484687" cy="522703"/>
      </dsp:txXfrm>
    </dsp:sp>
    <dsp:sp modelId="{79DA73BB-CC42-4642-8511-06F6A1048B81}">
      <dsp:nvSpPr>
        <dsp:cNvPr id="0" name=""/>
        <dsp:cNvSpPr/>
      </dsp:nvSpPr>
      <dsp:spPr>
        <a:xfrm>
          <a:off x="2594" y="3386728"/>
          <a:ext cx="3484687" cy="172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Handling missing or incomplete records required significant preprocessing.</a:t>
          </a:r>
        </a:p>
        <a:p>
          <a:pPr marL="0" lvl="0" indent="0" algn="ctr" defTabSz="666750">
            <a:lnSpc>
              <a:spcPct val="100000"/>
            </a:lnSpc>
            <a:spcBef>
              <a:spcPct val="0"/>
            </a:spcBef>
            <a:spcAft>
              <a:spcPct val="35000"/>
            </a:spcAft>
            <a:buNone/>
          </a:pPr>
          <a:r>
            <a:rPr lang="en-US" sz="1500" kern="1200" dirty="0"/>
            <a:t>Missing demographic information.</a:t>
          </a:r>
        </a:p>
        <a:p>
          <a:pPr marL="0" lvl="0" indent="0" algn="ctr" defTabSz="666750">
            <a:lnSpc>
              <a:spcPct val="100000"/>
            </a:lnSpc>
            <a:spcBef>
              <a:spcPct val="0"/>
            </a:spcBef>
            <a:spcAft>
              <a:spcPct val="35000"/>
            </a:spcAft>
            <a:buNone/>
          </a:pPr>
          <a:r>
            <a:rPr lang="en-US" sz="1500" kern="1200" dirty="0"/>
            <a:t>Discrepancies in regional data highlighted the need for better standardization in data collection.</a:t>
          </a:r>
        </a:p>
      </dsp:txBody>
      <dsp:txXfrm>
        <a:off x="2594" y="3386728"/>
        <a:ext cx="3484687" cy="1729314"/>
      </dsp:txXfrm>
    </dsp:sp>
    <dsp:sp modelId="{5D8676E8-945E-4C04-91E7-5E7418C833F2}">
      <dsp:nvSpPr>
        <dsp:cNvPr id="0" name=""/>
        <dsp:cNvSpPr/>
      </dsp:nvSpPr>
      <dsp:spPr>
        <a:xfrm>
          <a:off x="5229625" y="1410964"/>
          <a:ext cx="1219640" cy="1219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F4838A-62E1-4F72-8766-3CD3837393C9}">
      <dsp:nvSpPr>
        <dsp:cNvPr id="0" name=""/>
        <dsp:cNvSpPr/>
      </dsp:nvSpPr>
      <dsp:spPr>
        <a:xfrm>
          <a:off x="4097102" y="2789923"/>
          <a:ext cx="3484687" cy="522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Insights Gained :</a:t>
          </a:r>
          <a:endParaRPr lang="en-US" sz="2000" kern="1200" dirty="0"/>
        </a:p>
      </dsp:txBody>
      <dsp:txXfrm>
        <a:off x="4097102" y="2789923"/>
        <a:ext cx="3484687" cy="522703"/>
      </dsp:txXfrm>
    </dsp:sp>
    <dsp:sp modelId="{0B7B5477-8455-4D0B-B6CF-8872CB2972C2}">
      <dsp:nvSpPr>
        <dsp:cNvPr id="0" name=""/>
        <dsp:cNvSpPr/>
      </dsp:nvSpPr>
      <dsp:spPr>
        <a:xfrm>
          <a:off x="4097102" y="3386728"/>
          <a:ext cx="3484687" cy="172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effectLst/>
              <a:latin typeface="Aptos" panose="020B0004020202020204" pitchFamily="34" charset="0"/>
              <a:ea typeface="Aptos" panose="020B0004020202020204" pitchFamily="34" charset="0"/>
              <a:cs typeface="Times New Roman" panose="02020603050405020304" pitchFamily="18" charset="0"/>
            </a:rPr>
            <a:t>Significant variance in opioid prescribing across areas and demographics, as well as notable patterns in the distribution of high-risk Schedule II medicines</a:t>
          </a:r>
          <a:r>
            <a:rPr lang="en-US" sz="1500" kern="1200" dirty="0"/>
            <a:t>.</a:t>
          </a:r>
        </a:p>
        <a:p>
          <a:pPr marL="0" lvl="0" indent="0" algn="ctr" defTabSz="666750">
            <a:lnSpc>
              <a:spcPct val="100000"/>
            </a:lnSpc>
            <a:spcBef>
              <a:spcPct val="0"/>
            </a:spcBef>
            <a:spcAft>
              <a:spcPct val="35000"/>
            </a:spcAft>
            <a:buNone/>
          </a:pPr>
          <a:r>
            <a:rPr lang="en-US" sz="1500" kern="1200" dirty="0"/>
            <a:t>Policy changes (e.g., stricter MME limits) significantly impacted prescription behaviors.</a:t>
          </a:r>
        </a:p>
      </dsp:txBody>
      <dsp:txXfrm>
        <a:off x="4097102" y="3386728"/>
        <a:ext cx="3484687" cy="1729314"/>
      </dsp:txXfrm>
    </dsp:sp>
    <dsp:sp modelId="{38BF82E6-A6DF-4B98-A5E6-CEE91C7D6AB4}">
      <dsp:nvSpPr>
        <dsp:cNvPr id="0" name=""/>
        <dsp:cNvSpPr/>
      </dsp:nvSpPr>
      <dsp:spPr>
        <a:xfrm>
          <a:off x="9324133" y="1410964"/>
          <a:ext cx="1219640" cy="1219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D55402-F4E3-4649-A5DD-7DAAC8E50D2C}">
      <dsp:nvSpPr>
        <dsp:cNvPr id="0" name=""/>
        <dsp:cNvSpPr/>
      </dsp:nvSpPr>
      <dsp:spPr>
        <a:xfrm>
          <a:off x="8191610" y="2789923"/>
          <a:ext cx="3484687" cy="522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Opportunities for Improvement :</a:t>
          </a:r>
          <a:endParaRPr lang="en-US" sz="2000" kern="1200"/>
        </a:p>
      </dsp:txBody>
      <dsp:txXfrm>
        <a:off x="8191610" y="2789923"/>
        <a:ext cx="3484687" cy="522703"/>
      </dsp:txXfrm>
    </dsp:sp>
    <dsp:sp modelId="{61851656-C6C2-47BA-A632-D7F838258EAF}">
      <dsp:nvSpPr>
        <dsp:cNvPr id="0" name=""/>
        <dsp:cNvSpPr/>
      </dsp:nvSpPr>
      <dsp:spPr>
        <a:xfrm>
          <a:off x="8191610" y="3386728"/>
          <a:ext cx="3484687" cy="172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Incorporating external data, such as overdose reports or demographic insights, could enhance the analysis.</a:t>
          </a:r>
        </a:p>
        <a:p>
          <a:pPr marL="0" lvl="0" indent="0" algn="ctr" defTabSz="666750">
            <a:lnSpc>
              <a:spcPct val="100000"/>
            </a:lnSpc>
            <a:spcBef>
              <a:spcPct val="0"/>
            </a:spcBef>
            <a:spcAft>
              <a:spcPct val="35000"/>
            </a:spcAft>
            <a:buNone/>
          </a:pPr>
          <a:r>
            <a:rPr lang="en-US" sz="1500" kern="1200"/>
            <a:t>Engaging with domain experts could refine the interpretation of high-risk patterns.</a:t>
          </a:r>
        </a:p>
      </dsp:txBody>
      <dsp:txXfrm>
        <a:off x="8191610" y="3386728"/>
        <a:ext cx="3484687" cy="1729314"/>
      </dsp:txXfrm>
    </dsp:sp>
    <dsp:sp modelId="{3C7EC3EE-558A-4DDE-963E-51EA95E24824}">
      <dsp:nvSpPr>
        <dsp:cNvPr id="0" name=""/>
        <dsp:cNvSpPr/>
      </dsp:nvSpPr>
      <dsp:spPr>
        <a:xfrm>
          <a:off x="13418641" y="1410964"/>
          <a:ext cx="1219640" cy="1219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431908-0C5F-4888-80B4-AF7CEED1BBB4}">
      <dsp:nvSpPr>
        <dsp:cNvPr id="0" name=""/>
        <dsp:cNvSpPr/>
      </dsp:nvSpPr>
      <dsp:spPr>
        <a:xfrm>
          <a:off x="12286117" y="2789923"/>
          <a:ext cx="3484687" cy="522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Broader Implications :</a:t>
          </a:r>
          <a:endParaRPr lang="en-US" sz="2000" kern="1200" dirty="0"/>
        </a:p>
      </dsp:txBody>
      <dsp:txXfrm>
        <a:off x="12286117" y="2789923"/>
        <a:ext cx="3484687" cy="522703"/>
      </dsp:txXfrm>
    </dsp:sp>
    <dsp:sp modelId="{10D0AFFA-F4BE-4947-ADDA-AB8EDD3D1543}">
      <dsp:nvSpPr>
        <dsp:cNvPr id="0" name=""/>
        <dsp:cNvSpPr/>
      </dsp:nvSpPr>
      <dsp:spPr>
        <a:xfrm>
          <a:off x="12286117" y="3386728"/>
          <a:ext cx="3484687" cy="172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findings underscore the importance of monitoring and regulating prescriptions to reduce misuse.</a:t>
          </a:r>
        </a:p>
        <a:p>
          <a:pPr marL="0" lvl="0" indent="0" algn="ctr" defTabSz="666750">
            <a:lnSpc>
              <a:spcPct val="100000"/>
            </a:lnSpc>
            <a:spcBef>
              <a:spcPct val="0"/>
            </a:spcBef>
            <a:spcAft>
              <a:spcPct val="35000"/>
            </a:spcAft>
            <a:buNone/>
          </a:pPr>
          <a:r>
            <a:rPr lang="en-US" sz="1500" kern="1200"/>
            <a:t>Public health campaigns tailored to high-risk regions could have a substantial impact.</a:t>
          </a:r>
        </a:p>
      </dsp:txBody>
      <dsp:txXfrm>
        <a:off x="12286117" y="3386728"/>
        <a:ext cx="3484687" cy="17293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72F8-6752-A847-8D10-D4920D892807}"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596E6-4193-FD46-A9F9-99CF980F2886}" type="slidenum">
              <a:rPr lang="en-US" smtClean="0"/>
              <a:t>‹#›</a:t>
            </a:fld>
            <a:endParaRPr lang="en-US"/>
          </a:p>
        </p:txBody>
      </p:sp>
    </p:spTree>
    <p:extLst>
      <p:ext uri="{BB962C8B-B14F-4D97-AF65-F5344CB8AC3E}">
        <p14:creationId xmlns:p14="http://schemas.microsoft.com/office/powerpoint/2010/main" val="339688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Welcome to my final project presentation on PDMP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program used in the Emergency Department (ED) that have been proven to inform and improve opioid prescribing practices, therefore, reducing the number of opioid prescriptions 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r>
              <a:rPr lang="en-IN" sz="1800" dirty="0">
                <a:effectLst/>
                <a:latin typeface="Times New Roman" panose="02020603050405020304" pitchFamily="18" charset="0"/>
                <a:ea typeface="Times New Roman" panose="02020603050405020304" pitchFamily="18" charset="0"/>
              </a:rPr>
              <a:t>Although this program is Implemented in 49 states, these databases track Schedule 2-5 controlled medications and generate an individual report for each patient listing all prescriptions written in the past year, including dosage given to a patient, prescriber information, pharmacy details, and date on which medication is prescribed. </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This information can help Emergency Departments (ED) physicians to identify opioid misuse, abuse, or diversion. </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Most common Opioid drugs are </a:t>
            </a:r>
            <a:r>
              <a:rPr lang="en-IN" sz="1800" kern="0" dirty="0">
                <a:effectLst/>
                <a:latin typeface="Times New Roman" panose="02020603050405020304" pitchFamily="18" charset="0"/>
                <a:ea typeface="Times New Roman" panose="02020603050405020304" pitchFamily="18" charset="0"/>
              </a:rPr>
              <a:t>Hydrocodone and oxycodone </a:t>
            </a:r>
          </a:p>
          <a:p>
            <a:r>
              <a:rPr lang="en-IN" sz="2800" b="0" i="0" dirty="0">
                <a:solidFill>
                  <a:srgbClr val="001D35"/>
                </a:solidFill>
                <a:effectLst/>
                <a:latin typeface="Google Sans"/>
              </a:rPr>
              <a:t>and both the drugs can be highly addictive if not taken as prescribed</a:t>
            </a:r>
          </a:p>
          <a:p>
            <a:endParaRPr lang="en-IN" sz="1800" b="0" i="0" kern="0" dirty="0">
              <a:solidFill>
                <a:srgbClr val="001D35"/>
              </a:solidFill>
              <a:effectLst/>
              <a:latin typeface="Times New Roman" panose="02020603050405020304" pitchFamily="18" charset="0"/>
              <a:ea typeface="Times New Roman" panose="02020603050405020304" pitchFamily="18" charset="0"/>
            </a:endParaRPr>
          </a:p>
          <a:p>
            <a:r>
              <a:rPr lang="en-IN" sz="1800" b="0" i="0" kern="0" dirty="0">
                <a:solidFill>
                  <a:srgbClr val="001D35"/>
                </a:solidFill>
                <a:effectLst/>
                <a:latin typeface="Times New Roman" panose="02020603050405020304" pitchFamily="18" charset="0"/>
                <a:ea typeface="Times New Roman" panose="02020603050405020304" pitchFamily="18" charset="0"/>
              </a:rPr>
              <a:t>Washington:</a:t>
            </a:r>
          </a:p>
          <a:p>
            <a:endParaRPr lang="en-IN" sz="1800" kern="0" dirty="0">
              <a:effectLst/>
              <a:latin typeface="Times New Roman" panose="02020603050405020304" pitchFamily="18" charset="0"/>
              <a:ea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It includes information such as drug class, dosage, prescription dates, geographic regions, prescribers, and patient demographics.</a:t>
            </a:r>
          </a:p>
          <a:p>
            <a:endParaRPr lang="en-IN" sz="1800" kern="0" dirty="0">
              <a:effectLst/>
              <a:latin typeface="Times New Roman" panose="02020603050405020304" pitchFamily="18" charset="0"/>
              <a:ea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The dataset is publicly available and provides a rich source of data for </a:t>
            </a:r>
            <a:r>
              <a:rPr lang="en-IN" sz="1800" kern="0" dirty="0" err="1">
                <a:effectLst/>
                <a:latin typeface="Times New Roman" panose="02020603050405020304" pitchFamily="18" charset="0"/>
                <a:ea typeface="Times New Roman" panose="02020603050405020304" pitchFamily="18" charset="0"/>
              </a:rPr>
              <a:t>analyzing</a:t>
            </a:r>
            <a:r>
              <a:rPr lang="en-IN" sz="1800" kern="0" dirty="0">
                <a:effectLst/>
                <a:latin typeface="Times New Roman" panose="02020603050405020304" pitchFamily="18" charset="0"/>
                <a:ea typeface="Times New Roman" panose="02020603050405020304" pitchFamily="18" charset="0"/>
              </a:rPr>
              <a:t> prescription patterns, high-risk prescribing </a:t>
            </a:r>
            <a:r>
              <a:rPr lang="en-IN" sz="1800" kern="0" dirty="0" err="1">
                <a:effectLst/>
                <a:latin typeface="Times New Roman" panose="02020603050405020304" pitchFamily="18" charset="0"/>
                <a:ea typeface="Times New Roman" panose="02020603050405020304" pitchFamily="18" charset="0"/>
              </a:rPr>
              <a:t>behaviors</a:t>
            </a:r>
            <a:r>
              <a:rPr lang="en-IN" sz="1800" kern="0" dirty="0">
                <a:effectLst/>
                <a:latin typeface="Times New Roman" panose="02020603050405020304" pitchFamily="18" charset="0"/>
                <a:ea typeface="Times New Roman" panose="02020603050405020304" pitchFamily="18" charset="0"/>
              </a:rPr>
              <a:t>, and potential areas of intervention</a:t>
            </a:r>
            <a:r>
              <a:rPr lang="en-IN" sz="2800" dirty="0">
                <a:effectLst/>
              </a:rPr>
              <a:t> </a:t>
            </a:r>
          </a:p>
          <a:p>
            <a:endParaRPr lang="en-IN" sz="2800" dirty="0">
              <a:effectLst/>
            </a:endParaRPr>
          </a:p>
          <a:p>
            <a:pPr lvl="0"/>
            <a:r>
              <a:rPr lang="en-US" sz="4000" b="1" dirty="0"/>
              <a:t>Relevance to Public Health</a:t>
            </a:r>
            <a:r>
              <a:rPr lang="en-US" sz="4000" dirty="0"/>
              <a:t>: This dataset allows an in-depth exploration of patterns and behaviors contributing to this issue.</a:t>
            </a:r>
          </a:p>
          <a:p>
            <a:pPr lvl="0"/>
            <a:r>
              <a:rPr lang="en-US" sz="4000" b="1" dirty="0"/>
              <a:t>Comprehensive Scope</a:t>
            </a:r>
            <a:r>
              <a:rPr lang="en-US" sz="4000" dirty="0"/>
              <a:t>: It contains detailed records spanning multiple years, enabling the analysis of trends and temporal changes.</a:t>
            </a:r>
          </a:p>
          <a:p>
            <a:pPr lvl="0"/>
            <a:r>
              <a:rPr lang="en-US" sz="4000" b="1" dirty="0"/>
              <a:t>It has a comprehensive Research Significance</a:t>
            </a:r>
            <a:r>
              <a:rPr lang="en-US" sz="4000" dirty="0"/>
              <a:t>: By Understanding patterns in controlled substance prescriptions this research can support to mitigate prescription misuse and inform public health strategies.</a:t>
            </a:r>
          </a:p>
          <a:p>
            <a:endParaRPr lang="en-IN" sz="2800" dirty="0">
              <a:effectLst/>
              <a:latin typeface="Times New Roman" panose="02020603050405020304" pitchFamily="18" charset="0"/>
              <a:ea typeface="Times New Roman" panose="02020603050405020304" pitchFamily="18" charset="0"/>
            </a:endParaRPr>
          </a:p>
          <a:p>
            <a:r>
              <a:rPr lang="en-IN" sz="2800" dirty="0">
                <a:effectLst/>
                <a:latin typeface="Times New Roman" panose="02020603050405020304" pitchFamily="18" charset="0"/>
                <a:ea typeface="Times New Roman" panose="02020603050405020304" pitchFamily="18" charset="0"/>
              </a:rPr>
              <a:t>Now "click"</a:t>
            </a:r>
          </a:p>
          <a:p>
            <a:endParaRPr lang="en-US" dirty="0"/>
          </a:p>
        </p:txBody>
      </p:sp>
      <p:sp>
        <p:nvSpPr>
          <p:cNvPr id="4" name="Slide Number Placeholder 3"/>
          <p:cNvSpPr>
            <a:spLocks noGrp="1"/>
          </p:cNvSpPr>
          <p:nvPr>
            <p:ph type="sldNum" sz="quarter" idx="5"/>
          </p:nvPr>
        </p:nvSpPr>
        <p:spPr/>
        <p:txBody>
          <a:bodyPr/>
          <a:lstStyle/>
          <a:p>
            <a:fld id="{731596E6-4193-FD46-A9F9-99CF980F2886}" type="slidenum">
              <a:rPr lang="en-US" smtClean="0"/>
              <a:t>1</a:t>
            </a:fld>
            <a:endParaRPr lang="en-US"/>
          </a:p>
        </p:txBody>
      </p:sp>
    </p:spTree>
    <p:extLst>
      <p:ext uri="{BB962C8B-B14F-4D97-AF65-F5344CB8AC3E}">
        <p14:creationId xmlns:p14="http://schemas.microsoft.com/office/powerpoint/2010/main" val="410562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2D9FD-8ED5-418C-6B89-AEB38E8EA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5BB05-AC77-5EA1-F1C7-4BD944A047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8325F7-80A3-C57C-FBDF-C77B68D44E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112B10-05CF-36F3-6335-8BE91EAFD215}"/>
              </a:ext>
            </a:extLst>
          </p:cNvPr>
          <p:cNvSpPr>
            <a:spLocks noGrp="1"/>
          </p:cNvSpPr>
          <p:nvPr>
            <p:ph type="sldNum" sz="quarter" idx="5"/>
          </p:nvPr>
        </p:nvSpPr>
        <p:spPr/>
        <p:txBody>
          <a:bodyPr/>
          <a:lstStyle/>
          <a:p>
            <a:fld id="{731596E6-4193-FD46-A9F9-99CF980F2886}" type="slidenum">
              <a:rPr lang="en-US" smtClean="0"/>
              <a:t>2</a:t>
            </a:fld>
            <a:endParaRPr lang="en-US"/>
          </a:p>
        </p:txBody>
      </p:sp>
    </p:spTree>
    <p:extLst>
      <p:ext uri="{BB962C8B-B14F-4D97-AF65-F5344CB8AC3E}">
        <p14:creationId xmlns:p14="http://schemas.microsoft.com/office/powerpoint/2010/main" val="19175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596E6-4193-FD46-A9F9-99CF980F2886}" type="slidenum">
              <a:rPr lang="en-US" smtClean="0"/>
              <a:t>3</a:t>
            </a:fld>
            <a:endParaRPr lang="en-US"/>
          </a:p>
        </p:txBody>
      </p:sp>
    </p:spTree>
    <p:extLst>
      <p:ext uri="{BB962C8B-B14F-4D97-AF65-F5344CB8AC3E}">
        <p14:creationId xmlns:p14="http://schemas.microsoft.com/office/powerpoint/2010/main" val="267722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596E6-4193-FD46-A9F9-99CF980F2886}" type="slidenum">
              <a:rPr lang="en-US" smtClean="0"/>
              <a:t>4</a:t>
            </a:fld>
            <a:endParaRPr lang="en-US"/>
          </a:p>
        </p:txBody>
      </p:sp>
    </p:spTree>
    <p:extLst>
      <p:ext uri="{BB962C8B-B14F-4D97-AF65-F5344CB8AC3E}">
        <p14:creationId xmlns:p14="http://schemas.microsoft.com/office/powerpoint/2010/main" val="167738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C5D9-8391-0F24-BAB3-9E6992477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D769B9-808B-811D-8DED-3CDCCAEE40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92780-9FCB-823A-07D6-29740317C3B6}"/>
              </a:ext>
            </a:extLst>
          </p:cNvPr>
          <p:cNvSpPr>
            <a:spLocks noGrp="1"/>
          </p:cNvSpPr>
          <p:nvPr>
            <p:ph type="body" idx="1"/>
          </p:nvPr>
        </p:nvSpPr>
        <p:spPr/>
        <p:txBody>
          <a:bodyPr/>
          <a:lstStyle/>
          <a:p>
            <a:pPr indent="457200">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Conclusion:</a:t>
            </a:r>
          </a:p>
          <a:p>
            <a:pPr marL="0" marR="0" lvl="0" indent="457200" algn="l" defTabSz="914400" rtl="0" eaLnBrk="1" fontAlgn="auto" latinLnBrk="0" hangingPunct="1">
              <a:lnSpc>
                <a:spcPct val="115000"/>
              </a:lnSpc>
              <a:spcBef>
                <a:spcPts val="0"/>
              </a:spcBef>
              <a:spcAft>
                <a:spcPts val="80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findings of this study can help to build early warning systems, improve regulatory frameworks, and drive public health activities targeted at reducing the dangers associated with controlled substance use. Policymakers, healthcare professionals, and academics can use this dataset to make educated decisions about the current opioid crisis and encourage safer prescribing practices.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analysis of the Washington State Prescription Monitoring Program (PMP) dataset provides essential insights into restricted substance prescribing and dispensing patterns, revealing trends that might affect public health policy and clinical practice. Over time, controlled substance prescriptions have fluctuated in response to legislative changes, public health efforts, and provider practices.</a:t>
            </a:r>
          </a:p>
          <a:p>
            <a:pPr indent="45720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While the dataset serves as a solid platform for evaluating prescription patterns, limitations like as missing data, privacy restrictions, and a lack of health outcomes underscore the need for additional datasets and improved approaches. Future research should concentrate on combining PMP data with public health records, using predictive analytics, and addressing data standardization and completeness concerns.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7F9DDA3-0DCD-87C1-4F50-44A15C3F423F}"/>
              </a:ext>
            </a:extLst>
          </p:cNvPr>
          <p:cNvSpPr>
            <a:spLocks noGrp="1"/>
          </p:cNvSpPr>
          <p:nvPr>
            <p:ph type="sldNum" sz="quarter" idx="5"/>
          </p:nvPr>
        </p:nvSpPr>
        <p:spPr/>
        <p:txBody>
          <a:bodyPr/>
          <a:lstStyle/>
          <a:p>
            <a:fld id="{731596E6-4193-FD46-A9F9-99CF980F2886}" type="slidenum">
              <a:rPr lang="en-US" smtClean="0"/>
              <a:t>5</a:t>
            </a:fld>
            <a:endParaRPr lang="en-US"/>
          </a:p>
        </p:txBody>
      </p:sp>
    </p:spTree>
    <p:extLst>
      <p:ext uri="{BB962C8B-B14F-4D97-AF65-F5344CB8AC3E}">
        <p14:creationId xmlns:p14="http://schemas.microsoft.com/office/powerpoint/2010/main" val="387633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https://www.clayhealth.com/ImageRepository/Document?documentID=879" TargetMode="External"/><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sv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Layout" Target="../diagrams/layout2.xml"/><Relationship Id="rId11" Type="http://schemas.openxmlformats.org/officeDocument/2006/relationships/image" Target="../media/image8.png"/><Relationship Id="rId5" Type="http://schemas.openxmlformats.org/officeDocument/2006/relationships/diagramData" Target="../diagrams/data2.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6.svg"/><Relationship Id="rId9" Type="http://schemas.microsoft.com/office/2007/relationships/diagramDrawing" Target="../diagrams/drawing2.xml"/><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5.jpeg"/><Relationship Id="rId7"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3.xml"/><Relationship Id="rId5" Type="http://schemas.openxmlformats.org/officeDocument/2006/relationships/image" Target="../media/image1.png"/><Relationship Id="rId10" Type="http://schemas.openxmlformats.org/officeDocument/2006/relationships/diagramColors" Target="../diagrams/colors3.xml"/><Relationship Id="rId4" Type="http://schemas.openxmlformats.org/officeDocument/2006/relationships/image" Target="https://www.chetu.com/blogs/images/healthcare/all-scripts.jpg" TargetMode="Externa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6.jpeg"/><Relationship Id="rId7" Type="http://schemas.openxmlformats.org/officeDocument/2006/relationships/diagramLayout" Target="../diagrams/layout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6.svg"/><Relationship Id="rId10" Type="http://schemas.microsoft.com/office/2007/relationships/diagramDrawing" Target="../diagrams/drawing4.xml"/><Relationship Id="rId4" Type="http://schemas.openxmlformats.org/officeDocument/2006/relationships/image" Target="../media/image1.png"/><Relationship Id="rId9" Type="http://schemas.openxmlformats.org/officeDocument/2006/relationships/diagramColors" Target="../diagrams/colors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1066800" y="9258300"/>
            <a:ext cx="2555987" cy="484748"/>
          </a:xfrm>
          <a:prstGeom prst="rect">
            <a:avLst/>
          </a:prstGeom>
        </p:spPr>
        <p:txBody>
          <a:bodyPr wrap="square" lIns="0" tIns="0" rIns="0" bIns="0" rtlCol="0" anchor="t">
            <a:spAutoFit/>
          </a:bodyPr>
          <a:lstStyle/>
          <a:p>
            <a:pPr marL="0" lvl="0" indent="0" algn="ctr">
              <a:lnSpc>
                <a:spcPts val="4397"/>
              </a:lnSpc>
              <a:spcBef>
                <a:spcPct val="0"/>
              </a:spcBef>
            </a:pPr>
            <a:r>
              <a:rPr lang="en-US" sz="2000" dirty="0">
                <a:solidFill>
                  <a:srgbClr val="0F4662"/>
                </a:solidFill>
                <a:latin typeface="Quicksand"/>
                <a:ea typeface="Quicksand"/>
                <a:cs typeface="Quicksand"/>
                <a:sym typeface="Quicksand"/>
              </a:rPr>
              <a:t>10 December 2024</a:t>
            </a: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52400" y="8498220"/>
            <a:ext cx="9829800" cy="603563"/>
          </a:xfrm>
          <a:prstGeom prst="rect">
            <a:avLst/>
          </a:prstGeom>
        </p:spPr>
        <p:txBody>
          <a:bodyPr wrap="square" lIns="0" tIns="0" rIns="0" bIns="0" rtlCol="0" anchor="t">
            <a:spAutoFit/>
          </a:bodyPr>
          <a:lstStyle/>
          <a:p>
            <a:pPr marL="0" lvl="0" indent="0" algn="ctr">
              <a:lnSpc>
                <a:spcPts val="5143"/>
              </a:lnSpc>
              <a:spcBef>
                <a:spcPct val="0"/>
              </a:spcBef>
            </a:pPr>
            <a:r>
              <a:rPr lang="en-US" sz="3200" b="1" dirty="0">
                <a:solidFill>
                  <a:srgbClr val="0F4662"/>
                </a:solidFill>
                <a:latin typeface="Quicksand Bold"/>
                <a:ea typeface="Quicksand Bold"/>
                <a:cs typeface="Quicksand Bold"/>
                <a:sym typeface="Quicksand Bold"/>
              </a:rPr>
              <a:t>Prepared by - </a:t>
            </a:r>
            <a:r>
              <a:rPr lang="en-US" sz="3200" dirty="0">
                <a:solidFill>
                  <a:srgbClr val="0F4662"/>
                </a:solidFill>
                <a:latin typeface="Quicksand"/>
                <a:ea typeface="Quicksand"/>
                <a:cs typeface="Quicksand"/>
                <a:sym typeface="Quicksand"/>
              </a:rPr>
              <a:t>Vivek Sarvagod (G01509191)</a:t>
            </a:r>
          </a:p>
        </p:txBody>
      </p:sp>
      <p:sp>
        <p:nvSpPr>
          <p:cNvPr id="9" name="TextBox 17">
            <a:extLst>
              <a:ext uri="{FF2B5EF4-FFF2-40B4-BE49-F238E27FC236}">
                <a16:creationId xmlns:a16="http://schemas.microsoft.com/office/drawing/2014/main" id="{F100F0B8-07F6-D8F7-6F8F-3C4CBE3FB2A1}"/>
              </a:ext>
            </a:extLst>
          </p:cNvPr>
          <p:cNvSpPr txBox="1"/>
          <p:nvPr/>
        </p:nvSpPr>
        <p:spPr>
          <a:xfrm>
            <a:off x="12874474" y="490415"/>
            <a:ext cx="4415561" cy="433004"/>
          </a:xfrm>
          <a:prstGeom prst="rect">
            <a:avLst/>
          </a:prstGeom>
        </p:spPr>
        <p:txBody>
          <a:bodyPr wrap="square" lIns="0" tIns="0" rIns="0" bIns="0" rtlCol="0" anchor="t">
            <a:spAutoFit/>
          </a:bodyPr>
          <a:lstStyle/>
          <a:p>
            <a:pPr algn="ctr">
              <a:lnSpc>
                <a:spcPts val="3586"/>
              </a:lnSpc>
            </a:pPr>
            <a:r>
              <a:rPr lang="en-US" sz="2562" dirty="0">
                <a:solidFill>
                  <a:srgbClr val="000000"/>
                </a:solidFill>
                <a:latin typeface="Alatsi"/>
                <a:ea typeface="Alatsi"/>
                <a:cs typeface="Alatsi"/>
                <a:sym typeface="Alatsi"/>
              </a:rPr>
              <a:t>George Mason University 2024</a:t>
            </a:r>
          </a:p>
        </p:txBody>
      </p:sp>
      <p:sp>
        <p:nvSpPr>
          <p:cNvPr id="10" name="Rectangle 2">
            <a:extLst>
              <a:ext uri="{FF2B5EF4-FFF2-40B4-BE49-F238E27FC236}">
                <a16:creationId xmlns:a16="http://schemas.microsoft.com/office/drawing/2014/main" id="{4EAC153E-6EF4-0276-C29A-E604CCCD43F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
            <a:extLst>
              <a:ext uri="{FF2B5EF4-FFF2-40B4-BE49-F238E27FC236}">
                <a16:creationId xmlns:a16="http://schemas.microsoft.com/office/drawing/2014/main" id="{E4322D0B-9598-081D-7644-9BDDB9A932C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a:extLst>
              <a:ext uri="{FF2B5EF4-FFF2-40B4-BE49-F238E27FC236}">
                <a16:creationId xmlns:a16="http://schemas.microsoft.com/office/drawing/2014/main" id="{6AB74F48-F284-B42E-D114-5F44751E26BD}"/>
              </a:ext>
            </a:extLst>
          </p:cNvPr>
          <p:cNvSpPr>
            <a:spLocks noChangeArrowheads="1"/>
          </p:cNvSpPr>
          <p:nvPr/>
        </p:nvSpPr>
        <p:spPr bwMode="auto">
          <a:xfrm>
            <a:off x="11201400" y="5241662"/>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8">
            <a:extLst>
              <a:ext uri="{FF2B5EF4-FFF2-40B4-BE49-F238E27FC236}">
                <a16:creationId xmlns:a16="http://schemas.microsoft.com/office/drawing/2014/main" id="{C7773203-D66B-E663-29B2-429A5AA8C94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9" name="Picture 2" descr="Prescription Drug Monitoring Program (PDMP) | Clay County PHC, MO">
            <a:extLst>
              <a:ext uri="{FF2B5EF4-FFF2-40B4-BE49-F238E27FC236}">
                <a16:creationId xmlns:a16="http://schemas.microsoft.com/office/drawing/2014/main" id="{EB611BA4-EA40-31FD-4C8F-154F97EDC983}"/>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010982" y="3523297"/>
            <a:ext cx="6431102" cy="4876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TextBox 2">
            <a:extLst>
              <a:ext uri="{FF2B5EF4-FFF2-40B4-BE49-F238E27FC236}">
                <a16:creationId xmlns:a16="http://schemas.microsoft.com/office/drawing/2014/main" id="{DDC9D7DB-ADE5-96F3-1E9C-4CBBD9A23008}"/>
              </a:ext>
            </a:extLst>
          </p:cNvPr>
          <p:cNvGraphicFramePr/>
          <p:nvPr>
            <p:extLst>
              <p:ext uri="{D42A27DB-BD31-4B8C-83A1-F6EECF244321}">
                <p14:modId xmlns:p14="http://schemas.microsoft.com/office/powerpoint/2010/main" val="1464432727"/>
              </p:ext>
            </p:extLst>
          </p:nvPr>
        </p:nvGraphicFramePr>
        <p:xfrm>
          <a:off x="8273886" y="1506471"/>
          <a:ext cx="9446261" cy="6251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6">
            <a:extLst>
              <a:ext uri="{FF2B5EF4-FFF2-40B4-BE49-F238E27FC236}">
                <a16:creationId xmlns:a16="http://schemas.microsoft.com/office/drawing/2014/main" id="{FE317DAD-8ED6-1FC4-2DB3-7A8E9D5E5BEF}"/>
              </a:ext>
            </a:extLst>
          </p:cNvPr>
          <p:cNvSpPr txBox="1"/>
          <p:nvPr/>
        </p:nvSpPr>
        <p:spPr>
          <a:xfrm>
            <a:off x="179180" y="1807096"/>
            <a:ext cx="8094706" cy="1661993"/>
          </a:xfrm>
          <a:prstGeom prst="rect">
            <a:avLst/>
          </a:prstGeom>
        </p:spPr>
        <p:txBody>
          <a:bodyPr wrap="square" lIns="0" tIns="0" rIns="0" bIns="0" rtlCol="0" anchor="t">
            <a:spAutoFit/>
          </a:bodyPr>
          <a:lstStyle/>
          <a:p>
            <a:pPr marL="0" lvl="0" indent="0" algn="ctr">
              <a:spcBef>
                <a:spcPct val="0"/>
              </a:spcBef>
            </a:pPr>
            <a:r>
              <a:rPr lang="en-US" sz="5400" b="1" i="1" dirty="0">
                <a:solidFill>
                  <a:srgbClr val="0F4662"/>
                </a:solidFill>
                <a:latin typeface="Cormorant Garamond Bold Italics"/>
                <a:ea typeface="Cormorant Garamond Bold Italics"/>
                <a:cs typeface="Cormorant Garamond Bold Italics"/>
                <a:sym typeface="Cormorant Garamond Bold Italics"/>
              </a:rPr>
              <a:t>“Prescription Drug Monitoring Program”</a:t>
            </a:r>
          </a:p>
        </p:txBody>
      </p:sp>
      <p:sp>
        <p:nvSpPr>
          <p:cNvPr id="32" name="TextBox 6">
            <a:extLst>
              <a:ext uri="{FF2B5EF4-FFF2-40B4-BE49-F238E27FC236}">
                <a16:creationId xmlns:a16="http://schemas.microsoft.com/office/drawing/2014/main" id="{53CFDD1C-983D-F9A2-F48D-2A54E165755A}"/>
              </a:ext>
            </a:extLst>
          </p:cNvPr>
          <p:cNvSpPr txBox="1"/>
          <p:nvPr/>
        </p:nvSpPr>
        <p:spPr>
          <a:xfrm>
            <a:off x="4800252" y="9263541"/>
            <a:ext cx="4419948" cy="484748"/>
          </a:xfrm>
          <a:prstGeom prst="rect">
            <a:avLst/>
          </a:prstGeom>
        </p:spPr>
        <p:txBody>
          <a:bodyPr wrap="square" lIns="0" tIns="0" rIns="0" bIns="0" rtlCol="0" anchor="t">
            <a:spAutoFit/>
          </a:bodyPr>
          <a:lstStyle/>
          <a:p>
            <a:pPr algn="ctr">
              <a:lnSpc>
                <a:spcPts val="4397"/>
              </a:lnSpc>
              <a:spcBef>
                <a:spcPct val="0"/>
              </a:spcBef>
            </a:pPr>
            <a:r>
              <a:rPr lang="en-US" sz="2000" dirty="0">
                <a:solidFill>
                  <a:srgbClr val="0F4662"/>
                </a:solidFill>
                <a:latin typeface="Quicksand"/>
                <a:ea typeface="Quicksand"/>
                <a:cs typeface="Quicksand"/>
                <a:sym typeface="Quicksand"/>
              </a:rPr>
              <a:t>INFS 580 – Big Data to Information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AC0EE-A9D6-16F2-9892-8F71EDB14CC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350CF75-B7EC-62B7-684A-834695E968A7}"/>
              </a:ext>
            </a:extLst>
          </p:cNvPr>
          <p:cNvSpPr/>
          <p:nvPr/>
        </p:nvSpPr>
        <p:spPr>
          <a:xfrm>
            <a:off x="7038622" y="4076700"/>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AutoShape 3">
            <a:extLst>
              <a:ext uri="{FF2B5EF4-FFF2-40B4-BE49-F238E27FC236}">
                <a16:creationId xmlns:a16="http://schemas.microsoft.com/office/drawing/2014/main" id="{449C011D-BF2E-1E96-4646-93EFEF3226B2}"/>
              </a:ext>
            </a:extLst>
          </p:cNvPr>
          <p:cNvSpPr/>
          <p:nvPr/>
        </p:nvSpPr>
        <p:spPr>
          <a:xfrm>
            <a:off x="3314420" y="3891586"/>
            <a:ext cx="4344915" cy="0"/>
          </a:xfrm>
          <a:prstGeom prst="line">
            <a:avLst/>
          </a:prstGeom>
          <a:ln w="57150" cap="flat">
            <a:solidFill>
              <a:srgbClr val="7994A0"/>
            </a:solidFill>
            <a:prstDash val="solid"/>
            <a:headEnd type="none" w="sm" len="sm"/>
            <a:tailEnd type="none" w="sm" len="sm"/>
          </a:ln>
        </p:spPr>
        <p:txBody>
          <a:bodyPr/>
          <a:lstStyle/>
          <a:p>
            <a:endParaRPr lang="en-US"/>
          </a:p>
        </p:txBody>
      </p:sp>
      <p:sp>
        <p:nvSpPr>
          <p:cNvPr id="4" name="AutoShape 4">
            <a:extLst>
              <a:ext uri="{FF2B5EF4-FFF2-40B4-BE49-F238E27FC236}">
                <a16:creationId xmlns:a16="http://schemas.microsoft.com/office/drawing/2014/main" id="{58FDEF86-6208-2ADB-F77E-A3780A8E6D61}"/>
              </a:ext>
            </a:extLst>
          </p:cNvPr>
          <p:cNvSpPr/>
          <p:nvPr/>
        </p:nvSpPr>
        <p:spPr>
          <a:xfrm>
            <a:off x="10764728" y="3924300"/>
            <a:ext cx="4346753" cy="0"/>
          </a:xfrm>
          <a:prstGeom prst="line">
            <a:avLst/>
          </a:prstGeom>
          <a:ln w="57150" cap="flat">
            <a:solidFill>
              <a:srgbClr val="7994A0"/>
            </a:solidFill>
            <a:prstDash val="solid"/>
            <a:headEnd type="none" w="sm" len="sm"/>
            <a:tailEnd type="none" w="sm" len="sm"/>
          </a:ln>
        </p:spPr>
        <p:txBody>
          <a:bodyPr/>
          <a:lstStyle/>
          <a:p>
            <a:endParaRPr lang="en-US" dirty="0"/>
          </a:p>
        </p:txBody>
      </p:sp>
      <p:sp>
        <p:nvSpPr>
          <p:cNvPr id="7" name="TextBox 7">
            <a:extLst>
              <a:ext uri="{FF2B5EF4-FFF2-40B4-BE49-F238E27FC236}">
                <a16:creationId xmlns:a16="http://schemas.microsoft.com/office/drawing/2014/main" id="{5472330F-CD17-EC11-8910-D17AFE617923}"/>
              </a:ext>
            </a:extLst>
          </p:cNvPr>
          <p:cNvSpPr txBox="1"/>
          <p:nvPr/>
        </p:nvSpPr>
        <p:spPr>
          <a:xfrm>
            <a:off x="1766479" y="2347545"/>
            <a:ext cx="6082121" cy="1272913"/>
          </a:xfrm>
          <a:prstGeom prst="rect">
            <a:avLst/>
          </a:prstGeom>
        </p:spPr>
        <p:txBody>
          <a:bodyPr wrap="square" lIns="0" tIns="0" rIns="0" bIns="0" rtlCol="0" anchor="t">
            <a:spAutoFit/>
          </a:bodyPr>
          <a:lstStyle/>
          <a:p>
            <a:pPr algn="r">
              <a:lnSpc>
                <a:spcPts val="3359"/>
              </a:lnSpc>
              <a:spcBef>
                <a:spcPct val="0"/>
              </a:spcBef>
            </a:pPr>
            <a:r>
              <a:rPr lang="en-US" sz="2400" dirty="0">
                <a:solidFill>
                  <a:srgbClr val="0F4662"/>
                </a:solidFill>
                <a:latin typeface="Quicksand"/>
                <a:ea typeface="Quicksand"/>
                <a:cs typeface="Quicksand"/>
                <a:sym typeface="Quicksand"/>
              </a:rPr>
              <a:t>What trends can be observed in the prescription of controlled substances in Washington State over the years?</a:t>
            </a:r>
          </a:p>
        </p:txBody>
      </p:sp>
      <p:sp>
        <p:nvSpPr>
          <p:cNvPr id="8" name="TextBox 8">
            <a:extLst>
              <a:ext uri="{FF2B5EF4-FFF2-40B4-BE49-F238E27FC236}">
                <a16:creationId xmlns:a16="http://schemas.microsoft.com/office/drawing/2014/main" id="{C5E2AEB5-7E43-F4CB-452D-5C8AD5341148}"/>
              </a:ext>
            </a:extLst>
          </p:cNvPr>
          <p:cNvSpPr txBox="1"/>
          <p:nvPr/>
        </p:nvSpPr>
        <p:spPr>
          <a:xfrm>
            <a:off x="2474971" y="1843502"/>
            <a:ext cx="5348229" cy="461280"/>
          </a:xfrm>
          <a:prstGeom prst="rect">
            <a:avLst/>
          </a:prstGeom>
        </p:spPr>
        <p:txBody>
          <a:bodyPr lIns="0" tIns="0" rIns="0" bIns="0" rtlCol="0" anchor="t">
            <a:spAutoFit/>
          </a:bodyPr>
          <a:lstStyle/>
          <a:p>
            <a:pPr algn="r">
              <a:lnSpc>
                <a:spcPts val="3919"/>
              </a:lnSpc>
              <a:spcBef>
                <a:spcPct val="0"/>
              </a:spcBef>
            </a:pPr>
            <a:r>
              <a:rPr lang="en-US" sz="2800" b="1" dirty="0">
                <a:solidFill>
                  <a:srgbClr val="0F4662"/>
                </a:solidFill>
                <a:latin typeface="Quicksand Bold"/>
                <a:ea typeface="Quicksand Bold"/>
                <a:cs typeface="Quicksand Bold"/>
                <a:sym typeface="Quicksand Bold"/>
              </a:rPr>
              <a:t>Trends Over Time</a:t>
            </a:r>
            <a:endParaRPr lang="en-US" sz="2799" b="1" dirty="0">
              <a:solidFill>
                <a:srgbClr val="0F4662"/>
              </a:solidFill>
              <a:latin typeface="Quicksand Bold"/>
              <a:ea typeface="Quicksand Bold"/>
              <a:cs typeface="Quicksand Bold"/>
              <a:sym typeface="Quicksand Bold"/>
            </a:endParaRPr>
          </a:p>
        </p:txBody>
      </p:sp>
      <p:sp>
        <p:nvSpPr>
          <p:cNvPr id="9" name="TextBox 9">
            <a:extLst>
              <a:ext uri="{FF2B5EF4-FFF2-40B4-BE49-F238E27FC236}">
                <a16:creationId xmlns:a16="http://schemas.microsoft.com/office/drawing/2014/main" id="{AB33B173-4ACC-F555-C736-1CFD4B485E6A}"/>
              </a:ext>
            </a:extLst>
          </p:cNvPr>
          <p:cNvSpPr txBox="1"/>
          <p:nvPr/>
        </p:nvSpPr>
        <p:spPr>
          <a:xfrm>
            <a:off x="10439400" y="2171700"/>
            <a:ext cx="6082122" cy="1519775"/>
          </a:xfrm>
          <a:prstGeom prst="rect">
            <a:avLst/>
          </a:prstGeom>
        </p:spPr>
        <p:txBody>
          <a:bodyPr wrap="square" lIns="0" tIns="0" rIns="0" bIns="0" rtlCol="0" anchor="t">
            <a:spAutoFit/>
          </a:bodyPr>
          <a:lstStyle/>
          <a:p>
            <a:pPr marL="259080" lvl="1" algn="l">
              <a:lnSpc>
                <a:spcPts val="4079"/>
              </a:lnSpc>
            </a:pPr>
            <a:r>
              <a:rPr lang="en-US" sz="2400" dirty="0">
                <a:solidFill>
                  <a:srgbClr val="0F4662"/>
                </a:solidFill>
                <a:latin typeface="Quicksand"/>
                <a:ea typeface="Quicksand"/>
                <a:cs typeface="Quicksand"/>
                <a:sym typeface="Quicksand"/>
              </a:rPr>
              <a:t>How do the dispensing patterns of Schedule II-V drugs vary across time and geographic regions?</a:t>
            </a:r>
          </a:p>
        </p:txBody>
      </p:sp>
      <p:sp>
        <p:nvSpPr>
          <p:cNvPr id="10" name="TextBox 10">
            <a:extLst>
              <a:ext uri="{FF2B5EF4-FFF2-40B4-BE49-F238E27FC236}">
                <a16:creationId xmlns:a16="http://schemas.microsoft.com/office/drawing/2014/main" id="{82CB7FB0-5D9D-2EC8-9689-4080AD53A6EF}"/>
              </a:ext>
            </a:extLst>
          </p:cNvPr>
          <p:cNvSpPr txBox="1"/>
          <p:nvPr/>
        </p:nvSpPr>
        <p:spPr>
          <a:xfrm>
            <a:off x="10503180" y="1714500"/>
            <a:ext cx="6082122" cy="461280"/>
          </a:xfrm>
          <a:prstGeom prst="rect">
            <a:avLst/>
          </a:prstGeom>
        </p:spPr>
        <p:txBody>
          <a:bodyPr wrap="square" lIns="0" tIns="0" rIns="0" bIns="0" rtlCol="0" anchor="t">
            <a:spAutoFit/>
          </a:bodyPr>
          <a:lstStyle/>
          <a:p>
            <a:pPr>
              <a:lnSpc>
                <a:spcPts val="3919"/>
              </a:lnSpc>
              <a:spcBef>
                <a:spcPct val="0"/>
              </a:spcBef>
            </a:pPr>
            <a:r>
              <a:rPr lang="en-US" sz="2800" b="1" dirty="0">
                <a:solidFill>
                  <a:srgbClr val="0F4662"/>
                </a:solidFill>
                <a:latin typeface="Quicksand Bold"/>
                <a:ea typeface="Quicksand Bold"/>
                <a:cs typeface="Quicksand Bold"/>
                <a:sym typeface="Quicksand Bold"/>
              </a:rPr>
              <a:t>Schedule-Specific Patterns</a:t>
            </a:r>
            <a:endParaRPr lang="en-US" sz="2799" b="1" dirty="0">
              <a:solidFill>
                <a:srgbClr val="0F4662"/>
              </a:solidFill>
              <a:latin typeface="Quicksand Bold"/>
              <a:ea typeface="Quicksand Bold"/>
              <a:cs typeface="Quicksand Bold"/>
              <a:sym typeface="Quicksand Bold"/>
            </a:endParaRPr>
          </a:p>
        </p:txBody>
      </p:sp>
      <p:sp>
        <p:nvSpPr>
          <p:cNvPr id="13" name="Freeform 13">
            <a:extLst>
              <a:ext uri="{FF2B5EF4-FFF2-40B4-BE49-F238E27FC236}">
                <a16:creationId xmlns:a16="http://schemas.microsoft.com/office/drawing/2014/main" id="{421CC3C0-2C99-3233-3B55-17CDAB819C4F}"/>
              </a:ext>
            </a:extLst>
          </p:cNvPr>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AutoShape 3">
            <a:extLst>
              <a:ext uri="{FF2B5EF4-FFF2-40B4-BE49-F238E27FC236}">
                <a16:creationId xmlns:a16="http://schemas.microsoft.com/office/drawing/2014/main" id="{24DEEF76-3158-5AB8-3FBF-ABBC9B2C2987}"/>
              </a:ext>
            </a:extLst>
          </p:cNvPr>
          <p:cNvSpPr/>
          <p:nvPr/>
        </p:nvSpPr>
        <p:spPr>
          <a:xfrm>
            <a:off x="3390619" y="9639300"/>
            <a:ext cx="4344915" cy="0"/>
          </a:xfrm>
          <a:prstGeom prst="line">
            <a:avLst/>
          </a:prstGeom>
          <a:ln w="57150" cap="flat">
            <a:solidFill>
              <a:srgbClr val="7994A0"/>
            </a:solidFill>
            <a:prstDash val="solid"/>
            <a:headEnd type="none" w="sm" len="sm"/>
            <a:tailEnd type="none" w="sm" len="sm"/>
          </a:ln>
        </p:spPr>
        <p:txBody>
          <a:bodyPr/>
          <a:lstStyle/>
          <a:p>
            <a:endParaRPr lang="en-US"/>
          </a:p>
        </p:txBody>
      </p:sp>
      <p:sp>
        <p:nvSpPr>
          <p:cNvPr id="19" name="TextBox 7">
            <a:extLst>
              <a:ext uri="{FF2B5EF4-FFF2-40B4-BE49-F238E27FC236}">
                <a16:creationId xmlns:a16="http://schemas.microsoft.com/office/drawing/2014/main" id="{F6468C46-0B37-F0BB-E76D-24A8DD2A4DD3}"/>
              </a:ext>
            </a:extLst>
          </p:cNvPr>
          <p:cNvSpPr txBox="1"/>
          <p:nvPr/>
        </p:nvSpPr>
        <p:spPr>
          <a:xfrm>
            <a:off x="2115540" y="8095259"/>
            <a:ext cx="5809260" cy="1272913"/>
          </a:xfrm>
          <a:prstGeom prst="rect">
            <a:avLst/>
          </a:prstGeom>
        </p:spPr>
        <p:txBody>
          <a:bodyPr wrap="square" lIns="0" tIns="0" rIns="0" bIns="0" rtlCol="0" anchor="t">
            <a:spAutoFit/>
          </a:bodyPr>
          <a:lstStyle/>
          <a:p>
            <a:pPr algn="r">
              <a:lnSpc>
                <a:spcPts val="3359"/>
              </a:lnSpc>
              <a:spcBef>
                <a:spcPct val="0"/>
              </a:spcBef>
            </a:pPr>
            <a:r>
              <a:rPr lang="en-US" sz="2400" dirty="0">
                <a:solidFill>
                  <a:srgbClr val="0F4662"/>
                </a:solidFill>
                <a:latin typeface="Quicksand"/>
                <a:sym typeface="Quicksand Bold"/>
              </a:rPr>
              <a:t>What percentage of prescriptions exceed recommended daily morphine milligram equivalents (MME)?</a:t>
            </a:r>
            <a:endParaRPr lang="en-US" sz="2400" dirty="0">
              <a:solidFill>
                <a:srgbClr val="0F4662"/>
              </a:solidFill>
              <a:latin typeface="Quicksand"/>
              <a:sym typeface="Quicksand"/>
            </a:endParaRPr>
          </a:p>
        </p:txBody>
      </p:sp>
      <p:sp>
        <p:nvSpPr>
          <p:cNvPr id="20" name="TextBox 8">
            <a:extLst>
              <a:ext uri="{FF2B5EF4-FFF2-40B4-BE49-F238E27FC236}">
                <a16:creationId xmlns:a16="http://schemas.microsoft.com/office/drawing/2014/main" id="{96FAC465-358A-8281-FF2C-ACBDDEAD6833}"/>
              </a:ext>
            </a:extLst>
          </p:cNvPr>
          <p:cNvSpPr txBox="1"/>
          <p:nvPr/>
        </p:nvSpPr>
        <p:spPr>
          <a:xfrm>
            <a:off x="2551170" y="7591216"/>
            <a:ext cx="5348229" cy="461280"/>
          </a:xfrm>
          <a:prstGeom prst="rect">
            <a:avLst/>
          </a:prstGeom>
        </p:spPr>
        <p:txBody>
          <a:bodyPr lIns="0" tIns="0" rIns="0" bIns="0" rtlCol="0" anchor="t">
            <a:spAutoFit/>
          </a:bodyPr>
          <a:lstStyle/>
          <a:p>
            <a:pPr algn="r">
              <a:lnSpc>
                <a:spcPts val="3919"/>
              </a:lnSpc>
              <a:spcBef>
                <a:spcPct val="0"/>
              </a:spcBef>
            </a:pPr>
            <a:r>
              <a:rPr lang="en-US" sz="2800" b="1" dirty="0">
                <a:solidFill>
                  <a:srgbClr val="0F4662"/>
                </a:solidFill>
                <a:latin typeface="Quicksand Bold"/>
                <a:ea typeface="Quicksand Bold"/>
                <a:cs typeface="Quicksand Bold"/>
                <a:sym typeface="Quicksand Bold"/>
              </a:rPr>
              <a:t>Daily MME Risks</a:t>
            </a:r>
            <a:endParaRPr lang="en-US" sz="2799" b="1" dirty="0">
              <a:solidFill>
                <a:srgbClr val="0F4662"/>
              </a:solidFill>
              <a:latin typeface="Quicksand Bold"/>
              <a:ea typeface="Quicksand Bold"/>
              <a:cs typeface="Quicksand Bold"/>
              <a:sym typeface="Quicksand Bold"/>
            </a:endParaRPr>
          </a:p>
        </p:txBody>
      </p:sp>
      <p:sp>
        <p:nvSpPr>
          <p:cNvPr id="21" name="AutoShape 4">
            <a:extLst>
              <a:ext uri="{FF2B5EF4-FFF2-40B4-BE49-F238E27FC236}">
                <a16:creationId xmlns:a16="http://schemas.microsoft.com/office/drawing/2014/main" id="{F5CE3E61-09BA-DAD1-3ADE-4E846A41FEE1}"/>
              </a:ext>
            </a:extLst>
          </p:cNvPr>
          <p:cNvSpPr/>
          <p:nvPr/>
        </p:nvSpPr>
        <p:spPr>
          <a:xfrm>
            <a:off x="10840927" y="9811018"/>
            <a:ext cx="4346753" cy="0"/>
          </a:xfrm>
          <a:prstGeom prst="line">
            <a:avLst/>
          </a:prstGeom>
          <a:ln w="57150" cap="flat">
            <a:solidFill>
              <a:srgbClr val="7994A0"/>
            </a:solidFill>
            <a:prstDash val="solid"/>
            <a:headEnd type="none" w="sm" len="sm"/>
            <a:tailEnd type="none" w="sm" len="sm"/>
          </a:ln>
        </p:spPr>
        <p:txBody>
          <a:bodyPr/>
          <a:lstStyle/>
          <a:p>
            <a:endParaRPr lang="en-US" dirty="0"/>
          </a:p>
        </p:txBody>
      </p:sp>
      <p:sp>
        <p:nvSpPr>
          <p:cNvPr id="22" name="TextBox 9">
            <a:extLst>
              <a:ext uri="{FF2B5EF4-FFF2-40B4-BE49-F238E27FC236}">
                <a16:creationId xmlns:a16="http://schemas.microsoft.com/office/drawing/2014/main" id="{E433E8DC-02DB-E2E2-5BD2-7876203385FB}"/>
              </a:ext>
            </a:extLst>
          </p:cNvPr>
          <p:cNvSpPr txBox="1"/>
          <p:nvPr/>
        </p:nvSpPr>
        <p:spPr>
          <a:xfrm>
            <a:off x="10515600" y="8052154"/>
            <a:ext cx="6145902" cy="1519775"/>
          </a:xfrm>
          <a:prstGeom prst="rect">
            <a:avLst/>
          </a:prstGeom>
        </p:spPr>
        <p:txBody>
          <a:bodyPr wrap="square" lIns="0" tIns="0" rIns="0" bIns="0" rtlCol="0" anchor="t">
            <a:spAutoFit/>
          </a:bodyPr>
          <a:lstStyle/>
          <a:p>
            <a:pPr marL="259080" lvl="1">
              <a:lnSpc>
                <a:spcPts val="4079"/>
              </a:lnSpc>
            </a:pPr>
            <a:r>
              <a:rPr lang="en-US" sz="2400" dirty="0">
                <a:solidFill>
                  <a:srgbClr val="0F4662"/>
                </a:solidFill>
                <a:latin typeface="Quicksand"/>
                <a:sym typeface="Quicksand Bold"/>
              </a:rPr>
              <a:t>How has the dispensing of drugs with high abuse potential (e.g., opioids, benzodiazepines) changed over time?</a:t>
            </a:r>
          </a:p>
        </p:txBody>
      </p:sp>
      <p:sp>
        <p:nvSpPr>
          <p:cNvPr id="23" name="TextBox 10">
            <a:extLst>
              <a:ext uri="{FF2B5EF4-FFF2-40B4-BE49-F238E27FC236}">
                <a16:creationId xmlns:a16="http://schemas.microsoft.com/office/drawing/2014/main" id="{F0AD2070-F30E-7A41-9493-4E32196037D6}"/>
              </a:ext>
            </a:extLst>
          </p:cNvPr>
          <p:cNvSpPr txBox="1"/>
          <p:nvPr/>
        </p:nvSpPr>
        <p:spPr>
          <a:xfrm>
            <a:off x="10579379" y="7505700"/>
            <a:ext cx="6082122" cy="461280"/>
          </a:xfrm>
          <a:prstGeom prst="rect">
            <a:avLst/>
          </a:prstGeom>
        </p:spPr>
        <p:txBody>
          <a:bodyPr wrap="square" lIns="0" tIns="0" rIns="0" bIns="0" rtlCol="0" anchor="t">
            <a:spAutoFit/>
          </a:bodyPr>
          <a:lstStyle/>
          <a:p>
            <a:pPr>
              <a:lnSpc>
                <a:spcPts val="3919"/>
              </a:lnSpc>
              <a:spcBef>
                <a:spcPct val="0"/>
              </a:spcBef>
            </a:pPr>
            <a:r>
              <a:rPr lang="en-US" sz="2800" b="1" dirty="0">
                <a:solidFill>
                  <a:srgbClr val="0F4662"/>
                </a:solidFill>
                <a:latin typeface="Quicksand Bold"/>
                <a:ea typeface="Quicksand Bold"/>
                <a:cs typeface="Quicksand Bold"/>
                <a:sym typeface="Quicksand Bold"/>
              </a:rPr>
              <a:t>Abuse Potential Trends</a:t>
            </a:r>
            <a:endParaRPr lang="en-US" sz="2799" b="1" dirty="0">
              <a:solidFill>
                <a:srgbClr val="0F4662"/>
              </a:solidFill>
              <a:latin typeface="Quicksand Bold"/>
              <a:ea typeface="Quicksand Bold"/>
              <a:cs typeface="Quicksand Bold"/>
              <a:sym typeface="Quicksand Bold"/>
            </a:endParaRPr>
          </a:p>
        </p:txBody>
      </p:sp>
      <p:sp>
        <p:nvSpPr>
          <p:cNvPr id="28" name="TextBox 6">
            <a:extLst>
              <a:ext uri="{FF2B5EF4-FFF2-40B4-BE49-F238E27FC236}">
                <a16:creationId xmlns:a16="http://schemas.microsoft.com/office/drawing/2014/main" id="{1A00F06B-71EB-120E-CD87-174144F4CB2D}"/>
              </a:ext>
            </a:extLst>
          </p:cNvPr>
          <p:cNvSpPr txBox="1"/>
          <p:nvPr/>
        </p:nvSpPr>
        <p:spPr>
          <a:xfrm>
            <a:off x="1028700" y="599709"/>
            <a:ext cx="973836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Research Questions</a:t>
            </a:r>
          </a:p>
        </p:txBody>
      </p:sp>
      <p:sp>
        <p:nvSpPr>
          <p:cNvPr id="31" name="Freeform 7">
            <a:extLst>
              <a:ext uri="{FF2B5EF4-FFF2-40B4-BE49-F238E27FC236}">
                <a16:creationId xmlns:a16="http://schemas.microsoft.com/office/drawing/2014/main" id="{E5608E59-77CD-5426-4951-65FECE79DD04}"/>
              </a:ext>
            </a:extLst>
          </p:cNvPr>
          <p:cNvSpPr/>
          <p:nvPr/>
        </p:nvSpPr>
        <p:spPr>
          <a:xfrm>
            <a:off x="406491" y="932951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5">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2" name="TextBox 17">
            <a:extLst>
              <a:ext uri="{FF2B5EF4-FFF2-40B4-BE49-F238E27FC236}">
                <a16:creationId xmlns:a16="http://schemas.microsoft.com/office/drawing/2014/main" id="{68CA4209-FBDE-A6F6-1A72-B7297BCBD974}"/>
              </a:ext>
            </a:extLst>
          </p:cNvPr>
          <p:cNvSpPr txBox="1"/>
          <p:nvPr/>
        </p:nvSpPr>
        <p:spPr>
          <a:xfrm>
            <a:off x="10981730" y="620000"/>
            <a:ext cx="4415561" cy="433004"/>
          </a:xfrm>
          <a:prstGeom prst="rect">
            <a:avLst/>
          </a:prstGeom>
        </p:spPr>
        <p:txBody>
          <a:bodyPr wrap="square" lIns="0" tIns="0" rIns="0" bIns="0" rtlCol="0" anchor="t">
            <a:spAutoFit/>
          </a:bodyPr>
          <a:lstStyle/>
          <a:p>
            <a:pPr algn="ctr">
              <a:lnSpc>
                <a:spcPts val="3586"/>
              </a:lnSpc>
            </a:pPr>
            <a:r>
              <a:rPr lang="en-US" sz="2562" dirty="0">
                <a:solidFill>
                  <a:srgbClr val="000000"/>
                </a:solidFill>
                <a:latin typeface="Alatsi"/>
                <a:ea typeface="Alatsi"/>
                <a:cs typeface="Alatsi"/>
                <a:sym typeface="Alatsi"/>
              </a:rPr>
              <a:t>George Mason University 2024</a:t>
            </a:r>
          </a:p>
        </p:txBody>
      </p:sp>
      <p:sp>
        <p:nvSpPr>
          <p:cNvPr id="36" name="AutoShape 4">
            <a:extLst>
              <a:ext uri="{FF2B5EF4-FFF2-40B4-BE49-F238E27FC236}">
                <a16:creationId xmlns:a16="http://schemas.microsoft.com/office/drawing/2014/main" id="{6D6ABFEC-969E-9DA8-4A30-E56185B1A486}"/>
              </a:ext>
            </a:extLst>
          </p:cNvPr>
          <p:cNvSpPr/>
          <p:nvPr/>
        </p:nvSpPr>
        <p:spPr>
          <a:xfrm>
            <a:off x="10767060" y="11811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650970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4537" cy="10287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4537" cy="3428992"/>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a:extLst>
              <a:ext uri="{FF2B5EF4-FFF2-40B4-BE49-F238E27FC236}">
                <a16:creationId xmlns:a16="http://schemas.microsoft.com/office/drawing/2014/main" id="{9B98143F-7D64-1314-87C0-AA15C938D105}"/>
              </a:ext>
            </a:extLst>
          </p:cNvPr>
          <p:cNvSpPr txBox="1"/>
          <p:nvPr/>
        </p:nvSpPr>
        <p:spPr>
          <a:xfrm>
            <a:off x="1142701" y="492768"/>
            <a:ext cx="7167581" cy="244345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nSpc>
                <a:spcPct val="90000"/>
              </a:lnSpc>
              <a:spcBef>
                <a:spcPct val="0"/>
              </a:spcBef>
              <a:spcAft>
                <a:spcPts val="600"/>
              </a:spcAft>
            </a:pPr>
            <a:r>
              <a:rPr lang="en-US" sz="6399" b="1" i="1" dirty="0">
                <a:solidFill>
                  <a:srgbClr val="0F4662"/>
                </a:solidFill>
                <a:latin typeface="Cormorant Garamond Bold Italics"/>
                <a:sym typeface="Cormorant Garamond Bold Italics"/>
              </a:rPr>
              <a:t>Methodology</a:t>
            </a:r>
          </a:p>
        </p:txBody>
      </p:sp>
      <p:sp>
        <p:nvSpPr>
          <p:cNvPr id="13" name="Freeform 13">
            <a:extLst>
              <a:ext uri="{FF2B5EF4-FFF2-40B4-BE49-F238E27FC236}">
                <a16:creationId xmlns:a16="http://schemas.microsoft.com/office/drawing/2014/main" id="{AAF0C693-D327-0138-EAE6-7C54080E2AE2}"/>
              </a:ext>
            </a:extLst>
          </p:cNvPr>
          <p:cNvSpPr/>
          <p:nvPr/>
        </p:nvSpPr>
        <p:spPr>
          <a:xfrm>
            <a:off x="7239000" y="6477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4">
            <a:extLst>
              <a:ext uri="{FF2B5EF4-FFF2-40B4-BE49-F238E27FC236}">
                <a16:creationId xmlns:a16="http://schemas.microsoft.com/office/drawing/2014/main" id="{B69D8B28-0F64-7BDB-A7F0-C63A9088F6B8}"/>
              </a:ext>
            </a:extLst>
          </p:cNvPr>
          <p:cNvSpPr/>
          <p:nvPr/>
        </p:nvSpPr>
        <p:spPr>
          <a:xfrm>
            <a:off x="1026542" y="9483557"/>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26" name="TextBox 8">
            <a:extLst>
              <a:ext uri="{FF2B5EF4-FFF2-40B4-BE49-F238E27FC236}">
                <a16:creationId xmlns:a16="http://schemas.microsoft.com/office/drawing/2014/main" id="{2C2D047A-AB4E-78F9-441F-06FBE2E91566}"/>
              </a:ext>
            </a:extLst>
          </p:cNvPr>
          <p:cNvGraphicFramePr/>
          <p:nvPr>
            <p:extLst>
              <p:ext uri="{D42A27DB-BD31-4B8C-83A1-F6EECF244321}">
                <p14:modId xmlns:p14="http://schemas.microsoft.com/office/powerpoint/2010/main" val="195160781"/>
              </p:ext>
            </p:extLst>
          </p:nvPr>
        </p:nvGraphicFramePr>
        <p:xfrm>
          <a:off x="496721" y="2418432"/>
          <a:ext cx="8840211" cy="66460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extBox 17">
            <a:extLst>
              <a:ext uri="{FF2B5EF4-FFF2-40B4-BE49-F238E27FC236}">
                <a16:creationId xmlns:a16="http://schemas.microsoft.com/office/drawing/2014/main" id="{628AA5F1-E0F0-7A1C-990C-AFC735E5B555}"/>
              </a:ext>
            </a:extLst>
          </p:cNvPr>
          <p:cNvSpPr txBox="1"/>
          <p:nvPr/>
        </p:nvSpPr>
        <p:spPr>
          <a:xfrm>
            <a:off x="2817996" y="9360325"/>
            <a:ext cx="4415561" cy="433004"/>
          </a:xfrm>
          <a:prstGeom prst="rect">
            <a:avLst/>
          </a:prstGeom>
        </p:spPr>
        <p:txBody>
          <a:bodyPr wrap="square" lIns="0" tIns="0" rIns="0" bIns="0" rtlCol="0" anchor="t">
            <a:spAutoFit/>
          </a:bodyPr>
          <a:lstStyle/>
          <a:p>
            <a:pPr algn="ctr">
              <a:lnSpc>
                <a:spcPts val="3586"/>
              </a:lnSpc>
            </a:pPr>
            <a:r>
              <a:rPr lang="en-US" sz="2562" dirty="0">
                <a:solidFill>
                  <a:srgbClr val="000000"/>
                </a:solidFill>
                <a:latin typeface="Alatsi"/>
                <a:ea typeface="Alatsi"/>
                <a:cs typeface="Alatsi"/>
                <a:sym typeface="Alatsi"/>
              </a:rPr>
              <a:t>George Mason University 2024</a:t>
            </a:r>
          </a:p>
        </p:txBody>
      </p:sp>
      <p:sp>
        <p:nvSpPr>
          <p:cNvPr id="12" name="AutoShape 4">
            <a:extLst>
              <a:ext uri="{FF2B5EF4-FFF2-40B4-BE49-F238E27FC236}">
                <a16:creationId xmlns:a16="http://schemas.microsoft.com/office/drawing/2014/main" id="{FAA6F7AE-B918-404C-6B60-BA85005794CA}"/>
              </a:ext>
            </a:extLst>
          </p:cNvPr>
          <p:cNvSpPr/>
          <p:nvPr/>
        </p:nvSpPr>
        <p:spPr>
          <a:xfrm>
            <a:off x="1026542" y="9867900"/>
            <a:ext cx="6492240" cy="0"/>
          </a:xfrm>
          <a:prstGeom prst="line">
            <a:avLst/>
          </a:prstGeom>
          <a:ln w="76200" cap="flat">
            <a:solidFill>
              <a:srgbClr val="0F4662"/>
            </a:solidFill>
            <a:prstDash val="solid"/>
            <a:headEnd type="none" w="sm" len="sm"/>
            <a:tailEnd type="none" w="sm" len="sm"/>
          </a:ln>
        </p:spPr>
        <p:txBody>
          <a:bodyPr/>
          <a:lstStyle/>
          <a:p>
            <a:endParaRPr lang="en-US"/>
          </a:p>
        </p:txBody>
      </p:sp>
      <p:pic>
        <p:nvPicPr>
          <p:cNvPr id="15" name="Picture 14" descr="A screenshot of a computer&#10;&#10;Description automatically generated">
            <a:extLst>
              <a:ext uri="{FF2B5EF4-FFF2-40B4-BE49-F238E27FC236}">
                <a16:creationId xmlns:a16="http://schemas.microsoft.com/office/drawing/2014/main" id="{5847B694-BEBA-7D37-4831-2BB55DB328FE}"/>
              </a:ext>
            </a:extLst>
          </p:cNvPr>
          <p:cNvPicPr>
            <a:picLocks noChangeAspect="1"/>
          </p:cNvPicPr>
          <p:nvPr/>
        </p:nvPicPr>
        <p:blipFill>
          <a:blip r:embed="rId10"/>
          <a:stretch>
            <a:fillRect/>
          </a:stretch>
        </p:blipFill>
        <p:spPr>
          <a:xfrm>
            <a:off x="10001366" y="515871"/>
            <a:ext cx="7614564" cy="957515"/>
          </a:xfrm>
          <a:prstGeom prst="rect">
            <a:avLst/>
          </a:prstGeom>
        </p:spPr>
      </p:pic>
      <p:pic>
        <p:nvPicPr>
          <p:cNvPr id="38" name="Picture 37" descr="A graph of different colored bars&#10;&#10;Description automatically generated">
            <a:extLst>
              <a:ext uri="{FF2B5EF4-FFF2-40B4-BE49-F238E27FC236}">
                <a16:creationId xmlns:a16="http://schemas.microsoft.com/office/drawing/2014/main" id="{559000DD-71C8-4692-CF9B-06E37FEA7E02}"/>
              </a:ext>
            </a:extLst>
          </p:cNvPr>
          <p:cNvPicPr>
            <a:picLocks noChangeAspect="1"/>
          </p:cNvPicPr>
          <p:nvPr/>
        </p:nvPicPr>
        <p:blipFill>
          <a:blip r:embed="rId11"/>
          <a:stretch>
            <a:fillRect/>
          </a:stretch>
        </p:blipFill>
        <p:spPr>
          <a:xfrm>
            <a:off x="9452983" y="1545299"/>
            <a:ext cx="4963887" cy="2648579"/>
          </a:xfrm>
          <a:prstGeom prst="rect">
            <a:avLst/>
          </a:prstGeom>
        </p:spPr>
      </p:pic>
      <p:pic>
        <p:nvPicPr>
          <p:cNvPr id="47" name="Picture 46" descr="A pie chart with numbers and a number on it&#10;&#10;Description automatically generated">
            <a:extLst>
              <a:ext uri="{FF2B5EF4-FFF2-40B4-BE49-F238E27FC236}">
                <a16:creationId xmlns:a16="http://schemas.microsoft.com/office/drawing/2014/main" id="{D96CE97A-B9E6-6D86-3926-BAD23ADBB488}"/>
              </a:ext>
            </a:extLst>
          </p:cNvPr>
          <p:cNvPicPr>
            <a:picLocks noChangeAspect="1"/>
          </p:cNvPicPr>
          <p:nvPr/>
        </p:nvPicPr>
        <p:blipFill>
          <a:blip r:embed="rId12"/>
          <a:stretch>
            <a:fillRect/>
          </a:stretch>
        </p:blipFill>
        <p:spPr>
          <a:xfrm>
            <a:off x="14990615" y="1638081"/>
            <a:ext cx="2519000" cy="2164856"/>
          </a:xfrm>
          <a:prstGeom prst="rect">
            <a:avLst/>
          </a:prstGeom>
        </p:spPr>
      </p:pic>
      <p:pic>
        <p:nvPicPr>
          <p:cNvPr id="51" name="Picture 50" descr="A graph of a number of drugs&#10;&#10;Description automatically generated with medium confidence">
            <a:extLst>
              <a:ext uri="{FF2B5EF4-FFF2-40B4-BE49-F238E27FC236}">
                <a16:creationId xmlns:a16="http://schemas.microsoft.com/office/drawing/2014/main" id="{52B260E8-3B59-13F9-A1B1-44A1E2080D9E}"/>
              </a:ext>
            </a:extLst>
          </p:cNvPr>
          <p:cNvPicPr>
            <a:picLocks noChangeAspect="1"/>
          </p:cNvPicPr>
          <p:nvPr/>
        </p:nvPicPr>
        <p:blipFill>
          <a:blip r:embed="rId13"/>
          <a:stretch>
            <a:fillRect/>
          </a:stretch>
        </p:blipFill>
        <p:spPr>
          <a:xfrm>
            <a:off x="9406331" y="4455320"/>
            <a:ext cx="4727806" cy="2515805"/>
          </a:xfrm>
          <a:prstGeom prst="rect">
            <a:avLst/>
          </a:prstGeom>
        </p:spPr>
      </p:pic>
      <p:pic>
        <p:nvPicPr>
          <p:cNvPr id="52" name="Picture 51" descr="A graph of different types of drugs&#10;&#10;Description automatically generated">
            <a:extLst>
              <a:ext uri="{FF2B5EF4-FFF2-40B4-BE49-F238E27FC236}">
                <a16:creationId xmlns:a16="http://schemas.microsoft.com/office/drawing/2014/main" id="{023A5114-8D69-6C8F-A162-38FB39C2CC17}"/>
              </a:ext>
            </a:extLst>
          </p:cNvPr>
          <p:cNvPicPr>
            <a:picLocks noChangeAspect="1"/>
          </p:cNvPicPr>
          <p:nvPr/>
        </p:nvPicPr>
        <p:blipFill>
          <a:blip r:embed="rId14"/>
          <a:stretch>
            <a:fillRect/>
          </a:stretch>
        </p:blipFill>
        <p:spPr>
          <a:xfrm>
            <a:off x="14416870" y="3874850"/>
            <a:ext cx="3684905" cy="1780540"/>
          </a:xfrm>
          <a:prstGeom prst="rect">
            <a:avLst/>
          </a:prstGeom>
        </p:spPr>
      </p:pic>
      <p:pic>
        <p:nvPicPr>
          <p:cNvPr id="53" name="Picture 52" descr="A screenshot of a computer&#10;&#10;Description automatically generated">
            <a:extLst>
              <a:ext uri="{FF2B5EF4-FFF2-40B4-BE49-F238E27FC236}">
                <a16:creationId xmlns:a16="http://schemas.microsoft.com/office/drawing/2014/main" id="{BB66603A-01D0-51BD-7E51-D785BCF010E4}"/>
              </a:ext>
            </a:extLst>
          </p:cNvPr>
          <p:cNvPicPr>
            <a:picLocks noChangeAspect="1"/>
          </p:cNvPicPr>
          <p:nvPr/>
        </p:nvPicPr>
        <p:blipFill>
          <a:blip r:embed="rId15"/>
          <a:stretch>
            <a:fillRect/>
          </a:stretch>
        </p:blipFill>
        <p:spPr>
          <a:xfrm>
            <a:off x="9519328" y="7255324"/>
            <a:ext cx="4289320" cy="2515805"/>
          </a:xfrm>
          <a:prstGeom prst="rect">
            <a:avLst/>
          </a:prstGeom>
        </p:spPr>
      </p:pic>
      <p:pic>
        <p:nvPicPr>
          <p:cNvPr id="54" name="Picture 53" descr="A screen shot of a graph&#10;&#10;Description automatically generated">
            <a:extLst>
              <a:ext uri="{FF2B5EF4-FFF2-40B4-BE49-F238E27FC236}">
                <a16:creationId xmlns:a16="http://schemas.microsoft.com/office/drawing/2014/main" id="{08E21363-4C76-4315-C939-0880D954BC15}"/>
              </a:ext>
            </a:extLst>
          </p:cNvPr>
          <p:cNvPicPr>
            <a:picLocks noChangeAspect="1"/>
          </p:cNvPicPr>
          <p:nvPr/>
        </p:nvPicPr>
        <p:blipFill>
          <a:blip r:embed="rId16"/>
          <a:stretch>
            <a:fillRect/>
          </a:stretch>
        </p:blipFill>
        <p:spPr>
          <a:xfrm>
            <a:off x="14030564" y="7703663"/>
            <a:ext cx="4106902" cy="2066646"/>
          </a:xfrm>
          <a:prstGeom prst="rect">
            <a:avLst/>
          </a:prstGeom>
        </p:spPr>
      </p:pic>
      <p:pic>
        <p:nvPicPr>
          <p:cNvPr id="55" name="Picture 54" descr="A screenshot of a computer&#10;&#10;Description automatically generated">
            <a:extLst>
              <a:ext uri="{FF2B5EF4-FFF2-40B4-BE49-F238E27FC236}">
                <a16:creationId xmlns:a16="http://schemas.microsoft.com/office/drawing/2014/main" id="{854AC675-995A-D810-3565-70FBA560FB0D}"/>
              </a:ext>
            </a:extLst>
          </p:cNvPr>
          <p:cNvPicPr>
            <a:picLocks noChangeAspect="1"/>
          </p:cNvPicPr>
          <p:nvPr/>
        </p:nvPicPr>
        <p:blipFill>
          <a:blip r:embed="rId17"/>
          <a:stretch>
            <a:fillRect/>
          </a:stretch>
        </p:blipFill>
        <p:spPr>
          <a:xfrm>
            <a:off x="14581400" y="5679290"/>
            <a:ext cx="3020800" cy="1992556"/>
          </a:xfrm>
          <a:prstGeom prst="rect">
            <a:avLst/>
          </a:prstGeom>
        </p:spPr>
      </p:pic>
    </p:spTree>
    <p:extLst>
      <p:ext uri="{BB962C8B-B14F-4D97-AF65-F5344CB8AC3E}">
        <p14:creationId xmlns:p14="http://schemas.microsoft.com/office/powerpoint/2010/main" val="411301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2" name="Rectangle 4121">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5" descr="Allscripts Developer Program: How Chetu Optimizes Patient Care And Maximizes Revenue">
            <a:extLst>
              <a:ext uri="{FF2B5EF4-FFF2-40B4-BE49-F238E27FC236}">
                <a16:creationId xmlns:a16="http://schemas.microsoft.com/office/drawing/2014/main" id="{51E77134-2AC0-00A0-92D8-9763BB7704A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l="10453"/>
          <a:stretch>
            <a:fillRect/>
          </a:stretch>
        </p:blipFill>
        <p:spPr bwMode="auto">
          <a:xfrm>
            <a:off x="1" y="1"/>
            <a:ext cx="18288000" cy="10286999"/>
          </a:xfrm>
          <a:prstGeom prst="rect">
            <a:avLst/>
          </a:prstGeom>
          <a:noFill/>
          <a:extLst>
            <a:ext uri="{909E8E84-426E-40DD-AFC4-6F175D3DCCD1}">
              <a14:hiddenFill xmlns:a14="http://schemas.microsoft.com/office/drawing/2010/main">
                <a:solidFill>
                  <a:srgbClr val="FFFFFF"/>
                </a:solidFill>
              </a14:hiddenFill>
            </a:ext>
          </a:extLst>
        </p:spPr>
      </p:pic>
      <p:sp>
        <p:nvSpPr>
          <p:cNvPr id="4124" name="Freeform: Shape 4123">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48" y="877911"/>
            <a:ext cx="10554077" cy="8238318"/>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6" name="Freeform: Shape 4125">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48" y="877911"/>
            <a:ext cx="10554077" cy="8238318"/>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6"/>
          <p:cNvSpPr txBox="1"/>
          <p:nvPr/>
        </p:nvSpPr>
        <p:spPr>
          <a:xfrm>
            <a:off x="1823850" y="1607023"/>
            <a:ext cx="8829673" cy="1817213"/>
          </a:xfrm>
          <a:prstGeom prst="rect">
            <a:avLst/>
          </a:prstGeom>
        </p:spPr>
        <p:txBody>
          <a:bodyPr vert="horz" lIns="91440" tIns="45720" rIns="91440" bIns="45720" rtlCol="0" anchor="ctr">
            <a:normAutofit/>
          </a:bodyPr>
          <a:lstStyle/>
          <a:p>
            <a:pPr marL="0" lvl="0" indent="0" algn="ctr">
              <a:lnSpc>
                <a:spcPct val="90000"/>
              </a:lnSpc>
              <a:spcBef>
                <a:spcPct val="0"/>
              </a:spcBef>
              <a:spcAft>
                <a:spcPts val="600"/>
              </a:spcAft>
            </a:pPr>
            <a:r>
              <a:rPr lang="en-US" sz="6399" b="1" i="1" dirty="0">
                <a:solidFill>
                  <a:srgbClr val="0F4662"/>
                </a:solidFill>
                <a:latin typeface="Cormorant Garamond Bold Italics"/>
                <a:sym typeface="Cormorant Garamond Bold Italics"/>
              </a:rPr>
              <a:t>Key Findings</a:t>
            </a:r>
          </a:p>
        </p:txBody>
      </p:sp>
      <p:sp>
        <p:nvSpPr>
          <p:cNvPr id="4128"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7873" y="592662"/>
            <a:ext cx="2561627" cy="643476"/>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D4F7BC05-77FB-1085-3E6F-D50BBD3830D9}"/>
              </a:ext>
            </a:extLst>
          </p:cNvPr>
          <p:cNvSpPr>
            <a:spLocks noChangeArrowheads="1"/>
          </p:cNvSpPr>
          <p:nvPr/>
        </p:nvSpPr>
        <p:spPr bwMode="auto">
          <a:xfrm>
            <a:off x="-480577" y="-1"/>
            <a:ext cx="31316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Freeform 13"/>
          <p:cNvSpPr/>
          <p:nvPr/>
        </p:nvSpPr>
        <p:spPr>
          <a:xfrm>
            <a:off x="9404627" y="137967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aphicFrame>
        <p:nvGraphicFramePr>
          <p:cNvPr id="4106" name="TextBox 8">
            <a:extLst>
              <a:ext uri="{FF2B5EF4-FFF2-40B4-BE49-F238E27FC236}">
                <a16:creationId xmlns:a16="http://schemas.microsoft.com/office/drawing/2014/main" id="{095C4C26-B4C8-D2EE-0EB6-144A1D6F7F04}"/>
              </a:ext>
            </a:extLst>
          </p:cNvPr>
          <p:cNvGraphicFramePr/>
          <p:nvPr>
            <p:extLst>
              <p:ext uri="{D42A27DB-BD31-4B8C-83A1-F6EECF244321}">
                <p14:modId xmlns:p14="http://schemas.microsoft.com/office/powerpoint/2010/main" val="1971533289"/>
              </p:ext>
            </p:extLst>
          </p:nvPr>
        </p:nvGraphicFramePr>
        <p:xfrm>
          <a:off x="1823848" y="2997907"/>
          <a:ext cx="9260775" cy="56820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Freeform 14">
            <a:extLst>
              <a:ext uri="{FF2B5EF4-FFF2-40B4-BE49-F238E27FC236}">
                <a16:creationId xmlns:a16="http://schemas.microsoft.com/office/drawing/2014/main" id="{B1E92847-5D03-227E-3B56-07E2E40729E8}"/>
              </a:ext>
            </a:extLst>
          </p:cNvPr>
          <p:cNvSpPr/>
          <p:nvPr/>
        </p:nvSpPr>
        <p:spPr>
          <a:xfrm>
            <a:off x="1026542" y="9483557"/>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TextBox 17">
            <a:extLst>
              <a:ext uri="{FF2B5EF4-FFF2-40B4-BE49-F238E27FC236}">
                <a16:creationId xmlns:a16="http://schemas.microsoft.com/office/drawing/2014/main" id="{6C18BF83-0CF4-EF32-7266-739D5871B35E}"/>
              </a:ext>
            </a:extLst>
          </p:cNvPr>
          <p:cNvSpPr txBox="1"/>
          <p:nvPr/>
        </p:nvSpPr>
        <p:spPr>
          <a:xfrm>
            <a:off x="2817996" y="9360325"/>
            <a:ext cx="4415561" cy="433004"/>
          </a:xfrm>
          <a:prstGeom prst="rect">
            <a:avLst/>
          </a:prstGeom>
        </p:spPr>
        <p:txBody>
          <a:bodyPr wrap="square" lIns="0" tIns="0" rIns="0" bIns="0" rtlCol="0" anchor="t">
            <a:spAutoFit/>
          </a:bodyPr>
          <a:lstStyle/>
          <a:p>
            <a:pPr algn="ctr">
              <a:lnSpc>
                <a:spcPts val="3586"/>
              </a:lnSpc>
            </a:pPr>
            <a:r>
              <a:rPr lang="en-US" sz="2562" dirty="0">
                <a:solidFill>
                  <a:srgbClr val="000000"/>
                </a:solidFill>
                <a:latin typeface="Alatsi"/>
                <a:ea typeface="Alatsi"/>
                <a:cs typeface="Alatsi"/>
                <a:sym typeface="Alatsi"/>
              </a:rPr>
              <a:t>George Mason University 2024</a:t>
            </a:r>
          </a:p>
        </p:txBody>
      </p:sp>
      <p:sp>
        <p:nvSpPr>
          <p:cNvPr id="5" name="AutoShape 4">
            <a:extLst>
              <a:ext uri="{FF2B5EF4-FFF2-40B4-BE49-F238E27FC236}">
                <a16:creationId xmlns:a16="http://schemas.microsoft.com/office/drawing/2014/main" id="{BB5E2B7A-58F1-6F79-09D0-EFF98F653FB8}"/>
              </a:ext>
            </a:extLst>
          </p:cNvPr>
          <p:cNvSpPr/>
          <p:nvPr/>
        </p:nvSpPr>
        <p:spPr>
          <a:xfrm>
            <a:off x="1026542" y="98679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C8F783-AE0B-8CDD-BA20-A31B7F5AA385}"/>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C18A44D3-F244-D638-1BEA-6C593188CF2F}"/>
              </a:ext>
            </a:extLst>
          </p:cNvPr>
          <p:cNvPicPr>
            <a:picLocks noChangeAspect="1"/>
          </p:cNvPicPr>
          <p:nvPr/>
        </p:nvPicPr>
        <p:blipFill>
          <a:blip r:embed="rId3">
            <a:duotone>
              <a:schemeClr val="bg2">
                <a:shade val="45000"/>
                <a:satMod val="135000"/>
              </a:schemeClr>
              <a:prstClr val="white"/>
            </a:duotone>
          </a:blip>
          <a:srcRect t="4952" r="9091" b="18439"/>
          <a:stretch/>
        </p:blipFill>
        <p:spPr>
          <a:xfrm>
            <a:off x="20" y="291708"/>
            <a:ext cx="18287980" cy="10286990"/>
          </a:xfrm>
          <a:prstGeom prst="rect">
            <a:avLst/>
          </a:prstGeom>
        </p:spPr>
      </p:pic>
      <p:sp>
        <p:nvSpPr>
          <p:cNvPr id="45" name="Rectangle 4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a:extLst>
              <a:ext uri="{FF2B5EF4-FFF2-40B4-BE49-F238E27FC236}">
                <a16:creationId xmlns:a16="http://schemas.microsoft.com/office/drawing/2014/main" id="{7029CE4A-2F76-6B08-0504-9BADE3E25028}"/>
              </a:ext>
            </a:extLst>
          </p:cNvPr>
          <p:cNvSpPr txBox="1"/>
          <p:nvPr/>
        </p:nvSpPr>
        <p:spPr>
          <a:xfrm>
            <a:off x="1252818" y="1177527"/>
            <a:ext cx="15773400" cy="19883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399" b="1" i="1" dirty="0">
                <a:solidFill>
                  <a:srgbClr val="0F4662"/>
                </a:solidFill>
                <a:latin typeface="Cormorant Garamond Bold Italics"/>
                <a:sym typeface="Cormorant Garamond Bold Italics"/>
              </a:rPr>
              <a:t>Lessons Learned and Conclusion </a:t>
            </a:r>
          </a:p>
        </p:txBody>
      </p:sp>
      <p:sp>
        <p:nvSpPr>
          <p:cNvPr id="13" name="Freeform 13">
            <a:extLst>
              <a:ext uri="{FF2B5EF4-FFF2-40B4-BE49-F238E27FC236}">
                <a16:creationId xmlns:a16="http://schemas.microsoft.com/office/drawing/2014/main" id="{97EEFA08-7230-7447-AB81-9231546F7991}"/>
              </a:ext>
            </a:extLst>
          </p:cNvPr>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a:extLst>
              <a:ext uri="{FF2B5EF4-FFF2-40B4-BE49-F238E27FC236}">
                <a16:creationId xmlns:a16="http://schemas.microsoft.com/office/drawing/2014/main" id="{80A7318F-4E2E-7802-25F2-0BDBB5B556DD}"/>
              </a:ext>
            </a:extLst>
          </p:cNvPr>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aphicFrame>
        <p:nvGraphicFramePr>
          <p:cNvPr id="16" name="TextBox 8">
            <a:extLst>
              <a:ext uri="{FF2B5EF4-FFF2-40B4-BE49-F238E27FC236}">
                <a16:creationId xmlns:a16="http://schemas.microsoft.com/office/drawing/2014/main" id="{0A59A90C-7C79-B9FD-3A97-031C05DF891D}"/>
              </a:ext>
            </a:extLst>
          </p:cNvPr>
          <p:cNvGraphicFramePr/>
          <p:nvPr>
            <p:extLst>
              <p:ext uri="{D42A27DB-BD31-4B8C-83A1-F6EECF244321}">
                <p14:modId xmlns:p14="http://schemas.microsoft.com/office/powerpoint/2010/main" val="1611180894"/>
              </p:ext>
            </p:extLst>
          </p:nvPr>
        </p:nvGraphicFramePr>
        <p:xfrm>
          <a:off x="1257300" y="2171700"/>
          <a:ext cx="15773400" cy="65270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7">
            <a:extLst>
              <a:ext uri="{FF2B5EF4-FFF2-40B4-BE49-F238E27FC236}">
                <a16:creationId xmlns:a16="http://schemas.microsoft.com/office/drawing/2014/main" id="{0C6A361E-93BD-5E47-D70A-F89E6CBA4023}"/>
              </a:ext>
            </a:extLst>
          </p:cNvPr>
          <p:cNvSpPr txBox="1"/>
          <p:nvPr/>
        </p:nvSpPr>
        <p:spPr>
          <a:xfrm>
            <a:off x="10981730" y="620000"/>
            <a:ext cx="4415561" cy="433004"/>
          </a:xfrm>
          <a:prstGeom prst="rect">
            <a:avLst/>
          </a:prstGeom>
        </p:spPr>
        <p:txBody>
          <a:bodyPr wrap="square" lIns="0" tIns="0" rIns="0" bIns="0" rtlCol="0" anchor="t">
            <a:spAutoFit/>
          </a:bodyPr>
          <a:lstStyle/>
          <a:p>
            <a:pPr algn="ctr">
              <a:lnSpc>
                <a:spcPts val="3586"/>
              </a:lnSpc>
            </a:pPr>
            <a:r>
              <a:rPr lang="en-US" sz="2562" dirty="0">
                <a:solidFill>
                  <a:srgbClr val="000000"/>
                </a:solidFill>
                <a:latin typeface="Alatsi"/>
                <a:ea typeface="Alatsi"/>
                <a:cs typeface="Alatsi"/>
                <a:sym typeface="Alatsi"/>
              </a:rPr>
              <a:t>George Mason University 2024</a:t>
            </a:r>
          </a:p>
        </p:txBody>
      </p:sp>
      <p:sp>
        <p:nvSpPr>
          <p:cNvPr id="3" name="AutoShape 4">
            <a:extLst>
              <a:ext uri="{FF2B5EF4-FFF2-40B4-BE49-F238E27FC236}">
                <a16:creationId xmlns:a16="http://schemas.microsoft.com/office/drawing/2014/main" id="{2F93D3B0-9C36-A3F2-2C41-94843BE4CBF0}"/>
              </a:ext>
            </a:extLst>
          </p:cNvPr>
          <p:cNvSpPr/>
          <p:nvPr/>
        </p:nvSpPr>
        <p:spPr>
          <a:xfrm>
            <a:off x="10767060" y="11811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2640119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2546</TotalTime>
  <Words>1167</Words>
  <Application>Microsoft Macintosh PowerPoint</Application>
  <PresentationFormat>Custom</PresentationFormat>
  <Paragraphs>100</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Google Sans</vt:lpstr>
      <vt:lpstr>Calibri</vt:lpstr>
      <vt:lpstr>Quicksand</vt:lpstr>
      <vt:lpstr>Aptos</vt:lpstr>
      <vt:lpstr>Cormorant Garamond Bold Italics</vt:lpstr>
      <vt:lpstr>Arial</vt:lpstr>
      <vt:lpstr>Quicksand Bold</vt:lpstr>
      <vt:lpstr>Times New Roman</vt:lpstr>
      <vt:lpstr>Alatsi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Vivek Sarvagod</cp:lastModifiedBy>
  <cp:revision>69</cp:revision>
  <dcterms:created xsi:type="dcterms:W3CDTF">2006-08-16T00:00:00Z</dcterms:created>
  <dcterms:modified xsi:type="dcterms:W3CDTF">2024-12-10T18:47:53Z</dcterms:modified>
  <dc:identifier>DAGWsVtnjvI</dc:identifier>
</cp:coreProperties>
</file>