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8" r:id="rId5"/>
    <p:sldId id="261" r:id="rId6"/>
    <p:sldId id="262" r:id="rId7"/>
    <p:sldId id="273" r:id="rId8"/>
    <p:sldId id="272" r:id="rId9"/>
    <p:sldId id="267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1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85204-456F-4E48-B30A-BAEF95C243C6}" type="datetimeFigureOut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46BD9-41B3-4222-9CEF-FB5855F8D60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894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FC08-A75D-4B22-946D-8E3192E8ABEF}" type="datetimeFigureOut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97426-CF62-4F5E-BE2C-2C94526DD1D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763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832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7182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5426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485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246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50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532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230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230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115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97426-CF62-4F5E-BE2C-2C94526DD1D1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75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0" descr="Emble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00099" cy="1071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2E4C0AA-DBBB-4EC8-971E-30423E0CBFC8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26D578E0-CCA5-4E54-9CCD-73AA84DEC038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CD4355F-5203-445C-BC26-3CA78D2B14FA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6610177-EE98-48D8-A370-FECC5CDFDC37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2E15312F-1720-44C8-86BF-4B7F15315CDF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EC6DE2-4B5B-40BB-847E-FE06D67C38CB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68126CB-99C1-4D4A-B75E-B6C6CC9BCE21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766D796-9830-4852-B315-4A314F5465C2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F783D99E-C94F-44F2-8921-BEC51477821C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A4F8C82A-0C38-4A5B-AD58-44E92DB2106D}" type="datetime1">
              <a:rPr lang="en-US" smtClean="0"/>
              <a:pPr/>
              <a:t>5/4/2014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3A949E-BC08-4E07-8B79-D1E1365925A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4" name="Picture 13" descr="Emblem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" y="0"/>
            <a:ext cx="1000099" cy="10715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42976" y="642918"/>
            <a:ext cx="7406640" cy="147218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effectLst/>
                <a:latin typeface="Arial" pitchFamily="34" charset="0"/>
                <a:cs typeface="Arial" pitchFamily="34" charset="0"/>
              </a:rPr>
              <a:t>PROJECT REPORT</a:t>
            </a:r>
            <a:br>
              <a:rPr lang="en-US" sz="44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4400" dirty="0" smtClean="0">
                <a:effectLst/>
                <a:latin typeface="Arial" pitchFamily="34" charset="0"/>
                <a:cs typeface="Arial" pitchFamily="34" charset="0"/>
              </a:rPr>
              <a:t>ON</a:t>
            </a:r>
            <a:endParaRPr lang="en-IN" sz="4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2428868"/>
            <a:ext cx="740664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u="sng" dirty="0"/>
              <a:t>Image Processing Algorithm for </a:t>
            </a:r>
            <a:r>
              <a:rPr lang="en-US" sz="2800" u="sng" dirty="0" smtClean="0"/>
              <a:t>Model </a:t>
            </a:r>
            <a:r>
              <a:rPr lang="en-US" sz="2800" u="sng" dirty="0"/>
              <a:t>Smart Home</a:t>
            </a:r>
            <a:endParaRPr lang="en-IN" sz="28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3714752"/>
            <a:ext cx="55007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By:-</a:t>
            </a:r>
          </a:p>
          <a:p>
            <a:endParaRPr lang="en-US" sz="2000" dirty="0"/>
          </a:p>
          <a:p>
            <a:r>
              <a:rPr lang="en-US" sz="2000" dirty="0" smtClean="0"/>
              <a:t>Anish Agarwal 		070/10</a:t>
            </a:r>
          </a:p>
          <a:p>
            <a:r>
              <a:rPr lang="en-US" sz="2000" dirty="0" smtClean="0"/>
              <a:t>Vivek Kumar		555/10</a:t>
            </a:r>
          </a:p>
          <a:p>
            <a:r>
              <a:rPr lang="en-US" sz="2000" dirty="0" smtClean="0"/>
              <a:t>Yogesh Kumar Gupta	561/10</a:t>
            </a:r>
          </a:p>
          <a:p>
            <a:endParaRPr lang="en-US" sz="2000" dirty="0"/>
          </a:p>
          <a:p>
            <a:r>
              <a:rPr lang="en-US" sz="2800" dirty="0" smtClean="0"/>
              <a:t>Project mentor - Prof.  Amit Prakash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Capturing Live Video feed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70723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v = videoinput('winvideo',2, 'YUY2_640x480');</a:t>
            </a:r>
          </a:p>
          <a:p>
            <a:r>
              <a:rPr lang="en-US" sz="2800" dirty="0" smtClean="0"/>
              <a:t>start(v);</a:t>
            </a:r>
            <a:endParaRPr lang="en-IN" sz="2800" dirty="0" smtClean="0"/>
          </a:p>
          <a:p>
            <a:endParaRPr lang="en-IN" sz="1100" dirty="0" smtClean="0"/>
          </a:p>
          <a:p>
            <a:r>
              <a:rPr lang="en-IN" sz="2800" dirty="0" smtClean="0"/>
              <a:t>while 1</a:t>
            </a:r>
          </a:p>
          <a:p>
            <a:r>
              <a:rPr lang="en-IN" sz="2800" dirty="0" smtClean="0"/>
              <a:t>I = getsnapshot(v);</a:t>
            </a:r>
          </a:p>
          <a:p>
            <a:endParaRPr lang="en-US" sz="1100" dirty="0" smtClean="0"/>
          </a:p>
          <a:p>
            <a:r>
              <a:rPr lang="en-US" sz="2800" dirty="0" smtClean="0"/>
              <a:t>% other lines of code</a:t>
            </a:r>
          </a:p>
          <a:p>
            <a:r>
              <a:rPr lang="en-US" sz="2800" dirty="0" smtClean="0"/>
              <a:t>%processing</a:t>
            </a:r>
          </a:p>
          <a:p>
            <a:r>
              <a:rPr lang="en-US" sz="2800" dirty="0" smtClean="0"/>
              <a:t>%segmentation and feature extraction</a:t>
            </a:r>
          </a:p>
          <a:p>
            <a:r>
              <a:rPr lang="en-US" sz="2800" dirty="0" smtClean="0"/>
              <a:t>%device control</a:t>
            </a:r>
            <a:endParaRPr lang="en-IN" sz="2800" dirty="0" smtClean="0"/>
          </a:p>
          <a:p>
            <a:endParaRPr lang="en-IN" sz="1050" dirty="0" smtClean="0"/>
          </a:p>
          <a:p>
            <a:r>
              <a:rPr lang="en-IN" sz="2800" dirty="0" smtClean="0"/>
              <a:t>end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Important functions - colorseg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7072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function colorseg for performing segmentation in colour images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the function uses a mask to segment the region of interest from the rest of image</a:t>
            </a:r>
          </a:p>
          <a:p>
            <a:pPr indent="354013">
              <a:buClr>
                <a:schemeClr val="accent1"/>
              </a:buClr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Input taken is the image, </a:t>
            </a:r>
            <a:r>
              <a:rPr lang="en-US" sz="2800" dirty="0" smtClean="0"/>
              <a:t>and the mask</a:t>
            </a: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code written in MATLAB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71414"/>
            <a:ext cx="7429552" cy="11430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Important functions – mahalanobis and roipoly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70723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function mahalanobis for generating the mask for segmentation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roipoly is used to make an estimate </a:t>
            </a:r>
            <a:r>
              <a:rPr lang="en-US" sz="2800" dirty="0" smtClean="0"/>
              <a:t>of the </a:t>
            </a:r>
            <a:r>
              <a:rPr lang="en-US" sz="2800" dirty="0" smtClean="0"/>
              <a:t>desired region of interest</a:t>
            </a:r>
          </a:p>
          <a:p>
            <a:pPr indent="354013">
              <a:buClr>
                <a:schemeClr val="accent1"/>
              </a:buClr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code written in MATLAB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other alternative is to use Euclidean, but results are far more superior in </a:t>
            </a:r>
            <a:r>
              <a:rPr lang="en-US" sz="2800" dirty="0" smtClean="0"/>
              <a:t>the </a:t>
            </a:r>
            <a:r>
              <a:rPr lang="en-US" sz="2800" dirty="0" smtClean="0"/>
              <a:t>previous</a:t>
            </a:r>
            <a:r>
              <a:rPr lang="en-US" sz="2800" dirty="0" smtClean="0"/>
              <a:t> </a:t>
            </a:r>
            <a:r>
              <a:rPr lang="en-US" sz="2800" dirty="0" smtClean="0"/>
              <a:t>case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43042" y="142852"/>
            <a:ext cx="6524625" cy="5653110"/>
            <a:chOff x="1643042" y="500042"/>
            <a:chExt cx="6524625" cy="5653110"/>
          </a:xfrm>
        </p:grpSpPr>
        <p:pic>
          <p:nvPicPr>
            <p:cNvPr id="5" name="Picture 4" descr="00769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3714752"/>
              <a:ext cx="3176587" cy="2438400"/>
            </a:xfrm>
            <a:prstGeom prst="rect">
              <a:avLst/>
            </a:prstGeom>
          </p:spPr>
        </p:pic>
        <p:pic>
          <p:nvPicPr>
            <p:cNvPr id="7" name="Picture 6" descr="0077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9190" y="3714752"/>
              <a:ext cx="3228975" cy="2438400"/>
            </a:xfrm>
            <a:prstGeom prst="rect">
              <a:avLst/>
            </a:prstGeom>
          </p:spPr>
        </p:pic>
        <p:pic>
          <p:nvPicPr>
            <p:cNvPr id="8" name="Picture 7" descr="00771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042" y="500042"/>
              <a:ext cx="6524625" cy="2438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571604" y="2714620"/>
            <a:ext cx="7143800" cy="3584042"/>
            <a:chOff x="1571604" y="2714620"/>
            <a:chExt cx="7143800" cy="3584042"/>
          </a:xfrm>
        </p:grpSpPr>
        <p:sp>
          <p:nvSpPr>
            <p:cNvPr id="10" name="TextBox 9"/>
            <p:cNvSpPr txBox="1"/>
            <p:nvPr/>
          </p:nvSpPr>
          <p:spPr>
            <a:xfrm>
              <a:off x="1571604" y="2714620"/>
              <a:ext cx="657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The image of Jupiter’s moon and ROI extracted using roipoly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1604" y="5929330"/>
              <a:ext cx="714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Segmentation results obtained using (i) Euclidean and (ii) Mahalanobis</a:t>
              </a:r>
              <a:endParaRPr lang="en-IN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71414"/>
            <a:ext cx="7429552" cy="114298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Important functions – dilation and erosion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70723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‘imdilate’ is an </a:t>
            </a:r>
            <a:r>
              <a:rPr lang="en-IN" sz="2800" dirty="0" smtClean="0"/>
              <a:t>operation that "grows" or "thickens" objects in an image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800" dirty="0" smtClean="0"/>
              <a:t>extent of this thickening is controlled by a shape referred to as a structuring element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‘</a:t>
            </a:r>
            <a:r>
              <a:rPr lang="en-US" sz="2800" dirty="0" err="1" smtClean="0"/>
              <a:t>imerode</a:t>
            </a:r>
            <a:r>
              <a:rPr lang="en-US" sz="2800" dirty="0" smtClean="0"/>
              <a:t>’ is an operation that </a:t>
            </a:r>
            <a:r>
              <a:rPr lang="en-IN" sz="2800" dirty="0" smtClean="0"/>
              <a:t>"shrinks" or "thins" objects in a binary image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these functions are used to remove holes in binary images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077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3357562"/>
            <a:ext cx="5072097" cy="2366960"/>
          </a:xfrm>
          <a:prstGeom prst="rect">
            <a:avLst/>
          </a:prstGeom>
        </p:spPr>
      </p:pic>
      <p:pic>
        <p:nvPicPr>
          <p:cNvPr id="7" name="Picture 6" descr="007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571480"/>
            <a:ext cx="5186268" cy="228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3108" y="285749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Enhancing text readability using dilation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14546" y="585789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Effect of erosion on the thin connecting wires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214290"/>
            <a:ext cx="7429552" cy="6429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Application I – Image Processing GUI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0077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928670"/>
            <a:ext cx="6143668" cy="398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480" y="4929198"/>
            <a:ext cx="67151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 performed: Copy, Median filtering,  Grayscale conversion, Sharpening, Brightness and Contrast Enhancement</a:t>
            </a:r>
          </a:p>
          <a:p>
            <a:endParaRPr lang="en-US" sz="1000" dirty="0" smtClean="0"/>
          </a:p>
          <a:p>
            <a:r>
              <a:rPr lang="en-US" dirty="0" smtClean="0"/>
              <a:t>Objective is to show some basic image processing operations using a GUI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728" y="214290"/>
            <a:ext cx="7429552" cy="6429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Application II – Media Player Control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0077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08" y="1000108"/>
            <a:ext cx="5826902" cy="4182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7356" y="5168642"/>
            <a:ext cx="64294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 performed: Open, Pause, Play, Stop, Volume Control, Playback Control</a:t>
            </a:r>
          </a:p>
          <a:p>
            <a:endParaRPr lang="en-US" sz="800" dirty="0" smtClean="0"/>
          </a:p>
          <a:p>
            <a:r>
              <a:rPr lang="en-US" dirty="0" smtClean="0"/>
              <a:t>Interfacing with MATLAB via Media Player ActiveX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Other Applications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1357298"/>
            <a:ext cx="71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Image Viewer – to view images, move to next or previous images. Image Viewer is MATLAB’s built in figure display window.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Control of slideshow in PowerPoint – Move to next and previous slide, exit presentation, save presentation.</a:t>
            </a:r>
          </a:p>
          <a:p>
            <a:pPr indent="354013">
              <a:buClr>
                <a:schemeClr val="accent1"/>
              </a:buClr>
            </a:pPr>
            <a:endParaRPr lang="en-US" sz="2400" dirty="0" smtClean="0"/>
          </a:p>
          <a:p>
            <a:pPr>
              <a:buClr>
                <a:schemeClr val="accent1"/>
              </a:buClr>
            </a:pPr>
            <a:r>
              <a:rPr lang="en-US" sz="2400" dirty="0" smtClean="0"/>
              <a:t>Interfaces with MATLAB via PowerPoint Object Reference Model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/>
              <a:t>Control of room lights, fans, TV, or any other thing – turning them ON/OFF</a:t>
            </a:r>
            <a:endParaRPr lang="en-IN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Results – I – Test conditions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1214422"/>
            <a:ext cx="71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endParaRPr lang="en-IN" sz="22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200" dirty="0" smtClean="0"/>
              <a:t>Samples were taken under three different light conditions – low light, conditions, natural light conditions and artificial light conditions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2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200" dirty="0" smtClean="0"/>
              <a:t>Camera was kept at a distance ranging from 30cm to 50cm.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2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200" dirty="0" smtClean="0"/>
              <a:t> Three users tested the models.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2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200" dirty="0" smtClean="0"/>
              <a:t>Camera model - in-built 3.1 MP camera in Samsung GT-S6102 with Android OS, </a:t>
            </a:r>
            <a:r>
              <a:rPr lang="en-IN" sz="2200" dirty="0" smtClean="0"/>
              <a:t> </a:t>
            </a:r>
            <a:r>
              <a:rPr lang="en-IN" sz="2200" dirty="0" smtClean="0"/>
              <a:t>image </a:t>
            </a:r>
            <a:r>
              <a:rPr lang="en-IN" sz="2200" dirty="0" smtClean="0"/>
              <a:t>resolution </a:t>
            </a:r>
            <a:r>
              <a:rPr lang="en-IN" sz="2200" dirty="0" smtClean="0"/>
              <a:t>320 x 240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2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200" dirty="0" smtClean="0"/>
              <a:t>Using colour bands worn on fingers and without using colour bands worn on fingers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71414"/>
            <a:ext cx="7406640" cy="118643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is Gesture Control and Smart Devices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1357298"/>
            <a:ext cx="7406640" cy="1428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Gesture controlled smart devices are meant to simplify lives of user by understanding their gestures and accordingly responding to them.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071810"/>
            <a:ext cx="69294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Advantages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Beneficial to differently-abled people.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Integrates response experience with natural human motion.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Comfort of use. </a:t>
            </a:r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Results – II – With colour bands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4071942"/>
            <a:ext cx="371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samples taken was increased successively from 20 to 100 in steps of 20.</a:t>
            </a:r>
          </a:p>
          <a:p>
            <a:endParaRPr lang="en-US" dirty="0" smtClean="0"/>
          </a:p>
          <a:p>
            <a:r>
              <a:rPr lang="en-IN" dirty="0" smtClean="0"/>
              <a:t>The results are shown for low</a:t>
            </a:r>
          </a:p>
          <a:p>
            <a:r>
              <a:rPr lang="en-IN" dirty="0" smtClean="0"/>
              <a:t>light conditions, natural light</a:t>
            </a:r>
          </a:p>
          <a:p>
            <a:r>
              <a:rPr lang="en-IN" dirty="0" smtClean="0"/>
              <a:t>conditions and artificial light</a:t>
            </a:r>
          </a:p>
          <a:p>
            <a:r>
              <a:rPr lang="en-IN" dirty="0" smtClean="0"/>
              <a:t>conditions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57290" y="1357298"/>
            <a:ext cx="7441569" cy="5328768"/>
            <a:chOff x="1282848" y="1142984"/>
            <a:chExt cx="7587449" cy="5543082"/>
          </a:xfrm>
        </p:grpSpPr>
        <p:pic>
          <p:nvPicPr>
            <p:cNvPr id="4" name="Picture 3" descr="1-Low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848" y="1142984"/>
              <a:ext cx="3717780" cy="264320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 descr="2-Natural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815" y="1142984"/>
              <a:ext cx="3742482" cy="264320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 descr="3-Artificial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5852" y="4071942"/>
              <a:ext cx="3687674" cy="26141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2643174" y="1357298"/>
              <a:ext cx="100013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4810" y="1214422"/>
              <a:ext cx="642942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3636" y="1357298"/>
              <a:ext cx="1643074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4286256"/>
              <a:ext cx="164307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Results – III – Without colour bands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4071942"/>
            <a:ext cx="371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samples taken was increased successively from 20 to 100 in steps of 20.</a:t>
            </a:r>
          </a:p>
          <a:p>
            <a:endParaRPr lang="en-US" dirty="0" smtClean="0"/>
          </a:p>
          <a:p>
            <a:r>
              <a:rPr lang="en-IN" dirty="0" smtClean="0"/>
              <a:t>The results are shown for low</a:t>
            </a:r>
          </a:p>
          <a:p>
            <a:r>
              <a:rPr lang="en-IN" dirty="0" smtClean="0"/>
              <a:t>light conditions, natural light</a:t>
            </a:r>
          </a:p>
          <a:p>
            <a:r>
              <a:rPr lang="en-IN" dirty="0" smtClean="0"/>
              <a:t>conditions and artificial light</a:t>
            </a:r>
          </a:p>
          <a:p>
            <a:r>
              <a:rPr lang="en-IN" dirty="0" smtClean="0"/>
              <a:t>conditions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57290" y="1357298"/>
            <a:ext cx="7439230" cy="5328768"/>
            <a:chOff x="1282848" y="1142984"/>
            <a:chExt cx="7585110" cy="5543082"/>
          </a:xfrm>
        </p:grpSpPr>
        <p:pic>
          <p:nvPicPr>
            <p:cNvPr id="4" name="Picture 3" descr="1-Low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848" y="1143797"/>
              <a:ext cx="3717780" cy="264158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 descr="2-Natural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154" y="1142984"/>
              <a:ext cx="3737804" cy="264320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 descr="3-Artificial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2480" y="4071942"/>
              <a:ext cx="3634417" cy="26141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2643174" y="1357298"/>
              <a:ext cx="100013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4810" y="1214422"/>
              <a:ext cx="642942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3636" y="1357298"/>
              <a:ext cx="1643074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4286256"/>
              <a:ext cx="164307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National Institute of Technology - Jamshedpur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429552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Conclusion and Future Work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1357297"/>
            <a:ext cx="6786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000" dirty="0" smtClean="0"/>
              <a:t>Accuracy </a:t>
            </a:r>
            <a:r>
              <a:rPr lang="en-IN" sz="2000" dirty="0" smtClean="0"/>
              <a:t>rates </a:t>
            </a:r>
            <a:r>
              <a:rPr lang="en-IN" sz="2000" dirty="0" smtClean="0"/>
              <a:t>in excess of 80% were obtained by the algorithm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Slightly higher detection rates in case of using colour bands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IN" sz="2000" dirty="0" smtClean="0"/>
              <a:t>Project on development of gesture-controlled appliances proved to be a great learning experience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Future motive – Incorporate a self learning system that eliminates the need to train the algorithm </a:t>
            </a:r>
            <a:r>
              <a:rPr lang="en-US" sz="2000" dirty="0" smtClean="0"/>
              <a:t>in </a:t>
            </a:r>
            <a:r>
              <a:rPr lang="en-US" sz="2000" dirty="0" smtClean="0"/>
              <a:t>recognizing the images.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Other possible development work – Explore possibilities to use image processing capabilities in detection of surface deformities, sign languages for differently-abled,  medical imaging and remote sensing.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5229067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FA12B"/>
                </a:solidFill>
                <a:latin typeface="Cooper Black" pitchFamily="18" charset="0"/>
              </a:rPr>
              <a:t>THANK YOU </a:t>
            </a:r>
            <a:endParaRPr lang="en-IN" sz="7200" dirty="0">
              <a:solidFill>
                <a:srgbClr val="0FA12B"/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428604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oper Black" pitchFamily="18" charset="0"/>
              </a:rPr>
              <a:t>ACKNOWLEDGEMENTS</a:t>
            </a:r>
            <a:endParaRPr lang="en-IN" sz="3200" dirty="0">
              <a:solidFill>
                <a:srgbClr val="FF0000"/>
              </a:solidFill>
              <a:latin typeface="Cooper Blac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142984"/>
            <a:ext cx="7215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Professor and Head(Dep’t of ECE) – Prof.(Dr.) S.N. Singh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Project Mentor – Prof.  Amit Prakash (Dep’t of ECE</a:t>
            </a:r>
            <a:r>
              <a:rPr lang="en-US" sz="2000" dirty="0" smtClean="0"/>
              <a:t>)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Other respected faculty of Dep’t of ECE</a:t>
            </a: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Vivek Kumar (Dep’t of EEE) – UG student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Sujit Kumar Dutta (Dep’t of EEE) – UG student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Alok Kumar Jha (Dep’t of ECE) – UG student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 smtClean="0"/>
              <a:t>Friends, family and fraternity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643866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Understanding Image Processing</a:t>
            </a:r>
            <a:endParaRPr lang="en-IN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1357298"/>
            <a:ext cx="7406640" cy="1428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463" indent="-17463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Image processing involves capturing, storing, and processing images to extract useful information and use this for human needs.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928934"/>
            <a:ext cx="692948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Applications of Image Processing</a:t>
            </a:r>
          </a:p>
          <a:p>
            <a:endParaRPr lang="en-US" sz="105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Face recognition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Automated robotic systems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Systems that respond to human gestures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Image enhancement and modification</a:t>
            </a:r>
          </a:p>
          <a:p>
            <a:pPr indent="35401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 Pattern recognition and traffic sign  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3357562"/>
            <a:ext cx="7643866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Objective of the Project</a:t>
            </a:r>
            <a:endParaRPr lang="en-IN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57290" y="4214818"/>
            <a:ext cx="7263764" cy="2214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463" indent="336550">
              <a:buSzPct val="100000"/>
              <a:buFont typeface="Wingdings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The objective of this work is to develop a simple algorithm that can perform a basic human-computer interaction in which a user can control a media player</a:t>
            </a:r>
            <a:r>
              <a:rPr lang="en-US" sz="2000" dirty="0">
                <a:solidFill>
                  <a:schemeClr val="tx1"/>
                </a:solidFill>
              </a:rPr>
              <a:t>, an image viewer, 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tx1"/>
                </a:solidFill>
              </a:rPr>
              <a:t>a slide show</a:t>
            </a:r>
            <a:r>
              <a:rPr lang="en-IN" sz="2000" dirty="0">
                <a:solidFill>
                  <a:schemeClr val="tx1"/>
                </a:solidFill>
              </a:rPr>
              <a:t> using gestures.</a:t>
            </a:r>
          </a:p>
          <a:p>
            <a:pPr marL="17463" indent="336550">
              <a:buSzPct val="100000"/>
              <a:buFont typeface="Wingdings" pitchFamily="2" charset="2"/>
              <a:buChar char="§"/>
            </a:pPr>
            <a:endParaRPr lang="en-US" sz="100" dirty="0">
              <a:solidFill>
                <a:schemeClr val="tx1"/>
              </a:solidFill>
            </a:endParaRPr>
          </a:p>
          <a:p>
            <a:pPr marL="17463" indent="336550"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Also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to develop a GUI application that can open an image and make some basic enhancements to it.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5852" y="500042"/>
            <a:ext cx="7643866" cy="64294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Motivation for the Project</a:t>
            </a:r>
            <a:endParaRPr kumimoji="0" lang="en-IN" sz="36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0425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IN" sz="2000" dirty="0" smtClean="0"/>
              <a:t> Interaction with media and information without any physical restrictions</a:t>
            </a:r>
          </a:p>
          <a:p>
            <a:pPr indent="354013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IN" sz="2000" dirty="0" smtClean="0"/>
              <a:t> learning for students could be made easier – replace complex commands</a:t>
            </a:r>
          </a:p>
          <a:p>
            <a:pPr indent="354013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IN" sz="2000" dirty="0" smtClean="0"/>
              <a:t> Hand gestures enable humans to communicate naturally</a:t>
            </a:r>
          </a:p>
          <a:p>
            <a:pPr indent="354013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IN" sz="2000" dirty="0" smtClean="0"/>
              <a:t> Gestures can be used to recognize and interpret sign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643866" cy="7454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Tools being used</a:t>
            </a:r>
            <a:endParaRPr lang="en-IN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87450" y="1323975"/>
            <a:ext cx="7405688" cy="513325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u="sng" dirty="0">
                <a:solidFill>
                  <a:schemeClr val="tx1"/>
                </a:solidFill>
              </a:rPr>
              <a:t>MATLAB:</a:t>
            </a:r>
            <a:r>
              <a:rPr lang="en-US" sz="2800" dirty="0">
                <a:solidFill>
                  <a:schemeClr val="tx1"/>
                </a:solidFill>
              </a:rPr>
              <a:t>  Fourth generation computational software that has a wide array of toolboxes including image processing toolbox.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u="sng" dirty="0">
                <a:solidFill>
                  <a:schemeClr val="tx1"/>
                </a:solidFill>
              </a:rPr>
              <a:t>Arduino Open source Development Platform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Uses on-board ATmega microcontrollers, easily interfaces with MATLAB using Arduino Toolbox. Will be used to develop prototypes of gesture control mechanisms.</a:t>
            </a:r>
          </a:p>
          <a:p>
            <a:pPr>
              <a:buFont typeface="Wingdings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u="sng" dirty="0">
                <a:solidFill>
                  <a:schemeClr val="tx1"/>
                </a:solidFill>
              </a:rPr>
              <a:t>Camera for Input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643866" cy="6429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Learning topics for the project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37326" y="1500174"/>
            <a:ext cx="7406640" cy="42862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Operating  </a:t>
            </a:r>
            <a:r>
              <a:rPr lang="en-US" sz="2400" dirty="0">
                <a:solidFill>
                  <a:schemeClr val="tx1"/>
                </a:solidFill>
              </a:rPr>
              <a:t>Arduino after interfacing it with MATLAB using Arduino Toolbox.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Interfacing a Media Player with MATLAB and controlling it – basic steps like play/pause, next/previous.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Likewise interfacing other applications.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Motion detection algorithms in MATLAB.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Developing GUI in MATLAB and adding functionality to it.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Success rates for correct gesture </a:t>
            </a:r>
            <a:r>
              <a:rPr lang="en-US" sz="2400" dirty="0" smtClean="0">
                <a:solidFill>
                  <a:schemeClr val="tx1"/>
                </a:solidFill>
              </a:rPr>
              <a:t>detection.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85852" y="500042"/>
            <a:ext cx="7643866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Fundamentals of Images</a:t>
            </a:r>
            <a:endParaRPr lang="en-IN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65888" y="1285860"/>
            <a:ext cx="7406640" cy="521497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Images are functions that can be expressed as the product of illumination and reflectance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f(x, y) = i(x,y) * r(x,y)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Illumination is the amount of light that falls on object and reflectance is a measure of amount of light reflected.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Images can be of various types as Binary Images, RGB images, YCbCr images, </a:t>
            </a:r>
            <a:r>
              <a:rPr lang="en-US" sz="2400" dirty="0" smtClean="0">
                <a:solidFill>
                  <a:schemeClr val="tx1"/>
                </a:solidFill>
              </a:rPr>
              <a:t>HSI </a:t>
            </a:r>
            <a:r>
              <a:rPr lang="en-US" sz="2400" dirty="0" smtClean="0">
                <a:solidFill>
                  <a:schemeClr val="tx1"/>
                </a:solidFill>
              </a:rPr>
              <a:t>images, and CMYK images.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42976" y="500042"/>
            <a:ext cx="7429552" cy="7858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Some tasks in Image Processing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1428736"/>
            <a:ext cx="68580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Acquire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Process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Segment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Recognize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Mean filtering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Median Filtering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Histogram Equalization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Motion Detection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Image Sharpening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Edge Detection</a:t>
            </a:r>
          </a:p>
          <a:p>
            <a:pPr marL="342900" indent="-342900" algn="r"/>
            <a:r>
              <a:rPr lang="en-US" sz="2800" dirty="0" smtClean="0"/>
              <a:t>…and several other tasks 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14414" y="571480"/>
            <a:ext cx="7643866" cy="5715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Basic functions in Image Processing</a:t>
            </a:r>
            <a:endParaRPr lang="en-IN" sz="3600" u="sng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1428736"/>
            <a:ext cx="7406640" cy="478634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&gt;&gt;i=imread('abc.jpg');	%ABC in any format, such as jpg, gif etc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&gt;&gt;imshow(i);		%show the image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&gt;&gt;j=rgb2gray(i);		% j is grayscale of i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&gt;&gt;imhist(j);		%see the histogram, i should be 2-				dimensional. 			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&gt;&gt;imwrite( j, 'New.jpg', 'jpg');   %save to disk the grayscale image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&gt;&gt;i=imadjust(i);		%improves contrast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&gt;&gt;i=immultiply(i, 2);	%lightens image, enter value less than 1 			to darken the image, e.g. 0.5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&gt;&gt;k=imcomplement(i);	%negative of image, accepts all 				image formats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&gt;&gt;l=im2bw(k);		%converts to binary image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&gt;&gt;m=imfinfo('abc.jpg');	%displays all the information, 					m is 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949E-BC08-4E07-8B79-D1E1365925A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National Institute of Technology - Jamshedpur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337</TotalTime>
  <Words>1323</Words>
  <Application>Microsoft Office PowerPoint</Application>
  <PresentationFormat>On-screen Show (4:3)</PresentationFormat>
  <Paragraphs>254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PROJECT REPORT ON</vt:lpstr>
      <vt:lpstr>What is Gesture Control and Smart Devices</vt:lpstr>
      <vt:lpstr>Understanding Image Processing</vt:lpstr>
      <vt:lpstr>Objective of the Project</vt:lpstr>
      <vt:lpstr>Tools being used</vt:lpstr>
      <vt:lpstr>Learning topics for the project</vt:lpstr>
      <vt:lpstr>Fundamentals of Images</vt:lpstr>
      <vt:lpstr>Some tasks in Image Processing</vt:lpstr>
      <vt:lpstr>Basic functions in Image Processing</vt:lpstr>
      <vt:lpstr>Capturing Live Video feed</vt:lpstr>
      <vt:lpstr>Important functions - colorseg</vt:lpstr>
      <vt:lpstr>Important functions – mahalanobis and roipoly</vt:lpstr>
      <vt:lpstr>Slide 13</vt:lpstr>
      <vt:lpstr>Important functions – dilation and erosion</vt:lpstr>
      <vt:lpstr>Slide 15</vt:lpstr>
      <vt:lpstr>Application I – Image Processing GUI</vt:lpstr>
      <vt:lpstr>Application II – Media Player Control</vt:lpstr>
      <vt:lpstr>Other Applications</vt:lpstr>
      <vt:lpstr>Results – I – Test conditions</vt:lpstr>
      <vt:lpstr>Results – II – With colour bands</vt:lpstr>
      <vt:lpstr>Results – III – Without colour bands</vt:lpstr>
      <vt:lpstr>Conclusion and Future Work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ON</dc:title>
  <dc:creator>SAMSUNG</dc:creator>
  <cp:lastModifiedBy>SAMSUNG</cp:lastModifiedBy>
  <cp:revision>75</cp:revision>
  <dcterms:created xsi:type="dcterms:W3CDTF">2013-10-03T15:26:43Z</dcterms:created>
  <dcterms:modified xsi:type="dcterms:W3CDTF">2014-05-04T18:33:17Z</dcterms:modified>
</cp:coreProperties>
</file>