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D4D"/>
    <a:srgbClr val="66A266"/>
    <a:srgbClr val="7FB17F"/>
    <a:srgbClr val="D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4" d="100"/>
          <a:sy n="94" d="100"/>
        </p:scale>
        <p:origin x="1810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33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7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41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71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73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87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6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92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05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1DF0-4641-492B-B07E-8B32AEB1C213}" type="datetimeFigureOut">
              <a:rPr lang="en-CA" smtClean="0"/>
              <a:t>11/10/2020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B744-ED27-4629-B89E-20DB5146BE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16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DEF911-D537-41B4-90D8-B266B58F8F31}"/>
              </a:ext>
            </a:extLst>
          </p:cNvPr>
          <p:cNvSpPr txBox="1"/>
          <p:nvPr/>
        </p:nvSpPr>
        <p:spPr>
          <a:xfrm>
            <a:off x="932957" y="8745884"/>
            <a:ext cx="590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Arial Narrow" panose="020B0606020202030204" pitchFamily="34" charset="0"/>
              </a:rPr>
              <a:t>LBP: lower back pain; v0: baseline, v1: follow-up visits (1 and 2, combined); </a:t>
            </a:r>
          </a:p>
          <a:p>
            <a:pPr algn="r"/>
            <a:r>
              <a:rPr lang="en-US" sz="1000" b="1" dirty="0">
                <a:latin typeface="Arial Narrow" panose="020B0606020202030204" pitchFamily="34" charset="0"/>
              </a:rPr>
              <a:t>* LBP resolvers do not have any other chronic pain condition</a:t>
            </a:r>
            <a:endParaRPr lang="en-CA" sz="10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5053E5-DED3-4B82-A43A-AF23BC773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2058"/>
              </p:ext>
            </p:extLst>
          </p:nvPr>
        </p:nvGraphicFramePr>
        <p:xfrm>
          <a:off x="443748" y="152901"/>
          <a:ext cx="5906385" cy="8595360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488410">
                  <a:extLst>
                    <a:ext uri="{9D8B030D-6E8A-4147-A177-3AD203B41FA5}">
                      <a16:colId xmlns:a16="http://schemas.microsoft.com/office/drawing/2014/main" val="1899482018"/>
                    </a:ext>
                  </a:extLst>
                </a:gridCol>
                <a:gridCol w="1486045">
                  <a:extLst>
                    <a:ext uri="{9D8B030D-6E8A-4147-A177-3AD203B41FA5}">
                      <a16:colId xmlns:a16="http://schemas.microsoft.com/office/drawing/2014/main" val="2801355450"/>
                    </a:ext>
                  </a:extLst>
                </a:gridCol>
                <a:gridCol w="1128121">
                  <a:extLst>
                    <a:ext uri="{9D8B030D-6E8A-4147-A177-3AD203B41FA5}">
                      <a16:colId xmlns:a16="http://schemas.microsoft.com/office/drawing/2014/main" val="865804191"/>
                    </a:ext>
                  </a:extLst>
                </a:gridCol>
                <a:gridCol w="1178913">
                  <a:extLst>
                    <a:ext uri="{9D8B030D-6E8A-4147-A177-3AD203B41FA5}">
                      <a16:colId xmlns:a16="http://schemas.microsoft.com/office/drawing/2014/main" val="1503481331"/>
                    </a:ext>
                  </a:extLst>
                </a:gridCol>
                <a:gridCol w="624896">
                  <a:extLst>
                    <a:ext uri="{9D8B030D-6E8A-4147-A177-3AD203B41FA5}">
                      <a16:colId xmlns:a16="http://schemas.microsoft.com/office/drawing/2014/main" val="3030054001"/>
                    </a:ext>
                  </a:extLst>
                </a:gridCol>
              </a:tblGrid>
              <a:tr h="233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LBP resolvers (N=1788)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Chronic LBP (N=2273)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Total (N=4061)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 value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448328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Acute pain sites (v0)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33586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1.848 (1.007)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2.735 (1.335)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2.344 (1.280)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787411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1 - 6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1 - 7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1.000 - 7.000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532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Chronic pain sites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338964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 (0)*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1.871 (1.021)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1.047 (1.203)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67647"/>
                  </a:ext>
                </a:extLst>
              </a:tr>
              <a:tr h="18018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0 - 0*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1.000 - 7.000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0.000 - 7.000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047972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WBC count (v0)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934268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286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594596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6.531 (1.515)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6.739 (1.571)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6.648 (1.550)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77211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2.7 - 11.2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2.6 - 11.17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2.6 - 11.2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012348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WBC count (v1)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02158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424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725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001396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6.615 (1.463)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6.801 (1.501)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6.718 (1.486)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480270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2.6 - 10.7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 – 10.8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2.6 - 10.8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34414"/>
                  </a:ext>
                </a:extLst>
              </a:tr>
              <a:tr h="18018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count (v0)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58592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169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307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642809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3.952 (1.136)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4.090 (1.201)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4.030 (1.175)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081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1.2 - 7.5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1.2 - 7.5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1.2 - 7.5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522035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count (v1)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71636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303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432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735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03190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4.152 (1.178)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4.205 (1.177)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4.181 (1.178)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63963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1.26 - 7.66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1.40 - 7.39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1.26 - 7.66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460498"/>
                  </a:ext>
                </a:extLst>
              </a:tr>
              <a:tr h="18018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% (v0)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0.468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12851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65143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60.662 (7.630)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60.846 (7.867)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60.766 (7.764)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97365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40.290 - 82.2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39.67 - 82.4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39.67 - 82.4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51227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% (v1)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33686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283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397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680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76823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62.488 (8.189)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62.033 (8.419)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62.235 (8.319)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711010"/>
                  </a:ext>
                </a:extLst>
              </a:tr>
              <a:tr h="18018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40.2 - 84.1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39.6 - 85.2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39.6 - 85.2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281350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0.394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853846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116065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56.801 (7.603)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56.594 (7.658)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56.685 (7.633)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72618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40 - 73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40 - 70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40 - 73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41743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3673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15404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F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799 (45.6%)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1204 (53.5%)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2003 (50.0%)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7596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953 (54.4%)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1046 (46.5%)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1999 (50.0%)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73264"/>
                  </a:ext>
                </a:extLst>
              </a:tr>
              <a:tr h="18018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Ethnicity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0.154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425034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1264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1612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2876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1803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ASIAN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 (1.7%)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 (0.9%)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 (1.3%)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02945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BLACK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 (0.0%)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 (0.8%)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 (0.4%)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760364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MIXED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 (0.2%)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 (0.6%)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 (0.4%)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92497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OTHER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 (1.3%)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 (1.4%)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 (1.4%)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590119"/>
                  </a:ext>
                </a:extLst>
              </a:tr>
              <a:tr h="17592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WHITE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507 (96.8%)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637 (96.4%)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1144 (96.5%)</a:t>
                      </a:r>
                      <a:endParaRPr lang="en-CA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717" marR="2971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42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ADFFDF-3188-4ACB-85FC-93308F49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4" y="874135"/>
            <a:ext cx="2126164" cy="2187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CAC7D7-D5D3-4AFB-865F-EF8F7B92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45" y="874135"/>
            <a:ext cx="2126164" cy="21871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6F1469-4FAC-4991-9C81-E026E9767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082" y="874135"/>
            <a:ext cx="2126164" cy="21871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36211E1-CF29-4B04-B984-19DBBF87CC31}"/>
              </a:ext>
            </a:extLst>
          </p:cNvPr>
          <p:cNvSpPr/>
          <p:nvPr/>
        </p:nvSpPr>
        <p:spPr>
          <a:xfrm>
            <a:off x="1851425" y="359229"/>
            <a:ext cx="502920" cy="267788"/>
          </a:xfrm>
          <a:prstGeom prst="rect">
            <a:avLst/>
          </a:prstGeom>
          <a:solidFill>
            <a:srgbClr val="66A26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6223A7-A8EF-4BC4-AF20-C3136E93CDDF}"/>
              </a:ext>
            </a:extLst>
          </p:cNvPr>
          <p:cNvSpPr/>
          <p:nvPr/>
        </p:nvSpPr>
        <p:spPr>
          <a:xfrm>
            <a:off x="3231733" y="359229"/>
            <a:ext cx="502920" cy="267788"/>
          </a:xfrm>
          <a:prstGeom prst="rect">
            <a:avLst/>
          </a:prstGeom>
          <a:solidFill>
            <a:srgbClr val="E64D4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230DC-31CE-488E-91B2-F7FC46616DA9}"/>
              </a:ext>
            </a:extLst>
          </p:cNvPr>
          <p:cNvSpPr txBox="1"/>
          <p:nvPr/>
        </p:nvSpPr>
        <p:spPr>
          <a:xfrm>
            <a:off x="2354345" y="262290"/>
            <a:ext cx="7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LBP resolvers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2139A-292E-40B9-A13A-202CAC4F26AD}"/>
              </a:ext>
            </a:extLst>
          </p:cNvPr>
          <p:cNvSpPr txBox="1"/>
          <p:nvPr/>
        </p:nvSpPr>
        <p:spPr>
          <a:xfrm>
            <a:off x="3729229" y="262290"/>
            <a:ext cx="7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Chronic LBP</a:t>
            </a:r>
            <a:endParaRPr lang="en-CA" sz="1200" b="1" dirty="0">
              <a:latin typeface="Arial Narrow" panose="020B0606020202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363BED-C8FF-4254-B98E-B508B3BFDA8F}"/>
              </a:ext>
            </a:extLst>
          </p:cNvPr>
          <p:cNvSpPr/>
          <p:nvPr/>
        </p:nvSpPr>
        <p:spPr>
          <a:xfrm>
            <a:off x="184827" y="2965064"/>
            <a:ext cx="660508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b="1" dirty="0">
                <a:latin typeface="Consolas" panose="020B0609020204030204" pitchFamily="49" charset="0"/>
              </a:rPr>
              <a:t>glm(formula = </a:t>
            </a:r>
            <a:r>
              <a:rPr lang="en-CA" sz="1000" b="1" dirty="0" err="1">
                <a:latin typeface="Consolas" panose="020B0609020204030204" pitchFamily="49" charset="0"/>
              </a:rPr>
              <a:t>chrn_back_pain</a:t>
            </a:r>
            <a:r>
              <a:rPr lang="en-CA" sz="1000" b="1" dirty="0">
                <a:latin typeface="Consolas" panose="020B0609020204030204" pitchFamily="49" charset="0"/>
              </a:rPr>
              <a:t> ~ sex + age + ethnicity + neutro_p_v0, </a:t>
            </a:r>
          </a:p>
          <a:p>
            <a:r>
              <a:rPr lang="en-CA" sz="1000" b="1" dirty="0">
                <a:latin typeface="Consolas" panose="020B0609020204030204" pitchFamily="49" charset="0"/>
              </a:rPr>
              <a:t>    family = binomial(logit), data = df)</a:t>
            </a:r>
          </a:p>
          <a:p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Deviance Residuals: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 Min      1Q  Median      3Q     Max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-1.766  -1.254   0.972   1.081   1.406  </a:t>
            </a:r>
          </a:p>
          <a:p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                  Estimate Std. Error z value Pr(&gt;|z|)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(Intercept)         -0.51758    0.81496   -0.64    0.525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sex[Male]           -0.27988    0.12250   -2.28    0.022 *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age                 -0.00681    0.00798   -0.85    0.393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ethnicity[BLACK]    14.77704  441.24097    0.03    0.973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ethnicity[MIXED]     1.65047    1.24630    1.32    0.185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ethnicity[OTHER]     0.51242    0.75416    0.68    0.497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ethnicity[WHITE]     0.51259    0.55002    0.93    0.351 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neutro_p_v0          0.01289    0.00774    1.67    0.096 .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---</a:t>
            </a:r>
          </a:p>
          <a:p>
            <a:r>
              <a:rPr lang="en-CA" sz="1000" dirty="0" err="1">
                <a:latin typeface="Consolas" panose="020B0609020204030204" pitchFamily="49" charset="0"/>
              </a:rPr>
              <a:t>Signif</a:t>
            </a:r>
            <a:r>
              <a:rPr lang="en-CA" sz="1000" dirty="0">
                <a:latin typeface="Consolas" panose="020B0609020204030204" pitchFamily="49" charset="0"/>
              </a:rPr>
              <a:t>. codes:  0 '***' 0.001 '**' 0.01 '*' 0.05 '.' 0.1 ' ' 1</a:t>
            </a:r>
          </a:p>
          <a:p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(Dispersion parameter for binomial family taken to be 1)</a:t>
            </a:r>
          </a:p>
          <a:p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    Null deviance: 1519.4  on 1108  degrees of freedom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Residual deviance: 1503.5  on 1101  degrees of freedom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(2952 observations deleted due to missingness)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AIC: 1520</a:t>
            </a:r>
          </a:p>
          <a:p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Number of Fisher Scoring iterations: 13</a:t>
            </a:r>
          </a:p>
          <a:p>
            <a:endParaRPr lang="en-CA" sz="1000" dirty="0">
              <a:latin typeface="Consolas" panose="020B0609020204030204" pitchFamily="49" charset="0"/>
            </a:endParaRPr>
          </a:p>
          <a:p>
            <a:endParaRPr lang="en-CA" sz="1000" dirty="0">
              <a:latin typeface="Consolas" panose="020B0609020204030204" pitchFamily="49" charset="0"/>
            </a:endParaRPr>
          </a:p>
          <a:p>
            <a:r>
              <a:rPr lang="en-CA" sz="1000" dirty="0">
                <a:latin typeface="Consolas" panose="020B0609020204030204" pitchFamily="49" charset="0"/>
              </a:rPr>
              <a:t>&gt;  exp(</a:t>
            </a:r>
            <a:r>
              <a:rPr lang="en-CA" sz="1000" dirty="0" err="1">
                <a:latin typeface="Consolas" panose="020B0609020204030204" pitchFamily="49" charset="0"/>
              </a:rPr>
              <a:t>coef</a:t>
            </a:r>
            <a:r>
              <a:rPr lang="en-CA" sz="1000" dirty="0">
                <a:latin typeface="Consolas" panose="020B0609020204030204" pitchFamily="49" charset="0"/>
              </a:rPr>
              <a:t>(GLM))  # Exponentiated coefficients ("odds ratios")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     (Intercept)           sex[M]                age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          0.5960             0.7559             0.9932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ethnicity[BLACK]   ethnicity[MIXED]   ethnicity[OTHER]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    2615698.1874             5.2094             1.6693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ethnicity[WHITE]        neutro_p_v0 </a:t>
            </a:r>
          </a:p>
          <a:p>
            <a:r>
              <a:rPr lang="en-CA" sz="1000" dirty="0">
                <a:latin typeface="Consolas" panose="020B0609020204030204" pitchFamily="49" charset="0"/>
              </a:rPr>
              <a:t>            1.6696             1.0130 </a:t>
            </a:r>
          </a:p>
        </p:txBody>
      </p:sp>
    </p:spTree>
    <p:extLst>
      <p:ext uri="{BB962C8B-B14F-4D97-AF65-F5344CB8AC3E}">
        <p14:creationId xmlns:p14="http://schemas.microsoft.com/office/powerpoint/2010/main" val="377147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23CE75-4074-4C59-9FD2-B405EA92D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22580"/>
              </p:ext>
            </p:extLst>
          </p:nvPr>
        </p:nvGraphicFramePr>
        <p:xfrm>
          <a:off x="185980" y="49729"/>
          <a:ext cx="6509287" cy="8262263"/>
        </p:xfrm>
        <a:graphic>
          <a:graphicData uri="http://schemas.openxmlformats.org/drawingml/2006/table">
            <a:tbl>
              <a:tblPr firstRow="1" firstCol="1" lastRow="1" lastCol="1"/>
              <a:tblGrid>
                <a:gridCol w="1581328">
                  <a:extLst>
                    <a:ext uri="{9D8B030D-6E8A-4147-A177-3AD203B41FA5}">
                      <a16:colId xmlns:a16="http://schemas.microsoft.com/office/drawing/2014/main" val="509531261"/>
                    </a:ext>
                  </a:extLst>
                </a:gridCol>
                <a:gridCol w="1513719">
                  <a:extLst>
                    <a:ext uri="{9D8B030D-6E8A-4147-A177-3AD203B41FA5}">
                      <a16:colId xmlns:a16="http://schemas.microsoft.com/office/drawing/2014/main" val="1889487401"/>
                    </a:ext>
                  </a:extLst>
                </a:gridCol>
                <a:gridCol w="1228791">
                  <a:extLst>
                    <a:ext uri="{9D8B030D-6E8A-4147-A177-3AD203B41FA5}">
                      <a16:colId xmlns:a16="http://schemas.microsoft.com/office/drawing/2014/main" val="834484585"/>
                    </a:ext>
                  </a:extLst>
                </a:gridCol>
                <a:gridCol w="1553554">
                  <a:extLst>
                    <a:ext uri="{9D8B030D-6E8A-4147-A177-3AD203B41FA5}">
                      <a16:colId xmlns:a16="http://schemas.microsoft.com/office/drawing/2014/main" val="972869318"/>
                    </a:ext>
                  </a:extLst>
                </a:gridCol>
                <a:gridCol w="631895">
                  <a:extLst>
                    <a:ext uri="{9D8B030D-6E8A-4147-A177-3AD203B41FA5}">
                      <a16:colId xmlns:a16="http://schemas.microsoft.com/office/drawing/2014/main" val="2877530648"/>
                    </a:ext>
                  </a:extLst>
                </a:gridCol>
              </a:tblGrid>
              <a:tr h="181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NO_NSAID (N=3121)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NSAID* (N=940)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Total (N=4061)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 value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71639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Acute pain sites (v0)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271682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2.221 (1.237)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2.755 (1.332)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2.344 (1.280)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746174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1.000 - 7.000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1.000 - 7.000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1.000 - 7.000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351713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Chronic back pain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403793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FALSE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1496 (47.9%)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292 (31.1%)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1788 (44.0%)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72923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TRUE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1625 (52.1%)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648 (68.9%)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2273 (56.0%)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294602"/>
                  </a:ext>
                </a:extLst>
              </a:tr>
              <a:tr h="175346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Chronic pain sites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836921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0.926 (1.134)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1.449 (1.330)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1.047 (1.203)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832775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0.000 - 6.000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0.000 - 7.000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0.000 - 7.000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65968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WBC count (v0)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0.523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04040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232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286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553087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6.639 (1.550)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6.677 (1.550)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6.648 (1.550)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796553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2.600 - 11.200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2.800 - 11.170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2.600 - 11.200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513127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WBC count (v1)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0.655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76436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541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184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725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822686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6.712 (1.484)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6.740 (1.497)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6.718 (1.486)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82199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2.600 - 10.860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3.290 - 10.700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2.600 - 10.860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033297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count (v0)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0.297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503760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251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307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917410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4.019 (1.172)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4.066 (1.183)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4.030 (1.175)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359414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1.200 - 7.500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1.300 - 7.500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1.200 - 7.500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593277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count (v1)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0.528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59399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545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735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408384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4.188 (1.186)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4.157 (1.150)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4.181 (1.178)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58706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1.260 - 7.660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1.600 - 7.390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1.260 - 7.660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13054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% (v0)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0.719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904527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210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381801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60.741 (7.817)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60.848 (7.591)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60.766 (7.764)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585067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39.670 - 82.400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40.600 - 82.000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39.670 - 82.400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78158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Neutro % (v1)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0.378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66711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172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680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70696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62.304 (8.301)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62.003 (8.383)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62.235 (8.319)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55858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39.600 - 84.100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39.800 - 85.200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39.600 - 85.200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056503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80140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557465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Mean (SD)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56.963 (7.562)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55.763 (7.799)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56.685 (7.633)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655656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Range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40.000 - 73.000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40.000 - 70.000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40.000 - 73.000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6164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&lt; 0.001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23580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291155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F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144 (47.1%)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556 (60.0%)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2003 (50.0%)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07987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1628 (52.9%)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371 (40.0%)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1999 (50.0%)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43629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Ethnicity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0.087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106122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N-Miss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2229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647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2876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42723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ASIAN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13 (1.5%)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 (0.7%)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 (1.3%)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070234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BLACK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 (0.2%)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 (1.0%)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 (0.4%)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096108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MIXED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 (0.2%)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 (1.0%)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 (0.4%)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052186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OTHER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 (1.2%)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 (1.7%)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 (1.4%)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231941"/>
                  </a:ext>
                </a:extLst>
              </a:tr>
              <a:tr h="164259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  WHITE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864 (96.9%)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280 (95.6%)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1144 (96.5%)</a:t>
                      </a:r>
                      <a:endParaRPr lang="en-CA" sz="1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1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054" marR="4105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9781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5027F6-A080-4A44-9482-CA89CBF62CB4}"/>
              </a:ext>
            </a:extLst>
          </p:cNvPr>
          <p:cNvSpPr txBox="1"/>
          <p:nvPr/>
        </p:nvSpPr>
        <p:spPr>
          <a:xfrm>
            <a:off x="855466" y="8606399"/>
            <a:ext cx="590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Arial Narrow" panose="020B0606020202030204" pitchFamily="34" charset="0"/>
              </a:rPr>
              <a:t>* Non-steroidal anti-inflammatory drugs (NSAIDs) excluding paracetamol and aspirin.</a:t>
            </a:r>
            <a:endParaRPr lang="en-CA" sz="1000" b="1" dirty="0">
              <a:latin typeface="Arial Narrow" panose="020B0606020202030204" pitchFamily="34" charset="0"/>
            </a:endParaRPr>
          </a:p>
          <a:p>
            <a:pPr algn="r"/>
            <a:r>
              <a:rPr lang="en-US" sz="1000" b="1" dirty="0">
                <a:latin typeface="Arial Narrow" panose="020B0606020202030204" pitchFamily="34" charset="0"/>
              </a:rPr>
              <a:t> v0: baseline, v1: follow-up visits (1 and 2, combined); </a:t>
            </a:r>
          </a:p>
        </p:txBody>
      </p:sp>
    </p:spTree>
    <p:extLst>
      <p:ext uri="{BB962C8B-B14F-4D97-AF65-F5344CB8AC3E}">
        <p14:creationId xmlns:p14="http://schemas.microsoft.com/office/powerpoint/2010/main" val="35603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96314C-18C1-4B4C-95B8-C0B3FC13AC97}"/>
              </a:ext>
            </a:extLst>
          </p:cNvPr>
          <p:cNvSpPr/>
          <p:nvPr/>
        </p:nvSpPr>
        <p:spPr>
          <a:xfrm>
            <a:off x="159703" y="463183"/>
            <a:ext cx="6579031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</a:rPr>
              <a:t>Call:</a:t>
            </a:r>
          </a:p>
          <a:p>
            <a:r>
              <a:rPr lang="en-CA" sz="1200" b="1" dirty="0">
                <a:latin typeface="Consolas" panose="020B0609020204030204" pitchFamily="49" charset="0"/>
              </a:rPr>
              <a:t>glm(formula = </a:t>
            </a:r>
            <a:r>
              <a:rPr lang="en-CA" sz="1200" b="1" dirty="0" err="1">
                <a:latin typeface="Consolas" panose="020B0609020204030204" pitchFamily="49" charset="0"/>
              </a:rPr>
              <a:t>chrn_back_pain</a:t>
            </a:r>
            <a:r>
              <a:rPr lang="en-CA" sz="1200" b="1" dirty="0">
                <a:latin typeface="Consolas" panose="020B0609020204030204" pitchFamily="49" charset="0"/>
              </a:rPr>
              <a:t> ~ age + sex + ethnicity + </a:t>
            </a:r>
            <a:r>
              <a:rPr lang="en-CA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nsaid</a:t>
            </a:r>
            <a:r>
              <a:rPr lang="en-CA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 * </a:t>
            </a:r>
          </a:p>
          <a:p>
            <a:r>
              <a:rPr lang="en-CA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    neutro_p_v0</a:t>
            </a:r>
            <a:r>
              <a:rPr lang="en-CA" sz="1200" b="1" dirty="0">
                <a:latin typeface="Consolas" panose="020B0609020204030204" pitchFamily="49" charset="0"/>
              </a:rPr>
              <a:t>, family = binomial(logit), data = df)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Deviance Residuals: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Min      1Q  Median      3Q     Max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-1.77   -1.20    0.79    1.11    1.44  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             Estimate Std. Error z value Pr(&gt;|z|)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(Intercept)                -0.55640    0.84908   -0.66    0.512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age                        -0.00493    0.00810   -0.61    0.543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sex[T.M]                   -0.23310    0.12436   -1.87    0.061 .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ethnicity[T.BLACK]         14.53379  426.73055    0.03    0.973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ethnicity[T.MIXED]          1.36964    1.27061    1.08    0.281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ethnicity[T.OTHER]          0.39143    0.76706    0.51    0.610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ethnicity[T.WHITE]          0.47214    0.55861    0.85    0.398  </a:t>
            </a:r>
          </a:p>
          <a:p>
            <a:r>
              <a:rPr lang="en-CA" sz="1200" dirty="0" err="1">
                <a:latin typeface="Consolas" panose="020B0609020204030204" pitchFamily="49" charset="0"/>
              </a:rPr>
              <a:t>nsaid</a:t>
            </a:r>
            <a:r>
              <a:rPr lang="en-CA" sz="1200" dirty="0">
                <a:latin typeface="Consolas" panose="020B0609020204030204" pitchFamily="49" charset="0"/>
              </a:rPr>
              <a:t>[T.TRUE]              -0.39165    1.22134   -0.32    0.748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neutro_p_v0                 0.00911    0.00868    1.05    0.294  </a:t>
            </a:r>
          </a:p>
          <a:p>
            <a:r>
              <a:rPr lang="en-CA" sz="1200" dirty="0" err="1">
                <a:latin typeface="Consolas" panose="020B0609020204030204" pitchFamily="49" charset="0"/>
              </a:rPr>
              <a:t>nsaid</a:t>
            </a:r>
            <a:r>
              <a:rPr lang="en-CA" sz="1200" dirty="0">
                <a:latin typeface="Consolas" panose="020B0609020204030204" pitchFamily="49" charset="0"/>
              </a:rPr>
              <a:t>[T.TRUE]:neutro_p_v0   0.01899    0.02005    0.95    0.344 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---</a:t>
            </a:r>
          </a:p>
          <a:p>
            <a:r>
              <a:rPr lang="en-CA" sz="1200" dirty="0" err="1">
                <a:latin typeface="Consolas" panose="020B0609020204030204" pitchFamily="49" charset="0"/>
              </a:rPr>
              <a:t>Signif</a:t>
            </a:r>
            <a:r>
              <a:rPr lang="en-CA" sz="1200" dirty="0">
                <a:latin typeface="Consolas" panose="020B0609020204030204" pitchFamily="49" charset="0"/>
              </a:rPr>
              <a:t>. codes:  0 '***' 0.001 '**' 0.01 '*' 0.05 '.' 0.1 ' ' 1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(Dispersion parameter for binomial family taken to be 1)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    Null deviance: 1519.4  on 1108  degrees of freedom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Residual deviance: 1475.6  on 1099  degrees of freedom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(2952 observations deleted due to missingness)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AIC: 1496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Number of Fisher Scoring iterations: 13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&gt;  exp(</a:t>
            </a:r>
            <a:r>
              <a:rPr lang="en-CA" sz="1200" dirty="0" err="1">
                <a:latin typeface="Consolas" panose="020B0609020204030204" pitchFamily="49" charset="0"/>
              </a:rPr>
              <a:t>coef</a:t>
            </a:r>
            <a:r>
              <a:rPr lang="en-CA" sz="1200" dirty="0">
                <a:latin typeface="Consolas" panose="020B0609020204030204" pitchFamily="49" charset="0"/>
              </a:rPr>
              <a:t>(GLM))  # Exponentiated coefficients ("odds ratios")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(Intercept)                       age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     0.5733                    0.9951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   sex[T.M]        ethnicity[T.BLACK]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     0.7921              2050910.8168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ethnicity[T.MIXED]        ethnicity[T.OTHER]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     3.9339                    1.4791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ethnicity[T.WHITE]             </a:t>
            </a:r>
            <a:r>
              <a:rPr lang="en-CA" sz="1200" dirty="0" err="1">
                <a:latin typeface="Consolas" panose="020B0609020204030204" pitchFamily="49" charset="0"/>
              </a:rPr>
              <a:t>nsaid</a:t>
            </a:r>
            <a:r>
              <a:rPr lang="en-CA" sz="1200" dirty="0">
                <a:latin typeface="Consolas" panose="020B0609020204030204" pitchFamily="49" charset="0"/>
              </a:rPr>
              <a:t>[T.TRUE]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     1.6034                    0.6759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neutro_p_v0 </a:t>
            </a:r>
            <a:r>
              <a:rPr lang="en-CA" sz="1200" dirty="0" err="1">
                <a:latin typeface="Consolas" panose="020B0609020204030204" pitchFamily="49" charset="0"/>
              </a:rPr>
              <a:t>nsaid</a:t>
            </a:r>
            <a:r>
              <a:rPr lang="en-CA" sz="1200" dirty="0">
                <a:latin typeface="Consolas" panose="020B0609020204030204" pitchFamily="49" charset="0"/>
              </a:rPr>
              <a:t>[T.TRUE]:neutro_p_v0 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                1.0091                    1.0192 </a:t>
            </a:r>
          </a:p>
        </p:txBody>
      </p:sp>
    </p:spTree>
    <p:extLst>
      <p:ext uri="{BB962C8B-B14F-4D97-AF65-F5344CB8AC3E}">
        <p14:creationId xmlns:p14="http://schemas.microsoft.com/office/powerpoint/2010/main" val="291665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1912</Words>
  <Application>Microsoft Office PowerPoint</Application>
  <PresentationFormat>Letter Paper (8.5x11 in)</PresentationFormat>
  <Paragraphs>563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Verma</dc:creator>
  <cp:lastModifiedBy>Vivek Verma</cp:lastModifiedBy>
  <cp:revision>23</cp:revision>
  <dcterms:created xsi:type="dcterms:W3CDTF">2020-10-11T20:03:00Z</dcterms:created>
  <dcterms:modified xsi:type="dcterms:W3CDTF">2020-10-12T01:04:31Z</dcterms:modified>
</cp:coreProperties>
</file>