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58" r:id="rId7"/>
    <p:sldId id="262" r:id="rId8"/>
    <p:sldId id="272" r:id="rId9"/>
    <p:sldId id="273" r:id="rId10"/>
    <p:sldId id="268" r:id="rId11"/>
    <p:sldId id="269" r:id="rId12"/>
    <p:sldId id="265" r:id="rId13"/>
    <p:sldId id="264" r:id="rId14"/>
    <p:sldId id="270" r:id="rId15"/>
    <p:sldId id="274" r:id="rId16"/>
    <p:sldId id="275" r:id="rId17"/>
    <p:sldId id="276" r:id="rId18"/>
    <p:sldId id="259" r:id="rId19"/>
    <p:sldId id="260" r:id="rId20"/>
    <p:sldId id="261" r:id="rId21"/>
    <p:sldId id="266"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11/6/2022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Bellabeat fitness case study</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531429" y="5586890"/>
            <a:ext cx="4826382" cy="396660"/>
          </a:xfrm>
        </p:spPr>
        <p:txBody>
          <a:bodyPr>
            <a:normAutofit/>
          </a:bodyPr>
          <a:lstStyle/>
          <a:p>
            <a:r>
              <a:rPr lang="en-US" dirty="0"/>
              <a:t>Vivek L</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2022</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Bellabeat </a:t>
            </a:r>
            <a:r>
              <a:rPr lang="en-US" dirty="0" err="1"/>
              <a:t>casestudy</a:t>
            </a:r>
            <a:endParaRPr lang="en-US" dirty="0"/>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44" name="Picture">
            <a:extLst>
              <a:ext uri="{FF2B5EF4-FFF2-40B4-BE49-F238E27FC236}">
                <a16:creationId xmlns:a16="http://schemas.microsoft.com/office/drawing/2014/main" id="{BCF95125-F60C-E091-376E-DC562ECF6B4F}"/>
              </a:ext>
            </a:extLst>
          </p:cNvPr>
          <p:cNvPicPr/>
          <p:nvPr/>
        </p:nvPicPr>
        <p:blipFill>
          <a:blip r:embed="rId2"/>
          <a:stretch>
            <a:fillRect/>
          </a:stretch>
        </p:blipFill>
        <p:spPr bwMode="auto">
          <a:xfrm>
            <a:off x="735564" y="1401730"/>
            <a:ext cx="5021911" cy="4054540"/>
          </a:xfrm>
          <a:prstGeom prst="rect">
            <a:avLst/>
          </a:prstGeom>
          <a:noFill/>
          <a:ln w="9525">
            <a:noFill/>
            <a:headEnd/>
            <a:tailEnd/>
          </a:ln>
        </p:spPr>
      </p:pic>
      <p:sp>
        <p:nvSpPr>
          <p:cNvPr id="45" name="TextBox 44">
            <a:extLst>
              <a:ext uri="{FF2B5EF4-FFF2-40B4-BE49-F238E27FC236}">
                <a16:creationId xmlns:a16="http://schemas.microsoft.com/office/drawing/2014/main" id="{337B095A-76C5-904F-8121-23C18455E3E5}"/>
              </a:ext>
            </a:extLst>
          </p:cNvPr>
          <p:cNvSpPr txBox="1"/>
          <p:nvPr/>
        </p:nvSpPr>
        <p:spPr>
          <a:xfrm>
            <a:off x="6578082" y="1401730"/>
            <a:ext cx="5021910" cy="3785652"/>
          </a:xfrm>
          <a:prstGeom prst="rect">
            <a:avLst/>
          </a:prstGeom>
          <a:noFill/>
        </p:spPr>
        <p:txBody>
          <a:bodyPr wrap="square" rtlCol="0">
            <a:spAutoFit/>
          </a:bodyPr>
          <a:lstStyle/>
          <a:p>
            <a:pPr algn="l"/>
            <a:r>
              <a:rPr lang="en-GB" sz="1600" b="1" i="0" dirty="0">
                <a:solidFill>
                  <a:srgbClr val="000000"/>
                </a:solidFill>
                <a:effectLst/>
              </a:rPr>
              <a:t>Let us also find out the time of the day when the users are most active</a:t>
            </a:r>
          </a:p>
          <a:p>
            <a:pPr algn="l"/>
            <a:endParaRPr lang="en-GB" sz="1600" dirty="0">
              <a:solidFill>
                <a:srgbClr val="000000"/>
              </a:solidFill>
            </a:endParaRPr>
          </a:p>
          <a:p>
            <a:pPr algn="l"/>
            <a:r>
              <a:rPr lang="en-GB" sz="1600" b="0" i="0" dirty="0">
                <a:effectLst/>
              </a:rPr>
              <a:t>From the above we can note that:</a:t>
            </a:r>
          </a:p>
          <a:p>
            <a:pPr algn="l">
              <a:buFont typeface="Arial" panose="020B0604020202020204" pitchFamily="34" charset="0"/>
              <a:buChar char="•"/>
            </a:pPr>
            <a:r>
              <a:rPr lang="en-GB" sz="1600" b="0" i="0" dirty="0">
                <a:effectLst/>
              </a:rPr>
              <a:t>The most active Time period for participants is around </a:t>
            </a:r>
            <a:r>
              <a:rPr lang="en-GB" sz="1600" b="1" i="0" dirty="0">
                <a:effectLst/>
              </a:rPr>
              <a:t>5pm to 7pm</a:t>
            </a:r>
          </a:p>
          <a:p>
            <a:pPr algn="l"/>
            <a:endParaRPr lang="en-GB" sz="1600" b="0" i="0" dirty="0">
              <a:effectLst/>
            </a:endParaRPr>
          </a:p>
          <a:p>
            <a:pPr algn="l">
              <a:buFont typeface="Arial" panose="020B0604020202020204" pitchFamily="34" charset="0"/>
              <a:buChar char="•"/>
            </a:pPr>
            <a:r>
              <a:rPr lang="en-GB" sz="1600" b="0" i="0" dirty="0">
                <a:effectLst/>
              </a:rPr>
              <a:t>The least active timeframe for the participants is obviously the early morning hours of </a:t>
            </a:r>
            <a:r>
              <a:rPr lang="en-GB" sz="1600" b="1" i="0" dirty="0">
                <a:effectLst/>
              </a:rPr>
              <a:t>2am to 4am</a:t>
            </a:r>
          </a:p>
          <a:p>
            <a:pPr algn="l"/>
            <a:endParaRPr lang="en-GB" sz="1600" b="0" i="0" dirty="0">
              <a:effectLst/>
            </a:endParaRPr>
          </a:p>
          <a:p>
            <a:pPr algn="l"/>
            <a:r>
              <a:rPr lang="en-GB" sz="1600" b="0" i="0" dirty="0">
                <a:effectLst/>
              </a:rPr>
              <a:t>So </a:t>
            </a:r>
            <a:r>
              <a:rPr lang="en-GB" sz="1600" b="1" i="0" dirty="0">
                <a:effectLst/>
              </a:rPr>
              <a:t>the target audience for Bellabeat</a:t>
            </a:r>
            <a:r>
              <a:rPr lang="en-GB" sz="1600" b="0" i="0" dirty="0">
                <a:effectLst/>
              </a:rPr>
              <a:t> is one that is most likely:</a:t>
            </a:r>
          </a:p>
          <a:p>
            <a:pPr algn="l">
              <a:buFont typeface="Arial" panose="020B0604020202020204" pitchFamily="34" charset="0"/>
              <a:buChar char="•"/>
            </a:pPr>
            <a:r>
              <a:rPr lang="en-GB" sz="1600" b="0" i="0" dirty="0">
                <a:effectLst/>
              </a:rPr>
              <a:t>full time workers who focus on their physical health after work hours are finished (5pm to 7pm)</a:t>
            </a:r>
          </a:p>
          <a:p>
            <a:pPr algn="l"/>
            <a:endParaRPr lang="en-GB" sz="1600" b="0" i="0" dirty="0">
              <a:solidFill>
                <a:srgbClr val="000000"/>
              </a:solidFill>
              <a:effectLst/>
            </a:endParaRPr>
          </a:p>
        </p:txBody>
      </p:sp>
    </p:spTree>
    <p:extLst>
      <p:ext uri="{BB962C8B-B14F-4D97-AF65-F5344CB8AC3E}">
        <p14:creationId xmlns:p14="http://schemas.microsoft.com/office/powerpoint/2010/main" val="261930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Bellabeat </a:t>
            </a:r>
            <a:r>
              <a:rPr lang="en-US" dirty="0" err="1"/>
              <a:t>casestudy</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10" name="Picture">
            <a:extLst>
              <a:ext uri="{FF2B5EF4-FFF2-40B4-BE49-F238E27FC236}">
                <a16:creationId xmlns:a16="http://schemas.microsoft.com/office/drawing/2014/main" id="{DC7507CF-0057-4799-5922-1D103A305699}"/>
              </a:ext>
            </a:extLst>
          </p:cNvPr>
          <p:cNvPicPr>
            <a:picLocks noGrp="1"/>
          </p:cNvPicPr>
          <p:nvPr>
            <p:ph type="dgm" sz="quarter" idx="15"/>
          </p:nvPr>
        </p:nvPicPr>
        <p:blipFill>
          <a:blip r:embed="rId2"/>
          <a:stretch>
            <a:fillRect/>
          </a:stretch>
        </p:blipFill>
        <p:spPr bwMode="auto">
          <a:xfrm>
            <a:off x="838200" y="1175061"/>
            <a:ext cx="5833188" cy="4759207"/>
          </a:xfrm>
          <a:prstGeom prst="rect">
            <a:avLst/>
          </a:prstGeom>
          <a:noFill/>
          <a:ln w="9525">
            <a:noFill/>
            <a:headEnd/>
            <a:tailEnd/>
          </a:ln>
        </p:spPr>
      </p:pic>
      <p:sp>
        <p:nvSpPr>
          <p:cNvPr id="11" name="TextBox 10">
            <a:extLst>
              <a:ext uri="{FF2B5EF4-FFF2-40B4-BE49-F238E27FC236}">
                <a16:creationId xmlns:a16="http://schemas.microsoft.com/office/drawing/2014/main" id="{6DB3A0A8-BE79-2160-13A8-430F5E6102CC}"/>
              </a:ext>
            </a:extLst>
          </p:cNvPr>
          <p:cNvSpPr txBox="1"/>
          <p:nvPr/>
        </p:nvSpPr>
        <p:spPr>
          <a:xfrm>
            <a:off x="7520473" y="1851826"/>
            <a:ext cx="4114800" cy="3139321"/>
          </a:xfrm>
          <a:prstGeom prst="rect">
            <a:avLst/>
          </a:prstGeom>
          <a:noFill/>
        </p:spPr>
        <p:txBody>
          <a:bodyPr wrap="square" rtlCol="0">
            <a:spAutoFit/>
          </a:bodyPr>
          <a:lstStyle/>
          <a:p>
            <a:r>
              <a:rPr lang="en-GB" dirty="0"/>
              <a:t>Let’s check</a:t>
            </a:r>
            <a:r>
              <a:rPr lang="en-GB" b="1" dirty="0"/>
              <a:t> correlation between total steps and Calories burned </a:t>
            </a:r>
            <a:r>
              <a:rPr lang="en-GB" dirty="0"/>
              <a:t>and we found that,</a:t>
            </a:r>
          </a:p>
          <a:p>
            <a:endParaRPr lang="en-GB" dirty="0"/>
          </a:p>
          <a:p>
            <a:pPr marL="285750" indent="-285750">
              <a:buFont typeface="Arial" panose="020B0604020202020204" pitchFamily="34" charset="0"/>
              <a:buChar char="•"/>
            </a:pPr>
            <a:r>
              <a:rPr lang="en-GB" i="0" dirty="0">
                <a:effectLst/>
              </a:rPr>
              <a:t>positive relation between increase in daily number of steps and calories burned</a:t>
            </a:r>
          </a:p>
          <a:p>
            <a:pPr marL="285750" indent="-285750">
              <a:buFont typeface="Arial" panose="020B0604020202020204" pitchFamily="34" charset="0"/>
              <a:buChar char="•"/>
            </a:pPr>
            <a:r>
              <a:rPr lang="en-GB" i="0" dirty="0">
                <a:effectLst/>
              </a:rPr>
              <a:t>market features that involve setting and attaining goals to burn more calories by increasing the daily steps.</a:t>
            </a:r>
            <a:endParaRPr lang="en-IN" dirty="0"/>
          </a:p>
        </p:txBody>
      </p:sp>
    </p:spTree>
    <p:extLst>
      <p:ext uri="{BB962C8B-B14F-4D97-AF65-F5344CB8AC3E}">
        <p14:creationId xmlns:p14="http://schemas.microsoft.com/office/powerpoint/2010/main" val="289638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Bellabeat </a:t>
            </a:r>
            <a:r>
              <a:rPr lang="en-US" dirty="0" err="1"/>
              <a:t>casestudy</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11" name="TextBox 10">
            <a:extLst>
              <a:ext uri="{FF2B5EF4-FFF2-40B4-BE49-F238E27FC236}">
                <a16:creationId xmlns:a16="http://schemas.microsoft.com/office/drawing/2014/main" id="{6DB3A0A8-BE79-2160-13A8-430F5E6102CC}"/>
              </a:ext>
            </a:extLst>
          </p:cNvPr>
          <p:cNvSpPr txBox="1"/>
          <p:nvPr/>
        </p:nvSpPr>
        <p:spPr>
          <a:xfrm>
            <a:off x="7137918" y="1861156"/>
            <a:ext cx="4320074" cy="2031325"/>
          </a:xfrm>
          <a:prstGeom prst="rect">
            <a:avLst/>
          </a:prstGeom>
          <a:noFill/>
        </p:spPr>
        <p:txBody>
          <a:bodyPr wrap="square" rtlCol="0">
            <a:spAutoFit/>
          </a:bodyPr>
          <a:lstStyle/>
          <a:p>
            <a:r>
              <a:rPr lang="en-GB" dirty="0"/>
              <a:t>Let’s check</a:t>
            </a:r>
            <a:r>
              <a:rPr lang="en-GB" b="1" dirty="0"/>
              <a:t> correlation between Calories burned and the sleeplessness period in bed </a:t>
            </a:r>
            <a:r>
              <a:rPr lang="en-GB" dirty="0"/>
              <a:t>and we found that,</a:t>
            </a:r>
          </a:p>
          <a:p>
            <a:endParaRPr lang="en-GB" dirty="0"/>
          </a:p>
          <a:p>
            <a:pPr marL="285750" indent="-285750">
              <a:buFont typeface="Arial" panose="020B0604020202020204" pitchFamily="34" charset="0"/>
              <a:buChar char="•"/>
            </a:pPr>
            <a:r>
              <a:rPr lang="en-GB" i="0" dirty="0">
                <a:effectLst/>
              </a:rPr>
              <a:t>slightly negative correlation between energy expenditure throughout the day and sleeplessness while in bed.</a:t>
            </a:r>
            <a:endParaRPr lang="en-IN" dirty="0"/>
          </a:p>
        </p:txBody>
      </p:sp>
      <p:pic>
        <p:nvPicPr>
          <p:cNvPr id="4" name="Picture">
            <a:extLst>
              <a:ext uri="{FF2B5EF4-FFF2-40B4-BE49-F238E27FC236}">
                <a16:creationId xmlns:a16="http://schemas.microsoft.com/office/drawing/2014/main" id="{4AFDE105-6635-6022-80EA-01BA0B2151E6}"/>
              </a:ext>
            </a:extLst>
          </p:cNvPr>
          <p:cNvPicPr>
            <a:picLocks noGrp="1"/>
          </p:cNvPicPr>
          <p:nvPr>
            <p:ph type="dgm" sz="quarter" idx="15"/>
          </p:nvPr>
        </p:nvPicPr>
        <p:blipFill>
          <a:blip r:embed="rId2"/>
          <a:stretch>
            <a:fillRect/>
          </a:stretch>
        </p:blipFill>
        <p:spPr bwMode="auto">
          <a:xfrm>
            <a:off x="838200" y="1259037"/>
            <a:ext cx="5441302" cy="4311339"/>
          </a:xfrm>
          <a:prstGeom prst="rect">
            <a:avLst/>
          </a:prstGeom>
          <a:noFill/>
          <a:ln w="9525">
            <a:noFill/>
            <a:headEnd/>
            <a:tailEnd/>
          </a:ln>
        </p:spPr>
      </p:pic>
    </p:spTree>
    <p:extLst>
      <p:ext uri="{BB962C8B-B14F-4D97-AF65-F5344CB8AC3E}">
        <p14:creationId xmlns:p14="http://schemas.microsoft.com/office/powerpoint/2010/main" val="57317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Bellabeat </a:t>
            </a:r>
            <a:r>
              <a:rPr lang="en-US" dirty="0" err="1"/>
              <a:t>casestudy</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11" name="TextBox 10">
            <a:extLst>
              <a:ext uri="{FF2B5EF4-FFF2-40B4-BE49-F238E27FC236}">
                <a16:creationId xmlns:a16="http://schemas.microsoft.com/office/drawing/2014/main" id="{6DB3A0A8-BE79-2160-13A8-430F5E6102CC}"/>
              </a:ext>
            </a:extLst>
          </p:cNvPr>
          <p:cNvSpPr txBox="1"/>
          <p:nvPr/>
        </p:nvSpPr>
        <p:spPr>
          <a:xfrm>
            <a:off x="7072604" y="1659284"/>
            <a:ext cx="4215882" cy="3539430"/>
          </a:xfrm>
          <a:prstGeom prst="rect">
            <a:avLst/>
          </a:prstGeom>
          <a:noFill/>
        </p:spPr>
        <p:txBody>
          <a:bodyPr wrap="square" rtlCol="0">
            <a:spAutoFit/>
          </a:bodyPr>
          <a:lstStyle/>
          <a:p>
            <a:r>
              <a:rPr lang="en-GB" sz="1600" dirty="0"/>
              <a:t>Let’s check</a:t>
            </a:r>
            <a:r>
              <a:rPr lang="en-GB" sz="1600" b="1" dirty="0"/>
              <a:t>  relationship between </a:t>
            </a:r>
            <a:r>
              <a:rPr lang="en-GB" sz="1600" b="1" dirty="0" err="1"/>
              <a:t>sedantary</a:t>
            </a:r>
            <a:r>
              <a:rPr lang="en-GB" sz="1600" b="1" dirty="0"/>
              <a:t> minutes and sleep duration</a:t>
            </a:r>
            <a:r>
              <a:rPr lang="en-GB" sz="1600" dirty="0"/>
              <a:t>,</a:t>
            </a:r>
          </a:p>
          <a:p>
            <a:endParaRPr lang="en-GB" sz="1600" dirty="0"/>
          </a:p>
          <a:p>
            <a:pPr marL="285750" indent="-285750">
              <a:buFont typeface="Arial" panose="020B0604020202020204" pitchFamily="34" charset="0"/>
              <a:buChar char="•"/>
            </a:pPr>
            <a:r>
              <a:rPr lang="en-GB" sz="1600" i="0" dirty="0">
                <a:effectLst/>
              </a:rPr>
              <a:t>Having increased activity throughout the day is related to less awake time before sleeping.</a:t>
            </a:r>
          </a:p>
          <a:p>
            <a:pPr marL="285750" indent="-285750">
              <a:buFont typeface="Arial" panose="020B0604020202020204" pitchFamily="34" charset="0"/>
              <a:buChar char="•"/>
            </a:pPr>
            <a:r>
              <a:rPr lang="en-GB" sz="1600" i="0" dirty="0">
                <a:effectLst/>
              </a:rPr>
              <a:t>Likewise increased periods of inactivity(</a:t>
            </a:r>
            <a:r>
              <a:rPr lang="en-GB" sz="1600" i="0" dirty="0" err="1">
                <a:effectLst/>
              </a:rPr>
              <a:t>sedantary</a:t>
            </a:r>
            <a:r>
              <a:rPr lang="en-GB" sz="1600" i="0" dirty="0">
                <a:effectLst/>
              </a:rPr>
              <a:t> minutes) is associated with poor amount of sleep</a:t>
            </a:r>
          </a:p>
          <a:p>
            <a:endParaRPr lang="en-GB" sz="1600" dirty="0"/>
          </a:p>
          <a:p>
            <a:endParaRPr lang="en-GB" sz="1600" dirty="0"/>
          </a:p>
          <a:p>
            <a:r>
              <a:rPr lang="en-GB" sz="1600" dirty="0"/>
              <a:t>These insights can be used to </a:t>
            </a:r>
            <a:r>
              <a:rPr lang="en-GB" sz="1600" b="1" dirty="0"/>
              <a:t>market the Bellabeat for saliant feature of improved sleep with regular physical activity</a:t>
            </a:r>
            <a:r>
              <a:rPr lang="en-GB" sz="1600" dirty="0"/>
              <a:t>.</a:t>
            </a:r>
            <a:endParaRPr lang="en-IN" sz="1600" dirty="0"/>
          </a:p>
        </p:txBody>
      </p:sp>
      <p:pic>
        <p:nvPicPr>
          <p:cNvPr id="5" name="Picture">
            <a:extLst>
              <a:ext uri="{FF2B5EF4-FFF2-40B4-BE49-F238E27FC236}">
                <a16:creationId xmlns:a16="http://schemas.microsoft.com/office/drawing/2014/main" id="{82F2DEA5-6534-C1BD-0E60-E71E38E355CB}"/>
              </a:ext>
            </a:extLst>
          </p:cNvPr>
          <p:cNvPicPr>
            <a:picLocks noGrp="1"/>
          </p:cNvPicPr>
          <p:nvPr>
            <p:ph type="dgm" sz="quarter" idx="15"/>
          </p:nvPr>
        </p:nvPicPr>
        <p:blipFill>
          <a:blip r:embed="rId2"/>
          <a:stretch>
            <a:fillRect/>
          </a:stretch>
        </p:blipFill>
        <p:spPr bwMode="auto">
          <a:xfrm>
            <a:off x="754224" y="1245339"/>
            <a:ext cx="5469294" cy="4367321"/>
          </a:xfrm>
          <a:prstGeom prst="rect">
            <a:avLst/>
          </a:prstGeom>
          <a:noFill/>
          <a:ln w="9525">
            <a:noFill/>
            <a:headEnd/>
            <a:tailEnd/>
          </a:ln>
        </p:spPr>
      </p:pic>
    </p:spTree>
    <p:extLst>
      <p:ext uri="{BB962C8B-B14F-4D97-AF65-F5344CB8AC3E}">
        <p14:creationId xmlns:p14="http://schemas.microsoft.com/office/powerpoint/2010/main" val="71526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E86D8C-D71D-FCB2-547F-7DE0F1938D2A}"/>
              </a:ext>
            </a:extLst>
          </p:cNvPr>
          <p:cNvSpPr>
            <a:spLocks noGrp="1"/>
          </p:cNvSpPr>
          <p:nvPr>
            <p:ph type="ctrTitle"/>
          </p:nvPr>
        </p:nvSpPr>
        <p:spPr>
          <a:xfrm>
            <a:off x="7243276" y="3097014"/>
            <a:ext cx="4179570" cy="663971"/>
          </a:xfrm>
        </p:spPr>
        <p:txBody>
          <a:bodyPr/>
          <a:lstStyle/>
          <a:p>
            <a:r>
              <a:rPr lang="en-GB" dirty="0"/>
              <a:t>summary</a:t>
            </a:r>
            <a:endParaRPr lang="en-IN" dirty="0"/>
          </a:p>
        </p:txBody>
      </p:sp>
      <p:sp>
        <p:nvSpPr>
          <p:cNvPr id="4" name="Date Placeholder 3">
            <a:extLst>
              <a:ext uri="{FF2B5EF4-FFF2-40B4-BE49-F238E27FC236}">
                <a16:creationId xmlns:a16="http://schemas.microsoft.com/office/drawing/2014/main" id="{7CC4025B-F171-F77B-E258-4E4FF6452F2C}"/>
              </a:ext>
            </a:extLst>
          </p:cNvPr>
          <p:cNvSpPr>
            <a:spLocks noGrp="1"/>
          </p:cNvSpPr>
          <p:nvPr>
            <p:ph type="dt" sz="half" idx="4294967295"/>
          </p:nvPr>
        </p:nvSpPr>
        <p:spPr>
          <a:xfrm>
            <a:off x="130628" y="6356349"/>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D3657760-1322-84FB-AFB5-B37F23D9B3D1}"/>
              </a:ext>
            </a:extLst>
          </p:cNvPr>
          <p:cNvSpPr>
            <a:spLocks noGrp="1"/>
          </p:cNvSpPr>
          <p:nvPr>
            <p:ph type="ftr" sz="quarter" idx="4294967295"/>
          </p:nvPr>
        </p:nvSpPr>
        <p:spPr>
          <a:xfrm>
            <a:off x="4142792" y="6356349"/>
            <a:ext cx="4114800" cy="365125"/>
          </a:xfrm>
        </p:spPr>
        <p:txBody>
          <a:bodyPr/>
          <a:lstStyle/>
          <a:p>
            <a:r>
              <a:rPr lang="en-US" dirty="0"/>
              <a:t>Bellabeat </a:t>
            </a:r>
            <a:r>
              <a:rPr lang="en-US" dirty="0" err="1"/>
              <a:t>casestudy</a:t>
            </a:r>
            <a:endParaRPr lang="en-US" dirty="0"/>
          </a:p>
        </p:txBody>
      </p:sp>
      <p:sp>
        <p:nvSpPr>
          <p:cNvPr id="6" name="Slide Number Placeholder 5">
            <a:extLst>
              <a:ext uri="{FF2B5EF4-FFF2-40B4-BE49-F238E27FC236}">
                <a16:creationId xmlns:a16="http://schemas.microsoft.com/office/drawing/2014/main" id="{5F69FEF3-A5CA-D109-A725-00A4E3437B73}"/>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3680473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p:txBody>
          <a:bodyPr/>
          <a:lstStyle/>
          <a:p>
            <a:r>
              <a:rPr lang="en-US" dirty="0"/>
              <a:t>2022</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p:txBody>
          <a:bodyPr/>
          <a:lstStyle/>
          <a:p>
            <a:r>
              <a:rPr lang="en-US" dirty="0"/>
              <a:t>Bellabeat </a:t>
            </a:r>
            <a:r>
              <a:rPr lang="en-US" dirty="0" err="1"/>
              <a:t>casestudy</a:t>
            </a:r>
            <a:endParaRPr lang="en-US" dirty="0"/>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4294967295"/>
          </p:nvPr>
        </p:nvSpPr>
        <p:spPr>
          <a:xfrm>
            <a:off x="1682620" y="1858023"/>
            <a:ext cx="8826759" cy="3862873"/>
          </a:xfrm>
        </p:spPr>
        <p:txBody>
          <a:bodyPr>
            <a:normAutofit/>
          </a:bodyPr>
          <a:lstStyle/>
          <a:p>
            <a:pPr marL="0" indent="0">
              <a:buNone/>
            </a:pPr>
            <a:r>
              <a:rPr lang="en-GB" sz="2000" dirty="0"/>
              <a:t>Bellabeat's marketing team needs to focus their marketing towards the user segment that are:</a:t>
            </a:r>
          </a:p>
          <a:p>
            <a:r>
              <a:rPr lang="en-GB" sz="2000" dirty="0"/>
              <a:t>working adults that mostly does a routine(9-5) desk jobs. </a:t>
            </a:r>
          </a:p>
          <a:p>
            <a:r>
              <a:rPr lang="en-GB" sz="2000" dirty="0"/>
              <a:t>These users also have a sleepless phase of 20-30 minutes in bed before they are finally able sleep.</a:t>
            </a:r>
          </a:p>
          <a:p>
            <a:r>
              <a:rPr lang="en-GB" sz="2000" dirty="0"/>
              <a:t>They remain active throughout the workdays(Mon-Thurs) but considers relaxing on the weekends.</a:t>
            </a:r>
            <a:endParaRPr lang="en-US" sz="2000" dirty="0"/>
          </a:p>
        </p:txBody>
      </p:sp>
    </p:spTree>
    <p:extLst>
      <p:ext uri="{BB962C8B-B14F-4D97-AF65-F5344CB8AC3E}">
        <p14:creationId xmlns:p14="http://schemas.microsoft.com/office/powerpoint/2010/main" val="332104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ctrTitle"/>
          </p:nvPr>
        </p:nvSpPr>
        <p:spPr>
          <a:xfrm>
            <a:off x="6652727" y="2659225"/>
            <a:ext cx="4721289" cy="823912"/>
          </a:xfrm>
        </p:spPr>
        <p:txBody>
          <a:bodyPr/>
          <a:lstStyle/>
          <a:p>
            <a:r>
              <a:rPr lang="en-US" dirty="0"/>
              <a:t>recommendations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4294967295"/>
          </p:nvPr>
        </p:nvSpPr>
        <p:spPr>
          <a:xfrm>
            <a:off x="488304" y="6356349"/>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4294967295"/>
          </p:nvPr>
        </p:nvSpPr>
        <p:spPr>
          <a:xfrm>
            <a:off x="4282752" y="6356349"/>
            <a:ext cx="4114800" cy="365125"/>
          </a:xfrm>
        </p:spPr>
        <p:txBody>
          <a:bodyPr/>
          <a:lstStyle/>
          <a:p>
            <a:r>
              <a:rPr lang="en-US" dirty="0"/>
              <a:t>Bellabeat </a:t>
            </a:r>
            <a:r>
              <a:rPr lang="en-US" dirty="0" err="1"/>
              <a:t>casestudy</a:t>
            </a:r>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4294967295"/>
          </p:nvPr>
        </p:nvSpPr>
        <p:spPr>
          <a:xfrm>
            <a:off x="9327502" y="6356349"/>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2714719" y="1136981"/>
            <a:ext cx="1733362" cy="823912"/>
          </a:xfrm>
        </p:spPr>
        <p:txBody>
          <a:bodyPr/>
          <a:lstStyle/>
          <a:p>
            <a:r>
              <a:rPr lang="en-US" dirty="0"/>
              <a:t>FOR DATA</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99087" y="2283833"/>
            <a:ext cx="4383256" cy="2912478"/>
          </a:xfrm>
        </p:spPr>
        <p:txBody>
          <a:bodyPr>
            <a:normAutofit/>
          </a:bodyPr>
          <a:lstStyle/>
          <a:p>
            <a:pPr marL="285750" indent="-285750">
              <a:buFont typeface="Arial" panose="020B0604020202020204" pitchFamily="34" charset="0"/>
              <a:buChar char="•"/>
            </a:pPr>
            <a:r>
              <a:rPr lang="en-GB" dirty="0"/>
              <a:t>sample size of the data is too small</a:t>
            </a:r>
          </a:p>
          <a:p>
            <a:pPr marL="285750" indent="-285750">
              <a:buFont typeface="Arial" panose="020B0604020202020204" pitchFamily="34" charset="0"/>
              <a:buChar char="•"/>
            </a:pPr>
            <a:r>
              <a:rPr lang="en-GB" dirty="0"/>
              <a:t>number of participants should be equal for all the parameters</a:t>
            </a:r>
          </a:p>
          <a:p>
            <a:pPr marL="285750" indent="-285750">
              <a:buFont typeface="Arial" panose="020B0604020202020204" pitchFamily="34" charset="0"/>
              <a:buChar char="•"/>
            </a:pPr>
            <a:r>
              <a:rPr lang="en-GB" dirty="0"/>
              <a:t>some information on the demographics of the users such as gender, age, and height , would provide deep insights for developing strategies, keeping in mind Bellabeat's vision of products curation especially for women.</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8040675" y="1136981"/>
            <a:ext cx="1733362" cy="823912"/>
          </a:xfrm>
        </p:spPr>
        <p:txBody>
          <a:bodyPr/>
          <a:lstStyle/>
          <a:p>
            <a:r>
              <a:rPr lang="en-US" dirty="0"/>
              <a:t>FOR APP</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6460913" y="2272335"/>
            <a:ext cx="4892887" cy="3230559"/>
          </a:xfrm>
        </p:spPr>
        <p:txBody>
          <a:bodyPr>
            <a:normAutofit/>
          </a:bodyPr>
          <a:lstStyle/>
          <a:p>
            <a:pPr marL="285750" indent="-285750">
              <a:buFont typeface="Arial" panose="020B0604020202020204" pitchFamily="34" charset="0"/>
              <a:buChar char="•"/>
            </a:pPr>
            <a:r>
              <a:rPr lang="en-GB" dirty="0"/>
              <a:t>Bellabeat can have enhanced features such as a water log so that users can track their hydration status and maintain their overall health.</a:t>
            </a:r>
          </a:p>
          <a:p>
            <a:pPr marL="285750" indent="-285750">
              <a:buFont typeface="Arial" panose="020B0604020202020204" pitchFamily="34" charset="0"/>
              <a:buChar char="•"/>
            </a:pPr>
            <a:r>
              <a:rPr lang="en-GB" dirty="0"/>
              <a:t>notifications or alarms for sleep schedules</a:t>
            </a:r>
          </a:p>
          <a:p>
            <a:pPr marL="285750" indent="-285750">
              <a:buFont typeface="Arial" panose="020B0604020202020204" pitchFamily="34" charset="0"/>
              <a:buChar char="•"/>
            </a:pPr>
            <a:r>
              <a:rPr lang="en-GB" dirty="0"/>
              <a:t>The app should include metrics to register physical activity like biking, swimming, or playing a sport, muscle strengthening exercises etc.</a:t>
            </a:r>
            <a:r>
              <a:rPr lang="en-US" dirty="0"/>
              <a:t>​​​</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Bellabeat </a:t>
            </a:r>
            <a:r>
              <a:rPr lang="en-US" dirty="0" err="1"/>
              <a:t>casestudy</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626554" cy="819147"/>
          </a:xfrm>
        </p:spPr>
        <p:txBody>
          <a:bodyPr>
            <a:normAutofit fontScale="90000"/>
          </a:bodyPr>
          <a:lstStyle/>
          <a:p>
            <a:r>
              <a:rPr lang="en-GB" b="0" i="0" dirty="0">
                <a:solidFill>
                  <a:srgbClr val="000000"/>
                </a:solidFill>
                <a:effectLst/>
                <a:latin typeface="Inter"/>
              </a:rPr>
              <a:t>What can be Bellabeat's future marketing strategy?</a:t>
            </a:r>
            <a:br>
              <a:rPr lang="en-GB" b="0" i="0" dirty="0">
                <a:solidFill>
                  <a:srgbClr val="000000"/>
                </a:solidFill>
                <a:effectLst/>
                <a:latin typeface="Inter"/>
              </a:rPr>
            </a:br>
            <a:endParaRPr lang="en-US" dirty="0">
              <a:latin typeface="+mn-lt"/>
            </a:endParaRP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570375" y="2575249"/>
            <a:ext cx="5018249" cy="2611113"/>
          </a:xfrm>
        </p:spPr>
        <p:txBody>
          <a:bodyPr>
            <a:normAutofit/>
          </a:bodyPr>
          <a:lstStyle/>
          <a:p>
            <a:pPr marL="285750" indent="-285750">
              <a:buFont typeface="Arial" panose="020B0604020202020204" pitchFamily="34" charset="0"/>
              <a:buChar char="•"/>
            </a:pPr>
            <a:r>
              <a:rPr lang="en-GB" dirty="0"/>
              <a:t>Market some high intensity, short duration workouts so that the customers reap more health benefits.</a:t>
            </a:r>
          </a:p>
          <a:p>
            <a:pPr marL="285750" indent="-285750">
              <a:buFont typeface="Arial" panose="020B0604020202020204" pitchFamily="34" charset="0"/>
              <a:buChar char="•"/>
            </a:pPr>
            <a:r>
              <a:rPr lang="en-GB" dirty="0"/>
              <a:t>Market some high intensity, short duration workouts so that the customers reap more health benefits.</a:t>
            </a:r>
          </a:p>
          <a:p>
            <a:pPr marL="285750" indent="-285750">
              <a:buFont typeface="Arial" panose="020B0604020202020204" pitchFamily="34" charset="0"/>
              <a:buChar char="•"/>
            </a:pPr>
            <a:r>
              <a:rPr lang="en-GB" dirty="0"/>
              <a:t>Since the app generates a lot of health data, this information can be leveraged to develop and sell personalised goals and activity suggestions.</a:t>
            </a:r>
          </a:p>
          <a:p>
            <a:pPr marL="285750" indent="-285750">
              <a:buFont typeface="Arial" panose="020B0604020202020204" pitchFamily="34" charset="0"/>
              <a:buChar char="•"/>
            </a:pPr>
            <a:r>
              <a:rPr lang="en-GB" dirty="0"/>
              <a:t>Bellabeat can develop and promote sleep assisting features such as sleep inducing music, sleep journals, etc.</a:t>
            </a:r>
            <a:endParaRPr lang="en-US" dirty="0"/>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Bellabeat </a:t>
            </a:r>
            <a:r>
              <a:rPr lang="en-US" dirty="0" err="1"/>
              <a:t>casestudy</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069632" y="1491853"/>
            <a:ext cx="5044751" cy="2191154"/>
          </a:xfrm>
        </p:spPr>
        <p:txBody>
          <a:bodyPr/>
          <a:lstStyle/>
          <a:p>
            <a:r>
              <a:rPr lang="en-US" sz="4400"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Bellabeat </a:t>
            </a:r>
            <a:r>
              <a:rPr lang="en-US" dirty="0" err="1"/>
              <a:t>casestudy</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a:bodyPr>
          <a:lstStyle/>
          <a:p>
            <a:r>
              <a:rPr lang="en-US" dirty="0"/>
              <a:t>Introduction</a:t>
            </a:r>
          </a:p>
          <a:p>
            <a:r>
              <a:rPr lang="en-US" dirty="0"/>
              <a:t>Why do we need to find trends?</a:t>
            </a:r>
          </a:p>
          <a:p>
            <a:r>
              <a:rPr lang="en-US" dirty="0"/>
              <a:t>Does the trends make sense?</a:t>
            </a:r>
          </a:p>
          <a:p>
            <a:r>
              <a:rPr lang="en-US" dirty="0"/>
              <a:t>Summary</a:t>
            </a:r>
          </a:p>
          <a:p>
            <a:r>
              <a:rPr lang="en-US" dirty="0"/>
              <a:t>Recommendations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Belabeat case study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884949"/>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827176"/>
            <a:ext cx="5111750" cy="2359186"/>
          </a:xfrm>
        </p:spPr>
        <p:txBody>
          <a:bodyPr>
            <a:normAutofit/>
          </a:bodyPr>
          <a:lstStyle/>
          <a:p>
            <a:r>
              <a:rPr lang="en-GB" dirty="0"/>
              <a:t>Founded in 2013, Bellabeat is a high-tech manufacturer of health-focused products, specially curated for women.</a:t>
            </a:r>
          </a:p>
          <a:p>
            <a:r>
              <a:rPr lang="en-GB" dirty="0"/>
              <a:t>The two pillars of bellabeat:</a:t>
            </a:r>
          </a:p>
          <a:p>
            <a:r>
              <a:rPr lang="en-GB" dirty="0"/>
              <a:t>• Urška Sršen: Bellabeat’s cofounder and Chief Creative Officer</a:t>
            </a:r>
          </a:p>
          <a:p>
            <a:r>
              <a:rPr lang="en-GB" dirty="0"/>
              <a:t>• Sando Mur: Mathematician and Bellabeat’s cofounder; key member of the Bellabeat executive team</a:t>
            </a: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Bellabeat case study</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Why do we need to find trends?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Let’s find out.</a:t>
            </a:r>
          </a:p>
        </p:txBody>
      </p:sp>
      <p:sp>
        <p:nvSpPr>
          <p:cNvPr id="4" name="Date Placeholder 3">
            <a:extLst>
              <a:ext uri="{FF2B5EF4-FFF2-40B4-BE49-F238E27FC236}">
                <a16:creationId xmlns:a16="http://schemas.microsoft.com/office/drawing/2014/main" id="{364F68B9-3482-3E11-8797-009D9F44BFCA}"/>
              </a:ext>
            </a:extLst>
          </p:cNvPr>
          <p:cNvSpPr txBox="1">
            <a:spLocks/>
          </p:cNvSpPr>
          <p:nvPr/>
        </p:nvSpPr>
        <p:spPr>
          <a:xfrm>
            <a:off x="614265" y="6377214"/>
            <a:ext cx="1219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chemeClr val="bg1">
                    <a:lumMod val="50000"/>
                  </a:schemeClr>
                </a:solidFill>
              </a:rPr>
              <a:t>2022</a:t>
            </a:r>
          </a:p>
        </p:txBody>
      </p:sp>
      <p:sp>
        <p:nvSpPr>
          <p:cNvPr id="5" name="Footer Placeholder 4">
            <a:extLst>
              <a:ext uri="{FF2B5EF4-FFF2-40B4-BE49-F238E27FC236}">
                <a16:creationId xmlns:a16="http://schemas.microsoft.com/office/drawing/2014/main" id="{099480F4-7C6A-1828-D239-B7BD58643A9F}"/>
              </a:ext>
            </a:extLst>
          </p:cNvPr>
          <p:cNvSpPr txBox="1">
            <a:spLocks/>
          </p:cNvSpPr>
          <p:nvPr/>
        </p:nvSpPr>
        <p:spPr>
          <a:xfrm>
            <a:off x="4525865" y="6377213"/>
            <a:ext cx="3479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chemeClr val="bg1">
                    <a:lumMod val="50000"/>
                  </a:schemeClr>
                </a:solidFill>
              </a:rPr>
              <a:t>Bellabeat case study</a:t>
            </a:r>
          </a:p>
        </p:txBody>
      </p:sp>
      <p:sp>
        <p:nvSpPr>
          <p:cNvPr id="6" name="Slide Number Placeholder 5">
            <a:extLst>
              <a:ext uri="{FF2B5EF4-FFF2-40B4-BE49-F238E27FC236}">
                <a16:creationId xmlns:a16="http://schemas.microsoft.com/office/drawing/2014/main" id="{5947AA58-8D40-EBB2-24F0-E741697DB64A}"/>
              </a:ext>
            </a:extLst>
          </p:cNvPr>
          <p:cNvSpPr txBox="1">
            <a:spLocks/>
          </p:cNvSpPr>
          <p:nvPr/>
        </p:nvSpPr>
        <p:spPr>
          <a:xfrm>
            <a:off x="11448660" y="6351424"/>
            <a:ext cx="520959"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z="900" smtClean="0">
                <a:solidFill>
                  <a:schemeClr val="bg1">
                    <a:lumMod val="50000"/>
                  </a:schemeClr>
                </a:solidFill>
              </a:rPr>
              <a:pPr/>
              <a:t>4</a:t>
            </a:fld>
            <a:endParaRPr lang="en-US" sz="900" dirty="0">
              <a:solidFill>
                <a:schemeClr val="bg1">
                  <a:lumMod val="50000"/>
                </a:schemeClr>
              </a:solidFill>
            </a:endParaRP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D7461D-8795-89A0-2264-4C9BB43563BB}"/>
              </a:ext>
            </a:extLst>
          </p:cNvPr>
          <p:cNvSpPr>
            <a:spLocks noGrp="1"/>
          </p:cNvSpPr>
          <p:nvPr>
            <p:ph type="title"/>
          </p:nvPr>
        </p:nvSpPr>
        <p:spPr>
          <a:xfrm>
            <a:off x="1455381" y="1413298"/>
            <a:ext cx="5111750" cy="539716"/>
          </a:xfrm>
        </p:spPr>
        <p:txBody>
          <a:bodyPr>
            <a:normAutofit/>
          </a:bodyPr>
          <a:lstStyle/>
          <a:p>
            <a:r>
              <a:rPr lang="en-GB" dirty="0"/>
              <a:t>Key area to address</a:t>
            </a:r>
            <a:endParaRPr lang="en-IN" dirty="0"/>
          </a:p>
        </p:txBody>
      </p:sp>
      <p:sp>
        <p:nvSpPr>
          <p:cNvPr id="5" name="Text Placeholder 4">
            <a:extLst>
              <a:ext uri="{FF2B5EF4-FFF2-40B4-BE49-F238E27FC236}">
                <a16:creationId xmlns:a16="http://schemas.microsoft.com/office/drawing/2014/main" id="{133EBF40-7A15-9A24-C269-78C5DC03DB38}"/>
              </a:ext>
            </a:extLst>
          </p:cNvPr>
          <p:cNvSpPr>
            <a:spLocks noGrp="1"/>
          </p:cNvSpPr>
          <p:nvPr>
            <p:ph type="body" idx="1"/>
          </p:nvPr>
        </p:nvSpPr>
        <p:spPr>
          <a:xfrm>
            <a:off x="1362075" y="2351313"/>
            <a:ext cx="5747852" cy="2612573"/>
          </a:xfrm>
        </p:spPr>
        <p:txBody>
          <a:bodyPr/>
          <a:lstStyle/>
          <a:p>
            <a:pPr marL="285750" indent="-285750">
              <a:buFont typeface="Arial" panose="020B0604020202020204" pitchFamily="34" charset="0"/>
              <a:buChar char="•"/>
            </a:pPr>
            <a:r>
              <a:rPr lang="en-GB" dirty="0"/>
              <a:t>The Big Question to work this data is, </a:t>
            </a:r>
            <a:r>
              <a:rPr lang="en-GB" b="1" dirty="0"/>
              <a:t>How Can a Wellness Technology Company Play It Smart?</a:t>
            </a:r>
          </a:p>
          <a:p>
            <a:pPr marL="285750" indent="-285750">
              <a:buFont typeface="Arial" panose="020B0604020202020204" pitchFamily="34" charset="0"/>
              <a:buChar char="•"/>
            </a:pPr>
            <a:r>
              <a:rPr lang="en-GB" dirty="0"/>
              <a:t>The current marketing strategy includes traditional advertising media: radio, out-of-home billboards, print, and television.</a:t>
            </a:r>
          </a:p>
          <a:p>
            <a:pPr marL="285750" indent="-285750">
              <a:buFont typeface="Arial" panose="020B0604020202020204" pitchFamily="34" charset="0"/>
              <a:buChar char="•"/>
            </a:pPr>
            <a:r>
              <a:rPr lang="en-GB" dirty="0"/>
              <a:t>Focused on digital marketing extensively: Invests year-round in Google Search, maintaining active Facebook and Instagram pages, and consistently engages consumers on twitter.</a:t>
            </a:r>
          </a:p>
          <a:p>
            <a:pPr marL="285750" indent="-285750">
              <a:buFont typeface="Arial" panose="020B0604020202020204" pitchFamily="34" charset="0"/>
              <a:buChar char="•"/>
            </a:pPr>
            <a:r>
              <a:rPr lang="en-GB" dirty="0"/>
              <a:t>In order to Increase the customer base, we will go through some analysis and find out where we need to concentrate.</a:t>
            </a:r>
            <a:endParaRPr lang="en-IN" dirty="0"/>
          </a:p>
        </p:txBody>
      </p:sp>
      <p:sp>
        <p:nvSpPr>
          <p:cNvPr id="7" name="TextBox 6">
            <a:extLst>
              <a:ext uri="{FF2B5EF4-FFF2-40B4-BE49-F238E27FC236}">
                <a16:creationId xmlns:a16="http://schemas.microsoft.com/office/drawing/2014/main" id="{BAAA01DF-9F2A-83DA-18CC-2B04C73D6811}"/>
              </a:ext>
            </a:extLst>
          </p:cNvPr>
          <p:cNvSpPr txBox="1"/>
          <p:nvPr/>
        </p:nvSpPr>
        <p:spPr>
          <a:xfrm>
            <a:off x="4011256" y="6416742"/>
            <a:ext cx="6102220" cy="230832"/>
          </a:xfrm>
          <a:prstGeom prst="rect">
            <a:avLst/>
          </a:prstGeom>
          <a:noFill/>
        </p:spPr>
        <p:txBody>
          <a:bodyPr wrap="square">
            <a:spAutoFit/>
          </a:bodyPr>
          <a:lstStyle/>
          <a:p>
            <a:r>
              <a:rPr lang="en-US" sz="900" dirty="0">
                <a:solidFill>
                  <a:schemeClr val="bg1">
                    <a:lumMod val="65000"/>
                  </a:schemeClr>
                </a:solidFill>
              </a:rPr>
              <a:t>Bellabeat case study</a:t>
            </a:r>
          </a:p>
        </p:txBody>
      </p:sp>
      <p:sp>
        <p:nvSpPr>
          <p:cNvPr id="8" name="Date Placeholder 3">
            <a:extLst>
              <a:ext uri="{FF2B5EF4-FFF2-40B4-BE49-F238E27FC236}">
                <a16:creationId xmlns:a16="http://schemas.microsoft.com/office/drawing/2014/main" id="{1F903605-88A3-91F1-532C-D5B6C3B89946}"/>
              </a:ext>
            </a:extLst>
          </p:cNvPr>
          <p:cNvSpPr>
            <a:spLocks noGrp="1"/>
          </p:cNvSpPr>
          <p:nvPr>
            <p:ph type="dt" sz="half" idx="10"/>
          </p:nvPr>
        </p:nvSpPr>
        <p:spPr>
          <a:xfrm>
            <a:off x="838200" y="6356350"/>
            <a:ext cx="1219200" cy="365125"/>
          </a:xfrm>
        </p:spPr>
        <p:txBody>
          <a:bodyPr/>
          <a:lstStyle/>
          <a:p>
            <a:r>
              <a:rPr lang="en-US" dirty="0"/>
              <a:t>2022</a:t>
            </a:r>
          </a:p>
        </p:txBody>
      </p:sp>
      <p:sp>
        <p:nvSpPr>
          <p:cNvPr id="9" name="Date Placeholder 3">
            <a:extLst>
              <a:ext uri="{FF2B5EF4-FFF2-40B4-BE49-F238E27FC236}">
                <a16:creationId xmlns:a16="http://schemas.microsoft.com/office/drawing/2014/main" id="{16CF1DC7-9E65-17AF-0234-A80D9229F08F}"/>
              </a:ext>
            </a:extLst>
          </p:cNvPr>
          <p:cNvSpPr txBox="1">
            <a:spLocks/>
          </p:cNvSpPr>
          <p:nvPr/>
        </p:nvSpPr>
        <p:spPr>
          <a:xfrm>
            <a:off x="11198290" y="6376700"/>
            <a:ext cx="12192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5</a:t>
            </a:r>
          </a:p>
        </p:txBody>
      </p:sp>
    </p:spTree>
    <p:extLst>
      <p:ext uri="{BB962C8B-B14F-4D97-AF65-F5344CB8AC3E}">
        <p14:creationId xmlns:p14="http://schemas.microsoft.com/office/powerpoint/2010/main" val="98433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4B8289-882B-91A4-10F5-DCB933D17399}"/>
              </a:ext>
            </a:extLst>
          </p:cNvPr>
          <p:cNvSpPr>
            <a:spLocks noGrp="1"/>
          </p:cNvSpPr>
          <p:nvPr>
            <p:ph type="title"/>
          </p:nvPr>
        </p:nvSpPr>
        <p:spPr>
          <a:xfrm>
            <a:off x="4676774" y="1829197"/>
            <a:ext cx="6696075" cy="474501"/>
          </a:xfrm>
        </p:spPr>
        <p:txBody>
          <a:bodyPr>
            <a:normAutofit fontScale="90000"/>
          </a:bodyPr>
          <a:lstStyle/>
          <a:p>
            <a:r>
              <a:rPr lang="en-GB" dirty="0"/>
              <a:t>Data collection</a:t>
            </a:r>
            <a:endParaRPr lang="en-IN" dirty="0"/>
          </a:p>
        </p:txBody>
      </p:sp>
      <p:sp>
        <p:nvSpPr>
          <p:cNvPr id="8" name="Subtitle 7">
            <a:extLst>
              <a:ext uri="{FF2B5EF4-FFF2-40B4-BE49-F238E27FC236}">
                <a16:creationId xmlns:a16="http://schemas.microsoft.com/office/drawing/2014/main" id="{AA325367-4DA2-1317-83FC-A6BE5D478F37}"/>
              </a:ext>
            </a:extLst>
          </p:cNvPr>
          <p:cNvSpPr>
            <a:spLocks noGrp="1"/>
          </p:cNvSpPr>
          <p:nvPr>
            <p:ph type="subTitle" idx="1"/>
          </p:nvPr>
        </p:nvSpPr>
        <p:spPr>
          <a:xfrm>
            <a:off x="4676775" y="2407298"/>
            <a:ext cx="6677024" cy="2986631"/>
          </a:xfrm>
        </p:spPr>
        <p:txBody>
          <a:bodyPr>
            <a:normAutofit/>
          </a:bodyPr>
          <a:lstStyle/>
          <a:p>
            <a:r>
              <a:rPr lang="en-GB" b="1" dirty="0">
                <a:solidFill>
                  <a:schemeClr val="tx2">
                    <a:lumMod val="50000"/>
                  </a:schemeClr>
                </a:solidFill>
              </a:rPr>
              <a:t>What?: </a:t>
            </a:r>
            <a:r>
              <a:rPr lang="en-GB" dirty="0">
                <a:solidFill>
                  <a:schemeClr val="tx2">
                    <a:lumMod val="50000"/>
                  </a:schemeClr>
                </a:solidFill>
              </a:rPr>
              <a:t>This Kaggle public data set contains personal fitness tracker data from thirty Fitbit users, including minute-level data for physical activity, heart rate, and sleep monitoring.</a:t>
            </a:r>
          </a:p>
          <a:p>
            <a:r>
              <a:rPr lang="en-GB" b="1" dirty="0">
                <a:solidFill>
                  <a:schemeClr val="tx2">
                    <a:lumMod val="50000"/>
                  </a:schemeClr>
                </a:solidFill>
              </a:rPr>
              <a:t>Why?: </a:t>
            </a:r>
            <a:r>
              <a:rPr lang="en-GB" dirty="0">
                <a:solidFill>
                  <a:schemeClr val="tx2">
                    <a:lumMod val="50000"/>
                  </a:schemeClr>
                </a:solidFill>
              </a:rPr>
              <a:t>The data was to collected with an inspiration to understand Human temporal routine behaviour and pattern recognition.</a:t>
            </a:r>
          </a:p>
          <a:p>
            <a:r>
              <a:rPr lang="en-GB" b="1" dirty="0">
                <a:solidFill>
                  <a:schemeClr val="tx2">
                    <a:lumMod val="50000"/>
                  </a:schemeClr>
                </a:solidFill>
              </a:rPr>
              <a:t>Data Brief: </a:t>
            </a:r>
            <a:r>
              <a:rPr lang="en-GB" dirty="0">
                <a:solidFill>
                  <a:schemeClr val="tx2">
                    <a:lumMod val="50000"/>
                  </a:schemeClr>
                </a:solidFill>
              </a:rPr>
              <a:t>The dataset contains 18 tables linked via the user IDs and timestamps. These tables contain information pertaining to the various intensities of physical activity, sedentary periods, calories burned (measured on daily basis, hourly basis and minute-wise basis)sleep duration(daily and minute-wise) and its frequency, weight logs, as well as heartrate.</a:t>
            </a:r>
            <a:endParaRPr lang="en-IN" dirty="0">
              <a:solidFill>
                <a:schemeClr val="tx2">
                  <a:lumMod val="50000"/>
                </a:schemeClr>
              </a:solidFill>
            </a:endParaRPr>
          </a:p>
        </p:txBody>
      </p:sp>
      <p:sp>
        <p:nvSpPr>
          <p:cNvPr id="4" name="Date Placeholder 3">
            <a:extLst>
              <a:ext uri="{FF2B5EF4-FFF2-40B4-BE49-F238E27FC236}">
                <a16:creationId xmlns:a16="http://schemas.microsoft.com/office/drawing/2014/main" id="{346E3315-6188-7B10-516D-0ECA2E402587}"/>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0C8C5B9C-610F-2550-0280-ACD8391302C4}"/>
              </a:ext>
            </a:extLst>
          </p:cNvPr>
          <p:cNvSpPr>
            <a:spLocks noGrp="1"/>
          </p:cNvSpPr>
          <p:nvPr>
            <p:ph type="ftr" sz="quarter" idx="11"/>
          </p:nvPr>
        </p:nvSpPr>
        <p:spPr/>
        <p:txBody>
          <a:bodyPr/>
          <a:lstStyle/>
          <a:p>
            <a:r>
              <a:rPr lang="en-US" dirty="0"/>
              <a:t>Bellabeat </a:t>
            </a:r>
            <a:r>
              <a:rPr lang="en-US" dirty="0" err="1"/>
              <a:t>casestudy</a:t>
            </a:r>
            <a:endParaRPr lang="en-US" dirty="0"/>
          </a:p>
        </p:txBody>
      </p:sp>
      <p:sp>
        <p:nvSpPr>
          <p:cNvPr id="6" name="Slide Number Placeholder 5">
            <a:extLst>
              <a:ext uri="{FF2B5EF4-FFF2-40B4-BE49-F238E27FC236}">
                <a16:creationId xmlns:a16="http://schemas.microsoft.com/office/drawing/2014/main" id="{04C6DAAC-0C2D-670D-95EB-1CB982B2B0B0}"/>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402134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1240193" y="2618209"/>
            <a:ext cx="3994281" cy="1226003"/>
          </a:xfrm>
        </p:spPr>
        <p:txBody>
          <a:bodyPr/>
          <a:lstStyle/>
          <a:p>
            <a:r>
              <a:rPr lang="en-US" dirty="0"/>
              <a:t>Does the trends make sense?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p:txBody>
          <a:bodyPr/>
          <a:lstStyle/>
          <a:p>
            <a:r>
              <a:rPr lang="en-US" dirty="0"/>
              <a:t>Bellabeat </a:t>
            </a:r>
            <a:r>
              <a:rPr lang="en-US" dirty="0" err="1"/>
              <a:t>casestudy</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4" name="Content Placeholder 3">
            <a:extLst>
              <a:ext uri="{FF2B5EF4-FFF2-40B4-BE49-F238E27FC236}">
                <a16:creationId xmlns:a16="http://schemas.microsoft.com/office/drawing/2014/main" id="{9099948D-4351-2DEF-2640-E2A790DD455F}"/>
              </a:ext>
            </a:extLst>
          </p:cNvPr>
          <p:cNvSpPr>
            <a:spLocks noGrp="1"/>
          </p:cNvSpPr>
          <p:nvPr>
            <p:ph idx="1"/>
          </p:nvPr>
        </p:nvSpPr>
        <p:spPr>
          <a:xfrm>
            <a:off x="1333500" y="2924175"/>
            <a:ext cx="122076" cy="61621"/>
          </a:xfrm>
        </p:spPr>
        <p:txBody>
          <a:bodyPr>
            <a:normAutofit fontScale="25000" lnSpcReduction="20000"/>
          </a:bodyPr>
          <a:lstStyle/>
          <a:p>
            <a:endParaRPr lang="en-IN" dirty="0"/>
          </a:p>
        </p:txBody>
      </p:sp>
    </p:spTree>
    <p:extLst>
      <p:ext uri="{BB962C8B-B14F-4D97-AF65-F5344CB8AC3E}">
        <p14:creationId xmlns:p14="http://schemas.microsoft.com/office/powerpoint/2010/main" val="230357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6"/>
            <a:ext cx="10515600" cy="773210"/>
          </a:xfrm>
        </p:spPr>
        <p:txBody>
          <a:bodyPr/>
          <a:lstStyle/>
          <a:p>
            <a:r>
              <a:rPr lang="en-US" dirty="0"/>
              <a:t>Finding the target audience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Bellabeat case study</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6" name="Picture">
            <a:extLst>
              <a:ext uri="{FF2B5EF4-FFF2-40B4-BE49-F238E27FC236}">
                <a16:creationId xmlns:a16="http://schemas.microsoft.com/office/drawing/2014/main" id="{97A1BAE1-8101-2880-E9A4-2ACC77A4487C}"/>
              </a:ext>
            </a:extLst>
          </p:cNvPr>
          <p:cNvPicPr>
            <a:picLocks noGrp="1"/>
          </p:cNvPicPr>
          <p:nvPr>
            <p:ph type="tbl" sz="quarter" idx="14"/>
          </p:nvPr>
        </p:nvPicPr>
        <p:blipFill>
          <a:blip r:embed="rId2"/>
          <a:stretch>
            <a:fillRect/>
          </a:stretch>
        </p:blipFill>
        <p:spPr bwMode="auto">
          <a:xfrm>
            <a:off x="838200" y="1762890"/>
            <a:ext cx="5021424" cy="3667526"/>
          </a:xfrm>
          <a:prstGeom prst="rect">
            <a:avLst/>
          </a:prstGeom>
          <a:noFill/>
          <a:ln w="9525">
            <a:noFill/>
            <a:headEnd/>
            <a:tailEnd/>
          </a:ln>
        </p:spPr>
      </p:pic>
      <p:pic>
        <p:nvPicPr>
          <p:cNvPr id="10" name="Picture">
            <a:extLst>
              <a:ext uri="{FF2B5EF4-FFF2-40B4-BE49-F238E27FC236}">
                <a16:creationId xmlns:a16="http://schemas.microsoft.com/office/drawing/2014/main" id="{CF759055-66B5-7514-0C9E-DED9D6D97C90}"/>
              </a:ext>
            </a:extLst>
          </p:cNvPr>
          <p:cNvPicPr/>
          <p:nvPr/>
        </p:nvPicPr>
        <p:blipFill>
          <a:blip r:embed="rId3"/>
          <a:stretch>
            <a:fillRect/>
          </a:stretch>
        </p:blipFill>
        <p:spPr bwMode="auto">
          <a:xfrm>
            <a:off x="6454742" y="1734716"/>
            <a:ext cx="4899058" cy="3695700"/>
          </a:xfrm>
          <a:prstGeom prst="rect">
            <a:avLst/>
          </a:prstGeom>
          <a:noFill/>
          <a:ln w="9525">
            <a:noFill/>
            <a:headEnd/>
            <a:tailEnd/>
          </a:ln>
        </p:spPr>
      </p:pic>
      <p:cxnSp>
        <p:nvCxnSpPr>
          <p:cNvPr id="14" name="Straight Connector 13">
            <a:extLst>
              <a:ext uri="{FF2B5EF4-FFF2-40B4-BE49-F238E27FC236}">
                <a16:creationId xmlns:a16="http://schemas.microsoft.com/office/drawing/2014/main" id="{C566BF55-F528-BAFD-06E5-9BB3F319B604}"/>
              </a:ext>
            </a:extLst>
          </p:cNvPr>
          <p:cNvCxnSpPr>
            <a:cxnSpLocks/>
          </p:cNvCxnSpPr>
          <p:nvPr/>
        </p:nvCxnSpPr>
        <p:spPr>
          <a:xfrm>
            <a:off x="6096000" y="1380931"/>
            <a:ext cx="36000" cy="424800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874696FD-C6E5-DCC2-5CF0-450E5EE90753}"/>
              </a:ext>
            </a:extLst>
          </p:cNvPr>
          <p:cNvSpPr txBox="1"/>
          <p:nvPr/>
        </p:nvSpPr>
        <p:spPr>
          <a:xfrm>
            <a:off x="1872807" y="5623309"/>
            <a:ext cx="3594932" cy="369332"/>
          </a:xfrm>
          <a:prstGeom prst="rect">
            <a:avLst/>
          </a:prstGeom>
          <a:noFill/>
        </p:spPr>
        <p:txBody>
          <a:bodyPr wrap="square" rtlCol="0">
            <a:spAutoFit/>
          </a:bodyPr>
          <a:lstStyle/>
          <a:p>
            <a:r>
              <a:rPr lang="en-GB" dirty="0"/>
              <a:t>By very active minutes</a:t>
            </a:r>
            <a:endParaRPr lang="en-IN" dirty="0"/>
          </a:p>
        </p:txBody>
      </p:sp>
      <p:sp>
        <p:nvSpPr>
          <p:cNvPr id="18" name="TextBox 17">
            <a:extLst>
              <a:ext uri="{FF2B5EF4-FFF2-40B4-BE49-F238E27FC236}">
                <a16:creationId xmlns:a16="http://schemas.microsoft.com/office/drawing/2014/main" id="{7768F4AC-0816-2CD5-1B62-83C44CD02D12}"/>
              </a:ext>
            </a:extLst>
          </p:cNvPr>
          <p:cNvSpPr txBox="1"/>
          <p:nvPr/>
        </p:nvSpPr>
        <p:spPr>
          <a:xfrm>
            <a:off x="8013197" y="5623309"/>
            <a:ext cx="1782147" cy="369332"/>
          </a:xfrm>
          <a:prstGeom prst="rect">
            <a:avLst/>
          </a:prstGeom>
          <a:noFill/>
        </p:spPr>
        <p:txBody>
          <a:bodyPr wrap="square" rtlCol="0">
            <a:spAutoFit/>
          </a:bodyPr>
          <a:lstStyle/>
          <a:p>
            <a:r>
              <a:rPr lang="en-GB" dirty="0"/>
              <a:t>By total steps</a:t>
            </a:r>
            <a:endParaRPr lang="en-IN" dirty="0"/>
          </a:p>
        </p:txBody>
      </p:sp>
    </p:spTree>
    <p:extLst>
      <p:ext uri="{BB962C8B-B14F-4D97-AF65-F5344CB8AC3E}">
        <p14:creationId xmlns:p14="http://schemas.microsoft.com/office/powerpoint/2010/main" val="249968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Bellabeat </a:t>
            </a:r>
            <a:r>
              <a:rPr lang="en-US" dirty="0" err="1"/>
              <a:t>casestudy</a:t>
            </a: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23" name="Text Placeholder 22">
            <a:extLst>
              <a:ext uri="{FF2B5EF4-FFF2-40B4-BE49-F238E27FC236}">
                <a16:creationId xmlns:a16="http://schemas.microsoft.com/office/drawing/2014/main" id="{6050B1AF-FF16-738A-E12D-BC2A19706CFE}"/>
              </a:ext>
            </a:extLst>
          </p:cNvPr>
          <p:cNvSpPr>
            <a:spLocks noGrp="1"/>
          </p:cNvSpPr>
          <p:nvPr>
            <p:ph type="body" idx="1"/>
          </p:nvPr>
        </p:nvSpPr>
        <p:spPr>
          <a:xfrm>
            <a:off x="1586204" y="1614197"/>
            <a:ext cx="9069355" cy="3553732"/>
          </a:xfrm>
        </p:spPr>
        <p:txBody>
          <a:bodyPr/>
          <a:lstStyle/>
          <a:p>
            <a:r>
              <a:rPr lang="en-GB" sz="1600" dirty="0">
                <a:solidFill>
                  <a:schemeClr val="tx1">
                    <a:lumMod val="95000"/>
                    <a:lumOff val="5000"/>
                  </a:schemeClr>
                </a:solidFill>
                <a:latin typeface="+mn-lt"/>
              </a:rPr>
              <a:t>from the graphs we can see:</a:t>
            </a:r>
          </a:p>
          <a:p>
            <a:pPr marL="285750" indent="-285750">
              <a:buFont typeface="Arial" panose="020B0604020202020204" pitchFamily="34" charset="0"/>
              <a:buChar char="•"/>
            </a:pPr>
            <a:r>
              <a:rPr lang="en-GB" sz="1600" dirty="0">
                <a:solidFill>
                  <a:schemeClr val="tx1">
                    <a:lumMod val="95000"/>
                    <a:lumOff val="5000"/>
                  </a:schemeClr>
                </a:solidFill>
                <a:latin typeface="+mn-lt"/>
              </a:rPr>
              <a:t>The most active days for participants are </a:t>
            </a:r>
            <a:r>
              <a:rPr lang="en-GB" sz="1600" b="1" dirty="0">
                <a:solidFill>
                  <a:schemeClr val="tx1">
                    <a:lumMod val="95000"/>
                    <a:lumOff val="5000"/>
                  </a:schemeClr>
                </a:solidFill>
                <a:latin typeface="+mn-lt"/>
              </a:rPr>
              <a:t>Tuesdays and Wednesdays</a:t>
            </a:r>
          </a:p>
          <a:p>
            <a:pPr marL="285750" indent="-285750">
              <a:buFont typeface="Arial" panose="020B0604020202020204" pitchFamily="34" charset="0"/>
              <a:buChar char="•"/>
            </a:pPr>
            <a:r>
              <a:rPr lang="en-GB" sz="1600" dirty="0">
                <a:solidFill>
                  <a:schemeClr val="tx1">
                    <a:lumMod val="95000"/>
                    <a:lumOff val="5000"/>
                  </a:schemeClr>
                </a:solidFill>
                <a:latin typeface="+mn-lt"/>
              </a:rPr>
              <a:t>The least active day for participants are </a:t>
            </a:r>
            <a:r>
              <a:rPr lang="en-GB" sz="1600" b="1" dirty="0">
                <a:solidFill>
                  <a:schemeClr val="tx1">
                    <a:lumMod val="95000"/>
                    <a:lumOff val="5000"/>
                  </a:schemeClr>
                </a:solidFill>
                <a:latin typeface="+mn-lt"/>
              </a:rPr>
              <a:t>Sundays followed by Fridays</a:t>
            </a:r>
          </a:p>
          <a:p>
            <a:endParaRPr lang="en-GB" sz="1600" dirty="0">
              <a:solidFill>
                <a:schemeClr val="tx1">
                  <a:lumMod val="95000"/>
                  <a:lumOff val="5000"/>
                </a:schemeClr>
              </a:solidFill>
              <a:latin typeface="+mn-lt"/>
            </a:endParaRPr>
          </a:p>
          <a:p>
            <a:r>
              <a:rPr lang="en-GB" sz="1600" dirty="0">
                <a:solidFill>
                  <a:schemeClr val="tx1">
                    <a:lumMod val="95000"/>
                    <a:lumOff val="5000"/>
                  </a:schemeClr>
                </a:solidFill>
                <a:latin typeface="+mn-lt"/>
              </a:rPr>
              <a:t>So the target audience for Bellabeat is one that most likely:</a:t>
            </a:r>
          </a:p>
          <a:p>
            <a:pPr marL="285750" indent="-285750">
              <a:buFont typeface="Arial" panose="020B0604020202020204" pitchFamily="34" charset="0"/>
              <a:buChar char="•"/>
            </a:pPr>
            <a:r>
              <a:rPr lang="en-GB" sz="1600" dirty="0">
                <a:solidFill>
                  <a:schemeClr val="tx1">
                    <a:lumMod val="95000"/>
                    <a:lumOff val="5000"/>
                  </a:schemeClr>
                </a:solidFill>
                <a:latin typeface="+mn-lt"/>
              </a:rPr>
              <a:t>aims to relax and rest on the beginning and end of weekends(Fridays and Sundays) </a:t>
            </a:r>
          </a:p>
          <a:p>
            <a:pPr marL="285750" indent="-285750">
              <a:buFont typeface="Arial" panose="020B0604020202020204" pitchFamily="34" charset="0"/>
              <a:buChar char="•"/>
            </a:pPr>
            <a:r>
              <a:rPr lang="en-GB" sz="1600" dirty="0">
                <a:solidFill>
                  <a:schemeClr val="tx1">
                    <a:lumMod val="95000"/>
                    <a:lumOff val="5000"/>
                  </a:schemeClr>
                </a:solidFill>
                <a:latin typeface="+mn-lt"/>
              </a:rPr>
              <a:t>follows a routine and remains active throughout the workdays(mon-thursdays) ,</a:t>
            </a:r>
          </a:p>
          <a:p>
            <a:pPr marL="285750" indent="-285750">
              <a:buFont typeface="Arial" panose="020B0604020202020204" pitchFamily="34" charset="0"/>
              <a:buChar char="•"/>
            </a:pPr>
            <a:r>
              <a:rPr lang="en-GB" sz="1600" dirty="0">
                <a:solidFill>
                  <a:schemeClr val="tx1">
                    <a:lumMod val="95000"/>
                    <a:lumOff val="5000"/>
                  </a:schemeClr>
                </a:solidFill>
                <a:latin typeface="+mn-lt"/>
              </a:rPr>
              <a:t>while being most energetic and active during the mid-week period(Tuesdays and Wednesdays)</a:t>
            </a:r>
            <a:endParaRPr lang="en-IN" sz="1600" dirty="0">
              <a:solidFill>
                <a:schemeClr val="tx1">
                  <a:lumMod val="95000"/>
                  <a:lumOff val="5000"/>
                </a:schemeClr>
              </a:solidFill>
              <a:latin typeface="+mn-lt"/>
            </a:endParaRPr>
          </a:p>
        </p:txBody>
      </p:sp>
    </p:spTree>
    <p:extLst>
      <p:ext uri="{BB962C8B-B14F-4D97-AF65-F5344CB8AC3E}">
        <p14:creationId xmlns:p14="http://schemas.microsoft.com/office/powerpoint/2010/main" val="74437974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94</TotalTime>
  <Words>965</Words>
  <Application>Microsoft Office PowerPoint</Application>
  <PresentationFormat>Widescreen</PresentationFormat>
  <Paragraphs>133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Inter</vt:lpstr>
      <vt:lpstr>Tenorite</vt:lpstr>
      <vt:lpstr>Office Theme</vt:lpstr>
      <vt:lpstr>Bellabeat fitness case study</vt:lpstr>
      <vt:lpstr>AGENDA</vt:lpstr>
      <vt:lpstr>INTRODUCTION</vt:lpstr>
      <vt:lpstr>Why do we need to find trends?</vt:lpstr>
      <vt:lpstr>Key area to address</vt:lpstr>
      <vt:lpstr>Data collection</vt:lpstr>
      <vt:lpstr>Does the trends make sense?</vt:lpstr>
      <vt:lpstr>Finding the target audience</vt:lpstr>
      <vt:lpstr>PowerPoint Presentation</vt:lpstr>
      <vt:lpstr>PowerPoint Presentation</vt:lpstr>
      <vt:lpstr>PowerPoint Presentation</vt:lpstr>
      <vt:lpstr>PowerPoint Presentation</vt:lpstr>
      <vt:lpstr>PowerPoint Presentation</vt:lpstr>
      <vt:lpstr>summary</vt:lpstr>
      <vt:lpstr>PowerPoint Presentation</vt:lpstr>
      <vt:lpstr>recommendations</vt:lpstr>
      <vt:lpstr>PowerPoint Presentation</vt:lpstr>
      <vt:lpstr>What can be Bellabeat's future marketing strategy?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fitness case study</dc:title>
  <dc:creator>vivek linganathan</dc:creator>
  <cp:lastModifiedBy>vivek linganathan</cp:lastModifiedBy>
  <cp:revision>1</cp:revision>
  <dcterms:created xsi:type="dcterms:W3CDTF">2022-11-06T13:34:46Z</dcterms:created>
  <dcterms:modified xsi:type="dcterms:W3CDTF">2022-11-06T15:09:18Z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