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2" d="100"/>
          <a:sy n="62" d="100"/>
        </p:scale>
        <p:origin x="-996"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7/28/2025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7/28/2025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7/28/2025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7/28/2025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7/28/2025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smtClean="0">
                <a:solidFill>
                  <a:schemeClr val="accent1"/>
                </a:solidFill>
                <a:latin typeface="Arial" panose="020B0604020202020204" pitchFamily="34" charset="0"/>
                <a:cs typeface="Arial" panose="020B0604020202020204" pitchFamily="34" charset="0"/>
              </a:rPr>
              <a:t>POWER SYSTEM FAULT DETECTION AND CLASSIFICATION USING MACHINE LEARNING</a:t>
            </a:r>
            <a:endParaRPr lang="en-US" sz="2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94561" y="4586069"/>
            <a:ext cx="890315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Vivek</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Chaurasia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CoochBehar</a:t>
            </a:r>
            <a:r>
              <a:rPr lang="en-US" sz="2000" b="1" dirty="0" smtClean="0">
                <a:solidFill>
                  <a:schemeClr val="accent1">
                    <a:lumMod val="75000"/>
                  </a:schemeClr>
                </a:solidFill>
                <a:latin typeface="Arial"/>
                <a:cs typeface="Arial"/>
              </a:rPr>
              <a:t> Government Engineering College-CSE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dd1.JPG"/>
          <p:cNvPicPr>
            <a:picLocks noGrp="1" noChangeAspect="1"/>
          </p:cNvPicPr>
          <p:nvPr>
            <p:ph idx="1"/>
          </p:nvPr>
        </p:nvPicPr>
        <p:blipFill>
          <a:blip r:embed="rId2"/>
          <a:stretch>
            <a:fillRect/>
          </a:stretch>
        </p:blipFill>
        <p:spPr>
          <a:xfrm>
            <a:off x="1158240" y="1256029"/>
            <a:ext cx="9525000" cy="4885691"/>
          </a:xfrm>
        </p:spPr>
      </p:pic>
      <p:pic>
        <p:nvPicPr>
          <p:cNvPr id="6" name="Picture 5" descr="add4.JPG"/>
          <p:cNvPicPr>
            <a:picLocks noChangeAspect="1"/>
          </p:cNvPicPr>
          <p:nvPr/>
        </p:nvPicPr>
        <p:blipFill>
          <a:blip r:embed="rId3"/>
          <a:stretch>
            <a:fillRect/>
          </a:stretch>
        </p:blipFill>
        <p:spPr>
          <a:xfrm>
            <a:off x="1161142" y="1219200"/>
            <a:ext cx="9550401" cy="4949371"/>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The implementation of a machine learning model for fault detection and classification in power distribution systems enhances the speed and accuracy of identifying faults such as line-to-ground, line-to-line, and three-phase disturbances. By leveraging IBM Cloud tools like Watson Studio and Object Storage, the solution ensures efficient data handling, model training, and real-time prediction. This automated approach not only improves grid reliability but also minimizes downtime and supports quicker decision-making for fault management.</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b="1" dirty="0" smtClean="0"/>
              <a:t>Algorithm Optimization:</a:t>
            </a:r>
            <a:r>
              <a:rPr lang="en-US" dirty="0" smtClean="0"/>
              <a:t/>
            </a:r>
            <a:br>
              <a:rPr lang="en-US" dirty="0" smtClean="0"/>
            </a:br>
            <a:r>
              <a:rPr lang="en-US" dirty="0" smtClean="0"/>
              <a:t>Fine-tune </a:t>
            </a:r>
            <a:r>
              <a:rPr lang="en-US" dirty="0" err="1" smtClean="0"/>
              <a:t>hyperparameters</a:t>
            </a:r>
            <a:r>
              <a:rPr lang="en-US" dirty="0" smtClean="0"/>
              <a:t>, implement feature selection techniques, and experiment with ensemble models or hybrid approaches to enhance prediction speed and accuracy.</a:t>
            </a:r>
          </a:p>
          <a:p>
            <a:r>
              <a:rPr lang="en-US" b="1" dirty="0" smtClean="0"/>
              <a:t>Geographical Expansion:</a:t>
            </a:r>
            <a:r>
              <a:rPr lang="en-US" dirty="0" smtClean="0"/>
              <a:t/>
            </a:r>
            <a:br>
              <a:rPr lang="en-US" dirty="0" smtClean="0"/>
            </a:br>
            <a:r>
              <a:rPr lang="en-US" dirty="0" smtClean="0"/>
              <a:t>Scale the system to monitor power grids across multiple cities or regions by building a distributed model that adapts to location-specific grid behavior and fault types.</a:t>
            </a:r>
          </a:p>
          <a:p>
            <a:r>
              <a:rPr lang="en-US" b="1" dirty="0" smtClean="0"/>
              <a:t>Edge Computing Integration:</a:t>
            </a:r>
            <a:r>
              <a:rPr lang="en-US" dirty="0" smtClean="0"/>
              <a:t/>
            </a:r>
            <a:br>
              <a:rPr lang="en-US" dirty="0" smtClean="0"/>
            </a:br>
            <a:r>
              <a:rPr lang="en-US" dirty="0" smtClean="0"/>
              <a:t>Deploy models on edge devices close to substations or transformers, allowing for low-latency fault detection and reducing dependence on central cloud servers.</a:t>
            </a:r>
          </a:p>
          <a:p>
            <a:r>
              <a:rPr lang="en-US" b="1" dirty="0" smtClean="0"/>
              <a:t>Advanced Machine Learning Techniques:</a:t>
            </a:r>
            <a:r>
              <a:rPr lang="en-US" dirty="0" smtClean="0"/>
              <a:t/>
            </a:r>
            <a:br>
              <a:rPr lang="en-US" dirty="0" smtClean="0"/>
            </a:br>
            <a:r>
              <a:rPr lang="en-US" dirty="0" smtClean="0"/>
              <a:t>Utilize deep learning models like </a:t>
            </a:r>
            <a:r>
              <a:rPr lang="en-US" dirty="0" err="1" smtClean="0"/>
              <a:t>Convolutional</a:t>
            </a:r>
            <a:r>
              <a:rPr lang="en-US" dirty="0" smtClean="0"/>
              <a:t> Neural Networks (CNN) for waveform analysis and Long Short-Term Memory (LSTM) networks for temporal fault pattern recognition.</a:t>
            </a:r>
          </a:p>
          <a:p>
            <a:pPr marL="305435" indent="-305435">
              <a:buNone/>
            </a:pP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2" y="1073426"/>
            <a:ext cx="11029615" cy="4673324"/>
          </a:xfrm>
        </p:spPr>
        <p:txBody>
          <a:bodyPr>
            <a:normAutofit/>
          </a:bodyPr>
          <a:lstStyle/>
          <a:p>
            <a:r>
              <a:rPr lang="en-US" sz="2400" dirty="0" smtClean="0"/>
              <a:t>IBM </a:t>
            </a:r>
            <a:r>
              <a:rPr lang="en-US" sz="2400" dirty="0" smtClean="0"/>
              <a:t>Cloud – https://www.ibm.com/cloud/</a:t>
            </a:r>
            <a:endParaRPr lang="en-US" sz="2400" dirty="0" smtClean="0"/>
          </a:p>
          <a:p>
            <a:r>
              <a:rPr lang="en-US" sz="2400" dirty="0" smtClean="0"/>
              <a:t>IBM </a:t>
            </a:r>
            <a:r>
              <a:rPr lang="en-US" sz="2400" dirty="0" smtClean="0"/>
              <a:t>Watson Studio – https://www.ibm.com/cloud/watson-studio</a:t>
            </a:r>
          </a:p>
          <a:p>
            <a:r>
              <a:rPr lang="en-US" sz="2400" dirty="0" err="1" smtClean="0"/>
              <a:t>Kaggle</a:t>
            </a:r>
            <a:r>
              <a:rPr lang="en-US" sz="2400" dirty="0" smtClean="0"/>
              <a:t> Datasets – https://www.kaggle.com</a:t>
            </a:r>
            <a:r>
              <a:rPr lang="en-US" sz="2400" dirty="0" smtClean="0"/>
              <a:t>/</a:t>
            </a:r>
          </a:p>
        </p:txBody>
      </p:sp>
    </p:spTree>
    <p:extLst>
      <p:ext uri="{BB962C8B-B14F-4D97-AF65-F5344CB8AC3E}">
        <p14:creationId xmlns=""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661181" y="1533519"/>
            <a:ext cx="6274191" cy="4673324"/>
          </a:xfrm>
        </p:spPr>
        <p:txBody>
          <a:bodyPr/>
          <a:lstStyle/>
          <a:p>
            <a:pPr>
              <a:buNone/>
            </a:pPr>
            <a:endParaRPr lang="en-IN" dirty="0"/>
          </a:p>
        </p:txBody>
      </p:sp>
      <p:pic>
        <p:nvPicPr>
          <p:cNvPr id="4" name="Picture 3" descr="IBMDesign20250727-31-pme7s8_page-0001.jpg"/>
          <p:cNvPicPr>
            <a:picLocks noChangeAspect="1"/>
          </p:cNvPicPr>
          <p:nvPr/>
        </p:nvPicPr>
        <p:blipFill>
          <a:blip r:embed="rId2"/>
          <a:stretch>
            <a:fillRect/>
          </a:stretch>
        </p:blipFill>
        <p:spPr>
          <a:xfrm>
            <a:off x="676225" y="1520584"/>
            <a:ext cx="6233505" cy="4816799"/>
          </a:xfrm>
          <a:prstGeom prst="rect">
            <a:avLst/>
          </a:prstGeom>
        </p:spPr>
      </p:pic>
    </p:spTree>
    <p:extLst>
      <p:ext uri="{BB962C8B-B14F-4D97-AF65-F5344CB8AC3E}">
        <p14:creationId xmlns=""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3" y="1484906"/>
            <a:ext cx="6322528" cy="4673324"/>
          </a:xfrm>
        </p:spPr>
        <p:txBody>
          <a:bodyPr/>
          <a:lstStyle/>
          <a:p>
            <a:pPr>
              <a:buNone/>
            </a:pPr>
            <a:endParaRPr lang="en-IN" dirty="0"/>
          </a:p>
        </p:txBody>
      </p:sp>
      <p:pic>
        <p:nvPicPr>
          <p:cNvPr id="4" name="Picture 3" descr="IBMDesign20250727-32-tm6zuj_page-0001.jpg"/>
          <p:cNvPicPr>
            <a:picLocks noChangeAspect="1"/>
          </p:cNvPicPr>
          <p:nvPr/>
        </p:nvPicPr>
        <p:blipFill>
          <a:blip r:embed="rId2"/>
          <a:stretch>
            <a:fillRect/>
          </a:stretch>
        </p:blipFill>
        <p:spPr>
          <a:xfrm>
            <a:off x="609419" y="1514162"/>
            <a:ext cx="6324781" cy="4757790"/>
          </a:xfrm>
          <a:prstGeom prst="rect">
            <a:avLst/>
          </a:prstGeom>
        </p:spPr>
      </p:pic>
    </p:spTree>
    <p:extLst>
      <p:ext uri="{BB962C8B-B14F-4D97-AF65-F5344CB8AC3E}">
        <p14:creationId xmlns=""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Rag lab_page-0001.jpg"/>
          <p:cNvPicPr>
            <a:picLocks noGrp="1" noChangeAspect="1"/>
          </p:cNvPicPr>
          <p:nvPr>
            <p:ph idx="1"/>
          </p:nvPr>
        </p:nvPicPr>
        <p:blipFill>
          <a:blip r:embed="rId2"/>
          <a:stretch>
            <a:fillRect/>
          </a:stretch>
        </p:blipFill>
        <p:spPr>
          <a:xfrm rot="5400000">
            <a:off x="1725050" y="667691"/>
            <a:ext cx="4820140" cy="6817360"/>
          </a:xfrm>
        </p:spPr>
      </p:pic>
    </p:spTree>
    <p:extLst>
      <p:ext uri="{BB962C8B-B14F-4D97-AF65-F5344CB8AC3E}">
        <p14:creationId xmlns=""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08673" y="1814407"/>
            <a:ext cx="11251917" cy="2729457"/>
          </a:xfrm>
        </p:spPr>
        <p:txBody>
          <a:bodyPr>
            <a:normAutofit fontScale="77500" lnSpcReduction="20000"/>
          </a:bodyPr>
          <a:lstStyle/>
          <a:p>
            <a:pPr marL="0" indent="0">
              <a:buNone/>
            </a:pPr>
            <a:r>
              <a:rPr lang="en-US" sz="3100" dirty="0" smtClean="0"/>
              <a:t>Power distribution systems are prone to various faults such as line-to-ground, line-to-line, and </a:t>
            </a:r>
            <a:r>
              <a:rPr lang="en-US" sz="3600" dirty="0" smtClean="0"/>
              <a:t>three-phase faults, </a:t>
            </a:r>
            <a:r>
              <a:rPr lang="en-US" sz="3100" dirty="0" smtClean="0"/>
              <a:t>which can disrupt grid stability and reliability. This project aims to develop a machine learning model that can detect and classify these faults using electrical measurement data. The challenge is to ensure accurate and real-time fault detection using complex input data (e.g., voltage and current </a:t>
            </a:r>
            <a:r>
              <a:rPr lang="en-US" sz="3100" dirty="0" err="1" smtClean="0"/>
              <a:t>phasors</a:t>
            </a:r>
            <a:r>
              <a:rPr lang="en-US" sz="3100" dirty="0" smtClean="0"/>
              <a:t>). Automating fault diagnosis with ML techniques can enhance system response, reduce downtime, and improve overall grid performance.</a:t>
            </a:r>
          </a:p>
          <a:p>
            <a:pPr marL="0" indent="0">
              <a:buNone/>
            </a:pPr>
            <a:endParaRPr lang="en-IN" sz="2400" dirty="0" smtClean="0"/>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99468" y="89043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b="1" dirty="0" smtClean="0"/>
              <a:t>Design</a:t>
            </a:r>
            <a:r>
              <a:rPr lang="en-US" dirty="0" smtClean="0"/>
              <a:t> a machine learning model capable of identifying and categorizing power system faults based on the given dataset. The model will analyze electrical signals to swiftly and accurately detect fault types. This intelligent classification will streamline fault detection and support faster system recovery, enhancing overall grid reliability.</a:t>
            </a:r>
          </a:p>
          <a:p>
            <a:r>
              <a:rPr lang="en-US" b="1" dirty="0" smtClean="0"/>
              <a:t>Key components:</a:t>
            </a:r>
            <a:endParaRPr lang="en-US" dirty="0" smtClean="0"/>
          </a:p>
          <a:p>
            <a:r>
              <a:rPr lang="en-US" b="1" dirty="0" smtClean="0"/>
              <a:t>Data Acquisition:</a:t>
            </a:r>
            <a:r>
              <a:rPr lang="en-US" dirty="0" smtClean="0"/>
              <a:t> Utilize a publicly available dataset (e.g., from </a:t>
            </a:r>
            <a:r>
              <a:rPr lang="en-US" dirty="0" err="1" smtClean="0"/>
              <a:t>Kaggle</a:t>
            </a:r>
            <a:r>
              <a:rPr lang="en-US" dirty="0" smtClean="0"/>
              <a:t>) containing labeled power system fault scenarios.</a:t>
            </a:r>
          </a:p>
          <a:p>
            <a:r>
              <a:rPr lang="en-US" b="1" dirty="0" smtClean="0"/>
              <a:t>Data Preparation:</a:t>
            </a:r>
            <a:r>
              <a:rPr lang="en-US" dirty="0" smtClean="0"/>
              <a:t> Preprocess the data by cleaning, scaling, and transforming it into suitable input formats.</a:t>
            </a:r>
          </a:p>
          <a:p>
            <a:r>
              <a:rPr lang="en-US" b="1" dirty="0" smtClean="0"/>
              <a:t>Model Development:</a:t>
            </a:r>
            <a:r>
              <a:rPr lang="en-US" dirty="0" smtClean="0"/>
              <a:t> Implement and train classification algorithms such as Decision Tree, Random Forest, or Support Vector Machine (SVM).</a:t>
            </a:r>
          </a:p>
          <a:p>
            <a:r>
              <a:rPr lang="en-US" b="1" dirty="0" smtClean="0"/>
              <a:t>Performance Assessment:</a:t>
            </a:r>
            <a:r>
              <a:rPr lang="en-US" dirty="0" smtClean="0"/>
              <a:t> Evaluate the model using metrics like accuracy, precision, recall, and F1-score to ensure its effectiveness.</a:t>
            </a:r>
          </a:p>
          <a:p>
            <a:pPr marL="305435" indent="-305435"/>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709989"/>
            <a:ext cx="10883977" cy="4381321"/>
          </a:xfrm>
        </p:spPr>
        <p:txBody>
          <a:bodyPr>
            <a:normAutofit/>
          </a:bodyPr>
          <a:lstStyle/>
          <a:p>
            <a:r>
              <a:rPr lang="en-US" sz="2800" b="1" dirty="0" smtClean="0"/>
              <a:t>The "System Approach" section outlines the overall framework and tools used for developing and deploying the machine learning model for fault detection in power systems. Below are the system requirements:</a:t>
            </a:r>
          </a:p>
          <a:p>
            <a:r>
              <a:rPr lang="en-US" sz="2800" b="1" dirty="0" smtClean="0"/>
              <a:t>System requirements:</a:t>
            </a:r>
          </a:p>
          <a:p>
            <a:pPr lvl="1"/>
            <a:r>
              <a:rPr lang="en-US" sz="2400" b="1" dirty="0" smtClean="0"/>
              <a:t>IBM Cloud (required for deployment)</a:t>
            </a:r>
          </a:p>
          <a:p>
            <a:pPr lvl="1"/>
            <a:r>
              <a:rPr lang="en-US" sz="2400" b="1" dirty="0" smtClean="0"/>
              <a:t>IBM Watson Studio for model development and deployment</a:t>
            </a:r>
          </a:p>
          <a:p>
            <a:pPr lvl="1"/>
            <a:r>
              <a:rPr lang="en-US" sz="2400" b="1" dirty="0" smtClean="0"/>
              <a:t>IBM Cloud Object Storage for managing and accessing datasets</a:t>
            </a: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r>
              <a:rPr lang="en-US" b="1" dirty="0" smtClean="0"/>
              <a:t>Algorithm Selection:</a:t>
            </a:r>
            <a:r>
              <a:rPr lang="en-US" dirty="0" smtClean="0"/>
              <a:t/>
            </a:r>
            <a:br>
              <a:rPr lang="en-US" dirty="0" smtClean="0"/>
            </a:br>
            <a:r>
              <a:rPr lang="en-US" dirty="0" smtClean="0"/>
              <a:t>Random Forest Classifier (or SVM, depending on model performance)</a:t>
            </a:r>
          </a:p>
          <a:p>
            <a:r>
              <a:rPr lang="en-US" b="1" dirty="0" smtClean="0"/>
              <a:t>Data Input:</a:t>
            </a:r>
            <a:r>
              <a:rPr lang="en-US" dirty="0" smtClean="0"/>
              <a:t/>
            </a:r>
            <a:br>
              <a:rPr lang="en-US" dirty="0" smtClean="0"/>
            </a:br>
            <a:r>
              <a:rPr lang="en-US" dirty="0" smtClean="0"/>
              <a:t>Voltage, current, and </a:t>
            </a:r>
            <a:r>
              <a:rPr lang="en-US" dirty="0" err="1" smtClean="0"/>
              <a:t>phasor</a:t>
            </a:r>
            <a:r>
              <a:rPr lang="en-US" dirty="0" smtClean="0"/>
              <a:t> measurements extracted from the dataset</a:t>
            </a:r>
          </a:p>
          <a:p>
            <a:r>
              <a:rPr lang="en-US" b="1" dirty="0" smtClean="0"/>
              <a:t>Training Process:</a:t>
            </a:r>
            <a:r>
              <a:rPr lang="en-US" dirty="0" smtClean="0"/>
              <a:t/>
            </a:r>
            <a:br>
              <a:rPr lang="en-US" dirty="0" smtClean="0"/>
            </a:br>
            <a:r>
              <a:rPr lang="en-US" dirty="0" smtClean="0"/>
              <a:t>Supervised learning approach using labeled fault data for model training</a:t>
            </a:r>
          </a:p>
          <a:p>
            <a:r>
              <a:rPr lang="en-US" b="1" dirty="0" smtClean="0"/>
              <a:t>Prediction Process:</a:t>
            </a:r>
            <a:r>
              <a:rPr lang="en-US" dirty="0" smtClean="0"/>
              <a:t/>
            </a:r>
            <a:br>
              <a:rPr lang="en-US" dirty="0" smtClean="0"/>
            </a:br>
            <a:r>
              <a:rPr lang="en-US" dirty="0" smtClean="0"/>
              <a:t>Deploy the trained model on IBM Watson Studio using API endpoints for real-time fault classification</a:t>
            </a: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dd1.JPG"/>
          <p:cNvPicPr>
            <a:picLocks noGrp="1" noChangeAspect="1"/>
          </p:cNvPicPr>
          <p:nvPr>
            <p:ph idx="1"/>
          </p:nvPr>
        </p:nvPicPr>
        <p:blipFill>
          <a:blip r:embed="rId2"/>
          <a:stretch>
            <a:fillRect/>
          </a:stretch>
        </p:blipFill>
        <p:spPr>
          <a:xfrm>
            <a:off x="1158240" y="1256029"/>
            <a:ext cx="9525000" cy="4885691"/>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dd1.JPG"/>
          <p:cNvPicPr>
            <a:picLocks noGrp="1" noChangeAspect="1"/>
          </p:cNvPicPr>
          <p:nvPr>
            <p:ph idx="1"/>
          </p:nvPr>
        </p:nvPicPr>
        <p:blipFill>
          <a:blip r:embed="rId2"/>
          <a:stretch>
            <a:fillRect/>
          </a:stretch>
        </p:blipFill>
        <p:spPr>
          <a:xfrm>
            <a:off x="1158240" y="1256029"/>
            <a:ext cx="9525000" cy="4885691"/>
          </a:xfrm>
        </p:spPr>
      </p:pic>
      <p:pic>
        <p:nvPicPr>
          <p:cNvPr id="7" name="Picture 6" descr="add2.JPG"/>
          <p:cNvPicPr>
            <a:picLocks noChangeAspect="1"/>
          </p:cNvPicPr>
          <p:nvPr/>
        </p:nvPicPr>
        <p:blipFill>
          <a:blip r:embed="rId3"/>
          <a:stretch>
            <a:fillRect/>
          </a:stretch>
        </p:blipFill>
        <p:spPr>
          <a:xfrm>
            <a:off x="1169894" y="1265696"/>
            <a:ext cx="9507071" cy="4906621"/>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dd1.JPG"/>
          <p:cNvPicPr>
            <a:picLocks noGrp="1" noChangeAspect="1"/>
          </p:cNvPicPr>
          <p:nvPr>
            <p:ph idx="1"/>
          </p:nvPr>
        </p:nvPicPr>
        <p:blipFill>
          <a:blip r:embed="rId2"/>
          <a:stretch>
            <a:fillRect/>
          </a:stretch>
        </p:blipFill>
        <p:spPr>
          <a:xfrm>
            <a:off x="1158240" y="1256029"/>
            <a:ext cx="9525000" cy="4885691"/>
          </a:xfrm>
        </p:spPr>
      </p:pic>
      <p:pic>
        <p:nvPicPr>
          <p:cNvPr id="6" name="Picture 5" descr="add3.JPG"/>
          <p:cNvPicPr>
            <a:picLocks noChangeAspect="1"/>
          </p:cNvPicPr>
          <p:nvPr/>
        </p:nvPicPr>
        <p:blipFill>
          <a:blip r:embed="rId3"/>
          <a:stretch>
            <a:fillRect/>
          </a:stretch>
        </p:blipFill>
        <p:spPr>
          <a:xfrm>
            <a:off x="1149927" y="1262438"/>
            <a:ext cx="9587346" cy="4961834"/>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443</Words>
  <Application>Microsoft Office PowerPoint</Application>
  <PresentationFormat>Custom</PresentationFormat>
  <Paragraphs>55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Slide 12</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Adarsh Chaurasia</cp:lastModifiedBy>
  <cp:revision>32</cp:revision>
  <dcterms:created xsi:type="dcterms:W3CDTF">2021-05-26T16:50:10Z</dcterms:created>
  <dcterms:modified xsi:type="dcterms:W3CDTF">2025-07-28T16:26:52Z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