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D9AB9-D60E-457A-9084-2BCC09AFD99A}">
  <a:tblStyle styleId="{66AD9AB9-D60E-457A-9084-2BCC09AFD99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949E4DE-EA27-46BC-A383-3F8CDB56F25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9afa8b1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f9afa8b15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9c05389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309c05389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9c05389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09c05389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f9afa8b15e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f9afa8b15e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9afa8b15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f9afa8b15e_1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9afa8b15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f9afa8b15e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9afa8b15e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f9afa8b15e_1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9afa8b15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f9afa8b15e_1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9b01512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f9b015122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9afa8b15e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f9afa8b15e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9afa8b15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2f9afa8b15e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9afa8b15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2f9afa8b15e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9afa8b15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f9afa8b15e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9afa8b15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f9afa8b15e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9b0151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2f9b015122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9b015122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f9b015122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9b015122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2f9b0151229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9afa8b15e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f9afa8b15e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802321" y="1998371"/>
          <a:ext cx="3000000" cy="3000000"/>
        </p:xfrm>
        <a:graphic>
          <a:graphicData uri="http://schemas.openxmlformats.org/drawingml/2006/table">
            <a:tbl>
              <a:tblPr bandRow="1" firstRow="1">
                <a:noFill/>
                <a:tableStyleId>{66AD9AB9-D60E-457A-9084-2BCC09AFD99A}</a:tableStyleId>
              </a:tblPr>
              <a:tblGrid>
                <a:gridCol w="2636225"/>
                <a:gridCol w="999325"/>
                <a:gridCol w="1294450"/>
                <a:gridCol w="2609375"/>
              </a:tblGrid>
              <a:tr h="281950">
                <a:tc>
                  <a:txBody>
                    <a:bodyPr/>
                    <a:lstStyle/>
                    <a:p>
                      <a:pPr indent="0" lvl="0" marL="0" marR="0" rtl="0" algn="ctr">
                        <a:spcBef>
                          <a:spcPts val="0"/>
                        </a:spcBef>
                        <a:spcAft>
                          <a:spcPts val="0"/>
                        </a:spcAft>
                        <a:buNone/>
                      </a:pPr>
                      <a:r>
                        <a:rPr lang="en-GB" sz="1400" u="none" cap="none" strike="noStrike"/>
                        <a:t>Name</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Roll no.</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PRN</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Email ID</a:t>
                      </a:r>
                      <a:endParaRPr sz="1400" u="none" cap="none" strike="noStrike"/>
                    </a:p>
                  </a:txBody>
                  <a:tcPr marT="34300" marB="34300" marR="68600" marL="68600"/>
                </a:tc>
              </a:tr>
              <a:tr h="281950">
                <a:tc>
                  <a:txBody>
                    <a:bodyPr/>
                    <a:lstStyle/>
                    <a:p>
                      <a:pPr indent="0" lvl="0" marL="0" marR="0" rtl="0" algn="ctr">
                        <a:spcBef>
                          <a:spcPts val="0"/>
                        </a:spcBef>
                        <a:spcAft>
                          <a:spcPts val="0"/>
                        </a:spcAft>
                        <a:buNone/>
                      </a:pPr>
                      <a:r>
                        <a:rPr lang="en-GB"/>
                        <a:t>Sahil Chavan</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332008</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22210</a:t>
                      </a:r>
                      <a:r>
                        <a:rPr lang="en-GB"/>
                        <a:t>416</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sahil</a:t>
                      </a:r>
                      <a:r>
                        <a:rPr lang="en-GB" sz="1400" u="none" cap="none" strike="noStrike"/>
                        <a:t>.222104</a:t>
                      </a:r>
                      <a:r>
                        <a:rPr lang="en-GB"/>
                        <a:t>16</a:t>
                      </a:r>
                      <a:r>
                        <a:rPr lang="en-GB" sz="1400" u="none" cap="none" strike="noStrike"/>
                        <a:t>@viit.ac.in</a:t>
                      </a:r>
                      <a:endParaRPr sz="1400" u="none" cap="none" strike="noStrike"/>
                    </a:p>
                  </a:txBody>
                  <a:tcPr marT="34300" marB="34300" marR="68600" marL="68600"/>
                </a:tc>
              </a:tr>
              <a:tr h="281950">
                <a:tc>
                  <a:txBody>
                    <a:bodyPr/>
                    <a:lstStyle/>
                    <a:p>
                      <a:pPr indent="0" lvl="0" marL="0" rtl="0" algn="ctr">
                        <a:spcBef>
                          <a:spcPts val="0"/>
                        </a:spcBef>
                        <a:spcAft>
                          <a:spcPts val="0"/>
                        </a:spcAft>
                        <a:buClr>
                          <a:schemeClr val="dk1"/>
                        </a:buClr>
                        <a:buFont typeface="Arial"/>
                        <a:buNone/>
                      </a:pPr>
                      <a:r>
                        <a:rPr lang="en-GB"/>
                        <a:t>Shreyash Chile</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332012</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22210497</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shreyash</a:t>
                      </a:r>
                      <a:r>
                        <a:rPr lang="en-GB" sz="1400" u="none" cap="none" strike="noStrike"/>
                        <a:t>.22210</a:t>
                      </a:r>
                      <a:r>
                        <a:rPr lang="en-GB"/>
                        <a:t>849</a:t>
                      </a:r>
                      <a:r>
                        <a:rPr lang="en-GB" sz="1400" u="none" cap="none" strike="noStrike"/>
                        <a:t>@viit.ac.in</a:t>
                      </a:r>
                      <a:endParaRPr sz="1400" u="none" cap="none" strike="noStrike"/>
                    </a:p>
                  </a:txBody>
                  <a:tcPr marT="34300" marB="34300" marR="68600" marL="68600"/>
                </a:tc>
              </a:tr>
              <a:tr h="281950">
                <a:tc>
                  <a:txBody>
                    <a:bodyPr/>
                    <a:lstStyle/>
                    <a:p>
                      <a:pPr indent="0" lvl="0" marL="0" marR="0" rtl="0" algn="l">
                        <a:spcBef>
                          <a:spcPts val="0"/>
                        </a:spcBef>
                        <a:spcAft>
                          <a:spcPts val="0"/>
                        </a:spcAft>
                        <a:buNone/>
                      </a:pPr>
                      <a:r>
                        <a:rPr lang="en-GB"/>
                        <a:t>                  Parth Garud</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332015</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2221</a:t>
                      </a:r>
                      <a:r>
                        <a:rPr lang="en-GB"/>
                        <a:t>1522</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parth.22211522</a:t>
                      </a:r>
                      <a:r>
                        <a:rPr lang="en-GB" sz="1400" u="none" cap="none" strike="noStrike"/>
                        <a:t>@viit.ac.in</a:t>
                      </a:r>
                      <a:endParaRPr sz="1400" u="none" cap="none" strike="noStrike"/>
                    </a:p>
                  </a:txBody>
                  <a:tcPr marT="34300" marB="34300" marR="68600" marL="68600"/>
                </a:tc>
              </a:tr>
              <a:tr h="281950">
                <a:tc>
                  <a:txBody>
                    <a:bodyPr/>
                    <a:lstStyle/>
                    <a:p>
                      <a:pPr indent="0" lvl="0" marL="0" marR="0" rtl="0" algn="ctr">
                        <a:spcBef>
                          <a:spcPts val="0"/>
                        </a:spcBef>
                        <a:spcAft>
                          <a:spcPts val="0"/>
                        </a:spcAft>
                        <a:buNone/>
                      </a:pPr>
                      <a:r>
                        <a:rPr lang="en-GB"/>
                        <a:t>Somesh Chincholkar</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332013</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22210</a:t>
                      </a:r>
                      <a:r>
                        <a:rPr lang="en-GB"/>
                        <a:t>406</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s</a:t>
                      </a:r>
                      <a:r>
                        <a:rPr lang="en-GB"/>
                        <a:t>omesh</a:t>
                      </a:r>
                      <a:r>
                        <a:rPr lang="en-GB" sz="1400" u="none" cap="none" strike="noStrike"/>
                        <a:t>.2221</a:t>
                      </a:r>
                      <a:r>
                        <a:rPr lang="en-GB"/>
                        <a:t>0406</a:t>
                      </a:r>
                      <a:r>
                        <a:rPr lang="en-GB" sz="1400" u="none" cap="none" strike="noStrike"/>
                        <a:t>@viit.ac.in</a:t>
                      </a:r>
                      <a:endParaRPr sz="1400" u="none" cap="none" strike="noStrike"/>
                    </a:p>
                  </a:txBody>
                  <a:tcPr marT="34300" marB="34300" marR="68600" marL="68600"/>
                </a:tc>
              </a:tr>
              <a:tr h="281950">
                <a:tc>
                  <a:txBody>
                    <a:bodyPr/>
                    <a:lstStyle/>
                    <a:p>
                      <a:pPr indent="0" lvl="0" marL="0" marR="0" rtl="0" algn="ctr">
                        <a:spcBef>
                          <a:spcPts val="0"/>
                        </a:spcBef>
                        <a:spcAft>
                          <a:spcPts val="0"/>
                        </a:spcAft>
                        <a:buNone/>
                      </a:pPr>
                      <a:r>
                        <a:rPr lang="en-GB"/>
                        <a:t>Vivek Chaudhari</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332006</a:t>
                      </a:r>
                      <a:endParaRPr sz="1400" u="none" cap="none" strike="noStrike"/>
                    </a:p>
                  </a:txBody>
                  <a:tcPr marT="34300" marB="34300" marR="68600" marL="68600"/>
                </a:tc>
                <a:tc>
                  <a:txBody>
                    <a:bodyPr/>
                    <a:lstStyle/>
                    <a:p>
                      <a:pPr indent="0" lvl="0" marL="0" marR="0" rtl="0" algn="ctr">
                        <a:spcBef>
                          <a:spcPts val="0"/>
                        </a:spcBef>
                        <a:spcAft>
                          <a:spcPts val="0"/>
                        </a:spcAft>
                        <a:buNone/>
                      </a:pPr>
                      <a:r>
                        <a:rPr lang="en-GB" sz="1400" u="none" cap="none" strike="noStrike"/>
                        <a:t>22210</a:t>
                      </a:r>
                      <a:r>
                        <a:rPr lang="en-GB"/>
                        <a:t>566</a:t>
                      </a:r>
                      <a:endParaRPr sz="1400" u="none" cap="none" strike="noStrike"/>
                    </a:p>
                  </a:txBody>
                  <a:tcPr marT="34300" marB="34300" marR="68600" marL="68600"/>
                </a:tc>
                <a:tc>
                  <a:txBody>
                    <a:bodyPr/>
                    <a:lstStyle/>
                    <a:p>
                      <a:pPr indent="0" lvl="0" marL="0" marR="0" rtl="0" algn="ctr">
                        <a:spcBef>
                          <a:spcPts val="0"/>
                        </a:spcBef>
                        <a:spcAft>
                          <a:spcPts val="0"/>
                        </a:spcAft>
                        <a:buNone/>
                      </a:pPr>
                      <a:r>
                        <a:rPr lang="en-GB"/>
                        <a:t>vivek</a:t>
                      </a:r>
                      <a:r>
                        <a:rPr lang="en-GB" sz="1400" u="none" cap="none" strike="noStrike"/>
                        <a:t>.22210</a:t>
                      </a:r>
                      <a:r>
                        <a:rPr lang="en-GB"/>
                        <a:t>566</a:t>
                      </a:r>
                      <a:r>
                        <a:rPr lang="en-GB" sz="1400" u="none" cap="none" strike="noStrike"/>
                        <a:t>@viit.ac.in</a:t>
                      </a:r>
                      <a:endParaRPr sz="1400" u="none" cap="none" strike="noStrike"/>
                    </a:p>
                  </a:txBody>
                  <a:tcPr marT="34300" marB="34300" marR="68600" marL="68600"/>
                </a:tc>
              </a:tr>
            </a:tbl>
          </a:graphicData>
        </a:graphic>
      </p:graphicFrame>
      <p:sp>
        <p:nvSpPr>
          <p:cNvPr id="55" name="Google Shape;55;p13"/>
          <p:cNvSpPr txBox="1"/>
          <p:nvPr/>
        </p:nvSpPr>
        <p:spPr>
          <a:xfrm>
            <a:off x="2231691" y="4095870"/>
            <a:ext cx="4680600" cy="39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GB" sz="2100">
                <a:solidFill>
                  <a:schemeClr val="dk1"/>
                </a:solidFill>
              </a:rPr>
              <a:t>Guided by: Prof. Riddhi Mirajkar</a:t>
            </a:r>
            <a:endParaRPr b="0" i="0" sz="2100" u="none" cap="none" strike="noStrike">
              <a:solidFill>
                <a:schemeClr val="dk1"/>
              </a:solidFill>
              <a:latin typeface="Arial"/>
              <a:ea typeface="Arial"/>
              <a:cs typeface="Arial"/>
              <a:sym typeface="Arial"/>
            </a:endParaRPr>
          </a:p>
        </p:txBody>
      </p:sp>
      <p:sp>
        <p:nvSpPr>
          <p:cNvPr id="56" name="Google Shape;56;p13"/>
          <p:cNvSpPr txBox="1"/>
          <p:nvPr/>
        </p:nvSpPr>
        <p:spPr>
          <a:xfrm>
            <a:off x="-17993"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1500" u="none" cap="none" strike="noStrike">
                <a:solidFill>
                  <a:schemeClr val="lt1"/>
                </a:solidFill>
                <a:latin typeface="Arial"/>
                <a:ea typeface="Arial"/>
                <a:cs typeface="Arial"/>
                <a:sym typeface="Arial"/>
              </a:rPr>
              <a:t>Department of</a:t>
            </a:r>
            <a:r>
              <a:rPr b="1" lang="en-GB" sz="1500">
                <a:solidFill>
                  <a:schemeClr val="lt1"/>
                </a:solidFill>
              </a:rPr>
              <a:t> Information Technology </a:t>
            </a:r>
            <a:r>
              <a:rPr b="1" i="0" lang="en-GB" sz="1500" u="none" cap="none" strike="noStrike">
                <a:solidFill>
                  <a:schemeClr val="lt1"/>
                </a:solidFill>
                <a:latin typeface="Arial"/>
                <a:ea typeface="Arial"/>
                <a:cs typeface="Arial"/>
                <a:sym typeface="Arial"/>
              </a:rPr>
              <a:t>, VIIT Pune - 48</a:t>
            </a:r>
            <a:endParaRPr b="1" i="0" sz="1500" u="none" cap="none" strike="noStrike">
              <a:solidFill>
                <a:schemeClr val="lt1"/>
              </a:solidFill>
              <a:latin typeface="Arial"/>
              <a:ea typeface="Arial"/>
              <a:cs typeface="Arial"/>
              <a:sym typeface="Arial"/>
            </a:endParaRPr>
          </a:p>
        </p:txBody>
      </p:sp>
      <p:pic>
        <p:nvPicPr>
          <p:cNvPr id="57" name="Google Shape;57;p13"/>
          <p:cNvPicPr preferRelativeResize="0"/>
          <p:nvPr/>
        </p:nvPicPr>
        <p:blipFill rotWithShape="1">
          <a:blip r:embed="rId3">
            <a:alphaModFix/>
          </a:blip>
          <a:srcRect b="0" l="0" r="0" t="0"/>
          <a:stretch/>
        </p:blipFill>
        <p:spPr>
          <a:xfrm>
            <a:off x="113026" y="71801"/>
            <a:ext cx="1030427" cy="1165123"/>
          </a:xfrm>
          <a:prstGeom prst="rect">
            <a:avLst/>
          </a:prstGeom>
          <a:noFill/>
          <a:ln>
            <a:noFill/>
          </a:ln>
        </p:spPr>
      </p:pic>
      <p:sp>
        <p:nvSpPr>
          <p:cNvPr id="58" name="Google Shape;58;p13"/>
          <p:cNvSpPr txBox="1"/>
          <p:nvPr/>
        </p:nvSpPr>
        <p:spPr>
          <a:xfrm>
            <a:off x="1730650" y="1169275"/>
            <a:ext cx="5537400" cy="423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300">
                <a:solidFill>
                  <a:schemeClr val="dk1"/>
                </a:solidFill>
              </a:rPr>
              <a:t> “Weed Detection with AI &amp; IOT”</a:t>
            </a:r>
            <a:endParaRPr b="1" i="0" sz="2300" u="none" cap="none" strike="noStrike">
              <a:solidFill>
                <a:schemeClr val="dk1"/>
              </a:solidFill>
            </a:endParaRPr>
          </a:p>
        </p:txBody>
      </p:sp>
      <p:sp>
        <p:nvSpPr>
          <p:cNvPr id="59" name="Google Shape;59;p13"/>
          <p:cNvSpPr txBox="1"/>
          <p:nvPr/>
        </p:nvSpPr>
        <p:spPr>
          <a:xfrm>
            <a:off x="398578" y="267046"/>
            <a:ext cx="9180000" cy="423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2300">
                <a:solidFill>
                  <a:schemeClr val="accent1"/>
                </a:solidFill>
              </a:rPr>
              <a:t>Vishwakarma Institute of Information Technology</a:t>
            </a:r>
            <a:endParaRPr b="1" i="0" sz="2300" u="none" cap="none" strike="noStrike">
              <a:solidFill>
                <a:schemeClr val="accent1"/>
              </a:solidFill>
            </a:endParaRPr>
          </a:p>
        </p:txBody>
      </p:sp>
    </p:spTree>
  </p:cSld>
  <p:clrMapOvr>
    <a:masterClrMapping/>
  </p:clrMapOvr>
  <mc:AlternateContent>
    <mc:Choice Requires="p14">
      <p:transition spd="slow" p14:dur="13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31" name="Google Shape;131;p22"/>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32" name="Google Shape;132;p22"/>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Implementation (AI Part) </a:t>
            </a:r>
            <a:endParaRPr b="1" i="1" sz="2100">
              <a:solidFill>
                <a:schemeClr val="dk1"/>
              </a:solidFill>
              <a:latin typeface="Calibri"/>
              <a:ea typeface="Calibri"/>
              <a:cs typeface="Calibri"/>
              <a:sym typeface="Calibri"/>
            </a:endParaRPr>
          </a:p>
        </p:txBody>
      </p:sp>
      <p:sp>
        <p:nvSpPr>
          <p:cNvPr id="133" name="Google Shape;133;p22"/>
          <p:cNvSpPr txBox="1"/>
          <p:nvPr/>
        </p:nvSpPr>
        <p:spPr>
          <a:xfrm>
            <a:off x="320200" y="1112550"/>
            <a:ext cx="4844400" cy="3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1700">
                <a:solidFill>
                  <a:schemeClr val="dk2"/>
                </a:solidFill>
                <a:latin typeface="Times New Roman"/>
                <a:ea typeface="Times New Roman"/>
                <a:cs typeface="Times New Roman"/>
                <a:sym typeface="Times New Roman"/>
              </a:rPr>
              <a:t>Remote YOLO v10b Inference</a:t>
            </a:r>
            <a:r>
              <a:rPr lang="en-GB" sz="1700">
                <a:solidFill>
                  <a:schemeClr val="dk2"/>
                </a:solidFill>
                <a:latin typeface="Times New Roman"/>
                <a:ea typeface="Times New Roman"/>
                <a:cs typeface="Times New Roman"/>
                <a:sym typeface="Times New Roman"/>
              </a:rPr>
              <a:t>: Images from the ESP32-CAM were transmitted over Wifi to a server/PC. Python script (main.py), using OpenCV, processed these images and performed weed detection using a pre-trained YOLO v10n model.</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700">
                <a:solidFill>
                  <a:schemeClr val="dk2"/>
                </a:solidFill>
                <a:latin typeface="Times New Roman"/>
                <a:ea typeface="Times New Roman"/>
                <a:cs typeface="Times New Roman"/>
                <a:sym typeface="Times New Roman"/>
              </a:rPr>
              <a:t>Visualization</a:t>
            </a:r>
            <a:r>
              <a:rPr lang="en-GB" sz="1700">
                <a:solidFill>
                  <a:schemeClr val="dk2"/>
                </a:solidFill>
                <a:latin typeface="Times New Roman"/>
                <a:ea typeface="Times New Roman"/>
                <a:cs typeface="Times New Roman"/>
                <a:sym typeface="Times New Roman"/>
              </a:rPr>
              <a:t>: Detected weeds were highlighted with bounding boxes on the video feed displayed on the PC.</a:t>
            </a:r>
            <a:endParaRPr sz="17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700">
              <a:solidFill>
                <a:schemeClr val="dk2"/>
              </a:solidFill>
              <a:latin typeface="Times New Roman"/>
              <a:ea typeface="Times New Roman"/>
              <a:cs typeface="Times New Roman"/>
              <a:sym typeface="Times New Roman"/>
            </a:endParaRPr>
          </a:p>
        </p:txBody>
      </p:sp>
      <p:pic>
        <p:nvPicPr>
          <p:cNvPr id="134" name="Google Shape;134;p22"/>
          <p:cNvPicPr preferRelativeResize="0"/>
          <p:nvPr/>
        </p:nvPicPr>
        <p:blipFill rotWithShape="1">
          <a:blip r:embed="rId4">
            <a:alphaModFix/>
          </a:blip>
          <a:srcRect b="23574" l="0" r="0" t="18614"/>
          <a:stretch/>
        </p:blipFill>
        <p:spPr>
          <a:xfrm>
            <a:off x="5286875" y="1625300"/>
            <a:ext cx="3687800" cy="21319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40" name="Google Shape;140;p23"/>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41" name="Google Shape;141;p23"/>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Implementation (IOT Part)</a:t>
            </a:r>
            <a:endParaRPr b="1" i="1" sz="2100">
              <a:solidFill>
                <a:schemeClr val="dk1"/>
              </a:solidFill>
              <a:latin typeface="Calibri"/>
              <a:ea typeface="Calibri"/>
              <a:cs typeface="Calibri"/>
              <a:sym typeface="Calibri"/>
            </a:endParaRPr>
          </a:p>
        </p:txBody>
      </p:sp>
      <p:sp>
        <p:nvSpPr>
          <p:cNvPr id="142" name="Google Shape;142;p23"/>
          <p:cNvSpPr txBox="1"/>
          <p:nvPr/>
        </p:nvSpPr>
        <p:spPr>
          <a:xfrm>
            <a:off x="379000" y="1077275"/>
            <a:ext cx="5298600" cy="35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2"/>
                </a:solidFill>
                <a:latin typeface="Times New Roman"/>
                <a:ea typeface="Times New Roman"/>
                <a:cs typeface="Times New Roman"/>
                <a:sym typeface="Times New Roman"/>
              </a:rPr>
              <a:t>ESP32-CAM Video Capture</a:t>
            </a:r>
            <a:r>
              <a:rPr lang="en-GB" sz="1700">
                <a:solidFill>
                  <a:schemeClr val="dk2"/>
                </a:solidFill>
                <a:latin typeface="Times New Roman"/>
                <a:ea typeface="Times New Roman"/>
                <a:cs typeface="Times New Roman"/>
                <a:sym typeface="Times New Roman"/>
              </a:rPr>
              <a:t>: </a:t>
            </a:r>
            <a:endParaRPr sz="1700">
              <a:solidFill>
                <a:schemeClr val="dk2"/>
              </a:solidFill>
              <a:latin typeface="Times New Roman"/>
              <a:ea typeface="Times New Roman"/>
              <a:cs typeface="Times New Roman"/>
              <a:sym typeface="Times New Roman"/>
            </a:endParaRPr>
          </a:p>
          <a:p>
            <a:pPr indent="-336550" lvl="0" marL="457200" rtl="0" algn="l">
              <a:spcBef>
                <a:spcPts val="0"/>
              </a:spcBef>
              <a:spcAft>
                <a:spcPts val="0"/>
              </a:spcAft>
              <a:buClr>
                <a:schemeClr val="dk2"/>
              </a:buClr>
              <a:buSzPts val="1700"/>
              <a:buFont typeface="Times New Roman"/>
              <a:buChar char="●"/>
            </a:pPr>
            <a:r>
              <a:rPr lang="en-GB" sz="1700">
                <a:solidFill>
                  <a:schemeClr val="dk2"/>
                </a:solidFill>
                <a:latin typeface="Times New Roman"/>
                <a:ea typeface="Times New Roman"/>
                <a:cs typeface="Times New Roman"/>
                <a:sym typeface="Times New Roman"/>
              </a:rPr>
              <a:t>Created a ESP32 CAM Webserver and flashed it’s code in ESP32 CAM using micro-usb.</a:t>
            </a:r>
            <a:endParaRPr sz="17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2"/>
              </a:solidFill>
              <a:latin typeface="Times New Roman"/>
              <a:ea typeface="Times New Roman"/>
              <a:cs typeface="Times New Roman"/>
              <a:sym typeface="Times New Roman"/>
            </a:endParaRPr>
          </a:p>
          <a:p>
            <a:pPr indent="-336550" lvl="0" marL="457200" rtl="0" algn="l">
              <a:spcBef>
                <a:spcPts val="0"/>
              </a:spcBef>
              <a:spcAft>
                <a:spcPts val="0"/>
              </a:spcAft>
              <a:buClr>
                <a:schemeClr val="dk2"/>
              </a:buClr>
              <a:buSzPts val="1700"/>
              <a:buFont typeface="Times New Roman"/>
              <a:buChar char="●"/>
            </a:pPr>
            <a:r>
              <a:rPr lang="en-GB" sz="1700">
                <a:solidFill>
                  <a:schemeClr val="dk2"/>
                </a:solidFill>
                <a:latin typeface="Times New Roman"/>
                <a:ea typeface="Times New Roman"/>
                <a:cs typeface="Times New Roman"/>
                <a:sym typeface="Times New Roman"/>
              </a:rPr>
              <a:t>So that we can stream video using that CAM Module.</a:t>
            </a:r>
            <a:endParaRPr sz="17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2"/>
              </a:solidFill>
              <a:latin typeface="Times New Roman"/>
              <a:ea typeface="Times New Roman"/>
              <a:cs typeface="Times New Roman"/>
              <a:sym typeface="Times New Roman"/>
            </a:endParaRPr>
          </a:p>
          <a:p>
            <a:pPr indent="-336550" lvl="0" marL="457200" rtl="0" algn="l">
              <a:spcBef>
                <a:spcPts val="0"/>
              </a:spcBef>
              <a:spcAft>
                <a:spcPts val="0"/>
              </a:spcAft>
              <a:buClr>
                <a:schemeClr val="dk2"/>
              </a:buClr>
              <a:buSzPts val="1700"/>
              <a:buFont typeface="Times New Roman"/>
              <a:buChar char="●"/>
            </a:pPr>
            <a:r>
              <a:rPr lang="en-GB" sz="1700">
                <a:solidFill>
                  <a:schemeClr val="dk2"/>
                </a:solidFill>
                <a:latin typeface="Times New Roman"/>
                <a:ea typeface="Times New Roman"/>
                <a:cs typeface="Times New Roman"/>
                <a:sym typeface="Times New Roman"/>
              </a:rPr>
              <a:t>Then created a python script which will </a:t>
            </a:r>
            <a:r>
              <a:rPr lang="en-GB" sz="1700">
                <a:solidFill>
                  <a:schemeClr val="dk2"/>
                </a:solidFill>
                <a:latin typeface="Times New Roman"/>
                <a:ea typeface="Times New Roman"/>
                <a:cs typeface="Times New Roman"/>
                <a:sym typeface="Times New Roman"/>
              </a:rPr>
              <a:t>continuously compare (test) our streamed video with Dataset.</a:t>
            </a:r>
            <a:endParaRPr sz="17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chemeClr val="dk2"/>
              </a:solidFill>
              <a:latin typeface="Times New Roman"/>
              <a:ea typeface="Times New Roman"/>
              <a:cs typeface="Times New Roman"/>
              <a:sym typeface="Times New Roman"/>
            </a:endParaRPr>
          </a:p>
          <a:p>
            <a:pPr indent="-336550" lvl="0" marL="457200" rtl="0" algn="l">
              <a:spcBef>
                <a:spcPts val="0"/>
              </a:spcBef>
              <a:spcAft>
                <a:spcPts val="0"/>
              </a:spcAft>
              <a:buClr>
                <a:schemeClr val="dk2"/>
              </a:buClr>
              <a:buSzPts val="1700"/>
              <a:buFont typeface="Times New Roman"/>
              <a:buChar char="●"/>
            </a:pPr>
            <a:r>
              <a:rPr lang="en-GB" sz="1700">
                <a:solidFill>
                  <a:schemeClr val="dk2"/>
                </a:solidFill>
                <a:latin typeface="Times New Roman"/>
                <a:ea typeface="Times New Roman"/>
                <a:cs typeface="Times New Roman"/>
                <a:sym typeface="Times New Roman"/>
              </a:rPr>
              <a:t>And thus we can see labelled boxes on our streamed video which will tell us which is weed and which is crop.</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700">
              <a:solidFill>
                <a:schemeClr val="dk2"/>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700">
              <a:solidFill>
                <a:schemeClr val="dk2"/>
              </a:solidFill>
              <a:latin typeface="Times New Roman"/>
              <a:ea typeface="Times New Roman"/>
              <a:cs typeface="Times New Roman"/>
              <a:sym typeface="Times New Roman"/>
            </a:endParaRPr>
          </a:p>
        </p:txBody>
      </p:sp>
      <p:pic>
        <p:nvPicPr>
          <p:cNvPr id="143" name="Google Shape;143;p23"/>
          <p:cNvPicPr preferRelativeResize="0"/>
          <p:nvPr/>
        </p:nvPicPr>
        <p:blipFill>
          <a:blip r:embed="rId4">
            <a:alphaModFix/>
          </a:blip>
          <a:stretch>
            <a:fillRect/>
          </a:stretch>
        </p:blipFill>
        <p:spPr>
          <a:xfrm>
            <a:off x="6425513" y="1567213"/>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4"/>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49" name="Google Shape;149;p24"/>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50" name="Google Shape;150;p24"/>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Result &amp; </a:t>
            </a:r>
            <a:r>
              <a:rPr b="1" i="1" lang="en-GB" sz="2100">
                <a:solidFill>
                  <a:schemeClr val="dk1"/>
                </a:solidFill>
                <a:latin typeface="Calibri"/>
                <a:ea typeface="Calibri"/>
                <a:cs typeface="Calibri"/>
                <a:sym typeface="Calibri"/>
              </a:rPr>
              <a:t>Discussion</a:t>
            </a:r>
            <a:endParaRPr b="1" i="1" sz="2100">
              <a:solidFill>
                <a:schemeClr val="dk1"/>
              </a:solidFill>
              <a:latin typeface="Calibri"/>
              <a:ea typeface="Calibri"/>
              <a:cs typeface="Calibri"/>
              <a:sym typeface="Calibri"/>
            </a:endParaRPr>
          </a:p>
        </p:txBody>
      </p:sp>
      <p:sp>
        <p:nvSpPr>
          <p:cNvPr id="151" name="Google Shape;151;p24"/>
          <p:cNvSpPr txBox="1"/>
          <p:nvPr/>
        </p:nvSpPr>
        <p:spPr>
          <a:xfrm>
            <a:off x="1159125" y="940350"/>
            <a:ext cx="7394400" cy="3334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Clr>
                <a:schemeClr val="dk1"/>
              </a:buClr>
              <a:buSzPts val="1100"/>
              <a:buFont typeface="Arial"/>
              <a:buNone/>
            </a:pPr>
            <a:r>
              <a:rPr b="1" lang="en-GB" sz="1600">
                <a:solidFill>
                  <a:schemeClr val="dk1"/>
                </a:solidFill>
                <a:latin typeface="Times New Roman"/>
                <a:ea typeface="Times New Roman"/>
                <a:cs typeface="Times New Roman"/>
                <a:sym typeface="Times New Roman"/>
              </a:rPr>
              <a:t>Results</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YOLO</a:t>
            </a:r>
            <a:r>
              <a:rPr b="1" lang="en-GB">
                <a:solidFill>
                  <a:schemeClr val="dk1"/>
                </a:solidFill>
                <a:latin typeface="Times New Roman"/>
                <a:ea typeface="Times New Roman"/>
                <a:cs typeface="Times New Roman"/>
                <a:sym typeface="Times New Roman"/>
              </a:rPr>
              <a:t> v10n</a:t>
            </a:r>
            <a:r>
              <a:rPr lang="en-GB">
                <a:solidFill>
                  <a:schemeClr val="dk1"/>
                </a:solidFill>
                <a:latin typeface="Times New Roman"/>
                <a:ea typeface="Times New Roman"/>
                <a:cs typeface="Times New Roman"/>
                <a:sym typeface="Times New Roman"/>
              </a:rPr>
              <a:t>: Provided real-time detection with minimal latency, making it ideal for edge devices like the ESP32, achieving an precision of approxim</a:t>
            </a:r>
            <a:r>
              <a:rPr lang="en-GB">
                <a:solidFill>
                  <a:schemeClr val="dk1"/>
                </a:solidFill>
                <a:latin typeface="Times New Roman"/>
                <a:ea typeface="Times New Roman"/>
                <a:cs typeface="Times New Roman"/>
                <a:sym typeface="Times New Roman"/>
              </a:rPr>
              <a:t>ately</a:t>
            </a:r>
            <a:r>
              <a:rPr lang="en-GB">
                <a:solidFill>
                  <a:schemeClr val="dk1"/>
                </a:solidFill>
                <a:latin typeface="Times New Roman"/>
                <a:ea typeface="Times New Roman"/>
                <a:cs typeface="Times New Roman"/>
                <a:sym typeface="Times New Roman"/>
              </a:rPr>
              <a:t> </a:t>
            </a:r>
            <a:r>
              <a:rPr b="1" lang="en-GB">
                <a:solidFill>
                  <a:schemeClr val="dk1"/>
                </a:solidFill>
                <a:latin typeface="Times New Roman"/>
                <a:ea typeface="Times New Roman"/>
                <a:cs typeface="Times New Roman"/>
                <a:sym typeface="Times New Roman"/>
              </a:rPr>
              <a:t>89% </a:t>
            </a:r>
            <a:r>
              <a:rPr lang="en-GB">
                <a:solidFill>
                  <a:schemeClr val="dk1"/>
                </a:solidFill>
                <a:latin typeface="Times New Roman"/>
                <a:ea typeface="Times New Roman"/>
                <a:cs typeface="Times New Roman"/>
                <a:sym typeface="Times New Roman"/>
              </a:rPr>
              <a:t>on 50 epoch. It was highly efficient for lightweight operations.</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YOLO v10b</a:t>
            </a:r>
            <a:r>
              <a:rPr lang="en-GB">
                <a:solidFill>
                  <a:schemeClr val="dk1"/>
                </a:solidFill>
                <a:latin typeface="Times New Roman"/>
                <a:ea typeface="Times New Roman"/>
                <a:cs typeface="Times New Roman"/>
                <a:sym typeface="Times New Roman"/>
              </a:rPr>
              <a:t>: Delivered higher precision (</a:t>
            </a:r>
            <a:r>
              <a:rPr b="1" lang="en-GB">
                <a:solidFill>
                  <a:schemeClr val="dk1"/>
                </a:solidFill>
                <a:latin typeface="Times New Roman"/>
                <a:ea typeface="Times New Roman"/>
                <a:cs typeface="Times New Roman"/>
                <a:sym typeface="Times New Roman"/>
              </a:rPr>
              <a:t>90%</a:t>
            </a:r>
            <a:r>
              <a:rPr lang="en-GB">
                <a:solidFill>
                  <a:schemeClr val="dk1"/>
                </a:solidFill>
                <a:latin typeface="Times New Roman"/>
                <a:ea typeface="Times New Roman"/>
                <a:cs typeface="Times New Roman"/>
                <a:sym typeface="Times New Roman"/>
              </a:rPr>
              <a:t>) compared to YOLO v10n but at the cost of slightly increased processing time. It balanced both speed and accuracy effectively.	</a:t>
            </a:r>
            <a:endParaRPr>
              <a:solidFill>
                <a:schemeClr val="dk1"/>
              </a:solidFill>
              <a:latin typeface="Times New Roman"/>
              <a:ea typeface="Times New Roman"/>
              <a:cs typeface="Times New Roman"/>
              <a:sym typeface="Times New Roman"/>
            </a:endParaRPr>
          </a:p>
          <a:p>
            <a:pPr indent="-317500" lvl="0" marL="457200" rtl="0" algn="l">
              <a:lnSpc>
                <a:spcPct val="150000"/>
              </a:lnSpc>
              <a:spcBef>
                <a:spcPts val="100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Detectron2</a:t>
            </a:r>
            <a:r>
              <a:rPr lang="en-GB">
                <a:solidFill>
                  <a:schemeClr val="dk1"/>
                </a:solidFill>
                <a:latin typeface="Times New Roman"/>
                <a:ea typeface="Times New Roman"/>
                <a:cs typeface="Times New Roman"/>
                <a:sym typeface="Times New Roman"/>
              </a:rPr>
              <a:t>: Trained for 500 iteration and in terms of detection it produced accuracy of </a:t>
            </a:r>
            <a:r>
              <a:rPr b="1" lang="en-GB">
                <a:solidFill>
                  <a:schemeClr val="dk1"/>
                </a:solidFill>
                <a:latin typeface="Times New Roman"/>
                <a:ea typeface="Times New Roman"/>
                <a:cs typeface="Times New Roman"/>
                <a:sym typeface="Times New Roman"/>
              </a:rPr>
              <a:t>83%</a:t>
            </a:r>
            <a:r>
              <a:rPr lang="en-GB">
                <a:solidFill>
                  <a:schemeClr val="dk1"/>
                </a:solidFill>
                <a:latin typeface="Times New Roman"/>
                <a:ea typeface="Times New Roman"/>
                <a:cs typeface="Times New Roman"/>
                <a:sym typeface="Times New Roman"/>
              </a:rPr>
              <a:t>, especially in complex images with overlapping weeds. However, it required more computational resources and was slower than both YOLO variants</a:t>
            </a:r>
            <a:endParaRPr>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rotWithShape="1">
          <a:blip r:embed="rId3">
            <a:alphaModFix/>
          </a:blip>
          <a:srcRect b="0" l="0" r="0" t="0"/>
          <a:stretch/>
        </p:blipFill>
        <p:spPr>
          <a:xfrm>
            <a:off x="73650" y="-42500"/>
            <a:ext cx="633175" cy="715950"/>
          </a:xfrm>
          <a:prstGeom prst="rect">
            <a:avLst/>
          </a:prstGeom>
          <a:noFill/>
          <a:ln>
            <a:noFill/>
          </a:ln>
        </p:spPr>
      </p:pic>
      <p:sp>
        <p:nvSpPr>
          <p:cNvPr id="157" name="Google Shape;157;p25"/>
          <p:cNvSpPr txBox="1"/>
          <p:nvPr/>
        </p:nvSpPr>
        <p:spPr>
          <a:xfrm>
            <a:off x="-18006"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58" name="Google Shape;158;p25"/>
          <p:cNvSpPr txBox="1"/>
          <p:nvPr/>
        </p:nvSpPr>
        <p:spPr>
          <a:xfrm>
            <a:off x="2331139" y="-6"/>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Graphs</a:t>
            </a:r>
            <a:endParaRPr b="1" i="1" sz="2100">
              <a:solidFill>
                <a:schemeClr val="dk1"/>
              </a:solidFill>
              <a:latin typeface="Calibri"/>
              <a:ea typeface="Calibri"/>
              <a:cs typeface="Calibri"/>
              <a:sym typeface="Calibri"/>
            </a:endParaRPr>
          </a:p>
        </p:txBody>
      </p:sp>
      <p:pic>
        <p:nvPicPr>
          <p:cNvPr id="159" name="Google Shape;159;p25"/>
          <p:cNvPicPr preferRelativeResize="0"/>
          <p:nvPr/>
        </p:nvPicPr>
        <p:blipFill>
          <a:blip r:embed="rId4">
            <a:alphaModFix/>
          </a:blip>
          <a:stretch>
            <a:fillRect/>
          </a:stretch>
        </p:blipFill>
        <p:spPr>
          <a:xfrm>
            <a:off x="5620175" y="981600"/>
            <a:ext cx="3523824" cy="2348311"/>
          </a:xfrm>
          <a:prstGeom prst="rect">
            <a:avLst/>
          </a:prstGeom>
          <a:noFill/>
          <a:ln>
            <a:noFill/>
          </a:ln>
        </p:spPr>
      </p:pic>
      <p:pic>
        <p:nvPicPr>
          <p:cNvPr id="160" name="Google Shape;160;p25"/>
          <p:cNvPicPr preferRelativeResize="0"/>
          <p:nvPr/>
        </p:nvPicPr>
        <p:blipFill>
          <a:blip r:embed="rId5">
            <a:alphaModFix/>
          </a:blip>
          <a:stretch>
            <a:fillRect/>
          </a:stretch>
        </p:blipFill>
        <p:spPr>
          <a:xfrm>
            <a:off x="73638" y="981425"/>
            <a:ext cx="3523840" cy="2348653"/>
          </a:xfrm>
          <a:prstGeom prst="rect">
            <a:avLst/>
          </a:prstGeom>
          <a:noFill/>
          <a:ln>
            <a:noFill/>
          </a:ln>
        </p:spPr>
      </p:pic>
      <p:pic>
        <p:nvPicPr>
          <p:cNvPr id="161" name="Google Shape;161;p25"/>
          <p:cNvPicPr preferRelativeResize="0"/>
          <p:nvPr/>
        </p:nvPicPr>
        <p:blipFill>
          <a:blip r:embed="rId6">
            <a:alphaModFix/>
          </a:blip>
          <a:stretch>
            <a:fillRect/>
          </a:stretch>
        </p:blipFill>
        <p:spPr>
          <a:xfrm>
            <a:off x="2889050" y="2086650"/>
            <a:ext cx="2574375" cy="2461475"/>
          </a:xfrm>
          <a:prstGeom prst="rect">
            <a:avLst/>
          </a:prstGeom>
          <a:noFill/>
          <a:ln>
            <a:noFill/>
          </a:ln>
        </p:spPr>
      </p:pic>
      <p:sp>
        <p:nvSpPr>
          <p:cNvPr id="162" name="Google Shape;162;p25"/>
          <p:cNvSpPr txBox="1"/>
          <p:nvPr/>
        </p:nvSpPr>
        <p:spPr>
          <a:xfrm>
            <a:off x="538550" y="3349050"/>
            <a:ext cx="13884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YOLO v10n</a:t>
            </a:r>
            <a:endParaRPr>
              <a:solidFill>
                <a:schemeClr val="dk2"/>
              </a:solidFill>
              <a:latin typeface="Times New Roman"/>
              <a:ea typeface="Times New Roman"/>
              <a:cs typeface="Times New Roman"/>
              <a:sym typeface="Times New Roman"/>
            </a:endParaRPr>
          </a:p>
        </p:txBody>
      </p:sp>
      <p:sp>
        <p:nvSpPr>
          <p:cNvPr id="163" name="Google Shape;163;p25"/>
          <p:cNvSpPr txBox="1"/>
          <p:nvPr/>
        </p:nvSpPr>
        <p:spPr>
          <a:xfrm>
            <a:off x="6349850" y="3349050"/>
            <a:ext cx="13884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YOLO v10b</a:t>
            </a:r>
            <a:endParaRPr>
              <a:solidFill>
                <a:schemeClr val="dk2"/>
              </a:solidFill>
              <a:latin typeface="Times New Roman"/>
              <a:ea typeface="Times New Roman"/>
              <a:cs typeface="Times New Roman"/>
              <a:sym typeface="Times New Roman"/>
            </a:endParaRPr>
          </a:p>
        </p:txBody>
      </p:sp>
      <p:sp>
        <p:nvSpPr>
          <p:cNvPr id="164" name="Google Shape;164;p25"/>
          <p:cNvSpPr txBox="1"/>
          <p:nvPr/>
        </p:nvSpPr>
        <p:spPr>
          <a:xfrm>
            <a:off x="3597463" y="4206050"/>
            <a:ext cx="13884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Detectron 2</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70" name="Google Shape;170;p26"/>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71" name="Google Shape;171;p26"/>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Conclusion</a:t>
            </a:r>
            <a:endParaRPr b="1" i="1" sz="2100">
              <a:solidFill>
                <a:schemeClr val="dk1"/>
              </a:solidFill>
              <a:latin typeface="Calibri"/>
              <a:ea typeface="Calibri"/>
              <a:cs typeface="Calibri"/>
              <a:sym typeface="Calibri"/>
            </a:endParaRPr>
          </a:p>
        </p:txBody>
      </p:sp>
      <p:sp>
        <p:nvSpPr>
          <p:cNvPr id="172" name="Google Shape;172;p26"/>
          <p:cNvSpPr txBox="1"/>
          <p:nvPr/>
        </p:nvSpPr>
        <p:spPr>
          <a:xfrm>
            <a:off x="664875" y="1726949"/>
            <a:ext cx="7814400" cy="27627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Reducing labor costs and time</a:t>
            </a:r>
            <a:r>
              <a:rPr lang="en-GB">
                <a:solidFill>
                  <a:schemeClr val="dk1"/>
                </a:solidFill>
                <a:latin typeface="Times New Roman"/>
                <a:ea typeface="Times New Roman"/>
                <a:cs typeface="Times New Roman"/>
                <a:sym typeface="Times New Roman"/>
              </a:rPr>
              <a:t>: Automating weed identification eliminates the need for manual labor, saving farmers significant time and resources.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Increasing efficiency</a:t>
            </a:r>
            <a:r>
              <a:rPr lang="en-GB">
                <a:solidFill>
                  <a:schemeClr val="dk1"/>
                </a:solidFill>
                <a:latin typeface="Times New Roman"/>
                <a:ea typeface="Times New Roman"/>
                <a:cs typeface="Times New Roman"/>
                <a:sym typeface="Times New Roman"/>
              </a:rPr>
              <a:t>: Real-time monitoring allows for immediate responses to weed infestations, preventing their spread and minimizing crop damage.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Enabling precision herbicide application:</a:t>
            </a:r>
            <a:r>
              <a:rPr lang="en-GB">
                <a:solidFill>
                  <a:schemeClr val="dk1"/>
                </a:solidFill>
                <a:latin typeface="Times New Roman"/>
                <a:ea typeface="Times New Roman"/>
                <a:cs typeface="Times New Roman"/>
                <a:sym typeface="Times New Roman"/>
              </a:rPr>
              <a:t> By precisely identifying weed locations, the system facilitates targeted herbicide application, reducing chemical use and minimizing environmental impact. This also leads to cost savings for the farmer by not using unnecessary herbicides.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Improving crop yields:</a:t>
            </a:r>
            <a:r>
              <a:rPr lang="en-GB">
                <a:solidFill>
                  <a:schemeClr val="dk1"/>
                </a:solidFill>
                <a:latin typeface="Times New Roman"/>
                <a:ea typeface="Times New Roman"/>
                <a:cs typeface="Times New Roman"/>
                <a:sym typeface="Times New Roman"/>
              </a:rPr>
              <a:t> Effective weed control directly translates to healthier plants, higher yields, and increased profitability.</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latin typeface="Times New Roman"/>
                <a:ea typeface="Times New Roman"/>
                <a:cs typeface="Times New Roman"/>
                <a:sym typeface="Times New Roman"/>
              </a:rPr>
              <a:t>Facilitating data-driven decision making</a:t>
            </a:r>
            <a:r>
              <a:rPr lang="en-GB">
                <a:solidFill>
                  <a:schemeClr val="dk1"/>
                </a:solidFill>
                <a:latin typeface="Times New Roman"/>
                <a:ea typeface="Times New Roman"/>
                <a:cs typeface="Times New Roman"/>
                <a:sym typeface="Times New Roman"/>
              </a:rPr>
              <a:t>: The system can generate valuable data on weed prevalence and distribution, which can inform future management strategies.</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78" name="Google Shape;178;p27"/>
          <p:cNvSpPr txBox="1"/>
          <p:nvPr/>
        </p:nvSpPr>
        <p:spPr>
          <a:xfrm>
            <a:off x="3219" y="482055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79" name="Google Shape;179;p27"/>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 Future Scope</a:t>
            </a:r>
            <a:endParaRPr b="1" i="1" sz="2100">
              <a:solidFill>
                <a:schemeClr val="dk1"/>
              </a:solidFill>
              <a:latin typeface="Calibri"/>
              <a:ea typeface="Calibri"/>
              <a:cs typeface="Calibri"/>
              <a:sym typeface="Calibri"/>
            </a:endParaRPr>
          </a:p>
        </p:txBody>
      </p:sp>
      <p:sp>
        <p:nvSpPr>
          <p:cNvPr id="180" name="Google Shape;180;p27"/>
          <p:cNvSpPr txBox="1"/>
          <p:nvPr/>
        </p:nvSpPr>
        <p:spPr>
          <a:xfrm>
            <a:off x="1030423" y="656125"/>
            <a:ext cx="7394400" cy="43197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2"/>
              </a:buClr>
              <a:buSzPts val="1300"/>
              <a:buFont typeface="Times New Roman"/>
              <a:buChar char="●"/>
            </a:pPr>
            <a:r>
              <a:rPr b="1" lang="en-GB" sz="1300">
                <a:solidFill>
                  <a:schemeClr val="dk2"/>
                </a:solidFill>
                <a:latin typeface="Times New Roman"/>
                <a:ea typeface="Times New Roman"/>
                <a:cs typeface="Times New Roman"/>
                <a:sym typeface="Times New Roman"/>
              </a:rPr>
              <a:t>On-Device Deployment: </a:t>
            </a:r>
            <a:r>
              <a:rPr lang="en-GB" sz="1300">
                <a:solidFill>
                  <a:schemeClr val="dk2"/>
                </a:solidFill>
                <a:latin typeface="Times New Roman"/>
                <a:ea typeface="Times New Roman"/>
                <a:cs typeface="Times New Roman"/>
                <a:sym typeface="Times New Roman"/>
              </a:rPr>
              <a:t>Explore deploying the weed detection model directly on the ESP32-CAM using TensorFlow Lite. This could improve processing speed, reduce latency, and eliminate the need for a constant network connection.</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b="1" lang="en-GB" sz="1300">
                <a:solidFill>
                  <a:schemeClr val="dk2"/>
                </a:solidFill>
                <a:latin typeface="Times New Roman"/>
                <a:ea typeface="Times New Roman"/>
                <a:cs typeface="Times New Roman"/>
                <a:sym typeface="Times New Roman"/>
              </a:rPr>
              <a:t>Integration with Robotics:</a:t>
            </a:r>
            <a:r>
              <a:rPr lang="en-GB" sz="1300">
                <a:solidFill>
                  <a:schemeClr val="dk2"/>
                </a:solidFill>
                <a:latin typeface="Times New Roman"/>
                <a:ea typeface="Times New Roman"/>
                <a:cs typeface="Times New Roman"/>
                <a:sym typeface="Times New Roman"/>
              </a:rPr>
              <a:t> Integrate the system with a robotic weeding platform to automate the weed removal process based on detection results.</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b="1" lang="en-GB" sz="1300">
                <a:solidFill>
                  <a:schemeClr val="dk2"/>
                </a:solidFill>
                <a:latin typeface="Times New Roman"/>
                <a:ea typeface="Times New Roman"/>
                <a:cs typeface="Times New Roman"/>
                <a:sym typeface="Times New Roman"/>
              </a:rPr>
              <a:t>Multi-Weed Detection:</a:t>
            </a:r>
            <a:r>
              <a:rPr lang="en-GB" sz="1300">
                <a:solidFill>
                  <a:schemeClr val="dk2"/>
                </a:solidFill>
                <a:latin typeface="Times New Roman"/>
                <a:ea typeface="Times New Roman"/>
                <a:cs typeface="Times New Roman"/>
                <a:sym typeface="Times New Roman"/>
              </a:rPr>
              <a:t> Expand the system's capabilities to identify and classify different weed species, providing more detailed information to guide targeted weed management strategies.</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b="1" lang="en-GB" sz="1300">
                <a:solidFill>
                  <a:schemeClr val="dk2"/>
                </a:solidFill>
                <a:latin typeface="Times New Roman"/>
                <a:ea typeface="Times New Roman"/>
                <a:cs typeface="Times New Roman"/>
                <a:sym typeface="Times New Roman"/>
              </a:rPr>
              <a:t>Field Testing &amp; Robustness:</a:t>
            </a:r>
            <a:r>
              <a:rPr lang="en-GB" sz="1300">
                <a:solidFill>
                  <a:schemeClr val="dk2"/>
                </a:solidFill>
                <a:latin typeface="Times New Roman"/>
                <a:ea typeface="Times New Roman"/>
                <a:cs typeface="Times New Roman"/>
                <a:sym typeface="Times New Roman"/>
              </a:rPr>
              <a:t> Conduct extensive field tests to evaluate the system's performance under various real-world conditions (lighting, weather) and improve its robustness.</a:t>
            </a:r>
            <a:endParaRPr sz="16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b="1" lang="en-GB" sz="1300">
                <a:solidFill>
                  <a:schemeClr val="dk2"/>
                </a:solidFill>
                <a:latin typeface="Times New Roman"/>
                <a:ea typeface="Times New Roman"/>
                <a:cs typeface="Times New Roman"/>
                <a:sym typeface="Times New Roman"/>
              </a:rPr>
              <a:t>Data Augmentation &amp; Model Refinement: </a:t>
            </a:r>
            <a:r>
              <a:rPr lang="en-GB" sz="1300">
                <a:solidFill>
                  <a:schemeClr val="dk2"/>
                </a:solidFill>
                <a:latin typeface="Times New Roman"/>
                <a:ea typeface="Times New Roman"/>
                <a:cs typeface="Times New Roman"/>
                <a:sym typeface="Times New Roman"/>
              </a:rPr>
              <a:t>Continuously collect and annotate more images to improve the dataset, fine-tune the model, and enhance its accuracy over time.</a:t>
            </a:r>
            <a:endParaRPr sz="1300">
              <a:solidFill>
                <a:schemeClr val="dk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86" name="Google Shape;186;p28"/>
          <p:cNvSpPr txBox="1"/>
          <p:nvPr/>
        </p:nvSpPr>
        <p:spPr>
          <a:xfrm>
            <a:off x="3219" y="482055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87" name="Google Shape;187;p28"/>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References</a:t>
            </a:r>
            <a:endParaRPr b="1" i="1" sz="2100">
              <a:solidFill>
                <a:schemeClr val="dk1"/>
              </a:solidFill>
              <a:latin typeface="Calibri"/>
              <a:ea typeface="Calibri"/>
              <a:cs typeface="Calibri"/>
              <a:sym typeface="Calibri"/>
            </a:endParaRPr>
          </a:p>
        </p:txBody>
      </p:sp>
      <p:sp>
        <p:nvSpPr>
          <p:cNvPr id="188" name="Google Shape;188;p28"/>
          <p:cNvSpPr txBox="1"/>
          <p:nvPr/>
        </p:nvSpPr>
        <p:spPr>
          <a:xfrm>
            <a:off x="1030425" y="896025"/>
            <a:ext cx="7312200" cy="3681900"/>
          </a:xfrm>
          <a:prstGeom prst="rect">
            <a:avLst/>
          </a:prstGeom>
          <a:noFill/>
          <a:ln>
            <a:noFill/>
          </a:ln>
        </p:spPr>
        <p:txBody>
          <a:bodyPr anchorCtr="0" anchor="t" bIns="91425" lIns="90000" spcFirstLastPara="1" rIns="91425" wrap="square" tIns="91425">
            <a:spAutoFit/>
          </a:bodyPr>
          <a:lstStyle/>
          <a:p>
            <a:pPr indent="-269999" lvl="0" marL="269999" rtl="0" algn="l">
              <a:spcBef>
                <a:spcPts val="0"/>
              </a:spcBef>
              <a:spcAft>
                <a:spcPts val="0"/>
              </a:spcAft>
              <a:buNone/>
            </a:pPr>
            <a:r>
              <a:rPr lang="en-GB"/>
              <a:t>[</a:t>
            </a:r>
            <a:r>
              <a:rPr lang="en-GB" sz="1300"/>
              <a:t>1] </a:t>
            </a:r>
            <a:r>
              <a:rPr lang="en-GB" sz="1300"/>
              <a:t>J. Zhao, G. Tian, C. Qiu, B. Gu, K. Zheng, and Q. Liu, “Weed detection in potato fields based on improved yolo v4: Optimal speed and accuracy of weed detection in potato fields,” Electronics, vol. 11, no. 22, p. 3709, 2022.</a:t>
            </a:r>
            <a:endParaRPr sz="1300"/>
          </a:p>
          <a:p>
            <a:pPr indent="-269999" lvl="0" marL="269999" rtl="0" algn="l">
              <a:spcBef>
                <a:spcPts val="0"/>
              </a:spcBef>
              <a:spcAft>
                <a:spcPts val="0"/>
              </a:spcAft>
              <a:buNone/>
            </a:pPr>
            <a:r>
              <a:rPr lang="en-GB" sz="1300">
                <a:solidFill>
                  <a:schemeClr val="dk1"/>
                </a:solidFill>
              </a:rPr>
              <a:t>[2]  N. Islam, M. M. Rashid, S. Wibowo, C.-Y. Xu, A. Morshed, S. A. Wasimi, S. Moore,andS.M.Rahman,“Early weed detection using image processing and machine learning techniques in an australian chilli farm,” Agriculture, vol. 11, no. 5, p. 387, 2021.</a:t>
            </a:r>
            <a:endParaRPr sz="1300">
              <a:solidFill>
                <a:schemeClr val="dk1"/>
              </a:solidFill>
            </a:endParaRPr>
          </a:p>
          <a:p>
            <a:pPr indent="-269999" lvl="0" marL="269999" rtl="0" algn="l">
              <a:spcBef>
                <a:spcPts val="0"/>
              </a:spcBef>
              <a:spcAft>
                <a:spcPts val="0"/>
              </a:spcAft>
              <a:buNone/>
            </a:pPr>
            <a:r>
              <a:rPr lang="en-GB" sz="1300">
                <a:solidFill>
                  <a:schemeClr val="dk1"/>
                </a:solidFill>
              </a:rPr>
              <a:t>[3] S. Liu, Y. Jin, Z. Ruan, Z. Ma, R. Gao, and Z. Su, “Real-time detection of seedling maize weeds in sustainable agriculture,” Sustainability, vol. 14, no. 22, p. 15088, 2022.</a:t>
            </a:r>
            <a:endParaRPr sz="1300">
              <a:solidFill>
                <a:schemeClr val="dk1"/>
              </a:solidFill>
            </a:endParaRPr>
          </a:p>
          <a:p>
            <a:pPr indent="-266700" lvl="0" marL="266700" rtl="0" algn="l">
              <a:lnSpc>
                <a:spcPct val="120000"/>
              </a:lnSpc>
              <a:spcBef>
                <a:spcPts val="0"/>
              </a:spcBef>
              <a:spcAft>
                <a:spcPts val="0"/>
              </a:spcAft>
              <a:buNone/>
            </a:pPr>
            <a:r>
              <a:rPr lang="en-GB" sz="1300">
                <a:solidFill>
                  <a:schemeClr val="dk1"/>
                </a:solidFill>
              </a:rPr>
              <a:t>[4] H. Yu, M. Che, H. Yu, and J. Zhang, “Development of weed detection method in soybean fields utilizing improved deeplabv3+ platform,” Agronomy, vol. 12, no. 11, p. 2889, 2022.</a:t>
            </a:r>
            <a:endParaRPr sz="1300">
              <a:solidFill>
                <a:schemeClr val="dk1"/>
              </a:solidFill>
            </a:endParaRPr>
          </a:p>
          <a:p>
            <a:pPr indent="-266700" lvl="0" marL="266700" rtl="0" algn="l">
              <a:lnSpc>
                <a:spcPct val="120000"/>
              </a:lnSpc>
              <a:spcBef>
                <a:spcPts val="0"/>
              </a:spcBef>
              <a:spcAft>
                <a:spcPts val="0"/>
              </a:spcAft>
              <a:buNone/>
            </a:pPr>
            <a:r>
              <a:rPr lang="en-GB" sz="1300">
                <a:solidFill>
                  <a:schemeClr val="dk1"/>
                </a:solidFill>
              </a:rPr>
              <a:t>[5] H. S. Fatima, I. ul Hassan, S. Hasan, M. Khurram, D. Stricker, and M. Z. Afzal, “Formation of a lightweight, deep learning-based weed detection system for a commercial autonomous laser weeding robot,” Applied Sciences, vol. 13, no. 6, p. 3997, 2023.</a:t>
            </a:r>
            <a:endParaRPr sz="1300">
              <a:solidFill>
                <a:schemeClr val="dk1"/>
              </a:solidFill>
            </a:endParaRPr>
          </a:p>
          <a:p>
            <a:pPr indent="-266700" lvl="0" marL="266700" rtl="0" algn="l">
              <a:lnSpc>
                <a:spcPct val="120000"/>
              </a:lnSpc>
              <a:spcBef>
                <a:spcPts val="0"/>
              </a:spcBef>
              <a:spcAft>
                <a:spcPts val="0"/>
              </a:spcAft>
              <a:buNone/>
            </a:pPr>
            <a:r>
              <a:rPr lang="en-GB" sz="1300">
                <a:solidFill>
                  <a:schemeClr val="dk1"/>
                </a:solidFill>
              </a:rPr>
              <a:t>[6] G. G. Peteinatos, P. Reichel, J. Karouta, D. Andújar, and R. Gerhards, “Weed identification in maize, sunflower, and potatoes with the aid of convolutional neural networks,” Remote Sensing, vol. 12, no. 24, p. 4185</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9"/>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94" name="Google Shape;194;p29"/>
          <p:cNvSpPr txBox="1"/>
          <p:nvPr/>
        </p:nvSpPr>
        <p:spPr>
          <a:xfrm>
            <a:off x="3219" y="482055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95" name="Google Shape;195;p29"/>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References</a:t>
            </a:r>
            <a:endParaRPr b="1" i="1" sz="2100">
              <a:solidFill>
                <a:schemeClr val="dk1"/>
              </a:solidFill>
              <a:latin typeface="Calibri"/>
              <a:ea typeface="Calibri"/>
              <a:cs typeface="Calibri"/>
              <a:sym typeface="Calibri"/>
            </a:endParaRPr>
          </a:p>
        </p:txBody>
      </p:sp>
      <p:sp>
        <p:nvSpPr>
          <p:cNvPr id="196" name="Google Shape;196;p29"/>
          <p:cNvSpPr txBox="1"/>
          <p:nvPr/>
        </p:nvSpPr>
        <p:spPr>
          <a:xfrm>
            <a:off x="937125" y="735450"/>
            <a:ext cx="7312200" cy="4085100"/>
          </a:xfrm>
          <a:prstGeom prst="rect">
            <a:avLst/>
          </a:prstGeom>
          <a:noFill/>
          <a:ln>
            <a:noFill/>
          </a:ln>
        </p:spPr>
        <p:txBody>
          <a:bodyPr anchorCtr="0" anchor="t" bIns="91425" lIns="90000" spcFirstLastPara="1" rIns="91425" wrap="square" tIns="91425">
            <a:spAutoFit/>
          </a:bodyPr>
          <a:lstStyle/>
          <a:p>
            <a:pPr indent="-269999" lvl="0" marL="269999" rtl="0" algn="l">
              <a:spcBef>
                <a:spcPts val="0"/>
              </a:spcBef>
              <a:spcAft>
                <a:spcPts val="0"/>
              </a:spcAft>
              <a:buNone/>
            </a:pPr>
            <a:r>
              <a:rPr lang="en-GB"/>
              <a:t>[</a:t>
            </a:r>
            <a:r>
              <a:rPr lang="en-GB" sz="1300"/>
              <a:t>7</a:t>
            </a:r>
            <a:r>
              <a:rPr lang="en-GB" sz="1300"/>
              <a:t>] </a:t>
            </a:r>
            <a:r>
              <a:rPr lang="en-GB" sz="1300"/>
              <a:t> H. Chegini, F. Beltran, and A. Mahanti, “Designing and developing a weed detection model for california thistle,” ACM Transactions on Internet Technology, vol. 23, no. 3, pp. 1–29, 2023.</a:t>
            </a:r>
            <a:endParaRPr sz="1300"/>
          </a:p>
          <a:p>
            <a:pPr indent="-269999" lvl="0" marL="269999" rtl="0" algn="l">
              <a:spcBef>
                <a:spcPts val="0"/>
              </a:spcBef>
              <a:spcAft>
                <a:spcPts val="0"/>
              </a:spcAft>
              <a:buNone/>
            </a:pPr>
            <a:r>
              <a:rPr lang="en-GB" sz="1300">
                <a:solidFill>
                  <a:schemeClr val="dk1"/>
                </a:solidFill>
              </a:rPr>
              <a:t>[8]  </a:t>
            </a:r>
            <a:r>
              <a:rPr lang="en-GB" sz="1300">
                <a:solidFill>
                  <a:schemeClr val="dk1"/>
                </a:solidFill>
              </a:rPr>
              <a:t> X. Jin, Y. Sun, J. Che, M. Bagavathiannan, J. Yu, and Y. Chen, “A novel deep learning-based method for detection of weeds in vegetables,” Pest Management Science, vol. 78, no. 5, pp. 1861–1869, 2022.</a:t>
            </a:r>
            <a:endParaRPr sz="1300">
              <a:solidFill>
                <a:schemeClr val="dk1"/>
              </a:solidFill>
            </a:endParaRPr>
          </a:p>
          <a:p>
            <a:pPr indent="-269999" lvl="0" marL="269999" rtl="0" algn="l">
              <a:spcBef>
                <a:spcPts val="0"/>
              </a:spcBef>
              <a:spcAft>
                <a:spcPts val="0"/>
              </a:spcAft>
              <a:buNone/>
            </a:pPr>
            <a:r>
              <a:rPr lang="en-GB" sz="1300">
                <a:solidFill>
                  <a:schemeClr val="dk1"/>
                </a:solidFill>
              </a:rPr>
              <a:t>[9] </a:t>
            </a:r>
            <a:r>
              <a:rPr lang="en-GB" sz="1300">
                <a:solidFill>
                  <a:schemeClr val="dk1"/>
                </a:solidFill>
              </a:rPr>
              <a:t> M. </a:t>
            </a:r>
            <a:r>
              <a:rPr lang="en-GB" sz="1300">
                <a:solidFill>
                  <a:schemeClr val="dk1"/>
                </a:solidFill>
              </a:rPr>
              <a:t>Vaidehi</a:t>
            </a:r>
            <a:r>
              <a:rPr lang="en-GB" sz="1300">
                <a:solidFill>
                  <a:schemeClr val="dk1"/>
                </a:solidFill>
              </a:rPr>
              <a:t> and C. Malathy, “An unique model for weed and paddy detection using regional convolutional neural networks,” Acta Agriculturae Scandinavica, Section B—Soil &amp; Plant Science, vol. 72, no. 1, pp. 463 475, 2022.</a:t>
            </a:r>
            <a:endParaRPr sz="1300">
              <a:solidFill>
                <a:schemeClr val="dk1"/>
              </a:solidFill>
            </a:endParaRPr>
          </a:p>
          <a:p>
            <a:pPr indent="-266700" lvl="0" marL="266700" rtl="0" algn="l">
              <a:lnSpc>
                <a:spcPct val="120000"/>
              </a:lnSpc>
              <a:spcBef>
                <a:spcPts val="0"/>
              </a:spcBef>
              <a:spcAft>
                <a:spcPts val="0"/>
              </a:spcAft>
              <a:buNone/>
            </a:pPr>
            <a:r>
              <a:rPr lang="en-GB" sz="1300">
                <a:solidFill>
                  <a:schemeClr val="dk1"/>
                </a:solidFill>
              </a:rPr>
              <a:t>[10] </a:t>
            </a:r>
            <a:r>
              <a:rPr lang="en-GB">
                <a:solidFill>
                  <a:schemeClr val="dk1"/>
                </a:solidFill>
              </a:rPr>
              <a:t>A. Wang, T. Peng, H. Cao, Y. Xu, X. Wei, and B. Cui, “Tia-yolo v5: An improved yolo v5 network for real-time detection of crop and weed in the field,” Frontiers in Plant Science, vol. 13, p. 1091655, 2022.</a:t>
            </a:r>
            <a:endParaRPr>
              <a:solidFill>
                <a:schemeClr val="dk1"/>
              </a:solidFill>
            </a:endParaRPr>
          </a:p>
          <a:p>
            <a:pPr indent="-266700" lvl="0" marL="266700" rtl="0" algn="l">
              <a:lnSpc>
                <a:spcPct val="120000"/>
              </a:lnSpc>
              <a:spcBef>
                <a:spcPts val="0"/>
              </a:spcBef>
              <a:spcAft>
                <a:spcPts val="0"/>
              </a:spcAft>
              <a:buNone/>
            </a:pPr>
            <a:r>
              <a:rPr lang="en-GB" sz="1300">
                <a:solidFill>
                  <a:schemeClr val="dk1"/>
                </a:solidFill>
              </a:rPr>
              <a:t>[11] </a:t>
            </a:r>
            <a:r>
              <a:rPr lang="en-GB">
                <a:solidFill>
                  <a:schemeClr val="dk1"/>
                </a:solidFill>
              </a:rPr>
              <a:t>V. Sharma, A. K. Tripathi, H. Mittal, A. Parmar, A. Soni, and R. Amar wal, “Weedgan: a novel generative adversarial network for cotton weed identification,” The Visual Computer, vol. 39, no. 12, pp. 6503–6519, 2023.</a:t>
            </a:r>
            <a:endParaRPr>
              <a:solidFill>
                <a:schemeClr val="dk1"/>
              </a:solidFill>
            </a:endParaRPr>
          </a:p>
          <a:p>
            <a:pPr indent="-266700" lvl="0" marL="266700" rtl="0" algn="l">
              <a:lnSpc>
                <a:spcPct val="120000"/>
              </a:lnSpc>
              <a:spcBef>
                <a:spcPts val="0"/>
              </a:spcBef>
              <a:spcAft>
                <a:spcPts val="0"/>
              </a:spcAft>
              <a:buClr>
                <a:schemeClr val="dk1"/>
              </a:buClr>
              <a:buSzPts val="1100"/>
              <a:buFont typeface="Arial"/>
              <a:buNone/>
            </a:pPr>
            <a:r>
              <a:rPr lang="en-GB" sz="1300">
                <a:solidFill>
                  <a:schemeClr val="dk1"/>
                </a:solidFill>
              </a:rPr>
              <a:t>[12] </a:t>
            </a:r>
            <a:r>
              <a:rPr lang="en-GB">
                <a:solidFill>
                  <a:schemeClr val="dk1"/>
                </a:solidFill>
              </a:rPr>
              <a:t>F. R. PP, W. N. Ismail, and M. A. Ali, “A metaheuristic harris hawks optimization algorithm for weed detection using drone images,” Applied Sciences, vol. 13, no. 12, p. 7083, 2023.</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0"/>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202" name="Google Shape;202;p30"/>
          <p:cNvSpPr txBox="1"/>
          <p:nvPr/>
        </p:nvSpPr>
        <p:spPr>
          <a:xfrm>
            <a:off x="3219" y="482055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pic>
        <p:nvPicPr>
          <p:cNvPr id="203" name="Google Shape;203;p30"/>
          <p:cNvPicPr preferRelativeResize="0"/>
          <p:nvPr/>
        </p:nvPicPr>
        <p:blipFill>
          <a:blip r:embed="rId4">
            <a:alphaModFix/>
          </a:blip>
          <a:stretch>
            <a:fillRect/>
          </a:stretch>
        </p:blipFill>
        <p:spPr>
          <a:xfrm>
            <a:off x="0" y="0"/>
            <a:ext cx="9262536" cy="521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65" name="Google Shape;65;p14"/>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66" name="Google Shape;66;p14"/>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Content</a:t>
            </a:r>
            <a:endParaRPr b="1" i="1" sz="2100">
              <a:solidFill>
                <a:schemeClr val="dk1"/>
              </a:solidFill>
              <a:latin typeface="Calibri"/>
              <a:ea typeface="Calibri"/>
              <a:cs typeface="Calibri"/>
              <a:sym typeface="Calibri"/>
            </a:endParaRPr>
          </a:p>
        </p:txBody>
      </p:sp>
      <p:sp>
        <p:nvSpPr>
          <p:cNvPr id="67" name="Google Shape;67;p14"/>
          <p:cNvSpPr txBox="1"/>
          <p:nvPr/>
        </p:nvSpPr>
        <p:spPr>
          <a:xfrm>
            <a:off x="1159125" y="940350"/>
            <a:ext cx="7394400" cy="3334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Introduction</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Literature </a:t>
            </a:r>
            <a:r>
              <a:rPr lang="en-GB" sz="1800">
                <a:solidFill>
                  <a:schemeClr val="dk2"/>
                </a:solidFill>
                <a:latin typeface="Times New Roman"/>
                <a:ea typeface="Times New Roman"/>
                <a:cs typeface="Times New Roman"/>
                <a:sym typeface="Times New Roman"/>
              </a:rPr>
              <a:t>Survey</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Gap Analysis</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Proposed System</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Methodology</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Implementation</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Result &amp; </a:t>
            </a:r>
            <a:r>
              <a:rPr lang="en-GB" sz="1800">
                <a:solidFill>
                  <a:schemeClr val="dk2"/>
                </a:solidFill>
                <a:latin typeface="Times New Roman"/>
                <a:ea typeface="Times New Roman"/>
                <a:cs typeface="Times New Roman"/>
                <a:sym typeface="Times New Roman"/>
              </a:rPr>
              <a:t>Discussion</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Conclusion</a:t>
            </a:r>
            <a:endParaRPr sz="1800">
              <a:solidFill>
                <a:schemeClr val="dk2"/>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2"/>
              </a:buClr>
              <a:buSzPts val="1800"/>
              <a:buFont typeface="Times New Roman"/>
              <a:buAutoNum type="arabicPeriod"/>
            </a:pPr>
            <a:r>
              <a:rPr lang="en-GB" sz="1800">
                <a:solidFill>
                  <a:schemeClr val="dk2"/>
                </a:solidFill>
                <a:latin typeface="Times New Roman"/>
                <a:ea typeface="Times New Roman"/>
                <a:cs typeface="Times New Roman"/>
                <a:sym typeface="Times New Roman"/>
              </a:rPr>
              <a:t>Future</a:t>
            </a:r>
            <a:r>
              <a:rPr lang="en-GB" sz="1800">
                <a:solidFill>
                  <a:schemeClr val="dk2"/>
                </a:solidFill>
                <a:latin typeface="Times New Roman"/>
                <a:ea typeface="Times New Roman"/>
                <a:cs typeface="Times New Roman"/>
                <a:sym typeface="Times New Roman"/>
              </a:rPr>
              <a:t> Scope</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73" name="Google Shape;73;p15"/>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74" name="Google Shape;74;p15"/>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Introduction</a:t>
            </a:r>
            <a:endParaRPr b="1" i="1" sz="2100">
              <a:solidFill>
                <a:schemeClr val="dk1"/>
              </a:solidFill>
              <a:latin typeface="Calibri"/>
              <a:ea typeface="Calibri"/>
              <a:cs typeface="Calibri"/>
              <a:sym typeface="Calibri"/>
            </a:endParaRPr>
          </a:p>
        </p:txBody>
      </p:sp>
      <p:sp>
        <p:nvSpPr>
          <p:cNvPr id="75" name="Google Shape;75;p15"/>
          <p:cNvSpPr txBox="1"/>
          <p:nvPr/>
        </p:nvSpPr>
        <p:spPr>
          <a:xfrm>
            <a:off x="1159125" y="940350"/>
            <a:ext cx="7394400" cy="33342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76" name="Google Shape;76;p15"/>
          <p:cNvSpPr txBox="1"/>
          <p:nvPr/>
        </p:nvSpPr>
        <p:spPr>
          <a:xfrm>
            <a:off x="1030425" y="940350"/>
            <a:ext cx="7371000" cy="3900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Effective weed management is crucial for maximizing crop yield and maintaining sustainable farming practices. Traditional methods often fall short in efficiency and precision.</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With the rise of Artificial Intelligence (AI) and the Internet of Things (IoT), innovative solutions are emerging to tackle these agricultural challenges. This project leverages these technologies to create an automated weed detection system.</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This system aims to enhance weed identification in real-time using advanced machine learning models and IoT devices, thereby reducing the reliance on manual labor.</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GB" sz="1500">
                <a:solidFill>
                  <a:schemeClr val="dk2"/>
                </a:solidFill>
                <a:latin typeface="Times New Roman"/>
                <a:ea typeface="Times New Roman"/>
                <a:cs typeface="Times New Roman"/>
                <a:sym typeface="Times New Roman"/>
              </a:rPr>
              <a:t>By implementing this system, we aim to provide farmers with a powerful tool for precise weed detection, ultimately leading to improved crop management and environmental sustainability.</a:t>
            </a:r>
            <a:endParaRPr sz="1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200">
                <a:solidFill>
                  <a:schemeClr val="dk2"/>
                </a:solidFill>
                <a:latin typeface="Times New Roman"/>
                <a:ea typeface="Times New Roman"/>
                <a:cs typeface="Times New Roman"/>
                <a:sym typeface="Times New Roman"/>
              </a:rPr>
              <a:t> </a:t>
            </a:r>
            <a:endParaRPr b="1" sz="12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0" l="0" r="0" t="0"/>
          <a:stretch/>
        </p:blipFill>
        <p:spPr>
          <a:xfrm>
            <a:off x="152275" y="15563"/>
            <a:ext cx="785975" cy="888725"/>
          </a:xfrm>
          <a:prstGeom prst="rect">
            <a:avLst/>
          </a:prstGeom>
          <a:noFill/>
          <a:ln>
            <a:noFill/>
          </a:ln>
        </p:spPr>
      </p:pic>
      <p:sp>
        <p:nvSpPr>
          <p:cNvPr id="82" name="Google Shape;82;p16"/>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latin typeface="Arial"/>
                <a:ea typeface="Arial"/>
                <a:cs typeface="Arial"/>
                <a:sym typeface="Arial"/>
              </a:rPr>
              <a:t>Department of </a:t>
            </a:r>
            <a:r>
              <a:rPr b="1" lang="en-GB" sz="1500">
                <a:solidFill>
                  <a:schemeClr val="lt1"/>
                </a:solidFill>
              </a:rPr>
              <a:t> Information Technology, </a:t>
            </a:r>
            <a:r>
              <a:rPr b="1" lang="en-GB" sz="1500">
                <a:solidFill>
                  <a:schemeClr val="lt1"/>
                </a:solidFill>
                <a:latin typeface="Arial"/>
                <a:ea typeface="Arial"/>
                <a:cs typeface="Arial"/>
                <a:sym typeface="Arial"/>
              </a:rPr>
              <a:t>VIIT Pune - 48</a:t>
            </a:r>
            <a:endParaRPr b="1" sz="1500">
              <a:solidFill>
                <a:schemeClr val="lt1"/>
              </a:solidFill>
              <a:latin typeface="Arial"/>
              <a:ea typeface="Arial"/>
              <a:cs typeface="Arial"/>
              <a:sym typeface="Arial"/>
            </a:endParaRPr>
          </a:p>
        </p:txBody>
      </p:sp>
      <p:sp>
        <p:nvSpPr>
          <p:cNvPr id="83" name="Google Shape;83;p16"/>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Literature Survey</a:t>
            </a:r>
            <a:endParaRPr b="1" i="1" sz="2100">
              <a:solidFill>
                <a:schemeClr val="dk1"/>
              </a:solidFill>
              <a:latin typeface="Calibri"/>
              <a:ea typeface="Calibri"/>
              <a:cs typeface="Calibri"/>
              <a:sym typeface="Calibri"/>
            </a:endParaRPr>
          </a:p>
        </p:txBody>
      </p:sp>
      <p:graphicFrame>
        <p:nvGraphicFramePr>
          <p:cNvPr id="84" name="Google Shape;84;p16"/>
          <p:cNvGraphicFramePr/>
          <p:nvPr/>
        </p:nvGraphicFramePr>
        <p:xfrm>
          <a:off x="152275" y="1048175"/>
          <a:ext cx="3000000" cy="3000000"/>
        </p:xfrm>
        <a:graphic>
          <a:graphicData uri="http://schemas.openxmlformats.org/drawingml/2006/table">
            <a:tbl>
              <a:tblPr>
                <a:noFill/>
                <a:tableStyleId>{B949E4DE-EA27-46BC-A383-3F8CDB56F257}</a:tableStyleId>
              </a:tblPr>
              <a:tblGrid>
                <a:gridCol w="895750"/>
                <a:gridCol w="3306125"/>
                <a:gridCol w="2294975"/>
                <a:gridCol w="2494875"/>
              </a:tblGrid>
              <a:tr h="3885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Year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Aim of the Author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Models or Algorithms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txBody>
                  <a:tcPr marT="91425" marB="91425" marR="91425" marL="91425"/>
                </a:tc>
              </a:tr>
              <a:tr h="974775">
                <a:tc>
                  <a:txBody>
                    <a:bodyPr/>
                    <a:lstStyle/>
                    <a:p>
                      <a:pPr indent="0" lvl="0" marL="0" rtl="0" algn="l">
                        <a:spcBef>
                          <a:spcPts val="0"/>
                        </a:spcBef>
                        <a:spcAft>
                          <a:spcPts val="0"/>
                        </a:spcAft>
                        <a:buNone/>
                      </a:pPr>
                      <a:r>
                        <a:rPr lang="en-GB"/>
                        <a:t> 2022</a:t>
                      </a:r>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Suggest an enhanced model based on YOLO v4 for detecting weeds in potato fields[1].</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Improved YOLO v4</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algorithm</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Dataset collected from an experimental field not from there a real field.</a:t>
                      </a:r>
                      <a:endParaRPr>
                        <a:latin typeface="Times New Roman"/>
                        <a:ea typeface="Times New Roman"/>
                        <a:cs typeface="Times New Roman"/>
                        <a:sym typeface="Times New Roman"/>
                      </a:endParaRPr>
                    </a:p>
                  </a:txBody>
                  <a:tcPr marT="91425" marB="91425" marR="91425" marL="91425"/>
                </a:tc>
              </a:tr>
              <a:tr h="1374850">
                <a:tc>
                  <a:txBody>
                    <a:bodyPr/>
                    <a:lstStyle/>
                    <a:p>
                      <a:pPr indent="0" lvl="0" marL="0" rtl="0" algn="l">
                        <a:spcBef>
                          <a:spcPts val="0"/>
                        </a:spcBef>
                        <a:spcAft>
                          <a:spcPts val="0"/>
                        </a:spcAft>
                        <a:buNone/>
                      </a:pPr>
                      <a:r>
                        <a:rPr lang="en-GB"/>
                        <a:t>2021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Explores the efficiency of three ML al</a:t>
                      </a:r>
                      <a:r>
                        <a:rPr lang="en-GB">
                          <a:latin typeface="Times New Roman"/>
                          <a:ea typeface="Times New Roman"/>
                          <a:cs typeface="Times New Roman"/>
                          <a:sym typeface="Times New Roman"/>
                        </a:rPr>
                        <a:t>gorithms in weed </a:t>
                      </a:r>
                      <a:r>
                        <a:rPr lang="en-GB">
                          <a:latin typeface="Times New Roman"/>
                          <a:ea typeface="Times New Roman"/>
                          <a:cs typeface="Times New Roman"/>
                          <a:sym typeface="Times New Roman"/>
                        </a:rPr>
                        <a:t>identification using UAV images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 RF, SVM, KNN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The study conducted in a controlled environment, may not apply to different farms due to soil,weather, and crop varieties.</a:t>
                      </a:r>
                      <a:endParaRPr>
                        <a:latin typeface="Times New Roman"/>
                        <a:ea typeface="Times New Roman"/>
                        <a:cs typeface="Times New Roman"/>
                        <a:sym typeface="Times New Roman"/>
                      </a:endParaRPr>
                    </a:p>
                  </a:txBody>
                  <a:tcPr marT="91425" marB="91425" marR="91425" marL="91425"/>
                </a:tc>
              </a:tr>
              <a:tr h="974775">
                <a:tc>
                  <a:txBody>
                    <a:bodyPr/>
                    <a:lstStyle/>
                    <a:p>
                      <a:pPr indent="0" lvl="0" marL="0" rtl="0" algn="l">
                        <a:spcBef>
                          <a:spcPts val="0"/>
                        </a:spcBef>
                        <a:spcAft>
                          <a:spcPts val="0"/>
                        </a:spcAft>
                        <a:buNone/>
                      </a:pPr>
                      <a:r>
                        <a:rPr lang="en-GB"/>
                        <a:t>2022</a:t>
                      </a:r>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Suggests a YOLO v4-tiny model with reduced complexity for identifying weed-infested maize seedlings.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Lightweight YOLO v4-tinymodel CSP Darknet 53-tiny network FPN.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The </a:t>
                      </a:r>
                      <a:r>
                        <a:rPr lang="en-GB">
                          <a:latin typeface="Times New Roman"/>
                          <a:ea typeface="Times New Roman"/>
                          <a:cs typeface="Times New Roman"/>
                          <a:sym typeface="Times New Roman"/>
                        </a:rPr>
                        <a:t>ability of  the suggested model</a:t>
                      </a:r>
                      <a:r>
                        <a:rPr lang="en-GB">
                          <a:latin typeface="Times New Roman"/>
                          <a:ea typeface="Times New Roman"/>
                          <a:cs typeface="Times New Roman"/>
                          <a:sym typeface="Times New Roman"/>
                        </a:rPr>
                        <a:t> to detect certain objects is limited.</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7"/>
          <p:cNvPicPr preferRelativeResize="0"/>
          <p:nvPr/>
        </p:nvPicPr>
        <p:blipFill rotWithShape="1">
          <a:blip r:embed="rId3">
            <a:alphaModFix/>
          </a:blip>
          <a:srcRect b="0" l="0" r="0" t="0"/>
          <a:stretch/>
        </p:blipFill>
        <p:spPr>
          <a:xfrm>
            <a:off x="240650" y="8362"/>
            <a:ext cx="750150" cy="848213"/>
          </a:xfrm>
          <a:prstGeom prst="rect">
            <a:avLst/>
          </a:prstGeom>
          <a:noFill/>
          <a:ln>
            <a:noFill/>
          </a:ln>
        </p:spPr>
      </p:pic>
      <p:sp>
        <p:nvSpPr>
          <p:cNvPr id="90" name="Google Shape;90;p17"/>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latin typeface="Arial"/>
                <a:ea typeface="Arial"/>
                <a:cs typeface="Arial"/>
                <a:sym typeface="Arial"/>
              </a:rPr>
              <a:t>Department of</a:t>
            </a:r>
            <a:r>
              <a:rPr b="1" lang="en-GB" sz="1500">
                <a:solidFill>
                  <a:schemeClr val="lt1"/>
                </a:solidFill>
              </a:rPr>
              <a:t>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91" name="Google Shape;91;p17"/>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Literature Survey</a:t>
            </a:r>
            <a:endParaRPr b="1" i="1" sz="2100">
              <a:solidFill>
                <a:schemeClr val="dk1"/>
              </a:solidFill>
              <a:latin typeface="Calibri"/>
              <a:ea typeface="Calibri"/>
              <a:cs typeface="Calibri"/>
              <a:sym typeface="Calibri"/>
            </a:endParaRPr>
          </a:p>
        </p:txBody>
      </p:sp>
      <p:graphicFrame>
        <p:nvGraphicFramePr>
          <p:cNvPr id="92" name="Google Shape;92;p17"/>
          <p:cNvGraphicFramePr/>
          <p:nvPr/>
        </p:nvGraphicFramePr>
        <p:xfrm>
          <a:off x="314300" y="1026425"/>
          <a:ext cx="3000000" cy="3000000"/>
        </p:xfrm>
        <a:graphic>
          <a:graphicData uri="http://schemas.openxmlformats.org/drawingml/2006/table">
            <a:tbl>
              <a:tblPr>
                <a:noFill/>
                <a:tableStyleId>{B949E4DE-EA27-46BC-A383-3F8CDB56F257}</a:tableStyleId>
              </a:tblPr>
              <a:tblGrid>
                <a:gridCol w="850825"/>
                <a:gridCol w="3025875"/>
                <a:gridCol w="2294200"/>
                <a:gridCol w="2369700"/>
              </a:tblGrid>
              <a:tr h="4264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Year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Aim of the Author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Models or Algorithms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txBody>
                  <a:tcPr marT="91425" marB="91425" marR="91425" marL="91425"/>
                </a:tc>
              </a:tr>
              <a:tr h="10052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Introduces a model for recognizing weeds in soybean fields.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The DeepLabv3+ model, incorporating a Swin transformer and CBAM.</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Research did not focus on other crop weed datasets.</a:t>
                      </a:r>
                      <a:endParaRPr>
                        <a:latin typeface="Times New Roman"/>
                        <a:ea typeface="Times New Roman"/>
                        <a:cs typeface="Times New Roman"/>
                        <a:sym typeface="Times New Roman"/>
                      </a:endParaRPr>
                    </a:p>
                  </a:txBody>
                  <a:tcPr marT="91425" marB="91425" marR="91425" marL="91425"/>
                </a:tc>
              </a:tr>
              <a:tr h="13449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Focuses on creating a </a:t>
                      </a:r>
                      <a:r>
                        <a:rPr lang="en-GB">
                          <a:solidFill>
                            <a:schemeClr val="dk1"/>
                          </a:solidFill>
                          <a:latin typeface="Times New Roman"/>
                          <a:ea typeface="Times New Roman"/>
                          <a:cs typeface="Times New Roman"/>
                          <a:sym typeface="Times New Roman"/>
                        </a:rPr>
                        <a:t>lightweight</a:t>
                      </a:r>
                      <a:r>
                        <a:rPr lang="en-GB">
                          <a:solidFill>
                            <a:schemeClr val="dk1"/>
                          </a:solidFill>
                          <a:latin typeface="Times New Roman"/>
                          <a:ea typeface="Times New Roman"/>
                          <a:cs typeface="Times New Roman"/>
                          <a:sym typeface="Times New Roman"/>
                        </a:rPr>
                        <a:t> weed detecting system to help laser weeding robots.</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YOLO v5 SSD-ResNet5</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The paper does not discuss the limitations or challenges faced </a:t>
                      </a:r>
                      <a:r>
                        <a:rPr lang="en-GB">
                          <a:latin typeface="Times New Roman"/>
                          <a:ea typeface="Times New Roman"/>
                          <a:cs typeface="Times New Roman"/>
                          <a:sym typeface="Times New Roman"/>
                        </a:rPr>
                        <a:t>during the</a:t>
                      </a:r>
                      <a:r>
                        <a:rPr lang="en-GB">
                          <a:latin typeface="Times New Roman"/>
                          <a:ea typeface="Times New Roman"/>
                          <a:cs typeface="Times New Roman"/>
                          <a:sym typeface="Times New Roman"/>
                        </a:rPr>
                        <a:t> development.</a:t>
                      </a:r>
                      <a:endParaRPr>
                        <a:latin typeface="Times New Roman"/>
                        <a:ea typeface="Times New Roman"/>
                        <a:cs typeface="Times New Roman"/>
                        <a:sym typeface="Times New Roman"/>
                      </a:endParaRPr>
                    </a:p>
                  </a:txBody>
                  <a:tcPr marT="91425" marB="91425" marR="91425" marL="91425"/>
                </a:tc>
              </a:tr>
              <a:tr h="8706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This study trained CNN images of</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various plant species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 VGG16 ResNet–50 Xception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 Misclassifications occurred due to same </a:t>
                      </a:r>
                      <a:r>
                        <a:rPr lang="en-GB">
                          <a:latin typeface="Times New Roman"/>
                          <a:ea typeface="Times New Roman"/>
                          <a:cs typeface="Times New Roman"/>
                          <a:sym typeface="Times New Roman"/>
                        </a:rPr>
                        <a:t>morphological characteristics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b="0" l="0" r="0" t="0"/>
          <a:stretch/>
        </p:blipFill>
        <p:spPr>
          <a:xfrm>
            <a:off x="152250" y="-62600"/>
            <a:ext cx="901700" cy="1019575"/>
          </a:xfrm>
          <a:prstGeom prst="rect">
            <a:avLst/>
          </a:prstGeom>
          <a:noFill/>
          <a:ln>
            <a:noFill/>
          </a:ln>
        </p:spPr>
      </p:pic>
      <p:sp>
        <p:nvSpPr>
          <p:cNvPr id="98" name="Google Shape;98;p18"/>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latin typeface="Arial"/>
                <a:ea typeface="Arial"/>
                <a:cs typeface="Arial"/>
                <a:sym typeface="Arial"/>
              </a:rPr>
              <a:t>Department of</a:t>
            </a:r>
            <a:r>
              <a:rPr b="1" lang="en-GB" sz="1500">
                <a:solidFill>
                  <a:schemeClr val="lt1"/>
                </a:solidFill>
              </a:rPr>
              <a:t>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99" name="Google Shape;99;p18"/>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Literature Survey</a:t>
            </a:r>
            <a:endParaRPr b="1" i="1" sz="2100">
              <a:solidFill>
                <a:schemeClr val="dk1"/>
              </a:solidFill>
              <a:latin typeface="Calibri"/>
              <a:ea typeface="Calibri"/>
              <a:cs typeface="Calibri"/>
              <a:sym typeface="Calibri"/>
            </a:endParaRPr>
          </a:p>
        </p:txBody>
      </p:sp>
      <p:graphicFrame>
        <p:nvGraphicFramePr>
          <p:cNvPr id="100" name="Google Shape;100;p18"/>
          <p:cNvGraphicFramePr/>
          <p:nvPr/>
        </p:nvGraphicFramePr>
        <p:xfrm>
          <a:off x="253325" y="895200"/>
          <a:ext cx="3000000" cy="3000000"/>
        </p:xfrm>
        <a:graphic>
          <a:graphicData uri="http://schemas.openxmlformats.org/drawingml/2006/table">
            <a:tbl>
              <a:tblPr>
                <a:noFill/>
                <a:tableStyleId>{B949E4DE-EA27-46BC-A383-3F8CDB56F257}</a:tableStyleId>
              </a:tblPr>
              <a:tblGrid>
                <a:gridCol w="849975"/>
                <a:gridCol w="3022900"/>
                <a:gridCol w="2291950"/>
                <a:gridCol w="2367350"/>
              </a:tblGrid>
              <a:tr h="39382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Year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Aim of the Author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Models or Algorithms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txBody>
                  <a:tcPr marT="91425" marB="91425" marR="91425" marL="91425"/>
                </a:tc>
              </a:tr>
              <a:tr h="15082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Focuses on object detection models </a:t>
                      </a:r>
                      <a:r>
                        <a:rPr lang="en-GB">
                          <a:latin typeface="Times New Roman"/>
                          <a:ea typeface="Times New Roman"/>
                          <a:cs typeface="Times New Roman"/>
                          <a:sym typeface="Times New Roman"/>
                        </a:rPr>
                        <a:t>in pasture environments</a:t>
                      </a:r>
                      <a:r>
                        <a:rPr lang="en-GB">
                          <a:latin typeface="Times New Roman"/>
                          <a:ea typeface="Times New Roman"/>
                          <a:cs typeface="Times New Roman"/>
                          <a:sym typeface="Times New Roman"/>
                        </a:rPr>
                        <a:t>, specifically </a:t>
                      </a:r>
                      <a:r>
                        <a:rPr lang="en-GB">
                          <a:latin typeface="Times New Roman"/>
                          <a:ea typeface="Times New Roman"/>
                          <a:cs typeface="Times New Roman"/>
                          <a:sym typeface="Times New Roman"/>
                        </a:rPr>
                        <a:t>weed identification</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SSD </a:t>
                      </a:r>
                      <a:r>
                        <a:rPr lang="en-GB">
                          <a:latin typeface="Times New Roman"/>
                          <a:ea typeface="Times New Roman"/>
                          <a:cs typeface="Times New Roman"/>
                          <a:sym typeface="Times New Roman"/>
                        </a:rPr>
                        <a:t>SSD Lite</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Fast R CNN</a:t>
                      </a:r>
                      <a:r>
                        <a:rPr lang="en-GB">
                          <a:latin typeface="Times New Roman"/>
                          <a:ea typeface="Times New Roman"/>
                          <a:cs typeface="Times New Roman"/>
                          <a:sym typeface="Times New Roman"/>
                        </a:rPr>
                        <a:t> Mask </a:t>
                      </a:r>
                      <a:r>
                        <a:rPr lang="en-GB">
                          <a:latin typeface="Times New Roman"/>
                          <a:ea typeface="Times New Roman"/>
                          <a:cs typeface="Times New Roman"/>
                          <a:sym typeface="Times New Roman"/>
                        </a:rPr>
                        <a:t>R CNN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The Model</a:t>
                      </a:r>
                      <a:r>
                        <a:rPr lang="en-GB">
                          <a:latin typeface="Times New Roman"/>
                          <a:ea typeface="Times New Roman"/>
                          <a:cs typeface="Times New Roman"/>
                          <a:sym typeface="Times New Roman"/>
                        </a:rPr>
                        <a:t> doesn’t </a:t>
                      </a:r>
                      <a:r>
                        <a:rPr lang="en-GB">
                          <a:latin typeface="Times New Roman"/>
                          <a:ea typeface="Times New Roman"/>
                          <a:cs typeface="Times New Roman"/>
                          <a:sym typeface="Times New Roman"/>
                        </a:rPr>
                        <a:t>incorporate additional weed species commonly found</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in pastures</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expanding its applicability and usefulness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12421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Demonstrates that can indirectly detect weeds by identifying vegetables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 CenterNet YOLO-v3 </a:t>
                      </a:r>
                      <a:r>
                        <a:rPr lang="en-GB">
                          <a:latin typeface="Times New Roman"/>
                          <a:ea typeface="Times New Roman"/>
                          <a:cs typeface="Times New Roman"/>
                          <a:sym typeface="Times New Roman"/>
                        </a:rPr>
                        <a:t>Faster R</a:t>
                      </a:r>
                      <a:r>
                        <a:rPr lang="en-GB">
                          <a:latin typeface="Times New Roman"/>
                          <a:ea typeface="Times New Roman"/>
                          <a:cs typeface="Times New Roman"/>
                          <a:sym typeface="Times New Roman"/>
                        </a:rPr>
                        <a:t>-CNN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Not employed for </a:t>
                      </a:r>
                      <a:r>
                        <a:rPr lang="en-GB">
                          <a:latin typeface="Times New Roman"/>
                          <a:ea typeface="Times New Roman"/>
                          <a:cs typeface="Times New Roman"/>
                          <a:sym typeface="Times New Roman"/>
                        </a:rPr>
                        <a:t>identifying weeds</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amidst other vegetables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r h="80410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Focuses on separating weed objects </a:t>
                      </a:r>
                      <a:r>
                        <a:rPr lang="en-GB">
                          <a:latin typeface="Times New Roman"/>
                          <a:ea typeface="Times New Roman"/>
                          <a:cs typeface="Times New Roman"/>
                          <a:sym typeface="Times New Roman"/>
                        </a:rPr>
                        <a:t>from input images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R-CNN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No data Augmentation Done</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0" l="0" r="0" t="0"/>
          <a:stretch/>
        </p:blipFill>
        <p:spPr>
          <a:xfrm>
            <a:off x="57550" y="0"/>
            <a:ext cx="700104" cy="791625"/>
          </a:xfrm>
          <a:prstGeom prst="rect">
            <a:avLst/>
          </a:prstGeom>
          <a:noFill/>
          <a:ln>
            <a:noFill/>
          </a:ln>
        </p:spPr>
      </p:pic>
      <p:sp>
        <p:nvSpPr>
          <p:cNvPr id="106" name="Google Shape;106;p19"/>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latin typeface="Arial"/>
                <a:ea typeface="Arial"/>
                <a:cs typeface="Arial"/>
                <a:sym typeface="Arial"/>
              </a:rPr>
              <a:t>Department of</a:t>
            </a:r>
            <a:r>
              <a:rPr b="1" lang="en-GB" sz="1500">
                <a:solidFill>
                  <a:schemeClr val="lt1"/>
                </a:solidFill>
              </a:rPr>
              <a:t>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07" name="Google Shape;107;p19"/>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Literature Survey</a:t>
            </a:r>
            <a:endParaRPr b="1" i="1" sz="2100">
              <a:solidFill>
                <a:schemeClr val="dk1"/>
              </a:solidFill>
              <a:latin typeface="Calibri"/>
              <a:ea typeface="Calibri"/>
              <a:cs typeface="Calibri"/>
              <a:sym typeface="Calibri"/>
            </a:endParaRPr>
          </a:p>
        </p:txBody>
      </p:sp>
      <p:graphicFrame>
        <p:nvGraphicFramePr>
          <p:cNvPr id="108" name="Google Shape;108;p19"/>
          <p:cNvGraphicFramePr/>
          <p:nvPr/>
        </p:nvGraphicFramePr>
        <p:xfrm>
          <a:off x="152213" y="749550"/>
          <a:ext cx="3000000" cy="3000000"/>
        </p:xfrm>
        <a:graphic>
          <a:graphicData uri="http://schemas.openxmlformats.org/drawingml/2006/table">
            <a:tbl>
              <a:tblPr>
                <a:noFill/>
                <a:tableStyleId>{B949E4DE-EA27-46BC-A383-3F8CDB56F257}</a:tableStyleId>
              </a:tblPr>
              <a:tblGrid>
                <a:gridCol w="868925"/>
                <a:gridCol w="3090325"/>
                <a:gridCol w="2343075"/>
                <a:gridCol w="2420175"/>
              </a:tblGrid>
              <a:tr h="400500">
                <a:tc>
                  <a:txBody>
                    <a:bodyPr/>
                    <a:lstStyle/>
                    <a:p>
                      <a:pPr indent="0" lvl="0" marL="0" rtl="0" algn="l">
                        <a:spcBef>
                          <a:spcPts val="0"/>
                        </a:spcBef>
                        <a:spcAft>
                          <a:spcPts val="0"/>
                        </a:spcAft>
                        <a:buNone/>
                      </a:pPr>
                      <a:r>
                        <a:rPr lang="en-GB"/>
                        <a:t>Year</a:t>
                      </a:r>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Aim of the Author</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Models or Algorithms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txBody>
                  <a:tcPr marT="91425" marB="91425" marR="91425" marL="91425"/>
                </a:tc>
              </a:tr>
              <a:tr h="13223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Proposes </a:t>
                      </a:r>
                      <a:r>
                        <a:rPr lang="en-GB">
                          <a:latin typeface="Times New Roman"/>
                          <a:ea typeface="Times New Roman"/>
                          <a:cs typeface="Times New Roman"/>
                          <a:sym typeface="Times New Roman"/>
                        </a:rPr>
                        <a:t>thereof</a:t>
                      </a:r>
                      <a:r>
                        <a:rPr lang="en-GB">
                          <a:latin typeface="Times New Roman"/>
                          <a:ea typeface="Times New Roman"/>
                          <a:cs typeface="Times New Roman"/>
                          <a:sym typeface="Times New Roman"/>
                        </a:rPr>
                        <a:t> apixel-level </a:t>
                      </a:r>
                      <a:r>
                        <a:rPr lang="en-GB">
                          <a:latin typeface="Times New Roman"/>
                          <a:ea typeface="Times New Roman"/>
                          <a:cs typeface="Times New Roman"/>
                          <a:sym typeface="Times New Roman"/>
                        </a:rPr>
                        <a:t>synthesis data augmentation approach and</a:t>
                      </a:r>
                      <a:r>
                        <a:rPr lang="en-GB">
                          <a:latin typeface="Times New Roman"/>
                          <a:ea typeface="Times New Roman"/>
                          <a:cs typeface="Times New Roman"/>
                          <a:sym typeface="Times New Roman"/>
                        </a:rPr>
                        <a:t> aTIA-YOLOv5networkfordetecting weeds and crops in intricate pasture conditions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TIA-</a:t>
                      </a:r>
                      <a:r>
                        <a:rPr lang="en-GB">
                          <a:latin typeface="Times New Roman"/>
                          <a:ea typeface="Times New Roman"/>
                          <a:cs typeface="Times New Roman"/>
                          <a:sym typeface="Times New Roman"/>
                        </a:rPr>
                        <a:t>YOLO v5</a:t>
                      </a:r>
                      <a:r>
                        <a:rPr lang="en-GB">
                          <a:latin typeface="Times New Roman"/>
                          <a:ea typeface="Times New Roman"/>
                          <a:cs typeface="Times New Roman"/>
                          <a:sym typeface="Times New Roman"/>
                        </a:rPr>
                        <a:t> CFFI ASFF</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Model is not tested on a real-time dataset.</a:t>
                      </a:r>
                      <a:endParaRPr>
                        <a:latin typeface="Times New Roman"/>
                        <a:ea typeface="Times New Roman"/>
                        <a:cs typeface="Times New Roman"/>
                        <a:sym typeface="Times New Roman"/>
                      </a:endParaRPr>
                    </a:p>
                  </a:txBody>
                  <a:tcPr marT="91425" marB="91425" marR="91425" marL="91425"/>
                </a:tc>
              </a:tr>
              <a:tr h="1180475">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Introduces WeedGan</a:t>
                      </a:r>
                      <a:r>
                        <a:rPr lang="en-GB">
                          <a:solidFill>
                            <a:schemeClr val="dk1"/>
                          </a:solidFill>
                          <a:latin typeface="Times New Roman"/>
                          <a:ea typeface="Times New Roman"/>
                          <a:cs typeface="Times New Roman"/>
                          <a:sym typeface="Times New Roman"/>
                        </a:rPr>
                        <a:t>,</a:t>
                      </a:r>
                      <a:r>
                        <a:rPr lang="en-GB">
                          <a:solidFill>
                            <a:schemeClr val="dk1"/>
                          </a:solidFill>
                          <a:latin typeface="Times New Roman"/>
                          <a:ea typeface="Times New Roman"/>
                          <a:cs typeface="Times New Roman"/>
                          <a:sym typeface="Times New Roman"/>
                        </a:rPr>
                        <a:t>a generative</a:t>
                      </a:r>
                      <a:r>
                        <a:rPr lang="en-GB">
                          <a:solidFill>
                            <a:schemeClr val="dk1"/>
                          </a:solidFill>
                          <a:latin typeface="Times New Roman"/>
                          <a:ea typeface="Times New Roman"/>
                          <a:cs typeface="Times New Roman"/>
                          <a:sym typeface="Times New Roman"/>
                        </a:rPr>
                        <a:t> </a:t>
                      </a:r>
                      <a:r>
                        <a:rPr lang="en-GB">
                          <a:solidFill>
                            <a:schemeClr val="dk1"/>
                          </a:solidFill>
                          <a:latin typeface="Times New Roman"/>
                          <a:ea typeface="Times New Roman"/>
                          <a:cs typeface="Times New Roman"/>
                          <a:sym typeface="Times New Roman"/>
                        </a:rPr>
                        <a:t>adversarial network</a:t>
                      </a:r>
                      <a:r>
                        <a:rPr lang="en-GB">
                          <a:solidFill>
                            <a:schemeClr val="dk1"/>
                          </a:solidFill>
                          <a:latin typeface="Times New Roman"/>
                          <a:ea typeface="Times New Roman"/>
                          <a:cs typeface="Times New Roman"/>
                          <a:sym typeface="Times New Roman"/>
                        </a:rPr>
                        <a:t>,to augment </a:t>
                      </a:r>
                      <a:r>
                        <a:rPr lang="en-GB">
                          <a:solidFill>
                            <a:schemeClr val="dk1"/>
                          </a:solidFill>
                          <a:latin typeface="Times New Roman"/>
                          <a:ea typeface="Times New Roman"/>
                          <a:cs typeface="Times New Roman"/>
                          <a:sym typeface="Times New Roman"/>
                        </a:rPr>
                        <a:t>a weed</a:t>
                      </a:r>
                      <a:r>
                        <a:rPr lang="en-GB">
                          <a:solidFill>
                            <a:schemeClr val="dk1"/>
                          </a:solidFill>
                          <a:latin typeface="Times New Roman"/>
                          <a:ea typeface="Times New Roman"/>
                          <a:cs typeface="Times New Roman"/>
                          <a:sym typeface="Times New Roman"/>
                        </a:rPr>
                        <a:t> dataset.</a:t>
                      </a:r>
                      <a:endParaRPr>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WeedGAN</a:t>
                      </a: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ESRGAN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N</a:t>
                      </a:r>
                      <a:r>
                        <a:rPr lang="en-GB">
                          <a:latin typeface="Times New Roman"/>
                          <a:ea typeface="Times New Roman"/>
                          <a:cs typeface="Times New Roman"/>
                          <a:sym typeface="Times New Roman"/>
                        </a:rPr>
                        <a:t>ot tested on other crop datasets as </a:t>
                      </a:r>
                      <a:r>
                        <a:rPr lang="en-GB">
                          <a:latin typeface="Times New Roman"/>
                          <a:ea typeface="Times New Roman"/>
                          <a:cs typeface="Times New Roman"/>
                          <a:sym typeface="Times New Roman"/>
                        </a:rPr>
                        <a:t>well as on real field datasets.</a:t>
                      </a:r>
                      <a:endParaRPr>
                        <a:latin typeface="Times New Roman"/>
                        <a:ea typeface="Times New Roman"/>
                        <a:cs typeface="Times New Roman"/>
                        <a:sym typeface="Times New Roman"/>
                      </a:endParaRPr>
                    </a:p>
                  </a:txBody>
                  <a:tcPr marT="91425" marB="91425" marR="91425" marL="91425"/>
                </a:tc>
              </a:tr>
              <a:tr h="1129950">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2023</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Introduces"DenseHHO",adeeplearn ingframeworkforweed identification usingpre-trainedCNNs.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DenseNet 121</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DenseNet 201</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HHO algorithm</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GB">
                          <a:latin typeface="Times New Roman"/>
                          <a:ea typeface="Times New Roman"/>
                          <a:cs typeface="Times New Roman"/>
                          <a:sym typeface="Times New Roman"/>
                        </a:rPr>
                        <a:t>Only one crop is used for the study.</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0" l="0" r="0" t="0"/>
          <a:stretch/>
        </p:blipFill>
        <p:spPr>
          <a:xfrm>
            <a:off x="152250" y="-62600"/>
            <a:ext cx="962700" cy="1088550"/>
          </a:xfrm>
          <a:prstGeom prst="rect">
            <a:avLst/>
          </a:prstGeom>
          <a:noFill/>
          <a:ln>
            <a:noFill/>
          </a:ln>
        </p:spPr>
      </p:pic>
      <p:sp>
        <p:nvSpPr>
          <p:cNvPr id="114" name="Google Shape;114;p20"/>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latin typeface="Arial"/>
                <a:ea typeface="Arial"/>
                <a:cs typeface="Arial"/>
                <a:sym typeface="Arial"/>
              </a:rPr>
              <a:t>Department of</a:t>
            </a:r>
            <a:r>
              <a:rPr b="1" lang="en-GB" sz="1500">
                <a:solidFill>
                  <a:schemeClr val="lt1"/>
                </a:solidFill>
              </a:rPr>
              <a:t>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15" name="Google Shape;115;p20"/>
          <p:cNvSpPr txBox="1"/>
          <p:nvPr/>
        </p:nvSpPr>
        <p:spPr>
          <a:xfrm>
            <a:off x="2331214" y="263719"/>
            <a:ext cx="4481700" cy="3963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Gap Analysis</a:t>
            </a:r>
            <a:endParaRPr b="1" i="1" sz="2100">
              <a:solidFill>
                <a:schemeClr val="dk1"/>
              </a:solidFill>
              <a:latin typeface="Calibri"/>
              <a:ea typeface="Calibri"/>
              <a:cs typeface="Calibri"/>
              <a:sym typeface="Calibri"/>
            </a:endParaRPr>
          </a:p>
        </p:txBody>
      </p:sp>
      <p:sp>
        <p:nvSpPr>
          <p:cNvPr id="116" name="Google Shape;116;p20"/>
          <p:cNvSpPr txBox="1"/>
          <p:nvPr/>
        </p:nvSpPr>
        <p:spPr>
          <a:xfrm>
            <a:off x="850175" y="912775"/>
            <a:ext cx="7532100" cy="3193800"/>
          </a:xfrm>
          <a:prstGeom prst="rect">
            <a:avLst/>
          </a:prstGeom>
          <a:noFill/>
          <a:ln>
            <a:noFill/>
          </a:ln>
        </p:spPr>
        <p:txBody>
          <a:bodyPr anchorCtr="0" anchor="t" bIns="91425" lIns="91425" spcFirstLastPara="1" rIns="91425" wrap="square" tIns="91425">
            <a:spAutoFit/>
          </a:bodyPr>
          <a:lstStyle/>
          <a:p>
            <a:pPr indent="-374650" lvl="0" marL="457200" rtl="0" algn="just">
              <a:lnSpc>
                <a:spcPct val="150000"/>
              </a:lnSpc>
              <a:spcBef>
                <a:spcPts val="0"/>
              </a:spcBef>
              <a:spcAft>
                <a:spcPts val="0"/>
              </a:spcAft>
              <a:buClr>
                <a:schemeClr val="dk2"/>
              </a:buClr>
              <a:buSzPts val="2300"/>
              <a:buFont typeface="Times New Roman"/>
              <a:buAutoNum type="arabicParenR"/>
            </a:pPr>
            <a:r>
              <a:rPr lang="en-GB" sz="2300">
                <a:solidFill>
                  <a:schemeClr val="dk2"/>
                </a:solidFill>
                <a:latin typeface="Times New Roman"/>
                <a:ea typeface="Times New Roman"/>
                <a:cs typeface="Times New Roman"/>
                <a:sym typeface="Times New Roman"/>
              </a:rPr>
              <a:t>Only Focused on Narrow Range of Crops</a:t>
            </a:r>
            <a:endParaRPr sz="2300">
              <a:solidFill>
                <a:schemeClr val="dk2"/>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2"/>
              </a:buClr>
              <a:buSzPts val="2300"/>
              <a:buFont typeface="Times New Roman"/>
              <a:buAutoNum type="arabicParenR"/>
            </a:pPr>
            <a:r>
              <a:rPr lang="en-GB" sz="2300">
                <a:solidFill>
                  <a:schemeClr val="dk2"/>
                </a:solidFill>
                <a:latin typeface="Times New Roman"/>
                <a:ea typeface="Times New Roman"/>
                <a:cs typeface="Times New Roman"/>
                <a:sym typeface="Times New Roman"/>
              </a:rPr>
              <a:t>No Data Augmentation</a:t>
            </a:r>
            <a:endParaRPr sz="2300">
              <a:solidFill>
                <a:schemeClr val="dk2"/>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2"/>
              </a:buClr>
              <a:buSzPts val="2300"/>
              <a:buFont typeface="Times New Roman"/>
              <a:buAutoNum type="arabicParenR"/>
            </a:pPr>
            <a:r>
              <a:rPr lang="en-GB" sz="2300">
                <a:solidFill>
                  <a:schemeClr val="dk2"/>
                </a:solidFill>
                <a:latin typeface="Times New Roman"/>
                <a:ea typeface="Times New Roman"/>
                <a:cs typeface="Times New Roman"/>
                <a:sym typeface="Times New Roman"/>
              </a:rPr>
              <a:t>No Integration with IOT</a:t>
            </a:r>
            <a:endParaRPr sz="2300">
              <a:solidFill>
                <a:schemeClr val="dk2"/>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2"/>
              </a:buClr>
              <a:buSzPts val="2300"/>
              <a:buFont typeface="Times New Roman"/>
              <a:buAutoNum type="arabicParenR"/>
            </a:pPr>
            <a:r>
              <a:rPr lang="en-GB" sz="2300">
                <a:solidFill>
                  <a:schemeClr val="dk2"/>
                </a:solidFill>
                <a:latin typeface="Times New Roman"/>
                <a:ea typeface="Times New Roman"/>
                <a:cs typeface="Times New Roman"/>
                <a:sym typeface="Times New Roman"/>
              </a:rPr>
              <a:t>Limited Ability to </a:t>
            </a:r>
            <a:r>
              <a:rPr lang="en-GB" sz="2300">
                <a:solidFill>
                  <a:schemeClr val="dk2"/>
                </a:solidFill>
                <a:latin typeface="Times New Roman"/>
                <a:ea typeface="Times New Roman"/>
                <a:cs typeface="Times New Roman"/>
                <a:sym typeface="Times New Roman"/>
              </a:rPr>
              <a:t>distinguish</a:t>
            </a:r>
            <a:r>
              <a:rPr lang="en-GB" sz="2300">
                <a:solidFill>
                  <a:schemeClr val="dk2"/>
                </a:solidFill>
                <a:latin typeface="Times New Roman"/>
                <a:ea typeface="Times New Roman"/>
                <a:cs typeface="Times New Roman"/>
                <a:sym typeface="Times New Roman"/>
              </a:rPr>
              <a:t> </a:t>
            </a:r>
            <a:r>
              <a:rPr lang="en-GB" sz="2300">
                <a:solidFill>
                  <a:schemeClr val="dk2"/>
                </a:solidFill>
                <a:latin typeface="Times New Roman"/>
                <a:ea typeface="Times New Roman"/>
                <a:cs typeface="Times New Roman"/>
                <a:sym typeface="Times New Roman"/>
              </a:rPr>
              <a:t>between</a:t>
            </a:r>
            <a:r>
              <a:rPr lang="en-GB" sz="2300">
                <a:solidFill>
                  <a:schemeClr val="dk2"/>
                </a:solidFill>
                <a:latin typeface="Times New Roman"/>
                <a:ea typeface="Times New Roman"/>
                <a:cs typeface="Times New Roman"/>
                <a:sym typeface="Times New Roman"/>
              </a:rPr>
              <a:t> weed and crop with same color and morphological </a:t>
            </a:r>
            <a:r>
              <a:rPr lang="en-GB" sz="2300">
                <a:solidFill>
                  <a:schemeClr val="dk2"/>
                </a:solidFill>
                <a:latin typeface="Times New Roman"/>
                <a:ea typeface="Times New Roman"/>
                <a:cs typeface="Times New Roman"/>
                <a:sym typeface="Times New Roman"/>
              </a:rPr>
              <a:t>characteristics</a:t>
            </a:r>
            <a:endParaRPr sz="2300">
              <a:solidFill>
                <a:schemeClr val="dk2"/>
              </a:solidFill>
              <a:latin typeface="Times New Roman"/>
              <a:ea typeface="Times New Roman"/>
              <a:cs typeface="Times New Roman"/>
              <a:sym typeface="Times New Roman"/>
            </a:endParaRPr>
          </a:p>
          <a:p>
            <a:pPr indent="-374650" lvl="0" marL="457200" rtl="0" algn="just">
              <a:lnSpc>
                <a:spcPct val="150000"/>
              </a:lnSpc>
              <a:spcBef>
                <a:spcPts val="0"/>
              </a:spcBef>
              <a:spcAft>
                <a:spcPts val="0"/>
              </a:spcAft>
              <a:buClr>
                <a:schemeClr val="dk2"/>
              </a:buClr>
              <a:buSzPts val="2300"/>
              <a:buFont typeface="Times New Roman"/>
              <a:buAutoNum type="arabicParenR"/>
            </a:pPr>
            <a:r>
              <a:rPr lang="en-GB" sz="2300">
                <a:solidFill>
                  <a:schemeClr val="dk2"/>
                </a:solidFill>
                <a:latin typeface="Times New Roman"/>
                <a:ea typeface="Times New Roman"/>
                <a:cs typeface="Times New Roman"/>
                <a:sym typeface="Times New Roman"/>
              </a:rPr>
              <a:t>No Real time data transmission</a:t>
            </a:r>
            <a:endParaRPr sz="23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0" l="0" r="0" t="0"/>
          <a:stretch/>
        </p:blipFill>
        <p:spPr>
          <a:xfrm>
            <a:off x="1" y="1"/>
            <a:ext cx="1030427" cy="1165123"/>
          </a:xfrm>
          <a:prstGeom prst="rect">
            <a:avLst/>
          </a:prstGeom>
          <a:noFill/>
          <a:ln>
            <a:noFill/>
          </a:ln>
        </p:spPr>
      </p:pic>
      <p:sp>
        <p:nvSpPr>
          <p:cNvPr id="122" name="Google Shape;122;p21"/>
          <p:cNvSpPr txBox="1"/>
          <p:nvPr/>
        </p:nvSpPr>
        <p:spPr>
          <a:xfrm>
            <a:off x="-17931" y="4843501"/>
            <a:ext cx="9180000" cy="300000"/>
          </a:xfrm>
          <a:prstGeom prst="rect">
            <a:avLst/>
          </a:prstGeom>
          <a:solidFill>
            <a:srgbClr val="0070C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500">
                <a:solidFill>
                  <a:schemeClr val="lt1"/>
                </a:solidFill>
              </a:rPr>
              <a:t>Department of Information Technology</a:t>
            </a:r>
            <a:r>
              <a:rPr b="1" lang="en-GB" sz="1500">
                <a:solidFill>
                  <a:schemeClr val="lt1"/>
                </a:solidFill>
                <a:latin typeface="Arial"/>
                <a:ea typeface="Arial"/>
                <a:cs typeface="Arial"/>
                <a:sym typeface="Arial"/>
              </a:rPr>
              <a:t>, VIIT Pune - 48</a:t>
            </a:r>
            <a:endParaRPr b="1" sz="1500">
              <a:solidFill>
                <a:schemeClr val="lt1"/>
              </a:solidFill>
              <a:latin typeface="Arial"/>
              <a:ea typeface="Arial"/>
              <a:cs typeface="Arial"/>
              <a:sym typeface="Arial"/>
            </a:endParaRPr>
          </a:p>
        </p:txBody>
      </p:sp>
      <p:sp>
        <p:nvSpPr>
          <p:cNvPr id="123" name="Google Shape;123;p21"/>
          <p:cNvSpPr txBox="1"/>
          <p:nvPr/>
        </p:nvSpPr>
        <p:spPr>
          <a:xfrm>
            <a:off x="2331214" y="263719"/>
            <a:ext cx="4481700" cy="392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1" lang="en-GB" sz="2100">
                <a:solidFill>
                  <a:schemeClr val="dk1"/>
                </a:solidFill>
                <a:latin typeface="Calibri"/>
                <a:ea typeface="Calibri"/>
                <a:cs typeface="Calibri"/>
                <a:sym typeface="Calibri"/>
              </a:rPr>
              <a:t>Proposed System &amp; Methodology</a:t>
            </a:r>
            <a:endParaRPr b="1" i="1" sz="2100">
              <a:solidFill>
                <a:schemeClr val="dk1"/>
              </a:solidFill>
              <a:latin typeface="Calibri"/>
              <a:ea typeface="Calibri"/>
              <a:cs typeface="Calibri"/>
              <a:sym typeface="Calibri"/>
            </a:endParaRPr>
          </a:p>
        </p:txBody>
      </p:sp>
      <p:sp>
        <p:nvSpPr>
          <p:cNvPr id="124" name="Google Shape;124;p21"/>
          <p:cNvSpPr txBox="1"/>
          <p:nvPr/>
        </p:nvSpPr>
        <p:spPr>
          <a:xfrm>
            <a:off x="508257" y="656125"/>
            <a:ext cx="4292700" cy="33309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GB" sz="1600">
                <a:solidFill>
                  <a:schemeClr val="dk2"/>
                </a:solidFill>
                <a:latin typeface="Times New Roman"/>
                <a:ea typeface="Times New Roman"/>
                <a:cs typeface="Times New Roman"/>
                <a:sym typeface="Times New Roman"/>
              </a:rPr>
              <a:t>Dataset</a:t>
            </a:r>
            <a:r>
              <a:rPr lang="en-GB" sz="1600">
                <a:solidFill>
                  <a:schemeClr val="dk2"/>
                </a:solidFill>
                <a:latin typeface="Times New Roman"/>
                <a:ea typeface="Times New Roman"/>
                <a:cs typeface="Times New Roman"/>
                <a:sym typeface="Times New Roman"/>
              </a:rPr>
              <a:t>:Trained on a </a:t>
            </a:r>
            <a:r>
              <a:rPr b="1" lang="en-GB" sz="1600">
                <a:solidFill>
                  <a:schemeClr val="dk2"/>
                </a:solidFill>
                <a:latin typeface="Times New Roman"/>
                <a:ea typeface="Times New Roman"/>
                <a:cs typeface="Times New Roman"/>
                <a:sym typeface="Times New Roman"/>
              </a:rPr>
              <a:t>1.4k image</a:t>
            </a:r>
            <a:r>
              <a:rPr lang="en-GB" sz="1600">
                <a:solidFill>
                  <a:schemeClr val="dk2"/>
                </a:solidFill>
                <a:latin typeface="Times New Roman"/>
                <a:ea typeface="Times New Roman"/>
                <a:cs typeface="Times New Roman"/>
                <a:sym typeface="Times New Roman"/>
              </a:rPr>
              <a:t> dataset from Roboflow, featuring diverse lighting conditions and focusing on "</a:t>
            </a:r>
            <a:r>
              <a:rPr b="1" lang="en-GB" sz="1600">
                <a:solidFill>
                  <a:schemeClr val="dk2"/>
                </a:solidFill>
                <a:latin typeface="Times New Roman"/>
                <a:ea typeface="Times New Roman"/>
                <a:cs typeface="Times New Roman"/>
                <a:sym typeface="Times New Roman"/>
              </a:rPr>
              <a:t>Crop</a:t>
            </a:r>
            <a:r>
              <a:rPr lang="en-GB" sz="1600">
                <a:solidFill>
                  <a:schemeClr val="dk2"/>
                </a:solidFill>
                <a:latin typeface="Times New Roman"/>
                <a:ea typeface="Times New Roman"/>
                <a:cs typeface="Times New Roman"/>
                <a:sym typeface="Times New Roman"/>
              </a:rPr>
              <a:t>" and "</a:t>
            </a:r>
            <a:r>
              <a:rPr b="1" lang="en-GB" sz="1600">
                <a:solidFill>
                  <a:schemeClr val="dk2"/>
                </a:solidFill>
                <a:latin typeface="Times New Roman"/>
                <a:ea typeface="Times New Roman"/>
                <a:cs typeface="Times New Roman"/>
                <a:sym typeface="Times New Roman"/>
              </a:rPr>
              <a:t>Weed</a:t>
            </a:r>
            <a:r>
              <a:rPr lang="en-GB" sz="1600">
                <a:solidFill>
                  <a:schemeClr val="dk2"/>
                </a:solidFill>
                <a:latin typeface="Times New Roman"/>
                <a:ea typeface="Times New Roman"/>
                <a:cs typeface="Times New Roman"/>
                <a:sym typeface="Times New Roman"/>
              </a:rPr>
              <a:t>" classification.</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GB" sz="1600">
                <a:solidFill>
                  <a:schemeClr val="dk2"/>
                </a:solidFill>
                <a:latin typeface="Times New Roman"/>
                <a:ea typeface="Times New Roman"/>
                <a:cs typeface="Times New Roman"/>
                <a:sym typeface="Times New Roman"/>
              </a:rPr>
              <a:t>Models</a:t>
            </a:r>
            <a:r>
              <a:rPr lang="en-GB" sz="1600">
                <a:solidFill>
                  <a:schemeClr val="dk2"/>
                </a:solidFill>
                <a:latin typeface="Times New Roman"/>
                <a:ea typeface="Times New Roman"/>
                <a:cs typeface="Times New Roman"/>
                <a:sym typeface="Times New Roman"/>
              </a:rPr>
              <a:t>: </a:t>
            </a:r>
            <a:r>
              <a:rPr lang="en-GB" sz="1600">
                <a:solidFill>
                  <a:schemeClr val="dk2"/>
                </a:solidFill>
                <a:latin typeface="Times New Roman"/>
                <a:ea typeface="Times New Roman"/>
                <a:cs typeface="Times New Roman"/>
                <a:sym typeface="Times New Roman"/>
              </a:rPr>
              <a:t>YOLO v10n</a:t>
            </a:r>
            <a:r>
              <a:rPr lang="en-GB" sz="1600">
                <a:solidFill>
                  <a:schemeClr val="dk2"/>
                </a:solidFill>
                <a:latin typeface="Times New Roman"/>
                <a:ea typeface="Times New Roman"/>
                <a:cs typeface="Times New Roman"/>
                <a:sym typeface="Times New Roman"/>
              </a:rPr>
              <a:t>, </a:t>
            </a:r>
            <a:r>
              <a:rPr lang="en-GB" sz="1600">
                <a:solidFill>
                  <a:schemeClr val="dk2"/>
                </a:solidFill>
                <a:latin typeface="Times New Roman"/>
                <a:ea typeface="Times New Roman"/>
                <a:cs typeface="Times New Roman"/>
                <a:sym typeface="Times New Roman"/>
              </a:rPr>
              <a:t>YOLO v10b</a:t>
            </a:r>
            <a:r>
              <a:rPr lang="en-GB" sz="1600">
                <a:solidFill>
                  <a:schemeClr val="dk2"/>
                </a:solidFill>
                <a:latin typeface="Times New Roman"/>
                <a:ea typeface="Times New Roman"/>
                <a:cs typeface="Times New Roman"/>
                <a:sym typeface="Times New Roman"/>
              </a:rPr>
              <a:t>, Detectron2</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GB" sz="1600">
                <a:solidFill>
                  <a:schemeClr val="dk2"/>
                </a:solidFill>
                <a:latin typeface="Times New Roman"/>
                <a:ea typeface="Times New Roman"/>
                <a:cs typeface="Times New Roman"/>
                <a:sym typeface="Times New Roman"/>
              </a:rPr>
              <a:t>Data Acquisition</a:t>
            </a:r>
            <a:r>
              <a:rPr lang="en-GB" sz="1600">
                <a:solidFill>
                  <a:schemeClr val="dk2"/>
                </a:solidFill>
                <a:latin typeface="Times New Roman"/>
                <a:ea typeface="Times New Roman"/>
                <a:cs typeface="Times New Roman"/>
                <a:sym typeface="Times New Roman"/>
              </a:rPr>
              <a:t>: An </a:t>
            </a:r>
            <a:r>
              <a:rPr b="1" lang="en-GB" sz="1600">
                <a:solidFill>
                  <a:schemeClr val="dk2"/>
                </a:solidFill>
                <a:latin typeface="Times New Roman"/>
                <a:ea typeface="Times New Roman"/>
                <a:cs typeface="Times New Roman"/>
                <a:sym typeface="Times New Roman"/>
              </a:rPr>
              <a:t>ESP32-CAM</a:t>
            </a:r>
            <a:r>
              <a:rPr lang="en-GB" sz="1600">
                <a:solidFill>
                  <a:schemeClr val="dk2"/>
                </a:solidFill>
                <a:latin typeface="Times New Roman"/>
                <a:ea typeface="Times New Roman"/>
                <a:cs typeface="Times New Roman"/>
                <a:sym typeface="Times New Roman"/>
              </a:rPr>
              <a:t> module captures real-time images of the monitored area.</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Clr>
                <a:schemeClr val="dk1"/>
              </a:buClr>
              <a:buSzPts val="1100"/>
              <a:buFont typeface="Arial"/>
              <a:buNone/>
            </a:pPr>
            <a:r>
              <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b="1" lang="en-GB" sz="1600">
                <a:solidFill>
                  <a:schemeClr val="dk2"/>
                </a:solidFill>
                <a:latin typeface="Times New Roman"/>
                <a:ea typeface="Times New Roman"/>
                <a:cs typeface="Times New Roman"/>
                <a:sym typeface="Times New Roman"/>
              </a:rPr>
              <a:t>Data Transmission</a:t>
            </a:r>
            <a:r>
              <a:rPr lang="en-GB" sz="1600">
                <a:solidFill>
                  <a:schemeClr val="dk2"/>
                </a:solidFill>
                <a:latin typeface="Times New Roman"/>
                <a:ea typeface="Times New Roman"/>
                <a:cs typeface="Times New Roman"/>
                <a:sym typeface="Times New Roman"/>
              </a:rPr>
              <a:t>: Images are transmitted via </a:t>
            </a:r>
            <a:r>
              <a:rPr b="1" lang="en-GB" sz="1600">
                <a:solidFill>
                  <a:schemeClr val="dk2"/>
                </a:solidFill>
                <a:latin typeface="Times New Roman"/>
                <a:ea typeface="Times New Roman"/>
                <a:cs typeface="Times New Roman"/>
                <a:sym typeface="Times New Roman"/>
              </a:rPr>
              <a:t>Wi-Fi</a:t>
            </a:r>
            <a:r>
              <a:rPr lang="en-GB" sz="1600">
                <a:solidFill>
                  <a:schemeClr val="dk2"/>
                </a:solidFill>
                <a:latin typeface="Times New Roman"/>
                <a:ea typeface="Times New Roman"/>
                <a:cs typeface="Times New Roman"/>
                <a:sym typeface="Times New Roman"/>
              </a:rPr>
              <a:t> which can access for the local IP address.</a:t>
            </a:r>
            <a:endParaRPr sz="16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500">
              <a:solidFill>
                <a:schemeClr val="dk2"/>
              </a:solidFill>
              <a:latin typeface="Times New Roman"/>
              <a:ea typeface="Times New Roman"/>
              <a:cs typeface="Times New Roman"/>
              <a:sym typeface="Times New Roman"/>
            </a:endParaRPr>
          </a:p>
        </p:txBody>
      </p:sp>
      <p:pic>
        <p:nvPicPr>
          <p:cNvPr id="125" name="Google Shape;125;p21"/>
          <p:cNvPicPr preferRelativeResize="0"/>
          <p:nvPr/>
        </p:nvPicPr>
        <p:blipFill>
          <a:blip r:embed="rId4">
            <a:alphaModFix/>
          </a:blip>
          <a:stretch>
            <a:fillRect/>
          </a:stretch>
        </p:blipFill>
        <p:spPr>
          <a:xfrm>
            <a:off x="4646300" y="1229856"/>
            <a:ext cx="4292700" cy="301695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