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9" r:id="rId6"/>
    <p:sldId id="276" r:id="rId7"/>
    <p:sldId id="278" r:id="rId8"/>
    <p:sldId id="281" r:id="rId9"/>
    <p:sldId id="285" r:id="rId10"/>
    <p:sldId id="286" r:id="rId11"/>
    <p:sldId id="287" r:id="rId12"/>
    <p:sldId id="288" r:id="rId13"/>
    <p:sldId id="289" r:id="rId14"/>
    <p:sldId id="290" r:id="rId15"/>
    <p:sldId id="283" r:id="rId16"/>
    <p:sldId id="291" r:id="rId17"/>
    <p:sldId id="292" r:id="rId18"/>
    <p:sldId id="293" r:id="rId19"/>
    <p:sldId id="294" r:id="rId20"/>
    <p:sldId id="295" r:id="rId21"/>
    <p:sldId id="296" r:id="rId22"/>
    <p:sldId id="262" r:id="rId23"/>
    <p:sldId id="263" r:id="rId24"/>
    <p:sldId id="264" r:id="rId25"/>
    <p:sldId id="267" r:id="rId26"/>
    <p:sldId id="268" r:id="rId27"/>
    <p:sldId id="269" r:id="rId28"/>
    <p:sldId id="270" r:id="rId29"/>
    <p:sldId id="273" r:id="rId30"/>
    <p:sldId id="274" r:id="rId31"/>
    <p:sldId id="275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8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8565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09/05/2024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09/05/2024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8;p1"/>
          <p:cNvSpPr txBox="1">
            <a:spLocks noGrp="1"/>
          </p:cNvSpPr>
          <p:nvPr>
            <p:ph type="ctrTitle"/>
          </p:nvPr>
        </p:nvSpPr>
        <p:spPr>
          <a:xfrm>
            <a:off x="1335135" y="2292749"/>
            <a:ext cx="9941670" cy="966878"/>
          </a:xfrm>
          <a:prstGeom prst="rect">
            <a:avLst/>
          </a:prstGeom>
        </p:spPr>
        <p:txBody>
          <a:bodyPr/>
          <a:lstStyle/>
          <a:p>
            <a:r>
              <a:rPr sz="5400" b="1" dirty="0">
                <a:solidFill>
                  <a:schemeClr val="tx1"/>
                </a:solidFill>
                <a:latin typeface="Calisto MT" panose="02040603050505030304" pitchFamily="18" charset="0"/>
              </a:rPr>
              <a:t>College </a:t>
            </a:r>
            <a:r>
              <a:rPr lang="en-US" sz="54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/>
            </a:r>
            <a:br>
              <a:rPr lang="en-US" sz="54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</a:br>
            <a:r>
              <a:rPr sz="54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enquiry</a:t>
            </a:r>
            <a:r>
              <a:rPr lang="en-US" sz="54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/>
            </a:r>
            <a:br>
              <a:rPr lang="en-US" sz="54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</a:br>
            <a:r>
              <a:rPr lang="en-US" sz="54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C</a:t>
            </a:r>
            <a:r>
              <a:rPr sz="54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hatbot</a:t>
            </a:r>
            <a:endParaRPr sz="54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16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3360" y="4370465"/>
            <a:ext cx="6375428" cy="23638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by:</a:t>
            </a: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Sivadas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 Nair</a:t>
            </a: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</a:t>
            </a: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 And Data Science</a:t>
            </a: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Vivek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 (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VJC21AD05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</a:t>
            </a: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nirudh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sudh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(VJC21AD0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12)</a:t>
            </a: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Aaditya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krishna (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VJC21AD001)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72000"/>
              </a:lnSpc>
              <a:spcBef>
                <a:spcPts val="0"/>
              </a:spcBef>
            </a:pPr>
            <a:r>
              <a:rPr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Bastin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george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(VJC21AD021)</a:t>
            </a:r>
          </a:p>
        </p:txBody>
      </p:sp>
      <p:pic>
        <p:nvPicPr>
          <p:cNvPr id="117" name="Google Shape;90;p1" descr="Google Shape;90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16" y="62968"/>
            <a:ext cx="2811135" cy="473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91;p1" descr="Google Shape;91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1151" y="96202"/>
            <a:ext cx="409923" cy="406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8" y="0"/>
            <a:ext cx="626706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329" y="933039"/>
            <a:ext cx="679821" cy="1132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" y="989661"/>
            <a:ext cx="10984406" cy="56875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35" y="70338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7213" y="1907930"/>
            <a:ext cx="714990" cy="1332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4" y="923192"/>
            <a:ext cx="10906964" cy="56974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819" y="72392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329" y="783571"/>
            <a:ext cx="266583" cy="16093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8269" y="0"/>
            <a:ext cx="11175023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649" y="125146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2236" y="1170432"/>
            <a:ext cx="152283" cy="44735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054383"/>
            <a:ext cx="10058400" cy="56981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10" y="132881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0013" y="659422"/>
            <a:ext cx="45719" cy="2725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3" y="859605"/>
            <a:ext cx="10392506" cy="59104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18" y="137278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96" y="152649"/>
            <a:ext cx="11123681" cy="5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r>
              <a:rPr lang="en-US" sz="2800" b="1" u="sng" dirty="0" smtClean="0"/>
              <a:t>2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 VALIDATION CHECK</a:t>
            </a:r>
          </a:p>
          <a:p>
            <a:pPr marL="0" indent="0">
              <a:buNone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1.Once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submit their credentials through the login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form,Python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verifies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	entered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by querying the database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2. 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checks if the provided email and password match any records stored in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database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3. 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ensures that only authorized users can access the system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4. 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confirms that the user is authenticated and can proceed further.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5. If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not, it indicates that the provided credentials are invalid, and the user may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be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denied access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prompted to retry with correct credentials.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6. MySQL is used here as Database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18" y="152649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1" y="852854"/>
            <a:ext cx="10539163" cy="5600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141" y="93873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4952883" cy="82542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3.User input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11215"/>
            <a:ext cx="10058400" cy="436098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 authenticated, users can provide input through various forms or interfaces, such as submitting registration details, suggestions, 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queries.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users can create / register new account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clients can gave their suggestions through suggestion box feature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input refers to the data provided by users through various interfaces, such as forms, text fields, buttons, or other interactive elements in an application.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Users can pass queries in 2 ways: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74320" lvl="5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ither by passing predefined commonly asked question</a:t>
            </a:r>
          </a:p>
          <a:p>
            <a:pPr marL="1874320" lvl="5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 by free chat</a:t>
            </a:r>
          </a:p>
          <a:p>
            <a:pPr marL="1417120" lvl="5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	   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895" y="238918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70" y="414294"/>
            <a:ext cx="7704875" cy="104523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4.Processing and query handling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preprocessed and trained using CHATTERBOT.TRAINER and LISTT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Training: Training data (conversations) is typically provided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teach it how to respond to different user inputs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effectively.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Interaction Training: The responses generated by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based on the user's input and the logic defined within the code. Over time, as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interacts with users and receives feedback, it can continuously learn and improve its responses through a process similar to training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Experience:The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 interface elements, such as login, registration, and chat interaction, making it easier for users to navigate and interact with the application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effectively.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Feedback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Mechanism: This feature can get through suggestion box and feedback can be used to identify areas for improvement and refinement, contributing to the ongoing training and enhancement of the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90" y="185694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70" y="414294"/>
            <a:ext cx="7704875" cy="104523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.RESPONSE GENERATION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 queries from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Tokenize the words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logic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the words using TAG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Response 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Response to HTML by html request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87" y="189533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96;p2"/>
          <p:cNvSpPr txBox="1">
            <a:spLocks noGrp="1"/>
          </p:cNvSpPr>
          <p:nvPr>
            <p:ph type="title"/>
          </p:nvPr>
        </p:nvSpPr>
        <p:spPr>
          <a:xfrm>
            <a:off x="516899" y="1165309"/>
            <a:ext cx="10515600" cy="8052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r>
              <a:rPr u="sng" dirty="0"/>
              <a:t>PROBLEM STATEMENT</a:t>
            </a:r>
          </a:p>
        </p:txBody>
      </p:sp>
      <p:sp>
        <p:nvSpPr>
          <p:cNvPr id="121" name="Google Shape;97;p2"/>
          <p:cNvSpPr txBox="1">
            <a:spLocks noGrp="1"/>
          </p:cNvSpPr>
          <p:nvPr>
            <p:ph type="body" idx="1"/>
          </p:nvPr>
        </p:nvSpPr>
        <p:spPr>
          <a:xfrm>
            <a:off x="302296" y="1756003"/>
            <a:ext cx="10515600" cy="453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68680">
              <a:lnSpc>
                <a:spcPct val="80000"/>
              </a:lnSpc>
              <a:spcBef>
                <a:spcPts val="0"/>
              </a:spcBef>
              <a:buSzTx/>
              <a:buNone/>
              <a:defRPr sz="2660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868680">
              <a:lnSpc>
                <a:spcPct val="80000"/>
              </a:lnSpc>
              <a:spcBef>
                <a:spcPts val="0"/>
              </a:spcBef>
              <a:buSzTx/>
              <a:buNone/>
              <a:defRPr sz="2660"/>
            </a:pP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434340" defTabSz="868680">
              <a:lnSpc>
                <a:spcPct val="80000"/>
              </a:lnSpc>
              <a:spcBef>
                <a:spcPts val="0"/>
              </a:spcBef>
              <a:buSzTx/>
              <a:buNone/>
              <a:defRPr sz="2660"/>
            </a:pP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Institutions of higher education often struggle with providing easily accessible and user-friendly methods for students, faculties and parents to access essential information about the </a:t>
            </a:r>
            <a:r>
              <a:rPr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college.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developed a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AMANDA which enhances the accessibility of college related information.</a:t>
            </a: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a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 that allows users to interact and obtain the necessary details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effortlessly.</a:t>
            </a: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implementing AMANDA,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colleges can improve user satisfaction, reduce the burden on administrative staff, and ultimately enhance the overall experience for students and prospective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students.</a:t>
            </a: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AMANDA could be integrated with any college website by training with the corresponding college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endParaRPr lang="en-US" dirty="0" smtClean="0"/>
          </a:p>
          <a:p>
            <a:pPr marL="434340" indent="-318213" defTabSz="868680">
              <a:lnSpc>
                <a:spcPct val="80000"/>
              </a:lnSpc>
              <a:spcBef>
                <a:spcPts val="0"/>
              </a:spcBef>
              <a:buSzPts val="2100"/>
              <a:defRPr sz="2185"/>
            </a:pPr>
            <a:endParaRPr lang="en-US" dirty="0"/>
          </a:p>
        </p:txBody>
      </p:sp>
      <p:sp>
        <p:nvSpPr>
          <p:cNvPr id="122" name="Google Shape;99;p2"/>
          <p:cNvSpPr txBox="1">
            <a:spLocks noGrp="1"/>
          </p:cNvSpPr>
          <p:nvPr>
            <p:ph type="sldNum" sz="quarter" idx="2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74" y="89859"/>
            <a:ext cx="3348081" cy="563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oogle Shape;101;p2" descr="Google Shape;10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0639" y="89859"/>
            <a:ext cx="522476" cy="518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09" y="203278"/>
            <a:ext cx="7731253" cy="834214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Flow of code</a:t>
            </a:r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907931"/>
            <a:ext cx="10058400" cy="32267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595" y="203278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525" y="2093976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FLASK:The main Flask class used to create the Flask application instance.</a:t>
            </a:r>
          </a:p>
          <a:p>
            <a:r>
              <a:rPr lang="en-US" smtClean="0"/>
              <a:t>render_template: Function used to render HTML templates. </a:t>
            </a:r>
          </a:p>
          <a:p>
            <a:r>
              <a:rPr lang="en-US" smtClean="0"/>
              <a:t>request: Object representing the current HTTP request.</a:t>
            </a:r>
          </a:p>
          <a:p>
            <a:r>
              <a:rPr lang="en-US" smtClean="0"/>
              <a:t>redirect: Function to redirect the user to a different URL.</a:t>
            </a:r>
          </a:p>
          <a:p>
            <a:r>
              <a:rPr lang="en-US" smtClean="0"/>
              <a:t>flash: Function for displaying temporary messages to the user.</a:t>
            </a:r>
          </a:p>
          <a:p>
            <a:r>
              <a:rPr lang="en-US" smtClean="0"/>
              <a:t>ReCaptcha: Extension for integrating Google reCAPTCHA with Flask applications.</a:t>
            </a:r>
          </a:p>
          <a:p>
            <a:r>
              <a:rPr lang="en-US" smtClean="0"/>
              <a:t>mysql.connector: Module for connecting to MySQL databases.</a:t>
            </a:r>
          </a:p>
          <a:p>
            <a:r>
              <a:rPr lang="en-US" smtClean="0"/>
              <a:t>ChatBot: Class representing a chatbot instance created using the ChatterBot library.</a:t>
            </a:r>
          </a:p>
          <a:p>
            <a:r>
              <a:rPr lang="en-US" smtClean="0"/>
              <a:t>nltk: Natural Language Toolkit, a library for natural language processing.</a:t>
            </a:r>
          </a:p>
          <a:p>
            <a:r>
              <a:rPr lang="en-US" smtClean="0"/>
              <a:t>ssl: Module providing access to Transport Layer Security (TLS) and Secure Socket Layer (SSL) cryptographic protocols.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41" y="155419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56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</a:t>
            </a:r>
            <a:r>
              <a:rPr lang="en-US" b="1" u="sng" dirty="0" smtClean="0"/>
              <a:t>I</a:t>
            </a:r>
            <a:r>
              <a:rPr b="1" u="sng" dirty="0" smtClean="0"/>
              <a:t>mplementation</a:t>
            </a:r>
            <a:endParaRPr b="1" u="sng" dirty="0"/>
          </a:p>
        </p:txBody>
      </p:sp>
      <p:sp>
        <p:nvSpPr>
          <p:cNvPr id="150" name="Google Shape;157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from flask import Flask, </a:t>
            </a:r>
            <a:r>
              <a:rPr dirty="0" err="1"/>
              <a:t>render_template</a:t>
            </a:r>
            <a:r>
              <a:rPr dirty="0"/>
              <a:t>, request, session, redirect, flash</a:t>
            </a:r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from </a:t>
            </a:r>
            <a:r>
              <a:rPr dirty="0" err="1"/>
              <a:t>flask_recaptcha</a:t>
            </a:r>
            <a:r>
              <a:rPr dirty="0"/>
              <a:t> import </a:t>
            </a:r>
            <a:r>
              <a:rPr dirty="0" err="1"/>
              <a:t>ReCaptcha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import </a:t>
            </a:r>
            <a:r>
              <a:rPr dirty="0" err="1"/>
              <a:t>mysql.connector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import </a:t>
            </a:r>
            <a:r>
              <a:rPr dirty="0" err="1"/>
              <a:t>os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from chatterbot import </a:t>
            </a:r>
            <a:r>
              <a:rPr dirty="0" err="1"/>
              <a:t>ChatBot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from jinja2 import Markup</a:t>
            </a:r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from </a:t>
            </a:r>
            <a:r>
              <a:rPr dirty="0" err="1"/>
              <a:t>chatterbot.trainers</a:t>
            </a:r>
            <a:r>
              <a:rPr dirty="0"/>
              <a:t> import </a:t>
            </a:r>
            <a:r>
              <a:rPr dirty="0" err="1"/>
              <a:t>ListTrainer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#import </a:t>
            </a:r>
            <a:r>
              <a:rPr dirty="0" err="1"/>
              <a:t>nltk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import </a:t>
            </a:r>
            <a:r>
              <a:rPr dirty="0" err="1"/>
              <a:t>ssl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try:</a:t>
            </a:r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    _</a:t>
            </a:r>
            <a:r>
              <a:rPr dirty="0" err="1"/>
              <a:t>create_unverified_https_context</a:t>
            </a:r>
            <a:r>
              <a:rPr dirty="0"/>
              <a:t> = </a:t>
            </a:r>
            <a:r>
              <a:rPr dirty="0" err="1"/>
              <a:t>ssl</a:t>
            </a:r>
            <a:r>
              <a:rPr dirty="0"/>
              <a:t>._</a:t>
            </a:r>
            <a:r>
              <a:rPr dirty="0" err="1"/>
              <a:t>create_unverified_context</a:t>
            </a:r>
            <a:endParaRPr dirty="0"/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except </a:t>
            </a:r>
            <a:r>
              <a:rPr dirty="0" err="1"/>
              <a:t>AttributeError</a:t>
            </a:r>
            <a:r>
              <a:rPr dirty="0"/>
              <a:t>:</a:t>
            </a:r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    pass</a:t>
            </a:r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else:</a:t>
            </a:r>
          </a:p>
          <a:p>
            <a:pPr marL="0" indent="0" defTabSz="19202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    </a:t>
            </a:r>
            <a:r>
              <a:rPr dirty="0" err="1"/>
              <a:t>ssl</a:t>
            </a:r>
            <a:r>
              <a:rPr dirty="0"/>
              <a:t>._</a:t>
            </a:r>
            <a:r>
              <a:rPr dirty="0" err="1"/>
              <a:t>create_default_https_context</a:t>
            </a:r>
            <a:r>
              <a:rPr dirty="0"/>
              <a:t> = _</a:t>
            </a:r>
            <a:r>
              <a:rPr dirty="0" err="1"/>
              <a:t>create_unverified_https_context</a:t>
            </a:r>
            <a:endParaRPr dirty="0"/>
          </a:p>
        </p:txBody>
      </p:sp>
      <p:sp>
        <p:nvSpPr>
          <p:cNvPr id="151" name="Google Shape;159;p9"/>
          <p:cNvSpPr txBox="1">
            <a:spLocks noGrp="1"/>
          </p:cNvSpPr>
          <p:nvPr>
            <p:ph type="sldNum" sz="quarter" idx="2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152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4907" y="159086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4183" y="196593"/>
            <a:ext cx="625292" cy="620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71" y="2420248"/>
            <a:ext cx="4307704" cy="28561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156" name="Google Shape;165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# nltk.download('stopwords')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bot = ChatBot('&lt;b&gt;Amanda Bot&lt;/b&gt;')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bot = ChatBot(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'ChatBot for College Enquiry',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storage_adapter='chatterbot.storage.SQLStorageAdapter',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logic_adapters=[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{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'import_path': 'chatterbot.logic.BestMatch',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'default_response': "Hi there, Welcome to college chat bot 👋 If you need any assistance, I'm always here.Go ahead and write the number of any query. 😃✨&lt;b&gt;&lt;br&gt;&lt;br&gt;  Which of the following user groups do you belong to? &lt;br&gt;&lt;br&gt;1.&amp;emsp;Student's Section Enquiry.&lt;/br&gt;2.&amp;emsp;Faculty Section Enquiry. &lt;/br&gt;3.&amp;emsp;Parent's Section Enquiry.&lt;/br&gt;4.&amp;emsp;Visitor's Section Enquiry.&lt;/br&gt;&lt;br&gt;",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'maximum_similarity_threshold': 0.90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}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],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database_uri='sqlite:///database.sqlite3'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)</a:t>
            </a:r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16001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9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trainer = ListTrainer(bot)</a:t>
            </a:r>
          </a:p>
        </p:txBody>
      </p:sp>
      <p:sp>
        <p:nvSpPr>
          <p:cNvPr id="157" name="Google Shape;167;p10"/>
          <p:cNvSpPr txBox="1">
            <a:spLocks noGrp="1"/>
          </p:cNvSpPr>
          <p:nvPr>
            <p:ph type="sldNum" sz="quarter" idx="2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158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3394" y="239675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2671" y="277183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162" name="Google Shape;165;p10"/>
          <p:cNvSpPr txBox="1">
            <a:spLocks noGrp="1"/>
          </p:cNvSpPr>
          <p:nvPr>
            <p:ph type="body" idx="1"/>
          </p:nvPr>
        </p:nvSpPr>
        <p:spPr>
          <a:xfrm>
            <a:off x="838200" y="1698984"/>
            <a:ext cx="10515601" cy="43513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conversation = [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"Hi",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"Helloo!",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"Hey",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"what courses are available",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"computer engineering, electronics and computer science, Mechanical Engineering, Science and Humanities, AI &amp; Data Science"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"How are you?",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"I'm good.&lt;/br&gt; &lt;br&gt;Go ahead and write the number of any query. 😃✨ &lt;br&gt; 1.&amp;emsp;Student's Section Enquiry.&lt;/br&gt;2.&amp;emsp;Faculty Section Enquiry. &lt;/br&gt;3.&amp;emsp;Parent's Section Enquiry.&lt;/br&gt;4.&amp;emsp;Visitor's Section Enquiry.&lt;/br&gt;",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"Great",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"Go ahead and write the number of any query. 😃✨ &lt;br&gt; 1.&amp;emsp;Student's Section Enquiry.&lt;/br&gt;2.&amp;emsp;Faculty Section Enquiry. &lt;/br&gt;3.&amp;emsp;Parent's Section Enquiry.&lt;/br&gt;4.&amp;emsp;Visitor's Section Enquiry.&lt;/br&gt;",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"good",</a:t>
            </a:r>
          </a:p>
          <a:p>
            <a:pPr marL="0" indent="0" defTabSz="142239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"Go ahead and write the number of any query.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😃✨</a:t>
            </a:r>
            <a:r>
              <a:t> &lt;br&gt; 2.&amp;emsp;Faculty Section Enquiry. &lt;/br&gt;3.&amp;emsp;Parent's Section Enquiry.&lt;/br&gt;4.&amp;emsp;Visitor's Section Enquiry.&lt;/br&gt;",</a:t>
            </a:r>
          </a:p>
        </p:txBody>
      </p:sp>
      <p:sp>
        <p:nvSpPr>
          <p:cNvPr id="163" name="Google Shape;167;p10"/>
          <p:cNvSpPr txBox="1">
            <a:spLocks noGrp="1"/>
          </p:cNvSpPr>
          <p:nvPr>
            <p:ph type="sldNum" sz="quarter" idx="2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164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1547" y="147573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0824" y="185081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180" name="Google Shape;165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</a:t>
            </a:r>
            <a:r>
              <a:rPr sz="1900"/>
              <a:t>  "4.4",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"&lt;b &gt; EXTRA-CURRICULAR &lt;br&gt;These are the top results:&lt;br&gt; &lt;br&gt;4.4.1 Events  &lt;br&gt; 4.4.2 Institute Innovation Cell &lt;/b&gt;",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"4.4.1",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"&lt;b &gt; 4.4.1 Events    &lt;br&gt;The link to Events   👉 &lt;a href=" 'http://www.frcrce.ac.in/index.php/students/events-new' "&gt;Click Here&lt;/a&gt; &lt;/b&gt;",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"4.4.2",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"&lt;b &gt; 4.4.2 Institute Innovation Cell &lt;br&gt;The link to Institute Innovation Cell 👉&lt;a href=" 'https://crceiic.github.io/' "&gt;Click Here&lt;/a&gt; &lt;/b&gt;",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]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trainer.train(conversation)</a:t>
            </a:r>
          </a:p>
        </p:txBody>
      </p:sp>
      <p:sp>
        <p:nvSpPr>
          <p:cNvPr id="181" name="Google Shape;167;p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182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7343" y="182111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6620" y="219619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186" name="Google Shape;165;p10"/>
          <p:cNvSpPr txBox="1">
            <a:spLocks noGrp="1"/>
          </p:cNvSpPr>
          <p:nvPr>
            <p:ph type="body" idx="1"/>
          </p:nvPr>
        </p:nvSpPr>
        <p:spPr>
          <a:xfrm>
            <a:off x="839374" y="2000110"/>
            <a:ext cx="10058400" cy="40507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app = Flask(__name__)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recaptcha</a:t>
            </a:r>
            <a:r>
              <a:rPr dirty="0"/>
              <a:t> = </a:t>
            </a:r>
            <a:r>
              <a:rPr dirty="0" err="1"/>
              <a:t>ReCaptcha</a:t>
            </a:r>
            <a:r>
              <a:rPr dirty="0"/>
              <a:t>(app)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app.secret_key</a:t>
            </a:r>
            <a:r>
              <a:rPr dirty="0"/>
              <a:t>=</a:t>
            </a:r>
            <a:r>
              <a:rPr dirty="0" err="1"/>
              <a:t>os.urandom</a:t>
            </a:r>
            <a:r>
              <a:rPr dirty="0"/>
              <a:t>(24)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app.static_folder</a:t>
            </a:r>
            <a:r>
              <a:rPr dirty="0"/>
              <a:t> = 'static'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app.config.update</a:t>
            </a:r>
            <a:r>
              <a:rPr dirty="0"/>
              <a:t>(</a:t>
            </a:r>
            <a:r>
              <a:rPr dirty="0" err="1"/>
              <a:t>dict</a:t>
            </a:r>
            <a:r>
              <a:rPr dirty="0"/>
              <a:t>(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    RECAPTCHA_ENABLED = True,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    RECAPTCHA_SITE_KEY = "6LdbAx0aAAAAAANl04WHtDbraFMufACHccHbn09L",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    RECAPTCHA_SECRET_KEY = "6LdbAx0aAAAAAMmkgBKJ2Z9xsQjMD5YutoXC6Wee"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))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recaptcha</a:t>
            </a:r>
            <a:r>
              <a:rPr dirty="0"/>
              <a:t>=</a:t>
            </a:r>
            <a:r>
              <a:rPr dirty="0" err="1"/>
              <a:t>ReCaptcha</a:t>
            </a:r>
            <a:r>
              <a:rPr dirty="0"/>
              <a:t>()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recaptcha.init_app</a:t>
            </a:r>
            <a:r>
              <a:rPr dirty="0"/>
              <a:t>(app)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app.config</a:t>
            </a:r>
            <a:r>
              <a:rPr dirty="0"/>
              <a:t>['SECRET_KEY'] = '</a:t>
            </a:r>
            <a:r>
              <a:rPr dirty="0" err="1"/>
              <a:t>cairocoders-ednalan</a:t>
            </a:r>
            <a:r>
              <a:rPr dirty="0"/>
              <a:t>'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conn=</a:t>
            </a:r>
            <a:r>
              <a:rPr dirty="0" err="1"/>
              <a:t>mysql.connector.connect</a:t>
            </a:r>
            <a:r>
              <a:rPr dirty="0"/>
              <a:t>(host='</a:t>
            </a:r>
            <a:r>
              <a:rPr dirty="0" err="1"/>
              <a:t>localhost',port</a:t>
            </a:r>
            <a:r>
              <a:rPr dirty="0"/>
              <a:t>='3306',user='</a:t>
            </a:r>
            <a:r>
              <a:rPr dirty="0" err="1"/>
              <a:t>root',password</a:t>
            </a:r>
            <a:r>
              <a:rPr dirty="0"/>
              <a:t>='</a:t>
            </a:r>
            <a:r>
              <a:rPr dirty="0" err="1"/>
              <a:t>root',database</a:t>
            </a:r>
            <a:r>
              <a:rPr dirty="0"/>
              <a:t>='register',</a:t>
            </a:r>
            <a:r>
              <a:rPr dirty="0" err="1"/>
              <a:t>auth_plugin</a:t>
            </a:r>
            <a:r>
              <a:rPr dirty="0"/>
              <a:t>='</a:t>
            </a:r>
            <a:r>
              <a:rPr dirty="0" err="1"/>
              <a:t>mysql_native_password</a:t>
            </a:r>
            <a:r>
              <a:rPr dirty="0"/>
              <a:t>')</a:t>
            </a:r>
          </a:p>
          <a:p>
            <a:pPr marL="0" indent="0" defTabSz="177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cur=</a:t>
            </a:r>
            <a:r>
              <a:rPr dirty="0" err="1"/>
              <a:t>conn.cursor</a:t>
            </a:r>
            <a:r>
              <a:rPr dirty="0"/>
              <a:t>()</a:t>
            </a:r>
          </a:p>
        </p:txBody>
      </p:sp>
      <p:sp>
        <p:nvSpPr>
          <p:cNvPr id="187" name="Google Shape;167;p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188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9445" y="193624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8722" y="231132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192" name="Google Shape;165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@app.route("/index")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home():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if 'id' in session: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return render_template('index.html')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else: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return redirect('/')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@app.route('/')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login():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return render_template("login.html")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@app.route('/register')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about():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return render_template('register.html')</a:t>
            </a:r>
          </a:p>
        </p:txBody>
      </p:sp>
      <p:sp>
        <p:nvSpPr>
          <p:cNvPr id="193" name="Google Shape;167;p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194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195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03" y="92979"/>
            <a:ext cx="625292" cy="620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2831" y="177839"/>
            <a:ext cx="3879277" cy="652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82107" y="215347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200" name="Google Shape;165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@app.route('/forgot')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forgot():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return render_template('forgot.html')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@app.route('/login_validation',methods=['POST'])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login_validation():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email=request.form.get('email')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password=request.form.get('password')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cur.execute("""SELECT * FROM `users` WHERE `email` LIKE '{}' AND `password` LIKE '{}'""".format(email,password))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users = cur.fetchall()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if len(users)&gt;0: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session['id']=users[0][0]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flash('You were successfully logged in')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return redirect('/index')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else: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flash('Invalid credentials !!!')</a:t>
            </a:r>
          </a:p>
          <a:p>
            <a:pPr marL="0" indent="0" defTabSz="259588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3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return redirect('/')</a:t>
            </a:r>
          </a:p>
        </p:txBody>
      </p:sp>
      <p:sp>
        <p:nvSpPr>
          <p:cNvPr id="201" name="Google Shape;167;p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202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0035" y="205136"/>
            <a:ext cx="3879277" cy="652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9311" y="242644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218" name="Google Shape;165;p10"/>
          <p:cNvSpPr txBox="1">
            <a:spLocks noGrp="1"/>
          </p:cNvSpPr>
          <p:nvPr>
            <p:ph type="body" idx="1"/>
          </p:nvPr>
        </p:nvSpPr>
        <p:spPr>
          <a:xfrm>
            <a:off x="953327" y="1877065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@app.route('/add_user',methods=['POST'])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register():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if recaptcha.verify():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flash('New User Added Successfully')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return redirect('/register')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else: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flash('Error Recaptcha') 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return redirect('/register')</a:t>
            </a:r>
          </a:p>
        </p:txBody>
      </p:sp>
      <p:sp>
        <p:nvSpPr>
          <p:cNvPr id="219" name="Google Shape;167;p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20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933" y="193624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7209" y="231132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06;p3"/>
          <p:cNvSpPr txBox="1">
            <a:spLocks noGrp="1"/>
          </p:cNvSpPr>
          <p:nvPr>
            <p:ph type="title"/>
          </p:nvPr>
        </p:nvSpPr>
        <p:spPr>
          <a:xfrm>
            <a:off x="307004" y="1215481"/>
            <a:ext cx="10515600" cy="6993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u="sng" dirty="0"/>
              <a:t>ABSTRACT</a:t>
            </a:r>
          </a:p>
        </p:txBody>
      </p:sp>
      <p:sp>
        <p:nvSpPr>
          <p:cNvPr id="127" name="Google Shape;107;p3"/>
          <p:cNvSpPr txBox="1">
            <a:spLocks noGrp="1"/>
          </p:cNvSpPr>
          <p:nvPr>
            <p:ph type="body" idx="1"/>
          </p:nvPr>
        </p:nvSpPr>
        <p:spPr>
          <a:xfrm>
            <a:off x="0" y="2332155"/>
            <a:ext cx="5341171" cy="43397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3700">
              <a:lnSpc>
                <a:spcPct val="72000"/>
              </a:lnSpc>
              <a:spcBef>
                <a:spcPts val="0"/>
              </a:spcBef>
              <a:buSzTx/>
              <a:defRPr sz="21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implementation of this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aim to address the challenge of accessibility and user-friendliness in accessing college-related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information.</a:t>
            </a:r>
          </a:p>
          <a:p>
            <a:pPr marL="393700">
              <a:lnSpc>
                <a:spcPct val="72000"/>
              </a:lnSpc>
              <a:spcBef>
                <a:spcPts val="0"/>
              </a:spcBef>
              <a:buSzTx/>
              <a:defRPr sz="2100"/>
            </a:pP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93700">
              <a:lnSpc>
                <a:spcPct val="72000"/>
              </a:lnSpc>
              <a:spcBef>
                <a:spcPts val="0"/>
              </a:spcBef>
              <a:buSzTx/>
              <a:defRPr sz="2100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such as HTML and CSS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put in to work for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interface.</a:t>
            </a:r>
          </a:p>
          <a:p>
            <a:pPr marL="393700">
              <a:lnSpc>
                <a:spcPct val="72000"/>
              </a:lnSpc>
              <a:spcBef>
                <a:spcPts val="0"/>
              </a:spcBef>
              <a:buSzTx/>
              <a:defRPr sz="2100"/>
            </a:pP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93700">
              <a:lnSpc>
                <a:spcPct val="72000"/>
              </a:lnSpc>
              <a:spcBef>
                <a:spcPts val="0"/>
              </a:spcBef>
              <a:buSzTx/>
              <a:defRPr sz="2100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including Python and the Flask framework for implementation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93700">
              <a:lnSpc>
                <a:spcPct val="72000"/>
              </a:lnSpc>
              <a:spcBef>
                <a:spcPts val="0"/>
              </a:spcBef>
              <a:buSzTx/>
              <a:defRPr sz="2100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93700">
              <a:lnSpc>
                <a:spcPct val="72000"/>
              </a:lnSpc>
              <a:spcBef>
                <a:spcPts val="0"/>
              </a:spcBef>
              <a:buSzTx/>
              <a:defRPr sz="21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utilizes various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libraries and modules, including Flask, Redirect, MySQL Connector, and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ChatterBot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 facilitate seamless communication and information retrieval.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Google Shape;109;p3"/>
          <p:cNvSpPr txBox="1">
            <a:spLocks noGrp="1"/>
          </p:cNvSpPr>
          <p:nvPr>
            <p:ph type="sldNum" sz="quarter" idx="2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29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004" y="159086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6280" y="196593"/>
            <a:ext cx="625292" cy="620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8" y="279918"/>
            <a:ext cx="5758024" cy="62589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u="sng" dirty="0"/>
              <a:t>Code implementation</a:t>
            </a:r>
          </a:p>
        </p:txBody>
      </p:sp>
      <p:sp>
        <p:nvSpPr>
          <p:cNvPr id="224" name="Google Shape;165;p10"/>
          <p:cNvSpPr txBox="1">
            <a:spLocks noGrp="1"/>
          </p:cNvSpPr>
          <p:nvPr>
            <p:ph type="body" idx="1"/>
          </p:nvPr>
        </p:nvSpPr>
        <p:spPr>
          <a:xfrm>
            <a:off x="953327" y="1877065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@app.route('/logout')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logout():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session.pop('id')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return redirect('/')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@app.route("/get")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 get_bot_response():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userText = request.args.get('msg')  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reply = bot.get_response(userText)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print(reply)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return str(reply)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__name__ == "__main__":</a:t>
            </a:r>
          </a:p>
          <a:p>
            <a:pPr marL="0" indent="0" defTabSz="323596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2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app.run() </a:t>
            </a:r>
          </a:p>
        </p:txBody>
      </p:sp>
      <p:sp>
        <p:nvSpPr>
          <p:cNvPr id="225" name="Google Shape;167;p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226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9445" y="147573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8722" y="185081"/>
            <a:ext cx="625292" cy="62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72;p11"/>
          <p:cNvSpPr txBox="1">
            <a:spLocks noGrp="1"/>
          </p:cNvSpPr>
          <p:nvPr>
            <p:ph type="title"/>
          </p:nvPr>
        </p:nvSpPr>
        <p:spPr>
          <a:xfrm>
            <a:off x="383990" y="516913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b="1" u="sng" dirty="0"/>
              <a:t>Conclusion</a:t>
            </a:r>
          </a:p>
        </p:txBody>
      </p:sp>
      <p:sp>
        <p:nvSpPr>
          <p:cNvPr id="230" name="Google Shape;173;p11"/>
          <p:cNvSpPr txBox="1">
            <a:spLocks noGrp="1"/>
          </p:cNvSpPr>
          <p:nvPr>
            <p:ph type="body" idx="1"/>
          </p:nvPr>
        </p:nvSpPr>
        <p:spPr>
          <a:xfrm>
            <a:off x="383990" y="2126257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20" indent="50800" defTabSz="365760">
              <a:spcBef>
                <a:spcPts val="0"/>
              </a:spcBef>
              <a:buSzTx/>
              <a:buNone/>
              <a:defRPr sz="1760"/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college enquiry </a:t>
            </a:r>
            <a:r>
              <a:rPr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developed using Python and Flask provides an interactive platform for users to </a:t>
            </a:r>
            <a:r>
              <a:rPr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50800" defTabSz="365760">
              <a:spcBef>
                <a:spcPts val="0"/>
              </a:spcBef>
              <a:buSzTx/>
              <a:buNone/>
              <a:defRPr sz="1760"/>
            </a:pPr>
            <a:r>
              <a:rPr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various aspects of the college. Here's a conclusion summarizing its key features and </a:t>
            </a:r>
            <a:r>
              <a:rPr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functionalities: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50800" defTabSz="365760">
              <a:spcBef>
                <a:spcPts val="0"/>
              </a:spcBef>
              <a:buSzTx/>
              <a:buNone/>
              <a:defRPr sz="1760"/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0" defTabSz="365760">
              <a:spcBef>
                <a:spcPts val="0"/>
              </a:spcBef>
              <a:buSzTx/>
              <a:buNone/>
              <a:defRPr sz="176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Interface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communicate via text messages.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0" defTabSz="365760">
              <a:spcBef>
                <a:spcPts val="0"/>
              </a:spcBef>
              <a:buSzTx/>
              <a:buNone/>
              <a:defRPr sz="176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Retrieval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Inquire about college topics.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0" defTabSz="365760">
              <a:spcBef>
                <a:spcPts val="0"/>
              </a:spcBef>
              <a:buSzTx/>
              <a:buNone/>
              <a:defRPr sz="176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Responses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Clear, organized answers.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0" defTabSz="365760">
              <a:spcBef>
                <a:spcPts val="0"/>
              </a:spcBef>
              <a:buSzTx/>
              <a:buNone/>
              <a:defRPr sz="176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login and personalized features.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0" defTabSz="365760">
              <a:spcBef>
                <a:spcPts val="0"/>
              </a:spcBef>
              <a:buSzTx/>
              <a:buNone/>
              <a:defRPr sz="176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Feedback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suggestions for improvement.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0" defTabSz="365760">
              <a:spcBef>
                <a:spcPts val="0"/>
              </a:spcBef>
              <a:buSzTx/>
              <a:buNone/>
              <a:defRPr sz="176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Integration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user data in MySQL.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0" defTabSz="365760">
              <a:spcBef>
                <a:spcPts val="0"/>
              </a:spcBef>
              <a:buSzTx/>
              <a:buNone/>
              <a:defRPr sz="176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Measures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verification.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50800" defTabSz="365760">
              <a:spcBef>
                <a:spcPts val="0"/>
              </a:spcBef>
              <a:buSzTx/>
              <a:buNone/>
              <a:defRPr sz="1760"/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50800" defTabSz="365760">
              <a:spcBef>
                <a:spcPts val="0"/>
              </a:spcBef>
              <a:buSzTx/>
              <a:buNone/>
              <a:defRPr sz="1760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50800" defTabSz="365760">
              <a:spcBef>
                <a:spcPts val="0"/>
              </a:spcBef>
              <a:buSzTx/>
              <a:buNone/>
              <a:defRPr sz="1760"/>
            </a:pPr>
            <a:r>
              <a:rPr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college enquiry </a:t>
            </a:r>
            <a:r>
              <a:rPr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a convenient and efficient way for users to access information </a:t>
            </a:r>
            <a:r>
              <a:rPr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320" indent="50800" defTabSz="365760">
              <a:spcBef>
                <a:spcPts val="0"/>
              </a:spcBef>
              <a:buSzTx/>
              <a:buNone/>
              <a:defRPr sz="1760"/>
            </a:pPr>
            <a:r>
              <a:rPr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 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to the college, enhancing communication and engagement within the college community.</a:t>
            </a:r>
          </a:p>
        </p:txBody>
      </p:sp>
      <p:sp>
        <p:nvSpPr>
          <p:cNvPr id="231" name="Google Shape;175;p1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232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4523" y="152487"/>
            <a:ext cx="3879277" cy="652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8722" y="185081"/>
            <a:ext cx="625292" cy="620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99" y="2867854"/>
            <a:ext cx="3069771" cy="17354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4" y="282103"/>
            <a:ext cx="11342451" cy="61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16;p4"/>
          <p:cNvSpPr txBox="1">
            <a:spLocks noGrp="1"/>
          </p:cNvSpPr>
          <p:nvPr>
            <p:ph type="title"/>
          </p:nvPr>
        </p:nvSpPr>
        <p:spPr>
          <a:xfrm>
            <a:off x="255642" y="4718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u="sng" dirty="0"/>
              <a:t>LITERATURE SURVEY</a:t>
            </a:r>
          </a:p>
        </p:txBody>
      </p:sp>
      <p:sp>
        <p:nvSpPr>
          <p:cNvPr id="133" name="Google Shape;117;p4"/>
          <p:cNvSpPr txBox="1">
            <a:spLocks noGrp="1"/>
          </p:cNvSpPr>
          <p:nvPr>
            <p:ph type="body" idx="1"/>
          </p:nvPr>
        </p:nvSpPr>
        <p:spPr>
          <a:xfrm>
            <a:off x="5206482" y="454504"/>
            <a:ext cx="5851696" cy="17158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511" indent="81279" defTabSz="585215">
              <a:spcBef>
                <a:spcPts val="0"/>
              </a:spcBef>
              <a:buSzTx/>
              <a:buNone/>
              <a:defRPr sz="1792"/>
            </a:pPr>
            <a:endParaRPr dirty="0"/>
          </a:p>
          <a:p>
            <a:pPr marL="32511" lvl="3" indent="1259839" defTabSz="585215">
              <a:spcBef>
                <a:spcPts val="0"/>
              </a:spcBef>
              <a:buSzTx/>
              <a:buNone/>
              <a:defRPr sz="1792"/>
            </a:pPr>
            <a:r>
              <a:rPr dirty="0"/>
              <a:t>                                                  </a:t>
            </a:r>
          </a:p>
        </p:txBody>
      </p:sp>
      <p:sp>
        <p:nvSpPr>
          <p:cNvPr id="134" name="Google Shape;119;p4"/>
          <p:cNvSpPr txBox="1">
            <a:spLocks noGrp="1"/>
          </p:cNvSpPr>
          <p:nvPr>
            <p:ph type="sldNum" sz="quarter" idx="2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35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7829" y="230855"/>
            <a:ext cx="3420569" cy="5756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59989"/>
              </p:ext>
            </p:extLst>
          </p:nvPr>
        </p:nvGraphicFramePr>
        <p:xfrm>
          <a:off x="559836" y="1716833"/>
          <a:ext cx="11052474" cy="25752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3766">
                  <a:extLst>
                    <a:ext uri="{9D8B030D-6E8A-4147-A177-3AD203B41FA5}">
                      <a16:colId xmlns:a16="http://schemas.microsoft.com/office/drawing/2014/main" val="551135384"/>
                    </a:ext>
                  </a:extLst>
                </a:gridCol>
                <a:gridCol w="3027565">
                  <a:extLst>
                    <a:ext uri="{9D8B030D-6E8A-4147-A177-3AD203B41FA5}">
                      <a16:colId xmlns:a16="http://schemas.microsoft.com/office/drawing/2014/main" val="295329689"/>
                    </a:ext>
                  </a:extLst>
                </a:gridCol>
                <a:gridCol w="3298518">
                  <a:extLst>
                    <a:ext uri="{9D8B030D-6E8A-4147-A177-3AD203B41FA5}">
                      <a16:colId xmlns:a16="http://schemas.microsoft.com/office/drawing/2014/main" val="1122036578"/>
                    </a:ext>
                  </a:extLst>
                </a:gridCol>
                <a:gridCol w="3172625">
                  <a:extLst>
                    <a:ext uri="{9D8B030D-6E8A-4147-A177-3AD203B41FA5}">
                      <a16:colId xmlns:a16="http://schemas.microsoft.com/office/drawing/2014/main" val="3102400438"/>
                    </a:ext>
                  </a:extLst>
                </a:gridCol>
              </a:tblGrid>
              <a:tr h="774111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TITLE</a:t>
                      </a:r>
                      <a:endParaRPr lang="en-US" sz="2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METHODOLOGY</a:t>
                      </a:r>
                      <a:endParaRPr lang="en-US" sz="2000" b="1" u="sn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ADVANTAGES</a:t>
                      </a:r>
                      <a:endParaRPr lang="en-US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DISADVANTAGES</a:t>
                      </a:r>
                      <a:endParaRPr lang="en-US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693707"/>
                  </a:ext>
                </a:extLst>
              </a:tr>
              <a:tr h="1801139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review on college enquiry </a:t>
                      </a:r>
                      <a:r>
                        <a:rPr lang="en-US" sz="1600" baseline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chatbot</a:t>
                      </a:r>
                      <a:endParaRPr lang="en-US" sz="1600" baseline="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 libraries and modules, including Flask, Redirect, MySQL Connector, and </a:t>
                      </a:r>
                      <a:r>
                        <a:rPr lang="en-US" sz="160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ChatterBot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to facilitate seamless communication and information retrieval. 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 friendly interface so makes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it easy even for new users to interact with the </a:t>
                      </a:r>
                      <a:r>
                        <a:rPr lang="en-US" sz="1600" baseline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chatbot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creates a pleasant atmosphere altogether.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Backend work using html has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be continuously monitored in order to change and insert new queries.  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09043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13209"/>
              </p:ext>
            </p:extLst>
          </p:nvPr>
        </p:nvGraphicFramePr>
        <p:xfrm>
          <a:off x="559836" y="4319744"/>
          <a:ext cx="11052475" cy="1798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8213">
                  <a:extLst>
                    <a:ext uri="{9D8B030D-6E8A-4147-A177-3AD203B41FA5}">
                      <a16:colId xmlns:a16="http://schemas.microsoft.com/office/drawing/2014/main" val="291560342"/>
                    </a:ext>
                  </a:extLst>
                </a:gridCol>
                <a:gridCol w="3032449">
                  <a:extLst>
                    <a:ext uri="{9D8B030D-6E8A-4147-A177-3AD203B41FA5}">
                      <a16:colId xmlns:a16="http://schemas.microsoft.com/office/drawing/2014/main" val="461161491"/>
                    </a:ext>
                  </a:extLst>
                </a:gridCol>
                <a:gridCol w="3303037">
                  <a:extLst>
                    <a:ext uri="{9D8B030D-6E8A-4147-A177-3AD203B41FA5}">
                      <a16:colId xmlns:a16="http://schemas.microsoft.com/office/drawing/2014/main" val="3883313714"/>
                    </a:ext>
                  </a:extLst>
                </a:gridCol>
                <a:gridCol w="3158776">
                  <a:extLst>
                    <a:ext uri="{9D8B030D-6E8A-4147-A177-3AD203B41FA5}">
                      <a16:colId xmlns:a16="http://schemas.microsoft.com/office/drawing/2014/main" val="1000042443"/>
                    </a:ext>
                  </a:extLst>
                </a:gridCol>
              </a:tblGrid>
              <a:tr h="165151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Literature Survey on College Information </a:t>
                      </a:r>
                      <a:r>
                        <a:rPr lang="en-US" sz="1600" b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Chatbot</a:t>
                      </a:r>
                      <a:endParaRPr lang="en-US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methodology involves natural language understanding and conversation management methodologies, utilizing Rasa NLU to identify intent and extract entities and Rasa core for conversation management.</a:t>
                      </a:r>
                      <a:endParaRPr lang="en-US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Rasa</a:t>
                      </a:r>
                      <a:r>
                        <a:rPr lang="en-US" sz="1600" b="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helpful when machine learning capabilities are used thoroughly throughout the project.</a:t>
                      </a:r>
                      <a:endParaRPr lang="en-US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Rasa requires a good understanding of natural language processing (NLP) concepts, machine learning, and the Rasa framework itself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which requires deep knowledge.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3137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61" y="397425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References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45" y="19353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Brereton, E.: Universities Use AI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Improve Student Services.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EdTech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Magazine.Erin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Brereton , October 25, 2019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Research: Responsible bots: 10 guidelines for developers of conversational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AI.Official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blog, November 14 ,2018</a:t>
            </a:r>
          </a:p>
        </p:txBody>
      </p:sp>
      <p:pic>
        <p:nvPicPr>
          <p:cNvPr id="4" name="Google Shape;111;p3" descr="Google Shape;111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8722" y="185081"/>
            <a:ext cx="625292" cy="620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oogle Shape;110;p3" descr="Google Shape;110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9445" y="185081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5" y="3908014"/>
            <a:ext cx="5495301" cy="2378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3" y="3908014"/>
            <a:ext cx="3636524" cy="23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13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91" y="-40834"/>
            <a:ext cx="10515600" cy="1325563"/>
          </a:xfrm>
        </p:spPr>
        <p:txBody>
          <a:bodyPr/>
          <a:lstStyle/>
          <a:p>
            <a:r>
              <a:rPr lang="en-US" u="sng" dirty="0" smtClean="0"/>
              <a:t>ALGORITHM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5" y="1134960"/>
            <a:ext cx="10784400" cy="480863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A[Start] --&gt; B{User Actions};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--&gt;|Login| C[Login Page];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--&gt;|Register| D[Registration Page];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--&gt;|Forgot Password| E[Forgot Password Page];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--&gt;|Interaction| F[Chat Interface];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--&gt;|Submit| G[Login Validation];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--&gt;|Valid| H[Main Page];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--&gt;|Invalid| I[Login Page];   </a:t>
            </a: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--&gt;|Submit| J[Add User];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 K[Login];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--&gt;|Submit|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L[Send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Reset Email];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 M[Forgot Password Confirmation Page];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--&gt;|User Input| N[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Response];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 F;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--&gt;|Logout| O[Logout];   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--&gt;|Logout| O;   O --&gt; B;</a:t>
            </a:r>
          </a:p>
        </p:txBody>
      </p:sp>
      <p:pic>
        <p:nvPicPr>
          <p:cNvPr id="4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8425" y="90992"/>
            <a:ext cx="3879277" cy="65284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5579" y="652462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en-US" u="sng" dirty="0"/>
          </a:p>
        </p:txBody>
      </p:sp>
      <p:pic>
        <p:nvPicPr>
          <p:cNvPr id="6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9028" y="122989"/>
            <a:ext cx="583526" cy="578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02" y="834693"/>
            <a:ext cx="5625423" cy="57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21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270589"/>
            <a:ext cx="11083212" cy="1420100"/>
          </a:xfrm>
        </p:spPr>
        <p:txBody>
          <a:bodyPr/>
          <a:lstStyle/>
          <a:p>
            <a:r>
              <a:rPr lang="en-US" b="1" u="sng" dirty="0" smtClean="0"/>
              <a:t>Modules</a:t>
            </a:r>
            <a:endParaRPr lang="en-US" b="1" u="sng" dirty="0"/>
          </a:p>
        </p:txBody>
      </p:sp>
      <p:pic>
        <p:nvPicPr>
          <p:cNvPr id="4" name="Google Shape;110;p3" descr="Google Shape;11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9445" y="119581"/>
            <a:ext cx="3879277" cy="65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111;p3" descr="Google Shape;111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8722" y="185081"/>
            <a:ext cx="625292" cy="62024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70588" y="1776197"/>
            <a:ext cx="10857660" cy="4396003"/>
          </a:xfrm>
        </p:spPr>
        <p:txBody>
          <a:bodyPr/>
          <a:lstStyle/>
          <a:p>
            <a:pPr marL="0" indent="0">
              <a:buNone/>
            </a:pP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197"/>
            <a:ext cx="12070930" cy="43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1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334" y="1222131"/>
            <a:ext cx="10381800" cy="505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146" y="334108"/>
            <a:ext cx="385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1. LOGIN INTERFACE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269" y="1327638"/>
            <a:ext cx="100320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involves creating HTML templates (e.g., login.html) to present a user-friendly login form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where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can enter their credentials (email and password) to access the system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Here's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brief explanation of the four HTML files used in the user interface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login.html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page provides a form for user login, capturing email and password details for authentication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register.html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offers a form for user registration, gathering name, email, and password details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forgot.html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page presents a form for users who forgot their password, allowing them to reset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dashboard after login, displaying relevant information and functionalities based on user roles or actions.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72" y="52092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41367" cy="966099"/>
          </a:xfrm>
        </p:spPr>
        <p:txBody>
          <a:bodyPr/>
          <a:lstStyle/>
          <a:p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3" y="963754"/>
            <a:ext cx="11183815" cy="54458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38" y="2566041"/>
            <a:ext cx="45719" cy="627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66" y="0"/>
            <a:ext cx="4505334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1593</TotalTime>
  <Words>2063</Words>
  <Application>Microsoft Office PowerPoint</Application>
  <PresentationFormat>Widescreen</PresentationFormat>
  <Paragraphs>302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Calisto MT</vt:lpstr>
      <vt:lpstr>Helvetica</vt:lpstr>
      <vt:lpstr>Helvetica Neue</vt:lpstr>
      <vt:lpstr>Rockwell</vt:lpstr>
      <vt:lpstr>Rockwell Condensed</vt:lpstr>
      <vt:lpstr>Wingdings</vt:lpstr>
      <vt:lpstr>Wood Type</vt:lpstr>
      <vt:lpstr>College  enquiry Chatbot</vt:lpstr>
      <vt:lpstr>PROBLEM STATEMENT</vt:lpstr>
      <vt:lpstr>ABSTRACT</vt:lpstr>
      <vt:lpstr>LITERATURE SURVEY</vt:lpstr>
      <vt:lpstr>References</vt:lpstr>
      <vt:lpstr>ALGORITHM</vt:lpstr>
      <vt:lpstr>Modules</vt:lpstr>
      <vt:lpstr>PowerPoint Presentation</vt:lpstr>
      <vt:lpstr>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3.User input</vt:lpstr>
      <vt:lpstr>4.Processing and query handling</vt:lpstr>
      <vt:lpstr>5.RESPONSE GENERATION</vt:lpstr>
      <vt:lpstr>Flow of code</vt:lpstr>
      <vt:lpstr>Packages used:</vt:lpstr>
      <vt:lpstr>Code Implementation</vt:lpstr>
      <vt:lpstr>Code implementation</vt:lpstr>
      <vt:lpstr>Code implementation</vt:lpstr>
      <vt:lpstr>Code implementation</vt:lpstr>
      <vt:lpstr>Code implementation</vt:lpstr>
      <vt:lpstr>Code implementation</vt:lpstr>
      <vt:lpstr>Code implementation</vt:lpstr>
      <vt:lpstr>Code implementation</vt:lpstr>
      <vt:lpstr>Code implementation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enquiry chatbot</dc:title>
  <dc:creator>Aaditya krishna</dc:creator>
  <cp:lastModifiedBy>Aaditya krishna</cp:lastModifiedBy>
  <cp:revision>50</cp:revision>
  <dcterms:modified xsi:type="dcterms:W3CDTF">2024-05-09T04:00:23Z</dcterms:modified>
</cp:coreProperties>
</file>