
<file path=[Content_Types].xml><?xml version="1.0" encoding="utf-8"?>
<Types xmlns="http://schemas.openxmlformats.org/package/2006/content-types">
  <Default Extension="png" ContentType="image/png"/>
  <Default Extension="xlsm" ContentType="application/vnd.ms-excel.sheet.macroEnabled.12"/>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85" r:id="rId3"/>
    <p:sldId id="287" r:id="rId4"/>
    <p:sldId id="292" r:id="rId5"/>
    <p:sldId id="281" r:id="rId6"/>
    <p:sldId id="271" r:id="rId7"/>
    <p:sldId id="288" r:id="rId8"/>
    <p:sldId id="294" r:id="rId9"/>
    <p:sldId id="289" r:id="rId10"/>
    <p:sldId id="283" r:id="rId11"/>
    <p:sldId id="284" r:id="rId12"/>
    <p:sldId id="293" r:id="rId13"/>
    <p:sldId id="295" r:id="rId14"/>
    <p:sldId id="296" r:id="rId15"/>
    <p:sldId id="297" r:id="rId16"/>
    <p:sldId id="298" r:id="rId17"/>
    <p:sldId id="299"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4" autoAdjust="0"/>
  </p:normalViewPr>
  <p:slideViewPr>
    <p:cSldViewPr snapToGrid="0">
      <p:cViewPr varScale="1">
        <p:scale>
          <a:sx n="80" d="100"/>
          <a:sy n="80" d="100"/>
        </p:scale>
        <p:origin x="58" y="1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78215223097113"/>
          <c:y val="0.11552204706732194"/>
          <c:w val="0.87188451443569559"/>
          <c:h val="0.47671493041661867"/>
        </c:manualLayout>
      </c:layout>
      <c:lineChart>
        <c:grouping val="standard"/>
        <c:varyColors val="0"/>
        <c:ser>
          <c:idx val="0"/>
          <c:order val="0"/>
          <c:tx>
            <c:strRef>
              <c:f>Sheet1!$B$1</c:f>
              <c:strCache>
                <c:ptCount val="1"/>
                <c:pt idx="0">
                  <c:v>total_run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Sheet1!$B$2:$B$11</c:f>
              <c:numCache>
                <c:formatCode>General</c:formatCode>
                <c:ptCount val="10"/>
                <c:pt idx="0">
                  <c:v>1517</c:v>
                </c:pt>
                <c:pt idx="1">
                  <c:v>892</c:v>
                </c:pt>
                <c:pt idx="2">
                  <c:v>1349</c:v>
                </c:pt>
                <c:pt idx="3">
                  <c:v>1505</c:v>
                </c:pt>
                <c:pt idx="4">
                  <c:v>2728</c:v>
                </c:pt>
                <c:pt idx="5">
                  <c:v>2079</c:v>
                </c:pt>
                <c:pt idx="6">
                  <c:v>4849</c:v>
                </c:pt>
                <c:pt idx="7">
                  <c:v>3023</c:v>
                </c:pt>
                <c:pt idx="8">
                  <c:v>4772</c:v>
                </c:pt>
                <c:pt idx="9">
                  <c:v>1714</c:v>
                </c:pt>
              </c:numCache>
            </c:numRef>
          </c:val>
          <c:smooth val="0"/>
          <c:extLst>
            <c:ext xmlns:c16="http://schemas.microsoft.com/office/drawing/2014/chart" uri="{C3380CC4-5D6E-409C-BE32-E72D297353CC}">
              <c16:uniqueId val="{00000000-FFC1-4C3E-ABD6-2706F5227BA4}"/>
            </c:ext>
          </c:extLst>
        </c:ser>
        <c:ser>
          <c:idx val="1"/>
          <c:order val="1"/>
          <c:tx>
            <c:strRef>
              <c:f>Sheet1!$C$1</c:f>
              <c:strCache>
                <c:ptCount val="1"/>
                <c:pt idx="0">
                  <c:v>correct_ball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Sheet1!$C$2:$C$11</c:f>
              <c:numCache>
                <c:formatCode>General</c:formatCode>
                <c:ptCount val="10"/>
                <c:pt idx="0">
                  <c:v>818</c:v>
                </c:pt>
                <c:pt idx="1">
                  <c:v>523</c:v>
                </c:pt>
                <c:pt idx="2">
                  <c:v>829</c:v>
                </c:pt>
                <c:pt idx="3">
                  <c:v>936</c:v>
                </c:pt>
                <c:pt idx="4">
                  <c:v>1697</c:v>
                </c:pt>
                <c:pt idx="5">
                  <c:v>1344</c:v>
                </c:pt>
                <c:pt idx="6">
                  <c:v>3138</c:v>
                </c:pt>
                <c:pt idx="7">
                  <c:v>1964</c:v>
                </c:pt>
                <c:pt idx="8">
                  <c:v>3101</c:v>
                </c:pt>
                <c:pt idx="9">
                  <c:v>1122</c:v>
                </c:pt>
              </c:numCache>
            </c:numRef>
          </c:val>
          <c:smooth val="0"/>
          <c:extLst>
            <c:ext xmlns:c16="http://schemas.microsoft.com/office/drawing/2014/chart" uri="{C3380CC4-5D6E-409C-BE32-E72D297353CC}">
              <c16:uniqueId val="{00000001-FFC1-4C3E-ABD6-2706F5227BA4}"/>
            </c:ext>
          </c:extLst>
        </c:ser>
        <c:ser>
          <c:idx val="2"/>
          <c:order val="2"/>
          <c:tx>
            <c:strRef>
              <c:f>Sheet1!$D$1</c:f>
              <c:strCache>
                <c:ptCount val="1"/>
                <c:pt idx="0">
                  <c:v>strike_rate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Sheet1!$A$2:$A$11</c:f>
              <c:strCache>
                <c:ptCount val="10"/>
                <c:pt idx="0">
                  <c:v>AD Russell</c:v>
                </c:pt>
                <c:pt idx="1">
                  <c:v>SP Narine</c:v>
                </c:pt>
                <c:pt idx="2">
                  <c:v>HH Pandya</c:v>
                </c:pt>
                <c:pt idx="3">
                  <c:v>GJ Maxwell</c:v>
                </c:pt>
                <c:pt idx="4">
                  <c:v>V Sehwag</c:v>
                </c:pt>
                <c:pt idx="5">
                  <c:v>RR Pant</c:v>
                </c:pt>
                <c:pt idx="6">
                  <c:v>AB de Villiers</c:v>
                </c:pt>
                <c:pt idx="7">
                  <c:v>KA Pollard</c:v>
                </c:pt>
                <c:pt idx="8">
                  <c:v>CH Gayle</c:v>
                </c:pt>
                <c:pt idx="9">
                  <c:v>JC Buttler</c:v>
                </c:pt>
              </c:strCache>
            </c:strRef>
          </c:cat>
          <c:val>
            <c:numRef>
              <c:f>Sheet1!$D$2:$D$11</c:f>
              <c:numCache>
                <c:formatCode>General</c:formatCode>
                <c:ptCount val="10"/>
                <c:pt idx="0">
                  <c:v>185.45232273838599</c:v>
                </c:pt>
                <c:pt idx="1">
                  <c:v>170.55449330783901</c:v>
                </c:pt>
                <c:pt idx="2">
                  <c:v>162.72617611580199</c:v>
                </c:pt>
                <c:pt idx="3">
                  <c:v>160.79059829059801</c:v>
                </c:pt>
                <c:pt idx="4">
                  <c:v>160.754272245138</c:v>
                </c:pt>
                <c:pt idx="5">
                  <c:v>154.6875</c:v>
                </c:pt>
                <c:pt idx="6">
                  <c:v>154.52517527087301</c:v>
                </c:pt>
                <c:pt idx="7">
                  <c:v>153.92057026476499</c:v>
                </c:pt>
                <c:pt idx="8">
                  <c:v>153.88584327636201</c:v>
                </c:pt>
                <c:pt idx="9">
                  <c:v>152.76292335115801</c:v>
                </c:pt>
              </c:numCache>
            </c:numRef>
          </c:val>
          <c:smooth val="0"/>
          <c:extLst>
            <c:ext xmlns:c16="http://schemas.microsoft.com/office/drawing/2014/chart" uri="{C3380CC4-5D6E-409C-BE32-E72D297353CC}">
              <c16:uniqueId val="{00000002-FFC1-4C3E-ABD6-2706F5227BA4}"/>
            </c:ext>
          </c:extLst>
        </c:ser>
        <c:dLbls>
          <c:showLegendKey val="0"/>
          <c:showVal val="0"/>
          <c:showCatName val="0"/>
          <c:showSerName val="0"/>
          <c:showPercent val="0"/>
          <c:showBubbleSize val="0"/>
        </c:dLbls>
        <c:marker val="1"/>
        <c:smooth val="0"/>
        <c:axId val="659178048"/>
        <c:axId val="659178376"/>
      </c:lineChart>
      <c:catAx>
        <c:axId val="65917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78376"/>
        <c:crosses val="autoZero"/>
        <c:auto val="1"/>
        <c:lblAlgn val="ctr"/>
        <c:lblOffset val="100"/>
        <c:noMultiLvlLbl val="0"/>
      </c:catAx>
      <c:valAx>
        <c:axId val="659178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7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anchor batsman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'anchor batsman founded'!$A$2</c:f>
              <c:strCache>
                <c:ptCount val="1"/>
                <c:pt idx="0">
                  <c:v>Iqbal Abdulla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founded'!$B$2:$E$2</c:f>
              <c:numCache>
                <c:formatCode>General</c:formatCode>
                <c:ptCount val="4"/>
                <c:pt idx="0">
                  <c:v>88</c:v>
                </c:pt>
                <c:pt idx="1">
                  <c:v>1</c:v>
                </c:pt>
                <c:pt idx="2">
                  <c:v>88</c:v>
                </c:pt>
                <c:pt idx="3">
                  <c:v>8</c:v>
                </c:pt>
              </c:numCache>
            </c:numRef>
          </c:val>
          <c:extLst>
            <c:ext xmlns:c16="http://schemas.microsoft.com/office/drawing/2014/chart" uri="{C3380CC4-5D6E-409C-BE32-E72D297353CC}">
              <c16:uniqueId val="{00000000-4AC8-46B6-983F-7B892BB82147}"/>
            </c:ext>
          </c:extLst>
        </c:ser>
        <c:ser>
          <c:idx val="1"/>
          <c:order val="1"/>
          <c:tx>
            <c:strRef>
              <c:f>'anchor batsman founded'!$A$3</c:f>
              <c:strCache>
                <c:ptCount val="1"/>
                <c:pt idx="0">
                  <c:v>AB de Villiers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founded'!$B$3:$E$3</c:f>
              <c:numCache>
                <c:formatCode>General</c:formatCode>
                <c:ptCount val="4"/>
                <c:pt idx="0">
                  <c:v>4849</c:v>
                </c:pt>
                <c:pt idx="1">
                  <c:v>114</c:v>
                </c:pt>
                <c:pt idx="2">
                  <c:v>42</c:v>
                </c:pt>
                <c:pt idx="3">
                  <c:v>13</c:v>
                </c:pt>
              </c:numCache>
            </c:numRef>
          </c:val>
          <c:extLst>
            <c:ext xmlns:c16="http://schemas.microsoft.com/office/drawing/2014/chart" uri="{C3380CC4-5D6E-409C-BE32-E72D297353CC}">
              <c16:uniqueId val="{00000001-4AC8-46B6-983F-7B892BB82147}"/>
            </c:ext>
          </c:extLst>
        </c:ser>
        <c:ser>
          <c:idx val="2"/>
          <c:order val="2"/>
          <c:tx>
            <c:strRef>
              <c:f>'anchor batsman founded'!$A$4</c:f>
              <c:strCache>
                <c:ptCount val="1"/>
                <c:pt idx="0">
                  <c:v>KL Rahul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founded'!$B$4:$E$4</c:f>
              <c:numCache>
                <c:formatCode>General</c:formatCode>
                <c:ptCount val="4"/>
                <c:pt idx="0">
                  <c:v>2647</c:v>
                </c:pt>
                <c:pt idx="1">
                  <c:v>62</c:v>
                </c:pt>
                <c:pt idx="2">
                  <c:v>42</c:v>
                </c:pt>
                <c:pt idx="3">
                  <c:v>7</c:v>
                </c:pt>
              </c:numCache>
            </c:numRef>
          </c:val>
          <c:extLst>
            <c:ext xmlns:c16="http://schemas.microsoft.com/office/drawing/2014/chart" uri="{C3380CC4-5D6E-409C-BE32-E72D297353CC}">
              <c16:uniqueId val="{00000002-4AC8-46B6-983F-7B892BB82147}"/>
            </c:ext>
          </c:extLst>
        </c:ser>
        <c:ser>
          <c:idx val="3"/>
          <c:order val="3"/>
          <c:tx>
            <c:strRef>
              <c:f>'anchor batsman founded'!$A$5</c:f>
              <c:strCache>
                <c:ptCount val="1"/>
                <c:pt idx="0">
                  <c:v>DA Warner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founded'!$B$5:$E$5</c:f>
              <c:numCache>
                <c:formatCode>General</c:formatCode>
                <c:ptCount val="4"/>
                <c:pt idx="0">
                  <c:v>5254</c:v>
                </c:pt>
                <c:pt idx="1">
                  <c:v>126</c:v>
                </c:pt>
                <c:pt idx="2">
                  <c:v>41</c:v>
                </c:pt>
                <c:pt idx="3">
                  <c:v>11</c:v>
                </c:pt>
              </c:numCache>
            </c:numRef>
          </c:val>
          <c:extLst>
            <c:ext xmlns:c16="http://schemas.microsoft.com/office/drawing/2014/chart" uri="{C3380CC4-5D6E-409C-BE32-E72D297353CC}">
              <c16:uniqueId val="{00000003-4AC8-46B6-983F-7B892BB82147}"/>
            </c:ext>
          </c:extLst>
        </c:ser>
        <c:ser>
          <c:idx val="4"/>
          <c:order val="4"/>
          <c:tx>
            <c:strRef>
              <c:f>'anchor batsman founded'!$A$6</c:f>
              <c:strCache>
                <c:ptCount val="1"/>
                <c:pt idx="0">
                  <c:v>ML Hayden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founded'!$B$6:$E$6</c:f>
              <c:numCache>
                <c:formatCode>General</c:formatCode>
                <c:ptCount val="4"/>
                <c:pt idx="0">
                  <c:v>1107</c:v>
                </c:pt>
                <c:pt idx="1">
                  <c:v>27</c:v>
                </c:pt>
                <c:pt idx="2">
                  <c:v>41</c:v>
                </c:pt>
                <c:pt idx="3">
                  <c:v>3</c:v>
                </c:pt>
              </c:numCache>
            </c:numRef>
          </c:val>
          <c:extLst>
            <c:ext xmlns:c16="http://schemas.microsoft.com/office/drawing/2014/chart" uri="{C3380CC4-5D6E-409C-BE32-E72D297353CC}">
              <c16:uniqueId val="{00000004-4AC8-46B6-983F-7B892BB82147}"/>
            </c:ext>
          </c:extLst>
        </c:ser>
        <c:ser>
          <c:idx val="5"/>
          <c:order val="5"/>
          <c:tx>
            <c:strRef>
              <c:f>'anchor batsman founded'!$A$7</c:f>
              <c:strCache>
                <c:ptCount val="1"/>
                <c:pt idx="0">
                  <c:v>CH Gayle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founded'!$B$7:$E$7</c:f>
              <c:numCache>
                <c:formatCode>General</c:formatCode>
                <c:ptCount val="4"/>
                <c:pt idx="0">
                  <c:v>4772</c:v>
                </c:pt>
                <c:pt idx="1">
                  <c:v>116</c:v>
                </c:pt>
                <c:pt idx="2">
                  <c:v>41</c:v>
                </c:pt>
                <c:pt idx="3">
                  <c:v>12</c:v>
                </c:pt>
              </c:numCache>
            </c:numRef>
          </c:val>
          <c:extLst>
            <c:ext xmlns:c16="http://schemas.microsoft.com/office/drawing/2014/chart" uri="{C3380CC4-5D6E-409C-BE32-E72D297353CC}">
              <c16:uniqueId val="{00000005-4AC8-46B6-983F-7B892BB82147}"/>
            </c:ext>
          </c:extLst>
        </c:ser>
        <c:ser>
          <c:idx val="6"/>
          <c:order val="6"/>
          <c:tx>
            <c:strRef>
              <c:f>'anchor batsman founded'!$A$8</c:f>
              <c:strCache>
                <c:ptCount val="1"/>
                <c:pt idx="0">
                  <c:v>JP Duminy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founded'!$B$8:$E$8</c:f>
              <c:numCache>
                <c:formatCode>General</c:formatCode>
                <c:ptCount val="4"/>
                <c:pt idx="0">
                  <c:v>2029</c:v>
                </c:pt>
                <c:pt idx="1">
                  <c:v>49</c:v>
                </c:pt>
                <c:pt idx="2">
                  <c:v>41</c:v>
                </c:pt>
                <c:pt idx="3">
                  <c:v>8</c:v>
                </c:pt>
              </c:numCache>
            </c:numRef>
          </c:val>
          <c:extLst>
            <c:ext xmlns:c16="http://schemas.microsoft.com/office/drawing/2014/chart" uri="{C3380CC4-5D6E-409C-BE32-E72D297353CC}">
              <c16:uniqueId val="{00000006-4AC8-46B6-983F-7B892BB82147}"/>
            </c:ext>
          </c:extLst>
        </c:ser>
        <c:ser>
          <c:idx val="7"/>
          <c:order val="7"/>
          <c:tx>
            <c:strRef>
              <c:f>'anchor batsman founded'!$A$9</c:f>
              <c:strCache>
                <c:ptCount val="1"/>
                <c:pt idx="0">
                  <c:v>KS Williamson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founded'!$B$9:$E$9</c:f>
              <c:numCache>
                <c:formatCode>General</c:formatCode>
                <c:ptCount val="4"/>
                <c:pt idx="0">
                  <c:v>1619</c:v>
                </c:pt>
                <c:pt idx="1">
                  <c:v>41</c:v>
                </c:pt>
                <c:pt idx="2">
                  <c:v>39</c:v>
                </c:pt>
                <c:pt idx="3">
                  <c:v>6</c:v>
                </c:pt>
              </c:numCache>
            </c:numRef>
          </c:val>
          <c:extLst>
            <c:ext xmlns:c16="http://schemas.microsoft.com/office/drawing/2014/chart" uri="{C3380CC4-5D6E-409C-BE32-E72D297353CC}">
              <c16:uniqueId val="{00000007-4AC8-46B6-983F-7B892BB82147}"/>
            </c:ext>
          </c:extLst>
        </c:ser>
        <c:ser>
          <c:idx val="8"/>
          <c:order val="8"/>
          <c:tx>
            <c:strRef>
              <c:f>'anchor batsman founded'!$A$10</c:f>
              <c:strCache>
                <c:ptCount val="1"/>
                <c:pt idx="0">
                  <c:v>LMP Simmons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founded'!$B$10:$E$10</c:f>
              <c:numCache>
                <c:formatCode>General</c:formatCode>
                <c:ptCount val="4"/>
                <c:pt idx="0">
                  <c:v>1079</c:v>
                </c:pt>
                <c:pt idx="1">
                  <c:v>27</c:v>
                </c:pt>
                <c:pt idx="2">
                  <c:v>39</c:v>
                </c:pt>
                <c:pt idx="3">
                  <c:v>4</c:v>
                </c:pt>
              </c:numCache>
            </c:numRef>
          </c:val>
          <c:extLst>
            <c:ext xmlns:c16="http://schemas.microsoft.com/office/drawing/2014/chart" uri="{C3380CC4-5D6E-409C-BE32-E72D297353CC}">
              <c16:uniqueId val="{00000008-4AC8-46B6-983F-7B892BB82147}"/>
            </c:ext>
          </c:extLst>
        </c:ser>
        <c:ser>
          <c:idx val="9"/>
          <c:order val="9"/>
          <c:tx>
            <c:strRef>
              <c:f>'anchor batsman founded'!$A$11</c:f>
              <c:strCache>
                <c:ptCount val="1"/>
                <c:pt idx="0">
                  <c:v>MEK Hussey</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'anchor batsman founded'!$B$1:$E$1</c:f>
              <c:strCache>
                <c:ptCount val="4"/>
                <c:pt idx="0">
                  <c:v>runs</c:v>
                </c:pt>
                <c:pt idx="1">
                  <c:v>wicket_gone</c:v>
                </c:pt>
                <c:pt idx="2">
                  <c:v>average_of_player</c:v>
                </c:pt>
                <c:pt idx="3">
                  <c:v>seasons</c:v>
                </c:pt>
              </c:strCache>
            </c:strRef>
          </c:cat>
          <c:val>
            <c:numRef>
              <c:f>'anchor batsman founded'!$B$11:$E$11</c:f>
              <c:numCache>
                <c:formatCode>General</c:formatCode>
                <c:ptCount val="4"/>
                <c:pt idx="0">
                  <c:v>1977</c:v>
                </c:pt>
                <c:pt idx="1">
                  <c:v>52</c:v>
                </c:pt>
                <c:pt idx="2">
                  <c:v>38</c:v>
                </c:pt>
                <c:pt idx="3">
                  <c:v>7</c:v>
                </c:pt>
              </c:numCache>
            </c:numRef>
          </c:val>
          <c:extLst>
            <c:ext xmlns:c16="http://schemas.microsoft.com/office/drawing/2014/chart" uri="{C3380CC4-5D6E-409C-BE32-E72D297353CC}">
              <c16:uniqueId val="{00000009-4AC8-46B6-983F-7B892BB82147}"/>
            </c:ext>
          </c:extLst>
        </c:ser>
        <c:dLbls>
          <c:dLblPos val="outEnd"/>
          <c:showLegendKey val="0"/>
          <c:showVal val="1"/>
          <c:showCatName val="0"/>
          <c:showSerName val="0"/>
          <c:showPercent val="0"/>
          <c:showBubbleSize val="0"/>
        </c:dLbls>
        <c:gapWidth val="182"/>
        <c:axId val="427593247"/>
        <c:axId val="423632207"/>
      </c:barChart>
      <c:catAx>
        <c:axId val="4275932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632207"/>
        <c:crosses val="autoZero"/>
        <c:auto val="1"/>
        <c:lblAlgn val="ctr"/>
        <c:lblOffset val="100"/>
        <c:noMultiLvlLbl val="0"/>
      </c:catAx>
      <c:valAx>
        <c:axId val="4236322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593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 Hard</a:t>
            </a:r>
            <a:r>
              <a:rPr lang="en-IN" baseline="0" dirty="0"/>
              <a:t> Hitters boundaries and boundary average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46114294009551E-2"/>
          <c:y val="9.8697683348265716E-2"/>
          <c:w val="0.93015302121439802"/>
          <c:h val="0.82415148837094687"/>
        </c:manualLayout>
      </c:layout>
      <c:barChart>
        <c:barDir val="col"/>
        <c:grouping val="clustered"/>
        <c:varyColors val="0"/>
        <c:ser>
          <c:idx val="0"/>
          <c:order val="0"/>
          <c:tx>
            <c:strRef>
              <c:f>'hardhitters founded'!$B$1</c:f>
              <c:strCache>
                <c:ptCount val="1"/>
                <c:pt idx="0">
                  <c:v>sixes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founded'!$B$2:$B$11</c:f>
              <c:numCache>
                <c:formatCode>General</c:formatCode>
                <c:ptCount val="10"/>
                <c:pt idx="0">
                  <c:v>52</c:v>
                </c:pt>
                <c:pt idx="1">
                  <c:v>106</c:v>
                </c:pt>
                <c:pt idx="2">
                  <c:v>20</c:v>
                </c:pt>
                <c:pt idx="3">
                  <c:v>39</c:v>
                </c:pt>
                <c:pt idx="4">
                  <c:v>92</c:v>
                </c:pt>
                <c:pt idx="5">
                  <c:v>10</c:v>
                </c:pt>
                <c:pt idx="6">
                  <c:v>129</c:v>
                </c:pt>
                <c:pt idx="7">
                  <c:v>349</c:v>
                </c:pt>
                <c:pt idx="8">
                  <c:v>8</c:v>
                </c:pt>
                <c:pt idx="9">
                  <c:v>27</c:v>
                </c:pt>
              </c:numCache>
            </c:numRef>
          </c:val>
          <c:extLst>
            <c:ext xmlns:c16="http://schemas.microsoft.com/office/drawing/2014/chart" uri="{C3380CC4-5D6E-409C-BE32-E72D297353CC}">
              <c16:uniqueId val="{00000000-430F-491E-AA07-1473158B9DEA}"/>
            </c:ext>
          </c:extLst>
        </c:ser>
        <c:ser>
          <c:idx val="1"/>
          <c:order val="1"/>
          <c:tx>
            <c:strRef>
              <c:f>'hardhitters founded'!$C$1</c:f>
              <c:strCache>
                <c:ptCount val="1"/>
                <c:pt idx="0">
                  <c:v>fours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founded'!$C$2:$C$11</c:f>
              <c:numCache>
                <c:formatCode>General</c:formatCode>
                <c:ptCount val="10"/>
                <c:pt idx="0">
                  <c:v>103</c:v>
                </c:pt>
                <c:pt idx="1">
                  <c:v>334</c:v>
                </c:pt>
                <c:pt idx="2">
                  <c:v>61</c:v>
                </c:pt>
                <c:pt idx="3">
                  <c:v>84</c:v>
                </c:pt>
                <c:pt idx="4">
                  <c:v>239</c:v>
                </c:pt>
                <c:pt idx="5">
                  <c:v>56</c:v>
                </c:pt>
                <c:pt idx="6">
                  <c:v>105</c:v>
                </c:pt>
                <c:pt idx="7">
                  <c:v>384</c:v>
                </c:pt>
                <c:pt idx="8">
                  <c:v>19</c:v>
                </c:pt>
                <c:pt idx="9">
                  <c:v>99</c:v>
                </c:pt>
              </c:numCache>
            </c:numRef>
          </c:val>
          <c:extLst>
            <c:ext xmlns:c16="http://schemas.microsoft.com/office/drawing/2014/chart" uri="{C3380CC4-5D6E-409C-BE32-E72D297353CC}">
              <c16:uniqueId val="{00000001-430F-491E-AA07-1473158B9DEA}"/>
            </c:ext>
          </c:extLst>
        </c:ser>
        <c:ser>
          <c:idx val="2"/>
          <c:order val="2"/>
          <c:tx>
            <c:strRef>
              <c:f>'hardhitters founded'!$D$1</c:f>
              <c:strCache>
                <c:ptCount val="1"/>
                <c:pt idx="0">
                  <c:v>totalboundaries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founded'!$D$2:$D$11</c:f>
              <c:numCache>
                <c:formatCode>General</c:formatCode>
                <c:ptCount val="10"/>
                <c:pt idx="0">
                  <c:v>155</c:v>
                </c:pt>
                <c:pt idx="1">
                  <c:v>440</c:v>
                </c:pt>
                <c:pt idx="2">
                  <c:v>81</c:v>
                </c:pt>
                <c:pt idx="3">
                  <c:v>123</c:v>
                </c:pt>
                <c:pt idx="4">
                  <c:v>331</c:v>
                </c:pt>
                <c:pt idx="5">
                  <c:v>66</c:v>
                </c:pt>
                <c:pt idx="6">
                  <c:v>234</c:v>
                </c:pt>
                <c:pt idx="7">
                  <c:v>733</c:v>
                </c:pt>
                <c:pt idx="8">
                  <c:v>27</c:v>
                </c:pt>
                <c:pt idx="9">
                  <c:v>126</c:v>
                </c:pt>
              </c:numCache>
            </c:numRef>
          </c:val>
          <c:extLst>
            <c:ext xmlns:c16="http://schemas.microsoft.com/office/drawing/2014/chart" uri="{C3380CC4-5D6E-409C-BE32-E72D297353CC}">
              <c16:uniqueId val="{00000003-430F-491E-AA07-1473158B9DEA}"/>
            </c:ext>
          </c:extLst>
        </c:ser>
        <c:dLbls>
          <c:showLegendKey val="0"/>
          <c:showVal val="1"/>
          <c:showCatName val="0"/>
          <c:showSerName val="0"/>
          <c:showPercent val="0"/>
          <c:showBubbleSize val="0"/>
        </c:dLbls>
        <c:gapWidth val="219"/>
        <c:overlap val="-27"/>
        <c:axId val="975572671"/>
        <c:axId val="964448015"/>
      </c:barChart>
      <c:lineChart>
        <c:grouping val="standard"/>
        <c:varyColors val="0"/>
        <c:ser>
          <c:idx val="3"/>
          <c:order val="3"/>
          <c:tx>
            <c:strRef>
              <c:f>'hardhitters founded'!$E$1</c:f>
              <c:strCache>
                <c:ptCount val="1"/>
                <c:pt idx="0">
                  <c:v>totalruns</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founded'!$E$2:$E$11</c:f>
              <c:numCache>
                <c:formatCode>General</c:formatCode>
                <c:ptCount val="10"/>
                <c:pt idx="0">
                  <c:v>892</c:v>
                </c:pt>
                <c:pt idx="1">
                  <c:v>2728</c:v>
                </c:pt>
                <c:pt idx="2">
                  <c:v>505</c:v>
                </c:pt>
                <c:pt idx="3">
                  <c:v>768</c:v>
                </c:pt>
                <c:pt idx="4">
                  <c:v>2069</c:v>
                </c:pt>
                <c:pt idx="5">
                  <c:v>423</c:v>
                </c:pt>
                <c:pt idx="6">
                  <c:v>1517</c:v>
                </c:pt>
                <c:pt idx="7">
                  <c:v>4772</c:v>
                </c:pt>
                <c:pt idx="8">
                  <c:v>177</c:v>
                </c:pt>
                <c:pt idx="9">
                  <c:v>826</c:v>
                </c:pt>
              </c:numCache>
            </c:numRef>
          </c:val>
          <c:smooth val="0"/>
          <c:extLst>
            <c:ext xmlns:c16="http://schemas.microsoft.com/office/drawing/2014/chart" uri="{C3380CC4-5D6E-409C-BE32-E72D297353CC}">
              <c16:uniqueId val="{00000004-430F-491E-AA07-1473158B9DEA}"/>
            </c:ext>
          </c:extLst>
        </c:ser>
        <c:ser>
          <c:idx val="4"/>
          <c:order val="4"/>
          <c:tx>
            <c:strRef>
              <c:f>'hardhitters founded'!$F$1</c:f>
              <c:strCache>
                <c:ptCount val="1"/>
                <c:pt idx="0">
                  <c:v>seasons</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founded'!$F$2:$F$11</c:f>
              <c:numCache>
                <c:formatCode>General</c:formatCode>
                <c:ptCount val="10"/>
                <c:pt idx="0">
                  <c:v>9</c:v>
                </c:pt>
                <c:pt idx="1">
                  <c:v>8</c:v>
                </c:pt>
                <c:pt idx="2">
                  <c:v>4</c:v>
                </c:pt>
                <c:pt idx="3">
                  <c:v>3</c:v>
                </c:pt>
                <c:pt idx="4">
                  <c:v>6</c:v>
                </c:pt>
                <c:pt idx="5">
                  <c:v>4</c:v>
                </c:pt>
                <c:pt idx="6">
                  <c:v>8</c:v>
                </c:pt>
                <c:pt idx="7">
                  <c:v>12</c:v>
                </c:pt>
                <c:pt idx="8">
                  <c:v>3</c:v>
                </c:pt>
                <c:pt idx="9">
                  <c:v>3</c:v>
                </c:pt>
              </c:numCache>
            </c:numRef>
          </c:val>
          <c:smooth val="0"/>
          <c:extLst>
            <c:ext xmlns:c16="http://schemas.microsoft.com/office/drawing/2014/chart" uri="{C3380CC4-5D6E-409C-BE32-E72D297353CC}">
              <c16:uniqueId val="{00000005-430F-491E-AA07-1473158B9DEA}"/>
            </c:ext>
          </c:extLst>
        </c:ser>
        <c:ser>
          <c:idx val="5"/>
          <c:order val="5"/>
          <c:tx>
            <c:strRef>
              <c:f>'hardhitters founded'!$G$1</c:f>
              <c:strCache>
                <c:ptCount val="1"/>
                <c:pt idx="0">
                  <c:v>average_boundaries</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'hardhitters founded'!$A$2:$A$11</c:f>
              <c:strCache>
                <c:ptCount val="10"/>
                <c:pt idx="0">
                  <c:v>SP Narine</c:v>
                </c:pt>
                <c:pt idx="1">
                  <c:v>V Sehwag</c:v>
                </c:pt>
                <c:pt idx="2">
                  <c:v>PC Valthaty</c:v>
                </c:pt>
                <c:pt idx="3">
                  <c:v>ST Jayasuriya</c:v>
                </c:pt>
                <c:pt idx="4">
                  <c:v>AC Gilchrist</c:v>
                </c:pt>
                <c:pt idx="5">
                  <c:v>SA Asnodkar</c:v>
                </c:pt>
                <c:pt idx="6">
                  <c:v>AD Russell</c:v>
                </c:pt>
                <c:pt idx="7">
                  <c:v>CH Gayle</c:v>
                </c:pt>
                <c:pt idx="8">
                  <c:v>C Munro</c:v>
                </c:pt>
                <c:pt idx="9">
                  <c:v>PP Shaw</c:v>
                </c:pt>
              </c:strCache>
            </c:strRef>
          </c:cat>
          <c:val>
            <c:numRef>
              <c:f>'hardhitters founded'!$G$2:$G$11</c:f>
              <c:numCache>
                <c:formatCode>General</c:formatCode>
                <c:ptCount val="10"/>
                <c:pt idx="0">
                  <c:v>17.3766816143497</c:v>
                </c:pt>
                <c:pt idx="1">
                  <c:v>16.129032258064498</c:v>
                </c:pt>
                <c:pt idx="2">
                  <c:v>16.039603960396001</c:v>
                </c:pt>
                <c:pt idx="3">
                  <c:v>16.015625</c:v>
                </c:pt>
                <c:pt idx="4">
                  <c:v>15.9980666988883</c:v>
                </c:pt>
                <c:pt idx="5">
                  <c:v>15.6028368794326</c:v>
                </c:pt>
                <c:pt idx="6">
                  <c:v>15.4251812788398</c:v>
                </c:pt>
                <c:pt idx="7">
                  <c:v>15.360435875943001</c:v>
                </c:pt>
                <c:pt idx="8">
                  <c:v>15.254237288135499</c:v>
                </c:pt>
                <c:pt idx="9">
                  <c:v>15.254237288135499</c:v>
                </c:pt>
              </c:numCache>
            </c:numRef>
          </c:val>
          <c:smooth val="0"/>
          <c:extLst>
            <c:ext xmlns:c16="http://schemas.microsoft.com/office/drawing/2014/chart" uri="{C3380CC4-5D6E-409C-BE32-E72D297353CC}">
              <c16:uniqueId val="{00000006-430F-491E-AA07-1473158B9DEA}"/>
            </c:ext>
          </c:extLst>
        </c:ser>
        <c:dLbls>
          <c:showLegendKey val="0"/>
          <c:showVal val="1"/>
          <c:showCatName val="0"/>
          <c:showSerName val="0"/>
          <c:showPercent val="0"/>
          <c:showBubbleSize val="0"/>
        </c:dLbls>
        <c:marker val="1"/>
        <c:smooth val="0"/>
        <c:axId val="975571743"/>
        <c:axId val="974025775"/>
      </c:lineChart>
      <c:catAx>
        <c:axId val="97557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4448015"/>
        <c:crosses val="autoZero"/>
        <c:auto val="1"/>
        <c:lblAlgn val="ctr"/>
        <c:lblOffset val="100"/>
        <c:noMultiLvlLbl val="0"/>
      </c:catAx>
      <c:valAx>
        <c:axId val="964448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572671"/>
        <c:crosses val="autoZero"/>
        <c:crossBetween val="between"/>
      </c:valAx>
      <c:valAx>
        <c:axId val="9740257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571743"/>
        <c:crosses val="max"/>
        <c:crossBetween val="between"/>
      </c:valAx>
      <c:catAx>
        <c:axId val="975571743"/>
        <c:scaling>
          <c:orientation val="minMax"/>
        </c:scaling>
        <c:delete val="1"/>
        <c:axPos val="b"/>
        <c:numFmt formatCode="General" sourceLinked="1"/>
        <c:majorTickMark val="out"/>
        <c:minorTickMark val="none"/>
        <c:tickLblPos val="nextTo"/>
        <c:crossAx val="9740257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Sheet1!$M$81</c:f>
              <c:strCache>
                <c:ptCount val="1"/>
                <c:pt idx="0">
                  <c:v>count_balls</c:v>
                </c:pt>
              </c:strCache>
            </c:strRef>
          </c:tx>
          <c:spPr>
            <a:solidFill>
              <a:schemeClr val="accent1"/>
            </a:solidFill>
            <a:ln>
              <a:noFill/>
            </a:ln>
            <a:effectLst/>
          </c:spPr>
          <c:cat>
            <c:strRef>
              <c:f>Sheet1!$L$82:$L$91</c:f>
              <c:strCache>
                <c:ptCount val="10"/>
                <c:pt idx="0">
                  <c:v>Rashid Khan</c:v>
                </c:pt>
                <c:pt idx="1">
                  <c:v>KK Cooper</c:v>
                </c:pt>
                <c:pt idx="2">
                  <c:v>M Muralitharan</c:v>
                </c:pt>
                <c:pt idx="3">
                  <c:v>Mustafizur Rahman</c:v>
                </c:pt>
                <c:pt idx="4">
                  <c:v>SP Narine</c:v>
                </c:pt>
                <c:pt idx="5">
                  <c:v>RE van der Merwe</c:v>
                </c:pt>
                <c:pt idx="6">
                  <c:v>DJ Bravo</c:v>
                </c:pt>
                <c:pt idx="7">
                  <c:v>AJ Tye</c:v>
                </c:pt>
                <c:pt idx="8">
                  <c:v>A Kumble</c:v>
                </c:pt>
                <c:pt idx="9">
                  <c:v>B Akhil</c:v>
                </c:pt>
              </c:strCache>
            </c:strRef>
          </c:cat>
          <c:val>
            <c:numRef>
              <c:f>Sheet1!$M$82:$M$91</c:f>
              <c:numCache>
                <c:formatCode>General</c:formatCode>
                <c:ptCount val="10"/>
                <c:pt idx="0">
                  <c:v>5265</c:v>
                </c:pt>
                <c:pt idx="1">
                  <c:v>2189</c:v>
                </c:pt>
                <c:pt idx="2">
                  <c:v>5710</c:v>
                </c:pt>
                <c:pt idx="3">
                  <c:v>1996</c:v>
                </c:pt>
                <c:pt idx="4">
                  <c:v>10008</c:v>
                </c:pt>
                <c:pt idx="5">
                  <c:v>1635</c:v>
                </c:pt>
                <c:pt idx="6">
                  <c:v>10412</c:v>
                </c:pt>
                <c:pt idx="7">
                  <c:v>2358</c:v>
                </c:pt>
                <c:pt idx="8">
                  <c:v>3488</c:v>
                </c:pt>
                <c:pt idx="9">
                  <c:v>689</c:v>
                </c:pt>
              </c:numCache>
            </c:numRef>
          </c:val>
          <c:extLst>
            <c:ext xmlns:c16="http://schemas.microsoft.com/office/drawing/2014/chart" uri="{C3380CC4-5D6E-409C-BE32-E72D297353CC}">
              <c16:uniqueId val="{00000000-664F-40CC-B792-DC1BCD9D8C58}"/>
            </c:ext>
          </c:extLst>
        </c:ser>
        <c:ser>
          <c:idx val="1"/>
          <c:order val="1"/>
          <c:tx>
            <c:strRef>
              <c:f>Sheet1!$N$81</c:f>
              <c:strCache>
                <c:ptCount val="1"/>
                <c:pt idx="0">
                  <c:v>totalovers</c:v>
                </c:pt>
              </c:strCache>
            </c:strRef>
          </c:tx>
          <c:spPr>
            <a:solidFill>
              <a:schemeClr val="accent2"/>
            </a:solidFill>
            <a:ln>
              <a:noFill/>
            </a:ln>
            <a:effectLst/>
          </c:spPr>
          <c:cat>
            <c:strRef>
              <c:f>Sheet1!$L$82:$L$91</c:f>
              <c:strCache>
                <c:ptCount val="10"/>
                <c:pt idx="0">
                  <c:v>Rashid Khan</c:v>
                </c:pt>
                <c:pt idx="1">
                  <c:v>KK Cooper</c:v>
                </c:pt>
                <c:pt idx="2">
                  <c:v>M Muralitharan</c:v>
                </c:pt>
                <c:pt idx="3">
                  <c:v>Mustafizur Rahman</c:v>
                </c:pt>
                <c:pt idx="4">
                  <c:v>SP Narine</c:v>
                </c:pt>
                <c:pt idx="5">
                  <c:v>RE van der Merwe</c:v>
                </c:pt>
                <c:pt idx="6">
                  <c:v>DJ Bravo</c:v>
                </c:pt>
                <c:pt idx="7">
                  <c:v>AJ Tye</c:v>
                </c:pt>
                <c:pt idx="8">
                  <c:v>A Kumble</c:v>
                </c:pt>
                <c:pt idx="9">
                  <c:v>B Akhil</c:v>
                </c:pt>
              </c:strCache>
            </c:strRef>
          </c:cat>
          <c:val>
            <c:numRef>
              <c:f>Sheet1!$N$82:$N$91</c:f>
              <c:numCache>
                <c:formatCode>General</c:formatCode>
                <c:ptCount val="10"/>
                <c:pt idx="0">
                  <c:v>15735</c:v>
                </c:pt>
                <c:pt idx="1">
                  <c:v>7491</c:v>
                </c:pt>
                <c:pt idx="2">
                  <c:v>16088</c:v>
                </c:pt>
                <c:pt idx="3">
                  <c:v>6594</c:v>
                </c:pt>
                <c:pt idx="4">
                  <c:v>30116</c:v>
                </c:pt>
                <c:pt idx="5">
                  <c:v>4899</c:v>
                </c:pt>
                <c:pt idx="6">
                  <c:v>36112</c:v>
                </c:pt>
                <c:pt idx="7">
                  <c:v>7439</c:v>
                </c:pt>
                <c:pt idx="8">
                  <c:v>9686</c:v>
                </c:pt>
                <c:pt idx="9">
                  <c:v>2189</c:v>
                </c:pt>
              </c:numCache>
            </c:numRef>
          </c:val>
          <c:extLst>
            <c:ext xmlns:c16="http://schemas.microsoft.com/office/drawing/2014/chart" uri="{C3380CC4-5D6E-409C-BE32-E72D297353CC}">
              <c16:uniqueId val="{00000001-664F-40CC-B792-DC1BCD9D8C58}"/>
            </c:ext>
          </c:extLst>
        </c:ser>
        <c:ser>
          <c:idx val="2"/>
          <c:order val="2"/>
          <c:tx>
            <c:strRef>
              <c:f>Sheet1!$O$81</c:f>
              <c:strCache>
                <c:ptCount val="1"/>
                <c:pt idx="0">
                  <c:v>totalruns</c:v>
                </c:pt>
              </c:strCache>
            </c:strRef>
          </c:tx>
          <c:spPr>
            <a:solidFill>
              <a:schemeClr val="accent3"/>
            </a:solidFill>
            <a:ln>
              <a:noFill/>
            </a:ln>
            <a:effectLst/>
          </c:spPr>
          <c:cat>
            <c:strRef>
              <c:f>Sheet1!$L$82:$L$91</c:f>
              <c:strCache>
                <c:ptCount val="10"/>
                <c:pt idx="0">
                  <c:v>Rashid Khan</c:v>
                </c:pt>
                <c:pt idx="1">
                  <c:v>KK Cooper</c:v>
                </c:pt>
                <c:pt idx="2">
                  <c:v>M Muralitharan</c:v>
                </c:pt>
                <c:pt idx="3">
                  <c:v>Mustafizur Rahman</c:v>
                </c:pt>
                <c:pt idx="4">
                  <c:v>SP Narine</c:v>
                </c:pt>
                <c:pt idx="5">
                  <c:v>RE van der Merwe</c:v>
                </c:pt>
                <c:pt idx="6">
                  <c:v>DJ Bravo</c:v>
                </c:pt>
                <c:pt idx="7">
                  <c:v>AJ Tye</c:v>
                </c:pt>
                <c:pt idx="8">
                  <c:v>A Kumble</c:v>
                </c:pt>
                <c:pt idx="9">
                  <c:v>B Akhil</c:v>
                </c:pt>
              </c:strCache>
            </c:strRef>
          </c:cat>
          <c:val>
            <c:numRef>
              <c:f>Sheet1!$O$82:$O$91</c:f>
              <c:numCache>
                <c:formatCode>General</c:formatCode>
                <c:ptCount val="10"/>
                <c:pt idx="0">
                  <c:v>1573</c:v>
                </c:pt>
                <c:pt idx="1">
                  <c:v>789</c:v>
                </c:pt>
                <c:pt idx="2">
                  <c:v>1755</c:v>
                </c:pt>
                <c:pt idx="3">
                  <c:v>693</c:v>
                </c:pt>
                <c:pt idx="4">
                  <c:v>3208</c:v>
                </c:pt>
                <c:pt idx="5">
                  <c:v>515</c:v>
                </c:pt>
                <c:pt idx="6">
                  <c:v>3869</c:v>
                </c:pt>
                <c:pt idx="7">
                  <c:v>892</c:v>
                </c:pt>
                <c:pt idx="8">
                  <c:v>1089</c:v>
                </c:pt>
                <c:pt idx="9">
                  <c:v>246</c:v>
                </c:pt>
              </c:numCache>
            </c:numRef>
          </c:val>
          <c:extLst>
            <c:ext xmlns:c16="http://schemas.microsoft.com/office/drawing/2014/chart" uri="{C3380CC4-5D6E-409C-BE32-E72D297353CC}">
              <c16:uniqueId val="{00000002-664F-40CC-B792-DC1BCD9D8C58}"/>
            </c:ext>
          </c:extLst>
        </c:ser>
        <c:ser>
          <c:idx val="3"/>
          <c:order val="3"/>
          <c:tx>
            <c:strRef>
              <c:f>Sheet1!$P$81</c:f>
              <c:strCache>
                <c:ptCount val="1"/>
                <c:pt idx="0">
                  <c:v>economy</c:v>
                </c:pt>
              </c:strCache>
            </c:strRef>
          </c:tx>
          <c:spPr>
            <a:solidFill>
              <a:schemeClr val="accent4"/>
            </a:solidFill>
            <a:ln>
              <a:noFill/>
            </a:ln>
            <a:effectLst/>
          </c:spPr>
          <c:cat>
            <c:strRef>
              <c:f>Sheet1!$L$82:$L$91</c:f>
              <c:strCache>
                <c:ptCount val="10"/>
                <c:pt idx="0">
                  <c:v>Rashid Khan</c:v>
                </c:pt>
                <c:pt idx="1">
                  <c:v>KK Cooper</c:v>
                </c:pt>
                <c:pt idx="2">
                  <c:v>M Muralitharan</c:v>
                </c:pt>
                <c:pt idx="3">
                  <c:v>Mustafizur Rahman</c:v>
                </c:pt>
                <c:pt idx="4">
                  <c:v>SP Narine</c:v>
                </c:pt>
                <c:pt idx="5">
                  <c:v>RE van der Merwe</c:v>
                </c:pt>
                <c:pt idx="6">
                  <c:v>DJ Bravo</c:v>
                </c:pt>
                <c:pt idx="7">
                  <c:v>AJ Tye</c:v>
                </c:pt>
                <c:pt idx="8">
                  <c:v>A Kumble</c:v>
                </c:pt>
                <c:pt idx="9">
                  <c:v>B Akhil</c:v>
                </c:pt>
              </c:strCache>
            </c:strRef>
          </c:cat>
          <c:val>
            <c:numRef>
              <c:f>Sheet1!$P$82:$P$91</c:f>
              <c:numCache>
                <c:formatCode>General</c:formatCode>
                <c:ptCount val="10"/>
                <c:pt idx="0">
                  <c:v>9</c:v>
                </c:pt>
                <c:pt idx="1">
                  <c:v>10</c:v>
                </c:pt>
                <c:pt idx="2">
                  <c:v>10</c:v>
                </c:pt>
                <c:pt idx="3">
                  <c:v>10</c:v>
                </c:pt>
                <c:pt idx="4">
                  <c:v>10</c:v>
                </c:pt>
                <c:pt idx="5">
                  <c:v>10</c:v>
                </c:pt>
                <c:pt idx="6">
                  <c:v>10</c:v>
                </c:pt>
                <c:pt idx="7">
                  <c:v>11</c:v>
                </c:pt>
                <c:pt idx="8">
                  <c:v>11</c:v>
                </c:pt>
                <c:pt idx="9">
                  <c:v>11</c:v>
                </c:pt>
              </c:numCache>
            </c:numRef>
          </c:val>
          <c:extLst>
            <c:ext xmlns:c16="http://schemas.microsoft.com/office/drawing/2014/chart" uri="{C3380CC4-5D6E-409C-BE32-E72D297353CC}">
              <c16:uniqueId val="{00000003-664F-40CC-B792-DC1BCD9D8C58}"/>
            </c:ext>
          </c:extLst>
        </c:ser>
        <c:dLbls>
          <c:showLegendKey val="0"/>
          <c:showVal val="0"/>
          <c:showCatName val="0"/>
          <c:showSerName val="0"/>
          <c:showPercent val="0"/>
          <c:showBubbleSize val="0"/>
        </c:dLbls>
        <c:axId val="380443952"/>
        <c:axId val="380445920"/>
      </c:areaChart>
      <c:catAx>
        <c:axId val="380443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45920"/>
        <c:crosses val="autoZero"/>
        <c:auto val="1"/>
        <c:lblAlgn val="ctr"/>
        <c:lblOffset val="100"/>
        <c:noMultiLvlLbl val="0"/>
      </c:catAx>
      <c:valAx>
        <c:axId val="38044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4439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wicket</a:t>
            </a:r>
            <a:r>
              <a:rPr lang="en-IN" baseline="0"/>
              <a:t> taking bowlers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183554281791879E-2"/>
          <c:y val="8.9721913066727652E-2"/>
          <c:w val="0.89144834441015908"/>
          <c:h val="0.43132828770090859"/>
        </c:manualLayout>
      </c:layout>
      <c:barChart>
        <c:barDir val="col"/>
        <c:grouping val="clustered"/>
        <c:varyColors val="0"/>
        <c:ser>
          <c:idx val="0"/>
          <c:order val="0"/>
          <c:tx>
            <c:strRef>
              <c:f>'beststrike bowler founded'!$A$2</c:f>
              <c:strCache>
                <c:ptCount val="1"/>
                <c:pt idx="0">
                  <c:v>K Rabada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founded'!$B$2:$D$2</c:f>
              <c:numCache>
                <c:formatCode>General</c:formatCode>
                <c:ptCount val="3"/>
                <c:pt idx="0">
                  <c:v>840</c:v>
                </c:pt>
                <c:pt idx="1">
                  <c:v>66</c:v>
                </c:pt>
                <c:pt idx="2">
                  <c:v>12</c:v>
                </c:pt>
              </c:numCache>
            </c:numRef>
          </c:val>
          <c:extLst>
            <c:ext xmlns:c16="http://schemas.microsoft.com/office/drawing/2014/chart" uri="{C3380CC4-5D6E-409C-BE32-E72D297353CC}">
              <c16:uniqueId val="{00000000-5551-478E-A323-FF7375925165}"/>
            </c:ext>
          </c:extLst>
        </c:ser>
        <c:ser>
          <c:idx val="1"/>
          <c:order val="1"/>
          <c:tx>
            <c:strRef>
              <c:f>'beststrike bowler founded'!$A$3</c:f>
              <c:strCache>
                <c:ptCount val="1"/>
                <c:pt idx="0">
                  <c:v>DE Bollinger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founded'!$B$3:$D$3</c:f>
              <c:numCache>
                <c:formatCode>General</c:formatCode>
                <c:ptCount val="3"/>
                <c:pt idx="0">
                  <c:v>600</c:v>
                </c:pt>
                <c:pt idx="1">
                  <c:v>43</c:v>
                </c:pt>
                <c:pt idx="2">
                  <c:v>13</c:v>
                </c:pt>
              </c:numCache>
            </c:numRef>
          </c:val>
          <c:extLst>
            <c:ext xmlns:c16="http://schemas.microsoft.com/office/drawing/2014/chart" uri="{C3380CC4-5D6E-409C-BE32-E72D297353CC}">
              <c16:uniqueId val="{00000001-5551-478E-A323-FF7375925165}"/>
            </c:ext>
          </c:extLst>
        </c:ser>
        <c:ser>
          <c:idx val="2"/>
          <c:order val="2"/>
          <c:tx>
            <c:strRef>
              <c:f>'beststrike bowler founded'!$A$4</c:f>
              <c:strCache>
                <c:ptCount val="1"/>
                <c:pt idx="0">
                  <c:v>AJ Tye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founded'!$B$4:$D$4</c:f>
              <c:numCache>
                <c:formatCode>General</c:formatCode>
                <c:ptCount val="3"/>
                <c:pt idx="0">
                  <c:v>645</c:v>
                </c:pt>
                <c:pt idx="1">
                  <c:v>45</c:v>
                </c:pt>
                <c:pt idx="2">
                  <c:v>14</c:v>
                </c:pt>
              </c:numCache>
            </c:numRef>
          </c:val>
          <c:extLst>
            <c:ext xmlns:c16="http://schemas.microsoft.com/office/drawing/2014/chart" uri="{C3380CC4-5D6E-409C-BE32-E72D297353CC}">
              <c16:uniqueId val="{00000002-5551-478E-A323-FF7375925165}"/>
            </c:ext>
          </c:extLst>
        </c:ser>
        <c:ser>
          <c:idx val="3"/>
          <c:order val="3"/>
          <c:tx>
            <c:strRef>
              <c:f>'beststrike bowler founded'!$A$5</c:f>
              <c:strCache>
                <c:ptCount val="1"/>
                <c:pt idx="0">
                  <c:v>MA Starc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founded'!$B$5:$D$5</c:f>
              <c:numCache>
                <c:formatCode>General</c:formatCode>
                <c:ptCount val="3"/>
                <c:pt idx="0">
                  <c:v>612</c:v>
                </c:pt>
                <c:pt idx="1">
                  <c:v>39</c:v>
                </c:pt>
                <c:pt idx="2">
                  <c:v>15</c:v>
                </c:pt>
              </c:numCache>
            </c:numRef>
          </c:val>
          <c:extLst>
            <c:ext xmlns:c16="http://schemas.microsoft.com/office/drawing/2014/chart" uri="{C3380CC4-5D6E-409C-BE32-E72D297353CC}">
              <c16:uniqueId val="{00000003-5551-478E-A323-FF7375925165}"/>
            </c:ext>
          </c:extLst>
        </c:ser>
        <c:ser>
          <c:idx val="4"/>
          <c:order val="4"/>
          <c:tx>
            <c:strRef>
              <c:f>'beststrike bowler founded'!$A$6</c:f>
              <c:strCache>
                <c:ptCount val="1"/>
                <c:pt idx="0">
                  <c:v>SL Malinga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founded'!$B$6:$D$6</c:f>
              <c:numCache>
                <c:formatCode>General</c:formatCode>
                <c:ptCount val="3"/>
                <c:pt idx="0">
                  <c:v>2974</c:v>
                </c:pt>
                <c:pt idx="1">
                  <c:v>188</c:v>
                </c:pt>
                <c:pt idx="2">
                  <c:v>15</c:v>
                </c:pt>
              </c:numCache>
            </c:numRef>
          </c:val>
          <c:extLst>
            <c:ext xmlns:c16="http://schemas.microsoft.com/office/drawing/2014/chart" uri="{C3380CC4-5D6E-409C-BE32-E72D297353CC}">
              <c16:uniqueId val="{00000004-5551-478E-A323-FF7375925165}"/>
            </c:ext>
          </c:extLst>
        </c:ser>
        <c:ser>
          <c:idx val="5"/>
          <c:order val="5"/>
          <c:tx>
            <c:strRef>
              <c:f>'beststrike bowler founded'!$A$7</c:f>
              <c:strCache>
                <c:ptCount val="1"/>
                <c:pt idx="0">
                  <c:v>Imran Tahir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founded'!$B$7:$D$7</c:f>
              <c:numCache>
                <c:formatCode>General</c:formatCode>
                <c:ptCount val="3"/>
                <c:pt idx="0">
                  <c:v>1314</c:v>
                </c:pt>
                <c:pt idx="1">
                  <c:v>83</c:v>
                </c:pt>
                <c:pt idx="2">
                  <c:v>15</c:v>
                </c:pt>
              </c:numCache>
            </c:numRef>
          </c:val>
          <c:extLst>
            <c:ext xmlns:c16="http://schemas.microsoft.com/office/drawing/2014/chart" uri="{C3380CC4-5D6E-409C-BE32-E72D297353CC}">
              <c16:uniqueId val="{00000005-5551-478E-A323-FF7375925165}"/>
            </c:ext>
          </c:extLst>
        </c:ser>
        <c:ser>
          <c:idx val="6"/>
          <c:order val="6"/>
          <c:tx>
            <c:strRef>
              <c:f>'beststrike bowler founded'!$A$8</c:f>
              <c:strCache>
                <c:ptCount val="1"/>
                <c:pt idx="0">
                  <c:v>A Nehra</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founded'!$B$8:$D$8</c:f>
              <c:numCache>
                <c:formatCode>General</c:formatCode>
                <c:ptCount val="3"/>
                <c:pt idx="0">
                  <c:v>1974</c:v>
                </c:pt>
                <c:pt idx="1">
                  <c:v>121</c:v>
                </c:pt>
                <c:pt idx="2">
                  <c:v>16</c:v>
                </c:pt>
              </c:numCache>
            </c:numRef>
          </c:val>
          <c:extLst>
            <c:ext xmlns:c16="http://schemas.microsoft.com/office/drawing/2014/chart" uri="{C3380CC4-5D6E-409C-BE32-E72D297353CC}">
              <c16:uniqueId val="{00000006-5551-478E-A323-FF7375925165}"/>
            </c:ext>
          </c:extLst>
        </c:ser>
        <c:ser>
          <c:idx val="7"/>
          <c:order val="7"/>
          <c:tx>
            <c:strRef>
              <c:f>'beststrike bowler founded'!$A$9</c:f>
              <c:strCache>
                <c:ptCount val="1"/>
                <c:pt idx="0">
                  <c:v>MM Patel</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founded'!$B$9:$D$9</c:f>
              <c:numCache>
                <c:formatCode>General</c:formatCode>
                <c:ptCount val="3"/>
                <c:pt idx="0">
                  <c:v>1382</c:v>
                </c:pt>
                <c:pt idx="1">
                  <c:v>82</c:v>
                </c:pt>
                <c:pt idx="2">
                  <c:v>16</c:v>
                </c:pt>
              </c:numCache>
            </c:numRef>
          </c:val>
          <c:extLst>
            <c:ext xmlns:c16="http://schemas.microsoft.com/office/drawing/2014/chart" uri="{C3380CC4-5D6E-409C-BE32-E72D297353CC}">
              <c16:uniqueId val="{00000007-5551-478E-A323-FF7375925165}"/>
            </c:ext>
          </c:extLst>
        </c:ser>
        <c:ser>
          <c:idx val="8"/>
          <c:order val="8"/>
          <c:tx>
            <c:strRef>
              <c:f>'beststrike bowler founded'!$A$10</c:f>
              <c:strCache>
                <c:ptCount val="1"/>
                <c:pt idx="0">
                  <c:v>DJ Bravo</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founded'!$B$10:$D$10</c:f>
              <c:numCache>
                <c:formatCode>General</c:formatCode>
                <c:ptCount val="3"/>
                <c:pt idx="0">
                  <c:v>2846</c:v>
                </c:pt>
                <c:pt idx="1">
                  <c:v>175</c:v>
                </c:pt>
                <c:pt idx="2">
                  <c:v>16</c:v>
                </c:pt>
              </c:numCache>
            </c:numRef>
          </c:val>
          <c:extLst>
            <c:ext xmlns:c16="http://schemas.microsoft.com/office/drawing/2014/chart" uri="{C3380CC4-5D6E-409C-BE32-E72D297353CC}">
              <c16:uniqueId val="{00000008-5551-478E-A323-FF7375925165}"/>
            </c:ext>
          </c:extLst>
        </c:ser>
        <c:ser>
          <c:idx val="9"/>
          <c:order val="9"/>
          <c:tx>
            <c:strRef>
              <c:f>'beststrike bowler founded'!$A$11</c:f>
              <c:strCache>
                <c:ptCount val="1"/>
                <c:pt idx="0">
                  <c:v>KK Cooper</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'beststrike bowler founded'!$B$1:$D$1</c:f>
              <c:strCache>
                <c:ptCount val="3"/>
                <c:pt idx="0">
                  <c:v>count_balls</c:v>
                </c:pt>
                <c:pt idx="1">
                  <c:v>wickets_taken</c:v>
                </c:pt>
                <c:pt idx="2">
                  <c:v>strike_rate</c:v>
                </c:pt>
              </c:strCache>
            </c:strRef>
          </c:cat>
          <c:val>
            <c:numRef>
              <c:f>'beststrike bowler founded'!$B$11:$D$11</c:f>
              <c:numCache>
                <c:formatCode>General</c:formatCode>
                <c:ptCount val="3"/>
                <c:pt idx="0">
                  <c:v>600</c:v>
                </c:pt>
                <c:pt idx="1">
                  <c:v>36</c:v>
                </c:pt>
                <c:pt idx="2">
                  <c:v>16</c:v>
                </c:pt>
              </c:numCache>
            </c:numRef>
          </c:val>
          <c:extLst>
            <c:ext xmlns:c16="http://schemas.microsoft.com/office/drawing/2014/chart" uri="{C3380CC4-5D6E-409C-BE32-E72D297353CC}">
              <c16:uniqueId val="{00000009-5551-478E-A323-FF7375925165}"/>
            </c:ext>
          </c:extLst>
        </c:ser>
        <c:dLbls>
          <c:dLblPos val="outEnd"/>
          <c:showLegendKey val="0"/>
          <c:showVal val="1"/>
          <c:showCatName val="0"/>
          <c:showSerName val="0"/>
          <c:showPercent val="0"/>
          <c:showBubbleSize val="0"/>
        </c:dLbls>
        <c:gapWidth val="219"/>
        <c:overlap val="-27"/>
        <c:axId val="1102212623"/>
        <c:axId val="1091237711"/>
      </c:barChart>
      <c:catAx>
        <c:axId val="1102212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1237711"/>
        <c:crosses val="autoZero"/>
        <c:auto val="1"/>
        <c:lblAlgn val="ctr"/>
        <c:lblOffset val="100"/>
        <c:noMultiLvlLbl val="0"/>
      </c:catAx>
      <c:valAx>
        <c:axId val="1091237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2126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all</a:t>
            </a:r>
            <a:r>
              <a:rPr lang="en-IN" baseline="0"/>
              <a:t> rounders based on batiing and bowling strike rate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914260717410323E-2"/>
          <c:y val="0.20453703703703704"/>
          <c:w val="0.87753018372703417"/>
          <c:h val="0.33639581510644501"/>
        </c:manualLayout>
      </c:layout>
      <c:barChart>
        <c:barDir val="col"/>
        <c:grouping val="clustered"/>
        <c:varyColors val="0"/>
        <c:ser>
          <c:idx val="0"/>
          <c:order val="0"/>
          <c:tx>
            <c:strRef>
              <c:f>'all rounder founded'!$B$1</c:f>
              <c:strCache>
                <c:ptCount val="1"/>
                <c:pt idx="0">
                  <c:v>total_run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founded'!$B$2:$B$12</c:f>
              <c:numCache>
                <c:formatCode>General</c:formatCode>
                <c:ptCount val="11"/>
                <c:pt idx="0">
                  <c:v>1490</c:v>
                </c:pt>
                <c:pt idx="1">
                  <c:v>1517</c:v>
                </c:pt>
                <c:pt idx="2">
                  <c:v>974</c:v>
                </c:pt>
                <c:pt idx="3">
                  <c:v>768</c:v>
                </c:pt>
                <c:pt idx="4">
                  <c:v>3874</c:v>
                </c:pt>
                <c:pt idx="5">
                  <c:v>892</c:v>
                </c:pt>
                <c:pt idx="6">
                  <c:v>3023</c:v>
                </c:pt>
                <c:pt idx="7">
                  <c:v>825</c:v>
                </c:pt>
                <c:pt idx="8">
                  <c:v>1349</c:v>
                </c:pt>
                <c:pt idx="9">
                  <c:v>746</c:v>
                </c:pt>
              </c:numCache>
            </c:numRef>
          </c:val>
          <c:extLst>
            <c:ext xmlns:c16="http://schemas.microsoft.com/office/drawing/2014/chart" uri="{C3380CC4-5D6E-409C-BE32-E72D297353CC}">
              <c16:uniqueId val="{00000000-87F5-49A8-98EE-DDC70094F40E}"/>
            </c:ext>
          </c:extLst>
        </c:ser>
        <c:ser>
          <c:idx val="1"/>
          <c:order val="1"/>
          <c:tx>
            <c:strRef>
              <c:f>'all rounder founded'!$C$1</c:f>
              <c:strCache>
                <c:ptCount val="1"/>
                <c:pt idx="0">
                  <c:v>correct_ball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founded'!$C$2:$C$12</c:f>
              <c:numCache>
                <c:formatCode>General</c:formatCode>
                <c:ptCount val="11"/>
                <c:pt idx="0">
                  <c:v>1132</c:v>
                </c:pt>
                <c:pt idx="1">
                  <c:v>818</c:v>
                </c:pt>
                <c:pt idx="2">
                  <c:v>670</c:v>
                </c:pt>
                <c:pt idx="3">
                  <c:v>517</c:v>
                </c:pt>
                <c:pt idx="4">
                  <c:v>2769</c:v>
                </c:pt>
                <c:pt idx="5">
                  <c:v>523</c:v>
                </c:pt>
                <c:pt idx="6">
                  <c:v>1964</c:v>
                </c:pt>
                <c:pt idx="7">
                  <c:v>590</c:v>
                </c:pt>
                <c:pt idx="8">
                  <c:v>829</c:v>
                </c:pt>
                <c:pt idx="9">
                  <c:v>578</c:v>
                </c:pt>
              </c:numCache>
            </c:numRef>
          </c:val>
          <c:extLst>
            <c:ext xmlns:c16="http://schemas.microsoft.com/office/drawing/2014/chart" uri="{C3380CC4-5D6E-409C-BE32-E72D297353CC}">
              <c16:uniqueId val="{00000001-87F5-49A8-98EE-DDC70094F40E}"/>
            </c:ext>
          </c:extLst>
        </c:ser>
        <c:ser>
          <c:idx val="2"/>
          <c:order val="2"/>
          <c:tx>
            <c:strRef>
              <c:f>'all rounder founded'!$D$1</c:f>
              <c:strCache>
                <c:ptCount val="1"/>
                <c:pt idx="0">
                  <c:v>strike_rate_bat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founded'!$D$2:$D$12</c:f>
              <c:numCache>
                <c:formatCode>General</c:formatCode>
                <c:ptCount val="11"/>
                <c:pt idx="0">
                  <c:v>131.625441696113</c:v>
                </c:pt>
                <c:pt idx="1">
                  <c:v>185.45232273838599</c:v>
                </c:pt>
                <c:pt idx="2">
                  <c:v>145.37313432835799</c:v>
                </c:pt>
                <c:pt idx="3">
                  <c:v>148.549323017408</c:v>
                </c:pt>
                <c:pt idx="4">
                  <c:v>139.906103286384</c:v>
                </c:pt>
                <c:pt idx="5">
                  <c:v>170.55449330783901</c:v>
                </c:pt>
                <c:pt idx="6">
                  <c:v>153.92057026476499</c:v>
                </c:pt>
                <c:pt idx="7">
                  <c:v>139.83050847457599</c:v>
                </c:pt>
                <c:pt idx="8">
                  <c:v>162.72617611580199</c:v>
                </c:pt>
                <c:pt idx="9">
                  <c:v>129.06574394463601</c:v>
                </c:pt>
              </c:numCache>
            </c:numRef>
          </c:val>
          <c:extLst>
            <c:ext xmlns:c16="http://schemas.microsoft.com/office/drawing/2014/chart" uri="{C3380CC4-5D6E-409C-BE32-E72D297353CC}">
              <c16:uniqueId val="{00000002-87F5-49A8-98EE-DDC70094F40E}"/>
            </c:ext>
          </c:extLst>
        </c:ser>
        <c:ser>
          <c:idx val="3"/>
          <c:order val="3"/>
          <c:tx>
            <c:strRef>
              <c:f>'all rounder founded'!$E$1</c:f>
              <c:strCache>
                <c:ptCount val="1"/>
                <c:pt idx="0">
                  <c:v>count_balls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founded'!$E$2:$E$12</c:f>
              <c:numCache>
                <c:formatCode>General</c:formatCode>
                <c:ptCount val="11"/>
                <c:pt idx="0">
                  <c:v>2846</c:v>
                </c:pt>
                <c:pt idx="1">
                  <c:v>1186</c:v>
                </c:pt>
                <c:pt idx="2">
                  <c:v>1807</c:v>
                </c:pt>
                <c:pt idx="3">
                  <c:v>301</c:v>
                </c:pt>
                <c:pt idx="4">
                  <c:v>2137</c:v>
                </c:pt>
                <c:pt idx="5">
                  <c:v>2824</c:v>
                </c:pt>
                <c:pt idx="6">
                  <c:v>1414</c:v>
                </c:pt>
                <c:pt idx="7">
                  <c:v>562</c:v>
                </c:pt>
                <c:pt idx="8">
                  <c:v>914</c:v>
                </c:pt>
                <c:pt idx="9">
                  <c:v>1358</c:v>
                </c:pt>
              </c:numCache>
            </c:numRef>
          </c:val>
          <c:extLst>
            <c:ext xmlns:c16="http://schemas.microsoft.com/office/drawing/2014/chart" uri="{C3380CC4-5D6E-409C-BE32-E72D297353CC}">
              <c16:uniqueId val="{00000003-87F5-49A8-98EE-DDC70094F40E}"/>
            </c:ext>
          </c:extLst>
        </c:ser>
        <c:ser>
          <c:idx val="4"/>
          <c:order val="4"/>
          <c:tx>
            <c:strRef>
              <c:f>'all rounder founded'!$F$1</c:f>
              <c:strCache>
                <c:ptCount val="1"/>
                <c:pt idx="0">
                  <c:v>wickets_taken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founded'!$F$2:$F$12</c:f>
              <c:numCache>
                <c:formatCode>General</c:formatCode>
                <c:ptCount val="11"/>
                <c:pt idx="0">
                  <c:v>175</c:v>
                </c:pt>
                <c:pt idx="1">
                  <c:v>67</c:v>
                </c:pt>
                <c:pt idx="2">
                  <c:v>96</c:v>
                </c:pt>
                <c:pt idx="3">
                  <c:v>16</c:v>
                </c:pt>
                <c:pt idx="4">
                  <c:v>107</c:v>
                </c:pt>
                <c:pt idx="5">
                  <c:v>143</c:v>
                </c:pt>
                <c:pt idx="6">
                  <c:v>71</c:v>
                </c:pt>
                <c:pt idx="7">
                  <c:v>29</c:v>
                </c:pt>
                <c:pt idx="8">
                  <c:v>45</c:v>
                </c:pt>
                <c:pt idx="9">
                  <c:v>66</c:v>
                </c:pt>
              </c:numCache>
            </c:numRef>
          </c:val>
          <c:extLst>
            <c:ext xmlns:c16="http://schemas.microsoft.com/office/drawing/2014/chart" uri="{C3380CC4-5D6E-409C-BE32-E72D297353CC}">
              <c16:uniqueId val="{00000004-87F5-49A8-98EE-DDC70094F40E}"/>
            </c:ext>
          </c:extLst>
        </c:ser>
        <c:ser>
          <c:idx val="5"/>
          <c:order val="5"/>
          <c:tx>
            <c:strRef>
              <c:f>'all rounder founded'!$G$1</c:f>
              <c:strCache>
                <c:ptCount val="1"/>
                <c:pt idx="0">
                  <c:v>strike_rate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ysDot"/>
              </a:ln>
              <a:effectLst/>
            </c:spPr>
            <c:trendlineType val="linear"/>
            <c:dispRSqr val="0"/>
            <c:dispEq val="0"/>
          </c:trendline>
          <c:cat>
            <c:strRef>
              <c:f>'all rounder founded'!$A$2:$A$12</c:f>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f>'all rounder founded'!$G$2:$G$12</c:f>
              <c:numCache>
                <c:formatCode>General</c:formatCode>
                <c:ptCount val="11"/>
                <c:pt idx="0">
                  <c:v>16</c:v>
                </c:pt>
                <c:pt idx="1">
                  <c:v>17</c:v>
                </c:pt>
                <c:pt idx="2">
                  <c:v>18</c:v>
                </c:pt>
                <c:pt idx="3">
                  <c:v>18</c:v>
                </c:pt>
                <c:pt idx="4">
                  <c:v>19</c:v>
                </c:pt>
                <c:pt idx="5">
                  <c:v>19</c:v>
                </c:pt>
                <c:pt idx="6">
                  <c:v>19</c:v>
                </c:pt>
                <c:pt idx="7">
                  <c:v>19</c:v>
                </c:pt>
                <c:pt idx="8">
                  <c:v>20</c:v>
                </c:pt>
                <c:pt idx="9">
                  <c:v>20</c:v>
                </c:pt>
              </c:numCache>
            </c:numRef>
          </c:val>
          <c:extLst>
            <c:ext xmlns:c16="http://schemas.microsoft.com/office/drawing/2014/chart" uri="{C3380CC4-5D6E-409C-BE32-E72D297353CC}">
              <c16:uniqueId val="{00000006-87F5-49A8-98EE-DDC70094F40E}"/>
            </c:ext>
          </c:extLst>
        </c:ser>
        <c:dLbls>
          <c:dLblPos val="outEnd"/>
          <c:showLegendKey val="0"/>
          <c:showVal val="1"/>
          <c:showCatName val="0"/>
          <c:showSerName val="0"/>
          <c:showPercent val="0"/>
          <c:showBubbleSize val="0"/>
        </c:dLbls>
        <c:gapWidth val="219"/>
        <c:overlap val="-27"/>
        <c:axId val="1166903055"/>
        <c:axId val="1154967215"/>
        <c:extLst>
          <c:ext xmlns:c15="http://schemas.microsoft.com/office/drawing/2012/chart" uri="{02D57815-91ED-43cb-92C2-25804820EDAC}">
            <c15:filteredBarSeries>
              <c15:ser>
                <c:idx val="6"/>
                <c:order val="6"/>
                <c:tx>
                  <c:strRef>
                    <c:extLst>
                      <c:ext uri="{02D57815-91ED-43cb-92C2-25804820EDAC}">
                        <c15:formulaRef>
                          <c15:sqref>'all rounder founded'!$H$1</c15:sqref>
                        </c15:formulaRef>
                      </c:ext>
                    </c:extLst>
                    <c:strCache>
                      <c:ptCount val="1"/>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'all rounder founded'!$A$2:$A$12</c15:sqref>
                        </c15:formulaRef>
                      </c:ext>
                    </c:extLst>
                    <c:strCache>
                      <c:ptCount val="10"/>
                      <c:pt idx="0">
                        <c:v>DJ Bravo</c:v>
                      </c:pt>
                      <c:pt idx="1">
                        <c:v>AD Russell</c:v>
                      </c:pt>
                      <c:pt idx="2">
                        <c:v>JA Morkel</c:v>
                      </c:pt>
                      <c:pt idx="3">
                        <c:v>ST Jayasuriya</c:v>
                      </c:pt>
                      <c:pt idx="4">
                        <c:v>SR Watson</c:v>
                      </c:pt>
                      <c:pt idx="5">
                        <c:v>SP Narine</c:v>
                      </c:pt>
                      <c:pt idx="6">
                        <c:v>KA Pollard</c:v>
                      </c:pt>
                      <c:pt idx="7">
                        <c:v>MP Stoinis</c:v>
                      </c:pt>
                      <c:pt idx="8">
                        <c:v>HH Pandya</c:v>
                      </c:pt>
                      <c:pt idx="9">
                        <c:v>Shakib Al Hasan</c:v>
                      </c:pt>
                    </c:strCache>
                  </c:strRef>
                </c:cat>
                <c:val>
                  <c:numRef>
                    <c:extLst>
                      <c:ext uri="{02D57815-91ED-43cb-92C2-25804820EDAC}">
                        <c15:formulaRef>
                          <c15:sqref>'all rounder founded'!$H$2:$H$12</c15:sqref>
                        </c15:formulaRef>
                      </c:ext>
                    </c:extLst>
                    <c:numCache>
                      <c:formatCode>General</c:formatCode>
                      <c:ptCount val="11"/>
                    </c:numCache>
                  </c:numRef>
                </c:val>
                <c:extLst>
                  <c:ext xmlns:c16="http://schemas.microsoft.com/office/drawing/2014/chart" uri="{C3380CC4-5D6E-409C-BE32-E72D297353CC}">
                    <c16:uniqueId val="{00000007-87F5-49A8-98EE-DDC70094F40E}"/>
                  </c:ext>
                </c:extLst>
              </c15:ser>
            </c15:filteredBarSeries>
          </c:ext>
        </c:extLst>
      </c:barChart>
      <c:catAx>
        <c:axId val="1166903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967215"/>
        <c:crosses val="autoZero"/>
        <c:auto val="1"/>
        <c:lblAlgn val="ctr"/>
        <c:lblOffset val="100"/>
        <c:noMultiLvlLbl val="0"/>
      </c:catAx>
      <c:valAx>
        <c:axId val="11549672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90305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Best</a:t>
            </a:r>
            <a:r>
              <a:rPr lang="en-IN" baseline="0"/>
              <a:t> wicketkeeper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049303693639967E-2"/>
          <c:y val="7.3042084837072099E-2"/>
          <c:w val="0.89281533798102208"/>
          <c:h val="0.71270270429525784"/>
        </c:manualLayout>
      </c:layout>
      <c:barChart>
        <c:barDir val="col"/>
        <c:grouping val="clustered"/>
        <c:varyColors val="0"/>
        <c:ser>
          <c:idx val="0"/>
          <c:order val="0"/>
          <c:tx>
            <c:strRef>
              <c:f>'wicket keeper founded'!$B$1</c:f>
              <c:strCache>
                <c:ptCount val="1"/>
                <c:pt idx="0">
                  <c:v>total_run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founded'!$B$2:$B$11</c:f>
              <c:numCache>
                <c:formatCode>General</c:formatCode>
                <c:ptCount val="10"/>
                <c:pt idx="0">
                  <c:v>2079</c:v>
                </c:pt>
                <c:pt idx="1">
                  <c:v>4849</c:v>
                </c:pt>
                <c:pt idx="2">
                  <c:v>1714</c:v>
                </c:pt>
                <c:pt idx="3">
                  <c:v>790</c:v>
                </c:pt>
                <c:pt idx="4">
                  <c:v>2069</c:v>
                </c:pt>
                <c:pt idx="5">
                  <c:v>4632</c:v>
                </c:pt>
                <c:pt idx="6">
                  <c:v>1211</c:v>
                </c:pt>
                <c:pt idx="7">
                  <c:v>2647</c:v>
                </c:pt>
                <c:pt idx="8">
                  <c:v>1959</c:v>
                </c:pt>
                <c:pt idx="9">
                  <c:v>2584</c:v>
                </c:pt>
              </c:numCache>
            </c:numRef>
          </c:val>
          <c:extLst>
            <c:ext xmlns:c16="http://schemas.microsoft.com/office/drawing/2014/chart" uri="{C3380CC4-5D6E-409C-BE32-E72D297353CC}">
              <c16:uniqueId val="{00000000-F5EC-46BC-B436-CCBB0BC995C9}"/>
            </c:ext>
          </c:extLst>
        </c:ser>
        <c:ser>
          <c:idx val="1"/>
          <c:order val="1"/>
          <c:tx>
            <c:strRef>
              <c:f>'wicket keeper founded'!$C$1</c:f>
              <c:strCache>
                <c:ptCount val="1"/>
                <c:pt idx="0">
                  <c:v>correct_ball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founded'!$C$2:$C$11</c:f>
              <c:numCache>
                <c:formatCode>General</c:formatCode>
                <c:ptCount val="10"/>
                <c:pt idx="0">
                  <c:v>1344</c:v>
                </c:pt>
                <c:pt idx="1">
                  <c:v>3138</c:v>
                </c:pt>
                <c:pt idx="2">
                  <c:v>1122</c:v>
                </c:pt>
                <c:pt idx="3">
                  <c:v>544</c:v>
                </c:pt>
                <c:pt idx="4">
                  <c:v>1446</c:v>
                </c:pt>
                <c:pt idx="5">
                  <c:v>3308</c:v>
                </c:pt>
                <c:pt idx="6">
                  <c:v>874</c:v>
                </c:pt>
                <c:pt idx="7">
                  <c:v>1917</c:v>
                </c:pt>
                <c:pt idx="8">
                  <c:v>1437</c:v>
                </c:pt>
                <c:pt idx="9">
                  <c:v>1904</c:v>
                </c:pt>
              </c:numCache>
            </c:numRef>
          </c:val>
          <c:extLst>
            <c:ext xmlns:c16="http://schemas.microsoft.com/office/drawing/2014/chart" uri="{C3380CC4-5D6E-409C-BE32-E72D297353CC}">
              <c16:uniqueId val="{00000001-F5EC-46BC-B436-CCBB0BC995C9}"/>
            </c:ext>
          </c:extLst>
        </c:ser>
        <c:ser>
          <c:idx val="2"/>
          <c:order val="2"/>
          <c:tx>
            <c:strRef>
              <c:f>'wicket keeper founded'!$D$1</c:f>
              <c:strCache>
                <c:ptCount val="1"/>
                <c:pt idx="0">
                  <c:v>strike_rate_bat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'wicket keeper founded'!$A$2:$A$11</c:f>
              <c:strCache>
                <c:ptCount val="10"/>
                <c:pt idx="0">
                  <c:v>RR Pant</c:v>
                </c:pt>
                <c:pt idx="1">
                  <c:v>AB de Villiers</c:v>
                </c:pt>
                <c:pt idx="2">
                  <c:v>JC Buttler</c:v>
                </c:pt>
                <c:pt idx="3">
                  <c:v>JM Bairstow</c:v>
                </c:pt>
                <c:pt idx="4">
                  <c:v>AC Gilchrist</c:v>
                </c:pt>
                <c:pt idx="5">
                  <c:v>MS Dhoni</c:v>
                </c:pt>
                <c:pt idx="6">
                  <c:v>Ishan Kishan</c:v>
                </c:pt>
                <c:pt idx="7">
                  <c:v>KL Rahul</c:v>
                </c:pt>
                <c:pt idx="8">
                  <c:v>Q de Kock</c:v>
                </c:pt>
                <c:pt idx="9">
                  <c:v>SV Samson</c:v>
                </c:pt>
              </c:strCache>
            </c:strRef>
          </c:cat>
          <c:val>
            <c:numRef>
              <c:f>'wicket keeper founded'!$D$2:$D$11</c:f>
              <c:numCache>
                <c:formatCode>General</c:formatCode>
                <c:ptCount val="10"/>
                <c:pt idx="0">
                  <c:v>154.6875</c:v>
                </c:pt>
                <c:pt idx="1">
                  <c:v>154.52517527087301</c:v>
                </c:pt>
                <c:pt idx="2">
                  <c:v>152.76292335115801</c:v>
                </c:pt>
                <c:pt idx="3">
                  <c:v>145.220588235294</c:v>
                </c:pt>
                <c:pt idx="4">
                  <c:v>143.08437067773099</c:v>
                </c:pt>
                <c:pt idx="5">
                  <c:v>140.02418379685599</c:v>
                </c:pt>
                <c:pt idx="6">
                  <c:v>138.55835240274499</c:v>
                </c:pt>
                <c:pt idx="7">
                  <c:v>138.08033385498101</c:v>
                </c:pt>
                <c:pt idx="8">
                  <c:v>136.32567849686799</c:v>
                </c:pt>
                <c:pt idx="9">
                  <c:v>135.71428571428501</c:v>
                </c:pt>
              </c:numCache>
            </c:numRef>
          </c:val>
          <c:extLst>
            <c:ext xmlns:c16="http://schemas.microsoft.com/office/drawing/2014/chart" uri="{C3380CC4-5D6E-409C-BE32-E72D297353CC}">
              <c16:uniqueId val="{00000002-F5EC-46BC-B436-CCBB0BC995C9}"/>
            </c:ext>
          </c:extLst>
        </c:ser>
        <c:dLbls>
          <c:dLblPos val="outEnd"/>
          <c:showLegendKey val="0"/>
          <c:showVal val="1"/>
          <c:showCatName val="0"/>
          <c:showSerName val="0"/>
          <c:showPercent val="0"/>
          <c:showBubbleSize val="0"/>
        </c:dLbls>
        <c:gapWidth val="219"/>
        <c:overlap val="-27"/>
        <c:axId val="670801712"/>
        <c:axId val="558247200"/>
      </c:barChart>
      <c:catAx>
        <c:axId val="67080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247200"/>
        <c:crosses val="autoZero"/>
        <c:auto val="1"/>
        <c:lblAlgn val="ctr"/>
        <c:lblOffset val="100"/>
        <c:noMultiLvlLbl val="0"/>
      </c:catAx>
      <c:valAx>
        <c:axId val="55824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8017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10/17/2023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10/17/2023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10/17/2023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10/17/2023</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Macro-Enabled_Worksheet5.xlsm"/><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Macro-Enabled_Worksheet6.xlsm"/><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Excel_Macro-Enabled_Worksheet7.xlsm"/><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Macro-Enabled_Worksheet8.xlsm"/><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office.com/en-us/article/Make-your-PowerPoint-presentations-accessible-6f7772b2-2f33-4bd2-8ca7-dae3b2b3ef25#bkmk_winimage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814918" y="3850504"/>
            <a:ext cx="9336622" cy="1111495"/>
          </a:xfrm>
        </p:spPr>
        <p:txBody>
          <a:bodyPr>
            <a:normAutofit/>
          </a:bodyPr>
          <a:lstStyle/>
          <a:p>
            <a:r>
              <a:rPr lang="en-US" sz="4800" dirty="0"/>
              <a:t> IPL AUCTION USING POSTSQL</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QUERY</a:t>
            </a:r>
          </a:p>
        </p:txBody>
      </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a:t>
            </a:r>
          </a:p>
        </p:txBody>
      </p:sp>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49" name="Text Placeholder 6"/>
          <p:cNvSpPr txBox="1">
            <a:spLocks/>
          </p:cNvSpPr>
          <p:nvPr/>
        </p:nvSpPr>
        <p:spPr>
          <a:xfrm>
            <a:off x="3656584" y="3511952"/>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 </a:t>
            </a:r>
          </a:p>
        </p:txBody>
      </p:sp>
      <p:pic>
        <p:nvPicPr>
          <p:cNvPr id="57" name="Picture 56" descr="Accessibility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
        <p:nvSpPr>
          <p:cNvPr id="22" name="Text Placeholder 8">
            <a:extLst>
              <a:ext uri="{FF2B5EF4-FFF2-40B4-BE49-F238E27FC236}">
                <a16:creationId xmlns:a16="http://schemas.microsoft.com/office/drawing/2014/main" id="{1D9DF510-3705-4005-948F-D7D497DF6773}"/>
              </a:ext>
            </a:extLst>
          </p:cNvPr>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2" name="Rectangle 1">
            <a:extLst>
              <a:ext uri="{FF2B5EF4-FFF2-40B4-BE49-F238E27FC236}">
                <a16:creationId xmlns:a16="http://schemas.microsoft.com/office/drawing/2014/main" id="{BBA51D70-07F0-4D81-9395-F31ABE6AC717}"/>
              </a:ext>
            </a:extLst>
          </p:cNvPr>
          <p:cNvSpPr/>
          <p:nvPr/>
        </p:nvSpPr>
        <p:spPr>
          <a:xfrm>
            <a:off x="2052320" y="1635760"/>
            <a:ext cx="9479280" cy="646331"/>
          </a:xfrm>
          <a:prstGeom prst="rect">
            <a:avLst/>
          </a:prstGeom>
        </p:spPr>
        <p:txBody>
          <a:bodyPr wrap="square">
            <a:spAutoFit/>
          </a:bodyPr>
          <a:lstStyle/>
          <a:p>
            <a:r>
              <a:rPr lang="en-IN" i="1" dirty="0"/>
              <a:t>select*</a:t>
            </a:r>
            <a:r>
              <a:rPr lang="en-IN" b="1" i="1" dirty="0"/>
              <a:t> </a:t>
            </a:r>
            <a:r>
              <a:rPr lang="en-IN" i="1" dirty="0"/>
              <a:t>from </a:t>
            </a:r>
            <a:r>
              <a:rPr lang="en-IN" i="1" dirty="0" err="1"/>
              <a:t>hard_hitters</a:t>
            </a:r>
            <a:r>
              <a:rPr lang="en-IN" i="1" dirty="0"/>
              <a:t> where seasons&gt;2 and sixes&gt;1 and fours &gt;1 order by </a:t>
            </a:r>
            <a:r>
              <a:rPr lang="en-IN" i="1" dirty="0" err="1"/>
              <a:t>average_boundaries</a:t>
            </a:r>
            <a:r>
              <a:rPr lang="en-IN" i="1" dirty="0"/>
              <a:t> </a:t>
            </a:r>
            <a:r>
              <a:rPr lang="en-IN" i="1" dirty="0" err="1"/>
              <a:t>desc</a:t>
            </a:r>
            <a:r>
              <a:rPr lang="en-IN" i="1" dirty="0"/>
              <a:t> limit 10</a:t>
            </a:r>
            <a:endParaRPr lang="en-IN" dirty="0"/>
          </a:p>
        </p:txBody>
      </p:sp>
    </p:spTree>
    <p:extLst>
      <p:ext uri="{BB962C8B-B14F-4D97-AF65-F5344CB8AC3E}">
        <p14:creationId xmlns:p14="http://schemas.microsoft.com/office/powerpoint/2010/main" val="4956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1093692" y="496545"/>
            <a:ext cx="11309348" cy="640080"/>
          </a:xfrm>
        </p:spPr>
        <p:txBody>
          <a:bodyPr>
            <a:normAutofit/>
          </a:bodyPr>
          <a:lstStyle/>
          <a:p>
            <a:r>
              <a:rPr lang="en-US" dirty="0"/>
              <a:t>DATA VISULIZE </a:t>
            </a:r>
          </a:p>
        </p:txBody>
      </p:sp>
      <p:sp>
        <p:nvSpPr>
          <p:cNvPr id="70" name="Text Placeholder 6"/>
          <p:cNvSpPr txBox="1">
            <a:spLocks/>
          </p:cNvSpPr>
          <p:nvPr/>
        </p:nvSpPr>
        <p:spPr>
          <a:xfrm>
            <a:off x="1941519" y="126568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endParaRPr lang="en-US" sz="1400" i="1" dirty="0">
              <a:solidFill>
                <a:schemeClr val="tx1">
                  <a:lumMod val="75000"/>
                  <a:lumOff val="25000"/>
                </a:schemeClr>
              </a:solidFill>
            </a:endParaRPr>
          </a:p>
        </p:txBody>
      </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400" dirty="0">
              <a:solidFill>
                <a:schemeClr val="tx1">
                  <a:lumMod val="75000"/>
                  <a:lumOff val="25000"/>
                </a:schemeClr>
              </a:solidFill>
            </a:endParaRPr>
          </a:p>
        </p:txBody>
      </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a:t>
            </a:r>
          </a:p>
        </p:txBody>
      </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endParaRPr lang="en-US" sz="1400" dirty="0"/>
          </a:p>
        </p:txBody>
      </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endParaRPr lang="en-US" sz="1400" dirty="0">
              <a:solidFill>
                <a:schemeClr val="tx1">
                  <a:lumMod val="75000"/>
                  <a:lumOff val="25000"/>
                </a:schemeClr>
              </a:solidFill>
            </a:endParaRPr>
          </a:p>
        </p:txBody>
      </p:sp>
      <p:pic>
        <p:nvPicPr>
          <p:cNvPr id="93" name="Picture 92" descr="Accessibility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pic>
        <p:nvPicPr>
          <p:cNvPr id="2" name="Picture 1">
            <a:extLst>
              <a:ext uri="{FF2B5EF4-FFF2-40B4-BE49-F238E27FC236}">
                <a16:creationId xmlns:a16="http://schemas.microsoft.com/office/drawing/2014/main" id="{E2930131-7082-457A-A8DB-6D1B631ADA38}"/>
              </a:ext>
            </a:extLst>
          </p:cNvPr>
          <p:cNvPicPr>
            <a:picLocks noChangeAspect="1"/>
          </p:cNvPicPr>
          <p:nvPr/>
        </p:nvPicPr>
        <p:blipFill>
          <a:blip r:embed="rId3"/>
          <a:stretch>
            <a:fillRect/>
          </a:stretch>
        </p:blipFill>
        <p:spPr>
          <a:xfrm>
            <a:off x="1764223" y="1257448"/>
            <a:ext cx="5768340" cy="3070860"/>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AC98499B-04E7-FE93-143B-5DDB9BF71E97}"/>
              </a:ext>
            </a:extLst>
          </p:cNvPr>
          <p:cNvGraphicFramePr>
            <a:graphicFrameLocks/>
          </p:cNvGraphicFramePr>
          <p:nvPr>
            <p:extLst>
              <p:ext uri="{D42A27DB-BD31-4B8C-83A1-F6EECF244321}">
                <p14:modId xmlns:p14="http://schemas.microsoft.com/office/powerpoint/2010/main" val="1459311600"/>
              </p:ext>
            </p:extLst>
          </p:nvPr>
        </p:nvGraphicFramePr>
        <p:xfrm>
          <a:off x="1513912" y="1264156"/>
          <a:ext cx="10046825" cy="54690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3960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711200" y="447034"/>
            <a:ext cx="11309350" cy="639763"/>
          </a:xfrm>
        </p:spPr>
        <p:txBody>
          <a:bodyPr>
            <a:normAutofit/>
          </a:bodyPr>
          <a:lstStyle/>
          <a:p>
            <a:r>
              <a:rPr lang="en-IN" dirty="0"/>
              <a:t>Economy bowler </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600" dirty="0">
              <a:solidFill>
                <a:schemeClr val="tx1">
                  <a:lumMod val="75000"/>
                  <a:lumOff val="25000"/>
                </a:schemeClr>
              </a:solidFill>
            </a:endParaRP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9FFD0BE2-EB93-4B41-9DFD-63CD1FC1F686}"/>
              </a:ext>
            </a:extLst>
          </p:cNvPr>
          <p:cNvSpPr/>
          <p:nvPr/>
        </p:nvSpPr>
        <p:spPr>
          <a:xfrm>
            <a:off x="1971675" y="1305342"/>
            <a:ext cx="8258175" cy="3416320"/>
          </a:xfrm>
          <a:prstGeom prst="rect">
            <a:avLst/>
          </a:prstGeom>
        </p:spPr>
        <p:txBody>
          <a:bodyPr wrap="square">
            <a:spAutoFit/>
          </a:bodyPr>
          <a:lstStyle/>
          <a:p>
            <a:r>
              <a:rPr lang="en-US" dirty="0"/>
              <a:t>create table "bowler" as(select </a:t>
            </a:r>
            <a:r>
              <a:rPr lang="en-US" dirty="0" err="1"/>
              <a:t>bowler,sum</a:t>
            </a:r>
            <a:r>
              <a:rPr lang="en-US" dirty="0"/>
              <a:t>(ball) as "</a:t>
            </a:r>
            <a:r>
              <a:rPr lang="en-US" dirty="0" err="1"/>
              <a:t>count_balls",sum</a:t>
            </a:r>
            <a:r>
              <a:rPr lang="en-US" dirty="0"/>
              <a:t>(over) as "</a:t>
            </a:r>
            <a:r>
              <a:rPr lang="en-US" dirty="0" err="1"/>
              <a:t>totalovers</a:t>
            </a:r>
            <a:r>
              <a:rPr lang="en-US" dirty="0"/>
              <a:t>",sum(</a:t>
            </a:r>
            <a:r>
              <a:rPr lang="en-US" dirty="0" err="1"/>
              <a:t>total_runs</a:t>
            </a:r>
            <a:r>
              <a:rPr lang="en-US" dirty="0"/>
              <a:t>)</a:t>
            </a:r>
            <a:r>
              <a:rPr lang="en-US" dirty="0" err="1"/>
              <a:t>as"totalruns</a:t>
            </a:r>
            <a:r>
              <a:rPr lang="en-US" dirty="0"/>
              <a:t>"</a:t>
            </a:r>
          </a:p>
          <a:p>
            <a:r>
              <a:rPr lang="en-US" dirty="0"/>
              <a:t>from </a:t>
            </a:r>
            <a:r>
              <a:rPr lang="en-US" dirty="0" err="1"/>
              <a:t>ipl_data</a:t>
            </a:r>
            <a:r>
              <a:rPr lang="en-US" dirty="0"/>
              <a:t> group by bowler);</a:t>
            </a:r>
          </a:p>
          <a:p>
            <a:endParaRPr lang="en-US" dirty="0"/>
          </a:p>
          <a:p>
            <a:r>
              <a:rPr lang="en-US" dirty="0"/>
              <a:t>select * from bowler;</a:t>
            </a:r>
          </a:p>
          <a:p>
            <a:endParaRPr lang="en-US" dirty="0"/>
          </a:p>
          <a:p>
            <a:r>
              <a:rPr lang="en-US" dirty="0"/>
              <a:t>select </a:t>
            </a:r>
            <a:r>
              <a:rPr lang="en-US" dirty="0" err="1"/>
              <a:t>bowler,count_balls,totalovers,totalruns</a:t>
            </a:r>
            <a:r>
              <a:rPr lang="en-US" dirty="0"/>
              <a:t>, </a:t>
            </a:r>
          </a:p>
          <a:p>
            <a:r>
              <a:rPr lang="en-US" dirty="0"/>
              <a:t>case</a:t>
            </a:r>
          </a:p>
          <a:p>
            <a:r>
              <a:rPr lang="en-US" dirty="0"/>
              <a:t>when </a:t>
            </a:r>
            <a:r>
              <a:rPr lang="en-US" dirty="0" err="1"/>
              <a:t>totalruns</a:t>
            </a:r>
            <a:r>
              <a:rPr lang="en-US" dirty="0"/>
              <a:t>&gt; 0 and </a:t>
            </a:r>
            <a:r>
              <a:rPr lang="en-US" dirty="0" err="1"/>
              <a:t>totalovers</a:t>
            </a:r>
            <a:r>
              <a:rPr lang="en-US" dirty="0"/>
              <a:t> &gt; 0 then (</a:t>
            </a:r>
            <a:r>
              <a:rPr lang="en-US" dirty="0" err="1"/>
              <a:t>totalruns</a:t>
            </a:r>
            <a:r>
              <a:rPr lang="en-US" dirty="0"/>
              <a:t>*100)/</a:t>
            </a:r>
            <a:r>
              <a:rPr lang="en-US" dirty="0" err="1"/>
              <a:t>totalovers</a:t>
            </a:r>
            <a:endParaRPr lang="en-US" dirty="0"/>
          </a:p>
          <a:p>
            <a:r>
              <a:rPr lang="en-US" dirty="0"/>
              <a:t>else null</a:t>
            </a:r>
          </a:p>
          <a:p>
            <a:r>
              <a:rPr lang="en-US" dirty="0"/>
              <a:t>end as "economy"</a:t>
            </a:r>
          </a:p>
          <a:p>
            <a:r>
              <a:rPr lang="en-US" dirty="0"/>
              <a:t>from bowler where </a:t>
            </a:r>
            <a:r>
              <a:rPr lang="en-US" dirty="0" err="1"/>
              <a:t>count_balls</a:t>
            </a:r>
            <a:r>
              <a:rPr lang="en-US" dirty="0"/>
              <a:t>&gt;500 order by economy limit 10;</a:t>
            </a:r>
            <a:endParaRPr lang="en-IN" dirty="0"/>
          </a:p>
        </p:txBody>
      </p:sp>
    </p:spTree>
    <p:extLst>
      <p:ext uri="{BB962C8B-B14F-4D97-AF65-F5344CB8AC3E}">
        <p14:creationId xmlns:p14="http://schemas.microsoft.com/office/powerpoint/2010/main" val="2862711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pic>
        <p:nvPicPr>
          <p:cNvPr id="3" name="Picture 2">
            <a:extLst>
              <a:ext uri="{FF2B5EF4-FFF2-40B4-BE49-F238E27FC236}">
                <a16:creationId xmlns:a16="http://schemas.microsoft.com/office/drawing/2014/main" id="{079B9909-3CC5-4A3D-B69A-CC04FACCDAD6}"/>
              </a:ext>
            </a:extLst>
          </p:cNvPr>
          <p:cNvPicPr>
            <a:picLocks noChangeAspect="1"/>
          </p:cNvPicPr>
          <p:nvPr/>
        </p:nvPicPr>
        <p:blipFill>
          <a:blip r:embed="rId2"/>
          <a:stretch>
            <a:fillRect/>
          </a:stretch>
        </p:blipFill>
        <p:spPr>
          <a:xfrm>
            <a:off x="2085586" y="1264156"/>
            <a:ext cx="5440680" cy="2659380"/>
          </a:xfrm>
          <a:prstGeom prst="rect">
            <a:avLst/>
          </a:prstGeom>
        </p:spPr>
      </p:pic>
    </p:spTree>
    <p:extLst>
      <p:ext uri="{BB962C8B-B14F-4D97-AF65-F5344CB8AC3E}">
        <p14:creationId xmlns:p14="http://schemas.microsoft.com/office/powerpoint/2010/main" val="3195262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18AD6D73-92D8-4080-914C-36BFA6C0341C}"/>
              </a:ext>
            </a:extLst>
          </p:cNvPr>
          <p:cNvGraphicFramePr>
            <a:graphicFrameLocks/>
          </p:cNvGraphicFramePr>
          <p:nvPr>
            <p:extLst>
              <p:ext uri="{D42A27DB-BD31-4B8C-83A1-F6EECF244321}">
                <p14:modId xmlns:p14="http://schemas.microsoft.com/office/powerpoint/2010/main" val="597806285"/>
              </p:ext>
            </p:extLst>
          </p:nvPr>
        </p:nvGraphicFramePr>
        <p:xfrm>
          <a:off x="2190750" y="1087438"/>
          <a:ext cx="9515475" cy="5189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9404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1016000" y="209325"/>
            <a:ext cx="11309350" cy="639763"/>
          </a:xfrm>
        </p:spPr>
        <p:txBody>
          <a:bodyPr>
            <a:normAutofit fontScale="90000"/>
          </a:bodyPr>
          <a:lstStyle/>
          <a:p>
            <a:r>
              <a:rPr lang="en-IN" dirty="0"/>
              <a:t>Strike bowler</a:t>
            </a:r>
            <a:br>
              <a:rPr lang="en-IN" dirty="0"/>
            </a:b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950C4ADE-7638-4C63-9F1F-17D63253A35C}"/>
              </a:ext>
            </a:extLst>
          </p:cNvPr>
          <p:cNvSpPr/>
          <p:nvPr/>
        </p:nvSpPr>
        <p:spPr>
          <a:xfrm>
            <a:off x="2181225" y="1028343"/>
            <a:ext cx="6962775" cy="4801314"/>
          </a:xfrm>
          <a:prstGeom prst="rect">
            <a:avLst/>
          </a:prstGeom>
        </p:spPr>
        <p:txBody>
          <a:bodyPr wrap="square">
            <a:spAutoFit/>
          </a:bodyPr>
          <a:lstStyle/>
          <a:p>
            <a:r>
              <a:rPr lang="en-US" dirty="0"/>
              <a:t>create table "</a:t>
            </a:r>
            <a:r>
              <a:rPr lang="en-US" dirty="0" err="1"/>
              <a:t>strike_bowler</a:t>
            </a:r>
            <a:r>
              <a:rPr lang="en-US" dirty="0"/>
              <a:t>" as(select </a:t>
            </a:r>
            <a:r>
              <a:rPr lang="en-US" dirty="0" err="1"/>
              <a:t>bowler,count</a:t>
            </a:r>
            <a:r>
              <a:rPr lang="en-US" dirty="0"/>
              <a:t>(ball) as "</a:t>
            </a:r>
            <a:r>
              <a:rPr lang="en-US" dirty="0" err="1"/>
              <a:t>count_balls",sum</a:t>
            </a:r>
            <a:r>
              <a:rPr lang="en-US" dirty="0"/>
              <a:t>(</a:t>
            </a:r>
            <a:r>
              <a:rPr lang="en-US" dirty="0" err="1"/>
              <a:t>is_wicket</a:t>
            </a:r>
            <a:r>
              <a:rPr lang="en-US" dirty="0"/>
              <a:t>)as "</a:t>
            </a:r>
            <a:r>
              <a:rPr lang="en-US" dirty="0" err="1"/>
              <a:t>wickets_taken</a:t>
            </a:r>
            <a:r>
              <a:rPr lang="en-US" dirty="0"/>
              <a:t>"</a:t>
            </a:r>
          </a:p>
          <a:p>
            <a:r>
              <a:rPr lang="en-US" dirty="0"/>
              <a:t>						 from </a:t>
            </a:r>
            <a:r>
              <a:rPr lang="en-US" dirty="0" err="1"/>
              <a:t>ipl_data</a:t>
            </a:r>
            <a:endParaRPr lang="en-US" dirty="0"/>
          </a:p>
          <a:p>
            <a:r>
              <a:rPr lang="en-US" dirty="0"/>
              <a:t>						 group by bowler);</a:t>
            </a:r>
          </a:p>
          <a:p>
            <a:endParaRPr lang="en-US" dirty="0"/>
          </a:p>
          <a:p>
            <a:r>
              <a:rPr lang="en-US" dirty="0"/>
              <a:t>select * from </a:t>
            </a:r>
            <a:r>
              <a:rPr lang="en-US" dirty="0" err="1"/>
              <a:t>strike_bowler</a:t>
            </a:r>
            <a:r>
              <a:rPr lang="en-US" dirty="0"/>
              <a:t>;</a:t>
            </a:r>
          </a:p>
          <a:p>
            <a:endParaRPr lang="en-US" dirty="0"/>
          </a:p>
          <a:p>
            <a:r>
              <a:rPr lang="en-US" dirty="0"/>
              <a:t>select </a:t>
            </a:r>
            <a:r>
              <a:rPr lang="en-US" dirty="0" err="1"/>
              <a:t>bowler,count_balls,wickets_taken</a:t>
            </a:r>
            <a:r>
              <a:rPr lang="en-US" dirty="0"/>
              <a:t>, </a:t>
            </a:r>
          </a:p>
          <a:p>
            <a:r>
              <a:rPr lang="en-US" dirty="0"/>
              <a:t>case</a:t>
            </a:r>
          </a:p>
          <a:p>
            <a:r>
              <a:rPr lang="en-US" dirty="0"/>
              <a:t>when </a:t>
            </a:r>
            <a:r>
              <a:rPr lang="en-US" dirty="0" err="1"/>
              <a:t>count_balls</a:t>
            </a:r>
            <a:r>
              <a:rPr lang="en-US" dirty="0"/>
              <a:t>&gt; 0 and </a:t>
            </a:r>
            <a:r>
              <a:rPr lang="en-US" dirty="0" err="1"/>
              <a:t>wickets_taken</a:t>
            </a:r>
            <a:r>
              <a:rPr lang="en-US" dirty="0"/>
              <a:t> &gt; 0 then </a:t>
            </a:r>
            <a:r>
              <a:rPr lang="en-US" dirty="0" err="1"/>
              <a:t>count_balls</a:t>
            </a:r>
            <a:r>
              <a:rPr lang="en-US" dirty="0"/>
              <a:t>/</a:t>
            </a:r>
            <a:r>
              <a:rPr lang="en-US" dirty="0" err="1"/>
              <a:t>wickets_taken</a:t>
            </a:r>
            <a:endParaRPr lang="en-US" dirty="0"/>
          </a:p>
          <a:p>
            <a:r>
              <a:rPr lang="en-US" dirty="0"/>
              <a:t>else null</a:t>
            </a:r>
          </a:p>
          <a:p>
            <a:r>
              <a:rPr lang="en-US" dirty="0"/>
              <a:t>end as "</a:t>
            </a:r>
            <a:r>
              <a:rPr lang="en-US" dirty="0" err="1"/>
              <a:t>strike_rate</a:t>
            </a:r>
            <a:r>
              <a:rPr lang="en-US" dirty="0"/>
              <a:t>"</a:t>
            </a:r>
          </a:p>
          <a:p>
            <a:r>
              <a:rPr lang="en-US" dirty="0"/>
              <a:t>from </a:t>
            </a:r>
            <a:r>
              <a:rPr lang="en-US" dirty="0" err="1"/>
              <a:t>strike_bowler</a:t>
            </a:r>
            <a:r>
              <a:rPr lang="en-US" dirty="0"/>
              <a:t> where </a:t>
            </a:r>
            <a:r>
              <a:rPr lang="en-US" dirty="0" err="1"/>
              <a:t>count_balls</a:t>
            </a:r>
            <a:r>
              <a:rPr lang="en-US" dirty="0"/>
              <a:t>&gt;500 order by </a:t>
            </a:r>
            <a:r>
              <a:rPr lang="en-US" dirty="0" err="1"/>
              <a:t>strike_rate</a:t>
            </a:r>
            <a:r>
              <a:rPr lang="en-US" dirty="0"/>
              <a:t> limit 10;</a:t>
            </a:r>
            <a:endParaRPr lang="en-IN" dirty="0"/>
          </a:p>
        </p:txBody>
      </p:sp>
    </p:spTree>
    <p:extLst>
      <p:ext uri="{BB962C8B-B14F-4D97-AF65-F5344CB8AC3E}">
        <p14:creationId xmlns:p14="http://schemas.microsoft.com/office/powerpoint/2010/main" val="1821646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751B5EC0-2784-3965-CC70-EB97D687186F}"/>
              </a:ext>
            </a:extLst>
          </p:cNvPr>
          <p:cNvGraphicFramePr>
            <a:graphicFrameLocks/>
          </p:cNvGraphicFramePr>
          <p:nvPr>
            <p:extLst>
              <p:ext uri="{D42A27DB-BD31-4B8C-83A1-F6EECF244321}">
                <p14:modId xmlns:p14="http://schemas.microsoft.com/office/powerpoint/2010/main" val="3186055226"/>
              </p:ext>
            </p:extLst>
          </p:nvPr>
        </p:nvGraphicFramePr>
        <p:xfrm>
          <a:off x="1962150" y="1628775"/>
          <a:ext cx="9976384" cy="4966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9353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ALL ROUNDER </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1485900" y="1343025"/>
            <a:ext cx="9906000" cy="48482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create table "allrounder" as ( SELECT DISTINCT </a:t>
            </a:r>
            <a:r>
              <a:rPr lang="en-US" sz="1600" dirty="0" err="1"/>
              <a:t>a.batsman</a:t>
            </a:r>
            <a:r>
              <a:rPr lang="en-US" sz="1600" dirty="0"/>
              <a:t> AS </a:t>
            </a:r>
            <a:r>
              <a:rPr lang="en-US" sz="1600" dirty="0" err="1"/>
              <a:t>all_rounder,a.total_run,a.count_of_ball,a.wide</a:t>
            </a:r>
            <a:r>
              <a:rPr lang="en-US" sz="1600" dirty="0"/>
              <a:t>,</a:t>
            </a:r>
          </a:p>
          <a:p>
            <a:pPr marL="0" indent="0">
              <a:buNone/>
            </a:pPr>
            <a:r>
              <a:rPr lang="en-US" sz="1600" dirty="0" err="1"/>
              <a:t>b.count_balls,b.wickets_taken</a:t>
            </a:r>
            <a:endParaRPr lang="en-US" sz="1600" dirty="0"/>
          </a:p>
          <a:p>
            <a:pPr marL="0" indent="0">
              <a:buNone/>
            </a:pPr>
            <a:r>
              <a:rPr lang="en-US" sz="1600" dirty="0"/>
              <a:t>FROM </a:t>
            </a:r>
            <a:r>
              <a:rPr lang="en-US" sz="1600" dirty="0" err="1"/>
              <a:t>agressive_batsman</a:t>
            </a:r>
            <a:r>
              <a:rPr lang="en-US" sz="1600" dirty="0"/>
              <a:t> a</a:t>
            </a:r>
          </a:p>
          <a:p>
            <a:pPr marL="0" indent="0">
              <a:buNone/>
            </a:pPr>
            <a:r>
              <a:rPr lang="en-US" sz="1600" dirty="0"/>
              <a:t>INNER JOIN </a:t>
            </a:r>
            <a:r>
              <a:rPr lang="en-US" sz="1600" dirty="0" err="1"/>
              <a:t>strike_bowler</a:t>
            </a:r>
            <a:r>
              <a:rPr lang="en-US" sz="1600" dirty="0"/>
              <a:t> b ON </a:t>
            </a:r>
            <a:r>
              <a:rPr lang="en-US" sz="1600" dirty="0" err="1"/>
              <a:t>a.batsman</a:t>
            </a:r>
            <a:r>
              <a:rPr lang="en-US" sz="1600" dirty="0"/>
              <a:t> = </a:t>
            </a:r>
            <a:r>
              <a:rPr lang="en-US" sz="1600" dirty="0" err="1"/>
              <a:t>b.bowler</a:t>
            </a:r>
            <a:endParaRPr lang="en-US" sz="1600" dirty="0"/>
          </a:p>
          <a:p>
            <a:pPr marL="0" indent="0">
              <a:buNone/>
            </a:pPr>
            <a:r>
              <a:rPr lang="en-US" sz="1600" dirty="0"/>
              <a:t>WHERE </a:t>
            </a:r>
            <a:r>
              <a:rPr lang="en-US" sz="1600" dirty="0" err="1"/>
              <a:t>a.batsman</a:t>
            </a:r>
            <a:r>
              <a:rPr lang="en-US" sz="1600" dirty="0"/>
              <a:t> &lt;&gt; 'NULL');</a:t>
            </a:r>
          </a:p>
          <a:p>
            <a:pPr marL="0" indent="0">
              <a:buNone/>
            </a:pPr>
            <a:endParaRPr lang="en-US" sz="1600" dirty="0"/>
          </a:p>
          <a:p>
            <a:pPr marL="0" indent="0">
              <a:buNone/>
            </a:pPr>
            <a:r>
              <a:rPr lang="en-US" sz="1600" dirty="0"/>
              <a:t>select * from allrounder;</a:t>
            </a:r>
          </a:p>
          <a:p>
            <a:pPr marL="0" indent="0">
              <a:buNone/>
            </a:pPr>
            <a:r>
              <a:rPr lang="en-US" sz="1600" dirty="0"/>
              <a:t>alter table allrounder rename column "</a:t>
            </a:r>
            <a:r>
              <a:rPr lang="en-US" sz="1600" dirty="0" err="1"/>
              <a:t>matching_name</a:t>
            </a:r>
            <a:r>
              <a:rPr lang="en-US" sz="1600" dirty="0"/>
              <a:t>" to "</a:t>
            </a:r>
            <a:r>
              <a:rPr lang="en-US" sz="1600" dirty="0" err="1"/>
              <a:t>all_rounder</a:t>
            </a:r>
            <a:r>
              <a:rPr lang="en-US" sz="1600" dirty="0"/>
              <a:t>";</a:t>
            </a:r>
          </a:p>
          <a:p>
            <a:pPr marL="0" indent="0">
              <a:buNone/>
            </a:pPr>
            <a:endParaRPr lang="en-US" sz="1600" dirty="0"/>
          </a:p>
          <a:p>
            <a:pPr marL="0" indent="0">
              <a:buNone/>
            </a:pPr>
            <a:r>
              <a:rPr lang="en-US" sz="1600" dirty="0"/>
              <a:t>select </a:t>
            </a:r>
            <a:r>
              <a:rPr lang="en-US" sz="1600" dirty="0" err="1"/>
              <a:t>all_rounder,total_run,count_of_ball</a:t>
            </a:r>
            <a:r>
              <a:rPr lang="en-US" sz="1600" dirty="0"/>
              <a:t>-wide as "</a:t>
            </a:r>
            <a:r>
              <a:rPr lang="en-US" sz="1600" dirty="0" err="1"/>
              <a:t>correct_ball</a:t>
            </a:r>
            <a:r>
              <a:rPr lang="en-US" sz="1600" dirty="0"/>
              <a:t>",(</a:t>
            </a:r>
            <a:r>
              <a:rPr lang="en-US" sz="1600" dirty="0" err="1"/>
              <a:t>total_run</a:t>
            </a:r>
            <a:r>
              <a:rPr lang="en-US" sz="1600" dirty="0"/>
              <a:t> / cast(</a:t>
            </a:r>
            <a:r>
              <a:rPr lang="en-US" sz="1600" dirty="0" err="1"/>
              <a:t>count_of_ball</a:t>
            </a:r>
            <a:r>
              <a:rPr lang="en-US" sz="1600" dirty="0"/>
              <a:t>-wide as float))*100 as "</a:t>
            </a:r>
            <a:r>
              <a:rPr lang="en-US" sz="1600" dirty="0" err="1"/>
              <a:t>strike_rate_bat</a:t>
            </a:r>
            <a:r>
              <a:rPr lang="en-US" sz="1600" dirty="0"/>
              <a:t>", </a:t>
            </a:r>
          </a:p>
          <a:p>
            <a:pPr marL="0" indent="0">
              <a:buNone/>
            </a:pPr>
            <a:r>
              <a:rPr lang="en-US" sz="1600" dirty="0" err="1"/>
              <a:t>count_balls,wickets_taken</a:t>
            </a:r>
            <a:r>
              <a:rPr lang="en-US" sz="1600" dirty="0"/>
              <a:t>, </a:t>
            </a:r>
          </a:p>
          <a:p>
            <a:pPr marL="0" indent="0">
              <a:buNone/>
            </a:pPr>
            <a:r>
              <a:rPr lang="en-US" sz="1600" dirty="0"/>
              <a:t>case</a:t>
            </a:r>
          </a:p>
          <a:p>
            <a:pPr marL="0" indent="0">
              <a:buNone/>
            </a:pPr>
            <a:r>
              <a:rPr lang="en-US" sz="1600" dirty="0"/>
              <a:t>when </a:t>
            </a:r>
            <a:r>
              <a:rPr lang="en-US" sz="1600" dirty="0" err="1"/>
              <a:t>count_balls</a:t>
            </a:r>
            <a:r>
              <a:rPr lang="en-US" sz="1600" dirty="0"/>
              <a:t>&gt; 0 and </a:t>
            </a:r>
            <a:r>
              <a:rPr lang="en-US" sz="1600" dirty="0" err="1"/>
              <a:t>wickets_taken</a:t>
            </a:r>
            <a:r>
              <a:rPr lang="en-US" sz="1600" dirty="0"/>
              <a:t> &gt; 0 then </a:t>
            </a:r>
            <a:r>
              <a:rPr lang="en-US" sz="1600" dirty="0" err="1"/>
              <a:t>count_balls</a:t>
            </a:r>
            <a:r>
              <a:rPr lang="en-US" sz="1600" dirty="0"/>
              <a:t>/</a:t>
            </a:r>
            <a:r>
              <a:rPr lang="en-US" sz="1600" dirty="0" err="1"/>
              <a:t>wickets_taken</a:t>
            </a:r>
            <a:endParaRPr lang="en-US" sz="1600" dirty="0"/>
          </a:p>
          <a:p>
            <a:pPr marL="0" indent="0">
              <a:buNone/>
            </a:pPr>
            <a:r>
              <a:rPr lang="en-US" sz="1600" dirty="0"/>
              <a:t>else null</a:t>
            </a:r>
          </a:p>
          <a:p>
            <a:pPr marL="0" indent="0">
              <a:buNone/>
            </a:pPr>
            <a:r>
              <a:rPr lang="en-US" sz="1600" dirty="0"/>
              <a:t>end as "</a:t>
            </a:r>
            <a:r>
              <a:rPr lang="en-US" sz="1600" dirty="0" err="1"/>
              <a:t>strike_rate</a:t>
            </a:r>
            <a:r>
              <a:rPr lang="en-US" sz="1600" dirty="0"/>
              <a:t>"</a:t>
            </a:r>
          </a:p>
          <a:p>
            <a:pPr marL="0" indent="0">
              <a:buNone/>
            </a:pPr>
            <a:r>
              <a:rPr lang="en-US" sz="1600" dirty="0"/>
              <a:t>from "allrounder" where </a:t>
            </a:r>
            <a:r>
              <a:rPr lang="en-US" sz="1600" dirty="0" err="1"/>
              <a:t>count_of_ball</a:t>
            </a:r>
            <a:r>
              <a:rPr lang="en-US" sz="1600" dirty="0"/>
              <a:t> &gt; 500 and </a:t>
            </a:r>
            <a:r>
              <a:rPr lang="en-US" sz="1600" dirty="0" err="1"/>
              <a:t>count_balls</a:t>
            </a:r>
            <a:r>
              <a:rPr lang="en-US" sz="1600" dirty="0"/>
              <a:t>&gt;=300</a:t>
            </a:r>
          </a:p>
          <a:p>
            <a:pPr marL="0" indent="0">
              <a:buNone/>
            </a:pPr>
            <a:r>
              <a:rPr lang="en-US" sz="1600" dirty="0"/>
              <a:t>order by </a:t>
            </a:r>
            <a:r>
              <a:rPr lang="en-US" sz="1600" dirty="0" err="1"/>
              <a:t>strike_rate</a:t>
            </a:r>
            <a:r>
              <a:rPr lang="en-US" sz="1600" dirty="0"/>
              <a:t> ;</a:t>
            </a: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Tree>
    <p:extLst>
      <p:ext uri="{BB962C8B-B14F-4D97-AF65-F5344CB8AC3E}">
        <p14:creationId xmlns:p14="http://schemas.microsoft.com/office/powerpoint/2010/main" val="1980013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pic>
        <p:nvPicPr>
          <p:cNvPr id="2" name="Picture 1">
            <a:extLst>
              <a:ext uri="{FF2B5EF4-FFF2-40B4-BE49-F238E27FC236}">
                <a16:creationId xmlns:a16="http://schemas.microsoft.com/office/drawing/2014/main" id="{3EE249C4-D876-4360-A397-20A3EB349A3F}"/>
              </a:ext>
            </a:extLst>
          </p:cNvPr>
          <p:cNvPicPr>
            <a:picLocks noChangeAspect="1"/>
          </p:cNvPicPr>
          <p:nvPr/>
        </p:nvPicPr>
        <p:blipFill>
          <a:blip r:embed="rId2"/>
          <a:stretch>
            <a:fillRect/>
          </a:stretch>
        </p:blipFill>
        <p:spPr>
          <a:xfrm>
            <a:off x="2331720" y="1720596"/>
            <a:ext cx="5775960" cy="3025140"/>
          </a:xfrm>
          <a:prstGeom prst="rect">
            <a:avLst/>
          </a:prstGeom>
        </p:spPr>
      </p:pic>
    </p:spTree>
    <p:extLst>
      <p:ext uri="{BB962C8B-B14F-4D97-AF65-F5344CB8AC3E}">
        <p14:creationId xmlns:p14="http://schemas.microsoft.com/office/powerpoint/2010/main" val="17593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WHAT WE FIND IN THIS PROJECT </a:t>
            </a:r>
          </a:p>
        </p:txBody>
      </p:sp>
      <p:sp>
        <p:nvSpPr>
          <p:cNvPr id="2" name="Content Placeholder 1"/>
          <p:cNvSpPr>
            <a:spLocks noGrp="1"/>
          </p:cNvSpPr>
          <p:nvPr>
            <p:ph sz="half" idx="4294967295"/>
          </p:nvPr>
        </p:nvSpPr>
        <p:spPr>
          <a:xfrm>
            <a:off x="1970801" y="1267831"/>
            <a:ext cx="10074908" cy="4539403"/>
          </a:xfrm>
        </p:spPr>
        <p:txBody>
          <a:bodyPr>
            <a:noAutofit/>
          </a:bodyPr>
          <a:lstStyle/>
          <a:p>
            <a:r>
              <a:rPr lang="en-IN" dirty="0"/>
              <a:t>1.Aggressive batsman</a:t>
            </a:r>
          </a:p>
          <a:p>
            <a:r>
              <a:rPr lang="en-IN" dirty="0"/>
              <a:t>2.Anchor batsman</a:t>
            </a:r>
          </a:p>
          <a:p>
            <a:r>
              <a:rPr lang="en-IN" dirty="0"/>
              <a:t>3.Hard </a:t>
            </a:r>
            <a:r>
              <a:rPr lang="en-IN" dirty="0" err="1"/>
              <a:t>hiiter</a:t>
            </a:r>
            <a:endParaRPr lang="en-IN" dirty="0"/>
          </a:p>
          <a:p>
            <a:r>
              <a:rPr lang="en-IN" dirty="0"/>
              <a:t>4.Economy bowler</a:t>
            </a:r>
          </a:p>
          <a:p>
            <a:r>
              <a:rPr lang="en-IN" dirty="0"/>
              <a:t>5.Strike bowler</a:t>
            </a:r>
          </a:p>
          <a:p>
            <a:r>
              <a:rPr lang="en-IN" dirty="0"/>
              <a:t>6.All rounder</a:t>
            </a:r>
          </a:p>
          <a:p>
            <a:r>
              <a:rPr lang="en-IN" dirty="0"/>
              <a:t>7.wicket keeper</a:t>
            </a:r>
          </a:p>
          <a:p>
            <a:endParaRPr lang="en-US" dirty="0"/>
          </a:p>
          <a:p>
            <a:endParaRPr lang="en-US" dirty="0"/>
          </a:p>
          <a:p>
            <a:endParaRPr lang="en-US" dirty="0"/>
          </a:p>
          <a:p>
            <a:endParaRPr lang="en-US" dirty="0"/>
          </a:p>
        </p:txBody>
      </p:sp>
      <p:pic>
        <p:nvPicPr>
          <p:cNvPr id="4" name="Picture 3" descr="Accessibility logo">
            <a:extLst>
              <a:ext uri="{FF2B5EF4-FFF2-40B4-BE49-F238E27FC236}">
                <a16:creationId xmlns:a16="http://schemas.microsoft.com/office/drawing/2014/main" id="{2CB2A50B-90E1-4284-8E2B-412DE8548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346838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CACF5DEE-6001-613E-9C06-4325CF86E63C}"/>
              </a:ext>
            </a:extLst>
          </p:cNvPr>
          <p:cNvGraphicFramePr>
            <a:graphicFrameLocks/>
          </p:cNvGraphicFramePr>
          <p:nvPr>
            <p:extLst>
              <p:ext uri="{D42A27DB-BD31-4B8C-83A1-F6EECF244321}">
                <p14:modId xmlns:p14="http://schemas.microsoft.com/office/powerpoint/2010/main" val="3801765139"/>
              </p:ext>
            </p:extLst>
          </p:nvPr>
        </p:nvGraphicFramePr>
        <p:xfrm>
          <a:off x="1710339" y="1095678"/>
          <a:ext cx="10119711" cy="5314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415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IN" dirty="0"/>
              <a:t>Wicket keeper</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1DB2B8AD-8D33-4110-A6D4-E4EA1C7DEE41}"/>
              </a:ext>
            </a:extLst>
          </p:cNvPr>
          <p:cNvSpPr/>
          <p:nvPr/>
        </p:nvSpPr>
        <p:spPr>
          <a:xfrm>
            <a:off x="1780247" y="1495425"/>
            <a:ext cx="7363753" cy="1200329"/>
          </a:xfrm>
          <a:prstGeom prst="rect">
            <a:avLst/>
          </a:prstGeom>
        </p:spPr>
        <p:txBody>
          <a:bodyPr wrap="square">
            <a:spAutoFit/>
          </a:bodyPr>
          <a:lstStyle/>
          <a:p>
            <a:r>
              <a:rPr lang="en-US" b="1" dirty="0"/>
              <a:t>A wicketkeeper is identified by their dismissal type and the fielder involved. The dismissal type 'stumped' is typically attributed to the wicketkeeper, and in this context, we also calculate the wicketkeeper's strike rate to determine the best batsman</a:t>
            </a:r>
            <a:endParaRPr lang="en-IN" dirty="0"/>
          </a:p>
        </p:txBody>
      </p:sp>
    </p:spTree>
    <p:extLst>
      <p:ext uri="{BB962C8B-B14F-4D97-AF65-F5344CB8AC3E}">
        <p14:creationId xmlns:p14="http://schemas.microsoft.com/office/powerpoint/2010/main" val="800798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QUERY USED</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20C3C0FF-4435-4048-8EEA-FEC6EB9A0735}"/>
              </a:ext>
            </a:extLst>
          </p:cNvPr>
          <p:cNvSpPr/>
          <p:nvPr/>
        </p:nvSpPr>
        <p:spPr>
          <a:xfrm>
            <a:off x="1847850" y="1058863"/>
            <a:ext cx="8563903" cy="5632311"/>
          </a:xfrm>
          <a:prstGeom prst="rect">
            <a:avLst/>
          </a:prstGeom>
        </p:spPr>
        <p:txBody>
          <a:bodyPr wrap="square">
            <a:spAutoFit/>
          </a:bodyPr>
          <a:lstStyle/>
          <a:p>
            <a:pPr lvl="0" defTabSz="457200">
              <a:defRPr/>
            </a:pPr>
            <a:r>
              <a:rPr lang="en-US" dirty="0">
                <a:solidFill>
                  <a:srgbClr val="000000"/>
                </a:solidFill>
                <a:latin typeface="Gill Sans MT" panose="020B0502020104020203"/>
              </a:rPr>
              <a:t>create table "</a:t>
            </a:r>
            <a:r>
              <a:rPr lang="en-US" dirty="0" err="1">
                <a:solidFill>
                  <a:srgbClr val="000000"/>
                </a:solidFill>
                <a:latin typeface="Gill Sans MT" panose="020B0502020104020203"/>
              </a:rPr>
              <a:t>wicktekeeper</a:t>
            </a:r>
            <a:r>
              <a:rPr lang="en-US" dirty="0">
                <a:solidFill>
                  <a:srgbClr val="000000"/>
                </a:solidFill>
                <a:latin typeface="Gill Sans MT" panose="020B0502020104020203"/>
              </a:rPr>
              <a:t>" as (SELECT </a:t>
            </a:r>
            <a:r>
              <a:rPr lang="en-US" dirty="0" err="1">
                <a:solidFill>
                  <a:srgbClr val="000000"/>
                </a:solidFill>
                <a:latin typeface="Gill Sans MT" panose="020B0502020104020203"/>
              </a:rPr>
              <a:t>fielder,dismissal_kind</a:t>
            </a: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FROM </a:t>
            </a:r>
            <a:r>
              <a:rPr lang="en-US" dirty="0" err="1">
                <a:solidFill>
                  <a:srgbClr val="000000"/>
                </a:solidFill>
                <a:latin typeface="Gill Sans MT" panose="020B0502020104020203"/>
              </a:rPr>
              <a:t>ipl_data</a:t>
            </a: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WHERE </a:t>
            </a:r>
            <a:r>
              <a:rPr lang="en-US" dirty="0" err="1">
                <a:solidFill>
                  <a:srgbClr val="000000"/>
                </a:solidFill>
                <a:latin typeface="Gill Sans MT" panose="020B0502020104020203"/>
              </a:rPr>
              <a:t>dismissal_kind</a:t>
            </a:r>
            <a:r>
              <a:rPr lang="en-US" dirty="0">
                <a:solidFill>
                  <a:srgbClr val="000000"/>
                </a:solidFill>
                <a:latin typeface="Gill Sans MT" panose="020B0502020104020203"/>
              </a:rPr>
              <a:t> = 'stumped');</a:t>
            </a:r>
          </a:p>
          <a:p>
            <a:pPr lvl="0" defTabSz="457200">
              <a:defRPr/>
            </a:pP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select * from </a:t>
            </a:r>
            <a:r>
              <a:rPr lang="en-US" dirty="0" err="1">
                <a:solidFill>
                  <a:srgbClr val="000000"/>
                </a:solidFill>
                <a:latin typeface="Gill Sans MT" panose="020B0502020104020203"/>
              </a:rPr>
              <a:t>wicktekeeper</a:t>
            </a:r>
            <a:r>
              <a:rPr lang="en-US" dirty="0">
                <a:solidFill>
                  <a:srgbClr val="000000"/>
                </a:solidFill>
                <a:latin typeface="Gill Sans MT" panose="020B0502020104020203"/>
              </a:rPr>
              <a:t>;</a:t>
            </a:r>
          </a:p>
          <a:p>
            <a:pPr lvl="0" defTabSz="457200">
              <a:defRPr/>
            </a:pPr>
            <a:r>
              <a:rPr lang="en-US" dirty="0">
                <a:solidFill>
                  <a:srgbClr val="000000"/>
                </a:solidFill>
                <a:latin typeface="Gill Sans MT" panose="020B0502020104020203"/>
              </a:rPr>
              <a:t>select * from </a:t>
            </a:r>
            <a:r>
              <a:rPr lang="en-US" dirty="0" err="1">
                <a:solidFill>
                  <a:srgbClr val="000000"/>
                </a:solidFill>
                <a:latin typeface="Gill Sans MT" panose="020B0502020104020203"/>
              </a:rPr>
              <a:t>agressive_batsman</a:t>
            </a:r>
            <a:r>
              <a:rPr lang="en-US" dirty="0">
                <a:solidFill>
                  <a:srgbClr val="000000"/>
                </a:solidFill>
                <a:latin typeface="Gill Sans MT" panose="020B0502020104020203"/>
              </a:rPr>
              <a:t>;</a:t>
            </a:r>
          </a:p>
          <a:p>
            <a:pPr lvl="0" defTabSz="457200">
              <a:defRPr/>
            </a:pP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create table "</a:t>
            </a:r>
            <a:r>
              <a:rPr lang="en-US" dirty="0" err="1">
                <a:solidFill>
                  <a:srgbClr val="000000"/>
                </a:solidFill>
                <a:latin typeface="Gill Sans MT" panose="020B0502020104020203"/>
              </a:rPr>
              <a:t>wicket_keeper</a:t>
            </a:r>
            <a:r>
              <a:rPr lang="en-US" dirty="0">
                <a:solidFill>
                  <a:srgbClr val="000000"/>
                </a:solidFill>
                <a:latin typeface="Gill Sans MT" panose="020B0502020104020203"/>
              </a:rPr>
              <a:t>" as ( SELECT DISTINCT </a:t>
            </a:r>
            <a:r>
              <a:rPr lang="en-US" dirty="0" err="1">
                <a:solidFill>
                  <a:srgbClr val="000000"/>
                </a:solidFill>
                <a:latin typeface="Gill Sans MT" panose="020B0502020104020203"/>
              </a:rPr>
              <a:t>a.batsman</a:t>
            </a:r>
            <a:r>
              <a:rPr lang="en-US" dirty="0">
                <a:solidFill>
                  <a:srgbClr val="000000"/>
                </a:solidFill>
                <a:latin typeface="Gill Sans MT" panose="020B0502020104020203"/>
              </a:rPr>
              <a:t> AS </a:t>
            </a:r>
            <a:r>
              <a:rPr lang="en-US" dirty="0" err="1">
                <a:solidFill>
                  <a:srgbClr val="000000"/>
                </a:solidFill>
                <a:latin typeface="Gill Sans MT" panose="020B0502020104020203"/>
              </a:rPr>
              <a:t>wicketkeeper,a.total_run,a.count_of_ball,a.wide</a:t>
            </a:r>
            <a:r>
              <a:rPr lang="en-US" dirty="0">
                <a:solidFill>
                  <a:srgbClr val="000000"/>
                </a:solidFill>
                <a:latin typeface="Gill Sans MT" panose="020B0502020104020203"/>
              </a:rPr>
              <a:t>,</a:t>
            </a:r>
          </a:p>
          <a:p>
            <a:pPr lvl="0" defTabSz="457200">
              <a:defRPr/>
            </a:pPr>
            <a:r>
              <a:rPr lang="en-US" dirty="0" err="1">
                <a:solidFill>
                  <a:srgbClr val="000000"/>
                </a:solidFill>
                <a:latin typeface="Gill Sans MT" panose="020B0502020104020203"/>
              </a:rPr>
              <a:t>b.fielder,b.dismissal_kind</a:t>
            </a: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FROM </a:t>
            </a:r>
            <a:r>
              <a:rPr lang="en-US" dirty="0" err="1">
                <a:solidFill>
                  <a:srgbClr val="000000"/>
                </a:solidFill>
                <a:latin typeface="Gill Sans MT" panose="020B0502020104020203"/>
              </a:rPr>
              <a:t>agressive_batsman</a:t>
            </a:r>
            <a:r>
              <a:rPr lang="en-US" dirty="0">
                <a:solidFill>
                  <a:srgbClr val="000000"/>
                </a:solidFill>
                <a:latin typeface="Gill Sans MT" panose="020B0502020104020203"/>
              </a:rPr>
              <a:t> a</a:t>
            </a:r>
          </a:p>
          <a:p>
            <a:pPr lvl="0" defTabSz="457200">
              <a:defRPr/>
            </a:pPr>
            <a:r>
              <a:rPr lang="en-US" dirty="0">
                <a:solidFill>
                  <a:srgbClr val="000000"/>
                </a:solidFill>
                <a:latin typeface="Gill Sans MT" panose="020B0502020104020203"/>
              </a:rPr>
              <a:t>INNER JOIN </a:t>
            </a:r>
            <a:r>
              <a:rPr lang="en-US" dirty="0" err="1">
                <a:solidFill>
                  <a:srgbClr val="000000"/>
                </a:solidFill>
                <a:latin typeface="Gill Sans MT" panose="020B0502020104020203"/>
              </a:rPr>
              <a:t>wicktekeeper</a:t>
            </a:r>
            <a:r>
              <a:rPr lang="en-US" dirty="0">
                <a:solidFill>
                  <a:srgbClr val="000000"/>
                </a:solidFill>
                <a:latin typeface="Gill Sans MT" panose="020B0502020104020203"/>
              </a:rPr>
              <a:t> b ON </a:t>
            </a:r>
            <a:r>
              <a:rPr lang="en-US" dirty="0" err="1">
                <a:solidFill>
                  <a:srgbClr val="000000"/>
                </a:solidFill>
                <a:latin typeface="Gill Sans MT" panose="020B0502020104020203"/>
              </a:rPr>
              <a:t>a.batsman</a:t>
            </a:r>
            <a:r>
              <a:rPr lang="en-US" dirty="0">
                <a:solidFill>
                  <a:srgbClr val="000000"/>
                </a:solidFill>
                <a:latin typeface="Gill Sans MT" panose="020B0502020104020203"/>
              </a:rPr>
              <a:t> = </a:t>
            </a:r>
            <a:r>
              <a:rPr lang="en-US" dirty="0" err="1">
                <a:solidFill>
                  <a:srgbClr val="000000"/>
                </a:solidFill>
                <a:latin typeface="Gill Sans MT" panose="020B0502020104020203"/>
              </a:rPr>
              <a:t>b.fielder</a:t>
            </a: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WHERE </a:t>
            </a:r>
            <a:r>
              <a:rPr lang="en-US" dirty="0" err="1">
                <a:solidFill>
                  <a:srgbClr val="000000"/>
                </a:solidFill>
                <a:latin typeface="Gill Sans MT" panose="020B0502020104020203"/>
              </a:rPr>
              <a:t>a.batsman</a:t>
            </a:r>
            <a:r>
              <a:rPr lang="en-US" dirty="0">
                <a:solidFill>
                  <a:srgbClr val="000000"/>
                </a:solidFill>
                <a:latin typeface="Gill Sans MT" panose="020B0502020104020203"/>
              </a:rPr>
              <a:t> &lt;&gt; 'NULL');</a:t>
            </a:r>
          </a:p>
          <a:p>
            <a:pPr lvl="0" defTabSz="457200">
              <a:defRPr/>
            </a:pP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select * from </a:t>
            </a:r>
            <a:r>
              <a:rPr lang="en-US" dirty="0" err="1">
                <a:solidFill>
                  <a:srgbClr val="000000"/>
                </a:solidFill>
                <a:latin typeface="Gill Sans MT" panose="020B0502020104020203"/>
              </a:rPr>
              <a:t>wicket_keeper</a:t>
            </a:r>
            <a:r>
              <a:rPr lang="en-US" dirty="0">
                <a:solidFill>
                  <a:srgbClr val="000000"/>
                </a:solidFill>
                <a:latin typeface="Gill Sans MT" panose="020B0502020104020203"/>
              </a:rPr>
              <a:t>;</a:t>
            </a:r>
          </a:p>
          <a:p>
            <a:pPr lvl="0" defTabSz="457200">
              <a:defRPr/>
            </a:pPr>
            <a:endParaRPr lang="en-US" dirty="0">
              <a:solidFill>
                <a:srgbClr val="000000"/>
              </a:solidFill>
              <a:latin typeface="Gill Sans MT" panose="020B0502020104020203"/>
            </a:endParaRPr>
          </a:p>
          <a:p>
            <a:pPr lvl="0" defTabSz="457200">
              <a:defRPr/>
            </a:pPr>
            <a:r>
              <a:rPr lang="en-US" dirty="0">
                <a:solidFill>
                  <a:srgbClr val="000000"/>
                </a:solidFill>
                <a:latin typeface="Gill Sans MT" panose="020B0502020104020203"/>
              </a:rPr>
              <a:t>select </a:t>
            </a:r>
            <a:r>
              <a:rPr lang="en-US" dirty="0" err="1">
                <a:solidFill>
                  <a:srgbClr val="000000"/>
                </a:solidFill>
                <a:latin typeface="Gill Sans MT" panose="020B0502020104020203"/>
              </a:rPr>
              <a:t>wicketkeeper,total_run,count_of_ball</a:t>
            </a:r>
            <a:r>
              <a:rPr lang="en-US" dirty="0">
                <a:solidFill>
                  <a:srgbClr val="000000"/>
                </a:solidFill>
                <a:latin typeface="Gill Sans MT" panose="020B0502020104020203"/>
              </a:rPr>
              <a:t>-wide as "</a:t>
            </a:r>
            <a:r>
              <a:rPr lang="en-US" dirty="0" err="1">
                <a:solidFill>
                  <a:srgbClr val="000000"/>
                </a:solidFill>
                <a:latin typeface="Gill Sans MT" panose="020B0502020104020203"/>
              </a:rPr>
              <a:t>correct_ball</a:t>
            </a:r>
            <a:r>
              <a:rPr lang="en-US" dirty="0">
                <a:solidFill>
                  <a:srgbClr val="000000"/>
                </a:solidFill>
                <a:latin typeface="Gill Sans MT" panose="020B0502020104020203"/>
              </a:rPr>
              <a:t>",(</a:t>
            </a:r>
            <a:r>
              <a:rPr lang="en-US" dirty="0" err="1">
                <a:solidFill>
                  <a:srgbClr val="000000"/>
                </a:solidFill>
                <a:latin typeface="Gill Sans MT" panose="020B0502020104020203"/>
              </a:rPr>
              <a:t>total_run</a:t>
            </a:r>
            <a:r>
              <a:rPr lang="en-US" dirty="0">
                <a:solidFill>
                  <a:srgbClr val="000000"/>
                </a:solidFill>
                <a:latin typeface="Gill Sans MT" panose="020B0502020104020203"/>
              </a:rPr>
              <a:t> / cast(</a:t>
            </a:r>
            <a:r>
              <a:rPr lang="en-US" dirty="0" err="1">
                <a:solidFill>
                  <a:srgbClr val="000000"/>
                </a:solidFill>
                <a:latin typeface="Gill Sans MT" panose="020B0502020104020203"/>
              </a:rPr>
              <a:t>count_of_ball</a:t>
            </a:r>
            <a:r>
              <a:rPr lang="en-US" dirty="0">
                <a:solidFill>
                  <a:srgbClr val="000000"/>
                </a:solidFill>
                <a:latin typeface="Gill Sans MT" panose="020B0502020104020203"/>
              </a:rPr>
              <a:t>-wide as float))*100 as "</a:t>
            </a:r>
            <a:r>
              <a:rPr lang="en-US" dirty="0" err="1">
                <a:solidFill>
                  <a:srgbClr val="000000"/>
                </a:solidFill>
                <a:latin typeface="Gill Sans MT" panose="020B0502020104020203"/>
              </a:rPr>
              <a:t>strike_rate_bat</a:t>
            </a:r>
            <a:r>
              <a:rPr lang="en-US" dirty="0">
                <a:solidFill>
                  <a:srgbClr val="000000"/>
                </a:solidFill>
                <a:latin typeface="Gill Sans MT" panose="020B0502020104020203"/>
              </a:rPr>
              <a:t>" </a:t>
            </a:r>
          </a:p>
          <a:p>
            <a:pPr lvl="0" defTabSz="457200">
              <a:defRPr/>
            </a:pPr>
            <a:r>
              <a:rPr lang="en-US" dirty="0">
                <a:solidFill>
                  <a:srgbClr val="000000"/>
                </a:solidFill>
                <a:latin typeface="Gill Sans MT" panose="020B0502020104020203"/>
              </a:rPr>
              <a:t>from "</a:t>
            </a:r>
            <a:r>
              <a:rPr lang="en-US" dirty="0" err="1">
                <a:solidFill>
                  <a:srgbClr val="000000"/>
                </a:solidFill>
                <a:latin typeface="Gill Sans MT" panose="020B0502020104020203"/>
              </a:rPr>
              <a:t>wicket_keeper</a:t>
            </a:r>
            <a:r>
              <a:rPr lang="en-US" dirty="0">
                <a:solidFill>
                  <a:srgbClr val="000000"/>
                </a:solidFill>
                <a:latin typeface="Gill Sans MT" panose="020B0502020104020203"/>
              </a:rPr>
              <a:t>" where </a:t>
            </a:r>
            <a:r>
              <a:rPr lang="en-US" dirty="0" err="1">
                <a:solidFill>
                  <a:srgbClr val="000000"/>
                </a:solidFill>
                <a:latin typeface="Gill Sans MT" panose="020B0502020104020203"/>
              </a:rPr>
              <a:t>count_of_ball</a:t>
            </a:r>
            <a:r>
              <a:rPr lang="en-US" dirty="0">
                <a:solidFill>
                  <a:srgbClr val="000000"/>
                </a:solidFill>
                <a:latin typeface="Gill Sans MT" panose="020B0502020104020203"/>
              </a:rPr>
              <a:t> &gt; 500 </a:t>
            </a:r>
          </a:p>
          <a:p>
            <a:pPr lvl="0" defTabSz="457200">
              <a:defRPr/>
            </a:pPr>
            <a:r>
              <a:rPr lang="en-US" dirty="0">
                <a:solidFill>
                  <a:srgbClr val="000000"/>
                </a:solidFill>
                <a:latin typeface="Gill Sans MT" panose="020B0502020104020203"/>
              </a:rPr>
              <a:t>order by </a:t>
            </a:r>
            <a:r>
              <a:rPr lang="en-US" dirty="0" err="1">
                <a:solidFill>
                  <a:srgbClr val="000000"/>
                </a:solidFill>
                <a:latin typeface="Gill Sans MT" panose="020B0502020104020203"/>
              </a:rPr>
              <a:t>strike_rate_bat</a:t>
            </a:r>
            <a:r>
              <a:rPr lang="en-US" dirty="0">
                <a:solidFill>
                  <a:srgbClr val="000000"/>
                </a:solidFill>
                <a:latin typeface="Gill Sans MT" panose="020B0502020104020203"/>
              </a:rPr>
              <a:t> desc limit 10;</a:t>
            </a:r>
          </a:p>
        </p:txBody>
      </p:sp>
    </p:spTree>
    <p:extLst>
      <p:ext uri="{BB962C8B-B14F-4D97-AF65-F5344CB8AC3E}">
        <p14:creationId xmlns:p14="http://schemas.microsoft.com/office/powerpoint/2010/main" val="263631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pic>
        <p:nvPicPr>
          <p:cNvPr id="2" name="Picture 1">
            <a:extLst>
              <a:ext uri="{FF2B5EF4-FFF2-40B4-BE49-F238E27FC236}">
                <a16:creationId xmlns:a16="http://schemas.microsoft.com/office/drawing/2014/main" id="{B941A92F-6BDA-4F49-9DE7-E2EADED40675}"/>
              </a:ext>
            </a:extLst>
          </p:cNvPr>
          <p:cNvPicPr>
            <a:picLocks noChangeAspect="1"/>
          </p:cNvPicPr>
          <p:nvPr/>
        </p:nvPicPr>
        <p:blipFill>
          <a:blip r:embed="rId2"/>
          <a:stretch>
            <a:fillRect/>
          </a:stretch>
        </p:blipFill>
        <p:spPr>
          <a:xfrm>
            <a:off x="3326130" y="1535430"/>
            <a:ext cx="5539740" cy="3787140"/>
          </a:xfrm>
          <a:prstGeom prst="rect">
            <a:avLst/>
          </a:prstGeom>
        </p:spPr>
      </p:pic>
    </p:spTree>
    <p:extLst>
      <p:ext uri="{BB962C8B-B14F-4D97-AF65-F5344CB8AC3E}">
        <p14:creationId xmlns:p14="http://schemas.microsoft.com/office/powerpoint/2010/main" val="3740334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4F56D9B1-509A-6704-FABD-BA75187B8484}"/>
              </a:ext>
            </a:extLst>
          </p:cNvPr>
          <p:cNvGraphicFramePr>
            <a:graphicFrameLocks/>
          </p:cNvGraphicFramePr>
          <p:nvPr>
            <p:extLst>
              <p:ext uri="{D42A27DB-BD31-4B8C-83A1-F6EECF244321}">
                <p14:modId xmlns:p14="http://schemas.microsoft.com/office/powerpoint/2010/main" val="1384902457"/>
              </p:ext>
            </p:extLst>
          </p:nvPr>
        </p:nvGraphicFramePr>
        <p:xfrm>
          <a:off x="2190750" y="1600199"/>
          <a:ext cx="9661158" cy="5053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793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1311275" y="0"/>
            <a:ext cx="11309350" cy="1076325"/>
          </a:xfrm>
        </p:spPr>
        <p:txBody>
          <a:bodyPr>
            <a:normAutofit/>
          </a:bodyPr>
          <a:lstStyle/>
          <a:p>
            <a:r>
              <a:rPr lang="en-US" dirty="0"/>
              <a:t>Additional Questions for Final Assessment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5147E030-6479-4DC1-B755-B04164A79687}"/>
              </a:ext>
            </a:extLst>
          </p:cNvPr>
          <p:cNvSpPr/>
          <p:nvPr/>
        </p:nvSpPr>
        <p:spPr>
          <a:xfrm>
            <a:off x="1581150" y="1135670"/>
            <a:ext cx="6096000" cy="646331"/>
          </a:xfrm>
          <a:prstGeom prst="rect">
            <a:avLst/>
          </a:prstGeom>
        </p:spPr>
        <p:txBody>
          <a:bodyPr>
            <a:spAutoFit/>
          </a:bodyPr>
          <a:lstStyle/>
          <a:p>
            <a:r>
              <a:rPr lang="en-US" dirty="0"/>
              <a:t>create table "matches" as (select * from </a:t>
            </a:r>
            <a:r>
              <a:rPr lang="en-US" dirty="0" err="1"/>
              <a:t>ipl_matches</a:t>
            </a:r>
            <a:r>
              <a:rPr lang="en-US" dirty="0"/>
              <a:t>);</a:t>
            </a:r>
          </a:p>
          <a:p>
            <a:r>
              <a:rPr lang="en-US" dirty="0"/>
              <a:t>create table "deliveries" as (select * from </a:t>
            </a:r>
            <a:r>
              <a:rPr lang="en-US" dirty="0" err="1"/>
              <a:t>ipl_data</a:t>
            </a:r>
            <a:r>
              <a:rPr lang="en-US" dirty="0"/>
              <a:t>);</a:t>
            </a:r>
            <a:endParaRPr lang="en-IN" dirty="0"/>
          </a:p>
        </p:txBody>
      </p:sp>
      <p:sp>
        <p:nvSpPr>
          <p:cNvPr id="3" name="Rectangle 2">
            <a:extLst>
              <a:ext uri="{FF2B5EF4-FFF2-40B4-BE49-F238E27FC236}">
                <a16:creationId xmlns:a16="http://schemas.microsoft.com/office/drawing/2014/main" id="{00F5B4DA-E788-41B5-8AFC-6F66BD97E928}"/>
              </a:ext>
            </a:extLst>
          </p:cNvPr>
          <p:cNvSpPr/>
          <p:nvPr/>
        </p:nvSpPr>
        <p:spPr>
          <a:xfrm>
            <a:off x="1311275" y="1841346"/>
            <a:ext cx="6096000" cy="646331"/>
          </a:xfrm>
          <a:prstGeom prst="rect">
            <a:avLst/>
          </a:prstGeom>
        </p:spPr>
        <p:txBody>
          <a:bodyPr>
            <a:spAutoFit/>
          </a:bodyPr>
          <a:lstStyle/>
          <a:p>
            <a:pPr marL="342900" indent="-342900">
              <a:buAutoNum type="arabicPeriod"/>
            </a:pPr>
            <a:r>
              <a:rPr lang="en-US" dirty="0"/>
              <a:t>Get the count of cities that have hosted an IPL match </a:t>
            </a:r>
          </a:p>
          <a:p>
            <a:r>
              <a:rPr lang="en-US" dirty="0"/>
              <a:t>       </a:t>
            </a:r>
            <a:r>
              <a:rPr lang="en-US" dirty="0">
                <a:highlight>
                  <a:srgbClr val="FFFF00"/>
                </a:highlight>
              </a:rPr>
              <a:t>select count(distinct(city)) from matches</a:t>
            </a:r>
            <a:endParaRPr lang="en-IN" dirty="0">
              <a:highlight>
                <a:srgbClr val="FFFF00"/>
              </a:highlight>
            </a:endParaRPr>
          </a:p>
        </p:txBody>
      </p:sp>
      <p:pic>
        <p:nvPicPr>
          <p:cNvPr id="4" name="Picture 3">
            <a:extLst>
              <a:ext uri="{FF2B5EF4-FFF2-40B4-BE49-F238E27FC236}">
                <a16:creationId xmlns:a16="http://schemas.microsoft.com/office/drawing/2014/main" id="{6B9ED281-BB86-4914-8251-573FEEA09C18}"/>
              </a:ext>
            </a:extLst>
          </p:cNvPr>
          <p:cNvPicPr>
            <a:picLocks noChangeAspect="1"/>
          </p:cNvPicPr>
          <p:nvPr/>
        </p:nvPicPr>
        <p:blipFill>
          <a:blip r:embed="rId2"/>
          <a:stretch>
            <a:fillRect/>
          </a:stretch>
        </p:blipFill>
        <p:spPr>
          <a:xfrm>
            <a:off x="7380947" y="1796199"/>
            <a:ext cx="2156460" cy="784860"/>
          </a:xfrm>
          <a:prstGeom prst="rect">
            <a:avLst/>
          </a:prstGeom>
        </p:spPr>
      </p:pic>
      <p:sp>
        <p:nvSpPr>
          <p:cNvPr id="5" name="Rectangle 4">
            <a:extLst>
              <a:ext uri="{FF2B5EF4-FFF2-40B4-BE49-F238E27FC236}">
                <a16:creationId xmlns:a16="http://schemas.microsoft.com/office/drawing/2014/main" id="{E93F7A03-8249-405A-953A-BCAEDCF10E76}"/>
              </a:ext>
            </a:extLst>
          </p:cNvPr>
          <p:cNvSpPr/>
          <p:nvPr/>
        </p:nvSpPr>
        <p:spPr>
          <a:xfrm>
            <a:off x="1776976" y="2757397"/>
            <a:ext cx="6096000" cy="3693319"/>
          </a:xfrm>
          <a:prstGeom prst="rect">
            <a:avLst/>
          </a:prstGeom>
        </p:spPr>
        <p:txBody>
          <a:bodyPr>
            <a:spAutoFit/>
          </a:bodyPr>
          <a:lstStyle/>
          <a:p>
            <a:r>
              <a:rPr lang="en-US" dirty="0"/>
              <a:t>2.Create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IN" dirty="0"/>
              <a:t>	</a:t>
            </a:r>
          </a:p>
          <a:p>
            <a:r>
              <a:rPr lang="en-IN" dirty="0">
                <a:highlight>
                  <a:srgbClr val="FFFF00"/>
                </a:highlight>
              </a:rPr>
              <a:t>CREATE TABLE deliveries_v02 AS</a:t>
            </a:r>
          </a:p>
          <a:p>
            <a:r>
              <a:rPr lang="en-IN" dirty="0">
                <a:highlight>
                  <a:srgbClr val="FFFF00"/>
                </a:highlight>
              </a:rPr>
              <a:t>SELECT *,</a:t>
            </a:r>
          </a:p>
          <a:p>
            <a:r>
              <a:rPr lang="en-IN" dirty="0">
                <a:highlight>
                  <a:srgbClr val="FFFF00"/>
                </a:highlight>
              </a:rPr>
              <a:t>  CASE</a:t>
            </a:r>
          </a:p>
          <a:p>
            <a:r>
              <a:rPr lang="en-IN" dirty="0">
                <a:highlight>
                  <a:srgbClr val="FFFF00"/>
                </a:highlight>
              </a:rPr>
              <a:t>    WHEN </a:t>
            </a:r>
            <a:r>
              <a:rPr lang="en-IN" dirty="0" err="1">
                <a:highlight>
                  <a:srgbClr val="FFFF00"/>
                </a:highlight>
              </a:rPr>
              <a:t>total_runs</a:t>
            </a:r>
            <a:r>
              <a:rPr lang="en-IN" dirty="0">
                <a:highlight>
                  <a:srgbClr val="FFFF00"/>
                </a:highlight>
              </a:rPr>
              <a:t> &gt;= 4 THEN 'boundary'</a:t>
            </a:r>
          </a:p>
          <a:p>
            <a:r>
              <a:rPr lang="en-IN" dirty="0">
                <a:highlight>
                  <a:srgbClr val="FFFF00"/>
                </a:highlight>
              </a:rPr>
              <a:t>    WHEN </a:t>
            </a:r>
            <a:r>
              <a:rPr lang="en-IN" dirty="0" err="1">
                <a:highlight>
                  <a:srgbClr val="FFFF00"/>
                </a:highlight>
              </a:rPr>
              <a:t>total_runs</a:t>
            </a:r>
            <a:r>
              <a:rPr lang="en-IN" dirty="0">
                <a:highlight>
                  <a:srgbClr val="FFFF00"/>
                </a:highlight>
              </a:rPr>
              <a:t> = 0 THEN 'dot'</a:t>
            </a:r>
          </a:p>
          <a:p>
            <a:r>
              <a:rPr lang="en-IN" dirty="0">
                <a:highlight>
                  <a:srgbClr val="FFFF00"/>
                </a:highlight>
              </a:rPr>
              <a:t>    ELSE 'other'</a:t>
            </a:r>
          </a:p>
          <a:p>
            <a:r>
              <a:rPr lang="en-IN" dirty="0">
                <a:highlight>
                  <a:srgbClr val="FFFF00"/>
                </a:highlight>
              </a:rPr>
              <a:t>  END AS </a:t>
            </a:r>
            <a:r>
              <a:rPr lang="en-IN" dirty="0" err="1">
                <a:highlight>
                  <a:srgbClr val="FFFF00"/>
                </a:highlight>
              </a:rPr>
              <a:t>ball_result</a:t>
            </a:r>
            <a:endParaRPr lang="en-IN" dirty="0">
              <a:highlight>
                <a:srgbClr val="FFFF00"/>
              </a:highlight>
            </a:endParaRPr>
          </a:p>
          <a:p>
            <a:r>
              <a:rPr lang="en-IN" dirty="0">
                <a:highlight>
                  <a:srgbClr val="FFFF00"/>
                </a:highlight>
              </a:rPr>
              <a:t>FROM deliveries;</a:t>
            </a:r>
          </a:p>
          <a:p>
            <a:r>
              <a:rPr lang="en-IN" dirty="0">
                <a:highlight>
                  <a:srgbClr val="FFFF00"/>
                </a:highlight>
              </a:rPr>
              <a:t>select * from deliveries_v02 limit 10;</a:t>
            </a:r>
          </a:p>
        </p:txBody>
      </p:sp>
      <p:pic>
        <p:nvPicPr>
          <p:cNvPr id="6" name="Picture 5">
            <a:extLst>
              <a:ext uri="{FF2B5EF4-FFF2-40B4-BE49-F238E27FC236}">
                <a16:creationId xmlns:a16="http://schemas.microsoft.com/office/drawing/2014/main" id="{7AB5293C-1B31-44C6-AECB-F43706879A6C}"/>
              </a:ext>
            </a:extLst>
          </p:cNvPr>
          <p:cNvPicPr>
            <a:picLocks noChangeAspect="1"/>
          </p:cNvPicPr>
          <p:nvPr/>
        </p:nvPicPr>
        <p:blipFill>
          <a:blip r:embed="rId3"/>
          <a:stretch>
            <a:fillRect/>
          </a:stretch>
        </p:blipFill>
        <p:spPr>
          <a:xfrm>
            <a:off x="6477000" y="4427504"/>
            <a:ext cx="5450866" cy="1675813"/>
          </a:xfrm>
          <a:prstGeom prst="rect">
            <a:avLst/>
          </a:prstGeom>
        </p:spPr>
      </p:pic>
    </p:spTree>
    <p:extLst>
      <p:ext uri="{BB962C8B-B14F-4D97-AF65-F5344CB8AC3E}">
        <p14:creationId xmlns:p14="http://schemas.microsoft.com/office/powerpoint/2010/main" val="60904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5598AD3F-6484-4BD9-A076-3B1D4623F122}"/>
              </a:ext>
            </a:extLst>
          </p:cNvPr>
          <p:cNvSpPr/>
          <p:nvPr/>
        </p:nvSpPr>
        <p:spPr>
          <a:xfrm>
            <a:off x="1600200" y="281982"/>
            <a:ext cx="6096000" cy="2308324"/>
          </a:xfrm>
          <a:prstGeom prst="rect">
            <a:avLst/>
          </a:prstGeom>
        </p:spPr>
        <p:txBody>
          <a:bodyPr>
            <a:spAutoFit/>
          </a:bodyPr>
          <a:lstStyle/>
          <a:p>
            <a:r>
              <a:rPr lang="en-IN" dirty="0"/>
              <a:t>3. </a:t>
            </a:r>
            <a:r>
              <a:rPr lang="en-US" dirty="0"/>
              <a:t>Write a query to fetch the total number of boundaries and dot balls from the deliveries_v02 table. </a:t>
            </a:r>
            <a:endParaRPr lang="en-IN" dirty="0"/>
          </a:p>
          <a:p>
            <a:r>
              <a:rPr lang="en-IN" dirty="0">
                <a:highlight>
                  <a:srgbClr val="FFFF00"/>
                </a:highlight>
              </a:rPr>
              <a:t>      SELECT</a:t>
            </a:r>
          </a:p>
          <a:p>
            <a:r>
              <a:rPr lang="en-IN" dirty="0">
                <a:highlight>
                  <a:srgbClr val="FFFF00"/>
                </a:highlight>
              </a:rPr>
              <a:t>      SUM(CASE WHEN </a:t>
            </a:r>
            <a:r>
              <a:rPr lang="en-IN" dirty="0" err="1">
                <a:highlight>
                  <a:srgbClr val="FFFF00"/>
                </a:highlight>
              </a:rPr>
              <a:t>ball_result</a:t>
            </a:r>
            <a:r>
              <a:rPr lang="en-IN" dirty="0">
                <a:highlight>
                  <a:srgbClr val="FFFF00"/>
                </a:highlight>
              </a:rPr>
              <a:t> = 'boundary' THEN 1 ELSE         0 END) AS </a:t>
            </a:r>
            <a:r>
              <a:rPr lang="en-IN" dirty="0" err="1">
                <a:highlight>
                  <a:srgbClr val="FFFF00"/>
                </a:highlight>
              </a:rPr>
              <a:t>total_boundaries</a:t>
            </a:r>
            <a:r>
              <a:rPr lang="en-IN" dirty="0">
                <a:highlight>
                  <a:srgbClr val="FFFF00"/>
                </a:highlight>
              </a:rPr>
              <a:t>,</a:t>
            </a:r>
          </a:p>
          <a:p>
            <a:r>
              <a:rPr lang="en-IN" dirty="0">
                <a:highlight>
                  <a:srgbClr val="FFFF00"/>
                </a:highlight>
              </a:rPr>
              <a:t>      SUM(CASE WHEN </a:t>
            </a:r>
            <a:r>
              <a:rPr lang="en-IN" dirty="0" err="1">
                <a:highlight>
                  <a:srgbClr val="FFFF00"/>
                </a:highlight>
              </a:rPr>
              <a:t>ball_result</a:t>
            </a:r>
            <a:r>
              <a:rPr lang="en-IN" dirty="0">
                <a:highlight>
                  <a:srgbClr val="FFFF00"/>
                </a:highlight>
              </a:rPr>
              <a:t> = 'dot' THEN 1 ELSE 0 END) AS </a:t>
            </a:r>
            <a:r>
              <a:rPr lang="en-IN" dirty="0" err="1">
                <a:highlight>
                  <a:srgbClr val="FFFF00"/>
                </a:highlight>
              </a:rPr>
              <a:t>total_dot_balls</a:t>
            </a:r>
            <a:endParaRPr lang="en-IN" dirty="0">
              <a:highlight>
                <a:srgbClr val="FFFF00"/>
              </a:highlight>
            </a:endParaRPr>
          </a:p>
          <a:p>
            <a:r>
              <a:rPr lang="en-IN" dirty="0">
                <a:highlight>
                  <a:srgbClr val="FFFF00"/>
                </a:highlight>
              </a:rPr>
              <a:t>       FROM deliveries_v02;</a:t>
            </a:r>
          </a:p>
        </p:txBody>
      </p:sp>
      <p:pic>
        <p:nvPicPr>
          <p:cNvPr id="3" name="Picture 2">
            <a:extLst>
              <a:ext uri="{FF2B5EF4-FFF2-40B4-BE49-F238E27FC236}">
                <a16:creationId xmlns:a16="http://schemas.microsoft.com/office/drawing/2014/main" id="{7B6E704C-BD43-4449-AA96-80CC5AB01120}"/>
              </a:ext>
            </a:extLst>
          </p:cNvPr>
          <p:cNvPicPr>
            <a:picLocks noChangeAspect="1"/>
          </p:cNvPicPr>
          <p:nvPr/>
        </p:nvPicPr>
        <p:blipFill>
          <a:blip r:embed="rId2"/>
          <a:stretch>
            <a:fillRect/>
          </a:stretch>
        </p:blipFill>
        <p:spPr>
          <a:xfrm>
            <a:off x="7696200" y="436245"/>
            <a:ext cx="3741420" cy="708660"/>
          </a:xfrm>
          <a:prstGeom prst="rect">
            <a:avLst/>
          </a:prstGeom>
        </p:spPr>
      </p:pic>
      <p:sp>
        <p:nvSpPr>
          <p:cNvPr id="4" name="Rectangle 3">
            <a:extLst>
              <a:ext uri="{FF2B5EF4-FFF2-40B4-BE49-F238E27FC236}">
                <a16:creationId xmlns:a16="http://schemas.microsoft.com/office/drawing/2014/main" id="{C32A4F72-CBC1-4FC8-BF84-894F5712855D}"/>
              </a:ext>
            </a:extLst>
          </p:cNvPr>
          <p:cNvSpPr/>
          <p:nvPr/>
        </p:nvSpPr>
        <p:spPr>
          <a:xfrm>
            <a:off x="1600200" y="2590307"/>
            <a:ext cx="5401603" cy="4247317"/>
          </a:xfrm>
          <a:prstGeom prst="rect">
            <a:avLst/>
          </a:prstGeom>
        </p:spPr>
        <p:txBody>
          <a:bodyPr wrap="square">
            <a:spAutoFit/>
          </a:bodyPr>
          <a:lstStyle/>
          <a:p>
            <a:r>
              <a:rPr lang="en-IN" dirty="0"/>
              <a:t>4. </a:t>
            </a:r>
            <a:r>
              <a:rPr lang="en-US" dirty="0"/>
              <a:t>Write a query to fetch the total number of boundaries scored by each team from the deliveries_v02 table and order it in descending order of the number of boundaries scored</a:t>
            </a:r>
            <a:endParaRPr lang="en-IN" dirty="0">
              <a:highlight>
                <a:srgbClr val="FFFF00"/>
              </a:highlight>
            </a:endParaRPr>
          </a:p>
          <a:p>
            <a:r>
              <a:rPr lang="en-IN" dirty="0">
                <a:highlight>
                  <a:srgbClr val="FFFF00"/>
                </a:highlight>
              </a:rPr>
              <a:t>    SELECT</a:t>
            </a:r>
          </a:p>
          <a:p>
            <a:r>
              <a:rPr lang="en-IN" dirty="0">
                <a:highlight>
                  <a:srgbClr val="FFFF00"/>
                </a:highlight>
              </a:rPr>
              <a:t>    </a:t>
            </a:r>
            <a:r>
              <a:rPr lang="en-IN" dirty="0" err="1">
                <a:highlight>
                  <a:srgbClr val="FFFF00"/>
                </a:highlight>
              </a:rPr>
              <a:t>batting_team</a:t>
            </a:r>
            <a:r>
              <a:rPr lang="en-IN" dirty="0">
                <a:highlight>
                  <a:srgbClr val="FFFF00"/>
                </a:highlight>
              </a:rPr>
              <a:t>,</a:t>
            </a:r>
          </a:p>
          <a:p>
            <a:r>
              <a:rPr lang="en-IN" dirty="0">
                <a:highlight>
                  <a:srgbClr val="FFFF00"/>
                </a:highlight>
              </a:rPr>
              <a:t>    COUNT(</a:t>
            </a:r>
            <a:r>
              <a:rPr lang="en-IN" dirty="0" err="1">
                <a:highlight>
                  <a:srgbClr val="FFFF00"/>
                </a:highlight>
              </a:rPr>
              <a:t>ball_result</a:t>
            </a:r>
            <a:r>
              <a:rPr lang="en-IN" dirty="0">
                <a:highlight>
                  <a:srgbClr val="FFFF00"/>
                </a:highlight>
              </a:rPr>
              <a:t>) AS </a:t>
            </a:r>
            <a:r>
              <a:rPr lang="en-IN" dirty="0" err="1">
                <a:highlight>
                  <a:srgbClr val="FFFF00"/>
                </a:highlight>
              </a:rPr>
              <a:t>total_boundaries</a:t>
            </a:r>
            <a:endParaRPr lang="en-IN" dirty="0">
              <a:highlight>
                <a:srgbClr val="FFFF00"/>
              </a:highlight>
            </a:endParaRPr>
          </a:p>
          <a:p>
            <a:r>
              <a:rPr lang="en-IN" dirty="0">
                <a:highlight>
                  <a:srgbClr val="FFFF00"/>
                </a:highlight>
              </a:rPr>
              <a:t>    FROM</a:t>
            </a:r>
          </a:p>
          <a:p>
            <a:r>
              <a:rPr lang="en-IN" dirty="0">
                <a:highlight>
                  <a:srgbClr val="FFFF00"/>
                </a:highlight>
              </a:rPr>
              <a:t>    deliveries_v02</a:t>
            </a:r>
          </a:p>
          <a:p>
            <a:r>
              <a:rPr lang="en-IN" dirty="0">
                <a:highlight>
                  <a:srgbClr val="FFFF00"/>
                </a:highlight>
              </a:rPr>
              <a:t>     WHERE</a:t>
            </a:r>
          </a:p>
          <a:p>
            <a:r>
              <a:rPr lang="en-IN" dirty="0">
                <a:highlight>
                  <a:srgbClr val="FFFF00"/>
                </a:highlight>
              </a:rPr>
              <a:t>    </a:t>
            </a:r>
            <a:r>
              <a:rPr lang="en-IN" dirty="0" err="1">
                <a:highlight>
                  <a:srgbClr val="FFFF00"/>
                </a:highlight>
              </a:rPr>
              <a:t>ball_result</a:t>
            </a:r>
            <a:r>
              <a:rPr lang="en-IN" dirty="0">
                <a:highlight>
                  <a:srgbClr val="FFFF00"/>
                </a:highlight>
              </a:rPr>
              <a:t> = 'boundary’</a:t>
            </a:r>
          </a:p>
          <a:p>
            <a:r>
              <a:rPr lang="en-IN" dirty="0">
                <a:highlight>
                  <a:srgbClr val="FFFF00"/>
                </a:highlight>
              </a:rPr>
              <a:t>    GROUP BY</a:t>
            </a:r>
          </a:p>
          <a:p>
            <a:r>
              <a:rPr lang="en-IN" dirty="0">
                <a:highlight>
                  <a:srgbClr val="FFFF00"/>
                </a:highlight>
              </a:rPr>
              <a:t>    </a:t>
            </a:r>
            <a:r>
              <a:rPr lang="en-IN" dirty="0" err="1">
                <a:highlight>
                  <a:srgbClr val="FFFF00"/>
                </a:highlight>
              </a:rPr>
              <a:t>batting_team</a:t>
            </a:r>
            <a:endParaRPr lang="en-IN" dirty="0">
              <a:highlight>
                <a:srgbClr val="FFFF00"/>
              </a:highlight>
            </a:endParaRPr>
          </a:p>
          <a:p>
            <a:r>
              <a:rPr lang="en-IN" dirty="0">
                <a:highlight>
                  <a:srgbClr val="FFFF00"/>
                </a:highlight>
              </a:rPr>
              <a:t>    ORDER BY</a:t>
            </a:r>
          </a:p>
          <a:p>
            <a:r>
              <a:rPr lang="en-IN" dirty="0">
                <a:highlight>
                  <a:srgbClr val="FFFF00"/>
                </a:highlight>
              </a:rPr>
              <a:t>     </a:t>
            </a:r>
            <a:r>
              <a:rPr lang="en-IN" dirty="0" err="1">
                <a:highlight>
                  <a:srgbClr val="FFFF00"/>
                </a:highlight>
              </a:rPr>
              <a:t>total_boundaries</a:t>
            </a:r>
            <a:r>
              <a:rPr lang="en-IN" dirty="0">
                <a:highlight>
                  <a:srgbClr val="FFFF00"/>
                </a:highlight>
              </a:rPr>
              <a:t> DESC;  </a:t>
            </a:r>
          </a:p>
        </p:txBody>
      </p:sp>
      <p:pic>
        <p:nvPicPr>
          <p:cNvPr id="5" name="Picture 4">
            <a:extLst>
              <a:ext uri="{FF2B5EF4-FFF2-40B4-BE49-F238E27FC236}">
                <a16:creationId xmlns:a16="http://schemas.microsoft.com/office/drawing/2014/main" id="{0D0B01C7-9F9A-4F0A-B6FA-52E568B4CA1A}"/>
              </a:ext>
            </a:extLst>
          </p:cNvPr>
          <p:cNvPicPr>
            <a:picLocks noChangeAspect="1"/>
          </p:cNvPicPr>
          <p:nvPr/>
        </p:nvPicPr>
        <p:blipFill>
          <a:blip r:embed="rId3"/>
          <a:stretch>
            <a:fillRect/>
          </a:stretch>
        </p:blipFill>
        <p:spPr>
          <a:xfrm>
            <a:off x="7267575" y="2805555"/>
            <a:ext cx="3543300" cy="3665220"/>
          </a:xfrm>
          <a:prstGeom prst="rect">
            <a:avLst/>
          </a:prstGeom>
        </p:spPr>
      </p:pic>
    </p:spTree>
    <p:extLst>
      <p:ext uri="{BB962C8B-B14F-4D97-AF65-F5344CB8AC3E}">
        <p14:creationId xmlns:p14="http://schemas.microsoft.com/office/powerpoint/2010/main" val="411728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8864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237F32B3-3611-4589-BD68-0B51A5155C31}"/>
              </a:ext>
            </a:extLst>
          </p:cNvPr>
          <p:cNvSpPr/>
          <p:nvPr/>
        </p:nvSpPr>
        <p:spPr>
          <a:xfrm>
            <a:off x="1570598" y="124753"/>
            <a:ext cx="7139062" cy="3970318"/>
          </a:xfrm>
          <a:prstGeom prst="rect">
            <a:avLst/>
          </a:prstGeom>
        </p:spPr>
        <p:txBody>
          <a:bodyPr wrap="square">
            <a:spAutoFit/>
          </a:bodyPr>
          <a:lstStyle/>
          <a:p>
            <a:pPr marL="342900" indent="-342900">
              <a:buFont typeface="+mj-lt"/>
              <a:buAutoNum type="arabicPeriod" startAt="5"/>
            </a:pPr>
            <a:r>
              <a:rPr lang="en-IN" dirty="0"/>
              <a:t> </a:t>
            </a:r>
            <a:r>
              <a:rPr lang="en-US" dirty="0"/>
              <a:t>Write a query to fetch the total number of dot balls bowled by each team and order it in descending order of the total number of dot balls bowled.</a:t>
            </a:r>
            <a:endParaRPr lang="en-IN" dirty="0"/>
          </a:p>
          <a:p>
            <a:r>
              <a:rPr lang="en-IN" dirty="0">
                <a:highlight>
                  <a:srgbClr val="FFFF00"/>
                </a:highlight>
              </a:rPr>
              <a:t>    SELECT</a:t>
            </a:r>
          </a:p>
          <a:p>
            <a:r>
              <a:rPr lang="en-IN" dirty="0">
                <a:highlight>
                  <a:srgbClr val="FFFF00"/>
                </a:highlight>
              </a:rPr>
              <a:t>    </a:t>
            </a:r>
            <a:r>
              <a:rPr lang="en-IN" dirty="0" err="1">
                <a:highlight>
                  <a:srgbClr val="FFFF00"/>
                </a:highlight>
              </a:rPr>
              <a:t>batting_team</a:t>
            </a:r>
            <a:r>
              <a:rPr lang="en-IN" dirty="0">
                <a:highlight>
                  <a:srgbClr val="FFFF00"/>
                </a:highlight>
              </a:rPr>
              <a:t>,</a:t>
            </a:r>
          </a:p>
          <a:p>
            <a:r>
              <a:rPr lang="en-IN" dirty="0">
                <a:highlight>
                  <a:srgbClr val="FFFF00"/>
                </a:highlight>
              </a:rPr>
              <a:t>    COUNT(</a:t>
            </a:r>
            <a:r>
              <a:rPr lang="en-IN" dirty="0" err="1">
                <a:highlight>
                  <a:srgbClr val="FFFF00"/>
                </a:highlight>
              </a:rPr>
              <a:t>ball_result</a:t>
            </a:r>
            <a:r>
              <a:rPr lang="en-IN" dirty="0">
                <a:highlight>
                  <a:srgbClr val="FFFF00"/>
                </a:highlight>
              </a:rPr>
              <a:t>) AS </a:t>
            </a:r>
            <a:r>
              <a:rPr lang="en-IN" dirty="0" err="1">
                <a:highlight>
                  <a:srgbClr val="FFFF00"/>
                </a:highlight>
              </a:rPr>
              <a:t>total_dotball</a:t>
            </a:r>
            <a:endParaRPr lang="en-IN" dirty="0">
              <a:highlight>
                <a:srgbClr val="FFFF00"/>
              </a:highlight>
            </a:endParaRPr>
          </a:p>
          <a:p>
            <a:r>
              <a:rPr lang="en-IN" dirty="0">
                <a:highlight>
                  <a:srgbClr val="FFFF00"/>
                </a:highlight>
              </a:rPr>
              <a:t>    FROM</a:t>
            </a:r>
          </a:p>
          <a:p>
            <a:r>
              <a:rPr lang="en-IN" dirty="0">
                <a:highlight>
                  <a:srgbClr val="FFFF00"/>
                </a:highlight>
              </a:rPr>
              <a:t>    deliveries_v02</a:t>
            </a:r>
          </a:p>
          <a:p>
            <a:r>
              <a:rPr lang="en-IN" dirty="0">
                <a:highlight>
                  <a:srgbClr val="FFFF00"/>
                </a:highlight>
              </a:rPr>
              <a:t>    WHERE</a:t>
            </a:r>
          </a:p>
          <a:p>
            <a:r>
              <a:rPr lang="en-IN" dirty="0">
                <a:highlight>
                  <a:srgbClr val="FFFF00"/>
                </a:highlight>
              </a:rPr>
              <a:t>    </a:t>
            </a:r>
            <a:r>
              <a:rPr lang="en-IN" dirty="0" err="1">
                <a:highlight>
                  <a:srgbClr val="FFFF00"/>
                </a:highlight>
              </a:rPr>
              <a:t>ball_result</a:t>
            </a:r>
            <a:r>
              <a:rPr lang="en-IN" dirty="0">
                <a:highlight>
                  <a:srgbClr val="FFFF00"/>
                </a:highlight>
              </a:rPr>
              <a:t> = 'dot’</a:t>
            </a:r>
          </a:p>
          <a:p>
            <a:r>
              <a:rPr lang="en-IN" dirty="0">
                <a:highlight>
                  <a:srgbClr val="FFFF00"/>
                </a:highlight>
              </a:rPr>
              <a:t>   GROUP BY</a:t>
            </a:r>
          </a:p>
          <a:p>
            <a:r>
              <a:rPr lang="en-IN" dirty="0">
                <a:highlight>
                  <a:srgbClr val="FFFF00"/>
                </a:highlight>
              </a:rPr>
              <a:t>    </a:t>
            </a:r>
            <a:r>
              <a:rPr lang="en-IN" dirty="0" err="1">
                <a:highlight>
                  <a:srgbClr val="FFFF00"/>
                </a:highlight>
              </a:rPr>
              <a:t>batting_team</a:t>
            </a:r>
            <a:endParaRPr lang="en-IN" dirty="0">
              <a:highlight>
                <a:srgbClr val="FFFF00"/>
              </a:highlight>
            </a:endParaRPr>
          </a:p>
          <a:p>
            <a:r>
              <a:rPr lang="en-IN" dirty="0">
                <a:highlight>
                  <a:srgbClr val="FFFF00"/>
                </a:highlight>
              </a:rPr>
              <a:t>    ORDER BY</a:t>
            </a:r>
          </a:p>
          <a:p>
            <a:r>
              <a:rPr lang="en-IN" dirty="0">
                <a:highlight>
                  <a:srgbClr val="FFFF00"/>
                </a:highlight>
              </a:rPr>
              <a:t>    </a:t>
            </a:r>
            <a:r>
              <a:rPr lang="en-IN" dirty="0" err="1">
                <a:highlight>
                  <a:srgbClr val="FFFF00"/>
                </a:highlight>
              </a:rPr>
              <a:t>total_dotball</a:t>
            </a:r>
            <a:r>
              <a:rPr lang="en-IN" dirty="0">
                <a:highlight>
                  <a:srgbClr val="FFFF00"/>
                </a:highlight>
              </a:rPr>
              <a:t> DESC</a:t>
            </a:r>
            <a:r>
              <a:rPr lang="en-IN" dirty="0"/>
              <a:t>;</a:t>
            </a:r>
          </a:p>
        </p:txBody>
      </p:sp>
      <p:pic>
        <p:nvPicPr>
          <p:cNvPr id="3" name="Picture 2">
            <a:extLst>
              <a:ext uri="{FF2B5EF4-FFF2-40B4-BE49-F238E27FC236}">
                <a16:creationId xmlns:a16="http://schemas.microsoft.com/office/drawing/2014/main" id="{DE354ADA-C953-4AA1-A6FE-BEEC34FDDA58}"/>
              </a:ext>
            </a:extLst>
          </p:cNvPr>
          <p:cNvPicPr>
            <a:picLocks noChangeAspect="1"/>
          </p:cNvPicPr>
          <p:nvPr/>
        </p:nvPicPr>
        <p:blipFill>
          <a:blip r:embed="rId2"/>
          <a:stretch>
            <a:fillRect/>
          </a:stretch>
        </p:blipFill>
        <p:spPr>
          <a:xfrm>
            <a:off x="8709660" y="266368"/>
            <a:ext cx="2811780" cy="3147060"/>
          </a:xfrm>
          <a:prstGeom prst="rect">
            <a:avLst/>
          </a:prstGeom>
        </p:spPr>
      </p:pic>
      <p:sp>
        <p:nvSpPr>
          <p:cNvPr id="4" name="Rectangle 3">
            <a:extLst>
              <a:ext uri="{FF2B5EF4-FFF2-40B4-BE49-F238E27FC236}">
                <a16:creationId xmlns:a16="http://schemas.microsoft.com/office/drawing/2014/main" id="{10126EE6-E489-414D-AD97-9527D4D71262}"/>
              </a:ext>
            </a:extLst>
          </p:cNvPr>
          <p:cNvSpPr/>
          <p:nvPr/>
        </p:nvSpPr>
        <p:spPr>
          <a:xfrm>
            <a:off x="1484873" y="4043453"/>
            <a:ext cx="10287927" cy="646331"/>
          </a:xfrm>
          <a:prstGeom prst="rect">
            <a:avLst/>
          </a:prstGeom>
        </p:spPr>
        <p:txBody>
          <a:bodyPr wrap="square">
            <a:spAutoFit/>
          </a:bodyPr>
          <a:lstStyle/>
          <a:p>
            <a:r>
              <a:rPr lang="en-US" dirty="0"/>
              <a:t>6. Write a query to fetch the total number of dismissals by dismissal kinds where dismissal kind is not NA</a:t>
            </a:r>
            <a:endParaRPr lang="en-IN" dirty="0"/>
          </a:p>
        </p:txBody>
      </p:sp>
    </p:spTree>
    <p:extLst>
      <p:ext uri="{BB962C8B-B14F-4D97-AF65-F5344CB8AC3E}">
        <p14:creationId xmlns:p14="http://schemas.microsoft.com/office/powerpoint/2010/main" val="3289927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1485901" y="3714750"/>
            <a:ext cx="3276599" cy="25622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highlight>
                  <a:srgbClr val="FFFF00"/>
                </a:highlight>
              </a:rPr>
              <a:t>SELECT</a:t>
            </a:r>
          </a:p>
          <a:p>
            <a:pPr marL="0" indent="0">
              <a:buNone/>
            </a:pPr>
            <a:r>
              <a:rPr lang="en-IN" sz="1600" dirty="0">
                <a:highlight>
                  <a:srgbClr val="FFFF00"/>
                </a:highlight>
              </a:rPr>
              <a:t>  bowler,</a:t>
            </a:r>
          </a:p>
          <a:p>
            <a:pPr marL="0" indent="0">
              <a:buNone/>
            </a:pPr>
            <a:r>
              <a:rPr lang="en-IN" sz="1600" dirty="0">
                <a:highlight>
                  <a:srgbClr val="FFFF00"/>
                </a:highlight>
              </a:rPr>
              <a:t>  SUM(</a:t>
            </a:r>
            <a:r>
              <a:rPr lang="en-IN" sz="1600" dirty="0" err="1">
                <a:highlight>
                  <a:srgbClr val="FFFF00"/>
                </a:highlight>
              </a:rPr>
              <a:t>extra_runs</a:t>
            </a:r>
            <a:r>
              <a:rPr lang="en-IN" sz="1600" dirty="0">
                <a:highlight>
                  <a:srgbClr val="FFFF00"/>
                </a:highlight>
              </a:rPr>
              <a:t>) AS </a:t>
            </a:r>
            <a:r>
              <a:rPr lang="en-IN" sz="1600" dirty="0" err="1">
                <a:highlight>
                  <a:srgbClr val="FFFF00"/>
                </a:highlight>
              </a:rPr>
              <a:t>total_extra_runs</a:t>
            </a:r>
            <a:endParaRPr lang="en-IN" sz="1600" dirty="0">
              <a:highlight>
                <a:srgbClr val="FFFF00"/>
              </a:highlight>
            </a:endParaRPr>
          </a:p>
          <a:p>
            <a:pPr marL="0" indent="0">
              <a:buNone/>
            </a:pPr>
            <a:r>
              <a:rPr lang="en-IN" sz="1600" dirty="0">
                <a:highlight>
                  <a:srgbClr val="FFFF00"/>
                </a:highlight>
              </a:rPr>
              <a:t>FROM</a:t>
            </a:r>
          </a:p>
          <a:p>
            <a:pPr marL="0" indent="0">
              <a:buNone/>
            </a:pPr>
            <a:r>
              <a:rPr lang="en-IN" sz="1600" dirty="0">
                <a:highlight>
                  <a:srgbClr val="FFFF00"/>
                </a:highlight>
              </a:rPr>
              <a:t>  deliveries</a:t>
            </a:r>
          </a:p>
          <a:p>
            <a:pPr marL="0" indent="0">
              <a:buNone/>
            </a:pPr>
            <a:r>
              <a:rPr lang="en-IN" sz="1600" dirty="0">
                <a:highlight>
                  <a:srgbClr val="FFFF00"/>
                </a:highlight>
              </a:rPr>
              <a:t>GROUP BY</a:t>
            </a:r>
          </a:p>
          <a:p>
            <a:pPr marL="0" indent="0">
              <a:buNone/>
            </a:pPr>
            <a:r>
              <a:rPr lang="en-IN" sz="1600" dirty="0">
                <a:highlight>
                  <a:srgbClr val="FFFF00"/>
                </a:highlight>
              </a:rPr>
              <a:t>  bowler</a:t>
            </a:r>
          </a:p>
          <a:p>
            <a:pPr marL="0" indent="0">
              <a:buNone/>
            </a:pPr>
            <a:r>
              <a:rPr lang="en-IN" sz="1600" dirty="0">
                <a:highlight>
                  <a:srgbClr val="FFFF00"/>
                </a:highlight>
              </a:rPr>
              <a:t>ORDER BY</a:t>
            </a:r>
          </a:p>
          <a:p>
            <a:pPr marL="0" indent="0">
              <a:buNone/>
            </a:pPr>
            <a:r>
              <a:rPr lang="en-IN" sz="1600" dirty="0">
                <a:highlight>
                  <a:srgbClr val="FFFF00"/>
                </a:highlight>
              </a:rPr>
              <a:t>  </a:t>
            </a:r>
            <a:r>
              <a:rPr lang="en-IN" sz="1600" dirty="0" err="1">
                <a:highlight>
                  <a:srgbClr val="FFFF00"/>
                </a:highlight>
              </a:rPr>
              <a:t>total_extra_runs</a:t>
            </a:r>
            <a:r>
              <a:rPr lang="en-IN" sz="1600" dirty="0">
                <a:highlight>
                  <a:srgbClr val="FFFF00"/>
                </a:highlight>
              </a:rPr>
              <a:t> DESC</a:t>
            </a:r>
          </a:p>
          <a:p>
            <a:pPr marL="0" indent="0">
              <a:buNone/>
            </a:pPr>
            <a:r>
              <a:rPr lang="en-IN" sz="1600" dirty="0">
                <a:highlight>
                  <a:srgbClr val="FFFF00"/>
                </a:highlight>
              </a:rPr>
              <a:t>LIMIT 5;</a:t>
            </a:r>
          </a:p>
        </p:txBody>
      </p:sp>
      <p:sp>
        <p:nvSpPr>
          <p:cNvPr id="62" name="Text Placeholder 8"/>
          <p:cNvSpPr txBox="1">
            <a:spLocks/>
          </p:cNvSpPr>
          <p:nvPr/>
        </p:nvSpPr>
        <p:spPr>
          <a:xfrm>
            <a:off x="1485900" y="2967097"/>
            <a:ext cx="10706100" cy="2904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t>7.Write a query to get the top 5 bowlers who conceded maximum extra runs from the deliveries table</a:t>
            </a: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EEE1CE7F-71FC-42F9-BB0F-E63A85B9FF36}"/>
              </a:ext>
            </a:extLst>
          </p:cNvPr>
          <p:cNvSpPr/>
          <p:nvPr/>
        </p:nvSpPr>
        <p:spPr>
          <a:xfrm>
            <a:off x="1485900" y="104775"/>
            <a:ext cx="7753350" cy="2862322"/>
          </a:xfrm>
          <a:prstGeom prst="rect">
            <a:avLst/>
          </a:prstGeom>
        </p:spPr>
        <p:txBody>
          <a:bodyPr wrap="square">
            <a:spAutoFit/>
          </a:bodyPr>
          <a:lstStyle/>
          <a:p>
            <a:r>
              <a:rPr lang="en-US" dirty="0">
                <a:highlight>
                  <a:srgbClr val="FFFF00"/>
                </a:highlight>
              </a:rPr>
              <a:t>SELECT</a:t>
            </a:r>
          </a:p>
          <a:p>
            <a:r>
              <a:rPr lang="en-US" dirty="0">
                <a:highlight>
                  <a:srgbClr val="FFFF00"/>
                </a:highlight>
              </a:rPr>
              <a:t>  </a:t>
            </a:r>
            <a:r>
              <a:rPr lang="en-US" dirty="0" err="1">
                <a:highlight>
                  <a:srgbClr val="FFFF00"/>
                </a:highlight>
              </a:rPr>
              <a:t>dismissal_kind</a:t>
            </a:r>
            <a:r>
              <a:rPr lang="en-US" dirty="0">
                <a:highlight>
                  <a:srgbClr val="FFFF00"/>
                </a:highlight>
              </a:rPr>
              <a:t>,</a:t>
            </a:r>
          </a:p>
          <a:p>
            <a:r>
              <a:rPr lang="en-US" dirty="0">
                <a:highlight>
                  <a:srgbClr val="FFFF00"/>
                </a:highlight>
              </a:rPr>
              <a:t>  COUNT(</a:t>
            </a:r>
            <a:r>
              <a:rPr lang="en-US" dirty="0" err="1">
                <a:highlight>
                  <a:srgbClr val="FFFF00"/>
                </a:highlight>
              </a:rPr>
              <a:t>dismissal_kind</a:t>
            </a:r>
            <a:r>
              <a:rPr lang="en-US" dirty="0">
                <a:highlight>
                  <a:srgbClr val="FFFF00"/>
                </a:highlight>
              </a:rPr>
              <a:t>) AS </a:t>
            </a:r>
            <a:r>
              <a:rPr lang="en-US" dirty="0" err="1">
                <a:highlight>
                  <a:srgbClr val="FFFF00"/>
                </a:highlight>
              </a:rPr>
              <a:t>total_dismissals</a:t>
            </a:r>
            <a:endParaRPr lang="en-US" dirty="0">
              <a:highlight>
                <a:srgbClr val="FFFF00"/>
              </a:highlight>
            </a:endParaRPr>
          </a:p>
          <a:p>
            <a:r>
              <a:rPr lang="en-US" dirty="0">
                <a:highlight>
                  <a:srgbClr val="FFFF00"/>
                </a:highlight>
              </a:rPr>
              <a:t>FROM</a:t>
            </a:r>
          </a:p>
          <a:p>
            <a:r>
              <a:rPr lang="en-US" dirty="0">
                <a:highlight>
                  <a:srgbClr val="FFFF00"/>
                </a:highlight>
              </a:rPr>
              <a:t>  deliveries_v02</a:t>
            </a:r>
          </a:p>
          <a:p>
            <a:r>
              <a:rPr lang="en-US" dirty="0">
                <a:highlight>
                  <a:srgbClr val="FFFF00"/>
                </a:highlight>
              </a:rPr>
              <a:t>WHERE</a:t>
            </a:r>
          </a:p>
          <a:p>
            <a:r>
              <a:rPr lang="en-US" dirty="0">
                <a:highlight>
                  <a:srgbClr val="FFFF00"/>
                </a:highlight>
              </a:rPr>
              <a:t>  </a:t>
            </a:r>
            <a:r>
              <a:rPr lang="en-US" dirty="0" err="1">
                <a:highlight>
                  <a:srgbClr val="FFFF00"/>
                </a:highlight>
              </a:rPr>
              <a:t>dismissal_kind</a:t>
            </a:r>
            <a:r>
              <a:rPr lang="en-US" dirty="0">
                <a:highlight>
                  <a:srgbClr val="FFFF00"/>
                </a:highlight>
              </a:rPr>
              <a:t> IS NOT NULL</a:t>
            </a:r>
          </a:p>
          <a:p>
            <a:r>
              <a:rPr lang="en-US" dirty="0">
                <a:highlight>
                  <a:srgbClr val="FFFF00"/>
                </a:highlight>
              </a:rPr>
              <a:t>  AND </a:t>
            </a:r>
            <a:r>
              <a:rPr lang="en-US" dirty="0" err="1">
                <a:highlight>
                  <a:srgbClr val="FFFF00"/>
                </a:highlight>
              </a:rPr>
              <a:t>dismissal_kind</a:t>
            </a:r>
            <a:r>
              <a:rPr lang="en-US" dirty="0">
                <a:highlight>
                  <a:srgbClr val="FFFF00"/>
                </a:highlight>
              </a:rPr>
              <a:t> &lt;&gt; 'NA'</a:t>
            </a:r>
          </a:p>
          <a:p>
            <a:r>
              <a:rPr lang="en-US" dirty="0">
                <a:highlight>
                  <a:srgbClr val="FFFF00"/>
                </a:highlight>
              </a:rPr>
              <a:t>GROUP BY</a:t>
            </a:r>
          </a:p>
          <a:p>
            <a:r>
              <a:rPr lang="en-US" dirty="0">
                <a:highlight>
                  <a:srgbClr val="FFFF00"/>
                </a:highlight>
              </a:rPr>
              <a:t>  </a:t>
            </a:r>
            <a:r>
              <a:rPr lang="en-US" dirty="0" err="1">
                <a:highlight>
                  <a:srgbClr val="FFFF00"/>
                </a:highlight>
              </a:rPr>
              <a:t>dismissal_kind</a:t>
            </a:r>
            <a:r>
              <a:rPr lang="en-US" dirty="0">
                <a:highlight>
                  <a:srgbClr val="FFFF00"/>
                </a:highlight>
              </a:rPr>
              <a:t>;</a:t>
            </a:r>
            <a:endParaRPr lang="en-IN" dirty="0">
              <a:highlight>
                <a:srgbClr val="FFFF00"/>
              </a:highlight>
            </a:endParaRPr>
          </a:p>
        </p:txBody>
      </p:sp>
      <p:graphicFrame>
        <p:nvGraphicFramePr>
          <p:cNvPr id="7" name="Object 6">
            <a:extLst>
              <a:ext uri="{FF2B5EF4-FFF2-40B4-BE49-F238E27FC236}">
                <a16:creationId xmlns:a16="http://schemas.microsoft.com/office/drawing/2014/main" id="{ADD7A0D5-C194-4268-BB8C-B48F0F64171D}"/>
              </a:ext>
            </a:extLst>
          </p:cNvPr>
          <p:cNvGraphicFramePr>
            <a:graphicFrameLocks noChangeAspect="1"/>
          </p:cNvGraphicFramePr>
          <p:nvPr>
            <p:extLst>
              <p:ext uri="{D42A27DB-BD31-4B8C-83A1-F6EECF244321}">
                <p14:modId xmlns:p14="http://schemas.microsoft.com/office/powerpoint/2010/main" val="2797928300"/>
              </p:ext>
            </p:extLst>
          </p:nvPr>
        </p:nvGraphicFramePr>
        <p:xfrm>
          <a:off x="7273925" y="227836"/>
          <a:ext cx="3432175" cy="2616200"/>
        </p:xfrm>
        <a:graphic>
          <a:graphicData uri="http://schemas.openxmlformats.org/presentationml/2006/ole">
            <mc:AlternateContent xmlns:mc="http://schemas.openxmlformats.org/markup-compatibility/2006">
              <mc:Choice xmlns:v="urn:schemas-microsoft-com:vml" Requires="v">
                <p:oleObj spid="_x0000_s3077" name="Macro-Enabled Worksheet" r:id="rId3" imgW="2241513" imgH="1847719" progId="Excel.SheetMacroEnabled.12">
                  <p:embed/>
                </p:oleObj>
              </mc:Choice>
              <mc:Fallback>
                <p:oleObj name="Macro-Enabled Worksheet" r:id="rId3" imgW="2241513" imgH="1847719" progId="Excel.SheetMacroEnabled.12">
                  <p:embed/>
                  <p:pic>
                    <p:nvPicPr>
                      <p:cNvPr id="9" name="Object 8">
                        <a:extLst>
                          <a:ext uri="{FF2B5EF4-FFF2-40B4-BE49-F238E27FC236}">
                            <a16:creationId xmlns:a16="http://schemas.microsoft.com/office/drawing/2014/main" id="{793245E1-88D5-0B1B-FC1D-2B0B3AA904C2}"/>
                          </a:ext>
                        </a:extLst>
                      </p:cNvPr>
                      <p:cNvPicPr/>
                      <p:nvPr/>
                    </p:nvPicPr>
                    <p:blipFill>
                      <a:blip r:embed="rId4"/>
                      <a:stretch>
                        <a:fillRect/>
                      </a:stretch>
                    </p:blipFill>
                    <p:spPr>
                      <a:xfrm>
                        <a:off x="7273925" y="227836"/>
                        <a:ext cx="3432175" cy="26162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31A4045-AA2B-43DB-87EB-F87F5B0DEFEE}"/>
              </a:ext>
            </a:extLst>
          </p:cNvPr>
          <p:cNvGraphicFramePr>
            <a:graphicFrameLocks noChangeAspect="1"/>
          </p:cNvGraphicFramePr>
          <p:nvPr>
            <p:extLst>
              <p:ext uri="{D42A27DB-BD31-4B8C-83A1-F6EECF244321}">
                <p14:modId xmlns:p14="http://schemas.microsoft.com/office/powerpoint/2010/main" val="3499858239"/>
              </p:ext>
            </p:extLst>
          </p:nvPr>
        </p:nvGraphicFramePr>
        <p:xfrm>
          <a:off x="5947491" y="4126478"/>
          <a:ext cx="3042521" cy="1957504"/>
        </p:xfrm>
        <a:graphic>
          <a:graphicData uri="http://schemas.openxmlformats.org/presentationml/2006/ole">
            <mc:AlternateContent xmlns:mc="http://schemas.openxmlformats.org/markup-compatibility/2006">
              <mc:Choice xmlns:v="urn:schemas-microsoft-com:vml" Requires="v">
                <p:oleObj spid="_x0000_s3078" name="Macro-Enabled Worksheet" r:id="rId5" imgW="1727397" imgH="1111075" progId="Excel.SheetMacroEnabled.12">
                  <p:embed/>
                </p:oleObj>
              </mc:Choice>
              <mc:Fallback>
                <p:oleObj name="Macro-Enabled Worksheet" r:id="rId5" imgW="1727397" imgH="1111075" progId="Excel.SheetMacroEnabled.12">
                  <p:embed/>
                  <p:pic>
                    <p:nvPicPr>
                      <p:cNvPr id="6" name="Object 5">
                        <a:extLst>
                          <a:ext uri="{FF2B5EF4-FFF2-40B4-BE49-F238E27FC236}">
                            <a16:creationId xmlns:a16="http://schemas.microsoft.com/office/drawing/2014/main" id="{E064231A-76F8-4A2A-A30B-AF5F9B802C96}"/>
                          </a:ext>
                        </a:extLst>
                      </p:cNvPr>
                      <p:cNvPicPr/>
                      <p:nvPr/>
                    </p:nvPicPr>
                    <p:blipFill>
                      <a:blip r:embed="rId6"/>
                      <a:stretch>
                        <a:fillRect/>
                      </a:stretch>
                    </p:blipFill>
                    <p:spPr>
                      <a:xfrm>
                        <a:off x="5947491" y="4126478"/>
                        <a:ext cx="3042521" cy="1957504"/>
                      </a:xfrm>
                      <a:prstGeom prst="rect">
                        <a:avLst/>
                      </a:prstGeom>
                    </p:spPr>
                  </p:pic>
                </p:oleObj>
              </mc:Fallback>
            </mc:AlternateContent>
          </a:graphicData>
        </a:graphic>
      </p:graphicFrame>
    </p:spTree>
    <p:extLst>
      <p:ext uri="{BB962C8B-B14F-4D97-AF65-F5344CB8AC3E}">
        <p14:creationId xmlns:p14="http://schemas.microsoft.com/office/powerpoint/2010/main" val="1362756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6D755411-ADF5-4A44-A031-F723B48C02ED}"/>
              </a:ext>
            </a:extLst>
          </p:cNvPr>
          <p:cNvSpPr/>
          <p:nvPr/>
        </p:nvSpPr>
        <p:spPr>
          <a:xfrm>
            <a:off x="1362075" y="206041"/>
            <a:ext cx="10829925" cy="646331"/>
          </a:xfrm>
          <a:prstGeom prst="rect">
            <a:avLst/>
          </a:prstGeom>
        </p:spPr>
        <p:txBody>
          <a:bodyPr wrap="square">
            <a:spAutoFit/>
          </a:bodyPr>
          <a:lstStyle/>
          <a:p>
            <a:r>
              <a:rPr lang="en-US" dirty="0"/>
              <a:t>8. Write a query to create a table named deliveries_v03 with all the columns of deliveries_v02 table and two additional column (named venue and </a:t>
            </a:r>
            <a:r>
              <a:rPr lang="en-US" dirty="0" err="1"/>
              <a:t>match_date</a:t>
            </a:r>
            <a:r>
              <a:rPr lang="en-US" dirty="0"/>
              <a:t>) of venue and date from table matches </a:t>
            </a:r>
            <a:endParaRPr lang="en-IN" dirty="0"/>
          </a:p>
        </p:txBody>
      </p:sp>
      <p:sp>
        <p:nvSpPr>
          <p:cNvPr id="3" name="Rectangle 2">
            <a:extLst>
              <a:ext uri="{FF2B5EF4-FFF2-40B4-BE49-F238E27FC236}">
                <a16:creationId xmlns:a16="http://schemas.microsoft.com/office/drawing/2014/main" id="{ABE43B94-7D66-42B1-886A-7D94E7786834}"/>
              </a:ext>
            </a:extLst>
          </p:cNvPr>
          <p:cNvSpPr/>
          <p:nvPr/>
        </p:nvSpPr>
        <p:spPr>
          <a:xfrm>
            <a:off x="1433048" y="1019506"/>
            <a:ext cx="5015377" cy="1200329"/>
          </a:xfrm>
          <a:prstGeom prst="rect">
            <a:avLst/>
          </a:prstGeom>
        </p:spPr>
        <p:txBody>
          <a:bodyPr wrap="square">
            <a:spAutoFit/>
          </a:bodyPr>
          <a:lstStyle/>
          <a:p>
            <a:r>
              <a:rPr lang="en-IN" dirty="0">
                <a:highlight>
                  <a:srgbClr val="FFFF00"/>
                </a:highlight>
              </a:rPr>
              <a:t>CREATE TABLE deliveries_v03 AS</a:t>
            </a:r>
          </a:p>
          <a:p>
            <a:r>
              <a:rPr lang="en-IN" dirty="0">
                <a:highlight>
                  <a:srgbClr val="FFFF00"/>
                </a:highlight>
              </a:rPr>
              <a:t>SELECT d.*, </a:t>
            </a:r>
            <a:r>
              <a:rPr lang="en-IN" dirty="0" err="1">
                <a:highlight>
                  <a:srgbClr val="FFFF00"/>
                </a:highlight>
              </a:rPr>
              <a:t>m.venue</a:t>
            </a:r>
            <a:r>
              <a:rPr lang="en-IN" dirty="0">
                <a:highlight>
                  <a:srgbClr val="FFFF00"/>
                </a:highlight>
              </a:rPr>
              <a:t>, </a:t>
            </a:r>
            <a:r>
              <a:rPr lang="en-IN" dirty="0" err="1">
                <a:highlight>
                  <a:srgbClr val="FFFF00"/>
                </a:highlight>
              </a:rPr>
              <a:t>m.match_date</a:t>
            </a:r>
            <a:endParaRPr lang="en-IN" dirty="0">
              <a:highlight>
                <a:srgbClr val="FFFF00"/>
              </a:highlight>
            </a:endParaRPr>
          </a:p>
          <a:p>
            <a:r>
              <a:rPr lang="en-IN" dirty="0">
                <a:highlight>
                  <a:srgbClr val="FFFF00"/>
                </a:highlight>
              </a:rPr>
              <a:t>FROM deliveries_v02 AS d</a:t>
            </a:r>
          </a:p>
          <a:p>
            <a:r>
              <a:rPr lang="en-IN" dirty="0">
                <a:highlight>
                  <a:srgbClr val="FFFF00"/>
                </a:highlight>
              </a:rPr>
              <a:t>JOIN matches AS m ON </a:t>
            </a:r>
            <a:r>
              <a:rPr lang="en-IN" dirty="0" err="1">
                <a:highlight>
                  <a:srgbClr val="FFFF00"/>
                </a:highlight>
              </a:rPr>
              <a:t>d.match_id</a:t>
            </a:r>
            <a:r>
              <a:rPr lang="en-IN" dirty="0">
                <a:highlight>
                  <a:srgbClr val="FFFF00"/>
                </a:highlight>
              </a:rPr>
              <a:t> = m.id;</a:t>
            </a:r>
          </a:p>
        </p:txBody>
      </p:sp>
      <p:graphicFrame>
        <p:nvGraphicFramePr>
          <p:cNvPr id="8" name="Object 7">
            <a:extLst>
              <a:ext uri="{FF2B5EF4-FFF2-40B4-BE49-F238E27FC236}">
                <a16:creationId xmlns:a16="http://schemas.microsoft.com/office/drawing/2014/main" id="{6A0E3DB9-2729-42F0-9535-89C792A0CBE2}"/>
              </a:ext>
            </a:extLst>
          </p:cNvPr>
          <p:cNvGraphicFramePr>
            <a:graphicFrameLocks noChangeAspect="1"/>
          </p:cNvGraphicFramePr>
          <p:nvPr>
            <p:extLst>
              <p:ext uri="{D42A27DB-BD31-4B8C-83A1-F6EECF244321}">
                <p14:modId xmlns:p14="http://schemas.microsoft.com/office/powerpoint/2010/main" val="2790651894"/>
              </p:ext>
            </p:extLst>
          </p:nvPr>
        </p:nvGraphicFramePr>
        <p:xfrm>
          <a:off x="6096000" y="876502"/>
          <a:ext cx="4997774" cy="5214582"/>
        </p:xfrm>
        <a:graphic>
          <a:graphicData uri="http://schemas.openxmlformats.org/presentationml/2006/ole">
            <mc:AlternateContent xmlns:mc="http://schemas.openxmlformats.org/markup-compatibility/2006">
              <mc:Choice xmlns:v="urn:schemas-microsoft-com:vml" Requires="v">
                <p:oleObj spid="_x0000_s4099" name="Macro-Enabled Worksheet" r:id="rId3" imgW="4997536" imgH="6819769" progId="Excel.SheetMacroEnabled.12">
                  <p:embed/>
                </p:oleObj>
              </mc:Choice>
              <mc:Fallback>
                <p:oleObj name="Macro-Enabled Worksheet" r:id="rId3" imgW="4997536" imgH="6819769" progId="Excel.SheetMacroEnabled.12">
                  <p:embed/>
                  <p:pic>
                    <p:nvPicPr>
                      <p:cNvPr id="2" name="Object 1">
                        <a:extLst>
                          <a:ext uri="{FF2B5EF4-FFF2-40B4-BE49-F238E27FC236}">
                            <a16:creationId xmlns:a16="http://schemas.microsoft.com/office/drawing/2014/main" id="{A64269F8-C7F8-910B-CF94-0A9AC0D7A627}"/>
                          </a:ext>
                        </a:extLst>
                      </p:cNvPr>
                      <p:cNvPicPr/>
                      <p:nvPr/>
                    </p:nvPicPr>
                    <p:blipFill>
                      <a:blip r:embed="rId4"/>
                      <a:stretch>
                        <a:fillRect/>
                      </a:stretch>
                    </p:blipFill>
                    <p:spPr>
                      <a:xfrm>
                        <a:off x="6096000" y="876502"/>
                        <a:ext cx="4997774" cy="5214582"/>
                      </a:xfrm>
                      <a:prstGeom prst="rect">
                        <a:avLst/>
                      </a:prstGeom>
                    </p:spPr>
                  </p:pic>
                </p:oleObj>
              </mc:Fallback>
            </mc:AlternateContent>
          </a:graphicData>
        </a:graphic>
      </p:graphicFrame>
    </p:spTree>
    <p:extLst>
      <p:ext uri="{BB962C8B-B14F-4D97-AF65-F5344CB8AC3E}">
        <p14:creationId xmlns:p14="http://schemas.microsoft.com/office/powerpoint/2010/main" val="481031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QUERY USED </a:t>
            </a:r>
          </a:p>
        </p:txBody>
      </p:sp>
      <p:sp>
        <p:nvSpPr>
          <p:cNvPr id="41" name="Text Placeholder 8"/>
          <p:cNvSpPr txBox="1">
            <a:spLocks/>
          </p:cNvSpPr>
          <p:nvPr/>
        </p:nvSpPr>
        <p:spPr>
          <a:xfrm>
            <a:off x="7062933" y="161014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600" dirty="0">
              <a:solidFill>
                <a:schemeClr val="tx1">
                  <a:lumMod val="75000"/>
                  <a:lumOff val="25000"/>
                </a:schemeClr>
              </a:solidFill>
            </a:endParaRPr>
          </a:p>
        </p:txBody>
      </p:sp>
      <p:sp>
        <p:nvSpPr>
          <p:cNvPr id="46" name="Rectangle 45">
            <a:hlinkClick r:id="rId2"/>
            <a:extLst>
              <a:ext uri="{FF2B5EF4-FFF2-40B4-BE49-F238E27FC236}">
                <a16:creationId xmlns:a16="http://schemas.microsoft.com/office/drawing/2014/main" id="{6DC31477-87B0-4923-9D40-26050A3F3334}"/>
              </a:ext>
            </a:extLst>
          </p:cNvPr>
          <p:cNvSpPr/>
          <p:nvPr/>
        </p:nvSpPr>
        <p:spPr>
          <a:xfrm>
            <a:off x="2086048" y="1759203"/>
            <a:ext cx="7226068" cy="4906156"/>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rPr>
              <a:t>create table "</a:t>
            </a:r>
            <a:r>
              <a:rPr lang="en-US" sz="1400" dirty="0" err="1">
                <a:solidFill>
                  <a:schemeClr val="tx1">
                    <a:lumMod val="75000"/>
                    <a:lumOff val="25000"/>
                  </a:schemeClr>
                </a:solidFill>
              </a:rPr>
              <a:t>ipl_data</a:t>
            </a:r>
            <a:r>
              <a:rPr lang="en-US" sz="1400" dirty="0">
                <a:solidFill>
                  <a:schemeClr val="tx1">
                    <a:lumMod val="75000"/>
                    <a:lumOff val="25000"/>
                  </a:schemeClr>
                </a:solidFill>
              </a:rPr>
              <a:t>" (id </a:t>
            </a:r>
            <a:r>
              <a:rPr lang="en-US" sz="1400" dirty="0" err="1">
                <a:solidFill>
                  <a:schemeClr val="tx1">
                    <a:lumMod val="75000"/>
                    <a:lumOff val="25000"/>
                  </a:schemeClr>
                </a:solidFill>
              </a:rPr>
              <a:t>int,inning</a:t>
            </a:r>
            <a:r>
              <a:rPr lang="en-US" sz="1400" dirty="0">
                <a:solidFill>
                  <a:schemeClr val="tx1">
                    <a:lumMod val="75000"/>
                    <a:lumOff val="25000"/>
                  </a:schemeClr>
                </a:solidFill>
              </a:rPr>
              <a:t> </a:t>
            </a:r>
            <a:r>
              <a:rPr lang="en-US" sz="1400" dirty="0" err="1">
                <a:solidFill>
                  <a:schemeClr val="tx1">
                    <a:lumMod val="75000"/>
                    <a:lumOff val="25000"/>
                  </a:schemeClr>
                </a:solidFill>
              </a:rPr>
              <a:t>int,over</a:t>
            </a:r>
            <a:r>
              <a:rPr lang="en-US" sz="1400" dirty="0">
                <a:solidFill>
                  <a:schemeClr val="tx1">
                    <a:lumMod val="75000"/>
                    <a:lumOff val="25000"/>
                  </a:schemeClr>
                </a:solidFill>
              </a:rPr>
              <a:t> </a:t>
            </a:r>
            <a:r>
              <a:rPr lang="en-US" sz="1400" dirty="0" err="1">
                <a:solidFill>
                  <a:schemeClr val="tx1">
                    <a:lumMod val="75000"/>
                    <a:lumOff val="25000"/>
                  </a:schemeClr>
                </a:solidFill>
              </a:rPr>
              <a:t>int,ball</a:t>
            </a:r>
            <a:r>
              <a:rPr lang="en-US" sz="1400" dirty="0">
                <a:solidFill>
                  <a:schemeClr val="tx1">
                    <a:lumMod val="75000"/>
                    <a:lumOff val="25000"/>
                  </a:schemeClr>
                </a:solidFill>
              </a:rPr>
              <a:t> </a:t>
            </a:r>
            <a:r>
              <a:rPr lang="en-US" sz="1400" dirty="0" err="1">
                <a:solidFill>
                  <a:schemeClr val="tx1">
                    <a:lumMod val="75000"/>
                    <a:lumOff val="25000"/>
                  </a:schemeClr>
                </a:solidFill>
              </a:rPr>
              <a:t>int,batsman</a:t>
            </a:r>
            <a:r>
              <a:rPr lang="en-US" sz="1400" dirty="0">
                <a:solidFill>
                  <a:schemeClr val="tx1">
                    <a:lumMod val="75000"/>
                    <a:lumOff val="25000"/>
                  </a:schemeClr>
                </a:solidFill>
              </a:rPr>
              <a:t> </a:t>
            </a:r>
            <a:r>
              <a:rPr lang="en-US" sz="1400" dirty="0" err="1">
                <a:solidFill>
                  <a:schemeClr val="tx1">
                    <a:lumMod val="75000"/>
                    <a:lumOff val="25000"/>
                  </a:schemeClr>
                </a:solidFill>
              </a:rPr>
              <a:t>varchar,non_striker</a:t>
            </a:r>
            <a:r>
              <a:rPr lang="en-US" sz="1400" dirty="0">
                <a:solidFill>
                  <a:schemeClr val="tx1">
                    <a:lumMod val="75000"/>
                    <a:lumOff val="25000"/>
                  </a:schemeClr>
                </a:solidFill>
              </a:rPr>
              <a:t> varchar,</a:t>
            </a:r>
          </a:p>
          <a:p>
            <a:pPr>
              <a:buFont typeface="Arial" panose="020B0604020202020204" pitchFamily="34" charset="0"/>
              <a:buNone/>
            </a:pPr>
            <a:r>
              <a:rPr lang="en-US" sz="1400" dirty="0">
                <a:solidFill>
                  <a:schemeClr val="tx1">
                    <a:lumMod val="75000"/>
                    <a:lumOff val="25000"/>
                  </a:schemeClr>
                </a:solidFill>
              </a:rPr>
              <a:t>bowler </a:t>
            </a:r>
            <a:r>
              <a:rPr lang="en-US" sz="1400" dirty="0" err="1">
                <a:solidFill>
                  <a:schemeClr val="tx1">
                    <a:lumMod val="75000"/>
                    <a:lumOff val="25000"/>
                  </a:schemeClr>
                </a:solidFill>
              </a:rPr>
              <a:t>varchar,batsman_runs</a:t>
            </a:r>
            <a:r>
              <a:rPr lang="en-US" sz="1400" dirty="0">
                <a:solidFill>
                  <a:schemeClr val="tx1">
                    <a:lumMod val="75000"/>
                    <a:lumOff val="25000"/>
                  </a:schemeClr>
                </a:solidFill>
              </a:rPr>
              <a:t> varchar, </a:t>
            </a:r>
            <a:r>
              <a:rPr lang="en-US" sz="1400" dirty="0" err="1">
                <a:solidFill>
                  <a:schemeClr val="tx1">
                    <a:lumMod val="75000"/>
                    <a:lumOff val="25000"/>
                  </a:schemeClr>
                </a:solidFill>
              </a:rPr>
              <a:t>extra_runs</a:t>
            </a:r>
            <a:r>
              <a:rPr lang="en-US" sz="1400" dirty="0">
                <a:solidFill>
                  <a:schemeClr val="tx1">
                    <a:lumMod val="75000"/>
                    <a:lumOff val="25000"/>
                  </a:schemeClr>
                </a:solidFill>
              </a:rPr>
              <a:t> </a:t>
            </a:r>
            <a:r>
              <a:rPr lang="en-US" sz="1400" dirty="0" err="1">
                <a:solidFill>
                  <a:schemeClr val="tx1">
                    <a:lumMod val="75000"/>
                    <a:lumOff val="25000"/>
                  </a:schemeClr>
                </a:solidFill>
              </a:rPr>
              <a:t>int,total_runs</a:t>
            </a:r>
            <a:r>
              <a:rPr lang="en-US" sz="1400" dirty="0">
                <a:solidFill>
                  <a:schemeClr val="tx1">
                    <a:lumMod val="75000"/>
                    <a:lumOff val="25000"/>
                  </a:schemeClr>
                </a:solidFill>
              </a:rPr>
              <a:t> </a:t>
            </a:r>
            <a:r>
              <a:rPr lang="en-US" sz="1400" dirty="0" err="1">
                <a:solidFill>
                  <a:schemeClr val="tx1">
                    <a:lumMod val="75000"/>
                    <a:lumOff val="25000"/>
                  </a:schemeClr>
                </a:solidFill>
              </a:rPr>
              <a:t>int,is_wicket</a:t>
            </a:r>
            <a:r>
              <a:rPr lang="en-US" sz="1400" dirty="0">
                <a:solidFill>
                  <a:schemeClr val="tx1">
                    <a:lumMod val="75000"/>
                    <a:lumOff val="25000"/>
                  </a:schemeClr>
                </a:solidFill>
              </a:rPr>
              <a:t> </a:t>
            </a:r>
            <a:r>
              <a:rPr lang="en-US" sz="1400" dirty="0" err="1">
                <a:solidFill>
                  <a:schemeClr val="tx1">
                    <a:lumMod val="75000"/>
                    <a:lumOff val="25000"/>
                  </a:schemeClr>
                </a:solidFill>
              </a:rPr>
              <a:t>int,dismissal_kind</a:t>
            </a:r>
            <a:r>
              <a:rPr lang="en-US" sz="1400" dirty="0">
                <a:solidFill>
                  <a:schemeClr val="tx1">
                    <a:lumMod val="75000"/>
                    <a:lumOff val="25000"/>
                  </a:schemeClr>
                </a:solidFill>
              </a:rPr>
              <a:t> </a:t>
            </a:r>
            <a:r>
              <a:rPr lang="en-US" sz="1400" dirty="0" err="1">
                <a:solidFill>
                  <a:schemeClr val="tx1">
                    <a:lumMod val="75000"/>
                    <a:lumOff val="25000"/>
                  </a:schemeClr>
                </a:solidFill>
              </a:rPr>
              <a:t>varchar,player_dismissed</a:t>
            </a:r>
            <a:r>
              <a:rPr lang="en-US" sz="1400" dirty="0">
                <a:solidFill>
                  <a:schemeClr val="tx1">
                    <a:lumMod val="75000"/>
                    <a:lumOff val="25000"/>
                  </a:schemeClr>
                </a:solidFill>
              </a:rPr>
              <a:t> varchar, fielder </a:t>
            </a:r>
            <a:r>
              <a:rPr lang="en-US" sz="1400" dirty="0" err="1">
                <a:solidFill>
                  <a:schemeClr val="tx1">
                    <a:lumMod val="75000"/>
                    <a:lumOff val="25000"/>
                  </a:schemeClr>
                </a:solidFill>
              </a:rPr>
              <a:t>varchar,extras_type</a:t>
            </a:r>
            <a:r>
              <a:rPr lang="en-US" sz="1400" dirty="0">
                <a:solidFill>
                  <a:schemeClr val="tx1">
                    <a:lumMod val="75000"/>
                    <a:lumOff val="25000"/>
                  </a:schemeClr>
                </a:solidFill>
              </a:rPr>
              <a:t> </a:t>
            </a:r>
            <a:r>
              <a:rPr lang="en-US" sz="1400" dirty="0" err="1">
                <a:solidFill>
                  <a:schemeClr val="tx1">
                    <a:lumMod val="75000"/>
                    <a:lumOff val="25000"/>
                  </a:schemeClr>
                </a:solidFill>
              </a:rPr>
              <a:t>varchar,batting_team</a:t>
            </a:r>
            <a:r>
              <a:rPr lang="en-US" sz="1400" dirty="0">
                <a:solidFill>
                  <a:schemeClr val="tx1">
                    <a:lumMod val="75000"/>
                    <a:lumOff val="25000"/>
                  </a:schemeClr>
                </a:solidFill>
              </a:rPr>
              <a:t> </a:t>
            </a:r>
            <a:r>
              <a:rPr lang="en-US" sz="1400" dirty="0" err="1">
                <a:solidFill>
                  <a:schemeClr val="tx1">
                    <a:lumMod val="75000"/>
                    <a:lumOff val="25000"/>
                  </a:schemeClr>
                </a:solidFill>
              </a:rPr>
              <a:t>varchar,bowling_team</a:t>
            </a:r>
            <a:r>
              <a:rPr lang="en-US" sz="1400" dirty="0">
                <a:solidFill>
                  <a:schemeClr val="tx1">
                    <a:lumMod val="75000"/>
                    <a:lumOff val="25000"/>
                  </a:schemeClr>
                </a:solidFill>
              </a:rPr>
              <a:t> varchar);</a:t>
            </a: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copy "</a:t>
            </a:r>
            <a:r>
              <a:rPr lang="en-US" sz="1400" dirty="0" err="1">
                <a:solidFill>
                  <a:schemeClr val="tx1">
                    <a:lumMod val="75000"/>
                    <a:lumOff val="25000"/>
                  </a:schemeClr>
                </a:solidFill>
              </a:rPr>
              <a:t>ipl_matches</a:t>
            </a:r>
            <a:r>
              <a:rPr lang="en-US" sz="1400" dirty="0">
                <a:solidFill>
                  <a:schemeClr val="tx1">
                    <a:lumMod val="75000"/>
                    <a:lumOff val="25000"/>
                  </a:schemeClr>
                </a:solidFill>
              </a:rPr>
              <a:t>" From 'C:\Program Files\PostgreSQL\16\data\IPL_matches.csv' delimiter ',' header csv;</a:t>
            </a: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select * from </a:t>
            </a:r>
            <a:r>
              <a:rPr lang="en-US" sz="1400" dirty="0" err="1">
                <a:solidFill>
                  <a:schemeClr val="tx1">
                    <a:lumMod val="75000"/>
                    <a:lumOff val="25000"/>
                  </a:schemeClr>
                </a:solidFill>
              </a:rPr>
              <a:t>ipl_matches</a:t>
            </a:r>
            <a:r>
              <a:rPr lang="en-US" sz="1400" dirty="0">
                <a:solidFill>
                  <a:schemeClr val="tx1">
                    <a:lumMod val="75000"/>
                    <a:lumOff val="25000"/>
                  </a:schemeClr>
                </a:solidFill>
              </a:rPr>
              <a:t>;</a:t>
            </a: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create table "</a:t>
            </a:r>
            <a:r>
              <a:rPr lang="en-US" sz="1400" dirty="0" err="1">
                <a:solidFill>
                  <a:schemeClr val="tx1">
                    <a:lumMod val="75000"/>
                    <a:lumOff val="25000"/>
                  </a:schemeClr>
                </a:solidFill>
              </a:rPr>
              <a:t>ipl_matches</a:t>
            </a:r>
            <a:r>
              <a:rPr lang="en-US" sz="1400" dirty="0">
                <a:solidFill>
                  <a:schemeClr val="tx1">
                    <a:lumMod val="75000"/>
                    <a:lumOff val="25000"/>
                  </a:schemeClr>
                </a:solidFill>
              </a:rPr>
              <a:t>"(id </a:t>
            </a:r>
            <a:r>
              <a:rPr lang="en-US" sz="1400" dirty="0" err="1">
                <a:solidFill>
                  <a:schemeClr val="tx1">
                    <a:lumMod val="75000"/>
                    <a:lumOff val="25000"/>
                  </a:schemeClr>
                </a:solidFill>
              </a:rPr>
              <a:t>int,city</a:t>
            </a:r>
            <a:r>
              <a:rPr lang="en-US" sz="1400" dirty="0">
                <a:solidFill>
                  <a:schemeClr val="tx1">
                    <a:lumMod val="75000"/>
                    <a:lumOff val="25000"/>
                  </a:schemeClr>
                </a:solidFill>
              </a:rPr>
              <a:t> </a:t>
            </a:r>
            <a:r>
              <a:rPr lang="en-US" sz="1400" dirty="0" err="1">
                <a:solidFill>
                  <a:schemeClr val="tx1">
                    <a:lumMod val="75000"/>
                    <a:lumOff val="25000"/>
                  </a:schemeClr>
                </a:solidFill>
              </a:rPr>
              <a:t>varchar,match_date</a:t>
            </a:r>
            <a:r>
              <a:rPr lang="en-US" sz="1400" dirty="0">
                <a:solidFill>
                  <a:schemeClr val="tx1">
                    <a:lumMod val="75000"/>
                    <a:lumOff val="25000"/>
                  </a:schemeClr>
                </a:solidFill>
              </a:rPr>
              <a:t> </a:t>
            </a:r>
            <a:r>
              <a:rPr lang="en-US" sz="1400" dirty="0" err="1">
                <a:solidFill>
                  <a:schemeClr val="tx1">
                    <a:lumMod val="75000"/>
                    <a:lumOff val="25000"/>
                  </a:schemeClr>
                </a:solidFill>
              </a:rPr>
              <a:t>DATE,player_of_match</a:t>
            </a:r>
            <a:r>
              <a:rPr lang="en-US" sz="1400" dirty="0">
                <a:solidFill>
                  <a:schemeClr val="tx1">
                    <a:lumMod val="75000"/>
                    <a:lumOff val="25000"/>
                  </a:schemeClr>
                </a:solidFill>
              </a:rPr>
              <a:t> </a:t>
            </a:r>
            <a:r>
              <a:rPr lang="en-US" sz="1400" dirty="0" err="1">
                <a:solidFill>
                  <a:schemeClr val="tx1">
                    <a:lumMod val="75000"/>
                    <a:lumOff val="25000"/>
                  </a:schemeClr>
                </a:solidFill>
              </a:rPr>
              <a:t>varchar,venue</a:t>
            </a:r>
            <a:r>
              <a:rPr lang="en-US" sz="1400" dirty="0">
                <a:solidFill>
                  <a:schemeClr val="tx1">
                    <a:lumMod val="75000"/>
                    <a:lumOff val="25000"/>
                  </a:schemeClr>
                </a:solidFill>
              </a:rPr>
              <a:t> varchar ,</a:t>
            </a:r>
            <a:r>
              <a:rPr lang="en-US" sz="1400" dirty="0" err="1">
                <a:solidFill>
                  <a:schemeClr val="tx1">
                    <a:lumMod val="75000"/>
                    <a:lumOff val="25000"/>
                  </a:schemeClr>
                </a:solidFill>
              </a:rPr>
              <a:t>neutral_venue</a:t>
            </a:r>
            <a:r>
              <a:rPr lang="en-US" sz="1400" dirty="0">
                <a:solidFill>
                  <a:schemeClr val="tx1">
                    <a:lumMod val="75000"/>
                    <a:lumOff val="25000"/>
                  </a:schemeClr>
                </a:solidFill>
              </a:rPr>
              <a:t> int,team1 varchar,team2 </a:t>
            </a:r>
            <a:r>
              <a:rPr lang="en-US" sz="1400" dirty="0" err="1">
                <a:solidFill>
                  <a:schemeClr val="tx1">
                    <a:lumMod val="75000"/>
                    <a:lumOff val="25000"/>
                  </a:schemeClr>
                </a:solidFill>
              </a:rPr>
              <a:t>varchar,toss_winner</a:t>
            </a:r>
            <a:r>
              <a:rPr lang="en-US" sz="1400" dirty="0">
                <a:solidFill>
                  <a:schemeClr val="tx1">
                    <a:lumMod val="75000"/>
                    <a:lumOff val="25000"/>
                  </a:schemeClr>
                </a:solidFill>
              </a:rPr>
              <a:t> </a:t>
            </a:r>
            <a:r>
              <a:rPr lang="en-US" sz="1400" dirty="0" err="1">
                <a:solidFill>
                  <a:schemeClr val="tx1">
                    <a:lumMod val="75000"/>
                    <a:lumOff val="25000"/>
                  </a:schemeClr>
                </a:solidFill>
              </a:rPr>
              <a:t>varchar,toss_decision</a:t>
            </a:r>
            <a:r>
              <a:rPr lang="en-US" sz="1400" dirty="0">
                <a:solidFill>
                  <a:schemeClr val="tx1">
                    <a:lumMod val="75000"/>
                    <a:lumOff val="25000"/>
                  </a:schemeClr>
                </a:solidFill>
              </a:rPr>
              <a:t> </a:t>
            </a:r>
            <a:r>
              <a:rPr lang="en-US" sz="1400" dirty="0" err="1">
                <a:solidFill>
                  <a:schemeClr val="tx1">
                    <a:lumMod val="75000"/>
                    <a:lumOff val="25000"/>
                  </a:schemeClr>
                </a:solidFill>
              </a:rPr>
              <a:t>varchar,winner</a:t>
            </a:r>
            <a:r>
              <a:rPr lang="en-US" sz="1400" dirty="0">
                <a:solidFill>
                  <a:schemeClr val="tx1">
                    <a:lumMod val="75000"/>
                    <a:lumOff val="25000"/>
                  </a:schemeClr>
                </a:solidFill>
              </a:rPr>
              <a:t> </a:t>
            </a:r>
            <a:r>
              <a:rPr lang="en-US" sz="1400" dirty="0" err="1">
                <a:solidFill>
                  <a:schemeClr val="tx1">
                    <a:lumMod val="75000"/>
                    <a:lumOff val="25000"/>
                  </a:schemeClr>
                </a:solidFill>
              </a:rPr>
              <a:t>varchar,result</a:t>
            </a:r>
            <a:r>
              <a:rPr lang="en-US" sz="1400" dirty="0">
                <a:solidFill>
                  <a:schemeClr val="tx1">
                    <a:lumMod val="75000"/>
                    <a:lumOff val="25000"/>
                  </a:schemeClr>
                </a:solidFill>
              </a:rPr>
              <a:t> </a:t>
            </a:r>
            <a:r>
              <a:rPr lang="en-US" sz="1400" dirty="0" err="1">
                <a:solidFill>
                  <a:schemeClr val="tx1">
                    <a:lumMod val="75000"/>
                    <a:lumOff val="25000"/>
                  </a:schemeClr>
                </a:solidFill>
              </a:rPr>
              <a:t>varchar,result_margin</a:t>
            </a:r>
            <a:r>
              <a:rPr lang="en-US" sz="1400" dirty="0">
                <a:solidFill>
                  <a:schemeClr val="tx1">
                    <a:lumMod val="75000"/>
                    <a:lumOff val="25000"/>
                  </a:schemeClr>
                </a:solidFill>
              </a:rPr>
              <a:t> </a:t>
            </a:r>
            <a:r>
              <a:rPr lang="en-US" sz="1400" dirty="0" err="1">
                <a:solidFill>
                  <a:schemeClr val="tx1">
                    <a:lumMod val="75000"/>
                    <a:lumOff val="25000"/>
                  </a:schemeClr>
                </a:solidFill>
              </a:rPr>
              <a:t>int,eliminator</a:t>
            </a:r>
            <a:r>
              <a:rPr lang="en-US" sz="1400" dirty="0">
                <a:solidFill>
                  <a:schemeClr val="tx1">
                    <a:lumMod val="75000"/>
                    <a:lumOff val="25000"/>
                  </a:schemeClr>
                </a:solidFill>
              </a:rPr>
              <a:t> </a:t>
            </a:r>
            <a:r>
              <a:rPr lang="en-US" sz="1400" dirty="0" err="1">
                <a:solidFill>
                  <a:schemeClr val="tx1">
                    <a:lumMod val="75000"/>
                    <a:lumOff val="25000"/>
                  </a:schemeClr>
                </a:solidFill>
              </a:rPr>
              <a:t>varchar,method</a:t>
            </a:r>
            <a:r>
              <a:rPr lang="en-US" sz="1400" dirty="0">
                <a:solidFill>
                  <a:schemeClr val="tx1">
                    <a:lumMod val="75000"/>
                    <a:lumOff val="25000"/>
                  </a:schemeClr>
                </a:solidFill>
              </a:rPr>
              <a:t> varchar,umpire1 varchar,umpire2 varchar);</a:t>
            </a:r>
          </a:p>
          <a:p>
            <a:pPr>
              <a:buFont typeface="Arial" panose="020B0604020202020204" pitchFamily="34" charset="0"/>
              <a:buNone/>
            </a:pPr>
            <a:r>
              <a:rPr lang="en-US" sz="1400" dirty="0">
                <a:solidFill>
                  <a:schemeClr val="tx1">
                    <a:lumMod val="75000"/>
                    <a:lumOff val="25000"/>
                  </a:schemeClr>
                </a:solidFill>
              </a:rPr>
              <a:t>copy "</a:t>
            </a:r>
            <a:r>
              <a:rPr lang="en-US" sz="1400" dirty="0" err="1">
                <a:solidFill>
                  <a:schemeClr val="tx1">
                    <a:lumMod val="75000"/>
                    <a:lumOff val="25000"/>
                  </a:schemeClr>
                </a:solidFill>
              </a:rPr>
              <a:t>ipl_data</a:t>
            </a:r>
            <a:r>
              <a:rPr lang="en-US" sz="1400" dirty="0">
                <a:solidFill>
                  <a:schemeClr val="tx1">
                    <a:lumMod val="75000"/>
                    <a:lumOff val="25000"/>
                  </a:schemeClr>
                </a:solidFill>
              </a:rPr>
              <a:t>" from 'C:\Program Files\PostgreSQL\16\data\IPL_Ball.csv' delimiter ',' header csv;</a:t>
            </a: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select * from </a:t>
            </a:r>
            <a:r>
              <a:rPr lang="en-US" sz="1400" dirty="0" err="1">
                <a:solidFill>
                  <a:schemeClr val="tx1">
                    <a:lumMod val="75000"/>
                    <a:lumOff val="25000"/>
                  </a:schemeClr>
                </a:solidFill>
              </a:rPr>
              <a:t>ipl_data</a:t>
            </a:r>
            <a:r>
              <a:rPr lang="en-US" sz="1400" dirty="0">
                <a:solidFill>
                  <a:schemeClr val="tx1">
                    <a:lumMod val="75000"/>
                    <a:lumOff val="25000"/>
                  </a:schemeClr>
                </a:solidFill>
              </a:rPr>
              <a:t>;  </a:t>
            </a:r>
          </a:p>
        </p:txBody>
      </p:sp>
      <p:pic>
        <p:nvPicPr>
          <p:cNvPr id="47" name="Picture 46" descr="SmartArt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182647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1313424" y="3429000"/>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E0818343-EE2A-4C42-8D68-CC0ECE72920F}"/>
              </a:ext>
            </a:extLst>
          </p:cNvPr>
          <p:cNvSpPr/>
          <p:nvPr/>
        </p:nvSpPr>
        <p:spPr>
          <a:xfrm>
            <a:off x="1580222" y="120585"/>
            <a:ext cx="10002177" cy="646331"/>
          </a:xfrm>
          <a:prstGeom prst="rect">
            <a:avLst/>
          </a:prstGeom>
        </p:spPr>
        <p:txBody>
          <a:bodyPr wrap="square">
            <a:spAutoFit/>
          </a:bodyPr>
          <a:lstStyle/>
          <a:p>
            <a:r>
              <a:rPr lang="en-US" dirty="0"/>
              <a:t>9. Write a query to fetch the total runs scored for each venue and order it in the descending order of total runs scored. </a:t>
            </a:r>
            <a:endParaRPr lang="en-IN" dirty="0"/>
          </a:p>
        </p:txBody>
      </p:sp>
      <p:sp>
        <p:nvSpPr>
          <p:cNvPr id="3" name="Rectangle 2">
            <a:extLst>
              <a:ext uri="{FF2B5EF4-FFF2-40B4-BE49-F238E27FC236}">
                <a16:creationId xmlns:a16="http://schemas.microsoft.com/office/drawing/2014/main" id="{830584DD-39BC-4AA0-80AB-57BD4D093A6E}"/>
              </a:ext>
            </a:extLst>
          </p:cNvPr>
          <p:cNvSpPr/>
          <p:nvPr/>
        </p:nvSpPr>
        <p:spPr>
          <a:xfrm>
            <a:off x="1580222" y="843678"/>
            <a:ext cx="5030128" cy="2585323"/>
          </a:xfrm>
          <a:prstGeom prst="rect">
            <a:avLst/>
          </a:prstGeom>
        </p:spPr>
        <p:txBody>
          <a:bodyPr wrap="square">
            <a:spAutoFit/>
          </a:bodyPr>
          <a:lstStyle/>
          <a:p>
            <a:r>
              <a:rPr lang="en-IN" dirty="0">
                <a:highlight>
                  <a:srgbClr val="FFFF00"/>
                </a:highlight>
              </a:rPr>
              <a:t>SELECT</a:t>
            </a:r>
          </a:p>
          <a:p>
            <a:r>
              <a:rPr lang="en-IN" dirty="0">
                <a:highlight>
                  <a:srgbClr val="FFFF00"/>
                </a:highlight>
              </a:rPr>
              <a:t>  venue,</a:t>
            </a:r>
          </a:p>
          <a:p>
            <a:r>
              <a:rPr lang="en-IN" dirty="0">
                <a:highlight>
                  <a:srgbClr val="FFFF00"/>
                </a:highlight>
              </a:rPr>
              <a:t>  SUM(</a:t>
            </a:r>
            <a:r>
              <a:rPr lang="en-IN" dirty="0" err="1">
                <a:highlight>
                  <a:srgbClr val="FFFF00"/>
                </a:highlight>
              </a:rPr>
              <a:t>total_runs</a:t>
            </a:r>
            <a:r>
              <a:rPr lang="en-IN" dirty="0">
                <a:highlight>
                  <a:srgbClr val="FFFF00"/>
                </a:highlight>
              </a:rPr>
              <a:t>) AS </a:t>
            </a:r>
            <a:r>
              <a:rPr lang="en-IN" dirty="0" err="1">
                <a:highlight>
                  <a:srgbClr val="FFFF00"/>
                </a:highlight>
              </a:rPr>
              <a:t>total_runs_scored</a:t>
            </a:r>
            <a:endParaRPr lang="en-IN" dirty="0">
              <a:highlight>
                <a:srgbClr val="FFFF00"/>
              </a:highlight>
            </a:endParaRPr>
          </a:p>
          <a:p>
            <a:r>
              <a:rPr lang="en-IN" dirty="0">
                <a:highlight>
                  <a:srgbClr val="FFFF00"/>
                </a:highlight>
              </a:rPr>
              <a:t>FROM</a:t>
            </a:r>
          </a:p>
          <a:p>
            <a:r>
              <a:rPr lang="en-IN" dirty="0">
                <a:highlight>
                  <a:srgbClr val="FFFF00"/>
                </a:highlight>
              </a:rPr>
              <a:t>  deliveries_v03</a:t>
            </a:r>
          </a:p>
          <a:p>
            <a:r>
              <a:rPr lang="en-IN" dirty="0">
                <a:highlight>
                  <a:srgbClr val="FFFF00"/>
                </a:highlight>
              </a:rPr>
              <a:t>GROUP BY</a:t>
            </a:r>
          </a:p>
          <a:p>
            <a:r>
              <a:rPr lang="en-IN" dirty="0">
                <a:highlight>
                  <a:srgbClr val="FFFF00"/>
                </a:highlight>
              </a:rPr>
              <a:t>  venue</a:t>
            </a:r>
          </a:p>
          <a:p>
            <a:r>
              <a:rPr lang="en-IN" dirty="0">
                <a:highlight>
                  <a:srgbClr val="FFFF00"/>
                </a:highlight>
              </a:rPr>
              <a:t>ORDER BY</a:t>
            </a:r>
          </a:p>
          <a:p>
            <a:r>
              <a:rPr lang="en-IN" dirty="0">
                <a:highlight>
                  <a:srgbClr val="FFFF00"/>
                </a:highlight>
              </a:rPr>
              <a:t>  </a:t>
            </a:r>
            <a:r>
              <a:rPr lang="en-IN" dirty="0" err="1">
                <a:highlight>
                  <a:srgbClr val="FFFF00"/>
                </a:highlight>
              </a:rPr>
              <a:t>total_runs_scored</a:t>
            </a:r>
            <a:r>
              <a:rPr lang="en-IN" dirty="0">
                <a:highlight>
                  <a:srgbClr val="FFFF00"/>
                </a:highlight>
              </a:rPr>
              <a:t> DESC;</a:t>
            </a:r>
          </a:p>
        </p:txBody>
      </p:sp>
      <p:graphicFrame>
        <p:nvGraphicFramePr>
          <p:cNvPr id="8" name="Object 7">
            <a:extLst>
              <a:ext uri="{FF2B5EF4-FFF2-40B4-BE49-F238E27FC236}">
                <a16:creationId xmlns:a16="http://schemas.microsoft.com/office/drawing/2014/main" id="{BDFC7CAC-D43D-4B46-9CFA-90700C42261E}"/>
              </a:ext>
            </a:extLst>
          </p:cNvPr>
          <p:cNvGraphicFramePr>
            <a:graphicFrameLocks noChangeAspect="1"/>
          </p:cNvGraphicFramePr>
          <p:nvPr>
            <p:extLst>
              <p:ext uri="{D42A27DB-BD31-4B8C-83A1-F6EECF244321}">
                <p14:modId xmlns:p14="http://schemas.microsoft.com/office/powerpoint/2010/main" val="3624172939"/>
              </p:ext>
            </p:extLst>
          </p:nvPr>
        </p:nvGraphicFramePr>
        <p:xfrm>
          <a:off x="5910261" y="612775"/>
          <a:ext cx="5672138" cy="5918200"/>
        </p:xfrm>
        <a:graphic>
          <a:graphicData uri="http://schemas.openxmlformats.org/presentationml/2006/ole">
            <mc:AlternateContent xmlns:mc="http://schemas.openxmlformats.org/markup-compatibility/2006">
              <mc:Choice xmlns:v="urn:schemas-microsoft-com:vml" Requires="v">
                <p:oleObj spid="_x0000_s5123" name="Macro-Enabled Worksheet" r:id="rId3" imgW="4997536" imgH="6819769" progId="Excel.SheetMacroEnabled.12">
                  <p:embed/>
                </p:oleObj>
              </mc:Choice>
              <mc:Fallback>
                <p:oleObj name="Macro-Enabled Worksheet" r:id="rId3" imgW="4997536" imgH="6819769" progId="Excel.SheetMacroEnabled.12">
                  <p:embed/>
                  <p:pic>
                    <p:nvPicPr>
                      <p:cNvPr id="2" name="Object 1">
                        <a:extLst>
                          <a:ext uri="{FF2B5EF4-FFF2-40B4-BE49-F238E27FC236}">
                            <a16:creationId xmlns:a16="http://schemas.microsoft.com/office/drawing/2014/main" id="{A64269F8-C7F8-910B-CF94-0A9AC0D7A627}"/>
                          </a:ext>
                        </a:extLst>
                      </p:cNvPr>
                      <p:cNvPicPr/>
                      <p:nvPr/>
                    </p:nvPicPr>
                    <p:blipFill>
                      <a:blip r:embed="rId4"/>
                      <a:stretch>
                        <a:fillRect/>
                      </a:stretch>
                    </p:blipFill>
                    <p:spPr>
                      <a:xfrm>
                        <a:off x="5910261" y="612775"/>
                        <a:ext cx="5672138" cy="5918200"/>
                      </a:xfrm>
                      <a:prstGeom prst="rect">
                        <a:avLst/>
                      </a:prstGeom>
                    </p:spPr>
                  </p:pic>
                </p:oleObj>
              </mc:Fallback>
            </mc:AlternateContent>
          </a:graphicData>
        </a:graphic>
      </p:graphicFrame>
    </p:spTree>
    <p:extLst>
      <p:ext uri="{BB962C8B-B14F-4D97-AF65-F5344CB8AC3E}">
        <p14:creationId xmlns:p14="http://schemas.microsoft.com/office/powerpoint/2010/main" val="2142470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sp>
        <p:nvSpPr>
          <p:cNvPr id="2" name="Rectangle 1">
            <a:extLst>
              <a:ext uri="{FF2B5EF4-FFF2-40B4-BE49-F238E27FC236}">
                <a16:creationId xmlns:a16="http://schemas.microsoft.com/office/drawing/2014/main" id="{D0D67CD1-CF47-4C60-A222-81385DA36ACC}"/>
              </a:ext>
            </a:extLst>
          </p:cNvPr>
          <p:cNvSpPr/>
          <p:nvPr/>
        </p:nvSpPr>
        <p:spPr>
          <a:xfrm>
            <a:off x="1447801" y="120585"/>
            <a:ext cx="11134724" cy="646331"/>
          </a:xfrm>
          <a:prstGeom prst="rect">
            <a:avLst/>
          </a:prstGeom>
        </p:spPr>
        <p:txBody>
          <a:bodyPr wrap="square">
            <a:spAutoFit/>
          </a:bodyPr>
          <a:lstStyle/>
          <a:p>
            <a:r>
              <a:rPr lang="en-US" dirty="0"/>
              <a:t>10. Write a query to fetch the year-wise total runs scored at Eden Gardens and order it in the descending order of total runs scored. </a:t>
            </a:r>
            <a:endParaRPr lang="en-IN" dirty="0"/>
          </a:p>
        </p:txBody>
      </p:sp>
      <p:sp>
        <p:nvSpPr>
          <p:cNvPr id="3" name="Rectangle 2">
            <a:extLst>
              <a:ext uri="{FF2B5EF4-FFF2-40B4-BE49-F238E27FC236}">
                <a16:creationId xmlns:a16="http://schemas.microsoft.com/office/drawing/2014/main" id="{56D041F1-11DA-4832-BFAB-B9226531FB6A}"/>
              </a:ext>
            </a:extLst>
          </p:cNvPr>
          <p:cNvSpPr/>
          <p:nvPr/>
        </p:nvSpPr>
        <p:spPr>
          <a:xfrm>
            <a:off x="1447801" y="847725"/>
            <a:ext cx="4782576" cy="3416320"/>
          </a:xfrm>
          <a:prstGeom prst="rect">
            <a:avLst/>
          </a:prstGeom>
        </p:spPr>
        <p:txBody>
          <a:bodyPr wrap="square">
            <a:spAutoFit/>
          </a:bodyPr>
          <a:lstStyle/>
          <a:p>
            <a:r>
              <a:rPr lang="en-IN" dirty="0">
                <a:highlight>
                  <a:srgbClr val="FFFF00"/>
                </a:highlight>
              </a:rPr>
              <a:t>SELECT</a:t>
            </a:r>
          </a:p>
          <a:p>
            <a:r>
              <a:rPr lang="en-IN" dirty="0">
                <a:highlight>
                  <a:srgbClr val="FFFF00"/>
                </a:highlight>
              </a:rPr>
              <a:t>  venue,</a:t>
            </a:r>
          </a:p>
          <a:p>
            <a:r>
              <a:rPr lang="en-IN" dirty="0">
                <a:highlight>
                  <a:srgbClr val="FFFF00"/>
                </a:highlight>
              </a:rPr>
              <a:t>  EXTRACT(YEAR FROM </a:t>
            </a:r>
            <a:r>
              <a:rPr lang="en-IN" dirty="0" err="1">
                <a:highlight>
                  <a:srgbClr val="FFFF00"/>
                </a:highlight>
              </a:rPr>
              <a:t>match_date</a:t>
            </a:r>
            <a:r>
              <a:rPr lang="en-IN" dirty="0">
                <a:highlight>
                  <a:srgbClr val="FFFF00"/>
                </a:highlight>
              </a:rPr>
              <a:t>) AS year,</a:t>
            </a:r>
          </a:p>
          <a:p>
            <a:r>
              <a:rPr lang="en-IN" dirty="0">
                <a:highlight>
                  <a:srgbClr val="FFFF00"/>
                </a:highlight>
              </a:rPr>
              <a:t>  SUM(</a:t>
            </a:r>
            <a:r>
              <a:rPr lang="en-IN" dirty="0" err="1">
                <a:highlight>
                  <a:srgbClr val="FFFF00"/>
                </a:highlight>
              </a:rPr>
              <a:t>total_runs</a:t>
            </a:r>
            <a:r>
              <a:rPr lang="en-IN" dirty="0">
                <a:highlight>
                  <a:srgbClr val="FFFF00"/>
                </a:highlight>
              </a:rPr>
              <a:t>) AS </a:t>
            </a:r>
            <a:r>
              <a:rPr lang="en-IN" dirty="0" err="1">
                <a:highlight>
                  <a:srgbClr val="FFFF00"/>
                </a:highlight>
              </a:rPr>
              <a:t>total_runs_scored</a:t>
            </a:r>
            <a:endParaRPr lang="en-IN" dirty="0">
              <a:highlight>
                <a:srgbClr val="FFFF00"/>
              </a:highlight>
            </a:endParaRPr>
          </a:p>
          <a:p>
            <a:r>
              <a:rPr lang="en-IN" dirty="0">
                <a:highlight>
                  <a:srgbClr val="FFFF00"/>
                </a:highlight>
              </a:rPr>
              <a:t>FROM</a:t>
            </a:r>
          </a:p>
          <a:p>
            <a:r>
              <a:rPr lang="en-IN" dirty="0">
                <a:highlight>
                  <a:srgbClr val="FFFF00"/>
                </a:highlight>
              </a:rPr>
              <a:t>  deliveries_v03</a:t>
            </a:r>
          </a:p>
          <a:p>
            <a:r>
              <a:rPr lang="en-IN" dirty="0">
                <a:highlight>
                  <a:srgbClr val="FFFF00"/>
                </a:highlight>
              </a:rPr>
              <a:t>WHERE</a:t>
            </a:r>
          </a:p>
          <a:p>
            <a:r>
              <a:rPr lang="en-IN" dirty="0">
                <a:highlight>
                  <a:srgbClr val="FFFF00"/>
                </a:highlight>
              </a:rPr>
              <a:t>  venue = 'Eden Gardens'</a:t>
            </a:r>
          </a:p>
          <a:p>
            <a:r>
              <a:rPr lang="en-IN" dirty="0">
                <a:highlight>
                  <a:srgbClr val="FFFF00"/>
                </a:highlight>
              </a:rPr>
              <a:t>GROUP BY</a:t>
            </a:r>
          </a:p>
          <a:p>
            <a:r>
              <a:rPr lang="en-IN" dirty="0">
                <a:highlight>
                  <a:srgbClr val="FFFF00"/>
                </a:highlight>
              </a:rPr>
              <a:t>  </a:t>
            </a:r>
            <a:r>
              <a:rPr lang="en-IN" dirty="0" err="1">
                <a:highlight>
                  <a:srgbClr val="FFFF00"/>
                </a:highlight>
              </a:rPr>
              <a:t>year,venue</a:t>
            </a:r>
            <a:endParaRPr lang="en-IN" dirty="0">
              <a:highlight>
                <a:srgbClr val="FFFF00"/>
              </a:highlight>
            </a:endParaRPr>
          </a:p>
          <a:p>
            <a:r>
              <a:rPr lang="en-IN" dirty="0">
                <a:highlight>
                  <a:srgbClr val="FFFF00"/>
                </a:highlight>
              </a:rPr>
              <a:t>ORDER BY</a:t>
            </a:r>
          </a:p>
          <a:p>
            <a:r>
              <a:rPr lang="en-IN" dirty="0">
                <a:highlight>
                  <a:srgbClr val="FFFF00"/>
                </a:highlight>
              </a:rPr>
              <a:t>  </a:t>
            </a:r>
            <a:r>
              <a:rPr lang="en-IN" dirty="0" err="1">
                <a:highlight>
                  <a:srgbClr val="FFFF00"/>
                </a:highlight>
              </a:rPr>
              <a:t>total_runs_scored</a:t>
            </a:r>
            <a:r>
              <a:rPr lang="en-IN" dirty="0">
                <a:highlight>
                  <a:srgbClr val="FFFF00"/>
                </a:highlight>
              </a:rPr>
              <a:t> DESC;</a:t>
            </a:r>
          </a:p>
        </p:txBody>
      </p:sp>
      <p:graphicFrame>
        <p:nvGraphicFramePr>
          <p:cNvPr id="9" name="Object 8">
            <a:extLst>
              <a:ext uri="{FF2B5EF4-FFF2-40B4-BE49-F238E27FC236}">
                <a16:creationId xmlns:a16="http://schemas.microsoft.com/office/drawing/2014/main" id="{FF683952-2D3D-4AD0-B8E6-0A382BC086A6}"/>
              </a:ext>
            </a:extLst>
          </p:cNvPr>
          <p:cNvGraphicFramePr>
            <a:graphicFrameLocks noChangeAspect="1"/>
          </p:cNvGraphicFramePr>
          <p:nvPr>
            <p:extLst>
              <p:ext uri="{D42A27DB-BD31-4B8C-83A1-F6EECF244321}">
                <p14:modId xmlns:p14="http://schemas.microsoft.com/office/powerpoint/2010/main" val="4145099926"/>
              </p:ext>
            </p:extLst>
          </p:nvPr>
        </p:nvGraphicFramePr>
        <p:xfrm>
          <a:off x="7015163" y="931443"/>
          <a:ext cx="3883075" cy="3623511"/>
        </p:xfrm>
        <a:graphic>
          <a:graphicData uri="http://schemas.openxmlformats.org/presentationml/2006/ole">
            <mc:AlternateContent xmlns:mc="http://schemas.openxmlformats.org/markup-compatibility/2006">
              <mc:Choice xmlns:v="urn:schemas-microsoft-com:vml" Requires="v">
                <p:oleObj spid="_x0000_s6147" name="Macro-Enabled Worksheet" r:id="rId3" imgW="2374875" imgH="2216238" progId="Excel.SheetMacroEnabled.12">
                  <p:embed/>
                </p:oleObj>
              </mc:Choice>
              <mc:Fallback>
                <p:oleObj name="Macro-Enabled Worksheet" r:id="rId3" imgW="2374875" imgH="2216238" progId="Excel.SheetMacroEnabled.12">
                  <p:embed/>
                  <p:pic>
                    <p:nvPicPr>
                      <p:cNvPr id="6" name="Object 5">
                        <a:extLst>
                          <a:ext uri="{FF2B5EF4-FFF2-40B4-BE49-F238E27FC236}">
                            <a16:creationId xmlns:a16="http://schemas.microsoft.com/office/drawing/2014/main" id="{C4401547-A3B6-3EE7-620A-30DFCC76C17A}"/>
                          </a:ext>
                        </a:extLst>
                      </p:cNvPr>
                      <p:cNvPicPr/>
                      <p:nvPr/>
                    </p:nvPicPr>
                    <p:blipFill>
                      <a:blip r:embed="rId4"/>
                      <a:stretch>
                        <a:fillRect/>
                      </a:stretch>
                    </p:blipFill>
                    <p:spPr>
                      <a:xfrm>
                        <a:off x="7015163" y="931443"/>
                        <a:ext cx="3883075" cy="3623511"/>
                      </a:xfrm>
                      <a:prstGeom prst="rect">
                        <a:avLst/>
                      </a:prstGeom>
                    </p:spPr>
                  </p:pic>
                </p:oleObj>
              </mc:Fallback>
            </mc:AlternateContent>
          </a:graphicData>
        </a:graphic>
      </p:graphicFrame>
    </p:spTree>
    <p:extLst>
      <p:ext uri="{BB962C8B-B14F-4D97-AF65-F5344CB8AC3E}">
        <p14:creationId xmlns:p14="http://schemas.microsoft.com/office/powerpoint/2010/main" val="419265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QUERY USED </a:t>
            </a:r>
          </a:p>
        </p:txBody>
      </p:sp>
      <p:sp>
        <p:nvSpPr>
          <p:cNvPr id="41" name="Text Placeholder 8"/>
          <p:cNvSpPr txBox="1">
            <a:spLocks/>
          </p:cNvSpPr>
          <p:nvPr/>
        </p:nvSpPr>
        <p:spPr>
          <a:xfrm>
            <a:off x="7062933" y="161014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600" dirty="0">
              <a:solidFill>
                <a:schemeClr val="tx1">
                  <a:lumMod val="75000"/>
                  <a:lumOff val="25000"/>
                </a:schemeClr>
              </a:solidFill>
            </a:endParaRPr>
          </a:p>
        </p:txBody>
      </p:sp>
      <p:sp>
        <p:nvSpPr>
          <p:cNvPr id="46" name="Rectangle 45">
            <a:hlinkClick r:id="rId2"/>
            <a:extLst>
              <a:ext uri="{FF2B5EF4-FFF2-40B4-BE49-F238E27FC236}">
                <a16:creationId xmlns:a16="http://schemas.microsoft.com/office/drawing/2014/main" id="{6DC31477-87B0-4923-9D40-26050A3F3334}"/>
              </a:ext>
            </a:extLst>
          </p:cNvPr>
          <p:cNvSpPr/>
          <p:nvPr/>
        </p:nvSpPr>
        <p:spPr>
          <a:xfrm>
            <a:off x="2086048" y="1759203"/>
            <a:ext cx="7226068" cy="4906156"/>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rPr>
              <a:t>/* </a:t>
            </a:r>
            <a:r>
              <a:rPr lang="en-US" sz="1400" dirty="0" err="1">
                <a:solidFill>
                  <a:schemeClr val="tx1">
                    <a:lumMod val="75000"/>
                    <a:lumOff val="25000"/>
                  </a:schemeClr>
                </a:solidFill>
              </a:rPr>
              <a:t>aggeresive</a:t>
            </a:r>
            <a:r>
              <a:rPr lang="en-US" sz="1400" dirty="0">
                <a:solidFill>
                  <a:schemeClr val="tx1">
                    <a:lumMod val="75000"/>
                    <a:lumOff val="25000"/>
                  </a:schemeClr>
                </a:solidFill>
              </a:rPr>
              <a:t> batsman */</a:t>
            </a:r>
          </a:p>
          <a:p>
            <a:pPr>
              <a:buFont typeface="Arial" panose="020B0604020202020204" pitchFamily="34" charset="0"/>
              <a:buNone/>
            </a:pPr>
            <a:r>
              <a:rPr lang="en-US" sz="1400" dirty="0">
                <a:solidFill>
                  <a:schemeClr val="tx1">
                    <a:lumMod val="75000"/>
                    <a:lumOff val="25000"/>
                  </a:schemeClr>
                </a:solidFill>
              </a:rPr>
              <a:t>CREATE TABLE </a:t>
            </a:r>
            <a:r>
              <a:rPr lang="en-US" sz="1400" dirty="0" err="1">
                <a:solidFill>
                  <a:schemeClr val="tx1">
                    <a:lumMod val="75000"/>
                    <a:lumOff val="25000"/>
                  </a:schemeClr>
                </a:solidFill>
              </a:rPr>
              <a:t>aggressive_batsman</a:t>
            </a:r>
            <a:r>
              <a:rPr lang="en-US" sz="1400" dirty="0">
                <a:solidFill>
                  <a:schemeClr val="tx1">
                    <a:lumMod val="75000"/>
                    <a:lumOff val="25000"/>
                  </a:schemeClr>
                </a:solidFill>
              </a:rPr>
              <a:t> AS (</a:t>
            </a:r>
          </a:p>
          <a:p>
            <a:pPr>
              <a:buFont typeface="Arial" panose="020B0604020202020204" pitchFamily="34" charset="0"/>
              <a:buNone/>
            </a:pPr>
            <a:r>
              <a:rPr lang="en-US" sz="1400" dirty="0">
                <a:solidFill>
                  <a:schemeClr val="tx1">
                    <a:lumMod val="75000"/>
                    <a:lumOff val="25000"/>
                  </a:schemeClr>
                </a:solidFill>
              </a:rPr>
              <a:t>  SELECT</a:t>
            </a:r>
          </a:p>
          <a:p>
            <a:pPr>
              <a:buFont typeface="Arial" panose="020B0604020202020204" pitchFamily="34" charset="0"/>
              <a:buNone/>
            </a:pPr>
            <a:r>
              <a:rPr lang="en-US" sz="1400" dirty="0">
                <a:solidFill>
                  <a:schemeClr val="tx1">
                    <a:lumMod val="75000"/>
                    <a:lumOff val="25000"/>
                  </a:schemeClr>
                </a:solidFill>
              </a:rPr>
              <a:t>    batsman AS "batsman",</a:t>
            </a:r>
          </a:p>
          <a:p>
            <a:pPr>
              <a:buFont typeface="Arial" panose="020B0604020202020204" pitchFamily="34" charset="0"/>
              <a:buNone/>
            </a:pPr>
            <a:r>
              <a:rPr lang="en-US" sz="1400" dirty="0">
                <a:solidFill>
                  <a:schemeClr val="tx1">
                    <a:lumMod val="75000"/>
                    <a:lumOff val="25000"/>
                  </a:schemeClr>
                </a:solidFill>
              </a:rPr>
              <a:t>    SUM(CAST(</a:t>
            </a:r>
            <a:r>
              <a:rPr lang="en-US" sz="1400" dirty="0" err="1">
                <a:solidFill>
                  <a:schemeClr val="tx1">
                    <a:lumMod val="75000"/>
                    <a:lumOff val="25000"/>
                  </a:schemeClr>
                </a:solidFill>
              </a:rPr>
              <a:t>batsman_runs</a:t>
            </a:r>
            <a:r>
              <a:rPr lang="en-US" sz="1400" dirty="0">
                <a:solidFill>
                  <a:schemeClr val="tx1">
                    <a:lumMod val="75000"/>
                    <a:lumOff val="25000"/>
                  </a:schemeClr>
                </a:solidFill>
              </a:rPr>
              <a:t> AS INT)) AS "</a:t>
            </a:r>
            <a:r>
              <a:rPr lang="en-US" sz="1400" dirty="0" err="1">
                <a:solidFill>
                  <a:schemeClr val="tx1">
                    <a:lumMod val="75000"/>
                    <a:lumOff val="25000"/>
                  </a:schemeClr>
                </a:solidFill>
              </a:rPr>
              <a:t>total_run</a:t>
            </a: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    COUNT(ball) AS "</a:t>
            </a:r>
            <a:r>
              <a:rPr lang="en-US" sz="1400" dirty="0" err="1">
                <a:solidFill>
                  <a:schemeClr val="tx1">
                    <a:lumMod val="75000"/>
                    <a:lumOff val="25000"/>
                  </a:schemeClr>
                </a:solidFill>
              </a:rPr>
              <a:t>count_of_ball</a:t>
            </a: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    COUNT(ball) FILTER (WHERE </a:t>
            </a:r>
            <a:r>
              <a:rPr lang="en-US" sz="1400" dirty="0" err="1">
                <a:solidFill>
                  <a:schemeClr val="tx1">
                    <a:lumMod val="75000"/>
                    <a:lumOff val="25000"/>
                  </a:schemeClr>
                </a:solidFill>
              </a:rPr>
              <a:t>batsman_runs</a:t>
            </a:r>
            <a:r>
              <a:rPr lang="en-US" sz="1400" dirty="0">
                <a:solidFill>
                  <a:schemeClr val="tx1">
                    <a:lumMod val="75000"/>
                    <a:lumOff val="25000"/>
                  </a:schemeClr>
                </a:solidFill>
              </a:rPr>
              <a:t> = '0' AND </a:t>
            </a:r>
            <a:r>
              <a:rPr lang="en-US" sz="1400" dirty="0" err="1">
                <a:solidFill>
                  <a:schemeClr val="tx1">
                    <a:lumMod val="75000"/>
                    <a:lumOff val="25000"/>
                  </a:schemeClr>
                </a:solidFill>
              </a:rPr>
              <a:t>extra_runs</a:t>
            </a:r>
            <a:r>
              <a:rPr lang="en-US" sz="1400" dirty="0">
                <a:solidFill>
                  <a:schemeClr val="tx1">
                    <a:lumMod val="75000"/>
                    <a:lumOff val="25000"/>
                  </a:schemeClr>
                </a:solidFill>
              </a:rPr>
              <a:t> &gt; 0) AS "wide"</a:t>
            </a:r>
          </a:p>
          <a:p>
            <a:pPr>
              <a:buFont typeface="Arial" panose="020B0604020202020204" pitchFamily="34" charset="0"/>
              <a:buNone/>
            </a:pPr>
            <a:r>
              <a:rPr lang="en-US" sz="1400" dirty="0">
                <a:solidFill>
                  <a:schemeClr val="tx1">
                    <a:lumMod val="75000"/>
                    <a:lumOff val="25000"/>
                  </a:schemeClr>
                </a:solidFill>
              </a:rPr>
              <a:t>  FROM </a:t>
            </a:r>
            <a:r>
              <a:rPr lang="en-US" sz="1400" dirty="0" err="1">
                <a:solidFill>
                  <a:schemeClr val="tx1">
                    <a:lumMod val="75000"/>
                    <a:lumOff val="25000"/>
                  </a:schemeClr>
                </a:solidFill>
              </a:rPr>
              <a:t>ipl_data</a:t>
            </a: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  GROUP BY batsman</a:t>
            </a:r>
          </a:p>
          <a:p>
            <a:pPr>
              <a:buFont typeface="Arial" panose="020B0604020202020204" pitchFamily="34" charset="0"/>
              <a:buNone/>
            </a:pPr>
            <a:r>
              <a:rPr lang="en-US" sz="1400" dirty="0">
                <a:solidFill>
                  <a:schemeClr val="tx1">
                    <a:lumMod val="75000"/>
                    <a:lumOff val="25000"/>
                  </a:schemeClr>
                </a:solidFill>
              </a:rPr>
              <a:t>  ORDER BY "</a:t>
            </a:r>
            <a:r>
              <a:rPr lang="en-US" sz="1400" dirty="0" err="1">
                <a:solidFill>
                  <a:schemeClr val="tx1">
                    <a:lumMod val="75000"/>
                    <a:lumOff val="25000"/>
                  </a:schemeClr>
                </a:solidFill>
              </a:rPr>
              <a:t>total_run</a:t>
            </a:r>
            <a:r>
              <a:rPr lang="en-US" sz="1400" dirty="0">
                <a:solidFill>
                  <a:schemeClr val="tx1">
                    <a:lumMod val="75000"/>
                    <a:lumOff val="25000"/>
                  </a:schemeClr>
                </a:solidFill>
              </a:rPr>
              <a:t>" DESC</a:t>
            </a:r>
          </a:p>
          <a:p>
            <a:pPr>
              <a:buFont typeface="Arial" panose="020B0604020202020204" pitchFamily="34" charset="0"/>
              <a:buNone/>
            </a:pP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select *from </a:t>
            </a:r>
            <a:r>
              <a:rPr lang="en-US" sz="1400" dirty="0" err="1">
                <a:solidFill>
                  <a:schemeClr val="tx1">
                    <a:lumMod val="75000"/>
                    <a:lumOff val="25000"/>
                  </a:schemeClr>
                </a:solidFill>
              </a:rPr>
              <a:t>aggressive_batsman</a:t>
            </a:r>
            <a:r>
              <a:rPr lang="en-US" sz="1400" dirty="0">
                <a:solidFill>
                  <a:schemeClr val="tx1">
                    <a:lumMod val="75000"/>
                    <a:lumOff val="25000"/>
                  </a:schemeClr>
                </a:solidFill>
              </a:rPr>
              <a:t>  order by </a:t>
            </a:r>
            <a:r>
              <a:rPr lang="en-US" sz="1400" dirty="0" err="1">
                <a:solidFill>
                  <a:schemeClr val="tx1">
                    <a:lumMod val="75000"/>
                    <a:lumOff val="25000"/>
                  </a:schemeClr>
                </a:solidFill>
              </a:rPr>
              <a:t>total_run</a:t>
            </a:r>
            <a:r>
              <a:rPr lang="en-US" sz="1400" dirty="0">
                <a:solidFill>
                  <a:schemeClr val="tx1">
                    <a:lumMod val="75000"/>
                    <a:lumOff val="25000"/>
                  </a:schemeClr>
                </a:solidFill>
              </a:rPr>
              <a:t> desc</a:t>
            </a:r>
          </a:p>
          <a:p>
            <a:pPr>
              <a:buFont typeface="Arial" panose="020B0604020202020204" pitchFamily="34" charset="0"/>
              <a:buNone/>
            </a:pP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SELECT</a:t>
            </a:r>
          </a:p>
          <a:p>
            <a:pPr>
              <a:buFont typeface="Arial" panose="020B0604020202020204" pitchFamily="34" charset="0"/>
              <a:buNone/>
            </a:pPr>
            <a:r>
              <a:rPr lang="en-US" sz="1400" dirty="0">
                <a:solidFill>
                  <a:schemeClr val="tx1">
                    <a:lumMod val="75000"/>
                    <a:lumOff val="25000"/>
                  </a:schemeClr>
                </a:solidFill>
              </a:rPr>
              <a:t>  batsman,</a:t>
            </a:r>
          </a:p>
          <a:p>
            <a:pPr>
              <a:buFont typeface="Arial" panose="020B0604020202020204" pitchFamily="34" charset="0"/>
              <a:buNone/>
            </a:pPr>
            <a:r>
              <a:rPr lang="en-US" sz="1400" dirty="0">
                <a:solidFill>
                  <a:schemeClr val="tx1">
                    <a:lumMod val="75000"/>
                    <a:lumOff val="25000"/>
                  </a:schemeClr>
                </a:solidFill>
              </a:rPr>
              <a:t>  </a:t>
            </a:r>
            <a:r>
              <a:rPr lang="en-US" sz="1400" dirty="0" err="1">
                <a:solidFill>
                  <a:schemeClr val="tx1">
                    <a:lumMod val="75000"/>
                    <a:lumOff val="25000"/>
                  </a:schemeClr>
                </a:solidFill>
              </a:rPr>
              <a:t>total_run</a:t>
            </a: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  </a:t>
            </a:r>
            <a:r>
              <a:rPr lang="en-US" sz="1400" dirty="0" err="1">
                <a:solidFill>
                  <a:schemeClr val="tx1">
                    <a:lumMod val="75000"/>
                    <a:lumOff val="25000"/>
                  </a:schemeClr>
                </a:solidFill>
              </a:rPr>
              <a:t>count_of_ball</a:t>
            </a:r>
            <a:r>
              <a:rPr lang="en-US" sz="1400" dirty="0">
                <a:solidFill>
                  <a:schemeClr val="tx1">
                    <a:lumMod val="75000"/>
                    <a:lumOff val="25000"/>
                  </a:schemeClr>
                </a:solidFill>
              </a:rPr>
              <a:t> - wide AS "</a:t>
            </a:r>
            <a:r>
              <a:rPr lang="en-US" sz="1400" dirty="0" err="1">
                <a:solidFill>
                  <a:schemeClr val="tx1">
                    <a:lumMod val="75000"/>
                    <a:lumOff val="25000"/>
                  </a:schemeClr>
                </a:solidFill>
              </a:rPr>
              <a:t>correct_ball</a:t>
            </a: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  (</a:t>
            </a:r>
            <a:r>
              <a:rPr lang="en-US" sz="1400" dirty="0" err="1">
                <a:solidFill>
                  <a:schemeClr val="tx1">
                    <a:lumMod val="75000"/>
                    <a:lumOff val="25000"/>
                  </a:schemeClr>
                </a:solidFill>
              </a:rPr>
              <a:t>total_run</a:t>
            </a:r>
            <a:r>
              <a:rPr lang="en-US" sz="1400" dirty="0">
                <a:solidFill>
                  <a:schemeClr val="tx1">
                    <a:lumMod val="75000"/>
                    <a:lumOff val="25000"/>
                  </a:schemeClr>
                </a:solidFill>
              </a:rPr>
              <a:t> / CAST(</a:t>
            </a:r>
            <a:r>
              <a:rPr lang="en-US" sz="1400" dirty="0" err="1">
                <a:solidFill>
                  <a:schemeClr val="tx1">
                    <a:lumMod val="75000"/>
                    <a:lumOff val="25000"/>
                  </a:schemeClr>
                </a:solidFill>
              </a:rPr>
              <a:t>count_of_ball</a:t>
            </a:r>
            <a:r>
              <a:rPr lang="en-US" sz="1400" dirty="0">
                <a:solidFill>
                  <a:schemeClr val="tx1">
                    <a:lumMod val="75000"/>
                    <a:lumOff val="25000"/>
                  </a:schemeClr>
                </a:solidFill>
              </a:rPr>
              <a:t> - wide AS FLOAT)) * 100 AS "</a:t>
            </a:r>
            <a:r>
              <a:rPr lang="en-US" sz="1400" dirty="0" err="1">
                <a:solidFill>
                  <a:schemeClr val="tx1">
                    <a:lumMod val="75000"/>
                    <a:lumOff val="25000"/>
                  </a:schemeClr>
                </a:solidFill>
              </a:rPr>
              <a:t>strike_rate</a:t>
            </a:r>
            <a:r>
              <a:rPr lang="en-US" sz="1400" dirty="0">
                <a:solidFill>
                  <a:schemeClr val="tx1">
                    <a:lumMod val="75000"/>
                    <a:lumOff val="25000"/>
                  </a:schemeClr>
                </a:solidFill>
              </a:rPr>
              <a:t>"</a:t>
            </a:r>
          </a:p>
          <a:p>
            <a:pPr>
              <a:buFont typeface="Arial" panose="020B0604020202020204" pitchFamily="34" charset="0"/>
              <a:buNone/>
            </a:pPr>
            <a:r>
              <a:rPr lang="en-US" sz="1400" dirty="0">
                <a:solidFill>
                  <a:schemeClr val="tx1">
                    <a:lumMod val="75000"/>
                    <a:lumOff val="25000"/>
                  </a:schemeClr>
                </a:solidFill>
              </a:rPr>
              <a:t>FROM </a:t>
            </a:r>
            <a:r>
              <a:rPr lang="en-US" sz="1400" dirty="0" err="1">
                <a:solidFill>
                  <a:schemeClr val="tx1">
                    <a:lumMod val="75000"/>
                    <a:lumOff val="25000"/>
                  </a:schemeClr>
                </a:solidFill>
              </a:rPr>
              <a:t>aggressive_batsman</a:t>
            </a:r>
            <a:endParaRPr lang="en-US" sz="1400" dirty="0">
              <a:solidFill>
                <a:schemeClr val="tx1">
                  <a:lumMod val="75000"/>
                  <a:lumOff val="25000"/>
                </a:schemeClr>
              </a:solidFill>
            </a:endParaRPr>
          </a:p>
          <a:p>
            <a:pPr>
              <a:buFont typeface="Arial" panose="020B0604020202020204" pitchFamily="34" charset="0"/>
              <a:buNone/>
            </a:pPr>
            <a:r>
              <a:rPr lang="en-US" sz="1400" dirty="0">
                <a:solidFill>
                  <a:schemeClr val="tx1">
                    <a:lumMod val="75000"/>
                    <a:lumOff val="25000"/>
                  </a:schemeClr>
                </a:solidFill>
              </a:rPr>
              <a:t>WHERE </a:t>
            </a:r>
            <a:r>
              <a:rPr lang="en-US" sz="1400" dirty="0" err="1">
                <a:solidFill>
                  <a:schemeClr val="tx1">
                    <a:lumMod val="75000"/>
                    <a:lumOff val="25000"/>
                  </a:schemeClr>
                </a:solidFill>
              </a:rPr>
              <a:t>count_of_ball</a:t>
            </a:r>
            <a:r>
              <a:rPr lang="en-US" sz="1400" dirty="0">
                <a:solidFill>
                  <a:schemeClr val="tx1">
                    <a:lumMod val="75000"/>
                    <a:lumOff val="25000"/>
                  </a:schemeClr>
                </a:solidFill>
              </a:rPr>
              <a:t> &gt; 500</a:t>
            </a:r>
          </a:p>
          <a:p>
            <a:pPr>
              <a:buFont typeface="Arial" panose="020B0604020202020204" pitchFamily="34" charset="0"/>
              <a:buNone/>
            </a:pPr>
            <a:r>
              <a:rPr lang="en-US" sz="1400" dirty="0">
                <a:solidFill>
                  <a:schemeClr val="tx1">
                    <a:lumMod val="75000"/>
                    <a:lumOff val="25000"/>
                  </a:schemeClr>
                </a:solidFill>
              </a:rPr>
              <a:t>ORDER BY "</a:t>
            </a:r>
            <a:r>
              <a:rPr lang="en-US" sz="1400" dirty="0" err="1">
                <a:solidFill>
                  <a:schemeClr val="tx1">
                    <a:lumMod val="75000"/>
                    <a:lumOff val="25000"/>
                  </a:schemeClr>
                </a:solidFill>
              </a:rPr>
              <a:t>strike_rate</a:t>
            </a:r>
            <a:r>
              <a:rPr lang="en-US" sz="1400" dirty="0">
                <a:solidFill>
                  <a:schemeClr val="tx1">
                    <a:lumMod val="75000"/>
                    <a:lumOff val="25000"/>
                  </a:schemeClr>
                </a:solidFill>
              </a:rPr>
              <a:t>" DESC</a:t>
            </a:r>
          </a:p>
          <a:p>
            <a:pPr>
              <a:buFont typeface="Arial" panose="020B0604020202020204" pitchFamily="34" charset="0"/>
              <a:buNone/>
            </a:pPr>
            <a:r>
              <a:rPr lang="en-US" sz="1400" dirty="0">
                <a:solidFill>
                  <a:schemeClr val="tx1">
                    <a:lumMod val="75000"/>
                    <a:lumOff val="25000"/>
                  </a:schemeClr>
                </a:solidFill>
              </a:rPr>
              <a:t>LIMIT 10; </a:t>
            </a:r>
          </a:p>
        </p:txBody>
      </p:sp>
      <p:pic>
        <p:nvPicPr>
          <p:cNvPr id="47" name="Picture 46" descr="SmartArt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425329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DATA VISULIZE</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endParaRPr lang="en-US" sz="1500" dirty="0"/>
          </a:p>
        </p:txBody>
      </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endParaRPr lang="en-US" sz="1500" dirty="0"/>
          </a:p>
        </p:txBody>
      </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endParaRPr lang="en-US" sz="1500" dirty="0"/>
          </a:p>
        </p:txBody>
      </p:sp>
      <p:sp>
        <p:nvSpPr>
          <p:cNvPr id="104" name="Text Placeholder 4"/>
          <p:cNvSpPr txBox="1">
            <a:spLocks/>
          </p:cNvSpPr>
          <p:nvPr/>
        </p:nvSpPr>
        <p:spPr>
          <a:xfrm>
            <a:off x="4601813" y="5447413"/>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500" dirty="0"/>
          </a:p>
        </p:txBody>
      </p:sp>
      <p:sp>
        <p:nvSpPr>
          <p:cNvPr id="109" name="Rectangle 108">
            <a:hlinkClick r:id="rId3"/>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endParaRPr lang="en-US" sz="1400" dirty="0">
              <a:solidFill>
                <a:schemeClr val="tx1">
                  <a:lumMod val="75000"/>
                  <a:lumOff val="25000"/>
                </a:schemeClr>
              </a:solidFill>
            </a:endParaRPr>
          </a:p>
        </p:txBody>
      </p:sp>
      <p:graphicFrame>
        <p:nvGraphicFramePr>
          <p:cNvPr id="41" name="Chart 40">
            <a:extLst>
              <a:ext uri="{FF2B5EF4-FFF2-40B4-BE49-F238E27FC236}">
                <a16:creationId xmlns:a16="http://schemas.microsoft.com/office/drawing/2014/main" id="{407491C9-1650-40AF-B6E8-32097423FA47}"/>
              </a:ext>
            </a:extLst>
          </p:cNvPr>
          <p:cNvGraphicFramePr>
            <a:graphicFrameLocks/>
          </p:cNvGraphicFramePr>
          <p:nvPr>
            <p:extLst>
              <p:ext uri="{D42A27DB-BD31-4B8C-83A1-F6EECF244321}">
                <p14:modId xmlns:p14="http://schemas.microsoft.com/office/powerpoint/2010/main" val="1500649188"/>
              </p:ext>
            </p:extLst>
          </p:nvPr>
        </p:nvGraphicFramePr>
        <p:xfrm>
          <a:off x="6756402" y="1612008"/>
          <a:ext cx="4572000" cy="2926489"/>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7C818E39-4532-4C9F-9AF4-FEBDCFB3A700}"/>
              </a:ext>
            </a:extLst>
          </p:cNvPr>
          <p:cNvPicPr>
            <a:picLocks noChangeAspect="1"/>
          </p:cNvPicPr>
          <p:nvPr/>
        </p:nvPicPr>
        <p:blipFill>
          <a:blip r:embed="rId5"/>
          <a:stretch>
            <a:fillRect/>
          </a:stretch>
        </p:blipFill>
        <p:spPr>
          <a:xfrm>
            <a:off x="1846691" y="1445896"/>
            <a:ext cx="3946642" cy="2777061"/>
          </a:xfrm>
          <a:prstGeom prst="rect">
            <a:avLst/>
          </a:prstGeom>
        </p:spPr>
      </p:pic>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ANCHOR BATSMAN</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7621382" y="1953092"/>
            <a:ext cx="4762501" cy="611413"/>
          </a:xfrm>
          <a:prstGeom prst="rect">
            <a:avLst/>
          </a:prstGeom>
        </p:spPr>
        <p:txBody>
          <a:bodyPr wrap="square">
            <a:noAutofit/>
          </a:bodyPr>
          <a:lstStyle/>
          <a:p>
            <a:pPr>
              <a:lnSpc>
                <a:spcPct val="108000"/>
              </a:lnSpc>
            </a:pPr>
            <a:endParaRPr lang="en-US" sz="1600" dirty="0">
              <a:solidFill>
                <a:schemeClr val="tx1">
                  <a:lumMod val="75000"/>
                  <a:lumOff val="25000"/>
                </a:schemeClr>
              </a:solidFill>
            </a:endParaRPr>
          </a:p>
        </p:txBody>
      </p:sp>
      <p:sp>
        <p:nvSpPr>
          <p:cNvPr id="2" name="Rectangle 1">
            <a:extLst>
              <a:ext uri="{FF2B5EF4-FFF2-40B4-BE49-F238E27FC236}">
                <a16:creationId xmlns:a16="http://schemas.microsoft.com/office/drawing/2014/main" id="{72499B89-5384-45FE-9708-4CE8A7470F64}"/>
              </a:ext>
            </a:extLst>
          </p:cNvPr>
          <p:cNvSpPr/>
          <p:nvPr/>
        </p:nvSpPr>
        <p:spPr>
          <a:xfrm>
            <a:off x="1784124" y="1632195"/>
            <a:ext cx="10046432" cy="2862322"/>
          </a:xfrm>
          <a:prstGeom prst="rect">
            <a:avLst/>
          </a:prstGeom>
        </p:spPr>
        <p:txBody>
          <a:bodyPr wrap="square">
            <a:spAutoFit/>
          </a:bodyPr>
          <a:lstStyle/>
          <a:p>
            <a:r>
              <a:rPr lang="en-US" dirty="0"/>
              <a:t>create table "</a:t>
            </a:r>
            <a:r>
              <a:rPr lang="en-US" dirty="0" err="1"/>
              <a:t>all_data</a:t>
            </a:r>
            <a:r>
              <a:rPr lang="en-US" dirty="0"/>
              <a:t>" as(select * from </a:t>
            </a:r>
            <a:r>
              <a:rPr lang="en-US" dirty="0" err="1"/>
              <a:t>ipl_data</a:t>
            </a:r>
            <a:r>
              <a:rPr lang="en-US" dirty="0"/>
              <a:t> as a join </a:t>
            </a:r>
            <a:r>
              <a:rPr lang="en-US" dirty="0" err="1"/>
              <a:t>ipl_matches</a:t>
            </a:r>
            <a:r>
              <a:rPr lang="en-US" dirty="0"/>
              <a:t> as b on </a:t>
            </a:r>
            <a:r>
              <a:rPr lang="en-US" dirty="0" err="1"/>
              <a:t>a.match_id</a:t>
            </a:r>
            <a:r>
              <a:rPr lang="en-US" dirty="0"/>
              <a:t> =b.id);</a:t>
            </a:r>
          </a:p>
          <a:p>
            <a:endParaRPr lang="en-US" dirty="0"/>
          </a:p>
          <a:p>
            <a:pPr algn="just"/>
            <a:r>
              <a:rPr lang="en-US" dirty="0"/>
              <a:t>select * from </a:t>
            </a:r>
            <a:r>
              <a:rPr lang="en-US" dirty="0" err="1"/>
              <a:t>all_data</a:t>
            </a:r>
            <a:r>
              <a:rPr lang="en-US" dirty="0"/>
              <a:t>;</a:t>
            </a:r>
          </a:p>
          <a:p>
            <a:pPr algn="just"/>
            <a:endParaRPr lang="en-US" dirty="0"/>
          </a:p>
          <a:p>
            <a:pPr algn="just"/>
            <a:r>
              <a:rPr lang="en-US" dirty="0"/>
              <a:t>create table "</a:t>
            </a:r>
            <a:r>
              <a:rPr lang="en-US" dirty="0" err="1"/>
              <a:t>anchor_batsman</a:t>
            </a:r>
            <a:r>
              <a:rPr lang="en-US" dirty="0"/>
              <a:t>" as ( select </a:t>
            </a:r>
            <a:r>
              <a:rPr lang="en-US" dirty="0" err="1"/>
              <a:t>batsman,sum</a:t>
            </a:r>
            <a:r>
              <a:rPr lang="en-US" dirty="0"/>
              <a:t>(</a:t>
            </a:r>
            <a:r>
              <a:rPr lang="en-US" dirty="0" err="1"/>
              <a:t>batsman_runs</a:t>
            </a:r>
            <a:r>
              <a:rPr lang="en-US" dirty="0"/>
              <a:t>)as "</a:t>
            </a:r>
            <a:r>
              <a:rPr lang="en-US" dirty="0" err="1"/>
              <a:t>runs",sum</a:t>
            </a:r>
            <a:r>
              <a:rPr lang="en-US" dirty="0"/>
              <a:t>(</a:t>
            </a:r>
            <a:r>
              <a:rPr lang="en-US" dirty="0" err="1"/>
              <a:t>is_wicket</a:t>
            </a:r>
            <a:r>
              <a:rPr lang="en-US" dirty="0"/>
              <a:t>) as "</a:t>
            </a:r>
            <a:r>
              <a:rPr lang="en-US" dirty="0" err="1"/>
              <a:t>wicket_gone</a:t>
            </a:r>
            <a:r>
              <a:rPr lang="en-US" dirty="0"/>
              <a:t>",								 (sum(</a:t>
            </a:r>
            <a:r>
              <a:rPr lang="en-US" dirty="0" err="1"/>
              <a:t>batsman_runs</a:t>
            </a:r>
            <a:r>
              <a:rPr lang="en-US" dirty="0"/>
              <a:t>)/</a:t>
            </a:r>
            <a:r>
              <a:rPr lang="en-US" dirty="0" err="1"/>
              <a:t>nullif</a:t>
            </a:r>
            <a:r>
              <a:rPr lang="en-US" dirty="0"/>
              <a:t>(sum(</a:t>
            </a:r>
            <a:r>
              <a:rPr lang="en-US" dirty="0" err="1"/>
              <a:t>is_wicket</a:t>
            </a:r>
            <a:r>
              <a:rPr lang="en-US" dirty="0"/>
              <a:t>),0)) as "</a:t>
            </a:r>
            <a:r>
              <a:rPr lang="en-US" dirty="0" err="1"/>
              <a:t>average_of_player",count</a:t>
            </a:r>
            <a:r>
              <a:rPr lang="en-US" dirty="0"/>
              <a:t>(distinct extract(year from </a:t>
            </a:r>
            <a:r>
              <a:rPr lang="en-US" dirty="0" err="1"/>
              <a:t>match_date</a:t>
            </a:r>
            <a:r>
              <a:rPr lang="en-US" dirty="0"/>
              <a:t>))as "seasons" from </a:t>
            </a:r>
            <a:r>
              <a:rPr lang="en-US" dirty="0" err="1"/>
              <a:t>all_data</a:t>
            </a:r>
            <a:r>
              <a:rPr lang="en-US" dirty="0"/>
              <a:t> group by batsman having count(distinct extract (year from </a:t>
            </a:r>
            <a:r>
              <a:rPr lang="en-US" dirty="0" err="1"/>
              <a:t>match_date</a:t>
            </a:r>
            <a:r>
              <a:rPr lang="en-US" dirty="0"/>
              <a:t>))&gt;2 order by </a:t>
            </a:r>
            <a:r>
              <a:rPr lang="en-US" dirty="0" err="1"/>
              <a:t>average_of_player</a:t>
            </a:r>
            <a:r>
              <a:rPr lang="en-US" dirty="0"/>
              <a:t> desc);</a:t>
            </a:r>
          </a:p>
          <a:p>
            <a:endParaRPr lang="en-IN"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pic>
        <p:nvPicPr>
          <p:cNvPr id="4" name="Picture 3">
            <a:extLst>
              <a:ext uri="{FF2B5EF4-FFF2-40B4-BE49-F238E27FC236}">
                <a16:creationId xmlns:a16="http://schemas.microsoft.com/office/drawing/2014/main" id="{0F3D0099-639B-40FC-92F3-D4C4FA0D42DF}"/>
              </a:ext>
            </a:extLst>
          </p:cNvPr>
          <p:cNvPicPr>
            <a:picLocks noChangeAspect="1"/>
          </p:cNvPicPr>
          <p:nvPr/>
        </p:nvPicPr>
        <p:blipFill>
          <a:blip r:embed="rId2"/>
          <a:stretch>
            <a:fillRect/>
          </a:stretch>
        </p:blipFill>
        <p:spPr>
          <a:xfrm>
            <a:off x="2343518" y="1442749"/>
            <a:ext cx="6428372" cy="348612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idx="4294967295"/>
          </p:nvPr>
        </p:nvSpPr>
        <p:spPr>
          <a:xfrm>
            <a:off x="882650" y="447675"/>
            <a:ext cx="11309350" cy="639763"/>
          </a:xfrm>
        </p:spPr>
        <p:txBody>
          <a:bodyPr>
            <a:normAutofit/>
          </a:bodyPr>
          <a:lstStyle/>
          <a:p>
            <a:r>
              <a:rPr lang="en-US" dirty="0"/>
              <a:t>Data </a:t>
            </a:r>
            <a:r>
              <a:rPr lang="en-US" dirty="0" err="1"/>
              <a:t>visulize</a:t>
            </a:r>
            <a:endParaRPr lang="en-US" dirty="0"/>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t>
            </a:r>
          </a:p>
        </p:txBody>
      </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endParaRPr lang="en-US" sz="1600" b="1" dirty="0">
              <a:solidFill>
                <a:schemeClr val="accent2">
                  <a:lumMod val="75000"/>
                </a:schemeClr>
              </a:solidFill>
            </a:endParaRPr>
          </a:p>
        </p:txBody>
      </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endParaRPr lang="en-US" sz="1500" dirty="0">
              <a:solidFill>
                <a:schemeClr val="tx1">
                  <a:lumMod val="75000"/>
                  <a:lumOff val="25000"/>
                </a:schemeClr>
              </a:solidFill>
            </a:endParaRPr>
          </a:p>
        </p:txBody>
      </p:sp>
      <p:graphicFrame>
        <p:nvGraphicFramePr>
          <p:cNvPr id="6" name="Chart 5">
            <a:extLst>
              <a:ext uri="{FF2B5EF4-FFF2-40B4-BE49-F238E27FC236}">
                <a16:creationId xmlns:a16="http://schemas.microsoft.com/office/drawing/2014/main" id="{0DF61ECB-F037-9FCC-72B1-727F3FDEB853}"/>
              </a:ext>
            </a:extLst>
          </p:cNvPr>
          <p:cNvGraphicFramePr>
            <a:graphicFrameLocks/>
          </p:cNvGraphicFramePr>
          <p:nvPr>
            <p:extLst>
              <p:ext uri="{D42A27DB-BD31-4B8C-83A1-F6EECF244321}">
                <p14:modId xmlns:p14="http://schemas.microsoft.com/office/powerpoint/2010/main" val="306970521"/>
              </p:ext>
            </p:extLst>
          </p:nvPr>
        </p:nvGraphicFramePr>
        <p:xfrm>
          <a:off x="650240" y="1176688"/>
          <a:ext cx="11724640" cy="5419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499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HARD HITTER</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endParaRPr lang="en-US" sz="1600" dirty="0">
              <a:solidFill>
                <a:schemeClr val="tx1">
                  <a:lumMod val="75000"/>
                  <a:lumOff val="25000"/>
                </a:schemeClr>
              </a:solidFill>
            </a:endParaRPr>
          </a:p>
        </p:txBody>
      </p:sp>
      <p:sp>
        <p:nvSpPr>
          <p:cNvPr id="15" name="Text Placeholder 5"/>
          <p:cNvSpPr txBox="1">
            <a:spLocks/>
          </p:cNvSpPr>
          <p:nvPr/>
        </p:nvSpPr>
        <p:spPr>
          <a:xfrm>
            <a:off x="2480236" y="3052917"/>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8000"/>
              </a:lnSpc>
            </a:pPr>
            <a:endParaRPr lang="en-US" sz="1600" dirty="0"/>
          </a:p>
        </p:txBody>
      </p:sp>
      <p:sp>
        <p:nvSpPr>
          <p:cNvPr id="8" name="Text Placeholder 1"/>
          <p:cNvSpPr txBox="1">
            <a:spLocks/>
          </p:cNvSpPr>
          <p:nvPr/>
        </p:nvSpPr>
        <p:spPr>
          <a:xfrm>
            <a:off x="1675050" y="4462783"/>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endParaRPr lang="en-US" sz="1600" dirty="0">
              <a:solidFill>
                <a:schemeClr val="tx1">
                  <a:lumMod val="75000"/>
                  <a:lumOff val="25000"/>
                </a:schemeClr>
              </a:solidFill>
            </a:endParaRPr>
          </a:p>
        </p:txBody>
      </p:sp>
      <p:sp>
        <p:nvSpPr>
          <p:cNvPr id="17" name="Rectangle 16">
            <a:hlinkClick r:id="rId2"/>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endParaRPr lang="en-US" sz="1400" dirty="0">
              <a:solidFill>
                <a:schemeClr val="tx1">
                  <a:lumMod val="75000"/>
                  <a:lumOff val="25000"/>
                </a:schemeClr>
              </a:solidFill>
            </a:endParaRPr>
          </a:p>
        </p:txBody>
      </p:sp>
      <p:sp>
        <p:nvSpPr>
          <p:cNvPr id="2" name="Rectangle 1">
            <a:extLst>
              <a:ext uri="{FF2B5EF4-FFF2-40B4-BE49-F238E27FC236}">
                <a16:creationId xmlns:a16="http://schemas.microsoft.com/office/drawing/2014/main" id="{07318C16-78EF-42CC-ACDD-2FC186C5CDBC}"/>
              </a:ext>
            </a:extLst>
          </p:cNvPr>
          <p:cNvSpPr/>
          <p:nvPr/>
        </p:nvSpPr>
        <p:spPr>
          <a:xfrm>
            <a:off x="1675050" y="1369628"/>
            <a:ext cx="9541590" cy="5632311"/>
          </a:xfrm>
          <a:prstGeom prst="rect">
            <a:avLst/>
          </a:prstGeom>
        </p:spPr>
        <p:txBody>
          <a:bodyPr wrap="square">
            <a:spAutoFit/>
          </a:bodyPr>
          <a:lstStyle/>
          <a:p>
            <a:r>
              <a:rPr lang="en-IN" dirty="0"/>
              <a:t>create table </a:t>
            </a:r>
            <a:r>
              <a:rPr lang="en-IN" dirty="0" err="1"/>
              <a:t>hardhitters_list</a:t>
            </a:r>
            <a:r>
              <a:rPr lang="en-IN" b="1" dirty="0"/>
              <a:t> </a:t>
            </a:r>
            <a:r>
              <a:rPr lang="en-IN" dirty="0"/>
              <a:t>as (select </a:t>
            </a:r>
            <a:r>
              <a:rPr lang="en-IN" dirty="0" err="1"/>
              <a:t>batsman,count</a:t>
            </a:r>
            <a:r>
              <a:rPr lang="en-IN" dirty="0"/>
              <a:t>(case when </a:t>
            </a:r>
            <a:r>
              <a:rPr lang="en-IN" dirty="0" err="1"/>
              <a:t>batsman_runs</a:t>
            </a:r>
            <a:r>
              <a:rPr lang="en-IN" dirty="0"/>
              <a:t>=6 then 1 END) as "</a:t>
            </a:r>
            <a:r>
              <a:rPr lang="en-IN" dirty="0" err="1"/>
              <a:t>sixes",count</a:t>
            </a:r>
            <a:r>
              <a:rPr lang="en-IN" dirty="0"/>
              <a:t>(case when </a:t>
            </a:r>
            <a:r>
              <a:rPr lang="en-IN" dirty="0" err="1"/>
              <a:t>batsman_runs</a:t>
            </a:r>
            <a:r>
              <a:rPr lang="en-IN" dirty="0"/>
              <a:t>=4 then 1 End) as "fours",</a:t>
            </a:r>
          </a:p>
          <a:p>
            <a:r>
              <a:rPr lang="en-IN" dirty="0"/>
              <a:t>sum(</a:t>
            </a:r>
            <a:r>
              <a:rPr lang="en-IN" dirty="0" err="1"/>
              <a:t>batsman_runs</a:t>
            </a:r>
            <a:r>
              <a:rPr lang="en-IN" dirty="0"/>
              <a:t>) as "</a:t>
            </a:r>
            <a:r>
              <a:rPr lang="en-IN" dirty="0" err="1"/>
              <a:t>totalruns</a:t>
            </a:r>
            <a:r>
              <a:rPr lang="en-IN" dirty="0"/>
              <a:t>",count(distinct extract (year from </a:t>
            </a:r>
            <a:r>
              <a:rPr lang="en-IN" dirty="0" err="1"/>
              <a:t>match_date</a:t>
            </a:r>
            <a:r>
              <a:rPr lang="en-IN" dirty="0"/>
              <a:t> ))as "seasons"</a:t>
            </a:r>
          </a:p>
          <a:p>
            <a:r>
              <a:rPr lang="en-IN" dirty="0"/>
              <a:t>from </a:t>
            </a:r>
            <a:r>
              <a:rPr lang="en-IN" dirty="0" err="1"/>
              <a:t>all_data</a:t>
            </a:r>
            <a:r>
              <a:rPr lang="en-IN" dirty="0"/>
              <a:t> group by batsman order by </a:t>
            </a:r>
            <a:r>
              <a:rPr lang="en-IN" dirty="0" err="1"/>
              <a:t>totalruns</a:t>
            </a:r>
            <a:r>
              <a:rPr lang="en-IN" dirty="0"/>
              <a:t> </a:t>
            </a:r>
            <a:r>
              <a:rPr lang="en-IN" dirty="0" err="1"/>
              <a:t>desc</a:t>
            </a:r>
            <a:r>
              <a:rPr lang="en-IN" dirty="0"/>
              <a:t>);</a:t>
            </a:r>
          </a:p>
          <a:p>
            <a:endParaRPr lang="en-IN" dirty="0"/>
          </a:p>
          <a:p>
            <a:r>
              <a:rPr lang="en-IN" dirty="0"/>
              <a:t>select * from </a:t>
            </a:r>
            <a:r>
              <a:rPr lang="en-IN" dirty="0" err="1"/>
              <a:t>hardhitters_list</a:t>
            </a:r>
            <a:r>
              <a:rPr lang="en-IN" dirty="0"/>
              <a:t>;</a:t>
            </a:r>
          </a:p>
          <a:p>
            <a:endParaRPr lang="en-IN" dirty="0"/>
          </a:p>
          <a:p>
            <a:r>
              <a:rPr lang="en-IN" dirty="0"/>
              <a:t>create table </a:t>
            </a:r>
            <a:r>
              <a:rPr lang="en-IN" dirty="0" err="1"/>
              <a:t>hard_hitters</a:t>
            </a:r>
            <a:r>
              <a:rPr lang="en-IN" dirty="0"/>
              <a:t> as ( SELECT batsman,</a:t>
            </a:r>
          </a:p>
          <a:p>
            <a:r>
              <a:rPr lang="en-IN" dirty="0"/>
              <a:t>       sixes,</a:t>
            </a:r>
          </a:p>
          <a:p>
            <a:r>
              <a:rPr lang="en-IN" dirty="0"/>
              <a:t>       fours,</a:t>
            </a:r>
          </a:p>
          <a:p>
            <a:r>
              <a:rPr lang="en-IN" dirty="0"/>
              <a:t>       (sixes + fours) AS </a:t>
            </a:r>
            <a:r>
              <a:rPr lang="en-IN" dirty="0" err="1"/>
              <a:t>totalboundaries</a:t>
            </a:r>
            <a:r>
              <a:rPr lang="en-IN" dirty="0"/>
              <a:t>,</a:t>
            </a:r>
          </a:p>
          <a:p>
            <a:r>
              <a:rPr lang="en-IN" dirty="0"/>
              <a:t>       </a:t>
            </a:r>
            <a:r>
              <a:rPr lang="en-IN" dirty="0" err="1"/>
              <a:t>totalruns</a:t>
            </a:r>
            <a:r>
              <a:rPr lang="en-IN" dirty="0"/>
              <a:t>,</a:t>
            </a:r>
          </a:p>
          <a:p>
            <a:r>
              <a:rPr lang="en-IN" dirty="0"/>
              <a:t>       seasons,</a:t>
            </a:r>
          </a:p>
          <a:p>
            <a:r>
              <a:rPr lang="en-IN" dirty="0"/>
              <a:t>       CASE </a:t>
            </a:r>
          </a:p>
          <a:p>
            <a:r>
              <a:rPr lang="en-IN" dirty="0"/>
              <a:t>           WHEN </a:t>
            </a:r>
            <a:r>
              <a:rPr lang="en-IN" dirty="0" err="1"/>
              <a:t>totalruns</a:t>
            </a:r>
            <a:r>
              <a:rPr lang="en-IN" dirty="0"/>
              <a:t> &gt; 0 THEN (sixes + fours) * 100.0 / </a:t>
            </a:r>
            <a:r>
              <a:rPr lang="en-IN" dirty="0" err="1"/>
              <a:t>totalruns</a:t>
            </a:r>
            <a:endParaRPr lang="en-IN" dirty="0"/>
          </a:p>
          <a:p>
            <a:r>
              <a:rPr lang="en-IN" dirty="0"/>
              <a:t>           ELSE NULL</a:t>
            </a:r>
          </a:p>
          <a:p>
            <a:r>
              <a:rPr lang="en-IN" dirty="0"/>
              <a:t>       END AS </a:t>
            </a:r>
            <a:r>
              <a:rPr lang="en-IN" dirty="0" err="1"/>
              <a:t>average_boundaries</a:t>
            </a:r>
            <a:endParaRPr lang="en-IN" dirty="0"/>
          </a:p>
          <a:p>
            <a:r>
              <a:rPr lang="en-IN" dirty="0"/>
              <a:t>FROM </a:t>
            </a:r>
            <a:r>
              <a:rPr lang="en-IN" dirty="0" err="1"/>
              <a:t>hardhitters_list</a:t>
            </a:r>
            <a:endParaRPr lang="en-IN" dirty="0"/>
          </a:p>
          <a:p>
            <a:r>
              <a:rPr lang="en-IN" dirty="0"/>
              <a:t>GROUP BY batsman, sixes, fours, </a:t>
            </a:r>
            <a:r>
              <a:rPr lang="en-IN" dirty="0" err="1"/>
              <a:t>totalruns</a:t>
            </a:r>
            <a:r>
              <a:rPr lang="en-IN" dirty="0"/>
              <a:t>, seasons);</a:t>
            </a:r>
          </a:p>
          <a:p>
            <a:endParaRPr lang="en-IN" dirty="0"/>
          </a:p>
        </p:txBody>
      </p:sp>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Accessibility guide</Template>
  <TotalTime>1457</TotalTime>
  <Words>2247</Words>
  <Application>Microsoft Office PowerPoint</Application>
  <PresentationFormat>Widescreen</PresentationFormat>
  <Paragraphs>278</Paragraphs>
  <Slides>31</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9" baseType="lpstr">
      <vt:lpstr>Arial</vt:lpstr>
      <vt:lpstr>Calibri</vt:lpstr>
      <vt:lpstr>Cambria</vt:lpstr>
      <vt:lpstr>Gill Sans MT</vt:lpstr>
      <vt:lpstr>Segoe UI</vt:lpstr>
      <vt:lpstr>Making Templates Accessible</vt:lpstr>
      <vt:lpstr>Macro-Enabled Worksheet</vt:lpstr>
      <vt:lpstr>Microsoft Excel Macro-Enabled Worksheet</vt:lpstr>
      <vt:lpstr> IPL AUCTION USING POSTSQL</vt:lpstr>
      <vt:lpstr>WHAT WE FIND IN THIS PROJECT </vt:lpstr>
      <vt:lpstr>QUERY USED </vt:lpstr>
      <vt:lpstr>QUERY USED </vt:lpstr>
      <vt:lpstr>DATA VISULIZE</vt:lpstr>
      <vt:lpstr>ANCHOR BATSMAN</vt:lpstr>
      <vt:lpstr>Data visulize</vt:lpstr>
      <vt:lpstr>Data visulize</vt:lpstr>
      <vt:lpstr>HARD HITTER</vt:lpstr>
      <vt:lpstr>QUERY</vt:lpstr>
      <vt:lpstr>DATA VISULIZE </vt:lpstr>
      <vt:lpstr>Data visulize</vt:lpstr>
      <vt:lpstr>Economy bowler </vt:lpstr>
      <vt:lpstr>Data visulize</vt:lpstr>
      <vt:lpstr>Data visulize</vt:lpstr>
      <vt:lpstr>Strike bowler </vt:lpstr>
      <vt:lpstr>Data visulize</vt:lpstr>
      <vt:lpstr>ALL ROUNDER </vt:lpstr>
      <vt:lpstr>Data visulize</vt:lpstr>
      <vt:lpstr>Data visulize</vt:lpstr>
      <vt:lpstr>Wicket keeper</vt:lpstr>
      <vt:lpstr>QUERY USED</vt:lpstr>
      <vt:lpstr>Data visulize</vt:lpstr>
      <vt:lpstr>Data visulize</vt:lpstr>
      <vt:lpstr>Additional Questions for Final Assessment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AUCTION USING POSTSQL</dc:title>
  <dc:creator>Vivek</dc:creator>
  <cp:lastModifiedBy>Vivek</cp:lastModifiedBy>
  <cp:revision>17</cp:revision>
  <dcterms:created xsi:type="dcterms:W3CDTF">2023-10-17T11:16:34Z</dcterms:created>
  <dcterms:modified xsi:type="dcterms:W3CDTF">2023-10-18T11:34:15Z</dcterms:modified>
  <cp:version/>
</cp:coreProperties>
</file>