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5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6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7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2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3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8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6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18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Azure Data Factory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Flows, Transformations, CI/CD, and Best Practices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Incremental Data Load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 watermark columns (LastModifiedDate, ID ranges)</a:t>
            </a:r>
          </a:p>
          <a:p>
            <a:r>
              <a:t>Implement change data capture (CDC) when supported</a:t>
            </a:r>
          </a:p>
          <a:p>
            <a:r>
              <a:t>Filter source data based on last load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Integrating ADF with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Enable Git integration in ADF Studio</a:t>
            </a:r>
          </a:p>
          <a:p>
            <a:r>
              <a:t>Use feature branches for development</a:t>
            </a:r>
          </a:p>
          <a:p>
            <a:r>
              <a:t>Publish to collaboration branch for deployment</a:t>
            </a:r>
          </a:p>
          <a:p>
            <a:r>
              <a:t>CI/CD via Azure DevOps or GitHub Actions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Logging &amp; Monitoring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 ADF Monitor Hub for run history and activity logs</a:t>
            </a:r>
          </a:p>
          <a:p>
            <a:r>
              <a:t>Enable diagnostic logs to Log Analytics</a:t>
            </a:r>
          </a:p>
          <a:p>
            <a:r>
              <a:t>Set up alerts for failures or SLA breaches</a:t>
            </a:r>
          </a:p>
          <a:p>
            <a:r>
              <a:t>Implement retry policies and error handling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Flows in ADF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Mapping Data Flows – visually design data transformations</a:t>
            </a:r>
          </a:p>
          <a:p>
            <a:r>
              <a:rPr dirty="0"/>
              <a:t>Wrangling Data Flows – Power Query-based transformations for data prep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1B0A-A5AA-5CAC-5F2B-70A0728C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Mapping VS Wrangling Data Flows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76CDBE-8DA7-E8FB-2F1C-8EF012461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500713"/>
              </p:ext>
            </p:extLst>
          </p:nvPr>
        </p:nvGraphicFramePr>
        <p:xfrm>
          <a:off x="768350" y="2335697"/>
          <a:ext cx="7828998" cy="3776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9666">
                  <a:extLst>
                    <a:ext uri="{9D8B030D-6E8A-4147-A177-3AD203B41FA5}">
                      <a16:colId xmlns:a16="http://schemas.microsoft.com/office/drawing/2014/main" val="2762119683"/>
                    </a:ext>
                  </a:extLst>
                </a:gridCol>
                <a:gridCol w="2609666">
                  <a:extLst>
                    <a:ext uri="{9D8B030D-6E8A-4147-A177-3AD203B41FA5}">
                      <a16:colId xmlns:a16="http://schemas.microsoft.com/office/drawing/2014/main" val="2830304823"/>
                    </a:ext>
                  </a:extLst>
                </a:gridCol>
                <a:gridCol w="2609666">
                  <a:extLst>
                    <a:ext uri="{9D8B030D-6E8A-4147-A177-3AD203B41FA5}">
                      <a16:colId xmlns:a16="http://schemas.microsoft.com/office/drawing/2014/main" val="120507310"/>
                    </a:ext>
                  </a:extLst>
                </a:gridCol>
              </a:tblGrid>
              <a:tr h="4231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Feature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Mapping Data Flows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Wrangling Data Flows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9675781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Tech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Spark (Databricks runtime)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Power Query (M language)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904227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Focus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Complex ETL/ELT, big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Data prep, cleaning, shaping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447453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Target Users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Data engineers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Data analysts / BI users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15373594"/>
                  </a:ext>
                </a:extLst>
              </a:tr>
              <a:tr h="4231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Scale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High-volume, batch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Medium datasets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45255954"/>
                  </a:ext>
                </a:extLst>
              </a:tr>
              <a:tr h="8305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UI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Transformation canvas (joins, aggregates, pivots)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Power Query grid &amp; steps pane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412752"/>
                  </a:ext>
                </a:extLst>
              </a:tr>
              <a:tr h="8305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Use Case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Fact table creation, data warehouse pipelines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Quick cleanup before staging/reporting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443785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2F2BC03-DB91-2D15-72ED-AD934815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86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Join – combine data from multiple sources</a:t>
            </a:r>
          </a:p>
          <a:p>
            <a:r>
              <a:t>Aggregate – perform group by and summarization</a:t>
            </a:r>
          </a:p>
          <a:p>
            <a:r>
              <a:t>Conditional Split – route data rows based on conditions</a:t>
            </a:r>
          </a:p>
          <a:p>
            <a:r>
              <a:t>Derived Column – create or modify columns using expressions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Define parameters in pipelines and datasets</a:t>
            </a:r>
          </a:p>
          <a:p>
            <a:r>
              <a:t>Pass dynamic values during pipeline execution</a:t>
            </a:r>
          </a:p>
          <a:p>
            <a:r>
              <a:t>Promotes reusability and reduces hardcoding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&amp;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 variables to store and manipulate values during pipeline execution</a:t>
            </a:r>
          </a:p>
          <a:p>
            <a:r>
              <a:t>Expressions provide dynamic runtime computation</a:t>
            </a:r>
          </a:p>
          <a:p>
            <a:r>
              <a:t>Example: concat, substring, date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Flow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If Condition – branch logic based on expression evaluation</a:t>
            </a:r>
          </a:p>
          <a:p>
            <a:r>
              <a:t>ForEach – iterate over collections and perform activities</a:t>
            </a:r>
          </a:p>
          <a:p>
            <a:r>
              <a:t>Until – loop until condition is met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Schedule Trigger – run pipelines at specific intervals</a:t>
            </a:r>
          </a:p>
          <a:p>
            <a:r>
              <a:rPr dirty="0"/>
              <a:t>Tumbling Window Trigger – fixed-size, non-overlapping windows</a:t>
            </a:r>
          </a:p>
          <a:p>
            <a:r>
              <a:rPr dirty="0"/>
              <a:t>Event-based Trigger – respond to blob events or other system events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540A-17EE-D49E-889F-93D4E309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E5DCEC-0779-0895-3E81-90843D29D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286682"/>
              </p:ext>
            </p:extLst>
          </p:nvPr>
        </p:nvGraphicFramePr>
        <p:xfrm>
          <a:off x="768350" y="2623930"/>
          <a:ext cx="7289799" cy="3648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3348855819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3584977696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2610647050"/>
                    </a:ext>
                  </a:extLst>
                </a:gridCol>
              </a:tblGrid>
              <a:tr h="529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Trigger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Best Suited For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Real-World Use Cases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30401120"/>
                  </a:ext>
                </a:extLst>
              </a:tr>
              <a:tr h="10396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Schedule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Time-driven batch jobs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Daily ETL at 2 AM, weekly payroll report, monthly archival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77700937"/>
                  </a:ext>
                </a:extLst>
              </a:tr>
              <a:tr h="10396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Tumbling Window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Incremental, time-sliced data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IoT sensor batches every 5 min, hourly sales load, web clickstream aggregation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67768181"/>
                  </a:ext>
                </a:extLst>
              </a:tr>
              <a:tr h="10396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Event-based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Real-time responsiveness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Trigger ETL on file arrival, AI image processing, fraud log detection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7555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84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</TotalTime>
  <Words>413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Tw Cen MT Condensed</vt:lpstr>
      <vt:lpstr>Wingdings 3</vt:lpstr>
      <vt:lpstr>Integral</vt:lpstr>
      <vt:lpstr>Advanced Azure Data Factory Concepts</vt:lpstr>
      <vt:lpstr>Data Flows in ADF</vt:lpstr>
      <vt:lpstr>Mapping VS Wrangling Data Flows</vt:lpstr>
      <vt:lpstr>Transformation Types</vt:lpstr>
      <vt:lpstr>Parameterization</vt:lpstr>
      <vt:lpstr>Variables &amp; Expressions</vt:lpstr>
      <vt:lpstr>Control Flow Activities</vt:lpstr>
      <vt:lpstr>Pipeline Triggers</vt:lpstr>
      <vt:lpstr>Triggers</vt:lpstr>
      <vt:lpstr>Incremental Data Load Strategies</vt:lpstr>
      <vt:lpstr>Integrating ADF with Git</vt:lpstr>
      <vt:lpstr>Logging &amp; Monitoring Best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6</cp:revision>
  <dcterms:created xsi:type="dcterms:W3CDTF">2013-01-27T09:14:16Z</dcterms:created>
  <dcterms:modified xsi:type="dcterms:W3CDTF">2025-09-11T04:08:03Z</dcterms:modified>
  <cp:category/>
</cp:coreProperties>
</file>