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02-03-2022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95" y="110490"/>
            <a:ext cx="641023" cy="641023"/>
          </a:xfrm>
          <a:prstGeom prst="rect">
            <a:avLst/>
          </a:prstGeom>
        </p:spPr>
      </p:pic>
      <p:sp>
        <p:nvSpPr>
          <p:cNvPr id="7" name="Rectangle 6"/>
          <p:cNvSpPr/>
          <p:nvPr/>
        </p:nvSpPr>
        <p:spPr>
          <a:xfrm>
            <a:off x="570000" y="705177"/>
            <a:ext cx="11052001" cy="5447645"/>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1</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ct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Play Store App Review Analysis</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Prabhat Ranjan</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7412607"/>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Clean the Data Frame</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Check install column for any improper values</a:t>
            </a:r>
          </a:p>
          <a:p>
            <a:pPr marL="342900" indent="-342900" algn="just">
              <a:lnSpc>
                <a:spcPct val="150000"/>
              </a:lnSpc>
              <a:buFont typeface="Wingdings" panose="05000000000000000000" pitchFamily="2" charset="2"/>
              <a:buChar char="§"/>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Drop + and convert values to int</a:t>
            </a:r>
          </a:p>
          <a:p>
            <a:pPr marL="342900" indent="-342900" algn="just">
              <a:lnSpc>
                <a:spcPct val="150000"/>
              </a:lnSpc>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Check install columns unique value</a:t>
            </a: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04853C13-3966-462F-95CE-016B37CAE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97" y="1886857"/>
            <a:ext cx="5963207" cy="1195708"/>
          </a:xfrm>
          <a:prstGeom prst="rect">
            <a:avLst/>
          </a:prstGeom>
        </p:spPr>
      </p:pic>
      <p:pic>
        <p:nvPicPr>
          <p:cNvPr id="9" name="Picture 8">
            <a:extLst>
              <a:ext uri="{FF2B5EF4-FFF2-40B4-BE49-F238E27FC236}">
                <a16:creationId xmlns:a16="http://schemas.microsoft.com/office/drawing/2014/main" id="{F347EC2F-836D-43B6-8B18-635D1F94B9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97" y="4083375"/>
            <a:ext cx="5963206" cy="2629267"/>
          </a:xfrm>
          <a:prstGeom prst="rect">
            <a:avLst/>
          </a:prstGeom>
        </p:spPr>
      </p:pic>
    </p:spTree>
    <p:extLst>
      <p:ext uri="{BB962C8B-B14F-4D97-AF65-F5344CB8AC3E}">
        <p14:creationId xmlns:p14="http://schemas.microsoft.com/office/powerpoint/2010/main" val="286382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186309"/>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Clean the Data Frame</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Check Price column</a:t>
            </a:r>
          </a:p>
          <a:p>
            <a:pPr marL="4000500" lvl="8" indent="-342900" algn="r">
              <a:lnSpc>
                <a:spcPct val="150000"/>
              </a:lnSpc>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Price column after altering 		</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Remove $ symbol and convert to numerical.</a:t>
            </a:r>
          </a:p>
          <a:p>
            <a:pPr marL="342900" indent="-342900" algn="just">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Check size column.</a:t>
            </a:r>
          </a:p>
          <a:p>
            <a:pPr marL="342900" indent="-342900" algn="just">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Convert MB and KB values to float.</a:t>
            </a:r>
          </a:p>
          <a:p>
            <a:pPr marL="342900" indent="-342900" algn="just">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Convert Reviews column to numerical.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9ECE131E-6E1F-478F-8E1E-B87293C41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86" y="1979990"/>
            <a:ext cx="5474513" cy="2898020"/>
          </a:xfrm>
          <a:prstGeom prst="rect">
            <a:avLst/>
          </a:prstGeom>
        </p:spPr>
      </p:pic>
      <p:pic>
        <p:nvPicPr>
          <p:cNvPr id="8" name="Picture 7">
            <a:extLst>
              <a:ext uri="{FF2B5EF4-FFF2-40B4-BE49-F238E27FC236}">
                <a16:creationId xmlns:a16="http://schemas.microsoft.com/office/drawing/2014/main" id="{90F6AB02-7880-49DE-9CBA-8AD89172B5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9854" y="2491140"/>
            <a:ext cx="4880659" cy="2898020"/>
          </a:xfrm>
          <a:prstGeom prst="rect">
            <a:avLst/>
          </a:prstGeom>
        </p:spPr>
      </p:pic>
    </p:spTree>
    <p:extLst>
      <p:ext uri="{BB962C8B-B14F-4D97-AF65-F5344CB8AC3E}">
        <p14:creationId xmlns:p14="http://schemas.microsoft.com/office/powerpoint/2010/main" val="124917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489277"/>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 Statistics from the Dataset </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lnSpc>
                <a:spcPct val="150000"/>
              </a:lnSpc>
              <a:buAutoNum type="alphaUcParenBoth"/>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Univariant Analysis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Statistical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D7C3460D-F559-47EF-BD63-1EE1020EA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03" y="3314216"/>
            <a:ext cx="9088118" cy="3467584"/>
          </a:xfrm>
          <a:prstGeom prst="rect">
            <a:avLst/>
          </a:prstGeom>
        </p:spPr>
      </p:pic>
    </p:spTree>
    <p:extLst>
      <p:ext uri="{BB962C8B-B14F-4D97-AF65-F5344CB8AC3E}">
        <p14:creationId xmlns:p14="http://schemas.microsoft.com/office/powerpoint/2010/main" val="208532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5750613"/>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 Statistics from the Dataset </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45D0B605-435F-4E6E-B6B9-44E1C8D7A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875" y="1974444"/>
            <a:ext cx="8018250" cy="4620612"/>
          </a:xfrm>
          <a:prstGeom prst="rect">
            <a:avLst/>
          </a:prstGeom>
        </p:spPr>
      </p:pic>
    </p:spTree>
    <p:extLst>
      <p:ext uri="{BB962C8B-B14F-4D97-AF65-F5344CB8AC3E}">
        <p14:creationId xmlns:p14="http://schemas.microsoft.com/office/powerpoint/2010/main" val="2536700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5750613"/>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 Statistics from the Dataset </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Corelation</a:t>
            </a: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EFDCDE8D-3F08-431F-841E-3938071B5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380" y="1821597"/>
            <a:ext cx="9485239" cy="4706416"/>
          </a:xfrm>
          <a:prstGeom prst="rect">
            <a:avLst/>
          </a:prstGeom>
        </p:spPr>
      </p:pic>
    </p:spTree>
    <p:extLst>
      <p:ext uri="{BB962C8B-B14F-4D97-AF65-F5344CB8AC3E}">
        <p14:creationId xmlns:p14="http://schemas.microsoft.com/office/powerpoint/2010/main" val="191408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827831"/>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 Bivariate Data</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Total Application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B4F7FB70-2243-42FD-9F41-29F879FEE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99" y="2367971"/>
            <a:ext cx="11471602" cy="4083890"/>
          </a:xfrm>
          <a:prstGeom prst="rect">
            <a:avLst/>
          </a:prstGeom>
        </p:spPr>
      </p:pic>
    </p:spTree>
    <p:extLst>
      <p:ext uri="{BB962C8B-B14F-4D97-AF65-F5344CB8AC3E}">
        <p14:creationId xmlns:p14="http://schemas.microsoft.com/office/powerpoint/2010/main" val="98224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 in Percentage Installs (Categories Vs Installs)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2B4D5253-F439-4A2F-A311-08089E32A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2066911"/>
            <a:ext cx="11738611" cy="4477563"/>
          </a:xfrm>
          <a:prstGeom prst="rect">
            <a:avLst/>
          </a:prstGeom>
        </p:spPr>
      </p:pic>
    </p:spTree>
    <p:extLst>
      <p:ext uri="{BB962C8B-B14F-4D97-AF65-F5344CB8AC3E}">
        <p14:creationId xmlns:p14="http://schemas.microsoft.com/office/powerpoint/2010/main" val="306523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 in Percentage Reviews (Categories Vs Reviews)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4752FFA6-2E38-4645-8B36-14096A65E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29" y="2175898"/>
            <a:ext cx="11890342" cy="4297295"/>
          </a:xfrm>
          <a:prstGeom prst="rect">
            <a:avLst/>
          </a:prstGeom>
        </p:spPr>
      </p:pic>
    </p:spTree>
    <p:extLst>
      <p:ext uri="{BB962C8B-B14F-4D97-AF65-F5344CB8AC3E}">
        <p14:creationId xmlns:p14="http://schemas.microsoft.com/office/powerpoint/2010/main" val="1626032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23B028FC-0B20-4501-B44A-78C868E40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08" y="2026352"/>
            <a:ext cx="11922583" cy="4264059"/>
          </a:xfrm>
          <a:prstGeom prst="rect">
            <a:avLst/>
          </a:prstGeom>
        </p:spPr>
      </p:pic>
    </p:spTree>
    <p:extLst>
      <p:ext uri="{BB962C8B-B14F-4D97-AF65-F5344CB8AC3E}">
        <p14:creationId xmlns:p14="http://schemas.microsoft.com/office/powerpoint/2010/main" val="171012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Number of Applications in each Genres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131DE3A2-3852-4CED-91BB-C698E52B9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4" y="2044866"/>
            <a:ext cx="11738611" cy="4389678"/>
          </a:xfrm>
          <a:prstGeom prst="rect">
            <a:avLst/>
          </a:prstGeom>
        </p:spPr>
      </p:pic>
    </p:spTree>
    <p:extLst>
      <p:ext uri="{BB962C8B-B14F-4D97-AF65-F5344CB8AC3E}">
        <p14:creationId xmlns:p14="http://schemas.microsoft.com/office/powerpoint/2010/main" val="58161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163732"/>
            <a:ext cx="11738610" cy="5258171"/>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36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p>
          <a:p>
            <a:pPr marL="457200" indent="-457200" algn="just">
              <a:lnSpc>
                <a:spcPct val="150000"/>
              </a:lnSpc>
              <a:buFont typeface="Wingdings" panose="05000000000000000000" pitchFamily="2" charset="2"/>
              <a:buChar char="Ø"/>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lnSpc>
                <a:spcPct val="150000"/>
              </a:lnSpc>
              <a:buFont typeface="Wingdings" panose="05000000000000000000" pitchFamily="2" charset="2"/>
              <a:buChar char="Ø"/>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p>
          <a:p>
            <a:pPr marL="457200" indent="-457200" algn="just">
              <a:lnSpc>
                <a:spcPct val="150000"/>
              </a:lnSpc>
              <a:buFont typeface="Wingdings" panose="05000000000000000000" pitchFamily="2" charset="2"/>
              <a:buChar char="Ø"/>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Clean the Data Frame</a:t>
            </a:r>
          </a:p>
          <a:p>
            <a:pPr marL="457200" indent="-457200" algn="just">
              <a:lnSpc>
                <a:spcPct val="150000"/>
              </a:lnSpc>
              <a:buFont typeface="Wingdings" panose="05000000000000000000" pitchFamily="2" charset="2"/>
              <a:buChar char="Ø"/>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 Statistics from the Dataset</a:t>
            </a:r>
          </a:p>
          <a:p>
            <a:pPr marL="457200" indent="-457200" algn="just">
              <a:lnSpc>
                <a:spcPct val="150000"/>
              </a:lnSpc>
              <a:buFont typeface="Wingdings" panose="05000000000000000000" pitchFamily="2" charset="2"/>
              <a:buChar char="Ø"/>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&amp; Visualizations</a:t>
            </a:r>
          </a:p>
          <a:p>
            <a:pPr marL="457200" indent="-457200" algn="just">
              <a:lnSpc>
                <a:spcPct val="150000"/>
              </a:lnSpc>
              <a:buFont typeface="Wingdings" panose="05000000000000000000" pitchFamily="2" charset="2"/>
              <a:buChar char="Ø"/>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sp>
        <p:nvSpPr>
          <p:cNvPr id="9" name="Round Diagonal Corner Rectangle 8"/>
          <p:cNvSpPr/>
          <p:nvPr/>
        </p:nvSpPr>
        <p:spPr>
          <a:xfrm>
            <a:off x="248920" y="791852"/>
            <a:ext cx="11694795" cy="5841358"/>
          </a:xfrm>
          <a:prstGeom prst="round2Diag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Scatter Plot with Trending represents Reviews Vs Rating</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94EB5DA3-DD8D-4B58-B325-EC0B795B8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1989740"/>
            <a:ext cx="11738611" cy="4424516"/>
          </a:xfrm>
          <a:prstGeom prst="rect">
            <a:avLst/>
          </a:prstGeom>
        </p:spPr>
      </p:pic>
    </p:spTree>
    <p:extLst>
      <p:ext uri="{BB962C8B-B14F-4D97-AF65-F5344CB8AC3E}">
        <p14:creationId xmlns:p14="http://schemas.microsoft.com/office/powerpoint/2010/main" val="2402386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 (Size Vs Type)</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53073719-2A6B-4E44-8F9F-DA07587B9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819" y="2055042"/>
            <a:ext cx="9138361" cy="4501465"/>
          </a:xfrm>
          <a:prstGeom prst="rect">
            <a:avLst/>
          </a:prstGeom>
        </p:spPr>
      </p:pic>
    </p:spTree>
    <p:extLst>
      <p:ext uri="{BB962C8B-B14F-4D97-AF65-F5344CB8AC3E}">
        <p14:creationId xmlns:p14="http://schemas.microsoft.com/office/powerpoint/2010/main" val="1221637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FE73781F-F349-4134-B949-C87CB22FE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2026764"/>
            <a:ext cx="8688012" cy="4614486"/>
          </a:xfrm>
          <a:prstGeom prst="rect">
            <a:avLst/>
          </a:prstGeom>
        </p:spPr>
      </p:pic>
    </p:spTree>
    <p:extLst>
      <p:ext uri="{BB962C8B-B14F-4D97-AF65-F5344CB8AC3E}">
        <p14:creationId xmlns:p14="http://schemas.microsoft.com/office/powerpoint/2010/main" val="2844732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1545F618-01E1-44ED-8A6C-9151B3AC3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362" y="1913642"/>
            <a:ext cx="8783276" cy="4733651"/>
          </a:xfrm>
          <a:prstGeom prst="rect">
            <a:avLst/>
          </a:prstGeom>
        </p:spPr>
      </p:pic>
    </p:spTree>
    <p:extLst>
      <p:ext uri="{BB962C8B-B14F-4D97-AF65-F5344CB8AC3E}">
        <p14:creationId xmlns:p14="http://schemas.microsoft.com/office/powerpoint/2010/main" val="1175369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842E7E02-BC7F-4F49-811C-8EB5BC485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072" y="1998482"/>
            <a:ext cx="8811855" cy="4710035"/>
          </a:xfrm>
          <a:prstGeom prst="rect">
            <a:avLst/>
          </a:prstGeom>
        </p:spPr>
      </p:pic>
    </p:spTree>
    <p:extLst>
      <p:ext uri="{BB962C8B-B14F-4D97-AF65-F5344CB8AC3E}">
        <p14:creationId xmlns:p14="http://schemas.microsoft.com/office/powerpoint/2010/main" val="4166344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5904501"/>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Actual number of reviews for each kind of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and Sentiment of users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2BD0292A-23E5-4CDF-98A0-BA285480E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5992" y="3714160"/>
            <a:ext cx="4700015" cy="3026005"/>
          </a:xfrm>
          <a:prstGeom prst="rect">
            <a:avLst/>
          </a:prstGeom>
        </p:spPr>
      </p:pic>
      <p:graphicFrame>
        <p:nvGraphicFramePr>
          <p:cNvPr id="7" name="Table 7">
            <a:extLst>
              <a:ext uri="{FF2B5EF4-FFF2-40B4-BE49-F238E27FC236}">
                <a16:creationId xmlns:a16="http://schemas.microsoft.com/office/drawing/2014/main" id="{705C0A48-3F94-4D0B-BCDC-7318F06637A9}"/>
              </a:ext>
            </a:extLst>
          </p:cNvPr>
          <p:cNvGraphicFramePr>
            <a:graphicFrameLocks noGrp="1"/>
          </p:cNvGraphicFramePr>
          <p:nvPr>
            <p:extLst>
              <p:ext uri="{D42A27DB-BD31-4B8C-83A1-F6EECF244321}">
                <p14:modId xmlns:p14="http://schemas.microsoft.com/office/powerpoint/2010/main" val="2646066373"/>
              </p:ext>
            </p:extLst>
          </p:nvPr>
        </p:nvGraphicFramePr>
        <p:xfrm>
          <a:off x="2031999" y="1634066"/>
          <a:ext cx="8128000" cy="158496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3812213128"/>
                    </a:ext>
                  </a:extLst>
                </a:gridCol>
                <a:gridCol w="4064000">
                  <a:extLst>
                    <a:ext uri="{9D8B030D-6E8A-4147-A177-3AD203B41FA5}">
                      <a16:colId xmlns:a16="http://schemas.microsoft.com/office/drawing/2014/main" val="2715187133"/>
                    </a:ext>
                  </a:extLst>
                </a:gridCol>
              </a:tblGrid>
              <a:tr h="370840">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a:t>
                      </a:r>
                    </a:p>
                  </a:txBody>
                  <a:tcPr anchor="ctr"/>
                </a:tc>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 Polarity</a:t>
                      </a:r>
                    </a:p>
                  </a:txBody>
                  <a:tcPr anchor="ctr"/>
                </a:tc>
                <a:extLst>
                  <a:ext uri="{0D108BD9-81ED-4DB2-BD59-A6C34878D82A}">
                    <a16:rowId xmlns:a16="http://schemas.microsoft.com/office/drawing/2014/main" val="1275441580"/>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Negative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10108</a:t>
                      </a:r>
                    </a:p>
                  </a:txBody>
                  <a:tcPr anchor="ctr"/>
                </a:tc>
                <a:extLst>
                  <a:ext uri="{0D108BD9-81ED-4DB2-BD59-A6C34878D82A}">
                    <a16:rowId xmlns:a16="http://schemas.microsoft.com/office/drawing/2014/main" val="2163828318"/>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Neutral</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4089</a:t>
                      </a:r>
                    </a:p>
                  </a:txBody>
                  <a:tcPr anchor="ctr"/>
                </a:tc>
                <a:extLst>
                  <a:ext uri="{0D108BD9-81ED-4DB2-BD59-A6C34878D82A}">
                    <a16:rowId xmlns:a16="http://schemas.microsoft.com/office/drawing/2014/main" val="2267161325"/>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Positive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23642</a:t>
                      </a:r>
                    </a:p>
                  </a:txBody>
                  <a:tcPr anchor="ctr"/>
                </a:tc>
                <a:extLst>
                  <a:ext uri="{0D108BD9-81ED-4DB2-BD59-A6C34878D82A}">
                    <a16:rowId xmlns:a16="http://schemas.microsoft.com/office/drawing/2014/main" val="160390084"/>
                  </a:ext>
                </a:extLst>
              </a:tr>
            </a:tbl>
          </a:graphicData>
        </a:graphic>
      </p:graphicFrame>
    </p:spTree>
    <p:extLst>
      <p:ext uri="{BB962C8B-B14F-4D97-AF65-F5344CB8AC3E}">
        <p14:creationId xmlns:p14="http://schemas.microsoft.com/office/powerpoint/2010/main" val="1889938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18759B56-AB90-4665-859E-EF4A30556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69" y="2095854"/>
            <a:ext cx="11862062" cy="4438530"/>
          </a:xfrm>
          <a:prstGeom prst="rect">
            <a:avLst/>
          </a:prstGeom>
        </p:spPr>
      </p:pic>
    </p:spTree>
    <p:extLst>
      <p:ext uri="{BB962C8B-B14F-4D97-AF65-F5344CB8AC3E}">
        <p14:creationId xmlns:p14="http://schemas.microsoft.com/office/powerpoint/2010/main" val="1498874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366166"/>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spTree>
    <p:extLst>
      <p:ext uri="{BB962C8B-B14F-4D97-AF65-F5344CB8AC3E}">
        <p14:creationId xmlns:p14="http://schemas.microsoft.com/office/powerpoint/2010/main" val="2418360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9197711"/>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spTree>
    <p:extLst>
      <p:ext uri="{BB962C8B-B14F-4D97-AF65-F5344CB8AC3E}">
        <p14:creationId xmlns:p14="http://schemas.microsoft.com/office/powerpoint/2010/main" val="263097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91852"/>
            <a:ext cx="11738610" cy="6550832"/>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36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Play Store apps data has enormous potential to drive app-making businesses to success. Actionable insights can be drawn for developers to work on and capture the Android market.</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Each app (row) has values for </a:t>
            </a:r>
            <a:r>
              <a:rPr lang="en-US" sz="2000" b="1" i="0" dirty="0" err="1">
                <a:solidFill>
                  <a:srgbClr val="042D85"/>
                </a:solidFill>
                <a:effectLst/>
                <a:latin typeface="Times New Roman" panose="02020603050405020304" pitchFamily="18" charset="0"/>
                <a:cs typeface="Times New Roman" panose="02020603050405020304" pitchFamily="18" charset="0"/>
              </a:rPr>
              <a:t>catergory</a:t>
            </a:r>
            <a:r>
              <a:rPr lang="en-US" sz="2000" b="1" i="0" dirty="0">
                <a:solidFill>
                  <a:srgbClr val="042D85"/>
                </a:solidFill>
                <a:effectLst/>
                <a:latin typeface="Times New Roman" panose="02020603050405020304" pitchFamily="18" charset="0"/>
                <a:cs typeface="Times New Roman" panose="02020603050405020304" pitchFamily="18" charset="0"/>
              </a:rPr>
              <a:t>, rating, size, and more. Another dataset contains customer reviews of the android apps.</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1200" b="1"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solidFill>
                  <a:srgbClr val="042D85"/>
                </a:solidFill>
                <a:latin typeface="Times New Roman" panose="02020603050405020304" pitchFamily="18" charset="0"/>
                <a:cs typeface="Times New Roman" panose="02020603050405020304" pitchFamily="18" charset="0"/>
              </a:rPr>
              <a:t>Here we are e</a:t>
            </a:r>
            <a:r>
              <a:rPr lang="en-US" sz="2000" b="1" i="0" dirty="0">
                <a:solidFill>
                  <a:srgbClr val="042D85"/>
                </a:solidFill>
                <a:effectLst/>
                <a:latin typeface="Times New Roman" panose="02020603050405020304" pitchFamily="18" charset="0"/>
                <a:cs typeface="Times New Roman" panose="02020603050405020304" pitchFamily="18" charset="0"/>
              </a:rPr>
              <a:t>xploring and analyzing the data to discover key factors responsible for app engagement and success.</a:t>
            </a:r>
          </a:p>
          <a:p>
            <a:pPr algn="just"/>
            <a:endParaRPr lang="en-US" sz="11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 </a:t>
            </a:r>
            <a:r>
              <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have</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used the following Libraries :</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Pandas</a:t>
            </a: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Numpy</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Matplotlib</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Seaborn</a:t>
            </a:r>
          </a:p>
          <a:p>
            <a:pPr algn="just"/>
            <a:endParaRPr lang="en-US" sz="1200" b="0" i="0" dirty="0">
              <a:solidFill>
                <a:srgbClr val="D5D5D5"/>
              </a:solidFill>
              <a:effectLst/>
              <a:latin typeface="Roboto" panose="02000000000000000000" pitchFamily="2"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objective of this project is to deliver insights to understand customer demands better and thus help developers to popularize the product.</a:t>
            </a: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sp>
        <p:nvSpPr>
          <p:cNvPr id="9" name="Round Diagonal Corner Rectangle 8"/>
          <p:cNvSpPr/>
          <p:nvPr/>
        </p:nvSpPr>
        <p:spPr>
          <a:xfrm>
            <a:off x="248920" y="791852"/>
            <a:ext cx="11716385" cy="5989948"/>
          </a:xfrm>
          <a:prstGeom prst="round2Diag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29A2F1A-F6F7-4052-AC15-F1B5D87C9EC8}"/>
              </a:ext>
            </a:extLst>
          </p:cNvPr>
          <p:cNvPicPr/>
          <p:nvPr/>
        </p:nvPicPr>
        <p:blipFill>
          <a:blip r:embed="rId3"/>
          <a:srcRect l="568" t="17935" r="568" b="53454"/>
          <a:stretch>
            <a:fillRect/>
          </a:stretch>
        </p:blipFill>
        <p:spPr>
          <a:xfrm>
            <a:off x="8027965" y="4335565"/>
            <a:ext cx="3268345" cy="838200"/>
          </a:xfrm>
          <a:prstGeom prst="roundRect">
            <a:avLst/>
          </a:prstGeom>
          <a:noFill/>
          <a:ln w="9525">
            <a:noFill/>
          </a:ln>
        </p:spPr>
      </p:pic>
    </p:spTree>
    <p:extLst>
      <p:ext uri="{BB962C8B-B14F-4D97-AF65-F5344CB8AC3E}">
        <p14:creationId xmlns:p14="http://schemas.microsoft.com/office/powerpoint/2010/main" val="384385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91852"/>
            <a:ext cx="11738610" cy="5165838"/>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endParaRPr lang="en-US" sz="36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1" i="0" dirty="0" err="1">
                <a:solidFill>
                  <a:schemeClr val="bg2">
                    <a:lumMod val="25000"/>
                  </a:schemeClr>
                </a:solidFill>
                <a:effectLst/>
                <a:latin typeface="Times New Roman" panose="02020603050405020304" pitchFamily="18" charset="0"/>
                <a:cs typeface="Times New Roman" panose="02020603050405020304" pitchFamily="18" charset="0"/>
              </a:rPr>
              <a:t>app_df</a:t>
            </a:r>
            <a:r>
              <a:rPr lang="en-US" sz="2000" b="1" i="0" dirty="0">
                <a:solidFill>
                  <a:schemeClr val="bg2">
                    <a:lumMod val="25000"/>
                  </a:schemeClr>
                </a:solidFill>
                <a:effectLst/>
                <a:latin typeface="Times New Roman" panose="02020603050405020304" pitchFamily="18" charset="0"/>
                <a:cs typeface="Times New Roman" panose="02020603050405020304" pitchFamily="18" charset="0"/>
              </a:rPr>
              <a:t> </a:t>
            </a:r>
            <a:r>
              <a:rPr lang="en-US" sz="2000" b="1" i="0" dirty="0">
                <a:solidFill>
                  <a:srgbClr val="042D85"/>
                </a:solidFill>
                <a:effectLst/>
                <a:latin typeface="Times New Roman" panose="02020603050405020304" pitchFamily="18" charset="0"/>
                <a:cs typeface="Times New Roman" panose="02020603050405020304" pitchFamily="18" charset="0"/>
              </a:rPr>
              <a:t>: It contains all the information regarding Play Store Applications, category, size, price, type, genres, version, installs, ratings and reviews of applications.</a:t>
            </a:r>
          </a:p>
          <a:p>
            <a:pPr algn="just"/>
            <a:endParaRPr lang="en-US" sz="2000" b="1" dirty="0">
              <a:solidFill>
                <a:srgbClr val="042D85"/>
              </a:solidFill>
              <a:latin typeface="Times New Roman" panose="02020603050405020304" pitchFamily="18" charset="0"/>
              <a:cs typeface="Times New Roman" panose="02020603050405020304" pitchFamily="18" charset="0"/>
            </a:endParaRPr>
          </a:p>
          <a:p>
            <a:pPr algn="just"/>
            <a:r>
              <a:rPr lang="en-US" sz="2000" b="1" i="0" dirty="0" err="1">
                <a:solidFill>
                  <a:schemeClr val="bg2">
                    <a:lumMod val="25000"/>
                  </a:schemeClr>
                </a:solidFill>
                <a:effectLst/>
                <a:latin typeface="Times New Roman" panose="02020603050405020304" pitchFamily="18" charset="0"/>
                <a:cs typeface="Times New Roman" panose="02020603050405020304" pitchFamily="18" charset="0"/>
              </a:rPr>
              <a:t>app_category</a:t>
            </a:r>
            <a:r>
              <a:rPr lang="en-US" sz="2000" b="1" i="0" dirty="0">
                <a:solidFill>
                  <a:schemeClr val="bg2">
                    <a:lumMod val="25000"/>
                  </a:schemeClr>
                </a:solidFill>
                <a:effectLst/>
                <a:latin typeface="Times New Roman" panose="02020603050405020304" pitchFamily="18" charset="0"/>
                <a:cs typeface="Times New Roman" panose="02020603050405020304" pitchFamily="18" charset="0"/>
              </a:rPr>
              <a:t> </a:t>
            </a:r>
            <a:r>
              <a:rPr lang="en-US" sz="2000" b="1" i="0" dirty="0">
                <a:solidFill>
                  <a:srgbClr val="042D85"/>
                </a:solidFill>
                <a:effectLst/>
                <a:latin typeface="Times New Roman" panose="02020603050405020304" pitchFamily="18" charset="0"/>
                <a:cs typeface="Times New Roman" panose="02020603050405020304" pitchFamily="18" charset="0"/>
              </a:rPr>
              <a:t>: It contains number of application of each category, number of installs, percentage installs, percentage reviews, most installed category in percentage installs, most installed category in percentage reviews and content rating vs installs.</a:t>
            </a:r>
          </a:p>
          <a:p>
            <a:pPr algn="just"/>
            <a:endParaRPr lang="en-US" sz="2000" b="1" dirty="0">
              <a:solidFill>
                <a:srgbClr val="042D85"/>
              </a:solidFill>
              <a:latin typeface="Times New Roman" panose="02020603050405020304" pitchFamily="18" charset="0"/>
              <a:cs typeface="Times New Roman" panose="02020603050405020304" pitchFamily="18" charset="0"/>
            </a:endParaRPr>
          </a:p>
          <a:p>
            <a:pPr algn="just"/>
            <a:r>
              <a:rPr lang="en-US" sz="2000" b="1" i="0" dirty="0" err="1">
                <a:solidFill>
                  <a:schemeClr val="bg2">
                    <a:lumMod val="25000"/>
                  </a:schemeClr>
                </a:solidFill>
                <a:effectLst/>
                <a:latin typeface="Times New Roman" panose="02020603050405020304" pitchFamily="18" charset="0"/>
                <a:cs typeface="Times New Roman" panose="02020603050405020304" pitchFamily="18" charset="0"/>
              </a:rPr>
              <a:t>app_genres</a:t>
            </a:r>
            <a:r>
              <a:rPr lang="en-US" sz="2000" b="1" i="0" dirty="0">
                <a:solidFill>
                  <a:schemeClr val="bg2">
                    <a:lumMod val="25000"/>
                  </a:schemeClr>
                </a:solidFill>
                <a:effectLst/>
                <a:latin typeface="Times New Roman" panose="02020603050405020304" pitchFamily="18" charset="0"/>
                <a:cs typeface="Times New Roman" panose="02020603050405020304" pitchFamily="18" charset="0"/>
              </a:rPr>
              <a:t> </a:t>
            </a:r>
            <a:r>
              <a:rPr lang="en-US" sz="2000" b="1" i="0" dirty="0">
                <a:solidFill>
                  <a:srgbClr val="042D85"/>
                </a:solidFill>
                <a:effectLst/>
                <a:latin typeface="Times New Roman" panose="02020603050405020304" pitchFamily="18" charset="0"/>
                <a:cs typeface="Times New Roman" panose="02020603050405020304" pitchFamily="18" charset="0"/>
              </a:rPr>
              <a:t>: It contains the number of applications of each genres.</a:t>
            </a:r>
          </a:p>
          <a:p>
            <a:pPr algn="just"/>
            <a:endParaRPr lang="en-US" sz="2000" b="1" dirty="0">
              <a:solidFill>
                <a:srgbClr val="042D85"/>
              </a:solidFill>
              <a:latin typeface="Times New Roman" panose="02020603050405020304" pitchFamily="18" charset="0"/>
              <a:cs typeface="Times New Roman" panose="02020603050405020304" pitchFamily="18" charset="0"/>
            </a:endParaRPr>
          </a:p>
          <a:p>
            <a:pPr algn="just"/>
            <a:r>
              <a:rPr lang="en-US" sz="2000" b="1" dirty="0" err="1">
                <a:solidFill>
                  <a:schemeClr val="bg2">
                    <a:lumMod val="25000"/>
                  </a:schemeClr>
                </a:solidFill>
                <a:latin typeface="Times New Roman" panose="02020603050405020304" pitchFamily="18" charset="0"/>
                <a:cs typeface="Times New Roman" panose="02020603050405020304" pitchFamily="18" charset="0"/>
              </a:rPr>
              <a:t>r</a:t>
            </a:r>
            <a:r>
              <a:rPr lang="en-US" sz="2000" b="1" i="0" dirty="0" err="1">
                <a:solidFill>
                  <a:schemeClr val="bg2">
                    <a:lumMod val="25000"/>
                  </a:schemeClr>
                </a:solidFill>
                <a:effectLst/>
                <a:latin typeface="Times New Roman" panose="02020603050405020304" pitchFamily="18" charset="0"/>
                <a:cs typeface="Times New Roman" panose="02020603050405020304" pitchFamily="18" charset="0"/>
              </a:rPr>
              <a:t>eviews_ratings</a:t>
            </a:r>
            <a:r>
              <a:rPr lang="en-US" sz="2000" b="1" i="0" dirty="0">
                <a:solidFill>
                  <a:schemeClr val="bg2">
                    <a:lumMod val="25000"/>
                  </a:schemeClr>
                </a:solidFill>
                <a:effectLst/>
                <a:latin typeface="Times New Roman" panose="02020603050405020304" pitchFamily="18" charset="0"/>
                <a:cs typeface="Times New Roman" panose="02020603050405020304" pitchFamily="18" charset="0"/>
              </a:rPr>
              <a:t> </a:t>
            </a:r>
            <a:r>
              <a:rPr lang="en-US" sz="2000" b="1" i="0" dirty="0">
                <a:solidFill>
                  <a:srgbClr val="042D85"/>
                </a:solidFill>
                <a:effectLst/>
                <a:latin typeface="Times New Roman" panose="02020603050405020304" pitchFamily="18" charset="0"/>
                <a:cs typeface="Times New Roman" panose="02020603050405020304" pitchFamily="18" charset="0"/>
              </a:rPr>
              <a:t>: It contains all the reviews and ratings given by the end users, sentiment distribution and actual number of reviews for each kind of sentiment.</a:t>
            </a: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sp>
        <p:nvSpPr>
          <p:cNvPr id="9" name="Round Diagonal Corner Rectangle 8"/>
          <p:cNvSpPr/>
          <p:nvPr/>
        </p:nvSpPr>
        <p:spPr>
          <a:xfrm>
            <a:off x="248920" y="791852"/>
            <a:ext cx="11694795" cy="5841358"/>
          </a:xfrm>
          <a:prstGeom prst="round2Diag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3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5873724"/>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Data Frame</a:t>
            </a:r>
          </a:p>
          <a:p>
            <a:pPr algn="just"/>
            <a:r>
              <a:rPr lang="en-US" sz="2000" b="1" dirty="0" err="1">
                <a:solidFill>
                  <a:srgbClr val="042D85"/>
                </a:solidFill>
                <a:latin typeface="Times New Roman" panose="02020603050405020304" pitchFamily="18" charset="0"/>
                <a:cs typeface="Times New Roman" panose="02020603050405020304" pitchFamily="18" charset="0"/>
              </a:rPr>
              <a:t>app_df.head</a:t>
            </a:r>
            <a:r>
              <a:rPr lang="en-US" sz="2000" b="1" dirty="0">
                <a:solidFill>
                  <a:srgbClr val="042D85"/>
                </a:solidFill>
                <a:latin typeface="Times New Roman" panose="02020603050405020304" pitchFamily="18" charset="0"/>
                <a:cs typeface="Times New Roman" panose="02020603050405020304" pitchFamily="18" charset="0"/>
              </a:rPr>
              <a:t>()						</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err="1">
                <a:solidFill>
                  <a:srgbClr val="042D85"/>
                </a:solidFill>
                <a:latin typeface="Times New Roman" panose="02020603050405020304" pitchFamily="18" charset="0"/>
                <a:cs typeface="Times New Roman" panose="02020603050405020304" pitchFamily="18" charset="0"/>
              </a:rPr>
              <a:t>app_df.tail</a:t>
            </a:r>
            <a:r>
              <a:rPr lang="en-US" sz="2000" b="1" dirty="0">
                <a:solidFill>
                  <a:srgbClr val="042D85"/>
                </a:solidFill>
                <a:latin typeface="Times New Roman" panose="02020603050405020304" pitchFamily="18" charset="0"/>
                <a:cs typeface="Times New Roman" panose="02020603050405020304" pitchFamily="18" charset="0"/>
              </a:rPr>
              <a:t>()</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44A899FF-10AA-4E59-8E72-7BBDAED1D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34" y="1808815"/>
            <a:ext cx="11404723" cy="1942112"/>
          </a:xfrm>
          <a:prstGeom prst="rect">
            <a:avLst/>
          </a:prstGeom>
        </p:spPr>
      </p:pic>
      <p:pic>
        <p:nvPicPr>
          <p:cNvPr id="7" name="Picture 6">
            <a:extLst>
              <a:ext uri="{FF2B5EF4-FFF2-40B4-BE49-F238E27FC236}">
                <a16:creationId xmlns:a16="http://schemas.microsoft.com/office/drawing/2014/main" id="{91F00162-885B-457D-8FA9-A35BDD9DE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38" y="4214290"/>
            <a:ext cx="11404723" cy="2033550"/>
          </a:xfrm>
          <a:prstGeom prst="rect">
            <a:avLst/>
          </a:prstGeom>
        </p:spPr>
      </p:pic>
    </p:spTree>
    <p:extLst>
      <p:ext uri="{BB962C8B-B14F-4D97-AF65-F5344CB8AC3E}">
        <p14:creationId xmlns:p14="http://schemas.microsoft.com/office/powerpoint/2010/main" val="390431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5812169"/>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Shape of Data Frame is (10841,13)</a:t>
            </a:r>
          </a:p>
          <a:p>
            <a:pPr algn="just"/>
            <a:r>
              <a:rPr lang="en-US" sz="2000" b="1" dirty="0">
                <a:solidFill>
                  <a:srgbClr val="042D85"/>
                </a:solidFill>
                <a:latin typeface="Times New Roman" panose="02020603050405020304" pitchFamily="18" charset="0"/>
                <a:cs typeface="Times New Roman" panose="02020603050405020304" pitchFamily="18" charset="0"/>
              </a:rPr>
              <a:t>Information about Data Frame</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F2F3BE7B-EFB2-45BA-A03C-5038FE252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1756617"/>
            <a:ext cx="5077905" cy="3739210"/>
          </a:xfrm>
          <a:prstGeom prst="rect">
            <a:avLst/>
          </a:prstGeom>
        </p:spPr>
      </p:pic>
    </p:spTree>
    <p:extLst>
      <p:ext uri="{BB962C8B-B14F-4D97-AF65-F5344CB8AC3E}">
        <p14:creationId xmlns:p14="http://schemas.microsoft.com/office/powerpoint/2010/main" val="95951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10336484"/>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Clean the Data Frame</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solidFill>
                  <a:srgbClr val="042D85"/>
                </a:solidFill>
                <a:latin typeface="Times New Roman" panose="02020603050405020304" pitchFamily="18" charset="0"/>
                <a:cs typeface="Times New Roman" panose="02020603050405020304" pitchFamily="18" charset="0"/>
              </a:rPr>
              <a:t>Check all columns</a:t>
            </a:r>
          </a:p>
          <a:p>
            <a:pPr marL="4000500" lvl="8" indent="-342900" algn="ctr">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Check null value</a:t>
            </a: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b="1" i="0" dirty="0">
                <a:solidFill>
                  <a:srgbClr val="042D85"/>
                </a:solidFill>
                <a:effectLst/>
                <a:latin typeface="Times New Roman" panose="02020603050405020304" pitchFamily="18" charset="0"/>
                <a:cs typeface="Times New Roman" panose="02020603050405020304" pitchFamily="18" charset="0"/>
              </a:rPr>
              <a:t>Drop irrelevant columns</a:t>
            </a:r>
          </a:p>
          <a:p>
            <a:pPr marL="800100" lvl="1" indent="-342900" algn="just">
              <a:lnSpc>
                <a:spcPct val="150000"/>
              </a:lnSpc>
              <a:buFont typeface="Wingdings" panose="05000000000000000000" pitchFamily="2" charset="2"/>
              <a:buChar char="Ø"/>
            </a:pPr>
            <a:r>
              <a:rPr lang="en-US" sz="2400" b="1" dirty="0">
                <a:solidFill>
                  <a:srgbClr val="042D85"/>
                </a:solidFill>
                <a:latin typeface="Times New Roman" panose="02020603050405020304" pitchFamily="18" charset="0"/>
                <a:cs typeface="Times New Roman" panose="02020603050405020304" pitchFamily="18" charset="0"/>
              </a:rPr>
              <a:t>Drop ‘Last Updated’ column</a:t>
            </a:r>
          </a:p>
          <a:p>
            <a:pPr marL="800100" lvl="1" indent="-342900" algn="just">
              <a:lnSpc>
                <a:spcPct val="150000"/>
              </a:lnSpc>
              <a:buFont typeface="Wingdings" panose="05000000000000000000" pitchFamily="2" charset="2"/>
              <a:buChar char="Ø"/>
            </a:pPr>
            <a:r>
              <a:rPr lang="en-US" sz="2400" b="1" dirty="0">
                <a:solidFill>
                  <a:srgbClr val="042D85"/>
                </a:solidFill>
                <a:latin typeface="Times New Roman" panose="02020603050405020304" pitchFamily="18" charset="0"/>
                <a:cs typeface="Times New Roman" panose="02020603050405020304" pitchFamily="18" charset="0"/>
              </a:rPr>
              <a:t>Drop ‘Current Ver’ column</a:t>
            </a:r>
          </a:p>
          <a:p>
            <a:pPr lvl="1" algn="just"/>
            <a:endParaRPr lang="en-US" sz="2400" b="1" dirty="0">
              <a:solidFill>
                <a:srgbClr val="042D85"/>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i="0" dirty="0">
                <a:solidFill>
                  <a:srgbClr val="042D85"/>
                </a:solidFill>
                <a:effectLst/>
                <a:latin typeface="Times New Roman" panose="02020603050405020304" pitchFamily="18" charset="0"/>
                <a:cs typeface="Times New Roman" panose="02020603050405020304" pitchFamily="18" charset="0"/>
              </a:rPr>
              <a:t>Drop if there are any duplicate in dataset</a:t>
            </a:r>
          </a:p>
          <a:p>
            <a:pPr algn="just"/>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lnSpc>
                <a:spcPct val="150000"/>
              </a:lnSpc>
            </a:pPr>
            <a:r>
              <a:rPr lang="en-US" sz="2400" b="1" dirty="0">
                <a:solidFill>
                  <a:srgbClr val="042D85"/>
                </a:solidFill>
                <a:latin typeface="Times New Roman" panose="02020603050405020304" pitchFamily="18" charset="0"/>
                <a:cs typeface="Times New Roman" panose="02020603050405020304" pitchFamily="18" charset="0"/>
              </a:rPr>
              <a:t>Shape of the data frame after dropping </a:t>
            </a:r>
          </a:p>
          <a:p>
            <a:pPr algn="just">
              <a:lnSpc>
                <a:spcPct val="150000"/>
              </a:lnSpc>
            </a:pPr>
            <a:r>
              <a:rPr lang="en-US" sz="2400" b="1" dirty="0">
                <a:solidFill>
                  <a:srgbClr val="042D85"/>
                </a:solidFill>
                <a:latin typeface="Times New Roman" panose="02020603050405020304" pitchFamily="18" charset="0"/>
                <a:cs typeface="Times New Roman" panose="02020603050405020304" pitchFamily="18" charset="0"/>
              </a:rPr>
              <a:t>is (10356,11)</a:t>
            </a:r>
          </a:p>
          <a:p>
            <a:pPr algn="just"/>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E847D21F-4BD9-4700-B005-336FCD7A4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36" y="2172236"/>
            <a:ext cx="3879883" cy="3917479"/>
          </a:xfrm>
          <a:prstGeom prst="rect">
            <a:avLst/>
          </a:prstGeom>
        </p:spPr>
      </p:pic>
    </p:spTree>
    <p:extLst>
      <p:ext uri="{BB962C8B-B14F-4D97-AF65-F5344CB8AC3E}">
        <p14:creationId xmlns:p14="http://schemas.microsoft.com/office/powerpoint/2010/main" val="55352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704721"/>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Clean the Data Frame</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dirty="0">
                <a:solidFill>
                  <a:srgbClr val="042D85"/>
                </a:solidFill>
                <a:latin typeface="Times New Roman" panose="02020603050405020304" pitchFamily="18" charset="0"/>
                <a:cs typeface="Times New Roman" panose="02020603050405020304" pitchFamily="18" charset="0"/>
              </a:rPr>
              <a:t>Zero can’t be put for replacing null so we will check its stats.</a:t>
            </a: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Replace null values with the median of rating.</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6" name="Picture 5">
            <a:extLst>
              <a:ext uri="{FF2B5EF4-FFF2-40B4-BE49-F238E27FC236}">
                <a16:creationId xmlns:a16="http://schemas.microsoft.com/office/drawing/2014/main" id="{F7FFF4B1-E45F-4893-B6A8-62457F1E2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86" y="1955390"/>
            <a:ext cx="3446250" cy="3286584"/>
          </a:xfrm>
          <a:prstGeom prst="rect">
            <a:avLst/>
          </a:prstGeom>
        </p:spPr>
      </p:pic>
    </p:spTree>
    <p:extLst>
      <p:ext uri="{BB962C8B-B14F-4D97-AF65-F5344CB8AC3E}">
        <p14:creationId xmlns:p14="http://schemas.microsoft.com/office/powerpoint/2010/main" val="218692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567589"/>
            <a:ext cx="11738610" cy="6858609"/>
          </a:xfrm>
          <a:prstGeom prst="rect">
            <a:avLst/>
          </a:prstGeom>
          <a:noFill/>
        </p:spPr>
        <p:txBody>
          <a:bodyPr wrap="square" lIns="91440" tIns="45720" rIns="91440" bIns="45720">
            <a:spAutoFit/>
          </a:bodyPr>
          <a:lstStyle/>
          <a:p>
            <a:pPr algn="ctr"/>
            <a:r>
              <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Clean the Data Frame</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Check for unique values in Rating column</a:t>
            </a:r>
          </a:p>
          <a:p>
            <a:pPr marL="342900" indent="-342900" algn="just">
              <a:lnSpc>
                <a:spcPct val="150000"/>
              </a:lnSpc>
              <a:buFont typeface="Wingdings" panose="05000000000000000000" pitchFamily="2" charset="2"/>
              <a:buChar char="§"/>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Drop ‘1.9’ from category</a:t>
            </a: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75" y="76200"/>
            <a:ext cx="641023" cy="641023"/>
          </a:xfrm>
          <a:prstGeom prst="rect">
            <a:avLst/>
          </a:prstGeom>
        </p:spPr>
      </p:pic>
      <p:pic>
        <p:nvPicPr>
          <p:cNvPr id="5" name="Picture 4">
            <a:extLst>
              <a:ext uri="{FF2B5EF4-FFF2-40B4-BE49-F238E27FC236}">
                <a16:creationId xmlns:a16="http://schemas.microsoft.com/office/drawing/2014/main" id="{7847999B-1DDD-4DD3-BE0D-3C9F6D73A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46" y="1853730"/>
            <a:ext cx="10650436" cy="2010056"/>
          </a:xfrm>
          <a:prstGeom prst="rect">
            <a:avLst/>
          </a:prstGeom>
        </p:spPr>
      </p:pic>
      <p:pic>
        <p:nvPicPr>
          <p:cNvPr id="8" name="Picture 7">
            <a:extLst>
              <a:ext uri="{FF2B5EF4-FFF2-40B4-BE49-F238E27FC236}">
                <a16:creationId xmlns:a16="http://schemas.microsoft.com/office/drawing/2014/main" id="{F4DB06F2-F0F2-44AB-B1B7-7C671A8229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246" y="4593228"/>
            <a:ext cx="10650436" cy="1933845"/>
          </a:xfrm>
          <a:prstGeom prst="rect">
            <a:avLst/>
          </a:prstGeom>
        </p:spPr>
      </p:pic>
    </p:spTree>
    <p:extLst>
      <p:ext uri="{BB962C8B-B14F-4D97-AF65-F5344CB8AC3E}">
        <p14:creationId xmlns:p14="http://schemas.microsoft.com/office/powerpoint/2010/main" val="1100475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660</Words>
  <Application>Microsoft Office PowerPoint</Application>
  <PresentationFormat>Widescreen</PresentationFormat>
  <Paragraphs>313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Saday _</cp:lastModifiedBy>
  <cp:revision>16</cp:revision>
  <dcterms:created xsi:type="dcterms:W3CDTF">2022-02-24T13:05:00Z</dcterms:created>
  <dcterms:modified xsi:type="dcterms:W3CDTF">2022-03-02T16:40:54Z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