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8" r:id="rId8"/>
    <p:sldId id="291" r:id="rId9"/>
    <p:sldId id="269" r:id="rId10"/>
    <p:sldId id="270" r:id="rId11"/>
    <p:sldId id="271" r:id="rId12"/>
    <p:sldId id="272" r:id="rId13"/>
    <p:sldId id="273" r:id="rId14"/>
    <p:sldId id="274" r:id="rId15"/>
    <p:sldId id="275" r:id="rId16"/>
    <p:sldId id="276" r:id="rId17"/>
    <p:sldId id="277" r:id="rId18"/>
    <p:sldId id="278" r:id="rId19"/>
    <p:sldId id="279" r:id="rId20"/>
    <p:sldId id="281" r:id="rId21"/>
    <p:sldId id="284" r:id="rId22"/>
    <p:sldId id="285" r:id="rId23"/>
    <p:sldId id="286" r:id="rId24"/>
    <p:sldId id="287" r:id="rId25"/>
    <p:sldId id="288" r:id="rId26"/>
    <p:sldId id="289" r:id="rId27"/>
    <p:sldId id="290" r:id="rId28"/>
    <p:sldId id="283" r:id="rId29"/>
    <p:sldId id="293"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81" d="100"/>
          <a:sy n="81" d="100"/>
        </p:scale>
        <p:origin x="6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04-05-2022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en.wikipedia.org/wiki/Smile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1582073" y="742885"/>
            <a:ext cx="9027857" cy="5878532"/>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2</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Machine Learning – Regression</a:t>
            </a:r>
          </a:p>
          <a:p>
            <a:pPr algn="ct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Retail Sales Prediction</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489277"/>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Promotional Ads and Customers count:</a:t>
            </a:r>
          </a:p>
          <a:p>
            <a:pPr algn="just">
              <a:lnSpc>
                <a:spcPct val="150000"/>
              </a:lnSpc>
            </a:pPr>
            <a:r>
              <a:rPr lang="en-US" sz="2400" dirty="0">
                <a:solidFill>
                  <a:srgbClr val="042D85"/>
                </a:solidFill>
                <a:latin typeface="Times New Roman" panose="02020603050405020304" pitchFamily="18" charset="0"/>
                <a:cs typeface="Times New Roman" panose="02020603050405020304" pitchFamily="18" charset="0"/>
              </a:rPr>
              <a:t>P</a:t>
            </a:r>
            <a:r>
              <a:rPr lang="en-US" sz="2400" b="0" dirty="0">
                <a:solidFill>
                  <a:srgbClr val="042D85"/>
                </a:solidFill>
                <a:effectLst/>
                <a:latin typeface="Times New Roman" panose="02020603050405020304" pitchFamily="18" charset="0"/>
                <a:cs typeface="Times New Roman" panose="02020603050405020304" pitchFamily="18" charset="0"/>
              </a:rPr>
              <a:t>ercentage increase in customer when promotional ads are running = </a:t>
            </a:r>
            <a:r>
              <a:rPr lang="en-IN" sz="2400" b="0" i="0" dirty="0">
                <a:solidFill>
                  <a:srgbClr val="042D85"/>
                </a:solidFill>
                <a:effectLst/>
                <a:latin typeface="Times New Roman" panose="02020603050405020304" pitchFamily="18" charset="0"/>
                <a:cs typeface="Times New Roman" panose="02020603050405020304" pitchFamily="18" charset="0"/>
              </a:rPr>
              <a:t>9.665641134987318</a:t>
            </a:r>
            <a:r>
              <a:rPr lang="en-US" sz="2400" b="0" dirty="0">
                <a:solidFill>
                  <a:srgbClr val="042D85"/>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042D85"/>
                </a:solidFill>
                <a:effectLst/>
                <a:latin typeface="Times New Roman" panose="02020603050405020304" pitchFamily="18" charset="0"/>
                <a:cs typeface="Times New Roman" panose="02020603050405020304" pitchFamily="18" charset="0"/>
              </a:rPr>
              <a:t>Running promotional ads gives 9% hike in customers.</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Percentage Shop Running Continuous Promotions:</a:t>
            </a:r>
          </a:p>
          <a:p>
            <a:pPr algn="just">
              <a:lnSpc>
                <a:spcPct val="150000"/>
              </a:lnSpc>
            </a:pPr>
            <a:r>
              <a:rPr lang="en-US" sz="2400" b="0" i="0" dirty="0">
                <a:solidFill>
                  <a:srgbClr val="042D85"/>
                </a:solidFill>
                <a:effectLst/>
                <a:latin typeface="Times New Roman" panose="02020603050405020304" pitchFamily="18" charset="0"/>
                <a:cs typeface="Times New Roman" panose="02020603050405020304" pitchFamily="18" charset="0"/>
              </a:rPr>
              <a:t>The Promo2SinceWeek,Promo2SinceYear and </a:t>
            </a:r>
            <a:r>
              <a:rPr lang="en-US" sz="2400" b="0" i="0" dirty="0" err="1">
                <a:solidFill>
                  <a:srgbClr val="042D85"/>
                </a:solidFill>
                <a:effectLst/>
                <a:latin typeface="Times New Roman" panose="02020603050405020304" pitchFamily="18" charset="0"/>
                <a:cs typeface="Times New Roman" panose="02020603050405020304" pitchFamily="18" charset="0"/>
              </a:rPr>
              <a:t>PromoInterval</a:t>
            </a:r>
            <a:r>
              <a:rPr lang="en-US" sz="2400" b="0" i="0" dirty="0">
                <a:solidFill>
                  <a:srgbClr val="042D85"/>
                </a:solidFill>
                <a:effectLst/>
                <a:latin typeface="Times New Roman" panose="02020603050405020304" pitchFamily="18" charset="0"/>
                <a:cs typeface="Times New Roman" panose="02020603050405020304" pitchFamily="18" charset="0"/>
              </a:rPr>
              <a:t> variables has almost 51% fill rate since they are actually NULL values because there are no continuous promotion for those stores.</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1330"/>
            <a:ext cx="11738610" cy="6555641"/>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Different Store Types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There are four different types of stores – a, b, c and d.</a:t>
            </a:r>
          </a:p>
          <a:p>
            <a:pPr algn="just"/>
            <a:endParaRPr lang="en-US" sz="2000" dirty="0">
              <a:ln w="0"/>
              <a:solidFill>
                <a:srgbClr val="042D85"/>
              </a:solidFill>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There are 551627 stores in type a, very few number of stores in type b, 136840 stores in type c and 312912 stores in type d.</a:t>
            </a:r>
          </a:p>
        </p:txBody>
      </p:sp>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EF62E7F6-97F1-4AA6-8289-04357BA10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7493"/>
            <a:ext cx="12192000" cy="3943014"/>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801862"/>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Total Sales per Store Type (in Billions)</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Type a store is having more than 3 Billion sales.</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Type b store is having less than 0.5 Billion sales.</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Type c store is having less than 1 Billion sales.</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Type d store is having less than 2 Billion sales.</a:t>
            </a: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B96EF08A-B207-4275-9A48-7A2B588A1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8180"/>
            <a:ext cx="12192000" cy="4041640"/>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66774"/>
            <a:ext cx="11738610" cy="6771084"/>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Total number of customers per Store Type (in Millions)</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more than 350 Million customers for type a store.</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less than 50 Million customers for type b store.</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approximately 100 Million customers for type c store.</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approximately 150 Million customers for type d store.</a:t>
            </a:r>
          </a:p>
        </p:txBody>
      </p:sp>
      <p:pic>
        <p:nvPicPr>
          <p:cNvPr id="5" name="Picture 4">
            <a:extLst>
              <a:ext uri="{FF2B5EF4-FFF2-40B4-BE49-F238E27FC236}">
                <a16:creationId xmlns:a16="http://schemas.microsoft.com/office/drawing/2014/main" id="{BDE5616B-4F2A-44F2-A178-8B2D213193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55FCFCF9-C9B0-48F6-949F-B152E8E64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2775"/>
            <a:ext cx="12192000" cy="3974742"/>
          </a:xfrm>
          <a:prstGeom prst="rect">
            <a:avLst/>
          </a:prstGeom>
        </p:spPr>
      </p:pic>
    </p:spTree>
    <p:extLst>
      <p:ext uri="{BB962C8B-B14F-4D97-AF65-F5344CB8AC3E}">
        <p14:creationId xmlns:p14="http://schemas.microsoft.com/office/powerpoint/2010/main" val="17101206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2944"/>
            <a:ext cx="11738610" cy="643253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Average Sales per Store Type</a:t>
            </a: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 average sale of type b store is higher than all other types of stores because, according to number of stores there are more number of customers for store type b when compared with other types of stores.</a:t>
            </a:r>
          </a:p>
        </p:txBody>
      </p:sp>
      <p:pic>
        <p:nvPicPr>
          <p:cNvPr id="6" name="Picture 5">
            <a:extLst>
              <a:ext uri="{FF2B5EF4-FFF2-40B4-BE49-F238E27FC236}">
                <a16:creationId xmlns:a16="http://schemas.microsoft.com/office/drawing/2014/main" id="{84D3A160-A456-454E-9629-282E68621D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70BEBC89-7C72-43E6-A251-7AE44B00F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5012"/>
            <a:ext cx="12192000" cy="3992070"/>
          </a:xfrm>
          <a:prstGeom prst="rect">
            <a:avLst/>
          </a:prstGeom>
        </p:spPr>
      </p:pic>
    </p:spTree>
    <p:extLst>
      <p:ext uri="{BB962C8B-B14F-4D97-AF65-F5344CB8AC3E}">
        <p14:creationId xmlns:p14="http://schemas.microsoft.com/office/powerpoint/2010/main" val="58161329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353"/>
            <a:ext cx="11738610" cy="649408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Average customer per Store Type</a:t>
            </a: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800" dirty="0">
              <a:ln w="0"/>
              <a:solidFill>
                <a:srgbClr val="042D85"/>
              </a:solidFill>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 average customer of type b store is higher than all other types of stores because, according to number of stores there are more number of customers for store type b when compared with other types of stores.</a:t>
            </a:r>
          </a:p>
        </p:txBody>
      </p:sp>
      <p:pic>
        <p:nvPicPr>
          <p:cNvPr id="5" name="Picture 4">
            <a:extLst>
              <a:ext uri="{FF2B5EF4-FFF2-40B4-BE49-F238E27FC236}">
                <a16:creationId xmlns:a16="http://schemas.microsoft.com/office/drawing/2014/main" id="{32EA542E-8E89-4C2F-ABE1-BFEB85DBB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9DAF630D-9A40-4E03-91E7-D480A9108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7600"/>
            <a:ext cx="12192000" cy="3927072"/>
          </a:xfrm>
          <a:prstGeom prst="rect">
            <a:avLst/>
          </a:prstGeom>
        </p:spPr>
      </p:pic>
    </p:spTree>
    <p:extLst>
      <p:ext uri="{BB962C8B-B14F-4D97-AF65-F5344CB8AC3E}">
        <p14:creationId xmlns:p14="http://schemas.microsoft.com/office/powerpoint/2010/main" val="24023860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3"/>
            <a:ext cx="11738610" cy="666285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Average customer spending time per Store Type</a:t>
            </a: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According to above graph, the customers spend more time in store type d and less time in store type b. </a:t>
            </a:r>
            <a:endParaRPr lang="en-US" sz="28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AB7771E-AE6F-40C2-A47A-DB62382D3A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2F451D2-2271-4D74-9244-48FEEA357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2984"/>
            <a:ext cx="12192000" cy="4024625"/>
          </a:xfrm>
          <a:prstGeom prst="rect">
            <a:avLst/>
          </a:prstGeom>
        </p:spPr>
      </p:pic>
    </p:spTree>
    <p:extLst>
      <p:ext uri="{BB962C8B-B14F-4D97-AF65-F5344CB8AC3E}">
        <p14:creationId xmlns:p14="http://schemas.microsoft.com/office/powerpoint/2010/main" val="122163784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95054"/>
            <a:ext cx="11738610" cy="667875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Assortments and </a:t>
            </a:r>
            <a:r>
              <a:rPr lang="en-US" sz="2800" b="1" dirty="0">
                <a:ln w="0"/>
                <a:solidFill>
                  <a:srgbClr val="C00000"/>
                </a:solidFill>
                <a:latin typeface="Times New Roman" panose="02020603050405020304" pitchFamily="18" charset="0"/>
                <a:cs typeface="Times New Roman" panose="02020603050405020304" pitchFamily="18" charset="0"/>
              </a:rPr>
              <a:t>Store Types</a:t>
            </a: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We can clearly see here that most of the stores have either a assortment type or c assortment type.</a:t>
            </a:r>
          </a:p>
          <a:p>
            <a:pPr marL="342900" indent="-342900" algn="just">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Interestingly enough Store Type d which has the highest Sales per customer average actually has mostly c assortment type, this is most probably the reason for having this high average in Sales per customer. Having variety in stores always increases the customers spending pattern.</a:t>
            </a:r>
          </a:p>
        </p:txBody>
      </p:sp>
      <p:pic>
        <p:nvPicPr>
          <p:cNvPr id="5" name="Picture 4">
            <a:extLst>
              <a:ext uri="{FF2B5EF4-FFF2-40B4-BE49-F238E27FC236}">
                <a16:creationId xmlns:a16="http://schemas.microsoft.com/office/drawing/2014/main" id="{83DB7BDA-0314-4416-A0B5-9506658E53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29014AA7-38E5-4E29-B9B0-BF73566D8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3834"/>
            <a:ext cx="12192000" cy="3852309"/>
          </a:xfrm>
          <a:prstGeom prst="rect">
            <a:avLst/>
          </a:prstGeom>
        </p:spPr>
      </p:pic>
    </p:spTree>
    <p:extLst>
      <p:ext uri="{BB962C8B-B14F-4D97-AF65-F5344CB8AC3E}">
        <p14:creationId xmlns:p14="http://schemas.microsoft.com/office/powerpoint/2010/main" val="28447320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6200"/>
            <a:ext cx="11738610" cy="636616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3200" b="1" dirty="0">
                <a:ln w="0"/>
                <a:solidFill>
                  <a:srgbClr val="C00000"/>
                </a:solidFill>
                <a:latin typeface="Times New Roman" panose="02020603050405020304" pitchFamily="18" charset="0"/>
                <a:cs typeface="Times New Roman" panose="02020603050405020304" pitchFamily="18" charset="0"/>
              </a:rPr>
              <a:t>Sales Analysis</a:t>
            </a:r>
          </a:p>
          <a:p>
            <a:pPr algn="just"/>
            <a:r>
              <a:rPr lang="en-US" sz="2400" b="1" dirty="0">
                <a:ln w="0"/>
                <a:solidFill>
                  <a:srgbClr val="042D85"/>
                </a:solidFill>
                <a:latin typeface="Times New Roman" panose="02020603050405020304" pitchFamily="18" charset="0"/>
                <a:cs typeface="Times New Roman" panose="02020603050405020304" pitchFamily="18" charset="0"/>
              </a:rPr>
              <a:t>Sales per day</a:t>
            </a: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r>
              <a:rPr lang="en-US" sz="2400" b="1" dirty="0">
                <a:ln w="0"/>
                <a:solidFill>
                  <a:srgbClr val="042D85"/>
                </a:solidFill>
                <a:latin typeface="Times New Roman" panose="02020603050405020304" pitchFamily="18" charset="0"/>
                <a:cs typeface="Times New Roman" panose="02020603050405020304" pitchFamily="18" charset="0"/>
              </a:rPr>
              <a:t>Sales per week</a:t>
            </a:r>
          </a:p>
          <a:p>
            <a:pPr algn="just"/>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9F6FD-89EC-4BD5-9BD0-C48A5D249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8AA791B5-6D13-452A-8BD6-A4B712C0F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6" y="1497107"/>
            <a:ext cx="11738610" cy="2330822"/>
          </a:xfrm>
          <a:prstGeom prst="rect">
            <a:avLst/>
          </a:prstGeom>
        </p:spPr>
      </p:pic>
      <p:pic>
        <p:nvPicPr>
          <p:cNvPr id="8" name="Picture 7">
            <a:extLst>
              <a:ext uri="{FF2B5EF4-FFF2-40B4-BE49-F238E27FC236}">
                <a16:creationId xmlns:a16="http://schemas.microsoft.com/office/drawing/2014/main" id="{AEBCA7E7-D917-49A0-8BED-4DB718552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29" y="4180177"/>
            <a:ext cx="11738610" cy="2575959"/>
          </a:xfrm>
          <a:prstGeom prst="rect">
            <a:avLst/>
          </a:prstGeom>
        </p:spPr>
      </p:pic>
    </p:spTree>
    <p:extLst>
      <p:ext uri="{BB962C8B-B14F-4D97-AF65-F5344CB8AC3E}">
        <p14:creationId xmlns:p14="http://schemas.microsoft.com/office/powerpoint/2010/main" val="11753698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49483"/>
            <a:ext cx="11738610" cy="5812169"/>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3200" b="1" dirty="0">
                <a:ln w="0"/>
                <a:solidFill>
                  <a:srgbClr val="C00000"/>
                </a:solidFill>
                <a:latin typeface="Times New Roman" panose="02020603050405020304" pitchFamily="18" charset="0"/>
                <a:cs typeface="Times New Roman" panose="02020603050405020304" pitchFamily="18" charset="0"/>
              </a:rPr>
              <a:t>Sales Analysis</a:t>
            </a:r>
          </a:p>
          <a:p>
            <a:pPr algn="just"/>
            <a:r>
              <a:rPr lang="en-US" sz="2400" b="1" dirty="0">
                <a:ln w="0"/>
                <a:solidFill>
                  <a:srgbClr val="042D85"/>
                </a:solidFill>
                <a:latin typeface="Times New Roman" panose="02020603050405020304" pitchFamily="18" charset="0"/>
                <a:cs typeface="Times New Roman" panose="02020603050405020304" pitchFamily="18" charset="0"/>
              </a:rPr>
              <a:t>Customers per day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Customers per week</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B2DF67-A874-4B7F-82DB-83D0EBED02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08A3AF8F-EE68-4CF5-8413-184C3EB52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4" y="1550894"/>
            <a:ext cx="11738610" cy="2348754"/>
          </a:xfrm>
          <a:prstGeom prst="rect">
            <a:avLst/>
          </a:prstGeom>
        </p:spPr>
      </p:pic>
      <p:pic>
        <p:nvPicPr>
          <p:cNvPr id="8" name="Picture 7">
            <a:extLst>
              <a:ext uri="{FF2B5EF4-FFF2-40B4-BE49-F238E27FC236}">
                <a16:creationId xmlns:a16="http://schemas.microsoft.com/office/drawing/2014/main" id="{1ED23F9C-39D9-423C-B844-7910E9BDF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693" y="4262306"/>
            <a:ext cx="11738611" cy="2419439"/>
          </a:xfrm>
          <a:prstGeom prst="rect">
            <a:avLst/>
          </a:prstGeom>
        </p:spPr>
      </p:pic>
    </p:spTree>
    <p:extLst>
      <p:ext uri="{BB962C8B-B14F-4D97-AF65-F5344CB8AC3E}">
        <p14:creationId xmlns:p14="http://schemas.microsoft.com/office/powerpoint/2010/main" val="41663441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5453865"/>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Importing Libraries &amp; Loading Data</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 – processing &amp; Feature Engineering</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Modeling</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001643"/>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Modeling</a:t>
            </a:r>
          </a:p>
          <a:p>
            <a:pPr algn="just"/>
            <a:r>
              <a:rPr lang="en-US" sz="3200" b="1" dirty="0">
                <a:ln w="0"/>
                <a:solidFill>
                  <a:srgbClr val="C00000"/>
                </a:solidFill>
                <a:latin typeface="Times New Roman" panose="02020603050405020304" pitchFamily="18" charset="0"/>
                <a:cs typeface="Times New Roman" panose="02020603050405020304" pitchFamily="18" charset="0"/>
              </a:rPr>
              <a:t>Decision Tree Regression</a:t>
            </a:r>
          </a:p>
          <a:p>
            <a:pPr algn="just">
              <a:lnSpc>
                <a:spcPct val="150000"/>
              </a:lnSpc>
            </a:pP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Scatter Plot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0BD7DD61-2D4C-4080-85D5-28FD99CB2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83" y="2962733"/>
            <a:ext cx="5137387" cy="3380132"/>
          </a:xfrm>
          <a:prstGeom prst="rect">
            <a:avLst/>
          </a:prstGeom>
        </p:spPr>
      </p:pic>
    </p:spTree>
    <p:extLst>
      <p:ext uri="{BB962C8B-B14F-4D97-AF65-F5344CB8AC3E}">
        <p14:creationId xmlns:p14="http://schemas.microsoft.com/office/powerpoint/2010/main" val="149887419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49408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Actual vs Predicted values</a:t>
            </a: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452E952F-0BED-49FA-A419-BEAB2FB9F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171" y="819220"/>
            <a:ext cx="9007110" cy="5751065"/>
          </a:xfrm>
          <a:prstGeom prst="rect">
            <a:avLst/>
          </a:prstGeom>
        </p:spPr>
      </p:pic>
    </p:spTree>
    <p:extLst>
      <p:ext uri="{BB962C8B-B14F-4D97-AF65-F5344CB8AC3E}">
        <p14:creationId xmlns:p14="http://schemas.microsoft.com/office/powerpoint/2010/main" val="16813860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49408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Feature Importance</a:t>
            </a: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5D2820BC-8F7F-4D6E-B8D3-F6A5A084C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694" y="780530"/>
            <a:ext cx="8328212" cy="5296940"/>
          </a:xfrm>
          <a:prstGeom prst="rect">
            <a:avLst/>
          </a:prstGeom>
        </p:spPr>
      </p:pic>
    </p:spTree>
    <p:extLst>
      <p:ext uri="{BB962C8B-B14F-4D97-AF65-F5344CB8AC3E}">
        <p14:creationId xmlns:p14="http://schemas.microsoft.com/office/powerpoint/2010/main" val="64286430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46276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Gradient Boosting</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Scatter Plot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B7EE32EB-F04E-4C18-9F61-FB03704F2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707" y="1876208"/>
            <a:ext cx="4734586" cy="3105583"/>
          </a:xfrm>
          <a:prstGeom prst="rect">
            <a:avLst/>
          </a:prstGeom>
        </p:spPr>
      </p:pic>
    </p:spTree>
    <p:extLst>
      <p:ext uri="{BB962C8B-B14F-4D97-AF65-F5344CB8AC3E}">
        <p14:creationId xmlns:p14="http://schemas.microsoft.com/office/powerpoint/2010/main" val="173896265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46276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Random Forest</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Scatter Plot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9439CB2E-9FE4-405E-A395-92E49260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417" y="1885734"/>
            <a:ext cx="4763165" cy="3086531"/>
          </a:xfrm>
          <a:prstGeom prst="rect">
            <a:avLst/>
          </a:prstGeom>
        </p:spPr>
      </p:pic>
    </p:spTree>
    <p:extLst>
      <p:ext uri="{BB962C8B-B14F-4D97-AF65-F5344CB8AC3E}">
        <p14:creationId xmlns:p14="http://schemas.microsoft.com/office/powerpoint/2010/main" val="126204083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46276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XG Boost</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Tree</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79EBE8B7-B5B5-46B2-B22B-B1268FD5A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50" y="823797"/>
            <a:ext cx="10040751" cy="5658640"/>
          </a:xfrm>
          <a:prstGeom prst="rect">
            <a:avLst/>
          </a:prstGeom>
        </p:spPr>
      </p:pic>
    </p:spTree>
    <p:extLst>
      <p:ext uri="{BB962C8B-B14F-4D97-AF65-F5344CB8AC3E}">
        <p14:creationId xmlns:p14="http://schemas.microsoft.com/office/powerpoint/2010/main" val="133190544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46276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XG Boost</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Tree</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F691DD7A-D83B-4442-82E7-BF6233B11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403" y="903919"/>
            <a:ext cx="10002646" cy="5677692"/>
          </a:xfrm>
          <a:prstGeom prst="rect">
            <a:avLst/>
          </a:prstGeom>
        </p:spPr>
      </p:pic>
    </p:spTree>
    <p:extLst>
      <p:ext uri="{BB962C8B-B14F-4D97-AF65-F5344CB8AC3E}">
        <p14:creationId xmlns:p14="http://schemas.microsoft.com/office/powerpoint/2010/main" val="309340562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46276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Feature Importance</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1896D627-E38F-450E-90FF-DAE803AF3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336" y="1161733"/>
            <a:ext cx="7897327" cy="4534533"/>
          </a:xfrm>
          <a:prstGeom prst="rect">
            <a:avLst/>
          </a:prstGeom>
        </p:spPr>
      </p:pic>
    </p:spTree>
    <p:extLst>
      <p:ext uri="{BB962C8B-B14F-4D97-AF65-F5344CB8AC3E}">
        <p14:creationId xmlns:p14="http://schemas.microsoft.com/office/powerpoint/2010/main" val="124674744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709529"/>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EDA</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p>
          <a:p>
            <a:endParaRPr lang="en-US" sz="16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Over those two years, 172817 is the number of times that different stores closed on given days.</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From those closed events, 2263 times occurred because there was a school holiday.</a:t>
            </a:r>
            <a:endParaRPr lang="en-US" sz="1400" dirty="0">
              <a:solidFill>
                <a:srgbClr val="042D85"/>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For Closed Event 30140 times it occurred because of either a bank holiday or easter or Christmas.</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After reading the description of the this task, Rossman clearly stated that they were undergoing refurbishments sometimes and had to close. Most probably those were the times this event was happening.</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best solution here is to get rid of closed stores and prevent the models to train on them and get false guidance</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Analysis clearly states that if we run promotional advertisement then there is jump in average sales, So we can say running promotion is beneficial for stores.</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If we look over the years, there is a slight increase Year over Year but we don't see any major change from 2013 to 2015 and we actually see a very similar pattern in the months over the years with major spikes first around Easter period in March and April then in Summer in May, June and July and then finally around the Christmas period in November and December.</a:t>
            </a:r>
            <a:endParaRPr lang="en-US"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For Sunday since a very few stores opens on Sundays (only 33);if anyone needs anything urgently and don't have the time to get it during the week, he will have to do some distance to get to the open ones even if it's not close to his house. This means that those 33 open stores on Sunday actually accounts for the potential demand if all Rossman Stores were closed on Sundays. This clearly shows us how important it is for stores to be opened on Sundays.</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Store type a has the highest number of stores, sales and customers from the 4 different store types. But this doesn't mean it's the best performing Store type.</a:t>
            </a:r>
          </a:p>
          <a:p>
            <a:pPr algn="just"/>
            <a:endParaRPr lang="en-US" dirty="0">
              <a:ln w="0"/>
              <a:solidFill>
                <a:srgbClr val="042D85"/>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4524315"/>
          </a:xfrm>
          <a:prstGeom prst="rect">
            <a:avLst/>
          </a:prstGeom>
          <a:noFill/>
        </p:spPr>
        <p:txBody>
          <a:bodyPr wrap="square" lIns="91440" tIns="45720" rIns="91440" bIns="45720">
            <a:spAutoFit/>
          </a:bodyPr>
          <a:lstStyle/>
          <a:p>
            <a:endPar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When looking at the average sales and number of customers, actually it is Store type b who was the highest average Sales and highest average Number of Customers. One assumption could be that if b has only 17 stores but such a high amount of average sales and customers, whereas a would be smaller in size but much more present.</a:t>
            </a:r>
          </a:p>
          <a:p>
            <a:pPr marL="285750" indent="-285750">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Surprisingly it is Store Type d who has the highest average spending per Customer, this is probably explained by an average competition distance higher than the rest which means each customer will buy more since he knows there isn't a lot of similar shops around.</a:t>
            </a:r>
          </a:p>
          <a:p>
            <a:pPr marL="285750" indent="-285750">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We can clearly see here that most of the stores have either a assortment type or c assortment type.</a:t>
            </a:r>
          </a:p>
          <a:p>
            <a:pPr marL="285750" indent="-285750">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Interestingly enough Store Type d which has the highest Sales per customer average actually has mostly c assortment type, this is most probably the reason for having this high average in Sales per customer. Having variety in stores always increases the customers spending pattern.</a:t>
            </a:r>
          </a:p>
          <a:p>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Data Modeling</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endParaRPr lang="en-US" sz="16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l"/>
            <a:endParaRPr lang="en-US" b="0" i="0" dirty="0">
              <a:solidFill>
                <a:srgbClr val="042D85"/>
              </a:solidFill>
              <a:effectLst/>
              <a:latin typeface="Times New Roman" panose="02020603050405020304" pitchFamily="18" charset="0"/>
              <a:cs typeface="Times New Roman" panose="02020603050405020304" pitchFamily="18" charset="0"/>
            </a:endParaRPr>
          </a:p>
          <a:p>
            <a:pPr algn="just"/>
            <a:endParaRPr lang="en-US" dirty="0">
              <a:ln w="0"/>
              <a:solidFill>
                <a:srgbClr val="042D85"/>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23353837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6186309"/>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lnSpc>
                <a:spcPct val="150000"/>
              </a:lnSpc>
            </a:pPr>
            <a:r>
              <a:rPr lang="en-US" sz="2000" b="0" i="0" dirty="0" err="1">
                <a:solidFill>
                  <a:srgbClr val="042D85"/>
                </a:solidFill>
                <a:effectLst/>
                <a:latin typeface="Times New Roman" panose="02020603050405020304" pitchFamily="18" charset="0"/>
                <a:cs typeface="Times New Roman" panose="02020603050405020304" pitchFamily="18" charset="0"/>
              </a:rPr>
              <a:t>Rossmann</a:t>
            </a:r>
            <a:r>
              <a:rPr lang="en-US" sz="2000" b="0" i="0" dirty="0">
                <a:solidFill>
                  <a:srgbClr val="042D85"/>
                </a:solidFill>
                <a:effectLst/>
                <a:latin typeface="Times New Roman" panose="02020603050405020304" pitchFamily="18" charset="0"/>
                <a:cs typeface="Times New Roman" panose="02020603050405020304" pitchFamily="18" charset="0"/>
              </a:rPr>
              <a:t> operates over 3,000 drug stores in 7 European countries. Currently, </a:t>
            </a:r>
            <a:r>
              <a:rPr lang="en-US" sz="2000" b="0" i="0" dirty="0" err="1">
                <a:solidFill>
                  <a:srgbClr val="042D85"/>
                </a:solidFill>
                <a:effectLst/>
                <a:latin typeface="Times New Roman" panose="02020603050405020304" pitchFamily="18" charset="0"/>
                <a:cs typeface="Times New Roman" panose="02020603050405020304" pitchFamily="18" charset="0"/>
              </a:rPr>
              <a:t>Rossmann</a:t>
            </a:r>
            <a:r>
              <a:rPr lang="en-US" sz="2000" b="0" i="0" dirty="0">
                <a:solidFill>
                  <a:srgbClr val="042D85"/>
                </a:solidFill>
                <a:effectLst/>
                <a:latin typeface="Times New Roman" panose="02020603050405020304" pitchFamily="18" charset="0"/>
                <a:cs typeface="Times New Roman" panose="02020603050405020304" pitchFamily="18" charset="0"/>
              </a:rPr>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algn="l"/>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l"/>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l">
              <a:lnSpc>
                <a:spcPct val="150000"/>
              </a:lnSpc>
            </a:pPr>
            <a:r>
              <a:rPr lang="en-US" sz="2000" dirty="0">
                <a:solidFill>
                  <a:srgbClr val="042D85"/>
                </a:solidFill>
                <a:latin typeface="Times New Roman" panose="02020603050405020304" pitchFamily="18" charset="0"/>
                <a:cs typeface="Times New Roman" panose="02020603050405020304" pitchFamily="18" charset="0"/>
              </a:rPr>
              <a:t>We</a:t>
            </a:r>
            <a:r>
              <a:rPr lang="en-US" sz="2000" b="0" i="0" dirty="0">
                <a:solidFill>
                  <a:srgbClr val="042D85"/>
                </a:solidFill>
                <a:effectLst/>
                <a:latin typeface="Times New Roman" panose="02020603050405020304" pitchFamily="18" charset="0"/>
                <a:cs typeface="Times New Roman" panose="02020603050405020304" pitchFamily="18" charset="0"/>
              </a:rPr>
              <a:t> are provided with historical sales data for 1,115 </a:t>
            </a:r>
            <a:r>
              <a:rPr lang="en-US" sz="2000" b="0" i="0" dirty="0" err="1">
                <a:solidFill>
                  <a:srgbClr val="042D85"/>
                </a:solidFill>
                <a:effectLst/>
                <a:latin typeface="Times New Roman" panose="02020603050405020304" pitchFamily="18" charset="0"/>
                <a:cs typeface="Times New Roman" panose="02020603050405020304" pitchFamily="18" charset="0"/>
              </a:rPr>
              <a:t>Rossmann</a:t>
            </a:r>
            <a:r>
              <a:rPr lang="en-US" sz="2000" b="0" i="0" dirty="0">
                <a:solidFill>
                  <a:srgbClr val="042D85"/>
                </a:solidFill>
                <a:effectLst/>
                <a:latin typeface="Times New Roman" panose="02020603050405020304" pitchFamily="18" charset="0"/>
                <a:cs typeface="Times New Roman" panose="02020603050405020304" pitchFamily="18" charset="0"/>
              </a:rPr>
              <a:t> stores. The task is to forecast the "Sales" column for the test set. </a:t>
            </a:r>
          </a:p>
          <a:p>
            <a:pPr algn="l">
              <a:lnSpc>
                <a:spcPct val="150000"/>
              </a:lnSpc>
            </a:pPr>
            <a:endParaRPr lang="en-US" sz="2000" dirty="0">
              <a:solidFill>
                <a:srgbClr val="042D85"/>
              </a:solidFill>
              <a:latin typeface="Times New Roman" panose="02020603050405020304" pitchFamily="18" charset="0"/>
              <a:cs typeface="Times New Roman" panose="02020603050405020304" pitchFamily="18" charset="0"/>
            </a:endParaRPr>
          </a:p>
          <a:p>
            <a:pPr algn="l">
              <a:lnSpc>
                <a:spcPct val="150000"/>
              </a:lnSpc>
            </a:pPr>
            <a:r>
              <a:rPr lang="en-US" sz="2000" b="1" i="0" dirty="0">
                <a:solidFill>
                  <a:srgbClr val="042D85"/>
                </a:solidFill>
                <a:effectLst/>
                <a:latin typeface="Times New Roman" panose="02020603050405020304" pitchFamily="18" charset="0"/>
                <a:cs typeface="Times New Roman" panose="02020603050405020304" pitchFamily="18" charset="0"/>
              </a:rPr>
              <a:t>Note –</a:t>
            </a:r>
            <a:r>
              <a:rPr lang="en-US" sz="2000" b="0" i="0" dirty="0">
                <a:solidFill>
                  <a:srgbClr val="042D85"/>
                </a:solidFill>
                <a:effectLst/>
                <a:latin typeface="Times New Roman" panose="02020603050405020304" pitchFamily="18" charset="0"/>
                <a:cs typeface="Times New Roman" panose="02020603050405020304" pitchFamily="18" charset="0"/>
              </a:rPr>
              <a:t> some stores in the dataset were temporarily closed for refurbishment.</a:t>
            </a:r>
            <a:endParaRPr lang="en-US" sz="2000" b="1" i="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6247864"/>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r>
              <a:rPr lang="en-US" sz="1600" dirty="0">
                <a:ln w="0"/>
                <a:solidFill>
                  <a:srgbClr val="042D85"/>
                </a:solidFill>
                <a:latin typeface="Times New Roman" panose="02020603050405020304" pitchFamily="18" charset="0"/>
                <a:cs typeface="Times New Roman" panose="02020603050405020304" pitchFamily="18" charset="0"/>
              </a:rPr>
              <a:t>We are given two data sets :</a:t>
            </a:r>
          </a:p>
          <a:p>
            <a:pPr algn="l"/>
            <a:r>
              <a:rPr lang="en-US" sz="1600" b="1" i="0" dirty="0" err="1">
                <a:solidFill>
                  <a:srgbClr val="042D85"/>
                </a:solidFill>
                <a:effectLst/>
                <a:latin typeface="Times New Roman" panose="02020603050405020304" pitchFamily="18" charset="0"/>
                <a:cs typeface="Times New Roman" panose="02020603050405020304" pitchFamily="18" charset="0"/>
              </a:rPr>
              <a:t>Rossmann</a:t>
            </a:r>
            <a:r>
              <a:rPr lang="en-US" sz="1600" b="1" i="0" dirty="0">
                <a:solidFill>
                  <a:srgbClr val="042D85"/>
                </a:solidFill>
                <a:effectLst/>
                <a:latin typeface="Times New Roman" panose="02020603050405020304" pitchFamily="18" charset="0"/>
                <a:cs typeface="Times New Roman" panose="02020603050405020304" pitchFamily="18" charset="0"/>
              </a:rPr>
              <a:t> Stores Data.csv </a:t>
            </a:r>
            <a:r>
              <a:rPr lang="en-US" sz="1600" i="0" dirty="0">
                <a:solidFill>
                  <a:srgbClr val="042D85"/>
                </a:solidFill>
                <a:effectLst/>
                <a:latin typeface="Times New Roman" panose="02020603050405020304" pitchFamily="18" charset="0"/>
                <a:cs typeface="Times New Roman" panose="02020603050405020304" pitchFamily="18" charset="0"/>
              </a:rPr>
              <a:t>- historical data including Sales</a:t>
            </a:r>
          </a:p>
          <a:p>
            <a:pPr algn="l"/>
            <a:r>
              <a:rPr lang="en-US" sz="1600" b="1" i="0" dirty="0">
                <a:solidFill>
                  <a:srgbClr val="042D85"/>
                </a:solidFill>
                <a:effectLst/>
                <a:latin typeface="Times New Roman" panose="02020603050405020304" pitchFamily="18" charset="0"/>
                <a:cs typeface="Times New Roman" panose="02020603050405020304" pitchFamily="18" charset="0"/>
              </a:rPr>
              <a:t>store.csv </a:t>
            </a:r>
            <a:r>
              <a:rPr lang="en-US" sz="1600" i="0" dirty="0">
                <a:solidFill>
                  <a:srgbClr val="042D85"/>
                </a:solidFill>
                <a:effectLst/>
                <a:latin typeface="Times New Roman" panose="02020603050405020304" pitchFamily="18" charset="0"/>
                <a:cs typeface="Times New Roman" panose="02020603050405020304" pitchFamily="18" charset="0"/>
              </a:rPr>
              <a:t>- supplemental information about the stores</a:t>
            </a:r>
          </a:p>
          <a:p>
            <a:pPr algn="l"/>
            <a:endParaRPr lang="en-US" sz="1600" dirty="0">
              <a:solidFill>
                <a:srgbClr val="042D85"/>
              </a:solidFill>
              <a:latin typeface="Times New Roman" panose="02020603050405020304" pitchFamily="18" charset="0"/>
              <a:cs typeface="Times New Roman" panose="02020603050405020304" pitchFamily="18" charset="0"/>
            </a:endParaRPr>
          </a:p>
          <a:p>
            <a:pPr algn="l"/>
            <a:r>
              <a:rPr lang="en-US" sz="1600" b="1" i="0" u="sng" dirty="0">
                <a:solidFill>
                  <a:srgbClr val="042D85"/>
                </a:solidFill>
                <a:effectLst/>
                <a:latin typeface="Times New Roman" panose="02020603050405020304" pitchFamily="18" charset="0"/>
                <a:cs typeface="Times New Roman" panose="02020603050405020304" pitchFamily="18" charset="0"/>
              </a:rPr>
              <a:t>Data fields</a:t>
            </a:r>
            <a:endParaRPr lang="en-US" sz="1600" b="0" i="0" dirty="0">
              <a:solidFill>
                <a:srgbClr val="042D85"/>
              </a:solidFill>
              <a:effectLst/>
              <a:latin typeface="Times New Roman" panose="02020603050405020304" pitchFamily="18" charset="0"/>
              <a:cs typeface="Times New Roman" panose="02020603050405020304" pitchFamily="18" charset="0"/>
            </a:endParaRPr>
          </a:p>
          <a:p>
            <a:pPr algn="l"/>
            <a:r>
              <a:rPr lang="en-US" sz="1600" b="0" i="0" dirty="0">
                <a:solidFill>
                  <a:srgbClr val="042D85"/>
                </a:solidFill>
                <a:effectLst/>
                <a:latin typeface="Times New Roman" panose="02020603050405020304" pitchFamily="18" charset="0"/>
                <a:cs typeface="Times New Roman" panose="02020603050405020304" pitchFamily="18" charset="0"/>
              </a:rPr>
              <a:t>Most of the fields are self-explanatory. The following are descriptions for those that aren't.</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Id - an Id that represents a (Store, Date) duple within the test set</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Store - a unique Id for each store</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Sales - the turnover for any given day (this is what you are predicting)</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Customers - the number of customers on a given day</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Open - an indicator for whether the store was open: 0 = closed, 1 = open</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StateHoliday</a:t>
            </a:r>
            <a:r>
              <a:rPr lang="en-US" sz="1600" b="0" i="0" dirty="0">
                <a:solidFill>
                  <a:srgbClr val="042D85"/>
                </a:solidFill>
                <a:effectLst/>
                <a:latin typeface="Times New Roman" panose="02020603050405020304" pitchFamily="18" charset="0"/>
                <a:cs typeface="Times New Roman" panose="02020603050405020304" pitchFamily="18" charset="0"/>
              </a:rPr>
              <a:t> - indicates a state holiday. Normally all stores, with few exceptions, are closed on state holidays. Note that all schools are closed on public holidays and weekends. a = public holiday, b = Easter holiday, c = Christmas, 0 = None</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SchoolHoliday</a:t>
            </a:r>
            <a:r>
              <a:rPr lang="en-US" sz="1600" b="0" i="0" dirty="0">
                <a:solidFill>
                  <a:srgbClr val="042D85"/>
                </a:solidFill>
                <a:effectLst/>
                <a:latin typeface="Times New Roman" panose="02020603050405020304" pitchFamily="18" charset="0"/>
                <a:cs typeface="Times New Roman" panose="02020603050405020304" pitchFamily="18" charset="0"/>
              </a:rPr>
              <a:t> - indicates if the (Store, Date) was affected by the closure of public schools</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StoreType</a:t>
            </a:r>
            <a:r>
              <a:rPr lang="en-US" sz="1600" b="0" i="0" dirty="0">
                <a:solidFill>
                  <a:srgbClr val="042D85"/>
                </a:solidFill>
                <a:effectLst/>
                <a:latin typeface="Times New Roman" panose="02020603050405020304" pitchFamily="18" charset="0"/>
                <a:cs typeface="Times New Roman" panose="02020603050405020304" pitchFamily="18" charset="0"/>
              </a:rPr>
              <a:t> - differentiates between 4 different store models: a, b, c, d</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Assortment - describes an assortment level: a = basic, b = extra, c = extended</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CompetitionDistance</a:t>
            </a:r>
            <a:r>
              <a:rPr lang="en-US" sz="1600" b="0" i="0" dirty="0">
                <a:solidFill>
                  <a:srgbClr val="042D85"/>
                </a:solidFill>
                <a:effectLst/>
                <a:latin typeface="Times New Roman" panose="02020603050405020304" pitchFamily="18" charset="0"/>
                <a:cs typeface="Times New Roman" panose="02020603050405020304" pitchFamily="18" charset="0"/>
              </a:rPr>
              <a:t> - distance in meters to the nearest competitor store</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CompetitionOpenSince</a:t>
            </a:r>
            <a:r>
              <a:rPr lang="en-US" sz="1600" b="0" i="0" dirty="0">
                <a:solidFill>
                  <a:srgbClr val="042D85"/>
                </a:solidFill>
                <a:effectLst/>
                <a:latin typeface="Times New Roman" panose="02020603050405020304" pitchFamily="18" charset="0"/>
                <a:cs typeface="Times New Roman" panose="02020603050405020304" pitchFamily="18" charset="0"/>
              </a:rPr>
              <a:t>[Month/Year] - gives the approximate year and month of the time the nearest competitor was opened</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Promo - indicates whether a store is running a promo on that day</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Promo2 - Promo2 is a continuing and consecutive promotion for some stores: 0 = store is not participating, 1 = store is participating</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Promo2Since[Year/Week] - describes the year and calendar week when the store started participating in Promo2</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PromoInterval</a:t>
            </a:r>
            <a:r>
              <a:rPr lang="en-US" sz="1600" b="0" i="0" dirty="0">
                <a:solidFill>
                  <a:srgbClr val="042D85"/>
                </a:solidFill>
                <a:effectLst/>
                <a:latin typeface="Times New Roman" panose="02020603050405020304" pitchFamily="18" charset="0"/>
                <a:cs typeface="Times New Roman" panose="02020603050405020304" pitchFamily="18" charset="0"/>
              </a:rPr>
              <a:t> - describes the consecutive intervals Promo2 is started, naming the months the promotion is started anew. E.g. "</a:t>
            </a:r>
            <a:r>
              <a:rPr lang="en-US" sz="1600" b="0" i="0" dirty="0" err="1">
                <a:solidFill>
                  <a:srgbClr val="042D85"/>
                </a:solidFill>
                <a:effectLst/>
                <a:latin typeface="Times New Roman" panose="02020603050405020304" pitchFamily="18" charset="0"/>
                <a:cs typeface="Times New Roman" panose="02020603050405020304" pitchFamily="18" charset="0"/>
              </a:rPr>
              <a:t>Feb,May,Aug,Nov</a:t>
            </a:r>
            <a:r>
              <a:rPr lang="en-US" sz="1600" b="0" i="0" dirty="0">
                <a:solidFill>
                  <a:srgbClr val="042D85"/>
                </a:solidFill>
                <a:effectLst/>
                <a:latin typeface="Times New Roman" panose="02020603050405020304" pitchFamily="18" charset="0"/>
                <a:cs typeface="Times New Roman" panose="02020603050405020304" pitchFamily="18" charset="0"/>
              </a:rPr>
              <a:t>" means each round starts in February, May, August, November of any given year for that store.</a:t>
            </a: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571799"/>
          </a:xfrm>
          <a:prstGeom prst="rect">
            <a:avLst/>
          </a:prstGeom>
          <a:noFill/>
        </p:spPr>
        <p:txBody>
          <a:bodyPr wrap="square" lIns="91440" tIns="45720" rIns="91440" bIns="45720">
            <a:spAutoFit/>
          </a:bodyPr>
          <a:lstStyle/>
          <a:p>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Importing </a:t>
            </a:r>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Libraries &amp; Loading Data</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pandas</a:t>
            </a:r>
          </a:p>
          <a:p>
            <a:pPr marL="342900" indent="-342900" algn="just">
              <a:lnSpc>
                <a:spcPct val="150000"/>
              </a:lnSpc>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numpy</a:t>
            </a:r>
            <a:endParaRPr lang="en-US" sz="2400" dirty="0">
              <a:ln w="0"/>
              <a:solidFill>
                <a:srgbClr val="042D85"/>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matplotlib</a:t>
            </a:r>
          </a:p>
          <a:p>
            <a:pPr marL="342900" indent="-342900" algn="just">
              <a:lnSpc>
                <a:spcPct val="150000"/>
              </a:lnSpc>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seaborn</a:t>
            </a:r>
          </a:p>
          <a:p>
            <a:pPr marL="342900" indent="-342900" algn="just">
              <a:lnSpc>
                <a:spcPct val="150000"/>
              </a:lnSpc>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Sklearn</a:t>
            </a: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2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We have merged both the dataset </a:t>
            </a:r>
            <a:r>
              <a:rPr lang="en-US" sz="2200" i="0" dirty="0" err="1">
                <a:solidFill>
                  <a:srgbClr val="042D85"/>
                </a:solidFill>
                <a:effectLst/>
                <a:latin typeface="Times New Roman" panose="02020603050405020304" pitchFamily="18" charset="0"/>
                <a:cs typeface="Times New Roman" panose="02020603050405020304" pitchFamily="18" charset="0"/>
              </a:rPr>
              <a:t>Rossmann</a:t>
            </a:r>
            <a:r>
              <a:rPr lang="en-US" sz="2200" i="0" dirty="0">
                <a:solidFill>
                  <a:srgbClr val="042D85"/>
                </a:solidFill>
                <a:effectLst/>
                <a:latin typeface="Times New Roman" panose="02020603050405020304" pitchFamily="18" charset="0"/>
                <a:cs typeface="Times New Roman" panose="02020603050405020304" pitchFamily="18" charset="0"/>
              </a:rPr>
              <a:t> Stores Data.csv and store.csv for further implementations.</a:t>
            </a:r>
            <a:r>
              <a:rPr lang="en-US" sz="2200" b="1" i="0" dirty="0">
                <a:solidFill>
                  <a:srgbClr val="042D85"/>
                </a:solidFill>
                <a:effectLst/>
                <a:latin typeface="Times New Roman" panose="02020603050405020304" pitchFamily="18" charset="0"/>
                <a:cs typeface="Times New Roman" panose="02020603050405020304" pitchFamily="18" charset="0"/>
              </a:rPr>
              <a:t> </a:t>
            </a:r>
            <a:endParaRPr lang="en-US" sz="22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4B07415-7BFA-4F5F-9093-BE1FBC1E6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4" y="3722912"/>
            <a:ext cx="11738610" cy="2258303"/>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724918"/>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endParaRPr lang="en-US" sz="700" i="0" dirty="0">
              <a:solidFill>
                <a:srgbClr val="042D85"/>
              </a:solidFill>
              <a:effectLst/>
              <a:latin typeface="Times New Roman" panose="02020603050405020304" pitchFamily="18" charset="0"/>
              <a:cs typeface="Times New Roman" panose="02020603050405020304" pitchFamily="18" charset="0"/>
            </a:endParaRPr>
          </a:p>
          <a:p>
            <a:pPr algn="just"/>
            <a:r>
              <a:rPr lang="en-US" sz="2400" i="0" dirty="0">
                <a:solidFill>
                  <a:srgbClr val="042D85"/>
                </a:solidFill>
                <a:effectLst/>
                <a:latin typeface="Times New Roman" panose="02020603050405020304" pitchFamily="18" charset="0"/>
                <a:cs typeface="Times New Roman" panose="02020603050405020304" pitchFamily="18" charset="0"/>
              </a:rPr>
              <a:t>When stores are closed?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Over those two years, 172817 is the number of times that different stores were closed on given days. From those closed events, 2263 times the stores were closed because there was a school holiday. For closed </a:t>
            </a:r>
            <a:r>
              <a:rPr lang="en-US" sz="2000" dirty="0">
                <a:solidFill>
                  <a:srgbClr val="042D85"/>
                </a:solidFill>
                <a:latin typeface="Times New Roman" panose="02020603050405020304" pitchFamily="18" charset="0"/>
                <a:cs typeface="Times New Roman" panose="02020603050405020304" pitchFamily="18" charset="0"/>
              </a:rPr>
              <a:t>e</a:t>
            </a:r>
            <a:r>
              <a:rPr lang="en-US" sz="2000" b="0" i="0" dirty="0">
                <a:solidFill>
                  <a:srgbClr val="042D85"/>
                </a:solidFill>
                <a:effectLst/>
                <a:latin typeface="Times New Roman" panose="02020603050405020304" pitchFamily="18" charset="0"/>
                <a:cs typeface="Times New Roman" panose="02020603050405020304" pitchFamily="18" charset="0"/>
              </a:rPr>
              <a:t>vent 30140 times it occurred because of either a bank holiday or easter or Christmas</a:t>
            </a:r>
            <a:r>
              <a:rPr lang="en-US" sz="2000" dirty="0">
                <a:solidFill>
                  <a:srgbClr val="042D85"/>
                </a:solidFill>
                <a:latin typeface="Times New Roman" panose="02020603050405020304" pitchFamily="18" charset="0"/>
                <a:cs typeface="Times New Roman" panose="02020603050405020304" pitchFamily="18" charset="0"/>
              </a:rPr>
              <a:t>.</a:t>
            </a:r>
            <a:r>
              <a:rPr lang="en-US" sz="2000" b="0" i="0" dirty="0">
                <a:solidFill>
                  <a:srgbClr val="042D85"/>
                </a:solidFill>
                <a:effectLst/>
                <a:latin typeface="Times New Roman" panose="02020603050405020304" pitchFamily="18" charset="0"/>
                <a:cs typeface="Times New Roman" panose="02020603050405020304" pitchFamily="18" charset="0"/>
              </a:rPr>
              <a:t> Sometimes the stores were closed because they were undergoing refurbishments. </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C50AB7BF-858F-491A-B06C-D223A5E38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1919"/>
            <a:ext cx="12192000" cy="3954162"/>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555641"/>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000" dirty="0">
                <a:solidFill>
                  <a:srgbClr val="042D85"/>
                </a:solidFill>
                <a:latin typeface="Times New Roman" panose="02020603050405020304" pitchFamily="18" charset="0"/>
                <a:cs typeface="Times New Roman" panose="02020603050405020304" pitchFamily="18" charset="0"/>
              </a:rPr>
              <a:t>Around 62% stores were not running promotion on that day.</a:t>
            </a:r>
          </a:p>
          <a:p>
            <a:pPr algn="just"/>
            <a:r>
              <a:rPr lang="en-US" sz="2000" dirty="0">
                <a:solidFill>
                  <a:srgbClr val="042D85"/>
                </a:solidFill>
                <a:latin typeface="Times New Roman" panose="02020603050405020304" pitchFamily="18" charset="0"/>
                <a:cs typeface="Times New Roman" panose="02020603050405020304" pitchFamily="18" charset="0"/>
              </a:rPr>
              <a:t>Sales with no promotion = </a:t>
            </a:r>
            <a:r>
              <a:rPr lang="en-IN" sz="2000" b="0" i="0" dirty="0">
                <a:solidFill>
                  <a:srgbClr val="042D85"/>
                </a:solidFill>
                <a:effectLst/>
                <a:latin typeface="Times New Roman" panose="02020603050405020304" pitchFamily="18" charset="0"/>
                <a:cs typeface="Times New Roman" panose="02020603050405020304" pitchFamily="18" charset="0"/>
              </a:rPr>
              <a:t>5928.965569239575</a:t>
            </a:r>
            <a:endParaRPr lang="en-US" sz="2000" dirty="0">
              <a:solidFill>
                <a:srgbClr val="042D85"/>
              </a:solidFill>
              <a:latin typeface="Times New Roman" panose="02020603050405020304" pitchFamily="18" charset="0"/>
              <a:cs typeface="Times New Roman" panose="02020603050405020304" pitchFamily="18" charset="0"/>
            </a:endParaRPr>
          </a:p>
          <a:p>
            <a:pPr algn="just"/>
            <a:r>
              <a:rPr lang="en-US" sz="2000" dirty="0">
                <a:solidFill>
                  <a:srgbClr val="042D85"/>
                </a:solidFill>
                <a:latin typeface="Times New Roman" panose="02020603050405020304" pitchFamily="18" charset="0"/>
                <a:cs typeface="Times New Roman" panose="02020603050405020304" pitchFamily="18" charset="0"/>
              </a:rPr>
              <a:t>Sales with promotion = </a:t>
            </a:r>
            <a:r>
              <a:rPr lang="en-IN" sz="2000" b="0" i="0" dirty="0">
                <a:solidFill>
                  <a:srgbClr val="042D85"/>
                </a:solidFill>
                <a:effectLst/>
                <a:latin typeface="Times New Roman" panose="02020603050405020304" pitchFamily="18" charset="0"/>
                <a:cs typeface="Times New Roman" panose="02020603050405020304" pitchFamily="18" charset="0"/>
              </a:rPr>
              <a:t>8223.920367241544</a:t>
            </a:r>
            <a:endParaRPr lang="en-US" sz="2000" dirty="0">
              <a:solidFill>
                <a:srgbClr val="042D85"/>
              </a:solidFill>
              <a:latin typeface="Times New Roman" panose="02020603050405020304" pitchFamily="18" charset="0"/>
              <a:cs typeface="Times New Roman" panose="02020603050405020304" pitchFamily="18" charset="0"/>
            </a:endParaRPr>
          </a:p>
          <a:p>
            <a:pPr algn="just"/>
            <a:endParaRPr lang="en-US" sz="2400" dirty="0">
              <a:solidFill>
                <a:srgbClr val="042D85"/>
              </a:solidFill>
              <a:latin typeface="Times New Roman" panose="02020603050405020304" pitchFamily="18" charset="0"/>
              <a:cs typeface="Times New Roman" panose="02020603050405020304" pitchFamily="18" charset="0"/>
            </a:endParaRPr>
          </a:p>
          <a:p>
            <a:pPr algn="just"/>
            <a:r>
              <a:rPr lang="en-US" sz="2400" b="1" dirty="0">
                <a:solidFill>
                  <a:srgbClr val="042D85"/>
                </a:solidFill>
                <a:latin typeface="Times New Roman" panose="02020603050405020304" pitchFamily="18" charset="0"/>
                <a:cs typeface="Times New Roman" panose="02020603050405020304" pitchFamily="18" charset="0"/>
              </a:rPr>
              <a:t>Effect of running promotional ads on sales :</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E762593-7306-4DD5-AFD8-43C8783C9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2" y="2838181"/>
            <a:ext cx="5917251" cy="3845859"/>
          </a:xfrm>
          <a:prstGeom prst="rect">
            <a:avLst/>
          </a:prstGeom>
        </p:spPr>
      </p:pic>
      <p:pic>
        <p:nvPicPr>
          <p:cNvPr id="8" name="Picture 7">
            <a:extLst>
              <a:ext uri="{FF2B5EF4-FFF2-40B4-BE49-F238E27FC236}">
                <a16:creationId xmlns:a16="http://schemas.microsoft.com/office/drawing/2014/main" id="{0A9F1D33-B2C6-4149-9878-3C9F8B81B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946" y="2838180"/>
            <a:ext cx="5958952" cy="3845859"/>
          </a:xfrm>
          <a:prstGeom prst="rect">
            <a:avLst/>
          </a:prstGeom>
        </p:spPr>
      </p:pic>
    </p:spTree>
    <p:extLst>
      <p:ext uri="{BB962C8B-B14F-4D97-AF65-F5344CB8AC3E}">
        <p14:creationId xmlns:p14="http://schemas.microsoft.com/office/powerpoint/2010/main" val="253670038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001643"/>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solidFill>
                  <a:srgbClr val="042D85"/>
                </a:solidFill>
                <a:latin typeface="Times New Roman" panose="02020603050405020304" pitchFamily="18" charset="0"/>
                <a:cs typeface="Times New Roman" panose="02020603050405020304" pitchFamily="18" charset="0"/>
              </a:rPr>
              <a:t>Effect of running promotional ads on sales : </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F1CC3EA9-AB9A-4105-B5D3-A5566CE4B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78" y="1985677"/>
            <a:ext cx="5941022" cy="3844432"/>
          </a:xfrm>
          <a:prstGeom prst="rect">
            <a:avLst/>
          </a:prstGeom>
        </p:spPr>
      </p:pic>
      <p:sp>
        <p:nvSpPr>
          <p:cNvPr id="4" name="TextBox 3">
            <a:extLst>
              <a:ext uri="{FF2B5EF4-FFF2-40B4-BE49-F238E27FC236}">
                <a16:creationId xmlns:a16="http://schemas.microsoft.com/office/drawing/2014/main" id="{94D92BD7-828F-432A-99DB-236A859B2F0D}"/>
              </a:ext>
            </a:extLst>
          </p:cNvPr>
          <p:cNvSpPr txBox="1"/>
          <p:nvPr/>
        </p:nvSpPr>
        <p:spPr>
          <a:xfrm>
            <a:off x="6768445" y="1740579"/>
            <a:ext cx="5193718" cy="4708981"/>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Analysis clearly states that if we run promotional advertisement then there is jump in average sales, So we can say running promotion is beneficial for stores.</a:t>
            </a:r>
          </a:p>
          <a:p>
            <a:pPr algn="just"/>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If we look over the years, there is a slight increase Year over Year but we don't see any major change from 2013 to 2015 and we actually see a very similar pattern in the months over the years with major spikes first around Easter period in March and April then in Summer in May, June and July and then finally around the Christmas period in November and December.</a:t>
            </a:r>
          </a:p>
          <a:p>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43399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0756"/>
            <a:ext cx="11738610" cy="643253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i="0" dirty="0">
                <a:solidFill>
                  <a:srgbClr val="042D85"/>
                </a:solidFill>
                <a:effectLst/>
                <a:latin typeface="Times New Roman" panose="02020603050405020304" pitchFamily="18" charset="0"/>
                <a:cs typeface="Times New Roman" panose="02020603050405020304" pitchFamily="18" charset="0"/>
              </a:rPr>
              <a:t>Sales according to days of week :</a:t>
            </a: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dirty="0">
              <a:ln w="0"/>
              <a:solidFill>
                <a:srgbClr val="042D85"/>
              </a:solidFill>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 above graph shows sales according to days of week.</a:t>
            </a:r>
            <a:endParaRPr lang="en-US" sz="2800" dirty="0">
              <a:ln w="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49FD0567-89A0-43D2-909B-2652099A3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1674445"/>
            <a:ext cx="5250278" cy="4134427"/>
          </a:xfrm>
          <a:prstGeom prst="rect">
            <a:avLst/>
          </a:prstGeom>
        </p:spPr>
      </p:pic>
      <p:sp>
        <p:nvSpPr>
          <p:cNvPr id="6" name="TextBox 5">
            <a:extLst>
              <a:ext uri="{FF2B5EF4-FFF2-40B4-BE49-F238E27FC236}">
                <a16:creationId xmlns:a16="http://schemas.microsoft.com/office/drawing/2014/main" id="{5253D0D9-00D3-4F89-8925-922BC6BE96CD}"/>
              </a:ext>
            </a:extLst>
          </p:cNvPr>
          <p:cNvSpPr txBox="1"/>
          <p:nvPr/>
        </p:nvSpPr>
        <p:spPr>
          <a:xfrm flipH="1">
            <a:off x="6711885" y="1253956"/>
            <a:ext cx="5027177" cy="5269199"/>
          </a:xfrm>
          <a:prstGeom prst="rect">
            <a:avLst/>
          </a:prstGeom>
          <a:noFill/>
        </p:spPr>
        <p:txBody>
          <a:bodyPr wrap="square" rtlCol="0">
            <a:spAutoFit/>
          </a:bodyPr>
          <a:lstStyle/>
          <a:p>
            <a:pPr algn="just"/>
            <a:r>
              <a:rPr lang="en-IN" sz="2000" dirty="0">
                <a:solidFill>
                  <a:srgbClr val="042D85"/>
                </a:solidFill>
                <a:latin typeface="Times New Roman" panose="02020603050405020304" pitchFamily="18" charset="0"/>
                <a:cs typeface="Times New Roman" panose="02020603050405020304" pitchFamily="18" charset="0"/>
              </a:rPr>
              <a:t>Only 33 stores are open on Sunday.</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042D85"/>
                </a:solidFill>
                <a:effectLst/>
                <a:latin typeface="Times New Roman" panose="02020603050405020304" pitchFamily="18" charset="0"/>
                <a:cs typeface="Times New Roman" panose="02020603050405020304" pitchFamily="18" charset="0"/>
              </a:rPr>
              <a:t>For Sunday since a very few stores opens on Sundays (only 33); if anyone needs anything urgently and don't have the time to get it during the week, he will have to do some distance to get to the open ones even if it's not close to his house. This means that those 33 open stores on Sunday actually accounts for the potential demand if all Rossman Stores were closed on Sundays. This clearly shows us how important it is for stores to be opened on Sundays.</a:t>
            </a:r>
          </a:p>
        </p:txBody>
      </p:sp>
    </p:spTree>
    <p:extLst>
      <p:ext uri="{BB962C8B-B14F-4D97-AF65-F5344CB8AC3E}">
        <p14:creationId xmlns:p14="http://schemas.microsoft.com/office/powerpoint/2010/main" val="191408803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1909</Words>
  <Application>Microsoft Office PowerPoint</Application>
  <PresentationFormat>Widescreen</PresentationFormat>
  <Paragraphs>322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Saday _</cp:lastModifiedBy>
  <cp:revision>67</cp:revision>
  <dcterms:created xsi:type="dcterms:W3CDTF">2022-02-24T13:05:00Z</dcterms:created>
  <dcterms:modified xsi:type="dcterms:W3CDTF">2022-05-04T10:37:07Z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