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8" r:id="rId2"/>
    <p:sldId id="256" r:id="rId3"/>
    <p:sldId id="257" r:id="rId4"/>
    <p:sldId id="259" r:id="rId5"/>
    <p:sldId id="260" r:id="rId6"/>
    <p:sldId id="275" r:id="rId7"/>
    <p:sldId id="262" r:id="rId8"/>
    <p:sldId id="261" r:id="rId9"/>
    <p:sldId id="263" r:id="rId10"/>
    <p:sldId id="264" r:id="rId11"/>
    <p:sldId id="265" r:id="rId12"/>
    <p:sldId id="266" r:id="rId13"/>
    <p:sldId id="267" r:id="rId14"/>
    <p:sldId id="268" r:id="rId15"/>
    <p:sldId id="271" r:id="rId16"/>
    <p:sldId id="269" r:id="rId17"/>
    <p:sldId id="272" r:id="rId18"/>
    <p:sldId id="273" r:id="rId19"/>
    <p:sldId id="274" r:id="rId20"/>
    <p:sldId id="27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62" autoAdjust="0"/>
  </p:normalViewPr>
  <p:slideViewPr>
    <p:cSldViewPr>
      <p:cViewPr>
        <p:scale>
          <a:sx n="70" d="100"/>
          <a:sy n="70" d="100"/>
        </p:scale>
        <p:origin x="-137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34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7920FB-5101-4398-AB9F-F0E784B80471}" type="datetimeFigureOut">
              <a:rPr lang="en-IN" smtClean="0"/>
              <a:t>15-07-2022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6EA070-DB3E-4D90-B500-E744F411B105}" type="slidenum">
              <a:rPr lang="en-IN" smtClean="0"/>
              <a:t>‹#›</a:t>
            </a:fld>
            <a:endParaRPr lang="en-IN"/>
          </a:p>
        </p:txBody>
      </p:sp>
    </p:spTree>
    <p:extLst>
      <p:ext uri="{BB962C8B-B14F-4D97-AF65-F5344CB8AC3E}">
        <p14:creationId xmlns:p14="http://schemas.microsoft.com/office/powerpoint/2010/main" val="2080577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A6EA070-DB3E-4D90-B500-E744F411B105}" type="slidenum">
              <a:rPr lang="en-IN" smtClean="0"/>
              <a:t>1</a:t>
            </a:fld>
            <a:endParaRPr lang="en-IN"/>
          </a:p>
        </p:txBody>
      </p:sp>
    </p:spTree>
    <p:extLst>
      <p:ext uri="{BB962C8B-B14F-4D97-AF65-F5344CB8AC3E}">
        <p14:creationId xmlns:p14="http://schemas.microsoft.com/office/powerpoint/2010/main" val="736439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B90FA30-BE0C-4BCC-B241-7AB81F135FA6}" type="datetimeFigureOut">
              <a:rPr lang="en-IN" smtClean="0"/>
              <a:t>15-07-2022</a:t>
            </a:fld>
            <a:endParaRPr lang="en-IN"/>
          </a:p>
        </p:txBody>
      </p:sp>
      <p:sp>
        <p:nvSpPr>
          <p:cNvPr id="5" name="Footer Placeholder 4"/>
          <p:cNvSpPr>
            <a:spLocks noGrp="1"/>
          </p:cNvSpPr>
          <p:nvPr>
            <p:ph type="ftr" sz="quarter" idx="11"/>
          </p:nvPr>
        </p:nvSpPr>
        <p:spPr/>
        <p:txBody>
          <a:bodyPr/>
          <a:lstStyle/>
          <a:p>
            <a:endParaRPr lang="en-IN"/>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558DAFD4-1311-474F-80BD-72A9DD7879F5}" type="slidenum">
              <a:rPr lang="en-IN" smtClean="0"/>
              <a:t>‹#›</a:t>
            </a:fld>
            <a:endParaRPr lang="en-IN"/>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90FA30-BE0C-4BCC-B241-7AB81F135FA6}" type="datetimeFigureOut">
              <a:rPr lang="en-IN" smtClean="0"/>
              <a:t>15-07-2022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8DAFD4-1311-474F-80BD-72A9DD7879F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90FA30-BE0C-4BCC-B241-7AB81F135FA6}" type="datetimeFigureOut">
              <a:rPr lang="en-IN" smtClean="0"/>
              <a:t>15-07-2022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8DAFD4-1311-474F-80BD-72A9DD7879F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90FA30-BE0C-4BCC-B241-7AB81F135FA6}" type="datetimeFigureOut">
              <a:rPr lang="en-IN" smtClean="0"/>
              <a:t>15-07-2022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8DAFD4-1311-474F-80BD-72A9DD7879F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B90FA30-BE0C-4BCC-B241-7AB81F135FA6}" type="datetimeFigureOut">
              <a:rPr lang="en-IN" smtClean="0"/>
              <a:t>15-07-2022</a:t>
            </a:fld>
            <a:endParaRPr lang="en-IN"/>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8DAFD4-1311-474F-80BD-72A9DD7879F5}" type="slidenum">
              <a:rPr lang="en-IN" smtClean="0"/>
              <a:t>‹#›</a:t>
            </a:fld>
            <a:endParaRPr lang="en-IN"/>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90FA30-BE0C-4BCC-B241-7AB81F135FA6}" type="datetimeFigureOut">
              <a:rPr lang="en-IN" smtClean="0"/>
              <a:t>15-07-2022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8DAFD4-1311-474F-80BD-72A9DD7879F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90FA30-BE0C-4BCC-B241-7AB81F135FA6}" type="datetimeFigureOut">
              <a:rPr lang="en-IN" smtClean="0"/>
              <a:t>15-07-2022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8DAFD4-1311-474F-80BD-72A9DD7879F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90FA30-BE0C-4BCC-B241-7AB81F135FA6}" type="datetimeFigureOut">
              <a:rPr lang="en-IN" smtClean="0"/>
              <a:t>15-07-2022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8DAFD4-1311-474F-80BD-72A9DD7879F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5B90FA30-BE0C-4BCC-B241-7AB81F135FA6}" type="datetimeFigureOut">
              <a:rPr lang="en-IN" smtClean="0"/>
              <a:t>15-07-2022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8DAFD4-1311-474F-80BD-72A9DD7879F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90FA30-BE0C-4BCC-B241-7AB81F135FA6}" type="datetimeFigureOut">
              <a:rPr lang="en-IN" smtClean="0"/>
              <a:t>15-07-2022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8DAFD4-1311-474F-80BD-72A9DD7879F5}" type="slidenum">
              <a:rPr lang="en-IN" smtClean="0"/>
              <a:t>‹#›</a:t>
            </a:fld>
            <a:endParaRPr lang="en-IN"/>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5B90FA30-BE0C-4BCC-B241-7AB81F135FA6}" type="datetimeFigureOut">
              <a:rPr lang="en-IN" smtClean="0"/>
              <a:t>15-07-2022</a:t>
            </a:fld>
            <a:endParaRPr lang="en-IN"/>
          </a:p>
        </p:txBody>
      </p:sp>
      <p:sp>
        <p:nvSpPr>
          <p:cNvPr id="7" name="Slide Number Placeholder 6"/>
          <p:cNvSpPr>
            <a:spLocks noGrp="1"/>
          </p:cNvSpPr>
          <p:nvPr>
            <p:ph type="sldNum" sz="quarter" idx="12"/>
          </p:nvPr>
        </p:nvSpPr>
        <p:spPr/>
        <p:txBody>
          <a:bodyPr/>
          <a:lstStyle/>
          <a:p>
            <a:fld id="{558DAFD4-1311-474F-80BD-72A9DD7879F5}" type="slidenum">
              <a:rPr lang="en-IN" smtClean="0"/>
              <a:t>‹#›</a:t>
            </a:fld>
            <a:endParaRPr lang="en-IN"/>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5B90FA30-BE0C-4BCC-B241-7AB81F135FA6}" type="datetimeFigureOut">
              <a:rPr lang="en-IN" smtClean="0"/>
              <a:t>15-07-2022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558DAFD4-1311-474F-80BD-72A9DD7879F5}" type="slidenum">
              <a:rPr lang="en-IN" smtClean="0"/>
              <a:t>‹#›</a:t>
            </a:fld>
            <a:endParaRPr lang="en-IN"/>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2915" y="692696"/>
            <a:ext cx="8784976" cy="369332"/>
          </a:xfrm>
          <a:prstGeom prst="rect">
            <a:avLst/>
          </a:prstGeom>
        </p:spPr>
        <p:txBody>
          <a:bodyPr wrap="square">
            <a:spAutoFit/>
          </a:bodyPr>
          <a:lstStyle/>
          <a:p>
            <a:endParaRPr lang="en-IN" dirty="0">
              <a:latin typeface="Times New Roman" pitchFamily="18" charset="0"/>
              <a:cs typeface="Times New Roman" pitchFamily="18" charset="0"/>
            </a:endParaRPr>
          </a:p>
        </p:txBody>
      </p:sp>
      <p:sp>
        <p:nvSpPr>
          <p:cNvPr id="6" name="Rectangle 5"/>
          <p:cNvSpPr/>
          <p:nvPr/>
        </p:nvSpPr>
        <p:spPr>
          <a:xfrm>
            <a:off x="467544" y="277197"/>
            <a:ext cx="7776864" cy="923330"/>
          </a:xfrm>
          <a:prstGeom prst="rect">
            <a:avLst/>
          </a:prstGeom>
        </p:spPr>
        <p:txBody>
          <a:bodyPr wrap="square">
            <a:spAutoFit/>
          </a:bodyPr>
          <a:lstStyle/>
          <a:p>
            <a:r>
              <a:rPr lang="en-US" b="1" dirty="0" smtClean="0">
                <a:latin typeface="Times New Roman" pitchFamily="18" charset="0"/>
                <a:cs typeface="Times New Roman" pitchFamily="18" charset="0"/>
              </a:rPr>
              <a:t>	D.Y.PATIL </a:t>
            </a:r>
            <a:r>
              <a:rPr lang="en-US" b="1" dirty="0">
                <a:latin typeface="Times New Roman" pitchFamily="18" charset="0"/>
                <a:cs typeface="Times New Roman" pitchFamily="18" charset="0"/>
              </a:rPr>
              <a:t>COLLEGE OF ENGINEERING AND TECHNOLOGY </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KASABA </a:t>
            </a:r>
            <a:r>
              <a:rPr lang="en-US" b="1" dirty="0">
                <a:latin typeface="Times New Roman" pitchFamily="18" charset="0"/>
                <a:cs typeface="Times New Roman" pitchFamily="18" charset="0"/>
              </a:rPr>
              <a:t>BAWADA, KOLHAPUR</a:t>
            </a:r>
            <a:endParaRPr lang="en-IN" b="1" dirty="0">
              <a:latin typeface="Times New Roman" pitchFamily="18" charset="0"/>
              <a:cs typeface="Times New Roman" pitchFamily="18" charset="0"/>
            </a:endParaRPr>
          </a:p>
          <a:p>
            <a:r>
              <a:rPr lang="en-US" b="1" dirty="0" smtClean="0">
                <a:latin typeface="Times New Roman" pitchFamily="18" charset="0"/>
                <a:cs typeface="Times New Roman" pitchFamily="18" charset="0"/>
              </a:rPr>
              <a:t>	DEPARTMENT </a:t>
            </a:r>
            <a:r>
              <a:rPr lang="en-US" b="1" dirty="0">
                <a:latin typeface="Times New Roman" pitchFamily="18" charset="0"/>
                <a:cs typeface="Times New Roman" pitchFamily="18" charset="0"/>
              </a:rPr>
              <a:t>OF COMPUTER SCIENCE AND ENGINEERING</a:t>
            </a:r>
            <a:endParaRPr lang="en-IN" dirty="0">
              <a:latin typeface="Times New Roman" pitchFamily="18" charset="0"/>
              <a:cs typeface="Times New Roman" pitchFamily="18" charset="0"/>
            </a:endParaRPr>
          </a:p>
        </p:txBody>
      </p:sp>
      <p:pic>
        <p:nvPicPr>
          <p:cNvPr id="8" name="image1.png" descr="G:\DYP\BE Project 2021-22\DYPCET logo 2.png"/>
          <p:cNvPicPr/>
          <p:nvPr/>
        </p:nvPicPr>
        <p:blipFill>
          <a:blip r:embed="rId3" cstate="print"/>
          <a:stretch>
            <a:fillRect/>
          </a:stretch>
        </p:blipFill>
        <p:spPr>
          <a:xfrm>
            <a:off x="3546033" y="1340768"/>
            <a:ext cx="1619885" cy="1492250"/>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3028243475"/>
              </p:ext>
            </p:extLst>
          </p:nvPr>
        </p:nvGraphicFramePr>
        <p:xfrm>
          <a:off x="2411760" y="4077072"/>
          <a:ext cx="4464496" cy="1152128"/>
        </p:xfrm>
        <a:graphic>
          <a:graphicData uri="http://schemas.openxmlformats.org/drawingml/2006/table">
            <a:tbl>
              <a:tblPr firstRow="1" firstCol="1" lastRow="1" lastCol="1" bandRow="1" bandCol="1">
                <a:tableStyleId>{7E9639D4-E3E2-4D34-9284-5A2195B3D0D7}</a:tableStyleId>
              </a:tblPr>
              <a:tblGrid>
                <a:gridCol w="898217"/>
                <a:gridCol w="2904169"/>
                <a:gridCol w="662110"/>
              </a:tblGrid>
              <a:tr h="211202">
                <a:tc>
                  <a:txBody>
                    <a:bodyPr/>
                    <a:lstStyle/>
                    <a:p>
                      <a:pPr marL="20320" marR="346075" algn="ctr">
                        <a:lnSpc>
                          <a:spcPts val="1330"/>
                        </a:lnSpc>
                        <a:spcAft>
                          <a:spcPts val="0"/>
                        </a:spcAft>
                      </a:pPr>
                      <a:r>
                        <a:rPr lang="en-US" sz="1400" dirty="0" err="1">
                          <a:effectLst/>
                        </a:rPr>
                        <a:t>Sr</a:t>
                      </a:r>
                      <a:r>
                        <a:rPr lang="en-US" sz="1400" spc="-45" dirty="0">
                          <a:effectLst/>
                        </a:rPr>
                        <a:t> </a:t>
                      </a:r>
                      <a:r>
                        <a:rPr lang="en-US" sz="1400" dirty="0">
                          <a:effectLst/>
                        </a:rPr>
                        <a:t>no.</a:t>
                      </a:r>
                      <a:endParaRPr lang="en-IN" sz="1100" dirty="0">
                        <a:effectLst/>
                        <a:latin typeface="Times New Roman"/>
                        <a:ea typeface="Times New Roman"/>
                      </a:endParaRPr>
                    </a:p>
                  </a:txBody>
                  <a:tcPr marL="0" marR="0" marT="0" marB="0"/>
                </a:tc>
                <a:tc>
                  <a:txBody>
                    <a:bodyPr/>
                    <a:lstStyle/>
                    <a:p>
                      <a:pPr marL="1035050" marR="1067435" algn="l">
                        <a:lnSpc>
                          <a:spcPts val="1330"/>
                        </a:lnSpc>
                        <a:spcAft>
                          <a:spcPts val="0"/>
                        </a:spcAft>
                      </a:pPr>
                      <a:r>
                        <a:rPr lang="en-US" sz="1400">
                          <a:effectLst/>
                        </a:rPr>
                        <a:t>Name</a:t>
                      </a:r>
                      <a:endParaRPr lang="en-IN" sz="1100">
                        <a:effectLst/>
                        <a:latin typeface="Times New Roman"/>
                        <a:ea typeface="Times New Roman"/>
                      </a:endParaRPr>
                    </a:p>
                  </a:txBody>
                  <a:tcPr marL="0" marR="0" marT="0" marB="0"/>
                </a:tc>
                <a:tc>
                  <a:txBody>
                    <a:bodyPr/>
                    <a:lstStyle/>
                    <a:p>
                      <a:pPr marR="29210" algn="r">
                        <a:lnSpc>
                          <a:spcPts val="1330"/>
                        </a:lnSpc>
                        <a:spcAft>
                          <a:spcPts val="0"/>
                        </a:spcAft>
                      </a:pPr>
                      <a:r>
                        <a:rPr lang="en-US" sz="1400">
                          <a:effectLst/>
                        </a:rPr>
                        <a:t>Roll</a:t>
                      </a:r>
                      <a:r>
                        <a:rPr lang="en-US" sz="1400" spc="-30">
                          <a:effectLst/>
                        </a:rPr>
                        <a:t> </a:t>
                      </a:r>
                      <a:r>
                        <a:rPr lang="en-US" sz="1400">
                          <a:effectLst/>
                        </a:rPr>
                        <a:t>no</a:t>
                      </a:r>
                      <a:endParaRPr lang="en-IN" sz="1100">
                        <a:effectLst/>
                        <a:latin typeface="Times New Roman"/>
                        <a:ea typeface="Times New Roman"/>
                      </a:endParaRPr>
                    </a:p>
                  </a:txBody>
                  <a:tcPr marL="0" marR="0" marT="0" marB="0"/>
                </a:tc>
              </a:tr>
              <a:tr h="306573">
                <a:tc>
                  <a:txBody>
                    <a:bodyPr/>
                    <a:lstStyle/>
                    <a:p>
                      <a:pPr marR="256540" algn="ctr">
                        <a:spcBef>
                          <a:spcPts val="255"/>
                        </a:spcBef>
                        <a:spcAft>
                          <a:spcPts val="0"/>
                        </a:spcAft>
                      </a:pPr>
                      <a:r>
                        <a:rPr lang="en-US" sz="1400" dirty="0">
                          <a:effectLst/>
                        </a:rPr>
                        <a:t>1</a:t>
                      </a:r>
                      <a:endParaRPr lang="en-IN" sz="1100" dirty="0">
                        <a:effectLst/>
                        <a:latin typeface="Times New Roman"/>
                        <a:ea typeface="Times New Roman"/>
                      </a:endParaRPr>
                    </a:p>
                  </a:txBody>
                  <a:tcPr marL="0" marR="0" marT="0" marB="0"/>
                </a:tc>
                <a:tc>
                  <a:txBody>
                    <a:bodyPr/>
                    <a:lstStyle/>
                    <a:p>
                      <a:pPr marL="359410" algn="l">
                        <a:spcBef>
                          <a:spcPts val="255"/>
                        </a:spcBef>
                        <a:spcAft>
                          <a:spcPts val="0"/>
                        </a:spcAft>
                      </a:pPr>
                      <a:r>
                        <a:rPr lang="en-US" sz="1400" b="1" dirty="0" err="1">
                          <a:effectLst/>
                        </a:rPr>
                        <a:t>Jeet</a:t>
                      </a:r>
                      <a:r>
                        <a:rPr lang="en-US" sz="1400" b="1" dirty="0">
                          <a:effectLst/>
                        </a:rPr>
                        <a:t> Aryan</a:t>
                      </a:r>
                      <a:endParaRPr lang="en-IN" sz="1100" b="1" dirty="0">
                        <a:effectLst/>
                        <a:latin typeface="Times New Roman"/>
                        <a:ea typeface="Times New Roman"/>
                      </a:endParaRPr>
                    </a:p>
                  </a:txBody>
                  <a:tcPr marL="0" marR="0" marT="0" marB="0"/>
                </a:tc>
                <a:tc>
                  <a:txBody>
                    <a:bodyPr/>
                    <a:lstStyle/>
                    <a:p>
                      <a:pPr marR="118110" algn="r">
                        <a:spcBef>
                          <a:spcPts val="255"/>
                        </a:spcBef>
                        <a:spcAft>
                          <a:spcPts val="0"/>
                        </a:spcAft>
                      </a:pPr>
                      <a:r>
                        <a:rPr lang="en-US" sz="1400">
                          <a:effectLst/>
                        </a:rPr>
                        <a:t>167</a:t>
                      </a:r>
                      <a:endParaRPr lang="en-IN" sz="1100">
                        <a:effectLst/>
                        <a:latin typeface="Times New Roman"/>
                        <a:ea typeface="Times New Roman"/>
                      </a:endParaRPr>
                    </a:p>
                  </a:txBody>
                  <a:tcPr marL="0" marR="0" marT="0" marB="0"/>
                </a:tc>
              </a:tr>
              <a:tr h="306573">
                <a:tc>
                  <a:txBody>
                    <a:bodyPr/>
                    <a:lstStyle/>
                    <a:p>
                      <a:pPr marR="256540" algn="ctr">
                        <a:spcBef>
                          <a:spcPts val="280"/>
                        </a:spcBef>
                        <a:spcAft>
                          <a:spcPts val="0"/>
                        </a:spcAft>
                      </a:pPr>
                      <a:r>
                        <a:rPr lang="en-US" sz="1400">
                          <a:effectLst/>
                        </a:rPr>
                        <a:t>2</a:t>
                      </a:r>
                      <a:endParaRPr lang="en-IN" sz="1100">
                        <a:effectLst/>
                        <a:latin typeface="Times New Roman"/>
                        <a:ea typeface="Times New Roman"/>
                      </a:endParaRPr>
                    </a:p>
                  </a:txBody>
                  <a:tcPr marL="0" marR="0" marT="0" marB="0"/>
                </a:tc>
                <a:tc>
                  <a:txBody>
                    <a:bodyPr/>
                    <a:lstStyle/>
                    <a:p>
                      <a:pPr marL="359410" algn="l">
                        <a:spcBef>
                          <a:spcPts val="280"/>
                        </a:spcBef>
                        <a:spcAft>
                          <a:spcPts val="0"/>
                        </a:spcAft>
                      </a:pPr>
                      <a:r>
                        <a:rPr lang="en-US" sz="1400" b="1" dirty="0" err="1">
                          <a:effectLst/>
                        </a:rPr>
                        <a:t>Shivam</a:t>
                      </a:r>
                      <a:r>
                        <a:rPr lang="en-US" sz="1400" b="1" dirty="0">
                          <a:effectLst/>
                        </a:rPr>
                        <a:t> Rajesh </a:t>
                      </a:r>
                      <a:r>
                        <a:rPr lang="en-US" sz="1400" b="1" dirty="0" err="1">
                          <a:effectLst/>
                        </a:rPr>
                        <a:t>Mandlik</a:t>
                      </a:r>
                      <a:endParaRPr lang="en-IN" sz="1100" b="1" dirty="0">
                        <a:effectLst/>
                        <a:latin typeface="Times New Roman"/>
                        <a:ea typeface="Times New Roman"/>
                      </a:endParaRPr>
                    </a:p>
                  </a:txBody>
                  <a:tcPr marL="0" marR="0" marT="0" marB="0"/>
                </a:tc>
                <a:tc>
                  <a:txBody>
                    <a:bodyPr/>
                    <a:lstStyle/>
                    <a:p>
                      <a:pPr marR="118110" algn="r">
                        <a:spcBef>
                          <a:spcPts val="280"/>
                        </a:spcBef>
                        <a:spcAft>
                          <a:spcPts val="0"/>
                        </a:spcAft>
                      </a:pPr>
                      <a:r>
                        <a:rPr lang="en-US" sz="1400">
                          <a:effectLst/>
                        </a:rPr>
                        <a:t>168</a:t>
                      </a:r>
                      <a:endParaRPr lang="en-IN" sz="1100">
                        <a:effectLst/>
                        <a:latin typeface="Times New Roman"/>
                        <a:ea typeface="Times New Roman"/>
                      </a:endParaRPr>
                    </a:p>
                  </a:txBody>
                  <a:tcPr marL="0" marR="0" marT="0" marB="0"/>
                </a:tc>
              </a:tr>
              <a:tr h="327780">
                <a:tc>
                  <a:txBody>
                    <a:bodyPr/>
                    <a:lstStyle/>
                    <a:p>
                      <a:pPr marR="256540" algn="ctr">
                        <a:spcBef>
                          <a:spcPts val="265"/>
                        </a:spcBef>
                        <a:spcAft>
                          <a:spcPts val="0"/>
                        </a:spcAft>
                      </a:pPr>
                      <a:r>
                        <a:rPr lang="en-US" sz="1400">
                          <a:effectLst/>
                        </a:rPr>
                        <a:t>3</a:t>
                      </a:r>
                      <a:endParaRPr lang="en-IN" sz="1100">
                        <a:effectLst/>
                        <a:latin typeface="Times New Roman"/>
                        <a:ea typeface="Times New Roman"/>
                      </a:endParaRPr>
                    </a:p>
                  </a:txBody>
                  <a:tcPr marL="0" marR="0" marT="0" marB="0"/>
                </a:tc>
                <a:tc>
                  <a:txBody>
                    <a:bodyPr/>
                    <a:lstStyle/>
                    <a:p>
                      <a:pPr marL="359410" algn="l">
                        <a:spcBef>
                          <a:spcPts val="265"/>
                        </a:spcBef>
                        <a:spcAft>
                          <a:spcPts val="0"/>
                        </a:spcAft>
                      </a:pPr>
                      <a:r>
                        <a:rPr lang="en-US" sz="1400" dirty="0" err="1">
                          <a:effectLst/>
                        </a:rPr>
                        <a:t>Vivek</a:t>
                      </a:r>
                      <a:r>
                        <a:rPr lang="en-US" sz="1400" dirty="0">
                          <a:effectLst/>
                        </a:rPr>
                        <a:t> </a:t>
                      </a:r>
                      <a:r>
                        <a:rPr lang="en-US" sz="1400" dirty="0" err="1">
                          <a:effectLst/>
                        </a:rPr>
                        <a:t>Vishwanath</a:t>
                      </a:r>
                      <a:r>
                        <a:rPr lang="en-US" sz="1400" dirty="0">
                          <a:effectLst/>
                        </a:rPr>
                        <a:t> </a:t>
                      </a:r>
                      <a:r>
                        <a:rPr lang="en-US" sz="1400" dirty="0" err="1">
                          <a:effectLst/>
                        </a:rPr>
                        <a:t>Patil</a:t>
                      </a:r>
                      <a:r>
                        <a:rPr lang="en-US" sz="1400" dirty="0">
                          <a:effectLst/>
                        </a:rPr>
                        <a:t> </a:t>
                      </a:r>
                      <a:endParaRPr lang="en-IN" sz="1100" dirty="0">
                        <a:effectLst/>
                        <a:latin typeface="Times New Roman"/>
                        <a:ea typeface="Times New Roman"/>
                      </a:endParaRPr>
                    </a:p>
                  </a:txBody>
                  <a:tcPr marL="0" marR="0" marT="0" marB="0"/>
                </a:tc>
                <a:tc>
                  <a:txBody>
                    <a:bodyPr/>
                    <a:lstStyle/>
                    <a:p>
                      <a:pPr marR="118110" algn="r">
                        <a:spcBef>
                          <a:spcPts val="265"/>
                        </a:spcBef>
                        <a:spcAft>
                          <a:spcPts val="0"/>
                        </a:spcAft>
                      </a:pPr>
                      <a:r>
                        <a:rPr lang="en-US" sz="1400" dirty="0">
                          <a:effectLst/>
                        </a:rPr>
                        <a:t>169</a:t>
                      </a:r>
                      <a:endParaRPr lang="en-IN" sz="1100" dirty="0">
                        <a:effectLst/>
                        <a:latin typeface="Times New Roman"/>
                        <a:ea typeface="Times New Roman"/>
                      </a:endParaRPr>
                    </a:p>
                  </a:txBody>
                  <a:tcPr marL="0" marR="0" marT="0" marB="0"/>
                </a:tc>
              </a:tr>
            </a:tbl>
          </a:graphicData>
        </a:graphic>
      </p:graphicFrame>
      <p:sp>
        <p:nvSpPr>
          <p:cNvPr id="7" name="Rectangle 6"/>
          <p:cNvSpPr/>
          <p:nvPr/>
        </p:nvSpPr>
        <p:spPr>
          <a:xfrm>
            <a:off x="352915" y="2967335"/>
            <a:ext cx="8784976" cy="954107"/>
          </a:xfrm>
          <a:prstGeom prst="rect">
            <a:avLst/>
          </a:prstGeom>
        </p:spPr>
        <p:txBody>
          <a:bodyPr wrap="square">
            <a:spAutoFit/>
          </a:bodyPr>
          <a:lstStyle/>
          <a:p>
            <a:r>
              <a:rPr lang="en-US" sz="2800" b="1" dirty="0" smtClean="0">
                <a:solidFill>
                  <a:srgbClr val="002060"/>
                </a:solidFill>
                <a:latin typeface="Times New Roman" pitchFamily="18" charset="0"/>
                <a:cs typeface="Times New Roman" pitchFamily="18" charset="0"/>
              </a:rPr>
              <a:t>“ </a:t>
            </a:r>
            <a:r>
              <a:rPr lang="en-US" sz="2800" b="1" dirty="0">
                <a:solidFill>
                  <a:srgbClr val="002060"/>
                </a:solidFill>
                <a:latin typeface="Times New Roman" pitchFamily="18" charset="0"/>
                <a:cs typeface="Times New Roman" pitchFamily="18" charset="0"/>
              </a:rPr>
              <a:t>Classification of Brain Lesion and Grade Using MRI </a:t>
            </a:r>
            <a:r>
              <a:rPr lang="en-US" sz="2800" b="1" dirty="0" smtClean="0">
                <a:solidFill>
                  <a:srgbClr val="002060"/>
                </a:solidFill>
                <a:latin typeface="Times New Roman" pitchFamily="18" charset="0"/>
                <a:cs typeface="Times New Roman" pitchFamily="18" charset="0"/>
              </a:rPr>
              <a:t>        	Texture </a:t>
            </a:r>
            <a:r>
              <a:rPr lang="en-US" sz="2800" b="1" dirty="0">
                <a:solidFill>
                  <a:srgbClr val="002060"/>
                </a:solidFill>
                <a:latin typeface="Times New Roman" pitchFamily="18" charset="0"/>
                <a:cs typeface="Times New Roman" pitchFamily="18" charset="0"/>
              </a:rPr>
              <a:t>and Shape in </a:t>
            </a:r>
            <a:r>
              <a:rPr lang="en-US" sz="2800" b="1" dirty="0" smtClean="0">
                <a:solidFill>
                  <a:srgbClr val="002060"/>
                </a:solidFill>
                <a:latin typeface="Times New Roman" pitchFamily="18" charset="0"/>
                <a:cs typeface="Times New Roman" pitchFamily="18" charset="0"/>
              </a:rPr>
              <a:t>Machine Learning </a:t>
            </a:r>
            <a:r>
              <a:rPr lang="en-US" sz="2800" b="1" dirty="0">
                <a:solidFill>
                  <a:srgbClr val="002060"/>
                </a:solidFill>
                <a:latin typeface="Times New Roman" pitchFamily="18" charset="0"/>
                <a:cs typeface="Times New Roman" pitchFamily="18" charset="0"/>
              </a:rPr>
              <a:t>Scheme ”</a:t>
            </a:r>
            <a:endParaRPr lang="en-IN" sz="2800" b="1" dirty="0">
              <a:solidFill>
                <a:srgbClr val="002060"/>
              </a:solidFill>
              <a:latin typeface="Times New Roman" pitchFamily="18" charset="0"/>
              <a:cs typeface="Times New Roman" pitchFamily="18" charset="0"/>
            </a:endParaRPr>
          </a:p>
        </p:txBody>
      </p:sp>
      <p:sp>
        <p:nvSpPr>
          <p:cNvPr id="10" name="Rectangle 9"/>
          <p:cNvSpPr/>
          <p:nvPr/>
        </p:nvSpPr>
        <p:spPr>
          <a:xfrm>
            <a:off x="2286000" y="5733256"/>
            <a:ext cx="4572000" cy="707886"/>
          </a:xfrm>
          <a:prstGeom prst="rect">
            <a:avLst/>
          </a:prstGeom>
        </p:spPr>
        <p:txBody>
          <a:bodyPr>
            <a:spAutoFit/>
          </a:bodyPr>
          <a:lstStyle/>
          <a:p>
            <a:r>
              <a:rPr lang="en-US" b="1" dirty="0" smtClean="0"/>
              <a:t>	</a:t>
            </a:r>
            <a:r>
              <a:rPr lang="en-US" b="1" dirty="0" smtClean="0">
                <a:solidFill>
                  <a:schemeClr val="tx1">
                    <a:lumMod val="95000"/>
                    <a:lumOff val="5000"/>
                  </a:schemeClr>
                </a:solidFill>
              </a:rPr>
              <a:t>   </a:t>
            </a:r>
            <a:r>
              <a:rPr lang="en-US" sz="2000" b="1" dirty="0" smtClean="0">
                <a:solidFill>
                  <a:schemeClr val="tx1">
                    <a:lumMod val="95000"/>
                    <a:lumOff val="5000"/>
                  </a:schemeClr>
                </a:solidFill>
                <a:latin typeface="Times New Roman" pitchFamily="18" charset="0"/>
                <a:cs typeface="Times New Roman" pitchFamily="18" charset="0"/>
              </a:rPr>
              <a:t>Under </a:t>
            </a:r>
            <a:r>
              <a:rPr lang="en-US" sz="2000" b="1" dirty="0">
                <a:solidFill>
                  <a:schemeClr val="tx1">
                    <a:lumMod val="95000"/>
                    <a:lumOff val="5000"/>
                  </a:schemeClr>
                </a:solidFill>
                <a:latin typeface="Times New Roman" pitchFamily="18" charset="0"/>
                <a:cs typeface="Times New Roman" pitchFamily="18" charset="0"/>
              </a:rPr>
              <a:t>the guidance of</a:t>
            </a:r>
            <a:endParaRPr lang="en-IN" sz="2000" b="1" dirty="0">
              <a:solidFill>
                <a:schemeClr val="tx1">
                  <a:lumMod val="95000"/>
                  <a:lumOff val="5000"/>
                </a:schemeClr>
              </a:solidFill>
              <a:latin typeface="Times New Roman" pitchFamily="18" charset="0"/>
              <a:cs typeface="Times New Roman" pitchFamily="18" charset="0"/>
            </a:endParaRPr>
          </a:p>
          <a:p>
            <a:r>
              <a:rPr lang="en-US" sz="2000" dirty="0" smtClean="0">
                <a:solidFill>
                  <a:schemeClr val="tx1">
                    <a:lumMod val="95000"/>
                    <a:lumOff val="5000"/>
                  </a:schemeClr>
                </a:solidFill>
                <a:latin typeface="Times New Roman" pitchFamily="18" charset="0"/>
                <a:cs typeface="Times New Roman" pitchFamily="18" charset="0"/>
              </a:rPr>
              <a:t>	Prof</a:t>
            </a:r>
            <a:r>
              <a:rPr lang="en-US" sz="2000" dirty="0">
                <a:solidFill>
                  <a:schemeClr val="tx1">
                    <a:lumMod val="95000"/>
                    <a:lumOff val="5000"/>
                  </a:schemeClr>
                </a:solidFill>
                <a:latin typeface="Times New Roman" pitchFamily="18" charset="0"/>
                <a:cs typeface="Times New Roman" pitchFamily="18" charset="0"/>
              </a:rPr>
              <a:t>. Miss. A. R. </a:t>
            </a:r>
            <a:r>
              <a:rPr lang="en-US" sz="2000" dirty="0" err="1">
                <a:solidFill>
                  <a:schemeClr val="tx1">
                    <a:lumMod val="95000"/>
                    <a:lumOff val="5000"/>
                  </a:schemeClr>
                </a:solidFill>
                <a:latin typeface="Times New Roman" pitchFamily="18" charset="0"/>
                <a:cs typeface="Times New Roman" pitchFamily="18" charset="0"/>
              </a:rPr>
              <a:t>Chougale</a:t>
            </a:r>
            <a:endParaRPr lang="en-IN" sz="2000"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9502810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980728"/>
            <a:ext cx="7416824" cy="4308872"/>
          </a:xfrm>
          <a:prstGeom prst="rect">
            <a:avLst/>
          </a:prstGeom>
        </p:spPr>
        <p:txBody>
          <a:bodyPr wrap="square">
            <a:spAutoFit/>
          </a:bodyPr>
          <a:lstStyle/>
          <a:p>
            <a:r>
              <a:rPr lang="en-IN" sz="2000" b="1" dirty="0">
                <a:latin typeface="Times New Roman" pitchFamily="18" charset="0"/>
                <a:cs typeface="Times New Roman" pitchFamily="18" charset="0"/>
              </a:rPr>
              <a:t>MODULE 3:- Segmentation</a:t>
            </a:r>
            <a:r>
              <a:rPr lang="en-IN" sz="2000" b="1" dirty="0" smtClean="0">
                <a:latin typeface="Times New Roman" pitchFamily="18" charset="0"/>
                <a:cs typeface="Times New Roman" pitchFamily="18" charset="0"/>
              </a:rPr>
              <a:t/>
            </a:r>
            <a:br>
              <a:rPr lang="en-IN" sz="2000" b="1" dirty="0" smtClean="0">
                <a:latin typeface="Times New Roman" pitchFamily="18" charset="0"/>
                <a:cs typeface="Times New Roman" pitchFamily="18" charset="0"/>
              </a:rPr>
            </a:br>
            <a:endParaRPr lang="en-IN" sz="2000" b="1" dirty="0" smtClean="0">
              <a:latin typeface="Times New Roman" pitchFamily="18" charset="0"/>
              <a:cs typeface="Times New Roman" pitchFamily="18" charset="0"/>
            </a:endParaRPr>
          </a:p>
          <a:p>
            <a:pPr marL="342900" indent="-342900">
              <a:buFont typeface="Arial" pitchFamily="34" charset="0"/>
              <a:buChar char="•"/>
            </a:pPr>
            <a:r>
              <a:rPr lang="en-IN" dirty="0" smtClean="0">
                <a:latin typeface="Times New Roman" pitchFamily="18" charset="0"/>
                <a:cs typeface="Times New Roman" pitchFamily="18" charset="0"/>
              </a:rPr>
              <a:t>Segmentation </a:t>
            </a:r>
            <a:r>
              <a:rPr lang="en-IN" dirty="0">
                <a:latin typeface="Times New Roman" pitchFamily="18" charset="0"/>
                <a:cs typeface="Times New Roman" pitchFamily="18" charset="0"/>
              </a:rPr>
              <a:t>is the process of dividing an image into multiple </a:t>
            </a:r>
            <a:r>
              <a:rPr lang="en-IN" dirty="0" smtClean="0">
                <a:latin typeface="Times New Roman" pitchFamily="18" charset="0"/>
                <a:cs typeface="Times New Roman" pitchFamily="18" charset="0"/>
              </a:rPr>
              <a:t>segments.</a:t>
            </a:r>
          </a:p>
          <a:p>
            <a:endParaRPr lang="en-IN" dirty="0">
              <a:latin typeface="Times New Roman" pitchFamily="18" charset="0"/>
              <a:cs typeface="Times New Roman" pitchFamily="18" charset="0"/>
            </a:endParaRPr>
          </a:p>
          <a:p>
            <a:pPr marL="342900" indent="-342900">
              <a:buFont typeface="Arial" pitchFamily="34" charset="0"/>
              <a:buChar char="•"/>
            </a:pPr>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aim of segmentation is to change the representation of a image </a:t>
            </a:r>
            <a:r>
              <a:rPr lang="en-IN" dirty="0" smtClean="0">
                <a:latin typeface="Times New Roman" pitchFamily="18" charset="0"/>
                <a:cs typeface="Times New Roman" pitchFamily="18" charset="0"/>
              </a:rPr>
              <a:t>into</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something </a:t>
            </a:r>
            <a:r>
              <a:rPr lang="en-IN" dirty="0">
                <a:latin typeface="Times New Roman" pitchFamily="18" charset="0"/>
                <a:cs typeface="Times New Roman" pitchFamily="18" charset="0"/>
              </a:rPr>
              <a:t>which is easier to </a:t>
            </a:r>
            <a:r>
              <a:rPr lang="en-IN" dirty="0" smtClean="0">
                <a:latin typeface="Times New Roman" pitchFamily="18" charset="0"/>
                <a:cs typeface="Times New Roman" pitchFamily="18" charset="0"/>
              </a:rPr>
              <a:t>analyse.</a:t>
            </a:r>
          </a:p>
          <a:p>
            <a:endParaRPr lang="en-IN" dirty="0" smtClean="0">
              <a:latin typeface="Times New Roman" pitchFamily="18" charset="0"/>
              <a:cs typeface="Times New Roman" pitchFamily="18" charset="0"/>
            </a:endParaRPr>
          </a:p>
          <a:p>
            <a:pPr marL="342900" indent="-342900">
              <a:buFont typeface="Arial" pitchFamily="34" charset="0"/>
              <a:buChar char="•"/>
            </a:pPr>
            <a:r>
              <a:rPr lang="en-IN" dirty="0" smtClean="0">
                <a:latin typeface="Times New Roman" pitchFamily="18" charset="0"/>
                <a:cs typeface="Times New Roman" pitchFamily="18" charset="0"/>
              </a:rPr>
              <a:t>Segmentation </a:t>
            </a:r>
            <a:r>
              <a:rPr lang="en-IN" dirty="0">
                <a:latin typeface="Times New Roman" pitchFamily="18" charset="0"/>
                <a:cs typeface="Times New Roman" pitchFamily="18" charset="0"/>
              </a:rPr>
              <a:t>is the process of separating the </a:t>
            </a:r>
            <a:r>
              <a:rPr lang="en-IN" dirty="0" err="1">
                <a:latin typeface="Times New Roman" pitchFamily="18" charset="0"/>
                <a:cs typeface="Times New Roman" pitchFamily="18" charset="0"/>
              </a:rPr>
              <a:t>tumor</a:t>
            </a:r>
            <a:r>
              <a:rPr lang="en-IN" dirty="0">
                <a:latin typeface="Times New Roman" pitchFamily="18" charset="0"/>
                <a:cs typeface="Times New Roman" pitchFamily="18" charset="0"/>
              </a:rPr>
              <a:t> from normal brain </a:t>
            </a:r>
            <a:r>
              <a:rPr lang="en-IN" dirty="0" smtClean="0">
                <a:latin typeface="Times New Roman" pitchFamily="18" charset="0"/>
                <a:cs typeface="Times New Roman" pitchFamily="18" charset="0"/>
              </a:rPr>
              <a:t>tissues.</a:t>
            </a:r>
          </a:p>
          <a:p>
            <a:endParaRPr lang="en-IN" dirty="0" smtClean="0">
              <a:latin typeface="Times New Roman" pitchFamily="18" charset="0"/>
              <a:cs typeface="Times New Roman" pitchFamily="18" charset="0"/>
            </a:endParaRPr>
          </a:p>
          <a:p>
            <a:pPr marL="342900" indent="-342900">
              <a:buFont typeface="Arial" pitchFamily="34" charset="0"/>
              <a:buChar char="•"/>
            </a:pPr>
            <a:r>
              <a:rPr lang="en-IN" dirty="0" smtClean="0">
                <a:latin typeface="Times New Roman" pitchFamily="18" charset="0"/>
                <a:cs typeface="Times New Roman" pitchFamily="18" charset="0"/>
              </a:rPr>
              <a:t>Watershed </a:t>
            </a:r>
            <a:r>
              <a:rPr lang="en-IN" dirty="0">
                <a:latin typeface="Times New Roman" pitchFamily="18" charset="0"/>
                <a:cs typeface="Times New Roman" pitchFamily="18" charset="0"/>
              </a:rPr>
              <a:t>segmentation is performed for finding the location of the </a:t>
            </a:r>
            <a:r>
              <a:rPr lang="en-IN" dirty="0" err="1">
                <a:latin typeface="Times New Roman" pitchFamily="18" charset="0"/>
                <a:cs typeface="Times New Roman" pitchFamily="18" charset="0"/>
              </a:rPr>
              <a:t>tumor</a:t>
            </a:r>
            <a:r>
              <a:rPr lang="en-IN" dirty="0">
                <a:latin typeface="Times New Roman" pitchFamily="18" charset="0"/>
                <a:cs typeface="Times New Roman" pitchFamily="18" charset="0"/>
              </a:rPr>
              <a:t> in </a:t>
            </a:r>
            <a:r>
              <a:rPr lang="en-IN" dirty="0" smtClean="0">
                <a:latin typeface="Times New Roman" pitchFamily="18" charset="0"/>
                <a:cs typeface="Times New Roman" pitchFamily="18" charset="0"/>
              </a:rPr>
              <a:t>the</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MRI images.</a:t>
            </a:r>
          </a:p>
          <a:p>
            <a:pPr marL="342900" indent="-342900">
              <a:buFont typeface="Arial" pitchFamily="34" charset="0"/>
              <a:buChar char="•"/>
            </a:pPr>
            <a:endParaRPr lang="en-IN" dirty="0">
              <a:latin typeface="Times New Roman" pitchFamily="18" charset="0"/>
              <a:cs typeface="Times New Roman" pitchFamily="18" charset="0"/>
            </a:endParaRPr>
          </a:p>
          <a:p>
            <a:pPr marL="342900" indent="-342900">
              <a:buFont typeface="Arial" pitchFamily="34" charset="0"/>
              <a:buChar char="•"/>
            </a:pPr>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result of watershed segmentation is label image. In label image, the </a:t>
            </a:r>
            <a:r>
              <a:rPr lang="en-IN" dirty="0" smtClean="0">
                <a:latin typeface="Times New Roman" pitchFamily="18" charset="0"/>
                <a:cs typeface="Times New Roman" pitchFamily="18" charset="0"/>
              </a:rPr>
              <a:t>different</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objects </a:t>
            </a:r>
            <a:r>
              <a:rPr lang="en-IN" dirty="0">
                <a:latin typeface="Times New Roman" pitchFamily="18" charset="0"/>
                <a:cs typeface="Times New Roman" pitchFamily="18" charset="0"/>
              </a:rPr>
              <a:t>that are identified will have different pixel values.</a:t>
            </a:r>
          </a:p>
        </p:txBody>
      </p:sp>
    </p:spTree>
    <p:extLst>
      <p:ext uri="{BB962C8B-B14F-4D97-AF65-F5344CB8AC3E}">
        <p14:creationId xmlns:p14="http://schemas.microsoft.com/office/powerpoint/2010/main" val="32830493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476672"/>
            <a:ext cx="7416824" cy="5109091"/>
          </a:xfrm>
          <a:prstGeom prst="rect">
            <a:avLst/>
          </a:prstGeom>
        </p:spPr>
        <p:txBody>
          <a:bodyPr wrap="square">
            <a:spAutoFit/>
          </a:bodyPr>
          <a:lstStyle/>
          <a:p>
            <a:r>
              <a:rPr lang="en-IN" sz="2000" b="1" dirty="0">
                <a:latin typeface="Times New Roman" pitchFamily="18" charset="0"/>
                <a:cs typeface="Times New Roman" pitchFamily="18" charset="0"/>
              </a:rPr>
              <a:t>MODULE 4:- Feature Extraction</a:t>
            </a:r>
            <a:r>
              <a:rPr lang="en-IN" sz="2000" b="1" dirty="0" smtClean="0">
                <a:latin typeface="Times New Roman" pitchFamily="18" charset="0"/>
                <a:cs typeface="Times New Roman" pitchFamily="18" charset="0"/>
              </a:rPr>
              <a:t/>
            </a:r>
            <a:br>
              <a:rPr lang="en-IN" sz="2000" b="1" dirty="0" smtClean="0">
                <a:latin typeface="Times New Roman" pitchFamily="18" charset="0"/>
                <a:cs typeface="Times New Roman" pitchFamily="18" charset="0"/>
              </a:rPr>
            </a:br>
            <a:endParaRPr lang="en-IN" dirty="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pPr marL="342900" indent="-342900">
              <a:buFont typeface="Arial" pitchFamily="34" charset="0"/>
              <a:buChar char="•"/>
            </a:pPr>
            <a:r>
              <a:rPr lang="en-IN" dirty="0" smtClean="0">
                <a:latin typeface="Times New Roman" pitchFamily="18" charset="0"/>
                <a:cs typeface="Times New Roman" pitchFamily="18" charset="0"/>
              </a:rPr>
              <a:t>Transformation </a:t>
            </a:r>
            <a:r>
              <a:rPr lang="en-IN" dirty="0">
                <a:latin typeface="Times New Roman" pitchFamily="18" charset="0"/>
                <a:cs typeface="Times New Roman" pitchFamily="18" charset="0"/>
              </a:rPr>
              <a:t>of </a:t>
            </a:r>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input data into a set of features is called feature extraction. </a:t>
            </a:r>
            <a:r>
              <a:rPr lang="en-IN" dirty="0" smtClean="0">
                <a:latin typeface="Times New Roman" pitchFamily="18" charset="0"/>
                <a:cs typeface="Times New Roman" pitchFamily="18" charset="0"/>
              </a:rPr>
              <a:t>In</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this </a:t>
            </a:r>
            <a:r>
              <a:rPr lang="en-IN" dirty="0">
                <a:latin typeface="Times New Roman" pitchFamily="18" charset="0"/>
                <a:cs typeface="Times New Roman" pitchFamily="18" charset="0"/>
              </a:rPr>
              <a:t>step, the important features required for image classification are extracted.</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endParaRPr lang="en-IN" dirty="0">
              <a:latin typeface="Times New Roman" pitchFamily="18" charset="0"/>
              <a:cs typeface="Times New Roman" pitchFamily="18" charset="0"/>
            </a:endParaRPr>
          </a:p>
          <a:p>
            <a:pPr marL="342900" indent="-342900">
              <a:buFont typeface="Arial" pitchFamily="34" charset="0"/>
              <a:buChar char="•"/>
            </a:pPr>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segmented brain MRI image is used and texture features are extracted from the segmented image which shows the texture property of the image.</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endParaRPr lang="en-IN" dirty="0">
              <a:latin typeface="Times New Roman" pitchFamily="18" charset="0"/>
              <a:cs typeface="Times New Roman" pitchFamily="18" charset="0"/>
            </a:endParaRPr>
          </a:p>
          <a:p>
            <a:pPr marL="342900" indent="-342900">
              <a:buFont typeface="Arial" pitchFamily="34" charset="0"/>
              <a:buChar char="•"/>
            </a:pPr>
            <a:r>
              <a:rPr lang="en-IN" dirty="0" smtClean="0">
                <a:latin typeface="Times New Roman" pitchFamily="18" charset="0"/>
                <a:cs typeface="Times New Roman" pitchFamily="18" charset="0"/>
              </a:rPr>
              <a:t>These </a:t>
            </a:r>
            <a:r>
              <a:rPr lang="en-IN" dirty="0">
                <a:latin typeface="Times New Roman" pitchFamily="18" charset="0"/>
                <a:cs typeface="Times New Roman" pitchFamily="18" charset="0"/>
              </a:rPr>
              <a:t>features are extracted using </a:t>
            </a:r>
            <a:r>
              <a:rPr lang="en-IN" dirty="0" err="1">
                <a:latin typeface="Times New Roman" pitchFamily="18" charset="0"/>
                <a:cs typeface="Times New Roman" pitchFamily="18" charset="0"/>
              </a:rPr>
              <a:t>Gray</a:t>
            </a:r>
            <a:r>
              <a:rPr lang="en-IN" dirty="0">
                <a:latin typeface="Times New Roman" pitchFamily="18" charset="0"/>
                <a:cs typeface="Times New Roman" pitchFamily="18" charset="0"/>
              </a:rPr>
              <a:t> Level Co-occurrence Matrix (GLCM) as it is robust method with high performance.</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endParaRPr lang="en-IN" dirty="0">
              <a:latin typeface="Times New Roman" pitchFamily="18" charset="0"/>
              <a:cs typeface="Times New Roman" pitchFamily="18" charset="0"/>
            </a:endParaRPr>
          </a:p>
          <a:p>
            <a:pPr marL="342900" indent="-342900">
              <a:buFont typeface="Arial" pitchFamily="34" charset="0"/>
              <a:buChar char="•"/>
            </a:pPr>
            <a:r>
              <a:rPr lang="en-IN" dirty="0" smtClean="0">
                <a:latin typeface="Times New Roman" pitchFamily="18" charset="0"/>
                <a:cs typeface="Times New Roman" pitchFamily="18" charset="0"/>
              </a:rPr>
              <a:t>This </a:t>
            </a:r>
            <a:r>
              <a:rPr lang="en-IN" dirty="0">
                <a:latin typeface="Times New Roman" pitchFamily="18" charset="0"/>
                <a:cs typeface="Times New Roman" pitchFamily="18" charset="0"/>
              </a:rPr>
              <a:t>texture feature extraction method is very competitive as using smaller number of </a:t>
            </a:r>
            <a:r>
              <a:rPr lang="en-IN" dirty="0" err="1">
                <a:latin typeface="Times New Roman" pitchFamily="18" charset="0"/>
                <a:cs typeface="Times New Roman" pitchFamily="18" charset="0"/>
              </a:rPr>
              <a:t>gray</a:t>
            </a:r>
            <a:r>
              <a:rPr lang="en-IN" dirty="0">
                <a:latin typeface="Times New Roman" pitchFamily="18" charset="0"/>
                <a:cs typeface="Times New Roman" pitchFamily="18" charset="0"/>
              </a:rPr>
              <a:t> levels shrinks the size of GLCM which reduces the computational cost of the algorithm and also maintains the high classification rates. These features are used to differentiate between normal and abnormal brain.</a:t>
            </a:r>
          </a:p>
        </p:txBody>
      </p:sp>
    </p:spTree>
    <p:extLst>
      <p:ext uri="{BB962C8B-B14F-4D97-AF65-F5344CB8AC3E}">
        <p14:creationId xmlns:p14="http://schemas.microsoft.com/office/powerpoint/2010/main" val="2091311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620688"/>
            <a:ext cx="7272808" cy="4832092"/>
          </a:xfrm>
          <a:prstGeom prst="rect">
            <a:avLst/>
          </a:prstGeom>
        </p:spPr>
        <p:txBody>
          <a:bodyPr wrap="square">
            <a:spAutoFit/>
          </a:bodyPr>
          <a:lstStyle/>
          <a:p>
            <a:r>
              <a:rPr lang="en-IN" sz="2000" b="1" dirty="0">
                <a:latin typeface="Times New Roman" pitchFamily="18" charset="0"/>
                <a:cs typeface="Times New Roman" pitchFamily="18" charset="0"/>
              </a:rPr>
              <a:t>The GLCM texture features that are extracted are as follows:</a:t>
            </a:r>
            <a:r>
              <a:rPr lang="en-IN" sz="2000" b="1" dirty="0" smtClean="0">
                <a:latin typeface="Times New Roman" pitchFamily="18" charset="0"/>
                <a:cs typeface="Times New Roman" pitchFamily="18" charset="0"/>
              </a:rPr>
              <a:t/>
            </a:r>
            <a:br>
              <a:rPr lang="en-IN" sz="2000" b="1" dirty="0" smtClean="0">
                <a:latin typeface="Times New Roman" pitchFamily="18" charset="0"/>
                <a:cs typeface="Times New Roman" pitchFamily="18" charset="0"/>
              </a:rPr>
            </a:br>
            <a:endParaRPr lang="en-IN" dirty="0">
              <a:latin typeface="Times New Roman" pitchFamily="18" charset="0"/>
              <a:cs typeface="Times New Roman" pitchFamily="18" charset="0"/>
            </a:endParaRPr>
          </a:p>
          <a:p>
            <a:pPr marL="342900" indent="-342900">
              <a:buFont typeface="Arial" pitchFamily="34" charset="0"/>
              <a:buChar char="•"/>
            </a:pPr>
            <a:r>
              <a:rPr lang="en-IN" b="1" dirty="0" smtClean="0">
                <a:latin typeface="Times New Roman" pitchFamily="18" charset="0"/>
                <a:cs typeface="Times New Roman" pitchFamily="18" charset="0"/>
              </a:rPr>
              <a:t>Energy</a:t>
            </a: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It gives a measure of textural uniformity, that is, measure of pixel pair repetitions.</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Range</a:t>
            </a:r>
            <a:r>
              <a:rPr lang="en-IN" dirty="0">
                <a:latin typeface="Times New Roman" pitchFamily="18" charset="0"/>
                <a:cs typeface="Times New Roman" pitchFamily="18" charset="0"/>
              </a:rPr>
              <a:t>=[0,1]</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endParaRPr lang="en-IN" dirty="0" smtClean="0">
              <a:latin typeface="Times New Roman" pitchFamily="18" charset="0"/>
              <a:cs typeface="Times New Roman" pitchFamily="18" charset="0"/>
            </a:endParaRPr>
          </a:p>
          <a:p>
            <a:pPr marL="342900" indent="-342900">
              <a:buFont typeface="Arial" pitchFamily="34" charset="0"/>
              <a:buChar char="•"/>
            </a:pPr>
            <a:r>
              <a:rPr lang="en-IN" b="1" dirty="0" smtClean="0">
                <a:latin typeface="Times New Roman" pitchFamily="18" charset="0"/>
                <a:cs typeface="Times New Roman" pitchFamily="18" charset="0"/>
              </a:rPr>
              <a:t>Contrast</a:t>
            </a: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It gives a measure of intensity contrast between a pixel and its </a:t>
            </a:r>
            <a:r>
              <a:rPr lang="en-IN" dirty="0" err="1">
                <a:latin typeface="Times New Roman" pitchFamily="18" charset="0"/>
                <a:cs typeface="Times New Roman" pitchFamily="18" charset="0"/>
              </a:rPr>
              <a:t>neighbor</a:t>
            </a:r>
            <a:r>
              <a:rPr lang="en-IN" dirty="0">
                <a:latin typeface="Times New Roman" pitchFamily="18" charset="0"/>
                <a:cs typeface="Times New Roman" pitchFamily="18" charset="0"/>
              </a:rPr>
              <a:t> over the whole image.</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Range-</a:t>
            </a:r>
            <a:r>
              <a:rPr lang="en-IN" dirty="0">
                <a:latin typeface="Times New Roman" pitchFamily="18" charset="0"/>
                <a:cs typeface="Times New Roman" pitchFamily="18" charset="0"/>
              </a:rPr>
              <a:t>[0,1]</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endParaRPr lang="en-IN" b="1" dirty="0">
              <a:latin typeface="Times New Roman" pitchFamily="18" charset="0"/>
              <a:cs typeface="Times New Roman" pitchFamily="18" charset="0"/>
            </a:endParaRPr>
          </a:p>
          <a:p>
            <a:pPr marL="342900" indent="-342900">
              <a:buFont typeface="Arial" pitchFamily="34" charset="0"/>
              <a:buChar char="•"/>
            </a:pPr>
            <a:r>
              <a:rPr lang="en-IN" b="1" dirty="0" smtClean="0">
                <a:latin typeface="Times New Roman" pitchFamily="18" charset="0"/>
                <a:cs typeface="Times New Roman" pitchFamily="18" charset="0"/>
              </a:rPr>
              <a:t>Correlation</a:t>
            </a: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It gives a measure of how correlated a pixel to its </a:t>
            </a:r>
            <a:r>
              <a:rPr lang="en-IN" dirty="0" err="1">
                <a:latin typeface="Times New Roman" pitchFamily="18" charset="0"/>
                <a:cs typeface="Times New Roman" pitchFamily="18" charset="0"/>
              </a:rPr>
              <a:t>neighbor</a:t>
            </a:r>
            <a:r>
              <a:rPr lang="en-IN" dirty="0">
                <a:latin typeface="Times New Roman" pitchFamily="18" charset="0"/>
                <a:cs typeface="Times New Roman" pitchFamily="18" charset="0"/>
              </a:rPr>
              <a:t> over the whole image.</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Range</a:t>
            </a:r>
            <a:r>
              <a:rPr lang="en-IN" dirty="0">
                <a:latin typeface="Times New Roman" pitchFamily="18" charset="0"/>
                <a:cs typeface="Times New Roman" pitchFamily="18" charset="0"/>
              </a:rPr>
              <a:t>=[-1,1]</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endParaRPr lang="en-IN" b="1" dirty="0">
              <a:latin typeface="Times New Roman" pitchFamily="18" charset="0"/>
              <a:cs typeface="Times New Roman" pitchFamily="18" charset="0"/>
            </a:endParaRPr>
          </a:p>
          <a:p>
            <a:pPr marL="342900" indent="-342900">
              <a:buFont typeface="Arial" pitchFamily="34" charset="0"/>
              <a:buChar char="•"/>
            </a:pPr>
            <a:r>
              <a:rPr lang="en-IN" b="1" dirty="0" smtClean="0">
                <a:latin typeface="Times New Roman" pitchFamily="18" charset="0"/>
                <a:cs typeface="Times New Roman" pitchFamily="18" charset="0"/>
              </a:rPr>
              <a:t>Homogeneity</a:t>
            </a: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It gives a measure of closeness of distribution of elements in GLCM to GLCM diagonal. Range-[0,1]</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2212419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1305342"/>
            <a:ext cx="7992888" cy="2893100"/>
          </a:xfrm>
          <a:prstGeom prst="rect">
            <a:avLst/>
          </a:prstGeom>
        </p:spPr>
        <p:txBody>
          <a:bodyPr wrap="square">
            <a:spAutoFit/>
          </a:bodyPr>
          <a:lstStyle/>
          <a:p>
            <a:r>
              <a:rPr lang="en-IN" sz="2000" b="1" dirty="0">
                <a:latin typeface="Times New Roman" pitchFamily="18" charset="0"/>
                <a:cs typeface="Times New Roman" pitchFamily="18" charset="0"/>
              </a:rPr>
              <a:t>MODULE 5:- Classification</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endParaRPr lang="en-IN" dirty="0" smtClean="0">
              <a:latin typeface="Times New Roman" pitchFamily="18" charset="0"/>
              <a:cs typeface="Times New Roman" pitchFamily="18" charset="0"/>
            </a:endParaRPr>
          </a:p>
          <a:p>
            <a:pPr marL="342900" indent="-342900">
              <a:buFont typeface="Arial" pitchFamily="34" charset="0"/>
              <a:buChar char="•"/>
            </a:pPr>
            <a:r>
              <a:rPr lang="en-IN" dirty="0" smtClean="0">
                <a:latin typeface="Times New Roman" pitchFamily="18" charset="0"/>
                <a:cs typeface="Times New Roman" pitchFamily="18" charset="0"/>
              </a:rPr>
              <a:t>Classification </a:t>
            </a:r>
            <a:r>
              <a:rPr lang="en-IN" dirty="0">
                <a:latin typeface="Times New Roman" pitchFamily="18" charset="0"/>
                <a:cs typeface="Times New Roman" pitchFamily="18" charset="0"/>
              </a:rPr>
              <a:t>of MR brain image either as normal or abnormal.</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endParaRPr lang="en-IN" dirty="0">
              <a:latin typeface="Times New Roman" pitchFamily="18" charset="0"/>
              <a:cs typeface="Times New Roman" pitchFamily="18" charset="0"/>
            </a:endParaRPr>
          </a:p>
          <a:p>
            <a:pPr marL="342900" indent="-342900">
              <a:buFont typeface="Arial" pitchFamily="34" charset="0"/>
              <a:buChar char="•"/>
            </a:pPr>
            <a:r>
              <a:rPr lang="en-IN" dirty="0" smtClean="0">
                <a:latin typeface="Times New Roman" pitchFamily="18" charset="0"/>
                <a:cs typeface="Times New Roman" pitchFamily="18" charset="0"/>
              </a:rPr>
              <a:t>In </a:t>
            </a:r>
            <a:r>
              <a:rPr lang="en-IN" dirty="0">
                <a:latin typeface="Times New Roman" pitchFamily="18" charset="0"/>
                <a:cs typeface="Times New Roman" pitchFamily="18" charset="0"/>
              </a:rPr>
              <a:t>MLP, each node is a neuron with a nonlinear activation </a:t>
            </a:r>
            <a:r>
              <a:rPr lang="en-IN" dirty="0" smtClean="0">
                <a:latin typeface="Times New Roman" pitchFamily="18" charset="0"/>
                <a:cs typeface="Times New Roman" pitchFamily="18" charset="0"/>
              </a:rPr>
              <a:t>function.</a:t>
            </a:r>
            <a:endParaRPr lang="en-IN" dirty="0">
              <a:latin typeface="Times New Roman" pitchFamily="18" charset="0"/>
              <a:cs typeface="Times New Roman" pitchFamily="18" charset="0"/>
            </a:endParaRPr>
          </a:p>
          <a:p>
            <a:pPr marL="342900" indent="-342900">
              <a:buFont typeface="Arial" pitchFamily="34" charset="0"/>
              <a:buChar char="•"/>
            </a:pPr>
            <a:endParaRPr lang="en-IN" dirty="0" smtClean="0">
              <a:latin typeface="Times New Roman" pitchFamily="18" charset="0"/>
              <a:cs typeface="Times New Roman" pitchFamily="18" charset="0"/>
            </a:endParaRPr>
          </a:p>
          <a:p>
            <a:pPr marL="342900" indent="-342900">
              <a:buFont typeface="Arial" pitchFamily="34" charset="0"/>
              <a:buChar char="•"/>
            </a:pPr>
            <a:r>
              <a:rPr lang="en-IN" dirty="0" smtClean="0">
                <a:latin typeface="Times New Roman" pitchFamily="18" charset="0"/>
                <a:cs typeface="Times New Roman" pitchFamily="18" charset="0"/>
              </a:rPr>
              <a:t>With </a:t>
            </a:r>
            <a:r>
              <a:rPr lang="en-IN" dirty="0">
                <a:latin typeface="Times New Roman" pitchFamily="18" charset="0"/>
                <a:cs typeface="Times New Roman" pitchFamily="18" charset="0"/>
              </a:rPr>
              <a:t>the help of above modules we can detect weather the </a:t>
            </a:r>
            <a:r>
              <a:rPr lang="en-IN" dirty="0" err="1">
                <a:latin typeface="Times New Roman" pitchFamily="18" charset="0"/>
                <a:cs typeface="Times New Roman" pitchFamily="18" charset="0"/>
              </a:rPr>
              <a:t>Tumor</a:t>
            </a:r>
            <a:r>
              <a:rPr lang="en-IN" dirty="0">
                <a:latin typeface="Times New Roman" pitchFamily="18" charset="0"/>
                <a:cs typeface="Times New Roman" pitchFamily="18" charset="0"/>
              </a:rPr>
              <a:t> is </a:t>
            </a:r>
            <a:r>
              <a:rPr lang="en-IN" dirty="0" smtClean="0">
                <a:latin typeface="Times New Roman" pitchFamily="18" charset="0"/>
                <a:cs typeface="Times New Roman" pitchFamily="18" charset="0"/>
              </a:rPr>
              <a:t>present</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or </a:t>
            </a:r>
            <a:r>
              <a:rPr lang="en-IN" dirty="0">
                <a:latin typeface="Times New Roman" pitchFamily="18" charset="0"/>
                <a:cs typeface="Times New Roman" pitchFamily="18" charset="0"/>
              </a:rPr>
              <a:t>not.</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endParaRPr lang="en-IN" dirty="0" smtClean="0">
              <a:latin typeface="Times New Roman" pitchFamily="18" charset="0"/>
              <a:cs typeface="Times New Roman" pitchFamily="18" charset="0"/>
            </a:endParaRPr>
          </a:p>
          <a:p>
            <a:pPr marL="342900" indent="-342900">
              <a:buFont typeface="Arial" pitchFamily="34" charset="0"/>
              <a:buChar char="•"/>
            </a:pPr>
            <a:r>
              <a:rPr lang="en-IN" dirty="0" smtClean="0">
                <a:latin typeface="Times New Roman" pitchFamily="18" charset="0"/>
                <a:cs typeface="Times New Roman" pitchFamily="18" charset="0"/>
              </a:rPr>
              <a:t>This </a:t>
            </a:r>
            <a:r>
              <a:rPr lang="en-IN" dirty="0">
                <a:latin typeface="Times New Roman" pitchFamily="18" charset="0"/>
                <a:cs typeface="Times New Roman" pitchFamily="18" charset="0"/>
              </a:rPr>
              <a:t>process helps in identifying the size, shape and position of the </a:t>
            </a:r>
            <a:r>
              <a:rPr lang="en-IN" dirty="0" err="1">
                <a:latin typeface="Times New Roman" pitchFamily="18" charset="0"/>
                <a:cs typeface="Times New Roman" pitchFamily="18" charset="0"/>
              </a:rPr>
              <a:t>tumor</a:t>
            </a:r>
            <a:r>
              <a:rPr lang="en-IN" dirty="0">
                <a:latin typeface="Times New Roman" pitchFamily="18" charset="0"/>
                <a:cs typeface="Times New Roman" pitchFamily="18" charset="0"/>
              </a:rPr>
              <a:t>.</a:t>
            </a:r>
          </a:p>
        </p:txBody>
      </p:sp>
    </p:spTree>
    <p:extLst>
      <p:ext uri="{BB962C8B-B14F-4D97-AF65-F5344CB8AC3E}">
        <p14:creationId xmlns:p14="http://schemas.microsoft.com/office/powerpoint/2010/main" val="8983485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344" y="404663"/>
            <a:ext cx="8424936" cy="6217087"/>
          </a:xfrm>
          <a:prstGeom prst="rect">
            <a:avLst/>
          </a:prstGeom>
        </p:spPr>
        <p:txBody>
          <a:bodyPr wrap="square">
            <a:spAutoFit/>
          </a:bodyPr>
          <a:lstStyle/>
          <a:p>
            <a:r>
              <a:rPr lang="en-IN" sz="2000" b="1" dirty="0" smtClean="0">
                <a:latin typeface="Times New Roman" pitchFamily="18" charset="0"/>
                <a:ea typeface="Tahoma" pitchFamily="34" charset="0"/>
                <a:cs typeface="Times New Roman" pitchFamily="18" charset="0"/>
              </a:rPr>
              <a:t>			       ADVANTAGES</a:t>
            </a:r>
            <a:br>
              <a:rPr lang="en-IN" sz="2000" b="1" dirty="0" smtClean="0">
                <a:latin typeface="Times New Roman" pitchFamily="18" charset="0"/>
                <a:ea typeface="Tahoma" pitchFamily="34" charset="0"/>
                <a:cs typeface="Times New Roman" pitchFamily="18" charset="0"/>
              </a:rPr>
            </a:br>
            <a:r>
              <a:rPr lang="en-IN" dirty="0">
                <a:latin typeface="Times New Roman" pitchFamily="18" charset="0"/>
                <a:ea typeface="Tahoma" pitchFamily="34" charset="0"/>
                <a:cs typeface="Times New Roman" pitchFamily="18" charset="0"/>
              </a:rPr>
              <a:t/>
            </a:r>
            <a:br>
              <a:rPr lang="en-IN" dirty="0">
                <a:latin typeface="Times New Roman" pitchFamily="18" charset="0"/>
                <a:ea typeface="Tahoma" pitchFamily="34" charset="0"/>
                <a:cs typeface="Times New Roman" pitchFamily="18" charset="0"/>
              </a:rPr>
            </a:br>
            <a:r>
              <a:rPr lang="en-IN" b="1" dirty="0">
                <a:latin typeface="Times New Roman" pitchFamily="18" charset="0"/>
                <a:ea typeface="Tahoma" pitchFamily="34" charset="0"/>
                <a:cs typeface="Times New Roman" pitchFamily="18" charset="0"/>
              </a:rPr>
              <a:t>Combination of various function in one </a:t>
            </a:r>
            <a:r>
              <a:rPr lang="en-IN" b="1" dirty="0" smtClean="0">
                <a:latin typeface="Times New Roman" pitchFamily="18" charset="0"/>
                <a:ea typeface="Tahoma" pitchFamily="34" charset="0"/>
                <a:cs typeface="Times New Roman" pitchFamily="18" charset="0"/>
              </a:rPr>
              <a:t>application:</a:t>
            </a:r>
          </a:p>
          <a:p>
            <a:pPr marL="342900" indent="-342900">
              <a:buFont typeface="Arial" pitchFamily="34" charset="0"/>
              <a:buChar char="•"/>
            </a:pPr>
            <a:r>
              <a:rPr lang="en-IN" dirty="0" smtClean="0">
                <a:latin typeface="Times New Roman" pitchFamily="18" charset="0"/>
                <a:ea typeface="Tahoma" pitchFamily="34" charset="0"/>
                <a:cs typeface="Times New Roman" pitchFamily="18" charset="0"/>
              </a:rPr>
              <a:t>This </a:t>
            </a:r>
            <a:r>
              <a:rPr lang="en-IN" dirty="0">
                <a:latin typeface="Times New Roman" pitchFamily="18" charset="0"/>
                <a:ea typeface="Tahoma" pitchFamily="34" charset="0"/>
                <a:cs typeface="Times New Roman" pitchFamily="18" charset="0"/>
              </a:rPr>
              <a:t>application provides features that would be used for various tasks. Other application could consume more memory from the computer but this application can bring images from server and useless memory of </a:t>
            </a:r>
            <a:r>
              <a:rPr lang="en-IN" dirty="0" smtClean="0">
                <a:latin typeface="Times New Roman" pitchFamily="18" charset="0"/>
                <a:ea typeface="Tahoma" pitchFamily="34" charset="0"/>
                <a:cs typeface="Times New Roman" pitchFamily="18" charset="0"/>
              </a:rPr>
              <a:t>computer.</a:t>
            </a:r>
          </a:p>
          <a:p>
            <a:pPr marL="342900" indent="-342900">
              <a:buFont typeface="Arial" pitchFamily="34" charset="0"/>
              <a:buChar char="•"/>
            </a:pPr>
            <a:r>
              <a:rPr lang="en-IN" dirty="0" smtClean="0">
                <a:latin typeface="Times New Roman" pitchFamily="18" charset="0"/>
                <a:ea typeface="Tahoma" pitchFamily="34" charset="0"/>
                <a:cs typeface="Times New Roman" pitchFamily="18" charset="0"/>
              </a:rPr>
              <a:t>Also </a:t>
            </a:r>
            <a:r>
              <a:rPr lang="en-IN" dirty="0">
                <a:latin typeface="Times New Roman" pitchFamily="18" charset="0"/>
                <a:ea typeface="Tahoma" pitchFamily="34" charset="0"/>
                <a:cs typeface="Times New Roman" pitchFamily="18" charset="0"/>
              </a:rPr>
              <a:t>this application can generate better and accurate </a:t>
            </a:r>
            <a:r>
              <a:rPr lang="en-IN" dirty="0" smtClean="0">
                <a:latin typeface="Times New Roman" pitchFamily="18" charset="0"/>
                <a:ea typeface="Tahoma" pitchFamily="34" charset="0"/>
                <a:cs typeface="Times New Roman" pitchFamily="18" charset="0"/>
              </a:rPr>
              <a:t>outputs.</a:t>
            </a:r>
          </a:p>
          <a:p>
            <a:endParaRPr lang="en-IN" b="1" dirty="0">
              <a:latin typeface="Times New Roman" pitchFamily="18" charset="0"/>
              <a:ea typeface="Tahoma" pitchFamily="34" charset="0"/>
              <a:cs typeface="Times New Roman" pitchFamily="18" charset="0"/>
            </a:endParaRPr>
          </a:p>
          <a:p>
            <a:r>
              <a:rPr lang="en-IN" b="1" dirty="0" smtClean="0">
                <a:latin typeface="Times New Roman" pitchFamily="18" charset="0"/>
                <a:ea typeface="Tahoma" pitchFamily="34" charset="0"/>
                <a:cs typeface="Times New Roman" pitchFamily="18" charset="0"/>
              </a:rPr>
              <a:t>User </a:t>
            </a:r>
            <a:r>
              <a:rPr lang="en-IN" b="1" dirty="0">
                <a:latin typeface="Times New Roman" pitchFamily="18" charset="0"/>
                <a:ea typeface="Tahoma" pitchFamily="34" charset="0"/>
                <a:cs typeface="Times New Roman" pitchFamily="18" charset="0"/>
              </a:rPr>
              <a:t>friendly interface</a:t>
            </a:r>
            <a:r>
              <a:rPr lang="en-IN" b="1" dirty="0" smtClean="0">
                <a:latin typeface="Times New Roman" pitchFamily="18" charset="0"/>
                <a:ea typeface="Tahoma" pitchFamily="34" charset="0"/>
                <a:cs typeface="Times New Roman" pitchFamily="18" charset="0"/>
              </a:rPr>
              <a:t>:</a:t>
            </a:r>
          </a:p>
          <a:p>
            <a:pPr marL="285750" indent="-285750">
              <a:buFont typeface="Arial" pitchFamily="34" charset="0"/>
              <a:buChar char="•"/>
            </a:pPr>
            <a:r>
              <a:rPr lang="en-IN" dirty="0" smtClean="0">
                <a:latin typeface="Times New Roman" pitchFamily="18" charset="0"/>
                <a:ea typeface="Tahoma" pitchFamily="34" charset="0"/>
                <a:cs typeface="Times New Roman" pitchFamily="18" charset="0"/>
              </a:rPr>
              <a:t>Many </a:t>
            </a:r>
            <a:r>
              <a:rPr lang="en-IN" dirty="0">
                <a:latin typeface="Times New Roman" pitchFamily="18" charset="0"/>
                <a:ea typeface="Tahoma" pitchFamily="34" charset="0"/>
                <a:cs typeface="Times New Roman" pitchFamily="18" charset="0"/>
              </a:rPr>
              <a:t>other application can have a complex interface but this application has a graphical represented user friendly interface which can reduce the time of the operator and a new user who wants to use this software. • A user can perform scans as well as comparisons on the software at ease</a:t>
            </a:r>
            <a:r>
              <a:rPr lang="en-IN" dirty="0" smtClean="0">
                <a:latin typeface="Times New Roman" pitchFamily="18" charset="0"/>
                <a:ea typeface="Tahoma" pitchFamily="34" charset="0"/>
                <a:cs typeface="Times New Roman" pitchFamily="18" charset="0"/>
              </a:rPr>
              <a:t>.</a:t>
            </a:r>
            <a:r>
              <a:rPr lang="en-IN" dirty="0">
                <a:latin typeface="Times New Roman" pitchFamily="18" charset="0"/>
                <a:ea typeface="Tahoma" pitchFamily="34" charset="0"/>
                <a:cs typeface="Times New Roman" pitchFamily="18" charset="0"/>
              </a:rPr>
              <a:t/>
            </a:r>
            <a:br>
              <a:rPr lang="en-IN" dirty="0">
                <a:latin typeface="Times New Roman" pitchFamily="18" charset="0"/>
                <a:ea typeface="Tahoma" pitchFamily="34" charset="0"/>
                <a:cs typeface="Times New Roman" pitchFamily="18" charset="0"/>
              </a:rPr>
            </a:br>
            <a:endParaRPr lang="en-IN" dirty="0" smtClean="0">
              <a:latin typeface="Times New Roman" pitchFamily="18" charset="0"/>
              <a:ea typeface="Tahoma" pitchFamily="34" charset="0"/>
              <a:cs typeface="Times New Roman" pitchFamily="18" charset="0"/>
            </a:endParaRPr>
          </a:p>
          <a:p>
            <a:r>
              <a:rPr lang="en-IN" b="1" dirty="0" smtClean="0">
                <a:latin typeface="Times New Roman" pitchFamily="18" charset="0"/>
                <a:ea typeface="Tahoma" pitchFamily="34" charset="0"/>
                <a:cs typeface="Times New Roman" pitchFamily="18" charset="0"/>
              </a:rPr>
              <a:t>Accuracy:</a:t>
            </a:r>
            <a:endParaRPr lang="en-IN" dirty="0" smtClean="0">
              <a:latin typeface="Times New Roman" pitchFamily="18" charset="0"/>
              <a:ea typeface="Tahoma" pitchFamily="34" charset="0"/>
              <a:cs typeface="Times New Roman" pitchFamily="18" charset="0"/>
            </a:endParaRPr>
          </a:p>
          <a:p>
            <a:pPr marL="285750" indent="-285750">
              <a:buFont typeface="Arial" pitchFamily="34" charset="0"/>
              <a:buChar char="•"/>
            </a:pPr>
            <a:r>
              <a:rPr lang="en-IN" dirty="0" smtClean="0">
                <a:latin typeface="Times New Roman" pitchFamily="18" charset="0"/>
                <a:ea typeface="Tahoma" pitchFamily="34" charset="0"/>
                <a:cs typeface="Times New Roman" pitchFamily="18" charset="0"/>
              </a:rPr>
              <a:t>As </a:t>
            </a:r>
            <a:r>
              <a:rPr lang="en-IN" dirty="0">
                <a:latin typeface="Times New Roman" pitchFamily="18" charset="0"/>
                <a:ea typeface="Tahoma" pitchFamily="34" charset="0"/>
                <a:cs typeface="Times New Roman" pitchFamily="18" charset="0"/>
              </a:rPr>
              <a:t>the base of this program is a machine learning, a large number of data is collected from various hospitals or the CT scan of </a:t>
            </a:r>
            <a:r>
              <a:rPr lang="en-IN" dirty="0" smtClean="0">
                <a:latin typeface="Times New Roman" pitchFamily="18" charset="0"/>
                <a:ea typeface="Tahoma" pitchFamily="34" charset="0"/>
                <a:cs typeface="Times New Roman" pitchFamily="18" charset="0"/>
              </a:rPr>
              <a:t>brain.</a:t>
            </a:r>
          </a:p>
          <a:p>
            <a:pPr marL="285750" indent="-285750">
              <a:buFont typeface="Arial" pitchFamily="34" charset="0"/>
              <a:buChar char="•"/>
            </a:pPr>
            <a:r>
              <a:rPr lang="en-IN" dirty="0" smtClean="0">
                <a:latin typeface="Times New Roman" pitchFamily="18" charset="0"/>
                <a:ea typeface="Tahoma" pitchFamily="34" charset="0"/>
                <a:cs typeface="Times New Roman" pitchFamily="18" charset="0"/>
              </a:rPr>
              <a:t>A </a:t>
            </a:r>
            <a:r>
              <a:rPr lang="en-IN" dirty="0">
                <a:latin typeface="Times New Roman" pitchFamily="18" charset="0"/>
                <a:ea typeface="Tahoma" pitchFamily="34" charset="0"/>
                <a:cs typeface="Times New Roman" pitchFamily="18" charset="0"/>
              </a:rPr>
              <a:t>huge library is generated over servers and it's regularly updated. This can guarantee accurate data reading and perfect representation of the sports or the whites which are reflected on the images to the image which is been uploaded by a user. Thus giving an accurate result</a:t>
            </a:r>
            <a:r>
              <a:rPr lang="en-IN" dirty="0" smtClean="0">
                <a:latin typeface="Times New Roman" pitchFamily="18" charset="0"/>
                <a:ea typeface="Tahoma" pitchFamily="34" charset="0"/>
                <a:cs typeface="Times New Roman" pitchFamily="18" charset="0"/>
              </a:rPr>
              <a:t>.</a:t>
            </a:r>
            <a:r>
              <a:rPr lang="en-IN" dirty="0">
                <a:latin typeface="Times New Roman" pitchFamily="18" charset="0"/>
                <a:ea typeface="Tahoma" pitchFamily="34" charset="0"/>
                <a:cs typeface="Times New Roman" pitchFamily="18" charset="0"/>
              </a:rPr>
              <a:t/>
            </a:r>
            <a:br>
              <a:rPr lang="en-IN" dirty="0">
                <a:latin typeface="Times New Roman" pitchFamily="18" charset="0"/>
                <a:ea typeface="Tahoma" pitchFamily="34" charset="0"/>
                <a:cs typeface="Times New Roman" pitchFamily="18" charset="0"/>
              </a:rPr>
            </a:br>
            <a:endParaRPr lang="en-IN" dirty="0">
              <a:latin typeface="Times New Roman" pitchFamily="18" charset="0"/>
              <a:ea typeface="Tahoma" pitchFamily="34" charset="0"/>
              <a:cs typeface="Times New Roman" pitchFamily="18" charset="0"/>
            </a:endParaRPr>
          </a:p>
        </p:txBody>
      </p:sp>
    </p:spTree>
    <p:extLst>
      <p:ext uri="{BB962C8B-B14F-4D97-AF65-F5344CB8AC3E}">
        <p14:creationId xmlns:p14="http://schemas.microsoft.com/office/powerpoint/2010/main" val="3104491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689789"/>
            <a:ext cx="7056784" cy="5816977"/>
          </a:xfrm>
          <a:prstGeom prst="rect">
            <a:avLst/>
          </a:prstGeom>
        </p:spPr>
        <p:txBody>
          <a:bodyPr wrap="square">
            <a:spAutoFit/>
          </a:bodyPr>
          <a:lstStyle/>
          <a:p>
            <a:r>
              <a:rPr lang="en-IN" sz="2000" b="1" dirty="0" smtClean="0">
                <a:latin typeface="Times New Roman" pitchFamily="18" charset="0"/>
                <a:cs typeface="Times New Roman" pitchFamily="18" charset="0"/>
              </a:rPr>
              <a:t>		TECHNICAL SPECIFICATION </a:t>
            </a:r>
          </a:p>
          <a:p>
            <a:endParaRPr lang="en-IN" sz="2000" b="1" dirty="0" smtClean="0">
              <a:latin typeface="Times New Roman" pitchFamily="18" charset="0"/>
              <a:cs typeface="Times New Roman" pitchFamily="18" charset="0"/>
            </a:endParaRPr>
          </a:p>
          <a:p>
            <a:r>
              <a:rPr lang="en-IN" sz="2000" b="1" dirty="0" smtClean="0">
                <a:latin typeface="Times New Roman" pitchFamily="18" charset="0"/>
                <a:cs typeface="Times New Roman" pitchFamily="18" charset="0"/>
              </a:rPr>
              <a:t>Software </a:t>
            </a:r>
            <a:r>
              <a:rPr lang="en-IN" sz="2000" b="1" dirty="0">
                <a:latin typeface="Times New Roman" pitchFamily="18" charset="0"/>
                <a:cs typeface="Times New Roman" pitchFamily="18" charset="0"/>
              </a:rPr>
              <a:t>Requirements </a:t>
            </a:r>
          </a:p>
          <a:p>
            <a:r>
              <a:rPr lang="en-IN" sz="2000" b="1" dirty="0">
                <a:latin typeface="Times New Roman" pitchFamily="18" charset="0"/>
                <a:cs typeface="Times New Roman" pitchFamily="18" charset="0"/>
              </a:rPr>
              <a:t> </a:t>
            </a:r>
          </a:p>
          <a:p>
            <a:r>
              <a:rPr lang="en-IN" dirty="0">
                <a:latin typeface="Times New Roman" pitchFamily="18" charset="0"/>
                <a:cs typeface="Times New Roman" pitchFamily="18" charset="0"/>
              </a:rPr>
              <a:t>Windows: Python 3.6.2 or above,  </a:t>
            </a:r>
          </a:p>
          <a:p>
            <a:r>
              <a:rPr lang="en-IN" dirty="0">
                <a:latin typeface="Times New Roman" pitchFamily="18" charset="0"/>
                <a:cs typeface="Times New Roman" pitchFamily="18" charset="0"/>
              </a:rPr>
              <a:t>PIP and </a:t>
            </a:r>
            <a:r>
              <a:rPr lang="en-IN" dirty="0" err="1">
                <a:latin typeface="Times New Roman" pitchFamily="18" charset="0"/>
                <a:cs typeface="Times New Roman" pitchFamily="18" charset="0"/>
              </a:rPr>
              <a:t>NumPy</a:t>
            </a:r>
            <a:r>
              <a:rPr lang="en-IN" dirty="0">
                <a:latin typeface="Times New Roman" pitchFamily="18" charset="0"/>
                <a:cs typeface="Times New Roman" pitchFamily="18" charset="0"/>
              </a:rPr>
              <a:t> 1.13.1,  </a:t>
            </a:r>
          </a:p>
          <a:p>
            <a:r>
              <a:rPr lang="en-IN" dirty="0" err="1">
                <a:latin typeface="Times New Roman" pitchFamily="18" charset="0"/>
                <a:cs typeface="Times New Roman" pitchFamily="18" charset="0"/>
              </a:rPr>
              <a:t>OpenCV</a:t>
            </a:r>
            <a:r>
              <a:rPr lang="en-IN" dirty="0">
                <a:latin typeface="Times New Roman" pitchFamily="18" charset="0"/>
                <a:cs typeface="Times New Roman" pitchFamily="18" charset="0"/>
              </a:rPr>
              <a:t> (Open source computer vision),  </a:t>
            </a:r>
          </a:p>
          <a:p>
            <a:r>
              <a:rPr lang="en-IN" dirty="0" err="1">
                <a:latin typeface="Times New Roman" pitchFamily="18" charset="0"/>
                <a:cs typeface="Times New Roman" pitchFamily="18" charset="0"/>
              </a:rPr>
              <a:t>Keras</a:t>
            </a:r>
            <a:r>
              <a:rPr lang="en-IN" dirty="0">
                <a:latin typeface="Times New Roman" pitchFamily="18" charset="0"/>
                <a:cs typeface="Times New Roman" pitchFamily="18" charset="0"/>
              </a:rPr>
              <a:t>,</a:t>
            </a:r>
          </a:p>
          <a:p>
            <a:r>
              <a:rPr lang="en-IN" dirty="0">
                <a:latin typeface="Times New Roman" pitchFamily="18" charset="0"/>
                <a:cs typeface="Times New Roman" pitchFamily="18" charset="0"/>
              </a:rPr>
              <a:t>Tensor Flow, </a:t>
            </a:r>
          </a:p>
          <a:p>
            <a:r>
              <a:rPr lang="en-IN" dirty="0" err="1">
                <a:latin typeface="Times New Roman" pitchFamily="18" charset="0"/>
                <a:cs typeface="Times New Roman" pitchFamily="18" charset="0"/>
              </a:rPr>
              <a:t>Jupyter</a:t>
            </a:r>
            <a:r>
              <a:rPr lang="en-IN" dirty="0">
                <a:latin typeface="Times New Roman" pitchFamily="18" charset="0"/>
                <a:cs typeface="Times New Roman" pitchFamily="18" charset="0"/>
              </a:rPr>
              <a:t> Notebook Software: </a:t>
            </a:r>
          </a:p>
          <a:p>
            <a:r>
              <a:rPr lang="en-IN" dirty="0">
                <a:latin typeface="Times New Roman" pitchFamily="18" charset="0"/>
                <a:cs typeface="Times New Roman" pitchFamily="18" charset="0"/>
              </a:rPr>
              <a:t>Android Studio. </a:t>
            </a:r>
          </a:p>
          <a:p>
            <a:r>
              <a:rPr lang="en-IN" dirty="0">
                <a:latin typeface="Times New Roman" pitchFamily="18" charset="0"/>
                <a:cs typeface="Times New Roman" pitchFamily="18" charset="0"/>
              </a:rPr>
              <a:t> </a:t>
            </a:r>
          </a:p>
          <a:p>
            <a:r>
              <a:rPr lang="en-IN" sz="2000" b="1" dirty="0">
                <a:latin typeface="Times New Roman" pitchFamily="18" charset="0"/>
                <a:cs typeface="Times New Roman" pitchFamily="18" charset="0"/>
              </a:rPr>
              <a:t>Hardware Requirements: </a:t>
            </a:r>
          </a:p>
          <a:p>
            <a:endParaRPr lang="en-IN" sz="2000" b="1" dirty="0">
              <a:latin typeface="Times New Roman" pitchFamily="18" charset="0"/>
              <a:cs typeface="Times New Roman" pitchFamily="18" charset="0"/>
            </a:endParaRPr>
          </a:p>
          <a:p>
            <a:r>
              <a:rPr lang="en-IN" dirty="0">
                <a:latin typeface="Times New Roman" pitchFamily="18" charset="0"/>
                <a:cs typeface="Times New Roman" pitchFamily="18" charset="0"/>
              </a:rPr>
              <a:t>Processor: Intel core i5 or above. 64-bit, quad-core, 2.5 GHz minimum per core </a:t>
            </a:r>
          </a:p>
          <a:p>
            <a:r>
              <a:rPr lang="en-IN" dirty="0">
                <a:latin typeface="Times New Roman" pitchFamily="18" charset="0"/>
                <a:cs typeface="Times New Roman" pitchFamily="18" charset="0"/>
              </a:rPr>
              <a:t>Ram: 4 GB or more </a:t>
            </a:r>
          </a:p>
          <a:p>
            <a:r>
              <a:rPr lang="en-IN" dirty="0">
                <a:latin typeface="Times New Roman" pitchFamily="18" charset="0"/>
                <a:cs typeface="Times New Roman" pitchFamily="18" charset="0"/>
              </a:rPr>
              <a:t>Hard disk: 10 GB of available space or more. </a:t>
            </a:r>
          </a:p>
          <a:p>
            <a:r>
              <a:rPr lang="en-IN" dirty="0">
                <a:latin typeface="Times New Roman" pitchFamily="18" charset="0"/>
                <a:cs typeface="Times New Roman" pitchFamily="18" charset="0"/>
              </a:rPr>
              <a:t>Display: Dual XGA (1024 x 768) or higher resolution monitors </a:t>
            </a:r>
          </a:p>
          <a:p>
            <a:r>
              <a:rPr lang="en-IN" dirty="0">
                <a:latin typeface="Times New Roman" pitchFamily="18" charset="0"/>
                <a:cs typeface="Times New Roman" pitchFamily="18" charset="0"/>
              </a:rPr>
              <a:t>Operating system: Windows 10,11 </a:t>
            </a:r>
          </a:p>
        </p:txBody>
      </p:sp>
    </p:spTree>
    <p:extLst>
      <p:ext uri="{BB962C8B-B14F-4D97-AF65-F5344CB8AC3E}">
        <p14:creationId xmlns:p14="http://schemas.microsoft.com/office/powerpoint/2010/main" val="2001179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1600" y="548680"/>
            <a:ext cx="7632848" cy="5940088"/>
          </a:xfrm>
          <a:prstGeom prst="rect">
            <a:avLst/>
          </a:prstGeom>
        </p:spPr>
        <p:txBody>
          <a:bodyPr wrap="square">
            <a:spAutoFit/>
          </a:bodyPr>
          <a:lstStyle/>
          <a:p>
            <a:r>
              <a:rPr lang="en-IN" sz="2000" b="1" dirty="0" smtClean="0">
                <a:latin typeface="Times New Roman" pitchFamily="18" charset="0"/>
                <a:cs typeface="Times New Roman" pitchFamily="18" charset="0"/>
              </a:rPr>
              <a:t>			APPLICATIONS</a:t>
            </a: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endParaRPr lang="en-IN" dirty="0" smtClean="0">
              <a:latin typeface="Times New Roman" pitchFamily="18" charset="0"/>
              <a:cs typeface="Times New Roman" pitchFamily="18" charset="0"/>
            </a:endParaRPr>
          </a:p>
          <a:p>
            <a:pPr marL="342900" indent="-342900">
              <a:buFont typeface="Arial" pitchFamily="34" charset="0"/>
              <a:buChar char="•"/>
            </a:pPr>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main aim of the application is to identify </a:t>
            </a:r>
            <a:r>
              <a:rPr lang="en-IN" dirty="0" err="1">
                <a:latin typeface="Times New Roman" pitchFamily="18" charset="0"/>
                <a:cs typeface="Times New Roman" pitchFamily="18" charset="0"/>
              </a:rPr>
              <a:t>tumor</a:t>
            </a:r>
            <a:r>
              <a:rPr lang="en-IN" dirty="0">
                <a:latin typeface="Times New Roman" pitchFamily="18" charset="0"/>
                <a:cs typeface="Times New Roman" pitchFamily="18" charset="0"/>
              </a:rPr>
              <a:t> and </a:t>
            </a:r>
            <a:r>
              <a:rPr lang="en-IN" dirty="0" smtClean="0">
                <a:latin typeface="Times New Roman" pitchFamily="18" charset="0"/>
                <a:cs typeface="Times New Roman" pitchFamily="18" charset="0"/>
              </a:rPr>
              <a:t>diagnosis.</a:t>
            </a:r>
          </a:p>
          <a:p>
            <a:pPr marL="342900" indent="-342900">
              <a:buFont typeface="Arial" pitchFamily="34" charset="0"/>
              <a:buChar char="•"/>
            </a:pPr>
            <a:endParaRPr lang="en-IN" dirty="0" smtClean="0">
              <a:latin typeface="Times New Roman" pitchFamily="18" charset="0"/>
              <a:cs typeface="Times New Roman" pitchFamily="18" charset="0"/>
            </a:endParaRPr>
          </a:p>
          <a:p>
            <a:pPr marL="342900" indent="-342900">
              <a:buFont typeface="Arial" pitchFamily="34" charset="0"/>
              <a:buChar char="•"/>
            </a:pPr>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main reason behind the development of this application is to provide proper treatment as soon as possible and protect the human life in </a:t>
            </a:r>
            <a:r>
              <a:rPr lang="en-IN" dirty="0" smtClean="0">
                <a:latin typeface="Times New Roman" pitchFamily="18" charset="0"/>
                <a:cs typeface="Times New Roman" pitchFamily="18" charset="0"/>
              </a:rPr>
              <a:t>danger.</a:t>
            </a:r>
          </a:p>
          <a:p>
            <a:pPr marL="342900" indent="-342900">
              <a:buFont typeface="Arial" pitchFamily="34" charset="0"/>
              <a:buChar char="•"/>
            </a:pPr>
            <a:endParaRPr lang="en-IN" dirty="0" smtClean="0">
              <a:latin typeface="Times New Roman" pitchFamily="18" charset="0"/>
              <a:cs typeface="Times New Roman" pitchFamily="18" charset="0"/>
            </a:endParaRPr>
          </a:p>
          <a:p>
            <a:pPr marL="342900" indent="-342900">
              <a:buFont typeface="Arial" pitchFamily="34" charset="0"/>
              <a:buChar char="•"/>
            </a:pPr>
            <a:r>
              <a:rPr lang="en-IN" dirty="0" smtClean="0">
                <a:latin typeface="Times New Roman" pitchFamily="18" charset="0"/>
                <a:cs typeface="Times New Roman" pitchFamily="18" charset="0"/>
              </a:rPr>
              <a:t>This </a:t>
            </a:r>
            <a:r>
              <a:rPr lang="en-IN" dirty="0">
                <a:latin typeface="Times New Roman" pitchFamily="18" charset="0"/>
                <a:cs typeface="Times New Roman" pitchFamily="18" charset="0"/>
              </a:rPr>
              <a:t>application is used for drug discovery and </a:t>
            </a:r>
            <a:r>
              <a:rPr lang="en-IN" dirty="0" smtClean="0">
                <a:latin typeface="Times New Roman" pitchFamily="18" charset="0"/>
                <a:cs typeface="Times New Roman" pitchFamily="18" charset="0"/>
              </a:rPr>
              <a:t>manufacturing.</a:t>
            </a:r>
          </a:p>
          <a:p>
            <a:pPr marL="342900" indent="-342900">
              <a:buFont typeface="Arial" pitchFamily="34" charset="0"/>
              <a:buChar char="•"/>
            </a:pPr>
            <a:endParaRPr lang="en-IN" dirty="0">
              <a:latin typeface="Times New Roman" pitchFamily="18" charset="0"/>
              <a:cs typeface="Times New Roman" pitchFamily="18" charset="0"/>
            </a:endParaRPr>
          </a:p>
          <a:p>
            <a:pPr marL="342900" indent="-342900">
              <a:buFont typeface="Arial" pitchFamily="34" charset="0"/>
              <a:buChar char="•"/>
            </a:pPr>
            <a:r>
              <a:rPr lang="en-IN" dirty="0" smtClean="0">
                <a:latin typeface="Times New Roman" pitchFamily="18" charset="0"/>
                <a:cs typeface="Times New Roman" pitchFamily="18" charset="0"/>
              </a:rPr>
              <a:t>This </a:t>
            </a:r>
            <a:r>
              <a:rPr lang="en-IN" dirty="0">
                <a:latin typeface="Times New Roman" pitchFamily="18" charset="0"/>
                <a:cs typeface="Times New Roman" pitchFamily="18" charset="0"/>
              </a:rPr>
              <a:t>application is helpful for doctors as well as </a:t>
            </a:r>
            <a:r>
              <a:rPr lang="en-IN" dirty="0" smtClean="0">
                <a:latin typeface="Times New Roman" pitchFamily="18" charset="0"/>
                <a:cs typeface="Times New Roman" pitchFamily="18" charset="0"/>
              </a:rPr>
              <a:t>patients.</a:t>
            </a:r>
          </a:p>
          <a:p>
            <a:pPr marL="342900" indent="-342900">
              <a:buFont typeface="Arial" pitchFamily="34" charset="0"/>
              <a:buChar char="•"/>
            </a:pPr>
            <a:endParaRPr lang="en-IN" dirty="0" smtClean="0">
              <a:latin typeface="Times New Roman" pitchFamily="18" charset="0"/>
              <a:cs typeface="Times New Roman" pitchFamily="18" charset="0"/>
            </a:endParaRPr>
          </a:p>
          <a:p>
            <a:pPr marL="342900" indent="-342900">
              <a:buFont typeface="Arial" pitchFamily="34" charset="0"/>
              <a:buChar char="•"/>
            </a:pPr>
            <a:r>
              <a:rPr lang="en-IN" dirty="0" smtClean="0">
                <a:latin typeface="Times New Roman" pitchFamily="18" charset="0"/>
                <a:cs typeface="Times New Roman" pitchFamily="18" charset="0"/>
              </a:rPr>
              <a:t>This </a:t>
            </a:r>
            <a:r>
              <a:rPr lang="en-IN" dirty="0">
                <a:latin typeface="Times New Roman" pitchFamily="18" charset="0"/>
                <a:cs typeface="Times New Roman" pitchFamily="18" charset="0"/>
              </a:rPr>
              <a:t>application is used to do smart health care </a:t>
            </a:r>
            <a:r>
              <a:rPr lang="en-IN" dirty="0" smtClean="0">
                <a:latin typeface="Times New Roman" pitchFamily="18" charset="0"/>
                <a:cs typeface="Times New Roman" pitchFamily="18" charset="0"/>
              </a:rPr>
              <a:t>records.</a:t>
            </a:r>
          </a:p>
          <a:p>
            <a:pPr marL="342900" indent="-342900">
              <a:buFont typeface="Arial" pitchFamily="34" charset="0"/>
              <a:buChar char="•"/>
            </a:pPr>
            <a:endParaRPr lang="en-IN" dirty="0" smtClean="0">
              <a:latin typeface="Times New Roman" pitchFamily="18" charset="0"/>
              <a:cs typeface="Times New Roman" pitchFamily="18" charset="0"/>
            </a:endParaRPr>
          </a:p>
          <a:p>
            <a:pPr marL="342900" indent="-342900">
              <a:buFont typeface="Arial" pitchFamily="34" charset="0"/>
              <a:buChar char="•"/>
            </a:pPr>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manual identification is not so fast, accurate and efficient, therefore to overcome these problems this application is </a:t>
            </a:r>
            <a:r>
              <a:rPr lang="en-IN" dirty="0" smtClean="0">
                <a:latin typeface="Times New Roman" pitchFamily="18" charset="0"/>
                <a:cs typeface="Times New Roman" pitchFamily="18" charset="0"/>
              </a:rPr>
              <a:t>designed.</a:t>
            </a:r>
          </a:p>
          <a:p>
            <a:pPr marL="342900" indent="-342900">
              <a:buFont typeface="Arial" pitchFamily="34" charset="0"/>
              <a:buChar char="•"/>
            </a:pPr>
            <a:endParaRPr lang="en-IN" dirty="0" smtClean="0">
              <a:latin typeface="Times New Roman" pitchFamily="18" charset="0"/>
              <a:cs typeface="Times New Roman" pitchFamily="18" charset="0"/>
            </a:endParaRPr>
          </a:p>
          <a:p>
            <a:pPr marL="342900" indent="-342900">
              <a:buFont typeface="Arial" pitchFamily="34" charset="0"/>
              <a:buChar char="•"/>
            </a:pPr>
            <a:r>
              <a:rPr lang="en-IN" dirty="0" smtClean="0">
                <a:latin typeface="Times New Roman" pitchFamily="18" charset="0"/>
                <a:cs typeface="Times New Roman" pitchFamily="18" charset="0"/>
              </a:rPr>
              <a:t>This </a:t>
            </a:r>
            <a:r>
              <a:rPr lang="en-IN" dirty="0">
                <a:latin typeface="Times New Roman" pitchFamily="18" charset="0"/>
                <a:cs typeface="Times New Roman" pitchFamily="18" charset="0"/>
              </a:rPr>
              <a:t>application is used to provide better </a:t>
            </a:r>
            <a:r>
              <a:rPr lang="en-IN" dirty="0" smtClean="0">
                <a:latin typeface="Times New Roman" pitchFamily="18" charset="0"/>
                <a:cs typeface="Times New Roman" pitchFamily="18" charset="0"/>
              </a:rPr>
              <a:t>Radiotherapy.</a:t>
            </a:r>
          </a:p>
          <a:p>
            <a:pPr marL="342900" indent="-342900">
              <a:buFont typeface="Arial" pitchFamily="34" charset="0"/>
              <a:buChar char="•"/>
            </a:pPr>
            <a:endParaRPr lang="en-IN" dirty="0" smtClean="0">
              <a:latin typeface="Times New Roman" pitchFamily="18" charset="0"/>
              <a:cs typeface="Times New Roman" pitchFamily="18" charset="0"/>
            </a:endParaRPr>
          </a:p>
          <a:p>
            <a:pPr marL="342900" indent="-342900">
              <a:buFont typeface="Arial" pitchFamily="34" charset="0"/>
              <a:buChar char="•"/>
            </a:pPr>
            <a:r>
              <a:rPr lang="en-IN" dirty="0" smtClean="0">
                <a:latin typeface="Times New Roman" pitchFamily="18" charset="0"/>
                <a:cs typeface="Times New Roman" pitchFamily="18" charset="0"/>
              </a:rPr>
              <a:t>It </a:t>
            </a:r>
            <a:r>
              <a:rPr lang="en-IN" dirty="0">
                <a:latin typeface="Times New Roman" pitchFamily="18" charset="0"/>
                <a:cs typeface="Times New Roman" pitchFamily="18" charset="0"/>
              </a:rPr>
              <a:t>is user friendly application.</a:t>
            </a:r>
            <a:br>
              <a:rPr lang="en-IN"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4725897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0455" r="20152"/>
          <a:stretch/>
        </p:blipFill>
        <p:spPr>
          <a:xfrm>
            <a:off x="1403648" y="1124743"/>
            <a:ext cx="6408712" cy="5400601"/>
          </a:xfrm>
          <a:prstGeom prst="rect">
            <a:avLst/>
          </a:prstGeom>
        </p:spPr>
      </p:pic>
      <p:sp>
        <p:nvSpPr>
          <p:cNvPr id="3" name="TextBox 2"/>
          <p:cNvSpPr txBox="1"/>
          <p:nvPr/>
        </p:nvSpPr>
        <p:spPr>
          <a:xfrm>
            <a:off x="3737647" y="627208"/>
            <a:ext cx="1461169" cy="400110"/>
          </a:xfrm>
          <a:prstGeom prst="rect">
            <a:avLst/>
          </a:prstGeom>
          <a:noFill/>
        </p:spPr>
        <p:txBody>
          <a:bodyPr wrap="none" rtlCol="0">
            <a:spAutoFit/>
          </a:bodyPr>
          <a:lstStyle/>
          <a:p>
            <a:r>
              <a:rPr lang="en-IN" sz="2000" b="1" dirty="0" smtClean="0">
                <a:latin typeface="Times New Roman" pitchFamily="18" charset="0"/>
                <a:cs typeface="Times New Roman" pitchFamily="18" charset="0"/>
              </a:rPr>
              <a:t> RESULTS </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8428878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1062" r="20151"/>
          <a:stretch/>
        </p:blipFill>
        <p:spPr>
          <a:xfrm>
            <a:off x="395536" y="487927"/>
            <a:ext cx="2664296" cy="5461352"/>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0758" r="20757"/>
          <a:stretch/>
        </p:blipFill>
        <p:spPr>
          <a:xfrm>
            <a:off x="3059832" y="487926"/>
            <a:ext cx="2520280" cy="5461353"/>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20606" r="20303"/>
          <a:stretch/>
        </p:blipFill>
        <p:spPr>
          <a:xfrm>
            <a:off x="5549690" y="475226"/>
            <a:ext cx="3119830" cy="5474054"/>
          </a:xfrm>
          <a:prstGeom prst="rect">
            <a:avLst/>
          </a:prstGeom>
        </p:spPr>
      </p:pic>
    </p:spTree>
    <p:extLst>
      <p:ext uri="{BB962C8B-B14F-4D97-AF65-F5344CB8AC3E}">
        <p14:creationId xmlns:p14="http://schemas.microsoft.com/office/powerpoint/2010/main" val="20058868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2503" y="332656"/>
            <a:ext cx="7920880" cy="6247864"/>
          </a:xfrm>
          <a:prstGeom prst="rect">
            <a:avLst/>
          </a:prstGeom>
        </p:spPr>
        <p:txBody>
          <a:bodyPr wrap="square">
            <a:spAutoFit/>
          </a:bodyPr>
          <a:lstStyle/>
          <a:p>
            <a:r>
              <a:rPr lang="en-IN" sz="2000" dirty="0">
                <a:latin typeface="Times New Roman" pitchFamily="18" charset="0"/>
                <a:cs typeface="Times New Roman" pitchFamily="18" charset="0"/>
              </a:rPr>
              <a:t>About The Application  </a:t>
            </a:r>
            <a:endParaRPr lang="en-IN"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It mainly involves 4 steps:- </a:t>
            </a:r>
          </a:p>
          <a:p>
            <a:endParaRPr lang="en-IN" sz="2000" dirty="0" smtClean="0">
              <a:latin typeface="Times New Roman" pitchFamily="18" charset="0"/>
              <a:cs typeface="Times New Roman" pitchFamily="18" charset="0"/>
            </a:endParaRPr>
          </a:p>
          <a:p>
            <a:pPr marL="457200" indent="-457200">
              <a:buAutoNum type="arabicPeriod"/>
            </a:pPr>
            <a:r>
              <a:rPr lang="en-IN" sz="2000" b="1" dirty="0" smtClean="0">
                <a:latin typeface="Times New Roman" pitchFamily="18" charset="0"/>
                <a:cs typeface="Times New Roman" pitchFamily="18" charset="0"/>
              </a:rPr>
              <a:t>Training </a:t>
            </a:r>
            <a:r>
              <a:rPr lang="en-IN" sz="2000" b="1" dirty="0">
                <a:latin typeface="Times New Roman" pitchFamily="18" charset="0"/>
                <a:cs typeface="Times New Roman" pitchFamily="18" charset="0"/>
              </a:rPr>
              <a:t>and saving </a:t>
            </a:r>
            <a:r>
              <a:rPr lang="en-IN" sz="2000" b="1" dirty="0" err="1">
                <a:latin typeface="Times New Roman" pitchFamily="18" charset="0"/>
                <a:cs typeface="Times New Roman" pitchFamily="18" charset="0"/>
              </a:rPr>
              <a:t>Tensorflow</a:t>
            </a:r>
            <a:r>
              <a:rPr lang="en-IN" sz="2000" b="1" dirty="0">
                <a:latin typeface="Times New Roman" pitchFamily="18" charset="0"/>
                <a:cs typeface="Times New Roman" pitchFamily="18" charset="0"/>
              </a:rPr>
              <a:t> Model:- </a:t>
            </a:r>
            <a:r>
              <a:rPr lang="en-IN" sz="2000" dirty="0">
                <a:latin typeface="Times New Roman" pitchFamily="18" charset="0"/>
                <a:cs typeface="Times New Roman" pitchFamily="18" charset="0"/>
              </a:rPr>
              <a:t>Firstly we need to train a model using </a:t>
            </a:r>
            <a:r>
              <a:rPr lang="en-IN" sz="2000" dirty="0" err="1">
                <a:latin typeface="Times New Roman" pitchFamily="18" charset="0"/>
                <a:cs typeface="Times New Roman" pitchFamily="18" charset="0"/>
              </a:rPr>
              <a:t>Keras</a:t>
            </a:r>
            <a:r>
              <a:rPr lang="en-IN" sz="2000" dirty="0">
                <a:latin typeface="Times New Roman" pitchFamily="18" charset="0"/>
                <a:cs typeface="Times New Roman" pitchFamily="18" charset="0"/>
              </a:rPr>
              <a:t> framework and save the model in .H5 </a:t>
            </a:r>
            <a:r>
              <a:rPr lang="en-IN" sz="2000" dirty="0" err="1">
                <a:latin typeface="Times New Roman" pitchFamily="18" charset="0"/>
                <a:cs typeface="Times New Roman" pitchFamily="18" charset="0"/>
              </a:rPr>
              <a:t>or.PB</a:t>
            </a:r>
            <a:r>
              <a:rPr lang="en-IN" sz="2000" dirty="0">
                <a:latin typeface="Times New Roman" pitchFamily="18" charset="0"/>
                <a:cs typeface="Times New Roman" pitchFamily="18" charset="0"/>
              </a:rPr>
              <a:t> format to load it any time we </a:t>
            </a:r>
            <a:r>
              <a:rPr lang="en-IN" sz="2000" dirty="0" smtClean="0">
                <a:latin typeface="Times New Roman" pitchFamily="18" charset="0"/>
                <a:cs typeface="Times New Roman" pitchFamily="18" charset="0"/>
              </a:rPr>
              <a:t>require.</a:t>
            </a:r>
          </a:p>
          <a:p>
            <a:pPr marL="457200" indent="-457200">
              <a:buAutoNum type="arabicPeriod"/>
            </a:pPr>
            <a:endParaRPr lang="en-IN" sz="2000" dirty="0" smtClean="0">
              <a:latin typeface="Times New Roman" pitchFamily="18" charset="0"/>
              <a:cs typeface="Times New Roman" pitchFamily="18" charset="0"/>
            </a:endParaRPr>
          </a:p>
          <a:p>
            <a:pPr marL="457200" indent="-457200">
              <a:buAutoNum type="arabicPeriod"/>
            </a:pPr>
            <a:r>
              <a:rPr lang="en-IN" sz="2000" b="1" dirty="0" smtClean="0">
                <a:latin typeface="Times New Roman" pitchFamily="18" charset="0"/>
                <a:cs typeface="Times New Roman" pitchFamily="18" charset="0"/>
              </a:rPr>
              <a:t>Creating </a:t>
            </a:r>
            <a:r>
              <a:rPr lang="en-IN" sz="2000" b="1" dirty="0">
                <a:latin typeface="Times New Roman" pitchFamily="18" charset="0"/>
                <a:cs typeface="Times New Roman" pitchFamily="18" charset="0"/>
              </a:rPr>
              <a:t>a </a:t>
            </a:r>
            <a:r>
              <a:rPr lang="en-IN" sz="2000" b="1" dirty="0" err="1">
                <a:latin typeface="Times New Roman" pitchFamily="18" charset="0"/>
                <a:cs typeface="Times New Roman" pitchFamily="18" charset="0"/>
              </a:rPr>
              <a:t>TensorFlow</a:t>
            </a:r>
            <a:r>
              <a:rPr lang="en-IN" sz="2000" b="1" dirty="0">
                <a:latin typeface="Times New Roman" pitchFamily="18" charset="0"/>
                <a:cs typeface="Times New Roman" pitchFamily="18" charset="0"/>
              </a:rPr>
              <a:t> </a:t>
            </a:r>
            <a:r>
              <a:rPr lang="en-IN" sz="2000" b="1" dirty="0" err="1">
                <a:latin typeface="Times New Roman" pitchFamily="18" charset="0"/>
                <a:cs typeface="Times New Roman" pitchFamily="18" charset="0"/>
              </a:rPr>
              <a:t>Lite</a:t>
            </a:r>
            <a:r>
              <a:rPr lang="en-IN" sz="2000" b="1" dirty="0">
                <a:latin typeface="Times New Roman" pitchFamily="18" charset="0"/>
                <a:cs typeface="Times New Roman" pitchFamily="18" charset="0"/>
              </a:rPr>
              <a:t> Converter:-</a:t>
            </a:r>
            <a:r>
              <a:rPr lang="en-IN" sz="2000" dirty="0">
                <a:latin typeface="Times New Roman" pitchFamily="18" charset="0"/>
                <a:cs typeface="Times New Roman" pitchFamily="18" charset="0"/>
              </a:rPr>
              <a:t>The </a:t>
            </a:r>
            <a:r>
              <a:rPr lang="en-IN" sz="2000" dirty="0" err="1">
                <a:latin typeface="Times New Roman" pitchFamily="18" charset="0"/>
                <a:cs typeface="Times New Roman" pitchFamily="18" charset="0"/>
              </a:rPr>
              <a:t>TensorFlow</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Lite</a:t>
            </a:r>
            <a:r>
              <a:rPr lang="en-IN" sz="2000" dirty="0">
                <a:latin typeface="Times New Roman" pitchFamily="18" charset="0"/>
                <a:cs typeface="Times New Roman" pitchFamily="18" charset="0"/>
              </a:rPr>
              <a:t> converter is a tool available as a Python API that converts trained </a:t>
            </a:r>
            <a:r>
              <a:rPr lang="en-IN" sz="2000" dirty="0" err="1">
                <a:latin typeface="Times New Roman" pitchFamily="18" charset="0"/>
                <a:cs typeface="Times New Roman" pitchFamily="18" charset="0"/>
              </a:rPr>
              <a:t>TensorFlow</a:t>
            </a:r>
            <a:r>
              <a:rPr lang="en-IN" sz="2000" dirty="0">
                <a:latin typeface="Times New Roman" pitchFamily="18" charset="0"/>
                <a:cs typeface="Times New Roman" pitchFamily="18" charset="0"/>
              </a:rPr>
              <a:t> models into the </a:t>
            </a:r>
            <a:r>
              <a:rPr lang="en-IN" sz="2000" dirty="0" err="1">
                <a:latin typeface="Times New Roman" pitchFamily="18" charset="0"/>
                <a:cs typeface="Times New Roman" pitchFamily="18" charset="0"/>
              </a:rPr>
              <a:t>TensorFlow</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Lite</a:t>
            </a:r>
            <a:r>
              <a:rPr lang="en-IN" sz="2000" dirty="0">
                <a:latin typeface="Times New Roman" pitchFamily="18" charset="0"/>
                <a:cs typeface="Times New Roman" pitchFamily="18" charset="0"/>
              </a:rPr>
              <a:t> format. It can also introduce </a:t>
            </a:r>
            <a:r>
              <a:rPr lang="en-IN" sz="2000" dirty="0" smtClean="0">
                <a:latin typeface="Times New Roman" pitchFamily="18" charset="0"/>
                <a:cs typeface="Times New Roman" pitchFamily="18" charset="0"/>
              </a:rPr>
              <a:t>optimizations.</a:t>
            </a:r>
          </a:p>
          <a:p>
            <a:pPr marL="457200" indent="-457200">
              <a:buAutoNum type="arabicPeriod"/>
            </a:pPr>
            <a:endParaRPr lang="en-IN" sz="2000" dirty="0" smtClean="0">
              <a:latin typeface="Times New Roman" pitchFamily="18" charset="0"/>
              <a:cs typeface="Times New Roman" pitchFamily="18" charset="0"/>
            </a:endParaRPr>
          </a:p>
          <a:p>
            <a:pPr marL="457200" indent="-457200">
              <a:buAutoNum type="arabicPeriod"/>
            </a:pPr>
            <a:r>
              <a:rPr lang="en-IN" sz="2000" b="1" dirty="0" smtClean="0">
                <a:latin typeface="Times New Roman" pitchFamily="18" charset="0"/>
                <a:cs typeface="Times New Roman" pitchFamily="18" charset="0"/>
              </a:rPr>
              <a:t>Converting </a:t>
            </a:r>
            <a:r>
              <a:rPr lang="en-IN" sz="2000" b="1" dirty="0" err="1">
                <a:latin typeface="Times New Roman" pitchFamily="18" charset="0"/>
                <a:cs typeface="Times New Roman" pitchFamily="18" charset="0"/>
              </a:rPr>
              <a:t>TensorFlow</a:t>
            </a:r>
            <a:r>
              <a:rPr lang="en-IN" sz="2000" b="1" dirty="0">
                <a:latin typeface="Times New Roman" pitchFamily="18" charset="0"/>
                <a:cs typeface="Times New Roman" pitchFamily="18" charset="0"/>
              </a:rPr>
              <a:t> </a:t>
            </a:r>
            <a:r>
              <a:rPr lang="en-IN" sz="2000" b="1" dirty="0" err="1">
                <a:latin typeface="Times New Roman" pitchFamily="18" charset="0"/>
                <a:cs typeface="Times New Roman" pitchFamily="18" charset="0"/>
              </a:rPr>
              <a:t>Lite</a:t>
            </a:r>
            <a:r>
              <a:rPr lang="en-IN" sz="2000" b="1" dirty="0">
                <a:latin typeface="Times New Roman" pitchFamily="18" charset="0"/>
                <a:cs typeface="Times New Roman" pitchFamily="18" charset="0"/>
              </a:rPr>
              <a:t> Converter into .</a:t>
            </a:r>
            <a:r>
              <a:rPr lang="en-IN" sz="2000" b="1" dirty="0" err="1">
                <a:latin typeface="Times New Roman" pitchFamily="18" charset="0"/>
                <a:cs typeface="Times New Roman" pitchFamily="18" charset="0"/>
              </a:rPr>
              <a:t>tflite</a:t>
            </a:r>
            <a:r>
              <a:rPr lang="en-IN" sz="2000" b="1" dirty="0">
                <a:latin typeface="Times New Roman" pitchFamily="18" charset="0"/>
                <a:cs typeface="Times New Roman" pitchFamily="18" charset="0"/>
              </a:rPr>
              <a:t> format:- </a:t>
            </a:r>
            <a:r>
              <a:rPr lang="en-IN" sz="2000" dirty="0">
                <a:latin typeface="Times New Roman" pitchFamily="18" charset="0"/>
                <a:cs typeface="Times New Roman" pitchFamily="18" charset="0"/>
              </a:rPr>
              <a:t>Now we need to convert this object to </a:t>
            </a:r>
            <a:r>
              <a:rPr lang="en-IN" sz="2000" dirty="0" err="1">
                <a:latin typeface="Times New Roman" pitchFamily="18" charset="0"/>
                <a:cs typeface="Times New Roman" pitchFamily="18" charset="0"/>
              </a:rPr>
              <a:t>tflite</a:t>
            </a:r>
            <a:r>
              <a:rPr lang="en-IN" sz="2000" dirty="0">
                <a:latin typeface="Times New Roman" pitchFamily="18" charset="0"/>
                <a:cs typeface="Times New Roman" pitchFamily="18" charset="0"/>
              </a:rPr>
              <a:t> format which will be further used in the android </a:t>
            </a:r>
            <a:r>
              <a:rPr lang="en-IN" sz="2000" dirty="0" smtClean="0">
                <a:latin typeface="Times New Roman" pitchFamily="18" charset="0"/>
                <a:cs typeface="Times New Roman" pitchFamily="18" charset="0"/>
              </a:rPr>
              <a:t>application.</a:t>
            </a:r>
          </a:p>
          <a:p>
            <a:pPr marL="457200" indent="-457200">
              <a:buAutoNum type="arabicPeriod"/>
            </a:pPr>
            <a:endParaRPr lang="en-IN" sz="2000" dirty="0">
              <a:latin typeface="Times New Roman" pitchFamily="18" charset="0"/>
              <a:cs typeface="Times New Roman" pitchFamily="18" charset="0"/>
            </a:endParaRPr>
          </a:p>
          <a:p>
            <a:pPr marL="457200" indent="-457200">
              <a:buAutoNum type="arabicPeriod"/>
            </a:pPr>
            <a:r>
              <a:rPr lang="en-IN" sz="2000" b="1" dirty="0" smtClean="0">
                <a:latin typeface="Times New Roman" pitchFamily="18" charset="0"/>
                <a:cs typeface="Times New Roman" pitchFamily="18" charset="0"/>
              </a:rPr>
              <a:t>Deploying </a:t>
            </a:r>
            <a:r>
              <a:rPr lang="en-IN" sz="2000" b="1" dirty="0">
                <a:latin typeface="Times New Roman" pitchFamily="18" charset="0"/>
                <a:cs typeface="Times New Roman" pitchFamily="18" charset="0"/>
              </a:rPr>
              <a:t>.</a:t>
            </a:r>
            <a:r>
              <a:rPr lang="en-IN" sz="2000" b="1" dirty="0" err="1">
                <a:latin typeface="Times New Roman" pitchFamily="18" charset="0"/>
                <a:cs typeface="Times New Roman" pitchFamily="18" charset="0"/>
              </a:rPr>
              <a:t>tflite</a:t>
            </a:r>
            <a:r>
              <a:rPr lang="en-IN" sz="2000" b="1" dirty="0">
                <a:latin typeface="Times New Roman" pitchFamily="18" charset="0"/>
                <a:cs typeface="Times New Roman" pitchFamily="18" charset="0"/>
              </a:rPr>
              <a:t> into Android Studio and run the Inference:- </a:t>
            </a:r>
            <a:r>
              <a:rPr lang="en-IN" sz="2000" dirty="0">
                <a:latin typeface="Times New Roman" pitchFamily="18" charset="0"/>
                <a:cs typeface="Times New Roman" pitchFamily="18" charset="0"/>
              </a:rPr>
              <a:t>Now we will use </a:t>
            </a:r>
            <a:r>
              <a:rPr lang="en-IN" sz="2000" dirty="0" err="1">
                <a:latin typeface="Times New Roman" pitchFamily="18" charset="0"/>
                <a:cs typeface="Times New Roman" pitchFamily="18" charset="0"/>
              </a:rPr>
              <a:t>Tensorflow</a:t>
            </a:r>
            <a:r>
              <a:rPr lang="en-IN" sz="2000" dirty="0">
                <a:latin typeface="Times New Roman" pitchFamily="18" charset="0"/>
                <a:cs typeface="Times New Roman" pitchFamily="18" charset="0"/>
              </a:rPr>
              <a:t> Interpreter API in an android studio to run the .</a:t>
            </a:r>
            <a:r>
              <a:rPr lang="en-IN" sz="2000" dirty="0" err="1">
                <a:latin typeface="Times New Roman" pitchFamily="18" charset="0"/>
                <a:cs typeface="Times New Roman" pitchFamily="18" charset="0"/>
              </a:rPr>
              <a:t>tflite</a:t>
            </a:r>
            <a:r>
              <a:rPr lang="en-IN" sz="2000" dirty="0">
                <a:latin typeface="Times New Roman" pitchFamily="18" charset="0"/>
                <a:cs typeface="Times New Roman" pitchFamily="18" charset="0"/>
              </a:rPr>
              <a:t> model with data to produce output </a:t>
            </a:r>
          </a:p>
        </p:txBody>
      </p:sp>
    </p:spTree>
    <p:extLst>
      <p:ext uri="{BB962C8B-B14F-4D97-AF65-F5344CB8AC3E}">
        <p14:creationId xmlns:p14="http://schemas.microsoft.com/office/powerpoint/2010/main" val="3383965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2000"/>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683568" y="764704"/>
            <a:ext cx="7704856" cy="4678204"/>
          </a:xfrm>
          <a:prstGeom prst="rect">
            <a:avLst/>
          </a:prstGeom>
          <a:noFill/>
        </p:spPr>
        <p:txBody>
          <a:bodyPr wrap="square" rtlCol="0">
            <a:spAutoFit/>
          </a:bodyPr>
          <a:lstStyle/>
          <a:p>
            <a:pPr algn="just"/>
            <a:r>
              <a:rPr lang="en-IN" sz="2000" b="1" dirty="0" smtClean="0">
                <a:latin typeface="Times New Roman" pitchFamily="18" charset="0"/>
                <a:cs typeface="Times New Roman" pitchFamily="18" charset="0"/>
              </a:rPr>
              <a:t>			OVERVIEW</a:t>
            </a:r>
            <a:endParaRPr lang="en-IN" sz="2000" b="1" dirty="0">
              <a:latin typeface="Times New Roman" pitchFamily="18" charset="0"/>
              <a:cs typeface="Times New Roman" pitchFamily="18" charset="0"/>
            </a:endParaRPr>
          </a:p>
          <a:p>
            <a:pPr algn="just"/>
            <a:endParaRPr lang="en-IN" sz="2000" b="1" dirty="0" smtClean="0">
              <a:latin typeface="Times New Roman" pitchFamily="18" charset="0"/>
              <a:cs typeface="Times New Roman" pitchFamily="18" charset="0"/>
            </a:endParaRPr>
          </a:p>
          <a:p>
            <a:pPr algn="just"/>
            <a:endParaRPr lang="en-IN" sz="2000" b="1" dirty="0" smtClean="0">
              <a:latin typeface="Times New Roman" pitchFamily="18" charset="0"/>
              <a:cs typeface="Times New Roman" pitchFamily="18" charset="0"/>
            </a:endParaRPr>
          </a:p>
          <a:p>
            <a:pPr marL="1200150" lvl="2" indent="-285750" algn="just">
              <a:buFont typeface="Arial" pitchFamily="34" charset="0"/>
              <a:buChar char="•"/>
            </a:pPr>
            <a:r>
              <a:rPr lang="en-IN" sz="2000" b="1" dirty="0" smtClean="0">
                <a:latin typeface="Times New Roman" pitchFamily="18" charset="0"/>
                <a:cs typeface="Times New Roman" pitchFamily="18" charset="0"/>
              </a:rPr>
              <a:t>Introduction</a:t>
            </a:r>
          </a:p>
          <a:p>
            <a:pPr marL="1200150" lvl="2" indent="-285750" algn="just">
              <a:buFont typeface="Arial" pitchFamily="34" charset="0"/>
              <a:buChar char="•"/>
            </a:pPr>
            <a:r>
              <a:rPr lang="en-IN" sz="2000" b="1" dirty="0" smtClean="0">
                <a:latin typeface="Times New Roman" pitchFamily="18" charset="0"/>
                <a:cs typeface="Times New Roman" pitchFamily="18" charset="0"/>
              </a:rPr>
              <a:t>Objective</a:t>
            </a:r>
          </a:p>
          <a:p>
            <a:pPr marL="1200150" lvl="2" indent="-285750" algn="just">
              <a:buFont typeface="Arial" pitchFamily="34" charset="0"/>
              <a:buChar char="•"/>
            </a:pPr>
            <a:r>
              <a:rPr lang="en-IN" sz="2000" b="1" dirty="0" smtClean="0">
                <a:latin typeface="Times New Roman" pitchFamily="18" charset="0"/>
                <a:cs typeface="Times New Roman" pitchFamily="18" charset="0"/>
              </a:rPr>
              <a:t>Problem Statement</a:t>
            </a:r>
          </a:p>
          <a:p>
            <a:pPr marL="1200150" lvl="2" indent="-285750" algn="just">
              <a:buFont typeface="Arial" pitchFamily="34" charset="0"/>
              <a:buChar char="•"/>
            </a:pPr>
            <a:r>
              <a:rPr lang="en-IN" sz="2000" b="1" dirty="0" smtClean="0">
                <a:latin typeface="Times New Roman" pitchFamily="18" charset="0"/>
                <a:cs typeface="Times New Roman" pitchFamily="18" charset="0"/>
              </a:rPr>
              <a:t>Proposed System</a:t>
            </a:r>
          </a:p>
          <a:p>
            <a:pPr marL="1200150" lvl="2" indent="-285750" algn="just">
              <a:buFont typeface="Arial" pitchFamily="34" charset="0"/>
              <a:buChar char="•"/>
            </a:pPr>
            <a:r>
              <a:rPr lang="en-IN" sz="2000" b="1" dirty="0" smtClean="0">
                <a:latin typeface="Times New Roman" pitchFamily="18" charset="0"/>
                <a:cs typeface="Times New Roman" pitchFamily="18" charset="0"/>
              </a:rPr>
              <a:t>Methodology</a:t>
            </a:r>
          </a:p>
          <a:p>
            <a:pPr marL="1200150" lvl="2" indent="-285750" algn="just">
              <a:buFont typeface="Arial" pitchFamily="34" charset="0"/>
              <a:buChar char="•"/>
            </a:pPr>
            <a:r>
              <a:rPr lang="en-IN" sz="2000" b="1" dirty="0" smtClean="0">
                <a:latin typeface="Times New Roman" pitchFamily="18" charset="0"/>
                <a:cs typeface="Times New Roman" pitchFamily="18" charset="0"/>
              </a:rPr>
              <a:t>Applications</a:t>
            </a:r>
          </a:p>
          <a:p>
            <a:pPr marL="1200150" lvl="2" indent="-285750" algn="just">
              <a:buFont typeface="Arial" pitchFamily="34" charset="0"/>
              <a:buChar char="•"/>
            </a:pPr>
            <a:r>
              <a:rPr lang="en-IN" sz="2000" b="1" dirty="0" smtClean="0">
                <a:latin typeface="Times New Roman" pitchFamily="18" charset="0"/>
                <a:cs typeface="Times New Roman" pitchFamily="18" charset="0"/>
              </a:rPr>
              <a:t>Advantages</a:t>
            </a:r>
          </a:p>
          <a:p>
            <a:pPr marL="1200150" lvl="2" indent="-285750" algn="just">
              <a:buFont typeface="Arial" pitchFamily="34" charset="0"/>
              <a:buChar char="•"/>
            </a:pPr>
            <a:r>
              <a:rPr lang="en-IN" sz="2000" b="1" dirty="0" smtClean="0">
                <a:latin typeface="Times New Roman" pitchFamily="18" charset="0"/>
                <a:cs typeface="Times New Roman" pitchFamily="18" charset="0"/>
              </a:rPr>
              <a:t>Technical Specifications</a:t>
            </a:r>
          </a:p>
          <a:p>
            <a:pPr marL="1200150" lvl="2" indent="-285750" algn="just">
              <a:buFont typeface="Arial" pitchFamily="34" charset="0"/>
              <a:buChar char="•"/>
            </a:pPr>
            <a:r>
              <a:rPr lang="en-IN" sz="2000" b="1" dirty="0" smtClean="0">
                <a:latin typeface="Times New Roman" pitchFamily="18" charset="0"/>
                <a:cs typeface="Times New Roman" pitchFamily="18" charset="0"/>
              </a:rPr>
              <a:t>Results</a:t>
            </a:r>
          </a:p>
          <a:p>
            <a:pPr marL="1200150" lvl="2" indent="-285750" algn="just">
              <a:buFont typeface="Arial" pitchFamily="34" charset="0"/>
              <a:buChar char="•"/>
            </a:pPr>
            <a:r>
              <a:rPr lang="en-IN" sz="2000" b="1" dirty="0" smtClean="0">
                <a:latin typeface="Times New Roman" pitchFamily="18" charset="0"/>
                <a:cs typeface="Times New Roman" pitchFamily="18" charset="0"/>
              </a:rPr>
              <a:t>Conclusion</a:t>
            </a:r>
          </a:p>
          <a:p>
            <a:pPr marL="1200150" lvl="2" indent="-285750" algn="just">
              <a:buFont typeface="Arial" pitchFamily="34" charset="0"/>
              <a:buChar char="•"/>
            </a:pPr>
            <a:r>
              <a:rPr lang="en-IN" sz="2000" b="1" dirty="0" smtClean="0">
                <a:latin typeface="Times New Roman" pitchFamily="18" charset="0"/>
                <a:cs typeface="Times New Roman" pitchFamily="18" charset="0"/>
              </a:rPr>
              <a:t>References</a:t>
            </a:r>
          </a:p>
          <a:p>
            <a:pPr marL="285750" indent="-285750">
              <a:buFont typeface="Arial" pitchFamily="34" charset="0"/>
              <a:buChar char="•"/>
            </a:pPr>
            <a:endParaRPr lang="en-IN" sz="2000" b="1" dirty="0" smtClean="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6016" y="1375614"/>
            <a:ext cx="3312368" cy="34563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26598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1028343"/>
            <a:ext cx="8064896" cy="2893100"/>
          </a:xfrm>
          <a:prstGeom prst="rect">
            <a:avLst/>
          </a:prstGeom>
        </p:spPr>
        <p:txBody>
          <a:bodyPr wrap="square">
            <a:spAutoFit/>
          </a:bodyPr>
          <a:lstStyle/>
          <a:p>
            <a:r>
              <a:rPr lang="en-IN" sz="2000" b="1" dirty="0" smtClean="0">
                <a:latin typeface="Times New Roman" pitchFamily="18" charset="0"/>
                <a:cs typeface="Times New Roman" pitchFamily="18" charset="0"/>
              </a:rPr>
              <a:t>			CONCLUSION</a:t>
            </a: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In medical field, manual identification of brain </a:t>
            </a:r>
            <a:r>
              <a:rPr lang="en-IN" dirty="0" err="1">
                <a:latin typeface="Times New Roman" pitchFamily="18" charset="0"/>
                <a:cs typeface="Times New Roman" pitchFamily="18" charset="0"/>
              </a:rPr>
              <a:t>tumor</a:t>
            </a:r>
            <a:r>
              <a:rPr lang="en-IN" dirty="0">
                <a:latin typeface="Times New Roman" pitchFamily="18" charset="0"/>
                <a:cs typeface="Times New Roman" pitchFamily="18" charset="0"/>
              </a:rPr>
              <a:t> by doctors referring the MRI images is a very time consuming task and can be inappropriate for a large amount of data.. Instead of manual identification, image processing and machine learning techniques can be used to identify the </a:t>
            </a:r>
            <a:r>
              <a:rPr lang="en-IN" dirty="0" err="1">
                <a:latin typeface="Times New Roman" pitchFamily="18" charset="0"/>
                <a:cs typeface="Times New Roman" pitchFamily="18" charset="0"/>
              </a:rPr>
              <a:t>tumor</a:t>
            </a:r>
            <a:r>
              <a:rPr lang="en-IN" dirty="0">
                <a:latin typeface="Times New Roman" pitchFamily="18" charset="0"/>
                <a:cs typeface="Times New Roman" pitchFamily="18" charset="0"/>
              </a:rPr>
              <a:t> from the images.</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Therefore, This model helps in understanding the creation of a system that will carry out image processing and identify the Brain </a:t>
            </a:r>
            <a:r>
              <a:rPr lang="en-IN" dirty="0" err="1">
                <a:latin typeface="Times New Roman" pitchFamily="18" charset="0"/>
                <a:cs typeface="Times New Roman" pitchFamily="18" charset="0"/>
              </a:rPr>
              <a:t>Tumor</a:t>
            </a:r>
            <a:r>
              <a:rPr lang="en-IN" dirty="0">
                <a:latin typeface="Times New Roman" pitchFamily="18" charset="0"/>
                <a:cs typeface="Times New Roman" pitchFamily="18" charset="0"/>
              </a:rPr>
              <a:t> using machine learning approach. And also show the location of the </a:t>
            </a:r>
            <a:r>
              <a:rPr lang="en-IN" dirty="0" err="1">
                <a:latin typeface="Times New Roman" pitchFamily="18" charset="0"/>
                <a:cs typeface="Times New Roman" pitchFamily="18" charset="0"/>
              </a:rPr>
              <a:t>tumor</a:t>
            </a:r>
            <a:r>
              <a:rPr lang="en-IN" dirty="0">
                <a:latin typeface="Times New Roman" pitchFamily="18" charset="0"/>
                <a:cs typeface="Times New Roman" pitchFamily="18" charset="0"/>
              </a:rPr>
              <a:t> in the highlighted area of the image.</a:t>
            </a:r>
          </a:p>
        </p:txBody>
      </p:sp>
    </p:spTree>
    <p:extLst>
      <p:ext uri="{BB962C8B-B14F-4D97-AF65-F5344CB8AC3E}">
        <p14:creationId xmlns:p14="http://schemas.microsoft.com/office/powerpoint/2010/main" val="926546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9552" y="116632"/>
            <a:ext cx="8280920" cy="5940088"/>
          </a:xfrm>
          <a:prstGeom prst="rect">
            <a:avLst/>
          </a:prstGeom>
        </p:spPr>
        <p:txBody>
          <a:bodyPr wrap="square">
            <a:spAutoFit/>
          </a:bodyPr>
          <a:lstStyle/>
          <a:p>
            <a:r>
              <a:rPr lang="en-IN" sz="2000" b="1" dirty="0" smtClean="0">
                <a:latin typeface="Times New Roman" pitchFamily="18" charset="0"/>
                <a:cs typeface="Times New Roman" pitchFamily="18" charset="0"/>
              </a:rPr>
              <a:t>			INTRODUCTION</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endParaRPr lang="en-IN" dirty="0" smtClean="0">
              <a:latin typeface="Times New Roman" pitchFamily="18" charset="0"/>
              <a:cs typeface="Times New Roman" pitchFamily="18" charset="0"/>
            </a:endParaRPr>
          </a:p>
          <a:p>
            <a:pPr marL="342900" indent="-342900">
              <a:buFont typeface="Wingdings" pitchFamily="2" charset="2"/>
              <a:buChar char="Ø"/>
            </a:pPr>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human body is composed of numerous types of cells. Each cell has a specific function. These cells in the body grow and divide in an arranged manner and form some new cells. </a:t>
            </a:r>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pPr marL="342900" indent="-342900">
              <a:buFont typeface="Wingdings" pitchFamily="2" charset="2"/>
              <a:buChar char="Ø"/>
            </a:pPr>
            <a:r>
              <a:rPr lang="en-IN" dirty="0" smtClean="0">
                <a:latin typeface="Times New Roman" pitchFamily="18" charset="0"/>
                <a:cs typeface="Times New Roman" pitchFamily="18" charset="0"/>
              </a:rPr>
              <a:t>When </a:t>
            </a:r>
            <a:r>
              <a:rPr lang="en-IN" dirty="0">
                <a:latin typeface="Times New Roman" pitchFamily="18" charset="0"/>
                <a:cs typeface="Times New Roman" pitchFamily="18" charset="0"/>
              </a:rPr>
              <a:t>some of the cells lose their ability to control their growth, they grow without any order. The extra cells formed form a mass of tissue which is called </a:t>
            </a:r>
            <a:r>
              <a:rPr lang="en-IN" dirty="0" err="1">
                <a:latin typeface="Times New Roman" pitchFamily="18" charset="0"/>
                <a:cs typeface="Times New Roman" pitchFamily="18" charset="0"/>
              </a:rPr>
              <a:t>tumor</a:t>
            </a:r>
            <a:r>
              <a:rPr lang="en-IN" dirty="0">
                <a:latin typeface="Times New Roman" pitchFamily="18" charset="0"/>
                <a:cs typeface="Times New Roman" pitchFamily="18" charset="0"/>
              </a:rPr>
              <a:t>. </a:t>
            </a:r>
            <a:endParaRPr lang="en-IN" dirty="0" smtClean="0">
              <a:latin typeface="Times New Roman" pitchFamily="18" charset="0"/>
              <a:cs typeface="Times New Roman" pitchFamily="18" charset="0"/>
            </a:endParaRPr>
          </a:p>
          <a:p>
            <a:pPr marL="342900" indent="-342900">
              <a:buFont typeface="Wingdings" pitchFamily="2" charset="2"/>
              <a:buChar char="Ø"/>
            </a:pPr>
            <a:endParaRPr lang="en-IN" dirty="0">
              <a:latin typeface="Times New Roman" pitchFamily="18" charset="0"/>
              <a:cs typeface="Times New Roman" pitchFamily="18" charset="0"/>
            </a:endParaRPr>
          </a:p>
          <a:p>
            <a:pPr marL="342900" indent="-342900">
              <a:buFont typeface="Wingdings" pitchFamily="2" charset="2"/>
              <a:buChar char="Ø"/>
            </a:pPr>
            <a:r>
              <a:rPr lang="en-IN" dirty="0" smtClean="0">
                <a:latin typeface="Times New Roman" pitchFamily="18" charset="0"/>
                <a:cs typeface="Times New Roman" pitchFamily="18" charset="0"/>
              </a:rPr>
              <a:t>A </a:t>
            </a:r>
            <a:r>
              <a:rPr lang="en-IN" dirty="0">
                <a:latin typeface="Times New Roman" pitchFamily="18" charset="0"/>
                <a:cs typeface="Times New Roman" pitchFamily="18" charset="0"/>
              </a:rPr>
              <a:t>brain </a:t>
            </a:r>
            <a:r>
              <a:rPr lang="en-IN" dirty="0" err="1">
                <a:latin typeface="Times New Roman" pitchFamily="18" charset="0"/>
                <a:cs typeface="Times New Roman" pitchFamily="18" charset="0"/>
              </a:rPr>
              <a:t>tumor</a:t>
            </a:r>
            <a:r>
              <a:rPr lang="en-IN" dirty="0">
                <a:latin typeface="Times New Roman" pitchFamily="18" charset="0"/>
                <a:cs typeface="Times New Roman" pitchFamily="18" charset="0"/>
              </a:rPr>
              <a:t> is a collection of abnormal cells in the brain. </a:t>
            </a:r>
            <a:r>
              <a:rPr lang="en-IN" dirty="0" err="1">
                <a:latin typeface="Times New Roman" pitchFamily="18" charset="0"/>
                <a:cs typeface="Times New Roman" pitchFamily="18" charset="0"/>
              </a:rPr>
              <a:t>Tumors</a:t>
            </a:r>
            <a:r>
              <a:rPr lang="en-IN" dirty="0">
                <a:latin typeface="Times New Roman" pitchFamily="18" charset="0"/>
                <a:cs typeface="Times New Roman" pitchFamily="18" charset="0"/>
              </a:rPr>
              <a:t> can be benign or malignant. Malignant </a:t>
            </a:r>
            <a:r>
              <a:rPr lang="en-IN" dirty="0" err="1">
                <a:latin typeface="Times New Roman" pitchFamily="18" charset="0"/>
                <a:cs typeface="Times New Roman" pitchFamily="18" charset="0"/>
              </a:rPr>
              <a:t>tumors</a:t>
            </a:r>
            <a:r>
              <a:rPr lang="en-IN" dirty="0">
                <a:latin typeface="Times New Roman" pitchFamily="18" charset="0"/>
                <a:cs typeface="Times New Roman" pitchFamily="18" charset="0"/>
              </a:rPr>
              <a:t> lead to cancer while benign </a:t>
            </a:r>
            <a:r>
              <a:rPr lang="en-IN" dirty="0" err="1">
                <a:latin typeface="Times New Roman" pitchFamily="18" charset="0"/>
                <a:cs typeface="Times New Roman" pitchFamily="18" charset="0"/>
              </a:rPr>
              <a:t>tumors</a:t>
            </a:r>
            <a:r>
              <a:rPr lang="en-IN" dirty="0">
                <a:latin typeface="Times New Roman" pitchFamily="18" charset="0"/>
                <a:cs typeface="Times New Roman" pitchFamily="18" charset="0"/>
              </a:rPr>
              <a:t> are not cancerous</a:t>
            </a:r>
            <a:r>
              <a:rPr lang="en-IN" dirty="0" smtClean="0">
                <a:latin typeface="Times New Roman" pitchFamily="18" charset="0"/>
                <a:cs typeface="Times New Roman" pitchFamily="18" charset="0"/>
              </a:rPr>
              <a:t>.</a:t>
            </a:r>
            <a:br>
              <a:rPr lang="en-IN" dirty="0" smtClean="0">
                <a:latin typeface="Times New Roman" pitchFamily="18" charset="0"/>
                <a:cs typeface="Times New Roman" pitchFamily="18" charset="0"/>
              </a:rPr>
            </a:br>
            <a:endParaRPr lang="en-IN" dirty="0">
              <a:latin typeface="Times New Roman" pitchFamily="18" charset="0"/>
              <a:cs typeface="Times New Roman" pitchFamily="18" charset="0"/>
            </a:endParaRPr>
          </a:p>
          <a:p>
            <a:pPr marL="342900" indent="-342900">
              <a:buFont typeface="Wingdings" pitchFamily="2" charset="2"/>
              <a:buChar char="Ø"/>
            </a:pPr>
            <a:r>
              <a:rPr lang="en-IN" dirty="0" smtClean="0">
                <a:latin typeface="Times New Roman" pitchFamily="18" charset="0"/>
                <a:cs typeface="Times New Roman" pitchFamily="18" charset="0"/>
              </a:rPr>
              <a:t>automated </a:t>
            </a:r>
            <a:r>
              <a:rPr lang="en-IN" dirty="0" err="1">
                <a:latin typeface="Times New Roman" pitchFamily="18" charset="0"/>
                <a:cs typeface="Times New Roman" pitchFamily="18" charset="0"/>
              </a:rPr>
              <a:t>tumor</a:t>
            </a:r>
            <a:r>
              <a:rPr lang="en-IN" dirty="0">
                <a:latin typeface="Times New Roman" pitchFamily="18" charset="0"/>
                <a:cs typeface="Times New Roman" pitchFamily="18" charset="0"/>
              </a:rPr>
              <a:t> detection methods are developed as it would save radiologist time. The MRI brain </a:t>
            </a:r>
            <a:r>
              <a:rPr lang="en-IN" dirty="0" err="1">
                <a:latin typeface="Times New Roman" pitchFamily="18" charset="0"/>
                <a:cs typeface="Times New Roman" pitchFamily="18" charset="0"/>
              </a:rPr>
              <a:t>tumor</a:t>
            </a:r>
            <a:r>
              <a:rPr lang="en-IN" dirty="0">
                <a:latin typeface="Times New Roman" pitchFamily="18" charset="0"/>
                <a:cs typeface="Times New Roman" pitchFamily="18" charset="0"/>
              </a:rPr>
              <a:t> detection is complex task due to complexity and variant of </a:t>
            </a:r>
            <a:r>
              <a:rPr lang="en-IN" dirty="0" err="1">
                <a:latin typeface="Times New Roman" pitchFamily="18" charset="0"/>
                <a:cs typeface="Times New Roman" pitchFamily="18" charset="0"/>
              </a:rPr>
              <a:t>tumors</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Tumor</a:t>
            </a:r>
            <a:r>
              <a:rPr lang="en-IN" dirty="0">
                <a:latin typeface="Times New Roman" pitchFamily="18" charset="0"/>
                <a:cs typeface="Times New Roman" pitchFamily="18" charset="0"/>
              </a:rPr>
              <a:t> is identified in brain MRI using Machine Learning algorithms. </a:t>
            </a:r>
            <a:endParaRPr lang="en-IN" dirty="0" smtClean="0">
              <a:latin typeface="Times New Roman" pitchFamily="18" charset="0"/>
              <a:cs typeface="Times New Roman" pitchFamily="18" charset="0"/>
            </a:endParaRPr>
          </a:p>
          <a:p>
            <a:pPr marL="342900" indent="-342900">
              <a:buFont typeface="Wingdings" pitchFamily="2" charset="2"/>
              <a:buChar char="Ø"/>
            </a:pPr>
            <a:endParaRPr lang="en-IN" dirty="0">
              <a:latin typeface="Times New Roman" pitchFamily="18" charset="0"/>
              <a:cs typeface="Times New Roman" pitchFamily="18" charset="0"/>
            </a:endParaRPr>
          </a:p>
          <a:p>
            <a:pPr marL="342900" indent="-342900">
              <a:buFont typeface="Wingdings" pitchFamily="2" charset="2"/>
              <a:buChar char="Ø"/>
            </a:pPr>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proposed work is divided into three sections: </a:t>
            </a:r>
            <a:r>
              <a:rPr lang="en-IN" dirty="0" err="1">
                <a:latin typeface="Times New Roman" pitchFamily="18" charset="0"/>
                <a:cs typeface="Times New Roman" pitchFamily="18" charset="0"/>
              </a:rPr>
              <a:t>Preprocessing</a:t>
            </a:r>
            <a:r>
              <a:rPr lang="en-IN" dirty="0">
                <a:latin typeface="Times New Roman" pitchFamily="18" charset="0"/>
                <a:cs typeface="Times New Roman" pitchFamily="18" charset="0"/>
              </a:rPr>
              <a:t> steps are applied on the brain MRI images, then texture features are extracted using </a:t>
            </a:r>
            <a:r>
              <a:rPr lang="en-IN" dirty="0" err="1">
                <a:latin typeface="Times New Roman" pitchFamily="18" charset="0"/>
                <a:cs typeface="Times New Roman" pitchFamily="18" charset="0"/>
              </a:rPr>
              <a:t>Gray</a:t>
            </a:r>
            <a:r>
              <a:rPr lang="en-IN" dirty="0">
                <a:latin typeface="Times New Roman" pitchFamily="18" charset="0"/>
                <a:cs typeface="Times New Roman" pitchFamily="18" charset="0"/>
              </a:rPr>
              <a:t> Level Co-occurrence Matrix (GLCM) and finally classification is performed using machine learning algorithm.</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848009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5982" y="2204864"/>
            <a:ext cx="3271528" cy="4073604"/>
          </a:xfrm>
          <a:prstGeom prst="rect">
            <a:avLst/>
          </a:prstGeom>
          <a:ln>
            <a:noFill/>
          </a:ln>
          <a:effectLst>
            <a:softEdge rad="112500"/>
          </a:effectLst>
        </p:spPr>
      </p:pic>
      <p:sp>
        <p:nvSpPr>
          <p:cNvPr id="2" name="Rectangle 1"/>
          <p:cNvSpPr/>
          <p:nvPr/>
        </p:nvSpPr>
        <p:spPr>
          <a:xfrm>
            <a:off x="683568" y="1443841"/>
            <a:ext cx="8064896" cy="3585597"/>
          </a:xfrm>
          <a:prstGeom prst="rect">
            <a:avLst/>
          </a:prstGeom>
        </p:spPr>
        <p:txBody>
          <a:bodyPr wrap="square">
            <a:spAutoFit/>
          </a:bodyPr>
          <a:lstStyle/>
          <a:p>
            <a:r>
              <a:rPr lang="en-IN" sz="2000" b="1" dirty="0" smtClean="0">
                <a:latin typeface="Times New Roman" pitchFamily="18" charset="0"/>
                <a:cs typeface="Times New Roman" pitchFamily="18" charset="0"/>
              </a:rPr>
              <a:t>			OBJECTIVE</a:t>
            </a:r>
          </a:p>
          <a:p>
            <a:endParaRPr lang="en-IN" dirty="0" smtClean="0">
              <a:latin typeface="Times New Roman" pitchFamily="18" charset="0"/>
              <a:cs typeface="Times New Roman" pitchFamily="18" charset="0"/>
            </a:endParaRPr>
          </a:p>
          <a:p>
            <a:pPr marL="285750" indent="-285750">
              <a:lnSpc>
                <a:spcPct val="150000"/>
              </a:lnSpc>
              <a:buFont typeface="Arial" pitchFamily="34" charset="0"/>
              <a:buChar char="•"/>
            </a:pPr>
            <a:endParaRPr lang="en-IN" dirty="0" smtClean="0">
              <a:latin typeface="Times New Roman" pitchFamily="18" charset="0"/>
              <a:cs typeface="Times New Roman" pitchFamily="18" charset="0"/>
            </a:endParaRPr>
          </a:p>
          <a:p>
            <a:pPr marL="285750" indent="-285750">
              <a:lnSpc>
                <a:spcPct val="150000"/>
              </a:lnSpc>
              <a:buFont typeface="Arial" pitchFamily="34" charset="0"/>
              <a:buChar char="•"/>
            </a:pPr>
            <a:r>
              <a:rPr lang="en-IN" dirty="0" smtClean="0">
                <a:latin typeface="Times New Roman" pitchFamily="18" charset="0"/>
                <a:cs typeface="Times New Roman" pitchFamily="18" charset="0"/>
              </a:rPr>
              <a:t>To </a:t>
            </a:r>
            <a:r>
              <a:rPr lang="en-IN" dirty="0">
                <a:latin typeface="Times New Roman" pitchFamily="18" charset="0"/>
                <a:cs typeface="Times New Roman" pitchFamily="18" charset="0"/>
              </a:rPr>
              <a:t>capture MRI images to analyse the presence </a:t>
            </a:r>
            <a:r>
              <a:rPr lang="en-IN" dirty="0">
                <a:solidFill>
                  <a:schemeClr val="bg1"/>
                </a:solidFill>
                <a:latin typeface="Times New Roman" pitchFamily="18" charset="0"/>
                <a:cs typeface="Times New Roman" pitchFamily="18" charset="0"/>
              </a:rPr>
              <a:t>of </a:t>
            </a:r>
            <a:r>
              <a:rPr lang="en-IN" dirty="0" err="1">
                <a:solidFill>
                  <a:schemeClr val="bg1"/>
                </a:solidFill>
                <a:latin typeface="Times New Roman" pitchFamily="18" charset="0"/>
                <a:cs typeface="Times New Roman" pitchFamily="18" charset="0"/>
              </a:rPr>
              <a:t>tumor</a:t>
            </a:r>
            <a:r>
              <a:rPr lang="en-IN" dirty="0">
                <a:solidFill>
                  <a:schemeClr val="bg1"/>
                </a:solidFill>
                <a:latin typeface="Times New Roman" pitchFamily="18" charset="0"/>
                <a:cs typeface="Times New Roman" pitchFamily="18" charset="0"/>
              </a:rPr>
              <a:t> using machine learning</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techniques.</a:t>
            </a:r>
          </a:p>
          <a:p>
            <a:pPr marL="285750" indent="-285750">
              <a:lnSpc>
                <a:spcPct val="150000"/>
              </a:lnSpc>
              <a:buFont typeface="Arial" pitchFamily="34" charset="0"/>
              <a:buChar char="•"/>
            </a:pPr>
            <a:r>
              <a:rPr lang="en-IN" dirty="0" smtClean="0">
                <a:latin typeface="Times New Roman" pitchFamily="18" charset="0"/>
                <a:cs typeface="Times New Roman" pitchFamily="18" charset="0"/>
              </a:rPr>
              <a:t>To perform segmentation process on MRI </a:t>
            </a:r>
            <a:r>
              <a:rPr lang="en-IN" dirty="0" smtClean="0">
                <a:solidFill>
                  <a:schemeClr val="bg1"/>
                </a:solidFill>
                <a:latin typeface="Times New Roman" pitchFamily="18" charset="0"/>
                <a:cs typeface="Times New Roman" pitchFamily="18" charset="0"/>
              </a:rPr>
              <a:t>images to separate the </a:t>
            </a:r>
            <a:r>
              <a:rPr lang="en-IN" dirty="0" err="1" smtClean="0">
                <a:solidFill>
                  <a:schemeClr val="bg1"/>
                </a:solidFill>
                <a:latin typeface="Times New Roman" pitchFamily="18" charset="0"/>
                <a:cs typeface="Times New Roman" pitchFamily="18" charset="0"/>
              </a:rPr>
              <a:t>tumor</a:t>
            </a:r>
            <a:r>
              <a:rPr lang="en-IN" dirty="0" smtClean="0">
                <a:solidFill>
                  <a:schemeClr val="bg1"/>
                </a:solidFill>
                <a:latin typeface="Times New Roman" pitchFamily="18" charset="0"/>
                <a:cs typeface="Times New Roman" pitchFamily="18" charset="0"/>
              </a:rPr>
              <a:t> from </a:t>
            </a:r>
            <a:r>
              <a:rPr lang="en-IN" dirty="0" smtClean="0">
                <a:latin typeface="Times New Roman" pitchFamily="18" charset="0"/>
                <a:cs typeface="Times New Roman" pitchFamily="18" charset="0"/>
              </a:rPr>
              <a:t>normal brain tissues.</a:t>
            </a:r>
          </a:p>
          <a:p>
            <a:pPr marL="285750" indent="-285750">
              <a:lnSpc>
                <a:spcPct val="150000"/>
              </a:lnSpc>
              <a:buFont typeface="Arial" pitchFamily="34" charset="0"/>
              <a:buChar char="•"/>
            </a:pPr>
            <a:r>
              <a:rPr lang="en-IN" dirty="0" smtClean="0">
                <a:latin typeface="Times New Roman" pitchFamily="18" charset="0"/>
                <a:cs typeface="Times New Roman" pitchFamily="18" charset="0"/>
              </a:rPr>
              <a:t>To extract features from captured images to </a:t>
            </a:r>
            <a:r>
              <a:rPr lang="en-IN" dirty="0" smtClean="0">
                <a:solidFill>
                  <a:schemeClr val="bg1"/>
                </a:solidFill>
                <a:latin typeface="Times New Roman" pitchFamily="18" charset="0"/>
                <a:cs typeface="Times New Roman" pitchFamily="18" charset="0"/>
              </a:rPr>
              <a:t>find the </a:t>
            </a:r>
            <a:r>
              <a:rPr lang="en-IN" dirty="0" err="1" smtClean="0">
                <a:solidFill>
                  <a:schemeClr val="bg1"/>
                </a:solidFill>
                <a:latin typeface="Times New Roman" pitchFamily="18" charset="0"/>
                <a:cs typeface="Times New Roman" pitchFamily="18" charset="0"/>
              </a:rPr>
              <a:t>tumor</a:t>
            </a:r>
            <a:r>
              <a:rPr lang="en-IN" dirty="0" smtClean="0">
                <a:solidFill>
                  <a:schemeClr val="bg1"/>
                </a:solidFill>
                <a:latin typeface="Times New Roman" pitchFamily="18" charset="0"/>
                <a:cs typeface="Times New Roman" pitchFamily="18" charset="0"/>
              </a:rPr>
              <a:t>.</a:t>
            </a:r>
          </a:p>
          <a:p>
            <a:pPr marL="285750" indent="-285750">
              <a:lnSpc>
                <a:spcPct val="150000"/>
              </a:lnSpc>
              <a:buFont typeface="Arial" pitchFamily="34" charset="0"/>
              <a:buChar char="•"/>
            </a:pPr>
            <a:r>
              <a:rPr lang="en-IN" dirty="0" smtClean="0">
                <a:latin typeface="Times New Roman" pitchFamily="18" charset="0"/>
                <a:cs typeface="Times New Roman" pitchFamily="18" charset="0"/>
              </a:rPr>
              <a:t>To detect the presence of </a:t>
            </a:r>
            <a:r>
              <a:rPr lang="en-IN" dirty="0" err="1" smtClean="0">
                <a:latin typeface="Times New Roman" pitchFamily="18" charset="0"/>
                <a:cs typeface="Times New Roman" pitchFamily="18" charset="0"/>
              </a:rPr>
              <a:t>tumor</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493715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1997839"/>
            <a:ext cx="8208912" cy="3170099"/>
          </a:xfrm>
          <a:prstGeom prst="rect">
            <a:avLst/>
          </a:prstGeom>
        </p:spPr>
        <p:txBody>
          <a:bodyPr wrap="square">
            <a:spAutoFit/>
          </a:bodyPr>
          <a:lstStyle/>
          <a:p>
            <a:r>
              <a:rPr lang="en-IN" sz="2000" b="1" dirty="0" smtClean="0">
                <a:latin typeface="Times New Roman" pitchFamily="18" charset="0"/>
                <a:cs typeface="Times New Roman" pitchFamily="18" charset="0"/>
              </a:rPr>
              <a:t>			PROBLEM  STATEMENT</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a:latin typeface="Times New Roman" pitchFamily="18" charset="0"/>
                <a:cs typeface="Times New Roman" pitchFamily="18" charset="0"/>
              </a:rPr>
              <a:t>In the medical field, </a:t>
            </a:r>
            <a:r>
              <a:rPr lang="en-IN" dirty="0" err="1" smtClean="0">
                <a:latin typeface="Times New Roman" pitchFamily="18" charset="0"/>
                <a:cs typeface="Times New Roman" pitchFamily="18" charset="0"/>
              </a:rPr>
              <a:t>Tumor</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is detected by Doctors by referring the MRI images which is very time consuming. Therefore, to overcome this problem, an alternative way is to design the system that will automatically identify the presence of </a:t>
            </a:r>
            <a:r>
              <a:rPr lang="en-IN" dirty="0" err="1" smtClean="0">
                <a:latin typeface="Times New Roman" pitchFamily="18" charset="0"/>
                <a:cs typeface="Times New Roman" pitchFamily="18" charset="0"/>
              </a:rPr>
              <a:t>Tumor</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in MRI images using machine learning technique and also provide faster and accurate solutions</a:t>
            </a:r>
            <a:r>
              <a:rPr lang="en-IN" dirty="0" smtClean="0">
                <a:latin typeface="Times New Roman" pitchFamily="18" charset="0"/>
                <a:cs typeface="Times New Roman" pitchFamily="18" charset="0"/>
              </a:rPr>
              <a:t>.</a:t>
            </a:r>
          </a:p>
          <a:p>
            <a:endParaRPr lang="en-IN" dirty="0">
              <a:latin typeface="Times New Roman" pitchFamily="18" charset="0"/>
              <a:cs typeface="Times New Roman" pitchFamily="18" charset="0"/>
            </a:endParaRPr>
          </a:p>
          <a:p>
            <a:r>
              <a:rPr lang="en-IN" dirty="0" smtClean="0">
                <a:latin typeface="Times New Roman" pitchFamily="18" charset="0"/>
                <a:cs typeface="Times New Roman" pitchFamily="18" charset="0"/>
              </a:rPr>
              <a:t>To design and implement the system which will predict the Brain Abnormalities using MRI images and Detection and Classify through Machine Learning Techniques.</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499463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60648"/>
            <a:ext cx="8640960" cy="5976664"/>
          </a:xfrm>
          <a:prstGeom prst="rect">
            <a:avLst/>
          </a:prstGeom>
        </p:spPr>
      </p:pic>
    </p:spTree>
    <p:extLst>
      <p:ext uri="{BB962C8B-B14F-4D97-AF65-F5344CB8AC3E}">
        <p14:creationId xmlns:p14="http://schemas.microsoft.com/office/powerpoint/2010/main" val="1192047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7238" y="335846"/>
            <a:ext cx="5090762" cy="400110"/>
          </a:xfrm>
          <a:prstGeom prst="rect">
            <a:avLst/>
          </a:prstGeom>
        </p:spPr>
        <p:txBody>
          <a:bodyPr wrap="square">
            <a:spAutoFit/>
          </a:bodyPr>
          <a:lstStyle/>
          <a:p>
            <a:r>
              <a:rPr lang="en-IN" sz="2000" b="1" dirty="0" smtClean="0">
                <a:latin typeface="Times New Roman" pitchFamily="18" charset="0"/>
                <a:cs typeface="Times New Roman" pitchFamily="18" charset="0"/>
              </a:rPr>
              <a:t> PROPOSED  SYSTEM  ARCHITECTURE </a:t>
            </a:r>
            <a:endParaRPr lang="en-IN" sz="2000" b="1"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7238" y="908720"/>
            <a:ext cx="5469058" cy="4419815"/>
          </a:xfrm>
          <a:prstGeom prst="rect">
            <a:avLst/>
          </a:prstGeom>
        </p:spPr>
      </p:pic>
      <p:sp>
        <p:nvSpPr>
          <p:cNvPr id="4" name="Rectangle 3"/>
          <p:cNvSpPr/>
          <p:nvPr/>
        </p:nvSpPr>
        <p:spPr>
          <a:xfrm>
            <a:off x="3059832" y="5805264"/>
            <a:ext cx="3198376" cy="369332"/>
          </a:xfrm>
          <a:prstGeom prst="rect">
            <a:avLst/>
          </a:prstGeom>
        </p:spPr>
        <p:txBody>
          <a:bodyPr wrap="none">
            <a:spAutoFit/>
          </a:bodyPr>
          <a:lstStyle/>
          <a:p>
            <a:r>
              <a:rPr lang="en-IN" dirty="0" smtClean="0">
                <a:latin typeface="Times New Roman" pitchFamily="18" charset="0"/>
                <a:cs typeface="Times New Roman" pitchFamily="18" charset="0"/>
              </a:rPr>
              <a:t>Fig:  Classification  Architecture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303847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6430" y="548680"/>
            <a:ext cx="7488832" cy="5355312"/>
          </a:xfrm>
          <a:prstGeom prst="rect">
            <a:avLst/>
          </a:prstGeom>
        </p:spPr>
        <p:txBody>
          <a:bodyPr wrap="square">
            <a:spAutoFit/>
          </a:bodyPr>
          <a:lstStyle/>
          <a:p>
            <a:r>
              <a:rPr lang="en-IN" sz="2000" b="1" dirty="0" smtClean="0">
                <a:latin typeface="Times New Roman" pitchFamily="18" charset="0"/>
                <a:cs typeface="Times New Roman" pitchFamily="18" charset="0"/>
              </a:rPr>
              <a:t>			METHODOLOGY</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a:latin typeface="Times New Roman" pitchFamily="18" charset="0"/>
                <a:cs typeface="Times New Roman" pitchFamily="18" charset="0"/>
              </a:rPr>
              <a:t>Modules :</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a:latin typeface="Times New Roman" pitchFamily="18" charset="0"/>
                <a:cs typeface="Times New Roman" pitchFamily="18" charset="0"/>
              </a:rPr>
              <a:t>Methodology is a strictly defined combination of logically related practices methods processes that determine how best to plan develop control and deliver a project throughout the continuous implementation process until successful completion and termination.</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Module </a:t>
            </a:r>
            <a:r>
              <a:rPr lang="en-IN" b="1" dirty="0">
                <a:latin typeface="Times New Roman" pitchFamily="18" charset="0"/>
                <a:cs typeface="Times New Roman" pitchFamily="18" charset="0"/>
              </a:rPr>
              <a:t>1:- MRI Image Acquisition</a:t>
            </a:r>
            <a:r>
              <a:rPr lang="en-IN" b="1" dirty="0" smtClean="0">
                <a:latin typeface="Times New Roman" pitchFamily="18" charset="0"/>
                <a:cs typeface="Times New Roman" pitchFamily="18" charset="0"/>
              </a:rPr>
              <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Module </a:t>
            </a:r>
            <a:r>
              <a:rPr lang="en-IN" b="1" dirty="0">
                <a:latin typeface="Times New Roman" pitchFamily="18" charset="0"/>
                <a:cs typeface="Times New Roman" pitchFamily="18" charset="0"/>
              </a:rPr>
              <a:t>2:- </a:t>
            </a:r>
            <a:r>
              <a:rPr lang="en-IN" b="1" dirty="0" err="1">
                <a:latin typeface="Times New Roman" pitchFamily="18" charset="0"/>
                <a:cs typeface="Times New Roman" pitchFamily="18" charset="0"/>
              </a:rPr>
              <a:t>Preprocessing</a:t>
            </a:r>
            <a:r>
              <a:rPr lang="en-IN" b="1" dirty="0" smtClean="0">
                <a:latin typeface="Times New Roman" pitchFamily="18" charset="0"/>
                <a:cs typeface="Times New Roman" pitchFamily="18" charset="0"/>
              </a:rPr>
              <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
            </a:r>
            <a:br>
              <a:rPr lang="en-IN" b="1" dirty="0" smtClean="0">
                <a:latin typeface="Times New Roman" pitchFamily="18" charset="0"/>
                <a:cs typeface="Times New Roman" pitchFamily="18" charset="0"/>
              </a:rPr>
            </a:br>
            <a:r>
              <a:rPr lang="en-IN" b="1" dirty="0">
                <a:latin typeface="Times New Roman" pitchFamily="18" charset="0"/>
                <a:cs typeface="Times New Roman" pitchFamily="18" charset="0"/>
              </a:rPr>
              <a:t>Module 3:- Segmentation</a:t>
            </a:r>
            <a:r>
              <a:rPr lang="en-IN" b="1" dirty="0" smtClean="0">
                <a:latin typeface="Times New Roman" pitchFamily="18" charset="0"/>
                <a:cs typeface="Times New Roman" pitchFamily="18" charset="0"/>
              </a:rPr>
              <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
            </a:r>
            <a:br>
              <a:rPr lang="en-IN" b="1" dirty="0" smtClean="0">
                <a:latin typeface="Times New Roman" pitchFamily="18" charset="0"/>
                <a:cs typeface="Times New Roman" pitchFamily="18" charset="0"/>
              </a:rPr>
            </a:br>
            <a:r>
              <a:rPr lang="en-IN" b="1" dirty="0">
                <a:latin typeface="Times New Roman" pitchFamily="18" charset="0"/>
                <a:cs typeface="Times New Roman" pitchFamily="18" charset="0"/>
              </a:rPr>
              <a:t>Module 4:- Feature extraction</a:t>
            </a:r>
            <a:r>
              <a:rPr lang="en-IN" b="1" dirty="0" smtClean="0">
                <a:latin typeface="Times New Roman" pitchFamily="18" charset="0"/>
                <a:cs typeface="Times New Roman" pitchFamily="18" charset="0"/>
              </a:rPr>
              <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
            </a:r>
            <a:br>
              <a:rPr lang="en-IN" b="1" dirty="0" smtClean="0">
                <a:latin typeface="Times New Roman" pitchFamily="18" charset="0"/>
                <a:cs typeface="Times New Roman" pitchFamily="18" charset="0"/>
              </a:rPr>
            </a:br>
            <a:r>
              <a:rPr lang="en-IN" b="1" dirty="0">
                <a:latin typeface="Times New Roman" pitchFamily="18" charset="0"/>
                <a:cs typeface="Times New Roman" pitchFamily="18" charset="0"/>
              </a:rPr>
              <a:t>Module 5:- Classification</a:t>
            </a:r>
            <a:r>
              <a:rPr lang="en-IN" b="1" dirty="0" smtClean="0">
                <a:latin typeface="Times New Roman" pitchFamily="18" charset="0"/>
                <a:cs typeface="Times New Roman" pitchFamily="18" charset="0"/>
              </a:rPr>
              <a:t/>
            </a:r>
            <a:br>
              <a:rPr lang="en-IN" b="1" dirty="0" smtClean="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3431793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620688"/>
            <a:ext cx="7920880" cy="5447645"/>
          </a:xfrm>
          <a:prstGeom prst="rect">
            <a:avLst/>
          </a:prstGeom>
        </p:spPr>
        <p:txBody>
          <a:bodyPr wrap="square">
            <a:spAutoFit/>
          </a:bodyPr>
          <a:lstStyle/>
          <a:p>
            <a:r>
              <a:rPr lang="en-IN" sz="2000" b="1" dirty="0">
                <a:latin typeface="Times New Roman" pitchFamily="18" charset="0"/>
                <a:cs typeface="Times New Roman" pitchFamily="18" charset="0"/>
              </a:rPr>
              <a:t>MODULE 1:- Image </a:t>
            </a:r>
            <a:r>
              <a:rPr lang="en-IN" sz="2000" b="1" dirty="0" smtClean="0">
                <a:latin typeface="Times New Roman" pitchFamily="18" charset="0"/>
                <a:cs typeface="Times New Roman" pitchFamily="18" charset="0"/>
              </a:rPr>
              <a:t>Acquisition</a:t>
            </a:r>
          </a:p>
          <a:p>
            <a:endParaRPr lang="en-IN" dirty="0">
              <a:latin typeface="Times New Roman" pitchFamily="18" charset="0"/>
              <a:cs typeface="Times New Roman" pitchFamily="18" charset="0"/>
            </a:endParaRPr>
          </a:p>
          <a:p>
            <a:pPr marL="285750" indent="-285750">
              <a:buFont typeface="Arial" pitchFamily="34" charset="0"/>
              <a:buChar char="•"/>
            </a:pPr>
            <a:r>
              <a:rPr lang="en-IN" dirty="0" smtClean="0">
                <a:latin typeface="Times New Roman" pitchFamily="18" charset="0"/>
                <a:cs typeface="Times New Roman" pitchFamily="18" charset="0"/>
              </a:rPr>
              <a:t>Firstly</a:t>
            </a:r>
            <a:r>
              <a:rPr lang="en-IN" dirty="0">
                <a:latin typeface="Times New Roman" pitchFamily="18" charset="0"/>
                <a:cs typeface="Times New Roman" pitchFamily="18" charset="0"/>
              </a:rPr>
              <a:t>, the MRI images are acquired and then these images are given as input to the </a:t>
            </a:r>
            <a:r>
              <a:rPr lang="en-IN" dirty="0" smtClean="0">
                <a:latin typeface="Times New Roman" pitchFamily="18" charset="0"/>
                <a:cs typeface="Times New Roman" pitchFamily="18" charset="0"/>
              </a:rPr>
              <a:t>pre-processing stage.</a:t>
            </a:r>
            <a:endParaRPr lang="en-IN" dirty="0">
              <a:latin typeface="Times New Roman" pitchFamily="18" charset="0"/>
              <a:cs typeface="Times New Roman" pitchFamily="18" charset="0"/>
            </a:endParaRPr>
          </a:p>
          <a:p>
            <a:endParaRPr lang="en-IN" sz="2000" b="1" dirty="0" smtClean="0">
              <a:latin typeface="Times New Roman" pitchFamily="18" charset="0"/>
              <a:cs typeface="Times New Roman" pitchFamily="18" charset="0"/>
            </a:endParaRPr>
          </a:p>
          <a:p>
            <a:r>
              <a:rPr lang="en-IN" sz="2000" b="1" dirty="0" smtClean="0">
                <a:latin typeface="Times New Roman" pitchFamily="18" charset="0"/>
                <a:cs typeface="Times New Roman" pitchFamily="18" charset="0"/>
              </a:rPr>
              <a:t>MODULE </a:t>
            </a:r>
            <a:r>
              <a:rPr lang="en-IN" sz="2000" b="1" dirty="0">
                <a:latin typeface="Times New Roman" pitchFamily="18" charset="0"/>
                <a:cs typeface="Times New Roman" pitchFamily="18" charset="0"/>
              </a:rPr>
              <a:t>2:- </a:t>
            </a:r>
            <a:r>
              <a:rPr lang="en-IN" sz="2000" b="1" dirty="0" err="1" smtClean="0">
                <a:latin typeface="Times New Roman" pitchFamily="18" charset="0"/>
                <a:cs typeface="Times New Roman" pitchFamily="18" charset="0"/>
              </a:rPr>
              <a:t>Preprocessing</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endParaRPr lang="en-IN" dirty="0" smtClean="0">
              <a:latin typeface="Times New Roman" pitchFamily="18" charset="0"/>
              <a:cs typeface="Times New Roman" pitchFamily="18" charset="0"/>
            </a:endParaRPr>
          </a:p>
          <a:p>
            <a:pPr marL="342900" indent="-342900">
              <a:buFont typeface="Arial" pitchFamily="34" charset="0"/>
              <a:buChar char="•"/>
            </a:pPr>
            <a:r>
              <a:rPr lang="en-IN" dirty="0" err="1" smtClean="0">
                <a:latin typeface="Times New Roman" pitchFamily="18" charset="0"/>
                <a:cs typeface="Times New Roman" pitchFamily="18" charset="0"/>
              </a:rPr>
              <a:t>Preprocessing</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is required as it improvises the image data which enhances some of </a:t>
            </a:r>
            <a:r>
              <a:rPr lang="en-IN" dirty="0" smtClean="0">
                <a:latin typeface="Times New Roman" pitchFamily="18" charset="0"/>
                <a:cs typeface="Times New Roman" pitchFamily="18" charset="0"/>
              </a:rPr>
              <a:t>the</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image </a:t>
            </a:r>
            <a:r>
              <a:rPr lang="en-IN" dirty="0">
                <a:latin typeface="Times New Roman" pitchFamily="18" charset="0"/>
                <a:cs typeface="Times New Roman" pitchFamily="18" charset="0"/>
              </a:rPr>
              <a:t>features that are important for the further </a:t>
            </a:r>
            <a:r>
              <a:rPr lang="en-IN" dirty="0" smtClean="0">
                <a:latin typeface="Times New Roman" pitchFamily="18" charset="0"/>
                <a:cs typeface="Times New Roman" pitchFamily="18" charset="0"/>
              </a:rPr>
              <a:t>processing.</a:t>
            </a:r>
          </a:p>
          <a:p>
            <a:endParaRPr lang="en-IN" dirty="0" smtClean="0">
              <a:latin typeface="Times New Roman" pitchFamily="18" charset="0"/>
              <a:cs typeface="Times New Roman" pitchFamily="18" charset="0"/>
            </a:endParaRPr>
          </a:p>
          <a:p>
            <a:pPr marL="342900" indent="-342900">
              <a:buFont typeface="Arial" pitchFamily="34" charset="0"/>
              <a:buChar char="•"/>
            </a:pPr>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RGB MRI image is converted to </a:t>
            </a:r>
            <a:r>
              <a:rPr lang="en-IN" dirty="0" err="1">
                <a:latin typeface="Times New Roman" pitchFamily="18" charset="0"/>
                <a:cs typeface="Times New Roman" pitchFamily="18" charset="0"/>
              </a:rPr>
              <a:t>gray</a:t>
            </a:r>
            <a:r>
              <a:rPr lang="en-IN" dirty="0">
                <a:latin typeface="Times New Roman" pitchFamily="18" charset="0"/>
                <a:cs typeface="Times New Roman" pitchFamily="18" charset="0"/>
              </a:rPr>
              <a:t> scale image and the median filter is applied to brain MR images for noise removal. The noise has to be removed for further processing as high accuracy is </a:t>
            </a:r>
            <a:r>
              <a:rPr lang="en-IN" dirty="0" smtClean="0">
                <a:latin typeface="Times New Roman" pitchFamily="18" charset="0"/>
                <a:cs typeface="Times New Roman" pitchFamily="18" charset="0"/>
              </a:rPr>
              <a:t>required.</a:t>
            </a:r>
          </a:p>
          <a:p>
            <a:endParaRPr lang="en-IN" dirty="0" smtClean="0">
              <a:latin typeface="Times New Roman" pitchFamily="18" charset="0"/>
              <a:cs typeface="Times New Roman" pitchFamily="18" charset="0"/>
            </a:endParaRPr>
          </a:p>
          <a:p>
            <a:pPr marL="342900" indent="-342900">
              <a:buFont typeface="Arial" pitchFamily="34" charset="0"/>
              <a:buChar char="•"/>
            </a:pPr>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edges are detected from filtered image using canny edge detection. The </a:t>
            </a:r>
            <a:r>
              <a:rPr lang="en-IN" dirty="0" smtClean="0">
                <a:latin typeface="Times New Roman" pitchFamily="18" charset="0"/>
                <a:cs typeface="Times New Roman" pitchFamily="18" charset="0"/>
              </a:rPr>
              <a:t>detected image </a:t>
            </a:r>
            <a:r>
              <a:rPr lang="en-IN" dirty="0">
                <a:latin typeface="Times New Roman" pitchFamily="18" charset="0"/>
                <a:cs typeface="Times New Roman" pitchFamily="18" charset="0"/>
              </a:rPr>
              <a:t>of the edges are required for segmentation of the </a:t>
            </a:r>
            <a:r>
              <a:rPr lang="en-IN" dirty="0" smtClean="0">
                <a:latin typeface="Times New Roman" pitchFamily="18" charset="0"/>
                <a:cs typeface="Times New Roman" pitchFamily="18" charset="0"/>
              </a:rPr>
              <a:t>image.</a:t>
            </a:r>
          </a:p>
          <a:p>
            <a:endParaRPr lang="en-IN" dirty="0" smtClean="0">
              <a:latin typeface="Times New Roman" pitchFamily="18" charset="0"/>
              <a:cs typeface="Times New Roman" pitchFamily="18" charset="0"/>
            </a:endParaRPr>
          </a:p>
          <a:p>
            <a:pPr marL="342900" indent="-342900">
              <a:buFont typeface="Arial" pitchFamily="34" charset="0"/>
              <a:buChar char="•"/>
            </a:pPr>
            <a:r>
              <a:rPr lang="en-IN" dirty="0" smtClean="0">
                <a:latin typeface="Times New Roman" pitchFamily="18" charset="0"/>
                <a:cs typeface="Times New Roman" pitchFamily="18" charset="0"/>
              </a:rPr>
              <a:t>Further</a:t>
            </a:r>
            <a:r>
              <a:rPr lang="en-IN" dirty="0">
                <a:latin typeface="Times New Roman" pitchFamily="18" charset="0"/>
                <a:cs typeface="Times New Roman" pitchFamily="18" charset="0"/>
              </a:rPr>
              <a:t>, Watershed segmentation is performed for finding the location of the </a:t>
            </a:r>
            <a:r>
              <a:rPr lang="en-IN" dirty="0" err="1">
                <a:latin typeface="Times New Roman" pitchFamily="18" charset="0"/>
                <a:cs typeface="Times New Roman" pitchFamily="18" charset="0"/>
              </a:rPr>
              <a:t>tumor</a:t>
            </a:r>
            <a:r>
              <a:rPr lang="en-IN" dirty="0">
                <a:latin typeface="Times New Roman" pitchFamily="18" charset="0"/>
                <a:cs typeface="Times New Roman" pitchFamily="18" charset="0"/>
              </a:rPr>
              <a:t> in the brain image</a:t>
            </a:r>
          </a:p>
        </p:txBody>
      </p:sp>
    </p:spTree>
    <p:extLst>
      <p:ext uri="{BB962C8B-B14F-4D97-AF65-F5344CB8AC3E}">
        <p14:creationId xmlns:p14="http://schemas.microsoft.com/office/powerpoint/2010/main" val="2750064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173</TotalTime>
  <Words>232</Words>
  <Application>Microsoft Office PowerPoint</Application>
  <PresentationFormat>On-screen Show (4:3)</PresentationFormat>
  <Paragraphs>150</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Apothecary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CtrlSoft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23</cp:revision>
  <dcterms:created xsi:type="dcterms:W3CDTF">2022-07-08T04:30:29Z</dcterms:created>
  <dcterms:modified xsi:type="dcterms:W3CDTF">2022-07-15T05:23:34Z</dcterms:modified>
</cp:coreProperties>
</file>