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760" r:id="rId2"/>
    <p:sldId id="1000493" r:id="rId3"/>
    <p:sldId id="761" r:id="rId4"/>
    <p:sldId id="1000444" r:id="rId5"/>
    <p:sldId id="1000477" r:id="rId6"/>
    <p:sldId id="1000478" r:id="rId7"/>
    <p:sldId id="1000479" r:id="rId8"/>
    <p:sldId id="1000492" r:id="rId9"/>
    <p:sldId id="1000496" r:id="rId10"/>
    <p:sldId id="1000487" r:id="rId11"/>
    <p:sldId id="1000480" r:id="rId12"/>
    <p:sldId id="1000481" r:id="rId13"/>
    <p:sldId id="1000482" r:id="rId14"/>
    <p:sldId id="1000484" r:id="rId15"/>
    <p:sldId id="1000485" r:id="rId16"/>
    <p:sldId id="1000486" r:id="rId17"/>
    <p:sldId id="1000483" r:id="rId18"/>
    <p:sldId id="1000488" r:id="rId19"/>
    <p:sldId id="1000489" r:id="rId20"/>
    <p:sldId id="1000490" r:id="rId21"/>
    <p:sldId id="1000491" r:id="rId22"/>
    <p:sldId id="1000494" r:id="rId23"/>
    <p:sldId id="10004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091E53-5967-407F-8439-E8C8EC7A4D76}" v="53" dt="2025-09-08T18:30:28.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5B14D-0F48-4DD7-B3D8-764FAFE72503}" type="datetimeFigureOut">
              <a:rPr lang="en-US" smtClean="0"/>
              <a:t>9/7/2025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E3092-35F5-48BB-B9F8-5A92C94CDA8D}" type="slidenum">
              <a:rPr lang="en-US" smtClean="0"/>
              <a:t>‹#›</a:t>
            </a:fld>
            <a:endParaRPr lang="en-US"/>
          </a:p>
        </p:txBody>
      </p:sp>
    </p:spTree>
    <p:extLst>
      <p:ext uri="{BB962C8B-B14F-4D97-AF65-F5344CB8AC3E}">
        <p14:creationId xmlns:p14="http://schemas.microsoft.com/office/powerpoint/2010/main" val="172361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214313"/>
            <a:ext cx="7043738" cy="3962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1</a:t>
            </a:fld>
            <a:endParaRPr kumimoji="0" lang="en-US" sz="8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562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E3092-35F5-48BB-B9F8-5A92C94CDA8D}" type="slidenum">
              <a:rPr lang="en-US" smtClean="0"/>
              <a:t>7</a:t>
            </a:fld>
            <a:endParaRPr lang="en-US"/>
          </a:p>
        </p:txBody>
      </p:sp>
    </p:spTree>
    <p:extLst>
      <p:ext uri="{BB962C8B-B14F-4D97-AF65-F5344CB8AC3E}">
        <p14:creationId xmlns:p14="http://schemas.microsoft.com/office/powerpoint/2010/main" val="3154190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dirty="0"/>
          </a:p>
        </p:txBody>
      </p:sp>
      <p:sp>
        <p:nvSpPr>
          <p:cNvPr id="10" name="Rectangle 12"/>
          <p:cNvSpPr>
            <a:spLocks noChangeArrowheads="1"/>
          </p:cNvSpPr>
          <p:nvPr/>
        </p:nvSpPr>
        <p:spPr bwMode="auto">
          <a:xfrm>
            <a:off x="4536903"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latin typeface="+mj-lt"/>
              </a:rPr>
              <a:t>Chicago, IL</a:t>
            </a:r>
          </a:p>
          <a:p>
            <a:pPr>
              <a:spcBef>
                <a:spcPct val="0"/>
              </a:spcBef>
              <a:buClrTx/>
              <a:buFontTx/>
              <a:buNone/>
            </a:pPr>
            <a:r>
              <a:rPr lang="en-US" sz="2000" b="1" dirty="0">
                <a:solidFill>
                  <a:schemeClr val="bg1"/>
                </a:solidFill>
                <a:latin typeface="+mj-lt"/>
              </a:rPr>
              <a:t>Bangalore, India</a:t>
            </a:r>
          </a:p>
          <a:p>
            <a:pPr>
              <a:spcBef>
                <a:spcPct val="0"/>
              </a:spcBef>
              <a:buClrTx/>
              <a:buFontTx/>
              <a:buNone/>
            </a:pPr>
            <a:r>
              <a:rPr lang="en-US" sz="2000" b="1" dirty="0">
                <a:solidFill>
                  <a:schemeClr val="bg1"/>
                </a:solidFill>
                <a:latin typeface="+mj-lt"/>
              </a:rPr>
              <a:t>www.mu-sigma.com</a:t>
            </a:r>
          </a:p>
          <a:p>
            <a:pPr>
              <a:spcBef>
                <a:spcPct val="0"/>
              </a:spcBef>
              <a:buClrTx/>
              <a:buFontTx/>
              <a:buNone/>
            </a:pPr>
            <a:endParaRPr lang="en-US" sz="2000" b="1" dirty="0">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dirty="0"/>
              <a:t>Project Title</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dirty="0"/>
              <a:t>Insert Date</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dirty="0">
                <a:solidFill>
                  <a:schemeClr val="bg1"/>
                </a:solidFill>
                <a:latin typeface="+mn-lt"/>
                <a:ea typeface="+mn-ea"/>
                <a:cs typeface="Times New Roman" pitchFamily="18" charset="0"/>
              </a:rPr>
              <a:t>Proprietary Information</a:t>
            </a:r>
            <a:r>
              <a:rPr lang="en-GB" sz="1100" b="0" u="none" dirty="0">
                <a:solidFill>
                  <a:schemeClr val="bg1"/>
                </a:solidFill>
                <a:latin typeface="+mn-lt"/>
                <a:ea typeface="Arial Unicode MS" pitchFamily="34" charset="-128"/>
                <a:cs typeface="Arial Unicode MS" pitchFamily="34" charset="-128"/>
              </a:rPr>
              <a:t> | </a:t>
            </a:r>
            <a:r>
              <a:rPr lang="en-GB" sz="1100" dirty="0">
                <a:solidFill>
                  <a:schemeClr val="bg1"/>
                </a:solidFill>
                <a:latin typeface="+mn-lt"/>
                <a:ea typeface="Arial Unicode MS" pitchFamily="34" charset="-128"/>
                <a:cs typeface="Arial Unicode MS" pitchFamily="34" charset="-128"/>
              </a:rPr>
              <a:t>This document and its attachments are confidential.  Any</a:t>
            </a:r>
            <a:r>
              <a:rPr lang="en-US" sz="1100" dirty="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dirty="0">
                <a:solidFill>
                  <a:schemeClr val="bg1"/>
                </a:solidFill>
                <a:latin typeface="+mn-lt"/>
              </a:rPr>
              <a:t>	</a:t>
            </a:r>
            <a:r>
              <a:rPr lang="en-US" sz="1100" dirty="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dirty="0"/>
              <a:t>Meeting Title</a:t>
            </a:r>
          </a:p>
        </p:txBody>
      </p:sp>
      <p:sp>
        <p:nvSpPr>
          <p:cNvPr id="16" name="Line 6"/>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dirty="0"/>
          </a:p>
        </p:txBody>
      </p:sp>
      <p:sp>
        <p:nvSpPr>
          <p:cNvPr id="21" name="TextBox 23"/>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r>
              <a:rPr lang="en-US" sz="2462" b="1" i="0" dirty="0">
                <a:solidFill>
                  <a:schemeClr val="bg1"/>
                </a:solidFill>
                <a:latin typeface="+mj-lt"/>
              </a:rPr>
              <a:t>Do The Math</a:t>
            </a:r>
          </a:p>
        </p:txBody>
      </p:sp>
      <p:cxnSp>
        <p:nvCxnSpPr>
          <p:cNvPr id="22" name="Straight Connector 25"/>
          <p:cNvCxnSpPr>
            <a:cxnSpLocks noChangeShapeType="1"/>
          </p:cNvCxnSpPr>
          <p:nvPr userDrawn="1"/>
        </p:nvCxnSpPr>
        <p:spPr bwMode="auto">
          <a:xfrm flipV="1">
            <a:off x="5118766" y="3951288"/>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userDrawn="1"/>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a:solidFill>
                <a:schemeClr val="tx1"/>
              </a:solidFill>
              <a:latin typeface="+mn-lt"/>
              <a:ea typeface="+mn-ea"/>
              <a:cs typeface="+mn-cs"/>
            </a:endParaRPr>
          </a:p>
        </p:txBody>
      </p:sp>
    </p:spTree>
    <p:extLst>
      <p:ext uri="{BB962C8B-B14F-4D97-AF65-F5344CB8AC3E}">
        <p14:creationId xmlns:p14="http://schemas.microsoft.com/office/powerpoint/2010/main" val="294605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Who is the end consumer?</a:t>
            </a:r>
            <a:endParaRPr lang="en-US" sz="1600" b="1" dirty="0">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is the business question?</a:t>
            </a:r>
            <a:endParaRPr lang="en-US" sz="1600" b="1" dirty="0">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dirty="0">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do you intend to do with the output?</a:t>
            </a:r>
            <a:endParaRPr lang="en-US" sz="1600" b="1" dirty="0">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do you ‘expect’ as the outcomes?</a:t>
            </a:r>
            <a:endParaRPr lang="en-US" sz="1600" b="1" dirty="0">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27033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dirty="0"/>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Question</a:t>
            </a:r>
          </a:p>
          <a:p>
            <a:pPr lvl="1"/>
            <a:r>
              <a:rPr lang="en-US" dirty="0"/>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Findings</a:t>
            </a:r>
            <a:endParaRPr lang="en-US" sz="1970" b="1" dirty="0">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Recommendations</a:t>
            </a:r>
            <a:endParaRPr lang="en-US" sz="1970" b="1" dirty="0">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488860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Findings</a:t>
            </a:r>
            <a:endParaRPr lang="en-US" sz="1970" b="1" dirty="0">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Recommendations</a:t>
            </a:r>
            <a:endParaRPr lang="en-US" sz="1970" b="1" dirty="0">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12478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2585289678"/>
              </p:ext>
            </p:extLst>
          </p:nvPr>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830639085"/>
              </p:ext>
            </p:extLst>
          </p:nvPr>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715339969"/>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77416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405327512"/>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Analysis</a:t>
                      </a:r>
                      <a:r>
                        <a:rPr lang="en-US" sz="1400" baseline="0" dirty="0">
                          <a:latin typeface="+mj-lt"/>
                        </a:rPr>
                        <a:t> Illustrations</a:t>
                      </a:r>
                      <a:endParaRPr lang="en-US" sz="1400" dirty="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1654360805"/>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018950502"/>
              </p:ext>
            </p:extLst>
          </p:nvPr>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691325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dirty="0"/>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dirty="0"/>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dirty="0"/>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dirty="0"/>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534632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dirty="0"/>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dirty="0"/>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240982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dirty="0"/>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085451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Circular Arrow 5"/>
          <p:cNvSpPr/>
          <p:nvPr userDrawn="1"/>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855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endParaRPr lang="en-US" dirty="0"/>
          </a:p>
        </p:txBody>
      </p:sp>
      <p:pic>
        <p:nvPicPr>
          <p:cNvPr id="5" name="Picture 4">
            <a:extLst>
              <a:ext uri="{FF2B5EF4-FFF2-40B4-BE49-F238E27FC236}">
                <a16:creationId xmlns:a16="http://schemas.microsoft.com/office/drawing/2014/main" id="{D3FA4551-1E91-4B41-8E0E-ABCB951BEA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402226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a:xfrm>
            <a:off x="795473" y="1676399"/>
            <a:ext cx="10788689" cy="3895725"/>
          </a:xfrm>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85407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354" dirty="0"/>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sp>
        <p:nvSpPr>
          <p:cNvPr id="8" name="Text Box 5"/>
          <p:cNvSpPr txBox="1">
            <a:spLocks noChangeArrowheads="1"/>
          </p:cNvSpPr>
          <p:nvPr userDrawn="1"/>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05258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00450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70219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dirty="0"/>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75523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90235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746906337"/>
              </p:ext>
            </p:extLst>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18670123"/>
              </p:ext>
            </p:extLst>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848126195"/>
              </p:ext>
            </p:extLst>
          </p:nvPr>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430470636"/>
              </p:ext>
            </p:extLst>
          </p:nvPr>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dirty="0"/>
              <a:t>According to the company, what are the key focus areas or strategies for the near and distant future?</a:t>
            </a:r>
          </a:p>
          <a:p>
            <a:pPr lvl="1"/>
            <a:r>
              <a:rPr lang="en-US" dirty="0"/>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06065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extLst>
              <p:ext uri="{D42A27DB-BD31-4B8C-83A1-F6EECF244321}">
                <p14:modId xmlns:p14="http://schemas.microsoft.com/office/powerpoint/2010/main" val="379784949"/>
              </p:ext>
            </p:extLst>
          </p:nvPr>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latin typeface="+mj-lt"/>
                        </a:rPr>
                        <a:t>Situation – Current</a:t>
                      </a:r>
                      <a:r>
                        <a:rPr lang="en-US" sz="1400" baseline="0" dirty="0">
                          <a:latin typeface="+mj-lt"/>
                        </a:rPr>
                        <a:t> State</a:t>
                      </a:r>
                      <a:endParaRPr lang="en-US" sz="1400" dirty="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extLst>
              <p:ext uri="{D42A27DB-BD31-4B8C-83A1-F6EECF244321}">
                <p14:modId xmlns:p14="http://schemas.microsoft.com/office/powerpoint/2010/main" val="1763972693"/>
              </p:ext>
            </p:extLst>
          </p:nvPr>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dirty="0"/>
              <a:t>Where would the client like to be?</a:t>
            </a:r>
          </a:p>
          <a:p>
            <a:pPr lvl="1"/>
            <a:r>
              <a:rPr lang="en-US" dirty="0"/>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3" name="Table 12"/>
          <p:cNvGraphicFramePr>
            <a:graphicFrameLocks noGrp="1"/>
          </p:cNvGraphicFramePr>
          <p:nvPr userDrawn="1">
            <p:extLst>
              <p:ext uri="{D42A27DB-BD31-4B8C-83A1-F6EECF244321}">
                <p14:modId xmlns:p14="http://schemas.microsoft.com/office/powerpoint/2010/main" val="84630624"/>
              </p:ext>
            </p:extLst>
          </p:nvPr>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3818280449"/>
              </p:ext>
            </p:extLst>
          </p:nvPr>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latin typeface="+mj-lt"/>
                        </a:rPr>
                        <a:t>Questions – which</a:t>
                      </a:r>
                      <a:r>
                        <a:rPr lang="en-US" sz="1400" baseline="0" dirty="0">
                          <a:latin typeface="+mj-lt"/>
                        </a:rPr>
                        <a:t> need answers</a:t>
                      </a:r>
                      <a:endParaRPr lang="en-US" sz="1400" dirty="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dirty="0"/>
              <a:t>What is the one key question that we should answer to get from current to desired future state?</a:t>
            </a:r>
          </a:p>
          <a:p>
            <a:pPr lvl="1"/>
            <a:r>
              <a:rPr lang="en-US" dirty="0"/>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44725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dirty="0"/>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grpSp>
        <p:nvGrpSpPr>
          <p:cNvPr id="10" name="Group 9">
            <a:extLst>
              <a:ext uri="{FF2B5EF4-FFF2-40B4-BE49-F238E27FC236}">
                <a16:creationId xmlns:a16="http://schemas.microsoft.com/office/drawing/2014/main" id="{B484764C-71C8-4D40-AD57-52EA7A77298F}"/>
              </a:ext>
            </a:extLst>
          </p:cNvPr>
          <p:cNvGrpSpPr/>
          <p:nvPr userDrawn="1"/>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dirty="0">
                  <a:solidFill>
                    <a:srgbClr val="800000"/>
                  </a:solidFill>
                  <a:effectLst/>
                  <a:latin typeface="Segoe UI Light" panose="020B0502040204020203" pitchFamily="34" charset="0"/>
                  <a:cs typeface="Segoe UI Light" panose="020B0502040204020203" pitchFamily="34" charset="0"/>
                </a:rPr>
                <a:t>© 2025 Mu Sigma | Reproduction Prohibited </a:t>
              </a:r>
              <a:endParaRPr lang="en-IN" sz="800" i="0" dirty="0">
                <a:solidFill>
                  <a:srgbClr val="80000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1768056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 Id="rId5" Type="http://schemas.openxmlformats.org/officeDocument/2006/relationships/image" Target="../media/image73.png"/><Relationship Id="rId4" Type="http://schemas.openxmlformats.org/officeDocument/2006/relationships/image" Target="../media/image72.png"/></Relationships>
</file>

<file path=ppt/slides/_rels/slide1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 Id="rId4" Type="http://schemas.openxmlformats.org/officeDocument/2006/relationships/image" Target="../media/image76.png"/></Relationships>
</file>

<file path=ppt/slides/_rels/slide1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5.xml"/><Relationship Id="rId4" Type="http://schemas.openxmlformats.org/officeDocument/2006/relationships/image" Target="../media/image8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huggingface.co/learn/deep-rl-course/en/unitbonus3/offline-online" TargetMode="External"/><Relationship Id="rId2" Type="http://schemas.openxmlformats.org/officeDocument/2006/relationships/hyperlink" Target="https://towardsdatascience.com/on-policy-vs-off-policy-reinforcement-learning-a-comprehensive-guide-2e6d3c7a7f3b" TargetMode="External"/><Relationship Id="rId1" Type="http://schemas.openxmlformats.org/officeDocument/2006/relationships/slideLayout" Target="../slideLayouts/slideLayout5.xml"/><Relationship Id="rId6" Type="http://schemas.openxmlformats.org/officeDocument/2006/relationships/hyperlink" Target="https://arxiv.org/html/2405.08448v1" TargetMode="External"/><Relationship Id="rId5" Type="http://schemas.openxmlformats.org/officeDocument/2006/relationships/hyperlink" Target="https://arxiv.org/abs/2212.08131" TargetMode="External"/><Relationship Id="rId4" Type="http://schemas.openxmlformats.org/officeDocument/2006/relationships/hyperlink" Target="https://www.ericsson.com/en/blog/2023/11/reinforcement-learnin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3" Type="http://schemas.openxmlformats.org/officeDocument/2006/relationships/image" Target="../media/image27.sv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svg"/><Relationship Id="rId21" Type="http://schemas.openxmlformats.org/officeDocument/2006/relationships/image" Target="../media/image35.svg"/><Relationship Id="rId34" Type="http://schemas.openxmlformats.org/officeDocument/2006/relationships/image" Target="../media/image48.pn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39.svg"/><Relationship Id="rId33" Type="http://schemas.openxmlformats.org/officeDocument/2006/relationships/image" Target="../media/image47.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sv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38.png"/><Relationship Id="rId32" Type="http://schemas.openxmlformats.org/officeDocument/2006/relationships/image" Target="../media/image46.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7.sv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svg"/><Relationship Id="rId31" Type="http://schemas.openxmlformats.org/officeDocument/2006/relationships/image" Target="../media/image45.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svg"/><Relationship Id="rId30" Type="http://schemas.openxmlformats.org/officeDocument/2006/relationships/image" Target="../media/image44.png"/><Relationship Id="rId35" Type="http://schemas.openxmlformats.org/officeDocument/2006/relationships/image" Target="../media/image49.svg"/><Relationship Id="rId8"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9.png"/><Relationship Id="rId7" Type="http://schemas.openxmlformats.org/officeDocument/2006/relationships/image" Target="../media/image12.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0.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496458"/>
            <a:ext cx="8443323" cy="457200"/>
          </a:xfrm>
        </p:spPr>
        <p:txBody>
          <a:bodyPr>
            <a:normAutofit fontScale="90000"/>
          </a:bodyPr>
          <a:lstStyle/>
          <a:p>
            <a:r>
              <a:rPr lang="en-US" sz="2900" dirty="0"/>
              <a:t>Reinforcement Learning | Q- Learning, MDPs Overview</a:t>
            </a:r>
            <a:endParaRPr lang="en-US" dirty="0"/>
          </a:p>
        </p:txBody>
      </p:sp>
      <p:sp>
        <p:nvSpPr>
          <p:cNvPr id="3" name="Text Placeholder 2"/>
          <p:cNvSpPr>
            <a:spLocks noGrp="1"/>
          </p:cNvSpPr>
          <p:nvPr>
            <p:ph type="body" sz="quarter" idx="11"/>
          </p:nvPr>
        </p:nvSpPr>
        <p:spPr/>
        <p:txBody>
          <a:bodyPr/>
          <a:lstStyle/>
          <a:p>
            <a:r>
              <a:rPr lang="en-US" dirty="0"/>
              <a:t>9</a:t>
            </a:r>
            <a:r>
              <a:rPr lang="en-US" baseline="30000" dirty="0"/>
              <a:t>th</a:t>
            </a:r>
            <a:r>
              <a:rPr lang="en-US" dirty="0"/>
              <a:t> Sep 25</a:t>
            </a:r>
          </a:p>
        </p:txBody>
      </p:sp>
    </p:spTree>
    <p:extLst>
      <p:ext uri="{BB962C8B-B14F-4D97-AF65-F5344CB8AC3E}">
        <p14:creationId xmlns:p14="http://schemas.microsoft.com/office/powerpoint/2010/main" val="244048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5EC7-B1AF-3887-D4E9-AD529CCE7729}"/>
              </a:ext>
            </a:extLst>
          </p:cNvPr>
          <p:cNvSpPr>
            <a:spLocks noGrp="1"/>
          </p:cNvSpPr>
          <p:nvPr>
            <p:ph type="title"/>
          </p:nvPr>
        </p:nvSpPr>
        <p:spPr>
          <a:xfrm>
            <a:off x="562889" y="381000"/>
            <a:ext cx="11062315" cy="838200"/>
          </a:xfrm>
        </p:spPr>
        <p:txBody>
          <a:bodyPr wrap="square" anchor="b">
            <a:normAutofit/>
          </a:bodyPr>
          <a:lstStyle/>
          <a:p>
            <a:r>
              <a:rPr lang="en-US" dirty="0"/>
              <a:t>Reinforcement Learning | Exploration &amp; Exploitation</a:t>
            </a:r>
          </a:p>
        </p:txBody>
      </p:sp>
      <p:sp>
        <p:nvSpPr>
          <p:cNvPr id="3" name="Content Placeholder 2">
            <a:extLst>
              <a:ext uri="{FF2B5EF4-FFF2-40B4-BE49-F238E27FC236}">
                <a16:creationId xmlns:a16="http://schemas.microsoft.com/office/drawing/2014/main" id="{390B191B-3AC4-9029-D4A8-7A7940F238DB}"/>
              </a:ext>
            </a:extLst>
          </p:cNvPr>
          <p:cNvSpPr>
            <a:spLocks noGrp="1"/>
          </p:cNvSpPr>
          <p:nvPr>
            <p:ph sz="half" idx="1"/>
          </p:nvPr>
        </p:nvSpPr>
        <p:spPr>
          <a:xfrm>
            <a:off x="795481" y="1381124"/>
            <a:ext cx="7291244" cy="4943475"/>
          </a:xfrm>
        </p:spPr>
        <p:txBody>
          <a:bodyPr wrap="square" anchor="t">
            <a:normAutofit lnSpcReduction="10000"/>
          </a:bodyPr>
          <a:lstStyle/>
          <a:p>
            <a:r>
              <a:rPr lang="en-US" i="1" dirty="0">
                <a:solidFill>
                  <a:schemeClr val="bg2">
                    <a:lumMod val="25000"/>
                  </a:schemeClr>
                </a:solidFill>
              </a:rPr>
              <a:t>Exploration</a:t>
            </a:r>
            <a:r>
              <a:rPr lang="en-US" dirty="0">
                <a:solidFill>
                  <a:schemeClr val="bg2">
                    <a:lumMod val="25000"/>
                  </a:schemeClr>
                </a:solidFill>
              </a:rPr>
              <a:t> is exploring the environment by trying random actions in order to </a:t>
            </a:r>
            <a:r>
              <a:rPr lang="en-US" b="1" dirty="0">
                <a:solidFill>
                  <a:schemeClr val="bg2">
                    <a:lumMod val="25000"/>
                  </a:schemeClr>
                </a:solidFill>
              </a:rPr>
              <a:t>find more information about the environment.</a:t>
            </a:r>
            <a:endParaRPr lang="en-US" dirty="0">
              <a:solidFill>
                <a:schemeClr val="bg2">
                  <a:lumMod val="25000"/>
                </a:schemeClr>
              </a:solidFill>
            </a:endParaRPr>
          </a:p>
          <a:p>
            <a:r>
              <a:rPr lang="en-US" i="1" dirty="0">
                <a:solidFill>
                  <a:schemeClr val="bg2">
                    <a:lumMod val="25000"/>
                  </a:schemeClr>
                </a:solidFill>
              </a:rPr>
              <a:t>Exploitation</a:t>
            </a:r>
            <a:r>
              <a:rPr lang="en-US" dirty="0">
                <a:solidFill>
                  <a:schemeClr val="bg2">
                    <a:lumMod val="25000"/>
                  </a:schemeClr>
                </a:solidFill>
              </a:rPr>
              <a:t> is </a:t>
            </a:r>
            <a:r>
              <a:rPr lang="en-US" b="1" dirty="0">
                <a:solidFill>
                  <a:schemeClr val="bg2">
                    <a:lumMod val="25000"/>
                  </a:schemeClr>
                </a:solidFill>
              </a:rPr>
              <a:t>exploiting known information to maximize the reward.</a:t>
            </a:r>
          </a:p>
          <a:p>
            <a:r>
              <a:rPr lang="en-US" dirty="0">
                <a:solidFill>
                  <a:schemeClr val="bg2">
                    <a:lumMod val="25000"/>
                  </a:schemeClr>
                </a:solidFill>
              </a:rPr>
              <a:t>In this game, the mouse can collect unlimited small cheeses (+1 each), but there's a massive cheese pile (+1000) at the top of the maze.</a:t>
            </a:r>
          </a:p>
          <a:p>
            <a:r>
              <a:rPr lang="en-US" dirty="0">
                <a:solidFill>
                  <a:schemeClr val="bg2">
                    <a:lumMod val="25000"/>
                  </a:schemeClr>
                </a:solidFill>
              </a:rPr>
              <a:t>If the agent only exploits known rewards, it will stick to the small cheeses and never reach the big one. However, some exploration can lead to discovering the larger reward.</a:t>
            </a:r>
          </a:p>
          <a:p>
            <a:r>
              <a:rPr lang="en-US" dirty="0">
                <a:solidFill>
                  <a:schemeClr val="bg2">
                    <a:lumMod val="25000"/>
                  </a:schemeClr>
                </a:solidFill>
              </a:rPr>
              <a:t>This illustrates the exploration–exploitation trade-off: balancing exploring the environment with exploiting known rewards. To manage this, we need a rule that effectively handles this balance</a:t>
            </a:r>
          </a:p>
          <a:p>
            <a:endParaRPr lang="en-US" dirty="0">
              <a:solidFill>
                <a:schemeClr val="bg2">
                  <a:lumMod val="25000"/>
                </a:schemeClr>
              </a:solidFill>
            </a:endParaRPr>
          </a:p>
          <a:p>
            <a:pPr marL="0" indent="0">
              <a:buNone/>
            </a:pPr>
            <a:endParaRPr lang="en-US" dirty="0">
              <a:solidFill>
                <a:schemeClr val="bg2">
                  <a:lumMod val="25000"/>
                </a:schemeClr>
              </a:solidFill>
            </a:endParaRPr>
          </a:p>
        </p:txBody>
      </p:sp>
      <p:pic>
        <p:nvPicPr>
          <p:cNvPr id="6" name="Picture 5">
            <a:extLst>
              <a:ext uri="{FF2B5EF4-FFF2-40B4-BE49-F238E27FC236}">
                <a16:creationId xmlns:a16="http://schemas.microsoft.com/office/drawing/2014/main" id="{8DEA23CA-D0DE-05CF-2D85-D19214C996F4}"/>
              </a:ext>
            </a:extLst>
          </p:cNvPr>
          <p:cNvPicPr>
            <a:picLocks noChangeAspect="1"/>
          </p:cNvPicPr>
          <p:nvPr/>
        </p:nvPicPr>
        <p:blipFill>
          <a:blip r:embed="rId2"/>
          <a:stretch>
            <a:fillRect/>
          </a:stretch>
        </p:blipFill>
        <p:spPr>
          <a:xfrm>
            <a:off x="8481744" y="1381124"/>
            <a:ext cx="3143459" cy="2762250"/>
          </a:xfrm>
          <a:prstGeom prst="rect">
            <a:avLst/>
          </a:prstGeom>
          <a:noFill/>
        </p:spPr>
      </p:pic>
      <p:pic>
        <p:nvPicPr>
          <p:cNvPr id="8" name="Picture 7">
            <a:extLst>
              <a:ext uri="{FF2B5EF4-FFF2-40B4-BE49-F238E27FC236}">
                <a16:creationId xmlns:a16="http://schemas.microsoft.com/office/drawing/2014/main" id="{D07DC698-B78B-68CB-9D8A-41AC62A791A9}"/>
              </a:ext>
            </a:extLst>
          </p:cNvPr>
          <p:cNvPicPr>
            <a:picLocks noChangeAspect="1"/>
          </p:cNvPicPr>
          <p:nvPr/>
        </p:nvPicPr>
        <p:blipFill>
          <a:blip r:embed="rId3"/>
          <a:stretch>
            <a:fillRect/>
          </a:stretch>
        </p:blipFill>
        <p:spPr>
          <a:xfrm>
            <a:off x="8327243" y="4317015"/>
            <a:ext cx="3621811" cy="2319722"/>
          </a:xfrm>
          <a:prstGeom prst="rect">
            <a:avLst/>
          </a:prstGeom>
        </p:spPr>
      </p:pic>
    </p:spTree>
    <p:extLst>
      <p:ext uri="{BB962C8B-B14F-4D97-AF65-F5344CB8AC3E}">
        <p14:creationId xmlns:p14="http://schemas.microsoft.com/office/powerpoint/2010/main" val="358238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1FED-FF39-443F-E76C-FBB96D4238AA}"/>
              </a:ext>
            </a:extLst>
          </p:cNvPr>
          <p:cNvSpPr>
            <a:spLocks noGrp="1"/>
          </p:cNvSpPr>
          <p:nvPr>
            <p:ph type="title"/>
          </p:nvPr>
        </p:nvSpPr>
        <p:spPr/>
        <p:txBody>
          <a:bodyPr/>
          <a:lstStyle/>
          <a:p>
            <a:r>
              <a:rPr lang="en-US" dirty="0"/>
              <a:t>Reinforcement Learning | Markov Decision Property</a:t>
            </a:r>
          </a:p>
        </p:txBody>
      </p:sp>
      <p:sp>
        <p:nvSpPr>
          <p:cNvPr id="3" name="Content Placeholder 2">
            <a:extLst>
              <a:ext uri="{FF2B5EF4-FFF2-40B4-BE49-F238E27FC236}">
                <a16:creationId xmlns:a16="http://schemas.microsoft.com/office/drawing/2014/main" id="{B8D9A03D-1F0A-3389-4024-DEE2DBA256B7}"/>
              </a:ext>
            </a:extLst>
          </p:cNvPr>
          <p:cNvSpPr>
            <a:spLocks noGrp="1"/>
          </p:cNvSpPr>
          <p:nvPr>
            <p:ph idx="1"/>
          </p:nvPr>
        </p:nvSpPr>
        <p:spPr/>
        <p:txBody>
          <a:bodyPr/>
          <a:lstStyle/>
          <a:p>
            <a:r>
              <a:rPr lang="en-US" dirty="0">
                <a:solidFill>
                  <a:schemeClr val="bg2">
                    <a:lumMod val="25000"/>
                  </a:schemeClr>
                </a:solidFill>
              </a:rPr>
              <a:t>The Markov Decision Process (MDP) provides a mathematical framework for solving the RL problem</a:t>
            </a:r>
          </a:p>
          <a:p>
            <a:r>
              <a:rPr lang="en-US" dirty="0">
                <a:solidFill>
                  <a:schemeClr val="bg2">
                    <a:lumMod val="25000"/>
                  </a:schemeClr>
                </a:solidFill>
              </a:rPr>
              <a:t>The Markov property states that the future depends only on the present and not on the past</a:t>
            </a:r>
          </a:p>
          <a:p>
            <a:r>
              <a:rPr lang="en-US" dirty="0">
                <a:solidFill>
                  <a:schemeClr val="bg2">
                    <a:lumMod val="25000"/>
                  </a:schemeClr>
                </a:solidFill>
              </a:rPr>
              <a:t>For example, if we want to predict the weather and we know that the current state is cloudy, we can predict that the next state could be rainy. We concluded that the next state is likely to be rainy only by considering the current state (cloudy) and not the previous states, which might have been sunny, windy, and so on</a:t>
            </a:r>
          </a:p>
          <a:p>
            <a:r>
              <a:rPr lang="en-US" dirty="0">
                <a:solidFill>
                  <a:schemeClr val="bg2">
                    <a:lumMod val="25000"/>
                  </a:schemeClr>
                </a:solidFill>
              </a:rPr>
              <a:t>The MDP consists of states, a transition probability, a reward function, and also actions</a:t>
            </a:r>
          </a:p>
        </p:txBody>
      </p:sp>
      <p:pic>
        <p:nvPicPr>
          <p:cNvPr id="5" name="Picture 4">
            <a:extLst>
              <a:ext uri="{FF2B5EF4-FFF2-40B4-BE49-F238E27FC236}">
                <a16:creationId xmlns:a16="http://schemas.microsoft.com/office/drawing/2014/main" id="{BF8F2DEB-C332-8BCA-19B0-D2FFFA6CAA7D}"/>
              </a:ext>
            </a:extLst>
          </p:cNvPr>
          <p:cNvPicPr>
            <a:picLocks noChangeAspect="1"/>
          </p:cNvPicPr>
          <p:nvPr/>
        </p:nvPicPr>
        <p:blipFill>
          <a:blip r:embed="rId2"/>
          <a:stretch>
            <a:fillRect/>
          </a:stretch>
        </p:blipFill>
        <p:spPr>
          <a:xfrm>
            <a:off x="2195046" y="5181601"/>
            <a:ext cx="6677957" cy="733527"/>
          </a:xfrm>
          <a:prstGeom prst="rect">
            <a:avLst/>
          </a:prstGeom>
        </p:spPr>
      </p:pic>
    </p:spTree>
    <p:extLst>
      <p:ext uri="{BB962C8B-B14F-4D97-AF65-F5344CB8AC3E}">
        <p14:creationId xmlns:p14="http://schemas.microsoft.com/office/powerpoint/2010/main" val="270627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D8EA-776D-F8A7-3F99-638080E11448}"/>
              </a:ext>
            </a:extLst>
          </p:cNvPr>
          <p:cNvSpPr>
            <a:spLocks noGrp="1"/>
          </p:cNvSpPr>
          <p:nvPr>
            <p:ph type="title"/>
          </p:nvPr>
        </p:nvSpPr>
        <p:spPr>
          <a:xfrm>
            <a:off x="564842" y="180975"/>
            <a:ext cx="11062315" cy="838200"/>
          </a:xfrm>
        </p:spPr>
        <p:txBody>
          <a:bodyPr wrap="square" anchor="b">
            <a:normAutofit/>
          </a:bodyPr>
          <a:lstStyle/>
          <a:p>
            <a:r>
              <a:rPr lang="en-US" dirty="0"/>
              <a:t>Reinforcement Learning | Action Space &amp; Policy</a:t>
            </a:r>
          </a:p>
        </p:txBody>
      </p:sp>
      <p:sp>
        <p:nvSpPr>
          <p:cNvPr id="3" name="Content Placeholder 2">
            <a:extLst>
              <a:ext uri="{FF2B5EF4-FFF2-40B4-BE49-F238E27FC236}">
                <a16:creationId xmlns:a16="http://schemas.microsoft.com/office/drawing/2014/main" id="{020A4255-2D8C-4572-7685-C619D741B88C}"/>
              </a:ext>
            </a:extLst>
          </p:cNvPr>
          <p:cNvSpPr>
            <a:spLocks noGrp="1"/>
          </p:cNvSpPr>
          <p:nvPr>
            <p:ph sz="half" idx="1"/>
          </p:nvPr>
        </p:nvSpPr>
        <p:spPr>
          <a:xfrm>
            <a:off x="795481" y="1381124"/>
            <a:ext cx="5814869" cy="5095875"/>
          </a:xfrm>
        </p:spPr>
        <p:txBody>
          <a:bodyPr wrap="square" anchor="t">
            <a:noAutofit/>
          </a:bodyPr>
          <a:lstStyle/>
          <a:p>
            <a:pPr>
              <a:lnSpc>
                <a:spcPct val="90000"/>
              </a:lnSpc>
            </a:pPr>
            <a:r>
              <a:rPr lang="en-US" sz="1700" dirty="0">
                <a:solidFill>
                  <a:schemeClr val="bg2">
                    <a:lumMod val="25000"/>
                  </a:schemeClr>
                </a:solidFill>
              </a:rPr>
              <a:t>The set of all possible actions in the environment is called the action space</a:t>
            </a:r>
          </a:p>
          <a:p>
            <a:pPr>
              <a:lnSpc>
                <a:spcPct val="90000"/>
              </a:lnSpc>
            </a:pPr>
            <a:r>
              <a:rPr lang="en-US" sz="1700" dirty="0">
                <a:solidFill>
                  <a:schemeClr val="bg2">
                    <a:lumMod val="25000"/>
                  </a:schemeClr>
                </a:solidFill>
              </a:rPr>
              <a:t>Action Space can be Discrete (Up, left, down, right) or Continuous (E.g., Driving a car) </a:t>
            </a:r>
          </a:p>
          <a:p>
            <a:pPr>
              <a:lnSpc>
                <a:spcPct val="90000"/>
              </a:lnSpc>
            </a:pPr>
            <a:r>
              <a:rPr lang="en-US" sz="1700" dirty="0">
                <a:solidFill>
                  <a:schemeClr val="bg2">
                    <a:lumMod val="25000"/>
                  </a:schemeClr>
                </a:solidFill>
              </a:rPr>
              <a:t>Policy defines the agent's behavior in an environment. The policy tells the agent what action to perform in each state. For instance, in the grid world environment, we have states A to I and four possible actions. The policy may tell the agent to move down in state A, move right in state D, and so </a:t>
            </a:r>
          </a:p>
          <a:p>
            <a:pPr>
              <a:lnSpc>
                <a:spcPct val="90000"/>
              </a:lnSpc>
            </a:pPr>
            <a:r>
              <a:rPr lang="en-US" sz="1700" dirty="0">
                <a:solidFill>
                  <a:schemeClr val="bg2">
                    <a:lumMod val="25000"/>
                  </a:schemeClr>
                </a:solidFill>
              </a:rPr>
              <a:t>This good policy is called the </a:t>
            </a:r>
            <a:r>
              <a:rPr lang="en-US" sz="1700" b="1" dirty="0">
                <a:solidFill>
                  <a:schemeClr val="bg2">
                    <a:lumMod val="25000"/>
                  </a:schemeClr>
                </a:solidFill>
              </a:rPr>
              <a:t>optimal policy</a:t>
            </a:r>
            <a:r>
              <a:rPr lang="en-US" sz="1700" dirty="0">
                <a:solidFill>
                  <a:schemeClr val="bg2">
                    <a:lumMod val="25000"/>
                  </a:schemeClr>
                </a:solidFill>
              </a:rPr>
              <a:t>. The optimal policy is the policy that gets the agent a good reward and helps the agent to achieve the goal. For instance, in our grid world environment, the optimal policy tells the agent to perform an action in each state such that the agent can reach state I from state A without visiting the shaded states</a:t>
            </a:r>
          </a:p>
        </p:txBody>
      </p:sp>
      <p:pic>
        <p:nvPicPr>
          <p:cNvPr id="5" name="Picture 4" descr="A diagram of a policy&#10;&#10;AI-generated content may be incorrect.">
            <a:extLst>
              <a:ext uri="{FF2B5EF4-FFF2-40B4-BE49-F238E27FC236}">
                <a16:creationId xmlns:a16="http://schemas.microsoft.com/office/drawing/2014/main" id="{3D3C62B2-6EB6-9600-05C8-E8C2D02575D7}"/>
              </a:ext>
            </a:extLst>
          </p:cNvPr>
          <p:cNvPicPr>
            <a:picLocks noChangeAspect="1"/>
          </p:cNvPicPr>
          <p:nvPr/>
        </p:nvPicPr>
        <p:blipFill>
          <a:blip r:embed="rId2"/>
          <a:srcRect l="7242" r="3540"/>
          <a:stretch>
            <a:fillRect/>
          </a:stretch>
        </p:blipFill>
        <p:spPr>
          <a:xfrm>
            <a:off x="7029450" y="2044236"/>
            <a:ext cx="4729019" cy="2769527"/>
          </a:xfrm>
          <a:prstGeom prst="rect">
            <a:avLst/>
          </a:prstGeom>
          <a:noFill/>
        </p:spPr>
      </p:pic>
    </p:spTree>
    <p:extLst>
      <p:ext uri="{BB962C8B-B14F-4D97-AF65-F5344CB8AC3E}">
        <p14:creationId xmlns:p14="http://schemas.microsoft.com/office/powerpoint/2010/main" val="33471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4602-7026-15C1-95E1-67CBB05340D6}"/>
              </a:ext>
            </a:extLst>
          </p:cNvPr>
          <p:cNvSpPr>
            <a:spLocks noGrp="1"/>
          </p:cNvSpPr>
          <p:nvPr>
            <p:ph type="title"/>
          </p:nvPr>
        </p:nvSpPr>
        <p:spPr/>
        <p:txBody>
          <a:bodyPr/>
          <a:lstStyle/>
          <a:p>
            <a:r>
              <a:rPr lang="en-US" dirty="0"/>
              <a:t>Reinforcement Learning | Types of Policy</a:t>
            </a:r>
          </a:p>
        </p:txBody>
      </p:sp>
      <p:sp>
        <p:nvSpPr>
          <p:cNvPr id="3" name="Content Placeholder 2">
            <a:extLst>
              <a:ext uri="{FF2B5EF4-FFF2-40B4-BE49-F238E27FC236}">
                <a16:creationId xmlns:a16="http://schemas.microsoft.com/office/drawing/2014/main" id="{D443F8B8-B05F-CFCD-4926-77BF51496044}"/>
              </a:ext>
            </a:extLst>
          </p:cNvPr>
          <p:cNvSpPr>
            <a:spLocks noGrp="1"/>
          </p:cNvSpPr>
          <p:nvPr>
            <p:ph sz="half" idx="1"/>
          </p:nvPr>
        </p:nvSpPr>
        <p:spPr/>
        <p:txBody>
          <a:bodyPr/>
          <a:lstStyle/>
          <a:p>
            <a:pPr marL="457200" indent="-457200">
              <a:buAutoNum type="arabicPeriod"/>
            </a:pPr>
            <a:r>
              <a:rPr lang="en-US" b="1" dirty="0">
                <a:solidFill>
                  <a:schemeClr val="tx2"/>
                </a:solidFill>
              </a:rPr>
              <a:t>DETERMINSITIC POLICY</a:t>
            </a:r>
          </a:p>
          <a:p>
            <a:r>
              <a:rPr lang="en-US" dirty="0">
                <a:solidFill>
                  <a:schemeClr val="bg2">
                    <a:lumMod val="25000"/>
                  </a:schemeClr>
                </a:solidFill>
              </a:rPr>
              <a:t>A deterministic policy tells the agent to perform </a:t>
            </a:r>
            <a:r>
              <a:rPr lang="en-US" b="1" dirty="0">
                <a:solidFill>
                  <a:schemeClr val="bg2">
                    <a:lumMod val="25000"/>
                  </a:schemeClr>
                </a:solidFill>
              </a:rPr>
              <a:t>one</a:t>
            </a:r>
            <a:r>
              <a:rPr lang="en-US" dirty="0">
                <a:solidFill>
                  <a:schemeClr val="bg2">
                    <a:lumMod val="25000"/>
                  </a:schemeClr>
                </a:solidFill>
              </a:rPr>
              <a:t> </a:t>
            </a:r>
            <a:r>
              <a:rPr lang="en-US" b="1" dirty="0">
                <a:solidFill>
                  <a:schemeClr val="bg2">
                    <a:lumMod val="25000"/>
                  </a:schemeClr>
                </a:solidFill>
              </a:rPr>
              <a:t>particular</a:t>
            </a:r>
            <a:r>
              <a:rPr lang="en-US" dirty="0">
                <a:solidFill>
                  <a:schemeClr val="bg2">
                    <a:lumMod val="25000"/>
                  </a:schemeClr>
                </a:solidFill>
              </a:rPr>
              <a:t> action in a state. Thus, the deterministic policy maps the state to one particular action and is often denoted by </a:t>
            </a:r>
          </a:p>
          <a:p>
            <a:endParaRPr lang="en-US" dirty="0"/>
          </a:p>
          <a:p>
            <a:r>
              <a:rPr lang="en-US" dirty="0">
                <a:solidFill>
                  <a:schemeClr val="bg2">
                    <a:lumMod val="25000"/>
                  </a:schemeClr>
                </a:solidFill>
              </a:rPr>
              <a:t>Consider our grid world example. Given state A, the deterministic policy tells the agent to perform the action down</a:t>
            </a:r>
          </a:p>
        </p:txBody>
      </p:sp>
      <p:sp>
        <p:nvSpPr>
          <p:cNvPr id="4" name="Content Placeholder 3">
            <a:extLst>
              <a:ext uri="{FF2B5EF4-FFF2-40B4-BE49-F238E27FC236}">
                <a16:creationId xmlns:a16="http://schemas.microsoft.com/office/drawing/2014/main" id="{4FC1EC40-5030-7FA6-47E9-7D842272787F}"/>
              </a:ext>
            </a:extLst>
          </p:cNvPr>
          <p:cNvSpPr>
            <a:spLocks noGrp="1"/>
          </p:cNvSpPr>
          <p:nvPr>
            <p:ph sz="half" idx="2"/>
          </p:nvPr>
        </p:nvSpPr>
        <p:spPr/>
        <p:txBody>
          <a:bodyPr/>
          <a:lstStyle/>
          <a:p>
            <a:r>
              <a:rPr lang="en-US" b="1" dirty="0">
                <a:solidFill>
                  <a:schemeClr val="tx2"/>
                </a:solidFill>
              </a:rPr>
              <a:t>2.</a:t>
            </a:r>
            <a:r>
              <a:rPr lang="en-US" dirty="0"/>
              <a:t> </a:t>
            </a:r>
            <a:r>
              <a:rPr lang="en-US" b="1" dirty="0">
                <a:solidFill>
                  <a:schemeClr val="tx2"/>
                </a:solidFill>
              </a:rPr>
              <a:t>STOCHASTIC POLICY</a:t>
            </a:r>
          </a:p>
          <a:p>
            <a:r>
              <a:rPr lang="en-US" dirty="0">
                <a:solidFill>
                  <a:schemeClr val="bg2">
                    <a:lumMod val="25000"/>
                  </a:schemeClr>
                </a:solidFill>
              </a:rPr>
              <a:t>Stochastic policy does not map a state directly to one particular action; instead, it maps the state to a probability distribution over an action space</a:t>
            </a:r>
          </a:p>
          <a:p>
            <a:endParaRPr lang="en-US" dirty="0"/>
          </a:p>
          <a:p>
            <a:endParaRPr lang="en-US" dirty="0"/>
          </a:p>
          <a:p>
            <a:endParaRPr lang="en-US" dirty="0"/>
          </a:p>
          <a:p>
            <a:r>
              <a:rPr lang="en-US" dirty="0">
                <a:solidFill>
                  <a:schemeClr val="bg2">
                    <a:lumMod val="25000"/>
                  </a:schemeClr>
                </a:solidFill>
              </a:rPr>
              <a:t>Stochastic policy maps the state to a probability distribution over the action space and is often denoted by</a:t>
            </a:r>
          </a:p>
        </p:txBody>
      </p:sp>
      <p:pic>
        <p:nvPicPr>
          <p:cNvPr id="6" name="Picture 5">
            <a:extLst>
              <a:ext uri="{FF2B5EF4-FFF2-40B4-BE49-F238E27FC236}">
                <a16:creationId xmlns:a16="http://schemas.microsoft.com/office/drawing/2014/main" id="{36F1DE24-3F80-C8C0-C29C-326E87875E64}"/>
              </a:ext>
            </a:extLst>
          </p:cNvPr>
          <p:cNvPicPr>
            <a:picLocks noChangeAspect="1"/>
          </p:cNvPicPr>
          <p:nvPr/>
        </p:nvPicPr>
        <p:blipFill>
          <a:blip r:embed="rId2"/>
          <a:stretch>
            <a:fillRect/>
          </a:stretch>
        </p:blipFill>
        <p:spPr>
          <a:xfrm>
            <a:off x="2128709" y="3290847"/>
            <a:ext cx="1838582" cy="581106"/>
          </a:xfrm>
          <a:prstGeom prst="rect">
            <a:avLst/>
          </a:prstGeom>
        </p:spPr>
      </p:pic>
      <p:pic>
        <p:nvPicPr>
          <p:cNvPr id="8" name="Picture 7">
            <a:extLst>
              <a:ext uri="{FF2B5EF4-FFF2-40B4-BE49-F238E27FC236}">
                <a16:creationId xmlns:a16="http://schemas.microsoft.com/office/drawing/2014/main" id="{9FE35B00-5DFE-07C7-7323-C8D6936DA925}"/>
              </a:ext>
            </a:extLst>
          </p:cNvPr>
          <p:cNvPicPr>
            <a:picLocks noChangeAspect="1"/>
          </p:cNvPicPr>
          <p:nvPr/>
        </p:nvPicPr>
        <p:blipFill>
          <a:blip r:embed="rId3"/>
          <a:stretch>
            <a:fillRect/>
          </a:stretch>
        </p:blipFill>
        <p:spPr>
          <a:xfrm>
            <a:off x="2128709" y="5029098"/>
            <a:ext cx="2314898" cy="733527"/>
          </a:xfrm>
          <a:prstGeom prst="rect">
            <a:avLst/>
          </a:prstGeom>
        </p:spPr>
      </p:pic>
      <p:pic>
        <p:nvPicPr>
          <p:cNvPr id="10" name="Picture 9">
            <a:extLst>
              <a:ext uri="{FF2B5EF4-FFF2-40B4-BE49-F238E27FC236}">
                <a16:creationId xmlns:a16="http://schemas.microsoft.com/office/drawing/2014/main" id="{F39ED7F4-7434-0B23-0D84-3A82C8BEAE88}"/>
              </a:ext>
            </a:extLst>
          </p:cNvPr>
          <p:cNvPicPr>
            <a:picLocks noChangeAspect="1"/>
          </p:cNvPicPr>
          <p:nvPr/>
        </p:nvPicPr>
        <p:blipFill>
          <a:blip r:embed="rId4"/>
          <a:stretch>
            <a:fillRect/>
          </a:stretch>
        </p:blipFill>
        <p:spPr>
          <a:xfrm>
            <a:off x="6619277" y="3476624"/>
            <a:ext cx="5152522" cy="1545757"/>
          </a:xfrm>
          <a:prstGeom prst="rect">
            <a:avLst/>
          </a:prstGeom>
        </p:spPr>
      </p:pic>
      <p:pic>
        <p:nvPicPr>
          <p:cNvPr id="12" name="Picture 11">
            <a:extLst>
              <a:ext uri="{FF2B5EF4-FFF2-40B4-BE49-F238E27FC236}">
                <a16:creationId xmlns:a16="http://schemas.microsoft.com/office/drawing/2014/main" id="{DC146604-9DEE-92FC-C3AA-4AAD73D3D9C9}"/>
              </a:ext>
            </a:extLst>
          </p:cNvPr>
          <p:cNvPicPr>
            <a:picLocks noChangeAspect="1"/>
          </p:cNvPicPr>
          <p:nvPr/>
        </p:nvPicPr>
        <p:blipFill>
          <a:blip r:embed="rId5"/>
          <a:stretch>
            <a:fillRect/>
          </a:stretch>
        </p:blipFill>
        <p:spPr>
          <a:xfrm>
            <a:off x="7891357" y="6205499"/>
            <a:ext cx="1514686" cy="543001"/>
          </a:xfrm>
          <a:prstGeom prst="rect">
            <a:avLst/>
          </a:prstGeom>
        </p:spPr>
      </p:pic>
    </p:spTree>
    <p:extLst>
      <p:ext uri="{BB962C8B-B14F-4D97-AF65-F5344CB8AC3E}">
        <p14:creationId xmlns:p14="http://schemas.microsoft.com/office/powerpoint/2010/main" val="395658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0779-CA5D-FF06-AB48-A659DD8B4768}"/>
              </a:ext>
            </a:extLst>
          </p:cNvPr>
          <p:cNvSpPr>
            <a:spLocks noGrp="1"/>
          </p:cNvSpPr>
          <p:nvPr>
            <p:ph type="title"/>
          </p:nvPr>
        </p:nvSpPr>
        <p:spPr/>
        <p:txBody>
          <a:bodyPr/>
          <a:lstStyle/>
          <a:p>
            <a:r>
              <a:rPr lang="en-US" dirty="0"/>
              <a:t>Reinforcement Learning | Value Based Method</a:t>
            </a:r>
          </a:p>
        </p:txBody>
      </p:sp>
      <p:sp>
        <p:nvSpPr>
          <p:cNvPr id="3" name="Content Placeholder 2">
            <a:extLst>
              <a:ext uri="{FF2B5EF4-FFF2-40B4-BE49-F238E27FC236}">
                <a16:creationId xmlns:a16="http://schemas.microsoft.com/office/drawing/2014/main" id="{6AE20B38-A3CE-8403-1653-5FEB1D356A06}"/>
              </a:ext>
            </a:extLst>
          </p:cNvPr>
          <p:cNvSpPr>
            <a:spLocks noGrp="1"/>
          </p:cNvSpPr>
          <p:nvPr>
            <p:ph sz="half" idx="1"/>
          </p:nvPr>
        </p:nvSpPr>
        <p:spPr>
          <a:xfrm>
            <a:off x="795481" y="1381125"/>
            <a:ext cx="10710719" cy="4191000"/>
          </a:xfrm>
        </p:spPr>
        <p:txBody>
          <a:bodyPr/>
          <a:lstStyle/>
          <a:p>
            <a:r>
              <a:rPr lang="en-US" dirty="0">
                <a:solidFill>
                  <a:schemeClr val="bg2">
                    <a:lumMod val="25000"/>
                  </a:schemeClr>
                </a:solidFill>
              </a:rPr>
              <a:t>The value function, also called the state value function, denotes the value of the state. The value of a state is the return an agent would obtain starting from that state following policy</a:t>
            </a:r>
          </a:p>
          <a:p>
            <a:endParaRPr lang="en-US" dirty="0">
              <a:solidFill>
                <a:schemeClr val="bg2">
                  <a:lumMod val="25000"/>
                </a:schemeClr>
              </a:solidFill>
            </a:endParaRPr>
          </a:p>
          <a:p>
            <a:r>
              <a:rPr lang="en-US" dirty="0">
                <a:solidFill>
                  <a:schemeClr val="bg2">
                    <a:lumMod val="25000"/>
                  </a:schemeClr>
                </a:solidFill>
              </a:rPr>
              <a:t>Let’s understand the Value function with an example:</a:t>
            </a:r>
          </a:p>
          <a:p>
            <a:endParaRPr lang="en-US" dirty="0">
              <a:solidFill>
                <a:schemeClr val="bg2">
                  <a:lumMod val="25000"/>
                </a:schemeClr>
              </a:solidFill>
            </a:endParaRPr>
          </a:p>
          <a:p>
            <a:endParaRPr lang="en-US" dirty="0">
              <a:solidFill>
                <a:schemeClr val="bg2">
                  <a:lumMod val="25000"/>
                </a:schemeClr>
              </a:solidFill>
            </a:endParaRPr>
          </a:p>
          <a:p>
            <a:endParaRPr lang="en-US" dirty="0">
              <a:solidFill>
                <a:schemeClr val="bg2">
                  <a:lumMod val="25000"/>
                </a:schemeClr>
              </a:solidFill>
            </a:endParaRPr>
          </a:p>
          <a:p>
            <a:r>
              <a:rPr lang="en-US" dirty="0">
                <a:solidFill>
                  <a:schemeClr val="bg2">
                    <a:lumMod val="25000"/>
                  </a:schemeClr>
                </a:solidFill>
              </a:rPr>
              <a:t>Oops! There is a small change, Instead of taking the return directly as a value of a state, we will use the expected return</a:t>
            </a:r>
          </a:p>
          <a:p>
            <a:pPr marL="0" indent="0">
              <a:buNone/>
            </a:pPr>
            <a:endParaRPr lang="en-US" dirty="0">
              <a:solidFill>
                <a:schemeClr val="bg2">
                  <a:lumMod val="25000"/>
                </a:schemeClr>
              </a:solidFill>
            </a:endParaRPr>
          </a:p>
        </p:txBody>
      </p:sp>
      <p:pic>
        <p:nvPicPr>
          <p:cNvPr id="6" name="Picture 5">
            <a:extLst>
              <a:ext uri="{FF2B5EF4-FFF2-40B4-BE49-F238E27FC236}">
                <a16:creationId xmlns:a16="http://schemas.microsoft.com/office/drawing/2014/main" id="{852F735B-D585-D2D6-293E-75B1E8D61C06}"/>
              </a:ext>
            </a:extLst>
          </p:cNvPr>
          <p:cNvPicPr>
            <a:picLocks noChangeAspect="1"/>
          </p:cNvPicPr>
          <p:nvPr/>
        </p:nvPicPr>
        <p:blipFill>
          <a:blip r:embed="rId2"/>
          <a:stretch>
            <a:fillRect/>
          </a:stretch>
        </p:blipFill>
        <p:spPr>
          <a:xfrm>
            <a:off x="3357356" y="1976391"/>
            <a:ext cx="2962688" cy="657317"/>
          </a:xfrm>
          <a:prstGeom prst="rect">
            <a:avLst/>
          </a:prstGeom>
        </p:spPr>
      </p:pic>
      <p:pic>
        <p:nvPicPr>
          <p:cNvPr id="8" name="Picture 7">
            <a:extLst>
              <a:ext uri="{FF2B5EF4-FFF2-40B4-BE49-F238E27FC236}">
                <a16:creationId xmlns:a16="http://schemas.microsoft.com/office/drawing/2014/main" id="{4B681233-3966-7458-8567-6563238B965C}"/>
              </a:ext>
            </a:extLst>
          </p:cNvPr>
          <p:cNvPicPr>
            <a:picLocks noChangeAspect="1"/>
          </p:cNvPicPr>
          <p:nvPr/>
        </p:nvPicPr>
        <p:blipFill>
          <a:blip r:embed="rId3"/>
          <a:stretch>
            <a:fillRect/>
          </a:stretch>
        </p:blipFill>
        <p:spPr>
          <a:xfrm>
            <a:off x="1200150" y="3347905"/>
            <a:ext cx="5769300" cy="1947995"/>
          </a:xfrm>
          <a:prstGeom prst="rect">
            <a:avLst/>
          </a:prstGeom>
        </p:spPr>
      </p:pic>
      <p:sp>
        <p:nvSpPr>
          <p:cNvPr id="9" name="TextBox 8">
            <a:extLst>
              <a:ext uri="{FF2B5EF4-FFF2-40B4-BE49-F238E27FC236}">
                <a16:creationId xmlns:a16="http://schemas.microsoft.com/office/drawing/2014/main" id="{A526C0E4-1DBD-D6E9-26D3-5A596EA5A47B}"/>
              </a:ext>
            </a:extLst>
          </p:cNvPr>
          <p:cNvSpPr txBox="1"/>
          <p:nvPr/>
        </p:nvSpPr>
        <p:spPr>
          <a:xfrm>
            <a:off x="7268066" y="3016577"/>
            <a:ext cx="4357138" cy="1477328"/>
          </a:xfrm>
          <a:prstGeom prst="rect">
            <a:avLst/>
          </a:prstGeom>
          <a:noFill/>
        </p:spPr>
        <p:txBody>
          <a:bodyPr wrap="square" rtlCol="0">
            <a:spAutoFit/>
          </a:bodyPr>
          <a:lstStyle/>
          <a:p>
            <a:r>
              <a:rPr lang="en-US" dirty="0"/>
              <a:t>V(A)=1+1-1+1=&gt;2</a:t>
            </a:r>
          </a:p>
          <a:p>
            <a:r>
              <a:rPr lang="en-US" dirty="0"/>
              <a:t>V(D)=1-1+1=&gt;1</a:t>
            </a:r>
          </a:p>
          <a:p>
            <a:r>
              <a:rPr lang="en-US" dirty="0"/>
              <a:t>V(E)=-1+1=&gt;0</a:t>
            </a:r>
          </a:p>
          <a:p>
            <a:r>
              <a:rPr lang="en-US" dirty="0"/>
              <a:t>V(H)=1</a:t>
            </a:r>
          </a:p>
          <a:p>
            <a:r>
              <a:rPr lang="en-US" dirty="0"/>
              <a:t>V(I)=?</a:t>
            </a:r>
          </a:p>
        </p:txBody>
      </p:sp>
      <p:pic>
        <p:nvPicPr>
          <p:cNvPr id="11" name="Picture 10">
            <a:extLst>
              <a:ext uri="{FF2B5EF4-FFF2-40B4-BE49-F238E27FC236}">
                <a16:creationId xmlns:a16="http://schemas.microsoft.com/office/drawing/2014/main" id="{92F04AF8-358B-452E-8352-9CEE4F7BA8A2}"/>
              </a:ext>
            </a:extLst>
          </p:cNvPr>
          <p:cNvPicPr>
            <a:picLocks noChangeAspect="1"/>
          </p:cNvPicPr>
          <p:nvPr/>
        </p:nvPicPr>
        <p:blipFill>
          <a:blip r:embed="rId4"/>
          <a:srcRect t="28869"/>
          <a:stretch>
            <a:fillRect/>
          </a:stretch>
        </p:blipFill>
        <p:spPr>
          <a:xfrm>
            <a:off x="3933548" y="5869587"/>
            <a:ext cx="3962953" cy="833469"/>
          </a:xfrm>
          <a:prstGeom prst="rect">
            <a:avLst/>
          </a:prstGeom>
        </p:spPr>
      </p:pic>
    </p:spTree>
    <p:extLst>
      <p:ext uri="{BB962C8B-B14F-4D97-AF65-F5344CB8AC3E}">
        <p14:creationId xmlns:p14="http://schemas.microsoft.com/office/powerpoint/2010/main" val="1317251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EBC8-E3AF-01CE-526D-3B5FA634D9BD}"/>
              </a:ext>
            </a:extLst>
          </p:cNvPr>
          <p:cNvSpPr>
            <a:spLocks noGrp="1"/>
          </p:cNvSpPr>
          <p:nvPr>
            <p:ph type="title"/>
          </p:nvPr>
        </p:nvSpPr>
        <p:spPr/>
        <p:txBody>
          <a:bodyPr/>
          <a:lstStyle/>
          <a:p>
            <a:r>
              <a:rPr lang="en-US" dirty="0"/>
              <a:t>Reinforcement Learning | Q Function</a:t>
            </a:r>
          </a:p>
        </p:txBody>
      </p:sp>
      <p:sp>
        <p:nvSpPr>
          <p:cNvPr id="3" name="Content Placeholder 2">
            <a:extLst>
              <a:ext uri="{FF2B5EF4-FFF2-40B4-BE49-F238E27FC236}">
                <a16:creationId xmlns:a16="http://schemas.microsoft.com/office/drawing/2014/main" id="{74A281F7-7AAB-1AFC-BF98-00F8E64935B6}"/>
              </a:ext>
            </a:extLst>
          </p:cNvPr>
          <p:cNvSpPr>
            <a:spLocks noGrp="1"/>
          </p:cNvSpPr>
          <p:nvPr>
            <p:ph sz="half" idx="1"/>
          </p:nvPr>
        </p:nvSpPr>
        <p:spPr>
          <a:xfrm>
            <a:off x="795481" y="1381125"/>
            <a:ext cx="10520219" cy="4191000"/>
          </a:xfrm>
        </p:spPr>
        <p:txBody>
          <a:bodyPr/>
          <a:lstStyle/>
          <a:p>
            <a:r>
              <a:rPr lang="en-US" dirty="0">
                <a:solidFill>
                  <a:schemeClr val="bg2">
                    <a:lumMod val="25000"/>
                  </a:schemeClr>
                </a:solidFill>
              </a:rPr>
              <a:t>Q function, also called the state-action value function, denotes the value of a state-action pair</a:t>
            </a:r>
          </a:p>
          <a:p>
            <a:r>
              <a:rPr lang="en-US" dirty="0">
                <a:solidFill>
                  <a:schemeClr val="bg2">
                    <a:lumMod val="25000"/>
                  </a:schemeClr>
                </a:solidFill>
              </a:rPr>
              <a:t>The value of a state-action pair is the return the agent would obtain starting from state s and performing action a following policy ₶</a:t>
            </a:r>
          </a:p>
          <a:p>
            <a:endParaRPr lang="en-US" dirty="0">
              <a:solidFill>
                <a:schemeClr val="bg2">
                  <a:lumMod val="25000"/>
                </a:schemeClr>
              </a:solidFill>
            </a:endParaRPr>
          </a:p>
          <a:p>
            <a:r>
              <a:rPr lang="en-US" dirty="0">
                <a:solidFill>
                  <a:schemeClr val="bg2">
                    <a:lumMod val="25000"/>
                  </a:schemeClr>
                </a:solidFill>
              </a:rPr>
              <a:t>Q value is the expected return the agent would obtain starting from state s and performing action a following policy</a:t>
            </a:r>
          </a:p>
          <a:p>
            <a:r>
              <a:rPr lang="en-US" dirty="0">
                <a:solidFill>
                  <a:schemeClr val="bg2">
                    <a:lumMod val="25000"/>
                  </a:schemeClr>
                </a:solidFill>
              </a:rPr>
              <a:t>The optimal Q function is the one that has the maximum Q value over other Q functions</a:t>
            </a:r>
          </a:p>
        </p:txBody>
      </p:sp>
      <p:pic>
        <p:nvPicPr>
          <p:cNvPr id="6" name="Picture 5">
            <a:extLst>
              <a:ext uri="{FF2B5EF4-FFF2-40B4-BE49-F238E27FC236}">
                <a16:creationId xmlns:a16="http://schemas.microsoft.com/office/drawing/2014/main" id="{64D9C6D9-288A-210B-12C8-3EE322A93830}"/>
              </a:ext>
            </a:extLst>
          </p:cNvPr>
          <p:cNvPicPr>
            <a:picLocks noChangeAspect="1"/>
          </p:cNvPicPr>
          <p:nvPr/>
        </p:nvPicPr>
        <p:blipFill>
          <a:blip r:embed="rId2"/>
          <a:stretch>
            <a:fillRect/>
          </a:stretch>
        </p:blipFill>
        <p:spPr>
          <a:xfrm>
            <a:off x="3344895" y="2733578"/>
            <a:ext cx="4220164" cy="695422"/>
          </a:xfrm>
          <a:prstGeom prst="rect">
            <a:avLst/>
          </a:prstGeom>
        </p:spPr>
      </p:pic>
      <p:pic>
        <p:nvPicPr>
          <p:cNvPr id="8" name="Picture 7">
            <a:extLst>
              <a:ext uri="{FF2B5EF4-FFF2-40B4-BE49-F238E27FC236}">
                <a16:creationId xmlns:a16="http://schemas.microsoft.com/office/drawing/2014/main" id="{36764414-FE1C-4E4B-C465-F330AA69888B}"/>
              </a:ext>
            </a:extLst>
          </p:cNvPr>
          <p:cNvPicPr>
            <a:picLocks noChangeAspect="1"/>
          </p:cNvPicPr>
          <p:nvPr/>
        </p:nvPicPr>
        <p:blipFill>
          <a:blip r:embed="rId3"/>
          <a:stretch>
            <a:fillRect/>
          </a:stretch>
        </p:blipFill>
        <p:spPr>
          <a:xfrm>
            <a:off x="4271754" y="4810024"/>
            <a:ext cx="2981741" cy="724001"/>
          </a:xfrm>
          <a:prstGeom prst="rect">
            <a:avLst/>
          </a:prstGeom>
        </p:spPr>
      </p:pic>
    </p:spTree>
    <p:extLst>
      <p:ext uri="{BB962C8B-B14F-4D97-AF65-F5344CB8AC3E}">
        <p14:creationId xmlns:p14="http://schemas.microsoft.com/office/powerpoint/2010/main" val="222920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4F6A-AFE6-658C-562C-561571E0C41B}"/>
              </a:ext>
            </a:extLst>
          </p:cNvPr>
          <p:cNvSpPr>
            <a:spLocks noGrp="1"/>
          </p:cNvSpPr>
          <p:nvPr>
            <p:ph type="title"/>
          </p:nvPr>
        </p:nvSpPr>
        <p:spPr/>
        <p:txBody>
          <a:bodyPr/>
          <a:lstStyle/>
          <a:p>
            <a:r>
              <a:rPr lang="en-US" dirty="0"/>
              <a:t>Reinforcement Learning | Types of learning</a:t>
            </a:r>
          </a:p>
        </p:txBody>
      </p:sp>
      <p:sp>
        <p:nvSpPr>
          <p:cNvPr id="3" name="Content Placeholder 2">
            <a:extLst>
              <a:ext uri="{FF2B5EF4-FFF2-40B4-BE49-F238E27FC236}">
                <a16:creationId xmlns:a16="http://schemas.microsoft.com/office/drawing/2014/main" id="{94107A9F-C85D-834A-B720-9A174D104DC5}"/>
              </a:ext>
            </a:extLst>
          </p:cNvPr>
          <p:cNvSpPr>
            <a:spLocks noGrp="1"/>
          </p:cNvSpPr>
          <p:nvPr>
            <p:ph sz="half" idx="1"/>
          </p:nvPr>
        </p:nvSpPr>
        <p:spPr/>
        <p:txBody>
          <a:bodyPr/>
          <a:lstStyle/>
          <a:p>
            <a:pPr marL="0" indent="0">
              <a:buNone/>
            </a:pPr>
            <a:r>
              <a:rPr lang="en-US" b="1" dirty="0">
                <a:solidFill>
                  <a:schemeClr val="tx2"/>
                </a:solidFill>
              </a:rPr>
              <a:t>1. MODEL BASED LEARNING:</a:t>
            </a:r>
          </a:p>
          <a:p>
            <a:r>
              <a:rPr lang="en-US" dirty="0">
                <a:solidFill>
                  <a:schemeClr val="bg2">
                    <a:lumMod val="25000"/>
                  </a:schemeClr>
                </a:solidFill>
              </a:rPr>
              <a:t>In model-based learning, an agent will have a complete description of the environment</a:t>
            </a:r>
          </a:p>
          <a:p>
            <a:r>
              <a:rPr lang="en-US" dirty="0">
                <a:solidFill>
                  <a:schemeClr val="bg2">
                    <a:lumMod val="25000"/>
                  </a:schemeClr>
                </a:solidFill>
              </a:rPr>
              <a:t>When the agent knows the model dynamics of its environment, that is, when the agent knows the transition probability of its environment, then the learning is called model-based learning</a:t>
            </a:r>
          </a:p>
          <a:p>
            <a:r>
              <a:rPr lang="en-US" dirty="0">
                <a:solidFill>
                  <a:schemeClr val="bg2">
                    <a:lumMod val="25000"/>
                  </a:schemeClr>
                </a:solidFill>
              </a:rPr>
              <a:t>Agent uses the model dynamics to find the optimal policy</a:t>
            </a:r>
          </a:p>
        </p:txBody>
      </p:sp>
      <p:sp>
        <p:nvSpPr>
          <p:cNvPr id="4" name="Content Placeholder 3">
            <a:extLst>
              <a:ext uri="{FF2B5EF4-FFF2-40B4-BE49-F238E27FC236}">
                <a16:creationId xmlns:a16="http://schemas.microsoft.com/office/drawing/2014/main" id="{78B19419-2626-DB9B-FAD0-FF975E8428F1}"/>
              </a:ext>
            </a:extLst>
          </p:cNvPr>
          <p:cNvSpPr>
            <a:spLocks noGrp="1"/>
          </p:cNvSpPr>
          <p:nvPr>
            <p:ph sz="half" idx="2"/>
          </p:nvPr>
        </p:nvSpPr>
        <p:spPr/>
        <p:txBody>
          <a:bodyPr/>
          <a:lstStyle/>
          <a:p>
            <a:pPr marL="0" indent="0">
              <a:buNone/>
            </a:pPr>
            <a:r>
              <a:rPr lang="en-US" b="1" dirty="0">
                <a:solidFill>
                  <a:schemeClr val="tx2"/>
                </a:solidFill>
              </a:rPr>
              <a:t>2. MODEL FREE LEARNING</a:t>
            </a:r>
          </a:p>
          <a:p>
            <a:r>
              <a:rPr lang="en-US" dirty="0">
                <a:solidFill>
                  <a:schemeClr val="bg2">
                    <a:lumMod val="25000"/>
                  </a:schemeClr>
                </a:solidFill>
              </a:rPr>
              <a:t>When the agent does not know the model dynamics of its environment</a:t>
            </a:r>
          </a:p>
          <a:p>
            <a:r>
              <a:rPr lang="en-US" dirty="0">
                <a:solidFill>
                  <a:schemeClr val="bg2">
                    <a:lumMod val="25000"/>
                  </a:schemeClr>
                </a:solidFill>
              </a:rPr>
              <a:t>model-free learning, an agent tries to find the optimal policy without the model dynamics</a:t>
            </a:r>
          </a:p>
        </p:txBody>
      </p:sp>
    </p:spTree>
    <p:extLst>
      <p:ext uri="{BB962C8B-B14F-4D97-AF65-F5344CB8AC3E}">
        <p14:creationId xmlns:p14="http://schemas.microsoft.com/office/powerpoint/2010/main" val="29511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CB5C-58DE-F573-F912-12512F716C72}"/>
              </a:ext>
            </a:extLst>
          </p:cNvPr>
          <p:cNvSpPr>
            <a:spLocks noGrp="1"/>
          </p:cNvSpPr>
          <p:nvPr>
            <p:ph type="title"/>
          </p:nvPr>
        </p:nvSpPr>
        <p:spPr/>
        <p:txBody>
          <a:bodyPr/>
          <a:lstStyle/>
          <a:p>
            <a:r>
              <a:rPr lang="en-US" dirty="0"/>
              <a:t>Reinforcement Learning | Return &amp; Discount Factor</a:t>
            </a:r>
          </a:p>
        </p:txBody>
      </p:sp>
      <p:sp>
        <p:nvSpPr>
          <p:cNvPr id="3" name="Content Placeholder 2">
            <a:extLst>
              <a:ext uri="{FF2B5EF4-FFF2-40B4-BE49-F238E27FC236}">
                <a16:creationId xmlns:a16="http://schemas.microsoft.com/office/drawing/2014/main" id="{52039C32-0EDF-B646-8AF5-BA1268DD0ED7}"/>
              </a:ext>
            </a:extLst>
          </p:cNvPr>
          <p:cNvSpPr>
            <a:spLocks noGrp="1"/>
          </p:cNvSpPr>
          <p:nvPr>
            <p:ph sz="half" idx="1"/>
          </p:nvPr>
        </p:nvSpPr>
        <p:spPr>
          <a:xfrm>
            <a:off x="795481" y="1381125"/>
            <a:ext cx="10948844" cy="4191000"/>
          </a:xfrm>
        </p:spPr>
        <p:txBody>
          <a:bodyPr/>
          <a:lstStyle/>
          <a:p>
            <a:r>
              <a:rPr lang="en-US" dirty="0"/>
              <a:t>Return can be defined as the sum of the rewards obtained by the agent in an episode</a:t>
            </a:r>
          </a:p>
          <a:p>
            <a:endParaRPr lang="en-US" dirty="0"/>
          </a:p>
          <a:p>
            <a:endParaRPr lang="en-US" dirty="0"/>
          </a:p>
          <a:p>
            <a:r>
              <a:rPr lang="en-US" dirty="0"/>
              <a:t>Continuous Task have no terminal states so we introduce a new term called Discount Factor</a:t>
            </a:r>
          </a:p>
          <a:p>
            <a:endParaRPr lang="en-US" dirty="0"/>
          </a:p>
          <a:p>
            <a:endParaRPr lang="en-US" dirty="0"/>
          </a:p>
          <a:p>
            <a:endParaRPr lang="en-US" dirty="0"/>
          </a:p>
          <a:p>
            <a:r>
              <a:rPr lang="en-US" dirty="0"/>
              <a:t>The discount factor ranges from 0 to 1. A low value (near 0) prioritizes immediate rewards, while a high value (near 1) emphasizes future rewards</a:t>
            </a:r>
          </a:p>
        </p:txBody>
      </p:sp>
      <p:pic>
        <p:nvPicPr>
          <p:cNvPr id="8" name="Picture 7">
            <a:extLst>
              <a:ext uri="{FF2B5EF4-FFF2-40B4-BE49-F238E27FC236}">
                <a16:creationId xmlns:a16="http://schemas.microsoft.com/office/drawing/2014/main" id="{723BD08B-4EB0-91D8-6A68-6363F4354BAA}"/>
              </a:ext>
            </a:extLst>
          </p:cNvPr>
          <p:cNvPicPr>
            <a:picLocks noChangeAspect="1"/>
          </p:cNvPicPr>
          <p:nvPr/>
        </p:nvPicPr>
        <p:blipFill>
          <a:blip r:embed="rId2"/>
          <a:stretch>
            <a:fillRect/>
          </a:stretch>
        </p:blipFill>
        <p:spPr>
          <a:xfrm>
            <a:off x="1399571" y="1685841"/>
            <a:ext cx="8649907" cy="1200318"/>
          </a:xfrm>
          <a:prstGeom prst="rect">
            <a:avLst/>
          </a:prstGeom>
        </p:spPr>
      </p:pic>
      <p:pic>
        <p:nvPicPr>
          <p:cNvPr id="10" name="Picture 9">
            <a:extLst>
              <a:ext uri="{FF2B5EF4-FFF2-40B4-BE49-F238E27FC236}">
                <a16:creationId xmlns:a16="http://schemas.microsoft.com/office/drawing/2014/main" id="{52FC6D6B-DF13-0FFF-0E0B-7CD191727E06}"/>
              </a:ext>
            </a:extLst>
          </p:cNvPr>
          <p:cNvPicPr>
            <a:picLocks noChangeAspect="1"/>
          </p:cNvPicPr>
          <p:nvPr/>
        </p:nvPicPr>
        <p:blipFill>
          <a:blip r:embed="rId3"/>
          <a:stretch>
            <a:fillRect/>
          </a:stretch>
        </p:blipFill>
        <p:spPr>
          <a:xfrm>
            <a:off x="2857131" y="3543017"/>
            <a:ext cx="5277587" cy="2029108"/>
          </a:xfrm>
          <a:prstGeom prst="rect">
            <a:avLst/>
          </a:prstGeom>
        </p:spPr>
      </p:pic>
    </p:spTree>
    <p:extLst>
      <p:ext uri="{BB962C8B-B14F-4D97-AF65-F5344CB8AC3E}">
        <p14:creationId xmlns:p14="http://schemas.microsoft.com/office/powerpoint/2010/main" val="2083544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3FB6-CB71-0077-AB68-60976912AC46}"/>
              </a:ext>
            </a:extLst>
          </p:cNvPr>
          <p:cNvSpPr>
            <a:spLocks noGrp="1"/>
          </p:cNvSpPr>
          <p:nvPr>
            <p:ph type="title"/>
          </p:nvPr>
        </p:nvSpPr>
        <p:spPr/>
        <p:txBody>
          <a:bodyPr/>
          <a:lstStyle/>
          <a:p>
            <a:r>
              <a:rPr lang="en-US" dirty="0"/>
              <a:t>Reinforcement Learning | Bellman’s Equation</a:t>
            </a:r>
          </a:p>
        </p:txBody>
      </p:sp>
      <p:sp>
        <p:nvSpPr>
          <p:cNvPr id="3" name="Content Placeholder 2">
            <a:extLst>
              <a:ext uri="{FF2B5EF4-FFF2-40B4-BE49-F238E27FC236}">
                <a16:creationId xmlns:a16="http://schemas.microsoft.com/office/drawing/2014/main" id="{BF493DD2-C14F-480C-4404-975AF985CC30}"/>
              </a:ext>
            </a:extLst>
          </p:cNvPr>
          <p:cNvSpPr>
            <a:spLocks noGrp="1"/>
          </p:cNvSpPr>
          <p:nvPr>
            <p:ph sz="half" idx="1"/>
          </p:nvPr>
        </p:nvSpPr>
        <p:spPr>
          <a:xfrm>
            <a:off x="795481" y="1381125"/>
            <a:ext cx="10672619" cy="4191000"/>
          </a:xfrm>
        </p:spPr>
        <p:txBody>
          <a:bodyPr/>
          <a:lstStyle/>
          <a:p>
            <a:r>
              <a:rPr lang="en-US" dirty="0"/>
              <a:t>Bellman equation, named after Richard Bellman, helps us solve the Markov decision process (MDP). When we say solve the MDP, we mean finding the optimal policy</a:t>
            </a:r>
          </a:p>
          <a:p>
            <a:r>
              <a:rPr lang="en-US" dirty="0"/>
              <a:t>Bellman equation states that the value of a state can be obtained as a sum of the immediate reward and the discounted value of the next state</a:t>
            </a:r>
          </a:p>
          <a:p>
            <a:endParaRPr lang="en-US" dirty="0"/>
          </a:p>
          <a:p>
            <a:r>
              <a:rPr lang="en-US" dirty="0"/>
              <a:t>The preceding Bellman equation works only when we have a deterministic environment, If it’s a stochastic environment, the modified equation will be:</a:t>
            </a:r>
          </a:p>
        </p:txBody>
      </p:sp>
      <p:pic>
        <p:nvPicPr>
          <p:cNvPr id="6" name="Picture 5">
            <a:extLst>
              <a:ext uri="{FF2B5EF4-FFF2-40B4-BE49-F238E27FC236}">
                <a16:creationId xmlns:a16="http://schemas.microsoft.com/office/drawing/2014/main" id="{05D49F51-E5A7-967A-E900-E2F1CE136B18}"/>
              </a:ext>
            </a:extLst>
          </p:cNvPr>
          <p:cNvPicPr>
            <a:picLocks noChangeAspect="1"/>
          </p:cNvPicPr>
          <p:nvPr/>
        </p:nvPicPr>
        <p:blipFill>
          <a:blip r:embed="rId2"/>
          <a:stretch>
            <a:fillRect/>
          </a:stretch>
        </p:blipFill>
        <p:spPr>
          <a:xfrm>
            <a:off x="3524008" y="2938412"/>
            <a:ext cx="3467584" cy="714475"/>
          </a:xfrm>
          <a:prstGeom prst="rect">
            <a:avLst/>
          </a:prstGeom>
        </p:spPr>
      </p:pic>
      <p:pic>
        <p:nvPicPr>
          <p:cNvPr id="8" name="Picture 7">
            <a:extLst>
              <a:ext uri="{FF2B5EF4-FFF2-40B4-BE49-F238E27FC236}">
                <a16:creationId xmlns:a16="http://schemas.microsoft.com/office/drawing/2014/main" id="{9FE0E023-1E55-8EEC-4DDA-21B1522580A4}"/>
              </a:ext>
            </a:extLst>
          </p:cNvPr>
          <p:cNvPicPr>
            <a:picLocks noChangeAspect="1"/>
          </p:cNvPicPr>
          <p:nvPr/>
        </p:nvPicPr>
        <p:blipFill>
          <a:blip r:embed="rId3"/>
          <a:stretch>
            <a:fillRect/>
          </a:stretch>
        </p:blipFill>
        <p:spPr>
          <a:xfrm>
            <a:off x="2857093" y="4524232"/>
            <a:ext cx="5830114" cy="1019317"/>
          </a:xfrm>
          <a:prstGeom prst="rect">
            <a:avLst/>
          </a:prstGeom>
        </p:spPr>
      </p:pic>
    </p:spTree>
    <p:extLst>
      <p:ext uri="{BB962C8B-B14F-4D97-AF65-F5344CB8AC3E}">
        <p14:creationId xmlns:p14="http://schemas.microsoft.com/office/powerpoint/2010/main" val="375437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95CE-F205-46B4-89DF-EA2B986FB150}"/>
              </a:ext>
            </a:extLst>
          </p:cNvPr>
          <p:cNvSpPr>
            <a:spLocks noGrp="1"/>
          </p:cNvSpPr>
          <p:nvPr>
            <p:ph type="title"/>
          </p:nvPr>
        </p:nvSpPr>
        <p:spPr>
          <a:xfrm>
            <a:off x="564842" y="0"/>
            <a:ext cx="11062315" cy="838200"/>
          </a:xfrm>
        </p:spPr>
        <p:txBody>
          <a:bodyPr wrap="square" anchor="b">
            <a:normAutofit/>
          </a:bodyPr>
          <a:lstStyle/>
          <a:p>
            <a:r>
              <a:rPr lang="en-US" dirty="0"/>
              <a:t>Reinforcement learning | Monte- Carlo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B80D40-C1C7-B315-20AE-2B6DCBDFBA2E}"/>
                  </a:ext>
                </a:extLst>
              </p:cNvPr>
              <p:cNvSpPr>
                <a:spLocks noGrp="1"/>
              </p:cNvSpPr>
              <p:nvPr>
                <p:ph sz="half" idx="1"/>
              </p:nvPr>
            </p:nvSpPr>
            <p:spPr>
              <a:xfrm>
                <a:off x="690706" y="1119868"/>
                <a:ext cx="8262794" cy="5372100"/>
              </a:xfrm>
            </p:spPr>
            <p:txBody>
              <a:bodyPr wrap="square" anchor="t">
                <a:normAutofit lnSpcReduction="10000"/>
              </a:bodyPr>
              <a:lstStyle/>
              <a:p>
                <a:r>
                  <a:rPr lang="en-US" dirty="0">
                    <a:solidFill>
                      <a:schemeClr val="bg2">
                        <a:lumMod val="25000"/>
                      </a:schemeClr>
                    </a:solidFill>
                  </a:rPr>
                  <a:t>Monte Carlo waits until the end of the episode, calculates </a:t>
                </a:r>
                <a14:m>
                  <m:oMath xmlns:m="http://schemas.openxmlformats.org/officeDocument/2006/math">
                    <m:sSub>
                      <m:sSubPr>
                        <m:ctrlPr>
                          <a:rPr lang="ar-AE" i="1">
                            <a:solidFill>
                              <a:schemeClr val="bg2">
                                <a:lumMod val="25000"/>
                              </a:schemeClr>
                            </a:solidFill>
                            <a:latin typeface="Cambria Math" panose="02040503050406030204" pitchFamily="18" charset="0"/>
                          </a:rPr>
                        </m:ctrlPr>
                      </m:sSubPr>
                      <m:e>
                        <m:r>
                          <a:rPr lang="ar-AE" i="1">
                            <a:solidFill>
                              <a:schemeClr val="bg2">
                                <a:lumMod val="25000"/>
                              </a:schemeClr>
                            </a:solidFill>
                            <a:latin typeface="Cambria Math" panose="02040503050406030204" pitchFamily="18" charset="0"/>
                          </a:rPr>
                          <m:t>𝐺</m:t>
                        </m:r>
                      </m:e>
                      <m:sub>
                        <m:r>
                          <a:rPr lang="ar-AE" i="1">
                            <a:solidFill>
                              <a:schemeClr val="bg2">
                                <a:lumMod val="25000"/>
                              </a:schemeClr>
                            </a:solidFill>
                            <a:latin typeface="Cambria Math" panose="02040503050406030204" pitchFamily="18" charset="0"/>
                          </a:rPr>
                          <m:t>𝑡</m:t>
                        </m:r>
                      </m:sub>
                    </m:sSub>
                  </m:oMath>
                </a14:m>
                <a:r>
                  <a:rPr lang="ar-AE" dirty="0">
                    <a:solidFill>
                      <a:schemeClr val="bg2">
                        <a:lumMod val="25000"/>
                      </a:schemeClr>
                    </a:solidFill>
                  </a:rPr>
                  <a:t> (</a:t>
                </a:r>
                <a:r>
                  <a:rPr lang="en-US" dirty="0">
                    <a:solidFill>
                      <a:schemeClr val="bg2">
                        <a:lumMod val="25000"/>
                      </a:schemeClr>
                    </a:solidFill>
                  </a:rPr>
                  <a:t>return) and uses it as </a:t>
                </a:r>
                <a:r>
                  <a:rPr lang="en-US" b="1" dirty="0">
                    <a:solidFill>
                      <a:schemeClr val="bg2">
                        <a:lumMod val="25000"/>
                      </a:schemeClr>
                    </a:solidFill>
                  </a:rPr>
                  <a:t>a target for updating </a:t>
                </a:r>
                <a14:m>
                  <m:oMath xmlns:m="http://schemas.openxmlformats.org/officeDocument/2006/math">
                    <m:r>
                      <a:rPr lang="en-US" i="1">
                        <a:solidFill>
                          <a:schemeClr val="bg2">
                            <a:lumMod val="25000"/>
                          </a:schemeClr>
                        </a:solidFill>
                        <a:latin typeface="Cambria Math" panose="02040503050406030204" pitchFamily="18" charset="0"/>
                      </a:rPr>
                      <m:t>𝑉</m:t>
                    </m:r>
                    <m:d>
                      <m:dPr>
                        <m:ctrlPr>
                          <a:rPr lang="ar-AE" i="1">
                            <a:solidFill>
                              <a:schemeClr val="bg2">
                                <a:lumMod val="25000"/>
                              </a:schemeClr>
                            </a:solidFill>
                            <a:latin typeface="Cambria Math" panose="02040503050406030204" pitchFamily="18" charset="0"/>
                          </a:rPr>
                        </m:ctrlPr>
                      </m:dPr>
                      <m:e>
                        <m:sSub>
                          <m:sSubPr>
                            <m:ctrlPr>
                              <a:rPr lang="ar-AE" i="1">
                                <a:solidFill>
                                  <a:schemeClr val="bg2">
                                    <a:lumMod val="25000"/>
                                  </a:schemeClr>
                                </a:solidFill>
                                <a:latin typeface="Cambria Math" panose="02040503050406030204" pitchFamily="18" charset="0"/>
                              </a:rPr>
                            </m:ctrlPr>
                          </m:sSubPr>
                          <m:e>
                            <m:r>
                              <a:rPr lang="ar-AE" i="1">
                                <a:solidFill>
                                  <a:schemeClr val="bg2">
                                    <a:lumMod val="25000"/>
                                  </a:schemeClr>
                                </a:solidFill>
                                <a:latin typeface="Cambria Math" panose="02040503050406030204" pitchFamily="18" charset="0"/>
                              </a:rPr>
                              <m:t>𝑆</m:t>
                            </m:r>
                          </m:e>
                          <m:sub>
                            <m:r>
                              <a:rPr lang="ar-AE" i="1">
                                <a:solidFill>
                                  <a:schemeClr val="bg2">
                                    <a:lumMod val="25000"/>
                                  </a:schemeClr>
                                </a:solidFill>
                                <a:latin typeface="Cambria Math" panose="02040503050406030204" pitchFamily="18" charset="0"/>
                              </a:rPr>
                              <m:t>𝑡</m:t>
                            </m:r>
                          </m:sub>
                        </m:sSub>
                      </m:e>
                    </m:d>
                  </m:oMath>
                </a14:m>
                <a:r>
                  <a:rPr lang="ar-AE" b="1" dirty="0">
                    <a:solidFill>
                      <a:schemeClr val="bg2">
                        <a:lumMod val="25000"/>
                      </a:schemeClr>
                    </a:solidFill>
                  </a:rPr>
                  <a:t>.</a:t>
                </a:r>
                <a:endParaRPr lang="en-US" b="1" dirty="0">
                  <a:solidFill>
                    <a:schemeClr val="bg2">
                      <a:lumMod val="25000"/>
                    </a:schemeClr>
                  </a:solidFill>
                </a:endParaRPr>
              </a:p>
              <a:p>
                <a:r>
                  <a:rPr lang="en-US" dirty="0">
                    <a:solidFill>
                      <a:schemeClr val="bg2">
                        <a:lumMod val="25000"/>
                      </a:schemeClr>
                    </a:solidFill>
                  </a:rPr>
                  <a:t>It requires a </a:t>
                </a:r>
                <a:r>
                  <a:rPr lang="en-US" b="1" dirty="0">
                    <a:solidFill>
                      <a:schemeClr val="bg2">
                        <a:lumMod val="25000"/>
                      </a:schemeClr>
                    </a:solidFill>
                  </a:rPr>
                  <a:t>complete episode of interaction before updating our value function.</a:t>
                </a:r>
              </a:p>
              <a:p>
                <a:endParaRPr lang="en-US" b="1" dirty="0">
                  <a:solidFill>
                    <a:schemeClr val="bg2">
                      <a:lumMod val="25000"/>
                    </a:schemeClr>
                  </a:solidFill>
                </a:endParaRPr>
              </a:p>
              <a:p>
                <a:r>
                  <a:rPr lang="en-US" dirty="0">
                    <a:solidFill>
                      <a:schemeClr val="bg2">
                        <a:lumMod val="25000"/>
                      </a:schemeClr>
                    </a:solidFill>
                  </a:rPr>
                  <a:t>The agent follows a policy—such as ε-greedy—to choose actions, balancing exploration (random moves) and exploitation (best-known moves).</a:t>
                </a:r>
              </a:p>
              <a:p>
                <a:r>
                  <a:rPr lang="en-US" dirty="0">
                    <a:solidFill>
                      <a:schemeClr val="bg2">
                        <a:lumMod val="25000"/>
                      </a:schemeClr>
                    </a:solidFill>
                  </a:rPr>
                  <a:t>After each action, it receives a reward and transitions to a new state.</a:t>
                </a:r>
              </a:p>
              <a:p>
                <a:r>
                  <a:rPr lang="en-US" dirty="0">
                    <a:solidFill>
                      <a:schemeClr val="bg2">
                        <a:lumMod val="25000"/>
                      </a:schemeClr>
                    </a:solidFill>
                  </a:rPr>
                  <a:t>The episode ends if either the cat catches the mouse or the mouse takes more than 10 steps</a:t>
                </a:r>
              </a:p>
              <a:p>
                <a:r>
                  <a:rPr lang="en-US" dirty="0">
                    <a:solidFill>
                      <a:schemeClr val="bg2">
                        <a:lumMod val="25000"/>
                      </a:schemeClr>
                    </a:solidFill>
                  </a:rPr>
                  <a:t>The agent then calculates the total return </a:t>
                </a:r>
                <a14:m>
                  <m:oMath xmlns:m="http://schemas.openxmlformats.org/officeDocument/2006/math">
                    <m:sSub>
                      <m:sSubPr>
                        <m:ctrlPr>
                          <a:rPr lang="ar-AE">
                            <a:solidFill>
                              <a:schemeClr val="bg2">
                                <a:lumMod val="25000"/>
                              </a:schemeClr>
                            </a:solidFill>
                          </a:rPr>
                        </m:ctrlPr>
                      </m:sSubPr>
                      <m:e>
                        <m:r>
                          <a:rPr lang="ar-AE" i="1">
                            <a:solidFill>
                              <a:schemeClr val="bg2">
                                <a:lumMod val="25000"/>
                              </a:schemeClr>
                            </a:solidFill>
                          </a:rPr>
                          <m:t>𝐺</m:t>
                        </m:r>
                      </m:e>
                      <m:sub>
                        <m:r>
                          <a:rPr lang="ar-AE" i="1">
                            <a:solidFill>
                              <a:schemeClr val="bg2">
                                <a:lumMod val="25000"/>
                              </a:schemeClr>
                            </a:solidFill>
                          </a:rPr>
                          <m:t>𝑡</m:t>
                        </m:r>
                      </m:sub>
                    </m:sSub>
                  </m:oMath>
                </a14:m>
                <a:r>
                  <a:rPr lang="en-US" dirty="0">
                    <a:solidFill>
                      <a:schemeClr val="bg2">
                        <a:lumMod val="25000"/>
                      </a:schemeClr>
                    </a:solidFill>
                  </a:rPr>
                  <a:t>to evaluate performance and updates the value function </a:t>
                </a:r>
                <a14:m>
                  <m:oMath xmlns:m="http://schemas.openxmlformats.org/officeDocument/2006/math">
                    <m:r>
                      <a:rPr lang="en-US" i="1">
                        <a:solidFill>
                          <a:schemeClr val="bg2">
                            <a:lumMod val="25000"/>
                          </a:schemeClr>
                        </a:solidFill>
                      </a:rPr>
                      <m:t>𝑉</m:t>
                    </m:r>
                    <m:d>
                      <m:dPr>
                        <m:ctrlPr>
                          <a:rPr lang="ar-AE" i="1">
                            <a:solidFill>
                              <a:schemeClr val="bg2">
                                <a:lumMod val="25000"/>
                              </a:schemeClr>
                            </a:solidFill>
                          </a:rPr>
                        </m:ctrlPr>
                      </m:dPr>
                      <m:e>
                        <m:sSub>
                          <m:sSubPr>
                            <m:ctrlPr>
                              <a:rPr lang="ar-AE" i="1">
                                <a:solidFill>
                                  <a:schemeClr val="bg2">
                                    <a:lumMod val="25000"/>
                                  </a:schemeClr>
                                </a:solidFill>
                              </a:rPr>
                            </m:ctrlPr>
                          </m:sSubPr>
                          <m:e>
                            <m:r>
                              <a:rPr lang="ar-AE" i="1">
                                <a:solidFill>
                                  <a:schemeClr val="bg2">
                                    <a:lumMod val="25000"/>
                                  </a:schemeClr>
                                </a:solidFill>
                              </a:rPr>
                              <m:t>𝑠</m:t>
                            </m:r>
                          </m:e>
                          <m:sub>
                            <m:r>
                              <a:rPr lang="ar-AE" i="1">
                                <a:solidFill>
                                  <a:schemeClr val="bg2">
                                    <a:lumMod val="25000"/>
                                  </a:schemeClr>
                                </a:solidFill>
                              </a:rPr>
                              <m:t>𝑡</m:t>
                            </m:r>
                          </m:sub>
                        </m:sSub>
                      </m:e>
                    </m:d>
                  </m:oMath>
                </a14:m>
                <a:r>
                  <a:rPr lang="en-US" dirty="0">
                    <a:solidFill>
                      <a:schemeClr val="bg2">
                        <a:lumMod val="25000"/>
                      </a:schemeClr>
                    </a:solidFill>
                  </a:rPr>
                  <a:t>using the learning rule</a:t>
                </a:r>
                <a:endParaRPr lang="en-US" b="1" dirty="0">
                  <a:solidFill>
                    <a:schemeClr val="bg2">
                      <a:lumMod val="25000"/>
                    </a:schemeClr>
                  </a:solidFill>
                </a:endParaRPr>
              </a:p>
              <a:p>
                <a:endParaRPr lang="en-US" dirty="0">
                  <a:solidFill>
                    <a:schemeClr val="bg2">
                      <a:lumMod val="25000"/>
                    </a:schemeClr>
                  </a:solidFill>
                </a:endParaRPr>
              </a:p>
            </p:txBody>
          </p:sp>
        </mc:Choice>
        <mc:Fallback>
          <p:sp>
            <p:nvSpPr>
              <p:cNvPr id="3" name="Content Placeholder 2">
                <a:extLst>
                  <a:ext uri="{FF2B5EF4-FFF2-40B4-BE49-F238E27FC236}">
                    <a16:creationId xmlns:a16="http://schemas.microsoft.com/office/drawing/2014/main" id="{F6B80D40-C1C7-B315-20AE-2B6DCBDFBA2E}"/>
                  </a:ext>
                </a:extLst>
              </p:cNvPr>
              <p:cNvSpPr>
                <a:spLocks noGrp="1" noRot="1" noChangeAspect="1" noMove="1" noResize="1" noEditPoints="1" noAdjustHandles="1" noChangeArrowheads="1" noChangeShapeType="1" noTextEdit="1"/>
              </p:cNvSpPr>
              <p:nvPr>
                <p:ph sz="half" idx="1"/>
              </p:nvPr>
            </p:nvSpPr>
            <p:spPr>
              <a:xfrm>
                <a:off x="690706" y="1119868"/>
                <a:ext cx="8262794" cy="5372100"/>
              </a:xfrm>
              <a:blipFill>
                <a:blip r:embed="rId2"/>
                <a:stretch>
                  <a:fillRect l="-1549" t="-2043" r="-1032" b="-1703"/>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7F4279E-02EF-324C-10B2-65027F8694D0}"/>
              </a:ext>
            </a:extLst>
          </p:cNvPr>
          <p:cNvPicPr>
            <a:picLocks noChangeAspect="1"/>
          </p:cNvPicPr>
          <p:nvPr/>
        </p:nvPicPr>
        <p:blipFill>
          <a:blip r:embed="rId3"/>
          <a:stretch>
            <a:fillRect/>
          </a:stretch>
        </p:blipFill>
        <p:spPr>
          <a:xfrm>
            <a:off x="2424132" y="2590720"/>
            <a:ext cx="5052993" cy="460759"/>
          </a:xfrm>
          <a:prstGeom prst="rect">
            <a:avLst/>
          </a:prstGeom>
        </p:spPr>
      </p:pic>
      <p:pic>
        <p:nvPicPr>
          <p:cNvPr id="12" name="Picture 11">
            <a:extLst>
              <a:ext uri="{FF2B5EF4-FFF2-40B4-BE49-F238E27FC236}">
                <a16:creationId xmlns:a16="http://schemas.microsoft.com/office/drawing/2014/main" id="{F17D7735-F3D3-531D-0F2D-B25B594EC7D1}"/>
              </a:ext>
            </a:extLst>
          </p:cNvPr>
          <p:cNvPicPr>
            <a:picLocks noChangeAspect="1"/>
          </p:cNvPicPr>
          <p:nvPr/>
        </p:nvPicPr>
        <p:blipFill>
          <a:blip r:embed="rId4"/>
          <a:stretch>
            <a:fillRect/>
          </a:stretch>
        </p:blipFill>
        <p:spPr>
          <a:xfrm>
            <a:off x="8953500" y="1686392"/>
            <a:ext cx="2752849" cy="2730173"/>
          </a:xfrm>
          <a:prstGeom prst="rect">
            <a:avLst/>
          </a:prstGeom>
        </p:spPr>
      </p:pic>
    </p:spTree>
    <p:extLst>
      <p:ext uri="{BB962C8B-B14F-4D97-AF65-F5344CB8AC3E}">
        <p14:creationId xmlns:p14="http://schemas.microsoft.com/office/powerpoint/2010/main" val="296228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4BFC-E011-5455-8AC2-555A4E64AECB}"/>
              </a:ext>
            </a:extLst>
          </p:cNvPr>
          <p:cNvSpPr>
            <a:spLocks noGrp="1"/>
          </p:cNvSpPr>
          <p:nvPr>
            <p:ph type="title"/>
          </p:nvPr>
        </p:nvSpPr>
        <p:spPr/>
        <p:txBody>
          <a:bodyPr/>
          <a:lstStyle/>
          <a:p>
            <a:r>
              <a:rPr lang="en-US" dirty="0"/>
              <a:t>Agenda | Reinforcement Learning</a:t>
            </a:r>
          </a:p>
        </p:txBody>
      </p:sp>
      <p:sp>
        <p:nvSpPr>
          <p:cNvPr id="3" name="Content Placeholder 2">
            <a:extLst>
              <a:ext uri="{FF2B5EF4-FFF2-40B4-BE49-F238E27FC236}">
                <a16:creationId xmlns:a16="http://schemas.microsoft.com/office/drawing/2014/main" id="{EF9C0902-AB93-4F4A-B540-570ED79360EA}"/>
              </a:ext>
            </a:extLst>
          </p:cNvPr>
          <p:cNvSpPr>
            <a:spLocks noGrp="1"/>
          </p:cNvSpPr>
          <p:nvPr>
            <p:ph idx="1"/>
          </p:nvPr>
        </p:nvSpPr>
        <p:spPr>
          <a:xfrm>
            <a:off x="795473" y="1676400"/>
            <a:ext cx="4005127" cy="2905126"/>
          </a:xfrm>
        </p:spPr>
        <p:txBody>
          <a:bodyPr/>
          <a:lstStyle/>
          <a:p>
            <a:r>
              <a:rPr lang="en-US" sz="1800" dirty="0">
                <a:solidFill>
                  <a:schemeClr val="bg2">
                    <a:lumMod val="25000"/>
                  </a:schemeClr>
                </a:solidFill>
              </a:rPr>
              <a:t>Reinforcement Learning Overview</a:t>
            </a:r>
          </a:p>
          <a:p>
            <a:r>
              <a:rPr lang="en-US" sz="1800" dirty="0">
                <a:solidFill>
                  <a:schemeClr val="bg2">
                    <a:lumMod val="25000"/>
                  </a:schemeClr>
                </a:solidFill>
              </a:rPr>
              <a:t>Supervised Vs Unsupervised Vs RL Vs NN</a:t>
            </a:r>
          </a:p>
          <a:p>
            <a:r>
              <a:rPr lang="en-US" sz="1800" dirty="0">
                <a:solidFill>
                  <a:schemeClr val="bg2">
                    <a:lumMod val="25000"/>
                  </a:schemeClr>
                </a:solidFill>
              </a:rPr>
              <a:t>RL Terminologies</a:t>
            </a:r>
          </a:p>
          <a:p>
            <a:r>
              <a:rPr lang="en-US" sz="1800" dirty="0">
                <a:solidFill>
                  <a:schemeClr val="bg2">
                    <a:lumMod val="25000"/>
                  </a:schemeClr>
                </a:solidFill>
              </a:rPr>
              <a:t>RL Basic Idea</a:t>
            </a:r>
          </a:p>
          <a:p>
            <a:r>
              <a:rPr lang="en-US" sz="1800" dirty="0">
                <a:solidFill>
                  <a:schemeClr val="bg2">
                    <a:lumMod val="25000"/>
                  </a:schemeClr>
                </a:solidFill>
              </a:rPr>
              <a:t>Online Vs Offline Learning</a:t>
            </a:r>
          </a:p>
          <a:p>
            <a:r>
              <a:rPr lang="en-US" sz="1800" dirty="0">
                <a:solidFill>
                  <a:schemeClr val="bg2">
                    <a:lumMod val="25000"/>
                  </a:schemeClr>
                </a:solidFill>
              </a:rPr>
              <a:t>Policy &amp; Types</a:t>
            </a:r>
          </a:p>
          <a:p>
            <a:pPr marL="0" indent="0">
              <a:buNone/>
            </a:pPr>
            <a:endParaRPr lang="en-US" sz="1800" dirty="0">
              <a:solidFill>
                <a:schemeClr val="bg2">
                  <a:lumMod val="25000"/>
                </a:schemeClr>
              </a:solidFill>
            </a:endParaRPr>
          </a:p>
          <a:p>
            <a:endParaRPr lang="en-US" sz="1800" dirty="0">
              <a:solidFill>
                <a:schemeClr val="bg2">
                  <a:lumMod val="25000"/>
                </a:schemeClr>
              </a:solidFill>
            </a:endParaRPr>
          </a:p>
          <a:p>
            <a:endParaRPr lang="en-US" sz="1800" dirty="0">
              <a:solidFill>
                <a:schemeClr val="bg2">
                  <a:lumMod val="25000"/>
                </a:schemeClr>
              </a:solidFill>
            </a:endParaRPr>
          </a:p>
          <a:p>
            <a:endParaRPr lang="en-US" sz="1800" dirty="0">
              <a:solidFill>
                <a:schemeClr val="bg2">
                  <a:lumMod val="25000"/>
                </a:schemeClr>
              </a:solidFill>
            </a:endParaRPr>
          </a:p>
          <a:p>
            <a:endParaRPr lang="en-US" sz="1800" dirty="0">
              <a:solidFill>
                <a:schemeClr val="bg2">
                  <a:lumMod val="25000"/>
                </a:schemeClr>
              </a:solidFill>
            </a:endParaRPr>
          </a:p>
        </p:txBody>
      </p:sp>
      <p:sp>
        <p:nvSpPr>
          <p:cNvPr id="6" name="Content Placeholder 2">
            <a:extLst>
              <a:ext uri="{FF2B5EF4-FFF2-40B4-BE49-F238E27FC236}">
                <a16:creationId xmlns:a16="http://schemas.microsoft.com/office/drawing/2014/main" id="{96B57EB2-CE8B-D7DA-43F4-41C763F7049F}"/>
              </a:ext>
            </a:extLst>
          </p:cNvPr>
          <p:cNvSpPr txBox="1">
            <a:spLocks/>
          </p:cNvSpPr>
          <p:nvPr/>
        </p:nvSpPr>
        <p:spPr bwMode="auto">
          <a:xfrm>
            <a:off x="6386648" y="1676400"/>
            <a:ext cx="4005127" cy="29051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a:lstStyle>
          <a:p>
            <a:r>
              <a:rPr lang="en-US" sz="1800" kern="0" dirty="0">
                <a:solidFill>
                  <a:schemeClr val="bg2">
                    <a:lumMod val="25000"/>
                  </a:schemeClr>
                </a:solidFill>
              </a:rPr>
              <a:t>Exploration &amp; Exploitation</a:t>
            </a:r>
          </a:p>
          <a:p>
            <a:r>
              <a:rPr lang="en-US" sz="1800" kern="0" dirty="0">
                <a:solidFill>
                  <a:schemeClr val="bg2">
                    <a:lumMod val="25000"/>
                  </a:schemeClr>
                </a:solidFill>
              </a:rPr>
              <a:t>Monte Carlo</a:t>
            </a:r>
          </a:p>
          <a:p>
            <a:r>
              <a:rPr lang="en-US" sz="1800" kern="0" dirty="0">
                <a:solidFill>
                  <a:schemeClr val="bg2">
                    <a:lumMod val="25000"/>
                  </a:schemeClr>
                </a:solidFill>
              </a:rPr>
              <a:t>Temporal Difference</a:t>
            </a:r>
          </a:p>
          <a:p>
            <a:r>
              <a:rPr lang="en-US" sz="1800" kern="0" dirty="0">
                <a:solidFill>
                  <a:schemeClr val="bg2">
                    <a:lumMod val="25000"/>
                  </a:schemeClr>
                </a:solidFill>
              </a:rPr>
              <a:t>Q Learning</a:t>
            </a:r>
          </a:p>
          <a:p>
            <a:r>
              <a:rPr lang="en-US" sz="1800" kern="0" dirty="0">
                <a:solidFill>
                  <a:schemeClr val="bg2">
                    <a:lumMod val="25000"/>
                  </a:schemeClr>
                </a:solidFill>
              </a:rPr>
              <a:t>Markov Decision Property</a:t>
            </a:r>
          </a:p>
          <a:p>
            <a:r>
              <a:rPr lang="en-US" sz="1800" kern="0" dirty="0">
                <a:solidFill>
                  <a:schemeClr val="bg2">
                    <a:lumMod val="25000"/>
                  </a:schemeClr>
                </a:solidFill>
              </a:rPr>
              <a:t>Bellman’s Equation</a:t>
            </a:r>
          </a:p>
          <a:p>
            <a:pPr marL="0" indent="0">
              <a:buFont typeface="Webdings" pitchFamily="18" charset="2"/>
              <a:buNone/>
            </a:pPr>
            <a:endParaRPr lang="en-US" sz="1800" kern="0" dirty="0">
              <a:solidFill>
                <a:schemeClr val="bg2">
                  <a:lumMod val="25000"/>
                </a:schemeClr>
              </a:solidFill>
            </a:endParaRPr>
          </a:p>
          <a:p>
            <a:endParaRPr lang="en-US" sz="1800" kern="0" dirty="0">
              <a:solidFill>
                <a:schemeClr val="bg2">
                  <a:lumMod val="25000"/>
                </a:schemeClr>
              </a:solidFill>
            </a:endParaRPr>
          </a:p>
          <a:p>
            <a:endParaRPr lang="en-US" sz="1800" kern="0" dirty="0">
              <a:solidFill>
                <a:schemeClr val="bg2">
                  <a:lumMod val="25000"/>
                </a:schemeClr>
              </a:solidFill>
            </a:endParaRPr>
          </a:p>
          <a:p>
            <a:endParaRPr lang="en-US" sz="1800" kern="0" dirty="0">
              <a:solidFill>
                <a:schemeClr val="bg2">
                  <a:lumMod val="25000"/>
                </a:schemeClr>
              </a:solidFill>
            </a:endParaRPr>
          </a:p>
          <a:p>
            <a:endParaRPr lang="en-US" sz="1800" kern="0" dirty="0">
              <a:solidFill>
                <a:schemeClr val="bg2">
                  <a:lumMod val="25000"/>
                </a:schemeClr>
              </a:solidFill>
            </a:endParaRPr>
          </a:p>
        </p:txBody>
      </p:sp>
    </p:spTree>
    <p:extLst>
      <p:ext uri="{BB962C8B-B14F-4D97-AF65-F5344CB8AC3E}">
        <p14:creationId xmlns:p14="http://schemas.microsoft.com/office/powerpoint/2010/main" val="214836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EF91-1925-CF33-DDF2-2A4E1D972589}"/>
              </a:ext>
            </a:extLst>
          </p:cNvPr>
          <p:cNvSpPr>
            <a:spLocks noGrp="1"/>
          </p:cNvSpPr>
          <p:nvPr>
            <p:ph type="title"/>
          </p:nvPr>
        </p:nvSpPr>
        <p:spPr>
          <a:xfrm>
            <a:off x="562889" y="66675"/>
            <a:ext cx="11062315" cy="838200"/>
          </a:xfrm>
        </p:spPr>
        <p:txBody>
          <a:bodyPr/>
          <a:lstStyle/>
          <a:p>
            <a:r>
              <a:rPr lang="en-US" dirty="0"/>
              <a:t>Reinforcement Learning | Temporal Difference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3F046B-FD58-9C8F-01D0-D8D7E220C220}"/>
                  </a:ext>
                </a:extLst>
              </p:cNvPr>
              <p:cNvSpPr>
                <a:spLocks noGrp="1"/>
              </p:cNvSpPr>
              <p:nvPr>
                <p:ph sz="half" idx="1"/>
              </p:nvPr>
            </p:nvSpPr>
            <p:spPr>
              <a:xfrm>
                <a:off x="795481" y="1381125"/>
                <a:ext cx="10829723" cy="4191000"/>
              </a:xfrm>
            </p:spPr>
            <p:txBody>
              <a:bodyPr/>
              <a:lstStyle/>
              <a:p>
                <a:r>
                  <a:rPr lang="en-US" b="1" dirty="0">
                    <a:solidFill>
                      <a:schemeClr val="bg2">
                        <a:lumMod val="25000"/>
                      </a:schemeClr>
                    </a:solidFill>
                  </a:rPr>
                  <a:t>Temporal Difference, on the other hand, waits for only one interaction (one step)</a:t>
                </a:r>
                <a14:m>
                  <m:oMath xmlns:m="http://schemas.openxmlformats.org/officeDocument/2006/math">
                    <m:sSub>
                      <m:sSubPr>
                        <m:ctrlPr>
                          <a:rPr lang="ar-AE">
                            <a:solidFill>
                              <a:schemeClr val="bg2">
                                <a:lumMod val="25000"/>
                              </a:schemeClr>
                            </a:solidFill>
                          </a:rPr>
                        </m:ctrlPr>
                      </m:sSubPr>
                      <m:e>
                        <m:r>
                          <a:rPr lang="ar-AE" i="1">
                            <a:solidFill>
                              <a:schemeClr val="bg2">
                                <a:lumMod val="25000"/>
                              </a:schemeClr>
                            </a:solidFill>
                          </a:rPr>
                          <m:t>𝑆</m:t>
                        </m:r>
                      </m:e>
                      <m:sub>
                        <m:r>
                          <a:rPr lang="ar-AE" i="1">
                            <a:solidFill>
                              <a:schemeClr val="bg2">
                                <a:lumMod val="25000"/>
                              </a:schemeClr>
                            </a:solidFill>
                          </a:rPr>
                          <m:t>𝑡</m:t>
                        </m:r>
                        <m:r>
                          <a:rPr lang="ar-AE">
                            <a:solidFill>
                              <a:schemeClr val="bg2">
                                <a:lumMod val="25000"/>
                              </a:schemeClr>
                            </a:solidFill>
                          </a:rPr>
                          <m:t>+</m:t>
                        </m:r>
                        <m:r>
                          <a:rPr lang="ar-AE">
                            <a:solidFill>
                              <a:schemeClr val="bg2">
                                <a:lumMod val="25000"/>
                              </a:schemeClr>
                            </a:solidFill>
                          </a:rPr>
                          <m:t>1</m:t>
                        </m:r>
                      </m:sub>
                    </m:sSub>
                  </m:oMath>
                </a14:m>
                <a:r>
                  <a:rPr lang="ar-AE" dirty="0">
                    <a:solidFill>
                      <a:schemeClr val="bg2">
                        <a:lumMod val="25000"/>
                      </a:schemeClr>
                    </a:solidFill>
                  </a:rPr>
                  <a:t> </a:t>
                </a:r>
                <a:r>
                  <a:rPr lang="en-US" dirty="0">
                    <a:solidFill>
                      <a:schemeClr val="bg2">
                        <a:lumMod val="25000"/>
                      </a:schemeClr>
                    </a:solidFill>
                  </a:rPr>
                  <a:t>to form a TD target and update</a:t>
                </a:r>
                <a14:m>
                  <m:oMath xmlns:m="http://schemas.openxmlformats.org/officeDocument/2006/math">
                    <m:r>
                      <a:rPr lang="en-US" i="1">
                        <a:solidFill>
                          <a:schemeClr val="bg2">
                            <a:lumMod val="25000"/>
                          </a:schemeClr>
                        </a:solidFill>
                      </a:rPr>
                      <m:t>𝑉</m:t>
                    </m:r>
                    <m:d>
                      <m:dPr>
                        <m:ctrlPr>
                          <a:rPr lang="ar-AE" i="1">
                            <a:solidFill>
                              <a:schemeClr val="bg2">
                                <a:lumMod val="25000"/>
                              </a:schemeClr>
                            </a:solidFill>
                          </a:rPr>
                        </m:ctrlPr>
                      </m:dPr>
                      <m:e>
                        <m:sSub>
                          <m:sSubPr>
                            <m:ctrlPr>
                              <a:rPr lang="ar-AE" i="1">
                                <a:solidFill>
                                  <a:schemeClr val="bg2">
                                    <a:lumMod val="25000"/>
                                  </a:schemeClr>
                                </a:solidFill>
                              </a:rPr>
                            </m:ctrlPr>
                          </m:sSubPr>
                          <m:e>
                            <m:r>
                              <a:rPr lang="ar-AE" i="1">
                                <a:solidFill>
                                  <a:schemeClr val="bg2">
                                    <a:lumMod val="25000"/>
                                  </a:schemeClr>
                                </a:solidFill>
                              </a:rPr>
                              <m:t>𝑆</m:t>
                            </m:r>
                          </m:e>
                          <m:sub>
                            <m:r>
                              <a:rPr lang="ar-AE" i="1">
                                <a:solidFill>
                                  <a:schemeClr val="bg2">
                                    <a:lumMod val="25000"/>
                                  </a:schemeClr>
                                </a:solidFill>
                              </a:rPr>
                              <m:t>𝑡</m:t>
                            </m:r>
                          </m:sub>
                        </m:sSub>
                      </m:e>
                    </m:d>
                  </m:oMath>
                </a14:m>
                <a:r>
                  <a:rPr lang="ar-AE" dirty="0">
                    <a:solidFill>
                      <a:schemeClr val="bg2">
                        <a:lumMod val="25000"/>
                      </a:schemeClr>
                    </a:solidFill>
                  </a:rPr>
                  <a:t> </a:t>
                </a:r>
                <a:r>
                  <a:rPr lang="en-US" dirty="0">
                    <a:solidFill>
                      <a:schemeClr val="bg2">
                        <a:lumMod val="25000"/>
                      </a:schemeClr>
                    </a:solidFill>
                  </a:rPr>
                  <a:t>using</a:t>
                </a:r>
                <a14:m>
                  <m:oMath xmlns:m="http://schemas.openxmlformats.org/officeDocument/2006/math">
                    <m:sSub>
                      <m:sSubPr>
                        <m:ctrlPr>
                          <a:rPr lang="ar-AE">
                            <a:solidFill>
                              <a:schemeClr val="bg2">
                                <a:lumMod val="25000"/>
                              </a:schemeClr>
                            </a:solidFill>
                          </a:rPr>
                        </m:ctrlPr>
                      </m:sSubPr>
                      <m:e>
                        <m:r>
                          <a:rPr lang="ar-AE" i="1">
                            <a:solidFill>
                              <a:schemeClr val="bg2">
                                <a:lumMod val="25000"/>
                              </a:schemeClr>
                            </a:solidFill>
                          </a:rPr>
                          <m:t>𝑅</m:t>
                        </m:r>
                      </m:e>
                      <m:sub>
                        <m:r>
                          <a:rPr lang="ar-AE" i="1">
                            <a:solidFill>
                              <a:schemeClr val="bg2">
                                <a:lumMod val="25000"/>
                              </a:schemeClr>
                            </a:solidFill>
                          </a:rPr>
                          <m:t>𝑡</m:t>
                        </m:r>
                        <m:r>
                          <a:rPr lang="ar-AE">
                            <a:solidFill>
                              <a:schemeClr val="bg2">
                                <a:lumMod val="25000"/>
                              </a:schemeClr>
                            </a:solidFill>
                          </a:rPr>
                          <m:t>+</m:t>
                        </m:r>
                        <m:r>
                          <a:rPr lang="ar-AE">
                            <a:solidFill>
                              <a:schemeClr val="bg2">
                                <a:lumMod val="25000"/>
                              </a:schemeClr>
                            </a:solidFill>
                          </a:rPr>
                          <m:t>1</m:t>
                        </m:r>
                      </m:sub>
                    </m:sSub>
                  </m:oMath>
                </a14:m>
                <a:r>
                  <a:rPr lang="ar-AE" dirty="0">
                    <a:solidFill>
                      <a:schemeClr val="bg2">
                        <a:lumMod val="25000"/>
                      </a:schemeClr>
                    </a:solidFill>
                  </a:rPr>
                  <a:t> </a:t>
                </a:r>
                <a:r>
                  <a:rPr lang="en-US" dirty="0">
                    <a:solidFill>
                      <a:schemeClr val="bg2">
                        <a:lumMod val="25000"/>
                      </a:schemeClr>
                    </a:solidFill>
                  </a:rPr>
                  <a:t>and</a:t>
                </a:r>
                <a14:m>
                  <m:oMath xmlns:m="http://schemas.openxmlformats.org/officeDocument/2006/math">
                    <m:r>
                      <a:rPr lang="en-US" i="1">
                        <a:solidFill>
                          <a:schemeClr val="bg2">
                            <a:lumMod val="25000"/>
                          </a:schemeClr>
                        </a:solidFill>
                      </a:rPr>
                      <m:t>𝛾</m:t>
                    </m:r>
                    <m:r>
                      <a:rPr lang="en-US">
                        <a:solidFill>
                          <a:schemeClr val="bg2">
                            <a:lumMod val="25000"/>
                          </a:schemeClr>
                        </a:solidFill>
                      </a:rPr>
                      <m:t>∗</m:t>
                    </m:r>
                    <m:r>
                      <a:rPr lang="en-US" i="1">
                        <a:solidFill>
                          <a:schemeClr val="bg2">
                            <a:lumMod val="25000"/>
                          </a:schemeClr>
                        </a:solidFill>
                      </a:rPr>
                      <m:t>𝑉</m:t>
                    </m:r>
                    <m:d>
                      <m:dPr>
                        <m:ctrlPr>
                          <a:rPr lang="ar-AE" i="1">
                            <a:solidFill>
                              <a:schemeClr val="bg2">
                                <a:lumMod val="25000"/>
                              </a:schemeClr>
                            </a:solidFill>
                          </a:rPr>
                        </m:ctrlPr>
                      </m:dPr>
                      <m:e>
                        <m:sSub>
                          <m:sSubPr>
                            <m:ctrlPr>
                              <a:rPr lang="ar-AE" i="1">
                                <a:solidFill>
                                  <a:schemeClr val="bg2">
                                    <a:lumMod val="25000"/>
                                  </a:schemeClr>
                                </a:solidFill>
                              </a:rPr>
                            </m:ctrlPr>
                          </m:sSubPr>
                          <m:e>
                            <m:r>
                              <a:rPr lang="ar-AE" i="1">
                                <a:solidFill>
                                  <a:schemeClr val="bg2">
                                    <a:lumMod val="25000"/>
                                  </a:schemeClr>
                                </a:solidFill>
                              </a:rPr>
                              <m:t>𝑆</m:t>
                            </m:r>
                          </m:e>
                          <m:sub>
                            <m:r>
                              <a:rPr lang="ar-AE" i="1">
                                <a:solidFill>
                                  <a:schemeClr val="bg2">
                                    <a:lumMod val="25000"/>
                                  </a:schemeClr>
                                </a:solidFill>
                              </a:rPr>
                              <m:t>𝑡</m:t>
                            </m:r>
                            <m:r>
                              <a:rPr lang="ar-AE">
                                <a:solidFill>
                                  <a:schemeClr val="bg2">
                                    <a:lumMod val="25000"/>
                                  </a:schemeClr>
                                </a:solidFill>
                              </a:rPr>
                              <m:t>+</m:t>
                            </m:r>
                            <m:r>
                              <a:rPr lang="ar-AE">
                                <a:solidFill>
                                  <a:schemeClr val="bg2">
                                    <a:lumMod val="25000"/>
                                  </a:schemeClr>
                                </a:solidFill>
                              </a:rPr>
                              <m:t>1</m:t>
                            </m:r>
                          </m:sub>
                        </m:sSub>
                      </m:e>
                    </m:d>
                  </m:oMath>
                </a14:m>
                <a:endParaRPr lang="en-US" dirty="0">
                  <a:solidFill>
                    <a:schemeClr val="bg2">
                      <a:lumMod val="25000"/>
                    </a:schemeClr>
                  </a:solidFill>
                </a:endParaRPr>
              </a:p>
              <a:p>
                <a:r>
                  <a:rPr lang="en-US" dirty="0">
                    <a:solidFill>
                      <a:schemeClr val="bg2">
                        <a:lumMod val="25000"/>
                      </a:schemeClr>
                    </a:solidFill>
                  </a:rPr>
                  <a:t>But because we didn’t experience an entire episode, we don’t have</a:t>
                </a:r>
                <a14:m>
                  <m:oMath xmlns:m="http://schemas.openxmlformats.org/officeDocument/2006/math">
                    <m:sSub>
                      <m:sSubPr>
                        <m:ctrlPr>
                          <a:rPr lang="ar-AE">
                            <a:solidFill>
                              <a:schemeClr val="bg2">
                                <a:lumMod val="25000"/>
                              </a:schemeClr>
                            </a:solidFill>
                          </a:rPr>
                        </m:ctrlPr>
                      </m:sSubPr>
                      <m:e>
                        <m:r>
                          <a:rPr lang="ar-AE" i="1">
                            <a:solidFill>
                              <a:schemeClr val="bg2">
                                <a:lumMod val="25000"/>
                              </a:schemeClr>
                            </a:solidFill>
                          </a:rPr>
                          <m:t>𝐺</m:t>
                        </m:r>
                      </m:e>
                      <m:sub>
                        <m:r>
                          <a:rPr lang="ar-AE" i="1">
                            <a:solidFill>
                              <a:schemeClr val="bg2">
                                <a:lumMod val="25000"/>
                              </a:schemeClr>
                            </a:solidFill>
                          </a:rPr>
                          <m:t>𝑡</m:t>
                        </m:r>
                      </m:sub>
                    </m:sSub>
                  </m:oMath>
                </a14:m>
                <a:r>
                  <a:rPr lang="ar-AE" dirty="0">
                    <a:solidFill>
                      <a:schemeClr val="bg2">
                        <a:lumMod val="25000"/>
                      </a:schemeClr>
                    </a:solidFill>
                  </a:rPr>
                  <a:t> (</a:t>
                </a:r>
                <a:r>
                  <a:rPr lang="en-US" dirty="0">
                    <a:solidFill>
                      <a:schemeClr val="bg2">
                        <a:lumMod val="25000"/>
                      </a:schemeClr>
                    </a:solidFill>
                  </a:rPr>
                  <a:t>expected return). Instead, </a:t>
                </a:r>
                <a:r>
                  <a:rPr lang="en-US" b="1" dirty="0">
                    <a:solidFill>
                      <a:schemeClr val="bg2">
                        <a:lumMod val="25000"/>
                      </a:schemeClr>
                    </a:solidFill>
                  </a:rPr>
                  <a:t>we estimate</a:t>
                </a:r>
                <a14:m>
                  <m:oMath xmlns:m="http://schemas.openxmlformats.org/officeDocument/2006/math">
                    <m:sSub>
                      <m:sSubPr>
                        <m:ctrlPr>
                          <a:rPr lang="ar-AE">
                            <a:solidFill>
                              <a:schemeClr val="bg2">
                                <a:lumMod val="25000"/>
                              </a:schemeClr>
                            </a:solidFill>
                          </a:rPr>
                        </m:ctrlPr>
                      </m:sSubPr>
                      <m:e>
                        <m:r>
                          <a:rPr lang="ar-AE" i="1">
                            <a:solidFill>
                              <a:schemeClr val="bg2">
                                <a:lumMod val="25000"/>
                              </a:schemeClr>
                            </a:solidFill>
                          </a:rPr>
                          <m:t>𝐺</m:t>
                        </m:r>
                      </m:e>
                      <m:sub>
                        <m:r>
                          <a:rPr lang="ar-AE" i="1">
                            <a:solidFill>
                              <a:schemeClr val="bg2">
                                <a:lumMod val="25000"/>
                              </a:schemeClr>
                            </a:solidFill>
                          </a:rPr>
                          <m:t>𝑡</m:t>
                        </m:r>
                      </m:sub>
                    </m:sSub>
                  </m:oMath>
                </a14:m>
                <a:r>
                  <a:rPr lang="ar-AE" b="1" dirty="0">
                    <a:solidFill>
                      <a:schemeClr val="bg2">
                        <a:lumMod val="25000"/>
                      </a:schemeClr>
                    </a:solidFill>
                  </a:rPr>
                  <a:t> </a:t>
                </a:r>
                <a:r>
                  <a:rPr lang="en-US" b="1" dirty="0">
                    <a:solidFill>
                      <a:schemeClr val="bg2">
                        <a:lumMod val="25000"/>
                      </a:schemeClr>
                    </a:solidFill>
                  </a:rPr>
                  <a:t>by adding</a:t>
                </a:r>
                <a14:m>
                  <m:oMath xmlns:m="http://schemas.openxmlformats.org/officeDocument/2006/math">
                    <m:sSub>
                      <m:sSubPr>
                        <m:ctrlPr>
                          <a:rPr lang="ar-AE">
                            <a:solidFill>
                              <a:schemeClr val="bg2">
                                <a:lumMod val="25000"/>
                              </a:schemeClr>
                            </a:solidFill>
                          </a:rPr>
                        </m:ctrlPr>
                      </m:sSubPr>
                      <m:e>
                        <m:r>
                          <a:rPr lang="ar-AE" i="1">
                            <a:solidFill>
                              <a:schemeClr val="bg2">
                                <a:lumMod val="25000"/>
                              </a:schemeClr>
                            </a:solidFill>
                          </a:rPr>
                          <m:t>𝑅</m:t>
                        </m:r>
                      </m:e>
                      <m:sub>
                        <m:r>
                          <a:rPr lang="ar-AE" i="1">
                            <a:solidFill>
                              <a:schemeClr val="bg2">
                                <a:lumMod val="25000"/>
                              </a:schemeClr>
                            </a:solidFill>
                          </a:rPr>
                          <m:t>𝑡</m:t>
                        </m:r>
                        <m:r>
                          <a:rPr lang="ar-AE">
                            <a:solidFill>
                              <a:schemeClr val="bg2">
                                <a:lumMod val="25000"/>
                              </a:schemeClr>
                            </a:solidFill>
                          </a:rPr>
                          <m:t>+</m:t>
                        </m:r>
                        <m:r>
                          <a:rPr lang="ar-AE">
                            <a:solidFill>
                              <a:schemeClr val="bg2">
                                <a:lumMod val="25000"/>
                              </a:schemeClr>
                            </a:solidFill>
                          </a:rPr>
                          <m:t>1</m:t>
                        </m:r>
                      </m:sub>
                    </m:sSub>
                  </m:oMath>
                </a14:m>
                <a:r>
                  <a:rPr lang="ar-AE" b="1" dirty="0">
                    <a:solidFill>
                      <a:schemeClr val="bg2">
                        <a:lumMod val="25000"/>
                      </a:schemeClr>
                    </a:solidFill>
                  </a:rPr>
                  <a:t> </a:t>
                </a:r>
                <a:r>
                  <a:rPr lang="en-US" b="1" dirty="0">
                    <a:solidFill>
                      <a:schemeClr val="bg2">
                        <a:lumMod val="25000"/>
                      </a:schemeClr>
                    </a:solidFill>
                  </a:rPr>
                  <a:t>and the discounted value of the next state</a:t>
                </a:r>
              </a:p>
              <a:p>
                <a:r>
                  <a:rPr lang="en-US" dirty="0">
                    <a:solidFill>
                      <a:schemeClr val="bg2">
                        <a:lumMod val="25000"/>
                      </a:schemeClr>
                    </a:solidFill>
                  </a:rPr>
                  <a:t>This is called bootstrapping. It’s called this </a:t>
                </a:r>
                <a:r>
                  <a:rPr lang="en-US" b="1" dirty="0">
                    <a:solidFill>
                      <a:schemeClr val="bg2">
                        <a:lumMod val="25000"/>
                      </a:schemeClr>
                    </a:solidFill>
                  </a:rPr>
                  <a:t>because TD bases its update in part on an existing estimate</a:t>
                </a:r>
                <a14:m>
                  <m:oMath xmlns:m="http://schemas.openxmlformats.org/officeDocument/2006/math">
                    <m:r>
                      <a:rPr lang="en-US" i="1">
                        <a:solidFill>
                          <a:schemeClr val="bg2">
                            <a:lumMod val="25000"/>
                          </a:schemeClr>
                        </a:solidFill>
                      </a:rPr>
                      <m:t>𝑉</m:t>
                    </m:r>
                    <m:d>
                      <m:dPr>
                        <m:ctrlPr>
                          <a:rPr lang="ar-AE" i="1">
                            <a:solidFill>
                              <a:schemeClr val="bg2">
                                <a:lumMod val="25000"/>
                              </a:schemeClr>
                            </a:solidFill>
                          </a:rPr>
                        </m:ctrlPr>
                      </m:dPr>
                      <m:e>
                        <m:sSub>
                          <m:sSubPr>
                            <m:ctrlPr>
                              <a:rPr lang="ar-AE" i="1">
                                <a:solidFill>
                                  <a:schemeClr val="bg2">
                                    <a:lumMod val="25000"/>
                                  </a:schemeClr>
                                </a:solidFill>
                              </a:rPr>
                            </m:ctrlPr>
                          </m:sSubPr>
                          <m:e>
                            <m:r>
                              <a:rPr lang="ar-AE" i="1">
                                <a:solidFill>
                                  <a:schemeClr val="bg2">
                                    <a:lumMod val="25000"/>
                                  </a:schemeClr>
                                </a:solidFill>
                              </a:rPr>
                              <m:t>𝑆</m:t>
                            </m:r>
                          </m:e>
                          <m:sub>
                            <m:r>
                              <a:rPr lang="ar-AE" i="1">
                                <a:solidFill>
                                  <a:schemeClr val="bg2">
                                    <a:lumMod val="25000"/>
                                  </a:schemeClr>
                                </a:solidFill>
                              </a:rPr>
                              <m:t>𝑡</m:t>
                            </m:r>
                            <m:r>
                              <a:rPr lang="ar-AE">
                                <a:solidFill>
                                  <a:schemeClr val="bg2">
                                    <a:lumMod val="25000"/>
                                  </a:schemeClr>
                                </a:solidFill>
                              </a:rPr>
                              <m:t>+</m:t>
                            </m:r>
                            <m:r>
                              <a:rPr lang="ar-AE">
                                <a:solidFill>
                                  <a:schemeClr val="bg2">
                                    <a:lumMod val="25000"/>
                                  </a:schemeClr>
                                </a:solidFill>
                              </a:rPr>
                              <m:t>1</m:t>
                            </m:r>
                          </m:sub>
                        </m:sSub>
                      </m:e>
                    </m:d>
                  </m:oMath>
                </a14:m>
                <a:r>
                  <a:rPr lang="ar-AE" b="1" dirty="0">
                    <a:solidFill>
                      <a:schemeClr val="bg2">
                        <a:lumMod val="25000"/>
                      </a:schemeClr>
                    </a:solidFill>
                  </a:rPr>
                  <a:t> </a:t>
                </a:r>
                <a:r>
                  <a:rPr lang="en-US" b="1" dirty="0">
                    <a:solidFill>
                      <a:schemeClr val="bg2">
                        <a:lumMod val="25000"/>
                      </a:schemeClr>
                    </a:solidFill>
                  </a:rPr>
                  <a:t>and not a complete sample</a:t>
                </a:r>
                <a14:m>
                  <m:oMath xmlns:m="http://schemas.openxmlformats.org/officeDocument/2006/math">
                    <m:sSub>
                      <m:sSubPr>
                        <m:ctrlPr>
                          <a:rPr lang="ar-AE">
                            <a:solidFill>
                              <a:schemeClr val="bg2">
                                <a:lumMod val="25000"/>
                              </a:schemeClr>
                            </a:solidFill>
                          </a:rPr>
                        </m:ctrlPr>
                      </m:sSubPr>
                      <m:e>
                        <m:r>
                          <a:rPr lang="ar-AE" i="1">
                            <a:solidFill>
                              <a:schemeClr val="bg2">
                                <a:lumMod val="25000"/>
                              </a:schemeClr>
                            </a:solidFill>
                          </a:rPr>
                          <m:t>𝐺</m:t>
                        </m:r>
                      </m:e>
                      <m:sub>
                        <m:r>
                          <a:rPr lang="ar-AE" i="1">
                            <a:solidFill>
                              <a:schemeClr val="bg2">
                                <a:lumMod val="25000"/>
                              </a:schemeClr>
                            </a:solidFill>
                          </a:rPr>
                          <m:t>𝑡</m:t>
                        </m:r>
                      </m:sub>
                    </m:sSub>
                  </m:oMath>
                </a14:m>
                <a:endParaRPr lang="en-US" dirty="0">
                  <a:solidFill>
                    <a:schemeClr val="bg2">
                      <a:lumMod val="25000"/>
                    </a:schemeClr>
                  </a:solidFill>
                </a:endParaRPr>
              </a:p>
              <a:p>
                <a:endParaRPr lang="en-US" dirty="0">
                  <a:solidFill>
                    <a:schemeClr val="bg2">
                      <a:lumMod val="25000"/>
                    </a:schemeClr>
                  </a:solidFill>
                </a:endParaRPr>
              </a:p>
              <a:p>
                <a:r>
                  <a:rPr lang="en-US" dirty="0">
                    <a:solidFill>
                      <a:schemeClr val="bg2">
                        <a:lumMod val="25000"/>
                      </a:schemeClr>
                    </a:solidFill>
                  </a:rPr>
                  <a:t>Can be used in both </a:t>
                </a:r>
                <a:r>
                  <a:rPr lang="en-US" b="1" dirty="0">
                    <a:solidFill>
                      <a:schemeClr val="bg2">
                        <a:lumMod val="25000"/>
                      </a:schemeClr>
                    </a:solidFill>
                  </a:rPr>
                  <a:t>episodic and continuing</a:t>
                </a:r>
                <a:r>
                  <a:rPr lang="en-US" dirty="0">
                    <a:solidFill>
                      <a:schemeClr val="bg2">
                        <a:lumMod val="25000"/>
                      </a:schemeClr>
                    </a:solidFill>
                  </a:rPr>
                  <a:t> tasks</a:t>
                </a:r>
              </a:p>
              <a:p>
                <a:r>
                  <a:rPr lang="en-US" dirty="0">
                    <a:solidFill>
                      <a:schemeClr val="bg2">
                        <a:lumMod val="25000"/>
                      </a:schemeClr>
                    </a:solidFill>
                  </a:rPr>
                  <a:t>Foundation of many RL algorithms (like Q-learning, SARSA)</a:t>
                </a:r>
              </a:p>
            </p:txBody>
          </p:sp>
        </mc:Choice>
        <mc:Fallback>
          <p:sp>
            <p:nvSpPr>
              <p:cNvPr id="3" name="Content Placeholder 2">
                <a:extLst>
                  <a:ext uri="{FF2B5EF4-FFF2-40B4-BE49-F238E27FC236}">
                    <a16:creationId xmlns:a16="http://schemas.microsoft.com/office/drawing/2014/main" id="{D23F046B-FD58-9C8F-01D0-D8D7E220C220}"/>
                  </a:ext>
                </a:extLst>
              </p:cNvPr>
              <p:cNvSpPr>
                <a:spLocks noGrp="1" noRot="1" noChangeAspect="1" noMove="1" noResize="1" noEditPoints="1" noAdjustHandles="1" noChangeArrowheads="1" noChangeShapeType="1" noTextEdit="1"/>
              </p:cNvSpPr>
              <p:nvPr>
                <p:ph sz="half" idx="1"/>
              </p:nvPr>
            </p:nvSpPr>
            <p:spPr>
              <a:xfrm>
                <a:off x="795481" y="1381125"/>
                <a:ext cx="10829723" cy="4191000"/>
              </a:xfrm>
              <a:blipFill>
                <a:blip r:embed="rId2"/>
                <a:stretch>
                  <a:fillRect l="-1182" t="-1892" r="-1913" b="-393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3928350-6E37-DC1F-3162-539798AFFBEB}"/>
              </a:ext>
            </a:extLst>
          </p:cNvPr>
          <p:cNvPicPr>
            <a:picLocks noChangeAspect="1"/>
          </p:cNvPicPr>
          <p:nvPr/>
        </p:nvPicPr>
        <p:blipFill>
          <a:blip r:embed="rId3"/>
          <a:stretch>
            <a:fillRect/>
          </a:stretch>
        </p:blipFill>
        <p:spPr>
          <a:xfrm>
            <a:off x="1818731" y="3914738"/>
            <a:ext cx="7792537" cy="533474"/>
          </a:xfrm>
          <a:prstGeom prst="rect">
            <a:avLst/>
          </a:prstGeom>
        </p:spPr>
      </p:pic>
    </p:spTree>
    <p:extLst>
      <p:ext uri="{BB962C8B-B14F-4D97-AF65-F5344CB8AC3E}">
        <p14:creationId xmlns:p14="http://schemas.microsoft.com/office/powerpoint/2010/main" val="334048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F563-2CC1-2A60-AA53-26AFE8781A86}"/>
              </a:ext>
            </a:extLst>
          </p:cNvPr>
          <p:cNvSpPr>
            <a:spLocks noGrp="1"/>
          </p:cNvSpPr>
          <p:nvPr>
            <p:ph type="title"/>
          </p:nvPr>
        </p:nvSpPr>
        <p:spPr>
          <a:xfrm>
            <a:off x="562889" y="381000"/>
            <a:ext cx="11062315" cy="838200"/>
          </a:xfrm>
        </p:spPr>
        <p:txBody>
          <a:bodyPr wrap="square" anchor="b">
            <a:normAutofit/>
          </a:bodyPr>
          <a:lstStyle/>
          <a:p>
            <a:r>
              <a:rPr lang="en-US" dirty="0"/>
              <a:t>Reinforcement Learning | Q-Learning</a:t>
            </a:r>
          </a:p>
        </p:txBody>
      </p:sp>
      <p:sp>
        <p:nvSpPr>
          <p:cNvPr id="3" name="Content Placeholder 2">
            <a:extLst>
              <a:ext uri="{FF2B5EF4-FFF2-40B4-BE49-F238E27FC236}">
                <a16:creationId xmlns:a16="http://schemas.microsoft.com/office/drawing/2014/main" id="{3B252BBE-88C6-55E7-98B8-29D82A096D17}"/>
              </a:ext>
            </a:extLst>
          </p:cNvPr>
          <p:cNvSpPr>
            <a:spLocks noGrp="1"/>
          </p:cNvSpPr>
          <p:nvPr>
            <p:ph sz="half" idx="1"/>
          </p:nvPr>
        </p:nvSpPr>
        <p:spPr>
          <a:xfrm>
            <a:off x="795481" y="1381125"/>
            <a:ext cx="5300531" cy="4191000"/>
          </a:xfrm>
        </p:spPr>
        <p:txBody>
          <a:bodyPr wrap="square" anchor="t">
            <a:normAutofit lnSpcReduction="10000"/>
          </a:bodyPr>
          <a:lstStyle/>
          <a:p>
            <a:r>
              <a:rPr lang="en-US" dirty="0">
                <a:solidFill>
                  <a:schemeClr val="bg2">
                    <a:lumMod val="25000"/>
                  </a:schemeClr>
                </a:solidFill>
              </a:rPr>
              <a:t>Q-Learning is an </a:t>
            </a:r>
            <a:r>
              <a:rPr lang="en-US" b="1" dirty="0">
                <a:solidFill>
                  <a:schemeClr val="bg2">
                    <a:lumMod val="25000"/>
                  </a:schemeClr>
                </a:solidFill>
              </a:rPr>
              <a:t>off-policy value-based method that uses a TD approach to train its action-value function</a:t>
            </a:r>
          </a:p>
          <a:p>
            <a:r>
              <a:rPr lang="en-US" b="1" dirty="0">
                <a:solidFill>
                  <a:schemeClr val="bg2">
                    <a:lumMod val="25000"/>
                  </a:schemeClr>
                </a:solidFill>
              </a:rPr>
              <a:t>Q-Learning is the algorithm we use to train our Q-function</a:t>
            </a:r>
            <a:r>
              <a:rPr lang="en-US" dirty="0">
                <a:solidFill>
                  <a:schemeClr val="bg2">
                    <a:lumMod val="25000"/>
                  </a:schemeClr>
                </a:solidFill>
              </a:rPr>
              <a:t>, an </a:t>
            </a:r>
            <a:r>
              <a:rPr lang="en-US" b="1" dirty="0">
                <a:solidFill>
                  <a:schemeClr val="bg2">
                    <a:lumMod val="25000"/>
                  </a:schemeClr>
                </a:solidFill>
              </a:rPr>
              <a:t>action-value function</a:t>
            </a:r>
            <a:r>
              <a:rPr lang="en-US" dirty="0">
                <a:solidFill>
                  <a:schemeClr val="bg2">
                    <a:lumMod val="25000"/>
                  </a:schemeClr>
                </a:solidFill>
              </a:rPr>
              <a:t> that determines the value of being at a particular state and taking a specific action at that state</a:t>
            </a:r>
          </a:p>
          <a:p>
            <a:r>
              <a:rPr lang="en-US" dirty="0">
                <a:solidFill>
                  <a:schemeClr val="bg2">
                    <a:lumMod val="25000"/>
                  </a:schemeClr>
                </a:solidFill>
              </a:rPr>
              <a:t>It learns the value function Q (S, a), which means how good to take action "</a:t>
            </a:r>
            <a:r>
              <a:rPr lang="en-US" b="1" dirty="0">
                <a:solidFill>
                  <a:schemeClr val="bg2">
                    <a:lumMod val="25000"/>
                  </a:schemeClr>
                </a:solidFill>
              </a:rPr>
              <a:t>a</a:t>
            </a:r>
            <a:r>
              <a:rPr lang="en-US" dirty="0">
                <a:solidFill>
                  <a:schemeClr val="bg2">
                    <a:lumMod val="25000"/>
                  </a:schemeClr>
                </a:solidFill>
              </a:rPr>
              <a:t>" at a particular state "</a:t>
            </a:r>
            <a:r>
              <a:rPr lang="en-US" b="1" dirty="0">
                <a:solidFill>
                  <a:schemeClr val="bg2">
                    <a:lumMod val="25000"/>
                  </a:schemeClr>
                </a:solidFill>
              </a:rPr>
              <a:t>s</a:t>
            </a:r>
            <a:r>
              <a:rPr lang="en-US" dirty="0">
                <a:solidFill>
                  <a:schemeClr val="bg2">
                    <a:lumMod val="25000"/>
                  </a:schemeClr>
                </a:solidFill>
              </a:rPr>
              <a:t>.“</a:t>
            </a:r>
          </a:p>
          <a:p>
            <a:r>
              <a:rPr lang="en-US" dirty="0">
                <a:solidFill>
                  <a:schemeClr val="bg2">
                    <a:lumMod val="25000"/>
                  </a:schemeClr>
                </a:solidFill>
              </a:rPr>
              <a:t>The goal of the agent in Q-learning is to maximize the value of Q.</a:t>
            </a:r>
          </a:p>
          <a:p>
            <a:endParaRPr lang="en-US" dirty="0">
              <a:solidFill>
                <a:schemeClr val="bg2">
                  <a:lumMod val="25000"/>
                </a:schemeClr>
              </a:solidFill>
            </a:endParaRPr>
          </a:p>
          <a:p>
            <a:endParaRPr lang="en-US" dirty="0">
              <a:solidFill>
                <a:schemeClr val="bg2">
                  <a:lumMod val="25000"/>
                </a:schemeClr>
              </a:solidFill>
            </a:endParaRPr>
          </a:p>
        </p:txBody>
      </p:sp>
      <p:pic>
        <p:nvPicPr>
          <p:cNvPr id="6" name="Picture 5">
            <a:extLst>
              <a:ext uri="{FF2B5EF4-FFF2-40B4-BE49-F238E27FC236}">
                <a16:creationId xmlns:a16="http://schemas.microsoft.com/office/drawing/2014/main" id="{EAD36AD9-3C9C-27E0-143F-1DDF9850E3CE}"/>
              </a:ext>
            </a:extLst>
          </p:cNvPr>
          <p:cNvPicPr>
            <a:picLocks noChangeAspect="1"/>
          </p:cNvPicPr>
          <p:nvPr/>
        </p:nvPicPr>
        <p:blipFill>
          <a:blip r:embed="rId2"/>
          <a:stretch>
            <a:fillRect/>
          </a:stretch>
        </p:blipFill>
        <p:spPr>
          <a:xfrm>
            <a:off x="6697297" y="1538074"/>
            <a:ext cx="5300531" cy="1656415"/>
          </a:xfrm>
          <a:prstGeom prst="rect">
            <a:avLst/>
          </a:prstGeom>
          <a:noFill/>
        </p:spPr>
      </p:pic>
      <p:pic>
        <p:nvPicPr>
          <p:cNvPr id="10" name="Picture 9">
            <a:extLst>
              <a:ext uri="{FF2B5EF4-FFF2-40B4-BE49-F238E27FC236}">
                <a16:creationId xmlns:a16="http://schemas.microsoft.com/office/drawing/2014/main" id="{2C369672-4CCE-6CE4-92E5-377769EC7399}"/>
              </a:ext>
            </a:extLst>
          </p:cNvPr>
          <p:cNvPicPr>
            <a:picLocks noChangeAspect="1"/>
          </p:cNvPicPr>
          <p:nvPr/>
        </p:nvPicPr>
        <p:blipFill>
          <a:blip r:embed="rId3"/>
          <a:stretch>
            <a:fillRect/>
          </a:stretch>
        </p:blipFill>
        <p:spPr>
          <a:xfrm>
            <a:off x="6547972" y="3429000"/>
            <a:ext cx="5300531" cy="3124366"/>
          </a:xfrm>
          <a:prstGeom prst="rect">
            <a:avLst/>
          </a:prstGeom>
        </p:spPr>
      </p:pic>
    </p:spTree>
    <p:extLst>
      <p:ext uri="{BB962C8B-B14F-4D97-AF65-F5344CB8AC3E}">
        <p14:creationId xmlns:p14="http://schemas.microsoft.com/office/powerpoint/2010/main" val="2623302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FC06-6CE8-53F8-E664-A9B5A0D69B50}"/>
              </a:ext>
            </a:extLst>
          </p:cNvPr>
          <p:cNvSpPr>
            <a:spLocks noGrp="1"/>
          </p:cNvSpPr>
          <p:nvPr>
            <p:ph type="title"/>
          </p:nvPr>
        </p:nvSpPr>
        <p:spPr/>
        <p:txBody>
          <a:bodyPr/>
          <a:lstStyle/>
          <a:p>
            <a:r>
              <a:rPr lang="en-US" dirty="0"/>
              <a:t>Reinforcement Learning | Self - Study</a:t>
            </a:r>
          </a:p>
        </p:txBody>
      </p:sp>
      <p:sp>
        <p:nvSpPr>
          <p:cNvPr id="3" name="Content Placeholder 2">
            <a:extLst>
              <a:ext uri="{FF2B5EF4-FFF2-40B4-BE49-F238E27FC236}">
                <a16:creationId xmlns:a16="http://schemas.microsoft.com/office/drawing/2014/main" id="{FC18E6C4-8B9F-959F-682B-9C8664A1F996}"/>
              </a:ext>
            </a:extLst>
          </p:cNvPr>
          <p:cNvSpPr>
            <a:spLocks noGrp="1"/>
          </p:cNvSpPr>
          <p:nvPr>
            <p:ph sz="half" idx="1"/>
          </p:nvPr>
        </p:nvSpPr>
        <p:spPr>
          <a:xfrm>
            <a:off x="795481" y="1381125"/>
            <a:ext cx="10424969" cy="4191000"/>
          </a:xfrm>
        </p:spPr>
        <p:txBody>
          <a:bodyPr/>
          <a:lstStyle/>
          <a:p>
            <a:r>
              <a:rPr lang="en-US" dirty="0">
                <a:solidFill>
                  <a:schemeClr val="bg2">
                    <a:lumMod val="25000"/>
                  </a:schemeClr>
                </a:solidFill>
              </a:rPr>
              <a:t>DQN </a:t>
            </a:r>
            <a:r>
              <a:rPr lang="en-US" dirty="0">
                <a:solidFill>
                  <a:schemeClr val="bg2">
                    <a:lumMod val="25000"/>
                  </a:schemeClr>
                </a:solidFill>
                <a:sym typeface="Wingdings" panose="05000000000000000000" pitchFamily="2" charset="2"/>
              </a:rPr>
              <a:t> Deep Q learning</a:t>
            </a:r>
          </a:p>
          <a:p>
            <a:r>
              <a:rPr lang="en-US" dirty="0">
                <a:solidFill>
                  <a:schemeClr val="bg2">
                    <a:lumMod val="25000"/>
                  </a:schemeClr>
                </a:solidFill>
                <a:sym typeface="Wingdings" panose="05000000000000000000" pitchFamily="2" charset="2"/>
              </a:rPr>
              <a:t>DDQN  Double Deep Q Learning</a:t>
            </a:r>
          </a:p>
          <a:p>
            <a:r>
              <a:rPr lang="en-US" dirty="0">
                <a:solidFill>
                  <a:schemeClr val="bg2">
                    <a:lumMod val="25000"/>
                  </a:schemeClr>
                </a:solidFill>
                <a:sym typeface="Wingdings" panose="05000000000000000000" pitchFamily="2" charset="2"/>
              </a:rPr>
              <a:t>CQL  Conservative Q learning</a:t>
            </a:r>
          </a:p>
          <a:p>
            <a:r>
              <a:rPr lang="en-US" dirty="0">
                <a:solidFill>
                  <a:schemeClr val="bg2">
                    <a:lumMod val="25000"/>
                  </a:schemeClr>
                </a:solidFill>
                <a:sym typeface="Wingdings" panose="05000000000000000000" pitchFamily="2" charset="2"/>
              </a:rPr>
              <a:t>Importance Sampling</a:t>
            </a:r>
          </a:p>
          <a:p>
            <a:r>
              <a:rPr lang="en-US" dirty="0">
                <a:solidFill>
                  <a:schemeClr val="bg2">
                    <a:lumMod val="25000"/>
                  </a:schemeClr>
                </a:solidFill>
                <a:sym typeface="Wingdings" panose="05000000000000000000" pitchFamily="2" charset="2"/>
              </a:rPr>
              <a:t>LSTM</a:t>
            </a:r>
          </a:p>
          <a:p>
            <a:r>
              <a:rPr lang="en-US" dirty="0">
                <a:solidFill>
                  <a:schemeClr val="bg2">
                    <a:lumMod val="25000"/>
                  </a:schemeClr>
                </a:solidFill>
                <a:sym typeface="Wingdings" panose="05000000000000000000" pitchFamily="2" charset="2"/>
              </a:rPr>
              <a:t>Distributed Reinforcement Learning</a:t>
            </a:r>
            <a:endParaRPr lang="en-US" dirty="0">
              <a:solidFill>
                <a:schemeClr val="bg2">
                  <a:lumMod val="25000"/>
                </a:schemeClr>
              </a:solidFill>
            </a:endParaRPr>
          </a:p>
        </p:txBody>
      </p:sp>
    </p:spTree>
    <p:extLst>
      <p:ext uri="{BB962C8B-B14F-4D97-AF65-F5344CB8AC3E}">
        <p14:creationId xmlns:p14="http://schemas.microsoft.com/office/powerpoint/2010/main" val="217916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6E89-CCFB-EB7F-B2C3-4CAB10B70AF7}"/>
              </a:ext>
            </a:extLst>
          </p:cNvPr>
          <p:cNvSpPr>
            <a:spLocks noGrp="1"/>
          </p:cNvSpPr>
          <p:nvPr>
            <p:ph type="title"/>
          </p:nvPr>
        </p:nvSpPr>
        <p:spPr/>
        <p:txBody>
          <a:bodyPr/>
          <a:lstStyle/>
          <a:p>
            <a:r>
              <a:rPr lang="en-US" dirty="0"/>
              <a:t>Reference Links</a:t>
            </a:r>
          </a:p>
        </p:txBody>
      </p:sp>
      <p:sp>
        <p:nvSpPr>
          <p:cNvPr id="3" name="Content Placeholder 2">
            <a:extLst>
              <a:ext uri="{FF2B5EF4-FFF2-40B4-BE49-F238E27FC236}">
                <a16:creationId xmlns:a16="http://schemas.microsoft.com/office/drawing/2014/main" id="{E5F506FA-D08E-6378-42E0-C3F5019592E8}"/>
              </a:ext>
            </a:extLst>
          </p:cNvPr>
          <p:cNvSpPr>
            <a:spLocks noGrp="1"/>
          </p:cNvSpPr>
          <p:nvPr>
            <p:ph sz="half" idx="1"/>
          </p:nvPr>
        </p:nvSpPr>
        <p:spPr>
          <a:xfrm>
            <a:off x="795481" y="1381125"/>
            <a:ext cx="10986944" cy="4191000"/>
          </a:xfrm>
        </p:spPr>
        <p:txBody>
          <a:bodyPr/>
          <a:lstStyle/>
          <a:p>
            <a:pPr lvl="0"/>
            <a:r>
              <a:rPr lang="en-US" sz="1200" b="1" dirty="0"/>
              <a:t>On-Policy vs Off-Policy Reinforcement Learning</a:t>
            </a:r>
            <a:br>
              <a:rPr lang="en-US" sz="1200" dirty="0"/>
            </a:br>
            <a:r>
              <a:rPr lang="en-US" sz="1200" u="sng" dirty="0">
                <a:hlinkClick r:id="rId2"/>
              </a:rPr>
              <a:t>Towards Data Science Medium Article</a:t>
            </a:r>
            <a:br>
              <a:rPr lang="en-US" sz="1200" dirty="0"/>
            </a:br>
            <a:r>
              <a:rPr lang="en-US" sz="1200" dirty="0"/>
              <a:t>This article provides a detailed comparison between on-policy and off-policy reinforcement learning, discussing their characteristics, advantages, and use cases.</a:t>
            </a:r>
          </a:p>
          <a:p>
            <a:pPr lvl="0"/>
            <a:r>
              <a:rPr lang="en-US" sz="1200" b="1" dirty="0"/>
              <a:t>Offline vs. Online Reinforcement Learning</a:t>
            </a:r>
            <a:br>
              <a:rPr lang="en-US" sz="1200" dirty="0"/>
            </a:br>
            <a:r>
              <a:rPr lang="en-US" sz="1200" u="sng" dirty="0">
                <a:hlinkClick r:id="rId3"/>
              </a:rPr>
              <a:t>Hugging Face</a:t>
            </a:r>
            <a:br>
              <a:rPr lang="en-US" sz="1200" dirty="0"/>
            </a:br>
            <a:r>
              <a:rPr lang="en-US" sz="1200" dirty="0"/>
              <a:t>This article explains the differences between offline and online reinforcement learning, detailing how agents interact with the environment in each scenario.</a:t>
            </a:r>
          </a:p>
          <a:p>
            <a:pPr lvl="0"/>
            <a:r>
              <a:rPr lang="en-US" sz="1200" b="1" dirty="0"/>
              <a:t>Online and Offline Reinforcement Learning: What are they and how do they compare?</a:t>
            </a:r>
            <a:br>
              <a:rPr lang="en-US" sz="1200" dirty="0"/>
            </a:br>
            <a:r>
              <a:rPr lang="en-US" sz="1200" u="sng" dirty="0">
                <a:hlinkClick r:id="rId4"/>
              </a:rPr>
              <a:t>Ericsson Blog</a:t>
            </a:r>
            <a:br>
              <a:rPr lang="en-US" sz="1200" dirty="0"/>
            </a:br>
            <a:r>
              <a:rPr lang="en-US" sz="1200" dirty="0"/>
              <a:t>This article contrasts online and offline RL, discussing their characteristics, advantages, and disadvantages in various contexts.</a:t>
            </a:r>
          </a:p>
          <a:p>
            <a:r>
              <a:rPr lang="en-US" sz="1200" u="sng" dirty="0"/>
              <a:t>Research Papers</a:t>
            </a:r>
            <a:endParaRPr lang="en-US" sz="1200" dirty="0"/>
          </a:p>
          <a:p>
            <a:pPr lvl="0"/>
            <a:r>
              <a:rPr lang="en-US" sz="1200" b="1" dirty="0"/>
              <a:t>Bridging the Gap Between Offline and Online Reinforcement Learning Evaluation Methodologies</a:t>
            </a:r>
            <a:br>
              <a:rPr lang="en-US" sz="1200" dirty="0"/>
            </a:br>
            <a:r>
              <a:rPr lang="en-US" sz="1200" u="sng" dirty="0">
                <a:hlinkClick r:id="rId5"/>
              </a:rPr>
              <a:t>arXiv:2212.08131</a:t>
            </a:r>
            <a:br>
              <a:rPr lang="en-US" sz="1200" dirty="0"/>
            </a:br>
            <a:r>
              <a:rPr lang="en-US" sz="1200" dirty="0"/>
              <a:t>This paper proposes a sequential approach to evaluate offline RL algorithms based on training set size and data efficiency.</a:t>
            </a:r>
          </a:p>
          <a:p>
            <a:pPr lvl="0"/>
            <a:r>
              <a:rPr lang="en-US" sz="1200" b="1" dirty="0"/>
              <a:t>Understanding the performance gap between online and offline RL algorithms</a:t>
            </a:r>
            <a:br>
              <a:rPr lang="en-US" sz="1200" dirty="0"/>
            </a:br>
            <a:r>
              <a:rPr lang="en-US" sz="1200" u="sng" dirty="0">
                <a:hlinkClick r:id="rId6"/>
              </a:rPr>
              <a:t>arXiv:2405.08448</a:t>
            </a:r>
            <a:br>
              <a:rPr lang="en-US" sz="1200" dirty="0"/>
            </a:br>
            <a:r>
              <a:rPr lang="en-US" sz="1200" dirty="0"/>
              <a:t>Discusses the performance differences between online and offline RL algorithms, providing insights into their computational demands.</a:t>
            </a:r>
          </a:p>
        </p:txBody>
      </p:sp>
    </p:spTree>
    <p:extLst>
      <p:ext uri="{BB962C8B-B14F-4D97-AF65-F5344CB8AC3E}">
        <p14:creationId xmlns:p14="http://schemas.microsoft.com/office/powerpoint/2010/main" val="32590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5DBB-3902-DD0D-39EC-7A5AB32B415F}"/>
              </a:ext>
            </a:extLst>
          </p:cNvPr>
          <p:cNvSpPr>
            <a:spLocks noGrp="1"/>
          </p:cNvSpPr>
          <p:nvPr>
            <p:ph type="title"/>
          </p:nvPr>
        </p:nvSpPr>
        <p:spPr>
          <a:xfrm>
            <a:off x="457200" y="254618"/>
            <a:ext cx="11062315" cy="838200"/>
          </a:xfrm>
        </p:spPr>
        <p:txBody>
          <a:bodyPr/>
          <a:lstStyle/>
          <a:p>
            <a:r>
              <a:rPr lang="en-US" dirty="0"/>
              <a:t>Reinforcement Learning| Overview</a:t>
            </a:r>
          </a:p>
        </p:txBody>
      </p:sp>
      <p:cxnSp>
        <p:nvCxnSpPr>
          <p:cNvPr id="8" name="Straight Connector 7">
            <a:extLst>
              <a:ext uri="{FF2B5EF4-FFF2-40B4-BE49-F238E27FC236}">
                <a16:creationId xmlns:a16="http://schemas.microsoft.com/office/drawing/2014/main" id="{63FB0BE8-56A8-395C-1D4D-EAE0C8771DC5}"/>
              </a:ext>
            </a:extLst>
          </p:cNvPr>
          <p:cNvCxnSpPr/>
          <p:nvPr/>
        </p:nvCxnSpPr>
        <p:spPr bwMode="auto">
          <a:xfrm>
            <a:off x="457200" y="1219200"/>
            <a:ext cx="13716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FC8D9CD7-2AE6-1273-39CC-D01BBB4F668D}"/>
              </a:ext>
            </a:extLst>
          </p:cNvPr>
          <p:cNvSpPr>
            <a:spLocks noGrp="1"/>
          </p:cNvSpPr>
          <p:nvPr>
            <p:ph idx="1"/>
          </p:nvPr>
        </p:nvSpPr>
        <p:spPr>
          <a:xfrm>
            <a:off x="457200" y="1600200"/>
            <a:ext cx="10788689" cy="3895725"/>
          </a:xfrm>
        </p:spPr>
        <p:txBody>
          <a:bodyPr/>
          <a:lstStyle/>
          <a:p>
            <a:r>
              <a:rPr lang="en-US" dirty="0">
                <a:solidFill>
                  <a:schemeClr val="bg2">
                    <a:lumMod val="25000"/>
                  </a:schemeClr>
                </a:solidFill>
              </a:rPr>
              <a:t>Reinforcement Learning is a </a:t>
            </a:r>
            <a:r>
              <a:rPr lang="en-US" b="1" dirty="0">
                <a:solidFill>
                  <a:schemeClr val="bg2">
                    <a:lumMod val="25000"/>
                  </a:schemeClr>
                </a:solidFill>
              </a:rPr>
              <a:t>feedback-based</a:t>
            </a:r>
            <a:r>
              <a:rPr lang="en-US" dirty="0">
                <a:solidFill>
                  <a:schemeClr val="bg2">
                    <a:lumMod val="25000"/>
                  </a:schemeClr>
                </a:solidFill>
              </a:rPr>
              <a:t> Machine learning technique in which an agent learns to behave in an environment by performing the actions and seeing the results of actions. For each </a:t>
            </a:r>
            <a:r>
              <a:rPr lang="en-US" b="1" dirty="0">
                <a:solidFill>
                  <a:schemeClr val="bg2">
                    <a:lumMod val="25000"/>
                  </a:schemeClr>
                </a:solidFill>
              </a:rPr>
              <a:t>good</a:t>
            </a:r>
            <a:r>
              <a:rPr lang="en-US" dirty="0">
                <a:solidFill>
                  <a:schemeClr val="bg2">
                    <a:lumMod val="25000"/>
                  </a:schemeClr>
                </a:solidFill>
              </a:rPr>
              <a:t> action, the agent gets </a:t>
            </a:r>
            <a:r>
              <a:rPr lang="en-US" b="1" dirty="0">
                <a:solidFill>
                  <a:schemeClr val="bg2">
                    <a:lumMod val="25000"/>
                  </a:schemeClr>
                </a:solidFill>
              </a:rPr>
              <a:t>positive</a:t>
            </a:r>
            <a:r>
              <a:rPr lang="en-US" dirty="0">
                <a:solidFill>
                  <a:schemeClr val="bg2">
                    <a:lumMod val="25000"/>
                  </a:schemeClr>
                </a:solidFill>
              </a:rPr>
              <a:t> feedback, and for each </a:t>
            </a:r>
            <a:r>
              <a:rPr lang="en-US" b="1" dirty="0">
                <a:solidFill>
                  <a:schemeClr val="bg2">
                    <a:lumMod val="25000"/>
                  </a:schemeClr>
                </a:solidFill>
              </a:rPr>
              <a:t>bad</a:t>
            </a:r>
            <a:r>
              <a:rPr lang="en-US" dirty="0">
                <a:solidFill>
                  <a:schemeClr val="bg2">
                    <a:lumMod val="25000"/>
                  </a:schemeClr>
                </a:solidFill>
              </a:rPr>
              <a:t> action, the agent gets </a:t>
            </a:r>
            <a:r>
              <a:rPr lang="en-US" b="1" dirty="0">
                <a:solidFill>
                  <a:schemeClr val="bg2">
                    <a:lumMod val="25000"/>
                  </a:schemeClr>
                </a:solidFill>
              </a:rPr>
              <a:t>negative</a:t>
            </a:r>
            <a:r>
              <a:rPr lang="en-US" dirty="0">
                <a:solidFill>
                  <a:schemeClr val="bg2">
                    <a:lumMod val="25000"/>
                  </a:schemeClr>
                </a:solidFill>
              </a:rPr>
              <a:t> feedback or penalty</a:t>
            </a:r>
          </a:p>
          <a:p>
            <a:r>
              <a:rPr lang="en-US" dirty="0">
                <a:solidFill>
                  <a:schemeClr val="bg2">
                    <a:lumMod val="25000"/>
                  </a:schemeClr>
                </a:solidFill>
              </a:rPr>
              <a:t>The agent learns with the process </a:t>
            </a:r>
            <a:r>
              <a:rPr lang="en-US" b="1" dirty="0">
                <a:solidFill>
                  <a:schemeClr val="bg2">
                    <a:lumMod val="25000"/>
                  </a:schemeClr>
                </a:solidFill>
              </a:rPr>
              <a:t>of hit and trial</a:t>
            </a:r>
            <a:r>
              <a:rPr lang="en-US" dirty="0">
                <a:solidFill>
                  <a:schemeClr val="bg2">
                    <a:lumMod val="25000"/>
                  </a:schemeClr>
                </a:solidFill>
              </a:rPr>
              <a:t>, and based on the experience, it learns to perform the task in a better way. Hence, we can say that "Reinforcement learning is a type of machine learning method where an intelligent agent (computer program) interacts with the environment and learns to act within that." How a Robotic dog learns the movement of his arms is an example of Reinforcement learning.</a:t>
            </a:r>
          </a:p>
        </p:txBody>
      </p:sp>
      <p:pic>
        <p:nvPicPr>
          <p:cNvPr id="4" name="Picture 3">
            <a:extLst>
              <a:ext uri="{FF2B5EF4-FFF2-40B4-BE49-F238E27FC236}">
                <a16:creationId xmlns:a16="http://schemas.microsoft.com/office/drawing/2014/main" id="{886DA603-8710-A676-3C8E-C5E4A6C75D3F}"/>
              </a:ext>
            </a:extLst>
          </p:cNvPr>
          <p:cNvPicPr>
            <a:picLocks noChangeAspect="1"/>
          </p:cNvPicPr>
          <p:nvPr/>
        </p:nvPicPr>
        <p:blipFill>
          <a:blip r:embed="rId2"/>
          <a:stretch>
            <a:fillRect/>
          </a:stretch>
        </p:blipFill>
        <p:spPr>
          <a:xfrm>
            <a:off x="551938" y="4871904"/>
            <a:ext cx="2937861" cy="1533792"/>
          </a:xfrm>
          <a:prstGeom prst="rect">
            <a:avLst/>
          </a:prstGeom>
        </p:spPr>
      </p:pic>
      <p:pic>
        <p:nvPicPr>
          <p:cNvPr id="7" name="Picture 6">
            <a:extLst>
              <a:ext uri="{FF2B5EF4-FFF2-40B4-BE49-F238E27FC236}">
                <a16:creationId xmlns:a16="http://schemas.microsoft.com/office/drawing/2014/main" id="{03AB7B06-EEC0-FAF0-9594-38B0BF99A09D}"/>
              </a:ext>
            </a:extLst>
          </p:cNvPr>
          <p:cNvPicPr>
            <a:picLocks noChangeAspect="1"/>
          </p:cNvPicPr>
          <p:nvPr/>
        </p:nvPicPr>
        <p:blipFill>
          <a:blip r:embed="rId3"/>
          <a:stretch>
            <a:fillRect/>
          </a:stretch>
        </p:blipFill>
        <p:spPr>
          <a:xfrm>
            <a:off x="4488567" y="4869504"/>
            <a:ext cx="2999579" cy="1536192"/>
          </a:xfrm>
          <a:prstGeom prst="rect">
            <a:avLst/>
          </a:prstGeom>
        </p:spPr>
      </p:pic>
      <p:pic>
        <p:nvPicPr>
          <p:cNvPr id="10" name="Picture 9">
            <a:extLst>
              <a:ext uri="{FF2B5EF4-FFF2-40B4-BE49-F238E27FC236}">
                <a16:creationId xmlns:a16="http://schemas.microsoft.com/office/drawing/2014/main" id="{19DFAC47-5709-B963-8A80-0AE084C47FBF}"/>
              </a:ext>
            </a:extLst>
          </p:cNvPr>
          <p:cNvPicPr>
            <a:picLocks noChangeAspect="1"/>
          </p:cNvPicPr>
          <p:nvPr/>
        </p:nvPicPr>
        <p:blipFill>
          <a:blip r:embed="rId4"/>
          <a:stretch>
            <a:fillRect/>
          </a:stretch>
        </p:blipFill>
        <p:spPr>
          <a:xfrm>
            <a:off x="8093762" y="4869504"/>
            <a:ext cx="3246865" cy="1536192"/>
          </a:xfrm>
          <a:prstGeom prst="rect">
            <a:avLst/>
          </a:prstGeom>
        </p:spPr>
      </p:pic>
      <p:pic>
        <p:nvPicPr>
          <p:cNvPr id="12" name="Graphic 11" descr="Badge 1 outline">
            <a:extLst>
              <a:ext uri="{FF2B5EF4-FFF2-40B4-BE49-F238E27FC236}">
                <a16:creationId xmlns:a16="http://schemas.microsoft.com/office/drawing/2014/main" id="{CDDC99CA-E913-BF99-E332-17F9591BC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173" y="4869504"/>
            <a:ext cx="457200" cy="457200"/>
          </a:xfrm>
          <a:prstGeom prst="rect">
            <a:avLst/>
          </a:prstGeom>
        </p:spPr>
      </p:pic>
      <p:pic>
        <p:nvPicPr>
          <p:cNvPr id="16" name="Graphic 15" descr="Badge outline">
            <a:extLst>
              <a:ext uri="{FF2B5EF4-FFF2-40B4-BE49-F238E27FC236}">
                <a16:creationId xmlns:a16="http://schemas.microsoft.com/office/drawing/2014/main" id="{BAE7B628-792D-F82E-8647-838208AE2A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95415" y="4869504"/>
            <a:ext cx="457200" cy="457200"/>
          </a:xfrm>
          <a:prstGeom prst="rect">
            <a:avLst/>
          </a:prstGeom>
        </p:spPr>
      </p:pic>
      <p:pic>
        <p:nvPicPr>
          <p:cNvPr id="18" name="Graphic 17" descr="Badge 3 outline">
            <a:extLst>
              <a:ext uri="{FF2B5EF4-FFF2-40B4-BE49-F238E27FC236}">
                <a16:creationId xmlns:a16="http://schemas.microsoft.com/office/drawing/2014/main" id="{9F44B299-D647-8DF6-28AE-DAA9D60180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96657" y="4869504"/>
            <a:ext cx="457200" cy="457200"/>
          </a:xfrm>
          <a:prstGeom prst="rect">
            <a:avLst/>
          </a:prstGeom>
        </p:spPr>
      </p:pic>
    </p:spTree>
    <p:extLst>
      <p:ext uri="{BB962C8B-B14F-4D97-AF65-F5344CB8AC3E}">
        <p14:creationId xmlns:p14="http://schemas.microsoft.com/office/powerpoint/2010/main" val="241845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1D67-25DA-759D-CFF8-93119DE5CA94}"/>
              </a:ext>
            </a:extLst>
          </p:cNvPr>
          <p:cNvSpPr>
            <a:spLocks noGrp="1"/>
          </p:cNvSpPr>
          <p:nvPr>
            <p:ph type="title"/>
          </p:nvPr>
        </p:nvSpPr>
        <p:spPr>
          <a:xfrm>
            <a:off x="564842" y="76607"/>
            <a:ext cx="11062315" cy="838200"/>
          </a:xfrm>
        </p:spPr>
        <p:txBody>
          <a:bodyPr/>
          <a:lstStyle/>
          <a:p>
            <a:r>
              <a:rPr lang="en-US" dirty="0"/>
              <a:t>Machines solving a whole new set of problems</a:t>
            </a:r>
          </a:p>
        </p:txBody>
      </p:sp>
      <p:grpSp>
        <p:nvGrpSpPr>
          <p:cNvPr id="27" name="Group 26">
            <a:extLst>
              <a:ext uri="{FF2B5EF4-FFF2-40B4-BE49-F238E27FC236}">
                <a16:creationId xmlns:a16="http://schemas.microsoft.com/office/drawing/2014/main" id="{DD34D73C-36A0-B038-D9A4-5E5B8941102D}"/>
              </a:ext>
            </a:extLst>
          </p:cNvPr>
          <p:cNvGrpSpPr/>
          <p:nvPr/>
        </p:nvGrpSpPr>
        <p:grpSpPr>
          <a:xfrm>
            <a:off x="805232" y="1994770"/>
            <a:ext cx="1789716" cy="1001836"/>
            <a:chOff x="1119517" y="2514600"/>
            <a:chExt cx="1966248" cy="1111956"/>
          </a:xfrm>
        </p:grpSpPr>
        <p:pic>
          <p:nvPicPr>
            <p:cNvPr id="7" name="Graphic 6" descr="Strawberry with solid fill">
              <a:extLst>
                <a:ext uri="{FF2B5EF4-FFF2-40B4-BE49-F238E27FC236}">
                  <a16:creationId xmlns:a16="http://schemas.microsoft.com/office/drawing/2014/main" id="{2BACA582-BAE6-82F9-62BE-C47EBEC1CE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9517" y="2559756"/>
              <a:ext cx="914400" cy="914400"/>
            </a:xfrm>
            <a:prstGeom prst="rect">
              <a:avLst/>
            </a:prstGeom>
          </p:spPr>
        </p:pic>
        <p:pic>
          <p:nvPicPr>
            <p:cNvPr id="9" name="Graphic 8" descr="Apple with solid fill">
              <a:extLst>
                <a:ext uri="{FF2B5EF4-FFF2-40B4-BE49-F238E27FC236}">
                  <a16:creationId xmlns:a16="http://schemas.microsoft.com/office/drawing/2014/main" id="{D9A7A549-6AF2-4F3B-18B8-D4FEB313D6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1365" y="2514600"/>
              <a:ext cx="914400" cy="914400"/>
            </a:xfrm>
            <a:prstGeom prst="rect">
              <a:avLst/>
            </a:prstGeom>
          </p:spPr>
        </p:pic>
        <p:cxnSp>
          <p:nvCxnSpPr>
            <p:cNvPr id="15" name="Straight Connector 14">
              <a:extLst>
                <a:ext uri="{FF2B5EF4-FFF2-40B4-BE49-F238E27FC236}">
                  <a16:creationId xmlns:a16="http://schemas.microsoft.com/office/drawing/2014/main" id="{88A58394-1428-3694-88EA-8068022899AA}"/>
                </a:ext>
              </a:extLst>
            </p:cNvPr>
            <p:cNvCxnSpPr>
              <a:cxnSpLocks/>
            </p:cNvCxnSpPr>
            <p:nvPr/>
          </p:nvCxnSpPr>
          <p:spPr bwMode="auto">
            <a:xfrm>
              <a:off x="2105037" y="2580640"/>
              <a:ext cx="0" cy="1045916"/>
            </a:xfrm>
            <a:prstGeom prst="line">
              <a:avLst/>
            </a:prstGeom>
            <a:pattFill prst="pct50">
              <a:fgClr>
                <a:schemeClr val="hlink"/>
              </a:fgClr>
              <a:bgClr>
                <a:srgbClr val="FFFFFF"/>
              </a:bgClr>
            </a:pattFill>
            <a:ln w="9525" cap="flat" cmpd="sng" algn="ctr">
              <a:solidFill>
                <a:schemeClr val="tx1"/>
              </a:solidFill>
              <a:prstDash val="sysDash"/>
              <a:round/>
              <a:headEnd type="none" w="med" len="med"/>
              <a:tailEnd type="none" w="med" len="med"/>
            </a:ln>
            <a:effectLst/>
          </p:spPr>
        </p:cxnSp>
      </p:grpSp>
      <p:sp>
        <p:nvSpPr>
          <p:cNvPr id="30" name="TextBox 29">
            <a:extLst>
              <a:ext uri="{FF2B5EF4-FFF2-40B4-BE49-F238E27FC236}">
                <a16:creationId xmlns:a16="http://schemas.microsoft.com/office/drawing/2014/main" id="{5E63330D-2756-B0CD-FB71-DEE23FF304EF}"/>
              </a:ext>
            </a:extLst>
          </p:cNvPr>
          <p:cNvSpPr txBox="1"/>
          <p:nvPr/>
        </p:nvSpPr>
        <p:spPr>
          <a:xfrm>
            <a:off x="1073858" y="3352797"/>
            <a:ext cx="1256826" cy="249567"/>
          </a:xfrm>
          <a:prstGeom prst="rect">
            <a:avLst/>
          </a:prstGeom>
          <a:noFill/>
        </p:spPr>
        <p:txBody>
          <a:bodyPr wrap="square" rtlCol="0">
            <a:spAutoFit/>
          </a:bodyPr>
          <a:lstStyle/>
          <a:p>
            <a:pPr algn="ctr"/>
            <a:r>
              <a:rPr lang="en-US" sz="1000" b="1" dirty="0">
                <a:solidFill>
                  <a:schemeClr val="bg2">
                    <a:lumMod val="25000"/>
                  </a:schemeClr>
                </a:solidFill>
                <a:latin typeface="Calibri" panose="020F0502020204030204" pitchFamily="34" charset="0"/>
                <a:cs typeface="Calibri" panose="020F0502020204030204" pitchFamily="34" charset="0"/>
              </a:rPr>
              <a:t>Supervised</a:t>
            </a:r>
          </a:p>
        </p:txBody>
      </p:sp>
      <p:sp>
        <p:nvSpPr>
          <p:cNvPr id="34" name="TextBox 33">
            <a:extLst>
              <a:ext uri="{FF2B5EF4-FFF2-40B4-BE49-F238E27FC236}">
                <a16:creationId xmlns:a16="http://schemas.microsoft.com/office/drawing/2014/main" id="{95BD1636-C75B-0C1F-742C-D07474D9E4AF}"/>
              </a:ext>
            </a:extLst>
          </p:cNvPr>
          <p:cNvSpPr txBox="1"/>
          <p:nvPr/>
        </p:nvSpPr>
        <p:spPr>
          <a:xfrm>
            <a:off x="1073858" y="3876434"/>
            <a:ext cx="1639992"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Labeled</a:t>
            </a:r>
          </a:p>
          <a:p>
            <a:endParaRPr lang="en-US" sz="1000" dirty="0">
              <a:solidFill>
                <a:schemeClr val="bg2">
                  <a:lumMod val="25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Used to find complex relations between input and label</a:t>
            </a:r>
          </a:p>
        </p:txBody>
      </p:sp>
      <p:grpSp>
        <p:nvGrpSpPr>
          <p:cNvPr id="33" name="Group 32">
            <a:extLst>
              <a:ext uri="{FF2B5EF4-FFF2-40B4-BE49-F238E27FC236}">
                <a16:creationId xmlns:a16="http://schemas.microsoft.com/office/drawing/2014/main" id="{BBB8AD9E-886E-E036-B37E-C938A6C12A83}"/>
              </a:ext>
            </a:extLst>
          </p:cNvPr>
          <p:cNvGrpSpPr/>
          <p:nvPr/>
        </p:nvGrpSpPr>
        <p:grpSpPr>
          <a:xfrm>
            <a:off x="3303511" y="1931942"/>
            <a:ext cx="1488353" cy="1244124"/>
            <a:chOff x="5525214" y="2425728"/>
            <a:chExt cx="1909955" cy="1587444"/>
          </a:xfrm>
        </p:grpSpPr>
        <p:pic>
          <p:nvPicPr>
            <p:cNvPr id="5" name="Graphic 4" descr="Connections with solid fill">
              <a:extLst>
                <a:ext uri="{FF2B5EF4-FFF2-40B4-BE49-F238E27FC236}">
                  <a16:creationId xmlns:a16="http://schemas.microsoft.com/office/drawing/2014/main" id="{8CD6CDD8-5956-8B3A-3966-DDEA4F017A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25214" y="2446169"/>
              <a:ext cx="838201" cy="838201"/>
            </a:xfrm>
            <a:prstGeom prst="rect">
              <a:avLst/>
            </a:prstGeom>
          </p:spPr>
        </p:pic>
        <p:pic>
          <p:nvPicPr>
            <p:cNvPr id="28" name="Graphic 27" descr="Connections with solid fill">
              <a:extLst>
                <a:ext uri="{FF2B5EF4-FFF2-40B4-BE49-F238E27FC236}">
                  <a16:creationId xmlns:a16="http://schemas.microsoft.com/office/drawing/2014/main" id="{365C5318-F780-08D1-14C6-03EC3B5EE0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3109" y="3174971"/>
              <a:ext cx="838201" cy="838201"/>
            </a:xfrm>
            <a:prstGeom prst="rect">
              <a:avLst/>
            </a:prstGeom>
          </p:spPr>
        </p:pic>
        <p:pic>
          <p:nvPicPr>
            <p:cNvPr id="29" name="Graphic 28" descr="Connections with solid fill">
              <a:extLst>
                <a:ext uri="{FF2B5EF4-FFF2-40B4-BE49-F238E27FC236}">
                  <a16:creationId xmlns:a16="http://schemas.microsoft.com/office/drawing/2014/main" id="{2E8ED1A0-617E-8874-C4ED-E3CEDC8B0E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6968" y="2425728"/>
              <a:ext cx="838201" cy="838201"/>
            </a:xfrm>
            <a:prstGeom prst="rect">
              <a:avLst/>
            </a:prstGeom>
          </p:spPr>
        </p:pic>
      </p:grpSp>
      <p:sp>
        <p:nvSpPr>
          <p:cNvPr id="32" name="TextBox 31">
            <a:extLst>
              <a:ext uri="{FF2B5EF4-FFF2-40B4-BE49-F238E27FC236}">
                <a16:creationId xmlns:a16="http://schemas.microsoft.com/office/drawing/2014/main" id="{82E0B4FA-36DD-D782-4FFE-18A77F8D6CD9}"/>
              </a:ext>
            </a:extLst>
          </p:cNvPr>
          <p:cNvSpPr txBox="1"/>
          <p:nvPr/>
        </p:nvSpPr>
        <p:spPr>
          <a:xfrm>
            <a:off x="3312138" y="3352797"/>
            <a:ext cx="1256826" cy="249567"/>
          </a:xfrm>
          <a:prstGeom prst="rect">
            <a:avLst/>
          </a:prstGeom>
          <a:noFill/>
        </p:spPr>
        <p:txBody>
          <a:bodyPr wrap="square" rtlCol="0">
            <a:spAutoFit/>
          </a:bodyPr>
          <a:lstStyle/>
          <a:p>
            <a:pPr algn="ctr"/>
            <a:r>
              <a:rPr lang="en-US" sz="1000" b="1" dirty="0">
                <a:solidFill>
                  <a:schemeClr val="bg2">
                    <a:lumMod val="25000"/>
                  </a:schemeClr>
                </a:solidFill>
                <a:latin typeface="Calibri" panose="020F0502020204030204" pitchFamily="34" charset="0"/>
                <a:cs typeface="Calibri" panose="020F0502020204030204" pitchFamily="34" charset="0"/>
              </a:rPr>
              <a:t>Unsupervised</a:t>
            </a:r>
          </a:p>
        </p:txBody>
      </p:sp>
      <p:sp>
        <p:nvSpPr>
          <p:cNvPr id="35" name="TextBox 34">
            <a:extLst>
              <a:ext uri="{FF2B5EF4-FFF2-40B4-BE49-F238E27FC236}">
                <a16:creationId xmlns:a16="http://schemas.microsoft.com/office/drawing/2014/main" id="{A8DEBDC6-3FE2-1682-9C37-AB8E3E7CD74C}"/>
              </a:ext>
            </a:extLst>
          </p:cNvPr>
          <p:cNvSpPr txBox="1"/>
          <p:nvPr/>
        </p:nvSpPr>
        <p:spPr>
          <a:xfrm>
            <a:off x="3233547" y="3876434"/>
            <a:ext cx="1639992" cy="707886"/>
          </a:xfrm>
          <a:prstGeom prst="rect">
            <a:avLst/>
          </a:prstGeom>
          <a:noFill/>
        </p:spPr>
        <p:txBody>
          <a:bodyPr wrap="square" rtlCol="0">
            <a:spAutoFit/>
          </a:bodyPr>
          <a:lstStyle/>
          <a:p>
            <a:pPr marL="285750" indent="-2857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Unlabeled</a:t>
            </a:r>
          </a:p>
          <a:p>
            <a:endParaRPr lang="en-US" sz="1000" dirty="0">
              <a:solidFill>
                <a:schemeClr val="bg2">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Used to find patterns in the input x</a:t>
            </a:r>
          </a:p>
        </p:txBody>
      </p:sp>
      <p:pic>
        <p:nvPicPr>
          <p:cNvPr id="20" name="Graphic 19" descr="Trophy with solid fill">
            <a:extLst>
              <a:ext uri="{FF2B5EF4-FFF2-40B4-BE49-F238E27FC236}">
                <a16:creationId xmlns:a16="http://schemas.microsoft.com/office/drawing/2014/main" id="{F8043CE7-3E18-D064-0679-BAC104114F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33185" y="1801532"/>
            <a:ext cx="260637" cy="257987"/>
          </a:xfrm>
          <a:prstGeom prst="rect">
            <a:avLst/>
          </a:prstGeom>
          <a:effectLst>
            <a:outerShdw blurRad="50800" dist="38100" dir="2700000" algn="tl" rotWithShape="0">
              <a:prstClr val="black">
                <a:alpha val="40000"/>
              </a:prstClr>
            </a:outerShdw>
          </a:effectLst>
        </p:spPr>
      </p:pic>
      <p:pic>
        <p:nvPicPr>
          <p:cNvPr id="22" name="Graphic 21" descr="Confused person with solid fill">
            <a:extLst>
              <a:ext uri="{FF2B5EF4-FFF2-40B4-BE49-F238E27FC236}">
                <a16:creationId xmlns:a16="http://schemas.microsoft.com/office/drawing/2014/main" id="{604DB66B-20E8-6117-85B1-C9FD95BA0AF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47490" y="2111275"/>
            <a:ext cx="425169" cy="420847"/>
          </a:xfrm>
          <a:prstGeom prst="rect">
            <a:avLst/>
          </a:prstGeom>
          <a:effectLst>
            <a:outerShdw blurRad="50800" dist="38100" dir="2700000" algn="tl" rotWithShape="0">
              <a:prstClr val="black">
                <a:alpha val="40000"/>
              </a:prstClr>
            </a:outerShdw>
          </a:effectLst>
        </p:spPr>
      </p:pic>
      <p:pic>
        <p:nvPicPr>
          <p:cNvPr id="24" name="Graphic 23" descr="Maze outline">
            <a:extLst>
              <a:ext uri="{FF2B5EF4-FFF2-40B4-BE49-F238E27FC236}">
                <a16:creationId xmlns:a16="http://schemas.microsoft.com/office/drawing/2014/main" id="{8B747E47-EFB6-F748-708B-AE574EE3824D}"/>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17793" t="12804" r="13031" b="14542"/>
          <a:stretch/>
        </p:blipFill>
        <p:spPr>
          <a:xfrm>
            <a:off x="6785243" y="2054352"/>
            <a:ext cx="874365" cy="909011"/>
          </a:xfrm>
          <a:prstGeom prst="rect">
            <a:avLst/>
          </a:prstGeom>
          <a:effectLst>
            <a:outerShdw blurRad="50800" dist="38100" dir="2700000" algn="tl" rotWithShape="0">
              <a:prstClr val="black">
                <a:alpha val="40000"/>
              </a:prstClr>
            </a:outerShdw>
          </a:effectLst>
        </p:spPr>
      </p:pic>
      <p:pic>
        <p:nvPicPr>
          <p:cNvPr id="26" name="Graphic 25" descr="Question mark with solid fill">
            <a:extLst>
              <a:ext uri="{FF2B5EF4-FFF2-40B4-BE49-F238E27FC236}">
                <a16:creationId xmlns:a16="http://schemas.microsoft.com/office/drawing/2014/main" id="{CDF9B03C-C06E-FC7A-4757-EDD6B4493F4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6360074" y="1925359"/>
            <a:ext cx="260637" cy="257987"/>
          </a:xfrm>
          <a:prstGeom prst="rect">
            <a:avLst/>
          </a:prstGeom>
          <a:effectLst>
            <a:outerShdw blurRad="50800" dist="38100" dir="2700000" algn="tl" rotWithShape="0">
              <a:prstClr val="black">
                <a:alpha val="40000"/>
              </a:prstClr>
            </a:outerShdw>
          </a:effectLst>
        </p:spPr>
      </p:pic>
      <p:sp>
        <p:nvSpPr>
          <p:cNvPr id="31" name="TextBox 30">
            <a:extLst>
              <a:ext uri="{FF2B5EF4-FFF2-40B4-BE49-F238E27FC236}">
                <a16:creationId xmlns:a16="http://schemas.microsoft.com/office/drawing/2014/main" id="{9ED86EFF-E6BE-7189-9E77-F6AFAC399890}"/>
              </a:ext>
            </a:extLst>
          </p:cNvPr>
          <p:cNvSpPr txBox="1"/>
          <p:nvPr/>
        </p:nvSpPr>
        <p:spPr>
          <a:xfrm>
            <a:off x="6563411" y="3359987"/>
            <a:ext cx="1256826" cy="249567"/>
          </a:xfrm>
          <a:prstGeom prst="rect">
            <a:avLst/>
          </a:prstGeom>
          <a:noFill/>
        </p:spPr>
        <p:txBody>
          <a:bodyPr wrap="square" rtlCol="0">
            <a:spAutoFit/>
          </a:bodyPr>
          <a:lstStyle/>
          <a:p>
            <a:pPr algn="ctr"/>
            <a:r>
              <a:rPr lang="en-US" sz="1000" b="1" dirty="0">
                <a:solidFill>
                  <a:schemeClr val="bg2">
                    <a:lumMod val="25000"/>
                  </a:schemeClr>
                </a:solidFill>
                <a:latin typeface="Calibri" panose="020F0502020204030204" pitchFamily="34" charset="0"/>
                <a:cs typeface="Calibri" panose="020F0502020204030204" pitchFamily="34" charset="0"/>
              </a:rPr>
              <a:t>Reinforced</a:t>
            </a:r>
          </a:p>
        </p:txBody>
      </p:sp>
      <p:sp>
        <p:nvSpPr>
          <p:cNvPr id="37" name="TextBox 36">
            <a:extLst>
              <a:ext uri="{FF2B5EF4-FFF2-40B4-BE49-F238E27FC236}">
                <a16:creationId xmlns:a16="http://schemas.microsoft.com/office/drawing/2014/main" id="{3FC6ED21-7505-67C4-167C-6D1EFB72783C}"/>
              </a:ext>
            </a:extLst>
          </p:cNvPr>
          <p:cNvSpPr txBox="1"/>
          <p:nvPr/>
        </p:nvSpPr>
        <p:spPr>
          <a:xfrm>
            <a:off x="6405597" y="3874095"/>
            <a:ext cx="1744951" cy="1015663"/>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States and actions</a:t>
            </a:r>
          </a:p>
          <a:p>
            <a:endParaRPr lang="en-US" sz="1000" dirty="0">
              <a:solidFill>
                <a:schemeClr val="bg2">
                  <a:lumMod val="25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Used to find action steps</a:t>
            </a:r>
          </a:p>
          <a:p>
            <a:pPr marL="171450" indent="-171450">
              <a:buFont typeface="Arial" panose="020B0604020202020204" pitchFamily="34" charset="0"/>
              <a:buChar char="•"/>
            </a:pPr>
            <a:endParaRPr lang="en-US" sz="1000" dirty="0">
              <a:solidFill>
                <a:schemeClr val="bg2">
                  <a:lumMod val="25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Automating deterministic problem solving</a:t>
            </a:r>
          </a:p>
        </p:txBody>
      </p:sp>
      <p:pic>
        <p:nvPicPr>
          <p:cNvPr id="44" name="Graphic 43" descr="Network diagram outline">
            <a:extLst>
              <a:ext uri="{FF2B5EF4-FFF2-40B4-BE49-F238E27FC236}">
                <a16:creationId xmlns:a16="http://schemas.microsoft.com/office/drawing/2014/main" id="{214E2383-1F51-B538-42DC-2047010A92F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277733" y="1819222"/>
            <a:ext cx="914400" cy="914400"/>
          </a:xfrm>
          <a:prstGeom prst="rect">
            <a:avLst/>
          </a:prstGeom>
        </p:spPr>
      </p:pic>
      <p:pic>
        <p:nvPicPr>
          <p:cNvPr id="46" name="Graphic 45" descr="Brain in head outline">
            <a:extLst>
              <a:ext uri="{FF2B5EF4-FFF2-40B4-BE49-F238E27FC236}">
                <a16:creationId xmlns:a16="http://schemas.microsoft.com/office/drawing/2014/main" id="{A7ACACAB-02D9-3DFD-696D-66E1E2387EE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068335" y="2029837"/>
            <a:ext cx="583722" cy="583722"/>
          </a:xfrm>
          <a:prstGeom prst="rect">
            <a:avLst/>
          </a:prstGeom>
        </p:spPr>
      </p:pic>
      <p:pic>
        <p:nvPicPr>
          <p:cNvPr id="47" name="Graphic 46" descr="Network diagram outline">
            <a:extLst>
              <a:ext uri="{FF2B5EF4-FFF2-40B4-BE49-F238E27FC236}">
                <a16:creationId xmlns:a16="http://schemas.microsoft.com/office/drawing/2014/main" id="{8C6648BD-2005-3235-D059-51A04E39AA4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flipH="1">
            <a:off x="10485128" y="1819222"/>
            <a:ext cx="917565" cy="914400"/>
          </a:xfrm>
          <a:prstGeom prst="rect">
            <a:avLst/>
          </a:prstGeom>
        </p:spPr>
      </p:pic>
      <p:sp>
        <p:nvSpPr>
          <p:cNvPr id="48" name="TextBox 47">
            <a:extLst>
              <a:ext uri="{FF2B5EF4-FFF2-40B4-BE49-F238E27FC236}">
                <a16:creationId xmlns:a16="http://schemas.microsoft.com/office/drawing/2014/main" id="{7EF09E20-562A-4A98-8DDC-EA4848429763}"/>
              </a:ext>
            </a:extLst>
          </p:cNvPr>
          <p:cNvSpPr txBox="1"/>
          <p:nvPr/>
        </p:nvSpPr>
        <p:spPr>
          <a:xfrm>
            <a:off x="9735191" y="3344272"/>
            <a:ext cx="1256826" cy="249567"/>
          </a:xfrm>
          <a:prstGeom prst="rect">
            <a:avLst/>
          </a:prstGeom>
          <a:noFill/>
        </p:spPr>
        <p:txBody>
          <a:bodyPr wrap="square" rtlCol="0">
            <a:spAutoFit/>
          </a:bodyPr>
          <a:lstStyle/>
          <a:p>
            <a:pPr algn="ctr"/>
            <a:r>
              <a:rPr lang="en-US" sz="1000" b="1" dirty="0">
                <a:solidFill>
                  <a:schemeClr val="bg2">
                    <a:lumMod val="25000"/>
                  </a:schemeClr>
                </a:solidFill>
                <a:latin typeface="Calibri" panose="020F0502020204030204" pitchFamily="34" charset="0"/>
                <a:cs typeface="Calibri" panose="020F0502020204030204" pitchFamily="34" charset="0"/>
              </a:rPr>
              <a:t>NNs</a:t>
            </a:r>
          </a:p>
        </p:txBody>
      </p:sp>
      <p:sp>
        <p:nvSpPr>
          <p:cNvPr id="49" name="TextBox 48">
            <a:extLst>
              <a:ext uri="{FF2B5EF4-FFF2-40B4-BE49-F238E27FC236}">
                <a16:creationId xmlns:a16="http://schemas.microsoft.com/office/drawing/2014/main" id="{8D7050C5-BB30-18D5-D5CD-FA930AB2C231}"/>
              </a:ext>
            </a:extLst>
          </p:cNvPr>
          <p:cNvSpPr txBox="1"/>
          <p:nvPr/>
        </p:nvSpPr>
        <p:spPr>
          <a:xfrm>
            <a:off x="9442079" y="3882016"/>
            <a:ext cx="1813978" cy="1169551"/>
          </a:xfrm>
          <a:prstGeom prst="rect">
            <a:avLst/>
          </a:prstGeom>
          <a:noFill/>
        </p:spPr>
        <p:txBody>
          <a:bodyPr wrap="square" rtlCol="0">
            <a:spAutoFit/>
          </a:bodyPr>
          <a:lstStyle/>
          <a:p>
            <a:pPr marL="285750" indent="-2857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Data is unstructured in nature</a:t>
            </a:r>
          </a:p>
          <a:p>
            <a:endParaRPr lang="en-US" sz="1000" dirty="0">
              <a:solidFill>
                <a:schemeClr val="bg2">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000" dirty="0">
                <a:solidFill>
                  <a:schemeClr val="bg2">
                    <a:lumMod val="25000"/>
                  </a:schemeClr>
                </a:solidFill>
                <a:latin typeface="Calibri" panose="020F0502020204030204" pitchFamily="34" charset="0"/>
                <a:cs typeface="Calibri" panose="020F0502020204030204" pitchFamily="34" charset="0"/>
              </a:rPr>
              <a:t>Used to find patterns in data considering the spatial and temporal aspects of behavior</a:t>
            </a:r>
          </a:p>
        </p:txBody>
      </p:sp>
      <p:grpSp>
        <p:nvGrpSpPr>
          <p:cNvPr id="3" name="Group 2">
            <a:extLst>
              <a:ext uri="{FF2B5EF4-FFF2-40B4-BE49-F238E27FC236}">
                <a16:creationId xmlns:a16="http://schemas.microsoft.com/office/drawing/2014/main" id="{D5048307-BC70-DF17-55FE-91399EDB7FFE}"/>
              </a:ext>
            </a:extLst>
          </p:cNvPr>
          <p:cNvGrpSpPr/>
          <p:nvPr/>
        </p:nvGrpSpPr>
        <p:grpSpPr>
          <a:xfrm>
            <a:off x="8519706" y="5117423"/>
            <a:ext cx="1437903" cy="1787428"/>
            <a:chOff x="8124505" y="4544255"/>
            <a:chExt cx="1437903" cy="1787428"/>
          </a:xfrm>
        </p:grpSpPr>
        <p:pic>
          <p:nvPicPr>
            <p:cNvPr id="4" name="Graphic 3" descr="Syncing cloud outline">
              <a:extLst>
                <a:ext uri="{FF2B5EF4-FFF2-40B4-BE49-F238E27FC236}">
                  <a16:creationId xmlns:a16="http://schemas.microsoft.com/office/drawing/2014/main" id="{7B9C5A3F-4EF0-6DEC-0DD6-987C7FD2D4E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124505" y="4544255"/>
              <a:ext cx="422247" cy="422247"/>
            </a:xfrm>
            <a:prstGeom prst="rect">
              <a:avLst/>
            </a:prstGeom>
          </p:spPr>
        </p:pic>
        <p:pic>
          <p:nvPicPr>
            <p:cNvPr id="6" name="Graphic 5" descr="Supply And Demand with solid fill">
              <a:extLst>
                <a:ext uri="{FF2B5EF4-FFF2-40B4-BE49-F238E27FC236}">
                  <a16:creationId xmlns:a16="http://schemas.microsoft.com/office/drawing/2014/main" id="{9ED56291-7C7D-1892-0C01-587EADC3FFC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442065" y="4775377"/>
              <a:ext cx="906965" cy="906965"/>
            </a:xfrm>
            <a:prstGeom prst="rect">
              <a:avLst/>
            </a:prstGeom>
          </p:spPr>
        </p:pic>
        <p:sp>
          <p:nvSpPr>
            <p:cNvPr id="8" name="TextBox 7">
              <a:extLst>
                <a:ext uri="{FF2B5EF4-FFF2-40B4-BE49-F238E27FC236}">
                  <a16:creationId xmlns:a16="http://schemas.microsoft.com/office/drawing/2014/main" id="{7E65CF46-C25D-E754-FCAB-DFA2679C2BF9}"/>
                </a:ext>
              </a:extLst>
            </p:cNvPr>
            <p:cNvSpPr txBox="1"/>
            <p:nvPr/>
          </p:nvSpPr>
          <p:spPr>
            <a:xfrm>
              <a:off x="8228685" y="5623797"/>
              <a:ext cx="1333723" cy="707886"/>
            </a:xfrm>
            <a:prstGeom prst="rect">
              <a:avLst/>
            </a:prstGeom>
            <a:noFill/>
          </p:spPr>
          <p:txBody>
            <a:bodyPr wrap="square" rtlCol="0">
              <a:spAutoFit/>
            </a:bodyPr>
            <a:lstStyle/>
            <a:p>
              <a:pPr algn="ctr"/>
              <a:r>
                <a:rPr lang="en-US" sz="1000" dirty="0"/>
                <a:t>Walmart uses a Dynamic Pricing system to optimize store clearance</a:t>
              </a:r>
            </a:p>
          </p:txBody>
        </p:sp>
      </p:grpSp>
      <p:grpSp>
        <p:nvGrpSpPr>
          <p:cNvPr id="10" name="Group 9">
            <a:extLst>
              <a:ext uri="{FF2B5EF4-FFF2-40B4-BE49-F238E27FC236}">
                <a16:creationId xmlns:a16="http://schemas.microsoft.com/office/drawing/2014/main" id="{68EF4C3F-221C-4107-19B6-2C93C70E0F49}"/>
              </a:ext>
            </a:extLst>
          </p:cNvPr>
          <p:cNvGrpSpPr/>
          <p:nvPr/>
        </p:nvGrpSpPr>
        <p:grpSpPr>
          <a:xfrm>
            <a:off x="5478042" y="4934529"/>
            <a:ext cx="1383093" cy="1923471"/>
            <a:chOff x="4084398" y="4682276"/>
            <a:chExt cx="1383093" cy="1923471"/>
          </a:xfrm>
        </p:grpSpPr>
        <p:pic>
          <p:nvPicPr>
            <p:cNvPr id="11" name="Graphic 10" descr="Advertising with solid fill">
              <a:extLst>
                <a:ext uri="{FF2B5EF4-FFF2-40B4-BE49-F238E27FC236}">
                  <a16:creationId xmlns:a16="http://schemas.microsoft.com/office/drawing/2014/main" id="{D39D675A-0371-AC4A-4545-B521640DBC2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172577" y="4913398"/>
              <a:ext cx="294914" cy="294914"/>
            </a:xfrm>
            <a:prstGeom prst="rect">
              <a:avLst/>
            </a:prstGeom>
          </p:spPr>
        </p:pic>
        <p:pic>
          <p:nvPicPr>
            <p:cNvPr id="12" name="Graphic 11" descr="Apple with solid fill">
              <a:extLst>
                <a:ext uri="{FF2B5EF4-FFF2-40B4-BE49-F238E27FC236}">
                  <a16:creationId xmlns:a16="http://schemas.microsoft.com/office/drawing/2014/main" id="{E4C2D326-83D9-5497-5581-B05F8022B4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86607" y="4682276"/>
              <a:ext cx="317535" cy="317535"/>
            </a:xfrm>
            <a:prstGeom prst="rect">
              <a:avLst/>
            </a:prstGeom>
          </p:spPr>
        </p:pic>
        <p:pic>
          <p:nvPicPr>
            <p:cNvPr id="13" name="Graphic 12" descr="Baseball bat and ball outline">
              <a:extLst>
                <a:ext uri="{FF2B5EF4-FFF2-40B4-BE49-F238E27FC236}">
                  <a16:creationId xmlns:a16="http://schemas.microsoft.com/office/drawing/2014/main" id="{B2B07271-E5FD-BEBE-616F-74064DBA383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084398" y="4879742"/>
              <a:ext cx="294914" cy="294914"/>
            </a:xfrm>
            <a:prstGeom prst="rect">
              <a:avLst/>
            </a:prstGeom>
          </p:spPr>
        </p:pic>
        <p:pic>
          <p:nvPicPr>
            <p:cNvPr id="14" name="Graphic 13" descr="Internet outline">
              <a:extLst>
                <a:ext uri="{FF2B5EF4-FFF2-40B4-BE49-F238E27FC236}">
                  <a16:creationId xmlns:a16="http://schemas.microsoft.com/office/drawing/2014/main" id="{C5612D5E-2B24-32FD-3C5A-72B9365AA739}"/>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262294" y="4879706"/>
              <a:ext cx="1037061" cy="1037061"/>
            </a:xfrm>
            <a:prstGeom prst="rect">
              <a:avLst/>
            </a:prstGeom>
          </p:spPr>
        </p:pic>
        <p:sp>
          <p:nvSpPr>
            <p:cNvPr id="16" name="TextBox 15">
              <a:extLst>
                <a:ext uri="{FF2B5EF4-FFF2-40B4-BE49-F238E27FC236}">
                  <a16:creationId xmlns:a16="http://schemas.microsoft.com/office/drawing/2014/main" id="{AFB36DD8-5465-48FF-1F9E-91243DB35B5A}"/>
                </a:ext>
              </a:extLst>
            </p:cNvPr>
            <p:cNvSpPr txBox="1"/>
            <p:nvPr/>
          </p:nvSpPr>
          <p:spPr>
            <a:xfrm>
              <a:off x="4133768" y="5743973"/>
              <a:ext cx="1333723" cy="861774"/>
            </a:xfrm>
            <a:prstGeom prst="rect">
              <a:avLst/>
            </a:prstGeom>
            <a:noFill/>
          </p:spPr>
          <p:txBody>
            <a:bodyPr wrap="square" rtlCol="0">
              <a:spAutoFit/>
            </a:bodyPr>
            <a:lstStyle/>
            <a:p>
              <a:pPr algn="ctr"/>
              <a:r>
                <a:rPr lang="en-US" sz="1000" dirty="0"/>
                <a:t>Adobe used a Campaign Recommendation system to increase browse LTV</a:t>
              </a:r>
            </a:p>
          </p:txBody>
        </p:sp>
      </p:grpSp>
      <p:grpSp>
        <p:nvGrpSpPr>
          <p:cNvPr id="17" name="Group 16">
            <a:extLst>
              <a:ext uri="{FF2B5EF4-FFF2-40B4-BE49-F238E27FC236}">
                <a16:creationId xmlns:a16="http://schemas.microsoft.com/office/drawing/2014/main" id="{436FAFBC-ECC7-42A8-B370-B556DBD47AEF}"/>
              </a:ext>
            </a:extLst>
          </p:cNvPr>
          <p:cNvGrpSpPr/>
          <p:nvPr/>
        </p:nvGrpSpPr>
        <p:grpSpPr>
          <a:xfrm>
            <a:off x="2419054" y="5138169"/>
            <a:ext cx="1509617" cy="1476683"/>
            <a:chOff x="1589720" y="4624168"/>
            <a:chExt cx="1509617" cy="1476683"/>
          </a:xfrm>
        </p:grpSpPr>
        <p:pic>
          <p:nvPicPr>
            <p:cNvPr id="18" name="Graphic 17" descr="Processor with solid fill">
              <a:extLst>
                <a:ext uri="{FF2B5EF4-FFF2-40B4-BE49-F238E27FC236}">
                  <a16:creationId xmlns:a16="http://schemas.microsoft.com/office/drawing/2014/main" id="{8E52965F-C10E-0E54-FA80-6AF1C590EF52}"/>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589720" y="4624168"/>
              <a:ext cx="446123" cy="446123"/>
            </a:xfrm>
            <a:prstGeom prst="rect">
              <a:avLst/>
            </a:prstGeom>
          </p:spPr>
        </p:pic>
        <p:pic>
          <p:nvPicPr>
            <p:cNvPr id="19" name="Graphic 18" descr="Convertible with solid fill">
              <a:extLst>
                <a:ext uri="{FF2B5EF4-FFF2-40B4-BE49-F238E27FC236}">
                  <a16:creationId xmlns:a16="http://schemas.microsoft.com/office/drawing/2014/main" id="{4902DB97-1F52-87D2-7883-F7EEBB0B462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975276" y="4709397"/>
              <a:ext cx="914400" cy="914400"/>
            </a:xfrm>
            <a:prstGeom prst="rect">
              <a:avLst/>
            </a:prstGeom>
          </p:spPr>
        </p:pic>
        <p:sp>
          <p:nvSpPr>
            <p:cNvPr id="21" name="TextBox 20">
              <a:extLst>
                <a:ext uri="{FF2B5EF4-FFF2-40B4-BE49-F238E27FC236}">
                  <a16:creationId xmlns:a16="http://schemas.microsoft.com/office/drawing/2014/main" id="{A264C395-91AC-3E22-7859-EA8794D5DE43}"/>
                </a:ext>
              </a:extLst>
            </p:cNvPr>
            <p:cNvSpPr txBox="1"/>
            <p:nvPr/>
          </p:nvSpPr>
          <p:spPr>
            <a:xfrm>
              <a:off x="1765614" y="5546853"/>
              <a:ext cx="1333723" cy="553998"/>
            </a:xfrm>
            <a:prstGeom prst="rect">
              <a:avLst/>
            </a:prstGeom>
            <a:noFill/>
          </p:spPr>
          <p:txBody>
            <a:bodyPr wrap="square" rtlCol="0">
              <a:spAutoFit/>
            </a:bodyPr>
            <a:lstStyle/>
            <a:p>
              <a:pPr algn="ctr"/>
              <a:r>
                <a:rPr lang="en-US" sz="1000" dirty="0"/>
                <a:t>Best path analysis et al for Google’s self driving cars</a:t>
              </a:r>
            </a:p>
          </p:txBody>
        </p:sp>
      </p:grpSp>
      <p:sp>
        <p:nvSpPr>
          <p:cNvPr id="25" name="Rectangle 24">
            <a:extLst>
              <a:ext uri="{FF2B5EF4-FFF2-40B4-BE49-F238E27FC236}">
                <a16:creationId xmlns:a16="http://schemas.microsoft.com/office/drawing/2014/main" id="{EE01576F-6FA4-8E25-D2C4-A4B82013FE4C}"/>
              </a:ext>
            </a:extLst>
          </p:cNvPr>
          <p:cNvSpPr/>
          <p:nvPr/>
        </p:nvSpPr>
        <p:spPr>
          <a:xfrm>
            <a:off x="851201" y="1080767"/>
            <a:ext cx="1572675" cy="400110"/>
          </a:xfrm>
          <a:prstGeom prst="rect">
            <a:avLst/>
          </a:prstGeom>
          <a:noFill/>
        </p:spPr>
        <p:txBody>
          <a:bodyPr wrap="none" lIns="91440" tIns="45720" rIns="91440" bIns="45720">
            <a:spAutoFit/>
          </a:bodyPr>
          <a:lstStyle/>
          <a:p>
            <a:pPr algn="ctr"/>
            <a:r>
              <a:rPr lang="en-US" sz="2000" b="1" dirty="0">
                <a:ln w="12700">
                  <a:solidFill>
                    <a:schemeClr val="tx2"/>
                  </a:solidFill>
                  <a:prstDash val="solid"/>
                </a:ln>
                <a:solidFill>
                  <a:schemeClr val="tx2"/>
                </a:solidFill>
                <a:effectLst>
                  <a:outerShdw dist="38100" dir="2640000" algn="bl" rotWithShape="0">
                    <a:schemeClr val="accent1"/>
                  </a:outerShdw>
                </a:effectLst>
              </a:rPr>
              <a:t>Comparison</a:t>
            </a:r>
            <a:r>
              <a:rPr lang="en-US" sz="2000" b="1" cap="none" spc="0" dirty="0">
                <a:ln w="12700">
                  <a:solidFill>
                    <a:schemeClr val="tx2"/>
                  </a:solidFill>
                  <a:prstDash val="solid"/>
                </a:ln>
                <a:solidFill>
                  <a:schemeClr val="tx2"/>
                </a:solidFill>
                <a:effectLst>
                  <a:outerShdw dist="38100" dir="2640000" algn="bl" rotWithShape="0">
                    <a:schemeClr val="accent1"/>
                  </a:outerShdw>
                </a:effectLst>
              </a:rPr>
              <a:t>:</a:t>
            </a:r>
          </a:p>
        </p:txBody>
      </p:sp>
    </p:spTree>
    <p:extLst>
      <p:ext uri="{BB962C8B-B14F-4D97-AF65-F5344CB8AC3E}">
        <p14:creationId xmlns:p14="http://schemas.microsoft.com/office/powerpoint/2010/main" val="247129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5FD04C0-ACE7-B581-408B-6271415E7A0C}"/>
              </a:ext>
            </a:extLst>
          </p:cNvPr>
          <p:cNvSpPr/>
          <p:nvPr/>
        </p:nvSpPr>
        <p:spPr bwMode="auto">
          <a:xfrm>
            <a:off x="334288" y="2607549"/>
            <a:ext cx="11672183" cy="3408721"/>
          </a:xfrm>
          <a:prstGeom prst="rect">
            <a:avLst/>
          </a:prstGeom>
          <a:solidFill>
            <a:schemeClr val="bg1"/>
          </a:solidFill>
          <a:ln>
            <a:solidFill>
              <a:schemeClr val="accent2"/>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 name="Title 1">
            <a:extLst>
              <a:ext uri="{FF2B5EF4-FFF2-40B4-BE49-F238E27FC236}">
                <a16:creationId xmlns:a16="http://schemas.microsoft.com/office/drawing/2014/main" id="{C0DC1F1C-E351-0A23-363A-E639B6D0C71A}"/>
              </a:ext>
            </a:extLst>
          </p:cNvPr>
          <p:cNvSpPr>
            <a:spLocks noGrp="1"/>
          </p:cNvSpPr>
          <p:nvPr>
            <p:ph type="title"/>
          </p:nvPr>
        </p:nvSpPr>
        <p:spPr>
          <a:xfrm>
            <a:off x="562887" y="-255277"/>
            <a:ext cx="11062315" cy="838200"/>
          </a:xfrm>
        </p:spPr>
        <p:txBody>
          <a:bodyPr/>
          <a:lstStyle/>
          <a:p>
            <a:r>
              <a:rPr lang="en-US" dirty="0"/>
              <a:t>Reinforcement Learning |</a:t>
            </a:r>
            <a:r>
              <a:rPr lang="en-US" sz="1800" dirty="0"/>
              <a:t> </a:t>
            </a:r>
            <a:r>
              <a:rPr lang="en-US" sz="1400" b="0" dirty="0"/>
              <a:t>Key Elements of RL</a:t>
            </a:r>
            <a:endParaRPr lang="en-US" sz="1800" b="0" dirty="0"/>
          </a:p>
        </p:txBody>
      </p:sp>
      <p:grpSp>
        <p:nvGrpSpPr>
          <p:cNvPr id="11" name="Group 10">
            <a:extLst>
              <a:ext uri="{FF2B5EF4-FFF2-40B4-BE49-F238E27FC236}">
                <a16:creationId xmlns:a16="http://schemas.microsoft.com/office/drawing/2014/main" id="{0D24902E-7C9E-7792-87A2-777BC01DDCB1}"/>
              </a:ext>
            </a:extLst>
          </p:cNvPr>
          <p:cNvGrpSpPr/>
          <p:nvPr/>
        </p:nvGrpSpPr>
        <p:grpSpPr>
          <a:xfrm>
            <a:off x="6194308" y="718243"/>
            <a:ext cx="5846779" cy="1547696"/>
            <a:chOff x="334288" y="728196"/>
            <a:chExt cx="5727181" cy="1547696"/>
          </a:xfrm>
        </p:grpSpPr>
        <p:sp>
          <p:nvSpPr>
            <p:cNvPr id="45" name="Rectangle 44">
              <a:extLst>
                <a:ext uri="{FF2B5EF4-FFF2-40B4-BE49-F238E27FC236}">
                  <a16:creationId xmlns:a16="http://schemas.microsoft.com/office/drawing/2014/main" id="{58D025DB-788C-F9FA-D1BC-3954BB415F3F}"/>
                </a:ext>
              </a:extLst>
            </p:cNvPr>
            <p:cNvSpPr/>
            <p:nvPr/>
          </p:nvSpPr>
          <p:spPr bwMode="auto">
            <a:xfrm>
              <a:off x="438203" y="728196"/>
              <a:ext cx="2191707" cy="25832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a:spcBef>
                  <a:spcPct val="100000"/>
                </a:spcBef>
                <a:spcAft>
                  <a:spcPct val="0"/>
                </a:spcAft>
              </a:pPr>
              <a:r>
                <a:rPr lang="en-US" sz="1200">
                  <a:solidFill>
                    <a:schemeClr val="bg1"/>
                  </a:solidFill>
                  <a:latin typeface="Selawik"/>
                </a:rPr>
                <a:t>A diverse set of examples</a:t>
              </a:r>
              <a:endParaRPr lang="en-US">
                <a:solidFill>
                  <a:schemeClr val="bg1"/>
                </a:solidFill>
              </a:endParaRPr>
            </a:p>
          </p:txBody>
        </p:sp>
        <p:sp>
          <p:nvSpPr>
            <p:cNvPr id="21" name="Rectangle 20">
              <a:extLst>
                <a:ext uri="{FF2B5EF4-FFF2-40B4-BE49-F238E27FC236}">
                  <a16:creationId xmlns:a16="http://schemas.microsoft.com/office/drawing/2014/main" id="{92C2A765-503B-5CD1-6E64-92EB11B0FEB1}"/>
                </a:ext>
              </a:extLst>
            </p:cNvPr>
            <p:cNvSpPr/>
            <p:nvPr/>
          </p:nvSpPr>
          <p:spPr bwMode="auto">
            <a:xfrm>
              <a:off x="334288" y="982075"/>
              <a:ext cx="5669010" cy="1293817"/>
            </a:xfrm>
            <a:prstGeom prst="rect">
              <a:avLst/>
            </a:prstGeom>
            <a:solidFill>
              <a:schemeClr val="bg1"/>
            </a:solidFill>
            <a:ln>
              <a:solidFill>
                <a:schemeClr val="accent2"/>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6" name="TextBox 9">
              <a:extLst>
                <a:ext uri="{FF2B5EF4-FFF2-40B4-BE49-F238E27FC236}">
                  <a16:creationId xmlns:a16="http://schemas.microsoft.com/office/drawing/2014/main" id="{021A0649-22AD-C775-28D3-F7CD5F333185}"/>
                </a:ext>
              </a:extLst>
            </p:cNvPr>
            <p:cNvSpPr txBox="1"/>
            <p:nvPr/>
          </p:nvSpPr>
          <p:spPr>
            <a:xfrm>
              <a:off x="4098401" y="1897120"/>
              <a:ext cx="1963068"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latin typeface="Selawik"/>
                </a:rPr>
                <a:t>Designing a campaign strategy to increase Customer Lifetime Value</a:t>
              </a:r>
              <a:endParaRPr lang="en-US"/>
            </a:p>
          </p:txBody>
        </p:sp>
        <p:sp>
          <p:nvSpPr>
            <p:cNvPr id="12" name="TextBox 15">
              <a:extLst>
                <a:ext uri="{FF2B5EF4-FFF2-40B4-BE49-F238E27FC236}">
                  <a16:creationId xmlns:a16="http://schemas.microsoft.com/office/drawing/2014/main" id="{4026DEE2-0807-87E2-6A9B-61A9B3B45591}"/>
                </a:ext>
              </a:extLst>
            </p:cNvPr>
            <p:cNvSpPr txBox="1"/>
            <p:nvPr/>
          </p:nvSpPr>
          <p:spPr>
            <a:xfrm>
              <a:off x="2262879" y="1904518"/>
              <a:ext cx="1897558"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latin typeface="Selawik"/>
                </a:rPr>
                <a:t>Enhancing a customer experience in an omni channel world</a:t>
              </a:r>
            </a:p>
          </p:txBody>
        </p:sp>
        <p:sp>
          <p:nvSpPr>
            <p:cNvPr id="15" name="TextBox 13">
              <a:extLst>
                <a:ext uri="{FF2B5EF4-FFF2-40B4-BE49-F238E27FC236}">
                  <a16:creationId xmlns:a16="http://schemas.microsoft.com/office/drawing/2014/main" id="{24B3549E-63BD-A8C6-DC19-79DFA6551DC9}"/>
                </a:ext>
              </a:extLst>
            </p:cNvPr>
            <p:cNvSpPr txBox="1"/>
            <p:nvPr/>
          </p:nvSpPr>
          <p:spPr>
            <a:xfrm>
              <a:off x="441453" y="1899320"/>
              <a:ext cx="1596733"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latin typeface="Selawik"/>
                </a:rPr>
                <a:t>Finding the best path for a self-driving car in real-time</a:t>
              </a:r>
            </a:p>
          </p:txBody>
        </p:sp>
        <p:pic>
          <p:nvPicPr>
            <p:cNvPr id="19" name="Picture 21" descr="Icon&#10;&#10;Description automatically generated">
              <a:extLst>
                <a:ext uri="{FF2B5EF4-FFF2-40B4-BE49-F238E27FC236}">
                  <a16:creationId xmlns:a16="http://schemas.microsoft.com/office/drawing/2014/main" id="{70920B60-6254-B53B-B218-8E26EFAF8B97}"/>
                </a:ext>
              </a:extLst>
            </p:cNvPr>
            <p:cNvPicPr>
              <a:picLocks noChangeAspect="1"/>
            </p:cNvPicPr>
            <p:nvPr/>
          </p:nvPicPr>
          <p:blipFill>
            <a:blip r:embed="rId2"/>
            <a:stretch>
              <a:fillRect/>
            </a:stretch>
          </p:blipFill>
          <p:spPr>
            <a:xfrm>
              <a:off x="2853047" y="1165318"/>
              <a:ext cx="714500" cy="734292"/>
            </a:xfrm>
            <a:prstGeom prst="rect">
              <a:avLst/>
            </a:prstGeom>
          </p:spPr>
        </p:pic>
        <p:pic>
          <p:nvPicPr>
            <p:cNvPr id="22" name="Picture 22" descr="Icon&#10;&#10;Description automatically generated">
              <a:extLst>
                <a:ext uri="{FF2B5EF4-FFF2-40B4-BE49-F238E27FC236}">
                  <a16:creationId xmlns:a16="http://schemas.microsoft.com/office/drawing/2014/main" id="{52C4A484-F130-8791-1026-9E8C6BA70F84}"/>
                </a:ext>
              </a:extLst>
            </p:cNvPr>
            <p:cNvPicPr>
              <a:picLocks noChangeAspect="1"/>
            </p:cNvPicPr>
            <p:nvPr/>
          </p:nvPicPr>
          <p:blipFill>
            <a:blip r:embed="rId3"/>
            <a:stretch>
              <a:fillRect/>
            </a:stretch>
          </p:blipFill>
          <p:spPr>
            <a:xfrm>
              <a:off x="892091" y="1107914"/>
              <a:ext cx="674916" cy="744188"/>
            </a:xfrm>
            <a:prstGeom prst="rect">
              <a:avLst/>
            </a:prstGeom>
          </p:spPr>
        </p:pic>
        <p:pic>
          <p:nvPicPr>
            <p:cNvPr id="23" name="Picture 23" descr="A picture containing icon&#10;&#10;Description automatically generated">
              <a:extLst>
                <a:ext uri="{FF2B5EF4-FFF2-40B4-BE49-F238E27FC236}">
                  <a16:creationId xmlns:a16="http://schemas.microsoft.com/office/drawing/2014/main" id="{B912FDC3-3E88-D245-1662-8ED1148AB745}"/>
                </a:ext>
              </a:extLst>
            </p:cNvPr>
            <p:cNvPicPr>
              <a:picLocks noChangeAspect="1"/>
            </p:cNvPicPr>
            <p:nvPr/>
          </p:nvPicPr>
          <p:blipFill>
            <a:blip r:embed="rId4"/>
            <a:stretch>
              <a:fillRect/>
            </a:stretch>
          </p:blipFill>
          <p:spPr>
            <a:xfrm>
              <a:off x="4703619" y="1145528"/>
              <a:ext cx="744188" cy="773876"/>
            </a:xfrm>
            <a:prstGeom prst="rect">
              <a:avLst/>
            </a:prstGeom>
          </p:spPr>
        </p:pic>
      </p:grpSp>
      <p:grpSp>
        <p:nvGrpSpPr>
          <p:cNvPr id="10" name="Group 9">
            <a:extLst>
              <a:ext uri="{FF2B5EF4-FFF2-40B4-BE49-F238E27FC236}">
                <a16:creationId xmlns:a16="http://schemas.microsoft.com/office/drawing/2014/main" id="{0E724B63-EDFE-0C84-C70C-5DDE7B9486E6}"/>
              </a:ext>
            </a:extLst>
          </p:cNvPr>
          <p:cNvGrpSpPr/>
          <p:nvPr/>
        </p:nvGrpSpPr>
        <p:grpSpPr>
          <a:xfrm>
            <a:off x="334287" y="719453"/>
            <a:ext cx="5849506" cy="1549153"/>
            <a:chOff x="6063757" y="727194"/>
            <a:chExt cx="5767140" cy="1549153"/>
          </a:xfrm>
        </p:grpSpPr>
        <p:sp>
          <p:nvSpPr>
            <p:cNvPr id="44" name="Rectangle 43">
              <a:extLst>
                <a:ext uri="{FF2B5EF4-FFF2-40B4-BE49-F238E27FC236}">
                  <a16:creationId xmlns:a16="http://schemas.microsoft.com/office/drawing/2014/main" id="{6CA7C5E5-4743-2E2F-64B9-862B0B621EB8}"/>
                </a:ext>
              </a:extLst>
            </p:cNvPr>
            <p:cNvSpPr/>
            <p:nvPr/>
          </p:nvSpPr>
          <p:spPr bwMode="auto">
            <a:xfrm>
              <a:off x="6154793" y="727194"/>
              <a:ext cx="2815857" cy="297904"/>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a:spcBef>
                  <a:spcPct val="100000"/>
                </a:spcBef>
                <a:spcAft>
                  <a:spcPct val="0"/>
                </a:spcAft>
              </a:pPr>
              <a:r>
                <a:rPr lang="en-US" sz="1200">
                  <a:solidFill>
                    <a:schemeClr val="bg1"/>
                  </a:solidFill>
                  <a:latin typeface="Selawik"/>
                </a:rPr>
                <a:t>Solve a whole different type of problems</a:t>
              </a:r>
              <a:endParaRPr lang="en-US">
                <a:solidFill>
                  <a:schemeClr val="bg1"/>
                </a:solidFill>
              </a:endParaRPr>
            </a:p>
          </p:txBody>
        </p:sp>
        <p:sp>
          <p:nvSpPr>
            <p:cNvPr id="200" name="Rectangle 199">
              <a:extLst>
                <a:ext uri="{FF2B5EF4-FFF2-40B4-BE49-F238E27FC236}">
                  <a16:creationId xmlns:a16="http://schemas.microsoft.com/office/drawing/2014/main" id="{DEDA62D1-CC29-E8A8-B6AE-C59887B847A9}"/>
                </a:ext>
              </a:extLst>
            </p:cNvPr>
            <p:cNvSpPr/>
            <p:nvPr/>
          </p:nvSpPr>
          <p:spPr bwMode="auto">
            <a:xfrm>
              <a:off x="6063757" y="982324"/>
              <a:ext cx="5727133" cy="1293315"/>
            </a:xfrm>
            <a:prstGeom prst="rect">
              <a:avLst/>
            </a:prstGeom>
            <a:solidFill>
              <a:schemeClr val="bg1"/>
            </a:solidFill>
            <a:ln>
              <a:solidFill>
                <a:schemeClr val="accent2"/>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pic>
          <p:nvPicPr>
            <p:cNvPr id="24" name="Picture 24" descr="Icon&#10;&#10;Description automatically generated">
              <a:extLst>
                <a:ext uri="{FF2B5EF4-FFF2-40B4-BE49-F238E27FC236}">
                  <a16:creationId xmlns:a16="http://schemas.microsoft.com/office/drawing/2014/main" id="{2CB36394-FE72-2175-7813-5F859B7C45FD}"/>
                </a:ext>
              </a:extLst>
            </p:cNvPr>
            <p:cNvPicPr>
              <a:picLocks noChangeAspect="1"/>
            </p:cNvPicPr>
            <p:nvPr/>
          </p:nvPicPr>
          <p:blipFill>
            <a:blip r:embed="rId5"/>
            <a:stretch>
              <a:fillRect/>
            </a:stretch>
          </p:blipFill>
          <p:spPr>
            <a:xfrm>
              <a:off x="10354292" y="1076253"/>
              <a:ext cx="843149" cy="833253"/>
            </a:xfrm>
            <a:prstGeom prst="rect">
              <a:avLst/>
            </a:prstGeom>
          </p:spPr>
        </p:pic>
        <p:sp>
          <p:nvSpPr>
            <p:cNvPr id="25" name="TextBox 9">
              <a:extLst>
                <a:ext uri="{FF2B5EF4-FFF2-40B4-BE49-F238E27FC236}">
                  <a16:creationId xmlns:a16="http://schemas.microsoft.com/office/drawing/2014/main" id="{64453913-7A8C-45F3-13A4-F740C11AA72F}"/>
                </a:ext>
              </a:extLst>
            </p:cNvPr>
            <p:cNvSpPr txBox="1"/>
            <p:nvPr/>
          </p:nvSpPr>
          <p:spPr>
            <a:xfrm>
              <a:off x="9710469" y="1897119"/>
              <a:ext cx="2120428"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latin typeface="Selawik"/>
                </a:rPr>
                <a:t>Long term optimization of rewards over immediate best outcome</a:t>
              </a:r>
              <a:endParaRPr lang="en-US"/>
            </a:p>
          </p:txBody>
        </p:sp>
        <p:pic>
          <p:nvPicPr>
            <p:cNvPr id="28" name="Picture 30" descr="Icon&#10;&#10;Description automatically generated">
              <a:extLst>
                <a:ext uri="{FF2B5EF4-FFF2-40B4-BE49-F238E27FC236}">
                  <a16:creationId xmlns:a16="http://schemas.microsoft.com/office/drawing/2014/main" id="{688F3890-0E52-EAEF-8036-98EE7956BE36}"/>
                </a:ext>
              </a:extLst>
            </p:cNvPr>
            <p:cNvPicPr>
              <a:picLocks noChangeAspect="1"/>
            </p:cNvPicPr>
            <p:nvPr/>
          </p:nvPicPr>
          <p:blipFill>
            <a:blip r:embed="rId6"/>
            <a:stretch>
              <a:fillRect/>
            </a:stretch>
          </p:blipFill>
          <p:spPr>
            <a:xfrm>
              <a:off x="8523514" y="1115839"/>
              <a:ext cx="754085" cy="793669"/>
            </a:xfrm>
            <a:prstGeom prst="rect">
              <a:avLst/>
            </a:prstGeom>
          </p:spPr>
        </p:pic>
        <p:sp>
          <p:nvSpPr>
            <p:cNvPr id="31" name="TextBox 9">
              <a:extLst>
                <a:ext uri="{FF2B5EF4-FFF2-40B4-BE49-F238E27FC236}">
                  <a16:creationId xmlns:a16="http://schemas.microsoft.com/office/drawing/2014/main" id="{E7F21C10-DB1D-6E3C-4224-AE2A86A973F3}"/>
                </a:ext>
              </a:extLst>
            </p:cNvPr>
            <p:cNvSpPr txBox="1"/>
            <p:nvPr/>
          </p:nvSpPr>
          <p:spPr>
            <a:xfrm>
              <a:off x="8037049" y="1897119"/>
              <a:ext cx="1735457" cy="3792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latin typeface="Selawik"/>
                </a:rPr>
                <a:t>Recommend the </a:t>
              </a:r>
              <a:r>
                <a:rPr lang="en-US" sz="900">
                  <a:highlight>
                    <a:srgbClr val="FE7002"/>
                  </a:highlight>
                  <a:latin typeface="Selawik"/>
                </a:rPr>
                <a:t>next best action</a:t>
              </a:r>
              <a:r>
                <a:rPr lang="en-US" sz="900">
                  <a:latin typeface="Selawik"/>
                </a:rPr>
                <a:t> to take in each situation</a:t>
              </a:r>
              <a:endParaRPr lang="en-US"/>
            </a:p>
          </p:txBody>
        </p:sp>
        <p:pic>
          <p:nvPicPr>
            <p:cNvPr id="43" name="Picture 46" descr="Icon&#10;&#10;Description automatically generated">
              <a:extLst>
                <a:ext uri="{FF2B5EF4-FFF2-40B4-BE49-F238E27FC236}">
                  <a16:creationId xmlns:a16="http://schemas.microsoft.com/office/drawing/2014/main" id="{1ECA4C3B-BFAD-7107-CA36-83E78DD9747E}"/>
                </a:ext>
              </a:extLst>
            </p:cNvPr>
            <p:cNvPicPr>
              <a:picLocks noChangeAspect="1"/>
            </p:cNvPicPr>
            <p:nvPr/>
          </p:nvPicPr>
          <p:blipFill>
            <a:blip r:embed="rId7"/>
            <a:stretch>
              <a:fillRect/>
            </a:stretch>
          </p:blipFill>
          <p:spPr>
            <a:xfrm>
              <a:off x="6484917" y="1145526"/>
              <a:ext cx="744188" cy="754084"/>
            </a:xfrm>
            <a:prstGeom prst="rect">
              <a:avLst/>
            </a:prstGeom>
          </p:spPr>
        </p:pic>
        <p:sp>
          <p:nvSpPr>
            <p:cNvPr id="47" name="TextBox 9">
              <a:extLst>
                <a:ext uri="{FF2B5EF4-FFF2-40B4-BE49-F238E27FC236}">
                  <a16:creationId xmlns:a16="http://schemas.microsoft.com/office/drawing/2014/main" id="{BA2A3B78-FE0F-F6F9-5644-9BD320D57F1B}"/>
                </a:ext>
              </a:extLst>
            </p:cNvPr>
            <p:cNvSpPr txBox="1"/>
            <p:nvPr/>
          </p:nvSpPr>
          <p:spPr>
            <a:xfrm>
              <a:off x="6067724" y="1907015"/>
              <a:ext cx="1735457"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latin typeface="Selawik"/>
                </a:rPr>
                <a:t>Test and learn from infinite combinations of heuristic rules</a:t>
              </a:r>
              <a:endParaRPr lang="en-US"/>
            </a:p>
          </p:txBody>
        </p:sp>
      </p:grpSp>
      <p:sp>
        <p:nvSpPr>
          <p:cNvPr id="46" name="Rectangle 45">
            <a:extLst>
              <a:ext uri="{FF2B5EF4-FFF2-40B4-BE49-F238E27FC236}">
                <a16:creationId xmlns:a16="http://schemas.microsoft.com/office/drawing/2014/main" id="{5AEDD5BC-4738-609F-BC49-A38D354839FE}"/>
              </a:ext>
            </a:extLst>
          </p:cNvPr>
          <p:cNvSpPr/>
          <p:nvPr/>
        </p:nvSpPr>
        <p:spPr bwMode="auto">
          <a:xfrm>
            <a:off x="408515" y="2355107"/>
            <a:ext cx="2680152" cy="252442"/>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en-US" sz="1200" b="0">
                <a:solidFill>
                  <a:schemeClr val="bg1"/>
                </a:solidFill>
                <a:latin typeface="Selawik" panose="020B0502040204020203" pitchFamily="34" charset="0"/>
              </a:rPr>
              <a:t>How a new kind of </a:t>
            </a:r>
            <a:r>
              <a:rPr lang="en-US" sz="1200">
                <a:solidFill>
                  <a:schemeClr val="bg1"/>
                </a:solidFill>
                <a:latin typeface="Selawik" panose="020B0502040204020203" pitchFamily="34" charset="0"/>
              </a:rPr>
              <a:t>le</a:t>
            </a:r>
            <a:r>
              <a:rPr lang="en-US" sz="1200" b="0">
                <a:solidFill>
                  <a:schemeClr val="bg1"/>
                </a:solidFill>
                <a:latin typeface="Selawik" panose="020B0502040204020203" pitchFamily="34" charset="0"/>
              </a:rPr>
              <a:t>arning can help</a:t>
            </a:r>
          </a:p>
        </p:txBody>
      </p:sp>
      <p:pic>
        <p:nvPicPr>
          <p:cNvPr id="5" name="Picture 4">
            <a:extLst>
              <a:ext uri="{FF2B5EF4-FFF2-40B4-BE49-F238E27FC236}">
                <a16:creationId xmlns:a16="http://schemas.microsoft.com/office/drawing/2014/main" id="{E85A7F48-1932-C075-CA13-BB9625DDA154}"/>
              </a:ext>
            </a:extLst>
          </p:cNvPr>
          <p:cNvPicPr>
            <a:picLocks noChangeAspect="1"/>
          </p:cNvPicPr>
          <p:nvPr/>
        </p:nvPicPr>
        <p:blipFill>
          <a:blip r:embed="rId8"/>
          <a:stretch>
            <a:fillRect/>
          </a:stretch>
        </p:blipFill>
        <p:spPr>
          <a:xfrm>
            <a:off x="384983" y="2781033"/>
            <a:ext cx="3816051" cy="3062715"/>
          </a:xfrm>
          <a:prstGeom prst="rect">
            <a:avLst/>
          </a:prstGeom>
        </p:spPr>
      </p:pic>
      <p:grpSp>
        <p:nvGrpSpPr>
          <p:cNvPr id="52" name="Group 51">
            <a:extLst>
              <a:ext uri="{FF2B5EF4-FFF2-40B4-BE49-F238E27FC236}">
                <a16:creationId xmlns:a16="http://schemas.microsoft.com/office/drawing/2014/main" id="{D744FFE1-EA73-6345-14A6-EE396C233D4F}"/>
              </a:ext>
            </a:extLst>
          </p:cNvPr>
          <p:cNvGrpSpPr/>
          <p:nvPr/>
        </p:nvGrpSpPr>
        <p:grpSpPr>
          <a:xfrm>
            <a:off x="4279746" y="2692353"/>
            <a:ext cx="3729489" cy="2805099"/>
            <a:chOff x="4316322" y="2823550"/>
            <a:chExt cx="3729489" cy="2805099"/>
          </a:xfrm>
        </p:grpSpPr>
        <p:pic>
          <p:nvPicPr>
            <p:cNvPr id="39938" name="Picture 2" descr="Reinforcement Learning, Agent and Environment. | Download Scientific Diagram">
              <a:extLst>
                <a:ext uri="{FF2B5EF4-FFF2-40B4-BE49-F238E27FC236}">
                  <a16:creationId xmlns:a16="http://schemas.microsoft.com/office/drawing/2014/main" id="{0FF61B99-B04C-0154-B0B9-17CB5DC157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6322" y="2823550"/>
              <a:ext cx="3729489" cy="192293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DE5FD3F-0637-1127-20B5-D09E59779140}"/>
                </a:ext>
              </a:extLst>
            </p:cNvPr>
            <p:cNvGrpSpPr/>
            <p:nvPr/>
          </p:nvGrpSpPr>
          <p:grpSpPr>
            <a:xfrm>
              <a:off x="5575081" y="5134591"/>
              <a:ext cx="1211969" cy="494058"/>
              <a:chOff x="5454001" y="5056350"/>
              <a:chExt cx="1211969" cy="494058"/>
            </a:xfrm>
          </p:grpSpPr>
          <p:sp>
            <p:nvSpPr>
              <p:cNvPr id="14" name="Rectangle 13">
                <a:extLst>
                  <a:ext uri="{FF2B5EF4-FFF2-40B4-BE49-F238E27FC236}">
                    <a16:creationId xmlns:a16="http://schemas.microsoft.com/office/drawing/2014/main" id="{EA124B9F-B9BF-D445-D867-AAAC3404FE5A}"/>
                  </a:ext>
                </a:extLst>
              </p:cNvPr>
              <p:cNvSpPr/>
              <p:nvPr/>
            </p:nvSpPr>
            <p:spPr bwMode="auto">
              <a:xfrm>
                <a:off x="5520349" y="5056350"/>
                <a:ext cx="1079274" cy="494058"/>
              </a:xfrm>
              <a:prstGeom prst="rect">
                <a:avLst/>
              </a:prstGeom>
              <a:solidFill>
                <a:schemeClr val="bg1"/>
              </a:solidFill>
              <a:ln>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16" name="TextBox 15">
                <a:extLst>
                  <a:ext uri="{FF2B5EF4-FFF2-40B4-BE49-F238E27FC236}">
                    <a16:creationId xmlns:a16="http://schemas.microsoft.com/office/drawing/2014/main" id="{85F8CC20-CCCF-1ABA-433A-3E5744C79D4D}"/>
                  </a:ext>
                </a:extLst>
              </p:cNvPr>
              <p:cNvSpPr txBox="1"/>
              <p:nvPr/>
            </p:nvSpPr>
            <p:spPr>
              <a:xfrm>
                <a:off x="5454001" y="5115927"/>
                <a:ext cx="1211969" cy="374904"/>
              </a:xfrm>
              <a:prstGeom prst="rect">
                <a:avLst/>
              </a:prstGeom>
              <a:noFill/>
            </p:spPr>
            <p:txBody>
              <a:bodyPr wrap="square" rtlCol="0">
                <a:spAutoFit/>
              </a:bodyPr>
              <a:lstStyle/>
              <a:p>
                <a:pPr algn="ctr"/>
                <a:r>
                  <a:rPr lang="en-US" b="1"/>
                  <a:t>Policy</a:t>
                </a:r>
              </a:p>
            </p:txBody>
          </p:sp>
        </p:grpSp>
        <p:cxnSp>
          <p:nvCxnSpPr>
            <p:cNvPr id="41" name="Straight Arrow Connector 40">
              <a:extLst>
                <a:ext uri="{FF2B5EF4-FFF2-40B4-BE49-F238E27FC236}">
                  <a16:creationId xmlns:a16="http://schemas.microsoft.com/office/drawing/2014/main" id="{9871CEC2-0BCC-0438-EEC7-E85BE90F9393}"/>
                </a:ext>
              </a:extLst>
            </p:cNvPr>
            <p:cNvCxnSpPr/>
            <p:nvPr/>
          </p:nvCxnSpPr>
          <p:spPr bwMode="auto">
            <a:xfrm>
              <a:off x="5907024" y="4681728"/>
              <a:ext cx="0" cy="452863"/>
            </a:xfrm>
            <a:prstGeom prst="straightConnector1">
              <a:avLst/>
            </a:prstGeom>
            <a:pattFill prst="pct50">
              <a:fgClr>
                <a:schemeClr val="hlink"/>
              </a:fgClr>
              <a:bgClr>
                <a:srgbClr val="FFFFFF"/>
              </a:bgClr>
            </a:pattFill>
            <a:ln w="28575" cap="flat" cmpd="sng" algn="ctr">
              <a:solidFill>
                <a:schemeClr val="tx1"/>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E15AF2DB-3283-EAC5-96D5-2B9BEC6D49FD}"/>
                </a:ext>
              </a:extLst>
            </p:cNvPr>
            <p:cNvCxnSpPr/>
            <p:nvPr/>
          </p:nvCxnSpPr>
          <p:spPr bwMode="auto">
            <a:xfrm flipV="1">
              <a:off x="6428232" y="4681728"/>
              <a:ext cx="0" cy="452863"/>
            </a:xfrm>
            <a:prstGeom prst="straightConnector1">
              <a:avLst/>
            </a:prstGeom>
            <a:pattFill prst="pct50">
              <a:fgClr>
                <a:schemeClr val="hlink"/>
              </a:fgClr>
              <a:bgClr>
                <a:srgbClr val="FFFFFF"/>
              </a:bgClr>
            </a:pattFill>
            <a:ln w="28575" cap="flat" cmpd="sng" algn="ctr">
              <a:solidFill>
                <a:schemeClr val="tx1"/>
              </a:solidFill>
              <a:prstDash val="solid"/>
              <a:round/>
              <a:headEnd type="none" w="med" len="med"/>
              <a:tailEnd type="triangle"/>
            </a:ln>
            <a:effectLst/>
          </p:spPr>
        </p:cxnSp>
      </p:grpSp>
      <p:sp>
        <p:nvSpPr>
          <p:cNvPr id="55" name="Rectangle 54">
            <a:extLst>
              <a:ext uri="{FF2B5EF4-FFF2-40B4-BE49-F238E27FC236}">
                <a16:creationId xmlns:a16="http://schemas.microsoft.com/office/drawing/2014/main" id="{FF7A5A13-092A-2A83-898D-8294CD0BA14C}"/>
              </a:ext>
            </a:extLst>
          </p:cNvPr>
          <p:cNvSpPr/>
          <p:nvPr/>
        </p:nvSpPr>
        <p:spPr bwMode="auto">
          <a:xfrm>
            <a:off x="5447455" y="5669060"/>
            <a:ext cx="1303019" cy="174688"/>
          </a:xfrm>
          <a:prstGeom prst="rect">
            <a:avLst/>
          </a:prstGeom>
          <a:solidFill>
            <a:srgbClr val="FFC000"/>
          </a:solidFill>
          <a:ln>
            <a:solidFill>
              <a:srgbClr val="FFC000"/>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en-US" sz="1100">
                <a:solidFill>
                  <a:schemeClr val="tx1"/>
                </a:solidFill>
                <a:latin typeface="Selawik" panose="020B0502040204020203" pitchFamily="34" charset="0"/>
              </a:rPr>
              <a:t>Learning Workflow</a:t>
            </a:r>
          </a:p>
        </p:txBody>
      </p:sp>
      <p:grpSp>
        <p:nvGrpSpPr>
          <p:cNvPr id="39940" name="Group 39939">
            <a:extLst>
              <a:ext uri="{FF2B5EF4-FFF2-40B4-BE49-F238E27FC236}">
                <a16:creationId xmlns:a16="http://schemas.microsoft.com/office/drawing/2014/main" id="{DE46F2B6-883D-3D1C-11C1-9DF0EC1989A5}"/>
              </a:ext>
            </a:extLst>
          </p:cNvPr>
          <p:cNvGrpSpPr/>
          <p:nvPr/>
        </p:nvGrpSpPr>
        <p:grpSpPr>
          <a:xfrm>
            <a:off x="7842528" y="2661557"/>
            <a:ext cx="4029444" cy="3807529"/>
            <a:chOff x="7897392" y="2688989"/>
            <a:chExt cx="4029444" cy="3807529"/>
          </a:xfrm>
          <a:effectLst/>
        </p:grpSpPr>
        <p:sp>
          <p:nvSpPr>
            <p:cNvPr id="26" name="Rectangle 25">
              <a:extLst>
                <a:ext uri="{FF2B5EF4-FFF2-40B4-BE49-F238E27FC236}">
                  <a16:creationId xmlns:a16="http://schemas.microsoft.com/office/drawing/2014/main" id="{78F1AC5E-221B-D98A-AED4-D2C591651C0B}"/>
                </a:ext>
              </a:extLst>
            </p:cNvPr>
            <p:cNvSpPr/>
            <p:nvPr/>
          </p:nvSpPr>
          <p:spPr bwMode="auto">
            <a:xfrm>
              <a:off x="8492627" y="2688989"/>
              <a:ext cx="3434207" cy="613092"/>
            </a:xfrm>
            <a:prstGeom prst="rect">
              <a:avLst/>
            </a:prstGeom>
            <a:solidFill>
              <a:schemeClr val="bg1"/>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Selawik" panose="020B0502040204020203" pitchFamily="34" charset="0"/>
              </a:endParaRPr>
            </a:p>
          </p:txBody>
        </p:sp>
        <p:grpSp>
          <p:nvGrpSpPr>
            <p:cNvPr id="39939" name="Group 39938">
              <a:extLst>
                <a:ext uri="{FF2B5EF4-FFF2-40B4-BE49-F238E27FC236}">
                  <a16:creationId xmlns:a16="http://schemas.microsoft.com/office/drawing/2014/main" id="{4F5ED594-1BA2-D110-AE4F-9AE7219B9530}"/>
                </a:ext>
              </a:extLst>
            </p:cNvPr>
            <p:cNvGrpSpPr/>
            <p:nvPr/>
          </p:nvGrpSpPr>
          <p:grpSpPr>
            <a:xfrm>
              <a:off x="8492136" y="5363825"/>
              <a:ext cx="3419628" cy="662954"/>
              <a:chOff x="8492136" y="5363825"/>
              <a:chExt cx="3419628" cy="662954"/>
            </a:xfrm>
          </p:grpSpPr>
          <p:grpSp>
            <p:nvGrpSpPr>
              <p:cNvPr id="59" name="Group 58">
                <a:extLst>
                  <a:ext uri="{FF2B5EF4-FFF2-40B4-BE49-F238E27FC236}">
                    <a16:creationId xmlns:a16="http://schemas.microsoft.com/office/drawing/2014/main" id="{724F2398-5D1C-15B3-5FDF-269F816F4D4B}"/>
                  </a:ext>
                </a:extLst>
              </p:cNvPr>
              <p:cNvGrpSpPr/>
              <p:nvPr/>
            </p:nvGrpSpPr>
            <p:grpSpPr>
              <a:xfrm>
                <a:off x="8492136" y="5363825"/>
                <a:ext cx="3419628" cy="613091"/>
                <a:chOff x="8910637" y="5274711"/>
                <a:chExt cx="3010584" cy="565538"/>
              </a:xfrm>
            </p:grpSpPr>
            <p:sp>
              <p:nvSpPr>
                <p:cNvPr id="56" name="Rectangle 55">
                  <a:extLst>
                    <a:ext uri="{FF2B5EF4-FFF2-40B4-BE49-F238E27FC236}">
                      <a16:creationId xmlns:a16="http://schemas.microsoft.com/office/drawing/2014/main" id="{4534B7B8-5CC9-C0C5-7242-AC3D8363FED4}"/>
                    </a:ext>
                  </a:extLst>
                </p:cNvPr>
                <p:cNvSpPr/>
                <p:nvPr/>
              </p:nvSpPr>
              <p:spPr bwMode="auto">
                <a:xfrm>
                  <a:off x="8910637" y="5274711"/>
                  <a:ext cx="3010584" cy="565538"/>
                </a:xfrm>
                <a:prstGeom prst="rect">
                  <a:avLst/>
                </a:prstGeom>
                <a:solidFill>
                  <a:schemeClr val="bg1"/>
                </a:solidFill>
                <a:ln>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endParaRPr lang="en-US" sz="1200">
                    <a:solidFill>
                      <a:schemeClr val="tx1"/>
                    </a:solidFill>
                    <a:latin typeface="Selawik" panose="020B0502040204020203" pitchFamily="34" charset="0"/>
                  </a:endParaRPr>
                </a:p>
              </p:txBody>
            </p:sp>
            <p:sp>
              <p:nvSpPr>
                <p:cNvPr id="57" name="TextBox 56">
                  <a:extLst>
                    <a:ext uri="{FF2B5EF4-FFF2-40B4-BE49-F238E27FC236}">
                      <a16:creationId xmlns:a16="http://schemas.microsoft.com/office/drawing/2014/main" id="{6AEDD1A7-DF44-A2DC-0DFD-6AE5394199EC}"/>
                    </a:ext>
                  </a:extLst>
                </p:cNvPr>
                <p:cNvSpPr txBox="1"/>
                <p:nvPr/>
              </p:nvSpPr>
              <p:spPr>
                <a:xfrm>
                  <a:off x="8910637" y="5280750"/>
                  <a:ext cx="2867988" cy="255514"/>
                </a:xfrm>
                <a:prstGeom prst="rect">
                  <a:avLst/>
                </a:prstGeom>
                <a:noFill/>
              </p:spPr>
              <p:txBody>
                <a:bodyPr wrap="square" rtlCol="0">
                  <a:spAutoFit/>
                </a:bodyPr>
                <a:lstStyle/>
                <a:p>
                  <a:endParaRPr lang="en-US" sz="1200"/>
                </a:p>
              </p:txBody>
            </p:sp>
          </p:grpSp>
          <p:sp>
            <p:nvSpPr>
              <p:cNvPr id="29" name="TextBox 28">
                <a:extLst>
                  <a:ext uri="{FF2B5EF4-FFF2-40B4-BE49-F238E27FC236}">
                    <a16:creationId xmlns:a16="http://schemas.microsoft.com/office/drawing/2014/main" id="{F382DCF1-E685-57BB-3FDB-C25396B64FC5}"/>
                  </a:ext>
                </a:extLst>
              </p:cNvPr>
              <p:cNvSpPr txBox="1"/>
              <p:nvPr/>
            </p:nvSpPr>
            <p:spPr>
              <a:xfrm>
                <a:off x="8515321" y="5380448"/>
                <a:ext cx="3346320" cy="646331"/>
              </a:xfrm>
              <a:prstGeom prst="rect">
                <a:avLst/>
              </a:prstGeom>
              <a:noFill/>
            </p:spPr>
            <p:txBody>
              <a:bodyPr wrap="square" rtlCol="0">
                <a:spAutoFit/>
              </a:bodyPr>
              <a:lstStyle/>
              <a:p>
                <a:r>
                  <a:rPr lang="en-US" sz="1200" b="1" i="0">
                    <a:solidFill>
                      <a:srgbClr val="292929"/>
                    </a:solidFill>
                    <a:effectLst/>
                    <a:latin typeface="Selawik" panose="020B0502040204020203" pitchFamily="34" charset="0"/>
                  </a:rPr>
                  <a:t>Policy </a:t>
                </a:r>
                <a:r>
                  <a:rPr lang="en-US" sz="1200" b="0" i="0">
                    <a:solidFill>
                      <a:srgbClr val="292929"/>
                    </a:solidFill>
                    <a:effectLst/>
                    <a:latin typeface="Selawik" panose="020B0502040204020203" pitchFamily="34" charset="0"/>
                  </a:rPr>
                  <a:t>is a sequence of steps that should be taken from each state to maximize the reward</a:t>
                </a:r>
                <a:endParaRPr lang="en-US" sz="1200">
                  <a:latin typeface="Selawik" panose="020B0502040204020203" pitchFamily="34" charset="0"/>
                </a:endParaRPr>
              </a:p>
              <a:p>
                <a:endParaRPr lang="en-US" sz="1200">
                  <a:latin typeface="Selawik" panose="020B0502040204020203" pitchFamily="34" charset="0"/>
                </a:endParaRPr>
              </a:p>
            </p:txBody>
          </p:sp>
        </p:grpSp>
        <p:grpSp>
          <p:nvGrpSpPr>
            <p:cNvPr id="35" name="Group 34">
              <a:extLst>
                <a:ext uri="{FF2B5EF4-FFF2-40B4-BE49-F238E27FC236}">
                  <a16:creationId xmlns:a16="http://schemas.microsoft.com/office/drawing/2014/main" id="{A379BEC9-023F-02D7-482F-B496D5B32EC7}"/>
                </a:ext>
              </a:extLst>
            </p:cNvPr>
            <p:cNvGrpSpPr/>
            <p:nvPr/>
          </p:nvGrpSpPr>
          <p:grpSpPr>
            <a:xfrm>
              <a:off x="8492134" y="3354787"/>
              <a:ext cx="3434702" cy="613091"/>
              <a:chOff x="8839943" y="2131252"/>
              <a:chExt cx="3103578" cy="734572"/>
            </a:xfrm>
          </p:grpSpPr>
          <p:sp>
            <p:nvSpPr>
              <p:cNvPr id="27" name="Rectangle 26">
                <a:extLst>
                  <a:ext uri="{FF2B5EF4-FFF2-40B4-BE49-F238E27FC236}">
                    <a16:creationId xmlns:a16="http://schemas.microsoft.com/office/drawing/2014/main" id="{E982D757-5B1D-26A3-1873-AC9843E43056}"/>
                  </a:ext>
                </a:extLst>
              </p:cNvPr>
              <p:cNvSpPr/>
              <p:nvPr/>
            </p:nvSpPr>
            <p:spPr bwMode="auto">
              <a:xfrm>
                <a:off x="8839943" y="2131252"/>
                <a:ext cx="3103578" cy="734572"/>
              </a:xfrm>
              <a:prstGeom prst="rect">
                <a:avLst/>
              </a:prstGeom>
              <a:solidFill>
                <a:schemeClr val="bg1"/>
              </a:solidFill>
              <a:ln>
                <a:solidFill>
                  <a:schemeClr val="accent2"/>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200" b="0">
                  <a:solidFill>
                    <a:schemeClr val="tx1"/>
                  </a:solidFill>
                  <a:latin typeface="+mn-lt"/>
                  <a:ea typeface="+mn-ea"/>
                  <a:cs typeface="+mn-cs"/>
                </a:endParaRPr>
              </a:p>
            </p:txBody>
          </p:sp>
          <p:sp>
            <p:nvSpPr>
              <p:cNvPr id="30" name="TextBox 29">
                <a:extLst>
                  <a:ext uri="{FF2B5EF4-FFF2-40B4-BE49-F238E27FC236}">
                    <a16:creationId xmlns:a16="http://schemas.microsoft.com/office/drawing/2014/main" id="{9A877EE1-0BD2-3E78-C309-66927776DC19}"/>
                  </a:ext>
                </a:extLst>
              </p:cNvPr>
              <p:cNvSpPr txBox="1"/>
              <p:nvPr/>
            </p:nvSpPr>
            <p:spPr>
              <a:xfrm>
                <a:off x="8845167" y="2244203"/>
                <a:ext cx="2912303" cy="553141"/>
              </a:xfrm>
              <a:prstGeom prst="rect">
                <a:avLst/>
              </a:prstGeom>
              <a:noFill/>
            </p:spPr>
            <p:txBody>
              <a:bodyPr wrap="square" rtlCol="0">
                <a:spAutoFit/>
              </a:bodyPr>
              <a:lstStyle/>
              <a:p>
                <a:r>
                  <a:rPr lang="en-US" sz="1200" b="1">
                    <a:latin typeface="Selawik" panose="020B0502040204020203" pitchFamily="34" charset="0"/>
                  </a:rPr>
                  <a:t>Environment </a:t>
                </a:r>
                <a:r>
                  <a:rPr lang="en-US" sz="1200">
                    <a:latin typeface="Selawik" panose="020B0502040204020203" pitchFamily="34" charset="0"/>
                  </a:rPr>
                  <a:t>is</a:t>
                </a:r>
                <a:r>
                  <a:rPr lang="en-US" sz="1200" b="1">
                    <a:latin typeface="Selawik" panose="020B0502040204020203" pitchFamily="34" charset="0"/>
                  </a:rPr>
                  <a:t> </a:t>
                </a:r>
                <a:r>
                  <a:rPr lang="en-US" sz="1200">
                    <a:latin typeface="Selawik" panose="020B0502040204020203" pitchFamily="34" charset="0"/>
                  </a:rPr>
                  <a:t>data curated to describe or </a:t>
                </a:r>
                <a:r>
                  <a:rPr lang="en-US" sz="1200" i="1">
                    <a:latin typeface="Selawik" panose="020B0502040204020203" pitchFamily="34" charset="0"/>
                  </a:rPr>
                  <a:t>represent</a:t>
                </a:r>
                <a:r>
                  <a:rPr lang="en-US" sz="1200">
                    <a:latin typeface="Selawik" panose="020B0502040204020203" pitchFamily="34" charset="0"/>
                  </a:rPr>
                  <a:t> the real world</a:t>
                </a:r>
                <a:endParaRPr lang="en-US" sz="1200" b="1">
                  <a:latin typeface="Selawik" panose="020B0502040204020203" pitchFamily="34" charset="0"/>
                </a:endParaRPr>
              </a:p>
            </p:txBody>
          </p:sp>
        </p:grpSp>
        <p:grpSp>
          <p:nvGrpSpPr>
            <p:cNvPr id="32" name="Group 31">
              <a:extLst>
                <a:ext uri="{FF2B5EF4-FFF2-40B4-BE49-F238E27FC236}">
                  <a16:creationId xmlns:a16="http://schemas.microsoft.com/office/drawing/2014/main" id="{00F6F23F-2B47-0273-48B0-AC8A3F7F462B}"/>
                </a:ext>
              </a:extLst>
            </p:cNvPr>
            <p:cNvGrpSpPr/>
            <p:nvPr/>
          </p:nvGrpSpPr>
          <p:grpSpPr>
            <a:xfrm>
              <a:off x="7897392" y="4696995"/>
              <a:ext cx="4014372" cy="1799523"/>
              <a:chOff x="435283" y="4885733"/>
              <a:chExt cx="3537263" cy="2156089"/>
            </a:xfrm>
          </p:grpSpPr>
          <p:sp>
            <p:nvSpPr>
              <p:cNvPr id="33" name="Rectangle 32">
                <a:extLst>
                  <a:ext uri="{FF2B5EF4-FFF2-40B4-BE49-F238E27FC236}">
                    <a16:creationId xmlns:a16="http://schemas.microsoft.com/office/drawing/2014/main" id="{DA57FAB0-644F-1E74-2D4D-1FFBE31C2E17}"/>
                  </a:ext>
                </a:extLst>
              </p:cNvPr>
              <p:cNvSpPr/>
              <p:nvPr/>
            </p:nvSpPr>
            <p:spPr bwMode="auto">
              <a:xfrm>
                <a:off x="964435" y="4885733"/>
                <a:ext cx="3008111" cy="734573"/>
              </a:xfrm>
              <a:prstGeom prst="rect">
                <a:avLst/>
              </a:prstGeom>
              <a:solidFill>
                <a:schemeClr val="bg1"/>
              </a:solidFill>
              <a:ln>
                <a:solidFill>
                  <a:schemeClr val="accent2"/>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200" b="0">
                  <a:solidFill>
                    <a:schemeClr val="tx1"/>
                  </a:solidFill>
                  <a:latin typeface="+mn-lt"/>
                  <a:ea typeface="+mn-ea"/>
                  <a:cs typeface="+mn-cs"/>
                </a:endParaRPr>
              </a:p>
            </p:txBody>
          </p:sp>
          <p:sp>
            <p:nvSpPr>
              <p:cNvPr id="34" name="TextBox 33">
                <a:extLst>
                  <a:ext uri="{FF2B5EF4-FFF2-40B4-BE49-F238E27FC236}">
                    <a16:creationId xmlns:a16="http://schemas.microsoft.com/office/drawing/2014/main" id="{F5BF1F74-9D5F-538A-5CBA-28B21BEA7581}"/>
                  </a:ext>
                </a:extLst>
              </p:cNvPr>
              <p:cNvSpPr txBox="1"/>
              <p:nvPr/>
            </p:nvSpPr>
            <p:spPr>
              <a:xfrm>
                <a:off x="435283" y="6562432"/>
                <a:ext cx="2912302" cy="479390"/>
              </a:xfrm>
              <a:prstGeom prst="rect">
                <a:avLst/>
              </a:prstGeom>
              <a:noFill/>
            </p:spPr>
            <p:txBody>
              <a:bodyPr wrap="square" rtlCol="0">
                <a:spAutoFit/>
              </a:bodyPr>
              <a:lstStyle/>
              <a:p>
                <a:r>
                  <a:rPr lang="en-US" sz="1000" b="1" i="0">
                    <a:solidFill>
                      <a:srgbClr val="292929"/>
                    </a:solidFill>
                    <a:effectLst/>
                    <a:latin typeface="Selawik" panose="020B0502040204020203" pitchFamily="34" charset="0"/>
                  </a:rPr>
                  <a:t>*Rewards</a:t>
                </a:r>
                <a:r>
                  <a:rPr lang="en-US" sz="1000" b="0" i="0">
                    <a:solidFill>
                      <a:srgbClr val="292929"/>
                    </a:solidFill>
                    <a:effectLst/>
                    <a:latin typeface="Selawik" panose="020B0502040204020203" pitchFamily="34" charset="0"/>
                  </a:rPr>
                  <a:t> are the utility the agent receives for performing the “right” actions</a:t>
                </a:r>
                <a:endParaRPr lang="en-US" sz="1000">
                  <a:latin typeface="Selawik" panose="020B0502040204020203" pitchFamily="34" charset="0"/>
                </a:endParaRPr>
              </a:p>
            </p:txBody>
          </p:sp>
        </p:grpSp>
        <p:grpSp>
          <p:nvGrpSpPr>
            <p:cNvPr id="38" name="Group 37">
              <a:extLst>
                <a:ext uri="{FF2B5EF4-FFF2-40B4-BE49-F238E27FC236}">
                  <a16:creationId xmlns:a16="http://schemas.microsoft.com/office/drawing/2014/main" id="{B3A0507F-BE33-7089-0285-74594F6136CC}"/>
                </a:ext>
              </a:extLst>
            </p:cNvPr>
            <p:cNvGrpSpPr/>
            <p:nvPr/>
          </p:nvGrpSpPr>
          <p:grpSpPr>
            <a:xfrm>
              <a:off x="8497916" y="4027035"/>
              <a:ext cx="3428919" cy="688811"/>
              <a:chOff x="8833570" y="3210232"/>
              <a:chExt cx="3098352" cy="825295"/>
            </a:xfrm>
          </p:grpSpPr>
          <p:sp>
            <p:nvSpPr>
              <p:cNvPr id="36" name="Rectangle 35">
                <a:extLst>
                  <a:ext uri="{FF2B5EF4-FFF2-40B4-BE49-F238E27FC236}">
                    <a16:creationId xmlns:a16="http://schemas.microsoft.com/office/drawing/2014/main" id="{CDCF64F5-AF4E-12E0-8CBA-4745A738E571}"/>
                  </a:ext>
                </a:extLst>
              </p:cNvPr>
              <p:cNvSpPr/>
              <p:nvPr/>
            </p:nvSpPr>
            <p:spPr bwMode="auto">
              <a:xfrm>
                <a:off x="8833570" y="3210232"/>
                <a:ext cx="3098352" cy="734573"/>
              </a:xfrm>
              <a:prstGeom prst="rect">
                <a:avLst/>
              </a:prstGeom>
              <a:solidFill>
                <a:schemeClr val="bg1"/>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200" b="0">
                  <a:solidFill>
                    <a:schemeClr val="tx1"/>
                  </a:solidFill>
                  <a:latin typeface="+mn-lt"/>
                  <a:ea typeface="+mn-ea"/>
                  <a:cs typeface="+mn-cs"/>
                </a:endParaRPr>
              </a:p>
            </p:txBody>
          </p:sp>
          <p:sp>
            <p:nvSpPr>
              <p:cNvPr id="37" name="TextBox 36">
                <a:extLst>
                  <a:ext uri="{FF2B5EF4-FFF2-40B4-BE49-F238E27FC236}">
                    <a16:creationId xmlns:a16="http://schemas.microsoft.com/office/drawing/2014/main" id="{653E150A-11B1-D484-AE1E-9A65F1A20174}"/>
                  </a:ext>
                </a:extLst>
              </p:cNvPr>
              <p:cNvSpPr txBox="1"/>
              <p:nvPr/>
            </p:nvSpPr>
            <p:spPr>
              <a:xfrm>
                <a:off x="8834145" y="3261129"/>
                <a:ext cx="3078359" cy="774398"/>
              </a:xfrm>
              <a:prstGeom prst="rect">
                <a:avLst/>
              </a:prstGeom>
              <a:noFill/>
            </p:spPr>
            <p:txBody>
              <a:bodyPr wrap="square" rtlCol="0">
                <a:spAutoFit/>
              </a:bodyPr>
              <a:lstStyle/>
              <a:p>
                <a:r>
                  <a:rPr lang="en-US" sz="1200" b="1" i="0">
                    <a:solidFill>
                      <a:srgbClr val="292929"/>
                    </a:solidFill>
                    <a:effectLst/>
                    <a:latin typeface="Selawik" panose="020B0502040204020203" pitchFamily="34" charset="0"/>
                  </a:rPr>
                  <a:t>States</a:t>
                </a:r>
                <a:r>
                  <a:rPr lang="en-US" sz="1200" b="0" i="0">
                    <a:solidFill>
                      <a:srgbClr val="292929"/>
                    </a:solidFill>
                    <a:effectLst/>
                    <a:latin typeface="Selawik" panose="020B0502040204020203" pitchFamily="34" charset="0"/>
                  </a:rPr>
                  <a:t> are a description of the</a:t>
                </a:r>
              </a:p>
              <a:p>
                <a:r>
                  <a:rPr lang="en-US" sz="1200" b="0" i="0">
                    <a:solidFill>
                      <a:srgbClr val="292929"/>
                    </a:solidFill>
                    <a:effectLst/>
                    <a:latin typeface="Selawik" panose="020B0502040204020203" pitchFamily="34" charset="0"/>
                  </a:rPr>
                  <a:t>environment at a given point in time</a:t>
                </a:r>
                <a:endParaRPr lang="en-US" sz="1200" b="0">
                  <a:solidFill>
                    <a:schemeClr val="tx1"/>
                  </a:solidFill>
                  <a:latin typeface="Selawik" panose="020B0502040204020203" pitchFamily="34" charset="0"/>
                </a:endParaRPr>
              </a:p>
              <a:p>
                <a:endParaRPr lang="en-US" sz="1200">
                  <a:latin typeface="Selawik" panose="020B0502040204020203" pitchFamily="34" charset="0"/>
                </a:endParaRPr>
              </a:p>
            </p:txBody>
          </p:sp>
        </p:grpSp>
        <p:sp>
          <p:nvSpPr>
            <p:cNvPr id="61" name="TextBox 60">
              <a:extLst>
                <a:ext uri="{FF2B5EF4-FFF2-40B4-BE49-F238E27FC236}">
                  <a16:creationId xmlns:a16="http://schemas.microsoft.com/office/drawing/2014/main" id="{9CDB86AA-C188-C824-F303-3766B3BE4A74}"/>
                </a:ext>
              </a:extLst>
            </p:cNvPr>
            <p:cNvSpPr txBox="1"/>
            <p:nvPr/>
          </p:nvSpPr>
          <p:spPr>
            <a:xfrm>
              <a:off x="8498552" y="2729255"/>
              <a:ext cx="3359161" cy="830997"/>
            </a:xfrm>
            <a:prstGeom prst="rect">
              <a:avLst/>
            </a:prstGeom>
            <a:noFill/>
          </p:spPr>
          <p:txBody>
            <a:bodyPr wrap="square" rtlCol="0">
              <a:spAutoFit/>
            </a:bodyPr>
            <a:lstStyle/>
            <a:p>
              <a:r>
                <a:rPr lang="en-US" sz="1200" b="1">
                  <a:solidFill>
                    <a:schemeClr val="tx1"/>
                  </a:solidFill>
                  <a:latin typeface="Selawik" panose="020B0502040204020203" pitchFamily="34" charset="0"/>
                </a:rPr>
                <a:t>Agent </a:t>
              </a:r>
              <a:r>
                <a:rPr lang="en-US" sz="1200">
                  <a:solidFill>
                    <a:schemeClr val="tx1"/>
                  </a:solidFill>
                  <a:latin typeface="Selawik" panose="020B0502040204020203" pitchFamily="34" charset="0"/>
                </a:rPr>
                <a:t>is a software application that simulates the customer behavior at each step</a:t>
              </a:r>
            </a:p>
            <a:p>
              <a:endParaRPr lang="en-US" sz="1200">
                <a:latin typeface="Selawik" panose="020B0502040204020203" pitchFamily="34" charset="0"/>
              </a:endParaRPr>
            </a:p>
            <a:p>
              <a:endParaRPr lang="en-US" sz="1200">
                <a:latin typeface="Selawik" panose="020B0502040204020203" pitchFamily="34" charset="0"/>
              </a:endParaRPr>
            </a:p>
          </p:txBody>
        </p:sp>
        <p:sp>
          <p:nvSpPr>
            <p:cNvPr id="39937" name="TextBox 39936">
              <a:extLst>
                <a:ext uri="{FF2B5EF4-FFF2-40B4-BE49-F238E27FC236}">
                  <a16:creationId xmlns:a16="http://schemas.microsoft.com/office/drawing/2014/main" id="{66B440BF-958D-1659-6076-EE070A12040C}"/>
                </a:ext>
              </a:extLst>
            </p:cNvPr>
            <p:cNvSpPr txBox="1"/>
            <p:nvPr/>
          </p:nvSpPr>
          <p:spPr>
            <a:xfrm>
              <a:off x="8495924" y="4715846"/>
              <a:ext cx="3428917" cy="461665"/>
            </a:xfrm>
            <a:prstGeom prst="rect">
              <a:avLst/>
            </a:prstGeom>
            <a:noFill/>
          </p:spPr>
          <p:txBody>
            <a:bodyPr wrap="square" rtlCol="0">
              <a:spAutoFit/>
            </a:bodyPr>
            <a:lstStyle/>
            <a:p>
              <a:r>
                <a:rPr lang="en-US" sz="1200" b="1" i="0">
                  <a:solidFill>
                    <a:srgbClr val="292929"/>
                  </a:solidFill>
                  <a:effectLst/>
                  <a:latin typeface="Selawik" panose="020B0502040204020203" pitchFamily="34" charset="0"/>
                </a:rPr>
                <a:t>Actions</a:t>
              </a:r>
              <a:r>
                <a:rPr lang="en-US" sz="1200" b="0" i="0">
                  <a:solidFill>
                    <a:srgbClr val="292929"/>
                  </a:solidFill>
                  <a:effectLst/>
                  <a:latin typeface="Selawik" panose="020B0502040204020203" pitchFamily="34" charset="0"/>
                </a:rPr>
                <a:t> are something an RL agent can do to change these states</a:t>
              </a:r>
              <a:endParaRPr lang="en-US" sz="1200">
                <a:latin typeface="Selawik" panose="020B0502040204020203" pitchFamily="34" charset="0"/>
              </a:endParaRPr>
            </a:p>
          </p:txBody>
        </p:sp>
      </p:grpSp>
      <p:sp>
        <p:nvSpPr>
          <p:cNvPr id="4" name="Rectangle 3">
            <a:extLst>
              <a:ext uri="{FF2B5EF4-FFF2-40B4-BE49-F238E27FC236}">
                <a16:creationId xmlns:a16="http://schemas.microsoft.com/office/drawing/2014/main" id="{5E370507-86D2-F0B6-43D0-336F574C3247}"/>
              </a:ext>
            </a:extLst>
          </p:cNvPr>
          <p:cNvSpPr/>
          <p:nvPr/>
        </p:nvSpPr>
        <p:spPr bwMode="auto">
          <a:xfrm>
            <a:off x="2450592" y="3429000"/>
            <a:ext cx="378582" cy="182880"/>
          </a:xfrm>
          <a:prstGeom prst="rect">
            <a:avLst/>
          </a:prstGeom>
          <a:solidFill>
            <a:schemeClr val="bg1"/>
          </a:solidFill>
          <a:ln>
            <a:solidFill>
              <a:schemeClr val="bg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en-US" sz="1000" b="0">
                <a:solidFill>
                  <a:schemeClr val="tx1"/>
                </a:solidFill>
                <a:latin typeface="Selawik" panose="020B0502040204020203" pitchFamily="34" charset="0"/>
              </a:rPr>
              <a:t>$15</a:t>
            </a:r>
          </a:p>
        </p:txBody>
      </p:sp>
    </p:spTree>
    <p:extLst>
      <p:ext uri="{BB962C8B-B14F-4D97-AF65-F5344CB8AC3E}">
        <p14:creationId xmlns:p14="http://schemas.microsoft.com/office/powerpoint/2010/main" val="162854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E197-654C-E6C4-DC72-A8EBA166D6D3}"/>
              </a:ext>
            </a:extLst>
          </p:cNvPr>
          <p:cNvSpPr>
            <a:spLocks noGrp="1"/>
          </p:cNvSpPr>
          <p:nvPr>
            <p:ph type="title"/>
          </p:nvPr>
        </p:nvSpPr>
        <p:spPr/>
        <p:txBody>
          <a:bodyPr/>
          <a:lstStyle/>
          <a:p>
            <a:r>
              <a:rPr lang="en-US" dirty="0"/>
              <a:t>Reinforcement learning | The Basic Idea of RL</a:t>
            </a:r>
          </a:p>
        </p:txBody>
      </p:sp>
      <p:pic>
        <p:nvPicPr>
          <p:cNvPr id="5" name="Content Placeholder 4">
            <a:extLst>
              <a:ext uri="{FF2B5EF4-FFF2-40B4-BE49-F238E27FC236}">
                <a16:creationId xmlns:a16="http://schemas.microsoft.com/office/drawing/2014/main" id="{BEC783A5-46AF-F4C5-5D65-866CF5AB22F7}"/>
              </a:ext>
            </a:extLst>
          </p:cNvPr>
          <p:cNvPicPr>
            <a:picLocks noGrp="1" noChangeAspect="1"/>
          </p:cNvPicPr>
          <p:nvPr>
            <p:ph idx="1"/>
          </p:nvPr>
        </p:nvPicPr>
        <p:blipFill>
          <a:blip r:embed="rId2"/>
          <a:stretch>
            <a:fillRect/>
          </a:stretch>
        </p:blipFill>
        <p:spPr bwMode="auto">
          <a:xfrm>
            <a:off x="765296" y="1779622"/>
            <a:ext cx="2670429" cy="914400"/>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67926C86-4FFB-9195-0173-831969DF5F1D}"/>
              </a:ext>
            </a:extLst>
          </p:cNvPr>
          <p:cNvPicPr>
            <a:picLocks noChangeAspect="1"/>
          </p:cNvPicPr>
          <p:nvPr/>
        </p:nvPicPr>
        <p:blipFill>
          <a:blip r:embed="rId3"/>
          <a:stretch>
            <a:fillRect/>
          </a:stretch>
        </p:blipFill>
        <p:spPr>
          <a:xfrm>
            <a:off x="4225138" y="1773987"/>
            <a:ext cx="2621903" cy="914400"/>
          </a:xfrm>
          <a:prstGeom prst="rect">
            <a:avLst/>
          </a:prstGeom>
        </p:spPr>
      </p:pic>
      <p:pic>
        <p:nvPicPr>
          <p:cNvPr id="9" name="Picture 8">
            <a:extLst>
              <a:ext uri="{FF2B5EF4-FFF2-40B4-BE49-F238E27FC236}">
                <a16:creationId xmlns:a16="http://schemas.microsoft.com/office/drawing/2014/main" id="{2714A697-CBC7-26DB-29E9-8E2CC15F631E}"/>
              </a:ext>
            </a:extLst>
          </p:cNvPr>
          <p:cNvPicPr>
            <a:picLocks noChangeAspect="1"/>
          </p:cNvPicPr>
          <p:nvPr/>
        </p:nvPicPr>
        <p:blipFill>
          <a:blip r:embed="rId4"/>
          <a:stretch>
            <a:fillRect/>
          </a:stretch>
        </p:blipFill>
        <p:spPr>
          <a:xfrm>
            <a:off x="7857549" y="1773987"/>
            <a:ext cx="2702629" cy="914400"/>
          </a:xfrm>
          <a:prstGeom prst="rect">
            <a:avLst/>
          </a:prstGeom>
        </p:spPr>
      </p:pic>
      <p:pic>
        <p:nvPicPr>
          <p:cNvPr id="10" name="Graphic 9" descr="Badge 1 outline">
            <a:extLst>
              <a:ext uri="{FF2B5EF4-FFF2-40B4-BE49-F238E27FC236}">
                <a16:creationId xmlns:a16="http://schemas.microsoft.com/office/drawing/2014/main" id="{B2CBC759-D802-25B9-428A-1429E22BF8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8096" y="1430979"/>
            <a:ext cx="457200" cy="457200"/>
          </a:xfrm>
          <a:prstGeom prst="rect">
            <a:avLst/>
          </a:prstGeom>
        </p:spPr>
      </p:pic>
      <p:pic>
        <p:nvPicPr>
          <p:cNvPr id="11" name="Graphic 10" descr="Badge outline">
            <a:extLst>
              <a:ext uri="{FF2B5EF4-FFF2-40B4-BE49-F238E27FC236}">
                <a16:creationId xmlns:a16="http://schemas.microsoft.com/office/drawing/2014/main" id="{531CE385-52D1-7F79-2549-E46410C5EE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12379" y="1430979"/>
            <a:ext cx="457200" cy="457200"/>
          </a:xfrm>
          <a:prstGeom prst="rect">
            <a:avLst/>
          </a:prstGeom>
        </p:spPr>
      </p:pic>
      <p:pic>
        <p:nvPicPr>
          <p:cNvPr id="12" name="Graphic 11" descr="Badge 3 outline">
            <a:extLst>
              <a:ext uri="{FF2B5EF4-FFF2-40B4-BE49-F238E27FC236}">
                <a16:creationId xmlns:a16="http://schemas.microsoft.com/office/drawing/2014/main" id="{C1419290-30AA-7BF2-74E5-9CFA41B8D96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07854" y="1430979"/>
            <a:ext cx="457200" cy="457200"/>
          </a:xfrm>
          <a:prstGeom prst="rect">
            <a:avLst/>
          </a:prstGeom>
        </p:spPr>
      </p:pic>
      <p:sp>
        <p:nvSpPr>
          <p:cNvPr id="13" name="TextBox 12">
            <a:extLst>
              <a:ext uri="{FF2B5EF4-FFF2-40B4-BE49-F238E27FC236}">
                <a16:creationId xmlns:a16="http://schemas.microsoft.com/office/drawing/2014/main" id="{203A9450-0573-3D8C-11F3-563052345BD6}"/>
              </a:ext>
            </a:extLst>
          </p:cNvPr>
          <p:cNvSpPr txBox="1"/>
          <p:nvPr/>
        </p:nvSpPr>
        <p:spPr>
          <a:xfrm>
            <a:off x="765296" y="3082565"/>
            <a:ext cx="6572440" cy="369332"/>
          </a:xfrm>
          <a:prstGeom prst="rect">
            <a:avLst/>
          </a:prstGeom>
          <a:noFill/>
        </p:spPr>
        <p:txBody>
          <a:bodyPr wrap="none" rtlCol="0">
            <a:spAutoFit/>
          </a:bodyPr>
          <a:lstStyle/>
          <a:p>
            <a:r>
              <a:rPr lang="en-US" b="1" dirty="0"/>
              <a:t>Goal: To teach a robot (agent) to walk without hitting a mountain</a:t>
            </a:r>
          </a:p>
        </p:txBody>
      </p:sp>
      <p:sp>
        <p:nvSpPr>
          <p:cNvPr id="14" name="TextBox 13">
            <a:extLst>
              <a:ext uri="{FF2B5EF4-FFF2-40B4-BE49-F238E27FC236}">
                <a16:creationId xmlns:a16="http://schemas.microsoft.com/office/drawing/2014/main" id="{8A106DD3-6800-195A-42AB-14F178377699}"/>
              </a:ext>
            </a:extLst>
          </p:cNvPr>
          <p:cNvSpPr txBox="1"/>
          <p:nvPr/>
        </p:nvSpPr>
        <p:spPr>
          <a:xfrm>
            <a:off x="765296" y="3495219"/>
            <a:ext cx="10667509" cy="2949205"/>
          </a:xfrm>
          <a:prstGeom prst="rect">
            <a:avLst/>
          </a:prstGeom>
          <a:noFill/>
        </p:spPr>
        <p:txBody>
          <a:bodyPr wrap="square" rtlCol="0">
            <a:spAutoFit/>
          </a:bodyPr>
          <a:lstStyle/>
          <a:p>
            <a:pPr>
              <a:lnSpc>
                <a:spcPct val="150000"/>
              </a:lnSpc>
            </a:pPr>
            <a:r>
              <a:rPr lang="en-US" b="1" dirty="0"/>
              <a:t>RL Algorithm</a:t>
            </a:r>
            <a:r>
              <a:rPr lang="en-US" dirty="0"/>
              <a:t>:</a:t>
            </a:r>
          </a:p>
          <a:p>
            <a:pPr marL="342900" indent="-342900">
              <a:lnSpc>
                <a:spcPct val="150000"/>
              </a:lnSpc>
              <a:buAutoNum type="arabicPeriod"/>
            </a:pPr>
            <a:r>
              <a:rPr lang="en-US" dirty="0">
                <a:solidFill>
                  <a:schemeClr val="bg2">
                    <a:lumMod val="25000"/>
                  </a:schemeClr>
                </a:solidFill>
              </a:rPr>
              <a:t>First, the agent interacts with the environment by performing an action</a:t>
            </a:r>
          </a:p>
          <a:p>
            <a:pPr marL="342900" indent="-342900">
              <a:lnSpc>
                <a:spcPct val="150000"/>
              </a:lnSpc>
              <a:buAutoNum type="arabicPeriod"/>
            </a:pPr>
            <a:r>
              <a:rPr lang="en-US" dirty="0">
                <a:solidFill>
                  <a:schemeClr val="bg2">
                    <a:lumMod val="25000"/>
                  </a:schemeClr>
                </a:solidFill>
              </a:rPr>
              <a:t> By performing an action, the agent moves from one state to another</a:t>
            </a:r>
          </a:p>
          <a:p>
            <a:pPr marL="342900" indent="-342900">
              <a:lnSpc>
                <a:spcPct val="150000"/>
              </a:lnSpc>
              <a:buAutoNum type="arabicPeriod"/>
            </a:pPr>
            <a:r>
              <a:rPr lang="en-US" dirty="0">
                <a:solidFill>
                  <a:schemeClr val="bg2">
                    <a:lumMod val="25000"/>
                  </a:schemeClr>
                </a:solidFill>
              </a:rPr>
              <a:t> Then the agent will receive a reward based on the action it performed</a:t>
            </a:r>
          </a:p>
          <a:p>
            <a:pPr marL="342900" indent="-342900">
              <a:lnSpc>
                <a:spcPct val="150000"/>
              </a:lnSpc>
              <a:buAutoNum type="arabicPeriod"/>
            </a:pPr>
            <a:r>
              <a:rPr lang="en-US" dirty="0">
                <a:solidFill>
                  <a:schemeClr val="bg2">
                    <a:lumMod val="25000"/>
                  </a:schemeClr>
                </a:solidFill>
              </a:rPr>
              <a:t>Based on the reward, the agent will understand whether the action is good or bad</a:t>
            </a:r>
          </a:p>
          <a:p>
            <a:pPr marL="342900" indent="-342900">
              <a:lnSpc>
                <a:spcPct val="150000"/>
              </a:lnSpc>
              <a:buAutoNum type="arabicPeriod"/>
            </a:pPr>
            <a:r>
              <a:rPr lang="en-US" dirty="0">
                <a:solidFill>
                  <a:schemeClr val="bg2">
                    <a:lumMod val="25000"/>
                  </a:schemeClr>
                </a:solidFill>
              </a:rPr>
              <a:t>If the action was good, that is, if the agent received a positive reward, then the agent will prefer performing that action, else the agent will try performing other actions in search of a positive reward</a:t>
            </a:r>
          </a:p>
        </p:txBody>
      </p:sp>
    </p:spTree>
    <p:extLst>
      <p:ext uri="{BB962C8B-B14F-4D97-AF65-F5344CB8AC3E}">
        <p14:creationId xmlns:p14="http://schemas.microsoft.com/office/powerpoint/2010/main" val="25060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41C5-9CC0-803C-AEF6-DD15ACF473C3}"/>
              </a:ext>
            </a:extLst>
          </p:cNvPr>
          <p:cNvSpPr>
            <a:spLocks noGrp="1"/>
          </p:cNvSpPr>
          <p:nvPr>
            <p:ph type="title"/>
          </p:nvPr>
        </p:nvSpPr>
        <p:spPr>
          <a:xfrm>
            <a:off x="564842" y="0"/>
            <a:ext cx="11062315" cy="838200"/>
          </a:xfrm>
        </p:spPr>
        <p:txBody>
          <a:bodyPr/>
          <a:lstStyle/>
          <a:p>
            <a:r>
              <a:rPr lang="en-US" dirty="0"/>
              <a:t>Reinforcement Learning | RL Agent in the Grid World</a:t>
            </a:r>
          </a:p>
        </p:txBody>
      </p:sp>
      <p:pic>
        <p:nvPicPr>
          <p:cNvPr id="5" name="Content Placeholder 4">
            <a:extLst>
              <a:ext uri="{FF2B5EF4-FFF2-40B4-BE49-F238E27FC236}">
                <a16:creationId xmlns:a16="http://schemas.microsoft.com/office/drawing/2014/main" id="{E71743A5-E084-F67F-5176-5C6C067B2DA8}"/>
              </a:ext>
            </a:extLst>
          </p:cNvPr>
          <p:cNvPicPr>
            <a:picLocks noGrp="1" noChangeAspect="1"/>
          </p:cNvPicPr>
          <p:nvPr>
            <p:ph idx="1"/>
          </p:nvPr>
        </p:nvPicPr>
        <p:blipFill>
          <a:blip r:embed="rId3"/>
          <a:stretch>
            <a:fillRect/>
          </a:stretch>
        </p:blipFill>
        <p:spPr bwMode="auto">
          <a:xfrm>
            <a:off x="858169" y="1510176"/>
            <a:ext cx="1823173" cy="1828800"/>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A22447A7-B0C0-BF8F-F556-5CA7C6465A40}"/>
              </a:ext>
            </a:extLst>
          </p:cNvPr>
          <p:cNvPicPr>
            <a:picLocks noChangeAspect="1"/>
          </p:cNvPicPr>
          <p:nvPr/>
        </p:nvPicPr>
        <p:blipFill>
          <a:blip r:embed="rId4"/>
          <a:stretch>
            <a:fillRect/>
          </a:stretch>
        </p:blipFill>
        <p:spPr>
          <a:xfrm>
            <a:off x="3678452" y="1510176"/>
            <a:ext cx="1813644" cy="1828800"/>
          </a:xfrm>
          <a:prstGeom prst="rect">
            <a:avLst/>
          </a:prstGeom>
        </p:spPr>
      </p:pic>
      <p:pic>
        <p:nvPicPr>
          <p:cNvPr id="9" name="Picture 8">
            <a:extLst>
              <a:ext uri="{FF2B5EF4-FFF2-40B4-BE49-F238E27FC236}">
                <a16:creationId xmlns:a16="http://schemas.microsoft.com/office/drawing/2014/main" id="{4164204C-D5B9-F1FE-706F-FE18008F22B0}"/>
              </a:ext>
            </a:extLst>
          </p:cNvPr>
          <p:cNvPicPr>
            <a:picLocks noChangeAspect="1"/>
          </p:cNvPicPr>
          <p:nvPr/>
        </p:nvPicPr>
        <p:blipFill>
          <a:blip r:embed="rId5"/>
          <a:stretch>
            <a:fillRect/>
          </a:stretch>
        </p:blipFill>
        <p:spPr>
          <a:xfrm>
            <a:off x="6489206" y="1510176"/>
            <a:ext cx="1798064" cy="1828800"/>
          </a:xfrm>
          <a:prstGeom prst="rect">
            <a:avLst/>
          </a:prstGeom>
        </p:spPr>
      </p:pic>
      <p:pic>
        <p:nvPicPr>
          <p:cNvPr id="11" name="Picture 10">
            <a:extLst>
              <a:ext uri="{FF2B5EF4-FFF2-40B4-BE49-F238E27FC236}">
                <a16:creationId xmlns:a16="http://schemas.microsoft.com/office/drawing/2014/main" id="{32AB507B-B978-AD53-FE1B-3BDDD4E06CDE}"/>
              </a:ext>
            </a:extLst>
          </p:cNvPr>
          <p:cNvPicPr>
            <a:picLocks noChangeAspect="1"/>
          </p:cNvPicPr>
          <p:nvPr/>
        </p:nvPicPr>
        <p:blipFill>
          <a:blip r:embed="rId6"/>
          <a:stretch>
            <a:fillRect/>
          </a:stretch>
        </p:blipFill>
        <p:spPr>
          <a:xfrm>
            <a:off x="858169" y="3999587"/>
            <a:ext cx="1813169" cy="1828800"/>
          </a:xfrm>
          <a:prstGeom prst="rect">
            <a:avLst/>
          </a:prstGeom>
        </p:spPr>
      </p:pic>
      <p:pic>
        <p:nvPicPr>
          <p:cNvPr id="13" name="Picture 12">
            <a:extLst>
              <a:ext uri="{FF2B5EF4-FFF2-40B4-BE49-F238E27FC236}">
                <a16:creationId xmlns:a16="http://schemas.microsoft.com/office/drawing/2014/main" id="{33E9DC9E-619F-0D12-FBFC-717A222EB2E8}"/>
              </a:ext>
            </a:extLst>
          </p:cNvPr>
          <p:cNvPicPr>
            <a:picLocks noChangeAspect="1"/>
          </p:cNvPicPr>
          <p:nvPr/>
        </p:nvPicPr>
        <p:blipFill>
          <a:blip r:embed="rId7"/>
          <a:stretch>
            <a:fillRect/>
          </a:stretch>
        </p:blipFill>
        <p:spPr>
          <a:xfrm>
            <a:off x="3678452" y="3999587"/>
            <a:ext cx="1762699" cy="1828800"/>
          </a:xfrm>
          <a:prstGeom prst="rect">
            <a:avLst/>
          </a:prstGeom>
        </p:spPr>
      </p:pic>
      <p:sp>
        <p:nvSpPr>
          <p:cNvPr id="14" name="TextBox 13">
            <a:extLst>
              <a:ext uri="{FF2B5EF4-FFF2-40B4-BE49-F238E27FC236}">
                <a16:creationId xmlns:a16="http://schemas.microsoft.com/office/drawing/2014/main" id="{57050010-7E6A-2972-07A0-5F157DB176E5}"/>
              </a:ext>
            </a:extLst>
          </p:cNvPr>
          <p:cNvSpPr txBox="1"/>
          <p:nvPr/>
        </p:nvSpPr>
        <p:spPr>
          <a:xfrm>
            <a:off x="6489206" y="3837662"/>
            <a:ext cx="5417044"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25000"/>
                  </a:schemeClr>
                </a:solidFill>
              </a:rPr>
              <a:t>The agent will try out </a:t>
            </a:r>
            <a:r>
              <a:rPr lang="en-US" b="1" dirty="0">
                <a:solidFill>
                  <a:schemeClr val="bg2">
                    <a:lumMod val="25000"/>
                  </a:schemeClr>
                </a:solidFill>
              </a:rPr>
              <a:t>different actions</a:t>
            </a:r>
            <a:r>
              <a:rPr lang="en-US" dirty="0">
                <a:solidFill>
                  <a:schemeClr val="bg2">
                    <a:lumMod val="25000"/>
                  </a:schemeClr>
                </a:solidFill>
              </a:rPr>
              <a:t> in each state and understand whether an action is good or bad based on the reward it obtains</a:t>
            </a:r>
          </a:p>
          <a:p>
            <a:pPr marL="285750" indent="-285750">
              <a:buFont typeface="Arial" panose="020B0604020202020204" pitchFamily="34" charset="0"/>
              <a:buChar char="•"/>
            </a:pPr>
            <a:r>
              <a:rPr lang="en-US" dirty="0">
                <a:solidFill>
                  <a:schemeClr val="bg2">
                    <a:lumMod val="25000"/>
                  </a:schemeClr>
                </a:solidFill>
              </a:rPr>
              <a:t> The goal of the agent is to </a:t>
            </a:r>
            <a:r>
              <a:rPr lang="en-US" b="1" dirty="0">
                <a:solidFill>
                  <a:schemeClr val="bg2">
                    <a:lumMod val="25000"/>
                  </a:schemeClr>
                </a:solidFill>
              </a:rPr>
              <a:t>maximize</a:t>
            </a:r>
            <a:r>
              <a:rPr lang="en-US" dirty="0">
                <a:solidFill>
                  <a:schemeClr val="bg2">
                    <a:lumMod val="25000"/>
                  </a:schemeClr>
                </a:solidFill>
              </a:rPr>
              <a:t> </a:t>
            </a:r>
            <a:r>
              <a:rPr lang="en-US" b="1" dirty="0">
                <a:solidFill>
                  <a:schemeClr val="bg2">
                    <a:lumMod val="25000"/>
                  </a:schemeClr>
                </a:solidFill>
              </a:rPr>
              <a:t>rewards</a:t>
            </a:r>
            <a:r>
              <a:rPr lang="en-US" dirty="0">
                <a:solidFill>
                  <a:schemeClr val="bg2">
                    <a:lumMod val="25000"/>
                  </a:schemeClr>
                </a:solidFill>
              </a:rPr>
              <a:t>.</a:t>
            </a:r>
          </a:p>
          <a:p>
            <a:pPr marL="285750" indent="-285750">
              <a:buFont typeface="Arial" panose="020B0604020202020204" pitchFamily="34" charset="0"/>
              <a:buChar char="•"/>
            </a:pPr>
            <a:r>
              <a:rPr lang="en-US" dirty="0">
                <a:solidFill>
                  <a:schemeClr val="bg2">
                    <a:lumMod val="25000"/>
                  </a:schemeClr>
                </a:solidFill>
              </a:rPr>
              <a:t> So, the agent will always try to perform good actions that give a positive reward, and when the agent performs good actions in each state, then it ultimately leads the agent to achieve the goal.</a:t>
            </a:r>
          </a:p>
          <a:p>
            <a:pPr marL="285750" indent="-285750">
              <a:buFont typeface="Arial" panose="020B0604020202020204" pitchFamily="34" charset="0"/>
              <a:buChar char="•"/>
            </a:pPr>
            <a:r>
              <a:rPr lang="en-US" dirty="0">
                <a:solidFill>
                  <a:schemeClr val="bg2">
                    <a:lumMod val="25000"/>
                  </a:schemeClr>
                </a:solidFill>
              </a:rPr>
              <a:t>These iterations are called </a:t>
            </a:r>
            <a:r>
              <a:rPr lang="en-US" b="1" dirty="0">
                <a:solidFill>
                  <a:schemeClr val="bg2">
                    <a:lumMod val="25000"/>
                  </a:schemeClr>
                </a:solidFill>
              </a:rPr>
              <a:t>episodes</a:t>
            </a:r>
            <a:r>
              <a:rPr lang="en-US" dirty="0">
                <a:solidFill>
                  <a:schemeClr val="bg2">
                    <a:lumMod val="25000"/>
                  </a:schemeClr>
                </a:solidFill>
              </a:rPr>
              <a:t> in RL terminology</a:t>
            </a:r>
          </a:p>
        </p:txBody>
      </p:sp>
      <p:sp>
        <p:nvSpPr>
          <p:cNvPr id="15" name="TextBox 14">
            <a:extLst>
              <a:ext uri="{FF2B5EF4-FFF2-40B4-BE49-F238E27FC236}">
                <a16:creationId xmlns:a16="http://schemas.microsoft.com/office/drawing/2014/main" id="{3C838D29-9AEA-CD81-6BA4-E2A710E9E95A}"/>
              </a:ext>
            </a:extLst>
          </p:cNvPr>
          <p:cNvSpPr txBox="1"/>
          <p:nvPr/>
        </p:nvSpPr>
        <p:spPr>
          <a:xfrm>
            <a:off x="667669" y="3445286"/>
            <a:ext cx="2751806" cy="369332"/>
          </a:xfrm>
          <a:prstGeom prst="rect">
            <a:avLst/>
          </a:prstGeom>
          <a:noFill/>
        </p:spPr>
        <p:txBody>
          <a:bodyPr wrap="square" rtlCol="0">
            <a:spAutoFit/>
          </a:bodyPr>
          <a:lstStyle/>
          <a:p>
            <a:r>
              <a:rPr lang="en-US" dirty="0">
                <a:solidFill>
                  <a:schemeClr val="accent2"/>
                </a:solidFill>
              </a:rPr>
              <a:t>Grid World Environment</a:t>
            </a:r>
          </a:p>
        </p:txBody>
      </p:sp>
      <p:sp>
        <p:nvSpPr>
          <p:cNvPr id="16" name="TextBox 15">
            <a:extLst>
              <a:ext uri="{FF2B5EF4-FFF2-40B4-BE49-F238E27FC236}">
                <a16:creationId xmlns:a16="http://schemas.microsoft.com/office/drawing/2014/main" id="{4FD490B6-C136-E4AC-60A9-47522C1345DB}"/>
              </a:ext>
            </a:extLst>
          </p:cNvPr>
          <p:cNvSpPr txBox="1"/>
          <p:nvPr/>
        </p:nvSpPr>
        <p:spPr>
          <a:xfrm>
            <a:off x="3582319" y="3445286"/>
            <a:ext cx="2751806" cy="369332"/>
          </a:xfrm>
          <a:prstGeom prst="rect">
            <a:avLst/>
          </a:prstGeom>
          <a:noFill/>
        </p:spPr>
        <p:txBody>
          <a:bodyPr wrap="square" rtlCol="0">
            <a:spAutoFit/>
          </a:bodyPr>
          <a:lstStyle/>
          <a:p>
            <a:r>
              <a:rPr lang="en-US" dirty="0">
                <a:solidFill>
                  <a:schemeClr val="accent2"/>
                </a:solidFill>
              </a:rPr>
              <a:t>Agent Actions- It.1</a:t>
            </a:r>
          </a:p>
        </p:txBody>
      </p:sp>
      <p:sp>
        <p:nvSpPr>
          <p:cNvPr id="17" name="TextBox 16">
            <a:extLst>
              <a:ext uri="{FF2B5EF4-FFF2-40B4-BE49-F238E27FC236}">
                <a16:creationId xmlns:a16="http://schemas.microsoft.com/office/drawing/2014/main" id="{80D113A7-8E93-C3A2-3496-9A7BB9193175}"/>
              </a:ext>
            </a:extLst>
          </p:cNvPr>
          <p:cNvSpPr txBox="1"/>
          <p:nvPr/>
        </p:nvSpPr>
        <p:spPr>
          <a:xfrm>
            <a:off x="6445922" y="3429000"/>
            <a:ext cx="2751806" cy="369332"/>
          </a:xfrm>
          <a:prstGeom prst="rect">
            <a:avLst/>
          </a:prstGeom>
          <a:noFill/>
        </p:spPr>
        <p:txBody>
          <a:bodyPr wrap="square" rtlCol="0">
            <a:spAutoFit/>
          </a:bodyPr>
          <a:lstStyle/>
          <a:p>
            <a:r>
              <a:rPr lang="en-US" dirty="0">
                <a:solidFill>
                  <a:schemeClr val="accent2"/>
                </a:solidFill>
              </a:rPr>
              <a:t>Agent Actions- It.2</a:t>
            </a:r>
          </a:p>
        </p:txBody>
      </p:sp>
      <p:sp>
        <p:nvSpPr>
          <p:cNvPr id="19" name="TextBox 18">
            <a:extLst>
              <a:ext uri="{FF2B5EF4-FFF2-40B4-BE49-F238E27FC236}">
                <a16:creationId xmlns:a16="http://schemas.microsoft.com/office/drawing/2014/main" id="{13EF85F6-F1E6-26E4-CB1B-31DA09BCC6C8}"/>
              </a:ext>
            </a:extLst>
          </p:cNvPr>
          <p:cNvSpPr txBox="1"/>
          <p:nvPr/>
        </p:nvSpPr>
        <p:spPr>
          <a:xfrm>
            <a:off x="830513" y="5924550"/>
            <a:ext cx="2751806" cy="369332"/>
          </a:xfrm>
          <a:prstGeom prst="rect">
            <a:avLst/>
          </a:prstGeom>
          <a:noFill/>
        </p:spPr>
        <p:txBody>
          <a:bodyPr wrap="square" rtlCol="0">
            <a:spAutoFit/>
          </a:bodyPr>
          <a:lstStyle/>
          <a:p>
            <a:r>
              <a:rPr lang="en-US" dirty="0">
                <a:solidFill>
                  <a:schemeClr val="accent2"/>
                </a:solidFill>
              </a:rPr>
              <a:t>Agent Actions- It.3</a:t>
            </a:r>
          </a:p>
        </p:txBody>
      </p:sp>
      <p:sp>
        <p:nvSpPr>
          <p:cNvPr id="20" name="TextBox 19">
            <a:extLst>
              <a:ext uri="{FF2B5EF4-FFF2-40B4-BE49-F238E27FC236}">
                <a16:creationId xmlns:a16="http://schemas.microsoft.com/office/drawing/2014/main" id="{3F2ED103-7FAC-27C1-589D-A933916B7DB6}"/>
              </a:ext>
            </a:extLst>
          </p:cNvPr>
          <p:cNvSpPr txBox="1"/>
          <p:nvPr/>
        </p:nvSpPr>
        <p:spPr>
          <a:xfrm>
            <a:off x="3659859" y="5924550"/>
            <a:ext cx="2751806" cy="369332"/>
          </a:xfrm>
          <a:prstGeom prst="rect">
            <a:avLst/>
          </a:prstGeom>
          <a:noFill/>
        </p:spPr>
        <p:txBody>
          <a:bodyPr wrap="square" rtlCol="0">
            <a:spAutoFit/>
          </a:bodyPr>
          <a:lstStyle/>
          <a:p>
            <a:r>
              <a:rPr lang="en-US" dirty="0">
                <a:solidFill>
                  <a:schemeClr val="accent2"/>
                </a:solidFill>
              </a:rPr>
              <a:t>Agent Succeeded</a:t>
            </a:r>
          </a:p>
        </p:txBody>
      </p:sp>
      <p:sp>
        <p:nvSpPr>
          <p:cNvPr id="21" name="Oval 20">
            <a:extLst>
              <a:ext uri="{FF2B5EF4-FFF2-40B4-BE49-F238E27FC236}">
                <a16:creationId xmlns:a16="http://schemas.microsoft.com/office/drawing/2014/main" id="{8F46E000-962D-C37D-E606-61EA0D4B09C9}"/>
              </a:ext>
            </a:extLst>
          </p:cNvPr>
          <p:cNvSpPr/>
          <p:nvPr/>
        </p:nvSpPr>
        <p:spPr bwMode="auto">
          <a:xfrm>
            <a:off x="9356496" y="1811633"/>
            <a:ext cx="920979" cy="636366"/>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0" dirty="0">
                <a:solidFill>
                  <a:schemeClr val="tx1"/>
                </a:solidFill>
                <a:latin typeface="+mn-lt"/>
                <a:ea typeface="+mn-ea"/>
                <a:cs typeface="+mn-cs"/>
              </a:rPr>
              <a:t>  Task</a:t>
            </a:r>
          </a:p>
        </p:txBody>
      </p:sp>
      <p:sp>
        <p:nvSpPr>
          <p:cNvPr id="22" name="TextBox 21">
            <a:extLst>
              <a:ext uri="{FF2B5EF4-FFF2-40B4-BE49-F238E27FC236}">
                <a16:creationId xmlns:a16="http://schemas.microsoft.com/office/drawing/2014/main" id="{128C964F-5C50-97C9-6B3A-B16BD127938D}"/>
              </a:ext>
            </a:extLst>
          </p:cNvPr>
          <p:cNvSpPr txBox="1"/>
          <p:nvPr/>
        </p:nvSpPr>
        <p:spPr>
          <a:xfrm>
            <a:off x="10431101" y="1280510"/>
            <a:ext cx="1366887" cy="369332"/>
          </a:xfrm>
          <a:prstGeom prst="rect">
            <a:avLst/>
          </a:prstGeom>
          <a:noFill/>
        </p:spPr>
        <p:txBody>
          <a:bodyPr wrap="square" rtlCol="0">
            <a:spAutoFit/>
          </a:bodyPr>
          <a:lstStyle/>
          <a:p>
            <a:r>
              <a:rPr lang="en-US" dirty="0"/>
              <a:t>Episodic</a:t>
            </a:r>
          </a:p>
        </p:txBody>
      </p:sp>
      <p:sp>
        <p:nvSpPr>
          <p:cNvPr id="23" name="TextBox 22">
            <a:extLst>
              <a:ext uri="{FF2B5EF4-FFF2-40B4-BE49-F238E27FC236}">
                <a16:creationId xmlns:a16="http://schemas.microsoft.com/office/drawing/2014/main" id="{C62FB06E-BFDF-78B0-517E-A2A2CB138796}"/>
              </a:ext>
            </a:extLst>
          </p:cNvPr>
          <p:cNvSpPr txBox="1"/>
          <p:nvPr/>
        </p:nvSpPr>
        <p:spPr>
          <a:xfrm>
            <a:off x="10431101" y="2521516"/>
            <a:ext cx="1366887" cy="369332"/>
          </a:xfrm>
          <a:prstGeom prst="rect">
            <a:avLst/>
          </a:prstGeom>
          <a:noFill/>
        </p:spPr>
        <p:txBody>
          <a:bodyPr wrap="square" rtlCol="0">
            <a:spAutoFit/>
          </a:bodyPr>
          <a:lstStyle/>
          <a:p>
            <a:r>
              <a:rPr lang="en-US" dirty="0"/>
              <a:t>Continuous</a:t>
            </a:r>
          </a:p>
        </p:txBody>
      </p:sp>
      <p:cxnSp>
        <p:nvCxnSpPr>
          <p:cNvPr id="29" name="Connector: Elbow 28">
            <a:extLst>
              <a:ext uri="{FF2B5EF4-FFF2-40B4-BE49-F238E27FC236}">
                <a16:creationId xmlns:a16="http://schemas.microsoft.com/office/drawing/2014/main" id="{8372F57A-A628-B9E3-3CFB-B68F6B6F45DF}"/>
              </a:ext>
            </a:extLst>
          </p:cNvPr>
          <p:cNvCxnSpPr>
            <a:stCxn id="21" idx="0"/>
          </p:cNvCxnSpPr>
          <p:nvPr/>
        </p:nvCxnSpPr>
        <p:spPr bwMode="auto">
          <a:xfrm rot="5400000" flipH="1" flipV="1">
            <a:off x="9938577" y="1319108"/>
            <a:ext cx="370935" cy="614116"/>
          </a:xfrm>
          <a:prstGeom prst="bentConnector2">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31" name="Connector: Elbow 30">
            <a:extLst>
              <a:ext uri="{FF2B5EF4-FFF2-40B4-BE49-F238E27FC236}">
                <a16:creationId xmlns:a16="http://schemas.microsoft.com/office/drawing/2014/main" id="{C7D9C0C6-C415-2C44-07AD-26EF2FA713E9}"/>
              </a:ext>
            </a:extLst>
          </p:cNvPr>
          <p:cNvCxnSpPr>
            <a:cxnSpLocks/>
            <a:stCxn id="21" idx="4"/>
          </p:cNvCxnSpPr>
          <p:nvPr/>
        </p:nvCxnSpPr>
        <p:spPr bwMode="auto">
          <a:xfrm rot="16200000" flipH="1">
            <a:off x="9973819" y="2291165"/>
            <a:ext cx="300448" cy="614115"/>
          </a:xfrm>
          <a:prstGeom prst="bentConnector2">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Tree>
    <p:extLst>
      <p:ext uri="{BB962C8B-B14F-4D97-AF65-F5344CB8AC3E}">
        <p14:creationId xmlns:p14="http://schemas.microsoft.com/office/powerpoint/2010/main" val="261706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842098-0477-A8A2-052D-5A02FA5AF132}"/>
              </a:ext>
            </a:extLst>
          </p:cNvPr>
          <p:cNvSpPr>
            <a:spLocks noGrp="1"/>
          </p:cNvSpPr>
          <p:nvPr>
            <p:ph type="title"/>
          </p:nvPr>
        </p:nvSpPr>
        <p:spPr/>
        <p:txBody>
          <a:bodyPr/>
          <a:lstStyle/>
          <a:p>
            <a:r>
              <a:rPr lang="en-US" dirty="0"/>
              <a:t>Reinforcement Learning | Offline Vs Online Learning</a:t>
            </a:r>
          </a:p>
        </p:txBody>
      </p:sp>
      <p:sp>
        <p:nvSpPr>
          <p:cNvPr id="5" name="Content Placeholder 4">
            <a:extLst>
              <a:ext uri="{FF2B5EF4-FFF2-40B4-BE49-F238E27FC236}">
                <a16:creationId xmlns:a16="http://schemas.microsoft.com/office/drawing/2014/main" id="{8EC5C34E-D3DF-DE4C-7689-2A4587F076EE}"/>
              </a:ext>
            </a:extLst>
          </p:cNvPr>
          <p:cNvSpPr>
            <a:spLocks noGrp="1"/>
          </p:cNvSpPr>
          <p:nvPr>
            <p:ph sz="half" idx="1"/>
          </p:nvPr>
        </p:nvSpPr>
        <p:spPr>
          <a:xfrm>
            <a:off x="793515" y="1933575"/>
            <a:ext cx="5300531" cy="4191000"/>
          </a:xfrm>
        </p:spPr>
        <p:txBody>
          <a:bodyPr/>
          <a:lstStyle/>
          <a:p>
            <a:r>
              <a:rPr lang="en-US" dirty="0">
                <a:solidFill>
                  <a:schemeClr val="bg2">
                    <a:lumMod val="25000"/>
                  </a:schemeClr>
                </a:solidFill>
              </a:rPr>
              <a:t>Agent </a:t>
            </a:r>
            <a:r>
              <a:rPr lang="en-US" b="1" dirty="0">
                <a:solidFill>
                  <a:schemeClr val="bg2">
                    <a:lumMod val="25000"/>
                  </a:schemeClr>
                </a:solidFill>
              </a:rPr>
              <a:t>learns and updates</a:t>
            </a:r>
            <a:r>
              <a:rPr lang="en-US" dirty="0">
                <a:solidFill>
                  <a:schemeClr val="bg2">
                    <a:lumMod val="25000"/>
                  </a:schemeClr>
                </a:solidFill>
              </a:rPr>
              <a:t> its policy </a:t>
            </a:r>
            <a:r>
              <a:rPr lang="en-US" b="1" dirty="0">
                <a:solidFill>
                  <a:schemeClr val="bg2">
                    <a:lumMod val="25000"/>
                  </a:schemeClr>
                </a:solidFill>
              </a:rPr>
              <a:t>during</a:t>
            </a:r>
            <a:r>
              <a:rPr lang="en-US" dirty="0">
                <a:solidFill>
                  <a:schemeClr val="bg2">
                    <a:lumMod val="25000"/>
                  </a:schemeClr>
                </a:solidFill>
              </a:rPr>
              <a:t> interaction with the environment</a:t>
            </a:r>
          </a:p>
          <a:p>
            <a:r>
              <a:rPr lang="en-US" dirty="0">
                <a:solidFill>
                  <a:schemeClr val="bg2">
                    <a:lumMod val="25000"/>
                  </a:schemeClr>
                </a:solidFill>
              </a:rPr>
              <a:t>Data is gathered </a:t>
            </a:r>
            <a:r>
              <a:rPr lang="en-US" b="1" dirty="0">
                <a:solidFill>
                  <a:schemeClr val="bg2">
                    <a:lumMod val="25000"/>
                  </a:schemeClr>
                </a:solidFill>
              </a:rPr>
              <a:t>in real-time</a:t>
            </a:r>
            <a:r>
              <a:rPr lang="en-US" dirty="0">
                <a:solidFill>
                  <a:schemeClr val="bg2">
                    <a:lumMod val="25000"/>
                  </a:schemeClr>
                </a:solidFill>
              </a:rPr>
              <a:t> as the agent acts</a:t>
            </a:r>
          </a:p>
          <a:p>
            <a:r>
              <a:rPr lang="en-US" dirty="0">
                <a:solidFill>
                  <a:schemeClr val="bg2">
                    <a:lumMod val="25000"/>
                  </a:schemeClr>
                </a:solidFill>
              </a:rPr>
              <a:t>Allows </a:t>
            </a:r>
            <a:r>
              <a:rPr lang="en-US" b="1" dirty="0">
                <a:solidFill>
                  <a:schemeClr val="bg2">
                    <a:lumMod val="25000"/>
                  </a:schemeClr>
                </a:solidFill>
              </a:rPr>
              <a:t>continuous adaptation</a:t>
            </a:r>
            <a:r>
              <a:rPr lang="en-US" dirty="0">
                <a:solidFill>
                  <a:schemeClr val="bg2">
                    <a:lumMod val="25000"/>
                  </a:schemeClr>
                </a:solidFill>
              </a:rPr>
              <a:t> to changing environments</a:t>
            </a:r>
          </a:p>
          <a:p>
            <a:r>
              <a:rPr lang="en-US" b="1" dirty="0">
                <a:solidFill>
                  <a:schemeClr val="bg2">
                    <a:lumMod val="25000"/>
                  </a:schemeClr>
                </a:solidFill>
              </a:rPr>
              <a:t>Pros:</a:t>
            </a:r>
            <a:r>
              <a:rPr lang="en-US" dirty="0">
                <a:solidFill>
                  <a:schemeClr val="bg2">
                    <a:lumMod val="25000"/>
                  </a:schemeClr>
                </a:solidFill>
              </a:rPr>
              <a:t> Immediate feedback, adaptive</a:t>
            </a:r>
          </a:p>
          <a:p>
            <a:r>
              <a:rPr lang="en-US" b="1" dirty="0">
                <a:solidFill>
                  <a:schemeClr val="bg2">
                    <a:lumMod val="25000"/>
                  </a:schemeClr>
                </a:solidFill>
              </a:rPr>
              <a:t>Cons:</a:t>
            </a:r>
            <a:r>
              <a:rPr lang="en-US" dirty="0">
                <a:solidFill>
                  <a:schemeClr val="bg2">
                    <a:lumMod val="25000"/>
                  </a:schemeClr>
                </a:solidFill>
              </a:rPr>
              <a:t> Requires live environment access</a:t>
            </a:r>
          </a:p>
        </p:txBody>
      </p:sp>
      <p:sp>
        <p:nvSpPr>
          <p:cNvPr id="6" name="Content Placeholder 5">
            <a:extLst>
              <a:ext uri="{FF2B5EF4-FFF2-40B4-BE49-F238E27FC236}">
                <a16:creationId xmlns:a16="http://schemas.microsoft.com/office/drawing/2014/main" id="{856650B1-7C60-4524-872B-CC6CAA64D3DB}"/>
              </a:ext>
            </a:extLst>
          </p:cNvPr>
          <p:cNvSpPr>
            <a:spLocks noGrp="1"/>
          </p:cNvSpPr>
          <p:nvPr>
            <p:ph sz="half" idx="2"/>
          </p:nvPr>
        </p:nvSpPr>
        <p:spPr>
          <a:xfrm>
            <a:off x="6324673" y="1933575"/>
            <a:ext cx="5300531" cy="4191000"/>
          </a:xfrm>
        </p:spPr>
        <p:txBody>
          <a:bodyPr/>
          <a:lstStyle/>
          <a:p>
            <a:r>
              <a:rPr lang="en-US" dirty="0">
                <a:solidFill>
                  <a:schemeClr val="bg2">
                    <a:lumMod val="25000"/>
                  </a:schemeClr>
                </a:solidFill>
              </a:rPr>
              <a:t>Agent learns from a </a:t>
            </a:r>
            <a:r>
              <a:rPr lang="en-US" b="1" dirty="0">
                <a:solidFill>
                  <a:schemeClr val="bg2">
                    <a:lumMod val="25000"/>
                  </a:schemeClr>
                </a:solidFill>
              </a:rPr>
              <a:t>fixed dataset</a:t>
            </a:r>
            <a:r>
              <a:rPr lang="en-US" dirty="0">
                <a:solidFill>
                  <a:schemeClr val="bg2">
                    <a:lumMod val="25000"/>
                  </a:schemeClr>
                </a:solidFill>
              </a:rPr>
              <a:t> collected </a:t>
            </a:r>
            <a:r>
              <a:rPr lang="en-US" b="1" dirty="0">
                <a:solidFill>
                  <a:schemeClr val="bg2">
                    <a:lumMod val="25000"/>
                  </a:schemeClr>
                </a:solidFill>
              </a:rPr>
              <a:t>prior</a:t>
            </a:r>
            <a:r>
              <a:rPr lang="en-US" dirty="0">
                <a:solidFill>
                  <a:schemeClr val="bg2">
                    <a:lumMod val="25000"/>
                  </a:schemeClr>
                </a:solidFill>
              </a:rPr>
              <a:t> to training</a:t>
            </a:r>
          </a:p>
          <a:p>
            <a:r>
              <a:rPr lang="en-US" dirty="0">
                <a:solidFill>
                  <a:schemeClr val="bg2">
                    <a:lumMod val="25000"/>
                  </a:schemeClr>
                </a:solidFill>
              </a:rPr>
              <a:t>No interaction with the environment during learning</a:t>
            </a:r>
          </a:p>
          <a:p>
            <a:r>
              <a:rPr lang="en-US" dirty="0">
                <a:solidFill>
                  <a:schemeClr val="bg2">
                    <a:lumMod val="25000"/>
                  </a:schemeClr>
                </a:solidFill>
              </a:rPr>
              <a:t>Examples: Learning from recorded gameplay data or logs</a:t>
            </a:r>
          </a:p>
          <a:p>
            <a:r>
              <a:rPr lang="en-US" b="1" dirty="0">
                <a:solidFill>
                  <a:schemeClr val="bg2">
                    <a:lumMod val="25000"/>
                  </a:schemeClr>
                </a:solidFill>
              </a:rPr>
              <a:t>Pros:</a:t>
            </a:r>
            <a:r>
              <a:rPr lang="en-US" dirty="0">
                <a:solidFill>
                  <a:schemeClr val="bg2">
                    <a:lumMod val="25000"/>
                  </a:schemeClr>
                </a:solidFill>
              </a:rPr>
              <a:t> Safe, can leverage large datasets, reproducible</a:t>
            </a:r>
          </a:p>
          <a:p>
            <a:r>
              <a:rPr lang="en-US" b="1" dirty="0">
                <a:solidFill>
                  <a:schemeClr val="bg2">
                    <a:lumMod val="25000"/>
                  </a:schemeClr>
                </a:solidFill>
              </a:rPr>
              <a:t>Cons:</a:t>
            </a:r>
            <a:r>
              <a:rPr lang="en-US" dirty="0">
                <a:solidFill>
                  <a:schemeClr val="bg2">
                    <a:lumMod val="25000"/>
                  </a:schemeClr>
                </a:solidFill>
              </a:rPr>
              <a:t> Limited by dataset quality, no adaptation during deployment.</a:t>
            </a:r>
          </a:p>
          <a:p>
            <a:endParaRPr lang="en-US" dirty="0">
              <a:solidFill>
                <a:schemeClr val="bg2">
                  <a:lumMod val="25000"/>
                </a:schemeClr>
              </a:solidFill>
            </a:endParaRPr>
          </a:p>
        </p:txBody>
      </p:sp>
      <p:sp>
        <p:nvSpPr>
          <p:cNvPr id="8" name="TextBox 7">
            <a:extLst>
              <a:ext uri="{FF2B5EF4-FFF2-40B4-BE49-F238E27FC236}">
                <a16:creationId xmlns:a16="http://schemas.microsoft.com/office/drawing/2014/main" id="{DB0DBB35-A6D5-0889-D92B-09C5950ADA77}"/>
              </a:ext>
            </a:extLst>
          </p:cNvPr>
          <p:cNvSpPr txBox="1"/>
          <p:nvPr/>
        </p:nvSpPr>
        <p:spPr>
          <a:xfrm>
            <a:off x="1941922" y="1536569"/>
            <a:ext cx="2771480" cy="369332"/>
          </a:xfrm>
          <a:prstGeom prst="rect">
            <a:avLst/>
          </a:prstGeom>
          <a:noFill/>
        </p:spPr>
        <p:txBody>
          <a:bodyPr wrap="square" rtlCol="0">
            <a:spAutoFit/>
          </a:bodyPr>
          <a:lstStyle/>
          <a:p>
            <a:r>
              <a:rPr lang="en-US" dirty="0"/>
              <a:t>ONLINE LEARNING</a:t>
            </a:r>
          </a:p>
        </p:txBody>
      </p:sp>
      <p:sp>
        <p:nvSpPr>
          <p:cNvPr id="9" name="TextBox 8">
            <a:extLst>
              <a:ext uri="{FF2B5EF4-FFF2-40B4-BE49-F238E27FC236}">
                <a16:creationId xmlns:a16="http://schemas.microsoft.com/office/drawing/2014/main" id="{CA0288D4-080B-9DC9-8B70-318E8A3C68D1}"/>
              </a:ext>
            </a:extLst>
          </p:cNvPr>
          <p:cNvSpPr txBox="1"/>
          <p:nvPr/>
        </p:nvSpPr>
        <p:spPr>
          <a:xfrm>
            <a:off x="7752172" y="1535922"/>
            <a:ext cx="2771480" cy="369332"/>
          </a:xfrm>
          <a:prstGeom prst="rect">
            <a:avLst/>
          </a:prstGeom>
          <a:noFill/>
        </p:spPr>
        <p:txBody>
          <a:bodyPr wrap="square" rtlCol="0">
            <a:spAutoFit/>
          </a:bodyPr>
          <a:lstStyle/>
          <a:p>
            <a:r>
              <a:rPr lang="en-US" dirty="0"/>
              <a:t>OFFLINE LEARNING</a:t>
            </a:r>
          </a:p>
        </p:txBody>
      </p:sp>
    </p:spTree>
    <p:extLst>
      <p:ext uri="{BB962C8B-B14F-4D97-AF65-F5344CB8AC3E}">
        <p14:creationId xmlns:p14="http://schemas.microsoft.com/office/powerpoint/2010/main" val="321066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FB3D-73C3-307F-42B3-101D7D9E4DB1}"/>
              </a:ext>
            </a:extLst>
          </p:cNvPr>
          <p:cNvSpPr>
            <a:spLocks noGrp="1"/>
          </p:cNvSpPr>
          <p:nvPr>
            <p:ph type="title"/>
          </p:nvPr>
        </p:nvSpPr>
        <p:spPr/>
        <p:txBody>
          <a:bodyPr/>
          <a:lstStyle/>
          <a:p>
            <a:r>
              <a:rPr lang="en-US" dirty="0"/>
              <a:t>Reinforcement Learning | Off Policy Vs On Policy</a:t>
            </a:r>
          </a:p>
        </p:txBody>
      </p:sp>
      <p:sp>
        <p:nvSpPr>
          <p:cNvPr id="3" name="Content Placeholder 2">
            <a:extLst>
              <a:ext uri="{FF2B5EF4-FFF2-40B4-BE49-F238E27FC236}">
                <a16:creationId xmlns:a16="http://schemas.microsoft.com/office/drawing/2014/main" id="{45B322E2-8EB4-18D8-BE9B-024F3785FA99}"/>
              </a:ext>
            </a:extLst>
          </p:cNvPr>
          <p:cNvSpPr>
            <a:spLocks noGrp="1"/>
          </p:cNvSpPr>
          <p:nvPr>
            <p:ph sz="half" idx="1"/>
          </p:nvPr>
        </p:nvSpPr>
        <p:spPr>
          <a:xfrm>
            <a:off x="793515" y="2171700"/>
            <a:ext cx="5300531" cy="4191000"/>
          </a:xfrm>
        </p:spPr>
        <p:txBody>
          <a:bodyPr/>
          <a:lstStyle/>
          <a:p>
            <a:r>
              <a:rPr lang="en-US" dirty="0">
                <a:solidFill>
                  <a:schemeClr val="bg2">
                    <a:lumMod val="25000"/>
                  </a:schemeClr>
                </a:solidFill>
              </a:rPr>
              <a:t>The agent learns the value of the </a:t>
            </a:r>
            <a:r>
              <a:rPr lang="en-US" b="1" dirty="0">
                <a:solidFill>
                  <a:schemeClr val="bg2">
                    <a:lumMod val="25000"/>
                  </a:schemeClr>
                </a:solidFill>
              </a:rPr>
              <a:t>policy it is currently following</a:t>
            </a:r>
            <a:r>
              <a:rPr lang="en-US" dirty="0">
                <a:solidFill>
                  <a:schemeClr val="bg2">
                    <a:lumMod val="25000"/>
                  </a:schemeClr>
                </a:solidFill>
              </a:rPr>
              <a:t>.</a:t>
            </a:r>
          </a:p>
          <a:p>
            <a:r>
              <a:rPr lang="en-US" b="1" dirty="0">
                <a:solidFill>
                  <a:schemeClr val="bg2">
                    <a:lumMod val="25000"/>
                  </a:schemeClr>
                </a:solidFill>
              </a:rPr>
              <a:t>Explores and exploits</a:t>
            </a:r>
            <a:r>
              <a:rPr lang="en-US" dirty="0">
                <a:solidFill>
                  <a:schemeClr val="bg2">
                    <a:lumMod val="25000"/>
                  </a:schemeClr>
                </a:solidFill>
              </a:rPr>
              <a:t> according to the same policy.</a:t>
            </a:r>
          </a:p>
          <a:p>
            <a:r>
              <a:rPr lang="en-US" dirty="0">
                <a:solidFill>
                  <a:schemeClr val="bg2">
                    <a:lumMod val="25000"/>
                  </a:schemeClr>
                </a:solidFill>
              </a:rPr>
              <a:t>Updates are based on </a:t>
            </a:r>
            <a:r>
              <a:rPr lang="en-US" b="1" dirty="0">
                <a:solidFill>
                  <a:schemeClr val="bg2">
                    <a:lumMod val="25000"/>
                  </a:schemeClr>
                </a:solidFill>
              </a:rPr>
              <a:t>actions actually taken</a:t>
            </a:r>
            <a:r>
              <a:rPr lang="en-US" dirty="0">
                <a:solidFill>
                  <a:schemeClr val="bg2">
                    <a:lumMod val="25000"/>
                  </a:schemeClr>
                </a:solidFill>
              </a:rPr>
              <a:t> by the agent.</a:t>
            </a:r>
          </a:p>
          <a:p>
            <a:r>
              <a:rPr lang="en-US" b="1" dirty="0">
                <a:solidFill>
                  <a:schemeClr val="bg2">
                    <a:lumMod val="25000"/>
                  </a:schemeClr>
                </a:solidFill>
              </a:rPr>
              <a:t>Pros:</a:t>
            </a:r>
            <a:r>
              <a:rPr lang="en-US" dirty="0">
                <a:solidFill>
                  <a:schemeClr val="bg2">
                    <a:lumMod val="25000"/>
                  </a:schemeClr>
                </a:solidFill>
              </a:rPr>
              <a:t> Directly improves the behavior policy.</a:t>
            </a:r>
          </a:p>
          <a:p>
            <a:r>
              <a:rPr lang="en-US" b="1" dirty="0">
                <a:solidFill>
                  <a:schemeClr val="bg2">
                    <a:lumMod val="25000"/>
                  </a:schemeClr>
                </a:solidFill>
              </a:rPr>
              <a:t>Cons:</a:t>
            </a:r>
            <a:r>
              <a:rPr lang="en-US" dirty="0">
                <a:solidFill>
                  <a:schemeClr val="bg2">
                    <a:lumMod val="25000"/>
                  </a:schemeClr>
                </a:solidFill>
              </a:rPr>
              <a:t> May require careful exploration strategy.</a:t>
            </a:r>
          </a:p>
        </p:txBody>
      </p:sp>
      <p:sp>
        <p:nvSpPr>
          <p:cNvPr id="4" name="Content Placeholder 3">
            <a:extLst>
              <a:ext uri="{FF2B5EF4-FFF2-40B4-BE49-F238E27FC236}">
                <a16:creationId xmlns:a16="http://schemas.microsoft.com/office/drawing/2014/main" id="{47C7BE06-ADE3-3E5D-65E2-0C8E651D675E}"/>
              </a:ext>
            </a:extLst>
          </p:cNvPr>
          <p:cNvSpPr>
            <a:spLocks noGrp="1"/>
          </p:cNvSpPr>
          <p:nvPr>
            <p:ph sz="half" idx="2"/>
          </p:nvPr>
        </p:nvSpPr>
        <p:spPr>
          <a:xfrm>
            <a:off x="6324673" y="2171700"/>
            <a:ext cx="5300531" cy="4191000"/>
          </a:xfrm>
        </p:spPr>
        <p:txBody>
          <a:bodyPr/>
          <a:lstStyle/>
          <a:p>
            <a:r>
              <a:rPr lang="en-US" dirty="0">
                <a:solidFill>
                  <a:schemeClr val="bg2">
                    <a:lumMod val="25000"/>
                  </a:schemeClr>
                </a:solidFill>
              </a:rPr>
              <a:t>The agent learns the value of a </a:t>
            </a:r>
            <a:r>
              <a:rPr lang="en-US" b="1" dirty="0">
                <a:solidFill>
                  <a:schemeClr val="bg2">
                    <a:lumMod val="25000"/>
                  </a:schemeClr>
                </a:solidFill>
              </a:rPr>
              <a:t>target policy</a:t>
            </a:r>
            <a:r>
              <a:rPr lang="en-US" dirty="0">
                <a:solidFill>
                  <a:schemeClr val="bg2">
                    <a:lumMod val="25000"/>
                  </a:schemeClr>
                </a:solidFill>
              </a:rPr>
              <a:t> different from the policy used to generate data.</a:t>
            </a:r>
          </a:p>
          <a:p>
            <a:r>
              <a:rPr lang="en-US" dirty="0">
                <a:solidFill>
                  <a:schemeClr val="bg2">
                    <a:lumMod val="25000"/>
                  </a:schemeClr>
                </a:solidFill>
              </a:rPr>
              <a:t>Can learn from </a:t>
            </a:r>
            <a:r>
              <a:rPr lang="en-US" b="1" dirty="0">
                <a:solidFill>
                  <a:schemeClr val="bg2">
                    <a:lumMod val="25000"/>
                  </a:schemeClr>
                </a:solidFill>
              </a:rPr>
              <a:t>past experiences or other agents’ data</a:t>
            </a:r>
            <a:r>
              <a:rPr lang="en-US" dirty="0">
                <a:solidFill>
                  <a:schemeClr val="bg2">
                    <a:lumMod val="25000"/>
                  </a:schemeClr>
                </a:solidFill>
              </a:rPr>
              <a:t>.</a:t>
            </a:r>
          </a:p>
          <a:p>
            <a:r>
              <a:rPr lang="en-US" dirty="0">
                <a:solidFill>
                  <a:schemeClr val="bg2">
                    <a:lumMod val="25000"/>
                  </a:schemeClr>
                </a:solidFill>
              </a:rPr>
              <a:t>Examples: Q-learning, Deep Q-Network (DQN).</a:t>
            </a:r>
          </a:p>
          <a:p>
            <a:r>
              <a:rPr lang="en-US" b="1" dirty="0">
                <a:solidFill>
                  <a:schemeClr val="bg2">
                    <a:lumMod val="25000"/>
                  </a:schemeClr>
                </a:solidFill>
              </a:rPr>
              <a:t>Pros:</a:t>
            </a:r>
            <a:r>
              <a:rPr lang="en-US" dirty="0">
                <a:solidFill>
                  <a:schemeClr val="bg2">
                    <a:lumMod val="25000"/>
                  </a:schemeClr>
                </a:solidFill>
              </a:rPr>
              <a:t> More flexible; can learn from offline data or demonstrations.</a:t>
            </a:r>
          </a:p>
          <a:p>
            <a:r>
              <a:rPr lang="en-US" b="1" dirty="0">
                <a:solidFill>
                  <a:schemeClr val="bg2">
                    <a:lumMod val="25000"/>
                  </a:schemeClr>
                </a:solidFill>
              </a:rPr>
              <a:t>Cons:</a:t>
            </a:r>
            <a:r>
              <a:rPr lang="en-US" dirty="0">
                <a:solidFill>
                  <a:schemeClr val="bg2">
                    <a:lumMod val="25000"/>
                  </a:schemeClr>
                </a:solidFill>
              </a:rPr>
              <a:t> Can be more complex to stabilize.</a:t>
            </a:r>
          </a:p>
        </p:txBody>
      </p:sp>
      <p:sp>
        <p:nvSpPr>
          <p:cNvPr id="5" name="TextBox 4">
            <a:extLst>
              <a:ext uri="{FF2B5EF4-FFF2-40B4-BE49-F238E27FC236}">
                <a16:creationId xmlns:a16="http://schemas.microsoft.com/office/drawing/2014/main" id="{866E7E01-47E0-425B-848A-CB240533869B}"/>
              </a:ext>
            </a:extLst>
          </p:cNvPr>
          <p:cNvSpPr txBox="1"/>
          <p:nvPr/>
        </p:nvSpPr>
        <p:spPr>
          <a:xfrm>
            <a:off x="1941922" y="1536569"/>
            <a:ext cx="2771480" cy="369332"/>
          </a:xfrm>
          <a:prstGeom prst="rect">
            <a:avLst/>
          </a:prstGeom>
          <a:noFill/>
        </p:spPr>
        <p:txBody>
          <a:bodyPr wrap="square" rtlCol="0">
            <a:spAutoFit/>
          </a:bodyPr>
          <a:lstStyle/>
          <a:p>
            <a:r>
              <a:rPr lang="en-US" dirty="0"/>
              <a:t>ON POLICY</a:t>
            </a:r>
          </a:p>
        </p:txBody>
      </p:sp>
      <p:sp>
        <p:nvSpPr>
          <p:cNvPr id="6" name="TextBox 5">
            <a:extLst>
              <a:ext uri="{FF2B5EF4-FFF2-40B4-BE49-F238E27FC236}">
                <a16:creationId xmlns:a16="http://schemas.microsoft.com/office/drawing/2014/main" id="{B651DBE8-92F9-887D-570B-CE952DEF6085}"/>
              </a:ext>
            </a:extLst>
          </p:cNvPr>
          <p:cNvSpPr txBox="1"/>
          <p:nvPr/>
        </p:nvSpPr>
        <p:spPr>
          <a:xfrm>
            <a:off x="7752172" y="1535922"/>
            <a:ext cx="2771480" cy="369332"/>
          </a:xfrm>
          <a:prstGeom prst="rect">
            <a:avLst/>
          </a:prstGeom>
          <a:noFill/>
        </p:spPr>
        <p:txBody>
          <a:bodyPr wrap="square" rtlCol="0">
            <a:spAutoFit/>
          </a:bodyPr>
          <a:lstStyle/>
          <a:p>
            <a:r>
              <a:rPr lang="en-US" dirty="0"/>
              <a:t>OFF POLICY</a:t>
            </a:r>
          </a:p>
        </p:txBody>
      </p:sp>
    </p:spTree>
    <p:extLst>
      <p:ext uri="{BB962C8B-B14F-4D97-AF65-F5344CB8AC3E}">
        <p14:creationId xmlns:p14="http://schemas.microsoft.com/office/powerpoint/2010/main" val="642547607"/>
      </p:ext>
    </p:extLst>
  </p:cSld>
  <p:clrMapOvr>
    <a:masterClrMapping/>
  </p:clrMapOvr>
</p:sld>
</file>

<file path=ppt/theme/theme1.xml><?xml version="1.0" encoding="utf-8"?>
<a:theme xmlns:a="http://schemas.openxmlformats.org/drawingml/2006/main" name="blank">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 Sigma Default Template_2020" id="{EDB47554-4E6D-4FAC-A2A8-BC8EDA041B77}" vid="{01E3A9F1-B3E3-4266-926F-B20C12152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3196</TotalTime>
  <Words>2449</Words>
  <Application>Microsoft Office PowerPoint</Application>
  <PresentationFormat>Widescreen</PresentationFormat>
  <Paragraphs>218</Paragraphs>
  <Slides>23</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Aptos</vt:lpstr>
      <vt:lpstr>Arial</vt:lpstr>
      <vt:lpstr>Calibri</vt:lpstr>
      <vt:lpstr>Cambria Math</vt:lpstr>
      <vt:lpstr>Segoe UI</vt:lpstr>
      <vt:lpstr>Segoe UI Light</vt:lpstr>
      <vt:lpstr>Segoe UI Semilight</vt:lpstr>
      <vt:lpstr>Selawik</vt:lpstr>
      <vt:lpstr>Webdings</vt:lpstr>
      <vt:lpstr>Wingdings</vt:lpstr>
      <vt:lpstr>blank</vt:lpstr>
      <vt:lpstr>PBrush</vt:lpstr>
      <vt:lpstr>Reinforcement Learning | Q- Learning, MDPs Overview</vt:lpstr>
      <vt:lpstr>Agenda | Reinforcement Learning</vt:lpstr>
      <vt:lpstr>Reinforcement Learning| Overview</vt:lpstr>
      <vt:lpstr>Machines solving a whole new set of problems</vt:lpstr>
      <vt:lpstr>Reinforcement Learning | Key Elements of RL</vt:lpstr>
      <vt:lpstr>Reinforcement learning | The Basic Idea of RL</vt:lpstr>
      <vt:lpstr>Reinforcement Learning | RL Agent in the Grid World</vt:lpstr>
      <vt:lpstr>Reinforcement Learning | Offline Vs Online Learning</vt:lpstr>
      <vt:lpstr>Reinforcement Learning | Off Policy Vs On Policy</vt:lpstr>
      <vt:lpstr>Reinforcement Learning | Exploration &amp; Exploitation</vt:lpstr>
      <vt:lpstr>Reinforcement Learning | Markov Decision Property</vt:lpstr>
      <vt:lpstr>Reinforcement Learning | Action Space &amp; Policy</vt:lpstr>
      <vt:lpstr>Reinforcement Learning | Types of Policy</vt:lpstr>
      <vt:lpstr>Reinforcement Learning | Value Based Method</vt:lpstr>
      <vt:lpstr>Reinforcement Learning | Q Function</vt:lpstr>
      <vt:lpstr>Reinforcement Learning | Types of learning</vt:lpstr>
      <vt:lpstr>Reinforcement Learning | Return &amp; Discount Factor</vt:lpstr>
      <vt:lpstr>Reinforcement Learning | Bellman’s Equation</vt:lpstr>
      <vt:lpstr>Reinforcement learning | Monte- Carlo Method</vt:lpstr>
      <vt:lpstr>Reinforcement Learning | Temporal Difference</vt:lpstr>
      <vt:lpstr>Reinforcement Learning | Q-Learning</vt:lpstr>
      <vt:lpstr>Reinforcement Learning | Self - Study</vt:lpstr>
      <vt:lpstr>Reference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Sudalaimuthu</dc:creator>
  <cp:lastModifiedBy>S Sudalaimuthu</cp:lastModifiedBy>
  <cp:revision>2</cp:revision>
  <dcterms:created xsi:type="dcterms:W3CDTF">2025-09-07T07:38:55Z</dcterms:created>
  <dcterms:modified xsi:type="dcterms:W3CDTF">2025-09-09T12:55:40Z</dcterms:modified>
</cp:coreProperties>
</file>