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336" r:id="rId2"/>
    <p:sldId id="361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58" r:id="rId25"/>
    <p:sldId id="3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genda" id="{7839AC33-B18D-4FAC-9891-A70ECB5CE70C}">
          <p14:sldIdLst>
            <p14:sldId id="336"/>
            <p14:sldId id="361"/>
          </p14:sldIdLst>
        </p14:section>
        <p14:section name="Audience Definition" id="{FB8B85CA-E740-414A-91D2-403B44C3A97F}">
          <p14:sldIdLst>
            <p14:sldId id="337"/>
            <p14:sldId id="338"/>
            <p14:sldId id="339"/>
            <p14:sldId id="340"/>
            <p14:sldId id="341"/>
            <p14:sldId id="342"/>
          </p14:sldIdLst>
        </p14:section>
        <p14:section name="2024 Accomplishments" id="{65EC036B-BADF-46F4-9EA0-743634F2DC33}">
          <p14:sldIdLst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</p14:sldIdLst>
        </p14:section>
        <p14:section name="2025 Projects" id="{969AF6CE-0A91-4AED-A92C-6CB06AC9403C}">
          <p14:sldIdLst>
            <p14:sldId id="354"/>
            <p14:sldId id="355"/>
            <p14:sldId id="356"/>
            <p14:sldId id="357"/>
            <p14:sldId id="358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irus Sam Joseph" userId="ae7f5b2e-2687-42ff-b571-310da76a8f72" providerId="ADAL" clId="{378865FA-7C13-4875-ADA0-026F2684B68F}"/>
    <pc:docChg chg="undo redo custSel addSld delSld modSld sldOrd modMainMaster addSection delSection modSection">
      <pc:chgData name="Jairus Sam Joseph" userId="ae7f5b2e-2687-42ff-b571-310da76a8f72" providerId="ADAL" clId="{378865FA-7C13-4875-ADA0-026F2684B68F}" dt="2025-05-15T10:13:00.002" v="5763" actId="13822"/>
      <pc:docMkLst>
        <pc:docMk/>
      </pc:docMkLst>
      <pc:sldChg chg="addSp delSp modSp del mod">
        <pc:chgData name="Jairus Sam Joseph" userId="ae7f5b2e-2687-42ff-b571-310da76a8f72" providerId="ADAL" clId="{378865FA-7C13-4875-ADA0-026F2684B68F}" dt="2025-05-14T12:36:55.963" v="5610" actId="47"/>
        <pc:sldMkLst>
          <pc:docMk/>
          <pc:sldMk cId="4145142386" sldId="257"/>
        </pc:sldMkLst>
      </pc:sldChg>
      <pc:sldChg chg="addSp delSp modSp new mod">
        <pc:chgData name="Jairus Sam Joseph" userId="ae7f5b2e-2687-42ff-b571-310da76a8f72" providerId="ADAL" clId="{378865FA-7C13-4875-ADA0-026F2684B68F}" dt="2025-05-14T12:39:36.105" v="5617" actId="1076"/>
        <pc:sldMkLst>
          <pc:docMk/>
          <pc:sldMk cId="3570749812" sldId="337"/>
        </pc:sldMkLst>
      </pc:sldChg>
      <pc:sldChg chg="addSp delSp modSp new mod">
        <pc:chgData name="Jairus Sam Joseph" userId="ae7f5b2e-2687-42ff-b571-310da76a8f72" providerId="ADAL" clId="{378865FA-7C13-4875-ADA0-026F2684B68F}" dt="2025-05-13T12:03:16.530" v="2592" actId="208"/>
        <pc:sldMkLst>
          <pc:docMk/>
          <pc:sldMk cId="3615220035" sldId="338"/>
        </pc:sldMkLst>
      </pc:sldChg>
      <pc:sldChg chg="addSp delSp modSp new mod">
        <pc:chgData name="Jairus Sam Joseph" userId="ae7f5b2e-2687-42ff-b571-310da76a8f72" providerId="ADAL" clId="{378865FA-7C13-4875-ADA0-026F2684B68F}" dt="2025-05-15T10:13:00.002" v="5763" actId="13822"/>
        <pc:sldMkLst>
          <pc:docMk/>
          <pc:sldMk cId="4143281598" sldId="339"/>
        </pc:sldMkLst>
      </pc:sldChg>
      <pc:sldChg chg="addSp delSp modSp new mod">
        <pc:chgData name="Jairus Sam Joseph" userId="ae7f5b2e-2687-42ff-b571-310da76a8f72" providerId="ADAL" clId="{378865FA-7C13-4875-ADA0-026F2684B68F}" dt="2025-05-14T07:47:50.694" v="4871" actId="1076"/>
        <pc:sldMkLst>
          <pc:docMk/>
          <pc:sldMk cId="4000993879" sldId="340"/>
        </pc:sldMkLst>
      </pc:sldChg>
      <pc:sldChg chg="addSp delSp modSp new mod">
        <pc:chgData name="Jairus Sam Joseph" userId="ae7f5b2e-2687-42ff-b571-310da76a8f72" providerId="ADAL" clId="{378865FA-7C13-4875-ADA0-026F2684B68F}" dt="2025-05-14T12:43:05.491" v="5619" actId="1076"/>
        <pc:sldMkLst>
          <pc:docMk/>
          <pc:sldMk cId="4068391156" sldId="341"/>
        </pc:sldMkLst>
      </pc:sldChg>
      <pc:sldChg chg="addSp delSp modSp new add del mod">
        <pc:chgData name="Jairus Sam Joseph" userId="ae7f5b2e-2687-42ff-b571-310da76a8f72" providerId="ADAL" clId="{378865FA-7C13-4875-ADA0-026F2684B68F}" dt="2025-05-13T15:33:26.060" v="4222" actId="14100"/>
        <pc:sldMkLst>
          <pc:docMk/>
          <pc:sldMk cId="1462467276" sldId="342"/>
        </pc:sldMkLst>
      </pc:sldChg>
      <pc:sldChg chg="addSp delSp modSp new mod">
        <pc:chgData name="Jairus Sam Joseph" userId="ae7f5b2e-2687-42ff-b571-310da76a8f72" providerId="ADAL" clId="{378865FA-7C13-4875-ADA0-026F2684B68F}" dt="2025-05-13T12:38:35.353" v="3558" actId="1076"/>
        <pc:sldMkLst>
          <pc:docMk/>
          <pc:sldMk cId="3976785877" sldId="343"/>
        </pc:sldMkLst>
      </pc:sldChg>
      <pc:sldChg chg="addSp delSp modSp new mod">
        <pc:chgData name="Jairus Sam Joseph" userId="ae7f5b2e-2687-42ff-b571-310da76a8f72" providerId="ADAL" clId="{378865FA-7C13-4875-ADA0-026F2684B68F}" dt="2025-05-14T06:59:42.082" v="4226" actId="1076"/>
        <pc:sldMkLst>
          <pc:docMk/>
          <pc:sldMk cId="539897226" sldId="344"/>
        </pc:sldMkLst>
      </pc:sldChg>
      <pc:sldChg chg="addSp delSp modSp new mod">
        <pc:chgData name="Jairus Sam Joseph" userId="ae7f5b2e-2687-42ff-b571-310da76a8f72" providerId="ADAL" clId="{378865FA-7C13-4875-ADA0-026F2684B68F}" dt="2025-05-14T08:02:56.312" v="4913" actId="208"/>
        <pc:sldMkLst>
          <pc:docMk/>
          <pc:sldMk cId="2063427830" sldId="345"/>
        </pc:sldMkLst>
      </pc:sldChg>
      <pc:sldChg chg="addSp delSp modSp new mod">
        <pc:chgData name="Jairus Sam Joseph" userId="ae7f5b2e-2687-42ff-b571-310da76a8f72" providerId="ADAL" clId="{378865FA-7C13-4875-ADA0-026F2684B68F}" dt="2025-05-14T07:29:57.241" v="4700" actId="1076"/>
        <pc:sldMkLst>
          <pc:docMk/>
          <pc:sldMk cId="3557808449" sldId="346"/>
        </pc:sldMkLst>
      </pc:sldChg>
      <pc:sldChg chg="addSp delSp modSp new mod">
        <pc:chgData name="Jairus Sam Joseph" userId="ae7f5b2e-2687-42ff-b571-310da76a8f72" providerId="ADAL" clId="{378865FA-7C13-4875-ADA0-026F2684B68F}" dt="2025-05-14T07:30:06.405" v="4701" actId="1076"/>
        <pc:sldMkLst>
          <pc:docMk/>
          <pc:sldMk cId="558948068" sldId="347"/>
        </pc:sldMkLst>
      </pc:sldChg>
      <pc:sldChg chg="addSp delSp modSp new mod">
        <pc:chgData name="Jairus Sam Joseph" userId="ae7f5b2e-2687-42ff-b571-310da76a8f72" providerId="ADAL" clId="{378865FA-7C13-4875-ADA0-026F2684B68F}" dt="2025-05-15T09:06:22.303" v="5669" actId="1036"/>
        <pc:sldMkLst>
          <pc:docMk/>
          <pc:sldMk cId="991814261" sldId="348"/>
        </pc:sldMkLst>
      </pc:sldChg>
      <pc:sldChg chg="addSp delSp modSp new mod">
        <pc:chgData name="Jairus Sam Joseph" userId="ae7f5b2e-2687-42ff-b571-310da76a8f72" providerId="ADAL" clId="{378865FA-7C13-4875-ADA0-026F2684B68F}" dt="2025-05-15T10:04:48.973" v="5713" actId="20577"/>
        <pc:sldMkLst>
          <pc:docMk/>
          <pc:sldMk cId="2774341824" sldId="349"/>
        </pc:sldMkLst>
      </pc:sldChg>
      <pc:sldChg chg="addSp delSp modSp new mod">
        <pc:chgData name="Jairus Sam Joseph" userId="ae7f5b2e-2687-42ff-b571-310da76a8f72" providerId="ADAL" clId="{378865FA-7C13-4875-ADA0-026F2684B68F}" dt="2025-05-14T07:17:12.710" v="4499" actId="20577"/>
        <pc:sldMkLst>
          <pc:docMk/>
          <pc:sldMk cId="2182952004" sldId="350"/>
        </pc:sldMkLst>
      </pc:sldChg>
      <pc:sldChg chg="addSp delSp modSp new mod">
        <pc:chgData name="Jairus Sam Joseph" userId="ae7f5b2e-2687-42ff-b571-310da76a8f72" providerId="ADAL" clId="{378865FA-7C13-4875-ADA0-026F2684B68F}" dt="2025-05-14T07:22:15.270" v="4580" actId="1076"/>
        <pc:sldMkLst>
          <pc:docMk/>
          <pc:sldMk cId="2761557378" sldId="351"/>
        </pc:sldMkLst>
      </pc:sldChg>
      <pc:sldChg chg="addSp delSp modSp new mod">
        <pc:chgData name="Jairus Sam Joseph" userId="ae7f5b2e-2687-42ff-b571-310da76a8f72" providerId="ADAL" clId="{378865FA-7C13-4875-ADA0-026F2684B68F}" dt="2025-05-14T07:27:40.647" v="4679" actId="1076"/>
        <pc:sldMkLst>
          <pc:docMk/>
          <pc:sldMk cId="4098186718" sldId="352"/>
        </pc:sldMkLst>
      </pc:sldChg>
      <pc:sldChg chg="addSp delSp modSp new mod">
        <pc:chgData name="Jairus Sam Joseph" userId="ae7f5b2e-2687-42ff-b571-310da76a8f72" providerId="ADAL" clId="{378865FA-7C13-4875-ADA0-026F2684B68F}" dt="2025-05-14T07:49:02.087" v="4873" actId="207"/>
        <pc:sldMkLst>
          <pc:docMk/>
          <pc:sldMk cId="2788267766" sldId="353"/>
        </pc:sldMkLst>
      </pc:sldChg>
      <pc:sldChg chg="addSp delSp modSp new mod">
        <pc:chgData name="Jairus Sam Joseph" userId="ae7f5b2e-2687-42ff-b571-310da76a8f72" providerId="ADAL" clId="{378865FA-7C13-4875-ADA0-026F2684B68F}" dt="2025-05-14T07:39:48.113" v="4792" actId="12"/>
        <pc:sldMkLst>
          <pc:docMk/>
          <pc:sldMk cId="100616682" sldId="354"/>
        </pc:sldMkLst>
      </pc:sldChg>
      <pc:sldChg chg="addSp delSp modSp new mod">
        <pc:chgData name="Jairus Sam Joseph" userId="ae7f5b2e-2687-42ff-b571-310da76a8f72" providerId="ADAL" clId="{378865FA-7C13-4875-ADA0-026F2684B68F}" dt="2025-05-14T08:04:57.159" v="4915" actId="20577"/>
        <pc:sldMkLst>
          <pc:docMk/>
          <pc:sldMk cId="3870666462" sldId="355"/>
        </pc:sldMkLst>
      </pc:sldChg>
      <pc:sldChg chg="addSp delSp modSp new mod">
        <pc:chgData name="Jairus Sam Joseph" userId="ae7f5b2e-2687-42ff-b571-310da76a8f72" providerId="ADAL" clId="{378865FA-7C13-4875-ADA0-026F2684B68F}" dt="2025-05-14T08:04:53.583" v="4914" actId="20577"/>
        <pc:sldMkLst>
          <pc:docMk/>
          <pc:sldMk cId="3443051869" sldId="356"/>
        </pc:sldMkLst>
      </pc:sldChg>
      <pc:sldChg chg="addSp delSp modSp new mod">
        <pc:chgData name="Jairus Sam Joseph" userId="ae7f5b2e-2687-42ff-b571-310da76a8f72" providerId="ADAL" clId="{378865FA-7C13-4875-ADA0-026F2684B68F}" dt="2025-05-15T10:06:05.080" v="5719" actId="20577"/>
        <pc:sldMkLst>
          <pc:docMk/>
          <pc:sldMk cId="4097038877" sldId="357"/>
        </pc:sldMkLst>
      </pc:sldChg>
      <pc:sldChg chg="addSp delSp modSp new mod">
        <pc:chgData name="Jairus Sam Joseph" userId="ae7f5b2e-2687-42ff-b571-310da76a8f72" providerId="ADAL" clId="{378865FA-7C13-4875-ADA0-026F2684B68F}" dt="2025-05-15T10:12:07.472" v="5753" actId="1038"/>
        <pc:sldMkLst>
          <pc:docMk/>
          <pc:sldMk cId="1315648849" sldId="358"/>
        </pc:sldMkLst>
      </pc:sldChg>
      <pc:sldChg chg="addSp delSp modSp new mod">
        <pc:chgData name="Jairus Sam Joseph" userId="ae7f5b2e-2687-42ff-b571-310da76a8f72" providerId="ADAL" clId="{378865FA-7C13-4875-ADA0-026F2684B68F}" dt="2025-05-14T10:33:19.730" v="5358" actId="1076"/>
        <pc:sldMkLst>
          <pc:docMk/>
          <pc:sldMk cId="3632495621" sldId="359"/>
        </pc:sldMkLst>
      </pc:sldChg>
      <pc:sldChg chg="addSp delSp modSp new del mod">
        <pc:chgData name="Jairus Sam Joseph" userId="ae7f5b2e-2687-42ff-b571-310da76a8f72" providerId="ADAL" clId="{378865FA-7C13-4875-ADA0-026F2684B68F}" dt="2025-05-15T10:03:57.720" v="5711" actId="2696"/>
        <pc:sldMkLst>
          <pc:docMk/>
          <pc:sldMk cId="3694402422" sldId="360"/>
        </pc:sldMkLst>
      </pc:sldChg>
      <pc:sldChg chg="add del">
        <pc:chgData name="Jairus Sam Joseph" userId="ae7f5b2e-2687-42ff-b571-310da76a8f72" providerId="ADAL" clId="{378865FA-7C13-4875-ADA0-026F2684B68F}" dt="2025-05-14T12:36:54.433" v="5609" actId="2696"/>
        <pc:sldMkLst>
          <pc:docMk/>
          <pc:sldMk cId="797207452" sldId="361"/>
        </pc:sldMkLst>
      </pc:sldChg>
      <pc:sldChg chg="addSp delSp modSp new mod ord">
        <pc:chgData name="Jairus Sam Joseph" userId="ae7f5b2e-2687-42ff-b571-310da76a8f72" providerId="ADAL" clId="{378865FA-7C13-4875-ADA0-026F2684B68F}" dt="2025-05-15T10:03:54.312" v="5710" actId="478"/>
        <pc:sldMkLst>
          <pc:docMk/>
          <pc:sldMk cId="3192624402" sldId="361"/>
        </pc:sldMkLst>
      </pc:sldChg>
      <pc:sldMasterChg chg="modSldLayout">
        <pc:chgData name="Jairus Sam Joseph" userId="ae7f5b2e-2687-42ff-b571-310da76a8f72" providerId="ADAL" clId="{378865FA-7C13-4875-ADA0-026F2684B68F}" dt="2025-05-15T09:05:21.862" v="5630" actId="1035"/>
        <pc:sldMasterMkLst>
          <pc:docMk/>
          <pc:sldMasterMk cId="2365854913" sldId="2147483648"/>
        </pc:sldMasterMkLst>
        <pc:sldLayoutChg chg="modSp mod">
          <pc:chgData name="Jairus Sam Joseph" userId="ae7f5b2e-2687-42ff-b571-310da76a8f72" providerId="ADAL" clId="{378865FA-7C13-4875-ADA0-026F2684B68F}" dt="2025-05-15T09:05:21.862" v="5630" actId="1035"/>
          <pc:sldLayoutMkLst>
            <pc:docMk/>
            <pc:sldMasterMk cId="2365854913" sldId="2147483648"/>
            <pc:sldLayoutMk cId="4202044798" sldId="2147483650"/>
          </pc:sldLayoutMkLst>
        </pc:sldLayoutChg>
      </pc:sldMasterChg>
    </pc:docChg>
  </pc:docChgLst>
  <pc:docChgLst>
    <pc:chgData name="G, Sivaprakash" userId="S::sivaprakash_g@homedepot.com::5dcdf92a-e7de-4eac-ba5e-2bfb855bfe4b" providerId="AD" clId="Web-{E7EE8193-AE09-071F-39FD-DE2A146E8824}"/>
    <pc:docChg chg="mod modMainMaster">
      <pc:chgData name="G, Sivaprakash" userId="S::sivaprakash_g@homedepot.com::5dcdf92a-e7de-4eac-ba5e-2bfb855bfe4b" providerId="AD" clId="Web-{E7EE8193-AE09-071F-39FD-DE2A146E8824}" dt="2025-07-09T12:15:59.251" v="1" actId="33475"/>
      <pc:docMkLst>
        <pc:docMk/>
      </pc:docMkLst>
      <pc:sldMasterChg chg="addSp">
        <pc:chgData name="G, Sivaprakash" userId="S::sivaprakash_g@homedepot.com::5dcdf92a-e7de-4eac-ba5e-2bfb855bfe4b" providerId="AD" clId="Web-{E7EE8193-AE09-071F-39FD-DE2A146E8824}" dt="2025-07-09T12:15:59.251" v="0" actId="33475"/>
        <pc:sldMasterMkLst>
          <pc:docMk/>
          <pc:sldMasterMk cId="2365854913" sldId="2147483648"/>
        </pc:sldMasterMkLst>
        <pc:spChg chg="add">
          <ac:chgData name="G, Sivaprakash" userId="S::sivaprakash_g@homedepot.com::5dcdf92a-e7de-4eac-ba5e-2bfb855bfe4b" providerId="AD" clId="Web-{E7EE8193-AE09-071F-39FD-DE2A146E8824}" dt="2025-07-09T12:15:59.251" v="0" actId="33475"/>
          <ac:spMkLst>
            <pc:docMk/>
            <pc:sldMasterMk cId="2365854913" sldId="2147483648"/>
            <ac:spMk id="9" creationId="{E51EBADC-A654-FFD2-4957-AC4BA51C31A4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43ECB9-307F-4422-B863-6F1E034096D5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F141BC3-2EAD-4BC6-AAD2-438F5F0D323C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US" sz="1800" b="1" dirty="0"/>
            <a:t>Introduction and Overview</a:t>
          </a:r>
        </a:p>
      </dgm:t>
    </dgm:pt>
    <dgm:pt modelId="{2C828604-7FA4-4DD3-B9A6-6A0F3D11AC90}" type="parTrans" cxnId="{46AB340C-C491-44EF-8C03-C64EDC463A80}">
      <dgm:prSet/>
      <dgm:spPr/>
      <dgm:t>
        <a:bodyPr/>
        <a:lstStyle/>
        <a:p>
          <a:endParaRPr lang="en-US"/>
        </a:p>
      </dgm:t>
    </dgm:pt>
    <dgm:pt modelId="{30E570FE-2D20-47AB-ACFC-18628372FB09}" type="sibTrans" cxnId="{46AB340C-C491-44EF-8C03-C64EDC463A80}">
      <dgm:prSet/>
      <dgm:spPr/>
      <dgm:t>
        <a:bodyPr/>
        <a:lstStyle/>
        <a:p>
          <a:endParaRPr lang="en-US"/>
        </a:p>
      </dgm:t>
    </dgm:pt>
    <dgm:pt modelId="{9699248A-B89E-47BB-BC4C-C8696CF76235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US" sz="1800" b="0" dirty="0"/>
            <a:t>In-Market audience definitions </a:t>
          </a:r>
          <a:endParaRPr lang="en-US" sz="1800" dirty="0"/>
        </a:p>
      </dgm:t>
    </dgm:pt>
    <dgm:pt modelId="{3AE0014D-7D9A-4066-9F9D-E3CB3BA4D50D}" type="parTrans" cxnId="{4C084D17-4497-44E8-A703-7E80E9C42457}">
      <dgm:prSet/>
      <dgm:spPr/>
      <dgm:t>
        <a:bodyPr/>
        <a:lstStyle/>
        <a:p>
          <a:endParaRPr lang="en-US"/>
        </a:p>
      </dgm:t>
    </dgm:pt>
    <dgm:pt modelId="{21ADE612-F20D-407B-BC73-53DE2053A07A}" type="sibTrans" cxnId="{4C084D17-4497-44E8-A703-7E80E9C42457}">
      <dgm:prSet/>
      <dgm:spPr>
        <a:ln>
          <a:solidFill>
            <a:schemeClr val="accent2"/>
          </a:solidFill>
        </a:ln>
      </dgm:spPr>
      <dgm:t>
        <a:bodyPr/>
        <a:lstStyle/>
        <a:p>
          <a:endParaRPr lang="en-US"/>
        </a:p>
      </dgm:t>
    </dgm:pt>
    <dgm:pt modelId="{D713E2D8-6AD9-40F4-AC21-D107B9E2BF4F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US" sz="1800" b="0" dirty="0"/>
            <a:t>Audience selection process flow </a:t>
          </a:r>
          <a:endParaRPr lang="en-US" sz="1800" dirty="0"/>
        </a:p>
      </dgm:t>
    </dgm:pt>
    <dgm:pt modelId="{BC59C025-9E80-4263-ACB6-E0336F3044AA}" type="parTrans" cxnId="{548A6900-88D9-4401-8FE8-DCFBACA0EFED}">
      <dgm:prSet/>
      <dgm:spPr/>
      <dgm:t>
        <a:bodyPr/>
        <a:lstStyle/>
        <a:p>
          <a:endParaRPr lang="en-US"/>
        </a:p>
      </dgm:t>
    </dgm:pt>
    <dgm:pt modelId="{6DADBD46-4ACA-4BD0-A688-F475A4EC3930}" type="sibTrans" cxnId="{548A6900-88D9-4401-8FE8-DCFBACA0EFED}">
      <dgm:prSet/>
      <dgm:spPr/>
      <dgm:t>
        <a:bodyPr/>
        <a:lstStyle/>
        <a:p>
          <a:endParaRPr lang="en-US"/>
        </a:p>
      </dgm:t>
    </dgm:pt>
    <dgm:pt modelId="{EA498486-EC46-49A2-9363-D7ACD104DD60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US" sz="1800" b="1" dirty="0"/>
            <a:t>2024 Accomplishments</a:t>
          </a:r>
        </a:p>
      </dgm:t>
    </dgm:pt>
    <dgm:pt modelId="{DF0DB156-0B14-4ED8-8802-263EE42998E8}" type="parTrans" cxnId="{99E470AC-C326-49F8-9D0E-445FDEBCAE1C}">
      <dgm:prSet/>
      <dgm:spPr/>
      <dgm:t>
        <a:bodyPr/>
        <a:lstStyle/>
        <a:p>
          <a:endParaRPr lang="en-US"/>
        </a:p>
      </dgm:t>
    </dgm:pt>
    <dgm:pt modelId="{046906EA-779E-420A-B009-D9E368C9B897}" type="sibTrans" cxnId="{99E470AC-C326-49F8-9D0E-445FDEBCAE1C}">
      <dgm:prSet/>
      <dgm:spPr/>
      <dgm:t>
        <a:bodyPr/>
        <a:lstStyle/>
        <a:p>
          <a:endParaRPr lang="en-US"/>
        </a:p>
      </dgm:t>
    </dgm:pt>
    <dgm:pt modelId="{6DA50491-FD21-4068-9497-A6A480AB0E4D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IN" sz="1600" b="0" dirty="0"/>
            <a:t>Projects Completed in 2024</a:t>
          </a:r>
          <a:endParaRPr lang="en-US" sz="1600" dirty="0"/>
        </a:p>
      </dgm:t>
    </dgm:pt>
    <dgm:pt modelId="{DC5225A9-9784-4ACC-8610-2E64BD8115E3}" type="parTrans" cxnId="{EA0E3D15-203C-456C-A500-000714EA1600}">
      <dgm:prSet/>
      <dgm:spPr/>
      <dgm:t>
        <a:bodyPr/>
        <a:lstStyle/>
        <a:p>
          <a:endParaRPr lang="en-US"/>
        </a:p>
      </dgm:t>
    </dgm:pt>
    <dgm:pt modelId="{1BBDD538-021C-4B3E-A8C6-D5D589891514}" type="sibTrans" cxnId="{EA0E3D15-203C-456C-A500-000714EA1600}">
      <dgm:prSet/>
      <dgm:spPr/>
      <dgm:t>
        <a:bodyPr/>
        <a:lstStyle/>
        <a:p>
          <a:endParaRPr lang="en-US"/>
        </a:p>
      </dgm:t>
    </dgm:pt>
    <dgm:pt modelId="{3106B9C0-0C85-4FFD-BC33-74400ACF4556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IN" sz="1600" b="0" dirty="0"/>
            <a:t>Tests Conducted with Results</a:t>
          </a:r>
          <a:endParaRPr lang="en-US" sz="1600" dirty="0"/>
        </a:p>
      </dgm:t>
    </dgm:pt>
    <dgm:pt modelId="{6C3DEFFD-D3C1-4304-A2E4-7C42513DE30C}" type="parTrans" cxnId="{D81B244D-8BD5-4E02-B8C3-E386542EF981}">
      <dgm:prSet/>
      <dgm:spPr/>
      <dgm:t>
        <a:bodyPr/>
        <a:lstStyle/>
        <a:p>
          <a:endParaRPr lang="en-US"/>
        </a:p>
      </dgm:t>
    </dgm:pt>
    <dgm:pt modelId="{29E0F462-4EC8-49B1-A3B2-D8298EE0BFB7}" type="sibTrans" cxnId="{D81B244D-8BD5-4E02-B8C3-E386542EF981}">
      <dgm:prSet/>
      <dgm:spPr/>
      <dgm:t>
        <a:bodyPr/>
        <a:lstStyle/>
        <a:p>
          <a:endParaRPr lang="en-US"/>
        </a:p>
      </dgm:t>
    </dgm:pt>
    <dgm:pt modelId="{45ED74BD-097E-4F57-BC6E-B0D9E4156F23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US" sz="1800" b="1" dirty="0"/>
            <a:t>Current Projects</a:t>
          </a:r>
        </a:p>
      </dgm:t>
    </dgm:pt>
    <dgm:pt modelId="{42B049EB-AADF-41A9-9BD7-E3B1B7EB6215}" type="parTrans" cxnId="{05866361-C6A0-4B08-A94C-980D72D947D6}">
      <dgm:prSet/>
      <dgm:spPr/>
      <dgm:t>
        <a:bodyPr/>
        <a:lstStyle/>
        <a:p>
          <a:endParaRPr lang="en-US"/>
        </a:p>
      </dgm:t>
    </dgm:pt>
    <dgm:pt modelId="{BB9CDE9D-A080-4967-B600-4DFAD473BA09}" type="sibTrans" cxnId="{05866361-C6A0-4B08-A94C-980D72D947D6}">
      <dgm:prSet/>
      <dgm:spPr/>
      <dgm:t>
        <a:bodyPr/>
        <a:lstStyle/>
        <a:p>
          <a:endParaRPr lang="en-US"/>
        </a:p>
      </dgm:t>
    </dgm:pt>
    <dgm:pt modelId="{EA84F5AD-F8B1-4E2C-9709-2AC94F96FF4A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 anchor="ctr"/>
        <a:lstStyle/>
        <a:p>
          <a:r>
            <a:rPr lang="en-US" sz="1800" dirty="0"/>
            <a:t>Projects in Progress</a:t>
          </a:r>
        </a:p>
      </dgm:t>
    </dgm:pt>
    <dgm:pt modelId="{C49FD6A9-9C64-4034-BA48-FE1302B07473}" type="parTrans" cxnId="{28F56550-76BD-401A-9164-5DFFA25D8189}">
      <dgm:prSet/>
      <dgm:spPr/>
      <dgm:t>
        <a:bodyPr/>
        <a:lstStyle/>
        <a:p>
          <a:endParaRPr lang="en-US"/>
        </a:p>
      </dgm:t>
    </dgm:pt>
    <dgm:pt modelId="{E30EC747-F74F-4578-A0DF-289CCF914772}" type="sibTrans" cxnId="{28F56550-76BD-401A-9164-5DFFA25D8189}">
      <dgm:prSet/>
      <dgm:spPr/>
      <dgm:t>
        <a:bodyPr/>
        <a:lstStyle/>
        <a:p>
          <a:endParaRPr lang="en-US"/>
        </a:p>
      </dgm:t>
    </dgm:pt>
    <dgm:pt modelId="{6E4509F4-7B52-4948-BDC1-F7A2FD4E1DEC}" type="pres">
      <dgm:prSet presAssocID="{3443ECB9-307F-4422-B863-6F1E034096D5}" presName="Name0" presStyleCnt="0">
        <dgm:presLayoutVars>
          <dgm:chMax val="7"/>
          <dgm:chPref val="7"/>
          <dgm:dir/>
        </dgm:presLayoutVars>
      </dgm:prSet>
      <dgm:spPr/>
    </dgm:pt>
    <dgm:pt modelId="{EDFE2184-7BB8-423F-8F5F-6164DCEA8983}" type="pres">
      <dgm:prSet presAssocID="{3443ECB9-307F-4422-B863-6F1E034096D5}" presName="Name1" presStyleCnt="0"/>
      <dgm:spPr/>
    </dgm:pt>
    <dgm:pt modelId="{AD447236-FBB7-40B4-99F2-5628CEFD6CE1}" type="pres">
      <dgm:prSet presAssocID="{3443ECB9-307F-4422-B863-6F1E034096D5}" presName="cycle" presStyleCnt="0"/>
      <dgm:spPr/>
    </dgm:pt>
    <dgm:pt modelId="{3DF062F1-2AC9-4F58-AEF5-A1D4EA6F0FAD}" type="pres">
      <dgm:prSet presAssocID="{3443ECB9-307F-4422-B863-6F1E034096D5}" presName="srcNode" presStyleLbl="node1" presStyleIdx="0" presStyleCnt="3"/>
      <dgm:spPr/>
    </dgm:pt>
    <dgm:pt modelId="{A02C4E0D-C7B7-4D50-9749-DC46F9E915D8}" type="pres">
      <dgm:prSet presAssocID="{3443ECB9-307F-4422-B863-6F1E034096D5}" presName="conn" presStyleLbl="parChTrans1D2" presStyleIdx="0" presStyleCnt="1"/>
      <dgm:spPr/>
    </dgm:pt>
    <dgm:pt modelId="{05A09467-C9F5-4D08-A25B-6E880FB06724}" type="pres">
      <dgm:prSet presAssocID="{3443ECB9-307F-4422-B863-6F1E034096D5}" presName="extraNode" presStyleLbl="node1" presStyleIdx="0" presStyleCnt="3"/>
      <dgm:spPr/>
    </dgm:pt>
    <dgm:pt modelId="{89E3CDA6-C9B7-4DDE-B6E1-AD57E8D1F8B8}" type="pres">
      <dgm:prSet presAssocID="{3443ECB9-307F-4422-B863-6F1E034096D5}" presName="dstNode" presStyleLbl="node1" presStyleIdx="0" presStyleCnt="3"/>
      <dgm:spPr/>
    </dgm:pt>
    <dgm:pt modelId="{A01558EE-2B61-4017-B114-CB30782B6657}" type="pres">
      <dgm:prSet presAssocID="{FF141BC3-2EAD-4BC6-AAD2-438F5F0D323C}" presName="text_1" presStyleLbl="node1" presStyleIdx="0" presStyleCnt="3">
        <dgm:presLayoutVars>
          <dgm:bulletEnabled val="1"/>
        </dgm:presLayoutVars>
      </dgm:prSet>
      <dgm:spPr/>
    </dgm:pt>
    <dgm:pt modelId="{9CC6907A-1C85-4670-8267-ED3D1BCCE248}" type="pres">
      <dgm:prSet presAssocID="{FF141BC3-2EAD-4BC6-AAD2-438F5F0D323C}" presName="accent_1" presStyleCnt="0"/>
      <dgm:spPr/>
    </dgm:pt>
    <dgm:pt modelId="{DF721DFD-1D21-4AEF-BC9D-6D9A8D0E3E69}" type="pres">
      <dgm:prSet presAssocID="{FF141BC3-2EAD-4BC6-AAD2-438F5F0D323C}" presName="accentRepeatNode" presStyleLbl="solidFgAcc1" presStyleIdx="0" presStyleCnt="3"/>
      <dgm:spPr>
        <a:ln>
          <a:solidFill>
            <a:schemeClr val="accent2"/>
          </a:solidFill>
        </a:ln>
      </dgm:spPr>
    </dgm:pt>
    <dgm:pt modelId="{3659E334-C1DE-4B8B-9074-9E13BCFDF88E}" type="pres">
      <dgm:prSet presAssocID="{EA498486-EC46-49A2-9363-D7ACD104DD60}" presName="text_2" presStyleLbl="node1" presStyleIdx="1" presStyleCnt="3">
        <dgm:presLayoutVars>
          <dgm:bulletEnabled val="1"/>
        </dgm:presLayoutVars>
      </dgm:prSet>
      <dgm:spPr/>
    </dgm:pt>
    <dgm:pt modelId="{0C18117D-97D7-4342-AE0D-ED61B54B34F6}" type="pres">
      <dgm:prSet presAssocID="{EA498486-EC46-49A2-9363-D7ACD104DD60}" presName="accent_2" presStyleCnt="0"/>
      <dgm:spPr/>
    </dgm:pt>
    <dgm:pt modelId="{7CE4E572-4E32-4EFD-9C74-36C1188A8306}" type="pres">
      <dgm:prSet presAssocID="{EA498486-EC46-49A2-9363-D7ACD104DD60}" presName="accentRepeatNode" presStyleLbl="solidFgAcc1" presStyleIdx="1" presStyleCnt="3"/>
      <dgm:spPr>
        <a:ln>
          <a:solidFill>
            <a:schemeClr val="accent2"/>
          </a:solidFill>
        </a:ln>
      </dgm:spPr>
    </dgm:pt>
    <dgm:pt modelId="{631EFA54-E952-4074-B937-6D547A17A297}" type="pres">
      <dgm:prSet presAssocID="{45ED74BD-097E-4F57-BC6E-B0D9E4156F23}" presName="text_3" presStyleLbl="node1" presStyleIdx="2" presStyleCnt="3">
        <dgm:presLayoutVars>
          <dgm:bulletEnabled val="1"/>
        </dgm:presLayoutVars>
      </dgm:prSet>
      <dgm:spPr/>
    </dgm:pt>
    <dgm:pt modelId="{E3562A74-A274-4A76-B661-8174C6383E61}" type="pres">
      <dgm:prSet presAssocID="{45ED74BD-097E-4F57-BC6E-B0D9E4156F23}" presName="accent_3" presStyleCnt="0"/>
      <dgm:spPr/>
    </dgm:pt>
    <dgm:pt modelId="{92AB56F5-99AB-4F78-88C6-6A4643836417}" type="pres">
      <dgm:prSet presAssocID="{45ED74BD-097E-4F57-BC6E-B0D9E4156F23}" presName="accentRepeatNode" presStyleLbl="solidFgAcc1" presStyleIdx="2" presStyleCnt="3"/>
      <dgm:spPr>
        <a:ln>
          <a:solidFill>
            <a:schemeClr val="accent2"/>
          </a:solidFill>
        </a:ln>
      </dgm:spPr>
    </dgm:pt>
  </dgm:ptLst>
  <dgm:cxnLst>
    <dgm:cxn modelId="{548A6900-88D9-4401-8FE8-DCFBACA0EFED}" srcId="{FF141BC3-2EAD-4BC6-AAD2-438F5F0D323C}" destId="{D713E2D8-6AD9-40F4-AC21-D107B9E2BF4F}" srcOrd="1" destOrd="0" parTransId="{BC59C025-9E80-4263-ACB6-E0336F3044AA}" sibTransId="{6DADBD46-4ACA-4BD0-A688-F475A4EC3930}"/>
    <dgm:cxn modelId="{93A3F400-B67B-4E07-B1FA-61215F6448AA}" type="presOf" srcId="{EA84F5AD-F8B1-4E2C-9709-2AC94F96FF4A}" destId="{631EFA54-E952-4074-B937-6D547A17A297}" srcOrd="0" destOrd="1" presId="urn:microsoft.com/office/officeart/2008/layout/VerticalCurvedList"/>
    <dgm:cxn modelId="{46AB340C-C491-44EF-8C03-C64EDC463A80}" srcId="{3443ECB9-307F-4422-B863-6F1E034096D5}" destId="{FF141BC3-2EAD-4BC6-AAD2-438F5F0D323C}" srcOrd="0" destOrd="0" parTransId="{2C828604-7FA4-4DD3-B9A6-6A0F3D11AC90}" sibTransId="{30E570FE-2D20-47AB-ACFC-18628372FB09}"/>
    <dgm:cxn modelId="{EA0E3D15-203C-456C-A500-000714EA1600}" srcId="{EA498486-EC46-49A2-9363-D7ACD104DD60}" destId="{6DA50491-FD21-4068-9497-A6A480AB0E4D}" srcOrd="0" destOrd="0" parTransId="{DC5225A9-9784-4ACC-8610-2E64BD8115E3}" sibTransId="{1BBDD538-021C-4B3E-A8C6-D5D589891514}"/>
    <dgm:cxn modelId="{4C084D17-4497-44E8-A703-7E80E9C42457}" srcId="{FF141BC3-2EAD-4BC6-AAD2-438F5F0D323C}" destId="{9699248A-B89E-47BB-BC4C-C8696CF76235}" srcOrd="0" destOrd="0" parTransId="{3AE0014D-7D9A-4066-9F9D-E3CB3BA4D50D}" sibTransId="{21ADE612-F20D-407B-BC73-53DE2053A07A}"/>
    <dgm:cxn modelId="{C4760537-7233-4BFF-95F0-668E65311975}" type="presOf" srcId="{9699248A-B89E-47BB-BC4C-C8696CF76235}" destId="{A01558EE-2B61-4017-B114-CB30782B6657}" srcOrd="0" destOrd="1" presId="urn:microsoft.com/office/officeart/2008/layout/VerticalCurvedList"/>
    <dgm:cxn modelId="{05866361-C6A0-4B08-A94C-980D72D947D6}" srcId="{3443ECB9-307F-4422-B863-6F1E034096D5}" destId="{45ED74BD-097E-4F57-BC6E-B0D9E4156F23}" srcOrd="2" destOrd="0" parTransId="{42B049EB-AADF-41A9-9BD7-E3B1B7EB6215}" sibTransId="{BB9CDE9D-A080-4967-B600-4DFAD473BA09}"/>
    <dgm:cxn modelId="{7998CD6A-A159-40A4-BF4E-7C3854A1FFE8}" type="presOf" srcId="{3106B9C0-0C85-4FFD-BC33-74400ACF4556}" destId="{3659E334-C1DE-4B8B-9074-9E13BCFDF88E}" srcOrd="0" destOrd="2" presId="urn:microsoft.com/office/officeart/2008/layout/VerticalCurvedList"/>
    <dgm:cxn modelId="{D81B244D-8BD5-4E02-B8C3-E386542EF981}" srcId="{EA498486-EC46-49A2-9363-D7ACD104DD60}" destId="{3106B9C0-0C85-4FFD-BC33-74400ACF4556}" srcOrd="1" destOrd="0" parTransId="{6C3DEFFD-D3C1-4304-A2E4-7C42513DE30C}" sibTransId="{29E0F462-4EC8-49B1-A3B2-D8298EE0BFB7}"/>
    <dgm:cxn modelId="{6014A36D-6132-44ED-9F5A-0A6CF97E1629}" type="presOf" srcId="{D713E2D8-6AD9-40F4-AC21-D107B9E2BF4F}" destId="{A01558EE-2B61-4017-B114-CB30782B6657}" srcOrd="0" destOrd="2" presId="urn:microsoft.com/office/officeart/2008/layout/VerticalCurvedList"/>
    <dgm:cxn modelId="{28F56550-76BD-401A-9164-5DFFA25D8189}" srcId="{45ED74BD-097E-4F57-BC6E-B0D9E4156F23}" destId="{EA84F5AD-F8B1-4E2C-9709-2AC94F96FF4A}" srcOrd="0" destOrd="0" parTransId="{C49FD6A9-9C64-4034-BA48-FE1302B07473}" sibTransId="{E30EC747-F74F-4578-A0DF-289CCF914772}"/>
    <dgm:cxn modelId="{B5562973-A44C-4EE4-BBDA-99559AFC3885}" type="presOf" srcId="{21ADE612-F20D-407B-BC73-53DE2053A07A}" destId="{A02C4E0D-C7B7-4D50-9749-DC46F9E915D8}" srcOrd="0" destOrd="0" presId="urn:microsoft.com/office/officeart/2008/layout/VerticalCurvedList"/>
    <dgm:cxn modelId="{26E15359-07E6-4FEB-9D93-36E0361F8F53}" type="presOf" srcId="{6DA50491-FD21-4068-9497-A6A480AB0E4D}" destId="{3659E334-C1DE-4B8B-9074-9E13BCFDF88E}" srcOrd="0" destOrd="1" presId="urn:microsoft.com/office/officeart/2008/layout/VerticalCurvedList"/>
    <dgm:cxn modelId="{99E470AC-C326-49F8-9D0E-445FDEBCAE1C}" srcId="{3443ECB9-307F-4422-B863-6F1E034096D5}" destId="{EA498486-EC46-49A2-9363-D7ACD104DD60}" srcOrd="1" destOrd="0" parTransId="{DF0DB156-0B14-4ED8-8802-263EE42998E8}" sibTransId="{046906EA-779E-420A-B009-D9E368C9B897}"/>
    <dgm:cxn modelId="{2E9FE5C1-D877-4797-A0B3-2733D5E9D930}" type="presOf" srcId="{EA498486-EC46-49A2-9363-D7ACD104DD60}" destId="{3659E334-C1DE-4B8B-9074-9E13BCFDF88E}" srcOrd="0" destOrd="0" presId="urn:microsoft.com/office/officeart/2008/layout/VerticalCurvedList"/>
    <dgm:cxn modelId="{7F9D96D0-D392-480A-BE0A-0525A18AE62A}" type="presOf" srcId="{3443ECB9-307F-4422-B863-6F1E034096D5}" destId="{6E4509F4-7B52-4948-BDC1-F7A2FD4E1DEC}" srcOrd="0" destOrd="0" presId="urn:microsoft.com/office/officeart/2008/layout/VerticalCurvedList"/>
    <dgm:cxn modelId="{B773F8E4-F054-49D8-80B6-61F50F19BED1}" type="presOf" srcId="{FF141BC3-2EAD-4BC6-AAD2-438F5F0D323C}" destId="{A01558EE-2B61-4017-B114-CB30782B6657}" srcOrd="0" destOrd="0" presId="urn:microsoft.com/office/officeart/2008/layout/VerticalCurvedList"/>
    <dgm:cxn modelId="{0487A3E7-70F2-4D98-AEDA-7FF60C9147C9}" type="presOf" srcId="{45ED74BD-097E-4F57-BC6E-B0D9E4156F23}" destId="{631EFA54-E952-4074-B937-6D547A17A297}" srcOrd="0" destOrd="0" presId="urn:microsoft.com/office/officeart/2008/layout/VerticalCurvedList"/>
    <dgm:cxn modelId="{BA2D2604-D52F-425E-A3A8-849B952CCAA8}" type="presParOf" srcId="{6E4509F4-7B52-4948-BDC1-F7A2FD4E1DEC}" destId="{EDFE2184-7BB8-423F-8F5F-6164DCEA8983}" srcOrd="0" destOrd="0" presId="urn:microsoft.com/office/officeart/2008/layout/VerticalCurvedList"/>
    <dgm:cxn modelId="{4D1086B5-BDA9-4468-B788-BA843CF9D7FE}" type="presParOf" srcId="{EDFE2184-7BB8-423F-8F5F-6164DCEA8983}" destId="{AD447236-FBB7-40B4-99F2-5628CEFD6CE1}" srcOrd="0" destOrd="0" presId="urn:microsoft.com/office/officeart/2008/layout/VerticalCurvedList"/>
    <dgm:cxn modelId="{F981DB57-8BA7-4538-B191-80AC0C730E4C}" type="presParOf" srcId="{AD447236-FBB7-40B4-99F2-5628CEFD6CE1}" destId="{3DF062F1-2AC9-4F58-AEF5-A1D4EA6F0FAD}" srcOrd="0" destOrd="0" presId="urn:microsoft.com/office/officeart/2008/layout/VerticalCurvedList"/>
    <dgm:cxn modelId="{E0269C30-1FE0-4151-AE70-5211CB4A3BCC}" type="presParOf" srcId="{AD447236-FBB7-40B4-99F2-5628CEFD6CE1}" destId="{A02C4E0D-C7B7-4D50-9749-DC46F9E915D8}" srcOrd="1" destOrd="0" presId="urn:microsoft.com/office/officeart/2008/layout/VerticalCurvedList"/>
    <dgm:cxn modelId="{CD0EDE44-9531-4C1D-9D5C-477B9863B21D}" type="presParOf" srcId="{AD447236-FBB7-40B4-99F2-5628CEFD6CE1}" destId="{05A09467-C9F5-4D08-A25B-6E880FB06724}" srcOrd="2" destOrd="0" presId="urn:microsoft.com/office/officeart/2008/layout/VerticalCurvedList"/>
    <dgm:cxn modelId="{2713534D-E8CD-426E-B690-A45C6EDE8685}" type="presParOf" srcId="{AD447236-FBB7-40B4-99F2-5628CEFD6CE1}" destId="{89E3CDA6-C9B7-4DDE-B6E1-AD57E8D1F8B8}" srcOrd="3" destOrd="0" presId="urn:microsoft.com/office/officeart/2008/layout/VerticalCurvedList"/>
    <dgm:cxn modelId="{2C3C50DD-9F00-4780-BD61-39282780BA23}" type="presParOf" srcId="{EDFE2184-7BB8-423F-8F5F-6164DCEA8983}" destId="{A01558EE-2B61-4017-B114-CB30782B6657}" srcOrd="1" destOrd="0" presId="urn:microsoft.com/office/officeart/2008/layout/VerticalCurvedList"/>
    <dgm:cxn modelId="{051BD2F8-12A5-4FF8-91B9-D4997CC64540}" type="presParOf" srcId="{EDFE2184-7BB8-423F-8F5F-6164DCEA8983}" destId="{9CC6907A-1C85-4670-8267-ED3D1BCCE248}" srcOrd="2" destOrd="0" presId="urn:microsoft.com/office/officeart/2008/layout/VerticalCurvedList"/>
    <dgm:cxn modelId="{510868E5-5BD6-4137-B538-3E78E878FCF4}" type="presParOf" srcId="{9CC6907A-1C85-4670-8267-ED3D1BCCE248}" destId="{DF721DFD-1D21-4AEF-BC9D-6D9A8D0E3E69}" srcOrd="0" destOrd="0" presId="urn:microsoft.com/office/officeart/2008/layout/VerticalCurvedList"/>
    <dgm:cxn modelId="{12841430-4443-45CE-AFBF-0CABBB04514F}" type="presParOf" srcId="{EDFE2184-7BB8-423F-8F5F-6164DCEA8983}" destId="{3659E334-C1DE-4B8B-9074-9E13BCFDF88E}" srcOrd="3" destOrd="0" presId="urn:microsoft.com/office/officeart/2008/layout/VerticalCurvedList"/>
    <dgm:cxn modelId="{E94C29BB-6501-4663-A9ED-521FE438CE0F}" type="presParOf" srcId="{EDFE2184-7BB8-423F-8F5F-6164DCEA8983}" destId="{0C18117D-97D7-4342-AE0D-ED61B54B34F6}" srcOrd="4" destOrd="0" presId="urn:microsoft.com/office/officeart/2008/layout/VerticalCurvedList"/>
    <dgm:cxn modelId="{49EBE543-71A5-4C7C-8899-A78C5692FDB3}" type="presParOf" srcId="{0C18117D-97D7-4342-AE0D-ED61B54B34F6}" destId="{7CE4E572-4E32-4EFD-9C74-36C1188A8306}" srcOrd="0" destOrd="0" presId="urn:microsoft.com/office/officeart/2008/layout/VerticalCurvedList"/>
    <dgm:cxn modelId="{34915842-6CE3-4015-86F9-0126DF96D94E}" type="presParOf" srcId="{EDFE2184-7BB8-423F-8F5F-6164DCEA8983}" destId="{631EFA54-E952-4074-B937-6D547A17A297}" srcOrd="5" destOrd="0" presId="urn:microsoft.com/office/officeart/2008/layout/VerticalCurvedList"/>
    <dgm:cxn modelId="{61402DE5-7DB8-4BAA-AB2F-D01B211C40FC}" type="presParOf" srcId="{EDFE2184-7BB8-423F-8F5F-6164DCEA8983}" destId="{E3562A74-A274-4A76-B661-8174C6383E61}" srcOrd="6" destOrd="0" presId="urn:microsoft.com/office/officeart/2008/layout/VerticalCurvedList"/>
    <dgm:cxn modelId="{9F13299E-72D2-4A25-8282-5A4B99583702}" type="presParOf" srcId="{E3562A74-A274-4A76-B661-8174C6383E61}" destId="{92AB56F5-99AB-4F78-88C6-6A4643836417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8DE696-1529-4E49-B5DE-ADD82584618B}" type="doc">
      <dgm:prSet loTypeId="urn:microsoft.com/office/officeart/2005/8/layout/pyramid3" loCatId="pyramid" qsTypeId="urn:microsoft.com/office/officeart/2005/8/quickstyle/simple1" qsCatId="simple" csTypeId="urn:microsoft.com/office/officeart/2005/8/colors/accent2_2" csCatId="accent2" phldr="1"/>
      <dgm:spPr/>
    </dgm:pt>
    <dgm:pt modelId="{48ADF909-1F88-4B77-BCEA-F092AA6C64E7}">
      <dgm:prSet phldrT="[Text]" custT="1"/>
      <dgm:spPr>
        <a:xfrm rot="10800000">
          <a:off x="0" y="0"/>
          <a:ext cx="2826327" cy="1836753"/>
        </a:xfrm>
        <a:prstGeom prst="trapezoid">
          <a:avLst>
            <a:gd name="adj" fmla="val 25646"/>
          </a:avLst>
        </a:prstGeom>
      </dgm:spPr>
      <dgm:t>
        <a:bodyPr/>
        <a:lstStyle/>
        <a:p>
          <a:pPr>
            <a:buNone/>
          </a:pPr>
          <a:endParaRPr lang="en-US" sz="1200" b="1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81F75645-F52B-4DCF-B3AC-277D0B45AA9A}" type="parTrans" cxnId="{F3EBFEBC-F8A6-46DB-8510-D4C0FBD99447}">
      <dgm:prSet/>
      <dgm:spPr/>
      <dgm:t>
        <a:bodyPr/>
        <a:lstStyle/>
        <a:p>
          <a:endParaRPr lang="en-US"/>
        </a:p>
      </dgm:t>
    </dgm:pt>
    <dgm:pt modelId="{854E7E11-D752-44A5-86A3-1D67F80455C7}" type="sibTrans" cxnId="{F3EBFEBC-F8A6-46DB-8510-D4C0FBD99447}">
      <dgm:prSet/>
      <dgm:spPr/>
      <dgm:t>
        <a:bodyPr/>
        <a:lstStyle/>
        <a:p>
          <a:endParaRPr lang="en-US"/>
        </a:p>
      </dgm:t>
    </dgm:pt>
    <dgm:pt modelId="{EDEB8F69-1CC7-45E7-A902-20F752D34B2D}">
      <dgm:prSet phldrT="[Text]" custT="1"/>
      <dgm:spPr>
        <a:xfrm rot="10800000">
          <a:off x="471054" y="1836753"/>
          <a:ext cx="1884218" cy="1836753"/>
        </a:xfrm>
        <a:prstGeom prst="trapezoid">
          <a:avLst>
            <a:gd name="adj" fmla="val 25646"/>
          </a:avLst>
        </a:prstGeom>
      </dgm:spPr>
      <dgm:t>
        <a:bodyPr/>
        <a:lstStyle/>
        <a:p>
          <a:pPr>
            <a:buNone/>
          </a:pPr>
          <a:endParaRPr lang="en-US" sz="1200" b="1" dirty="0">
            <a:solidFill>
              <a:schemeClr val="bg1"/>
            </a:solidFill>
            <a:latin typeface="+mn-lt"/>
            <a:ea typeface="+mn-ea"/>
            <a:cs typeface="+mn-cs"/>
          </a:endParaRPr>
        </a:p>
      </dgm:t>
    </dgm:pt>
    <dgm:pt modelId="{636174FF-4BE6-4014-8A4E-EF7A1B9C722C}" type="parTrans" cxnId="{5525894F-41A8-4658-9D20-8496D6BC1139}">
      <dgm:prSet/>
      <dgm:spPr/>
      <dgm:t>
        <a:bodyPr/>
        <a:lstStyle/>
        <a:p>
          <a:endParaRPr lang="en-US"/>
        </a:p>
      </dgm:t>
    </dgm:pt>
    <dgm:pt modelId="{57E9BE7A-A6E5-4129-9F2A-24157CCFCCB3}" type="sibTrans" cxnId="{5525894F-41A8-4658-9D20-8496D6BC1139}">
      <dgm:prSet/>
      <dgm:spPr/>
      <dgm:t>
        <a:bodyPr/>
        <a:lstStyle/>
        <a:p>
          <a:endParaRPr lang="en-US"/>
        </a:p>
      </dgm:t>
    </dgm:pt>
    <dgm:pt modelId="{D04E77A9-D220-4727-BD9E-8BB1BA696B95}">
      <dgm:prSet phldrT="[Text]"/>
      <dgm:spPr>
        <a:xfrm rot="10800000">
          <a:off x="942109" y="3673506"/>
          <a:ext cx="942109" cy="1836753"/>
        </a:xfrm>
        <a:prstGeom prst="trapezoid">
          <a:avLst>
            <a:gd name="adj" fmla="val 50000"/>
          </a:avLst>
        </a:prstGeom>
      </dgm:spPr>
      <dgm:t>
        <a:bodyPr/>
        <a:lstStyle/>
        <a:p>
          <a:pPr>
            <a:buNone/>
          </a:pPr>
          <a:endParaRPr lang="en-US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0AD7597E-A4EF-48A7-AEED-3ADDC10B8893}" type="parTrans" cxnId="{8B8C5B14-410F-4B47-8594-171D2AC675F1}">
      <dgm:prSet/>
      <dgm:spPr/>
      <dgm:t>
        <a:bodyPr/>
        <a:lstStyle/>
        <a:p>
          <a:endParaRPr lang="en-US"/>
        </a:p>
      </dgm:t>
    </dgm:pt>
    <dgm:pt modelId="{96314026-1E1B-46A3-BDC4-5F527281E601}" type="sibTrans" cxnId="{8B8C5B14-410F-4B47-8594-171D2AC675F1}">
      <dgm:prSet/>
      <dgm:spPr/>
      <dgm:t>
        <a:bodyPr/>
        <a:lstStyle/>
        <a:p>
          <a:endParaRPr lang="en-US"/>
        </a:p>
      </dgm:t>
    </dgm:pt>
    <dgm:pt modelId="{18B80BA0-E93B-47CA-BD6C-EA069C08A6B4}" type="pres">
      <dgm:prSet presAssocID="{178DE696-1529-4E49-B5DE-ADD82584618B}" presName="Name0" presStyleCnt="0">
        <dgm:presLayoutVars>
          <dgm:dir/>
          <dgm:animLvl val="lvl"/>
          <dgm:resizeHandles val="exact"/>
        </dgm:presLayoutVars>
      </dgm:prSet>
      <dgm:spPr/>
    </dgm:pt>
    <dgm:pt modelId="{77C20FFE-7D02-4569-9E1E-12F91F1B20D8}" type="pres">
      <dgm:prSet presAssocID="{48ADF909-1F88-4B77-BCEA-F092AA6C64E7}" presName="Name8" presStyleCnt="0"/>
      <dgm:spPr/>
    </dgm:pt>
    <dgm:pt modelId="{E62084B2-7571-4894-B393-9E1F0540ED28}" type="pres">
      <dgm:prSet presAssocID="{48ADF909-1F88-4B77-BCEA-F092AA6C64E7}" presName="level" presStyleLbl="node1" presStyleIdx="0" presStyleCnt="3">
        <dgm:presLayoutVars>
          <dgm:chMax val="1"/>
          <dgm:bulletEnabled val="1"/>
        </dgm:presLayoutVars>
      </dgm:prSet>
      <dgm:spPr/>
    </dgm:pt>
    <dgm:pt modelId="{48C06844-175D-48A3-AD55-943721919146}" type="pres">
      <dgm:prSet presAssocID="{48ADF909-1F88-4B77-BCEA-F092AA6C64E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59D2964-B47A-4A74-8A5F-5D8AAB58909A}" type="pres">
      <dgm:prSet presAssocID="{EDEB8F69-1CC7-45E7-A902-20F752D34B2D}" presName="Name8" presStyleCnt="0"/>
      <dgm:spPr/>
    </dgm:pt>
    <dgm:pt modelId="{0C2BAFE6-8F70-4391-9235-5CAD82B1181F}" type="pres">
      <dgm:prSet presAssocID="{EDEB8F69-1CC7-45E7-A902-20F752D34B2D}" presName="level" presStyleLbl="node1" presStyleIdx="1" presStyleCnt="3">
        <dgm:presLayoutVars>
          <dgm:chMax val="1"/>
          <dgm:bulletEnabled val="1"/>
        </dgm:presLayoutVars>
      </dgm:prSet>
      <dgm:spPr/>
    </dgm:pt>
    <dgm:pt modelId="{2E641C1A-F868-4B23-97EA-DA6B3D97EE36}" type="pres">
      <dgm:prSet presAssocID="{EDEB8F69-1CC7-45E7-A902-20F752D34B2D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820FA7C3-90DA-498E-B6BA-DB766AB76E9E}" type="pres">
      <dgm:prSet presAssocID="{D04E77A9-D220-4727-BD9E-8BB1BA696B95}" presName="Name8" presStyleCnt="0"/>
      <dgm:spPr/>
    </dgm:pt>
    <dgm:pt modelId="{2656233B-7C30-4309-85BD-46133B72F857}" type="pres">
      <dgm:prSet presAssocID="{D04E77A9-D220-4727-BD9E-8BB1BA696B95}" presName="level" presStyleLbl="node1" presStyleIdx="2" presStyleCnt="3">
        <dgm:presLayoutVars>
          <dgm:chMax val="1"/>
          <dgm:bulletEnabled val="1"/>
        </dgm:presLayoutVars>
      </dgm:prSet>
      <dgm:spPr/>
    </dgm:pt>
    <dgm:pt modelId="{9CACBAA5-8D9E-431E-A3E0-63BDD948D283}" type="pres">
      <dgm:prSet presAssocID="{D04E77A9-D220-4727-BD9E-8BB1BA696B95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8B8C5B14-410F-4B47-8594-171D2AC675F1}" srcId="{178DE696-1529-4E49-B5DE-ADD82584618B}" destId="{D04E77A9-D220-4727-BD9E-8BB1BA696B95}" srcOrd="2" destOrd="0" parTransId="{0AD7597E-A4EF-48A7-AEED-3ADDC10B8893}" sibTransId="{96314026-1E1B-46A3-BDC4-5F527281E601}"/>
    <dgm:cxn modelId="{6535525E-A0F7-4BC4-B9FB-B4AE4FB4129F}" type="presOf" srcId="{D04E77A9-D220-4727-BD9E-8BB1BA696B95}" destId="{9CACBAA5-8D9E-431E-A3E0-63BDD948D283}" srcOrd="1" destOrd="0" presId="urn:microsoft.com/office/officeart/2005/8/layout/pyramid3"/>
    <dgm:cxn modelId="{82F25563-7B10-420D-A721-E0A977688753}" type="presOf" srcId="{D04E77A9-D220-4727-BD9E-8BB1BA696B95}" destId="{2656233B-7C30-4309-85BD-46133B72F857}" srcOrd="0" destOrd="0" presId="urn:microsoft.com/office/officeart/2005/8/layout/pyramid3"/>
    <dgm:cxn modelId="{F35FBE45-A925-4AB2-A05E-8A48ABB4A676}" type="presOf" srcId="{178DE696-1529-4E49-B5DE-ADD82584618B}" destId="{18B80BA0-E93B-47CA-BD6C-EA069C08A6B4}" srcOrd="0" destOrd="0" presId="urn:microsoft.com/office/officeart/2005/8/layout/pyramid3"/>
    <dgm:cxn modelId="{5525894F-41A8-4658-9D20-8496D6BC1139}" srcId="{178DE696-1529-4E49-B5DE-ADD82584618B}" destId="{EDEB8F69-1CC7-45E7-A902-20F752D34B2D}" srcOrd="1" destOrd="0" parTransId="{636174FF-4BE6-4014-8A4E-EF7A1B9C722C}" sibTransId="{57E9BE7A-A6E5-4129-9F2A-24157CCFCCB3}"/>
    <dgm:cxn modelId="{2A933673-119C-4801-8F69-C2F7D3A2DE94}" type="presOf" srcId="{48ADF909-1F88-4B77-BCEA-F092AA6C64E7}" destId="{E62084B2-7571-4894-B393-9E1F0540ED28}" srcOrd="0" destOrd="0" presId="urn:microsoft.com/office/officeart/2005/8/layout/pyramid3"/>
    <dgm:cxn modelId="{6301B39B-F988-4A46-BA0D-A1420A0AA074}" type="presOf" srcId="{EDEB8F69-1CC7-45E7-A902-20F752D34B2D}" destId="{0C2BAFE6-8F70-4391-9235-5CAD82B1181F}" srcOrd="0" destOrd="0" presId="urn:microsoft.com/office/officeart/2005/8/layout/pyramid3"/>
    <dgm:cxn modelId="{F3EBFEBC-F8A6-46DB-8510-D4C0FBD99447}" srcId="{178DE696-1529-4E49-B5DE-ADD82584618B}" destId="{48ADF909-1F88-4B77-BCEA-F092AA6C64E7}" srcOrd="0" destOrd="0" parTransId="{81F75645-F52B-4DCF-B3AC-277D0B45AA9A}" sibTransId="{854E7E11-D752-44A5-86A3-1D67F80455C7}"/>
    <dgm:cxn modelId="{B5A24DDB-12DC-468C-86A8-FEBEC74AAC5E}" type="presOf" srcId="{EDEB8F69-1CC7-45E7-A902-20F752D34B2D}" destId="{2E641C1A-F868-4B23-97EA-DA6B3D97EE36}" srcOrd="1" destOrd="0" presId="urn:microsoft.com/office/officeart/2005/8/layout/pyramid3"/>
    <dgm:cxn modelId="{D8E6C5F9-C2CE-4242-BF69-F1AC2B33C530}" type="presOf" srcId="{48ADF909-1F88-4B77-BCEA-F092AA6C64E7}" destId="{48C06844-175D-48A3-AD55-943721919146}" srcOrd="1" destOrd="0" presId="urn:microsoft.com/office/officeart/2005/8/layout/pyramid3"/>
    <dgm:cxn modelId="{E709E7C5-880E-4D26-B3F6-6FD1EB441779}" type="presParOf" srcId="{18B80BA0-E93B-47CA-BD6C-EA069C08A6B4}" destId="{77C20FFE-7D02-4569-9E1E-12F91F1B20D8}" srcOrd="0" destOrd="0" presId="urn:microsoft.com/office/officeart/2005/8/layout/pyramid3"/>
    <dgm:cxn modelId="{7B4363B2-D1D9-405F-9314-DE6231B756F5}" type="presParOf" srcId="{77C20FFE-7D02-4569-9E1E-12F91F1B20D8}" destId="{E62084B2-7571-4894-B393-9E1F0540ED28}" srcOrd="0" destOrd="0" presId="urn:microsoft.com/office/officeart/2005/8/layout/pyramid3"/>
    <dgm:cxn modelId="{22916267-3627-41AE-856E-7D8C0C926A13}" type="presParOf" srcId="{77C20FFE-7D02-4569-9E1E-12F91F1B20D8}" destId="{48C06844-175D-48A3-AD55-943721919146}" srcOrd="1" destOrd="0" presId="urn:microsoft.com/office/officeart/2005/8/layout/pyramid3"/>
    <dgm:cxn modelId="{836B645A-FDE8-4941-85D8-B3FA6AE0CD70}" type="presParOf" srcId="{18B80BA0-E93B-47CA-BD6C-EA069C08A6B4}" destId="{759D2964-B47A-4A74-8A5F-5D8AAB58909A}" srcOrd="1" destOrd="0" presId="urn:microsoft.com/office/officeart/2005/8/layout/pyramid3"/>
    <dgm:cxn modelId="{27130C8C-1537-4316-97F9-713FBF8F9CE5}" type="presParOf" srcId="{759D2964-B47A-4A74-8A5F-5D8AAB58909A}" destId="{0C2BAFE6-8F70-4391-9235-5CAD82B1181F}" srcOrd="0" destOrd="0" presId="urn:microsoft.com/office/officeart/2005/8/layout/pyramid3"/>
    <dgm:cxn modelId="{78822655-6606-45CE-8264-AEC5CC4A428A}" type="presParOf" srcId="{759D2964-B47A-4A74-8A5F-5D8AAB58909A}" destId="{2E641C1A-F868-4B23-97EA-DA6B3D97EE36}" srcOrd="1" destOrd="0" presId="urn:microsoft.com/office/officeart/2005/8/layout/pyramid3"/>
    <dgm:cxn modelId="{5D9D8B26-B02D-4B83-92F0-0817A5DA0CEB}" type="presParOf" srcId="{18B80BA0-E93B-47CA-BD6C-EA069C08A6B4}" destId="{820FA7C3-90DA-498E-B6BA-DB766AB76E9E}" srcOrd="2" destOrd="0" presId="urn:microsoft.com/office/officeart/2005/8/layout/pyramid3"/>
    <dgm:cxn modelId="{1138FB4B-4BFE-4C25-AD02-81B638AD7DC3}" type="presParOf" srcId="{820FA7C3-90DA-498E-B6BA-DB766AB76E9E}" destId="{2656233B-7C30-4309-85BD-46133B72F857}" srcOrd="0" destOrd="0" presId="urn:microsoft.com/office/officeart/2005/8/layout/pyramid3"/>
    <dgm:cxn modelId="{6FF51042-A050-4884-9843-D87D38ECD90F}" type="presParOf" srcId="{820FA7C3-90DA-498E-B6BA-DB766AB76E9E}" destId="{9CACBAA5-8D9E-431E-A3E0-63BDD948D283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51BE90E-518F-B847-8924-7DF7069DC876}" type="doc">
      <dgm:prSet loTypeId="urn:microsoft.com/office/officeart/2005/8/layout/vProcess5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B58DF8-A00A-C04A-857F-EE90AFE893EA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xfrm>
          <a:off x="0" y="176801"/>
          <a:ext cx="4695469" cy="367520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gm:spPr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Gather the visits for last 14 days</a:t>
          </a:r>
          <a:endParaRPr lang="en-US" dirty="0">
            <a:solidFill>
              <a:srgbClr val="000000"/>
            </a:solidFill>
            <a:latin typeface="Arial" panose="020B0604020202020204"/>
            <a:ea typeface="+mn-ea"/>
            <a:cs typeface="+mn-cs"/>
          </a:endParaRPr>
        </a:p>
      </dgm:t>
    </dgm:pt>
    <dgm:pt modelId="{025D0657-CD16-924E-955F-A842AF038B2D}" type="parTrans" cxnId="{3B4B211D-EC1D-A24E-A479-FC9B80270300}">
      <dgm:prSet/>
      <dgm:spPr/>
      <dgm:t>
        <a:bodyPr/>
        <a:lstStyle/>
        <a:p>
          <a:endParaRPr lang="en-US"/>
        </a:p>
      </dgm:t>
    </dgm:pt>
    <dgm:pt modelId="{8EDD1E21-ADAC-154D-99CA-333D492E9943}" type="sibTrans" cxnId="{3B4B211D-EC1D-A24E-A479-FC9B80270300}">
      <dgm:prSet/>
      <dgm:spPr>
        <a:xfrm>
          <a:off x="4226739" y="526820"/>
          <a:ext cx="4687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CDB314BB-B069-904B-BEF9-CE780783186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xfrm>
          <a:off x="294759" y="945221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gm:spPr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Gather and assign weightage to interactions captured</a:t>
          </a:r>
        </a:p>
      </dgm:t>
    </dgm:pt>
    <dgm:pt modelId="{E460331D-F9C6-A54F-86CF-BF8B20860C96}" type="parTrans" cxnId="{47EFCCFE-85E2-804D-A535-7B3C379D9848}">
      <dgm:prSet/>
      <dgm:spPr/>
      <dgm:t>
        <a:bodyPr/>
        <a:lstStyle/>
        <a:p>
          <a:endParaRPr lang="en-US"/>
        </a:p>
      </dgm:t>
    </dgm:pt>
    <dgm:pt modelId="{AAE003AF-6E56-5A4F-8DE7-61CDD1F7CF45}" type="sibTrans" cxnId="{47EFCCFE-85E2-804D-A535-7B3C379D9848}">
      <dgm:prSet/>
      <dgm:spPr>
        <a:xfrm>
          <a:off x="4608925" y="1348099"/>
          <a:ext cx="4056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F90D2A67-0B86-B54A-8A16-DA9CC73E8555}">
      <dgm:prSet phldrT="[Text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xfrm>
          <a:off x="701271" y="1766500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gm:spPr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Rank the products based on the interaction score and list the top 12 products</a:t>
          </a:r>
        </a:p>
      </dgm:t>
    </dgm:pt>
    <dgm:pt modelId="{B9001F5E-8A55-594F-8AB9-60DA8DEA2996}" type="parTrans" cxnId="{50A708CE-E0A9-FC47-9D8F-8239721C2D6E}">
      <dgm:prSet/>
      <dgm:spPr/>
      <dgm:t>
        <a:bodyPr/>
        <a:lstStyle/>
        <a:p>
          <a:endParaRPr lang="en-US"/>
        </a:p>
      </dgm:t>
    </dgm:pt>
    <dgm:pt modelId="{60A3389C-E9FB-5E49-A10C-289973D6ACE3}" type="sibTrans" cxnId="{50A708CE-E0A9-FC47-9D8F-8239721C2D6E}">
      <dgm:prSet/>
      <dgm:spPr>
        <a:xfrm>
          <a:off x="4959560" y="2157359"/>
          <a:ext cx="4056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B0C29BF6-7841-3B44-972E-2F0932286940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xfrm>
          <a:off x="1051907" y="2587779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gm:spPr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If the OMS_IDs are not listed, then they are back filled using the Top Sellers</a:t>
          </a:r>
        </a:p>
      </dgm:t>
    </dgm:pt>
    <dgm:pt modelId="{E9641C49-23D6-B24C-A0F2-EFC1089B24ED}" type="parTrans" cxnId="{96CDD08F-5781-2F45-817D-1802AD393A1C}">
      <dgm:prSet/>
      <dgm:spPr/>
      <dgm:t>
        <a:bodyPr/>
        <a:lstStyle/>
        <a:p>
          <a:endParaRPr lang="en-US"/>
        </a:p>
      </dgm:t>
    </dgm:pt>
    <dgm:pt modelId="{E389248B-8DCC-8D4C-BDBF-3162651876C7}" type="sibTrans" cxnId="{96CDD08F-5781-2F45-817D-1802AD393A1C}">
      <dgm:prSet/>
      <dgm:spPr>
        <a:xfrm>
          <a:off x="5310196" y="2986650"/>
          <a:ext cx="4056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endParaRPr lang="en-US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gm:t>
    </dgm:pt>
    <dgm:pt modelId="{9B1575BA-9E53-7E46-BB05-EF6753A26C7E}">
      <dgm:prSet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xfrm>
          <a:off x="1402542" y="3409058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gm:spPr>
      <dgm:t>
        <a:bodyPr/>
        <a:lstStyle/>
        <a:p>
          <a:pPr>
            <a:buNone/>
          </a:pPr>
          <a:r>
            <a:rPr lang="en-US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Final Product List is shared with </a:t>
          </a:r>
          <a:r>
            <a:rPr lang="en-US" dirty="0" err="1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Revjet</a:t>
          </a:r>
          <a:r>
            <a:rPr lang="en-US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 platform</a:t>
          </a:r>
        </a:p>
      </dgm:t>
    </dgm:pt>
    <dgm:pt modelId="{5144CE1B-E138-A64B-8909-699431A2F5FA}" type="parTrans" cxnId="{7609639A-0D05-0F4E-909A-20F5396E698C}">
      <dgm:prSet/>
      <dgm:spPr/>
      <dgm:t>
        <a:bodyPr/>
        <a:lstStyle/>
        <a:p>
          <a:endParaRPr lang="en-US"/>
        </a:p>
      </dgm:t>
    </dgm:pt>
    <dgm:pt modelId="{EF8635E8-48AC-9945-950B-8EFCEC313DEF}" type="sibTrans" cxnId="{7609639A-0D05-0F4E-909A-20F5396E698C}">
      <dgm:prSet/>
      <dgm:spPr/>
      <dgm:t>
        <a:bodyPr/>
        <a:lstStyle/>
        <a:p>
          <a:endParaRPr lang="en-US"/>
        </a:p>
      </dgm:t>
    </dgm:pt>
    <dgm:pt modelId="{6A04FD83-5BC8-9942-9D0B-7B5DF3C5C80A}" type="pres">
      <dgm:prSet presAssocID="{751BE90E-518F-B847-8924-7DF7069DC876}" presName="outerComposite" presStyleCnt="0">
        <dgm:presLayoutVars>
          <dgm:chMax val="5"/>
          <dgm:dir/>
          <dgm:resizeHandles val="exact"/>
        </dgm:presLayoutVars>
      </dgm:prSet>
      <dgm:spPr/>
    </dgm:pt>
    <dgm:pt modelId="{168891A9-115B-FD41-9F04-5D0694435AB9}" type="pres">
      <dgm:prSet presAssocID="{751BE90E-518F-B847-8924-7DF7069DC876}" presName="dummyMaxCanvas" presStyleCnt="0">
        <dgm:presLayoutVars/>
      </dgm:prSet>
      <dgm:spPr/>
    </dgm:pt>
    <dgm:pt modelId="{423B2A2B-850E-4B43-B61D-AD939EE062F2}" type="pres">
      <dgm:prSet presAssocID="{751BE90E-518F-B847-8924-7DF7069DC876}" presName="FiveNodes_1" presStyleLbl="node1" presStyleIdx="0" presStyleCnt="5" custScaleY="50965">
        <dgm:presLayoutVars>
          <dgm:bulletEnabled val="1"/>
        </dgm:presLayoutVars>
      </dgm:prSet>
      <dgm:spPr/>
    </dgm:pt>
    <dgm:pt modelId="{298FA1B8-22A8-4D48-9048-59193E870E4E}" type="pres">
      <dgm:prSet presAssocID="{751BE90E-518F-B847-8924-7DF7069DC876}" presName="FiveNodes_2" presStyleLbl="node1" presStyleIdx="1" presStyleCnt="5" custScaleY="65625" custLinFactNeighborX="-1190">
        <dgm:presLayoutVars>
          <dgm:bulletEnabled val="1"/>
        </dgm:presLayoutVars>
      </dgm:prSet>
      <dgm:spPr/>
    </dgm:pt>
    <dgm:pt modelId="{E135BD56-A78B-C748-BE77-CBA80F7D8684}" type="pres">
      <dgm:prSet presAssocID="{751BE90E-518F-B847-8924-7DF7069DC876}" presName="FiveNodes_3" presStyleLbl="node1" presStyleIdx="2" presStyleCnt="5" custScaleY="65625">
        <dgm:presLayoutVars>
          <dgm:bulletEnabled val="1"/>
        </dgm:presLayoutVars>
      </dgm:prSet>
      <dgm:spPr/>
    </dgm:pt>
    <dgm:pt modelId="{182013A8-E9FF-FB49-861D-932C5C374B97}" type="pres">
      <dgm:prSet presAssocID="{751BE90E-518F-B847-8924-7DF7069DC876}" presName="FiveNodes_4" presStyleLbl="node1" presStyleIdx="3" presStyleCnt="5" custScaleY="65625">
        <dgm:presLayoutVars>
          <dgm:bulletEnabled val="1"/>
        </dgm:presLayoutVars>
      </dgm:prSet>
      <dgm:spPr/>
    </dgm:pt>
    <dgm:pt modelId="{B1B0CD55-4E32-214B-95D5-089CD30CCD7D}" type="pres">
      <dgm:prSet presAssocID="{751BE90E-518F-B847-8924-7DF7069DC876}" presName="FiveNodes_5" presStyleLbl="node1" presStyleIdx="4" presStyleCnt="5" custScaleY="65625">
        <dgm:presLayoutVars>
          <dgm:bulletEnabled val="1"/>
        </dgm:presLayoutVars>
      </dgm:prSet>
      <dgm:spPr/>
    </dgm:pt>
    <dgm:pt modelId="{BC56B2BE-9150-644C-92D3-D638A0463FD0}" type="pres">
      <dgm:prSet presAssocID="{751BE90E-518F-B847-8924-7DF7069DC876}" presName="FiveConn_1-2" presStyleLbl="fgAccFollowNode1" presStyleIdx="0" presStyleCnt="4">
        <dgm:presLayoutVars>
          <dgm:bulletEnabled val="1"/>
        </dgm:presLayoutVars>
      </dgm:prSet>
      <dgm:spPr/>
    </dgm:pt>
    <dgm:pt modelId="{C41BD08C-828B-EC48-887F-BE14EFB198CD}" type="pres">
      <dgm:prSet presAssocID="{751BE90E-518F-B847-8924-7DF7069DC876}" presName="FiveConn_2-3" presStyleLbl="fgAccFollowNode1" presStyleIdx="1" presStyleCnt="4" custScaleX="86538" custScaleY="100000">
        <dgm:presLayoutVars>
          <dgm:bulletEnabled val="1"/>
        </dgm:presLayoutVars>
      </dgm:prSet>
      <dgm:spPr/>
    </dgm:pt>
    <dgm:pt modelId="{2743EF2E-E036-BC4A-9889-A87011AA8444}" type="pres">
      <dgm:prSet presAssocID="{751BE90E-518F-B847-8924-7DF7069DC876}" presName="FiveConn_3-4" presStyleLbl="fgAccFollowNode1" presStyleIdx="2" presStyleCnt="4" custScaleX="86538" custScaleY="100000">
        <dgm:presLayoutVars>
          <dgm:bulletEnabled val="1"/>
        </dgm:presLayoutVars>
      </dgm:prSet>
      <dgm:spPr/>
    </dgm:pt>
    <dgm:pt modelId="{819976F7-9117-4541-BF37-5354B6F2B080}" type="pres">
      <dgm:prSet presAssocID="{751BE90E-518F-B847-8924-7DF7069DC876}" presName="FiveConn_4-5" presStyleLbl="fgAccFollowNode1" presStyleIdx="3" presStyleCnt="4" custScaleX="86538" custScaleY="100000">
        <dgm:presLayoutVars>
          <dgm:bulletEnabled val="1"/>
        </dgm:presLayoutVars>
      </dgm:prSet>
      <dgm:spPr/>
    </dgm:pt>
    <dgm:pt modelId="{8170E48D-8641-6A48-975A-9BB0CA3AA0EF}" type="pres">
      <dgm:prSet presAssocID="{751BE90E-518F-B847-8924-7DF7069DC876}" presName="FiveNodes_1_text" presStyleLbl="node1" presStyleIdx="4" presStyleCnt="5">
        <dgm:presLayoutVars>
          <dgm:bulletEnabled val="1"/>
        </dgm:presLayoutVars>
      </dgm:prSet>
      <dgm:spPr/>
    </dgm:pt>
    <dgm:pt modelId="{74D2A6E0-2FED-094C-A2C2-96B12E56D351}" type="pres">
      <dgm:prSet presAssocID="{751BE90E-518F-B847-8924-7DF7069DC876}" presName="FiveNodes_2_text" presStyleLbl="node1" presStyleIdx="4" presStyleCnt="5">
        <dgm:presLayoutVars>
          <dgm:bulletEnabled val="1"/>
        </dgm:presLayoutVars>
      </dgm:prSet>
      <dgm:spPr/>
    </dgm:pt>
    <dgm:pt modelId="{77CA6AF1-D18D-6B4C-92C9-39FFC48591F2}" type="pres">
      <dgm:prSet presAssocID="{751BE90E-518F-B847-8924-7DF7069DC876}" presName="FiveNodes_3_text" presStyleLbl="node1" presStyleIdx="4" presStyleCnt="5">
        <dgm:presLayoutVars>
          <dgm:bulletEnabled val="1"/>
        </dgm:presLayoutVars>
      </dgm:prSet>
      <dgm:spPr/>
    </dgm:pt>
    <dgm:pt modelId="{5DD5F973-CF63-1E4B-A043-65CBB0378E5D}" type="pres">
      <dgm:prSet presAssocID="{751BE90E-518F-B847-8924-7DF7069DC876}" presName="FiveNodes_4_text" presStyleLbl="node1" presStyleIdx="4" presStyleCnt="5">
        <dgm:presLayoutVars>
          <dgm:bulletEnabled val="1"/>
        </dgm:presLayoutVars>
      </dgm:prSet>
      <dgm:spPr/>
    </dgm:pt>
    <dgm:pt modelId="{75D219B2-46D3-5E4C-AAA9-1862DF79DCB4}" type="pres">
      <dgm:prSet presAssocID="{751BE90E-518F-B847-8924-7DF7069DC876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B3B4A317-B34A-5742-9FAC-E6E889F00D68}" type="presOf" srcId="{B0C29BF6-7841-3B44-972E-2F0932286940}" destId="{182013A8-E9FF-FB49-861D-932C5C374B97}" srcOrd="0" destOrd="0" presId="urn:microsoft.com/office/officeart/2005/8/layout/vProcess5"/>
    <dgm:cxn modelId="{70B30819-3835-6D45-AF1B-FF553F1585A5}" type="presOf" srcId="{A8B58DF8-A00A-C04A-857F-EE90AFE893EA}" destId="{423B2A2B-850E-4B43-B61D-AD939EE062F2}" srcOrd="0" destOrd="0" presId="urn:microsoft.com/office/officeart/2005/8/layout/vProcess5"/>
    <dgm:cxn modelId="{3B4B211D-EC1D-A24E-A479-FC9B80270300}" srcId="{751BE90E-518F-B847-8924-7DF7069DC876}" destId="{A8B58DF8-A00A-C04A-857F-EE90AFE893EA}" srcOrd="0" destOrd="0" parTransId="{025D0657-CD16-924E-955F-A842AF038B2D}" sibTransId="{8EDD1E21-ADAC-154D-99CA-333D492E9943}"/>
    <dgm:cxn modelId="{61646332-A8D3-1945-A04A-A6F21F82919B}" type="presOf" srcId="{9B1575BA-9E53-7E46-BB05-EF6753A26C7E}" destId="{B1B0CD55-4E32-214B-95D5-089CD30CCD7D}" srcOrd="0" destOrd="0" presId="urn:microsoft.com/office/officeart/2005/8/layout/vProcess5"/>
    <dgm:cxn modelId="{19583A43-BF6C-F242-B5E6-446BD0D1244B}" type="presOf" srcId="{B0C29BF6-7841-3B44-972E-2F0932286940}" destId="{5DD5F973-CF63-1E4B-A043-65CBB0378E5D}" srcOrd="1" destOrd="0" presId="urn:microsoft.com/office/officeart/2005/8/layout/vProcess5"/>
    <dgm:cxn modelId="{C41DE965-A5E2-2249-8755-FD155541F220}" type="presOf" srcId="{CDB314BB-B069-904B-BEF9-CE7807831865}" destId="{74D2A6E0-2FED-094C-A2C2-96B12E56D351}" srcOrd="1" destOrd="0" presId="urn:microsoft.com/office/officeart/2005/8/layout/vProcess5"/>
    <dgm:cxn modelId="{FA230648-1940-D24D-83D5-72795AA1D098}" type="presOf" srcId="{9B1575BA-9E53-7E46-BB05-EF6753A26C7E}" destId="{75D219B2-46D3-5E4C-AAA9-1862DF79DCB4}" srcOrd="1" destOrd="0" presId="urn:microsoft.com/office/officeart/2005/8/layout/vProcess5"/>
    <dgm:cxn modelId="{DD8D536B-330B-B040-9E84-3AE88AF29B35}" type="presOf" srcId="{A8B58DF8-A00A-C04A-857F-EE90AFE893EA}" destId="{8170E48D-8641-6A48-975A-9BB0CA3AA0EF}" srcOrd="1" destOrd="0" presId="urn:microsoft.com/office/officeart/2005/8/layout/vProcess5"/>
    <dgm:cxn modelId="{A7EE7C52-CFA5-3145-AE1F-B92F638F1E41}" type="presOf" srcId="{8EDD1E21-ADAC-154D-99CA-333D492E9943}" destId="{BC56B2BE-9150-644C-92D3-D638A0463FD0}" srcOrd="0" destOrd="0" presId="urn:microsoft.com/office/officeart/2005/8/layout/vProcess5"/>
    <dgm:cxn modelId="{D712F480-D550-AC45-B70B-46412023649C}" type="presOf" srcId="{AAE003AF-6E56-5A4F-8DE7-61CDD1F7CF45}" destId="{C41BD08C-828B-EC48-887F-BE14EFB198CD}" srcOrd="0" destOrd="0" presId="urn:microsoft.com/office/officeart/2005/8/layout/vProcess5"/>
    <dgm:cxn modelId="{F2875086-AA80-4742-8A2B-0E7E53A92F36}" type="presOf" srcId="{751BE90E-518F-B847-8924-7DF7069DC876}" destId="{6A04FD83-5BC8-9942-9D0B-7B5DF3C5C80A}" srcOrd="0" destOrd="0" presId="urn:microsoft.com/office/officeart/2005/8/layout/vProcess5"/>
    <dgm:cxn modelId="{96CDD08F-5781-2F45-817D-1802AD393A1C}" srcId="{751BE90E-518F-B847-8924-7DF7069DC876}" destId="{B0C29BF6-7841-3B44-972E-2F0932286940}" srcOrd="3" destOrd="0" parTransId="{E9641C49-23D6-B24C-A0F2-EFC1089B24ED}" sibTransId="{E389248B-8DCC-8D4C-BDBF-3162651876C7}"/>
    <dgm:cxn modelId="{F5AD8C92-2452-1B44-8C62-A99E30AEDC2D}" type="presOf" srcId="{CDB314BB-B069-904B-BEF9-CE7807831865}" destId="{298FA1B8-22A8-4D48-9048-59193E870E4E}" srcOrd="0" destOrd="0" presId="urn:microsoft.com/office/officeart/2005/8/layout/vProcess5"/>
    <dgm:cxn modelId="{7609639A-0D05-0F4E-909A-20F5396E698C}" srcId="{751BE90E-518F-B847-8924-7DF7069DC876}" destId="{9B1575BA-9E53-7E46-BB05-EF6753A26C7E}" srcOrd="4" destOrd="0" parTransId="{5144CE1B-E138-A64B-8909-699431A2F5FA}" sibTransId="{EF8635E8-48AC-9945-950B-8EFCEC313DEF}"/>
    <dgm:cxn modelId="{057EC49E-7CEA-054C-B7BA-BD57709127D1}" type="presOf" srcId="{60A3389C-E9FB-5E49-A10C-289973D6ACE3}" destId="{2743EF2E-E036-BC4A-9889-A87011AA8444}" srcOrd="0" destOrd="0" presId="urn:microsoft.com/office/officeart/2005/8/layout/vProcess5"/>
    <dgm:cxn modelId="{675033C0-6686-6E46-86C9-1F7CC039EC73}" type="presOf" srcId="{F90D2A67-0B86-B54A-8A16-DA9CC73E8555}" destId="{E135BD56-A78B-C748-BE77-CBA80F7D8684}" srcOrd="0" destOrd="0" presId="urn:microsoft.com/office/officeart/2005/8/layout/vProcess5"/>
    <dgm:cxn modelId="{50A708CE-E0A9-FC47-9D8F-8239721C2D6E}" srcId="{751BE90E-518F-B847-8924-7DF7069DC876}" destId="{F90D2A67-0B86-B54A-8A16-DA9CC73E8555}" srcOrd="2" destOrd="0" parTransId="{B9001F5E-8A55-594F-8AB9-60DA8DEA2996}" sibTransId="{60A3389C-E9FB-5E49-A10C-289973D6ACE3}"/>
    <dgm:cxn modelId="{A44A25DC-5C9E-B148-BB2A-55EE0D17CB3A}" type="presOf" srcId="{F90D2A67-0B86-B54A-8A16-DA9CC73E8555}" destId="{77CA6AF1-D18D-6B4C-92C9-39FFC48591F2}" srcOrd="1" destOrd="0" presId="urn:microsoft.com/office/officeart/2005/8/layout/vProcess5"/>
    <dgm:cxn modelId="{1FBF4BEF-B092-8146-89C8-D24D2AC98AD1}" type="presOf" srcId="{E389248B-8DCC-8D4C-BDBF-3162651876C7}" destId="{819976F7-9117-4541-BF37-5354B6F2B080}" srcOrd="0" destOrd="0" presId="urn:microsoft.com/office/officeart/2005/8/layout/vProcess5"/>
    <dgm:cxn modelId="{47EFCCFE-85E2-804D-A535-7B3C379D9848}" srcId="{751BE90E-518F-B847-8924-7DF7069DC876}" destId="{CDB314BB-B069-904B-BEF9-CE7807831865}" srcOrd="1" destOrd="0" parTransId="{E460331D-F9C6-A54F-86CF-BF8B20860C96}" sibTransId="{AAE003AF-6E56-5A4F-8DE7-61CDD1F7CF45}"/>
    <dgm:cxn modelId="{5B29DF6B-4BA0-5943-942E-BC3B5A7F9172}" type="presParOf" srcId="{6A04FD83-5BC8-9942-9D0B-7B5DF3C5C80A}" destId="{168891A9-115B-FD41-9F04-5D0694435AB9}" srcOrd="0" destOrd="0" presId="urn:microsoft.com/office/officeart/2005/8/layout/vProcess5"/>
    <dgm:cxn modelId="{EAD7D88F-9F7B-AE46-863E-31D355639CD0}" type="presParOf" srcId="{6A04FD83-5BC8-9942-9D0B-7B5DF3C5C80A}" destId="{423B2A2B-850E-4B43-B61D-AD939EE062F2}" srcOrd="1" destOrd="0" presId="urn:microsoft.com/office/officeart/2005/8/layout/vProcess5"/>
    <dgm:cxn modelId="{D0111505-4F66-864E-B7E8-4640AD547BE8}" type="presParOf" srcId="{6A04FD83-5BC8-9942-9D0B-7B5DF3C5C80A}" destId="{298FA1B8-22A8-4D48-9048-59193E870E4E}" srcOrd="2" destOrd="0" presId="urn:microsoft.com/office/officeart/2005/8/layout/vProcess5"/>
    <dgm:cxn modelId="{9EDCABD0-D063-8643-B3E7-DAD066C6A0A5}" type="presParOf" srcId="{6A04FD83-5BC8-9942-9D0B-7B5DF3C5C80A}" destId="{E135BD56-A78B-C748-BE77-CBA80F7D8684}" srcOrd="3" destOrd="0" presId="urn:microsoft.com/office/officeart/2005/8/layout/vProcess5"/>
    <dgm:cxn modelId="{2CB76253-3831-8D47-9B11-F89FC391DBE5}" type="presParOf" srcId="{6A04FD83-5BC8-9942-9D0B-7B5DF3C5C80A}" destId="{182013A8-E9FF-FB49-861D-932C5C374B97}" srcOrd="4" destOrd="0" presId="urn:microsoft.com/office/officeart/2005/8/layout/vProcess5"/>
    <dgm:cxn modelId="{D0855444-6635-9A41-A79D-17DEA3B7A830}" type="presParOf" srcId="{6A04FD83-5BC8-9942-9D0B-7B5DF3C5C80A}" destId="{B1B0CD55-4E32-214B-95D5-089CD30CCD7D}" srcOrd="5" destOrd="0" presId="urn:microsoft.com/office/officeart/2005/8/layout/vProcess5"/>
    <dgm:cxn modelId="{2E1FA0C4-6ADE-F14B-997E-09E525950F9E}" type="presParOf" srcId="{6A04FD83-5BC8-9942-9D0B-7B5DF3C5C80A}" destId="{BC56B2BE-9150-644C-92D3-D638A0463FD0}" srcOrd="6" destOrd="0" presId="urn:microsoft.com/office/officeart/2005/8/layout/vProcess5"/>
    <dgm:cxn modelId="{A1F494E7-287B-3643-BC25-F29D9E63BAA1}" type="presParOf" srcId="{6A04FD83-5BC8-9942-9D0B-7B5DF3C5C80A}" destId="{C41BD08C-828B-EC48-887F-BE14EFB198CD}" srcOrd="7" destOrd="0" presId="urn:microsoft.com/office/officeart/2005/8/layout/vProcess5"/>
    <dgm:cxn modelId="{F5F52ABB-994A-1746-B4D5-80E99DA7B8A6}" type="presParOf" srcId="{6A04FD83-5BC8-9942-9D0B-7B5DF3C5C80A}" destId="{2743EF2E-E036-BC4A-9889-A87011AA8444}" srcOrd="8" destOrd="0" presId="urn:microsoft.com/office/officeart/2005/8/layout/vProcess5"/>
    <dgm:cxn modelId="{9AE73F17-82AD-854A-948E-ABDFDDEF7FBA}" type="presParOf" srcId="{6A04FD83-5BC8-9942-9D0B-7B5DF3C5C80A}" destId="{819976F7-9117-4541-BF37-5354B6F2B080}" srcOrd="9" destOrd="0" presId="urn:microsoft.com/office/officeart/2005/8/layout/vProcess5"/>
    <dgm:cxn modelId="{4756F929-06A9-9F41-9CA3-B05403A0998F}" type="presParOf" srcId="{6A04FD83-5BC8-9942-9D0B-7B5DF3C5C80A}" destId="{8170E48D-8641-6A48-975A-9BB0CA3AA0EF}" srcOrd="10" destOrd="0" presId="urn:microsoft.com/office/officeart/2005/8/layout/vProcess5"/>
    <dgm:cxn modelId="{303BE843-E3D3-0140-90FD-2AC56829CA3D}" type="presParOf" srcId="{6A04FD83-5BC8-9942-9D0B-7B5DF3C5C80A}" destId="{74D2A6E0-2FED-094C-A2C2-96B12E56D351}" srcOrd="11" destOrd="0" presId="urn:microsoft.com/office/officeart/2005/8/layout/vProcess5"/>
    <dgm:cxn modelId="{3CEB3FE9-8559-9640-8FDD-099288043C6D}" type="presParOf" srcId="{6A04FD83-5BC8-9942-9D0B-7B5DF3C5C80A}" destId="{77CA6AF1-D18D-6B4C-92C9-39FFC48591F2}" srcOrd="12" destOrd="0" presId="urn:microsoft.com/office/officeart/2005/8/layout/vProcess5"/>
    <dgm:cxn modelId="{B8D28AC1-7116-5D44-AE2A-DFDAF9D3538F}" type="presParOf" srcId="{6A04FD83-5BC8-9942-9D0B-7B5DF3C5C80A}" destId="{5DD5F973-CF63-1E4B-A043-65CBB0378E5D}" srcOrd="13" destOrd="0" presId="urn:microsoft.com/office/officeart/2005/8/layout/vProcess5"/>
    <dgm:cxn modelId="{699E8D68-0CB4-CE4F-9895-BCB73EF95315}" type="presParOf" srcId="{6A04FD83-5BC8-9942-9D0B-7B5DF3C5C80A}" destId="{75D219B2-46D3-5E4C-AAA9-1862DF79DCB4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BA2571-A49D-4A94-B271-4DE711606DEC}" type="doc">
      <dgm:prSet loTypeId="urn:microsoft.com/office/officeart/2005/8/layout/cycle4" loCatId="cycle" qsTypeId="urn:microsoft.com/office/officeart/2005/8/quickstyle/simple1" qsCatId="simple" csTypeId="urn:microsoft.com/office/officeart/2005/8/colors/accent3_3" csCatId="accent3" phldr="1"/>
      <dgm:spPr/>
    </dgm:pt>
    <dgm:pt modelId="{C652B88D-BC32-49F7-9D73-52A70EC2D805}">
      <dgm:prSet phldrT="[Text]" custT="1"/>
      <dgm:spPr>
        <a:xfrm>
          <a:off x="361236" y="248148"/>
          <a:ext cx="755630" cy="755630"/>
        </a:xfrm>
        <a:prstGeom prst="pieWedge">
          <a:avLst/>
        </a:prstGeom>
        <a:solidFill>
          <a:srgbClr val="F58220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029DB6E-B7E7-4DAF-8E02-3123AA8A93AD}" type="sibTrans" cxnId="{E22BE3EE-EE89-4BF4-BA25-71DAAA6C15FC}">
      <dgm:prSet/>
      <dgm:spPr/>
      <dgm:t>
        <a:bodyPr/>
        <a:lstStyle/>
        <a:p>
          <a:endParaRPr lang="en-US" sz="900"/>
        </a:p>
      </dgm:t>
    </dgm:pt>
    <dgm:pt modelId="{772BA12C-2243-4794-A3FE-9B397320E67D}" type="parTrans" cxnId="{E22BE3EE-EE89-4BF4-BA25-71DAAA6C15FC}">
      <dgm:prSet/>
      <dgm:spPr/>
      <dgm:t>
        <a:bodyPr/>
        <a:lstStyle/>
        <a:p>
          <a:endParaRPr lang="en-US" sz="900"/>
        </a:p>
      </dgm:t>
    </dgm:pt>
    <dgm:pt modelId="{1CAF2F3B-37E3-4F6F-93E2-E3078976F525}">
      <dgm:prSet phldrT="[Text]" custT="1"/>
      <dgm:spPr>
        <a:xfrm rot="5400000">
          <a:off x="1151770" y="248148"/>
          <a:ext cx="755630" cy="755630"/>
        </a:xfrm>
        <a:prstGeom prst="pieWedge">
          <a:avLst/>
        </a:prstGeom>
        <a:solidFill>
          <a:srgbClr val="F58220">
            <a:shade val="80000"/>
            <a:hueOff val="-195146"/>
            <a:satOff val="3266"/>
            <a:lumOff val="975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C5026B1-EC68-4709-90A7-597344E7465E}" type="sibTrans" cxnId="{D9DF336A-8A26-4349-A03D-E95E48EBAFC8}">
      <dgm:prSet/>
      <dgm:spPr/>
      <dgm:t>
        <a:bodyPr/>
        <a:lstStyle/>
        <a:p>
          <a:endParaRPr lang="en-US" sz="900"/>
        </a:p>
      </dgm:t>
    </dgm:pt>
    <dgm:pt modelId="{5D7B46B9-7BB7-4C37-BCB0-662EF7B2D233}" type="parTrans" cxnId="{D9DF336A-8A26-4349-A03D-E95E48EBAFC8}">
      <dgm:prSet/>
      <dgm:spPr/>
      <dgm:t>
        <a:bodyPr/>
        <a:lstStyle/>
        <a:p>
          <a:endParaRPr lang="en-US" sz="900"/>
        </a:p>
      </dgm:t>
    </dgm:pt>
    <dgm:pt modelId="{A20FE1A9-49C1-407D-8554-7DFD1845AEAD}">
      <dgm:prSet phldrT="[Text]" custT="1"/>
      <dgm:spPr>
        <a:xfrm rot="16200000">
          <a:off x="361236" y="1038682"/>
          <a:ext cx="755630" cy="755630"/>
        </a:xfrm>
        <a:prstGeom prst="pieWedge">
          <a:avLst/>
        </a:prstGeom>
        <a:solidFill>
          <a:srgbClr val="F58220">
            <a:shade val="80000"/>
            <a:hueOff val="-585439"/>
            <a:satOff val="9799"/>
            <a:lumOff val="2927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1677A575-35F3-4FA2-B010-AD80C90F9C00}" type="sibTrans" cxnId="{479FD86C-BB27-48F1-B7E8-698A17E98FE4}">
      <dgm:prSet/>
      <dgm:spPr/>
      <dgm:t>
        <a:bodyPr/>
        <a:lstStyle/>
        <a:p>
          <a:endParaRPr lang="en-US" sz="900"/>
        </a:p>
      </dgm:t>
    </dgm:pt>
    <dgm:pt modelId="{856D5A67-78DB-4408-A614-349073D30EEA}" type="parTrans" cxnId="{479FD86C-BB27-48F1-B7E8-698A17E98FE4}">
      <dgm:prSet/>
      <dgm:spPr/>
      <dgm:t>
        <a:bodyPr/>
        <a:lstStyle/>
        <a:p>
          <a:endParaRPr lang="en-US" sz="900"/>
        </a:p>
      </dgm:t>
    </dgm:pt>
    <dgm:pt modelId="{B6A4C3E9-5BFA-4316-9C24-EF422CE12DC8}">
      <dgm:prSet phldrT="[Text]" custT="1"/>
      <dgm:spPr>
        <a:xfrm rot="10800000">
          <a:off x="1151770" y="1038682"/>
          <a:ext cx="755630" cy="755630"/>
        </a:xfrm>
        <a:prstGeom prst="pieWedge">
          <a:avLst/>
        </a:prstGeom>
        <a:solidFill>
          <a:srgbClr val="F58220">
            <a:shade val="80000"/>
            <a:hueOff val="-390293"/>
            <a:satOff val="6533"/>
            <a:lumOff val="1951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9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A91B221-78C2-4F8B-9418-9759E4336AD1}" type="sibTrans" cxnId="{01B5FFDD-E125-45C9-86BC-B9439E9DA5E0}">
      <dgm:prSet/>
      <dgm:spPr/>
      <dgm:t>
        <a:bodyPr/>
        <a:lstStyle/>
        <a:p>
          <a:endParaRPr lang="en-US" sz="900"/>
        </a:p>
      </dgm:t>
    </dgm:pt>
    <dgm:pt modelId="{2EBC6128-916C-40A8-BD09-24D3057C9A79}" type="parTrans" cxnId="{01B5FFDD-E125-45C9-86BC-B9439E9DA5E0}">
      <dgm:prSet/>
      <dgm:spPr/>
      <dgm:t>
        <a:bodyPr/>
        <a:lstStyle/>
        <a:p>
          <a:endParaRPr lang="en-US" sz="900"/>
        </a:p>
      </dgm:t>
    </dgm:pt>
    <dgm:pt modelId="{47C19DE4-5DCA-437A-9ABA-E786B6290074}" type="pres">
      <dgm:prSet presAssocID="{58BA2571-A49D-4A94-B271-4DE711606DE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D3C0D60-C619-4D56-BD4D-CA461A5D45A1}" type="pres">
      <dgm:prSet presAssocID="{58BA2571-A49D-4A94-B271-4DE711606DEC}" presName="children" presStyleCnt="0"/>
      <dgm:spPr/>
    </dgm:pt>
    <dgm:pt modelId="{2B7DBA95-9F97-4FF8-BADD-312B08CD6BC7}" type="pres">
      <dgm:prSet presAssocID="{58BA2571-A49D-4A94-B271-4DE711606DEC}" presName="childPlaceholder" presStyleCnt="0"/>
      <dgm:spPr/>
    </dgm:pt>
    <dgm:pt modelId="{F6396026-B3C3-46A2-965A-B1029E13052B}" type="pres">
      <dgm:prSet presAssocID="{58BA2571-A49D-4A94-B271-4DE711606DEC}" presName="circle" presStyleCnt="0"/>
      <dgm:spPr/>
    </dgm:pt>
    <dgm:pt modelId="{C8D55C7B-DA4A-45E2-9806-4FBA1E64A4A3}" type="pres">
      <dgm:prSet presAssocID="{58BA2571-A49D-4A94-B271-4DE711606DE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B5D288D-A6C3-4807-B027-30A59C7324E0}" type="pres">
      <dgm:prSet presAssocID="{58BA2571-A49D-4A94-B271-4DE711606DE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7A22AD4-E348-4892-9A22-92328DB8E29E}" type="pres">
      <dgm:prSet presAssocID="{58BA2571-A49D-4A94-B271-4DE711606DE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F00F0BA-9DAE-47B9-AD50-B97137F6678F}" type="pres">
      <dgm:prSet presAssocID="{58BA2571-A49D-4A94-B271-4DE711606DE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81D8B61-25A5-41A0-9952-4C448B6FDC6D}" type="pres">
      <dgm:prSet presAssocID="{58BA2571-A49D-4A94-B271-4DE711606DEC}" presName="quadrantPlaceholder" presStyleCnt="0"/>
      <dgm:spPr/>
    </dgm:pt>
    <dgm:pt modelId="{3CCCC9CE-1733-4B6A-A187-E918D98CECD2}" type="pres">
      <dgm:prSet presAssocID="{58BA2571-A49D-4A94-B271-4DE711606DEC}" presName="center1" presStyleLbl="fgShp" presStyleIdx="0" presStyleCnt="2"/>
      <dgm:spPr>
        <a:xfrm>
          <a:off x="1003872" y="864171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33FBA1-9CA1-4128-9102-89789750C1E7}" type="pres">
      <dgm:prSet presAssocID="{58BA2571-A49D-4A94-B271-4DE711606DEC}" presName="center2" presStyleLbl="fgShp" presStyleIdx="1" presStyleCnt="2"/>
      <dgm:spPr>
        <a:xfrm rot="10800000">
          <a:off x="1003872" y="951426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</dgm:ptLst>
  <dgm:cxnLst>
    <dgm:cxn modelId="{D9DF336A-8A26-4349-A03D-E95E48EBAFC8}" srcId="{58BA2571-A49D-4A94-B271-4DE711606DEC}" destId="{1CAF2F3B-37E3-4F6F-93E2-E3078976F525}" srcOrd="1" destOrd="0" parTransId="{5D7B46B9-7BB7-4C37-BCB0-662EF7B2D233}" sibTransId="{FC5026B1-EC68-4709-90A7-597344E7465E}"/>
    <dgm:cxn modelId="{479FD86C-BB27-48F1-B7E8-698A17E98FE4}" srcId="{58BA2571-A49D-4A94-B271-4DE711606DEC}" destId="{A20FE1A9-49C1-407D-8554-7DFD1845AEAD}" srcOrd="3" destOrd="0" parTransId="{856D5A67-78DB-4408-A614-349073D30EEA}" sibTransId="{1677A575-35F3-4FA2-B010-AD80C90F9C00}"/>
    <dgm:cxn modelId="{94D8BC92-E1C7-4D44-B5B7-F810A6931834}" type="presOf" srcId="{A20FE1A9-49C1-407D-8554-7DFD1845AEAD}" destId="{CF00F0BA-9DAE-47B9-AD50-B97137F6678F}" srcOrd="0" destOrd="0" presId="urn:microsoft.com/office/officeart/2005/8/layout/cycle4"/>
    <dgm:cxn modelId="{054E2CA0-C3DB-4CD5-825D-073F8AB12032}" type="presOf" srcId="{58BA2571-A49D-4A94-B271-4DE711606DEC}" destId="{47C19DE4-5DCA-437A-9ABA-E786B6290074}" srcOrd="0" destOrd="0" presId="urn:microsoft.com/office/officeart/2005/8/layout/cycle4"/>
    <dgm:cxn modelId="{00AFDBC3-C587-487F-A5C7-A17A58B27D02}" type="presOf" srcId="{C652B88D-BC32-49F7-9D73-52A70EC2D805}" destId="{C8D55C7B-DA4A-45E2-9806-4FBA1E64A4A3}" srcOrd="0" destOrd="0" presId="urn:microsoft.com/office/officeart/2005/8/layout/cycle4"/>
    <dgm:cxn modelId="{33C9CCCC-5718-4396-9341-07E116DAF702}" type="presOf" srcId="{B6A4C3E9-5BFA-4316-9C24-EF422CE12DC8}" destId="{87A22AD4-E348-4892-9A22-92328DB8E29E}" srcOrd="0" destOrd="0" presId="urn:microsoft.com/office/officeart/2005/8/layout/cycle4"/>
    <dgm:cxn modelId="{01B5FFDD-E125-45C9-86BC-B9439E9DA5E0}" srcId="{58BA2571-A49D-4A94-B271-4DE711606DEC}" destId="{B6A4C3E9-5BFA-4316-9C24-EF422CE12DC8}" srcOrd="2" destOrd="0" parTransId="{2EBC6128-916C-40A8-BD09-24D3057C9A79}" sibTransId="{BA91B221-78C2-4F8B-9418-9759E4336AD1}"/>
    <dgm:cxn modelId="{E22BE3EE-EE89-4BF4-BA25-71DAAA6C15FC}" srcId="{58BA2571-A49D-4A94-B271-4DE711606DEC}" destId="{C652B88D-BC32-49F7-9D73-52A70EC2D805}" srcOrd="0" destOrd="0" parTransId="{772BA12C-2243-4794-A3FE-9B397320E67D}" sibTransId="{0029DB6E-B7E7-4DAF-8E02-3123AA8A93AD}"/>
    <dgm:cxn modelId="{2685E4F3-0DBA-47DF-99D9-FEFD6A358E51}" type="presOf" srcId="{1CAF2F3B-37E3-4F6F-93E2-E3078976F525}" destId="{3B5D288D-A6C3-4807-B027-30A59C7324E0}" srcOrd="0" destOrd="0" presId="urn:microsoft.com/office/officeart/2005/8/layout/cycle4"/>
    <dgm:cxn modelId="{883D9C31-EC0B-43C9-B971-A2278422F060}" type="presParOf" srcId="{47C19DE4-5DCA-437A-9ABA-E786B6290074}" destId="{8D3C0D60-C619-4D56-BD4D-CA461A5D45A1}" srcOrd="0" destOrd="0" presId="urn:microsoft.com/office/officeart/2005/8/layout/cycle4"/>
    <dgm:cxn modelId="{FB8BF136-68F7-45B5-BC97-59D29F28C6AF}" type="presParOf" srcId="{8D3C0D60-C619-4D56-BD4D-CA461A5D45A1}" destId="{2B7DBA95-9F97-4FF8-BADD-312B08CD6BC7}" srcOrd="0" destOrd="0" presId="urn:microsoft.com/office/officeart/2005/8/layout/cycle4"/>
    <dgm:cxn modelId="{3CC1862B-6EFB-40ED-8CE1-FEBD5B03B5C7}" type="presParOf" srcId="{47C19DE4-5DCA-437A-9ABA-E786B6290074}" destId="{F6396026-B3C3-46A2-965A-B1029E13052B}" srcOrd="1" destOrd="0" presId="urn:microsoft.com/office/officeart/2005/8/layout/cycle4"/>
    <dgm:cxn modelId="{DC09E1AC-B65C-43A7-85C1-9219381427A7}" type="presParOf" srcId="{F6396026-B3C3-46A2-965A-B1029E13052B}" destId="{C8D55C7B-DA4A-45E2-9806-4FBA1E64A4A3}" srcOrd="0" destOrd="0" presId="urn:microsoft.com/office/officeart/2005/8/layout/cycle4"/>
    <dgm:cxn modelId="{78872DE1-77DB-4DEC-8539-62DE70CCF203}" type="presParOf" srcId="{F6396026-B3C3-46A2-965A-B1029E13052B}" destId="{3B5D288D-A6C3-4807-B027-30A59C7324E0}" srcOrd="1" destOrd="0" presId="urn:microsoft.com/office/officeart/2005/8/layout/cycle4"/>
    <dgm:cxn modelId="{C47AD9C8-6229-4C91-9D96-8AC43ECEE2EA}" type="presParOf" srcId="{F6396026-B3C3-46A2-965A-B1029E13052B}" destId="{87A22AD4-E348-4892-9A22-92328DB8E29E}" srcOrd="2" destOrd="0" presId="urn:microsoft.com/office/officeart/2005/8/layout/cycle4"/>
    <dgm:cxn modelId="{D3F15C3E-C060-4B84-B741-926512CD5201}" type="presParOf" srcId="{F6396026-B3C3-46A2-965A-B1029E13052B}" destId="{CF00F0BA-9DAE-47B9-AD50-B97137F6678F}" srcOrd="3" destOrd="0" presId="urn:microsoft.com/office/officeart/2005/8/layout/cycle4"/>
    <dgm:cxn modelId="{2AF0C90D-DA84-45A0-A8F3-E796BE3BC89A}" type="presParOf" srcId="{F6396026-B3C3-46A2-965A-B1029E13052B}" destId="{981D8B61-25A5-41A0-9952-4C448B6FDC6D}" srcOrd="4" destOrd="0" presId="urn:microsoft.com/office/officeart/2005/8/layout/cycle4"/>
    <dgm:cxn modelId="{FAEDF927-13B9-41A9-BCA1-0C31AC0BD3FF}" type="presParOf" srcId="{47C19DE4-5DCA-437A-9ABA-E786B6290074}" destId="{3CCCC9CE-1733-4B6A-A187-E918D98CECD2}" srcOrd="2" destOrd="0" presId="urn:microsoft.com/office/officeart/2005/8/layout/cycle4"/>
    <dgm:cxn modelId="{80736BA5-A858-4635-BFFC-951B2144772F}" type="presParOf" srcId="{47C19DE4-5DCA-437A-9ABA-E786B6290074}" destId="{3233FBA1-9CA1-4128-9102-89789750C1E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00F6037-D5F0-4A22-8CAB-08A660636E2F}" type="doc">
      <dgm:prSet loTypeId="urn:microsoft.com/office/officeart/2005/8/layout/process3" loCatId="process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0E72E5-D82D-4B4E-8DD9-B352B424C3D6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Base  Creation &amp; Attributes</a:t>
          </a:r>
        </a:p>
      </dgm:t>
    </dgm:pt>
    <dgm:pt modelId="{1F2D5141-2EA1-41BC-842F-049723D01FDC}" type="parTrans" cxnId="{3B2E3C0F-6028-44AA-8375-B1E756FC55F9}">
      <dgm:prSet/>
      <dgm:spPr/>
      <dgm:t>
        <a:bodyPr/>
        <a:lstStyle/>
        <a:p>
          <a:endParaRPr lang="en-US"/>
        </a:p>
      </dgm:t>
    </dgm:pt>
    <dgm:pt modelId="{0D37CDFF-1D30-4EE2-93CE-522309215891}" type="sibTrans" cxnId="{3B2E3C0F-6028-44AA-8375-B1E756FC55F9}">
      <dgm:prSet/>
      <dgm:spPr/>
      <dgm:t>
        <a:bodyPr/>
        <a:lstStyle/>
        <a:p>
          <a:endParaRPr lang="en-US"/>
        </a:p>
      </dgm:t>
    </dgm:pt>
    <dgm:pt modelId="{FE8CDBC6-9A89-4816-91EF-A986442E2254}">
      <dgm:prSet phldrT="[Text]"/>
      <dgm:spPr/>
      <dgm:t>
        <a:bodyPr/>
        <a:lstStyle/>
        <a:p>
          <a:r>
            <a:rPr lang="en-US"/>
            <a:t>R12</a:t>
          </a:r>
        </a:p>
      </dgm:t>
    </dgm:pt>
    <dgm:pt modelId="{9E91B004-D7E0-4494-BAAC-38C37EEC97C0}" type="parTrans" cxnId="{9B019039-A3BE-49E1-9EAB-25642DBE12C5}">
      <dgm:prSet/>
      <dgm:spPr/>
      <dgm:t>
        <a:bodyPr/>
        <a:lstStyle/>
        <a:p>
          <a:endParaRPr lang="en-US"/>
        </a:p>
      </dgm:t>
    </dgm:pt>
    <dgm:pt modelId="{40CE2A90-AB10-49F9-B7DF-0BC9A4E596E3}" type="sibTrans" cxnId="{9B019039-A3BE-49E1-9EAB-25642DBE12C5}">
      <dgm:prSet/>
      <dgm:spPr/>
      <dgm:t>
        <a:bodyPr/>
        <a:lstStyle/>
        <a:p>
          <a:endParaRPr lang="en-US"/>
        </a:p>
      </dgm:t>
    </dgm:pt>
    <dgm:pt modelId="{23ADFAF5-2C31-49FA-A5C9-4F3B13180A38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Assign weights</a:t>
          </a:r>
        </a:p>
      </dgm:t>
    </dgm:pt>
    <dgm:pt modelId="{2BEFB8A3-A6B1-464E-AE96-E7FE70004B63}" type="parTrans" cxnId="{70D6D17F-F9A1-4FCC-929F-CE45754A8362}">
      <dgm:prSet/>
      <dgm:spPr/>
      <dgm:t>
        <a:bodyPr/>
        <a:lstStyle/>
        <a:p>
          <a:endParaRPr lang="en-US"/>
        </a:p>
      </dgm:t>
    </dgm:pt>
    <dgm:pt modelId="{AA5BCD65-D7BB-4909-B300-BCA4F5CED8A7}" type="sibTrans" cxnId="{70D6D17F-F9A1-4FCC-929F-CE45754A8362}">
      <dgm:prSet/>
      <dgm:spPr/>
      <dgm:t>
        <a:bodyPr/>
        <a:lstStyle/>
        <a:p>
          <a:endParaRPr lang="en-US"/>
        </a:p>
      </dgm:t>
    </dgm:pt>
    <dgm:pt modelId="{472FABAE-CED7-4A27-8E8C-E425665396C4}">
      <dgm:prSet phldrT="[Text]"/>
      <dgm:spPr/>
      <dgm:t>
        <a:bodyPr/>
        <a:lstStyle/>
        <a:p>
          <a:r>
            <a:rPr lang="en-US"/>
            <a:t>Assign the wights to selected criteria based on requirement of campaign</a:t>
          </a:r>
        </a:p>
      </dgm:t>
    </dgm:pt>
    <dgm:pt modelId="{FBEFF81B-A83E-4806-8545-B5B3696C8F36}" type="parTrans" cxnId="{F1B3C6D7-1A63-4CDD-AEFC-95D0A3469677}">
      <dgm:prSet/>
      <dgm:spPr/>
      <dgm:t>
        <a:bodyPr/>
        <a:lstStyle/>
        <a:p>
          <a:endParaRPr lang="en-US"/>
        </a:p>
      </dgm:t>
    </dgm:pt>
    <dgm:pt modelId="{47E7527C-C228-4B27-9462-85248018F4FF}" type="sibTrans" cxnId="{F1B3C6D7-1A63-4CDD-AEFC-95D0A3469677}">
      <dgm:prSet/>
      <dgm:spPr/>
      <dgm:t>
        <a:bodyPr/>
        <a:lstStyle/>
        <a:p>
          <a:endParaRPr lang="en-US"/>
        </a:p>
      </dgm:t>
    </dgm:pt>
    <dgm:pt modelId="{2C7F43E7-1304-42D0-9BAC-882E069C16F7}">
      <dgm:prSet phldrT="[Text]"/>
      <dgm:spPr>
        <a:solidFill>
          <a:schemeClr val="accent2"/>
        </a:solidFill>
      </dgm:spPr>
      <dgm:t>
        <a:bodyPr/>
        <a:lstStyle/>
        <a:p>
          <a:r>
            <a:rPr lang="en-US"/>
            <a:t>Identify Solution type</a:t>
          </a:r>
        </a:p>
      </dgm:t>
    </dgm:pt>
    <dgm:pt modelId="{85422D6E-9E3F-4653-A523-F406BE6C50BE}" type="parTrans" cxnId="{700F6528-D8AD-4EEB-931E-D0FB218D1E61}">
      <dgm:prSet/>
      <dgm:spPr/>
      <dgm:t>
        <a:bodyPr/>
        <a:lstStyle/>
        <a:p>
          <a:endParaRPr lang="en-US"/>
        </a:p>
      </dgm:t>
    </dgm:pt>
    <dgm:pt modelId="{19E40616-97D0-4407-A215-2B98AEE78DD1}" type="sibTrans" cxnId="{700F6528-D8AD-4EEB-931E-D0FB218D1E61}">
      <dgm:prSet/>
      <dgm:spPr/>
      <dgm:t>
        <a:bodyPr/>
        <a:lstStyle/>
        <a:p>
          <a:endParaRPr lang="en-US"/>
        </a:p>
      </dgm:t>
    </dgm:pt>
    <dgm:pt modelId="{1F736BE4-9D14-45E8-9CD9-2A6508052B2E}">
      <dgm:prSet phldrT="[Text]"/>
      <dgm:spPr/>
      <dgm:t>
        <a:bodyPr/>
        <a:lstStyle/>
        <a:p>
          <a:r>
            <a:rPr lang="en-US"/>
            <a:t>Set the desired solution type to selected attributes to maximum or minimum based on criteria </a:t>
          </a:r>
        </a:p>
      </dgm:t>
    </dgm:pt>
    <dgm:pt modelId="{C6C034FA-D728-473B-BECD-A15254AD9BBE}" type="parTrans" cxnId="{33C85739-48D3-42F6-A7A3-838DAD3C6F2E}">
      <dgm:prSet/>
      <dgm:spPr/>
      <dgm:t>
        <a:bodyPr/>
        <a:lstStyle/>
        <a:p>
          <a:endParaRPr lang="en-US"/>
        </a:p>
      </dgm:t>
    </dgm:pt>
    <dgm:pt modelId="{1E17CCDD-AE4A-44AF-A8CF-9E501E8F163A}" type="sibTrans" cxnId="{33C85739-48D3-42F6-A7A3-838DAD3C6F2E}">
      <dgm:prSet/>
      <dgm:spPr/>
      <dgm:t>
        <a:bodyPr/>
        <a:lstStyle/>
        <a:p>
          <a:endParaRPr lang="en-US"/>
        </a:p>
      </dgm:t>
    </dgm:pt>
    <dgm:pt modelId="{C87F3177-2083-4D32-A9C3-7B2A4A216A8E}">
      <dgm:prSet/>
      <dgm:spPr>
        <a:solidFill>
          <a:schemeClr val="accent2"/>
        </a:solidFill>
      </dgm:spPr>
      <dgm:t>
        <a:bodyPr/>
        <a:lstStyle/>
        <a:p>
          <a:r>
            <a:rPr lang="en-US"/>
            <a:t>Apply TOPSIS</a:t>
          </a:r>
        </a:p>
      </dgm:t>
    </dgm:pt>
    <dgm:pt modelId="{C1B8120B-4F51-424D-BCA1-32BBE7F6B7CD}" type="parTrans" cxnId="{063D34E1-17CF-4511-8DDE-716FC38B701A}">
      <dgm:prSet/>
      <dgm:spPr/>
      <dgm:t>
        <a:bodyPr/>
        <a:lstStyle/>
        <a:p>
          <a:endParaRPr lang="en-US"/>
        </a:p>
      </dgm:t>
    </dgm:pt>
    <dgm:pt modelId="{D7C8CD28-A764-4EEB-B862-3FE266CF9C09}" type="sibTrans" cxnId="{063D34E1-17CF-4511-8DDE-716FC38B701A}">
      <dgm:prSet/>
      <dgm:spPr/>
      <dgm:t>
        <a:bodyPr/>
        <a:lstStyle/>
        <a:p>
          <a:endParaRPr lang="en-US"/>
        </a:p>
      </dgm:t>
    </dgm:pt>
    <dgm:pt modelId="{EEAE37C2-3F24-425B-B598-0AB5EB00E121}">
      <dgm:prSet/>
      <dgm:spPr>
        <a:solidFill>
          <a:schemeClr val="accent2"/>
        </a:solidFill>
      </dgm:spPr>
      <dgm:t>
        <a:bodyPr/>
        <a:lstStyle/>
        <a:p>
          <a:r>
            <a:rPr lang="en-US"/>
            <a:t>Rank the Classes</a:t>
          </a:r>
        </a:p>
      </dgm:t>
    </dgm:pt>
    <dgm:pt modelId="{FF92E9E3-6130-45FC-ABBA-16EF8FB4CF98}" type="parTrans" cxnId="{FC0DF50D-4FBE-4399-937C-01C13D082301}">
      <dgm:prSet/>
      <dgm:spPr/>
      <dgm:t>
        <a:bodyPr/>
        <a:lstStyle/>
        <a:p>
          <a:endParaRPr lang="en-US"/>
        </a:p>
      </dgm:t>
    </dgm:pt>
    <dgm:pt modelId="{4A45DC19-E998-430C-9AA8-0A395728446F}" type="sibTrans" cxnId="{FC0DF50D-4FBE-4399-937C-01C13D082301}">
      <dgm:prSet/>
      <dgm:spPr/>
      <dgm:t>
        <a:bodyPr/>
        <a:lstStyle/>
        <a:p>
          <a:endParaRPr lang="en-US"/>
        </a:p>
      </dgm:t>
    </dgm:pt>
    <dgm:pt modelId="{87A7A295-9BC6-4E6B-9EF2-A8F0B362C1D8}">
      <dgm:prSet phldrT="[Text]"/>
      <dgm:spPr/>
      <dgm:t>
        <a:bodyPr/>
        <a:lstStyle/>
        <a:p>
          <a:r>
            <a:rPr lang="en-US"/>
            <a:t>Respective Quarter </a:t>
          </a:r>
        </a:p>
      </dgm:t>
    </dgm:pt>
    <dgm:pt modelId="{280AC1BB-8AAA-4D53-BAF8-3CED141EBB57}" type="parTrans" cxnId="{E401828F-6684-40BE-8800-75DE0DF624DD}">
      <dgm:prSet/>
      <dgm:spPr/>
      <dgm:t>
        <a:bodyPr/>
        <a:lstStyle/>
        <a:p>
          <a:endParaRPr lang="en-US"/>
        </a:p>
      </dgm:t>
    </dgm:pt>
    <dgm:pt modelId="{AFC6A92E-6D2B-40FF-83F9-978639341F0F}" type="sibTrans" cxnId="{E401828F-6684-40BE-8800-75DE0DF624DD}">
      <dgm:prSet/>
      <dgm:spPr/>
      <dgm:t>
        <a:bodyPr/>
        <a:lstStyle/>
        <a:p>
          <a:endParaRPr lang="en-US"/>
        </a:p>
      </dgm:t>
    </dgm:pt>
    <dgm:pt modelId="{7F17AE9A-A7B2-4A63-910D-67FA53BC540B}">
      <dgm:prSet/>
      <dgm:spPr/>
      <dgm:t>
        <a:bodyPr/>
        <a:lstStyle/>
        <a:p>
          <a:r>
            <a:rPr lang="en-US"/>
            <a:t>Calculate  the relative closeness and ideal solutions </a:t>
          </a:r>
        </a:p>
      </dgm:t>
    </dgm:pt>
    <dgm:pt modelId="{81A77442-D1F8-4FDA-AC70-CA7938AC543F}" type="parTrans" cxnId="{DFDCD38F-B47A-4C7E-8D6C-073906D466B9}">
      <dgm:prSet/>
      <dgm:spPr/>
      <dgm:t>
        <a:bodyPr/>
        <a:lstStyle/>
        <a:p>
          <a:endParaRPr lang="en-US"/>
        </a:p>
      </dgm:t>
    </dgm:pt>
    <dgm:pt modelId="{5350D898-7C77-4F57-9825-025E3F5BE65A}" type="sibTrans" cxnId="{DFDCD38F-B47A-4C7E-8D6C-073906D466B9}">
      <dgm:prSet/>
      <dgm:spPr/>
      <dgm:t>
        <a:bodyPr/>
        <a:lstStyle/>
        <a:p>
          <a:endParaRPr lang="en-US"/>
        </a:p>
      </dgm:t>
    </dgm:pt>
    <dgm:pt modelId="{89B2A616-454A-41D5-84B7-1DF6069D56F8}">
      <dgm:prSet/>
      <dgm:spPr/>
      <dgm:t>
        <a:bodyPr/>
        <a:lstStyle/>
        <a:p>
          <a:r>
            <a:rPr lang="en-US"/>
            <a:t>Order the classes on their relative closeness values and select the top 20 classes </a:t>
          </a:r>
        </a:p>
      </dgm:t>
    </dgm:pt>
    <dgm:pt modelId="{8277E40F-7415-4010-8C7B-871322CD5FAC}" type="parTrans" cxnId="{729029B4-6448-4943-A869-4110D9255BEA}">
      <dgm:prSet/>
      <dgm:spPr/>
      <dgm:t>
        <a:bodyPr/>
        <a:lstStyle/>
        <a:p>
          <a:endParaRPr lang="en-US"/>
        </a:p>
      </dgm:t>
    </dgm:pt>
    <dgm:pt modelId="{1587E993-A2D5-4A67-8564-4B071954B738}" type="sibTrans" cxnId="{729029B4-6448-4943-A869-4110D9255BEA}">
      <dgm:prSet/>
      <dgm:spPr/>
      <dgm:t>
        <a:bodyPr/>
        <a:lstStyle/>
        <a:p>
          <a:endParaRPr lang="en-US"/>
        </a:p>
      </dgm:t>
    </dgm:pt>
    <dgm:pt modelId="{8FA844F3-006B-46DD-BC21-B2B291D29FE8}" type="pres">
      <dgm:prSet presAssocID="{700F6037-D5F0-4A22-8CAB-08A660636E2F}" presName="linearFlow" presStyleCnt="0">
        <dgm:presLayoutVars>
          <dgm:dir/>
          <dgm:animLvl val="lvl"/>
          <dgm:resizeHandles val="exact"/>
        </dgm:presLayoutVars>
      </dgm:prSet>
      <dgm:spPr/>
    </dgm:pt>
    <dgm:pt modelId="{822DC3F0-F646-4E66-A8F7-9D146638C9FD}" type="pres">
      <dgm:prSet presAssocID="{030E72E5-D82D-4B4E-8DD9-B352B424C3D6}" presName="composite" presStyleCnt="0"/>
      <dgm:spPr/>
    </dgm:pt>
    <dgm:pt modelId="{7FEB4B71-16A0-4C28-9C5F-4C724BC781F1}" type="pres">
      <dgm:prSet presAssocID="{030E72E5-D82D-4B4E-8DD9-B352B424C3D6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5B000F-EB05-41FC-BF74-ACC3ADCC67A7}" type="pres">
      <dgm:prSet presAssocID="{030E72E5-D82D-4B4E-8DD9-B352B424C3D6}" presName="parSh" presStyleLbl="node1" presStyleIdx="0" presStyleCnt="5"/>
      <dgm:spPr/>
    </dgm:pt>
    <dgm:pt modelId="{7692B8AA-B236-4EC7-9AD2-9337157EC608}" type="pres">
      <dgm:prSet presAssocID="{030E72E5-D82D-4B4E-8DD9-B352B424C3D6}" presName="desTx" presStyleLbl="fgAcc1" presStyleIdx="0" presStyleCnt="5">
        <dgm:presLayoutVars>
          <dgm:bulletEnabled val="1"/>
        </dgm:presLayoutVars>
      </dgm:prSet>
      <dgm:spPr/>
    </dgm:pt>
    <dgm:pt modelId="{FD74FF4B-4FB3-4EA8-A282-74AEA15F1089}" type="pres">
      <dgm:prSet presAssocID="{0D37CDFF-1D30-4EE2-93CE-522309215891}" presName="sibTrans" presStyleLbl="sibTrans2D1" presStyleIdx="0" presStyleCnt="4"/>
      <dgm:spPr/>
    </dgm:pt>
    <dgm:pt modelId="{1C8E55F2-5B73-4318-A22C-A8DCBC3BAE19}" type="pres">
      <dgm:prSet presAssocID="{0D37CDFF-1D30-4EE2-93CE-522309215891}" presName="connTx" presStyleLbl="sibTrans2D1" presStyleIdx="0" presStyleCnt="4"/>
      <dgm:spPr/>
    </dgm:pt>
    <dgm:pt modelId="{2E208880-C95B-44B9-AC22-E90427D8365A}" type="pres">
      <dgm:prSet presAssocID="{23ADFAF5-2C31-49FA-A5C9-4F3B13180A38}" presName="composite" presStyleCnt="0"/>
      <dgm:spPr/>
    </dgm:pt>
    <dgm:pt modelId="{14CAF94E-23A4-40D8-9D26-EF534C199B9C}" type="pres">
      <dgm:prSet presAssocID="{23ADFAF5-2C31-49FA-A5C9-4F3B13180A38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F3FF41A6-E160-40C7-A2D0-C9BC66191072}" type="pres">
      <dgm:prSet presAssocID="{23ADFAF5-2C31-49FA-A5C9-4F3B13180A38}" presName="parSh" presStyleLbl="node1" presStyleIdx="1" presStyleCnt="5"/>
      <dgm:spPr/>
    </dgm:pt>
    <dgm:pt modelId="{429977AA-CB05-4EDC-A3AD-37BBC167DFAE}" type="pres">
      <dgm:prSet presAssocID="{23ADFAF5-2C31-49FA-A5C9-4F3B13180A38}" presName="desTx" presStyleLbl="fgAcc1" presStyleIdx="1" presStyleCnt="5">
        <dgm:presLayoutVars>
          <dgm:bulletEnabled val="1"/>
        </dgm:presLayoutVars>
      </dgm:prSet>
      <dgm:spPr/>
    </dgm:pt>
    <dgm:pt modelId="{3B7DAE7C-8F0D-443C-AD1C-BD40A192D03F}" type="pres">
      <dgm:prSet presAssocID="{AA5BCD65-D7BB-4909-B300-BCA4F5CED8A7}" presName="sibTrans" presStyleLbl="sibTrans2D1" presStyleIdx="1" presStyleCnt="4"/>
      <dgm:spPr/>
    </dgm:pt>
    <dgm:pt modelId="{1806B79B-B867-4003-ADBA-E2DD7617C404}" type="pres">
      <dgm:prSet presAssocID="{AA5BCD65-D7BB-4909-B300-BCA4F5CED8A7}" presName="connTx" presStyleLbl="sibTrans2D1" presStyleIdx="1" presStyleCnt="4"/>
      <dgm:spPr/>
    </dgm:pt>
    <dgm:pt modelId="{8C9BD995-0F4E-41A9-83DF-02C601E3C07F}" type="pres">
      <dgm:prSet presAssocID="{2C7F43E7-1304-42D0-9BAC-882E069C16F7}" presName="composite" presStyleCnt="0"/>
      <dgm:spPr/>
    </dgm:pt>
    <dgm:pt modelId="{E2AC6792-937A-434C-B1E9-0075AF02A135}" type="pres">
      <dgm:prSet presAssocID="{2C7F43E7-1304-42D0-9BAC-882E069C16F7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E55B14E5-63C3-4F2B-B1CE-63055C31F4A7}" type="pres">
      <dgm:prSet presAssocID="{2C7F43E7-1304-42D0-9BAC-882E069C16F7}" presName="parSh" presStyleLbl="node1" presStyleIdx="2" presStyleCnt="5"/>
      <dgm:spPr/>
    </dgm:pt>
    <dgm:pt modelId="{8F7371F0-AA1E-47C6-A167-0A41DFEEC9E9}" type="pres">
      <dgm:prSet presAssocID="{2C7F43E7-1304-42D0-9BAC-882E069C16F7}" presName="desTx" presStyleLbl="fgAcc1" presStyleIdx="2" presStyleCnt="5">
        <dgm:presLayoutVars>
          <dgm:bulletEnabled val="1"/>
        </dgm:presLayoutVars>
      </dgm:prSet>
      <dgm:spPr/>
    </dgm:pt>
    <dgm:pt modelId="{95CF3431-F1D2-486F-A200-8D62D14279BB}" type="pres">
      <dgm:prSet presAssocID="{19E40616-97D0-4407-A215-2B98AEE78DD1}" presName="sibTrans" presStyleLbl="sibTrans2D1" presStyleIdx="2" presStyleCnt="4"/>
      <dgm:spPr/>
    </dgm:pt>
    <dgm:pt modelId="{F4269B04-CAB0-4536-911B-A6F773950F3C}" type="pres">
      <dgm:prSet presAssocID="{19E40616-97D0-4407-A215-2B98AEE78DD1}" presName="connTx" presStyleLbl="sibTrans2D1" presStyleIdx="2" presStyleCnt="4"/>
      <dgm:spPr/>
    </dgm:pt>
    <dgm:pt modelId="{B8B19DBE-26EE-4ABF-81E3-4D8DFC12640D}" type="pres">
      <dgm:prSet presAssocID="{C87F3177-2083-4D32-A9C3-7B2A4A216A8E}" presName="composite" presStyleCnt="0"/>
      <dgm:spPr/>
    </dgm:pt>
    <dgm:pt modelId="{5E95C650-68BF-4683-AC00-6F96FFC9EFBD}" type="pres">
      <dgm:prSet presAssocID="{C87F3177-2083-4D32-A9C3-7B2A4A216A8E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DD0C7710-55B0-4BA7-AA57-22A125C897B1}" type="pres">
      <dgm:prSet presAssocID="{C87F3177-2083-4D32-A9C3-7B2A4A216A8E}" presName="parSh" presStyleLbl="node1" presStyleIdx="3" presStyleCnt="5"/>
      <dgm:spPr/>
    </dgm:pt>
    <dgm:pt modelId="{982A6B02-67CF-4098-9FAA-0CB5F81AB0B9}" type="pres">
      <dgm:prSet presAssocID="{C87F3177-2083-4D32-A9C3-7B2A4A216A8E}" presName="desTx" presStyleLbl="fgAcc1" presStyleIdx="3" presStyleCnt="5">
        <dgm:presLayoutVars>
          <dgm:bulletEnabled val="1"/>
        </dgm:presLayoutVars>
      </dgm:prSet>
      <dgm:spPr/>
    </dgm:pt>
    <dgm:pt modelId="{36695B24-7775-4279-8F43-C78375F9C8BE}" type="pres">
      <dgm:prSet presAssocID="{D7C8CD28-A764-4EEB-B862-3FE266CF9C09}" presName="sibTrans" presStyleLbl="sibTrans2D1" presStyleIdx="3" presStyleCnt="4"/>
      <dgm:spPr/>
    </dgm:pt>
    <dgm:pt modelId="{6079FC05-AC96-46BF-96B8-5324EEC0E6C4}" type="pres">
      <dgm:prSet presAssocID="{D7C8CD28-A764-4EEB-B862-3FE266CF9C09}" presName="connTx" presStyleLbl="sibTrans2D1" presStyleIdx="3" presStyleCnt="4"/>
      <dgm:spPr/>
    </dgm:pt>
    <dgm:pt modelId="{A3F684F9-083B-483C-B005-6CAAD89B1176}" type="pres">
      <dgm:prSet presAssocID="{EEAE37C2-3F24-425B-B598-0AB5EB00E121}" presName="composite" presStyleCnt="0"/>
      <dgm:spPr/>
    </dgm:pt>
    <dgm:pt modelId="{B442CD57-2432-4733-90A8-F1D347F490A9}" type="pres">
      <dgm:prSet presAssocID="{EEAE37C2-3F24-425B-B598-0AB5EB00E121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323E70EE-D8E2-44EC-BF83-4468BCA3BD78}" type="pres">
      <dgm:prSet presAssocID="{EEAE37C2-3F24-425B-B598-0AB5EB00E121}" presName="parSh" presStyleLbl="node1" presStyleIdx="4" presStyleCnt="5"/>
      <dgm:spPr/>
    </dgm:pt>
    <dgm:pt modelId="{9C22FF65-3A00-488F-A4C1-17F9150C1499}" type="pres">
      <dgm:prSet presAssocID="{EEAE37C2-3F24-425B-B598-0AB5EB00E121}" presName="desTx" presStyleLbl="fgAcc1" presStyleIdx="4" presStyleCnt="5">
        <dgm:presLayoutVars>
          <dgm:bulletEnabled val="1"/>
        </dgm:presLayoutVars>
      </dgm:prSet>
      <dgm:spPr/>
    </dgm:pt>
  </dgm:ptLst>
  <dgm:cxnLst>
    <dgm:cxn modelId="{C2851007-55DB-4459-A1C5-7EC73C6D492E}" type="presOf" srcId="{2C7F43E7-1304-42D0-9BAC-882E069C16F7}" destId="{E55B14E5-63C3-4F2B-B1CE-63055C31F4A7}" srcOrd="1" destOrd="0" presId="urn:microsoft.com/office/officeart/2005/8/layout/process3"/>
    <dgm:cxn modelId="{A7B43C0A-19E2-40C1-A8E3-5436DC17F39B}" type="presOf" srcId="{19E40616-97D0-4407-A215-2B98AEE78DD1}" destId="{95CF3431-F1D2-486F-A200-8D62D14279BB}" srcOrd="0" destOrd="0" presId="urn:microsoft.com/office/officeart/2005/8/layout/process3"/>
    <dgm:cxn modelId="{FC0DF50D-4FBE-4399-937C-01C13D082301}" srcId="{700F6037-D5F0-4A22-8CAB-08A660636E2F}" destId="{EEAE37C2-3F24-425B-B598-0AB5EB00E121}" srcOrd="4" destOrd="0" parTransId="{FF92E9E3-6130-45FC-ABBA-16EF8FB4CF98}" sibTransId="{4A45DC19-E998-430C-9AA8-0A395728446F}"/>
    <dgm:cxn modelId="{3B2E3C0F-6028-44AA-8375-B1E756FC55F9}" srcId="{700F6037-D5F0-4A22-8CAB-08A660636E2F}" destId="{030E72E5-D82D-4B4E-8DD9-B352B424C3D6}" srcOrd="0" destOrd="0" parTransId="{1F2D5141-2EA1-41BC-842F-049723D01FDC}" sibTransId="{0D37CDFF-1D30-4EE2-93CE-522309215891}"/>
    <dgm:cxn modelId="{00969C22-1386-4906-9300-F6A46D8B100F}" type="presOf" srcId="{0D37CDFF-1D30-4EE2-93CE-522309215891}" destId="{1C8E55F2-5B73-4318-A22C-A8DCBC3BAE19}" srcOrd="1" destOrd="0" presId="urn:microsoft.com/office/officeart/2005/8/layout/process3"/>
    <dgm:cxn modelId="{8BC1D822-B146-4AA3-BAD3-177EB242B40C}" type="presOf" srcId="{89B2A616-454A-41D5-84B7-1DF6069D56F8}" destId="{9C22FF65-3A00-488F-A4C1-17F9150C1499}" srcOrd="0" destOrd="0" presId="urn:microsoft.com/office/officeart/2005/8/layout/process3"/>
    <dgm:cxn modelId="{46C56726-5D9D-491F-9BCB-E3291B45F650}" type="presOf" srcId="{700F6037-D5F0-4A22-8CAB-08A660636E2F}" destId="{8FA844F3-006B-46DD-BC21-B2B291D29FE8}" srcOrd="0" destOrd="0" presId="urn:microsoft.com/office/officeart/2005/8/layout/process3"/>
    <dgm:cxn modelId="{700F6528-D8AD-4EEB-931E-D0FB218D1E61}" srcId="{700F6037-D5F0-4A22-8CAB-08A660636E2F}" destId="{2C7F43E7-1304-42D0-9BAC-882E069C16F7}" srcOrd="2" destOrd="0" parTransId="{85422D6E-9E3F-4653-A523-F406BE6C50BE}" sibTransId="{19E40616-97D0-4407-A215-2B98AEE78DD1}"/>
    <dgm:cxn modelId="{8FC95229-72F6-4257-B4A1-D1B22844C7FF}" type="presOf" srcId="{AA5BCD65-D7BB-4909-B300-BCA4F5CED8A7}" destId="{1806B79B-B867-4003-ADBA-E2DD7617C404}" srcOrd="1" destOrd="0" presId="urn:microsoft.com/office/officeart/2005/8/layout/process3"/>
    <dgm:cxn modelId="{BDD35F2A-839B-454C-AB93-CEB28194B1AF}" type="presOf" srcId="{1F736BE4-9D14-45E8-9CD9-2A6508052B2E}" destId="{8F7371F0-AA1E-47C6-A167-0A41DFEEC9E9}" srcOrd="0" destOrd="0" presId="urn:microsoft.com/office/officeart/2005/8/layout/process3"/>
    <dgm:cxn modelId="{AA726131-E9B9-4129-8A22-79BF2DC21056}" type="presOf" srcId="{FE8CDBC6-9A89-4816-91EF-A986442E2254}" destId="{7692B8AA-B236-4EC7-9AD2-9337157EC608}" srcOrd="0" destOrd="0" presId="urn:microsoft.com/office/officeart/2005/8/layout/process3"/>
    <dgm:cxn modelId="{33C85739-48D3-42F6-A7A3-838DAD3C6F2E}" srcId="{2C7F43E7-1304-42D0-9BAC-882E069C16F7}" destId="{1F736BE4-9D14-45E8-9CD9-2A6508052B2E}" srcOrd="0" destOrd="0" parTransId="{C6C034FA-D728-473B-BECD-A15254AD9BBE}" sibTransId="{1E17CCDD-AE4A-44AF-A8CF-9E501E8F163A}"/>
    <dgm:cxn modelId="{9B019039-A3BE-49E1-9EAB-25642DBE12C5}" srcId="{030E72E5-D82D-4B4E-8DD9-B352B424C3D6}" destId="{FE8CDBC6-9A89-4816-91EF-A986442E2254}" srcOrd="0" destOrd="0" parTransId="{9E91B004-D7E0-4494-BAAC-38C37EEC97C0}" sibTransId="{40CE2A90-AB10-49F9-B7DF-0BC9A4E596E3}"/>
    <dgm:cxn modelId="{D09D1E3F-AAE4-420B-9354-DC8916C3B269}" type="presOf" srcId="{030E72E5-D82D-4B4E-8DD9-B352B424C3D6}" destId="{7FEB4B71-16A0-4C28-9C5F-4C724BC781F1}" srcOrd="0" destOrd="0" presId="urn:microsoft.com/office/officeart/2005/8/layout/process3"/>
    <dgm:cxn modelId="{523AC95D-E416-40CA-AAA0-67BECAFE8CC2}" type="presOf" srcId="{D7C8CD28-A764-4EEB-B862-3FE266CF9C09}" destId="{36695B24-7775-4279-8F43-C78375F9C8BE}" srcOrd="0" destOrd="0" presId="urn:microsoft.com/office/officeart/2005/8/layout/process3"/>
    <dgm:cxn modelId="{ABC3F361-3123-4DA9-8BEA-650E48FD870D}" type="presOf" srcId="{87A7A295-9BC6-4E6B-9EF2-A8F0B362C1D8}" destId="{7692B8AA-B236-4EC7-9AD2-9337157EC608}" srcOrd="0" destOrd="1" presId="urn:microsoft.com/office/officeart/2005/8/layout/process3"/>
    <dgm:cxn modelId="{3E1A4963-3908-4365-BF4D-5CE11E316E23}" type="presOf" srcId="{23ADFAF5-2C31-49FA-A5C9-4F3B13180A38}" destId="{F3FF41A6-E160-40C7-A2D0-C9BC66191072}" srcOrd="1" destOrd="0" presId="urn:microsoft.com/office/officeart/2005/8/layout/process3"/>
    <dgm:cxn modelId="{B930AE49-0814-42AD-8618-D4B23203E1F2}" type="presOf" srcId="{EEAE37C2-3F24-425B-B598-0AB5EB00E121}" destId="{B442CD57-2432-4733-90A8-F1D347F490A9}" srcOrd="0" destOrd="0" presId="urn:microsoft.com/office/officeart/2005/8/layout/process3"/>
    <dgm:cxn modelId="{A08C4B51-DEA7-4332-A809-FD9AE2E74287}" type="presOf" srcId="{2C7F43E7-1304-42D0-9BAC-882E069C16F7}" destId="{E2AC6792-937A-434C-B1E9-0075AF02A135}" srcOrd="0" destOrd="0" presId="urn:microsoft.com/office/officeart/2005/8/layout/process3"/>
    <dgm:cxn modelId="{FAEC9A54-1EA7-45A5-A3E1-2F2A61A2BB34}" type="presOf" srcId="{030E72E5-D82D-4B4E-8DD9-B352B424C3D6}" destId="{955B000F-EB05-41FC-BF74-ACC3ADCC67A7}" srcOrd="1" destOrd="0" presId="urn:microsoft.com/office/officeart/2005/8/layout/process3"/>
    <dgm:cxn modelId="{CAA4F578-86E4-4600-BB85-03A832EA3290}" type="presOf" srcId="{AA5BCD65-D7BB-4909-B300-BCA4F5CED8A7}" destId="{3B7DAE7C-8F0D-443C-AD1C-BD40A192D03F}" srcOrd="0" destOrd="0" presId="urn:microsoft.com/office/officeart/2005/8/layout/process3"/>
    <dgm:cxn modelId="{06CC9E7E-BCFD-461F-803C-06D2ABC31CA5}" type="presOf" srcId="{C87F3177-2083-4D32-A9C3-7B2A4A216A8E}" destId="{DD0C7710-55B0-4BA7-AA57-22A125C897B1}" srcOrd="1" destOrd="0" presId="urn:microsoft.com/office/officeart/2005/8/layout/process3"/>
    <dgm:cxn modelId="{70D6D17F-F9A1-4FCC-929F-CE45754A8362}" srcId="{700F6037-D5F0-4A22-8CAB-08A660636E2F}" destId="{23ADFAF5-2C31-49FA-A5C9-4F3B13180A38}" srcOrd="1" destOrd="0" parTransId="{2BEFB8A3-A6B1-464E-AE96-E7FE70004B63}" sibTransId="{AA5BCD65-D7BB-4909-B300-BCA4F5CED8A7}"/>
    <dgm:cxn modelId="{0AE1DA88-745A-46A9-B39A-503455CE7A9D}" type="presOf" srcId="{EEAE37C2-3F24-425B-B598-0AB5EB00E121}" destId="{323E70EE-D8E2-44EC-BF83-4468BCA3BD78}" srcOrd="1" destOrd="0" presId="urn:microsoft.com/office/officeart/2005/8/layout/process3"/>
    <dgm:cxn modelId="{E401828F-6684-40BE-8800-75DE0DF624DD}" srcId="{030E72E5-D82D-4B4E-8DD9-B352B424C3D6}" destId="{87A7A295-9BC6-4E6B-9EF2-A8F0B362C1D8}" srcOrd="1" destOrd="0" parTransId="{280AC1BB-8AAA-4D53-BAF8-3CED141EBB57}" sibTransId="{AFC6A92E-6D2B-40FF-83F9-978639341F0F}"/>
    <dgm:cxn modelId="{DFDCD38F-B47A-4C7E-8D6C-073906D466B9}" srcId="{C87F3177-2083-4D32-A9C3-7B2A4A216A8E}" destId="{7F17AE9A-A7B2-4A63-910D-67FA53BC540B}" srcOrd="0" destOrd="0" parTransId="{81A77442-D1F8-4FDA-AC70-CA7938AC543F}" sibTransId="{5350D898-7C77-4F57-9825-025E3F5BE65A}"/>
    <dgm:cxn modelId="{95FD0595-E059-46C1-BF54-321187BDA6C7}" type="presOf" srcId="{7F17AE9A-A7B2-4A63-910D-67FA53BC540B}" destId="{982A6B02-67CF-4098-9FAA-0CB5F81AB0B9}" srcOrd="0" destOrd="0" presId="urn:microsoft.com/office/officeart/2005/8/layout/process3"/>
    <dgm:cxn modelId="{92AA429D-2EEF-4E0F-A643-861966239889}" type="presOf" srcId="{D7C8CD28-A764-4EEB-B862-3FE266CF9C09}" destId="{6079FC05-AC96-46BF-96B8-5324EEC0E6C4}" srcOrd="1" destOrd="0" presId="urn:microsoft.com/office/officeart/2005/8/layout/process3"/>
    <dgm:cxn modelId="{83B20FB1-595C-4A24-AF71-45799568DEB6}" type="presOf" srcId="{C87F3177-2083-4D32-A9C3-7B2A4A216A8E}" destId="{5E95C650-68BF-4683-AC00-6F96FFC9EFBD}" srcOrd="0" destOrd="0" presId="urn:microsoft.com/office/officeart/2005/8/layout/process3"/>
    <dgm:cxn modelId="{729029B4-6448-4943-A869-4110D9255BEA}" srcId="{EEAE37C2-3F24-425B-B598-0AB5EB00E121}" destId="{89B2A616-454A-41D5-84B7-1DF6069D56F8}" srcOrd="0" destOrd="0" parTransId="{8277E40F-7415-4010-8C7B-871322CD5FAC}" sibTransId="{1587E993-A2D5-4A67-8564-4B071954B738}"/>
    <dgm:cxn modelId="{E62750C3-D936-4A76-BEAA-0D2B752650A8}" type="presOf" srcId="{0D37CDFF-1D30-4EE2-93CE-522309215891}" destId="{FD74FF4B-4FB3-4EA8-A282-74AEA15F1089}" srcOrd="0" destOrd="0" presId="urn:microsoft.com/office/officeart/2005/8/layout/process3"/>
    <dgm:cxn modelId="{F1B3C6D7-1A63-4CDD-AEFC-95D0A3469677}" srcId="{23ADFAF5-2C31-49FA-A5C9-4F3B13180A38}" destId="{472FABAE-CED7-4A27-8E8C-E425665396C4}" srcOrd="0" destOrd="0" parTransId="{FBEFF81B-A83E-4806-8545-B5B3696C8F36}" sibTransId="{47E7527C-C228-4B27-9462-85248018F4FF}"/>
    <dgm:cxn modelId="{063D34E1-17CF-4511-8DDE-716FC38B701A}" srcId="{700F6037-D5F0-4A22-8CAB-08A660636E2F}" destId="{C87F3177-2083-4D32-A9C3-7B2A4A216A8E}" srcOrd="3" destOrd="0" parTransId="{C1B8120B-4F51-424D-BCA1-32BBE7F6B7CD}" sibTransId="{D7C8CD28-A764-4EEB-B862-3FE266CF9C09}"/>
    <dgm:cxn modelId="{BE6833E2-432E-4BCA-825C-484102403492}" type="presOf" srcId="{472FABAE-CED7-4A27-8E8C-E425665396C4}" destId="{429977AA-CB05-4EDC-A3AD-37BBC167DFAE}" srcOrd="0" destOrd="0" presId="urn:microsoft.com/office/officeart/2005/8/layout/process3"/>
    <dgm:cxn modelId="{4A5F2AF2-3ED2-4787-BAF5-3C77CEE0A350}" type="presOf" srcId="{19E40616-97D0-4407-A215-2B98AEE78DD1}" destId="{F4269B04-CAB0-4536-911B-A6F773950F3C}" srcOrd="1" destOrd="0" presId="urn:microsoft.com/office/officeart/2005/8/layout/process3"/>
    <dgm:cxn modelId="{855DBAF8-0902-48B9-9112-285B9B328738}" type="presOf" srcId="{23ADFAF5-2C31-49FA-A5C9-4F3B13180A38}" destId="{14CAF94E-23A4-40D8-9D26-EF534C199B9C}" srcOrd="0" destOrd="0" presId="urn:microsoft.com/office/officeart/2005/8/layout/process3"/>
    <dgm:cxn modelId="{F7A39732-3595-4CF5-894A-1B20616CD06E}" type="presParOf" srcId="{8FA844F3-006B-46DD-BC21-B2B291D29FE8}" destId="{822DC3F0-F646-4E66-A8F7-9D146638C9FD}" srcOrd="0" destOrd="0" presId="urn:microsoft.com/office/officeart/2005/8/layout/process3"/>
    <dgm:cxn modelId="{80AA7C50-FCA2-4F25-AC1B-8F259BF034AE}" type="presParOf" srcId="{822DC3F0-F646-4E66-A8F7-9D146638C9FD}" destId="{7FEB4B71-16A0-4C28-9C5F-4C724BC781F1}" srcOrd="0" destOrd="0" presId="urn:microsoft.com/office/officeart/2005/8/layout/process3"/>
    <dgm:cxn modelId="{2435AA7C-2FAC-471C-877E-91E2F6894167}" type="presParOf" srcId="{822DC3F0-F646-4E66-A8F7-9D146638C9FD}" destId="{955B000F-EB05-41FC-BF74-ACC3ADCC67A7}" srcOrd="1" destOrd="0" presId="urn:microsoft.com/office/officeart/2005/8/layout/process3"/>
    <dgm:cxn modelId="{26056B84-DE97-4946-BA3E-4CDFB10809A5}" type="presParOf" srcId="{822DC3F0-F646-4E66-A8F7-9D146638C9FD}" destId="{7692B8AA-B236-4EC7-9AD2-9337157EC608}" srcOrd="2" destOrd="0" presId="urn:microsoft.com/office/officeart/2005/8/layout/process3"/>
    <dgm:cxn modelId="{72F925C6-0D08-4E11-88B4-467DD35B653A}" type="presParOf" srcId="{8FA844F3-006B-46DD-BC21-B2B291D29FE8}" destId="{FD74FF4B-4FB3-4EA8-A282-74AEA15F1089}" srcOrd="1" destOrd="0" presId="urn:microsoft.com/office/officeart/2005/8/layout/process3"/>
    <dgm:cxn modelId="{7EC31481-19F1-40E2-91D4-68A936266375}" type="presParOf" srcId="{FD74FF4B-4FB3-4EA8-A282-74AEA15F1089}" destId="{1C8E55F2-5B73-4318-A22C-A8DCBC3BAE19}" srcOrd="0" destOrd="0" presId="urn:microsoft.com/office/officeart/2005/8/layout/process3"/>
    <dgm:cxn modelId="{6FCD107C-22EC-491E-B0AC-08705CC14346}" type="presParOf" srcId="{8FA844F3-006B-46DD-BC21-B2B291D29FE8}" destId="{2E208880-C95B-44B9-AC22-E90427D8365A}" srcOrd="2" destOrd="0" presId="urn:microsoft.com/office/officeart/2005/8/layout/process3"/>
    <dgm:cxn modelId="{D6E301BA-E39C-42B9-84E4-1DA882380A12}" type="presParOf" srcId="{2E208880-C95B-44B9-AC22-E90427D8365A}" destId="{14CAF94E-23A4-40D8-9D26-EF534C199B9C}" srcOrd="0" destOrd="0" presId="urn:microsoft.com/office/officeart/2005/8/layout/process3"/>
    <dgm:cxn modelId="{6DD27360-5279-427B-8DB5-00DC5A94034D}" type="presParOf" srcId="{2E208880-C95B-44B9-AC22-E90427D8365A}" destId="{F3FF41A6-E160-40C7-A2D0-C9BC66191072}" srcOrd="1" destOrd="0" presId="urn:microsoft.com/office/officeart/2005/8/layout/process3"/>
    <dgm:cxn modelId="{28BB1436-81D6-43C9-B7C8-00C1FC015200}" type="presParOf" srcId="{2E208880-C95B-44B9-AC22-E90427D8365A}" destId="{429977AA-CB05-4EDC-A3AD-37BBC167DFAE}" srcOrd="2" destOrd="0" presId="urn:microsoft.com/office/officeart/2005/8/layout/process3"/>
    <dgm:cxn modelId="{4E404E98-746A-4CE8-AB2E-9D88864A49D3}" type="presParOf" srcId="{8FA844F3-006B-46DD-BC21-B2B291D29FE8}" destId="{3B7DAE7C-8F0D-443C-AD1C-BD40A192D03F}" srcOrd="3" destOrd="0" presId="urn:microsoft.com/office/officeart/2005/8/layout/process3"/>
    <dgm:cxn modelId="{25973F9A-E9B5-48BB-9364-FA1BF2588C38}" type="presParOf" srcId="{3B7DAE7C-8F0D-443C-AD1C-BD40A192D03F}" destId="{1806B79B-B867-4003-ADBA-E2DD7617C404}" srcOrd="0" destOrd="0" presId="urn:microsoft.com/office/officeart/2005/8/layout/process3"/>
    <dgm:cxn modelId="{5C014ECE-2D9F-4098-A940-68E56658ED68}" type="presParOf" srcId="{8FA844F3-006B-46DD-BC21-B2B291D29FE8}" destId="{8C9BD995-0F4E-41A9-83DF-02C601E3C07F}" srcOrd="4" destOrd="0" presId="urn:microsoft.com/office/officeart/2005/8/layout/process3"/>
    <dgm:cxn modelId="{BB3E83A6-B3FB-4A84-B3F1-EC6BC4FD5DCF}" type="presParOf" srcId="{8C9BD995-0F4E-41A9-83DF-02C601E3C07F}" destId="{E2AC6792-937A-434C-B1E9-0075AF02A135}" srcOrd="0" destOrd="0" presId="urn:microsoft.com/office/officeart/2005/8/layout/process3"/>
    <dgm:cxn modelId="{539FC8BA-03E7-47D3-B61A-0DC07CA509DB}" type="presParOf" srcId="{8C9BD995-0F4E-41A9-83DF-02C601E3C07F}" destId="{E55B14E5-63C3-4F2B-B1CE-63055C31F4A7}" srcOrd="1" destOrd="0" presId="urn:microsoft.com/office/officeart/2005/8/layout/process3"/>
    <dgm:cxn modelId="{AD8BC776-5781-473D-85A9-323DF4479F18}" type="presParOf" srcId="{8C9BD995-0F4E-41A9-83DF-02C601E3C07F}" destId="{8F7371F0-AA1E-47C6-A167-0A41DFEEC9E9}" srcOrd="2" destOrd="0" presId="urn:microsoft.com/office/officeart/2005/8/layout/process3"/>
    <dgm:cxn modelId="{CD7C0BD0-061D-4C3E-95BD-898961B7EA3B}" type="presParOf" srcId="{8FA844F3-006B-46DD-BC21-B2B291D29FE8}" destId="{95CF3431-F1D2-486F-A200-8D62D14279BB}" srcOrd="5" destOrd="0" presId="urn:microsoft.com/office/officeart/2005/8/layout/process3"/>
    <dgm:cxn modelId="{D09608A7-BE97-4B7F-B23E-F36B9634765D}" type="presParOf" srcId="{95CF3431-F1D2-486F-A200-8D62D14279BB}" destId="{F4269B04-CAB0-4536-911B-A6F773950F3C}" srcOrd="0" destOrd="0" presId="urn:microsoft.com/office/officeart/2005/8/layout/process3"/>
    <dgm:cxn modelId="{3DA70EB7-936B-4A62-B578-87035687FC15}" type="presParOf" srcId="{8FA844F3-006B-46DD-BC21-B2B291D29FE8}" destId="{B8B19DBE-26EE-4ABF-81E3-4D8DFC12640D}" srcOrd="6" destOrd="0" presId="urn:microsoft.com/office/officeart/2005/8/layout/process3"/>
    <dgm:cxn modelId="{9F1F256B-44DF-44CD-8ABE-BCE76058362C}" type="presParOf" srcId="{B8B19DBE-26EE-4ABF-81E3-4D8DFC12640D}" destId="{5E95C650-68BF-4683-AC00-6F96FFC9EFBD}" srcOrd="0" destOrd="0" presId="urn:microsoft.com/office/officeart/2005/8/layout/process3"/>
    <dgm:cxn modelId="{FA44D4E8-4FD8-4D22-94E5-7CAA0188C994}" type="presParOf" srcId="{B8B19DBE-26EE-4ABF-81E3-4D8DFC12640D}" destId="{DD0C7710-55B0-4BA7-AA57-22A125C897B1}" srcOrd="1" destOrd="0" presId="urn:microsoft.com/office/officeart/2005/8/layout/process3"/>
    <dgm:cxn modelId="{82437DE9-FB97-4D90-A5BA-A77CC95B5892}" type="presParOf" srcId="{B8B19DBE-26EE-4ABF-81E3-4D8DFC12640D}" destId="{982A6B02-67CF-4098-9FAA-0CB5F81AB0B9}" srcOrd="2" destOrd="0" presId="urn:microsoft.com/office/officeart/2005/8/layout/process3"/>
    <dgm:cxn modelId="{3F59D370-7A67-44D6-B55A-C9FF742D4707}" type="presParOf" srcId="{8FA844F3-006B-46DD-BC21-B2B291D29FE8}" destId="{36695B24-7775-4279-8F43-C78375F9C8BE}" srcOrd="7" destOrd="0" presId="urn:microsoft.com/office/officeart/2005/8/layout/process3"/>
    <dgm:cxn modelId="{B38CE82F-B0EE-4B0E-9EDB-5C4DAD024065}" type="presParOf" srcId="{36695B24-7775-4279-8F43-C78375F9C8BE}" destId="{6079FC05-AC96-46BF-96B8-5324EEC0E6C4}" srcOrd="0" destOrd="0" presId="urn:microsoft.com/office/officeart/2005/8/layout/process3"/>
    <dgm:cxn modelId="{7A4D5914-545F-426F-A3D2-E2C5D3E961C0}" type="presParOf" srcId="{8FA844F3-006B-46DD-BC21-B2B291D29FE8}" destId="{A3F684F9-083B-483C-B005-6CAAD89B1176}" srcOrd="8" destOrd="0" presId="urn:microsoft.com/office/officeart/2005/8/layout/process3"/>
    <dgm:cxn modelId="{A2185EEC-16A9-4146-82C4-58EA5C2D00DA}" type="presParOf" srcId="{A3F684F9-083B-483C-B005-6CAAD89B1176}" destId="{B442CD57-2432-4733-90A8-F1D347F490A9}" srcOrd="0" destOrd="0" presId="urn:microsoft.com/office/officeart/2005/8/layout/process3"/>
    <dgm:cxn modelId="{D1D76B80-AAD4-4AF3-83F5-FCB59A74CA3F}" type="presParOf" srcId="{A3F684F9-083B-483C-B005-6CAAD89B1176}" destId="{323E70EE-D8E2-44EC-BF83-4468BCA3BD78}" srcOrd="1" destOrd="0" presId="urn:microsoft.com/office/officeart/2005/8/layout/process3"/>
    <dgm:cxn modelId="{3F48FAB7-741A-4935-987C-96D2E6B0E25B}" type="presParOf" srcId="{A3F684F9-083B-483C-B005-6CAAD89B1176}" destId="{9C22FF65-3A00-488F-A4C1-17F9150C1499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8BA2571-A49D-4A94-B271-4DE711606DEC}" type="doc">
      <dgm:prSet loTypeId="urn:microsoft.com/office/officeart/2005/8/layout/cycle4" loCatId="cycle" qsTypeId="urn:microsoft.com/office/officeart/2005/8/quickstyle/simple1" qsCatId="simple" csTypeId="urn:microsoft.com/office/officeart/2005/8/colors/accent3_3" csCatId="accent3" phldr="1"/>
      <dgm:spPr/>
    </dgm:pt>
    <dgm:pt modelId="{C652B88D-BC32-49F7-9D73-52A70EC2D805}">
      <dgm:prSet phldrT="[Text]" custT="1"/>
      <dgm:spPr>
        <a:xfrm>
          <a:off x="361236" y="248148"/>
          <a:ext cx="755630" cy="755630"/>
        </a:xfrm>
        <a:prstGeom prst="pieWedge">
          <a:avLst/>
        </a:prstGeom>
        <a:solidFill>
          <a:srgbClr val="F58220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029DB6E-B7E7-4DAF-8E02-3123AA8A93AD}" type="sibTrans" cxnId="{E22BE3EE-EE89-4BF4-BA25-71DAAA6C15FC}">
      <dgm:prSet/>
      <dgm:spPr/>
      <dgm:t>
        <a:bodyPr/>
        <a:lstStyle/>
        <a:p>
          <a:endParaRPr lang="en-US" sz="900"/>
        </a:p>
      </dgm:t>
    </dgm:pt>
    <dgm:pt modelId="{772BA12C-2243-4794-A3FE-9B397320E67D}" type="parTrans" cxnId="{E22BE3EE-EE89-4BF4-BA25-71DAAA6C15FC}">
      <dgm:prSet/>
      <dgm:spPr/>
      <dgm:t>
        <a:bodyPr/>
        <a:lstStyle/>
        <a:p>
          <a:endParaRPr lang="en-US" sz="900"/>
        </a:p>
      </dgm:t>
    </dgm:pt>
    <dgm:pt modelId="{1CAF2F3B-37E3-4F6F-93E2-E3078976F525}">
      <dgm:prSet phldrT="[Text]" custT="1"/>
      <dgm:spPr>
        <a:xfrm rot="5400000">
          <a:off x="1151770" y="248148"/>
          <a:ext cx="755630" cy="755630"/>
        </a:xfrm>
        <a:prstGeom prst="pieWedge">
          <a:avLst/>
        </a:prstGeom>
        <a:solidFill>
          <a:srgbClr val="F58220">
            <a:shade val="80000"/>
            <a:hueOff val="-195146"/>
            <a:satOff val="3266"/>
            <a:lumOff val="975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C5026B1-EC68-4709-90A7-597344E7465E}" type="sibTrans" cxnId="{D9DF336A-8A26-4349-A03D-E95E48EBAFC8}">
      <dgm:prSet/>
      <dgm:spPr/>
      <dgm:t>
        <a:bodyPr/>
        <a:lstStyle/>
        <a:p>
          <a:endParaRPr lang="en-US" sz="900"/>
        </a:p>
      </dgm:t>
    </dgm:pt>
    <dgm:pt modelId="{5D7B46B9-7BB7-4C37-BCB0-662EF7B2D233}" type="parTrans" cxnId="{D9DF336A-8A26-4349-A03D-E95E48EBAFC8}">
      <dgm:prSet/>
      <dgm:spPr/>
      <dgm:t>
        <a:bodyPr/>
        <a:lstStyle/>
        <a:p>
          <a:endParaRPr lang="en-US" sz="900"/>
        </a:p>
      </dgm:t>
    </dgm:pt>
    <dgm:pt modelId="{A20FE1A9-49C1-407D-8554-7DFD1845AEAD}">
      <dgm:prSet phldrT="[Text]" custT="1"/>
      <dgm:spPr>
        <a:xfrm rot="16200000">
          <a:off x="361236" y="1038682"/>
          <a:ext cx="755630" cy="755630"/>
        </a:xfrm>
        <a:prstGeom prst="pieWedge">
          <a:avLst/>
        </a:prstGeom>
        <a:solidFill>
          <a:srgbClr val="F58220">
            <a:shade val="80000"/>
            <a:hueOff val="-585439"/>
            <a:satOff val="9799"/>
            <a:lumOff val="2927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1677A575-35F3-4FA2-B010-AD80C90F9C00}" type="sibTrans" cxnId="{479FD86C-BB27-48F1-B7E8-698A17E98FE4}">
      <dgm:prSet/>
      <dgm:spPr/>
      <dgm:t>
        <a:bodyPr/>
        <a:lstStyle/>
        <a:p>
          <a:endParaRPr lang="en-US" sz="900"/>
        </a:p>
      </dgm:t>
    </dgm:pt>
    <dgm:pt modelId="{856D5A67-78DB-4408-A614-349073D30EEA}" type="parTrans" cxnId="{479FD86C-BB27-48F1-B7E8-698A17E98FE4}">
      <dgm:prSet/>
      <dgm:spPr/>
      <dgm:t>
        <a:bodyPr/>
        <a:lstStyle/>
        <a:p>
          <a:endParaRPr lang="en-US" sz="900"/>
        </a:p>
      </dgm:t>
    </dgm:pt>
    <dgm:pt modelId="{B6A4C3E9-5BFA-4316-9C24-EF422CE12DC8}">
      <dgm:prSet phldrT="[Text]" custT="1"/>
      <dgm:spPr>
        <a:xfrm rot="10800000">
          <a:off x="1151770" y="1038682"/>
          <a:ext cx="755630" cy="755630"/>
        </a:xfrm>
        <a:prstGeom prst="pieWedge">
          <a:avLst/>
        </a:prstGeom>
        <a:solidFill>
          <a:srgbClr val="F58220">
            <a:shade val="80000"/>
            <a:hueOff val="-390293"/>
            <a:satOff val="6533"/>
            <a:lumOff val="1951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9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A91B221-78C2-4F8B-9418-9759E4336AD1}" type="sibTrans" cxnId="{01B5FFDD-E125-45C9-86BC-B9439E9DA5E0}">
      <dgm:prSet/>
      <dgm:spPr/>
      <dgm:t>
        <a:bodyPr/>
        <a:lstStyle/>
        <a:p>
          <a:endParaRPr lang="en-US" sz="900"/>
        </a:p>
      </dgm:t>
    </dgm:pt>
    <dgm:pt modelId="{2EBC6128-916C-40A8-BD09-24D3057C9A79}" type="parTrans" cxnId="{01B5FFDD-E125-45C9-86BC-B9439E9DA5E0}">
      <dgm:prSet/>
      <dgm:spPr/>
      <dgm:t>
        <a:bodyPr/>
        <a:lstStyle/>
        <a:p>
          <a:endParaRPr lang="en-US" sz="900"/>
        </a:p>
      </dgm:t>
    </dgm:pt>
    <dgm:pt modelId="{47C19DE4-5DCA-437A-9ABA-E786B6290074}" type="pres">
      <dgm:prSet presAssocID="{58BA2571-A49D-4A94-B271-4DE711606DE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D3C0D60-C619-4D56-BD4D-CA461A5D45A1}" type="pres">
      <dgm:prSet presAssocID="{58BA2571-A49D-4A94-B271-4DE711606DEC}" presName="children" presStyleCnt="0"/>
      <dgm:spPr/>
    </dgm:pt>
    <dgm:pt modelId="{2B7DBA95-9F97-4FF8-BADD-312B08CD6BC7}" type="pres">
      <dgm:prSet presAssocID="{58BA2571-A49D-4A94-B271-4DE711606DEC}" presName="childPlaceholder" presStyleCnt="0"/>
      <dgm:spPr/>
    </dgm:pt>
    <dgm:pt modelId="{F6396026-B3C3-46A2-965A-B1029E13052B}" type="pres">
      <dgm:prSet presAssocID="{58BA2571-A49D-4A94-B271-4DE711606DEC}" presName="circle" presStyleCnt="0"/>
      <dgm:spPr/>
    </dgm:pt>
    <dgm:pt modelId="{C8D55C7B-DA4A-45E2-9806-4FBA1E64A4A3}" type="pres">
      <dgm:prSet presAssocID="{58BA2571-A49D-4A94-B271-4DE711606DE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B5D288D-A6C3-4807-B027-30A59C7324E0}" type="pres">
      <dgm:prSet presAssocID="{58BA2571-A49D-4A94-B271-4DE711606DE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7A22AD4-E348-4892-9A22-92328DB8E29E}" type="pres">
      <dgm:prSet presAssocID="{58BA2571-A49D-4A94-B271-4DE711606DE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F00F0BA-9DAE-47B9-AD50-B97137F6678F}" type="pres">
      <dgm:prSet presAssocID="{58BA2571-A49D-4A94-B271-4DE711606DE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81D8B61-25A5-41A0-9952-4C448B6FDC6D}" type="pres">
      <dgm:prSet presAssocID="{58BA2571-A49D-4A94-B271-4DE711606DEC}" presName="quadrantPlaceholder" presStyleCnt="0"/>
      <dgm:spPr/>
    </dgm:pt>
    <dgm:pt modelId="{3CCCC9CE-1733-4B6A-A187-E918D98CECD2}" type="pres">
      <dgm:prSet presAssocID="{58BA2571-A49D-4A94-B271-4DE711606DEC}" presName="center1" presStyleLbl="fgShp" presStyleIdx="0" presStyleCnt="2"/>
      <dgm:spPr>
        <a:xfrm>
          <a:off x="1003872" y="864171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33FBA1-9CA1-4128-9102-89789750C1E7}" type="pres">
      <dgm:prSet presAssocID="{58BA2571-A49D-4A94-B271-4DE711606DEC}" presName="center2" presStyleLbl="fgShp" presStyleIdx="1" presStyleCnt="2"/>
      <dgm:spPr>
        <a:xfrm rot="10800000">
          <a:off x="1003872" y="951426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</dgm:ptLst>
  <dgm:cxnLst>
    <dgm:cxn modelId="{D9DF336A-8A26-4349-A03D-E95E48EBAFC8}" srcId="{58BA2571-A49D-4A94-B271-4DE711606DEC}" destId="{1CAF2F3B-37E3-4F6F-93E2-E3078976F525}" srcOrd="1" destOrd="0" parTransId="{5D7B46B9-7BB7-4C37-BCB0-662EF7B2D233}" sibTransId="{FC5026B1-EC68-4709-90A7-597344E7465E}"/>
    <dgm:cxn modelId="{479FD86C-BB27-48F1-B7E8-698A17E98FE4}" srcId="{58BA2571-A49D-4A94-B271-4DE711606DEC}" destId="{A20FE1A9-49C1-407D-8554-7DFD1845AEAD}" srcOrd="3" destOrd="0" parTransId="{856D5A67-78DB-4408-A614-349073D30EEA}" sibTransId="{1677A575-35F3-4FA2-B010-AD80C90F9C00}"/>
    <dgm:cxn modelId="{94D8BC92-E1C7-4D44-B5B7-F810A6931834}" type="presOf" srcId="{A20FE1A9-49C1-407D-8554-7DFD1845AEAD}" destId="{CF00F0BA-9DAE-47B9-AD50-B97137F6678F}" srcOrd="0" destOrd="0" presId="urn:microsoft.com/office/officeart/2005/8/layout/cycle4"/>
    <dgm:cxn modelId="{054E2CA0-C3DB-4CD5-825D-073F8AB12032}" type="presOf" srcId="{58BA2571-A49D-4A94-B271-4DE711606DEC}" destId="{47C19DE4-5DCA-437A-9ABA-E786B6290074}" srcOrd="0" destOrd="0" presId="urn:microsoft.com/office/officeart/2005/8/layout/cycle4"/>
    <dgm:cxn modelId="{00AFDBC3-C587-487F-A5C7-A17A58B27D02}" type="presOf" srcId="{C652B88D-BC32-49F7-9D73-52A70EC2D805}" destId="{C8D55C7B-DA4A-45E2-9806-4FBA1E64A4A3}" srcOrd="0" destOrd="0" presId="urn:microsoft.com/office/officeart/2005/8/layout/cycle4"/>
    <dgm:cxn modelId="{33C9CCCC-5718-4396-9341-07E116DAF702}" type="presOf" srcId="{B6A4C3E9-5BFA-4316-9C24-EF422CE12DC8}" destId="{87A22AD4-E348-4892-9A22-92328DB8E29E}" srcOrd="0" destOrd="0" presId="urn:microsoft.com/office/officeart/2005/8/layout/cycle4"/>
    <dgm:cxn modelId="{01B5FFDD-E125-45C9-86BC-B9439E9DA5E0}" srcId="{58BA2571-A49D-4A94-B271-4DE711606DEC}" destId="{B6A4C3E9-5BFA-4316-9C24-EF422CE12DC8}" srcOrd="2" destOrd="0" parTransId="{2EBC6128-916C-40A8-BD09-24D3057C9A79}" sibTransId="{BA91B221-78C2-4F8B-9418-9759E4336AD1}"/>
    <dgm:cxn modelId="{E22BE3EE-EE89-4BF4-BA25-71DAAA6C15FC}" srcId="{58BA2571-A49D-4A94-B271-4DE711606DEC}" destId="{C652B88D-BC32-49F7-9D73-52A70EC2D805}" srcOrd="0" destOrd="0" parTransId="{772BA12C-2243-4794-A3FE-9B397320E67D}" sibTransId="{0029DB6E-B7E7-4DAF-8E02-3123AA8A93AD}"/>
    <dgm:cxn modelId="{2685E4F3-0DBA-47DF-99D9-FEFD6A358E51}" type="presOf" srcId="{1CAF2F3B-37E3-4F6F-93E2-E3078976F525}" destId="{3B5D288D-A6C3-4807-B027-30A59C7324E0}" srcOrd="0" destOrd="0" presId="urn:microsoft.com/office/officeart/2005/8/layout/cycle4"/>
    <dgm:cxn modelId="{883D9C31-EC0B-43C9-B971-A2278422F060}" type="presParOf" srcId="{47C19DE4-5DCA-437A-9ABA-E786B6290074}" destId="{8D3C0D60-C619-4D56-BD4D-CA461A5D45A1}" srcOrd="0" destOrd="0" presId="urn:microsoft.com/office/officeart/2005/8/layout/cycle4"/>
    <dgm:cxn modelId="{FB8BF136-68F7-45B5-BC97-59D29F28C6AF}" type="presParOf" srcId="{8D3C0D60-C619-4D56-BD4D-CA461A5D45A1}" destId="{2B7DBA95-9F97-4FF8-BADD-312B08CD6BC7}" srcOrd="0" destOrd="0" presId="urn:microsoft.com/office/officeart/2005/8/layout/cycle4"/>
    <dgm:cxn modelId="{3CC1862B-6EFB-40ED-8CE1-FEBD5B03B5C7}" type="presParOf" srcId="{47C19DE4-5DCA-437A-9ABA-E786B6290074}" destId="{F6396026-B3C3-46A2-965A-B1029E13052B}" srcOrd="1" destOrd="0" presId="urn:microsoft.com/office/officeart/2005/8/layout/cycle4"/>
    <dgm:cxn modelId="{DC09E1AC-B65C-43A7-85C1-9219381427A7}" type="presParOf" srcId="{F6396026-B3C3-46A2-965A-B1029E13052B}" destId="{C8D55C7B-DA4A-45E2-9806-4FBA1E64A4A3}" srcOrd="0" destOrd="0" presId="urn:microsoft.com/office/officeart/2005/8/layout/cycle4"/>
    <dgm:cxn modelId="{78872DE1-77DB-4DEC-8539-62DE70CCF203}" type="presParOf" srcId="{F6396026-B3C3-46A2-965A-B1029E13052B}" destId="{3B5D288D-A6C3-4807-B027-30A59C7324E0}" srcOrd="1" destOrd="0" presId="urn:microsoft.com/office/officeart/2005/8/layout/cycle4"/>
    <dgm:cxn modelId="{C47AD9C8-6229-4C91-9D96-8AC43ECEE2EA}" type="presParOf" srcId="{F6396026-B3C3-46A2-965A-B1029E13052B}" destId="{87A22AD4-E348-4892-9A22-92328DB8E29E}" srcOrd="2" destOrd="0" presId="urn:microsoft.com/office/officeart/2005/8/layout/cycle4"/>
    <dgm:cxn modelId="{D3F15C3E-C060-4B84-B741-926512CD5201}" type="presParOf" srcId="{F6396026-B3C3-46A2-965A-B1029E13052B}" destId="{CF00F0BA-9DAE-47B9-AD50-B97137F6678F}" srcOrd="3" destOrd="0" presId="urn:microsoft.com/office/officeart/2005/8/layout/cycle4"/>
    <dgm:cxn modelId="{2AF0C90D-DA84-45A0-A8F3-E796BE3BC89A}" type="presParOf" srcId="{F6396026-B3C3-46A2-965A-B1029E13052B}" destId="{981D8B61-25A5-41A0-9952-4C448B6FDC6D}" srcOrd="4" destOrd="0" presId="urn:microsoft.com/office/officeart/2005/8/layout/cycle4"/>
    <dgm:cxn modelId="{FAEDF927-13B9-41A9-BCA1-0C31AC0BD3FF}" type="presParOf" srcId="{47C19DE4-5DCA-437A-9ABA-E786B6290074}" destId="{3CCCC9CE-1733-4B6A-A187-E918D98CECD2}" srcOrd="2" destOrd="0" presId="urn:microsoft.com/office/officeart/2005/8/layout/cycle4"/>
    <dgm:cxn modelId="{80736BA5-A858-4635-BFFC-951B2144772F}" type="presParOf" srcId="{47C19DE4-5DCA-437A-9ABA-E786B6290074}" destId="{3233FBA1-9CA1-4128-9102-89789750C1E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8BA2571-A49D-4A94-B271-4DE711606DEC}" type="doc">
      <dgm:prSet loTypeId="urn:microsoft.com/office/officeart/2005/8/layout/cycle4" loCatId="cycle" qsTypeId="urn:microsoft.com/office/officeart/2005/8/quickstyle/simple1" qsCatId="simple" csTypeId="urn:microsoft.com/office/officeart/2005/8/colors/accent3_3" csCatId="accent3" phldr="1"/>
      <dgm:spPr/>
    </dgm:pt>
    <dgm:pt modelId="{C652B88D-BC32-49F7-9D73-52A70EC2D805}">
      <dgm:prSet phldrT="[Text]" custT="1"/>
      <dgm:spPr>
        <a:xfrm>
          <a:off x="361236" y="248148"/>
          <a:ext cx="755630" cy="755630"/>
        </a:xfrm>
        <a:prstGeom prst="pieWedge">
          <a:avLst/>
        </a:prstGeom>
        <a:solidFill>
          <a:srgbClr val="F58220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0029DB6E-B7E7-4DAF-8E02-3123AA8A93AD}" type="sibTrans" cxnId="{E22BE3EE-EE89-4BF4-BA25-71DAAA6C15FC}">
      <dgm:prSet/>
      <dgm:spPr/>
      <dgm:t>
        <a:bodyPr/>
        <a:lstStyle/>
        <a:p>
          <a:endParaRPr lang="en-US" sz="900"/>
        </a:p>
      </dgm:t>
    </dgm:pt>
    <dgm:pt modelId="{772BA12C-2243-4794-A3FE-9B397320E67D}" type="parTrans" cxnId="{E22BE3EE-EE89-4BF4-BA25-71DAAA6C15FC}">
      <dgm:prSet/>
      <dgm:spPr/>
      <dgm:t>
        <a:bodyPr/>
        <a:lstStyle/>
        <a:p>
          <a:endParaRPr lang="en-US" sz="900"/>
        </a:p>
      </dgm:t>
    </dgm:pt>
    <dgm:pt modelId="{1CAF2F3B-37E3-4F6F-93E2-E3078976F525}">
      <dgm:prSet phldrT="[Text]" custT="1"/>
      <dgm:spPr>
        <a:xfrm rot="5400000">
          <a:off x="1151770" y="248148"/>
          <a:ext cx="755630" cy="755630"/>
        </a:xfrm>
        <a:prstGeom prst="pieWedge">
          <a:avLst/>
        </a:prstGeom>
        <a:solidFill>
          <a:srgbClr val="F58220">
            <a:shade val="80000"/>
            <a:hueOff val="-195146"/>
            <a:satOff val="3266"/>
            <a:lumOff val="975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FC5026B1-EC68-4709-90A7-597344E7465E}" type="sibTrans" cxnId="{D9DF336A-8A26-4349-A03D-E95E48EBAFC8}">
      <dgm:prSet/>
      <dgm:spPr/>
      <dgm:t>
        <a:bodyPr/>
        <a:lstStyle/>
        <a:p>
          <a:endParaRPr lang="en-US" sz="900"/>
        </a:p>
      </dgm:t>
    </dgm:pt>
    <dgm:pt modelId="{5D7B46B9-7BB7-4C37-BCB0-662EF7B2D233}" type="parTrans" cxnId="{D9DF336A-8A26-4349-A03D-E95E48EBAFC8}">
      <dgm:prSet/>
      <dgm:spPr/>
      <dgm:t>
        <a:bodyPr/>
        <a:lstStyle/>
        <a:p>
          <a:endParaRPr lang="en-US" sz="900"/>
        </a:p>
      </dgm:t>
    </dgm:pt>
    <dgm:pt modelId="{A20FE1A9-49C1-407D-8554-7DFD1845AEAD}">
      <dgm:prSet phldrT="[Text]" custT="1"/>
      <dgm:spPr>
        <a:xfrm rot="16200000">
          <a:off x="361236" y="1038682"/>
          <a:ext cx="755630" cy="755630"/>
        </a:xfrm>
        <a:prstGeom prst="pieWedge">
          <a:avLst/>
        </a:prstGeom>
        <a:solidFill>
          <a:srgbClr val="F58220">
            <a:shade val="80000"/>
            <a:hueOff val="-585439"/>
            <a:satOff val="9799"/>
            <a:lumOff val="2927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000" b="1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1677A575-35F3-4FA2-B010-AD80C90F9C00}" type="sibTrans" cxnId="{479FD86C-BB27-48F1-B7E8-698A17E98FE4}">
      <dgm:prSet/>
      <dgm:spPr/>
      <dgm:t>
        <a:bodyPr/>
        <a:lstStyle/>
        <a:p>
          <a:endParaRPr lang="en-US" sz="900"/>
        </a:p>
      </dgm:t>
    </dgm:pt>
    <dgm:pt modelId="{856D5A67-78DB-4408-A614-349073D30EEA}" type="parTrans" cxnId="{479FD86C-BB27-48F1-B7E8-698A17E98FE4}">
      <dgm:prSet/>
      <dgm:spPr/>
      <dgm:t>
        <a:bodyPr/>
        <a:lstStyle/>
        <a:p>
          <a:endParaRPr lang="en-US" sz="900"/>
        </a:p>
      </dgm:t>
    </dgm:pt>
    <dgm:pt modelId="{B6A4C3E9-5BFA-4316-9C24-EF422CE12DC8}">
      <dgm:prSet phldrT="[Text]" custT="1"/>
      <dgm:spPr>
        <a:xfrm rot="10800000">
          <a:off x="1151770" y="1038682"/>
          <a:ext cx="755630" cy="755630"/>
        </a:xfrm>
        <a:prstGeom prst="pieWedge">
          <a:avLst/>
        </a:prstGeom>
        <a:solidFill>
          <a:srgbClr val="F58220">
            <a:shade val="80000"/>
            <a:hueOff val="-390293"/>
            <a:satOff val="6533"/>
            <a:lumOff val="1951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900">
            <a:solidFill>
              <a:srgbClr val="FFFFFF"/>
            </a:solidFill>
            <a:latin typeface="Arial"/>
            <a:ea typeface="+mn-ea"/>
            <a:cs typeface="+mn-cs"/>
          </a:endParaRPr>
        </a:p>
      </dgm:t>
    </dgm:pt>
    <dgm:pt modelId="{BA91B221-78C2-4F8B-9418-9759E4336AD1}" type="sibTrans" cxnId="{01B5FFDD-E125-45C9-86BC-B9439E9DA5E0}">
      <dgm:prSet/>
      <dgm:spPr/>
      <dgm:t>
        <a:bodyPr/>
        <a:lstStyle/>
        <a:p>
          <a:endParaRPr lang="en-US" sz="900"/>
        </a:p>
      </dgm:t>
    </dgm:pt>
    <dgm:pt modelId="{2EBC6128-916C-40A8-BD09-24D3057C9A79}" type="parTrans" cxnId="{01B5FFDD-E125-45C9-86BC-B9439E9DA5E0}">
      <dgm:prSet/>
      <dgm:spPr/>
      <dgm:t>
        <a:bodyPr/>
        <a:lstStyle/>
        <a:p>
          <a:endParaRPr lang="en-US" sz="900"/>
        </a:p>
      </dgm:t>
    </dgm:pt>
    <dgm:pt modelId="{47C19DE4-5DCA-437A-9ABA-E786B6290074}" type="pres">
      <dgm:prSet presAssocID="{58BA2571-A49D-4A94-B271-4DE711606DEC}" presName="cycleMatrixDiagram" presStyleCnt="0">
        <dgm:presLayoutVars>
          <dgm:chMax val="1"/>
          <dgm:dir/>
          <dgm:animLvl val="lvl"/>
          <dgm:resizeHandles val="exact"/>
        </dgm:presLayoutVars>
      </dgm:prSet>
      <dgm:spPr/>
    </dgm:pt>
    <dgm:pt modelId="{8D3C0D60-C619-4D56-BD4D-CA461A5D45A1}" type="pres">
      <dgm:prSet presAssocID="{58BA2571-A49D-4A94-B271-4DE711606DEC}" presName="children" presStyleCnt="0"/>
      <dgm:spPr/>
    </dgm:pt>
    <dgm:pt modelId="{2B7DBA95-9F97-4FF8-BADD-312B08CD6BC7}" type="pres">
      <dgm:prSet presAssocID="{58BA2571-A49D-4A94-B271-4DE711606DEC}" presName="childPlaceholder" presStyleCnt="0"/>
      <dgm:spPr/>
    </dgm:pt>
    <dgm:pt modelId="{F6396026-B3C3-46A2-965A-B1029E13052B}" type="pres">
      <dgm:prSet presAssocID="{58BA2571-A49D-4A94-B271-4DE711606DEC}" presName="circle" presStyleCnt="0"/>
      <dgm:spPr/>
    </dgm:pt>
    <dgm:pt modelId="{C8D55C7B-DA4A-45E2-9806-4FBA1E64A4A3}" type="pres">
      <dgm:prSet presAssocID="{58BA2571-A49D-4A94-B271-4DE711606DEC}" presName="quadrant1" presStyleLbl="node1" presStyleIdx="0" presStyleCnt="4">
        <dgm:presLayoutVars>
          <dgm:chMax val="1"/>
          <dgm:bulletEnabled val="1"/>
        </dgm:presLayoutVars>
      </dgm:prSet>
      <dgm:spPr/>
    </dgm:pt>
    <dgm:pt modelId="{3B5D288D-A6C3-4807-B027-30A59C7324E0}" type="pres">
      <dgm:prSet presAssocID="{58BA2571-A49D-4A94-B271-4DE711606DEC}" presName="quadrant2" presStyleLbl="node1" presStyleIdx="1" presStyleCnt="4">
        <dgm:presLayoutVars>
          <dgm:chMax val="1"/>
          <dgm:bulletEnabled val="1"/>
        </dgm:presLayoutVars>
      </dgm:prSet>
      <dgm:spPr/>
    </dgm:pt>
    <dgm:pt modelId="{87A22AD4-E348-4892-9A22-92328DB8E29E}" type="pres">
      <dgm:prSet presAssocID="{58BA2571-A49D-4A94-B271-4DE711606DEC}" presName="quadrant3" presStyleLbl="node1" presStyleIdx="2" presStyleCnt="4">
        <dgm:presLayoutVars>
          <dgm:chMax val="1"/>
          <dgm:bulletEnabled val="1"/>
        </dgm:presLayoutVars>
      </dgm:prSet>
      <dgm:spPr/>
    </dgm:pt>
    <dgm:pt modelId="{CF00F0BA-9DAE-47B9-AD50-B97137F6678F}" type="pres">
      <dgm:prSet presAssocID="{58BA2571-A49D-4A94-B271-4DE711606DEC}" presName="quadrant4" presStyleLbl="node1" presStyleIdx="3" presStyleCnt="4">
        <dgm:presLayoutVars>
          <dgm:chMax val="1"/>
          <dgm:bulletEnabled val="1"/>
        </dgm:presLayoutVars>
      </dgm:prSet>
      <dgm:spPr/>
    </dgm:pt>
    <dgm:pt modelId="{981D8B61-25A5-41A0-9952-4C448B6FDC6D}" type="pres">
      <dgm:prSet presAssocID="{58BA2571-A49D-4A94-B271-4DE711606DEC}" presName="quadrantPlaceholder" presStyleCnt="0"/>
      <dgm:spPr/>
    </dgm:pt>
    <dgm:pt modelId="{3CCCC9CE-1733-4B6A-A187-E918D98CECD2}" type="pres">
      <dgm:prSet presAssocID="{58BA2571-A49D-4A94-B271-4DE711606DEC}" presName="center1" presStyleLbl="fgShp" presStyleIdx="0" presStyleCnt="2"/>
      <dgm:spPr>
        <a:xfrm>
          <a:off x="1003872" y="864171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  <dgm:pt modelId="{3233FBA1-9CA1-4128-9102-89789750C1E7}" type="pres">
      <dgm:prSet presAssocID="{58BA2571-A49D-4A94-B271-4DE711606DEC}" presName="center2" presStyleLbl="fgShp" presStyleIdx="1" presStyleCnt="2"/>
      <dgm:spPr>
        <a:xfrm rot="10800000">
          <a:off x="1003872" y="951426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</dgm:pt>
  </dgm:ptLst>
  <dgm:cxnLst>
    <dgm:cxn modelId="{D9DF336A-8A26-4349-A03D-E95E48EBAFC8}" srcId="{58BA2571-A49D-4A94-B271-4DE711606DEC}" destId="{1CAF2F3B-37E3-4F6F-93E2-E3078976F525}" srcOrd="1" destOrd="0" parTransId="{5D7B46B9-7BB7-4C37-BCB0-662EF7B2D233}" sibTransId="{FC5026B1-EC68-4709-90A7-597344E7465E}"/>
    <dgm:cxn modelId="{479FD86C-BB27-48F1-B7E8-698A17E98FE4}" srcId="{58BA2571-A49D-4A94-B271-4DE711606DEC}" destId="{A20FE1A9-49C1-407D-8554-7DFD1845AEAD}" srcOrd="3" destOrd="0" parTransId="{856D5A67-78DB-4408-A614-349073D30EEA}" sibTransId="{1677A575-35F3-4FA2-B010-AD80C90F9C00}"/>
    <dgm:cxn modelId="{94D8BC92-E1C7-4D44-B5B7-F810A6931834}" type="presOf" srcId="{A20FE1A9-49C1-407D-8554-7DFD1845AEAD}" destId="{CF00F0BA-9DAE-47B9-AD50-B97137F6678F}" srcOrd="0" destOrd="0" presId="urn:microsoft.com/office/officeart/2005/8/layout/cycle4"/>
    <dgm:cxn modelId="{054E2CA0-C3DB-4CD5-825D-073F8AB12032}" type="presOf" srcId="{58BA2571-A49D-4A94-B271-4DE711606DEC}" destId="{47C19DE4-5DCA-437A-9ABA-E786B6290074}" srcOrd="0" destOrd="0" presId="urn:microsoft.com/office/officeart/2005/8/layout/cycle4"/>
    <dgm:cxn modelId="{00AFDBC3-C587-487F-A5C7-A17A58B27D02}" type="presOf" srcId="{C652B88D-BC32-49F7-9D73-52A70EC2D805}" destId="{C8D55C7B-DA4A-45E2-9806-4FBA1E64A4A3}" srcOrd="0" destOrd="0" presId="urn:microsoft.com/office/officeart/2005/8/layout/cycle4"/>
    <dgm:cxn modelId="{33C9CCCC-5718-4396-9341-07E116DAF702}" type="presOf" srcId="{B6A4C3E9-5BFA-4316-9C24-EF422CE12DC8}" destId="{87A22AD4-E348-4892-9A22-92328DB8E29E}" srcOrd="0" destOrd="0" presId="urn:microsoft.com/office/officeart/2005/8/layout/cycle4"/>
    <dgm:cxn modelId="{01B5FFDD-E125-45C9-86BC-B9439E9DA5E0}" srcId="{58BA2571-A49D-4A94-B271-4DE711606DEC}" destId="{B6A4C3E9-5BFA-4316-9C24-EF422CE12DC8}" srcOrd="2" destOrd="0" parTransId="{2EBC6128-916C-40A8-BD09-24D3057C9A79}" sibTransId="{BA91B221-78C2-4F8B-9418-9759E4336AD1}"/>
    <dgm:cxn modelId="{E22BE3EE-EE89-4BF4-BA25-71DAAA6C15FC}" srcId="{58BA2571-A49D-4A94-B271-4DE711606DEC}" destId="{C652B88D-BC32-49F7-9D73-52A70EC2D805}" srcOrd="0" destOrd="0" parTransId="{772BA12C-2243-4794-A3FE-9B397320E67D}" sibTransId="{0029DB6E-B7E7-4DAF-8E02-3123AA8A93AD}"/>
    <dgm:cxn modelId="{2685E4F3-0DBA-47DF-99D9-FEFD6A358E51}" type="presOf" srcId="{1CAF2F3B-37E3-4F6F-93E2-E3078976F525}" destId="{3B5D288D-A6C3-4807-B027-30A59C7324E0}" srcOrd="0" destOrd="0" presId="urn:microsoft.com/office/officeart/2005/8/layout/cycle4"/>
    <dgm:cxn modelId="{883D9C31-EC0B-43C9-B971-A2278422F060}" type="presParOf" srcId="{47C19DE4-5DCA-437A-9ABA-E786B6290074}" destId="{8D3C0D60-C619-4D56-BD4D-CA461A5D45A1}" srcOrd="0" destOrd="0" presId="urn:microsoft.com/office/officeart/2005/8/layout/cycle4"/>
    <dgm:cxn modelId="{FB8BF136-68F7-45B5-BC97-59D29F28C6AF}" type="presParOf" srcId="{8D3C0D60-C619-4D56-BD4D-CA461A5D45A1}" destId="{2B7DBA95-9F97-4FF8-BADD-312B08CD6BC7}" srcOrd="0" destOrd="0" presId="urn:microsoft.com/office/officeart/2005/8/layout/cycle4"/>
    <dgm:cxn modelId="{3CC1862B-6EFB-40ED-8CE1-FEBD5B03B5C7}" type="presParOf" srcId="{47C19DE4-5DCA-437A-9ABA-E786B6290074}" destId="{F6396026-B3C3-46A2-965A-B1029E13052B}" srcOrd="1" destOrd="0" presId="urn:microsoft.com/office/officeart/2005/8/layout/cycle4"/>
    <dgm:cxn modelId="{DC09E1AC-B65C-43A7-85C1-9219381427A7}" type="presParOf" srcId="{F6396026-B3C3-46A2-965A-B1029E13052B}" destId="{C8D55C7B-DA4A-45E2-9806-4FBA1E64A4A3}" srcOrd="0" destOrd="0" presId="urn:microsoft.com/office/officeart/2005/8/layout/cycle4"/>
    <dgm:cxn modelId="{78872DE1-77DB-4DEC-8539-62DE70CCF203}" type="presParOf" srcId="{F6396026-B3C3-46A2-965A-B1029E13052B}" destId="{3B5D288D-A6C3-4807-B027-30A59C7324E0}" srcOrd="1" destOrd="0" presId="urn:microsoft.com/office/officeart/2005/8/layout/cycle4"/>
    <dgm:cxn modelId="{C47AD9C8-6229-4C91-9D96-8AC43ECEE2EA}" type="presParOf" srcId="{F6396026-B3C3-46A2-965A-B1029E13052B}" destId="{87A22AD4-E348-4892-9A22-92328DB8E29E}" srcOrd="2" destOrd="0" presId="urn:microsoft.com/office/officeart/2005/8/layout/cycle4"/>
    <dgm:cxn modelId="{D3F15C3E-C060-4B84-B741-926512CD5201}" type="presParOf" srcId="{F6396026-B3C3-46A2-965A-B1029E13052B}" destId="{CF00F0BA-9DAE-47B9-AD50-B97137F6678F}" srcOrd="3" destOrd="0" presId="urn:microsoft.com/office/officeart/2005/8/layout/cycle4"/>
    <dgm:cxn modelId="{2AF0C90D-DA84-45A0-A8F3-E796BE3BC89A}" type="presParOf" srcId="{F6396026-B3C3-46A2-965A-B1029E13052B}" destId="{981D8B61-25A5-41A0-9952-4C448B6FDC6D}" srcOrd="4" destOrd="0" presId="urn:microsoft.com/office/officeart/2005/8/layout/cycle4"/>
    <dgm:cxn modelId="{FAEDF927-13B9-41A9-BCA1-0C31AC0BD3FF}" type="presParOf" srcId="{47C19DE4-5DCA-437A-9ABA-E786B6290074}" destId="{3CCCC9CE-1733-4B6A-A187-E918D98CECD2}" srcOrd="2" destOrd="0" presId="urn:microsoft.com/office/officeart/2005/8/layout/cycle4"/>
    <dgm:cxn modelId="{80736BA5-A858-4635-BFFC-951B2144772F}" type="presParOf" srcId="{47C19DE4-5DCA-437A-9ABA-E786B6290074}" destId="{3233FBA1-9CA1-4128-9102-89789750C1E7}" srcOrd="3" destOrd="0" presId="urn:microsoft.com/office/officeart/2005/8/layout/cycle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2C4E0D-C7B7-4D50-9749-DC46F9E915D8}">
      <dsp:nvSpPr>
        <dsp:cNvPr id="0" name=""/>
        <dsp:cNvSpPr/>
      </dsp:nvSpPr>
      <dsp:spPr>
        <a:xfrm>
          <a:off x="-5410659" y="-828593"/>
          <a:ext cx="6443194" cy="6443194"/>
        </a:xfrm>
        <a:prstGeom prst="blockArc">
          <a:avLst>
            <a:gd name="adj1" fmla="val 18900000"/>
            <a:gd name="adj2" fmla="val 2700000"/>
            <a:gd name="adj3" fmla="val 335"/>
          </a:avLst>
        </a:prstGeom>
        <a:noFill/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1558EE-2B61-4017-B114-CB30782B6657}">
      <dsp:nvSpPr>
        <dsp:cNvPr id="0" name=""/>
        <dsp:cNvSpPr/>
      </dsp:nvSpPr>
      <dsp:spPr>
        <a:xfrm>
          <a:off x="664297" y="478600"/>
          <a:ext cx="9785255" cy="957201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977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Introduction and Overview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In-Market audience definitions 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kern="1200" dirty="0"/>
            <a:t>Audience selection process flow </a:t>
          </a:r>
          <a:endParaRPr lang="en-US" sz="1800" kern="1200" dirty="0"/>
        </a:p>
      </dsp:txBody>
      <dsp:txXfrm>
        <a:off x="664297" y="478600"/>
        <a:ext cx="9785255" cy="957201"/>
      </dsp:txXfrm>
    </dsp:sp>
    <dsp:sp modelId="{DF721DFD-1D21-4AEF-BC9D-6D9A8D0E3E69}">
      <dsp:nvSpPr>
        <dsp:cNvPr id="0" name=""/>
        <dsp:cNvSpPr/>
      </dsp:nvSpPr>
      <dsp:spPr>
        <a:xfrm>
          <a:off x="66046" y="358950"/>
          <a:ext cx="1196502" cy="1196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59E334-C1DE-4B8B-9074-9E13BCFDF88E}">
      <dsp:nvSpPr>
        <dsp:cNvPr id="0" name=""/>
        <dsp:cNvSpPr/>
      </dsp:nvSpPr>
      <dsp:spPr>
        <a:xfrm>
          <a:off x="1012240" y="1914403"/>
          <a:ext cx="9437312" cy="957201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977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2024 Accomplishments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dirty="0"/>
            <a:t>Projects Completed in 2024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0" kern="1200" dirty="0"/>
            <a:t>Tests Conducted with Results</a:t>
          </a:r>
          <a:endParaRPr lang="en-US" sz="1600" kern="1200" dirty="0"/>
        </a:p>
      </dsp:txBody>
      <dsp:txXfrm>
        <a:off x="1012240" y="1914403"/>
        <a:ext cx="9437312" cy="957201"/>
      </dsp:txXfrm>
    </dsp:sp>
    <dsp:sp modelId="{7CE4E572-4E32-4EFD-9C74-36C1188A8306}">
      <dsp:nvSpPr>
        <dsp:cNvPr id="0" name=""/>
        <dsp:cNvSpPr/>
      </dsp:nvSpPr>
      <dsp:spPr>
        <a:xfrm>
          <a:off x="413989" y="1794753"/>
          <a:ext cx="1196502" cy="1196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1EFA54-E952-4074-B937-6D547A17A297}">
      <dsp:nvSpPr>
        <dsp:cNvPr id="0" name=""/>
        <dsp:cNvSpPr/>
      </dsp:nvSpPr>
      <dsp:spPr>
        <a:xfrm>
          <a:off x="664297" y="3350205"/>
          <a:ext cx="9785255" cy="957201"/>
        </a:xfrm>
        <a:prstGeom prst="rect">
          <a:avLst/>
        </a:prstGeom>
        <a:solidFill>
          <a:schemeClr val="accent2"/>
        </a:solid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59779" tIns="45720" rIns="45720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Current Projects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Projects in Progress</a:t>
          </a:r>
        </a:p>
      </dsp:txBody>
      <dsp:txXfrm>
        <a:off x="664297" y="3350205"/>
        <a:ext cx="9785255" cy="957201"/>
      </dsp:txXfrm>
    </dsp:sp>
    <dsp:sp modelId="{92AB56F5-99AB-4F78-88C6-6A4643836417}">
      <dsp:nvSpPr>
        <dsp:cNvPr id="0" name=""/>
        <dsp:cNvSpPr/>
      </dsp:nvSpPr>
      <dsp:spPr>
        <a:xfrm>
          <a:off x="66046" y="3230555"/>
          <a:ext cx="1196502" cy="1196502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2084B2-7571-4894-B393-9E1F0540ED28}">
      <dsp:nvSpPr>
        <dsp:cNvPr id="0" name=""/>
        <dsp:cNvSpPr/>
      </dsp:nvSpPr>
      <dsp:spPr>
        <a:xfrm rot="10800000">
          <a:off x="0" y="0"/>
          <a:ext cx="2593802" cy="1652309"/>
        </a:xfrm>
        <a:prstGeom prst="trapezoid">
          <a:avLst>
            <a:gd name="adj" fmla="val 2564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 rot="-10800000">
        <a:off x="736416" y="276860"/>
        <a:ext cx="1120969" cy="1375449"/>
      </dsp:txXfrm>
    </dsp:sp>
    <dsp:sp modelId="{0C2BAFE6-8F70-4391-9235-5CAD82B1181F}">
      <dsp:nvSpPr>
        <dsp:cNvPr id="0" name=""/>
        <dsp:cNvSpPr/>
      </dsp:nvSpPr>
      <dsp:spPr>
        <a:xfrm rot="10800000">
          <a:off x="432300" y="1652309"/>
          <a:ext cx="1729202" cy="1652309"/>
        </a:xfrm>
        <a:prstGeom prst="trapezoid">
          <a:avLst>
            <a:gd name="adj" fmla="val 25646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bg1"/>
            </a:solidFill>
            <a:latin typeface="+mn-lt"/>
            <a:ea typeface="+mn-ea"/>
            <a:cs typeface="+mn-cs"/>
          </a:endParaRPr>
        </a:p>
      </dsp:txBody>
      <dsp:txXfrm rot="-10800000">
        <a:off x="927081" y="1934810"/>
        <a:ext cx="739639" cy="1369808"/>
      </dsp:txXfrm>
    </dsp:sp>
    <dsp:sp modelId="{2656233B-7C30-4309-85BD-46133B72F857}">
      <dsp:nvSpPr>
        <dsp:cNvPr id="0" name=""/>
        <dsp:cNvSpPr/>
      </dsp:nvSpPr>
      <dsp:spPr>
        <a:xfrm rot="10800000">
          <a:off x="864601" y="3304619"/>
          <a:ext cx="864601" cy="1652309"/>
        </a:xfrm>
        <a:prstGeom prst="trapezoid">
          <a:avLst>
            <a:gd name="adj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50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sp:txBody>
      <dsp:txXfrm rot="-10800000">
        <a:off x="1152801" y="3855389"/>
        <a:ext cx="288201" cy="1101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3B2A2B-850E-4B43-B61D-AD939EE062F2}">
      <dsp:nvSpPr>
        <dsp:cNvPr id="0" name=""/>
        <dsp:cNvSpPr/>
      </dsp:nvSpPr>
      <dsp:spPr>
        <a:xfrm>
          <a:off x="0" y="176801"/>
          <a:ext cx="4695469" cy="367520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Gather the visits for last 14 days</a:t>
          </a:r>
          <a:endParaRPr lang="en-US" sz="1100" kern="1200" dirty="0">
            <a:solidFill>
              <a:srgbClr val="000000"/>
            </a:solidFill>
            <a:latin typeface="Arial" panose="020B0604020202020204"/>
            <a:ea typeface="+mn-ea"/>
            <a:cs typeface="+mn-cs"/>
          </a:endParaRPr>
        </a:p>
      </dsp:txBody>
      <dsp:txXfrm>
        <a:off x="10764" y="187565"/>
        <a:ext cx="3853664" cy="345992"/>
      </dsp:txXfrm>
    </dsp:sp>
    <dsp:sp modelId="{298FA1B8-22A8-4D48-9048-59193E870E4E}">
      <dsp:nvSpPr>
        <dsp:cNvPr id="0" name=""/>
        <dsp:cNvSpPr/>
      </dsp:nvSpPr>
      <dsp:spPr>
        <a:xfrm>
          <a:off x="294759" y="945221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Gather and assign weightage to interactions captured</a:t>
          </a:r>
        </a:p>
      </dsp:txBody>
      <dsp:txXfrm>
        <a:off x="308620" y="959082"/>
        <a:ext cx="3848381" cy="445514"/>
      </dsp:txXfrm>
    </dsp:sp>
    <dsp:sp modelId="{E135BD56-A78B-C748-BE77-CBA80F7D8684}">
      <dsp:nvSpPr>
        <dsp:cNvPr id="0" name=""/>
        <dsp:cNvSpPr/>
      </dsp:nvSpPr>
      <dsp:spPr>
        <a:xfrm>
          <a:off x="701271" y="1766500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Rank the products based on the interaction score and list the top 12 products</a:t>
          </a:r>
        </a:p>
      </dsp:txBody>
      <dsp:txXfrm>
        <a:off x="715132" y="1780361"/>
        <a:ext cx="3848381" cy="445514"/>
      </dsp:txXfrm>
    </dsp:sp>
    <dsp:sp modelId="{182013A8-E9FF-FB49-861D-932C5C374B97}">
      <dsp:nvSpPr>
        <dsp:cNvPr id="0" name=""/>
        <dsp:cNvSpPr/>
      </dsp:nvSpPr>
      <dsp:spPr>
        <a:xfrm>
          <a:off x="1051907" y="2587779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If the OMS_IDs are not listed, then they are back filled using the Top Sellers</a:t>
          </a:r>
        </a:p>
      </dsp:txBody>
      <dsp:txXfrm>
        <a:off x="1065768" y="2601640"/>
        <a:ext cx="3848381" cy="445514"/>
      </dsp:txXfrm>
    </dsp:sp>
    <dsp:sp modelId="{B1B0CD55-4E32-214B-95D5-089CD30CCD7D}">
      <dsp:nvSpPr>
        <dsp:cNvPr id="0" name=""/>
        <dsp:cNvSpPr/>
      </dsp:nvSpPr>
      <dsp:spPr>
        <a:xfrm>
          <a:off x="1402542" y="3409058"/>
          <a:ext cx="4695469" cy="473236"/>
        </a:xfrm>
        <a:prstGeom prst="roundRect">
          <a:avLst>
            <a:gd name="adj" fmla="val 10000"/>
          </a:avLst>
        </a:prstGeom>
        <a:solidFill>
          <a:srgbClr val="FFFFFF"/>
        </a:solidFill>
        <a:ln w="12700" cap="flat" cmpd="sng" algn="ctr">
          <a:solidFill>
            <a:srgbClr val="FF671F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Final Product List is shared with </a:t>
          </a:r>
          <a:r>
            <a:rPr lang="en-US" sz="1100" kern="1200" dirty="0" err="1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Revjet</a:t>
          </a:r>
          <a:r>
            <a:rPr lang="en-US" sz="1100" kern="1200" dirty="0">
              <a:solidFill>
                <a:srgbClr val="000000"/>
              </a:solidFill>
              <a:latin typeface="Selawik" panose="020B0502040204020203" pitchFamily="34" charset="0"/>
              <a:ea typeface="+mn-ea"/>
              <a:cs typeface="Sabon Next LT" panose="020B0502040204020203" pitchFamily="2" charset="0"/>
            </a:rPr>
            <a:t> platform</a:t>
          </a:r>
        </a:p>
      </dsp:txBody>
      <dsp:txXfrm>
        <a:off x="1416403" y="3422919"/>
        <a:ext cx="3848381" cy="445514"/>
      </dsp:txXfrm>
    </dsp:sp>
    <dsp:sp modelId="{BC56B2BE-9150-644C-92D3-D638A0463FD0}">
      <dsp:nvSpPr>
        <dsp:cNvPr id="0" name=""/>
        <dsp:cNvSpPr/>
      </dsp:nvSpPr>
      <dsp:spPr>
        <a:xfrm>
          <a:off x="4226739" y="526820"/>
          <a:ext cx="4687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sp:txBody>
      <dsp:txXfrm>
        <a:off x="4332203" y="526820"/>
        <a:ext cx="257801" cy="352719"/>
      </dsp:txXfrm>
    </dsp:sp>
    <dsp:sp modelId="{C41BD08C-828B-EC48-887F-BE14EFB198CD}">
      <dsp:nvSpPr>
        <dsp:cNvPr id="0" name=""/>
        <dsp:cNvSpPr/>
      </dsp:nvSpPr>
      <dsp:spPr>
        <a:xfrm>
          <a:off x="4608925" y="1348099"/>
          <a:ext cx="4056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sp:txBody>
      <dsp:txXfrm>
        <a:off x="4700192" y="1348099"/>
        <a:ext cx="223095" cy="368336"/>
      </dsp:txXfrm>
    </dsp:sp>
    <dsp:sp modelId="{2743EF2E-E036-BC4A-9889-A87011AA8444}">
      <dsp:nvSpPr>
        <dsp:cNvPr id="0" name=""/>
        <dsp:cNvSpPr/>
      </dsp:nvSpPr>
      <dsp:spPr>
        <a:xfrm>
          <a:off x="4959560" y="2157359"/>
          <a:ext cx="4056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sp:txBody>
      <dsp:txXfrm>
        <a:off x="5050827" y="2157359"/>
        <a:ext cx="223095" cy="368336"/>
      </dsp:txXfrm>
    </dsp:sp>
    <dsp:sp modelId="{819976F7-9117-4541-BF37-5354B6F2B080}">
      <dsp:nvSpPr>
        <dsp:cNvPr id="0" name=""/>
        <dsp:cNvSpPr/>
      </dsp:nvSpPr>
      <dsp:spPr>
        <a:xfrm>
          <a:off x="5310196" y="2986650"/>
          <a:ext cx="405629" cy="468729"/>
        </a:xfrm>
        <a:prstGeom prst="downArrow">
          <a:avLst>
            <a:gd name="adj1" fmla="val 55000"/>
            <a:gd name="adj2" fmla="val 45000"/>
          </a:avLst>
        </a:prstGeom>
        <a:solidFill>
          <a:srgbClr val="F96303">
            <a:alpha val="90000"/>
          </a:srgbClr>
        </a:solidFill>
        <a:ln w="6350" cap="flat" cmpd="sng" algn="ctr">
          <a:solidFill>
            <a:srgbClr val="F96303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Arial" panose="020B0604020202020204"/>
            <a:ea typeface="+mn-ea"/>
            <a:cs typeface="+mn-cs"/>
          </a:endParaRPr>
        </a:p>
      </dsp:txBody>
      <dsp:txXfrm>
        <a:off x="5401463" y="2986650"/>
        <a:ext cx="223095" cy="3683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55C7B-DA4A-45E2-9806-4FBA1E64A4A3}">
      <dsp:nvSpPr>
        <dsp:cNvPr id="0" name=""/>
        <dsp:cNvSpPr/>
      </dsp:nvSpPr>
      <dsp:spPr>
        <a:xfrm>
          <a:off x="361236" y="248148"/>
          <a:ext cx="755630" cy="755630"/>
        </a:xfrm>
        <a:prstGeom prst="pieWedge">
          <a:avLst/>
        </a:prstGeom>
        <a:solidFill>
          <a:srgbClr val="F58220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582555" y="469467"/>
        <a:ext cx="534311" cy="534311"/>
      </dsp:txXfrm>
    </dsp:sp>
    <dsp:sp modelId="{3B5D288D-A6C3-4807-B027-30A59C7324E0}">
      <dsp:nvSpPr>
        <dsp:cNvPr id="0" name=""/>
        <dsp:cNvSpPr/>
      </dsp:nvSpPr>
      <dsp:spPr>
        <a:xfrm rot="5400000">
          <a:off x="1151770" y="248148"/>
          <a:ext cx="755630" cy="755630"/>
        </a:xfrm>
        <a:prstGeom prst="pieWedge">
          <a:avLst/>
        </a:prstGeom>
        <a:solidFill>
          <a:srgbClr val="F58220">
            <a:shade val="80000"/>
            <a:hueOff val="-195146"/>
            <a:satOff val="3266"/>
            <a:lumOff val="975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-5400000">
        <a:off x="1151770" y="469467"/>
        <a:ext cx="534311" cy="534311"/>
      </dsp:txXfrm>
    </dsp:sp>
    <dsp:sp modelId="{87A22AD4-E348-4892-9A22-92328DB8E29E}">
      <dsp:nvSpPr>
        <dsp:cNvPr id="0" name=""/>
        <dsp:cNvSpPr/>
      </dsp:nvSpPr>
      <dsp:spPr>
        <a:xfrm rot="10800000">
          <a:off x="1151770" y="1038682"/>
          <a:ext cx="755630" cy="755630"/>
        </a:xfrm>
        <a:prstGeom prst="pieWedge">
          <a:avLst/>
        </a:prstGeom>
        <a:solidFill>
          <a:srgbClr val="F58220">
            <a:shade val="80000"/>
            <a:hueOff val="-390293"/>
            <a:satOff val="6533"/>
            <a:lumOff val="1951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10800000">
        <a:off x="1151770" y="1038682"/>
        <a:ext cx="534311" cy="534311"/>
      </dsp:txXfrm>
    </dsp:sp>
    <dsp:sp modelId="{CF00F0BA-9DAE-47B9-AD50-B97137F6678F}">
      <dsp:nvSpPr>
        <dsp:cNvPr id="0" name=""/>
        <dsp:cNvSpPr/>
      </dsp:nvSpPr>
      <dsp:spPr>
        <a:xfrm rot="16200000">
          <a:off x="361236" y="1038682"/>
          <a:ext cx="755630" cy="755630"/>
        </a:xfrm>
        <a:prstGeom prst="pieWedge">
          <a:avLst/>
        </a:prstGeom>
        <a:solidFill>
          <a:srgbClr val="F58220">
            <a:shade val="80000"/>
            <a:hueOff val="-585439"/>
            <a:satOff val="9799"/>
            <a:lumOff val="2927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5400000">
        <a:off x="582555" y="1038682"/>
        <a:ext cx="534311" cy="534311"/>
      </dsp:txXfrm>
    </dsp:sp>
    <dsp:sp modelId="{3CCCC9CE-1733-4B6A-A187-E918D98CECD2}">
      <dsp:nvSpPr>
        <dsp:cNvPr id="0" name=""/>
        <dsp:cNvSpPr/>
      </dsp:nvSpPr>
      <dsp:spPr>
        <a:xfrm>
          <a:off x="1003872" y="864171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3FBA1-9CA1-4128-9102-89789750C1E7}">
      <dsp:nvSpPr>
        <dsp:cNvPr id="0" name=""/>
        <dsp:cNvSpPr/>
      </dsp:nvSpPr>
      <dsp:spPr>
        <a:xfrm rot="10800000">
          <a:off x="1003872" y="951426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5B000F-EB05-41FC-BF74-ACC3ADCC67A7}">
      <dsp:nvSpPr>
        <dsp:cNvPr id="0" name=""/>
        <dsp:cNvSpPr/>
      </dsp:nvSpPr>
      <dsp:spPr>
        <a:xfrm>
          <a:off x="5065" y="95346"/>
          <a:ext cx="1142979" cy="5280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Base  Creation &amp; Attributes</a:t>
          </a:r>
        </a:p>
      </dsp:txBody>
      <dsp:txXfrm>
        <a:off x="5065" y="95346"/>
        <a:ext cx="1142979" cy="352008"/>
      </dsp:txXfrm>
    </dsp:sp>
    <dsp:sp modelId="{7692B8AA-B236-4EC7-9AD2-9337157EC608}">
      <dsp:nvSpPr>
        <dsp:cNvPr id="0" name=""/>
        <dsp:cNvSpPr/>
      </dsp:nvSpPr>
      <dsp:spPr>
        <a:xfrm>
          <a:off x="239170" y="447354"/>
          <a:ext cx="1142979" cy="109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R12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Respective Quarter </a:t>
          </a:r>
        </a:p>
      </dsp:txBody>
      <dsp:txXfrm>
        <a:off x="271248" y="479432"/>
        <a:ext cx="1078823" cy="1031084"/>
      </dsp:txXfrm>
    </dsp:sp>
    <dsp:sp modelId="{FD74FF4B-4FB3-4EA8-A282-74AEA15F1089}">
      <dsp:nvSpPr>
        <dsp:cNvPr id="0" name=""/>
        <dsp:cNvSpPr/>
      </dsp:nvSpPr>
      <dsp:spPr>
        <a:xfrm>
          <a:off x="1321317" y="129065"/>
          <a:ext cx="367335" cy="284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1321317" y="185979"/>
        <a:ext cx="281965" cy="170740"/>
      </dsp:txXfrm>
    </dsp:sp>
    <dsp:sp modelId="{F3FF41A6-E160-40C7-A2D0-C9BC66191072}">
      <dsp:nvSpPr>
        <dsp:cNvPr id="0" name=""/>
        <dsp:cNvSpPr/>
      </dsp:nvSpPr>
      <dsp:spPr>
        <a:xfrm>
          <a:off x="1841131" y="95346"/>
          <a:ext cx="1142979" cy="5280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Assign weights</a:t>
          </a:r>
        </a:p>
      </dsp:txBody>
      <dsp:txXfrm>
        <a:off x="1841131" y="95346"/>
        <a:ext cx="1142979" cy="352008"/>
      </dsp:txXfrm>
    </dsp:sp>
    <dsp:sp modelId="{429977AA-CB05-4EDC-A3AD-37BBC167DFAE}">
      <dsp:nvSpPr>
        <dsp:cNvPr id="0" name=""/>
        <dsp:cNvSpPr/>
      </dsp:nvSpPr>
      <dsp:spPr>
        <a:xfrm>
          <a:off x="2075236" y="447354"/>
          <a:ext cx="1142979" cy="109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Assign the wights to selected criteria based on requirement of campaign</a:t>
          </a:r>
        </a:p>
      </dsp:txBody>
      <dsp:txXfrm>
        <a:off x="2107314" y="479432"/>
        <a:ext cx="1078823" cy="1031084"/>
      </dsp:txXfrm>
    </dsp:sp>
    <dsp:sp modelId="{3B7DAE7C-8F0D-443C-AD1C-BD40A192D03F}">
      <dsp:nvSpPr>
        <dsp:cNvPr id="0" name=""/>
        <dsp:cNvSpPr/>
      </dsp:nvSpPr>
      <dsp:spPr>
        <a:xfrm>
          <a:off x="3157383" y="129065"/>
          <a:ext cx="367335" cy="284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3157383" y="185979"/>
        <a:ext cx="281965" cy="170740"/>
      </dsp:txXfrm>
    </dsp:sp>
    <dsp:sp modelId="{E55B14E5-63C3-4F2B-B1CE-63055C31F4A7}">
      <dsp:nvSpPr>
        <dsp:cNvPr id="0" name=""/>
        <dsp:cNvSpPr/>
      </dsp:nvSpPr>
      <dsp:spPr>
        <a:xfrm>
          <a:off x="3677197" y="95346"/>
          <a:ext cx="1142979" cy="5280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Identify Solution type</a:t>
          </a:r>
        </a:p>
      </dsp:txBody>
      <dsp:txXfrm>
        <a:off x="3677197" y="95346"/>
        <a:ext cx="1142979" cy="352008"/>
      </dsp:txXfrm>
    </dsp:sp>
    <dsp:sp modelId="{8F7371F0-AA1E-47C6-A167-0A41DFEEC9E9}">
      <dsp:nvSpPr>
        <dsp:cNvPr id="0" name=""/>
        <dsp:cNvSpPr/>
      </dsp:nvSpPr>
      <dsp:spPr>
        <a:xfrm>
          <a:off x="3911302" y="447354"/>
          <a:ext cx="1142979" cy="109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Set the desired solution type to selected attributes to maximum or minimum based on criteria </a:t>
          </a:r>
        </a:p>
      </dsp:txBody>
      <dsp:txXfrm>
        <a:off x="3943380" y="479432"/>
        <a:ext cx="1078823" cy="1031084"/>
      </dsp:txXfrm>
    </dsp:sp>
    <dsp:sp modelId="{95CF3431-F1D2-486F-A200-8D62D14279BB}">
      <dsp:nvSpPr>
        <dsp:cNvPr id="0" name=""/>
        <dsp:cNvSpPr/>
      </dsp:nvSpPr>
      <dsp:spPr>
        <a:xfrm>
          <a:off x="4993449" y="129065"/>
          <a:ext cx="367335" cy="284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4993449" y="185979"/>
        <a:ext cx="281965" cy="170740"/>
      </dsp:txXfrm>
    </dsp:sp>
    <dsp:sp modelId="{DD0C7710-55B0-4BA7-AA57-22A125C897B1}">
      <dsp:nvSpPr>
        <dsp:cNvPr id="0" name=""/>
        <dsp:cNvSpPr/>
      </dsp:nvSpPr>
      <dsp:spPr>
        <a:xfrm>
          <a:off x="5513264" y="95346"/>
          <a:ext cx="1142979" cy="5280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Apply TOPSIS</a:t>
          </a:r>
        </a:p>
      </dsp:txBody>
      <dsp:txXfrm>
        <a:off x="5513264" y="95346"/>
        <a:ext cx="1142979" cy="352008"/>
      </dsp:txXfrm>
    </dsp:sp>
    <dsp:sp modelId="{982A6B02-67CF-4098-9FAA-0CB5F81AB0B9}">
      <dsp:nvSpPr>
        <dsp:cNvPr id="0" name=""/>
        <dsp:cNvSpPr/>
      </dsp:nvSpPr>
      <dsp:spPr>
        <a:xfrm>
          <a:off x="5747368" y="447354"/>
          <a:ext cx="1142979" cy="109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Calculate  the relative closeness and ideal solutions </a:t>
          </a:r>
        </a:p>
      </dsp:txBody>
      <dsp:txXfrm>
        <a:off x="5779446" y="479432"/>
        <a:ext cx="1078823" cy="1031084"/>
      </dsp:txXfrm>
    </dsp:sp>
    <dsp:sp modelId="{36695B24-7775-4279-8F43-C78375F9C8BE}">
      <dsp:nvSpPr>
        <dsp:cNvPr id="0" name=""/>
        <dsp:cNvSpPr/>
      </dsp:nvSpPr>
      <dsp:spPr>
        <a:xfrm>
          <a:off x="6829515" y="129065"/>
          <a:ext cx="367335" cy="284568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6829515" y="185979"/>
        <a:ext cx="281965" cy="170740"/>
      </dsp:txXfrm>
    </dsp:sp>
    <dsp:sp modelId="{323E70EE-D8E2-44EC-BF83-4468BCA3BD78}">
      <dsp:nvSpPr>
        <dsp:cNvPr id="0" name=""/>
        <dsp:cNvSpPr/>
      </dsp:nvSpPr>
      <dsp:spPr>
        <a:xfrm>
          <a:off x="7349330" y="95346"/>
          <a:ext cx="1142979" cy="528013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008" tIns="64008" rIns="64008" bIns="34290" numCol="1" spcCol="1270" anchor="t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Rank the Classes</a:t>
          </a:r>
        </a:p>
      </dsp:txBody>
      <dsp:txXfrm>
        <a:off x="7349330" y="95346"/>
        <a:ext cx="1142979" cy="352008"/>
      </dsp:txXfrm>
    </dsp:sp>
    <dsp:sp modelId="{9C22FF65-3A00-488F-A4C1-17F9150C1499}">
      <dsp:nvSpPr>
        <dsp:cNvPr id="0" name=""/>
        <dsp:cNvSpPr/>
      </dsp:nvSpPr>
      <dsp:spPr>
        <a:xfrm>
          <a:off x="7583434" y="447354"/>
          <a:ext cx="1142979" cy="109524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/>
            <a:t>Order the classes on their relative closeness values and select the top 20 classes </a:t>
          </a:r>
        </a:p>
      </dsp:txBody>
      <dsp:txXfrm>
        <a:off x="7615512" y="479432"/>
        <a:ext cx="1078823" cy="103108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55C7B-DA4A-45E2-9806-4FBA1E64A4A3}">
      <dsp:nvSpPr>
        <dsp:cNvPr id="0" name=""/>
        <dsp:cNvSpPr/>
      </dsp:nvSpPr>
      <dsp:spPr>
        <a:xfrm>
          <a:off x="361236" y="248148"/>
          <a:ext cx="755630" cy="755630"/>
        </a:xfrm>
        <a:prstGeom prst="pieWedge">
          <a:avLst/>
        </a:prstGeom>
        <a:solidFill>
          <a:srgbClr val="F58220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582555" y="469467"/>
        <a:ext cx="534311" cy="534311"/>
      </dsp:txXfrm>
    </dsp:sp>
    <dsp:sp modelId="{3B5D288D-A6C3-4807-B027-30A59C7324E0}">
      <dsp:nvSpPr>
        <dsp:cNvPr id="0" name=""/>
        <dsp:cNvSpPr/>
      </dsp:nvSpPr>
      <dsp:spPr>
        <a:xfrm rot="5400000">
          <a:off x="1151770" y="248148"/>
          <a:ext cx="755630" cy="755630"/>
        </a:xfrm>
        <a:prstGeom prst="pieWedge">
          <a:avLst/>
        </a:prstGeom>
        <a:solidFill>
          <a:srgbClr val="F58220">
            <a:shade val="80000"/>
            <a:hueOff val="-195146"/>
            <a:satOff val="3266"/>
            <a:lumOff val="975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-5400000">
        <a:off x="1151770" y="469467"/>
        <a:ext cx="534311" cy="534311"/>
      </dsp:txXfrm>
    </dsp:sp>
    <dsp:sp modelId="{87A22AD4-E348-4892-9A22-92328DB8E29E}">
      <dsp:nvSpPr>
        <dsp:cNvPr id="0" name=""/>
        <dsp:cNvSpPr/>
      </dsp:nvSpPr>
      <dsp:spPr>
        <a:xfrm rot="10800000">
          <a:off x="1151770" y="1038682"/>
          <a:ext cx="755630" cy="755630"/>
        </a:xfrm>
        <a:prstGeom prst="pieWedge">
          <a:avLst/>
        </a:prstGeom>
        <a:solidFill>
          <a:srgbClr val="F58220">
            <a:shade val="80000"/>
            <a:hueOff val="-390293"/>
            <a:satOff val="6533"/>
            <a:lumOff val="1951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10800000">
        <a:off x="1151770" y="1038682"/>
        <a:ext cx="534311" cy="534311"/>
      </dsp:txXfrm>
    </dsp:sp>
    <dsp:sp modelId="{CF00F0BA-9DAE-47B9-AD50-B97137F6678F}">
      <dsp:nvSpPr>
        <dsp:cNvPr id="0" name=""/>
        <dsp:cNvSpPr/>
      </dsp:nvSpPr>
      <dsp:spPr>
        <a:xfrm rot="16200000">
          <a:off x="361236" y="1038682"/>
          <a:ext cx="755630" cy="755630"/>
        </a:xfrm>
        <a:prstGeom prst="pieWedge">
          <a:avLst/>
        </a:prstGeom>
        <a:solidFill>
          <a:srgbClr val="F58220">
            <a:shade val="80000"/>
            <a:hueOff val="-585439"/>
            <a:satOff val="9799"/>
            <a:lumOff val="2927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5400000">
        <a:off x="582555" y="1038682"/>
        <a:ext cx="534311" cy="534311"/>
      </dsp:txXfrm>
    </dsp:sp>
    <dsp:sp modelId="{3CCCC9CE-1733-4B6A-A187-E918D98CECD2}">
      <dsp:nvSpPr>
        <dsp:cNvPr id="0" name=""/>
        <dsp:cNvSpPr/>
      </dsp:nvSpPr>
      <dsp:spPr>
        <a:xfrm>
          <a:off x="1003872" y="864171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3FBA1-9CA1-4128-9102-89789750C1E7}">
      <dsp:nvSpPr>
        <dsp:cNvPr id="0" name=""/>
        <dsp:cNvSpPr/>
      </dsp:nvSpPr>
      <dsp:spPr>
        <a:xfrm rot="10800000">
          <a:off x="1003872" y="951426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D55C7B-DA4A-45E2-9806-4FBA1E64A4A3}">
      <dsp:nvSpPr>
        <dsp:cNvPr id="0" name=""/>
        <dsp:cNvSpPr/>
      </dsp:nvSpPr>
      <dsp:spPr>
        <a:xfrm>
          <a:off x="361236" y="248148"/>
          <a:ext cx="755630" cy="755630"/>
        </a:xfrm>
        <a:prstGeom prst="pieWedge">
          <a:avLst/>
        </a:prstGeom>
        <a:solidFill>
          <a:srgbClr val="F58220">
            <a:shade val="8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>
        <a:off x="582555" y="469467"/>
        <a:ext cx="534311" cy="534311"/>
      </dsp:txXfrm>
    </dsp:sp>
    <dsp:sp modelId="{3B5D288D-A6C3-4807-B027-30A59C7324E0}">
      <dsp:nvSpPr>
        <dsp:cNvPr id="0" name=""/>
        <dsp:cNvSpPr/>
      </dsp:nvSpPr>
      <dsp:spPr>
        <a:xfrm rot="5400000">
          <a:off x="1151770" y="248148"/>
          <a:ext cx="755630" cy="755630"/>
        </a:xfrm>
        <a:prstGeom prst="pieWedge">
          <a:avLst/>
        </a:prstGeom>
        <a:solidFill>
          <a:srgbClr val="F58220">
            <a:shade val="80000"/>
            <a:hueOff val="-195146"/>
            <a:satOff val="3266"/>
            <a:lumOff val="975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-5400000">
        <a:off x="1151770" y="469467"/>
        <a:ext cx="534311" cy="534311"/>
      </dsp:txXfrm>
    </dsp:sp>
    <dsp:sp modelId="{87A22AD4-E348-4892-9A22-92328DB8E29E}">
      <dsp:nvSpPr>
        <dsp:cNvPr id="0" name=""/>
        <dsp:cNvSpPr/>
      </dsp:nvSpPr>
      <dsp:spPr>
        <a:xfrm rot="10800000">
          <a:off x="1151770" y="1038682"/>
          <a:ext cx="755630" cy="755630"/>
        </a:xfrm>
        <a:prstGeom prst="pieWedge">
          <a:avLst/>
        </a:prstGeom>
        <a:solidFill>
          <a:srgbClr val="F58220">
            <a:shade val="80000"/>
            <a:hueOff val="-390293"/>
            <a:satOff val="6533"/>
            <a:lumOff val="19515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64008" rIns="64008" bIns="64008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10800000">
        <a:off x="1151770" y="1038682"/>
        <a:ext cx="534311" cy="534311"/>
      </dsp:txXfrm>
    </dsp:sp>
    <dsp:sp modelId="{CF00F0BA-9DAE-47B9-AD50-B97137F6678F}">
      <dsp:nvSpPr>
        <dsp:cNvPr id="0" name=""/>
        <dsp:cNvSpPr/>
      </dsp:nvSpPr>
      <dsp:spPr>
        <a:xfrm rot="16200000">
          <a:off x="361236" y="1038682"/>
          <a:ext cx="755630" cy="755630"/>
        </a:xfrm>
        <a:prstGeom prst="pieWedge">
          <a:avLst/>
        </a:prstGeom>
        <a:solidFill>
          <a:srgbClr val="F58220">
            <a:shade val="80000"/>
            <a:hueOff val="-585439"/>
            <a:satOff val="9799"/>
            <a:lumOff val="2927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b="1" kern="1200">
            <a:solidFill>
              <a:srgbClr val="FFFFFF"/>
            </a:solidFill>
            <a:latin typeface="Arial"/>
            <a:ea typeface="+mn-ea"/>
            <a:cs typeface="+mn-cs"/>
          </a:endParaRPr>
        </a:p>
      </dsp:txBody>
      <dsp:txXfrm rot="5400000">
        <a:off x="582555" y="1038682"/>
        <a:ext cx="534311" cy="534311"/>
      </dsp:txXfrm>
    </dsp:sp>
    <dsp:sp modelId="{3CCCC9CE-1733-4B6A-A187-E918D98CECD2}">
      <dsp:nvSpPr>
        <dsp:cNvPr id="0" name=""/>
        <dsp:cNvSpPr/>
      </dsp:nvSpPr>
      <dsp:spPr>
        <a:xfrm>
          <a:off x="1003872" y="864171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33FBA1-9CA1-4128-9102-89789750C1E7}">
      <dsp:nvSpPr>
        <dsp:cNvPr id="0" name=""/>
        <dsp:cNvSpPr/>
      </dsp:nvSpPr>
      <dsp:spPr>
        <a:xfrm rot="10800000">
          <a:off x="1003872" y="951426"/>
          <a:ext cx="260893" cy="226863"/>
        </a:xfrm>
        <a:prstGeom prst="circularArrow">
          <a:avLst/>
        </a:prstGeom>
        <a:solidFill>
          <a:srgbClr val="F58220"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4">
  <dgm:title val=""/>
  <dgm:desc val=""/>
  <dgm:catLst>
    <dgm:cat type="relationship" pri="26000"/>
    <dgm:cat type="cycle" pri="13000"/>
    <dgm:cat type="matrix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cycleMatrixDiagram">
    <dgm:varLst>
      <dgm:chMax val="1"/>
      <dgm:dir/>
      <dgm:animLvl val="lvl"/>
      <dgm:resizeHandles val="exact"/>
    </dgm:varLst>
    <dgm:alg type="composite">
      <dgm:param type="ar" val="1.3"/>
    </dgm:alg>
    <dgm:shape xmlns:r="http://schemas.openxmlformats.org/officeDocument/2006/relationships" r:blip="">
      <dgm:adjLst/>
    </dgm:shape>
    <dgm:presOf/>
    <dgm:constrLst>
      <dgm:constr type="w" for="ch" forName="children" refType="w"/>
      <dgm:constr type="h" for="ch" forName="children" refType="w" refFor="ch" refForName="children" fact="0.77"/>
      <dgm:constr type="ctrX" for="ch" forName="children" refType="w" fact="0.5"/>
      <dgm:constr type="ctrY" for="ch" forName="children" refType="h" fact="0.5"/>
      <dgm:constr type="w" for="ch" forName="circle" refType="w"/>
      <dgm:constr type="h" for="ch" forName="circle" refType="h"/>
      <dgm:constr type="ctrX" for="ch" forName="circle" refType="w" fact="0.5"/>
      <dgm:constr type="ctrY" for="ch" forName="circle" refType="h" fact="0.5"/>
      <dgm:constr type="w" for="ch" forName="center1" refType="w" fact="0.115"/>
      <dgm:constr type="h" for="ch" forName="center1" refType="w" fact="0.1"/>
      <dgm:constr type="ctrX" for="ch" forName="center1" refType="w" fact="0.5"/>
      <dgm:constr type="ctrY" for="ch" forName="center1" refType="h" fact="0.475"/>
      <dgm:constr type="w" for="ch" forName="center2" refType="w" fact="0.115"/>
      <dgm:constr type="h" for="ch" forName="center2" refType="w" fact="0.1"/>
      <dgm:constr type="ctrX" for="ch" forName="center2" refType="w" fact="0.5"/>
      <dgm:constr type="ctrY" for="ch" forName="center2" refType="h" fact="0.525"/>
    </dgm:constrLst>
    <dgm:ruleLst/>
    <dgm:choose name="Name0">
      <dgm:if name="Name1" axis="ch" ptType="node" func="cnt" op="gte" val="1">
        <dgm:layoutNode name="children">
          <dgm:alg type="composite">
            <dgm:param type="ar" val="1.3"/>
          </dgm:alg>
          <dgm:shape xmlns:r="http://schemas.openxmlformats.org/officeDocument/2006/relationships" r:blip="">
            <dgm:adjLst/>
          </dgm:shape>
          <dgm:presOf/>
          <dgm:choose name="Name2">
            <dgm:if name="Name3" func="var" arg="dir" op="equ" val="norm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l" for="ch" forName="child1group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r" for="ch" forName="child2group" refType="w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r" for="ch" forName="child3group" refType="w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l" for="ch" forName="child4group"/>
              </dgm:constrLst>
            </dgm:if>
            <dgm:else name="Name4">
              <dgm:constrLst>
                <dgm:constr type="primFontSz" for="des" ptType="node" op="equ" val="65"/>
                <dgm:constr type="w" for="ch" forName="child1group" refType="w" fact="0.38"/>
                <dgm:constr type="h" for="ch" forName="child1group" refType="h" fact="0.32"/>
                <dgm:constr type="t" for="ch" forName="child1group"/>
                <dgm:constr type="r" for="ch" forName="child1group" refType="w"/>
                <dgm:constr type="w" for="ch" forName="child2group" refType="w" fact="0.38"/>
                <dgm:constr type="h" for="ch" forName="child2group" refType="h" fact="0.32"/>
                <dgm:constr type="t" for="ch" forName="child2group"/>
                <dgm:constr type="l" for="ch" forName="child2group"/>
                <dgm:constr type="w" for="ch" forName="child3group" refType="w" fact="0.38"/>
                <dgm:constr type="h" for="ch" forName="child3group" refType="h" fact="0.32"/>
                <dgm:constr type="b" for="ch" forName="child3group" refType="h"/>
                <dgm:constr type="l" for="ch" forName="child3group"/>
                <dgm:constr type="w" for="ch" forName="child4group" refType="w" fact="0.38"/>
                <dgm:constr type="h" for="ch" forName="child4group" refType="h" fact="0.32"/>
                <dgm:constr type="b" for="ch" forName="child4group" refType="h"/>
                <dgm:constr type="r" for="ch" forName="child4group" refType="w"/>
              </dgm:constrLst>
            </dgm:else>
          </dgm:choose>
          <dgm:ruleLst/>
          <dgm:choose name="Name5">
            <dgm:if name="Name6" axis="ch ch" ptType="node node" st="1 1" cnt="1 0" func="cnt" op="gte" val="1">
              <dgm:layoutNode name="child1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7">
                  <dgm:if name="Name8" func="var" arg="dir" op="equ" val="norm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l" for="ch" forName="child1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l" for="ch" forName="child1Text"/>
                    </dgm:constrLst>
                  </dgm:if>
                  <dgm:else name="Name9">
                    <dgm:constrLst>
                      <dgm:constr type="w" for="ch" forName="child1" refType="w"/>
                      <dgm:constr type="h" for="ch" forName="child1" refType="h"/>
                      <dgm:constr type="t" for="ch" forName="child1"/>
                      <dgm:constr type="r" for="ch" forName="child1" refType="w"/>
                      <dgm:constr type="w" for="ch" forName="child1Text" refType="w" fact="0.7"/>
                      <dgm:constr type="h" for="ch" forName="child1Text" refType="h" fact="0.75"/>
                      <dgm:constr type="t" for="ch" forName="child1Text"/>
                      <dgm:constr type="r" for="ch" forName="child1Text" refType="w"/>
                    </dgm:constrLst>
                  </dgm:else>
                </dgm:choose>
                <dgm:ruleLst/>
                <dgm:layoutNode name="child1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1 1" cnt="1 0"/>
                  <dgm:constrLst/>
                  <dgm:ruleLst/>
                </dgm:layoutNode>
                <dgm:layoutNode name="child1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1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0"/>
          </dgm:choose>
          <dgm:choose name="Name11">
            <dgm:if name="Name12" axis="ch ch" ptType="node node" st="2 1" cnt="1 0" func="cnt" op="gte" val="1">
              <dgm:layoutNode name="child2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choose name="Name13">
                  <dgm:if name="Name14" func="var" arg="dir" op="equ" val="norm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r" for="ch" forName="child2" refType="w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r" for="ch" forName="child2Text" refType="w"/>
                    </dgm:constrLst>
                  </dgm:if>
                  <dgm:else name="Name15">
                    <dgm:constrLst>
                      <dgm:constr type="w" for="ch" forName="child2" refType="w"/>
                      <dgm:constr type="h" for="ch" forName="child2" refType="h"/>
                      <dgm:constr type="t" for="ch" forName="child2"/>
                      <dgm:constr type="l" for="ch" forName="child2"/>
                      <dgm:constr type="w" for="ch" forName="child2Text" refType="w" fact="0.7"/>
                      <dgm:constr type="h" for="ch" forName="child2Text" refType="h" fact="0.75"/>
                      <dgm:constr type="t" for="ch" forName="child2Text"/>
                      <dgm:constr type="l" for="ch" forName="child2Text"/>
                    </dgm:constrLst>
                  </dgm:else>
                </dgm:choose>
                <dgm:ruleLst/>
                <dgm:layoutNode name="child2" styleLbl="bgAcc1">
                  <dgm:alg type="sp"/>
                  <dgm:shape xmlns:r="http://schemas.openxmlformats.org/officeDocument/2006/relationships" type="roundRect" r:blip="" zOrderOff="-2">
                    <dgm:adjLst>
                      <dgm:adj idx="1" val="0.1"/>
                    </dgm:adjLst>
                  </dgm:shape>
                  <dgm:presOf axis="ch des" ptType="node node" st="2 1" cnt="1 0"/>
                  <dgm:constrLst/>
                  <dgm:ruleLst/>
                </dgm:layoutNode>
                <dgm:layoutNode name="child2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2" hideGeom="1">
                    <dgm:adjLst>
                      <dgm:adj idx="1" val="0.1"/>
                    </dgm:adjLst>
                  </dgm:shape>
                  <dgm:presOf axis="ch des" ptType="node node" st="2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16"/>
          </dgm:choose>
          <dgm:choose name="Name17">
            <dgm:if name="Name18" axis="ch ch" ptType="node node" st="3 1" cnt="1 0" func="cnt" op="gte" val="1">
              <dgm:layoutNode name="child3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19">
                  <dgm:if name="Name20" func="var" arg="dir" op="equ" val="norm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r" for="ch" forName="child3" refType="w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r" for="ch" forName="child3Text" refType="w"/>
                    </dgm:constrLst>
                  </dgm:if>
                  <dgm:else name="Name21">
                    <dgm:constrLst>
                      <dgm:constr type="w" for="ch" forName="child3" refType="w"/>
                      <dgm:constr type="h" for="ch" forName="child3" refType="h"/>
                      <dgm:constr type="b" for="ch" forName="child3" refType="h"/>
                      <dgm:constr type="l" for="ch" forName="child3"/>
                      <dgm:constr type="w" for="ch" forName="child3Text" refType="w" fact="0.7"/>
                      <dgm:constr type="h" for="ch" forName="child3Text" refType="h" fact="0.75"/>
                      <dgm:constr type="b" for="ch" forName="child3Text" refType="h"/>
                      <dgm:constr type="l" for="ch" forName="child3Text"/>
                    </dgm:constrLst>
                  </dgm:else>
                </dgm:choose>
                <dgm:ruleLst/>
                <dgm:layoutNode name="child3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3 1" cnt="1 0"/>
                  <dgm:constrLst/>
                  <dgm:ruleLst/>
                </dgm:layoutNode>
                <dgm:layoutNode name="child3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3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2"/>
          </dgm:choose>
          <dgm:choose name="Name23">
            <dgm:if name="Name24" axis="ch ch" ptType="node node" st="4 1" cnt="1 0" func="cnt" op="gte" val="1">
              <dgm:layoutNode name="child4group">
                <dgm:alg type="composite">
                  <dgm:param type="horzAlign" val="none"/>
                  <dgm:param type="vertAlign" val="none"/>
                </dgm:alg>
                <dgm:shape xmlns:r="http://schemas.openxmlformats.org/officeDocument/2006/relationships" r:blip="">
                  <dgm:adjLst/>
                </dgm:shape>
                <dgm:presOf/>
                <dgm:choose name="Name25">
                  <dgm:if name="Name26" func="var" arg="dir" op="equ" val="norm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l" for="ch" forName="child4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l" for="ch" forName="child4Text"/>
                    </dgm:constrLst>
                  </dgm:if>
                  <dgm:else name="Name27">
                    <dgm:constrLst>
                      <dgm:constr type="w" for="ch" forName="child4" refType="w"/>
                      <dgm:constr type="h" for="ch" forName="child4" refType="h"/>
                      <dgm:constr type="b" for="ch" forName="child4" refType="h"/>
                      <dgm:constr type="r" for="ch" forName="child4" refType="w"/>
                      <dgm:constr type="w" for="ch" forName="child4Text" refType="w" fact="0.7"/>
                      <dgm:constr type="h" for="ch" forName="child4Text" refType="h" fact="0.75"/>
                      <dgm:constr type="b" for="ch" forName="child4Text" refType="h"/>
                      <dgm:constr type="r" for="ch" forName="child4Text" refType="w"/>
                    </dgm:constrLst>
                  </dgm:else>
                </dgm:choose>
                <dgm:ruleLst/>
                <dgm:layoutNode name="child4" styleLbl="bgAcc1">
                  <dgm:alg type="sp"/>
                  <dgm:shape xmlns:r="http://schemas.openxmlformats.org/officeDocument/2006/relationships" type="roundRect" r:blip="" zOrderOff="-4">
                    <dgm:adjLst>
                      <dgm:adj idx="1" val="0.1"/>
                    </dgm:adjLst>
                  </dgm:shape>
                  <dgm:presOf axis="ch des" ptType="node node" st="4 1" cnt="1 0"/>
                  <dgm:constrLst/>
                  <dgm:ruleLst/>
                </dgm:layoutNode>
                <dgm:layoutNode name="child4Text" styleLbl="bgAcc1">
                  <dgm:varLst>
                    <dgm:bulletEnabled val="1"/>
                  </dgm:varLst>
                  <dgm:alg type="tx">
                    <dgm:param type="stBulletLvl" val="1"/>
                  </dgm:alg>
                  <dgm:shape xmlns:r="http://schemas.openxmlformats.org/officeDocument/2006/relationships" type="roundRect" r:blip="" zOrderOff="-4" hideGeom="1">
                    <dgm:adjLst>
                      <dgm:adj idx="1" val="0.1"/>
                    </dgm:adjLst>
                  </dgm:shape>
                  <dgm:presOf axis="ch des" ptType="node node" st="4 1" cnt="1 0"/>
                  <dgm:constrLst>
                    <dgm:constr type="tMarg" refType="primFontSz" fact="0.3"/>
                    <dgm:constr type="bMarg" refType="primFontSz" fact="0.3"/>
                    <dgm:constr type="lMarg" refType="primFontSz" fact="0.3"/>
                    <dgm:constr type="rMarg" refType="primFontSz" fact="0.3"/>
                  </dgm:constrLst>
                  <dgm:ruleLst>
                    <dgm:rule type="primFontSz" val="5" fact="NaN" max="NaN"/>
                  </dgm:ruleLst>
                </dgm:layoutNode>
              </dgm:layoutNode>
            </dgm:if>
            <dgm:else name="Name28"/>
          </dgm:choose>
          <dgm:layoutNode name="child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ircle">
          <dgm:alg type="composite">
            <dgm:param type="ar" val="1"/>
          </dgm:alg>
          <dgm:shape xmlns:r="http://schemas.openxmlformats.org/officeDocument/2006/relationships" r:blip="">
            <dgm:adjLst/>
          </dgm:shape>
          <dgm:presOf/>
          <dgm:choose name="Name29">
            <dgm:if name="Name30" func="var" arg="dir" op="equ" val="norm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r" for="ch" forName="quadrant1" refType="w" fact="0.5"/>
                <dgm:constr type="rOff" for="ch" forName="quadrant1" refType="w" fact="-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l" for="ch" forName="quadrant2" refType="w" fact="0.5"/>
                <dgm:constr type="lOff" for="ch" forName="quadrant2" refType="w" fact="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l" for="ch" forName="quadrant3" refType="w" fact="0.5"/>
                <dgm:constr type="lOff" for="ch" forName="quadrant3" refType="w" fact="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r" for="ch" forName="quadrant4" refType="w" fact="0.5"/>
                <dgm:constr type="rOff" for="ch" forName="quadrant4" refType="w" fact="-0.01"/>
              </dgm:constrLst>
            </dgm:if>
            <dgm:else name="Name31">
              <dgm:constrLst>
                <dgm:constr type="primFontSz" for="ch" ptType="node" op="equ" val="65"/>
                <dgm:constr type="w" for="ch" forName="quadrant1" refType="w" fact="0.433"/>
                <dgm:constr type="h" for="ch" forName="quadrant1" refType="h" fact="0.433"/>
                <dgm:constr type="b" for="ch" forName="quadrant1" refType="h" fact="0.5"/>
                <dgm:constr type="bOff" for="ch" forName="quadrant1" refType="h" fact="-0.01"/>
                <dgm:constr type="l" for="ch" forName="quadrant1" refType="w" fact="0.5"/>
                <dgm:constr type="lOff" for="ch" forName="quadrant1" refType="w" fact="0.01"/>
                <dgm:constr type="w" for="ch" forName="quadrant2" refType="w" fact="0.433"/>
                <dgm:constr type="h" for="ch" forName="quadrant2" refType="h" fact="0.433"/>
                <dgm:constr type="b" for="ch" forName="quadrant2" refType="h" fact="0.5"/>
                <dgm:constr type="bOff" for="ch" forName="quadrant2" refType="h" fact="-0.01"/>
                <dgm:constr type="r" for="ch" forName="quadrant2" refType="w" fact="0.5"/>
                <dgm:constr type="rOff" for="ch" forName="quadrant2" refType="w" fact="-0.01"/>
                <dgm:constr type="w" for="ch" forName="quadrant3" refType="w" fact="0.433"/>
                <dgm:constr type="h" for="ch" forName="quadrant3" refType="h" fact="0.433"/>
                <dgm:constr type="t" for="ch" forName="quadrant3" refType="h" fact="0.5"/>
                <dgm:constr type="tOff" for="ch" forName="quadrant3" refType="h" fact="0.01"/>
                <dgm:constr type="r" for="ch" forName="quadrant3" refType="w" fact="0.5"/>
                <dgm:constr type="rOff" for="ch" forName="quadrant3" refType="w" fact="-0.01"/>
                <dgm:constr type="w" for="ch" forName="quadrant4" refType="w" fact="0.433"/>
                <dgm:constr type="h" for="ch" forName="quadrant4" refType="h" fact="0.433"/>
                <dgm:constr type="t" for="ch" forName="quadrant4" refType="h" fact="0.5"/>
                <dgm:constr type="tOff" for="ch" forName="quadrant4" refType="h" fact="0.01"/>
                <dgm:constr type="l" for="ch" forName="quadrant4" refType="w" fact="0.5"/>
                <dgm:constr type="lOff" for="ch" forName="quadrant4" refType="w" fact="0.01"/>
              </dgm:constrLst>
            </dgm:else>
          </dgm:choose>
          <dgm:ruleLst/>
          <dgm:layoutNode name="quadrant1" styleLbl="node1">
            <dgm:varLst>
              <dgm:chMax val="1"/>
              <dgm:bulletEnabled val="1"/>
            </dgm:varLst>
            <dgm:alg type="tx"/>
            <dgm:choose name="Name32">
              <dgm:if name="Name33" func="var" arg="dir" op="equ" val="norm">
                <dgm:shape xmlns:r="http://schemas.openxmlformats.org/officeDocument/2006/relationships" type="pieWedge" r:blip="">
                  <dgm:adjLst/>
                </dgm:shape>
              </dgm:if>
              <dgm:else name="Name34">
                <dgm:shape xmlns:r="http://schemas.openxmlformats.org/officeDocument/2006/relationships" rot="90" type="pieWedge" r:blip="">
                  <dgm:adjLst/>
                </dgm:shape>
              </dgm:else>
            </dgm:choose>
            <dgm:presOf axis="ch" ptType="node" cnt="1"/>
            <dgm:constrLst/>
            <dgm:ruleLst>
              <dgm:rule type="primFontSz" val="5" fact="NaN" max="NaN"/>
            </dgm:ruleLst>
          </dgm:layoutNode>
          <dgm:layoutNode name="quadrant2" styleLbl="node1">
            <dgm:varLst>
              <dgm:chMax val="1"/>
              <dgm:bulletEnabled val="1"/>
            </dgm:varLst>
            <dgm:alg type="tx"/>
            <dgm:choose name="Name35">
              <dgm:if name="Name36" func="var" arg="dir" op="equ" val="norm">
                <dgm:shape xmlns:r="http://schemas.openxmlformats.org/officeDocument/2006/relationships" rot="90" type="pieWedge" r:blip="">
                  <dgm:adjLst/>
                </dgm:shape>
              </dgm:if>
              <dgm:else name="Name37">
                <dgm:shape xmlns:r="http://schemas.openxmlformats.org/officeDocument/2006/relationships" type="pieWedge" r:blip="">
                  <dgm:adjLst/>
                </dgm:shape>
              </dgm:else>
            </dgm:choose>
            <dgm:presOf axis="ch" ptType="node" st="2" cnt="1"/>
            <dgm:constrLst/>
            <dgm:ruleLst>
              <dgm:rule type="primFontSz" val="5" fact="NaN" max="NaN"/>
            </dgm:ruleLst>
          </dgm:layoutNode>
          <dgm:layoutNode name="quadrant3" styleLbl="node1">
            <dgm:varLst>
              <dgm:chMax val="1"/>
              <dgm:bulletEnabled val="1"/>
            </dgm:varLst>
            <dgm:alg type="tx"/>
            <dgm:choose name="Name38">
              <dgm:if name="Name39" func="var" arg="dir" op="equ" val="norm">
                <dgm:shape xmlns:r="http://schemas.openxmlformats.org/officeDocument/2006/relationships" rot="180" type="pieWedge" r:blip="">
                  <dgm:adjLst/>
                </dgm:shape>
              </dgm:if>
              <dgm:else name="Name40">
                <dgm:shape xmlns:r="http://schemas.openxmlformats.org/officeDocument/2006/relationships" rot="270" type="pieWedge" r:blip="">
                  <dgm:adjLst/>
                </dgm:shape>
              </dgm:else>
            </dgm:choose>
            <dgm:presOf axis="ch" ptType="node" st="3" cnt="1"/>
            <dgm:constrLst/>
            <dgm:ruleLst>
              <dgm:rule type="primFontSz" val="5" fact="NaN" max="NaN"/>
            </dgm:ruleLst>
          </dgm:layoutNode>
          <dgm:layoutNode name="quadrant4" styleLbl="node1">
            <dgm:varLst>
              <dgm:chMax val="1"/>
              <dgm:bulletEnabled val="1"/>
            </dgm:varLst>
            <dgm:alg type="tx"/>
            <dgm:choose name="Name41">
              <dgm:if name="Name42" func="var" arg="dir" op="equ" val="norm">
                <dgm:shape xmlns:r="http://schemas.openxmlformats.org/officeDocument/2006/relationships" rot="270" type="pieWedge" r:blip="">
                  <dgm:adjLst/>
                </dgm:shape>
              </dgm:if>
              <dgm:else name="Name43">
                <dgm:shape xmlns:r="http://schemas.openxmlformats.org/officeDocument/2006/relationships" rot="180" type="pieWedge" r:blip="">
                  <dgm:adjLst/>
                </dgm:shape>
              </dgm:else>
            </dgm:choose>
            <dgm:presOf axis="ch" ptType="node" st="4" cnt="1"/>
            <dgm:constrLst/>
            <dgm:ruleLst>
              <dgm:rule type="primFontSz" val="5" fact="NaN" max="NaN"/>
            </dgm:ruleLst>
          </dgm:layoutNode>
          <dgm:layoutNode name="quadrantPlaceholder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center1" styleLbl="fgShp">
          <dgm:alg type="sp"/>
          <dgm:choose name="Name44">
            <dgm:if name="Name45" func="var" arg="dir" op="equ" val="norm">
              <dgm:shape xmlns:r="http://schemas.openxmlformats.org/officeDocument/2006/relationships" type="circularArrow" r:blip="" zOrderOff="16">
                <dgm:adjLst/>
              </dgm:shape>
            </dgm:if>
            <dgm:else name="Name46">
              <dgm:shape xmlns:r="http://schemas.openxmlformats.org/officeDocument/2006/relationships" rot="180" type="leftCircularArrow" r:blip="" zOrderOff="16">
                <dgm:adjLst/>
              </dgm:shape>
            </dgm:else>
          </dgm:choose>
          <dgm:presOf/>
          <dgm:constrLst/>
          <dgm:ruleLst/>
        </dgm:layoutNode>
        <dgm:layoutNode name="center2" styleLbl="fgShp">
          <dgm:alg type="sp"/>
          <dgm:choose name="Name47">
            <dgm:if name="Name48" func="var" arg="dir" op="equ" val="norm">
              <dgm:shape xmlns:r="http://schemas.openxmlformats.org/officeDocument/2006/relationships" rot="180" type="circularArrow" r:blip="" zOrderOff="16">
                <dgm:adjLst/>
              </dgm:shape>
            </dgm:if>
            <dgm:else name="Name49">
              <dgm:shape xmlns:r="http://schemas.openxmlformats.org/officeDocument/2006/relationships" type="leftCircularArrow" r:blip="" zOrderOff="16">
                <dgm:adjLst/>
              </dgm:shape>
            </dgm:else>
          </dgm:choose>
          <dgm:presOf/>
          <dgm:constrLst/>
          <dgm:ruleLst/>
        </dgm:layoutNode>
      </dgm:if>
      <dgm:else name="Name50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797D436-C40A-29C9-BD62-B35F265C01D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A390B2-0203-6A12-AC1B-F3FBFA3D7C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772BE9-DBFE-42BD-BCF7-4FF38C40A385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06916-6229-036C-C49B-0D3704C70B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92E916-4906-9A10-5E58-FCB0AC9EDF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5CC7E0-7C7D-4538-9252-870E400CF7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328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BB8F90-CCF8-452A-A61D-25B7B58500AB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54F31E-F12F-4DDE-A96E-40A0838DBF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61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Title Slide Instructions: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Title: Arial Bold, 28pt.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Subtitle/Presenter Name: Arial Regular, 22pt.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DCAEC5-A196-A741-A301-C6ED9FCCA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60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4F31E-F12F-4DDE-A96E-40A0838DBF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63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4F31E-F12F-4DDE-A96E-40A0838DBF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09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4F31E-F12F-4DDE-A96E-40A0838DBF5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889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54F31E-F12F-4DDE-A96E-40A0838DBF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4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8A8F3-7C52-0DD7-7002-8A93DE32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AD1E5-7F72-215A-AB7A-18EEE4546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EDC27-959F-A395-F1E6-1CE378754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A7DBAA-5AF6-F0A3-7F7B-6F5F0FB77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CE6AB-9A95-64D5-38B0-F86A9B5A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9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95AA-A8C0-D725-917B-C259A36AD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443A4-1BDF-0B20-7DF3-E842E9371D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A9857-0AAF-3DDE-86BE-99601024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01825-0F51-65D4-72AC-A08DCF0B3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1E8EC-0330-574A-1C44-4441C52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3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36C7DA-19AC-F5F1-C482-F2BF246988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A23BE-D0C4-6A8D-265E-5A054B3BCD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2C81C-AD93-B3FF-C943-1E9713DFA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BE25F-9016-7033-83CD-AE1476E37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0B2FF-ECF8-948F-38CD-FBC0A0C96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341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88476" y="4409759"/>
            <a:ext cx="7815046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Title: Arial Bold, 28pt.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240881" y="4971970"/>
            <a:ext cx="5710237" cy="52800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b="1"/>
            </a:lvl2pPr>
            <a:lvl3pPr marL="914400" indent="0" algn="ctr">
              <a:buNone/>
              <a:defRPr b="1"/>
            </a:lvl3pPr>
            <a:lvl4pPr marL="1371600" indent="0" algn="ctr">
              <a:buNone/>
              <a:defRPr b="1"/>
            </a:lvl4pPr>
            <a:lvl5pPr marL="1828800" indent="0" algn="ctr">
              <a:buNone/>
              <a:defRPr b="1"/>
            </a:lvl5pPr>
          </a:lstStyle>
          <a:p>
            <a:pPr lvl="0"/>
            <a:r>
              <a:rPr lang="en-US" dirty="0"/>
              <a:t>Subtitle: Arial Regular, 22pt.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DEA685-940A-C240-AA21-31D052F2965A}"/>
              </a:ext>
            </a:extLst>
          </p:cNvPr>
          <p:cNvSpPr/>
          <p:nvPr userDrawn="1"/>
        </p:nvSpPr>
        <p:spPr>
          <a:xfrm>
            <a:off x="5389880" y="4145382"/>
            <a:ext cx="1412240" cy="50800"/>
          </a:xfrm>
          <a:prstGeom prst="rect">
            <a:avLst/>
          </a:prstGeom>
          <a:solidFill>
            <a:srgbClr val="F963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96302"/>
              </a:solidFill>
            </a:endParaRP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5DEDD5D9-D387-7D49-A56B-C4CC1AC9890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60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848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CD6-E8EE-2F2F-F429-F5B5D5EB3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604" y="287703"/>
            <a:ext cx="10515600" cy="604139"/>
          </a:xfrm>
        </p:spPr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9F5E-7C76-8203-EBDF-1426FC18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88" y="1409414"/>
            <a:ext cx="11469624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0488E-204E-69C3-2D77-9BCABFBA9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B80D6-9167-54A4-7B47-C30797FB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Internal Use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23493-2E81-BF55-0F7B-5A1616692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044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2A50A-FC27-C3BE-0470-FE214AC26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097D22-E5CE-13BB-141C-17454298E9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B20EB-4A3A-3E73-DFF6-A9CB9D8C6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56EB98-BB9F-6D2F-58EC-8F664784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91A76-CC0D-E2FC-68E9-A43F3C4D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073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AB70-7E95-CFC3-F323-5CA962C1D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6F2E5-E049-ABED-7F35-CBEF18CACC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E6C2-78E9-DD17-6115-0C93153FE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36AEC-E50D-C3AE-3F1C-DCA260CAB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40F3B-5111-0671-CB4B-AEC9A9B9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434AA8-D440-91F9-DE6A-A24CB98C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09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0347C-5DA2-2CF7-26FF-54C91DB7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4173-6E4F-B4A8-F33E-CAD69C104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0ECD3-D1DD-BEA1-C84F-915D1610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B282BF-9B7C-4FBF-2014-58261E87B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FDD49A-22DB-13A5-ECF2-CA24BDAB46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1C2CC4-11E0-122D-6B7A-9EC2BEEC6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2EC1E-8D7B-0AA1-C6A9-FCEC99AEE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368D30-ADF7-1A89-FA76-7E6BE0A91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12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C7E84-0116-BEE8-A9C8-87F834B5E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E431B-3343-A43E-A230-DEF312504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6E6FD9-63C2-197D-EFF0-06C779AFB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5CFA2F-E970-CA20-E675-C6AE8238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850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041F99-7D7B-74AC-FCF3-7786F6AAE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A467E1-DE41-668B-D51D-53D9646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DD02EA-CA34-C292-A497-6450F553F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061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9787-D47D-D122-A0FE-BDE3D7547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A001D-4680-CB5B-1FB3-717EBEE52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CE481-6EDA-ED55-6281-04B576549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03D00-6045-8F1A-4C72-A7512C15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EA67F4-303A-B03A-75C1-1BC93B5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1F0AE5-B119-D7E0-5850-DA87D855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34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2A61F-FB16-8823-6954-EB70F872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1638C-123E-EC68-8F7E-84393CB52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14739-AA28-206F-648A-8DBC5DC0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F556B-729E-4BD0-891E-BA05BA940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641DC-31F5-09E2-5479-4BB769155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4020D-D98A-2BE8-00B4-D1A04CAF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036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7A2941-E5F4-52D0-3CAE-0744A0C35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88" y="289386"/>
            <a:ext cx="10515600" cy="604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F3A331-B349-CDEA-2890-DCB775C00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1188" y="1409414"/>
            <a:ext cx="1146962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BC8C2-000D-46E8-A66D-E77A51EAFB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CD1CF-FE28-45A6-80F2-2C7EB772DCB2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0CBBE-8748-A6E1-7C79-676FB5723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D6998-71BC-E037-AF34-70DB0C8006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A3B177-C25C-4328-9D0E-E147C858BAF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14D1C5-9C58-37CB-C5C7-4BA4DA6EC973}"/>
              </a:ext>
            </a:extLst>
          </p:cNvPr>
          <p:cNvCxnSpPr/>
          <p:nvPr userDrawn="1"/>
        </p:nvCxnSpPr>
        <p:spPr>
          <a:xfrm>
            <a:off x="361188" y="1060704"/>
            <a:ext cx="2487168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007BF1-F9E2-B7C7-E718-AD914BFAF30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3340" y="6140259"/>
            <a:ext cx="655320" cy="65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51EBADC-A654-FFD2-4957-AC4BA51C31A4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99138" y="6672580"/>
            <a:ext cx="615950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 USE</a:t>
            </a:r>
          </a:p>
        </p:txBody>
      </p:sp>
    </p:spTree>
    <p:extLst>
      <p:ext uri="{BB962C8B-B14F-4D97-AF65-F5344CB8AC3E}">
        <p14:creationId xmlns:p14="http://schemas.microsoft.com/office/powerpoint/2010/main" val="236585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32.sv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31.png"/><Relationship Id="rId5" Type="http://schemas.openxmlformats.org/officeDocument/2006/relationships/diagramQuickStyle" Target="../diagrams/quickStyle4.xml"/><Relationship Id="rId15" Type="http://schemas.openxmlformats.org/officeDocument/2006/relationships/image" Target="../media/image35.png"/><Relationship Id="rId10" Type="http://schemas.openxmlformats.org/officeDocument/2006/relationships/image" Target="../media/image30.svg"/><Relationship Id="rId4" Type="http://schemas.openxmlformats.org/officeDocument/2006/relationships/diagramLayout" Target="../diagrams/layout4.xml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package" Target="../embeddings/Microsoft_Excel_Worksheet1.xlsx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5.xml"/><Relationship Id="rId13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diagramLayout" Target="../diagrams/layout5.xml"/><Relationship Id="rId12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5.xml"/><Relationship Id="rId11" Type="http://schemas.openxmlformats.org/officeDocument/2006/relationships/image" Target="../media/image43.png"/><Relationship Id="rId5" Type="http://schemas.openxmlformats.org/officeDocument/2006/relationships/image" Target="../media/image42.svg"/><Relationship Id="rId10" Type="http://schemas.microsoft.com/office/2007/relationships/diagramDrawing" Target="../diagrams/drawing5.xml"/><Relationship Id="rId4" Type="http://schemas.openxmlformats.org/officeDocument/2006/relationships/image" Target="../media/image41.png"/><Relationship Id="rId9" Type="http://schemas.openxmlformats.org/officeDocument/2006/relationships/diagramColors" Target="../diagrams/colors5.xml"/><Relationship Id="rId14" Type="http://schemas.openxmlformats.org/officeDocument/2006/relationships/image" Target="../media/image46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image" Target="../media/image48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svg"/><Relationship Id="rId3" Type="http://schemas.openxmlformats.org/officeDocument/2006/relationships/image" Target="../media/image67.svg"/><Relationship Id="rId7" Type="http://schemas.openxmlformats.org/officeDocument/2006/relationships/image" Target="../media/image70.svg"/><Relationship Id="rId12" Type="http://schemas.openxmlformats.org/officeDocument/2006/relationships/image" Target="../media/image75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svg"/><Relationship Id="rId5" Type="http://schemas.openxmlformats.org/officeDocument/2006/relationships/hyperlink" Target="https://team.homedepot.com/:x:/r/sites/Team_Agile-SM_ItemBuying/Shared%20Documents/SM_ItemBuying/2025%20C%26R%20Data%20Science/Conversion/2025%20Q2/Pro%20Suppression%20Analysis/Pro%20Suppression%20Analysis%20-%20Q1,%20Q2,%20Q3%20Classes.xlsx?d=wc69d88a19750432eb07b2864f5412a28&amp;csf=1&amp;web=1&amp;e=DY4d1g" TargetMode="External"/><Relationship Id="rId15" Type="http://schemas.openxmlformats.org/officeDocument/2006/relationships/image" Target="../media/image78.sv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svg"/><Relationship Id="rId14" Type="http://schemas.openxmlformats.org/officeDocument/2006/relationships/image" Target="../media/image7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3.png"/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12" Type="http://schemas.openxmlformats.org/officeDocument/2006/relationships/image" Target="../media/image82.svg"/><Relationship Id="rId2" Type="http://schemas.openxmlformats.org/officeDocument/2006/relationships/image" Target="../media/image69.png"/><Relationship Id="rId16" Type="http://schemas.openxmlformats.org/officeDocument/2006/relationships/image" Target="../media/image86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1.png"/><Relationship Id="rId5" Type="http://schemas.openxmlformats.org/officeDocument/2006/relationships/image" Target="../media/image72.svg"/><Relationship Id="rId15" Type="http://schemas.openxmlformats.org/officeDocument/2006/relationships/image" Target="../media/image85.png"/><Relationship Id="rId10" Type="http://schemas.openxmlformats.org/officeDocument/2006/relationships/image" Target="../media/image80.svg"/><Relationship Id="rId4" Type="http://schemas.openxmlformats.org/officeDocument/2006/relationships/image" Target="../media/image71.png"/><Relationship Id="rId9" Type="http://schemas.openxmlformats.org/officeDocument/2006/relationships/image" Target="../media/image79.png"/><Relationship Id="rId14" Type="http://schemas.openxmlformats.org/officeDocument/2006/relationships/image" Target="../media/image84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85.png"/><Relationship Id="rId3" Type="http://schemas.openxmlformats.org/officeDocument/2006/relationships/image" Target="../media/image70.svg"/><Relationship Id="rId7" Type="http://schemas.openxmlformats.org/officeDocument/2006/relationships/image" Target="../media/image74.svg"/><Relationship Id="rId12" Type="http://schemas.openxmlformats.org/officeDocument/2006/relationships/image" Target="../media/image82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81.png"/><Relationship Id="rId5" Type="http://schemas.openxmlformats.org/officeDocument/2006/relationships/image" Target="../media/image72.svg"/><Relationship Id="rId10" Type="http://schemas.openxmlformats.org/officeDocument/2006/relationships/image" Target="../media/image80.svg"/><Relationship Id="rId4" Type="http://schemas.openxmlformats.org/officeDocument/2006/relationships/image" Target="../media/image71.png"/><Relationship Id="rId9" Type="http://schemas.openxmlformats.org/officeDocument/2006/relationships/image" Target="../media/image79.png"/><Relationship Id="rId14" Type="http://schemas.openxmlformats.org/officeDocument/2006/relationships/image" Target="../media/image86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33.png"/><Relationship Id="rId5" Type="http://schemas.openxmlformats.org/officeDocument/2006/relationships/diagramQuickStyle" Target="../diagrams/quickStyle6.xml"/><Relationship Id="rId10" Type="http://schemas.openxmlformats.org/officeDocument/2006/relationships/image" Target="../media/image88.png"/><Relationship Id="rId4" Type="http://schemas.openxmlformats.org/officeDocument/2006/relationships/diagramLayout" Target="../diagrams/layout6.xml"/><Relationship Id="rId9" Type="http://schemas.microsoft.com/office/2007/relationships/hdphoto" Target="../media/hdphoto8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8.wdp"/><Relationship Id="rId3" Type="http://schemas.openxmlformats.org/officeDocument/2006/relationships/diagramLayout" Target="../diagrams/layout7.xml"/><Relationship Id="rId7" Type="http://schemas.openxmlformats.org/officeDocument/2006/relationships/image" Target="../media/image87.png"/><Relationship Id="rId12" Type="http://schemas.openxmlformats.org/officeDocument/2006/relationships/image" Target="../media/image90.sv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11" Type="http://schemas.openxmlformats.org/officeDocument/2006/relationships/image" Target="../media/image89.png"/><Relationship Id="rId5" Type="http://schemas.openxmlformats.org/officeDocument/2006/relationships/diagramColors" Target="../diagrams/colors7.xml"/><Relationship Id="rId10" Type="http://schemas.openxmlformats.org/officeDocument/2006/relationships/image" Target="../media/image33.png"/><Relationship Id="rId4" Type="http://schemas.openxmlformats.org/officeDocument/2006/relationships/diagramQuickStyle" Target="../diagrams/quickStyle7.xml"/><Relationship Id="rId9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63444db988504fb9a45b0ef0c5674e6f-dot-us-east4.composer.googleusercontent.com/dags/prod_create_customer_dna_ib_xgboost_model/grid?tab=graph" TargetMode="External"/><Relationship Id="rId2" Type="http://schemas.openxmlformats.org/officeDocument/2006/relationships/hyperlink" Target="https://63444db988504fb9a45b0ef0c5674e6f-dot-us-east4.composer.googleusercontent.com/dags/prod_create_customer_dna_create_ib_flag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hyperlink" Target="https://4d7d9bce182e414aa90b913d5fe65738-dot-us-east4.composer.googleusercontent.com/dags/create_customer_ecr_dna_create_ib_bestecr_flags/grid?dag_run_id=trigger__2025-03-09T15%3A58%3A00&amp;task_id=create_ib_im_hh_ecr&amp;map_index=-1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24.png"/><Relationship Id="rId18" Type="http://schemas.microsoft.com/office/2007/relationships/hdphoto" Target="../media/hdphoto6.wdp"/><Relationship Id="rId3" Type="http://schemas.openxmlformats.org/officeDocument/2006/relationships/diagramLayout" Target="../diagrams/layout3.xml"/><Relationship Id="rId7" Type="http://schemas.openxmlformats.org/officeDocument/2006/relationships/image" Target="../media/image21.png"/><Relationship Id="rId12" Type="http://schemas.microsoft.com/office/2007/relationships/hdphoto" Target="../media/hdphoto3.wdp"/><Relationship Id="rId17" Type="http://schemas.openxmlformats.org/officeDocument/2006/relationships/image" Target="../media/image26.png"/><Relationship Id="rId2" Type="http://schemas.openxmlformats.org/officeDocument/2006/relationships/diagramData" Target="../diagrams/data3.xml"/><Relationship Id="rId16" Type="http://schemas.microsoft.com/office/2007/relationships/hdphoto" Target="../media/hdphoto5.wdp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3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5.png"/><Relationship Id="rId10" Type="http://schemas.microsoft.com/office/2007/relationships/hdphoto" Target="../media/hdphoto2.wdp"/><Relationship Id="rId19" Type="http://schemas.openxmlformats.org/officeDocument/2006/relationships/hyperlink" Target="https://miro.com/app/board/uXjVKqbvsUY=/" TargetMode="External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Relationship Id="rId14" Type="http://schemas.microsoft.com/office/2007/relationships/hdphoto" Target="../media/hdphoto4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7081D77-9870-224E-B2F8-4FFC6FCBDAD7}"/>
              </a:ext>
            </a:extLst>
          </p:cNvPr>
          <p:cNvSpPr txBox="1">
            <a:spLocks/>
          </p:cNvSpPr>
          <p:nvPr/>
        </p:nvSpPr>
        <p:spPr>
          <a:xfrm>
            <a:off x="0" y="4409759"/>
            <a:ext cx="12192000" cy="5280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In-Market Playbook</a:t>
            </a:r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6B3675F-E538-AD41-B0C7-240D88936EAC}"/>
              </a:ext>
            </a:extLst>
          </p:cNvPr>
          <p:cNvSpPr txBox="1">
            <a:spLocks/>
          </p:cNvSpPr>
          <p:nvPr/>
        </p:nvSpPr>
        <p:spPr>
          <a:xfrm>
            <a:off x="1" y="4971970"/>
            <a:ext cx="12192000" cy="528002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100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6C1CF-8880-092E-91B7-38F0D771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Product Feed Match Rate | Q3 2024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2D0438-0F21-45CE-2897-252C2D08F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140" y="1166882"/>
            <a:ext cx="10007719" cy="548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89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26CF1-6867-7253-ACB5-97CE7B0C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Front Loading and Percentile Suppression Test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920621-B2E5-FAC1-CBEB-D0DE3DB3E006}"/>
              </a:ext>
            </a:extLst>
          </p:cNvPr>
          <p:cNvGrpSpPr/>
          <p:nvPr/>
        </p:nvGrpSpPr>
        <p:grpSpPr>
          <a:xfrm>
            <a:off x="4961681" y="2650969"/>
            <a:ext cx="2268638" cy="2042462"/>
            <a:chOff x="4793461" y="2866958"/>
            <a:chExt cx="2268638" cy="2042462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CE387E6D-757C-F689-AB15-DAFC2B43181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93461" y="2866958"/>
            <a:ext cx="2268638" cy="20424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2A60BB3-DE3D-81A2-48FB-C92F9386031B}"/>
                </a:ext>
              </a:extLst>
            </p:cNvPr>
            <p:cNvGrpSpPr/>
            <p:nvPr/>
          </p:nvGrpSpPr>
          <p:grpSpPr>
            <a:xfrm>
              <a:off x="5280473" y="3498250"/>
              <a:ext cx="1555259" cy="968202"/>
              <a:chOff x="5280473" y="3498250"/>
              <a:chExt cx="1555259" cy="96820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1D6961B-B273-9D92-3700-0ABDB7A4DCCA}"/>
                  </a:ext>
                </a:extLst>
              </p:cNvPr>
              <p:cNvSpPr txBox="1"/>
              <p:nvPr/>
            </p:nvSpPr>
            <p:spPr>
              <a:xfrm>
                <a:off x="6048811" y="4022826"/>
                <a:ext cx="6375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What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FB1DAA-FA25-9D68-3AA2-3467EB22F9C9}"/>
                  </a:ext>
                </a:extLst>
              </p:cNvPr>
              <p:cNvSpPr txBox="1"/>
              <p:nvPr/>
            </p:nvSpPr>
            <p:spPr>
              <a:xfrm>
                <a:off x="5280473" y="4035565"/>
                <a:ext cx="67588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Next Steps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BAAF0E7-83F2-4E34-1733-4CA80E363CCE}"/>
                  </a:ext>
                </a:extLst>
              </p:cNvPr>
              <p:cNvSpPr txBox="1"/>
              <p:nvPr/>
            </p:nvSpPr>
            <p:spPr>
              <a:xfrm>
                <a:off x="5386808" y="3504002"/>
                <a:ext cx="76172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Why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4E9D39-CB4B-5C74-5B3E-1A6EE4A5F684}"/>
                  </a:ext>
                </a:extLst>
              </p:cNvPr>
              <p:cNvSpPr txBox="1"/>
              <p:nvPr/>
            </p:nvSpPr>
            <p:spPr>
              <a:xfrm>
                <a:off x="6021330" y="3498250"/>
                <a:ext cx="81440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How</a:t>
                </a:r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540876E-EA13-BF26-FAFE-C160DC2ED75A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42314" y="3672200"/>
            <a:ext cx="47193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90F0FD6-CBB2-D8F7-2476-96E7C05E3F6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230319" y="3672200"/>
            <a:ext cx="44299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9D6FFC-1ADA-4741-1C75-13591B87FC47}"/>
              </a:ext>
            </a:extLst>
          </p:cNvPr>
          <p:cNvCxnSpPr>
            <a:cxnSpLocks/>
          </p:cNvCxnSpPr>
          <p:nvPr/>
        </p:nvCxnSpPr>
        <p:spPr>
          <a:xfrm flipV="1">
            <a:off x="6096000" y="4693431"/>
            <a:ext cx="0" cy="18532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6F93A07-BB7F-4E3B-E08D-9E54FDADF4E9}"/>
              </a:ext>
            </a:extLst>
          </p:cNvPr>
          <p:cNvCxnSpPr>
            <a:cxnSpLocks/>
          </p:cNvCxnSpPr>
          <p:nvPr/>
        </p:nvCxnSpPr>
        <p:spPr>
          <a:xfrm flipV="1">
            <a:off x="6096000" y="1163478"/>
            <a:ext cx="0" cy="14874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56B737B-F248-43E4-36B4-ABD5F7604382}"/>
              </a:ext>
            </a:extLst>
          </p:cNvPr>
          <p:cNvSpPr txBox="1"/>
          <p:nvPr/>
        </p:nvSpPr>
        <p:spPr>
          <a:xfrm>
            <a:off x="1079872" y="1345158"/>
            <a:ext cx="48743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>
                <a:solidFill>
                  <a:schemeClr val="accent2"/>
                </a:solidFill>
              </a:rPr>
              <a:t>Hypothesis</a:t>
            </a:r>
            <a:endParaRPr lang="en-US" sz="1200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Removing the lower demi-decile, which drives sales but adds little marketing impact, may improve the KPIs and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 Front-loading can optimize share allocation and align with different KPI needs by funding type.</a:t>
            </a:r>
          </a:p>
        </p:txBody>
      </p:sp>
      <p:pic>
        <p:nvPicPr>
          <p:cNvPr id="31" name="Picture 5">
            <a:extLst>
              <a:ext uri="{FF2B5EF4-FFF2-40B4-BE49-F238E27FC236}">
                <a16:creationId xmlns:a16="http://schemas.microsoft.com/office/drawing/2014/main" id="{34D43F0A-971D-0D81-1BCD-35DEC10E5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88" y="1531684"/>
            <a:ext cx="576964" cy="576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9DB2B1E-3660-0F57-5A5E-FF9A34BD3290}"/>
              </a:ext>
            </a:extLst>
          </p:cNvPr>
          <p:cNvSpPr txBox="1"/>
          <p:nvPr/>
        </p:nvSpPr>
        <p:spPr>
          <a:xfrm>
            <a:off x="1079872" y="2511463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solidFill>
                  <a:schemeClr val="accent2"/>
                </a:solidFill>
                <a:ea typeface="Calibri"/>
                <a:cs typeface="Calibri"/>
              </a:rPr>
              <a:t>How do we assess performance?</a:t>
            </a:r>
            <a:endParaRPr lang="en-US" sz="1200" dirty="0">
              <a:solidFill>
                <a:schemeClr val="accent2"/>
              </a:solidFill>
              <a:ea typeface="Calibri"/>
              <a:cs typeface="Calibri"/>
            </a:endParaRPr>
          </a:p>
          <a:p>
            <a:pPr marL="228600" indent="-228600" algn="just">
              <a:buFont typeface="Arial,Sans-Serif"/>
              <a:buChar char="•"/>
            </a:pPr>
            <a:r>
              <a:rPr lang="en-US" sz="1200" dirty="0">
                <a:ea typeface="Calibri"/>
                <a:cs typeface="Calibri"/>
              </a:rPr>
              <a:t>Budget Utilization</a:t>
            </a:r>
          </a:p>
          <a:p>
            <a:pPr marL="228600" indent="-228600" algn="just">
              <a:buFont typeface="Arial,Sans-Serif"/>
              <a:buChar char="•"/>
            </a:pPr>
            <a:r>
              <a:rPr lang="en-US" sz="1200" dirty="0">
                <a:ea typeface="Calibri"/>
                <a:cs typeface="Calibri"/>
              </a:rPr>
              <a:t>Click Through Metrics</a:t>
            </a:r>
          </a:p>
          <a:p>
            <a:pPr marL="228600" indent="-228600" algn="just">
              <a:buFont typeface="Arial,Sans-Serif"/>
              <a:buChar char="•"/>
            </a:pPr>
            <a:r>
              <a:rPr lang="en-US" sz="1200" dirty="0" err="1">
                <a:ea typeface="Calibri"/>
                <a:cs typeface="Calibri"/>
              </a:rPr>
              <a:t>iROAS</a:t>
            </a:r>
            <a:r>
              <a:rPr lang="en-US" sz="1200" dirty="0">
                <a:ea typeface="Calibri"/>
                <a:cs typeface="Calibri"/>
              </a:rPr>
              <a:t> / </a:t>
            </a:r>
            <a:r>
              <a:rPr lang="en-US" sz="1200" dirty="0">
                <a:ea typeface="Calibri"/>
                <a:cs typeface="Arial"/>
              </a:rPr>
              <a:t>Incrementality</a:t>
            </a:r>
          </a:p>
          <a:p>
            <a:pPr marL="228600" indent="-228600" algn="just">
              <a:buFont typeface="Arial,Sans-Serif"/>
              <a:buChar char="•"/>
            </a:pPr>
            <a:r>
              <a:rPr lang="en-US" sz="1200" dirty="0">
                <a:ea typeface="Calibri"/>
                <a:cs typeface="Calibri"/>
              </a:rPr>
              <a:t>CVR,  Sales per HH</a:t>
            </a:r>
          </a:p>
        </p:txBody>
      </p:sp>
      <p:pic>
        <p:nvPicPr>
          <p:cNvPr id="42" name="Graphic 41" descr="Speedometer Middle with solid fill">
            <a:extLst>
              <a:ext uri="{FF2B5EF4-FFF2-40B4-BE49-F238E27FC236}">
                <a16:creationId xmlns:a16="http://schemas.microsoft.com/office/drawing/2014/main" id="{0D307E41-B24A-FAC5-CDE2-928F4CB30D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61188" y="2608836"/>
            <a:ext cx="576964" cy="576964"/>
          </a:xfrm>
          <a:prstGeom prst="rect">
            <a:avLst/>
          </a:prstGeom>
        </p:spPr>
      </p:pic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9668A65-CBCF-9E0F-4562-BF0A56AFC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022735"/>
              </p:ext>
            </p:extLst>
          </p:nvPr>
        </p:nvGraphicFramePr>
        <p:xfrm>
          <a:off x="6854591" y="1728149"/>
          <a:ext cx="4679553" cy="14159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34198">
                  <a:extLst>
                    <a:ext uri="{9D8B030D-6E8A-4147-A177-3AD203B41FA5}">
                      <a16:colId xmlns:a16="http://schemas.microsoft.com/office/drawing/2014/main" val="3525123729"/>
                    </a:ext>
                  </a:extLst>
                </a:gridCol>
                <a:gridCol w="3345355">
                  <a:extLst>
                    <a:ext uri="{9D8B030D-6E8A-4147-A177-3AD203B41FA5}">
                      <a16:colId xmlns:a16="http://schemas.microsoft.com/office/drawing/2014/main" val="2678764294"/>
                    </a:ext>
                  </a:extLst>
                </a:gridCol>
              </a:tblGrid>
              <a:tr h="45177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Share 1 - Test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Front Loaded Share with best score first (Rank/predict conversion)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172624"/>
                  </a:ext>
                </a:extLst>
              </a:tr>
              <a:tr h="45177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Share 2 - Test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Suppress Percentile 0, 1 and then next best scores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777822"/>
                  </a:ext>
                </a:extLst>
              </a:tr>
              <a:tr h="451771">
                <a:tc>
                  <a:txBody>
                    <a:bodyPr/>
                    <a:lstStyle/>
                    <a:p>
                      <a:pPr algn="l" fontAlgn="b"/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 Share 3 - BAU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 change to the inputs 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926534"/>
                  </a:ext>
                </a:extLst>
              </a:tr>
            </a:tbl>
          </a:graphicData>
        </a:graphic>
      </p:graphicFrame>
      <p:sp>
        <p:nvSpPr>
          <p:cNvPr id="45" name="TextBox 44">
            <a:extLst>
              <a:ext uri="{FF2B5EF4-FFF2-40B4-BE49-F238E27FC236}">
                <a16:creationId xmlns:a16="http://schemas.microsoft.com/office/drawing/2014/main" id="{384ABA64-8BF1-DDBC-1B1C-BAEC0C7B6B2A}"/>
              </a:ext>
            </a:extLst>
          </p:cNvPr>
          <p:cNvSpPr txBox="1"/>
          <p:nvPr/>
        </p:nvSpPr>
        <p:spPr>
          <a:xfrm>
            <a:off x="8726189" y="1347899"/>
            <a:ext cx="14381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Test Design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CB6A8F-F8B6-BF71-6442-F3103C5140A3}"/>
              </a:ext>
            </a:extLst>
          </p:cNvPr>
          <p:cNvSpPr txBox="1"/>
          <p:nvPr/>
        </p:nvSpPr>
        <p:spPr>
          <a:xfrm>
            <a:off x="1536967" y="3962041"/>
            <a:ext cx="28258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Roadmap and Impact Measurement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B32395D-E53A-34C4-26EC-1237C4AF42C8}"/>
              </a:ext>
            </a:extLst>
          </p:cNvPr>
          <p:cNvGrpSpPr/>
          <p:nvPr/>
        </p:nvGrpSpPr>
        <p:grpSpPr>
          <a:xfrm>
            <a:off x="242315" y="5535274"/>
            <a:ext cx="5415198" cy="894877"/>
            <a:chOff x="242315" y="5535274"/>
            <a:chExt cx="5415198" cy="894877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5D9E401-F98B-C703-BC51-5D05B6CBEA1E}"/>
                </a:ext>
              </a:extLst>
            </p:cNvPr>
            <p:cNvSpPr txBox="1"/>
            <p:nvPr/>
          </p:nvSpPr>
          <p:spPr>
            <a:xfrm>
              <a:off x="938152" y="5571683"/>
              <a:ext cx="4719361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200" b="1" dirty="0">
                  <a:solidFill>
                    <a:schemeClr val="accent2"/>
                  </a:solidFill>
                  <a:ea typeface="Calibri"/>
                  <a:cs typeface="Calibri"/>
                </a:rPr>
                <a:t>What next?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dirty="0">
                  <a:ea typeface="Calibri"/>
                  <a:cs typeface="Calibri"/>
                </a:rPr>
                <a:t>Based on Learnings from the Test, work on at Full Scale. </a:t>
              </a:r>
            </a:p>
            <a:p>
              <a:pPr marL="171450" indent="-171450">
                <a:buFont typeface="Arial"/>
                <a:buChar char="•"/>
              </a:pPr>
              <a:r>
                <a:rPr lang="en-US" sz="1200" b="1" dirty="0">
                  <a:ea typeface="Calibri"/>
                  <a:cs typeface="Calibri"/>
                </a:rPr>
                <a:t>Assessing </a:t>
              </a:r>
              <a:r>
                <a:rPr lang="en-US" sz="1200" dirty="0">
                  <a:ea typeface="Calibri"/>
                  <a:cs typeface="Calibri"/>
                </a:rPr>
                <a:t>Audience volume at Individual Level and </a:t>
              </a:r>
              <a:r>
                <a:rPr lang="en-US" sz="1200" b="1" dirty="0">
                  <a:ea typeface="Calibri"/>
                  <a:cs typeface="Calibri"/>
                </a:rPr>
                <a:t>Potential </a:t>
              </a:r>
              <a:r>
                <a:rPr lang="en-US" sz="1200" dirty="0">
                  <a:ea typeface="Calibri"/>
                  <a:cs typeface="Calibri"/>
                </a:rPr>
                <a:t>Cost Savings, with current Strategies</a:t>
              </a:r>
            </a:p>
          </p:txBody>
        </p:sp>
        <p:pic>
          <p:nvPicPr>
            <p:cNvPr id="53" name="Graphic 52" descr="Route (Two Pins With A Path) with solid fill">
              <a:extLst>
                <a:ext uri="{FF2B5EF4-FFF2-40B4-BE49-F238E27FC236}">
                  <a16:creationId xmlns:a16="http://schemas.microsoft.com/office/drawing/2014/main" id="{6EB63866-A370-8CA2-E3C0-8504EB5F5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61188" y="5649818"/>
              <a:ext cx="587863" cy="587863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A9BF15E-C7F7-2BD6-2771-427293C32639}"/>
                </a:ext>
              </a:extLst>
            </p:cNvPr>
            <p:cNvSpPr/>
            <p:nvPr/>
          </p:nvSpPr>
          <p:spPr>
            <a:xfrm>
              <a:off x="242315" y="5535274"/>
              <a:ext cx="5415191" cy="894877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E7F95E7-2CD5-9E76-1D7B-48CB7C8F068E}"/>
              </a:ext>
            </a:extLst>
          </p:cNvPr>
          <p:cNvGrpSpPr/>
          <p:nvPr/>
        </p:nvGrpSpPr>
        <p:grpSpPr>
          <a:xfrm>
            <a:off x="242314" y="4423375"/>
            <a:ext cx="5415201" cy="894877"/>
            <a:chOff x="242314" y="4365007"/>
            <a:chExt cx="5415201" cy="894877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88CFE3FB-B38F-7071-CC0D-DCBFAE4FABC1}"/>
                </a:ext>
              </a:extLst>
            </p:cNvPr>
            <p:cNvSpPr txBox="1"/>
            <p:nvPr/>
          </p:nvSpPr>
          <p:spPr>
            <a:xfrm>
              <a:off x="938152" y="4392478"/>
              <a:ext cx="471936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en-US" sz="1200" b="1" dirty="0">
                  <a:solidFill>
                    <a:schemeClr val="accent2"/>
                  </a:solidFill>
                  <a:ea typeface="+mn-lt"/>
                  <a:cs typeface="+mn-lt"/>
                </a:rPr>
                <a:t>How do we test this?</a:t>
              </a:r>
            </a:p>
            <a:p>
              <a:pPr algn="just"/>
              <a:r>
                <a:rPr lang="en-US" sz="1200" dirty="0">
                  <a:solidFill>
                    <a:srgbClr val="000000"/>
                  </a:solidFill>
                  <a:ea typeface="Calibri"/>
                  <a:cs typeface="Calibri"/>
                </a:rPr>
                <a:t>Test three audience classes with equal budget and size by comparing performance of front-loaded delivery, exclusion of lower demi-decile, and an unchanged control group.</a:t>
              </a:r>
            </a:p>
          </p:txBody>
        </p:sp>
        <p:pic>
          <p:nvPicPr>
            <p:cNvPr id="50" name="Picture 64" descr="Icon&#10;&#10;Description automatically generated">
              <a:extLst>
                <a:ext uri="{FF2B5EF4-FFF2-40B4-BE49-F238E27FC236}">
                  <a16:creationId xmlns:a16="http://schemas.microsoft.com/office/drawing/2014/main" id="{C1AB2E7D-34FB-7EE4-97AB-5CAEB40BD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61188" y="4514044"/>
              <a:ext cx="576964" cy="587863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2ED66E-740E-8FD1-138B-FF41E2882AC1}"/>
                </a:ext>
              </a:extLst>
            </p:cNvPr>
            <p:cNvSpPr/>
            <p:nvPr/>
          </p:nvSpPr>
          <p:spPr>
            <a:xfrm>
              <a:off x="242314" y="4365007"/>
              <a:ext cx="5415191" cy="894877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3B868D8-49F3-903C-ADF7-1B58EC58D3AD}"/>
              </a:ext>
            </a:extLst>
          </p:cNvPr>
          <p:cNvSpPr txBox="1"/>
          <p:nvPr/>
        </p:nvSpPr>
        <p:spPr>
          <a:xfrm>
            <a:off x="7197402" y="4325661"/>
            <a:ext cx="4326972" cy="22929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solidFill>
                  <a:srgbClr val="000000"/>
                </a:solidFill>
                <a:ea typeface="Calibri"/>
                <a:cs typeface="Calibri"/>
              </a:rPr>
              <a:t>Test/Audience Selection</a:t>
            </a:r>
          </a:p>
          <a:p>
            <a:endParaRPr lang="en-US" sz="1100" dirty="0">
              <a:ea typeface="Calibri"/>
              <a:cs typeface="Calibri"/>
            </a:endParaRPr>
          </a:p>
          <a:p>
            <a:endParaRPr lang="en-US" sz="1100" dirty="0">
              <a:ea typeface="Calibri"/>
              <a:cs typeface="Calibri"/>
            </a:endParaRPr>
          </a:p>
          <a:p>
            <a:endParaRPr lang="en-US" sz="1100" b="1" dirty="0">
              <a:ea typeface="Calibri"/>
              <a:cs typeface="Calibri"/>
            </a:endParaRPr>
          </a:p>
          <a:p>
            <a:endParaRPr lang="en-US" sz="1100" b="1" dirty="0">
              <a:ea typeface="Calibri"/>
              <a:cs typeface="Calibri"/>
            </a:endParaRPr>
          </a:p>
          <a:p>
            <a:endParaRPr lang="en-US" sz="1100" b="1" dirty="0">
              <a:ea typeface="Calibri"/>
              <a:cs typeface="Calibri"/>
            </a:endParaRPr>
          </a:p>
          <a:p>
            <a:r>
              <a:rPr lang="en-US" sz="1100" b="1" dirty="0">
                <a:ea typeface="Calibri"/>
                <a:cs typeface="Calibri"/>
              </a:rPr>
              <a:t>Channel Selection and Strategy</a:t>
            </a:r>
            <a:endParaRPr lang="en-US" sz="1100" dirty="0">
              <a:cs typeface="Arial"/>
            </a:endParaRPr>
          </a:p>
          <a:p>
            <a:r>
              <a:rPr lang="en-US" sz="1100" dirty="0">
                <a:ea typeface="Calibri"/>
                <a:cs typeface="Calibri"/>
              </a:rPr>
              <a:t>Meta and OLA, same objective function as current state</a:t>
            </a:r>
          </a:p>
          <a:p>
            <a:endParaRPr lang="en-US" sz="1100" dirty="0">
              <a:ea typeface="Calibri"/>
              <a:cs typeface="Calibri"/>
            </a:endParaRPr>
          </a:p>
          <a:p>
            <a:r>
              <a:rPr lang="en-US" sz="1100" b="1" dirty="0">
                <a:ea typeface="Calibri"/>
                <a:cs typeface="Calibri"/>
              </a:rPr>
              <a:t>Call-outs</a:t>
            </a:r>
          </a:p>
          <a:p>
            <a:r>
              <a:rPr lang="en-US" sz="1100" dirty="0">
                <a:ea typeface="Calibri"/>
                <a:cs typeface="Calibri"/>
              </a:rPr>
              <a:t>Test share is propensity model based only. Deterministic HHs are not tested for suppression</a:t>
            </a:r>
          </a:p>
          <a:p>
            <a:endParaRPr lang="en-US" sz="1100" dirty="0">
              <a:ea typeface="Calibri"/>
              <a:cs typeface="Calibri"/>
            </a:endParaRPr>
          </a:p>
        </p:txBody>
      </p:sp>
      <p:pic>
        <p:nvPicPr>
          <p:cNvPr id="11" name="Picture 10" descr="A orange line art of a person wearing a hard hat&#10;&#10;Description automatically generated">
            <a:extLst>
              <a:ext uri="{FF2B5EF4-FFF2-40B4-BE49-F238E27FC236}">
                <a16:creationId xmlns:a16="http://schemas.microsoft.com/office/drawing/2014/main" id="{0A595E3F-78AA-CCDC-BE67-0F80F782060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596751" y="4715007"/>
            <a:ext cx="353452" cy="445444"/>
          </a:xfrm>
          <a:prstGeom prst="rect">
            <a:avLst/>
          </a:prstGeom>
        </p:spPr>
      </p:pic>
      <p:pic>
        <p:nvPicPr>
          <p:cNvPr id="13" name="Picture 12" descr="A mouse cursor on a black background&#10;&#10;Description automatically generated">
            <a:extLst>
              <a:ext uri="{FF2B5EF4-FFF2-40B4-BE49-F238E27FC236}">
                <a16:creationId xmlns:a16="http://schemas.microsoft.com/office/drawing/2014/main" id="{EF011297-F503-6A07-6DA2-3AE7F9695363}"/>
              </a:ext>
            </a:extLst>
          </p:cNvPr>
          <p:cNvPicPr>
            <a:picLocks noChangeAspect="1"/>
          </p:cNvPicPr>
          <p:nvPr/>
        </p:nvPicPr>
        <p:blipFill>
          <a:blip r:embed="rId15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96751" y="5355557"/>
            <a:ext cx="444017" cy="445444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">
            <a:extLst>
              <a:ext uri="{FF2B5EF4-FFF2-40B4-BE49-F238E27FC236}">
                <a16:creationId xmlns:a16="http://schemas.microsoft.com/office/drawing/2014/main" id="{16DA3604-19D1-8A84-23C0-715456F92E4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96751" y="5925142"/>
            <a:ext cx="449846" cy="439566"/>
          </a:xfrm>
          <a:prstGeom prst="rect">
            <a:avLst/>
          </a:prstGeom>
        </p:spPr>
      </p:pic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821D78B-3F8E-265B-BEB5-C16937728B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429877"/>
              </p:ext>
            </p:extLst>
          </p:nvPr>
        </p:nvGraphicFramePr>
        <p:xfrm>
          <a:off x="7301852" y="4571969"/>
          <a:ext cx="3655575" cy="731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04633">
                  <a:extLst>
                    <a:ext uri="{9D8B030D-6E8A-4147-A177-3AD203B41FA5}">
                      <a16:colId xmlns:a16="http://schemas.microsoft.com/office/drawing/2014/main" val="4276420447"/>
                    </a:ext>
                  </a:extLst>
                </a:gridCol>
                <a:gridCol w="875471">
                  <a:extLst>
                    <a:ext uri="{9D8B030D-6E8A-4147-A177-3AD203B41FA5}">
                      <a16:colId xmlns:a16="http://schemas.microsoft.com/office/drawing/2014/main" val="2001316612"/>
                    </a:ext>
                  </a:extLst>
                </a:gridCol>
                <a:gridCol w="875471">
                  <a:extLst>
                    <a:ext uri="{9D8B030D-6E8A-4147-A177-3AD203B41FA5}">
                      <a16:colId xmlns:a16="http://schemas.microsoft.com/office/drawing/2014/main" val="33076619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600" b="1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CLASS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SVP LINE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600" b="1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Channel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18451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6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IB_INMKT_029_008_LAUNDRY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DECOR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6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Meta and OLA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7168044"/>
                  </a:ext>
                </a:extLst>
              </a:tr>
              <a:tr h="129558">
                <a:tc>
                  <a:txBody>
                    <a:bodyPr/>
                    <a:lstStyle/>
                    <a:p>
                      <a:pPr algn="l"/>
                      <a:r>
                        <a:rPr lang="en-US" sz="6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IB_INMKT_025_005_SECURITY_SAFETY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HARDLINES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0" i="0" u="none" strike="noStrike" kern="1200" noProof="0">
                          <a:solidFill>
                            <a:schemeClr val="tx1"/>
                          </a:solidFill>
                          <a:latin typeface="Calibri"/>
                        </a:rPr>
                        <a:t>Meta and OLA</a:t>
                      </a:r>
                      <a:endParaRPr lang="en-US" sz="600" b="0" i="0" u="none" strike="noStrike" kern="120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1087305"/>
                  </a:ext>
                </a:extLst>
              </a:tr>
              <a:tr h="129558">
                <a:tc>
                  <a:txBody>
                    <a:bodyPr/>
                    <a:lstStyle/>
                    <a:p>
                      <a:pPr algn="l"/>
                      <a:r>
                        <a:rPr lang="en-US" sz="600" kern="1200" dirty="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IB_INMKT_026_010_WATER_HEATERS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kern="1200">
                          <a:solidFill>
                            <a:schemeClr val="tx1"/>
                          </a:solidFill>
                          <a:latin typeface="Calibri"/>
                          <a:ea typeface="Calibri"/>
                          <a:cs typeface="Calibri"/>
                        </a:rPr>
                        <a:t>BUILDING MATERIALS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b="0" i="0" u="none" strike="noStrike" kern="1200" noProof="0" dirty="0">
                          <a:solidFill>
                            <a:schemeClr val="tx1"/>
                          </a:solidFill>
                          <a:latin typeface="Calibri"/>
                        </a:rPr>
                        <a:t>Meta and OLA</a:t>
                      </a:r>
                      <a:endParaRPr lang="en-US" sz="600" b="0" i="0" u="none" strike="noStrike" kern="1200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53849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04A7716-AA9C-43B9-C2FB-530162DD9B90}"/>
              </a:ext>
            </a:extLst>
          </p:cNvPr>
          <p:cNvSpPr txBox="1"/>
          <p:nvPr/>
        </p:nvSpPr>
        <p:spPr>
          <a:xfrm>
            <a:off x="7649861" y="3957253"/>
            <a:ext cx="30890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Test Hypothesis : Audience Viewpoint</a:t>
            </a:r>
          </a:p>
        </p:txBody>
      </p:sp>
    </p:spTree>
    <p:extLst>
      <p:ext uri="{BB962C8B-B14F-4D97-AF65-F5344CB8AC3E}">
        <p14:creationId xmlns:p14="http://schemas.microsoft.com/office/powerpoint/2010/main" val="20634278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C2D1-6975-46EB-C0B7-8AF97ED2D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Loading Test Results –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49ABC0-C06D-3312-5FDD-CD596C950AF4}"/>
              </a:ext>
            </a:extLst>
          </p:cNvPr>
          <p:cNvSpPr txBox="1"/>
          <p:nvPr/>
        </p:nvSpPr>
        <p:spPr>
          <a:xfrm>
            <a:off x="260604" y="5124654"/>
            <a:ext cx="10748011" cy="1424097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Please 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Targeted Audience were only considered for this analysis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Time Period: FW 27 to FW 30 (4 weeks)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 30 Day attribution window were considered in this analysis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 First week of Q3 i.e., FW 27 BAU audience was not deployed for Water heaters (thus lower HH count)</a:t>
            </a: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F0C084EC-CAE1-7E65-40E0-1BFC3C4625F7}"/>
              </a:ext>
            </a:extLst>
          </p:cNvPr>
          <p:cNvSpPr txBox="1"/>
          <p:nvPr/>
        </p:nvSpPr>
        <p:spPr>
          <a:xfrm>
            <a:off x="260604" y="1370460"/>
            <a:ext cx="10748011" cy="983086"/>
          </a:xfrm>
          <a:prstGeom prst="rect">
            <a:avLst/>
          </a:prstGeom>
          <a:solidFill>
            <a:schemeClr val="lt1"/>
          </a:solidFill>
          <a:ln w="19050" cmpd="sng">
            <a:solidFill>
              <a:schemeClr val="accent2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Hypothesis 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front loaded top demi deciles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should have the best quality customers, which should be evident in the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sales metrics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compared across share types.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B3CE52-3E76-9E15-9BD8-F64C44257A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884878"/>
              </p:ext>
            </p:extLst>
          </p:nvPr>
        </p:nvGraphicFramePr>
        <p:xfrm>
          <a:off x="260604" y="2808825"/>
          <a:ext cx="9231313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66209" imgH="1860535" progId="Excel.Sheet.12">
                  <p:embed/>
                </p:oleObj>
              </mc:Choice>
              <mc:Fallback>
                <p:oleObj name="Worksheet" r:id="rId2" imgW="9366209" imgH="186053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DB3CE52-3E76-9E15-9BD8-F64C44257A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604" y="2808825"/>
                        <a:ext cx="9231313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9D5B071-6561-390B-9A95-7A836DC61F03}"/>
              </a:ext>
            </a:extLst>
          </p:cNvPr>
          <p:cNvSpPr/>
          <p:nvPr/>
        </p:nvSpPr>
        <p:spPr>
          <a:xfrm>
            <a:off x="9587834" y="3384062"/>
            <a:ext cx="1420781" cy="9095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hypothesis was validated across all classes</a:t>
            </a:r>
          </a:p>
        </p:txBody>
      </p:sp>
    </p:spTree>
    <p:extLst>
      <p:ext uri="{BB962C8B-B14F-4D97-AF65-F5344CB8AC3E}">
        <p14:creationId xmlns:p14="http://schemas.microsoft.com/office/powerpoint/2010/main" val="355780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5E7FD-4E05-0E04-EBA1-34AB35985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 Loading Test Results - 2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920F8-578E-A4DC-EB49-455B76E43394}"/>
              </a:ext>
            </a:extLst>
          </p:cNvPr>
          <p:cNvSpPr txBox="1"/>
          <p:nvPr/>
        </p:nvSpPr>
        <p:spPr>
          <a:xfrm>
            <a:off x="260604" y="4844337"/>
            <a:ext cx="10748011" cy="1662635"/>
          </a:xfrm>
          <a:prstGeom prst="rect">
            <a:avLst/>
          </a:prstGeom>
          <a:solidFill>
            <a:schemeClr val="lt1"/>
          </a:solidFill>
          <a:ln w="9525" cmpd="sng">
            <a:solidFill>
              <a:schemeClr val="lt1">
                <a:shade val="50000"/>
              </a:schemeClr>
            </a:solidFill>
            <a:prstDash val="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91440" tIns="45720" rIns="91440" bIns="4572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Please 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1. Targeted Audience were only considered for this analysis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2. Time Period: FW 27 to FW 30 (4 weeks)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3. 30 Day attribution window were considered in this analysis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 Match rate defines the total audience that were captured in the MTA table from the Refresh date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4. Marketing Impact  = IR / ER i.e. (IR = Incremental Revenue and ER = Enterprise Revenue)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6. Base Propensity  = 1 - Marketing Impact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7. For marketing impact, we have a lookback of 45 days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rPr>
              <a:t>8. First week of Q3 i.e., FW 27 BAU audience was not deployed for Water heaters (thus lower HH count)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Arial" panose="020B0604020202020204"/>
            </a:endParaRPr>
          </a:p>
        </p:txBody>
      </p:sp>
      <p:sp>
        <p:nvSpPr>
          <p:cNvPr id="5" name="TextBox 3">
            <a:extLst>
              <a:ext uri="{FF2B5EF4-FFF2-40B4-BE49-F238E27FC236}">
                <a16:creationId xmlns:a16="http://schemas.microsoft.com/office/drawing/2014/main" id="{E72196BB-011D-45BB-C8E3-8B17720D8FF6}"/>
              </a:ext>
            </a:extLst>
          </p:cNvPr>
          <p:cNvSpPr txBox="1"/>
          <p:nvPr/>
        </p:nvSpPr>
        <p:spPr>
          <a:xfrm>
            <a:off x="260604" y="1296622"/>
            <a:ext cx="10748011" cy="995260"/>
          </a:xfrm>
          <a:prstGeom prst="rect">
            <a:avLst/>
          </a:prstGeom>
          <a:solidFill>
            <a:schemeClr val="lt1"/>
          </a:solidFill>
          <a:ln w="19050" cmpd="sng">
            <a:solidFill>
              <a:schemeClr val="accent2"/>
            </a:solidFill>
            <a:prstDash val="sysDash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Hypothesis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If we, suppressed top demi-deciles and front loaded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lower demi deciles,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we can </a:t>
            </a: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expect higher marketing impact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(given lower base propensity for lower DD).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E328AE-A2A3-CF16-EDE6-A548189878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1870239"/>
              </p:ext>
            </p:extLst>
          </p:nvPr>
        </p:nvGraphicFramePr>
        <p:xfrm>
          <a:off x="260604" y="2637834"/>
          <a:ext cx="9391650" cy="186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391773" imgH="1860535" progId="Excel.Sheet.12">
                  <p:embed/>
                </p:oleObj>
              </mc:Choice>
              <mc:Fallback>
                <p:oleObj name="Worksheet" r:id="rId2" imgW="9391773" imgH="1860535" progId="Excel.Shee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E328AE-A2A3-CF16-EDE6-A548189878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0604" y="2637834"/>
                        <a:ext cx="9391650" cy="186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5DF1C76-7D47-CF2D-8F81-CC184F55EBDF}"/>
              </a:ext>
            </a:extLst>
          </p:cNvPr>
          <p:cNvSpPr/>
          <p:nvPr/>
        </p:nvSpPr>
        <p:spPr>
          <a:xfrm>
            <a:off x="9652254" y="3249522"/>
            <a:ext cx="1420781" cy="90951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1" u="none" strike="noStrike" kern="1200" cap="none" spc="0" normalizeH="0" baseline="0" noProof="0" dirty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 hypothesis was validated across all classes</a:t>
            </a:r>
          </a:p>
        </p:txBody>
      </p:sp>
    </p:spTree>
    <p:extLst>
      <p:ext uri="{BB962C8B-B14F-4D97-AF65-F5344CB8AC3E}">
        <p14:creationId xmlns:p14="http://schemas.microsoft.com/office/powerpoint/2010/main" val="558948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24B75-22CD-8C27-7D9C-8889AF1D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In-Market | Class Selection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CA97A6-16B9-ED5F-40BC-29D9F750F673}"/>
              </a:ext>
            </a:extLst>
          </p:cNvPr>
          <p:cNvSpPr/>
          <p:nvPr/>
        </p:nvSpPr>
        <p:spPr>
          <a:xfrm>
            <a:off x="5347170" y="4156804"/>
            <a:ext cx="811763" cy="811763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D908826-C7AB-0B38-EC11-F394093E53BE}"/>
              </a:ext>
            </a:extLst>
          </p:cNvPr>
          <p:cNvSpPr txBox="1">
            <a:spLocks/>
          </p:cNvSpPr>
          <p:nvPr/>
        </p:nvSpPr>
        <p:spPr>
          <a:xfrm>
            <a:off x="260604" y="1955493"/>
            <a:ext cx="5835809" cy="4494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85750" marR="0" indent="-28575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Step 1: Class prioritization process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Owner: Data Science</a:t>
            </a: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Refresh Cadence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Run each quarter. ASM requests it as they prep for upcoming quarter and needs this as reference for laying out quarterly plans for Strategic Panel regroups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it involves (metrics?)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it addresses/provides: 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Seasonality trends – Higher weightage to quarter in consideration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Marketing Influence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 panose="020F0502020204030204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Calibri"/>
              </a:rPr>
              <a:t>Demand and performance- based on purchasers and browsers count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5FCB6F77-29EA-43A7-4CEA-9B3FD1F88A96}"/>
              </a:ext>
            </a:extLst>
          </p:cNvPr>
          <p:cNvSpPr txBox="1">
            <a:spLocks/>
          </p:cNvSpPr>
          <p:nvPr/>
        </p:nvSpPr>
        <p:spPr>
          <a:xfrm>
            <a:off x="6442503" y="1955494"/>
            <a:ext cx="5097381" cy="36493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Step 2: Additional Considerations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Owner: Audience Strategy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happens &amp; When?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occurs prior to initial Strategic Panel meeting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What it involves: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Calibri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Balancing support across 3 SVPs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Factor in merchant priorities that align with the strategy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Incorporate measurement insights and revisiting performance of classes from prior year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Less emphasis on classes that show low AUR/AOV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paid media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(i.e. fasteners, wiring devices,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etc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); partner with other teams to ensure support for these classes is happening in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owned channels</a:t>
            </a:r>
          </a:p>
          <a:p>
            <a:pPr marL="285750" marR="0" lvl="0" indent="-28575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96302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Balance seasonality of the quarter</a:t>
            </a:r>
          </a:p>
        </p:txBody>
      </p:sp>
      <p:graphicFrame>
        <p:nvGraphicFramePr>
          <p:cNvPr id="16" name="Table 7">
            <a:extLst>
              <a:ext uri="{FF2B5EF4-FFF2-40B4-BE49-F238E27FC236}">
                <a16:creationId xmlns:a16="http://schemas.microsoft.com/office/drawing/2014/main" id="{D0A51C62-1AE1-8C73-D82F-19E0B3FDD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12712"/>
              </p:ext>
            </p:extLst>
          </p:nvPr>
        </p:nvGraphicFramePr>
        <p:xfrm>
          <a:off x="359843" y="4156804"/>
          <a:ext cx="2956611" cy="1152180"/>
        </p:xfrm>
        <a:graphic>
          <a:graphicData uri="http://schemas.openxmlformats.org/drawingml/2006/table">
            <a:tbl>
              <a:tblPr firstRow="1" bandRow="1"/>
              <a:tblGrid>
                <a:gridCol w="2956611">
                  <a:extLst>
                    <a:ext uri="{9D8B030D-6E8A-4147-A177-3AD203B41FA5}">
                      <a16:colId xmlns:a16="http://schemas.microsoft.com/office/drawing/2014/main" val="303330165"/>
                    </a:ext>
                  </a:extLst>
                </a:gridCol>
              </a:tblGrid>
              <a:tr h="115218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Sales:</a:t>
                      </a:r>
                      <a:endParaRPr lang="en-US" sz="1000" b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Sales per HHID</a:t>
                      </a:r>
                      <a:endParaRPr lang="en-US" sz="1000" b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AOV</a:t>
                      </a:r>
                      <a:endParaRPr lang="en-US" sz="1000" b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Seasonality trends ( Sales and visits)</a:t>
                      </a:r>
                      <a:endParaRPr lang="en-US" sz="1000" b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Marketing Influence- Visits from Non-direct Marketing channels</a:t>
                      </a:r>
                      <a:endParaRPr lang="en-US" sz="1000" b="0" dirty="0"/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335146"/>
                  </a:ext>
                </a:extLst>
              </a:tr>
            </a:tbl>
          </a:graphicData>
        </a:graphic>
      </p:graphicFrame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4579410D-3457-DA60-D13B-866DA66755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793558"/>
              </p:ext>
            </p:extLst>
          </p:nvPr>
        </p:nvGraphicFramePr>
        <p:xfrm>
          <a:off x="3139802" y="4124446"/>
          <a:ext cx="2956611" cy="1688241"/>
        </p:xfrm>
        <a:graphic>
          <a:graphicData uri="http://schemas.openxmlformats.org/drawingml/2006/table">
            <a:tbl>
              <a:tblPr firstRow="1" bandRow="1"/>
              <a:tblGrid>
                <a:gridCol w="2956611">
                  <a:extLst>
                    <a:ext uri="{9D8B030D-6E8A-4147-A177-3AD203B41FA5}">
                      <a16:colId xmlns:a16="http://schemas.microsoft.com/office/drawing/2014/main" val="303330165"/>
                    </a:ext>
                  </a:extLst>
                </a:gridCol>
              </a:tblGrid>
              <a:tr h="10620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Visitor count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Audience Count/Unique HHIDs - Sales and Visits</a:t>
                      </a:r>
                      <a:endParaRPr lang="en-US" sz="1000" b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Ensemble, Deterministic only, Probabilistic audience count</a:t>
                      </a:r>
                      <a:endParaRPr lang="en-US" sz="1000" b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Transactions</a:t>
                      </a:r>
                      <a:endParaRPr lang="en-US" sz="1000" b="0" dirty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Total units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000" b="0" u="none" strike="noStrike" noProof="0" dirty="0">
                          <a:solidFill>
                            <a:srgbClr val="000000"/>
                          </a:solidFill>
                        </a:rPr>
                        <a:t>Product assortment and offerings</a:t>
                      </a: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9335146"/>
                  </a:ext>
                </a:extLst>
              </a:tr>
              <a:tr h="37760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endParaRPr lang="en-US" sz="1000" b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1279154"/>
                  </a:ext>
                </a:extLst>
              </a:tr>
            </a:tbl>
          </a:graphicData>
        </a:graphic>
      </p:graphicFrame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946FCFB-72FC-CC7A-9087-02464594F7E3}"/>
              </a:ext>
            </a:extLst>
          </p:cNvPr>
          <p:cNvCxnSpPr>
            <a:cxnSpLocks/>
          </p:cNvCxnSpPr>
          <p:nvPr/>
        </p:nvCxnSpPr>
        <p:spPr>
          <a:xfrm>
            <a:off x="6137604" y="2376297"/>
            <a:ext cx="0" cy="4194185"/>
          </a:xfrm>
          <a:prstGeom prst="line">
            <a:avLst/>
          </a:prstGeom>
          <a:noFill/>
          <a:ln w="6350" cap="flat" cmpd="sng" algn="ctr">
            <a:solidFill>
              <a:srgbClr val="000000"/>
            </a:solidFill>
            <a:prstDash val="dash"/>
            <a:miter lim="800000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A127E12-BB80-60DA-EB9A-A6085315F747}"/>
              </a:ext>
            </a:extLst>
          </p:cNvPr>
          <p:cNvSpPr txBox="1"/>
          <p:nvPr/>
        </p:nvSpPr>
        <p:spPr>
          <a:xfrm>
            <a:off x="303423" y="1350403"/>
            <a:ext cx="11236461" cy="323165"/>
          </a:xfrm>
          <a:prstGeom prst="rect">
            <a:avLst/>
          </a:prstGeom>
          <a:noFill/>
          <a:ln w="19050">
            <a:solidFill>
              <a:schemeClr val="accent2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When choosing classes, 3 different inputs should be balanced: data science analysis, merchant priorities, and measurement learnings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227EBF3-977A-B262-285F-DF5BC45A73B4}"/>
              </a:ext>
            </a:extLst>
          </p:cNvPr>
          <p:cNvSpPr/>
          <p:nvPr/>
        </p:nvSpPr>
        <p:spPr>
          <a:xfrm>
            <a:off x="359843" y="1958283"/>
            <a:ext cx="4085978" cy="33855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F9630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1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Step 1: Class prioritization process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98B1D35-63C1-174C-24ED-201F8A225190}"/>
              </a:ext>
            </a:extLst>
          </p:cNvPr>
          <p:cNvSpPr/>
          <p:nvPr/>
        </p:nvSpPr>
        <p:spPr>
          <a:xfrm>
            <a:off x="6401311" y="1955493"/>
            <a:ext cx="4085978" cy="338554"/>
          </a:xfrm>
          <a:prstGeom prst="rect">
            <a:avLst/>
          </a:prstGeom>
          <a:solidFill>
            <a:schemeClr val="accent2"/>
          </a:solidFill>
          <a:ln w="12700" cap="flat" cmpd="sng" algn="ctr">
            <a:solidFill>
              <a:srgbClr val="F9630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Step 2: Additional Considerations</a:t>
            </a:r>
          </a:p>
        </p:txBody>
      </p:sp>
    </p:spTree>
    <p:extLst>
      <p:ext uri="{BB962C8B-B14F-4D97-AF65-F5344CB8AC3E}">
        <p14:creationId xmlns:p14="http://schemas.microsoft.com/office/powerpoint/2010/main" val="991814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145AE-4418-843F-A817-C44CCE780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Selection | TOPSIS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667E247-E711-63BF-6D1B-6D49246DB551}"/>
              </a:ext>
            </a:extLst>
          </p:cNvPr>
          <p:cNvGrpSpPr/>
          <p:nvPr/>
        </p:nvGrpSpPr>
        <p:grpSpPr>
          <a:xfrm>
            <a:off x="250876" y="1345330"/>
            <a:ext cx="10709523" cy="5030977"/>
            <a:chOff x="250877" y="1189687"/>
            <a:chExt cx="10709523" cy="5030977"/>
          </a:xfrm>
        </p:grpSpPr>
        <p:pic>
          <p:nvPicPr>
            <p:cNvPr id="5" name="Graphic 4" descr="Bullseye with solid fill">
              <a:extLst>
                <a:ext uri="{FF2B5EF4-FFF2-40B4-BE49-F238E27FC236}">
                  <a16:creationId xmlns:a16="http://schemas.microsoft.com/office/drawing/2014/main" id="{8029CDFE-4B7A-32BD-A7DA-E1F3838F13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877" y="1369534"/>
              <a:ext cx="584190" cy="584190"/>
            </a:xfrm>
            <a:prstGeom prst="rect">
              <a:avLst/>
            </a:prstGeom>
          </p:spPr>
        </p:pic>
        <p:pic>
          <p:nvPicPr>
            <p:cNvPr id="6" name="Graphic 5" descr="Workflow with solid fill">
              <a:extLst>
                <a:ext uri="{FF2B5EF4-FFF2-40B4-BE49-F238E27FC236}">
                  <a16:creationId xmlns:a16="http://schemas.microsoft.com/office/drawing/2014/main" id="{17032DBA-38C6-87EA-A085-D6938C2AB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50877" y="2398906"/>
              <a:ext cx="584190" cy="584190"/>
            </a:xfrm>
            <a:prstGeom prst="rect">
              <a:avLst/>
            </a:prstGeom>
          </p:spPr>
        </p:pic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55BD1E57-5149-545A-F386-170E15BF571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122182553"/>
                </p:ext>
              </p:extLst>
            </p:nvPr>
          </p:nvGraphicFramePr>
          <p:xfrm>
            <a:off x="944599" y="2398905"/>
            <a:ext cx="8731480" cy="1637941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" r:lo="rId7" r:qs="rId8" r:cs="rId9"/>
            </a:graphicData>
          </a:graphic>
        </p:graphicFrame>
        <p:sp>
          <p:nvSpPr>
            <p:cNvPr id="8" name="TextBox 1">
              <a:extLst>
                <a:ext uri="{FF2B5EF4-FFF2-40B4-BE49-F238E27FC236}">
                  <a16:creationId xmlns:a16="http://schemas.microsoft.com/office/drawing/2014/main" id="{847BDED1-9898-D990-710D-C306264F6E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769" y="4101262"/>
              <a:ext cx="9531429" cy="18158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dirty="0">
                  <a:solidFill>
                    <a:schemeClr val="accent2"/>
                  </a:solidFill>
                  <a:latin typeface="+mn-lt"/>
                  <a:cs typeface="Arial"/>
                </a:rPr>
                <a:t>Metrics Considered </a:t>
              </a:r>
              <a:br>
                <a:rPr lang="en-US" sz="1400" dirty="0">
                  <a:solidFill>
                    <a:srgbClr val="1C1C1C"/>
                  </a:solidFill>
                  <a:latin typeface="+mn-lt"/>
                  <a:cs typeface="Arial"/>
                </a:rPr>
              </a:br>
              <a:r>
                <a:rPr lang="en-US" sz="1400" dirty="0">
                  <a:solidFill>
                    <a:srgbClr val="1C1C1C"/>
                  </a:solidFill>
                  <a:latin typeface="+mn-lt"/>
                  <a:cs typeface="Arial"/>
                </a:rPr>
                <a:t>AUR, Purchasers, Sales/HH, Units, Transactions, Visitors, AOV, IR, IR/HH, Online Sales/HH, Purchased OMS Count</a:t>
              </a:r>
            </a:p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b="1" dirty="0">
                <a:solidFill>
                  <a:srgbClr val="1C1C1C"/>
                </a:solidFill>
                <a:latin typeface="+mn-lt"/>
                <a:cs typeface="Arial"/>
              </a:endParaRPr>
            </a:p>
            <a:p>
              <a:pPr defTabSz="457200">
                <a:defRPr/>
              </a:pPr>
              <a:r>
                <a:rPr lang="en-US" sz="1400" b="1" dirty="0">
                  <a:solidFill>
                    <a:schemeClr val="accent2"/>
                  </a:solidFill>
                  <a:latin typeface="+mn-lt"/>
                  <a:cs typeface="Arial"/>
                </a:rPr>
                <a:t>Output</a:t>
              </a:r>
            </a:p>
            <a:p>
              <a:pPr defTabSz="457200">
                <a:defRPr/>
              </a:pPr>
              <a:r>
                <a:rPr lang="en-US" sz="1400" dirty="0">
                  <a:solidFill>
                    <a:srgbClr val="1C1C1C"/>
                  </a:solidFill>
                  <a:latin typeface="+mn-lt"/>
                  <a:cs typeface="Arial"/>
                </a:rPr>
                <a:t>The classes are ranked based on the weights assigned and top 20 are selected for the campaign</a:t>
              </a:r>
              <a:endParaRPr lang="en-US" sz="1400" dirty="0">
                <a:latin typeface="+mn-lt"/>
              </a:endParaRPr>
            </a:p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b="1" dirty="0">
                <a:solidFill>
                  <a:srgbClr val="1C1C1C"/>
                </a:solidFill>
                <a:latin typeface="+mn-lt"/>
                <a:cs typeface="Arial"/>
              </a:endParaRPr>
            </a:p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sz="1400" b="1" dirty="0">
                <a:solidFill>
                  <a:srgbClr val="1C1C1C"/>
                </a:solidFill>
                <a:latin typeface="+mn-lt"/>
                <a:cs typeface="Arial"/>
              </a:endParaRPr>
            </a:p>
            <a:p>
              <a:pPr marL="0" marR="0" lvl="0" indent="0" algn="l" defTabSz="457200" rtl="0" eaLnBrk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n-lt"/>
                <a:cs typeface="Arial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616229A-DD6E-FCE3-AE09-1332D80266D3}"/>
                </a:ext>
              </a:extLst>
            </p:cNvPr>
            <p:cNvSpPr txBox="1"/>
            <p:nvPr/>
          </p:nvSpPr>
          <p:spPr>
            <a:xfrm>
              <a:off x="871769" y="2146506"/>
              <a:ext cx="14239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Process Flow</a:t>
              </a: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08E823-A429-42DC-F83C-9FEF5D6FA446}"/>
                </a:ext>
              </a:extLst>
            </p:cNvPr>
            <p:cNvGrpSpPr/>
            <p:nvPr/>
          </p:nvGrpSpPr>
          <p:grpSpPr>
            <a:xfrm>
              <a:off x="871769" y="1189687"/>
              <a:ext cx="10088631" cy="733552"/>
              <a:chOff x="1223387" y="1244403"/>
              <a:chExt cx="10088631" cy="733552"/>
            </a:xfrm>
          </p:grpSpPr>
          <p:sp>
            <p:nvSpPr>
              <p:cNvPr id="4" name="TextBox 1">
                <a:extLst>
                  <a:ext uri="{FF2B5EF4-FFF2-40B4-BE49-F238E27FC236}">
                    <a16:creationId xmlns:a16="http://schemas.microsoft.com/office/drawing/2014/main" id="{1458ED5C-8760-8405-82AD-DE0EE4A6FD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23387" y="1454735"/>
                <a:ext cx="10088631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t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itchFamily="34" charset="0"/>
                    <a:cs typeface="Arial" pitchFamily="34" charset="0"/>
                  </a:defRPr>
                </a:lvl9pPr>
              </a:lstStyle>
              <a:p>
                <a:pPr marL="0" marR="0" lvl="0" indent="0" algn="l" defTabSz="4572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+mn-lt"/>
                    <a:cs typeface="Arial"/>
                  </a:rPr>
                  <a:t>Revamp the class selection criteria using the TOPSIS (</a:t>
                </a:r>
                <a:r>
                  <a:rPr lang="en-US" sz="1400" dirty="0">
                    <a:latin typeface="+mn-lt"/>
                  </a:rPr>
                  <a:t>Technique for Order of Preference by Similarity to Ideal Solution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C1C1C"/>
                    </a:solidFill>
                    <a:effectLst/>
                    <a:uLnTx/>
                    <a:uFillTx/>
                    <a:latin typeface="+mn-lt"/>
                    <a:cs typeface="Arial"/>
                  </a:rPr>
                  <a:t>) algorithm, incorporating quarter-specific attributes for seasonality and prioritizing incremental revenue to better capture its impact.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C94D65A-990F-4D18-F2D7-F5CC2DCD4E78}"/>
                  </a:ext>
                </a:extLst>
              </p:cNvPr>
              <p:cNvSpPr txBox="1"/>
              <p:nvPr/>
            </p:nvSpPr>
            <p:spPr>
              <a:xfrm>
                <a:off x="1223387" y="1244403"/>
                <a:ext cx="115555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>
                    <a:solidFill>
                      <a:schemeClr val="accent2"/>
                    </a:solidFill>
                  </a:rPr>
                  <a:t>Objective</a:t>
                </a:r>
              </a:p>
            </p:txBody>
          </p:sp>
        </p:grpSp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7D4DC830-8D69-7325-25F3-D5686C547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4794" y="5697444"/>
              <a:ext cx="9430438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cs typeface="Arial" pitchFamily="34" charset="0"/>
                </a:defRPr>
              </a:lvl9pPr>
            </a:lstStyle>
            <a:p>
              <a:pPr lvl="0" algn="l" defTabSz="457200" fontAlgn="auto">
                <a:spcBef>
                  <a:spcPts val="0"/>
                </a:spcBef>
                <a:spcAft>
                  <a:spcPts val="0"/>
                </a:spcAft>
                <a:buClrTx/>
                <a:defRPr/>
              </a:pPr>
              <a:r>
                <a:rPr lang="en-US" sz="1400" dirty="0">
                  <a:solidFill>
                    <a:srgbClr val="1C1C1C"/>
                  </a:solidFill>
                  <a:latin typeface="+mn-lt"/>
                  <a:cs typeface="Arial"/>
                </a:rPr>
                <a:t>This approach has enabled business stakeholders to select the top-performing classes for each campaign, optimizing results every quarter.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1C1C1C"/>
                </a:solidFill>
                <a:effectLst/>
                <a:uLnTx/>
                <a:uFillTx/>
                <a:latin typeface="+mn-lt"/>
                <a:cs typeface="Arial"/>
              </a:endParaRPr>
            </a:p>
          </p:txBody>
        </p:sp>
        <p:pic>
          <p:nvPicPr>
            <p:cNvPr id="12" name="Graphic 11" descr="Presentation with pie chart with solid fill">
              <a:extLst>
                <a:ext uri="{FF2B5EF4-FFF2-40B4-BE49-F238E27FC236}">
                  <a16:creationId xmlns:a16="http://schemas.microsoft.com/office/drawing/2014/main" id="{857B2F00-E8D5-5C54-7094-8CE48C947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0877" y="5624205"/>
              <a:ext cx="584190" cy="58419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D1DD3C-1313-72E3-948E-C76447FA307B}"/>
                </a:ext>
              </a:extLst>
            </p:cNvPr>
            <p:cNvSpPr txBox="1"/>
            <p:nvPr/>
          </p:nvSpPr>
          <p:spPr>
            <a:xfrm>
              <a:off x="844794" y="5387487"/>
              <a:ext cx="10190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Outcome</a:t>
              </a:r>
            </a:p>
          </p:txBody>
        </p:sp>
      </p:grpSp>
      <p:pic>
        <p:nvPicPr>
          <p:cNvPr id="17" name="Graphic 16" descr="Ruler with solid fill">
            <a:extLst>
              <a:ext uri="{FF2B5EF4-FFF2-40B4-BE49-F238E27FC236}">
                <a16:creationId xmlns:a16="http://schemas.microsoft.com/office/drawing/2014/main" id="{3AAD3C08-683F-4341-1890-5659DB23CC8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50875" y="4221663"/>
            <a:ext cx="584190" cy="584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341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BDFC7-5585-E8A9-BDAC-6CC3BF87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Deterministic Model Issue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5F73B4B-16A1-73A2-DF20-72E1C119F2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4209" y="1295350"/>
            <a:ext cx="5410149" cy="2449568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1400" dirty="0">
                <a:effectLst/>
              </a:rPr>
              <a:t>Deterministic Model is supposed to lookback for last 14 days of browse behavior</a:t>
            </a:r>
          </a:p>
          <a:p>
            <a:pPr algn="l"/>
            <a:r>
              <a:rPr lang="en-US" sz="1400" dirty="0">
                <a:effectLst/>
              </a:rPr>
              <a:t>However, in 2023 this lookback window would increment from 14 (on Sunday) to 20 (on Saturday) and reset back to 20. </a:t>
            </a:r>
          </a:p>
          <a:p>
            <a:pPr algn="l"/>
            <a:r>
              <a:rPr lang="en-US" sz="1400" dirty="0">
                <a:effectLst/>
              </a:rPr>
              <a:t>This was slightly different than expected but not causing any major issue.</a:t>
            </a:r>
          </a:p>
          <a:p>
            <a:pPr algn="l"/>
            <a:r>
              <a:rPr lang="en-US" sz="1400" dirty="0">
                <a:effectLst/>
              </a:rPr>
              <a:t>Post Feb 2024 composer change for the model refresh pipeline. The pipeline started to fail every Sunday</a:t>
            </a:r>
            <a:r>
              <a:rPr lang="en-US" sz="1400" dirty="0"/>
              <a:t>,</a:t>
            </a:r>
            <a:r>
              <a:rPr lang="en-US" sz="1400" dirty="0">
                <a:effectLst/>
              </a:rPr>
              <a:t> and the window started to increment by 1 day with every refresh. </a:t>
            </a:r>
            <a:r>
              <a:rPr lang="en-US" sz="1400" dirty="0"/>
              <a:t>M</a:t>
            </a:r>
            <a:r>
              <a:rPr lang="en-US" sz="1400" dirty="0">
                <a:effectLst/>
              </a:rPr>
              <a:t>aking it reach ~ 300 as of November 2024.</a:t>
            </a:r>
          </a:p>
          <a:p>
            <a:r>
              <a:rPr lang="en-US" sz="1400" dirty="0"/>
              <a:t>The issue was fixed as of 11/26.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8D8858-298A-722D-EB9D-BDE7B72C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007340"/>
              </p:ext>
            </p:extLst>
          </p:nvPr>
        </p:nvGraphicFramePr>
        <p:xfrm>
          <a:off x="281870" y="4224618"/>
          <a:ext cx="10515596" cy="444192"/>
        </p:xfrm>
        <a:graphic>
          <a:graphicData uri="http://schemas.openxmlformats.org/drawingml/2006/table">
            <a:tbl>
              <a:tblPr/>
              <a:tblGrid>
                <a:gridCol w="751114">
                  <a:extLst>
                    <a:ext uri="{9D8B030D-6E8A-4147-A177-3AD203B41FA5}">
                      <a16:colId xmlns:a16="http://schemas.microsoft.com/office/drawing/2014/main" val="1830560638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595849004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11577466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89795314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1637787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659941805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352993432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75990849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193819903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289897521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41739949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2916220436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3648735660"/>
                    </a:ext>
                  </a:extLst>
                </a:gridCol>
                <a:gridCol w="751114">
                  <a:extLst>
                    <a:ext uri="{9D8B030D-6E8A-4147-A177-3AD203B41FA5}">
                      <a16:colId xmlns:a16="http://schemas.microsoft.com/office/drawing/2014/main" val="779857774"/>
                    </a:ext>
                  </a:extLst>
                </a:gridCol>
              </a:tblGrid>
              <a:tr h="219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 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 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 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Sunday 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Monday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Tuesday 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Wednesday 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Thursday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Friday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Saturday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5891515"/>
                  </a:ext>
                </a:extLst>
              </a:tr>
              <a:tr h="2197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9389" marR="9389" marT="9389" marB="45067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172025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D4FED9-FB32-320D-CAF3-1F12AA87B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13975"/>
              </p:ext>
            </p:extLst>
          </p:nvPr>
        </p:nvGraphicFramePr>
        <p:xfrm>
          <a:off x="260604" y="5523044"/>
          <a:ext cx="11210561" cy="553360"/>
        </p:xfrm>
        <a:graphic>
          <a:graphicData uri="http://schemas.openxmlformats.org/drawingml/2006/table">
            <a:tbl>
              <a:tblPr/>
              <a:tblGrid>
                <a:gridCol w="657396">
                  <a:extLst>
                    <a:ext uri="{9D8B030D-6E8A-4147-A177-3AD203B41FA5}">
                      <a16:colId xmlns:a16="http://schemas.microsoft.com/office/drawing/2014/main" val="3178641841"/>
                    </a:ext>
                  </a:extLst>
                </a:gridCol>
                <a:gridCol w="743925">
                  <a:extLst>
                    <a:ext uri="{9D8B030D-6E8A-4147-A177-3AD203B41FA5}">
                      <a16:colId xmlns:a16="http://schemas.microsoft.com/office/drawing/2014/main" val="3690032990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3985311456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1376606008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2897370924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4039264444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3454746671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3039718037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3014627478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1327890384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3732987322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4157820268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1558997501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2969607781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483430149"/>
                    </a:ext>
                  </a:extLst>
                </a:gridCol>
                <a:gridCol w="700660">
                  <a:extLst>
                    <a:ext uri="{9D8B030D-6E8A-4147-A177-3AD203B41FA5}">
                      <a16:colId xmlns:a16="http://schemas.microsoft.com/office/drawing/2014/main" val="4028503718"/>
                    </a:ext>
                  </a:extLst>
                </a:gridCol>
              </a:tblGrid>
              <a:tr h="276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Sunday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Tuesday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Wednesday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Sunday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Tuesday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Wednesday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Sunday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1" u="none" strike="noStrike" kern="120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6091302"/>
                  </a:ext>
                </a:extLst>
              </a:tr>
              <a:tr h="27668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Didn't Run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24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0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Didn't Run 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50" b="1" i="0" u="none" strike="noStrike">
                          <a:solidFill>
                            <a:srgbClr val="FF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8215" marR="8215" marT="8215" marB="39433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224493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89C85BA-36E9-BB28-BF8A-6583C4BFD9FF}"/>
              </a:ext>
            </a:extLst>
          </p:cNvPr>
          <p:cNvSpPr/>
          <p:nvPr/>
        </p:nvSpPr>
        <p:spPr>
          <a:xfrm>
            <a:off x="264209" y="3752622"/>
            <a:ext cx="774355" cy="281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PRE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EB44C1-5756-4914-4AE1-A34F4568ECD7}"/>
              </a:ext>
            </a:extLst>
          </p:cNvPr>
          <p:cNvSpPr/>
          <p:nvPr/>
        </p:nvSpPr>
        <p:spPr>
          <a:xfrm>
            <a:off x="1210510" y="3758473"/>
            <a:ext cx="6367079" cy="281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As Of 2023 : Lookback period increments daily but resets back to 14 every Sunday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128475-B7AA-8F65-94D3-259D12E58DAA}"/>
              </a:ext>
            </a:extLst>
          </p:cNvPr>
          <p:cNvSpPr/>
          <p:nvPr/>
        </p:nvSpPr>
        <p:spPr>
          <a:xfrm>
            <a:off x="264213" y="4945961"/>
            <a:ext cx="774355" cy="281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POST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189683-E533-7E73-C45F-FF5D351B848C}"/>
              </a:ext>
            </a:extLst>
          </p:cNvPr>
          <p:cNvSpPr/>
          <p:nvPr/>
        </p:nvSpPr>
        <p:spPr>
          <a:xfrm>
            <a:off x="1210510" y="4945961"/>
            <a:ext cx="6367079" cy="28176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Narrow" panose="020B0004020202020204" pitchFamily="34" charset="0"/>
                <a:ea typeface="+mn-ea"/>
                <a:cs typeface="+mn-cs"/>
              </a:rPr>
              <a:t>As Of 2024 : Lookback increment with each refresh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11" name="Picture 1">
            <a:extLst>
              <a:ext uri="{FF2B5EF4-FFF2-40B4-BE49-F238E27FC236}">
                <a16:creationId xmlns:a16="http://schemas.microsoft.com/office/drawing/2014/main" id="{12B99662-2445-75D5-1BDA-93F888CC0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9558" y="1125222"/>
            <a:ext cx="5602009" cy="253693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952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E512A-0331-4B94-A0EB-6B4430FA0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Actual Impact | Conversion Rate Comparison (Pre and Post Fix)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4F5E49-A08F-8C3F-B26E-9B19523FE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06" y="1313234"/>
            <a:ext cx="7567649" cy="1952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8DF8E-6634-3619-38FE-E59965111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04" y="3593302"/>
            <a:ext cx="7567649" cy="1952822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67287DC-A2EA-0F1C-8079-371296C306D5}"/>
              </a:ext>
            </a:extLst>
          </p:cNvPr>
          <p:cNvGrpSpPr/>
          <p:nvPr/>
        </p:nvGrpSpPr>
        <p:grpSpPr>
          <a:xfrm>
            <a:off x="8150838" y="1731013"/>
            <a:ext cx="2753867" cy="1117262"/>
            <a:chOff x="8150839" y="1605064"/>
            <a:chExt cx="2753867" cy="111726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E7E201-F558-DA04-7E39-EDD8E1ABED6A}"/>
                </a:ext>
              </a:extLst>
            </p:cNvPr>
            <p:cNvSpPr/>
            <p:nvPr/>
          </p:nvSpPr>
          <p:spPr>
            <a:xfrm>
              <a:off x="8150839" y="1605064"/>
              <a:ext cx="2753867" cy="1117262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24641D-1727-7770-6369-9562D28EE783}"/>
                </a:ext>
              </a:extLst>
            </p:cNvPr>
            <p:cNvSpPr txBox="1"/>
            <p:nvPr/>
          </p:nvSpPr>
          <p:spPr>
            <a:xfrm>
              <a:off x="8150839" y="1655863"/>
              <a:ext cx="2673067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On average, we are achieving a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7.4%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In</a:t>
              </a:r>
              <a:r>
                <a:rPr lang="en-US" sz="1200" dirty="0">
                  <a:latin typeface="Aptos" panose="02110004020202020204"/>
                </a:rPr>
                <a:t>-C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lass </a:t>
              </a:r>
              <a:r>
                <a:rPr lang="en-US" sz="1200" dirty="0">
                  <a:latin typeface="Aptos" panose="02110004020202020204"/>
                </a:rPr>
                <a:t>C</a:t>
              </a:r>
              <a:r>
                <a:rPr kumimoji="0" lang="en-US" sz="12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onversion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  <a:r>
                <a:rPr lang="en-US" sz="1200" dirty="0">
                  <a:latin typeface="Aptos" panose="02110004020202020204"/>
                </a:rPr>
                <a:t>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ate in the selected classes, with an In-Class lift of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98.5%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after fixing the deterministic model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436A69-7130-F29D-2864-0E459DEAFBE1}"/>
              </a:ext>
            </a:extLst>
          </p:cNvPr>
          <p:cNvSpPr txBox="1"/>
          <p:nvPr/>
        </p:nvSpPr>
        <p:spPr>
          <a:xfrm>
            <a:off x="260604" y="5858489"/>
            <a:ext cx="7890235" cy="7694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NOTE: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Pre-Period: Nov 19th, 2024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Post-Period: Dec 8th, 2024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This is 30 days of attribution period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E95F2B-E9C1-1379-0198-576FF2368470}"/>
              </a:ext>
            </a:extLst>
          </p:cNvPr>
          <p:cNvGrpSpPr/>
          <p:nvPr/>
        </p:nvGrpSpPr>
        <p:grpSpPr>
          <a:xfrm>
            <a:off x="8150839" y="4007934"/>
            <a:ext cx="2753867" cy="1117262"/>
            <a:chOff x="8110438" y="4116497"/>
            <a:chExt cx="2753867" cy="111726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881A69-D123-963D-5EC7-9CC79FE1E720}"/>
                </a:ext>
              </a:extLst>
            </p:cNvPr>
            <p:cNvSpPr txBox="1"/>
            <p:nvPr/>
          </p:nvSpPr>
          <p:spPr>
            <a:xfrm>
              <a:off x="8150839" y="4167297"/>
              <a:ext cx="2673067" cy="101566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R="0" lvl="0" algn="just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On average, we are achieving a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55%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Conversion </a:t>
              </a:r>
              <a:r>
                <a:rPr lang="en-US" sz="1200" dirty="0">
                  <a:latin typeface="Aptos" panose="02110004020202020204"/>
                </a:rPr>
                <a:t>R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ate at the enterprise le</a:t>
              </a:r>
              <a:r>
                <a:rPr lang="en-US" sz="1200" dirty="0">
                  <a:latin typeface="Aptos" panose="02110004020202020204"/>
                </a:rPr>
                <a:t>vel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in the selected classed, with an enterprise lift of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23.1%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after fixing the deterministic model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FE61D31-9446-1087-54A4-76E4F57535C0}"/>
                </a:ext>
              </a:extLst>
            </p:cNvPr>
            <p:cNvSpPr/>
            <p:nvPr/>
          </p:nvSpPr>
          <p:spPr>
            <a:xfrm>
              <a:off x="8110438" y="4116497"/>
              <a:ext cx="2753867" cy="1117262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15573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826C5-3B82-2160-FACD-6617D43EB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Actual Impact | $ Per Targeted Households (Pre and Post Fix)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D5481FE-5115-2164-BAAB-2080A1565B17}"/>
              </a:ext>
            </a:extLst>
          </p:cNvPr>
          <p:cNvGrpSpPr/>
          <p:nvPr/>
        </p:nvGrpSpPr>
        <p:grpSpPr>
          <a:xfrm>
            <a:off x="260604" y="1091572"/>
            <a:ext cx="10760830" cy="5561021"/>
            <a:chOff x="260604" y="1091572"/>
            <a:chExt cx="10760830" cy="556102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903F42-CC83-C448-3236-4B4CEF05FFB9}"/>
                </a:ext>
              </a:extLst>
            </p:cNvPr>
            <p:cNvPicPr>
              <a:picLocks/>
            </p:cNvPicPr>
            <p:nvPr/>
          </p:nvPicPr>
          <p:blipFill>
            <a:blip r:embed="rId2"/>
            <a:srcRect t="-1411" b="-1"/>
            <a:stretch/>
          </p:blipFill>
          <p:spPr>
            <a:xfrm>
              <a:off x="260605" y="1091572"/>
              <a:ext cx="7560434" cy="229677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7F722DB-A642-637E-56E9-73326E6E57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605" y="3518320"/>
              <a:ext cx="7560434" cy="2296772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2D3FC71-7B4B-5EDF-3307-2131B1BA0A14}"/>
                </a:ext>
              </a:extLst>
            </p:cNvPr>
            <p:cNvSpPr txBox="1"/>
            <p:nvPr/>
          </p:nvSpPr>
          <p:spPr>
            <a:xfrm>
              <a:off x="260604" y="5883152"/>
              <a:ext cx="7890235" cy="7694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  <a:prstDash val="dash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NOTE: 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Pre-Period: Nov 19th, 2024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Post-Period: Dec 8th, 2024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/>
                <a:buChar char="•"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This is 30 days of attribution period 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3CEE4E3-197A-2159-6231-CB339F375C47}"/>
                </a:ext>
              </a:extLst>
            </p:cNvPr>
            <p:cNvGrpSpPr/>
            <p:nvPr/>
          </p:nvGrpSpPr>
          <p:grpSpPr>
            <a:xfrm>
              <a:off x="8267567" y="1699481"/>
              <a:ext cx="2753867" cy="1117262"/>
              <a:chOff x="8024375" y="1936271"/>
              <a:chExt cx="2753867" cy="1117262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DC91788-ACB2-0C90-FF89-6A0FEF3DA86D}"/>
                  </a:ext>
                </a:extLst>
              </p:cNvPr>
              <p:cNvSpPr txBox="1"/>
              <p:nvPr/>
            </p:nvSpPr>
            <p:spPr>
              <a:xfrm>
                <a:off x="8031044" y="1987071"/>
                <a:ext cx="2673067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On average, we are achieving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$13.7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per household for In-Class in the selected classed, with an In-Class lift of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69.7%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after fixing the deterministic model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E9FE693-6F5A-6492-55F2-875F2B095FFB}"/>
                  </a:ext>
                </a:extLst>
              </p:cNvPr>
              <p:cNvSpPr/>
              <p:nvPr/>
            </p:nvSpPr>
            <p:spPr>
              <a:xfrm>
                <a:off x="8024375" y="1936271"/>
                <a:ext cx="2753867" cy="111726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013C831-655E-556F-3F4F-C331CFBA6374}"/>
                </a:ext>
              </a:extLst>
            </p:cNvPr>
            <p:cNvGrpSpPr/>
            <p:nvPr/>
          </p:nvGrpSpPr>
          <p:grpSpPr>
            <a:xfrm>
              <a:off x="8267567" y="3990458"/>
              <a:ext cx="2753867" cy="1117262"/>
              <a:chOff x="8024375" y="4283921"/>
              <a:chExt cx="2753867" cy="1117262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23CFB7D-06FB-FFD5-0E6C-2C9AA3E58695}"/>
                  </a:ext>
                </a:extLst>
              </p:cNvPr>
              <p:cNvSpPr txBox="1"/>
              <p:nvPr/>
            </p:nvSpPr>
            <p:spPr>
              <a:xfrm>
                <a:off x="8024375" y="4334721"/>
                <a:ext cx="2673067" cy="101566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marR="0" lvl="0" algn="just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On average, we are achieving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$397.8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 per household for Enterprise in the selected classes, with an Enterprise lift of </a:t>
                </a:r>
                <a:r>
                  <a:rPr kumimoji="0" lang="en-US" sz="12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41.6%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after fixing the deterministic model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1C18ACA-7A43-D0F9-E853-6840E931194F}"/>
                  </a:ext>
                </a:extLst>
              </p:cNvPr>
              <p:cNvSpPr/>
              <p:nvPr/>
            </p:nvSpPr>
            <p:spPr>
              <a:xfrm>
                <a:off x="8024375" y="4283921"/>
                <a:ext cx="2753867" cy="1117262"/>
              </a:xfrm>
              <a:prstGeom prst="rect">
                <a:avLst/>
              </a:prstGeom>
              <a:noFill/>
              <a:ln w="19050" cap="flat" cmpd="sng" algn="ctr">
                <a:solidFill>
                  <a:schemeClr val="accent2"/>
                </a:solidFill>
                <a:prstDash val="sys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accent2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254418-6BE6-8556-BEE9-482C20F06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51541" y="3515939"/>
              <a:ext cx="52719" cy="210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8186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B5D9D-9838-A932-2EC5-71EF120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Expected Spend Model (Two Stage Approach)</a:t>
            </a:r>
          </a:p>
        </p:txBody>
      </p:sp>
      <p:sp>
        <p:nvSpPr>
          <p:cNvPr id="4" name="TextBox 136">
            <a:extLst>
              <a:ext uri="{FF2B5EF4-FFF2-40B4-BE49-F238E27FC236}">
                <a16:creationId xmlns:a16="http://schemas.microsoft.com/office/drawing/2014/main" id="{9F5922EF-4DA3-8D48-9C30-574C6758C7DB}"/>
              </a:ext>
            </a:extLst>
          </p:cNvPr>
          <p:cNvSpPr txBox="1"/>
          <p:nvPr/>
        </p:nvSpPr>
        <p:spPr>
          <a:xfrm>
            <a:off x="3972300" y="1941889"/>
            <a:ext cx="1481328" cy="28346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/>
            </a:solidFill>
            <a:prstDash val="dash"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1</a:t>
            </a:r>
          </a:p>
        </p:txBody>
      </p:sp>
      <p:sp>
        <p:nvSpPr>
          <p:cNvPr id="5" name="TextBox 136">
            <a:extLst>
              <a:ext uri="{FF2B5EF4-FFF2-40B4-BE49-F238E27FC236}">
                <a16:creationId xmlns:a16="http://schemas.microsoft.com/office/drawing/2014/main" id="{7442A136-9810-419A-90D5-29353F34BF93}"/>
              </a:ext>
            </a:extLst>
          </p:cNvPr>
          <p:cNvSpPr txBox="1"/>
          <p:nvPr/>
        </p:nvSpPr>
        <p:spPr>
          <a:xfrm>
            <a:off x="6016026" y="1927682"/>
            <a:ext cx="1527048" cy="2791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rgbClr val="000000"/>
            </a:solidFill>
            <a:prstDash val="dash"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2</a:t>
            </a:r>
          </a:p>
        </p:txBody>
      </p:sp>
      <p:sp>
        <p:nvSpPr>
          <p:cNvPr id="6" name="TextBox 136">
            <a:extLst>
              <a:ext uri="{FF2B5EF4-FFF2-40B4-BE49-F238E27FC236}">
                <a16:creationId xmlns:a16="http://schemas.microsoft.com/office/drawing/2014/main" id="{E7597FC5-7A6E-EC62-CFAE-57BF446DAE13}"/>
              </a:ext>
            </a:extLst>
          </p:cNvPr>
          <p:cNvSpPr txBox="1"/>
          <p:nvPr/>
        </p:nvSpPr>
        <p:spPr>
          <a:xfrm>
            <a:off x="8042821" y="3268819"/>
            <a:ext cx="1558370" cy="233408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Scored Customers</a:t>
            </a:r>
          </a:p>
        </p:txBody>
      </p:sp>
      <p:pic>
        <p:nvPicPr>
          <p:cNvPr id="7" name="Graphic 138" descr="Group of people with solid fill">
            <a:extLst>
              <a:ext uri="{FF2B5EF4-FFF2-40B4-BE49-F238E27FC236}">
                <a16:creationId xmlns:a16="http://schemas.microsoft.com/office/drawing/2014/main" id="{2D9F91FF-0B04-4BCB-2286-CFBE726E6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64644" y="2045800"/>
            <a:ext cx="1114724" cy="1126183"/>
          </a:xfrm>
          <a:prstGeom prst="rect">
            <a:avLst/>
          </a:prstGeom>
        </p:spPr>
      </p:pic>
      <p:sp>
        <p:nvSpPr>
          <p:cNvPr id="8" name="Arrow: Right 87">
            <a:extLst>
              <a:ext uri="{FF2B5EF4-FFF2-40B4-BE49-F238E27FC236}">
                <a16:creationId xmlns:a16="http://schemas.microsoft.com/office/drawing/2014/main" id="{C93A8E68-E915-12C7-8880-B02FD25E022F}"/>
              </a:ext>
            </a:extLst>
          </p:cNvPr>
          <p:cNvSpPr/>
          <p:nvPr/>
        </p:nvSpPr>
        <p:spPr>
          <a:xfrm>
            <a:off x="1453889" y="2500791"/>
            <a:ext cx="365760" cy="274320"/>
          </a:xfrm>
          <a:prstGeom prst="rightArrow">
            <a:avLst/>
          </a:prstGeom>
          <a:solidFill>
            <a:srgbClr val="E5E5E7">
              <a:lumMod val="50000"/>
            </a:srgbClr>
          </a:solidFill>
          <a:ln w="12700" cap="flat" cmpd="sng" algn="ctr">
            <a:solidFill>
              <a:srgbClr val="E5E5E7">
                <a:lumMod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CA93E7-2734-C0B2-6C02-3953BD40EC3D}"/>
              </a:ext>
            </a:extLst>
          </p:cNvPr>
          <p:cNvSpPr/>
          <p:nvPr/>
        </p:nvSpPr>
        <p:spPr>
          <a:xfrm>
            <a:off x="7929540" y="1576262"/>
            <a:ext cx="1784931" cy="284217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OOTV Combined</a:t>
            </a:r>
          </a:p>
        </p:txBody>
      </p:sp>
      <p:sp>
        <p:nvSpPr>
          <p:cNvPr id="10" name="TextBox 136">
            <a:extLst>
              <a:ext uri="{FF2B5EF4-FFF2-40B4-BE49-F238E27FC236}">
                <a16:creationId xmlns:a16="http://schemas.microsoft.com/office/drawing/2014/main" id="{A61AEC60-5351-7B0F-6692-A2C1B3DFAA0E}"/>
              </a:ext>
            </a:extLst>
          </p:cNvPr>
          <p:cNvSpPr txBox="1"/>
          <p:nvPr/>
        </p:nvSpPr>
        <p:spPr>
          <a:xfrm>
            <a:off x="3981191" y="3268895"/>
            <a:ext cx="1472438" cy="700384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 Variable =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Customer will purchase into class in the next 30 days</a:t>
            </a:r>
          </a:p>
        </p:txBody>
      </p:sp>
      <p:sp>
        <p:nvSpPr>
          <p:cNvPr id="11" name="TextBox 136">
            <a:extLst>
              <a:ext uri="{FF2B5EF4-FFF2-40B4-BE49-F238E27FC236}">
                <a16:creationId xmlns:a16="http://schemas.microsoft.com/office/drawing/2014/main" id="{63479228-C5E8-F0BA-AA97-E9FF7C4EDF15}"/>
              </a:ext>
            </a:extLst>
          </p:cNvPr>
          <p:cNvSpPr txBox="1"/>
          <p:nvPr/>
        </p:nvSpPr>
        <p:spPr>
          <a:xfrm>
            <a:off x="6025810" y="3268565"/>
            <a:ext cx="1525262" cy="843981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Target Variable  =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Expected spend given </a:t>
            </a:r>
            <a:r>
              <a:rPr lang="en-US" sz="1000">
                <a:solidFill>
                  <a:srgbClr val="000000"/>
                </a:solidFill>
                <a:latin typeface="Arial" panose="020B0604020202020204"/>
              </a:rPr>
              <a:t>from 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purchase in the next 30 days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9D9DC1B-F8AC-2906-264B-FF283E9E89A3}"/>
              </a:ext>
            </a:extLst>
          </p:cNvPr>
          <p:cNvSpPr/>
          <p:nvPr/>
        </p:nvSpPr>
        <p:spPr>
          <a:xfrm>
            <a:off x="5923593" y="1560775"/>
            <a:ext cx="1711913" cy="286050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OOTV Stage 2</a:t>
            </a:r>
          </a:p>
        </p:txBody>
      </p:sp>
      <p:pic>
        <p:nvPicPr>
          <p:cNvPr id="13" name="Graphic 142" descr="Group of people with solid fill">
            <a:extLst>
              <a:ext uri="{FF2B5EF4-FFF2-40B4-BE49-F238E27FC236}">
                <a16:creationId xmlns:a16="http://schemas.microsoft.com/office/drawing/2014/main" id="{70333B16-32C4-3B0F-881E-BFA86EB23E1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8221" y="2001487"/>
            <a:ext cx="1108494" cy="1123112"/>
          </a:xfrm>
          <a:prstGeom prst="rect">
            <a:avLst/>
          </a:prstGeom>
        </p:spPr>
      </p:pic>
      <p:sp>
        <p:nvSpPr>
          <p:cNvPr id="14" name="TextBox 154">
            <a:extLst>
              <a:ext uri="{FF2B5EF4-FFF2-40B4-BE49-F238E27FC236}">
                <a16:creationId xmlns:a16="http://schemas.microsoft.com/office/drawing/2014/main" id="{2F288228-2751-A84F-11B9-01D4BB340A35}"/>
              </a:ext>
            </a:extLst>
          </p:cNvPr>
          <p:cNvSpPr txBox="1"/>
          <p:nvPr/>
        </p:nvSpPr>
        <p:spPr>
          <a:xfrm>
            <a:off x="260604" y="3268770"/>
            <a:ext cx="1315792" cy="630802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All R12 Active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THD Customers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Base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DD9785-688B-8B45-E6FE-8F0FDF378F7C}"/>
              </a:ext>
            </a:extLst>
          </p:cNvPr>
          <p:cNvGrpSpPr/>
          <p:nvPr/>
        </p:nvGrpSpPr>
        <p:grpSpPr>
          <a:xfrm>
            <a:off x="2092847" y="1918976"/>
            <a:ext cx="1600473" cy="1288134"/>
            <a:chOff x="2905868" y="1571470"/>
            <a:chExt cx="1600473" cy="1288134"/>
          </a:xfrm>
        </p:grpSpPr>
        <p:pic>
          <p:nvPicPr>
            <p:cNvPr id="16" name="Graphic 139" descr="Shopping cart with solid fill">
              <a:extLst>
                <a:ext uri="{FF2B5EF4-FFF2-40B4-BE49-F238E27FC236}">
                  <a16:creationId xmlns:a16="http://schemas.microsoft.com/office/drawing/2014/main" id="{84C764E3-83DA-DD1D-DABB-ABC94AE79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9938" y="1736493"/>
              <a:ext cx="330933" cy="289659"/>
            </a:xfrm>
            <a:prstGeom prst="rect">
              <a:avLst/>
            </a:prstGeom>
          </p:spPr>
        </p:pic>
        <p:pic>
          <p:nvPicPr>
            <p:cNvPr id="17" name="Graphic 140" descr="Internet with solid fill">
              <a:extLst>
                <a:ext uri="{FF2B5EF4-FFF2-40B4-BE49-F238E27FC236}">
                  <a16:creationId xmlns:a16="http://schemas.microsoft.com/office/drawing/2014/main" id="{3C34A050-ED30-F716-3E53-159292AE09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961900" y="2026152"/>
              <a:ext cx="464647" cy="406697"/>
            </a:xfrm>
            <a:prstGeom prst="rect">
              <a:avLst/>
            </a:prstGeom>
          </p:spPr>
        </p:pic>
        <p:pic>
          <p:nvPicPr>
            <p:cNvPr id="18" name="Graphic 141" descr="Home with solid fill">
              <a:extLst>
                <a:ext uri="{FF2B5EF4-FFF2-40B4-BE49-F238E27FC236}">
                  <a16:creationId xmlns:a16="http://schemas.microsoft.com/office/drawing/2014/main" id="{8F07D0FE-FCBC-03B3-CB31-1A4CA492C3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955361" y="2387527"/>
              <a:ext cx="442973" cy="387726"/>
            </a:xfrm>
            <a:prstGeom prst="rect">
              <a:avLst/>
            </a:prstGeom>
          </p:spPr>
        </p:pic>
        <p:sp>
          <p:nvSpPr>
            <p:cNvPr id="19" name="TextBox 151">
              <a:extLst>
                <a:ext uri="{FF2B5EF4-FFF2-40B4-BE49-F238E27FC236}">
                  <a16:creationId xmlns:a16="http://schemas.microsoft.com/office/drawing/2014/main" id="{2C0B62E2-52B3-D098-281C-E354C57A7529}"/>
                </a:ext>
              </a:extLst>
            </p:cNvPr>
            <p:cNvSpPr txBox="1"/>
            <p:nvPr/>
          </p:nvSpPr>
          <p:spPr>
            <a:xfrm>
              <a:off x="3363811" y="1750776"/>
              <a:ext cx="1040395" cy="217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Transactions</a:t>
              </a:r>
            </a:p>
          </p:txBody>
        </p:sp>
        <p:sp>
          <p:nvSpPr>
            <p:cNvPr id="20" name="TextBox 152">
              <a:extLst>
                <a:ext uri="{FF2B5EF4-FFF2-40B4-BE49-F238E27FC236}">
                  <a16:creationId xmlns:a16="http://schemas.microsoft.com/office/drawing/2014/main" id="{5C52A5CF-FF10-F8D0-4EFD-E25A39173480}"/>
                </a:ext>
              </a:extLst>
            </p:cNvPr>
            <p:cNvSpPr txBox="1"/>
            <p:nvPr/>
          </p:nvSpPr>
          <p:spPr>
            <a:xfrm>
              <a:off x="3398334" y="2094572"/>
              <a:ext cx="1040394" cy="217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Clickstream </a:t>
              </a:r>
            </a:p>
          </p:txBody>
        </p:sp>
        <p:sp>
          <p:nvSpPr>
            <p:cNvPr id="21" name="TextBox 153">
              <a:extLst>
                <a:ext uri="{FF2B5EF4-FFF2-40B4-BE49-F238E27FC236}">
                  <a16:creationId xmlns:a16="http://schemas.microsoft.com/office/drawing/2014/main" id="{7E7F5776-B289-7A95-3E32-F6DBEEBE23EA}"/>
                </a:ext>
              </a:extLst>
            </p:cNvPr>
            <p:cNvSpPr txBox="1"/>
            <p:nvPr/>
          </p:nvSpPr>
          <p:spPr>
            <a:xfrm>
              <a:off x="3330721" y="2531126"/>
              <a:ext cx="1175620" cy="21707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Demographics</a:t>
              </a: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2175790-5F61-4970-2659-D06BB28DEEE4}"/>
                </a:ext>
              </a:extLst>
            </p:cNvPr>
            <p:cNvSpPr/>
            <p:nvPr/>
          </p:nvSpPr>
          <p:spPr>
            <a:xfrm>
              <a:off x="2905868" y="1571470"/>
              <a:ext cx="1357418" cy="1288134"/>
            </a:xfrm>
            <a:prstGeom prst="rect">
              <a:avLst/>
            </a:prstGeom>
            <a:noFill/>
            <a:ln w="12700" cap="flat" cmpd="sng" algn="ctr">
              <a:solidFill>
                <a:srgbClr val="F96303">
                  <a:shade val="15000"/>
                </a:srgb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90BCC5-492B-FE4F-4807-498515F32AA0}"/>
              </a:ext>
            </a:extLst>
          </p:cNvPr>
          <p:cNvGrpSpPr/>
          <p:nvPr/>
        </p:nvGrpSpPr>
        <p:grpSpPr>
          <a:xfrm>
            <a:off x="3981191" y="2230349"/>
            <a:ext cx="1552138" cy="914400"/>
            <a:chOff x="4895034" y="1836762"/>
            <a:chExt cx="1552138" cy="91440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3DF0301-D026-AD14-4BE6-4C0DA6874BCC}"/>
                </a:ext>
              </a:extLst>
            </p:cNvPr>
            <p:cNvSpPr/>
            <p:nvPr/>
          </p:nvSpPr>
          <p:spPr>
            <a:xfrm>
              <a:off x="4895034" y="1836762"/>
              <a:ext cx="1484937" cy="914400"/>
            </a:xfrm>
            <a:prstGeom prst="rect">
              <a:avLst/>
            </a:prstGeom>
            <a:noFill/>
            <a:ln w="12700" cap="flat" cmpd="sng" algn="ctr">
              <a:solidFill>
                <a:srgbClr val="F96303">
                  <a:shade val="15000"/>
                </a:srgb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pic>
          <p:nvPicPr>
            <p:cNvPr id="25" name="Graphic 143" descr="Periodic Graph with solid fill">
              <a:extLst>
                <a:ext uri="{FF2B5EF4-FFF2-40B4-BE49-F238E27FC236}">
                  <a16:creationId xmlns:a16="http://schemas.microsoft.com/office/drawing/2014/main" id="{7D771279-0735-9648-78B6-B86A6945D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75411" y="2058431"/>
              <a:ext cx="506564" cy="443386"/>
            </a:xfrm>
            <a:prstGeom prst="rect">
              <a:avLst/>
            </a:prstGeom>
          </p:spPr>
        </p:pic>
        <p:sp>
          <p:nvSpPr>
            <p:cNvPr id="26" name="TextBox 148">
              <a:extLst>
                <a:ext uri="{FF2B5EF4-FFF2-40B4-BE49-F238E27FC236}">
                  <a16:creationId xmlns:a16="http://schemas.microsoft.com/office/drawing/2014/main" id="{13B0F032-6B18-A8BC-57FE-1F44EBAE8CE8}"/>
                </a:ext>
              </a:extLst>
            </p:cNvPr>
            <p:cNvSpPr txBox="1"/>
            <p:nvPr/>
          </p:nvSpPr>
          <p:spPr>
            <a:xfrm>
              <a:off x="5462319" y="1893822"/>
              <a:ext cx="984853" cy="576611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Class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Propensity Prediction Model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7573848-CDD7-673A-9643-557492B1797C}"/>
              </a:ext>
            </a:extLst>
          </p:cNvPr>
          <p:cNvGrpSpPr/>
          <p:nvPr/>
        </p:nvGrpSpPr>
        <p:grpSpPr>
          <a:xfrm>
            <a:off x="6024917" y="2208359"/>
            <a:ext cx="1655500" cy="936390"/>
            <a:chOff x="6885473" y="1815664"/>
            <a:chExt cx="1655500" cy="93639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7FD7160B-E71B-38B9-8C53-8CD291AF2DD1}"/>
                </a:ext>
              </a:extLst>
            </p:cNvPr>
            <p:cNvSpPr/>
            <p:nvPr/>
          </p:nvSpPr>
          <p:spPr>
            <a:xfrm>
              <a:off x="6885473" y="1815664"/>
              <a:ext cx="1527048" cy="936390"/>
            </a:xfrm>
            <a:prstGeom prst="rect">
              <a:avLst/>
            </a:prstGeom>
            <a:noFill/>
            <a:ln w="12700" cap="flat" cmpd="sng" algn="ctr">
              <a:solidFill>
                <a:srgbClr val="F96303">
                  <a:shade val="15000"/>
                </a:srgb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9" name="TextBox 149">
              <a:extLst>
                <a:ext uri="{FF2B5EF4-FFF2-40B4-BE49-F238E27FC236}">
                  <a16:creationId xmlns:a16="http://schemas.microsoft.com/office/drawing/2014/main" id="{3761EF5E-1184-A478-6D76-A87AD01FAF04}"/>
                </a:ext>
              </a:extLst>
            </p:cNvPr>
            <p:cNvSpPr txBox="1"/>
            <p:nvPr/>
          </p:nvSpPr>
          <p:spPr>
            <a:xfrm>
              <a:off x="7556604" y="1872196"/>
              <a:ext cx="984369" cy="849862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Class Spend Prediction Model </a:t>
              </a:r>
              <a:endPara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750439F0-D3EB-E750-DCCE-42B8AF742B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011719" y="2101089"/>
              <a:ext cx="491245" cy="421113"/>
            </a:xfrm>
            <a:prstGeom prst="rect">
              <a:avLst/>
            </a:prstGeom>
          </p:spPr>
        </p:pic>
      </p:grpSp>
      <p:sp>
        <p:nvSpPr>
          <p:cNvPr id="31" name="Arrow: Right 87">
            <a:extLst>
              <a:ext uri="{FF2B5EF4-FFF2-40B4-BE49-F238E27FC236}">
                <a16:creationId xmlns:a16="http://schemas.microsoft.com/office/drawing/2014/main" id="{A0A6D66C-99CA-AB5C-754D-450A80494BDB}"/>
              </a:ext>
            </a:extLst>
          </p:cNvPr>
          <p:cNvSpPr/>
          <p:nvPr/>
        </p:nvSpPr>
        <p:spPr>
          <a:xfrm>
            <a:off x="3523307" y="2500791"/>
            <a:ext cx="365760" cy="274320"/>
          </a:xfrm>
          <a:prstGeom prst="rightArrow">
            <a:avLst/>
          </a:prstGeom>
          <a:solidFill>
            <a:srgbClr val="E5E5E7">
              <a:lumMod val="50000"/>
            </a:srgbClr>
          </a:solidFill>
          <a:ln w="12700" cap="flat" cmpd="sng" algn="ctr">
            <a:solidFill>
              <a:srgbClr val="E5E5E7">
                <a:lumMod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2" name="Arrow: Right 87">
            <a:extLst>
              <a:ext uri="{FF2B5EF4-FFF2-40B4-BE49-F238E27FC236}">
                <a16:creationId xmlns:a16="http://schemas.microsoft.com/office/drawing/2014/main" id="{DFD621D0-F6EC-0744-BD90-51D0DEE711AA}"/>
              </a:ext>
            </a:extLst>
          </p:cNvPr>
          <p:cNvSpPr/>
          <p:nvPr/>
        </p:nvSpPr>
        <p:spPr>
          <a:xfrm>
            <a:off x="5592725" y="2500791"/>
            <a:ext cx="365760" cy="274320"/>
          </a:xfrm>
          <a:prstGeom prst="rightArrow">
            <a:avLst/>
          </a:prstGeom>
          <a:solidFill>
            <a:srgbClr val="E5E5E7">
              <a:lumMod val="50000"/>
            </a:srgbClr>
          </a:solidFill>
          <a:ln w="12700" cap="flat" cmpd="sng" algn="ctr">
            <a:solidFill>
              <a:srgbClr val="E5E5E7">
                <a:lumMod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3" name="Arrow: Right 87">
            <a:extLst>
              <a:ext uri="{FF2B5EF4-FFF2-40B4-BE49-F238E27FC236}">
                <a16:creationId xmlns:a16="http://schemas.microsoft.com/office/drawing/2014/main" id="{FCE6880D-8607-241F-5957-AD4B3228A229}"/>
              </a:ext>
            </a:extLst>
          </p:cNvPr>
          <p:cNvSpPr/>
          <p:nvPr/>
        </p:nvSpPr>
        <p:spPr>
          <a:xfrm>
            <a:off x="7662143" y="2500791"/>
            <a:ext cx="365760" cy="274320"/>
          </a:xfrm>
          <a:prstGeom prst="rightArrow">
            <a:avLst/>
          </a:prstGeom>
          <a:solidFill>
            <a:srgbClr val="E5E5E7">
              <a:lumMod val="50000"/>
            </a:srgbClr>
          </a:solidFill>
          <a:ln w="12700" cap="flat" cmpd="sng" algn="ctr">
            <a:solidFill>
              <a:srgbClr val="E5E5E7">
                <a:lumMod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4" name="TextBox 155">
            <a:extLst>
              <a:ext uri="{FF2B5EF4-FFF2-40B4-BE49-F238E27FC236}">
                <a16:creationId xmlns:a16="http://schemas.microsoft.com/office/drawing/2014/main" id="{8075A734-FB79-2B16-3ED9-543C3517F20E}"/>
              </a:ext>
            </a:extLst>
          </p:cNvPr>
          <p:cNvSpPr txBox="1"/>
          <p:nvPr/>
        </p:nvSpPr>
        <p:spPr>
          <a:xfrm>
            <a:off x="7980931" y="3535678"/>
            <a:ext cx="1733540" cy="615795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Expected Spend Value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=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Probability of Purchasing in Class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X</a:t>
            </a:r>
            <a:r>
              <a: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Predicted Class Spend</a:t>
            </a:r>
          </a:p>
        </p:txBody>
      </p:sp>
      <p:sp>
        <p:nvSpPr>
          <p:cNvPr id="35" name="Arrow: Right 87">
            <a:extLst>
              <a:ext uri="{FF2B5EF4-FFF2-40B4-BE49-F238E27FC236}">
                <a16:creationId xmlns:a16="http://schemas.microsoft.com/office/drawing/2014/main" id="{F0459B02-0B1B-81CC-44C6-E6B2251546BC}"/>
              </a:ext>
            </a:extLst>
          </p:cNvPr>
          <p:cNvSpPr/>
          <p:nvPr/>
        </p:nvSpPr>
        <p:spPr>
          <a:xfrm>
            <a:off x="9667770" y="2500924"/>
            <a:ext cx="365760" cy="274320"/>
          </a:xfrm>
          <a:prstGeom prst="rightArrow">
            <a:avLst/>
          </a:prstGeom>
          <a:solidFill>
            <a:srgbClr val="E5E5E7">
              <a:lumMod val="50000"/>
            </a:srgbClr>
          </a:solidFill>
          <a:ln w="12700" cap="flat" cmpd="sng" algn="ctr">
            <a:solidFill>
              <a:srgbClr val="E5E5E7">
                <a:lumMod val="5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6" name="TextBox 144">
            <a:extLst>
              <a:ext uri="{FF2B5EF4-FFF2-40B4-BE49-F238E27FC236}">
                <a16:creationId xmlns:a16="http://schemas.microsoft.com/office/drawing/2014/main" id="{770C50FF-D798-C3D0-A965-7F0F976480FA}"/>
              </a:ext>
            </a:extLst>
          </p:cNvPr>
          <p:cNvSpPr txBox="1"/>
          <p:nvPr/>
        </p:nvSpPr>
        <p:spPr>
          <a:xfrm>
            <a:off x="260604" y="5767548"/>
            <a:ext cx="10903770" cy="885045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square" rtlCol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sng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1" i="1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Audience Universe: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		All THD R12 Active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2. Model Building Time frame : 		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Jan 2022 to Dec 2022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3. OOT Validation Timeframe: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	Jan 2023</a:t>
            </a:r>
            <a:endParaRPr kumimoji="0" lang="en-US" sz="7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4. Qualifying criteria: 		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Customer who is likely to purchase within a class in the next 30 days.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5. Expected Spend Value: 		</a:t>
            </a: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Given that a HH has a high likelihood of purchasing into a class, how much is it going to be spending (for the specific class) at THD</a:t>
            </a: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3D334213-9AC1-D092-8C90-EFAB85DBE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256544"/>
              </p:ext>
            </p:extLst>
          </p:nvPr>
        </p:nvGraphicFramePr>
        <p:xfrm>
          <a:off x="912890" y="4688426"/>
          <a:ext cx="9233029" cy="8987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5298">
                  <a:extLst>
                    <a:ext uri="{9D8B030D-6E8A-4147-A177-3AD203B41FA5}">
                      <a16:colId xmlns:a16="http://schemas.microsoft.com/office/drawing/2014/main" val="161568621"/>
                    </a:ext>
                  </a:extLst>
                </a:gridCol>
                <a:gridCol w="2153365">
                  <a:extLst>
                    <a:ext uri="{9D8B030D-6E8A-4147-A177-3AD203B41FA5}">
                      <a16:colId xmlns:a16="http://schemas.microsoft.com/office/drawing/2014/main" val="164959522"/>
                    </a:ext>
                  </a:extLst>
                </a:gridCol>
                <a:gridCol w="2153365">
                  <a:extLst>
                    <a:ext uri="{9D8B030D-6E8A-4147-A177-3AD203B41FA5}">
                      <a16:colId xmlns:a16="http://schemas.microsoft.com/office/drawing/2014/main" val="93386488"/>
                    </a:ext>
                  </a:extLst>
                </a:gridCol>
                <a:gridCol w="1899452">
                  <a:extLst>
                    <a:ext uri="{9D8B030D-6E8A-4147-A177-3AD203B41FA5}">
                      <a16:colId xmlns:a16="http://schemas.microsoft.com/office/drawing/2014/main" val="1599732"/>
                    </a:ext>
                  </a:extLst>
                </a:gridCol>
                <a:gridCol w="1151549">
                  <a:extLst>
                    <a:ext uri="{9D8B030D-6E8A-4147-A177-3AD203B41FA5}">
                      <a16:colId xmlns:a16="http://schemas.microsoft.com/office/drawing/2014/main" val="3937574761"/>
                    </a:ext>
                  </a:extLst>
                </a:gridCol>
              </a:tblGrid>
              <a:tr h="299580">
                <a:tc>
                  <a:txBody>
                    <a:bodyPr/>
                    <a:lstStyle/>
                    <a:p>
                      <a:pPr algn="ctr"/>
                      <a:r>
                        <a:rPr lang="en-US" sz="1050" b="1"/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rgbClr val="0070C0"/>
                          </a:solidFill>
                        </a:rPr>
                        <a:t>Class Response Probability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>
                          <a:solidFill>
                            <a:srgbClr val="00B050"/>
                          </a:solidFill>
                        </a:rPr>
                        <a:t>Predicted Spend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accent1"/>
                          </a:solidFill>
                        </a:rPr>
                        <a:t>Expected Spend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b="1">
                          <a:solidFill>
                            <a:schemeClr val="accent1"/>
                          </a:solidFill>
                        </a:rPr>
                        <a:t>Priority Rank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9345981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90%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$ 50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/>
                        <a:t> 0.9 x $50  = 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</a:rPr>
                        <a:t>$45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1">
                          <a:solidFill>
                            <a:schemeClr val="accent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272796"/>
                  </a:ext>
                </a:extLst>
              </a:tr>
              <a:tr h="299580"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000"/>
                        <a:t>70%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$ 100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/>
                        <a:t>0.7 x $100  = </a:t>
                      </a:r>
                      <a:r>
                        <a:rPr lang="en-US" sz="1000" b="1">
                          <a:solidFill>
                            <a:schemeClr val="accent1"/>
                          </a:solidFill>
                        </a:rPr>
                        <a:t>$70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2100707"/>
                  </a:ext>
                </a:extLst>
              </a:tr>
            </a:tbl>
          </a:graphicData>
        </a:graphic>
      </p:graphicFrame>
      <p:sp>
        <p:nvSpPr>
          <p:cNvPr id="38" name="TextBox 136">
            <a:extLst>
              <a:ext uri="{FF2B5EF4-FFF2-40B4-BE49-F238E27FC236}">
                <a16:creationId xmlns:a16="http://schemas.microsoft.com/office/drawing/2014/main" id="{54EB293C-1474-5D57-6BB1-8C666179A3E7}"/>
              </a:ext>
            </a:extLst>
          </p:cNvPr>
          <p:cNvSpPr txBox="1"/>
          <p:nvPr/>
        </p:nvSpPr>
        <p:spPr>
          <a:xfrm>
            <a:off x="260604" y="1208903"/>
            <a:ext cx="11597843" cy="2316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/>
            </a:solidFill>
            <a:prstDash val="solid"/>
          </a:ln>
        </p:spPr>
        <p:txBody>
          <a:bodyPr vert="horz"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Model Framework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6AEA4D6-475F-8EA4-8148-156B6C426938}"/>
              </a:ext>
            </a:extLst>
          </p:cNvPr>
          <p:cNvGrpSpPr/>
          <p:nvPr/>
        </p:nvGrpSpPr>
        <p:grpSpPr>
          <a:xfrm>
            <a:off x="10411696" y="2204701"/>
            <a:ext cx="1275065" cy="1140295"/>
            <a:chOff x="10523894" y="1474710"/>
            <a:chExt cx="1275065" cy="1140295"/>
          </a:xfrm>
        </p:grpSpPr>
        <p:pic>
          <p:nvPicPr>
            <p:cNvPr id="40" name="Graphic 138" descr="Group of people with solid fill">
              <a:extLst>
                <a:ext uri="{FF2B5EF4-FFF2-40B4-BE49-F238E27FC236}">
                  <a16:creationId xmlns:a16="http://schemas.microsoft.com/office/drawing/2014/main" id="{1B1D7092-56BB-6785-4875-56839C221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49695" y="1474710"/>
              <a:ext cx="1114724" cy="1126183"/>
            </a:xfrm>
            <a:prstGeom prst="rect">
              <a:avLst/>
            </a:prstGeom>
          </p:spPr>
        </p:pic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B9768B7-62AC-E36B-EC94-B37E6135446C}"/>
                </a:ext>
              </a:extLst>
            </p:cNvPr>
            <p:cNvSpPr/>
            <p:nvPr/>
          </p:nvSpPr>
          <p:spPr>
            <a:xfrm>
              <a:off x="10523894" y="2216860"/>
              <a:ext cx="1275065" cy="39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269DC87-0C78-F822-12D2-4A66AA55EA5D}"/>
                </a:ext>
              </a:extLst>
            </p:cNvPr>
            <p:cNvSpPr/>
            <p:nvPr/>
          </p:nvSpPr>
          <p:spPr>
            <a:xfrm>
              <a:off x="11189671" y="1834227"/>
              <a:ext cx="474748" cy="3981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3" name="TextBox 136">
            <a:extLst>
              <a:ext uri="{FF2B5EF4-FFF2-40B4-BE49-F238E27FC236}">
                <a16:creationId xmlns:a16="http://schemas.microsoft.com/office/drawing/2014/main" id="{54AFA057-966F-1E64-EDCF-7EB01DAD944E}"/>
              </a:ext>
            </a:extLst>
          </p:cNvPr>
          <p:cNvSpPr txBox="1"/>
          <p:nvPr/>
        </p:nvSpPr>
        <p:spPr>
          <a:xfrm>
            <a:off x="260604" y="4334500"/>
            <a:ext cx="11597843" cy="231620"/>
          </a:xfrm>
          <a:prstGeom prst="rect">
            <a:avLst/>
          </a:prstGeom>
          <a:solidFill>
            <a:schemeClr val="accent2"/>
          </a:solidFill>
          <a:ln w="6350">
            <a:solidFill>
              <a:schemeClr val="accent2"/>
            </a:solidFill>
            <a:prstDash val="solid"/>
          </a:ln>
        </p:spPr>
        <p:txBody>
          <a:bodyPr vert="horz"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Example</a:t>
            </a:r>
          </a:p>
        </p:txBody>
      </p:sp>
      <p:sp>
        <p:nvSpPr>
          <p:cNvPr id="44" name="TextBox 136">
            <a:extLst>
              <a:ext uri="{FF2B5EF4-FFF2-40B4-BE49-F238E27FC236}">
                <a16:creationId xmlns:a16="http://schemas.microsoft.com/office/drawing/2014/main" id="{E5DB9175-F584-0BE6-A6B0-13D495CEB1CF}"/>
              </a:ext>
            </a:extLst>
          </p:cNvPr>
          <p:cNvSpPr txBox="1"/>
          <p:nvPr/>
        </p:nvSpPr>
        <p:spPr>
          <a:xfrm>
            <a:off x="10031208" y="3207396"/>
            <a:ext cx="1895231" cy="775232"/>
          </a:xfrm>
          <a:prstGeom prst="rect">
            <a:avLst/>
          </a:prstGeom>
          <a:noFill/>
          <a:ln w="9525">
            <a:solidFill>
              <a:srgbClr val="000000"/>
            </a:solidFill>
            <a:prstDash val="dash"/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Top 5-10% picked as In-Market Audience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(rank ordered by Expected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Spend $ value)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5" name="TextBox 135">
            <a:extLst>
              <a:ext uri="{FF2B5EF4-FFF2-40B4-BE49-F238E27FC236}">
                <a16:creationId xmlns:a16="http://schemas.microsoft.com/office/drawing/2014/main" id="{48DDB73A-D09C-778E-C1F3-4E49EFEAD6DE}"/>
              </a:ext>
            </a:extLst>
          </p:cNvPr>
          <p:cNvSpPr txBox="1"/>
          <p:nvPr/>
        </p:nvSpPr>
        <p:spPr>
          <a:xfrm>
            <a:off x="2092847" y="3268895"/>
            <a:ext cx="1357418" cy="700384"/>
          </a:xfrm>
          <a:prstGeom prst="rect">
            <a:avLst/>
          </a:prstGeom>
          <a:noFill/>
          <a:ln>
            <a:solidFill>
              <a:srgbClr val="000000"/>
            </a:solidFill>
            <a:prstDash val="dash"/>
          </a:ln>
        </p:spPr>
        <p:txBody>
          <a:bodyPr wrap="square" rtlCol="0" anchor="ctr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Features/ Signals/ Input Data Variables</a:t>
            </a:r>
          </a:p>
        </p:txBody>
      </p:sp>
    </p:spTree>
    <p:extLst>
      <p:ext uri="{BB962C8B-B14F-4D97-AF65-F5344CB8AC3E}">
        <p14:creationId xmlns:p14="http://schemas.microsoft.com/office/powerpoint/2010/main" val="27882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BEF5F-A964-C805-36A1-53F7D5F8C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8209AFBE-86AA-CCC2-2864-2A97A53E3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2100570"/>
              </p:ext>
            </p:extLst>
          </p:nvPr>
        </p:nvGraphicFramePr>
        <p:xfrm>
          <a:off x="260604" y="1274323"/>
          <a:ext cx="10515600" cy="47860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reeform 16">
            <a:extLst>
              <a:ext uri="{FF2B5EF4-FFF2-40B4-BE49-F238E27FC236}">
                <a16:creationId xmlns:a16="http://schemas.microsoft.com/office/drawing/2014/main" id="{9992ED74-B822-C645-A08B-D366FF9061EC}"/>
              </a:ext>
            </a:extLst>
          </p:cNvPr>
          <p:cNvSpPr>
            <a:spLocks noEditPoints="1"/>
          </p:cNvSpPr>
          <p:nvPr/>
        </p:nvSpPr>
        <p:spPr bwMode="auto">
          <a:xfrm>
            <a:off x="555759" y="1861874"/>
            <a:ext cx="753035" cy="752463"/>
          </a:xfrm>
          <a:custGeom>
            <a:avLst/>
            <a:gdLst>
              <a:gd name="T0" fmla="*/ 1622 w 2844"/>
              <a:gd name="T1" fmla="*/ 1548 h 2844"/>
              <a:gd name="T2" fmla="*/ 1622 w 2844"/>
              <a:gd name="T3" fmla="*/ 1548 h 2844"/>
              <a:gd name="T4" fmla="*/ 1296 w 2844"/>
              <a:gd name="T5" fmla="*/ 1622 h 2844"/>
              <a:gd name="T6" fmla="*/ 1222 w 2844"/>
              <a:gd name="T7" fmla="*/ 1296 h 2844"/>
              <a:gd name="T8" fmla="*/ 1548 w 2844"/>
              <a:gd name="T9" fmla="*/ 1222 h 2844"/>
              <a:gd name="T10" fmla="*/ 1622 w 2844"/>
              <a:gd name="T11" fmla="*/ 1548 h 2844"/>
              <a:gd name="T12" fmla="*/ 1945 w 2844"/>
              <a:gd name="T13" fmla="*/ 592 h 2844"/>
              <a:gd name="T14" fmla="*/ 1945 w 2844"/>
              <a:gd name="T15" fmla="*/ 592 h 2844"/>
              <a:gd name="T16" fmla="*/ 1887 w 2844"/>
              <a:gd name="T17" fmla="*/ 597 h 2844"/>
              <a:gd name="T18" fmla="*/ 1444 w 2844"/>
              <a:gd name="T19" fmla="*/ 998 h 2844"/>
              <a:gd name="T20" fmla="*/ 1063 w 2844"/>
              <a:gd name="T21" fmla="*/ 1196 h 2844"/>
              <a:gd name="T22" fmla="*/ 1049 w 2844"/>
              <a:gd name="T23" fmla="*/ 1625 h 2844"/>
              <a:gd name="T24" fmla="*/ 878 w 2844"/>
              <a:gd name="T25" fmla="*/ 2198 h 2844"/>
              <a:gd name="T26" fmla="*/ 899 w 2844"/>
              <a:gd name="T27" fmla="*/ 2252 h 2844"/>
              <a:gd name="T28" fmla="*/ 956 w 2844"/>
              <a:gd name="T29" fmla="*/ 2247 h 2844"/>
              <a:gd name="T30" fmla="*/ 1400 w 2844"/>
              <a:gd name="T31" fmla="*/ 1846 h 2844"/>
              <a:gd name="T32" fmla="*/ 1781 w 2844"/>
              <a:gd name="T33" fmla="*/ 1649 h 2844"/>
              <a:gd name="T34" fmla="*/ 1795 w 2844"/>
              <a:gd name="T35" fmla="*/ 1219 h 2844"/>
              <a:gd name="T36" fmla="*/ 1965 w 2844"/>
              <a:gd name="T37" fmla="*/ 646 h 2844"/>
              <a:gd name="T38" fmla="*/ 1945 w 2844"/>
              <a:gd name="T39" fmla="*/ 592 h 2844"/>
              <a:gd name="T40" fmla="*/ 1422 w 2844"/>
              <a:gd name="T41" fmla="*/ 2607 h 2844"/>
              <a:gd name="T42" fmla="*/ 1422 w 2844"/>
              <a:gd name="T43" fmla="*/ 2607 h 2844"/>
              <a:gd name="T44" fmla="*/ 237 w 2844"/>
              <a:gd name="T45" fmla="*/ 1422 h 2844"/>
              <a:gd name="T46" fmla="*/ 1422 w 2844"/>
              <a:gd name="T47" fmla="*/ 237 h 2844"/>
              <a:gd name="T48" fmla="*/ 2607 w 2844"/>
              <a:gd name="T49" fmla="*/ 1422 h 2844"/>
              <a:gd name="T50" fmla="*/ 1422 w 2844"/>
              <a:gd name="T51" fmla="*/ 2607 h 2844"/>
              <a:gd name="T52" fmla="*/ 1422 w 2844"/>
              <a:gd name="T53" fmla="*/ 0 h 2844"/>
              <a:gd name="T54" fmla="*/ 1422 w 2844"/>
              <a:gd name="T55" fmla="*/ 0 h 2844"/>
              <a:gd name="T56" fmla="*/ 0 w 2844"/>
              <a:gd name="T57" fmla="*/ 1422 h 2844"/>
              <a:gd name="T58" fmla="*/ 1422 w 2844"/>
              <a:gd name="T59" fmla="*/ 2844 h 2844"/>
              <a:gd name="T60" fmla="*/ 2844 w 2844"/>
              <a:gd name="T61" fmla="*/ 1422 h 2844"/>
              <a:gd name="T62" fmla="*/ 1422 w 2844"/>
              <a:gd name="T63" fmla="*/ 0 h 28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844" h="2844">
                <a:moveTo>
                  <a:pt x="1622" y="1548"/>
                </a:moveTo>
                <a:lnTo>
                  <a:pt x="1622" y="1548"/>
                </a:lnTo>
                <a:cubicBezTo>
                  <a:pt x="1552" y="1659"/>
                  <a:pt x="1406" y="1692"/>
                  <a:pt x="1296" y="1622"/>
                </a:cubicBezTo>
                <a:cubicBezTo>
                  <a:pt x="1185" y="1552"/>
                  <a:pt x="1152" y="1406"/>
                  <a:pt x="1222" y="1296"/>
                </a:cubicBezTo>
                <a:cubicBezTo>
                  <a:pt x="1291" y="1185"/>
                  <a:pt x="1438" y="1152"/>
                  <a:pt x="1548" y="1222"/>
                </a:cubicBezTo>
                <a:cubicBezTo>
                  <a:pt x="1658" y="1292"/>
                  <a:pt x="1692" y="1438"/>
                  <a:pt x="1622" y="1548"/>
                </a:cubicBezTo>
                <a:close/>
                <a:moveTo>
                  <a:pt x="1945" y="592"/>
                </a:moveTo>
                <a:lnTo>
                  <a:pt x="1945" y="592"/>
                </a:lnTo>
                <a:cubicBezTo>
                  <a:pt x="1927" y="581"/>
                  <a:pt x="1903" y="583"/>
                  <a:pt x="1887" y="597"/>
                </a:cubicBezTo>
                <a:lnTo>
                  <a:pt x="1444" y="998"/>
                </a:lnTo>
                <a:cubicBezTo>
                  <a:pt x="1295" y="991"/>
                  <a:pt x="1147" y="1061"/>
                  <a:pt x="1063" y="1196"/>
                </a:cubicBezTo>
                <a:cubicBezTo>
                  <a:pt x="978" y="1330"/>
                  <a:pt x="978" y="1494"/>
                  <a:pt x="1049" y="1625"/>
                </a:cubicBezTo>
                <a:lnTo>
                  <a:pt x="878" y="2198"/>
                </a:lnTo>
                <a:cubicBezTo>
                  <a:pt x="872" y="2218"/>
                  <a:pt x="881" y="2241"/>
                  <a:pt x="899" y="2252"/>
                </a:cubicBezTo>
                <a:cubicBezTo>
                  <a:pt x="917" y="2263"/>
                  <a:pt x="941" y="2261"/>
                  <a:pt x="956" y="2247"/>
                </a:cubicBezTo>
                <a:lnTo>
                  <a:pt x="1400" y="1846"/>
                </a:lnTo>
                <a:cubicBezTo>
                  <a:pt x="1548" y="1853"/>
                  <a:pt x="1697" y="1783"/>
                  <a:pt x="1781" y="1649"/>
                </a:cubicBezTo>
                <a:cubicBezTo>
                  <a:pt x="1866" y="1514"/>
                  <a:pt x="1866" y="1350"/>
                  <a:pt x="1795" y="1219"/>
                </a:cubicBezTo>
                <a:lnTo>
                  <a:pt x="1965" y="646"/>
                </a:lnTo>
                <a:cubicBezTo>
                  <a:pt x="1972" y="626"/>
                  <a:pt x="1963" y="604"/>
                  <a:pt x="1945" y="592"/>
                </a:cubicBezTo>
                <a:close/>
                <a:moveTo>
                  <a:pt x="1422" y="2607"/>
                </a:moveTo>
                <a:lnTo>
                  <a:pt x="1422" y="2607"/>
                </a:lnTo>
                <a:cubicBezTo>
                  <a:pt x="768" y="2607"/>
                  <a:pt x="237" y="2076"/>
                  <a:pt x="237" y="1422"/>
                </a:cubicBezTo>
                <a:cubicBezTo>
                  <a:pt x="237" y="769"/>
                  <a:pt x="768" y="237"/>
                  <a:pt x="1422" y="237"/>
                </a:cubicBezTo>
                <a:cubicBezTo>
                  <a:pt x="2075" y="237"/>
                  <a:pt x="2607" y="769"/>
                  <a:pt x="2607" y="1422"/>
                </a:cubicBezTo>
                <a:cubicBezTo>
                  <a:pt x="2607" y="2076"/>
                  <a:pt x="2075" y="2607"/>
                  <a:pt x="1422" y="2607"/>
                </a:cubicBezTo>
                <a:close/>
                <a:moveTo>
                  <a:pt x="1422" y="0"/>
                </a:moveTo>
                <a:lnTo>
                  <a:pt x="1422" y="0"/>
                </a:lnTo>
                <a:cubicBezTo>
                  <a:pt x="638" y="0"/>
                  <a:pt x="0" y="638"/>
                  <a:pt x="0" y="1422"/>
                </a:cubicBezTo>
                <a:cubicBezTo>
                  <a:pt x="0" y="2206"/>
                  <a:pt x="638" y="2844"/>
                  <a:pt x="1422" y="2844"/>
                </a:cubicBezTo>
                <a:cubicBezTo>
                  <a:pt x="2206" y="2844"/>
                  <a:pt x="2844" y="2206"/>
                  <a:pt x="2844" y="1422"/>
                </a:cubicBezTo>
                <a:cubicBezTo>
                  <a:pt x="2844" y="638"/>
                  <a:pt x="2206" y="0"/>
                  <a:pt x="1422" y="0"/>
                </a:cubicBez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F2A0C89F-9B20-2F4F-6FE7-E384426B5A68}"/>
              </a:ext>
            </a:extLst>
          </p:cNvPr>
          <p:cNvSpPr>
            <a:spLocks noEditPoints="1"/>
          </p:cNvSpPr>
          <p:nvPr/>
        </p:nvSpPr>
        <p:spPr bwMode="auto">
          <a:xfrm>
            <a:off x="555760" y="4712617"/>
            <a:ext cx="753034" cy="752463"/>
          </a:xfrm>
          <a:custGeom>
            <a:avLst/>
            <a:gdLst>
              <a:gd name="T0" fmla="*/ 884 w 2327"/>
              <a:gd name="T1" fmla="*/ 1840 h 2330"/>
              <a:gd name="T2" fmla="*/ 884 w 2327"/>
              <a:gd name="T3" fmla="*/ 1051 h 2330"/>
              <a:gd name="T4" fmla="*/ 884 w 2327"/>
              <a:gd name="T5" fmla="*/ 1840 h 2330"/>
              <a:gd name="T6" fmla="*/ 1676 w 2327"/>
              <a:gd name="T7" fmla="*/ 1050 h 2330"/>
              <a:gd name="T8" fmla="*/ 1252 w 2327"/>
              <a:gd name="T9" fmla="*/ 885 h 2330"/>
              <a:gd name="T10" fmla="*/ 1067 w 2327"/>
              <a:gd name="T11" fmla="*/ 580 h 2330"/>
              <a:gd name="T12" fmla="*/ 884 w 2327"/>
              <a:gd name="T13" fmla="*/ 775 h 2330"/>
              <a:gd name="T14" fmla="*/ 518 w 2327"/>
              <a:gd name="T15" fmla="*/ 640 h 2330"/>
              <a:gd name="T16" fmla="*/ 408 w 2327"/>
              <a:gd name="T17" fmla="*/ 974 h 2330"/>
              <a:gd name="T18" fmla="*/ 27 w 2327"/>
              <a:gd name="T19" fmla="*/ 1228 h 2330"/>
              <a:gd name="T20" fmla="*/ 0 w 2327"/>
              <a:gd name="T21" fmla="*/ 1463 h 2330"/>
              <a:gd name="T22" fmla="*/ 321 w 2327"/>
              <a:gd name="T23" fmla="*/ 1809 h 2330"/>
              <a:gd name="T24" fmla="*/ 360 w 2327"/>
              <a:gd name="T25" fmla="*/ 2158 h 2330"/>
              <a:gd name="T26" fmla="*/ 814 w 2327"/>
              <a:gd name="T27" fmla="*/ 2112 h 2330"/>
              <a:gd name="T28" fmla="*/ 884 w 2327"/>
              <a:gd name="T29" fmla="*/ 2330 h 2330"/>
              <a:gd name="T30" fmla="*/ 1121 w 2327"/>
              <a:gd name="T31" fmla="*/ 2073 h 2330"/>
              <a:gd name="T32" fmla="*/ 1560 w 2327"/>
              <a:gd name="T33" fmla="*/ 2016 h 2330"/>
              <a:gd name="T34" fmla="*/ 1519 w 2327"/>
              <a:gd name="T35" fmla="*/ 1662 h 2330"/>
              <a:gd name="T36" fmla="*/ 1552 w 2327"/>
              <a:gd name="T37" fmla="*/ 1384 h 2330"/>
              <a:gd name="T38" fmla="*/ 1676 w 2327"/>
              <a:gd name="T39" fmla="*/ 1050 h 2330"/>
              <a:gd name="T40" fmla="*/ 1793 w 2327"/>
              <a:gd name="T41" fmla="*/ 698 h 2330"/>
              <a:gd name="T42" fmla="*/ 1793 w 2327"/>
              <a:gd name="T43" fmla="*/ 370 h 2330"/>
              <a:gd name="T44" fmla="*/ 1793 w 2327"/>
              <a:gd name="T45" fmla="*/ 698 h 2330"/>
              <a:gd name="T46" fmla="*/ 2294 w 2327"/>
              <a:gd name="T47" fmla="*/ 349 h 2330"/>
              <a:gd name="T48" fmla="*/ 1977 w 2327"/>
              <a:gd name="T49" fmla="*/ 185 h 2330"/>
              <a:gd name="T50" fmla="*/ 1793 w 2327"/>
              <a:gd name="T51" fmla="*/ 0 h 2330"/>
              <a:gd name="T52" fmla="*/ 1730 w 2327"/>
              <a:gd name="T53" fmla="*/ 145 h 2330"/>
              <a:gd name="T54" fmla="*/ 1378 w 2327"/>
              <a:gd name="T55" fmla="*/ 199 h 2330"/>
              <a:gd name="T56" fmla="*/ 1403 w 2327"/>
              <a:gd name="T57" fmla="*/ 474 h 2330"/>
              <a:gd name="T58" fmla="*/ 1441 w 2327"/>
              <a:gd name="T59" fmla="*/ 713 h 2330"/>
              <a:gd name="T60" fmla="*/ 1503 w 2327"/>
              <a:gd name="T61" fmla="*/ 983 h 2330"/>
              <a:gd name="T62" fmla="*/ 1793 w 2327"/>
              <a:gd name="T63" fmla="*/ 929 h 2330"/>
              <a:gd name="T64" fmla="*/ 1930 w 2327"/>
              <a:gd name="T65" fmla="*/ 1051 h 2330"/>
              <a:gd name="T66" fmla="*/ 2073 w 2327"/>
              <a:gd name="T67" fmla="*/ 813 h 2330"/>
              <a:gd name="T68" fmla="*/ 2326 w 2327"/>
              <a:gd name="T69" fmla="*/ 564 h 2330"/>
              <a:gd name="T70" fmla="*/ 2294 w 2327"/>
              <a:gd name="T71" fmla="*/ 349 h 2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2327" h="2330">
                <a:moveTo>
                  <a:pt x="884" y="1840"/>
                </a:moveTo>
                <a:lnTo>
                  <a:pt x="884" y="1840"/>
                </a:lnTo>
                <a:cubicBezTo>
                  <a:pt x="666" y="1840"/>
                  <a:pt x="490" y="1664"/>
                  <a:pt x="490" y="1446"/>
                </a:cubicBezTo>
                <a:cubicBezTo>
                  <a:pt x="490" y="1227"/>
                  <a:pt x="666" y="1051"/>
                  <a:pt x="884" y="1051"/>
                </a:cubicBezTo>
                <a:cubicBezTo>
                  <a:pt x="1103" y="1051"/>
                  <a:pt x="1279" y="1227"/>
                  <a:pt x="1279" y="1446"/>
                </a:cubicBezTo>
                <a:cubicBezTo>
                  <a:pt x="1279" y="1664"/>
                  <a:pt x="1103" y="1840"/>
                  <a:pt x="884" y="1840"/>
                </a:cubicBezTo>
                <a:close/>
                <a:moveTo>
                  <a:pt x="1676" y="1050"/>
                </a:moveTo>
                <a:lnTo>
                  <a:pt x="1676" y="1050"/>
                </a:lnTo>
                <a:lnTo>
                  <a:pt x="1453" y="1090"/>
                </a:lnTo>
                <a:cubicBezTo>
                  <a:pt x="1401" y="1008"/>
                  <a:pt x="1332" y="938"/>
                  <a:pt x="1252" y="885"/>
                </a:cubicBezTo>
                <a:lnTo>
                  <a:pt x="1292" y="661"/>
                </a:lnTo>
                <a:cubicBezTo>
                  <a:pt x="1222" y="624"/>
                  <a:pt x="1147" y="597"/>
                  <a:pt x="1067" y="580"/>
                </a:cubicBezTo>
                <a:lnTo>
                  <a:pt x="961" y="779"/>
                </a:lnTo>
                <a:cubicBezTo>
                  <a:pt x="936" y="777"/>
                  <a:pt x="910" y="775"/>
                  <a:pt x="884" y="775"/>
                </a:cubicBezTo>
                <a:cubicBezTo>
                  <a:pt x="809" y="775"/>
                  <a:pt x="736" y="788"/>
                  <a:pt x="669" y="811"/>
                </a:cubicBezTo>
                <a:lnTo>
                  <a:pt x="518" y="640"/>
                </a:lnTo>
                <a:cubicBezTo>
                  <a:pt x="446" y="673"/>
                  <a:pt x="378" y="716"/>
                  <a:pt x="318" y="767"/>
                </a:cubicBezTo>
                <a:lnTo>
                  <a:pt x="408" y="974"/>
                </a:lnTo>
                <a:cubicBezTo>
                  <a:pt x="340" y="1042"/>
                  <a:pt x="287" y="1126"/>
                  <a:pt x="253" y="1219"/>
                </a:cubicBezTo>
                <a:lnTo>
                  <a:pt x="27" y="1228"/>
                </a:lnTo>
                <a:cubicBezTo>
                  <a:pt x="9" y="1297"/>
                  <a:pt x="0" y="1370"/>
                  <a:pt x="0" y="1446"/>
                </a:cubicBezTo>
                <a:cubicBezTo>
                  <a:pt x="0" y="1451"/>
                  <a:pt x="0" y="1457"/>
                  <a:pt x="0" y="1463"/>
                </a:cubicBezTo>
                <a:lnTo>
                  <a:pt x="219" y="1523"/>
                </a:lnTo>
                <a:cubicBezTo>
                  <a:pt x="231" y="1628"/>
                  <a:pt x="267" y="1725"/>
                  <a:pt x="321" y="1809"/>
                </a:cubicBezTo>
                <a:lnTo>
                  <a:pt x="190" y="1993"/>
                </a:lnTo>
                <a:cubicBezTo>
                  <a:pt x="239" y="2055"/>
                  <a:pt x="296" y="2111"/>
                  <a:pt x="360" y="2158"/>
                </a:cubicBezTo>
                <a:lnTo>
                  <a:pt x="543" y="2022"/>
                </a:lnTo>
                <a:cubicBezTo>
                  <a:pt x="624" y="2070"/>
                  <a:pt x="716" y="2102"/>
                  <a:pt x="814" y="2112"/>
                </a:cubicBezTo>
                <a:lnTo>
                  <a:pt x="875" y="2330"/>
                </a:lnTo>
                <a:cubicBezTo>
                  <a:pt x="878" y="2330"/>
                  <a:pt x="881" y="2330"/>
                  <a:pt x="884" y="2330"/>
                </a:cubicBezTo>
                <a:cubicBezTo>
                  <a:pt x="963" y="2330"/>
                  <a:pt x="1039" y="2319"/>
                  <a:pt x="1112" y="2300"/>
                </a:cubicBezTo>
                <a:lnTo>
                  <a:pt x="1121" y="2073"/>
                </a:lnTo>
                <a:cubicBezTo>
                  <a:pt x="1208" y="2040"/>
                  <a:pt x="1287" y="1989"/>
                  <a:pt x="1352" y="1925"/>
                </a:cubicBezTo>
                <a:lnTo>
                  <a:pt x="1560" y="2016"/>
                </a:lnTo>
                <a:cubicBezTo>
                  <a:pt x="1612" y="1955"/>
                  <a:pt x="1655" y="1886"/>
                  <a:pt x="1689" y="1813"/>
                </a:cubicBezTo>
                <a:lnTo>
                  <a:pt x="1519" y="1662"/>
                </a:lnTo>
                <a:cubicBezTo>
                  <a:pt x="1542" y="1594"/>
                  <a:pt x="1555" y="1521"/>
                  <a:pt x="1555" y="1446"/>
                </a:cubicBezTo>
                <a:cubicBezTo>
                  <a:pt x="1555" y="1425"/>
                  <a:pt x="1554" y="1404"/>
                  <a:pt x="1552" y="1384"/>
                </a:cubicBezTo>
                <a:lnTo>
                  <a:pt x="1753" y="1278"/>
                </a:lnTo>
                <a:cubicBezTo>
                  <a:pt x="1737" y="1197"/>
                  <a:pt x="1711" y="1121"/>
                  <a:pt x="1676" y="1050"/>
                </a:cubicBezTo>
                <a:close/>
                <a:moveTo>
                  <a:pt x="1793" y="698"/>
                </a:moveTo>
                <a:lnTo>
                  <a:pt x="1793" y="698"/>
                </a:lnTo>
                <a:cubicBezTo>
                  <a:pt x="1702" y="698"/>
                  <a:pt x="1629" y="625"/>
                  <a:pt x="1629" y="534"/>
                </a:cubicBezTo>
                <a:cubicBezTo>
                  <a:pt x="1629" y="444"/>
                  <a:pt x="1702" y="370"/>
                  <a:pt x="1793" y="370"/>
                </a:cubicBezTo>
                <a:cubicBezTo>
                  <a:pt x="1884" y="370"/>
                  <a:pt x="1957" y="444"/>
                  <a:pt x="1957" y="534"/>
                </a:cubicBezTo>
                <a:cubicBezTo>
                  <a:pt x="1957" y="625"/>
                  <a:pt x="1884" y="698"/>
                  <a:pt x="1793" y="698"/>
                </a:cubicBezTo>
                <a:close/>
                <a:moveTo>
                  <a:pt x="2294" y="349"/>
                </a:moveTo>
                <a:lnTo>
                  <a:pt x="2294" y="349"/>
                </a:lnTo>
                <a:lnTo>
                  <a:pt x="2145" y="355"/>
                </a:lnTo>
                <a:cubicBezTo>
                  <a:pt x="2108" y="283"/>
                  <a:pt x="2049" y="223"/>
                  <a:pt x="1977" y="185"/>
                </a:cubicBezTo>
                <a:lnTo>
                  <a:pt x="1985" y="36"/>
                </a:lnTo>
                <a:cubicBezTo>
                  <a:pt x="1926" y="13"/>
                  <a:pt x="1861" y="0"/>
                  <a:pt x="1793" y="0"/>
                </a:cubicBezTo>
                <a:cubicBezTo>
                  <a:pt x="1785" y="0"/>
                  <a:pt x="1778" y="1"/>
                  <a:pt x="1770" y="1"/>
                </a:cubicBezTo>
                <a:lnTo>
                  <a:pt x="1730" y="145"/>
                </a:lnTo>
                <a:cubicBezTo>
                  <a:pt x="1648" y="158"/>
                  <a:pt x="1574" y="196"/>
                  <a:pt x="1517" y="252"/>
                </a:cubicBezTo>
                <a:lnTo>
                  <a:pt x="1378" y="199"/>
                </a:lnTo>
                <a:cubicBezTo>
                  <a:pt x="1332" y="255"/>
                  <a:pt x="1298" y="321"/>
                  <a:pt x="1278" y="392"/>
                </a:cubicBezTo>
                <a:lnTo>
                  <a:pt x="1403" y="474"/>
                </a:lnTo>
                <a:cubicBezTo>
                  <a:pt x="1400" y="494"/>
                  <a:pt x="1398" y="514"/>
                  <a:pt x="1398" y="534"/>
                </a:cubicBezTo>
                <a:cubicBezTo>
                  <a:pt x="1398" y="599"/>
                  <a:pt x="1414" y="659"/>
                  <a:pt x="1441" y="713"/>
                </a:cubicBezTo>
                <a:lnTo>
                  <a:pt x="1348" y="830"/>
                </a:lnTo>
                <a:cubicBezTo>
                  <a:pt x="1389" y="891"/>
                  <a:pt x="1441" y="943"/>
                  <a:pt x="1503" y="983"/>
                </a:cubicBezTo>
                <a:lnTo>
                  <a:pt x="1619" y="889"/>
                </a:lnTo>
                <a:cubicBezTo>
                  <a:pt x="1671" y="915"/>
                  <a:pt x="1730" y="929"/>
                  <a:pt x="1793" y="929"/>
                </a:cubicBezTo>
                <a:cubicBezTo>
                  <a:pt x="1812" y="929"/>
                  <a:pt x="1831" y="928"/>
                  <a:pt x="1849" y="925"/>
                </a:cubicBezTo>
                <a:lnTo>
                  <a:pt x="1930" y="1051"/>
                </a:lnTo>
                <a:cubicBezTo>
                  <a:pt x="2002" y="1032"/>
                  <a:pt x="2068" y="998"/>
                  <a:pt x="2124" y="953"/>
                </a:cubicBezTo>
                <a:lnTo>
                  <a:pt x="2073" y="813"/>
                </a:lnTo>
                <a:cubicBezTo>
                  <a:pt x="2129" y="757"/>
                  <a:pt x="2168" y="684"/>
                  <a:pt x="2182" y="602"/>
                </a:cubicBezTo>
                <a:lnTo>
                  <a:pt x="2326" y="564"/>
                </a:lnTo>
                <a:cubicBezTo>
                  <a:pt x="2327" y="554"/>
                  <a:pt x="2327" y="544"/>
                  <a:pt x="2327" y="534"/>
                </a:cubicBezTo>
                <a:cubicBezTo>
                  <a:pt x="2327" y="469"/>
                  <a:pt x="2315" y="407"/>
                  <a:pt x="2294" y="349"/>
                </a:cubicBezTo>
                <a:close/>
              </a:path>
            </a:pathLst>
          </a:custGeom>
          <a:solidFill>
            <a:schemeClr val="accent2"/>
          </a:solidFill>
          <a:ln w="0">
            <a:solidFill>
              <a:schemeClr val="accent2"/>
            </a:solidFill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52016913-0EF5-7F05-2A00-88610CDA4380}"/>
              </a:ext>
            </a:extLst>
          </p:cNvPr>
          <p:cNvSpPr>
            <a:spLocks noEditPoints="1"/>
          </p:cNvSpPr>
          <p:nvPr/>
        </p:nvSpPr>
        <p:spPr bwMode="auto">
          <a:xfrm>
            <a:off x="972767" y="3295382"/>
            <a:ext cx="597813" cy="755055"/>
          </a:xfrm>
          <a:custGeom>
            <a:avLst/>
            <a:gdLst>
              <a:gd name="T0" fmla="*/ 997 w 1962"/>
              <a:gd name="T1" fmla="*/ 1719 h 2476"/>
              <a:gd name="T2" fmla="*/ 997 w 1962"/>
              <a:gd name="T3" fmla="*/ 161 h 2476"/>
              <a:gd name="T4" fmla="*/ 997 w 1962"/>
              <a:gd name="T5" fmla="*/ 1719 h 2476"/>
              <a:gd name="T6" fmla="*/ 1863 w 1962"/>
              <a:gd name="T7" fmla="*/ 1050 h 2476"/>
              <a:gd name="T8" fmla="*/ 1863 w 1962"/>
              <a:gd name="T9" fmla="*/ 868 h 2476"/>
              <a:gd name="T10" fmla="*/ 1825 w 1962"/>
              <a:gd name="T11" fmla="*/ 690 h 2476"/>
              <a:gd name="T12" fmla="*/ 1752 w 1962"/>
              <a:gd name="T13" fmla="*/ 524 h 2476"/>
              <a:gd name="T14" fmla="*/ 1644 w 1962"/>
              <a:gd name="T15" fmla="*/ 377 h 2476"/>
              <a:gd name="T16" fmla="*/ 1509 w 1962"/>
              <a:gd name="T17" fmla="*/ 255 h 2476"/>
              <a:gd name="T18" fmla="*/ 1352 w 1962"/>
              <a:gd name="T19" fmla="*/ 164 h 2476"/>
              <a:gd name="T20" fmla="*/ 1178 w 1962"/>
              <a:gd name="T21" fmla="*/ 108 h 2476"/>
              <a:gd name="T22" fmla="*/ 997 w 1962"/>
              <a:gd name="T23" fmla="*/ 89 h 2476"/>
              <a:gd name="T24" fmla="*/ 816 w 1962"/>
              <a:gd name="T25" fmla="*/ 108 h 2476"/>
              <a:gd name="T26" fmla="*/ 643 w 1962"/>
              <a:gd name="T27" fmla="*/ 164 h 2476"/>
              <a:gd name="T28" fmla="*/ 486 w 1962"/>
              <a:gd name="T29" fmla="*/ 255 h 2476"/>
              <a:gd name="T30" fmla="*/ 350 w 1962"/>
              <a:gd name="T31" fmla="*/ 377 h 2476"/>
              <a:gd name="T32" fmla="*/ 243 w 1962"/>
              <a:gd name="T33" fmla="*/ 524 h 2476"/>
              <a:gd name="T34" fmla="*/ 169 w 1962"/>
              <a:gd name="T35" fmla="*/ 690 h 2476"/>
              <a:gd name="T36" fmla="*/ 131 w 1962"/>
              <a:gd name="T37" fmla="*/ 868 h 2476"/>
              <a:gd name="T38" fmla="*/ 131 w 1962"/>
              <a:gd name="T39" fmla="*/ 1050 h 2476"/>
              <a:gd name="T40" fmla="*/ 169 w 1962"/>
              <a:gd name="T41" fmla="*/ 1229 h 2476"/>
              <a:gd name="T42" fmla="*/ 243 w 1962"/>
              <a:gd name="T43" fmla="*/ 1395 h 2476"/>
              <a:gd name="T44" fmla="*/ 299 w 1962"/>
              <a:gd name="T45" fmla="*/ 1536 h 2476"/>
              <a:gd name="T46" fmla="*/ 398 w 1962"/>
              <a:gd name="T47" fmla="*/ 2170 h 2476"/>
              <a:gd name="T48" fmla="*/ 966 w 1962"/>
              <a:gd name="T49" fmla="*/ 1858 h 2476"/>
              <a:gd name="T50" fmla="*/ 1039 w 1962"/>
              <a:gd name="T51" fmla="*/ 1867 h 2476"/>
              <a:gd name="T52" fmla="*/ 1495 w 1962"/>
              <a:gd name="T53" fmla="*/ 2038 h 2476"/>
              <a:gd name="T54" fmla="*/ 1656 w 1962"/>
              <a:gd name="T55" fmla="*/ 1541 h 2476"/>
              <a:gd name="T56" fmla="*/ 1752 w 1962"/>
              <a:gd name="T57" fmla="*/ 1395 h 2476"/>
              <a:gd name="T58" fmla="*/ 1825 w 1962"/>
              <a:gd name="T59" fmla="*/ 1229 h 2476"/>
              <a:gd name="T60" fmla="*/ 1863 w 1962"/>
              <a:gd name="T61" fmla="*/ 1050 h 2476"/>
              <a:gd name="T62" fmla="*/ 997 w 1962"/>
              <a:gd name="T63" fmla="*/ 234 h 2476"/>
              <a:gd name="T64" fmla="*/ 997 w 1962"/>
              <a:gd name="T65" fmla="*/ 1646 h 2476"/>
              <a:gd name="T66" fmla="*/ 997 w 1962"/>
              <a:gd name="T67" fmla="*/ 234 h 24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962" h="2476">
                <a:moveTo>
                  <a:pt x="997" y="1719"/>
                </a:moveTo>
                <a:lnTo>
                  <a:pt x="997" y="1719"/>
                </a:lnTo>
                <a:cubicBezTo>
                  <a:pt x="567" y="1719"/>
                  <a:pt x="218" y="1370"/>
                  <a:pt x="218" y="940"/>
                </a:cubicBezTo>
                <a:cubicBezTo>
                  <a:pt x="218" y="509"/>
                  <a:pt x="567" y="161"/>
                  <a:pt x="997" y="161"/>
                </a:cubicBezTo>
                <a:cubicBezTo>
                  <a:pt x="1428" y="161"/>
                  <a:pt x="1777" y="509"/>
                  <a:pt x="1777" y="940"/>
                </a:cubicBezTo>
                <a:cubicBezTo>
                  <a:pt x="1777" y="1370"/>
                  <a:pt x="1428" y="1719"/>
                  <a:pt x="997" y="1719"/>
                </a:cubicBezTo>
                <a:close/>
                <a:moveTo>
                  <a:pt x="1863" y="1050"/>
                </a:moveTo>
                <a:lnTo>
                  <a:pt x="1863" y="1050"/>
                </a:lnTo>
                <a:lnTo>
                  <a:pt x="1962" y="959"/>
                </a:lnTo>
                <a:lnTo>
                  <a:pt x="1863" y="868"/>
                </a:lnTo>
                <a:lnTo>
                  <a:pt x="1941" y="759"/>
                </a:lnTo>
                <a:lnTo>
                  <a:pt x="1825" y="690"/>
                </a:lnTo>
                <a:lnTo>
                  <a:pt x="1878" y="567"/>
                </a:lnTo>
                <a:lnTo>
                  <a:pt x="1752" y="524"/>
                </a:lnTo>
                <a:lnTo>
                  <a:pt x="1778" y="393"/>
                </a:lnTo>
                <a:lnTo>
                  <a:pt x="1644" y="377"/>
                </a:lnTo>
                <a:lnTo>
                  <a:pt x="1643" y="243"/>
                </a:lnTo>
                <a:lnTo>
                  <a:pt x="1509" y="255"/>
                </a:lnTo>
                <a:lnTo>
                  <a:pt x="1480" y="124"/>
                </a:lnTo>
                <a:lnTo>
                  <a:pt x="1352" y="164"/>
                </a:lnTo>
                <a:lnTo>
                  <a:pt x="1295" y="42"/>
                </a:lnTo>
                <a:lnTo>
                  <a:pt x="1178" y="108"/>
                </a:lnTo>
                <a:lnTo>
                  <a:pt x="1098" y="0"/>
                </a:lnTo>
                <a:lnTo>
                  <a:pt x="997" y="89"/>
                </a:lnTo>
                <a:lnTo>
                  <a:pt x="897" y="0"/>
                </a:lnTo>
                <a:lnTo>
                  <a:pt x="816" y="108"/>
                </a:lnTo>
                <a:lnTo>
                  <a:pt x="699" y="42"/>
                </a:lnTo>
                <a:lnTo>
                  <a:pt x="643" y="164"/>
                </a:lnTo>
                <a:lnTo>
                  <a:pt x="515" y="124"/>
                </a:lnTo>
                <a:lnTo>
                  <a:pt x="486" y="255"/>
                </a:lnTo>
                <a:lnTo>
                  <a:pt x="352" y="243"/>
                </a:lnTo>
                <a:lnTo>
                  <a:pt x="350" y="377"/>
                </a:lnTo>
                <a:lnTo>
                  <a:pt x="217" y="393"/>
                </a:lnTo>
                <a:lnTo>
                  <a:pt x="243" y="524"/>
                </a:lnTo>
                <a:lnTo>
                  <a:pt x="116" y="567"/>
                </a:lnTo>
                <a:lnTo>
                  <a:pt x="169" y="690"/>
                </a:lnTo>
                <a:lnTo>
                  <a:pt x="54" y="759"/>
                </a:lnTo>
                <a:lnTo>
                  <a:pt x="131" y="868"/>
                </a:lnTo>
                <a:lnTo>
                  <a:pt x="33" y="959"/>
                </a:lnTo>
                <a:lnTo>
                  <a:pt x="131" y="1050"/>
                </a:lnTo>
                <a:lnTo>
                  <a:pt x="54" y="1160"/>
                </a:lnTo>
                <a:lnTo>
                  <a:pt x="169" y="1229"/>
                </a:lnTo>
                <a:lnTo>
                  <a:pt x="116" y="1352"/>
                </a:lnTo>
                <a:lnTo>
                  <a:pt x="243" y="1395"/>
                </a:lnTo>
                <a:lnTo>
                  <a:pt x="217" y="1526"/>
                </a:lnTo>
                <a:lnTo>
                  <a:pt x="299" y="1536"/>
                </a:lnTo>
                <a:lnTo>
                  <a:pt x="0" y="2152"/>
                </a:lnTo>
                <a:lnTo>
                  <a:pt x="398" y="2170"/>
                </a:lnTo>
                <a:lnTo>
                  <a:pt x="666" y="2476"/>
                </a:lnTo>
                <a:lnTo>
                  <a:pt x="966" y="1858"/>
                </a:lnTo>
                <a:lnTo>
                  <a:pt x="997" y="1830"/>
                </a:lnTo>
                <a:lnTo>
                  <a:pt x="1039" y="1867"/>
                </a:lnTo>
                <a:lnTo>
                  <a:pt x="1247" y="2324"/>
                </a:lnTo>
                <a:lnTo>
                  <a:pt x="1495" y="2038"/>
                </a:lnTo>
                <a:lnTo>
                  <a:pt x="1881" y="2036"/>
                </a:lnTo>
                <a:lnTo>
                  <a:pt x="1656" y="1541"/>
                </a:lnTo>
                <a:lnTo>
                  <a:pt x="1778" y="1526"/>
                </a:lnTo>
                <a:lnTo>
                  <a:pt x="1752" y="1395"/>
                </a:lnTo>
                <a:lnTo>
                  <a:pt x="1878" y="1352"/>
                </a:lnTo>
                <a:lnTo>
                  <a:pt x="1825" y="1229"/>
                </a:lnTo>
                <a:lnTo>
                  <a:pt x="1941" y="1160"/>
                </a:lnTo>
                <a:lnTo>
                  <a:pt x="1863" y="1050"/>
                </a:lnTo>
                <a:close/>
                <a:moveTo>
                  <a:pt x="997" y="234"/>
                </a:moveTo>
                <a:lnTo>
                  <a:pt x="997" y="234"/>
                </a:lnTo>
                <a:cubicBezTo>
                  <a:pt x="607" y="234"/>
                  <a:pt x="291" y="550"/>
                  <a:pt x="291" y="940"/>
                </a:cubicBezTo>
                <a:cubicBezTo>
                  <a:pt x="291" y="1330"/>
                  <a:pt x="607" y="1646"/>
                  <a:pt x="997" y="1646"/>
                </a:cubicBezTo>
                <a:cubicBezTo>
                  <a:pt x="1387" y="1646"/>
                  <a:pt x="1704" y="1330"/>
                  <a:pt x="1704" y="940"/>
                </a:cubicBezTo>
                <a:cubicBezTo>
                  <a:pt x="1704" y="550"/>
                  <a:pt x="1387" y="234"/>
                  <a:pt x="997" y="234"/>
                </a:cubicBezTo>
                <a:close/>
              </a:path>
            </a:pathLst>
          </a:custGeom>
          <a:solidFill>
            <a:schemeClr val="accent2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1926244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6F881-F1E8-3223-EDA1-0EDC43960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Q2 Pro Suppression: Test Design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B097EA3-5E87-B716-EBEE-6EE46DCD324B}"/>
              </a:ext>
            </a:extLst>
          </p:cNvPr>
          <p:cNvSpPr/>
          <p:nvPr/>
        </p:nvSpPr>
        <p:spPr>
          <a:xfrm>
            <a:off x="260604" y="5183368"/>
            <a:ext cx="7136938" cy="1312641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Note: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1" i="0" u="sng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These are only rough size estimates based on 1.6X multiplier calculated as per Pre-Analysis. We will revise these numbers before Q2 launch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Pro &amp; Consumer flags need to be at ECR level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Consumers in Group A &amp; Group B need to be similar in composition as per – Model score / Decile distribution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ECRs to be locked into separate groups for the duration of the test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5B3A2A1-CABE-3007-95B2-9750CB5DD10C}"/>
              </a:ext>
            </a:extLst>
          </p:cNvPr>
          <p:cNvGrpSpPr/>
          <p:nvPr/>
        </p:nvGrpSpPr>
        <p:grpSpPr>
          <a:xfrm>
            <a:off x="260604" y="1354195"/>
            <a:ext cx="7136938" cy="3451273"/>
            <a:chOff x="260604" y="1247187"/>
            <a:chExt cx="7136938" cy="345127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FB144C5-57F5-858A-C9E8-9006F63F18DA}"/>
                </a:ext>
              </a:extLst>
            </p:cNvPr>
            <p:cNvSpPr/>
            <p:nvPr/>
          </p:nvSpPr>
          <p:spPr>
            <a:xfrm>
              <a:off x="260604" y="1247187"/>
              <a:ext cx="7136938" cy="345127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2C3866-4910-B7BB-40AA-9AF6204816E7}"/>
                </a:ext>
              </a:extLst>
            </p:cNvPr>
            <p:cNvSpPr/>
            <p:nvPr/>
          </p:nvSpPr>
          <p:spPr>
            <a:xfrm>
              <a:off x="6196532" y="2605548"/>
              <a:ext cx="1094504" cy="6307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Measure Campaign Performance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564F79A-C2BD-CD87-9313-535EE08EDAB5}"/>
                </a:ext>
              </a:extLst>
            </p:cNvPr>
            <p:cNvGrpSpPr/>
            <p:nvPr/>
          </p:nvGrpSpPr>
          <p:grpSpPr>
            <a:xfrm>
              <a:off x="920871" y="2507147"/>
              <a:ext cx="822960" cy="822960"/>
              <a:chOff x="4983229" y="4558408"/>
              <a:chExt cx="822960" cy="822960"/>
            </a:xfrm>
          </p:grpSpPr>
          <p:pic>
            <p:nvPicPr>
              <p:cNvPr id="14" name="Graphic 142" descr="Group of people with solid fill">
                <a:extLst>
                  <a:ext uri="{FF2B5EF4-FFF2-40B4-BE49-F238E27FC236}">
                    <a16:creationId xmlns:a16="http://schemas.microsoft.com/office/drawing/2014/main" id="{FEB55BA4-0386-13CC-5DCE-25FE593493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028671" y="4604128"/>
                <a:ext cx="732076" cy="731520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ADB17A7-C5DB-302F-6540-34D529AABB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83229" y="4558408"/>
                <a:ext cx="822960" cy="822960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31C4C8F8-6B5A-B19B-25A2-F546FC3C4BEB}"/>
                </a:ext>
              </a:extLst>
            </p:cNvPr>
            <p:cNvGrpSpPr/>
            <p:nvPr/>
          </p:nvGrpSpPr>
          <p:grpSpPr>
            <a:xfrm>
              <a:off x="2732301" y="1951730"/>
              <a:ext cx="799993" cy="470968"/>
              <a:chOff x="3017663" y="3566128"/>
              <a:chExt cx="799993" cy="470968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86B04DF6-873F-A76B-4F1A-71ABB9B1462B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19" name="Picture 13">
                  <a:extLst>
                    <a:ext uri="{FF2B5EF4-FFF2-40B4-BE49-F238E27FC236}">
                      <a16:creationId xmlns:a16="http://schemas.microsoft.com/office/drawing/2014/main" id="{635361E2-D7C4-3C28-FD5F-91D20038D28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0" name="Picture 13">
                  <a:extLst>
                    <a:ext uri="{FF2B5EF4-FFF2-40B4-BE49-F238E27FC236}">
                      <a16:creationId xmlns:a16="http://schemas.microsoft.com/office/drawing/2014/main" id="{F600D6CD-6157-2BF7-7259-E1DD918D630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1" name="Picture 13">
                  <a:extLst>
                    <a:ext uri="{FF2B5EF4-FFF2-40B4-BE49-F238E27FC236}">
                      <a16:creationId xmlns:a16="http://schemas.microsoft.com/office/drawing/2014/main" id="{828A7563-2853-4313-0820-4A8772C5E65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" name="Picture 13">
                  <a:extLst>
                    <a:ext uri="{FF2B5EF4-FFF2-40B4-BE49-F238E27FC236}">
                      <a16:creationId xmlns:a16="http://schemas.microsoft.com/office/drawing/2014/main" id="{6983B730-D883-388B-4A0C-B39221A9E9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3" name="Picture 13">
                  <a:extLst>
                    <a:ext uri="{FF2B5EF4-FFF2-40B4-BE49-F238E27FC236}">
                      <a16:creationId xmlns:a16="http://schemas.microsoft.com/office/drawing/2014/main" id="{8D93C9E1-37B9-443F-0DA9-12650E66A9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843FC61-C95C-7897-3A33-4A0B0367AD97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30325AF-33C2-6ADD-AE69-639368046D99}"/>
                </a:ext>
              </a:extLst>
            </p:cNvPr>
            <p:cNvGrpSpPr/>
            <p:nvPr/>
          </p:nvGrpSpPr>
          <p:grpSpPr>
            <a:xfrm>
              <a:off x="2732301" y="3243994"/>
              <a:ext cx="799993" cy="470968"/>
              <a:chOff x="3017663" y="3566128"/>
              <a:chExt cx="799993" cy="470968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A8A6C4E2-5828-822E-212A-C36667E62B71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27" name="Picture 13">
                  <a:extLst>
                    <a:ext uri="{FF2B5EF4-FFF2-40B4-BE49-F238E27FC236}">
                      <a16:creationId xmlns:a16="http://schemas.microsoft.com/office/drawing/2014/main" id="{638BF0BA-6200-115A-F190-815F2A2877D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8" name="Picture 13">
                  <a:extLst>
                    <a:ext uri="{FF2B5EF4-FFF2-40B4-BE49-F238E27FC236}">
                      <a16:creationId xmlns:a16="http://schemas.microsoft.com/office/drawing/2014/main" id="{51B82B38-39F2-74F0-E55A-B5257B14ADD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9" name="Picture 13">
                  <a:extLst>
                    <a:ext uri="{FF2B5EF4-FFF2-40B4-BE49-F238E27FC236}">
                      <a16:creationId xmlns:a16="http://schemas.microsoft.com/office/drawing/2014/main" id="{894F2D70-92AE-8410-1927-383CD0CFDD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0" name="Picture 13">
                  <a:extLst>
                    <a:ext uri="{FF2B5EF4-FFF2-40B4-BE49-F238E27FC236}">
                      <a16:creationId xmlns:a16="http://schemas.microsoft.com/office/drawing/2014/main" id="{E07311C5-04C1-109C-0143-6F436FB9AF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31" name="Picture 13">
                  <a:extLst>
                    <a:ext uri="{FF2B5EF4-FFF2-40B4-BE49-F238E27FC236}">
                      <a16:creationId xmlns:a16="http://schemas.microsoft.com/office/drawing/2014/main" id="{3CB352CA-67E1-0AC7-5BC1-60E6537962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33E1E9A-02C0-11B8-9CBF-3541484D4FCE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chemeClr val="tx1">
                    <a:lumMod val="50000"/>
                    <a:lumOff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6CDE9F9-297A-5058-D7EB-AA860761B081}"/>
                </a:ext>
              </a:extLst>
            </p:cNvPr>
            <p:cNvCxnSpPr>
              <a:cxnSpLocks/>
              <a:stCxn id="15" idx="3"/>
              <a:endCxn id="18" idx="1"/>
            </p:cNvCxnSpPr>
            <p:nvPr/>
          </p:nvCxnSpPr>
          <p:spPr>
            <a:xfrm flipV="1">
              <a:off x="1743831" y="2187214"/>
              <a:ext cx="988470" cy="731413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7B66AA7-11DD-B20F-1229-3F261BAA48A5}"/>
                </a:ext>
              </a:extLst>
            </p:cNvPr>
            <p:cNvCxnSpPr>
              <a:cxnSpLocks/>
              <a:stCxn id="15" idx="3"/>
              <a:endCxn id="26" idx="1"/>
            </p:cNvCxnSpPr>
            <p:nvPr/>
          </p:nvCxnSpPr>
          <p:spPr>
            <a:xfrm>
              <a:off x="1743831" y="2918627"/>
              <a:ext cx="988470" cy="560851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884F9219-06C3-8021-D371-2B1059883549}"/>
                </a:ext>
              </a:extLst>
            </p:cNvPr>
            <p:cNvSpPr/>
            <p:nvPr/>
          </p:nvSpPr>
          <p:spPr>
            <a:xfrm>
              <a:off x="2549421" y="2511535"/>
              <a:ext cx="3587994" cy="278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Group A: Consumer Only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49BC9CF-E36D-5D62-15EC-0EC485172F30}"/>
                </a:ext>
              </a:extLst>
            </p:cNvPr>
            <p:cNvSpPr/>
            <p:nvPr/>
          </p:nvSpPr>
          <p:spPr>
            <a:xfrm>
              <a:off x="2549421" y="3780806"/>
              <a:ext cx="2460252" cy="27870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Group B: BAU (Pro + Consumer)</a:t>
              </a:r>
              <a:endPara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55D12A8-A697-ACB1-9656-4E2AD692E983}"/>
                </a:ext>
              </a:extLst>
            </p:cNvPr>
            <p:cNvSpPr txBox="1"/>
            <p:nvPr/>
          </p:nvSpPr>
          <p:spPr>
            <a:xfrm>
              <a:off x="2549421" y="4034347"/>
              <a:ext cx="221502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libri" panose="020F0502020204030204" pitchFamily="34" charset="0"/>
                  <a:ea typeface="+mn-ea"/>
                  <a:cs typeface="Calibri" panose="020F0502020204030204" pitchFamily="34" charset="0"/>
                </a:rPr>
                <a:t>600K Consumers &amp; Pros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297423E-5D6E-9495-F3DD-5D92A40AE090}"/>
                </a:ext>
              </a:extLst>
            </p:cNvPr>
            <p:cNvSpPr txBox="1"/>
            <p:nvPr/>
          </p:nvSpPr>
          <p:spPr>
            <a:xfrm>
              <a:off x="2549421" y="2714324"/>
              <a:ext cx="2215020" cy="43088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</a:rPr>
                <a:t>Phase 1: 600k Consumers </a:t>
              </a:r>
            </a:p>
            <a:p>
              <a:pPr defTabSz="457200">
                <a:defRPr/>
              </a:pPr>
              <a:r>
                <a:rPr lang="en-US" sz="1100">
                  <a:solidFill>
                    <a:srgbClr val="F96303"/>
                  </a:solidFill>
                  <a:latin typeface="Calibri"/>
                  <a:cs typeface="Calibri"/>
                </a:rPr>
                <a:t>Phase 2: </a:t>
              </a: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</a:rPr>
                <a:t>1M Consumers Only (</a:t>
              </a:r>
              <a:r>
                <a:rPr lang="en-US" sz="1100">
                  <a:solidFill>
                    <a:srgbClr val="F96303"/>
                  </a:solidFill>
                  <a:latin typeface="Calibri"/>
                  <a:ea typeface="Calibri"/>
                  <a:cs typeface="Calibri"/>
                </a:rPr>
                <a:t>2</a:t>
              </a: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Calibri"/>
                  <a:ea typeface="Calibri"/>
                  <a:cs typeface="Calibri"/>
                </a:rPr>
                <a:t>X)</a:t>
              </a:r>
            </a:p>
          </p:txBody>
        </p:sp>
        <p:sp>
          <p:nvSpPr>
            <p:cNvPr id="38" name="Right Arrow 90">
              <a:extLst>
                <a:ext uri="{FF2B5EF4-FFF2-40B4-BE49-F238E27FC236}">
                  <a16:creationId xmlns:a16="http://schemas.microsoft.com/office/drawing/2014/main" id="{612A820C-BC83-9001-1ECC-F40CA8D685B8}"/>
                </a:ext>
              </a:extLst>
            </p:cNvPr>
            <p:cNvSpPr/>
            <p:nvPr/>
          </p:nvSpPr>
          <p:spPr>
            <a:xfrm>
              <a:off x="4176649" y="2165902"/>
              <a:ext cx="457200" cy="147019"/>
            </a:xfrm>
            <a:prstGeom prst="rightArrow">
              <a:avLst/>
            </a:prstGeom>
            <a:solidFill>
              <a:srgbClr val="AEAEA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5822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DDD6805C-C37C-2736-D30E-099EC21F3A49}"/>
                </a:ext>
              </a:extLst>
            </p:cNvPr>
            <p:cNvSpPr/>
            <p:nvPr/>
          </p:nvSpPr>
          <p:spPr>
            <a:xfrm>
              <a:off x="4699365" y="2000892"/>
              <a:ext cx="118872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Campaign Creative</a:t>
              </a:r>
            </a:p>
          </p:txBody>
        </p:sp>
        <p:sp>
          <p:nvSpPr>
            <p:cNvPr id="40" name="Right Arrow 108">
              <a:extLst>
                <a:ext uri="{FF2B5EF4-FFF2-40B4-BE49-F238E27FC236}">
                  <a16:creationId xmlns:a16="http://schemas.microsoft.com/office/drawing/2014/main" id="{AEEC30A5-9CCB-4C00-2238-1B052DC45B3B}"/>
                </a:ext>
              </a:extLst>
            </p:cNvPr>
            <p:cNvSpPr/>
            <p:nvPr/>
          </p:nvSpPr>
          <p:spPr>
            <a:xfrm>
              <a:off x="4176649" y="3400684"/>
              <a:ext cx="457200" cy="147019"/>
            </a:xfrm>
            <a:prstGeom prst="rightArrow">
              <a:avLst/>
            </a:prstGeom>
            <a:solidFill>
              <a:srgbClr val="AEAEA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5822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65AFF78-8E17-F5A0-4A6E-EA74A6EFF734}"/>
                </a:ext>
              </a:extLst>
            </p:cNvPr>
            <p:cNvSpPr/>
            <p:nvPr/>
          </p:nvSpPr>
          <p:spPr>
            <a:xfrm>
              <a:off x="4727668" y="3260191"/>
              <a:ext cx="1188720" cy="457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Campaign Creative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0CA4C3D-E773-A079-5831-CD0ED68C9EA4}"/>
                </a:ext>
              </a:extLst>
            </p:cNvPr>
            <p:cNvCxnSpPr>
              <a:cxnSpLocks/>
              <a:stCxn id="39" idx="3"/>
              <a:endCxn id="12" idx="1"/>
            </p:cNvCxnSpPr>
            <p:nvPr/>
          </p:nvCxnSpPr>
          <p:spPr>
            <a:xfrm>
              <a:off x="5888085" y="2229492"/>
              <a:ext cx="308447" cy="69144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50575E5-0703-11FB-693A-0F4AAC9E830B}"/>
                </a:ext>
              </a:extLst>
            </p:cNvPr>
            <p:cNvCxnSpPr>
              <a:cxnSpLocks/>
              <a:stCxn id="41" idx="3"/>
              <a:endCxn id="12" idx="1"/>
            </p:cNvCxnSpPr>
            <p:nvPr/>
          </p:nvCxnSpPr>
          <p:spPr>
            <a:xfrm flipV="1">
              <a:off x="5916388" y="2920932"/>
              <a:ext cx="280144" cy="567859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C392CC4-E034-CB7B-A18A-764C6B85632D}"/>
                </a:ext>
              </a:extLst>
            </p:cNvPr>
            <p:cNvSpPr/>
            <p:nvPr/>
          </p:nvSpPr>
          <p:spPr>
            <a:xfrm>
              <a:off x="445860" y="3415839"/>
              <a:ext cx="1760653" cy="64346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In-Market Audience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 Million ECRs</a:t>
              </a:r>
              <a:endPara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D688811-C63B-E0B6-6132-3E1522C551F8}"/>
                </a:ext>
              </a:extLst>
            </p:cNvPr>
            <p:cNvSpPr/>
            <p:nvPr/>
          </p:nvSpPr>
          <p:spPr>
            <a:xfrm>
              <a:off x="335962" y="1334118"/>
              <a:ext cx="1995418" cy="27172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Design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E097FDD2-3608-16AE-4C60-A31987CF7FEF}"/>
              </a:ext>
            </a:extLst>
          </p:cNvPr>
          <p:cNvGrpSpPr/>
          <p:nvPr/>
        </p:nvGrpSpPr>
        <p:grpSpPr>
          <a:xfrm>
            <a:off x="7582798" y="1354193"/>
            <a:ext cx="3973662" cy="4686683"/>
            <a:chOff x="7582798" y="1354193"/>
            <a:chExt cx="3973662" cy="4686683"/>
          </a:xfrm>
        </p:grpSpPr>
        <p:sp>
          <p:nvSpPr>
            <p:cNvPr id="4" name="ee4pContent2">
              <a:extLst>
                <a:ext uri="{FF2B5EF4-FFF2-40B4-BE49-F238E27FC236}">
                  <a16:creationId xmlns:a16="http://schemas.microsoft.com/office/drawing/2014/main" id="{F828A88E-7761-F4C2-81B1-F22AAE6DC1F5}"/>
                </a:ext>
              </a:extLst>
            </p:cNvPr>
            <p:cNvSpPr txBox="1"/>
            <p:nvPr/>
          </p:nvSpPr>
          <p:spPr>
            <a:xfrm>
              <a:off x="8025324" y="1891141"/>
              <a:ext cx="3348828" cy="406265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>
                <a:buSzPct val="100000"/>
                <a:buFont typeface="Trebuchet MS" panose="020B0603020202020204" pitchFamily="34" charset="0"/>
                <a:buChar char="​"/>
                <a:defRPr sz="2000">
                  <a:solidFill>
                    <a:srgbClr val="1C1C1C"/>
                  </a:solidFill>
                </a:defRPr>
              </a:lvl1pPr>
              <a:lvl2pPr marL="324000" lvl="1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000">
                  <a:solidFill>
                    <a:srgbClr val="1C1C1C"/>
                  </a:solidFill>
                </a:defRPr>
              </a:lvl2pPr>
              <a:lvl3pPr marL="648000" lvl="2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–"/>
                <a:defRPr sz="2000">
                  <a:solidFill>
                    <a:srgbClr val="1C1C1C"/>
                  </a:solidFill>
                </a:defRPr>
              </a:lvl3pPr>
              <a:lvl4pPr marL="0" lvl="3">
                <a:buSzPct val="100000"/>
                <a:buFont typeface="Trebuchet MS" panose="020B0603020202020204" pitchFamily="34" charset="0"/>
                <a:buChar char="​"/>
                <a:defRPr sz="2400">
                  <a:solidFill>
                    <a:srgbClr val="F58220"/>
                  </a:solidFill>
                </a:defRPr>
              </a:lvl4pPr>
              <a:lvl5pPr marL="0" lvl="4">
                <a:buSzPct val="100000"/>
                <a:buFont typeface="Trebuchet MS" panose="020B0603020202020204" pitchFamily="34" charset="0"/>
                <a:buChar char="​"/>
                <a:defRPr sz="2400" b="1">
                  <a:solidFill>
                    <a:srgbClr val="1C1C1C"/>
                  </a:solidFill>
                </a:defRPr>
              </a:lvl5pPr>
              <a:lvl6pPr marL="324000" lvl="5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400">
                  <a:solidFill>
                    <a:srgbClr val="1C1C1C"/>
                  </a:solidFill>
                </a:defRPr>
              </a:lvl6pPr>
              <a:lvl7pPr marL="0" lvl="6">
                <a:buSzPct val="100000"/>
                <a:buFont typeface="Trebuchet MS" panose="020B0603020202020204" pitchFamily="34" charset="0"/>
                <a:buChar char="​"/>
                <a:defRPr sz="5400">
                  <a:solidFill>
                    <a:srgbClr val="1C1C1C"/>
                  </a:solidFill>
                </a:defRPr>
              </a:lvl7pPr>
              <a:lvl8pPr marL="0" lvl="7">
                <a:buSzPct val="100000"/>
                <a:buFont typeface="Trebuchet MS" panose="020B0603020202020204" pitchFamily="34" charset="0"/>
                <a:buChar char="​"/>
                <a:defRPr sz="6600">
                  <a:solidFill>
                    <a:srgbClr val="F58220"/>
                  </a:solidFill>
                </a:defRPr>
              </a:lvl8pPr>
              <a:lvl9pPr marL="0" lvl="8">
                <a:buSzPct val="100000"/>
                <a:buFont typeface="Trebuchet MS" panose="020B0603020202020204" pitchFamily="34" charset="0"/>
                <a:buChar char="​"/>
                <a:defRPr sz="4400">
                  <a:solidFill>
                    <a:srgbClr val="F58220"/>
                  </a:solidFill>
                </a:defRPr>
              </a:lvl9pPr>
            </a:lstStyle>
            <a:p>
              <a:pPr marL="1080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 Objective</a:t>
              </a:r>
            </a:p>
            <a:p>
              <a:pPr marR="0" lvl="2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To test if suppressing pros from our campaign and backfilling with more consumers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has similar conversion and average sales value 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(in next 30 days) than BAU (both pros and consumers in audience)</a:t>
              </a:r>
            </a:p>
            <a:p>
              <a:pPr marL="1080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 Test Duration: </a:t>
              </a:r>
            </a:p>
            <a:p>
              <a:pPr lvl="2">
                <a:buClr>
                  <a:srgbClr val="F58220">
                    <a:lumMod val="100000"/>
                  </a:srgbClr>
                </a:buClr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Phase 1 (6 weeks), Phase 2 (6 weeks)</a:t>
              </a:r>
            </a:p>
            <a:p>
              <a:pPr lvl="2">
                <a:buClr>
                  <a:srgbClr val="F58220">
                    <a:lumMod val="100000"/>
                  </a:srgbClr>
                </a:buClr>
                <a:buFont typeface="Arial" panose="020B0604020202020204" pitchFamily="34" charset="0"/>
                <a:buChar char="•"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Total: 13 Weeks</a:t>
              </a:r>
            </a:p>
            <a:p>
              <a:pPr marL="1080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 Channels:</a:t>
              </a:r>
            </a:p>
            <a:p>
              <a:pPr marR="0" lvl="2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Paid Media</a:t>
              </a:r>
            </a:p>
            <a:p>
              <a:pPr marL="1080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 KPIs: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	</a:t>
              </a:r>
            </a:p>
            <a:p>
              <a:pPr marR="0" lvl="2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Sales per HH</a:t>
              </a:r>
            </a:p>
            <a:p>
              <a:pPr marR="0" lvl="2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Conversion</a:t>
              </a:r>
            </a:p>
            <a:p>
              <a:pPr marL="10800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 </a:t>
              </a: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Additional Analysis:</a:t>
              </a: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	</a:t>
              </a:r>
            </a:p>
            <a:p>
              <a:pPr marR="0" lvl="2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+mn-cs"/>
                  <a:sym typeface="+mn-lt"/>
                </a:rPr>
                <a:t>Backfill rate calculation: Estimate required backfill rate of consumers to maintain conversion &amp; sales per HH as with both Pros &amp; Consumers</a:t>
              </a:r>
            </a:p>
            <a:p>
              <a:pPr marR="0" lvl="2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ea typeface="+mn-ea"/>
                  <a:cs typeface="+mn-cs"/>
                  <a:hlinkClick r:id="rId5"/>
                </a:rPr>
                <a:t>Pro Suppression Analysis - Q1, Q2, Q3 Classes.xlsx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  <a:sym typeface="+mn-lt"/>
              </a:endParaRPr>
            </a:p>
          </p:txBody>
        </p:sp>
        <p:pic>
          <p:nvPicPr>
            <p:cNvPr id="5" name="Graphic 4" descr="Target with solid fill">
              <a:extLst>
                <a:ext uri="{FF2B5EF4-FFF2-40B4-BE49-F238E27FC236}">
                  <a16:creationId xmlns:a16="http://schemas.microsoft.com/office/drawing/2014/main" id="{95C39AE0-A493-2AC4-4CC5-16EC7E46C1D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736821" y="1854290"/>
              <a:ext cx="356387" cy="365760"/>
            </a:xfrm>
            <a:prstGeom prst="rect">
              <a:avLst/>
            </a:prstGeom>
          </p:spPr>
        </p:pic>
        <p:pic>
          <p:nvPicPr>
            <p:cNvPr id="6" name="Graphic 5" descr="Stopwatch with solid fill">
              <a:extLst>
                <a:ext uri="{FF2B5EF4-FFF2-40B4-BE49-F238E27FC236}">
                  <a16:creationId xmlns:a16="http://schemas.microsoft.com/office/drawing/2014/main" id="{0E5BCBAA-02EA-C5B8-465B-C94EFCD83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705989" y="3031046"/>
              <a:ext cx="356387" cy="365760"/>
            </a:xfrm>
            <a:prstGeom prst="rect">
              <a:avLst/>
            </a:prstGeom>
          </p:spPr>
        </p:pic>
        <p:pic>
          <p:nvPicPr>
            <p:cNvPr id="7" name="Graphic 6" descr="Marketing outline">
              <a:extLst>
                <a:ext uri="{FF2B5EF4-FFF2-40B4-BE49-F238E27FC236}">
                  <a16:creationId xmlns:a16="http://schemas.microsoft.com/office/drawing/2014/main" id="{02482FC4-B772-7851-7676-3F987C459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712471" y="3658312"/>
              <a:ext cx="365760" cy="365760"/>
            </a:xfrm>
            <a:prstGeom prst="rect">
              <a:avLst/>
            </a:prstGeom>
          </p:spPr>
        </p:pic>
        <p:pic>
          <p:nvPicPr>
            <p:cNvPr id="8" name="Graphic 7" descr="Checklist outline">
              <a:extLst>
                <a:ext uri="{FF2B5EF4-FFF2-40B4-BE49-F238E27FC236}">
                  <a16:creationId xmlns:a16="http://schemas.microsoft.com/office/drawing/2014/main" id="{AE9BC44F-2546-A50C-7054-85DC405A402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7705989" y="4086536"/>
              <a:ext cx="365760" cy="365760"/>
            </a:xfrm>
            <a:prstGeom prst="rect">
              <a:avLst/>
            </a:prstGeom>
          </p:spPr>
        </p:pic>
        <p:pic>
          <p:nvPicPr>
            <p:cNvPr id="9" name="Graphic 8" descr="Research outline">
              <a:extLst>
                <a:ext uri="{FF2B5EF4-FFF2-40B4-BE49-F238E27FC236}">
                  <a16:creationId xmlns:a16="http://schemas.microsoft.com/office/drawing/2014/main" id="{C75F44ED-8E1B-B8F8-E01F-087358C1D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766312" y="4607783"/>
              <a:ext cx="365760" cy="36576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7E135C7-59EF-9960-764D-01B471A49717}"/>
                </a:ext>
              </a:extLst>
            </p:cNvPr>
            <p:cNvSpPr/>
            <p:nvPr/>
          </p:nvSpPr>
          <p:spPr>
            <a:xfrm>
              <a:off x="7736821" y="1441126"/>
              <a:ext cx="3662948" cy="304648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: Group A Vs Group B</a:t>
              </a: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B6232BCA-F376-A76C-F1BE-F2CB5AF83487}"/>
                </a:ext>
              </a:extLst>
            </p:cNvPr>
            <p:cNvSpPr/>
            <p:nvPr/>
          </p:nvSpPr>
          <p:spPr>
            <a:xfrm>
              <a:off x="7582798" y="1354193"/>
              <a:ext cx="3973662" cy="4686683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1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DC5E-23E4-AD62-1C81-F898A74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 ATLAS A/B Test: Test Design 1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67B3470-C3CE-83A7-0F84-24FB50F1BABB}"/>
              </a:ext>
            </a:extLst>
          </p:cNvPr>
          <p:cNvGrpSpPr/>
          <p:nvPr/>
        </p:nvGrpSpPr>
        <p:grpSpPr>
          <a:xfrm>
            <a:off x="260604" y="1244551"/>
            <a:ext cx="10749244" cy="5477674"/>
            <a:chOff x="468087" y="1205641"/>
            <a:chExt cx="10749244" cy="5477674"/>
          </a:xfrm>
        </p:grpSpPr>
        <p:sp>
          <p:nvSpPr>
            <p:cNvPr id="4" name="ee4pContent2">
              <a:extLst>
                <a:ext uri="{FF2B5EF4-FFF2-40B4-BE49-F238E27FC236}">
                  <a16:creationId xmlns:a16="http://schemas.microsoft.com/office/drawing/2014/main" id="{D2EF0EBD-F25B-9C28-5CF3-FD310888D80E}"/>
                </a:ext>
              </a:extLst>
            </p:cNvPr>
            <p:cNvSpPr txBox="1"/>
            <p:nvPr/>
          </p:nvSpPr>
          <p:spPr>
            <a:xfrm>
              <a:off x="786936" y="5153606"/>
              <a:ext cx="946171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>
                <a:buSzPct val="100000"/>
                <a:buFont typeface="Trebuchet MS" panose="020B0603020202020204" pitchFamily="34" charset="0"/>
                <a:buChar char="​"/>
                <a:defRPr sz="2000">
                  <a:solidFill>
                    <a:srgbClr val="1C1C1C"/>
                  </a:solidFill>
                </a:defRPr>
              </a:lvl1pPr>
              <a:lvl2pPr marL="324000" lvl="1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000">
                  <a:solidFill>
                    <a:srgbClr val="1C1C1C"/>
                  </a:solidFill>
                </a:defRPr>
              </a:lvl2pPr>
              <a:lvl3pPr marL="648000" lvl="2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–"/>
                <a:defRPr sz="2000">
                  <a:solidFill>
                    <a:srgbClr val="1C1C1C"/>
                  </a:solidFill>
                </a:defRPr>
              </a:lvl3pPr>
              <a:lvl4pPr marL="0" lvl="3">
                <a:buSzPct val="100000"/>
                <a:buFont typeface="Trebuchet MS" panose="020B0603020202020204" pitchFamily="34" charset="0"/>
                <a:buChar char="​"/>
                <a:defRPr sz="2400">
                  <a:solidFill>
                    <a:srgbClr val="F58220"/>
                  </a:solidFill>
                </a:defRPr>
              </a:lvl4pPr>
              <a:lvl5pPr marL="0" lvl="4">
                <a:buSzPct val="100000"/>
                <a:buFont typeface="Trebuchet MS" panose="020B0603020202020204" pitchFamily="34" charset="0"/>
                <a:buChar char="​"/>
                <a:defRPr sz="2400" b="1">
                  <a:solidFill>
                    <a:srgbClr val="1C1C1C"/>
                  </a:solidFill>
                </a:defRPr>
              </a:lvl5pPr>
              <a:lvl6pPr marL="324000" lvl="5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400">
                  <a:solidFill>
                    <a:srgbClr val="1C1C1C"/>
                  </a:solidFill>
                </a:defRPr>
              </a:lvl6pPr>
              <a:lvl7pPr marL="0" lvl="6">
                <a:buSzPct val="100000"/>
                <a:buFont typeface="Trebuchet MS" panose="020B0603020202020204" pitchFamily="34" charset="0"/>
                <a:buChar char="​"/>
                <a:defRPr sz="5400">
                  <a:solidFill>
                    <a:srgbClr val="1C1C1C"/>
                  </a:solidFill>
                </a:defRPr>
              </a:lvl7pPr>
              <a:lvl8pPr marL="0" lvl="7">
                <a:buSzPct val="100000"/>
                <a:buFont typeface="Trebuchet MS" panose="020B0603020202020204" pitchFamily="34" charset="0"/>
                <a:buChar char="​"/>
                <a:defRPr sz="6600">
                  <a:solidFill>
                    <a:srgbClr val="F58220"/>
                  </a:solidFill>
                </a:defRPr>
              </a:lvl8pPr>
              <a:lvl9pPr marL="0" lvl="8">
                <a:buSzPct val="100000"/>
                <a:buFont typeface="Trebuchet MS" panose="020B0603020202020204" pitchFamily="34" charset="0"/>
                <a:buChar char="​"/>
                <a:defRPr sz="4400">
                  <a:solidFill>
                    <a:srgbClr val="F58220"/>
                  </a:solidFill>
                </a:defRPr>
              </a:lvl9pPr>
            </a:lstStyle>
            <a:p>
              <a:pPr marL="10795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+mn-lt"/>
                </a:rPr>
                <a:t> Objective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pic>
          <p:nvPicPr>
            <p:cNvPr id="5" name="Graphic 4" descr="Target with solid fill">
              <a:extLst>
                <a:ext uri="{FF2B5EF4-FFF2-40B4-BE49-F238E27FC236}">
                  <a16:creationId xmlns:a16="http://schemas.microsoft.com/office/drawing/2014/main" id="{C5AE7509-78F7-F4EB-F480-118075D32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24893" y="5075184"/>
              <a:ext cx="365760" cy="365760"/>
            </a:xfrm>
            <a:prstGeom prst="rect">
              <a:avLst/>
            </a:prstGeom>
          </p:spPr>
        </p:pic>
        <p:pic>
          <p:nvPicPr>
            <p:cNvPr id="6" name="Graphic 5" descr="Stopwatch with solid fill">
              <a:extLst>
                <a:ext uri="{FF2B5EF4-FFF2-40B4-BE49-F238E27FC236}">
                  <a16:creationId xmlns:a16="http://schemas.microsoft.com/office/drawing/2014/main" id="{3290D389-8D79-96CA-F3C8-6C47120526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217819" y="5520627"/>
              <a:ext cx="365760" cy="365760"/>
            </a:xfrm>
            <a:prstGeom prst="rect">
              <a:avLst/>
            </a:prstGeom>
          </p:spPr>
        </p:pic>
        <p:pic>
          <p:nvPicPr>
            <p:cNvPr id="7" name="Graphic 6" descr="Marketing outline">
              <a:extLst>
                <a:ext uri="{FF2B5EF4-FFF2-40B4-BE49-F238E27FC236}">
                  <a16:creationId xmlns:a16="http://schemas.microsoft.com/office/drawing/2014/main" id="{8FFEA92E-5ECA-A182-8E1C-5231242BA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242953" y="5033610"/>
              <a:ext cx="365760" cy="3657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1A242EE-FF51-71ED-0F0D-4EBEC2481C17}"/>
                </a:ext>
              </a:extLst>
            </p:cNvPr>
            <p:cNvSpPr/>
            <p:nvPr/>
          </p:nvSpPr>
          <p:spPr>
            <a:xfrm>
              <a:off x="468106" y="1205641"/>
              <a:ext cx="10745998" cy="33238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43F7E4E-2E7E-DC45-D8D2-7E1279377CFD}"/>
                </a:ext>
              </a:extLst>
            </p:cNvPr>
            <p:cNvSpPr/>
            <p:nvPr/>
          </p:nvSpPr>
          <p:spPr>
            <a:xfrm>
              <a:off x="10133099" y="2943649"/>
              <a:ext cx="988224" cy="7429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Measure Campaign Performance with 90/10 T/C split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C6129FC-4D6A-1A5B-4465-0EE73A33CF51}"/>
                </a:ext>
              </a:extLst>
            </p:cNvPr>
            <p:cNvGrpSpPr/>
            <p:nvPr/>
          </p:nvGrpSpPr>
          <p:grpSpPr>
            <a:xfrm>
              <a:off x="2576785" y="2188069"/>
              <a:ext cx="799993" cy="470968"/>
              <a:chOff x="3017663" y="3566128"/>
              <a:chExt cx="799993" cy="47096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EB8A7C0E-6B6A-3721-C60A-95FBE3950F48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13" name="Picture 13">
                  <a:extLst>
                    <a:ext uri="{FF2B5EF4-FFF2-40B4-BE49-F238E27FC236}">
                      <a16:creationId xmlns:a16="http://schemas.microsoft.com/office/drawing/2014/main" id="{B24E299C-39BB-F620-3C6D-D861CB21C9A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A303D065-BF9F-E7D4-43C2-C74E135810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5" name="Picture 13">
                  <a:extLst>
                    <a:ext uri="{FF2B5EF4-FFF2-40B4-BE49-F238E27FC236}">
                      <a16:creationId xmlns:a16="http://schemas.microsoft.com/office/drawing/2014/main" id="{8BCE6D77-6785-664C-A8B3-ABD026A0E2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6" name="Picture 13">
                  <a:extLst>
                    <a:ext uri="{FF2B5EF4-FFF2-40B4-BE49-F238E27FC236}">
                      <a16:creationId xmlns:a16="http://schemas.microsoft.com/office/drawing/2014/main" id="{93AECFE3-C416-2809-E7BE-5ABCD851A67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7" name="Picture 13">
                  <a:extLst>
                    <a:ext uri="{FF2B5EF4-FFF2-40B4-BE49-F238E27FC236}">
                      <a16:creationId xmlns:a16="http://schemas.microsoft.com/office/drawing/2014/main" id="{E6E748DC-51EE-31BF-D133-3DB76981F0B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5BDBD4-855B-2DC0-7AEB-B0F67B86C867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8035C2-5D37-0C80-017B-2C85B00D2A04}"/>
                </a:ext>
              </a:extLst>
            </p:cNvPr>
            <p:cNvGrpSpPr/>
            <p:nvPr/>
          </p:nvGrpSpPr>
          <p:grpSpPr>
            <a:xfrm>
              <a:off x="2586524" y="3445891"/>
              <a:ext cx="799993" cy="470968"/>
              <a:chOff x="3017663" y="3566128"/>
              <a:chExt cx="799993" cy="4709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5AFFA658-954C-62B9-BD6C-DF6C7B5756F8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21" name="Picture 13">
                  <a:extLst>
                    <a:ext uri="{FF2B5EF4-FFF2-40B4-BE49-F238E27FC236}">
                      <a16:creationId xmlns:a16="http://schemas.microsoft.com/office/drawing/2014/main" id="{E72CCE92-B67E-B175-8426-18631BFA7E8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" name="Picture 13">
                  <a:extLst>
                    <a:ext uri="{FF2B5EF4-FFF2-40B4-BE49-F238E27FC236}">
                      <a16:creationId xmlns:a16="http://schemas.microsoft.com/office/drawing/2014/main" id="{FB302786-D8A2-DFAF-6C64-2441000E4C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3" name="Picture 13">
                  <a:extLst>
                    <a:ext uri="{FF2B5EF4-FFF2-40B4-BE49-F238E27FC236}">
                      <a16:creationId xmlns:a16="http://schemas.microsoft.com/office/drawing/2014/main" id="{C328D62F-0B71-A3A5-0CCB-BCC62A640B8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4" name="Picture 13">
                  <a:extLst>
                    <a:ext uri="{FF2B5EF4-FFF2-40B4-BE49-F238E27FC236}">
                      <a16:creationId xmlns:a16="http://schemas.microsoft.com/office/drawing/2014/main" id="{B2225B64-660B-1A40-0F1F-1BB04F3B2925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5" name="Picture 13">
                  <a:extLst>
                    <a:ext uri="{FF2B5EF4-FFF2-40B4-BE49-F238E27FC236}">
                      <a16:creationId xmlns:a16="http://schemas.microsoft.com/office/drawing/2014/main" id="{EE70D74D-130A-3075-1E40-B166C1B3EBD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67A5F7D1-A6AF-DF98-3F9F-8C92A945ED0F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" name="Right Arrow 108">
              <a:extLst>
                <a:ext uri="{FF2B5EF4-FFF2-40B4-BE49-F238E27FC236}">
                  <a16:creationId xmlns:a16="http://schemas.microsoft.com/office/drawing/2014/main" id="{C17303B4-E70F-9DD9-A114-27BB6C5E06B8}"/>
                </a:ext>
              </a:extLst>
            </p:cNvPr>
            <p:cNvSpPr/>
            <p:nvPr/>
          </p:nvSpPr>
          <p:spPr>
            <a:xfrm>
              <a:off x="3416668" y="3005065"/>
              <a:ext cx="473185" cy="219649"/>
            </a:xfrm>
            <a:prstGeom prst="rightArrow">
              <a:avLst/>
            </a:prstGeom>
            <a:solidFill>
              <a:srgbClr val="AEAEA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5822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6ED91F-3DE6-284B-2630-4CE43CAD38ED}"/>
                </a:ext>
              </a:extLst>
            </p:cNvPr>
            <p:cNvSpPr/>
            <p:nvPr/>
          </p:nvSpPr>
          <p:spPr>
            <a:xfrm>
              <a:off x="8013761" y="2645554"/>
              <a:ext cx="1747670" cy="1146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1) BAU Exclusive </a:t>
              </a: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~375K</a:t>
              </a:r>
              <a:endPara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2) LSTM Exclusive </a:t>
              </a: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~375K</a:t>
              </a:r>
              <a:endPara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3) LSTM and BAU Prob Overlap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</a:t>
              </a: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 375K</a:t>
              </a:r>
              <a:endParaRPr kumimoji="0" lang="en-US" sz="5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4) Det Exclusive  </a:t>
              </a: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~375K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(Challenger Det and BAU Det Overlap)</a:t>
              </a:r>
              <a:endPara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BBBFC09-8F86-0923-5840-FC4DE2C84AE6}"/>
                </a:ext>
              </a:extLst>
            </p:cNvPr>
            <p:cNvSpPr/>
            <p:nvPr/>
          </p:nvSpPr>
          <p:spPr>
            <a:xfrm>
              <a:off x="468087" y="5946011"/>
              <a:ext cx="10749244" cy="737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Note: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Each group to have similar constitution in terms of audience quality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to be conducted in 5 selected classes from the Q3 live classes (based on clustering) 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Audience (ECR level) to be locked into separate groups for the duration of the test (6 weeks)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A9DF828-9358-A8BD-2D60-7B72734A4B81}"/>
                </a:ext>
              </a:extLst>
            </p:cNvPr>
            <p:cNvSpPr/>
            <p:nvPr/>
          </p:nvSpPr>
          <p:spPr>
            <a:xfrm>
              <a:off x="468088" y="1205641"/>
              <a:ext cx="10745997" cy="29545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Design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9A846B37-2849-BEA3-6C94-1AA9F0068F27}"/>
                </a:ext>
              </a:extLst>
            </p:cNvPr>
            <p:cNvSpPr/>
            <p:nvPr/>
          </p:nvSpPr>
          <p:spPr>
            <a:xfrm>
              <a:off x="524893" y="3572372"/>
              <a:ext cx="1376465" cy="77122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ATLAS Audience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Deterministic (50%) &amp; LSTM (Top 5%)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/>
                </a:rPr>
                <a:t> (~2.7M HH_IDs)</a:t>
              </a: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574E5B5-3371-D179-7694-7D0BBED64C1B}"/>
                </a:ext>
              </a:extLst>
            </p:cNvPr>
            <p:cNvSpPr/>
            <p:nvPr/>
          </p:nvSpPr>
          <p:spPr>
            <a:xfrm>
              <a:off x="8090472" y="2106994"/>
              <a:ext cx="1441553" cy="450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Final flags(Total audience required:1.5M)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CD7D5C3-EE45-056E-0989-A6E50DAFB5DA}"/>
                </a:ext>
              </a:extLst>
            </p:cNvPr>
            <p:cNvSpPr/>
            <p:nvPr/>
          </p:nvSpPr>
          <p:spPr>
            <a:xfrm>
              <a:off x="2278525" y="3338478"/>
              <a:ext cx="1682195" cy="704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12DFAC1-819E-4AFC-D11D-E6F703C1D475}"/>
                </a:ext>
              </a:extLst>
            </p:cNvPr>
            <p:cNvSpPr/>
            <p:nvPr/>
          </p:nvSpPr>
          <p:spPr>
            <a:xfrm>
              <a:off x="468088" y="4636188"/>
              <a:ext cx="10749243" cy="204712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D725F3BC-E907-EA59-89C5-12E93CEE8A17}"/>
                </a:ext>
              </a:extLst>
            </p:cNvPr>
            <p:cNvSpPr/>
            <p:nvPr/>
          </p:nvSpPr>
          <p:spPr>
            <a:xfrm>
              <a:off x="9832129" y="2641752"/>
              <a:ext cx="261680" cy="1129650"/>
            </a:xfrm>
            <a:prstGeom prst="rightBrace">
              <a:avLst>
                <a:gd name="adj1" fmla="val 8333"/>
                <a:gd name="adj2" fmla="val 5094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73779A-9F2A-E565-010D-200F38CB73E8}"/>
                </a:ext>
              </a:extLst>
            </p:cNvPr>
            <p:cNvSpPr/>
            <p:nvPr/>
          </p:nvSpPr>
          <p:spPr>
            <a:xfrm>
              <a:off x="536625" y="1728082"/>
              <a:ext cx="1376465" cy="8180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BAU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Deterministic (50%) &amp; Probabilistic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/>
                </a:rPr>
                <a:t>(Top 5%) (~2.7M HH_IDs)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580527BB-455E-1934-0185-0F056CA492A6}"/>
                </a:ext>
              </a:extLst>
            </p:cNvPr>
            <p:cNvCxnSpPr>
              <a:cxnSpLocks/>
              <a:stCxn id="35" idx="3"/>
              <a:endCxn id="12" idx="1"/>
            </p:cNvCxnSpPr>
            <p:nvPr/>
          </p:nvCxnSpPr>
          <p:spPr>
            <a:xfrm>
              <a:off x="1913090" y="2137107"/>
              <a:ext cx="663695" cy="286446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52047E5D-DF43-AC58-F0D9-7FA2486CF578}"/>
                </a:ext>
              </a:extLst>
            </p:cNvPr>
            <p:cNvCxnSpPr>
              <a:cxnSpLocks/>
              <a:stCxn id="30" idx="3"/>
              <a:endCxn id="20" idx="1"/>
            </p:cNvCxnSpPr>
            <p:nvPr/>
          </p:nvCxnSpPr>
          <p:spPr>
            <a:xfrm flipV="1">
              <a:off x="1901358" y="3681375"/>
              <a:ext cx="685166" cy="27660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D3FF4E5-6FA9-3D30-012F-29AC5062FEC0}"/>
                </a:ext>
              </a:extLst>
            </p:cNvPr>
            <p:cNvSpPr/>
            <p:nvPr/>
          </p:nvSpPr>
          <p:spPr>
            <a:xfrm>
              <a:off x="1189311" y="2636436"/>
              <a:ext cx="1655685" cy="914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1.Class prioritization &amp; Suppression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2.HH-Best ECR mapping</a:t>
              </a:r>
            </a:p>
          </p:txBody>
        </p:sp>
        <p:sp>
          <p:nvSpPr>
            <p:cNvPr id="39" name="ee4pContent2">
              <a:extLst>
                <a:ext uri="{FF2B5EF4-FFF2-40B4-BE49-F238E27FC236}">
                  <a16:creationId xmlns:a16="http://schemas.microsoft.com/office/drawing/2014/main" id="{FD8B4A2C-3582-E2AF-97C1-59600804ED53}"/>
                </a:ext>
              </a:extLst>
            </p:cNvPr>
            <p:cNvSpPr txBox="1"/>
            <p:nvPr/>
          </p:nvSpPr>
          <p:spPr>
            <a:xfrm>
              <a:off x="6482540" y="5069275"/>
              <a:ext cx="946171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>
                <a:buSzPct val="100000"/>
                <a:buFont typeface="Trebuchet MS" panose="020B0603020202020204" pitchFamily="34" charset="0"/>
                <a:buChar char="​"/>
                <a:defRPr sz="2000">
                  <a:solidFill>
                    <a:srgbClr val="1C1C1C"/>
                  </a:solidFill>
                </a:defRPr>
              </a:lvl1pPr>
              <a:lvl2pPr marL="324000" lvl="1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000">
                  <a:solidFill>
                    <a:srgbClr val="1C1C1C"/>
                  </a:solidFill>
                </a:defRPr>
              </a:lvl2pPr>
              <a:lvl3pPr marL="648000" lvl="2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–"/>
                <a:defRPr sz="2000">
                  <a:solidFill>
                    <a:srgbClr val="1C1C1C"/>
                  </a:solidFill>
                </a:defRPr>
              </a:lvl3pPr>
              <a:lvl4pPr marL="0" lvl="3">
                <a:buSzPct val="100000"/>
                <a:buFont typeface="Trebuchet MS" panose="020B0603020202020204" pitchFamily="34" charset="0"/>
                <a:buChar char="​"/>
                <a:defRPr sz="2400">
                  <a:solidFill>
                    <a:srgbClr val="F58220"/>
                  </a:solidFill>
                </a:defRPr>
              </a:lvl4pPr>
              <a:lvl5pPr marL="0" lvl="4">
                <a:buSzPct val="100000"/>
                <a:buFont typeface="Trebuchet MS" panose="020B0603020202020204" pitchFamily="34" charset="0"/>
                <a:buChar char="​"/>
                <a:defRPr sz="2400" b="1">
                  <a:solidFill>
                    <a:srgbClr val="1C1C1C"/>
                  </a:solidFill>
                </a:defRPr>
              </a:lvl5pPr>
              <a:lvl6pPr marL="324000" lvl="5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400">
                  <a:solidFill>
                    <a:srgbClr val="1C1C1C"/>
                  </a:solidFill>
                </a:defRPr>
              </a:lvl6pPr>
              <a:lvl7pPr marL="0" lvl="6">
                <a:buSzPct val="100000"/>
                <a:buFont typeface="Trebuchet MS" panose="020B0603020202020204" pitchFamily="34" charset="0"/>
                <a:buChar char="​"/>
                <a:defRPr sz="5400">
                  <a:solidFill>
                    <a:srgbClr val="1C1C1C"/>
                  </a:solidFill>
                </a:defRPr>
              </a:lvl7pPr>
              <a:lvl8pPr marL="0" lvl="7">
                <a:buSzPct val="100000"/>
                <a:buFont typeface="Trebuchet MS" panose="020B0603020202020204" pitchFamily="34" charset="0"/>
                <a:buChar char="​"/>
                <a:defRPr sz="6600">
                  <a:solidFill>
                    <a:srgbClr val="F58220"/>
                  </a:solidFill>
                </a:defRPr>
              </a:lvl8pPr>
              <a:lvl9pPr marL="0" lvl="8">
                <a:buSzPct val="100000"/>
                <a:buFont typeface="Trebuchet MS" panose="020B0603020202020204" pitchFamily="34" charset="0"/>
                <a:buChar char="​"/>
                <a:defRPr sz="4400">
                  <a:solidFill>
                    <a:srgbClr val="F58220"/>
                  </a:solidFill>
                </a:defRPr>
              </a:lvl9pPr>
            </a:lstStyle>
            <a:p>
              <a:pPr marL="10795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+mn-lt"/>
                </a:rPr>
                <a:t> Share Size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40" name="ee4pContent2">
              <a:extLst>
                <a:ext uri="{FF2B5EF4-FFF2-40B4-BE49-F238E27FC236}">
                  <a16:creationId xmlns:a16="http://schemas.microsoft.com/office/drawing/2014/main" id="{2C319BFD-C1D5-C4F1-8F3F-7AA42009802F}"/>
                </a:ext>
              </a:extLst>
            </p:cNvPr>
            <p:cNvSpPr txBox="1"/>
            <p:nvPr/>
          </p:nvSpPr>
          <p:spPr>
            <a:xfrm>
              <a:off x="6482540" y="5625976"/>
              <a:ext cx="1125887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>
                <a:buSzPct val="100000"/>
                <a:buFont typeface="Trebuchet MS" panose="020B0603020202020204" pitchFamily="34" charset="0"/>
                <a:buChar char="​"/>
                <a:defRPr sz="2000">
                  <a:solidFill>
                    <a:srgbClr val="1C1C1C"/>
                  </a:solidFill>
                </a:defRPr>
              </a:lvl1pPr>
              <a:lvl2pPr marL="324000" lvl="1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000">
                  <a:solidFill>
                    <a:srgbClr val="1C1C1C"/>
                  </a:solidFill>
                </a:defRPr>
              </a:lvl2pPr>
              <a:lvl3pPr marL="648000" lvl="2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–"/>
                <a:defRPr sz="2000">
                  <a:solidFill>
                    <a:srgbClr val="1C1C1C"/>
                  </a:solidFill>
                </a:defRPr>
              </a:lvl3pPr>
              <a:lvl4pPr marL="0" lvl="3">
                <a:buSzPct val="100000"/>
                <a:buFont typeface="Trebuchet MS" panose="020B0603020202020204" pitchFamily="34" charset="0"/>
                <a:buChar char="​"/>
                <a:defRPr sz="2400">
                  <a:solidFill>
                    <a:srgbClr val="F58220"/>
                  </a:solidFill>
                </a:defRPr>
              </a:lvl4pPr>
              <a:lvl5pPr marL="0" lvl="4">
                <a:buSzPct val="100000"/>
                <a:buFont typeface="Trebuchet MS" panose="020B0603020202020204" pitchFamily="34" charset="0"/>
                <a:buChar char="​"/>
                <a:defRPr sz="2400" b="1">
                  <a:solidFill>
                    <a:srgbClr val="1C1C1C"/>
                  </a:solidFill>
                </a:defRPr>
              </a:lvl5pPr>
              <a:lvl6pPr marL="324000" lvl="5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400">
                  <a:solidFill>
                    <a:srgbClr val="1C1C1C"/>
                  </a:solidFill>
                </a:defRPr>
              </a:lvl6pPr>
              <a:lvl7pPr marL="0" lvl="6">
                <a:buSzPct val="100000"/>
                <a:buFont typeface="Trebuchet MS" panose="020B0603020202020204" pitchFamily="34" charset="0"/>
                <a:buChar char="​"/>
                <a:defRPr sz="5400">
                  <a:solidFill>
                    <a:srgbClr val="1C1C1C"/>
                  </a:solidFill>
                </a:defRPr>
              </a:lvl7pPr>
              <a:lvl8pPr marL="0" lvl="7">
                <a:buSzPct val="100000"/>
                <a:buFont typeface="Trebuchet MS" panose="020B0603020202020204" pitchFamily="34" charset="0"/>
                <a:buChar char="​"/>
                <a:defRPr sz="6600">
                  <a:solidFill>
                    <a:srgbClr val="F58220"/>
                  </a:solidFill>
                </a:defRPr>
              </a:lvl8pPr>
              <a:lvl9pPr marL="0" lvl="8">
                <a:buSzPct val="100000"/>
                <a:buFont typeface="Trebuchet MS" panose="020B0603020202020204" pitchFamily="34" charset="0"/>
                <a:buChar char="​"/>
                <a:defRPr sz="4400">
                  <a:solidFill>
                    <a:srgbClr val="F58220"/>
                  </a:solidFill>
                </a:defRPr>
              </a:lvl9pPr>
            </a:lstStyle>
            <a:p>
              <a:pPr marL="10795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+mn-lt"/>
                </a:rPr>
                <a:t>Time Period 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41" name="Right Arrow 108">
              <a:extLst>
                <a:ext uri="{FF2B5EF4-FFF2-40B4-BE49-F238E27FC236}">
                  <a16:creationId xmlns:a16="http://schemas.microsoft.com/office/drawing/2014/main" id="{3F5B2A68-0690-093D-4E5E-35A7D02BF87B}"/>
                </a:ext>
              </a:extLst>
            </p:cNvPr>
            <p:cNvSpPr/>
            <p:nvPr/>
          </p:nvSpPr>
          <p:spPr>
            <a:xfrm>
              <a:off x="5995538" y="2985142"/>
              <a:ext cx="473185" cy="216291"/>
            </a:xfrm>
            <a:prstGeom prst="rightArrow">
              <a:avLst/>
            </a:prstGeom>
            <a:solidFill>
              <a:srgbClr val="AEAEA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5822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E278F3-90DD-3BE8-22FA-B7C20232316E}"/>
                </a:ext>
              </a:extLst>
            </p:cNvPr>
            <p:cNvSpPr txBox="1"/>
            <p:nvPr/>
          </p:nvSpPr>
          <p:spPr>
            <a:xfrm>
              <a:off x="2809531" y="2835787"/>
              <a:ext cx="345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546C6C7-8E14-8842-8588-09B8530F9812}"/>
                </a:ext>
              </a:extLst>
            </p:cNvPr>
            <p:cNvSpPr/>
            <p:nvPr/>
          </p:nvSpPr>
          <p:spPr>
            <a:xfrm>
              <a:off x="6483190" y="2650486"/>
              <a:ext cx="969321" cy="11528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Flag Locking on each segment level within the class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(ECR level)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49BE7C1-2864-080D-6D54-497C029676D4}"/>
                </a:ext>
              </a:extLst>
            </p:cNvPr>
            <p:cNvSpPr/>
            <p:nvPr/>
          </p:nvSpPr>
          <p:spPr>
            <a:xfrm>
              <a:off x="6286294" y="2114901"/>
              <a:ext cx="1441553" cy="450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Flag Locking </a:t>
              </a:r>
            </a:p>
          </p:txBody>
        </p:sp>
        <p:sp>
          <p:nvSpPr>
            <p:cNvPr id="45" name="Right Arrow 108">
              <a:extLst>
                <a:ext uri="{FF2B5EF4-FFF2-40B4-BE49-F238E27FC236}">
                  <a16:creationId xmlns:a16="http://schemas.microsoft.com/office/drawing/2014/main" id="{B784AC5B-7B2F-EBE1-893F-CD3B636A0C01}"/>
                </a:ext>
              </a:extLst>
            </p:cNvPr>
            <p:cNvSpPr/>
            <p:nvPr/>
          </p:nvSpPr>
          <p:spPr>
            <a:xfrm>
              <a:off x="7505227" y="3006743"/>
              <a:ext cx="473185" cy="216291"/>
            </a:xfrm>
            <a:prstGeom prst="rightArrow">
              <a:avLst/>
            </a:prstGeom>
            <a:solidFill>
              <a:srgbClr val="AEAEA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5822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3BC3E96-FE3C-F52A-F3A1-E342ECD7F90B}"/>
                </a:ext>
              </a:extLst>
            </p:cNvPr>
            <p:cNvSpPr txBox="1"/>
            <p:nvPr/>
          </p:nvSpPr>
          <p:spPr>
            <a:xfrm>
              <a:off x="2499139" y="1899792"/>
              <a:ext cx="9219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~1.2M ECR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D7D1620-33CD-2586-088F-6A4C7CA538A2}"/>
                </a:ext>
              </a:extLst>
            </p:cNvPr>
            <p:cNvSpPr txBox="1"/>
            <p:nvPr/>
          </p:nvSpPr>
          <p:spPr>
            <a:xfrm>
              <a:off x="2506233" y="3986492"/>
              <a:ext cx="9219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~1.2M ECR </a:t>
              </a: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5C75832-873D-141A-4711-F6B29A02FD50}"/>
                </a:ext>
              </a:extLst>
            </p:cNvPr>
            <p:cNvGrpSpPr/>
            <p:nvPr/>
          </p:nvGrpSpPr>
          <p:grpSpPr>
            <a:xfrm>
              <a:off x="3929502" y="2117466"/>
              <a:ext cx="5799078" cy="1669600"/>
              <a:chOff x="3901531" y="2159736"/>
              <a:chExt cx="5799078" cy="166960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8BBC3A92-D217-CE29-AECB-305C49CB0432}"/>
                  </a:ext>
                </a:extLst>
              </p:cNvPr>
              <p:cNvGrpSpPr/>
              <p:nvPr/>
            </p:nvGrpSpPr>
            <p:grpSpPr>
              <a:xfrm>
                <a:off x="3901531" y="2159736"/>
                <a:ext cx="2085092" cy="1669600"/>
                <a:chOff x="3901531" y="2159736"/>
                <a:chExt cx="2085092" cy="1669600"/>
              </a:xfrm>
            </p:grpSpPr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4BBEE6FE-D888-04D8-3B1F-395DF15F4655}"/>
                    </a:ext>
                  </a:extLst>
                </p:cNvPr>
                <p:cNvSpPr/>
                <p:nvPr/>
              </p:nvSpPr>
              <p:spPr>
                <a:xfrm>
                  <a:off x="3946824" y="2683159"/>
                  <a:ext cx="1920030" cy="11461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/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B8A6D87F-A751-F131-C43D-546BCA62E2EB}"/>
                    </a:ext>
                  </a:extLst>
                </p:cNvPr>
                <p:cNvSpPr/>
                <p:nvPr/>
              </p:nvSpPr>
              <p:spPr>
                <a:xfrm>
                  <a:off x="3901531" y="2159736"/>
                  <a:ext cx="2085092" cy="4500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Flag Creation &amp; Prioritization</a:t>
                  </a:r>
                </a:p>
              </p:txBody>
            </p:sp>
            <p:pic>
              <p:nvPicPr>
                <p:cNvPr id="53" name="Graphic 52" descr="Priorities with solid fill">
                  <a:extLst>
                    <a:ext uri="{FF2B5EF4-FFF2-40B4-BE49-F238E27FC236}">
                      <a16:creationId xmlns:a16="http://schemas.microsoft.com/office/drawing/2014/main" id="{58643A95-D826-99AE-4B2A-BEC3B47D1C7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9744" y="3286152"/>
                  <a:ext cx="274320" cy="274320"/>
                </a:xfrm>
                <a:prstGeom prst="rect">
                  <a:avLst/>
                </a:prstGeom>
              </p:spPr>
            </p:pic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D88A8096-BBD3-46CB-6C42-035F5C744DC8}"/>
                    </a:ext>
                  </a:extLst>
                </p:cNvPr>
                <p:cNvSpPr txBox="1"/>
                <p:nvPr/>
              </p:nvSpPr>
              <p:spPr>
                <a:xfrm>
                  <a:off x="4243312" y="2733800"/>
                  <a:ext cx="168022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Arial"/>
                    </a:rPr>
                    <a:t>Combine the whole BAU and LSTM audiences and create flags</a:t>
                  </a:r>
                  <a:endParaRPr kumimoji="0" lang="en-US" sz="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FDD411-46AA-7E36-4421-A12E304A7AF7}"/>
                    </a:ext>
                  </a:extLst>
                </p:cNvPr>
                <p:cNvSpPr txBox="1"/>
                <p:nvPr/>
              </p:nvSpPr>
              <p:spPr>
                <a:xfrm>
                  <a:off x="4245468" y="3242751"/>
                  <a:ext cx="16802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Arial"/>
                    </a:rPr>
                    <a:t>Prioritize the audience using the model score to get the required audiences from the qualified base for each flags </a:t>
                  </a:r>
                </a:p>
              </p:txBody>
            </p:sp>
          </p:grpSp>
          <p:pic>
            <p:nvPicPr>
              <p:cNvPr id="50" name="Graphic 49" descr="Target Audience outline">
                <a:extLst>
                  <a:ext uri="{FF2B5EF4-FFF2-40B4-BE49-F238E27FC236}">
                    <a16:creationId xmlns:a16="http://schemas.microsoft.com/office/drawing/2014/main" id="{D8DF6C7C-0357-3DFF-7D6A-7DC6334B0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415136" y="3532358"/>
                <a:ext cx="285473" cy="285473"/>
              </a:xfrm>
              <a:prstGeom prst="rect">
                <a:avLst/>
              </a:prstGeom>
            </p:spPr>
          </p:pic>
        </p:grpSp>
        <p:pic>
          <p:nvPicPr>
            <p:cNvPr id="56" name="Graphic 55" descr="Lock with solid fill">
              <a:extLst>
                <a:ext uri="{FF2B5EF4-FFF2-40B4-BE49-F238E27FC236}">
                  <a16:creationId xmlns:a16="http://schemas.microsoft.com/office/drawing/2014/main" id="{8410D79D-1525-7A9D-D5AB-09A185263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208642" y="3587059"/>
              <a:ext cx="217923" cy="217923"/>
            </a:xfrm>
            <a:prstGeom prst="rect">
              <a:avLst/>
            </a:prstGeom>
          </p:spPr>
        </p:pic>
        <p:pic>
          <p:nvPicPr>
            <p:cNvPr id="57" name="Graphic 56" descr="Flag with solid fill">
              <a:extLst>
                <a:ext uri="{FF2B5EF4-FFF2-40B4-BE49-F238E27FC236}">
                  <a16:creationId xmlns:a16="http://schemas.microsoft.com/office/drawing/2014/main" id="{DAD5C751-A2D7-F5FC-46CA-5DF5BF9A3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041734" y="2838459"/>
              <a:ext cx="263577" cy="263577"/>
            </a:xfrm>
            <a:prstGeom prst="rect">
              <a:avLst/>
            </a:prstGeom>
          </p:spPr>
        </p:pic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87D365D6-52DE-7A73-29B8-B29DA7809550}"/>
                </a:ext>
              </a:extLst>
            </p:cNvPr>
            <p:cNvGrpSpPr/>
            <p:nvPr/>
          </p:nvGrpSpPr>
          <p:grpSpPr>
            <a:xfrm>
              <a:off x="10243828" y="2380383"/>
              <a:ext cx="799993" cy="470968"/>
              <a:chOff x="3017663" y="3566128"/>
              <a:chExt cx="799993" cy="47096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6CC3D06-E3E3-53A2-70F4-F30127587B14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61" name="Picture 13">
                  <a:extLst>
                    <a:ext uri="{FF2B5EF4-FFF2-40B4-BE49-F238E27FC236}">
                      <a16:creationId xmlns:a16="http://schemas.microsoft.com/office/drawing/2014/main" id="{F6CBDCB5-D498-62BB-B856-F6B2B365D90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62" name="Picture 13">
                  <a:extLst>
                    <a:ext uri="{FF2B5EF4-FFF2-40B4-BE49-F238E27FC236}">
                      <a16:creationId xmlns:a16="http://schemas.microsoft.com/office/drawing/2014/main" id="{69580AAB-3138-BF89-B2AE-9D3315F51E3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63" name="Picture 13">
                  <a:extLst>
                    <a:ext uri="{FF2B5EF4-FFF2-40B4-BE49-F238E27FC236}">
                      <a16:creationId xmlns:a16="http://schemas.microsoft.com/office/drawing/2014/main" id="{9CD5E40E-D462-CF37-FF3E-396DEEB521C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64" name="Picture 13">
                  <a:extLst>
                    <a:ext uri="{FF2B5EF4-FFF2-40B4-BE49-F238E27FC236}">
                      <a16:creationId xmlns:a16="http://schemas.microsoft.com/office/drawing/2014/main" id="{0A1509AB-2FF3-2006-E4D2-46D429418F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65" name="Picture 13">
                  <a:extLst>
                    <a:ext uri="{FF2B5EF4-FFF2-40B4-BE49-F238E27FC236}">
                      <a16:creationId xmlns:a16="http://schemas.microsoft.com/office/drawing/2014/main" id="{D09A0F49-363C-CE96-692C-311EB36166C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</p:grp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4840BE48-AA67-F0B4-4EBF-F7E24E07C8A9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F02AD66-2632-2F16-EF7E-889AD29DDC34}"/>
                </a:ext>
              </a:extLst>
            </p:cNvPr>
            <p:cNvSpPr txBox="1"/>
            <p:nvPr/>
          </p:nvSpPr>
          <p:spPr>
            <a:xfrm>
              <a:off x="7587037" y="5032898"/>
              <a:ext cx="21415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1.5M ECR </a:t>
              </a:r>
              <a:r>
                <a:rPr kumimoji="0" lang="en-US" sz="11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 class 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8B6BD8F-1D19-7E18-E9EC-94133F581F57}"/>
                </a:ext>
              </a:extLst>
            </p:cNvPr>
            <p:cNvSpPr txBox="1"/>
            <p:nvPr/>
          </p:nvSpPr>
          <p:spPr>
            <a:xfrm>
              <a:off x="7593836" y="5327019"/>
              <a:ext cx="2131774" cy="60016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Starts on </a:t>
              </a:r>
              <a:r>
                <a:rPr kumimoji="0" lang="en-US" sz="11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: Q3 : FW27 (August)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Duration</a:t>
              </a:r>
              <a:r>
                <a:rPr kumimoji="0" lang="en-US" sz="11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: 8 weeks </a:t>
              </a:r>
              <a:endParaRPr kumimoji="0" lang="en-US" sz="1100" b="0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F349495-E592-26BC-F4C3-11717C93DB45}"/>
                </a:ext>
              </a:extLst>
            </p:cNvPr>
            <p:cNvSpPr txBox="1"/>
            <p:nvPr/>
          </p:nvSpPr>
          <p:spPr>
            <a:xfrm>
              <a:off x="1072232" y="5413378"/>
              <a:ext cx="45596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 assess whether the LSTM model is better in identifying purchasers and drives better sales compared to the XGB (SB models)</a:t>
              </a: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92C70367-E995-DE14-43F8-70DB49C32161}"/>
                </a:ext>
              </a:extLst>
            </p:cNvPr>
            <p:cNvSpPr/>
            <p:nvPr/>
          </p:nvSpPr>
          <p:spPr>
            <a:xfrm>
              <a:off x="468087" y="4611382"/>
              <a:ext cx="10745998" cy="28004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0666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7AFF3-A3CD-668C-7BDC-418EA54C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Q3 ATLAS A/B Test: Test Design 2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364A4D9-333A-C721-FD6C-196F7C5EFC21}"/>
              </a:ext>
            </a:extLst>
          </p:cNvPr>
          <p:cNvGrpSpPr/>
          <p:nvPr/>
        </p:nvGrpSpPr>
        <p:grpSpPr>
          <a:xfrm>
            <a:off x="260604" y="1244548"/>
            <a:ext cx="10757041" cy="5477674"/>
            <a:chOff x="260604" y="1283462"/>
            <a:chExt cx="10757041" cy="5477674"/>
          </a:xfrm>
        </p:grpSpPr>
        <p:sp>
          <p:nvSpPr>
            <p:cNvPr id="4" name="ee4pContent2">
              <a:extLst>
                <a:ext uri="{FF2B5EF4-FFF2-40B4-BE49-F238E27FC236}">
                  <a16:creationId xmlns:a16="http://schemas.microsoft.com/office/drawing/2014/main" id="{18DEE68C-FD00-5780-7BD4-B5CE16A9842F}"/>
                </a:ext>
              </a:extLst>
            </p:cNvPr>
            <p:cNvSpPr txBox="1"/>
            <p:nvPr/>
          </p:nvSpPr>
          <p:spPr>
            <a:xfrm>
              <a:off x="587250" y="5231427"/>
              <a:ext cx="946171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>
                <a:buSzPct val="100000"/>
                <a:buFont typeface="Trebuchet MS" panose="020B0603020202020204" pitchFamily="34" charset="0"/>
                <a:buChar char="​"/>
                <a:defRPr sz="2000">
                  <a:solidFill>
                    <a:srgbClr val="1C1C1C"/>
                  </a:solidFill>
                </a:defRPr>
              </a:lvl1pPr>
              <a:lvl2pPr marL="324000" lvl="1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000">
                  <a:solidFill>
                    <a:srgbClr val="1C1C1C"/>
                  </a:solidFill>
                </a:defRPr>
              </a:lvl2pPr>
              <a:lvl3pPr marL="648000" lvl="2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–"/>
                <a:defRPr sz="2000">
                  <a:solidFill>
                    <a:srgbClr val="1C1C1C"/>
                  </a:solidFill>
                </a:defRPr>
              </a:lvl3pPr>
              <a:lvl4pPr marL="0" lvl="3">
                <a:buSzPct val="100000"/>
                <a:buFont typeface="Trebuchet MS" panose="020B0603020202020204" pitchFamily="34" charset="0"/>
                <a:buChar char="​"/>
                <a:defRPr sz="2400">
                  <a:solidFill>
                    <a:srgbClr val="F58220"/>
                  </a:solidFill>
                </a:defRPr>
              </a:lvl4pPr>
              <a:lvl5pPr marL="0" lvl="4">
                <a:buSzPct val="100000"/>
                <a:buFont typeface="Trebuchet MS" panose="020B0603020202020204" pitchFamily="34" charset="0"/>
                <a:buChar char="​"/>
                <a:defRPr sz="2400" b="1">
                  <a:solidFill>
                    <a:srgbClr val="1C1C1C"/>
                  </a:solidFill>
                </a:defRPr>
              </a:lvl5pPr>
              <a:lvl6pPr marL="324000" lvl="5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400">
                  <a:solidFill>
                    <a:srgbClr val="1C1C1C"/>
                  </a:solidFill>
                </a:defRPr>
              </a:lvl6pPr>
              <a:lvl7pPr marL="0" lvl="6">
                <a:buSzPct val="100000"/>
                <a:buFont typeface="Trebuchet MS" panose="020B0603020202020204" pitchFamily="34" charset="0"/>
                <a:buChar char="​"/>
                <a:defRPr sz="5400">
                  <a:solidFill>
                    <a:srgbClr val="1C1C1C"/>
                  </a:solidFill>
                </a:defRPr>
              </a:lvl7pPr>
              <a:lvl8pPr marL="0" lvl="7">
                <a:buSzPct val="100000"/>
                <a:buFont typeface="Trebuchet MS" panose="020B0603020202020204" pitchFamily="34" charset="0"/>
                <a:buChar char="​"/>
                <a:defRPr sz="6600">
                  <a:solidFill>
                    <a:srgbClr val="F58220"/>
                  </a:solidFill>
                </a:defRPr>
              </a:lvl8pPr>
              <a:lvl9pPr marL="0" lvl="8">
                <a:buSzPct val="100000"/>
                <a:buFont typeface="Trebuchet MS" panose="020B0603020202020204" pitchFamily="34" charset="0"/>
                <a:buChar char="​"/>
                <a:defRPr sz="4400">
                  <a:solidFill>
                    <a:srgbClr val="F58220"/>
                  </a:solidFill>
                </a:defRPr>
              </a:lvl9pPr>
            </a:lstStyle>
            <a:p>
              <a:pPr marL="10795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+mn-lt"/>
                </a:rPr>
                <a:t> Objective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pic>
          <p:nvPicPr>
            <p:cNvPr id="5" name="Graphic 4" descr="Target with solid fill">
              <a:extLst>
                <a:ext uri="{FF2B5EF4-FFF2-40B4-BE49-F238E27FC236}">
                  <a16:creationId xmlns:a16="http://schemas.microsoft.com/office/drawing/2014/main" id="{205575AB-3D71-05F6-E852-123243A67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5207" y="5153005"/>
              <a:ext cx="365760" cy="365760"/>
            </a:xfrm>
            <a:prstGeom prst="rect">
              <a:avLst/>
            </a:prstGeom>
          </p:spPr>
        </p:pic>
        <p:pic>
          <p:nvPicPr>
            <p:cNvPr id="6" name="Graphic 5" descr="Stopwatch with solid fill">
              <a:extLst>
                <a:ext uri="{FF2B5EF4-FFF2-40B4-BE49-F238E27FC236}">
                  <a16:creationId xmlns:a16="http://schemas.microsoft.com/office/drawing/2014/main" id="{13E66E90-B9CF-2B7D-B451-4905F9C1A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018133" y="5598448"/>
              <a:ext cx="365760" cy="365760"/>
            </a:xfrm>
            <a:prstGeom prst="rect">
              <a:avLst/>
            </a:prstGeom>
          </p:spPr>
        </p:pic>
        <p:pic>
          <p:nvPicPr>
            <p:cNvPr id="7" name="Graphic 6" descr="Marketing outline">
              <a:extLst>
                <a:ext uri="{FF2B5EF4-FFF2-40B4-BE49-F238E27FC236}">
                  <a16:creationId xmlns:a16="http://schemas.microsoft.com/office/drawing/2014/main" id="{44384EFC-1882-9DCB-FD3B-A6CE58808CF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043267" y="5111431"/>
              <a:ext cx="365760" cy="365760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32780C3-2E64-8DCD-3F37-739F7E342ADE}"/>
                </a:ext>
              </a:extLst>
            </p:cNvPr>
            <p:cNvSpPr/>
            <p:nvPr/>
          </p:nvSpPr>
          <p:spPr>
            <a:xfrm>
              <a:off x="268420" y="1283462"/>
              <a:ext cx="10745998" cy="3323829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36341A1-19C5-1BED-254C-3F9D620C9BAB}"/>
                </a:ext>
              </a:extLst>
            </p:cNvPr>
            <p:cNvSpPr/>
            <p:nvPr/>
          </p:nvSpPr>
          <p:spPr>
            <a:xfrm>
              <a:off x="9933413" y="3021470"/>
              <a:ext cx="988224" cy="74297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Measure Campaign Performance with 90/10 T/C split </a:t>
              </a: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845EBE06-5807-DC1E-D2CA-FBB3A6C6D926}"/>
                </a:ext>
              </a:extLst>
            </p:cNvPr>
            <p:cNvGrpSpPr/>
            <p:nvPr/>
          </p:nvGrpSpPr>
          <p:grpSpPr>
            <a:xfrm>
              <a:off x="4266194" y="2608224"/>
              <a:ext cx="799993" cy="470968"/>
              <a:chOff x="3017663" y="3566128"/>
              <a:chExt cx="799993" cy="470968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156BE034-6BEA-E83B-EE67-7348F16BFA9F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13" name="Picture 13">
                  <a:extLst>
                    <a:ext uri="{FF2B5EF4-FFF2-40B4-BE49-F238E27FC236}">
                      <a16:creationId xmlns:a16="http://schemas.microsoft.com/office/drawing/2014/main" id="{16750663-F21C-42F3-3952-B884EDF1E94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A35B528-F985-D968-4CA9-4DC343BB8D4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5" name="Picture 13">
                  <a:extLst>
                    <a:ext uri="{FF2B5EF4-FFF2-40B4-BE49-F238E27FC236}">
                      <a16:creationId xmlns:a16="http://schemas.microsoft.com/office/drawing/2014/main" id="{558CE2F4-000A-81E0-5317-A7DD2C648D5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6" name="Picture 13">
                  <a:extLst>
                    <a:ext uri="{FF2B5EF4-FFF2-40B4-BE49-F238E27FC236}">
                      <a16:creationId xmlns:a16="http://schemas.microsoft.com/office/drawing/2014/main" id="{A1F74D9C-571F-0C16-8844-4AFCCDDA7D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17" name="Picture 13">
                  <a:extLst>
                    <a:ext uri="{FF2B5EF4-FFF2-40B4-BE49-F238E27FC236}">
                      <a16:creationId xmlns:a16="http://schemas.microsoft.com/office/drawing/2014/main" id="{192D72AF-EA6F-F5F4-0C72-FEEBB19522D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1">
                      <a:lumMod val="50000"/>
                      <a:lumOff val="50000"/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2B19840-6B1F-1E7F-AE25-670C77694005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3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8EDFF6-2A60-295E-DC98-BB26C0E815D7}"/>
                </a:ext>
              </a:extLst>
            </p:cNvPr>
            <p:cNvGrpSpPr/>
            <p:nvPr/>
          </p:nvGrpSpPr>
          <p:grpSpPr>
            <a:xfrm>
              <a:off x="4243748" y="3433653"/>
              <a:ext cx="825479" cy="470968"/>
              <a:chOff x="3017663" y="3566128"/>
              <a:chExt cx="799993" cy="470968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658A6F-6660-F03C-539F-DA577EF7C581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21" name="Picture 13">
                  <a:extLst>
                    <a:ext uri="{FF2B5EF4-FFF2-40B4-BE49-F238E27FC236}">
                      <a16:creationId xmlns:a16="http://schemas.microsoft.com/office/drawing/2014/main" id="{5673A205-F915-9E80-87CB-F619F30C94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2" name="Picture 13">
                  <a:extLst>
                    <a:ext uri="{FF2B5EF4-FFF2-40B4-BE49-F238E27FC236}">
                      <a16:creationId xmlns:a16="http://schemas.microsoft.com/office/drawing/2014/main" id="{8458895A-FD8B-BFFD-AFC3-E8E465E4CD6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3" name="Picture 13">
                  <a:extLst>
                    <a:ext uri="{FF2B5EF4-FFF2-40B4-BE49-F238E27FC236}">
                      <a16:creationId xmlns:a16="http://schemas.microsoft.com/office/drawing/2014/main" id="{31A8DEEE-9415-931F-159C-B2AF879889C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4" name="Picture 13">
                  <a:extLst>
                    <a:ext uri="{FF2B5EF4-FFF2-40B4-BE49-F238E27FC236}">
                      <a16:creationId xmlns:a16="http://schemas.microsoft.com/office/drawing/2014/main" id="{233538FF-EDA1-95FF-FA14-D40F911F656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</p:spPr>
            </p:pic>
            <p:pic>
              <p:nvPicPr>
                <p:cNvPr id="25" name="Picture 13">
                  <a:extLst>
                    <a:ext uri="{FF2B5EF4-FFF2-40B4-BE49-F238E27FC236}">
                      <a16:creationId xmlns:a16="http://schemas.microsoft.com/office/drawing/2014/main" id="{811A8832-D31B-80C7-461E-5EED3A6EBE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</p:spPr>
            </p:pic>
          </p:grp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F1EE005-56CB-14C5-E1AF-094134B6EBE8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chemeClr val="accent1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26" name="Right Arrow 108">
              <a:extLst>
                <a:ext uri="{FF2B5EF4-FFF2-40B4-BE49-F238E27FC236}">
                  <a16:creationId xmlns:a16="http://schemas.microsoft.com/office/drawing/2014/main" id="{210730D6-245B-03C4-4BE0-A72383EAC167}"/>
                </a:ext>
              </a:extLst>
            </p:cNvPr>
            <p:cNvSpPr/>
            <p:nvPr/>
          </p:nvSpPr>
          <p:spPr>
            <a:xfrm>
              <a:off x="5068554" y="3149367"/>
              <a:ext cx="473185" cy="219649"/>
            </a:xfrm>
            <a:prstGeom prst="rightArrow">
              <a:avLst/>
            </a:prstGeom>
            <a:solidFill>
              <a:srgbClr val="AEAEA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5822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2C4D68-B0D1-9994-1AE0-CE54C91DE850}"/>
                </a:ext>
              </a:extLst>
            </p:cNvPr>
            <p:cNvSpPr/>
            <p:nvPr/>
          </p:nvSpPr>
          <p:spPr>
            <a:xfrm>
              <a:off x="8027332" y="2687782"/>
              <a:ext cx="1586124" cy="11461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1) BAU Exclusive ~750K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2) LSTM Exclusive ~750K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F56468-EEC2-D221-9C50-F66DFBD324FE}"/>
                </a:ext>
              </a:extLst>
            </p:cNvPr>
            <p:cNvSpPr/>
            <p:nvPr/>
          </p:nvSpPr>
          <p:spPr>
            <a:xfrm>
              <a:off x="268401" y="6023832"/>
              <a:ext cx="10749244" cy="73730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>
                  <a:lumMod val="9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Note: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Each group to have similar constitution in terms of audience quality</a:t>
              </a: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to be conducted in 5 selected classes from the Q3 live classes (based on clustering) 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  <a:p>
              <a:pPr marL="171450" marR="0" lvl="0" indent="-1714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Audience (ECR level) to be locked into separate groups for the duration of the test (6 weeks)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0494A86-2D9F-77B0-7D78-A4F37DB1B8E2}"/>
                </a:ext>
              </a:extLst>
            </p:cNvPr>
            <p:cNvSpPr/>
            <p:nvPr/>
          </p:nvSpPr>
          <p:spPr>
            <a:xfrm>
              <a:off x="268402" y="1283462"/>
              <a:ext cx="10745997" cy="29545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Design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353675-BB46-A147-2845-851B8E16988D}"/>
                </a:ext>
              </a:extLst>
            </p:cNvPr>
            <p:cNvSpPr/>
            <p:nvPr/>
          </p:nvSpPr>
          <p:spPr>
            <a:xfrm>
              <a:off x="325207" y="3650193"/>
              <a:ext cx="1515751" cy="77122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ATLAS Audience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Deterministic &amp; Probabilistic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/>
                </a:rPr>
                <a:t> (27M HH_IDs)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6F5A3C5-0BAC-A4C2-3B24-8EE7A9F3D6FD}"/>
                </a:ext>
              </a:extLst>
            </p:cNvPr>
            <p:cNvSpPr/>
            <p:nvPr/>
          </p:nvSpPr>
          <p:spPr>
            <a:xfrm>
              <a:off x="8004279" y="2228292"/>
              <a:ext cx="1441553" cy="450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Final flags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761A50C-E5D8-14AD-1471-983E8E1F1B4E}"/>
                </a:ext>
              </a:extLst>
            </p:cNvPr>
            <p:cNvSpPr/>
            <p:nvPr/>
          </p:nvSpPr>
          <p:spPr>
            <a:xfrm>
              <a:off x="2078839" y="3416299"/>
              <a:ext cx="1682195" cy="70459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ECF1FBD-5719-16D9-97FC-2C8427A0876D}"/>
                </a:ext>
              </a:extLst>
            </p:cNvPr>
            <p:cNvSpPr/>
            <p:nvPr/>
          </p:nvSpPr>
          <p:spPr>
            <a:xfrm>
              <a:off x="268402" y="4656899"/>
              <a:ext cx="10749243" cy="210423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F70AD77-5450-24B3-4404-7148EE2992B6}"/>
                </a:ext>
              </a:extLst>
            </p:cNvPr>
            <p:cNvSpPr/>
            <p:nvPr/>
          </p:nvSpPr>
          <p:spPr>
            <a:xfrm>
              <a:off x="9671724" y="2708792"/>
              <a:ext cx="261680" cy="1129650"/>
            </a:xfrm>
            <a:prstGeom prst="rightBrace">
              <a:avLst>
                <a:gd name="adj1" fmla="val 8333"/>
                <a:gd name="adj2" fmla="val 50941"/>
              </a:avLst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B854BAC-AEE8-8C24-0394-5E3D218E30F8}"/>
                </a:ext>
              </a:extLst>
            </p:cNvPr>
            <p:cNvSpPr/>
            <p:nvPr/>
          </p:nvSpPr>
          <p:spPr>
            <a:xfrm>
              <a:off x="336939" y="1805903"/>
              <a:ext cx="1504019" cy="8180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BAU Audience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Deterministic &amp; Probabilistic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/>
                </a:rPr>
                <a:t> (27M HH_IDs)</a:t>
              </a:r>
            </a:p>
          </p:txBody>
        </p: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62B39B64-AB3C-A0EA-6091-01DDFF8C2067}"/>
                </a:ext>
              </a:extLst>
            </p:cNvPr>
            <p:cNvCxnSpPr>
              <a:cxnSpLocks/>
              <a:stCxn id="66" idx="3"/>
              <a:endCxn id="12" idx="1"/>
            </p:cNvCxnSpPr>
            <p:nvPr/>
          </p:nvCxnSpPr>
          <p:spPr>
            <a:xfrm>
              <a:off x="3608168" y="2218428"/>
              <a:ext cx="658026" cy="625280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FDEFE429-A6E1-741A-1C5D-89C06C3B61E2}"/>
                </a:ext>
              </a:extLst>
            </p:cNvPr>
            <p:cNvCxnSpPr>
              <a:cxnSpLocks/>
              <a:stCxn id="65" idx="3"/>
              <a:endCxn id="20" idx="1"/>
            </p:cNvCxnSpPr>
            <p:nvPr/>
          </p:nvCxnSpPr>
          <p:spPr>
            <a:xfrm flipV="1">
              <a:off x="3602606" y="3669137"/>
              <a:ext cx="641142" cy="359233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2D96E6A0-4B7A-0BE9-610F-40E0DE58E903}"/>
                </a:ext>
              </a:extLst>
            </p:cNvPr>
            <p:cNvSpPr/>
            <p:nvPr/>
          </p:nvSpPr>
          <p:spPr>
            <a:xfrm>
              <a:off x="2530933" y="2782145"/>
              <a:ext cx="1655685" cy="91459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1.Class prioritization &amp; Suppression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2.HH-Best ECR mapping</a:t>
              </a:r>
            </a:p>
          </p:txBody>
        </p:sp>
        <p:sp>
          <p:nvSpPr>
            <p:cNvPr id="39" name="ee4pContent2">
              <a:extLst>
                <a:ext uri="{FF2B5EF4-FFF2-40B4-BE49-F238E27FC236}">
                  <a16:creationId xmlns:a16="http://schemas.microsoft.com/office/drawing/2014/main" id="{C08C0051-8648-BEA3-C480-61E180E6E58C}"/>
                </a:ext>
              </a:extLst>
            </p:cNvPr>
            <p:cNvSpPr txBox="1"/>
            <p:nvPr/>
          </p:nvSpPr>
          <p:spPr>
            <a:xfrm>
              <a:off x="6282854" y="5147096"/>
              <a:ext cx="946171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>
                <a:buSzPct val="100000"/>
                <a:buFont typeface="Trebuchet MS" panose="020B0603020202020204" pitchFamily="34" charset="0"/>
                <a:buChar char="​"/>
                <a:defRPr sz="2000">
                  <a:solidFill>
                    <a:srgbClr val="1C1C1C"/>
                  </a:solidFill>
                </a:defRPr>
              </a:lvl1pPr>
              <a:lvl2pPr marL="324000" lvl="1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000">
                  <a:solidFill>
                    <a:srgbClr val="1C1C1C"/>
                  </a:solidFill>
                </a:defRPr>
              </a:lvl2pPr>
              <a:lvl3pPr marL="648000" lvl="2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–"/>
                <a:defRPr sz="2000">
                  <a:solidFill>
                    <a:srgbClr val="1C1C1C"/>
                  </a:solidFill>
                </a:defRPr>
              </a:lvl3pPr>
              <a:lvl4pPr marL="0" lvl="3">
                <a:buSzPct val="100000"/>
                <a:buFont typeface="Trebuchet MS" panose="020B0603020202020204" pitchFamily="34" charset="0"/>
                <a:buChar char="​"/>
                <a:defRPr sz="2400">
                  <a:solidFill>
                    <a:srgbClr val="F58220"/>
                  </a:solidFill>
                </a:defRPr>
              </a:lvl4pPr>
              <a:lvl5pPr marL="0" lvl="4">
                <a:buSzPct val="100000"/>
                <a:buFont typeface="Trebuchet MS" panose="020B0603020202020204" pitchFamily="34" charset="0"/>
                <a:buChar char="​"/>
                <a:defRPr sz="2400" b="1">
                  <a:solidFill>
                    <a:srgbClr val="1C1C1C"/>
                  </a:solidFill>
                </a:defRPr>
              </a:lvl5pPr>
              <a:lvl6pPr marL="324000" lvl="5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400">
                  <a:solidFill>
                    <a:srgbClr val="1C1C1C"/>
                  </a:solidFill>
                </a:defRPr>
              </a:lvl6pPr>
              <a:lvl7pPr marL="0" lvl="6">
                <a:buSzPct val="100000"/>
                <a:buFont typeface="Trebuchet MS" panose="020B0603020202020204" pitchFamily="34" charset="0"/>
                <a:buChar char="​"/>
                <a:defRPr sz="5400">
                  <a:solidFill>
                    <a:srgbClr val="1C1C1C"/>
                  </a:solidFill>
                </a:defRPr>
              </a:lvl7pPr>
              <a:lvl8pPr marL="0" lvl="7">
                <a:buSzPct val="100000"/>
                <a:buFont typeface="Trebuchet MS" panose="020B0603020202020204" pitchFamily="34" charset="0"/>
                <a:buChar char="​"/>
                <a:defRPr sz="6600">
                  <a:solidFill>
                    <a:srgbClr val="F58220"/>
                  </a:solidFill>
                </a:defRPr>
              </a:lvl8pPr>
              <a:lvl9pPr marL="0" lvl="8">
                <a:buSzPct val="100000"/>
                <a:buFont typeface="Trebuchet MS" panose="020B0603020202020204" pitchFamily="34" charset="0"/>
                <a:buChar char="​"/>
                <a:defRPr sz="4400">
                  <a:solidFill>
                    <a:srgbClr val="F58220"/>
                  </a:solidFill>
                </a:defRPr>
              </a:lvl9pPr>
            </a:lstStyle>
            <a:p>
              <a:pPr marL="10795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+mn-lt"/>
                </a:rPr>
                <a:t> Share Size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40" name="ee4pContent2">
              <a:extLst>
                <a:ext uri="{FF2B5EF4-FFF2-40B4-BE49-F238E27FC236}">
                  <a16:creationId xmlns:a16="http://schemas.microsoft.com/office/drawing/2014/main" id="{D8D2168A-6ED0-5B4E-C57C-87BBB9220BAE}"/>
                </a:ext>
              </a:extLst>
            </p:cNvPr>
            <p:cNvSpPr txBox="1"/>
            <p:nvPr/>
          </p:nvSpPr>
          <p:spPr>
            <a:xfrm>
              <a:off x="6282854" y="5703797"/>
              <a:ext cx="1125887" cy="1846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accent1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t" anchorCtr="0">
              <a:spAutoFit/>
            </a:bodyPr>
            <a:lstStyle>
              <a:defPPr>
                <a:defRPr lang="en-US"/>
              </a:defPPr>
              <a:lvl1pPr>
                <a:buSzPct val="100000"/>
                <a:buFont typeface="Trebuchet MS" panose="020B0603020202020204" pitchFamily="34" charset="0"/>
                <a:buChar char="​"/>
                <a:defRPr sz="2000">
                  <a:solidFill>
                    <a:srgbClr val="1C1C1C"/>
                  </a:solidFill>
                </a:defRPr>
              </a:lvl1pPr>
              <a:lvl2pPr marL="324000" lvl="1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000">
                  <a:solidFill>
                    <a:srgbClr val="1C1C1C"/>
                  </a:solidFill>
                </a:defRPr>
              </a:lvl2pPr>
              <a:lvl3pPr marL="648000" lvl="2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–"/>
                <a:defRPr sz="2000">
                  <a:solidFill>
                    <a:srgbClr val="1C1C1C"/>
                  </a:solidFill>
                </a:defRPr>
              </a:lvl3pPr>
              <a:lvl4pPr marL="0" lvl="3">
                <a:buSzPct val="100000"/>
                <a:buFont typeface="Trebuchet MS" panose="020B0603020202020204" pitchFamily="34" charset="0"/>
                <a:buChar char="​"/>
                <a:defRPr sz="2400">
                  <a:solidFill>
                    <a:srgbClr val="F58220"/>
                  </a:solidFill>
                </a:defRPr>
              </a:lvl4pPr>
              <a:lvl5pPr marL="0" lvl="4">
                <a:buSzPct val="100000"/>
                <a:buFont typeface="Trebuchet MS" panose="020B0603020202020204" pitchFamily="34" charset="0"/>
                <a:buChar char="​"/>
                <a:defRPr sz="2400" b="1">
                  <a:solidFill>
                    <a:srgbClr val="1C1C1C"/>
                  </a:solidFill>
                </a:defRPr>
              </a:lvl5pPr>
              <a:lvl6pPr marL="324000" lvl="5" indent="-216000">
                <a:buClr>
                  <a:srgbClr val="F58220"/>
                </a:buClr>
                <a:buSzPct val="100000"/>
                <a:buFont typeface="Trebuchet MS" panose="020B0603020202020204" pitchFamily="34" charset="0"/>
                <a:buChar char="•"/>
                <a:defRPr sz="2400">
                  <a:solidFill>
                    <a:srgbClr val="1C1C1C"/>
                  </a:solidFill>
                </a:defRPr>
              </a:lvl6pPr>
              <a:lvl7pPr marL="0" lvl="6">
                <a:buSzPct val="100000"/>
                <a:buFont typeface="Trebuchet MS" panose="020B0603020202020204" pitchFamily="34" charset="0"/>
                <a:buChar char="​"/>
                <a:defRPr sz="5400">
                  <a:solidFill>
                    <a:srgbClr val="1C1C1C"/>
                  </a:solidFill>
                </a:defRPr>
              </a:lvl7pPr>
              <a:lvl8pPr marL="0" lvl="7">
                <a:buSzPct val="100000"/>
                <a:buFont typeface="Trebuchet MS" panose="020B0603020202020204" pitchFamily="34" charset="0"/>
                <a:buChar char="​"/>
                <a:defRPr sz="6600">
                  <a:solidFill>
                    <a:srgbClr val="F58220"/>
                  </a:solidFill>
                </a:defRPr>
              </a:lvl8pPr>
              <a:lvl9pPr marL="0" lvl="8">
                <a:buSzPct val="100000"/>
                <a:buFont typeface="Trebuchet MS" panose="020B0603020202020204" pitchFamily="34" charset="0"/>
                <a:buChar char="​"/>
                <a:defRPr sz="4400">
                  <a:solidFill>
                    <a:srgbClr val="F58220"/>
                  </a:solidFill>
                </a:defRPr>
              </a:lvl9pPr>
            </a:lstStyle>
            <a:p>
              <a:pPr marL="107950" marR="0" lvl="1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58220">
                    <a:lumMod val="100000"/>
                  </a:srgbClr>
                </a:buClr>
                <a:buSzPct val="100000"/>
                <a:buFont typeface="Trebuchet MS" panose="020B0603020202020204" pitchFamily="34" charset="0"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rgbClr val="F96303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+mn-lt"/>
                </a:rPr>
                <a:t>Time Period </a:t>
              </a: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96303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C88C4E06-D761-4E35-4DA2-DA36A8C9933C}"/>
                </a:ext>
              </a:extLst>
            </p:cNvPr>
            <p:cNvSpPr txBox="1"/>
            <p:nvPr/>
          </p:nvSpPr>
          <p:spPr>
            <a:xfrm>
              <a:off x="4290031" y="2989327"/>
              <a:ext cx="345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+</a:t>
              </a:r>
            </a:p>
          </p:txBody>
        </p:sp>
        <p:sp>
          <p:nvSpPr>
            <p:cNvPr id="42" name="Right Arrow 108">
              <a:extLst>
                <a:ext uri="{FF2B5EF4-FFF2-40B4-BE49-F238E27FC236}">
                  <a16:creationId xmlns:a16="http://schemas.microsoft.com/office/drawing/2014/main" id="{F9FFDFED-D9CB-81BD-58ED-10C74ECEFDCA}"/>
                </a:ext>
              </a:extLst>
            </p:cNvPr>
            <p:cNvSpPr/>
            <p:nvPr/>
          </p:nvSpPr>
          <p:spPr>
            <a:xfrm>
              <a:off x="7602417" y="3173290"/>
              <a:ext cx="375814" cy="179957"/>
            </a:xfrm>
            <a:prstGeom prst="rightArrow">
              <a:avLst/>
            </a:prstGeom>
            <a:solidFill>
              <a:srgbClr val="AEAEAE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5822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14EEDD2-60D2-5FBA-5A13-17E6C0BCBD60}"/>
                </a:ext>
              </a:extLst>
            </p:cNvPr>
            <p:cNvSpPr txBox="1"/>
            <p:nvPr/>
          </p:nvSpPr>
          <p:spPr>
            <a:xfrm>
              <a:off x="4185903" y="2314668"/>
              <a:ext cx="9219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~750K ECR 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22D73AD-BC54-D312-C089-BF2C9C3738AE}"/>
                </a:ext>
              </a:extLst>
            </p:cNvPr>
            <p:cNvSpPr txBox="1"/>
            <p:nvPr/>
          </p:nvSpPr>
          <p:spPr>
            <a:xfrm>
              <a:off x="4187088" y="3978501"/>
              <a:ext cx="92193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~750K ECR 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9079AE45-CCE4-9876-1995-929E8ABFEB4A}"/>
                </a:ext>
              </a:extLst>
            </p:cNvPr>
            <p:cNvGrpSpPr/>
            <p:nvPr/>
          </p:nvGrpSpPr>
          <p:grpSpPr>
            <a:xfrm>
              <a:off x="5571338" y="2227507"/>
              <a:ext cx="3974124" cy="1617485"/>
              <a:chOff x="3893905" y="2211851"/>
              <a:chExt cx="3974124" cy="1617485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9FEC091-A6CD-2A83-2FC4-34CEA77E39C4}"/>
                  </a:ext>
                </a:extLst>
              </p:cNvPr>
              <p:cNvGrpSpPr/>
              <p:nvPr/>
            </p:nvGrpSpPr>
            <p:grpSpPr>
              <a:xfrm>
                <a:off x="3893905" y="2211851"/>
                <a:ext cx="2085092" cy="1617485"/>
                <a:chOff x="3893905" y="2211851"/>
                <a:chExt cx="2085092" cy="1617485"/>
              </a:xfrm>
            </p:grpSpPr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E264B8AD-BCB3-EA29-7B18-2F0F927241C1}"/>
                    </a:ext>
                  </a:extLst>
                </p:cNvPr>
                <p:cNvSpPr/>
                <p:nvPr/>
              </p:nvSpPr>
              <p:spPr>
                <a:xfrm>
                  <a:off x="3946824" y="2683159"/>
                  <a:ext cx="1920030" cy="114617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Arial"/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F4433798-7547-5195-2227-91E2ADB0AFBF}"/>
                    </a:ext>
                  </a:extLst>
                </p:cNvPr>
                <p:cNvSpPr/>
                <p:nvPr/>
              </p:nvSpPr>
              <p:spPr>
                <a:xfrm>
                  <a:off x="3893905" y="2211851"/>
                  <a:ext cx="2085092" cy="450007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1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Flag Creation &amp; Prioritization</a:t>
                  </a:r>
                </a:p>
              </p:txBody>
            </p:sp>
            <p:pic>
              <p:nvPicPr>
                <p:cNvPr id="50" name="Graphic 49" descr="Priorities with solid fill">
                  <a:extLst>
                    <a:ext uri="{FF2B5EF4-FFF2-40B4-BE49-F238E27FC236}">
                      <a16:creationId xmlns:a16="http://schemas.microsoft.com/office/drawing/2014/main" id="{596F96FF-41E9-B67D-8B61-D814E56B41F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89744" y="3286152"/>
                  <a:ext cx="274320" cy="274320"/>
                </a:xfrm>
                <a:prstGeom prst="rect">
                  <a:avLst/>
                </a:prstGeom>
              </p:spPr>
            </p:pic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F584897-EB1C-AB28-2ADD-56B1A1B4D545}"/>
                    </a:ext>
                  </a:extLst>
                </p:cNvPr>
                <p:cNvSpPr txBox="1"/>
                <p:nvPr/>
              </p:nvSpPr>
              <p:spPr>
                <a:xfrm>
                  <a:off x="4243304" y="2807055"/>
                  <a:ext cx="1680223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Creation of flags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F7AA01E-7A09-6829-B09C-F837399EB828}"/>
                    </a:ext>
                  </a:extLst>
                </p:cNvPr>
                <p:cNvSpPr txBox="1"/>
                <p:nvPr/>
              </p:nvSpPr>
              <p:spPr>
                <a:xfrm>
                  <a:off x="4245468" y="3242751"/>
                  <a:ext cx="168022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Arial"/>
                    </a:rPr>
                    <a:t>Prioritize the audience using the model score to get the required audiences from the qualified base for each flags </a:t>
                  </a:r>
                </a:p>
              </p:txBody>
            </p:sp>
          </p:grpSp>
          <p:pic>
            <p:nvPicPr>
              <p:cNvPr id="47" name="Graphic 46" descr="Target Audience outline">
                <a:extLst>
                  <a:ext uri="{FF2B5EF4-FFF2-40B4-BE49-F238E27FC236}">
                    <a16:creationId xmlns:a16="http://schemas.microsoft.com/office/drawing/2014/main" id="{6C75D5F3-1EDA-8143-8321-B3BE21EDF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582556" y="3510744"/>
                <a:ext cx="285473" cy="285473"/>
              </a:xfrm>
              <a:prstGeom prst="rect">
                <a:avLst/>
              </a:prstGeom>
            </p:spPr>
          </p:pic>
        </p:grpSp>
        <p:pic>
          <p:nvPicPr>
            <p:cNvPr id="53" name="Graphic 52" descr="Flag with solid fill">
              <a:extLst>
                <a:ext uri="{FF2B5EF4-FFF2-40B4-BE49-F238E27FC236}">
                  <a16:creationId xmlns:a16="http://schemas.microsoft.com/office/drawing/2014/main" id="{7E983C65-24BA-BDC7-C9CC-4EE97A68D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667671" y="2832243"/>
              <a:ext cx="263577" cy="263577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139D887-87E9-00B2-B7AA-AB38F2B893CD}"/>
                </a:ext>
              </a:extLst>
            </p:cNvPr>
            <p:cNvGrpSpPr/>
            <p:nvPr/>
          </p:nvGrpSpPr>
          <p:grpSpPr>
            <a:xfrm>
              <a:off x="10044142" y="2458204"/>
              <a:ext cx="799993" cy="470968"/>
              <a:chOff x="3017663" y="3566128"/>
              <a:chExt cx="799993" cy="470968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19F2E506-F453-EE01-C03D-E1A630EF6B6F}"/>
                  </a:ext>
                </a:extLst>
              </p:cNvPr>
              <p:cNvGrpSpPr/>
              <p:nvPr/>
            </p:nvGrpSpPr>
            <p:grpSpPr>
              <a:xfrm>
                <a:off x="3077050" y="3700809"/>
                <a:ext cx="642578" cy="226510"/>
                <a:chOff x="839656" y="3395524"/>
                <a:chExt cx="642578" cy="226510"/>
              </a:xfrm>
              <a:noFill/>
            </p:grpSpPr>
            <p:pic>
              <p:nvPicPr>
                <p:cNvPr id="57" name="Picture 13">
                  <a:extLst>
                    <a:ext uri="{FF2B5EF4-FFF2-40B4-BE49-F238E27FC236}">
                      <a16:creationId xmlns:a16="http://schemas.microsoft.com/office/drawing/2014/main" id="{2EF77777-CC1C-AC72-270C-5763DA20473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839656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58" name="Picture 13">
                  <a:extLst>
                    <a:ext uri="{FF2B5EF4-FFF2-40B4-BE49-F238E27FC236}">
                      <a16:creationId xmlns:a16="http://schemas.microsoft.com/office/drawing/2014/main" id="{8B84451B-9145-01E4-6690-8176F98C314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977272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59" name="Picture 13">
                  <a:extLst>
                    <a:ext uri="{FF2B5EF4-FFF2-40B4-BE49-F238E27FC236}">
                      <a16:creationId xmlns:a16="http://schemas.microsoft.com/office/drawing/2014/main" id="{853BBC3E-A89E-1D08-8E88-5B3EC8BED2E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114888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60" name="Picture 13">
                  <a:extLst>
                    <a:ext uri="{FF2B5EF4-FFF2-40B4-BE49-F238E27FC236}">
                      <a16:creationId xmlns:a16="http://schemas.microsoft.com/office/drawing/2014/main" id="{2C576022-0C5D-0926-965B-D2B0B68B1FA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252504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  <p:pic>
              <p:nvPicPr>
                <p:cNvPr id="61" name="Picture 13">
                  <a:extLst>
                    <a:ext uri="{FF2B5EF4-FFF2-40B4-BE49-F238E27FC236}">
                      <a16:creationId xmlns:a16="http://schemas.microsoft.com/office/drawing/2014/main" id="{62205CBE-EE72-4344-B6CF-BE6EFC46DC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8" cstate="print">
                  <a:duotone>
                    <a:prstClr val="black"/>
                    <a:schemeClr val="tx2">
                      <a:tint val="45000"/>
                      <a:satMod val="400000"/>
                    </a:schemeClr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67" r="9667"/>
                <a:stretch/>
              </p:blipFill>
              <p:spPr bwMode="auto">
                <a:xfrm>
                  <a:off x="1390120" y="3395524"/>
                  <a:ext cx="92114" cy="226510"/>
                </a:xfrm>
                <a:prstGeom prst="rect">
                  <a:avLst/>
                </a:prstGeom>
                <a:grpFill/>
                <a:ln>
                  <a:solidFill>
                    <a:srgbClr val="00B050"/>
                  </a:solidFill>
                </a:ln>
              </p:spPr>
            </p:pic>
          </p:grp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D732705D-62CC-AC27-B819-6CDD58235157}"/>
                  </a:ext>
                </a:extLst>
              </p:cNvPr>
              <p:cNvSpPr/>
              <p:nvPr/>
            </p:nvSpPr>
            <p:spPr>
              <a:xfrm>
                <a:off x="3017663" y="3566128"/>
                <a:ext cx="799993" cy="470968"/>
              </a:xfrm>
              <a:prstGeom prst="rect">
                <a:avLst/>
              </a:prstGeom>
              <a:noFill/>
              <a:ln w="28575" cap="flat" cmpd="sng" algn="ctr">
                <a:solidFill>
                  <a:srgbClr val="00B05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endParaRP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002334B-02D5-EEA2-3A97-8F82685B2FB4}"/>
                </a:ext>
              </a:extLst>
            </p:cNvPr>
            <p:cNvSpPr txBox="1"/>
            <p:nvPr/>
          </p:nvSpPr>
          <p:spPr>
            <a:xfrm>
              <a:off x="7387351" y="5110719"/>
              <a:ext cx="21415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1.5M ECR </a:t>
              </a:r>
              <a:r>
                <a:rPr kumimoji="0" lang="en-US" sz="11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per class 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9E39609-3B0D-A325-3659-88076A06E2A8}"/>
                </a:ext>
              </a:extLst>
            </p:cNvPr>
            <p:cNvSpPr txBox="1"/>
            <p:nvPr/>
          </p:nvSpPr>
          <p:spPr>
            <a:xfrm>
              <a:off x="7403919" y="5463456"/>
              <a:ext cx="2141543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Starts on </a:t>
              </a:r>
              <a:r>
                <a:rPr kumimoji="0" lang="en-US" sz="11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: Q3 : FW27 (August)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Duration</a:t>
              </a:r>
              <a:r>
                <a:rPr kumimoji="0" lang="en-US" sz="11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: 6 weeks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0C431A5-31B1-0230-230E-BA167C3209AB}"/>
                </a:ext>
              </a:extLst>
            </p:cNvPr>
            <p:cNvSpPr txBox="1"/>
            <p:nvPr/>
          </p:nvSpPr>
          <p:spPr>
            <a:xfrm>
              <a:off x="872546" y="5491199"/>
              <a:ext cx="455961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+mn-cs"/>
                </a:rPr>
                <a:t>To assess whether the LSTM model is better in identifying purchasers and drives better sales compared to the XGB (SB models)</a:t>
              </a:r>
              <a:endPara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36FB52E0-C737-5E5C-3BEC-7204F6CB340A}"/>
                </a:ext>
              </a:extLst>
            </p:cNvPr>
            <p:cNvSpPr/>
            <p:nvPr/>
          </p:nvSpPr>
          <p:spPr>
            <a:xfrm>
              <a:off x="2226141" y="3642759"/>
              <a:ext cx="1376465" cy="771222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ATLAS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Deterministic (50%) &amp; LSTM (Top 5%)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/>
                </a:rPr>
                <a:t> (~1.5M HH_IDs)</a:t>
              </a:r>
              <a:endPara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/>
                <a:ea typeface="+mn-ea"/>
                <a:cs typeface="Arial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D2A5FF8-6063-25CA-4A73-617D9335A494}"/>
                </a:ext>
              </a:extLst>
            </p:cNvPr>
            <p:cNvSpPr/>
            <p:nvPr/>
          </p:nvSpPr>
          <p:spPr>
            <a:xfrm>
              <a:off x="2231703" y="1809403"/>
              <a:ext cx="1376465" cy="818049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BAU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Deterministic (50%) &amp; Probabilistic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Arial"/>
                </a:rPr>
                <a:t>(Top 5%) (~1.5M HH_IDs)</a:t>
              </a:r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8BB1F1E-0890-E6CC-8E39-7910884E2127}"/>
                </a:ext>
              </a:extLst>
            </p:cNvPr>
            <p:cNvCxnSpPr>
              <a:cxnSpLocks/>
              <a:stCxn id="35" idx="3"/>
              <a:endCxn id="66" idx="1"/>
            </p:cNvCxnSpPr>
            <p:nvPr/>
          </p:nvCxnSpPr>
          <p:spPr>
            <a:xfrm>
              <a:off x="1840958" y="2214928"/>
              <a:ext cx="390745" cy="35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F2CA2BD-1F48-A911-76AF-EA3BE0C2DC4D}"/>
                </a:ext>
              </a:extLst>
            </p:cNvPr>
            <p:cNvCxnSpPr>
              <a:cxnSpLocks/>
              <a:stCxn id="30" idx="3"/>
              <a:endCxn id="65" idx="1"/>
            </p:cNvCxnSpPr>
            <p:nvPr/>
          </p:nvCxnSpPr>
          <p:spPr>
            <a:xfrm flipV="1">
              <a:off x="1840958" y="4028370"/>
              <a:ext cx="385183" cy="743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CF687C9-05C2-DCFF-3A9B-B8F7D3D2290E}"/>
                </a:ext>
              </a:extLst>
            </p:cNvPr>
            <p:cNvSpPr/>
            <p:nvPr/>
          </p:nvSpPr>
          <p:spPr>
            <a:xfrm>
              <a:off x="438267" y="2903240"/>
              <a:ext cx="1069491" cy="450007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Universe (~55M)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104FDCE-F0AD-5C8A-B1E3-D4531C45B986}"/>
                </a:ext>
              </a:extLst>
            </p:cNvPr>
            <p:cNvCxnSpPr>
              <a:cxnSpLocks/>
              <a:stCxn id="69" idx="0"/>
              <a:endCxn id="35" idx="2"/>
            </p:cNvCxnSpPr>
            <p:nvPr/>
          </p:nvCxnSpPr>
          <p:spPr>
            <a:xfrm flipV="1">
              <a:off x="973013" y="2623952"/>
              <a:ext cx="115936" cy="2792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6C50576-A3F2-AF20-A0D6-0B70DFEE9FAF}"/>
                </a:ext>
              </a:extLst>
            </p:cNvPr>
            <p:cNvCxnSpPr>
              <a:cxnSpLocks/>
              <a:stCxn id="69" idx="2"/>
              <a:endCxn id="30" idx="0"/>
            </p:cNvCxnSpPr>
            <p:nvPr/>
          </p:nvCxnSpPr>
          <p:spPr>
            <a:xfrm>
              <a:off x="973013" y="3353247"/>
              <a:ext cx="110070" cy="2969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CD1FBBC-4E41-D6C3-9B86-0510B9B6CF12}"/>
                </a:ext>
              </a:extLst>
            </p:cNvPr>
            <p:cNvSpPr/>
            <p:nvPr/>
          </p:nvSpPr>
          <p:spPr>
            <a:xfrm>
              <a:off x="362305" y="1477420"/>
              <a:ext cx="1441553" cy="45000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1" u="none" strike="noStrike" kern="1200" cap="none" spc="0" normalizeH="0" baseline="0" noProof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Locking the audiences 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CF60DE08-B117-3BD1-F671-4A42280EC284}"/>
                </a:ext>
              </a:extLst>
            </p:cNvPr>
            <p:cNvSpPr/>
            <p:nvPr/>
          </p:nvSpPr>
          <p:spPr>
            <a:xfrm>
              <a:off x="260604" y="4657509"/>
              <a:ext cx="10753795" cy="30849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Test Plan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3051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E39A5-CD8D-A2F5-F8B1-BB82E6A24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Cross Sell Test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A587190-2A6D-A0CD-B54C-5D997B2BCD94}"/>
              </a:ext>
            </a:extLst>
          </p:cNvPr>
          <p:cNvGrpSpPr/>
          <p:nvPr/>
        </p:nvGrpSpPr>
        <p:grpSpPr>
          <a:xfrm>
            <a:off x="4961681" y="2650969"/>
            <a:ext cx="2268638" cy="2042462"/>
            <a:chOff x="4793461" y="2866958"/>
            <a:chExt cx="2268638" cy="2042462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E9E4034D-031C-B34E-D61D-51FF62A289D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93461" y="2866958"/>
            <a:ext cx="2268638" cy="20424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75AEFF7-9087-4C31-2BD8-8D5D93CA4750}"/>
                </a:ext>
              </a:extLst>
            </p:cNvPr>
            <p:cNvGrpSpPr/>
            <p:nvPr/>
          </p:nvGrpSpPr>
          <p:grpSpPr>
            <a:xfrm>
              <a:off x="5280473" y="3498250"/>
              <a:ext cx="1555259" cy="998980"/>
              <a:chOff x="5280473" y="3498250"/>
              <a:chExt cx="1555259" cy="99898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4F5143-1343-A6FF-88D7-7B0E43ADBBF2}"/>
                  </a:ext>
                </a:extLst>
              </p:cNvPr>
              <p:cNvSpPr txBox="1"/>
              <p:nvPr/>
            </p:nvSpPr>
            <p:spPr>
              <a:xfrm>
                <a:off x="6048811" y="4022826"/>
                <a:ext cx="637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What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32C6BE-C22B-48D7-F316-A3B72314C4AA}"/>
                  </a:ext>
                </a:extLst>
              </p:cNvPr>
              <p:cNvSpPr txBox="1"/>
              <p:nvPr/>
            </p:nvSpPr>
            <p:spPr>
              <a:xfrm>
                <a:off x="5280473" y="4035565"/>
                <a:ext cx="675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Next Steps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A784D79-46AD-234F-B798-EF4B01CC718B}"/>
                  </a:ext>
                </a:extLst>
              </p:cNvPr>
              <p:cNvSpPr txBox="1"/>
              <p:nvPr/>
            </p:nvSpPr>
            <p:spPr>
              <a:xfrm>
                <a:off x="5386808" y="3504002"/>
                <a:ext cx="761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Why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35B9042-DCE0-AD08-2656-E63B3D6AC141}"/>
                  </a:ext>
                </a:extLst>
              </p:cNvPr>
              <p:cNvSpPr txBox="1"/>
              <p:nvPr/>
            </p:nvSpPr>
            <p:spPr>
              <a:xfrm>
                <a:off x="6021330" y="3498250"/>
                <a:ext cx="814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How</a:t>
                </a:r>
              </a:p>
            </p:txBody>
          </p: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5E6748A-6638-B553-2424-87E9C381C326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42314" y="3672200"/>
            <a:ext cx="47193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C5997B-B490-3F56-6558-9E21CD01E260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230319" y="3672200"/>
            <a:ext cx="44299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1892B72-5DBC-BAD2-062E-6DF3E9FC4842}"/>
              </a:ext>
            </a:extLst>
          </p:cNvPr>
          <p:cNvCxnSpPr>
            <a:cxnSpLocks/>
          </p:cNvCxnSpPr>
          <p:nvPr/>
        </p:nvCxnSpPr>
        <p:spPr>
          <a:xfrm flipV="1">
            <a:off x="6096000" y="4693431"/>
            <a:ext cx="0" cy="18532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20D93AD-9381-DB3D-FCC1-2A8F8753217A}"/>
              </a:ext>
            </a:extLst>
          </p:cNvPr>
          <p:cNvCxnSpPr>
            <a:cxnSpLocks/>
          </p:cNvCxnSpPr>
          <p:nvPr/>
        </p:nvCxnSpPr>
        <p:spPr>
          <a:xfrm flipV="1">
            <a:off x="6096000" y="1163478"/>
            <a:ext cx="0" cy="14874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AF83213-A164-CC9D-7D40-D11044025DF4}"/>
              </a:ext>
            </a:extLst>
          </p:cNvPr>
          <p:cNvSpPr txBox="1"/>
          <p:nvPr/>
        </p:nvSpPr>
        <p:spPr>
          <a:xfrm>
            <a:off x="1366321" y="1348855"/>
            <a:ext cx="456956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Calibri"/>
                <a:cs typeface="Calibri"/>
              </a:rPr>
              <a:t>What are we solving 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Calibri"/>
              <a:cs typeface="Arial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Increase Revenue : Additional products boosts overall transaction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200" dirty="0"/>
              <a:t>Product: The ability to introduce new products will lead to better inventory at low cost.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F96303"/>
              </a:solidFill>
              <a:effectLst/>
              <a:uLnTx/>
              <a:uFillTx/>
              <a:ea typeface="Calibri"/>
              <a:cs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D46F20-29F4-0667-9338-96D9B700E627}"/>
              </a:ext>
            </a:extLst>
          </p:cNvPr>
          <p:cNvSpPr txBox="1"/>
          <p:nvPr/>
        </p:nvSpPr>
        <p:spPr>
          <a:xfrm>
            <a:off x="1366321" y="2447935"/>
            <a:ext cx="60943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Calibri"/>
                <a:cs typeface="Calibri"/>
              </a:rPr>
              <a:t>How do we assess performance?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Calibri"/>
              <a:cs typeface="Calibri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Budget Utilization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Click Through Metrics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iROAS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 /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Arial"/>
              </a:rPr>
              <a:t>Incrementality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CVR, Sales per HH</a:t>
            </a:r>
          </a:p>
        </p:txBody>
      </p:sp>
      <p:pic>
        <p:nvPicPr>
          <p:cNvPr id="19" name="Picture 5">
            <a:extLst>
              <a:ext uri="{FF2B5EF4-FFF2-40B4-BE49-F238E27FC236}">
                <a16:creationId xmlns:a16="http://schemas.microsoft.com/office/drawing/2014/main" id="{3A2085AE-BEBA-7183-4EBB-CF83F10E2B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15" y="1554739"/>
            <a:ext cx="603893" cy="6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A person with a star on their hand&#10;&#10;Description automatically generated">
            <a:extLst>
              <a:ext uri="{FF2B5EF4-FFF2-40B4-BE49-F238E27FC236}">
                <a16:creationId xmlns:a16="http://schemas.microsoft.com/office/drawing/2014/main" id="{805341EB-79F6-0861-1A1A-5742A4CD2C7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7215" y="2650969"/>
            <a:ext cx="603893" cy="60712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FBBACAF-2EDB-FC80-D3CA-836578000CB1}"/>
              </a:ext>
            </a:extLst>
          </p:cNvPr>
          <p:cNvSpPr txBox="1"/>
          <p:nvPr/>
        </p:nvSpPr>
        <p:spPr>
          <a:xfrm>
            <a:off x="6596751" y="1404147"/>
            <a:ext cx="46579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Calibri"/>
                <a:cs typeface="Calibri"/>
              </a:rPr>
              <a:t>Implementation</a:t>
            </a:r>
            <a:endParaRPr lang="en-US" sz="1200" b="1" u="sng" dirty="0">
              <a:solidFill>
                <a:schemeClr val="tx1"/>
              </a:solidFill>
              <a:ea typeface="Calibri"/>
              <a:cs typeface="Calibri"/>
            </a:endParaRP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Expand the existing model to analyze in-market/class audiences (HH or ECR) based on primary products they are likely to purchase.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Analyze Home Depot’s transactional data to identify product pairings.</a:t>
            </a:r>
          </a:p>
          <a:p>
            <a:pPr marL="171450" marR="0" lvl="0" indent="-17145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/>
                </a:solidFill>
                <a:ea typeface="Calibri"/>
                <a:cs typeface="Calibri"/>
              </a:rPr>
              <a:t> Example: </a:t>
            </a:r>
            <a:r>
              <a:rPr lang="en-US" sz="1200" i="1" dirty="0">
                <a:solidFill>
                  <a:schemeClr val="tx1"/>
                </a:solidFill>
                <a:ea typeface="Calibri"/>
                <a:cs typeface="Calibri"/>
              </a:rPr>
              <a:t>“Customers who buy power drills often purchase drill bit sets”</a:t>
            </a:r>
            <a:endParaRPr lang="en-US" sz="1200" b="1" i="1" u="sng" dirty="0">
              <a:solidFill>
                <a:schemeClr val="tx1"/>
              </a:solidFill>
              <a:ea typeface="Calibri"/>
              <a:cs typeface="Calibri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846D40B-6F79-1FC3-D0A5-DAFE860A491A}"/>
              </a:ext>
            </a:extLst>
          </p:cNvPr>
          <p:cNvGrpSpPr/>
          <p:nvPr/>
        </p:nvGrpSpPr>
        <p:grpSpPr>
          <a:xfrm>
            <a:off x="531778" y="4358359"/>
            <a:ext cx="4775266" cy="1487256"/>
            <a:chOff x="612405" y="4358359"/>
            <a:chExt cx="4775266" cy="148725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E150A8E-9DCD-050D-15F0-BA49C79C6570}"/>
                </a:ext>
              </a:extLst>
            </p:cNvPr>
            <p:cNvGrpSpPr/>
            <p:nvPr/>
          </p:nvGrpSpPr>
          <p:grpSpPr>
            <a:xfrm>
              <a:off x="693477" y="4501822"/>
              <a:ext cx="4613121" cy="1200329"/>
              <a:chOff x="659367" y="4463354"/>
              <a:chExt cx="4613121" cy="1200329"/>
            </a:xfrm>
          </p:grpSpPr>
          <p:pic>
            <p:nvPicPr>
              <p:cNvPr id="33" name="Picture 64" descr="Icon&#10;&#10;Description automatically generated">
                <a:extLst>
                  <a:ext uri="{FF2B5EF4-FFF2-40B4-BE49-F238E27FC236}">
                    <a16:creationId xmlns:a16="http://schemas.microsoft.com/office/drawing/2014/main" id="{EFAD1F73-475A-DC2C-183D-0824EEE36F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9367" y="4733054"/>
                <a:ext cx="648675" cy="660928"/>
              </a:xfrm>
              <a:prstGeom prst="rect">
                <a:avLst/>
              </a:prstGeom>
            </p:spPr>
          </p:pic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66C15FE-BF3B-FEDD-C5C4-CE3A4546F7AA}"/>
                  </a:ext>
                </a:extLst>
              </p:cNvPr>
              <p:cNvSpPr txBox="1"/>
              <p:nvPr/>
            </p:nvSpPr>
            <p:spPr>
              <a:xfrm>
                <a:off x="1308042" y="4463354"/>
                <a:ext cx="3964446" cy="120032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457200" rtl="0" eaLnBrk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sz="1200" dirty="0"/>
                  <a:t>By utilizing the support </a:t>
                </a:r>
                <a:r>
                  <a:rPr lang="en-US" sz="1200" b="1" dirty="0"/>
                  <a:t>of paired classes </a:t>
                </a:r>
                <a:r>
                  <a:rPr lang="en-US" sz="1200" dirty="0"/>
                  <a:t>and considering the </a:t>
                </a:r>
                <a:r>
                  <a:rPr lang="en-US" sz="1200" b="1" dirty="0"/>
                  <a:t>attachment rate </a:t>
                </a:r>
                <a:r>
                  <a:rPr lang="en-US" sz="1200" dirty="0"/>
                  <a:t>between products, we have identified key product pairings that exhibit strong associations which has provided the directionality in cross-sell audience selection driving higher conversion rates and maximizing revenue from existing customers.</a:t>
                </a:r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9CC6F8BC-53FC-051B-DAEC-76798414C1D1}"/>
                </a:ext>
              </a:extLst>
            </p:cNvPr>
            <p:cNvSpPr/>
            <p:nvPr/>
          </p:nvSpPr>
          <p:spPr>
            <a:xfrm>
              <a:off x="612405" y="4358359"/>
              <a:ext cx="4775266" cy="1487256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EB147C0-CDE7-2452-B61F-5E4DDACD39C1}"/>
              </a:ext>
            </a:extLst>
          </p:cNvPr>
          <p:cNvSpPr txBox="1"/>
          <p:nvPr/>
        </p:nvSpPr>
        <p:spPr>
          <a:xfrm>
            <a:off x="6689760" y="4358359"/>
            <a:ext cx="48893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Targeted Customer Segments</a:t>
            </a:r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r>
              <a:rPr lang="en-US" sz="1200" dirty="0">
                <a:solidFill>
                  <a:schemeClr val="tx1"/>
                </a:solidFill>
              </a:rPr>
              <a:t>Consumers who detect purchasing behaviors, needs, or preferences aligned with the complementary or non-correlated sub-strategies.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</a:t>
            </a:r>
          </a:p>
          <a:p>
            <a:r>
              <a:rPr lang="en-US" sz="1200" b="1" dirty="0">
                <a:solidFill>
                  <a:schemeClr val="accent2"/>
                </a:solidFill>
              </a:rPr>
              <a:t>Targeted Classes</a:t>
            </a:r>
          </a:p>
          <a:p>
            <a:r>
              <a:rPr lang="en-US" sz="1200" dirty="0">
                <a:solidFill>
                  <a:schemeClr val="tx1"/>
                </a:solidFill>
              </a:rPr>
              <a:t> Complimentary classes on the primary product purchase with the items needed for product usage 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097038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DDA8B-0ABD-A91A-7F08-7D01558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Comparison Between Test  1 and Test 2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DF4590-8961-2BDC-1959-F7E683D1C52D}"/>
              </a:ext>
            </a:extLst>
          </p:cNvPr>
          <p:cNvGrpSpPr/>
          <p:nvPr/>
        </p:nvGrpSpPr>
        <p:grpSpPr>
          <a:xfrm>
            <a:off x="474143" y="1149081"/>
            <a:ext cx="11224259" cy="5280902"/>
            <a:chOff x="483871" y="1149081"/>
            <a:chExt cx="11224259" cy="5280902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6C33476E-1D05-A5A9-A066-393A011F5F87}"/>
                </a:ext>
              </a:extLst>
            </p:cNvPr>
            <p:cNvGrpSpPr/>
            <p:nvPr/>
          </p:nvGrpSpPr>
          <p:grpSpPr>
            <a:xfrm>
              <a:off x="483871" y="1149081"/>
              <a:ext cx="11224259" cy="5280902"/>
              <a:chOff x="202648" y="1149081"/>
              <a:chExt cx="11224259" cy="528090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4B56AAE8-1030-609B-4070-E54D7E8361B7}"/>
                  </a:ext>
                </a:extLst>
              </p:cNvPr>
              <p:cNvGrpSpPr/>
              <p:nvPr/>
            </p:nvGrpSpPr>
            <p:grpSpPr>
              <a:xfrm>
                <a:off x="202648" y="1149081"/>
                <a:ext cx="5164806" cy="5280902"/>
                <a:chOff x="202648" y="1149081"/>
                <a:chExt cx="5164806" cy="528090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7D35E179-BAA7-1DF8-1C6B-CD483698B902}"/>
                    </a:ext>
                  </a:extLst>
                </p:cNvPr>
                <p:cNvGrpSpPr/>
                <p:nvPr/>
              </p:nvGrpSpPr>
              <p:grpSpPr>
                <a:xfrm>
                  <a:off x="977619" y="2061995"/>
                  <a:ext cx="799993" cy="470968"/>
                  <a:chOff x="3017663" y="3566128"/>
                  <a:chExt cx="799993" cy="470968"/>
                </a:xfrm>
              </p:grpSpPr>
              <p:grpSp>
                <p:nvGrpSpPr>
                  <p:cNvPr id="5" name="Group 4">
                    <a:extLst>
                      <a:ext uri="{FF2B5EF4-FFF2-40B4-BE49-F238E27FC236}">
                        <a16:creationId xmlns:a16="http://schemas.microsoft.com/office/drawing/2014/main" id="{ED5A144E-580C-0BF9-9184-04CBB83A543E}"/>
                      </a:ext>
                    </a:extLst>
                  </p:cNvPr>
                  <p:cNvGrpSpPr/>
                  <p:nvPr/>
                </p:nvGrpSpPr>
                <p:grpSpPr>
                  <a:xfrm>
                    <a:off x="3077050" y="3700809"/>
                    <a:ext cx="642578" cy="226510"/>
                    <a:chOff x="839656" y="3395524"/>
                    <a:chExt cx="642578" cy="226510"/>
                  </a:xfrm>
                  <a:noFill/>
                </p:grpSpPr>
                <p:pic>
                  <p:nvPicPr>
                    <p:cNvPr id="7" name="Picture 13">
                      <a:extLst>
                        <a:ext uri="{FF2B5EF4-FFF2-40B4-BE49-F238E27FC236}">
                          <a16:creationId xmlns:a16="http://schemas.microsoft.com/office/drawing/2014/main" id="{AEF1ACDE-99FD-4D43-6033-F44EE7319A5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839656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8" name="Picture 13">
                      <a:extLst>
                        <a:ext uri="{FF2B5EF4-FFF2-40B4-BE49-F238E27FC236}">
                          <a16:creationId xmlns:a16="http://schemas.microsoft.com/office/drawing/2014/main" id="{BABD5345-6FC3-8A56-66B9-B06354082D0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977272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9" name="Picture 13">
                      <a:extLst>
                        <a:ext uri="{FF2B5EF4-FFF2-40B4-BE49-F238E27FC236}">
                          <a16:creationId xmlns:a16="http://schemas.microsoft.com/office/drawing/2014/main" id="{8A074EFC-02E2-AB0B-8EAB-80FE3CFBDC8C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114888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0" name="Picture 13">
                      <a:extLst>
                        <a:ext uri="{FF2B5EF4-FFF2-40B4-BE49-F238E27FC236}">
                          <a16:creationId xmlns:a16="http://schemas.microsoft.com/office/drawing/2014/main" id="{828F5ED2-E165-F60C-4524-7D2984441B9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252504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1" name="Picture 13">
                      <a:extLst>
                        <a:ext uri="{FF2B5EF4-FFF2-40B4-BE49-F238E27FC236}">
                          <a16:creationId xmlns:a16="http://schemas.microsoft.com/office/drawing/2014/main" id="{28FD2E60-5FA2-FE35-C934-ECC7BA48F0E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390120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B12EA811-01C8-ACBE-11E4-BEFD13A1F359}"/>
                      </a:ext>
                    </a:extLst>
                  </p:cNvPr>
                  <p:cNvSpPr/>
                  <p:nvPr/>
                </p:nvSpPr>
                <p:spPr>
                  <a:xfrm>
                    <a:off x="3017663" y="3566128"/>
                    <a:ext cx="799993" cy="47096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3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378A80F-BA81-0DEC-05C6-C010B738FEC8}"/>
                    </a:ext>
                  </a:extLst>
                </p:cNvPr>
                <p:cNvSpPr/>
                <p:nvPr/>
              </p:nvSpPr>
              <p:spPr>
                <a:xfrm>
                  <a:off x="718102" y="2347316"/>
                  <a:ext cx="1406507" cy="6406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Control Group</a:t>
                  </a:r>
                </a:p>
              </p:txBody>
            </p: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97A1308A-8A7E-3D34-7144-3C6549FFCA39}"/>
                    </a:ext>
                  </a:extLst>
                </p:cNvPr>
                <p:cNvGrpSpPr/>
                <p:nvPr/>
              </p:nvGrpSpPr>
              <p:grpSpPr>
                <a:xfrm>
                  <a:off x="2384126" y="2061995"/>
                  <a:ext cx="799993" cy="470968"/>
                  <a:chOff x="3017663" y="3566128"/>
                  <a:chExt cx="799993" cy="470968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114276EE-444D-E786-7E15-12F40BCF29E2}"/>
                      </a:ext>
                    </a:extLst>
                  </p:cNvPr>
                  <p:cNvGrpSpPr/>
                  <p:nvPr/>
                </p:nvGrpSpPr>
                <p:grpSpPr>
                  <a:xfrm>
                    <a:off x="3077050" y="3700809"/>
                    <a:ext cx="642578" cy="226510"/>
                    <a:chOff x="839656" y="3395524"/>
                    <a:chExt cx="642578" cy="226510"/>
                  </a:xfrm>
                  <a:noFill/>
                </p:grpSpPr>
                <p:pic>
                  <p:nvPicPr>
                    <p:cNvPr id="16" name="Picture 13">
                      <a:extLst>
                        <a:ext uri="{FF2B5EF4-FFF2-40B4-BE49-F238E27FC236}">
                          <a16:creationId xmlns:a16="http://schemas.microsoft.com/office/drawing/2014/main" id="{EEAD4D3D-AF7D-2E75-7124-B326D080148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839656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7" name="Picture 13">
                      <a:extLst>
                        <a:ext uri="{FF2B5EF4-FFF2-40B4-BE49-F238E27FC236}">
                          <a16:creationId xmlns:a16="http://schemas.microsoft.com/office/drawing/2014/main" id="{DC76B5EA-6370-0B78-AACB-733694E1076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977272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8" name="Picture 13">
                      <a:extLst>
                        <a:ext uri="{FF2B5EF4-FFF2-40B4-BE49-F238E27FC236}">
                          <a16:creationId xmlns:a16="http://schemas.microsoft.com/office/drawing/2014/main" id="{D0C6C9C4-035F-643D-4E52-D3E6CCCEE01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114888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19" name="Picture 13">
                      <a:extLst>
                        <a:ext uri="{FF2B5EF4-FFF2-40B4-BE49-F238E27FC236}">
                          <a16:creationId xmlns:a16="http://schemas.microsoft.com/office/drawing/2014/main" id="{EF4D19EB-4623-551C-07EC-385B81F463E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252504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20" name="Picture 13">
                      <a:extLst>
                        <a:ext uri="{FF2B5EF4-FFF2-40B4-BE49-F238E27FC236}">
                          <a16:creationId xmlns:a16="http://schemas.microsoft.com/office/drawing/2014/main" id="{3258E628-4FA8-85D6-15FF-F21E3EE445A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390120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F55FDAD9-A8D2-520D-3F6B-ED1B93F69201}"/>
                      </a:ext>
                    </a:extLst>
                  </p:cNvPr>
                  <p:cNvSpPr/>
                  <p:nvPr/>
                </p:nvSpPr>
                <p:spPr>
                  <a:xfrm>
                    <a:off x="3017663" y="3566128"/>
                    <a:ext cx="799993" cy="47096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F65FE36-B14E-6928-D199-E4346D26B424}"/>
                    </a:ext>
                  </a:extLst>
                </p:cNvPr>
                <p:cNvSpPr/>
                <p:nvPr/>
              </p:nvSpPr>
              <p:spPr>
                <a:xfrm>
                  <a:off x="2172658" y="2493956"/>
                  <a:ext cx="1276401" cy="7045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Test 1: Cross Sell Group – Non- correlated</a:t>
                  </a:r>
                </a:p>
              </p:txBody>
            </p:sp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B72B3FD1-5FD7-511D-F958-D050C66124E8}"/>
                    </a:ext>
                  </a:extLst>
                </p:cNvPr>
                <p:cNvGrpSpPr/>
                <p:nvPr/>
              </p:nvGrpSpPr>
              <p:grpSpPr>
                <a:xfrm>
                  <a:off x="3788726" y="2061995"/>
                  <a:ext cx="799993" cy="470968"/>
                  <a:chOff x="3017663" y="3566128"/>
                  <a:chExt cx="799993" cy="470968"/>
                </a:xfrm>
              </p:grpSpPr>
              <p:grpSp>
                <p:nvGrpSpPr>
                  <p:cNvPr id="23" name="Group 22">
                    <a:extLst>
                      <a:ext uri="{FF2B5EF4-FFF2-40B4-BE49-F238E27FC236}">
                        <a16:creationId xmlns:a16="http://schemas.microsoft.com/office/drawing/2014/main" id="{F4BA8D21-AFED-4914-BCEB-DF7526D8A5FA}"/>
                      </a:ext>
                    </a:extLst>
                  </p:cNvPr>
                  <p:cNvGrpSpPr/>
                  <p:nvPr/>
                </p:nvGrpSpPr>
                <p:grpSpPr>
                  <a:xfrm>
                    <a:off x="3077050" y="3700809"/>
                    <a:ext cx="642578" cy="226510"/>
                    <a:chOff x="839656" y="3395524"/>
                    <a:chExt cx="642578" cy="226510"/>
                  </a:xfrm>
                  <a:noFill/>
                </p:grpSpPr>
                <p:pic>
                  <p:nvPicPr>
                    <p:cNvPr id="25" name="Picture 13">
                      <a:extLst>
                        <a:ext uri="{FF2B5EF4-FFF2-40B4-BE49-F238E27FC236}">
                          <a16:creationId xmlns:a16="http://schemas.microsoft.com/office/drawing/2014/main" id="{887924D0-1D84-AE15-D67D-AC7A0FC60B5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839656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26" name="Picture 13">
                      <a:extLst>
                        <a:ext uri="{FF2B5EF4-FFF2-40B4-BE49-F238E27FC236}">
                          <a16:creationId xmlns:a16="http://schemas.microsoft.com/office/drawing/2014/main" id="{8780111D-8B76-10BA-3E55-14799FCD654D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977272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27" name="Picture 13">
                      <a:extLst>
                        <a:ext uri="{FF2B5EF4-FFF2-40B4-BE49-F238E27FC236}">
                          <a16:creationId xmlns:a16="http://schemas.microsoft.com/office/drawing/2014/main" id="{9BEBF2C6-060E-E8E8-E101-0E34CCA39F2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114888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28" name="Picture 13">
                      <a:extLst>
                        <a:ext uri="{FF2B5EF4-FFF2-40B4-BE49-F238E27FC236}">
                          <a16:creationId xmlns:a16="http://schemas.microsoft.com/office/drawing/2014/main" id="{5F231F0E-689B-0A76-CA6D-9785EC1BB307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252504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29" name="Picture 13">
                      <a:extLst>
                        <a:ext uri="{FF2B5EF4-FFF2-40B4-BE49-F238E27FC236}">
                          <a16:creationId xmlns:a16="http://schemas.microsoft.com/office/drawing/2014/main" id="{7F6AEAC5-4C0A-6603-85B7-23E77AFA118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390120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DEB1C569-AEE2-4D2E-2C0F-C7A11BAB2661}"/>
                      </a:ext>
                    </a:extLst>
                  </p:cNvPr>
                  <p:cNvSpPr/>
                  <p:nvPr/>
                </p:nvSpPr>
                <p:spPr>
                  <a:xfrm>
                    <a:off x="3017663" y="3566128"/>
                    <a:ext cx="799993" cy="47096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8C520ABC-A43F-0B88-C021-4D71DEE55C8F}"/>
                    </a:ext>
                  </a:extLst>
                </p:cNvPr>
                <p:cNvSpPr/>
                <p:nvPr/>
              </p:nvSpPr>
              <p:spPr>
                <a:xfrm>
                  <a:off x="3550596" y="2487743"/>
                  <a:ext cx="1329725" cy="7045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Test 2: Cross Sell Group – Complimentary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3" name="Right Brace 32">
                  <a:extLst>
                    <a:ext uri="{FF2B5EF4-FFF2-40B4-BE49-F238E27FC236}">
                      <a16:creationId xmlns:a16="http://schemas.microsoft.com/office/drawing/2014/main" id="{3A5641BE-AED7-D7F3-7E2E-42EEFC912342}"/>
                    </a:ext>
                  </a:extLst>
                </p:cNvPr>
                <p:cNvSpPr/>
                <p:nvPr/>
              </p:nvSpPr>
              <p:spPr>
                <a:xfrm rot="5400000">
                  <a:off x="2657461" y="1804313"/>
                  <a:ext cx="214681" cy="2930024"/>
                </a:xfrm>
                <a:prstGeom prst="rightBrac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82DE03-DD30-3141-FF45-4C28EDB76FA7}"/>
                    </a:ext>
                  </a:extLst>
                </p:cNvPr>
                <p:cNvSpPr txBox="1"/>
                <p:nvPr/>
              </p:nvSpPr>
              <p:spPr>
                <a:xfrm>
                  <a:off x="935351" y="3487996"/>
                  <a:ext cx="384201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Audience from each group should have the same composition of model scores for: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Door lock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+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3 non-correlated classes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+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3 Complimentary class</a:t>
                  </a:r>
                </a:p>
              </p:txBody>
            </p:sp>
            <p:sp>
              <p:nvSpPr>
                <p:cNvPr id="75" name="Right Arrow 84">
                  <a:extLst>
                    <a:ext uri="{FF2B5EF4-FFF2-40B4-BE49-F238E27FC236}">
                      <a16:creationId xmlns:a16="http://schemas.microsoft.com/office/drawing/2014/main" id="{A67C3325-ECE3-1488-7E00-3A4D182971C7}"/>
                    </a:ext>
                  </a:extLst>
                </p:cNvPr>
                <p:cNvSpPr/>
                <p:nvPr/>
              </p:nvSpPr>
              <p:spPr>
                <a:xfrm rot="5400000">
                  <a:off x="2658471" y="5246470"/>
                  <a:ext cx="370642" cy="332548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highlight>
                      <a:srgbClr val="C0C0C0"/>
                    </a:highlight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C2194F80-632C-325D-9167-DB8BDE69AA3F}"/>
                    </a:ext>
                  </a:extLst>
                </p:cNvPr>
                <p:cNvSpPr txBox="1"/>
                <p:nvPr/>
              </p:nvSpPr>
              <p:spPr>
                <a:xfrm>
                  <a:off x="1324872" y="5700042"/>
                  <a:ext cx="324720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More constraints, might have smaller audience size for each group </a:t>
                  </a:r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86976A04-7A85-6C44-B4AF-FF90E67076CB}"/>
                    </a:ext>
                  </a:extLst>
                </p:cNvPr>
                <p:cNvSpPr/>
                <p:nvPr/>
              </p:nvSpPr>
              <p:spPr>
                <a:xfrm>
                  <a:off x="255302" y="1229792"/>
                  <a:ext cx="5057640" cy="31823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Test 1</a:t>
                  </a:r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E75712E0-482B-5FC2-0211-06B71CAD0A26}"/>
                    </a:ext>
                  </a:extLst>
                </p:cNvPr>
                <p:cNvSpPr/>
                <p:nvPr/>
              </p:nvSpPr>
              <p:spPr>
                <a:xfrm>
                  <a:off x="202648" y="1149081"/>
                  <a:ext cx="5164806" cy="528090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78BD445D-C039-91FE-EFD4-EE408755E0C4}"/>
                  </a:ext>
                </a:extLst>
              </p:cNvPr>
              <p:cNvGrpSpPr/>
              <p:nvPr/>
            </p:nvGrpSpPr>
            <p:grpSpPr>
              <a:xfrm>
                <a:off x="5974987" y="1149081"/>
                <a:ext cx="5451920" cy="5280902"/>
                <a:chOff x="5974987" y="1149081"/>
                <a:chExt cx="5451920" cy="5280902"/>
              </a:xfrm>
            </p:grpSpPr>
            <p:grpSp>
              <p:nvGrpSpPr>
                <p:cNvPr id="35" name="Group 34">
                  <a:extLst>
                    <a:ext uri="{FF2B5EF4-FFF2-40B4-BE49-F238E27FC236}">
                      <a16:creationId xmlns:a16="http://schemas.microsoft.com/office/drawing/2014/main" id="{CAAA2C78-C0DB-0490-4794-F9F7DED61907}"/>
                    </a:ext>
                  </a:extLst>
                </p:cNvPr>
                <p:cNvGrpSpPr/>
                <p:nvPr/>
              </p:nvGrpSpPr>
              <p:grpSpPr>
                <a:xfrm>
                  <a:off x="6265735" y="2061995"/>
                  <a:ext cx="799993" cy="470968"/>
                  <a:chOff x="3017663" y="3566128"/>
                  <a:chExt cx="799993" cy="470968"/>
                </a:xfrm>
              </p:grpSpPr>
              <p:grpSp>
                <p:nvGrpSpPr>
                  <p:cNvPr id="36" name="Group 35">
                    <a:extLst>
                      <a:ext uri="{FF2B5EF4-FFF2-40B4-BE49-F238E27FC236}">
                        <a16:creationId xmlns:a16="http://schemas.microsoft.com/office/drawing/2014/main" id="{B2F6E8DA-E512-5675-D45B-23FC8D4353B5}"/>
                      </a:ext>
                    </a:extLst>
                  </p:cNvPr>
                  <p:cNvGrpSpPr/>
                  <p:nvPr/>
                </p:nvGrpSpPr>
                <p:grpSpPr>
                  <a:xfrm>
                    <a:off x="3077050" y="3700809"/>
                    <a:ext cx="642578" cy="226510"/>
                    <a:chOff x="839656" y="3395524"/>
                    <a:chExt cx="642578" cy="226510"/>
                  </a:xfrm>
                  <a:noFill/>
                </p:grpSpPr>
                <p:pic>
                  <p:nvPicPr>
                    <p:cNvPr id="38" name="Picture 13">
                      <a:extLst>
                        <a:ext uri="{FF2B5EF4-FFF2-40B4-BE49-F238E27FC236}">
                          <a16:creationId xmlns:a16="http://schemas.microsoft.com/office/drawing/2014/main" id="{8462C3C6-A370-546F-9074-43F17961E90B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839656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39" name="Picture 13">
                      <a:extLst>
                        <a:ext uri="{FF2B5EF4-FFF2-40B4-BE49-F238E27FC236}">
                          <a16:creationId xmlns:a16="http://schemas.microsoft.com/office/drawing/2014/main" id="{955B8E27-CD7A-C614-A126-222806D0F02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977272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0" name="Picture 13">
                      <a:extLst>
                        <a:ext uri="{FF2B5EF4-FFF2-40B4-BE49-F238E27FC236}">
                          <a16:creationId xmlns:a16="http://schemas.microsoft.com/office/drawing/2014/main" id="{DFEBFC47-662A-C0F2-6392-E1F05AFE677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114888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1" name="Picture 13">
                      <a:extLst>
                        <a:ext uri="{FF2B5EF4-FFF2-40B4-BE49-F238E27FC236}">
                          <a16:creationId xmlns:a16="http://schemas.microsoft.com/office/drawing/2014/main" id="{7C9D72CC-4DD8-4A85-6482-58157ACB836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252504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2" name="Picture 13">
                      <a:extLst>
                        <a:ext uri="{FF2B5EF4-FFF2-40B4-BE49-F238E27FC236}">
                          <a16:creationId xmlns:a16="http://schemas.microsoft.com/office/drawing/2014/main" id="{3BE8A49E-EBC2-73A3-71DA-D0A36AA9EE2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390120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2276B705-0288-99E1-8EDB-BA9919DFBCB8}"/>
                      </a:ext>
                    </a:extLst>
                  </p:cNvPr>
                  <p:cNvSpPr/>
                  <p:nvPr/>
                </p:nvSpPr>
                <p:spPr>
                  <a:xfrm>
                    <a:off x="3017663" y="3566128"/>
                    <a:ext cx="799993" cy="47096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3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17541EA1-916B-668F-D871-A8CDFD3C7064}"/>
                    </a:ext>
                  </a:extLst>
                </p:cNvPr>
                <p:cNvGrpSpPr/>
                <p:nvPr/>
              </p:nvGrpSpPr>
              <p:grpSpPr>
                <a:xfrm>
                  <a:off x="7672242" y="2061995"/>
                  <a:ext cx="799993" cy="470968"/>
                  <a:chOff x="3017663" y="3566128"/>
                  <a:chExt cx="799993" cy="470968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5D24A4B3-0D66-A128-5195-D7D3C31A7877}"/>
                      </a:ext>
                    </a:extLst>
                  </p:cNvPr>
                  <p:cNvGrpSpPr/>
                  <p:nvPr/>
                </p:nvGrpSpPr>
                <p:grpSpPr>
                  <a:xfrm>
                    <a:off x="3077050" y="3700809"/>
                    <a:ext cx="642578" cy="226510"/>
                    <a:chOff x="839656" y="3395524"/>
                    <a:chExt cx="642578" cy="226510"/>
                  </a:xfrm>
                  <a:noFill/>
                </p:grpSpPr>
                <p:pic>
                  <p:nvPicPr>
                    <p:cNvPr id="46" name="Picture 13">
                      <a:extLst>
                        <a:ext uri="{FF2B5EF4-FFF2-40B4-BE49-F238E27FC236}">
                          <a16:creationId xmlns:a16="http://schemas.microsoft.com/office/drawing/2014/main" id="{8D7F0163-7392-F3E8-6BBE-89476175C0C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839656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7" name="Picture 13">
                      <a:extLst>
                        <a:ext uri="{FF2B5EF4-FFF2-40B4-BE49-F238E27FC236}">
                          <a16:creationId xmlns:a16="http://schemas.microsoft.com/office/drawing/2014/main" id="{82933A25-7284-75F2-F8B1-27DBEAEFF0A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977272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8" name="Picture 13">
                      <a:extLst>
                        <a:ext uri="{FF2B5EF4-FFF2-40B4-BE49-F238E27FC236}">
                          <a16:creationId xmlns:a16="http://schemas.microsoft.com/office/drawing/2014/main" id="{E5A601DD-C5A3-94E9-E1A5-A55EC46AEE4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114888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49" name="Picture 13">
                      <a:extLst>
                        <a:ext uri="{FF2B5EF4-FFF2-40B4-BE49-F238E27FC236}">
                          <a16:creationId xmlns:a16="http://schemas.microsoft.com/office/drawing/2014/main" id="{227BF11F-F1DE-2967-5C9E-467E0944BF91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252504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50" name="Picture 13">
                      <a:extLst>
                        <a:ext uri="{FF2B5EF4-FFF2-40B4-BE49-F238E27FC236}">
                          <a16:creationId xmlns:a16="http://schemas.microsoft.com/office/drawing/2014/main" id="{360C87D7-CA5A-48E3-E8C3-CFF34C5AB474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390120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C2071605-8CC5-5460-C7CD-CC5C7534BE1B}"/>
                      </a:ext>
                    </a:extLst>
                  </p:cNvPr>
                  <p:cNvSpPr/>
                  <p:nvPr/>
                </p:nvSpPr>
                <p:spPr>
                  <a:xfrm>
                    <a:off x="3017663" y="3566128"/>
                    <a:ext cx="799993" cy="47096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E2D7811-6EED-F51C-42B8-EF683AC5163A}"/>
                    </a:ext>
                  </a:extLst>
                </p:cNvPr>
                <p:cNvSpPr/>
                <p:nvPr/>
              </p:nvSpPr>
              <p:spPr>
                <a:xfrm>
                  <a:off x="7450265" y="2493956"/>
                  <a:ext cx="1276401" cy="7045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Test : Cross Sell Group – Non- correlated</a:t>
                  </a:r>
                </a:p>
              </p:txBody>
            </p:sp>
            <p:sp>
              <p:nvSpPr>
                <p:cNvPr id="52" name="Right Brace 51">
                  <a:extLst>
                    <a:ext uri="{FF2B5EF4-FFF2-40B4-BE49-F238E27FC236}">
                      <a16:creationId xmlns:a16="http://schemas.microsoft.com/office/drawing/2014/main" id="{B2468F21-BD3A-F50B-4A96-462CC53B933A}"/>
                    </a:ext>
                  </a:extLst>
                </p:cNvPr>
                <p:cNvSpPr/>
                <p:nvPr/>
              </p:nvSpPr>
              <p:spPr>
                <a:xfrm rot="5400000">
                  <a:off x="7195587" y="2554305"/>
                  <a:ext cx="203594" cy="1418955"/>
                </a:xfrm>
                <a:prstGeom prst="rightBrac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93B6B32-2610-6B5E-A762-AEB44B45F23A}"/>
                    </a:ext>
                  </a:extLst>
                </p:cNvPr>
                <p:cNvSpPr txBox="1"/>
                <p:nvPr/>
              </p:nvSpPr>
              <p:spPr>
                <a:xfrm>
                  <a:off x="6374627" y="3450383"/>
                  <a:ext cx="201256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Audience from each group should have the same composition of model scores for: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Door lock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+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3 non-correlated classes </a:t>
                  </a: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B64C66A-7161-4B80-D8D2-6C992472F3ED}"/>
                    </a:ext>
                  </a:extLst>
                </p:cNvPr>
                <p:cNvSpPr/>
                <p:nvPr/>
              </p:nvSpPr>
              <p:spPr>
                <a:xfrm>
                  <a:off x="5974987" y="2423186"/>
                  <a:ext cx="1406507" cy="6406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Control Group</a:t>
                  </a:r>
                </a:p>
              </p:txBody>
            </p:sp>
            <p:grpSp>
              <p:nvGrpSpPr>
                <p:cNvPr id="55" name="Group 54">
                  <a:extLst>
                    <a:ext uri="{FF2B5EF4-FFF2-40B4-BE49-F238E27FC236}">
                      <a16:creationId xmlns:a16="http://schemas.microsoft.com/office/drawing/2014/main" id="{F74A1B64-18C6-2BBB-7F87-EC62511EE704}"/>
                    </a:ext>
                  </a:extLst>
                </p:cNvPr>
                <p:cNvGrpSpPr/>
                <p:nvPr/>
              </p:nvGrpSpPr>
              <p:grpSpPr>
                <a:xfrm>
                  <a:off x="8931854" y="2061995"/>
                  <a:ext cx="799993" cy="470968"/>
                  <a:chOff x="3017663" y="3566128"/>
                  <a:chExt cx="799993" cy="470968"/>
                </a:xfrm>
              </p:grpSpPr>
              <p:grpSp>
                <p:nvGrpSpPr>
                  <p:cNvPr id="56" name="Group 55">
                    <a:extLst>
                      <a:ext uri="{FF2B5EF4-FFF2-40B4-BE49-F238E27FC236}">
                        <a16:creationId xmlns:a16="http://schemas.microsoft.com/office/drawing/2014/main" id="{D1838DE0-49CF-8180-EA10-2B90F39374FB}"/>
                      </a:ext>
                    </a:extLst>
                  </p:cNvPr>
                  <p:cNvGrpSpPr/>
                  <p:nvPr/>
                </p:nvGrpSpPr>
                <p:grpSpPr>
                  <a:xfrm>
                    <a:off x="3077050" y="3700809"/>
                    <a:ext cx="642578" cy="226510"/>
                    <a:chOff x="839656" y="3395524"/>
                    <a:chExt cx="642578" cy="226510"/>
                  </a:xfrm>
                  <a:noFill/>
                </p:grpSpPr>
                <p:pic>
                  <p:nvPicPr>
                    <p:cNvPr id="58" name="Picture 13">
                      <a:extLst>
                        <a:ext uri="{FF2B5EF4-FFF2-40B4-BE49-F238E27FC236}">
                          <a16:creationId xmlns:a16="http://schemas.microsoft.com/office/drawing/2014/main" id="{13CA010A-101B-5FDD-4C86-6DBD5DA250FA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839656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59" name="Picture 13">
                      <a:extLst>
                        <a:ext uri="{FF2B5EF4-FFF2-40B4-BE49-F238E27FC236}">
                          <a16:creationId xmlns:a16="http://schemas.microsoft.com/office/drawing/2014/main" id="{8970B4DA-FF77-2BF5-DB58-72CCBE23725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977272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0" name="Picture 13">
                      <a:extLst>
                        <a:ext uri="{FF2B5EF4-FFF2-40B4-BE49-F238E27FC236}">
                          <a16:creationId xmlns:a16="http://schemas.microsoft.com/office/drawing/2014/main" id="{CC61A0A1-EC31-D1E3-2F25-4A86CA7CEA8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114888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1" name="Picture 13">
                      <a:extLst>
                        <a:ext uri="{FF2B5EF4-FFF2-40B4-BE49-F238E27FC236}">
                          <a16:creationId xmlns:a16="http://schemas.microsoft.com/office/drawing/2014/main" id="{A4D7E169-70EE-88A7-37E7-9CE1A01A61D0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252504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2" name="Picture 13">
                      <a:extLst>
                        <a:ext uri="{FF2B5EF4-FFF2-40B4-BE49-F238E27FC236}">
                          <a16:creationId xmlns:a16="http://schemas.microsoft.com/office/drawing/2014/main" id="{E2699A67-8B4A-6D03-E34C-AB4D2F6FF11F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1">
                          <a:lumMod val="50000"/>
                          <a:lumOff val="50000"/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390120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8B685277-84E3-A4C9-64AC-897C639C5739}"/>
                      </a:ext>
                    </a:extLst>
                  </p:cNvPr>
                  <p:cNvSpPr/>
                  <p:nvPr/>
                </p:nvSpPr>
                <p:spPr>
                  <a:xfrm>
                    <a:off x="3017663" y="3566128"/>
                    <a:ext cx="799993" cy="47096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3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grpSp>
              <p:nvGrpSpPr>
                <p:cNvPr id="63" name="Group 62">
                  <a:extLst>
                    <a:ext uri="{FF2B5EF4-FFF2-40B4-BE49-F238E27FC236}">
                      <a16:creationId xmlns:a16="http://schemas.microsoft.com/office/drawing/2014/main" id="{2E28F0FB-A7DF-B22A-463D-EE9F86B5C271}"/>
                    </a:ext>
                  </a:extLst>
                </p:cNvPr>
                <p:cNvGrpSpPr/>
                <p:nvPr/>
              </p:nvGrpSpPr>
              <p:grpSpPr>
                <a:xfrm>
                  <a:off x="10338361" y="2061995"/>
                  <a:ext cx="799993" cy="470968"/>
                  <a:chOff x="3017663" y="3566128"/>
                  <a:chExt cx="799993" cy="470968"/>
                </a:xfrm>
              </p:grpSpPr>
              <p:grpSp>
                <p:nvGrpSpPr>
                  <p:cNvPr id="64" name="Group 63">
                    <a:extLst>
                      <a:ext uri="{FF2B5EF4-FFF2-40B4-BE49-F238E27FC236}">
                        <a16:creationId xmlns:a16="http://schemas.microsoft.com/office/drawing/2014/main" id="{3C863620-A1A7-09F8-E6F6-8094822B15B0}"/>
                      </a:ext>
                    </a:extLst>
                  </p:cNvPr>
                  <p:cNvGrpSpPr/>
                  <p:nvPr/>
                </p:nvGrpSpPr>
                <p:grpSpPr>
                  <a:xfrm>
                    <a:off x="3077050" y="3700809"/>
                    <a:ext cx="642578" cy="226510"/>
                    <a:chOff x="839656" y="3395524"/>
                    <a:chExt cx="642578" cy="226510"/>
                  </a:xfrm>
                  <a:noFill/>
                </p:grpSpPr>
                <p:pic>
                  <p:nvPicPr>
                    <p:cNvPr id="66" name="Picture 13">
                      <a:extLst>
                        <a:ext uri="{FF2B5EF4-FFF2-40B4-BE49-F238E27FC236}">
                          <a16:creationId xmlns:a16="http://schemas.microsoft.com/office/drawing/2014/main" id="{519617B9-063F-22AA-B4EB-F77895B1B868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839656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7" name="Picture 13">
                      <a:extLst>
                        <a:ext uri="{FF2B5EF4-FFF2-40B4-BE49-F238E27FC236}">
                          <a16:creationId xmlns:a16="http://schemas.microsoft.com/office/drawing/2014/main" id="{57C5BFD2-E8EB-5DC4-3F3F-494F4273A645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977272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8" name="Picture 13">
                      <a:extLst>
                        <a:ext uri="{FF2B5EF4-FFF2-40B4-BE49-F238E27FC236}">
                          <a16:creationId xmlns:a16="http://schemas.microsoft.com/office/drawing/2014/main" id="{C4737106-405E-C9F6-ED77-050710466753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114888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69" name="Picture 13">
                      <a:extLst>
                        <a:ext uri="{FF2B5EF4-FFF2-40B4-BE49-F238E27FC236}">
                          <a16:creationId xmlns:a16="http://schemas.microsoft.com/office/drawing/2014/main" id="{9C1D0759-5E1F-AF6E-2EF2-ADEA8479C23E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252504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  <p:pic>
                  <p:nvPicPr>
                    <p:cNvPr id="70" name="Picture 13">
                      <a:extLst>
                        <a:ext uri="{FF2B5EF4-FFF2-40B4-BE49-F238E27FC236}">
                          <a16:creationId xmlns:a16="http://schemas.microsoft.com/office/drawing/2014/main" id="{372BD7E2-81FF-A531-6C5F-53AC9954FD82}"/>
                        </a:ext>
                      </a:extLst>
                    </p:cNvPr>
                    <p:cNvPicPr>
                      <a:picLocks noChangeAspect="1" noChangeArrowheads="1"/>
                    </p:cNvPicPr>
                    <p:nvPr/>
                  </p:nvPicPr>
                  <p:blipFill rotWithShape="1">
                    <a:blip r:embed="rId3" cstate="print">
                      <a:duotone>
                        <a:prstClr val="black"/>
                        <a:schemeClr val="tx2">
                          <a:tint val="45000"/>
                          <a:satMod val="400000"/>
                        </a:schemeClr>
                      </a:duotone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49667" r="9667"/>
                    <a:stretch/>
                  </p:blipFill>
                  <p:spPr bwMode="auto">
                    <a:xfrm>
                      <a:off x="1390120" y="3395524"/>
                      <a:ext cx="92114" cy="226510"/>
                    </a:xfrm>
                    <a:prstGeom prst="rect">
                      <a:avLst/>
                    </a:prstGeom>
                    <a:grpFill/>
                  </p:spPr>
                </p:pic>
              </p:grpSp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33F404FC-2AFE-A7A8-7FC7-33AB518B2E0F}"/>
                      </a:ext>
                    </a:extLst>
                  </p:cNvPr>
                  <p:cNvSpPr/>
                  <p:nvPr/>
                </p:nvSpPr>
                <p:spPr>
                  <a:xfrm>
                    <a:off x="3017663" y="3566128"/>
                    <a:ext cx="799993" cy="470968"/>
                  </a:xfrm>
                  <a:prstGeom prst="rect">
                    <a:avLst/>
                  </a:prstGeom>
                  <a:noFill/>
                  <a:ln w="28575" cap="flat" cmpd="sng" algn="ctr">
                    <a:solidFill>
                      <a:schemeClr val="accent1"/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4572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+mn-cs"/>
                    </a:endParaRPr>
                  </a:p>
                </p:txBody>
              </p:sp>
            </p:grpSp>
            <p:sp>
              <p:nvSpPr>
                <p:cNvPr id="71" name="Right Brace 70">
                  <a:extLst>
                    <a:ext uri="{FF2B5EF4-FFF2-40B4-BE49-F238E27FC236}">
                      <a16:creationId xmlns:a16="http://schemas.microsoft.com/office/drawing/2014/main" id="{0BE86CF9-C8C4-405D-2751-BB1FEC0B66B8}"/>
                    </a:ext>
                  </a:extLst>
                </p:cNvPr>
                <p:cNvSpPr/>
                <p:nvPr/>
              </p:nvSpPr>
              <p:spPr>
                <a:xfrm rot="5400000">
                  <a:off x="9861706" y="2554305"/>
                  <a:ext cx="203594" cy="1418955"/>
                </a:xfrm>
                <a:prstGeom prst="rightBrac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5703D0CD-9B4B-F37D-97EC-FC4F4B0A0994}"/>
                    </a:ext>
                  </a:extLst>
                </p:cNvPr>
                <p:cNvSpPr txBox="1"/>
                <p:nvPr/>
              </p:nvSpPr>
              <p:spPr>
                <a:xfrm>
                  <a:off x="9040746" y="3450383"/>
                  <a:ext cx="2012569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Audience from each group should have the same composition of model scores for: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Door lock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+ 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3 complimentary classes </a:t>
                  </a:r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9F473CC7-6D8F-3BF1-56EC-7B1FF504D792}"/>
                    </a:ext>
                  </a:extLst>
                </p:cNvPr>
                <p:cNvSpPr/>
                <p:nvPr/>
              </p:nvSpPr>
              <p:spPr>
                <a:xfrm>
                  <a:off x="10097182" y="2471495"/>
                  <a:ext cx="1329725" cy="70459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Test : Cross Sell Group – Complimentary</a:t>
                  </a: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>
                        <a:lumMod val="85000"/>
                        <a:lumOff val="15000"/>
                      </a:srgbClr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778BE9AC-D7AF-2D02-15C0-88912845999B}"/>
                    </a:ext>
                  </a:extLst>
                </p:cNvPr>
                <p:cNvSpPr/>
                <p:nvPr/>
              </p:nvSpPr>
              <p:spPr>
                <a:xfrm>
                  <a:off x="8673247" y="2439793"/>
                  <a:ext cx="1406507" cy="64065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900" b="1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>
                          <a:lumMod val="85000"/>
                          <a:lumOff val="15000"/>
                        </a:srgbClr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Control Group</a:t>
                  </a:r>
                </a:p>
              </p:txBody>
            </p:sp>
            <p:sp>
              <p:nvSpPr>
                <p:cNvPr id="77" name="Right Arrow 86">
                  <a:extLst>
                    <a:ext uri="{FF2B5EF4-FFF2-40B4-BE49-F238E27FC236}">
                      <a16:creationId xmlns:a16="http://schemas.microsoft.com/office/drawing/2014/main" id="{99FF4DB9-6445-65A2-63CC-00457D34C4DE}"/>
                    </a:ext>
                  </a:extLst>
                </p:cNvPr>
                <p:cNvSpPr/>
                <p:nvPr/>
              </p:nvSpPr>
              <p:spPr>
                <a:xfrm rot="5400000">
                  <a:off x="8570529" y="5262674"/>
                  <a:ext cx="370642" cy="332548"/>
                </a:xfrm>
                <a:prstGeom prst="rightArrow">
                  <a:avLst/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C6EB068C-0FBF-AAD6-598B-5D3C5C755150}"/>
                    </a:ext>
                  </a:extLst>
                </p:cNvPr>
                <p:cNvSpPr txBox="1"/>
                <p:nvPr/>
              </p:nvSpPr>
              <p:spPr>
                <a:xfrm>
                  <a:off x="7450265" y="5680538"/>
                  <a:ext cx="280076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Should we run at the same time?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Any concerns for the test set up?</a:t>
                  </a:r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F0A1E0C9-E57C-D1FA-DEB1-F9EB9C93BCF9}"/>
                    </a:ext>
                  </a:extLst>
                </p:cNvPr>
                <p:cNvSpPr/>
                <p:nvPr/>
              </p:nvSpPr>
              <p:spPr>
                <a:xfrm>
                  <a:off x="6144427" y="1229792"/>
                  <a:ext cx="5057640" cy="318239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solidFill>
                    <a:schemeClr val="accent2"/>
                  </a:solidFill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lIns="91440" tIns="45720" rIns="91440" bIns="45720"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1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Test 2</a:t>
                  </a:r>
                </a:p>
              </p:txBody>
            </p:sp>
            <p:sp>
              <p:nvSpPr>
                <p:cNvPr id="82" name="Rectangle 81">
                  <a:extLst>
                    <a:ext uri="{FF2B5EF4-FFF2-40B4-BE49-F238E27FC236}">
                      <a16:creationId xmlns:a16="http://schemas.microsoft.com/office/drawing/2014/main" id="{EB506838-9972-C6D2-8A08-D56C9F75C73F}"/>
                    </a:ext>
                  </a:extLst>
                </p:cNvPr>
                <p:cNvSpPr/>
                <p:nvPr/>
              </p:nvSpPr>
              <p:spPr>
                <a:xfrm>
                  <a:off x="6085407" y="1149081"/>
                  <a:ext cx="5266772" cy="5280902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43B5A007-48CB-E14F-974A-8D0326B383BC}"/>
                </a:ext>
              </a:extLst>
            </p:cNvPr>
            <p:cNvSpPr/>
            <p:nvPr/>
          </p:nvSpPr>
          <p:spPr>
            <a:xfrm>
              <a:off x="1978440" y="4027586"/>
              <a:ext cx="2232403" cy="104061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2909A4F8-D219-F00A-E7CD-024D3DDB3E7D}"/>
                </a:ext>
              </a:extLst>
            </p:cNvPr>
            <p:cNvSpPr/>
            <p:nvPr/>
          </p:nvSpPr>
          <p:spPr>
            <a:xfrm>
              <a:off x="6640394" y="4290376"/>
              <a:ext cx="2043479" cy="80515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824661B3-82FC-603F-1ACC-1EBF3B45B7DA}"/>
                </a:ext>
              </a:extLst>
            </p:cNvPr>
            <p:cNvSpPr/>
            <p:nvPr/>
          </p:nvSpPr>
          <p:spPr>
            <a:xfrm>
              <a:off x="9306513" y="4272826"/>
              <a:ext cx="2043479" cy="80515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156488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10EB2-C075-CCD5-14D6-88EACED96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Upsell Test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9E88680-1BA6-2D67-F65D-6C9E56B052E7}"/>
              </a:ext>
            </a:extLst>
          </p:cNvPr>
          <p:cNvGrpSpPr/>
          <p:nvPr/>
        </p:nvGrpSpPr>
        <p:grpSpPr>
          <a:xfrm>
            <a:off x="4961681" y="2650969"/>
            <a:ext cx="2268638" cy="2042462"/>
            <a:chOff x="4793461" y="2866958"/>
            <a:chExt cx="2268638" cy="2042462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id="{B91ADA48-8653-A560-780F-D453F6470A2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4793461" y="2866958"/>
            <a:ext cx="2268638" cy="204246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39D1EF5-3DA7-7508-5C12-8E9BB77DCFDF}"/>
                </a:ext>
              </a:extLst>
            </p:cNvPr>
            <p:cNvGrpSpPr/>
            <p:nvPr/>
          </p:nvGrpSpPr>
          <p:grpSpPr>
            <a:xfrm>
              <a:off x="5280473" y="3498250"/>
              <a:ext cx="1555259" cy="998980"/>
              <a:chOff x="5280473" y="3498250"/>
              <a:chExt cx="1555259" cy="998980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14F2B06-4662-0BD9-3460-60CE4599296D}"/>
                  </a:ext>
                </a:extLst>
              </p:cNvPr>
              <p:cNvSpPr txBox="1"/>
              <p:nvPr/>
            </p:nvSpPr>
            <p:spPr>
              <a:xfrm>
                <a:off x="6048811" y="4022826"/>
                <a:ext cx="6375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What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4DAA87A-28CE-6E2A-EA4D-94E0C3F2E87D}"/>
                  </a:ext>
                </a:extLst>
              </p:cNvPr>
              <p:cNvSpPr txBox="1"/>
              <p:nvPr/>
            </p:nvSpPr>
            <p:spPr>
              <a:xfrm>
                <a:off x="5280473" y="4035565"/>
                <a:ext cx="6758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Next Steps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7F606BD-12AA-E1B7-48DE-DE5287B0D1CA}"/>
                  </a:ext>
                </a:extLst>
              </p:cNvPr>
              <p:cNvSpPr txBox="1"/>
              <p:nvPr/>
            </p:nvSpPr>
            <p:spPr>
              <a:xfrm>
                <a:off x="5386808" y="3504002"/>
                <a:ext cx="76172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Why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1D78C8A-9F64-1A1D-C1F0-593B9E905DBC}"/>
                  </a:ext>
                </a:extLst>
              </p:cNvPr>
              <p:cNvSpPr txBox="1"/>
              <p:nvPr/>
            </p:nvSpPr>
            <p:spPr>
              <a:xfrm>
                <a:off x="6021330" y="3498250"/>
                <a:ext cx="8144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1" i="0" u="none" strike="noStrike" kern="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ea typeface="Calibri"/>
                    <a:cs typeface="Calibri"/>
                  </a:rPr>
                  <a:t>How</a:t>
                </a:r>
              </a:p>
            </p:txBody>
          </p:sp>
        </p:grp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6104C-1363-12CD-3FDC-E889054B7D0C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242314" y="3672200"/>
            <a:ext cx="471936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6682B1-EE24-88EB-F7C4-2CF1C5F01BF9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7230319" y="3672200"/>
            <a:ext cx="442990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B9A3EF-A4D3-58FE-5AC8-5B2A8DA9B0C3}"/>
              </a:ext>
            </a:extLst>
          </p:cNvPr>
          <p:cNvCxnSpPr>
            <a:cxnSpLocks/>
          </p:cNvCxnSpPr>
          <p:nvPr/>
        </p:nvCxnSpPr>
        <p:spPr>
          <a:xfrm flipV="1">
            <a:off x="6096000" y="4693431"/>
            <a:ext cx="0" cy="185328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5C8844-DB7A-8DFD-65C0-2E7D99FE663E}"/>
              </a:ext>
            </a:extLst>
          </p:cNvPr>
          <p:cNvCxnSpPr>
            <a:cxnSpLocks/>
          </p:cNvCxnSpPr>
          <p:nvPr/>
        </p:nvCxnSpPr>
        <p:spPr>
          <a:xfrm flipV="1">
            <a:off x="6096000" y="1163478"/>
            <a:ext cx="0" cy="148749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E437748-693C-50B9-47D0-143D488E1E35}"/>
              </a:ext>
            </a:extLst>
          </p:cNvPr>
          <p:cNvSpPr txBox="1"/>
          <p:nvPr/>
        </p:nvSpPr>
        <p:spPr>
          <a:xfrm>
            <a:off x="1162658" y="1285938"/>
            <a:ext cx="462991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Introduce a Scalable New Revenue Stream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within the conversion funnel across THD marketing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Enhancing Customer Satisfaction  </a:t>
            </a:r>
            <a:r>
              <a:rPr lang="en-US" altLang="en-US" sz="1100" dirty="0"/>
              <a:t>by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o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ffering products that better meet customer needs and improve their quality of life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</a:rPr>
              <a:t>Building Loyalty</a:t>
            </a:r>
            <a:r>
              <a:rPr lang="en-US" altLang="en-US" sz="1100" dirty="0">
                <a:solidFill>
                  <a:schemeClr val="accent2"/>
                </a:solidFill>
              </a:rPr>
              <a:t>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through personalized recommendations that highlight high-value features and inform customers about new possibilities</a:t>
            </a:r>
          </a:p>
        </p:txBody>
      </p:sp>
      <p:pic>
        <p:nvPicPr>
          <p:cNvPr id="17" name="Picture 5">
            <a:extLst>
              <a:ext uri="{FF2B5EF4-FFF2-40B4-BE49-F238E27FC236}">
                <a16:creationId xmlns:a16="http://schemas.microsoft.com/office/drawing/2014/main" id="{2B730E8A-9A6F-FDE0-00DB-F4DFFB96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03" y="1537990"/>
            <a:ext cx="603893" cy="603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952776F-812B-4015-5C69-55EC6C227724}"/>
              </a:ext>
            </a:extLst>
          </p:cNvPr>
          <p:cNvSpPr txBox="1"/>
          <p:nvPr/>
        </p:nvSpPr>
        <p:spPr>
          <a:xfrm>
            <a:off x="1162658" y="2578879"/>
            <a:ext cx="6094378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Calibri"/>
                <a:cs typeface="Calibri"/>
              </a:rPr>
              <a:t>How do we assess performance?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ea typeface="Calibri"/>
              <a:cs typeface="Calibri"/>
            </a:endParaRP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Budget Utilization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Click Through Metrics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iROAS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 /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Arial"/>
              </a:rPr>
              <a:t>Incrementality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/>
              <a:buChar char="•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Calibri"/>
                <a:cs typeface="Calibri"/>
              </a:rPr>
              <a:t>CVR, Sales per HH</a:t>
            </a:r>
          </a:p>
        </p:txBody>
      </p:sp>
      <p:pic>
        <p:nvPicPr>
          <p:cNvPr id="19" name="Picture 18" descr="A person with a star on their hand&#10;&#10;Description automatically generated">
            <a:extLst>
              <a:ext uri="{FF2B5EF4-FFF2-40B4-BE49-F238E27FC236}">
                <a16:creationId xmlns:a16="http://schemas.microsoft.com/office/drawing/2014/main" id="{93DD34A2-F513-78CC-AFF6-A497805B08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3903" y="2754706"/>
            <a:ext cx="603893" cy="6071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4FA4BF-0846-415A-5943-7BB03A7A2DC8}"/>
              </a:ext>
            </a:extLst>
          </p:cNvPr>
          <p:cNvSpPr txBox="1"/>
          <p:nvPr/>
        </p:nvSpPr>
        <p:spPr>
          <a:xfrm>
            <a:off x="6398084" y="1348321"/>
            <a:ext cx="555160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/>
                </a:solidFill>
              </a:rPr>
              <a:t>Implementation</a:t>
            </a:r>
          </a:p>
          <a:p>
            <a:r>
              <a:rPr lang="en-US" sz="1100" dirty="0">
                <a:solidFill>
                  <a:schemeClr val="tx1"/>
                </a:solidFill>
              </a:rPr>
              <a:t>This strategy involves the creation of new targeting logic that focuses on high-value customer segments (HH or ECR) willing to pay more for enhanced features.</a:t>
            </a:r>
          </a:p>
          <a:p>
            <a:r>
              <a:rPr lang="en-US" sz="1100" dirty="0">
                <a:solidFill>
                  <a:schemeClr val="tx1"/>
                </a:solidFill>
              </a:rPr>
              <a:t>Two-Phase Approach: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Phase 1: </a:t>
            </a:r>
            <a:r>
              <a:rPr lang="en-US" sz="1100" dirty="0">
                <a:solidFill>
                  <a:schemeClr val="tx1"/>
                </a:solidFill>
              </a:rPr>
              <a:t>Group products into Good, Better, and Best tiers.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Timeline: 2H FY25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Phase 2: </a:t>
            </a:r>
            <a:r>
              <a:rPr lang="en-US" sz="1100" dirty="0">
                <a:solidFill>
                  <a:schemeClr val="tx1"/>
                </a:solidFill>
              </a:rPr>
              <a:t>Use recommendation IDs for personalized individual-level recommendations.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Product Feed Requirements</a:t>
            </a:r>
            <a:r>
              <a:rPr lang="en-US" sz="1100" dirty="0">
                <a:solidFill>
                  <a:schemeClr val="tx1"/>
                </a:solidFill>
              </a:rPr>
              <a:t>: Understanding of feed capacities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</a:rPr>
              <a:t>Rule vs. Model Logic: </a:t>
            </a:r>
            <a:r>
              <a:rPr lang="en-US" sz="1100" dirty="0">
                <a:solidFill>
                  <a:schemeClr val="tx1"/>
                </a:solidFill>
              </a:rPr>
              <a:t>Develop business logic to identify classes fitting the model.</a:t>
            </a:r>
          </a:p>
          <a:p>
            <a:r>
              <a:rPr lang="en-US" sz="1100" dirty="0">
                <a:solidFill>
                  <a:schemeClr val="tx1"/>
                </a:solidFill>
              </a:rPr>
              <a:t> 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408E7B8-66D5-FD05-205A-C475E6E78779}"/>
              </a:ext>
            </a:extLst>
          </p:cNvPr>
          <p:cNvSpPr txBox="1"/>
          <p:nvPr/>
        </p:nvSpPr>
        <p:spPr>
          <a:xfrm>
            <a:off x="913315" y="4513170"/>
            <a:ext cx="471253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sz="1100" b="1" dirty="0"/>
              <a:t>Recommendation</a:t>
            </a:r>
            <a:r>
              <a:rPr lang="en-US" sz="1100" dirty="0"/>
              <a:t>: Provide personalized product recommendations tailored to individual customer preferences and behaviors.</a:t>
            </a:r>
          </a:p>
          <a:p>
            <a:pPr algn="just"/>
            <a:r>
              <a:rPr lang="en-US" sz="1100" b="1" dirty="0"/>
              <a:t>Creative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Creative template that reflects product personalization to enhance customer engagement and satisfaction.</a:t>
            </a:r>
          </a:p>
          <a:p>
            <a:pPr algn="just"/>
            <a:r>
              <a:rPr lang="en-US" sz="1100" b="1" dirty="0"/>
              <a:t>Scalability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Ensure the strategy is scalable within OAM.</a:t>
            </a:r>
          </a:p>
          <a:p>
            <a:pPr algn="just"/>
            <a:r>
              <a:rPr lang="en-US" sz="1100" b="1" dirty="0"/>
              <a:t>Audience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100" dirty="0"/>
              <a:t>CML Performance marketing, particularly in retargeting.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00E723C-592F-BDB8-0090-175198866E3A}"/>
              </a:ext>
            </a:extLst>
          </p:cNvPr>
          <p:cNvSpPr/>
          <p:nvPr/>
        </p:nvSpPr>
        <p:spPr>
          <a:xfrm>
            <a:off x="260604" y="4405981"/>
            <a:ext cx="5365247" cy="1853280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64" descr="Icon&#10;&#10;Description automatically generated">
            <a:extLst>
              <a:ext uri="{FF2B5EF4-FFF2-40B4-BE49-F238E27FC236}">
                <a16:creationId xmlns:a16="http://schemas.microsoft.com/office/drawing/2014/main" id="{9E8C5538-5364-7ECE-39F3-33C799CBD37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903" y="4959145"/>
            <a:ext cx="648675" cy="66092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366C23FE-A31F-B736-651C-2BFAFDABF828}"/>
              </a:ext>
            </a:extLst>
          </p:cNvPr>
          <p:cNvGrpSpPr/>
          <p:nvPr/>
        </p:nvGrpSpPr>
        <p:grpSpPr>
          <a:xfrm>
            <a:off x="6596751" y="4580387"/>
            <a:ext cx="4873578" cy="1481391"/>
            <a:chOff x="6566150" y="4403836"/>
            <a:chExt cx="4873578" cy="148139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416DD6-815A-5179-1E24-41DD32033862}"/>
                </a:ext>
              </a:extLst>
            </p:cNvPr>
            <p:cNvSpPr txBox="1"/>
            <p:nvPr/>
          </p:nvSpPr>
          <p:spPr>
            <a:xfrm>
              <a:off x="7307064" y="4611891"/>
              <a:ext cx="4132664" cy="11079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>
                  <a:solidFill>
                    <a:schemeClr val="accent2"/>
                  </a:solidFill>
                </a:rPr>
                <a:t>Who are we targeting?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Focus on customers within specific classes who have demonstrated a need or preference for premium products.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solidFill>
                    <a:schemeClr val="tx1"/>
                  </a:solidFill>
                </a:rPr>
                <a:t>Data-Driven Insights: Target classes where data indicates a willingness to pay a premium for enhanced benefits, such as appliances, safety, and security products.</a:t>
              </a:r>
            </a:p>
          </p:txBody>
        </p:sp>
        <p:pic>
          <p:nvPicPr>
            <p:cNvPr id="33" name="Graphic 32" descr="Magnifying glass with solid fill">
              <a:extLst>
                <a:ext uri="{FF2B5EF4-FFF2-40B4-BE49-F238E27FC236}">
                  <a16:creationId xmlns:a16="http://schemas.microsoft.com/office/drawing/2014/main" id="{E8CDB690-74DB-E19F-D6FE-4D78B6B81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50245" y="4829671"/>
              <a:ext cx="660928" cy="660928"/>
            </a:xfrm>
            <a:prstGeom prst="rect">
              <a:avLst/>
            </a:prstGeom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DDCCE17-2F98-AA04-80A1-9F547D1AF1E1}"/>
                </a:ext>
              </a:extLst>
            </p:cNvPr>
            <p:cNvSpPr/>
            <p:nvPr/>
          </p:nvSpPr>
          <p:spPr>
            <a:xfrm>
              <a:off x="6566150" y="4403836"/>
              <a:ext cx="4795755" cy="1481391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3249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57C9-962B-8A2D-0DF4-97145AF77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| Audience Definition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E8A29-2777-2837-B60B-57B02B7C61AF}"/>
              </a:ext>
            </a:extLst>
          </p:cNvPr>
          <p:cNvSpPr txBox="1"/>
          <p:nvPr/>
        </p:nvSpPr>
        <p:spPr>
          <a:xfrm>
            <a:off x="260604" y="1343564"/>
            <a:ext cx="10219254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The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Conversion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pod has two kinds of audiences –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In-Market 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and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Affinity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In-Market audiences show a higher likelihood to purchase </a:t>
            </a:r>
            <a:r>
              <a:rPr kumimoji="0" lang="en-US" sz="1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based</a:t>
            </a:r>
            <a:r>
              <a:rPr kumimoji="0" lang="en-US" sz="16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on their behavior.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97022-EBF6-3AC8-1A5F-2719A7ACF092}"/>
              </a:ext>
            </a:extLst>
          </p:cNvPr>
          <p:cNvSpPr txBox="1"/>
          <p:nvPr/>
        </p:nvSpPr>
        <p:spPr>
          <a:xfrm>
            <a:off x="260604" y="1974359"/>
            <a:ext cx="10219254" cy="758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sz="1600" b="1" dirty="0">
                <a:solidFill>
                  <a:schemeClr val="accent2"/>
                </a:solidFill>
                <a:latin typeface="Arial" panose="020B0604020202020204"/>
              </a:rPr>
              <a:t>In-Market</a:t>
            </a: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 : In-market audiences are people actively considering or in the process of buying a particular product or service. These individuals have shown intent through actions like browsing, or engaging with relevant content, signaling that </a:t>
            </a:r>
            <a:r>
              <a:rPr lang="en-US" sz="1500" dirty="0">
                <a:solidFill>
                  <a:srgbClr val="000000"/>
                </a:solidFill>
                <a:latin typeface="Arial" panose="020B0604020202020204"/>
              </a:rPr>
              <a:t>they</a:t>
            </a:r>
            <a:r>
              <a:rPr lang="en-US" sz="1600" dirty="0">
                <a:solidFill>
                  <a:srgbClr val="000000"/>
                </a:solidFill>
                <a:latin typeface="Arial" panose="020B0604020202020204"/>
              </a:rPr>
              <a:t> are likely to make a purchase soon.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09823C-23D2-EE1E-66AA-85070D7FACFF}"/>
              </a:ext>
            </a:extLst>
          </p:cNvPr>
          <p:cNvGrpSpPr/>
          <p:nvPr/>
        </p:nvGrpSpPr>
        <p:grpSpPr>
          <a:xfrm>
            <a:off x="361188" y="2977522"/>
            <a:ext cx="11487101" cy="1789890"/>
            <a:chOff x="265889" y="2966936"/>
            <a:chExt cx="11682920" cy="178989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01D467E-DAC6-2D1C-6728-0D591A4AC15B}"/>
                </a:ext>
              </a:extLst>
            </p:cNvPr>
            <p:cNvGrpSpPr/>
            <p:nvPr/>
          </p:nvGrpSpPr>
          <p:grpSpPr>
            <a:xfrm>
              <a:off x="361188" y="3070781"/>
              <a:ext cx="11375606" cy="1530493"/>
              <a:chOff x="361188" y="3022143"/>
              <a:chExt cx="11375606" cy="1530493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D5EE9932-7511-3DA5-D628-DB6381427F92}"/>
                  </a:ext>
                </a:extLst>
              </p:cNvPr>
              <p:cNvGrpSpPr/>
              <p:nvPr/>
            </p:nvGrpSpPr>
            <p:grpSpPr>
              <a:xfrm>
                <a:off x="361188" y="3022143"/>
                <a:ext cx="5734812" cy="1411087"/>
                <a:chOff x="361188" y="3216696"/>
                <a:chExt cx="5734812" cy="1411087"/>
              </a:xfrm>
            </p:grpSpPr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5BEE4F3-A80E-8F02-1B32-87FE48456B06}"/>
                    </a:ext>
                  </a:extLst>
                </p:cNvPr>
                <p:cNvSpPr txBox="1"/>
                <p:nvPr/>
              </p:nvSpPr>
              <p:spPr>
                <a:xfrm>
                  <a:off x="361188" y="3216696"/>
                  <a:ext cx="3370635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accent2"/>
                      </a:solidFill>
                    </a:rPr>
                    <a:t>Key Metrics/KPIs</a:t>
                  </a:r>
                </a:p>
              </p:txBody>
            </p:sp>
            <p:pic>
              <p:nvPicPr>
                <p:cNvPr id="7" name="Graphic 6" descr="Bar graph with upward trend with solid fill">
                  <a:extLst>
                    <a:ext uri="{FF2B5EF4-FFF2-40B4-BE49-F238E27FC236}">
                      <a16:creationId xmlns:a16="http://schemas.microsoft.com/office/drawing/2014/main" id="{0C5A1C49-70EA-FBB1-F7A0-D6B8655ACC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61188" y="3725861"/>
                  <a:ext cx="516155" cy="516155"/>
                </a:xfrm>
                <a:prstGeom prst="rect">
                  <a:avLst/>
                </a:prstGeom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69D39B5-F81C-E3A5-D9EA-9B6AE3313D48}"/>
                    </a:ext>
                  </a:extLst>
                </p:cNvPr>
                <p:cNvSpPr txBox="1"/>
                <p:nvPr/>
              </p:nvSpPr>
              <p:spPr>
                <a:xfrm>
                  <a:off x="877343" y="3612120"/>
                  <a:ext cx="5218657" cy="10156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71450" marR="0" lvl="0" indent="-17145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5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Con</a:t>
                  </a:r>
                  <a:r>
                    <a:rPr lang="en-US" sz="1500" dirty="0">
                      <a:solidFill>
                        <a:srgbClr val="000000"/>
                      </a:solidFill>
                    </a:rPr>
                    <a:t>version Rate &amp; Sales Per HH/ECR (At both In-class and Enterprise level)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  <a:defRPr/>
                  </a:pPr>
                  <a:r>
                    <a:rPr lang="en-US" sz="1500" dirty="0">
                      <a:solidFill>
                        <a:srgbClr val="000000"/>
                      </a:solidFill>
                    </a:rPr>
                    <a:t>Incremental Revenue On Ad Spend (</a:t>
                  </a:r>
                  <a:r>
                    <a:rPr lang="en-US" sz="1500" dirty="0" err="1">
                      <a:solidFill>
                        <a:srgbClr val="000000"/>
                      </a:solidFill>
                    </a:rPr>
                    <a:t>iROAS</a:t>
                  </a:r>
                  <a:r>
                    <a:rPr lang="en-US" sz="1500" dirty="0">
                      <a:solidFill>
                        <a:srgbClr val="000000"/>
                      </a:solidFill>
                    </a:rPr>
                    <a:t>) &amp; Incremental Revenue (IR)</a:t>
                  </a: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7BBFBFE7-7807-0F07-2F15-1A44EA203FCF}"/>
                  </a:ext>
                </a:extLst>
              </p:cNvPr>
              <p:cNvGrpSpPr/>
              <p:nvPr/>
            </p:nvGrpSpPr>
            <p:grpSpPr>
              <a:xfrm>
                <a:off x="6593740" y="3022143"/>
                <a:ext cx="5143054" cy="1530493"/>
                <a:chOff x="6335662" y="3018152"/>
                <a:chExt cx="5143054" cy="1530493"/>
              </a:xfrm>
            </p:grpSpPr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516C810-58C7-4C0A-E04C-CEF0432864DA}"/>
                    </a:ext>
                  </a:extLst>
                </p:cNvPr>
                <p:cNvSpPr txBox="1"/>
                <p:nvPr/>
              </p:nvSpPr>
              <p:spPr>
                <a:xfrm>
                  <a:off x="6335662" y="3018152"/>
                  <a:ext cx="228113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b="1" dirty="0">
                      <a:solidFill>
                        <a:schemeClr val="accent2"/>
                      </a:solidFill>
                    </a:rPr>
                    <a:t>Audience Composition</a:t>
                  </a:r>
                </a:p>
              </p:txBody>
            </p:sp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F9D26D-0E2E-BA5E-ACEE-DB22CFDECFE5}"/>
                    </a:ext>
                  </a:extLst>
                </p:cNvPr>
                <p:cNvSpPr txBox="1"/>
                <p:nvPr/>
              </p:nvSpPr>
              <p:spPr>
                <a:xfrm>
                  <a:off x="6973343" y="3302150"/>
                  <a:ext cx="4505373" cy="124649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sz="1500" dirty="0">
                      <a:solidFill>
                        <a:srgbClr val="000000"/>
                      </a:solidFill>
                    </a:rPr>
                    <a:t>The audience base currently consists of Pros and Consumers with a split of 40% and 60%</a:t>
                  </a:r>
                  <a:endParaRPr kumimoji="0" lang="en-US" sz="15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Audiences are created and targeted daily</a:t>
                  </a:r>
                </a:p>
                <a:p>
                  <a:pPr marL="285750" marR="0" lvl="0" indent="-28575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kumimoji="0" lang="en-US" sz="15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Campaigns have been rolled out only at the ECR level since Q1 2025</a:t>
                  </a:r>
                </a:p>
              </p:txBody>
            </p:sp>
            <p:pic>
              <p:nvPicPr>
                <p:cNvPr id="15" name="Graphic 14" descr="Target Audience with solid fill">
                  <a:extLst>
                    <a:ext uri="{FF2B5EF4-FFF2-40B4-BE49-F238E27FC236}">
                      <a16:creationId xmlns:a16="http://schemas.microsoft.com/office/drawing/2014/main" id="{EF8BEDBE-3DF1-BE9E-8F4D-9CD65D95F37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54077" y="3531308"/>
                  <a:ext cx="516155" cy="516155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4BC4AA2-9550-7741-AC58-A4DDA5321B2A}"/>
                </a:ext>
              </a:extLst>
            </p:cNvPr>
            <p:cNvSpPr/>
            <p:nvPr/>
          </p:nvSpPr>
          <p:spPr>
            <a:xfrm>
              <a:off x="265889" y="2966936"/>
              <a:ext cx="11682920" cy="1789890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C8B0A06-ADA0-103D-1B13-433B0D4A8DCA}"/>
              </a:ext>
            </a:extLst>
          </p:cNvPr>
          <p:cNvGrpSpPr/>
          <p:nvPr/>
        </p:nvGrpSpPr>
        <p:grpSpPr>
          <a:xfrm>
            <a:off x="816434" y="5037664"/>
            <a:ext cx="10559132" cy="1301793"/>
            <a:chOff x="863645" y="5237637"/>
            <a:chExt cx="10559132" cy="130179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7413C8B-6E9B-3A74-4238-931E7FE8888E}"/>
                </a:ext>
              </a:extLst>
            </p:cNvPr>
            <p:cNvSpPr txBox="1"/>
            <p:nvPr/>
          </p:nvSpPr>
          <p:spPr>
            <a:xfrm>
              <a:off x="5176881" y="5267130"/>
              <a:ext cx="1838236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>
                  <a:solidFill>
                    <a:schemeClr val="accent2"/>
                  </a:solidFill>
                </a:rPr>
                <a:t>Audience Sources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7446AE0-EA97-104D-A1A3-BF2F9541C17F}"/>
                </a:ext>
              </a:extLst>
            </p:cNvPr>
            <p:cNvSpPr txBox="1"/>
            <p:nvPr/>
          </p:nvSpPr>
          <p:spPr>
            <a:xfrm>
              <a:off x="1389628" y="5642056"/>
              <a:ext cx="4421917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</a:rPr>
                <a:t> Deterministic Model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</a:rPr>
                <a:t>: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Predicts who will </a:t>
              </a:r>
              <a:r>
                <a:rPr lang="en-US" altLang="en-US" sz="1500" dirty="0"/>
                <a:t>purchase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in the next 14 days based on their browse signals for the last 14 days and R3 sales</a:t>
              </a:r>
              <a:endPara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4573403-BD95-F98C-3F22-2902353897AA}"/>
                </a:ext>
              </a:extLst>
            </p:cNvPr>
            <p:cNvSpPr txBox="1"/>
            <p:nvPr/>
          </p:nvSpPr>
          <p:spPr>
            <a:xfrm>
              <a:off x="6870232" y="5642056"/>
              <a:ext cx="4552545" cy="7848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Char char="•"/>
                <a:tabLst/>
              </a:pP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</a:t>
              </a:r>
              <a:r>
                <a:rPr kumimoji="0" lang="en-US" altLang="en-US" sz="1500" b="1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</a:rPr>
                <a:t>Probabilistic Models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accent2"/>
                  </a:solidFill>
                  <a:effectLst/>
                </a:rPr>
                <a:t>: 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Predicts the likelihood of who will </a:t>
              </a:r>
              <a:r>
                <a:rPr lang="en-US" altLang="en-US" sz="1500" dirty="0"/>
                <a:t>purchase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in the next 30 days based on their browse signals for the </a:t>
              </a:r>
              <a:r>
                <a:rPr lang="en-US" altLang="en-US" sz="1500" dirty="0"/>
                <a:t>R3</a:t>
              </a:r>
              <a:r>
                <a:rPr kumimoji="0" lang="en-US" altLang="en-US" sz="15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rPr>
                <a:t> and R12 sales</a:t>
              </a: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75B4D7E9-DC58-717C-48E9-E140103C45E2}"/>
                </a:ext>
              </a:extLst>
            </p:cNvPr>
            <p:cNvGrpSpPr/>
            <p:nvPr/>
          </p:nvGrpSpPr>
          <p:grpSpPr>
            <a:xfrm>
              <a:off x="6423391" y="5776393"/>
              <a:ext cx="435122" cy="516156"/>
              <a:chOff x="6818863" y="5393748"/>
              <a:chExt cx="516155" cy="692990"/>
            </a:xfrm>
          </p:grpSpPr>
          <p:pic>
            <p:nvPicPr>
              <p:cNvPr id="28" name="Graphic 27" descr="Shopping cart with solid fill">
                <a:extLst>
                  <a:ext uri="{FF2B5EF4-FFF2-40B4-BE49-F238E27FC236}">
                    <a16:creationId xmlns:a16="http://schemas.microsoft.com/office/drawing/2014/main" id="{AA3AE7A2-3A6F-E110-3367-538707FF35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818863" y="5570583"/>
                <a:ext cx="516155" cy="516155"/>
              </a:xfrm>
              <a:prstGeom prst="rect">
                <a:avLst/>
              </a:prstGeom>
            </p:spPr>
          </p:pic>
          <p:pic>
            <p:nvPicPr>
              <p:cNvPr id="29" name="Graphic 28" descr="Dollar with solid fill">
                <a:extLst>
                  <a:ext uri="{FF2B5EF4-FFF2-40B4-BE49-F238E27FC236}">
                    <a16:creationId xmlns:a16="http://schemas.microsoft.com/office/drawing/2014/main" id="{8ED42AC3-D65D-8E36-60CB-D574723F6A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6944505" y="5393748"/>
                <a:ext cx="264869" cy="264869"/>
              </a:xfrm>
              <a:prstGeom prst="rect">
                <a:avLst/>
              </a:prstGeom>
            </p:spPr>
          </p:pic>
        </p:grpSp>
        <p:pic>
          <p:nvPicPr>
            <p:cNvPr id="30" name="Graphic 29" descr="Ecommerce with solid fill">
              <a:extLst>
                <a:ext uri="{FF2B5EF4-FFF2-40B4-BE49-F238E27FC236}">
                  <a16:creationId xmlns:a16="http://schemas.microsoft.com/office/drawing/2014/main" id="{460853EC-7799-057E-50F8-7328A3CFA62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16255" y="5776394"/>
              <a:ext cx="525983" cy="51615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AF36603-A85D-8DE9-8142-E7016EBD3527}"/>
                </a:ext>
              </a:extLst>
            </p:cNvPr>
            <p:cNvSpPr/>
            <p:nvPr/>
          </p:nvSpPr>
          <p:spPr>
            <a:xfrm>
              <a:off x="863645" y="5237637"/>
              <a:ext cx="10464709" cy="1301793"/>
            </a:xfrm>
            <a:prstGeom prst="rect">
              <a:avLst/>
            </a:prstGeom>
            <a:noFill/>
            <a:ln w="19050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7074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B618-55DE-5E5A-DD64-D4D82411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| Audience Composition</a:t>
            </a:r>
          </a:p>
        </p:txBody>
      </p:sp>
      <p:graphicFrame>
        <p:nvGraphicFramePr>
          <p:cNvPr id="4" name="Table 29">
            <a:extLst>
              <a:ext uri="{FF2B5EF4-FFF2-40B4-BE49-F238E27FC236}">
                <a16:creationId xmlns:a16="http://schemas.microsoft.com/office/drawing/2014/main" id="{4EA3EF79-E4F0-7968-52FB-C86419D9A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3110574"/>
              </p:ext>
            </p:extLst>
          </p:nvPr>
        </p:nvGraphicFramePr>
        <p:xfrm>
          <a:off x="4774627" y="2158807"/>
          <a:ext cx="6966226" cy="33446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24441">
                  <a:extLst>
                    <a:ext uri="{9D8B030D-6E8A-4147-A177-3AD203B41FA5}">
                      <a16:colId xmlns:a16="http://schemas.microsoft.com/office/drawing/2014/main" val="1891112319"/>
                    </a:ext>
                  </a:extLst>
                </a:gridCol>
                <a:gridCol w="2358673">
                  <a:extLst>
                    <a:ext uri="{9D8B030D-6E8A-4147-A177-3AD203B41FA5}">
                      <a16:colId xmlns:a16="http://schemas.microsoft.com/office/drawing/2014/main" val="2995855548"/>
                    </a:ext>
                  </a:extLst>
                </a:gridCol>
                <a:gridCol w="1741556">
                  <a:extLst>
                    <a:ext uri="{9D8B030D-6E8A-4147-A177-3AD203B41FA5}">
                      <a16:colId xmlns:a16="http://schemas.microsoft.com/office/drawing/2014/main" val="2915176178"/>
                    </a:ext>
                  </a:extLst>
                </a:gridCol>
                <a:gridCol w="1741556">
                  <a:extLst>
                    <a:ext uri="{9D8B030D-6E8A-4147-A177-3AD203B41FA5}">
                      <a16:colId xmlns:a16="http://schemas.microsoft.com/office/drawing/2014/main" val="47569146"/>
                    </a:ext>
                  </a:extLst>
                </a:gridCol>
              </a:tblGrid>
              <a:tr h="53897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Audience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Composition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Size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Class Priority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4303833"/>
                  </a:ext>
                </a:extLst>
              </a:tr>
              <a:tr h="538978"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IN MARKET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5% from probabilistic model (0 demi-decile) (140 classes)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~1.5M HHs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1-4</a:t>
                      </a:r>
                    </a:p>
                    <a:p>
                      <a:pPr lvl="0" algn="ctr">
                        <a:buNone/>
                      </a:pP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249421"/>
                  </a:ext>
                </a:extLst>
              </a:tr>
              <a:tr h="538978">
                <a:tc vMerge="1"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50% from deterministic </a:t>
                      </a:r>
                    </a:p>
                    <a:p>
                      <a:pPr algn="ctr"/>
                      <a:r>
                        <a:rPr lang="en-US" sz="1200" dirty="0"/>
                        <a:t>(90 classes)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~500K-1M HHs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 sz="12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49672"/>
                  </a:ext>
                </a:extLst>
              </a:tr>
              <a:tr h="57589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CATEGORY AFFINITY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Top 6-20% (1,2,3 demi- decile)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~9M HHs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420571"/>
                  </a:ext>
                </a:extLst>
              </a:tr>
              <a:tr h="575894">
                <a:tc>
                  <a:txBody>
                    <a:bodyPr/>
                    <a:lstStyle/>
                    <a:p>
                      <a:pPr algn="ctr"/>
                      <a:r>
                        <a:rPr lang="en-US" sz="1000" b="1"/>
                        <a:t>CATEGORY OPPORTUNITY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Top 21-35% (4,5,6 demi-decile)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~9M HHs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561016"/>
                  </a:ext>
                </a:extLst>
              </a:tr>
              <a:tr h="575894">
                <a:tc>
                  <a:txBody>
                    <a:bodyPr/>
                    <a:lstStyle/>
                    <a:p>
                      <a:pPr algn="ctr"/>
                      <a:r>
                        <a:rPr lang="en-US" sz="1000" b="1" dirty="0"/>
                        <a:t>CATERGORY INTENT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Top 36-50% (7,8,9 demi-decile)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~9M HHs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5273044"/>
                  </a:ext>
                </a:extLst>
              </a:tr>
            </a:tbl>
          </a:graphicData>
        </a:graphic>
      </p:graphicFrame>
      <p:grpSp>
        <p:nvGrpSpPr>
          <p:cNvPr id="88" name="Group 87">
            <a:extLst>
              <a:ext uri="{FF2B5EF4-FFF2-40B4-BE49-F238E27FC236}">
                <a16:creationId xmlns:a16="http://schemas.microsoft.com/office/drawing/2014/main" id="{A0A309D6-61F4-9770-5B1B-92B572ED2460}"/>
              </a:ext>
            </a:extLst>
          </p:cNvPr>
          <p:cNvGrpSpPr/>
          <p:nvPr/>
        </p:nvGrpSpPr>
        <p:grpSpPr>
          <a:xfrm>
            <a:off x="276049" y="1478604"/>
            <a:ext cx="4259063" cy="4956929"/>
            <a:chOff x="451147" y="1468877"/>
            <a:chExt cx="4259063" cy="4956929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2666308-0966-96EC-F4AE-08A464A844A7}"/>
                </a:ext>
              </a:extLst>
            </p:cNvPr>
            <p:cNvGrpSpPr/>
            <p:nvPr/>
          </p:nvGrpSpPr>
          <p:grpSpPr>
            <a:xfrm>
              <a:off x="451147" y="1468877"/>
              <a:ext cx="4259063" cy="4956929"/>
              <a:chOff x="497110" y="1226831"/>
              <a:chExt cx="4640871" cy="5510260"/>
            </a:xfrm>
          </p:grpSpPr>
          <p:graphicFrame>
            <p:nvGraphicFramePr>
              <p:cNvPr id="66" name="Diagram 65">
                <a:extLst>
                  <a:ext uri="{FF2B5EF4-FFF2-40B4-BE49-F238E27FC236}">
                    <a16:creationId xmlns:a16="http://schemas.microsoft.com/office/drawing/2014/main" id="{B4603CE3-7B24-A8CF-0D71-1A4AFF6C275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501106459"/>
                  </p:ext>
                </p:extLst>
              </p:nvPr>
            </p:nvGraphicFramePr>
            <p:xfrm>
              <a:off x="894581" y="1226831"/>
              <a:ext cx="2826327" cy="551026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67" name="Right Brace 66">
                <a:extLst>
                  <a:ext uri="{FF2B5EF4-FFF2-40B4-BE49-F238E27FC236}">
                    <a16:creationId xmlns:a16="http://schemas.microsoft.com/office/drawing/2014/main" id="{6075E2B8-BBD9-E254-D0B5-289B5EC7F033}"/>
                  </a:ext>
                </a:extLst>
              </p:cNvPr>
              <p:cNvSpPr/>
              <p:nvPr/>
            </p:nvSpPr>
            <p:spPr>
              <a:xfrm>
                <a:off x="2875781" y="5015224"/>
                <a:ext cx="374073" cy="1431636"/>
              </a:xfrm>
              <a:prstGeom prst="rightBrace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8" name="Right Brace 67">
                <a:extLst>
                  <a:ext uri="{FF2B5EF4-FFF2-40B4-BE49-F238E27FC236}">
                    <a16:creationId xmlns:a16="http://schemas.microsoft.com/office/drawing/2014/main" id="{9DBFD9B4-4B4B-9EF8-0897-6518BFB11E5C}"/>
                  </a:ext>
                </a:extLst>
              </p:cNvPr>
              <p:cNvSpPr/>
              <p:nvPr/>
            </p:nvSpPr>
            <p:spPr>
              <a:xfrm>
                <a:off x="3125163" y="3080454"/>
                <a:ext cx="374073" cy="555143"/>
              </a:xfrm>
              <a:prstGeom prst="rightBrace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69" name="Right Brace 68">
                <a:extLst>
                  <a:ext uri="{FF2B5EF4-FFF2-40B4-BE49-F238E27FC236}">
                    <a16:creationId xmlns:a16="http://schemas.microsoft.com/office/drawing/2014/main" id="{3F896049-62BB-94DF-6377-DA1B6D44C029}"/>
                  </a:ext>
                </a:extLst>
              </p:cNvPr>
              <p:cNvSpPr/>
              <p:nvPr/>
            </p:nvSpPr>
            <p:spPr>
              <a:xfrm>
                <a:off x="3125163" y="3700732"/>
                <a:ext cx="374073" cy="555143"/>
              </a:xfrm>
              <a:prstGeom prst="rightBrace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0" name="Right Brace 69">
                <a:extLst>
                  <a:ext uri="{FF2B5EF4-FFF2-40B4-BE49-F238E27FC236}">
                    <a16:creationId xmlns:a16="http://schemas.microsoft.com/office/drawing/2014/main" id="{5EF69016-4C0F-0504-5D89-DF7FC80C75FC}"/>
                  </a:ext>
                </a:extLst>
              </p:cNvPr>
              <p:cNvSpPr/>
              <p:nvPr/>
            </p:nvSpPr>
            <p:spPr>
              <a:xfrm>
                <a:off x="3125163" y="4321010"/>
                <a:ext cx="374073" cy="555143"/>
              </a:xfrm>
              <a:prstGeom prst="rightBrace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CA512EE8-7896-93E4-9185-D095C0681018}"/>
                  </a:ext>
                </a:extLst>
              </p:cNvPr>
              <p:cNvSpPr txBox="1"/>
              <p:nvPr/>
            </p:nvSpPr>
            <p:spPr>
              <a:xfrm>
                <a:off x="3249854" y="5592542"/>
                <a:ext cx="98616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0-5% (dd 1)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65D016AB-FA82-6CE7-EDC2-08C62D7598C4}"/>
                  </a:ext>
                </a:extLst>
              </p:cNvPr>
              <p:cNvSpPr txBox="1"/>
              <p:nvPr/>
            </p:nvSpPr>
            <p:spPr>
              <a:xfrm>
                <a:off x="3499235" y="4460081"/>
                <a:ext cx="107112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6-10% (dd 2)</a:t>
                </a:r>
              </a:p>
            </p:txBody>
          </p: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95AD810F-E885-B157-EACC-0E02651B42AA}"/>
                  </a:ext>
                </a:extLst>
              </p:cNvPr>
              <p:cNvSpPr txBox="1"/>
              <p:nvPr/>
            </p:nvSpPr>
            <p:spPr>
              <a:xfrm>
                <a:off x="3461993" y="3841303"/>
                <a:ext cx="11446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11-15% (dd 3)</a:t>
                </a:r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85D47C2-CAAD-79B0-69B4-5159D0F9F51E}"/>
                  </a:ext>
                </a:extLst>
              </p:cNvPr>
              <p:cNvSpPr txBox="1"/>
              <p:nvPr/>
            </p:nvSpPr>
            <p:spPr>
              <a:xfrm>
                <a:off x="3461993" y="3219528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16-20% (dd 4)</a:t>
                </a:r>
              </a:p>
            </p:txBody>
          </p:sp>
          <p:sp>
            <p:nvSpPr>
              <p:cNvPr id="75" name="Right Brace 74">
                <a:extLst>
                  <a:ext uri="{FF2B5EF4-FFF2-40B4-BE49-F238E27FC236}">
                    <a16:creationId xmlns:a16="http://schemas.microsoft.com/office/drawing/2014/main" id="{95492020-209B-A1F6-E49B-E27C8B381489}"/>
                  </a:ext>
                </a:extLst>
              </p:cNvPr>
              <p:cNvSpPr/>
              <p:nvPr/>
            </p:nvSpPr>
            <p:spPr>
              <a:xfrm>
                <a:off x="3721823" y="1296952"/>
                <a:ext cx="274820" cy="518969"/>
              </a:xfrm>
              <a:prstGeom prst="rightBrace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6" name="Right Brace 75">
                <a:extLst>
                  <a:ext uri="{FF2B5EF4-FFF2-40B4-BE49-F238E27FC236}">
                    <a16:creationId xmlns:a16="http://schemas.microsoft.com/office/drawing/2014/main" id="{7DEB4237-9D7F-11FA-9F71-A75CA037214B}"/>
                  </a:ext>
                </a:extLst>
              </p:cNvPr>
              <p:cNvSpPr/>
              <p:nvPr/>
            </p:nvSpPr>
            <p:spPr>
              <a:xfrm>
                <a:off x="3485159" y="1882860"/>
                <a:ext cx="374073" cy="555143"/>
              </a:xfrm>
              <a:prstGeom prst="rightBrace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7" name="Right Brace 76">
                <a:extLst>
                  <a:ext uri="{FF2B5EF4-FFF2-40B4-BE49-F238E27FC236}">
                    <a16:creationId xmlns:a16="http://schemas.microsoft.com/office/drawing/2014/main" id="{43A5FEBA-EC14-A822-D932-CEAA9757159C}"/>
                  </a:ext>
                </a:extLst>
              </p:cNvPr>
              <p:cNvSpPr/>
              <p:nvPr/>
            </p:nvSpPr>
            <p:spPr>
              <a:xfrm>
                <a:off x="3485159" y="2503138"/>
                <a:ext cx="374073" cy="555143"/>
              </a:xfrm>
              <a:prstGeom prst="rightBrace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C1DD29CC-CEB6-7A51-DB08-FEAF116D1599}"/>
                  </a:ext>
                </a:extLst>
              </p:cNvPr>
              <p:cNvSpPr txBox="1"/>
              <p:nvPr/>
            </p:nvSpPr>
            <p:spPr>
              <a:xfrm>
                <a:off x="3821989" y="2026331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26-30% (dd 6)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FCB65AB-41D1-99C4-14D1-184C037F24EF}"/>
                  </a:ext>
                </a:extLst>
              </p:cNvPr>
              <p:cNvSpPr txBox="1"/>
              <p:nvPr/>
            </p:nvSpPr>
            <p:spPr>
              <a:xfrm>
                <a:off x="3981895" y="1391137"/>
                <a:ext cx="115608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</a:rPr>
                  <a:t>31-35% (dd 7)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E041371-C3C7-D782-BEFF-6C5DB3D23F9D}"/>
                  </a:ext>
                </a:extLst>
              </p:cNvPr>
              <p:cNvSpPr txBox="1"/>
              <p:nvPr/>
            </p:nvSpPr>
            <p:spPr>
              <a:xfrm rot="16200000">
                <a:off x="682504" y="5707957"/>
                <a:ext cx="63148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>
                    <a:ln>
                      <a:noFill/>
                    </a:ln>
                    <a:solidFill>
                      <a:srgbClr val="F96303"/>
                    </a:solidFill>
                    <a:effectLst/>
                    <a:uLnTx/>
                    <a:uFillTx/>
                    <a:latin typeface="Arial" panose="020B0604020202020204"/>
                  </a:rPr>
                  <a:t>12X</a:t>
                </a:r>
              </a:p>
            </p:txBody>
          </p:sp>
          <p:cxnSp>
            <p:nvCxnSpPr>
              <p:cNvPr id="81" name="Straight Arrow Connector 80">
                <a:extLst>
                  <a:ext uri="{FF2B5EF4-FFF2-40B4-BE49-F238E27FC236}">
                    <a16:creationId xmlns:a16="http://schemas.microsoft.com/office/drawing/2014/main" id="{37E4B6E2-0E4B-899C-4D53-07E2A333D1BA}"/>
                  </a:ext>
                </a:extLst>
              </p:cNvPr>
              <p:cNvCxnSpPr/>
              <p:nvPr/>
            </p:nvCxnSpPr>
            <p:spPr>
              <a:xfrm>
                <a:off x="783167" y="1262582"/>
                <a:ext cx="0" cy="5474509"/>
              </a:xfrm>
              <a:prstGeom prst="straightConnector1">
                <a:avLst/>
              </a:prstGeom>
              <a:noFill/>
              <a:ln w="6350" cap="flat" cmpd="sng" algn="ctr">
                <a:solidFill>
                  <a:srgbClr val="F96303"/>
                </a:solidFill>
                <a:prstDash val="solid"/>
                <a:miter lim="800000"/>
                <a:headEnd type="triangle"/>
                <a:tailEnd type="triangle"/>
              </a:ln>
              <a:effectLst/>
            </p:spPr>
          </p:cxn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E0DB61F-FD0B-0454-2BB5-7DFCDF620A64}"/>
                  </a:ext>
                </a:extLst>
              </p:cNvPr>
              <p:cNvSpPr txBox="1"/>
              <p:nvPr/>
            </p:nvSpPr>
            <p:spPr>
              <a:xfrm rot="16200000">
                <a:off x="-1038674" y="4117377"/>
                <a:ext cx="334856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1" u="none" strike="noStrike" kern="0" cap="none" spc="0" normalizeH="0" baseline="0" noProof="0">
                    <a:ln>
                      <a:noFill/>
                    </a:ln>
                    <a:solidFill>
                      <a:srgbClr val="F96303"/>
                    </a:solidFill>
                    <a:effectLst/>
                    <a:uLnTx/>
                    <a:uFillTx/>
                    <a:latin typeface="Arial" panose="020B0604020202020204"/>
                  </a:rPr>
                  <a:t>likelihood to convert</a:t>
                </a: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088C76DA-3242-40E5-AF1F-A88249F9B215}"/>
                  </a:ext>
                </a:extLst>
              </p:cNvPr>
              <p:cNvSpPr txBox="1"/>
              <p:nvPr/>
            </p:nvSpPr>
            <p:spPr>
              <a:xfrm rot="16200000">
                <a:off x="652092" y="3956718"/>
                <a:ext cx="631485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>
                    <a:ln>
                      <a:noFill/>
                    </a:ln>
                    <a:solidFill>
                      <a:srgbClr val="F96303"/>
                    </a:solidFill>
                    <a:effectLst/>
                    <a:uLnTx/>
                    <a:uFillTx/>
                    <a:latin typeface="Arial" panose="020B0604020202020204"/>
                  </a:rPr>
                  <a:t>4X</a:t>
                </a:r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D749A233-0EC9-88CB-A361-152D5054A1FC}"/>
                  </a:ext>
                </a:extLst>
              </p:cNvPr>
              <p:cNvSpPr txBox="1"/>
              <p:nvPr/>
            </p:nvSpPr>
            <p:spPr>
              <a:xfrm rot="16200000">
                <a:off x="538874" y="1892384"/>
                <a:ext cx="839803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500" b="1" i="0" u="none" strike="noStrike" kern="0" cap="none" spc="0" normalizeH="0" baseline="0" noProof="0">
                    <a:ln>
                      <a:noFill/>
                    </a:ln>
                    <a:solidFill>
                      <a:srgbClr val="F96303"/>
                    </a:solidFill>
                    <a:effectLst/>
                    <a:uLnTx/>
                    <a:uFillTx/>
                    <a:latin typeface="Arial" panose="020B0604020202020204"/>
                  </a:rPr>
                  <a:t>1.5X</a:t>
                </a:r>
              </a:p>
            </p:txBody>
          </p:sp>
        </p:grp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99E3AD5-E953-2658-3033-B64EB36EB375}"/>
                </a:ext>
              </a:extLst>
            </p:cNvPr>
            <p:cNvSpPr txBox="1"/>
            <p:nvPr/>
          </p:nvSpPr>
          <p:spPr>
            <a:xfrm>
              <a:off x="1698055" y="4751740"/>
              <a:ext cx="914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In-Market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BB815341-D595-ADB7-9A6B-652E8D854F42}"/>
                </a:ext>
              </a:extLst>
            </p:cNvPr>
            <p:cNvSpPr txBox="1"/>
            <p:nvPr/>
          </p:nvSpPr>
          <p:spPr>
            <a:xfrm>
              <a:off x="1449127" y="3136362"/>
              <a:ext cx="1412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Category Affinity</a:t>
              </a:r>
            </a:p>
            <a:p>
              <a:endParaRPr lang="en-US" sz="1200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97EAC03D-208E-04D7-BF22-923940D8C214}"/>
                </a:ext>
              </a:extLst>
            </p:cNvPr>
            <p:cNvSpPr txBox="1"/>
            <p:nvPr/>
          </p:nvSpPr>
          <p:spPr>
            <a:xfrm>
              <a:off x="1314169" y="1524584"/>
              <a:ext cx="17769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>
                  <a:solidFill>
                    <a:schemeClr val="bg1"/>
                  </a:solidFill>
                </a:rPr>
                <a:t>Category Opportunity</a:t>
              </a:r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749E0217-694D-37F1-EB8D-C073205CFFC2}"/>
              </a:ext>
            </a:extLst>
          </p:cNvPr>
          <p:cNvSpPr/>
          <p:nvPr/>
        </p:nvSpPr>
        <p:spPr>
          <a:xfrm>
            <a:off x="4774627" y="2697322"/>
            <a:ext cx="6966226" cy="1062635"/>
          </a:xfrm>
          <a:prstGeom prst="rect">
            <a:avLst/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20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00EB3-83CB-B177-6367-50D44BD8F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In-Market Audience Selection Process | Household Level Campaigns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CF73750-DE70-82EC-8D37-80C4F3833586}"/>
              </a:ext>
            </a:extLst>
          </p:cNvPr>
          <p:cNvSpPr txBox="1"/>
          <p:nvPr/>
        </p:nvSpPr>
        <p:spPr>
          <a:xfrm>
            <a:off x="259996" y="5978539"/>
            <a:ext cx="4903549" cy="646331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Pipelines: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Pipeline for Household level campaigns</a:t>
            </a:r>
            <a:endParaRPr lang="en-US" sz="12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Deterministic Model and Probabilistic Model Pipeline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45A0CA-1B36-22A6-A4C0-86DDC15FBBEC}"/>
              </a:ext>
            </a:extLst>
          </p:cNvPr>
          <p:cNvGrpSpPr/>
          <p:nvPr/>
        </p:nvGrpSpPr>
        <p:grpSpPr>
          <a:xfrm>
            <a:off x="259996" y="1225686"/>
            <a:ext cx="11570815" cy="4503907"/>
            <a:chOff x="259996" y="1196502"/>
            <a:chExt cx="11570815" cy="4503907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8A574DC-C256-D247-DB8A-6B4273B20F0D}"/>
                </a:ext>
              </a:extLst>
            </p:cNvPr>
            <p:cNvGrpSpPr/>
            <p:nvPr/>
          </p:nvGrpSpPr>
          <p:grpSpPr>
            <a:xfrm>
              <a:off x="361188" y="1314186"/>
              <a:ext cx="11215137" cy="3558451"/>
              <a:chOff x="361188" y="1157554"/>
              <a:chExt cx="11215137" cy="3558451"/>
            </a:xfrm>
          </p:grpSpPr>
          <p:cxnSp>
            <p:nvCxnSpPr>
              <p:cNvPr id="4" name="Straight Arrow Connector 5">
                <a:extLst>
                  <a:ext uri="{FF2B5EF4-FFF2-40B4-BE49-F238E27FC236}">
                    <a16:creationId xmlns:a16="http://schemas.microsoft.com/office/drawing/2014/main" id="{3845F458-9534-41AB-0981-B1FF0DEE01E4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 flipV="1">
                <a:off x="1369249" y="1969003"/>
                <a:ext cx="705019" cy="81201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Flowchart: Alternate Process 4">
                <a:extLst>
                  <a:ext uri="{FF2B5EF4-FFF2-40B4-BE49-F238E27FC236}">
                    <a16:creationId xmlns:a16="http://schemas.microsoft.com/office/drawing/2014/main" id="{6537168D-144F-9DFC-7376-39157B112458}"/>
                  </a:ext>
                </a:extLst>
              </p:cNvPr>
              <p:cNvSpPr/>
              <p:nvPr/>
            </p:nvSpPr>
            <p:spPr>
              <a:xfrm>
                <a:off x="2074268" y="1515860"/>
                <a:ext cx="2159391" cy="906286"/>
              </a:xfrm>
              <a:prstGeom prst="flowChartAlternate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Deterministic Audience (Top 50%)</a:t>
                </a:r>
                <a:endPara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.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Browse signals, Clicks, Impressions, Interactions</a:t>
                </a:r>
              </a:p>
            </p:txBody>
          </p:sp>
          <p:sp>
            <p:nvSpPr>
              <p:cNvPr id="6" name="Flowchart: Alternate Process 5">
                <a:extLst>
                  <a:ext uri="{FF2B5EF4-FFF2-40B4-BE49-F238E27FC236}">
                    <a16:creationId xmlns:a16="http://schemas.microsoft.com/office/drawing/2014/main" id="{CD26250B-2127-EAD0-4725-33F0744AAB29}"/>
                  </a:ext>
                </a:extLst>
              </p:cNvPr>
              <p:cNvSpPr/>
              <p:nvPr/>
            </p:nvSpPr>
            <p:spPr>
              <a:xfrm>
                <a:off x="361188" y="2388106"/>
                <a:ext cx="1008061" cy="785813"/>
              </a:xfrm>
              <a:prstGeom prst="flowChartAlternate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Audience Base </a:t>
                </a:r>
              </a:p>
            </p:txBody>
          </p:sp>
          <p:sp>
            <p:nvSpPr>
              <p:cNvPr id="7" name="Flowchart: Alternate Process 6">
                <a:extLst>
                  <a:ext uri="{FF2B5EF4-FFF2-40B4-BE49-F238E27FC236}">
                    <a16:creationId xmlns:a16="http://schemas.microsoft.com/office/drawing/2014/main" id="{65B0203C-CB34-EF03-1E98-6C10556740E5}"/>
                  </a:ext>
                </a:extLst>
              </p:cNvPr>
              <p:cNvSpPr/>
              <p:nvPr/>
            </p:nvSpPr>
            <p:spPr>
              <a:xfrm>
                <a:off x="1943336" y="3142562"/>
                <a:ext cx="2421254" cy="982903"/>
              </a:xfrm>
              <a:prstGeom prst="flowChartAlternate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Probabilistic Audience (Top 5%) 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/>
                  </a:rPr>
                  <a:t>Enterprise/Class rolling 12 months sales, Demographics, PLCC, TSI, Movers’ data</a:t>
                </a:r>
                <a:endPara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8" name="Straight Arrow Connector 18">
                <a:extLst>
                  <a:ext uri="{FF2B5EF4-FFF2-40B4-BE49-F238E27FC236}">
                    <a16:creationId xmlns:a16="http://schemas.microsoft.com/office/drawing/2014/main" id="{32186092-F47F-4660-D430-1687F9D522F7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1369249" y="2781013"/>
                <a:ext cx="574087" cy="853001"/>
              </a:xfrm>
              <a:prstGeom prst="bentConnector3">
                <a:avLst>
                  <a:gd name="adj1" fmla="val 61861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Flowchart: Alternate Process 8">
                <a:extLst>
                  <a:ext uri="{FF2B5EF4-FFF2-40B4-BE49-F238E27FC236}">
                    <a16:creationId xmlns:a16="http://schemas.microsoft.com/office/drawing/2014/main" id="{B3F4185C-A236-4C70-24E0-54FA754CAA57}"/>
                  </a:ext>
                </a:extLst>
              </p:cNvPr>
              <p:cNvSpPr/>
              <p:nvPr/>
            </p:nvSpPr>
            <p:spPr>
              <a:xfrm>
                <a:off x="4984471" y="2407466"/>
                <a:ext cx="2241549" cy="747092"/>
              </a:xfrm>
              <a:prstGeom prst="flowChartAlternate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Combined Audience based on </a:t>
                </a:r>
                <a:r>
                  <a:rPr lang="en-US" b="1" dirty="0">
                    <a:solidFill>
                      <a:srgbClr val="000000"/>
                    </a:solidFill>
                    <a:latin typeface="Arial" panose="020B0604020202020204"/>
                  </a:rPr>
                  <a:t>Household ID</a:t>
                </a: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, Class</a:t>
                </a:r>
              </a:p>
            </p:txBody>
          </p:sp>
          <p:cxnSp>
            <p:nvCxnSpPr>
              <p:cNvPr id="10" name="Straight Arrow Connector 26">
                <a:extLst>
                  <a:ext uri="{FF2B5EF4-FFF2-40B4-BE49-F238E27FC236}">
                    <a16:creationId xmlns:a16="http://schemas.microsoft.com/office/drawing/2014/main" id="{198ADEEF-9472-AA4C-18F6-E6CD2FEA2A78}"/>
                  </a:ext>
                </a:extLst>
              </p:cNvPr>
              <p:cNvCxnSpPr>
                <a:cxnSpLocks/>
                <a:stCxn id="5" idx="3"/>
                <a:endCxn id="9" idx="1"/>
              </p:cNvCxnSpPr>
              <p:nvPr/>
            </p:nvCxnSpPr>
            <p:spPr>
              <a:xfrm>
                <a:off x="4233659" y="1969003"/>
                <a:ext cx="750812" cy="812009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ysClr val="windowText" lastClr="0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Flowchart: Alternate Process 10">
                <a:extLst>
                  <a:ext uri="{FF2B5EF4-FFF2-40B4-BE49-F238E27FC236}">
                    <a16:creationId xmlns:a16="http://schemas.microsoft.com/office/drawing/2014/main" id="{465D5783-F652-4D4C-45F7-F8AC06C15FA0}"/>
                  </a:ext>
                </a:extLst>
              </p:cNvPr>
              <p:cNvSpPr/>
              <p:nvPr/>
            </p:nvSpPr>
            <p:spPr>
              <a:xfrm>
                <a:off x="8087499" y="2422146"/>
                <a:ext cx="2372175" cy="720416"/>
              </a:xfrm>
              <a:prstGeom prst="flowChartAlternate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Class Prioritization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1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&amp; Audience Suppression</a:t>
                </a:r>
              </a:p>
            </p:txBody>
          </p:sp>
          <p:cxnSp>
            <p:nvCxnSpPr>
              <p:cNvPr id="12" name="Straight Arrow Connector 32">
                <a:extLst>
                  <a:ext uri="{FF2B5EF4-FFF2-40B4-BE49-F238E27FC236}">
                    <a16:creationId xmlns:a16="http://schemas.microsoft.com/office/drawing/2014/main" id="{D2E04A4B-45DA-6DD0-0250-D6566EC7345A}"/>
                  </a:ext>
                </a:extLst>
              </p:cNvPr>
              <p:cNvCxnSpPr>
                <a:cxnSpLocks/>
                <a:stCxn id="7" idx="3"/>
                <a:endCxn id="9" idx="1"/>
              </p:cNvCxnSpPr>
              <p:nvPr/>
            </p:nvCxnSpPr>
            <p:spPr>
              <a:xfrm flipV="1">
                <a:off x="4364590" y="2781012"/>
                <a:ext cx="619881" cy="853002"/>
              </a:xfrm>
              <a:prstGeom prst="bentConnector3">
                <a:avLst>
                  <a:gd name="adj1" fmla="val 39015"/>
                </a:avLst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lowchart: Alternate Process 12">
                <a:extLst>
                  <a:ext uri="{FF2B5EF4-FFF2-40B4-BE49-F238E27FC236}">
                    <a16:creationId xmlns:a16="http://schemas.microsoft.com/office/drawing/2014/main" id="{851CAE21-EEF5-8EE5-7A39-1A1E21CA881B}"/>
                  </a:ext>
                </a:extLst>
              </p:cNvPr>
              <p:cNvSpPr/>
              <p:nvPr/>
            </p:nvSpPr>
            <p:spPr>
              <a:xfrm>
                <a:off x="10041166" y="3893537"/>
                <a:ext cx="1535159" cy="822468"/>
              </a:xfrm>
              <a:prstGeom prst="flowChartAlternate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/>
                  </a:rPr>
                  <a:t>Audience creation for Custom and Perso Classes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15" name="Straight Arrow Connector 32">
                <a:extLst>
                  <a:ext uri="{FF2B5EF4-FFF2-40B4-BE49-F238E27FC236}">
                    <a16:creationId xmlns:a16="http://schemas.microsoft.com/office/drawing/2014/main" id="{FA2BDA0C-D637-C6A1-9CA1-DA25AED146A6}"/>
                  </a:ext>
                </a:extLst>
              </p:cNvPr>
              <p:cNvCxnSpPr>
                <a:cxnSpLocks/>
                <a:stCxn id="11" idx="3"/>
                <a:endCxn id="13" idx="0"/>
              </p:cNvCxnSpPr>
              <p:nvPr/>
            </p:nvCxnSpPr>
            <p:spPr>
              <a:xfrm>
                <a:off x="10459674" y="2782354"/>
                <a:ext cx="349072" cy="1111183"/>
              </a:xfrm>
              <a:prstGeom prst="bent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lowchart: Alternate Process 15">
                <a:extLst>
                  <a:ext uri="{FF2B5EF4-FFF2-40B4-BE49-F238E27FC236}">
                    <a16:creationId xmlns:a16="http://schemas.microsoft.com/office/drawing/2014/main" id="{5B71198E-2926-A8A8-12D3-5F16D33D012D}"/>
                  </a:ext>
                </a:extLst>
              </p:cNvPr>
              <p:cNvSpPr/>
              <p:nvPr/>
            </p:nvSpPr>
            <p:spPr>
              <a:xfrm>
                <a:off x="7922273" y="1157554"/>
                <a:ext cx="2702626" cy="906286"/>
              </a:xfrm>
              <a:prstGeom prst="flowChartAlternateProcess">
                <a:avLst/>
              </a:prstGeom>
              <a:ln>
                <a:noFill/>
              </a:ln>
            </p:spPr>
            <p:style>
              <a:lnRef idx="0">
                <a:scrgbClr r="0" g="0" b="0"/>
              </a:lnRef>
              <a:fillRef idx="1001">
                <a:schemeClr val="lt2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R="0" lvl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Suppressions</a:t>
                </a:r>
              </a:p>
              <a:p>
                <a:pPr marR="0" lvl="0" algn="ctr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171450" marR="0" lvl="0" indent="-171450" defTabSz="914400" rtl="0" eaLnBrk="1" fontAlgn="auto" latinLnBrk="0" hangingPunct="1">
                  <a:lnSpc>
                    <a:spcPct val="75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Class priority of 4 classes</a:t>
                </a:r>
              </a:p>
              <a:p>
                <a:pPr marL="171450" marR="0" lvl="0" indent="-17145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dirty="0">
                    <a:solidFill>
                      <a:srgbClr val="000000"/>
                    </a:solidFill>
                    <a:latin typeface="Arial" panose="020B0604020202020204"/>
                  </a:rPr>
                  <a:t>45 days purchase suppression</a:t>
                </a:r>
              </a:p>
              <a:p>
                <a:pPr marL="171450" marR="0" lvl="0" indent="-17145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Engagement suppression</a:t>
                </a:r>
              </a:p>
            </p:txBody>
          </p:sp>
          <p:cxnSp>
            <p:nvCxnSpPr>
              <p:cNvPr id="17" name="Straight Arrow Connector 40">
                <a:extLst>
                  <a:ext uri="{FF2B5EF4-FFF2-40B4-BE49-F238E27FC236}">
                    <a16:creationId xmlns:a16="http://schemas.microsoft.com/office/drawing/2014/main" id="{8476544A-306F-FA66-6B8E-433595185A46}"/>
                  </a:ext>
                </a:extLst>
              </p:cNvPr>
              <p:cNvCxnSpPr>
                <a:cxnSpLocks/>
                <a:stCxn id="16" idx="2"/>
                <a:endCxn id="11" idx="0"/>
              </p:cNvCxnSpPr>
              <p:nvPr/>
            </p:nvCxnSpPr>
            <p:spPr>
              <a:xfrm rot="16200000" flipH="1">
                <a:off x="9094433" y="2242992"/>
                <a:ext cx="358306" cy="1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>
                    <a:lumMod val="50000"/>
                    <a:lumOff val="50000"/>
                    <a:alpha val="99000"/>
                  </a:schemeClr>
                </a:solidFill>
                <a:prstDash val="dash"/>
                <a:tailEnd type="triangl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Flowchart: Alternate Process 19">
                <a:extLst>
                  <a:ext uri="{FF2B5EF4-FFF2-40B4-BE49-F238E27FC236}">
                    <a16:creationId xmlns:a16="http://schemas.microsoft.com/office/drawing/2014/main" id="{91342DC1-84A2-C043-2041-B4980C28F594}"/>
                  </a:ext>
                </a:extLst>
              </p:cNvPr>
              <p:cNvSpPr/>
              <p:nvPr/>
            </p:nvSpPr>
            <p:spPr>
              <a:xfrm>
                <a:off x="7059832" y="4023893"/>
                <a:ext cx="1535159" cy="561756"/>
              </a:xfrm>
              <a:prstGeom prst="flowChartAlternateProcess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1" dirty="0">
                    <a:solidFill>
                      <a:srgbClr val="000000"/>
                    </a:solidFill>
                    <a:latin typeface="Arial" panose="020B0604020202020204"/>
                  </a:rPr>
                  <a:t>Final Household Base</a:t>
                </a:r>
                <a:endPara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cxnSp>
            <p:nvCxnSpPr>
              <p:cNvPr id="52" name="Connector: Elbow 51">
                <a:extLst>
                  <a:ext uri="{FF2B5EF4-FFF2-40B4-BE49-F238E27FC236}">
                    <a16:creationId xmlns:a16="http://schemas.microsoft.com/office/drawing/2014/main" id="{8F6078B0-702D-DF8D-83F9-E5BB3DA9F905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>
                <a:off x="7226020" y="2781012"/>
                <a:ext cx="861479" cy="1342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83AF1B0-E895-5BD4-BD73-8B05A8A78916}"/>
                  </a:ext>
                </a:extLst>
              </p:cNvPr>
              <p:cNvCxnSpPr>
                <a:cxnSpLocks/>
                <a:stCxn id="13" idx="1"/>
                <a:endCxn id="20" idx="3"/>
              </p:cNvCxnSpPr>
              <p:nvPr/>
            </p:nvCxnSpPr>
            <p:spPr>
              <a:xfrm flipH="1">
                <a:off x="8594991" y="4304771"/>
                <a:ext cx="144617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D08A6FDA-644F-D698-30A8-5B758CD02CF2}"/>
                </a:ext>
              </a:extLst>
            </p:cNvPr>
            <p:cNvSpPr/>
            <p:nvPr/>
          </p:nvSpPr>
          <p:spPr>
            <a:xfrm>
              <a:off x="259996" y="1196502"/>
              <a:ext cx="11570815" cy="4503907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43281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7F0CF-5496-1751-7351-954A5A21B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In-Market Audience Selection Process | ECR Level Campaigns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38E24FCA-18E6-85E4-2C66-CCE51BE7962B}"/>
              </a:ext>
            </a:extLst>
          </p:cNvPr>
          <p:cNvGrpSpPr/>
          <p:nvPr/>
        </p:nvGrpSpPr>
        <p:grpSpPr>
          <a:xfrm>
            <a:off x="260604" y="1052779"/>
            <a:ext cx="11311300" cy="1712922"/>
            <a:chOff x="108269" y="1967042"/>
            <a:chExt cx="11311300" cy="1712922"/>
          </a:xfrm>
        </p:grpSpPr>
        <p:sp>
          <p:nvSpPr>
            <p:cNvPr id="15" name="Flowchart: Alternate Process 14">
              <a:extLst>
                <a:ext uri="{FF2B5EF4-FFF2-40B4-BE49-F238E27FC236}">
                  <a16:creationId xmlns:a16="http://schemas.microsoft.com/office/drawing/2014/main" id="{E7E07164-3219-2321-A226-9C7EB6585E4A}"/>
                </a:ext>
              </a:extLst>
            </p:cNvPr>
            <p:cNvSpPr/>
            <p:nvPr/>
          </p:nvSpPr>
          <p:spPr>
            <a:xfrm>
              <a:off x="9386920" y="2485163"/>
              <a:ext cx="2032649" cy="751879"/>
            </a:xfrm>
            <a:prstGeom prst="flowChartAlternateProcess">
              <a:avLst/>
            </a:prstGeom>
            <a:solidFill>
              <a:srgbClr val="FFFFFF"/>
            </a:solidFill>
            <a:ln w="12700" cap="flat" cmpd="sng" algn="ctr">
              <a:solidFill>
                <a:srgbClr val="F9630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Final base containing the best ECRs</a:t>
              </a:r>
            </a:p>
          </p:txBody>
        </p:sp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CDD5686C-5288-4821-B376-3B71BA020A5E}"/>
                </a:ext>
              </a:extLst>
            </p:cNvPr>
            <p:cNvSpPr/>
            <p:nvPr/>
          </p:nvSpPr>
          <p:spPr>
            <a:xfrm>
              <a:off x="6075828" y="1967042"/>
              <a:ext cx="2241549" cy="747092"/>
            </a:xfrm>
            <a:prstGeom prst="flowChartAlternateProcess">
              <a:avLst/>
            </a:prstGeom>
            <a:solidFill>
              <a:srgbClr val="FFFFFF"/>
            </a:solidFill>
            <a:ln w="12700" cap="flat" cmpd="sng" algn="ctr">
              <a:solidFill>
                <a:srgbClr val="F9630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ECRs with browse signals in the last 120 days</a:t>
              </a:r>
            </a:p>
          </p:txBody>
        </p:sp>
        <p:sp>
          <p:nvSpPr>
            <p:cNvPr id="29" name="Flowchart: Alternate Process 28">
              <a:extLst>
                <a:ext uri="{FF2B5EF4-FFF2-40B4-BE49-F238E27FC236}">
                  <a16:creationId xmlns:a16="http://schemas.microsoft.com/office/drawing/2014/main" id="{342C7EB8-B8C9-E0DD-B5C6-BB2EC4334C23}"/>
                </a:ext>
              </a:extLst>
            </p:cNvPr>
            <p:cNvSpPr/>
            <p:nvPr/>
          </p:nvSpPr>
          <p:spPr>
            <a:xfrm>
              <a:off x="108269" y="2485163"/>
              <a:ext cx="2241549" cy="747092"/>
            </a:xfrm>
            <a:prstGeom prst="flowChartAlternateProcess">
              <a:avLst/>
            </a:prstGeom>
            <a:solidFill>
              <a:srgbClr val="FFFFFF"/>
            </a:solidFill>
            <a:ln w="12700" cap="flat" cmpd="sng" algn="ctr">
              <a:solidFill>
                <a:srgbClr val="F9630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Arial" panose="020B0604020202020204"/>
                </a:rPr>
                <a:t>Qualified audience from Household level pipeline</a:t>
              </a:r>
              <a:endPara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lowchart: Alternate Process 36">
              <a:extLst>
                <a:ext uri="{FF2B5EF4-FFF2-40B4-BE49-F238E27FC236}">
                  <a16:creationId xmlns:a16="http://schemas.microsoft.com/office/drawing/2014/main" id="{916E3FAD-F72A-03A9-E3B3-2BE5071807FF}"/>
                </a:ext>
              </a:extLst>
            </p:cNvPr>
            <p:cNvSpPr/>
            <p:nvPr/>
          </p:nvSpPr>
          <p:spPr>
            <a:xfrm>
              <a:off x="2805080" y="2485163"/>
              <a:ext cx="2241549" cy="747092"/>
            </a:xfrm>
            <a:prstGeom prst="flowChartAlternateProcess">
              <a:avLst/>
            </a:prstGeom>
            <a:solidFill>
              <a:srgbClr val="FFFFFF"/>
            </a:solidFill>
            <a:ln w="12700" cap="flat" cmpd="sng" algn="ctr">
              <a:solidFill>
                <a:srgbClr val="F9630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kern="0" dirty="0">
                  <a:solidFill>
                    <a:srgbClr val="000000"/>
                  </a:solidFill>
                  <a:latin typeface="Arial" panose="020B0604020202020204"/>
                </a:rPr>
                <a:t>Getting the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ECRs within the households</a:t>
              </a:r>
            </a:p>
          </p:txBody>
        </p:sp>
        <p:sp>
          <p:nvSpPr>
            <p:cNvPr id="38" name="Flowchart: Alternate Process 37">
              <a:extLst>
                <a:ext uri="{FF2B5EF4-FFF2-40B4-BE49-F238E27FC236}">
                  <a16:creationId xmlns:a16="http://schemas.microsoft.com/office/drawing/2014/main" id="{4A14EA91-CA62-490A-9114-E36F7B496099}"/>
                </a:ext>
              </a:extLst>
            </p:cNvPr>
            <p:cNvSpPr/>
            <p:nvPr/>
          </p:nvSpPr>
          <p:spPr>
            <a:xfrm>
              <a:off x="6075829" y="2932872"/>
              <a:ext cx="2241549" cy="747092"/>
            </a:xfrm>
            <a:prstGeom prst="flowChartAlternateProcess">
              <a:avLst/>
            </a:prstGeom>
            <a:solidFill>
              <a:srgbClr val="FFFFFF"/>
            </a:solidFill>
            <a:ln w="12700" cap="flat" cmpd="sng" algn="ctr">
              <a:solidFill>
                <a:srgbClr val="F96303"/>
              </a:solidFill>
              <a:prstDash val="solid"/>
              <a:miter lim="800000"/>
            </a:ln>
            <a:effectLst/>
          </p:spPr>
          <p:txBody>
            <a:bodyPr rtlCol="0" anchor="ctr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R12 active ECRs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80F771D7-66BA-72E1-10A2-CEFA9C847256}"/>
                </a:ext>
              </a:extLst>
            </p:cNvPr>
            <p:cNvCxnSpPr>
              <a:stCxn id="29" idx="3"/>
              <a:endCxn id="37" idx="1"/>
            </p:cNvCxnSpPr>
            <p:nvPr/>
          </p:nvCxnSpPr>
          <p:spPr>
            <a:xfrm>
              <a:off x="2349818" y="2858709"/>
              <a:ext cx="45526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7B47C9B9-F1C5-E8FB-BFE8-228459CF8175}"/>
                </a:ext>
              </a:extLst>
            </p:cNvPr>
            <p:cNvCxnSpPr>
              <a:stCxn id="37" idx="3"/>
              <a:endCxn id="18" idx="1"/>
            </p:cNvCxnSpPr>
            <p:nvPr/>
          </p:nvCxnSpPr>
          <p:spPr>
            <a:xfrm flipV="1">
              <a:off x="5046629" y="2340588"/>
              <a:ext cx="1029199" cy="5181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Connector: Elbow 47">
              <a:extLst>
                <a:ext uri="{FF2B5EF4-FFF2-40B4-BE49-F238E27FC236}">
                  <a16:creationId xmlns:a16="http://schemas.microsoft.com/office/drawing/2014/main" id="{E73E8613-D703-E416-BC4B-04998B13F0D4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5046629" y="2858709"/>
              <a:ext cx="1029200" cy="447709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Connector: Elbow 51">
              <a:extLst>
                <a:ext uri="{FF2B5EF4-FFF2-40B4-BE49-F238E27FC236}">
                  <a16:creationId xmlns:a16="http://schemas.microsoft.com/office/drawing/2014/main" id="{ED71C98F-1B25-6069-A417-8809ED0AC77F}"/>
                </a:ext>
              </a:extLst>
            </p:cNvPr>
            <p:cNvCxnSpPr>
              <a:cxnSpLocks/>
              <a:stCxn id="18" idx="3"/>
              <a:endCxn id="15" idx="1"/>
            </p:cNvCxnSpPr>
            <p:nvPr/>
          </p:nvCxnSpPr>
          <p:spPr>
            <a:xfrm>
              <a:off x="8317377" y="2340588"/>
              <a:ext cx="1069543" cy="5205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or: Elbow 55">
              <a:extLst>
                <a:ext uri="{FF2B5EF4-FFF2-40B4-BE49-F238E27FC236}">
                  <a16:creationId xmlns:a16="http://schemas.microsoft.com/office/drawing/2014/main" id="{47BB26D7-2A85-6BB6-1CAB-55CF593DC399}"/>
                </a:ext>
              </a:extLst>
            </p:cNvPr>
            <p:cNvCxnSpPr>
              <a:cxnSpLocks/>
              <a:stCxn id="38" idx="3"/>
              <a:endCxn id="15" idx="1"/>
            </p:cNvCxnSpPr>
            <p:nvPr/>
          </p:nvCxnSpPr>
          <p:spPr>
            <a:xfrm flipV="1">
              <a:off x="8317378" y="2861103"/>
              <a:ext cx="1069542" cy="44531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EE33B312-5E24-4078-C5C3-92C0465693E2}"/>
              </a:ext>
            </a:extLst>
          </p:cNvPr>
          <p:cNvSpPr txBox="1"/>
          <p:nvPr/>
        </p:nvSpPr>
        <p:spPr>
          <a:xfrm>
            <a:off x="260604" y="4928306"/>
            <a:ext cx="5498155" cy="784830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500" b="1" dirty="0"/>
              <a:t>Best ECR level campaigns </a:t>
            </a:r>
            <a:r>
              <a:rPr lang="en-US" sz="1500" dirty="0"/>
              <a:t>were rolled out in Q4 2024 for </a:t>
            </a:r>
            <a:r>
              <a:rPr lang="en-US" sz="1500" b="1" dirty="0"/>
              <a:t>10 classes</a:t>
            </a:r>
            <a:r>
              <a:rPr lang="en-US" sz="1500" dirty="0"/>
              <a:t> while 10 other classes were targeted for household level campaigns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68B142-46CA-B453-890F-B0305DCB32DC}"/>
              </a:ext>
            </a:extLst>
          </p:cNvPr>
          <p:cNvSpPr txBox="1"/>
          <p:nvPr/>
        </p:nvSpPr>
        <p:spPr>
          <a:xfrm>
            <a:off x="260604" y="6168484"/>
            <a:ext cx="4903549" cy="461665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Pipeline: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Pipeline for Best ECR campaigns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0857E082-CE59-7B64-E49A-6880D71AC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037300"/>
              </p:ext>
            </p:extLst>
          </p:nvPr>
        </p:nvGraphicFramePr>
        <p:xfrm>
          <a:off x="6174333" y="3056488"/>
          <a:ext cx="5498155" cy="2954647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498155">
                  <a:extLst>
                    <a:ext uri="{9D8B030D-6E8A-4147-A177-3AD203B41FA5}">
                      <a16:colId xmlns:a16="http://schemas.microsoft.com/office/drawing/2014/main" val="3604889165"/>
                    </a:ext>
                  </a:extLst>
                </a:gridCol>
              </a:tblGrid>
              <a:tr h="36384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Classes for Best ECR Campaigns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689823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IB_INMKT_029_032_TOILETS_AND_SINKS_BESTECR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35494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IB_INMKT_029_013_REFRIGERATION_BESTECR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72607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IB_INMKT_029_022_VANITIES_BESTECR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400111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IB_INMKT_026_001_PIPE_AND_FITTINGS_BESTECR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082084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IB_INMKT_023_001_RIGID_CORE_VINYL_PLANK_BESTECR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047260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IB_INMKT_027_018_EXTERIOR_LIGHTING_BESTECR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503563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IB_INMKT_029_007_DISHWASHERS_BESTECR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480311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IB_INMKT_023_006_FLOOR_AND_WALL_TILE_BESTECR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079150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IB_INMKT_026_003_BATH_FAUCETS_BESTECR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8595137"/>
                  </a:ext>
                </a:extLst>
              </a:tr>
              <a:tr h="24814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IB_INMKT_023_007_ORGANIZATION_BESTECR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73483"/>
                  </a:ext>
                </a:extLst>
              </a:tr>
            </a:tbl>
          </a:graphicData>
        </a:graphic>
      </p:graphicFrame>
      <p:grpSp>
        <p:nvGrpSpPr>
          <p:cNvPr id="123" name="Group 122">
            <a:extLst>
              <a:ext uri="{FF2B5EF4-FFF2-40B4-BE49-F238E27FC236}">
                <a16:creationId xmlns:a16="http://schemas.microsoft.com/office/drawing/2014/main" id="{4EE260D1-95FE-C311-0E5E-2754C51EA63B}"/>
              </a:ext>
            </a:extLst>
          </p:cNvPr>
          <p:cNvGrpSpPr/>
          <p:nvPr/>
        </p:nvGrpSpPr>
        <p:grpSpPr>
          <a:xfrm>
            <a:off x="1033603" y="2767111"/>
            <a:ext cx="4048791" cy="1921192"/>
            <a:chOff x="943850" y="2747880"/>
            <a:chExt cx="4048791" cy="1921192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30F4FF51-FA06-0AC5-817D-F9923AC1FB13}"/>
                </a:ext>
              </a:extLst>
            </p:cNvPr>
            <p:cNvGrpSpPr/>
            <p:nvPr/>
          </p:nvGrpSpPr>
          <p:grpSpPr>
            <a:xfrm>
              <a:off x="3918608" y="2747880"/>
              <a:ext cx="1074033" cy="1472183"/>
              <a:chOff x="4535036" y="2413689"/>
              <a:chExt cx="758502" cy="1149474"/>
            </a:xfrm>
          </p:grpSpPr>
          <p:pic>
            <p:nvPicPr>
              <p:cNvPr id="94" name="Graphic 93" descr="Girl wearing backpack">
                <a:extLst>
                  <a:ext uri="{FF2B5EF4-FFF2-40B4-BE49-F238E27FC236}">
                    <a16:creationId xmlns:a16="http://schemas.microsoft.com/office/drawing/2014/main" id="{59C20140-58A2-7335-37D7-A1782DDEC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755830" y="2780118"/>
                <a:ext cx="294556" cy="731520"/>
              </a:xfrm>
              <a:prstGeom prst="rect">
                <a:avLst/>
              </a:prstGeom>
            </p:spPr>
          </p:pic>
          <p:grpSp>
            <p:nvGrpSpPr>
              <p:cNvPr id="95" name="Group 32">
                <a:extLst>
                  <a:ext uri="{FF2B5EF4-FFF2-40B4-BE49-F238E27FC236}">
                    <a16:creationId xmlns:a16="http://schemas.microsoft.com/office/drawing/2014/main" id="{32CAF9B1-B904-96E2-8DB0-B3FAFEE4B6F9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26224" y="2413689"/>
                <a:ext cx="228087" cy="856896"/>
                <a:chOff x="4129088" y="2282825"/>
                <a:chExt cx="531813" cy="2159000"/>
              </a:xfrm>
              <a:solidFill>
                <a:srgbClr val="F96303">
                  <a:lumMod val="20000"/>
                  <a:lumOff val="80000"/>
                </a:srgbClr>
              </a:solidFill>
            </p:grpSpPr>
            <p:sp>
              <p:nvSpPr>
                <p:cNvPr id="103" name="Freeform 9">
                  <a:extLst>
                    <a:ext uri="{FF2B5EF4-FFF2-40B4-BE49-F238E27FC236}">
                      <a16:creationId xmlns:a16="http://schemas.microsoft.com/office/drawing/2014/main" id="{D68E4BCA-02AC-04ED-C26D-374B4A890EFF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9088" y="2282825"/>
                  <a:ext cx="531813" cy="2159000"/>
                </a:xfrm>
                <a:custGeom>
                  <a:avLst/>
                  <a:gdLst/>
                  <a:ahLst/>
                  <a:cxnLst>
                    <a:cxn ang="0">
                      <a:pos x="107" y="1"/>
                    </a:cxn>
                    <a:cxn ang="0">
                      <a:pos x="147" y="36"/>
                    </a:cxn>
                    <a:cxn ang="0">
                      <a:pos x="154" y="62"/>
                    </a:cxn>
                    <a:cxn ang="0">
                      <a:pos x="160" y="98"/>
                    </a:cxn>
                    <a:cxn ang="0">
                      <a:pos x="171" y="133"/>
                    </a:cxn>
                    <a:cxn ang="0">
                      <a:pos x="178" y="151"/>
                    </a:cxn>
                    <a:cxn ang="0">
                      <a:pos x="210" y="170"/>
                    </a:cxn>
                    <a:cxn ang="0">
                      <a:pos x="221" y="238"/>
                    </a:cxn>
                    <a:cxn ang="0">
                      <a:pos x="214" y="296"/>
                    </a:cxn>
                    <a:cxn ang="0">
                      <a:pos x="191" y="313"/>
                    </a:cxn>
                    <a:cxn ang="0">
                      <a:pos x="198" y="371"/>
                    </a:cxn>
                    <a:cxn ang="0">
                      <a:pos x="206" y="414"/>
                    </a:cxn>
                    <a:cxn ang="0">
                      <a:pos x="194" y="416"/>
                    </a:cxn>
                    <a:cxn ang="0">
                      <a:pos x="189" y="474"/>
                    </a:cxn>
                    <a:cxn ang="0">
                      <a:pos x="172" y="570"/>
                    </a:cxn>
                    <a:cxn ang="0">
                      <a:pos x="165" y="582"/>
                    </a:cxn>
                    <a:cxn ang="0">
                      <a:pos x="157" y="582"/>
                    </a:cxn>
                    <a:cxn ang="0">
                      <a:pos x="155" y="611"/>
                    </a:cxn>
                    <a:cxn ang="0">
                      <a:pos x="149" y="670"/>
                    </a:cxn>
                    <a:cxn ang="0">
                      <a:pos x="123" y="764"/>
                    </a:cxn>
                    <a:cxn ang="0">
                      <a:pos x="141" y="817"/>
                    </a:cxn>
                    <a:cxn ang="0">
                      <a:pos x="156" y="852"/>
                    </a:cxn>
                    <a:cxn ang="0">
                      <a:pos x="133" y="854"/>
                    </a:cxn>
                    <a:cxn ang="0">
                      <a:pos x="122" y="846"/>
                    </a:cxn>
                    <a:cxn ang="0">
                      <a:pos x="125" y="864"/>
                    </a:cxn>
                    <a:cxn ang="0">
                      <a:pos x="112" y="905"/>
                    </a:cxn>
                    <a:cxn ang="0">
                      <a:pos x="107" y="905"/>
                    </a:cxn>
                    <a:cxn ang="0">
                      <a:pos x="107" y="636"/>
                    </a:cxn>
                    <a:cxn ang="0">
                      <a:pos x="109" y="621"/>
                    </a:cxn>
                    <a:cxn ang="0">
                      <a:pos x="109" y="580"/>
                    </a:cxn>
                    <a:cxn ang="0">
                      <a:pos x="107" y="596"/>
                    </a:cxn>
                    <a:cxn ang="0">
                      <a:pos x="107" y="1"/>
                    </a:cxn>
                    <a:cxn ang="0">
                      <a:pos x="106" y="1"/>
                    </a:cxn>
                    <a:cxn ang="0">
                      <a:pos x="107" y="1"/>
                    </a:cxn>
                    <a:cxn ang="0">
                      <a:pos x="107" y="596"/>
                    </a:cxn>
                    <a:cxn ang="0">
                      <a:pos x="104" y="611"/>
                    </a:cxn>
                    <a:cxn ang="0">
                      <a:pos x="105" y="632"/>
                    </a:cxn>
                    <a:cxn ang="0">
                      <a:pos x="106" y="645"/>
                    </a:cxn>
                    <a:cxn ang="0">
                      <a:pos x="107" y="636"/>
                    </a:cxn>
                    <a:cxn ang="0">
                      <a:pos x="107" y="905"/>
                    </a:cxn>
                    <a:cxn ang="0">
                      <a:pos x="89" y="869"/>
                    </a:cxn>
                    <a:cxn ang="0">
                      <a:pos x="88" y="831"/>
                    </a:cxn>
                    <a:cxn ang="0">
                      <a:pos x="81" y="789"/>
                    </a:cxn>
                    <a:cxn ang="0">
                      <a:pos x="52" y="662"/>
                    </a:cxn>
                    <a:cxn ang="0">
                      <a:pos x="53" y="606"/>
                    </a:cxn>
                    <a:cxn ang="0">
                      <a:pos x="50" y="579"/>
                    </a:cxn>
                    <a:cxn ang="0">
                      <a:pos x="34" y="565"/>
                    </a:cxn>
                    <a:cxn ang="0">
                      <a:pos x="29" y="465"/>
                    </a:cxn>
                    <a:cxn ang="0">
                      <a:pos x="31" y="410"/>
                    </a:cxn>
                    <a:cxn ang="0">
                      <a:pos x="11" y="407"/>
                    </a:cxn>
                    <a:cxn ang="0">
                      <a:pos x="27" y="360"/>
                    </a:cxn>
                    <a:cxn ang="0">
                      <a:pos x="30" y="326"/>
                    </a:cxn>
                    <a:cxn ang="0">
                      <a:pos x="2" y="302"/>
                    </a:cxn>
                    <a:cxn ang="0">
                      <a:pos x="2" y="234"/>
                    </a:cxn>
                    <a:cxn ang="0">
                      <a:pos x="7" y="204"/>
                    </a:cxn>
                    <a:cxn ang="0">
                      <a:pos x="27" y="154"/>
                    </a:cxn>
                    <a:cxn ang="0">
                      <a:pos x="48" y="145"/>
                    </a:cxn>
                    <a:cxn ang="0">
                      <a:pos x="50" y="126"/>
                    </a:cxn>
                    <a:cxn ang="0">
                      <a:pos x="63" y="101"/>
                    </a:cxn>
                    <a:cxn ang="0">
                      <a:pos x="64" y="64"/>
                    </a:cxn>
                    <a:cxn ang="0">
                      <a:pos x="106" y="1"/>
                    </a:cxn>
                  </a:cxnLst>
                  <a:rect l="0" t="0" r="r" b="b"/>
                  <a:pathLst>
                    <a:path w="223" h="905">
                      <a:moveTo>
                        <a:pt x="107" y="1"/>
                      </a:moveTo>
                      <a:cubicBezTo>
                        <a:pt x="127" y="0"/>
                        <a:pt x="143" y="19"/>
                        <a:pt x="147" y="36"/>
                      </a:cubicBezTo>
                      <a:cubicBezTo>
                        <a:pt x="151" y="54"/>
                        <a:pt x="154" y="53"/>
                        <a:pt x="154" y="62"/>
                      </a:cubicBezTo>
                      <a:cubicBezTo>
                        <a:pt x="154" y="72"/>
                        <a:pt x="158" y="83"/>
                        <a:pt x="160" y="98"/>
                      </a:cubicBezTo>
                      <a:cubicBezTo>
                        <a:pt x="162" y="114"/>
                        <a:pt x="163" y="124"/>
                        <a:pt x="171" y="133"/>
                      </a:cubicBezTo>
                      <a:cubicBezTo>
                        <a:pt x="179" y="142"/>
                        <a:pt x="178" y="151"/>
                        <a:pt x="178" y="151"/>
                      </a:cubicBezTo>
                      <a:cubicBezTo>
                        <a:pt x="178" y="151"/>
                        <a:pt x="204" y="153"/>
                        <a:pt x="210" y="170"/>
                      </a:cubicBezTo>
                      <a:cubicBezTo>
                        <a:pt x="217" y="188"/>
                        <a:pt x="218" y="218"/>
                        <a:pt x="221" y="238"/>
                      </a:cubicBezTo>
                      <a:cubicBezTo>
                        <a:pt x="223" y="258"/>
                        <a:pt x="221" y="281"/>
                        <a:pt x="214" y="296"/>
                      </a:cubicBezTo>
                      <a:cubicBezTo>
                        <a:pt x="207" y="311"/>
                        <a:pt x="191" y="313"/>
                        <a:pt x="191" y="313"/>
                      </a:cubicBezTo>
                      <a:cubicBezTo>
                        <a:pt x="191" y="313"/>
                        <a:pt x="189" y="344"/>
                        <a:pt x="198" y="371"/>
                      </a:cubicBezTo>
                      <a:cubicBezTo>
                        <a:pt x="207" y="399"/>
                        <a:pt x="213" y="413"/>
                        <a:pt x="206" y="414"/>
                      </a:cubicBezTo>
                      <a:cubicBezTo>
                        <a:pt x="198" y="416"/>
                        <a:pt x="194" y="416"/>
                        <a:pt x="194" y="416"/>
                      </a:cubicBezTo>
                      <a:cubicBezTo>
                        <a:pt x="194" y="416"/>
                        <a:pt x="194" y="451"/>
                        <a:pt x="189" y="474"/>
                      </a:cubicBezTo>
                      <a:cubicBezTo>
                        <a:pt x="184" y="497"/>
                        <a:pt x="172" y="555"/>
                        <a:pt x="172" y="570"/>
                      </a:cubicBezTo>
                      <a:cubicBezTo>
                        <a:pt x="172" y="584"/>
                        <a:pt x="171" y="582"/>
                        <a:pt x="165" y="582"/>
                      </a:cubicBezTo>
                      <a:cubicBezTo>
                        <a:pt x="160" y="582"/>
                        <a:pt x="157" y="582"/>
                        <a:pt x="157" y="582"/>
                      </a:cubicBezTo>
                      <a:cubicBezTo>
                        <a:pt x="157" y="582"/>
                        <a:pt x="158" y="605"/>
                        <a:pt x="155" y="611"/>
                      </a:cubicBezTo>
                      <a:cubicBezTo>
                        <a:pt x="152" y="616"/>
                        <a:pt x="157" y="642"/>
                        <a:pt x="149" y="670"/>
                      </a:cubicBezTo>
                      <a:cubicBezTo>
                        <a:pt x="140" y="697"/>
                        <a:pt x="123" y="744"/>
                        <a:pt x="123" y="764"/>
                      </a:cubicBezTo>
                      <a:cubicBezTo>
                        <a:pt x="123" y="783"/>
                        <a:pt x="132" y="807"/>
                        <a:pt x="141" y="817"/>
                      </a:cubicBezTo>
                      <a:cubicBezTo>
                        <a:pt x="150" y="827"/>
                        <a:pt x="163" y="847"/>
                        <a:pt x="156" y="852"/>
                      </a:cubicBezTo>
                      <a:cubicBezTo>
                        <a:pt x="149" y="857"/>
                        <a:pt x="139" y="856"/>
                        <a:pt x="133" y="854"/>
                      </a:cubicBezTo>
                      <a:cubicBezTo>
                        <a:pt x="127" y="852"/>
                        <a:pt x="122" y="846"/>
                        <a:pt x="122" y="846"/>
                      </a:cubicBezTo>
                      <a:cubicBezTo>
                        <a:pt x="122" y="846"/>
                        <a:pt x="122" y="856"/>
                        <a:pt x="125" y="864"/>
                      </a:cubicBezTo>
                      <a:cubicBezTo>
                        <a:pt x="128" y="871"/>
                        <a:pt x="125" y="905"/>
                        <a:pt x="112" y="905"/>
                      </a:cubicBezTo>
                      <a:cubicBezTo>
                        <a:pt x="110" y="905"/>
                        <a:pt x="108" y="905"/>
                        <a:pt x="107" y="905"/>
                      </a:cubicBezTo>
                      <a:cubicBezTo>
                        <a:pt x="107" y="636"/>
                        <a:pt x="107" y="636"/>
                        <a:pt x="107" y="636"/>
                      </a:cubicBezTo>
                      <a:cubicBezTo>
                        <a:pt x="107" y="631"/>
                        <a:pt x="108" y="624"/>
                        <a:pt x="109" y="621"/>
                      </a:cubicBezTo>
                      <a:cubicBezTo>
                        <a:pt x="112" y="614"/>
                        <a:pt x="110" y="600"/>
                        <a:pt x="109" y="580"/>
                      </a:cubicBezTo>
                      <a:cubicBezTo>
                        <a:pt x="109" y="580"/>
                        <a:pt x="108" y="588"/>
                        <a:pt x="107" y="596"/>
                      </a:cubicBezTo>
                      <a:lnTo>
                        <a:pt x="107" y="1"/>
                      </a:lnTo>
                      <a:close/>
                      <a:moveTo>
                        <a:pt x="106" y="1"/>
                      </a:moveTo>
                      <a:cubicBezTo>
                        <a:pt x="107" y="1"/>
                        <a:pt x="107" y="1"/>
                        <a:pt x="107" y="1"/>
                      </a:cubicBezTo>
                      <a:cubicBezTo>
                        <a:pt x="107" y="596"/>
                        <a:pt x="107" y="596"/>
                        <a:pt x="107" y="596"/>
                      </a:cubicBezTo>
                      <a:cubicBezTo>
                        <a:pt x="106" y="602"/>
                        <a:pt x="105" y="608"/>
                        <a:pt x="104" y="611"/>
                      </a:cubicBezTo>
                      <a:cubicBezTo>
                        <a:pt x="102" y="620"/>
                        <a:pt x="105" y="626"/>
                        <a:pt x="105" y="632"/>
                      </a:cubicBezTo>
                      <a:cubicBezTo>
                        <a:pt x="105" y="637"/>
                        <a:pt x="106" y="645"/>
                        <a:pt x="106" y="645"/>
                      </a:cubicBezTo>
                      <a:cubicBezTo>
                        <a:pt x="106" y="645"/>
                        <a:pt x="106" y="641"/>
                        <a:pt x="107" y="636"/>
                      </a:cubicBezTo>
                      <a:cubicBezTo>
                        <a:pt x="107" y="905"/>
                        <a:pt x="107" y="905"/>
                        <a:pt x="107" y="905"/>
                      </a:cubicBezTo>
                      <a:cubicBezTo>
                        <a:pt x="96" y="901"/>
                        <a:pt x="88" y="888"/>
                        <a:pt x="89" y="869"/>
                      </a:cubicBezTo>
                      <a:cubicBezTo>
                        <a:pt x="89" y="847"/>
                        <a:pt x="84" y="843"/>
                        <a:pt x="88" y="831"/>
                      </a:cubicBezTo>
                      <a:cubicBezTo>
                        <a:pt x="91" y="818"/>
                        <a:pt x="87" y="809"/>
                        <a:pt x="81" y="789"/>
                      </a:cubicBezTo>
                      <a:cubicBezTo>
                        <a:pt x="75" y="769"/>
                        <a:pt x="51" y="684"/>
                        <a:pt x="52" y="662"/>
                      </a:cubicBezTo>
                      <a:cubicBezTo>
                        <a:pt x="53" y="640"/>
                        <a:pt x="56" y="621"/>
                        <a:pt x="53" y="606"/>
                      </a:cubicBezTo>
                      <a:cubicBezTo>
                        <a:pt x="51" y="592"/>
                        <a:pt x="50" y="579"/>
                        <a:pt x="50" y="579"/>
                      </a:cubicBezTo>
                      <a:cubicBezTo>
                        <a:pt x="50" y="579"/>
                        <a:pt x="34" y="586"/>
                        <a:pt x="34" y="565"/>
                      </a:cubicBezTo>
                      <a:cubicBezTo>
                        <a:pt x="34" y="544"/>
                        <a:pt x="31" y="483"/>
                        <a:pt x="29" y="465"/>
                      </a:cubicBezTo>
                      <a:cubicBezTo>
                        <a:pt x="28" y="446"/>
                        <a:pt x="31" y="410"/>
                        <a:pt x="31" y="410"/>
                      </a:cubicBezTo>
                      <a:cubicBezTo>
                        <a:pt x="31" y="410"/>
                        <a:pt x="16" y="409"/>
                        <a:pt x="11" y="407"/>
                      </a:cubicBezTo>
                      <a:cubicBezTo>
                        <a:pt x="6" y="405"/>
                        <a:pt x="24" y="373"/>
                        <a:pt x="27" y="360"/>
                      </a:cubicBezTo>
                      <a:cubicBezTo>
                        <a:pt x="31" y="348"/>
                        <a:pt x="30" y="326"/>
                        <a:pt x="30" y="326"/>
                      </a:cubicBezTo>
                      <a:cubicBezTo>
                        <a:pt x="30" y="326"/>
                        <a:pt x="3" y="325"/>
                        <a:pt x="2" y="302"/>
                      </a:cubicBezTo>
                      <a:cubicBezTo>
                        <a:pt x="1" y="279"/>
                        <a:pt x="0" y="247"/>
                        <a:pt x="2" y="234"/>
                      </a:cubicBezTo>
                      <a:cubicBezTo>
                        <a:pt x="4" y="220"/>
                        <a:pt x="5" y="222"/>
                        <a:pt x="7" y="204"/>
                      </a:cubicBezTo>
                      <a:cubicBezTo>
                        <a:pt x="9" y="186"/>
                        <a:pt x="18" y="155"/>
                        <a:pt x="27" y="154"/>
                      </a:cubicBezTo>
                      <a:cubicBezTo>
                        <a:pt x="36" y="153"/>
                        <a:pt x="48" y="145"/>
                        <a:pt x="48" y="145"/>
                      </a:cubicBezTo>
                      <a:cubicBezTo>
                        <a:pt x="48" y="145"/>
                        <a:pt x="39" y="135"/>
                        <a:pt x="50" y="126"/>
                      </a:cubicBezTo>
                      <a:cubicBezTo>
                        <a:pt x="61" y="117"/>
                        <a:pt x="68" y="113"/>
                        <a:pt x="63" y="101"/>
                      </a:cubicBezTo>
                      <a:cubicBezTo>
                        <a:pt x="58" y="89"/>
                        <a:pt x="61" y="80"/>
                        <a:pt x="64" y="64"/>
                      </a:cubicBezTo>
                      <a:cubicBezTo>
                        <a:pt x="67" y="49"/>
                        <a:pt x="75" y="1"/>
                        <a:pt x="106" y="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4" name="Freeform 10">
                  <a:extLst>
                    <a:ext uri="{FF2B5EF4-FFF2-40B4-BE49-F238E27FC236}">
                      <a16:creationId xmlns:a16="http://schemas.microsoft.com/office/drawing/2014/main" id="{F22D8314-07A3-E51A-2D13-AC6BF275C32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3401" y="2589213"/>
                  <a:ext cx="127000" cy="244475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15" y="24"/>
                    </a:cxn>
                    <a:cxn ang="0">
                      <a:pos x="24" y="72"/>
                    </a:cxn>
                    <a:cxn ang="0">
                      <a:pos x="33" y="52"/>
                    </a:cxn>
                    <a:cxn ang="0">
                      <a:pos x="37" y="28"/>
                    </a:cxn>
                    <a:cxn ang="0">
                      <a:pos x="52" y="0"/>
                    </a:cxn>
                    <a:cxn ang="0">
                      <a:pos x="53" y="19"/>
                    </a:cxn>
                    <a:cxn ang="0">
                      <a:pos x="38" y="65"/>
                    </a:cxn>
                    <a:cxn ang="0">
                      <a:pos x="25" y="97"/>
                    </a:cxn>
                    <a:cxn ang="0">
                      <a:pos x="13" y="67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53" h="103">
                      <a:moveTo>
                        <a:pt x="1" y="3"/>
                      </a:moveTo>
                      <a:cubicBezTo>
                        <a:pt x="1" y="3"/>
                        <a:pt x="15" y="15"/>
                        <a:pt x="15" y="24"/>
                      </a:cubicBezTo>
                      <a:cubicBezTo>
                        <a:pt x="15" y="33"/>
                        <a:pt x="21" y="63"/>
                        <a:pt x="24" y="72"/>
                      </a:cubicBezTo>
                      <a:cubicBezTo>
                        <a:pt x="27" y="82"/>
                        <a:pt x="28" y="61"/>
                        <a:pt x="33" y="52"/>
                      </a:cubicBezTo>
                      <a:cubicBezTo>
                        <a:pt x="38" y="43"/>
                        <a:pt x="40" y="35"/>
                        <a:pt x="37" y="28"/>
                      </a:cubicBezTo>
                      <a:cubicBezTo>
                        <a:pt x="35" y="21"/>
                        <a:pt x="45" y="18"/>
                        <a:pt x="52" y="0"/>
                      </a:cubicBezTo>
                      <a:cubicBezTo>
                        <a:pt x="53" y="7"/>
                        <a:pt x="53" y="12"/>
                        <a:pt x="53" y="19"/>
                      </a:cubicBezTo>
                      <a:cubicBezTo>
                        <a:pt x="52" y="26"/>
                        <a:pt x="41" y="58"/>
                        <a:pt x="38" y="65"/>
                      </a:cubicBezTo>
                      <a:cubicBezTo>
                        <a:pt x="35" y="71"/>
                        <a:pt x="26" y="91"/>
                        <a:pt x="25" y="97"/>
                      </a:cubicBezTo>
                      <a:cubicBezTo>
                        <a:pt x="25" y="103"/>
                        <a:pt x="17" y="86"/>
                        <a:pt x="13" y="67"/>
                      </a:cubicBezTo>
                      <a:cubicBezTo>
                        <a:pt x="8" y="48"/>
                        <a:pt x="0" y="21"/>
                        <a:pt x="1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5" name="Freeform 11">
                  <a:extLst>
                    <a:ext uri="{FF2B5EF4-FFF2-40B4-BE49-F238E27FC236}">
                      <a16:creationId xmlns:a16="http://schemas.microsoft.com/office/drawing/2014/main" id="{4D0A8224-5B43-A5DD-1091-4152964230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901" y="2927350"/>
                  <a:ext cx="23813" cy="52387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9" y="9"/>
                    </a:cxn>
                    <a:cxn ang="0">
                      <a:pos x="9" y="0"/>
                    </a:cxn>
                    <a:cxn ang="0">
                      <a:pos x="2" y="1"/>
                    </a:cxn>
                    <a:cxn ang="0">
                      <a:pos x="0" y="19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10" h="22">
                      <a:moveTo>
                        <a:pt x="7" y="22"/>
                      </a:moveTo>
                      <a:cubicBezTo>
                        <a:pt x="7" y="22"/>
                        <a:pt x="9" y="16"/>
                        <a:pt x="9" y="9"/>
                      </a:cubicBezTo>
                      <a:cubicBezTo>
                        <a:pt x="10" y="2"/>
                        <a:pt x="9" y="0"/>
                        <a:pt x="9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5"/>
                        <a:pt x="0" y="19"/>
                      </a:cubicBezTo>
                      <a:cubicBezTo>
                        <a:pt x="3" y="22"/>
                        <a:pt x="7" y="22"/>
                        <a:pt x="7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6" name="Freeform 12">
                  <a:extLst>
                    <a:ext uri="{FF2B5EF4-FFF2-40B4-BE49-F238E27FC236}">
                      <a16:creationId xmlns:a16="http://schemas.microsoft.com/office/drawing/2014/main" id="{97688ECA-AEB5-4FC0-5BD0-C65DF137F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113" y="3035300"/>
                  <a:ext cx="26988" cy="5397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18"/>
                    </a:cxn>
                    <a:cxn ang="0">
                      <a:pos x="11" y="18"/>
                    </a:cxn>
                    <a:cxn ang="0">
                      <a:pos x="11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1" h="23">
                      <a:moveTo>
                        <a:pt x="3" y="0"/>
                      </a:moveTo>
                      <a:cubicBezTo>
                        <a:pt x="3" y="0"/>
                        <a:pt x="1" y="14"/>
                        <a:pt x="1" y="18"/>
                      </a:cubicBezTo>
                      <a:cubicBezTo>
                        <a:pt x="0" y="23"/>
                        <a:pt x="11" y="18"/>
                        <a:pt x="11" y="18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96" name="Group 31">
                <a:extLst>
                  <a:ext uri="{FF2B5EF4-FFF2-40B4-BE49-F238E27FC236}">
                    <a16:creationId xmlns:a16="http://schemas.microsoft.com/office/drawing/2014/main" id="{3F6B332E-BB97-3F70-E466-F84AA0DF78E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5036" y="2572794"/>
                <a:ext cx="342131" cy="990369"/>
                <a:chOff x="3276601" y="2190750"/>
                <a:chExt cx="719138" cy="2249487"/>
              </a:xfrm>
              <a:solidFill>
                <a:srgbClr val="F96303"/>
              </a:solidFill>
            </p:grpSpPr>
            <p:sp>
              <p:nvSpPr>
                <p:cNvPr id="98" name="Freeform 21">
                  <a:extLst>
                    <a:ext uri="{FF2B5EF4-FFF2-40B4-BE49-F238E27FC236}">
                      <a16:creationId xmlns:a16="http://schemas.microsoft.com/office/drawing/2014/main" id="{361C7BB7-CE90-5375-9059-048F0159AFF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76601" y="2190750"/>
                  <a:ext cx="719138" cy="2249487"/>
                </a:xfrm>
                <a:custGeom>
                  <a:avLst/>
                  <a:gdLst/>
                  <a:ahLst/>
                  <a:cxnLst>
                    <a:cxn ang="0">
                      <a:pos x="251" y="190"/>
                    </a:cxn>
                    <a:cxn ang="0">
                      <a:pos x="270" y="402"/>
                    </a:cxn>
                    <a:cxn ang="0">
                      <a:pos x="269" y="482"/>
                    </a:cxn>
                    <a:cxn ang="0">
                      <a:pos x="265" y="515"/>
                    </a:cxn>
                    <a:cxn ang="0">
                      <a:pos x="299" y="661"/>
                    </a:cxn>
                    <a:cxn ang="0">
                      <a:pos x="224" y="700"/>
                    </a:cxn>
                    <a:cxn ang="0">
                      <a:pos x="231" y="519"/>
                    </a:cxn>
                    <a:cxn ang="0">
                      <a:pos x="231" y="481"/>
                    </a:cxn>
                    <a:cxn ang="0">
                      <a:pos x="224" y="161"/>
                    </a:cxn>
                    <a:cxn ang="0">
                      <a:pos x="179" y="29"/>
                    </a:cxn>
                    <a:cxn ang="0">
                      <a:pos x="182" y="91"/>
                    </a:cxn>
                    <a:cxn ang="0">
                      <a:pos x="163" y="120"/>
                    </a:cxn>
                    <a:cxn ang="0">
                      <a:pos x="218" y="159"/>
                    </a:cxn>
                    <a:cxn ang="0">
                      <a:pos x="224" y="489"/>
                    </a:cxn>
                    <a:cxn ang="0">
                      <a:pos x="215" y="490"/>
                    </a:cxn>
                    <a:cxn ang="0">
                      <a:pos x="217" y="521"/>
                    </a:cxn>
                    <a:cxn ang="0">
                      <a:pos x="224" y="700"/>
                    </a:cxn>
                    <a:cxn ang="0">
                      <a:pos x="210" y="700"/>
                    </a:cxn>
                    <a:cxn ang="0">
                      <a:pos x="203" y="819"/>
                    </a:cxn>
                    <a:cxn ang="0">
                      <a:pos x="210" y="898"/>
                    </a:cxn>
                    <a:cxn ang="0">
                      <a:pos x="161" y="903"/>
                    </a:cxn>
                    <a:cxn ang="0">
                      <a:pos x="150" y="845"/>
                    </a:cxn>
                    <a:cxn ang="0">
                      <a:pos x="152" y="754"/>
                    </a:cxn>
                    <a:cxn ang="0">
                      <a:pos x="129" y="554"/>
                    </a:cxn>
                    <a:cxn ang="0">
                      <a:pos x="105" y="597"/>
                    </a:cxn>
                    <a:cxn ang="0">
                      <a:pos x="80" y="798"/>
                    </a:cxn>
                    <a:cxn ang="0">
                      <a:pos x="85" y="832"/>
                    </a:cxn>
                    <a:cxn ang="0">
                      <a:pos x="70" y="893"/>
                    </a:cxn>
                    <a:cxn ang="0">
                      <a:pos x="25" y="938"/>
                    </a:cxn>
                    <a:cxn ang="0">
                      <a:pos x="31" y="861"/>
                    </a:cxn>
                    <a:cxn ang="0">
                      <a:pos x="28" y="815"/>
                    </a:cxn>
                    <a:cxn ang="0">
                      <a:pos x="24" y="645"/>
                    </a:cxn>
                    <a:cxn ang="0">
                      <a:pos x="25" y="469"/>
                    </a:cxn>
                    <a:cxn ang="0">
                      <a:pos x="16" y="440"/>
                    </a:cxn>
                    <a:cxn ang="0">
                      <a:pos x="6" y="361"/>
                    </a:cxn>
                    <a:cxn ang="0">
                      <a:pos x="18" y="208"/>
                    </a:cxn>
                    <a:cxn ang="0">
                      <a:pos x="101" y="142"/>
                    </a:cxn>
                    <a:cxn ang="0">
                      <a:pos x="104" y="96"/>
                    </a:cxn>
                    <a:cxn ang="0">
                      <a:pos x="92" y="65"/>
                    </a:cxn>
                    <a:cxn ang="0">
                      <a:pos x="97" y="29"/>
                    </a:cxn>
                  </a:cxnLst>
                  <a:rect l="0" t="0" r="r" b="b"/>
                  <a:pathLst>
                    <a:path w="302" h="943">
                      <a:moveTo>
                        <a:pt x="224" y="161"/>
                      </a:moveTo>
                      <a:cubicBezTo>
                        <a:pt x="239" y="166"/>
                        <a:pt x="251" y="170"/>
                        <a:pt x="251" y="190"/>
                      </a:cubicBezTo>
                      <a:cubicBezTo>
                        <a:pt x="252" y="213"/>
                        <a:pt x="254" y="258"/>
                        <a:pt x="257" y="288"/>
                      </a:cubicBezTo>
                      <a:cubicBezTo>
                        <a:pt x="260" y="318"/>
                        <a:pt x="269" y="382"/>
                        <a:pt x="270" y="402"/>
                      </a:cubicBezTo>
                      <a:cubicBezTo>
                        <a:pt x="270" y="422"/>
                        <a:pt x="273" y="465"/>
                        <a:pt x="272" y="470"/>
                      </a:cubicBezTo>
                      <a:cubicBezTo>
                        <a:pt x="272" y="475"/>
                        <a:pt x="268" y="474"/>
                        <a:pt x="269" y="482"/>
                      </a:cubicBezTo>
                      <a:cubicBezTo>
                        <a:pt x="271" y="490"/>
                        <a:pt x="271" y="498"/>
                        <a:pt x="267" y="503"/>
                      </a:cubicBezTo>
                      <a:cubicBezTo>
                        <a:pt x="262" y="509"/>
                        <a:pt x="265" y="515"/>
                        <a:pt x="265" y="515"/>
                      </a:cubicBezTo>
                      <a:cubicBezTo>
                        <a:pt x="302" y="514"/>
                        <a:pt x="302" y="514"/>
                        <a:pt x="302" y="514"/>
                      </a:cubicBezTo>
                      <a:cubicBezTo>
                        <a:pt x="299" y="661"/>
                        <a:pt x="299" y="661"/>
                        <a:pt x="299" y="661"/>
                      </a:cubicBezTo>
                      <a:cubicBezTo>
                        <a:pt x="241" y="707"/>
                        <a:pt x="241" y="707"/>
                        <a:pt x="241" y="707"/>
                      </a:cubicBezTo>
                      <a:cubicBezTo>
                        <a:pt x="241" y="707"/>
                        <a:pt x="232" y="701"/>
                        <a:pt x="224" y="700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231" y="519"/>
                        <a:pt x="231" y="519"/>
                        <a:pt x="231" y="519"/>
                      </a:cubicBezTo>
                      <a:cubicBezTo>
                        <a:pt x="231" y="519"/>
                        <a:pt x="229" y="509"/>
                        <a:pt x="231" y="502"/>
                      </a:cubicBezTo>
                      <a:cubicBezTo>
                        <a:pt x="234" y="495"/>
                        <a:pt x="233" y="488"/>
                        <a:pt x="231" y="481"/>
                      </a:cubicBezTo>
                      <a:cubicBezTo>
                        <a:pt x="231" y="481"/>
                        <a:pt x="229" y="488"/>
                        <a:pt x="224" y="489"/>
                      </a:cubicBezTo>
                      <a:lnTo>
                        <a:pt x="224" y="161"/>
                      </a:lnTo>
                      <a:close/>
                      <a:moveTo>
                        <a:pt x="142" y="0"/>
                      </a:moveTo>
                      <a:cubicBezTo>
                        <a:pt x="158" y="0"/>
                        <a:pt x="177" y="12"/>
                        <a:pt x="179" y="29"/>
                      </a:cubicBezTo>
                      <a:cubicBezTo>
                        <a:pt x="182" y="46"/>
                        <a:pt x="180" y="70"/>
                        <a:pt x="180" y="70"/>
                      </a:cubicBezTo>
                      <a:cubicBezTo>
                        <a:pt x="180" y="70"/>
                        <a:pt x="186" y="82"/>
                        <a:pt x="182" y="91"/>
                      </a:cubicBezTo>
                      <a:cubicBezTo>
                        <a:pt x="177" y="100"/>
                        <a:pt x="166" y="98"/>
                        <a:pt x="166" y="98"/>
                      </a:cubicBezTo>
                      <a:cubicBezTo>
                        <a:pt x="166" y="98"/>
                        <a:pt x="163" y="112"/>
                        <a:pt x="163" y="120"/>
                      </a:cubicBezTo>
                      <a:cubicBezTo>
                        <a:pt x="163" y="128"/>
                        <a:pt x="164" y="134"/>
                        <a:pt x="170" y="139"/>
                      </a:cubicBezTo>
                      <a:cubicBezTo>
                        <a:pt x="176" y="144"/>
                        <a:pt x="200" y="154"/>
                        <a:pt x="218" y="159"/>
                      </a:cubicBezTo>
                      <a:cubicBezTo>
                        <a:pt x="220" y="160"/>
                        <a:pt x="222" y="160"/>
                        <a:pt x="224" y="161"/>
                      </a:cubicBezTo>
                      <a:cubicBezTo>
                        <a:pt x="224" y="489"/>
                        <a:pt x="224" y="489"/>
                        <a:pt x="224" y="489"/>
                      </a:cubicBezTo>
                      <a:cubicBezTo>
                        <a:pt x="224" y="489"/>
                        <a:pt x="223" y="489"/>
                        <a:pt x="223" y="489"/>
                      </a:cubicBezTo>
                      <a:cubicBezTo>
                        <a:pt x="218" y="489"/>
                        <a:pt x="215" y="490"/>
                        <a:pt x="215" y="490"/>
                      </a:cubicBezTo>
                      <a:cubicBezTo>
                        <a:pt x="215" y="490"/>
                        <a:pt x="218" y="498"/>
                        <a:pt x="218" y="506"/>
                      </a:cubicBezTo>
                      <a:cubicBezTo>
                        <a:pt x="218" y="513"/>
                        <a:pt x="217" y="521"/>
                        <a:pt x="217" y="521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224" y="700"/>
                        <a:pt x="224" y="700"/>
                        <a:pt x="224" y="700"/>
                      </a:cubicBezTo>
                      <a:cubicBezTo>
                        <a:pt x="224" y="700"/>
                        <a:pt x="223" y="700"/>
                        <a:pt x="222" y="700"/>
                      </a:cubicBezTo>
                      <a:cubicBezTo>
                        <a:pt x="214" y="700"/>
                        <a:pt x="210" y="700"/>
                        <a:pt x="210" y="700"/>
                      </a:cubicBezTo>
                      <a:cubicBezTo>
                        <a:pt x="210" y="700"/>
                        <a:pt x="212" y="744"/>
                        <a:pt x="212" y="761"/>
                      </a:cubicBezTo>
                      <a:cubicBezTo>
                        <a:pt x="212" y="779"/>
                        <a:pt x="211" y="806"/>
                        <a:pt x="203" y="819"/>
                      </a:cubicBezTo>
                      <a:cubicBezTo>
                        <a:pt x="195" y="832"/>
                        <a:pt x="194" y="836"/>
                        <a:pt x="194" y="847"/>
                      </a:cubicBezTo>
                      <a:cubicBezTo>
                        <a:pt x="194" y="858"/>
                        <a:pt x="211" y="888"/>
                        <a:pt x="210" y="898"/>
                      </a:cubicBezTo>
                      <a:cubicBezTo>
                        <a:pt x="209" y="908"/>
                        <a:pt x="207" y="924"/>
                        <a:pt x="190" y="924"/>
                      </a:cubicBezTo>
                      <a:cubicBezTo>
                        <a:pt x="173" y="923"/>
                        <a:pt x="161" y="917"/>
                        <a:pt x="161" y="903"/>
                      </a:cubicBezTo>
                      <a:cubicBezTo>
                        <a:pt x="161" y="889"/>
                        <a:pt x="163" y="880"/>
                        <a:pt x="157" y="875"/>
                      </a:cubicBezTo>
                      <a:cubicBezTo>
                        <a:pt x="151" y="870"/>
                        <a:pt x="160" y="858"/>
                        <a:pt x="150" y="845"/>
                      </a:cubicBezTo>
                      <a:cubicBezTo>
                        <a:pt x="141" y="832"/>
                        <a:pt x="151" y="830"/>
                        <a:pt x="149" y="818"/>
                      </a:cubicBezTo>
                      <a:cubicBezTo>
                        <a:pt x="146" y="806"/>
                        <a:pt x="151" y="769"/>
                        <a:pt x="152" y="754"/>
                      </a:cubicBezTo>
                      <a:cubicBezTo>
                        <a:pt x="153" y="739"/>
                        <a:pt x="150" y="722"/>
                        <a:pt x="143" y="659"/>
                      </a:cubicBezTo>
                      <a:cubicBezTo>
                        <a:pt x="135" y="596"/>
                        <a:pt x="131" y="568"/>
                        <a:pt x="129" y="554"/>
                      </a:cubicBezTo>
                      <a:cubicBezTo>
                        <a:pt x="127" y="541"/>
                        <a:pt x="123" y="523"/>
                        <a:pt x="123" y="523"/>
                      </a:cubicBezTo>
                      <a:cubicBezTo>
                        <a:pt x="123" y="523"/>
                        <a:pt x="113" y="582"/>
                        <a:pt x="105" y="597"/>
                      </a:cubicBezTo>
                      <a:cubicBezTo>
                        <a:pt x="97" y="612"/>
                        <a:pt x="88" y="685"/>
                        <a:pt x="86" y="706"/>
                      </a:cubicBezTo>
                      <a:cubicBezTo>
                        <a:pt x="83" y="728"/>
                        <a:pt x="85" y="791"/>
                        <a:pt x="80" y="798"/>
                      </a:cubicBezTo>
                      <a:cubicBezTo>
                        <a:pt x="75" y="804"/>
                        <a:pt x="72" y="813"/>
                        <a:pt x="72" y="813"/>
                      </a:cubicBezTo>
                      <a:cubicBezTo>
                        <a:pt x="72" y="813"/>
                        <a:pt x="85" y="821"/>
                        <a:pt x="85" y="832"/>
                      </a:cubicBezTo>
                      <a:cubicBezTo>
                        <a:pt x="85" y="842"/>
                        <a:pt x="76" y="851"/>
                        <a:pt x="76" y="865"/>
                      </a:cubicBezTo>
                      <a:cubicBezTo>
                        <a:pt x="77" y="878"/>
                        <a:pt x="75" y="890"/>
                        <a:pt x="70" y="893"/>
                      </a:cubicBezTo>
                      <a:cubicBezTo>
                        <a:pt x="64" y="896"/>
                        <a:pt x="65" y="920"/>
                        <a:pt x="58" y="928"/>
                      </a:cubicBezTo>
                      <a:cubicBezTo>
                        <a:pt x="51" y="936"/>
                        <a:pt x="39" y="943"/>
                        <a:pt x="25" y="938"/>
                      </a:cubicBezTo>
                      <a:cubicBezTo>
                        <a:pt x="11" y="934"/>
                        <a:pt x="11" y="916"/>
                        <a:pt x="18" y="898"/>
                      </a:cubicBezTo>
                      <a:cubicBezTo>
                        <a:pt x="25" y="880"/>
                        <a:pt x="33" y="868"/>
                        <a:pt x="31" y="861"/>
                      </a:cubicBezTo>
                      <a:cubicBezTo>
                        <a:pt x="28" y="854"/>
                        <a:pt x="26" y="843"/>
                        <a:pt x="33" y="836"/>
                      </a:cubicBezTo>
                      <a:cubicBezTo>
                        <a:pt x="40" y="829"/>
                        <a:pt x="32" y="821"/>
                        <a:pt x="28" y="815"/>
                      </a:cubicBezTo>
                      <a:cubicBezTo>
                        <a:pt x="23" y="809"/>
                        <a:pt x="24" y="780"/>
                        <a:pt x="24" y="765"/>
                      </a:cubicBezTo>
                      <a:cubicBezTo>
                        <a:pt x="23" y="750"/>
                        <a:pt x="25" y="673"/>
                        <a:pt x="24" y="645"/>
                      </a:cubicBezTo>
                      <a:cubicBezTo>
                        <a:pt x="23" y="617"/>
                        <a:pt x="21" y="533"/>
                        <a:pt x="25" y="510"/>
                      </a:cubicBezTo>
                      <a:cubicBezTo>
                        <a:pt x="29" y="487"/>
                        <a:pt x="25" y="469"/>
                        <a:pt x="25" y="469"/>
                      </a:cubicBezTo>
                      <a:cubicBezTo>
                        <a:pt x="25" y="469"/>
                        <a:pt x="16" y="474"/>
                        <a:pt x="16" y="465"/>
                      </a:cubicBezTo>
                      <a:cubicBezTo>
                        <a:pt x="16" y="457"/>
                        <a:pt x="20" y="455"/>
                        <a:pt x="16" y="440"/>
                      </a:cubicBezTo>
                      <a:cubicBezTo>
                        <a:pt x="12" y="425"/>
                        <a:pt x="11" y="410"/>
                        <a:pt x="6" y="399"/>
                      </a:cubicBezTo>
                      <a:cubicBezTo>
                        <a:pt x="1" y="387"/>
                        <a:pt x="0" y="367"/>
                        <a:pt x="6" y="361"/>
                      </a:cubicBezTo>
                      <a:cubicBezTo>
                        <a:pt x="12" y="355"/>
                        <a:pt x="3" y="321"/>
                        <a:pt x="9" y="296"/>
                      </a:cubicBezTo>
                      <a:cubicBezTo>
                        <a:pt x="14" y="270"/>
                        <a:pt x="17" y="230"/>
                        <a:pt x="18" y="208"/>
                      </a:cubicBezTo>
                      <a:cubicBezTo>
                        <a:pt x="18" y="186"/>
                        <a:pt x="19" y="170"/>
                        <a:pt x="48" y="163"/>
                      </a:cubicBezTo>
                      <a:cubicBezTo>
                        <a:pt x="76" y="156"/>
                        <a:pt x="97" y="148"/>
                        <a:pt x="101" y="142"/>
                      </a:cubicBezTo>
                      <a:cubicBezTo>
                        <a:pt x="105" y="136"/>
                        <a:pt x="107" y="120"/>
                        <a:pt x="106" y="113"/>
                      </a:cubicBezTo>
                      <a:cubicBezTo>
                        <a:pt x="105" y="106"/>
                        <a:pt x="104" y="100"/>
                        <a:pt x="104" y="96"/>
                      </a:cubicBezTo>
                      <a:cubicBezTo>
                        <a:pt x="104" y="92"/>
                        <a:pt x="96" y="98"/>
                        <a:pt x="94" y="90"/>
                      </a:cubicBezTo>
                      <a:cubicBezTo>
                        <a:pt x="92" y="83"/>
                        <a:pt x="91" y="66"/>
                        <a:pt x="92" y="65"/>
                      </a:cubicBezTo>
                      <a:cubicBezTo>
                        <a:pt x="94" y="63"/>
                        <a:pt x="95" y="64"/>
                        <a:pt x="97" y="64"/>
                      </a:cubicBezTo>
                      <a:cubicBezTo>
                        <a:pt x="96" y="61"/>
                        <a:pt x="95" y="46"/>
                        <a:pt x="97" y="29"/>
                      </a:cubicBezTo>
                      <a:cubicBezTo>
                        <a:pt x="98" y="14"/>
                        <a:pt x="113" y="1"/>
                        <a:pt x="142" y="0"/>
                      </a:cubicBezTo>
                      <a:close/>
                    </a:path>
                  </a:pathLst>
                </a:custGeom>
                <a:solidFill>
                  <a:srgbClr val="B03E06">
                    <a:lumMod val="60000"/>
                    <a:lumOff val="4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99" name="Freeform 22">
                  <a:extLst>
                    <a:ext uri="{FF2B5EF4-FFF2-40B4-BE49-F238E27FC236}">
                      <a16:creationId xmlns:a16="http://schemas.microsoft.com/office/drawing/2014/main" id="{642A0963-1AE7-5A6B-6242-3DC9808FB1D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9938" y="3201988"/>
                  <a:ext cx="76200" cy="76200"/>
                </a:xfrm>
                <a:custGeom>
                  <a:avLst/>
                  <a:gdLst/>
                  <a:ahLst/>
                  <a:cxnLst>
                    <a:cxn ang="0">
                      <a:pos x="7" y="32"/>
                    </a:cxn>
                    <a:cxn ang="0">
                      <a:pos x="7" y="10"/>
                    </a:cxn>
                    <a:cxn ang="0">
                      <a:pos x="32" y="8"/>
                    </a:cxn>
                    <a:cxn ang="0">
                      <a:pos x="13" y="13"/>
                    </a:cxn>
                    <a:cxn ang="0">
                      <a:pos x="7" y="32"/>
                    </a:cxn>
                  </a:cxnLst>
                  <a:rect l="0" t="0" r="r" b="b"/>
                  <a:pathLst>
                    <a:path w="32" h="32">
                      <a:moveTo>
                        <a:pt x="7" y="32"/>
                      </a:moveTo>
                      <a:cubicBezTo>
                        <a:pt x="7" y="32"/>
                        <a:pt x="0" y="20"/>
                        <a:pt x="7" y="10"/>
                      </a:cubicBezTo>
                      <a:cubicBezTo>
                        <a:pt x="15" y="0"/>
                        <a:pt x="32" y="8"/>
                        <a:pt x="32" y="8"/>
                      </a:cubicBezTo>
                      <a:cubicBezTo>
                        <a:pt x="32" y="8"/>
                        <a:pt x="20" y="8"/>
                        <a:pt x="13" y="13"/>
                      </a:cubicBezTo>
                      <a:cubicBezTo>
                        <a:pt x="7" y="18"/>
                        <a:pt x="9" y="22"/>
                        <a:pt x="7" y="3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0" name="Freeform 23">
                  <a:extLst>
                    <a:ext uri="{FF2B5EF4-FFF2-40B4-BE49-F238E27FC236}">
                      <a16:creationId xmlns:a16="http://schemas.microsoft.com/office/drawing/2014/main" id="{674D8B5B-26E5-FF42-33C6-8BD9460F15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7463" y="3302000"/>
                  <a:ext cx="90488" cy="3016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18" y="0"/>
                    </a:cxn>
                    <a:cxn ang="0">
                      <a:pos x="38" y="13"/>
                    </a:cxn>
                    <a:cxn ang="0">
                      <a:pos x="17" y="6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8" h="13">
                      <a:moveTo>
                        <a:pt x="0" y="12"/>
                      </a:moveTo>
                      <a:cubicBezTo>
                        <a:pt x="0" y="12"/>
                        <a:pt x="0" y="0"/>
                        <a:pt x="18" y="0"/>
                      </a:cubicBezTo>
                      <a:cubicBezTo>
                        <a:pt x="35" y="0"/>
                        <a:pt x="38" y="13"/>
                        <a:pt x="38" y="13"/>
                      </a:cubicBezTo>
                      <a:cubicBezTo>
                        <a:pt x="38" y="13"/>
                        <a:pt x="29" y="6"/>
                        <a:pt x="17" y="6"/>
                      </a:cubicBezTo>
                      <a:cubicBezTo>
                        <a:pt x="6" y="7"/>
                        <a:pt x="6" y="7"/>
                        <a:pt x="0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1" name="Freeform 24">
                  <a:extLst>
                    <a:ext uri="{FF2B5EF4-FFF2-40B4-BE49-F238E27FC236}">
                      <a16:creationId xmlns:a16="http://schemas.microsoft.com/office/drawing/2014/main" id="{3552AB51-4DB3-F6A4-0892-EE590FB7210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5351" y="2500313"/>
                  <a:ext cx="241300" cy="627062"/>
                </a:xfrm>
                <a:custGeom>
                  <a:avLst/>
                  <a:gdLst/>
                  <a:ahLst/>
                  <a:cxnLst>
                    <a:cxn ang="0">
                      <a:pos x="97" y="0"/>
                    </a:cxn>
                    <a:cxn ang="0">
                      <a:pos x="101" y="7"/>
                    </a:cxn>
                    <a:cxn ang="0">
                      <a:pos x="87" y="123"/>
                    </a:cxn>
                    <a:cxn ang="0">
                      <a:pos x="92" y="262"/>
                    </a:cxn>
                    <a:cxn ang="0">
                      <a:pos x="64" y="263"/>
                    </a:cxn>
                    <a:cxn ang="0">
                      <a:pos x="0" y="250"/>
                    </a:cxn>
                    <a:cxn ang="0">
                      <a:pos x="13" y="220"/>
                    </a:cxn>
                    <a:cxn ang="0">
                      <a:pos x="32" y="69"/>
                    </a:cxn>
                    <a:cxn ang="0">
                      <a:pos x="32" y="14"/>
                    </a:cxn>
                    <a:cxn ang="0">
                      <a:pos x="34" y="12"/>
                    </a:cxn>
                    <a:cxn ang="0">
                      <a:pos x="37" y="3"/>
                    </a:cxn>
                    <a:cxn ang="0">
                      <a:pos x="69" y="29"/>
                    </a:cxn>
                    <a:cxn ang="0">
                      <a:pos x="97" y="0"/>
                    </a:cxn>
                  </a:cxnLst>
                  <a:rect l="0" t="0" r="r" b="b"/>
                  <a:pathLst>
                    <a:path w="101" h="263">
                      <a:moveTo>
                        <a:pt x="97" y="0"/>
                      </a:moveTo>
                      <a:cubicBezTo>
                        <a:pt x="98" y="2"/>
                        <a:pt x="99" y="4"/>
                        <a:pt x="101" y="7"/>
                      </a:cubicBezTo>
                      <a:cubicBezTo>
                        <a:pt x="98" y="26"/>
                        <a:pt x="90" y="82"/>
                        <a:pt x="87" y="123"/>
                      </a:cubicBezTo>
                      <a:cubicBezTo>
                        <a:pt x="83" y="171"/>
                        <a:pt x="92" y="262"/>
                        <a:pt x="92" y="262"/>
                      </a:cubicBezTo>
                      <a:cubicBezTo>
                        <a:pt x="92" y="262"/>
                        <a:pt x="85" y="263"/>
                        <a:pt x="64" y="263"/>
                      </a:cubicBezTo>
                      <a:cubicBezTo>
                        <a:pt x="43" y="263"/>
                        <a:pt x="0" y="250"/>
                        <a:pt x="0" y="250"/>
                      </a:cubicBezTo>
                      <a:cubicBezTo>
                        <a:pt x="0" y="250"/>
                        <a:pt x="7" y="237"/>
                        <a:pt x="13" y="220"/>
                      </a:cubicBezTo>
                      <a:cubicBezTo>
                        <a:pt x="19" y="204"/>
                        <a:pt x="29" y="131"/>
                        <a:pt x="32" y="69"/>
                      </a:cubicBezTo>
                      <a:cubicBezTo>
                        <a:pt x="34" y="38"/>
                        <a:pt x="34" y="23"/>
                        <a:pt x="32" y="14"/>
                      </a:cubicBezTo>
                      <a:cubicBezTo>
                        <a:pt x="33" y="13"/>
                        <a:pt x="34" y="12"/>
                        <a:pt x="34" y="12"/>
                      </a:cubicBezTo>
                      <a:cubicBezTo>
                        <a:pt x="35" y="10"/>
                        <a:pt x="37" y="7"/>
                        <a:pt x="37" y="3"/>
                      </a:cubicBezTo>
                      <a:cubicBezTo>
                        <a:pt x="44" y="16"/>
                        <a:pt x="60" y="29"/>
                        <a:pt x="69" y="29"/>
                      </a:cubicBezTo>
                      <a:cubicBezTo>
                        <a:pt x="79" y="29"/>
                        <a:pt x="91" y="10"/>
                        <a:pt x="97" y="0"/>
                      </a:cubicBezTo>
                      <a:close/>
                    </a:path>
                  </a:pathLst>
                </a:custGeom>
                <a:solidFill>
                  <a:srgbClr val="D25500">
                    <a:lumMod val="40000"/>
                    <a:lumOff val="6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02" name="Freeform 25">
                  <a:extLst>
                    <a:ext uri="{FF2B5EF4-FFF2-40B4-BE49-F238E27FC236}">
                      <a16:creationId xmlns:a16="http://schemas.microsoft.com/office/drawing/2014/main" id="{72E675AD-B163-E7FA-5CCB-BFB470E2706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8063" y="2576513"/>
                  <a:ext cx="96838" cy="617537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0" y="0"/>
                    </a:cxn>
                    <a:cxn ang="0">
                      <a:pos x="41" y="11"/>
                    </a:cxn>
                    <a:cxn ang="0">
                      <a:pos x="27" y="18"/>
                    </a:cxn>
                    <a:cxn ang="0">
                      <a:pos x="33" y="107"/>
                    </a:cxn>
                    <a:cxn ang="0">
                      <a:pos x="32" y="238"/>
                    </a:cxn>
                    <a:cxn ang="0">
                      <a:pos x="15" y="239"/>
                    </a:cxn>
                    <a:cxn ang="0">
                      <a:pos x="14" y="89"/>
                    </a:cxn>
                    <a:cxn ang="0">
                      <a:pos x="15" y="18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1" h="259">
                      <a:moveTo>
                        <a:pt x="0" y="11"/>
                      </a:moveTo>
                      <a:cubicBezTo>
                        <a:pt x="0" y="11"/>
                        <a:pt x="7" y="0"/>
                        <a:pt x="20" y="0"/>
                      </a:cubicBezTo>
                      <a:cubicBezTo>
                        <a:pt x="33" y="0"/>
                        <a:pt x="41" y="11"/>
                        <a:pt x="41" y="11"/>
                      </a:cubicBezTo>
                      <a:cubicBezTo>
                        <a:pt x="41" y="11"/>
                        <a:pt x="27" y="8"/>
                        <a:pt x="27" y="18"/>
                      </a:cubicBezTo>
                      <a:cubicBezTo>
                        <a:pt x="28" y="27"/>
                        <a:pt x="33" y="76"/>
                        <a:pt x="33" y="107"/>
                      </a:cubicBezTo>
                      <a:cubicBezTo>
                        <a:pt x="33" y="139"/>
                        <a:pt x="35" y="222"/>
                        <a:pt x="32" y="238"/>
                      </a:cubicBezTo>
                      <a:cubicBezTo>
                        <a:pt x="28" y="253"/>
                        <a:pt x="17" y="259"/>
                        <a:pt x="15" y="239"/>
                      </a:cubicBezTo>
                      <a:cubicBezTo>
                        <a:pt x="12" y="219"/>
                        <a:pt x="13" y="110"/>
                        <a:pt x="14" y="89"/>
                      </a:cubicBezTo>
                      <a:cubicBezTo>
                        <a:pt x="14" y="68"/>
                        <a:pt x="18" y="24"/>
                        <a:pt x="15" y="18"/>
                      </a:cubicBezTo>
                      <a:cubicBezTo>
                        <a:pt x="13" y="12"/>
                        <a:pt x="7" y="8"/>
                        <a:pt x="0" y="11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97" name="Graphic 96" descr="Boy wearing cape">
                <a:extLst>
                  <a:ext uri="{FF2B5EF4-FFF2-40B4-BE49-F238E27FC236}">
                    <a16:creationId xmlns:a16="http://schemas.microsoft.com/office/drawing/2014/main" id="{F4C13128-E028-F585-736D-298FA5CDC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940998" y="2784734"/>
                <a:ext cx="352540" cy="731520"/>
              </a:xfrm>
              <a:prstGeom prst="rect">
                <a:avLst/>
              </a:prstGeom>
            </p:spPr>
          </p:pic>
        </p:grp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313F39DC-3588-4631-AACE-E136C37B5125}"/>
                </a:ext>
              </a:extLst>
            </p:cNvPr>
            <p:cNvGrpSpPr/>
            <p:nvPr/>
          </p:nvGrpSpPr>
          <p:grpSpPr>
            <a:xfrm>
              <a:off x="971767" y="2763693"/>
              <a:ext cx="1076511" cy="1470644"/>
              <a:chOff x="4535036" y="2413689"/>
              <a:chExt cx="758502" cy="1149474"/>
            </a:xfrm>
          </p:grpSpPr>
          <p:pic>
            <p:nvPicPr>
              <p:cNvPr id="108" name="Graphic 107" descr="Girl wearing backpack">
                <a:extLst>
                  <a:ext uri="{FF2B5EF4-FFF2-40B4-BE49-F238E27FC236}">
                    <a16:creationId xmlns:a16="http://schemas.microsoft.com/office/drawing/2014/main" id="{4610731B-E2D9-9888-D4D2-13E2EA10E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4755830" y="2780118"/>
                <a:ext cx="294556" cy="731520"/>
              </a:xfrm>
              <a:prstGeom prst="rect">
                <a:avLst/>
              </a:prstGeom>
            </p:spPr>
          </p:pic>
          <p:grpSp>
            <p:nvGrpSpPr>
              <p:cNvPr id="109" name="Group 32">
                <a:extLst>
                  <a:ext uri="{FF2B5EF4-FFF2-40B4-BE49-F238E27FC236}">
                    <a16:creationId xmlns:a16="http://schemas.microsoft.com/office/drawing/2014/main" id="{8BCF2D46-E55C-D067-0C79-42CBDA75C788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926224" y="2413689"/>
                <a:ext cx="228087" cy="856896"/>
                <a:chOff x="4129088" y="2282825"/>
                <a:chExt cx="531813" cy="2159000"/>
              </a:xfrm>
              <a:solidFill>
                <a:srgbClr val="F96303">
                  <a:lumMod val="20000"/>
                  <a:lumOff val="80000"/>
                </a:srgbClr>
              </a:solidFill>
            </p:grpSpPr>
            <p:sp>
              <p:nvSpPr>
                <p:cNvPr id="117" name="Freeform 9">
                  <a:extLst>
                    <a:ext uri="{FF2B5EF4-FFF2-40B4-BE49-F238E27FC236}">
                      <a16:creationId xmlns:a16="http://schemas.microsoft.com/office/drawing/2014/main" id="{E12B0DCD-3FD8-9541-20F0-95F52B240B13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129088" y="2282825"/>
                  <a:ext cx="531813" cy="2159000"/>
                </a:xfrm>
                <a:custGeom>
                  <a:avLst/>
                  <a:gdLst/>
                  <a:ahLst/>
                  <a:cxnLst>
                    <a:cxn ang="0">
                      <a:pos x="107" y="1"/>
                    </a:cxn>
                    <a:cxn ang="0">
                      <a:pos x="147" y="36"/>
                    </a:cxn>
                    <a:cxn ang="0">
                      <a:pos x="154" y="62"/>
                    </a:cxn>
                    <a:cxn ang="0">
                      <a:pos x="160" y="98"/>
                    </a:cxn>
                    <a:cxn ang="0">
                      <a:pos x="171" y="133"/>
                    </a:cxn>
                    <a:cxn ang="0">
                      <a:pos x="178" y="151"/>
                    </a:cxn>
                    <a:cxn ang="0">
                      <a:pos x="210" y="170"/>
                    </a:cxn>
                    <a:cxn ang="0">
                      <a:pos x="221" y="238"/>
                    </a:cxn>
                    <a:cxn ang="0">
                      <a:pos x="214" y="296"/>
                    </a:cxn>
                    <a:cxn ang="0">
                      <a:pos x="191" y="313"/>
                    </a:cxn>
                    <a:cxn ang="0">
                      <a:pos x="198" y="371"/>
                    </a:cxn>
                    <a:cxn ang="0">
                      <a:pos x="206" y="414"/>
                    </a:cxn>
                    <a:cxn ang="0">
                      <a:pos x="194" y="416"/>
                    </a:cxn>
                    <a:cxn ang="0">
                      <a:pos x="189" y="474"/>
                    </a:cxn>
                    <a:cxn ang="0">
                      <a:pos x="172" y="570"/>
                    </a:cxn>
                    <a:cxn ang="0">
                      <a:pos x="165" y="582"/>
                    </a:cxn>
                    <a:cxn ang="0">
                      <a:pos x="157" y="582"/>
                    </a:cxn>
                    <a:cxn ang="0">
                      <a:pos x="155" y="611"/>
                    </a:cxn>
                    <a:cxn ang="0">
                      <a:pos x="149" y="670"/>
                    </a:cxn>
                    <a:cxn ang="0">
                      <a:pos x="123" y="764"/>
                    </a:cxn>
                    <a:cxn ang="0">
                      <a:pos x="141" y="817"/>
                    </a:cxn>
                    <a:cxn ang="0">
                      <a:pos x="156" y="852"/>
                    </a:cxn>
                    <a:cxn ang="0">
                      <a:pos x="133" y="854"/>
                    </a:cxn>
                    <a:cxn ang="0">
                      <a:pos x="122" y="846"/>
                    </a:cxn>
                    <a:cxn ang="0">
                      <a:pos x="125" y="864"/>
                    </a:cxn>
                    <a:cxn ang="0">
                      <a:pos x="112" y="905"/>
                    </a:cxn>
                    <a:cxn ang="0">
                      <a:pos x="107" y="905"/>
                    </a:cxn>
                    <a:cxn ang="0">
                      <a:pos x="107" y="636"/>
                    </a:cxn>
                    <a:cxn ang="0">
                      <a:pos x="109" y="621"/>
                    </a:cxn>
                    <a:cxn ang="0">
                      <a:pos x="109" y="580"/>
                    </a:cxn>
                    <a:cxn ang="0">
                      <a:pos x="107" y="596"/>
                    </a:cxn>
                    <a:cxn ang="0">
                      <a:pos x="107" y="1"/>
                    </a:cxn>
                    <a:cxn ang="0">
                      <a:pos x="106" y="1"/>
                    </a:cxn>
                    <a:cxn ang="0">
                      <a:pos x="107" y="1"/>
                    </a:cxn>
                    <a:cxn ang="0">
                      <a:pos x="107" y="596"/>
                    </a:cxn>
                    <a:cxn ang="0">
                      <a:pos x="104" y="611"/>
                    </a:cxn>
                    <a:cxn ang="0">
                      <a:pos x="105" y="632"/>
                    </a:cxn>
                    <a:cxn ang="0">
                      <a:pos x="106" y="645"/>
                    </a:cxn>
                    <a:cxn ang="0">
                      <a:pos x="107" y="636"/>
                    </a:cxn>
                    <a:cxn ang="0">
                      <a:pos x="107" y="905"/>
                    </a:cxn>
                    <a:cxn ang="0">
                      <a:pos x="89" y="869"/>
                    </a:cxn>
                    <a:cxn ang="0">
                      <a:pos x="88" y="831"/>
                    </a:cxn>
                    <a:cxn ang="0">
                      <a:pos x="81" y="789"/>
                    </a:cxn>
                    <a:cxn ang="0">
                      <a:pos x="52" y="662"/>
                    </a:cxn>
                    <a:cxn ang="0">
                      <a:pos x="53" y="606"/>
                    </a:cxn>
                    <a:cxn ang="0">
                      <a:pos x="50" y="579"/>
                    </a:cxn>
                    <a:cxn ang="0">
                      <a:pos x="34" y="565"/>
                    </a:cxn>
                    <a:cxn ang="0">
                      <a:pos x="29" y="465"/>
                    </a:cxn>
                    <a:cxn ang="0">
                      <a:pos x="31" y="410"/>
                    </a:cxn>
                    <a:cxn ang="0">
                      <a:pos x="11" y="407"/>
                    </a:cxn>
                    <a:cxn ang="0">
                      <a:pos x="27" y="360"/>
                    </a:cxn>
                    <a:cxn ang="0">
                      <a:pos x="30" y="326"/>
                    </a:cxn>
                    <a:cxn ang="0">
                      <a:pos x="2" y="302"/>
                    </a:cxn>
                    <a:cxn ang="0">
                      <a:pos x="2" y="234"/>
                    </a:cxn>
                    <a:cxn ang="0">
                      <a:pos x="7" y="204"/>
                    </a:cxn>
                    <a:cxn ang="0">
                      <a:pos x="27" y="154"/>
                    </a:cxn>
                    <a:cxn ang="0">
                      <a:pos x="48" y="145"/>
                    </a:cxn>
                    <a:cxn ang="0">
                      <a:pos x="50" y="126"/>
                    </a:cxn>
                    <a:cxn ang="0">
                      <a:pos x="63" y="101"/>
                    </a:cxn>
                    <a:cxn ang="0">
                      <a:pos x="64" y="64"/>
                    </a:cxn>
                    <a:cxn ang="0">
                      <a:pos x="106" y="1"/>
                    </a:cxn>
                  </a:cxnLst>
                  <a:rect l="0" t="0" r="r" b="b"/>
                  <a:pathLst>
                    <a:path w="223" h="905">
                      <a:moveTo>
                        <a:pt x="107" y="1"/>
                      </a:moveTo>
                      <a:cubicBezTo>
                        <a:pt x="127" y="0"/>
                        <a:pt x="143" y="19"/>
                        <a:pt x="147" y="36"/>
                      </a:cubicBezTo>
                      <a:cubicBezTo>
                        <a:pt x="151" y="54"/>
                        <a:pt x="154" y="53"/>
                        <a:pt x="154" y="62"/>
                      </a:cubicBezTo>
                      <a:cubicBezTo>
                        <a:pt x="154" y="72"/>
                        <a:pt x="158" y="83"/>
                        <a:pt x="160" y="98"/>
                      </a:cubicBezTo>
                      <a:cubicBezTo>
                        <a:pt x="162" y="114"/>
                        <a:pt x="163" y="124"/>
                        <a:pt x="171" y="133"/>
                      </a:cubicBezTo>
                      <a:cubicBezTo>
                        <a:pt x="179" y="142"/>
                        <a:pt x="178" y="151"/>
                        <a:pt x="178" y="151"/>
                      </a:cubicBezTo>
                      <a:cubicBezTo>
                        <a:pt x="178" y="151"/>
                        <a:pt x="204" y="153"/>
                        <a:pt x="210" y="170"/>
                      </a:cubicBezTo>
                      <a:cubicBezTo>
                        <a:pt x="217" y="188"/>
                        <a:pt x="218" y="218"/>
                        <a:pt x="221" y="238"/>
                      </a:cubicBezTo>
                      <a:cubicBezTo>
                        <a:pt x="223" y="258"/>
                        <a:pt x="221" y="281"/>
                        <a:pt x="214" y="296"/>
                      </a:cubicBezTo>
                      <a:cubicBezTo>
                        <a:pt x="207" y="311"/>
                        <a:pt x="191" y="313"/>
                        <a:pt x="191" y="313"/>
                      </a:cubicBezTo>
                      <a:cubicBezTo>
                        <a:pt x="191" y="313"/>
                        <a:pt x="189" y="344"/>
                        <a:pt x="198" y="371"/>
                      </a:cubicBezTo>
                      <a:cubicBezTo>
                        <a:pt x="207" y="399"/>
                        <a:pt x="213" y="413"/>
                        <a:pt x="206" y="414"/>
                      </a:cubicBezTo>
                      <a:cubicBezTo>
                        <a:pt x="198" y="416"/>
                        <a:pt x="194" y="416"/>
                        <a:pt x="194" y="416"/>
                      </a:cubicBezTo>
                      <a:cubicBezTo>
                        <a:pt x="194" y="416"/>
                        <a:pt x="194" y="451"/>
                        <a:pt x="189" y="474"/>
                      </a:cubicBezTo>
                      <a:cubicBezTo>
                        <a:pt x="184" y="497"/>
                        <a:pt x="172" y="555"/>
                        <a:pt x="172" y="570"/>
                      </a:cubicBezTo>
                      <a:cubicBezTo>
                        <a:pt x="172" y="584"/>
                        <a:pt x="171" y="582"/>
                        <a:pt x="165" y="582"/>
                      </a:cubicBezTo>
                      <a:cubicBezTo>
                        <a:pt x="160" y="582"/>
                        <a:pt x="157" y="582"/>
                        <a:pt x="157" y="582"/>
                      </a:cubicBezTo>
                      <a:cubicBezTo>
                        <a:pt x="157" y="582"/>
                        <a:pt x="158" y="605"/>
                        <a:pt x="155" y="611"/>
                      </a:cubicBezTo>
                      <a:cubicBezTo>
                        <a:pt x="152" y="616"/>
                        <a:pt x="157" y="642"/>
                        <a:pt x="149" y="670"/>
                      </a:cubicBezTo>
                      <a:cubicBezTo>
                        <a:pt x="140" y="697"/>
                        <a:pt x="123" y="744"/>
                        <a:pt x="123" y="764"/>
                      </a:cubicBezTo>
                      <a:cubicBezTo>
                        <a:pt x="123" y="783"/>
                        <a:pt x="132" y="807"/>
                        <a:pt x="141" y="817"/>
                      </a:cubicBezTo>
                      <a:cubicBezTo>
                        <a:pt x="150" y="827"/>
                        <a:pt x="163" y="847"/>
                        <a:pt x="156" y="852"/>
                      </a:cubicBezTo>
                      <a:cubicBezTo>
                        <a:pt x="149" y="857"/>
                        <a:pt x="139" y="856"/>
                        <a:pt x="133" y="854"/>
                      </a:cubicBezTo>
                      <a:cubicBezTo>
                        <a:pt x="127" y="852"/>
                        <a:pt x="122" y="846"/>
                        <a:pt x="122" y="846"/>
                      </a:cubicBezTo>
                      <a:cubicBezTo>
                        <a:pt x="122" y="846"/>
                        <a:pt x="122" y="856"/>
                        <a:pt x="125" y="864"/>
                      </a:cubicBezTo>
                      <a:cubicBezTo>
                        <a:pt x="128" y="871"/>
                        <a:pt x="125" y="905"/>
                        <a:pt x="112" y="905"/>
                      </a:cubicBezTo>
                      <a:cubicBezTo>
                        <a:pt x="110" y="905"/>
                        <a:pt x="108" y="905"/>
                        <a:pt x="107" y="905"/>
                      </a:cubicBezTo>
                      <a:cubicBezTo>
                        <a:pt x="107" y="636"/>
                        <a:pt x="107" y="636"/>
                        <a:pt x="107" y="636"/>
                      </a:cubicBezTo>
                      <a:cubicBezTo>
                        <a:pt x="107" y="631"/>
                        <a:pt x="108" y="624"/>
                        <a:pt x="109" y="621"/>
                      </a:cubicBezTo>
                      <a:cubicBezTo>
                        <a:pt x="112" y="614"/>
                        <a:pt x="110" y="600"/>
                        <a:pt x="109" y="580"/>
                      </a:cubicBezTo>
                      <a:cubicBezTo>
                        <a:pt x="109" y="580"/>
                        <a:pt x="108" y="588"/>
                        <a:pt x="107" y="596"/>
                      </a:cubicBezTo>
                      <a:lnTo>
                        <a:pt x="107" y="1"/>
                      </a:lnTo>
                      <a:close/>
                      <a:moveTo>
                        <a:pt x="106" y="1"/>
                      </a:moveTo>
                      <a:cubicBezTo>
                        <a:pt x="107" y="1"/>
                        <a:pt x="107" y="1"/>
                        <a:pt x="107" y="1"/>
                      </a:cubicBezTo>
                      <a:cubicBezTo>
                        <a:pt x="107" y="596"/>
                        <a:pt x="107" y="596"/>
                        <a:pt x="107" y="596"/>
                      </a:cubicBezTo>
                      <a:cubicBezTo>
                        <a:pt x="106" y="602"/>
                        <a:pt x="105" y="608"/>
                        <a:pt x="104" y="611"/>
                      </a:cubicBezTo>
                      <a:cubicBezTo>
                        <a:pt x="102" y="620"/>
                        <a:pt x="105" y="626"/>
                        <a:pt x="105" y="632"/>
                      </a:cubicBezTo>
                      <a:cubicBezTo>
                        <a:pt x="105" y="637"/>
                        <a:pt x="106" y="645"/>
                        <a:pt x="106" y="645"/>
                      </a:cubicBezTo>
                      <a:cubicBezTo>
                        <a:pt x="106" y="645"/>
                        <a:pt x="106" y="641"/>
                        <a:pt x="107" y="636"/>
                      </a:cubicBezTo>
                      <a:cubicBezTo>
                        <a:pt x="107" y="905"/>
                        <a:pt x="107" y="905"/>
                        <a:pt x="107" y="905"/>
                      </a:cubicBezTo>
                      <a:cubicBezTo>
                        <a:pt x="96" y="901"/>
                        <a:pt x="88" y="888"/>
                        <a:pt x="89" y="869"/>
                      </a:cubicBezTo>
                      <a:cubicBezTo>
                        <a:pt x="89" y="847"/>
                        <a:pt x="84" y="843"/>
                        <a:pt x="88" y="831"/>
                      </a:cubicBezTo>
                      <a:cubicBezTo>
                        <a:pt x="91" y="818"/>
                        <a:pt x="87" y="809"/>
                        <a:pt x="81" y="789"/>
                      </a:cubicBezTo>
                      <a:cubicBezTo>
                        <a:pt x="75" y="769"/>
                        <a:pt x="51" y="684"/>
                        <a:pt x="52" y="662"/>
                      </a:cubicBezTo>
                      <a:cubicBezTo>
                        <a:pt x="53" y="640"/>
                        <a:pt x="56" y="621"/>
                        <a:pt x="53" y="606"/>
                      </a:cubicBezTo>
                      <a:cubicBezTo>
                        <a:pt x="51" y="592"/>
                        <a:pt x="50" y="579"/>
                        <a:pt x="50" y="579"/>
                      </a:cubicBezTo>
                      <a:cubicBezTo>
                        <a:pt x="50" y="579"/>
                        <a:pt x="34" y="586"/>
                        <a:pt x="34" y="565"/>
                      </a:cubicBezTo>
                      <a:cubicBezTo>
                        <a:pt x="34" y="544"/>
                        <a:pt x="31" y="483"/>
                        <a:pt x="29" y="465"/>
                      </a:cubicBezTo>
                      <a:cubicBezTo>
                        <a:pt x="28" y="446"/>
                        <a:pt x="31" y="410"/>
                        <a:pt x="31" y="410"/>
                      </a:cubicBezTo>
                      <a:cubicBezTo>
                        <a:pt x="31" y="410"/>
                        <a:pt x="16" y="409"/>
                        <a:pt x="11" y="407"/>
                      </a:cubicBezTo>
                      <a:cubicBezTo>
                        <a:pt x="6" y="405"/>
                        <a:pt x="24" y="373"/>
                        <a:pt x="27" y="360"/>
                      </a:cubicBezTo>
                      <a:cubicBezTo>
                        <a:pt x="31" y="348"/>
                        <a:pt x="30" y="326"/>
                        <a:pt x="30" y="326"/>
                      </a:cubicBezTo>
                      <a:cubicBezTo>
                        <a:pt x="30" y="326"/>
                        <a:pt x="3" y="325"/>
                        <a:pt x="2" y="302"/>
                      </a:cubicBezTo>
                      <a:cubicBezTo>
                        <a:pt x="1" y="279"/>
                        <a:pt x="0" y="247"/>
                        <a:pt x="2" y="234"/>
                      </a:cubicBezTo>
                      <a:cubicBezTo>
                        <a:pt x="4" y="220"/>
                        <a:pt x="5" y="222"/>
                        <a:pt x="7" y="204"/>
                      </a:cubicBezTo>
                      <a:cubicBezTo>
                        <a:pt x="9" y="186"/>
                        <a:pt x="18" y="155"/>
                        <a:pt x="27" y="154"/>
                      </a:cubicBezTo>
                      <a:cubicBezTo>
                        <a:pt x="36" y="153"/>
                        <a:pt x="48" y="145"/>
                        <a:pt x="48" y="145"/>
                      </a:cubicBezTo>
                      <a:cubicBezTo>
                        <a:pt x="48" y="145"/>
                        <a:pt x="39" y="135"/>
                        <a:pt x="50" y="126"/>
                      </a:cubicBezTo>
                      <a:cubicBezTo>
                        <a:pt x="61" y="117"/>
                        <a:pt x="68" y="113"/>
                        <a:pt x="63" y="101"/>
                      </a:cubicBezTo>
                      <a:cubicBezTo>
                        <a:pt x="58" y="89"/>
                        <a:pt x="61" y="80"/>
                        <a:pt x="64" y="64"/>
                      </a:cubicBezTo>
                      <a:cubicBezTo>
                        <a:pt x="67" y="49"/>
                        <a:pt x="75" y="1"/>
                        <a:pt x="106" y="1"/>
                      </a:cubicBezTo>
                      <a:close/>
                    </a:path>
                  </a:pathLst>
                </a:custGeom>
                <a:solidFill>
                  <a:srgbClr val="D25500">
                    <a:lumMod val="60000"/>
                    <a:lumOff val="4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8" name="Freeform 10">
                  <a:extLst>
                    <a:ext uri="{FF2B5EF4-FFF2-40B4-BE49-F238E27FC236}">
                      <a16:creationId xmlns:a16="http://schemas.microsoft.com/office/drawing/2014/main" id="{F2FC5B1C-39A7-4B10-992C-9290EC5DD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43401" y="2589213"/>
                  <a:ext cx="127000" cy="244475"/>
                </a:xfrm>
                <a:custGeom>
                  <a:avLst/>
                  <a:gdLst/>
                  <a:ahLst/>
                  <a:cxnLst>
                    <a:cxn ang="0">
                      <a:pos x="1" y="3"/>
                    </a:cxn>
                    <a:cxn ang="0">
                      <a:pos x="15" y="24"/>
                    </a:cxn>
                    <a:cxn ang="0">
                      <a:pos x="24" y="72"/>
                    </a:cxn>
                    <a:cxn ang="0">
                      <a:pos x="33" y="52"/>
                    </a:cxn>
                    <a:cxn ang="0">
                      <a:pos x="37" y="28"/>
                    </a:cxn>
                    <a:cxn ang="0">
                      <a:pos x="52" y="0"/>
                    </a:cxn>
                    <a:cxn ang="0">
                      <a:pos x="53" y="19"/>
                    </a:cxn>
                    <a:cxn ang="0">
                      <a:pos x="38" y="65"/>
                    </a:cxn>
                    <a:cxn ang="0">
                      <a:pos x="25" y="97"/>
                    </a:cxn>
                    <a:cxn ang="0">
                      <a:pos x="13" y="67"/>
                    </a:cxn>
                    <a:cxn ang="0">
                      <a:pos x="1" y="3"/>
                    </a:cxn>
                  </a:cxnLst>
                  <a:rect l="0" t="0" r="r" b="b"/>
                  <a:pathLst>
                    <a:path w="53" h="103">
                      <a:moveTo>
                        <a:pt x="1" y="3"/>
                      </a:moveTo>
                      <a:cubicBezTo>
                        <a:pt x="1" y="3"/>
                        <a:pt x="15" y="15"/>
                        <a:pt x="15" y="24"/>
                      </a:cubicBezTo>
                      <a:cubicBezTo>
                        <a:pt x="15" y="33"/>
                        <a:pt x="21" y="63"/>
                        <a:pt x="24" y="72"/>
                      </a:cubicBezTo>
                      <a:cubicBezTo>
                        <a:pt x="27" y="82"/>
                        <a:pt x="28" y="61"/>
                        <a:pt x="33" y="52"/>
                      </a:cubicBezTo>
                      <a:cubicBezTo>
                        <a:pt x="38" y="43"/>
                        <a:pt x="40" y="35"/>
                        <a:pt x="37" y="28"/>
                      </a:cubicBezTo>
                      <a:cubicBezTo>
                        <a:pt x="35" y="21"/>
                        <a:pt x="45" y="18"/>
                        <a:pt x="52" y="0"/>
                      </a:cubicBezTo>
                      <a:cubicBezTo>
                        <a:pt x="53" y="7"/>
                        <a:pt x="53" y="12"/>
                        <a:pt x="53" y="19"/>
                      </a:cubicBezTo>
                      <a:cubicBezTo>
                        <a:pt x="52" y="26"/>
                        <a:pt x="41" y="58"/>
                        <a:pt x="38" y="65"/>
                      </a:cubicBezTo>
                      <a:cubicBezTo>
                        <a:pt x="35" y="71"/>
                        <a:pt x="26" y="91"/>
                        <a:pt x="25" y="97"/>
                      </a:cubicBezTo>
                      <a:cubicBezTo>
                        <a:pt x="25" y="103"/>
                        <a:pt x="17" y="86"/>
                        <a:pt x="13" y="67"/>
                      </a:cubicBezTo>
                      <a:cubicBezTo>
                        <a:pt x="8" y="48"/>
                        <a:pt x="0" y="21"/>
                        <a:pt x="1" y="3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9" name="Freeform 11">
                  <a:extLst>
                    <a:ext uri="{FF2B5EF4-FFF2-40B4-BE49-F238E27FC236}">
                      <a16:creationId xmlns:a16="http://schemas.microsoft.com/office/drawing/2014/main" id="{302AD55F-7A91-F5D9-9615-40B6C83206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79901" y="2927350"/>
                  <a:ext cx="23813" cy="52387"/>
                </a:xfrm>
                <a:custGeom>
                  <a:avLst/>
                  <a:gdLst/>
                  <a:ahLst/>
                  <a:cxnLst>
                    <a:cxn ang="0">
                      <a:pos x="7" y="22"/>
                    </a:cxn>
                    <a:cxn ang="0">
                      <a:pos x="9" y="9"/>
                    </a:cxn>
                    <a:cxn ang="0">
                      <a:pos x="9" y="0"/>
                    </a:cxn>
                    <a:cxn ang="0">
                      <a:pos x="2" y="1"/>
                    </a:cxn>
                    <a:cxn ang="0">
                      <a:pos x="0" y="19"/>
                    </a:cxn>
                    <a:cxn ang="0">
                      <a:pos x="7" y="22"/>
                    </a:cxn>
                  </a:cxnLst>
                  <a:rect l="0" t="0" r="r" b="b"/>
                  <a:pathLst>
                    <a:path w="10" h="22">
                      <a:moveTo>
                        <a:pt x="7" y="22"/>
                      </a:moveTo>
                      <a:cubicBezTo>
                        <a:pt x="7" y="22"/>
                        <a:pt x="9" y="16"/>
                        <a:pt x="9" y="9"/>
                      </a:cubicBezTo>
                      <a:cubicBezTo>
                        <a:pt x="10" y="2"/>
                        <a:pt x="9" y="0"/>
                        <a:pt x="9" y="0"/>
                      </a:cubicBezTo>
                      <a:cubicBezTo>
                        <a:pt x="2" y="1"/>
                        <a:pt x="2" y="1"/>
                        <a:pt x="2" y="1"/>
                      </a:cubicBezTo>
                      <a:cubicBezTo>
                        <a:pt x="2" y="1"/>
                        <a:pt x="1" y="15"/>
                        <a:pt x="0" y="19"/>
                      </a:cubicBezTo>
                      <a:cubicBezTo>
                        <a:pt x="3" y="22"/>
                        <a:pt x="7" y="22"/>
                        <a:pt x="7" y="2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20" name="Freeform 12">
                  <a:extLst>
                    <a:ext uri="{FF2B5EF4-FFF2-40B4-BE49-F238E27FC236}">
                      <a16:creationId xmlns:a16="http://schemas.microsoft.com/office/drawing/2014/main" id="{70FEB1BF-17F4-8C1A-AF4B-0ADF6CCF9E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56113" y="3035300"/>
                  <a:ext cx="26988" cy="53975"/>
                </a:xfrm>
                <a:custGeom>
                  <a:avLst/>
                  <a:gdLst/>
                  <a:ahLst/>
                  <a:cxnLst>
                    <a:cxn ang="0">
                      <a:pos x="3" y="0"/>
                    </a:cxn>
                    <a:cxn ang="0">
                      <a:pos x="1" y="18"/>
                    </a:cxn>
                    <a:cxn ang="0">
                      <a:pos x="11" y="18"/>
                    </a:cxn>
                    <a:cxn ang="0">
                      <a:pos x="11" y="0"/>
                    </a:cxn>
                    <a:cxn ang="0">
                      <a:pos x="3" y="0"/>
                    </a:cxn>
                  </a:cxnLst>
                  <a:rect l="0" t="0" r="r" b="b"/>
                  <a:pathLst>
                    <a:path w="11" h="23">
                      <a:moveTo>
                        <a:pt x="3" y="0"/>
                      </a:moveTo>
                      <a:cubicBezTo>
                        <a:pt x="3" y="0"/>
                        <a:pt x="1" y="14"/>
                        <a:pt x="1" y="18"/>
                      </a:cubicBezTo>
                      <a:cubicBezTo>
                        <a:pt x="0" y="23"/>
                        <a:pt x="11" y="18"/>
                        <a:pt x="11" y="18"/>
                      </a:cubicBezTo>
                      <a:cubicBezTo>
                        <a:pt x="11" y="0"/>
                        <a:pt x="11" y="0"/>
                        <a:pt x="11" y="0"/>
                      </a:cubicBezTo>
                      <a:lnTo>
                        <a:pt x="3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10" name="Group 31">
                <a:extLst>
                  <a:ext uri="{FF2B5EF4-FFF2-40B4-BE49-F238E27FC236}">
                    <a16:creationId xmlns:a16="http://schemas.microsoft.com/office/drawing/2014/main" id="{01A31E4E-511C-12FB-038E-7CDA4978734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4535036" y="2572794"/>
                <a:ext cx="342131" cy="990369"/>
                <a:chOff x="3276601" y="2190750"/>
                <a:chExt cx="719138" cy="2249487"/>
              </a:xfrm>
              <a:solidFill>
                <a:srgbClr val="F96303"/>
              </a:solidFill>
            </p:grpSpPr>
            <p:sp>
              <p:nvSpPr>
                <p:cNvPr id="112" name="Freeform 21">
                  <a:extLst>
                    <a:ext uri="{FF2B5EF4-FFF2-40B4-BE49-F238E27FC236}">
                      <a16:creationId xmlns:a16="http://schemas.microsoft.com/office/drawing/2014/main" id="{B19C6EDE-6F5E-07FF-8F60-9D6E8651262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276601" y="2190750"/>
                  <a:ext cx="719138" cy="2249487"/>
                </a:xfrm>
                <a:custGeom>
                  <a:avLst/>
                  <a:gdLst/>
                  <a:ahLst/>
                  <a:cxnLst>
                    <a:cxn ang="0">
                      <a:pos x="251" y="190"/>
                    </a:cxn>
                    <a:cxn ang="0">
                      <a:pos x="270" y="402"/>
                    </a:cxn>
                    <a:cxn ang="0">
                      <a:pos x="269" y="482"/>
                    </a:cxn>
                    <a:cxn ang="0">
                      <a:pos x="265" y="515"/>
                    </a:cxn>
                    <a:cxn ang="0">
                      <a:pos x="299" y="661"/>
                    </a:cxn>
                    <a:cxn ang="0">
                      <a:pos x="224" y="700"/>
                    </a:cxn>
                    <a:cxn ang="0">
                      <a:pos x="231" y="519"/>
                    </a:cxn>
                    <a:cxn ang="0">
                      <a:pos x="231" y="481"/>
                    </a:cxn>
                    <a:cxn ang="0">
                      <a:pos x="224" y="161"/>
                    </a:cxn>
                    <a:cxn ang="0">
                      <a:pos x="179" y="29"/>
                    </a:cxn>
                    <a:cxn ang="0">
                      <a:pos x="182" y="91"/>
                    </a:cxn>
                    <a:cxn ang="0">
                      <a:pos x="163" y="120"/>
                    </a:cxn>
                    <a:cxn ang="0">
                      <a:pos x="218" y="159"/>
                    </a:cxn>
                    <a:cxn ang="0">
                      <a:pos x="224" y="489"/>
                    </a:cxn>
                    <a:cxn ang="0">
                      <a:pos x="215" y="490"/>
                    </a:cxn>
                    <a:cxn ang="0">
                      <a:pos x="217" y="521"/>
                    </a:cxn>
                    <a:cxn ang="0">
                      <a:pos x="224" y="700"/>
                    </a:cxn>
                    <a:cxn ang="0">
                      <a:pos x="210" y="700"/>
                    </a:cxn>
                    <a:cxn ang="0">
                      <a:pos x="203" y="819"/>
                    </a:cxn>
                    <a:cxn ang="0">
                      <a:pos x="210" y="898"/>
                    </a:cxn>
                    <a:cxn ang="0">
                      <a:pos x="161" y="903"/>
                    </a:cxn>
                    <a:cxn ang="0">
                      <a:pos x="150" y="845"/>
                    </a:cxn>
                    <a:cxn ang="0">
                      <a:pos x="152" y="754"/>
                    </a:cxn>
                    <a:cxn ang="0">
                      <a:pos x="129" y="554"/>
                    </a:cxn>
                    <a:cxn ang="0">
                      <a:pos x="105" y="597"/>
                    </a:cxn>
                    <a:cxn ang="0">
                      <a:pos x="80" y="798"/>
                    </a:cxn>
                    <a:cxn ang="0">
                      <a:pos x="85" y="832"/>
                    </a:cxn>
                    <a:cxn ang="0">
                      <a:pos x="70" y="893"/>
                    </a:cxn>
                    <a:cxn ang="0">
                      <a:pos x="25" y="938"/>
                    </a:cxn>
                    <a:cxn ang="0">
                      <a:pos x="31" y="861"/>
                    </a:cxn>
                    <a:cxn ang="0">
                      <a:pos x="28" y="815"/>
                    </a:cxn>
                    <a:cxn ang="0">
                      <a:pos x="24" y="645"/>
                    </a:cxn>
                    <a:cxn ang="0">
                      <a:pos x="25" y="469"/>
                    </a:cxn>
                    <a:cxn ang="0">
                      <a:pos x="16" y="440"/>
                    </a:cxn>
                    <a:cxn ang="0">
                      <a:pos x="6" y="361"/>
                    </a:cxn>
                    <a:cxn ang="0">
                      <a:pos x="18" y="208"/>
                    </a:cxn>
                    <a:cxn ang="0">
                      <a:pos x="101" y="142"/>
                    </a:cxn>
                    <a:cxn ang="0">
                      <a:pos x="104" y="96"/>
                    </a:cxn>
                    <a:cxn ang="0">
                      <a:pos x="92" y="65"/>
                    </a:cxn>
                    <a:cxn ang="0">
                      <a:pos x="97" y="29"/>
                    </a:cxn>
                  </a:cxnLst>
                  <a:rect l="0" t="0" r="r" b="b"/>
                  <a:pathLst>
                    <a:path w="302" h="943">
                      <a:moveTo>
                        <a:pt x="224" y="161"/>
                      </a:moveTo>
                      <a:cubicBezTo>
                        <a:pt x="239" y="166"/>
                        <a:pt x="251" y="170"/>
                        <a:pt x="251" y="190"/>
                      </a:cubicBezTo>
                      <a:cubicBezTo>
                        <a:pt x="252" y="213"/>
                        <a:pt x="254" y="258"/>
                        <a:pt x="257" y="288"/>
                      </a:cubicBezTo>
                      <a:cubicBezTo>
                        <a:pt x="260" y="318"/>
                        <a:pt x="269" y="382"/>
                        <a:pt x="270" y="402"/>
                      </a:cubicBezTo>
                      <a:cubicBezTo>
                        <a:pt x="270" y="422"/>
                        <a:pt x="273" y="465"/>
                        <a:pt x="272" y="470"/>
                      </a:cubicBezTo>
                      <a:cubicBezTo>
                        <a:pt x="272" y="475"/>
                        <a:pt x="268" y="474"/>
                        <a:pt x="269" y="482"/>
                      </a:cubicBezTo>
                      <a:cubicBezTo>
                        <a:pt x="271" y="490"/>
                        <a:pt x="271" y="498"/>
                        <a:pt x="267" y="503"/>
                      </a:cubicBezTo>
                      <a:cubicBezTo>
                        <a:pt x="262" y="509"/>
                        <a:pt x="265" y="515"/>
                        <a:pt x="265" y="515"/>
                      </a:cubicBezTo>
                      <a:cubicBezTo>
                        <a:pt x="302" y="514"/>
                        <a:pt x="302" y="514"/>
                        <a:pt x="302" y="514"/>
                      </a:cubicBezTo>
                      <a:cubicBezTo>
                        <a:pt x="299" y="661"/>
                        <a:pt x="299" y="661"/>
                        <a:pt x="299" y="661"/>
                      </a:cubicBezTo>
                      <a:cubicBezTo>
                        <a:pt x="241" y="707"/>
                        <a:pt x="241" y="707"/>
                        <a:pt x="241" y="707"/>
                      </a:cubicBezTo>
                      <a:cubicBezTo>
                        <a:pt x="241" y="707"/>
                        <a:pt x="232" y="701"/>
                        <a:pt x="224" y="700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231" y="519"/>
                        <a:pt x="231" y="519"/>
                        <a:pt x="231" y="519"/>
                      </a:cubicBezTo>
                      <a:cubicBezTo>
                        <a:pt x="231" y="519"/>
                        <a:pt x="229" y="509"/>
                        <a:pt x="231" y="502"/>
                      </a:cubicBezTo>
                      <a:cubicBezTo>
                        <a:pt x="234" y="495"/>
                        <a:pt x="233" y="488"/>
                        <a:pt x="231" y="481"/>
                      </a:cubicBezTo>
                      <a:cubicBezTo>
                        <a:pt x="231" y="481"/>
                        <a:pt x="229" y="488"/>
                        <a:pt x="224" y="489"/>
                      </a:cubicBezTo>
                      <a:lnTo>
                        <a:pt x="224" y="161"/>
                      </a:lnTo>
                      <a:close/>
                      <a:moveTo>
                        <a:pt x="142" y="0"/>
                      </a:moveTo>
                      <a:cubicBezTo>
                        <a:pt x="158" y="0"/>
                        <a:pt x="177" y="12"/>
                        <a:pt x="179" y="29"/>
                      </a:cubicBezTo>
                      <a:cubicBezTo>
                        <a:pt x="182" y="46"/>
                        <a:pt x="180" y="70"/>
                        <a:pt x="180" y="70"/>
                      </a:cubicBezTo>
                      <a:cubicBezTo>
                        <a:pt x="180" y="70"/>
                        <a:pt x="186" y="82"/>
                        <a:pt x="182" y="91"/>
                      </a:cubicBezTo>
                      <a:cubicBezTo>
                        <a:pt x="177" y="100"/>
                        <a:pt x="166" y="98"/>
                        <a:pt x="166" y="98"/>
                      </a:cubicBezTo>
                      <a:cubicBezTo>
                        <a:pt x="166" y="98"/>
                        <a:pt x="163" y="112"/>
                        <a:pt x="163" y="120"/>
                      </a:cubicBezTo>
                      <a:cubicBezTo>
                        <a:pt x="163" y="128"/>
                        <a:pt x="164" y="134"/>
                        <a:pt x="170" y="139"/>
                      </a:cubicBezTo>
                      <a:cubicBezTo>
                        <a:pt x="176" y="144"/>
                        <a:pt x="200" y="154"/>
                        <a:pt x="218" y="159"/>
                      </a:cubicBezTo>
                      <a:cubicBezTo>
                        <a:pt x="220" y="160"/>
                        <a:pt x="222" y="160"/>
                        <a:pt x="224" y="161"/>
                      </a:cubicBezTo>
                      <a:cubicBezTo>
                        <a:pt x="224" y="489"/>
                        <a:pt x="224" y="489"/>
                        <a:pt x="224" y="489"/>
                      </a:cubicBezTo>
                      <a:cubicBezTo>
                        <a:pt x="224" y="489"/>
                        <a:pt x="223" y="489"/>
                        <a:pt x="223" y="489"/>
                      </a:cubicBezTo>
                      <a:cubicBezTo>
                        <a:pt x="218" y="489"/>
                        <a:pt x="215" y="490"/>
                        <a:pt x="215" y="490"/>
                      </a:cubicBezTo>
                      <a:cubicBezTo>
                        <a:pt x="215" y="490"/>
                        <a:pt x="218" y="498"/>
                        <a:pt x="218" y="506"/>
                      </a:cubicBezTo>
                      <a:cubicBezTo>
                        <a:pt x="218" y="513"/>
                        <a:pt x="217" y="521"/>
                        <a:pt x="217" y="521"/>
                      </a:cubicBezTo>
                      <a:cubicBezTo>
                        <a:pt x="224" y="520"/>
                        <a:pt x="224" y="520"/>
                        <a:pt x="224" y="520"/>
                      </a:cubicBezTo>
                      <a:cubicBezTo>
                        <a:pt x="224" y="700"/>
                        <a:pt x="224" y="700"/>
                        <a:pt x="224" y="700"/>
                      </a:cubicBezTo>
                      <a:cubicBezTo>
                        <a:pt x="224" y="700"/>
                        <a:pt x="223" y="700"/>
                        <a:pt x="222" y="700"/>
                      </a:cubicBezTo>
                      <a:cubicBezTo>
                        <a:pt x="214" y="700"/>
                        <a:pt x="210" y="700"/>
                        <a:pt x="210" y="700"/>
                      </a:cubicBezTo>
                      <a:cubicBezTo>
                        <a:pt x="210" y="700"/>
                        <a:pt x="212" y="744"/>
                        <a:pt x="212" y="761"/>
                      </a:cubicBezTo>
                      <a:cubicBezTo>
                        <a:pt x="212" y="779"/>
                        <a:pt x="211" y="806"/>
                        <a:pt x="203" y="819"/>
                      </a:cubicBezTo>
                      <a:cubicBezTo>
                        <a:pt x="195" y="832"/>
                        <a:pt x="194" y="836"/>
                        <a:pt x="194" y="847"/>
                      </a:cubicBezTo>
                      <a:cubicBezTo>
                        <a:pt x="194" y="858"/>
                        <a:pt x="211" y="888"/>
                        <a:pt x="210" y="898"/>
                      </a:cubicBezTo>
                      <a:cubicBezTo>
                        <a:pt x="209" y="908"/>
                        <a:pt x="207" y="924"/>
                        <a:pt x="190" y="924"/>
                      </a:cubicBezTo>
                      <a:cubicBezTo>
                        <a:pt x="173" y="923"/>
                        <a:pt x="161" y="917"/>
                        <a:pt x="161" y="903"/>
                      </a:cubicBezTo>
                      <a:cubicBezTo>
                        <a:pt x="161" y="889"/>
                        <a:pt x="163" y="880"/>
                        <a:pt x="157" y="875"/>
                      </a:cubicBezTo>
                      <a:cubicBezTo>
                        <a:pt x="151" y="870"/>
                        <a:pt x="160" y="858"/>
                        <a:pt x="150" y="845"/>
                      </a:cubicBezTo>
                      <a:cubicBezTo>
                        <a:pt x="141" y="832"/>
                        <a:pt x="151" y="830"/>
                        <a:pt x="149" y="818"/>
                      </a:cubicBezTo>
                      <a:cubicBezTo>
                        <a:pt x="146" y="806"/>
                        <a:pt x="151" y="769"/>
                        <a:pt x="152" y="754"/>
                      </a:cubicBezTo>
                      <a:cubicBezTo>
                        <a:pt x="153" y="739"/>
                        <a:pt x="150" y="722"/>
                        <a:pt x="143" y="659"/>
                      </a:cubicBezTo>
                      <a:cubicBezTo>
                        <a:pt x="135" y="596"/>
                        <a:pt x="131" y="568"/>
                        <a:pt x="129" y="554"/>
                      </a:cubicBezTo>
                      <a:cubicBezTo>
                        <a:pt x="127" y="541"/>
                        <a:pt x="123" y="523"/>
                        <a:pt x="123" y="523"/>
                      </a:cubicBezTo>
                      <a:cubicBezTo>
                        <a:pt x="123" y="523"/>
                        <a:pt x="113" y="582"/>
                        <a:pt x="105" y="597"/>
                      </a:cubicBezTo>
                      <a:cubicBezTo>
                        <a:pt x="97" y="612"/>
                        <a:pt x="88" y="685"/>
                        <a:pt x="86" y="706"/>
                      </a:cubicBezTo>
                      <a:cubicBezTo>
                        <a:pt x="83" y="728"/>
                        <a:pt x="85" y="791"/>
                        <a:pt x="80" y="798"/>
                      </a:cubicBezTo>
                      <a:cubicBezTo>
                        <a:pt x="75" y="804"/>
                        <a:pt x="72" y="813"/>
                        <a:pt x="72" y="813"/>
                      </a:cubicBezTo>
                      <a:cubicBezTo>
                        <a:pt x="72" y="813"/>
                        <a:pt x="85" y="821"/>
                        <a:pt x="85" y="832"/>
                      </a:cubicBezTo>
                      <a:cubicBezTo>
                        <a:pt x="85" y="842"/>
                        <a:pt x="76" y="851"/>
                        <a:pt x="76" y="865"/>
                      </a:cubicBezTo>
                      <a:cubicBezTo>
                        <a:pt x="77" y="878"/>
                        <a:pt x="75" y="890"/>
                        <a:pt x="70" y="893"/>
                      </a:cubicBezTo>
                      <a:cubicBezTo>
                        <a:pt x="64" y="896"/>
                        <a:pt x="65" y="920"/>
                        <a:pt x="58" y="928"/>
                      </a:cubicBezTo>
                      <a:cubicBezTo>
                        <a:pt x="51" y="936"/>
                        <a:pt x="39" y="943"/>
                        <a:pt x="25" y="938"/>
                      </a:cubicBezTo>
                      <a:cubicBezTo>
                        <a:pt x="11" y="934"/>
                        <a:pt x="11" y="916"/>
                        <a:pt x="18" y="898"/>
                      </a:cubicBezTo>
                      <a:cubicBezTo>
                        <a:pt x="25" y="880"/>
                        <a:pt x="33" y="868"/>
                        <a:pt x="31" y="861"/>
                      </a:cubicBezTo>
                      <a:cubicBezTo>
                        <a:pt x="28" y="854"/>
                        <a:pt x="26" y="843"/>
                        <a:pt x="33" y="836"/>
                      </a:cubicBezTo>
                      <a:cubicBezTo>
                        <a:pt x="40" y="829"/>
                        <a:pt x="32" y="821"/>
                        <a:pt x="28" y="815"/>
                      </a:cubicBezTo>
                      <a:cubicBezTo>
                        <a:pt x="23" y="809"/>
                        <a:pt x="24" y="780"/>
                        <a:pt x="24" y="765"/>
                      </a:cubicBezTo>
                      <a:cubicBezTo>
                        <a:pt x="23" y="750"/>
                        <a:pt x="25" y="673"/>
                        <a:pt x="24" y="645"/>
                      </a:cubicBezTo>
                      <a:cubicBezTo>
                        <a:pt x="23" y="617"/>
                        <a:pt x="21" y="533"/>
                        <a:pt x="25" y="510"/>
                      </a:cubicBezTo>
                      <a:cubicBezTo>
                        <a:pt x="29" y="487"/>
                        <a:pt x="25" y="469"/>
                        <a:pt x="25" y="469"/>
                      </a:cubicBezTo>
                      <a:cubicBezTo>
                        <a:pt x="25" y="469"/>
                        <a:pt x="16" y="474"/>
                        <a:pt x="16" y="465"/>
                      </a:cubicBezTo>
                      <a:cubicBezTo>
                        <a:pt x="16" y="457"/>
                        <a:pt x="20" y="455"/>
                        <a:pt x="16" y="440"/>
                      </a:cubicBezTo>
                      <a:cubicBezTo>
                        <a:pt x="12" y="425"/>
                        <a:pt x="11" y="410"/>
                        <a:pt x="6" y="399"/>
                      </a:cubicBezTo>
                      <a:cubicBezTo>
                        <a:pt x="1" y="387"/>
                        <a:pt x="0" y="367"/>
                        <a:pt x="6" y="361"/>
                      </a:cubicBezTo>
                      <a:cubicBezTo>
                        <a:pt x="12" y="355"/>
                        <a:pt x="3" y="321"/>
                        <a:pt x="9" y="296"/>
                      </a:cubicBezTo>
                      <a:cubicBezTo>
                        <a:pt x="14" y="270"/>
                        <a:pt x="17" y="230"/>
                        <a:pt x="18" y="208"/>
                      </a:cubicBezTo>
                      <a:cubicBezTo>
                        <a:pt x="18" y="186"/>
                        <a:pt x="19" y="170"/>
                        <a:pt x="48" y="163"/>
                      </a:cubicBezTo>
                      <a:cubicBezTo>
                        <a:pt x="76" y="156"/>
                        <a:pt x="97" y="148"/>
                        <a:pt x="101" y="142"/>
                      </a:cubicBezTo>
                      <a:cubicBezTo>
                        <a:pt x="105" y="136"/>
                        <a:pt x="107" y="120"/>
                        <a:pt x="106" y="113"/>
                      </a:cubicBezTo>
                      <a:cubicBezTo>
                        <a:pt x="105" y="106"/>
                        <a:pt x="104" y="100"/>
                        <a:pt x="104" y="96"/>
                      </a:cubicBezTo>
                      <a:cubicBezTo>
                        <a:pt x="104" y="92"/>
                        <a:pt x="96" y="98"/>
                        <a:pt x="94" y="90"/>
                      </a:cubicBezTo>
                      <a:cubicBezTo>
                        <a:pt x="92" y="83"/>
                        <a:pt x="91" y="66"/>
                        <a:pt x="92" y="65"/>
                      </a:cubicBezTo>
                      <a:cubicBezTo>
                        <a:pt x="94" y="63"/>
                        <a:pt x="95" y="64"/>
                        <a:pt x="97" y="64"/>
                      </a:cubicBezTo>
                      <a:cubicBezTo>
                        <a:pt x="96" y="61"/>
                        <a:pt x="95" y="46"/>
                        <a:pt x="97" y="29"/>
                      </a:cubicBezTo>
                      <a:cubicBezTo>
                        <a:pt x="98" y="14"/>
                        <a:pt x="113" y="1"/>
                        <a:pt x="142" y="0"/>
                      </a:cubicBezTo>
                      <a:close/>
                    </a:path>
                  </a:pathLst>
                </a:custGeom>
                <a:solidFill>
                  <a:srgbClr val="D25500">
                    <a:lumMod val="60000"/>
                    <a:lumOff val="4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3" name="Freeform 22">
                  <a:extLst>
                    <a:ext uri="{FF2B5EF4-FFF2-40B4-BE49-F238E27FC236}">
                      <a16:creationId xmlns:a16="http://schemas.microsoft.com/office/drawing/2014/main" id="{E5199C51-F782-871D-CEF4-78D697D785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09938" y="3201988"/>
                  <a:ext cx="76200" cy="76200"/>
                </a:xfrm>
                <a:custGeom>
                  <a:avLst/>
                  <a:gdLst/>
                  <a:ahLst/>
                  <a:cxnLst>
                    <a:cxn ang="0">
                      <a:pos x="7" y="32"/>
                    </a:cxn>
                    <a:cxn ang="0">
                      <a:pos x="7" y="10"/>
                    </a:cxn>
                    <a:cxn ang="0">
                      <a:pos x="32" y="8"/>
                    </a:cxn>
                    <a:cxn ang="0">
                      <a:pos x="13" y="13"/>
                    </a:cxn>
                    <a:cxn ang="0">
                      <a:pos x="7" y="32"/>
                    </a:cxn>
                  </a:cxnLst>
                  <a:rect l="0" t="0" r="r" b="b"/>
                  <a:pathLst>
                    <a:path w="32" h="32">
                      <a:moveTo>
                        <a:pt x="7" y="32"/>
                      </a:moveTo>
                      <a:cubicBezTo>
                        <a:pt x="7" y="32"/>
                        <a:pt x="0" y="20"/>
                        <a:pt x="7" y="10"/>
                      </a:cubicBezTo>
                      <a:cubicBezTo>
                        <a:pt x="15" y="0"/>
                        <a:pt x="32" y="8"/>
                        <a:pt x="32" y="8"/>
                      </a:cubicBezTo>
                      <a:cubicBezTo>
                        <a:pt x="32" y="8"/>
                        <a:pt x="20" y="8"/>
                        <a:pt x="13" y="13"/>
                      </a:cubicBezTo>
                      <a:cubicBezTo>
                        <a:pt x="7" y="18"/>
                        <a:pt x="9" y="22"/>
                        <a:pt x="7" y="3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4" name="Freeform 23">
                  <a:extLst>
                    <a:ext uri="{FF2B5EF4-FFF2-40B4-BE49-F238E27FC236}">
                      <a16:creationId xmlns:a16="http://schemas.microsoft.com/office/drawing/2014/main" id="{FD56CD8B-E937-54A8-841F-592314EBEF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27463" y="3302000"/>
                  <a:ext cx="90488" cy="30162"/>
                </a:xfrm>
                <a:custGeom>
                  <a:avLst/>
                  <a:gdLst/>
                  <a:ahLst/>
                  <a:cxnLst>
                    <a:cxn ang="0">
                      <a:pos x="0" y="12"/>
                    </a:cxn>
                    <a:cxn ang="0">
                      <a:pos x="18" y="0"/>
                    </a:cxn>
                    <a:cxn ang="0">
                      <a:pos x="38" y="13"/>
                    </a:cxn>
                    <a:cxn ang="0">
                      <a:pos x="17" y="6"/>
                    </a:cxn>
                    <a:cxn ang="0">
                      <a:pos x="0" y="12"/>
                    </a:cxn>
                  </a:cxnLst>
                  <a:rect l="0" t="0" r="r" b="b"/>
                  <a:pathLst>
                    <a:path w="38" h="13">
                      <a:moveTo>
                        <a:pt x="0" y="12"/>
                      </a:moveTo>
                      <a:cubicBezTo>
                        <a:pt x="0" y="12"/>
                        <a:pt x="0" y="0"/>
                        <a:pt x="18" y="0"/>
                      </a:cubicBezTo>
                      <a:cubicBezTo>
                        <a:pt x="35" y="0"/>
                        <a:pt x="38" y="13"/>
                        <a:pt x="38" y="13"/>
                      </a:cubicBezTo>
                      <a:cubicBezTo>
                        <a:pt x="38" y="13"/>
                        <a:pt x="29" y="6"/>
                        <a:pt x="17" y="6"/>
                      </a:cubicBezTo>
                      <a:cubicBezTo>
                        <a:pt x="6" y="7"/>
                        <a:pt x="6" y="7"/>
                        <a:pt x="0" y="12"/>
                      </a:cubicBez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5" name="Freeform 24">
                  <a:extLst>
                    <a:ext uri="{FF2B5EF4-FFF2-40B4-BE49-F238E27FC236}">
                      <a16:creationId xmlns:a16="http://schemas.microsoft.com/office/drawing/2014/main" id="{4EDE314C-6B15-52C3-4648-224D1AEFC7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35351" y="2500313"/>
                  <a:ext cx="241300" cy="627062"/>
                </a:xfrm>
                <a:custGeom>
                  <a:avLst/>
                  <a:gdLst/>
                  <a:ahLst/>
                  <a:cxnLst>
                    <a:cxn ang="0">
                      <a:pos x="97" y="0"/>
                    </a:cxn>
                    <a:cxn ang="0">
                      <a:pos x="101" y="7"/>
                    </a:cxn>
                    <a:cxn ang="0">
                      <a:pos x="87" y="123"/>
                    </a:cxn>
                    <a:cxn ang="0">
                      <a:pos x="92" y="262"/>
                    </a:cxn>
                    <a:cxn ang="0">
                      <a:pos x="64" y="263"/>
                    </a:cxn>
                    <a:cxn ang="0">
                      <a:pos x="0" y="250"/>
                    </a:cxn>
                    <a:cxn ang="0">
                      <a:pos x="13" y="220"/>
                    </a:cxn>
                    <a:cxn ang="0">
                      <a:pos x="32" y="69"/>
                    </a:cxn>
                    <a:cxn ang="0">
                      <a:pos x="32" y="14"/>
                    </a:cxn>
                    <a:cxn ang="0">
                      <a:pos x="34" y="12"/>
                    </a:cxn>
                    <a:cxn ang="0">
                      <a:pos x="37" y="3"/>
                    </a:cxn>
                    <a:cxn ang="0">
                      <a:pos x="69" y="29"/>
                    </a:cxn>
                    <a:cxn ang="0">
                      <a:pos x="97" y="0"/>
                    </a:cxn>
                  </a:cxnLst>
                  <a:rect l="0" t="0" r="r" b="b"/>
                  <a:pathLst>
                    <a:path w="101" h="263">
                      <a:moveTo>
                        <a:pt x="97" y="0"/>
                      </a:moveTo>
                      <a:cubicBezTo>
                        <a:pt x="98" y="2"/>
                        <a:pt x="99" y="4"/>
                        <a:pt x="101" y="7"/>
                      </a:cubicBezTo>
                      <a:cubicBezTo>
                        <a:pt x="98" y="26"/>
                        <a:pt x="90" y="82"/>
                        <a:pt x="87" y="123"/>
                      </a:cubicBezTo>
                      <a:cubicBezTo>
                        <a:pt x="83" y="171"/>
                        <a:pt x="92" y="262"/>
                        <a:pt x="92" y="262"/>
                      </a:cubicBezTo>
                      <a:cubicBezTo>
                        <a:pt x="92" y="262"/>
                        <a:pt x="85" y="263"/>
                        <a:pt x="64" y="263"/>
                      </a:cubicBezTo>
                      <a:cubicBezTo>
                        <a:pt x="43" y="263"/>
                        <a:pt x="0" y="250"/>
                        <a:pt x="0" y="250"/>
                      </a:cubicBezTo>
                      <a:cubicBezTo>
                        <a:pt x="0" y="250"/>
                        <a:pt x="7" y="237"/>
                        <a:pt x="13" y="220"/>
                      </a:cubicBezTo>
                      <a:cubicBezTo>
                        <a:pt x="19" y="204"/>
                        <a:pt x="29" y="131"/>
                        <a:pt x="32" y="69"/>
                      </a:cubicBezTo>
                      <a:cubicBezTo>
                        <a:pt x="34" y="38"/>
                        <a:pt x="34" y="23"/>
                        <a:pt x="32" y="14"/>
                      </a:cubicBezTo>
                      <a:cubicBezTo>
                        <a:pt x="33" y="13"/>
                        <a:pt x="34" y="12"/>
                        <a:pt x="34" y="12"/>
                      </a:cubicBezTo>
                      <a:cubicBezTo>
                        <a:pt x="35" y="10"/>
                        <a:pt x="37" y="7"/>
                        <a:pt x="37" y="3"/>
                      </a:cubicBezTo>
                      <a:cubicBezTo>
                        <a:pt x="44" y="16"/>
                        <a:pt x="60" y="29"/>
                        <a:pt x="69" y="29"/>
                      </a:cubicBezTo>
                      <a:cubicBezTo>
                        <a:pt x="79" y="29"/>
                        <a:pt x="91" y="10"/>
                        <a:pt x="97" y="0"/>
                      </a:cubicBezTo>
                      <a:close/>
                    </a:path>
                  </a:pathLst>
                </a:custGeom>
                <a:solidFill>
                  <a:srgbClr val="D25500">
                    <a:lumMod val="40000"/>
                    <a:lumOff val="6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16" name="Freeform 25">
                  <a:extLst>
                    <a:ext uri="{FF2B5EF4-FFF2-40B4-BE49-F238E27FC236}">
                      <a16:creationId xmlns:a16="http://schemas.microsoft.com/office/drawing/2014/main" id="{19011777-CC4E-D0A3-5593-DD80F47542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48063" y="2576513"/>
                  <a:ext cx="96838" cy="617537"/>
                </a:xfrm>
                <a:custGeom>
                  <a:avLst/>
                  <a:gdLst/>
                  <a:ahLst/>
                  <a:cxnLst>
                    <a:cxn ang="0">
                      <a:pos x="0" y="11"/>
                    </a:cxn>
                    <a:cxn ang="0">
                      <a:pos x="20" y="0"/>
                    </a:cxn>
                    <a:cxn ang="0">
                      <a:pos x="41" y="11"/>
                    </a:cxn>
                    <a:cxn ang="0">
                      <a:pos x="27" y="18"/>
                    </a:cxn>
                    <a:cxn ang="0">
                      <a:pos x="33" y="107"/>
                    </a:cxn>
                    <a:cxn ang="0">
                      <a:pos x="32" y="238"/>
                    </a:cxn>
                    <a:cxn ang="0">
                      <a:pos x="15" y="239"/>
                    </a:cxn>
                    <a:cxn ang="0">
                      <a:pos x="14" y="89"/>
                    </a:cxn>
                    <a:cxn ang="0">
                      <a:pos x="15" y="18"/>
                    </a:cxn>
                    <a:cxn ang="0">
                      <a:pos x="0" y="11"/>
                    </a:cxn>
                  </a:cxnLst>
                  <a:rect l="0" t="0" r="r" b="b"/>
                  <a:pathLst>
                    <a:path w="41" h="259">
                      <a:moveTo>
                        <a:pt x="0" y="11"/>
                      </a:moveTo>
                      <a:cubicBezTo>
                        <a:pt x="0" y="11"/>
                        <a:pt x="7" y="0"/>
                        <a:pt x="20" y="0"/>
                      </a:cubicBezTo>
                      <a:cubicBezTo>
                        <a:pt x="33" y="0"/>
                        <a:pt x="41" y="11"/>
                        <a:pt x="41" y="11"/>
                      </a:cubicBezTo>
                      <a:cubicBezTo>
                        <a:pt x="41" y="11"/>
                        <a:pt x="27" y="8"/>
                        <a:pt x="27" y="18"/>
                      </a:cubicBezTo>
                      <a:cubicBezTo>
                        <a:pt x="28" y="27"/>
                        <a:pt x="33" y="76"/>
                        <a:pt x="33" y="107"/>
                      </a:cubicBezTo>
                      <a:cubicBezTo>
                        <a:pt x="33" y="139"/>
                        <a:pt x="35" y="222"/>
                        <a:pt x="32" y="238"/>
                      </a:cubicBezTo>
                      <a:cubicBezTo>
                        <a:pt x="28" y="253"/>
                        <a:pt x="17" y="259"/>
                        <a:pt x="15" y="239"/>
                      </a:cubicBezTo>
                      <a:cubicBezTo>
                        <a:pt x="12" y="219"/>
                        <a:pt x="13" y="110"/>
                        <a:pt x="14" y="89"/>
                      </a:cubicBezTo>
                      <a:cubicBezTo>
                        <a:pt x="14" y="68"/>
                        <a:pt x="18" y="24"/>
                        <a:pt x="15" y="18"/>
                      </a:cubicBezTo>
                      <a:cubicBezTo>
                        <a:pt x="13" y="12"/>
                        <a:pt x="7" y="8"/>
                        <a:pt x="0" y="11"/>
                      </a:cubicBezTo>
                      <a:close/>
                    </a:path>
                  </a:pathLst>
                </a:custGeom>
                <a:solidFill>
                  <a:srgbClr val="D25500">
                    <a:lumMod val="60000"/>
                    <a:lumOff val="40000"/>
                  </a:srgb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pic>
            <p:nvPicPr>
              <p:cNvPr id="111" name="Graphic 110" descr="Boy wearing cape">
                <a:extLst>
                  <a:ext uri="{FF2B5EF4-FFF2-40B4-BE49-F238E27FC236}">
                    <a16:creationId xmlns:a16="http://schemas.microsoft.com/office/drawing/2014/main" id="{747A59A5-2FEB-1B65-6C0F-A4B81A4979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4940998" y="2784734"/>
                <a:ext cx="352540" cy="731520"/>
              </a:xfrm>
              <a:prstGeom prst="rect">
                <a:avLst/>
              </a:prstGeom>
            </p:spPr>
          </p:pic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BE42FC4-2A8C-2FD9-1AB3-21BB684C0C75}"/>
                </a:ext>
              </a:extLst>
            </p:cNvPr>
            <p:cNvSpPr txBox="1"/>
            <p:nvPr/>
          </p:nvSpPr>
          <p:spPr>
            <a:xfrm>
              <a:off x="3926854" y="4345907"/>
              <a:ext cx="102070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Best ECR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55B45DC0-7B7F-1D87-5FCE-14ADC97CABFF}"/>
                </a:ext>
              </a:extLst>
            </p:cNvPr>
            <p:cNvSpPr txBox="1"/>
            <p:nvPr/>
          </p:nvSpPr>
          <p:spPr>
            <a:xfrm>
              <a:off x="943850" y="4345907"/>
              <a:ext cx="116622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Household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0099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36F0-C660-AC3E-6D9B-0389F71E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Pro/Consumer Split for In-Market Audiences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E2BA94-7B71-5FF3-F2C3-45CAC96DF4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33949"/>
              </p:ext>
            </p:extLst>
          </p:nvPr>
        </p:nvGraphicFramePr>
        <p:xfrm>
          <a:off x="6175141" y="2573882"/>
          <a:ext cx="5018088" cy="3291690"/>
        </p:xfrm>
        <a:graphic>
          <a:graphicData uri="http://schemas.openxmlformats.org/drawingml/2006/table">
            <a:tbl>
              <a:tblPr/>
              <a:tblGrid>
                <a:gridCol w="2981325">
                  <a:extLst>
                    <a:ext uri="{9D8B030D-6E8A-4147-A177-3AD203B41FA5}">
                      <a16:colId xmlns:a16="http://schemas.microsoft.com/office/drawing/2014/main" val="14110521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3328302855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52774124"/>
                    </a:ext>
                  </a:extLst>
                </a:gridCol>
                <a:gridCol w="844550">
                  <a:extLst>
                    <a:ext uri="{9D8B030D-6E8A-4147-A177-3AD203B41FA5}">
                      <a16:colId xmlns:a16="http://schemas.microsoft.com/office/drawing/2014/main" val="2822434416"/>
                    </a:ext>
                  </a:extLst>
                </a:gridCol>
              </a:tblGrid>
              <a:tr h="3441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IB In-Market Classes  - Q4 FY2024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Segment</a:t>
                      </a:r>
                    </a:p>
                  </a:txBody>
                  <a:tcPr marL="6350" marR="6350" marT="577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5773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22120"/>
                  </a:ext>
                </a:extLst>
              </a:tr>
              <a:tr h="24982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Class (Best ECR)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Pro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Consumer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Unsegmented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1245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IB_INMKT_029_013_REFRIGERATION_BESTECR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20.35%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70.94%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8.71%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300831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IB_INMKT_023_006_FLOOR_AND_WALL_TILE_BESTECR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30.20%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61.96%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7.83%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7292207"/>
                  </a:ext>
                </a:extLst>
              </a:tr>
              <a:tr h="34417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IB_INMKT_023_001_RIGID_CORE_VINYL_PLANK_BESTECR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31.51%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60.67%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7.81%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176246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IB_INMKT_026_003_BATH_FAUCETS_BESTECR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30.49%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62.35%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7.17%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486133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IB_INMKT_026_001_PIPE_AND_FITTINGS_BESTECR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32.94%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60.08%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6.98%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292568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IB_INMKT_029_032_TOILETS_AND_SINKS_BESTECR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28.64%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63.52%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7.84%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669652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nl-NL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IB_INMKT_029_022_VANITIES_BESTECR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27.58%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64.75%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7.67%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4232481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IB_INMKT_029_007_DISHWASHERS_BESTECR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18.68%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73.06%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8.25%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559373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IB_INMKT_027_018_EXTERIOR_LIGHTING_BESTECR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25.37%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67.32%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7.30%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8583082"/>
                  </a:ext>
                </a:extLst>
              </a:tr>
              <a:tr h="261502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IB_INMKT_023_007_ORGANIZATION_BESTECR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25.55%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67.01%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7.45%</a:t>
                      </a:r>
                    </a:p>
                  </a:txBody>
                  <a:tcPr marL="6350" marR="6350" marT="5773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9030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497E8C-AD32-6B2C-BB9F-A1979A191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699888"/>
              </p:ext>
            </p:extLst>
          </p:nvPr>
        </p:nvGraphicFramePr>
        <p:xfrm>
          <a:off x="836786" y="2573878"/>
          <a:ext cx="4973638" cy="3291694"/>
        </p:xfrm>
        <a:graphic>
          <a:graphicData uri="http://schemas.openxmlformats.org/drawingml/2006/table">
            <a:tbl>
              <a:tblPr/>
              <a:tblGrid>
                <a:gridCol w="2905125">
                  <a:extLst>
                    <a:ext uri="{9D8B030D-6E8A-4147-A177-3AD203B41FA5}">
                      <a16:colId xmlns:a16="http://schemas.microsoft.com/office/drawing/2014/main" val="3419244375"/>
                    </a:ext>
                  </a:extLst>
                </a:gridCol>
                <a:gridCol w="550863">
                  <a:extLst>
                    <a:ext uri="{9D8B030D-6E8A-4147-A177-3AD203B41FA5}">
                      <a16:colId xmlns:a16="http://schemas.microsoft.com/office/drawing/2014/main" val="3920333601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518716635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1548199408"/>
                    </a:ext>
                  </a:extLst>
                </a:gridCol>
              </a:tblGrid>
              <a:tr h="280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 IB In-Market Classes  - Q4 FY2024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0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Segment</a:t>
                      </a:r>
                    </a:p>
                  </a:txBody>
                  <a:tcPr marL="6350" marR="6350" marT="524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350" marR="6350" marT="5248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533576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Class (HH  Level) 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Pro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Consumer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i="0" u="none" strike="noStrike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Unsegmented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9713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28115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IB_INMKT_022_004_INSULATION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46.99%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48.70%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4.32%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284765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IB_INMKT_023_016_GARAGE_GENERAL_ORGANIZE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23.10%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68.00%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8.91%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2241507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IB_INMKT_025_007_POWER_TOOL_ACCESSORIES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33.83%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57.35%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8.82%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96165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IB_INMKT_025_009_PORTABLE_POWER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28.41%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60.93%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10.66%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073193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IB_INMKT_026_010_WATER_HEATERS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33.84%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56.71%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9.44%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1331735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IB_INMKT_027_016_INTERIOR_LIGHTING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26.89%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63.66%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9.44%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909554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IB_INMKT_028_004_CLEANING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33.07%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58.34%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8.59%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8512952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IB_INMKT_028_033_CHORE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13.26%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78.86%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7.87%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3531501"/>
                  </a:ext>
                </a:extLst>
              </a:tr>
              <a:tr h="270207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IB_INMKT_029_008_LAUNDRY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17.36%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69.91%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12.74%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3501745"/>
                  </a:ext>
                </a:extLst>
              </a:tr>
              <a:tr h="280049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IB_INMKT_059_026_HARD_WINDOW_COVERINGS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23.31%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68.27%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8.41%</a:t>
                      </a:r>
                    </a:p>
                  </a:txBody>
                  <a:tcPr marL="6350" marR="6350" marT="524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353043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F9DE44B-F82C-C1A7-6783-643EFD86B7A9}"/>
              </a:ext>
            </a:extLst>
          </p:cNvPr>
          <p:cNvSpPr txBox="1"/>
          <p:nvPr/>
        </p:nvSpPr>
        <p:spPr>
          <a:xfrm>
            <a:off x="882078" y="1639721"/>
            <a:ext cx="10427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overarching audience mix remains close to </a:t>
            </a:r>
            <a:r>
              <a:rPr lang="en-US" sz="1400" b="1" dirty="0"/>
              <a:t>40% Pro</a:t>
            </a:r>
            <a:r>
              <a:rPr lang="en-US" sz="1400" dirty="0"/>
              <a:t> and </a:t>
            </a:r>
            <a:r>
              <a:rPr lang="en-US" sz="1400" b="1" dirty="0"/>
              <a:t>60% Consumer</a:t>
            </a:r>
            <a:r>
              <a:rPr lang="en-US" sz="1400" dirty="0"/>
              <a:t>, though individual classes vary significantly based on product type and targeting strategy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432E14-AF2F-80BE-5898-69A888688119}"/>
              </a:ext>
            </a:extLst>
          </p:cNvPr>
          <p:cNvSpPr/>
          <p:nvPr/>
        </p:nvSpPr>
        <p:spPr>
          <a:xfrm>
            <a:off x="836786" y="1556427"/>
            <a:ext cx="10356443" cy="68980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9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44B76-F017-8B79-7396-8D574B7D1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Audience Qualification Breakdown | Q4 Conversion Classes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92A5740-3361-33AB-BE65-1AAE516741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21899"/>
              </p:ext>
            </p:extLst>
          </p:nvPr>
        </p:nvGraphicFramePr>
        <p:xfrm>
          <a:off x="740959" y="2442614"/>
          <a:ext cx="5355041" cy="3630074"/>
        </p:xfrm>
        <a:graphic>
          <a:graphicData uri="http://schemas.openxmlformats.org/drawingml/2006/table">
            <a:tbl>
              <a:tblPr firstRow="1"/>
              <a:tblGrid>
                <a:gridCol w="1787256">
                  <a:extLst>
                    <a:ext uri="{9D8B030D-6E8A-4147-A177-3AD203B41FA5}">
                      <a16:colId xmlns:a16="http://schemas.microsoft.com/office/drawing/2014/main" val="1754364184"/>
                    </a:ext>
                  </a:extLst>
                </a:gridCol>
                <a:gridCol w="1141692">
                  <a:extLst>
                    <a:ext uri="{9D8B030D-6E8A-4147-A177-3AD203B41FA5}">
                      <a16:colId xmlns:a16="http://schemas.microsoft.com/office/drawing/2014/main" val="1244643748"/>
                    </a:ext>
                  </a:extLst>
                </a:gridCol>
                <a:gridCol w="1236831">
                  <a:extLst>
                    <a:ext uri="{9D8B030D-6E8A-4147-A177-3AD203B41FA5}">
                      <a16:colId xmlns:a16="http://schemas.microsoft.com/office/drawing/2014/main" val="2502789895"/>
                    </a:ext>
                  </a:extLst>
                </a:gridCol>
                <a:gridCol w="1189262">
                  <a:extLst>
                    <a:ext uri="{9D8B030D-6E8A-4147-A177-3AD203B41FA5}">
                      <a16:colId xmlns:a16="http://schemas.microsoft.com/office/drawing/2014/main" val="1500316157"/>
                    </a:ext>
                  </a:extLst>
                </a:gridCol>
              </a:tblGrid>
              <a:tr h="20775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Deterministic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Probabilistic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Overlap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464370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AIR QUALITY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1012418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CAULKS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14.87%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68.04%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8470566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CHORE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859169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CLEANING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23.65%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65.94%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10.41%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4178492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CLOSET ORGANIZATION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504661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DECORATIVE HOLIDAY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268196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DISHWASHERS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6.09%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76.91%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16.99%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5073973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DISPOSERS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436616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EXTERIOR DOORS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3.47%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81.69%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14.84%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384254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EXTERIOR LIGHTING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62.10%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27.60%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9114500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FIRE SAFETY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5.97%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35634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FLOOR AND WALL TILE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4.03%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77.84%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18.13%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249400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GRILLS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12.14%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78.63%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9.23%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9875346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HAND 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28.19%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52.76%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19.05%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356488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HARD WINDOW COVERINGS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7.66%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179689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HOME &amp; MOBILE ELECTRONIC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353002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INSULATION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3104013"/>
                  </a:ext>
                </a:extLst>
              </a:tr>
              <a:tr h="17150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INTERIOR DOORS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3.44%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79.51%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17.06%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48" marR="4248" marT="386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17048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8AA6D2-7FF7-4DFA-F6EF-5EA598A85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91397"/>
              </p:ext>
            </p:extLst>
          </p:nvPr>
        </p:nvGraphicFramePr>
        <p:xfrm>
          <a:off x="6478695" y="2442614"/>
          <a:ext cx="4880428" cy="3630081"/>
        </p:xfrm>
        <a:graphic>
          <a:graphicData uri="http://schemas.openxmlformats.org/drawingml/2006/table">
            <a:tbl>
              <a:tblPr firstRow="1"/>
              <a:tblGrid>
                <a:gridCol w="1893572">
                  <a:extLst>
                    <a:ext uri="{9D8B030D-6E8A-4147-A177-3AD203B41FA5}">
                      <a16:colId xmlns:a16="http://schemas.microsoft.com/office/drawing/2014/main" val="3611510315"/>
                    </a:ext>
                  </a:extLst>
                </a:gridCol>
                <a:gridCol w="1006854">
                  <a:extLst>
                    <a:ext uri="{9D8B030D-6E8A-4147-A177-3AD203B41FA5}">
                      <a16:colId xmlns:a16="http://schemas.microsoft.com/office/drawing/2014/main" val="3436386535"/>
                    </a:ext>
                  </a:extLst>
                </a:gridCol>
                <a:gridCol w="914540">
                  <a:extLst>
                    <a:ext uri="{9D8B030D-6E8A-4147-A177-3AD203B41FA5}">
                      <a16:colId xmlns:a16="http://schemas.microsoft.com/office/drawing/2014/main" val="992720224"/>
                    </a:ext>
                  </a:extLst>
                </a:gridCol>
                <a:gridCol w="1065462">
                  <a:extLst>
                    <a:ext uri="{9D8B030D-6E8A-4147-A177-3AD203B41FA5}">
                      <a16:colId xmlns:a16="http://schemas.microsoft.com/office/drawing/2014/main" val="3914313497"/>
                    </a:ext>
                  </a:extLst>
                </a:gridCol>
              </a:tblGrid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Class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Deterministic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 dirty="0">
                          <a:solidFill>
                            <a:srgbClr val="FFFFFF"/>
                          </a:solidFill>
                          <a:effectLst/>
                        </a:rPr>
                        <a:t>Probabilistic</a:t>
                      </a:r>
                      <a:endParaRPr lang="en-US" sz="1100" b="1" i="0" u="none" strike="noStrike" dirty="0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bg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1" u="none" strike="noStrike">
                          <a:solidFill>
                            <a:srgbClr val="FFFFFF"/>
                          </a:solidFill>
                          <a:effectLst/>
                        </a:rPr>
                        <a:t>Overlap</a:t>
                      </a:r>
                      <a:endParaRPr lang="en-US" sz="1100" b="1" i="0" u="none" strike="noStrike">
                        <a:solidFill>
                          <a:srgbClr val="FFFFFF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9630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372167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INTERIOR LIGHTING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12.07%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67.18%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20.75%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0060883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INTERIOR PAINT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82.85%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6.19%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585312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LAMINATE FLOORING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86.82%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6676183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LAUNDRY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4.36%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78.16%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17.49%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37651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LIGHT BULBS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4.34%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796740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PIPE AND FITTINGS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30.66%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40.25%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162784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PORTABLE POWER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36.31%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43.86%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19.84%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6588683"/>
                  </a:ext>
                </a:extLst>
              </a:tr>
              <a:tr h="34226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POWER TOOL ACCESSORIES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40.49%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28.42%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31.09%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424700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REFRIGERATION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13.27%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65.22%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21.52%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7044750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S/O WINDOW COVERINGS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2.20%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93.78%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4.02%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4559454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 ORDER CABINETS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0.37%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97.33%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2.30%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479542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SPECIAL ORDER CARPET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98.14%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1.45%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661082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TOILETS &amp; SEATS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4.99%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84.32%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10.69%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574905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TOOLS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100.00%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0.00%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954315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TUBS AND SHOWERS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5.98%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64.54%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29.47%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9310486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VANITIES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10.66%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61.22%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28.12%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7102458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VINYL PLANK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2.77%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47.61%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9.33%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9079706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WATER HEATERS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2.45%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87.11%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10.44%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1094090"/>
                  </a:ext>
                </a:extLst>
              </a:tr>
              <a:tr h="1730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WOOD FLOORING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2.50%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90.18%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 fontAlgn="b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7.32%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862" marR="3862" marT="378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68066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401483A-13BC-2F96-8697-9528CD7E2869}"/>
              </a:ext>
            </a:extLst>
          </p:cNvPr>
          <p:cNvSpPr/>
          <p:nvPr/>
        </p:nvSpPr>
        <p:spPr>
          <a:xfrm>
            <a:off x="740959" y="1361872"/>
            <a:ext cx="10618164" cy="758758"/>
          </a:xfrm>
          <a:prstGeom prst="rect">
            <a:avLst/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0C048F-7C3A-1BDC-D0AA-4FD3772CD8E6}"/>
              </a:ext>
            </a:extLst>
          </p:cNvPr>
          <p:cNvSpPr txBox="1"/>
          <p:nvPr/>
        </p:nvSpPr>
        <p:spPr>
          <a:xfrm>
            <a:off x="832877" y="1466804"/>
            <a:ext cx="1037338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/>
              <a:t>The final audience sets for the classes consist of audiences from both deterministic and probabilistic models, with some audiences qualifying through both which are the overlap audiences</a:t>
            </a:r>
          </a:p>
        </p:txBody>
      </p:sp>
    </p:spTree>
    <p:extLst>
      <p:ext uri="{BB962C8B-B14F-4D97-AF65-F5344CB8AC3E}">
        <p14:creationId xmlns:p14="http://schemas.microsoft.com/office/powerpoint/2010/main" val="14624672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66758-5387-ED9F-644C-1B3E63C0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In-Market Personalized Product Feed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273A93A-84C9-2A29-4D28-FC8BADD1F1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048023"/>
              </p:ext>
            </p:extLst>
          </p:nvPr>
        </p:nvGraphicFramePr>
        <p:xfrm>
          <a:off x="361188" y="2071875"/>
          <a:ext cx="6098012" cy="4006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7" name="Group 26">
            <a:extLst>
              <a:ext uri="{FF2B5EF4-FFF2-40B4-BE49-F238E27FC236}">
                <a16:creationId xmlns:a16="http://schemas.microsoft.com/office/drawing/2014/main" id="{6A8ED55C-E523-6058-B17A-0F74C3FCAB5D}"/>
              </a:ext>
            </a:extLst>
          </p:cNvPr>
          <p:cNvGrpSpPr/>
          <p:nvPr/>
        </p:nvGrpSpPr>
        <p:grpSpPr>
          <a:xfrm>
            <a:off x="7868301" y="1464973"/>
            <a:ext cx="3332173" cy="4577526"/>
            <a:chOff x="7967162" y="1225078"/>
            <a:chExt cx="3332173" cy="4577526"/>
          </a:xfrm>
        </p:grpSpPr>
        <p:sp>
          <p:nvSpPr>
            <p:cNvPr id="6" name="Rectangle: Rounded Corners 8">
              <a:extLst>
                <a:ext uri="{FF2B5EF4-FFF2-40B4-BE49-F238E27FC236}">
                  <a16:creationId xmlns:a16="http://schemas.microsoft.com/office/drawing/2014/main" id="{86C7F3A1-D1EF-3D69-CCA8-6194A4FDE7BA}"/>
                </a:ext>
              </a:extLst>
            </p:cNvPr>
            <p:cNvSpPr/>
            <p:nvPr/>
          </p:nvSpPr>
          <p:spPr>
            <a:xfrm>
              <a:off x="7967162" y="1408286"/>
              <a:ext cx="3332173" cy="4394318"/>
            </a:xfrm>
            <a:prstGeom prst="roundRect">
              <a:avLst>
                <a:gd name="adj" fmla="val 5487"/>
              </a:avLst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3E3E8B-BB5E-14B0-1EA3-4E2A6D286E24}"/>
                </a:ext>
              </a:extLst>
            </p:cNvPr>
            <p:cNvGrpSpPr/>
            <p:nvPr/>
          </p:nvGrpSpPr>
          <p:grpSpPr>
            <a:xfrm>
              <a:off x="8267141" y="1831980"/>
              <a:ext cx="2742395" cy="3732962"/>
              <a:chOff x="8220006" y="1747139"/>
              <a:chExt cx="2742395" cy="3732962"/>
            </a:xfrm>
          </p:grpSpPr>
          <p:sp>
            <p:nvSpPr>
              <p:cNvPr id="8" name="Rectangle: Rounded Corners 19">
                <a:extLst>
                  <a:ext uri="{FF2B5EF4-FFF2-40B4-BE49-F238E27FC236}">
                    <a16:creationId xmlns:a16="http://schemas.microsoft.com/office/drawing/2014/main" id="{E0E4F66C-7CEC-C47F-C555-A72ACBE187EA}"/>
                  </a:ext>
                </a:extLst>
              </p:cNvPr>
              <p:cNvSpPr/>
              <p:nvPr/>
            </p:nvSpPr>
            <p:spPr>
              <a:xfrm>
                <a:off x="8252597" y="4807921"/>
                <a:ext cx="2709804" cy="672180"/>
              </a:xfrm>
              <a:prstGeom prst="round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9" name="Rectangle: Rounded Corners 15">
                <a:extLst>
                  <a:ext uri="{FF2B5EF4-FFF2-40B4-BE49-F238E27FC236}">
                    <a16:creationId xmlns:a16="http://schemas.microsoft.com/office/drawing/2014/main" id="{2DF953A2-FAE6-D2F7-D5AB-96BF839C198C}"/>
                  </a:ext>
                </a:extLst>
              </p:cNvPr>
              <p:cNvSpPr/>
              <p:nvPr/>
            </p:nvSpPr>
            <p:spPr>
              <a:xfrm>
                <a:off x="8261711" y="4195060"/>
                <a:ext cx="2670048" cy="504216"/>
              </a:xfrm>
              <a:prstGeom prst="round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13">
                <a:extLst>
                  <a:ext uri="{FF2B5EF4-FFF2-40B4-BE49-F238E27FC236}">
                    <a16:creationId xmlns:a16="http://schemas.microsoft.com/office/drawing/2014/main" id="{8A6D707B-CAEC-BE14-38D0-C17AAE2C3AF9}"/>
                  </a:ext>
                </a:extLst>
              </p:cNvPr>
              <p:cNvSpPr/>
              <p:nvPr/>
            </p:nvSpPr>
            <p:spPr>
              <a:xfrm>
                <a:off x="8252597" y="3588155"/>
                <a:ext cx="2670048" cy="504216"/>
              </a:xfrm>
              <a:prstGeom prst="round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1" name="Rectangle: Rounded Corners 11">
                <a:extLst>
                  <a:ext uri="{FF2B5EF4-FFF2-40B4-BE49-F238E27FC236}">
                    <a16:creationId xmlns:a16="http://schemas.microsoft.com/office/drawing/2014/main" id="{E7BE844A-9084-A716-8E00-AAEF06632304}"/>
                  </a:ext>
                </a:extLst>
              </p:cNvPr>
              <p:cNvSpPr/>
              <p:nvPr/>
            </p:nvSpPr>
            <p:spPr>
              <a:xfrm>
                <a:off x="8235297" y="2938233"/>
                <a:ext cx="2671213" cy="504216"/>
              </a:xfrm>
              <a:prstGeom prst="round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2" name="Rectangle: Rounded Corners 9">
                <a:extLst>
                  <a:ext uri="{FF2B5EF4-FFF2-40B4-BE49-F238E27FC236}">
                    <a16:creationId xmlns:a16="http://schemas.microsoft.com/office/drawing/2014/main" id="{937F9C81-0D2F-73C4-EA1D-754C15BA7E1A}"/>
                  </a:ext>
                </a:extLst>
              </p:cNvPr>
              <p:cNvSpPr/>
              <p:nvPr/>
            </p:nvSpPr>
            <p:spPr>
              <a:xfrm>
                <a:off x="8235297" y="2357288"/>
                <a:ext cx="2671213" cy="504216"/>
              </a:xfrm>
              <a:prstGeom prst="round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sp>
            <p:nvSpPr>
              <p:cNvPr id="13" name="Rectangle: Rounded Corners 1">
                <a:extLst>
                  <a:ext uri="{FF2B5EF4-FFF2-40B4-BE49-F238E27FC236}">
                    <a16:creationId xmlns:a16="http://schemas.microsoft.com/office/drawing/2014/main" id="{591A662A-B18E-28C6-8D6C-771BE34BD69B}"/>
                  </a:ext>
                </a:extLst>
              </p:cNvPr>
              <p:cNvSpPr/>
              <p:nvPr/>
            </p:nvSpPr>
            <p:spPr>
              <a:xfrm>
                <a:off x="8220006" y="1747139"/>
                <a:ext cx="2671213" cy="504216"/>
              </a:xfrm>
              <a:prstGeom prst="round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14" name="Picture 2">
                <a:extLst>
                  <a:ext uri="{FF2B5EF4-FFF2-40B4-BE49-F238E27FC236}">
                    <a16:creationId xmlns:a16="http://schemas.microsoft.com/office/drawing/2014/main" id="{5481BAA4-A051-4CC7-97CF-C575BC410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6356" y="1800658"/>
                <a:ext cx="370840" cy="370840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</p:pic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AF911247-BD21-D357-5214-AC62961183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7017" y="2394485"/>
                <a:ext cx="374904" cy="37490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</p:pic>
          <p:pic>
            <p:nvPicPr>
              <p:cNvPr id="16" name="Picture 6">
                <a:extLst>
                  <a:ext uri="{FF2B5EF4-FFF2-40B4-BE49-F238E27FC236}">
                    <a16:creationId xmlns:a16="http://schemas.microsoft.com/office/drawing/2014/main" id="{DEB052A4-2FB0-BD1B-1404-C80AA74719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2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02292" y="3075118"/>
                <a:ext cx="374904" cy="37490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</p:pic>
          <p:pic>
            <p:nvPicPr>
              <p:cNvPr id="17" name="Picture 8">
                <a:extLst>
                  <a:ext uri="{FF2B5EF4-FFF2-40B4-BE49-F238E27FC236}">
                    <a16:creationId xmlns:a16="http://schemas.microsoft.com/office/drawing/2014/main" id="{AA905523-D1AD-88AF-6060-7C2EF2272A5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2149" y="3642872"/>
                <a:ext cx="374904" cy="37490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</p:pic>
          <p:pic>
            <p:nvPicPr>
              <p:cNvPr id="18" name="Picture 18">
                <a:extLst>
                  <a:ext uri="{FF2B5EF4-FFF2-40B4-BE49-F238E27FC236}">
                    <a16:creationId xmlns:a16="http://schemas.microsoft.com/office/drawing/2014/main" id="{AA5A1AD8-63A7-F5C2-EBD6-59308909749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56105" y="4259033"/>
                <a:ext cx="374904" cy="37490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</p:pic>
          <p:pic>
            <p:nvPicPr>
              <p:cNvPr id="19" name="Picture 20">
                <a:extLst>
                  <a:ext uri="{FF2B5EF4-FFF2-40B4-BE49-F238E27FC236}">
                    <a16:creationId xmlns:a16="http://schemas.microsoft.com/office/drawing/2014/main" id="{8805632C-CF3D-40BC-1C72-C1F30CA87E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18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74925" y="4952089"/>
                <a:ext cx="374904" cy="37490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EDEDCF4-3E80-57AB-3A06-2024F4B8554D}"/>
                  </a:ext>
                </a:extLst>
              </p:cNvPr>
              <p:cNvSpPr txBox="1"/>
              <p:nvPr/>
            </p:nvSpPr>
            <p:spPr>
              <a:xfrm>
                <a:off x="8836762" y="1829970"/>
                <a:ext cx="1170420" cy="33855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lawik" panose="020B0502040204020203" pitchFamily="34" charset="0"/>
                    <a:ea typeface="+mn-ea"/>
                    <a:cs typeface="+mn-cs"/>
                  </a:rPr>
                  <a:t>Checkout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779E80F-9B17-4F76-D1A2-5A0EC561C87F}"/>
                  </a:ext>
                </a:extLst>
              </p:cNvPr>
              <p:cNvSpPr txBox="1"/>
              <p:nvPr/>
            </p:nvSpPr>
            <p:spPr>
              <a:xfrm>
                <a:off x="8852053" y="2440120"/>
                <a:ext cx="1679918" cy="33855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lawik" panose="020B0502040204020203" pitchFamily="34" charset="0"/>
                    <a:ea typeface="+mn-ea"/>
                    <a:cs typeface="+mn-cs"/>
                  </a:rPr>
                  <a:t>Add To Cart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2B0B9D-4813-948E-C71A-5D164154F270}"/>
                  </a:ext>
                </a:extLst>
              </p:cNvPr>
              <p:cNvSpPr txBox="1"/>
              <p:nvPr/>
            </p:nvSpPr>
            <p:spPr>
              <a:xfrm>
                <a:off x="8852053" y="3021064"/>
                <a:ext cx="1792394" cy="33855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lawik" panose="020B0502040204020203" pitchFamily="34" charset="0"/>
                    <a:ea typeface="+mn-ea"/>
                    <a:cs typeface="+mn-cs"/>
                  </a:rPr>
                  <a:t>Image Interaction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5E1BE-9B36-5B79-4FF1-497C802D1FC4}"/>
                  </a:ext>
                </a:extLst>
              </p:cNvPr>
              <p:cNvSpPr txBox="1"/>
              <p:nvPr/>
            </p:nvSpPr>
            <p:spPr>
              <a:xfrm>
                <a:off x="8920583" y="3666412"/>
                <a:ext cx="1873677" cy="33855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lawik" panose="020B0502040204020203" pitchFamily="34" charset="0"/>
                    <a:ea typeface="+mn-ea"/>
                    <a:cs typeface="+mn-cs"/>
                  </a:rPr>
                  <a:t>Q&amp;A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6B03631-98E2-BEF8-FDE2-5B1F27603112}"/>
                  </a:ext>
                </a:extLst>
              </p:cNvPr>
              <p:cNvSpPr txBox="1"/>
              <p:nvPr/>
            </p:nvSpPr>
            <p:spPr>
              <a:xfrm>
                <a:off x="8782168" y="4276579"/>
                <a:ext cx="2109051" cy="338554"/>
              </a:xfrm>
              <a:prstGeom prst="rect">
                <a:avLst/>
              </a:prstGeom>
              <a:solidFill>
                <a:srgbClr val="8A8A8A"/>
              </a:solidFill>
              <a:ln>
                <a:solidFill>
                  <a:srgbClr val="8A8A8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lawik" panose="020B0502040204020203" pitchFamily="34" charset="0"/>
                    <a:ea typeface="+mn-ea"/>
                    <a:cs typeface="+mn-cs"/>
                  </a:rPr>
                  <a:t>Review &amp; Interaction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D777928-1573-A883-9191-180BE3B01F45}"/>
                  </a:ext>
                </a:extLst>
              </p:cNvPr>
              <p:cNvSpPr txBox="1"/>
              <p:nvPr/>
            </p:nvSpPr>
            <p:spPr>
              <a:xfrm>
                <a:off x="8782822" y="4852991"/>
                <a:ext cx="2108397" cy="584775"/>
              </a:xfrm>
              <a:prstGeom prst="rect">
                <a:avLst/>
              </a:prstGeom>
              <a:noFill/>
              <a:ln>
                <a:solidFill>
                  <a:srgbClr val="8A8A8A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Selawik" panose="020B0502040204020203" pitchFamily="34" charset="0"/>
                    <a:ea typeface="+mn-ea"/>
                    <a:cs typeface="+mn-cs"/>
                  </a:rPr>
                  <a:t>Clicks/Browse/    Interaction</a:t>
                </a:r>
              </a:p>
            </p:txBody>
          </p:sp>
        </p:grpSp>
        <p:sp>
          <p:nvSpPr>
            <p:cNvPr id="26" name="Rectangle: Rounded Corners 5">
              <a:extLst>
                <a:ext uri="{FF2B5EF4-FFF2-40B4-BE49-F238E27FC236}">
                  <a16:creationId xmlns:a16="http://schemas.microsoft.com/office/drawing/2014/main" id="{CD958FA8-A97D-7491-01F1-BF5578E06D4F}"/>
                </a:ext>
              </a:extLst>
            </p:cNvPr>
            <p:cNvSpPr/>
            <p:nvPr/>
          </p:nvSpPr>
          <p:spPr>
            <a:xfrm>
              <a:off x="8159789" y="1225078"/>
              <a:ext cx="2951351" cy="381797"/>
            </a:xfrm>
            <a:prstGeom prst="roundRect">
              <a:avLst/>
            </a:prstGeom>
            <a:solidFill>
              <a:srgbClr val="FF67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Signals Considered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06AF912-5313-5D77-E141-CF4CD88297E3}"/>
              </a:ext>
            </a:extLst>
          </p:cNvPr>
          <p:cNvSpPr txBox="1"/>
          <p:nvPr/>
        </p:nvSpPr>
        <p:spPr>
          <a:xfrm>
            <a:off x="361188" y="1371182"/>
            <a:ext cx="7037962" cy="553998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Online Ads (OLA) offer the capability for personalization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We can customize images being shown to a HH based on their search history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A49A3-5657-7A24-1B66-909C698B89D4}"/>
              </a:ext>
            </a:extLst>
          </p:cNvPr>
          <p:cNvSpPr txBox="1"/>
          <p:nvPr/>
        </p:nvSpPr>
        <p:spPr>
          <a:xfrm>
            <a:off x="361188" y="6291615"/>
            <a:ext cx="60943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/>
                <a:ea typeface="+mn-ea"/>
                <a:cs typeface="+mn-cs"/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 to Miro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785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a04591e-2156-4e7e-b8dc-60ccb91b4f06}" enabled="1" method="Standard" siteId="{fb7e6711-b619-4fbe-afe6-f83b12673323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4445</Words>
  <Application>Microsoft Office PowerPoint</Application>
  <PresentationFormat>Widescreen</PresentationFormat>
  <Paragraphs>862</Paragraphs>
  <Slides>25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Agenda</vt:lpstr>
      <vt:lpstr>Conversion | Audience Definition</vt:lpstr>
      <vt:lpstr>Conversion | Audience Composition</vt:lpstr>
      <vt:lpstr>In-Market Audience Selection Process | Household Level Campaigns</vt:lpstr>
      <vt:lpstr>In-Market Audience Selection Process | ECR Level Campaigns</vt:lpstr>
      <vt:lpstr>Pro/Consumer Split for In-Market Audiences</vt:lpstr>
      <vt:lpstr>Audience Qualification Breakdown | Q4 Conversion Classes</vt:lpstr>
      <vt:lpstr>In-Market Personalized Product Feed</vt:lpstr>
      <vt:lpstr>Product Feed Match Rate | Q3 2024 Classes</vt:lpstr>
      <vt:lpstr>Front Loading and Percentile Suppression Test</vt:lpstr>
      <vt:lpstr>Front Loading Test Results – 1</vt:lpstr>
      <vt:lpstr>Front Loading Test Results - 2</vt:lpstr>
      <vt:lpstr>In-Market | Class Selection</vt:lpstr>
      <vt:lpstr>Class Selection | TOPSIS</vt:lpstr>
      <vt:lpstr>Deterministic Model Issue</vt:lpstr>
      <vt:lpstr>Actual Impact | Conversion Rate Comparison (Pre and Post Fix)</vt:lpstr>
      <vt:lpstr>Actual Impact | $ Per Targeted Households (Pre and Post Fix)</vt:lpstr>
      <vt:lpstr>Expected Spend Model (Two Stage Approach)</vt:lpstr>
      <vt:lpstr>Q2 Pro Suppression: Test Design</vt:lpstr>
      <vt:lpstr>Q3 ATLAS A/B Test: Test Design 1</vt:lpstr>
      <vt:lpstr>Q3 ATLAS A/B Test: Test Design 2</vt:lpstr>
      <vt:lpstr>Cross Sell Test</vt:lpstr>
      <vt:lpstr>Comparison Between Test  1 and Test 2</vt:lpstr>
      <vt:lpstr>Upsell 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Jairus Sam Joseph</dc:creator>
  <cp:lastModifiedBy>Jairus Sam Joseph</cp:lastModifiedBy>
  <cp:revision>3</cp:revision>
  <dcterms:created xsi:type="dcterms:W3CDTF">2025-05-13T07:47:50Z</dcterms:created>
  <dcterms:modified xsi:type="dcterms:W3CDTF">2025-07-09T12:16:00Z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Theme:9</vt:lpwstr>
  </property>
  <property fmtid="{D5CDD505-2E9C-101B-9397-08002B2CF9AE}" pid="3" name="ClassificationContentMarkingFooterText">
    <vt:lpwstr>INTERNAL USE</vt:lpwstr>
  </property>
</Properties>
</file>