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0" r:id="rId5"/>
  </p:sldMasterIdLst>
  <p:notesMasterIdLst>
    <p:notesMasterId r:id="rId28"/>
  </p:notesMasterIdLst>
  <p:sldIdLst>
    <p:sldId id="384" r:id="rId6"/>
    <p:sldId id="821" r:id="rId7"/>
    <p:sldId id="822" r:id="rId8"/>
    <p:sldId id="759" r:id="rId9"/>
    <p:sldId id="855" r:id="rId10"/>
    <p:sldId id="762" r:id="rId11"/>
    <p:sldId id="831" r:id="rId12"/>
    <p:sldId id="765" r:id="rId13"/>
    <p:sldId id="835" r:id="rId14"/>
    <p:sldId id="796" r:id="rId15"/>
    <p:sldId id="872" r:id="rId16"/>
    <p:sldId id="792" r:id="rId17"/>
    <p:sldId id="840" r:id="rId18"/>
    <p:sldId id="843" r:id="rId19"/>
    <p:sldId id="2145703865" r:id="rId20"/>
    <p:sldId id="819" r:id="rId21"/>
    <p:sldId id="2145703874" r:id="rId22"/>
    <p:sldId id="769" r:id="rId23"/>
    <p:sldId id="779" r:id="rId24"/>
    <p:sldId id="868" r:id="rId25"/>
    <p:sldId id="2145703875" r:id="rId26"/>
    <p:sldId id="196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7232C1-4B8F-40BB-8490-7866C8290708}">
          <p14:sldIdLst>
            <p14:sldId id="384"/>
            <p14:sldId id="821"/>
            <p14:sldId id="822"/>
            <p14:sldId id="759"/>
            <p14:sldId id="855"/>
            <p14:sldId id="762"/>
            <p14:sldId id="831"/>
            <p14:sldId id="765"/>
            <p14:sldId id="835"/>
            <p14:sldId id="796"/>
            <p14:sldId id="872"/>
            <p14:sldId id="792"/>
            <p14:sldId id="840"/>
            <p14:sldId id="843"/>
            <p14:sldId id="2145703865"/>
            <p14:sldId id="819"/>
            <p14:sldId id="2145703874"/>
            <p14:sldId id="769"/>
            <p14:sldId id="779"/>
          </p14:sldIdLst>
        </p14:section>
        <p14:section name="Appendix" id="{EAB395D3-5549-4F30-B3F3-C718E887E3F3}">
          <p14:sldIdLst>
            <p14:sldId id="868"/>
            <p14:sldId id="2145703875"/>
            <p14:sldId id="19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05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3C6A03-725C-42C7-B558-93B2A0E1D7CC}" v="7" dt="2025-07-15T09:54:41.3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jwal Gagan" userId="S::prajwal.gagan@mu-sigma.com::d25cb0d0-fd56-47ee-9518-cc273fb293e5" providerId="AD" clId="Web-{AE3C6A03-725C-42C7-B558-93B2A0E1D7CC}"/>
    <pc:docChg chg="modSld">
      <pc:chgData name="Prajwal Gagan" userId="S::prajwal.gagan@mu-sigma.com::d25cb0d0-fd56-47ee-9518-cc273fb293e5" providerId="AD" clId="Web-{AE3C6A03-725C-42C7-B558-93B2A0E1D7CC}" dt="2025-07-15T09:54:41.323" v="6" actId="1076"/>
      <pc:docMkLst>
        <pc:docMk/>
      </pc:docMkLst>
      <pc:sldChg chg="modSp">
        <pc:chgData name="Prajwal Gagan" userId="S::prajwal.gagan@mu-sigma.com::d25cb0d0-fd56-47ee-9518-cc273fb293e5" providerId="AD" clId="Web-{AE3C6A03-725C-42C7-B558-93B2A0E1D7CC}" dt="2025-07-15T09:54:41.323" v="6" actId="1076"/>
        <pc:sldMkLst>
          <pc:docMk/>
          <pc:sldMk cId="1231230653" sldId="779"/>
        </pc:sldMkLst>
        <pc:picChg chg="mod">
          <ac:chgData name="Prajwal Gagan" userId="S::prajwal.gagan@mu-sigma.com::d25cb0d0-fd56-47ee-9518-cc273fb293e5" providerId="AD" clId="Web-{AE3C6A03-725C-42C7-B558-93B2A0E1D7CC}" dt="2025-07-15T09:54:41.323" v="6" actId="1076"/>
          <ac:picMkLst>
            <pc:docMk/>
            <pc:sldMk cId="1231230653" sldId="779"/>
            <ac:picMk id="46" creationId="{6D0A1A79-0245-DE6B-DA23-CA3518D657AA}"/>
          </ac:picMkLst>
        </pc:picChg>
      </pc:sldChg>
      <pc:sldChg chg="modSp">
        <pc:chgData name="Prajwal Gagan" userId="S::prajwal.gagan@mu-sigma.com::d25cb0d0-fd56-47ee-9518-cc273fb293e5" providerId="AD" clId="Web-{AE3C6A03-725C-42C7-B558-93B2A0E1D7CC}" dt="2025-07-15T09:50:13.335" v="3" actId="1076"/>
        <pc:sldMkLst>
          <pc:docMk/>
          <pc:sldMk cId="1925929045" sldId="835"/>
        </pc:sldMkLst>
        <pc:spChg chg="mod">
          <ac:chgData name="Prajwal Gagan" userId="S::prajwal.gagan@mu-sigma.com::d25cb0d0-fd56-47ee-9518-cc273fb293e5" providerId="AD" clId="Web-{AE3C6A03-725C-42C7-B558-93B2A0E1D7CC}" dt="2025-07-15T09:50:13.335" v="3" actId="1076"/>
          <ac:spMkLst>
            <pc:docMk/>
            <pc:sldMk cId="1925929045" sldId="835"/>
            <ac:spMk id="99" creationId="{8B8CC958-026F-7160-2106-2046D080C0B0}"/>
          </ac:spMkLst>
        </pc:spChg>
        <pc:grpChg chg="mod">
          <ac:chgData name="Prajwal Gagan" userId="S::prajwal.gagan@mu-sigma.com::d25cb0d0-fd56-47ee-9518-cc273fb293e5" providerId="AD" clId="Web-{AE3C6A03-725C-42C7-B558-93B2A0E1D7CC}" dt="2025-07-15T09:49:55.959" v="1" actId="1076"/>
          <ac:grpSpMkLst>
            <pc:docMk/>
            <pc:sldMk cId="1925929045" sldId="835"/>
            <ac:grpSpMk id="7" creationId="{BB03BA53-D67B-39A2-C610-03874E8531C2}"/>
          </ac:grpSpMkLst>
        </pc:grpChg>
        <pc:picChg chg="mod">
          <ac:chgData name="Prajwal Gagan" userId="S::prajwal.gagan@mu-sigma.com::d25cb0d0-fd56-47ee-9518-cc273fb293e5" providerId="AD" clId="Web-{AE3C6A03-725C-42C7-B558-93B2A0E1D7CC}" dt="2025-07-15T09:50:00.741" v="2" actId="1076"/>
          <ac:picMkLst>
            <pc:docMk/>
            <pc:sldMk cId="1925929045" sldId="835"/>
            <ac:picMk id="106" creationId="{668D1167-FB54-B808-0518-7AD32C271FF1}"/>
          </ac:picMkLst>
        </pc:picChg>
      </pc:sldChg>
      <pc:sldChg chg="modSp">
        <pc:chgData name="Prajwal Gagan" userId="S::prajwal.gagan@mu-sigma.com::d25cb0d0-fd56-47ee-9518-cc273fb293e5" providerId="AD" clId="Web-{AE3C6A03-725C-42C7-B558-93B2A0E1D7CC}" dt="2025-07-15T09:50:45.038" v="4" actId="1076"/>
        <pc:sldMkLst>
          <pc:docMk/>
          <pc:sldMk cId="3793297118" sldId="840"/>
        </pc:sldMkLst>
        <pc:spChg chg="mod">
          <ac:chgData name="Prajwal Gagan" userId="S::prajwal.gagan@mu-sigma.com::d25cb0d0-fd56-47ee-9518-cc273fb293e5" providerId="AD" clId="Web-{AE3C6A03-725C-42C7-B558-93B2A0E1D7CC}" dt="2025-07-15T09:50:45.038" v="4" actId="1076"/>
          <ac:spMkLst>
            <pc:docMk/>
            <pc:sldMk cId="3793297118" sldId="840"/>
            <ac:spMk id="7" creationId="{36F4DE4C-8ECA-BEE7-9300-CDC921267F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54B7AC-A049-4302-8471-5F75404B2E91}" type="datetimeFigureOut">
              <a:rPr lang="en-US" smtClean="0"/>
              <a:t>7/15/2025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6A351-BA1D-423A-AA72-192E0DACE1CB}" type="slidenum">
              <a:rPr lang="en-US" smtClean="0"/>
              <a:t>‹#›</a:t>
            </a:fld>
            <a:endParaRPr lang="en-US"/>
          </a:p>
        </p:txBody>
      </p:sp>
    </p:spTree>
    <p:extLst>
      <p:ext uri="{BB962C8B-B14F-4D97-AF65-F5344CB8AC3E}">
        <p14:creationId xmlns:p14="http://schemas.microsoft.com/office/powerpoint/2010/main" val="2946107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github.com/microsoft/PowerBI-Tools-For-Capacities/blob/master/RealisticLoadTestTool/Readme.md"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 y="214313"/>
            <a:ext cx="7043738" cy="39624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srgbClr val="000000"/>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1</a:t>
            </a:fld>
            <a:endParaRPr kumimoji="0" lang="en-US" sz="800" b="0" i="0" u="none" strike="noStrike" kern="1200" cap="none" spc="0" normalizeH="0" baseline="0" noProof="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5624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srgbClr val="000000"/>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5</a:t>
            </a:fld>
            <a:endParaRPr kumimoji="0" lang="en-US" sz="800" b="0" i="0" u="none" strike="noStrike" kern="1200" cap="none" spc="0" normalizeH="0" baseline="0" noProof="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2679523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srgbClr val="000000"/>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9</a:t>
            </a:fld>
            <a:endParaRPr kumimoji="0" lang="en-US" sz="800" b="0" i="0" u="none" strike="noStrike" kern="1200" cap="none" spc="0" normalizeH="0" baseline="0" noProof="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112618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PowerBI-Tools-For-Capacities/RealisticLoadTestTool/Readme.md at master · microsoft/PowerBI-Tools-For-Capacities · GitHub</a:t>
            </a:r>
            <a:endParaRPr lang="en-US"/>
          </a:p>
        </p:txBody>
      </p:sp>
      <p:sp>
        <p:nvSpPr>
          <p:cNvPr id="4" name="Slide Number Placeholder 3"/>
          <p:cNvSpPr>
            <a:spLocks noGrp="1"/>
          </p:cNvSpPr>
          <p:nvPr>
            <p:ph type="sldNum" sz="quarter" idx="5"/>
          </p:nvPr>
        </p:nvSpPr>
        <p:spPr/>
        <p:txBody>
          <a:bodyPr/>
          <a:lstStyle/>
          <a:p>
            <a:fld id="{28D6A351-BA1D-423A-AA72-192E0DACE1CB}" type="slidenum">
              <a:rPr lang="en-US" smtClean="0"/>
              <a:t>15</a:t>
            </a:fld>
            <a:endParaRPr lang="en-US"/>
          </a:p>
        </p:txBody>
      </p:sp>
    </p:spTree>
    <p:extLst>
      <p:ext uri="{BB962C8B-B14F-4D97-AF65-F5344CB8AC3E}">
        <p14:creationId xmlns:p14="http://schemas.microsoft.com/office/powerpoint/2010/main" val="72958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E6025-30AE-01D5-6ED3-5AF092614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F94427-6C45-FF0E-5703-A537D69C55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6FACA0-C431-E23E-A018-E1198AC37CD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3899288-714E-CA90-81FB-397AB4F392E1}"/>
              </a:ext>
            </a:extLst>
          </p:cNvPr>
          <p:cNvSpPr>
            <a:spLocks noGrp="1"/>
          </p:cNvSpPr>
          <p:nvPr>
            <p:ph type="sldNum" sz="quarter" idx="5"/>
          </p:nvPr>
        </p:nvSpPr>
        <p:spPr/>
        <p:txBody>
          <a:bodyPr/>
          <a:lstStyle/>
          <a:p>
            <a:pPr marL="0" marR="0" lvl="0" indent="0" algn="r" defTabSz="962025" rtl="0" eaLnBrk="0" fontAlgn="base" latinLnBrk="0" hangingPunct="0">
              <a:lnSpc>
                <a:spcPct val="100000"/>
              </a:lnSpc>
              <a:spcBef>
                <a:spcPct val="0"/>
              </a:spcBef>
              <a:spcAft>
                <a:spcPct val="0"/>
              </a:spcAft>
              <a:buClrTx/>
              <a:buSzTx/>
              <a:buFontTx/>
              <a:buNone/>
              <a:tabLst/>
              <a:defRPr/>
            </a:pPr>
            <a:fld id="{62DCC290-FBB5-460F-B5AA-0FCBA6852F29}" type="slidenum">
              <a:rPr kumimoji="0" lang="en-US" sz="800" b="0" i="0" u="none" strike="noStrike" kern="1200" cap="none" spc="0" normalizeH="0" baseline="0" noProof="0" smtClean="0">
                <a:ln>
                  <a:noFill/>
                </a:ln>
                <a:solidFill>
                  <a:srgbClr val="000000"/>
                </a:solidFill>
                <a:effectLst/>
                <a:uLnTx/>
                <a:uFillTx/>
                <a:latin typeface="Arial" charset="0"/>
                <a:ea typeface="+mn-ea"/>
                <a:cs typeface="Times New Roman" pitchFamily="18" charset="0"/>
              </a:rPr>
              <a:pPr marL="0" marR="0" lvl="0" indent="0" algn="r" defTabSz="962025" rtl="0" eaLnBrk="0" fontAlgn="base" latinLnBrk="0" hangingPunct="0">
                <a:lnSpc>
                  <a:spcPct val="100000"/>
                </a:lnSpc>
                <a:spcBef>
                  <a:spcPct val="0"/>
                </a:spcBef>
                <a:spcAft>
                  <a:spcPct val="0"/>
                </a:spcAft>
                <a:buClrTx/>
                <a:buSzTx/>
                <a:buFontTx/>
                <a:buNone/>
                <a:tabLst/>
                <a:defRPr/>
              </a:pPr>
              <a:t>21</a:t>
            </a:fld>
            <a:endParaRPr kumimoji="0" lang="en-US" sz="800" b="0" i="0" u="none" strike="noStrike" kern="1200" cap="none" spc="0" normalizeH="0" baseline="0" noProof="0">
              <a:ln>
                <a:noFill/>
              </a:ln>
              <a:solidFill>
                <a:srgbClr val="00000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25394885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w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FAD166-043A-4F85-AE25-397E683754D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 t="22407" r="827" b="28982"/>
          <a:stretch/>
        </p:blipFill>
        <p:spPr>
          <a:xfrm>
            <a:off x="-3" y="3492515"/>
            <a:ext cx="12192004" cy="3365485"/>
          </a:xfrm>
          <a:prstGeom prst="rect">
            <a:avLst/>
          </a:prstGeom>
        </p:spPr>
      </p:pic>
      <p:sp>
        <p:nvSpPr>
          <p:cNvPr id="6" name="Line 6"/>
          <p:cNvSpPr>
            <a:spLocks noChangeShapeType="1"/>
          </p:cNvSpPr>
          <p:nvPr/>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354"/>
          </a:p>
        </p:txBody>
      </p:sp>
      <p:sp>
        <p:nvSpPr>
          <p:cNvPr id="10" name="Rectangle 12"/>
          <p:cNvSpPr>
            <a:spLocks noChangeArrowheads="1"/>
          </p:cNvSpPr>
          <p:nvPr/>
        </p:nvSpPr>
        <p:spPr bwMode="auto">
          <a:xfrm>
            <a:off x="4536903" y="4094163"/>
            <a:ext cx="3090021"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a:solidFill>
                  <a:schemeClr val="bg1"/>
                </a:solidFill>
                <a:latin typeface="+mj-lt"/>
              </a:rPr>
              <a:t>Chicago, IL</a:t>
            </a:r>
          </a:p>
          <a:p>
            <a:pPr>
              <a:spcBef>
                <a:spcPct val="0"/>
              </a:spcBef>
              <a:buClrTx/>
              <a:buFontTx/>
              <a:buNone/>
            </a:pPr>
            <a:r>
              <a:rPr lang="en-US" sz="2000" b="1">
                <a:solidFill>
                  <a:schemeClr val="bg1"/>
                </a:solidFill>
                <a:latin typeface="+mj-lt"/>
              </a:rPr>
              <a:t>Bangalore, India</a:t>
            </a:r>
          </a:p>
          <a:p>
            <a:pPr>
              <a:spcBef>
                <a:spcPct val="0"/>
              </a:spcBef>
              <a:buClrTx/>
              <a:buFontTx/>
              <a:buNone/>
            </a:pPr>
            <a:r>
              <a:rPr lang="en-US" sz="2000" b="1">
                <a:solidFill>
                  <a:schemeClr val="bg1"/>
                </a:solidFill>
                <a:latin typeface="+mj-lt"/>
              </a:rPr>
              <a:t>www.mu-sigma.com</a:t>
            </a:r>
          </a:p>
          <a:p>
            <a:pPr>
              <a:spcBef>
                <a:spcPct val="0"/>
              </a:spcBef>
              <a:buClrTx/>
              <a:buFontTx/>
              <a:buNone/>
            </a:pPr>
            <a:endParaRPr lang="en-US" sz="2000" b="1">
              <a:solidFill>
                <a:schemeClr val="bg1"/>
              </a:solidFill>
              <a:latin typeface="+mj-lt"/>
            </a:endParaRPr>
          </a:p>
        </p:txBody>
      </p:sp>
      <p:sp>
        <p:nvSpPr>
          <p:cNvPr id="5" name="Title Placeholder 13"/>
          <p:cNvSpPr>
            <a:spLocks noGrp="1"/>
          </p:cNvSpPr>
          <p:nvPr>
            <p:ph type="title" hasCustomPrompt="1"/>
          </p:nvPr>
        </p:nvSpPr>
        <p:spPr>
          <a:xfrm>
            <a:off x="2305171" y="2467429"/>
            <a:ext cx="8443323" cy="457200"/>
          </a:xfrm>
          <a:prstGeom prst="rect">
            <a:avLst/>
          </a:prstGeom>
        </p:spPr>
        <p:txBody>
          <a:bodyPr vert="horz" lIns="91440" tIns="45720" rIns="91440" bIns="45720" rtlCol="0" anchor="ctr">
            <a:normAutofit/>
          </a:bodyPr>
          <a:lstStyle>
            <a:lvl1pPr>
              <a:defRPr>
                <a:solidFill>
                  <a:schemeClr val="bg2">
                    <a:lumMod val="25000"/>
                  </a:schemeClr>
                </a:solidFill>
              </a:defRPr>
            </a:lvl1pPr>
          </a:lstStyle>
          <a:p>
            <a:r>
              <a:rPr lang="en-US"/>
              <a:t>Project Title</a:t>
            </a:r>
          </a:p>
        </p:txBody>
      </p:sp>
      <p:sp>
        <p:nvSpPr>
          <p:cNvPr id="11" name="Text Placeholder 10"/>
          <p:cNvSpPr>
            <a:spLocks noGrp="1"/>
          </p:cNvSpPr>
          <p:nvPr>
            <p:ph type="body" sz="quarter" idx="11" hasCustomPrompt="1"/>
          </p:nvPr>
        </p:nvSpPr>
        <p:spPr>
          <a:xfrm>
            <a:off x="4430796" y="5108573"/>
            <a:ext cx="3289377" cy="522288"/>
          </a:xfrm>
        </p:spPr>
        <p:txBody>
          <a:bodyPr anchor="ctr">
            <a:normAutofit/>
          </a:bodyPr>
          <a:lstStyle>
            <a:lvl1pPr algn="ctr">
              <a:buNone/>
              <a:defRPr sz="2216" b="0" i="0">
                <a:solidFill>
                  <a:schemeClr val="bg1"/>
                </a:solidFill>
              </a:defRPr>
            </a:lvl1pPr>
          </a:lstStyle>
          <a:p>
            <a:pPr lvl="0"/>
            <a:r>
              <a:rPr lang="en-US"/>
              <a:t>Insert Date</a:t>
            </a:r>
          </a:p>
        </p:txBody>
      </p:sp>
      <p:sp>
        <p:nvSpPr>
          <p:cNvPr id="13" name="Rectangle 14"/>
          <p:cNvSpPr>
            <a:spLocks noChangeArrowheads="1"/>
          </p:cNvSpPr>
          <p:nvPr/>
        </p:nvSpPr>
        <p:spPr bwMode="auto">
          <a:xfrm>
            <a:off x="211275" y="6472269"/>
            <a:ext cx="11769451" cy="430887"/>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b="0" u="none" kern="1200">
                <a:solidFill>
                  <a:schemeClr val="bg1"/>
                </a:solidFill>
                <a:latin typeface="+mn-lt"/>
                <a:ea typeface="+mn-ea"/>
                <a:cs typeface="Times New Roman" pitchFamily="18" charset="0"/>
              </a:rPr>
              <a:t>Proprietary Information</a:t>
            </a:r>
            <a:r>
              <a:rPr lang="en-GB" sz="1100" b="0" u="none">
                <a:solidFill>
                  <a:schemeClr val="bg1"/>
                </a:solidFill>
                <a:latin typeface="+mn-lt"/>
                <a:ea typeface="Arial Unicode MS" pitchFamily="34" charset="-128"/>
                <a:cs typeface="Arial Unicode MS" pitchFamily="34" charset="-128"/>
              </a:rPr>
              <a:t> | </a:t>
            </a:r>
            <a:r>
              <a:rPr lang="en-GB" sz="1100">
                <a:solidFill>
                  <a:schemeClr val="bg1"/>
                </a:solidFill>
                <a:latin typeface="+mn-lt"/>
                <a:ea typeface="Arial Unicode MS" pitchFamily="34" charset="-128"/>
                <a:cs typeface="Arial Unicode MS" pitchFamily="34" charset="-128"/>
              </a:rPr>
              <a:t>This document and its attachments are confidential.  Any</a:t>
            </a:r>
            <a:r>
              <a:rPr lang="en-US" sz="1100">
                <a:solidFill>
                  <a:schemeClr val="bg1"/>
                </a:solidFill>
                <a:latin typeface="+mn-lt"/>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100" b="1">
                <a:solidFill>
                  <a:schemeClr val="bg1"/>
                </a:solidFill>
                <a:latin typeface="+mn-lt"/>
              </a:rPr>
              <a:t>	</a:t>
            </a:r>
            <a:r>
              <a:rPr lang="en-US" sz="1100">
                <a:solidFill>
                  <a:schemeClr val="bg1"/>
                </a:solidFill>
                <a:latin typeface="+mn-lt"/>
              </a:rPr>
              <a:t> </a:t>
            </a:r>
          </a:p>
        </p:txBody>
      </p:sp>
      <p:sp>
        <p:nvSpPr>
          <p:cNvPr id="15" name="Text Placeholder 14"/>
          <p:cNvSpPr>
            <a:spLocks noGrp="1"/>
          </p:cNvSpPr>
          <p:nvPr>
            <p:ph type="body" sz="quarter" idx="12" hasCustomPrompt="1"/>
          </p:nvPr>
        </p:nvSpPr>
        <p:spPr>
          <a:xfrm>
            <a:off x="2306288" y="2971800"/>
            <a:ext cx="8443323" cy="457200"/>
          </a:xfrm>
        </p:spPr>
        <p:txBody>
          <a:bodyPr anchor="ctr"/>
          <a:lstStyle>
            <a:lvl1pPr marL="289264" indent="-148542" algn="l" rtl="0" eaLnBrk="1" fontAlgn="base" hangingPunct="1">
              <a:lnSpc>
                <a:spcPct val="90000"/>
              </a:lnSpc>
              <a:spcBef>
                <a:spcPct val="0"/>
              </a:spcBef>
              <a:spcAft>
                <a:spcPct val="0"/>
              </a:spcAft>
              <a:buNone/>
              <a:defRPr lang="en-US" sz="2000" b="1" i="1" dirty="0" smtClean="0">
                <a:solidFill>
                  <a:schemeClr val="bg2">
                    <a:lumMod val="25000"/>
                  </a:schemeClr>
                </a:solidFill>
                <a:latin typeface="+mj-lt"/>
                <a:ea typeface="+mj-ea"/>
                <a:cs typeface="+mj-cs"/>
              </a:defRPr>
            </a:lvl1pPr>
            <a:lvl2pPr algn="l" rtl="0" eaLnBrk="1" fontAlgn="base" hangingPunct="1">
              <a:lnSpc>
                <a:spcPct val="90000"/>
              </a:lnSpc>
              <a:spcBef>
                <a:spcPct val="0"/>
              </a:spcBef>
              <a:spcAft>
                <a:spcPct val="0"/>
              </a:spcAft>
              <a:buNone/>
              <a:defRPr lang="en-US" sz="2462"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5pPr>
          </a:lstStyle>
          <a:p>
            <a:pPr lvl="0"/>
            <a:r>
              <a:rPr lang="en-US"/>
              <a:t>Meeting Title</a:t>
            </a:r>
          </a:p>
        </p:txBody>
      </p:sp>
      <p:sp>
        <p:nvSpPr>
          <p:cNvPr id="16" name="Line 6"/>
          <p:cNvSpPr>
            <a:spLocks noChangeShapeType="1"/>
          </p:cNvSpPr>
          <p:nvPr userDrawn="1"/>
        </p:nvSpPr>
        <p:spPr bwMode="auto">
          <a:xfrm>
            <a:off x="1981835" y="1003300"/>
            <a:ext cx="0" cy="2349500"/>
          </a:xfrm>
          <a:prstGeom prst="line">
            <a:avLst/>
          </a:prstGeom>
          <a:noFill/>
          <a:ln w="101600">
            <a:solidFill>
              <a:srgbClr val="0B1F65"/>
            </a:solidFill>
            <a:round/>
            <a:headEnd/>
            <a:tailEnd/>
          </a:ln>
          <a:effectLst/>
        </p:spPr>
        <p:txBody>
          <a:bodyPr wrap="none" anchor="ctr"/>
          <a:lstStyle/>
          <a:p>
            <a:endParaRPr lang="en-US" sz="1354"/>
          </a:p>
        </p:txBody>
      </p:sp>
      <p:sp>
        <p:nvSpPr>
          <p:cNvPr id="21" name="TextBox 23"/>
          <p:cNvSpPr txBox="1">
            <a:spLocks noChangeArrowheads="1"/>
          </p:cNvSpPr>
          <p:nvPr userDrawn="1"/>
        </p:nvSpPr>
        <p:spPr bwMode="auto">
          <a:xfrm>
            <a:off x="3991034" y="3556002"/>
            <a:ext cx="4190389" cy="471219"/>
          </a:xfrm>
          <a:prstGeom prst="rect">
            <a:avLst/>
          </a:prstGeom>
          <a:noFill/>
          <a:ln w="9525">
            <a:noFill/>
            <a:miter lim="800000"/>
            <a:headEnd/>
            <a:tailEnd/>
          </a:ln>
        </p:spPr>
        <p:txBody>
          <a:bodyPr>
            <a:spAutoFit/>
          </a:bodyPr>
          <a:lstStyle/>
          <a:p>
            <a:r>
              <a:rPr lang="en-US" sz="2462" b="1" i="0">
                <a:solidFill>
                  <a:schemeClr val="bg1"/>
                </a:solidFill>
                <a:latin typeface="+mj-lt"/>
              </a:rPr>
              <a:t>Do The Math</a:t>
            </a:r>
          </a:p>
        </p:txBody>
      </p:sp>
      <p:cxnSp>
        <p:nvCxnSpPr>
          <p:cNvPr id="22" name="Straight Connector 25"/>
          <p:cNvCxnSpPr>
            <a:cxnSpLocks noChangeShapeType="1"/>
          </p:cNvCxnSpPr>
          <p:nvPr userDrawn="1"/>
        </p:nvCxnSpPr>
        <p:spPr bwMode="auto">
          <a:xfrm flipV="1">
            <a:off x="5118766" y="3951288"/>
            <a:ext cx="1913428" cy="0"/>
          </a:xfrm>
          <a:prstGeom prst="line">
            <a:avLst/>
          </a:prstGeom>
          <a:noFill/>
          <a:ln w="38100">
            <a:solidFill>
              <a:schemeClr val="bg1"/>
            </a:solidFill>
            <a:round/>
            <a:headEnd/>
            <a:tailEnd/>
          </a:ln>
        </p:spPr>
      </p:cxnSp>
      <p:pic>
        <p:nvPicPr>
          <p:cNvPr id="3" name="Picture 2">
            <a:extLst>
              <a:ext uri="{FF2B5EF4-FFF2-40B4-BE49-F238E27FC236}">
                <a16:creationId xmlns:a16="http://schemas.microsoft.com/office/drawing/2014/main" id="{D8B3C165-3EF8-4B10-80DB-496DAED1E62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10000"/>
          <a:stretch/>
        </p:blipFill>
        <p:spPr>
          <a:xfrm>
            <a:off x="2306288" y="1102623"/>
            <a:ext cx="981504" cy="1213265"/>
          </a:xfrm>
          <a:prstGeom prst="rect">
            <a:avLst/>
          </a:prstGeom>
        </p:spPr>
      </p:pic>
      <p:sp>
        <p:nvSpPr>
          <p:cNvPr id="23" name="Rectangle 22">
            <a:extLst>
              <a:ext uri="{FF2B5EF4-FFF2-40B4-BE49-F238E27FC236}">
                <a16:creationId xmlns:a16="http://schemas.microsoft.com/office/drawing/2014/main" id="{E43DE086-3358-42D5-A8F7-B47F54C5DAD0}"/>
              </a:ext>
            </a:extLst>
          </p:cNvPr>
          <p:cNvSpPr/>
          <p:nvPr userDrawn="1"/>
        </p:nvSpPr>
        <p:spPr bwMode="auto">
          <a:xfrm>
            <a:off x="11201400" y="0"/>
            <a:ext cx="990601" cy="838200"/>
          </a:xfrm>
          <a:prstGeom prst="rect">
            <a:avLst/>
          </a:prstGeom>
          <a:solidFill>
            <a:schemeClr val="bg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err="1">
              <a:solidFill>
                <a:schemeClr val="tx1"/>
              </a:solidFill>
              <a:latin typeface="+mn-lt"/>
              <a:ea typeface="+mn-ea"/>
              <a:cs typeface="+mn-cs"/>
            </a:endParaRPr>
          </a:p>
        </p:txBody>
      </p:sp>
    </p:spTree>
    <p:extLst>
      <p:ext uri="{BB962C8B-B14F-4D97-AF65-F5344CB8AC3E}">
        <p14:creationId xmlns:p14="http://schemas.microsoft.com/office/powerpoint/2010/main" val="449021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MuKyun</a:t>
            </a:r>
            <a:r>
              <a:rPr lang="en-US"/>
              <a:t> – What is the Key Takeaway from the Slide?</a:t>
            </a:r>
          </a:p>
        </p:txBody>
      </p:sp>
      <p:sp>
        <p:nvSpPr>
          <p:cNvPr id="9" name="Freeform 8"/>
          <p:cNvSpPr/>
          <p:nvPr/>
        </p:nvSpPr>
        <p:spPr>
          <a:xfrm>
            <a:off x="562888" y="1282765"/>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12" name="Rounded Rectangle 11"/>
          <p:cNvSpPr/>
          <p:nvPr/>
        </p:nvSpPr>
        <p:spPr>
          <a:xfrm>
            <a:off x="682476" y="1379891"/>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Who is the end consumer?</a:t>
            </a:r>
            <a:endParaRPr lang="en-US" sz="1600" b="1">
              <a:solidFill>
                <a:schemeClr val="bg1"/>
              </a:solidFill>
              <a:latin typeface="+mj-lt"/>
              <a:ea typeface="+mn-ea"/>
              <a:cs typeface="+mn-cs"/>
            </a:endParaRPr>
          </a:p>
        </p:txBody>
      </p:sp>
      <p:sp>
        <p:nvSpPr>
          <p:cNvPr id="16" name="Freeform 15"/>
          <p:cNvSpPr/>
          <p:nvPr/>
        </p:nvSpPr>
        <p:spPr>
          <a:xfrm>
            <a:off x="562888" y="2351218"/>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1" name="Rounded Rectangle 20"/>
          <p:cNvSpPr/>
          <p:nvPr/>
        </p:nvSpPr>
        <p:spPr>
          <a:xfrm>
            <a:off x="682476" y="2448325"/>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is the business question?</a:t>
            </a:r>
            <a:endParaRPr lang="en-US" sz="1600" b="1">
              <a:solidFill>
                <a:schemeClr val="bg1"/>
              </a:solidFill>
              <a:latin typeface="+mj-lt"/>
              <a:ea typeface="+mn-ea"/>
              <a:cs typeface="+mn-cs"/>
            </a:endParaRPr>
          </a:p>
        </p:txBody>
      </p:sp>
      <p:sp>
        <p:nvSpPr>
          <p:cNvPr id="22" name="Freeform 21"/>
          <p:cNvSpPr/>
          <p:nvPr/>
        </p:nvSpPr>
        <p:spPr>
          <a:xfrm>
            <a:off x="562888" y="3419629"/>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3" name="Rounded Rectangle 22"/>
          <p:cNvSpPr/>
          <p:nvPr/>
        </p:nvSpPr>
        <p:spPr>
          <a:xfrm>
            <a:off x="682476" y="3516759"/>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600" b="1">
                <a:latin typeface="+mj-lt"/>
              </a:rPr>
              <a:t>What triggered the question?</a:t>
            </a:r>
          </a:p>
        </p:txBody>
      </p:sp>
      <p:sp>
        <p:nvSpPr>
          <p:cNvPr id="24" name="Freeform 23"/>
          <p:cNvSpPr/>
          <p:nvPr/>
        </p:nvSpPr>
        <p:spPr>
          <a:xfrm>
            <a:off x="562888" y="4488086"/>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5" name="Rounded Rectangle 24"/>
          <p:cNvSpPr/>
          <p:nvPr/>
        </p:nvSpPr>
        <p:spPr>
          <a:xfrm>
            <a:off x="682476" y="4585193"/>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do you intend to do with the output?</a:t>
            </a:r>
            <a:endParaRPr lang="en-US" sz="1600" b="1">
              <a:solidFill>
                <a:schemeClr val="bg1"/>
              </a:solidFill>
              <a:latin typeface="+mj-lt"/>
              <a:ea typeface="+mn-ea"/>
              <a:cs typeface="+mn-cs"/>
            </a:endParaRPr>
          </a:p>
        </p:txBody>
      </p:sp>
      <p:sp>
        <p:nvSpPr>
          <p:cNvPr id="26" name="Freeform 25"/>
          <p:cNvSpPr/>
          <p:nvPr/>
        </p:nvSpPr>
        <p:spPr>
          <a:xfrm>
            <a:off x="562888" y="5556520"/>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7" name="Rounded Rectangle 26"/>
          <p:cNvSpPr/>
          <p:nvPr/>
        </p:nvSpPr>
        <p:spPr>
          <a:xfrm>
            <a:off x="682476" y="5653627"/>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do you ‘expect’ as the outcomes?</a:t>
            </a:r>
            <a:endParaRPr lang="en-US" sz="1600" b="1">
              <a:solidFill>
                <a:schemeClr val="bg1"/>
              </a:solidFill>
              <a:latin typeface="+mj-lt"/>
              <a:ea typeface="+mn-ea"/>
              <a:cs typeface="+mn-cs"/>
            </a:endParaRPr>
          </a:p>
        </p:txBody>
      </p:sp>
      <p:sp>
        <p:nvSpPr>
          <p:cNvPr id="14" name="Text Placeholder 14"/>
          <p:cNvSpPr>
            <a:spLocks noGrp="1"/>
          </p:cNvSpPr>
          <p:nvPr>
            <p:ph type="body" sz="quarter" idx="14" hasCustomPrompt="1"/>
          </p:nvPr>
        </p:nvSpPr>
        <p:spPr>
          <a:xfrm>
            <a:off x="2894933" y="1311212"/>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who the end consumer of the request would be – in several cases, this may not be the requestor himself/herself</a:t>
            </a:r>
          </a:p>
          <a:p>
            <a:pPr lvl="1"/>
            <a:endParaRPr lang="en-US"/>
          </a:p>
        </p:txBody>
      </p:sp>
      <p:sp>
        <p:nvSpPr>
          <p:cNvPr id="17" name="Text Placeholder 14"/>
          <p:cNvSpPr>
            <a:spLocks noGrp="1"/>
          </p:cNvSpPr>
          <p:nvPr>
            <p:ph type="body" sz="quarter" idx="15" hasCustomPrompt="1"/>
          </p:nvPr>
        </p:nvSpPr>
        <p:spPr>
          <a:xfrm>
            <a:off x="2894933" y="2379646"/>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request in business terms and not the specific data or refresh request</a:t>
            </a:r>
          </a:p>
        </p:txBody>
      </p:sp>
      <p:sp>
        <p:nvSpPr>
          <p:cNvPr id="18" name="Text Placeholder 14"/>
          <p:cNvSpPr>
            <a:spLocks noGrp="1"/>
          </p:cNvSpPr>
          <p:nvPr>
            <p:ph type="body" sz="quarter" idx="16" hasCustomPrompt="1"/>
          </p:nvPr>
        </p:nvSpPr>
        <p:spPr>
          <a:xfrm>
            <a:off x="2894933" y="3445029"/>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factors that drove the requestor to ask this question</a:t>
            </a:r>
          </a:p>
        </p:txBody>
      </p:sp>
      <p:sp>
        <p:nvSpPr>
          <p:cNvPr id="19" name="Text Placeholder 14"/>
          <p:cNvSpPr>
            <a:spLocks noGrp="1"/>
          </p:cNvSpPr>
          <p:nvPr>
            <p:ph type="body" sz="quarter" idx="17" hasCustomPrompt="1"/>
          </p:nvPr>
        </p:nvSpPr>
        <p:spPr>
          <a:xfrm>
            <a:off x="2894933" y="4513463"/>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894933" y="5581897"/>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expected ‘takeaways’ from this request – this can be used to validate the output and also define the sniff checks that need to be defined</a:t>
            </a:r>
          </a:p>
        </p:txBody>
      </p:sp>
      <p:pic>
        <p:nvPicPr>
          <p:cNvPr id="28" name="Picture 27">
            <a:extLst>
              <a:ext uri="{FF2B5EF4-FFF2-40B4-BE49-F238E27FC236}">
                <a16:creationId xmlns:a16="http://schemas.microsoft.com/office/drawing/2014/main" id="{36AB4D1E-0E7A-4A92-A4EA-A5F4C4C620B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96012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QFIRe</a:t>
            </a:r>
            <a:r>
              <a:rPr lang="en-US"/>
              <a:t> – What is the Key Takeaway from the Slide?</a:t>
            </a:r>
          </a:p>
        </p:txBody>
      </p:sp>
      <p:sp>
        <p:nvSpPr>
          <p:cNvPr id="32" name="TextBox 31"/>
          <p:cNvSpPr txBox="1"/>
          <p:nvPr userDrawn="1"/>
        </p:nvSpPr>
        <p:spPr>
          <a:xfrm>
            <a:off x="609798" y="1566331"/>
            <a:ext cx="10638585" cy="762001"/>
          </a:xfrm>
          <a:prstGeom prst="rect">
            <a:avLst/>
          </a:prstGeom>
          <a:solidFill>
            <a:srgbClr val="D8CBCB"/>
          </a:solidFill>
          <a:ln>
            <a:noFill/>
            <a:prstDash val="sysDash"/>
          </a:ln>
        </p:spPr>
        <p:txBody>
          <a:bodyPr wrap="square" tIns="225155" rtlCol="0">
            <a:noAutofit/>
          </a:bodyPr>
          <a:lstStyle/>
          <a:p>
            <a:pPr marL="0" indent="0" algn="l">
              <a:buFont typeface="Webdings" pitchFamily="18" charset="2"/>
              <a:buNone/>
            </a:pPr>
            <a:endParaRPr lang="en-US" sz="1724"/>
          </a:p>
        </p:txBody>
      </p:sp>
      <p:sp>
        <p:nvSpPr>
          <p:cNvPr id="33" name="TextBox 32"/>
          <p:cNvSpPr txBox="1"/>
          <p:nvPr userDrawn="1"/>
        </p:nvSpPr>
        <p:spPr>
          <a:xfrm>
            <a:off x="609796"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34" name="TextBox 33"/>
          <p:cNvSpPr txBox="1"/>
          <p:nvPr userDrawn="1"/>
        </p:nvSpPr>
        <p:spPr>
          <a:xfrm>
            <a:off x="609798" y="5524500"/>
            <a:ext cx="10638585" cy="9525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35" name="Text Placeholder 14"/>
          <p:cNvSpPr>
            <a:spLocks noGrp="1"/>
          </p:cNvSpPr>
          <p:nvPr>
            <p:ph type="body" sz="quarter" idx="17" hasCustomPrompt="1"/>
          </p:nvPr>
        </p:nvSpPr>
        <p:spPr>
          <a:xfrm>
            <a:off x="609806" y="5524500"/>
            <a:ext cx="10616071" cy="9525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Recommendation 1</a:t>
            </a:r>
          </a:p>
          <a:p>
            <a:pPr lvl="1"/>
            <a:r>
              <a:rPr lang="en-US"/>
              <a:t>Sub-recommendation 1</a:t>
            </a:r>
          </a:p>
          <a:p>
            <a:pPr lvl="0"/>
            <a:r>
              <a:rPr lang="en-US"/>
              <a:t>Recommendation 2</a:t>
            </a:r>
          </a:p>
        </p:txBody>
      </p:sp>
      <p:sp>
        <p:nvSpPr>
          <p:cNvPr id="36" name="Text Placeholder 14"/>
          <p:cNvSpPr>
            <a:spLocks noGrp="1"/>
          </p:cNvSpPr>
          <p:nvPr>
            <p:ph type="body" sz="quarter" idx="15" hasCustomPrompt="1"/>
          </p:nvPr>
        </p:nvSpPr>
        <p:spPr>
          <a:xfrm>
            <a:off x="609796" y="2662766"/>
            <a:ext cx="5216096" cy="252306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Finding 1</a:t>
            </a:r>
          </a:p>
          <a:p>
            <a:pPr lvl="1"/>
            <a:r>
              <a:rPr lang="en-US"/>
              <a:t>Sub-finding 1</a:t>
            </a:r>
          </a:p>
          <a:p>
            <a:pPr lvl="1"/>
            <a:r>
              <a:rPr lang="en-US"/>
              <a:t>Sub-finding 2</a:t>
            </a:r>
          </a:p>
          <a:p>
            <a:pPr lvl="0"/>
            <a:r>
              <a:rPr lang="en-US"/>
              <a:t>Finding 2</a:t>
            </a:r>
          </a:p>
          <a:p>
            <a:pPr lvl="1"/>
            <a:r>
              <a:rPr lang="en-US"/>
              <a:t>Sub-finding 1</a:t>
            </a:r>
          </a:p>
          <a:p>
            <a:pPr lvl="1"/>
            <a:r>
              <a:rPr lang="en-US"/>
              <a:t>Sub-finding 2</a:t>
            </a:r>
          </a:p>
          <a:p>
            <a:pPr lvl="0"/>
            <a:r>
              <a:rPr lang="en-US"/>
              <a:t>Finding 3</a:t>
            </a:r>
          </a:p>
          <a:p>
            <a:pPr lvl="0"/>
            <a:r>
              <a:rPr lang="en-US"/>
              <a:t>Finding 4</a:t>
            </a:r>
          </a:p>
        </p:txBody>
      </p:sp>
      <p:sp>
        <p:nvSpPr>
          <p:cNvPr id="37" name="Text Placeholder 14"/>
          <p:cNvSpPr>
            <a:spLocks noGrp="1"/>
          </p:cNvSpPr>
          <p:nvPr>
            <p:ph type="body" sz="quarter" idx="14" hasCustomPrompt="1"/>
          </p:nvPr>
        </p:nvSpPr>
        <p:spPr>
          <a:xfrm>
            <a:off x="609806" y="1566331"/>
            <a:ext cx="10616071" cy="762001"/>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Question</a:t>
            </a:r>
          </a:p>
          <a:p>
            <a:pPr lvl="1"/>
            <a:r>
              <a:rPr lang="en-US"/>
              <a:t>Sub Question</a:t>
            </a:r>
          </a:p>
        </p:txBody>
      </p:sp>
      <p:sp>
        <p:nvSpPr>
          <p:cNvPr id="38" name="Rounded Rectangle 37"/>
          <p:cNvSpPr/>
          <p:nvPr userDrawn="1"/>
        </p:nvSpPr>
        <p:spPr bwMode="auto">
          <a:xfrm>
            <a:off x="726674" y="1308100"/>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Questions</a:t>
            </a:r>
          </a:p>
        </p:txBody>
      </p:sp>
      <p:sp>
        <p:nvSpPr>
          <p:cNvPr id="39" name="Rounded Rectangle 38"/>
          <p:cNvSpPr/>
          <p:nvPr userDrawn="1"/>
        </p:nvSpPr>
        <p:spPr bwMode="auto">
          <a:xfrm>
            <a:off x="726674"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Findings</a:t>
            </a:r>
            <a:endParaRPr lang="en-US" sz="1970" b="1">
              <a:solidFill>
                <a:schemeClr val="bg1"/>
              </a:solidFill>
              <a:latin typeface="+mj-lt"/>
              <a:ea typeface="+mn-ea"/>
              <a:cs typeface="+mn-cs"/>
            </a:endParaRPr>
          </a:p>
        </p:txBody>
      </p:sp>
      <p:sp>
        <p:nvSpPr>
          <p:cNvPr id="40" name="Rounded Rectangle 39"/>
          <p:cNvSpPr/>
          <p:nvPr userDrawn="1"/>
        </p:nvSpPr>
        <p:spPr bwMode="auto">
          <a:xfrm>
            <a:off x="726674" y="52451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Recommendations</a:t>
            </a:r>
            <a:endParaRPr lang="en-US" sz="1970" b="1">
              <a:solidFill>
                <a:schemeClr val="bg1"/>
              </a:solidFill>
              <a:latin typeface="+mj-lt"/>
              <a:ea typeface="+mn-ea"/>
              <a:cs typeface="+mn-cs"/>
            </a:endParaRPr>
          </a:p>
        </p:txBody>
      </p:sp>
      <p:sp>
        <p:nvSpPr>
          <p:cNvPr id="41" name="TextBox 40"/>
          <p:cNvSpPr txBox="1"/>
          <p:nvPr userDrawn="1"/>
        </p:nvSpPr>
        <p:spPr>
          <a:xfrm>
            <a:off x="6026031"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42" name="Text Placeholder 14"/>
          <p:cNvSpPr>
            <a:spLocks noGrp="1"/>
          </p:cNvSpPr>
          <p:nvPr>
            <p:ph type="body" sz="quarter" idx="18" hasCustomPrompt="1"/>
          </p:nvPr>
        </p:nvSpPr>
        <p:spPr>
          <a:xfrm>
            <a:off x="6026031" y="2662766"/>
            <a:ext cx="5216096" cy="2523067"/>
          </a:xfrm>
          <a:ln>
            <a:noFill/>
          </a:ln>
        </p:spPr>
        <p:txBody>
          <a:bodyPr tIns="91440"/>
          <a:lstStyle>
            <a:lvl1pPr>
              <a:spcBef>
                <a:spcPts val="739"/>
              </a:spcBef>
              <a:defRPr sz="1724" baseline="0"/>
            </a:lvl1pPr>
            <a:lvl2pPr>
              <a:lnSpc>
                <a:spcPct val="100000"/>
              </a:lnSpc>
              <a:spcBef>
                <a:spcPts val="369"/>
              </a:spcBef>
              <a:defRPr sz="1477"/>
            </a:lvl2pPr>
          </a:lstStyle>
          <a:p>
            <a:pPr lvl="0"/>
            <a:r>
              <a:rPr lang="en-US"/>
              <a:t>Insight 1</a:t>
            </a:r>
          </a:p>
          <a:p>
            <a:pPr lvl="1"/>
            <a:r>
              <a:rPr lang="en-US"/>
              <a:t>Sub-insight</a:t>
            </a:r>
          </a:p>
          <a:p>
            <a:pPr lvl="1"/>
            <a:r>
              <a:rPr lang="en-US"/>
              <a:t>Sub-insight</a:t>
            </a:r>
          </a:p>
          <a:p>
            <a:pPr lvl="0"/>
            <a:r>
              <a:rPr lang="en-US"/>
              <a:t>Insight 2</a:t>
            </a:r>
          </a:p>
          <a:p>
            <a:pPr lvl="0"/>
            <a:r>
              <a:rPr lang="en-US"/>
              <a:t>Insight 3</a:t>
            </a:r>
          </a:p>
          <a:p>
            <a:pPr lvl="0"/>
            <a:r>
              <a:rPr lang="en-US"/>
              <a:t>Insight 4</a:t>
            </a:r>
          </a:p>
        </p:txBody>
      </p:sp>
      <p:sp>
        <p:nvSpPr>
          <p:cNvPr id="43" name="Rounded Rectangle 42"/>
          <p:cNvSpPr/>
          <p:nvPr userDrawn="1"/>
        </p:nvSpPr>
        <p:spPr bwMode="auto">
          <a:xfrm>
            <a:off x="6142908"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Insights</a:t>
            </a:r>
          </a:p>
        </p:txBody>
      </p:sp>
      <p:pic>
        <p:nvPicPr>
          <p:cNvPr id="16" name="Picture 15">
            <a:extLst>
              <a:ext uri="{FF2B5EF4-FFF2-40B4-BE49-F238E27FC236}">
                <a16:creationId xmlns:a16="http://schemas.microsoft.com/office/drawing/2014/main" id="{723BFCFF-0317-4CA7-B55F-9A174E6865E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914514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FIRe</a:t>
            </a:r>
            <a:r>
              <a:rPr lang="en-US"/>
              <a:t> – What is the Key Takeaway from the Slide?</a:t>
            </a:r>
          </a:p>
        </p:txBody>
      </p:sp>
      <p:sp>
        <p:nvSpPr>
          <p:cNvPr id="16" name="TextBox 15"/>
          <p:cNvSpPr txBox="1"/>
          <p:nvPr userDrawn="1"/>
        </p:nvSpPr>
        <p:spPr>
          <a:xfrm>
            <a:off x="609796"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17" name="TextBox 16"/>
          <p:cNvSpPr txBox="1"/>
          <p:nvPr userDrawn="1"/>
        </p:nvSpPr>
        <p:spPr>
          <a:xfrm>
            <a:off x="609798" y="5067300"/>
            <a:ext cx="10638585" cy="13843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18" name="Text Placeholder 14"/>
          <p:cNvSpPr>
            <a:spLocks noGrp="1"/>
          </p:cNvSpPr>
          <p:nvPr>
            <p:ph type="body" sz="quarter" idx="17" hasCustomPrompt="1"/>
          </p:nvPr>
        </p:nvSpPr>
        <p:spPr>
          <a:xfrm>
            <a:off x="609806" y="5067300"/>
            <a:ext cx="10616071" cy="13843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Recommendation 1</a:t>
            </a:r>
          </a:p>
          <a:p>
            <a:pPr lvl="1"/>
            <a:r>
              <a:rPr lang="en-US"/>
              <a:t>Sub-recommendation 1</a:t>
            </a:r>
          </a:p>
          <a:p>
            <a:pPr lvl="0"/>
            <a:r>
              <a:rPr lang="en-US"/>
              <a:t>Recommendation 2</a:t>
            </a:r>
          </a:p>
        </p:txBody>
      </p:sp>
      <p:sp>
        <p:nvSpPr>
          <p:cNvPr id="19" name="Text Placeholder 14"/>
          <p:cNvSpPr>
            <a:spLocks noGrp="1"/>
          </p:cNvSpPr>
          <p:nvPr>
            <p:ph type="body" sz="quarter" idx="15" hasCustomPrompt="1"/>
          </p:nvPr>
        </p:nvSpPr>
        <p:spPr>
          <a:xfrm>
            <a:off x="609796" y="1646777"/>
            <a:ext cx="5216096" cy="300143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Finding 1</a:t>
            </a:r>
          </a:p>
          <a:p>
            <a:pPr lvl="1"/>
            <a:r>
              <a:rPr lang="en-US"/>
              <a:t>Sub-finding 1</a:t>
            </a:r>
          </a:p>
          <a:p>
            <a:pPr lvl="1"/>
            <a:r>
              <a:rPr lang="en-US"/>
              <a:t>Sub-finding 2</a:t>
            </a:r>
          </a:p>
          <a:p>
            <a:pPr lvl="0"/>
            <a:r>
              <a:rPr lang="en-US"/>
              <a:t>Finding 2</a:t>
            </a:r>
          </a:p>
          <a:p>
            <a:pPr lvl="1"/>
            <a:r>
              <a:rPr lang="en-US"/>
              <a:t>Sub-finding 1</a:t>
            </a:r>
          </a:p>
          <a:p>
            <a:pPr lvl="1"/>
            <a:r>
              <a:rPr lang="en-US"/>
              <a:t>Sub-finding 2</a:t>
            </a:r>
          </a:p>
          <a:p>
            <a:pPr lvl="0"/>
            <a:r>
              <a:rPr lang="en-US"/>
              <a:t>Finding 3</a:t>
            </a:r>
          </a:p>
          <a:p>
            <a:pPr lvl="0"/>
            <a:r>
              <a:rPr lang="en-US"/>
              <a:t>Finding 4</a:t>
            </a:r>
          </a:p>
        </p:txBody>
      </p:sp>
      <p:sp>
        <p:nvSpPr>
          <p:cNvPr id="20" name="Rounded Rectangle 19"/>
          <p:cNvSpPr/>
          <p:nvPr userDrawn="1"/>
        </p:nvSpPr>
        <p:spPr bwMode="auto">
          <a:xfrm>
            <a:off x="726674"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Findings</a:t>
            </a:r>
            <a:endParaRPr lang="en-US" sz="1970" b="1">
              <a:solidFill>
                <a:schemeClr val="bg1"/>
              </a:solidFill>
              <a:latin typeface="+mj-lt"/>
              <a:ea typeface="+mn-ea"/>
              <a:cs typeface="+mn-cs"/>
            </a:endParaRPr>
          </a:p>
        </p:txBody>
      </p:sp>
      <p:sp>
        <p:nvSpPr>
          <p:cNvPr id="21" name="Rounded Rectangle 20"/>
          <p:cNvSpPr/>
          <p:nvPr userDrawn="1"/>
        </p:nvSpPr>
        <p:spPr bwMode="auto">
          <a:xfrm>
            <a:off x="726674" y="47879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Recommendations</a:t>
            </a:r>
            <a:endParaRPr lang="en-US" sz="1970" b="1">
              <a:solidFill>
                <a:schemeClr val="bg1"/>
              </a:solidFill>
              <a:latin typeface="+mj-lt"/>
              <a:ea typeface="+mn-ea"/>
              <a:cs typeface="+mn-cs"/>
            </a:endParaRPr>
          </a:p>
        </p:txBody>
      </p:sp>
      <p:sp>
        <p:nvSpPr>
          <p:cNvPr id="22" name="TextBox 21"/>
          <p:cNvSpPr txBox="1"/>
          <p:nvPr userDrawn="1"/>
        </p:nvSpPr>
        <p:spPr>
          <a:xfrm>
            <a:off x="6026031"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23" name="Text Placeholder 14"/>
          <p:cNvSpPr>
            <a:spLocks noGrp="1"/>
          </p:cNvSpPr>
          <p:nvPr>
            <p:ph type="body" sz="quarter" idx="18" hasCustomPrompt="1"/>
          </p:nvPr>
        </p:nvSpPr>
        <p:spPr>
          <a:xfrm>
            <a:off x="6026031" y="1646777"/>
            <a:ext cx="5216096" cy="3001437"/>
          </a:xfrm>
          <a:ln>
            <a:noFill/>
          </a:ln>
        </p:spPr>
        <p:txBody>
          <a:bodyPr tIns="91440"/>
          <a:lstStyle>
            <a:lvl1pPr>
              <a:spcBef>
                <a:spcPts val="739"/>
              </a:spcBef>
              <a:defRPr sz="1724" baseline="0"/>
            </a:lvl1pPr>
            <a:lvl2pPr>
              <a:lnSpc>
                <a:spcPct val="100000"/>
              </a:lnSpc>
              <a:spcBef>
                <a:spcPts val="369"/>
              </a:spcBef>
              <a:defRPr sz="1477"/>
            </a:lvl2pPr>
          </a:lstStyle>
          <a:p>
            <a:pPr lvl="0"/>
            <a:r>
              <a:rPr lang="en-US"/>
              <a:t>Insight 1</a:t>
            </a:r>
          </a:p>
          <a:p>
            <a:pPr lvl="1"/>
            <a:r>
              <a:rPr lang="en-US"/>
              <a:t>Sub-insight</a:t>
            </a:r>
          </a:p>
          <a:p>
            <a:pPr lvl="1"/>
            <a:r>
              <a:rPr lang="en-US"/>
              <a:t>Sub-insight</a:t>
            </a:r>
          </a:p>
          <a:p>
            <a:pPr lvl="0"/>
            <a:r>
              <a:rPr lang="en-US"/>
              <a:t>Insight 2</a:t>
            </a:r>
          </a:p>
          <a:p>
            <a:pPr lvl="0"/>
            <a:r>
              <a:rPr lang="en-US"/>
              <a:t>Insight 3</a:t>
            </a:r>
          </a:p>
          <a:p>
            <a:pPr lvl="0"/>
            <a:r>
              <a:rPr lang="en-US"/>
              <a:t>Insight 4</a:t>
            </a:r>
          </a:p>
        </p:txBody>
      </p:sp>
      <p:sp>
        <p:nvSpPr>
          <p:cNvPr id="24" name="Rounded Rectangle 23"/>
          <p:cNvSpPr/>
          <p:nvPr userDrawn="1"/>
        </p:nvSpPr>
        <p:spPr bwMode="auto">
          <a:xfrm>
            <a:off x="6142908"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Insights</a:t>
            </a:r>
          </a:p>
        </p:txBody>
      </p:sp>
      <p:pic>
        <p:nvPicPr>
          <p:cNvPr id="13" name="Picture 12">
            <a:extLst>
              <a:ext uri="{FF2B5EF4-FFF2-40B4-BE49-F238E27FC236}">
                <a16:creationId xmlns:a16="http://schemas.microsoft.com/office/drawing/2014/main" id="{8C2416FC-CF4A-43F9-A3F4-3E20DBF1A76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9055433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2585289678"/>
              </p:ext>
            </p:extLst>
          </p:nvPr>
        </p:nvGraphicFramePr>
        <p:xfrm>
          <a:off x="546597" y="1431572"/>
          <a:ext cx="5291148" cy="29118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Background</a:t>
                      </a:r>
                    </a:p>
                  </a:txBody>
                  <a:tcPr marL="112579" marR="112579"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830639085"/>
              </p:ext>
            </p:extLst>
          </p:nvPr>
        </p:nvGraphicFramePr>
        <p:xfrm>
          <a:off x="546597" y="4466872"/>
          <a:ext cx="5291148" cy="18577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Objectives</a:t>
                      </a:r>
                    </a:p>
                  </a:txBody>
                  <a:tcPr marL="112579" marR="112579"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2501900"/>
          </a:xfrm>
        </p:spPr>
        <p:txBody>
          <a:bodyPr>
            <a:noAutofit/>
          </a:bodyPr>
          <a:lstStyle>
            <a:lvl1pPr>
              <a:spcBef>
                <a:spcPts val="739"/>
              </a:spcBef>
              <a:defRPr sz="1724" baseline="0"/>
            </a:lvl1pPr>
            <a:lvl2pPr>
              <a:lnSpc>
                <a:spcPct val="100000"/>
              </a:lnSpc>
              <a:spcBef>
                <a:spcPts val="369"/>
              </a:spcBef>
              <a:defRPr sz="1477"/>
            </a:lvl2pPr>
          </a:lstStyle>
          <a:p>
            <a:pPr lvl="0"/>
            <a:r>
              <a:rPr lang="en-US"/>
              <a:t>What are the relevant facts that serve as the background for this project?</a:t>
            </a:r>
          </a:p>
          <a:p>
            <a:pPr lvl="1"/>
            <a:r>
              <a:rPr lang="en-US"/>
              <a:t>Second level</a:t>
            </a:r>
          </a:p>
        </p:txBody>
      </p:sp>
      <p:sp>
        <p:nvSpPr>
          <p:cNvPr id="24" name="Text Placeholder 13"/>
          <p:cNvSpPr>
            <a:spLocks noGrp="1"/>
          </p:cNvSpPr>
          <p:nvPr>
            <p:ph type="body" sz="quarter" idx="13" hasCustomPrompt="1"/>
          </p:nvPr>
        </p:nvSpPr>
        <p:spPr>
          <a:xfrm>
            <a:off x="547252" y="4851400"/>
            <a:ext cx="5291148" cy="1473200"/>
          </a:xfrm>
        </p:spPr>
        <p:txBody>
          <a:bodyPr>
            <a:noAutofit/>
          </a:bodyPr>
          <a:lstStyle>
            <a:lvl1pPr>
              <a:spcBef>
                <a:spcPts val="739"/>
              </a:spcBef>
              <a:defRPr sz="1724"/>
            </a:lvl1pPr>
            <a:lvl2pPr>
              <a:spcBef>
                <a:spcPts val="369"/>
              </a:spcBef>
              <a:defRPr sz="1477"/>
            </a:lvl2pPr>
          </a:lstStyle>
          <a:p>
            <a:pPr lvl="0"/>
            <a:r>
              <a:rPr lang="en-US"/>
              <a:t>Describe the key project objectives</a:t>
            </a:r>
          </a:p>
          <a:p>
            <a:pPr lvl="1"/>
            <a:r>
              <a:rPr lang="en-US"/>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3715339969"/>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Approach</a:t>
                      </a: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approach used by Mu Sigma in this project.  You can insert text or paste graphics in this box</a:t>
            </a:r>
          </a:p>
          <a:p>
            <a:pPr lvl="1"/>
            <a:r>
              <a:rPr lang="en-US"/>
              <a:t>Second level</a:t>
            </a:r>
          </a:p>
        </p:txBody>
      </p:sp>
      <p:sp>
        <p:nvSpPr>
          <p:cNvPr id="2" name="Right Arrow 1"/>
          <p:cNvSpPr/>
          <p:nvPr userDrawn="1"/>
        </p:nvSpPr>
        <p:spPr bwMode="auto">
          <a:xfrm>
            <a:off x="5945898" y="2895600"/>
            <a:ext cx="337733"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pic>
        <p:nvPicPr>
          <p:cNvPr id="12" name="Picture 11">
            <a:extLst>
              <a:ext uri="{FF2B5EF4-FFF2-40B4-BE49-F238E27FC236}">
                <a16:creationId xmlns:a16="http://schemas.microsoft.com/office/drawing/2014/main" id="{EE8F496E-8AF1-42D8-82D6-ACCBC9BC43C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933767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405327512"/>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Analysis</a:t>
                      </a:r>
                      <a:r>
                        <a:rPr lang="en-US" sz="1400" baseline="0">
                          <a:latin typeface="+mj-lt"/>
                        </a:rPr>
                        <a:t> Illustrations</a:t>
                      </a:r>
                      <a:endParaRPr lang="en-US" sz="1400">
                        <a:latin typeface="+mj-lt"/>
                      </a:endParaRP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a:t>Paste charts/graphics that illustrate key analysis outputs and support the key findings</a:t>
            </a:r>
          </a:p>
          <a:p>
            <a:pPr lvl="1"/>
            <a:r>
              <a:rPr lang="en-US"/>
              <a:t>Second level</a:t>
            </a:r>
          </a:p>
        </p:txBody>
      </p:sp>
      <p:sp>
        <p:nvSpPr>
          <p:cNvPr id="2" name="Right Arrow 1"/>
          <p:cNvSpPr/>
          <p:nvPr userDrawn="1"/>
        </p:nvSpPr>
        <p:spPr bwMode="auto">
          <a:xfrm>
            <a:off x="5945898" y="19812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1654360805"/>
              </p:ext>
            </p:extLst>
          </p:nvPr>
        </p:nvGraphicFramePr>
        <p:xfrm>
          <a:off x="546597" y="1431572"/>
          <a:ext cx="5291148" cy="23784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Key Findings</a:t>
                      </a:r>
                    </a:p>
                  </a:txBody>
                  <a:tcPr marL="112579" marR="112579"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4018950502"/>
              </p:ext>
            </p:extLst>
          </p:nvPr>
        </p:nvGraphicFramePr>
        <p:xfrm>
          <a:off x="546597" y="3933472"/>
          <a:ext cx="5291148" cy="23911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Business Impact</a:t>
                      </a:r>
                    </a:p>
                  </a:txBody>
                  <a:tcPr marL="112579" marR="112579"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547252" y="1816100"/>
            <a:ext cx="5291148" cy="19939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findings/insights obtained from the analysis</a:t>
            </a:r>
          </a:p>
          <a:p>
            <a:pPr lvl="1"/>
            <a:r>
              <a:rPr lang="en-US"/>
              <a:t>Second level</a:t>
            </a:r>
          </a:p>
        </p:txBody>
      </p:sp>
      <p:sp>
        <p:nvSpPr>
          <p:cNvPr id="17" name="Text Placeholder 13"/>
          <p:cNvSpPr>
            <a:spLocks noGrp="1"/>
          </p:cNvSpPr>
          <p:nvPr>
            <p:ph type="body" sz="quarter" idx="13" hasCustomPrompt="1"/>
          </p:nvPr>
        </p:nvSpPr>
        <p:spPr>
          <a:xfrm>
            <a:off x="547252" y="4318000"/>
            <a:ext cx="5291148" cy="2006600"/>
          </a:xfrm>
        </p:spPr>
        <p:txBody>
          <a:bodyPr>
            <a:noAutofit/>
          </a:bodyPr>
          <a:lstStyle>
            <a:lvl1pPr>
              <a:spcBef>
                <a:spcPts val="739"/>
              </a:spcBef>
              <a:defRPr sz="1724" baseline="0"/>
            </a:lvl1pPr>
            <a:lvl2pPr>
              <a:spcBef>
                <a:spcPts val="369"/>
              </a:spcBef>
              <a:defRPr sz="1477"/>
            </a:lvl2pPr>
          </a:lstStyle>
          <a:p>
            <a:pPr lvl="0"/>
            <a:r>
              <a:rPr lang="en-US"/>
              <a:t>What was the real/projected impact of the project on the business?</a:t>
            </a:r>
          </a:p>
          <a:p>
            <a:pPr lvl="1"/>
            <a:r>
              <a:rPr lang="en-US"/>
              <a:t>Second level</a:t>
            </a:r>
          </a:p>
        </p:txBody>
      </p:sp>
      <p:sp>
        <p:nvSpPr>
          <p:cNvPr id="18" name="Right Arrow 17"/>
          <p:cNvSpPr/>
          <p:nvPr userDrawn="1"/>
        </p:nvSpPr>
        <p:spPr bwMode="auto">
          <a:xfrm rot="10800000">
            <a:off x="5945898" y="44196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pic>
        <p:nvPicPr>
          <p:cNvPr id="14" name="Picture 13">
            <a:extLst>
              <a:ext uri="{FF2B5EF4-FFF2-40B4-BE49-F238E27FC236}">
                <a16:creationId xmlns:a16="http://schemas.microsoft.com/office/drawing/2014/main" id="{C5FB0F34-84FC-4241-9B90-65E67030CAE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921918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20" name="Rounded Rectangle 19"/>
          <p:cNvSpPr/>
          <p:nvPr userDrawn="1"/>
        </p:nvSpPr>
        <p:spPr bwMode="auto">
          <a:xfrm>
            <a:off x="3877676" y="3490815"/>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5" name="Rounded Rectangle 24"/>
          <p:cNvSpPr/>
          <p:nvPr userDrawn="1"/>
        </p:nvSpPr>
        <p:spPr bwMode="auto">
          <a:xfrm>
            <a:off x="3877676" y="2440109"/>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6" name="Pentagon 25"/>
          <p:cNvSpPr/>
          <p:nvPr userDrawn="1"/>
        </p:nvSpPr>
        <p:spPr bwMode="auto">
          <a:xfrm rot="5400000">
            <a:off x="1678271" y="485104"/>
            <a:ext cx="100584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7" name="Chevron 26"/>
          <p:cNvSpPr/>
          <p:nvPr userDrawn="1"/>
        </p:nvSpPr>
        <p:spPr bwMode="auto">
          <a:xfrm rot="5400000">
            <a:off x="1678271" y="1536666"/>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j-lt"/>
              <a:ea typeface="+mn-ea"/>
              <a:cs typeface="+mn-cs"/>
            </a:endParaRPr>
          </a:p>
        </p:txBody>
      </p:sp>
      <p:sp>
        <p:nvSpPr>
          <p:cNvPr id="28" name="Text Placeholder 8"/>
          <p:cNvSpPr>
            <a:spLocks noGrp="1"/>
          </p:cNvSpPr>
          <p:nvPr>
            <p:ph type="body" sz="quarter" idx="10" hasCustomPrompt="1"/>
          </p:nvPr>
        </p:nvSpPr>
        <p:spPr>
          <a:xfrm>
            <a:off x="766154" y="1557020"/>
            <a:ext cx="2814441" cy="640080"/>
          </a:xfrm>
        </p:spPr>
        <p:txBody>
          <a:bodyPr anchor="ctr"/>
          <a:lstStyle>
            <a:lvl1pPr marL="0" indent="0" algn="ctr">
              <a:buNone/>
              <a:defRPr sz="1724" b="1">
                <a:solidFill>
                  <a:schemeClr val="bg1"/>
                </a:solidFill>
                <a:latin typeface="+mj-lt"/>
              </a:defRPr>
            </a:lvl1pPr>
          </a:lstStyle>
          <a:p>
            <a:pPr lvl="0"/>
            <a:r>
              <a:rPr lang="en-US"/>
              <a:t>Add step 1</a:t>
            </a:r>
          </a:p>
        </p:txBody>
      </p:sp>
      <p:sp>
        <p:nvSpPr>
          <p:cNvPr id="29" name="Text Placeholder 8"/>
          <p:cNvSpPr>
            <a:spLocks noGrp="1"/>
          </p:cNvSpPr>
          <p:nvPr>
            <p:ph type="body" sz="quarter" idx="11" hasCustomPrompt="1"/>
          </p:nvPr>
        </p:nvSpPr>
        <p:spPr>
          <a:xfrm>
            <a:off x="766154" y="2608582"/>
            <a:ext cx="2814441" cy="640080"/>
          </a:xfrm>
        </p:spPr>
        <p:txBody>
          <a:bodyPr anchor="ctr"/>
          <a:lstStyle>
            <a:lvl1pPr marL="0" indent="0" algn="ctr">
              <a:buNone/>
              <a:defRPr sz="1724" b="1" baseline="0">
                <a:solidFill>
                  <a:schemeClr val="bg1"/>
                </a:solidFill>
                <a:latin typeface="+mj-lt"/>
              </a:defRPr>
            </a:lvl1pPr>
          </a:lstStyle>
          <a:p>
            <a:pPr lvl="0"/>
            <a:r>
              <a:rPr lang="en-US"/>
              <a:t>Add step 2</a:t>
            </a:r>
          </a:p>
        </p:txBody>
      </p:sp>
      <p:sp>
        <p:nvSpPr>
          <p:cNvPr id="30" name="Rounded Rectangle 29"/>
          <p:cNvSpPr/>
          <p:nvPr userDrawn="1"/>
        </p:nvSpPr>
        <p:spPr bwMode="auto">
          <a:xfrm>
            <a:off x="3877676" y="1389403"/>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971488" y="1371600"/>
            <a:ext cx="7204968" cy="914400"/>
          </a:xfrm>
        </p:spPr>
        <p:txBody>
          <a:bodyPr/>
          <a:lstStyle>
            <a:lvl1pPr>
              <a:spcBef>
                <a:spcPts val="739"/>
              </a:spcBef>
              <a:defRPr sz="1724" baseline="0"/>
            </a:lvl1pPr>
            <a:lvl2pPr>
              <a:lnSpc>
                <a:spcPct val="100000"/>
              </a:lnSpc>
              <a:spcBef>
                <a:spcPts val="369"/>
              </a:spcBef>
              <a:defRPr sz="1477"/>
            </a:lvl2pPr>
          </a:lstStyle>
          <a:p>
            <a:pPr lvl="0"/>
            <a:r>
              <a:rPr lang="en-US"/>
              <a:t>Describe step 1 and its sub-steps</a:t>
            </a:r>
          </a:p>
          <a:p>
            <a:pPr lvl="1"/>
            <a:r>
              <a:rPr lang="en-US"/>
              <a:t>Second level</a:t>
            </a:r>
          </a:p>
        </p:txBody>
      </p:sp>
      <p:sp>
        <p:nvSpPr>
          <p:cNvPr id="32" name="Text Placeholder 14"/>
          <p:cNvSpPr>
            <a:spLocks noGrp="1"/>
          </p:cNvSpPr>
          <p:nvPr>
            <p:ph type="body" sz="quarter" idx="15" hasCustomPrompt="1"/>
          </p:nvPr>
        </p:nvSpPr>
        <p:spPr>
          <a:xfrm>
            <a:off x="3971488" y="24257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33" name="Text Placeholder 14"/>
          <p:cNvSpPr>
            <a:spLocks noGrp="1"/>
          </p:cNvSpPr>
          <p:nvPr>
            <p:ph type="body" sz="quarter" idx="16" hasCustomPrompt="1"/>
          </p:nvPr>
        </p:nvSpPr>
        <p:spPr>
          <a:xfrm>
            <a:off x="3971488" y="34798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34" name="Chevron 33"/>
          <p:cNvSpPr/>
          <p:nvPr userDrawn="1"/>
        </p:nvSpPr>
        <p:spPr bwMode="auto">
          <a:xfrm rot="5400000">
            <a:off x="1678271" y="2588209"/>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766154" y="3660144"/>
            <a:ext cx="2814441" cy="640080"/>
          </a:xfrm>
        </p:spPr>
        <p:txBody>
          <a:bodyPr anchor="ctr"/>
          <a:lstStyle>
            <a:lvl1pPr marL="0" indent="0" algn="ctr">
              <a:buNone/>
              <a:defRPr sz="1724" b="1">
                <a:solidFill>
                  <a:schemeClr val="bg1"/>
                </a:solidFill>
                <a:latin typeface="+mj-lt"/>
              </a:defRPr>
            </a:lvl1pPr>
          </a:lstStyle>
          <a:p>
            <a:pPr lvl="0"/>
            <a:r>
              <a:rPr lang="en-US"/>
              <a:t>Add step 3</a:t>
            </a:r>
          </a:p>
        </p:txBody>
      </p:sp>
      <p:sp>
        <p:nvSpPr>
          <p:cNvPr id="38" name="Chevron 37"/>
          <p:cNvSpPr/>
          <p:nvPr userDrawn="1"/>
        </p:nvSpPr>
        <p:spPr bwMode="auto">
          <a:xfrm rot="5400000">
            <a:off x="1678271" y="3639771"/>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766154" y="4711707"/>
            <a:ext cx="2814441" cy="640080"/>
          </a:xfrm>
        </p:spPr>
        <p:txBody>
          <a:bodyPr anchor="ctr"/>
          <a:lstStyle>
            <a:lvl1pPr marL="0" indent="0" algn="ctr">
              <a:buNone/>
              <a:defRPr sz="1724" b="1">
                <a:solidFill>
                  <a:schemeClr val="bg1"/>
                </a:solidFill>
                <a:latin typeface="+mj-lt"/>
              </a:defRPr>
            </a:lvl1pPr>
          </a:lstStyle>
          <a:p>
            <a:pPr lvl="0"/>
            <a:r>
              <a:rPr lang="en-US"/>
              <a:t>Add step 4</a:t>
            </a:r>
          </a:p>
        </p:txBody>
      </p:sp>
      <p:sp>
        <p:nvSpPr>
          <p:cNvPr id="42" name="Rounded Rectangle 41"/>
          <p:cNvSpPr/>
          <p:nvPr userDrawn="1"/>
        </p:nvSpPr>
        <p:spPr bwMode="auto">
          <a:xfrm>
            <a:off x="3877676" y="4541521"/>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971488" y="45339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pic>
        <p:nvPicPr>
          <p:cNvPr id="21" name="Picture 20">
            <a:extLst>
              <a:ext uri="{FF2B5EF4-FFF2-40B4-BE49-F238E27FC236}">
                <a16:creationId xmlns:a16="http://schemas.microsoft.com/office/drawing/2014/main" id="{0410D66D-6658-4925-9B31-16EE5DFA218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0460681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4" name="Rounded Rectangle 3"/>
          <p:cNvSpPr/>
          <p:nvPr userDrawn="1"/>
        </p:nvSpPr>
        <p:spPr bwMode="auto">
          <a:xfrm>
            <a:off x="3877676" y="4251937"/>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5" name="Rounded Rectangle 4"/>
          <p:cNvSpPr/>
          <p:nvPr userDrawn="1"/>
        </p:nvSpPr>
        <p:spPr bwMode="auto">
          <a:xfrm>
            <a:off x="3877676" y="2811768"/>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Pentagon 5"/>
          <p:cNvSpPr/>
          <p:nvPr userDrawn="1"/>
        </p:nvSpPr>
        <p:spPr bwMode="auto">
          <a:xfrm rot="5400000">
            <a:off x="1541111" y="604461"/>
            <a:ext cx="128016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Chevron 6"/>
          <p:cNvSpPr/>
          <p:nvPr userDrawn="1"/>
        </p:nvSpPr>
        <p:spPr bwMode="auto">
          <a:xfrm rot="5400000">
            <a:off x="1541111" y="2044630"/>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4" y="1645917"/>
            <a:ext cx="2814441" cy="640080"/>
          </a:xfrm>
        </p:spPr>
        <p:txBody>
          <a:bodyPr anchor="ctr">
            <a:noAutofit/>
          </a:bodyPr>
          <a:lstStyle>
            <a:lvl1pPr marL="0" indent="0" algn="ctr">
              <a:buNone/>
              <a:defRPr sz="1724" b="1">
                <a:solidFill>
                  <a:schemeClr val="bg1"/>
                </a:solidFill>
              </a:defRPr>
            </a:lvl1pPr>
          </a:lstStyle>
          <a:p>
            <a:pPr lvl="0"/>
            <a:r>
              <a:rPr lang="en-US"/>
              <a:t>Add step 1</a:t>
            </a:r>
          </a:p>
        </p:txBody>
      </p:sp>
      <p:sp>
        <p:nvSpPr>
          <p:cNvPr id="11" name="Text Placeholder 8"/>
          <p:cNvSpPr>
            <a:spLocks noGrp="1"/>
          </p:cNvSpPr>
          <p:nvPr>
            <p:ph type="body" sz="quarter" idx="11" hasCustomPrompt="1"/>
          </p:nvPr>
        </p:nvSpPr>
        <p:spPr>
          <a:xfrm>
            <a:off x="766154" y="3086085"/>
            <a:ext cx="2814441" cy="640080"/>
          </a:xfrm>
        </p:spPr>
        <p:txBody>
          <a:bodyPr anchor="ctr">
            <a:noAutofit/>
          </a:bodyPr>
          <a:lstStyle>
            <a:lvl1pPr marL="0" indent="0" algn="ctr">
              <a:buNone/>
              <a:defRPr sz="1724" b="1">
                <a:solidFill>
                  <a:schemeClr val="bg1"/>
                </a:solidFill>
              </a:defRPr>
            </a:lvl1pPr>
          </a:lstStyle>
          <a:p>
            <a:pPr lvl="0"/>
            <a:r>
              <a:rPr lang="en-US"/>
              <a:t>Add step 2</a:t>
            </a:r>
          </a:p>
        </p:txBody>
      </p:sp>
      <p:sp>
        <p:nvSpPr>
          <p:cNvPr id="14" name="Rounded Rectangle 13"/>
          <p:cNvSpPr/>
          <p:nvPr userDrawn="1"/>
        </p:nvSpPr>
        <p:spPr bwMode="auto">
          <a:xfrm>
            <a:off x="3877676" y="1371600"/>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noAutofit/>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97000"/>
            <a:ext cx="7204968" cy="1188720"/>
          </a:xfrm>
        </p:spPr>
        <p:txBody>
          <a:bodyPr/>
          <a:lstStyle>
            <a:lvl1pPr>
              <a:spcBef>
                <a:spcPts val="739"/>
              </a:spcBef>
              <a:defRPr sz="1724" baseline="0"/>
            </a:lvl1pPr>
            <a:lvl2pPr>
              <a:lnSpc>
                <a:spcPct val="100000"/>
              </a:lnSpc>
              <a:spcBef>
                <a:spcPts val="369"/>
              </a:spcBef>
              <a:defRPr sz="1477"/>
            </a:lvl2pPr>
          </a:lstStyle>
          <a:p>
            <a:pPr lvl="0"/>
            <a:r>
              <a:rPr lang="en-US"/>
              <a:t>Describe step 1 and its sub-steps</a:t>
            </a:r>
          </a:p>
          <a:p>
            <a:pPr lvl="1"/>
            <a:r>
              <a:rPr lang="en-US"/>
              <a:t>Second level</a:t>
            </a:r>
          </a:p>
        </p:txBody>
      </p:sp>
      <p:sp>
        <p:nvSpPr>
          <p:cNvPr id="16" name="Text Placeholder 14"/>
          <p:cNvSpPr>
            <a:spLocks noGrp="1"/>
          </p:cNvSpPr>
          <p:nvPr>
            <p:ph type="body" sz="quarter" idx="15" hasCustomPrompt="1"/>
          </p:nvPr>
        </p:nvSpPr>
        <p:spPr>
          <a:xfrm>
            <a:off x="3971488" y="2837168"/>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17" name="Text Placeholder 14"/>
          <p:cNvSpPr>
            <a:spLocks noGrp="1"/>
          </p:cNvSpPr>
          <p:nvPr>
            <p:ph type="body" sz="quarter" idx="16" hasCustomPrompt="1"/>
          </p:nvPr>
        </p:nvSpPr>
        <p:spPr>
          <a:xfrm>
            <a:off x="3971488" y="4277337"/>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19" name="Chevron 18"/>
          <p:cNvSpPr/>
          <p:nvPr userDrawn="1"/>
        </p:nvSpPr>
        <p:spPr bwMode="auto">
          <a:xfrm rot="5400000">
            <a:off x="1541111" y="3484809"/>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766154" y="4526254"/>
            <a:ext cx="2814441" cy="640080"/>
          </a:xfrm>
        </p:spPr>
        <p:txBody>
          <a:bodyPr anchor="ctr">
            <a:noAutofit/>
          </a:bodyPr>
          <a:lstStyle>
            <a:lvl1pPr marL="0" indent="0" algn="ctr">
              <a:buNone/>
              <a:defRPr sz="1724" b="1">
                <a:solidFill>
                  <a:schemeClr val="bg1"/>
                </a:solidFill>
              </a:defRPr>
            </a:lvl1pPr>
          </a:lstStyle>
          <a:p>
            <a:pPr lvl="0"/>
            <a:r>
              <a:rPr lang="en-US"/>
              <a:t>Add step 3</a:t>
            </a:r>
          </a:p>
        </p:txBody>
      </p:sp>
      <p:pic>
        <p:nvPicPr>
          <p:cNvPr id="18" name="Picture 17">
            <a:extLst>
              <a:ext uri="{FF2B5EF4-FFF2-40B4-BE49-F238E27FC236}">
                <a16:creationId xmlns:a16="http://schemas.microsoft.com/office/drawing/2014/main" id="{06D5DA4A-F911-4567-9291-BA349AE1D9A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5598226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3" name="Pentagon 2"/>
          <p:cNvSpPr/>
          <p:nvPr userDrawn="1"/>
        </p:nvSpPr>
        <p:spPr bwMode="auto">
          <a:xfrm>
            <a:off x="562899" y="1371600"/>
            <a:ext cx="2720627"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4" name="Chevron 3"/>
          <p:cNvSpPr/>
          <p:nvPr userDrawn="1"/>
        </p:nvSpPr>
        <p:spPr bwMode="auto">
          <a:xfrm>
            <a:off x="3320008"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5" name="Chevron 4"/>
          <p:cNvSpPr/>
          <p:nvPr userDrawn="1"/>
        </p:nvSpPr>
        <p:spPr bwMode="auto">
          <a:xfrm>
            <a:off x="6077116"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Chevron 5"/>
          <p:cNvSpPr/>
          <p:nvPr userDrawn="1"/>
        </p:nvSpPr>
        <p:spPr bwMode="auto">
          <a:xfrm>
            <a:off x="8834227"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Rounded Rectangle 6"/>
          <p:cNvSpPr/>
          <p:nvPr userDrawn="1"/>
        </p:nvSpPr>
        <p:spPr bwMode="auto">
          <a:xfrm>
            <a:off x="531619"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3"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1 and its sub-steps</a:t>
            </a:r>
          </a:p>
          <a:p>
            <a:pPr lvl="1"/>
            <a:r>
              <a:rPr lang="en-US"/>
              <a:t>Second level</a:t>
            </a:r>
          </a:p>
        </p:txBody>
      </p:sp>
      <p:sp>
        <p:nvSpPr>
          <p:cNvPr id="11" name="Rounded Rectangle 10"/>
          <p:cNvSpPr/>
          <p:nvPr userDrawn="1"/>
        </p:nvSpPr>
        <p:spPr bwMode="auto">
          <a:xfrm>
            <a:off x="3304363"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9"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13" name="Rounded Rectangle 12"/>
          <p:cNvSpPr/>
          <p:nvPr userDrawn="1"/>
        </p:nvSpPr>
        <p:spPr bwMode="auto">
          <a:xfrm>
            <a:off x="6077107"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4"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15" name="Rounded Rectangle 14"/>
          <p:cNvSpPr/>
          <p:nvPr userDrawn="1"/>
        </p:nvSpPr>
        <p:spPr bwMode="auto">
          <a:xfrm>
            <a:off x="8849855"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90"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sp>
        <p:nvSpPr>
          <p:cNvPr id="17" name="Text Placeholder 8"/>
          <p:cNvSpPr>
            <a:spLocks noGrp="1"/>
          </p:cNvSpPr>
          <p:nvPr>
            <p:ph type="body" sz="quarter" idx="14" hasCustomPrompt="1"/>
          </p:nvPr>
        </p:nvSpPr>
        <p:spPr>
          <a:xfrm>
            <a:off x="3604702" y="1409700"/>
            <a:ext cx="2138975" cy="800100"/>
          </a:xfrm>
        </p:spPr>
        <p:txBody>
          <a:bodyPr anchor="ctr"/>
          <a:lstStyle>
            <a:lvl1pPr marL="0" indent="0" algn="ctr">
              <a:buNone/>
              <a:defRPr sz="1724" b="1">
                <a:solidFill>
                  <a:schemeClr val="bg1"/>
                </a:solidFill>
              </a:defRPr>
            </a:lvl1pPr>
          </a:lstStyle>
          <a:p>
            <a:pPr lvl="0"/>
            <a:r>
              <a:rPr lang="en-US"/>
              <a:t>Add step 2</a:t>
            </a:r>
          </a:p>
        </p:txBody>
      </p:sp>
      <p:sp>
        <p:nvSpPr>
          <p:cNvPr id="18" name="Text Placeholder 8"/>
          <p:cNvSpPr>
            <a:spLocks noGrp="1"/>
          </p:cNvSpPr>
          <p:nvPr>
            <p:ph type="body" sz="quarter" idx="15" hasCustomPrompt="1"/>
          </p:nvPr>
        </p:nvSpPr>
        <p:spPr>
          <a:xfrm>
            <a:off x="842378" y="1409700"/>
            <a:ext cx="2138975" cy="800100"/>
          </a:xfrm>
        </p:spPr>
        <p:txBody>
          <a:bodyPr anchor="ctr"/>
          <a:lstStyle>
            <a:lvl1pPr marL="0" indent="0" algn="ctr">
              <a:buNone/>
              <a:defRPr sz="1724" b="1">
                <a:solidFill>
                  <a:schemeClr val="bg1"/>
                </a:solidFill>
              </a:defRPr>
            </a:lvl1pPr>
          </a:lstStyle>
          <a:p>
            <a:pPr lvl="0"/>
            <a:r>
              <a:rPr lang="en-US"/>
              <a:t>Add step 1</a:t>
            </a:r>
          </a:p>
        </p:txBody>
      </p:sp>
      <p:sp>
        <p:nvSpPr>
          <p:cNvPr id="19" name="Text Placeholder 8"/>
          <p:cNvSpPr>
            <a:spLocks noGrp="1"/>
          </p:cNvSpPr>
          <p:nvPr>
            <p:ph type="body" sz="quarter" idx="16" hasCustomPrompt="1"/>
          </p:nvPr>
        </p:nvSpPr>
        <p:spPr>
          <a:xfrm>
            <a:off x="9129343" y="1409700"/>
            <a:ext cx="2138975" cy="800100"/>
          </a:xfrm>
        </p:spPr>
        <p:txBody>
          <a:bodyPr anchor="ctr"/>
          <a:lstStyle>
            <a:lvl1pPr marL="0" indent="0" algn="ctr">
              <a:buNone/>
              <a:defRPr sz="1724" b="1">
                <a:solidFill>
                  <a:schemeClr val="bg1"/>
                </a:solidFill>
              </a:defRPr>
            </a:lvl1pPr>
          </a:lstStyle>
          <a:p>
            <a:pPr lvl="0"/>
            <a:r>
              <a:rPr lang="en-US"/>
              <a:t>Add step 4</a:t>
            </a:r>
          </a:p>
        </p:txBody>
      </p:sp>
      <p:sp>
        <p:nvSpPr>
          <p:cNvPr id="20" name="Text Placeholder 8"/>
          <p:cNvSpPr>
            <a:spLocks noGrp="1"/>
          </p:cNvSpPr>
          <p:nvPr>
            <p:ph type="body" sz="quarter" idx="17" hasCustomPrompt="1"/>
          </p:nvPr>
        </p:nvSpPr>
        <p:spPr>
          <a:xfrm>
            <a:off x="6367024" y="1409700"/>
            <a:ext cx="2138975" cy="800100"/>
          </a:xfrm>
        </p:spPr>
        <p:txBody>
          <a:bodyPr anchor="ctr"/>
          <a:lstStyle>
            <a:lvl1pPr marL="0" indent="0" algn="ctr">
              <a:buNone/>
              <a:defRPr sz="1724" b="1">
                <a:solidFill>
                  <a:schemeClr val="bg1"/>
                </a:solidFill>
              </a:defRPr>
            </a:lvl1pPr>
          </a:lstStyle>
          <a:p>
            <a:pPr lvl="0"/>
            <a:r>
              <a:rPr lang="en-US"/>
              <a:t>Add step 3</a:t>
            </a:r>
          </a:p>
        </p:txBody>
      </p:sp>
      <p:pic>
        <p:nvPicPr>
          <p:cNvPr id="21" name="Picture 20">
            <a:extLst>
              <a:ext uri="{FF2B5EF4-FFF2-40B4-BE49-F238E27FC236}">
                <a16:creationId xmlns:a16="http://schemas.microsoft.com/office/drawing/2014/main" id="{82101A95-2696-49AC-8C05-A64F07E1680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002561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5" name="Circular Arrow 4"/>
          <p:cNvSpPr/>
          <p:nvPr userDrawn="1"/>
        </p:nvSpPr>
        <p:spPr bwMode="auto">
          <a:xfrm>
            <a:off x="3750644"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Circular Arrow 5"/>
          <p:cNvSpPr/>
          <p:nvPr userDrawn="1"/>
        </p:nvSpPr>
        <p:spPr bwMode="auto">
          <a:xfrm rot="5400000">
            <a:off x="4190999"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Circular Arrow 6"/>
          <p:cNvSpPr/>
          <p:nvPr userDrawn="1"/>
        </p:nvSpPr>
        <p:spPr bwMode="auto">
          <a:xfrm rot="10800000">
            <a:off x="3750645"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8" name="Circular Arrow 7"/>
          <p:cNvSpPr/>
          <p:nvPr userDrawn="1"/>
        </p:nvSpPr>
        <p:spPr bwMode="auto">
          <a:xfrm rot="16200000">
            <a:off x="4191001"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6444242" y="2483504"/>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1" name="Text Placeholder 9"/>
          <p:cNvSpPr>
            <a:spLocks noGrp="1"/>
          </p:cNvSpPr>
          <p:nvPr>
            <p:ph type="body" sz="quarter" idx="11" hasCustomPrompt="1"/>
          </p:nvPr>
        </p:nvSpPr>
        <p:spPr>
          <a:xfrm rot="18900000">
            <a:off x="3879366" y="2523117"/>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2" name="Text Placeholder 9"/>
          <p:cNvSpPr>
            <a:spLocks noGrp="1"/>
          </p:cNvSpPr>
          <p:nvPr>
            <p:ph type="body" sz="quarter" idx="12" hasCustomPrompt="1"/>
          </p:nvPr>
        </p:nvSpPr>
        <p:spPr>
          <a:xfrm rot="2700000">
            <a:off x="4072944" y="4388505"/>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3" name="Text Placeholder 9"/>
          <p:cNvSpPr>
            <a:spLocks noGrp="1"/>
          </p:cNvSpPr>
          <p:nvPr>
            <p:ph type="body" sz="quarter" idx="13" hasCustomPrompt="1"/>
          </p:nvPr>
        </p:nvSpPr>
        <p:spPr>
          <a:xfrm rot="18900000">
            <a:off x="6250664" y="4449181"/>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4" name="Rounded Rectangle 13"/>
          <p:cNvSpPr/>
          <p:nvPr userDrawn="1"/>
        </p:nvSpPr>
        <p:spPr bwMode="auto">
          <a:xfrm>
            <a:off x="560944"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576572" y="13107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sp>
        <p:nvSpPr>
          <p:cNvPr id="16" name="Rounded Rectangle 15"/>
          <p:cNvSpPr/>
          <p:nvPr userDrawn="1"/>
        </p:nvSpPr>
        <p:spPr bwMode="auto">
          <a:xfrm>
            <a:off x="8149380"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8165007" y="13107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1 and its sub-steps</a:t>
            </a:r>
          </a:p>
          <a:p>
            <a:pPr lvl="1"/>
            <a:r>
              <a:rPr lang="en-US"/>
              <a:t>Second level</a:t>
            </a:r>
          </a:p>
        </p:txBody>
      </p:sp>
      <p:sp>
        <p:nvSpPr>
          <p:cNvPr id="18" name="Rounded Rectangle 17"/>
          <p:cNvSpPr/>
          <p:nvPr userDrawn="1"/>
        </p:nvSpPr>
        <p:spPr bwMode="auto">
          <a:xfrm>
            <a:off x="560944"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576572" y="41301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20" name="Rounded Rectangle 19"/>
          <p:cNvSpPr/>
          <p:nvPr userDrawn="1"/>
        </p:nvSpPr>
        <p:spPr bwMode="auto">
          <a:xfrm>
            <a:off x="8149380"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8165007" y="41301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graphicFrame>
        <p:nvGraphicFramePr>
          <p:cNvPr id="1133570" name="Object 113"/>
          <p:cNvGraphicFramePr>
            <a:graphicFrameLocks noChangeAspect="1"/>
          </p:cNvGraphicFramePr>
          <p:nvPr/>
        </p:nvGraphicFramePr>
        <p:xfrm>
          <a:off x="11384817"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33570"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17"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611023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8" name="Chart Placeholder 7"/>
          <p:cNvSpPr>
            <a:spLocks noGrp="1"/>
          </p:cNvSpPr>
          <p:nvPr>
            <p:ph type="chart" sz="quarter" idx="10"/>
          </p:nvPr>
        </p:nvSpPr>
        <p:spPr>
          <a:xfrm>
            <a:off x="2249599" y="1295400"/>
            <a:ext cx="7692804" cy="3962400"/>
          </a:xfrm>
        </p:spPr>
        <p:txBody>
          <a:bodyPr/>
          <a:lstStyle/>
          <a:p>
            <a:r>
              <a:rPr lang="en-US"/>
              <a:t>Click icon to add chart</a:t>
            </a:r>
          </a:p>
        </p:txBody>
      </p:sp>
      <p:pic>
        <p:nvPicPr>
          <p:cNvPr id="5" name="Picture 4">
            <a:extLst>
              <a:ext uri="{FF2B5EF4-FFF2-40B4-BE49-F238E27FC236}">
                <a16:creationId xmlns:a16="http://schemas.microsoft.com/office/drawing/2014/main" id="{D3FA4551-1E91-4B41-8E0E-ABCB951BEA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713342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a:t>Supporting Points</a:t>
            </a:r>
          </a:p>
          <a:p>
            <a:pPr lvl="1"/>
            <a:r>
              <a:rPr lang="en-US"/>
              <a:t>Second level</a:t>
            </a:r>
          </a:p>
          <a:p>
            <a:pPr lvl="2"/>
            <a:r>
              <a:rPr lang="en-US"/>
              <a:t>Third level</a:t>
            </a:r>
          </a:p>
          <a:p>
            <a:pPr lvl="3"/>
            <a:r>
              <a:rPr lang="en-US"/>
              <a:t>Fourth level</a:t>
            </a:r>
          </a:p>
        </p:txBody>
      </p:sp>
      <p:pic>
        <p:nvPicPr>
          <p:cNvPr id="7" name="Picture 6">
            <a:extLst>
              <a:ext uri="{FF2B5EF4-FFF2-40B4-BE49-F238E27FC236}">
                <a16:creationId xmlns:a16="http://schemas.microsoft.com/office/drawing/2014/main" id="{6E214A89-1C5D-4921-973D-0286508428E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8244967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FAD166-043A-4F85-AE25-397E683754D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 t="22407" r="827" b="28982"/>
          <a:stretch/>
        </p:blipFill>
        <p:spPr>
          <a:xfrm>
            <a:off x="-3" y="3492515"/>
            <a:ext cx="12192004" cy="3365485"/>
          </a:xfrm>
          <a:prstGeom prst="rect">
            <a:avLst/>
          </a:prstGeom>
        </p:spPr>
      </p:pic>
      <p:sp>
        <p:nvSpPr>
          <p:cNvPr id="6" name="Line 6"/>
          <p:cNvSpPr>
            <a:spLocks noChangeShapeType="1"/>
          </p:cNvSpPr>
          <p:nvPr/>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354"/>
          </a:p>
        </p:txBody>
      </p:sp>
      <p:sp>
        <p:nvSpPr>
          <p:cNvPr id="10" name="Rectangle 12"/>
          <p:cNvSpPr>
            <a:spLocks noChangeArrowheads="1"/>
          </p:cNvSpPr>
          <p:nvPr/>
        </p:nvSpPr>
        <p:spPr bwMode="auto">
          <a:xfrm>
            <a:off x="4536903" y="4094163"/>
            <a:ext cx="3090021"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a:solidFill>
                  <a:schemeClr val="bg1"/>
                </a:solidFill>
                <a:latin typeface="+mj-lt"/>
              </a:rPr>
              <a:t>Chicago, IL</a:t>
            </a:r>
          </a:p>
          <a:p>
            <a:pPr>
              <a:spcBef>
                <a:spcPct val="0"/>
              </a:spcBef>
              <a:buClrTx/>
              <a:buFontTx/>
              <a:buNone/>
            </a:pPr>
            <a:r>
              <a:rPr lang="en-US" sz="2000" b="1">
                <a:solidFill>
                  <a:schemeClr val="bg1"/>
                </a:solidFill>
                <a:latin typeface="+mj-lt"/>
              </a:rPr>
              <a:t>Bangalore, India</a:t>
            </a:r>
          </a:p>
          <a:p>
            <a:pPr>
              <a:spcBef>
                <a:spcPct val="0"/>
              </a:spcBef>
              <a:buClrTx/>
              <a:buFontTx/>
              <a:buNone/>
            </a:pPr>
            <a:r>
              <a:rPr lang="en-US" sz="2000" b="1">
                <a:solidFill>
                  <a:schemeClr val="bg1"/>
                </a:solidFill>
                <a:latin typeface="+mj-lt"/>
              </a:rPr>
              <a:t>www.mu-sigma.com</a:t>
            </a:r>
          </a:p>
          <a:p>
            <a:pPr>
              <a:spcBef>
                <a:spcPct val="0"/>
              </a:spcBef>
              <a:buClrTx/>
              <a:buFontTx/>
              <a:buNone/>
            </a:pPr>
            <a:endParaRPr lang="en-US" sz="2000" b="1">
              <a:solidFill>
                <a:schemeClr val="bg1"/>
              </a:solidFill>
              <a:latin typeface="+mj-lt"/>
            </a:endParaRPr>
          </a:p>
        </p:txBody>
      </p:sp>
      <p:sp>
        <p:nvSpPr>
          <p:cNvPr id="5" name="Title Placeholder 13"/>
          <p:cNvSpPr>
            <a:spLocks noGrp="1"/>
          </p:cNvSpPr>
          <p:nvPr>
            <p:ph type="title" hasCustomPrompt="1"/>
          </p:nvPr>
        </p:nvSpPr>
        <p:spPr>
          <a:xfrm>
            <a:off x="2305171" y="2467429"/>
            <a:ext cx="8443323" cy="457200"/>
          </a:xfrm>
          <a:prstGeom prst="rect">
            <a:avLst/>
          </a:prstGeom>
        </p:spPr>
        <p:txBody>
          <a:bodyPr vert="horz" lIns="91440" tIns="45720" rIns="91440" bIns="45720" rtlCol="0" anchor="ctr">
            <a:normAutofit/>
          </a:bodyPr>
          <a:lstStyle>
            <a:lvl1pPr>
              <a:defRPr>
                <a:solidFill>
                  <a:schemeClr val="bg2">
                    <a:lumMod val="25000"/>
                  </a:schemeClr>
                </a:solidFill>
              </a:defRPr>
            </a:lvl1pPr>
          </a:lstStyle>
          <a:p>
            <a:r>
              <a:rPr lang="en-US"/>
              <a:t>Project Title</a:t>
            </a:r>
          </a:p>
        </p:txBody>
      </p:sp>
      <p:sp>
        <p:nvSpPr>
          <p:cNvPr id="11" name="Text Placeholder 10"/>
          <p:cNvSpPr>
            <a:spLocks noGrp="1"/>
          </p:cNvSpPr>
          <p:nvPr>
            <p:ph type="body" sz="quarter" idx="11" hasCustomPrompt="1"/>
          </p:nvPr>
        </p:nvSpPr>
        <p:spPr>
          <a:xfrm>
            <a:off x="4430796" y="5108573"/>
            <a:ext cx="3289377" cy="522288"/>
          </a:xfrm>
        </p:spPr>
        <p:txBody>
          <a:bodyPr anchor="ctr">
            <a:normAutofit/>
          </a:bodyPr>
          <a:lstStyle>
            <a:lvl1pPr algn="ctr">
              <a:buNone/>
              <a:defRPr sz="2216" b="0" i="0">
                <a:solidFill>
                  <a:schemeClr val="bg1"/>
                </a:solidFill>
              </a:defRPr>
            </a:lvl1pPr>
          </a:lstStyle>
          <a:p>
            <a:pPr lvl="0"/>
            <a:r>
              <a:rPr lang="en-US"/>
              <a:t>Insert Date</a:t>
            </a:r>
          </a:p>
        </p:txBody>
      </p:sp>
      <p:sp>
        <p:nvSpPr>
          <p:cNvPr id="13" name="Rectangle 14"/>
          <p:cNvSpPr>
            <a:spLocks noChangeArrowheads="1"/>
          </p:cNvSpPr>
          <p:nvPr/>
        </p:nvSpPr>
        <p:spPr bwMode="auto">
          <a:xfrm>
            <a:off x="211275" y="6472269"/>
            <a:ext cx="11769451" cy="430887"/>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b="0" u="none" kern="1200">
                <a:solidFill>
                  <a:schemeClr val="bg1"/>
                </a:solidFill>
                <a:latin typeface="+mn-lt"/>
                <a:ea typeface="+mn-ea"/>
                <a:cs typeface="Times New Roman" pitchFamily="18" charset="0"/>
              </a:rPr>
              <a:t>Proprietary Information</a:t>
            </a:r>
            <a:r>
              <a:rPr lang="en-GB" sz="1100" b="0" u="none">
                <a:solidFill>
                  <a:schemeClr val="bg1"/>
                </a:solidFill>
                <a:latin typeface="+mn-lt"/>
                <a:ea typeface="Arial Unicode MS" pitchFamily="34" charset="-128"/>
                <a:cs typeface="Arial Unicode MS" pitchFamily="34" charset="-128"/>
              </a:rPr>
              <a:t> | </a:t>
            </a:r>
            <a:r>
              <a:rPr lang="en-GB" sz="1100">
                <a:solidFill>
                  <a:schemeClr val="bg1"/>
                </a:solidFill>
                <a:latin typeface="+mn-lt"/>
                <a:ea typeface="Arial Unicode MS" pitchFamily="34" charset="-128"/>
                <a:cs typeface="Arial Unicode MS" pitchFamily="34" charset="-128"/>
              </a:rPr>
              <a:t>This document and its attachments are confidential.  Any</a:t>
            </a:r>
            <a:r>
              <a:rPr lang="en-US" sz="1100">
                <a:solidFill>
                  <a:schemeClr val="bg1"/>
                </a:solidFill>
                <a:latin typeface="+mn-lt"/>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100" b="1">
                <a:solidFill>
                  <a:schemeClr val="bg1"/>
                </a:solidFill>
                <a:latin typeface="+mn-lt"/>
              </a:rPr>
              <a:t>	</a:t>
            </a:r>
            <a:r>
              <a:rPr lang="en-US" sz="1100">
                <a:solidFill>
                  <a:schemeClr val="bg1"/>
                </a:solidFill>
                <a:latin typeface="+mn-lt"/>
              </a:rPr>
              <a:t> </a:t>
            </a:r>
          </a:p>
        </p:txBody>
      </p:sp>
      <p:sp>
        <p:nvSpPr>
          <p:cNvPr id="15" name="Text Placeholder 14"/>
          <p:cNvSpPr>
            <a:spLocks noGrp="1"/>
          </p:cNvSpPr>
          <p:nvPr>
            <p:ph type="body" sz="quarter" idx="12" hasCustomPrompt="1"/>
          </p:nvPr>
        </p:nvSpPr>
        <p:spPr>
          <a:xfrm>
            <a:off x="2306288" y="2971800"/>
            <a:ext cx="8443323" cy="457200"/>
          </a:xfrm>
        </p:spPr>
        <p:txBody>
          <a:bodyPr anchor="ctr"/>
          <a:lstStyle>
            <a:lvl1pPr marL="289264" indent="-148542" algn="l" rtl="0" eaLnBrk="1" fontAlgn="base" hangingPunct="1">
              <a:lnSpc>
                <a:spcPct val="90000"/>
              </a:lnSpc>
              <a:spcBef>
                <a:spcPct val="0"/>
              </a:spcBef>
              <a:spcAft>
                <a:spcPct val="0"/>
              </a:spcAft>
              <a:buNone/>
              <a:defRPr lang="en-US" sz="2000" b="1" i="1" dirty="0" smtClean="0">
                <a:solidFill>
                  <a:schemeClr val="bg2">
                    <a:lumMod val="25000"/>
                  </a:schemeClr>
                </a:solidFill>
                <a:latin typeface="+mj-lt"/>
                <a:ea typeface="+mj-ea"/>
                <a:cs typeface="+mj-cs"/>
              </a:defRPr>
            </a:lvl1pPr>
            <a:lvl2pPr algn="l" rtl="0" eaLnBrk="1" fontAlgn="base" hangingPunct="1">
              <a:lnSpc>
                <a:spcPct val="90000"/>
              </a:lnSpc>
              <a:spcBef>
                <a:spcPct val="0"/>
              </a:spcBef>
              <a:spcAft>
                <a:spcPct val="0"/>
              </a:spcAft>
              <a:buNone/>
              <a:defRPr lang="en-US" sz="2462"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5pPr>
          </a:lstStyle>
          <a:p>
            <a:pPr lvl="0"/>
            <a:r>
              <a:rPr lang="en-US"/>
              <a:t>Meeting Title</a:t>
            </a:r>
          </a:p>
        </p:txBody>
      </p:sp>
      <p:sp>
        <p:nvSpPr>
          <p:cNvPr id="16" name="Line 6"/>
          <p:cNvSpPr>
            <a:spLocks noChangeShapeType="1"/>
          </p:cNvSpPr>
          <p:nvPr userDrawn="1"/>
        </p:nvSpPr>
        <p:spPr bwMode="auto">
          <a:xfrm>
            <a:off x="1981835" y="1003300"/>
            <a:ext cx="0" cy="2349500"/>
          </a:xfrm>
          <a:prstGeom prst="line">
            <a:avLst/>
          </a:prstGeom>
          <a:noFill/>
          <a:ln w="101600">
            <a:solidFill>
              <a:srgbClr val="0B1F65"/>
            </a:solidFill>
            <a:round/>
            <a:headEnd/>
            <a:tailEnd/>
          </a:ln>
          <a:effectLst/>
        </p:spPr>
        <p:txBody>
          <a:bodyPr wrap="none" anchor="ctr"/>
          <a:lstStyle/>
          <a:p>
            <a:endParaRPr lang="en-US" sz="1354"/>
          </a:p>
        </p:txBody>
      </p:sp>
      <p:sp>
        <p:nvSpPr>
          <p:cNvPr id="21" name="TextBox 23"/>
          <p:cNvSpPr txBox="1">
            <a:spLocks noChangeArrowheads="1"/>
          </p:cNvSpPr>
          <p:nvPr userDrawn="1"/>
        </p:nvSpPr>
        <p:spPr bwMode="auto">
          <a:xfrm>
            <a:off x="3991034" y="3556002"/>
            <a:ext cx="4190389" cy="471219"/>
          </a:xfrm>
          <a:prstGeom prst="rect">
            <a:avLst/>
          </a:prstGeom>
          <a:noFill/>
          <a:ln w="9525">
            <a:noFill/>
            <a:miter lim="800000"/>
            <a:headEnd/>
            <a:tailEnd/>
          </a:ln>
        </p:spPr>
        <p:txBody>
          <a:bodyPr>
            <a:spAutoFit/>
          </a:bodyPr>
          <a:lstStyle/>
          <a:p>
            <a:r>
              <a:rPr lang="en-US" sz="2462" b="1" i="0">
                <a:solidFill>
                  <a:schemeClr val="bg1"/>
                </a:solidFill>
                <a:latin typeface="+mj-lt"/>
              </a:rPr>
              <a:t>Do The Math</a:t>
            </a:r>
          </a:p>
        </p:txBody>
      </p:sp>
      <p:cxnSp>
        <p:nvCxnSpPr>
          <p:cNvPr id="22" name="Straight Connector 25"/>
          <p:cNvCxnSpPr>
            <a:cxnSpLocks noChangeShapeType="1"/>
          </p:cNvCxnSpPr>
          <p:nvPr userDrawn="1"/>
        </p:nvCxnSpPr>
        <p:spPr bwMode="auto">
          <a:xfrm flipV="1">
            <a:off x="5118766" y="3951288"/>
            <a:ext cx="1913428" cy="0"/>
          </a:xfrm>
          <a:prstGeom prst="line">
            <a:avLst/>
          </a:prstGeom>
          <a:noFill/>
          <a:ln w="38100">
            <a:solidFill>
              <a:schemeClr val="bg1"/>
            </a:solidFill>
            <a:round/>
            <a:headEnd/>
            <a:tailEnd/>
          </a:ln>
        </p:spPr>
      </p:cxnSp>
      <p:pic>
        <p:nvPicPr>
          <p:cNvPr id="3" name="Picture 2">
            <a:extLst>
              <a:ext uri="{FF2B5EF4-FFF2-40B4-BE49-F238E27FC236}">
                <a16:creationId xmlns:a16="http://schemas.microsoft.com/office/drawing/2014/main" id="{D8B3C165-3EF8-4B10-80DB-496DAED1E62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10000"/>
          <a:stretch/>
        </p:blipFill>
        <p:spPr>
          <a:xfrm>
            <a:off x="2306288" y="1102623"/>
            <a:ext cx="981504" cy="1213265"/>
          </a:xfrm>
          <a:prstGeom prst="rect">
            <a:avLst/>
          </a:prstGeom>
        </p:spPr>
      </p:pic>
      <p:sp>
        <p:nvSpPr>
          <p:cNvPr id="23" name="Rectangle 22">
            <a:extLst>
              <a:ext uri="{FF2B5EF4-FFF2-40B4-BE49-F238E27FC236}">
                <a16:creationId xmlns:a16="http://schemas.microsoft.com/office/drawing/2014/main" id="{E43DE086-3358-42D5-A8F7-B47F54C5DAD0}"/>
              </a:ext>
            </a:extLst>
          </p:cNvPr>
          <p:cNvSpPr/>
          <p:nvPr userDrawn="1"/>
        </p:nvSpPr>
        <p:spPr bwMode="auto">
          <a:xfrm>
            <a:off x="11201400" y="0"/>
            <a:ext cx="990601" cy="838200"/>
          </a:xfrm>
          <a:prstGeom prst="rect">
            <a:avLst/>
          </a:prstGeom>
          <a:solidFill>
            <a:schemeClr val="bg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err="1">
              <a:solidFill>
                <a:schemeClr val="tx1"/>
              </a:solidFill>
              <a:latin typeface="+mn-lt"/>
              <a:ea typeface="+mn-ea"/>
              <a:cs typeface="+mn-cs"/>
            </a:endParaRPr>
          </a:p>
        </p:txBody>
      </p:sp>
    </p:spTree>
    <p:extLst>
      <p:ext uri="{BB962C8B-B14F-4D97-AF65-F5344CB8AC3E}">
        <p14:creationId xmlns:p14="http://schemas.microsoft.com/office/powerpoint/2010/main" val="17491111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a:t>Supporting Points</a:t>
            </a:r>
          </a:p>
          <a:p>
            <a:pPr lvl="1"/>
            <a:r>
              <a:rPr lang="en-US"/>
              <a:t>Second level</a:t>
            </a:r>
          </a:p>
          <a:p>
            <a:pPr lvl="2"/>
            <a:r>
              <a:rPr lang="en-US"/>
              <a:t>Third level</a:t>
            </a:r>
          </a:p>
          <a:p>
            <a:pPr lvl="3"/>
            <a:r>
              <a:rPr lang="en-US"/>
              <a:t>Fourth level</a:t>
            </a:r>
          </a:p>
        </p:txBody>
      </p:sp>
      <p:pic>
        <p:nvPicPr>
          <p:cNvPr id="7" name="Picture 6">
            <a:extLst>
              <a:ext uri="{FF2B5EF4-FFF2-40B4-BE49-F238E27FC236}">
                <a16:creationId xmlns:a16="http://schemas.microsoft.com/office/drawing/2014/main" id="{6E214A89-1C5D-4921-973D-0286508428E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647596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8" y="2743200"/>
            <a:ext cx="8255692" cy="2971800"/>
          </a:xfrm>
        </p:spPr>
        <p:txBody>
          <a:bodyPr/>
          <a:lstStyle>
            <a:lvl1pPr>
              <a:defRPr/>
            </a:lvl1pPr>
            <a:lvl2pPr marL="557028" lvl="1" indent="-265810">
              <a:defRPr/>
            </a:lvl2pPr>
          </a:lstStyle>
          <a:p>
            <a:r>
              <a:rPr lang="en-US"/>
              <a:t>Click to edit Master subtitle style</a:t>
            </a:r>
          </a:p>
        </p:txBody>
      </p:sp>
      <p:sp>
        <p:nvSpPr>
          <p:cNvPr id="598019" name="Rectangle 3"/>
          <p:cNvSpPr>
            <a:spLocks noGrp="1" noChangeArrowheads="1"/>
          </p:cNvSpPr>
          <p:nvPr>
            <p:ph type="ctrTitle"/>
          </p:nvPr>
        </p:nvSpPr>
        <p:spPr>
          <a:xfrm>
            <a:off x="1970108" y="1219200"/>
            <a:ext cx="8255692"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751207" y="1905000"/>
            <a:ext cx="0" cy="457200"/>
          </a:xfrm>
          <a:prstGeom prst="line">
            <a:avLst/>
          </a:prstGeom>
          <a:noFill/>
          <a:ln w="76200">
            <a:solidFill>
              <a:srgbClr val="0B1F65"/>
            </a:solidFill>
            <a:round/>
            <a:headEnd/>
            <a:tailEnd/>
          </a:ln>
          <a:effectLst/>
        </p:spPr>
        <p:txBody>
          <a:bodyPr wrap="none" anchor="ctr"/>
          <a:lstStyle/>
          <a:p>
            <a:endParaRPr lang="en-US" sz="1354"/>
          </a:p>
        </p:txBody>
      </p:sp>
      <p:sp>
        <p:nvSpPr>
          <p:cNvPr id="10" name="Text Box 5"/>
          <p:cNvSpPr txBox="1">
            <a:spLocks noChangeArrowheads="1"/>
          </p:cNvSpPr>
          <p:nvPr/>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sp>
        <p:nvSpPr>
          <p:cNvPr id="8" name="Text Box 5"/>
          <p:cNvSpPr txBox="1">
            <a:spLocks noChangeArrowheads="1"/>
          </p:cNvSpPr>
          <p:nvPr userDrawn="1"/>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pic>
        <p:nvPicPr>
          <p:cNvPr id="12" name="Picture 11">
            <a:extLst>
              <a:ext uri="{FF2B5EF4-FFF2-40B4-BE49-F238E27FC236}">
                <a16:creationId xmlns:a16="http://schemas.microsoft.com/office/drawing/2014/main" id="{BB0A7ED1-60BB-44D0-9DF1-BD39D2FAB2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4037597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a:t>What is the Key Takeaway from the Slide?</a:t>
            </a:r>
          </a:p>
        </p:txBody>
      </p:sp>
      <p:pic>
        <p:nvPicPr>
          <p:cNvPr id="4" name="Picture 3">
            <a:extLst>
              <a:ext uri="{FF2B5EF4-FFF2-40B4-BE49-F238E27FC236}">
                <a16:creationId xmlns:a16="http://schemas.microsoft.com/office/drawing/2014/main" id="{96AB19F3-0E88-4E05-8A1F-2A2F255C752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876343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3" name="Content Placeholder 2"/>
          <p:cNvSpPr>
            <a:spLocks noGrp="1"/>
          </p:cNvSpPr>
          <p:nvPr>
            <p:ph sz="half" idx="1"/>
          </p:nvPr>
        </p:nvSpPr>
        <p:spPr>
          <a:xfrm>
            <a:off x="795481" y="1381125"/>
            <a:ext cx="5300531" cy="4191000"/>
          </a:xfrm>
        </p:spPr>
        <p:txBody>
          <a:bodyPr/>
          <a:lstStyle>
            <a:lvl1pPr>
              <a:defRPr sz="1970"/>
            </a:lvl1pPr>
            <a:lvl2pPr>
              <a:defRPr sz="1724"/>
            </a:lvl2pPr>
            <a:lvl3pPr>
              <a:defRPr sz="1601"/>
            </a:lvl3pPr>
            <a:lvl4pPr>
              <a:defRPr sz="1477"/>
            </a:lvl4pPr>
            <a:lvl5pPr>
              <a:defRPr sz="1970"/>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40" y="1381125"/>
            <a:ext cx="5300531" cy="4191000"/>
          </a:xfrm>
        </p:spPr>
        <p:txBody>
          <a:bodyPr/>
          <a:lstStyle>
            <a:lvl1pPr>
              <a:defRPr sz="1970"/>
            </a:lvl1pPr>
            <a:lvl2pPr>
              <a:defRPr lang="en-US" sz="1724" dirty="0" smtClean="0">
                <a:solidFill>
                  <a:schemeClr val="tx1"/>
                </a:solidFill>
                <a:latin typeface="+mn-lt"/>
              </a:defRPr>
            </a:lvl2pPr>
            <a:lvl3pPr>
              <a:defRPr lang="en-US" sz="1601" baseline="0" dirty="0" smtClean="0">
                <a:solidFill>
                  <a:schemeClr val="tx1"/>
                </a:solidFill>
                <a:latin typeface="+mn-lt"/>
              </a:defRPr>
            </a:lvl3pPr>
            <a:lvl4pPr>
              <a:defRPr lang="en-US" sz="1477" dirty="0" smtClean="0">
                <a:solidFill>
                  <a:schemeClr val="tx1"/>
                </a:solidFill>
                <a:latin typeface="+mn-lt"/>
              </a:defRPr>
            </a:lvl4pPr>
            <a:lvl5pPr>
              <a:defRPr sz="2216"/>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 name="Picture 5">
            <a:extLst>
              <a:ext uri="{FF2B5EF4-FFF2-40B4-BE49-F238E27FC236}">
                <a16:creationId xmlns:a16="http://schemas.microsoft.com/office/drawing/2014/main" id="{74398F70-272B-4B46-83F9-2B5E53315A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7384617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8" y="1371337"/>
            <a:ext cx="5386526"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4" name="Content Placeholder 3"/>
          <p:cNvSpPr>
            <a:spLocks noGrp="1"/>
          </p:cNvSpPr>
          <p:nvPr>
            <p:ph sz="half" idx="2"/>
          </p:nvPr>
        </p:nvSpPr>
        <p:spPr>
          <a:xfrm>
            <a:off x="609798" y="2174875"/>
            <a:ext cx="5386526"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5" y="1371337"/>
            <a:ext cx="5388480"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9" y="381000"/>
            <a:ext cx="11062315" cy="838200"/>
          </a:xfrm>
        </p:spPr>
        <p:txBody>
          <a:bodyPr/>
          <a:lstStyle/>
          <a:p>
            <a:r>
              <a:rPr lang="en-US"/>
              <a:t>What is the Key Takeaway from the Slide?</a:t>
            </a:r>
          </a:p>
        </p:txBody>
      </p:sp>
      <p:pic>
        <p:nvPicPr>
          <p:cNvPr id="9" name="Picture 8">
            <a:extLst>
              <a:ext uri="{FF2B5EF4-FFF2-40B4-BE49-F238E27FC236}">
                <a16:creationId xmlns:a16="http://schemas.microsoft.com/office/drawing/2014/main" id="{072A782B-DBFA-4739-8260-C3280DD9E8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3432037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A8FFA3-9C0C-4F8F-91A0-5E35C0DE7F7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2842688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1746906337"/>
              </p:ext>
            </p:extLst>
          </p:nvPr>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Company Facts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18670123"/>
              </p:ext>
            </p:extLst>
          </p:nvPr>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Company Performance</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company in terms of their business presence etc.</a:t>
            </a:r>
          </a:p>
          <a:p>
            <a:pPr lvl="1"/>
            <a:r>
              <a:rPr lang="en-US"/>
              <a:t>Second level</a:t>
            </a:r>
          </a:p>
        </p:txBody>
      </p:sp>
      <p:sp>
        <p:nvSpPr>
          <p:cNvPr id="24" name="Text Placeholder 13"/>
          <p:cNvSpPr>
            <a:spLocks noGrp="1"/>
          </p:cNvSpPr>
          <p:nvPr>
            <p:ph type="body" sz="quarter" idx="13" hasCustomPrompt="1"/>
          </p:nvPr>
        </p:nvSpPr>
        <p:spPr>
          <a:xfrm>
            <a:off x="547252" y="4318000"/>
            <a:ext cx="5291148" cy="1816100"/>
          </a:xfrm>
        </p:spPr>
        <p:txBody>
          <a:bodyPr>
            <a:noAutofit/>
          </a:bodyPr>
          <a:lstStyle>
            <a:lvl1pPr>
              <a:spcBef>
                <a:spcPts val="739"/>
              </a:spcBef>
              <a:defRPr sz="1724"/>
            </a:lvl1pPr>
            <a:lvl2pPr>
              <a:spcBef>
                <a:spcPts val="369"/>
              </a:spcBef>
              <a:defRPr sz="1477"/>
            </a:lvl2pPr>
          </a:lstStyle>
          <a:p>
            <a:pPr lvl="0"/>
            <a:r>
              <a:rPr lang="en-US"/>
              <a:t>How has the company been performing?</a:t>
            </a:r>
          </a:p>
          <a:p>
            <a:pPr lvl="1"/>
            <a:r>
              <a:rPr lang="en-US"/>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3848126195"/>
              </p:ext>
            </p:extLst>
          </p:nvPr>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Market Situation</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extLst>
              <p:ext uri="{D42A27DB-BD31-4B8C-83A1-F6EECF244321}">
                <p14:modId xmlns:p14="http://schemas.microsoft.com/office/powerpoint/2010/main" val="1430470636"/>
              </p:ext>
            </p:extLst>
          </p:nvPr>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Key Imperatives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Autofit/>
          </a:bodyPr>
          <a:lstStyle>
            <a:lvl1pPr>
              <a:spcBef>
                <a:spcPts val="739"/>
              </a:spcBef>
              <a:defRPr sz="1724"/>
            </a:lvl1pPr>
            <a:lvl2pPr>
              <a:lnSpc>
                <a:spcPct val="100000"/>
              </a:lnSpc>
              <a:spcBef>
                <a:spcPts val="369"/>
              </a:spcBef>
              <a:defRPr sz="1477"/>
            </a:lvl2pPr>
          </a:lstStyle>
          <a:p>
            <a:pPr lvl="0"/>
            <a:r>
              <a:rPr lang="en-US"/>
              <a:t>Describe the state of the market that the company is in</a:t>
            </a:r>
          </a:p>
          <a:p>
            <a:pPr lvl="1"/>
            <a:r>
              <a:rPr lang="en-US"/>
              <a:t>Second level</a:t>
            </a:r>
          </a:p>
        </p:txBody>
      </p:sp>
      <p:sp>
        <p:nvSpPr>
          <p:cNvPr id="15" name="Text Placeholder 13"/>
          <p:cNvSpPr>
            <a:spLocks noGrp="1"/>
          </p:cNvSpPr>
          <p:nvPr>
            <p:ph type="body" sz="quarter" idx="15" hasCustomPrompt="1"/>
          </p:nvPr>
        </p:nvSpPr>
        <p:spPr>
          <a:xfrm>
            <a:off x="6379399" y="4318000"/>
            <a:ext cx="5291148" cy="1816100"/>
          </a:xfrm>
        </p:spPr>
        <p:txBody>
          <a:bodyPr>
            <a:noAutofit/>
          </a:bodyPr>
          <a:lstStyle>
            <a:lvl1pPr>
              <a:spcBef>
                <a:spcPts val="739"/>
              </a:spcBef>
              <a:defRPr sz="1724" baseline="0"/>
            </a:lvl1pPr>
            <a:lvl2pPr>
              <a:spcBef>
                <a:spcPts val="369"/>
              </a:spcBef>
              <a:defRPr sz="1477"/>
            </a:lvl2pPr>
          </a:lstStyle>
          <a:p>
            <a:pPr lvl="0"/>
            <a:r>
              <a:rPr lang="en-US"/>
              <a:t>According to the company, what are the key focus areas or strategies for the near and distant future?</a:t>
            </a:r>
          </a:p>
          <a:p>
            <a:pPr lvl="1"/>
            <a:r>
              <a:rPr lang="en-US"/>
              <a:t>Second level</a:t>
            </a:r>
          </a:p>
        </p:txBody>
      </p:sp>
      <p:pic>
        <p:nvPicPr>
          <p:cNvPr id="16" name="Picture 15">
            <a:extLst>
              <a:ext uri="{FF2B5EF4-FFF2-40B4-BE49-F238E27FC236}">
                <a16:creationId xmlns:a16="http://schemas.microsoft.com/office/drawing/2014/main" id="{9359F37B-EBBE-4271-BE5C-26592BFD886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6748456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MPDNA – What is the Key Takeaway from the Slide?</a:t>
            </a:r>
          </a:p>
        </p:txBody>
      </p:sp>
      <p:pic>
        <p:nvPicPr>
          <p:cNvPr id="3" name="Picture 4" descr="j0188453[1]"/>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440573" y="3556001"/>
            <a:ext cx="3299151" cy="573392"/>
          </a:xfrm>
          <a:prstGeom prst="rect">
            <a:avLst/>
          </a:prstGeom>
          <a:noFill/>
          <a:ln w="9525">
            <a:noFill/>
            <a:miter lim="800000"/>
            <a:headEnd/>
            <a:tailEnd/>
          </a:ln>
        </p:spPr>
      </p:pic>
      <p:graphicFrame>
        <p:nvGraphicFramePr>
          <p:cNvPr id="4" name="Table 3"/>
          <p:cNvGraphicFramePr>
            <a:graphicFrameLocks noGrp="1"/>
          </p:cNvGraphicFramePr>
          <p:nvPr userDrawn="1">
            <p:extLst>
              <p:ext uri="{D42A27DB-BD31-4B8C-83A1-F6EECF244321}">
                <p14:modId xmlns:p14="http://schemas.microsoft.com/office/powerpoint/2010/main" val="379784949"/>
              </p:ext>
            </p:extLst>
          </p:nvPr>
        </p:nvGraphicFramePr>
        <p:xfrm>
          <a:off x="546615"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latin typeface="+mj-lt"/>
                        </a:rPr>
                        <a:t>Situation – Current</a:t>
                      </a:r>
                      <a:r>
                        <a:rPr lang="en-US" sz="1400" baseline="0">
                          <a:latin typeface="+mj-lt"/>
                        </a:rPr>
                        <a:t> State</a:t>
                      </a:r>
                      <a:endParaRPr lang="en-US" sz="1400">
                        <a:latin typeface="+mj-lt"/>
                      </a:endParaRP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4" y="2540000"/>
            <a:ext cx="3424236" cy="2933700"/>
          </a:xfrm>
        </p:spPr>
        <p:txBody>
          <a:bodyPr>
            <a:noAutofit/>
          </a:bodyPr>
          <a:lstStyle>
            <a:lvl1pPr>
              <a:spcBef>
                <a:spcPts val="739"/>
              </a:spcBef>
              <a:defRPr sz="1724" baseline="0"/>
            </a:lvl1pPr>
            <a:lvl2pPr>
              <a:lnSpc>
                <a:spcPct val="100000"/>
              </a:lnSpc>
              <a:spcBef>
                <a:spcPts val="369"/>
              </a:spcBef>
              <a:defRPr sz="1477"/>
            </a:lvl2pPr>
          </a:lstStyle>
          <a:p>
            <a:pPr lvl="0"/>
            <a:r>
              <a:rPr lang="en-US"/>
              <a:t>What are the undisputed facts about the client and project?</a:t>
            </a:r>
          </a:p>
          <a:p>
            <a:pPr lvl="1"/>
            <a:r>
              <a:rPr lang="en-US"/>
              <a:t>Second level</a:t>
            </a:r>
          </a:p>
        </p:txBody>
      </p:sp>
      <p:graphicFrame>
        <p:nvGraphicFramePr>
          <p:cNvPr id="8" name="Table 7"/>
          <p:cNvGraphicFramePr>
            <a:graphicFrameLocks noGrp="1"/>
          </p:cNvGraphicFramePr>
          <p:nvPr userDrawn="1">
            <p:extLst>
              <p:ext uri="{D42A27DB-BD31-4B8C-83A1-F6EECF244321}">
                <p14:modId xmlns:p14="http://schemas.microsoft.com/office/powerpoint/2010/main" val="1763972693"/>
              </p:ext>
            </p:extLst>
          </p:nvPr>
        </p:nvGraphicFramePr>
        <p:xfrm>
          <a:off x="8208147"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latin typeface="+mj-lt"/>
                        </a:rPr>
                        <a:t>Desired Future State</a:t>
                      </a: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6" y="2540000"/>
            <a:ext cx="3424236" cy="2933700"/>
          </a:xfrm>
        </p:spPr>
        <p:txBody>
          <a:bodyPr>
            <a:noAutofit/>
          </a:bodyPr>
          <a:lstStyle>
            <a:lvl1pPr>
              <a:spcBef>
                <a:spcPts val="739"/>
              </a:spcBef>
              <a:defRPr sz="1724"/>
            </a:lvl1pPr>
            <a:lvl2pPr>
              <a:lnSpc>
                <a:spcPct val="100000"/>
              </a:lnSpc>
              <a:spcBef>
                <a:spcPts val="369"/>
              </a:spcBef>
              <a:defRPr sz="1477"/>
            </a:lvl2pPr>
          </a:lstStyle>
          <a:p>
            <a:pPr lvl="0"/>
            <a:r>
              <a:rPr lang="en-US"/>
              <a:t>Where would the client like to be?</a:t>
            </a:r>
          </a:p>
          <a:p>
            <a:pPr lvl="1"/>
            <a:r>
              <a:rPr lang="en-US"/>
              <a:t>Second level</a:t>
            </a:r>
          </a:p>
        </p:txBody>
      </p:sp>
      <p:sp>
        <p:nvSpPr>
          <p:cNvPr id="10" name="Right Arrow 9"/>
          <p:cNvSpPr/>
          <p:nvPr userDrawn="1"/>
        </p:nvSpPr>
        <p:spPr bwMode="auto">
          <a:xfrm>
            <a:off x="4052798"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Right Arrow 11"/>
          <p:cNvSpPr/>
          <p:nvPr userDrawn="1"/>
        </p:nvSpPr>
        <p:spPr bwMode="auto">
          <a:xfrm>
            <a:off x="7805384"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3" name="Table 12"/>
          <p:cNvGraphicFramePr>
            <a:graphicFrameLocks noGrp="1"/>
          </p:cNvGraphicFramePr>
          <p:nvPr userDrawn="1">
            <p:extLst>
              <p:ext uri="{D42A27DB-BD31-4B8C-83A1-F6EECF244321}">
                <p14:modId xmlns:p14="http://schemas.microsoft.com/office/powerpoint/2010/main" val="84630624"/>
              </p:ext>
            </p:extLst>
          </p:nvPr>
        </p:nvGraphicFramePr>
        <p:xfrm>
          <a:off x="4159122" y="13045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a:latin typeface="+mj-lt"/>
                        </a:rPr>
                        <a:t>Gap</a:t>
                      </a: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64" y="1676400"/>
            <a:ext cx="3846403" cy="1447800"/>
          </a:xfrm>
        </p:spPr>
        <p:txBody>
          <a:bodyPr>
            <a:noAutofit/>
          </a:bodyPr>
          <a:lstStyle>
            <a:lvl1pPr>
              <a:spcBef>
                <a:spcPts val="739"/>
              </a:spcBef>
              <a:defRPr sz="1724" baseline="0"/>
            </a:lvl1pPr>
            <a:lvl2pPr>
              <a:lnSpc>
                <a:spcPct val="100000"/>
              </a:lnSpc>
              <a:spcBef>
                <a:spcPts val="369"/>
              </a:spcBef>
              <a:defRPr sz="1477"/>
            </a:lvl2pPr>
          </a:lstStyle>
          <a:p>
            <a:pPr lvl="0"/>
            <a:r>
              <a:rPr lang="en-US"/>
              <a:t>Explain the cause of the gap between the current state and desired future state</a:t>
            </a:r>
          </a:p>
          <a:p>
            <a:pPr lvl="1"/>
            <a:r>
              <a:rPr lang="en-US"/>
              <a:t>Second level</a:t>
            </a:r>
          </a:p>
        </p:txBody>
      </p:sp>
      <p:sp>
        <p:nvSpPr>
          <p:cNvPr id="15" name="Right Arrow 14"/>
          <p:cNvSpPr/>
          <p:nvPr userDrawn="1"/>
        </p:nvSpPr>
        <p:spPr bwMode="auto">
          <a:xfrm rot="5400000">
            <a:off x="5960794" y="2593117"/>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6" name="Right Arrow 15"/>
          <p:cNvSpPr/>
          <p:nvPr userDrawn="1"/>
        </p:nvSpPr>
        <p:spPr bwMode="auto">
          <a:xfrm rot="5400000">
            <a:off x="5960794" y="3609111"/>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8" name="Table 17"/>
          <p:cNvGraphicFramePr>
            <a:graphicFrameLocks noGrp="1"/>
          </p:cNvGraphicFramePr>
          <p:nvPr userDrawn="1">
            <p:extLst>
              <p:ext uri="{D42A27DB-BD31-4B8C-83A1-F6EECF244321}">
                <p14:modId xmlns:p14="http://schemas.microsoft.com/office/powerpoint/2010/main" val="3818280449"/>
              </p:ext>
            </p:extLst>
          </p:nvPr>
        </p:nvGraphicFramePr>
        <p:xfrm>
          <a:off x="4159122" y="45303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a:latin typeface="+mj-lt"/>
                        </a:rPr>
                        <a:t>Questions – which</a:t>
                      </a:r>
                      <a:r>
                        <a:rPr lang="en-US" sz="1400" baseline="0">
                          <a:latin typeface="+mj-lt"/>
                        </a:rPr>
                        <a:t> need answers</a:t>
                      </a:r>
                      <a:endParaRPr lang="en-US" sz="1400">
                        <a:latin typeface="+mj-lt"/>
                      </a:endParaRP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64" y="4902200"/>
            <a:ext cx="3846403" cy="1447800"/>
          </a:xfrm>
        </p:spPr>
        <p:txBody>
          <a:bodyPr>
            <a:noAutofit/>
          </a:bodyPr>
          <a:lstStyle>
            <a:lvl1pPr>
              <a:spcBef>
                <a:spcPts val="739"/>
              </a:spcBef>
              <a:defRPr sz="1724"/>
            </a:lvl1pPr>
            <a:lvl2pPr>
              <a:lnSpc>
                <a:spcPct val="100000"/>
              </a:lnSpc>
              <a:spcBef>
                <a:spcPts val="369"/>
              </a:spcBef>
              <a:defRPr sz="1477"/>
            </a:lvl2pPr>
          </a:lstStyle>
          <a:p>
            <a:pPr lvl="0"/>
            <a:r>
              <a:rPr lang="en-US"/>
              <a:t>What is the one key question that we should answer to get from current to desired future state?</a:t>
            </a:r>
          </a:p>
          <a:p>
            <a:pPr lvl="1"/>
            <a:r>
              <a:rPr lang="en-US"/>
              <a:t>What questions will help me answer the one key question?</a:t>
            </a:r>
          </a:p>
        </p:txBody>
      </p:sp>
      <p:pic>
        <p:nvPicPr>
          <p:cNvPr id="17" name="Picture 16">
            <a:extLst>
              <a:ext uri="{FF2B5EF4-FFF2-40B4-BE49-F238E27FC236}">
                <a16:creationId xmlns:a16="http://schemas.microsoft.com/office/drawing/2014/main" id="{8E13B5D2-D22D-426E-8157-847F099588B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8624580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MuKyun</a:t>
            </a:r>
            <a:r>
              <a:rPr lang="en-US"/>
              <a:t> – What is the Key Takeaway from the Slide?</a:t>
            </a:r>
          </a:p>
        </p:txBody>
      </p:sp>
      <p:sp>
        <p:nvSpPr>
          <p:cNvPr id="9" name="Freeform 8"/>
          <p:cNvSpPr/>
          <p:nvPr/>
        </p:nvSpPr>
        <p:spPr>
          <a:xfrm>
            <a:off x="562888" y="1282765"/>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12" name="Rounded Rectangle 11"/>
          <p:cNvSpPr/>
          <p:nvPr/>
        </p:nvSpPr>
        <p:spPr>
          <a:xfrm>
            <a:off x="682476" y="1379891"/>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Who is the end consumer?</a:t>
            </a:r>
            <a:endParaRPr lang="en-US" sz="1600" b="1">
              <a:solidFill>
                <a:schemeClr val="bg1"/>
              </a:solidFill>
              <a:latin typeface="+mj-lt"/>
              <a:ea typeface="+mn-ea"/>
              <a:cs typeface="+mn-cs"/>
            </a:endParaRPr>
          </a:p>
        </p:txBody>
      </p:sp>
      <p:sp>
        <p:nvSpPr>
          <p:cNvPr id="16" name="Freeform 15"/>
          <p:cNvSpPr/>
          <p:nvPr/>
        </p:nvSpPr>
        <p:spPr>
          <a:xfrm>
            <a:off x="562888" y="2351218"/>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1" name="Rounded Rectangle 20"/>
          <p:cNvSpPr/>
          <p:nvPr/>
        </p:nvSpPr>
        <p:spPr>
          <a:xfrm>
            <a:off x="682476" y="2448325"/>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is the business question?</a:t>
            </a:r>
            <a:endParaRPr lang="en-US" sz="1600" b="1">
              <a:solidFill>
                <a:schemeClr val="bg1"/>
              </a:solidFill>
              <a:latin typeface="+mj-lt"/>
              <a:ea typeface="+mn-ea"/>
              <a:cs typeface="+mn-cs"/>
            </a:endParaRPr>
          </a:p>
        </p:txBody>
      </p:sp>
      <p:sp>
        <p:nvSpPr>
          <p:cNvPr id="22" name="Freeform 21"/>
          <p:cNvSpPr/>
          <p:nvPr/>
        </p:nvSpPr>
        <p:spPr>
          <a:xfrm>
            <a:off x="562888" y="3419629"/>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3" name="Rounded Rectangle 22"/>
          <p:cNvSpPr/>
          <p:nvPr/>
        </p:nvSpPr>
        <p:spPr>
          <a:xfrm>
            <a:off x="682476" y="3516759"/>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600" b="1">
                <a:latin typeface="+mj-lt"/>
              </a:rPr>
              <a:t>What triggered the question?</a:t>
            </a:r>
          </a:p>
        </p:txBody>
      </p:sp>
      <p:sp>
        <p:nvSpPr>
          <p:cNvPr id="24" name="Freeform 23"/>
          <p:cNvSpPr/>
          <p:nvPr/>
        </p:nvSpPr>
        <p:spPr>
          <a:xfrm>
            <a:off x="562888" y="4488086"/>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5" name="Rounded Rectangle 24"/>
          <p:cNvSpPr/>
          <p:nvPr/>
        </p:nvSpPr>
        <p:spPr>
          <a:xfrm>
            <a:off x="682476" y="4585193"/>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do you intend to do with the output?</a:t>
            </a:r>
            <a:endParaRPr lang="en-US" sz="1600" b="1">
              <a:solidFill>
                <a:schemeClr val="bg1"/>
              </a:solidFill>
              <a:latin typeface="+mj-lt"/>
              <a:ea typeface="+mn-ea"/>
              <a:cs typeface="+mn-cs"/>
            </a:endParaRPr>
          </a:p>
        </p:txBody>
      </p:sp>
      <p:sp>
        <p:nvSpPr>
          <p:cNvPr id="26" name="Freeform 25"/>
          <p:cNvSpPr/>
          <p:nvPr/>
        </p:nvSpPr>
        <p:spPr>
          <a:xfrm>
            <a:off x="562888" y="5556520"/>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7" name="Rounded Rectangle 26"/>
          <p:cNvSpPr/>
          <p:nvPr/>
        </p:nvSpPr>
        <p:spPr>
          <a:xfrm>
            <a:off x="682476" y="5653627"/>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do you ‘expect’ as the outcomes?</a:t>
            </a:r>
            <a:endParaRPr lang="en-US" sz="1600" b="1">
              <a:solidFill>
                <a:schemeClr val="bg1"/>
              </a:solidFill>
              <a:latin typeface="+mj-lt"/>
              <a:ea typeface="+mn-ea"/>
              <a:cs typeface="+mn-cs"/>
            </a:endParaRPr>
          </a:p>
        </p:txBody>
      </p:sp>
      <p:sp>
        <p:nvSpPr>
          <p:cNvPr id="14" name="Text Placeholder 14"/>
          <p:cNvSpPr>
            <a:spLocks noGrp="1"/>
          </p:cNvSpPr>
          <p:nvPr>
            <p:ph type="body" sz="quarter" idx="14" hasCustomPrompt="1"/>
          </p:nvPr>
        </p:nvSpPr>
        <p:spPr>
          <a:xfrm>
            <a:off x="2894933" y="1311212"/>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who the end consumer of the request would be – in several cases, this may not be the requestor himself/herself</a:t>
            </a:r>
          </a:p>
          <a:p>
            <a:pPr lvl="1"/>
            <a:endParaRPr lang="en-US"/>
          </a:p>
        </p:txBody>
      </p:sp>
      <p:sp>
        <p:nvSpPr>
          <p:cNvPr id="17" name="Text Placeholder 14"/>
          <p:cNvSpPr>
            <a:spLocks noGrp="1"/>
          </p:cNvSpPr>
          <p:nvPr>
            <p:ph type="body" sz="quarter" idx="15" hasCustomPrompt="1"/>
          </p:nvPr>
        </p:nvSpPr>
        <p:spPr>
          <a:xfrm>
            <a:off x="2894933" y="2379646"/>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request in business terms and not the specific data or refresh request</a:t>
            </a:r>
          </a:p>
        </p:txBody>
      </p:sp>
      <p:sp>
        <p:nvSpPr>
          <p:cNvPr id="18" name="Text Placeholder 14"/>
          <p:cNvSpPr>
            <a:spLocks noGrp="1"/>
          </p:cNvSpPr>
          <p:nvPr>
            <p:ph type="body" sz="quarter" idx="16" hasCustomPrompt="1"/>
          </p:nvPr>
        </p:nvSpPr>
        <p:spPr>
          <a:xfrm>
            <a:off x="2894933" y="3445029"/>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factors that drove the requestor to ask this question</a:t>
            </a:r>
          </a:p>
        </p:txBody>
      </p:sp>
      <p:sp>
        <p:nvSpPr>
          <p:cNvPr id="19" name="Text Placeholder 14"/>
          <p:cNvSpPr>
            <a:spLocks noGrp="1"/>
          </p:cNvSpPr>
          <p:nvPr>
            <p:ph type="body" sz="quarter" idx="17" hasCustomPrompt="1"/>
          </p:nvPr>
        </p:nvSpPr>
        <p:spPr>
          <a:xfrm>
            <a:off x="2894933" y="4513463"/>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894933" y="5581897"/>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expected ‘takeaways’ from this request – this can be used to validate the output and also define the sniff checks that need to be defined</a:t>
            </a:r>
          </a:p>
        </p:txBody>
      </p:sp>
      <p:pic>
        <p:nvPicPr>
          <p:cNvPr id="28" name="Picture 27">
            <a:extLst>
              <a:ext uri="{FF2B5EF4-FFF2-40B4-BE49-F238E27FC236}">
                <a16:creationId xmlns:a16="http://schemas.microsoft.com/office/drawing/2014/main" id="{36AB4D1E-0E7A-4A92-A4EA-A5F4C4C620B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51688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8" y="2743200"/>
            <a:ext cx="8255692" cy="2971800"/>
          </a:xfrm>
        </p:spPr>
        <p:txBody>
          <a:bodyPr/>
          <a:lstStyle>
            <a:lvl1pPr>
              <a:defRPr/>
            </a:lvl1pPr>
            <a:lvl2pPr marL="557028" lvl="1" indent="-265810">
              <a:defRPr/>
            </a:lvl2pPr>
          </a:lstStyle>
          <a:p>
            <a:r>
              <a:rPr lang="en-US"/>
              <a:t>Click to edit Master subtitle style</a:t>
            </a:r>
          </a:p>
        </p:txBody>
      </p:sp>
      <p:sp>
        <p:nvSpPr>
          <p:cNvPr id="598019" name="Rectangle 3"/>
          <p:cNvSpPr>
            <a:spLocks noGrp="1" noChangeArrowheads="1"/>
          </p:cNvSpPr>
          <p:nvPr>
            <p:ph type="ctrTitle"/>
          </p:nvPr>
        </p:nvSpPr>
        <p:spPr>
          <a:xfrm>
            <a:off x="1970108" y="1219200"/>
            <a:ext cx="8255692"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751207" y="1905000"/>
            <a:ext cx="0" cy="457200"/>
          </a:xfrm>
          <a:prstGeom prst="line">
            <a:avLst/>
          </a:prstGeom>
          <a:noFill/>
          <a:ln w="76200">
            <a:solidFill>
              <a:srgbClr val="0B1F65"/>
            </a:solidFill>
            <a:round/>
            <a:headEnd/>
            <a:tailEnd/>
          </a:ln>
          <a:effectLst/>
        </p:spPr>
        <p:txBody>
          <a:bodyPr wrap="none" anchor="ctr"/>
          <a:lstStyle/>
          <a:p>
            <a:endParaRPr lang="en-US" sz="1354"/>
          </a:p>
        </p:txBody>
      </p:sp>
      <p:sp>
        <p:nvSpPr>
          <p:cNvPr id="10" name="Text Box 5"/>
          <p:cNvSpPr txBox="1">
            <a:spLocks noChangeArrowheads="1"/>
          </p:cNvSpPr>
          <p:nvPr/>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sp>
        <p:nvSpPr>
          <p:cNvPr id="8" name="Text Box 5"/>
          <p:cNvSpPr txBox="1">
            <a:spLocks noChangeArrowheads="1"/>
          </p:cNvSpPr>
          <p:nvPr userDrawn="1"/>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pic>
        <p:nvPicPr>
          <p:cNvPr id="12" name="Picture 11">
            <a:extLst>
              <a:ext uri="{FF2B5EF4-FFF2-40B4-BE49-F238E27FC236}">
                <a16:creationId xmlns:a16="http://schemas.microsoft.com/office/drawing/2014/main" id="{BB0A7ED1-60BB-44D0-9DF1-BD39D2FAB2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2072382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QFIRe</a:t>
            </a:r>
            <a:r>
              <a:rPr lang="en-US"/>
              <a:t> – What is the Key Takeaway from the Slide?</a:t>
            </a:r>
          </a:p>
        </p:txBody>
      </p:sp>
      <p:sp>
        <p:nvSpPr>
          <p:cNvPr id="32" name="TextBox 31"/>
          <p:cNvSpPr txBox="1"/>
          <p:nvPr userDrawn="1"/>
        </p:nvSpPr>
        <p:spPr>
          <a:xfrm>
            <a:off x="609798" y="1566331"/>
            <a:ext cx="10638585" cy="762001"/>
          </a:xfrm>
          <a:prstGeom prst="rect">
            <a:avLst/>
          </a:prstGeom>
          <a:solidFill>
            <a:srgbClr val="D8CBCB"/>
          </a:solidFill>
          <a:ln>
            <a:noFill/>
            <a:prstDash val="sysDash"/>
          </a:ln>
        </p:spPr>
        <p:txBody>
          <a:bodyPr wrap="square" tIns="225155" rtlCol="0">
            <a:noAutofit/>
          </a:bodyPr>
          <a:lstStyle/>
          <a:p>
            <a:pPr marL="0" indent="0" algn="l">
              <a:buFont typeface="Webdings" pitchFamily="18" charset="2"/>
              <a:buNone/>
            </a:pPr>
            <a:endParaRPr lang="en-US" sz="1724"/>
          </a:p>
        </p:txBody>
      </p:sp>
      <p:sp>
        <p:nvSpPr>
          <p:cNvPr id="33" name="TextBox 32"/>
          <p:cNvSpPr txBox="1"/>
          <p:nvPr userDrawn="1"/>
        </p:nvSpPr>
        <p:spPr>
          <a:xfrm>
            <a:off x="609796"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34" name="TextBox 33"/>
          <p:cNvSpPr txBox="1"/>
          <p:nvPr userDrawn="1"/>
        </p:nvSpPr>
        <p:spPr>
          <a:xfrm>
            <a:off x="609798" y="5524500"/>
            <a:ext cx="10638585" cy="9525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35" name="Text Placeholder 14"/>
          <p:cNvSpPr>
            <a:spLocks noGrp="1"/>
          </p:cNvSpPr>
          <p:nvPr>
            <p:ph type="body" sz="quarter" idx="17" hasCustomPrompt="1"/>
          </p:nvPr>
        </p:nvSpPr>
        <p:spPr>
          <a:xfrm>
            <a:off x="609806" y="5524500"/>
            <a:ext cx="10616071" cy="9525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Recommendation 1</a:t>
            </a:r>
          </a:p>
          <a:p>
            <a:pPr lvl="1"/>
            <a:r>
              <a:rPr lang="en-US"/>
              <a:t>Sub-recommendation 1</a:t>
            </a:r>
          </a:p>
          <a:p>
            <a:pPr lvl="0"/>
            <a:r>
              <a:rPr lang="en-US"/>
              <a:t>Recommendation 2</a:t>
            </a:r>
          </a:p>
        </p:txBody>
      </p:sp>
      <p:sp>
        <p:nvSpPr>
          <p:cNvPr id="36" name="Text Placeholder 14"/>
          <p:cNvSpPr>
            <a:spLocks noGrp="1"/>
          </p:cNvSpPr>
          <p:nvPr>
            <p:ph type="body" sz="quarter" idx="15" hasCustomPrompt="1"/>
          </p:nvPr>
        </p:nvSpPr>
        <p:spPr>
          <a:xfrm>
            <a:off x="609796" y="2662766"/>
            <a:ext cx="5216096" cy="252306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Finding 1</a:t>
            </a:r>
          </a:p>
          <a:p>
            <a:pPr lvl="1"/>
            <a:r>
              <a:rPr lang="en-US"/>
              <a:t>Sub-finding 1</a:t>
            </a:r>
          </a:p>
          <a:p>
            <a:pPr lvl="1"/>
            <a:r>
              <a:rPr lang="en-US"/>
              <a:t>Sub-finding 2</a:t>
            </a:r>
          </a:p>
          <a:p>
            <a:pPr lvl="0"/>
            <a:r>
              <a:rPr lang="en-US"/>
              <a:t>Finding 2</a:t>
            </a:r>
          </a:p>
          <a:p>
            <a:pPr lvl="1"/>
            <a:r>
              <a:rPr lang="en-US"/>
              <a:t>Sub-finding 1</a:t>
            </a:r>
          </a:p>
          <a:p>
            <a:pPr lvl="1"/>
            <a:r>
              <a:rPr lang="en-US"/>
              <a:t>Sub-finding 2</a:t>
            </a:r>
          </a:p>
          <a:p>
            <a:pPr lvl="0"/>
            <a:r>
              <a:rPr lang="en-US"/>
              <a:t>Finding 3</a:t>
            </a:r>
          </a:p>
          <a:p>
            <a:pPr lvl="0"/>
            <a:r>
              <a:rPr lang="en-US"/>
              <a:t>Finding 4</a:t>
            </a:r>
          </a:p>
        </p:txBody>
      </p:sp>
      <p:sp>
        <p:nvSpPr>
          <p:cNvPr id="37" name="Text Placeholder 14"/>
          <p:cNvSpPr>
            <a:spLocks noGrp="1"/>
          </p:cNvSpPr>
          <p:nvPr>
            <p:ph type="body" sz="quarter" idx="14" hasCustomPrompt="1"/>
          </p:nvPr>
        </p:nvSpPr>
        <p:spPr>
          <a:xfrm>
            <a:off x="609806" y="1566331"/>
            <a:ext cx="10616071" cy="762001"/>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Question</a:t>
            </a:r>
          </a:p>
          <a:p>
            <a:pPr lvl="1"/>
            <a:r>
              <a:rPr lang="en-US"/>
              <a:t>Sub Question</a:t>
            </a:r>
          </a:p>
        </p:txBody>
      </p:sp>
      <p:sp>
        <p:nvSpPr>
          <p:cNvPr id="38" name="Rounded Rectangle 37"/>
          <p:cNvSpPr/>
          <p:nvPr userDrawn="1"/>
        </p:nvSpPr>
        <p:spPr bwMode="auto">
          <a:xfrm>
            <a:off x="726674" y="1308100"/>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Questions</a:t>
            </a:r>
          </a:p>
        </p:txBody>
      </p:sp>
      <p:sp>
        <p:nvSpPr>
          <p:cNvPr id="39" name="Rounded Rectangle 38"/>
          <p:cNvSpPr/>
          <p:nvPr userDrawn="1"/>
        </p:nvSpPr>
        <p:spPr bwMode="auto">
          <a:xfrm>
            <a:off x="726674"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Findings</a:t>
            </a:r>
            <a:endParaRPr lang="en-US" sz="1970" b="1">
              <a:solidFill>
                <a:schemeClr val="bg1"/>
              </a:solidFill>
              <a:latin typeface="+mj-lt"/>
              <a:ea typeface="+mn-ea"/>
              <a:cs typeface="+mn-cs"/>
            </a:endParaRPr>
          </a:p>
        </p:txBody>
      </p:sp>
      <p:sp>
        <p:nvSpPr>
          <p:cNvPr id="40" name="Rounded Rectangle 39"/>
          <p:cNvSpPr/>
          <p:nvPr userDrawn="1"/>
        </p:nvSpPr>
        <p:spPr bwMode="auto">
          <a:xfrm>
            <a:off x="726674" y="52451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Recommendations</a:t>
            </a:r>
            <a:endParaRPr lang="en-US" sz="1970" b="1">
              <a:solidFill>
                <a:schemeClr val="bg1"/>
              </a:solidFill>
              <a:latin typeface="+mj-lt"/>
              <a:ea typeface="+mn-ea"/>
              <a:cs typeface="+mn-cs"/>
            </a:endParaRPr>
          </a:p>
        </p:txBody>
      </p:sp>
      <p:sp>
        <p:nvSpPr>
          <p:cNvPr id="41" name="TextBox 40"/>
          <p:cNvSpPr txBox="1"/>
          <p:nvPr userDrawn="1"/>
        </p:nvSpPr>
        <p:spPr>
          <a:xfrm>
            <a:off x="6026031"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42" name="Text Placeholder 14"/>
          <p:cNvSpPr>
            <a:spLocks noGrp="1"/>
          </p:cNvSpPr>
          <p:nvPr>
            <p:ph type="body" sz="quarter" idx="18" hasCustomPrompt="1"/>
          </p:nvPr>
        </p:nvSpPr>
        <p:spPr>
          <a:xfrm>
            <a:off x="6026031" y="2662766"/>
            <a:ext cx="5216096" cy="2523067"/>
          </a:xfrm>
          <a:ln>
            <a:noFill/>
          </a:ln>
        </p:spPr>
        <p:txBody>
          <a:bodyPr tIns="91440"/>
          <a:lstStyle>
            <a:lvl1pPr>
              <a:spcBef>
                <a:spcPts val="739"/>
              </a:spcBef>
              <a:defRPr sz="1724" baseline="0"/>
            </a:lvl1pPr>
            <a:lvl2pPr>
              <a:lnSpc>
                <a:spcPct val="100000"/>
              </a:lnSpc>
              <a:spcBef>
                <a:spcPts val="369"/>
              </a:spcBef>
              <a:defRPr sz="1477"/>
            </a:lvl2pPr>
          </a:lstStyle>
          <a:p>
            <a:pPr lvl="0"/>
            <a:r>
              <a:rPr lang="en-US"/>
              <a:t>Insight 1</a:t>
            </a:r>
          </a:p>
          <a:p>
            <a:pPr lvl="1"/>
            <a:r>
              <a:rPr lang="en-US"/>
              <a:t>Sub-insight</a:t>
            </a:r>
          </a:p>
          <a:p>
            <a:pPr lvl="1"/>
            <a:r>
              <a:rPr lang="en-US"/>
              <a:t>Sub-insight</a:t>
            </a:r>
          </a:p>
          <a:p>
            <a:pPr lvl="0"/>
            <a:r>
              <a:rPr lang="en-US"/>
              <a:t>Insight 2</a:t>
            </a:r>
          </a:p>
          <a:p>
            <a:pPr lvl="0"/>
            <a:r>
              <a:rPr lang="en-US"/>
              <a:t>Insight 3</a:t>
            </a:r>
          </a:p>
          <a:p>
            <a:pPr lvl="0"/>
            <a:r>
              <a:rPr lang="en-US"/>
              <a:t>Insight 4</a:t>
            </a:r>
          </a:p>
        </p:txBody>
      </p:sp>
      <p:sp>
        <p:nvSpPr>
          <p:cNvPr id="43" name="Rounded Rectangle 42"/>
          <p:cNvSpPr/>
          <p:nvPr userDrawn="1"/>
        </p:nvSpPr>
        <p:spPr bwMode="auto">
          <a:xfrm>
            <a:off x="6142908"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Insights</a:t>
            </a:r>
          </a:p>
        </p:txBody>
      </p:sp>
      <p:pic>
        <p:nvPicPr>
          <p:cNvPr id="16" name="Picture 15">
            <a:extLst>
              <a:ext uri="{FF2B5EF4-FFF2-40B4-BE49-F238E27FC236}">
                <a16:creationId xmlns:a16="http://schemas.microsoft.com/office/drawing/2014/main" id="{723BFCFF-0317-4CA7-B55F-9A174E6865E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1847856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FIRe</a:t>
            </a:r>
            <a:r>
              <a:rPr lang="en-US"/>
              <a:t> – What is the Key Takeaway from the Slide?</a:t>
            </a:r>
          </a:p>
        </p:txBody>
      </p:sp>
      <p:sp>
        <p:nvSpPr>
          <p:cNvPr id="16" name="TextBox 15"/>
          <p:cNvSpPr txBox="1"/>
          <p:nvPr userDrawn="1"/>
        </p:nvSpPr>
        <p:spPr>
          <a:xfrm>
            <a:off x="609796"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17" name="TextBox 16"/>
          <p:cNvSpPr txBox="1"/>
          <p:nvPr userDrawn="1"/>
        </p:nvSpPr>
        <p:spPr>
          <a:xfrm>
            <a:off x="609798" y="5067300"/>
            <a:ext cx="10638585" cy="13843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18" name="Text Placeholder 14"/>
          <p:cNvSpPr>
            <a:spLocks noGrp="1"/>
          </p:cNvSpPr>
          <p:nvPr>
            <p:ph type="body" sz="quarter" idx="17" hasCustomPrompt="1"/>
          </p:nvPr>
        </p:nvSpPr>
        <p:spPr>
          <a:xfrm>
            <a:off x="609806" y="5067300"/>
            <a:ext cx="10616071" cy="13843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Recommendation 1</a:t>
            </a:r>
          </a:p>
          <a:p>
            <a:pPr lvl="1"/>
            <a:r>
              <a:rPr lang="en-US"/>
              <a:t>Sub-recommendation 1</a:t>
            </a:r>
          </a:p>
          <a:p>
            <a:pPr lvl="0"/>
            <a:r>
              <a:rPr lang="en-US"/>
              <a:t>Recommendation 2</a:t>
            </a:r>
          </a:p>
        </p:txBody>
      </p:sp>
      <p:sp>
        <p:nvSpPr>
          <p:cNvPr id="19" name="Text Placeholder 14"/>
          <p:cNvSpPr>
            <a:spLocks noGrp="1"/>
          </p:cNvSpPr>
          <p:nvPr>
            <p:ph type="body" sz="quarter" idx="15" hasCustomPrompt="1"/>
          </p:nvPr>
        </p:nvSpPr>
        <p:spPr>
          <a:xfrm>
            <a:off x="609796" y="1646777"/>
            <a:ext cx="5216096" cy="300143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Finding 1</a:t>
            </a:r>
          </a:p>
          <a:p>
            <a:pPr lvl="1"/>
            <a:r>
              <a:rPr lang="en-US"/>
              <a:t>Sub-finding 1</a:t>
            </a:r>
          </a:p>
          <a:p>
            <a:pPr lvl="1"/>
            <a:r>
              <a:rPr lang="en-US"/>
              <a:t>Sub-finding 2</a:t>
            </a:r>
          </a:p>
          <a:p>
            <a:pPr lvl="0"/>
            <a:r>
              <a:rPr lang="en-US"/>
              <a:t>Finding 2</a:t>
            </a:r>
          </a:p>
          <a:p>
            <a:pPr lvl="1"/>
            <a:r>
              <a:rPr lang="en-US"/>
              <a:t>Sub-finding 1</a:t>
            </a:r>
          </a:p>
          <a:p>
            <a:pPr lvl="1"/>
            <a:r>
              <a:rPr lang="en-US"/>
              <a:t>Sub-finding 2</a:t>
            </a:r>
          </a:p>
          <a:p>
            <a:pPr lvl="0"/>
            <a:r>
              <a:rPr lang="en-US"/>
              <a:t>Finding 3</a:t>
            </a:r>
          </a:p>
          <a:p>
            <a:pPr lvl="0"/>
            <a:r>
              <a:rPr lang="en-US"/>
              <a:t>Finding 4</a:t>
            </a:r>
          </a:p>
        </p:txBody>
      </p:sp>
      <p:sp>
        <p:nvSpPr>
          <p:cNvPr id="20" name="Rounded Rectangle 19"/>
          <p:cNvSpPr/>
          <p:nvPr userDrawn="1"/>
        </p:nvSpPr>
        <p:spPr bwMode="auto">
          <a:xfrm>
            <a:off x="726674"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Findings</a:t>
            </a:r>
            <a:endParaRPr lang="en-US" sz="1970" b="1">
              <a:solidFill>
                <a:schemeClr val="bg1"/>
              </a:solidFill>
              <a:latin typeface="+mj-lt"/>
              <a:ea typeface="+mn-ea"/>
              <a:cs typeface="+mn-cs"/>
            </a:endParaRPr>
          </a:p>
        </p:txBody>
      </p:sp>
      <p:sp>
        <p:nvSpPr>
          <p:cNvPr id="21" name="Rounded Rectangle 20"/>
          <p:cNvSpPr/>
          <p:nvPr userDrawn="1"/>
        </p:nvSpPr>
        <p:spPr bwMode="auto">
          <a:xfrm>
            <a:off x="726674" y="47879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Recommendations</a:t>
            </a:r>
            <a:endParaRPr lang="en-US" sz="1970" b="1">
              <a:solidFill>
                <a:schemeClr val="bg1"/>
              </a:solidFill>
              <a:latin typeface="+mj-lt"/>
              <a:ea typeface="+mn-ea"/>
              <a:cs typeface="+mn-cs"/>
            </a:endParaRPr>
          </a:p>
        </p:txBody>
      </p:sp>
      <p:sp>
        <p:nvSpPr>
          <p:cNvPr id="22" name="TextBox 21"/>
          <p:cNvSpPr txBox="1"/>
          <p:nvPr userDrawn="1"/>
        </p:nvSpPr>
        <p:spPr>
          <a:xfrm>
            <a:off x="6026031"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23" name="Text Placeholder 14"/>
          <p:cNvSpPr>
            <a:spLocks noGrp="1"/>
          </p:cNvSpPr>
          <p:nvPr>
            <p:ph type="body" sz="quarter" idx="18" hasCustomPrompt="1"/>
          </p:nvPr>
        </p:nvSpPr>
        <p:spPr>
          <a:xfrm>
            <a:off x="6026031" y="1646777"/>
            <a:ext cx="5216096" cy="3001437"/>
          </a:xfrm>
          <a:ln>
            <a:noFill/>
          </a:ln>
        </p:spPr>
        <p:txBody>
          <a:bodyPr tIns="91440"/>
          <a:lstStyle>
            <a:lvl1pPr>
              <a:spcBef>
                <a:spcPts val="739"/>
              </a:spcBef>
              <a:defRPr sz="1724" baseline="0"/>
            </a:lvl1pPr>
            <a:lvl2pPr>
              <a:lnSpc>
                <a:spcPct val="100000"/>
              </a:lnSpc>
              <a:spcBef>
                <a:spcPts val="369"/>
              </a:spcBef>
              <a:defRPr sz="1477"/>
            </a:lvl2pPr>
          </a:lstStyle>
          <a:p>
            <a:pPr lvl="0"/>
            <a:r>
              <a:rPr lang="en-US"/>
              <a:t>Insight 1</a:t>
            </a:r>
          </a:p>
          <a:p>
            <a:pPr lvl="1"/>
            <a:r>
              <a:rPr lang="en-US"/>
              <a:t>Sub-insight</a:t>
            </a:r>
          </a:p>
          <a:p>
            <a:pPr lvl="1"/>
            <a:r>
              <a:rPr lang="en-US"/>
              <a:t>Sub-insight</a:t>
            </a:r>
          </a:p>
          <a:p>
            <a:pPr lvl="0"/>
            <a:r>
              <a:rPr lang="en-US"/>
              <a:t>Insight 2</a:t>
            </a:r>
          </a:p>
          <a:p>
            <a:pPr lvl="0"/>
            <a:r>
              <a:rPr lang="en-US"/>
              <a:t>Insight 3</a:t>
            </a:r>
          </a:p>
          <a:p>
            <a:pPr lvl="0"/>
            <a:r>
              <a:rPr lang="en-US"/>
              <a:t>Insight 4</a:t>
            </a:r>
          </a:p>
        </p:txBody>
      </p:sp>
      <p:sp>
        <p:nvSpPr>
          <p:cNvPr id="24" name="Rounded Rectangle 23"/>
          <p:cNvSpPr/>
          <p:nvPr userDrawn="1"/>
        </p:nvSpPr>
        <p:spPr bwMode="auto">
          <a:xfrm>
            <a:off x="6142908"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Insights</a:t>
            </a:r>
          </a:p>
        </p:txBody>
      </p:sp>
      <p:pic>
        <p:nvPicPr>
          <p:cNvPr id="13" name="Picture 12">
            <a:extLst>
              <a:ext uri="{FF2B5EF4-FFF2-40B4-BE49-F238E27FC236}">
                <a16:creationId xmlns:a16="http://schemas.microsoft.com/office/drawing/2014/main" id="{8C2416FC-CF4A-43F9-A3F4-3E20DBF1A76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9767111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2585289678"/>
              </p:ext>
            </p:extLst>
          </p:nvPr>
        </p:nvGraphicFramePr>
        <p:xfrm>
          <a:off x="546597" y="1431572"/>
          <a:ext cx="5291148" cy="29118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Background</a:t>
                      </a:r>
                    </a:p>
                  </a:txBody>
                  <a:tcPr marL="112579" marR="112579"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830639085"/>
              </p:ext>
            </p:extLst>
          </p:nvPr>
        </p:nvGraphicFramePr>
        <p:xfrm>
          <a:off x="546597" y="4466872"/>
          <a:ext cx="5291148" cy="18577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Objectives</a:t>
                      </a:r>
                    </a:p>
                  </a:txBody>
                  <a:tcPr marL="112579" marR="112579"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2501900"/>
          </a:xfrm>
        </p:spPr>
        <p:txBody>
          <a:bodyPr>
            <a:noAutofit/>
          </a:bodyPr>
          <a:lstStyle>
            <a:lvl1pPr>
              <a:spcBef>
                <a:spcPts val="739"/>
              </a:spcBef>
              <a:defRPr sz="1724" baseline="0"/>
            </a:lvl1pPr>
            <a:lvl2pPr>
              <a:lnSpc>
                <a:spcPct val="100000"/>
              </a:lnSpc>
              <a:spcBef>
                <a:spcPts val="369"/>
              </a:spcBef>
              <a:defRPr sz="1477"/>
            </a:lvl2pPr>
          </a:lstStyle>
          <a:p>
            <a:pPr lvl="0"/>
            <a:r>
              <a:rPr lang="en-US"/>
              <a:t>What are the relevant facts that serve as the background for this project?</a:t>
            </a:r>
          </a:p>
          <a:p>
            <a:pPr lvl="1"/>
            <a:r>
              <a:rPr lang="en-US"/>
              <a:t>Second level</a:t>
            </a:r>
          </a:p>
        </p:txBody>
      </p:sp>
      <p:sp>
        <p:nvSpPr>
          <p:cNvPr id="24" name="Text Placeholder 13"/>
          <p:cNvSpPr>
            <a:spLocks noGrp="1"/>
          </p:cNvSpPr>
          <p:nvPr>
            <p:ph type="body" sz="quarter" idx="13" hasCustomPrompt="1"/>
          </p:nvPr>
        </p:nvSpPr>
        <p:spPr>
          <a:xfrm>
            <a:off x="547252" y="4851400"/>
            <a:ext cx="5291148" cy="1473200"/>
          </a:xfrm>
        </p:spPr>
        <p:txBody>
          <a:bodyPr>
            <a:noAutofit/>
          </a:bodyPr>
          <a:lstStyle>
            <a:lvl1pPr>
              <a:spcBef>
                <a:spcPts val="739"/>
              </a:spcBef>
              <a:defRPr sz="1724"/>
            </a:lvl1pPr>
            <a:lvl2pPr>
              <a:spcBef>
                <a:spcPts val="369"/>
              </a:spcBef>
              <a:defRPr sz="1477"/>
            </a:lvl2pPr>
          </a:lstStyle>
          <a:p>
            <a:pPr lvl="0"/>
            <a:r>
              <a:rPr lang="en-US"/>
              <a:t>Describe the key project objectives</a:t>
            </a:r>
          </a:p>
          <a:p>
            <a:pPr lvl="1"/>
            <a:r>
              <a:rPr lang="en-US"/>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3715339969"/>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Approach</a:t>
                      </a: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approach used by Mu Sigma in this project.  You can insert text or paste graphics in this box</a:t>
            </a:r>
          </a:p>
          <a:p>
            <a:pPr lvl="1"/>
            <a:r>
              <a:rPr lang="en-US"/>
              <a:t>Second level</a:t>
            </a:r>
          </a:p>
        </p:txBody>
      </p:sp>
      <p:sp>
        <p:nvSpPr>
          <p:cNvPr id="2" name="Right Arrow 1"/>
          <p:cNvSpPr/>
          <p:nvPr userDrawn="1"/>
        </p:nvSpPr>
        <p:spPr bwMode="auto">
          <a:xfrm>
            <a:off x="5945898" y="2895600"/>
            <a:ext cx="337733"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pic>
        <p:nvPicPr>
          <p:cNvPr id="12" name="Picture 11">
            <a:extLst>
              <a:ext uri="{FF2B5EF4-FFF2-40B4-BE49-F238E27FC236}">
                <a16:creationId xmlns:a16="http://schemas.microsoft.com/office/drawing/2014/main" id="{EE8F496E-8AF1-42D8-82D6-ACCBC9BC43C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6246634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405327512"/>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Analysis</a:t>
                      </a:r>
                      <a:r>
                        <a:rPr lang="en-US" sz="1400" baseline="0">
                          <a:latin typeface="+mj-lt"/>
                        </a:rPr>
                        <a:t> Illustrations</a:t>
                      </a:r>
                      <a:endParaRPr lang="en-US" sz="1400">
                        <a:latin typeface="+mj-lt"/>
                      </a:endParaRP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a:t>Paste charts/graphics that illustrate key analysis outputs and support the key findings</a:t>
            </a:r>
          </a:p>
          <a:p>
            <a:pPr lvl="1"/>
            <a:r>
              <a:rPr lang="en-US"/>
              <a:t>Second level</a:t>
            </a:r>
          </a:p>
        </p:txBody>
      </p:sp>
      <p:sp>
        <p:nvSpPr>
          <p:cNvPr id="2" name="Right Arrow 1"/>
          <p:cNvSpPr/>
          <p:nvPr userDrawn="1"/>
        </p:nvSpPr>
        <p:spPr bwMode="auto">
          <a:xfrm>
            <a:off x="5945898" y="19812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1654360805"/>
              </p:ext>
            </p:extLst>
          </p:nvPr>
        </p:nvGraphicFramePr>
        <p:xfrm>
          <a:off x="546597" y="1431572"/>
          <a:ext cx="5291148" cy="23784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Key Findings</a:t>
                      </a:r>
                    </a:p>
                  </a:txBody>
                  <a:tcPr marL="112579" marR="112579"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4018950502"/>
              </p:ext>
            </p:extLst>
          </p:nvPr>
        </p:nvGraphicFramePr>
        <p:xfrm>
          <a:off x="546597" y="3933472"/>
          <a:ext cx="5291148" cy="23911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Business Impact</a:t>
                      </a:r>
                    </a:p>
                  </a:txBody>
                  <a:tcPr marL="112579" marR="112579"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547252" y="1816100"/>
            <a:ext cx="5291148" cy="19939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findings/insights obtained from the analysis</a:t>
            </a:r>
          </a:p>
          <a:p>
            <a:pPr lvl="1"/>
            <a:r>
              <a:rPr lang="en-US"/>
              <a:t>Second level</a:t>
            </a:r>
          </a:p>
        </p:txBody>
      </p:sp>
      <p:sp>
        <p:nvSpPr>
          <p:cNvPr id="17" name="Text Placeholder 13"/>
          <p:cNvSpPr>
            <a:spLocks noGrp="1"/>
          </p:cNvSpPr>
          <p:nvPr>
            <p:ph type="body" sz="quarter" idx="13" hasCustomPrompt="1"/>
          </p:nvPr>
        </p:nvSpPr>
        <p:spPr>
          <a:xfrm>
            <a:off x="547252" y="4318000"/>
            <a:ext cx="5291148" cy="2006600"/>
          </a:xfrm>
        </p:spPr>
        <p:txBody>
          <a:bodyPr>
            <a:noAutofit/>
          </a:bodyPr>
          <a:lstStyle>
            <a:lvl1pPr>
              <a:spcBef>
                <a:spcPts val="739"/>
              </a:spcBef>
              <a:defRPr sz="1724" baseline="0"/>
            </a:lvl1pPr>
            <a:lvl2pPr>
              <a:spcBef>
                <a:spcPts val="369"/>
              </a:spcBef>
              <a:defRPr sz="1477"/>
            </a:lvl2pPr>
          </a:lstStyle>
          <a:p>
            <a:pPr lvl="0"/>
            <a:r>
              <a:rPr lang="en-US"/>
              <a:t>What was the real/projected impact of the project on the business?</a:t>
            </a:r>
          </a:p>
          <a:p>
            <a:pPr lvl="1"/>
            <a:r>
              <a:rPr lang="en-US"/>
              <a:t>Second level</a:t>
            </a:r>
          </a:p>
        </p:txBody>
      </p:sp>
      <p:sp>
        <p:nvSpPr>
          <p:cNvPr id="18" name="Right Arrow 17"/>
          <p:cNvSpPr/>
          <p:nvPr userDrawn="1"/>
        </p:nvSpPr>
        <p:spPr bwMode="auto">
          <a:xfrm rot="10800000">
            <a:off x="5945898" y="44196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pic>
        <p:nvPicPr>
          <p:cNvPr id="14" name="Picture 13">
            <a:extLst>
              <a:ext uri="{FF2B5EF4-FFF2-40B4-BE49-F238E27FC236}">
                <a16:creationId xmlns:a16="http://schemas.microsoft.com/office/drawing/2014/main" id="{C5FB0F34-84FC-4241-9B90-65E67030CAE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4683022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20" name="Rounded Rectangle 19"/>
          <p:cNvSpPr/>
          <p:nvPr userDrawn="1"/>
        </p:nvSpPr>
        <p:spPr bwMode="auto">
          <a:xfrm>
            <a:off x="3877676" y="3490815"/>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5" name="Rounded Rectangle 24"/>
          <p:cNvSpPr/>
          <p:nvPr userDrawn="1"/>
        </p:nvSpPr>
        <p:spPr bwMode="auto">
          <a:xfrm>
            <a:off x="3877676" y="2440109"/>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6" name="Pentagon 25"/>
          <p:cNvSpPr/>
          <p:nvPr userDrawn="1"/>
        </p:nvSpPr>
        <p:spPr bwMode="auto">
          <a:xfrm rot="5400000">
            <a:off x="1678271" y="485104"/>
            <a:ext cx="100584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7" name="Chevron 26"/>
          <p:cNvSpPr/>
          <p:nvPr userDrawn="1"/>
        </p:nvSpPr>
        <p:spPr bwMode="auto">
          <a:xfrm rot="5400000">
            <a:off x="1678271" y="1536666"/>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j-lt"/>
              <a:ea typeface="+mn-ea"/>
              <a:cs typeface="+mn-cs"/>
            </a:endParaRPr>
          </a:p>
        </p:txBody>
      </p:sp>
      <p:sp>
        <p:nvSpPr>
          <p:cNvPr id="28" name="Text Placeholder 8"/>
          <p:cNvSpPr>
            <a:spLocks noGrp="1"/>
          </p:cNvSpPr>
          <p:nvPr>
            <p:ph type="body" sz="quarter" idx="10" hasCustomPrompt="1"/>
          </p:nvPr>
        </p:nvSpPr>
        <p:spPr>
          <a:xfrm>
            <a:off x="766154" y="1557020"/>
            <a:ext cx="2814441" cy="640080"/>
          </a:xfrm>
        </p:spPr>
        <p:txBody>
          <a:bodyPr anchor="ctr"/>
          <a:lstStyle>
            <a:lvl1pPr marL="0" indent="0" algn="ctr">
              <a:buNone/>
              <a:defRPr sz="1724" b="1">
                <a:solidFill>
                  <a:schemeClr val="bg1"/>
                </a:solidFill>
                <a:latin typeface="+mj-lt"/>
              </a:defRPr>
            </a:lvl1pPr>
          </a:lstStyle>
          <a:p>
            <a:pPr lvl="0"/>
            <a:r>
              <a:rPr lang="en-US"/>
              <a:t>Add step 1</a:t>
            </a:r>
          </a:p>
        </p:txBody>
      </p:sp>
      <p:sp>
        <p:nvSpPr>
          <p:cNvPr id="29" name="Text Placeholder 8"/>
          <p:cNvSpPr>
            <a:spLocks noGrp="1"/>
          </p:cNvSpPr>
          <p:nvPr>
            <p:ph type="body" sz="quarter" idx="11" hasCustomPrompt="1"/>
          </p:nvPr>
        </p:nvSpPr>
        <p:spPr>
          <a:xfrm>
            <a:off x="766154" y="2608582"/>
            <a:ext cx="2814441" cy="640080"/>
          </a:xfrm>
        </p:spPr>
        <p:txBody>
          <a:bodyPr anchor="ctr"/>
          <a:lstStyle>
            <a:lvl1pPr marL="0" indent="0" algn="ctr">
              <a:buNone/>
              <a:defRPr sz="1724" b="1" baseline="0">
                <a:solidFill>
                  <a:schemeClr val="bg1"/>
                </a:solidFill>
                <a:latin typeface="+mj-lt"/>
              </a:defRPr>
            </a:lvl1pPr>
          </a:lstStyle>
          <a:p>
            <a:pPr lvl="0"/>
            <a:r>
              <a:rPr lang="en-US"/>
              <a:t>Add step 2</a:t>
            </a:r>
          </a:p>
        </p:txBody>
      </p:sp>
      <p:sp>
        <p:nvSpPr>
          <p:cNvPr id="30" name="Rounded Rectangle 29"/>
          <p:cNvSpPr/>
          <p:nvPr userDrawn="1"/>
        </p:nvSpPr>
        <p:spPr bwMode="auto">
          <a:xfrm>
            <a:off x="3877676" y="1389403"/>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971488" y="1371600"/>
            <a:ext cx="7204968" cy="914400"/>
          </a:xfrm>
        </p:spPr>
        <p:txBody>
          <a:bodyPr/>
          <a:lstStyle>
            <a:lvl1pPr>
              <a:spcBef>
                <a:spcPts val="739"/>
              </a:spcBef>
              <a:defRPr sz="1724" baseline="0"/>
            </a:lvl1pPr>
            <a:lvl2pPr>
              <a:lnSpc>
                <a:spcPct val="100000"/>
              </a:lnSpc>
              <a:spcBef>
                <a:spcPts val="369"/>
              </a:spcBef>
              <a:defRPr sz="1477"/>
            </a:lvl2pPr>
          </a:lstStyle>
          <a:p>
            <a:pPr lvl="0"/>
            <a:r>
              <a:rPr lang="en-US"/>
              <a:t>Describe step 1 and its sub-steps</a:t>
            </a:r>
          </a:p>
          <a:p>
            <a:pPr lvl="1"/>
            <a:r>
              <a:rPr lang="en-US"/>
              <a:t>Second level</a:t>
            </a:r>
          </a:p>
        </p:txBody>
      </p:sp>
      <p:sp>
        <p:nvSpPr>
          <p:cNvPr id="32" name="Text Placeholder 14"/>
          <p:cNvSpPr>
            <a:spLocks noGrp="1"/>
          </p:cNvSpPr>
          <p:nvPr>
            <p:ph type="body" sz="quarter" idx="15" hasCustomPrompt="1"/>
          </p:nvPr>
        </p:nvSpPr>
        <p:spPr>
          <a:xfrm>
            <a:off x="3971488" y="24257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33" name="Text Placeholder 14"/>
          <p:cNvSpPr>
            <a:spLocks noGrp="1"/>
          </p:cNvSpPr>
          <p:nvPr>
            <p:ph type="body" sz="quarter" idx="16" hasCustomPrompt="1"/>
          </p:nvPr>
        </p:nvSpPr>
        <p:spPr>
          <a:xfrm>
            <a:off x="3971488" y="34798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34" name="Chevron 33"/>
          <p:cNvSpPr/>
          <p:nvPr userDrawn="1"/>
        </p:nvSpPr>
        <p:spPr bwMode="auto">
          <a:xfrm rot="5400000">
            <a:off x="1678271" y="2588209"/>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766154" y="3660144"/>
            <a:ext cx="2814441" cy="640080"/>
          </a:xfrm>
        </p:spPr>
        <p:txBody>
          <a:bodyPr anchor="ctr"/>
          <a:lstStyle>
            <a:lvl1pPr marL="0" indent="0" algn="ctr">
              <a:buNone/>
              <a:defRPr sz="1724" b="1">
                <a:solidFill>
                  <a:schemeClr val="bg1"/>
                </a:solidFill>
                <a:latin typeface="+mj-lt"/>
              </a:defRPr>
            </a:lvl1pPr>
          </a:lstStyle>
          <a:p>
            <a:pPr lvl="0"/>
            <a:r>
              <a:rPr lang="en-US"/>
              <a:t>Add step 3</a:t>
            </a:r>
          </a:p>
        </p:txBody>
      </p:sp>
      <p:sp>
        <p:nvSpPr>
          <p:cNvPr id="38" name="Chevron 37"/>
          <p:cNvSpPr/>
          <p:nvPr userDrawn="1"/>
        </p:nvSpPr>
        <p:spPr bwMode="auto">
          <a:xfrm rot="5400000">
            <a:off x="1678271" y="3639771"/>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766154" y="4711707"/>
            <a:ext cx="2814441" cy="640080"/>
          </a:xfrm>
        </p:spPr>
        <p:txBody>
          <a:bodyPr anchor="ctr"/>
          <a:lstStyle>
            <a:lvl1pPr marL="0" indent="0" algn="ctr">
              <a:buNone/>
              <a:defRPr sz="1724" b="1">
                <a:solidFill>
                  <a:schemeClr val="bg1"/>
                </a:solidFill>
                <a:latin typeface="+mj-lt"/>
              </a:defRPr>
            </a:lvl1pPr>
          </a:lstStyle>
          <a:p>
            <a:pPr lvl="0"/>
            <a:r>
              <a:rPr lang="en-US"/>
              <a:t>Add step 4</a:t>
            </a:r>
          </a:p>
        </p:txBody>
      </p:sp>
      <p:sp>
        <p:nvSpPr>
          <p:cNvPr id="42" name="Rounded Rectangle 41"/>
          <p:cNvSpPr/>
          <p:nvPr userDrawn="1"/>
        </p:nvSpPr>
        <p:spPr bwMode="auto">
          <a:xfrm>
            <a:off x="3877676" y="4541521"/>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971488" y="45339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pic>
        <p:nvPicPr>
          <p:cNvPr id="21" name="Picture 20">
            <a:extLst>
              <a:ext uri="{FF2B5EF4-FFF2-40B4-BE49-F238E27FC236}">
                <a16:creationId xmlns:a16="http://schemas.microsoft.com/office/drawing/2014/main" id="{0410D66D-6658-4925-9B31-16EE5DFA218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2475709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4" name="Rounded Rectangle 3"/>
          <p:cNvSpPr/>
          <p:nvPr userDrawn="1"/>
        </p:nvSpPr>
        <p:spPr bwMode="auto">
          <a:xfrm>
            <a:off x="3877676" y="4251937"/>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5" name="Rounded Rectangle 4"/>
          <p:cNvSpPr/>
          <p:nvPr userDrawn="1"/>
        </p:nvSpPr>
        <p:spPr bwMode="auto">
          <a:xfrm>
            <a:off x="3877676" y="2811768"/>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Pentagon 5"/>
          <p:cNvSpPr/>
          <p:nvPr userDrawn="1"/>
        </p:nvSpPr>
        <p:spPr bwMode="auto">
          <a:xfrm rot="5400000">
            <a:off x="1541111" y="604461"/>
            <a:ext cx="128016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Chevron 6"/>
          <p:cNvSpPr/>
          <p:nvPr userDrawn="1"/>
        </p:nvSpPr>
        <p:spPr bwMode="auto">
          <a:xfrm rot="5400000">
            <a:off x="1541111" y="2044630"/>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4" y="1645917"/>
            <a:ext cx="2814441" cy="640080"/>
          </a:xfrm>
        </p:spPr>
        <p:txBody>
          <a:bodyPr anchor="ctr">
            <a:noAutofit/>
          </a:bodyPr>
          <a:lstStyle>
            <a:lvl1pPr marL="0" indent="0" algn="ctr">
              <a:buNone/>
              <a:defRPr sz="1724" b="1">
                <a:solidFill>
                  <a:schemeClr val="bg1"/>
                </a:solidFill>
              </a:defRPr>
            </a:lvl1pPr>
          </a:lstStyle>
          <a:p>
            <a:pPr lvl="0"/>
            <a:r>
              <a:rPr lang="en-US"/>
              <a:t>Add step 1</a:t>
            </a:r>
          </a:p>
        </p:txBody>
      </p:sp>
      <p:sp>
        <p:nvSpPr>
          <p:cNvPr id="11" name="Text Placeholder 8"/>
          <p:cNvSpPr>
            <a:spLocks noGrp="1"/>
          </p:cNvSpPr>
          <p:nvPr>
            <p:ph type="body" sz="quarter" idx="11" hasCustomPrompt="1"/>
          </p:nvPr>
        </p:nvSpPr>
        <p:spPr>
          <a:xfrm>
            <a:off x="766154" y="3086085"/>
            <a:ext cx="2814441" cy="640080"/>
          </a:xfrm>
        </p:spPr>
        <p:txBody>
          <a:bodyPr anchor="ctr">
            <a:noAutofit/>
          </a:bodyPr>
          <a:lstStyle>
            <a:lvl1pPr marL="0" indent="0" algn="ctr">
              <a:buNone/>
              <a:defRPr sz="1724" b="1">
                <a:solidFill>
                  <a:schemeClr val="bg1"/>
                </a:solidFill>
              </a:defRPr>
            </a:lvl1pPr>
          </a:lstStyle>
          <a:p>
            <a:pPr lvl="0"/>
            <a:r>
              <a:rPr lang="en-US"/>
              <a:t>Add step 2</a:t>
            </a:r>
          </a:p>
        </p:txBody>
      </p:sp>
      <p:sp>
        <p:nvSpPr>
          <p:cNvPr id="14" name="Rounded Rectangle 13"/>
          <p:cNvSpPr/>
          <p:nvPr userDrawn="1"/>
        </p:nvSpPr>
        <p:spPr bwMode="auto">
          <a:xfrm>
            <a:off x="3877676" y="1371600"/>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noAutofit/>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97000"/>
            <a:ext cx="7204968" cy="1188720"/>
          </a:xfrm>
        </p:spPr>
        <p:txBody>
          <a:bodyPr/>
          <a:lstStyle>
            <a:lvl1pPr>
              <a:spcBef>
                <a:spcPts val="739"/>
              </a:spcBef>
              <a:defRPr sz="1724" baseline="0"/>
            </a:lvl1pPr>
            <a:lvl2pPr>
              <a:lnSpc>
                <a:spcPct val="100000"/>
              </a:lnSpc>
              <a:spcBef>
                <a:spcPts val="369"/>
              </a:spcBef>
              <a:defRPr sz="1477"/>
            </a:lvl2pPr>
          </a:lstStyle>
          <a:p>
            <a:pPr lvl="0"/>
            <a:r>
              <a:rPr lang="en-US"/>
              <a:t>Describe step 1 and its sub-steps</a:t>
            </a:r>
          </a:p>
          <a:p>
            <a:pPr lvl="1"/>
            <a:r>
              <a:rPr lang="en-US"/>
              <a:t>Second level</a:t>
            </a:r>
          </a:p>
        </p:txBody>
      </p:sp>
      <p:sp>
        <p:nvSpPr>
          <p:cNvPr id="16" name="Text Placeholder 14"/>
          <p:cNvSpPr>
            <a:spLocks noGrp="1"/>
          </p:cNvSpPr>
          <p:nvPr>
            <p:ph type="body" sz="quarter" idx="15" hasCustomPrompt="1"/>
          </p:nvPr>
        </p:nvSpPr>
        <p:spPr>
          <a:xfrm>
            <a:off x="3971488" y="2837168"/>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17" name="Text Placeholder 14"/>
          <p:cNvSpPr>
            <a:spLocks noGrp="1"/>
          </p:cNvSpPr>
          <p:nvPr>
            <p:ph type="body" sz="quarter" idx="16" hasCustomPrompt="1"/>
          </p:nvPr>
        </p:nvSpPr>
        <p:spPr>
          <a:xfrm>
            <a:off x="3971488" y="4277337"/>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19" name="Chevron 18"/>
          <p:cNvSpPr/>
          <p:nvPr userDrawn="1"/>
        </p:nvSpPr>
        <p:spPr bwMode="auto">
          <a:xfrm rot="5400000">
            <a:off x="1541111" y="3484809"/>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766154" y="4526254"/>
            <a:ext cx="2814441" cy="640080"/>
          </a:xfrm>
        </p:spPr>
        <p:txBody>
          <a:bodyPr anchor="ctr">
            <a:noAutofit/>
          </a:bodyPr>
          <a:lstStyle>
            <a:lvl1pPr marL="0" indent="0" algn="ctr">
              <a:buNone/>
              <a:defRPr sz="1724" b="1">
                <a:solidFill>
                  <a:schemeClr val="bg1"/>
                </a:solidFill>
              </a:defRPr>
            </a:lvl1pPr>
          </a:lstStyle>
          <a:p>
            <a:pPr lvl="0"/>
            <a:r>
              <a:rPr lang="en-US"/>
              <a:t>Add step 3</a:t>
            </a:r>
          </a:p>
        </p:txBody>
      </p:sp>
      <p:pic>
        <p:nvPicPr>
          <p:cNvPr id="18" name="Picture 17">
            <a:extLst>
              <a:ext uri="{FF2B5EF4-FFF2-40B4-BE49-F238E27FC236}">
                <a16:creationId xmlns:a16="http://schemas.microsoft.com/office/drawing/2014/main" id="{06D5DA4A-F911-4567-9291-BA349AE1D9A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37912469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3" name="Pentagon 2"/>
          <p:cNvSpPr/>
          <p:nvPr userDrawn="1"/>
        </p:nvSpPr>
        <p:spPr bwMode="auto">
          <a:xfrm>
            <a:off x="562899" y="1371600"/>
            <a:ext cx="2720627"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4" name="Chevron 3"/>
          <p:cNvSpPr/>
          <p:nvPr userDrawn="1"/>
        </p:nvSpPr>
        <p:spPr bwMode="auto">
          <a:xfrm>
            <a:off x="3320008"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5" name="Chevron 4"/>
          <p:cNvSpPr/>
          <p:nvPr userDrawn="1"/>
        </p:nvSpPr>
        <p:spPr bwMode="auto">
          <a:xfrm>
            <a:off x="6077116"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Chevron 5"/>
          <p:cNvSpPr/>
          <p:nvPr userDrawn="1"/>
        </p:nvSpPr>
        <p:spPr bwMode="auto">
          <a:xfrm>
            <a:off x="8834227"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Rounded Rectangle 6"/>
          <p:cNvSpPr/>
          <p:nvPr userDrawn="1"/>
        </p:nvSpPr>
        <p:spPr bwMode="auto">
          <a:xfrm>
            <a:off x="531619"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3"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1 and its sub-steps</a:t>
            </a:r>
          </a:p>
          <a:p>
            <a:pPr lvl="1"/>
            <a:r>
              <a:rPr lang="en-US"/>
              <a:t>Second level</a:t>
            </a:r>
          </a:p>
        </p:txBody>
      </p:sp>
      <p:sp>
        <p:nvSpPr>
          <p:cNvPr id="11" name="Rounded Rectangle 10"/>
          <p:cNvSpPr/>
          <p:nvPr userDrawn="1"/>
        </p:nvSpPr>
        <p:spPr bwMode="auto">
          <a:xfrm>
            <a:off x="3304363"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9"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13" name="Rounded Rectangle 12"/>
          <p:cNvSpPr/>
          <p:nvPr userDrawn="1"/>
        </p:nvSpPr>
        <p:spPr bwMode="auto">
          <a:xfrm>
            <a:off x="6077107"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4"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15" name="Rounded Rectangle 14"/>
          <p:cNvSpPr/>
          <p:nvPr userDrawn="1"/>
        </p:nvSpPr>
        <p:spPr bwMode="auto">
          <a:xfrm>
            <a:off x="8849855"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90"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sp>
        <p:nvSpPr>
          <p:cNvPr id="17" name="Text Placeholder 8"/>
          <p:cNvSpPr>
            <a:spLocks noGrp="1"/>
          </p:cNvSpPr>
          <p:nvPr>
            <p:ph type="body" sz="quarter" idx="14" hasCustomPrompt="1"/>
          </p:nvPr>
        </p:nvSpPr>
        <p:spPr>
          <a:xfrm>
            <a:off x="3604702" y="1409700"/>
            <a:ext cx="2138975" cy="800100"/>
          </a:xfrm>
        </p:spPr>
        <p:txBody>
          <a:bodyPr anchor="ctr"/>
          <a:lstStyle>
            <a:lvl1pPr marL="0" indent="0" algn="ctr">
              <a:buNone/>
              <a:defRPr sz="1724" b="1">
                <a:solidFill>
                  <a:schemeClr val="bg1"/>
                </a:solidFill>
              </a:defRPr>
            </a:lvl1pPr>
          </a:lstStyle>
          <a:p>
            <a:pPr lvl="0"/>
            <a:r>
              <a:rPr lang="en-US"/>
              <a:t>Add step 2</a:t>
            </a:r>
          </a:p>
        </p:txBody>
      </p:sp>
      <p:sp>
        <p:nvSpPr>
          <p:cNvPr id="18" name="Text Placeholder 8"/>
          <p:cNvSpPr>
            <a:spLocks noGrp="1"/>
          </p:cNvSpPr>
          <p:nvPr>
            <p:ph type="body" sz="quarter" idx="15" hasCustomPrompt="1"/>
          </p:nvPr>
        </p:nvSpPr>
        <p:spPr>
          <a:xfrm>
            <a:off x="842378" y="1409700"/>
            <a:ext cx="2138975" cy="800100"/>
          </a:xfrm>
        </p:spPr>
        <p:txBody>
          <a:bodyPr anchor="ctr"/>
          <a:lstStyle>
            <a:lvl1pPr marL="0" indent="0" algn="ctr">
              <a:buNone/>
              <a:defRPr sz="1724" b="1">
                <a:solidFill>
                  <a:schemeClr val="bg1"/>
                </a:solidFill>
              </a:defRPr>
            </a:lvl1pPr>
          </a:lstStyle>
          <a:p>
            <a:pPr lvl="0"/>
            <a:r>
              <a:rPr lang="en-US"/>
              <a:t>Add step 1</a:t>
            </a:r>
          </a:p>
        </p:txBody>
      </p:sp>
      <p:sp>
        <p:nvSpPr>
          <p:cNvPr id="19" name="Text Placeholder 8"/>
          <p:cNvSpPr>
            <a:spLocks noGrp="1"/>
          </p:cNvSpPr>
          <p:nvPr>
            <p:ph type="body" sz="quarter" idx="16" hasCustomPrompt="1"/>
          </p:nvPr>
        </p:nvSpPr>
        <p:spPr>
          <a:xfrm>
            <a:off x="9129343" y="1409700"/>
            <a:ext cx="2138975" cy="800100"/>
          </a:xfrm>
        </p:spPr>
        <p:txBody>
          <a:bodyPr anchor="ctr"/>
          <a:lstStyle>
            <a:lvl1pPr marL="0" indent="0" algn="ctr">
              <a:buNone/>
              <a:defRPr sz="1724" b="1">
                <a:solidFill>
                  <a:schemeClr val="bg1"/>
                </a:solidFill>
              </a:defRPr>
            </a:lvl1pPr>
          </a:lstStyle>
          <a:p>
            <a:pPr lvl="0"/>
            <a:r>
              <a:rPr lang="en-US"/>
              <a:t>Add step 4</a:t>
            </a:r>
          </a:p>
        </p:txBody>
      </p:sp>
      <p:sp>
        <p:nvSpPr>
          <p:cNvPr id="20" name="Text Placeholder 8"/>
          <p:cNvSpPr>
            <a:spLocks noGrp="1"/>
          </p:cNvSpPr>
          <p:nvPr>
            <p:ph type="body" sz="quarter" idx="17" hasCustomPrompt="1"/>
          </p:nvPr>
        </p:nvSpPr>
        <p:spPr>
          <a:xfrm>
            <a:off x="6367024" y="1409700"/>
            <a:ext cx="2138975" cy="800100"/>
          </a:xfrm>
        </p:spPr>
        <p:txBody>
          <a:bodyPr anchor="ctr"/>
          <a:lstStyle>
            <a:lvl1pPr marL="0" indent="0" algn="ctr">
              <a:buNone/>
              <a:defRPr sz="1724" b="1">
                <a:solidFill>
                  <a:schemeClr val="bg1"/>
                </a:solidFill>
              </a:defRPr>
            </a:lvl1pPr>
          </a:lstStyle>
          <a:p>
            <a:pPr lvl="0"/>
            <a:r>
              <a:rPr lang="en-US"/>
              <a:t>Add step 3</a:t>
            </a:r>
          </a:p>
        </p:txBody>
      </p:sp>
      <p:pic>
        <p:nvPicPr>
          <p:cNvPr id="21" name="Picture 20">
            <a:extLst>
              <a:ext uri="{FF2B5EF4-FFF2-40B4-BE49-F238E27FC236}">
                <a16:creationId xmlns:a16="http://schemas.microsoft.com/office/drawing/2014/main" id="{82101A95-2696-49AC-8C05-A64F07E1680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1636380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5" name="Circular Arrow 4"/>
          <p:cNvSpPr/>
          <p:nvPr userDrawn="1"/>
        </p:nvSpPr>
        <p:spPr bwMode="auto">
          <a:xfrm>
            <a:off x="3750644"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Circular Arrow 5"/>
          <p:cNvSpPr/>
          <p:nvPr userDrawn="1"/>
        </p:nvSpPr>
        <p:spPr bwMode="auto">
          <a:xfrm rot="5400000">
            <a:off x="4190999"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Circular Arrow 6"/>
          <p:cNvSpPr/>
          <p:nvPr userDrawn="1"/>
        </p:nvSpPr>
        <p:spPr bwMode="auto">
          <a:xfrm rot="10800000">
            <a:off x="3750645"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8" name="Circular Arrow 7"/>
          <p:cNvSpPr/>
          <p:nvPr userDrawn="1"/>
        </p:nvSpPr>
        <p:spPr bwMode="auto">
          <a:xfrm rot="16200000">
            <a:off x="4191001"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6444242" y="2483504"/>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1" name="Text Placeholder 9"/>
          <p:cNvSpPr>
            <a:spLocks noGrp="1"/>
          </p:cNvSpPr>
          <p:nvPr>
            <p:ph type="body" sz="quarter" idx="11" hasCustomPrompt="1"/>
          </p:nvPr>
        </p:nvSpPr>
        <p:spPr>
          <a:xfrm rot="18900000">
            <a:off x="3879366" y="2523117"/>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2" name="Text Placeholder 9"/>
          <p:cNvSpPr>
            <a:spLocks noGrp="1"/>
          </p:cNvSpPr>
          <p:nvPr>
            <p:ph type="body" sz="quarter" idx="12" hasCustomPrompt="1"/>
          </p:nvPr>
        </p:nvSpPr>
        <p:spPr>
          <a:xfrm rot="2700000">
            <a:off x="4072944" y="4388505"/>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3" name="Text Placeholder 9"/>
          <p:cNvSpPr>
            <a:spLocks noGrp="1"/>
          </p:cNvSpPr>
          <p:nvPr>
            <p:ph type="body" sz="quarter" idx="13" hasCustomPrompt="1"/>
          </p:nvPr>
        </p:nvSpPr>
        <p:spPr>
          <a:xfrm rot="18900000">
            <a:off x="6250664" y="4449181"/>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4" name="Rounded Rectangle 13"/>
          <p:cNvSpPr/>
          <p:nvPr userDrawn="1"/>
        </p:nvSpPr>
        <p:spPr bwMode="auto">
          <a:xfrm>
            <a:off x="560944"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576572" y="13107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sp>
        <p:nvSpPr>
          <p:cNvPr id="16" name="Rounded Rectangle 15"/>
          <p:cNvSpPr/>
          <p:nvPr userDrawn="1"/>
        </p:nvSpPr>
        <p:spPr bwMode="auto">
          <a:xfrm>
            <a:off x="8149380"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8165007" y="13107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1 and its sub-steps</a:t>
            </a:r>
          </a:p>
          <a:p>
            <a:pPr lvl="1"/>
            <a:r>
              <a:rPr lang="en-US"/>
              <a:t>Second level</a:t>
            </a:r>
          </a:p>
        </p:txBody>
      </p:sp>
      <p:sp>
        <p:nvSpPr>
          <p:cNvPr id="18" name="Rounded Rectangle 17"/>
          <p:cNvSpPr/>
          <p:nvPr userDrawn="1"/>
        </p:nvSpPr>
        <p:spPr bwMode="auto">
          <a:xfrm>
            <a:off x="560944"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576572" y="41301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20" name="Rounded Rectangle 19"/>
          <p:cNvSpPr/>
          <p:nvPr userDrawn="1"/>
        </p:nvSpPr>
        <p:spPr bwMode="auto">
          <a:xfrm>
            <a:off x="8149380"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8165007" y="41301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graphicFrame>
        <p:nvGraphicFramePr>
          <p:cNvPr id="1133570" name="Object 113"/>
          <p:cNvGraphicFramePr>
            <a:graphicFrameLocks noChangeAspect="1"/>
          </p:cNvGraphicFramePr>
          <p:nvPr/>
        </p:nvGraphicFramePr>
        <p:xfrm>
          <a:off x="11384817"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33570"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17"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640587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8" name="Chart Placeholder 7"/>
          <p:cNvSpPr>
            <a:spLocks noGrp="1"/>
          </p:cNvSpPr>
          <p:nvPr>
            <p:ph type="chart" sz="quarter" idx="10"/>
          </p:nvPr>
        </p:nvSpPr>
        <p:spPr>
          <a:xfrm>
            <a:off x="2249599" y="1295400"/>
            <a:ext cx="7692804" cy="3962400"/>
          </a:xfrm>
        </p:spPr>
        <p:txBody>
          <a:bodyPr/>
          <a:lstStyle/>
          <a:p>
            <a:r>
              <a:rPr lang="en-US"/>
              <a:t>Click icon to add chart</a:t>
            </a:r>
          </a:p>
        </p:txBody>
      </p:sp>
      <p:pic>
        <p:nvPicPr>
          <p:cNvPr id="5" name="Picture 4">
            <a:extLst>
              <a:ext uri="{FF2B5EF4-FFF2-40B4-BE49-F238E27FC236}">
                <a16:creationId xmlns:a16="http://schemas.microsoft.com/office/drawing/2014/main" id="{D3FA4551-1E91-4B41-8E0E-ABCB951BEA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4350458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4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0589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a:t>What is the Key Takeaway from the Slide?</a:t>
            </a:r>
          </a:p>
        </p:txBody>
      </p:sp>
      <p:pic>
        <p:nvPicPr>
          <p:cNvPr id="4" name="Picture 3">
            <a:extLst>
              <a:ext uri="{FF2B5EF4-FFF2-40B4-BE49-F238E27FC236}">
                <a16:creationId xmlns:a16="http://schemas.microsoft.com/office/drawing/2014/main" id="{96AB19F3-0E88-4E05-8A1F-2A2F255C752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84073724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2" name="Round Same Side Corner Rectangle 21"/>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23"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252797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3" name="Content Placeholder 2"/>
          <p:cNvSpPr>
            <a:spLocks noGrp="1"/>
          </p:cNvSpPr>
          <p:nvPr>
            <p:ph sz="half" idx="1"/>
          </p:nvPr>
        </p:nvSpPr>
        <p:spPr>
          <a:xfrm>
            <a:off x="795481" y="1381125"/>
            <a:ext cx="5300531" cy="4191000"/>
          </a:xfrm>
        </p:spPr>
        <p:txBody>
          <a:bodyPr/>
          <a:lstStyle>
            <a:lvl1pPr>
              <a:defRPr sz="1970"/>
            </a:lvl1pPr>
            <a:lvl2pPr>
              <a:defRPr sz="1724"/>
            </a:lvl2pPr>
            <a:lvl3pPr>
              <a:defRPr sz="1601"/>
            </a:lvl3pPr>
            <a:lvl4pPr>
              <a:defRPr sz="1477"/>
            </a:lvl4pPr>
            <a:lvl5pPr>
              <a:defRPr sz="1970"/>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40" y="1381125"/>
            <a:ext cx="5300531" cy="4191000"/>
          </a:xfrm>
        </p:spPr>
        <p:txBody>
          <a:bodyPr/>
          <a:lstStyle>
            <a:lvl1pPr>
              <a:defRPr sz="1970"/>
            </a:lvl1pPr>
            <a:lvl2pPr>
              <a:defRPr lang="en-US" sz="1724" dirty="0" smtClean="0">
                <a:solidFill>
                  <a:schemeClr val="tx1"/>
                </a:solidFill>
                <a:latin typeface="+mn-lt"/>
              </a:defRPr>
            </a:lvl2pPr>
            <a:lvl3pPr>
              <a:defRPr lang="en-US" sz="1601" baseline="0" dirty="0" smtClean="0">
                <a:solidFill>
                  <a:schemeClr val="tx1"/>
                </a:solidFill>
                <a:latin typeface="+mn-lt"/>
              </a:defRPr>
            </a:lvl3pPr>
            <a:lvl4pPr>
              <a:defRPr lang="en-US" sz="1477" dirty="0" smtClean="0">
                <a:solidFill>
                  <a:schemeClr val="tx1"/>
                </a:solidFill>
                <a:latin typeface="+mn-lt"/>
              </a:defRPr>
            </a:lvl4pPr>
            <a:lvl5pPr>
              <a:defRPr sz="2216"/>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 name="Picture 5">
            <a:extLst>
              <a:ext uri="{FF2B5EF4-FFF2-40B4-BE49-F238E27FC236}">
                <a16:creationId xmlns:a16="http://schemas.microsoft.com/office/drawing/2014/main" id="{74398F70-272B-4B46-83F9-2B5E53315A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177619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8" y="1371337"/>
            <a:ext cx="5386526"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4" name="Content Placeholder 3"/>
          <p:cNvSpPr>
            <a:spLocks noGrp="1"/>
          </p:cNvSpPr>
          <p:nvPr>
            <p:ph sz="half" idx="2"/>
          </p:nvPr>
        </p:nvSpPr>
        <p:spPr>
          <a:xfrm>
            <a:off x="609798" y="2174875"/>
            <a:ext cx="5386526"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5" y="1371337"/>
            <a:ext cx="5388480"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9" y="381000"/>
            <a:ext cx="11062315" cy="838200"/>
          </a:xfrm>
        </p:spPr>
        <p:txBody>
          <a:bodyPr/>
          <a:lstStyle/>
          <a:p>
            <a:r>
              <a:rPr lang="en-US"/>
              <a:t>What is the Key Takeaway from the Slide?</a:t>
            </a:r>
          </a:p>
        </p:txBody>
      </p:sp>
      <p:pic>
        <p:nvPicPr>
          <p:cNvPr id="9" name="Picture 8">
            <a:extLst>
              <a:ext uri="{FF2B5EF4-FFF2-40B4-BE49-F238E27FC236}">
                <a16:creationId xmlns:a16="http://schemas.microsoft.com/office/drawing/2014/main" id="{072A782B-DBFA-4739-8260-C3280DD9E8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740365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A8FFA3-9C0C-4F8F-91A0-5E35C0DE7F7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8713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1746906337"/>
              </p:ext>
            </p:extLst>
          </p:nvPr>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Company Facts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18670123"/>
              </p:ext>
            </p:extLst>
          </p:nvPr>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Company Performance</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company in terms of their business presence etc.</a:t>
            </a:r>
          </a:p>
          <a:p>
            <a:pPr lvl="1"/>
            <a:r>
              <a:rPr lang="en-US"/>
              <a:t>Second level</a:t>
            </a:r>
          </a:p>
        </p:txBody>
      </p:sp>
      <p:sp>
        <p:nvSpPr>
          <p:cNvPr id="24" name="Text Placeholder 13"/>
          <p:cNvSpPr>
            <a:spLocks noGrp="1"/>
          </p:cNvSpPr>
          <p:nvPr>
            <p:ph type="body" sz="quarter" idx="13" hasCustomPrompt="1"/>
          </p:nvPr>
        </p:nvSpPr>
        <p:spPr>
          <a:xfrm>
            <a:off x="547252" y="4318000"/>
            <a:ext cx="5291148" cy="1816100"/>
          </a:xfrm>
        </p:spPr>
        <p:txBody>
          <a:bodyPr>
            <a:noAutofit/>
          </a:bodyPr>
          <a:lstStyle>
            <a:lvl1pPr>
              <a:spcBef>
                <a:spcPts val="739"/>
              </a:spcBef>
              <a:defRPr sz="1724"/>
            </a:lvl1pPr>
            <a:lvl2pPr>
              <a:spcBef>
                <a:spcPts val="369"/>
              </a:spcBef>
              <a:defRPr sz="1477"/>
            </a:lvl2pPr>
          </a:lstStyle>
          <a:p>
            <a:pPr lvl="0"/>
            <a:r>
              <a:rPr lang="en-US"/>
              <a:t>How has the company been performing?</a:t>
            </a:r>
          </a:p>
          <a:p>
            <a:pPr lvl="1"/>
            <a:r>
              <a:rPr lang="en-US"/>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3848126195"/>
              </p:ext>
            </p:extLst>
          </p:nvPr>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Market Situation</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extLst>
              <p:ext uri="{D42A27DB-BD31-4B8C-83A1-F6EECF244321}">
                <p14:modId xmlns:p14="http://schemas.microsoft.com/office/powerpoint/2010/main" val="1430470636"/>
              </p:ext>
            </p:extLst>
          </p:nvPr>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Key Imperatives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Autofit/>
          </a:bodyPr>
          <a:lstStyle>
            <a:lvl1pPr>
              <a:spcBef>
                <a:spcPts val="739"/>
              </a:spcBef>
              <a:defRPr sz="1724"/>
            </a:lvl1pPr>
            <a:lvl2pPr>
              <a:lnSpc>
                <a:spcPct val="100000"/>
              </a:lnSpc>
              <a:spcBef>
                <a:spcPts val="369"/>
              </a:spcBef>
              <a:defRPr sz="1477"/>
            </a:lvl2pPr>
          </a:lstStyle>
          <a:p>
            <a:pPr lvl="0"/>
            <a:r>
              <a:rPr lang="en-US"/>
              <a:t>Describe the state of the market that the company is in</a:t>
            </a:r>
          </a:p>
          <a:p>
            <a:pPr lvl="1"/>
            <a:r>
              <a:rPr lang="en-US"/>
              <a:t>Second level</a:t>
            </a:r>
          </a:p>
        </p:txBody>
      </p:sp>
      <p:sp>
        <p:nvSpPr>
          <p:cNvPr id="15" name="Text Placeholder 13"/>
          <p:cNvSpPr>
            <a:spLocks noGrp="1"/>
          </p:cNvSpPr>
          <p:nvPr>
            <p:ph type="body" sz="quarter" idx="15" hasCustomPrompt="1"/>
          </p:nvPr>
        </p:nvSpPr>
        <p:spPr>
          <a:xfrm>
            <a:off x="6379399" y="4318000"/>
            <a:ext cx="5291148" cy="1816100"/>
          </a:xfrm>
        </p:spPr>
        <p:txBody>
          <a:bodyPr>
            <a:noAutofit/>
          </a:bodyPr>
          <a:lstStyle>
            <a:lvl1pPr>
              <a:spcBef>
                <a:spcPts val="739"/>
              </a:spcBef>
              <a:defRPr sz="1724" baseline="0"/>
            </a:lvl1pPr>
            <a:lvl2pPr>
              <a:spcBef>
                <a:spcPts val="369"/>
              </a:spcBef>
              <a:defRPr sz="1477"/>
            </a:lvl2pPr>
          </a:lstStyle>
          <a:p>
            <a:pPr lvl="0"/>
            <a:r>
              <a:rPr lang="en-US"/>
              <a:t>According to the company, what are the key focus areas or strategies for the near and distant future?</a:t>
            </a:r>
          </a:p>
          <a:p>
            <a:pPr lvl="1"/>
            <a:r>
              <a:rPr lang="en-US"/>
              <a:t>Second level</a:t>
            </a:r>
          </a:p>
        </p:txBody>
      </p:sp>
      <p:pic>
        <p:nvPicPr>
          <p:cNvPr id="16" name="Picture 15">
            <a:extLst>
              <a:ext uri="{FF2B5EF4-FFF2-40B4-BE49-F238E27FC236}">
                <a16:creationId xmlns:a16="http://schemas.microsoft.com/office/drawing/2014/main" id="{9359F37B-EBBE-4271-BE5C-26592BFD886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95399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MPDNA – What is the Key Takeaway from the Slide?</a:t>
            </a:r>
          </a:p>
        </p:txBody>
      </p:sp>
      <p:pic>
        <p:nvPicPr>
          <p:cNvPr id="3" name="Picture 4" descr="j0188453[1]"/>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440573" y="3556001"/>
            <a:ext cx="3299151" cy="573392"/>
          </a:xfrm>
          <a:prstGeom prst="rect">
            <a:avLst/>
          </a:prstGeom>
          <a:noFill/>
          <a:ln w="9525">
            <a:noFill/>
            <a:miter lim="800000"/>
            <a:headEnd/>
            <a:tailEnd/>
          </a:ln>
        </p:spPr>
      </p:pic>
      <p:graphicFrame>
        <p:nvGraphicFramePr>
          <p:cNvPr id="4" name="Table 3"/>
          <p:cNvGraphicFramePr>
            <a:graphicFrameLocks noGrp="1"/>
          </p:cNvGraphicFramePr>
          <p:nvPr userDrawn="1">
            <p:extLst>
              <p:ext uri="{D42A27DB-BD31-4B8C-83A1-F6EECF244321}">
                <p14:modId xmlns:p14="http://schemas.microsoft.com/office/powerpoint/2010/main" val="379784949"/>
              </p:ext>
            </p:extLst>
          </p:nvPr>
        </p:nvGraphicFramePr>
        <p:xfrm>
          <a:off x="546615"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latin typeface="+mj-lt"/>
                        </a:rPr>
                        <a:t>Situation – Current</a:t>
                      </a:r>
                      <a:r>
                        <a:rPr lang="en-US" sz="1400" baseline="0">
                          <a:latin typeface="+mj-lt"/>
                        </a:rPr>
                        <a:t> State</a:t>
                      </a:r>
                      <a:endParaRPr lang="en-US" sz="1400">
                        <a:latin typeface="+mj-lt"/>
                      </a:endParaRP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4" y="2540000"/>
            <a:ext cx="3424236" cy="2933700"/>
          </a:xfrm>
        </p:spPr>
        <p:txBody>
          <a:bodyPr>
            <a:noAutofit/>
          </a:bodyPr>
          <a:lstStyle>
            <a:lvl1pPr>
              <a:spcBef>
                <a:spcPts val="739"/>
              </a:spcBef>
              <a:defRPr sz="1724" baseline="0"/>
            </a:lvl1pPr>
            <a:lvl2pPr>
              <a:lnSpc>
                <a:spcPct val="100000"/>
              </a:lnSpc>
              <a:spcBef>
                <a:spcPts val="369"/>
              </a:spcBef>
              <a:defRPr sz="1477"/>
            </a:lvl2pPr>
          </a:lstStyle>
          <a:p>
            <a:pPr lvl="0"/>
            <a:r>
              <a:rPr lang="en-US"/>
              <a:t>What are the undisputed facts about the client and project?</a:t>
            </a:r>
          </a:p>
          <a:p>
            <a:pPr lvl="1"/>
            <a:r>
              <a:rPr lang="en-US"/>
              <a:t>Second level</a:t>
            </a:r>
          </a:p>
        </p:txBody>
      </p:sp>
      <p:graphicFrame>
        <p:nvGraphicFramePr>
          <p:cNvPr id="8" name="Table 7"/>
          <p:cNvGraphicFramePr>
            <a:graphicFrameLocks noGrp="1"/>
          </p:cNvGraphicFramePr>
          <p:nvPr userDrawn="1">
            <p:extLst>
              <p:ext uri="{D42A27DB-BD31-4B8C-83A1-F6EECF244321}">
                <p14:modId xmlns:p14="http://schemas.microsoft.com/office/powerpoint/2010/main" val="1763972693"/>
              </p:ext>
            </p:extLst>
          </p:nvPr>
        </p:nvGraphicFramePr>
        <p:xfrm>
          <a:off x="8208147"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latin typeface="+mj-lt"/>
                        </a:rPr>
                        <a:t>Desired Future State</a:t>
                      </a: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6" y="2540000"/>
            <a:ext cx="3424236" cy="2933700"/>
          </a:xfrm>
        </p:spPr>
        <p:txBody>
          <a:bodyPr>
            <a:noAutofit/>
          </a:bodyPr>
          <a:lstStyle>
            <a:lvl1pPr>
              <a:spcBef>
                <a:spcPts val="739"/>
              </a:spcBef>
              <a:defRPr sz="1724"/>
            </a:lvl1pPr>
            <a:lvl2pPr>
              <a:lnSpc>
                <a:spcPct val="100000"/>
              </a:lnSpc>
              <a:spcBef>
                <a:spcPts val="369"/>
              </a:spcBef>
              <a:defRPr sz="1477"/>
            </a:lvl2pPr>
          </a:lstStyle>
          <a:p>
            <a:pPr lvl="0"/>
            <a:r>
              <a:rPr lang="en-US"/>
              <a:t>Where would the client like to be?</a:t>
            </a:r>
          </a:p>
          <a:p>
            <a:pPr lvl="1"/>
            <a:r>
              <a:rPr lang="en-US"/>
              <a:t>Second level</a:t>
            </a:r>
          </a:p>
        </p:txBody>
      </p:sp>
      <p:sp>
        <p:nvSpPr>
          <p:cNvPr id="10" name="Right Arrow 9"/>
          <p:cNvSpPr/>
          <p:nvPr userDrawn="1"/>
        </p:nvSpPr>
        <p:spPr bwMode="auto">
          <a:xfrm>
            <a:off x="4052798"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Right Arrow 11"/>
          <p:cNvSpPr/>
          <p:nvPr userDrawn="1"/>
        </p:nvSpPr>
        <p:spPr bwMode="auto">
          <a:xfrm>
            <a:off x="7805384"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3" name="Table 12"/>
          <p:cNvGraphicFramePr>
            <a:graphicFrameLocks noGrp="1"/>
          </p:cNvGraphicFramePr>
          <p:nvPr userDrawn="1">
            <p:extLst>
              <p:ext uri="{D42A27DB-BD31-4B8C-83A1-F6EECF244321}">
                <p14:modId xmlns:p14="http://schemas.microsoft.com/office/powerpoint/2010/main" val="84630624"/>
              </p:ext>
            </p:extLst>
          </p:nvPr>
        </p:nvGraphicFramePr>
        <p:xfrm>
          <a:off x="4159122" y="13045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a:latin typeface="+mj-lt"/>
                        </a:rPr>
                        <a:t>Gap</a:t>
                      </a: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64" y="1676400"/>
            <a:ext cx="3846403" cy="1447800"/>
          </a:xfrm>
        </p:spPr>
        <p:txBody>
          <a:bodyPr>
            <a:noAutofit/>
          </a:bodyPr>
          <a:lstStyle>
            <a:lvl1pPr>
              <a:spcBef>
                <a:spcPts val="739"/>
              </a:spcBef>
              <a:defRPr sz="1724" baseline="0"/>
            </a:lvl1pPr>
            <a:lvl2pPr>
              <a:lnSpc>
                <a:spcPct val="100000"/>
              </a:lnSpc>
              <a:spcBef>
                <a:spcPts val="369"/>
              </a:spcBef>
              <a:defRPr sz="1477"/>
            </a:lvl2pPr>
          </a:lstStyle>
          <a:p>
            <a:pPr lvl="0"/>
            <a:r>
              <a:rPr lang="en-US"/>
              <a:t>Explain the cause of the gap between the current state and desired future state</a:t>
            </a:r>
          </a:p>
          <a:p>
            <a:pPr lvl="1"/>
            <a:r>
              <a:rPr lang="en-US"/>
              <a:t>Second level</a:t>
            </a:r>
          </a:p>
        </p:txBody>
      </p:sp>
      <p:sp>
        <p:nvSpPr>
          <p:cNvPr id="15" name="Right Arrow 14"/>
          <p:cNvSpPr/>
          <p:nvPr userDrawn="1"/>
        </p:nvSpPr>
        <p:spPr bwMode="auto">
          <a:xfrm rot="5400000">
            <a:off x="5960794" y="2593117"/>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6" name="Right Arrow 15"/>
          <p:cNvSpPr/>
          <p:nvPr userDrawn="1"/>
        </p:nvSpPr>
        <p:spPr bwMode="auto">
          <a:xfrm rot="5400000">
            <a:off x="5960794" y="3609111"/>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8" name="Table 17"/>
          <p:cNvGraphicFramePr>
            <a:graphicFrameLocks noGrp="1"/>
          </p:cNvGraphicFramePr>
          <p:nvPr userDrawn="1">
            <p:extLst>
              <p:ext uri="{D42A27DB-BD31-4B8C-83A1-F6EECF244321}">
                <p14:modId xmlns:p14="http://schemas.microsoft.com/office/powerpoint/2010/main" val="3818280449"/>
              </p:ext>
            </p:extLst>
          </p:nvPr>
        </p:nvGraphicFramePr>
        <p:xfrm>
          <a:off x="4159122" y="45303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a:latin typeface="+mj-lt"/>
                        </a:rPr>
                        <a:t>Questions – which</a:t>
                      </a:r>
                      <a:r>
                        <a:rPr lang="en-US" sz="1400" baseline="0">
                          <a:latin typeface="+mj-lt"/>
                        </a:rPr>
                        <a:t> need answers</a:t>
                      </a:r>
                      <a:endParaRPr lang="en-US" sz="1400">
                        <a:latin typeface="+mj-lt"/>
                      </a:endParaRP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64" y="4902200"/>
            <a:ext cx="3846403" cy="1447800"/>
          </a:xfrm>
        </p:spPr>
        <p:txBody>
          <a:bodyPr>
            <a:noAutofit/>
          </a:bodyPr>
          <a:lstStyle>
            <a:lvl1pPr>
              <a:spcBef>
                <a:spcPts val="739"/>
              </a:spcBef>
              <a:defRPr sz="1724"/>
            </a:lvl1pPr>
            <a:lvl2pPr>
              <a:lnSpc>
                <a:spcPct val="100000"/>
              </a:lnSpc>
              <a:spcBef>
                <a:spcPts val="369"/>
              </a:spcBef>
              <a:defRPr sz="1477"/>
            </a:lvl2pPr>
          </a:lstStyle>
          <a:p>
            <a:pPr lvl="0"/>
            <a:r>
              <a:rPr lang="en-US"/>
              <a:t>What is the one key question that we should answer to get from current to desired future state?</a:t>
            </a:r>
          </a:p>
          <a:p>
            <a:pPr lvl="1"/>
            <a:r>
              <a:rPr lang="en-US"/>
              <a:t>What questions will help me answer the one key question?</a:t>
            </a:r>
          </a:p>
        </p:txBody>
      </p:sp>
      <p:pic>
        <p:nvPicPr>
          <p:cNvPr id="17" name="Picture 16">
            <a:extLst>
              <a:ext uri="{FF2B5EF4-FFF2-40B4-BE49-F238E27FC236}">
                <a16:creationId xmlns:a16="http://schemas.microsoft.com/office/drawing/2014/main" id="{8E13B5D2-D22D-426E-8157-847F099588B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94818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1.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3"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Supporting Points</a:t>
            </a:r>
          </a:p>
          <a:p>
            <a:pPr lvl="1"/>
            <a:r>
              <a:rPr lang="en-US"/>
              <a:t>Second level</a:t>
            </a:r>
          </a:p>
          <a:p>
            <a:pPr lvl="2"/>
            <a:r>
              <a:rPr lang="en-US"/>
              <a:t>Third Level</a:t>
            </a:r>
          </a:p>
          <a:p>
            <a:pPr lvl="3"/>
            <a:r>
              <a:rPr lang="en-US"/>
              <a:t>Fourth level</a:t>
            </a:r>
          </a:p>
          <a:p>
            <a:pPr lvl="3"/>
            <a:endParaRPr lang="en-US"/>
          </a:p>
        </p:txBody>
      </p:sp>
      <p:sp>
        <p:nvSpPr>
          <p:cNvPr id="596995" name="Rectangle 3"/>
          <p:cNvSpPr>
            <a:spLocks noGrp="1" noChangeArrowheads="1"/>
          </p:cNvSpPr>
          <p:nvPr>
            <p:ph type="title"/>
          </p:nvPr>
        </p:nvSpPr>
        <p:spPr bwMode="auto">
          <a:xfrm>
            <a:off x="562889"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What is the Key Takeaway from the Slide?</a:t>
            </a:r>
          </a:p>
        </p:txBody>
      </p:sp>
      <p:sp>
        <p:nvSpPr>
          <p:cNvPr id="597103" name="Rectangle 111"/>
          <p:cNvSpPr>
            <a:spLocks noChangeArrowheads="1"/>
          </p:cNvSpPr>
          <p:nvPr/>
        </p:nvSpPr>
        <p:spPr bwMode="auto">
          <a:xfrm>
            <a:off x="5462752" y="2957515"/>
            <a:ext cx="12192000" cy="300723"/>
          </a:xfrm>
          <a:prstGeom prst="rect">
            <a:avLst/>
          </a:prstGeom>
          <a:noFill/>
          <a:ln w="9525">
            <a:noFill/>
            <a:miter lim="800000"/>
            <a:headEnd/>
            <a:tailEnd/>
          </a:ln>
          <a:effectLst/>
        </p:spPr>
        <p:txBody>
          <a:bodyPr lIns="56289" rIns="56289">
            <a:spAutoFit/>
          </a:bodyPr>
          <a:lstStyle/>
          <a:p>
            <a:endParaRPr lang="en-US" sz="1354"/>
          </a:p>
        </p:txBody>
      </p:sp>
      <p:sp>
        <p:nvSpPr>
          <p:cNvPr id="6" name="Text Box 5"/>
          <p:cNvSpPr txBox="1">
            <a:spLocks noChangeArrowheads="1"/>
          </p:cNvSpPr>
          <p:nvPr/>
        </p:nvSpPr>
        <p:spPr bwMode="auto">
          <a:xfrm>
            <a:off x="11705360"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grpSp>
        <p:nvGrpSpPr>
          <p:cNvPr id="10" name="Group 9">
            <a:extLst>
              <a:ext uri="{FF2B5EF4-FFF2-40B4-BE49-F238E27FC236}">
                <a16:creationId xmlns:a16="http://schemas.microsoft.com/office/drawing/2014/main" id="{B484764C-71C8-4D40-AD57-52EA7A77298F}"/>
              </a:ext>
            </a:extLst>
          </p:cNvPr>
          <p:cNvGrpSpPr/>
          <p:nvPr userDrawn="1"/>
        </p:nvGrpSpPr>
        <p:grpSpPr>
          <a:xfrm>
            <a:off x="159876" y="6557919"/>
            <a:ext cx="2316769" cy="215444"/>
            <a:chOff x="9876632" y="5921190"/>
            <a:chExt cx="2316769" cy="215444"/>
          </a:xfrm>
        </p:grpSpPr>
        <p:pic>
          <p:nvPicPr>
            <p:cNvPr id="11" name="Picture 10">
              <a:extLst>
                <a:ext uri="{FF2B5EF4-FFF2-40B4-BE49-F238E27FC236}">
                  <a16:creationId xmlns:a16="http://schemas.microsoft.com/office/drawing/2014/main" id="{67426A33-D673-4B70-B1FF-23C12530C8E1}"/>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b="34966"/>
            <a:stretch/>
          </p:blipFill>
          <p:spPr>
            <a:xfrm>
              <a:off x="9876632" y="5935523"/>
              <a:ext cx="209106" cy="186779"/>
            </a:xfrm>
            <a:prstGeom prst="rect">
              <a:avLst/>
            </a:prstGeom>
          </p:spPr>
        </p:pic>
        <p:sp>
          <p:nvSpPr>
            <p:cNvPr id="12" name="TextBox 11">
              <a:extLst>
                <a:ext uri="{FF2B5EF4-FFF2-40B4-BE49-F238E27FC236}">
                  <a16:creationId xmlns:a16="http://schemas.microsoft.com/office/drawing/2014/main" id="{C9A77873-3FC8-420D-8E97-F626E50CAD01}"/>
                </a:ext>
              </a:extLst>
            </p:cNvPr>
            <p:cNvSpPr txBox="1"/>
            <p:nvPr/>
          </p:nvSpPr>
          <p:spPr>
            <a:xfrm>
              <a:off x="10057880" y="5921190"/>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2020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2487131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p:txStyles>
    <p:title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p:titleStyle>
    <p:bodyStyle>
      <a:lvl1pPr marL="289264" indent="-289264" algn="l" rtl="0" eaLnBrk="1" fontAlgn="base" hangingPunct="1">
        <a:spcBef>
          <a:spcPct val="100000"/>
        </a:spcBef>
        <a:spcAft>
          <a:spcPct val="0"/>
        </a:spcAft>
        <a:buClr>
          <a:srgbClr val="003399"/>
        </a:buClr>
        <a:buFont typeface="Webdings" pitchFamily="18" charset="2"/>
        <a:buChar char="4"/>
        <a:defRPr sz="1970" b="0">
          <a:solidFill>
            <a:schemeClr val="tx1"/>
          </a:solidFill>
          <a:latin typeface="+mn-lt"/>
          <a:ea typeface="+mn-ea"/>
          <a:cs typeface="+mn-cs"/>
        </a:defRPr>
      </a:lvl1pPr>
      <a:lvl2pPr marL="562891" indent="-271673" algn="l" rtl="0" eaLnBrk="1" fontAlgn="base" hangingPunct="1">
        <a:lnSpc>
          <a:spcPct val="90000"/>
        </a:lnSpc>
        <a:spcBef>
          <a:spcPct val="40000"/>
        </a:spcBef>
        <a:spcAft>
          <a:spcPct val="0"/>
        </a:spcAft>
        <a:buClr>
          <a:srgbClr val="003399"/>
        </a:buClr>
        <a:buFont typeface="Arial" pitchFamily="34" charset="0"/>
        <a:buChar char="–"/>
        <a:defRPr sz="1724">
          <a:solidFill>
            <a:schemeClr val="tx1"/>
          </a:solidFill>
          <a:latin typeface="+mn-lt"/>
        </a:defRPr>
      </a:lvl2pPr>
      <a:lvl3pPr marL="768111" indent="-197404" algn="l" rtl="0" eaLnBrk="1" fontAlgn="base" hangingPunct="1">
        <a:lnSpc>
          <a:spcPct val="90000"/>
        </a:lnSpc>
        <a:spcBef>
          <a:spcPct val="40000"/>
        </a:spcBef>
        <a:spcAft>
          <a:spcPct val="0"/>
        </a:spcAft>
        <a:buClr>
          <a:srgbClr val="003399"/>
        </a:buClr>
        <a:buFont typeface="Arial" pitchFamily="34" charset="0"/>
        <a:buChar char="»"/>
        <a:defRPr sz="1601" baseline="0">
          <a:solidFill>
            <a:schemeClr val="tx1"/>
          </a:solidFill>
          <a:latin typeface="+mn-lt"/>
        </a:defRPr>
      </a:lvl3pPr>
      <a:lvl4pPr marL="1053465" indent="-213039" algn="l" rtl="0" eaLnBrk="1" fontAlgn="base" hangingPunct="1">
        <a:lnSpc>
          <a:spcPct val="90000"/>
        </a:lnSpc>
        <a:spcBef>
          <a:spcPct val="40000"/>
        </a:spcBef>
        <a:spcAft>
          <a:spcPct val="0"/>
        </a:spcAft>
        <a:buClr>
          <a:srgbClr val="003399"/>
        </a:buClr>
        <a:buFont typeface="Arial" pitchFamily="34" charset="0"/>
        <a:buChar char="•"/>
        <a:defRPr sz="1477">
          <a:solidFill>
            <a:schemeClr val="tx1"/>
          </a:solidFill>
          <a:latin typeface="+mn-lt"/>
        </a:defRPr>
      </a:lvl4pPr>
      <a:lvl5pPr marL="1268459" indent="-142678" algn="l" rtl="0" eaLnBrk="1" fontAlgn="base" hangingPunct="1">
        <a:lnSpc>
          <a:spcPct val="90000"/>
        </a:lnSpc>
        <a:spcBef>
          <a:spcPct val="0"/>
        </a:spcBef>
        <a:spcAft>
          <a:spcPct val="40000"/>
        </a:spcAft>
        <a:buClr>
          <a:schemeClr val="tx1"/>
        </a:buClr>
        <a:buSzPct val="40000"/>
        <a:buFont typeface="Arial" pitchFamily="34" charset="0"/>
        <a:buChar char="»"/>
        <a:defRPr sz="1477" baseline="0">
          <a:solidFill>
            <a:schemeClr val="tx1"/>
          </a:solidFill>
          <a:latin typeface="+mn-lt"/>
        </a:defRPr>
      </a:lvl5pPr>
      <a:lvl6pPr marL="3662697"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6pPr>
      <a:lvl7pPr marL="422558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7pPr>
      <a:lvl8pPr marL="478847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8pPr>
      <a:lvl9pPr marL="5351369"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9pPr>
    </p:bodyStyle>
    <p:otherStyle>
      <a:defPPr>
        <a:defRPr lang="en-US"/>
      </a:defPPr>
      <a:lvl1pPr marL="0" algn="l" defTabSz="1125781" rtl="0" eaLnBrk="1" latinLnBrk="0" hangingPunct="1">
        <a:defRPr sz="2216" kern="1200">
          <a:solidFill>
            <a:schemeClr val="tx1"/>
          </a:solidFill>
          <a:latin typeface="+mn-lt"/>
          <a:ea typeface="+mn-ea"/>
          <a:cs typeface="+mn-cs"/>
        </a:defRPr>
      </a:lvl1pPr>
      <a:lvl2pPr marL="562891" algn="l" defTabSz="1125781" rtl="0" eaLnBrk="1" latinLnBrk="0" hangingPunct="1">
        <a:defRPr sz="2216" kern="1200">
          <a:solidFill>
            <a:schemeClr val="tx1"/>
          </a:solidFill>
          <a:latin typeface="+mn-lt"/>
          <a:ea typeface="+mn-ea"/>
          <a:cs typeface="+mn-cs"/>
        </a:defRPr>
      </a:lvl2pPr>
      <a:lvl3pPr marL="1125781" algn="l" defTabSz="1125781" rtl="0" eaLnBrk="1" latinLnBrk="0" hangingPunct="1">
        <a:defRPr sz="2216" kern="1200">
          <a:solidFill>
            <a:schemeClr val="tx1"/>
          </a:solidFill>
          <a:latin typeface="+mn-lt"/>
          <a:ea typeface="+mn-ea"/>
          <a:cs typeface="+mn-cs"/>
        </a:defRPr>
      </a:lvl3pPr>
      <a:lvl4pPr marL="1688672" algn="l" defTabSz="1125781" rtl="0" eaLnBrk="1" latinLnBrk="0" hangingPunct="1">
        <a:defRPr sz="2216" kern="1200">
          <a:solidFill>
            <a:schemeClr val="tx1"/>
          </a:solidFill>
          <a:latin typeface="+mn-lt"/>
          <a:ea typeface="+mn-ea"/>
          <a:cs typeface="+mn-cs"/>
        </a:defRPr>
      </a:lvl4pPr>
      <a:lvl5pPr marL="2251562" algn="l" defTabSz="1125781" rtl="0" eaLnBrk="1" latinLnBrk="0" hangingPunct="1">
        <a:defRPr sz="2216" kern="1200">
          <a:solidFill>
            <a:schemeClr val="tx1"/>
          </a:solidFill>
          <a:latin typeface="+mn-lt"/>
          <a:ea typeface="+mn-ea"/>
          <a:cs typeface="+mn-cs"/>
        </a:defRPr>
      </a:lvl5pPr>
      <a:lvl6pPr marL="2814453" algn="l" defTabSz="1125781" rtl="0" eaLnBrk="1" latinLnBrk="0" hangingPunct="1">
        <a:defRPr sz="2216" kern="1200">
          <a:solidFill>
            <a:schemeClr val="tx1"/>
          </a:solidFill>
          <a:latin typeface="+mn-lt"/>
          <a:ea typeface="+mn-ea"/>
          <a:cs typeface="+mn-cs"/>
        </a:defRPr>
      </a:lvl6pPr>
      <a:lvl7pPr marL="3377343" algn="l" defTabSz="1125781" rtl="0" eaLnBrk="1" latinLnBrk="0" hangingPunct="1">
        <a:defRPr sz="2216" kern="1200">
          <a:solidFill>
            <a:schemeClr val="tx1"/>
          </a:solidFill>
          <a:latin typeface="+mn-lt"/>
          <a:ea typeface="+mn-ea"/>
          <a:cs typeface="+mn-cs"/>
        </a:defRPr>
      </a:lvl7pPr>
      <a:lvl8pPr marL="3940234" algn="l" defTabSz="1125781" rtl="0" eaLnBrk="1" latinLnBrk="0" hangingPunct="1">
        <a:defRPr sz="2216" kern="1200">
          <a:solidFill>
            <a:schemeClr val="tx1"/>
          </a:solidFill>
          <a:latin typeface="+mn-lt"/>
          <a:ea typeface="+mn-ea"/>
          <a:cs typeface="+mn-cs"/>
        </a:defRPr>
      </a:lvl8pPr>
      <a:lvl9pPr marL="4503125" algn="l" defTabSz="1125781" rtl="0" eaLnBrk="1" latinLnBrk="0" hangingPunct="1">
        <a:defRPr sz="221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3"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Supporting Points</a:t>
            </a:r>
          </a:p>
          <a:p>
            <a:pPr lvl="1"/>
            <a:r>
              <a:rPr lang="en-US"/>
              <a:t>Second level</a:t>
            </a:r>
          </a:p>
          <a:p>
            <a:pPr lvl="2"/>
            <a:r>
              <a:rPr lang="en-US"/>
              <a:t>Third Level</a:t>
            </a:r>
          </a:p>
          <a:p>
            <a:pPr lvl="3"/>
            <a:r>
              <a:rPr lang="en-US"/>
              <a:t>Fourth level</a:t>
            </a:r>
          </a:p>
          <a:p>
            <a:pPr lvl="3"/>
            <a:endParaRPr lang="en-US"/>
          </a:p>
        </p:txBody>
      </p:sp>
      <p:sp>
        <p:nvSpPr>
          <p:cNvPr id="596995" name="Rectangle 3"/>
          <p:cNvSpPr>
            <a:spLocks noGrp="1" noChangeArrowheads="1"/>
          </p:cNvSpPr>
          <p:nvPr>
            <p:ph type="title"/>
          </p:nvPr>
        </p:nvSpPr>
        <p:spPr bwMode="auto">
          <a:xfrm>
            <a:off x="562889"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What is the Key Takeaway from the Slide?</a:t>
            </a:r>
          </a:p>
        </p:txBody>
      </p:sp>
      <p:sp>
        <p:nvSpPr>
          <p:cNvPr id="597103" name="Rectangle 111"/>
          <p:cNvSpPr>
            <a:spLocks noChangeArrowheads="1"/>
          </p:cNvSpPr>
          <p:nvPr/>
        </p:nvSpPr>
        <p:spPr bwMode="auto">
          <a:xfrm>
            <a:off x="5462752" y="2957515"/>
            <a:ext cx="12192000" cy="300723"/>
          </a:xfrm>
          <a:prstGeom prst="rect">
            <a:avLst/>
          </a:prstGeom>
          <a:noFill/>
          <a:ln w="9525">
            <a:noFill/>
            <a:miter lim="800000"/>
            <a:headEnd/>
            <a:tailEnd/>
          </a:ln>
          <a:effectLst/>
        </p:spPr>
        <p:txBody>
          <a:bodyPr lIns="56289" rIns="56289">
            <a:spAutoFit/>
          </a:bodyPr>
          <a:lstStyle/>
          <a:p>
            <a:endParaRPr lang="en-US" sz="1354"/>
          </a:p>
        </p:txBody>
      </p:sp>
      <p:sp>
        <p:nvSpPr>
          <p:cNvPr id="6" name="Text Box 5"/>
          <p:cNvSpPr txBox="1">
            <a:spLocks noChangeArrowheads="1"/>
          </p:cNvSpPr>
          <p:nvPr/>
        </p:nvSpPr>
        <p:spPr bwMode="auto">
          <a:xfrm>
            <a:off x="11705360"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grpSp>
        <p:nvGrpSpPr>
          <p:cNvPr id="10" name="Group 9">
            <a:extLst>
              <a:ext uri="{FF2B5EF4-FFF2-40B4-BE49-F238E27FC236}">
                <a16:creationId xmlns:a16="http://schemas.microsoft.com/office/drawing/2014/main" id="{B484764C-71C8-4D40-AD57-52EA7A77298F}"/>
              </a:ext>
            </a:extLst>
          </p:cNvPr>
          <p:cNvGrpSpPr/>
          <p:nvPr userDrawn="1"/>
        </p:nvGrpSpPr>
        <p:grpSpPr>
          <a:xfrm>
            <a:off x="159876" y="6557919"/>
            <a:ext cx="2316769" cy="215444"/>
            <a:chOff x="9876632" y="5921190"/>
            <a:chExt cx="2316769" cy="215444"/>
          </a:xfrm>
        </p:grpSpPr>
        <p:pic>
          <p:nvPicPr>
            <p:cNvPr id="11" name="Picture 10">
              <a:extLst>
                <a:ext uri="{FF2B5EF4-FFF2-40B4-BE49-F238E27FC236}">
                  <a16:creationId xmlns:a16="http://schemas.microsoft.com/office/drawing/2014/main" id="{67426A33-D673-4B70-B1FF-23C12530C8E1}"/>
                </a:ext>
              </a:extLst>
            </p:cNvPr>
            <p:cNvPicPr>
              <a:picLocks noChangeAspect="1"/>
            </p:cNvPicPr>
            <p:nvPr/>
          </p:nvPicPr>
          <p:blipFill rotWithShape="1">
            <a:blip r:embed="rId23" cstate="print">
              <a:extLst>
                <a:ext uri="{28A0092B-C50C-407E-A947-70E740481C1C}">
                  <a14:useLocalDpi xmlns:a14="http://schemas.microsoft.com/office/drawing/2010/main" val="0"/>
                </a:ext>
              </a:extLst>
            </a:blip>
            <a:srcRect b="34966"/>
            <a:stretch/>
          </p:blipFill>
          <p:spPr>
            <a:xfrm>
              <a:off x="9876632" y="5935523"/>
              <a:ext cx="209106" cy="186779"/>
            </a:xfrm>
            <a:prstGeom prst="rect">
              <a:avLst/>
            </a:prstGeom>
          </p:spPr>
        </p:pic>
        <p:sp>
          <p:nvSpPr>
            <p:cNvPr id="12" name="TextBox 11">
              <a:extLst>
                <a:ext uri="{FF2B5EF4-FFF2-40B4-BE49-F238E27FC236}">
                  <a16:creationId xmlns:a16="http://schemas.microsoft.com/office/drawing/2014/main" id="{C9A77873-3FC8-420D-8E97-F626E50CAD01}"/>
                </a:ext>
              </a:extLst>
            </p:cNvPr>
            <p:cNvSpPr txBox="1"/>
            <p:nvPr/>
          </p:nvSpPr>
          <p:spPr>
            <a:xfrm>
              <a:off x="10057880" y="5921190"/>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2020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94039180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 id="2147483699" r:id="rId19"/>
    <p:sldLayoutId id="2147483700" r:id="rId20"/>
    <p:sldLayoutId id="2147483701" r:id="rId21"/>
  </p:sldLayoutIdLst>
  <p:txStyles>
    <p:title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p:titleStyle>
    <p:bodyStyle>
      <a:lvl1pPr marL="289264" indent="-289264" algn="l" rtl="0" eaLnBrk="1" fontAlgn="base" hangingPunct="1">
        <a:spcBef>
          <a:spcPct val="100000"/>
        </a:spcBef>
        <a:spcAft>
          <a:spcPct val="0"/>
        </a:spcAft>
        <a:buClr>
          <a:srgbClr val="003399"/>
        </a:buClr>
        <a:buFont typeface="Webdings" pitchFamily="18" charset="2"/>
        <a:buChar char="4"/>
        <a:defRPr sz="1970" b="0">
          <a:solidFill>
            <a:schemeClr val="tx1"/>
          </a:solidFill>
          <a:latin typeface="+mn-lt"/>
          <a:ea typeface="+mn-ea"/>
          <a:cs typeface="+mn-cs"/>
        </a:defRPr>
      </a:lvl1pPr>
      <a:lvl2pPr marL="562891" indent="-271673" algn="l" rtl="0" eaLnBrk="1" fontAlgn="base" hangingPunct="1">
        <a:lnSpc>
          <a:spcPct val="90000"/>
        </a:lnSpc>
        <a:spcBef>
          <a:spcPct val="40000"/>
        </a:spcBef>
        <a:spcAft>
          <a:spcPct val="0"/>
        </a:spcAft>
        <a:buClr>
          <a:srgbClr val="003399"/>
        </a:buClr>
        <a:buFont typeface="Arial" pitchFamily="34" charset="0"/>
        <a:buChar char="–"/>
        <a:defRPr sz="1724">
          <a:solidFill>
            <a:schemeClr val="tx1"/>
          </a:solidFill>
          <a:latin typeface="+mn-lt"/>
        </a:defRPr>
      </a:lvl2pPr>
      <a:lvl3pPr marL="768111" indent="-197404" algn="l" rtl="0" eaLnBrk="1" fontAlgn="base" hangingPunct="1">
        <a:lnSpc>
          <a:spcPct val="90000"/>
        </a:lnSpc>
        <a:spcBef>
          <a:spcPct val="40000"/>
        </a:spcBef>
        <a:spcAft>
          <a:spcPct val="0"/>
        </a:spcAft>
        <a:buClr>
          <a:srgbClr val="003399"/>
        </a:buClr>
        <a:buFont typeface="Arial" pitchFamily="34" charset="0"/>
        <a:buChar char="»"/>
        <a:defRPr sz="1601" baseline="0">
          <a:solidFill>
            <a:schemeClr val="tx1"/>
          </a:solidFill>
          <a:latin typeface="+mn-lt"/>
        </a:defRPr>
      </a:lvl3pPr>
      <a:lvl4pPr marL="1053465" indent="-213039" algn="l" rtl="0" eaLnBrk="1" fontAlgn="base" hangingPunct="1">
        <a:lnSpc>
          <a:spcPct val="90000"/>
        </a:lnSpc>
        <a:spcBef>
          <a:spcPct val="40000"/>
        </a:spcBef>
        <a:spcAft>
          <a:spcPct val="0"/>
        </a:spcAft>
        <a:buClr>
          <a:srgbClr val="003399"/>
        </a:buClr>
        <a:buFont typeface="Arial" pitchFamily="34" charset="0"/>
        <a:buChar char="•"/>
        <a:defRPr sz="1477">
          <a:solidFill>
            <a:schemeClr val="tx1"/>
          </a:solidFill>
          <a:latin typeface="+mn-lt"/>
        </a:defRPr>
      </a:lvl4pPr>
      <a:lvl5pPr marL="1268459" indent="-142678" algn="l" rtl="0" eaLnBrk="1" fontAlgn="base" hangingPunct="1">
        <a:lnSpc>
          <a:spcPct val="90000"/>
        </a:lnSpc>
        <a:spcBef>
          <a:spcPct val="0"/>
        </a:spcBef>
        <a:spcAft>
          <a:spcPct val="40000"/>
        </a:spcAft>
        <a:buClr>
          <a:schemeClr val="tx1"/>
        </a:buClr>
        <a:buSzPct val="40000"/>
        <a:buFont typeface="Arial" pitchFamily="34" charset="0"/>
        <a:buChar char="»"/>
        <a:defRPr sz="1477" baseline="0">
          <a:solidFill>
            <a:schemeClr val="tx1"/>
          </a:solidFill>
          <a:latin typeface="+mn-lt"/>
        </a:defRPr>
      </a:lvl5pPr>
      <a:lvl6pPr marL="3662697"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6pPr>
      <a:lvl7pPr marL="422558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7pPr>
      <a:lvl8pPr marL="478847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8pPr>
      <a:lvl9pPr marL="5351369"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9pPr>
    </p:bodyStyle>
    <p:otherStyle>
      <a:defPPr>
        <a:defRPr lang="en-US"/>
      </a:defPPr>
      <a:lvl1pPr marL="0" algn="l" defTabSz="1125781" rtl="0" eaLnBrk="1" latinLnBrk="0" hangingPunct="1">
        <a:defRPr sz="2216" kern="1200">
          <a:solidFill>
            <a:schemeClr val="tx1"/>
          </a:solidFill>
          <a:latin typeface="+mn-lt"/>
          <a:ea typeface="+mn-ea"/>
          <a:cs typeface="+mn-cs"/>
        </a:defRPr>
      </a:lvl1pPr>
      <a:lvl2pPr marL="562891" algn="l" defTabSz="1125781" rtl="0" eaLnBrk="1" latinLnBrk="0" hangingPunct="1">
        <a:defRPr sz="2216" kern="1200">
          <a:solidFill>
            <a:schemeClr val="tx1"/>
          </a:solidFill>
          <a:latin typeface="+mn-lt"/>
          <a:ea typeface="+mn-ea"/>
          <a:cs typeface="+mn-cs"/>
        </a:defRPr>
      </a:lvl2pPr>
      <a:lvl3pPr marL="1125781" algn="l" defTabSz="1125781" rtl="0" eaLnBrk="1" latinLnBrk="0" hangingPunct="1">
        <a:defRPr sz="2216" kern="1200">
          <a:solidFill>
            <a:schemeClr val="tx1"/>
          </a:solidFill>
          <a:latin typeface="+mn-lt"/>
          <a:ea typeface="+mn-ea"/>
          <a:cs typeface="+mn-cs"/>
        </a:defRPr>
      </a:lvl3pPr>
      <a:lvl4pPr marL="1688672" algn="l" defTabSz="1125781" rtl="0" eaLnBrk="1" latinLnBrk="0" hangingPunct="1">
        <a:defRPr sz="2216" kern="1200">
          <a:solidFill>
            <a:schemeClr val="tx1"/>
          </a:solidFill>
          <a:latin typeface="+mn-lt"/>
          <a:ea typeface="+mn-ea"/>
          <a:cs typeface="+mn-cs"/>
        </a:defRPr>
      </a:lvl4pPr>
      <a:lvl5pPr marL="2251562" algn="l" defTabSz="1125781" rtl="0" eaLnBrk="1" latinLnBrk="0" hangingPunct="1">
        <a:defRPr sz="2216" kern="1200">
          <a:solidFill>
            <a:schemeClr val="tx1"/>
          </a:solidFill>
          <a:latin typeface="+mn-lt"/>
          <a:ea typeface="+mn-ea"/>
          <a:cs typeface="+mn-cs"/>
        </a:defRPr>
      </a:lvl5pPr>
      <a:lvl6pPr marL="2814453" algn="l" defTabSz="1125781" rtl="0" eaLnBrk="1" latinLnBrk="0" hangingPunct="1">
        <a:defRPr sz="2216" kern="1200">
          <a:solidFill>
            <a:schemeClr val="tx1"/>
          </a:solidFill>
          <a:latin typeface="+mn-lt"/>
          <a:ea typeface="+mn-ea"/>
          <a:cs typeface="+mn-cs"/>
        </a:defRPr>
      </a:lvl6pPr>
      <a:lvl7pPr marL="3377343" algn="l" defTabSz="1125781" rtl="0" eaLnBrk="1" latinLnBrk="0" hangingPunct="1">
        <a:defRPr sz="2216" kern="1200">
          <a:solidFill>
            <a:schemeClr val="tx1"/>
          </a:solidFill>
          <a:latin typeface="+mn-lt"/>
          <a:ea typeface="+mn-ea"/>
          <a:cs typeface="+mn-cs"/>
        </a:defRPr>
      </a:lvl7pPr>
      <a:lvl8pPr marL="3940234" algn="l" defTabSz="1125781" rtl="0" eaLnBrk="1" latinLnBrk="0" hangingPunct="1">
        <a:defRPr sz="2216" kern="1200">
          <a:solidFill>
            <a:schemeClr val="tx1"/>
          </a:solidFill>
          <a:latin typeface="+mn-lt"/>
          <a:ea typeface="+mn-ea"/>
          <a:cs typeface="+mn-cs"/>
        </a:defRPr>
      </a:lvl8pPr>
      <a:lvl9pPr marL="4503125" algn="l" defTabSz="1125781" rtl="0" eaLnBrk="1" latinLnBrk="0" hangingPunct="1">
        <a:defRPr sz="22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svg"/><Relationship Id="rId18" Type="http://schemas.openxmlformats.org/officeDocument/2006/relationships/image" Target="../media/image69.png"/><Relationship Id="rId3" Type="http://schemas.openxmlformats.org/officeDocument/2006/relationships/image" Target="../media/image54.svg"/><Relationship Id="rId21" Type="http://schemas.openxmlformats.org/officeDocument/2006/relationships/image" Target="../media/image72.svg"/><Relationship Id="rId7" Type="http://schemas.openxmlformats.org/officeDocument/2006/relationships/image" Target="../media/image58.svg"/><Relationship Id="rId12" Type="http://schemas.openxmlformats.org/officeDocument/2006/relationships/image" Target="../media/image63.png"/><Relationship Id="rId17" Type="http://schemas.openxmlformats.org/officeDocument/2006/relationships/image" Target="../media/image68.svg"/><Relationship Id="rId25" Type="http://schemas.openxmlformats.org/officeDocument/2006/relationships/image" Target="../media/image76.sv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62.svg"/><Relationship Id="rId24" Type="http://schemas.openxmlformats.org/officeDocument/2006/relationships/image" Target="../media/image75.png"/><Relationship Id="rId5" Type="http://schemas.openxmlformats.org/officeDocument/2006/relationships/image" Target="../media/image56.svg"/><Relationship Id="rId15" Type="http://schemas.openxmlformats.org/officeDocument/2006/relationships/image" Target="../media/image66.svg"/><Relationship Id="rId23" Type="http://schemas.openxmlformats.org/officeDocument/2006/relationships/image" Target="../media/image74.svg"/><Relationship Id="rId10" Type="http://schemas.openxmlformats.org/officeDocument/2006/relationships/image" Target="../media/image61.png"/><Relationship Id="rId19" Type="http://schemas.openxmlformats.org/officeDocument/2006/relationships/image" Target="../media/image70.svg"/><Relationship Id="rId4" Type="http://schemas.openxmlformats.org/officeDocument/2006/relationships/image" Target="../media/image55.png"/><Relationship Id="rId9" Type="http://schemas.openxmlformats.org/officeDocument/2006/relationships/image" Target="../media/image60.svg"/><Relationship Id="rId14" Type="http://schemas.openxmlformats.org/officeDocument/2006/relationships/image" Target="../media/image65.png"/><Relationship Id="rId22" Type="http://schemas.openxmlformats.org/officeDocument/2006/relationships/image" Target="../media/image7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svg"/><Relationship Id="rId7" Type="http://schemas.openxmlformats.org/officeDocument/2006/relationships/image" Target="../media/image82.sv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6.svg"/><Relationship Id="rId5" Type="http://schemas.openxmlformats.org/officeDocument/2006/relationships/image" Target="../media/image80.sv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xml"/><Relationship Id="rId1" Type="http://schemas.openxmlformats.org/officeDocument/2006/relationships/slideLayout" Target="../slideLayouts/slideLayout39.xml"/><Relationship Id="rId5" Type="http://schemas.openxmlformats.org/officeDocument/2006/relationships/image" Target="../media/image89.svg"/><Relationship Id="rId4" Type="http://schemas.openxmlformats.org/officeDocument/2006/relationships/image" Target="../media/image8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91.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3.png"/><Relationship Id="rId7" Type="http://schemas.openxmlformats.org/officeDocument/2006/relationships/image" Target="../media/image97.svg"/><Relationship Id="rId2" Type="http://schemas.openxmlformats.org/officeDocument/2006/relationships/image" Target="../media/image92.png"/><Relationship Id="rId1" Type="http://schemas.openxmlformats.org/officeDocument/2006/relationships/slideLayout" Target="../slideLayouts/slideLayout7.xml"/><Relationship Id="rId6" Type="http://schemas.openxmlformats.org/officeDocument/2006/relationships/image" Target="../media/image96.png"/><Relationship Id="rId5" Type="http://schemas.openxmlformats.org/officeDocument/2006/relationships/image" Target="../media/image95.svg"/><Relationship Id="rId4" Type="http://schemas.openxmlformats.org/officeDocument/2006/relationships/image" Target="../media/image9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musigma-my.sharepoint.com/:w:/g/personal/bharat_manghani_mu-sigma_com/EfFnmlIlFHFPrQZ6TZx9Y4YBZrLF4HPSqr-BVAZi2v2tug?e=8bJx1a" TargetMode="External"/><Relationship Id="rId13" Type="http://schemas.openxmlformats.org/officeDocument/2006/relationships/image" Target="../media/image102.png"/><Relationship Id="rId18" Type="http://schemas.openxmlformats.org/officeDocument/2006/relationships/image" Target="../media/image107.svg"/><Relationship Id="rId3" Type="http://schemas.openxmlformats.org/officeDocument/2006/relationships/hyperlink" Target="https://musigma-my.sharepoint.com/:x:/g/personal/dineshkumar_js_mu-sigma_com/ERwVVpQuNPREuCvjIR4c_TIByzXLpT-23eWg1d7ZyQwQYg?e=WIWOsZ" TargetMode="External"/><Relationship Id="rId21" Type="http://schemas.openxmlformats.org/officeDocument/2006/relationships/image" Target="../media/image109.png"/><Relationship Id="rId7" Type="http://schemas.openxmlformats.org/officeDocument/2006/relationships/hyperlink" Target="https://musigma-my.sharepoint.com/:p:/g/personal/bharat_manghani_mu-sigma_com/Ea7kZLT5k5JIv2CfhPMqNZoBLr4aRLdaT5lsEEiGkVWIyQ?e=GiBEZp" TargetMode="External"/><Relationship Id="rId12" Type="http://schemas.openxmlformats.org/officeDocument/2006/relationships/image" Target="../media/image101.svg"/><Relationship Id="rId17" Type="http://schemas.openxmlformats.org/officeDocument/2006/relationships/image" Target="../media/image106.png"/><Relationship Id="rId2" Type="http://schemas.openxmlformats.org/officeDocument/2006/relationships/hyperlink" Target="https://musigma-my.sharepoint.com/:b:/g/personal/kai_pundir_mu-sigma_com/Ec6WNDMI9-FNh9Gnodc4AfwB-fEsCUKbYvLBXvfnbmtHGg?e=gvgoFS" TargetMode="External"/><Relationship Id="rId16" Type="http://schemas.openxmlformats.org/officeDocument/2006/relationships/image" Target="../media/image105.svg"/><Relationship Id="rId20" Type="http://schemas.openxmlformats.org/officeDocument/2006/relationships/hyperlink" Target="https://musigma-my.sharepoint.com/:p:/g/personal/bharat_manghani_mu-sigma_com/EcHxiMBZw8BAsIf1uW-wr74B8svGJ9z0B9z8e7Kkhx4DxQ?e=kiueuW" TargetMode="External"/><Relationship Id="rId1" Type="http://schemas.openxmlformats.org/officeDocument/2006/relationships/slideLayout" Target="../slideLayouts/slideLayout7.xml"/><Relationship Id="rId6" Type="http://schemas.openxmlformats.org/officeDocument/2006/relationships/hyperlink" Target="file:///C:\Users\Aakash.Pattanayak\Downloads\Best%20Practices%20Guide%20for%20Power%20BI.pptx" TargetMode="External"/><Relationship Id="rId11" Type="http://schemas.openxmlformats.org/officeDocument/2006/relationships/image" Target="../media/image100.png"/><Relationship Id="rId5" Type="http://schemas.openxmlformats.org/officeDocument/2006/relationships/hyperlink" Target="https://musigma-my.sharepoint.com/:x:/g/personal/bharat_manghani_mu-sigma_com/EeGaDMLKRb9GsjsAuwG-zh0BqyZzd4dfVLY87i3bEIowXg?e=6uaJyv" TargetMode="External"/><Relationship Id="rId15" Type="http://schemas.openxmlformats.org/officeDocument/2006/relationships/image" Target="../media/image104.png"/><Relationship Id="rId10" Type="http://schemas.openxmlformats.org/officeDocument/2006/relationships/image" Target="../media/image99.svg"/><Relationship Id="rId19" Type="http://schemas.openxmlformats.org/officeDocument/2006/relationships/image" Target="../media/image108.png"/><Relationship Id="rId4" Type="http://schemas.openxmlformats.org/officeDocument/2006/relationships/hyperlink" Target="file:///C:\Users\Aakash.Pattanayak\Downloads\QA_TESTING_SAMPLE_PBI.xlsx" TargetMode="External"/><Relationship Id="rId9" Type="http://schemas.openxmlformats.org/officeDocument/2006/relationships/image" Target="../media/image98.png"/><Relationship Id="rId14" Type="http://schemas.openxmlformats.org/officeDocument/2006/relationships/image" Target="../media/image103.svg"/><Relationship Id="rId22" Type="http://schemas.openxmlformats.org/officeDocument/2006/relationships/image" Target="../media/image110.png"/></Relationships>
</file>

<file path=ppt/slides/_rels/slide21.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9.png"/><Relationship Id="rId7"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22.xml.rels><?xml version="1.0" encoding="UTF-8" standalone="yes"?>
<Relationships xmlns="http://schemas.openxmlformats.org/package/2006/relationships"><Relationship Id="rId8" Type="http://schemas.openxmlformats.org/officeDocument/2006/relationships/image" Target="../media/image117.png"/><Relationship Id="rId3" Type="http://schemas.openxmlformats.org/officeDocument/2006/relationships/image" Target="../media/image112.svg"/><Relationship Id="rId7" Type="http://schemas.openxmlformats.org/officeDocument/2006/relationships/image" Target="../media/image116.sv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15.png"/><Relationship Id="rId11" Type="http://schemas.openxmlformats.org/officeDocument/2006/relationships/image" Target="../media/image120.svg"/><Relationship Id="rId5" Type="http://schemas.openxmlformats.org/officeDocument/2006/relationships/image" Target="../media/image114.svg"/><Relationship Id="rId10" Type="http://schemas.openxmlformats.org/officeDocument/2006/relationships/image" Target="../media/image119.png"/><Relationship Id="rId4" Type="http://schemas.openxmlformats.org/officeDocument/2006/relationships/image" Target="../media/image113.png"/><Relationship Id="rId9" Type="http://schemas.openxmlformats.org/officeDocument/2006/relationships/image" Target="../media/image118.sv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18" Type="http://schemas.openxmlformats.org/officeDocument/2006/relationships/image" Target="../media/image24.png"/><Relationship Id="rId3" Type="http://schemas.openxmlformats.org/officeDocument/2006/relationships/image" Target="../media/image9.svg"/><Relationship Id="rId21" Type="http://schemas.openxmlformats.org/officeDocument/2006/relationships/image" Target="../media/image27.sv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3.svg"/><Relationship Id="rId2" Type="http://schemas.openxmlformats.org/officeDocument/2006/relationships/image" Target="../media/image8.png"/><Relationship Id="rId16" Type="http://schemas.openxmlformats.org/officeDocument/2006/relationships/image" Target="../media/image22.png"/><Relationship Id="rId20"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21.svg"/><Relationship Id="rId10" Type="http://schemas.openxmlformats.org/officeDocument/2006/relationships/image" Target="../media/image16.png"/><Relationship Id="rId19" Type="http://schemas.openxmlformats.org/officeDocument/2006/relationships/image" Target="../media/image25.sv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png"/><Relationship Id="rId7" Type="http://schemas.openxmlformats.org/officeDocument/2006/relationships/image" Target="../media/image32.svg"/><Relationship Id="rId12" Type="http://schemas.openxmlformats.org/officeDocument/2006/relationships/image" Target="../media/image37.png"/><Relationship Id="rId2" Type="http://schemas.openxmlformats.org/officeDocument/2006/relationships/notesSlide" Target="../notesSlides/notesSlide2.xml"/><Relationship Id="rId16" Type="http://schemas.openxmlformats.org/officeDocument/2006/relationships/image" Target="../media/image41.svg"/><Relationship Id="rId1" Type="http://schemas.openxmlformats.org/officeDocument/2006/relationships/slideLayout" Target="../slideLayouts/slideLayout4.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svg"/><Relationship Id="rId7" Type="http://schemas.openxmlformats.org/officeDocument/2006/relationships/image" Target="../media/image47.sv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160" y="2820193"/>
            <a:ext cx="7259507" cy="608807"/>
          </a:xfrm>
        </p:spPr>
        <p:txBody>
          <a:bodyPr>
            <a:normAutofit/>
          </a:bodyPr>
          <a:lstStyle/>
          <a:p>
            <a:r>
              <a:rPr lang="en-US" sz="1800"/>
              <a:t>Comprehensive Visualization Playbook for Front-end (Power-BI)</a:t>
            </a:r>
          </a:p>
        </p:txBody>
      </p:sp>
      <p:sp>
        <p:nvSpPr>
          <p:cNvPr id="3" name="Text Placeholder 2"/>
          <p:cNvSpPr>
            <a:spLocks noGrp="1"/>
          </p:cNvSpPr>
          <p:nvPr>
            <p:ph type="body" sz="quarter" idx="11"/>
          </p:nvPr>
        </p:nvSpPr>
        <p:spPr/>
        <p:txBody>
          <a:bodyPr>
            <a:normAutofit/>
          </a:bodyPr>
          <a:lstStyle/>
          <a:p>
            <a:r>
              <a:rPr lang="en-US" sz="2400" b="1"/>
              <a:t>12 December 2024</a:t>
            </a:r>
          </a:p>
        </p:txBody>
      </p:sp>
      <p:sp>
        <p:nvSpPr>
          <p:cNvPr id="4" name="Text Placeholder 3"/>
          <p:cNvSpPr>
            <a:spLocks noGrp="1"/>
          </p:cNvSpPr>
          <p:nvPr>
            <p:ph type="body" sz="quarter" idx="12"/>
          </p:nvPr>
        </p:nvSpPr>
        <p:spPr>
          <a:xfrm>
            <a:off x="2223160" y="2362993"/>
            <a:ext cx="8443323" cy="457200"/>
          </a:xfrm>
        </p:spPr>
        <p:txBody>
          <a:bodyPr/>
          <a:lstStyle/>
          <a:p>
            <a:r>
              <a:rPr lang="en-US" sz="2400"/>
              <a:t>Visualization Playbook</a:t>
            </a:r>
          </a:p>
        </p:txBody>
      </p:sp>
      <p:pic>
        <p:nvPicPr>
          <p:cNvPr id="7" name="Picture 6">
            <a:extLst>
              <a:ext uri="{FF2B5EF4-FFF2-40B4-BE49-F238E27FC236}">
                <a16:creationId xmlns:a16="http://schemas.microsoft.com/office/drawing/2014/main" id="{465CA83D-C3BB-2795-9054-13F962D18BA7}"/>
              </a:ext>
            </a:extLst>
          </p:cNvPr>
          <p:cNvPicPr>
            <a:picLocks noChangeAspect="1"/>
          </p:cNvPicPr>
          <p:nvPr/>
        </p:nvPicPr>
        <p:blipFill>
          <a:blip r:embed="rId3"/>
          <a:stretch>
            <a:fillRect/>
          </a:stretch>
        </p:blipFill>
        <p:spPr>
          <a:xfrm>
            <a:off x="0" y="3550105"/>
            <a:ext cx="12192000" cy="1655599"/>
          </a:xfrm>
          <a:prstGeom prst="rect">
            <a:avLst/>
          </a:prstGeom>
        </p:spPr>
      </p:pic>
    </p:spTree>
    <p:extLst>
      <p:ext uri="{BB962C8B-B14F-4D97-AF65-F5344CB8AC3E}">
        <p14:creationId xmlns:p14="http://schemas.microsoft.com/office/powerpoint/2010/main" val="1034180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2D71F45-BDE8-D528-A91F-206AC6FBBC1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01DF012-8180-F727-294F-B7DF69F0BEB1}"/>
              </a:ext>
            </a:extLst>
          </p:cNvPr>
          <p:cNvSpPr txBox="1"/>
          <p:nvPr/>
        </p:nvSpPr>
        <p:spPr>
          <a:xfrm>
            <a:off x="609600" y="2905780"/>
            <a:ext cx="6934200" cy="997196"/>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2800" b="1" i="1" u="none" strike="noStrike" kern="1200" cap="none" spc="0" normalizeH="0" baseline="0" noProof="0">
                <a:ln>
                  <a:noFill/>
                </a:ln>
                <a:solidFill>
                  <a:srgbClr val="FFFFFF"/>
                </a:solidFill>
                <a:effectLst/>
                <a:uLnTx/>
                <a:uFillTx/>
                <a:latin typeface="Segoe UI"/>
                <a:ea typeface="+mn-ea"/>
                <a:cs typeface="Times New Roman" pitchFamily="18" charset="0"/>
              </a:rPr>
              <a:t>Phase 03 - Design</a:t>
            </a:r>
          </a:p>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2800" b="1" i="0" u="none" strike="noStrike" kern="1200" cap="none" spc="0" normalizeH="0" baseline="0" noProof="0">
              <a:ln>
                <a:noFill/>
              </a:ln>
              <a:solidFill>
                <a:srgbClr val="FFFFFF"/>
              </a:solidFill>
              <a:effectLst/>
              <a:uLnTx/>
              <a:uFillTx/>
              <a:latin typeface="Segoe UI"/>
              <a:ea typeface="+mn-ea"/>
              <a:cs typeface="Times New Roman" pitchFamily="18" charset="0"/>
            </a:endParaRPr>
          </a:p>
        </p:txBody>
      </p:sp>
    </p:spTree>
    <p:extLst>
      <p:ext uri="{BB962C8B-B14F-4D97-AF65-F5344CB8AC3E}">
        <p14:creationId xmlns:p14="http://schemas.microsoft.com/office/powerpoint/2010/main" val="4809219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ECB8B-5796-7123-A7A5-290CBA84149B}"/>
            </a:ext>
          </a:extLst>
        </p:cNvPr>
        <p:cNvGrpSpPr/>
        <p:nvPr/>
      </p:nvGrpSpPr>
      <p:grpSpPr>
        <a:xfrm>
          <a:off x="0" y="0"/>
          <a:ext cx="0" cy="0"/>
          <a:chOff x="0" y="0"/>
          <a:chExt cx="0" cy="0"/>
        </a:xfrm>
      </p:grpSpPr>
      <p:sp>
        <p:nvSpPr>
          <p:cNvPr id="9" name="Rounded Rectangle 53">
            <a:extLst>
              <a:ext uri="{FF2B5EF4-FFF2-40B4-BE49-F238E27FC236}">
                <a16:creationId xmlns:a16="http://schemas.microsoft.com/office/drawing/2014/main" id="{560C0AE6-189F-8060-26D3-2378310AD208}"/>
              </a:ext>
            </a:extLst>
          </p:cNvPr>
          <p:cNvSpPr/>
          <p:nvPr/>
        </p:nvSpPr>
        <p:spPr>
          <a:xfrm>
            <a:off x="7497289" y="6021521"/>
            <a:ext cx="4034474" cy="631636"/>
          </a:xfrm>
          <a:prstGeom prst="roundRect">
            <a:avLst>
              <a:gd name="adj" fmla="val 50000"/>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sp>
        <p:nvSpPr>
          <p:cNvPr id="17" name="Rounded Rectangle 53">
            <a:extLst>
              <a:ext uri="{FF2B5EF4-FFF2-40B4-BE49-F238E27FC236}">
                <a16:creationId xmlns:a16="http://schemas.microsoft.com/office/drawing/2014/main" id="{9123E6EC-E331-F067-E49E-98E01F06F0BE}"/>
              </a:ext>
            </a:extLst>
          </p:cNvPr>
          <p:cNvSpPr/>
          <p:nvPr/>
        </p:nvSpPr>
        <p:spPr>
          <a:xfrm>
            <a:off x="6136914" y="1757976"/>
            <a:ext cx="4001679" cy="749766"/>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sp>
        <p:nvSpPr>
          <p:cNvPr id="5" name="Rectangle: Rounded Corners 4">
            <a:extLst>
              <a:ext uri="{FF2B5EF4-FFF2-40B4-BE49-F238E27FC236}">
                <a16:creationId xmlns:a16="http://schemas.microsoft.com/office/drawing/2014/main" id="{33FCF22D-EBB9-D2A8-DEB6-C9715931533E}"/>
              </a:ext>
            </a:extLst>
          </p:cNvPr>
          <p:cNvSpPr/>
          <p:nvPr/>
        </p:nvSpPr>
        <p:spPr bwMode="auto">
          <a:xfrm>
            <a:off x="323887" y="1363611"/>
            <a:ext cx="5238487" cy="2333745"/>
          </a:xfrm>
          <a:prstGeom prst="roundRect">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4" name="Rectangle 3">
            <a:extLst>
              <a:ext uri="{FF2B5EF4-FFF2-40B4-BE49-F238E27FC236}">
                <a16:creationId xmlns:a16="http://schemas.microsoft.com/office/drawing/2014/main" id="{CEFB9FC7-4270-BB1A-5665-EAA06E377A9D}"/>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b="1" i="1" u="none" strike="noStrike" kern="0" cap="none" spc="0" normalizeH="0" baseline="0" noProof="0">
                <a:ln>
                  <a:noFill/>
                </a:ln>
                <a:solidFill>
                  <a:prstClr val="white"/>
                </a:solidFill>
                <a:effectLst/>
                <a:uLnTx/>
                <a:uFillTx/>
                <a:latin typeface="Segoe UI"/>
                <a:ea typeface="+mn-ea"/>
                <a:cs typeface="Times New Roman" pitchFamily="18" charset="0"/>
              </a:rPr>
              <a:t>Design Phase</a:t>
            </a:r>
          </a:p>
        </p:txBody>
      </p:sp>
      <p:sp>
        <p:nvSpPr>
          <p:cNvPr id="31" name="Arrow: Chevron 30">
            <a:extLst>
              <a:ext uri="{FF2B5EF4-FFF2-40B4-BE49-F238E27FC236}">
                <a16:creationId xmlns:a16="http://schemas.microsoft.com/office/drawing/2014/main" id="{AA89974F-14E8-3E9D-E072-32CC5812BF86}"/>
              </a:ext>
            </a:extLst>
          </p:cNvPr>
          <p:cNvSpPr/>
          <p:nvPr/>
        </p:nvSpPr>
        <p:spPr bwMode="auto">
          <a:xfrm>
            <a:off x="5605164" y="2333080"/>
            <a:ext cx="279015" cy="258359"/>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32" name="Arrow: Chevron 31">
            <a:extLst>
              <a:ext uri="{FF2B5EF4-FFF2-40B4-BE49-F238E27FC236}">
                <a16:creationId xmlns:a16="http://schemas.microsoft.com/office/drawing/2014/main" id="{4B096CE3-33BB-8C05-7DC4-E85D34FB5069}"/>
              </a:ext>
            </a:extLst>
          </p:cNvPr>
          <p:cNvSpPr/>
          <p:nvPr/>
        </p:nvSpPr>
        <p:spPr bwMode="auto">
          <a:xfrm flipH="1">
            <a:off x="5594742" y="5136032"/>
            <a:ext cx="279015" cy="258359"/>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sp>
        <p:nvSpPr>
          <p:cNvPr id="57" name="Rectangle: Rounded Corners 56">
            <a:extLst>
              <a:ext uri="{FF2B5EF4-FFF2-40B4-BE49-F238E27FC236}">
                <a16:creationId xmlns:a16="http://schemas.microsoft.com/office/drawing/2014/main" id="{1583A2C0-D8B2-BD23-91EE-F5D1A8292150}"/>
              </a:ext>
            </a:extLst>
          </p:cNvPr>
          <p:cNvSpPr/>
          <p:nvPr/>
        </p:nvSpPr>
        <p:spPr bwMode="auto">
          <a:xfrm>
            <a:off x="323887" y="3851809"/>
            <a:ext cx="5238486" cy="2669348"/>
          </a:xfrm>
          <a:prstGeom prst="roundRect">
            <a:avLst/>
          </a:prstGeom>
          <a:solidFill>
            <a:schemeClr val="tx2"/>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58" name="TextBox 57">
            <a:extLst>
              <a:ext uri="{FF2B5EF4-FFF2-40B4-BE49-F238E27FC236}">
                <a16:creationId xmlns:a16="http://schemas.microsoft.com/office/drawing/2014/main" id="{D3F2A62F-683A-30AE-6188-AF79AD41AD59}"/>
              </a:ext>
            </a:extLst>
          </p:cNvPr>
          <p:cNvSpPr txBox="1"/>
          <p:nvPr/>
        </p:nvSpPr>
        <p:spPr>
          <a:xfrm>
            <a:off x="415879" y="1416047"/>
            <a:ext cx="5168194" cy="2008242"/>
          </a:xfrm>
          <a:prstGeom prst="rect">
            <a:avLst/>
          </a:prstGeom>
          <a:noFill/>
        </p:spPr>
        <p:txBody>
          <a:bodyPr wrap="square" rtlCol="0">
            <a:spAutoFit/>
          </a:bodyPr>
          <a:lstStyle/>
          <a:p>
            <a:pPr marL="0" marR="0" lvl="0" indent="0" algn="l" defTabSz="914400" rtl="0" eaLnBrk="0" fontAlgn="base" latinLnBrk="0" hangingPunct="0">
              <a:lnSpc>
                <a:spcPct val="150000"/>
              </a:lnSpc>
              <a:spcBef>
                <a:spcPts val="4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FFFFFF"/>
                </a:solidFill>
                <a:effectLst/>
                <a:uLnTx/>
                <a:uFillTx/>
                <a:latin typeface="Segoe UI"/>
                <a:ea typeface="+mn-ea"/>
                <a:cs typeface="Times New Roman" pitchFamily="18" charset="0"/>
              </a:rPr>
              <a:t>    Entry Criteria :</a:t>
            </a:r>
          </a:p>
          <a:p>
            <a:pPr marL="0" marR="0" lvl="0" indent="0" algn="l" defTabSz="914400" rtl="0" eaLnBrk="0" fontAlgn="base" latinLnBrk="0" hangingPunct="0">
              <a:lnSpc>
                <a:spcPct val="150000"/>
              </a:lnSpc>
              <a:spcBef>
                <a:spcPts val="40"/>
              </a:spcBef>
              <a:spcAft>
                <a:spcPct val="0"/>
              </a:spcAft>
              <a:buClr>
                <a:srgbClr val="0B1F65"/>
              </a:buClr>
              <a:buSzTx/>
              <a:buFont typeface="Webdings" pitchFamily="18" charset="2"/>
              <a:buNone/>
              <a:tabLst/>
              <a:defRPr/>
            </a:pPr>
            <a:endPar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0" fontAlgn="base" latinLnBrk="0" hangingPunct="0">
              <a:lnSpc>
                <a:spcPct val="100000"/>
              </a:lnSpc>
              <a:spcBef>
                <a:spcPts val="40"/>
              </a:spcBef>
              <a:spcAft>
                <a:spcPct val="0"/>
              </a:spcAft>
              <a:buClr>
                <a:srgbClr val="FFFFFF"/>
              </a:buClr>
              <a:buSzTx/>
              <a:buFont typeface="+mj-lt"/>
              <a:buAutoNum type="arabicPeriod"/>
              <a:tabLst/>
              <a:defRPr/>
            </a:pPr>
            <a:r>
              <a:rPr kumimoji="0" lang="en-US" sz="1200" b="1" i="0" u="none" strike="noStrike" kern="1200" cap="none" spc="0" normalizeH="0" baseline="0" noProof="0">
                <a:ln>
                  <a:noFill/>
                </a:ln>
                <a:solidFill>
                  <a:srgbClr val="FFFFFF"/>
                </a:solidFill>
                <a:effectLst/>
                <a:uLnTx/>
                <a:uFillTx/>
                <a:latin typeface="Segoe UI Semilight"/>
                <a:ea typeface="+mn-ea"/>
                <a:cs typeface="Times New Roman" pitchFamily="18" charset="0"/>
              </a:rPr>
              <a:t>Requirements and Goals Finalized</a:t>
            </a:r>
            <a: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t> : </a:t>
            </a: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Gather business preferences, set clear goals (e.g., creating interactive dashboards or reports), and identify key users (e.g., business analysts, decision-makers).</a:t>
            </a:r>
          </a:p>
          <a:p>
            <a:pPr marL="228600" marR="0" lvl="0" indent="-228600" algn="l" defTabSz="914400" rtl="0" eaLnBrk="0" fontAlgn="base" latinLnBrk="0" hangingPunct="0">
              <a:lnSpc>
                <a:spcPct val="100000"/>
              </a:lnSpc>
              <a:spcBef>
                <a:spcPts val="40"/>
              </a:spcBef>
              <a:spcAft>
                <a:spcPct val="0"/>
              </a:spcAft>
              <a:buClr>
                <a:srgbClr val="FFFFFF"/>
              </a:buClr>
              <a:buSzTx/>
              <a:buFont typeface="+mj-lt"/>
              <a:buAutoNum type="arabicPeriod"/>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0" fontAlgn="base" latinLnBrk="0" hangingPunct="0">
              <a:lnSpc>
                <a:spcPct val="100000"/>
              </a:lnSpc>
              <a:spcBef>
                <a:spcPts val="40"/>
              </a:spcBef>
              <a:spcAft>
                <a:spcPct val="0"/>
              </a:spcAft>
              <a:buClr>
                <a:srgbClr val="FFFFFF"/>
              </a:buClr>
              <a:buSzTx/>
              <a:buFont typeface="+mj-lt"/>
              <a:buAutoNum type="arabicPeriod"/>
              <a:tabLst/>
              <a:defRPr/>
            </a:pPr>
            <a:r>
              <a:rPr kumimoji="0" lang="en-US" sz="1200" b="1" i="0" u="none" strike="noStrike" kern="1200" cap="none" spc="0" normalizeH="0" baseline="0" noProof="0">
                <a:ln>
                  <a:noFill/>
                </a:ln>
                <a:solidFill>
                  <a:srgbClr val="FFFFFF"/>
                </a:solidFill>
                <a:effectLst/>
                <a:uLnTx/>
                <a:uFillTx/>
                <a:latin typeface="Segoe UI Semilight"/>
                <a:ea typeface="+mn-ea"/>
                <a:cs typeface="Times New Roman" pitchFamily="18" charset="0"/>
              </a:rPr>
              <a:t>Feasibility Validated: </a:t>
            </a: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Collaboration with stakeholders and developers ensures the design approach aligns with available data sources, integration capabilities, and performance requirements, addressing any potential technical or resource limitations.</a:t>
            </a:r>
            <a:endPar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endParaRPr>
          </a:p>
        </p:txBody>
      </p:sp>
      <p:sp>
        <p:nvSpPr>
          <p:cNvPr id="59" name="TextBox 58">
            <a:extLst>
              <a:ext uri="{FF2B5EF4-FFF2-40B4-BE49-F238E27FC236}">
                <a16:creationId xmlns:a16="http://schemas.microsoft.com/office/drawing/2014/main" id="{9F463030-79BD-F6F7-6DAF-E9121B8F7035}"/>
              </a:ext>
            </a:extLst>
          </p:cNvPr>
          <p:cNvSpPr txBox="1"/>
          <p:nvPr/>
        </p:nvSpPr>
        <p:spPr>
          <a:xfrm>
            <a:off x="447895" y="3929390"/>
            <a:ext cx="4993087" cy="2277547"/>
          </a:xfrm>
          <a:prstGeom prst="rect">
            <a:avLst/>
          </a:prstGeom>
          <a:noFill/>
        </p:spPr>
        <p:txBody>
          <a:bodyPr wrap="square" rtlCol="0">
            <a:spAutoFit/>
          </a:bodyPr>
          <a:lstStyle/>
          <a:p>
            <a:pPr marL="0" marR="0" lvl="0" indent="0" algn="l" defTabSz="914400" rtl="0" eaLnBrk="0" fontAlgn="base" latinLnBrk="0" hangingPunct="0">
              <a:lnSpc>
                <a:spcPct val="150000"/>
              </a:lnSpc>
              <a:spcBef>
                <a:spcPct val="1000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FFFFFF"/>
                </a:solidFill>
                <a:effectLst/>
                <a:uLnTx/>
                <a:uFillTx/>
                <a:latin typeface="Segoe UI"/>
                <a:ea typeface="+mn-ea"/>
                <a:cs typeface="Times New Roman" pitchFamily="18" charset="0"/>
              </a:rPr>
              <a:t>    Exit Criteria:</a:t>
            </a:r>
          </a:p>
          <a:p>
            <a:pPr marL="628650" marR="0" lvl="1" indent="-171450" algn="l" defTabSz="914400" rtl="0" eaLnBrk="0" fontAlgn="base" latinLnBrk="0" hangingPunct="0">
              <a:lnSpc>
                <a:spcPct val="100000"/>
              </a:lnSpc>
              <a:spcBef>
                <a:spcPts val="20"/>
              </a:spcBef>
              <a:spcAft>
                <a:spcPct val="0"/>
              </a:spcAft>
              <a:buClr>
                <a:srgbClr val="FFFFFF"/>
              </a:buClr>
              <a:buSzTx/>
              <a:buFont typeface="Arial" panose="020B0604020202020204" pitchFamily="34" charset="0"/>
              <a:buChar char="•"/>
              <a:tabLst/>
              <a:defRPr/>
            </a:pPr>
            <a:endPar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0" fontAlgn="base" latinLnBrk="0" hangingPunct="0">
              <a:lnSpc>
                <a:spcPct val="100000"/>
              </a:lnSpc>
              <a:spcBef>
                <a:spcPts val="20"/>
              </a:spcBef>
              <a:spcAft>
                <a:spcPct val="0"/>
              </a:spcAft>
              <a:buClr>
                <a:srgbClr val="FFFFFF"/>
              </a:buClr>
              <a:buSzTx/>
              <a:buFont typeface="+mj-lt"/>
              <a:buAutoNum type="arabicPeriod"/>
              <a:tabLst/>
              <a:defRPr/>
            </a:pPr>
            <a:r>
              <a:rPr kumimoji="0" lang="en-US" sz="1200" b="1" i="0" u="none" strike="noStrike" kern="1200" cap="none" spc="0" normalizeH="0" baseline="0" noProof="0">
                <a:ln>
                  <a:noFill/>
                </a:ln>
                <a:solidFill>
                  <a:srgbClr val="FFFFFF"/>
                </a:solidFill>
                <a:effectLst/>
                <a:uLnTx/>
                <a:uFillTx/>
                <a:latin typeface="Segoe UI Semilight"/>
                <a:ea typeface="+mn-ea"/>
                <a:cs typeface="Times New Roman" pitchFamily="18" charset="0"/>
              </a:rPr>
              <a:t>Design Artifacts and Specifications Finalized</a:t>
            </a: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  </a:t>
            </a:r>
            <a:r>
              <a:rPr lang="en-US" sz="1100">
                <a:solidFill>
                  <a:srgbClr val="FFFFFF"/>
                </a:solidFill>
                <a:latin typeface="Segoe UI Semilight"/>
                <a:cs typeface="Times New Roman" pitchFamily="18" charset="0"/>
              </a:rPr>
              <a:t>M</a:t>
            </a:r>
            <a:r>
              <a:rPr kumimoji="0" lang="en-US" sz="1100" b="0" i="0" u="none" strike="noStrike" kern="1200" cap="none" spc="0" normalizeH="0" baseline="0" noProof="0" err="1">
                <a:ln>
                  <a:noFill/>
                </a:ln>
                <a:solidFill>
                  <a:srgbClr val="FFFFFF"/>
                </a:solidFill>
                <a:effectLst/>
                <a:uLnTx/>
                <a:uFillTx/>
                <a:latin typeface="Segoe UI Semilight"/>
                <a:ea typeface="+mn-ea"/>
                <a:cs typeface="Times New Roman" pitchFamily="18" charset="0"/>
              </a:rPr>
              <a:t>ockups</a:t>
            </a: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 and test reports are approved. Design standards, style guides, and specifications are documented and shared with the development team.</a:t>
            </a:r>
          </a:p>
          <a:p>
            <a:pPr marL="228600" marR="0" lvl="0" indent="-228600" algn="l" defTabSz="914400" rtl="0" eaLnBrk="0" fontAlgn="base" latinLnBrk="0" hangingPunct="0">
              <a:lnSpc>
                <a:spcPct val="100000"/>
              </a:lnSpc>
              <a:spcBef>
                <a:spcPts val="20"/>
              </a:spcBef>
              <a:spcAft>
                <a:spcPct val="0"/>
              </a:spcAft>
              <a:buClr>
                <a:srgbClr val="FFFFFF"/>
              </a:buClr>
              <a:buSzTx/>
              <a:buFont typeface="+mj-lt"/>
              <a:buAutoNum type="arabicPeriod"/>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0" fontAlgn="base" latinLnBrk="0" hangingPunct="0">
              <a:lnSpc>
                <a:spcPct val="100000"/>
              </a:lnSpc>
              <a:spcBef>
                <a:spcPts val="20"/>
              </a:spcBef>
              <a:spcAft>
                <a:spcPct val="0"/>
              </a:spcAft>
              <a:buClr>
                <a:srgbClr val="FFFFFF"/>
              </a:buClr>
              <a:buSzTx/>
              <a:buFont typeface="+mj-lt"/>
              <a:buAutoNum type="arabicPeriod"/>
              <a:tabLst/>
              <a:defRPr/>
            </a:pPr>
            <a:r>
              <a:rPr kumimoji="0" lang="en-US" sz="1200" b="1" i="0" u="none" strike="noStrike" kern="1200" cap="none" spc="0" normalizeH="0" baseline="0" noProof="0">
                <a:ln>
                  <a:noFill/>
                </a:ln>
                <a:solidFill>
                  <a:srgbClr val="FFFFFF"/>
                </a:solidFill>
                <a:effectLst/>
                <a:uLnTx/>
                <a:uFillTx/>
                <a:latin typeface="Segoe UI Semilight"/>
                <a:ea typeface="+mn-ea"/>
                <a:cs typeface="Times New Roman" pitchFamily="18" charset="0"/>
              </a:rPr>
              <a:t>Stakeholder Approval and Handover</a:t>
            </a: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 Final designs are signed off by stakeholders, and all design assets and documentation are handed over for development implementation.</a:t>
            </a:r>
          </a:p>
          <a:p>
            <a:pPr marL="228600" marR="0" lvl="0" indent="-228600" algn="l" defTabSz="914400" rtl="0" eaLnBrk="0" fontAlgn="base" latinLnBrk="0" hangingPunct="0">
              <a:lnSpc>
                <a:spcPct val="100000"/>
              </a:lnSpc>
              <a:spcBef>
                <a:spcPts val="20"/>
              </a:spcBef>
              <a:spcAft>
                <a:spcPct val="0"/>
              </a:spcAft>
              <a:buClr>
                <a:srgbClr val="FFFFFF"/>
              </a:buClr>
              <a:buSzTx/>
              <a:buFont typeface="+mj-lt"/>
              <a:buAutoNum type="arabicPeriod"/>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0" fontAlgn="base" latinLnBrk="0" hangingPunct="0">
              <a:lnSpc>
                <a:spcPct val="100000"/>
              </a:lnSpc>
              <a:spcBef>
                <a:spcPts val="20"/>
              </a:spcBef>
              <a:spcAft>
                <a:spcPct val="0"/>
              </a:spcAft>
              <a:buClr>
                <a:srgbClr val="FFFFFF"/>
              </a:buClr>
              <a:buSzTx/>
              <a:buFont typeface="+mj-lt"/>
              <a:buAutoNum type="arabicPeriod"/>
              <a:tabLst/>
              <a:defRPr/>
            </a:pPr>
            <a:r>
              <a:rPr kumimoji="0" lang="en-US" sz="1200" b="1" i="0" u="none" strike="noStrike" kern="1200" cap="none" spc="0" normalizeH="0" baseline="0" noProof="0">
                <a:ln>
                  <a:noFill/>
                </a:ln>
                <a:solidFill>
                  <a:srgbClr val="FFFFFF"/>
                </a:solidFill>
                <a:effectLst/>
                <a:uLnTx/>
                <a:uFillTx/>
                <a:latin typeface="Segoe UI Semilight"/>
                <a:ea typeface="+mn-ea"/>
                <a:cs typeface="Times New Roman" pitchFamily="18" charset="0"/>
              </a:rPr>
              <a:t>CI/CD pipeline is setup</a:t>
            </a:r>
            <a: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t>:</a:t>
            </a: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 Ensure CI/CD Pipeline</a:t>
            </a:r>
            <a: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t> </a:t>
            </a: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is aligned with the design specifications and ready for implementation.</a:t>
            </a:r>
          </a:p>
        </p:txBody>
      </p:sp>
      <p:sp>
        <p:nvSpPr>
          <p:cNvPr id="50" name="TextBox 49">
            <a:extLst>
              <a:ext uri="{FF2B5EF4-FFF2-40B4-BE49-F238E27FC236}">
                <a16:creationId xmlns:a16="http://schemas.microsoft.com/office/drawing/2014/main" id="{C4EBB385-A100-860B-337A-DA027FBD6F70}"/>
              </a:ext>
            </a:extLst>
          </p:cNvPr>
          <p:cNvSpPr txBox="1"/>
          <p:nvPr/>
        </p:nvSpPr>
        <p:spPr>
          <a:xfrm>
            <a:off x="6200872" y="1352909"/>
            <a:ext cx="817148" cy="307777"/>
          </a:xfrm>
          <a:prstGeom prst="rect">
            <a:avLst/>
          </a:prstGeom>
          <a:noFill/>
        </p:spPr>
        <p:txBody>
          <a:bodyPr wrap="non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800000"/>
                </a:solidFill>
                <a:effectLst/>
                <a:uLnTx/>
                <a:uFillTx/>
                <a:latin typeface="Segoe UI"/>
                <a:ea typeface="+mn-ea"/>
                <a:cs typeface="Times New Roman" pitchFamily="18" charset="0"/>
              </a:rPr>
              <a:t>Process</a:t>
            </a:r>
          </a:p>
        </p:txBody>
      </p:sp>
      <p:sp>
        <p:nvSpPr>
          <p:cNvPr id="10" name="Rounded Rectangle 4">
            <a:extLst>
              <a:ext uri="{FF2B5EF4-FFF2-40B4-BE49-F238E27FC236}">
                <a16:creationId xmlns:a16="http://schemas.microsoft.com/office/drawing/2014/main" id="{E10CBCBF-A69F-8890-4056-D56A6BB7DF57}"/>
              </a:ext>
            </a:extLst>
          </p:cNvPr>
          <p:cNvSpPr/>
          <p:nvPr/>
        </p:nvSpPr>
        <p:spPr>
          <a:xfrm>
            <a:off x="6109225" y="1715683"/>
            <a:ext cx="4001678" cy="67815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sp>
        <p:nvSpPr>
          <p:cNvPr id="13" name="Text Placeholder 3">
            <a:extLst>
              <a:ext uri="{FF2B5EF4-FFF2-40B4-BE49-F238E27FC236}">
                <a16:creationId xmlns:a16="http://schemas.microsoft.com/office/drawing/2014/main" id="{D2AF6D5D-CBE8-94CE-6F07-9AB6779DF904}"/>
              </a:ext>
            </a:extLst>
          </p:cNvPr>
          <p:cNvSpPr txBox="1">
            <a:spLocks/>
          </p:cNvSpPr>
          <p:nvPr/>
        </p:nvSpPr>
        <p:spPr>
          <a:xfrm>
            <a:off x="6345941" y="1827194"/>
            <a:ext cx="3032129" cy="48474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0" fontAlgn="base" latinLnBrk="0" hangingPunct="0">
              <a:lnSpc>
                <a:spcPct val="100000"/>
              </a:lnSpc>
              <a:spcBef>
                <a:spcPts val="60"/>
              </a:spcBef>
              <a:spcAft>
                <a:spcPct val="0"/>
              </a:spcAft>
              <a:buClr>
                <a:srgbClr val="F2F2F2"/>
              </a:buClr>
              <a:buSzTx/>
              <a:buFont typeface="Webdings" pitchFamily="18" charset="2"/>
              <a:buNone/>
              <a:tabLst/>
              <a:defRPr/>
            </a:pPr>
            <a:r>
              <a:rPr kumimoji="0" lang="en-US" sz="1050" b="1"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Discovery</a:t>
            </a:r>
            <a:r>
              <a:rPr kumimoji="0" lang="en-US" sz="1050" b="0"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 Research and gather insights about user needs, business goals, and technical constraints to define the design direction.</a:t>
            </a:r>
          </a:p>
        </p:txBody>
      </p:sp>
      <p:grpSp>
        <p:nvGrpSpPr>
          <p:cNvPr id="15" name="Group 13">
            <a:extLst>
              <a:ext uri="{FF2B5EF4-FFF2-40B4-BE49-F238E27FC236}">
                <a16:creationId xmlns:a16="http://schemas.microsoft.com/office/drawing/2014/main" id="{32AA7E77-472B-5D5F-8ADE-E4E1455F0AA8}"/>
              </a:ext>
            </a:extLst>
          </p:cNvPr>
          <p:cNvGrpSpPr/>
          <p:nvPr/>
        </p:nvGrpSpPr>
        <p:grpSpPr>
          <a:xfrm>
            <a:off x="7499897" y="2579704"/>
            <a:ext cx="4017548" cy="659249"/>
            <a:chOff x="2868408" y="1264199"/>
            <a:chExt cx="5378694" cy="820151"/>
          </a:xfrm>
          <a:solidFill>
            <a:schemeClr val="tx2"/>
          </a:solidFill>
        </p:grpSpPr>
        <p:sp>
          <p:nvSpPr>
            <p:cNvPr id="18" name="Rounded Rectangle 4">
              <a:extLst>
                <a:ext uri="{FF2B5EF4-FFF2-40B4-BE49-F238E27FC236}">
                  <a16:creationId xmlns:a16="http://schemas.microsoft.com/office/drawing/2014/main" id="{B5B62DE8-D02F-7467-776D-C2A85C102B4A}"/>
                </a:ext>
              </a:extLst>
            </p:cNvPr>
            <p:cNvSpPr/>
            <p:nvPr/>
          </p:nvSpPr>
          <p:spPr>
            <a:xfrm>
              <a:off x="2889647" y="1304140"/>
              <a:ext cx="5357455" cy="780210"/>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sp>
          <p:nvSpPr>
            <p:cNvPr id="16" name="Rounded Rectangle 53">
              <a:extLst>
                <a:ext uri="{FF2B5EF4-FFF2-40B4-BE49-F238E27FC236}">
                  <a16:creationId xmlns:a16="http://schemas.microsoft.com/office/drawing/2014/main" id="{8A07D9F9-E916-EE69-B1AB-6BF9A0A7E9BF}"/>
                </a:ext>
              </a:extLst>
            </p:cNvPr>
            <p:cNvSpPr/>
            <p:nvPr/>
          </p:nvSpPr>
          <p:spPr>
            <a:xfrm>
              <a:off x="2868408" y="1264199"/>
              <a:ext cx="5357456" cy="78021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grpSp>
      <p:grpSp>
        <p:nvGrpSpPr>
          <p:cNvPr id="20" name="Group 13">
            <a:extLst>
              <a:ext uri="{FF2B5EF4-FFF2-40B4-BE49-F238E27FC236}">
                <a16:creationId xmlns:a16="http://schemas.microsoft.com/office/drawing/2014/main" id="{8BD99F95-9B8F-E8EA-DA21-F763E3109B52}"/>
              </a:ext>
            </a:extLst>
          </p:cNvPr>
          <p:cNvGrpSpPr/>
          <p:nvPr/>
        </p:nvGrpSpPr>
        <p:grpSpPr>
          <a:xfrm>
            <a:off x="6115819" y="3357159"/>
            <a:ext cx="4048972" cy="678158"/>
            <a:chOff x="942542" y="1206734"/>
            <a:chExt cx="5376709" cy="837675"/>
          </a:xfrm>
          <a:solidFill>
            <a:schemeClr val="accent4"/>
          </a:solidFill>
        </p:grpSpPr>
        <p:sp>
          <p:nvSpPr>
            <p:cNvPr id="21" name="Rounded Rectangle 53">
              <a:extLst>
                <a:ext uri="{FF2B5EF4-FFF2-40B4-BE49-F238E27FC236}">
                  <a16:creationId xmlns:a16="http://schemas.microsoft.com/office/drawing/2014/main" id="{44E56F4B-9517-878A-F179-DD13954CA1DE}"/>
                </a:ext>
              </a:extLst>
            </p:cNvPr>
            <p:cNvSpPr/>
            <p:nvPr/>
          </p:nvSpPr>
          <p:spPr>
            <a:xfrm>
              <a:off x="961794" y="1264199"/>
              <a:ext cx="5357457" cy="780210"/>
            </a:xfrm>
            <a:prstGeom prst="roundRect">
              <a:avLst>
                <a:gd name="adj" fmla="val 50000"/>
              </a:avLst>
            </a:prstGeom>
            <a:solidFill>
              <a:schemeClr val="accent3">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sp>
          <p:nvSpPr>
            <p:cNvPr id="23" name="Rounded Rectangle 4">
              <a:extLst>
                <a:ext uri="{FF2B5EF4-FFF2-40B4-BE49-F238E27FC236}">
                  <a16:creationId xmlns:a16="http://schemas.microsoft.com/office/drawing/2014/main" id="{E4EB5864-4A59-BFD1-236B-986AFF2FF22E}"/>
                </a:ext>
              </a:extLst>
            </p:cNvPr>
            <p:cNvSpPr/>
            <p:nvPr/>
          </p:nvSpPr>
          <p:spPr>
            <a:xfrm>
              <a:off x="942542" y="1206734"/>
              <a:ext cx="5357458" cy="780210"/>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grpSp>
      <p:grpSp>
        <p:nvGrpSpPr>
          <p:cNvPr id="25" name="Group 13">
            <a:extLst>
              <a:ext uri="{FF2B5EF4-FFF2-40B4-BE49-F238E27FC236}">
                <a16:creationId xmlns:a16="http://schemas.microsoft.com/office/drawing/2014/main" id="{8699A306-A795-FD8A-BB9A-9CD9C434D56E}"/>
              </a:ext>
            </a:extLst>
          </p:cNvPr>
          <p:cNvGrpSpPr/>
          <p:nvPr/>
        </p:nvGrpSpPr>
        <p:grpSpPr>
          <a:xfrm>
            <a:off x="6128076" y="5045096"/>
            <a:ext cx="4016060" cy="728106"/>
            <a:chOff x="887581" y="1206734"/>
            <a:chExt cx="5376706" cy="837675"/>
          </a:xfrm>
        </p:grpSpPr>
        <p:sp>
          <p:nvSpPr>
            <p:cNvPr id="26" name="Rounded Rectangle 53">
              <a:extLst>
                <a:ext uri="{FF2B5EF4-FFF2-40B4-BE49-F238E27FC236}">
                  <a16:creationId xmlns:a16="http://schemas.microsoft.com/office/drawing/2014/main" id="{582EBAD1-3542-5769-C040-44AAE0DA3020}"/>
                </a:ext>
              </a:extLst>
            </p:cNvPr>
            <p:cNvSpPr/>
            <p:nvPr/>
          </p:nvSpPr>
          <p:spPr>
            <a:xfrm>
              <a:off x="906837" y="1264200"/>
              <a:ext cx="5357450" cy="780209"/>
            </a:xfrm>
            <a:prstGeom prst="roundRect">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sp>
          <p:nvSpPr>
            <p:cNvPr id="28" name="Rounded Rectangle 4">
              <a:extLst>
                <a:ext uri="{FF2B5EF4-FFF2-40B4-BE49-F238E27FC236}">
                  <a16:creationId xmlns:a16="http://schemas.microsoft.com/office/drawing/2014/main" id="{AB87366D-9D7E-DC8B-C74E-3E192E0BE7D5}"/>
                </a:ext>
              </a:extLst>
            </p:cNvPr>
            <p:cNvSpPr/>
            <p:nvPr/>
          </p:nvSpPr>
          <p:spPr>
            <a:xfrm>
              <a:off x="887581" y="1206734"/>
              <a:ext cx="5357451" cy="780209"/>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grpSp>
      <p:grpSp>
        <p:nvGrpSpPr>
          <p:cNvPr id="33" name="Group 13">
            <a:extLst>
              <a:ext uri="{FF2B5EF4-FFF2-40B4-BE49-F238E27FC236}">
                <a16:creationId xmlns:a16="http://schemas.microsoft.com/office/drawing/2014/main" id="{65B2E721-F9D2-B900-F4F1-7A1BC8430197}"/>
              </a:ext>
            </a:extLst>
          </p:cNvPr>
          <p:cNvGrpSpPr/>
          <p:nvPr/>
        </p:nvGrpSpPr>
        <p:grpSpPr>
          <a:xfrm>
            <a:off x="7424790" y="4222375"/>
            <a:ext cx="4004224" cy="694304"/>
            <a:chOff x="2677190" y="1206734"/>
            <a:chExt cx="5360861" cy="837675"/>
          </a:xfrm>
          <a:solidFill>
            <a:schemeClr val="tx2"/>
          </a:solidFill>
        </p:grpSpPr>
        <p:sp>
          <p:nvSpPr>
            <p:cNvPr id="34" name="Rounded Rectangle 53">
              <a:extLst>
                <a:ext uri="{FF2B5EF4-FFF2-40B4-BE49-F238E27FC236}">
                  <a16:creationId xmlns:a16="http://schemas.microsoft.com/office/drawing/2014/main" id="{788BACCD-037A-FCFC-B8FA-185E50D1AFBA}"/>
                </a:ext>
              </a:extLst>
            </p:cNvPr>
            <p:cNvSpPr/>
            <p:nvPr/>
          </p:nvSpPr>
          <p:spPr>
            <a:xfrm>
              <a:off x="2677190" y="1264199"/>
              <a:ext cx="5357451" cy="780210"/>
            </a:xfrm>
            <a:prstGeom prst="roundRect">
              <a:avLst>
                <a:gd name="adj" fmla="val 50000"/>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sp>
          <p:nvSpPr>
            <p:cNvPr id="36" name="Rounded Rectangle 4">
              <a:extLst>
                <a:ext uri="{FF2B5EF4-FFF2-40B4-BE49-F238E27FC236}">
                  <a16:creationId xmlns:a16="http://schemas.microsoft.com/office/drawing/2014/main" id="{399E2A26-6DF3-19AC-1660-62AA8674F26E}"/>
                </a:ext>
              </a:extLst>
            </p:cNvPr>
            <p:cNvSpPr/>
            <p:nvPr/>
          </p:nvSpPr>
          <p:spPr>
            <a:xfrm>
              <a:off x="2680601" y="1206734"/>
              <a:ext cx="5357450" cy="780210"/>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grpSp>
      <p:sp>
        <p:nvSpPr>
          <p:cNvPr id="40" name="TextBox 39">
            <a:extLst>
              <a:ext uri="{FF2B5EF4-FFF2-40B4-BE49-F238E27FC236}">
                <a16:creationId xmlns:a16="http://schemas.microsoft.com/office/drawing/2014/main" id="{C6966A03-1666-E37A-9D14-ACAF1DEA464B}"/>
              </a:ext>
            </a:extLst>
          </p:cNvPr>
          <p:cNvSpPr txBox="1"/>
          <p:nvPr/>
        </p:nvSpPr>
        <p:spPr>
          <a:xfrm>
            <a:off x="8307153" y="2596580"/>
            <a:ext cx="3186906" cy="78636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050" b="1"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Define</a:t>
            </a:r>
            <a:r>
              <a:rPr kumimoji="0" lang="en-US" sz="1050" b="0"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 Create clear design requirements, outline user personas, and establish key features to guide the design process.</a:t>
            </a:r>
          </a:p>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41" name="TextBox 40">
            <a:extLst>
              <a:ext uri="{FF2B5EF4-FFF2-40B4-BE49-F238E27FC236}">
                <a16:creationId xmlns:a16="http://schemas.microsoft.com/office/drawing/2014/main" id="{07207836-325B-547E-F042-F2866CAE8C9A}"/>
              </a:ext>
            </a:extLst>
          </p:cNvPr>
          <p:cNvSpPr txBox="1"/>
          <p:nvPr/>
        </p:nvSpPr>
        <p:spPr>
          <a:xfrm>
            <a:off x="6245996" y="3381667"/>
            <a:ext cx="3220677" cy="57708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050" b="1"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Ideate</a:t>
            </a:r>
            <a:r>
              <a:rPr kumimoji="0" lang="en-US" sz="1050" b="0"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 Brainstorm multiple design concepts and solutions, focusing on creativity and functionality to address identified challenges.</a:t>
            </a:r>
            <a:endParaRPr kumimoji="0" lang="en-US" sz="105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42" name="TextBox 41">
            <a:extLst>
              <a:ext uri="{FF2B5EF4-FFF2-40B4-BE49-F238E27FC236}">
                <a16:creationId xmlns:a16="http://schemas.microsoft.com/office/drawing/2014/main" id="{528235DD-90A9-FFDB-05AF-99ED07CC0452}"/>
              </a:ext>
            </a:extLst>
          </p:cNvPr>
          <p:cNvSpPr txBox="1"/>
          <p:nvPr/>
        </p:nvSpPr>
        <p:spPr>
          <a:xfrm>
            <a:off x="8098656" y="4276587"/>
            <a:ext cx="3358345" cy="57708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050" b="1"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Design</a:t>
            </a:r>
            <a:r>
              <a:rPr kumimoji="0" lang="en-US" sz="1050" b="0"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 Create visual designs, including high-fidelity wireframes, mockups, ensuring that elements and interactions align with user needs and project goals.</a:t>
            </a:r>
            <a:endParaRPr kumimoji="0" lang="en-US" sz="105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43" name="TextBox 42">
            <a:extLst>
              <a:ext uri="{FF2B5EF4-FFF2-40B4-BE49-F238E27FC236}">
                <a16:creationId xmlns:a16="http://schemas.microsoft.com/office/drawing/2014/main" id="{C0BE91D3-3726-E5B6-4705-654C29A61365}"/>
              </a:ext>
            </a:extLst>
          </p:cNvPr>
          <p:cNvSpPr txBox="1"/>
          <p:nvPr/>
        </p:nvSpPr>
        <p:spPr>
          <a:xfrm>
            <a:off x="6333748" y="5101754"/>
            <a:ext cx="3223853" cy="7632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050" b="1"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Test</a:t>
            </a:r>
            <a:r>
              <a:rPr kumimoji="0" lang="en-US" sz="1050" b="0"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 Conduct usability testing with users to validate design choices, identify issues, and make improvements based on feedback.</a:t>
            </a: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55" name="Sev01">
            <a:extLst>
              <a:ext uri="{FF2B5EF4-FFF2-40B4-BE49-F238E27FC236}">
                <a16:creationId xmlns:a16="http://schemas.microsoft.com/office/drawing/2014/main" id="{21478D5D-A2E9-C617-C983-657837B9CC02}"/>
              </a:ext>
            </a:extLst>
          </p:cNvPr>
          <p:cNvSpPr>
            <a:spLocks noChangeAspect="1"/>
          </p:cNvSpPr>
          <p:nvPr/>
        </p:nvSpPr>
        <p:spPr>
          <a:xfrm>
            <a:off x="9453179" y="5131571"/>
            <a:ext cx="537800" cy="514751"/>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5333" b="0" i="0" u="none" strike="noStrike" kern="1200" cap="none" spc="0" normalizeH="0" baseline="0" noProof="0">
              <a:ln>
                <a:noFill/>
              </a:ln>
              <a:solidFill>
                <a:srgbClr val="FFFFFF"/>
              </a:solidFill>
              <a:effectLst/>
              <a:uLnTx/>
              <a:uFillTx/>
              <a:latin typeface="FontAwesome" pitchFamily="2" charset="0"/>
              <a:ea typeface="+mn-ea"/>
              <a:cs typeface="+mn-cs"/>
            </a:endParaRPr>
          </a:p>
        </p:txBody>
      </p:sp>
      <p:pic>
        <p:nvPicPr>
          <p:cNvPr id="29" name="Graphic 28" descr="Clipboard Mixed with solid fill">
            <a:extLst>
              <a:ext uri="{FF2B5EF4-FFF2-40B4-BE49-F238E27FC236}">
                <a16:creationId xmlns:a16="http://schemas.microsoft.com/office/drawing/2014/main" id="{81BE9F08-4754-C8D6-80E9-25F7386CCD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2823" y="5209599"/>
            <a:ext cx="399190" cy="364761"/>
          </a:xfrm>
          <a:prstGeom prst="rect">
            <a:avLst/>
          </a:prstGeom>
        </p:spPr>
      </p:pic>
      <p:sp>
        <p:nvSpPr>
          <p:cNvPr id="38" name="Rounded Rectangle 4">
            <a:extLst>
              <a:ext uri="{FF2B5EF4-FFF2-40B4-BE49-F238E27FC236}">
                <a16:creationId xmlns:a16="http://schemas.microsoft.com/office/drawing/2014/main" id="{E10CBCBF-A69F-8890-4056-D56A6BB7DF57}"/>
              </a:ext>
            </a:extLst>
          </p:cNvPr>
          <p:cNvSpPr/>
          <p:nvPr/>
        </p:nvSpPr>
        <p:spPr>
          <a:xfrm>
            <a:off x="6109225" y="1715683"/>
            <a:ext cx="4001678" cy="75858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sp>
        <p:nvSpPr>
          <p:cNvPr id="46" name="Text Placeholder 3">
            <a:extLst>
              <a:ext uri="{FF2B5EF4-FFF2-40B4-BE49-F238E27FC236}">
                <a16:creationId xmlns:a16="http://schemas.microsoft.com/office/drawing/2014/main" id="{D2AF6D5D-CBE8-94CE-6F07-9AB6779DF904}"/>
              </a:ext>
            </a:extLst>
          </p:cNvPr>
          <p:cNvSpPr txBox="1">
            <a:spLocks/>
          </p:cNvSpPr>
          <p:nvPr/>
        </p:nvSpPr>
        <p:spPr>
          <a:xfrm>
            <a:off x="6378612" y="1773773"/>
            <a:ext cx="3032129" cy="64633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0" fontAlgn="base" latinLnBrk="0" hangingPunct="0">
              <a:lnSpc>
                <a:spcPct val="100000"/>
              </a:lnSpc>
              <a:spcBef>
                <a:spcPts val="60"/>
              </a:spcBef>
              <a:spcAft>
                <a:spcPct val="0"/>
              </a:spcAft>
              <a:buClr>
                <a:srgbClr val="F2F2F2"/>
              </a:buClr>
              <a:buSzTx/>
              <a:buFont typeface="Webdings" pitchFamily="18" charset="2"/>
              <a:buNone/>
              <a:tabLst/>
              <a:defRPr/>
            </a:pPr>
            <a:r>
              <a:rPr kumimoji="0" lang="en-US" sz="1050" b="1"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Discovery</a:t>
            </a:r>
            <a:r>
              <a:rPr kumimoji="0" lang="en-US" sz="1050" b="0"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 Conduct research to understand user needs, business goals, and technical limitations, ensuring a clear design direction and alignment with project objectives.</a:t>
            </a:r>
          </a:p>
        </p:txBody>
      </p:sp>
      <p:grpSp>
        <p:nvGrpSpPr>
          <p:cNvPr id="51" name="Group 13">
            <a:extLst>
              <a:ext uri="{FF2B5EF4-FFF2-40B4-BE49-F238E27FC236}">
                <a16:creationId xmlns:a16="http://schemas.microsoft.com/office/drawing/2014/main" id="{32AA7E77-472B-5D5F-8ADE-E4E1455F0AA8}"/>
              </a:ext>
            </a:extLst>
          </p:cNvPr>
          <p:cNvGrpSpPr/>
          <p:nvPr/>
        </p:nvGrpSpPr>
        <p:grpSpPr>
          <a:xfrm>
            <a:off x="7499897" y="2579704"/>
            <a:ext cx="4017548" cy="659249"/>
            <a:chOff x="2868408" y="1264199"/>
            <a:chExt cx="5378694" cy="820151"/>
          </a:xfrm>
          <a:solidFill>
            <a:schemeClr val="tx2"/>
          </a:solidFill>
        </p:grpSpPr>
        <p:sp>
          <p:nvSpPr>
            <p:cNvPr id="53" name="Rounded Rectangle 4">
              <a:extLst>
                <a:ext uri="{FF2B5EF4-FFF2-40B4-BE49-F238E27FC236}">
                  <a16:creationId xmlns:a16="http://schemas.microsoft.com/office/drawing/2014/main" id="{B5B62DE8-D02F-7467-776D-C2A85C102B4A}"/>
                </a:ext>
              </a:extLst>
            </p:cNvPr>
            <p:cNvSpPr/>
            <p:nvPr/>
          </p:nvSpPr>
          <p:spPr>
            <a:xfrm>
              <a:off x="2889647" y="1304140"/>
              <a:ext cx="5357455" cy="780210"/>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sp>
          <p:nvSpPr>
            <p:cNvPr id="52" name="Rounded Rectangle 53">
              <a:extLst>
                <a:ext uri="{FF2B5EF4-FFF2-40B4-BE49-F238E27FC236}">
                  <a16:creationId xmlns:a16="http://schemas.microsoft.com/office/drawing/2014/main" id="{8A07D9F9-E916-EE69-B1AB-6BF9A0A7E9BF}"/>
                </a:ext>
              </a:extLst>
            </p:cNvPr>
            <p:cNvSpPr/>
            <p:nvPr/>
          </p:nvSpPr>
          <p:spPr>
            <a:xfrm>
              <a:off x="2868408" y="1264199"/>
              <a:ext cx="5357456" cy="78021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grpSp>
      <p:grpSp>
        <p:nvGrpSpPr>
          <p:cNvPr id="61" name="Group 13">
            <a:extLst>
              <a:ext uri="{FF2B5EF4-FFF2-40B4-BE49-F238E27FC236}">
                <a16:creationId xmlns:a16="http://schemas.microsoft.com/office/drawing/2014/main" id="{8BD99F95-9B8F-E8EA-DA21-F763E3109B52}"/>
              </a:ext>
            </a:extLst>
          </p:cNvPr>
          <p:cNvGrpSpPr/>
          <p:nvPr/>
        </p:nvGrpSpPr>
        <p:grpSpPr>
          <a:xfrm>
            <a:off x="6115819" y="3357159"/>
            <a:ext cx="4048972" cy="678158"/>
            <a:chOff x="942542" y="1206734"/>
            <a:chExt cx="5376709" cy="837675"/>
          </a:xfrm>
          <a:solidFill>
            <a:schemeClr val="accent3">
              <a:lumMod val="50000"/>
            </a:schemeClr>
          </a:solidFill>
        </p:grpSpPr>
        <p:sp>
          <p:nvSpPr>
            <p:cNvPr id="62" name="Rounded Rectangle 53">
              <a:extLst>
                <a:ext uri="{FF2B5EF4-FFF2-40B4-BE49-F238E27FC236}">
                  <a16:creationId xmlns:a16="http://schemas.microsoft.com/office/drawing/2014/main" id="{44E56F4B-9517-878A-F179-DD13954CA1DE}"/>
                </a:ext>
              </a:extLst>
            </p:cNvPr>
            <p:cNvSpPr/>
            <p:nvPr/>
          </p:nvSpPr>
          <p:spPr>
            <a:xfrm>
              <a:off x="961794" y="1264199"/>
              <a:ext cx="5357457" cy="780210"/>
            </a:xfrm>
            <a:prstGeom prst="roundRect">
              <a:avLst>
                <a:gd name="adj" fmla="val 50000"/>
              </a:avLst>
            </a:prstGeom>
            <a:solidFill>
              <a:schemeClr val="accent3">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sp>
          <p:nvSpPr>
            <p:cNvPr id="64" name="Rounded Rectangle 4">
              <a:extLst>
                <a:ext uri="{FF2B5EF4-FFF2-40B4-BE49-F238E27FC236}">
                  <a16:creationId xmlns:a16="http://schemas.microsoft.com/office/drawing/2014/main" id="{E4EB5864-4A59-BFD1-236B-986AFF2FF22E}"/>
                </a:ext>
              </a:extLst>
            </p:cNvPr>
            <p:cNvSpPr/>
            <p:nvPr/>
          </p:nvSpPr>
          <p:spPr>
            <a:xfrm>
              <a:off x="942542" y="1206734"/>
              <a:ext cx="5357458" cy="78021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grpSp>
      <p:grpSp>
        <p:nvGrpSpPr>
          <p:cNvPr id="65" name="Group 13">
            <a:extLst>
              <a:ext uri="{FF2B5EF4-FFF2-40B4-BE49-F238E27FC236}">
                <a16:creationId xmlns:a16="http://schemas.microsoft.com/office/drawing/2014/main" id="{8699A306-A795-FD8A-BB9A-9CD9C434D56E}"/>
              </a:ext>
            </a:extLst>
          </p:cNvPr>
          <p:cNvGrpSpPr/>
          <p:nvPr/>
        </p:nvGrpSpPr>
        <p:grpSpPr>
          <a:xfrm>
            <a:off x="6128076" y="5045096"/>
            <a:ext cx="4016060" cy="728106"/>
            <a:chOff x="887581" y="1206734"/>
            <a:chExt cx="5376706" cy="837675"/>
          </a:xfrm>
        </p:grpSpPr>
        <p:sp>
          <p:nvSpPr>
            <p:cNvPr id="67" name="Rounded Rectangle 53">
              <a:extLst>
                <a:ext uri="{FF2B5EF4-FFF2-40B4-BE49-F238E27FC236}">
                  <a16:creationId xmlns:a16="http://schemas.microsoft.com/office/drawing/2014/main" id="{582EBAD1-3542-5769-C040-44AAE0DA3020}"/>
                </a:ext>
              </a:extLst>
            </p:cNvPr>
            <p:cNvSpPr/>
            <p:nvPr/>
          </p:nvSpPr>
          <p:spPr>
            <a:xfrm>
              <a:off x="906837" y="1264200"/>
              <a:ext cx="5357450" cy="780209"/>
            </a:xfrm>
            <a:prstGeom prst="roundRect">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sp>
          <p:nvSpPr>
            <p:cNvPr id="68" name="Rounded Rectangle 4">
              <a:extLst>
                <a:ext uri="{FF2B5EF4-FFF2-40B4-BE49-F238E27FC236}">
                  <a16:creationId xmlns:a16="http://schemas.microsoft.com/office/drawing/2014/main" id="{AB87366D-9D7E-DC8B-C74E-3E192E0BE7D5}"/>
                </a:ext>
              </a:extLst>
            </p:cNvPr>
            <p:cNvSpPr/>
            <p:nvPr/>
          </p:nvSpPr>
          <p:spPr>
            <a:xfrm>
              <a:off x="887581" y="1206734"/>
              <a:ext cx="5357451" cy="780209"/>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grpSp>
      <p:grpSp>
        <p:nvGrpSpPr>
          <p:cNvPr id="70" name="Group 13">
            <a:extLst>
              <a:ext uri="{FF2B5EF4-FFF2-40B4-BE49-F238E27FC236}">
                <a16:creationId xmlns:a16="http://schemas.microsoft.com/office/drawing/2014/main" id="{65B2E721-F9D2-B900-F4F1-7A1BC8430197}"/>
              </a:ext>
            </a:extLst>
          </p:cNvPr>
          <p:cNvGrpSpPr/>
          <p:nvPr/>
        </p:nvGrpSpPr>
        <p:grpSpPr>
          <a:xfrm>
            <a:off x="7415554" y="4222375"/>
            <a:ext cx="4004223" cy="694304"/>
            <a:chOff x="2677190" y="1206734"/>
            <a:chExt cx="5360861" cy="837675"/>
          </a:xfrm>
          <a:solidFill>
            <a:schemeClr val="tx2"/>
          </a:solidFill>
        </p:grpSpPr>
        <p:sp>
          <p:nvSpPr>
            <p:cNvPr id="71" name="Rounded Rectangle 53">
              <a:extLst>
                <a:ext uri="{FF2B5EF4-FFF2-40B4-BE49-F238E27FC236}">
                  <a16:creationId xmlns:a16="http://schemas.microsoft.com/office/drawing/2014/main" id="{788BACCD-037A-FCFC-B8FA-185E50D1AFBA}"/>
                </a:ext>
              </a:extLst>
            </p:cNvPr>
            <p:cNvSpPr/>
            <p:nvPr/>
          </p:nvSpPr>
          <p:spPr>
            <a:xfrm>
              <a:off x="2677190" y="1264199"/>
              <a:ext cx="5357451" cy="780210"/>
            </a:xfrm>
            <a:prstGeom prst="roundRect">
              <a:avLst>
                <a:gd name="adj" fmla="val 50000"/>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sp>
          <p:nvSpPr>
            <p:cNvPr id="72" name="Rounded Rectangle 4">
              <a:extLst>
                <a:ext uri="{FF2B5EF4-FFF2-40B4-BE49-F238E27FC236}">
                  <a16:creationId xmlns:a16="http://schemas.microsoft.com/office/drawing/2014/main" id="{399E2A26-6DF3-19AC-1660-62AA8674F26E}"/>
                </a:ext>
              </a:extLst>
            </p:cNvPr>
            <p:cNvSpPr/>
            <p:nvPr/>
          </p:nvSpPr>
          <p:spPr>
            <a:xfrm>
              <a:off x="2680601" y="1206734"/>
              <a:ext cx="5357450" cy="780210"/>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grpSp>
      <p:sp>
        <p:nvSpPr>
          <p:cNvPr id="73" name="TextBox 72">
            <a:extLst>
              <a:ext uri="{FF2B5EF4-FFF2-40B4-BE49-F238E27FC236}">
                <a16:creationId xmlns:a16="http://schemas.microsoft.com/office/drawing/2014/main" id="{C6966A03-1666-E37A-9D14-ACAF1DEA464B}"/>
              </a:ext>
            </a:extLst>
          </p:cNvPr>
          <p:cNvSpPr txBox="1"/>
          <p:nvPr/>
        </p:nvSpPr>
        <p:spPr>
          <a:xfrm>
            <a:off x="8307153" y="2596580"/>
            <a:ext cx="3186906" cy="57708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050" b="1"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Define</a:t>
            </a:r>
            <a:r>
              <a:rPr kumimoji="0" lang="en-US" sz="1050" b="0"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 Set design requirements, create user personas, and outline key features to guide the design process.</a:t>
            </a: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74" name="TextBox 73">
            <a:extLst>
              <a:ext uri="{FF2B5EF4-FFF2-40B4-BE49-F238E27FC236}">
                <a16:creationId xmlns:a16="http://schemas.microsoft.com/office/drawing/2014/main" id="{07207836-325B-547E-F042-F2866CAE8C9A}"/>
              </a:ext>
            </a:extLst>
          </p:cNvPr>
          <p:cNvSpPr txBox="1"/>
          <p:nvPr/>
        </p:nvSpPr>
        <p:spPr>
          <a:xfrm>
            <a:off x="6245996" y="3381666"/>
            <a:ext cx="3220677" cy="57708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050" b="1"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Ideate</a:t>
            </a:r>
            <a:r>
              <a:rPr kumimoji="0" lang="en-US" sz="1050" b="0"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 Brainstorm multiple design concepts and solutions, focusing on creativity and functionality to address identified challenges.</a:t>
            </a:r>
            <a:endParaRPr kumimoji="0" lang="en-US" sz="105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75" name="TextBox 74">
            <a:extLst>
              <a:ext uri="{FF2B5EF4-FFF2-40B4-BE49-F238E27FC236}">
                <a16:creationId xmlns:a16="http://schemas.microsoft.com/office/drawing/2014/main" id="{528235DD-90A9-FFDB-05AF-99ED07CC0452}"/>
              </a:ext>
            </a:extLst>
          </p:cNvPr>
          <p:cNvSpPr txBox="1"/>
          <p:nvPr/>
        </p:nvSpPr>
        <p:spPr>
          <a:xfrm>
            <a:off x="8098656" y="4276587"/>
            <a:ext cx="3358344" cy="57708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050" b="1"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Design</a:t>
            </a:r>
            <a:r>
              <a:rPr kumimoji="0" lang="en-US" sz="1050" b="0"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 Develop high-fidelity mockups, ensuring consistent templates and interactive elements align with user needs.</a:t>
            </a:r>
            <a:endParaRPr kumimoji="0" lang="en-US" sz="105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27" name="TextBox 26">
            <a:extLst>
              <a:ext uri="{FF2B5EF4-FFF2-40B4-BE49-F238E27FC236}">
                <a16:creationId xmlns:a16="http://schemas.microsoft.com/office/drawing/2014/main" id="{C0BE91D3-3726-E5B6-4705-654C29A61365}"/>
              </a:ext>
            </a:extLst>
          </p:cNvPr>
          <p:cNvSpPr txBox="1"/>
          <p:nvPr/>
        </p:nvSpPr>
        <p:spPr>
          <a:xfrm>
            <a:off x="6333748" y="5025260"/>
            <a:ext cx="3223853" cy="7632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050" b="1">
                <a:ln w="0"/>
                <a:solidFill>
                  <a:srgbClr val="FFFFFF"/>
                </a:solidFill>
                <a:effectLst>
                  <a:outerShdw blurRad="38100" dist="19050" dir="2700000" algn="tl" rotWithShape="0">
                    <a:srgbClr val="800000">
                      <a:alpha val="40000"/>
                    </a:srgbClr>
                  </a:outerShdw>
                </a:effectLst>
                <a:latin typeface="Segoe UI Semilight"/>
                <a:cs typeface="Times New Roman" pitchFamily="18" charset="0"/>
              </a:rPr>
              <a:t>Feasibility Check</a:t>
            </a:r>
            <a:r>
              <a:rPr kumimoji="0" lang="en-US" sz="1050" b="0"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 Conduct </a:t>
            </a:r>
            <a:r>
              <a:rPr lang="en-US" sz="1050">
                <a:ln w="0"/>
                <a:solidFill>
                  <a:srgbClr val="FFFFFF"/>
                </a:solidFill>
                <a:effectLst>
                  <a:outerShdw blurRad="38100" dist="19050" dir="2700000" algn="tl" rotWithShape="0">
                    <a:srgbClr val="800000">
                      <a:alpha val="40000"/>
                    </a:srgbClr>
                  </a:outerShdw>
                </a:effectLst>
                <a:latin typeface="Segoe UI Semilight"/>
                <a:cs typeface="Times New Roman" pitchFamily="18" charset="0"/>
              </a:rPr>
              <a:t>design</a:t>
            </a:r>
            <a:r>
              <a:rPr kumimoji="0" lang="en-US" sz="1050" b="0"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 testing with users to validate design choices, identify issues, ensure constant quality checks, and make improvements based on feedback.</a:t>
            </a: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44" name="Sev01">
            <a:extLst>
              <a:ext uri="{FF2B5EF4-FFF2-40B4-BE49-F238E27FC236}">
                <a16:creationId xmlns:a16="http://schemas.microsoft.com/office/drawing/2014/main" id="{21478D5D-A2E9-C617-C983-657837B9CC02}"/>
              </a:ext>
            </a:extLst>
          </p:cNvPr>
          <p:cNvSpPr>
            <a:spLocks noChangeAspect="1"/>
          </p:cNvSpPr>
          <p:nvPr/>
        </p:nvSpPr>
        <p:spPr>
          <a:xfrm>
            <a:off x="9482371" y="5108717"/>
            <a:ext cx="537800" cy="514751"/>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5333" b="0" i="0" u="none" strike="noStrike" kern="1200" cap="none" spc="0" normalizeH="0" baseline="0" noProof="0">
              <a:ln>
                <a:noFill/>
              </a:ln>
              <a:solidFill>
                <a:srgbClr val="FFFFFF"/>
              </a:solidFill>
              <a:effectLst/>
              <a:uLnTx/>
              <a:uFillTx/>
              <a:latin typeface="FontAwesome" pitchFamily="2" charset="0"/>
              <a:ea typeface="+mn-ea"/>
              <a:cs typeface="+mn-cs"/>
            </a:endParaRPr>
          </a:p>
        </p:txBody>
      </p:sp>
      <p:sp>
        <p:nvSpPr>
          <p:cNvPr id="12" name="Flowchart: Connector 11">
            <a:extLst>
              <a:ext uri="{FF2B5EF4-FFF2-40B4-BE49-F238E27FC236}">
                <a16:creationId xmlns:a16="http://schemas.microsoft.com/office/drawing/2014/main" id="{1B3F1385-6AF8-617C-4B5E-E20C383DDF00}"/>
              </a:ext>
            </a:extLst>
          </p:cNvPr>
          <p:cNvSpPr/>
          <p:nvPr/>
        </p:nvSpPr>
        <p:spPr bwMode="auto">
          <a:xfrm>
            <a:off x="9507963" y="3396581"/>
            <a:ext cx="539653" cy="539653"/>
          </a:xfrm>
          <a:prstGeom prst="flowChartConnector">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a:ln>
                <a:noFill/>
              </a:ln>
              <a:solidFill>
                <a:srgbClr val="800000"/>
              </a:solidFill>
              <a:effectLst/>
              <a:uLnTx/>
              <a:uFillTx/>
              <a:latin typeface="Segoe UI Semilight"/>
              <a:ea typeface="+mn-ea"/>
              <a:cs typeface="+mn-cs"/>
            </a:endParaRPr>
          </a:p>
        </p:txBody>
      </p:sp>
      <p:pic>
        <p:nvPicPr>
          <p:cNvPr id="48" name="Graphic 47" descr="Lightbulb and gear with solid fill">
            <a:extLst>
              <a:ext uri="{FF2B5EF4-FFF2-40B4-BE49-F238E27FC236}">
                <a16:creationId xmlns:a16="http://schemas.microsoft.com/office/drawing/2014/main" id="{77DB83CD-5308-454A-A858-5B69E7A915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98150" y="3470062"/>
            <a:ext cx="379565" cy="379565"/>
          </a:xfrm>
          <a:prstGeom prst="rect">
            <a:avLst/>
          </a:prstGeom>
        </p:spPr>
      </p:pic>
      <p:grpSp>
        <p:nvGrpSpPr>
          <p:cNvPr id="76" name="Group 75">
            <a:extLst>
              <a:ext uri="{FF2B5EF4-FFF2-40B4-BE49-F238E27FC236}">
                <a16:creationId xmlns:a16="http://schemas.microsoft.com/office/drawing/2014/main" id="{30A209FE-26FE-F3CB-68E8-ADD8B91158A9}"/>
              </a:ext>
            </a:extLst>
          </p:cNvPr>
          <p:cNvGrpSpPr/>
          <p:nvPr/>
        </p:nvGrpSpPr>
        <p:grpSpPr>
          <a:xfrm>
            <a:off x="7536934" y="4276587"/>
            <a:ext cx="539653" cy="539653"/>
            <a:chOff x="6281108" y="4370167"/>
            <a:chExt cx="539653" cy="539653"/>
          </a:xfrm>
        </p:grpSpPr>
        <p:sp>
          <p:nvSpPr>
            <p:cNvPr id="83" name="Flowchart: Connector 82">
              <a:extLst>
                <a:ext uri="{FF2B5EF4-FFF2-40B4-BE49-F238E27FC236}">
                  <a16:creationId xmlns:a16="http://schemas.microsoft.com/office/drawing/2014/main" id="{48E78201-D9C9-6D09-75FD-C841191A3655}"/>
                </a:ext>
              </a:extLst>
            </p:cNvPr>
            <p:cNvSpPr/>
            <p:nvPr/>
          </p:nvSpPr>
          <p:spPr bwMode="auto">
            <a:xfrm>
              <a:off x="6281108" y="4370167"/>
              <a:ext cx="539653" cy="539653"/>
            </a:xfrm>
            <a:prstGeom prst="flowChartConnector">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pic>
          <p:nvPicPr>
            <p:cNvPr id="60" name="Graphic 59" descr="Palette with solid fill">
              <a:extLst>
                <a:ext uri="{FF2B5EF4-FFF2-40B4-BE49-F238E27FC236}">
                  <a16:creationId xmlns:a16="http://schemas.microsoft.com/office/drawing/2014/main" id="{D2FA6D4F-5448-5710-C0CC-CE6338CC93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60838" y="4437668"/>
              <a:ext cx="344281" cy="412340"/>
            </a:xfrm>
            <a:prstGeom prst="rect">
              <a:avLst/>
            </a:prstGeom>
          </p:spPr>
        </p:pic>
      </p:grpSp>
      <p:pic>
        <p:nvPicPr>
          <p:cNvPr id="69" name="Graphic 68" descr="Clipboard Mixed with solid fill">
            <a:extLst>
              <a:ext uri="{FF2B5EF4-FFF2-40B4-BE49-F238E27FC236}">
                <a16:creationId xmlns:a16="http://schemas.microsoft.com/office/drawing/2014/main" id="{81BE9F08-4754-C8D6-80E9-25F7386CCD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52640" y="5219538"/>
            <a:ext cx="399190" cy="364761"/>
          </a:xfrm>
          <a:prstGeom prst="rect">
            <a:avLst/>
          </a:prstGeom>
        </p:spPr>
      </p:pic>
      <p:pic>
        <p:nvPicPr>
          <p:cNvPr id="63" name="Graphic 62" descr="Magnifying glass with solid fill">
            <a:extLst>
              <a:ext uri="{FF2B5EF4-FFF2-40B4-BE49-F238E27FC236}">
                <a16:creationId xmlns:a16="http://schemas.microsoft.com/office/drawing/2014/main" id="{1608B196-4754-C11F-6A4B-AABA28C77B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66565" y="1924887"/>
            <a:ext cx="390582" cy="427448"/>
          </a:xfrm>
          <a:prstGeom prst="rect">
            <a:avLst/>
          </a:prstGeom>
        </p:spPr>
      </p:pic>
      <p:sp>
        <p:nvSpPr>
          <p:cNvPr id="2" name="Title 1">
            <a:extLst>
              <a:ext uri="{FF2B5EF4-FFF2-40B4-BE49-F238E27FC236}">
                <a16:creationId xmlns:a16="http://schemas.microsoft.com/office/drawing/2014/main" id="{1535CBD6-D3E9-3AA8-9BFD-DA5EE880C654}"/>
              </a:ext>
            </a:extLst>
          </p:cNvPr>
          <p:cNvSpPr txBox="1">
            <a:spLocks/>
          </p:cNvSpPr>
          <p:nvPr/>
        </p:nvSpPr>
        <p:spPr>
          <a:xfrm>
            <a:off x="218599" y="31017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a:ln>
                  <a:noFill/>
                </a:ln>
                <a:solidFill>
                  <a:srgbClr val="800000"/>
                </a:solidFill>
                <a:effectLst/>
                <a:uLnTx/>
                <a:uFillTx/>
                <a:latin typeface="Segoe UI"/>
                <a:ea typeface="+mj-ea"/>
                <a:cs typeface="+mj-cs"/>
              </a:rPr>
              <a:t>What happens in Design Phase?</a:t>
            </a:r>
            <a:endParaRPr kumimoji="0" lang="en-IN" sz="2000" b="1" i="0" u="none" strike="noStrike" kern="0" cap="none" spc="0" normalizeH="0" baseline="0" noProof="0">
              <a:ln>
                <a:noFill/>
              </a:ln>
              <a:solidFill>
                <a:srgbClr val="800000"/>
              </a:solidFill>
              <a:effectLst/>
              <a:uLnTx/>
              <a:uFillTx/>
              <a:latin typeface="Segoe UI"/>
              <a:ea typeface="+mj-ea"/>
              <a:cs typeface="+mj-cs"/>
            </a:endParaRPr>
          </a:p>
        </p:txBody>
      </p:sp>
      <p:sp>
        <p:nvSpPr>
          <p:cNvPr id="6" name="Rectangle: Rounded Corners 5">
            <a:extLst>
              <a:ext uri="{FF2B5EF4-FFF2-40B4-BE49-F238E27FC236}">
                <a16:creationId xmlns:a16="http://schemas.microsoft.com/office/drawing/2014/main" id="{1B86F11D-08A1-0430-2799-C84CECE218D7}"/>
              </a:ext>
            </a:extLst>
          </p:cNvPr>
          <p:cNvSpPr/>
          <p:nvPr/>
        </p:nvSpPr>
        <p:spPr bwMode="auto">
          <a:xfrm>
            <a:off x="5924029" y="1273388"/>
            <a:ext cx="5703290" cy="5473921"/>
          </a:xfrm>
          <a:prstGeom prst="roundRect">
            <a:avLst>
              <a:gd name="adj" fmla="val 2988"/>
            </a:avLst>
          </a:prstGeom>
          <a:noFill/>
          <a:ln>
            <a:solidFill>
              <a:schemeClr val="accent4"/>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sp>
        <p:nvSpPr>
          <p:cNvPr id="56" name="Rounded Rectangle 4">
            <a:extLst>
              <a:ext uri="{FF2B5EF4-FFF2-40B4-BE49-F238E27FC236}">
                <a16:creationId xmlns:a16="http://schemas.microsoft.com/office/drawing/2014/main" id="{A83E74F0-37D4-2D10-0AEC-B30FB22512D8}"/>
              </a:ext>
            </a:extLst>
          </p:cNvPr>
          <p:cNvSpPr/>
          <p:nvPr/>
        </p:nvSpPr>
        <p:spPr>
          <a:xfrm>
            <a:off x="7503683" y="5929413"/>
            <a:ext cx="4001678" cy="678157"/>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2667" b="0" i="0" u="none" strike="noStrike" kern="1200" cap="none" spc="0" normalizeH="0" baseline="0" noProof="0">
              <a:ln>
                <a:noFill/>
              </a:ln>
              <a:solidFill>
                <a:srgbClr val="FFFFFF"/>
              </a:solidFill>
              <a:effectLst/>
              <a:uLnTx/>
              <a:uFillTx/>
              <a:latin typeface="Roboto Condensed"/>
              <a:ea typeface="+mn-ea"/>
              <a:cs typeface="+mn-cs"/>
            </a:endParaRPr>
          </a:p>
        </p:txBody>
      </p:sp>
      <p:sp>
        <p:nvSpPr>
          <p:cNvPr id="3" name="TextBox 2">
            <a:extLst>
              <a:ext uri="{FF2B5EF4-FFF2-40B4-BE49-F238E27FC236}">
                <a16:creationId xmlns:a16="http://schemas.microsoft.com/office/drawing/2014/main" id="{919645D3-A65F-0DFD-89BE-48F44198B1FE}"/>
              </a:ext>
            </a:extLst>
          </p:cNvPr>
          <p:cNvSpPr txBox="1"/>
          <p:nvPr/>
        </p:nvSpPr>
        <p:spPr>
          <a:xfrm>
            <a:off x="8329140" y="6056446"/>
            <a:ext cx="3223856" cy="430887"/>
          </a:xfrm>
          <a:prstGeom prst="rect">
            <a:avLst/>
          </a:prstGeom>
          <a:noFill/>
        </p:spPr>
        <p:txBody>
          <a:bodyPr wrap="square" rtlCol="0">
            <a:spAutoFit/>
          </a:bodyPr>
          <a:lstStyle/>
          <a:p>
            <a:pPr marL="0" marR="0" lvl="0" indent="0" algn="l" defTabSz="914400" rtl="0" eaLnBrk="0" fontAlgn="base" latinLnBrk="0" hangingPunct="0">
              <a:lnSpc>
                <a:spcPct val="100000"/>
              </a:lnSpc>
              <a:spcBef>
                <a:spcPts val="60"/>
              </a:spcBef>
              <a:spcAft>
                <a:spcPct val="0"/>
              </a:spcAft>
              <a:buClr>
                <a:srgbClr val="F2F2F2"/>
              </a:buClr>
              <a:buSzTx/>
              <a:buFont typeface="Webdings" pitchFamily="18" charset="2"/>
              <a:buNone/>
              <a:tabLst/>
              <a:defRPr/>
            </a:pPr>
            <a:r>
              <a:rPr kumimoji="0" lang="en-US" sz="1050" b="1"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CI/CD setup</a:t>
            </a:r>
            <a:r>
              <a:rPr kumimoji="0" lang="en-US" sz="1050" b="0"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 Create CI / CD  pipelines needs to be setup with code analysis tool like </a:t>
            </a:r>
            <a:r>
              <a:rPr kumimoji="0" lang="en-US" sz="1050" b="1" i="0" u="none" strike="noStrike" kern="1200" cap="none" spc="0" normalizeH="0" baseline="0" noProof="0" err="1">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Sonarqube</a:t>
            </a:r>
            <a:r>
              <a:rPr kumimoji="0" lang="en-US" sz="1050" b="1" i="0" u="none" strike="noStrike" kern="1200" cap="none" spc="0" normalizeH="0" baseline="0" noProof="0">
                <a:ln w="0"/>
                <a:solidFill>
                  <a:srgbClr val="FFFFFF"/>
                </a:solidFill>
                <a:effectLst>
                  <a:outerShdw blurRad="38100" dist="19050" dir="2700000" algn="tl" rotWithShape="0">
                    <a:srgbClr val="800000">
                      <a:alpha val="40000"/>
                    </a:srgbClr>
                  </a:outerShdw>
                </a:effectLst>
                <a:uLnTx/>
                <a:uFillTx/>
                <a:latin typeface="Segoe UI Semilight"/>
                <a:ea typeface="+mn-ea"/>
                <a:cs typeface="Times New Roman" pitchFamily="18" charset="0"/>
              </a:rPr>
              <a:t>.</a:t>
            </a:r>
          </a:p>
        </p:txBody>
      </p:sp>
      <p:sp>
        <p:nvSpPr>
          <p:cNvPr id="30" name="Sev01">
            <a:extLst>
              <a:ext uri="{FF2B5EF4-FFF2-40B4-BE49-F238E27FC236}">
                <a16:creationId xmlns:a16="http://schemas.microsoft.com/office/drawing/2014/main" id="{55EC33E9-3765-D421-24ED-8A55D7F15628}"/>
              </a:ext>
            </a:extLst>
          </p:cNvPr>
          <p:cNvSpPr>
            <a:spLocks noChangeAspect="1"/>
          </p:cNvSpPr>
          <p:nvPr/>
        </p:nvSpPr>
        <p:spPr>
          <a:xfrm>
            <a:off x="7618823" y="2652430"/>
            <a:ext cx="537804" cy="494199"/>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5333" b="0" i="0" u="none" strike="noStrike" kern="1200" cap="none" spc="0" normalizeH="0" baseline="0" noProof="0">
              <a:ln>
                <a:noFill/>
              </a:ln>
              <a:solidFill>
                <a:srgbClr val="FFFFFF"/>
              </a:solidFill>
              <a:effectLst/>
              <a:uLnTx/>
              <a:uFillTx/>
              <a:latin typeface="FontAwesome" pitchFamily="2" charset="0"/>
              <a:ea typeface="+mn-ea"/>
              <a:cs typeface="+mn-cs"/>
            </a:endParaRPr>
          </a:p>
        </p:txBody>
      </p:sp>
      <p:pic>
        <p:nvPicPr>
          <p:cNvPr id="35" name="Graphic 34" descr="Checklist with solid fill">
            <a:extLst>
              <a:ext uri="{FF2B5EF4-FFF2-40B4-BE49-F238E27FC236}">
                <a16:creationId xmlns:a16="http://schemas.microsoft.com/office/drawing/2014/main" id="{A9D65481-C669-CDFD-639F-325DC095F1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06779" y="2744031"/>
            <a:ext cx="357333" cy="326515"/>
          </a:xfrm>
          <a:prstGeom prst="rect">
            <a:avLst/>
          </a:prstGeom>
        </p:spPr>
      </p:pic>
      <p:sp>
        <p:nvSpPr>
          <p:cNvPr id="7" name="Sev01">
            <a:extLst>
              <a:ext uri="{FF2B5EF4-FFF2-40B4-BE49-F238E27FC236}">
                <a16:creationId xmlns:a16="http://schemas.microsoft.com/office/drawing/2014/main" id="{0C593C7E-2192-0A12-855D-4CC79CC79F3D}"/>
              </a:ext>
            </a:extLst>
          </p:cNvPr>
          <p:cNvSpPr>
            <a:spLocks noChangeAspect="1"/>
          </p:cNvSpPr>
          <p:nvPr/>
        </p:nvSpPr>
        <p:spPr>
          <a:xfrm>
            <a:off x="7600538" y="6008231"/>
            <a:ext cx="608664" cy="551505"/>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375467" rtl="0" eaLnBrk="1" fontAlgn="auto" latinLnBrk="0" hangingPunct="1">
              <a:lnSpc>
                <a:spcPct val="100000"/>
              </a:lnSpc>
              <a:spcBef>
                <a:spcPts val="0"/>
              </a:spcBef>
              <a:spcAft>
                <a:spcPts val="0"/>
              </a:spcAft>
              <a:buClrTx/>
              <a:buSzTx/>
              <a:buFont typeface="Webdings" pitchFamily="18" charset="2"/>
              <a:buNone/>
              <a:tabLst/>
              <a:defRPr/>
            </a:pPr>
            <a:endParaRPr kumimoji="0" lang="en-US" sz="5333" b="0" i="0" u="none" strike="noStrike" kern="1200" cap="none" spc="0" normalizeH="0" baseline="0" noProof="0">
              <a:ln>
                <a:noFill/>
              </a:ln>
              <a:solidFill>
                <a:srgbClr val="FFFFFF"/>
              </a:solidFill>
              <a:effectLst/>
              <a:uLnTx/>
              <a:uFillTx/>
              <a:latin typeface="FontAwesome" pitchFamily="2" charset="0"/>
              <a:ea typeface="+mn-ea"/>
              <a:cs typeface="+mn-cs"/>
            </a:endParaRPr>
          </a:p>
        </p:txBody>
      </p:sp>
      <p:pic>
        <p:nvPicPr>
          <p:cNvPr id="11" name="Graphic 10" descr="Internet Of Things with solid fill">
            <a:extLst>
              <a:ext uri="{FF2B5EF4-FFF2-40B4-BE49-F238E27FC236}">
                <a16:creationId xmlns:a16="http://schemas.microsoft.com/office/drawing/2014/main" id="{79F9C3BB-C5B4-DA1C-0D76-09E5EC4DE08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20076" y="6099244"/>
            <a:ext cx="373474" cy="373474"/>
          </a:xfrm>
          <a:prstGeom prst="rect">
            <a:avLst/>
          </a:prstGeom>
        </p:spPr>
      </p:pic>
      <p:pic>
        <p:nvPicPr>
          <p:cNvPr id="24" name="Graphic 23" descr="Badge 1 with solid fill">
            <a:extLst>
              <a:ext uri="{FF2B5EF4-FFF2-40B4-BE49-F238E27FC236}">
                <a16:creationId xmlns:a16="http://schemas.microsoft.com/office/drawing/2014/main" id="{9B78772D-82D1-7277-A54A-B5AFEED68C0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306396" y="1773773"/>
            <a:ext cx="543437" cy="543437"/>
          </a:xfrm>
          <a:prstGeom prst="rect">
            <a:avLst/>
          </a:prstGeom>
        </p:spPr>
      </p:pic>
      <p:pic>
        <p:nvPicPr>
          <p:cNvPr id="37" name="Graphic 36" descr="Badge with solid fill">
            <a:extLst>
              <a:ext uri="{FF2B5EF4-FFF2-40B4-BE49-F238E27FC236}">
                <a16:creationId xmlns:a16="http://schemas.microsoft.com/office/drawing/2014/main" id="{874BAB6C-5E5A-4A15-CAD5-6EDB907544C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844962" y="2630474"/>
            <a:ext cx="539496" cy="539496"/>
          </a:xfrm>
          <a:prstGeom prst="rect">
            <a:avLst/>
          </a:prstGeom>
        </p:spPr>
      </p:pic>
      <p:pic>
        <p:nvPicPr>
          <p:cNvPr id="39" name="Graphic 38" descr="Badge 3 with solid fill">
            <a:extLst>
              <a:ext uri="{FF2B5EF4-FFF2-40B4-BE49-F238E27FC236}">
                <a16:creationId xmlns:a16="http://schemas.microsoft.com/office/drawing/2014/main" id="{BCC9021A-8E12-3D3D-F9DB-FFA0499DA2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277036" y="3424289"/>
            <a:ext cx="539496" cy="539496"/>
          </a:xfrm>
          <a:prstGeom prst="rect">
            <a:avLst/>
          </a:prstGeom>
        </p:spPr>
      </p:pic>
      <p:pic>
        <p:nvPicPr>
          <p:cNvPr id="45" name="Graphic 44" descr="Badge 4 with solid fill">
            <a:extLst>
              <a:ext uri="{FF2B5EF4-FFF2-40B4-BE49-F238E27FC236}">
                <a16:creationId xmlns:a16="http://schemas.microsoft.com/office/drawing/2014/main" id="{C61B53E7-AD99-23AC-8D1E-95C38456AEE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03492" y="4282214"/>
            <a:ext cx="539496" cy="539496"/>
          </a:xfrm>
          <a:prstGeom prst="rect">
            <a:avLst/>
          </a:prstGeom>
        </p:spPr>
      </p:pic>
      <p:pic>
        <p:nvPicPr>
          <p:cNvPr id="47" name="Graphic 46" descr="Badge 5 with solid fill">
            <a:extLst>
              <a:ext uri="{FF2B5EF4-FFF2-40B4-BE49-F238E27FC236}">
                <a16:creationId xmlns:a16="http://schemas.microsoft.com/office/drawing/2014/main" id="{C8AC9BB5-CC51-FBF7-BE95-307E08A246A3}"/>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277036" y="5077138"/>
            <a:ext cx="539496" cy="539496"/>
          </a:xfrm>
          <a:prstGeom prst="rect">
            <a:avLst/>
          </a:prstGeom>
        </p:spPr>
      </p:pic>
      <p:pic>
        <p:nvPicPr>
          <p:cNvPr id="49" name="Graphic 48" descr="Badge 6 with solid fill">
            <a:extLst>
              <a:ext uri="{FF2B5EF4-FFF2-40B4-BE49-F238E27FC236}">
                <a16:creationId xmlns:a16="http://schemas.microsoft.com/office/drawing/2014/main" id="{D6F756E5-1D4E-4F54-05E5-91C4ADBA1B6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847001" y="5979015"/>
            <a:ext cx="539496" cy="539496"/>
          </a:xfrm>
          <a:prstGeom prst="rect">
            <a:avLst/>
          </a:prstGeom>
        </p:spPr>
      </p:pic>
      <p:sp>
        <p:nvSpPr>
          <p:cNvPr id="8" name="TextBox 7">
            <a:extLst>
              <a:ext uri="{FF2B5EF4-FFF2-40B4-BE49-F238E27FC236}">
                <a16:creationId xmlns:a16="http://schemas.microsoft.com/office/drawing/2014/main" id="{C16496AC-09FD-18A9-9111-CE3DAC9FF0F5}"/>
              </a:ext>
            </a:extLst>
          </p:cNvPr>
          <p:cNvSpPr txBox="1"/>
          <p:nvPr/>
        </p:nvSpPr>
        <p:spPr>
          <a:xfrm>
            <a:off x="200618" y="606325"/>
            <a:ext cx="11352378"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200">
                <a:solidFill>
                  <a:srgbClr val="000000"/>
                </a:solidFill>
                <a:cs typeface="Times New Roman" pitchFamily="18" charset="0"/>
              </a:rPr>
              <a:t>The</a:t>
            </a:r>
            <a:r>
              <a:rPr kumimoji="0" lang="en-US" sz="1200" i="0" u="none" strike="noStrike" kern="1200" cap="none" spc="0" normalizeH="0" baseline="0" noProof="0">
                <a:ln>
                  <a:noFill/>
                </a:ln>
                <a:solidFill>
                  <a:srgbClr val="000000"/>
                </a:solidFill>
                <a:effectLst/>
                <a:uLnTx/>
                <a:uFillTx/>
                <a:ea typeface="+mn-ea"/>
                <a:cs typeface="Times New Roman" pitchFamily="18" charset="0"/>
              </a:rPr>
              <a:t> design stage focuses on translating user requirements into a clear blueprint for dashboards or reports. It defines layout, data visualizations, and interactivity features, ensuring alignment with user needs and business goals. This phase emphasizes user-centric design  and accessibility, with iterative wireframes and prototypes for clarity before development.</a:t>
            </a:r>
            <a:endParaRPr kumimoji="0" lang="en-US" sz="1200" i="0" u="none" strike="noStrike" kern="1200" cap="none" spc="0" normalizeH="0" baseline="0" noProof="0">
              <a:ln>
                <a:noFill/>
              </a:ln>
              <a:solidFill>
                <a:srgbClr val="000000"/>
              </a:solidFill>
              <a:effectLst/>
              <a:uLnTx/>
              <a:uFillTx/>
              <a:ea typeface="+mn-ea"/>
              <a:cs typeface="Arial" panose="020B0604020202020204" pitchFamily="34" charset="0"/>
            </a:endParaRPr>
          </a:p>
        </p:txBody>
      </p:sp>
      <p:sp>
        <p:nvSpPr>
          <p:cNvPr id="79" name="Flowchart: Connector 78">
            <a:extLst>
              <a:ext uri="{FF2B5EF4-FFF2-40B4-BE49-F238E27FC236}">
                <a16:creationId xmlns:a16="http://schemas.microsoft.com/office/drawing/2014/main" id="{CD363770-E8CA-0549-50B9-D02A55437140}"/>
              </a:ext>
            </a:extLst>
          </p:cNvPr>
          <p:cNvSpPr/>
          <p:nvPr/>
        </p:nvSpPr>
        <p:spPr bwMode="auto">
          <a:xfrm>
            <a:off x="9459751" y="1819519"/>
            <a:ext cx="539653" cy="539653"/>
          </a:xfrm>
          <a:prstGeom prst="flowChartConnector">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pic>
        <p:nvPicPr>
          <p:cNvPr id="80" name="Graphic 79" descr="Magnifying glass with solid fill">
            <a:extLst>
              <a:ext uri="{FF2B5EF4-FFF2-40B4-BE49-F238E27FC236}">
                <a16:creationId xmlns:a16="http://schemas.microsoft.com/office/drawing/2014/main" id="{2C233E54-848B-51D5-A7D7-AEBD029914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43479" y="1876475"/>
            <a:ext cx="390582" cy="427448"/>
          </a:xfrm>
          <a:prstGeom prst="rect">
            <a:avLst/>
          </a:prstGeom>
        </p:spPr>
      </p:pic>
    </p:spTree>
    <p:extLst>
      <p:ext uri="{BB962C8B-B14F-4D97-AF65-F5344CB8AC3E}">
        <p14:creationId xmlns:p14="http://schemas.microsoft.com/office/powerpoint/2010/main" val="407584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E058DCF-E754-4F1A-CDA0-0D171826704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7EF0EE-006A-AB44-FA7F-865D8F36CE28}"/>
              </a:ext>
            </a:extLst>
          </p:cNvPr>
          <p:cNvSpPr txBox="1"/>
          <p:nvPr/>
        </p:nvSpPr>
        <p:spPr>
          <a:xfrm>
            <a:off x="609600" y="2905780"/>
            <a:ext cx="6934200" cy="64633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2800" b="1" i="1" u="none" strike="noStrike" kern="1200" cap="none" spc="0" normalizeH="0" baseline="0" noProof="0">
                <a:ln>
                  <a:noFill/>
                </a:ln>
                <a:solidFill>
                  <a:srgbClr val="FFFFFF"/>
                </a:solidFill>
                <a:effectLst/>
                <a:uLnTx/>
                <a:uFillTx/>
                <a:latin typeface="Segoe UI"/>
                <a:ea typeface="+mn-ea"/>
                <a:cs typeface="Times New Roman" pitchFamily="18" charset="0"/>
              </a:rPr>
              <a:t>Phase</a:t>
            </a:r>
            <a:r>
              <a:rPr kumimoji="0" lang="en-US" sz="3600" b="1" i="1" u="none" strike="noStrike" kern="1200" cap="none" spc="0" normalizeH="0" baseline="0" noProof="0">
                <a:ln>
                  <a:noFill/>
                </a:ln>
                <a:solidFill>
                  <a:srgbClr val="FFFFFF"/>
                </a:solidFill>
                <a:effectLst/>
                <a:uLnTx/>
                <a:uFillTx/>
                <a:latin typeface="Segoe UI"/>
                <a:ea typeface="+mn-ea"/>
                <a:cs typeface="Times New Roman" pitchFamily="18" charset="0"/>
              </a:rPr>
              <a:t> </a:t>
            </a:r>
            <a:r>
              <a:rPr kumimoji="0" lang="en-US" sz="2800" b="1" i="1" u="none" strike="noStrike" kern="1200" cap="none" spc="0" normalizeH="0" baseline="0" noProof="0">
                <a:ln>
                  <a:noFill/>
                </a:ln>
                <a:solidFill>
                  <a:srgbClr val="FFFFFF"/>
                </a:solidFill>
                <a:effectLst/>
                <a:uLnTx/>
                <a:uFillTx/>
                <a:latin typeface="Segoe UI"/>
                <a:ea typeface="+mn-ea"/>
                <a:cs typeface="Times New Roman" pitchFamily="18" charset="0"/>
              </a:rPr>
              <a:t>04 - Development</a:t>
            </a:r>
          </a:p>
        </p:txBody>
      </p:sp>
    </p:spTree>
    <p:extLst>
      <p:ext uri="{BB962C8B-B14F-4D97-AF65-F5344CB8AC3E}">
        <p14:creationId xmlns:p14="http://schemas.microsoft.com/office/powerpoint/2010/main" val="16029729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60209-6FDD-A10B-9F6E-2448558D760A}"/>
            </a:ext>
          </a:extLst>
        </p:cNvPr>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86743691-84BD-73C7-765A-CB6B0F0CCF32}"/>
              </a:ext>
            </a:extLst>
          </p:cNvPr>
          <p:cNvCxnSpPr>
            <a:cxnSpLocks/>
          </p:cNvCxnSpPr>
          <p:nvPr/>
        </p:nvCxnSpPr>
        <p:spPr bwMode="auto">
          <a:xfrm>
            <a:off x="5487821" y="4125723"/>
            <a:ext cx="495" cy="479421"/>
          </a:xfrm>
          <a:prstGeom prst="line">
            <a:avLst/>
          </a:prstGeom>
          <a:ln w="19050"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5" name="Straight Connector 64">
            <a:extLst>
              <a:ext uri="{FF2B5EF4-FFF2-40B4-BE49-F238E27FC236}">
                <a16:creationId xmlns:a16="http://schemas.microsoft.com/office/drawing/2014/main" id="{13D99E46-16AE-D6EE-59E4-BE9551C960A8}"/>
              </a:ext>
            </a:extLst>
          </p:cNvPr>
          <p:cNvCxnSpPr>
            <a:cxnSpLocks/>
          </p:cNvCxnSpPr>
          <p:nvPr/>
        </p:nvCxnSpPr>
        <p:spPr bwMode="auto">
          <a:xfrm flipH="1">
            <a:off x="8994774" y="2870819"/>
            <a:ext cx="8199" cy="414774"/>
          </a:xfrm>
          <a:prstGeom prst="line">
            <a:avLst/>
          </a:prstGeom>
          <a:ln w="19050" cap="flat" cmpd="sng" algn="ctr">
            <a:solidFill>
              <a:schemeClr val="accent6">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2" name="Straight Connector 71">
            <a:extLst>
              <a:ext uri="{FF2B5EF4-FFF2-40B4-BE49-F238E27FC236}">
                <a16:creationId xmlns:a16="http://schemas.microsoft.com/office/drawing/2014/main" id="{1E8207B7-DBA7-4BED-B4F3-D3D323F3A306}"/>
              </a:ext>
            </a:extLst>
          </p:cNvPr>
          <p:cNvCxnSpPr>
            <a:cxnSpLocks/>
          </p:cNvCxnSpPr>
          <p:nvPr/>
        </p:nvCxnSpPr>
        <p:spPr bwMode="auto">
          <a:xfrm>
            <a:off x="10184831" y="4139812"/>
            <a:ext cx="0" cy="605998"/>
          </a:xfrm>
          <a:prstGeom prst="line">
            <a:avLst/>
          </a:prstGeom>
          <a:ln w="19050" cap="flat" cmpd="sng" algn="ctr">
            <a:solidFill>
              <a:schemeClr val="accent3">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7EB343FE-6FBA-9870-9991-BE41CD8EA85D}"/>
              </a:ext>
            </a:extLst>
          </p:cNvPr>
          <p:cNvCxnSpPr>
            <a:cxnSpLocks/>
          </p:cNvCxnSpPr>
          <p:nvPr/>
        </p:nvCxnSpPr>
        <p:spPr bwMode="auto">
          <a:xfrm>
            <a:off x="11044337" y="2892702"/>
            <a:ext cx="0" cy="243247"/>
          </a:xfrm>
          <a:prstGeom prst="line">
            <a:avLst/>
          </a:prstGeom>
          <a:ln w="19050" cap="flat" cmpd="sng" algn="ctr">
            <a:solidFill>
              <a:schemeClr val="tx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0625A349-9FBB-7F5E-3C73-CC48D280DD21}"/>
              </a:ext>
            </a:extLst>
          </p:cNvPr>
          <p:cNvCxnSpPr>
            <a:cxnSpLocks/>
          </p:cNvCxnSpPr>
          <p:nvPr/>
        </p:nvCxnSpPr>
        <p:spPr bwMode="auto">
          <a:xfrm>
            <a:off x="6967506" y="3014326"/>
            <a:ext cx="0" cy="291088"/>
          </a:xfrm>
          <a:prstGeom prst="line">
            <a:avLst/>
          </a:prstGeom>
          <a:ln w="19050" cap="flat" cmpd="sng" algn="ctr">
            <a:solidFill>
              <a:schemeClr val="accent3">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EAB0D446-87CE-800F-748F-CAEF3CCC0AD7}"/>
              </a:ext>
            </a:extLst>
          </p:cNvPr>
          <p:cNvSpPr>
            <a:spLocks noGrp="1"/>
          </p:cNvSpPr>
          <p:nvPr>
            <p:ph type="title"/>
          </p:nvPr>
        </p:nvSpPr>
        <p:spPr>
          <a:xfrm>
            <a:off x="400181" y="348807"/>
            <a:ext cx="10818797" cy="266314"/>
          </a:xfrm>
        </p:spPr>
        <p:txBody>
          <a:bodyPr/>
          <a:lstStyle/>
          <a:p>
            <a:r>
              <a:rPr lang="en-US" sz="1200" b="0">
                <a:solidFill>
                  <a:srgbClr val="000000"/>
                </a:solidFill>
                <a:latin typeface="+mn-lt"/>
              </a:rPr>
              <a:t>The purpose of the Development Stage is to build and implement dashboards and reports by transforming design specifications into interactive, efficient, and user-friendly visualizations, ensuring alignment with business goals and technical objectives.</a:t>
            </a:r>
          </a:p>
        </p:txBody>
      </p:sp>
      <p:sp>
        <p:nvSpPr>
          <p:cNvPr id="4" name="Rectangle 3">
            <a:extLst>
              <a:ext uri="{FF2B5EF4-FFF2-40B4-BE49-F238E27FC236}">
                <a16:creationId xmlns:a16="http://schemas.microsoft.com/office/drawing/2014/main" id="{F6DCEC31-75A0-D755-276F-B3769108D247}"/>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b="1" i="1" u="none" strike="noStrike" kern="0" cap="none" spc="0" normalizeH="0" baseline="0" noProof="0">
                <a:ln>
                  <a:noFill/>
                </a:ln>
                <a:solidFill>
                  <a:prstClr val="white"/>
                </a:solidFill>
                <a:effectLst/>
                <a:uLnTx/>
                <a:uFillTx/>
                <a:latin typeface="Segoe UI"/>
                <a:ea typeface="+mn-ea"/>
                <a:cs typeface="Times New Roman" pitchFamily="18" charset="0"/>
              </a:rPr>
              <a:t>Development Phase</a:t>
            </a:r>
          </a:p>
        </p:txBody>
      </p:sp>
      <p:sp>
        <p:nvSpPr>
          <p:cNvPr id="91" name="TextBox 90">
            <a:extLst>
              <a:ext uri="{FF2B5EF4-FFF2-40B4-BE49-F238E27FC236}">
                <a16:creationId xmlns:a16="http://schemas.microsoft.com/office/drawing/2014/main" id="{9467D7F3-DC19-7D99-AC40-869F8D31DD55}"/>
              </a:ext>
            </a:extLst>
          </p:cNvPr>
          <p:cNvSpPr txBox="1"/>
          <p:nvPr/>
        </p:nvSpPr>
        <p:spPr>
          <a:xfrm>
            <a:off x="3882538" y="904821"/>
            <a:ext cx="1221716" cy="338554"/>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600" b="1" i="0" u="none" strike="noStrike" kern="1200" cap="none" spc="0" normalizeH="0" baseline="0" noProof="0">
                <a:ln>
                  <a:noFill/>
                </a:ln>
                <a:solidFill>
                  <a:srgbClr val="800000"/>
                </a:solidFill>
                <a:effectLst/>
                <a:uLnTx/>
                <a:uFillTx/>
                <a:latin typeface="Segoe UI"/>
                <a:ea typeface="+mn-ea"/>
                <a:cs typeface="Times New Roman" pitchFamily="18" charset="0"/>
              </a:rPr>
              <a:t>Process</a:t>
            </a:r>
          </a:p>
        </p:txBody>
      </p:sp>
      <p:sp>
        <p:nvSpPr>
          <p:cNvPr id="114" name="TextBox 113">
            <a:extLst>
              <a:ext uri="{FF2B5EF4-FFF2-40B4-BE49-F238E27FC236}">
                <a16:creationId xmlns:a16="http://schemas.microsoft.com/office/drawing/2014/main" id="{31B009CE-3979-6B40-764D-62811F28BA4E}"/>
              </a:ext>
            </a:extLst>
          </p:cNvPr>
          <p:cNvSpPr txBox="1"/>
          <p:nvPr/>
        </p:nvSpPr>
        <p:spPr>
          <a:xfrm>
            <a:off x="4313307" y="5481836"/>
            <a:ext cx="1079342" cy="26161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FFFFF"/>
                </a:solidFill>
                <a:effectLst/>
                <a:uLnTx/>
                <a:uFillTx/>
                <a:latin typeface="Arial" charset="0"/>
                <a:ea typeface="+mn-ea"/>
                <a:cs typeface="Times New Roman" pitchFamily="18" charset="0"/>
              </a:rPr>
              <a:t>Coding</a:t>
            </a:r>
          </a:p>
        </p:txBody>
      </p:sp>
      <p:grpSp>
        <p:nvGrpSpPr>
          <p:cNvPr id="54" name="Group 131">
            <a:extLst>
              <a:ext uri="{FF2B5EF4-FFF2-40B4-BE49-F238E27FC236}">
                <a16:creationId xmlns:a16="http://schemas.microsoft.com/office/drawing/2014/main" id="{9A99A6BB-DC0E-35BE-3C0F-CE2438D4DFD9}"/>
              </a:ext>
            </a:extLst>
          </p:cNvPr>
          <p:cNvGrpSpPr>
            <a:grpSpLocks noChangeAspect="1"/>
          </p:cNvGrpSpPr>
          <p:nvPr/>
        </p:nvGrpSpPr>
        <p:grpSpPr>
          <a:xfrm>
            <a:off x="8602755" y="3378034"/>
            <a:ext cx="784038" cy="743466"/>
            <a:chOff x="5244691" y="3613920"/>
            <a:chExt cx="648499" cy="649042"/>
          </a:xfrm>
        </p:grpSpPr>
        <p:sp>
          <p:nvSpPr>
            <p:cNvPr id="56" name="Oval 55">
              <a:extLst>
                <a:ext uri="{FF2B5EF4-FFF2-40B4-BE49-F238E27FC236}">
                  <a16:creationId xmlns:a16="http://schemas.microsoft.com/office/drawing/2014/main" id="{31F8B685-8D7F-F970-8CF7-294AC8E91D20}"/>
                </a:ext>
              </a:extLst>
            </p:cNvPr>
            <p:cNvSpPr>
              <a:spLocks noChangeAspect="1"/>
            </p:cNvSpPr>
            <p:nvPr/>
          </p:nvSpPr>
          <p:spPr>
            <a:xfrm>
              <a:off x="5244691" y="3613920"/>
              <a:ext cx="648499" cy="649042"/>
            </a:xfrm>
            <a:prstGeom prst="ellipse">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00" b="1" i="0" u="none" strike="noStrike" kern="1200" cap="none" spc="0" normalizeH="0" baseline="0" noProof="0">
                <a:ln>
                  <a:noFill/>
                </a:ln>
                <a:solidFill>
                  <a:srgbClr val="FFFFFF"/>
                </a:solidFill>
                <a:effectLst/>
                <a:uLnTx/>
                <a:uFillTx/>
                <a:latin typeface="Segoe UI"/>
                <a:ea typeface="+mn-ea"/>
                <a:cs typeface="+mn-cs"/>
              </a:endParaRPr>
            </a:p>
          </p:txBody>
        </p:sp>
        <p:sp>
          <p:nvSpPr>
            <p:cNvPr id="57" name="Oval 56">
              <a:extLst>
                <a:ext uri="{FF2B5EF4-FFF2-40B4-BE49-F238E27FC236}">
                  <a16:creationId xmlns:a16="http://schemas.microsoft.com/office/drawing/2014/main" id="{D8AD80B3-434E-93F2-987C-BC770179DD32}"/>
                </a:ext>
              </a:extLst>
            </p:cNvPr>
            <p:cNvSpPr>
              <a:spLocks noChangeAspect="1"/>
            </p:cNvSpPr>
            <p:nvPr/>
          </p:nvSpPr>
          <p:spPr>
            <a:xfrm>
              <a:off x="5319518" y="3688810"/>
              <a:ext cx="498845" cy="499263"/>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a:ea typeface="+mn-ea"/>
                <a:cs typeface="+mn-cs"/>
              </a:endParaRPr>
            </a:p>
          </p:txBody>
        </p:sp>
      </p:grpSp>
      <p:grpSp>
        <p:nvGrpSpPr>
          <p:cNvPr id="16" name="Group 85">
            <a:extLst>
              <a:ext uri="{FF2B5EF4-FFF2-40B4-BE49-F238E27FC236}">
                <a16:creationId xmlns:a16="http://schemas.microsoft.com/office/drawing/2014/main" id="{8790CFF2-FCEE-F46B-381E-8B109B871C3A}"/>
              </a:ext>
            </a:extLst>
          </p:cNvPr>
          <p:cNvGrpSpPr/>
          <p:nvPr/>
        </p:nvGrpSpPr>
        <p:grpSpPr>
          <a:xfrm>
            <a:off x="4541781" y="2844385"/>
            <a:ext cx="1607439" cy="1038077"/>
            <a:chOff x="2348436" y="2400556"/>
            <a:chExt cx="1777875" cy="1167843"/>
          </a:xfrm>
        </p:grpSpPr>
        <p:grpSp>
          <p:nvGrpSpPr>
            <p:cNvPr id="41" name="Group 129">
              <a:extLst>
                <a:ext uri="{FF2B5EF4-FFF2-40B4-BE49-F238E27FC236}">
                  <a16:creationId xmlns:a16="http://schemas.microsoft.com/office/drawing/2014/main" id="{5C0B77AB-AB47-22EC-27F3-2B4CE6040BCB}"/>
                </a:ext>
              </a:extLst>
            </p:cNvPr>
            <p:cNvGrpSpPr>
              <a:grpSpLocks noChangeAspect="1"/>
            </p:cNvGrpSpPr>
            <p:nvPr/>
          </p:nvGrpSpPr>
          <p:grpSpPr>
            <a:xfrm>
              <a:off x="2348436" y="2400556"/>
              <a:ext cx="843049" cy="843755"/>
              <a:chOff x="2780460" y="2754051"/>
              <a:chExt cx="648499" cy="649042"/>
            </a:xfrm>
          </p:grpSpPr>
          <p:sp>
            <p:nvSpPr>
              <p:cNvPr id="43" name="Oval 42">
                <a:extLst>
                  <a:ext uri="{FF2B5EF4-FFF2-40B4-BE49-F238E27FC236}">
                    <a16:creationId xmlns:a16="http://schemas.microsoft.com/office/drawing/2014/main" id="{81D52AD2-3A9D-2059-C18E-9F5837350B2C}"/>
                  </a:ext>
                </a:extLst>
              </p:cNvPr>
              <p:cNvSpPr>
                <a:spLocks noChangeAspect="1"/>
              </p:cNvSpPr>
              <p:nvPr/>
            </p:nvSpPr>
            <p:spPr>
              <a:xfrm>
                <a:off x="2780460" y="2754051"/>
                <a:ext cx="648499" cy="649042"/>
              </a:xfrm>
              <a:prstGeom prst="ellipse">
                <a:avLst/>
              </a:prstGeom>
              <a:solidFill>
                <a:schemeClr val="tx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00" b="1" i="0" u="none" strike="noStrike" kern="1200" cap="none" spc="0" normalizeH="0" baseline="0" noProof="0">
                  <a:ln>
                    <a:noFill/>
                  </a:ln>
                  <a:solidFill>
                    <a:srgbClr val="FFFFFF"/>
                  </a:solidFill>
                  <a:effectLst/>
                  <a:uLnTx/>
                  <a:uFillTx/>
                  <a:latin typeface="Segoe UI"/>
                  <a:ea typeface="+mn-ea"/>
                  <a:cs typeface="+mn-cs"/>
                </a:endParaRPr>
              </a:p>
            </p:txBody>
          </p:sp>
          <p:sp>
            <p:nvSpPr>
              <p:cNvPr id="44" name="Oval 43">
                <a:extLst>
                  <a:ext uri="{FF2B5EF4-FFF2-40B4-BE49-F238E27FC236}">
                    <a16:creationId xmlns:a16="http://schemas.microsoft.com/office/drawing/2014/main" id="{E57B4E53-E509-C8E7-252A-663AC25F8991}"/>
                  </a:ext>
                </a:extLst>
              </p:cNvPr>
              <p:cNvSpPr>
                <a:spLocks noChangeAspect="1"/>
              </p:cNvSpPr>
              <p:nvPr/>
            </p:nvSpPr>
            <p:spPr>
              <a:xfrm>
                <a:off x="2860975" y="2846028"/>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400" b="1" i="0" u="none" strike="noStrike" kern="1200" cap="none" spc="0" normalizeH="0" baseline="0" noProof="0">
                  <a:ln>
                    <a:noFill/>
                  </a:ln>
                  <a:solidFill>
                    <a:srgbClr val="FFFFFF"/>
                  </a:solidFill>
                  <a:effectLst/>
                  <a:uLnTx/>
                  <a:uFillTx/>
                  <a:latin typeface="Segoe UI"/>
                  <a:ea typeface="+mn-ea"/>
                  <a:cs typeface="+mn-cs"/>
                </a:endParaRPr>
              </a:p>
            </p:txBody>
          </p:sp>
        </p:grpSp>
        <p:sp>
          <p:nvSpPr>
            <p:cNvPr id="42" name="Freeform 65">
              <a:extLst>
                <a:ext uri="{FF2B5EF4-FFF2-40B4-BE49-F238E27FC236}">
                  <a16:creationId xmlns:a16="http://schemas.microsoft.com/office/drawing/2014/main" id="{A7B28E31-83DF-BB0C-177A-AEF9FE24D217}"/>
                </a:ext>
              </a:extLst>
            </p:cNvPr>
            <p:cNvSpPr>
              <a:spLocks noEditPoints="1"/>
            </p:cNvSpPr>
            <p:nvPr/>
          </p:nvSpPr>
          <p:spPr bwMode="auto">
            <a:xfrm>
              <a:off x="3760748" y="3235283"/>
              <a:ext cx="365563" cy="333116"/>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grpSp>
      <p:grpSp>
        <p:nvGrpSpPr>
          <p:cNvPr id="17" name="Group 59">
            <a:extLst>
              <a:ext uri="{FF2B5EF4-FFF2-40B4-BE49-F238E27FC236}">
                <a16:creationId xmlns:a16="http://schemas.microsoft.com/office/drawing/2014/main" id="{4E87984D-89D7-7317-0C5B-CD45549C91A3}"/>
              </a:ext>
            </a:extLst>
          </p:cNvPr>
          <p:cNvGrpSpPr/>
          <p:nvPr/>
        </p:nvGrpSpPr>
        <p:grpSpPr>
          <a:xfrm>
            <a:off x="8201190" y="1318607"/>
            <a:ext cx="1587168" cy="1483668"/>
            <a:chOff x="7089637" y="3117140"/>
            <a:chExt cx="1797100" cy="1284039"/>
          </a:xfrm>
        </p:grpSpPr>
        <p:sp>
          <p:nvSpPr>
            <p:cNvPr id="39" name="TextBox 38">
              <a:extLst>
                <a:ext uri="{FF2B5EF4-FFF2-40B4-BE49-F238E27FC236}">
                  <a16:creationId xmlns:a16="http://schemas.microsoft.com/office/drawing/2014/main" id="{C847FACF-5556-4784-92AB-7261322A155A}"/>
                </a:ext>
              </a:extLst>
            </p:cNvPr>
            <p:cNvSpPr txBox="1"/>
            <p:nvPr/>
          </p:nvSpPr>
          <p:spPr>
            <a:xfrm>
              <a:off x="7089637" y="3468902"/>
              <a:ext cx="1797100" cy="932277"/>
            </a:xfrm>
            <a:prstGeom prst="rect">
              <a:avLst/>
            </a:prstGeom>
            <a:noFill/>
          </p:spPr>
          <p:txBody>
            <a:bodyPr wrap="square" lIns="0" tIns="0" rIns="0" bIns="0" rtlCol="0">
              <a:spAutoFit/>
            </a:bodyPr>
            <a:lstStyle/>
            <a:p>
              <a:pPr marL="0" marR="0" lvl="0" indent="0" algn="ctr" defTabSz="914400" rtl="0" eaLnBrk="0" fontAlgn="base" latinLnBrk="0" hangingPunct="0">
                <a:lnSpc>
                  <a:spcPct val="100000"/>
                </a:lnSpc>
                <a:spcBef>
                  <a:spcPct val="20000"/>
                </a:spcBef>
                <a:spcAft>
                  <a:spcPct val="0"/>
                </a:spcAft>
                <a:buClr>
                  <a:srgbClr val="0B1F65"/>
                </a:buClr>
                <a:buSzTx/>
                <a:buFont typeface="Webdings" pitchFamily="18" charset="2"/>
                <a:buNone/>
                <a:tabLst/>
                <a:defRPr/>
              </a:pPr>
              <a:r>
                <a:rPr kumimoji="0" lang="en-US" sz="1000" b="0" i="0" u="none" strike="noStrike" kern="1200" cap="none" spc="0" normalizeH="0" baseline="0" noProof="0">
                  <a:ln>
                    <a:noFill/>
                  </a:ln>
                  <a:solidFill>
                    <a:srgbClr val="000000"/>
                  </a:solidFill>
                  <a:effectLst/>
                  <a:uLnTx/>
                  <a:uFillTx/>
                  <a:latin typeface="Segoe UI Semilight"/>
                  <a:ea typeface="+mn-ea"/>
                  <a:cs typeface="Times New Roman" pitchFamily="18" charset="0"/>
                </a:rPr>
                <a:t>Implement measures such as data validation, secure access controls, encryption, and Row-Level Security (RLS) to protect sensitive information within Power BI reports and dashboards.</a:t>
              </a:r>
            </a:p>
          </p:txBody>
        </p:sp>
        <p:sp>
          <p:nvSpPr>
            <p:cNvPr id="40" name="Rectangle 39">
              <a:extLst>
                <a:ext uri="{FF2B5EF4-FFF2-40B4-BE49-F238E27FC236}">
                  <a16:creationId xmlns:a16="http://schemas.microsoft.com/office/drawing/2014/main" id="{F2F99C0C-9BCC-9787-5063-777AEE78A72F}"/>
                </a:ext>
              </a:extLst>
            </p:cNvPr>
            <p:cNvSpPr/>
            <p:nvPr/>
          </p:nvSpPr>
          <p:spPr>
            <a:xfrm>
              <a:off x="7542225" y="3117140"/>
              <a:ext cx="760132" cy="244506"/>
            </a:xfrm>
            <a:prstGeom prst="rect">
              <a:avLst/>
            </a:prstGeom>
          </p:spPr>
          <p:txBody>
            <a:bodyPr wrap="none" lIns="0" tIns="0" rIns="0" bIns="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4B4027"/>
                  </a:solidFill>
                  <a:effectLst/>
                  <a:uLnTx/>
                  <a:uFillTx/>
                  <a:latin typeface="Segoe UI"/>
                  <a:ea typeface="+mn-ea"/>
                  <a:cs typeface="Times New Roman" pitchFamily="18" charset="0"/>
                </a:rPr>
                <a:t>Security</a:t>
              </a:r>
            </a:p>
          </p:txBody>
        </p:sp>
      </p:grpSp>
      <p:grpSp>
        <p:nvGrpSpPr>
          <p:cNvPr id="18" name="Group 57">
            <a:extLst>
              <a:ext uri="{FF2B5EF4-FFF2-40B4-BE49-F238E27FC236}">
                <a16:creationId xmlns:a16="http://schemas.microsoft.com/office/drawing/2014/main" id="{FEC803F2-9677-7A6D-E447-7C2B001A76BE}"/>
              </a:ext>
            </a:extLst>
          </p:cNvPr>
          <p:cNvGrpSpPr/>
          <p:nvPr/>
        </p:nvGrpSpPr>
        <p:grpSpPr>
          <a:xfrm>
            <a:off x="4983154" y="4662218"/>
            <a:ext cx="1126710" cy="271429"/>
            <a:chOff x="-729843" y="3123929"/>
            <a:chExt cx="3281016" cy="4235730"/>
          </a:xfrm>
        </p:grpSpPr>
        <p:sp>
          <p:nvSpPr>
            <p:cNvPr id="37" name="TextBox 36">
              <a:extLst>
                <a:ext uri="{FF2B5EF4-FFF2-40B4-BE49-F238E27FC236}">
                  <a16:creationId xmlns:a16="http://schemas.microsoft.com/office/drawing/2014/main" id="{7B49D251-2C6A-37E3-F65A-51CF5C32D933}"/>
                </a:ext>
              </a:extLst>
            </p:cNvPr>
            <p:cNvSpPr txBox="1"/>
            <p:nvPr/>
          </p:nvSpPr>
          <p:spPr>
            <a:xfrm>
              <a:off x="-729843" y="6349185"/>
              <a:ext cx="3281016" cy="1010474"/>
            </a:xfrm>
            <a:prstGeom prst="rect">
              <a:avLst/>
            </a:prstGeom>
            <a:noFill/>
          </p:spPr>
          <p:txBody>
            <a:bodyPr wrap="square" lIns="0" tIns="0" rIns="0" bIns="0" rtlCol="0">
              <a:spAutoFit/>
            </a:bodyPr>
            <a:lstStyle/>
            <a:p>
              <a:pPr marL="0" marR="0" lvl="0" indent="0" algn="ctr" defTabSz="914400" rtl="0" eaLnBrk="0" fontAlgn="base" latinLnBrk="0" hangingPunct="0">
                <a:lnSpc>
                  <a:spcPct val="100000"/>
                </a:lnSpc>
                <a:spcBef>
                  <a:spcPct val="20000"/>
                </a:spcBef>
                <a:spcAft>
                  <a:spcPct val="0"/>
                </a:spcAft>
                <a:buClr>
                  <a:srgbClr val="0B1F65"/>
                </a:buClr>
                <a:buSzTx/>
                <a:buFont typeface="Webdings" pitchFamily="18" charset="2"/>
                <a:buNone/>
                <a:tabLst/>
                <a:defRPr/>
              </a:pPr>
              <a:endParaRPr kumimoji="0" lang="en-US" sz="1000" b="0" i="0" u="none" strike="noStrike" kern="1200" cap="none" spc="0" normalizeH="0" baseline="0" noProof="0">
                <a:ln>
                  <a:noFill/>
                </a:ln>
                <a:solidFill>
                  <a:srgbClr val="000000"/>
                </a:solidFill>
                <a:effectLst/>
                <a:uLnTx/>
                <a:uFillTx/>
                <a:latin typeface="Segoe UI Semilight"/>
                <a:ea typeface="+mn-ea"/>
                <a:cs typeface="Times New Roman" pitchFamily="18" charset="0"/>
              </a:endParaRPr>
            </a:p>
          </p:txBody>
        </p:sp>
        <p:sp>
          <p:nvSpPr>
            <p:cNvPr id="38" name="Rectangle 37">
              <a:extLst>
                <a:ext uri="{FF2B5EF4-FFF2-40B4-BE49-F238E27FC236}">
                  <a16:creationId xmlns:a16="http://schemas.microsoft.com/office/drawing/2014/main" id="{8A13FDDE-2989-1F5B-F059-C89D24B4FFFE}"/>
                </a:ext>
              </a:extLst>
            </p:cNvPr>
            <p:cNvSpPr/>
            <p:nvPr/>
          </p:nvSpPr>
          <p:spPr>
            <a:xfrm>
              <a:off x="179838" y="3123929"/>
              <a:ext cx="1461657" cy="244506"/>
            </a:xfrm>
            <a:prstGeom prst="rect">
              <a:avLst/>
            </a:prstGeom>
          </p:spPr>
          <p:txBody>
            <a:bodyPr wrap="none" lIns="0" tIns="0" rIns="0" bIns="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0070C0">
                      <a:lumMod val="50000"/>
                    </a:srgbClr>
                  </a:solidFill>
                  <a:effectLst/>
                  <a:uLnTx/>
                  <a:uFillTx/>
                  <a:latin typeface="Segoe UI"/>
                  <a:ea typeface="+mn-ea"/>
                  <a:cs typeface="Times New Roman" pitchFamily="18" charset="0"/>
                </a:rPr>
                <a:t>Implementation</a:t>
              </a:r>
            </a:p>
          </p:txBody>
        </p:sp>
      </p:grpSp>
      <p:grpSp>
        <p:nvGrpSpPr>
          <p:cNvPr id="19" name="Group 58">
            <a:extLst>
              <a:ext uri="{FF2B5EF4-FFF2-40B4-BE49-F238E27FC236}">
                <a16:creationId xmlns:a16="http://schemas.microsoft.com/office/drawing/2014/main" id="{B51299F6-FC51-26C5-2FFA-5993B1FCF325}"/>
              </a:ext>
            </a:extLst>
          </p:cNvPr>
          <p:cNvGrpSpPr/>
          <p:nvPr/>
        </p:nvGrpSpPr>
        <p:grpSpPr>
          <a:xfrm>
            <a:off x="5958199" y="1228281"/>
            <a:ext cx="2065252" cy="1693277"/>
            <a:chOff x="7123480" y="1324284"/>
            <a:chExt cx="1622233" cy="884159"/>
          </a:xfrm>
        </p:grpSpPr>
        <p:sp>
          <p:nvSpPr>
            <p:cNvPr id="35" name="TextBox 34">
              <a:extLst>
                <a:ext uri="{FF2B5EF4-FFF2-40B4-BE49-F238E27FC236}">
                  <a16:creationId xmlns:a16="http://schemas.microsoft.com/office/drawing/2014/main" id="{7B01F3A3-49C6-0FD1-AD58-FBB2440DD2B8}"/>
                </a:ext>
              </a:extLst>
            </p:cNvPr>
            <p:cNvSpPr txBox="1"/>
            <p:nvPr/>
          </p:nvSpPr>
          <p:spPr>
            <a:xfrm>
              <a:off x="7132511" y="1565611"/>
              <a:ext cx="1613202" cy="642832"/>
            </a:xfrm>
            <a:prstGeom prst="rect">
              <a:avLst/>
            </a:prstGeom>
            <a:noFill/>
          </p:spPr>
          <p:txBody>
            <a:bodyPr wrap="square" lIns="0" tIns="0" rIns="0" bIns="0" rtlCol="0">
              <a:spAutoFit/>
            </a:bodyPr>
            <a:lstStyle/>
            <a:p>
              <a:pPr marL="0" marR="0" lvl="0" indent="0" algn="ctr" defTabSz="914400" rtl="0" eaLnBrk="0" fontAlgn="base" latinLnBrk="0" hangingPunct="0">
                <a:lnSpc>
                  <a:spcPct val="100000"/>
                </a:lnSpc>
                <a:spcBef>
                  <a:spcPct val="20000"/>
                </a:spcBef>
                <a:spcAft>
                  <a:spcPct val="0"/>
                </a:spcAft>
                <a:buClr>
                  <a:srgbClr val="0B1F65"/>
                </a:buClr>
                <a:buSzTx/>
                <a:buFont typeface="Webdings" pitchFamily="18" charset="2"/>
                <a:buNone/>
                <a:tabLst/>
                <a:defRPr/>
              </a:pPr>
              <a:r>
                <a:rPr kumimoji="0" lang="en-US" sz="1000" b="0" i="0" u="none" strike="noStrike" kern="1200" cap="none" spc="0" normalizeH="0" baseline="0" noProof="0">
                  <a:ln>
                    <a:noFill/>
                  </a:ln>
                  <a:solidFill>
                    <a:srgbClr val="000000"/>
                  </a:solidFill>
                  <a:effectLst/>
                  <a:uLnTx/>
                  <a:uFillTx/>
                  <a:latin typeface="Segoe UI Semilight"/>
                  <a:ea typeface="+mn-ea"/>
                  <a:cs typeface="Times New Roman" pitchFamily="18" charset="0"/>
                </a:rPr>
                <a:t>Authentication ensures the identity of users, while authorization controls their access based on defined roles and permissions within Power BI. This includes secure login methods, role-based access control for reports and dashboards, and session management.</a:t>
              </a:r>
            </a:p>
          </p:txBody>
        </p:sp>
        <p:sp>
          <p:nvSpPr>
            <p:cNvPr id="36" name="Rectangle 35">
              <a:extLst>
                <a:ext uri="{FF2B5EF4-FFF2-40B4-BE49-F238E27FC236}">
                  <a16:creationId xmlns:a16="http://schemas.microsoft.com/office/drawing/2014/main" id="{10522F48-E20C-AD41-4878-CBEAF12AD948}"/>
                </a:ext>
              </a:extLst>
            </p:cNvPr>
            <p:cNvSpPr/>
            <p:nvPr/>
          </p:nvSpPr>
          <p:spPr>
            <a:xfrm>
              <a:off x="7123480" y="1324284"/>
              <a:ext cx="1578778" cy="213742"/>
            </a:xfrm>
            <a:prstGeom prst="rect">
              <a:avLst/>
            </a:prstGeom>
          </p:spPr>
          <p:txBody>
            <a:bodyPr wrap="square" lIns="0" tIns="0" rIns="0" bIns="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330" b="1" i="0" u="none" strike="noStrike" kern="1200" cap="none" spc="0" normalizeH="0" baseline="0" noProof="0">
                  <a:ln>
                    <a:noFill/>
                  </a:ln>
                  <a:solidFill>
                    <a:srgbClr val="E2E2C0">
                      <a:lumMod val="50000"/>
                    </a:srgbClr>
                  </a:solidFill>
                  <a:effectLst/>
                  <a:uLnTx/>
                  <a:uFillTx/>
                  <a:latin typeface="Segoe UI"/>
                  <a:ea typeface="+mn-ea"/>
                  <a:cs typeface="Times New Roman" pitchFamily="18" charset="0"/>
                </a:rPr>
                <a:t>Authentication &amp; </a:t>
              </a:r>
              <a:br>
                <a:rPr kumimoji="0" lang="en-US" sz="1330" b="1" i="0" u="none" strike="noStrike" kern="1200" cap="none" spc="0" normalizeH="0" baseline="0" noProof="0">
                  <a:ln>
                    <a:noFill/>
                  </a:ln>
                  <a:solidFill>
                    <a:srgbClr val="E2E2C0">
                      <a:lumMod val="50000"/>
                    </a:srgbClr>
                  </a:solidFill>
                  <a:effectLst/>
                  <a:uLnTx/>
                  <a:uFillTx/>
                  <a:latin typeface="Segoe UI"/>
                  <a:ea typeface="+mn-ea"/>
                  <a:cs typeface="Times New Roman" pitchFamily="18" charset="0"/>
                </a:rPr>
              </a:br>
              <a:r>
                <a:rPr kumimoji="0" lang="en-US" sz="1330" b="1" i="0" u="none" strike="noStrike" kern="1200" cap="none" spc="0" normalizeH="0" baseline="0" noProof="0">
                  <a:ln>
                    <a:noFill/>
                  </a:ln>
                  <a:solidFill>
                    <a:srgbClr val="E2E2C0">
                      <a:lumMod val="50000"/>
                    </a:srgbClr>
                  </a:solidFill>
                  <a:effectLst/>
                  <a:uLnTx/>
                  <a:uFillTx/>
                  <a:latin typeface="Segoe UI"/>
                  <a:ea typeface="+mn-ea"/>
                  <a:cs typeface="Times New Roman" pitchFamily="18" charset="0"/>
                </a:rPr>
                <a:t>Authorization</a:t>
              </a:r>
            </a:p>
          </p:txBody>
        </p:sp>
      </p:grpSp>
      <p:grpSp>
        <p:nvGrpSpPr>
          <p:cNvPr id="21" name="Group 56">
            <a:extLst>
              <a:ext uri="{FF2B5EF4-FFF2-40B4-BE49-F238E27FC236}">
                <a16:creationId xmlns:a16="http://schemas.microsoft.com/office/drawing/2014/main" id="{BC4ABA20-4088-2F63-11F6-1B5866693C62}"/>
              </a:ext>
            </a:extLst>
          </p:cNvPr>
          <p:cNvGrpSpPr/>
          <p:nvPr/>
        </p:nvGrpSpPr>
        <p:grpSpPr>
          <a:xfrm>
            <a:off x="4170372" y="1334408"/>
            <a:ext cx="1607438" cy="917219"/>
            <a:chOff x="-105944" y="1463269"/>
            <a:chExt cx="1728422" cy="1040944"/>
          </a:xfrm>
        </p:grpSpPr>
        <p:sp>
          <p:nvSpPr>
            <p:cNvPr id="31" name="TextBox 30">
              <a:extLst>
                <a:ext uri="{FF2B5EF4-FFF2-40B4-BE49-F238E27FC236}">
                  <a16:creationId xmlns:a16="http://schemas.microsoft.com/office/drawing/2014/main" id="{E75E7EFB-4A61-1C4C-E66F-3417C3777B05}"/>
                </a:ext>
              </a:extLst>
            </p:cNvPr>
            <p:cNvSpPr txBox="1"/>
            <p:nvPr/>
          </p:nvSpPr>
          <p:spPr>
            <a:xfrm>
              <a:off x="-105944" y="1805627"/>
              <a:ext cx="1728422" cy="698586"/>
            </a:xfrm>
            <a:prstGeom prst="rect">
              <a:avLst/>
            </a:prstGeom>
            <a:noFill/>
          </p:spPr>
          <p:txBody>
            <a:bodyPr wrap="square" lIns="0" tIns="0" rIns="0" bIns="0" rtlCol="0">
              <a:spAutoFit/>
            </a:bodyPr>
            <a:lstStyle/>
            <a:p>
              <a:pPr marL="0" marR="0" lvl="0" indent="0" algn="ctr" defTabSz="914400" rtl="0" eaLnBrk="0" fontAlgn="base" latinLnBrk="0" hangingPunct="0">
                <a:lnSpc>
                  <a:spcPct val="100000"/>
                </a:lnSpc>
                <a:spcBef>
                  <a:spcPct val="20000"/>
                </a:spcBef>
                <a:spcAft>
                  <a:spcPct val="0"/>
                </a:spcAft>
                <a:buClr>
                  <a:srgbClr val="0B1F65"/>
                </a:buClr>
                <a:buSzTx/>
                <a:buFont typeface="Webdings" pitchFamily="18" charset="2"/>
                <a:buNone/>
                <a:tabLst/>
                <a:defRPr/>
              </a:pPr>
              <a:r>
                <a:rPr kumimoji="0" lang="en-US" sz="1000" b="0" i="0" u="none" strike="noStrike" kern="1200" cap="none" spc="0" normalizeH="0" baseline="0" noProof="0">
                  <a:ln>
                    <a:noFill/>
                  </a:ln>
                  <a:solidFill>
                    <a:srgbClr val="000000"/>
                  </a:solidFill>
                  <a:effectLst/>
                  <a:uLnTx/>
                  <a:uFillTx/>
                  <a:latin typeface="Segoe UI Semilight"/>
                  <a:ea typeface="+mn-ea"/>
                  <a:cs typeface="Times New Roman" pitchFamily="18" charset="0"/>
                </a:rPr>
                <a:t>Breaking down requirements, prioritizing tasks, and assigning them to team members.</a:t>
              </a:r>
            </a:p>
          </p:txBody>
        </p:sp>
        <p:sp>
          <p:nvSpPr>
            <p:cNvPr id="32" name="Rectangle 31">
              <a:extLst>
                <a:ext uri="{FF2B5EF4-FFF2-40B4-BE49-F238E27FC236}">
                  <a16:creationId xmlns:a16="http://schemas.microsoft.com/office/drawing/2014/main" id="{AD452B94-2454-538F-AD90-54279F536256}"/>
                </a:ext>
              </a:extLst>
            </p:cNvPr>
            <p:cNvSpPr/>
            <p:nvPr/>
          </p:nvSpPr>
          <p:spPr>
            <a:xfrm>
              <a:off x="57017" y="1463269"/>
              <a:ext cx="1372856" cy="244506"/>
            </a:xfrm>
            <a:prstGeom prst="rect">
              <a:avLst/>
            </a:prstGeom>
          </p:spPr>
          <p:txBody>
            <a:bodyPr wrap="none" lIns="0" tIns="0" rIns="0" bIns="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a:solidFill>
                    <a:srgbClr val="006666"/>
                  </a:solidFill>
                  <a:latin typeface="Segoe UI"/>
                  <a:cs typeface="Times New Roman" pitchFamily="18" charset="0"/>
                </a:rPr>
                <a:t>Task</a:t>
              </a:r>
              <a:r>
                <a:rPr lang="en-US" sz="1400" b="1">
                  <a:solidFill>
                    <a:srgbClr val="002060"/>
                  </a:solidFill>
                  <a:latin typeface="Segoe UI"/>
                  <a:cs typeface="Times New Roman" pitchFamily="18" charset="0"/>
                </a:rPr>
                <a:t> </a:t>
              </a:r>
              <a:r>
                <a:rPr lang="en-US" sz="1400" b="1">
                  <a:solidFill>
                    <a:srgbClr val="006666"/>
                  </a:solidFill>
                  <a:latin typeface="Segoe UI"/>
                  <a:cs typeface="Times New Roman" pitchFamily="18" charset="0"/>
                </a:rPr>
                <a:t>Allocation</a:t>
              </a:r>
              <a:endParaRPr kumimoji="0" lang="en-US" sz="1400" b="1" i="0" u="none" strike="noStrike" kern="1200" cap="none" spc="0" normalizeH="0" baseline="0" noProof="0">
                <a:ln>
                  <a:noFill/>
                </a:ln>
                <a:solidFill>
                  <a:srgbClr val="006666"/>
                </a:solidFill>
                <a:effectLst/>
                <a:uLnTx/>
                <a:uFillTx/>
                <a:latin typeface="Segoe UI"/>
                <a:ea typeface="+mn-ea"/>
                <a:cs typeface="Times New Roman" pitchFamily="18" charset="0"/>
              </a:endParaRPr>
            </a:p>
          </p:txBody>
        </p:sp>
      </p:grpSp>
      <p:pic>
        <p:nvPicPr>
          <p:cNvPr id="77" name="Graphic 76" descr="Clipboard Mixed with solid fill">
            <a:extLst>
              <a:ext uri="{FF2B5EF4-FFF2-40B4-BE49-F238E27FC236}">
                <a16:creationId xmlns:a16="http://schemas.microsoft.com/office/drawing/2014/main" id="{6DCD9B5A-BA4F-04F0-5BE5-2C6E4E75BF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19588" y="3004901"/>
            <a:ext cx="392852" cy="392852"/>
          </a:xfrm>
          <a:prstGeom prst="rect">
            <a:avLst/>
          </a:prstGeom>
        </p:spPr>
      </p:pic>
      <p:grpSp>
        <p:nvGrpSpPr>
          <p:cNvPr id="8" name="Group 7">
            <a:extLst>
              <a:ext uri="{FF2B5EF4-FFF2-40B4-BE49-F238E27FC236}">
                <a16:creationId xmlns:a16="http://schemas.microsoft.com/office/drawing/2014/main" id="{2F4B5E8A-44E5-4B20-1918-779DF782AE80}"/>
              </a:ext>
            </a:extLst>
          </p:cNvPr>
          <p:cNvGrpSpPr/>
          <p:nvPr/>
        </p:nvGrpSpPr>
        <p:grpSpPr>
          <a:xfrm>
            <a:off x="313718" y="723451"/>
            <a:ext cx="11762355" cy="5711307"/>
            <a:chOff x="258299" y="698581"/>
            <a:chExt cx="11519382" cy="5711307"/>
          </a:xfrm>
        </p:grpSpPr>
        <p:sp>
          <p:nvSpPr>
            <p:cNvPr id="9" name="Arrow: Chevron 8">
              <a:extLst>
                <a:ext uri="{FF2B5EF4-FFF2-40B4-BE49-F238E27FC236}">
                  <a16:creationId xmlns:a16="http://schemas.microsoft.com/office/drawing/2014/main" id="{61DB7658-C9C6-D0E9-8771-FC706237610A}"/>
                </a:ext>
              </a:extLst>
            </p:cNvPr>
            <p:cNvSpPr/>
            <p:nvPr/>
          </p:nvSpPr>
          <p:spPr bwMode="auto">
            <a:xfrm rot="10800000">
              <a:off x="3387454" y="5002663"/>
              <a:ext cx="164517" cy="186603"/>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006666"/>
                </a:solidFill>
                <a:effectLst/>
                <a:uLnTx/>
                <a:uFillTx/>
                <a:latin typeface="Segoe UI Semilight"/>
                <a:ea typeface="+mn-ea"/>
                <a:cs typeface="+mn-cs"/>
              </a:endParaRPr>
            </a:p>
          </p:txBody>
        </p:sp>
        <p:sp>
          <p:nvSpPr>
            <p:cNvPr id="52" name="Arrow: Chevron 51">
              <a:extLst>
                <a:ext uri="{FF2B5EF4-FFF2-40B4-BE49-F238E27FC236}">
                  <a16:creationId xmlns:a16="http://schemas.microsoft.com/office/drawing/2014/main" id="{6243EAF7-40C1-AC6E-7DB2-010D3F31FEA7}"/>
                </a:ext>
              </a:extLst>
            </p:cNvPr>
            <p:cNvSpPr/>
            <p:nvPr/>
          </p:nvSpPr>
          <p:spPr bwMode="auto">
            <a:xfrm>
              <a:off x="3364653" y="1941536"/>
              <a:ext cx="164517" cy="186603"/>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grpSp>
          <p:nvGrpSpPr>
            <p:cNvPr id="5" name="Group 4">
              <a:extLst>
                <a:ext uri="{FF2B5EF4-FFF2-40B4-BE49-F238E27FC236}">
                  <a16:creationId xmlns:a16="http://schemas.microsoft.com/office/drawing/2014/main" id="{08B8530A-CD58-801F-8F0F-BE9C05018DAF}"/>
                </a:ext>
              </a:extLst>
            </p:cNvPr>
            <p:cNvGrpSpPr/>
            <p:nvPr/>
          </p:nvGrpSpPr>
          <p:grpSpPr>
            <a:xfrm>
              <a:off x="258299" y="698581"/>
              <a:ext cx="2889393" cy="2562240"/>
              <a:chOff x="260374" y="716211"/>
              <a:chExt cx="2889393" cy="2562240"/>
            </a:xfrm>
          </p:grpSpPr>
          <p:sp>
            <p:nvSpPr>
              <p:cNvPr id="6" name="Rectangle: Rounded Corners 5">
                <a:extLst>
                  <a:ext uri="{FF2B5EF4-FFF2-40B4-BE49-F238E27FC236}">
                    <a16:creationId xmlns:a16="http://schemas.microsoft.com/office/drawing/2014/main" id="{34B1F560-8103-0AB6-D2FC-A48212E83747}"/>
                  </a:ext>
                </a:extLst>
              </p:cNvPr>
              <p:cNvSpPr/>
              <p:nvPr/>
            </p:nvSpPr>
            <p:spPr bwMode="hidden">
              <a:xfrm>
                <a:off x="260374" y="721298"/>
                <a:ext cx="2889393" cy="2494823"/>
              </a:xfrm>
              <a:prstGeom prst="roundRect">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7" name="TextBox 6">
                <a:extLst>
                  <a:ext uri="{FF2B5EF4-FFF2-40B4-BE49-F238E27FC236}">
                    <a16:creationId xmlns:a16="http://schemas.microsoft.com/office/drawing/2014/main" id="{36F4DE4C-8ECA-BEE7-9300-CDC921267F53}"/>
                  </a:ext>
                </a:extLst>
              </p:cNvPr>
              <p:cNvSpPr txBox="1"/>
              <p:nvPr/>
            </p:nvSpPr>
            <p:spPr>
              <a:xfrm>
                <a:off x="430802" y="716211"/>
                <a:ext cx="2700686" cy="2562240"/>
              </a:xfrm>
              <a:prstGeom prst="rect">
                <a:avLst/>
              </a:prstGeom>
              <a:noFill/>
            </p:spPr>
            <p:txBody>
              <a:bodyPr wrap="square" rtlCol="0">
                <a:spAutoFit/>
              </a:bodyPr>
              <a:lstStyle/>
              <a:p>
                <a:pPr marL="0" marR="0" lvl="0" indent="0" algn="l" defTabSz="914400" rtl="0" eaLnBrk="1" fontAlgn="base" latinLnBrk="0" hangingPunct="1">
                  <a:lnSpc>
                    <a:spcPct val="100000"/>
                  </a:lnSpc>
                  <a:spcBef>
                    <a:spcPts val="140"/>
                  </a:spcBef>
                  <a:spcAft>
                    <a:spcPts val="250"/>
                  </a:spcAft>
                  <a:buClrTx/>
                  <a:buSzTx/>
                  <a:buFont typeface="Webdings" pitchFamily="18" charset="2"/>
                  <a:buNone/>
                  <a:tabLst/>
                  <a:defRPr/>
                </a:pPr>
                <a:r>
                  <a:rPr kumimoji="0" lang="en-US" sz="1200" b="1" i="0" u="none" strike="noStrike" kern="1200" cap="none" spc="0" normalizeH="0" baseline="0" noProof="0">
                    <a:ln>
                      <a:noFill/>
                    </a:ln>
                    <a:solidFill>
                      <a:srgbClr val="FFFFFF"/>
                    </a:solidFill>
                    <a:effectLst/>
                    <a:uLnTx/>
                    <a:uFillTx/>
                    <a:latin typeface="Segoe UI"/>
                    <a:ea typeface="+mn-ea"/>
                    <a:cs typeface="Times New Roman" pitchFamily="18" charset="0"/>
                  </a:rPr>
                  <a:t>Entry Criteria:</a:t>
                </a:r>
                <a:endParaRPr kumimoji="0" lang="en-US" sz="1200" b="1" i="0" u="none" strike="noStrike" kern="1200" cap="none" spc="0" normalizeH="0" baseline="0" noProof="0">
                  <a:ln>
                    <a:noFill/>
                  </a:ln>
                  <a:solidFill>
                    <a:srgbClr val="800000"/>
                  </a:solidFill>
                  <a:effectLst/>
                  <a:uLnTx/>
                  <a:uFillTx/>
                  <a:latin typeface="Segoe UI"/>
                  <a:ea typeface="+mn-ea"/>
                  <a:cs typeface="Times New Roman" pitchFamily="18" charset="0"/>
                </a:endParaRPr>
              </a:p>
              <a:p>
                <a:pPr marL="228600" marR="0" lvl="0" indent="-228600" algn="l" defTabSz="914400" rtl="0" eaLnBrk="1" fontAlgn="base" latinLnBrk="0" hangingPunct="1">
                  <a:lnSpc>
                    <a:spcPct val="100000"/>
                  </a:lnSpc>
                  <a:spcBef>
                    <a:spcPts val="140"/>
                  </a:spcBef>
                  <a:spcAft>
                    <a:spcPts val="25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Mockup Approval:</a:t>
                </a:r>
              </a:p>
              <a:p>
                <a:pPr marL="0" marR="0" lvl="0" indent="0" algn="l" defTabSz="914400" rtl="0" eaLnBrk="1" fontAlgn="base" latinLnBrk="0" hangingPunct="1">
                  <a:lnSpc>
                    <a:spcPct val="100000"/>
                  </a:lnSpc>
                  <a:spcBef>
                    <a:spcPts val="40"/>
                  </a:spcBef>
                  <a:spcAft>
                    <a:spcPts val="170"/>
                  </a:spcAft>
                  <a:buClrTx/>
                  <a:buSzTx/>
                  <a:buFont typeface="Webdings" pitchFamily="18" charset="2"/>
                  <a:buNone/>
                  <a:tabLst/>
                  <a:defRPr/>
                </a:pP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      </a:t>
                </a:r>
                <a: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t>The client has reviewed and approved</a:t>
                </a:r>
                <a:b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t>      the report designs , including visualizations</a:t>
                </a:r>
                <a:endParaRPr kumimoji="0" lang="en-US" sz="1000" b="1"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ts val="170"/>
                  </a:spcAft>
                  <a:buClrTx/>
                  <a:buSzTx/>
                  <a:buFont typeface="+mj-lt"/>
                  <a:buAutoNum type="arabicPeriod" startAt="2"/>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Feasibility Analysis:</a:t>
                </a:r>
              </a:p>
              <a:p>
                <a:pPr marL="0" marR="0" lvl="0" indent="0" algn="l" defTabSz="914400" rtl="0" eaLnBrk="1" fontAlgn="base" latinLnBrk="0" hangingPunct="1">
                  <a:lnSpc>
                    <a:spcPct val="100000"/>
                  </a:lnSpc>
                  <a:spcBef>
                    <a:spcPts val="40"/>
                  </a:spcBef>
                  <a:spcAft>
                    <a:spcPts val="170"/>
                  </a:spcAft>
                  <a:buClrTx/>
                  <a:buSzTx/>
                  <a:buFont typeface="Webdings" pitchFamily="18" charset="2"/>
                  <a:buNone/>
                  <a:tabLst/>
                  <a:defRPr/>
                </a:pPr>
                <a: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t>      </a:t>
                </a:r>
                <a: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t>Ensure the design and functionalities</a:t>
                </a:r>
                <a:b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t>      are feasible for implementation </a:t>
                </a:r>
                <a:b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t>      within technical constraints.</a:t>
                </a:r>
                <a:endParaRPr kumimoji="0" lang="en-US" sz="1000" b="1" i="0" u="none" strike="noStrike" kern="1200" cap="none" spc="0" normalizeH="0" baseline="0" noProof="0">
                  <a:ln>
                    <a:noFill/>
                  </a:ln>
                  <a:solidFill>
                    <a:srgbClr val="FFFFFF"/>
                  </a:solidFill>
                  <a:effectLst/>
                  <a:uLnTx/>
                  <a:uFillTx/>
                  <a:latin typeface="Segoe UI"/>
                  <a:ea typeface="+mn-ea"/>
                  <a:cs typeface="Times New Roman" pitchFamily="18" charset="0"/>
                </a:endParaRPr>
              </a:p>
              <a:p>
                <a:pPr marL="228600" marR="0" lvl="0" indent="-228600" algn="l" defTabSz="914400" rtl="0" eaLnBrk="1" fontAlgn="base" latinLnBrk="0" hangingPunct="1">
                  <a:lnSpc>
                    <a:spcPct val="100000"/>
                  </a:lnSpc>
                  <a:spcBef>
                    <a:spcPts val="40"/>
                  </a:spcBef>
                  <a:spcAft>
                    <a:spcPts val="170"/>
                  </a:spcAft>
                  <a:buClrTx/>
                  <a:buSzTx/>
                  <a:buFont typeface="+mj-lt"/>
                  <a:buAutoNum type="arabicPeriod" startAt="3"/>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Environment Setup:</a:t>
                </a:r>
              </a:p>
              <a:p>
                <a:pPr marL="0" marR="0" lvl="0" indent="0" algn="l" defTabSz="914400" rtl="0" eaLnBrk="1" fontAlgn="base" latinLnBrk="0" hangingPunct="1">
                  <a:lnSpc>
                    <a:spcPct val="100000"/>
                  </a:lnSpc>
                  <a:spcBef>
                    <a:spcPts val="40"/>
                  </a:spcBef>
                  <a:spcAft>
                    <a:spcPts val="170"/>
                  </a:spcAft>
                  <a:buClrTx/>
                  <a:buSzTx/>
                  <a:buFont typeface="Webdings" pitchFamily="18" charset="2"/>
                  <a:buNone/>
                  <a:tabLst/>
                  <a:defRPr/>
                </a:pPr>
                <a:r>
                  <a:rPr kumimoji="0" lang="en-US" sz="1000" b="1" i="0" u="none" strike="noStrike" kern="1200" cap="none" spc="0" normalizeH="0" baseline="0" noProof="0">
                    <a:ln>
                      <a:noFill/>
                    </a:ln>
                    <a:solidFill>
                      <a:srgbClr val="FFFFFF"/>
                    </a:solidFill>
                    <a:effectLst/>
                    <a:uLnTx/>
                    <a:uFillTx/>
                    <a:latin typeface="Segoe UI Semilight"/>
                    <a:ea typeface="+mn-ea"/>
                    <a:cs typeface="Times New Roman" pitchFamily="18" charset="0"/>
                  </a:rPr>
                  <a:t>      </a:t>
                </a:r>
                <a:r>
                  <a:rPr lang="en-US" sz="1000">
                    <a:solidFill>
                      <a:srgbClr val="FFFFFF"/>
                    </a:solidFill>
                    <a:latin typeface="Segoe UI Semilight"/>
                    <a:cs typeface="Times New Roman" pitchFamily="18" charset="0"/>
                  </a:rPr>
                  <a:t>Workspaces</a:t>
                </a:r>
                <a: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t>, data sources, and repositories </a:t>
                </a:r>
                <a:b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t>      are set up. Necessary credentials and </a:t>
                </a:r>
                <a:b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t>      access rights are available for all </a:t>
                </a:r>
                <a:b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t>      involved systems.</a:t>
                </a:r>
                <a:br>
                  <a:rPr kumimoji="0" lang="en-US" sz="1100" b="0" i="0" u="none" strike="noStrike" kern="1200" cap="none" spc="0" normalizeH="0" baseline="0" noProof="0">
                    <a:ln>
                      <a:noFill/>
                    </a:ln>
                    <a:solidFill>
                      <a:srgbClr val="000000"/>
                    </a:solidFill>
                    <a:effectLst/>
                    <a:uLnTx/>
                    <a:uFillTx/>
                    <a:latin typeface="Segoe UI Semilight"/>
                    <a:ea typeface="+mn-ea"/>
                    <a:cs typeface="Times New Roman" pitchFamily="18" charset="0"/>
                  </a:rPr>
                </a:br>
                <a:endParaRPr kumimoji="0" lang="en-US" sz="1100" b="0" i="0" u="none" strike="noStrike" kern="1200" cap="none" spc="0" normalizeH="0" baseline="0" noProof="0">
                  <a:ln>
                    <a:noFill/>
                  </a:ln>
                  <a:solidFill>
                    <a:srgbClr val="800000"/>
                  </a:solidFill>
                  <a:effectLst/>
                  <a:uLnTx/>
                  <a:uFillTx/>
                  <a:latin typeface="Segoe UI Semilight"/>
                  <a:ea typeface="+mn-ea"/>
                  <a:cs typeface="Times New Roman" pitchFamily="18" charset="0"/>
                </a:endParaRPr>
              </a:p>
            </p:txBody>
          </p:sp>
        </p:grpSp>
        <p:grpSp>
          <p:nvGrpSpPr>
            <p:cNvPr id="3" name="Group 2">
              <a:extLst>
                <a:ext uri="{FF2B5EF4-FFF2-40B4-BE49-F238E27FC236}">
                  <a16:creationId xmlns:a16="http://schemas.microsoft.com/office/drawing/2014/main" id="{36D41AC1-CEC5-ADDD-EFA6-9C59B31BB761}"/>
                </a:ext>
              </a:extLst>
            </p:cNvPr>
            <p:cNvGrpSpPr/>
            <p:nvPr/>
          </p:nvGrpSpPr>
          <p:grpSpPr>
            <a:xfrm>
              <a:off x="278017" y="3399137"/>
              <a:ext cx="2993354" cy="3010751"/>
              <a:chOff x="279683" y="3695848"/>
              <a:chExt cx="2931361" cy="3010751"/>
            </a:xfrm>
          </p:grpSpPr>
          <p:sp>
            <p:nvSpPr>
              <p:cNvPr id="22" name="Rectangle: Rounded Corners 21">
                <a:extLst>
                  <a:ext uri="{FF2B5EF4-FFF2-40B4-BE49-F238E27FC236}">
                    <a16:creationId xmlns:a16="http://schemas.microsoft.com/office/drawing/2014/main" id="{1FABE4A0-5AEA-987E-A861-35803AACE198}"/>
                  </a:ext>
                </a:extLst>
              </p:cNvPr>
              <p:cNvSpPr/>
              <p:nvPr/>
            </p:nvSpPr>
            <p:spPr bwMode="auto">
              <a:xfrm>
                <a:off x="279683" y="3695848"/>
                <a:ext cx="2871114" cy="3010751"/>
              </a:xfrm>
              <a:prstGeom prst="roundRect">
                <a:avLst/>
              </a:prstGeom>
              <a:solidFill>
                <a:schemeClr val="tx2"/>
              </a:solidFill>
              <a:ln>
                <a:solidFill>
                  <a:schemeClr val="accent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r>
                  <a:rPr kumimoji="0" lang="en-US" sz="1200" b="1" i="0" u="none" strike="noStrike" kern="1200" cap="none" spc="0" normalizeH="0" baseline="0" noProof="0">
                    <a:ln>
                      <a:noFill/>
                    </a:ln>
                    <a:solidFill>
                      <a:srgbClr val="800000"/>
                    </a:solidFill>
                    <a:effectLst/>
                    <a:uLnTx/>
                    <a:uFillTx/>
                    <a:latin typeface="Segoe UI Semilight"/>
                    <a:ea typeface="+mn-ea"/>
                    <a:cs typeface="+mn-cs"/>
                  </a:rPr>
                  <a:t>     </a:t>
                </a: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r>
                  <a:rPr kumimoji="0" lang="en-US" sz="1200" b="1" i="0" u="none" strike="noStrike" kern="1200" cap="none" spc="0" normalizeH="0" baseline="0" noProof="0">
                    <a:ln>
                      <a:noFill/>
                    </a:ln>
                    <a:solidFill>
                      <a:srgbClr val="006666"/>
                    </a:solidFill>
                    <a:effectLst/>
                    <a:uLnTx/>
                    <a:uFillTx/>
                    <a:latin typeface="Segoe UI"/>
                    <a:ea typeface="+mn-ea"/>
                    <a:cs typeface="+mn-cs"/>
                  </a:rPr>
                  <a:t>           </a:t>
                </a: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457200" marR="0" lvl="1"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100" b="1" i="0" u="none" strike="noStrike" kern="1200" cap="none" spc="0" normalizeH="0" baseline="0" noProof="0">
                  <a:ln>
                    <a:noFill/>
                  </a:ln>
                  <a:solidFill>
                    <a:srgbClr val="F2F2F2">
                      <a:lumMod val="10000"/>
                    </a:srgbClr>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100" b="1" i="0" u="none" strike="noStrike" kern="1200" cap="none" spc="0" normalizeH="0" baseline="0" noProof="0">
                  <a:ln>
                    <a:noFill/>
                  </a:ln>
                  <a:solidFill>
                    <a:srgbClr val="F2F2F2">
                      <a:lumMod val="10000"/>
                    </a:srgbClr>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66" name="TextBox 65">
                <a:extLst>
                  <a:ext uri="{FF2B5EF4-FFF2-40B4-BE49-F238E27FC236}">
                    <a16:creationId xmlns:a16="http://schemas.microsoft.com/office/drawing/2014/main" id="{90EBC11E-90D2-A06F-9117-27F9893F5913}"/>
                  </a:ext>
                </a:extLst>
              </p:cNvPr>
              <p:cNvSpPr txBox="1"/>
              <p:nvPr/>
            </p:nvSpPr>
            <p:spPr>
              <a:xfrm>
                <a:off x="427271" y="3806559"/>
                <a:ext cx="2783773" cy="2451953"/>
              </a:xfrm>
              <a:prstGeom prst="rect">
                <a:avLst/>
              </a:prstGeom>
              <a:noFill/>
            </p:spPr>
            <p:txBody>
              <a:bodyPr wrap="square" rtlCol="0">
                <a:spAutoFit/>
              </a:bodyPr>
              <a:lstStyle/>
              <a:p>
                <a:pPr marL="0" marR="0" lvl="0" indent="0" algn="l" defTabSz="914400" rtl="0" eaLnBrk="1" fontAlgn="base" latinLnBrk="0" hangingPunct="1">
                  <a:lnSpc>
                    <a:spcPct val="100000"/>
                  </a:lnSpc>
                  <a:spcBef>
                    <a:spcPts val="40"/>
                  </a:spcBef>
                  <a:spcAft>
                    <a:spcPts val="150"/>
                  </a:spcAft>
                  <a:buClrTx/>
                  <a:buSzTx/>
                  <a:buFont typeface="Webdings" pitchFamily="18" charset="2"/>
                  <a:buNone/>
                  <a:tabLst/>
                  <a:defRPr/>
                </a:pPr>
                <a:r>
                  <a:rPr kumimoji="0" lang="en-US" sz="1200" b="1" i="0" u="none" strike="noStrike" kern="1200" cap="none" spc="0" normalizeH="0" baseline="0" noProof="0">
                    <a:ln>
                      <a:noFill/>
                    </a:ln>
                    <a:solidFill>
                      <a:srgbClr val="FFFFFF"/>
                    </a:solidFill>
                    <a:effectLst/>
                    <a:uLnTx/>
                    <a:uFillTx/>
                    <a:latin typeface="Segoe UI"/>
                    <a:ea typeface="+mn-ea"/>
                    <a:cs typeface="Times New Roman" pitchFamily="18" charset="0"/>
                  </a:rPr>
                  <a:t>Exit Criteria:</a:t>
                </a:r>
              </a:p>
              <a:p>
                <a:pPr marL="228600" marR="0" lvl="0" indent="-228600" algn="l" defTabSz="914400" rtl="0" eaLnBrk="1" fontAlgn="base" latinLnBrk="0" hangingPunct="1">
                  <a:lnSpc>
                    <a:spcPct val="100000"/>
                  </a:lnSpc>
                  <a:spcBef>
                    <a:spcPts val="40"/>
                  </a:spcBef>
                  <a:spcAft>
                    <a:spcPts val="15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Feature Completion:</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t>All planned Power BI reports and dashboards are fully implemented and functional.</a:t>
                </a:r>
              </a:p>
              <a:p>
                <a:pPr marL="228600" marR="0" lvl="0" indent="-228600" algn="l" defTabSz="914400" rtl="0" eaLnBrk="1" fontAlgn="base" latinLnBrk="0" hangingPunct="1">
                  <a:lnSpc>
                    <a:spcPct val="100000"/>
                  </a:lnSpc>
                  <a:spcBef>
                    <a:spcPts val="40"/>
                  </a:spcBef>
                  <a:spcAft>
                    <a:spcPts val="15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Resolved Issues:</a:t>
                </a:r>
                <a:b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t>Critical issues are resolved; minor issues are logged for future review.</a:t>
                </a:r>
              </a:p>
              <a:p>
                <a:pPr marL="228600" marR="0" lvl="0" indent="-228600" algn="l" defTabSz="914400" rtl="0" eaLnBrk="1" fontAlgn="base" latinLnBrk="0" hangingPunct="1">
                  <a:lnSpc>
                    <a:spcPct val="100000"/>
                  </a:lnSpc>
                  <a:spcBef>
                    <a:spcPts val="40"/>
                  </a:spcBef>
                  <a:spcAft>
                    <a:spcPts val="15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Code Review: </a:t>
                </a:r>
                <a:b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t>Code and report configurations are peer-reviewed and adhere to standards.</a:t>
                </a:r>
              </a:p>
              <a:p>
                <a:pPr marL="228600" marR="0" lvl="0" indent="-228600" algn="l" defTabSz="914400" rtl="0" eaLnBrk="1" fontAlgn="base" latinLnBrk="0" hangingPunct="1">
                  <a:lnSpc>
                    <a:spcPct val="100000"/>
                  </a:lnSpc>
                  <a:spcBef>
                    <a:spcPts val="40"/>
                  </a:spcBef>
                  <a:spcAft>
                    <a:spcPts val="150"/>
                  </a:spcAft>
                  <a:buClrTx/>
                  <a:buSzTx/>
                  <a:buFont typeface="+mj-lt"/>
                  <a:buAutoNum type="arabicPeriod"/>
                  <a:tabLst/>
                  <a:defRPr/>
                </a:pPr>
                <a:r>
                  <a:rPr lang="en-US" sz="1100" b="1">
                    <a:solidFill>
                      <a:srgbClr val="FFFFFF"/>
                    </a:solidFill>
                    <a:latin typeface="Segoe UI"/>
                    <a:cs typeface="Times New Roman" pitchFamily="18" charset="0"/>
                  </a:rPr>
                  <a:t>Build Stability: </a:t>
                </a:r>
                <a:br>
                  <a:rPr lang="en-US" sz="1000">
                    <a:solidFill>
                      <a:srgbClr val="FFFFFF"/>
                    </a:solidFill>
                    <a:latin typeface="Segoe UI Semilight"/>
                    <a:cs typeface="Times New Roman" pitchFamily="18" charset="0"/>
                  </a:rPr>
                </a:br>
                <a:r>
                  <a:rPr lang="en-US" sz="1000">
                    <a:solidFill>
                      <a:srgbClr val="FFFFFF"/>
                    </a:solidFill>
                    <a:latin typeface="Segoe UI Semilight"/>
                    <a:cs typeface="Times New Roman" pitchFamily="18" charset="0"/>
                  </a:rPr>
                  <a:t>Reports and dashboards are validated for stable deployment and testing.</a:t>
                </a:r>
                <a:endPar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0" marR="0" lvl="0" indent="0" algn="l" defTabSz="914400" rtl="0" eaLnBrk="1" fontAlgn="base" latinLnBrk="0" hangingPunct="1">
                  <a:lnSpc>
                    <a:spcPct val="100000"/>
                  </a:lnSpc>
                  <a:spcBef>
                    <a:spcPts val="40"/>
                  </a:spcBef>
                  <a:spcAft>
                    <a:spcPts val="150"/>
                  </a:spcAft>
                  <a:buClrTx/>
                  <a:buSzTx/>
                  <a:buFont typeface="Webdings" pitchFamily="18" charset="2"/>
                  <a:buNone/>
                  <a:tabLst/>
                  <a:defRPr/>
                </a:pPr>
                <a:r>
                  <a:rPr kumimoji="0" lang="en-US" sz="1000" b="0" i="0" u="none" strike="noStrike" kern="1200" cap="none" spc="0" normalizeH="0" baseline="0" noProof="0">
                    <a:ln>
                      <a:noFill/>
                    </a:ln>
                    <a:solidFill>
                      <a:srgbClr val="FFFFFF"/>
                    </a:solidFill>
                    <a:effectLst/>
                    <a:uLnTx/>
                    <a:uFillTx/>
                    <a:latin typeface="Segoe UI Semilight"/>
                    <a:ea typeface="+mn-ea"/>
                    <a:cs typeface="Times New Roman" pitchFamily="18" charset="0"/>
                  </a:rPr>
                  <a:t>       </a:t>
                </a:r>
              </a:p>
            </p:txBody>
          </p:sp>
        </p:grpSp>
        <p:sp>
          <p:nvSpPr>
            <p:cNvPr id="92" name="Rectangle: Rounded Corners 91">
              <a:extLst>
                <a:ext uri="{FF2B5EF4-FFF2-40B4-BE49-F238E27FC236}">
                  <a16:creationId xmlns:a16="http://schemas.microsoft.com/office/drawing/2014/main" id="{959B6A57-F00F-58EB-16EB-09E81ED10740}"/>
                </a:ext>
              </a:extLst>
            </p:cNvPr>
            <p:cNvSpPr/>
            <p:nvPr/>
          </p:nvSpPr>
          <p:spPr bwMode="auto">
            <a:xfrm>
              <a:off x="3637807" y="792056"/>
              <a:ext cx="8139874" cy="5565544"/>
            </a:xfrm>
            <a:custGeom>
              <a:avLst/>
              <a:gdLst>
                <a:gd name="connsiteX0" fmla="*/ 0 w 7834964"/>
                <a:gd name="connsiteY0" fmla="*/ 919118 h 5514596"/>
                <a:gd name="connsiteX1" fmla="*/ 919118 w 7834964"/>
                <a:gd name="connsiteY1" fmla="*/ 0 h 5514596"/>
                <a:gd name="connsiteX2" fmla="*/ 6915846 w 7834964"/>
                <a:gd name="connsiteY2" fmla="*/ 0 h 5514596"/>
                <a:gd name="connsiteX3" fmla="*/ 7834964 w 7834964"/>
                <a:gd name="connsiteY3" fmla="*/ 919118 h 5514596"/>
                <a:gd name="connsiteX4" fmla="*/ 7834964 w 7834964"/>
                <a:gd name="connsiteY4" fmla="*/ 4595478 h 5514596"/>
                <a:gd name="connsiteX5" fmla="*/ 6915846 w 7834964"/>
                <a:gd name="connsiteY5" fmla="*/ 5514596 h 5514596"/>
                <a:gd name="connsiteX6" fmla="*/ 919118 w 7834964"/>
                <a:gd name="connsiteY6" fmla="*/ 5514596 h 5514596"/>
                <a:gd name="connsiteX7" fmla="*/ 0 w 7834964"/>
                <a:gd name="connsiteY7" fmla="*/ 4595478 h 5514596"/>
                <a:gd name="connsiteX8" fmla="*/ 0 w 7834964"/>
                <a:gd name="connsiteY8" fmla="*/ 919118 h 5514596"/>
                <a:gd name="connsiteX0" fmla="*/ 0 w 7849222"/>
                <a:gd name="connsiteY0" fmla="*/ 938369 h 5533847"/>
                <a:gd name="connsiteX1" fmla="*/ 919118 w 7849222"/>
                <a:gd name="connsiteY1" fmla="*/ 19251 h 5533847"/>
                <a:gd name="connsiteX2" fmla="*/ 7454860 w 7849222"/>
                <a:gd name="connsiteY2" fmla="*/ 0 h 5533847"/>
                <a:gd name="connsiteX3" fmla="*/ 7834964 w 7849222"/>
                <a:gd name="connsiteY3" fmla="*/ 938369 h 5533847"/>
                <a:gd name="connsiteX4" fmla="*/ 7834964 w 7849222"/>
                <a:gd name="connsiteY4" fmla="*/ 4614729 h 5533847"/>
                <a:gd name="connsiteX5" fmla="*/ 6915846 w 7849222"/>
                <a:gd name="connsiteY5" fmla="*/ 5533847 h 5533847"/>
                <a:gd name="connsiteX6" fmla="*/ 919118 w 7849222"/>
                <a:gd name="connsiteY6" fmla="*/ 5533847 h 5533847"/>
                <a:gd name="connsiteX7" fmla="*/ 0 w 7849222"/>
                <a:gd name="connsiteY7" fmla="*/ 4614729 h 5533847"/>
                <a:gd name="connsiteX8" fmla="*/ 0 w 7849222"/>
                <a:gd name="connsiteY8" fmla="*/ 938369 h 5533847"/>
                <a:gd name="connsiteX0" fmla="*/ 0 w 7849222"/>
                <a:gd name="connsiteY0" fmla="*/ 938369 h 5591599"/>
                <a:gd name="connsiteX1" fmla="*/ 919118 w 7849222"/>
                <a:gd name="connsiteY1" fmla="*/ 19251 h 5591599"/>
                <a:gd name="connsiteX2" fmla="*/ 7454860 w 7849222"/>
                <a:gd name="connsiteY2" fmla="*/ 0 h 5591599"/>
                <a:gd name="connsiteX3" fmla="*/ 7834964 w 7849222"/>
                <a:gd name="connsiteY3" fmla="*/ 938369 h 5591599"/>
                <a:gd name="connsiteX4" fmla="*/ 7834964 w 7849222"/>
                <a:gd name="connsiteY4" fmla="*/ 4614729 h 5591599"/>
                <a:gd name="connsiteX5" fmla="*/ 7416360 w 7849222"/>
                <a:gd name="connsiteY5" fmla="*/ 5591599 h 5591599"/>
                <a:gd name="connsiteX6" fmla="*/ 919118 w 7849222"/>
                <a:gd name="connsiteY6" fmla="*/ 5533847 h 5591599"/>
                <a:gd name="connsiteX7" fmla="*/ 0 w 7849222"/>
                <a:gd name="connsiteY7" fmla="*/ 4614729 h 5591599"/>
                <a:gd name="connsiteX8" fmla="*/ 0 w 7849222"/>
                <a:gd name="connsiteY8" fmla="*/ 938369 h 5591599"/>
                <a:gd name="connsiteX0" fmla="*/ 0 w 7849222"/>
                <a:gd name="connsiteY0" fmla="*/ 938369 h 5533847"/>
                <a:gd name="connsiteX1" fmla="*/ 919118 w 7849222"/>
                <a:gd name="connsiteY1" fmla="*/ 19251 h 5533847"/>
                <a:gd name="connsiteX2" fmla="*/ 7454860 w 7849222"/>
                <a:gd name="connsiteY2" fmla="*/ 0 h 5533847"/>
                <a:gd name="connsiteX3" fmla="*/ 7834964 w 7849222"/>
                <a:gd name="connsiteY3" fmla="*/ 938369 h 5533847"/>
                <a:gd name="connsiteX4" fmla="*/ 7834964 w 7849222"/>
                <a:gd name="connsiteY4" fmla="*/ 4614729 h 5533847"/>
                <a:gd name="connsiteX5" fmla="*/ 7454861 w 7849222"/>
                <a:gd name="connsiteY5" fmla="*/ 5466470 h 5533847"/>
                <a:gd name="connsiteX6" fmla="*/ 919118 w 7849222"/>
                <a:gd name="connsiteY6" fmla="*/ 5533847 h 5533847"/>
                <a:gd name="connsiteX7" fmla="*/ 0 w 7849222"/>
                <a:gd name="connsiteY7" fmla="*/ 4614729 h 5533847"/>
                <a:gd name="connsiteX8" fmla="*/ 0 w 7849222"/>
                <a:gd name="connsiteY8" fmla="*/ 938369 h 5533847"/>
                <a:gd name="connsiteX0" fmla="*/ 0 w 7849222"/>
                <a:gd name="connsiteY0" fmla="*/ 938369 h 5533847"/>
                <a:gd name="connsiteX1" fmla="*/ 919118 w 7849222"/>
                <a:gd name="connsiteY1" fmla="*/ 19251 h 5533847"/>
                <a:gd name="connsiteX2" fmla="*/ 7454860 w 7849222"/>
                <a:gd name="connsiteY2" fmla="*/ 0 h 5533847"/>
                <a:gd name="connsiteX3" fmla="*/ 7834964 w 7849222"/>
                <a:gd name="connsiteY3" fmla="*/ 938369 h 5533847"/>
                <a:gd name="connsiteX4" fmla="*/ 7834964 w 7849222"/>
                <a:gd name="connsiteY4" fmla="*/ 4614729 h 5533847"/>
                <a:gd name="connsiteX5" fmla="*/ 7358608 w 7849222"/>
                <a:gd name="connsiteY5" fmla="*/ 5456844 h 5533847"/>
                <a:gd name="connsiteX6" fmla="*/ 919118 w 7849222"/>
                <a:gd name="connsiteY6" fmla="*/ 5533847 h 5533847"/>
                <a:gd name="connsiteX7" fmla="*/ 0 w 7849222"/>
                <a:gd name="connsiteY7" fmla="*/ 4614729 h 5533847"/>
                <a:gd name="connsiteX8" fmla="*/ 0 w 7849222"/>
                <a:gd name="connsiteY8" fmla="*/ 938369 h 5533847"/>
                <a:gd name="connsiteX0" fmla="*/ 11858 w 7861080"/>
                <a:gd name="connsiteY0" fmla="*/ 938369 h 5533847"/>
                <a:gd name="connsiteX1" fmla="*/ 401587 w 7861080"/>
                <a:gd name="connsiteY1" fmla="*/ 0 h 5533847"/>
                <a:gd name="connsiteX2" fmla="*/ 7466718 w 7861080"/>
                <a:gd name="connsiteY2" fmla="*/ 0 h 5533847"/>
                <a:gd name="connsiteX3" fmla="*/ 7846822 w 7861080"/>
                <a:gd name="connsiteY3" fmla="*/ 938369 h 5533847"/>
                <a:gd name="connsiteX4" fmla="*/ 7846822 w 7861080"/>
                <a:gd name="connsiteY4" fmla="*/ 4614729 h 5533847"/>
                <a:gd name="connsiteX5" fmla="*/ 7370466 w 7861080"/>
                <a:gd name="connsiteY5" fmla="*/ 5456844 h 5533847"/>
                <a:gd name="connsiteX6" fmla="*/ 930976 w 7861080"/>
                <a:gd name="connsiteY6" fmla="*/ 5533847 h 5533847"/>
                <a:gd name="connsiteX7" fmla="*/ 11858 w 7861080"/>
                <a:gd name="connsiteY7" fmla="*/ 4614729 h 5533847"/>
                <a:gd name="connsiteX8" fmla="*/ 11858 w 7861080"/>
                <a:gd name="connsiteY8" fmla="*/ 938369 h 5533847"/>
                <a:gd name="connsiteX0" fmla="*/ 29379 w 7878601"/>
                <a:gd name="connsiteY0" fmla="*/ 938369 h 5514596"/>
                <a:gd name="connsiteX1" fmla="*/ 419108 w 7878601"/>
                <a:gd name="connsiteY1" fmla="*/ 0 h 5514596"/>
                <a:gd name="connsiteX2" fmla="*/ 7484239 w 7878601"/>
                <a:gd name="connsiteY2" fmla="*/ 0 h 5514596"/>
                <a:gd name="connsiteX3" fmla="*/ 7864343 w 7878601"/>
                <a:gd name="connsiteY3" fmla="*/ 938369 h 5514596"/>
                <a:gd name="connsiteX4" fmla="*/ 7864343 w 7878601"/>
                <a:gd name="connsiteY4" fmla="*/ 4614729 h 5514596"/>
                <a:gd name="connsiteX5" fmla="*/ 7387987 w 7878601"/>
                <a:gd name="connsiteY5" fmla="*/ 5456844 h 5514596"/>
                <a:gd name="connsiteX6" fmla="*/ 361356 w 7878601"/>
                <a:gd name="connsiteY6" fmla="*/ 5514596 h 5514596"/>
                <a:gd name="connsiteX7" fmla="*/ 29379 w 7878601"/>
                <a:gd name="connsiteY7" fmla="*/ 4614729 h 5514596"/>
                <a:gd name="connsiteX8" fmla="*/ 29379 w 7878601"/>
                <a:gd name="connsiteY8" fmla="*/ 938369 h 5514596"/>
                <a:gd name="connsiteX0" fmla="*/ 11859 w 7861081"/>
                <a:gd name="connsiteY0" fmla="*/ 938369 h 5524221"/>
                <a:gd name="connsiteX1" fmla="*/ 401588 w 7861081"/>
                <a:gd name="connsiteY1" fmla="*/ 0 h 5524221"/>
                <a:gd name="connsiteX2" fmla="*/ 7466719 w 7861081"/>
                <a:gd name="connsiteY2" fmla="*/ 0 h 5524221"/>
                <a:gd name="connsiteX3" fmla="*/ 7846823 w 7861081"/>
                <a:gd name="connsiteY3" fmla="*/ 938369 h 5524221"/>
                <a:gd name="connsiteX4" fmla="*/ 7846823 w 7861081"/>
                <a:gd name="connsiteY4" fmla="*/ 4614729 h 5524221"/>
                <a:gd name="connsiteX5" fmla="*/ 7370467 w 7861081"/>
                <a:gd name="connsiteY5" fmla="*/ 5456844 h 5524221"/>
                <a:gd name="connsiteX6" fmla="*/ 420838 w 7861081"/>
                <a:gd name="connsiteY6" fmla="*/ 5524221 h 5524221"/>
                <a:gd name="connsiteX7" fmla="*/ 11859 w 7861081"/>
                <a:gd name="connsiteY7" fmla="*/ 4614729 h 5524221"/>
                <a:gd name="connsiteX8" fmla="*/ 11859 w 7861081"/>
                <a:gd name="connsiteY8" fmla="*/ 938369 h 5524221"/>
                <a:gd name="connsiteX0" fmla="*/ 11859 w 7861081"/>
                <a:gd name="connsiteY0" fmla="*/ 938369 h 5524221"/>
                <a:gd name="connsiteX1" fmla="*/ 401588 w 7861081"/>
                <a:gd name="connsiteY1" fmla="*/ 0 h 5524221"/>
                <a:gd name="connsiteX2" fmla="*/ 7466719 w 7861081"/>
                <a:gd name="connsiteY2" fmla="*/ 0 h 5524221"/>
                <a:gd name="connsiteX3" fmla="*/ 7846823 w 7861081"/>
                <a:gd name="connsiteY3" fmla="*/ 938369 h 5524221"/>
                <a:gd name="connsiteX4" fmla="*/ 7846823 w 7861081"/>
                <a:gd name="connsiteY4" fmla="*/ 4614729 h 5524221"/>
                <a:gd name="connsiteX5" fmla="*/ 7409968 w 7861081"/>
                <a:gd name="connsiteY5" fmla="*/ 5523832 h 5524221"/>
                <a:gd name="connsiteX6" fmla="*/ 420838 w 7861081"/>
                <a:gd name="connsiteY6" fmla="*/ 5524221 h 5524221"/>
                <a:gd name="connsiteX7" fmla="*/ 11859 w 7861081"/>
                <a:gd name="connsiteY7" fmla="*/ 4614729 h 5524221"/>
                <a:gd name="connsiteX8" fmla="*/ 11859 w 7861081"/>
                <a:gd name="connsiteY8" fmla="*/ 938369 h 5524221"/>
                <a:gd name="connsiteX0" fmla="*/ 11859 w 7861081"/>
                <a:gd name="connsiteY0" fmla="*/ 938369 h 5533402"/>
                <a:gd name="connsiteX1" fmla="*/ 401588 w 7861081"/>
                <a:gd name="connsiteY1" fmla="*/ 0 h 5533402"/>
                <a:gd name="connsiteX2" fmla="*/ 7466719 w 7861081"/>
                <a:gd name="connsiteY2" fmla="*/ 0 h 5533402"/>
                <a:gd name="connsiteX3" fmla="*/ 7846823 w 7861081"/>
                <a:gd name="connsiteY3" fmla="*/ 938369 h 5533402"/>
                <a:gd name="connsiteX4" fmla="*/ 7846823 w 7861081"/>
                <a:gd name="connsiteY4" fmla="*/ 4614729 h 5533402"/>
                <a:gd name="connsiteX5" fmla="*/ 7360594 w 7861081"/>
                <a:gd name="connsiteY5" fmla="*/ 5533402 h 5533402"/>
                <a:gd name="connsiteX6" fmla="*/ 420838 w 7861081"/>
                <a:gd name="connsiteY6" fmla="*/ 5524221 h 5533402"/>
                <a:gd name="connsiteX7" fmla="*/ 11859 w 7861081"/>
                <a:gd name="connsiteY7" fmla="*/ 4614729 h 5533402"/>
                <a:gd name="connsiteX8" fmla="*/ 11859 w 7861081"/>
                <a:gd name="connsiteY8" fmla="*/ 938369 h 5533402"/>
                <a:gd name="connsiteX0" fmla="*/ 11859 w 7861081"/>
                <a:gd name="connsiteY0" fmla="*/ 938369 h 5533402"/>
                <a:gd name="connsiteX1" fmla="*/ 401588 w 7861081"/>
                <a:gd name="connsiteY1" fmla="*/ 57417 h 5533402"/>
                <a:gd name="connsiteX2" fmla="*/ 7466719 w 7861081"/>
                <a:gd name="connsiteY2" fmla="*/ 0 h 5533402"/>
                <a:gd name="connsiteX3" fmla="*/ 7846823 w 7861081"/>
                <a:gd name="connsiteY3" fmla="*/ 938369 h 5533402"/>
                <a:gd name="connsiteX4" fmla="*/ 7846823 w 7861081"/>
                <a:gd name="connsiteY4" fmla="*/ 4614729 h 5533402"/>
                <a:gd name="connsiteX5" fmla="*/ 7360594 w 7861081"/>
                <a:gd name="connsiteY5" fmla="*/ 5533402 h 5533402"/>
                <a:gd name="connsiteX6" fmla="*/ 420838 w 7861081"/>
                <a:gd name="connsiteY6" fmla="*/ 5524221 h 5533402"/>
                <a:gd name="connsiteX7" fmla="*/ 11859 w 7861081"/>
                <a:gd name="connsiteY7" fmla="*/ 4614729 h 5533402"/>
                <a:gd name="connsiteX8" fmla="*/ 11859 w 7861081"/>
                <a:gd name="connsiteY8" fmla="*/ 938369 h 5533402"/>
                <a:gd name="connsiteX0" fmla="*/ 17016 w 7866238"/>
                <a:gd name="connsiteY0" fmla="*/ 938370 h 5533403"/>
                <a:gd name="connsiteX1" fmla="*/ 386994 w 7866238"/>
                <a:gd name="connsiteY1" fmla="*/ 0 h 5533403"/>
                <a:gd name="connsiteX2" fmla="*/ 7471876 w 7866238"/>
                <a:gd name="connsiteY2" fmla="*/ 1 h 5533403"/>
                <a:gd name="connsiteX3" fmla="*/ 7851980 w 7866238"/>
                <a:gd name="connsiteY3" fmla="*/ 938370 h 5533403"/>
                <a:gd name="connsiteX4" fmla="*/ 7851980 w 7866238"/>
                <a:gd name="connsiteY4" fmla="*/ 4614730 h 5533403"/>
                <a:gd name="connsiteX5" fmla="*/ 7365751 w 7866238"/>
                <a:gd name="connsiteY5" fmla="*/ 5533403 h 5533403"/>
                <a:gd name="connsiteX6" fmla="*/ 425995 w 7866238"/>
                <a:gd name="connsiteY6" fmla="*/ 5524222 h 5533403"/>
                <a:gd name="connsiteX7" fmla="*/ 17016 w 7866238"/>
                <a:gd name="connsiteY7" fmla="*/ 4614730 h 5533403"/>
                <a:gd name="connsiteX8" fmla="*/ 17016 w 7866238"/>
                <a:gd name="connsiteY8" fmla="*/ 938370 h 5533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6238" h="5533403">
                  <a:moveTo>
                    <a:pt x="17016" y="938370"/>
                  </a:moveTo>
                  <a:cubicBezTo>
                    <a:pt x="17016" y="430755"/>
                    <a:pt x="-120621" y="0"/>
                    <a:pt x="386994" y="0"/>
                  </a:cubicBezTo>
                  <a:lnTo>
                    <a:pt x="7471876" y="1"/>
                  </a:lnTo>
                  <a:cubicBezTo>
                    <a:pt x="7979491" y="1"/>
                    <a:pt x="7851980" y="430755"/>
                    <a:pt x="7851980" y="938370"/>
                  </a:cubicBezTo>
                  <a:lnTo>
                    <a:pt x="7851980" y="4614730"/>
                  </a:lnTo>
                  <a:cubicBezTo>
                    <a:pt x="7851980" y="5122345"/>
                    <a:pt x="7873366" y="5533403"/>
                    <a:pt x="7365751" y="5533403"/>
                  </a:cubicBezTo>
                  <a:lnTo>
                    <a:pt x="425995" y="5524222"/>
                  </a:lnTo>
                  <a:cubicBezTo>
                    <a:pt x="-81620" y="5524222"/>
                    <a:pt x="17016" y="5122345"/>
                    <a:pt x="17016" y="4614730"/>
                  </a:cubicBezTo>
                  <a:lnTo>
                    <a:pt x="17016" y="938370"/>
                  </a:lnTo>
                  <a:close/>
                </a:path>
              </a:pathLst>
            </a:custGeom>
            <a:no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grpSp>
      <p:grpSp>
        <p:nvGrpSpPr>
          <p:cNvPr id="50" name="Group 49">
            <a:extLst>
              <a:ext uri="{FF2B5EF4-FFF2-40B4-BE49-F238E27FC236}">
                <a16:creationId xmlns:a16="http://schemas.microsoft.com/office/drawing/2014/main" id="{70A4A157-EDD0-289B-97A5-8251E975E90B}"/>
              </a:ext>
            </a:extLst>
          </p:cNvPr>
          <p:cNvGrpSpPr/>
          <p:nvPr/>
        </p:nvGrpSpPr>
        <p:grpSpPr>
          <a:xfrm>
            <a:off x="6571145" y="3413471"/>
            <a:ext cx="784038" cy="743466"/>
            <a:chOff x="6401797" y="2851628"/>
            <a:chExt cx="784038" cy="743466"/>
          </a:xfrm>
        </p:grpSpPr>
        <p:grpSp>
          <p:nvGrpSpPr>
            <p:cNvPr id="49" name="Group 133">
              <a:extLst>
                <a:ext uri="{FF2B5EF4-FFF2-40B4-BE49-F238E27FC236}">
                  <a16:creationId xmlns:a16="http://schemas.microsoft.com/office/drawing/2014/main" id="{EF9B6676-E3CA-476B-CD2E-FB8DD88E45C5}"/>
                </a:ext>
              </a:extLst>
            </p:cNvPr>
            <p:cNvGrpSpPr>
              <a:grpSpLocks noChangeAspect="1"/>
            </p:cNvGrpSpPr>
            <p:nvPr/>
          </p:nvGrpSpPr>
          <p:grpSpPr>
            <a:xfrm>
              <a:off x="6401797" y="2851628"/>
              <a:ext cx="784038" cy="743466"/>
              <a:chOff x="5249342" y="1406453"/>
              <a:chExt cx="648499" cy="649042"/>
            </a:xfrm>
          </p:grpSpPr>
          <p:sp>
            <p:nvSpPr>
              <p:cNvPr id="51" name="Oval 50">
                <a:extLst>
                  <a:ext uri="{FF2B5EF4-FFF2-40B4-BE49-F238E27FC236}">
                    <a16:creationId xmlns:a16="http://schemas.microsoft.com/office/drawing/2014/main" id="{0B8AC070-C4DB-170E-AA94-C2C6BFD4F0F8}"/>
                  </a:ext>
                </a:extLst>
              </p:cNvPr>
              <p:cNvSpPr>
                <a:spLocks noChangeAspect="1"/>
              </p:cNvSpPr>
              <p:nvPr/>
            </p:nvSpPr>
            <p:spPr>
              <a:xfrm>
                <a:off x="5249342" y="1406453"/>
                <a:ext cx="648499" cy="649042"/>
              </a:xfrm>
              <a:prstGeom prst="ellipse">
                <a:avLst/>
              </a:prstGeom>
              <a:solidFill>
                <a:schemeClr val="accent3">
                  <a:lumMod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00" b="1" i="0" u="none" strike="noStrike" kern="1200" cap="none" spc="0" normalizeH="0" baseline="0" noProof="0">
                  <a:ln>
                    <a:noFill/>
                  </a:ln>
                  <a:solidFill>
                    <a:srgbClr val="FFFFFF"/>
                  </a:solidFill>
                  <a:effectLst/>
                  <a:uLnTx/>
                  <a:uFillTx/>
                  <a:latin typeface="Segoe UI"/>
                  <a:ea typeface="+mn-ea"/>
                  <a:cs typeface="+mn-cs"/>
                </a:endParaRPr>
              </a:p>
            </p:txBody>
          </p:sp>
          <p:sp>
            <p:nvSpPr>
              <p:cNvPr id="53" name="Oval 52">
                <a:extLst>
                  <a:ext uri="{FF2B5EF4-FFF2-40B4-BE49-F238E27FC236}">
                    <a16:creationId xmlns:a16="http://schemas.microsoft.com/office/drawing/2014/main" id="{E41B5F20-A5B1-867F-C2A7-E567C7D9B70F}"/>
                  </a:ext>
                </a:extLst>
              </p:cNvPr>
              <p:cNvSpPr>
                <a:spLocks noChangeAspect="1"/>
              </p:cNvSpPr>
              <p:nvPr/>
            </p:nvSpPr>
            <p:spPr>
              <a:xfrm>
                <a:off x="5324169" y="1481343"/>
                <a:ext cx="498845" cy="499263"/>
              </a:xfrm>
              <a:prstGeom prst="ellipse">
                <a:avLst/>
              </a:prstGeom>
              <a:solidFill>
                <a:schemeClr val="accent3">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a:ea typeface="+mn-ea"/>
                  <a:cs typeface="+mn-cs"/>
                </a:endParaRPr>
              </a:p>
            </p:txBody>
          </p:sp>
        </p:grpSp>
        <p:sp>
          <p:nvSpPr>
            <p:cNvPr id="27" name="Freeform: Shape 26">
              <a:extLst>
                <a:ext uri="{FF2B5EF4-FFF2-40B4-BE49-F238E27FC236}">
                  <a16:creationId xmlns:a16="http://schemas.microsoft.com/office/drawing/2014/main" id="{B9EA5BC7-D783-8A32-4E4A-41F7024A0397}"/>
                </a:ext>
              </a:extLst>
            </p:cNvPr>
            <p:cNvSpPr/>
            <p:nvPr/>
          </p:nvSpPr>
          <p:spPr>
            <a:xfrm>
              <a:off x="6617671" y="3106272"/>
              <a:ext cx="60638" cy="50905"/>
            </a:xfrm>
            <a:custGeom>
              <a:avLst/>
              <a:gdLst>
                <a:gd name="connsiteX0" fmla="*/ 25988 w 60638"/>
                <a:gd name="connsiteY0" fmla="*/ 50905 h 50905"/>
                <a:gd name="connsiteX1" fmla="*/ 0 w 60638"/>
                <a:gd name="connsiteY1" fmla="*/ 50905 h 50905"/>
                <a:gd name="connsiteX2" fmla="*/ 0 w 60638"/>
                <a:gd name="connsiteY2" fmla="*/ 0 h 50905"/>
                <a:gd name="connsiteX3" fmla="*/ 60638 w 60638"/>
                <a:gd name="connsiteY3" fmla="*/ 0 h 50905"/>
                <a:gd name="connsiteX4" fmla="*/ 60638 w 60638"/>
                <a:gd name="connsiteY4" fmla="*/ 21817 h 50905"/>
                <a:gd name="connsiteX5" fmla="*/ 25988 w 60638"/>
                <a:gd name="connsiteY5" fmla="*/ 21817 h 50905"/>
                <a:gd name="connsiteX6" fmla="*/ 25988 w 60638"/>
                <a:gd name="connsiteY6" fmla="*/ 50905 h 5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38" h="50905">
                  <a:moveTo>
                    <a:pt x="25988" y="50905"/>
                  </a:moveTo>
                  <a:lnTo>
                    <a:pt x="0" y="50905"/>
                  </a:lnTo>
                  <a:lnTo>
                    <a:pt x="0" y="0"/>
                  </a:lnTo>
                  <a:lnTo>
                    <a:pt x="60638" y="0"/>
                  </a:lnTo>
                  <a:lnTo>
                    <a:pt x="60638" y="21817"/>
                  </a:lnTo>
                  <a:lnTo>
                    <a:pt x="25988" y="21817"/>
                  </a:lnTo>
                  <a:lnTo>
                    <a:pt x="25988" y="50905"/>
                  </a:lnTo>
                  <a:close/>
                </a:path>
              </a:pathLst>
            </a:custGeom>
            <a:solidFill>
              <a:schemeClr val="bg1"/>
            </a:solidFill>
            <a:ln w="4266" cap="flat">
              <a:noFill/>
              <a:prstDash val="solid"/>
              <a:miter/>
            </a:ln>
          </p:spPr>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28" name="Freeform: Shape 27">
              <a:extLst>
                <a:ext uri="{FF2B5EF4-FFF2-40B4-BE49-F238E27FC236}">
                  <a16:creationId xmlns:a16="http://schemas.microsoft.com/office/drawing/2014/main" id="{CBD04775-DC0C-3B7C-A3E7-B6CAB081CDAB}"/>
                </a:ext>
              </a:extLst>
            </p:cNvPr>
            <p:cNvSpPr/>
            <p:nvPr/>
          </p:nvSpPr>
          <p:spPr>
            <a:xfrm>
              <a:off x="6920862" y="3106272"/>
              <a:ext cx="60638" cy="50905"/>
            </a:xfrm>
            <a:custGeom>
              <a:avLst/>
              <a:gdLst>
                <a:gd name="connsiteX0" fmla="*/ 60638 w 60638"/>
                <a:gd name="connsiteY0" fmla="*/ 50905 h 50905"/>
                <a:gd name="connsiteX1" fmla="*/ 34650 w 60638"/>
                <a:gd name="connsiteY1" fmla="*/ 50905 h 50905"/>
                <a:gd name="connsiteX2" fmla="*/ 34650 w 60638"/>
                <a:gd name="connsiteY2" fmla="*/ 21817 h 50905"/>
                <a:gd name="connsiteX3" fmla="*/ 0 w 60638"/>
                <a:gd name="connsiteY3" fmla="*/ 21817 h 50905"/>
                <a:gd name="connsiteX4" fmla="*/ 0 w 60638"/>
                <a:gd name="connsiteY4" fmla="*/ 0 h 50905"/>
                <a:gd name="connsiteX5" fmla="*/ 60638 w 60638"/>
                <a:gd name="connsiteY5" fmla="*/ 0 h 50905"/>
                <a:gd name="connsiteX6" fmla="*/ 60638 w 60638"/>
                <a:gd name="connsiteY6" fmla="*/ 50905 h 5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38" h="50905">
                  <a:moveTo>
                    <a:pt x="60638" y="50905"/>
                  </a:moveTo>
                  <a:lnTo>
                    <a:pt x="34650" y="50905"/>
                  </a:lnTo>
                  <a:lnTo>
                    <a:pt x="34650" y="21817"/>
                  </a:lnTo>
                  <a:lnTo>
                    <a:pt x="0" y="21817"/>
                  </a:lnTo>
                  <a:lnTo>
                    <a:pt x="0" y="0"/>
                  </a:lnTo>
                  <a:lnTo>
                    <a:pt x="60638" y="0"/>
                  </a:lnTo>
                  <a:lnTo>
                    <a:pt x="60638" y="50905"/>
                  </a:lnTo>
                  <a:close/>
                </a:path>
              </a:pathLst>
            </a:custGeom>
            <a:solidFill>
              <a:schemeClr val="bg1"/>
            </a:solidFill>
            <a:ln w="4266" cap="flat">
              <a:noFill/>
              <a:prstDash val="solid"/>
              <a:miter/>
            </a:ln>
          </p:spPr>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29" name="Freeform: Shape 28">
              <a:extLst>
                <a:ext uri="{FF2B5EF4-FFF2-40B4-BE49-F238E27FC236}">
                  <a16:creationId xmlns:a16="http://schemas.microsoft.com/office/drawing/2014/main" id="{6EBD94F1-2996-F2E7-0AAE-C46922A5DD08}"/>
                </a:ext>
              </a:extLst>
            </p:cNvPr>
            <p:cNvSpPr/>
            <p:nvPr/>
          </p:nvSpPr>
          <p:spPr>
            <a:xfrm>
              <a:off x="6617671" y="3280804"/>
              <a:ext cx="60638" cy="50905"/>
            </a:xfrm>
            <a:custGeom>
              <a:avLst/>
              <a:gdLst>
                <a:gd name="connsiteX0" fmla="*/ 60638 w 60638"/>
                <a:gd name="connsiteY0" fmla="*/ 50905 h 50905"/>
                <a:gd name="connsiteX1" fmla="*/ 0 w 60638"/>
                <a:gd name="connsiteY1" fmla="*/ 50905 h 50905"/>
                <a:gd name="connsiteX2" fmla="*/ 0 w 60638"/>
                <a:gd name="connsiteY2" fmla="*/ 0 h 50905"/>
                <a:gd name="connsiteX3" fmla="*/ 25988 w 60638"/>
                <a:gd name="connsiteY3" fmla="*/ 0 h 50905"/>
                <a:gd name="connsiteX4" fmla="*/ 25988 w 60638"/>
                <a:gd name="connsiteY4" fmla="*/ 29089 h 50905"/>
                <a:gd name="connsiteX5" fmla="*/ 60638 w 60638"/>
                <a:gd name="connsiteY5" fmla="*/ 29089 h 50905"/>
                <a:gd name="connsiteX6" fmla="*/ 60638 w 60638"/>
                <a:gd name="connsiteY6" fmla="*/ 50905 h 5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38" h="50905">
                  <a:moveTo>
                    <a:pt x="60638" y="50905"/>
                  </a:moveTo>
                  <a:lnTo>
                    <a:pt x="0" y="50905"/>
                  </a:lnTo>
                  <a:lnTo>
                    <a:pt x="0" y="0"/>
                  </a:lnTo>
                  <a:lnTo>
                    <a:pt x="25988" y="0"/>
                  </a:lnTo>
                  <a:lnTo>
                    <a:pt x="25988" y="29089"/>
                  </a:lnTo>
                  <a:lnTo>
                    <a:pt x="60638" y="29089"/>
                  </a:lnTo>
                  <a:lnTo>
                    <a:pt x="60638" y="50905"/>
                  </a:lnTo>
                  <a:close/>
                </a:path>
              </a:pathLst>
            </a:custGeom>
            <a:solidFill>
              <a:schemeClr val="bg1"/>
            </a:solidFill>
            <a:ln w="4266" cap="flat">
              <a:noFill/>
              <a:prstDash val="solid"/>
              <a:miter/>
            </a:ln>
          </p:spPr>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30" name="Freeform: Shape 29">
              <a:extLst>
                <a:ext uri="{FF2B5EF4-FFF2-40B4-BE49-F238E27FC236}">
                  <a16:creationId xmlns:a16="http://schemas.microsoft.com/office/drawing/2014/main" id="{031933A6-5FC4-D5ED-298C-C8015D53590F}"/>
                </a:ext>
              </a:extLst>
            </p:cNvPr>
            <p:cNvSpPr/>
            <p:nvPr/>
          </p:nvSpPr>
          <p:spPr>
            <a:xfrm>
              <a:off x="6920862" y="3280804"/>
              <a:ext cx="60638" cy="50905"/>
            </a:xfrm>
            <a:custGeom>
              <a:avLst/>
              <a:gdLst>
                <a:gd name="connsiteX0" fmla="*/ 60638 w 60638"/>
                <a:gd name="connsiteY0" fmla="*/ 50905 h 50905"/>
                <a:gd name="connsiteX1" fmla="*/ 0 w 60638"/>
                <a:gd name="connsiteY1" fmla="*/ 50905 h 50905"/>
                <a:gd name="connsiteX2" fmla="*/ 0 w 60638"/>
                <a:gd name="connsiteY2" fmla="*/ 29089 h 50905"/>
                <a:gd name="connsiteX3" fmla="*/ 34650 w 60638"/>
                <a:gd name="connsiteY3" fmla="*/ 29089 h 50905"/>
                <a:gd name="connsiteX4" fmla="*/ 34650 w 60638"/>
                <a:gd name="connsiteY4" fmla="*/ 0 h 50905"/>
                <a:gd name="connsiteX5" fmla="*/ 60638 w 60638"/>
                <a:gd name="connsiteY5" fmla="*/ 0 h 50905"/>
                <a:gd name="connsiteX6" fmla="*/ 60638 w 60638"/>
                <a:gd name="connsiteY6" fmla="*/ 50905 h 5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38" h="50905">
                  <a:moveTo>
                    <a:pt x="60638" y="50905"/>
                  </a:moveTo>
                  <a:lnTo>
                    <a:pt x="0" y="50905"/>
                  </a:lnTo>
                  <a:lnTo>
                    <a:pt x="0" y="29089"/>
                  </a:lnTo>
                  <a:lnTo>
                    <a:pt x="34650" y="29089"/>
                  </a:lnTo>
                  <a:lnTo>
                    <a:pt x="34650" y="0"/>
                  </a:lnTo>
                  <a:lnTo>
                    <a:pt x="60638" y="0"/>
                  </a:lnTo>
                  <a:lnTo>
                    <a:pt x="60638" y="50905"/>
                  </a:lnTo>
                  <a:close/>
                </a:path>
              </a:pathLst>
            </a:custGeom>
            <a:solidFill>
              <a:schemeClr val="bg1"/>
            </a:solidFill>
            <a:ln w="4266" cap="flat">
              <a:noFill/>
              <a:prstDash val="solid"/>
              <a:miter/>
            </a:ln>
          </p:spPr>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33" name="Freeform: Shape 32">
              <a:extLst>
                <a:ext uri="{FF2B5EF4-FFF2-40B4-BE49-F238E27FC236}">
                  <a16:creationId xmlns:a16="http://schemas.microsoft.com/office/drawing/2014/main" id="{5EE447B2-BF34-034B-8932-36C0AF1FFB0E}"/>
                </a:ext>
              </a:extLst>
            </p:cNvPr>
            <p:cNvSpPr/>
            <p:nvPr/>
          </p:nvSpPr>
          <p:spPr>
            <a:xfrm>
              <a:off x="6617671" y="3153541"/>
              <a:ext cx="363829" cy="50905"/>
            </a:xfrm>
            <a:custGeom>
              <a:avLst/>
              <a:gdLst>
                <a:gd name="connsiteX0" fmla="*/ 279291 w 363829"/>
                <a:gd name="connsiteY0" fmla="*/ 36361 h 50905"/>
                <a:gd name="connsiteX1" fmla="*/ 181798 w 363829"/>
                <a:gd name="connsiteY1" fmla="*/ 0 h 50905"/>
                <a:gd name="connsiteX2" fmla="*/ 84291 w 363829"/>
                <a:gd name="connsiteY2" fmla="*/ 36361 h 50905"/>
                <a:gd name="connsiteX3" fmla="*/ 0 w 363829"/>
                <a:gd name="connsiteY3" fmla="*/ 36361 h 50905"/>
                <a:gd name="connsiteX4" fmla="*/ 0 w 363829"/>
                <a:gd name="connsiteY4" fmla="*/ 50905 h 50905"/>
                <a:gd name="connsiteX5" fmla="*/ 363829 w 363829"/>
                <a:gd name="connsiteY5" fmla="*/ 50905 h 50905"/>
                <a:gd name="connsiteX6" fmla="*/ 363829 w 363829"/>
                <a:gd name="connsiteY6" fmla="*/ 36361 h 50905"/>
                <a:gd name="connsiteX7" fmla="*/ 143288 w 363829"/>
                <a:gd name="connsiteY7" fmla="*/ 36361 h 50905"/>
                <a:gd name="connsiteX8" fmla="*/ 215973 w 363829"/>
                <a:gd name="connsiteY8" fmla="*/ 32748 h 50905"/>
                <a:gd name="connsiteX9" fmla="*/ 220277 w 363829"/>
                <a:gd name="connsiteY9" fmla="*/ 36361 h 5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829" h="50905">
                  <a:moveTo>
                    <a:pt x="279291" y="36361"/>
                  </a:moveTo>
                  <a:cubicBezTo>
                    <a:pt x="254798" y="18482"/>
                    <a:pt x="220203" y="0"/>
                    <a:pt x="181798" y="0"/>
                  </a:cubicBezTo>
                  <a:cubicBezTo>
                    <a:pt x="143392" y="0"/>
                    <a:pt x="108750" y="18482"/>
                    <a:pt x="84291" y="36361"/>
                  </a:cubicBezTo>
                  <a:lnTo>
                    <a:pt x="0" y="36361"/>
                  </a:lnTo>
                  <a:lnTo>
                    <a:pt x="0" y="50905"/>
                  </a:lnTo>
                  <a:lnTo>
                    <a:pt x="363829" y="50905"/>
                  </a:lnTo>
                  <a:lnTo>
                    <a:pt x="363829" y="36361"/>
                  </a:lnTo>
                  <a:close/>
                  <a:moveTo>
                    <a:pt x="143288" y="36361"/>
                  </a:moveTo>
                  <a:cubicBezTo>
                    <a:pt x="162171" y="18513"/>
                    <a:pt x="194713" y="16896"/>
                    <a:pt x="215973" y="32748"/>
                  </a:cubicBezTo>
                  <a:cubicBezTo>
                    <a:pt x="217492" y="33880"/>
                    <a:pt x="218929" y="35086"/>
                    <a:pt x="220277" y="36361"/>
                  </a:cubicBezTo>
                  <a:close/>
                </a:path>
              </a:pathLst>
            </a:custGeom>
            <a:solidFill>
              <a:schemeClr val="bg1"/>
            </a:solidFill>
            <a:ln w="4266" cap="flat">
              <a:noFill/>
              <a:prstDash val="solid"/>
              <a:miter/>
            </a:ln>
          </p:spPr>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34" name="Freeform: Shape 33">
              <a:extLst>
                <a:ext uri="{FF2B5EF4-FFF2-40B4-BE49-F238E27FC236}">
                  <a16:creationId xmlns:a16="http://schemas.microsoft.com/office/drawing/2014/main" id="{E17968A3-66D9-B356-2417-FAB6C730BF9D}"/>
                </a:ext>
              </a:extLst>
            </p:cNvPr>
            <p:cNvSpPr/>
            <p:nvPr/>
          </p:nvSpPr>
          <p:spPr>
            <a:xfrm>
              <a:off x="6765962" y="3215354"/>
              <a:ext cx="64319" cy="30633"/>
            </a:xfrm>
            <a:custGeom>
              <a:avLst/>
              <a:gdLst>
                <a:gd name="connsiteX0" fmla="*/ 0 w 64319"/>
                <a:gd name="connsiteY0" fmla="*/ 3636 h 30633"/>
                <a:gd name="connsiteX1" fmla="*/ 32160 w 64319"/>
                <a:gd name="connsiteY1" fmla="*/ 30634 h 30633"/>
                <a:gd name="connsiteX2" fmla="*/ 64320 w 64319"/>
                <a:gd name="connsiteY2" fmla="*/ 3636 h 30633"/>
                <a:gd name="connsiteX3" fmla="*/ 63973 w 64319"/>
                <a:gd name="connsiteY3" fmla="*/ 0 h 30633"/>
                <a:gd name="connsiteX4" fmla="*/ 347 w 64319"/>
                <a:gd name="connsiteY4" fmla="*/ 0 h 30633"/>
                <a:gd name="connsiteX5" fmla="*/ 0 w 64319"/>
                <a:gd name="connsiteY5" fmla="*/ 3636 h 30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19" h="30633">
                  <a:moveTo>
                    <a:pt x="0" y="3636"/>
                  </a:moveTo>
                  <a:cubicBezTo>
                    <a:pt x="0" y="18547"/>
                    <a:pt x="14399" y="30634"/>
                    <a:pt x="32160" y="30634"/>
                  </a:cubicBezTo>
                  <a:cubicBezTo>
                    <a:pt x="49921" y="30634"/>
                    <a:pt x="64320" y="18547"/>
                    <a:pt x="64320" y="3636"/>
                  </a:cubicBezTo>
                  <a:cubicBezTo>
                    <a:pt x="64301" y="2419"/>
                    <a:pt x="64185" y="1204"/>
                    <a:pt x="63973" y="0"/>
                  </a:cubicBezTo>
                  <a:lnTo>
                    <a:pt x="347" y="0"/>
                  </a:lnTo>
                  <a:cubicBezTo>
                    <a:pt x="135" y="1204"/>
                    <a:pt x="19" y="2419"/>
                    <a:pt x="0" y="3636"/>
                  </a:cubicBezTo>
                  <a:close/>
                </a:path>
              </a:pathLst>
            </a:custGeom>
            <a:solidFill>
              <a:schemeClr val="bg1"/>
            </a:solidFill>
            <a:ln w="4266" cap="flat">
              <a:noFill/>
              <a:prstDash val="solid"/>
              <a:miter/>
            </a:ln>
          </p:spPr>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46" name="Freeform: Shape 45">
              <a:extLst>
                <a:ext uri="{FF2B5EF4-FFF2-40B4-BE49-F238E27FC236}">
                  <a16:creationId xmlns:a16="http://schemas.microsoft.com/office/drawing/2014/main" id="{C7C57E23-71B8-F857-0416-57F3410634DF}"/>
                </a:ext>
              </a:extLst>
            </p:cNvPr>
            <p:cNvSpPr/>
            <p:nvPr/>
          </p:nvSpPr>
          <p:spPr>
            <a:xfrm>
              <a:off x="6669683" y="3215354"/>
              <a:ext cx="259571" cy="69085"/>
            </a:xfrm>
            <a:custGeom>
              <a:avLst/>
              <a:gdLst>
                <a:gd name="connsiteX0" fmla="*/ 229129 w 259571"/>
                <a:gd name="connsiteY0" fmla="*/ 0 h 69085"/>
                <a:gd name="connsiteX1" fmla="*/ 236609 w 259571"/>
                <a:gd name="connsiteY1" fmla="*/ 6647 h 69085"/>
                <a:gd name="connsiteX2" fmla="*/ 175126 w 259571"/>
                <a:gd name="connsiteY2" fmla="*/ 42833 h 69085"/>
                <a:gd name="connsiteX3" fmla="*/ 175075 w 259571"/>
                <a:gd name="connsiteY3" fmla="*/ 42805 h 69085"/>
                <a:gd name="connsiteX4" fmla="*/ 175083 w 259571"/>
                <a:gd name="connsiteY4" fmla="*/ 42775 h 69085"/>
                <a:gd name="connsiteX5" fmla="*/ 194401 w 259571"/>
                <a:gd name="connsiteY5" fmla="*/ 0 h 69085"/>
                <a:gd name="connsiteX6" fmla="*/ 181528 w 259571"/>
                <a:gd name="connsiteY6" fmla="*/ 0 h 69085"/>
                <a:gd name="connsiteX7" fmla="*/ 181731 w 259571"/>
                <a:gd name="connsiteY7" fmla="*/ 3636 h 69085"/>
                <a:gd name="connsiteX8" fmla="*/ 129756 w 259571"/>
                <a:gd name="connsiteY8" fmla="*/ 47269 h 69085"/>
                <a:gd name="connsiteX9" fmla="*/ 77780 w 259571"/>
                <a:gd name="connsiteY9" fmla="*/ 3636 h 69085"/>
                <a:gd name="connsiteX10" fmla="*/ 77988 w 259571"/>
                <a:gd name="connsiteY10" fmla="*/ 0 h 69085"/>
                <a:gd name="connsiteX11" fmla="*/ 65081 w 259571"/>
                <a:gd name="connsiteY11" fmla="*/ 0 h 69085"/>
                <a:gd name="connsiteX12" fmla="*/ 84446 w 259571"/>
                <a:gd name="connsiteY12" fmla="*/ 42775 h 69085"/>
                <a:gd name="connsiteX13" fmla="*/ 84439 w 259571"/>
                <a:gd name="connsiteY13" fmla="*/ 42826 h 69085"/>
                <a:gd name="connsiteX14" fmla="*/ 84403 w 259571"/>
                <a:gd name="connsiteY14" fmla="*/ 42833 h 69085"/>
                <a:gd name="connsiteX15" fmla="*/ 22920 w 259571"/>
                <a:gd name="connsiteY15" fmla="*/ 6647 h 69085"/>
                <a:gd name="connsiteX16" fmla="*/ 30543 w 259571"/>
                <a:gd name="connsiteY16" fmla="*/ 0 h 69085"/>
                <a:gd name="connsiteX17" fmla="*/ 2602 w 259571"/>
                <a:gd name="connsiteY17" fmla="*/ 0 h 69085"/>
                <a:gd name="connsiteX18" fmla="*/ 4074 w 259571"/>
                <a:gd name="connsiteY18" fmla="*/ 15344 h 69085"/>
                <a:gd name="connsiteX19" fmla="*/ 129786 w 259571"/>
                <a:gd name="connsiteY19" fmla="*/ 69086 h 69085"/>
                <a:gd name="connsiteX20" fmla="*/ 255762 w 259571"/>
                <a:gd name="connsiteY20" fmla="*/ 15344 h 69085"/>
                <a:gd name="connsiteX21" fmla="*/ 256923 w 259571"/>
                <a:gd name="connsiteY21" fmla="*/ 0 h 6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9571" h="69085">
                  <a:moveTo>
                    <a:pt x="229129" y="0"/>
                  </a:moveTo>
                  <a:cubicBezTo>
                    <a:pt x="231888" y="2345"/>
                    <a:pt x="234413" y="4585"/>
                    <a:pt x="236609" y="6647"/>
                  </a:cubicBezTo>
                  <a:cubicBezTo>
                    <a:pt x="218738" y="21579"/>
                    <a:pt x="197940" y="33819"/>
                    <a:pt x="175126" y="42833"/>
                  </a:cubicBezTo>
                  <a:cubicBezTo>
                    <a:pt x="175103" y="42837"/>
                    <a:pt x="175080" y="42825"/>
                    <a:pt x="175075" y="42805"/>
                  </a:cubicBezTo>
                  <a:cubicBezTo>
                    <a:pt x="175072" y="42795"/>
                    <a:pt x="175075" y="42784"/>
                    <a:pt x="175083" y="42775"/>
                  </a:cubicBezTo>
                  <a:cubicBezTo>
                    <a:pt x="188735" y="31614"/>
                    <a:pt x="195807" y="15954"/>
                    <a:pt x="194401" y="0"/>
                  </a:cubicBezTo>
                  <a:lnTo>
                    <a:pt x="181528" y="0"/>
                  </a:lnTo>
                  <a:cubicBezTo>
                    <a:pt x="181658" y="1200"/>
                    <a:pt x="181731" y="2414"/>
                    <a:pt x="181731" y="3636"/>
                  </a:cubicBezTo>
                  <a:cubicBezTo>
                    <a:pt x="181731" y="27734"/>
                    <a:pt x="158461" y="47269"/>
                    <a:pt x="129756" y="47269"/>
                  </a:cubicBezTo>
                  <a:cubicBezTo>
                    <a:pt x="101051" y="47269"/>
                    <a:pt x="77780" y="27734"/>
                    <a:pt x="77780" y="3636"/>
                  </a:cubicBezTo>
                  <a:cubicBezTo>
                    <a:pt x="77780" y="2414"/>
                    <a:pt x="77858" y="1200"/>
                    <a:pt x="77988" y="0"/>
                  </a:cubicBezTo>
                  <a:lnTo>
                    <a:pt x="65081" y="0"/>
                  </a:lnTo>
                  <a:cubicBezTo>
                    <a:pt x="63670" y="15962"/>
                    <a:pt x="70762" y="31628"/>
                    <a:pt x="84446" y="42775"/>
                  </a:cubicBezTo>
                  <a:cubicBezTo>
                    <a:pt x="84461" y="42791"/>
                    <a:pt x="84458" y="42813"/>
                    <a:pt x="84439" y="42826"/>
                  </a:cubicBezTo>
                  <a:cubicBezTo>
                    <a:pt x="84429" y="42833"/>
                    <a:pt x="84416" y="42836"/>
                    <a:pt x="84403" y="42833"/>
                  </a:cubicBezTo>
                  <a:cubicBezTo>
                    <a:pt x="61543" y="33885"/>
                    <a:pt x="40733" y="21637"/>
                    <a:pt x="22920" y="6647"/>
                  </a:cubicBezTo>
                  <a:cubicBezTo>
                    <a:pt x="25358" y="4363"/>
                    <a:pt x="27970" y="2182"/>
                    <a:pt x="30543" y="0"/>
                  </a:cubicBezTo>
                  <a:lnTo>
                    <a:pt x="2602" y="0"/>
                  </a:lnTo>
                  <a:cubicBezTo>
                    <a:pt x="-1360" y="4748"/>
                    <a:pt x="-742" y="11190"/>
                    <a:pt x="4074" y="15344"/>
                  </a:cubicBezTo>
                  <a:cubicBezTo>
                    <a:pt x="23227" y="32270"/>
                    <a:pt x="72297" y="69086"/>
                    <a:pt x="129786" y="69086"/>
                  </a:cubicBezTo>
                  <a:cubicBezTo>
                    <a:pt x="187276" y="69086"/>
                    <a:pt x="236302" y="32270"/>
                    <a:pt x="255762" y="15344"/>
                  </a:cubicBezTo>
                  <a:cubicBezTo>
                    <a:pt x="260367" y="11084"/>
                    <a:pt x="260849" y="4715"/>
                    <a:pt x="256923" y="0"/>
                  </a:cubicBezTo>
                  <a:close/>
                </a:path>
              </a:pathLst>
            </a:custGeom>
            <a:solidFill>
              <a:schemeClr val="bg1"/>
            </a:solidFill>
            <a:ln w="4266" cap="flat">
              <a:noFill/>
              <a:prstDash val="solid"/>
              <a:miter/>
            </a:ln>
          </p:spPr>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grpSp>
      <p:pic>
        <p:nvPicPr>
          <p:cNvPr id="12" name="Graphic 11" descr="Lock with solid fill">
            <a:extLst>
              <a:ext uri="{FF2B5EF4-FFF2-40B4-BE49-F238E27FC236}">
                <a16:creationId xmlns:a16="http://schemas.microsoft.com/office/drawing/2014/main" id="{D0842311-7E1D-DCCE-6AF3-FC68D56BB21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71435" y="3479239"/>
            <a:ext cx="464152" cy="464152"/>
          </a:xfrm>
          <a:prstGeom prst="rect">
            <a:avLst/>
          </a:prstGeom>
        </p:spPr>
      </p:pic>
      <p:grpSp>
        <p:nvGrpSpPr>
          <p:cNvPr id="140" name="Group 132">
            <a:extLst>
              <a:ext uri="{FF2B5EF4-FFF2-40B4-BE49-F238E27FC236}">
                <a16:creationId xmlns:a16="http://schemas.microsoft.com/office/drawing/2014/main" id="{0C636B4A-3E21-B582-6476-5C86194517ED}"/>
              </a:ext>
            </a:extLst>
          </p:cNvPr>
          <p:cNvGrpSpPr>
            <a:grpSpLocks noChangeAspect="1"/>
          </p:cNvGrpSpPr>
          <p:nvPr/>
        </p:nvGrpSpPr>
        <p:grpSpPr>
          <a:xfrm>
            <a:off x="9812565" y="3563650"/>
            <a:ext cx="784038" cy="743466"/>
            <a:chOff x="5716010" y="2517212"/>
            <a:chExt cx="648499" cy="649042"/>
          </a:xfrm>
        </p:grpSpPr>
        <p:sp>
          <p:nvSpPr>
            <p:cNvPr id="141" name="Oval 140">
              <a:extLst>
                <a:ext uri="{FF2B5EF4-FFF2-40B4-BE49-F238E27FC236}">
                  <a16:creationId xmlns:a16="http://schemas.microsoft.com/office/drawing/2014/main" id="{646FDAB9-F682-D821-B964-91061E069EEB}"/>
                </a:ext>
              </a:extLst>
            </p:cNvPr>
            <p:cNvSpPr>
              <a:spLocks noChangeAspect="1"/>
            </p:cNvSpPr>
            <p:nvPr/>
          </p:nvSpPr>
          <p:spPr>
            <a:xfrm>
              <a:off x="5716010" y="2517212"/>
              <a:ext cx="648499" cy="649042"/>
            </a:xfrm>
            <a:prstGeom prst="ellipse">
              <a:avLst/>
            </a:prstGeom>
            <a:solidFill>
              <a:schemeClr val="accent4">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00" b="1" i="0" u="none" strike="noStrike" kern="1200" cap="none" spc="0" normalizeH="0" baseline="0" noProof="0">
                <a:ln>
                  <a:noFill/>
                </a:ln>
                <a:solidFill>
                  <a:srgbClr val="FFFFFF"/>
                </a:solidFill>
                <a:effectLst/>
                <a:uLnTx/>
                <a:uFillTx/>
                <a:latin typeface="Segoe UI"/>
                <a:ea typeface="+mn-ea"/>
                <a:cs typeface="+mn-cs"/>
              </a:endParaRPr>
            </a:p>
          </p:txBody>
        </p:sp>
        <p:sp>
          <p:nvSpPr>
            <p:cNvPr id="142" name="Oval 141">
              <a:extLst>
                <a:ext uri="{FF2B5EF4-FFF2-40B4-BE49-F238E27FC236}">
                  <a16:creationId xmlns:a16="http://schemas.microsoft.com/office/drawing/2014/main" id="{6DF81D33-4A9B-87A8-0275-43A9AC0AF9A0}"/>
                </a:ext>
              </a:extLst>
            </p:cNvPr>
            <p:cNvSpPr>
              <a:spLocks noChangeAspect="1"/>
            </p:cNvSpPr>
            <p:nvPr/>
          </p:nvSpPr>
          <p:spPr>
            <a:xfrm>
              <a:off x="5790837" y="2592101"/>
              <a:ext cx="498845" cy="499263"/>
            </a:xfrm>
            <a:prstGeom prst="ellipse">
              <a:avLst/>
            </a:prstGeom>
            <a:solidFill>
              <a:schemeClr val="accent3">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a:ea typeface="+mn-ea"/>
                <a:cs typeface="+mn-cs"/>
              </a:endParaRPr>
            </a:p>
          </p:txBody>
        </p:sp>
      </p:grpSp>
      <p:sp>
        <p:nvSpPr>
          <p:cNvPr id="147" name="TextBox 146">
            <a:extLst>
              <a:ext uri="{FF2B5EF4-FFF2-40B4-BE49-F238E27FC236}">
                <a16:creationId xmlns:a16="http://schemas.microsoft.com/office/drawing/2014/main" id="{721336AB-2E39-56DF-DFF3-0166EFE95312}"/>
              </a:ext>
            </a:extLst>
          </p:cNvPr>
          <p:cNvSpPr txBox="1"/>
          <p:nvPr/>
        </p:nvSpPr>
        <p:spPr>
          <a:xfrm>
            <a:off x="9177984" y="4745810"/>
            <a:ext cx="2122834" cy="1492716"/>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4B4027"/>
                </a:solidFill>
                <a:effectLst/>
                <a:uLnTx/>
                <a:uFillTx/>
                <a:latin typeface="Segoe UI"/>
                <a:ea typeface="+mn-ea"/>
                <a:cs typeface="Times New Roman" pitchFamily="18" charset="0"/>
              </a:rPr>
              <a:t>Code Hygiene</a:t>
            </a:r>
            <a:br>
              <a:rPr kumimoji="0" lang="en-US" sz="1200" b="1" i="0" u="none" strike="noStrike" kern="1200" cap="none" spc="0" normalizeH="0" baseline="0" noProof="0">
                <a:ln>
                  <a:noFill/>
                </a:ln>
                <a:solidFill>
                  <a:srgbClr val="000000"/>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000000"/>
                </a:solidFill>
                <a:effectLst/>
                <a:uLnTx/>
                <a:uFillTx/>
                <a:latin typeface="Segoe UI Semilight"/>
                <a:ea typeface="+mn-ea"/>
                <a:cs typeface="Times New Roman" pitchFamily="18" charset="0"/>
              </a:rPr>
              <a:t>Ensure code quality by adhering to best practices for DAX queries and Power BI development, regularly reviewing and optimizing for performance, maintainability, and scalability.</a:t>
            </a:r>
          </a:p>
        </p:txBody>
      </p:sp>
      <p:pic>
        <p:nvPicPr>
          <p:cNvPr id="14" name="Graphic 13">
            <a:extLst>
              <a:ext uri="{FF2B5EF4-FFF2-40B4-BE49-F238E27FC236}">
                <a16:creationId xmlns:a16="http://schemas.microsoft.com/office/drawing/2014/main" id="{DA708BF3-5A87-5ED3-B611-346318424C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83002" y="3721476"/>
            <a:ext cx="459517" cy="459517"/>
          </a:xfrm>
          <a:prstGeom prst="rect">
            <a:avLst/>
          </a:prstGeom>
        </p:spPr>
      </p:pic>
      <p:grpSp>
        <p:nvGrpSpPr>
          <p:cNvPr id="60" name="Group 59">
            <a:extLst>
              <a:ext uri="{FF2B5EF4-FFF2-40B4-BE49-F238E27FC236}">
                <a16:creationId xmlns:a16="http://schemas.microsoft.com/office/drawing/2014/main" id="{1615225B-C845-210E-1F50-B8F7BCC38A08}"/>
              </a:ext>
            </a:extLst>
          </p:cNvPr>
          <p:cNvGrpSpPr/>
          <p:nvPr/>
        </p:nvGrpSpPr>
        <p:grpSpPr>
          <a:xfrm>
            <a:off x="9937050" y="1292874"/>
            <a:ext cx="1979140" cy="1504593"/>
            <a:chOff x="6971828" y="3129772"/>
            <a:chExt cx="2016330" cy="1297875"/>
          </a:xfrm>
        </p:grpSpPr>
        <p:sp>
          <p:nvSpPr>
            <p:cNvPr id="61" name="TextBox 60">
              <a:extLst>
                <a:ext uri="{FF2B5EF4-FFF2-40B4-BE49-F238E27FC236}">
                  <a16:creationId xmlns:a16="http://schemas.microsoft.com/office/drawing/2014/main" id="{70378875-8393-912D-2224-19E00B26B526}"/>
                </a:ext>
              </a:extLst>
            </p:cNvPr>
            <p:cNvSpPr txBox="1"/>
            <p:nvPr/>
          </p:nvSpPr>
          <p:spPr>
            <a:xfrm>
              <a:off x="6971828" y="3365684"/>
              <a:ext cx="2016330" cy="1061963"/>
            </a:xfrm>
            <a:prstGeom prst="rect">
              <a:avLst/>
            </a:prstGeom>
            <a:noFill/>
          </p:spPr>
          <p:txBody>
            <a:bodyPr wrap="square" lIns="0" tIns="0" rIns="0" bIns="0" rtlCol="0">
              <a:spAutoFit/>
            </a:bodyPr>
            <a:lstStyle/>
            <a:p>
              <a:pPr marL="0" marR="0" lvl="0" indent="0" algn="ctr" defTabSz="914400" rtl="0" eaLnBrk="0" fontAlgn="base" latinLnBrk="0" hangingPunct="0">
                <a:lnSpc>
                  <a:spcPct val="100000"/>
                </a:lnSpc>
                <a:spcBef>
                  <a:spcPct val="20000"/>
                </a:spcBef>
                <a:spcAft>
                  <a:spcPct val="0"/>
                </a:spcAft>
                <a:buClr>
                  <a:srgbClr val="0B1F65"/>
                </a:buClr>
                <a:buSzTx/>
                <a:buFont typeface="Webdings" pitchFamily="18" charset="2"/>
                <a:buNone/>
                <a:tabLst/>
                <a:defRPr/>
              </a:pPr>
              <a:r>
                <a:rPr kumimoji="0" lang="en-US" sz="1000" b="0" i="0" u="none" strike="noStrike" kern="1200" cap="none" spc="0" normalizeH="0" baseline="0" noProof="0">
                  <a:ln>
                    <a:noFill/>
                  </a:ln>
                  <a:solidFill>
                    <a:srgbClr val="000000"/>
                  </a:solidFill>
                  <a:effectLst/>
                  <a:uLnTx/>
                  <a:uFillTx/>
                  <a:latin typeface="Segoe UI Semilight"/>
                  <a:ea typeface="+mn-ea"/>
                  <a:cs typeface="Times New Roman" pitchFamily="18" charset="0"/>
                </a:rPr>
                <a:t>Document Power BI report structures, data models, calculations, and security configurations to ensure clarity and maintainability. Include details on data sources, transformations, and any custom visuals or DAX formulas used.</a:t>
              </a:r>
            </a:p>
          </p:txBody>
        </p:sp>
        <p:sp>
          <p:nvSpPr>
            <p:cNvPr id="63" name="Rectangle 62">
              <a:extLst>
                <a:ext uri="{FF2B5EF4-FFF2-40B4-BE49-F238E27FC236}">
                  <a16:creationId xmlns:a16="http://schemas.microsoft.com/office/drawing/2014/main" id="{5EB3F7B5-206C-42B8-9079-053D8DF374FA}"/>
                </a:ext>
              </a:extLst>
            </p:cNvPr>
            <p:cNvSpPr/>
            <p:nvPr/>
          </p:nvSpPr>
          <p:spPr>
            <a:xfrm>
              <a:off x="7229986" y="3129772"/>
              <a:ext cx="1420819" cy="144049"/>
            </a:xfrm>
            <a:prstGeom prst="rect">
              <a:avLst/>
            </a:prstGeom>
          </p:spPr>
          <p:txBody>
            <a:bodyPr wrap="none" lIns="0" tIns="0" rIns="0" bIns="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006666"/>
                  </a:solidFill>
                  <a:effectLst/>
                  <a:uLnTx/>
                  <a:uFillTx/>
                  <a:latin typeface="Segoe UI"/>
                  <a:ea typeface="+mn-ea"/>
                  <a:cs typeface="Times New Roman" pitchFamily="18" charset="0"/>
                </a:rPr>
                <a:t>Documentations</a:t>
              </a:r>
            </a:p>
          </p:txBody>
        </p:sp>
      </p:grpSp>
      <p:grpSp>
        <p:nvGrpSpPr>
          <p:cNvPr id="75" name="Group 74">
            <a:extLst>
              <a:ext uri="{FF2B5EF4-FFF2-40B4-BE49-F238E27FC236}">
                <a16:creationId xmlns:a16="http://schemas.microsoft.com/office/drawing/2014/main" id="{EDF023FC-DB69-D80F-C1D5-41B68D4EAD4E}"/>
              </a:ext>
            </a:extLst>
          </p:cNvPr>
          <p:cNvGrpSpPr/>
          <p:nvPr/>
        </p:nvGrpSpPr>
        <p:grpSpPr>
          <a:xfrm>
            <a:off x="10650677" y="3183407"/>
            <a:ext cx="792064" cy="751077"/>
            <a:chOff x="10696495" y="3175839"/>
            <a:chExt cx="792064" cy="751077"/>
          </a:xfrm>
        </p:grpSpPr>
        <p:sp>
          <p:nvSpPr>
            <p:cNvPr id="69" name="Oval 68">
              <a:extLst>
                <a:ext uri="{FF2B5EF4-FFF2-40B4-BE49-F238E27FC236}">
                  <a16:creationId xmlns:a16="http://schemas.microsoft.com/office/drawing/2014/main" id="{38A29B37-C947-0909-FD81-D9D2F60658B2}"/>
                </a:ext>
              </a:extLst>
            </p:cNvPr>
            <p:cNvSpPr>
              <a:spLocks noChangeAspect="1"/>
            </p:cNvSpPr>
            <p:nvPr/>
          </p:nvSpPr>
          <p:spPr>
            <a:xfrm>
              <a:off x="10696495" y="3175839"/>
              <a:ext cx="792064" cy="751077"/>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400" b="1" i="0" u="none" strike="noStrike" kern="1200" cap="none" spc="0" normalizeH="0" baseline="0" noProof="0">
                <a:ln>
                  <a:noFill/>
                </a:ln>
                <a:solidFill>
                  <a:srgbClr val="FFFFFF"/>
                </a:solidFill>
                <a:effectLst/>
                <a:uLnTx/>
                <a:uFillTx/>
                <a:latin typeface="Segoe UI"/>
                <a:ea typeface="+mn-ea"/>
                <a:cs typeface="+mn-cs"/>
              </a:endParaRPr>
            </a:p>
          </p:txBody>
        </p:sp>
        <p:sp>
          <p:nvSpPr>
            <p:cNvPr id="68" name="Oval 67">
              <a:extLst>
                <a:ext uri="{FF2B5EF4-FFF2-40B4-BE49-F238E27FC236}">
                  <a16:creationId xmlns:a16="http://schemas.microsoft.com/office/drawing/2014/main" id="{D9FB085D-9D3F-8E7F-582D-5A0B75FA9240}"/>
                </a:ext>
              </a:extLst>
            </p:cNvPr>
            <p:cNvSpPr>
              <a:spLocks noChangeAspect="1"/>
            </p:cNvSpPr>
            <p:nvPr/>
          </p:nvSpPr>
          <p:spPr>
            <a:xfrm>
              <a:off x="10794469" y="3267491"/>
              <a:ext cx="591373" cy="560770"/>
            </a:xfrm>
            <a:prstGeom prst="ellipse">
              <a:avLst/>
            </a:prstGeom>
            <a:solidFill>
              <a:schemeClr val="tx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00" b="1" i="0" u="none" strike="noStrike" kern="1200" cap="none" spc="0" normalizeH="0" baseline="0" noProof="0">
                <a:ln>
                  <a:noFill/>
                </a:ln>
                <a:solidFill>
                  <a:srgbClr val="FFFFFF"/>
                </a:solidFill>
                <a:effectLst/>
                <a:uLnTx/>
                <a:uFillTx/>
                <a:latin typeface="Segoe UI"/>
                <a:ea typeface="+mn-ea"/>
                <a:cs typeface="+mn-cs"/>
              </a:endParaRPr>
            </a:p>
          </p:txBody>
        </p:sp>
        <p:pic>
          <p:nvPicPr>
            <p:cNvPr id="67" name="Graphic 66">
              <a:extLst>
                <a:ext uri="{FF2B5EF4-FFF2-40B4-BE49-F238E27FC236}">
                  <a16:creationId xmlns:a16="http://schemas.microsoft.com/office/drawing/2014/main" id="{CBE7B3C9-6F4A-CB58-152C-BC84D87CE5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922401" y="3378398"/>
              <a:ext cx="335510" cy="335510"/>
            </a:xfrm>
            <a:prstGeom prst="rect">
              <a:avLst/>
            </a:prstGeom>
          </p:spPr>
        </p:pic>
      </p:grpSp>
      <p:cxnSp>
        <p:nvCxnSpPr>
          <p:cNvPr id="20" name="Straight Connector 19">
            <a:extLst>
              <a:ext uri="{FF2B5EF4-FFF2-40B4-BE49-F238E27FC236}">
                <a16:creationId xmlns:a16="http://schemas.microsoft.com/office/drawing/2014/main" id="{DDBA3118-472D-10E8-406C-1DEB68FD0DA5}"/>
              </a:ext>
            </a:extLst>
          </p:cNvPr>
          <p:cNvCxnSpPr>
            <a:cxnSpLocks/>
          </p:cNvCxnSpPr>
          <p:nvPr/>
        </p:nvCxnSpPr>
        <p:spPr bwMode="auto">
          <a:xfrm>
            <a:off x="4930934" y="2318046"/>
            <a:ext cx="495" cy="479421"/>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1" name="Oval 80">
            <a:extLst>
              <a:ext uri="{FF2B5EF4-FFF2-40B4-BE49-F238E27FC236}">
                <a16:creationId xmlns:a16="http://schemas.microsoft.com/office/drawing/2014/main" id="{2CC30BF6-4A2C-5A80-AC97-D5F01E08158E}"/>
              </a:ext>
            </a:extLst>
          </p:cNvPr>
          <p:cNvSpPr>
            <a:spLocks noChangeAspect="1"/>
          </p:cNvSpPr>
          <p:nvPr/>
        </p:nvSpPr>
        <p:spPr>
          <a:xfrm>
            <a:off x="5100513" y="3532673"/>
            <a:ext cx="784038" cy="743466"/>
          </a:xfrm>
          <a:prstGeom prst="ellipse">
            <a:avLst/>
          </a:prstGeom>
          <a:solidFill>
            <a:schemeClr val="accent5">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00" b="1" i="0" u="none" strike="noStrike" kern="1200" cap="none" spc="0" normalizeH="0" baseline="0" noProof="0">
              <a:ln>
                <a:noFill/>
              </a:ln>
              <a:solidFill>
                <a:srgbClr val="FFFFFF"/>
              </a:solidFill>
              <a:effectLst/>
              <a:uLnTx/>
              <a:uFillTx/>
              <a:latin typeface="Segoe UI"/>
              <a:ea typeface="+mn-ea"/>
              <a:cs typeface="+mn-cs"/>
            </a:endParaRPr>
          </a:p>
        </p:txBody>
      </p:sp>
      <p:grpSp>
        <p:nvGrpSpPr>
          <p:cNvPr id="58" name="Group 57">
            <a:extLst>
              <a:ext uri="{FF2B5EF4-FFF2-40B4-BE49-F238E27FC236}">
                <a16:creationId xmlns:a16="http://schemas.microsoft.com/office/drawing/2014/main" id="{71117FFA-5611-F3D6-5473-04F410C3DE4C}"/>
              </a:ext>
            </a:extLst>
          </p:cNvPr>
          <p:cNvGrpSpPr/>
          <p:nvPr/>
        </p:nvGrpSpPr>
        <p:grpSpPr>
          <a:xfrm>
            <a:off x="5173287" y="3618458"/>
            <a:ext cx="603106" cy="571897"/>
            <a:chOff x="5181697" y="3749580"/>
            <a:chExt cx="603106" cy="571897"/>
          </a:xfrm>
        </p:grpSpPr>
        <p:sp>
          <p:nvSpPr>
            <p:cNvPr id="82" name="Oval 81">
              <a:extLst>
                <a:ext uri="{FF2B5EF4-FFF2-40B4-BE49-F238E27FC236}">
                  <a16:creationId xmlns:a16="http://schemas.microsoft.com/office/drawing/2014/main" id="{6414D684-B309-76E7-46D3-178C8F482ABA}"/>
                </a:ext>
              </a:extLst>
            </p:cNvPr>
            <p:cNvSpPr>
              <a:spLocks noChangeAspect="1"/>
            </p:cNvSpPr>
            <p:nvPr/>
          </p:nvSpPr>
          <p:spPr>
            <a:xfrm>
              <a:off x="5181697" y="3749580"/>
              <a:ext cx="603106" cy="571897"/>
            </a:xfrm>
            <a:prstGeom prst="ellipse">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a:ea typeface="+mn-ea"/>
                <a:cs typeface="+mn-cs"/>
              </a:endParaRPr>
            </a:p>
          </p:txBody>
        </p:sp>
        <p:pic>
          <p:nvPicPr>
            <p:cNvPr id="84" name="Graphic 83" descr="Programmer male with solid fill">
              <a:extLst>
                <a:ext uri="{FF2B5EF4-FFF2-40B4-BE49-F238E27FC236}">
                  <a16:creationId xmlns:a16="http://schemas.microsoft.com/office/drawing/2014/main" id="{E9C0A066-EF6C-4B93-86C7-F7DD46CB7B7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34953" y="3845985"/>
              <a:ext cx="322556" cy="322556"/>
            </a:xfrm>
            <a:prstGeom prst="rect">
              <a:avLst/>
            </a:prstGeom>
          </p:spPr>
        </p:pic>
      </p:grpSp>
      <p:sp>
        <p:nvSpPr>
          <p:cNvPr id="24" name="TextBox 23">
            <a:extLst>
              <a:ext uri="{FF2B5EF4-FFF2-40B4-BE49-F238E27FC236}">
                <a16:creationId xmlns:a16="http://schemas.microsoft.com/office/drawing/2014/main" id="{3B85F3AF-0D5B-0584-9B52-12726ADC4BEF}"/>
              </a:ext>
            </a:extLst>
          </p:cNvPr>
          <p:cNvSpPr txBox="1"/>
          <p:nvPr/>
        </p:nvSpPr>
        <p:spPr>
          <a:xfrm>
            <a:off x="4331435" y="4926742"/>
            <a:ext cx="2430148" cy="1015663"/>
          </a:xfrm>
          <a:prstGeom prst="rect">
            <a:avLst/>
          </a:prstGeom>
          <a:noFill/>
        </p:spPr>
        <p:txBody>
          <a:bodyPr wrap="square">
            <a:spAutoFit/>
          </a:bodyPr>
          <a:lstStyle/>
          <a:p>
            <a:pPr marL="0" marR="0" lvl="0" indent="0" algn="ctr" defTabSz="914400" rtl="0" eaLnBrk="0" fontAlgn="base" latinLnBrk="0" hangingPunct="0">
              <a:lnSpc>
                <a:spcPct val="100000"/>
              </a:lnSpc>
              <a:spcBef>
                <a:spcPct val="20000"/>
              </a:spcBef>
              <a:spcAft>
                <a:spcPct val="0"/>
              </a:spcAft>
              <a:buClr>
                <a:srgbClr val="0B1F65"/>
              </a:buClr>
              <a:buSzTx/>
              <a:buFont typeface="Webdings" pitchFamily="18" charset="2"/>
              <a:buNone/>
              <a:tabLst/>
              <a:defRPr/>
            </a:pPr>
            <a:r>
              <a:rPr kumimoji="0" lang="en-US" sz="1000" b="0" i="0" u="none" strike="noStrike" kern="1200" cap="none" spc="0" normalizeH="0" baseline="0" noProof="0">
                <a:ln>
                  <a:noFill/>
                </a:ln>
                <a:solidFill>
                  <a:srgbClr val="000000"/>
                </a:solidFill>
                <a:effectLst/>
                <a:uLnTx/>
                <a:uFillTx/>
                <a:latin typeface="Segoe UI Semilight"/>
                <a:ea typeface="+mn-ea"/>
                <a:cs typeface="Times New Roman" pitchFamily="18" charset="0"/>
              </a:rPr>
              <a:t>Develop Power BI dashboards and reports as per design, ensuring data accuracy, interactivity, and responsiveness. Reuse measures and templates for efficiency and maintainability.</a:t>
            </a:r>
          </a:p>
        </p:txBody>
      </p:sp>
    </p:spTree>
    <p:extLst>
      <p:ext uri="{BB962C8B-B14F-4D97-AF65-F5344CB8AC3E}">
        <p14:creationId xmlns:p14="http://schemas.microsoft.com/office/powerpoint/2010/main" val="3793297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A1C43BA-A036-C0BA-2EF1-4E9ACE7230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0ED7FAF-D2EA-9050-EB3D-0AE6CCDF3FCB}"/>
              </a:ext>
            </a:extLst>
          </p:cNvPr>
          <p:cNvSpPr txBox="1"/>
          <p:nvPr/>
        </p:nvSpPr>
        <p:spPr>
          <a:xfrm>
            <a:off x="609600" y="2905780"/>
            <a:ext cx="6934200" cy="64633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2800" b="1" i="1" u="none" strike="noStrike" kern="1200" cap="none" spc="0" normalizeH="0" baseline="0" noProof="0">
                <a:ln>
                  <a:noFill/>
                </a:ln>
                <a:solidFill>
                  <a:srgbClr val="FFFFFF"/>
                </a:solidFill>
                <a:effectLst/>
                <a:uLnTx/>
                <a:uFillTx/>
                <a:latin typeface="Segoe UI"/>
                <a:ea typeface="+mn-ea"/>
                <a:cs typeface="Times New Roman" pitchFamily="18" charset="0"/>
              </a:rPr>
              <a:t>Phase</a:t>
            </a:r>
            <a:r>
              <a:rPr kumimoji="0" lang="en-US" sz="3600" b="1" i="1" u="none" strike="noStrike" kern="1200" cap="none" spc="0" normalizeH="0" baseline="0" noProof="0">
                <a:ln>
                  <a:noFill/>
                </a:ln>
                <a:solidFill>
                  <a:srgbClr val="FFFFFF"/>
                </a:solidFill>
                <a:effectLst/>
                <a:uLnTx/>
                <a:uFillTx/>
                <a:latin typeface="Segoe UI"/>
                <a:ea typeface="+mn-ea"/>
                <a:cs typeface="Times New Roman" pitchFamily="18" charset="0"/>
              </a:rPr>
              <a:t> </a:t>
            </a:r>
            <a:r>
              <a:rPr kumimoji="0" lang="en-US" sz="2800" b="1" i="1" u="none" strike="noStrike" kern="1200" cap="none" spc="0" normalizeH="0" baseline="0" noProof="0">
                <a:ln>
                  <a:noFill/>
                </a:ln>
                <a:solidFill>
                  <a:srgbClr val="FFFFFF"/>
                </a:solidFill>
                <a:effectLst/>
                <a:uLnTx/>
                <a:uFillTx/>
                <a:latin typeface="Segoe UI"/>
                <a:ea typeface="+mn-ea"/>
                <a:cs typeface="Times New Roman" pitchFamily="18" charset="0"/>
              </a:rPr>
              <a:t>05 – Testing</a:t>
            </a:r>
          </a:p>
        </p:txBody>
      </p:sp>
    </p:spTree>
    <p:extLst>
      <p:ext uri="{BB962C8B-B14F-4D97-AF65-F5344CB8AC3E}">
        <p14:creationId xmlns:p14="http://schemas.microsoft.com/office/powerpoint/2010/main" val="28025274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7632C-890E-BF49-C6A1-59951D395573}"/>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59825699-BF7D-5270-8C98-12A9F030F0B8}"/>
              </a:ext>
            </a:extLst>
          </p:cNvPr>
          <p:cNvSpPr/>
          <p:nvPr/>
        </p:nvSpPr>
        <p:spPr>
          <a:xfrm>
            <a:off x="6342551" y="1710097"/>
            <a:ext cx="5554764" cy="4762837"/>
          </a:xfrm>
          <a:prstGeom prst="roundRect">
            <a:avLst/>
          </a:prstGeom>
          <a:ln w="38100">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21" name="Rectangle: Rounded Corners 20">
            <a:extLst>
              <a:ext uri="{FF2B5EF4-FFF2-40B4-BE49-F238E27FC236}">
                <a16:creationId xmlns:a16="http://schemas.microsoft.com/office/drawing/2014/main" id="{3563C7D5-5515-F2F2-1BDB-91CFE02B7514}"/>
              </a:ext>
            </a:extLst>
          </p:cNvPr>
          <p:cNvSpPr/>
          <p:nvPr/>
        </p:nvSpPr>
        <p:spPr>
          <a:xfrm>
            <a:off x="442179" y="3925802"/>
            <a:ext cx="4556859" cy="2547132"/>
          </a:xfrm>
          <a:prstGeom prst="roundRect">
            <a:avLst/>
          </a:prstGeom>
          <a:solidFill>
            <a:srgbClr val="006666"/>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13" name="Rectangle 12">
            <a:extLst>
              <a:ext uri="{FF2B5EF4-FFF2-40B4-BE49-F238E27FC236}">
                <a16:creationId xmlns:a16="http://schemas.microsoft.com/office/drawing/2014/main" id="{EFC565E7-DA14-41C8-819B-D445FBBC697B}"/>
              </a:ext>
            </a:extLst>
          </p:cNvPr>
          <p:cNvSpPr/>
          <p:nvPr/>
        </p:nvSpPr>
        <p:spPr>
          <a:xfrm>
            <a:off x="1"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1" i="1" u="none" strike="noStrike" kern="0" cap="none" spc="0" normalizeH="0" baseline="0" noProof="0">
                <a:ln>
                  <a:noFill/>
                </a:ln>
                <a:solidFill>
                  <a:prstClr val="white"/>
                </a:solidFill>
                <a:effectLst/>
                <a:uLnTx/>
                <a:uFillTx/>
                <a:latin typeface="Arial"/>
                <a:ea typeface="+mn-ea"/>
                <a:cs typeface="Times New Roman" pitchFamily="18" charset="0"/>
              </a:rPr>
              <a:t>Testing Phase</a:t>
            </a:r>
          </a:p>
        </p:txBody>
      </p:sp>
      <p:sp>
        <p:nvSpPr>
          <p:cNvPr id="3" name="TextBox 2">
            <a:extLst>
              <a:ext uri="{FF2B5EF4-FFF2-40B4-BE49-F238E27FC236}">
                <a16:creationId xmlns:a16="http://schemas.microsoft.com/office/drawing/2014/main" id="{E12C7523-B1D3-6C9E-CDB2-99360A66FCA6}"/>
              </a:ext>
            </a:extLst>
          </p:cNvPr>
          <p:cNvSpPr txBox="1"/>
          <p:nvPr/>
        </p:nvSpPr>
        <p:spPr>
          <a:xfrm>
            <a:off x="71797" y="361181"/>
            <a:ext cx="11276250" cy="4924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300" b="0" i="0" u="none" strike="noStrike" kern="1200" cap="none" spc="0" normalizeH="0" baseline="0" noProof="0">
                <a:ln>
                  <a:noFill/>
                </a:ln>
                <a:solidFill>
                  <a:srgbClr val="0D0D0D"/>
                </a:solidFill>
                <a:effectLst/>
                <a:uLnTx/>
                <a:uFillTx/>
                <a:ea typeface="+mn-ea"/>
                <a:cs typeface="Arial" panose="020B0604020202020204" pitchFamily="34" charset="0"/>
              </a:rPr>
              <a:t>The </a:t>
            </a:r>
            <a:r>
              <a:rPr kumimoji="0" lang="en-US" sz="1300" i="0" u="none" strike="noStrike" kern="1200" cap="none" spc="0" normalizeH="0" baseline="0" noProof="0">
                <a:ln>
                  <a:noFill/>
                </a:ln>
                <a:solidFill>
                  <a:srgbClr val="0D0D0D"/>
                </a:solidFill>
                <a:effectLst/>
                <a:uLnTx/>
                <a:uFillTx/>
                <a:ea typeface="+mn-ea"/>
                <a:cs typeface="Arial" panose="020B0604020202020204" pitchFamily="34" charset="0"/>
              </a:rPr>
              <a:t>purpose of Testing </a:t>
            </a:r>
            <a:r>
              <a:rPr kumimoji="0" lang="en-US" sz="1300" b="0" i="0" u="none" strike="noStrike" kern="1200" cap="none" spc="0" normalizeH="0" baseline="0" noProof="0">
                <a:ln>
                  <a:noFill/>
                </a:ln>
                <a:solidFill>
                  <a:srgbClr val="0D0D0D"/>
                </a:solidFill>
                <a:effectLst/>
                <a:uLnTx/>
                <a:uFillTx/>
                <a:ea typeface="+mn-ea"/>
                <a:cs typeface="Arial" panose="020B0604020202020204" pitchFamily="34" charset="0"/>
              </a:rPr>
              <a:t>is to validate the dashboards and reports by identifying and resolving issues, ensuring they meet business goals, provide accurate data insights, and deliver a seamless user experience.</a:t>
            </a:r>
          </a:p>
        </p:txBody>
      </p:sp>
      <p:sp>
        <p:nvSpPr>
          <p:cNvPr id="5" name="TextBox 4">
            <a:extLst>
              <a:ext uri="{FF2B5EF4-FFF2-40B4-BE49-F238E27FC236}">
                <a16:creationId xmlns:a16="http://schemas.microsoft.com/office/drawing/2014/main" id="{B954D822-58DE-B67F-C825-DF956A8AAFE2}"/>
              </a:ext>
            </a:extLst>
          </p:cNvPr>
          <p:cNvSpPr txBox="1"/>
          <p:nvPr/>
        </p:nvSpPr>
        <p:spPr>
          <a:xfrm>
            <a:off x="7203866" y="2499538"/>
            <a:ext cx="4397646" cy="78636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006666"/>
                </a:solidFill>
                <a:effectLst/>
                <a:uLnTx/>
                <a:uFillTx/>
                <a:ea typeface="+mn-ea"/>
                <a:cs typeface="Times New Roman" pitchFamily="18" charset="0"/>
              </a:rPr>
              <a:t>Define Test Scenarios</a:t>
            </a:r>
            <a:endParaRPr kumimoji="0" lang="en-US" sz="1100" b="0" i="0" u="none" strike="noStrike" kern="1200" cap="none" spc="0" normalizeH="0" baseline="0" noProof="0">
              <a:ln>
                <a:noFill/>
              </a:ln>
              <a:solidFill>
                <a:srgbClr val="006666"/>
              </a:solidFill>
              <a:effectLst/>
              <a:uLnTx/>
              <a:uFillTx/>
              <a:ea typeface="+mn-ea"/>
              <a:cs typeface="Times New Roman" pitchFamily="18" charset="0"/>
            </a:endParaRPr>
          </a:p>
          <a:p>
            <a:pPr marL="171450" marR="0" lvl="0" indent="-171450" algn="l" defTabSz="914400" rtl="0" eaLnBrk="0" fontAlgn="base" latinLnBrk="0" hangingPunct="0">
              <a:lnSpc>
                <a:spcPct val="100000"/>
              </a:lnSpc>
              <a:spcBef>
                <a:spcPct val="10000"/>
              </a:spcBef>
              <a:spcAft>
                <a:spcPct val="0"/>
              </a:spcAft>
              <a:buClrTx/>
              <a:buSzPts val="1050"/>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ea typeface="+mn-ea"/>
                <a:cs typeface="Aharoni" panose="02010803020104030203" pitchFamily="2" charset="-79"/>
              </a:rPr>
              <a:t>Identify and document scenarios covering data accuracy, interactivity (e.g., slicers, filters, drill-throughs), performance, and security.</a:t>
            </a:r>
          </a:p>
        </p:txBody>
      </p:sp>
      <p:sp>
        <p:nvSpPr>
          <p:cNvPr id="6" name="TextBox 5">
            <a:extLst>
              <a:ext uri="{FF2B5EF4-FFF2-40B4-BE49-F238E27FC236}">
                <a16:creationId xmlns:a16="http://schemas.microsoft.com/office/drawing/2014/main" id="{2C5F98F9-A696-156F-7012-E9040280282D}"/>
              </a:ext>
            </a:extLst>
          </p:cNvPr>
          <p:cNvSpPr txBox="1"/>
          <p:nvPr/>
        </p:nvSpPr>
        <p:spPr>
          <a:xfrm>
            <a:off x="7211694" y="3312302"/>
            <a:ext cx="4685621" cy="78636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100" b="1">
                <a:solidFill>
                  <a:srgbClr val="4B4027">
                    <a:lumMod val="40000"/>
                    <a:lumOff val="60000"/>
                  </a:srgbClr>
                </a:solidFill>
                <a:cs typeface="Times New Roman" pitchFamily="18" charset="0"/>
              </a:rPr>
              <a:t>Load Testing</a:t>
            </a:r>
            <a:endParaRPr kumimoji="0" lang="en-US" sz="1100" b="1" i="0" u="none" strike="noStrike" kern="1200" cap="none" spc="0" normalizeH="0" baseline="0" noProof="0">
              <a:ln>
                <a:noFill/>
              </a:ln>
              <a:solidFill>
                <a:srgbClr val="4B4027">
                  <a:lumMod val="40000"/>
                  <a:lumOff val="60000"/>
                </a:srgbClr>
              </a:solidFill>
              <a:effectLst/>
              <a:uLnTx/>
              <a:uFillTx/>
              <a:ea typeface="+mn-ea"/>
              <a:cs typeface="Times New Roman" pitchFamily="18" charset="0"/>
            </a:endParaRPr>
          </a:p>
          <a:p>
            <a:pPr marL="171450" lvl="0" indent="-171450" eaLnBrk="0" fontAlgn="base" hangingPunct="0">
              <a:spcBef>
                <a:spcPct val="10000"/>
              </a:spcBef>
              <a:spcAft>
                <a:spcPct val="0"/>
              </a:spcAft>
              <a:buClr>
                <a:srgbClr val="0B1F65"/>
              </a:buClr>
              <a:buFont typeface="Arial" panose="020B0604020202020204" pitchFamily="34" charset="0"/>
              <a:buChar char="•"/>
            </a:pPr>
            <a:r>
              <a:rPr lang="en-US" sz="1100">
                <a:solidFill>
                  <a:srgbClr val="000000"/>
                </a:solidFill>
                <a:cs typeface="Times New Roman" pitchFamily="18" charset="0"/>
              </a:rPr>
              <a:t>Perform load testing to evaluate the performance of Power BI reports under varying levels of data and user activity, ensuring responsiveness and reliability.</a:t>
            </a:r>
            <a:endParaRPr kumimoji="0" lang="en-US" sz="1100" b="0" i="0" u="none" strike="noStrike" kern="1200" cap="none" spc="0" normalizeH="0" baseline="0" noProof="0">
              <a:ln>
                <a:noFill/>
              </a:ln>
              <a:solidFill>
                <a:srgbClr val="000000"/>
              </a:solidFill>
              <a:effectLst/>
              <a:uLnTx/>
              <a:uFillTx/>
              <a:ea typeface="+mn-ea"/>
              <a:cs typeface="Times New Roman" pitchFamily="18" charset="0"/>
            </a:endParaRPr>
          </a:p>
        </p:txBody>
      </p:sp>
      <p:sp>
        <p:nvSpPr>
          <p:cNvPr id="7" name="TextBox 6">
            <a:extLst>
              <a:ext uri="{FF2B5EF4-FFF2-40B4-BE49-F238E27FC236}">
                <a16:creationId xmlns:a16="http://schemas.microsoft.com/office/drawing/2014/main" id="{81286F0B-D95B-27B9-2F9C-924F416896E0}"/>
              </a:ext>
            </a:extLst>
          </p:cNvPr>
          <p:cNvSpPr txBox="1"/>
          <p:nvPr/>
        </p:nvSpPr>
        <p:spPr>
          <a:xfrm>
            <a:off x="646927" y="4350065"/>
            <a:ext cx="4272971" cy="1889172"/>
          </a:xfrm>
          <a:prstGeom prst="rect">
            <a:avLst/>
          </a:prstGeom>
          <a:noFill/>
        </p:spPr>
        <p:txBody>
          <a:bodyPr wrap="square" rtlCol="0">
            <a:spAutoFit/>
          </a:bodyPr>
          <a:lstStyle/>
          <a:p>
            <a:pPr marL="171450" marR="0" lvl="0" indent="-171450" algn="l" defTabSz="914400" rtl="0" eaLnBrk="0" fontAlgn="base" latinLnBrk="0" hangingPunct="0">
              <a:lnSpc>
                <a:spcPct val="150000"/>
              </a:lnSpc>
              <a:spcBef>
                <a:spcPct val="10000"/>
              </a:spcBef>
              <a:spcAft>
                <a:spcPct val="0"/>
              </a:spcAft>
              <a:buClr>
                <a:srgbClr val="FFFFFF"/>
              </a:buClr>
              <a:buSzTx/>
              <a:buFont typeface="Arial" panose="020B0604020202020204" pitchFamily="34" charset="0"/>
              <a:buChar char="•"/>
              <a:tabLst/>
              <a:defRPr/>
            </a:pPr>
            <a:r>
              <a:rPr kumimoji="0" lang="en-US" sz="1100" b="0" i="0" u="none" strike="noStrike" kern="1200" cap="none" spc="0" normalizeH="0" baseline="0" noProof="0">
                <a:ln>
                  <a:noFill/>
                </a:ln>
                <a:solidFill>
                  <a:srgbClr val="FFFFFF"/>
                </a:solidFill>
                <a:effectLst/>
                <a:uLnTx/>
                <a:uFillTx/>
                <a:ea typeface="+mn-ea"/>
                <a:cs typeface="Times New Roman" pitchFamily="18" charset="0"/>
              </a:rPr>
              <a:t>All reported issues and defects are resolved. </a:t>
            </a:r>
          </a:p>
          <a:p>
            <a:pPr marL="171450" marR="0" lvl="0" indent="-171450" algn="l" defTabSz="914400" rtl="0" eaLnBrk="0" fontAlgn="base" latinLnBrk="0" hangingPunct="0">
              <a:lnSpc>
                <a:spcPct val="150000"/>
              </a:lnSpc>
              <a:spcBef>
                <a:spcPct val="10000"/>
              </a:spcBef>
              <a:spcAft>
                <a:spcPct val="0"/>
              </a:spcAft>
              <a:buClr>
                <a:srgbClr val="FFFFFF"/>
              </a:buClr>
              <a:buSzTx/>
              <a:buFont typeface="Arial" panose="020B0604020202020204" pitchFamily="34" charset="0"/>
              <a:buChar char="•"/>
              <a:tabLst/>
              <a:defRPr/>
            </a:pPr>
            <a:r>
              <a:rPr kumimoji="0" lang="en-US" sz="1100" b="0" i="0" u="none" strike="noStrike" kern="1200" cap="none" spc="0" normalizeH="0" baseline="0" noProof="0">
                <a:ln>
                  <a:noFill/>
                </a:ln>
                <a:solidFill>
                  <a:srgbClr val="FFFFFF"/>
                </a:solidFill>
                <a:effectLst/>
                <a:uLnTx/>
                <a:uFillTx/>
                <a:ea typeface="+mn-ea"/>
                <a:cs typeface="Times New Roman" pitchFamily="18" charset="0"/>
              </a:rPr>
              <a:t>Dashboards and reports meet data accuracy and performance benchmarks. </a:t>
            </a:r>
          </a:p>
          <a:p>
            <a:pPr marL="171450" marR="0" lvl="0" indent="-171450" algn="l" defTabSz="914400" rtl="0" eaLnBrk="0" fontAlgn="base" latinLnBrk="0" hangingPunct="0">
              <a:lnSpc>
                <a:spcPct val="150000"/>
              </a:lnSpc>
              <a:spcBef>
                <a:spcPct val="10000"/>
              </a:spcBef>
              <a:spcAft>
                <a:spcPct val="0"/>
              </a:spcAft>
              <a:buClr>
                <a:srgbClr val="FFFFFF"/>
              </a:buClr>
              <a:buSzTx/>
              <a:buFont typeface="Arial" panose="020B0604020202020204" pitchFamily="34" charset="0"/>
              <a:buChar char="•"/>
              <a:tabLst/>
              <a:defRPr/>
            </a:pPr>
            <a:r>
              <a:rPr kumimoji="0" lang="en-US" sz="1100" b="0" i="0" u="none" strike="noStrike" kern="1200" cap="none" spc="0" normalizeH="0" baseline="0" noProof="0">
                <a:ln>
                  <a:noFill/>
                </a:ln>
                <a:solidFill>
                  <a:srgbClr val="FFFFFF"/>
                </a:solidFill>
                <a:effectLst/>
                <a:uLnTx/>
                <a:uFillTx/>
                <a:ea typeface="+mn-ea"/>
                <a:cs typeface="Times New Roman" pitchFamily="18" charset="0"/>
              </a:rPr>
              <a:t>Security configurations are validated, ensuring appropriate data access. </a:t>
            </a:r>
          </a:p>
          <a:p>
            <a:pPr marL="171450" marR="0" lvl="0" indent="-171450" algn="l" defTabSz="914400" rtl="0" eaLnBrk="0" fontAlgn="base" latinLnBrk="0" hangingPunct="0">
              <a:lnSpc>
                <a:spcPct val="150000"/>
              </a:lnSpc>
              <a:spcBef>
                <a:spcPct val="10000"/>
              </a:spcBef>
              <a:spcAft>
                <a:spcPct val="0"/>
              </a:spcAft>
              <a:buClr>
                <a:srgbClr val="FFFFFF"/>
              </a:buClr>
              <a:buSzTx/>
              <a:buFont typeface="Arial" panose="020B0604020202020204" pitchFamily="34" charset="0"/>
              <a:buChar char="•"/>
              <a:tabLst/>
              <a:defRPr/>
            </a:pPr>
            <a:r>
              <a:rPr kumimoji="0" lang="en-US" sz="1100" b="0" i="0" u="none" strike="noStrike" kern="1200" cap="none" spc="0" normalizeH="0" baseline="0" noProof="0">
                <a:ln>
                  <a:noFill/>
                </a:ln>
                <a:solidFill>
                  <a:srgbClr val="FFFFFF"/>
                </a:solidFill>
                <a:effectLst/>
                <a:uLnTx/>
                <a:uFillTx/>
                <a:ea typeface="+mn-ea"/>
                <a:cs typeface="Times New Roman" pitchFamily="18" charset="0"/>
              </a:rPr>
              <a:t>Stakeholders have reviewed and approved the final version for deployment.</a:t>
            </a:r>
          </a:p>
        </p:txBody>
      </p:sp>
      <p:sp>
        <p:nvSpPr>
          <p:cNvPr id="10" name="Text Placeholder 3">
            <a:extLst>
              <a:ext uri="{FF2B5EF4-FFF2-40B4-BE49-F238E27FC236}">
                <a16:creationId xmlns:a16="http://schemas.microsoft.com/office/drawing/2014/main" id="{C77FF2CE-C146-67F6-87E3-CE22B51D4BB2}"/>
              </a:ext>
            </a:extLst>
          </p:cNvPr>
          <p:cNvSpPr txBox="1">
            <a:spLocks/>
          </p:cNvSpPr>
          <p:nvPr/>
        </p:nvSpPr>
        <p:spPr>
          <a:xfrm>
            <a:off x="6450311" y="2445704"/>
            <a:ext cx="625172" cy="73866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a:ln>
                  <a:noFill/>
                </a:ln>
                <a:solidFill>
                  <a:srgbClr val="006666"/>
                </a:solidFill>
                <a:effectLst/>
                <a:uLnTx/>
                <a:uFillTx/>
                <a:latin typeface="Calibri"/>
                <a:ea typeface="Bogle" charset="0"/>
                <a:cs typeface="Bogle" charset="0"/>
              </a:rPr>
              <a:t>01</a:t>
            </a:r>
          </a:p>
        </p:txBody>
      </p:sp>
      <p:sp>
        <p:nvSpPr>
          <p:cNvPr id="15" name="Rectangle: Rounded Corners 14">
            <a:extLst>
              <a:ext uri="{FF2B5EF4-FFF2-40B4-BE49-F238E27FC236}">
                <a16:creationId xmlns:a16="http://schemas.microsoft.com/office/drawing/2014/main" id="{DF8AEC76-6F78-267D-B8F8-39193469C583}"/>
              </a:ext>
            </a:extLst>
          </p:cNvPr>
          <p:cNvSpPr/>
          <p:nvPr/>
        </p:nvSpPr>
        <p:spPr>
          <a:xfrm>
            <a:off x="458426" y="1231184"/>
            <a:ext cx="4556859" cy="2343651"/>
          </a:xfrm>
          <a:prstGeom prst="roundRect">
            <a:avLst/>
          </a:prstGeom>
          <a:solidFill>
            <a:srgbClr val="8B0000"/>
          </a:solid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B0000"/>
              </a:solidFill>
              <a:effectLst/>
              <a:uLnTx/>
              <a:uFillTx/>
              <a:latin typeface="Segoe UI Semilight"/>
              <a:ea typeface="+mn-ea"/>
              <a:cs typeface="+mn-cs"/>
            </a:endParaRPr>
          </a:p>
        </p:txBody>
      </p:sp>
      <p:sp>
        <p:nvSpPr>
          <p:cNvPr id="17" name="TextBox 16">
            <a:extLst>
              <a:ext uri="{FF2B5EF4-FFF2-40B4-BE49-F238E27FC236}">
                <a16:creationId xmlns:a16="http://schemas.microsoft.com/office/drawing/2014/main" id="{48F3B10D-73CD-3066-3EAF-AB3AFF71B319}"/>
              </a:ext>
            </a:extLst>
          </p:cNvPr>
          <p:cNvSpPr txBox="1"/>
          <p:nvPr/>
        </p:nvSpPr>
        <p:spPr>
          <a:xfrm>
            <a:off x="615557" y="1361560"/>
            <a:ext cx="4335715" cy="189680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FFFFFF"/>
                </a:solidFill>
                <a:effectLst/>
                <a:uLnTx/>
                <a:uFillTx/>
                <a:ea typeface="+mn-ea"/>
                <a:cs typeface="Times New Roman" pitchFamily="18" charset="0"/>
              </a:rPr>
              <a:t>Entry Criteria :</a:t>
            </a:r>
          </a:p>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1" i="0" u="none" strike="noStrike" kern="1200" cap="none" spc="0" normalizeH="0" baseline="0" noProof="0">
              <a:ln>
                <a:noFill/>
              </a:ln>
              <a:solidFill>
                <a:srgbClr val="FFFFFF"/>
              </a:solidFill>
              <a:effectLst/>
              <a:uLnTx/>
              <a:uFillTx/>
              <a:ea typeface="+mn-ea"/>
              <a:cs typeface="Times New Roman" pitchFamily="18" charset="0"/>
            </a:endParaRPr>
          </a:p>
          <a:p>
            <a:pPr marL="342900" marR="0" lvl="0" indent="-342900" algn="l" defTabSz="914400" rtl="0" eaLnBrk="0" fontAlgn="base" latinLnBrk="0" hangingPunct="0">
              <a:lnSpc>
                <a:spcPct val="107000"/>
              </a:lnSpc>
              <a:spcBef>
                <a:spcPct val="10000"/>
              </a:spcBef>
              <a:spcAft>
                <a:spcPts val="800"/>
              </a:spcAft>
              <a:buClr>
                <a:srgbClr val="FFFFFF"/>
              </a:buClr>
              <a:buSzPts val="1000"/>
              <a:buFont typeface="Symbol" panose="05050102010706020507" pitchFamily="18" charset="2"/>
              <a:buChar char=""/>
              <a:tabLst>
                <a:tab pos="457200" algn="l"/>
              </a:tabLst>
              <a:defRPr/>
            </a:pPr>
            <a:r>
              <a:rPr kumimoji="0" lang="en-US" sz="1100" b="0" i="0" u="none" strike="noStrike" kern="100" cap="none" spc="0" normalizeH="0" baseline="0" noProof="0">
                <a:ln>
                  <a:noFill/>
                </a:ln>
                <a:solidFill>
                  <a:srgbClr val="FFFFFF"/>
                </a:solidFill>
                <a:effectLst/>
                <a:uLnTx/>
                <a:uFillTx/>
                <a:ea typeface="Aptos" panose="020B0004020202020204" pitchFamily="34" charset="0"/>
                <a:cs typeface="Arial" panose="020B0604020202020204" pitchFamily="34" charset="0"/>
              </a:rPr>
              <a:t>Completed dashboards and reports are ready for testing.</a:t>
            </a:r>
          </a:p>
          <a:p>
            <a:pPr marL="342900" marR="0" lvl="0" indent="-342900" algn="l" defTabSz="914400" rtl="0" eaLnBrk="0" fontAlgn="base" latinLnBrk="0" hangingPunct="0">
              <a:lnSpc>
                <a:spcPct val="107000"/>
              </a:lnSpc>
              <a:spcBef>
                <a:spcPct val="10000"/>
              </a:spcBef>
              <a:spcAft>
                <a:spcPts val="800"/>
              </a:spcAft>
              <a:buClr>
                <a:srgbClr val="FFFFFF"/>
              </a:buClr>
              <a:buSzPts val="1000"/>
              <a:buFont typeface="Symbol" panose="05050102010706020507" pitchFamily="18" charset="2"/>
              <a:buChar char=""/>
              <a:tabLst>
                <a:tab pos="457200" algn="l"/>
              </a:tabLst>
              <a:defRPr/>
            </a:pPr>
            <a:r>
              <a:rPr kumimoji="0" lang="en-US" sz="1100" b="0" i="0" u="none" strike="noStrike" kern="100" cap="none" spc="0" normalizeH="0" baseline="0" noProof="0">
                <a:ln>
                  <a:noFill/>
                </a:ln>
                <a:solidFill>
                  <a:srgbClr val="FFFFFF"/>
                </a:solidFill>
                <a:effectLst/>
                <a:uLnTx/>
                <a:uFillTx/>
                <a:ea typeface="Aptos" panose="020B0004020202020204" pitchFamily="34" charset="0"/>
                <a:cs typeface="Arial" panose="020B0604020202020204" pitchFamily="34" charset="0"/>
              </a:rPr>
              <a:t>Data sources and transformations are finalized and accessible.</a:t>
            </a:r>
          </a:p>
          <a:p>
            <a:pPr marL="342900" marR="0" lvl="0" indent="-342900" algn="l" defTabSz="914400" rtl="0" eaLnBrk="0" fontAlgn="base" latinLnBrk="0" hangingPunct="0">
              <a:lnSpc>
                <a:spcPct val="107000"/>
              </a:lnSpc>
              <a:spcBef>
                <a:spcPct val="10000"/>
              </a:spcBef>
              <a:spcAft>
                <a:spcPts val="800"/>
              </a:spcAft>
              <a:buClr>
                <a:srgbClr val="FFFFFF"/>
              </a:buClr>
              <a:buSzPts val="1000"/>
              <a:buFont typeface="Symbol" panose="05050102010706020507" pitchFamily="18" charset="2"/>
              <a:buChar char=""/>
              <a:tabLst>
                <a:tab pos="457200" algn="l"/>
              </a:tabLst>
              <a:defRPr/>
            </a:pPr>
            <a:r>
              <a:rPr kumimoji="0" lang="en-US" sz="1100" b="0" i="0" u="none" strike="noStrike" kern="1200" cap="none" spc="0" normalizeH="0" baseline="0" noProof="0">
                <a:ln>
                  <a:noFill/>
                </a:ln>
                <a:solidFill>
                  <a:srgbClr val="FFFFFF"/>
                </a:solidFill>
                <a:effectLst/>
                <a:uLnTx/>
                <a:uFillTx/>
                <a:ea typeface="+mn-ea"/>
                <a:cs typeface="Times New Roman" pitchFamily="18" charset="0"/>
              </a:rPr>
              <a:t>All required user interactivity features (filters, slicers, drill-throughs) are implemented.</a:t>
            </a:r>
          </a:p>
          <a:p>
            <a:pPr marL="342900" marR="0" lvl="0" indent="-342900" algn="l" defTabSz="914400" rtl="0" eaLnBrk="0" fontAlgn="base" latinLnBrk="0" hangingPunct="0">
              <a:lnSpc>
                <a:spcPct val="107000"/>
              </a:lnSpc>
              <a:spcBef>
                <a:spcPct val="10000"/>
              </a:spcBef>
              <a:spcAft>
                <a:spcPts val="800"/>
              </a:spcAft>
              <a:buClr>
                <a:srgbClr val="FFFFFF"/>
              </a:buClr>
              <a:buSzPts val="1000"/>
              <a:buFont typeface="Symbol" panose="05050102010706020507" pitchFamily="18" charset="2"/>
              <a:buChar char=""/>
              <a:tabLst>
                <a:tab pos="457200" algn="l"/>
              </a:tabLst>
              <a:defRPr/>
            </a:pPr>
            <a:r>
              <a:rPr kumimoji="0" lang="en-US" sz="1100" b="0" i="0" u="none" strike="noStrike" kern="1200" cap="none" spc="0" normalizeH="0" baseline="0" noProof="0">
                <a:ln>
                  <a:noFill/>
                </a:ln>
                <a:solidFill>
                  <a:srgbClr val="FFFFFF"/>
                </a:solidFill>
                <a:effectLst/>
                <a:uLnTx/>
                <a:uFillTx/>
                <a:ea typeface="+mn-ea"/>
                <a:cs typeface="Times New Roman" pitchFamily="18" charset="0"/>
              </a:rPr>
              <a:t>Test plans and datasets for validation are prepared and approved.</a:t>
            </a:r>
          </a:p>
        </p:txBody>
      </p:sp>
      <p:sp>
        <p:nvSpPr>
          <p:cNvPr id="19" name="TextBox 18">
            <a:extLst>
              <a:ext uri="{FF2B5EF4-FFF2-40B4-BE49-F238E27FC236}">
                <a16:creationId xmlns:a16="http://schemas.microsoft.com/office/drawing/2014/main" id="{4968C820-1BBC-5945-8979-D7A1C38832EC}"/>
              </a:ext>
            </a:extLst>
          </p:cNvPr>
          <p:cNvSpPr txBox="1"/>
          <p:nvPr/>
        </p:nvSpPr>
        <p:spPr>
          <a:xfrm>
            <a:off x="6516034" y="1906360"/>
            <a:ext cx="3137411"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800000">
                    <a:lumMod val="95000"/>
                    <a:lumOff val="5000"/>
                  </a:srgbClr>
                </a:solidFill>
                <a:effectLst/>
                <a:uLnTx/>
                <a:uFillTx/>
                <a:ea typeface="+mn-ea"/>
                <a:cs typeface="Times New Roman" pitchFamily="18" charset="0"/>
              </a:rPr>
              <a:t>Processes :</a:t>
            </a:r>
          </a:p>
        </p:txBody>
      </p:sp>
      <p:sp>
        <p:nvSpPr>
          <p:cNvPr id="22" name="TextBox 21">
            <a:extLst>
              <a:ext uri="{FF2B5EF4-FFF2-40B4-BE49-F238E27FC236}">
                <a16:creationId xmlns:a16="http://schemas.microsoft.com/office/drawing/2014/main" id="{922AD603-690F-0DCC-F24E-6E4D1E3258AF}"/>
              </a:ext>
            </a:extLst>
          </p:cNvPr>
          <p:cNvSpPr txBox="1"/>
          <p:nvPr/>
        </p:nvSpPr>
        <p:spPr>
          <a:xfrm>
            <a:off x="768106" y="4088455"/>
            <a:ext cx="2608729" cy="2616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FFFFFF"/>
                </a:solidFill>
                <a:effectLst/>
                <a:uLnTx/>
                <a:uFillTx/>
                <a:ea typeface="+mn-ea"/>
                <a:cs typeface="Times New Roman" pitchFamily="18" charset="0"/>
              </a:rPr>
              <a:t>Exit Criteria :</a:t>
            </a:r>
          </a:p>
        </p:txBody>
      </p:sp>
      <p:sp>
        <p:nvSpPr>
          <p:cNvPr id="12" name="Text Placeholder 3">
            <a:extLst>
              <a:ext uri="{FF2B5EF4-FFF2-40B4-BE49-F238E27FC236}">
                <a16:creationId xmlns:a16="http://schemas.microsoft.com/office/drawing/2014/main" id="{60CB2D17-BAF1-9991-2FC1-6D57F0C9583B}"/>
              </a:ext>
            </a:extLst>
          </p:cNvPr>
          <p:cNvSpPr txBox="1">
            <a:spLocks/>
          </p:cNvSpPr>
          <p:nvPr/>
        </p:nvSpPr>
        <p:spPr>
          <a:xfrm>
            <a:off x="6514007" y="4879840"/>
            <a:ext cx="625172" cy="73866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a:ln>
                  <a:noFill/>
                </a:ln>
                <a:solidFill>
                  <a:schemeClr val="accent3">
                    <a:lumMod val="90000"/>
                  </a:schemeClr>
                </a:solidFill>
                <a:effectLst/>
                <a:uLnTx/>
                <a:uFillTx/>
                <a:latin typeface="Calibri"/>
                <a:ea typeface="Bogle" charset="0"/>
                <a:cs typeface="Bogle" charset="0"/>
              </a:rPr>
              <a:t>04</a:t>
            </a:r>
          </a:p>
        </p:txBody>
      </p:sp>
      <p:sp>
        <p:nvSpPr>
          <p:cNvPr id="14" name="Text Placeholder 3">
            <a:extLst>
              <a:ext uri="{FF2B5EF4-FFF2-40B4-BE49-F238E27FC236}">
                <a16:creationId xmlns:a16="http://schemas.microsoft.com/office/drawing/2014/main" id="{CBBC4111-90A7-317C-E9F6-07263DC4E682}"/>
              </a:ext>
            </a:extLst>
          </p:cNvPr>
          <p:cNvSpPr txBox="1">
            <a:spLocks/>
          </p:cNvSpPr>
          <p:nvPr/>
        </p:nvSpPr>
        <p:spPr>
          <a:xfrm>
            <a:off x="6457273" y="3343790"/>
            <a:ext cx="625172" cy="73866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a:ln>
                  <a:noFill/>
                </a:ln>
                <a:solidFill>
                  <a:srgbClr val="E2E1C0"/>
                </a:solidFill>
                <a:effectLst/>
                <a:uLnTx/>
                <a:uFillTx/>
                <a:latin typeface="Calibri"/>
                <a:ea typeface="Bogle" charset="0"/>
                <a:cs typeface="Bogle" charset="0"/>
              </a:rPr>
              <a:t>02</a:t>
            </a:r>
          </a:p>
        </p:txBody>
      </p:sp>
      <p:sp>
        <p:nvSpPr>
          <p:cNvPr id="25" name="TextBox 24">
            <a:extLst>
              <a:ext uri="{FF2B5EF4-FFF2-40B4-BE49-F238E27FC236}">
                <a16:creationId xmlns:a16="http://schemas.microsoft.com/office/drawing/2014/main" id="{857E1BB3-F694-7189-65DB-E21CA8661B75}"/>
              </a:ext>
            </a:extLst>
          </p:cNvPr>
          <p:cNvSpPr txBox="1"/>
          <p:nvPr/>
        </p:nvSpPr>
        <p:spPr>
          <a:xfrm>
            <a:off x="7310634" y="4955144"/>
            <a:ext cx="4685621" cy="6170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Tx/>
              <a:buSzTx/>
              <a:buFont typeface="Webdings" pitchFamily="18" charset="2"/>
              <a:buNone/>
              <a:tabLst/>
              <a:defRPr/>
            </a:pPr>
            <a:r>
              <a:rPr kumimoji="0" lang="en-US" sz="1100" b="1" i="0" u="none" strike="noStrike" kern="1200" cap="none" spc="0" normalizeH="0" baseline="0" noProof="0">
                <a:ln>
                  <a:noFill/>
                </a:ln>
                <a:solidFill>
                  <a:schemeClr val="accent3">
                    <a:lumMod val="90000"/>
                  </a:schemeClr>
                </a:solidFill>
                <a:effectLst/>
                <a:uLnTx/>
                <a:uFillTx/>
                <a:ea typeface="+mn-ea"/>
                <a:cs typeface="Times New Roman" pitchFamily="18" charset="0"/>
              </a:rPr>
              <a:t>Log Results and Identify Issues</a:t>
            </a:r>
            <a:endParaRPr kumimoji="0" lang="en-US" sz="1100" b="0" i="0" u="none" strike="noStrike" kern="1200" cap="none" spc="0" normalizeH="0" baseline="0" noProof="0">
              <a:ln>
                <a:noFill/>
              </a:ln>
              <a:solidFill>
                <a:schemeClr val="accent3">
                  <a:lumMod val="90000"/>
                </a:schemeClr>
              </a:solidFill>
              <a:effectLst/>
              <a:uLnTx/>
              <a:uFillTx/>
              <a:ea typeface="+mn-ea"/>
              <a:cs typeface="Times New Roman" pitchFamily="18" charset="0"/>
            </a:endParaRPr>
          </a:p>
          <a:p>
            <a:pPr marL="171450" marR="0" lvl="0" indent="-171450" algn="l" defTabSz="914400" rtl="0" eaLnBrk="0" fontAlgn="base" latinLnBrk="0" hangingPunct="0">
              <a:lnSpc>
                <a:spcPct val="100000"/>
              </a:lnSpc>
              <a:spcBef>
                <a:spcPct val="10000"/>
              </a:spcBef>
              <a:spcAft>
                <a:spcPct val="0"/>
              </a:spcAft>
              <a:buClrTx/>
              <a:buSzPts val="1050"/>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ea typeface="+mn-ea"/>
                <a:cs typeface="Aharoni" panose="02010803020104030203" pitchFamily="2" charset="-79"/>
              </a:rPr>
              <a:t>Record testing outcomes, identify discrepancies or defects, and prioritize them for resolution before deployment.</a:t>
            </a:r>
          </a:p>
        </p:txBody>
      </p:sp>
      <p:sp>
        <p:nvSpPr>
          <p:cNvPr id="8" name="Arrow: Chevron 7">
            <a:extLst>
              <a:ext uri="{FF2B5EF4-FFF2-40B4-BE49-F238E27FC236}">
                <a16:creationId xmlns:a16="http://schemas.microsoft.com/office/drawing/2014/main" id="{51845040-D541-5044-C56C-B7B89712857F}"/>
              </a:ext>
            </a:extLst>
          </p:cNvPr>
          <p:cNvSpPr/>
          <p:nvPr/>
        </p:nvSpPr>
        <p:spPr bwMode="auto">
          <a:xfrm>
            <a:off x="5513895" y="2331802"/>
            <a:ext cx="424873" cy="461665"/>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sp>
        <p:nvSpPr>
          <p:cNvPr id="27" name="Arrow: Chevron 26">
            <a:extLst>
              <a:ext uri="{FF2B5EF4-FFF2-40B4-BE49-F238E27FC236}">
                <a16:creationId xmlns:a16="http://schemas.microsoft.com/office/drawing/2014/main" id="{5180495F-E24E-6AC9-58AD-BC40B3E64B99}"/>
              </a:ext>
            </a:extLst>
          </p:cNvPr>
          <p:cNvSpPr/>
          <p:nvPr/>
        </p:nvSpPr>
        <p:spPr bwMode="auto">
          <a:xfrm rot="10800000">
            <a:off x="5513895" y="4581945"/>
            <a:ext cx="424873" cy="461665"/>
          </a:xfrm>
          <a:prstGeom prst="chevron">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pic>
        <p:nvPicPr>
          <p:cNvPr id="11" name="Picture 10">
            <a:extLst>
              <a:ext uri="{FF2B5EF4-FFF2-40B4-BE49-F238E27FC236}">
                <a16:creationId xmlns:a16="http://schemas.microsoft.com/office/drawing/2014/main" id="{5A57386B-B619-20E8-4724-EC6CD1E19C0F}"/>
              </a:ext>
            </a:extLst>
          </p:cNvPr>
          <p:cNvPicPr>
            <a:picLocks noChangeAspect="1"/>
          </p:cNvPicPr>
          <p:nvPr/>
        </p:nvPicPr>
        <p:blipFill>
          <a:blip r:embed="rId3"/>
          <a:stretch>
            <a:fillRect/>
          </a:stretch>
        </p:blipFill>
        <p:spPr>
          <a:xfrm>
            <a:off x="11093311" y="0"/>
            <a:ext cx="971550" cy="933450"/>
          </a:xfrm>
          <a:prstGeom prst="rect">
            <a:avLst/>
          </a:prstGeom>
        </p:spPr>
      </p:pic>
      <p:pic>
        <p:nvPicPr>
          <p:cNvPr id="30" name="Graphic 29" descr="Clipboard Partially Crossed with solid fill">
            <a:extLst>
              <a:ext uri="{FF2B5EF4-FFF2-40B4-BE49-F238E27FC236}">
                <a16:creationId xmlns:a16="http://schemas.microsoft.com/office/drawing/2014/main" id="{8B7EAE30-40C1-75E1-C085-9BE83D2CDF3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0999200" y="1835053"/>
            <a:ext cx="348847" cy="348847"/>
          </a:xfrm>
          <a:prstGeom prst="rect">
            <a:avLst/>
          </a:prstGeom>
        </p:spPr>
      </p:pic>
      <p:sp>
        <p:nvSpPr>
          <p:cNvPr id="18" name="Text Placeholder 3">
            <a:extLst>
              <a:ext uri="{FF2B5EF4-FFF2-40B4-BE49-F238E27FC236}">
                <a16:creationId xmlns:a16="http://schemas.microsoft.com/office/drawing/2014/main" id="{60AB786C-5404-FA11-7DA4-804CE4E4086B}"/>
              </a:ext>
            </a:extLst>
          </p:cNvPr>
          <p:cNvSpPr txBox="1">
            <a:spLocks/>
          </p:cNvSpPr>
          <p:nvPr/>
        </p:nvSpPr>
        <p:spPr>
          <a:xfrm>
            <a:off x="6471098" y="4134109"/>
            <a:ext cx="625172" cy="73866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a:ln>
                  <a:noFill/>
                </a:ln>
                <a:solidFill>
                  <a:srgbClr val="A5A5A5">
                    <a:lumMod val="60000"/>
                    <a:lumOff val="40000"/>
                  </a:srgbClr>
                </a:solidFill>
                <a:effectLst/>
                <a:uLnTx/>
                <a:uFillTx/>
                <a:latin typeface="Calibri"/>
                <a:ea typeface="Bogle" charset="0"/>
                <a:cs typeface="Bogle" charset="0"/>
              </a:rPr>
              <a:t>03</a:t>
            </a:r>
          </a:p>
        </p:txBody>
      </p:sp>
      <p:sp>
        <p:nvSpPr>
          <p:cNvPr id="23" name="TextBox 22">
            <a:extLst>
              <a:ext uri="{FF2B5EF4-FFF2-40B4-BE49-F238E27FC236}">
                <a16:creationId xmlns:a16="http://schemas.microsoft.com/office/drawing/2014/main" id="{DA38126E-D588-E854-7FF6-67D48EB98AF7}"/>
              </a:ext>
            </a:extLst>
          </p:cNvPr>
          <p:cNvSpPr txBox="1"/>
          <p:nvPr/>
        </p:nvSpPr>
        <p:spPr>
          <a:xfrm>
            <a:off x="7229813" y="4134109"/>
            <a:ext cx="4685621" cy="6170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4B4027">
                    <a:lumMod val="40000"/>
                    <a:lumOff val="60000"/>
                  </a:srgbClr>
                </a:solidFill>
                <a:effectLst/>
                <a:uLnTx/>
                <a:uFillTx/>
                <a:ea typeface="+mn-ea"/>
                <a:cs typeface="Times New Roman" pitchFamily="18" charset="0"/>
              </a:rPr>
              <a:t>Execute Tests</a:t>
            </a:r>
          </a:p>
          <a:p>
            <a:pPr marL="171450" marR="0" lvl="0" indent="-171450" algn="l" defTabSz="914400" rtl="0" eaLnBrk="0" fontAlgn="base" latinLnBrk="0" hangingPunct="0">
              <a:lnSpc>
                <a:spcPct val="100000"/>
              </a:lnSpc>
              <a:spcBef>
                <a:spcPct val="10000"/>
              </a:spcBef>
              <a:spcAft>
                <a:spcPct val="0"/>
              </a:spcAft>
              <a:buClr>
                <a:srgbClr val="0B1F65"/>
              </a:buClr>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ea typeface="+mn-ea"/>
                <a:cs typeface="Times New Roman" pitchFamily="18" charset="0"/>
              </a:rPr>
              <a:t>Perform functional, performance, and security tests on dashboards and reports, validating against defined scenarios.</a:t>
            </a:r>
          </a:p>
        </p:txBody>
      </p:sp>
    </p:spTree>
    <p:extLst>
      <p:ext uri="{BB962C8B-B14F-4D97-AF65-F5344CB8AC3E}">
        <p14:creationId xmlns:p14="http://schemas.microsoft.com/office/powerpoint/2010/main" val="1510271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D2CF673-2A12-5080-E572-159C5613AD4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2055CA-5877-4D73-980D-0B3154A5DA2F}"/>
              </a:ext>
            </a:extLst>
          </p:cNvPr>
          <p:cNvSpPr txBox="1"/>
          <p:nvPr/>
        </p:nvSpPr>
        <p:spPr>
          <a:xfrm>
            <a:off x="609600" y="2905780"/>
            <a:ext cx="6934200" cy="64633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2800" b="1" i="1" u="none" strike="noStrike" kern="1200" cap="none" spc="0" normalizeH="0" baseline="0" noProof="0">
                <a:ln>
                  <a:noFill/>
                </a:ln>
                <a:solidFill>
                  <a:srgbClr val="FFFFFF"/>
                </a:solidFill>
                <a:effectLst/>
                <a:uLnTx/>
                <a:uFillTx/>
                <a:latin typeface="Segoe UI"/>
                <a:ea typeface="+mn-ea"/>
                <a:cs typeface="Times New Roman" pitchFamily="18" charset="0"/>
              </a:rPr>
              <a:t>Phase</a:t>
            </a:r>
            <a:r>
              <a:rPr kumimoji="0" lang="en-US" sz="3600" b="1" i="1" u="none" strike="noStrike" kern="1200" cap="none" spc="0" normalizeH="0" baseline="0" noProof="0">
                <a:ln>
                  <a:noFill/>
                </a:ln>
                <a:solidFill>
                  <a:srgbClr val="FFFFFF"/>
                </a:solidFill>
                <a:effectLst/>
                <a:uLnTx/>
                <a:uFillTx/>
                <a:latin typeface="Segoe UI"/>
                <a:ea typeface="+mn-ea"/>
                <a:cs typeface="Times New Roman" pitchFamily="18" charset="0"/>
              </a:rPr>
              <a:t> </a:t>
            </a:r>
            <a:r>
              <a:rPr kumimoji="0" lang="en-US" sz="2800" b="1" i="1" u="none" strike="noStrike" kern="1200" cap="none" spc="0" normalizeH="0" baseline="0" noProof="0">
                <a:ln>
                  <a:noFill/>
                </a:ln>
                <a:solidFill>
                  <a:srgbClr val="FFFFFF"/>
                </a:solidFill>
                <a:effectLst/>
                <a:uLnTx/>
                <a:uFillTx/>
                <a:latin typeface="Segoe UI"/>
                <a:ea typeface="+mn-ea"/>
                <a:cs typeface="Times New Roman" pitchFamily="18" charset="0"/>
              </a:rPr>
              <a:t>06 – Deployment</a:t>
            </a:r>
          </a:p>
        </p:txBody>
      </p:sp>
    </p:spTree>
    <p:extLst>
      <p:ext uri="{BB962C8B-B14F-4D97-AF65-F5344CB8AC3E}">
        <p14:creationId xmlns:p14="http://schemas.microsoft.com/office/powerpoint/2010/main" val="35544219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368CB-87F4-CD57-DC10-091384228A49}"/>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CABC4A6-4403-EBD4-7CA7-F68C7BADA02C}"/>
              </a:ext>
            </a:extLst>
          </p:cNvPr>
          <p:cNvSpPr/>
          <p:nvPr/>
        </p:nvSpPr>
        <p:spPr>
          <a:xfrm>
            <a:off x="515053" y="4106175"/>
            <a:ext cx="4573108" cy="2424022"/>
          </a:xfrm>
          <a:prstGeom prst="roundRect">
            <a:avLst/>
          </a:prstGeom>
          <a:solidFill>
            <a:srgbClr val="006666"/>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5" name="Rectangle: Rounded Corners 4">
            <a:extLst>
              <a:ext uri="{FF2B5EF4-FFF2-40B4-BE49-F238E27FC236}">
                <a16:creationId xmlns:a16="http://schemas.microsoft.com/office/drawing/2014/main" id="{A30A532B-1080-C826-D87C-5D584A1E43E3}"/>
              </a:ext>
            </a:extLst>
          </p:cNvPr>
          <p:cNvSpPr/>
          <p:nvPr/>
        </p:nvSpPr>
        <p:spPr>
          <a:xfrm>
            <a:off x="6090054" y="1794932"/>
            <a:ext cx="5627504" cy="4089401"/>
          </a:xfrm>
          <a:prstGeom prst="roundRect">
            <a:avLst/>
          </a:prstGeom>
          <a:ln w="38100">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7" name="Rectangle 6">
            <a:extLst>
              <a:ext uri="{FF2B5EF4-FFF2-40B4-BE49-F238E27FC236}">
                <a16:creationId xmlns:a16="http://schemas.microsoft.com/office/drawing/2014/main" id="{1827C24F-9861-EBB4-0023-FC5690FFB640}"/>
              </a:ext>
            </a:extLst>
          </p:cNvPr>
          <p:cNvSpPr/>
          <p:nvPr/>
        </p:nvSpPr>
        <p:spPr>
          <a:xfrm>
            <a:off x="0" y="-1"/>
            <a:ext cx="2082799" cy="382035"/>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sz="1200" b="1" i="1" u="none" strike="noStrike" kern="0" cap="none" spc="0" normalizeH="0" baseline="0" noProof="0">
                <a:ln>
                  <a:noFill/>
                </a:ln>
                <a:solidFill>
                  <a:prstClr val="white"/>
                </a:solidFill>
                <a:effectLst/>
                <a:uLnTx/>
                <a:uFillTx/>
                <a:latin typeface="Arial"/>
                <a:ea typeface="+mn-ea"/>
                <a:cs typeface="Times New Roman" pitchFamily="18" charset="0"/>
              </a:rPr>
              <a:t>Playbook Deployment Phase</a:t>
            </a:r>
          </a:p>
        </p:txBody>
      </p:sp>
      <p:sp>
        <p:nvSpPr>
          <p:cNvPr id="8" name="TextBox 7">
            <a:extLst>
              <a:ext uri="{FF2B5EF4-FFF2-40B4-BE49-F238E27FC236}">
                <a16:creationId xmlns:a16="http://schemas.microsoft.com/office/drawing/2014/main" id="{40294B3D-9D0F-2713-C3EA-AC63DFEDE81E}"/>
              </a:ext>
            </a:extLst>
          </p:cNvPr>
          <p:cNvSpPr txBox="1"/>
          <p:nvPr/>
        </p:nvSpPr>
        <p:spPr>
          <a:xfrm>
            <a:off x="76228" y="499523"/>
            <a:ext cx="11009846" cy="49244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300" b="0" i="0" u="none" strike="noStrike" kern="1200" cap="none" spc="0" normalizeH="0" baseline="0" noProof="0">
                <a:ln>
                  <a:noFill/>
                </a:ln>
                <a:solidFill>
                  <a:srgbClr val="000000"/>
                </a:solidFill>
                <a:effectLst/>
                <a:uLnTx/>
                <a:uFillTx/>
                <a:ea typeface="+mn-ea"/>
                <a:cs typeface="Times New Roman" pitchFamily="18" charset="0"/>
              </a:rPr>
              <a:t>The </a:t>
            </a:r>
            <a:r>
              <a:rPr kumimoji="0" lang="en-US" sz="1300" i="0" u="none" strike="noStrike" kern="1200" cap="none" spc="0" normalizeH="0" baseline="0" noProof="0">
                <a:ln>
                  <a:noFill/>
                </a:ln>
                <a:solidFill>
                  <a:srgbClr val="000000"/>
                </a:solidFill>
                <a:effectLst/>
                <a:uLnTx/>
                <a:uFillTx/>
                <a:ea typeface="+mn-ea"/>
                <a:cs typeface="Times New Roman" pitchFamily="18" charset="0"/>
              </a:rPr>
              <a:t>purpose of the Deployment Phase </a:t>
            </a:r>
            <a:r>
              <a:rPr kumimoji="0" lang="en-US" sz="1300" b="0" i="0" u="none" strike="noStrike" kern="1200" cap="none" spc="0" normalizeH="0" baseline="0" noProof="0">
                <a:ln>
                  <a:noFill/>
                </a:ln>
                <a:solidFill>
                  <a:srgbClr val="000000"/>
                </a:solidFill>
                <a:effectLst/>
                <a:uLnTx/>
                <a:uFillTx/>
                <a:ea typeface="+mn-ea"/>
                <a:cs typeface="Times New Roman" pitchFamily="18" charset="0"/>
              </a:rPr>
              <a:t>is to publish dashboards and reports to the production environment, ensuring proper configuration, functionality and accessibility while monitoring for performance, security and user feedback.</a:t>
            </a:r>
          </a:p>
        </p:txBody>
      </p:sp>
      <p:sp>
        <p:nvSpPr>
          <p:cNvPr id="9" name="TextBox 8">
            <a:extLst>
              <a:ext uri="{FF2B5EF4-FFF2-40B4-BE49-F238E27FC236}">
                <a16:creationId xmlns:a16="http://schemas.microsoft.com/office/drawing/2014/main" id="{02FB5517-BEE4-9E59-04BD-DC23F101F300}"/>
              </a:ext>
            </a:extLst>
          </p:cNvPr>
          <p:cNvSpPr txBox="1"/>
          <p:nvPr/>
        </p:nvSpPr>
        <p:spPr>
          <a:xfrm>
            <a:off x="7049954" y="2402407"/>
            <a:ext cx="4737516" cy="6170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8B0000"/>
                </a:solidFill>
                <a:effectLst/>
                <a:uLnTx/>
                <a:uFillTx/>
                <a:latin typeface="+mj-lt"/>
                <a:ea typeface="+mn-ea"/>
                <a:cs typeface="Times New Roman" pitchFamily="18" charset="0"/>
              </a:rPr>
              <a:t>Plan</a:t>
            </a:r>
          </a:p>
          <a:p>
            <a:pPr marL="171450" marR="0" lvl="0" indent="-171450" algn="l" defTabSz="914400" rtl="0" eaLnBrk="0" fontAlgn="base" latinLnBrk="0" hangingPunct="0">
              <a:lnSpc>
                <a:spcPct val="100000"/>
              </a:lnSpc>
              <a:spcBef>
                <a:spcPct val="10000"/>
              </a:spcBef>
              <a:spcAft>
                <a:spcPct val="0"/>
              </a:spcAft>
              <a:buClr>
                <a:srgbClr val="0B1F65"/>
              </a:buClr>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ea typeface="+mn-ea"/>
                <a:cs typeface="Times New Roman" pitchFamily="18" charset="0"/>
              </a:rPr>
              <a:t>Define the deployment strategy, including workspace setup, user access permissions, and publishing schedules.</a:t>
            </a:r>
          </a:p>
        </p:txBody>
      </p:sp>
      <p:sp>
        <p:nvSpPr>
          <p:cNvPr id="10" name="TextBox 9">
            <a:extLst>
              <a:ext uri="{FF2B5EF4-FFF2-40B4-BE49-F238E27FC236}">
                <a16:creationId xmlns:a16="http://schemas.microsoft.com/office/drawing/2014/main" id="{6B72FE1D-D19A-2280-A09B-C76D7E74B7C9}"/>
              </a:ext>
            </a:extLst>
          </p:cNvPr>
          <p:cNvSpPr txBox="1"/>
          <p:nvPr/>
        </p:nvSpPr>
        <p:spPr>
          <a:xfrm>
            <a:off x="7045854" y="3168242"/>
            <a:ext cx="4397646" cy="6170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006666"/>
                </a:solidFill>
                <a:effectLst/>
                <a:uLnTx/>
                <a:uFillTx/>
                <a:latin typeface="+mj-lt"/>
                <a:ea typeface="+mn-ea"/>
                <a:cs typeface="Times New Roman" pitchFamily="18" charset="0"/>
              </a:rPr>
              <a:t>Publish and Deploy</a:t>
            </a:r>
          </a:p>
          <a:p>
            <a:pPr marL="171450" marR="0" lvl="0" indent="-171450" algn="l" defTabSz="914400" rtl="0" eaLnBrk="0" fontAlgn="base" latinLnBrk="0" hangingPunct="0">
              <a:lnSpc>
                <a:spcPct val="100000"/>
              </a:lnSpc>
              <a:spcBef>
                <a:spcPct val="10000"/>
              </a:spcBef>
              <a:spcAft>
                <a:spcPct val="0"/>
              </a:spcAft>
              <a:buClr>
                <a:srgbClr val="0B1F65"/>
              </a:buClr>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ea typeface="+mn-ea"/>
                <a:cs typeface="Times New Roman" pitchFamily="18" charset="0"/>
              </a:rPr>
              <a:t>Upload dashboards and reports to the Power BI Service or server, ensuring proper configuration and permissions.</a:t>
            </a:r>
          </a:p>
        </p:txBody>
      </p:sp>
      <p:sp>
        <p:nvSpPr>
          <p:cNvPr id="11" name="TextBox 10">
            <a:extLst>
              <a:ext uri="{FF2B5EF4-FFF2-40B4-BE49-F238E27FC236}">
                <a16:creationId xmlns:a16="http://schemas.microsoft.com/office/drawing/2014/main" id="{D37C4CCB-D103-53AE-21FA-A7008B34BC5D}"/>
              </a:ext>
            </a:extLst>
          </p:cNvPr>
          <p:cNvSpPr txBox="1"/>
          <p:nvPr/>
        </p:nvSpPr>
        <p:spPr>
          <a:xfrm>
            <a:off x="7038629" y="3984098"/>
            <a:ext cx="4685621" cy="95564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4B4027">
                    <a:lumMod val="40000"/>
                    <a:lumOff val="60000"/>
                  </a:srgbClr>
                </a:solidFill>
                <a:effectLst/>
                <a:uLnTx/>
                <a:uFillTx/>
                <a:latin typeface="+mj-lt"/>
                <a:ea typeface="+mn-ea"/>
                <a:cs typeface="Times New Roman" pitchFamily="18" charset="0"/>
              </a:rPr>
              <a:t>Sanity</a:t>
            </a:r>
            <a:r>
              <a:rPr kumimoji="0" lang="en-US" sz="1100" b="1" i="0" u="none" strike="noStrike" kern="1200" cap="none" spc="0" normalizeH="0" noProof="0">
                <a:ln>
                  <a:noFill/>
                </a:ln>
                <a:solidFill>
                  <a:srgbClr val="4B4027">
                    <a:lumMod val="40000"/>
                    <a:lumOff val="60000"/>
                  </a:srgbClr>
                </a:solidFill>
                <a:effectLst/>
                <a:uLnTx/>
                <a:uFillTx/>
                <a:latin typeface="+mj-lt"/>
                <a:ea typeface="+mn-ea"/>
                <a:cs typeface="Times New Roman" pitchFamily="18" charset="0"/>
              </a:rPr>
              <a:t> Checks</a:t>
            </a:r>
            <a:endParaRPr kumimoji="0" lang="en-US" sz="1100" b="1" i="0" u="none" strike="noStrike" kern="1200" cap="none" spc="0" normalizeH="0" baseline="0" noProof="0">
              <a:ln>
                <a:noFill/>
              </a:ln>
              <a:solidFill>
                <a:srgbClr val="4B4027">
                  <a:lumMod val="40000"/>
                  <a:lumOff val="60000"/>
                </a:srgbClr>
              </a:solidFill>
              <a:effectLst/>
              <a:uLnTx/>
              <a:uFillTx/>
              <a:latin typeface="+mj-lt"/>
              <a:ea typeface="+mn-ea"/>
              <a:cs typeface="Times New Roman" pitchFamily="18" charset="0"/>
            </a:endParaRPr>
          </a:p>
          <a:p>
            <a:pPr marL="171450" lvl="0" indent="-171450" eaLnBrk="0" fontAlgn="base" hangingPunct="0">
              <a:spcBef>
                <a:spcPct val="10000"/>
              </a:spcBef>
              <a:spcAft>
                <a:spcPct val="0"/>
              </a:spcAft>
              <a:buClr>
                <a:srgbClr val="0B1F65"/>
              </a:buClr>
              <a:buFont typeface="Arial" panose="020B0604020202020204" pitchFamily="34" charset="0"/>
              <a:buChar char="•"/>
            </a:pPr>
            <a:r>
              <a:rPr lang="en-US" sz="1100">
                <a:solidFill>
                  <a:srgbClr val="000000"/>
                </a:solidFill>
                <a:cs typeface="Times New Roman" pitchFamily="18" charset="0"/>
              </a:rPr>
              <a:t>In the deployment phase, sanity checks for Power BI include verifying data refresh, testing report performance under load, and ensuring proper user access. Additionally, cross-browser and device compatibility should be confirmed.</a:t>
            </a:r>
            <a:endParaRPr kumimoji="0" lang="en-US" sz="1100" b="0" i="0" u="none" strike="noStrike" kern="1200" cap="none" spc="0" normalizeH="0" baseline="0" noProof="0">
              <a:ln>
                <a:noFill/>
              </a:ln>
              <a:solidFill>
                <a:srgbClr val="000000"/>
              </a:solidFill>
              <a:effectLst/>
              <a:uLnTx/>
              <a:uFillTx/>
              <a:ea typeface="+mn-ea"/>
              <a:cs typeface="Times New Roman" pitchFamily="18" charset="0"/>
            </a:endParaRPr>
          </a:p>
        </p:txBody>
      </p:sp>
      <p:sp>
        <p:nvSpPr>
          <p:cNvPr id="12" name="TextBox 11">
            <a:extLst>
              <a:ext uri="{FF2B5EF4-FFF2-40B4-BE49-F238E27FC236}">
                <a16:creationId xmlns:a16="http://schemas.microsoft.com/office/drawing/2014/main" id="{95A8CC17-4D1F-FDBF-C75A-76C6BE1257A0}"/>
              </a:ext>
            </a:extLst>
          </p:cNvPr>
          <p:cNvSpPr txBox="1"/>
          <p:nvPr/>
        </p:nvSpPr>
        <p:spPr>
          <a:xfrm>
            <a:off x="676598" y="4209336"/>
            <a:ext cx="3850469" cy="256628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FFFFFF"/>
                </a:solidFill>
                <a:effectLst/>
                <a:uLnTx/>
                <a:uFillTx/>
                <a:latin typeface="+mj-lt"/>
                <a:ea typeface="+mn-ea"/>
                <a:cs typeface="Times New Roman" pitchFamily="18" charset="0"/>
              </a:rPr>
              <a:t>Exit Criteria :</a:t>
            </a:r>
          </a:p>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1" i="0" u="none" strike="noStrike" kern="1200" cap="none" spc="0" normalizeH="0" baseline="0" noProof="0">
              <a:ln>
                <a:noFill/>
              </a:ln>
              <a:solidFill>
                <a:srgbClr val="FFFFFF"/>
              </a:solidFill>
              <a:effectLst/>
              <a:uLnTx/>
              <a:uFillTx/>
              <a:ea typeface="+mn-ea"/>
              <a:cs typeface="Times New Roman" pitchFamily="18" charset="0"/>
            </a:endParaRPr>
          </a:p>
          <a:p>
            <a:pPr marL="342900" marR="0" lvl="0" indent="-342900" algn="l" defTabSz="914400" rtl="0" eaLnBrk="0" fontAlgn="base" latinLnBrk="0" hangingPunct="0">
              <a:lnSpc>
                <a:spcPct val="107000"/>
              </a:lnSpc>
              <a:spcBef>
                <a:spcPct val="10000"/>
              </a:spcBef>
              <a:spcAft>
                <a:spcPts val="800"/>
              </a:spcAft>
              <a:buClr>
                <a:srgbClr val="FFFFFF"/>
              </a:buClr>
              <a:buSzPts val="1000"/>
              <a:buFont typeface="Symbol" panose="05050102010706020507" pitchFamily="18" charset="2"/>
              <a:buChar char=""/>
              <a:tabLst>
                <a:tab pos="457200" algn="l"/>
              </a:tabLst>
              <a:defRPr/>
            </a:pPr>
            <a:r>
              <a:rPr kumimoji="0" lang="en-US" sz="1100" b="0" i="0" u="none" strike="noStrike" kern="1200" cap="none" spc="0" normalizeH="0" baseline="0" noProof="0">
                <a:ln>
                  <a:noFill/>
                </a:ln>
                <a:solidFill>
                  <a:srgbClr val="FFFFFF"/>
                </a:solidFill>
                <a:effectLst/>
                <a:uLnTx/>
                <a:uFillTx/>
                <a:ea typeface="+mn-ea"/>
                <a:cs typeface="Times New Roman" pitchFamily="18" charset="0"/>
              </a:rPr>
              <a:t>Successful publishing and configuration of dashboards in the production environment.</a:t>
            </a:r>
          </a:p>
          <a:p>
            <a:pPr marL="342900" marR="0" lvl="0" indent="-342900" algn="l" defTabSz="914400" rtl="0" eaLnBrk="0" fontAlgn="base" latinLnBrk="0" hangingPunct="0">
              <a:lnSpc>
                <a:spcPct val="107000"/>
              </a:lnSpc>
              <a:spcBef>
                <a:spcPct val="10000"/>
              </a:spcBef>
              <a:spcAft>
                <a:spcPts val="800"/>
              </a:spcAft>
              <a:buClr>
                <a:srgbClr val="FFFFFF"/>
              </a:buClr>
              <a:buSzPts val="1000"/>
              <a:buFont typeface="Symbol" panose="05050102010706020507" pitchFamily="18" charset="2"/>
              <a:buChar char=""/>
              <a:tabLst>
                <a:tab pos="457200" algn="l"/>
              </a:tabLst>
              <a:defRPr/>
            </a:pPr>
            <a:r>
              <a:rPr kumimoji="0" lang="en-US" sz="1100" b="0" i="0" u="none" strike="noStrike" kern="1200" cap="none" spc="0" normalizeH="0" baseline="0" noProof="0">
                <a:ln>
                  <a:noFill/>
                </a:ln>
                <a:solidFill>
                  <a:srgbClr val="FFFFFF"/>
                </a:solidFill>
                <a:effectLst/>
                <a:uLnTx/>
                <a:uFillTx/>
                <a:ea typeface="+mn-ea"/>
                <a:cs typeface="Times New Roman" pitchFamily="18" charset="0"/>
              </a:rPr>
              <a:t>Validation of data accuracy, functionality, and interactivity by stakeholders or users.</a:t>
            </a:r>
          </a:p>
          <a:p>
            <a:pPr marL="342900" marR="0" lvl="0" indent="-342900" algn="l" defTabSz="914400" rtl="0" eaLnBrk="0" fontAlgn="base" latinLnBrk="0" hangingPunct="0">
              <a:lnSpc>
                <a:spcPct val="107000"/>
              </a:lnSpc>
              <a:spcBef>
                <a:spcPct val="10000"/>
              </a:spcBef>
              <a:spcAft>
                <a:spcPts val="800"/>
              </a:spcAft>
              <a:buClr>
                <a:srgbClr val="FFFFFF"/>
              </a:buClr>
              <a:buSzPts val="1000"/>
              <a:buFont typeface="Symbol" panose="05050102010706020507" pitchFamily="18" charset="2"/>
              <a:buChar char=""/>
              <a:tabLst>
                <a:tab pos="457200" algn="l"/>
              </a:tabLst>
              <a:defRPr/>
            </a:pPr>
            <a:r>
              <a:rPr kumimoji="0" lang="en-US" sz="1100" b="0" i="0" u="none" strike="noStrike" kern="1200" cap="none" spc="0" normalizeH="0" baseline="0" noProof="0">
                <a:ln>
                  <a:noFill/>
                </a:ln>
                <a:solidFill>
                  <a:srgbClr val="FFFFFF"/>
                </a:solidFill>
                <a:effectLst/>
                <a:uLnTx/>
                <a:uFillTx/>
                <a:ea typeface="+mn-ea"/>
                <a:cs typeface="Times New Roman" pitchFamily="18" charset="0"/>
              </a:rPr>
              <a:t>Performance testing to ensure quick loading and responsiveness.</a:t>
            </a:r>
          </a:p>
          <a:p>
            <a:pPr marL="342900" marR="0" lvl="0" indent="-342900" algn="l" defTabSz="914400" rtl="0" eaLnBrk="0" fontAlgn="base" latinLnBrk="0" hangingPunct="0">
              <a:lnSpc>
                <a:spcPct val="107000"/>
              </a:lnSpc>
              <a:spcBef>
                <a:spcPct val="10000"/>
              </a:spcBef>
              <a:spcAft>
                <a:spcPts val="800"/>
              </a:spcAft>
              <a:buClr>
                <a:srgbClr val="FFFFFF"/>
              </a:buClr>
              <a:buSzPts val="1000"/>
              <a:buFont typeface="Symbol" panose="05050102010706020507" pitchFamily="18" charset="2"/>
              <a:buChar char=""/>
              <a:tabLst>
                <a:tab pos="457200" algn="l"/>
              </a:tabLst>
              <a:defRPr/>
            </a:pPr>
            <a:r>
              <a:rPr kumimoji="0" lang="en-US" sz="1100" b="0" i="0" u="none" strike="noStrike" kern="1200" cap="none" spc="0" normalizeH="0" baseline="0" noProof="0">
                <a:ln>
                  <a:noFill/>
                </a:ln>
                <a:solidFill>
                  <a:srgbClr val="FFFFFF"/>
                </a:solidFill>
                <a:effectLst/>
                <a:uLnTx/>
                <a:uFillTx/>
                <a:ea typeface="+mn-ea"/>
                <a:cs typeface="Times New Roman" pitchFamily="18" charset="0"/>
              </a:rPr>
              <a:t>Deployment checklist sign-off and readiness for user access.</a:t>
            </a:r>
            <a:endParaRPr kumimoji="0" lang="en-US" sz="1100" b="1" i="0" u="none" strike="noStrike" kern="1200" cap="none" spc="0" normalizeH="0" baseline="0" noProof="0">
              <a:ln>
                <a:noFill/>
              </a:ln>
              <a:solidFill>
                <a:srgbClr val="FFFFFF"/>
              </a:solidFill>
              <a:effectLst/>
              <a:uLnTx/>
              <a:uFillTx/>
              <a:ea typeface="+mn-ea"/>
              <a:cs typeface="Times New Roman" pitchFamily="18" charset="0"/>
            </a:endParaRPr>
          </a:p>
          <a:p>
            <a:pPr marL="171450" marR="0" lvl="0" indent="-171450" algn="l" defTabSz="914400" rtl="0" eaLnBrk="0" fontAlgn="base" latinLnBrk="0" hangingPunct="0">
              <a:lnSpc>
                <a:spcPct val="100000"/>
              </a:lnSpc>
              <a:spcBef>
                <a:spcPct val="10000"/>
              </a:spcBef>
              <a:spcAft>
                <a:spcPct val="0"/>
              </a:spcAft>
              <a:buClr>
                <a:srgbClr val="0B1F65"/>
              </a:buClr>
              <a:buSzTx/>
              <a:buFont typeface="Arial" panose="020B0604020202020204" pitchFamily="34" charset="0"/>
              <a:buChar char="•"/>
              <a:tabLst/>
              <a:defRPr/>
            </a:pPr>
            <a:endParaRPr kumimoji="0" lang="en-US" sz="1100" b="1" i="0" u="none" strike="noStrike" kern="1200" cap="none" spc="0" normalizeH="0" baseline="0" noProof="0">
              <a:ln>
                <a:noFill/>
              </a:ln>
              <a:solidFill>
                <a:srgbClr val="FFFFFF"/>
              </a:solidFill>
              <a:effectLst/>
              <a:uLnTx/>
              <a:uFillTx/>
              <a:latin typeface="Arial" charset="0"/>
              <a:ea typeface="+mn-ea"/>
              <a:cs typeface="Times New Roman" pitchFamily="18" charset="0"/>
            </a:endParaRPr>
          </a:p>
        </p:txBody>
      </p:sp>
      <p:sp>
        <p:nvSpPr>
          <p:cNvPr id="13" name="Text Placeholder 3">
            <a:extLst>
              <a:ext uri="{FF2B5EF4-FFF2-40B4-BE49-F238E27FC236}">
                <a16:creationId xmlns:a16="http://schemas.microsoft.com/office/drawing/2014/main" id="{3C5B5811-EB9F-EC07-275E-092376026DDA}"/>
              </a:ext>
            </a:extLst>
          </p:cNvPr>
          <p:cNvSpPr txBox="1">
            <a:spLocks/>
          </p:cNvSpPr>
          <p:nvPr/>
        </p:nvSpPr>
        <p:spPr>
          <a:xfrm>
            <a:off x="6142862" y="2376776"/>
            <a:ext cx="854284" cy="738664"/>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a:ln>
                  <a:noFill/>
                </a:ln>
                <a:solidFill>
                  <a:srgbClr val="800000"/>
                </a:solidFill>
                <a:effectLst/>
                <a:uLnTx/>
                <a:uFillTx/>
                <a:latin typeface="Calibri"/>
                <a:ea typeface="Bogle" charset="0"/>
                <a:cs typeface="Bogle" charset="0"/>
              </a:rPr>
              <a:t>01</a:t>
            </a:r>
          </a:p>
        </p:txBody>
      </p:sp>
      <p:sp>
        <p:nvSpPr>
          <p:cNvPr id="14" name="Text Placeholder 3">
            <a:extLst>
              <a:ext uri="{FF2B5EF4-FFF2-40B4-BE49-F238E27FC236}">
                <a16:creationId xmlns:a16="http://schemas.microsoft.com/office/drawing/2014/main" id="{A70B8E02-ACEE-2180-C6D2-5C2042B501DC}"/>
              </a:ext>
            </a:extLst>
          </p:cNvPr>
          <p:cNvSpPr txBox="1">
            <a:spLocks/>
          </p:cNvSpPr>
          <p:nvPr/>
        </p:nvSpPr>
        <p:spPr>
          <a:xfrm>
            <a:off x="6257418" y="3100968"/>
            <a:ext cx="625172" cy="73866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a:ln>
                  <a:noFill/>
                </a:ln>
                <a:solidFill>
                  <a:srgbClr val="006666"/>
                </a:solidFill>
                <a:effectLst/>
                <a:uLnTx/>
                <a:uFillTx/>
                <a:latin typeface="Calibri"/>
                <a:ea typeface="Bogle" charset="0"/>
                <a:cs typeface="Bogle" charset="0"/>
              </a:rPr>
              <a:t>02</a:t>
            </a:r>
          </a:p>
        </p:txBody>
      </p:sp>
      <p:sp>
        <p:nvSpPr>
          <p:cNvPr id="15" name="Text Placeholder 3">
            <a:extLst>
              <a:ext uri="{FF2B5EF4-FFF2-40B4-BE49-F238E27FC236}">
                <a16:creationId xmlns:a16="http://schemas.microsoft.com/office/drawing/2014/main" id="{DAE81B72-5380-99A9-6174-8D5467633EC6}"/>
              </a:ext>
            </a:extLst>
          </p:cNvPr>
          <p:cNvSpPr txBox="1">
            <a:spLocks/>
          </p:cNvSpPr>
          <p:nvPr/>
        </p:nvSpPr>
        <p:spPr>
          <a:xfrm>
            <a:off x="6280779" y="3950180"/>
            <a:ext cx="625172" cy="73866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a:ln>
                  <a:noFill/>
                </a:ln>
                <a:solidFill>
                  <a:srgbClr val="E2E1C0"/>
                </a:solidFill>
                <a:effectLst/>
                <a:uLnTx/>
                <a:uFillTx/>
                <a:latin typeface="Calibri"/>
                <a:ea typeface="Bogle" charset="0"/>
                <a:cs typeface="Bogle" charset="0"/>
              </a:rPr>
              <a:t>03</a:t>
            </a:r>
          </a:p>
        </p:txBody>
      </p:sp>
      <p:sp>
        <p:nvSpPr>
          <p:cNvPr id="16" name="TextBox 15">
            <a:extLst>
              <a:ext uri="{FF2B5EF4-FFF2-40B4-BE49-F238E27FC236}">
                <a16:creationId xmlns:a16="http://schemas.microsoft.com/office/drawing/2014/main" id="{505BB6AA-316F-ED34-FFB8-8051FA9CFBD2}"/>
              </a:ext>
            </a:extLst>
          </p:cNvPr>
          <p:cNvSpPr txBox="1"/>
          <p:nvPr/>
        </p:nvSpPr>
        <p:spPr>
          <a:xfrm>
            <a:off x="658787" y="1874481"/>
            <a:ext cx="4335715" cy="141647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FFFFFF"/>
                </a:solidFill>
                <a:effectLst/>
                <a:uLnTx/>
                <a:uFillTx/>
                <a:latin typeface="Arial" charset="0"/>
                <a:ea typeface="+mn-ea"/>
                <a:cs typeface="Times New Roman" pitchFamily="18" charset="0"/>
              </a:rPr>
              <a:t>Entry Criteria :</a:t>
            </a:r>
          </a:p>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1" i="0" u="none" strike="noStrike" kern="1200" cap="none" spc="0" normalizeH="0" baseline="0" noProof="0">
              <a:ln>
                <a:noFill/>
              </a:ln>
              <a:solidFill>
                <a:srgbClr val="FFFFFF"/>
              </a:solidFill>
              <a:effectLst/>
              <a:uLnTx/>
              <a:uFillTx/>
              <a:latin typeface="Arial" charset="0"/>
              <a:ea typeface="+mn-ea"/>
              <a:cs typeface="Times New Roman" pitchFamily="18" charset="0"/>
            </a:endParaRPr>
          </a:p>
          <a:p>
            <a:pPr marL="342900" marR="0" lvl="0" indent="-342900" algn="l" defTabSz="914400" rtl="0" eaLnBrk="0" fontAlgn="base" latinLnBrk="0" hangingPunct="0">
              <a:lnSpc>
                <a:spcPct val="107000"/>
              </a:lnSpc>
              <a:spcBef>
                <a:spcPct val="10000"/>
              </a:spcBef>
              <a:spcAft>
                <a:spcPts val="800"/>
              </a:spcAft>
              <a:buClr>
                <a:srgbClr val="FFFFFF"/>
              </a:buClr>
              <a:buSzPts val="1000"/>
              <a:buFont typeface="Symbol" panose="05050102010706020507" pitchFamily="18" charset="2"/>
              <a:buChar char=""/>
              <a:tabLst>
                <a:tab pos="457200" algn="l"/>
              </a:tabLst>
              <a:defRPr/>
            </a:pPr>
            <a:r>
              <a:rPr kumimoji="0" lang="en-US" sz="1100" b="0" i="0" u="none" strike="noStrike" kern="100" cap="none" spc="0" normalizeH="0" baseline="0" noProof="0">
                <a:ln>
                  <a:noFill/>
                </a:ln>
                <a:solidFill>
                  <a:srgbClr val="FFFFFF"/>
                </a:solidFill>
                <a:effectLst/>
                <a:uLnTx/>
                <a:uFillTx/>
                <a:latin typeface="Arial" panose="020B0604020202020204" pitchFamily="34" charset="0"/>
                <a:ea typeface="Aptos" panose="020B0004020202020204" pitchFamily="34" charset="0"/>
                <a:cs typeface="Arial" panose="020B0604020202020204" pitchFamily="34" charset="0"/>
              </a:rPr>
              <a:t>Project charter and objectives are finalized.</a:t>
            </a:r>
          </a:p>
          <a:p>
            <a:pPr marL="342900" marR="0" lvl="0" indent="-342900" algn="l" defTabSz="914400" rtl="0" eaLnBrk="0" fontAlgn="base" latinLnBrk="0" hangingPunct="0">
              <a:lnSpc>
                <a:spcPct val="107000"/>
              </a:lnSpc>
              <a:spcBef>
                <a:spcPct val="10000"/>
              </a:spcBef>
              <a:spcAft>
                <a:spcPts val="800"/>
              </a:spcAft>
              <a:buClr>
                <a:srgbClr val="FFFFFF"/>
              </a:buClr>
              <a:buSzPts val="1000"/>
              <a:buFont typeface="Symbol" panose="05050102010706020507" pitchFamily="18" charset="2"/>
              <a:buChar char=""/>
              <a:tabLst>
                <a:tab pos="457200" algn="l"/>
              </a:tabLst>
              <a:defRPr/>
            </a:pPr>
            <a:r>
              <a:rPr kumimoji="0" lang="en-US" sz="1100" b="0" i="0" u="none" strike="noStrike" kern="100" cap="none" spc="0" normalizeH="0" baseline="0" noProof="0">
                <a:ln>
                  <a:noFill/>
                </a:ln>
                <a:solidFill>
                  <a:srgbClr val="FFFFFF"/>
                </a:solidFill>
                <a:effectLst/>
                <a:uLnTx/>
                <a:uFillTx/>
                <a:latin typeface="Arial" panose="020B0604020202020204" pitchFamily="34" charset="0"/>
                <a:ea typeface="Aptos" panose="020B0004020202020204" pitchFamily="34" charset="0"/>
                <a:cs typeface="Arial" panose="020B0604020202020204" pitchFamily="34" charset="0"/>
              </a:rPr>
              <a:t>Stakeholder approvals are in place to proceed with detailed requirements gathering.</a:t>
            </a:r>
          </a:p>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1" i="0" u="none" strike="noStrike" kern="1200" cap="none" spc="0" normalizeH="0" baseline="0" noProof="0">
              <a:ln>
                <a:noFill/>
              </a:ln>
              <a:solidFill>
                <a:srgbClr val="FFFFFF"/>
              </a:solidFill>
              <a:effectLst/>
              <a:uLnTx/>
              <a:uFillTx/>
              <a:latin typeface="Arial" charset="0"/>
              <a:ea typeface="+mn-ea"/>
              <a:cs typeface="Times New Roman" pitchFamily="18" charset="0"/>
            </a:endParaRPr>
          </a:p>
        </p:txBody>
      </p:sp>
      <p:sp>
        <p:nvSpPr>
          <p:cNvPr id="18" name="TextBox 17">
            <a:extLst>
              <a:ext uri="{FF2B5EF4-FFF2-40B4-BE49-F238E27FC236}">
                <a16:creationId xmlns:a16="http://schemas.microsoft.com/office/drawing/2014/main" id="{3D7FE431-998C-72C6-60C2-8C405BDCA6DD}"/>
              </a:ext>
            </a:extLst>
          </p:cNvPr>
          <p:cNvSpPr txBox="1"/>
          <p:nvPr/>
        </p:nvSpPr>
        <p:spPr>
          <a:xfrm>
            <a:off x="6257418" y="2026428"/>
            <a:ext cx="3137411"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800000">
                    <a:lumMod val="95000"/>
                    <a:lumOff val="5000"/>
                  </a:srgbClr>
                </a:solidFill>
                <a:effectLst/>
                <a:uLnTx/>
                <a:uFillTx/>
                <a:latin typeface="+mj-lt"/>
                <a:ea typeface="+mn-ea"/>
                <a:cs typeface="Times New Roman" pitchFamily="18" charset="0"/>
              </a:rPr>
              <a:t>Processes :</a:t>
            </a:r>
          </a:p>
        </p:txBody>
      </p:sp>
      <p:sp>
        <p:nvSpPr>
          <p:cNvPr id="2" name="Rectangle: Rounded Corners 1">
            <a:extLst>
              <a:ext uri="{FF2B5EF4-FFF2-40B4-BE49-F238E27FC236}">
                <a16:creationId xmlns:a16="http://schemas.microsoft.com/office/drawing/2014/main" id="{9CD35E72-B5C0-CD71-C1F0-7E75E194CF3D}"/>
              </a:ext>
            </a:extLst>
          </p:cNvPr>
          <p:cNvSpPr/>
          <p:nvPr/>
        </p:nvSpPr>
        <p:spPr>
          <a:xfrm>
            <a:off x="474442" y="1483738"/>
            <a:ext cx="4556859" cy="2506168"/>
          </a:xfrm>
          <a:prstGeom prst="roundRect">
            <a:avLst/>
          </a:prstGeom>
          <a:solidFill>
            <a:srgbClr val="8B0000"/>
          </a:solidFill>
          <a:ln w="3810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B0000"/>
              </a:solidFill>
              <a:effectLst/>
              <a:uLnTx/>
              <a:uFillTx/>
              <a:latin typeface="Segoe UI Semilight"/>
              <a:ea typeface="+mn-ea"/>
              <a:cs typeface="+mn-cs"/>
            </a:endParaRPr>
          </a:p>
        </p:txBody>
      </p:sp>
      <p:sp>
        <p:nvSpPr>
          <p:cNvPr id="20" name="TextBox 19">
            <a:extLst>
              <a:ext uri="{FF2B5EF4-FFF2-40B4-BE49-F238E27FC236}">
                <a16:creationId xmlns:a16="http://schemas.microsoft.com/office/drawing/2014/main" id="{33CBBA7B-4FCC-8511-0BC4-0ABD83E77727}"/>
              </a:ext>
            </a:extLst>
          </p:cNvPr>
          <p:cNvSpPr txBox="1"/>
          <p:nvPr/>
        </p:nvSpPr>
        <p:spPr>
          <a:xfrm>
            <a:off x="678442" y="1678877"/>
            <a:ext cx="4191887" cy="256628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FFFFFF"/>
                </a:solidFill>
                <a:effectLst/>
                <a:uLnTx/>
                <a:uFillTx/>
                <a:latin typeface="+mj-lt"/>
                <a:ea typeface="+mn-ea"/>
                <a:cs typeface="Times New Roman" pitchFamily="18" charset="0"/>
              </a:rPr>
              <a:t>Entry Criteria :</a:t>
            </a:r>
          </a:p>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1" i="0" u="none" strike="noStrike" kern="1200" cap="none" spc="0" normalizeH="0" baseline="0" noProof="0">
              <a:ln>
                <a:noFill/>
              </a:ln>
              <a:solidFill>
                <a:srgbClr val="FFFFFF"/>
              </a:solidFill>
              <a:effectLst/>
              <a:uLnTx/>
              <a:uFillTx/>
              <a:ea typeface="+mn-ea"/>
              <a:cs typeface="Times New Roman" pitchFamily="18" charset="0"/>
            </a:endParaRPr>
          </a:p>
          <a:p>
            <a:pPr marL="342900" marR="0" lvl="0" indent="-342900" algn="l" defTabSz="914400" rtl="0" eaLnBrk="0" fontAlgn="base" latinLnBrk="0" hangingPunct="0">
              <a:lnSpc>
                <a:spcPct val="107000"/>
              </a:lnSpc>
              <a:spcBef>
                <a:spcPct val="10000"/>
              </a:spcBef>
              <a:spcAft>
                <a:spcPts val="800"/>
              </a:spcAft>
              <a:buClr>
                <a:srgbClr val="FFFFFF"/>
              </a:buClr>
              <a:buSzPts val="1000"/>
              <a:buFont typeface="Symbol" panose="05050102010706020507" pitchFamily="18" charset="2"/>
              <a:buChar char=""/>
              <a:tabLst>
                <a:tab pos="457200" algn="l"/>
              </a:tabLst>
              <a:defRPr/>
            </a:pPr>
            <a:r>
              <a:rPr kumimoji="0" lang="en-US" sz="1100" b="0" i="0" u="none" strike="noStrike" kern="1200" cap="none" spc="0" normalizeH="0" baseline="0" noProof="0">
                <a:ln>
                  <a:noFill/>
                </a:ln>
                <a:solidFill>
                  <a:srgbClr val="FFFFFF"/>
                </a:solidFill>
                <a:effectLst/>
                <a:uLnTx/>
                <a:uFillTx/>
                <a:ea typeface="+mn-ea"/>
                <a:cs typeface="Times New Roman" pitchFamily="18" charset="0"/>
              </a:rPr>
              <a:t>Completion of dashboard development and testing.</a:t>
            </a:r>
          </a:p>
          <a:p>
            <a:pPr marL="342900" marR="0" lvl="0" indent="-342900" algn="l" defTabSz="914400" rtl="0" eaLnBrk="0" fontAlgn="base" latinLnBrk="0" hangingPunct="0">
              <a:lnSpc>
                <a:spcPct val="107000"/>
              </a:lnSpc>
              <a:spcBef>
                <a:spcPct val="10000"/>
              </a:spcBef>
              <a:spcAft>
                <a:spcPts val="800"/>
              </a:spcAft>
              <a:buClr>
                <a:srgbClr val="FFFFFF"/>
              </a:buClr>
              <a:buSzPts val="1000"/>
              <a:buFont typeface="Symbol" panose="05050102010706020507" pitchFamily="18" charset="2"/>
              <a:buChar char=""/>
              <a:tabLst>
                <a:tab pos="457200" algn="l"/>
              </a:tabLst>
              <a:defRPr/>
            </a:pPr>
            <a:r>
              <a:rPr kumimoji="0" lang="en-US" sz="1100" b="0" i="0" u="none" strike="noStrike" kern="1200" cap="none" spc="0" normalizeH="0" baseline="0" noProof="0">
                <a:ln>
                  <a:noFill/>
                </a:ln>
                <a:solidFill>
                  <a:srgbClr val="FFFFFF"/>
                </a:solidFill>
                <a:effectLst/>
                <a:uLnTx/>
                <a:uFillTx/>
                <a:ea typeface="+mn-ea"/>
                <a:cs typeface="Times New Roman" pitchFamily="18" charset="0"/>
              </a:rPr>
              <a:t>Approval of security configurations such as row-level and role-based access.</a:t>
            </a:r>
          </a:p>
          <a:p>
            <a:pPr marL="342900" marR="0" lvl="0" indent="-342900" algn="l" defTabSz="914400" rtl="0" eaLnBrk="0" fontAlgn="base" latinLnBrk="0" hangingPunct="0">
              <a:lnSpc>
                <a:spcPct val="107000"/>
              </a:lnSpc>
              <a:spcBef>
                <a:spcPct val="10000"/>
              </a:spcBef>
              <a:spcAft>
                <a:spcPts val="800"/>
              </a:spcAft>
              <a:buClr>
                <a:srgbClr val="FFFFFF"/>
              </a:buClr>
              <a:buSzPts val="1000"/>
              <a:buFont typeface="Symbol" panose="05050102010706020507" pitchFamily="18" charset="2"/>
              <a:buChar char=""/>
              <a:tabLst>
                <a:tab pos="457200" algn="l"/>
              </a:tabLst>
              <a:defRPr/>
            </a:pPr>
            <a:r>
              <a:rPr kumimoji="0" lang="en-US" sz="1100" b="0" i="0" u="none" strike="noStrike" kern="1200" cap="none" spc="0" normalizeH="0" baseline="0" noProof="0">
                <a:ln>
                  <a:noFill/>
                </a:ln>
                <a:solidFill>
                  <a:srgbClr val="FFFFFF"/>
                </a:solidFill>
                <a:effectLst/>
                <a:uLnTx/>
                <a:uFillTx/>
                <a:ea typeface="+mn-ea"/>
                <a:cs typeface="Times New Roman" pitchFamily="18" charset="0"/>
              </a:rPr>
              <a:t>Availability of end-user documentation and support materials.</a:t>
            </a:r>
          </a:p>
          <a:p>
            <a:pPr marL="342900" marR="0" lvl="0" indent="-342900" algn="l" defTabSz="914400" rtl="0" eaLnBrk="0" fontAlgn="base" latinLnBrk="0" hangingPunct="0">
              <a:lnSpc>
                <a:spcPct val="107000"/>
              </a:lnSpc>
              <a:spcBef>
                <a:spcPct val="10000"/>
              </a:spcBef>
              <a:spcAft>
                <a:spcPts val="800"/>
              </a:spcAft>
              <a:buClr>
                <a:srgbClr val="FFFFFF"/>
              </a:buClr>
              <a:buSzPts val="1000"/>
              <a:buFont typeface="Symbol" panose="05050102010706020507" pitchFamily="18" charset="2"/>
              <a:buChar char=""/>
              <a:tabLst>
                <a:tab pos="457200" algn="l"/>
              </a:tabLst>
              <a:defRPr/>
            </a:pPr>
            <a:r>
              <a:rPr kumimoji="0" lang="en-US" sz="1100" b="0" i="0" u="none" strike="noStrike" kern="1200" cap="none" spc="0" normalizeH="0" baseline="0" noProof="0">
                <a:ln>
                  <a:noFill/>
                </a:ln>
                <a:solidFill>
                  <a:srgbClr val="FFFFFF"/>
                </a:solidFill>
                <a:effectLst/>
                <a:uLnTx/>
                <a:uFillTx/>
                <a:ea typeface="+mn-ea"/>
                <a:cs typeface="Times New Roman" pitchFamily="18" charset="0"/>
              </a:rPr>
              <a:t>Stakeholder approval for deployment to the production environment.</a:t>
            </a:r>
            <a:endParaRPr kumimoji="0" lang="en-US" sz="1100" b="1" i="0" u="none" strike="noStrike" kern="100" cap="none" spc="0" normalizeH="0" baseline="0" noProof="0">
              <a:ln>
                <a:noFill/>
              </a:ln>
              <a:solidFill>
                <a:srgbClr val="000000"/>
              </a:solidFill>
              <a:effectLst/>
              <a:uLnTx/>
              <a:uFillTx/>
              <a:ea typeface="+mn-ea"/>
              <a:cs typeface="Times New Roman" pitchFamily="18" charset="0"/>
            </a:endParaRPr>
          </a:p>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1" i="0" u="none" strike="noStrike" kern="1200" cap="none" spc="0" normalizeH="0" baseline="0" noProof="0">
              <a:ln>
                <a:noFill/>
              </a:ln>
              <a:solidFill>
                <a:srgbClr val="FFFFFF"/>
              </a:solidFill>
              <a:effectLst/>
              <a:uLnTx/>
              <a:uFillTx/>
              <a:latin typeface="Arial" charset="0"/>
              <a:ea typeface="+mn-ea"/>
              <a:cs typeface="Times New Roman" pitchFamily="18" charset="0"/>
            </a:endParaRPr>
          </a:p>
          <a:p>
            <a:pPr marL="171450" marR="0" lvl="0" indent="-171450" algn="l" defTabSz="914400" rtl="0" eaLnBrk="0" fontAlgn="base" latinLnBrk="0" hangingPunct="0">
              <a:lnSpc>
                <a:spcPct val="100000"/>
              </a:lnSpc>
              <a:spcBef>
                <a:spcPct val="10000"/>
              </a:spcBef>
              <a:spcAft>
                <a:spcPct val="0"/>
              </a:spcAft>
              <a:buClr>
                <a:srgbClr val="0B1F65"/>
              </a:buClr>
              <a:buSzTx/>
              <a:buFont typeface="Arial" panose="020B0604020202020204" pitchFamily="34" charset="0"/>
              <a:buChar char="•"/>
              <a:tabLst/>
              <a:defRPr/>
            </a:pPr>
            <a:endParaRPr kumimoji="0" lang="en-US" sz="1100" b="1" i="0" u="none" strike="noStrike" kern="1200" cap="none" spc="0" normalizeH="0" baseline="0" noProof="0">
              <a:ln>
                <a:noFill/>
              </a:ln>
              <a:solidFill>
                <a:srgbClr val="FFFFFF"/>
              </a:solidFill>
              <a:effectLst/>
              <a:uLnTx/>
              <a:uFillTx/>
              <a:latin typeface="Arial" charset="0"/>
              <a:ea typeface="+mn-ea"/>
              <a:cs typeface="Times New Roman" pitchFamily="18" charset="0"/>
            </a:endParaRPr>
          </a:p>
        </p:txBody>
      </p:sp>
      <p:sp>
        <p:nvSpPr>
          <p:cNvPr id="23" name="TextBox 22">
            <a:extLst>
              <a:ext uri="{FF2B5EF4-FFF2-40B4-BE49-F238E27FC236}">
                <a16:creationId xmlns:a16="http://schemas.microsoft.com/office/drawing/2014/main" id="{2FE81CF5-D6B4-140C-F151-9298FDB6F18C}"/>
              </a:ext>
            </a:extLst>
          </p:cNvPr>
          <p:cNvSpPr txBox="1"/>
          <p:nvPr/>
        </p:nvSpPr>
        <p:spPr>
          <a:xfrm>
            <a:off x="7038629" y="4977177"/>
            <a:ext cx="4476773" cy="6170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666666"/>
                </a:solidFill>
                <a:effectLst/>
                <a:uLnTx/>
                <a:uFillTx/>
                <a:latin typeface="+mj-lt"/>
                <a:ea typeface="+mn-ea"/>
                <a:cs typeface="Times New Roman" pitchFamily="18" charset="0"/>
              </a:rPr>
              <a:t>Rollback</a:t>
            </a:r>
          </a:p>
          <a:p>
            <a:pPr marL="171450" marR="0" lvl="0" indent="-171450" algn="l" defTabSz="914400" rtl="0" eaLnBrk="0" fontAlgn="base" latinLnBrk="0" hangingPunct="0">
              <a:lnSpc>
                <a:spcPct val="100000"/>
              </a:lnSpc>
              <a:spcBef>
                <a:spcPct val="10000"/>
              </a:spcBef>
              <a:spcAft>
                <a:spcPct val="0"/>
              </a:spcAft>
              <a:buClr>
                <a:srgbClr val="0B1F65"/>
              </a:buClr>
              <a:buSzTx/>
              <a:buFont typeface="Arial" panose="020B0604020202020204" pitchFamily="34" charset="0"/>
              <a:buChar char="•"/>
              <a:tabLst/>
              <a:defRPr/>
            </a:pPr>
            <a:r>
              <a:rPr kumimoji="0" lang="en-US" sz="1100" b="0" i="0" u="none" strike="noStrike" kern="1200" cap="none" spc="0" normalizeH="0" baseline="0" noProof="0">
                <a:ln>
                  <a:noFill/>
                </a:ln>
                <a:solidFill>
                  <a:srgbClr val="000000"/>
                </a:solidFill>
                <a:effectLst/>
                <a:uLnTx/>
                <a:uFillTx/>
                <a:ea typeface="+mn-ea"/>
                <a:cs typeface="Times New Roman" pitchFamily="18" charset="0"/>
              </a:rPr>
              <a:t>Prepare a rollback plan to revert to a previous version in case of errors or user issues.</a:t>
            </a:r>
            <a:endParaRPr kumimoji="0" lang="en-US" sz="1000" b="0" i="0" u="none" strike="noStrike" kern="100" cap="none" spc="0" normalizeH="0" baseline="0" noProof="0">
              <a:ln>
                <a:noFill/>
              </a:ln>
              <a:solidFill>
                <a:srgbClr val="800000"/>
              </a:solidFill>
              <a:effectLst/>
              <a:uLnTx/>
              <a:uFillTx/>
              <a:ea typeface="+mn-ea"/>
              <a:cs typeface="Times New Roman" pitchFamily="18" charset="0"/>
            </a:endParaRPr>
          </a:p>
        </p:txBody>
      </p:sp>
      <p:sp>
        <p:nvSpPr>
          <p:cNvPr id="24" name="Text Placeholder 3">
            <a:extLst>
              <a:ext uri="{FF2B5EF4-FFF2-40B4-BE49-F238E27FC236}">
                <a16:creationId xmlns:a16="http://schemas.microsoft.com/office/drawing/2014/main" id="{F970506A-3F56-4757-D5AE-26096BEF96AF}"/>
              </a:ext>
            </a:extLst>
          </p:cNvPr>
          <p:cNvSpPr txBox="1">
            <a:spLocks/>
          </p:cNvSpPr>
          <p:nvPr/>
        </p:nvSpPr>
        <p:spPr>
          <a:xfrm>
            <a:off x="6280779" y="4837627"/>
            <a:ext cx="625172" cy="738664"/>
          </a:xfrm>
          <a:prstGeom prst="rect">
            <a:avLst/>
          </a:prstGeom>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4800" b="1" i="0" u="none" strike="noStrike" kern="1200" cap="none" spc="0" normalizeH="0" baseline="0" noProof="0">
                <a:ln>
                  <a:noFill/>
                </a:ln>
                <a:solidFill>
                  <a:srgbClr val="666666"/>
                </a:solidFill>
                <a:effectLst/>
                <a:uLnTx/>
                <a:uFillTx/>
                <a:latin typeface="Calibri"/>
                <a:ea typeface="Bogle" charset="0"/>
                <a:cs typeface="Bogle" charset="0"/>
              </a:rPr>
              <a:t>04</a:t>
            </a:r>
          </a:p>
        </p:txBody>
      </p:sp>
      <p:sp>
        <p:nvSpPr>
          <p:cNvPr id="3" name="Arrow: Chevron 2">
            <a:extLst>
              <a:ext uri="{FF2B5EF4-FFF2-40B4-BE49-F238E27FC236}">
                <a16:creationId xmlns:a16="http://schemas.microsoft.com/office/drawing/2014/main" id="{D7C71F73-7FEC-E1F6-F481-06E68926A648}"/>
              </a:ext>
            </a:extLst>
          </p:cNvPr>
          <p:cNvSpPr/>
          <p:nvPr/>
        </p:nvSpPr>
        <p:spPr bwMode="auto">
          <a:xfrm>
            <a:off x="5501917" y="2321319"/>
            <a:ext cx="424873" cy="461665"/>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sp>
        <p:nvSpPr>
          <p:cNvPr id="6" name="Arrow: Chevron 5">
            <a:extLst>
              <a:ext uri="{FF2B5EF4-FFF2-40B4-BE49-F238E27FC236}">
                <a16:creationId xmlns:a16="http://schemas.microsoft.com/office/drawing/2014/main" id="{A3133137-CC54-CA24-3626-E64D9DC936F8}"/>
              </a:ext>
            </a:extLst>
          </p:cNvPr>
          <p:cNvSpPr/>
          <p:nvPr/>
        </p:nvSpPr>
        <p:spPr bwMode="auto">
          <a:xfrm rot="10800000">
            <a:off x="5501917" y="4652974"/>
            <a:ext cx="424873" cy="461665"/>
          </a:xfrm>
          <a:prstGeom prst="chevron">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pic>
        <p:nvPicPr>
          <p:cNvPr id="26" name="Picture 25">
            <a:extLst>
              <a:ext uri="{FF2B5EF4-FFF2-40B4-BE49-F238E27FC236}">
                <a16:creationId xmlns:a16="http://schemas.microsoft.com/office/drawing/2014/main" id="{DD634C67-A97F-C310-DFD8-3800DFFF8878}"/>
              </a:ext>
            </a:extLst>
          </p:cNvPr>
          <p:cNvPicPr>
            <a:picLocks noChangeAspect="1"/>
          </p:cNvPicPr>
          <p:nvPr/>
        </p:nvPicPr>
        <p:blipFill>
          <a:blip r:embed="rId2"/>
          <a:stretch>
            <a:fillRect/>
          </a:stretch>
        </p:blipFill>
        <p:spPr>
          <a:xfrm>
            <a:off x="11176456" y="7751"/>
            <a:ext cx="971550" cy="933450"/>
          </a:xfrm>
          <a:prstGeom prst="rect">
            <a:avLst/>
          </a:prstGeom>
        </p:spPr>
      </p:pic>
      <p:pic>
        <p:nvPicPr>
          <p:cNvPr id="22" name="Graphic 21" descr="Online Network with solid fill">
            <a:extLst>
              <a:ext uri="{FF2B5EF4-FFF2-40B4-BE49-F238E27FC236}">
                <a16:creationId xmlns:a16="http://schemas.microsoft.com/office/drawing/2014/main" id="{C1EC704E-4156-B4D3-9AB3-F9B27C8DA107}"/>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0702342" y="1882262"/>
            <a:ext cx="383732" cy="383732"/>
          </a:xfrm>
          <a:prstGeom prst="rect">
            <a:avLst/>
          </a:prstGeom>
        </p:spPr>
      </p:pic>
    </p:spTree>
    <p:extLst>
      <p:ext uri="{BB962C8B-B14F-4D97-AF65-F5344CB8AC3E}">
        <p14:creationId xmlns:p14="http://schemas.microsoft.com/office/powerpoint/2010/main" val="37869463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364381-1AFF-AF56-CCDE-9CDEEF04721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AC059BB-6392-73B9-A2E8-8B1C0FA52007}"/>
              </a:ext>
            </a:extLst>
          </p:cNvPr>
          <p:cNvSpPr txBox="1"/>
          <p:nvPr/>
        </p:nvSpPr>
        <p:spPr>
          <a:xfrm>
            <a:off x="609600" y="2905780"/>
            <a:ext cx="6934200" cy="64633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2800" b="1" i="1" u="none" strike="noStrike" kern="1200" cap="none" spc="0" normalizeH="0" baseline="0" noProof="0">
                <a:ln>
                  <a:noFill/>
                </a:ln>
                <a:solidFill>
                  <a:srgbClr val="FFFFFF"/>
                </a:solidFill>
                <a:effectLst/>
                <a:uLnTx/>
                <a:uFillTx/>
                <a:latin typeface="Segoe UI"/>
                <a:ea typeface="+mn-ea"/>
                <a:cs typeface="Times New Roman" pitchFamily="18" charset="0"/>
              </a:rPr>
              <a:t>Phase</a:t>
            </a:r>
            <a:r>
              <a:rPr kumimoji="0" lang="en-US" sz="3600" b="1" i="1" u="none" strike="noStrike" kern="1200" cap="none" spc="0" normalizeH="0" baseline="0" noProof="0">
                <a:ln>
                  <a:noFill/>
                </a:ln>
                <a:solidFill>
                  <a:srgbClr val="FFFFFF"/>
                </a:solidFill>
                <a:effectLst/>
                <a:uLnTx/>
                <a:uFillTx/>
                <a:latin typeface="Segoe UI"/>
                <a:ea typeface="+mn-ea"/>
                <a:cs typeface="Times New Roman" pitchFamily="18" charset="0"/>
              </a:rPr>
              <a:t> </a:t>
            </a:r>
            <a:r>
              <a:rPr kumimoji="0" lang="en-US" sz="2800" b="1" i="1" u="none" strike="noStrike" kern="1200" cap="none" spc="0" normalizeH="0" baseline="0" noProof="0">
                <a:ln>
                  <a:noFill/>
                </a:ln>
                <a:solidFill>
                  <a:srgbClr val="FFFFFF"/>
                </a:solidFill>
                <a:effectLst/>
                <a:uLnTx/>
                <a:uFillTx/>
                <a:latin typeface="Segoe UI"/>
                <a:ea typeface="+mn-ea"/>
                <a:cs typeface="Times New Roman" pitchFamily="18" charset="0"/>
              </a:rPr>
              <a:t>07 – Maintenance</a:t>
            </a:r>
          </a:p>
        </p:txBody>
      </p:sp>
    </p:spTree>
    <p:extLst>
      <p:ext uri="{BB962C8B-B14F-4D97-AF65-F5344CB8AC3E}">
        <p14:creationId xmlns:p14="http://schemas.microsoft.com/office/powerpoint/2010/main" val="23842136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81BA-6904-7598-04DF-00E709E1675B}"/>
            </a:ext>
          </a:extLst>
        </p:cNvPr>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32A4E017-4E2F-03EE-8A7B-E7DD0EFDB727}"/>
              </a:ext>
            </a:extLst>
          </p:cNvPr>
          <p:cNvCxnSpPr>
            <a:cxnSpLocks/>
          </p:cNvCxnSpPr>
          <p:nvPr/>
        </p:nvCxnSpPr>
        <p:spPr bwMode="auto">
          <a:xfrm>
            <a:off x="6224741" y="5175515"/>
            <a:ext cx="0" cy="949493"/>
          </a:xfrm>
          <a:prstGeom prst="line">
            <a:avLst/>
          </a:prstGeom>
          <a:ln w="19050" cap="flat" cmpd="sng" algn="ctr">
            <a:solidFill>
              <a:schemeClr val="tx2">
                <a:lumMod val="75000"/>
              </a:schemeClr>
            </a:solidFill>
            <a:prstDash val="dash"/>
            <a:round/>
            <a:headEnd type="oval" w="lg" len="lg"/>
            <a:tailEnd type="oval" w="lg" len="lg"/>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1B535C90-8678-6B29-6F6F-73F3B8D20F5F}"/>
              </a:ext>
            </a:extLst>
          </p:cNvPr>
          <p:cNvCxnSpPr>
            <a:cxnSpLocks/>
          </p:cNvCxnSpPr>
          <p:nvPr/>
        </p:nvCxnSpPr>
        <p:spPr bwMode="auto">
          <a:xfrm>
            <a:off x="8828287" y="2234160"/>
            <a:ext cx="0" cy="1470610"/>
          </a:xfrm>
          <a:prstGeom prst="line">
            <a:avLst/>
          </a:prstGeom>
          <a:ln w="19050" cap="flat" cmpd="sng" algn="ctr">
            <a:solidFill>
              <a:schemeClr val="dk1"/>
            </a:solidFill>
            <a:prstDash val="dash"/>
            <a:round/>
            <a:headEnd type="oval" w="lg" len="lg"/>
            <a:tailEnd type="oval" w="lg" len="lg"/>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EB7EDE24-5BE9-9D8B-3DE2-BF455620CCAE}"/>
              </a:ext>
            </a:extLst>
          </p:cNvPr>
          <p:cNvCxnSpPr>
            <a:cxnSpLocks/>
          </p:cNvCxnSpPr>
          <p:nvPr/>
        </p:nvCxnSpPr>
        <p:spPr bwMode="auto">
          <a:xfrm>
            <a:off x="3328844" y="2597376"/>
            <a:ext cx="0" cy="1223710"/>
          </a:xfrm>
          <a:prstGeom prst="line">
            <a:avLst/>
          </a:prstGeom>
          <a:ln w="19050" cap="flat" cmpd="sng" algn="ctr">
            <a:solidFill>
              <a:schemeClr val="dk1"/>
            </a:solidFill>
            <a:prstDash val="dash"/>
            <a:round/>
            <a:headEnd type="oval" w="lg" len="lg"/>
            <a:tailEnd type="oval" w="lg" len="lg"/>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D72C1F1B-A597-7514-1AC2-0A9D23B3E0C4}"/>
              </a:ext>
            </a:extLst>
          </p:cNvPr>
          <p:cNvCxnSpPr>
            <a:cxnSpLocks/>
          </p:cNvCxnSpPr>
          <p:nvPr/>
        </p:nvCxnSpPr>
        <p:spPr bwMode="auto">
          <a:xfrm>
            <a:off x="10389500" y="3966281"/>
            <a:ext cx="0" cy="1223710"/>
          </a:xfrm>
          <a:prstGeom prst="line">
            <a:avLst/>
          </a:prstGeom>
          <a:ln w="19050" cap="flat" cmpd="sng" algn="ctr">
            <a:solidFill>
              <a:schemeClr val="tx2">
                <a:lumMod val="75000"/>
              </a:schemeClr>
            </a:solidFill>
            <a:prstDash val="dash"/>
            <a:round/>
            <a:headEnd type="none" w="med" len="med"/>
            <a:tailEnd type="oval" w="lg" len="lg"/>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4F792CBE-F032-E2C0-C7D9-2738101BE043}"/>
              </a:ext>
            </a:extLst>
          </p:cNvPr>
          <p:cNvCxnSpPr>
            <a:cxnSpLocks/>
          </p:cNvCxnSpPr>
          <p:nvPr/>
        </p:nvCxnSpPr>
        <p:spPr bwMode="auto">
          <a:xfrm>
            <a:off x="1813975" y="4053977"/>
            <a:ext cx="0" cy="1223710"/>
          </a:xfrm>
          <a:prstGeom prst="line">
            <a:avLst/>
          </a:prstGeom>
          <a:ln w="19050" cap="flat" cmpd="sng" algn="ctr">
            <a:solidFill>
              <a:schemeClr val="tx2">
                <a:lumMod val="75000"/>
              </a:schemeClr>
            </a:solidFill>
            <a:prstDash val="dash"/>
            <a:round/>
            <a:headEnd type="none" w="med" len="med"/>
            <a:tailEnd type="oval" w="lg" len="lg"/>
          </a:ln>
        </p:spPr>
        <p:style>
          <a:lnRef idx="0">
            <a:scrgbClr r="0" g="0" b="0"/>
          </a:lnRef>
          <a:fillRef idx="0">
            <a:scrgbClr r="0" g="0" b="0"/>
          </a:fillRef>
          <a:effectRef idx="0">
            <a:scrgbClr r="0" g="0" b="0"/>
          </a:effectRef>
          <a:fontRef idx="minor">
            <a:schemeClr val="tx1"/>
          </a:fontRef>
        </p:style>
      </p:cxnSp>
      <p:grpSp>
        <p:nvGrpSpPr>
          <p:cNvPr id="45" name="Group 44">
            <a:extLst>
              <a:ext uri="{FF2B5EF4-FFF2-40B4-BE49-F238E27FC236}">
                <a16:creationId xmlns:a16="http://schemas.microsoft.com/office/drawing/2014/main" id="{DA039559-17D9-790B-AE15-0DB735514742}"/>
              </a:ext>
            </a:extLst>
          </p:cNvPr>
          <p:cNvGrpSpPr/>
          <p:nvPr/>
        </p:nvGrpSpPr>
        <p:grpSpPr>
          <a:xfrm>
            <a:off x="235240" y="1220356"/>
            <a:ext cx="11721519" cy="5202939"/>
            <a:chOff x="669261" y="1053488"/>
            <a:chExt cx="11203234" cy="5276110"/>
          </a:xfrm>
        </p:grpSpPr>
        <p:sp>
          <p:nvSpPr>
            <p:cNvPr id="17" name="Text Placeholder 7">
              <a:extLst>
                <a:ext uri="{FF2B5EF4-FFF2-40B4-BE49-F238E27FC236}">
                  <a16:creationId xmlns:a16="http://schemas.microsoft.com/office/drawing/2014/main" id="{6472480A-4B20-4035-B699-17A8C830946D}"/>
                </a:ext>
              </a:extLst>
            </p:cNvPr>
            <p:cNvSpPr txBox="1">
              <a:spLocks/>
            </p:cNvSpPr>
            <p:nvPr/>
          </p:nvSpPr>
          <p:spPr>
            <a:xfrm>
              <a:off x="2617286" y="1575902"/>
              <a:ext cx="4114800" cy="200746"/>
            </a:xfrm>
            <a:prstGeom prst="rect">
              <a:avLst/>
            </a:prstGeom>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04C7EF33-E99F-4CE0-AC7A-AAD92E26D455}"/>
                </a:ext>
              </a:extLst>
            </p:cNvPr>
            <p:cNvGrpSpPr/>
            <p:nvPr/>
          </p:nvGrpSpPr>
          <p:grpSpPr>
            <a:xfrm>
              <a:off x="669261" y="1576159"/>
              <a:ext cx="5945342" cy="4505435"/>
              <a:chOff x="0" y="1076325"/>
              <a:chExt cx="4859337" cy="3663158"/>
            </a:xfrm>
          </p:grpSpPr>
          <p:sp>
            <p:nvSpPr>
              <p:cNvPr id="39" name="Freeform 13">
                <a:extLst>
                  <a:ext uri="{FF2B5EF4-FFF2-40B4-BE49-F238E27FC236}">
                    <a16:creationId xmlns:a16="http://schemas.microsoft.com/office/drawing/2014/main" id="{AED013E8-A89A-48CD-8FA9-6AFDA4D3806E}"/>
                  </a:ext>
                </a:extLst>
              </p:cNvPr>
              <p:cNvSpPr>
                <a:spLocks/>
              </p:cNvSpPr>
              <p:nvPr/>
            </p:nvSpPr>
            <p:spPr bwMode="auto">
              <a:xfrm>
                <a:off x="0" y="1179210"/>
                <a:ext cx="4859337" cy="3560273"/>
              </a:xfrm>
              <a:custGeom>
                <a:avLst/>
                <a:gdLst/>
                <a:ahLst/>
                <a:cxnLst>
                  <a:cxn ang="0">
                    <a:pos x="0" y="0"/>
                  </a:cxn>
                  <a:cxn ang="0">
                    <a:pos x="0" y="207"/>
                  </a:cxn>
                  <a:cxn ang="0">
                    <a:pos x="0" y="207"/>
                  </a:cxn>
                  <a:cxn ang="0">
                    <a:pos x="345" y="552"/>
                  </a:cxn>
                  <a:cxn ang="0">
                    <a:pos x="345" y="552"/>
                  </a:cxn>
                  <a:cxn ang="0">
                    <a:pos x="345" y="1188"/>
                  </a:cxn>
                  <a:cxn ang="0">
                    <a:pos x="345" y="1188"/>
                  </a:cxn>
                  <a:cxn ang="0">
                    <a:pos x="897" y="1741"/>
                  </a:cxn>
                  <a:cxn ang="0">
                    <a:pos x="1449" y="1188"/>
                  </a:cxn>
                  <a:cxn ang="0">
                    <a:pos x="1450" y="1188"/>
                  </a:cxn>
                  <a:cxn ang="0">
                    <a:pos x="1795" y="843"/>
                  </a:cxn>
                  <a:cxn ang="0">
                    <a:pos x="2140" y="1188"/>
                  </a:cxn>
                  <a:cxn ang="0">
                    <a:pos x="2141" y="1188"/>
                  </a:cxn>
                  <a:cxn ang="0">
                    <a:pos x="2141" y="2074"/>
                  </a:cxn>
                  <a:cxn ang="0">
                    <a:pos x="2140" y="2074"/>
                  </a:cxn>
                  <a:cxn ang="0">
                    <a:pos x="2689" y="2626"/>
                  </a:cxn>
                  <a:cxn ang="0">
                    <a:pos x="2689" y="2627"/>
                  </a:cxn>
                  <a:cxn ang="0">
                    <a:pos x="3580" y="2627"/>
                  </a:cxn>
                  <a:cxn ang="0">
                    <a:pos x="3586" y="2420"/>
                  </a:cxn>
                  <a:cxn ang="0">
                    <a:pos x="3586" y="2420"/>
                  </a:cxn>
                  <a:cxn ang="0">
                    <a:pos x="2693" y="2420"/>
                  </a:cxn>
                  <a:cxn ang="0">
                    <a:pos x="2693" y="2419"/>
                  </a:cxn>
                  <a:cxn ang="0">
                    <a:pos x="2348" y="2081"/>
                  </a:cxn>
                  <a:cxn ang="0">
                    <a:pos x="2348" y="2081"/>
                  </a:cxn>
                  <a:cxn ang="0">
                    <a:pos x="2348" y="2075"/>
                  </a:cxn>
                  <a:cxn ang="0">
                    <a:pos x="2348" y="1184"/>
                  </a:cxn>
                  <a:cxn ang="0">
                    <a:pos x="2347" y="1184"/>
                  </a:cxn>
                  <a:cxn ang="0">
                    <a:pos x="1795" y="636"/>
                  </a:cxn>
                  <a:cxn ang="0">
                    <a:pos x="1242" y="1188"/>
                  </a:cxn>
                  <a:cxn ang="0">
                    <a:pos x="1242" y="1188"/>
                  </a:cxn>
                  <a:cxn ang="0">
                    <a:pos x="897" y="1533"/>
                  </a:cxn>
                  <a:cxn ang="0">
                    <a:pos x="552" y="1188"/>
                  </a:cxn>
                  <a:cxn ang="0">
                    <a:pos x="552" y="552"/>
                  </a:cxn>
                  <a:cxn ang="0">
                    <a:pos x="552" y="552"/>
                  </a:cxn>
                  <a:cxn ang="0">
                    <a:pos x="0" y="0"/>
                  </a:cxn>
                </a:cxnLst>
                <a:rect l="0" t="0" r="r" b="b"/>
                <a:pathLst>
                  <a:path w="3586" h="2627">
                    <a:moveTo>
                      <a:pt x="0" y="0"/>
                    </a:moveTo>
                    <a:cubicBezTo>
                      <a:pt x="0" y="207"/>
                      <a:pt x="0" y="207"/>
                      <a:pt x="0" y="207"/>
                    </a:cubicBezTo>
                    <a:cubicBezTo>
                      <a:pt x="0" y="207"/>
                      <a:pt x="0" y="207"/>
                      <a:pt x="0" y="207"/>
                    </a:cubicBezTo>
                    <a:cubicBezTo>
                      <a:pt x="190" y="207"/>
                      <a:pt x="345" y="361"/>
                      <a:pt x="345" y="552"/>
                    </a:cubicBezTo>
                    <a:cubicBezTo>
                      <a:pt x="345" y="552"/>
                      <a:pt x="345" y="552"/>
                      <a:pt x="345" y="552"/>
                    </a:cubicBezTo>
                    <a:cubicBezTo>
                      <a:pt x="345" y="1188"/>
                      <a:pt x="345" y="1188"/>
                      <a:pt x="345" y="1188"/>
                    </a:cubicBezTo>
                    <a:cubicBezTo>
                      <a:pt x="345" y="1188"/>
                      <a:pt x="345" y="1188"/>
                      <a:pt x="345" y="1188"/>
                    </a:cubicBezTo>
                    <a:cubicBezTo>
                      <a:pt x="345" y="1493"/>
                      <a:pt x="592" y="1741"/>
                      <a:pt x="897" y="1741"/>
                    </a:cubicBezTo>
                    <a:cubicBezTo>
                      <a:pt x="1202" y="1741"/>
                      <a:pt x="1449" y="1493"/>
                      <a:pt x="1449" y="1188"/>
                    </a:cubicBezTo>
                    <a:cubicBezTo>
                      <a:pt x="1450" y="1188"/>
                      <a:pt x="1450" y="1188"/>
                      <a:pt x="1450" y="1188"/>
                    </a:cubicBezTo>
                    <a:cubicBezTo>
                      <a:pt x="1450" y="997"/>
                      <a:pt x="1604" y="843"/>
                      <a:pt x="1795" y="843"/>
                    </a:cubicBezTo>
                    <a:cubicBezTo>
                      <a:pt x="1986" y="843"/>
                      <a:pt x="2140" y="997"/>
                      <a:pt x="2140" y="1188"/>
                    </a:cubicBezTo>
                    <a:cubicBezTo>
                      <a:pt x="2141" y="1188"/>
                      <a:pt x="2141" y="1188"/>
                      <a:pt x="2141" y="1188"/>
                    </a:cubicBezTo>
                    <a:cubicBezTo>
                      <a:pt x="2141" y="2074"/>
                      <a:pt x="2141" y="2074"/>
                      <a:pt x="2141" y="2074"/>
                    </a:cubicBezTo>
                    <a:cubicBezTo>
                      <a:pt x="2140" y="2074"/>
                      <a:pt x="2140" y="2074"/>
                      <a:pt x="2140" y="2074"/>
                    </a:cubicBezTo>
                    <a:cubicBezTo>
                      <a:pt x="2140" y="2378"/>
                      <a:pt x="2386" y="2624"/>
                      <a:pt x="2689" y="2626"/>
                    </a:cubicBezTo>
                    <a:cubicBezTo>
                      <a:pt x="2689" y="2627"/>
                      <a:pt x="2689" y="2627"/>
                      <a:pt x="2689" y="2627"/>
                    </a:cubicBezTo>
                    <a:cubicBezTo>
                      <a:pt x="3580" y="2627"/>
                      <a:pt x="3580" y="2627"/>
                      <a:pt x="3580" y="2627"/>
                    </a:cubicBezTo>
                    <a:cubicBezTo>
                      <a:pt x="3586" y="2420"/>
                      <a:pt x="3586" y="2420"/>
                      <a:pt x="3586" y="2420"/>
                    </a:cubicBezTo>
                    <a:cubicBezTo>
                      <a:pt x="3586" y="2420"/>
                      <a:pt x="3586" y="2420"/>
                      <a:pt x="3586" y="2420"/>
                    </a:cubicBezTo>
                    <a:cubicBezTo>
                      <a:pt x="2693" y="2420"/>
                      <a:pt x="2693" y="2420"/>
                      <a:pt x="2693" y="2420"/>
                    </a:cubicBezTo>
                    <a:cubicBezTo>
                      <a:pt x="2693" y="2419"/>
                      <a:pt x="2693" y="2419"/>
                      <a:pt x="2693" y="2419"/>
                    </a:cubicBezTo>
                    <a:cubicBezTo>
                      <a:pt x="2505" y="2419"/>
                      <a:pt x="2351" y="2269"/>
                      <a:pt x="2348" y="2081"/>
                    </a:cubicBezTo>
                    <a:cubicBezTo>
                      <a:pt x="2348" y="2081"/>
                      <a:pt x="2348" y="2081"/>
                      <a:pt x="2348" y="2081"/>
                    </a:cubicBezTo>
                    <a:cubicBezTo>
                      <a:pt x="2348" y="2075"/>
                      <a:pt x="2348" y="2075"/>
                      <a:pt x="2348" y="2075"/>
                    </a:cubicBezTo>
                    <a:cubicBezTo>
                      <a:pt x="2348" y="1184"/>
                      <a:pt x="2348" y="1184"/>
                      <a:pt x="2348" y="1184"/>
                    </a:cubicBezTo>
                    <a:cubicBezTo>
                      <a:pt x="2347" y="1184"/>
                      <a:pt x="2347" y="1184"/>
                      <a:pt x="2347" y="1184"/>
                    </a:cubicBezTo>
                    <a:cubicBezTo>
                      <a:pt x="2345" y="881"/>
                      <a:pt x="2099" y="636"/>
                      <a:pt x="1795" y="636"/>
                    </a:cubicBezTo>
                    <a:cubicBezTo>
                      <a:pt x="1490" y="636"/>
                      <a:pt x="1242" y="883"/>
                      <a:pt x="1242" y="1188"/>
                    </a:cubicBezTo>
                    <a:cubicBezTo>
                      <a:pt x="1242" y="1188"/>
                      <a:pt x="1242" y="1188"/>
                      <a:pt x="1242" y="1188"/>
                    </a:cubicBezTo>
                    <a:cubicBezTo>
                      <a:pt x="1242" y="1379"/>
                      <a:pt x="1088" y="1533"/>
                      <a:pt x="897" y="1533"/>
                    </a:cubicBezTo>
                    <a:cubicBezTo>
                      <a:pt x="706" y="1533"/>
                      <a:pt x="552" y="1379"/>
                      <a:pt x="552" y="1188"/>
                    </a:cubicBezTo>
                    <a:cubicBezTo>
                      <a:pt x="552" y="552"/>
                      <a:pt x="552" y="552"/>
                      <a:pt x="552" y="552"/>
                    </a:cubicBezTo>
                    <a:cubicBezTo>
                      <a:pt x="552" y="552"/>
                      <a:pt x="552" y="552"/>
                      <a:pt x="552" y="552"/>
                    </a:cubicBezTo>
                    <a:cubicBezTo>
                      <a:pt x="552" y="247"/>
                      <a:pt x="305" y="0"/>
                      <a:pt x="0" y="0"/>
                    </a:cubicBezTo>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14">
                <a:extLst>
                  <a:ext uri="{FF2B5EF4-FFF2-40B4-BE49-F238E27FC236}">
                    <a16:creationId xmlns:a16="http://schemas.microsoft.com/office/drawing/2014/main" id="{A93AD7FC-69BC-4C0C-B003-DA8865EA34A1}"/>
                  </a:ext>
                </a:extLst>
              </p:cNvPr>
              <p:cNvSpPr>
                <a:spLocks/>
              </p:cNvSpPr>
              <p:nvPr/>
            </p:nvSpPr>
            <p:spPr bwMode="auto">
              <a:xfrm>
                <a:off x="0" y="1076325"/>
                <a:ext cx="4859337" cy="3560273"/>
              </a:xfrm>
              <a:custGeom>
                <a:avLst/>
                <a:gdLst/>
                <a:ahLst/>
                <a:cxnLst>
                  <a:cxn ang="0">
                    <a:pos x="2693" y="2420"/>
                  </a:cxn>
                  <a:cxn ang="0">
                    <a:pos x="2693" y="2420"/>
                  </a:cxn>
                  <a:cxn ang="0">
                    <a:pos x="2348" y="2082"/>
                  </a:cxn>
                  <a:cxn ang="0">
                    <a:pos x="2348" y="2082"/>
                  </a:cxn>
                  <a:cxn ang="0">
                    <a:pos x="2348" y="2076"/>
                  </a:cxn>
                  <a:cxn ang="0">
                    <a:pos x="2348" y="1184"/>
                  </a:cxn>
                  <a:cxn ang="0">
                    <a:pos x="2347" y="1184"/>
                  </a:cxn>
                  <a:cxn ang="0">
                    <a:pos x="1795" y="636"/>
                  </a:cxn>
                  <a:cxn ang="0">
                    <a:pos x="1242" y="1189"/>
                  </a:cxn>
                  <a:cxn ang="0">
                    <a:pos x="1242" y="1189"/>
                  </a:cxn>
                  <a:cxn ang="0">
                    <a:pos x="897" y="1534"/>
                  </a:cxn>
                  <a:cxn ang="0">
                    <a:pos x="552" y="1189"/>
                  </a:cxn>
                  <a:cxn ang="0">
                    <a:pos x="552" y="553"/>
                  </a:cxn>
                  <a:cxn ang="0">
                    <a:pos x="552" y="553"/>
                  </a:cxn>
                  <a:cxn ang="0">
                    <a:pos x="0" y="0"/>
                  </a:cxn>
                  <a:cxn ang="0">
                    <a:pos x="0" y="207"/>
                  </a:cxn>
                  <a:cxn ang="0">
                    <a:pos x="0" y="207"/>
                  </a:cxn>
                  <a:cxn ang="0">
                    <a:pos x="345" y="553"/>
                  </a:cxn>
                  <a:cxn ang="0">
                    <a:pos x="345" y="553"/>
                  </a:cxn>
                  <a:cxn ang="0">
                    <a:pos x="345" y="1189"/>
                  </a:cxn>
                  <a:cxn ang="0">
                    <a:pos x="345" y="1189"/>
                  </a:cxn>
                  <a:cxn ang="0">
                    <a:pos x="897" y="1741"/>
                  </a:cxn>
                  <a:cxn ang="0">
                    <a:pos x="1449" y="1189"/>
                  </a:cxn>
                  <a:cxn ang="0">
                    <a:pos x="1450" y="1189"/>
                  </a:cxn>
                  <a:cxn ang="0">
                    <a:pos x="1795" y="843"/>
                  </a:cxn>
                  <a:cxn ang="0">
                    <a:pos x="2140" y="1189"/>
                  </a:cxn>
                  <a:cxn ang="0">
                    <a:pos x="2141" y="1189"/>
                  </a:cxn>
                  <a:cxn ang="0">
                    <a:pos x="2141" y="2075"/>
                  </a:cxn>
                  <a:cxn ang="0">
                    <a:pos x="2140" y="2075"/>
                  </a:cxn>
                  <a:cxn ang="0">
                    <a:pos x="2689" y="2627"/>
                  </a:cxn>
                  <a:cxn ang="0">
                    <a:pos x="2689" y="2627"/>
                  </a:cxn>
                  <a:cxn ang="0">
                    <a:pos x="3580" y="2627"/>
                  </a:cxn>
                  <a:cxn ang="0">
                    <a:pos x="3586" y="2421"/>
                  </a:cxn>
                  <a:cxn ang="0">
                    <a:pos x="3586" y="2420"/>
                  </a:cxn>
                  <a:cxn ang="0">
                    <a:pos x="2693" y="2420"/>
                  </a:cxn>
                </a:cxnLst>
                <a:rect l="0" t="0" r="r" b="b"/>
                <a:pathLst>
                  <a:path w="3586" h="2627">
                    <a:moveTo>
                      <a:pt x="2693" y="2420"/>
                    </a:moveTo>
                    <a:cubicBezTo>
                      <a:pt x="2693" y="2420"/>
                      <a:pt x="2693" y="2420"/>
                      <a:pt x="2693" y="2420"/>
                    </a:cubicBezTo>
                    <a:cubicBezTo>
                      <a:pt x="2505" y="2420"/>
                      <a:pt x="2351" y="2269"/>
                      <a:pt x="2348" y="2082"/>
                    </a:cubicBezTo>
                    <a:cubicBezTo>
                      <a:pt x="2348" y="2082"/>
                      <a:pt x="2348" y="2082"/>
                      <a:pt x="2348" y="2082"/>
                    </a:cubicBezTo>
                    <a:cubicBezTo>
                      <a:pt x="2348" y="2076"/>
                      <a:pt x="2348" y="2076"/>
                      <a:pt x="2348" y="2076"/>
                    </a:cubicBezTo>
                    <a:cubicBezTo>
                      <a:pt x="2348" y="1184"/>
                      <a:pt x="2348" y="1184"/>
                      <a:pt x="2348" y="1184"/>
                    </a:cubicBezTo>
                    <a:cubicBezTo>
                      <a:pt x="2347" y="1184"/>
                      <a:pt x="2347" y="1184"/>
                      <a:pt x="2347" y="1184"/>
                    </a:cubicBezTo>
                    <a:cubicBezTo>
                      <a:pt x="2345" y="881"/>
                      <a:pt x="2099" y="636"/>
                      <a:pt x="1795" y="636"/>
                    </a:cubicBezTo>
                    <a:cubicBezTo>
                      <a:pt x="1490" y="636"/>
                      <a:pt x="1242" y="883"/>
                      <a:pt x="1242" y="1189"/>
                    </a:cubicBezTo>
                    <a:cubicBezTo>
                      <a:pt x="1242" y="1189"/>
                      <a:pt x="1242" y="1189"/>
                      <a:pt x="1242" y="1189"/>
                    </a:cubicBezTo>
                    <a:cubicBezTo>
                      <a:pt x="1242" y="1379"/>
                      <a:pt x="1088" y="1534"/>
                      <a:pt x="897" y="1534"/>
                    </a:cubicBezTo>
                    <a:cubicBezTo>
                      <a:pt x="706" y="1534"/>
                      <a:pt x="552" y="1379"/>
                      <a:pt x="552" y="1189"/>
                    </a:cubicBezTo>
                    <a:cubicBezTo>
                      <a:pt x="552" y="553"/>
                      <a:pt x="552" y="553"/>
                      <a:pt x="552" y="553"/>
                    </a:cubicBezTo>
                    <a:cubicBezTo>
                      <a:pt x="552" y="553"/>
                      <a:pt x="552" y="553"/>
                      <a:pt x="552" y="553"/>
                    </a:cubicBezTo>
                    <a:cubicBezTo>
                      <a:pt x="552" y="247"/>
                      <a:pt x="305" y="0"/>
                      <a:pt x="0" y="0"/>
                    </a:cubicBezTo>
                    <a:cubicBezTo>
                      <a:pt x="0" y="207"/>
                      <a:pt x="0" y="207"/>
                      <a:pt x="0" y="207"/>
                    </a:cubicBezTo>
                    <a:cubicBezTo>
                      <a:pt x="0" y="207"/>
                      <a:pt x="0" y="207"/>
                      <a:pt x="0" y="207"/>
                    </a:cubicBezTo>
                    <a:cubicBezTo>
                      <a:pt x="190" y="207"/>
                      <a:pt x="345" y="362"/>
                      <a:pt x="345" y="553"/>
                    </a:cubicBezTo>
                    <a:cubicBezTo>
                      <a:pt x="345" y="553"/>
                      <a:pt x="345" y="553"/>
                      <a:pt x="345" y="553"/>
                    </a:cubicBezTo>
                    <a:cubicBezTo>
                      <a:pt x="345" y="1189"/>
                      <a:pt x="345" y="1189"/>
                      <a:pt x="345" y="1189"/>
                    </a:cubicBezTo>
                    <a:cubicBezTo>
                      <a:pt x="345" y="1189"/>
                      <a:pt x="345" y="1189"/>
                      <a:pt x="345" y="1189"/>
                    </a:cubicBezTo>
                    <a:cubicBezTo>
                      <a:pt x="345" y="1494"/>
                      <a:pt x="592" y="1741"/>
                      <a:pt x="897" y="1741"/>
                    </a:cubicBezTo>
                    <a:cubicBezTo>
                      <a:pt x="1202" y="1741"/>
                      <a:pt x="1449" y="1494"/>
                      <a:pt x="1449" y="1189"/>
                    </a:cubicBezTo>
                    <a:cubicBezTo>
                      <a:pt x="1450" y="1189"/>
                      <a:pt x="1450" y="1189"/>
                      <a:pt x="1450" y="1189"/>
                    </a:cubicBezTo>
                    <a:cubicBezTo>
                      <a:pt x="1450" y="998"/>
                      <a:pt x="1604" y="843"/>
                      <a:pt x="1795" y="843"/>
                    </a:cubicBezTo>
                    <a:cubicBezTo>
                      <a:pt x="1986" y="843"/>
                      <a:pt x="2140" y="998"/>
                      <a:pt x="2140" y="1189"/>
                    </a:cubicBezTo>
                    <a:cubicBezTo>
                      <a:pt x="2141" y="1189"/>
                      <a:pt x="2141" y="1189"/>
                      <a:pt x="2141" y="1189"/>
                    </a:cubicBezTo>
                    <a:cubicBezTo>
                      <a:pt x="2141" y="2075"/>
                      <a:pt x="2141" y="2075"/>
                      <a:pt x="2141" y="2075"/>
                    </a:cubicBezTo>
                    <a:cubicBezTo>
                      <a:pt x="2140" y="2075"/>
                      <a:pt x="2140" y="2075"/>
                      <a:pt x="2140" y="2075"/>
                    </a:cubicBezTo>
                    <a:cubicBezTo>
                      <a:pt x="2140" y="2378"/>
                      <a:pt x="2386" y="2625"/>
                      <a:pt x="2689" y="2627"/>
                    </a:cubicBezTo>
                    <a:cubicBezTo>
                      <a:pt x="2689" y="2627"/>
                      <a:pt x="2689" y="2627"/>
                      <a:pt x="2689" y="2627"/>
                    </a:cubicBezTo>
                    <a:cubicBezTo>
                      <a:pt x="3580" y="2627"/>
                      <a:pt x="3580" y="2627"/>
                      <a:pt x="3580" y="2627"/>
                    </a:cubicBezTo>
                    <a:cubicBezTo>
                      <a:pt x="3586" y="2421"/>
                      <a:pt x="3586" y="2421"/>
                      <a:pt x="3586" y="2421"/>
                    </a:cubicBezTo>
                    <a:cubicBezTo>
                      <a:pt x="3586" y="2420"/>
                      <a:pt x="3586" y="2420"/>
                      <a:pt x="3586" y="2420"/>
                    </a:cubicBezTo>
                    <a:lnTo>
                      <a:pt x="2693" y="242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66666"/>
                  </a:solidFill>
                  <a:effectLst/>
                  <a:uLnTx/>
                  <a:uFillTx/>
                  <a:latin typeface="Calibri" panose="020F0502020204030204"/>
                  <a:ea typeface="+mn-ea"/>
                  <a:cs typeface="+mn-cs"/>
                </a:endParaRPr>
              </a:p>
            </p:txBody>
          </p:sp>
          <p:grpSp>
            <p:nvGrpSpPr>
              <p:cNvPr id="41" name="Group 40">
                <a:extLst>
                  <a:ext uri="{FF2B5EF4-FFF2-40B4-BE49-F238E27FC236}">
                    <a16:creationId xmlns:a16="http://schemas.microsoft.com/office/drawing/2014/main" id="{D4F7A34B-22C2-4316-A103-27F888C64360}"/>
                  </a:ext>
                </a:extLst>
              </p:cNvPr>
              <p:cNvGrpSpPr/>
              <p:nvPr/>
            </p:nvGrpSpPr>
            <p:grpSpPr>
              <a:xfrm>
                <a:off x="55407" y="1195039"/>
                <a:ext cx="4607253" cy="3327360"/>
                <a:chOff x="1238250" y="165100"/>
                <a:chExt cx="6469063" cy="4672013"/>
              </a:xfrm>
            </p:grpSpPr>
            <p:sp>
              <p:nvSpPr>
                <p:cNvPr id="42" name="Freeform 15">
                  <a:extLst>
                    <a:ext uri="{FF2B5EF4-FFF2-40B4-BE49-F238E27FC236}">
                      <a16:creationId xmlns:a16="http://schemas.microsoft.com/office/drawing/2014/main" id="{A6F8C25F-6DCC-4F8E-949B-3FC47433A4EB}"/>
                    </a:ext>
                  </a:extLst>
                </p:cNvPr>
                <p:cNvSpPr>
                  <a:spLocks/>
                </p:cNvSpPr>
                <p:nvPr/>
              </p:nvSpPr>
              <p:spPr bwMode="auto">
                <a:xfrm>
                  <a:off x="1238250" y="165100"/>
                  <a:ext cx="71438" cy="65088"/>
                </a:xfrm>
                <a:custGeom>
                  <a:avLst/>
                  <a:gdLst/>
                  <a:ahLst/>
                  <a:cxnLst>
                    <a:cxn ang="0">
                      <a:pos x="30" y="34"/>
                    </a:cxn>
                    <a:cxn ang="0">
                      <a:pos x="0" y="28"/>
                    </a:cxn>
                    <a:cxn ang="0">
                      <a:pos x="5" y="0"/>
                    </a:cxn>
                    <a:cxn ang="0">
                      <a:pos x="37" y="7"/>
                    </a:cxn>
                    <a:cxn ang="0">
                      <a:pos x="30" y="34"/>
                    </a:cxn>
                  </a:cxnLst>
                  <a:rect l="0" t="0" r="r" b="b"/>
                  <a:pathLst>
                    <a:path w="37" h="34">
                      <a:moveTo>
                        <a:pt x="30" y="34"/>
                      </a:moveTo>
                      <a:cubicBezTo>
                        <a:pt x="20" y="32"/>
                        <a:pt x="10" y="30"/>
                        <a:pt x="0" y="28"/>
                      </a:cubicBezTo>
                      <a:cubicBezTo>
                        <a:pt x="5" y="0"/>
                        <a:pt x="5" y="0"/>
                        <a:pt x="5" y="0"/>
                      </a:cubicBezTo>
                      <a:cubicBezTo>
                        <a:pt x="16" y="2"/>
                        <a:pt x="27" y="4"/>
                        <a:pt x="37" y="7"/>
                      </a:cubicBezTo>
                      <a:lnTo>
                        <a:pt x="30"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6">
                  <a:extLst>
                    <a:ext uri="{FF2B5EF4-FFF2-40B4-BE49-F238E27FC236}">
                      <a16:creationId xmlns:a16="http://schemas.microsoft.com/office/drawing/2014/main" id="{89F02EDC-AA60-4AB0-AAA0-FFCBC370A8FD}"/>
                    </a:ext>
                  </a:extLst>
                </p:cNvPr>
                <p:cNvSpPr>
                  <a:spLocks noEditPoints="1"/>
                </p:cNvSpPr>
                <p:nvPr/>
              </p:nvSpPr>
              <p:spPr bwMode="auto">
                <a:xfrm>
                  <a:off x="1398176" y="186244"/>
                  <a:ext cx="6116638" cy="4621213"/>
                </a:xfrm>
                <a:custGeom>
                  <a:avLst/>
                  <a:gdLst/>
                  <a:ahLst/>
                  <a:cxnLst>
                    <a:cxn ang="0">
                      <a:pos x="2546" y="2401"/>
                    </a:cxn>
                    <a:cxn ang="0">
                      <a:pos x="3152" y="2429"/>
                    </a:cxn>
                    <a:cxn ang="0">
                      <a:pos x="3025" y="2429"/>
                    </a:cxn>
                    <a:cxn ang="0">
                      <a:pos x="2898" y="2429"/>
                    </a:cxn>
                    <a:cxn ang="0">
                      <a:pos x="2771" y="2429"/>
                    </a:cxn>
                    <a:cxn ang="0">
                      <a:pos x="2644" y="2429"/>
                    </a:cxn>
                    <a:cxn ang="0">
                      <a:pos x="2389" y="2404"/>
                    </a:cxn>
                    <a:cxn ang="0">
                      <a:pos x="2275" y="2338"/>
                    </a:cxn>
                    <a:cxn ang="0">
                      <a:pos x="2192" y="2237"/>
                    </a:cxn>
                    <a:cxn ang="0">
                      <a:pos x="2141" y="2117"/>
                    </a:cxn>
                    <a:cxn ang="0">
                      <a:pos x="2115" y="1990"/>
                    </a:cxn>
                    <a:cxn ang="0">
                      <a:pos x="2111" y="1918"/>
                    </a:cxn>
                    <a:cxn ang="0">
                      <a:pos x="2140" y="1918"/>
                    </a:cxn>
                    <a:cxn ang="0">
                      <a:pos x="2111" y="1734"/>
                    </a:cxn>
                    <a:cxn ang="0">
                      <a:pos x="2111" y="1607"/>
                    </a:cxn>
                    <a:cxn ang="0">
                      <a:pos x="2111" y="1481"/>
                    </a:cxn>
                    <a:cxn ang="0">
                      <a:pos x="820" y="1504"/>
                    </a:cxn>
                    <a:cxn ang="0">
                      <a:pos x="636" y="1497"/>
                    </a:cxn>
                    <a:cxn ang="0">
                      <a:pos x="938" y="1471"/>
                    </a:cxn>
                    <a:cxn ang="0">
                      <a:pos x="524" y="1451"/>
                    </a:cxn>
                    <a:cxn ang="0">
                      <a:pos x="1042" y="1406"/>
                    </a:cxn>
                    <a:cxn ang="0">
                      <a:pos x="433" y="1370"/>
                    </a:cxn>
                    <a:cxn ang="0">
                      <a:pos x="2111" y="1354"/>
                    </a:cxn>
                    <a:cxn ang="0">
                      <a:pos x="1123" y="1315"/>
                    </a:cxn>
                    <a:cxn ang="0">
                      <a:pos x="371" y="1265"/>
                    </a:cxn>
                    <a:cxn ang="0">
                      <a:pos x="2111" y="1227"/>
                    </a:cxn>
                    <a:cxn ang="0">
                      <a:pos x="1180" y="1205"/>
                    </a:cxn>
                    <a:cxn ang="0">
                      <a:pos x="335" y="1146"/>
                    </a:cxn>
                    <a:cxn ang="0">
                      <a:pos x="2111" y="1100"/>
                    </a:cxn>
                    <a:cxn ang="0">
                      <a:pos x="1200" y="1138"/>
                    </a:cxn>
                    <a:cxn ang="0">
                      <a:pos x="1229" y="1138"/>
                    </a:cxn>
                    <a:cxn ang="0">
                      <a:pos x="299" y="1085"/>
                    </a:cxn>
                    <a:cxn ang="0">
                      <a:pos x="2097" y="977"/>
                    </a:cxn>
                    <a:cxn ang="0">
                      <a:pos x="1211" y="1020"/>
                    </a:cxn>
                    <a:cxn ang="0">
                      <a:pos x="299" y="959"/>
                    </a:cxn>
                    <a:cxn ang="0">
                      <a:pos x="2055" y="861"/>
                    </a:cxn>
                    <a:cxn ang="0">
                      <a:pos x="1246" y="895"/>
                    </a:cxn>
                    <a:cxn ang="0">
                      <a:pos x="299" y="832"/>
                    </a:cxn>
                    <a:cxn ang="0">
                      <a:pos x="1985" y="761"/>
                    </a:cxn>
                    <a:cxn ang="0">
                      <a:pos x="1309" y="781"/>
                    </a:cxn>
                    <a:cxn ang="0">
                      <a:pos x="1888" y="688"/>
                    </a:cxn>
                    <a:cxn ang="0">
                      <a:pos x="1402" y="689"/>
                    </a:cxn>
                    <a:cxn ang="0">
                      <a:pos x="299" y="705"/>
                    </a:cxn>
                    <a:cxn ang="0">
                      <a:pos x="1772" y="649"/>
                    </a:cxn>
                    <a:cxn ang="0">
                      <a:pos x="1520" y="633"/>
                    </a:cxn>
                    <a:cxn ang="0">
                      <a:pos x="1675" y="640"/>
                    </a:cxn>
                    <a:cxn ang="0">
                      <a:pos x="1711" y="641"/>
                    </a:cxn>
                    <a:cxn ang="0">
                      <a:pos x="328" y="578"/>
                    </a:cxn>
                    <a:cxn ang="0">
                      <a:pos x="323" y="385"/>
                    </a:cxn>
                    <a:cxn ang="0">
                      <a:pos x="288" y="260"/>
                    </a:cxn>
                    <a:cxn ang="0">
                      <a:pos x="221" y="148"/>
                    </a:cxn>
                    <a:cxn ang="0">
                      <a:pos x="126" y="59"/>
                    </a:cxn>
                    <a:cxn ang="0">
                      <a:pos x="10" y="0"/>
                    </a:cxn>
                  </a:cxnLst>
                  <a:rect l="0" t="0" r="r" b="b"/>
                  <a:pathLst>
                    <a:path w="3215" h="2429">
                      <a:moveTo>
                        <a:pt x="2546" y="2429"/>
                      </a:moveTo>
                      <a:cubicBezTo>
                        <a:pt x="2536" y="2429"/>
                        <a:pt x="2526" y="2429"/>
                        <a:pt x="2516" y="2429"/>
                      </a:cubicBezTo>
                      <a:cubicBezTo>
                        <a:pt x="2518" y="2400"/>
                        <a:pt x="2518" y="2400"/>
                        <a:pt x="2518" y="2400"/>
                      </a:cubicBezTo>
                      <a:cubicBezTo>
                        <a:pt x="2527" y="2401"/>
                        <a:pt x="2537" y="2401"/>
                        <a:pt x="2546" y="2401"/>
                      </a:cubicBezTo>
                      <a:cubicBezTo>
                        <a:pt x="2546" y="2401"/>
                        <a:pt x="2546" y="2401"/>
                        <a:pt x="2546" y="2401"/>
                      </a:cubicBezTo>
                      <a:cubicBezTo>
                        <a:pt x="2581" y="2401"/>
                        <a:pt x="2581" y="2401"/>
                        <a:pt x="2581" y="2401"/>
                      </a:cubicBezTo>
                      <a:cubicBezTo>
                        <a:pt x="2581" y="2429"/>
                        <a:pt x="2581" y="2429"/>
                        <a:pt x="2581" y="2429"/>
                      </a:cubicBezTo>
                      <a:cubicBezTo>
                        <a:pt x="2546" y="2429"/>
                        <a:pt x="2546" y="2429"/>
                        <a:pt x="2546" y="2429"/>
                      </a:cubicBezTo>
                      <a:close/>
                      <a:moveTo>
                        <a:pt x="3215" y="2429"/>
                      </a:moveTo>
                      <a:cubicBezTo>
                        <a:pt x="3152" y="2429"/>
                        <a:pt x="3152" y="2429"/>
                        <a:pt x="3152" y="2429"/>
                      </a:cubicBezTo>
                      <a:cubicBezTo>
                        <a:pt x="3152" y="2401"/>
                        <a:pt x="3152" y="2401"/>
                        <a:pt x="3152" y="2401"/>
                      </a:cubicBezTo>
                      <a:cubicBezTo>
                        <a:pt x="3215" y="2401"/>
                        <a:pt x="3215" y="2401"/>
                        <a:pt x="3215" y="2401"/>
                      </a:cubicBezTo>
                      <a:lnTo>
                        <a:pt x="3215" y="2429"/>
                      </a:lnTo>
                      <a:close/>
                      <a:moveTo>
                        <a:pt x="3088" y="2429"/>
                      </a:moveTo>
                      <a:cubicBezTo>
                        <a:pt x="3025" y="2429"/>
                        <a:pt x="3025" y="2429"/>
                        <a:pt x="3025" y="2429"/>
                      </a:cubicBezTo>
                      <a:cubicBezTo>
                        <a:pt x="3025" y="2401"/>
                        <a:pt x="3025" y="2401"/>
                        <a:pt x="3025" y="2401"/>
                      </a:cubicBezTo>
                      <a:cubicBezTo>
                        <a:pt x="3088" y="2401"/>
                        <a:pt x="3088" y="2401"/>
                        <a:pt x="3088" y="2401"/>
                      </a:cubicBezTo>
                      <a:lnTo>
                        <a:pt x="3088" y="2429"/>
                      </a:lnTo>
                      <a:close/>
                      <a:moveTo>
                        <a:pt x="2961" y="2429"/>
                      </a:moveTo>
                      <a:cubicBezTo>
                        <a:pt x="2898" y="2429"/>
                        <a:pt x="2898" y="2429"/>
                        <a:pt x="2898" y="2429"/>
                      </a:cubicBezTo>
                      <a:cubicBezTo>
                        <a:pt x="2898" y="2401"/>
                        <a:pt x="2898" y="2401"/>
                        <a:pt x="2898" y="2401"/>
                      </a:cubicBezTo>
                      <a:cubicBezTo>
                        <a:pt x="2961" y="2401"/>
                        <a:pt x="2961" y="2401"/>
                        <a:pt x="2961" y="2401"/>
                      </a:cubicBezTo>
                      <a:lnTo>
                        <a:pt x="2961" y="2429"/>
                      </a:lnTo>
                      <a:close/>
                      <a:moveTo>
                        <a:pt x="2834" y="2429"/>
                      </a:moveTo>
                      <a:cubicBezTo>
                        <a:pt x="2771" y="2429"/>
                        <a:pt x="2771" y="2429"/>
                        <a:pt x="2771" y="2429"/>
                      </a:cubicBezTo>
                      <a:cubicBezTo>
                        <a:pt x="2771" y="2401"/>
                        <a:pt x="2771" y="2401"/>
                        <a:pt x="2771" y="2401"/>
                      </a:cubicBezTo>
                      <a:cubicBezTo>
                        <a:pt x="2834" y="2401"/>
                        <a:pt x="2834" y="2401"/>
                        <a:pt x="2834" y="2401"/>
                      </a:cubicBezTo>
                      <a:lnTo>
                        <a:pt x="2834" y="2429"/>
                      </a:lnTo>
                      <a:close/>
                      <a:moveTo>
                        <a:pt x="2708" y="2429"/>
                      </a:moveTo>
                      <a:cubicBezTo>
                        <a:pt x="2644" y="2429"/>
                        <a:pt x="2644" y="2429"/>
                        <a:pt x="2644" y="2429"/>
                      </a:cubicBezTo>
                      <a:cubicBezTo>
                        <a:pt x="2644" y="2401"/>
                        <a:pt x="2644" y="2401"/>
                        <a:pt x="2644" y="2401"/>
                      </a:cubicBezTo>
                      <a:cubicBezTo>
                        <a:pt x="2708" y="2401"/>
                        <a:pt x="2708" y="2401"/>
                        <a:pt x="2708" y="2401"/>
                      </a:cubicBezTo>
                      <a:lnTo>
                        <a:pt x="2708" y="2429"/>
                      </a:lnTo>
                      <a:close/>
                      <a:moveTo>
                        <a:pt x="2452" y="2421"/>
                      </a:moveTo>
                      <a:cubicBezTo>
                        <a:pt x="2430" y="2417"/>
                        <a:pt x="2409" y="2411"/>
                        <a:pt x="2389" y="2404"/>
                      </a:cubicBezTo>
                      <a:cubicBezTo>
                        <a:pt x="2398" y="2377"/>
                        <a:pt x="2398" y="2377"/>
                        <a:pt x="2398" y="2377"/>
                      </a:cubicBezTo>
                      <a:cubicBezTo>
                        <a:pt x="2417" y="2384"/>
                        <a:pt x="2437" y="2389"/>
                        <a:pt x="2457" y="2393"/>
                      </a:cubicBezTo>
                      <a:lnTo>
                        <a:pt x="2452" y="2421"/>
                      </a:lnTo>
                      <a:close/>
                      <a:moveTo>
                        <a:pt x="2329" y="2376"/>
                      </a:moveTo>
                      <a:cubicBezTo>
                        <a:pt x="2310" y="2365"/>
                        <a:pt x="2292" y="2352"/>
                        <a:pt x="2275" y="2338"/>
                      </a:cubicBezTo>
                      <a:cubicBezTo>
                        <a:pt x="2294" y="2316"/>
                        <a:pt x="2294" y="2316"/>
                        <a:pt x="2294" y="2316"/>
                      </a:cubicBezTo>
                      <a:cubicBezTo>
                        <a:pt x="2309" y="2329"/>
                        <a:pt x="2326" y="2341"/>
                        <a:pt x="2343" y="2351"/>
                      </a:cubicBezTo>
                      <a:lnTo>
                        <a:pt x="2329" y="2376"/>
                      </a:lnTo>
                      <a:close/>
                      <a:moveTo>
                        <a:pt x="2229" y="2291"/>
                      </a:moveTo>
                      <a:cubicBezTo>
                        <a:pt x="2216" y="2274"/>
                        <a:pt x="2203" y="2256"/>
                        <a:pt x="2192" y="2237"/>
                      </a:cubicBezTo>
                      <a:cubicBezTo>
                        <a:pt x="2216" y="2222"/>
                        <a:pt x="2216" y="2222"/>
                        <a:pt x="2216" y="2222"/>
                      </a:cubicBezTo>
                      <a:cubicBezTo>
                        <a:pt x="2227" y="2240"/>
                        <a:pt x="2239" y="2257"/>
                        <a:pt x="2251" y="2273"/>
                      </a:cubicBezTo>
                      <a:lnTo>
                        <a:pt x="2229" y="2291"/>
                      </a:lnTo>
                      <a:close/>
                      <a:moveTo>
                        <a:pt x="2163" y="2178"/>
                      </a:moveTo>
                      <a:cubicBezTo>
                        <a:pt x="2154" y="2159"/>
                        <a:pt x="2147" y="2138"/>
                        <a:pt x="2141" y="2117"/>
                      </a:cubicBezTo>
                      <a:cubicBezTo>
                        <a:pt x="2168" y="2109"/>
                        <a:pt x="2168" y="2109"/>
                        <a:pt x="2168" y="2109"/>
                      </a:cubicBezTo>
                      <a:cubicBezTo>
                        <a:pt x="2174" y="2129"/>
                        <a:pt x="2181" y="2149"/>
                        <a:pt x="2189" y="2167"/>
                      </a:cubicBezTo>
                      <a:lnTo>
                        <a:pt x="2163" y="2178"/>
                      </a:lnTo>
                      <a:close/>
                      <a:moveTo>
                        <a:pt x="2125" y="2054"/>
                      </a:moveTo>
                      <a:cubicBezTo>
                        <a:pt x="2121" y="2033"/>
                        <a:pt x="2118" y="2012"/>
                        <a:pt x="2115" y="1990"/>
                      </a:cubicBezTo>
                      <a:cubicBezTo>
                        <a:pt x="2144" y="1987"/>
                        <a:pt x="2144" y="1987"/>
                        <a:pt x="2144" y="1987"/>
                      </a:cubicBezTo>
                      <a:cubicBezTo>
                        <a:pt x="2146" y="2008"/>
                        <a:pt x="2149" y="2028"/>
                        <a:pt x="2153" y="2048"/>
                      </a:cubicBezTo>
                      <a:lnTo>
                        <a:pt x="2125" y="2054"/>
                      </a:lnTo>
                      <a:close/>
                      <a:moveTo>
                        <a:pt x="2111" y="1925"/>
                      </a:moveTo>
                      <a:cubicBezTo>
                        <a:pt x="2111" y="1922"/>
                        <a:pt x="2111" y="1920"/>
                        <a:pt x="2111" y="1918"/>
                      </a:cubicBezTo>
                      <a:cubicBezTo>
                        <a:pt x="2111" y="1913"/>
                        <a:pt x="2111" y="1910"/>
                        <a:pt x="2111" y="1909"/>
                      </a:cubicBezTo>
                      <a:cubicBezTo>
                        <a:pt x="2111" y="1861"/>
                        <a:pt x="2111" y="1861"/>
                        <a:pt x="2111" y="1861"/>
                      </a:cubicBezTo>
                      <a:cubicBezTo>
                        <a:pt x="2140" y="1861"/>
                        <a:pt x="2140" y="1861"/>
                        <a:pt x="2140" y="1861"/>
                      </a:cubicBezTo>
                      <a:cubicBezTo>
                        <a:pt x="2140" y="1910"/>
                        <a:pt x="2140" y="1910"/>
                        <a:pt x="2140" y="1910"/>
                      </a:cubicBezTo>
                      <a:cubicBezTo>
                        <a:pt x="2140" y="1910"/>
                        <a:pt x="2140" y="1913"/>
                        <a:pt x="2140" y="1918"/>
                      </a:cubicBezTo>
                      <a:cubicBezTo>
                        <a:pt x="2140" y="1920"/>
                        <a:pt x="2140" y="1922"/>
                        <a:pt x="2140" y="1925"/>
                      </a:cubicBezTo>
                      <a:lnTo>
                        <a:pt x="2111" y="1925"/>
                      </a:lnTo>
                      <a:close/>
                      <a:moveTo>
                        <a:pt x="2140" y="1798"/>
                      </a:moveTo>
                      <a:cubicBezTo>
                        <a:pt x="2111" y="1798"/>
                        <a:pt x="2111" y="1798"/>
                        <a:pt x="2111" y="1798"/>
                      </a:cubicBezTo>
                      <a:cubicBezTo>
                        <a:pt x="2111" y="1734"/>
                        <a:pt x="2111" y="1734"/>
                        <a:pt x="2111" y="1734"/>
                      </a:cubicBezTo>
                      <a:cubicBezTo>
                        <a:pt x="2140" y="1734"/>
                        <a:pt x="2140" y="1734"/>
                        <a:pt x="2140" y="1734"/>
                      </a:cubicBezTo>
                      <a:lnTo>
                        <a:pt x="2140" y="1798"/>
                      </a:lnTo>
                      <a:close/>
                      <a:moveTo>
                        <a:pt x="2140" y="1671"/>
                      </a:moveTo>
                      <a:cubicBezTo>
                        <a:pt x="2111" y="1671"/>
                        <a:pt x="2111" y="1671"/>
                        <a:pt x="2111" y="1671"/>
                      </a:cubicBezTo>
                      <a:cubicBezTo>
                        <a:pt x="2111" y="1607"/>
                        <a:pt x="2111" y="1607"/>
                        <a:pt x="2111" y="1607"/>
                      </a:cubicBezTo>
                      <a:cubicBezTo>
                        <a:pt x="2140" y="1607"/>
                        <a:pt x="2140" y="1607"/>
                        <a:pt x="2140" y="1607"/>
                      </a:cubicBezTo>
                      <a:lnTo>
                        <a:pt x="2140" y="1671"/>
                      </a:lnTo>
                      <a:close/>
                      <a:moveTo>
                        <a:pt x="2140" y="1544"/>
                      </a:moveTo>
                      <a:cubicBezTo>
                        <a:pt x="2111" y="1544"/>
                        <a:pt x="2111" y="1544"/>
                        <a:pt x="2111" y="1544"/>
                      </a:cubicBezTo>
                      <a:cubicBezTo>
                        <a:pt x="2111" y="1481"/>
                        <a:pt x="2111" y="1481"/>
                        <a:pt x="2111" y="1481"/>
                      </a:cubicBezTo>
                      <a:cubicBezTo>
                        <a:pt x="2140" y="1481"/>
                        <a:pt x="2140" y="1481"/>
                        <a:pt x="2140" y="1481"/>
                      </a:cubicBezTo>
                      <a:lnTo>
                        <a:pt x="2140" y="1544"/>
                      </a:lnTo>
                      <a:close/>
                      <a:moveTo>
                        <a:pt x="759" y="1537"/>
                      </a:moveTo>
                      <a:cubicBezTo>
                        <a:pt x="759" y="1508"/>
                        <a:pt x="759" y="1508"/>
                        <a:pt x="759" y="1508"/>
                      </a:cubicBezTo>
                      <a:cubicBezTo>
                        <a:pt x="780" y="1508"/>
                        <a:pt x="800" y="1506"/>
                        <a:pt x="820" y="1504"/>
                      </a:cubicBezTo>
                      <a:cubicBezTo>
                        <a:pt x="824" y="1532"/>
                        <a:pt x="824" y="1532"/>
                        <a:pt x="824" y="1532"/>
                      </a:cubicBezTo>
                      <a:cubicBezTo>
                        <a:pt x="803" y="1535"/>
                        <a:pt x="781" y="1536"/>
                        <a:pt x="759" y="1537"/>
                      </a:cubicBezTo>
                      <a:close/>
                      <a:moveTo>
                        <a:pt x="694" y="1535"/>
                      </a:moveTo>
                      <a:cubicBezTo>
                        <a:pt x="672" y="1533"/>
                        <a:pt x="650" y="1530"/>
                        <a:pt x="630" y="1525"/>
                      </a:cubicBezTo>
                      <a:cubicBezTo>
                        <a:pt x="636" y="1497"/>
                        <a:pt x="636" y="1497"/>
                        <a:pt x="636" y="1497"/>
                      </a:cubicBezTo>
                      <a:cubicBezTo>
                        <a:pt x="656" y="1502"/>
                        <a:pt x="676" y="1505"/>
                        <a:pt x="697" y="1507"/>
                      </a:cubicBezTo>
                      <a:lnTo>
                        <a:pt x="694" y="1535"/>
                      </a:lnTo>
                      <a:close/>
                      <a:moveTo>
                        <a:pt x="888" y="1519"/>
                      </a:moveTo>
                      <a:cubicBezTo>
                        <a:pt x="880" y="1491"/>
                        <a:pt x="880" y="1491"/>
                        <a:pt x="880" y="1491"/>
                      </a:cubicBezTo>
                      <a:cubicBezTo>
                        <a:pt x="900" y="1486"/>
                        <a:pt x="920" y="1479"/>
                        <a:pt x="938" y="1471"/>
                      </a:cubicBezTo>
                      <a:cubicBezTo>
                        <a:pt x="949" y="1497"/>
                        <a:pt x="949" y="1497"/>
                        <a:pt x="949" y="1497"/>
                      </a:cubicBezTo>
                      <a:cubicBezTo>
                        <a:pt x="930" y="1506"/>
                        <a:pt x="909" y="1513"/>
                        <a:pt x="888" y="1519"/>
                      </a:cubicBezTo>
                      <a:close/>
                      <a:moveTo>
                        <a:pt x="567" y="1505"/>
                      </a:moveTo>
                      <a:cubicBezTo>
                        <a:pt x="547" y="1497"/>
                        <a:pt x="527" y="1487"/>
                        <a:pt x="509" y="1475"/>
                      </a:cubicBezTo>
                      <a:cubicBezTo>
                        <a:pt x="524" y="1451"/>
                        <a:pt x="524" y="1451"/>
                        <a:pt x="524" y="1451"/>
                      </a:cubicBezTo>
                      <a:cubicBezTo>
                        <a:pt x="541" y="1462"/>
                        <a:pt x="559" y="1471"/>
                        <a:pt x="578" y="1479"/>
                      </a:cubicBezTo>
                      <a:lnTo>
                        <a:pt x="567" y="1505"/>
                      </a:lnTo>
                      <a:close/>
                      <a:moveTo>
                        <a:pt x="1007" y="1467"/>
                      </a:moveTo>
                      <a:cubicBezTo>
                        <a:pt x="992" y="1443"/>
                        <a:pt x="992" y="1443"/>
                        <a:pt x="992" y="1443"/>
                      </a:cubicBezTo>
                      <a:cubicBezTo>
                        <a:pt x="1010" y="1432"/>
                        <a:pt x="1026" y="1420"/>
                        <a:pt x="1042" y="1406"/>
                      </a:cubicBezTo>
                      <a:cubicBezTo>
                        <a:pt x="1060" y="1428"/>
                        <a:pt x="1060" y="1428"/>
                        <a:pt x="1060" y="1428"/>
                      </a:cubicBezTo>
                      <a:cubicBezTo>
                        <a:pt x="1044" y="1442"/>
                        <a:pt x="1026" y="1455"/>
                        <a:pt x="1007" y="1467"/>
                      </a:cubicBezTo>
                      <a:close/>
                      <a:moveTo>
                        <a:pt x="456" y="1436"/>
                      </a:moveTo>
                      <a:cubicBezTo>
                        <a:pt x="440" y="1421"/>
                        <a:pt x="425" y="1405"/>
                        <a:pt x="411" y="1388"/>
                      </a:cubicBezTo>
                      <a:cubicBezTo>
                        <a:pt x="433" y="1370"/>
                        <a:pt x="433" y="1370"/>
                        <a:pt x="433" y="1370"/>
                      </a:cubicBezTo>
                      <a:cubicBezTo>
                        <a:pt x="446" y="1386"/>
                        <a:pt x="460" y="1401"/>
                        <a:pt x="475" y="1415"/>
                      </a:cubicBezTo>
                      <a:lnTo>
                        <a:pt x="456" y="1436"/>
                      </a:lnTo>
                      <a:close/>
                      <a:moveTo>
                        <a:pt x="2140" y="1417"/>
                      </a:moveTo>
                      <a:cubicBezTo>
                        <a:pt x="2111" y="1417"/>
                        <a:pt x="2111" y="1417"/>
                        <a:pt x="2111" y="1417"/>
                      </a:cubicBezTo>
                      <a:cubicBezTo>
                        <a:pt x="2111" y="1354"/>
                        <a:pt x="2111" y="1354"/>
                        <a:pt x="2111" y="1354"/>
                      </a:cubicBezTo>
                      <a:cubicBezTo>
                        <a:pt x="2140" y="1354"/>
                        <a:pt x="2140" y="1354"/>
                        <a:pt x="2140" y="1354"/>
                      </a:cubicBezTo>
                      <a:lnTo>
                        <a:pt x="2140" y="1417"/>
                      </a:lnTo>
                      <a:close/>
                      <a:moveTo>
                        <a:pt x="1107" y="1382"/>
                      </a:moveTo>
                      <a:cubicBezTo>
                        <a:pt x="1086" y="1363"/>
                        <a:pt x="1086" y="1363"/>
                        <a:pt x="1086" y="1363"/>
                      </a:cubicBezTo>
                      <a:cubicBezTo>
                        <a:pt x="1099" y="1348"/>
                        <a:pt x="1112" y="1332"/>
                        <a:pt x="1123" y="1315"/>
                      </a:cubicBezTo>
                      <a:cubicBezTo>
                        <a:pt x="1147" y="1330"/>
                        <a:pt x="1147" y="1330"/>
                        <a:pt x="1147" y="1330"/>
                      </a:cubicBezTo>
                      <a:cubicBezTo>
                        <a:pt x="1134" y="1349"/>
                        <a:pt x="1121" y="1366"/>
                        <a:pt x="1107" y="1382"/>
                      </a:cubicBezTo>
                      <a:close/>
                      <a:moveTo>
                        <a:pt x="374" y="1334"/>
                      </a:moveTo>
                      <a:cubicBezTo>
                        <a:pt x="363" y="1316"/>
                        <a:pt x="353" y="1296"/>
                        <a:pt x="345" y="1276"/>
                      </a:cubicBezTo>
                      <a:cubicBezTo>
                        <a:pt x="371" y="1265"/>
                        <a:pt x="371" y="1265"/>
                        <a:pt x="371" y="1265"/>
                      </a:cubicBezTo>
                      <a:cubicBezTo>
                        <a:pt x="379" y="1284"/>
                        <a:pt x="388" y="1302"/>
                        <a:pt x="399" y="1320"/>
                      </a:cubicBezTo>
                      <a:lnTo>
                        <a:pt x="374" y="1334"/>
                      </a:lnTo>
                      <a:close/>
                      <a:moveTo>
                        <a:pt x="2140" y="1290"/>
                      </a:moveTo>
                      <a:cubicBezTo>
                        <a:pt x="2111" y="1290"/>
                        <a:pt x="2111" y="1290"/>
                        <a:pt x="2111" y="1290"/>
                      </a:cubicBezTo>
                      <a:cubicBezTo>
                        <a:pt x="2111" y="1227"/>
                        <a:pt x="2111" y="1227"/>
                        <a:pt x="2111" y="1227"/>
                      </a:cubicBezTo>
                      <a:cubicBezTo>
                        <a:pt x="2140" y="1227"/>
                        <a:pt x="2140" y="1227"/>
                        <a:pt x="2140" y="1227"/>
                      </a:cubicBezTo>
                      <a:lnTo>
                        <a:pt x="2140" y="1290"/>
                      </a:lnTo>
                      <a:close/>
                      <a:moveTo>
                        <a:pt x="1180" y="1274"/>
                      </a:moveTo>
                      <a:cubicBezTo>
                        <a:pt x="1155" y="1261"/>
                        <a:pt x="1155" y="1261"/>
                        <a:pt x="1155" y="1261"/>
                      </a:cubicBezTo>
                      <a:cubicBezTo>
                        <a:pt x="1164" y="1243"/>
                        <a:pt x="1173" y="1224"/>
                        <a:pt x="1180" y="1205"/>
                      </a:cubicBezTo>
                      <a:cubicBezTo>
                        <a:pt x="1206" y="1215"/>
                        <a:pt x="1206" y="1215"/>
                        <a:pt x="1206" y="1215"/>
                      </a:cubicBezTo>
                      <a:cubicBezTo>
                        <a:pt x="1199" y="1235"/>
                        <a:pt x="1190" y="1255"/>
                        <a:pt x="1180" y="1274"/>
                      </a:cubicBezTo>
                      <a:close/>
                      <a:moveTo>
                        <a:pt x="322" y="1215"/>
                      </a:moveTo>
                      <a:cubicBezTo>
                        <a:pt x="316" y="1194"/>
                        <a:pt x="311" y="1173"/>
                        <a:pt x="307" y="1151"/>
                      </a:cubicBezTo>
                      <a:cubicBezTo>
                        <a:pt x="335" y="1146"/>
                        <a:pt x="335" y="1146"/>
                        <a:pt x="335" y="1146"/>
                      </a:cubicBezTo>
                      <a:cubicBezTo>
                        <a:pt x="338" y="1166"/>
                        <a:pt x="343" y="1187"/>
                        <a:pt x="349" y="1206"/>
                      </a:cubicBezTo>
                      <a:lnTo>
                        <a:pt x="322" y="1215"/>
                      </a:lnTo>
                      <a:close/>
                      <a:moveTo>
                        <a:pt x="2140" y="1163"/>
                      </a:moveTo>
                      <a:cubicBezTo>
                        <a:pt x="2111" y="1163"/>
                        <a:pt x="2111" y="1163"/>
                        <a:pt x="2111" y="1163"/>
                      </a:cubicBezTo>
                      <a:cubicBezTo>
                        <a:pt x="2111" y="1100"/>
                        <a:pt x="2111" y="1100"/>
                        <a:pt x="2111" y="1100"/>
                      </a:cubicBezTo>
                      <a:cubicBezTo>
                        <a:pt x="2140" y="1100"/>
                        <a:pt x="2140" y="1100"/>
                        <a:pt x="2140" y="1100"/>
                      </a:cubicBezTo>
                      <a:lnTo>
                        <a:pt x="2140" y="1163"/>
                      </a:lnTo>
                      <a:close/>
                      <a:moveTo>
                        <a:pt x="1226" y="1152"/>
                      </a:moveTo>
                      <a:cubicBezTo>
                        <a:pt x="1198" y="1146"/>
                        <a:pt x="1198" y="1146"/>
                        <a:pt x="1198" y="1146"/>
                      </a:cubicBezTo>
                      <a:cubicBezTo>
                        <a:pt x="1199" y="1142"/>
                        <a:pt x="1200" y="1139"/>
                        <a:pt x="1200" y="1138"/>
                      </a:cubicBezTo>
                      <a:cubicBezTo>
                        <a:pt x="1200" y="1137"/>
                        <a:pt x="1200" y="1136"/>
                        <a:pt x="1200" y="1134"/>
                      </a:cubicBezTo>
                      <a:cubicBezTo>
                        <a:pt x="1200" y="1126"/>
                        <a:pt x="1200" y="1108"/>
                        <a:pt x="1202" y="1084"/>
                      </a:cubicBezTo>
                      <a:cubicBezTo>
                        <a:pt x="1231" y="1087"/>
                        <a:pt x="1231" y="1087"/>
                        <a:pt x="1231" y="1087"/>
                      </a:cubicBezTo>
                      <a:cubicBezTo>
                        <a:pt x="1229" y="1110"/>
                        <a:pt x="1228" y="1126"/>
                        <a:pt x="1228" y="1134"/>
                      </a:cubicBezTo>
                      <a:cubicBezTo>
                        <a:pt x="1228" y="1137"/>
                        <a:pt x="1229" y="1138"/>
                        <a:pt x="1229" y="1138"/>
                      </a:cubicBezTo>
                      <a:cubicBezTo>
                        <a:pt x="1229" y="1140"/>
                        <a:pt x="1229" y="1140"/>
                        <a:pt x="1229" y="1140"/>
                      </a:cubicBezTo>
                      <a:cubicBezTo>
                        <a:pt x="1228" y="1141"/>
                        <a:pt x="1228" y="1141"/>
                        <a:pt x="1228" y="1141"/>
                      </a:cubicBezTo>
                      <a:cubicBezTo>
                        <a:pt x="1228" y="1142"/>
                        <a:pt x="1228" y="1145"/>
                        <a:pt x="1226" y="1152"/>
                      </a:cubicBezTo>
                      <a:close/>
                      <a:moveTo>
                        <a:pt x="328" y="1085"/>
                      </a:moveTo>
                      <a:cubicBezTo>
                        <a:pt x="299" y="1085"/>
                        <a:pt x="299" y="1085"/>
                        <a:pt x="299" y="1085"/>
                      </a:cubicBezTo>
                      <a:cubicBezTo>
                        <a:pt x="299" y="1022"/>
                        <a:pt x="299" y="1022"/>
                        <a:pt x="299" y="1022"/>
                      </a:cubicBezTo>
                      <a:cubicBezTo>
                        <a:pt x="328" y="1022"/>
                        <a:pt x="328" y="1022"/>
                        <a:pt x="328" y="1022"/>
                      </a:cubicBezTo>
                      <a:lnTo>
                        <a:pt x="328" y="1085"/>
                      </a:lnTo>
                      <a:close/>
                      <a:moveTo>
                        <a:pt x="2109" y="1038"/>
                      </a:moveTo>
                      <a:cubicBezTo>
                        <a:pt x="2106" y="1018"/>
                        <a:pt x="2102" y="997"/>
                        <a:pt x="2097" y="977"/>
                      </a:cubicBezTo>
                      <a:cubicBezTo>
                        <a:pt x="2125" y="970"/>
                        <a:pt x="2125" y="970"/>
                        <a:pt x="2125" y="970"/>
                      </a:cubicBezTo>
                      <a:cubicBezTo>
                        <a:pt x="2130" y="992"/>
                        <a:pt x="2134" y="1013"/>
                        <a:pt x="2137" y="1034"/>
                      </a:cubicBezTo>
                      <a:lnTo>
                        <a:pt x="2109" y="1038"/>
                      </a:lnTo>
                      <a:close/>
                      <a:moveTo>
                        <a:pt x="1239" y="1025"/>
                      </a:moveTo>
                      <a:cubicBezTo>
                        <a:pt x="1211" y="1020"/>
                        <a:pt x="1211" y="1020"/>
                        <a:pt x="1211" y="1020"/>
                      </a:cubicBezTo>
                      <a:cubicBezTo>
                        <a:pt x="1215" y="998"/>
                        <a:pt x="1220" y="977"/>
                        <a:pt x="1225" y="957"/>
                      </a:cubicBezTo>
                      <a:cubicBezTo>
                        <a:pt x="1253" y="964"/>
                        <a:pt x="1253" y="964"/>
                        <a:pt x="1253" y="964"/>
                      </a:cubicBezTo>
                      <a:cubicBezTo>
                        <a:pt x="1247" y="984"/>
                        <a:pt x="1243" y="1004"/>
                        <a:pt x="1239" y="1025"/>
                      </a:cubicBezTo>
                      <a:close/>
                      <a:moveTo>
                        <a:pt x="328" y="959"/>
                      </a:moveTo>
                      <a:cubicBezTo>
                        <a:pt x="299" y="959"/>
                        <a:pt x="299" y="959"/>
                        <a:pt x="299" y="959"/>
                      </a:cubicBezTo>
                      <a:cubicBezTo>
                        <a:pt x="299" y="895"/>
                        <a:pt x="299" y="895"/>
                        <a:pt x="299" y="895"/>
                      </a:cubicBezTo>
                      <a:cubicBezTo>
                        <a:pt x="328" y="895"/>
                        <a:pt x="328" y="895"/>
                        <a:pt x="328" y="895"/>
                      </a:cubicBezTo>
                      <a:lnTo>
                        <a:pt x="328" y="959"/>
                      </a:lnTo>
                      <a:close/>
                      <a:moveTo>
                        <a:pt x="2080" y="918"/>
                      </a:moveTo>
                      <a:cubicBezTo>
                        <a:pt x="2073" y="898"/>
                        <a:pt x="2064" y="879"/>
                        <a:pt x="2055" y="861"/>
                      </a:cubicBezTo>
                      <a:cubicBezTo>
                        <a:pt x="2081" y="848"/>
                        <a:pt x="2081" y="848"/>
                        <a:pt x="2081" y="848"/>
                      </a:cubicBezTo>
                      <a:cubicBezTo>
                        <a:pt x="2090" y="867"/>
                        <a:pt x="2099" y="887"/>
                        <a:pt x="2106" y="908"/>
                      </a:cubicBezTo>
                      <a:lnTo>
                        <a:pt x="2080" y="918"/>
                      </a:lnTo>
                      <a:close/>
                      <a:moveTo>
                        <a:pt x="1272" y="905"/>
                      </a:moveTo>
                      <a:cubicBezTo>
                        <a:pt x="1246" y="895"/>
                        <a:pt x="1246" y="895"/>
                        <a:pt x="1246" y="895"/>
                      </a:cubicBezTo>
                      <a:cubicBezTo>
                        <a:pt x="1254" y="874"/>
                        <a:pt x="1263" y="854"/>
                        <a:pt x="1273" y="836"/>
                      </a:cubicBezTo>
                      <a:cubicBezTo>
                        <a:pt x="1298" y="849"/>
                        <a:pt x="1298" y="849"/>
                        <a:pt x="1298" y="849"/>
                      </a:cubicBezTo>
                      <a:cubicBezTo>
                        <a:pt x="1289" y="867"/>
                        <a:pt x="1280" y="886"/>
                        <a:pt x="1272" y="905"/>
                      </a:cubicBezTo>
                      <a:close/>
                      <a:moveTo>
                        <a:pt x="328" y="832"/>
                      </a:moveTo>
                      <a:cubicBezTo>
                        <a:pt x="299" y="832"/>
                        <a:pt x="299" y="832"/>
                        <a:pt x="299" y="832"/>
                      </a:cubicBezTo>
                      <a:cubicBezTo>
                        <a:pt x="299" y="768"/>
                        <a:pt x="299" y="768"/>
                        <a:pt x="299" y="768"/>
                      </a:cubicBezTo>
                      <a:cubicBezTo>
                        <a:pt x="328" y="768"/>
                        <a:pt x="328" y="768"/>
                        <a:pt x="328" y="768"/>
                      </a:cubicBezTo>
                      <a:lnTo>
                        <a:pt x="328" y="832"/>
                      </a:lnTo>
                      <a:close/>
                      <a:moveTo>
                        <a:pt x="2024" y="808"/>
                      </a:moveTo>
                      <a:cubicBezTo>
                        <a:pt x="2012" y="791"/>
                        <a:pt x="1999" y="775"/>
                        <a:pt x="1985" y="761"/>
                      </a:cubicBezTo>
                      <a:cubicBezTo>
                        <a:pt x="2006" y="741"/>
                        <a:pt x="2006" y="741"/>
                        <a:pt x="2006" y="741"/>
                      </a:cubicBezTo>
                      <a:cubicBezTo>
                        <a:pt x="2020" y="757"/>
                        <a:pt x="2034" y="774"/>
                        <a:pt x="2047" y="792"/>
                      </a:cubicBezTo>
                      <a:lnTo>
                        <a:pt x="2024" y="808"/>
                      </a:lnTo>
                      <a:close/>
                      <a:moveTo>
                        <a:pt x="1331" y="798"/>
                      </a:moveTo>
                      <a:cubicBezTo>
                        <a:pt x="1309" y="781"/>
                        <a:pt x="1309" y="781"/>
                        <a:pt x="1309" y="781"/>
                      </a:cubicBezTo>
                      <a:cubicBezTo>
                        <a:pt x="1322" y="763"/>
                        <a:pt x="1336" y="746"/>
                        <a:pt x="1351" y="731"/>
                      </a:cubicBezTo>
                      <a:cubicBezTo>
                        <a:pt x="1371" y="751"/>
                        <a:pt x="1371" y="751"/>
                        <a:pt x="1371" y="751"/>
                      </a:cubicBezTo>
                      <a:cubicBezTo>
                        <a:pt x="1357" y="765"/>
                        <a:pt x="1344" y="781"/>
                        <a:pt x="1331" y="798"/>
                      </a:cubicBezTo>
                      <a:close/>
                      <a:moveTo>
                        <a:pt x="1939" y="720"/>
                      </a:moveTo>
                      <a:cubicBezTo>
                        <a:pt x="1923" y="708"/>
                        <a:pt x="1906" y="697"/>
                        <a:pt x="1888" y="688"/>
                      </a:cubicBezTo>
                      <a:cubicBezTo>
                        <a:pt x="1901" y="663"/>
                        <a:pt x="1901" y="663"/>
                        <a:pt x="1901" y="663"/>
                      </a:cubicBezTo>
                      <a:cubicBezTo>
                        <a:pt x="1920" y="673"/>
                        <a:pt x="1939" y="684"/>
                        <a:pt x="1956" y="697"/>
                      </a:cubicBezTo>
                      <a:lnTo>
                        <a:pt x="1939" y="720"/>
                      </a:lnTo>
                      <a:close/>
                      <a:moveTo>
                        <a:pt x="1418" y="712"/>
                      </a:moveTo>
                      <a:cubicBezTo>
                        <a:pt x="1402" y="689"/>
                        <a:pt x="1402" y="689"/>
                        <a:pt x="1402" y="689"/>
                      </a:cubicBezTo>
                      <a:cubicBezTo>
                        <a:pt x="1420" y="677"/>
                        <a:pt x="1439" y="665"/>
                        <a:pt x="1459" y="656"/>
                      </a:cubicBezTo>
                      <a:cubicBezTo>
                        <a:pt x="1471" y="682"/>
                        <a:pt x="1471" y="682"/>
                        <a:pt x="1471" y="682"/>
                      </a:cubicBezTo>
                      <a:cubicBezTo>
                        <a:pt x="1452" y="690"/>
                        <a:pt x="1435" y="701"/>
                        <a:pt x="1418" y="712"/>
                      </a:cubicBezTo>
                      <a:close/>
                      <a:moveTo>
                        <a:pt x="328" y="705"/>
                      </a:moveTo>
                      <a:cubicBezTo>
                        <a:pt x="299" y="705"/>
                        <a:pt x="299" y="705"/>
                        <a:pt x="299" y="705"/>
                      </a:cubicBezTo>
                      <a:cubicBezTo>
                        <a:pt x="299" y="641"/>
                        <a:pt x="299" y="641"/>
                        <a:pt x="299" y="641"/>
                      </a:cubicBezTo>
                      <a:cubicBezTo>
                        <a:pt x="328" y="641"/>
                        <a:pt x="328" y="641"/>
                        <a:pt x="328" y="641"/>
                      </a:cubicBezTo>
                      <a:lnTo>
                        <a:pt x="328" y="705"/>
                      </a:lnTo>
                      <a:close/>
                      <a:moveTo>
                        <a:pt x="1832" y="664"/>
                      </a:moveTo>
                      <a:cubicBezTo>
                        <a:pt x="1813" y="658"/>
                        <a:pt x="1793" y="653"/>
                        <a:pt x="1772" y="649"/>
                      </a:cubicBezTo>
                      <a:cubicBezTo>
                        <a:pt x="1777" y="621"/>
                        <a:pt x="1777" y="621"/>
                        <a:pt x="1777" y="621"/>
                      </a:cubicBezTo>
                      <a:cubicBezTo>
                        <a:pt x="1799" y="625"/>
                        <a:pt x="1820" y="630"/>
                        <a:pt x="1841" y="637"/>
                      </a:cubicBezTo>
                      <a:lnTo>
                        <a:pt x="1832" y="664"/>
                      </a:lnTo>
                      <a:close/>
                      <a:moveTo>
                        <a:pt x="1528" y="660"/>
                      </a:moveTo>
                      <a:cubicBezTo>
                        <a:pt x="1520" y="633"/>
                        <a:pt x="1520" y="633"/>
                        <a:pt x="1520" y="633"/>
                      </a:cubicBezTo>
                      <a:cubicBezTo>
                        <a:pt x="1540" y="627"/>
                        <a:pt x="1561" y="622"/>
                        <a:pt x="1583" y="618"/>
                      </a:cubicBezTo>
                      <a:cubicBezTo>
                        <a:pt x="1588" y="646"/>
                        <a:pt x="1588" y="646"/>
                        <a:pt x="1588" y="646"/>
                      </a:cubicBezTo>
                      <a:cubicBezTo>
                        <a:pt x="1567" y="650"/>
                        <a:pt x="1547" y="654"/>
                        <a:pt x="1528" y="660"/>
                      </a:cubicBezTo>
                      <a:close/>
                      <a:moveTo>
                        <a:pt x="1711" y="641"/>
                      </a:moveTo>
                      <a:cubicBezTo>
                        <a:pt x="1699" y="640"/>
                        <a:pt x="1687" y="640"/>
                        <a:pt x="1675" y="640"/>
                      </a:cubicBezTo>
                      <a:cubicBezTo>
                        <a:pt x="1666" y="640"/>
                        <a:pt x="1658" y="640"/>
                        <a:pt x="1649" y="640"/>
                      </a:cubicBezTo>
                      <a:cubicBezTo>
                        <a:pt x="1648" y="612"/>
                        <a:pt x="1648" y="612"/>
                        <a:pt x="1648" y="612"/>
                      </a:cubicBezTo>
                      <a:cubicBezTo>
                        <a:pt x="1657" y="612"/>
                        <a:pt x="1666" y="611"/>
                        <a:pt x="1675" y="611"/>
                      </a:cubicBezTo>
                      <a:cubicBezTo>
                        <a:pt x="1688" y="612"/>
                        <a:pt x="1701" y="612"/>
                        <a:pt x="1713" y="613"/>
                      </a:cubicBezTo>
                      <a:lnTo>
                        <a:pt x="1711" y="641"/>
                      </a:lnTo>
                      <a:close/>
                      <a:moveTo>
                        <a:pt x="328" y="578"/>
                      </a:moveTo>
                      <a:cubicBezTo>
                        <a:pt x="299" y="578"/>
                        <a:pt x="299" y="578"/>
                        <a:pt x="299" y="578"/>
                      </a:cubicBezTo>
                      <a:cubicBezTo>
                        <a:pt x="299" y="514"/>
                        <a:pt x="299" y="514"/>
                        <a:pt x="299" y="514"/>
                      </a:cubicBezTo>
                      <a:cubicBezTo>
                        <a:pt x="328" y="514"/>
                        <a:pt x="328" y="514"/>
                        <a:pt x="328" y="514"/>
                      </a:cubicBezTo>
                      <a:lnTo>
                        <a:pt x="328" y="578"/>
                      </a:lnTo>
                      <a:close/>
                      <a:moveTo>
                        <a:pt x="328" y="451"/>
                      </a:moveTo>
                      <a:cubicBezTo>
                        <a:pt x="299" y="451"/>
                        <a:pt x="299" y="451"/>
                        <a:pt x="299" y="451"/>
                      </a:cubicBezTo>
                      <a:cubicBezTo>
                        <a:pt x="299" y="434"/>
                        <a:pt x="299" y="434"/>
                        <a:pt x="299" y="434"/>
                      </a:cubicBezTo>
                      <a:cubicBezTo>
                        <a:pt x="299" y="434"/>
                        <a:pt x="299" y="417"/>
                        <a:pt x="295" y="390"/>
                      </a:cubicBezTo>
                      <a:cubicBezTo>
                        <a:pt x="323" y="385"/>
                        <a:pt x="323" y="385"/>
                        <a:pt x="323" y="385"/>
                      </a:cubicBezTo>
                      <a:cubicBezTo>
                        <a:pt x="328" y="415"/>
                        <a:pt x="328" y="433"/>
                        <a:pt x="328" y="434"/>
                      </a:cubicBezTo>
                      <a:lnTo>
                        <a:pt x="328" y="451"/>
                      </a:lnTo>
                      <a:close/>
                      <a:moveTo>
                        <a:pt x="282" y="329"/>
                      </a:moveTo>
                      <a:cubicBezTo>
                        <a:pt x="277" y="309"/>
                        <a:pt x="270" y="290"/>
                        <a:pt x="262" y="271"/>
                      </a:cubicBezTo>
                      <a:cubicBezTo>
                        <a:pt x="288" y="260"/>
                        <a:pt x="288" y="260"/>
                        <a:pt x="288" y="260"/>
                      </a:cubicBezTo>
                      <a:cubicBezTo>
                        <a:pt x="296" y="280"/>
                        <a:pt x="304" y="300"/>
                        <a:pt x="310" y="321"/>
                      </a:cubicBezTo>
                      <a:lnTo>
                        <a:pt x="282" y="329"/>
                      </a:lnTo>
                      <a:close/>
                      <a:moveTo>
                        <a:pt x="234" y="216"/>
                      </a:moveTo>
                      <a:cubicBezTo>
                        <a:pt x="224" y="198"/>
                        <a:pt x="212" y="181"/>
                        <a:pt x="199" y="165"/>
                      </a:cubicBezTo>
                      <a:cubicBezTo>
                        <a:pt x="221" y="148"/>
                        <a:pt x="221" y="148"/>
                        <a:pt x="221" y="148"/>
                      </a:cubicBezTo>
                      <a:cubicBezTo>
                        <a:pt x="235" y="164"/>
                        <a:pt x="247" y="183"/>
                        <a:pt x="259" y="201"/>
                      </a:cubicBezTo>
                      <a:lnTo>
                        <a:pt x="234" y="216"/>
                      </a:lnTo>
                      <a:close/>
                      <a:moveTo>
                        <a:pt x="158" y="121"/>
                      </a:moveTo>
                      <a:cubicBezTo>
                        <a:pt x="143" y="107"/>
                        <a:pt x="127" y="94"/>
                        <a:pt x="110" y="82"/>
                      </a:cubicBezTo>
                      <a:cubicBezTo>
                        <a:pt x="126" y="59"/>
                        <a:pt x="126" y="59"/>
                        <a:pt x="126" y="59"/>
                      </a:cubicBezTo>
                      <a:cubicBezTo>
                        <a:pt x="144" y="71"/>
                        <a:pt x="161" y="85"/>
                        <a:pt x="177" y="100"/>
                      </a:cubicBezTo>
                      <a:lnTo>
                        <a:pt x="158" y="121"/>
                      </a:lnTo>
                      <a:close/>
                      <a:moveTo>
                        <a:pt x="57" y="51"/>
                      </a:moveTo>
                      <a:cubicBezTo>
                        <a:pt x="39" y="42"/>
                        <a:pt x="20" y="33"/>
                        <a:pt x="0" y="26"/>
                      </a:cubicBezTo>
                      <a:cubicBezTo>
                        <a:pt x="10" y="0"/>
                        <a:pt x="10" y="0"/>
                        <a:pt x="10" y="0"/>
                      </a:cubicBezTo>
                      <a:cubicBezTo>
                        <a:pt x="31" y="7"/>
                        <a:pt x="51" y="16"/>
                        <a:pt x="70" y="25"/>
                      </a:cubicBezTo>
                      <a:lnTo>
                        <a:pt x="57" y="5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433F2357-1A66-49F5-930D-E8D8C9598E31}"/>
                    </a:ext>
                  </a:extLst>
                </p:cNvPr>
                <p:cNvSpPr>
                  <a:spLocks noChangeArrowheads="1"/>
                </p:cNvSpPr>
                <p:nvPr/>
              </p:nvSpPr>
              <p:spPr bwMode="auto">
                <a:xfrm>
                  <a:off x="7646988" y="4783138"/>
                  <a:ext cx="60325" cy="539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4" name="Group 23">
              <a:extLst>
                <a:ext uri="{FF2B5EF4-FFF2-40B4-BE49-F238E27FC236}">
                  <a16:creationId xmlns:a16="http://schemas.microsoft.com/office/drawing/2014/main" id="{11E69353-6B60-4300-AE80-C5DD658F42B9}"/>
                </a:ext>
              </a:extLst>
            </p:cNvPr>
            <p:cNvGrpSpPr/>
            <p:nvPr/>
          </p:nvGrpSpPr>
          <p:grpSpPr>
            <a:xfrm>
              <a:off x="5870678" y="1576159"/>
              <a:ext cx="6001817" cy="4505435"/>
              <a:chOff x="4251299" y="1076325"/>
              <a:chExt cx="4905494" cy="3663158"/>
            </a:xfrm>
          </p:grpSpPr>
          <p:sp>
            <p:nvSpPr>
              <p:cNvPr id="32" name="Freeform 13">
                <a:extLst>
                  <a:ext uri="{FF2B5EF4-FFF2-40B4-BE49-F238E27FC236}">
                    <a16:creationId xmlns:a16="http://schemas.microsoft.com/office/drawing/2014/main" id="{26DDB865-6C44-4778-90B2-B5BE314F6337}"/>
                  </a:ext>
                </a:extLst>
              </p:cNvPr>
              <p:cNvSpPr>
                <a:spLocks/>
              </p:cNvSpPr>
              <p:nvPr/>
            </p:nvSpPr>
            <p:spPr bwMode="auto">
              <a:xfrm flipH="1">
                <a:off x="4343399" y="1179210"/>
                <a:ext cx="4803773" cy="3560273"/>
              </a:xfrm>
              <a:custGeom>
                <a:avLst/>
                <a:gdLst/>
                <a:ahLst/>
                <a:cxnLst>
                  <a:cxn ang="0">
                    <a:pos x="0" y="0"/>
                  </a:cxn>
                  <a:cxn ang="0">
                    <a:pos x="0" y="207"/>
                  </a:cxn>
                  <a:cxn ang="0">
                    <a:pos x="0" y="207"/>
                  </a:cxn>
                  <a:cxn ang="0">
                    <a:pos x="345" y="552"/>
                  </a:cxn>
                  <a:cxn ang="0">
                    <a:pos x="345" y="552"/>
                  </a:cxn>
                  <a:cxn ang="0">
                    <a:pos x="345" y="1188"/>
                  </a:cxn>
                  <a:cxn ang="0">
                    <a:pos x="345" y="1188"/>
                  </a:cxn>
                  <a:cxn ang="0">
                    <a:pos x="897" y="1741"/>
                  </a:cxn>
                  <a:cxn ang="0">
                    <a:pos x="1449" y="1188"/>
                  </a:cxn>
                  <a:cxn ang="0">
                    <a:pos x="1450" y="1188"/>
                  </a:cxn>
                  <a:cxn ang="0">
                    <a:pos x="1795" y="843"/>
                  </a:cxn>
                  <a:cxn ang="0">
                    <a:pos x="2140" y="1188"/>
                  </a:cxn>
                  <a:cxn ang="0">
                    <a:pos x="2141" y="1188"/>
                  </a:cxn>
                  <a:cxn ang="0">
                    <a:pos x="2141" y="2074"/>
                  </a:cxn>
                  <a:cxn ang="0">
                    <a:pos x="2140" y="2074"/>
                  </a:cxn>
                  <a:cxn ang="0">
                    <a:pos x="2689" y="2626"/>
                  </a:cxn>
                  <a:cxn ang="0">
                    <a:pos x="2689" y="2627"/>
                  </a:cxn>
                  <a:cxn ang="0">
                    <a:pos x="3580" y="2627"/>
                  </a:cxn>
                  <a:cxn ang="0">
                    <a:pos x="3586" y="2420"/>
                  </a:cxn>
                  <a:cxn ang="0">
                    <a:pos x="3586" y="2420"/>
                  </a:cxn>
                  <a:cxn ang="0">
                    <a:pos x="2693" y="2420"/>
                  </a:cxn>
                  <a:cxn ang="0">
                    <a:pos x="2693" y="2419"/>
                  </a:cxn>
                  <a:cxn ang="0">
                    <a:pos x="2348" y="2081"/>
                  </a:cxn>
                  <a:cxn ang="0">
                    <a:pos x="2348" y="2081"/>
                  </a:cxn>
                  <a:cxn ang="0">
                    <a:pos x="2348" y="2075"/>
                  </a:cxn>
                  <a:cxn ang="0">
                    <a:pos x="2348" y="1184"/>
                  </a:cxn>
                  <a:cxn ang="0">
                    <a:pos x="2347" y="1184"/>
                  </a:cxn>
                  <a:cxn ang="0">
                    <a:pos x="1795" y="636"/>
                  </a:cxn>
                  <a:cxn ang="0">
                    <a:pos x="1242" y="1188"/>
                  </a:cxn>
                  <a:cxn ang="0">
                    <a:pos x="1242" y="1188"/>
                  </a:cxn>
                  <a:cxn ang="0">
                    <a:pos x="897" y="1533"/>
                  </a:cxn>
                  <a:cxn ang="0">
                    <a:pos x="552" y="1188"/>
                  </a:cxn>
                  <a:cxn ang="0">
                    <a:pos x="552" y="552"/>
                  </a:cxn>
                  <a:cxn ang="0">
                    <a:pos x="552" y="552"/>
                  </a:cxn>
                  <a:cxn ang="0">
                    <a:pos x="0" y="0"/>
                  </a:cxn>
                </a:cxnLst>
                <a:rect l="0" t="0" r="r" b="b"/>
                <a:pathLst>
                  <a:path w="3586" h="2627">
                    <a:moveTo>
                      <a:pt x="0" y="0"/>
                    </a:moveTo>
                    <a:cubicBezTo>
                      <a:pt x="0" y="207"/>
                      <a:pt x="0" y="207"/>
                      <a:pt x="0" y="207"/>
                    </a:cubicBezTo>
                    <a:cubicBezTo>
                      <a:pt x="0" y="207"/>
                      <a:pt x="0" y="207"/>
                      <a:pt x="0" y="207"/>
                    </a:cubicBezTo>
                    <a:cubicBezTo>
                      <a:pt x="190" y="207"/>
                      <a:pt x="345" y="361"/>
                      <a:pt x="345" y="552"/>
                    </a:cubicBezTo>
                    <a:cubicBezTo>
                      <a:pt x="345" y="552"/>
                      <a:pt x="345" y="552"/>
                      <a:pt x="345" y="552"/>
                    </a:cubicBezTo>
                    <a:cubicBezTo>
                      <a:pt x="345" y="1188"/>
                      <a:pt x="345" y="1188"/>
                      <a:pt x="345" y="1188"/>
                    </a:cubicBezTo>
                    <a:cubicBezTo>
                      <a:pt x="345" y="1188"/>
                      <a:pt x="345" y="1188"/>
                      <a:pt x="345" y="1188"/>
                    </a:cubicBezTo>
                    <a:cubicBezTo>
                      <a:pt x="345" y="1493"/>
                      <a:pt x="592" y="1741"/>
                      <a:pt x="897" y="1741"/>
                    </a:cubicBezTo>
                    <a:cubicBezTo>
                      <a:pt x="1202" y="1741"/>
                      <a:pt x="1449" y="1493"/>
                      <a:pt x="1449" y="1188"/>
                    </a:cubicBezTo>
                    <a:cubicBezTo>
                      <a:pt x="1450" y="1188"/>
                      <a:pt x="1450" y="1188"/>
                      <a:pt x="1450" y="1188"/>
                    </a:cubicBezTo>
                    <a:cubicBezTo>
                      <a:pt x="1450" y="997"/>
                      <a:pt x="1604" y="843"/>
                      <a:pt x="1795" y="843"/>
                    </a:cubicBezTo>
                    <a:cubicBezTo>
                      <a:pt x="1986" y="843"/>
                      <a:pt x="2140" y="997"/>
                      <a:pt x="2140" y="1188"/>
                    </a:cubicBezTo>
                    <a:cubicBezTo>
                      <a:pt x="2141" y="1188"/>
                      <a:pt x="2141" y="1188"/>
                      <a:pt x="2141" y="1188"/>
                    </a:cubicBezTo>
                    <a:cubicBezTo>
                      <a:pt x="2141" y="2074"/>
                      <a:pt x="2141" y="2074"/>
                      <a:pt x="2141" y="2074"/>
                    </a:cubicBezTo>
                    <a:cubicBezTo>
                      <a:pt x="2140" y="2074"/>
                      <a:pt x="2140" y="2074"/>
                      <a:pt x="2140" y="2074"/>
                    </a:cubicBezTo>
                    <a:cubicBezTo>
                      <a:pt x="2140" y="2378"/>
                      <a:pt x="2386" y="2624"/>
                      <a:pt x="2689" y="2626"/>
                    </a:cubicBezTo>
                    <a:cubicBezTo>
                      <a:pt x="2689" y="2627"/>
                      <a:pt x="2689" y="2627"/>
                      <a:pt x="2689" y="2627"/>
                    </a:cubicBezTo>
                    <a:cubicBezTo>
                      <a:pt x="3580" y="2627"/>
                      <a:pt x="3580" y="2627"/>
                      <a:pt x="3580" y="2627"/>
                    </a:cubicBezTo>
                    <a:cubicBezTo>
                      <a:pt x="3586" y="2420"/>
                      <a:pt x="3586" y="2420"/>
                      <a:pt x="3586" y="2420"/>
                    </a:cubicBezTo>
                    <a:cubicBezTo>
                      <a:pt x="3586" y="2420"/>
                      <a:pt x="3586" y="2420"/>
                      <a:pt x="3586" y="2420"/>
                    </a:cubicBezTo>
                    <a:cubicBezTo>
                      <a:pt x="2693" y="2420"/>
                      <a:pt x="2693" y="2420"/>
                      <a:pt x="2693" y="2420"/>
                    </a:cubicBezTo>
                    <a:cubicBezTo>
                      <a:pt x="2693" y="2419"/>
                      <a:pt x="2693" y="2419"/>
                      <a:pt x="2693" y="2419"/>
                    </a:cubicBezTo>
                    <a:cubicBezTo>
                      <a:pt x="2505" y="2419"/>
                      <a:pt x="2351" y="2269"/>
                      <a:pt x="2348" y="2081"/>
                    </a:cubicBezTo>
                    <a:cubicBezTo>
                      <a:pt x="2348" y="2081"/>
                      <a:pt x="2348" y="2081"/>
                      <a:pt x="2348" y="2081"/>
                    </a:cubicBezTo>
                    <a:cubicBezTo>
                      <a:pt x="2348" y="2075"/>
                      <a:pt x="2348" y="2075"/>
                      <a:pt x="2348" y="2075"/>
                    </a:cubicBezTo>
                    <a:cubicBezTo>
                      <a:pt x="2348" y="1184"/>
                      <a:pt x="2348" y="1184"/>
                      <a:pt x="2348" y="1184"/>
                    </a:cubicBezTo>
                    <a:cubicBezTo>
                      <a:pt x="2347" y="1184"/>
                      <a:pt x="2347" y="1184"/>
                      <a:pt x="2347" y="1184"/>
                    </a:cubicBezTo>
                    <a:cubicBezTo>
                      <a:pt x="2345" y="881"/>
                      <a:pt x="2099" y="636"/>
                      <a:pt x="1795" y="636"/>
                    </a:cubicBezTo>
                    <a:cubicBezTo>
                      <a:pt x="1490" y="636"/>
                      <a:pt x="1242" y="883"/>
                      <a:pt x="1242" y="1188"/>
                    </a:cubicBezTo>
                    <a:cubicBezTo>
                      <a:pt x="1242" y="1188"/>
                      <a:pt x="1242" y="1188"/>
                      <a:pt x="1242" y="1188"/>
                    </a:cubicBezTo>
                    <a:cubicBezTo>
                      <a:pt x="1242" y="1379"/>
                      <a:pt x="1088" y="1533"/>
                      <a:pt x="897" y="1533"/>
                    </a:cubicBezTo>
                    <a:cubicBezTo>
                      <a:pt x="706" y="1533"/>
                      <a:pt x="552" y="1379"/>
                      <a:pt x="552" y="1188"/>
                    </a:cubicBezTo>
                    <a:cubicBezTo>
                      <a:pt x="552" y="552"/>
                      <a:pt x="552" y="552"/>
                      <a:pt x="552" y="552"/>
                    </a:cubicBezTo>
                    <a:cubicBezTo>
                      <a:pt x="552" y="552"/>
                      <a:pt x="552" y="552"/>
                      <a:pt x="552" y="552"/>
                    </a:cubicBezTo>
                    <a:cubicBezTo>
                      <a:pt x="552" y="247"/>
                      <a:pt x="305" y="0"/>
                      <a:pt x="0" y="0"/>
                    </a:cubicBezTo>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14">
                <a:extLst>
                  <a:ext uri="{FF2B5EF4-FFF2-40B4-BE49-F238E27FC236}">
                    <a16:creationId xmlns:a16="http://schemas.microsoft.com/office/drawing/2014/main" id="{B17CEDF0-E15B-4820-8DB8-D5DE8C2B741D}"/>
                  </a:ext>
                </a:extLst>
              </p:cNvPr>
              <p:cNvSpPr>
                <a:spLocks/>
              </p:cNvSpPr>
              <p:nvPr/>
            </p:nvSpPr>
            <p:spPr bwMode="auto">
              <a:xfrm flipH="1">
                <a:off x="4297457" y="1076325"/>
                <a:ext cx="4859336" cy="3560273"/>
              </a:xfrm>
              <a:custGeom>
                <a:avLst/>
                <a:gdLst/>
                <a:ahLst/>
                <a:cxnLst>
                  <a:cxn ang="0">
                    <a:pos x="2693" y="2420"/>
                  </a:cxn>
                  <a:cxn ang="0">
                    <a:pos x="2693" y="2420"/>
                  </a:cxn>
                  <a:cxn ang="0">
                    <a:pos x="2348" y="2082"/>
                  </a:cxn>
                  <a:cxn ang="0">
                    <a:pos x="2348" y="2082"/>
                  </a:cxn>
                  <a:cxn ang="0">
                    <a:pos x="2348" y="2076"/>
                  </a:cxn>
                  <a:cxn ang="0">
                    <a:pos x="2348" y="1184"/>
                  </a:cxn>
                  <a:cxn ang="0">
                    <a:pos x="2347" y="1184"/>
                  </a:cxn>
                  <a:cxn ang="0">
                    <a:pos x="1795" y="636"/>
                  </a:cxn>
                  <a:cxn ang="0">
                    <a:pos x="1242" y="1189"/>
                  </a:cxn>
                  <a:cxn ang="0">
                    <a:pos x="1242" y="1189"/>
                  </a:cxn>
                  <a:cxn ang="0">
                    <a:pos x="897" y="1534"/>
                  </a:cxn>
                  <a:cxn ang="0">
                    <a:pos x="552" y="1189"/>
                  </a:cxn>
                  <a:cxn ang="0">
                    <a:pos x="552" y="553"/>
                  </a:cxn>
                  <a:cxn ang="0">
                    <a:pos x="552" y="553"/>
                  </a:cxn>
                  <a:cxn ang="0">
                    <a:pos x="0" y="0"/>
                  </a:cxn>
                  <a:cxn ang="0">
                    <a:pos x="0" y="207"/>
                  </a:cxn>
                  <a:cxn ang="0">
                    <a:pos x="0" y="207"/>
                  </a:cxn>
                  <a:cxn ang="0">
                    <a:pos x="345" y="553"/>
                  </a:cxn>
                  <a:cxn ang="0">
                    <a:pos x="345" y="553"/>
                  </a:cxn>
                  <a:cxn ang="0">
                    <a:pos x="345" y="1189"/>
                  </a:cxn>
                  <a:cxn ang="0">
                    <a:pos x="345" y="1189"/>
                  </a:cxn>
                  <a:cxn ang="0">
                    <a:pos x="897" y="1741"/>
                  </a:cxn>
                  <a:cxn ang="0">
                    <a:pos x="1449" y="1189"/>
                  </a:cxn>
                  <a:cxn ang="0">
                    <a:pos x="1450" y="1189"/>
                  </a:cxn>
                  <a:cxn ang="0">
                    <a:pos x="1795" y="843"/>
                  </a:cxn>
                  <a:cxn ang="0">
                    <a:pos x="2140" y="1189"/>
                  </a:cxn>
                  <a:cxn ang="0">
                    <a:pos x="2141" y="1189"/>
                  </a:cxn>
                  <a:cxn ang="0">
                    <a:pos x="2141" y="2075"/>
                  </a:cxn>
                  <a:cxn ang="0">
                    <a:pos x="2140" y="2075"/>
                  </a:cxn>
                  <a:cxn ang="0">
                    <a:pos x="2689" y="2627"/>
                  </a:cxn>
                  <a:cxn ang="0">
                    <a:pos x="2689" y="2627"/>
                  </a:cxn>
                  <a:cxn ang="0">
                    <a:pos x="3580" y="2627"/>
                  </a:cxn>
                  <a:cxn ang="0">
                    <a:pos x="3586" y="2421"/>
                  </a:cxn>
                  <a:cxn ang="0">
                    <a:pos x="3586" y="2420"/>
                  </a:cxn>
                  <a:cxn ang="0">
                    <a:pos x="2693" y="2420"/>
                  </a:cxn>
                </a:cxnLst>
                <a:rect l="0" t="0" r="r" b="b"/>
                <a:pathLst>
                  <a:path w="3586" h="2627">
                    <a:moveTo>
                      <a:pt x="2693" y="2420"/>
                    </a:moveTo>
                    <a:cubicBezTo>
                      <a:pt x="2693" y="2420"/>
                      <a:pt x="2693" y="2420"/>
                      <a:pt x="2693" y="2420"/>
                    </a:cubicBezTo>
                    <a:cubicBezTo>
                      <a:pt x="2505" y="2420"/>
                      <a:pt x="2351" y="2269"/>
                      <a:pt x="2348" y="2082"/>
                    </a:cubicBezTo>
                    <a:cubicBezTo>
                      <a:pt x="2348" y="2082"/>
                      <a:pt x="2348" y="2082"/>
                      <a:pt x="2348" y="2082"/>
                    </a:cubicBezTo>
                    <a:cubicBezTo>
                      <a:pt x="2348" y="2076"/>
                      <a:pt x="2348" y="2076"/>
                      <a:pt x="2348" y="2076"/>
                    </a:cubicBezTo>
                    <a:cubicBezTo>
                      <a:pt x="2348" y="1184"/>
                      <a:pt x="2348" y="1184"/>
                      <a:pt x="2348" y="1184"/>
                    </a:cubicBezTo>
                    <a:cubicBezTo>
                      <a:pt x="2347" y="1184"/>
                      <a:pt x="2347" y="1184"/>
                      <a:pt x="2347" y="1184"/>
                    </a:cubicBezTo>
                    <a:cubicBezTo>
                      <a:pt x="2345" y="881"/>
                      <a:pt x="2099" y="636"/>
                      <a:pt x="1795" y="636"/>
                    </a:cubicBezTo>
                    <a:cubicBezTo>
                      <a:pt x="1490" y="636"/>
                      <a:pt x="1242" y="883"/>
                      <a:pt x="1242" y="1189"/>
                    </a:cubicBezTo>
                    <a:cubicBezTo>
                      <a:pt x="1242" y="1189"/>
                      <a:pt x="1242" y="1189"/>
                      <a:pt x="1242" y="1189"/>
                    </a:cubicBezTo>
                    <a:cubicBezTo>
                      <a:pt x="1242" y="1379"/>
                      <a:pt x="1088" y="1534"/>
                      <a:pt x="897" y="1534"/>
                    </a:cubicBezTo>
                    <a:cubicBezTo>
                      <a:pt x="706" y="1534"/>
                      <a:pt x="552" y="1379"/>
                      <a:pt x="552" y="1189"/>
                    </a:cubicBezTo>
                    <a:cubicBezTo>
                      <a:pt x="552" y="553"/>
                      <a:pt x="552" y="553"/>
                      <a:pt x="552" y="553"/>
                    </a:cubicBezTo>
                    <a:cubicBezTo>
                      <a:pt x="552" y="553"/>
                      <a:pt x="552" y="553"/>
                      <a:pt x="552" y="553"/>
                    </a:cubicBezTo>
                    <a:cubicBezTo>
                      <a:pt x="552" y="247"/>
                      <a:pt x="305" y="0"/>
                      <a:pt x="0" y="0"/>
                    </a:cubicBezTo>
                    <a:cubicBezTo>
                      <a:pt x="0" y="207"/>
                      <a:pt x="0" y="207"/>
                      <a:pt x="0" y="207"/>
                    </a:cubicBezTo>
                    <a:cubicBezTo>
                      <a:pt x="0" y="207"/>
                      <a:pt x="0" y="207"/>
                      <a:pt x="0" y="207"/>
                    </a:cubicBezTo>
                    <a:cubicBezTo>
                      <a:pt x="190" y="207"/>
                      <a:pt x="345" y="362"/>
                      <a:pt x="345" y="553"/>
                    </a:cubicBezTo>
                    <a:cubicBezTo>
                      <a:pt x="345" y="553"/>
                      <a:pt x="345" y="553"/>
                      <a:pt x="345" y="553"/>
                    </a:cubicBezTo>
                    <a:cubicBezTo>
                      <a:pt x="345" y="1189"/>
                      <a:pt x="345" y="1189"/>
                      <a:pt x="345" y="1189"/>
                    </a:cubicBezTo>
                    <a:cubicBezTo>
                      <a:pt x="345" y="1189"/>
                      <a:pt x="345" y="1189"/>
                      <a:pt x="345" y="1189"/>
                    </a:cubicBezTo>
                    <a:cubicBezTo>
                      <a:pt x="345" y="1494"/>
                      <a:pt x="592" y="1741"/>
                      <a:pt x="897" y="1741"/>
                    </a:cubicBezTo>
                    <a:cubicBezTo>
                      <a:pt x="1202" y="1741"/>
                      <a:pt x="1449" y="1494"/>
                      <a:pt x="1449" y="1189"/>
                    </a:cubicBezTo>
                    <a:cubicBezTo>
                      <a:pt x="1450" y="1189"/>
                      <a:pt x="1450" y="1189"/>
                      <a:pt x="1450" y="1189"/>
                    </a:cubicBezTo>
                    <a:cubicBezTo>
                      <a:pt x="1450" y="998"/>
                      <a:pt x="1604" y="843"/>
                      <a:pt x="1795" y="843"/>
                    </a:cubicBezTo>
                    <a:cubicBezTo>
                      <a:pt x="1986" y="843"/>
                      <a:pt x="2140" y="998"/>
                      <a:pt x="2140" y="1189"/>
                    </a:cubicBezTo>
                    <a:cubicBezTo>
                      <a:pt x="2141" y="1189"/>
                      <a:pt x="2141" y="1189"/>
                      <a:pt x="2141" y="1189"/>
                    </a:cubicBezTo>
                    <a:cubicBezTo>
                      <a:pt x="2141" y="2075"/>
                      <a:pt x="2141" y="2075"/>
                      <a:pt x="2141" y="2075"/>
                    </a:cubicBezTo>
                    <a:cubicBezTo>
                      <a:pt x="2140" y="2075"/>
                      <a:pt x="2140" y="2075"/>
                      <a:pt x="2140" y="2075"/>
                    </a:cubicBezTo>
                    <a:cubicBezTo>
                      <a:pt x="2140" y="2378"/>
                      <a:pt x="2386" y="2625"/>
                      <a:pt x="2689" y="2627"/>
                    </a:cubicBezTo>
                    <a:cubicBezTo>
                      <a:pt x="2689" y="2627"/>
                      <a:pt x="2689" y="2627"/>
                      <a:pt x="2689" y="2627"/>
                    </a:cubicBezTo>
                    <a:cubicBezTo>
                      <a:pt x="3580" y="2627"/>
                      <a:pt x="3580" y="2627"/>
                      <a:pt x="3580" y="2627"/>
                    </a:cubicBezTo>
                    <a:cubicBezTo>
                      <a:pt x="3586" y="2421"/>
                      <a:pt x="3586" y="2421"/>
                      <a:pt x="3586" y="2421"/>
                    </a:cubicBezTo>
                    <a:cubicBezTo>
                      <a:pt x="3586" y="2420"/>
                      <a:pt x="3586" y="2420"/>
                      <a:pt x="3586" y="2420"/>
                    </a:cubicBezTo>
                    <a:lnTo>
                      <a:pt x="2693" y="242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4" name="Group 33">
                <a:extLst>
                  <a:ext uri="{FF2B5EF4-FFF2-40B4-BE49-F238E27FC236}">
                    <a16:creationId xmlns:a16="http://schemas.microsoft.com/office/drawing/2014/main" id="{D0E1B573-3A0C-4290-BA80-CBC6D120B5A4}"/>
                  </a:ext>
                </a:extLst>
              </p:cNvPr>
              <p:cNvGrpSpPr/>
              <p:nvPr/>
            </p:nvGrpSpPr>
            <p:grpSpPr>
              <a:xfrm flipH="1">
                <a:off x="4251299" y="1195039"/>
                <a:ext cx="4840468" cy="3334637"/>
                <a:chOff x="1238250" y="165100"/>
                <a:chExt cx="6796521" cy="4682232"/>
              </a:xfrm>
            </p:grpSpPr>
            <p:sp>
              <p:nvSpPr>
                <p:cNvPr id="35" name="Freeform 15">
                  <a:extLst>
                    <a:ext uri="{FF2B5EF4-FFF2-40B4-BE49-F238E27FC236}">
                      <a16:creationId xmlns:a16="http://schemas.microsoft.com/office/drawing/2014/main" id="{226ACB55-04A2-4D29-885E-FF716C5EEB67}"/>
                    </a:ext>
                  </a:extLst>
                </p:cNvPr>
                <p:cNvSpPr>
                  <a:spLocks/>
                </p:cNvSpPr>
                <p:nvPr/>
              </p:nvSpPr>
              <p:spPr bwMode="auto">
                <a:xfrm>
                  <a:off x="1238250" y="165100"/>
                  <a:ext cx="71438" cy="65088"/>
                </a:xfrm>
                <a:custGeom>
                  <a:avLst/>
                  <a:gdLst/>
                  <a:ahLst/>
                  <a:cxnLst>
                    <a:cxn ang="0">
                      <a:pos x="30" y="34"/>
                    </a:cxn>
                    <a:cxn ang="0">
                      <a:pos x="0" y="28"/>
                    </a:cxn>
                    <a:cxn ang="0">
                      <a:pos x="5" y="0"/>
                    </a:cxn>
                    <a:cxn ang="0">
                      <a:pos x="37" y="7"/>
                    </a:cxn>
                    <a:cxn ang="0">
                      <a:pos x="30" y="34"/>
                    </a:cxn>
                  </a:cxnLst>
                  <a:rect l="0" t="0" r="r" b="b"/>
                  <a:pathLst>
                    <a:path w="37" h="34">
                      <a:moveTo>
                        <a:pt x="30" y="34"/>
                      </a:moveTo>
                      <a:cubicBezTo>
                        <a:pt x="20" y="32"/>
                        <a:pt x="10" y="30"/>
                        <a:pt x="0" y="28"/>
                      </a:cubicBezTo>
                      <a:cubicBezTo>
                        <a:pt x="5" y="0"/>
                        <a:pt x="5" y="0"/>
                        <a:pt x="5" y="0"/>
                      </a:cubicBezTo>
                      <a:cubicBezTo>
                        <a:pt x="16" y="2"/>
                        <a:pt x="27" y="4"/>
                        <a:pt x="37" y="7"/>
                      </a:cubicBezTo>
                      <a:lnTo>
                        <a:pt x="30"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16">
                  <a:extLst>
                    <a:ext uri="{FF2B5EF4-FFF2-40B4-BE49-F238E27FC236}">
                      <a16:creationId xmlns:a16="http://schemas.microsoft.com/office/drawing/2014/main" id="{3049AD61-53AA-4CC2-ABD2-1578A3F60534}"/>
                    </a:ext>
                  </a:extLst>
                </p:cNvPr>
                <p:cNvSpPr>
                  <a:spLocks noEditPoints="1"/>
                </p:cNvSpPr>
                <p:nvPr/>
              </p:nvSpPr>
              <p:spPr bwMode="auto">
                <a:xfrm>
                  <a:off x="1408113" y="215900"/>
                  <a:ext cx="6116638" cy="4621213"/>
                </a:xfrm>
                <a:custGeom>
                  <a:avLst/>
                  <a:gdLst/>
                  <a:ahLst/>
                  <a:cxnLst>
                    <a:cxn ang="0">
                      <a:pos x="2546" y="2401"/>
                    </a:cxn>
                    <a:cxn ang="0">
                      <a:pos x="3152" y="2429"/>
                    </a:cxn>
                    <a:cxn ang="0">
                      <a:pos x="3025" y="2429"/>
                    </a:cxn>
                    <a:cxn ang="0">
                      <a:pos x="2898" y="2429"/>
                    </a:cxn>
                    <a:cxn ang="0">
                      <a:pos x="2771" y="2429"/>
                    </a:cxn>
                    <a:cxn ang="0">
                      <a:pos x="2644" y="2429"/>
                    </a:cxn>
                    <a:cxn ang="0">
                      <a:pos x="2389" y="2404"/>
                    </a:cxn>
                    <a:cxn ang="0">
                      <a:pos x="2275" y="2338"/>
                    </a:cxn>
                    <a:cxn ang="0">
                      <a:pos x="2192" y="2237"/>
                    </a:cxn>
                    <a:cxn ang="0">
                      <a:pos x="2141" y="2117"/>
                    </a:cxn>
                    <a:cxn ang="0">
                      <a:pos x="2115" y="1990"/>
                    </a:cxn>
                    <a:cxn ang="0">
                      <a:pos x="2111" y="1918"/>
                    </a:cxn>
                    <a:cxn ang="0">
                      <a:pos x="2140" y="1918"/>
                    </a:cxn>
                    <a:cxn ang="0">
                      <a:pos x="2111" y="1734"/>
                    </a:cxn>
                    <a:cxn ang="0">
                      <a:pos x="2111" y="1607"/>
                    </a:cxn>
                    <a:cxn ang="0">
                      <a:pos x="2111" y="1481"/>
                    </a:cxn>
                    <a:cxn ang="0">
                      <a:pos x="820" y="1504"/>
                    </a:cxn>
                    <a:cxn ang="0">
                      <a:pos x="636" y="1497"/>
                    </a:cxn>
                    <a:cxn ang="0">
                      <a:pos x="938" y="1471"/>
                    </a:cxn>
                    <a:cxn ang="0">
                      <a:pos x="524" y="1451"/>
                    </a:cxn>
                    <a:cxn ang="0">
                      <a:pos x="1042" y="1406"/>
                    </a:cxn>
                    <a:cxn ang="0">
                      <a:pos x="433" y="1370"/>
                    </a:cxn>
                    <a:cxn ang="0">
                      <a:pos x="2111" y="1354"/>
                    </a:cxn>
                    <a:cxn ang="0">
                      <a:pos x="1123" y="1315"/>
                    </a:cxn>
                    <a:cxn ang="0">
                      <a:pos x="371" y="1265"/>
                    </a:cxn>
                    <a:cxn ang="0">
                      <a:pos x="2111" y="1227"/>
                    </a:cxn>
                    <a:cxn ang="0">
                      <a:pos x="1180" y="1205"/>
                    </a:cxn>
                    <a:cxn ang="0">
                      <a:pos x="335" y="1146"/>
                    </a:cxn>
                    <a:cxn ang="0">
                      <a:pos x="2111" y="1100"/>
                    </a:cxn>
                    <a:cxn ang="0">
                      <a:pos x="1200" y="1138"/>
                    </a:cxn>
                    <a:cxn ang="0">
                      <a:pos x="1229" y="1138"/>
                    </a:cxn>
                    <a:cxn ang="0">
                      <a:pos x="299" y="1085"/>
                    </a:cxn>
                    <a:cxn ang="0">
                      <a:pos x="2097" y="977"/>
                    </a:cxn>
                    <a:cxn ang="0">
                      <a:pos x="1211" y="1020"/>
                    </a:cxn>
                    <a:cxn ang="0">
                      <a:pos x="299" y="959"/>
                    </a:cxn>
                    <a:cxn ang="0">
                      <a:pos x="2055" y="861"/>
                    </a:cxn>
                    <a:cxn ang="0">
                      <a:pos x="1246" y="895"/>
                    </a:cxn>
                    <a:cxn ang="0">
                      <a:pos x="299" y="832"/>
                    </a:cxn>
                    <a:cxn ang="0">
                      <a:pos x="1985" y="761"/>
                    </a:cxn>
                    <a:cxn ang="0">
                      <a:pos x="1309" y="781"/>
                    </a:cxn>
                    <a:cxn ang="0">
                      <a:pos x="1888" y="688"/>
                    </a:cxn>
                    <a:cxn ang="0">
                      <a:pos x="1402" y="689"/>
                    </a:cxn>
                    <a:cxn ang="0">
                      <a:pos x="299" y="705"/>
                    </a:cxn>
                    <a:cxn ang="0">
                      <a:pos x="1772" y="649"/>
                    </a:cxn>
                    <a:cxn ang="0">
                      <a:pos x="1520" y="633"/>
                    </a:cxn>
                    <a:cxn ang="0">
                      <a:pos x="1675" y="640"/>
                    </a:cxn>
                    <a:cxn ang="0">
                      <a:pos x="1711" y="641"/>
                    </a:cxn>
                    <a:cxn ang="0">
                      <a:pos x="328" y="578"/>
                    </a:cxn>
                    <a:cxn ang="0">
                      <a:pos x="323" y="385"/>
                    </a:cxn>
                    <a:cxn ang="0">
                      <a:pos x="288" y="260"/>
                    </a:cxn>
                    <a:cxn ang="0">
                      <a:pos x="221" y="148"/>
                    </a:cxn>
                    <a:cxn ang="0">
                      <a:pos x="126" y="59"/>
                    </a:cxn>
                    <a:cxn ang="0">
                      <a:pos x="10" y="0"/>
                    </a:cxn>
                  </a:cxnLst>
                  <a:rect l="0" t="0" r="r" b="b"/>
                  <a:pathLst>
                    <a:path w="3215" h="2429">
                      <a:moveTo>
                        <a:pt x="2546" y="2429"/>
                      </a:moveTo>
                      <a:cubicBezTo>
                        <a:pt x="2536" y="2429"/>
                        <a:pt x="2526" y="2429"/>
                        <a:pt x="2516" y="2429"/>
                      </a:cubicBezTo>
                      <a:cubicBezTo>
                        <a:pt x="2518" y="2400"/>
                        <a:pt x="2518" y="2400"/>
                        <a:pt x="2518" y="2400"/>
                      </a:cubicBezTo>
                      <a:cubicBezTo>
                        <a:pt x="2527" y="2401"/>
                        <a:pt x="2537" y="2401"/>
                        <a:pt x="2546" y="2401"/>
                      </a:cubicBezTo>
                      <a:cubicBezTo>
                        <a:pt x="2546" y="2401"/>
                        <a:pt x="2546" y="2401"/>
                        <a:pt x="2546" y="2401"/>
                      </a:cubicBezTo>
                      <a:cubicBezTo>
                        <a:pt x="2581" y="2401"/>
                        <a:pt x="2581" y="2401"/>
                        <a:pt x="2581" y="2401"/>
                      </a:cubicBezTo>
                      <a:cubicBezTo>
                        <a:pt x="2581" y="2429"/>
                        <a:pt x="2581" y="2429"/>
                        <a:pt x="2581" y="2429"/>
                      </a:cubicBezTo>
                      <a:cubicBezTo>
                        <a:pt x="2546" y="2429"/>
                        <a:pt x="2546" y="2429"/>
                        <a:pt x="2546" y="2429"/>
                      </a:cubicBezTo>
                      <a:close/>
                      <a:moveTo>
                        <a:pt x="3215" y="2429"/>
                      </a:moveTo>
                      <a:cubicBezTo>
                        <a:pt x="3152" y="2429"/>
                        <a:pt x="3152" y="2429"/>
                        <a:pt x="3152" y="2429"/>
                      </a:cubicBezTo>
                      <a:cubicBezTo>
                        <a:pt x="3152" y="2401"/>
                        <a:pt x="3152" y="2401"/>
                        <a:pt x="3152" y="2401"/>
                      </a:cubicBezTo>
                      <a:cubicBezTo>
                        <a:pt x="3215" y="2401"/>
                        <a:pt x="3215" y="2401"/>
                        <a:pt x="3215" y="2401"/>
                      </a:cubicBezTo>
                      <a:lnTo>
                        <a:pt x="3215" y="2429"/>
                      </a:lnTo>
                      <a:close/>
                      <a:moveTo>
                        <a:pt x="3088" y="2429"/>
                      </a:moveTo>
                      <a:cubicBezTo>
                        <a:pt x="3025" y="2429"/>
                        <a:pt x="3025" y="2429"/>
                        <a:pt x="3025" y="2429"/>
                      </a:cubicBezTo>
                      <a:cubicBezTo>
                        <a:pt x="3025" y="2401"/>
                        <a:pt x="3025" y="2401"/>
                        <a:pt x="3025" y="2401"/>
                      </a:cubicBezTo>
                      <a:cubicBezTo>
                        <a:pt x="3088" y="2401"/>
                        <a:pt x="3088" y="2401"/>
                        <a:pt x="3088" y="2401"/>
                      </a:cubicBezTo>
                      <a:lnTo>
                        <a:pt x="3088" y="2429"/>
                      </a:lnTo>
                      <a:close/>
                      <a:moveTo>
                        <a:pt x="2961" y="2429"/>
                      </a:moveTo>
                      <a:cubicBezTo>
                        <a:pt x="2898" y="2429"/>
                        <a:pt x="2898" y="2429"/>
                        <a:pt x="2898" y="2429"/>
                      </a:cubicBezTo>
                      <a:cubicBezTo>
                        <a:pt x="2898" y="2401"/>
                        <a:pt x="2898" y="2401"/>
                        <a:pt x="2898" y="2401"/>
                      </a:cubicBezTo>
                      <a:cubicBezTo>
                        <a:pt x="2961" y="2401"/>
                        <a:pt x="2961" y="2401"/>
                        <a:pt x="2961" y="2401"/>
                      </a:cubicBezTo>
                      <a:lnTo>
                        <a:pt x="2961" y="2429"/>
                      </a:lnTo>
                      <a:close/>
                      <a:moveTo>
                        <a:pt x="2834" y="2429"/>
                      </a:moveTo>
                      <a:cubicBezTo>
                        <a:pt x="2771" y="2429"/>
                        <a:pt x="2771" y="2429"/>
                        <a:pt x="2771" y="2429"/>
                      </a:cubicBezTo>
                      <a:cubicBezTo>
                        <a:pt x="2771" y="2401"/>
                        <a:pt x="2771" y="2401"/>
                        <a:pt x="2771" y="2401"/>
                      </a:cubicBezTo>
                      <a:cubicBezTo>
                        <a:pt x="2834" y="2401"/>
                        <a:pt x="2834" y="2401"/>
                        <a:pt x="2834" y="2401"/>
                      </a:cubicBezTo>
                      <a:lnTo>
                        <a:pt x="2834" y="2429"/>
                      </a:lnTo>
                      <a:close/>
                      <a:moveTo>
                        <a:pt x="2708" y="2429"/>
                      </a:moveTo>
                      <a:cubicBezTo>
                        <a:pt x="2644" y="2429"/>
                        <a:pt x="2644" y="2429"/>
                        <a:pt x="2644" y="2429"/>
                      </a:cubicBezTo>
                      <a:cubicBezTo>
                        <a:pt x="2644" y="2401"/>
                        <a:pt x="2644" y="2401"/>
                        <a:pt x="2644" y="2401"/>
                      </a:cubicBezTo>
                      <a:cubicBezTo>
                        <a:pt x="2708" y="2401"/>
                        <a:pt x="2708" y="2401"/>
                        <a:pt x="2708" y="2401"/>
                      </a:cubicBezTo>
                      <a:lnTo>
                        <a:pt x="2708" y="2429"/>
                      </a:lnTo>
                      <a:close/>
                      <a:moveTo>
                        <a:pt x="2452" y="2421"/>
                      </a:moveTo>
                      <a:cubicBezTo>
                        <a:pt x="2430" y="2417"/>
                        <a:pt x="2409" y="2411"/>
                        <a:pt x="2389" y="2404"/>
                      </a:cubicBezTo>
                      <a:cubicBezTo>
                        <a:pt x="2398" y="2377"/>
                        <a:pt x="2398" y="2377"/>
                        <a:pt x="2398" y="2377"/>
                      </a:cubicBezTo>
                      <a:cubicBezTo>
                        <a:pt x="2417" y="2384"/>
                        <a:pt x="2437" y="2389"/>
                        <a:pt x="2457" y="2393"/>
                      </a:cubicBezTo>
                      <a:lnTo>
                        <a:pt x="2452" y="2421"/>
                      </a:lnTo>
                      <a:close/>
                      <a:moveTo>
                        <a:pt x="2329" y="2376"/>
                      </a:moveTo>
                      <a:cubicBezTo>
                        <a:pt x="2310" y="2365"/>
                        <a:pt x="2292" y="2352"/>
                        <a:pt x="2275" y="2338"/>
                      </a:cubicBezTo>
                      <a:cubicBezTo>
                        <a:pt x="2294" y="2316"/>
                        <a:pt x="2294" y="2316"/>
                        <a:pt x="2294" y="2316"/>
                      </a:cubicBezTo>
                      <a:cubicBezTo>
                        <a:pt x="2309" y="2329"/>
                        <a:pt x="2326" y="2341"/>
                        <a:pt x="2343" y="2351"/>
                      </a:cubicBezTo>
                      <a:lnTo>
                        <a:pt x="2329" y="2376"/>
                      </a:lnTo>
                      <a:close/>
                      <a:moveTo>
                        <a:pt x="2229" y="2291"/>
                      </a:moveTo>
                      <a:cubicBezTo>
                        <a:pt x="2216" y="2274"/>
                        <a:pt x="2203" y="2256"/>
                        <a:pt x="2192" y="2237"/>
                      </a:cubicBezTo>
                      <a:cubicBezTo>
                        <a:pt x="2216" y="2222"/>
                        <a:pt x="2216" y="2222"/>
                        <a:pt x="2216" y="2222"/>
                      </a:cubicBezTo>
                      <a:cubicBezTo>
                        <a:pt x="2227" y="2240"/>
                        <a:pt x="2239" y="2257"/>
                        <a:pt x="2251" y="2273"/>
                      </a:cubicBezTo>
                      <a:lnTo>
                        <a:pt x="2229" y="2291"/>
                      </a:lnTo>
                      <a:close/>
                      <a:moveTo>
                        <a:pt x="2163" y="2178"/>
                      </a:moveTo>
                      <a:cubicBezTo>
                        <a:pt x="2154" y="2159"/>
                        <a:pt x="2147" y="2138"/>
                        <a:pt x="2141" y="2117"/>
                      </a:cubicBezTo>
                      <a:cubicBezTo>
                        <a:pt x="2168" y="2109"/>
                        <a:pt x="2168" y="2109"/>
                        <a:pt x="2168" y="2109"/>
                      </a:cubicBezTo>
                      <a:cubicBezTo>
                        <a:pt x="2174" y="2129"/>
                        <a:pt x="2181" y="2149"/>
                        <a:pt x="2189" y="2167"/>
                      </a:cubicBezTo>
                      <a:lnTo>
                        <a:pt x="2163" y="2178"/>
                      </a:lnTo>
                      <a:close/>
                      <a:moveTo>
                        <a:pt x="2125" y="2054"/>
                      </a:moveTo>
                      <a:cubicBezTo>
                        <a:pt x="2121" y="2033"/>
                        <a:pt x="2118" y="2012"/>
                        <a:pt x="2115" y="1990"/>
                      </a:cubicBezTo>
                      <a:cubicBezTo>
                        <a:pt x="2144" y="1987"/>
                        <a:pt x="2144" y="1987"/>
                        <a:pt x="2144" y="1987"/>
                      </a:cubicBezTo>
                      <a:cubicBezTo>
                        <a:pt x="2146" y="2008"/>
                        <a:pt x="2149" y="2028"/>
                        <a:pt x="2153" y="2048"/>
                      </a:cubicBezTo>
                      <a:lnTo>
                        <a:pt x="2125" y="2054"/>
                      </a:lnTo>
                      <a:close/>
                      <a:moveTo>
                        <a:pt x="2111" y="1925"/>
                      </a:moveTo>
                      <a:cubicBezTo>
                        <a:pt x="2111" y="1922"/>
                        <a:pt x="2111" y="1920"/>
                        <a:pt x="2111" y="1918"/>
                      </a:cubicBezTo>
                      <a:cubicBezTo>
                        <a:pt x="2111" y="1913"/>
                        <a:pt x="2111" y="1910"/>
                        <a:pt x="2111" y="1909"/>
                      </a:cubicBezTo>
                      <a:cubicBezTo>
                        <a:pt x="2111" y="1861"/>
                        <a:pt x="2111" y="1861"/>
                        <a:pt x="2111" y="1861"/>
                      </a:cubicBezTo>
                      <a:cubicBezTo>
                        <a:pt x="2140" y="1861"/>
                        <a:pt x="2140" y="1861"/>
                        <a:pt x="2140" y="1861"/>
                      </a:cubicBezTo>
                      <a:cubicBezTo>
                        <a:pt x="2140" y="1910"/>
                        <a:pt x="2140" y="1910"/>
                        <a:pt x="2140" y="1910"/>
                      </a:cubicBezTo>
                      <a:cubicBezTo>
                        <a:pt x="2140" y="1910"/>
                        <a:pt x="2140" y="1913"/>
                        <a:pt x="2140" y="1918"/>
                      </a:cubicBezTo>
                      <a:cubicBezTo>
                        <a:pt x="2140" y="1920"/>
                        <a:pt x="2140" y="1922"/>
                        <a:pt x="2140" y="1925"/>
                      </a:cubicBezTo>
                      <a:lnTo>
                        <a:pt x="2111" y="1925"/>
                      </a:lnTo>
                      <a:close/>
                      <a:moveTo>
                        <a:pt x="2140" y="1798"/>
                      </a:moveTo>
                      <a:cubicBezTo>
                        <a:pt x="2111" y="1798"/>
                        <a:pt x="2111" y="1798"/>
                        <a:pt x="2111" y="1798"/>
                      </a:cubicBezTo>
                      <a:cubicBezTo>
                        <a:pt x="2111" y="1734"/>
                        <a:pt x="2111" y="1734"/>
                        <a:pt x="2111" y="1734"/>
                      </a:cubicBezTo>
                      <a:cubicBezTo>
                        <a:pt x="2140" y="1734"/>
                        <a:pt x="2140" y="1734"/>
                        <a:pt x="2140" y="1734"/>
                      </a:cubicBezTo>
                      <a:lnTo>
                        <a:pt x="2140" y="1798"/>
                      </a:lnTo>
                      <a:close/>
                      <a:moveTo>
                        <a:pt x="2140" y="1671"/>
                      </a:moveTo>
                      <a:cubicBezTo>
                        <a:pt x="2111" y="1671"/>
                        <a:pt x="2111" y="1671"/>
                        <a:pt x="2111" y="1671"/>
                      </a:cubicBezTo>
                      <a:cubicBezTo>
                        <a:pt x="2111" y="1607"/>
                        <a:pt x="2111" y="1607"/>
                        <a:pt x="2111" y="1607"/>
                      </a:cubicBezTo>
                      <a:cubicBezTo>
                        <a:pt x="2140" y="1607"/>
                        <a:pt x="2140" y="1607"/>
                        <a:pt x="2140" y="1607"/>
                      </a:cubicBezTo>
                      <a:lnTo>
                        <a:pt x="2140" y="1671"/>
                      </a:lnTo>
                      <a:close/>
                      <a:moveTo>
                        <a:pt x="2140" y="1544"/>
                      </a:moveTo>
                      <a:cubicBezTo>
                        <a:pt x="2111" y="1544"/>
                        <a:pt x="2111" y="1544"/>
                        <a:pt x="2111" y="1544"/>
                      </a:cubicBezTo>
                      <a:cubicBezTo>
                        <a:pt x="2111" y="1481"/>
                        <a:pt x="2111" y="1481"/>
                        <a:pt x="2111" y="1481"/>
                      </a:cubicBezTo>
                      <a:cubicBezTo>
                        <a:pt x="2140" y="1481"/>
                        <a:pt x="2140" y="1481"/>
                        <a:pt x="2140" y="1481"/>
                      </a:cubicBezTo>
                      <a:lnTo>
                        <a:pt x="2140" y="1544"/>
                      </a:lnTo>
                      <a:close/>
                      <a:moveTo>
                        <a:pt x="759" y="1537"/>
                      </a:moveTo>
                      <a:cubicBezTo>
                        <a:pt x="759" y="1508"/>
                        <a:pt x="759" y="1508"/>
                        <a:pt x="759" y="1508"/>
                      </a:cubicBezTo>
                      <a:cubicBezTo>
                        <a:pt x="780" y="1508"/>
                        <a:pt x="800" y="1506"/>
                        <a:pt x="820" y="1504"/>
                      </a:cubicBezTo>
                      <a:cubicBezTo>
                        <a:pt x="824" y="1532"/>
                        <a:pt x="824" y="1532"/>
                        <a:pt x="824" y="1532"/>
                      </a:cubicBezTo>
                      <a:cubicBezTo>
                        <a:pt x="803" y="1535"/>
                        <a:pt x="781" y="1536"/>
                        <a:pt x="759" y="1537"/>
                      </a:cubicBezTo>
                      <a:close/>
                      <a:moveTo>
                        <a:pt x="694" y="1535"/>
                      </a:moveTo>
                      <a:cubicBezTo>
                        <a:pt x="672" y="1533"/>
                        <a:pt x="650" y="1530"/>
                        <a:pt x="630" y="1525"/>
                      </a:cubicBezTo>
                      <a:cubicBezTo>
                        <a:pt x="636" y="1497"/>
                        <a:pt x="636" y="1497"/>
                        <a:pt x="636" y="1497"/>
                      </a:cubicBezTo>
                      <a:cubicBezTo>
                        <a:pt x="656" y="1502"/>
                        <a:pt x="676" y="1505"/>
                        <a:pt x="697" y="1507"/>
                      </a:cubicBezTo>
                      <a:lnTo>
                        <a:pt x="694" y="1535"/>
                      </a:lnTo>
                      <a:close/>
                      <a:moveTo>
                        <a:pt x="888" y="1519"/>
                      </a:moveTo>
                      <a:cubicBezTo>
                        <a:pt x="880" y="1491"/>
                        <a:pt x="880" y="1491"/>
                        <a:pt x="880" y="1491"/>
                      </a:cubicBezTo>
                      <a:cubicBezTo>
                        <a:pt x="900" y="1486"/>
                        <a:pt x="920" y="1479"/>
                        <a:pt x="938" y="1471"/>
                      </a:cubicBezTo>
                      <a:cubicBezTo>
                        <a:pt x="949" y="1497"/>
                        <a:pt x="949" y="1497"/>
                        <a:pt x="949" y="1497"/>
                      </a:cubicBezTo>
                      <a:cubicBezTo>
                        <a:pt x="930" y="1506"/>
                        <a:pt x="909" y="1513"/>
                        <a:pt x="888" y="1519"/>
                      </a:cubicBezTo>
                      <a:close/>
                      <a:moveTo>
                        <a:pt x="567" y="1505"/>
                      </a:moveTo>
                      <a:cubicBezTo>
                        <a:pt x="547" y="1497"/>
                        <a:pt x="527" y="1487"/>
                        <a:pt x="509" y="1475"/>
                      </a:cubicBezTo>
                      <a:cubicBezTo>
                        <a:pt x="524" y="1451"/>
                        <a:pt x="524" y="1451"/>
                        <a:pt x="524" y="1451"/>
                      </a:cubicBezTo>
                      <a:cubicBezTo>
                        <a:pt x="541" y="1462"/>
                        <a:pt x="559" y="1471"/>
                        <a:pt x="578" y="1479"/>
                      </a:cubicBezTo>
                      <a:lnTo>
                        <a:pt x="567" y="1505"/>
                      </a:lnTo>
                      <a:close/>
                      <a:moveTo>
                        <a:pt x="1007" y="1467"/>
                      </a:moveTo>
                      <a:cubicBezTo>
                        <a:pt x="992" y="1443"/>
                        <a:pt x="992" y="1443"/>
                        <a:pt x="992" y="1443"/>
                      </a:cubicBezTo>
                      <a:cubicBezTo>
                        <a:pt x="1010" y="1432"/>
                        <a:pt x="1026" y="1420"/>
                        <a:pt x="1042" y="1406"/>
                      </a:cubicBezTo>
                      <a:cubicBezTo>
                        <a:pt x="1060" y="1428"/>
                        <a:pt x="1060" y="1428"/>
                        <a:pt x="1060" y="1428"/>
                      </a:cubicBezTo>
                      <a:cubicBezTo>
                        <a:pt x="1044" y="1442"/>
                        <a:pt x="1026" y="1455"/>
                        <a:pt x="1007" y="1467"/>
                      </a:cubicBezTo>
                      <a:close/>
                      <a:moveTo>
                        <a:pt x="456" y="1436"/>
                      </a:moveTo>
                      <a:cubicBezTo>
                        <a:pt x="440" y="1421"/>
                        <a:pt x="425" y="1405"/>
                        <a:pt x="411" y="1388"/>
                      </a:cubicBezTo>
                      <a:cubicBezTo>
                        <a:pt x="433" y="1370"/>
                        <a:pt x="433" y="1370"/>
                        <a:pt x="433" y="1370"/>
                      </a:cubicBezTo>
                      <a:cubicBezTo>
                        <a:pt x="446" y="1386"/>
                        <a:pt x="460" y="1401"/>
                        <a:pt x="475" y="1415"/>
                      </a:cubicBezTo>
                      <a:lnTo>
                        <a:pt x="456" y="1436"/>
                      </a:lnTo>
                      <a:close/>
                      <a:moveTo>
                        <a:pt x="2140" y="1417"/>
                      </a:moveTo>
                      <a:cubicBezTo>
                        <a:pt x="2111" y="1417"/>
                        <a:pt x="2111" y="1417"/>
                        <a:pt x="2111" y="1417"/>
                      </a:cubicBezTo>
                      <a:cubicBezTo>
                        <a:pt x="2111" y="1354"/>
                        <a:pt x="2111" y="1354"/>
                        <a:pt x="2111" y="1354"/>
                      </a:cubicBezTo>
                      <a:cubicBezTo>
                        <a:pt x="2140" y="1354"/>
                        <a:pt x="2140" y="1354"/>
                        <a:pt x="2140" y="1354"/>
                      </a:cubicBezTo>
                      <a:lnTo>
                        <a:pt x="2140" y="1417"/>
                      </a:lnTo>
                      <a:close/>
                      <a:moveTo>
                        <a:pt x="1107" y="1382"/>
                      </a:moveTo>
                      <a:cubicBezTo>
                        <a:pt x="1086" y="1363"/>
                        <a:pt x="1086" y="1363"/>
                        <a:pt x="1086" y="1363"/>
                      </a:cubicBezTo>
                      <a:cubicBezTo>
                        <a:pt x="1099" y="1348"/>
                        <a:pt x="1112" y="1332"/>
                        <a:pt x="1123" y="1315"/>
                      </a:cubicBezTo>
                      <a:cubicBezTo>
                        <a:pt x="1147" y="1330"/>
                        <a:pt x="1147" y="1330"/>
                        <a:pt x="1147" y="1330"/>
                      </a:cubicBezTo>
                      <a:cubicBezTo>
                        <a:pt x="1134" y="1349"/>
                        <a:pt x="1121" y="1366"/>
                        <a:pt x="1107" y="1382"/>
                      </a:cubicBezTo>
                      <a:close/>
                      <a:moveTo>
                        <a:pt x="374" y="1334"/>
                      </a:moveTo>
                      <a:cubicBezTo>
                        <a:pt x="363" y="1316"/>
                        <a:pt x="353" y="1296"/>
                        <a:pt x="345" y="1276"/>
                      </a:cubicBezTo>
                      <a:cubicBezTo>
                        <a:pt x="371" y="1265"/>
                        <a:pt x="371" y="1265"/>
                        <a:pt x="371" y="1265"/>
                      </a:cubicBezTo>
                      <a:cubicBezTo>
                        <a:pt x="379" y="1284"/>
                        <a:pt x="388" y="1302"/>
                        <a:pt x="399" y="1320"/>
                      </a:cubicBezTo>
                      <a:lnTo>
                        <a:pt x="374" y="1334"/>
                      </a:lnTo>
                      <a:close/>
                      <a:moveTo>
                        <a:pt x="2140" y="1290"/>
                      </a:moveTo>
                      <a:cubicBezTo>
                        <a:pt x="2111" y="1290"/>
                        <a:pt x="2111" y="1290"/>
                        <a:pt x="2111" y="1290"/>
                      </a:cubicBezTo>
                      <a:cubicBezTo>
                        <a:pt x="2111" y="1227"/>
                        <a:pt x="2111" y="1227"/>
                        <a:pt x="2111" y="1227"/>
                      </a:cubicBezTo>
                      <a:cubicBezTo>
                        <a:pt x="2140" y="1227"/>
                        <a:pt x="2140" y="1227"/>
                        <a:pt x="2140" y="1227"/>
                      </a:cubicBezTo>
                      <a:lnTo>
                        <a:pt x="2140" y="1290"/>
                      </a:lnTo>
                      <a:close/>
                      <a:moveTo>
                        <a:pt x="1180" y="1274"/>
                      </a:moveTo>
                      <a:cubicBezTo>
                        <a:pt x="1155" y="1261"/>
                        <a:pt x="1155" y="1261"/>
                        <a:pt x="1155" y="1261"/>
                      </a:cubicBezTo>
                      <a:cubicBezTo>
                        <a:pt x="1164" y="1243"/>
                        <a:pt x="1173" y="1224"/>
                        <a:pt x="1180" y="1205"/>
                      </a:cubicBezTo>
                      <a:cubicBezTo>
                        <a:pt x="1206" y="1215"/>
                        <a:pt x="1206" y="1215"/>
                        <a:pt x="1206" y="1215"/>
                      </a:cubicBezTo>
                      <a:cubicBezTo>
                        <a:pt x="1199" y="1235"/>
                        <a:pt x="1190" y="1255"/>
                        <a:pt x="1180" y="1274"/>
                      </a:cubicBezTo>
                      <a:close/>
                      <a:moveTo>
                        <a:pt x="322" y="1215"/>
                      </a:moveTo>
                      <a:cubicBezTo>
                        <a:pt x="316" y="1194"/>
                        <a:pt x="311" y="1173"/>
                        <a:pt x="307" y="1151"/>
                      </a:cubicBezTo>
                      <a:cubicBezTo>
                        <a:pt x="335" y="1146"/>
                        <a:pt x="335" y="1146"/>
                        <a:pt x="335" y="1146"/>
                      </a:cubicBezTo>
                      <a:cubicBezTo>
                        <a:pt x="338" y="1166"/>
                        <a:pt x="343" y="1187"/>
                        <a:pt x="349" y="1206"/>
                      </a:cubicBezTo>
                      <a:lnTo>
                        <a:pt x="322" y="1215"/>
                      </a:lnTo>
                      <a:close/>
                      <a:moveTo>
                        <a:pt x="2140" y="1163"/>
                      </a:moveTo>
                      <a:cubicBezTo>
                        <a:pt x="2111" y="1163"/>
                        <a:pt x="2111" y="1163"/>
                        <a:pt x="2111" y="1163"/>
                      </a:cubicBezTo>
                      <a:cubicBezTo>
                        <a:pt x="2111" y="1100"/>
                        <a:pt x="2111" y="1100"/>
                        <a:pt x="2111" y="1100"/>
                      </a:cubicBezTo>
                      <a:cubicBezTo>
                        <a:pt x="2140" y="1100"/>
                        <a:pt x="2140" y="1100"/>
                        <a:pt x="2140" y="1100"/>
                      </a:cubicBezTo>
                      <a:lnTo>
                        <a:pt x="2140" y="1163"/>
                      </a:lnTo>
                      <a:close/>
                      <a:moveTo>
                        <a:pt x="1226" y="1152"/>
                      </a:moveTo>
                      <a:cubicBezTo>
                        <a:pt x="1198" y="1146"/>
                        <a:pt x="1198" y="1146"/>
                        <a:pt x="1198" y="1146"/>
                      </a:cubicBezTo>
                      <a:cubicBezTo>
                        <a:pt x="1199" y="1142"/>
                        <a:pt x="1200" y="1139"/>
                        <a:pt x="1200" y="1138"/>
                      </a:cubicBezTo>
                      <a:cubicBezTo>
                        <a:pt x="1200" y="1137"/>
                        <a:pt x="1200" y="1136"/>
                        <a:pt x="1200" y="1134"/>
                      </a:cubicBezTo>
                      <a:cubicBezTo>
                        <a:pt x="1200" y="1126"/>
                        <a:pt x="1200" y="1108"/>
                        <a:pt x="1202" y="1084"/>
                      </a:cubicBezTo>
                      <a:cubicBezTo>
                        <a:pt x="1231" y="1087"/>
                        <a:pt x="1231" y="1087"/>
                        <a:pt x="1231" y="1087"/>
                      </a:cubicBezTo>
                      <a:cubicBezTo>
                        <a:pt x="1229" y="1110"/>
                        <a:pt x="1228" y="1126"/>
                        <a:pt x="1228" y="1134"/>
                      </a:cubicBezTo>
                      <a:cubicBezTo>
                        <a:pt x="1228" y="1137"/>
                        <a:pt x="1229" y="1138"/>
                        <a:pt x="1229" y="1138"/>
                      </a:cubicBezTo>
                      <a:cubicBezTo>
                        <a:pt x="1229" y="1140"/>
                        <a:pt x="1229" y="1140"/>
                        <a:pt x="1229" y="1140"/>
                      </a:cubicBezTo>
                      <a:cubicBezTo>
                        <a:pt x="1228" y="1141"/>
                        <a:pt x="1228" y="1141"/>
                        <a:pt x="1228" y="1141"/>
                      </a:cubicBezTo>
                      <a:cubicBezTo>
                        <a:pt x="1228" y="1142"/>
                        <a:pt x="1228" y="1145"/>
                        <a:pt x="1226" y="1152"/>
                      </a:cubicBezTo>
                      <a:close/>
                      <a:moveTo>
                        <a:pt x="328" y="1085"/>
                      </a:moveTo>
                      <a:cubicBezTo>
                        <a:pt x="299" y="1085"/>
                        <a:pt x="299" y="1085"/>
                        <a:pt x="299" y="1085"/>
                      </a:cubicBezTo>
                      <a:cubicBezTo>
                        <a:pt x="299" y="1022"/>
                        <a:pt x="299" y="1022"/>
                        <a:pt x="299" y="1022"/>
                      </a:cubicBezTo>
                      <a:cubicBezTo>
                        <a:pt x="328" y="1022"/>
                        <a:pt x="328" y="1022"/>
                        <a:pt x="328" y="1022"/>
                      </a:cubicBezTo>
                      <a:lnTo>
                        <a:pt x="328" y="1085"/>
                      </a:lnTo>
                      <a:close/>
                      <a:moveTo>
                        <a:pt x="2109" y="1038"/>
                      </a:moveTo>
                      <a:cubicBezTo>
                        <a:pt x="2106" y="1018"/>
                        <a:pt x="2102" y="997"/>
                        <a:pt x="2097" y="977"/>
                      </a:cubicBezTo>
                      <a:cubicBezTo>
                        <a:pt x="2125" y="970"/>
                        <a:pt x="2125" y="970"/>
                        <a:pt x="2125" y="970"/>
                      </a:cubicBezTo>
                      <a:cubicBezTo>
                        <a:pt x="2130" y="992"/>
                        <a:pt x="2134" y="1013"/>
                        <a:pt x="2137" y="1034"/>
                      </a:cubicBezTo>
                      <a:lnTo>
                        <a:pt x="2109" y="1038"/>
                      </a:lnTo>
                      <a:close/>
                      <a:moveTo>
                        <a:pt x="1239" y="1025"/>
                      </a:moveTo>
                      <a:cubicBezTo>
                        <a:pt x="1211" y="1020"/>
                        <a:pt x="1211" y="1020"/>
                        <a:pt x="1211" y="1020"/>
                      </a:cubicBezTo>
                      <a:cubicBezTo>
                        <a:pt x="1215" y="998"/>
                        <a:pt x="1220" y="977"/>
                        <a:pt x="1225" y="957"/>
                      </a:cubicBezTo>
                      <a:cubicBezTo>
                        <a:pt x="1253" y="964"/>
                        <a:pt x="1253" y="964"/>
                        <a:pt x="1253" y="964"/>
                      </a:cubicBezTo>
                      <a:cubicBezTo>
                        <a:pt x="1247" y="984"/>
                        <a:pt x="1243" y="1004"/>
                        <a:pt x="1239" y="1025"/>
                      </a:cubicBezTo>
                      <a:close/>
                      <a:moveTo>
                        <a:pt x="328" y="959"/>
                      </a:moveTo>
                      <a:cubicBezTo>
                        <a:pt x="299" y="959"/>
                        <a:pt x="299" y="959"/>
                        <a:pt x="299" y="959"/>
                      </a:cubicBezTo>
                      <a:cubicBezTo>
                        <a:pt x="299" y="895"/>
                        <a:pt x="299" y="895"/>
                        <a:pt x="299" y="895"/>
                      </a:cubicBezTo>
                      <a:cubicBezTo>
                        <a:pt x="328" y="895"/>
                        <a:pt x="328" y="895"/>
                        <a:pt x="328" y="895"/>
                      </a:cubicBezTo>
                      <a:lnTo>
                        <a:pt x="328" y="959"/>
                      </a:lnTo>
                      <a:close/>
                      <a:moveTo>
                        <a:pt x="2080" y="918"/>
                      </a:moveTo>
                      <a:cubicBezTo>
                        <a:pt x="2073" y="898"/>
                        <a:pt x="2064" y="879"/>
                        <a:pt x="2055" y="861"/>
                      </a:cubicBezTo>
                      <a:cubicBezTo>
                        <a:pt x="2081" y="848"/>
                        <a:pt x="2081" y="848"/>
                        <a:pt x="2081" y="848"/>
                      </a:cubicBezTo>
                      <a:cubicBezTo>
                        <a:pt x="2090" y="867"/>
                        <a:pt x="2099" y="887"/>
                        <a:pt x="2106" y="908"/>
                      </a:cubicBezTo>
                      <a:lnTo>
                        <a:pt x="2080" y="918"/>
                      </a:lnTo>
                      <a:close/>
                      <a:moveTo>
                        <a:pt x="1272" y="905"/>
                      </a:moveTo>
                      <a:cubicBezTo>
                        <a:pt x="1246" y="895"/>
                        <a:pt x="1246" y="895"/>
                        <a:pt x="1246" y="895"/>
                      </a:cubicBezTo>
                      <a:cubicBezTo>
                        <a:pt x="1254" y="874"/>
                        <a:pt x="1263" y="854"/>
                        <a:pt x="1273" y="836"/>
                      </a:cubicBezTo>
                      <a:cubicBezTo>
                        <a:pt x="1298" y="849"/>
                        <a:pt x="1298" y="849"/>
                        <a:pt x="1298" y="849"/>
                      </a:cubicBezTo>
                      <a:cubicBezTo>
                        <a:pt x="1289" y="867"/>
                        <a:pt x="1280" y="886"/>
                        <a:pt x="1272" y="905"/>
                      </a:cubicBezTo>
                      <a:close/>
                      <a:moveTo>
                        <a:pt x="328" y="832"/>
                      </a:moveTo>
                      <a:cubicBezTo>
                        <a:pt x="299" y="832"/>
                        <a:pt x="299" y="832"/>
                        <a:pt x="299" y="832"/>
                      </a:cubicBezTo>
                      <a:cubicBezTo>
                        <a:pt x="299" y="768"/>
                        <a:pt x="299" y="768"/>
                        <a:pt x="299" y="768"/>
                      </a:cubicBezTo>
                      <a:cubicBezTo>
                        <a:pt x="328" y="768"/>
                        <a:pt x="328" y="768"/>
                        <a:pt x="328" y="768"/>
                      </a:cubicBezTo>
                      <a:lnTo>
                        <a:pt x="328" y="832"/>
                      </a:lnTo>
                      <a:close/>
                      <a:moveTo>
                        <a:pt x="2024" y="808"/>
                      </a:moveTo>
                      <a:cubicBezTo>
                        <a:pt x="2012" y="791"/>
                        <a:pt x="1999" y="775"/>
                        <a:pt x="1985" y="761"/>
                      </a:cubicBezTo>
                      <a:cubicBezTo>
                        <a:pt x="2006" y="741"/>
                        <a:pt x="2006" y="741"/>
                        <a:pt x="2006" y="741"/>
                      </a:cubicBezTo>
                      <a:cubicBezTo>
                        <a:pt x="2020" y="757"/>
                        <a:pt x="2034" y="774"/>
                        <a:pt x="2047" y="792"/>
                      </a:cubicBezTo>
                      <a:lnTo>
                        <a:pt x="2024" y="808"/>
                      </a:lnTo>
                      <a:close/>
                      <a:moveTo>
                        <a:pt x="1331" y="798"/>
                      </a:moveTo>
                      <a:cubicBezTo>
                        <a:pt x="1309" y="781"/>
                        <a:pt x="1309" y="781"/>
                        <a:pt x="1309" y="781"/>
                      </a:cubicBezTo>
                      <a:cubicBezTo>
                        <a:pt x="1322" y="763"/>
                        <a:pt x="1336" y="746"/>
                        <a:pt x="1351" y="731"/>
                      </a:cubicBezTo>
                      <a:cubicBezTo>
                        <a:pt x="1371" y="751"/>
                        <a:pt x="1371" y="751"/>
                        <a:pt x="1371" y="751"/>
                      </a:cubicBezTo>
                      <a:cubicBezTo>
                        <a:pt x="1357" y="765"/>
                        <a:pt x="1344" y="781"/>
                        <a:pt x="1331" y="798"/>
                      </a:cubicBezTo>
                      <a:close/>
                      <a:moveTo>
                        <a:pt x="1939" y="720"/>
                      </a:moveTo>
                      <a:cubicBezTo>
                        <a:pt x="1923" y="708"/>
                        <a:pt x="1906" y="697"/>
                        <a:pt x="1888" y="688"/>
                      </a:cubicBezTo>
                      <a:cubicBezTo>
                        <a:pt x="1901" y="663"/>
                        <a:pt x="1901" y="663"/>
                        <a:pt x="1901" y="663"/>
                      </a:cubicBezTo>
                      <a:cubicBezTo>
                        <a:pt x="1920" y="673"/>
                        <a:pt x="1939" y="684"/>
                        <a:pt x="1956" y="697"/>
                      </a:cubicBezTo>
                      <a:lnTo>
                        <a:pt x="1939" y="720"/>
                      </a:lnTo>
                      <a:close/>
                      <a:moveTo>
                        <a:pt x="1418" y="712"/>
                      </a:moveTo>
                      <a:cubicBezTo>
                        <a:pt x="1402" y="689"/>
                        <a:pt x="1402" y="689"/>
                        <a:pt x="1402" y="689"/>
                      </a:cubicBezTo>
                      <a:cubicBezTo>
                        <a:pt x="1420" y="677"/>
                        <a:pt x="1439" y="665"/>
                        <a:pt x="1459" y="656"/>
                      </a:cubicBezTo>
                      <a:cubicBezTo>
                        <a:pt x="1471" y="682"/>
                        <a:pt x="1471" y="682"/>
                        <a:pt x="1471" y="682"/>
                      </a:cubicBezTo>
                      <a:cubicBezTo>
                        <a:pt x="1452" y="690"/>
                        <a:pt x="1435" y="701"/>
                        <a:pt x="1418" y="712"/>
                      </a:cubicBezTo>
                      <a:close/>
                      <a:moveTo>
                        <a:pt x="328" y="705"/>
                      </a:moveTo>
                      <a:cubicBezTo>
                        <a:pt x="299" y="705"/>
                        <a:pt x="299" y="705"/>
                        <a:pt x="299" y="705"/>
                      </a:cubicBezTo>
                      <a:cubicBezTo>
                        <a:pt x="299" y="641"/>
                        <a:pt x="299" y="641"/>
                        <a:pt x="299" y="641"/>
                      </a:cubicBezTo>
                      <a:cubicBezTo>
                        <a:pt x="328" y="641"/>
                        <a:pt x="328" y="641"/>
                        <a:pt x="328" y="641"/>
                      </a:cubicBezTo>
                      <a:lnTo>
                        <a:pt x="328" y="705"/>
                      </a:lnTo>
                      <a:close/>
                      <a:moveTo>
                        <a:pt x="1832" y="664"/>
                      </a:moveTo>
                      <a:cubicBezTo>
                        <a:pt x="1813" y="658"/>
                        <a:pt x="1793" y="653"/>
                        <a:pt x="1772" y="649"/>
                      </a:cubicBezTo>
                      <a:cubicBezTo>
                        <a:pt x="1777" y="621"/>
                        <a:pt x="1777" y="621"/>
                        <a:pt x="1777" y="621"/>
                      </a:cubicBezTo>
                      <a:cubicBezTo>
                        <a:pt x="1799" y="625"/>
                        <a:pt x="1820" y="630"/>
                        <a:pt x="1841" y="637"/>
                      </a:cubicBezTo>
                      <a:lnTo>
                        <a:pt x="1832" y="664"/>
                      </a:lnTo>
                      <a:close/>
                      <a:moveTo>
                        <a:pt x="1528" y="660"/>
                      </a:moveTo>
                      <a:cubicBezTo>
                        <a:pt x="1520" y="633"/>
                        <a:pt x="1520" y="633"/>
                        <a:pt x="1520" y="633"/>
                      </a:cubicBezTo>
                      <a:cubicBezTo>
                        <a:pt x="1540" y="627"/>
                        <a:pt x="1561" y="622"/>
                        <a:pt x="1583" y="618"/>
                      </a:cubicBezTo>
                      <a:cubicBezTo>
                        <a:pt x="1588" y="646"/>
                        <a:pt x="1588" y="646"/>
                        <a:pt x="1588" y="646"/>
                      </a:cubicBezTo>
                      <a:cubicBezTo>
                        <a:pt x="1567" y="650"/>
                        <a:pt x="1547" y="654"/>
                        <a:pt x="1528" y="660"/>
                      </a:cubicBezTo>
                      <a:close/>
                      <a:moveTo>
                        <a:pt x="1711" y="641"/>
                      </a:moveTo>
                      <a:cubicBezTo>
                        <a:pt x="1699" y="640"/>
                        <a:pt x="1687" y="640"/>
                        <a:pt x="1675" y="640"/>
                      </a:cubicBezTo>
                      <a:cubicBezTo>
                        <a:pt x="1666" y="640"/>
                        <a:pt x="1658" y="640"/>
                        <a:pt x="1649" y="640"/>
                      </a:cubicBezTo>
                      <a:cubicBezTo>
                        <a:pt x="1648" y="612"/>
                        <a:pt x="1648" y="612"/>
                        <a:pt x="1648" y="612"/>
                      </a:cubicBezTo>
                      <a:cubicBezTo>
                        <a:pt x="1657" y="612"/>
                        <a:pt x="1666" y="611"/>
                        <a:pt x="1675" y="611"/>
                      </a:cubicBezTo>
                      <a:cubicBezTo>
                        <a:pt x="1688" y="612"/>
                        <a:pt x="1701" y="612"/>
                        <a:pt x="1713" y="613"/>
                      </a:cubicBezTo>
                      <a:lnTo>
                        <a:pt x="1711" y="641"/>
                      </a:lnTo>
                      <a:close/>
                      <a:moveTo>
                        <a:pt x="328" y="578"/>
                      </a:moveTo>
                      <a:cubicBezTo>
                        <a:pt x="299" y="578"/>
                        <a:pt x="299" y="578"/>
                        <a:pt x="299" y="578"/>
                      </a:cubicBezTo>
                      <a:cubicBezTo>
                        <a:pt x="299" y="514"/>
                        <a:pt x="299" y="514"/>
                        <a:pt x="299" y="514"/>
                      </a:cubicBezTo>
                      <a:cubicBezTo>
                        <a:pt x="328" y="514"/>
                        <a:pt x="328" y="514"/>
                        <a:pt x="328" y="514"/>
                      </a:cubicBezTo>
                      <a:lnTo>
                        <a:pt x="328" y="578"/>
                      </a:lnTo>
                      <a:close/>
                      <a:moveTo>
                        <a:pt x="328" y="451"/>
                      </a:moveTo>
                      <a:cubicBezTo>
                        <a:pt x="299" y="451"/>
                        <a:pt x="299" y="451"/>
                        <a:pt x="299" y="451"/>
                      </a:cubicBezTo>
                      <a:cubicBezTo>
                        <a:pt x="299" y="434"/>
                        <a:pt x="299" y="434"/>
                        <a:pt x="299" y="434"/>
                      </a:cubicBezTo>
                      <a:cubicBezTo>
                        <a:pt x="299" y="434"/>
                        <a:pt x="299" y="417"/>
                        <a:pt x="295" y="390"/>
                      </a:cubicBezTo>
                      <a:cubicBezTo>
                        <a:pt x="323" y="385"/>
                        <a:pt x="323" y="385"/>
                        <a:pt x="323" y="385"/>
                      </a:cubicBezTo>
                      <a:cubicBezTo>
                        <a:pt x="328" y="415"/>
                        <a:pt x="328" y="433"/>
                        <a:pt x="328" y="434"/>
                      </a:cubicBezTo>
                      <a:lnTo>
                        <a:pt x="328" y="451"/>
                      </a:lnTo>
                      <a:close/>
                      <a:moveTo>
                        <a:pt x="282" y="329"/>
                      </a:moveTo>
                      <a:cubicBezTo>
                        <a:pt x="277" y="309"/>
                        <a:pt x="270" y="290"/>
                        <a:pt x="262" y="271"/>
                      </a:cubicBezTo>
                      <a:cubicBezTo>
                        <a:pt x="288" y="260"/>
                        <a:pt x="288" y="260"/>
                        <a:pt x="288" y="260"/>
                      </a:cubicBezTo>
                      <a:cubicBezTo>
                        <a:pt x="296" y="280"/>
                        <a:pt x="304" y="300"/>
                        <a:pt x="310" y="321"/>
                      </a:cubicBezTo>
                      <a:lnTo>
                        <a:pt x="282" y="329"/>
                      </a:lnTo>
                      <a:close/>
                      <a:moveTo>
                        <a:pt x="234" y="216"/>
                      </a:moveTo>
                      <a:cubicBezTo>
                        <a:pt x="224" y="198"/>
                        <a:pt x="212" y="181"/>
                        <a:pt x="199" y="165"/>
                      </a:cubicBezTo>
                      <a:cubicBezTo>
                        <a:pt x="221" y="148"/>
                        <a:pt x="221" y="148"/>
                        <a:pt x="221" y="148"/>
                      </a:cubicBezTo>
                      <a:cubicBezTo>
                        <a:pt x="235" y="164"/>
                        <a:pt x="247" y="183"/>
                        <a:pt x="259" y="201"/>
                      </a:cubicBezTo>
                      <a:lnTo>
                        <a:pt x="234" y="216"/>
                      </a:lnTo>
                      <a:close/>
                      <a:moveTo>
                        <a:pt x="158" y="121"/>
                      </a:moveTo>
                      <a:cubicBezTo>
                        <a:pt x="143" y="107"/>
                        <a:pt x="127" y="94"/>
                        <a:pt x="110" y="82"/>
                      </a:cubicBezTo>
                      <a:cubicBezTo>
                        <a:pt x="126" y="59"/>
                        <a:pt x="126" y="59"/>
                        <a:pt x="126" y="59"/>
                      </a:cubicBezTo>
                      <a:cubicBezTo>
                        <a:pt x="144" y="71"/>
                        <a:pt x="161" y="85"/>
                        <a:pt x="177" y="100"/>
                      </a:cubicBezTo>
                      <a:lnTo>
                        <a:pt x="158" y="121"/>
                      </a:lnTo>
                      <a:close/>
                      <a:moveTo>
                        <a:pt x="57" y="51"/>
                      </a:moveTo>
                      <a:cubicBezTo>
                        <a:pt x="39" y="42"/>
                        <a:pt x="20" y="33"/>
                        <a:pt x="0" y="26"/>
                      </a:cubicBezTo>
                      <a:cubicBezTo>
                        <a:pt x="10" y="0"/>
                        <a:pt x="10" y="0"/>
                        <a:pt x="10" y="0"/>
                      </a:cubicBezTo>
                      <a:cubicBezTo>
                        <a:pt x="31" y="7"/>
                        <a:pt x="51" y="16"/>
                        <a:pt x="70" y="25"/>
                      </a:cubicBezTo>
                      <a:lnTo>
                        <a:pt x="57" y="5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07000F51-3B6E-4D67-9909-3177F48E312A}"/>
                    </a:ext>
                  </a:extLst>
                </p:cNvPr>
                <p:cNvSpPr>
                  <a:spLocks noChangeArrowheads="1"/>
                </p:cNvSpPr>
                <p:nvPr/>
              </p:nvSpPr>
              <p:spPr bwMode="auto">
                <a:xfrm>
                  <a:off x="7646989" y="4783137"/>
                  <a:ext cx="151539" cy="6419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DE22CD79-0C4F-477D-B107-B2BA7E4C521A}"/>
                    </a:ext>
                  </a:extLst>
                </p:cNvPr>
                <p:cNvSpPr>
                  <a:spLocks noChangeArrowheads="1"/>
                </p:cNvSpPr>
                <p:nvPr/>
              </p:nvSpPr>
              <p:spPr bwMode="auto">
                <a:xfrm>
                  <a:off x="7883232" y="4783137"/>
                  <a:ext cx="151539" cy="6419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7" name="Freeform 151">
              <a:extLst>
                <a:ext uri="{FF2B5EF4-FFF2-40B4-BE49-F238E27FC236}">
                  <a16:creationId xmlns:a16="http://schemas.microsoft.com/office/drawing/2014/main" id="{DBBA00EB-405C-4D2F-B6E6-1A7CC2CDD32E}"/>
                </a:ext>
              </a:extLst>
            </p:cNvPr>
            <p:cNvSpPr/>
            <p:nvPr/>
          </p:nvSpPr>
          <p:spPr>
            <a:xfrm>
              <a:off x="3215570" y="3115960"/>
              <a:ext cx="858189" cy="862707"/>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tx1"/>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srgbClr val="006666"/>
                </a:solidFill>
                <a:effectLst/>
                <a:uLnTx/>
                <a:uFillTx/>
                <a:latin typeface="FontAwesome" pitchFamily="2" charset="0"/>
                <a:ea typeface="+mn-ea"/>
                <a:cs typeface="+mn-cs"/>
              </a:endParaRPr>
            </a:p>
          </p:txBody>
        </p:sp>
        <p:sp>
          <p:nvSpPr>
            <p:cNvPr id="28" name="Freeform 154">
              <a:extLst>
                <a:ext uri="{FF2B5EF4-FFF2-40B4-BE49-F238E27FC236}">
                  <a16:creationId xmlns:a16="http://schemas.microsoft.com/office/drawing/2014/main" id="{DA9907AA-2DCF-4C3C-95CD-2ED52E904648}"/>
                </a:ext>
              </a:extLst>
            </p:cNvPr>
            <p:cNvSpPr/>
            <p:nvPr/>
          </p:nvSpPr>
          <p:spPr>
            <a:xfrm>
              <a:off x="8458137" y="3115959"/>
              <a:ext cx="858189" cy="862707"/>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800000"/>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srgbClr val="666666"/>
                </a:solidFill>
                <a:effectLst/>
                <a:uLnTx/>
                <a:uFillTx/>
                <a:latin typeface="FontAwesome" pitchFamily="2" charset="0"/>
                <a:ea typeface="+mn-ea"/>
                <a:cs typeface="+mn-cs"/>
              </a:endParaRPr>
            </a:p>
          </p:txBody>
        </p:sp>
        <p:grpSp>
          <p:nvGrpSpPr>
            <p:cNvPr id="29" name="Group 28">
              <a:extLst>
                <a:ext uri="{FF2B5EF4-FFF2-40B4-BE49-F238E27FC236}">
                  <a16:creationId xmlns:a16="http://schemas.microsoft.com/office/drawing/2014/main" id="{90505671-5945-499B-85DA-6697269C7507}"/>
                </a:ext>
              </a:extLst>
            </p:cNvPr>
            <p:cNvGrpSpPr/>
            <p:nvPr/>
          </p:nvGrpSpPr>
          <p:grpSpPr>
            <a:xfrm>
              <a:off x="9934553" y="3115959"/>
              <a:ext cx="858189" cy="862707"/>
              <a:chOff x="7572850" y="2328268"/>
              <a:chExt cx="701428" cy="701428"/>
            </a:xfrm>
          </p:grpSpPr>
          <p:sp>
            <p:nvSpPr>
              <p:cNvPr id="30" name="Freeform 157">
                <a:extLst>
                  <a:ext uri="{FF2B5EF4-FFF2-40B4-BE49-F238E27FC236}">
                    <a16:creationId xmlns:a16="http://schemas.microsoft.com/office/drawing/2014/main" id="{5EF2B76A-A133-49BB-8FA1-EB2A4856CB68}"/>
                  </a:ext>
                </a:extLst>
              </p:cNvPr>
              <p:cNvSpPr/>
              <p:nvPr/>
            </p:nvSpPr>
            <p:spPr>
              <a:xfrm>
                <a:off x="7572850" y="2328268"/>
                <a:ext cx="701428" cy="701428"/>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006666"/>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srgbClr val="D8CBCB"/>
                  </a:solidFill>
                  <a:effectLst/>
                  <a:uLnTx/>
                  <a:uFillTx/>
                  <a:latin typeface="FontAwesome" pitchFamily="2" charset="0"/>
                  <a:ea typeface="+mn-ea"/>
                  <a:cs typeface="+mn-cs"/>
                </a:endParaRPr>
              </a:p>
            </p:txBody>
          </p:sp>
          <p:sp>
            <p:nvSpPr>
              <p:cNvPr id="31" name="Freeform 45">
                <a:extLst>
                  <a:ext uri="{FF2B5EF4-FFF2-40B4-BE49-F238E27FC236}">
                    <a16:creationId xmlns:a16="http://schemas.microsoft.com/office/drawing/2014/main" id="{0F7E00B0-56B2-4B79-AAED-583851549682}"/>
                  </a:ext>
                </a:extLst>
              </p:cNvPr>
              <p:cNvSpPr>
                <a:spLocks noEditPoints="1"/>
              </p:cNvSpPr>
              <p:nvPr/>
            </p:nvSpPr>
            <p:spPr bwMode="auto">
              <a:xfrm>
                <a:off x="7735450" y="2488277"/>
                <a:ext cx="368402" cy="390419"/>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20" name="Picture 19">
              <a:extLst>
                <a:ext uri="{FF2B5EF4-FFF2-40B4-BE49-F238E27FC236}">
                  <a16:creationId xmlns:a16="http://schemas.microsoft.com/office/drawing/2014/main" id="{F0B2D2B8-6CD7-4C66-B737-5B919C487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663" y="3276530"/>
              <a:ext cx="538538" cy="538538"/>
            </a:xfrm>
            <a:prstGeom prst="rect">
              <a:avLst/>
            </a:prstGeom>
          </p:spPr>
        </p:pic>
        <p:pic>
          <p:nvPicPr>
            <p:cNvPr id="22" name="Picture 21">
              <a:extLst>
                <a:ext uri="{FF2B5EF4-FFF2-40B4-BE49-F238E27FC236}">
                  <a16:creationId xmlns:a16="http://schemas.microsoft.com/office/drawing/2014/main" id="{B328A096-9FE1-4575-9ED0-AD95938B9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0825" y="3275796"/>
              <a:ext cx="548266" cy="548265"/>
            </a:xfrm>
            <a:prstGeom prst="rect">
              <a:avLst/>
            </a:prstGeom>
          </p:spPr>
        </p:pic>
        <p:grpSp>
          <p:nvGrpSpPr>
            <p:cNvPr id="7" name="Group 6">
              <a:extLst>
                <a:ext uri="{FF2B5EF4-FFF2-40B4-BE49-F238E27FC236}">
                  <a16:creationId xmlns:a16="http://schemas.microsoft.com/office/drawing/2014/main" id="{9B5E4F2D-E755-4C63-A880-E9237370BF09}"/>
                </a:ext>
              </a:extLst>
            </p:cNvPr>
            <p:cNvGrpSpPr/>
            <p:nvPr/>
          </p:nvGrpSpPr>
          <p:grpSpPr>
            <a:xfrm>
              <a:off x="1110389" y="5098583"/>
              <a:ext cx="2809985" cy="1143494"/>
              <a:chOff x="121587" y="3863719"/>
              <a:chExt cx="2809985" cy="1143494"/>
            </a:xfrm>
          </p:grpSpPr>
          <p:sp>
            <p:nvSpPr>
              <p:cNvPr id="15" name="TextBox 83">
                <a:extLst>
                  <a:ext uri="{FF2B5EF4-FFF2-40B4-BE49-F238E27FC236}">
                    <a16:creationId xmlns:a16="http://schemas.microsoft.com/office/drawing/2014/main" id="{9B407ED6-E6F5-47CB-9509-943923CFBEAA}"/>
                  </a:ext>
                </a:extLst>
              </p:cNvPr>
              <p:cNvSpPr txBox="1"/>
              <p:nvPr/>
            </p:nvSpPr>
            <p:spPr>
              <a:xfrm>
                <a:off x="121587" y="3863719"/>
                <a:ext cx="2809985" cy="35777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04318" rtl="0" eaLnBrk="1" fontAlgn="base" latinLnBrk="0" hangingPunct="1">
                  <a:lnSpc>
                    <a:spcPct val="100000"/>
                  </a:lnSpc>
                  <a:spcBef>
                    <a:spcPct val="20000"/>
                  </a:spcBef>
                  <a:spcAft>
                    <a:spcPct val="0"/>
                  </a:spcAft>
                  <a:buClr>
                    <a:srgbClr val="0B1F65"/>
                  </a:buClr>
                  <a:buSzTx/>
                  <a:buFont typeface="Webdings" pitchFamily="18" charset="2"/>
                  <a:buNone/>
                  <a:tabLst/>
                  <a:defRPr/>
                </a:pPr>
                <a:r>
                  <a:rPr kumimoji="0" lang="en-US" sz="1600" b="1" i="0" u="none" strike="noStrike" kern="1200" cap="none" spc="0" normalizeH="0" baseline="0" noProof="0">
                    <a:ln>
                      <a:noFill/>
                    </a:ln>
                    <a:solidFill>
                      <a:srgbClr val="006666"/>
                    </a:solidFill>
                    <a:effectLst/>
                    <a:uLnTx/>
                    <a:uFillTx/>
                    <a:latin typeface="Segoe UI" panose="020B0502040204020203" pitchFamily="34" charset="0"/>
                    <a:ea typeface="+mn-ea"/>
                    <a:cs typeface="Segoe UI" panose="020B0502040204020203" pitchFamily="34" charset="0"/>
                  </a:rPr>
                  <a:t>Performance Optimization:</a:t>
                </a:r>
              </a:p>
            </p:txBody>
          </p:sp>
          <p:sp>
            <p:nvSpPr>
              <p:cNvPr id="16" name="TextBox 84">
                <a:extLst>
                  <a:ext uri="{FF2B5EF4-FFF2-40B4-BE49-F238E27FC236}">
                    <a16:creationId xmlns:a16="http://schemas.microsoft.com/office/drawing/2014/main" id="{81CD5222-3D48-4CC7-8627-EED69B378D98}"/>
                  </a:ext>
                </a:extLst>
              </p:cNvPr>
              <p:cNvSpPr txBox="1"/>
              <p:nvPr/>
            </p:nvSpPr>
            <p:spPr>
              <a:xfrm>
                <a:off x="121587" y="4164530"/>
                <a:ext cx="2334098" cy="842683"/>
              </a:xfrm>
              <a:prstGeom prst="rect">
                <a:avLst/>
              </a:prstGeom>
              <a:noFill/>
            </p:spPr>
            <p:txBody>
              <a:bodyPr wrap="square" lIns="0" tIns="45720" rIns="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1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000000"/>
                    </a:solidFill>
                    <a:effectLst/>
                    <a:uLnTx/>
                    <a:uFillTx/>
                    <a:latin typeface="Segoe UI Semilight"/>
                    <a:ea typeface="+mn-ea"/>
                    <a:cs typeface="Arial"/>
                  </a:rPr>
                  <a:t>Enhance report loading times, ensure efficient data queries, and optimize visuals for seamless user experience and scalability.</a:t>
                </a:r>
                <a:r>
                  <a:rPr kumimoji="0" lang="en-US" sz="1200" b="0" i="0" u="none" strike="noStrike" kern="1200" cap="none" spc="0" normalizeH="0" baseline="0" noProof="0">
                    <a:ln>
                      <a:noFill/>
                    </a:ln>
                    <a:solidFill>
                      <a:srgbClr val="006666"/>
                    </a:solidFill>
                    <a:effectLst/>
                    <a:uLnTx/>
                    <a:uFillTx/>
                    <a:latin typeface="Segoe UI Semilight"/>
                    <a:ea typeface="+mn-ea"/>
                    <a:cs typeface="Arial"/>
                  </a:rPr>
                  <a:t>.</a:t>
                </a:r>
                <a:endParaRPr kumimoji="0" lang="en-GB" sz="1200" b="0" i="0" u="none" strike="noStrike" kern="1200" cap="none" spc="0" normalizeH="0" baseline="0" noProof="0">
                  <a:ln>
                    <a:noFill/>
                  </a:ln>
                  <a:solidFill>
                    <a:srgbClr val="006666"/>
                  </a:solidFill>
                  <a:effectLst/>
                  <a:uLnTx/>
                  <a:uFillTx/>
                  <a:latin typeface="Segoe UI Semilight"/>
                  <a:ea typeface="+mn-ea"/>
                  <a:cs typeface="Arial"/>
                </a:endParaRPr>
              </a:p>
            </p:txBody>
          </p:sp>
        </p:grpSp>
        <p:grpSp>
          <p:nvGrpSpPr>
            <p:cNvPr id="9" name="Group 8">
              <a:extLst>
                <a:ext uri="{FF2B5EF4-FFF2-40B4-BE49-F238E27FC236}">
                  <a16:creationId xmlns:a16="http://schemas.microsoft.com/office/drawing/2014/main" id="{00592369-F2D7-44AD-BFB6-279646674B99}"/>
                </a:ext>
              </a:extLst>
            </p:cNvPr>
            <p:cNvGrpSpPr/>
            <p:nvPr/>
          </p:nvGrpSpPr>
          <p:grpSpPr>
            <a:xfrm>
              <a:off x="5229739" y="3836174"/>
              <a:ext cx="2426823" cy="1124033"/>
              <a:chOff x="-84039" y="3421823"/>
              <a:chExt cx="2426823" cy="1124033"/>
            </a:xfrm>
          </p:grpSpPr>
          <p:sp>
            <p:nvSpPr>
              <p:cNvPr id="13" name="TextBox 83">
                <a:extLst>
                  <a:ext uri="{FF2B5EF4-FFF2-40B4-BE49-F238E27FC236}">
                    <a16:creationId xmlns:a16="http://schemas.microsoft.com/office/drawing/2014/main" id="{D4075FFF-AF40-418B-8F98-524856E111E4}"/>
                  </a:ext>
                </a:extLst>
              </p:cNvPr>
              <p:cNvSpPr txBox="1"/>
              <p:nvPr/>
            </p:nvSpPr>
            <p:spPr>
              <a:xfrm>
                <a:off x="-84039" y="3421823"/>
                <a:ext cx="2426823" cy="338554"/>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04318" rtl="0" eaLnBrk="1" fontAlgn="base" latinLnBrk="0" hangingPunct="1">
                  <a:lnSpc>
                    <a:spcPct val="100000"/>
                  </a:lnSpc>
                  <a:spcBef>
                    <a:spcPct val="20000"/>
                  </a:spcBef>
                  <a:spcAft>
                    <a:spcPct val="0"/>
                  </a:spcAft>
                  <a:buClr>
                    <a:srgbClr val="0B1F65"/>
                  </a:buClr>
                  <a:buSzTx/>
                  <a:buFont typeface="Webdings" pitchFamily="18" charset="2"/>
                  <a:buNone/>
                  <a:tabLst/>
                  <a:defRPr/>
                </a:pPr>
                <a:r>
                  <a:rPr kumimoji="0" lang="en-US" sz="1600" b="1" i="0" u="none" strike="noStrike" kern="1200" cap="none" spc="0" normalizeH="0" baseline="0" noProof="0">
                    <a:ln>
                      <a:noFill/>
                    </a:ln>
                    <a:solidFill>
                      <a:srgbClr val="006666"/>
                    </a:solidFill>
                    <a:effectLst/>
                    <a:uLnTx/>
                    <a:uFillTx/>
                    <a:latin typeface="Segoe UI" panose="020B0502040204020203" pitchFamily="34" charset="0"/>
                    <a:ea typeface="+mn-ea"/>
                    <a:cs typeface="Segoe UI" panose="020B0502040204020203" pitchFamily="34" charset="0"/>
                  </a:rPr>
                  <a:t>Security Updates:</a:t>
                </a:r>
              </a:p>
            </p:txBody>
          </p:sp>
          <p:sp>
            <p:nvSpPr>
              <p:cNvPr id="14" name="TextBox 84">
                <a:extLst>
                  <a:ext uri="{FF2B5EF4-FFF2-40B4-BE49-F238E27FC236}">
                    <a16:creationId xmlns:a16="http://schemas.microsoft.com/office/drawing/2014/main" id="{9F8452A4-2E8A-49E4-894E-3CF354D96DED}"/>
                  </a:ext>
                </a:extLst>
              </p:cNvPr>
              <p:cNvSpPr txBox="1"/>
              <p:nvPr/>
            </p:nvSpPr>
            <p:spPr>
              <a:xfrm>
                <a:off x="-82309" y="3703172"/>
                <a:ext cx="2334098" cy="842684"/>
              </a:xfrm>
              <a:prstGeom prst="rect">
                <a:avLst/>
              </a:prstGeom>
              <a:noFill/>
            </p:spPr>
            <p:txBody>
              <a:bodyPr wrap="square" lIns="0" tIns="45720" rIns="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1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000000"/>
                    </a:solidFill>
                    <a:effectLst/>
                    <a:uLnTx/>
                    <a:uFillTx/>
                    <a:latin typeface="Segoe UI Semilight"/>
                    <a:ea typeface="+mn-ea"/>
                    <a:cs typeface="Arial"/>
                  </a:rPr>
                  <a:t>Fix identified vulnerabilities and implement measures to strengthen system security and protect data integrity.</a:t>
                </a:r>
                <a:endParaRPr kumimoji="0" lang="en-GB" sz="1200" b="0" i="0" u="none" strike="noStrike" kern="1200" cap="none" spc="0" normalizeH="0" baseline="0" noProof="0">
                  <a:ln>
                    <a:noFill/>
                  </a:ln>
                  <a:solidFill>
                    <a:srgbClr val="000000"/>
                  </a:solidFill>
                  <a:effectLst/>
                  <a:uLnTx/>
                  <a:uFillTx/>
                  <a:latin typeface="Segoe UI Semilight"/>
                  <a:ea typeface="+mn-ea"/>
                  <a:cs typeface="Arial"/>
                </a:endParaRPr>
              </a:p>
            </p:txBody>
          </p:sp>
        </p:grpSp>
        <p:grpSp>
          <p:nvGrpSpPr>
            <p:cNvPr id="59" name="Group 58">
              <a:extLst>
                <a:ext uri="{FF2B5EF4-FFF2-40B4-BE49-F238E27FC236}">
                  <a16:creationId xmlns:a16="http://schemas.microsoft.com/office/drawing/2014/main" id="{7AD49B7E-6BF0-12FC-174E-84377FBB8D05}"/>
                </a:ext>
              </a:extLst>
            </p:cNvPr>
            <p:cNvGrpSpPr/>
            <p:nvPr/>
          </p:nvGrpSpPr>
          <p:grpSpPr>
            <a:xfrm>
              <a:off x="1978210" y="1053488"/>
              <a:ext cx="9408061" cy="942557"/>
              <a:chOff x="1971080" y="1434708"/>
              <a:chExt cx="9408061" cy="942557"/>
            </a:xfrm>
          </p:grpSpPr>
          <p:sp>
            <p:nvSpPr>
              <p:cNvPr id="8" name="Rectangle 7">
                <a:extLst>
                  <a:ext uri="{FF2B5EF4-FFF2-40B4-BE49-F238E27FC236}">
                    <a16:creationId xmlns:a16="http://schemas.microsoft.com/office/drawing/2014/main" id="{D6C9102E-91CC-48C3-9312-15429ED893DD}"/>
                  </a:ext>
                </a:extLst>
              </p:cNvPr>
              <p:cNvSpPr/>
              <p:nvPr/>
            </p:nvSpPr>
            <p:spPr>
              <a:xfrm>
                <a:off x="1971080" y="1434708"/>
                <a:ext cx="4206118" cy="942557"/>
              </a:xfrm>
              <a:prstGeom prst="rect">
                <a:avLst/>
              </a:prstGeom>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04318" rtl="0" eaLnBrk="1" fontAlgn="base" latinLnBrk="0" hangingPunct="1">
                  <a:lnSpc>
                    <a:spcPct val="100000"/>
                  </a:lnSpc>
                  <a:spcBef>
                    <a:spcPct val="20000"/>
                  </a:spcBef>
                  <a:spcAft>
                    <a:spcPct val="0"/>
                  </a:spcAft>
                  <a:buClr>
                    <a:srgbClr val="0B1F65"/>
                  </a:buClr>
                  <a:buSzTx/>
                  <a:buFont typeface="Webdings" pitchFamily="18" charset="2"/>
                  <a:buNone/>
                  <a:tabLst/>
                  <a:defRPr/>
                </a:pPr>
                <a:r>
                  <a:rPr kumimoji="0" lang="en-US" sz="1600" b="1" i="0" u="none" strike="noStrike" kern="1200" cap="none" spc="0" normalizeH="0" baseline="0" noProof="0">
                    <a:ln>
                      <a:noFill/>
                    </a:ln>
                    <a:solidFill>
                      <a:srgbClr val="800000"/>
                    </a:solidFill>
                    <a:effectLst/>
                    <a:uLnTx/>
                    <a:uFillTx/>
                    <a:latin typeface="Segoe UI"/>
                    <a:ea typeface="+mn-ea"/>
                    <a:cs typeface="+mn-cs"/>
                  </a:rPr>
                  <a:t>Bug Fixes &amp; Enhancements :</a:t>
                </a:r>
                <a:endParaRPr kumimoji="0" lang="en-US" sz="1600" b="1" i="0" u="none" strike="noStrike" kern="1200" cap="none" spc="0" normalizeH="0" baseline="0" noProof="0">
                  <a:ln>
                    <a:noFill/>
                  </a:ln>
                  <a:solidFill>
                    <a:srgbClr val="800000"/>
                  </a:solidFill>
                  <a:effectLst/>
                  <a:uLnTx/>
                  <a:uFillTx/>
                  <a:latin typeface="Segoe UI"/>
                  <a:ea typeface="+mn-ea"/>
                  <a:cs typeface="Arial"/>
                </a:endParaRPr>
              </a:p>
              <a:p>
                <a:pPr marL="0" marR="0" lvl="0" indent="0" algn="just" defTabSz="804318" rtl="0" eaLnBrk="1" fontAlgn="base" latinLnBrk="0" hangingPunct="1">
                  <a:lnSpc>
                    <a:spcPct val="100000"/>
                  </a:lnSpc>
                  <a:spcBef>
                    <a:spcPct val="2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000000"/>
                    </a:solidFill>
                    <a:effectLst/>
                    <a:uLnTx/>
                    <a:uFillTx/>
                    <a:latin typeface="Segoe UI Semilight"/>
                    <a:ea typeface="+mn-lt"/>
                    <a:cs typeface="Segoe UI Semilight"/>
                  </a:rPr>
                  <a:t>Address issues identified post-deployment and implement updates or new features based on user feedback to improve functionality.</a:t>
                </a:r>
                <a:endParaRPr kumimoji="0" lang="en-US" sz="1800" b="0" i="0" u="none" strike="noStrike" kern="1200" cap="none" spc="0" normalizeH="0" baseline="0" noProof="0">
                  <a:ln>
                    <a:noFill/>
                  </a:ln>
                  <a:solidFill>
                    <a:srgbClr val="800000"/>
                  </a:solidFill>
                  <a:effectLst/>
                  <a:uLnTx/>
                  <a:uFillTx/>
                  <a:latin typeface="Segoe UI Semilight"/>
                  <a:ea typeface="+mn-lt"/>
                  <a:cs typeface="Segoe UI Semilight"/>
                </a:endParaRPr>
              </a:p>
            </p:txBody>
          </p:sp>
          <p:sp>
            <p:nvSpPr>
              <p:cNvPr id="10" name="Rectangle 9">
                <a:extLst>
                  <a:ext uri="{FF2B5EF4-FFF2-40B4-BE49-F238E27FC236}">
                    <a16:creationId xmlns:a16="http://schemas.microsoft.com/office/drawing/2014/main" id="{B1E5B644-79FB-4E7F-B45B-357B339B5C37}"/>
                  </a:ext>
                </a:extLst>
              </p:cNvPr>
              <p:cNvSpPr/>
              <p:nvPr/>
            </p:nvSpPr>
            <p:spPr>
              <a:xfrm>
                <a:off x="6837558" y="1446607"/>
                <a:ext cx="4541583" cy="755296"/>
              </a:xfrm>
              <a:prstGeom prst="rect">
                <a:avLst/>
              </a:prstGeom>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04318" rtl="0" eaLnBrk="1" fontAlgn="base" latinLnBrk="0" hangingPunct="1">
                  <a:lnSpc>
                    <a:spcPct val="100000"/>
                  </a:lnSpc>
                  <a:spcBef>
                    <a:spcPct val="20000"/>
                  </a:spcBef>
                  <a:spcAft>
                    <a:spcPct val="0"/>
                  </a:spcAft>
                  <a:buClr>
                    <a:srgbClr val="0B1F65"/>
                  </a:buClr>
                  <a:buSzTx/>
                  <a:buFont typeface="Webdings" pitchFamily="18" charset="2"/>
                  <a:buNone/>
                  <a:tabLst/>
                  <a:defRPr/>
                </a:pPr>
                <a:r>
                  <a:rPr kumimoji="0" lang="en-US" sz="1600" b="1" i="0" u="none" strike="noStrike" kern="1200" cap="none" spc="0" normalizeH="0" baseline="0" noProof="0">
                    <a:ln>
                      <a:noFill/>
                    </a:ln>
                    <a:solidFill>
                      <a:srgbClr val="800000"/>
                    </a:solidFill>
                    <a:effectLst/>
                    <a:uLnTx/>
                    <a:uFillTx/>
                    <a:latin typeface="Segoe UI"/>
                    <a:ea typeface="+mn-ea"/>
                    <a:cs typeface="+mn-cs"/>
                  </a:rPr>
                  <a:t>Knowledge Transfer:</a:t>
                </a:r>
              </a:p>
              <a:p>
                <a:pPr marL="0" marR="0" lvl="0" indent="0" algn="l" defTabSz="804318" rtl="0" eaLnBrk="1" fontAlgn="base" latinLnBrk="0" hangingPunct="1">
                  <a:lnSpc>
                    <a:spcPct val="100000"/>
                  </a:lnSpc>
                  <a:spcBef>
                    <a:spcPct val="2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000000"/>
                    </a:solidFill>
                    <a:effectLst/>
                    <a:uLnTx/>
                    <a:uFillTx/>
                    <a:latin typeface="Segoe UI Semilight"/>
                    <a:ea typeface="+mn-ea"/>
                    <a:cs typeface="Calibri"/>
                  </a:rPr>
                  <a:t>Providing context to the client team about the application through comprehensive documentation and detailed explanations .</a:t>
                </a:r>
              </a:p>
            </p:txBody>
          </p:sp>
        </p:grpSp>
        <p:sp>
          <p:nvSpPr>
            <p:cNvPr id="12" name="TextBox 106">
              <a:extLst>
                <a:ext uri="{FF2B5EF4-FFF2-40B4-BE49-F238E27FC236}">
                  <a16:creationId xmlns:a16="http://schemas.microsoft.com/office/drawing/2014/main" id="{E865B4ED-F454-41C9-A8CD-BB0652351797}"/>
                </a:ext>
              </a:extLst>
            </p:cNvPr>
            <p:cNvSpPr txBox="1"/>
            <p:nvPr/>
          </p:nvSpPr>
          <p:spPr>
            <a:xfrm>
              <a:off x="9277298" y="5486915"/>
              <a:ext cx="2410508" cy="842683"/>
            </a:xfrm>
            <a:prstGeom prst="rect">
              <a:avLst/>
            </a:prstGeom>
            <a:noFill/>
          </p:spPr>
          <p:txBody>
            <a:bodyPr wrap="square" lIns="0" tIns="45720" rIns="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04318" rtl="0" eaLnBrk="1" fontAlgn="base" latinLnBrk="0" hangingPunct="1">
                <a:lnSpc>
                  <a:spcPct val="100000"/>
                </a:lnSpc>
                <a:spcBef>
                  <a:spcPct val="2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000000"/>
                  </a:solidFill>
                  <a:effectLst/>
                  <a:uLnTx/>
                  <a:uFillTx/>
                  <a:latin typeface="Segoe UI Semilight"/>
                  <a:ea typeface="+mn-lt"/>
                  <a:cs typeface="Segoe UI Semilight"/>
                </a:rPr>
                <a:t>The client has the capability to strategize and implement new features, subsequently assessing their effectiveness and impact.</a:t>
              </a:r>
              <a:endParaRPr kumimoji="0" lang="en-US" sz="1800" b="0" i="0" u="none" strike="noStrike" kern="1200" cap="none" spc="0" normalizeH="0" baseline="0" noProof="0">
                <a:ln>
                  <a:noFill/>
                </a:ln>
                <a:solidFill>
                  <a:srgbClr val="000000"/>
                </a:solidFill>
                <a:effectLst/>
                <a:uLnTx/>
                <a:uFillTx/>
                <a:latin typeface="Segoe UI Semilight"/>
                <a:ea typeface="+mn-ea"/>
                <a:cs typeface="Segoe UI Semilight"/>
              </a:endParaRPr>
            </a:p>
          </p:txBody>
        </p:sp>
        <p:sp>
          <p:nvSpPr>
            <p:cNvPr id="26" name="Freeform 148">
              <a:extLst>
                <a:ext uri="{FF2B5EF4-FFF2-40B4-BE49-F238E27FC236}">
                  <a16:creationId xmlns:a16="http://schemas.microsoft.com/office/drawing/2014/main" id="{9741E6A3-D211-4517-BB42-1AA5C4D8CFEB}"/>
                </a:ext>
              </a:extLst>
            </p:cNvPr>
            <p:cNvSpPr/>
            <p:nvPr/>
          </p:nvSpPr>
          <p:spPr>
            <a:xfrm>
              <a:off x="1747078" y="3140568"/>
              <a:ext cx="858189" cy="862707"/>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tx2"/>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srgbClr val="800000"/>
                </a:solidFill>
                <a:effectLst/>
                <a:uLnTx/>
                <a:uFillTx/>
                <a:latin typeface="FontAwesome" pitchFamily="2" charset="0"/>
                <a:ea typeface="+mn-ea"/>
                <a:cs typeface="+mn-cs"/>
              </a:endParaRPr>
            </a:p>
          </p:txBody>
        </p:sp>
        <p:sp>
          <p:nvSpPr>
            <p:cNvPr id="25" name="Freeform 145">
              <a:extLst>
                <a:ext uri="{FF2B5EF4-FFF2-40B4-BE49-F238E27FC236}">
                  <a16:creationId xmlns:a16="http://schemas.microsoft.com/office/drawing/2014/main" id="{42163226-EDF9-4A57-95E1-6DEE36F14A50}"/>
                </a:ext>
              </a:extLst>
            </p:cNvPr>
            <p:cNvSpPr/>
            <p:nvPr/>
          </p:nvSpPr>
          <p:spPr>
            <a:xfrm>
              <a:off x="5994997" y="5447206"/>
              <a:ext cx="858189" cy="86271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tx2"/>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srgbClr val="E2E1C0"/>
                </a:solidFill>
                <a:effectLst/>
                <a:uLnTx/>
                <a:uFillTx/>
                <a:latin typeface="FontAwesome" pitchFamily="2" charset="0"/>
                <a:ea typeface="+mn-ea"/>
                <a:cs typeface="+mn-cs"/>
              </a:endParaRPr>
            </a:p>
          </p:txBody>
        </p:sp>
      </p:grpSp>
      <p:sp>
        <p:nvSpPr>
          <p:cNvPr id="11" name="TextBox 10">
            <a:extLst>
              <a:ext uri="{FF2B5EF4-FFF2-40B4-BE49-F238E27FC236}">
                <a16:creationId xmlns:a16="http://schemas.microsoft.com/office/drawing/2014/main" id="{A21F0271-46AA-0795-E028-27FF602B64A5}"/>
              </a:ext>
            </a:extLst>
          </p:cNvPr>
          <p:cNvSpPr txBox="1"/>
          <p:nvPr/>
        </p:nvSpPr>
        <p:spPr>
          <a:xfrm>
            <a:off x="355839" y="827576"/>
            <a:ext cx="9055485"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0" i="0" u="none" strike="noStrike" kern="1200" cap="none" spc="0" normalizeH="0" baseline="0" noProof="0">
                <a:ln>
                  <a:noFill/>
                </a:ln>
                <a:solidFill>
                  <a:srgbClr val="000000"/>
                </a:solidFill>
                <a:effectLst/>
                <a:uLnTx/>
                <a:uFillTx/>
                <a:latin typeface="Segoe UI Semilight"/>
                <a:ea typeface="+mn-ea"/>
                <a:cs typeface="Times New Roman" pitchFamily="18" charset="0"/>
              </a:rPr>
              <a:t>Begins after the </a:t>
            </a:r>
            <a:r>
              <a:rPr lang="en-US" sz="1400">
                <a:solidFill>
                  <a:srgbClr val="000000"/>
                </a:solidFill>
                <a:latin typeface="Segoe UI Semilight"/>
                <a:cs typeface="Times New Roman" pitchFamily="18" charset="0"/>
              </a:rPr>
              <a:t>report is published </a:t>
            </a:r>
            <a:r>
              <a:rPr kumimoji="0" lang="en-US" sz="1400" b="0" i="0" u="none" strike="noStrike" kern="1200" cap="none" spc="0" normalizeH="0" baseline="0" noProof="0">
                <a:ln>
                  <a:noFill/>
                </a:ln>
                <a:solidFill>
                  <a:srgbClr val="000000"/>
                </a:solidFill>
                <a:effectLst/>
                <a:uLnTx/>
                <a:uFillTx/>
                <a:latin typeface="Segoe UI Semilight"/>
                <a:ea typeface="+mn-ea"/>
                <a:cs typeface="Times New Roman" pitchFamily="18" charset="0"/>
              </a:rPr>
              <a:t>and operational in the production environment (post-deployment phase).</a:t>
            </a:r>
          </a:p>
        </p:txBody>
      </p:sp>
      <p:pic>
        <p:nvPicPr>
          <p:cNvPr id="19" name="Graphic 18" descr="Gauge with solid fill">
            <a:extLst>
              <a:ext uri="{FF2B5EF4-FFF2-40B4-BE49-F238E27FC236}">
                <a16:creationId xmlns:a16="http://schemas.microsoft.com/office/drawing/2014/main" id="{17508744-A146-643B-E8C7-0F278FAB5F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3247" y="3424225"/>
            <a:ext cx="561090" cy="561090"/>
          </a:xfrm>
          <a:prstGeom prst="rect">
            <a:avLst/>
          </a:prstGeom>
        </p:spPr>
      </p:pic>
      <p:pic>
        <p:nvPicPr>
          <p:cNvPr id="46" name="Graphic 45" descr="Shield Tick with solid fill">
            <a:extLst>
              <a:ext uri="{FF2B5EF4-FFF2-40B4-BE49-F238E27FC236}">
                <a16:creationId xmlns:a16="http://schemas.microsoft.com/office/drawing/2014/main" id="{6D0A1A79-0245-DE6B-DA23-CA3518D657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18380" y="5534147"/>
            <a:ext cx="716519" cy="716519"/>
          </a:xfrm>
          <a:prstGeom prst="rect">
            <a:avLst/>
          </a:prstGeom>
        </p:spPr>
      </p:pic>
      <p:sp>
        <p:nvSpPr>
          <p:cNvPr id="2" name="Rectangle 1">
            <a:extLst>
              <a:ext uri="{FF2B5EF4-FFF2-40B4-BE49-F238E27FC236}">
                <a16:creationId xmlns:a16="http://schemas.microsoft.com/office/drawing/2014/main" id="{D76B48A6-0782-21F7-C797-53C5FD8E2606}"/>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b="1" i="1" u="none" strike="noStrike" kern="0" cap="none" spc="0" normalizeH="0" baseline="0" noProof="0">
                <a:ln>
                  <a:noFill/>
                </a:ln>
                <a:solidFill>
                  <a:prstClr val="white"/>
                </a:solidFill>
                <a:effectLst/>
                <a:uLnTx/>
                <a:uFillTx/>
                <a:latin typeface="Segoe UI"/>
                <a:ea typeface="+mn-ea"/>
                <a:cs typeface="Times New Roman" pitchFamily="18" charset="0"/>
              </a:rPr>
              <a:t>Maintenance Phase</a:t>
            </a:r>
          </a:p>
        </p:txBody>
      </p:sp>
      <p:sp>
        <p:nvSpPr>
          <p:cNvPr id="5" name="Title 1">
            <a:extLst>
              <a:ext uri="{FF2B5EF4-FFF2-40B4-BE49-F238E27FC236}">
                <a16:creationId xmlns:a16="http://schemas.microsoft.com/office/drawing/2014/main" id="{A2E0BB57-D36C-D856-2796-088EC3F4451B}"/>
              </a:ext>
            </a:extLst>
          </p:cNvPr>
          <p:cNvSpPr txBox="1">
            <a:spLocks/>
          </p:cNvSpPr>
          <p:nvPr/>
        </p:nvSpPr>
        <p:spPr>
          <a:xfrm>
            <a:off x="327928" y="31017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a:ln>
                  <a:noFill/>
                </a:ln>
                <a:solidFill>
                  <a:srgbClr val="800000"/>
                </a:solidFill>
                <a:effectLst/>
                <a:uLnTx/>
                <a:uFillTx/>
                <a:latin typeface="Segoe UI"/>
                <a:ea typeface="+mj-ea"/>
                <a:cs typeface="+mj-cs"/>
              </a:rPr>
              <a:t>Key Actions in Maintenance Phase</a:t>
            </a:r>
            <a:endParaRPr kumimoji="0" lang="en-IN" sz="2000" b="1" i="0" u="none" strike="noStrike" kern="0" cap="none" spc="0" normalizeH="0" baseline="0" noProof="0">
              <a:ln>
                <a:noFill/>
              </a:ln>
              <a:solidFill>
                <a:srgbClr val="800000"/>
              </a:solidFill>
              <a:effectLst/>
              <a:uLnTx/>
              <a:uFillTx/>
              <a:latin typeface="Segoe UI"/>
              <a:ea typeface="+mj-ea"/>
              <a:cs typeface="+mj-cs"/>
            </a:endParaRPr>
          </a:p>
        </p:txBody>
      </p:sp>
      <p:sp>
        <p:nvSpPr>
          <p:cNvPr id="4" name="TextBox 3">
            <a:extLst>
              <a:ext uri="{FF2B5EF4-FFF2-40B4-BE49-F238E27FC236}">
                <a16:creationId xmlns:a16="http://schemas.microsoft.com/office/drawing/2014/main" id="{BE48E378-1A06-2D02-38BA-1F9CDC727197}"/>
              </a:ext>
            </a:extLst>
          </p:cNvPr>
          <p:cNvSpPr txBox="1"/>
          <p:nvPr/>
        </p:nvSpPr>
        <p:spPr>
          <a:xfrm>
            <a:off x="9160943" y="5359433"/>
            <a:ext cx="1625307" cy="338554"/>
          </a:xfrm>
          <a:prstGeom prst="rect">
            <a:avLst/>
          </a:prstGeom>
          <a:noFill/>
        </p:spPr>
        <p:txBody>
          <a:bodyPr wrap="square">
            <a:spAutoFit/>
          </a:bodyPr>
          <a:lstStyle/>
          <a:p>
            <a:pPr marL="0" marR="0" lvl="0" indent="0" algn="l" defTabSz="804318" rtl="0" eaLnBrk="0" fontAlgn="base" latinLnBrk="0" hangingPunct="0">
              <a:lnSpc>
                <a:spcPct val="100000"/>
              </a:lnSpc>
              <a:spcBef>
                <a:spcPct val="20000"/>
              </a:spcBef>
              <a:spcAft>
                <a:spcPct val="0"/>
              </a:spcAft>
              <a:buClr>
                <a:srgbClr val="0B1F65"/>
              </a:buClr>
              <a:buSzTx/>
              <a:buFont typeface="Webdings" pitchFamily="18" charset="2"/>
              <a:buNone/>
              <a:tabLst/>
              <a:defRPr/>
            </a:pPr>
            <a:r>
              <a:rPr kumimoji="0" lang="en-US" sz="1600" b="1" i="0" u="none" strike="noStrike" kern="1200" cap="none" spc="0" normalizeH="0" baseline="0" noProof="0">
                <a:ln>
                  <a:noFill/>
                </a:ln>
                <a:solidFill>
                  <a:srgbClr val="006666"/>
                </a:solidFill>
                <a:effectLst/>
                <a:uLnTx/>
                <a:uFillTx/>
                <a:latin typeface="Segoe UI" panose="020B0502040204020203" pitchFamily="34" charset="0"/>
                <a:ea typeface="+mn-ea"/>
                <a:cs typeface="Segoe UI" panose="020B0502040204020203" pitchFamily="34" charset="0"/>
              </a:rPr>
              <a:t>Outcome</a:t>
            </a:r>
            <a:r>
              <a:rPr kumimoji="0" lang="en-US" sz="1100" b="1" i="0" u="none" strike="noStrike" kern="1200" cap="none" spc="0" normalizeH="0" baseline="0" noProof="0">
                <a:ln>
                  <a:noFill/>
                </a:ln>
                <a:solidFill>
                  <a:srgbClr val="006666"/>
                </a:solidFill>
                <a:effectLst/>
                <a:uLnTx/>
                <a:uFillTx/>
                <a:latin typeface="Segoe UI"/>
                <a:ea typeface="+mn-ea"/>
                <a:cs typeface="Segoe UI"/>
              </a:rPr>
              <a:t>:</a:t>
            </a:r>
          </a:p>
        </p:txBody>
      </p:sp>
    </p:spTree>
    <p:extLst>
      <p:ext uri="{BB962C8B-B14F-4D97-AF65-F5344CB8AC3E}">
        <p14:creationId xmlns:p14="http://schemas.microsoft.com/office/powerpoint/2010/main" val="123123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C600F37-CA3D-5A2C-7B53-7B22D329A7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E54131E-0376-7812-6412-863514284039}"/>
              </a:ext>
            </a:extLst>
          </p:cNvPr>
          <p:cNvSpPr txBox="1"/>
          <p:nvPr/>
        </p:nvSpPr>
        <p:spPr>
          <a:xfrm>
            <a:off x="609600" y="2905780"/>
            <a:ext cx="6934200" cy="52322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2800" b="1" i="1" u="none" strike="noStrike" kern="1200" cap="none" spc="0" normalizeH="0" baseline="0" noProof="0">
                <a:ln>
                  <a:noFill/>
                </a:ln>
                <a:solidFill>
                  <a:srgbClr val="FFFFFF"/>
                </a:solidFill>
                <a:effectLst/>
                <a:uLnTx/>
                <a:uFillTx/>
                <a:latin typeface="Segoe UI"/>
                <a:ea typeface="+mn-ea"/>
                <a:cs typeface="Times New Roman" pitchFamily="18" charset="0"/>
              </a:rPr>
              <a:t>Objectives of Playbook</a:t>
            </a:r>
            <a:endParaRPr kumimoji="0" lang="en-US" sz="2800" b="1" i="0" u="none" strike="noStrike" kern="1200" cap="none" spc="0" normalizeH="0" baseline="0" noProof="0">
              <a:ln>
                <a:noFill/>
              </a:ln>
              <a:solidFill>
                <a:srgbClr val="FFFFFF"/>
              </a:solidFill>
              <a:effectLst/>
              <a:uLnTx/>
              <a:uFillTx/>
              <a:latin typeface="Segoe UI"/>
              <a:ea typeface="+mn-ea"/>
              <a:cs typeface="Times New Roman" pitchFamily="18" charset="0"/>
            </a:endParaRPr>
          </a:p>
        </p:txBody>
      </p:sp>
      <p:sp>
        <p:nvSpPr>
          <p:cNvPr id="3" name="TextBox 2">
            <a:extLst>
              <a:ext uri="{FF2B5EF4-FFF2-40B4-BE49-F238E27FC236}">
                <a16:creationId xmlns:a16="http://schemas.microsoft.com/office/drawing/2014/main" id="{AE88383E-B473-048C-39D9-E78CCFFFF6C1}"/>
              </a:ext>
            </a:extLst>
          </p:cNvPr>
          <p:cNvSpPr txBox="1"/>
          <p:nvPr/>
        </p:nvSpPr>
        <p:spPr>
          <a:xfrm>
            <a:off x="4412673" y="3108144"/>
            <a:ext cx="8825344" cy="646331"/>
          </a:xfrm>
          <a:prstGeom prst="rect">
            <a:avLst/>
          </a:prstGeom>
          <a:noFill/>
        </p:spPr>
        <p:txBody>
          <a:bodyPr wrap="square">
            <a:spAutoFit/>
          </a:bodyPr>
          <a:lstStyle/>
          <a:p>
            <a:r>
              <a:rPr lang="en-US"/>
              <a:t>https://musigma-my.sharepoint.com/:x:/g/personal/dineshkumar_js_mu-sigma_com/ERwVVpQuNPREuCvjIR4c_TIByzXLpT-23eWg1d7ZyQwQYg?e=j8kfL7</a:t>
            </a:r>
          </a:p>
        </p:txBody>
      </p:sp>
      <p:sp>
        <p:nvSpPr>
          <p:cNvPr id="6" name="TextBox 5">
            <a:extLst>
              <a:ext uri="{FF2B5EF4-FFF2-40B4-BE49-F238E27FC236}">
                <a16:creationId xmlns:a16="http://schemas.microsoft.com/office/drawing/2014/main" id="{3900E9F0-1445-BE2B-16CA-629D543AD3FA}"/>
              </a:ext>
            </a:extLst>
          </p:cNvPr>
          <p:cNvSpPr txBox="1"/>
          <p:nvPr/>
        </p:nvSpPr>
        <p:spPr>
          <a:xfrm>
            <a:off x="4412673" y="3108144"/>
            <a:ext cx="8825344" cy="646331"/>
          </a:xfrm>
          <a:prstGeom prst="rect">
            <a:avLst/>
          </a:prstGeom>
          <a:noFill/>
        </p:spPr>
        <p:txBody>
          <a:bodyPr wrap="square">
            <a:spAutoFit/>
          </a:bodyPr>
          <a:lstStyle/>
          <a:p>
            <a:r>
              <a:rPr lang="en-US"/>
              <a:t>ttps://musigma-my.sharepoint.com/:x:/g/personal/dineshkumar_js_mu-sigma_com/ERwVVpQuNPREuCvjIR4c_TIByzXLpT-23eWg1d7ZyQwQYg?e=j8kfL7</a:t>
            </a:r>
          </a:p>
        </p:txBody>
      </p:sp>
    </p:spTree>
    <p:extLst>
      <p:ext uri="{BB962C8B-B14F-4D97-AF65-F5344CB8AC3E}">
        <p14:creationId xmlns:p14="http://schemas.microsoft.com/office/powerpoint/2010/main" val="22096137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07444-72A8-5C86-192E-027563C7DE5D}"/>
            </a:ext>
          </a:extLst>
        </p:cNvPr>
        <p:cNvGrpSpPr/>
        <p:nvPr/>
      </p:nvGrpSpPr>
      <p:grpSpPr>
        <a:xfrm>
          <a:off x="0" y="0"/>
          <a:ext cx="0" cy="0"/>
          <a:chOff x="0" y="0"/>
          <a:chExt cx="0" cy="0"/>
        </a:xfrm>
      </p:grpSpPr>
      <p:sp>
        <p:nvSpPr>
          <p:cNvPr id="172" name="Text Placeholder 3">
            <a:extLst>
              <a:ext uri="{FF2B5EF4-FFF2-40B4-BE49-F238E27FC236}">
                <a16:creationId xmlns:a16="http://schemas.microsoft.com/office/drawing/2014/main" id="{E06118A0-D3EB-E65E-6CF6-996EEE76D84A}"/>
              </a:ext>
            </a:extLst>
          </p:cNvPr>
          <p:cNvSpPr txBox="1">
            <a:spLocks/>
          </p:cNvSpPr>
          <p:nvPr/>
        </p:nvSpPr>
        <p:spPr>
          <a:xfrm>
            <a:off x="2649171" y="4760830"/>
            <a:ext cx="1967779" cy="16927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Keyword goes here</a:t>
            </a:r>
            <a:endParaRPr kumimoji="0" lang="en-US" sz="1000" b="0" i="0" u="none" strike="noStrike" kern="1200" cap="none" spc="0" normalizeH="0" baseline="0" noProof="0">
              <a:ln>
                <a:noFill/>
              </a:ln>
              <a:solidFill>
                <a:srgbClr val="FFFFFF"/>
              </a:solidFill>
              <a:effectLst/>
              <a:uLnTx/>
              <a:uFillTx/>
              <a:latin typeface="Segoe UI"/>
              <a:ea typeface="+mn-ea"/>
              <a:cs typeface="Times New Roman" pitchFamily="18" charset="0"/>
            </a:endParaRPr>
          </a:p>
        </p:txBody>
      </p:sp>
      <p:grpSp>
        <p:nvGrpSpPr>
          <p:cNvPr id="169" name="Group 168">
            <a:extLst>
              <a:ext uri="{FF2B5EF4-FFF2-40B4-BE49-F238E27FC236}">
                <a16:creationId xmlns:a16="http://schemas.microsoft.com/office/drawing/2014/main" id="{BC44C69D-150B-AD95-8F84-297E8AB19F55}"/>
              </a:ext>
            </a:extLst>
          </p:cNvPr>
          <p:cNvGrpSpPr/>
          <p:nvPr/>
        </p:nvGrpSpPr>
        <p:grpSpPr>
          <a:xfrm>
            <a:off x="0" y="1206317"/>
            <a:ext cx="8845617" cy="4696229"/>
            <a:chOff x="-1" y="1574086"/>
            <a:chExt cx="8848235" cy="4951737"/>
          </a:xfrm>
        </p:grpSpPr>
        <p:grpSp>
          <p:nvGrpSpPr>
            <p:cNvPr id="144" name="Group 143">
              <a:extLst>
                <a:ext uri="{FF2B5EF4-FFF2-40B4-BE49-F238E27FC236}">
                  <a16:creationId xmlns:a16="http://schemas.microsoft.com/office/drawing/2014/main" id="{E1627D0D-FB74-4537-4C27-A2909BC81DA1}"/>
                </a:ext>
              </a:extLst>
            </p:cNvPr>
            <p:cNvGrpSpPr/>
            <p:nvPr/>
          </p:nvGrpSpPr>
          <p:grpSpPr>
            <a:xfrm>
              <a:off x="-1" y="1574086"/>
              <a:ext cx="8848235" cy="4326213"/>
              <a:chOff x="0" y="1273108"/>
              <a:chExt cx="6978866" cy="3229042"/>
            </a:xfrm>
          </p:grpSpPr>
          <p:grpSp>
            <p:nvGrpSpPr>
              <p:cNvPr id="99" name="Group 60">
                <a:extLst>
                  <a:ext uri="{FF2B5EF4-FFF2-40B4-BE49-F238E27FC236}">
                    <a16:creationId xmlns:a16="http://schemas.microsoft.com/office/drawing/2014/main" id="{B9041F57-47BE-4C75-2317-18FBF70069E2}"/>
                  </a:ext>
                </a:extLst>
              </p:cNvPr>
              <p:cNvGrpSpPr/>
              <p:nvPr/>
            </p:nvGrpSpPr>
            <p:grpSpPr>
              <a:xfrm>
                <a:off x="0" y="3480163"/>
                <a:ext cx="5593217" cy="1021987"/>
                <a:chOff x="0" y="3480163"/>
                <a:chExt cx="5593217" cy="1021987"/>
              </a:xfrm>
            </p:grpSpPr>
            <p:sp>
              <p:nvSpPr>
                <p:cNvPr id="100" name="Rectangle 7">
                  <a:extLst>
                    <a:ext uri="{FF2B5EF4-FFF2-40B4-BE49-F238E27FC236}">
                      <a16:creationId xmlns:a16="http://schemas.microsoft.com/office/drawing/2014/main" id="{B384A50F-9734-8FA2-27BC-C8957941FAC8}"/>
                    </a:ext>
                  </a:extLst>
                </p:cNvPr>
                <p:cNvSpPr>
                  <a:spLocks noChangeArrowheads="1"/>
                </p:cNvSpPr>
                <p:nvPr/>
              </p:nvSpPr>
              <p:spPr bwMode="auto">
                <a:xfrm>
                  <a:off x="1073151" y="3480163"/>
                  <a:ext cx="4520066" cy="468312"/>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sp>
              <p:nvSpPr>
                <p:cNvPr id="101" name="Rectangle 8">
                  <a:extLst>
                    <a:ext uri="{FF2B5EF4-FFF2-40B4-BE49-F238E27FC236}">
                      <a16:creationId xmlns:a16="http://schemas.microsoft.com/office/drawing/2014/main" id="{9A4CC17D-5C46-C091-ED6E-9E8D781ED5FD}"/>
                    </a:ext>
                  </a:extLst>
                </p:cNvPr>
                <p:cNvSpPr>
                  <a:spLocks noChangeArrowheads="1"/>
                </p:cNvSpPr>
                <p:nvPr/>
              </p:nvSpPr>
              <p:spPr bwMode="auto">
                <a:xfrm>
                  <a:off x="0" y="3903663"/>
                  <a:ext cx="666750" cy="466725"/>
                </a:xfrm>
                <a:prstGeom prst="rect">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sp>
              <p:nvSpPr>
                <p:cNvPr id="102" name="Freeform 15">
                  <a:extLst>
                    <a:ext uri="{FF2B5EF4-FFF2-40B4-BE49-F238E27FC236}">
                      <a16:creationId xmlns:a16="http://schemas.microsoft.com/office/drawing/2014/main" id="{9D96655E-D7F5-7C3B-C157-B5F5E886DAC9}"/>
                    </a:ext>
                  </a:extLst>
                </p:cNvPr>
                <p:cNvSpPr>
                  <a:spLocks/>
                </p:cNvSpPr>
                <p:nvPr/>
              </p:nvSpPr>
              <p:spPr bwMode="auto">
                <a:xfrm>
                  <a:off x="666750" y="3487738"/>
                  <a:ext cx="406400" cy="1014412"/>
                </a:xfrm>
                <a:custGeom>
                  <a:avLst/>
                  <a:gdLst>
                    <a:gd name="T0" fmla="*/ 256 w 256"/>
                    <a:gd name="T1" fmla="*/ 0 h 639"/>
                    <a:gd name="T2" fmla="*/ 256 w 256"/>
                    <a:gd name="T3" fmla="*/ 295 h 639"/>
                    <a:gd name="T4" fmla="*/ 0 w 256"/>
                    <a:gd name="T5" fmla="*/ 639 h 639"/>
                    <a:gd name="T6" fmla="*/ 0 w 256"/>
                    <a:gd name="T7" fmla="*/ 262 h 639"/>
                    <a:gd name="T8" fmla="*/ 256 w 256"/>
                    <a:gd name="T9" fmla="*/ 0 h 639"/>
                  </a:gdLst>
                  <a:ahLst/>
                  <a:cxnLst>
                    <a:cxn ang="0">
                      <a:pos x="T0" y="T1"/>
                    </a:cxn>
                    <a:cxn ang="0">
                      <a:pos x="T2" y="T3"/>
                    </a:cxn>
                    <a:cxn ang="0">
                      <a:pos x="T4" y="T5"/>
                    </a:cxn>
                    <a:cxn ang="0">
                      <a:pos x="T6" y="T7"/>
                    </a:cxn>
                    <a:cxn ang="0">
                      <a:pos x="T8" y="T9"/>
                    </a:cxn>
                  </a:cxnLst>
                  <a:rect l="0" t="0" r="r" b="b"/>
                  <a:pathLst>
                    <a:path w="256" h="639">
                      <a:moveTo>
                        <a:pt x="256" y="0"/>
                      </a:moveTo>
                      <a:lnTo>
                        <a:pt x="256" y="295"/>
                      </a:lnTo>
                      <a:lnTo>
                        <a:pt x="0" y="639"/>
                      </a:lnTo>
                      <a:lnTo>
                        <a:pt x="0" y="262"/>
                      </a:lnTo>
                      <a:lnTo>
                        <a:pt x="256" y="0"/>
                      </a:ln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grpSp>
          <p:grpSp>
            <p:nvGrpSpPr>
              <p:cNvPr id="103" name="Group 25">
                <a:extLst>
                  <a:ext uri="{FF2B5EF4-FFF2-40B4-BE49-F238E27FC236}">
                    <a16:creationId xmlns:a16="http://schemas.microsoft.com/office/drawing/2014/main" id="{13D468B2-285A-1567-B90A-1F618A3AA2A6}"/>
                  </a:ext>
                </a:extLst>
              </p:cNvPr>
              <p:cNvGrpSpPr/>
              <p:nvPr/>
            </p:nvGrpSpPr>
            <p:grpSpPr>
              <a:xfrm>
                <a:off x="0" y="1273108"/>
                <a:ext cx="3837941" cy="816040"/>
                <a:chOff x="0" y="1273108"/>
                <a:chExt cx="3837941" cy="816040"/>
              </a:xfrm>
            </p:grpSpPr>
            <p:sp>
              <p:nvSpPr>
                <p:cNvPr id="104" name="Rectangle 9">
                  <a:extLst>
                    <a:ext uri="{FF2B5EF4-FFF2-40B4-BE49-F238E27FC236}">
                      <a16:creationId xmlns:a16="http://schemas.microsoft.com/office/drawing/2014/main" id="{305434BC-3DD6-FB50-F364-5AD31E1A919B}"/>
                    </a:ext>
                  </a:extLst>
                </p:cNvPr>
                <p:cNvSpPr>
                  <a:spLocks noChangeArrowheads="1"/>
                </p:cNvSpPr>
                <p:nvPr/>
              </p:nvSpPr>
              <p:spPr bwMode="auto">
                <a:xfrm>
                  <a:off x="0" y="1273109"/>
                  <a:ext cx="666750" cy="435040"/>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sp>
              <p:nvSpPr>
                <p:cNvPr id="105" name="Freeform 10">
                  <a:extLst>
                    <a:ext uri="{FF2B5EF4-FFF2-40B4-BE49-F238E27FC236}">
                      <a16:creationId xmlns:a16="http://schemas.microsoft.com/office/drawing/2014/main" id="{AF46F929-EF32-56BC-D8C3-66BC78F24D9F}"/>
                    </a:ext>
                  </a:extLst>
                </p:cNvPr>
                <p:cNvSpPr>
                  <a:spLocks/>
                </p:cNvSpPr>
                <p:nvPr/>
              </p:nvSpPr>
              <p:spPr bwMode="auto">
                <a:xfrm>
                  <a:off x="1057963" y="1687461"/>
                  <a:ext cx="2779978" cy="401687"/>
                </a:xfrm>
                <a:custGeom>
                  <a:avLst/>
                  <a:gdLst>
                    <a:gd name="T0" fmla="*/ 0 w 2603"/>
                    <a:gd name="T1" fmla="*/ 290 h 295"/>
                    <a:gd name="T2" fmla="*/ 0 w 2603"/>
                    <a:gd name="T3" fmla="*/ 0 h 295"/>
                    <a:gd name="T4" fmla="*/ 2603 w 2603"/>
                    <a:gd name="T5" fmla="*/ 0 h 295"/>
                    <a:gd name="T6" fmla="*/ 2603 w 2603"/>
                    <a:gd name="T7" fmla="*/ 295 h 295"/>
                    <a:gd name="T8" fmla="*/ 0 w 2603"/>
                    <a:gd name="T9" fmla="*/ 295 h 295"/>
                    <a:gd name="T10" fmla="*/ 0 w 2603"/>
                    <a:gd name="T11" fmla="*/ 290 h 295"/>
                  </a:gdLst>
                  <a:ahLst/>
                  <a:cxnLst>
                    <a:cxn ang="0">
                      <a:pos x="T0" y="T1"/>
                    </a:cxn>
                    <a:cxn ang="0">
                      <a:pos x="T2" y="T3"/>
                    </a:cxn>
                    <a:cxn ang="0">
                      <a:pos x="T4" y="T5"/>
                    </a:cxn>
                    <a:cxn ang="0">
                      <a:pos x="T6" y="T7"/>
                    </a:cxn>
                    <a:cxn ang="0">
                      <a:pos x="T8" y="T9"/>
                    </a:cxn>
                    <a:cxn ang="0">
                      <a:pos x="T10" y="T11"/>
                    </a:cxn>
                  </a:cxnLst>
                  <a:rect l="0" t="0" r="r" b="b"/>
                  <a:pathLst>
                    <a:path w="2603" h="295">
                      <a:moveTo>
                        <a:pt x="0" y="290"/>
                      </a:moveTo>
                      <a:lnTo>
                        <a:pt x="0" y="0"/>
                      </a:lnTo>
                      <a:lnTo>
                        <a:pt x="2603" y="0"/>
                      </a:lnTo>
                      <a:lnTo>
                        <a:pt x="2603" y="295"/>
                      </a:lnTo>
                      <a:lnTo>
                        <a:pt x="0" y="295"/>
                      </a:lnTo>
                      <a:lnTo>
                        <a:pt x="0" y="29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sp>
              <p:nvSpPr>
                <p:cNvPr id="106" name="Freeform 16">
                  <a:extLst>
                    <a:ext uri="{FF2B5EF4-FFF2-40B4-BE49-F238E27FC236}">
                      <a16:creationId xmlns:a16="http://schemas.microsoft.com/office/drawing/2014/main" id="{295FB70C-E0BE-9688-2F37-F40F063346D7}"/>
                    </a:ext>
                  </a:extLst>
                </p:cNvPr>
                <p:cNvSpPr>
                  <a:spLocks/>
                </p:cNvSpPr>
                <p:nvPr/>
              </p:nvSpPr>
              <p:spPr bwMode="auto">
                <a:xfrm>
                  <a:off x="666750" y="1273108"/>
                  <a:ext cx="406400" cy="808104"/>
                </a:xfrm>
                <a:custGeom>
                  <a:avLst/>
                  <a:gdLst>
                    <a:gd name="T0" fmla="*/ 0 w 256"/>
                    <a:gd name="T1" fmla="*/ 397 h 632"/>
                    <a:gd name="T2" fmla="*/ 0 w 256"/>
                    <a:gd name="T3" fmla="*/ 0 h 632"/>
                    <a:gd name="T4" fmla="*/ 256 w 256"/>
                    <a:gd name="T5" fmla="*/ 342 h 632"/>
                    <a:gd name="T6" fmla="*/ 256 w 256"/>
                    <a:gd name="T7" fmla="*/ 632 h 632"/>
                    <a:gd name="T8" fmla="*/ 0 w 256"/>
                    <a:gd name="T9" fmla="*/ 397 h 632"/>
                  </a:gdLst>
                  <a:ahLst/>
                  <a:cxnLst>
                    <a:cxn ang="0">
                      <a:pos x="T0" y="T1"/>
                    </a:cxn>
                    <a:cxn ang="0">
                      <a:pos x="T2" y="T3"/>
                    </a:cxn>
                    <a:cxn ang="0">
                      <a:pos x="T4" y="T5"/>
                    </a:cxn>
                    <a:cxn ang="0">
                      <a:pos x="T6" y="T7"/>
                    </a:cxn>
                    <a:cxn ang="0">
                      <a:pos x="T8" y="T9"/>
                    </a:cxn>
                  </a:cxnLst>
                  <a:rect l="0" t="0" r="r" b="b"/>
                  <a:pathLst>
                    <a:path w="256" h="632">
                      <a:moveTo>
                        <a:pt x="0" y="397"/>
                      </a:moveTo>
                      <a:lnTo>
                        <a:pt x="0" y="0"/>
                      </a:lnTo>
                      <a:lnTo>
                        <a:pt x="256" y="342"/>
                      </a:lnTo>
                      <a:lnTo>
                        <a:pt x="256" y="632"/>
                      </a:lnTo>
                      <a:lnTo>
                        <a:pt x="0" y="39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grpSp>
          <p:grpSp>
            <p:nvGrpSpPr>
              <p:cNvPr id="107" name="Group 26">
                <a:extLst>
                  <a:ext uri="{FF2B5EF4-FFF2-40B4-BE49-F238E27FC236}">
                    <a16:creationId xmlns:a16="http://schemas.microsoft.com/office/drawing/2014/main" id="{F54C9ADA-FDC1-C17D-5359-2D00736E1991}"/>
                  </a:ext>
                </a:extLst>
              </p:cNvPr>
              <p:cNvGrpSpPr/>
              <p:nvPr/>
            </p:nvGrpSpPr>
            <p:grpSpPr>
              <a:xfrm>
                <a:off x="0" y="1708150"/>
                <a:ext cx="4467605" cy="847725"/>
                <a:chOff x="0" y="1708150"/>
                <a:chExt cx="4467605" cy="847725"/>
              </a:xfrm>
            </p:grpSpPr>
            <p:sp>
              <p:nvSpPr>
                <p:cNvPr id="108" name="Rectangle 5">
                  <a:extLst>
                    <a:ext uri="{FF2B5EF4-FFF2-40B4-BE49-F238E27FC236}">
                      <a16:creationId xmlns:a16="http://schemas.microsoft.com/office/drawing/2014/main" id="{62A7462A-A6F3-3023-D995-45BC648F699C}"/>
                    </a:ext>
                  </a:extLst>
                </p:cNvPr>
                <p:cNvSpPr>
                  <a:spLocks noChangeArrowheads="1"/>
                </p:cNvSpPr>
                <p:nvPr/>
              </p:nvSpPr>
              <p:spPr bwMode="auto">
                <a:xfrm>
                  <a:off x="1073149" y="2083165"/>
                  <a:ext cx="3394456" cy="46260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sp>
              <p:nvSpPr>
                <p:cNvPr id="109" name="Rectangle 6">
                  <a:extLst>
                    <a:ext uri="{FF2B5EF4-FFF2-40B4-BE49-F238E27FC236}">
                      <a16:creationId xmlns:a16="http://schemas.microsoft.com/office/drawing/2014/main" id="{9A5BA949-225D-83F8-DDD8-74CCFF331AD3}"/>
                    </a:ext>
                  </a:extLst>
                </p:cNvPr>
                <p:cNvSpPr>
                  <a:spLocks noChangeArrowheads="1"/>
                </p:cNvSpPr>
                <p:nvPr/>
              </p:nvSpPr>
              <p:spPr bwMode="auto">
                <a:xfrm>
                  <a:off x="0" y="1708150"/>
                  <a:ext cx="666750" cy="617537"/>
                </a:xfrm>
                <a:prstGeom prst="rect">
                  <a:avLst/>
                </a:pr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sp>
              <p:nvSpPr>
                <p:cNvPr id="110" name="Freeform 17">
                  <a:extLst>
                    <a:ext uri="{FF2B5EF4-FFF2-40B4-BE49-F238E27FC236}">
                      <a16:creationId xmlns:a16="http://schemas.microsoft.com/office/drawing/2014/main" id="{AF5D3575-38FD-7A17-127D-02EAA95A8642}"/>
                    </a:ext>
                  </a:extLst>
                </p:cNvPr>
                <p:cNvSpPr>
                  <a:spLocks/>
                </p:cNvSpPr>
                <p:nvPr/>
              </p:nvSpPr>
              <p:spPr bwMode="auto">
                <a:xfrm>
                  <a:off x="666750" y="1708150"/>
                  <a:ext cx="406400" cy="847725"/>
                </a:xfrm>
                <a:custGeom>
                  <a:avLst/>
                  <a:gdLst>
                    <a:gd name="T0" fmla="*/ 256 w 256"/>
                    <a:gd name="T1" fmla="*/ 534 h 534"/>
                    <a:gd name="T2" fmla="*/ 0 w 256"/>
                    <a:gd name="T3" fmla="*/ 389 h 534"/>
                    <a:gd name="T4" fmla="*/ 0 w 256"/>
                    <a:gd name="T5" fmla="*/ 0 h 534"/>
                    <a:gd name="T6" fmla="*/ 256 w 256"/>
                    <a:gd name="T7" fmla="*/ 235 h 534"/>
                    <a:gd name="T8" fmla="*/ 256 w 256"/>
                    <a:gd name="T9" fmla="*/ 240 h 534"/>
                    <a:gd name="T10" fmla="*/ 256 w 256"/>
                    <a:gd name="T11" fmla="*/ 534 h 534"/>
                  </a:gdLst>
                  <a:ahLst/>
                  <a:cxnLst>
                    <a:cxn ang="0">
                      <a:pos x="T0" y="T1"/>
                    </a:cxn>
                    <a:cxn ang="0">
                      <a:pos x="T2" y="T3"/>
                    </a:cxn>
                    <a:cxn ang="0">
                      <a:pos x="T4" y="T5"/>
                    </a:cxn>
                    <a:cxn ang="0">
                      <a:pos x="T6" y="T7"/>
                    </a:cxn>
                    <a:cxn ang="0">
                      <a:pos x="T8" y="T9"/>
                    </a:cxn>
                    <a:cxn ang="0">
                      <a:pos x="T10" y="T11"/>
                    </a:cxn>
                  </a:cxnLst>
                  <a:rect l="0" t="0" r="r" b="b"/>
                  <a:pathLst>
                    <a:path w="256" h="534">
                      <a:moveTo>
                        <a:pt x="256" y="534"/>
                      </a:moveTo>
                      <a:lnTo>
                        <a:pt x="0" y="389"/>
                      </a:lnTo>
                      <a:lnTo>
                        <a:pt x="0" y="0"/>
                      </a:lnTo>
                      <a:lnTo>
                        <a:pt x="256" y="235"/>
                      </a:lnTo>
                      <a:lnTo>
                        <a:pt x="256" y="240"/>
                      </a:lnTo>
                      <a:lnTo>
                        <a:pt x="256" y="534"/>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grpSp>
          <p:grpSp>
            <p:nvGrpSpPr>
              <p:cNvPr id="111" name="Group 59">
                <a:extLst>
                  <a:ext uri="{FF2B5EF4-FFF2-40B4-BE49-F238E27FC236}">
                    <a16:creationId xmlns:a16="http://schemas.microsoft.com/office/drawing/2014/main" id="{B6084482-2A12-9DD8-4AEF-F29662DCDB9E}"/>
                  </a:ext>
                </a:extLst>
              </p:cNvPr>
              <p:cNvGrpSpPr/>
              <p:nvPr/>
            </p:nvGrpSpPr>
            <p:grpSpPr>
              <a:xfrm>
                <a:off x="0" y="3013438"/>
                <a:ext cx="6629399" cy="890225"/>
                <a:chOff x="0" y="3013438"/>
                <a:chExt cx="6629399" cy="890225"/>
              </a:xfrm>
            </p:grpSpPr>
            <p:sp>
              <p:nvSpPr>
                <p:cNvPr id="112" name="Rectangle 11">
                  <a:extLst>
                    <a:ext uri="{FF2B5EF4-FFF2-40B4-BE49-F238E27FC236}">
                      <a16:creationId xmlns:a16="http://schemas.microsoft.com/office/drawing/2014/main" id="{39AFD364-6365-245F-0EBA-A9AC25E93E2C}"/>
                    </a:ext>
                  </a:extLst>
                </p:cNvPr>
                <p:cNvSpPr>
                  <a:spLocks noChangeArrowheads="1"/>
                </p:cNvSpPr>
                <p:nvPr/>
              </p:nvSpPr>
              <p:spPr bwMode="auto">
                <a:xfrm>
                  <a:off x="0" y="3270250"/>
                  <a:ext cx="666750" cy="633412"/>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sp>
              <p:nvSpPr>
                <p:cNvPr id="113" name="Rectangle 12">
                  <a:extLst>
                    <a:ext uri="{FF2B5EF4-FFF2-40B4-BE49-F238E27FC236}">
                      <a16:creationId xmlns:a16="http://schemas.microsoft.com/office/drawing/2014/main" id="{E5573BF1-F3E9-B475-2A59-60876524CFB4}"/>
                    </a:ext>
                  </a:extLst>
                </p:cNvPr>
                <p:cNvSpPr>
                  <a:spLocks noChangeArrowheads="1"/>
                </p:cNvSpPr>
                <p:nvPr/>
              </p:nvSpPr>
              <p:spPr bwMode="auto">
                <a:xfrm>
                  <a:off x="1073151" y="3013438"/>
                  <a:ext cx="5556248" cy="466725"/>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sp>
              <p:nvSpPr>
                <p:cNvPr id="114" name="Freeform 18">
                  <a:extLst>
                    <a:ext uri="{FF2B5EF4-FFF2-40B4-BE49-F238E27FC236}">
                      <a16:creationId xmlns:a16="http://schemas.microsoft.com/office/drawing/2014/main" id="{3FF7B534-521D-95C3-B23C-C1066B488F26}"/>
                    </a:ext>
                  </a:extLst>
                </p:cNvPr>
                <p:cNvSpPr>
                  <a:spLocks/>
                </p:cNvSpPr>
                <p:nvPr/>
              </p:nvSpPr>
              <p:spPr bwMode="auto">
                <a:xfrm>
                  <a:off x="666750" y="3021013"/>
                  <a:ext cx="406400" cy="882650"/>
                </a:xfrm>
                <a:custGeom>
                  <a:avLst/>
                  <a:gdLst>
                    <a:gd name="T0" fmla="*/ 256 w 256"/>
                    <a:gd name="T1" fmla="*/ 294 h 556"/>
                    <a:gd name="T2" fmla="*/ 0 w 256"/>
                    <a:gd name="T3" fmla="*/ 556 h 556"/>
                    <a:gd name="T4" fmla="*/ 0 w 256"/>
                    <a:gd name="T5" fmla="*/ 157 h 556"/>
                    <a:gd name="T6" fmla="*/ 256 w 256"/>
                    <a:gd name="T7" fmla="*/ 0 h 556"/>
                    <a:gd name="T8" fmla="*/ 256 w 256"/>
                    <a:gd name="T9" fmla="*/ 294 h 556"/>
                  </a:gdLst>
                  <a:ahLst/>
                  <a:cxnLst>
                    <a:cxn ang="0">
                      <a:pos x="T0" y="T1"/>
                    </a:cxn>
                    <a:cxn ang="0">
                      <a:pos x="T2" y="T3"/>
                    </a:cxn>
                    <a:cxn ang="0">
                      <a:pos x="T4" y="T5"/>
                    </a:cxn>
                    <a:cxn ang="0">
                      <a:pos x="T6" y="T7"/>
                    </a:cxn>
                    <a:cxn ang="0">
                      <a:pos x="T8" y="T9"/>
                    </a:cxn>
                  </a:cxnLst>
                  <a:rect l="0" t="0" r="r" b="b"/>
                  <a:pathLst>
                    <a:path w="256" h="556">
                      <a:moveTo>
                        <a:pt x="256" y="294"/>
                      </a:moveTo>
                      <a:lnTo>
                        <a:pt x="0" y="556"/>
                      </a:lnTo>
                      <a:lnTo>
                        <a:pt x="0" y="157"/>
                      </a:lnTo>
                      <a:lnTo>
                        <a:pt x="256" y="0"/>
                      </a:lnTo>
                      <a:lnTo>
                        <a:pt x="256" y="294"/>
                      </a:lnTo>
                      <a:close/>
                    </a:path>
                  </a:pathLst>
                </a:cu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grpSp>
          <p:grpSp>
            <p:nvGrpSpPr>
              <p:cNvPr id="115" name="Group 58">
                <a:extLst>
                  <a:ext uri="{FF2B5EF4-FFF2-40B4-BE49-F238E27FC236}">
                    <a16:creationId xmlns:a16="http://schemas.microsoft.com/office/drawing/2014/main" id="{6E1C733C-AC16-E20D-487F-0F86E6988C2F}"/>
                  </a:ext>
                </a:extLst>
              </p:cNvPr>
              <p:cNvGrpSpPr/>
              <p:nvPr/>
            </p:nvGrpSpPr>
            <p:grpSpPr>
              <a:xfrm>
                <a:off x="0" y="2325688"/>
                <a:ext cx="5786612" cy="944563"/>
                <a:chOff x="0" y="2325688"/>
                <a:chExt cx="5786612" cy="944563"/>
              </a:xfrm>
            </p:grpSpPr>
            <p:sp>
              <p:nvSpPr>
                <p:cNvPr id="116" name="Rectangle 13">
                  <a:extLst>
                    <a:ext uri="{FF2B5EF4-FFF2-40B4-BE49-F238E27FC236}">
                      <a16:creationId xmlns:a16="http://schemas.microsoft.com/office/drawing/2014/main" id="{0783AA90-966D-C887-F649-32DA9C8C4535}"/>
                    </a:ext>
                  </a:extLst>
                </p:cNvPr>
                <p:cNvSpPr>
                  <a:spLocks noChangeArrowheads="1"/>
                </p:cNvSpPr>
                <p:nvPr/>
              </p:nvSpPr>
              <p:spPr bwMode="auto">
                <a:xfrm>
                  <a:off x="1073150" y="2545050"/>
                  <a:ext cx="4713462" cy="481367"/>
                </a:xfrm>
                <a:prstGeom prst="rect">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sp>
              <p:nvSpPr>
                <p:cNvPr id="117" name="Rectangle 14">
                  <a:extLst>
                    <a:ext uri="{FF2B5EF4-FFF2-40B4-BE49-F238E27FC236}">
                      <a16:creationId xmlns:a16="http://schemas.microsoft.com/office/drawing/2014/main" id="{C98C4B4C-B2A9-414B-265F-5C39956A238D}"/>
                    </a:ext>
                  </a:extLst>
                </p:cNvPr>
                <p:cNvSpPr>
                  <a:spLocks noChangeArrowheads="1"/>
                </p:cNvSpPr>
                <p:nvPr/>
              </p:nvSpPr>
              <p:spPr bwMode="auto">
                <a:xfrm>
                  <a:off x="0" y="2325688"/>
                  <a:ext cx="666750" cy="944562"/>
                </a:xfrm>
                <a:prstGeom prst="rect">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sp>
              <p:nvSpPr>
                <p:cNvPr id="118" name="Freeform 19">
                  <a:extLst>
                    <a:ext uri="{FF2B5EF4-FFF2-40B4-BE49-F238E27FC236}">
                      <a16:creationId xmlns:a16="http://schemas.microsoft.com/office/drawing/2014/main" id="{16FF96EE-CF9F-4B6E-84FD-13812F3D322D}"/>
                    </a:ext>
                  </a:extLst>
                </p:cNvPr>
                <p:cNvSpPr>
                  <a:spLocks/>
                </p:cNvSpPr>
                <p:nvPr/>
              </p:nvSpPr>
              <p:spPr bwMode="auto">
                <a:xfrm>
                  <a:off x="666750" y="2325688"/>
                  <a:ext cx="406400" cy="944563"/>
                </a:xfrm>
                <a:custGeom>
                  <a:avLst/>
                  <a:gdLst>
                    <a:gd name="T0" fmla="*/ 0 w 256"/>
                    <a:gd name="T1" fmla="*/ 0 h 595"/>
                    <a:gd name="T2" fmla="*/ 256 w 256"/>
                    <a:gd name="T3" fmla="*/ 145 h 595"/>
                    <a:gd name="T4" fmla="*/ 256 w 256"/>
                    <a:gd name="T5" fmla="*/ 438 h 595"/>
                    <a:gd name="T6" fmla="*/ 0 w 256"/>
                    <a:gd name="T7" fmla="*/ 595 h 595"/>
                    <a:gd name="T8" fmla="*/ 0 w 256"/>
                    <a:gd name="T9" fmla="*/ 0 h 595"/>
                  </a:gdLst>
                  <a:ahLst/>
                  <a:cxnLst>
                    <a:cxn ang="0">
                      <a:pos x="T0" y="T1"/>
                    </a:cxn>
                    <a:cxn ang="0">
                      <a:pos x="T2" y="T3"/>
                    </a:cxn>
                    <a:cxn ang="0">
                      <a:pos x="T4" y="T5"/>
                    </a:cxn>
                    <a:cxn ang="0">
                      <a:pos x="T6" y="T7"/>
                    </a:cxn>
                    <a:cxn ang="0">
                      <a:pos x="T8" y="T9"/>
                    </a:cxn>
                  </a:cxnLst>
                  <a:rect l="0" t="0" r="r" b="b"/>
                  <a:pathLst>
                    <a:path w="256" h="595">
                      <a:moveTo>
                        <a:pt x="0" y="0"/>
                      </a:moveTo>
                      <a:lnTo>
                        <a:pt x="256" y="145"/>
                      </a:lnTo>
                      <a:lnTo>
                        <a:pt x="256" y="438"/>
                      </a:lnTo>
                      <a:lnTo>
                        <a:pt x="0" y="595"/>
                      </a:lnTo>
                      <a:lnTo>
                        <a:pt x="0" y="0"/>
                      </a:lnTo>
                      <a:close/>
                    </a:path>
                  </a:pathLst>
                </a:custGeom>
                <a:solidFill>
                  <a:schemeClr val="accent3">
                    <a:lumMod val="90000"/>
                  </a:schemeClr>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grpSp>
          <p:sp>
            <p:nvSpPr>
              <p:cNvPr id="119" name="Sev01">
                <a:extLst>
                  <a:ext uri="{FF2B5EF4-FFF2-40B4-BE49-F238E27FC236}">
                    <a16:creationId xmlns:a16="http://schemas.microsoft.com/office/drawing/2014/main" id="{CE734DBD-0EBD-76CE-7827-09172B2D7877}"/>
                  </a:ext>
                </a:extLst>
              </p:cNvPr>
              <p:cNvSpPr>
                <a:spLocks noChangeAspect="1"/>
              </p:cNvSpPr>
              <p:nvPr/>
            </p:nvSpPr>
            <p:spPr>
              <a:xfrm>
                <a:off x="3402223" y="1495138"/>
                <a:ext cx="719711" cy="719711"/>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4000" b="0" i="0" u="none" strike="noStrike" kern="1200" cap="none" spc="0" normalizeH="0" baseline="0" noProof="0">
                  <a:ln>
                    <a:noFill/>
                  </a:ln>
                  <a:solidFill>
                    <a:srgbClr val="FFFFFF"/>
                  </a:solidFill>
                  <a:effectLst/>
                  <a:uLnTx/>
                  <a:uFillTx/>
                  <a:latin typeface="Segoe UI"/>
                  <a:ea typeface="+mn-ea"/>
                  <a:cs typeface="+mn-cs"/>
                </a:endParaRPr>
              </a:p>
            </p:txBody>
          </p:sp>
          <p:sp>
            <p:nvSpPr>
              <p:cNvPr id="120" name="Sev01">
                <a:extLst>
                  <a:ext uri="{FF2B5EF4-FFF2-40B4-BE49-F238E27FC236}">
                    <a16:creationId xmlns:a16="http://schemas.microsoft.com/office/drawing/2014/main" id="{CDF7BCE8-CCB1-E1EB-C66E-61AC5753FFE7}"/>
                  </a:ext>
                </a:extLst>
              </p:cNvPr>
              <p:cNvSpPr>
                <a:spLocks noChangeAspect="1"/>
              </p:cNvSpPr>
              <p:nvPr/>
            </p:nvSpPr>
            <p:spPr>
              <a:xfrm>
                <a:off x="4399163" y="1962656"/>
                <a:ext cx="719711" cy="719711"/>
              </a:xfrm>
              <a:prstGeom prst="ellipse">
                <a:avLst/>
              </a:prstGeom>
              <a:solidFill>
                <a:schemeClr val="bg1"/>
              </a:solid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4000" b="0" i="0" u="none" strike="noStrike" kern="1200" cap="none" spc="0" normalizeH="0" baseline="0" noProof="0">
                  <a:ln>
                    <a:noFill/>
                  </a:ln>
                  <a:solidFill>
                    <a:srgbClr val="FFFFFF"/>
                  </a:solidFill>
                  <a:effectLst/>
                  <a:uLnTx/>
                  <a:uFillTx/>
                  <a:latin typeface="Segoe UI"/>
                  <a:ea typeface="+mn-ea"/>
                  <a:cs typeface="+mn-cs"/>
                </a:endParaRPr>
              </a:p>
            </p:txBody>
          </p:sp>
          <p:sp>
            <p:nvSpPr>
              <p:cNvPr id="121" name="Sev01">
                <a:extLst>
                  <a:ext uri="{FF2B5EF4-FFF2-40B4-BE49-F238E27FC236}">
                    <a16:creationId xmlns:a16="http://schemas.microsoft.com/office/drawing/2014/main" id="{374CA974-752C-524A-8333-D76F582054ED}"/>
                  </a:ext>
                </a:extLst>
              </p:cNvPr>
              <p:cNvSpPr>
                <a:spLocks noChangeAspect="1"/>
              </p:cNvSpPr>
              <p:nvPr/>
            </p:nvSpPr>
            <p:spPr>
              <a:xfrm>
                <a:off x="5444393" y="3362039"/>
                <a:ext cx="719635" cy="719632"/>
              </a:xfrm>
              <a:prstGeom prst="ellipse">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4000" b="0" i="0" u="none" strike="noStrike" kern="1200" cap="none" spc="0" normalizeH="0" baseline="0" noProof="0">
                  <a:ln>
                    <a:noFill/>
                  </a:ln>
                  <a:solidFill>
                    <a:srgbClr val="FFFFFF"/>
                  </a:solidFill>
                  <a:effectLst/>
                  <a:uLnTx/>
                  <a:uFillTx/>
                  <a:latin typeface="Segoe UI"/>
                  <a:ea typeface="+mn-ea"/>
                  <a:cs typeface="+mn-cs"/>
                </a:endParaRPr>
              </a:p>
            </p:txBody>
          </p:sp>
          <p:sp>
            <p:nvSpPr>
              <p:cNvPr id="122" name="Sev01">
                <a:extLst>
                  <a:ext uri="{FF2B5EF4-FFF2-40B4-BE49-F238E27FC236}">
                    <a16:creationId xmlns:a16="http://schemas.microsoft.com/office/drawing/2014/main" id="{19484087-8E4F-1E2B-9BDE-732BF69B2324}"/>
                  </a:ext>
                </a:extLst>
              </p:cNvPr>
              <p:cNvSpPr>
                <a:spLocks noChangeAspect="1"/>
              </p:cNvSpPr>
              <p:nvPr/>
            </p:nvSpPr>
            <p:spPr>
              <a:xfrm>
                <a:off x="6259155" y="2894519"/>
                <a:ext cx="719711" cy="719711"/>
              </a:xfrm>
              <a:prstGeom prst="ellipse">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4000" b="0" i="0" u="none" strike="noStrike" kern="1200" cap="none" spc="0" normalizeH="0" baseline="0" noProof="0">
                  <a:ln>
                    <a:noFill/>
                  </a:ln>
                  <a:solidFill>
                    <a:srgbClr val="FFFFFF"/>
                  </a:solidFill>
                  <a:effectLst/>
                  <a:uLnTx/>
                  <a:uFillTx/>
                  <a:latin typeface="Segoe UI"/>
                  <a:ea typeface="+mn-ea"/>
                  <a:cs typeface="+mn-cs"/>
                </a:endParaRPr>
              </a:p>
            </p:txBody>
          </p:sp>
          <p:sp>
            <p:nvSpPr>
              <p:cNvPr id="123" name="Sev01">
                <a:extLst>
                  <a:ext uri="{FF2B5EF4-FFF2-40B4-BE49-F238E27FC236}">
                    <a16:creationId xmlns:a16="http://schemas.microsoft.com/office/drawing/2014/main" id="{72D4B7B0-1EE0-72AD-88B3-10A830B6E229}"/>
                  </a:ext>
                </a:extLst>
              </p:cNvPr>
              <p:cNvSpPr>
                <a:spLocks noChangeAspect="1"/>
              </p:cNvSpPr>
              <p:nvPr/>
            </p:nvSpPr>
            <p:spPr>
              <a:xfrm>
                <a:off x="5386985" y="2428587"/>
                <a:ext cx="719711" cy="719711"/>
              </a:xfrm>
              <a:prstGeom prst="ellipse">
                <a:avLst/>
              </a:prstGeom>
              <a:solidFill>
                <a:schemeClr val="bg1"/>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4000" b="0" i="0" u="none" strike="noStrike" kern="1200" cap="none" spc="0" normalizeH="0" baseline="0" noProof="0">
                  <a:ln>
                    <a:noFill/>
                  </a:ln>
                  <a:solidFill>
                    <a:srgbClr val="FFFFFF"/>
                  </a:solidFill>
                  <a:effectLst/>
                  <a:uLnTx/>
                  <a:uFillTx/>
                  <a:latin typeface="Segoe UI"/>
                  <a:ea typeface="+mn-ea"/>
                  <a:cs typeface="+mn-cs"/>
                </a:endParaRPr>
              </a:p>
            </p:txBody>
          </p:sp>
          <p:sp>
            <p:nvSpPr>
              <p:cNvPr id="124" name="Text Placeholder 3">
                <a:hlinkClick r:id="rId2"/>
                <a:extLst>
                  <a:ext uri="{FF2B5EF4-FFF2-40B4-BE49-F238E27FC236}">
                    <a16:creationId xmlns:a16="http://schemas.microsoft.com/office/drawing/2014/main" id="{BA55154A-C960-5E3E-18E0-9D24A69B37EC}"/>
                  </a:ext>
                </a:extLst>
              </p:cNvPr>
              <p:cNvSpPr txBox="1">
                <a:spLocks/>
              </p:cNvSpPr>
              <p:nvPr/>
            </p:nvSpPr>
            <p:spPr>
              <a:xfrm>
                <a:off x="1710355" y="1789942"/>
                <a:ext cx="1061798" cy="169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Times New Roman" pitchFamily="18" charset="0"/>
                    <a:hlinkClick r:id="rId2">
                      <a:extLst>
                        <a:ext uri="{A12FA001-AC4F-418D-AE19-62706E023703}">
                          <ahyp:hlinkClr xmlns:ahyp="http://schemas.microsoft.com/office/drawing/2018/hyperlinkcolor" val="tx"/>
                        </a:ext>
                      </a:extLst>
                    </a:hlinkClick>
                  </a:rPr>
                  <a:t>Learners Guide</a:t>
                </a:r>
                <a:endParaRPr kumimoji="0" lang="en-US" sz="1400" b="1" i="0" u="none" strike="noStrike" kern="1200" cap="none" spc="0" normalizeH="0" baseline="0" noProof="0">
                  <a:ln>
                    <a:noFill/>
                  </a:ln>
                  <a:solidFill>
                    <a:schemeClr val="bg1"/>
                  </a:solidFill>
                  <a:effectLst/>
                  <a:uLnTx/>
                  <a:uFillTx/>
                  <a:latin typeface="Segoe UI"/>
                  <a:ea typeface="+mn-ea"/>
                  <a:cs typeface="Times New Roman" pitchFamily="18" charset="0"/>
                </a:endParaRPr>
              </a:p>
            </p:txBody>
          </p:sp>
          <p:sp>
            <p:nvSpPr>
              <p:cNvPr id="126" name="Text Placeholder 3">
                <a:extLst>
                  <a:ext uri="{FF2B5EF4-FFF2-40B4-BE49-F238E27FC236}">
                    <a16:creationId xmlns:a16="http://schemas.microsoft.com/office/drawing/2014/main" id="{CF64B059-653B-6F8C-54CA-F44D02C4F212}"/>
                  </a:ext>
                </a:extLst>
              </p:cNvPr>
              <p:cNvSpPr txBox="1">
                <a:spLocks/>
              </p:cNvSpPr>
              <p:nvPr/>
            </p:nvSpPr>
            <p:spPr>
              <a:xfrm>
                <a:off x="1709399" y="2712671"/>
                <a:ext cx="3525128" cy="169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a:solidFill>
                      <a:schemeClr val="bg1"/>
                    </a:solidFill>
                    <a:latin typeface="Segoe UI"/>
                    <a:cs typeface="Times New Roman" pitchFamily="18" charset="0"/>
                    <a:hlinkClick r:id="rId3">
                      <a:extLst>
                        <a:ext uri="{A12FA001-AC4F-418D-AE19-62706E023703}">
                          <ahyp:hlinkClr xmlns:ahyp="http://schemas.microsoft.com/office/drawing/2018/hyperlinkcolor" val="tx"/>
                        </a:ext>
                      </a:extLst>
                    </a:hlinkClick>
                  </a:rPr>
                  <a:t>Checklist</a:t>
                </a:r>
                <a:r>
                  <a:rPr kumimoji="0" lang="en-US" sz="1400" b="1" i="0" u="none" strike="noStrike" kern="1200" cap="none" spc="0" normalizeH="0" baseline="0" noProof="0">
                    <a:ln>
                      <a:noFill/>
                    </a:ln>
                    <a:solidFill>
                      <a:schemeClr val="bg1"/>
                    </a:solidFill>
                    <a:effectLst/>
                    <a:uLnTx/>
                    <a:uFillTx/>
                    <a:latin typeface="Segoe UI"/>
                    <a:cs typeface="Times New Roman" pitchFamily="18" charset="0"/>
                    <a:hlinkClick r:id="rId3">
                      <a:extLst>
                        <a:ext uri="{A12FA001-AC4F-418D-AE19-62706E023703}">
                          <ahyp:hlinkClr xmlns:ahyp="http://schemas.microsoft.com/office/drawing/2018/hyperlinkcolor" val="tx"/>
                        </a:ext>
                      </a:extLst>
                    </a:hlinkClick>
                  </a:rPr>
                  <a:t> Template</a:t>
                </a:r>
                <a:endParaRPr kumimoji="0" lang="en-US" sz="1400" b="1" i="0" u="none" strike="noStrike" kern="1200" cap="none" spc="0" normalizeH="0" baseline="0" noProof="0">
                  <a:ln>
                    <a:noFill/>
                  </a:ln>
                  <a:solidFill>
                    <a:schemeClr val="bg1"/>
                  </a:solidFill>
                  <a:effectLst/>
                  <a:uLnTx/>
                  <a:uFillTx/>
                  <a:latin typeface="Segoe UI"/>
                  <a:ea typeface="+mn-ea"/>
                  <a:cs typeface="Times New Roman" pitchFamily="18" charset="0"/>
                </a:endParaRPr>
              </a:p>
            </p:txBody>
          </p:sp>
          <p:sp>
            <p:nvSpPr>
              <p:cNvPr id="127" name="Text Placeholder 3">
                <a:hlinkClick r:id="rId4" action="ppaction://hlinkfile"/>
                <a:extLst>
                  <a:ext uri="{FF2B5EF4-FFF2-40B4-BE49-F238E27FC236}">
                    <a16:creationId xmlns:a16="http://schemas.microsoft.com/office/drawing/2014/main" id="{C43C59D8-BA3C-FE8A-561C-4BAB6A590C61}"/>
                  </a:ext>
                </a:extLst>
              </p:cNvPr>
              <p:cNvSpPr txBox="1">
                <a:spLocks/>
              </p:cNvSpPr>
              <p:nvPr/>
            </p:nvSpPr>
            <p:spPr>
              <a:xfrm>
                <a:off x="1709399" y="3168042"/>
                <a:ext cx="1869977" cy="169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eaLnBrk="0" fontAlgn="base" hangingPunct="0">
                  <a:spcBef>
                    <a:spcPct val="10000"/>
                  </a:spcBef>
                  <a:spcAft>
                    <a:spcPct val="0"/>
                  </a:spcAft>
                  <a:buClr>
                    <a:srgbClr val="0B1F65"/>
                  </a:buClr>
                  <a:defRPr/>
                </a:pPr>
                <a:r>
                  <a:rPr kumimoji="0" lang="en-US" sz="1400" b="1" i="0" u="none" strike="noStrike" kern="1200" cap="none" spc="0" normalizeH="0" baseline="0" noProof="0">
                    <a:ln>
                      <a:noFill/>
                    </a:ln>
                    <a:solidFill>
                      <a:schemeClr val="bg1"/>
                    </a:solidFill>
                    <a:effectLst/>
                    <a:uLnTx/>
                    <a:uFillTx/>
                    <a:latin typeface="Segoe UI"/>
                    <a:ea typeface="+mn-ea"/>
                    <a:cs typeface="Times New Roman"/>
                    <a:hlinkClick r:id="rId5">
                      <a:extLst>
                        <a:ext uri="{A12FA001-AC4F-418D-AE19-62706E023703}">
                          <ahyp:hlinkClr xmlns:ahyp="http://schemas.microsoft.com/office/drawing/2018/hyperlinkcolor" val="tx"/>
                        </a:ext>
                      </a:extLst>
                    </a:hlinkClick>
                  </a:rPr>
                  <a:t>QA Testing</a:t>
                </a:r>
                <a:r>
                  <a:rPr lang="en-US" sz="1400" b="1">
                    <a:solidFill>
                      <a:schemeClr val="bg1"/>
                    </a:solidFill>
                    <a:latin typeface="Segoe UI"/>
                    <a:cs typeface="Times New Roman"/>
                  </a:rPr>
                  <a:t> Sample</a:t>
                </a:r>
                <a:endParaRPr kumimoji="0" lang="en-US" sz="1400" b="1" i="0" u="none" strike="noStrike" kern="1200" cap="none" spc="0" normalizeH="0" baseline="0" noProof="0">
                  <a:ln>
                    <a:noFill/>
                  </a:ln>
                  <a:solidFill>
                    <a:schemeClr val="bg1"/>
                  </a:solidFill>
                  <a:effectLst/>
                  <a:uLnTx/>
                  <a:uFillTx/>
                  <a:latin typeface="Segoe UI"/>
                  <a:ea typeface="+mn-ea"/>
                  <a:cs typeface="Times New Roman" pitchFamily="18" charset="0"/>
                </a:endParaRPr>
              </a:p>
            </p:txBody>
          </p:sp>
          <p:sp>
            <p:nvSpPr>
              <p:cNvPr id="128" name="Text Placeholder 3">
                <a:hlinkClick r:id="rId6" action="ppaction://hlinkpres?slideindex=1&amp;slidetitle="/>
                <a:extLst>
                  <a:ext uri="{FF2B5EF4-FFF2-40B4-BE49-F238E27FC236}">
                    <a16:creationId xmlns:a16="http://schemas.microsoft.com/office/drawing/2014/main" id="{9B1D7FEE-7EC0-B8C7-D56C-2C0BA564753B}"/>
                  </a:ext>
                </a:extLst>
              </p:cNvPr>
              <p:cNvSpPr txBox="1">
                <a:spLocks/>
              </p:cNvSpPr>
              <p:nvPr/>
            </p:nvSpPr>
            <p:spPr>
              <a:xfrm>
                <a:off x="1710357" y="3621788"/>
                <a:ext cx="915656" cy="169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400" b="1">
                    <a:solidFill>
                      <a:schemeClr val="bg1"/>
                    </a:solidFill>
                    <a:latin typeface="Segoe UI"/>
                    <a:cs typeface="Times New Roman" pitchFamily="18" charset="0"/>
                    <a:hlinkClick r:id="rId7">
                      <a:extLst>
                        <a:ext uri="{A12FA001-AC4F-418D-AE19-62706E023703}">
                          <ahyp:hlinkClr xmlns:ahyp="http://schemas.microsoft.com/office/drawing/2018/hyperlinkcolor" val="tx"/>
                        </a:ext>
                      </a:extLst>
                    </a:hlinkClick>
                  </a:rPr>
                  <a:t>Best Practices</a:t>
                </a:r>
                <a:endParaRPr kumimoji="0" lang="en-US" sz="1400" b="1" i="0" u="none" strike="noStrike" kern="1200" cap="none" spc="0" normalizeH="0" baseline="0" noProof="0">
                  <a:ln>
                    <a:noFill/>
                  </a:ln>
                  <a:solidFill>
                    <a:schemeClr val="bg1"/>
                  </a:solidFill>
                  <a:effectLst/>
                  <a:uLnTx/>
                  <a:uFillTx/>
                  <a:latin typeface="Segoe UI"/>
                  <a:ea typeface="+mn-ea"/>
                  <a:cs typeface="Times New Roman" pitchFamily="18" charset="0"/>
                </a:endParaRPr>
              </a:p>
            </p:txBody>
          </p:sp>
          <p:sp>
            <p:nvSpPr>
              <p:cNvPr id="132" name="Freeform 56">
                <a:extLst>
                  <a:ext uri="{FF2B5EF4-FFF2-40B4-BE49-F238E27FC236}">
                    <a16:creationId xmlns:a16="http://schemas.microsoft.com/office/drawing/2014/main" id="{0A33D594-8F4E-E8CD-E1F4-8939DE5B53DC}"/>
                  </a:ext>
                </a:extLst>
              </p:cNvPr>
              <p:cNvSpPr>
                <a:spLocks noEditPoints="1"/>
              </p:cNvSpPr>
              <p:nvPr/>
            </p:nvSpPr>
            <p:spPr bwMode="auto">
              <a:xfrm>
                <a:off x="6457780" y="3093146"/>
                <a:ext cx="322456" cy="322456"/>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grpSp>
        <p:grpSp>
          <p:nvGrpSpPr>
            <p:cNvPr id="168" name="Group 167">
              <a:extLst>
                <a:ext uri="{FF2B5EF4-FFF2-40B4-BE49-F238E27FC236}">
                  <a16:creationId xmlns:a16="http://schemas.microsoft.com/office/drawing/2014/main" id="{92DB67C2-68E8-6012-F875-D3D67C87F912}"/>
                </a:ext>
              </a:extLst>
            </p:cNvPr>
            <p:cNvGrpSpPr/>
            <p:nvPr/>
          </p:nvGrpSpPr>
          <p:grpSpPr>
            <a:xfrm>
              <a:off x="0" y="5146221"/>
              <a:ext cx="6096003" cy="1379602"/>
              <a:chOff x="0" y="5146221"/>
              <a:chExt cx="6096003" cy="1379602"/>
            </a:xfrm>
          </p:grpSpPr>
          <p:grpSp>
            <p:nvGrpSpPr>
              <p:cNvPr id="165" name="Group 164">
                <a:extLst>
                  <a:ext uri="{FF2B5EF4-FFF2-40B4-BE49-F238E27FC236}">
                    <a16:creationId xmlns:a16="http://schemas.microsoft.com/office/drawing/2014/main" id="{960DC7D2-541D-E496-400C-2DA8FFAF1055}"/>
                  </a:ext>
                </a:extLst>
              </p:cNvPr>
              <p:cNvGrpSpPr/>
              <p:nvPr/>
            </p:nvGrpSpPr>
            <p:grpSpPr>
              <a:xfrm>
                <a:off x="0" y="5152916"/>
                <a:ext cx="6096003" cy="1372907"/>
                <a:chOff x="152399" y="1561663"/>
                <a:chExt cx="6096003" cy="1372907"/>
              </a:xfrm>
            </p:grpSpPr>
            <p:sp>
              <p:nvSpPr>
                <p:cNvPr id="160" name="Rectangle 5">
                  <a:extLst>
                    <a:ext uri="{FF2B5EF4-FFF2-40B4-BE49-F238E27FC236}">
                      <a16:creationId xmlns:a16="http://schemas.microsoft.com/office/drawing/2014/main" id="{DFBB6389-0A72-3CBE-B00F-C5F3C349FCAA}"/>
                    </a:ext>
                  </a:extLst>
                </p:cNvPr>
                <p:cNvSpPr>
                  <a:spLocks noChangeArrowheads="1"/>
                </p:cNvSpPr>
                <p:nvPr/>
              </p:nvSpPr>
              <p:spPr bwMode="auto">
                <a:xfrm>
                  <a:off x="1513007" y="1561663"/>
                  <a:ext cx="4735395" cy="621068"/>
                </a:xfrm>
                <a:prstGeom prst="rect">
                  <a:avLst/>
                </a:pr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sp>
              <p:nvSpPr>
                <p:cNvPr id="161" name="Rectangle 6">
                  <a:extLst>
                    <a:ext uri="{FF2B5EF4-FFF2-40B4-BE49-F238E27FC236}">
                      <a16:creationId xmlns:a16="http://schemas.microsoft.com/office/drawing/2014/main" id="{0624363A-12C1-5E8D-697E-6F2F8B5A9C7C}"/>
                    </a:ext>
                  </a:extLst>
                </p:cNvPr>
                <p:cNvSpPr>
                  <a:spLocks noChangeArrowheads="1"/>
                </p:cNvSpPr>
                <p:nvPr/>
              </p:nvSpPr>
              <p:spPr bwMode="auto">
                <a:xfrm>
                  <a:off x="152399" y="2125273"/>
                  <a:ext cx="845347" cy="809297"/>
                </a:xfrm>
                <a:prstGeom prst="rect">
                  <a:avLst/>
                </a:pr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grpSp>
          <p:sp>
            <p:nvSpPr>
              <p:cNvPr id="167" name="Freeform 15">
                <a:extLst>
                  <a:ext uri="{FF2B5EF4-FFF2-40B4-BE49-F238E27FC236}">
                    <a16:creationId xmlns:a16="http://schemas.microsoft.com/office/drawing/2014/main" id="{496BCA51-B5B7-B5E8-179D-066130995E48}"/>
                  </a:ext>
                </a:extLst>
              </p:cNvPr>
              <p:cNvSpPr>
                <a:spLocks/>
              </p:cNvSpPr>
              <p:nvPr/>
            </p:nvSpPr>
            <p:spPr bwMode="auto">
              <a:xfrm>
                <a:off x="845345" y="5146221"/>
                <a:ext cx="524883" cy="1372148"/>
              </a:xfrm>
              <a:custGeom>
                <a:avLst/>
                <a:gdLst>
                  <a:gd name="T0" fmla="*/ 256 w 256"/>
                  <a:gd name="T1" fmla="*/ 0 h 639"/>
                  <a:gd name="T2" fmla="*/ 256 w 256"/>
                  <a:gd name="T3" fmla="*/ 295 h 639"/>
                  <a:gd name="T4" fmla="*/ 0 w 256"/>
                  <a:gd name="T5" fmla="*/ 639 h 639"/>
                  <a:gd name="T6" fmla="*/ 0 w 256"/>
                  <a:gd name="T7" fmla="*/ 262 h 639"/>
                  <a:gd name="T8" fmla="*/ 256 w 256"/>
                  <a:gd name="T9" fmla="*/ 0 h 639"/>
                </a:gdLst>
                <a:ahLst/>
                <a:cxnLst>
                  <a:cxn ang="0">
                    <a:pos x="T0" y="T1"/>
                  </a:cxn>
                  <a:cxn ang="0">
                    <a:pos x="T2" y="T3"/>
                  </a:cxn>
                  <a:cxn ang="0">
                    <a:pos x="T4" y="T5"/>
                  </a:cxn>
                  <a:cxn ang="0">
                    <a:pos x="T6" y="T7"/>
                  </a:cxn>
                  <a:cxn ang="0">
                    <a:pos x="T8" y="T9"/>
                  </a:cxn>
                </a:cxnLst>
                <a:rect l="0" t="0" r="r" b="b"/>
                <a:pathLst>
                  <a:path w="256" h="639">
                    <a:moveTo>
                      <a:pt x="256" y="0"/>
                    </a:moveTo>
                    <a:lnTo>
                      <a:pt x="256" y="295"/>
                    </a:lnTo>
                    <a:lnTo>
                      <a:pt x="0" y="639"/>
                    </a:lnTo>
                    <a:lnTo>
                      <a:pt x="0" y="262"/>
                    </a:lnTo>
                    <a:lnTo>
                      <a:pt x="25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a:ea typeface="+mn-ea"/>
                  <a:cs typeface="Times New Roman" pitchFamily="18" charset="0"/>
                </a:endParaRPr>
              </a:p>
            </p:txBody>
          </p:sp>
        </p:grpSp>
      </p:grpSp>
      <p:sp>
        <p:nvSpPr>
          <p:cNvPr id="170" name="Sev01">
            <a:extLst>
              <a:ext uri="{FF2B5EF4-FFF2-40B4-BE49-F238E27FC236}">
                <a16:creationId xmlns:a16="http://schemas.microsoft.com/office/drawing/2014/main" id="{91DD69C6-2F11-07D7-8D0D-E68BDAA9E758}"/>
              </a:ext>
            </a:extLst>
          </p:cNvPr>
          <p:cNvSpPr>
            <a:spLocks noChangeAspect="1"/>
          </p:cNvSpPr>
          <p:nvPr/>
        </p:nvSpPr>
        <p:spPr>
          <a:xfrm>
            <a:off x="5664168" y="4465778"/>
            <a:ext cx="914400" cy="914500"/>
          </a:xfrm>
          <a:prstGeom prst="ellipse">
            <a:avLst/>
          </a:prstGeom>
          <a:solidFill>
            <a:schemeClr val="bg1"/>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4000" b="0" i="0" u="none" strike="noStrike" kern="1200" cap="none" spc="0" normalizeH="0" baseline="0" noProof="0">
              <a:ln>
                <a:noFill/>
              </a:ln>
              <a:solidFill>
                <a:srgbClr val="FFFFFF"/>
              </a:solidFill>
              <a:effectLst/>
              <a:uLnTx/>
              <a:uFillTx/>
              <a:latin typeface="Segoe UI"/>
              <a:ea typeface="+mn-ea"/>
              <a:cs typeface="+mn-cs"/>
            </a:endParaRPr>
          </a:p>
        </p:txBody>
      </p:sp>
      <p:sp>
        <p:nvSpPr>
          <p:cNvPr id="183" name="Text Placeholder 3">
            <a:extLst>
              <a:ext uri="{FF2B5EF4-FFF2-40B4-BE49-F238E27FC236}">
                <a16:creationId xmlns:a16="http://schemas.microsoft.com/office/drawing/2014/main" id="{EA1A7E65-B59E-9365-E596-1E1C4BDFCA4F}"/>
              </a:ext>
            </a:extLst>
          </p:cNvPr>
          <p:cNvSpPr txBox="1">
            <a:spLocks/>
          </p:cNvSpPr>
          <p:nvPr/>
        </p:nvSpPr>
        <p:spPr>
          <a:xfrm>
            <a:off x="1943938" y="4721424"/>
            <a:ext cx="3378244" cy="21544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Times New Roman" pitchFamily="18" charset="0"/>
                <a:hlinkClick r:id="rId8">
                  <a:extLst>
                    <a:ext uri="{A12FA001-AC4F-418D-AE19-62706E023703}">
                      <ahyp:hlinkClr xmlns:ahyp="http://schemas.microsoft.com/office/drawing/2018/hyperlinkcolor" val="tx"/>
                    </a:ext>
                  </a:extLst>
                </a:hlinkClick>
              </a:rPr>
              <a:t>Common Problems and Challenges</a:t>
            </a:r>
            <a:endParaRPr kumimoji="0" lang="en-US" sz="1400" b="1" i="0" u="none" strike="noStrike" kern="1200" cap="none" spc="0" normalizeH="0" baseline="0" noProof="0">
              <a:ln>
                <a:noFill/>
              </a:ln>
              <a:solidFill>
                <a:schemeClr val="bg1"/>
              </a:solidFill>
              <a:effectLst/>
              <a:uLnTx/>
              <a:uFillTx/>
              <a:latin typeface="Segoe UI"/>
              <a:ea typeface="+mn-ea"/>
              <a:cs typeface="Times New Roman" pitchFamily="18" charset="0"/>
            </a:endParaRPr>
          </a:p>
        </p:txBody>
      </p:sp>
      <p:sp>
        <p:nvSpPr>
          <p:cNvPr id="184" name="Title 1">
            <a:extLst>
              <a:ext uri="{FF2B5EF4-FFF2-40B4-BE49-F238E27FC236}">
                <a16:creationId xmlns:a16="http://schemas.microsoft.com/office/drawing/2014/main" id="{01A6EE30-684B-FFB3-88D7-70AC16E4D1BD}"/>
              </a:ext>
            </a:extLst>
          </p:cNvPr>
          <p:cNvSpPr txBox="1">
            <a:spLocks/>
          </p:cNvSpPr>
          <p:nvPr/>
        </p:nvSpPr>
        <p:spPr>
          <a:xfrm>
            <a:off x="139084" y="309008"/>
            <a:ext cx="11062315" cy="304321"/>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a:ln>
                  <a:noFill/>
                </a:ln>
                <a:solidFill>
                  <a:srgbClr val="800000"/>
                </a:solidFill>
                <a:effectLst/>
                <a:uLnTx/>
                <a:uFillTx/>
                <a:latin typeface="Segoe UI"/>
                <a:ea typeface="+mj-ea"/>
                <a:cs typeface="+mj-cs"/>
              </a:rPr>
              <a:t>Appendix</a:t>
            </a:r>
            <a:endParaRPr kumimoji="0" lang="en-IN" sz="2000" b="1" i="0" u="none" strike="noStrike" kern="0" cap="none" spc="0" normalizeH="0" baseline="0" noProof="0">
              <a:ln>
                <a:noFill/>
              </a:ln>
              <a:solidFill>
                <a:srgbClr val="800000"/>
              </a:solidFill>
              <a:effectLst/>
              <a:uLnTx/>
              <a:uFillTx/>
              <a:latin typeface="Segoe UI"/>
              <a:ea typeface="+mj-ea"/>
              <a:cs typeface="+mj-cs"/>
            </a:endParaRPr>
          </a:p>
        </p:txBody>
      </p:sp>
      <p:sp>
        <p:nvSpPr>
          <p:cNvPr id="185" name="Rectangle 2">
            <a:extLst>
              <a:ext uri="{FF2B5EF4-FFF2-40B4-BE49-F238E27FC236}">
                <a16:creationId xmlns:a16="http://schemas.microsoft.com/office/drawing/2014/main" id="{00E92747-50BA-99FF-BBFD-E4587FEE272F}"/>
              </a:ext>
            </a:extLst>
          </p:cNvPr>
          <p:cNvSpPr>
            <a:spLocks noChangeArrowheads="1"/>
          </p:cNvSpPr>
          <p:nvPr/>
        </p:nvSpPr>
        <p:spPr bwMode="auto">
          <a:xfrm>
            <a:off x="0" y="823903"/>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186" name="TextBox 185">
            <a:extLst>
              <a:ext uri="{FF2B5EF4-FFF2-40B4-BE49-F238E27FC236}">
                <a16:creationId xmlns:a16="http://schemas.microsoft.com/office/drawing/2014/main" id="{A97CB57C-3802-6F89-BD7F-A5552AFE2D0B}"/>
              </a:ext>
            </a:extLst>
          </p:cNvPr>
          <p:cNvSpPr txBox="1"/>
          <p:nvPr/>
        </p:nvSpPr>
        <p:spPr>
          <a:xfrm>
            <a:off x="129145" y="880017"/>
            <a:ext cx="11217758" cy="67864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altLang="en-US" sz="1300" b="0" i="0" u="none" strike="noStrike" kern="1200" cap="none" spc="0" normalizeH="0" baseline="0" noProof="0">
                <a:ln>
                  <a:noFill/>
                </a:ln>
                <a:solidFill>
                  <a:srgbClr val="000000"/>
                </a:solidFill>
                <a:effectLst/>
                <a:uLnTx/>
                <a:uFillTx/>
                <a:latin typeface="Segoe UI Semilight"/>
                <a:ea typeface="+mn-ea"/>
                <a:cs typeface="Times New Roman" pitchFamily="18" charset="0"/>
              </a:rPr>
              <a:t> These documents serves as a comprehensive resource to effectively kickstart a </a:t>
            </a:r>
            <a:r>
              <a:rPr lang="en-US" altLang="en-US" sz="1300">
                <a:solidFill>
                  <a:srgbClr val="000000"/>
                </a:solidFill>
                <a:latin typeface="Segoe UI Semilight"/>
                <a:cs typeface="Times New Roman" pitchFamily="18" charset="0"/>
              </a:rPr>
              <a:t>Power-BI </a:t>
            </a:r>
            <a:r>
              <a:rPr kumimoji="0" lang="en-US" altLang="en-US" sz="1300" b="0" i="0" u="none" strike="noStrike" kern="1200" cap="none" spc="0" normalizeH="0" baseline="0" noProof="0">
                <a:ln>
                  <a:noFill/>
                </a:ln>
                <a:solidFill>
                  <a:srgbClr val="000000"/>
                </a:solidFill>
                <a:effectLst/>
                <a:uLnTx/>
                <a:uFillTx/>
                <a:latin typeface="Segoe UI Semilight"/>
                <a:ea typeface="+mn-ea"/>
                <a:cs typeface="Times New Roman" pitchFamily="18" charset="0"/>
              </a:rPr>
              <a:t>based project. It covers the following key areas:</a:t>
            </a:r>
            <a:br>
              <a:rPr kumimoji="0" lang="en-US" altLang="en-US" sz="1300" b="0" i="0" u="none" strike="noStrike" kern="1200" cap="none" spc="0" normalizeH="0" baseline="0" noProof="0">
                <a:ln>
                  <a:noFill/>
                </a:ln>
                <a:solidFill>
                  <a:srgbClr val="000000"/>
                </a:solidFill>
                <a:effectLst/>
                <a:uLnTx/>
                <a:uFillTx/>
                <a:latin typeface="Segoe UI Semilight"/>
                <a:ea typeface="+mn-ea"/>
                <a:cs typeface="Times New Roman" pitchFamily="18" charset="0"/>
              </a:rPr>
            </a:br>
            <a:endParaRPr kumimoji="0" lang="en-US" altLang="en-US" sz="1300" b="0" i="0" u="none" strike="noStrike" kern="1200" cap="none" spc="0" normalizeH="0" baseline="0" noProof="0">
              <a:ln>
                <a:noFill/>
              </a:ln>
              <a:solidFill>
                <a:srgbClr val="000000"/>
              </a:solidFill>
              <a:effectLst/>
              <a:uLnTx/>
              <a:uFillTx/>
              <a:latin typeface="Segoe UI Semilight"/>
              <a:ea typeface="+mn-ea"/>
              <a:cs typeface="Times New Roman" pitchFamily="18" charset="0"/>
            </a:endParaRP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pic>
        <p:nvPicPr>
          <p:cNvPr id="188" name="Graphic 187" descr="Books with solid fill">
            <a:extLst>
              <a:ext uri="{FF2B5EF4-FFF2-40B4-BE49-F238E27FC236}">
                <a16:creationId xmlns:a16="http://schemas.microsoft.com/office/drawing/2014/main" id="{D7C030DC-7091-0F56-8E44-D50A0C0AA1A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93307" y="1643293"/>
            <a:ext cx="586954" cy="586954"/>
          </a:xfrm>
          <a:prstGeom prst="rect">
            <a:avLst/>
          </a:prstGeom>
        </p:spPr>
      </p:pic>
      <p:pic>
        <p:nvPicPr>
          <p:cNvPr id="190" name="Graphic 189" descr="Test Dummy with solid fill">
            <a:extLst>
              <a:ext uri="{FF2B5EF4-FFF2-40B4-BE49-F238E27FC236}">
                <a16:creationId xmlns:a16="http://schemas.microsoft.com/office/drawing/2014/main" id="{BEC42DB1-AADA-7E63-5419-B440B97BB01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02703" y="2159948"/>
            <a:ext cx="719750" cy="719750"/>
          </a:xfrm>
          <a:prstGeom prst="rect">
            <a:avLst/>
          </a:prstGeom>
        </p:spPr>
      </p:pic>
      <p:pic>
        <p:nvPicPr>
          <p:cNvPr id="192" name="Graphic 191" descr="Compass with solid fill">
            <a:extLst>
              <a:ext uri="{FF2B5EF4-FFF2-40B4-BE49-F238E27FC236}">
                <a16:creationId xmlns:a16="http://schemas.microsoft.com/office/drawing/2014/main" id="{0BE6290D-9A85-13ED-2FC8-14194310A70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905442" y="2737572"/>
            <a:ext cx="775387" cy="775387"/>
          </a:xfrm>
          <a:prstGeom prst="rect">
            <a:avLst/>
          </a:prstGeom>
        </p:spPr>
      </p:pic>
      <p:sp>
        <p:nvSpPr>
          <p:cNvPr id="18" name="TextBox 17">
            <a:extLst>
              <a:ext uri="{FF2B5EF4-FFF2-40B4-BE49-F238E27FC236}">
                <a16:creationId xmlns:a16="http://schemas.microsoft.com/office/drawing/2014/main" id="{50B5AA08-D1F6-324A-2901-51C08FCCF51B}"/>
              </a:ext>
            </a:extLst>
          </p:cNvPr>
          <p:cNvSpPr txBox="1"/>
          <p:nvPr/>
        </p:nvSpPr>
        <p:spPr>
          <a:xfrm>
            <a:off x="5313145" y="1573187"/>
            <a:ext cx="6269255" cy="430887"/>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altLang="en-US" sz="1100" b="0" i="0" u="none" strike="noStrike" kern="1200" cap="none" spc="0" normalizeH="0" baseline="0" noProof="0">
                <a:ln>
                  <a:noFill/>
                </a:ln>
                <a:solidFill>
                  <a:srgbClr val="000000"/>
                </a:solidFill>
                <a:effectLst/>
                <a:uLnTx/>
                <a:uFillTx/>
                <a:latin typeface="Segoe UI Semilight"/>
                <a:ea typeface="+mn-ea"/>
                <a:cs typeface="Times New Roman" pitchFamily="18" charset="0"/>
              </a:rPr>
              <a:t>A structured roadmap tailored for beginners and experienced developers alike, focusing on </a:t>
            </a:r>
            <a:r>
              <a:rPr lang="en-US" altLang="en-US" sz="1100">
                <a:solidFill>
                  <a:srgbClr val="000000"/>
                </a:solidFill>
                <a:latin typeface="Segoe UI Semilight"/>
                <a:cs typeface="Times New Roman" pitchFamily="18" charset="0"/>
              </a:rPr>
              <a:t>Power-BI</a:t>
            </a:r>
            <a:r>
              <a:rPr kumimoji="0" lang="en-US" altLang="en-US" sz="1100" b="0" i="0" u="none" strike="noStrike" kern="1200" cap="none" spc="0" normalizeH="0" baseline="0" noProof="0">
                <a:ln>
                  <a:noFill/>
                </a:ln>
                <a:solidFill>
                  <a:srgbClr val="000000"/>
                </a:solidFill>
                <a:effectLst/>
                <a:uLnTx/>
                <a:uFillTx/>
                <a:latin typeface="Segoe UI Semilight"/>
                <a:ea typeface="+mn-ea"/>
                <a:cs typeface="Times New Roman" pitchFamily="18" charset="0"/>
              </a:rPr>
              <a:t> fundamentals, advanced topics, and best practices.</a:t>
            </a: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19" name="TextBox 18">
            <a:extLst>
              <a:ext uri="{FF2B5EF4-FFF2-40B4-BE49-F238E27FC236}">
                <a16:creationId xmlns:a16="http://schemas.microsoft.com/office/drawing/2014/main" id="{898403EF-4C8B-8AED-A3DA-82B561DC2EC8}"/>
              </a:ext>
            </a:extLst>
          </p:cNvPr>
          <p:cNvSpPr txBox="1"/>
          <p:nvPr/>
        </p:nvSpPr>
        <p:spPr>
          <a:xfrm>
            <a:off x="7722016" y="2663105"/>
            <a:ext cx="4469984" cy="60016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altLang="en-US" sz="1100" b="0" i="0" u="none" strike="noStrike" kern="1200" cap="none" spc="0" normalizeH="0" baseline="0" noProof="0">
                <a:ln>
                  <a:noFill/>
                </a:ln>
                <a:solidFill>
                  <a:srgbClr val="000000"/>
                </a:solidFill>
                <a:effectLst/>
                <a:uLnTx/>
                <a:uFillTx/>
                <a:latin typeface="Segoe UI Semilight"/>
                <a:ea typeface="+mn-ea"/>
                <a:cs typeface="Times New Roman" pitchFamily="18" charset="0"/>
              </a:rPr>
              <a:t>Verify data source connections, ensure data accuracy, optimize report performance, validate role-based security, and check report alignment with business objectives.</a:t>
            </a: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21" name="TextBox 20">
            <a:extLst>
              <a:ext uri="{FF2B5EF4-FFF2-40B4-BE49-F238E27FC236}">
                <a16:creationId xmlns:a16="http://schemas.microsoft.com/office/drawing/2014/main" id="{A87610C2-9049-5A84-E4C5-15228C68A99F}"/>
              </a:ext>
            </a:extLst>
          </p:cNvPr>
          <p:cNvSpPr txBox="1"/>
          <p:nvPr/>
        </p:nvSpPr>
        <p:spPr>
          <a:xfrm>
            <a:off x="8946226" y="3385545"/>
            <a:ext cx="3245774" cy="76944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altLang="en-US" sz="1100" b="0" i="0" u="none" strike="noStrike" kern="1200" cap="none" spc="0" normalizeH="0" baseline="0" noProof="0">
                <a:ln>
                  <a:noFill/>
                </a:ln>
                <a:solidFill>
                  <a:srgbClr val="000000"/>
                </a:solidFill>
                <a:effectLst/>
                <a:uLnTx/>
                <a:uFillTx/>
                <a:latin typeface="Segoe UI Semilight"/>
                <a:ea typeface="+mn-ea"/>
                <a:cs typeface="Times New Roman" pitchFamily="18" charset="0"/>
              </a:rPr>
              <a:t>QA testing for Power BI involves validating data accuracy, testing report functionality, ensuring performance benchmarks, and verifying security measures like role-based access.</a:t>
            </a: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22" name="TextBox 21">
            <a:extLst>
              <a:ext uri="{FF2B5EF4-FFF2-40B4-BE49-F238E27FC236}">
                <a16:creationId xmlns:a16="http://schemas.microsoft.com/office/drawing/2014/main" id="{B77D1823-1BD5-3913-2DD8-99DA7442EC43}"/>
              </a:ext>
            </a:extLst>
          </p:cNvPr>
          <p:cNvSpPr txBox="1"/>
          <p:nvPr/>
        </p:nvSpPr>
        <p:spPr>
          <a:xfrm>
            <a:off x="6549277" y="2077922"/>
            <a:ext cx="4469984" cy="60016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altLang="en-US" sz="1100" b="0" i="0" u="none" strike="noStrike" kern="1200" cap="none" spc="0" normalizeH="0" baseline="0" noProof="0">
                <a:ln>
                  <a:noFill/>
                </a:ln>
                <a:solidFill>
                  <a:srgbClr val="000000"/>
                </a:solidFill>
                <a:effectLst/>
                <a:uLnTx/>
                <a:uFillTx/>
                <a:latin typeface="Segoe UI Semilight"/>
                <a:ea typeface="+mn-ea"/>
                <a:cs typeface="Times New Roman" pitchFamily="18" charset="0"/>
              </a:rPr>
              <a:t>Power BI basics involve understanding its components—Desktop, Service, and Mobile—and learning how to connect, transform, and visualize data effectively.</a:t>
            </a: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pic>
        <p:nvPicPr>
          <p:cNvPr id="4" name="Graphic 3">
            <a:extLst>
              <a:ext uri="{FF2B5EF4-FFF2-40B4-BE49-F238E27FC236}">
                <a16:creationId xmlns:a16="http://schemas.microsoft.com/office/drawing/2014/main" id="{E384CFD2-9465-7977-1A48-E4425480E21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H="1">
            <a:off x="7026205" y="3985415"/>
            <a:ext cx="645431" cy="645431"/>
          </a:xfrm>
          <a:prstGeom prst="rect">
            <a:avLst/>
          </a:prstGeom>
        </p:spPr>
      </p:pic>
      <p:sp>
        <p:nvSpPr>
          <p:cNvPr id="23" name="TextBox 22">
            <a:extLst>
              <a:ext uri="{FF2B5EF4-FFF2-40B4-BE49-F238E27FC236}">
                <a16:creationId xmlns:a16="http://schemas.microsoft.com/office/drawing/2014/main" id="{91D51518-E9D9-809D-95CC-B6D942CEF273}"/>
              </a:ext>
            </a:extLst>
          </p:cNvPr>
          <p:cNvSpPr txBox="1"/>
          <p:nvPr/>
        </p:nvSpPr>
        <p:spPr>
          <a:xfrm>
            <a:off x="7812821" y="4178248"/>
            <a:ext cx="4469984" cy="60016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altLang="en-US" sz="1100" b="0" i="0" u="none" strike="noStrike" kern="1200" cap="none" spc="0" normalizeH="0" baseline="0" noProof="0">
                <a:ln>
                  <a:noFill/>
                </a:ln>
                <a:solidFill>
                  <a:srgbClr val="000000"/>
                </a:solidFill>
                <a:effectLst/>
                <a:uLnTx/>
                <a:uFillTx/>
                <a:latin typeface="Segoe UI Semilight"/>
                <a:ea typeface="+mn-ea"/>
                <a:cs typeface="Times New Roman" pitchFamily="18" charset="0"/>
              </a:rPr>
              <a:t>Adopt consistent naming conventions, optimize data models for performance, implement row-level security for data access, and ensure reports are user-friendly and aligned with business objectives.</a:t>
            </a: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24" name="TextBox 23">
            <a:extLst>
              <a:ext uri="{FF2B5EF4-FFF2-40B4-BE49-F238E27FC236}">
                <a16:creationId xmlns:a16="http://schemas.microsoft.com/office/drawing/2014/main" id="{969A1093-FFA4-A54C-7185-5D4507F2B7FF}"/>
              </a:ext>
            </a:extLst>
          </p:cNvPr>
          <p:cNvSpPr txBox="1"/>
          <p:nvPr/>
        </p:nvSpPr>
        <p:spPr>
          <a:xfrm>
            <a:off x="6598978" y="4855343"/>
            <a:ext cx="5271602" cy="60016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altLang="en-US" sz="1100" b="0" i="0" u="none" strike="noStrike" kern="1200" cap="none" spc="0" normalizeH="0" baseline="0" noProof="0">
                <a:ln>
                  <a:noFill/>
                </a:ln>
                <a:solidFill>
                  <a:srgbClr val="000000"/>
                </a:solidFill>
                <a:effectLst/>
                <a:uLnTx/>
                <a:uFillTx/>
                <a:latin typeface="Segoe UI Semilight"/>
                <a:ea typeface="+mn-ea"/>
                <a:cs typeface="Times New Roman" pitchFamily="18" charset="0"/>
              </a:rPr>
              <a:t>Common challenges in Power BI include performance issues, data inaccuracies, complex DAX formulas, integration difficulties, user access management, scalability, and limited visualization customization.</a:t>
            </a: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pic>
        <p:nvPicPr>
          <p:cNvPr id="8" name="Graphic 7" descr="Stacked Rocks with solid fill">
            <a:extLst>
              <a:ext uri="{FF2B5EF4-FFF2-40B4-BE49-F238E27FC236}">
                <a16:creationId xmlns:a16="http://schemas.microsoft.com/office/drawing/2014/main" id="{C266A671-B77F-C684-275C-2AD50FF7520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744429" y="4550225"/>
            <a:ext cx="773287" cy="773287"/>
          </a:xfrm>
          <a:prstGeom prst="rect">
            <a:avLst/>
          </a:prstGeom>
        </p:spPr>
      </p:pic>
      <p:sp>
        <p:nvSpPr>
          <p:cNvPr id="6" name="Rectangle 5">
            <a:extLst>
              <a:ext uri="{FF2B5EF4-FFF2-40B4-BE49-F238E27FC236}">
                <a16:creationId xmlns:a16="http://schemas.microsoft.com/office/drawing/2014/main" id="{33AAD42D-BFFD-4DC8-83E5-93171A01BCA8}"/>
              </a:ext>
            </a:extLst>
          </p:cNvPr>
          <p:cNvSpPr/>
          <p:nvPr/>
        </p:nvSpPr>
        <p:spPr>
          <a:xfrm>
            <a:off x="-9461"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b="1" i="1" u="none" strike="noStrike" kern="0" cap="none" spc="0" normalizeH="0" baseline="0" noProof="0">
                <a:ln>
                  <a:noFill/>
                </a:ln>
                <a:solidFill>
                  <a:prstClr val="white"/>
                </a:solidFill>
                <a:effectLst/>
                <a:uLnTx/>
                <a:uFillTx/>
                <a:latin typeface="Segoe UI"/>
                <a:ea typeface="+mn-ea"/>
                <a:cs typeface="Times New Roman" pitchFamily="18" charset="0"/>
              </a:rPr>
              <a:t>Appendix</a:t>
            </a:r>
          </a:p>
        </p:txBody>
      </p:sp>
      <p:pic>
        <p:nvPicPr>
          <p:cNvPr id="156" name="Picture 2" descr="Microsoft Excel Logo - PNG and Vector - Logo Download">
            <a:extLst>
              <a:ext uri="{FF2B5EF4-FFF2-40B4-BE49-F238E27FC236}">
                <a16:creationId xmlns:a16="http://schemas.microsoft.com/office/drawing/2014/main" id="{04265EAF-19FD-F3AC-7613-E0B0E02EFD5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67456" y="2951064"/>
            <a:ext cx="428798" cy="398796"/>
          </a:xfrm>
          <a:prstGeom prst="rect">
            <a:avLst/>
          </a:prstGeom>
          <a:noFill/>
          <a:extLst>
            <a:ext uri="{909E8E84-426E-40DD-AFC4-6F175D3DCCD1}">
              <a14:hiddenFill xmlns:a14="http://schemas.microsoft.com/office/drawing/2010/main">
                <a:solidFill>
                  <a:srgbClr val="FFFFFF"/>
                </a:solidFill>
              </a14:hiddenFill>
            </a:ext>
          </a:extLst>
        </p:spPr>
      </p:pic>
      <p:pic>
        <p:nvPicPr>
          <p:cNvPr id="157" name="Picture 2" descr="Microsoft Excel Logo - PNG and Vector - Logo Download">
            <a:extLst>
              <a:ext uri="{FF2B5EF4-FFF2-40B4-BE49-F238E27FC236}">
                <a16:creationId xmlns:a16="http://schemas.microsoft.com/office/drawing/2014/main" id="{B17D51ED-888C-5A7D-4707-C5AAEE5802E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55684" y="3544828"/>
            <a:ext cx="428798" cy="398796"/>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3">
            <a:extLst>
              <a:ext uri="{FF2B5EF4-FFF2-40B4-BE49-F238E27FC236}">
                <a16:creationId xmlns:a16="http://schemas.microsoft.com/office/drawing/2014/main" id="{1930E245-E688-C730-63B0-323AB2BE367E}"/>
              </a:ext>
            </a:extLst>
          </p:cNvPr>
          <p:cNvSpPr txBox="1">
            <a:spLocks/>
          </p:cNvSpPr>
          <p:nvPr/>
        </p:nvSpPr>
        <p:spPr>
          <a:xfrm>
            <a:off x="2145850" y="2388225"/>
            <a:ext cx="1494817" cy="21544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chemeClr val="bg1"/>
                </a:solidFill>
                <a:effectLst/>
                <a:uLnTx/>
                <a:uFillTx/>
                <a:latin typeface="Segoe UI"/>
                <a:ea typeface="+mn-ea"/>
                <a:cs typeface="Times New Roman" pitchFamily="18" charset="0"/>
                <a:hlinkClick r:id="rId20">
                  <a:extLst>
                    <a:ext uri="{A12FA001-AC4F-418D-AE19-62706E023703}">
                      <ahyp:hlinkClr xmlns:ahyp="http://schemas.microsoft.com/office/drawing/2018/hyperlinkcolor" val="tx"/>
                    </a:ext>
                  </a:extLst>
                </a:hlinkClick>
              </a:rPr>
              <a:t>Power BI Basics</a:t>
            </a:r>
            <a:endParaRPr kumimoji="0" lang="en-US" sz="1400" b="1" i="0" u="none" strike="noStrike" kern="1200" cap="none" spc="0" normalizeH="0" baseline="0" noProof="0">
              <a:ln>
                <a:noFill/>
              </a:ln>
              <a:solidFill>
                <a:schemeClr val="bg1"/>
              </a:solidFill>
              <a:effectLst/>
              <a:uLnTx/>
              <a:uFillTx/>
              <a:latin typeface="Segoe UI"/>
              <a:ea typeface="+mn-ea"/>
              <a:cs typeface="Times New Roman" pitchFamily="18" charset="0"/>
            </a:endParaRPr>
          </a:p>
        </p:txBody>
      </p:sp>
      <p:pic>
        <p:nvPicPr>
          <p:cNvPr id="26" name="Picture 2" descr="Powerpoint ">
            <a:extLst>
              <a:ext uri="{FF2B5EF4-FFF2-40B4-BE49-F238E27FC236}">
                <a16:creationId xmlns:a16="http://schemas.microsoft.com/office/drawing/2014/main" id="{E42C40CB-7BCD-CB72-D4B2-DA5028F5FA0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87026" y="1773199"/>
            <a:ext cx="428798" cy="41007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Powerpoint ">
            <a:extLst>
              <a:ext uri="{FF2B5EF4-FFF2-40B4-BE49-F238E27FC236}">
                <a16:creationId xmlns:a16="http://schemas.microsoft.com/office/drawing/2014/main" id="{AE31062E-97F8-5B03-1852-43E2B352F34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497187" y="2323845"/>
            <a:ext cx="428798" cy="41007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descr="Powerpoint ">
            <a:extLst>
              <a:ext uri="{FF2B5EF4-FFF2-40B4-BE49-F238E27FC236}">
                <a16:creationId xmlns:a16="http://schemas.microsoft.com/office/drawing/2014/main" id="{8C5AD329-FAF2-186E-4003-EB7B16F10A0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514172" y="4105540"/>
            <a:ext cx="428798" cy="4100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ord ">
            <a:extLst>
              <a:ext uri="{FF2B5EF4-FFF2-40B4-BE49-F238E27FC236}">
                <a16:creationId xmlns:a16="http://schemas.microsoft.com/office/drawing/2014/main" id="{C2CE4D0B-6390-E7F5-9A9F-7BAC8F1966B9}"/>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86142" y="4672859"/>
            <a:ext cx="468161" cy="438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748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365F89D-9553-D0E1-489C-8F2478A596A5}"/>
            </a:ext>
          </a:extLst>
        </p:cNvPr>
        <p:cNvGrpSpPr/>
        <p:nvPr/>
      </p:nvGrpSpPr>
      <p:grpSpPr>
        <a:xfrm>
          <a:off x="0" y="0"/>
          <a:ext cx="0" cy="0"/>
          <a:chOff x="0" y="0"/>
          <a:chExt cx="0" cy="0"/>
        </a:xfrm>
      </p:grpSpPr>
      <p:sp>
        <p:nvSpPr>
          <p:cNvPr id="85" name="TextBox 84">
            <a:extLst>
              <a:ext uri="{FF2B5EF4-FFF2-40B4-BE49-F238E27FC236}">
                <a16:creationId xmlns:a16="http://schemas.microsoft.com/office/drawing/2014/main" id="{E96F17C0-BEFC-BF03-316E-CFB22116B5DF}"/>
              </a:ext>
            </a:extLst>
          </p:cNvPr>
          <p:cNvSpPr txBox="1"/>
          <p:nvPr/>
        </p:nvSpPr>
        <p:spPr>
          <a:xfrm>
            <a:off x="222781" y="727183"/>
            <a:ext cx="10909005" cy="64633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000000"/>
                </a:solidFill>
                <a:effectLst/>
                <a:uLnTx/>
                <a:uFillTx/>
                <a:latin typeface="Segoe UI Semilight"/>
                <a:ea typeface="+mn-ea"/>
                <a:cs typeface="Times New Roman" pitchFamily="18" charset="0"/>
              </a:rPr>
              <a:t>The </a:t>
            </a:r>
            <a:r>
              <a:rPr kumimoji="0" lang="en-US" sz="1200" b="1" i="0" u="none" strike="noStrike" kern="1200" cap="none" spc="0" normalizeH="0" baseline="0" noProof="0">
                <a:ln>
                  <a:noFill/>
                </a:ln>
                <a:solidFill>
                  <a:srgbClr val="000000"/>
                </a:solidFill>
                <a:effectLst/>
                <a:uLnTx/>
                <a:uFillTx/>
                <a:latin typeface="Segoe UI Semilight"/>
                <a:ea typeface="+mn-ea"/>
                <a:cs typeface="Times New Roman" pitchFamily="18" charset="0"/>
              </a:rPr>
              <a:t>Planning Phase </a:t>
            </a:r>
            <a:r>
              <a:rPr kumimoji="0" lang="en-US" sz="1200" b="0" i="0" u="none" strike="noStrike" kern="1200" cap="none" spc="0" normalizeH="0" baseline="0" noProof="0">
                <a:ln>
                  <a:noFill/>
                </a:ln>
                <a:solidFill>
                  <a:srgbClr val="000000"/>
                </a:solidFill>
                <a:effectLst/>
                <a:uLnTx/>
                <a:uFillTx/>
                <a:latin typeface="Segoe UI Semilight"/>
                <a:ea typeface="+mn-ea"/>
                <a:cs typeface="Times New Roman" pitchFamily="18" charset="0"/>
              </a:rPr>
              <a:t>outlines the overall strategy for delivering the Power BI project. It includes selecting the necessary tools and technologies, defining the report and dashboard architecture, and establishing workflows for data integration, visualization, and user access. Key activities involve creating timelines and milestones, assessing risks, and developing a clear project plan with resource allocation and documentation for successful execution.</a:t>
            </a:r>
          </a:p>
        </p:txBody>
      </p:sp>
      <p:sp>
        <p:nvSpPr>
          <p:cNvPr id="98" name="Rectangle 97">
            <a:extLst>
              <a:ext uri="{FF2B5EF4-FFF2-40B4-BE49-F238E27FC236}">
                <a16:creationId xmlns:a16="http://schemas.microsoft.com/office/drawing/2014/main" id="{08511335-90E8-C239-F4DC-463F4ABA1862}"/>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b="1" i="1" u="none" strike="noStrike" kern="0" cap="none" spc="0" normalizeH="0" baseline="0" noProof="0">
                <a:ln>
                  <a:noFill/>
                </a:ln>
                <a:solidFill>
                  <a:prstClr val="white"/>
                </a:solidFill>
                <a:effectLst/>
                <a:uLnTx/>
                <a:uFillTx/>
                <a:latin typeface="Segoe UI"/>
                <a:ea typeface="+mn-ea"/>
                <a:cs typeface="Times New Roman" pitchFamily="18" charset="0"/>
              </a:rPr>
              <a:t>Planning Phase</a:t>
            </a:r>
          </a:p>
        </p:txBody>
      </p:sp>
      <p:sp>
        <p:nvSpPr>
          <p:cNvPr id="66" name="Title 1">
            <a:extLst>
              <a:ext uri="{FF2B5EF4-FFF2-40B4-BE49-F238E27FC236}">
                <a16:creationId xmlns:a16="http://schemas.microsoft.com/office/drawing/2014/main" id="{C07810C9-CBEF-11FF-1CF0-11D56FE82C5D}"/>
              </a:ext>
            </a:extLst>
          </p:cNvPr>
          <p:cNvSpPr txBox="1">
            <a:spLocks/>
          </p:cNvSpPr>
          <p:nvPr/>
        </p:nvSpPr>
        <p:spPr>
          <a:xfrm>
            <a:off x="218599" y="31017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a:ln>
                  <a:noFill/>
                </a:ln>
                <a:solidFill>
                  <a:srgbClr val="800000"/>
                </a:solidFill>
                <a:effectLst/>
                <a:uLnTx/>
                <a:uFillTx/>
                <a:latin typeface="Segoe UI"/>
                <a:ea typeface="+mj-ea"/>
                <a:cs typeface="+mj-cs"/>
              </a:rPr>
              <a:t>What happens in Planning Phase?</a:t>
            </a:r>
            <a:endParaRPr kumimoji="0" lang="en-IN" sz="2000" b="1" i="0" u="none" strike="noStrike" kern="0" cap="none" spc="0" normalizeH="0" baseline="0" noProof="0">
              <a:ln>
                <a:noFill/>
              </a:ln>
              <a:solidFill>
                <a:srgbClr val="800000"/>
              </a:solidFill>
              <a:effectLst/>
              <a:uLnTx/>
              <a:uFillTx/>
              <a:latin typeface="Segoe UI"/>
              <a:ea typeface="+mj-ea"/>
              <a:cs typeface="+mj-cs"/>
            </a:endParaRPr>
          </a:p>
        </p:txBody>
      </p:sp>
      <p:grpSp>
        <p:nvGrpSpPr>
          <p:cNvPr id="7" name="Group 6">
            <a:extLst>
              <a:ext uri="{FF2B5EF4-FFF2-40B4-BE49-F238E27FC236}">
                <a16:creationId xmlns:a16="http://schemas.microsoft.com/office/drawing/2014/main" id="{13181A34-CA87-FA30-C9CD-D9B23B8708A8}"/>
              </a:ext>
            </a:extLst>
          </p:cNvPr>
          <p:cNvGrpSpPr/>
          <p:nvPr/>
        </p:nvGrpSpPr>
        <p:grpSpPr>
          <a:xfrm>
            <a:off x="277482" y="1548467"/>
            <a:ext cx="11450064" cy="4724804"/>
            <a:chOff x="192757" y="1496977"/>
            <a:chExt cx="11527314" cy="4503891"/>
          </a:xfrm>
        </p:grpSpPr>
        <p:sp>
          <p:nvSpPr>
            <p:cNvPr id="99" name="TextBox 98">
              <a:extLst>
                <a:ext uri="{FF2B5EF4-FFF2-40B4-BE49-F238E27FC236}">
                  <a16:creationId xmlns:a16="http://schemas.microsoft.com/office/drawing/2014/main" id="{02087DDD-A115-485D-77CB-5DD0D1D07E01}"/>
                </a:ext>
              </a:extLst>
            </p:cNvPr>
            <p:cNvSpPr txBox="1"/>
            <p:nvPr/>
          </p:nvSpPr>
          <p:spPr>
            <a:xfrm>
              <a:off x="5451355" y="1496977"/>
              <a:ext cx="831458" cy="307777"/>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800000"/>
                  </a:solidFill>
                  <a:effectLst/>
                  <a:uLnTx/>
                  <a:uFillTx/>
                  <a:latin typeface="Segoe UI"/>
                  <a:ea typeface="+mn-ea"/>
                  <a:cs typeface="Times New Roman" pitchFamily="18" charset="0"/>
                </a:rPr>
                <a:t>Process</a:t>
              </a:r>
            </a:p>
          </p:txBody>
        </p:sp>
        <p:sp>
          <p:nvSpPr>
            <p:cNvPr id="6" name="Rectangle: Rounded Corners 5">
              <a:extLst>
                <a:ext uri="{FF2B5EF4-FFF2-40B4-BE49-F238E27FC236}">
                  <a16:creationId xmlns:a16="http://schemas.microsoft.com/office/drawing/2014/main" id="{C32CD746-7EA6-D94A-ACBB-E6694A52E62E}"/>
                </a:ext>
              </a:extLst>
            </p:cNvPr>
            <p:cNvSpPr/>
            <p:nvPr/>
          </p:nvSpPr>
          <p:spPr bwMode="auto">
            <a:xfrm>
              <a:off x="192757" y="1666109"/>
              <a:ext cx="3252683" cy="4220037"/>
            </a:xfrm>
            <a:prstGeom prst="roundRect">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18" name="Rectangle: Rounded Corners 17">
              <a:extLst>
                <a:ext uri="{FF2B5EF4-FFF2-40B4-BE49-F238E27FC236}">
                  <a16:creationId xmlns:a16="http://schemas.microsoft.com/office/drawing/2014/main" id="{2F207BBB-8DAE-5C3B-531B-FD5E14F503EB}"/>
                </a:ext>
              </a:extLst>
            </p:cNvPr>
            <p:cNvSpPr/>
            <p:nvPr/>
          </p:nvSpPr>
          <p:spPr bwMode="auto">
            <a:xfrm>
              <a:off x="8435268" y="1666109"/>
              <a:ext cx="3284803" cy="4094404"/>
            </a:xfrm>
            <a:prstGeom prst="roundRect">
              <a:avLst/>
            </a:prstGeom>
            <a:solidFill>
              <a:schemeClr val="tx2"/>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342900" marR="0" lvl="0" indent="-342900" algn="l" defTabSz="914400" rtl="0" eaLnBrk="1" fontAlgn="base" latinLnBrk="0" hangingPunct="1">
                <a:lnSpc>
                  <a:spcPct val="100000"/>
                </a:lnSpc>
                <a:spcBef>
                  <a:spcPct val="100000"/>
                </a:spcBef>
                <a:spcAft>
                  <a:spcPct val="0"/>
                </a:spcAft>
                <a:buClrTx/>
                <a:buSzTx/>
                <a:buFont typeface="+mj-lt"/>
                <a:buAutoNum type="arabicPeriod"/>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74" name="Arrow: Chevron 73">
              <a:extLst>
                <a:ext uri="{FF2B5EF4-FFF2-40B4-BE49-F238E27FC236}">
                  <a16:creationId xmlns:a16="http://schemas.microsoft.com/office/drawing/2014/main" id="{4010A1A3-0180-93A5-9309-293DD0B12B6C}"/>
                </a:ext>
              </a:extLst>
            </p:cNvPr>
            <p:cNvSpPr/>
            <p:nvPr/>
          </p:nvSpPr>
          <p:spPr bwMode="auto">
            <a:xfrm>
              <a:off x="8107333" y="3688781"/>
              <a:ext cx="164517" cy="186603"/>
            </a:xfrm>
            <a:prstGeom prst="chevron">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sp>
          <p:nvSpPr>
            <p:cNvPr id="75" name="Arrow: Chevron 74">
              <a:extLst>
                <a:ext uri="{FF2B5EF4-FFF2-40B4-BE49-F238E27FC236}">
                  <a16:creationId xmlns:a16="http://schemas.microsoft.com/office/drawing/2014/main" id="{1D8F416F-8471-BAA2-6332-D03FD33B9B26}"/>
                </a:ext>
              </a:extLst>
            </p:cNvPr>
            <p:cNvSpPr/>
            <p:nvPr/>
          </p:nvSpPr>
          <p:spPr bwMode="auto">
            <a:xfrm>
              <a:off x="3646342" y="3688781"/>
              <a:ext cx="164517" cy="186603"/>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sp>
          <p:nvSpPr>
            <p:cNvPr id="86" name="Snip Diagonal Corner Rectangle 7">
              <a:extLst>
                <a:ext uri="{FF2B5EF4-FFF2-40B4-BE49-F238E27FC236}">
                  <a16:creationId xmlns:a16="http://schemas.microsoft.com/office/drawing/2014/main" id="{043068B5-992F-C96C-A880-8EF511E12558}"/>
                </a:ext>
              </a:extLst>
            </p:cNvPr>
            <p:cNvSpPr/>
            <p:nvPr/>
          </p:nvSpPr>
          <p:spPr>
            <a:xfrm flipH="1">
              <a:off x="3979342" y="4968818"/>
              <a:ext cx="3922023" cy="1032050"/>
            </a:xfrm>
            <a:prstGeom prst="snip2DiagRect">
              <a:avLst>
                <a:gd name="adj1" fmla="val 0"/>
                <a:gd name="adj2" fmla="val 2803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Bogle" charset="0"/>
                <a:cs typeface="Bogle" charset="0"/>
              </a:endParaRPr>
            </a:p>
          </p:txBody>
        </p:sp>
        <p:sp>
          <p:nvSpPr>
            <p:cNvPr id="92" name="Snip Diagonal Corner Rectangle 10">
              <a:extLst>
                <a:ext uri="{FF2B5EF4-FFF2-40B4-BE49-F238E27FC236}">
                  <a16:creationId xmlns:a16="http://schemas.microsoft.com/office/drawing/2014/main" id="{59FFDC43-FA49-C385-9226-81676BB1D301}"/>
                </a:ext>
              </a:extLst>
            </p:cNvPr>
            <p:cNvSpPr/>
            <p:nvPr/>
          </p:nvSpPr>
          <p:spPr>
            <a:xfrm flipH="1" flipV="1">
              <a:off x="3938510" y="2852812"/>
              <a:ext cx="3953693" cy="1032050"/>
            </a:xfrm>
            <a:prstGeom prst="snip2DiagRect">
              <a:avLst>
                <a:gd name="adj1" fmla="val 0"/>
                <a:gd name="adj2" fmla="val 2803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Bogle" charset="0"/>
                <a:cs typeface="Bogle" charset="0"/>
              </a:endParaRPr>
            </a:p>
          </p:txBody>
        </p:sp>
        <p:sp>
          <p:nvSpPr>
            <p:cNvPr id="78" name="Snip Diagonal Corner Rectangle 13">
              <a:extLst>
                <a:ext uri="{FF2B5EF4-FFF2-40B4-BE49-F238E27FC236}">
                  <a16:creationId xmlns:a16="http://schemas.microsoft.com/office/drawing/2014/main" id="{852A0109-B250-2E61-07C1-EFA70D8CAF77}"/>
                </a:ext>
              </a:extLst>
            </p:cNvPr>
            <p:cNvSpPr/>
            <p:nvPr/>
          </p:nvSpPr>
          <p:spPr>
            <a:xfrm flipH="1">
              <a:off x="3945500" y="1777103"/>
              <a:ext cx="3953701" cy="1032050"/>
            </a:xfrm>
            <a:prstGeom prst="snip2DiagRect">
              <a:avLst>
                <a:gd name="adj1" fmla="val 0"/>
                <a:gd name="adj2" fmla="val 2803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Bogle" charset="0"/>
                <a:cs typeface="Bogle" charset="0"/>
              </a:endParaRPr>
            </a:p>
          </p:txBody>
        </p:sp>
        <p:sp>
          <p:nvSpPr>
            <p:cNvPr id="93" name="Freeform 101">
              <a:extLst>
                <a:ext uri="{FF2B5EF4-FFF2-40B4-BE49-F238E27FC236}">
                  <a16:creationId xmlns:a16="http://schemas.microsoft.com/office/drawing/2014/main" id="{98A2CE8E-8E0A-110E-2343-E9A520E7C19E}"/>
                </a:ext>
              </a:extLst>
            </p:cNvPr>
            <p:cNvSpPr>
              <a:spLocks noEditPoints="1"/>
            </p:cNvSpPr>
            <p:nvPr/>
          </p:nvSpPr>
          <p:spPr bwMode="auto">
            <a:xfrm>
              <a:off x="7158067" y="2043830"/>
              <a:ext cx="545363" cy="428420"/>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Bogle" charset="0"/>
                <a:cs typeface="Bogle" charset="0"/>
              </a:endParaRPr>
            </a:p>
          </p:txBody>
        </p:sp>
        <p:sp>
          <p:nvSpPr>
            <p:cNvPr id="96" name="TextBox 95">
              <a:extLst>
                <a:ext uri="{FF2B5EF4-FFF2-40B4-BE49-F238E27FC236}">
                  <a16:creationId xmlns:a16="http://schemas.microsoft.com/office/drawing/2014/main" id="{51DF4839-AB6E-B0C1-E1B7-9E7AEE45A36A}"/>
                </a:ext>
              </a:extLst>
            </p:cNvPr>
            <p:cNvSpPr txBox="1"/>
            <p:nvPr/>
          </p:nvSpPr>
          <p:spPr>
            <a:xfrm>
              <a:off x="3823972" y="1845766"/>
              <a:ext cx="3152694" cy="955646"/>
            </a:xfrm>
            <a:prstGeom prst="rect">
              <a:avLst/>
            </a:prstGeom>
            <a:noFill/>
          </p:spPr>
          <p:txBody>
            <a:bodyPr wrap="square" rtlCol="0">
              <a:spAutoFit/>
            </a:bodyPr>
            <a:lstStyle/>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hlinkClick r:id="" action="ppaction://noaction">
                    <a:extLst>
                      <a:ext uri="{A12FA001-AC4F-418D-AE19-62706E023703}">
                        <ahyp:hlinkClr xmlns:ahyp="http://schemas.microsoft.com/office/drawing/2018/hyperlinkcolor" val="tx"/>
                      </a:ext>
                    </a:extLst>
                  </a:hlinkClick>
                </a:rPr>
                <a:t>Choosing </a:t>
              </a:r>
              <a:r>
                <a:rPr lang="en-US" sz="1100" b="1">
                  <a:solidFill>
                    <a:srgbClr val="FFFFFF"/>
                  </a:solidFill>
                  <a:latin typeface="Segoe UI"/>
                  <a:cs typeface="Times New Roman" pitchFamily="18" charset="0"/>
                  <a:hlinkClick r:id="" action="ppaction://noaction">
                    <a:extLst>
                      <a:ext uri="{A12FA001-AC4F-418D-AE19-62706E023703}">
                        <ahyp:hlinkClr xmlns:ahyp="http://schemas.microsoft.com/office/drawing/2018/hyperlinkcolor" val="tx"/>
                      </a:ext>
                    </a:extLst>
                  </a:hlinkClick>
                </a:rPr>
                <a:t>Data Sources</a:t>
              </a: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hlinkClick r:id="" action="ppaction://noaction">
                    <a:extLst>
                      <a:ext uri="{A12FA001-AC4F-418D-AE19-62706E023703}">
                        <ahyp:hlinkClr xmlns:ahyp="http://schemas.microsoft.com/office/drawing/2018/hyperlinkcolor" val="tx"/>
                      </a:ext>
                    </a:extLst>
                  </a:hlinkClick>
                </a:rPr>
                <a:t> and Tools</a:t>
              </a: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 *</a:t>
              </a:r>
            </a:p>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Guide the team in selecting appropriate data sources, connectors, and Power BI tools that meet the project’s reporting and visualization requirements.</a:t>
              </a:r>
              <a:endPar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endParaRPr>
            </a:p>
          </p:txBody>
        </p:sp>
        <p:pic>
          <p:nvPicPr>
            <p:cNvPr id="104" name="Graphic 103" descr="Hierarchy outline">
              <a:extLst>
                <a:ext uri="{FF2B5EF4-FFF2-40B4-BE49-F238E27FC236}">
                  <a16:creationId xmlns:a16="http://schemas.microsoft.com/office/drawing/2014/main" id="{B9EB9C55-2179-7B9D-DA8B-346889EFAD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89131" y="3027946"/>
              <a:ext cx="632948" cy="605300"/>
            </a:xfrm>
            <a:prstGeom prst="rect">
              <a:avLst/>
            </a:prstGeom>
          </p:spPr>
        </p:pic>
        <p:sp>
          <p:nvSpPr>
            <p:cNvPr id="105" name="TextBox 104">
              <a:extLst>
                <a:ext uri="{FF2B5EF4-FFF2-40B4-BE49-F238E27FC236}">
                  <a16:creationId xmlns:a16="http://schemas.microsoft.com/office/drawing/2014/main" id="{B01E93B7-CFC9-1120-2673-A22C6A1835EA}"/>
                </a:ext>
              </a:extLst>
            </p:cNvPr>
            <p:cNvSpPr txBox="1"/>
            <p:nvPr/>
          </p:nvSpPr>
          <p:spPr>
            <a:xfrm>
              <a:off x="4730020" y="2932829"/>
              <a:ext cx="3269748" cy="78636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hlinkClick r:id="" action="ppaction://noaction">
                    <a:extLst>
                      <a:ext uri="{A12FA001-AC4F-418D-AE19-62706E023703}">
                        <ahyp:hlinkClr xmlns:ahyp="http://schemas.microsoft.com/office/drawing/2018/hyperlinkcolor" val="tx"/>
                      </a:ext>
                    </a:extLst>
                  </a:hlinkClick>
                </a:rPr>
                <a:t>Architecture and design</a:t>
              </a: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a:t>
              </a:r>
            </a:p>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FFFFF"/>
                  </a:solidFill>
                  <a:effectLst/>
                  <a:uLnTx/>
                  <a:uFillTx/>
                  <a:latin typeface="Segoe UI Semilight"/>
                  <a:ea typeface="+mn-ea"/>
                  <a:cs typeface="Arial" panose="020B0604020202020204" pitchFamily="34" charset="0"/>
                </a:rPr>
                <a:t>Ensure a clear and organized architecture for the Power BI solution, including data models, report structure, and user access layers.</a:t>
              </a:r>
            </a:p>
          </p:txBody>
        </p:sp>
        <p:pic>
          <p:nvPicPr>
            <p:cNvPr id="106" name="Graphic 105" descr="Daily calendar outline">
              <a:extLst>
                <a:ext uri="{FF2B5EF4-FFF2-40B4-BE49-F238E27FC236}">
                  <a16:creationId xmlns:a16="http://schemas.microsoft.com/office/drawing/2014/main" id="{26A40A07-701C-FE90-2DB0-4BA26B4B786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24310" y="5127703"/>
              <a:ext cx="568935" cy="632810"/>
            </a:xfrm>
            <a:prstGeom prst="rect">
              <a:avLst/>
            </a:prstGeom>
          </p:spPr>
        </p:pic>
        <p:sp>
          <p:nvSpPr>
            <p:cNvPr id="107" name="TextBox 106">
              <a:extLst>
                <a:ext uri="{FF2B5EF4-FFF2-40B4-BE49-F238E27FC236}">
                  <a16:creationId xmlns:a16="http://schemas.microsoft.com/office/drawing/2014/main" id="{646D8B13-4C81-9779-0629-CF91091790C7}"/>
                </a:ext>
              </a:extLst>
            </p:cNvPr>
            <p:cNvSpPr txBox="1"/>
            <p:nvPr/>
          </p:nvSpPr>
          <p:spPr>
            <a:xfrm>
              <a:off x="4089131" y="5105561"/>
              <a:ext cx="3152694" cy="786369"/>
            </a:xfrm>
            <a:prstGeom prst="rect">
              <a:avLst/>
            </a:prstGeom>
            <a:noFill/>
          </p:spPr>
          <p:txBody>
            <a:bodyPr wrap="square" rtlCol="0">
              <a:spAutoFit/>
            </a:bodyPr>
            <a:lstStyle/>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hlinkClick r:id="" action="ppaction://noaction">
                    <a:extLst>
                      <a:ext uri="{A12FA001-AC4F-418D-AE19-62706E023703}">
                        <ahyp:hlinkClr xmlns:ahyp="http://schemas.microsoft.com/office/drawing/2018/hyperlinkcolor" val="tx"/>
                      </a:ext>
                    </a:extLst>
                  </a:hlinkClick>
                </a:rPr>
                <a:t>Timelines &amp; Milestones</a:t>
              </a: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 *</a:t>
              </a:r>
            </a:p>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 Define clear and actionable steps with realistic deadlines for each phase of the project to ensure timely delivery of reports and dashboards.</a:t>
              </a:r>
              <a:endParaRPr kumimoji="0" lang="en-US" sz="1100" b="0" i="0" u="none" strike="noStrike" kern="1200" cap="none" spc="0" normalizeH="0" baseline="0" noProof="0">
                <a:ln>
                  <a:noFill/>
                </a:ln>
                <a:solidFill>
                  <a:srgbClr val="800000"/>
                </a:solidFill>
                <a:effectLst/>
                <a:uLnTx/>
                <a:uFillTx/>
                <a:latin typeface="Segoe UI Semilight"/>
                <a:ea typeface="+mn-ea"/>
                <a:cs typeface="Times New Roman" pitchFamily="18" charset="0"/>
              </a:endParaRPr>
            </a:p>
          </p:txBody>
        </p:sp>
        <p:sp>
          <p:nvSpPr>
            <p:cNvPr id="4" name="TextBox 3">
              <a:extLst>
                <a:ext uri="{FF2B5EF4-FFF2-40B4-BE49-F238E27FC236}">
                  <a16:creationId xmlns:a16="http://schemas.microsoft.com/office/drawing/2014/main" id="{983224C7-EDFE-9998-9401-E6C2FCEED461}"/>
                </a:ext>
              </a:extLst>
            </p:cNvPr>
            <p:cNvSpPr txBox="1"/>
            <p:nvPr/>
          </p:nvSpPr>
          <p:spPr>
            <a:xfrm>
              <a:off x="403428" y="1739029"/>
              <a:ext cx="2562402" cy="4154984"/>
            </a:xfrm>
            <a:prstGeom prst="rect">
              <a:avLst/>
            </a:prstGeom>
            <a:noFill/>
          </p:spPr>
          <p:txBody>
            <a:bodyPr wrap="square" rtlCol="0">
              <a:spAutoFit/>
            </a:bodyPr>
            <a:lstStyle/>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r>
                <a:rPr kumimoji="0" lang="en-US" sz="1200" b="1" i="0" u="none" strike="noStrike" kern="1200" cap="none" spc="0" normalizeH="0" baseline="0" noProof="0">
                  <a:ln>
                    <a:noFill/>
                  </a:ln>
                  <a:solidFill>
                    <a:srgbClr val="FFFFFF"/>
                  </a:solidFill>
                  <a:effectLst/>
                  <a:uLnTx/>
                  <a:uFillTx/>
                  <a:latin typeface="Segoe UI"/>
                  <a:ea typeface="+mn-ea"/>
                  <a:cs typeface="Times New Roman" pitchFamily="18" charset="0"/>
                </a:rPr>
                <a:t>Entry Criteria:</a:t>
              </a: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500" b="1" i="0" u="none" strike="noStrike" kern="1200" cap="none" spc="0" normalizeH="0" baseline="0" noProof="0">
                <a:ln>
                  <a:noFill/>
                </a:ln>
                <a:solidFill>
                  <a:srgbClr val="800000"/>
                </a:solidFill>
                <a:effectLst/>
                <a:uLnTx/>
                <a:uFillTx/>
                <a:latin typeface="Segoe UI Semilight"/>
                <a:ea typeface="+mn-ea"/>
                <a:cs typeface="Times New Roman" pitchFamily="18" charset="0"/>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500" b="1" i="0" u="none" strike="noStrike" kern="1200" cap="none" spc="0" normalizeH="0" baseline="0" noProof="0">
                <a:ln>
                  <a:noFill/>
                </a:ln>
                <a:solidFill>
                  <a:srgbClr val="800000"/>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Approved Required Documents: </a:t>
              </a:r>
              <a:b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Clear and approved scope, user stories, and features for the Power BI reports and dashboards.</a:t>
              </a: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Clarity on the </a:t>
              </a:r>
              <a:r>
                <a:rPr lang="en-US" sz="1100" b="1">
                  <a:solidFill>
                    <a:srgbClr val="FFFFFF"/>
                  </a:solidFill>
                  <a:latin typeface="Segoe UI"/>
                  <a:cs typeface="Times New Roman" pitchFamily="18" charset="0"/>
                </a:rPr>
                <a:t>Data Sources and Tools</a:t>
              </a: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 </a:t>
              </a:r>
              <a:b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Agreement on the data sources, BI tools, and technologies (Power BI, Hive databases,) to be used.</a:t>
              </a: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Team Availability &amp; Roles Defined: </a:t>
              </a:r>
              <a:b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Identified team</a:t>
              </a:r>
              <a: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t> </a:t>
              </a: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members, their roles, and availability.</a:t>
              </a: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Initial Feasibility Assessment:</a:t>
              </a:r>
              <a:b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Validation that the project is technically and resource-wise feasible, including data access, performance, and integration considerations.</a:t>
              </a:r>
            </a:p>
          </p:txBody>
        </p:sp>
        <p:sp>
          <p:nvSpPr>
            <p:cNvPr id="5" name="TextBox 4">
              <a:extLst>
                <a:ext uri="{FF2B5EF4-FFF2-40B4-BE49-F238E27FC236}">
                  <a16:creationId xmlns:a16="http://schemas.microsoft.com/office/drawing/2014/main" id="{2F5D41A8-7E19-467D-8BB8-8DE596B4F058}"/>
                </a:ext>
              </a:extLst>
            </p:cNvPr>
            <p:cNvSpPr txBox="1"/>
            <p:nvPr/>
          </p:nvSpPr>
          <p:spPr>
            <a:xfrm>
              <a:off x="8645963" y="1971176"/>
              <a:ext cx="2983172" cy="3493264"/>
            </a:xfrm>
            <a:prstGeom prst="rect">
              <a:avLst/>
            </a:prstGeom>
            <a:noFill/>
          </p:spPr>
          <p:txBody>
            <a:bodyPr wrap="square" rtlCol="0">
              <a:spAutoFit/>
            </a:bodyPr>
            <a:lstStyle/>
            <a:p>
              <a:pPr marL="0" marR="0" lvl="0" indent="0" algn="l" defTabSz="914400" rtl="0" eaLnBrk="1" fontAlgn="base" latinLnBrk="0" hangingPunct="1">
                <a:lnSpc>
                  <a:spcPct val="100000"/>
                </a:lnSpc>
                <a:spcBef>
                  <a:spcPts val="20"/>
                </a:spcBef>
                <a:spcAft>
                  <a:spcPct val="0"/>
                </a:spcAft>
                <a:buClrTx/>
                <a:buSzTx/>
                <a:buFont typeface="Webdings" pitchFamily="18" charset="2"/>
                <a:buNone/>
                <a:tabLst/>
                <a:defRPr/>
              </a:pPr>
              <a:r>
                <a:rPr kumimoji="0" lang="en-US" sz="1200" b="1" i="0" u="none" strike="noStrike" kern="1200" cap="none" spc="0" normalizeH="0" baseline="0" noProof="0">
                  <a:ln>
                    <a:noFill/>
                  </a:ln>
                  <a:solidFill>
                    <a:srgbClr val="FFFFFF"/>
                  </a:solidFill>
                  <a:effectLst/>
                  <a:uLnTx/>
                  <a:uFillTx/>
                  <a:latin typeface="Segoe UI"/>
                  <a:ea typeface="+mn-ea"/>
                  <a:cs typeface="Times New Roman" pitchFamily="18" charset="0"/>
                </a:rPr>
                <a:t>Exit Criteria:</a:t>
              </a:r>
            </a:p>
            <a:p>
              <a:pPr marL="228600" marR="0" lvl="0" indent="-228600" algn="l" defTabSz="914400" rtl="0" eaLnBrk="1" fontAlgn="base" latinLnBrk="0" hangingPunct="1">
                <a:lnSpc>
                  <a:spcPct val="100000"/>
                </a:lnSpc>
                <a:spcBef>
                  <a:spcPts val="20"/>
                </a:spcBef>
                <a:spcAft>
                  <a:spcPct val="0"/>
                </a:spcAft>
                <a:buClrTx/>
                <a:buSzTx/>
                <a:buFont typeface="+mj-lt"/>
                <a:buAutoNum type="arabicPeriod"/>
                <a:tabLst/>
                <a:defRPr/>
              </a:pPr>
              <a:endParaRPr kumimoji="0" lang="en-US" sz="1100" b="1" i="0" u="none" strike="noStrike" kern="1200" cap="none" spc="0" normalizeH="0" baseline="0" noProof="0">
                <a:ln>
                  <a:noFill/>
                </a:ln>
                <a:solidFill>
                  <a:srgbClr val="000000"/>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2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Project Plan Documented:</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Defined timelines, milestones, and deliverables.</a:t>
              </a:r>
            </a:p>
            <a:p>
              <a:pPr marL="685800" marR="0" lvl="1" indent="-228600" algn="l"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Defined Architecture and design: </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The architecture and design of the Power BI solution, including data models, reports, and dashboards, are clearly defined.</a:t>
              </a: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Defined Timelines, Milestones: </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Key dates, critical goals, and expected outcomes for each phase of the  project are established and documented.</a:t>
              </a: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r>
                <a:rPr lang="en-US" sz="1100" b="1">
                  <a:solidFill>
                    <a:srgbClr val="FFFFFF"/>
                  </a:solidFill>
                  <a:latin typeface="Segoe UI"/>
                  <a:cs typeface="Times New Roman" pitchFamily="18" charset="0"/>
                </a:rPr>
                <a:t>Tools &amp; Data Sources Chosen</a:t>
              </a: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 </a:t>
              </a:r>
              <a:b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Selection of data sources, connectors, and  features is finalized, ensuring compatibility with project needs and scalability.</a:t>
              </a:r>
              <a:endParaRPr kumimoji="0" lang="en-US" sz="1100" b="0" i="0" u="none" strike="noStrike" kern="1200" cap="none" spc="0" normalizeH="0" baseline="0" noProof="0">
                <a:ln>
                  <a:noFill/>
                </a:ln>
                <a:solidFill>
                  <a:srgbClr val="800000"/>
                </a:solidFill>
                <a:effectLst/>
                <a:uLnTx/>
                <a:uFillTx/>
                <a:latin typeface="Segoe UI Semilight"/>
                <a:ea typeface="+mn-ea"/>
                <a:cs typeface="Times New Roman" pitchFamily="18" charset="0"/>
              </a:endParaRPr>
            </a:p>
          </p:txBody>
        </p:sp>
      </p:grpSp>
      <p:sp>
        <p:nvSpPr>
          <p:cNvPr id="2" name="Snip Diagonal Corner Rectangle 13">
            <a:extLst>
              <a:ext uri="{FF2B5EF4-FFF2-40B4-BE49-F238E27FC236}">
                <a16:creationId xmlns:a16="http://schemas.microsoft.com/office/drawing/2014/main" id="{B69B34D5-657A-8B2E-1747-66966FE0AC4D}"/>
              </a:ext>
            </a:extLst>
          </p:cNvPr>
          <p:cNvSpPr/>
          <p:nvPr/>
        </p:nvSpPr>
        <p:spPr>
          <a:xfrm flipH="1">
            <a:off x="4026002" y="4107397"/>
            <a:ext cx="3927205" cy="1032050"/>
          </a:xfrm>
          <a:prstGeom prst="snip2DiagRect">
            <a:avLst>
              <a:gd name="adj1" fmla="val 0"/>
              <a:gd name="adj2" fmla="val 2803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Bogle" charset="0"/>
              <a:cs typeface="Bogle" charset="0"/>
            </a:endParaRPr>
          </a:p>
        </p:txBody>
      </p:sp>
      <p:sp>
        <p:nvSpPr>
          <p:cNvPr id="3" name="TextBox 2">
            <a:extLst>
              <a:ext uri="{FF2B5EF4-FFF2-40B4-BE49-F238E27FC236}">
                <a16:creationId xmlns:a16="http://schemas.microsoft.com/office/drawing/2014/main" id="{7507B9D4-B509-1B1C-E2E5-E8A7CB22305E}"/>
              </a:ext>
            </a:extLst>
          </p:cNvPr>
          <p:cNvSpPr txBox="1"/>
          <p:nvPr/>
        </p:nvSpPr>
        <p:spPr>
          <a:xfrm>
            <a:off x="3966647" y="4141556"/>
            <a:ext cx="3131566" cy="955646"/>
          </a:xfrm>
          <a:prstGeom prst="rect">
            <a:avLst/>
          </a:prstGeom>
          <a:noFill/>
        </p:spPr>
        <p:txBody>
          <a:bodyPr wrap="square" rtlCol="0">
            <a:spAutoFit/>
          </a:bodyPr>
          <a:lstStyle/>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Integration of Azure Services*</a:t>
            </a:r>
          </a:p>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Evaluate and incorporate Azure services like Azure Analysis Services or Azure Synapse  Analytics to enhance data processing, scalability, and integration within the Power BI ecosystem.</a:t>
            </a:r>
            <a:endPar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endParaRPr>
          </a:p>
        </p:txBody>
      </p:sp>
      <p:pic>
        <p:nvPicPr>
          <p:cNvPr id="8" name="Graphic 7" descr="Robot outline">
            <a:extLst>
              <a:ext uri="{FF2B5EF4-FFF2-40B4-BE49-F238E27FC236}">
                <a16:creationId xmlns:a16="http://schemas.microsoft.com/office/drawing/2014/main" id="{3EC56285-58D2-AE15-BD27-D45FA36E28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98213" y="4224399"/>
            <a:ext cx="700593" cy="798045"/>
          </a:xfrm>
          <a:prstGeom prst="rect">
            <a:avLst/>
          </a:prstGeom>
        </p:spPr>
      </p:pic>
    </p:spTree>
    <p:extLst>
      <p:ext uri="{BB962C8B-B14F-4D97-AF65-F5344CB8AC3E}">
        <p14:creationId xmlns:p14="http://schemas.microsoft.com/office/powerpoint/2010/main" val="819844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92F644C-19C2-1481-308F-EFE310ED521B}"/>
            </a:ext>
          </a:extLst>
        </p:cNvPr>
        <p:cNvGrpSpPr/>
        <p:nvPr/>
      </p:nvGrpSpPr>
      <p:grpSpPr>
        <a:xfrm>
          <a:off x="0" y="0"/>
          <a:ext cx="0" cy="0"/>
          <a:chOff x="0" y="0"/>
          <a:chExt cx="0" cy="0"/>
        </a:xfrm>
      </p:grpSpPr>
      <p:grpSp>
        <p:nvGrpSpPr>
          <p:cNvPr id="21" name="Group 87">
            <a:extLst>
              <a:ext uri="{FF2B5EF4-FFF2-40B4-BE49-F238E27FC236}">
                <a16:creationId xmlns:a16="http://schemas.microsoft.com/office/drawing/2014/main" id="{24F4399B-131A-FD62-35BD-A7C88567209A}"/>
              </a:ext>
            </a:extLst>
          </p:cNvPr>
          <p:cNvGrpSpPr/>
          <p:nvPr/>
        </p:nvGrpSpPr>
        <p:grpSpPr>
          <a:xfrm rot="5400000">
            <a:off x="2353499" y="2053940"/>
            <a:ext cx="4079920" cy="3753980"/>
            <a:chOff x="2956597" y="2181091"/>
            <a:chExt cx="3222105" cy="3213402"/>
          </a:xfrm>
          <a:solidFill>
            <a:schemeClr val="bg2">
              <a:lumMod val="85000"/>
            </a:schemeClr>
          </a:solidFill>
        </p:grpSpPr>
        <p:sp>
          <p:nvSpPr>
            <p:cNvPr id="27" name="Block Arc 26">
              <a:extLst>
                <a:ext uri="{FF2B5EF4-FFF2-40B4-BE49-F238E27FC236}">
                  <a16:creationId xmlns:a16="http://schemas.microsoft.com/office/drawing/2014/main" id="{F0A70F7B-0E79-2C09-C52C-5C7F950AA255}"/>
                </a:ext>
              </a:extLst>
            </p:cNvPr>
            <p:cNvSpPr/>
            <p:nvPr/>
          </p:nvSpPr>
          <p:spPr>
            <a:xfrm>
              <a:off x="2965298" y="2181091"/>
              <a:ext cx="3213404" cy="3213402"/>
            </a:xfrm>
            <a:prstGeom prst="blockArc">
              <a:avLst>
                <a:gd name="adj1" fmla="val 10800000"/>
                <a:gd name="adj2" fmla="val 16200004"/>
                <a:gd name="adj3" fmla="val 2113"/>
              </a:avLst>
            </a:prstGeom>
            <a:solidFill>
              <a:schemeClr val="accent5">
                <a:lumMod val="7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28" name="Block Arc 27">
              <a:extLst>
                <a:ext uri="{FF2B5EF4-FFF2-40B4-BE49-F238E27FC236}">
                  <a16:creationId xmlns:a16="http://schemas.microsoft.com/office/drawing/2014/main" id="{7646F715-FDFC-02EE-84AD-C5723EDE9089}"/>
                </a:ext>
              </a:extLst>
            </p:cNvPr>
            <p:cNvSpPr/>
            <p:nvPr/>
          </p:nvSpPr>
          <p:spPr>
            <a:xfrm>
              <a:off x="2956597" y="2181091"/>
              <a:ext cx="3213404" cy="3213402"/>
            </a:xfrm>
            <a:prstGeom prst="blockArc">
              <a:avLst>
                <a:gd name="adj1" fmla="val 16200000"/>
                <a:gd name="adj2" fmla="val 21589317"/>
                <a:gd name="adj3" fmla="val 2281"/>
              </a:avLst>
            </a:prstGeom>
            <a:solidFill>
              <a:schemeClr val="accent5">
                <a:lumMod val="7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p:txBody>
        </p:sp>
      </p:grpSp>
      <p:sp>
        <p:nvSpPr>
          <p:cNvPr id="4" name="Oval 3">
            <a:extLst>
              <a:ext uri="{FF2B5EF4-FFF2-40B4-BE49-F238E27FC236}">
                <a16:creationId xmlns:a16="http://schemas.microsoft.com/office/drawing/2014/main" id="{DDA6D16F-F7FA-DBA3-31AF-1744911B7576}"/>
              </a:ext>
            </a:extLst>
          </p:cNvPr>
          <p:cNvSpPr>
            <a:spLocks noChangeAspect="1"/>
          </p:cNvSpPr>
          <p:nvPr/>
        </p:nvSpPr>
        <p:spPr>
          <a:xfrm>
            <a:off x="4298649" y="1563187"/>
            <a:ext cx="814992" cy="785188"/>
          </a:xfrm>
          <a:prstGeom prst="ellipse">
            <a:avLst/>
          </a:prstGeom>
          <a:solidFill>
            <a:schemeClr val="tx1"/>
          </a:solidFill>
          <a:ln w="28575">
            <a:solidFill>
              <a:schemeClr val="tx1">
                <a:lumMod val="50000"/>
              </a:schemeClr>
            </a:solid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marR="0" lvl="0" indent="0" algn="ctr" defTabSz="889000" rtl="0" eaLnBrk="0" fontAlgn="base" latinLnBrk="0" hangingPunct="0">
              <a:lnSpc>
                <a:spcPct val="90000"/>
              </a:lnSpc>
              <a:spcBef>
                <a:spcPct val="0"/>
              </a:spcBef>
              <a:spcAft>
                <a:spcPct val="35000"/>
              </a:spcAft>
              <a:buClr>
                <a:srgbClr val="0B1F65"/>
              </a:buClr>
              <a:buSzTx/>
              <a:buFont typeface="Webdings" pitchFamily="18" charset="2"/>
              <a:buNone/>
              <a:tabLst/>
              <a:defRPr/>
            </a:pPr>
            <a:endParaRPr kumimoji="0" lang="en-US" sz="1400" b="1" i="0" u="none" strike="noStrike" kern="1200" cap="none" spc="0" normalizeH="0" baseline="0" noProof="0">
              <a:ln>
                <a:noFill/>
              </a:ln>
              <a:solidFill>
                <a:srgbClr val="FFFFFF"/>
              </a:solidFill>
              <a:effectLst/>
              <a:uLnTx/>
              <a:uFillTx/>
              <a:latin typeface="Segoe UI Semilight"/>
              <a:ea typeface="+mn-ea"/>
              <a:cs typeface="+mn-cs"/>
            </a:endParaRPr>
          </a:p>
        </p:txBody>
      </p:sp>
      <p:sp>
        <p:nvSpPr>
          <p:cNvPr id="3" name="Oval 2">
            <a:extLst>
              <a:ext uri="{FF2B5EF4-FFF2-40B4-BE49-F238E27FC236}">
                <a16:creationId xmlns:a16="http://schemas.microsoft.com/office/drawing/2014/main" id="{CCD5A11F-B664-59B8-4348-311725FD6B19}"/>
              </a:ext>
            </a:extLst>
          </p:cNvPr>
          <p:cNvSpPr>
            <a:spLocks noChangeAspect="1"/>
          </p:cNvSpPr>
          <p:nvPr/>
        </p:nvSpPr>
        <p:spPr>
          <a:xfrm>
            <a:off x="5644510" y="2677279"/>
            <a:ext cx="814992" cy="785188"/>
          </a:xfrm>
          <a:prstGeom prst="ellipse">
            <a:avLst/>
          </a:prstGeom>
          <a:solidFill>
            <a:schemeClr val="tx2"/>
          </a:solidFill>
          <a:ln w="28575">
            <a:solidFill>
              <a:schemeClr val="accent2">
                <a:lumMod val="50000"/>
              </a:schemeClr>
            </a:solid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marR="0" lvl="0" indent="0" algn="ctr" defTabSz="889000" rtl="0" eaLnBrk="0" fontAlgn="base" latinLnBrk="0" hangingPunct="0">
              <a:lnSpc>
                <a:spcPct val="90000"/>
              </a:lnSpc>
              <a:spcBef>
                <a:spcPct val="0"/>
              </a:spcBef>
              <a:spcAft>
                <a:spcPct val="35000"/>
              </a:spcAft>
              <a:buClr>
                <a:srgbClr val="0B1F65"/>
              </a:buClr>
              <a:buSzTx/>
              <a:buFont typeface="Webdings" pitchFamily="18" charset="2"/>
              <a:buNone/>
              <a:tabLst/>
              <a:defRPr/>
            </a:pPr>
            <a:endParaRPr kumimoji="0" lang="en-US" sz="1400" b="1" i="0" u="none" strike="noStrike" kern="1200" cap="none" spc="0" normalizeH="0" baseline="0" noProof="0">
              <a:ln>
                <a:noFill/>
              </a:ln>
              <a:solidFill>
                <a:srgbClr val="FFFFFF"/>
              </a:solidFill>
              <a:effectLst/>
              <a:uLnTx/>
              <a:uFillTx/>
              <a:latin typeface="Segoe UI Semilight"/>
              <a:ea typeface="+mn-ea"/>
              <a:cs typeface="+mn-cs"/>
            </a:endParaRPr>
          </a:p>
        </p:txBody>
      </p:sp>
      <p:sp>
        <p:nvSpPr>
          <p:cNvPr id="2" name="Oval 1">
            <a:extLst>
              <a:ext uri="{FF2B5EF4-FFF2-40B4-BE49-F238E27FC236}">
                <a16:creationId xmlns:a16="http://schemas.microsoft.com/office/drawing/2014/main" id="{91AFD257-2A42-9973-D32E-D242B81BC048}"/>
              </a:ext>
            </a:extLst>
          </p:cNvPr>
          <p:cNvSpPr>
            <a:spLocks noChangeAspect="1"/>
          </p:cNvSpPr>
          <p:nvPr/>
        </p:nvSpPr>
        <p:spPr>
          <a:xfrm>
            <a:off x="4310588" y="5521490"/>
            <a:ext cx="814992" cy="785188"/>
          </a:xfrm>
          <a:prstGeom prst="ellipse">
            <a:avLst/>
          </a:prstGeom>
          <a:solidFill>
            <a:schemeClr val="accent4">
              <a:lumMod val="75000"/>
            </a:schemeClr>
          </a:solidFill>
          <a:ln w="28575">
            <a:solidFill>
              <a:schemeClr val="accent4">
                <a:lumMod val="50000"/>
              </a:schemeClr>
            </a:solid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marR="0" lvl="0" indent="0" algn="ctr" defTabSz="889000" rtl="0" eaLnBrk="0" fontAlgn="base" latinLnBrk="0" hangingPunct="0">
              <a:lnSpc>
                <a:spcPct val="90000"/>
              </a:lnSpc>
              <a:spcBef>
                <a:spcPct val="0"/>
              </a:spcBef>
              <a:spcAft>
                <a:spcPct val="35000"/>
              </a:spcAft>
              <a:buClr>
                <a:srgbClr val="0B1F65"/>
              </a:buClr>
              <a:buSzTx/>
              <a:buFont typeface="Webdings" pitchFamily="18" charset="2"/>
              <a:buNone/>
              <a:tabLst/>
              <a:defRPr/>
            </a:pPr>
            <a:endParaRPr kumimoji="0" lang="en-US" sz="1400" b="1" i="0" u="none" strike="noStrike" kern="1200" cap="none" spc="0" normalizeH="0" baseline="0" noProof="0">
              <a:ln>
                <a:noFill/>
              </a:ln>
              <a:solidFill>
                <a:srgbClr val="FFFFFF"/>
              </a:solidFill>
              <a:effectLst/>
              <a:uLnTx/>
              <a:uFillTx/>
              <a:latin typeface="Segoe UI Semilight"/>
              <a:ea typeface="+mn-ea"/>
              <a:cs typeface="+mn-cs"/>
            </a:endParaRPr>
          </a:p>
        </p:txBody>
      </p:sp>
      <p:grpSp>
        <p:nvGrpSpPr>
          <p:cNvPr id="45" name="Group 44">
            <a:extLst>
              <a:ext uri="{FF2B5EF4-FFF2-40B4-BE49-F238E27FC236}">
                <a16:creationId xmlns:a16="http://schemas.microsoft.com/office/drawing/2014/main" id="{3661960D-A318-0FFE-00A1-54E375732CA3}"/>
              </a:ext>
            </a:extLst>
          </p:cNvPr>
          <p:cNvGrpSpPr/>
          <p:nvPr/>
        </p:nvGrpSpPr>
        <p:grpSpPr>
          <a:xfrm>
            <a:off x="262822" y="1200425"/>
            <a:ext cx="3015783" cy="2537143"/>
            <a:chOff x="245371" y="769685"/>
            <a:chExt cx="3015783" cy="2537143"/>
          </a:xfrm>
        </p:grpSpPr>
        <p:sp>
          <p:nvSpPr>
            <p:cNvPr id="40" name="Rectangle: Rounded Corners 39">
              <a:extLst>
                <a:ext uri="{FF2B5EF4-FFF2-40B4-BE49-F238E27FC236}">
                  <a16:creationId xmlns:a16="http://schemas.microsoft.com/office/drawing/2014/main" id="{E2B822E1-BB95-E996-63E8-DA1DC9B15C16}"/>
                </a:ext>
              </a:extLst>
            </p:cNvPr>
            <p:cNvSpPr/>
            <p:nvPr/>
          </p:nvSpPr>
          <p:spPr bwMode="hidden">
            <a:xfrm>
              <a:off x="245371" y="769685"/>
              <a:ext cx="2950330" cy="2494823"/>
            </a:xfrm>
            <a:prstGeom prst="roundRect">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43" name="TextBox 42">
              <a:extLst>
                <a:ext uri="{FF2B5EF4-FFF2-40B4-BE49-F238E27FC236}">
                  <a16:creationId xmlns:a16="http://schemas.microsoft.com/office/drawing/2014/main" id="{F939D53B-FFCA-35B9-F1F6-28BA700FC9F6}"/>
                </a:ext>
              </a:extLst>
            </p:cNvPr>
            <p:cNvSpPr txBox="1"/>
            <p:nvPr/>
          </p:nvSpPr>
          <p:spPr>
            <a:xfrm>
              <a:off x="368867" y="1202406"/>
              <a:ext cx="2892287" cy="2104422"/>
            </a:xfrm>
            <a:prstGeom prst="rect">
              <a:avLst/>
            </a:prstGeom>
            <a:noFill/>
          </p:spPr>
          <p:txBody>
            <a:bodyPr wrap="square" rtlCol="0">
              <a:spAutoFit/>
            </a:bodyPr>
            <a:lstStyle/>
            <a:p>
              <a:pPr marL="228600" marR="0" lvl="0" indent="-228600" algn="l" defTabSz="914400" rtl="0" eaLnBrk="0" fontAlgn="base" latinLnBrk="0" hangingPunct="0">
                <a:lnSpc>
                  <a:spcPct val="100000"/>
                </a:lnSpc>
                <a:spcBef>
                  <a:spcPct val="10000"/>
                </a:spcBef>
                <a:spcAft>
                  <a:spcPct val="0"/>
                </a:spcAft>
                <a:buClr>
                  <a:srgbClr val="FFFFFF"/>
                </a:buClr>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Testing for Standards:</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050" b="0" i="0" u="none" strike="noStrike" kern="1200" cap="none" spc="0" normalizeH="0" baseline="0" noProof="0">
                  <a:ln>
                    <a:noFill/>
                  </a:ln>
                  <a:solidFill>
                    <a:srgbClr val="FFFFFF"/>
                  </a:solidFill>
                  <a:effectLst/>
                  <a:uLnTx/>
                  <a:uFillTx/>
                  <a:latin typeface="Segoe UI Semilight"/>
                  <a:ea typeface="+mn-ea"/>
                  <a:cs typeface="Times New Roman" pitchFamily="18" charset="0"/>
                </a:rPr>
                <a:t>Conduct thorough testing to ensure the application meets functional and performance standards.</a:t>
              </a:r>
            </a:p>
            <a:p>
              <a:pPr marL="228600" marR="0" lvl="0" indent="-228600" algn="l" defTabSz="914400" rtl="0" eaLnBrk="0" fontAlgn="base" latinLnBrk="0" hangingPunct="0">
                <a:lnSpc>
                  <a:spcPct val="100000"/>
                </a:lnSpc>
                <a:spcBef>
                  <a:spcPct val="10000"/>
                </a:spcBef>
                <a:spcAft>
                  <a:spcPct val="0"/>
                </a:spcAft>
                <a:buClr>
                  <a:srgbClr val="FFFFFF"/>
                </a:buClr>
                <a:buSzTx/>
                <a:buFont typeface="+mj-lt"/>
                <a:buAutoNum type="arabicPeriod"/>
                <a:tabLst/>
                <a:defRPr/>
              </a:pPr>
              <a:endParaRPr kumimoji="0" lang="en-US" sz="1050" b="0"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0" fontAlgn="base" latinLnBrk="0" hangingPunct="0">
                <a:lnSpc>
                  <a:spcPct val="100000"/>
                </a:lnSpc>
                <a:spcBef>
                  <a:spcPct val="10000"/>
                </a:spcBef>
                <a:spcAft>
                  <a:spcPct val="0"/>
                </a:spcAft>
                <a:buClr>
                  <a:srgbClr val="FFFFFF"/>
                </a:buClr>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QA and Performance Validation</a:t>
              </a: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a:t>
              </a:r>
              <a:b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050" b="0" i="0" u="none" strike="noStrike" kern="1200" cap="none" spc="0" normalizeH="0" baseline="0" noProof="0">
                  <a:ln>
                    <a:noFill/>
                  </a:ln>
                  <a:solidFill>
                    <a:srgbClr val="FFFFFF"/>
                  </a:solidFill>
                  <a:effectLst/>
                  <a:uLnTx/>
                  <a:uFillTx/>
                  <a:latin typeface="Segoe UI Semilight"/>
                  <a:ea typeface="+mn-ea"/>
                  <a:cs typeface="Times New Roman" pitchFamily="18" charset="0"/>
                </a:rPr>
                <a:t>The QA team performs functional testing and approves the results, while performance testing evaluates speed, stability, and scalability under expected load conditions.</a:t>
              </a:r>
            </a:p>
            <a:p>
              <a:pPr marL="228600" marR="0" lvl="0" indent="-228600" algn="l" defTabSz="914400" rtl="0" eaLnBrk="0" fontAlgn="base" latinLnBrk="0" hangingPunct="0">
                <a:lnSpc>
                  <a:spcPct val="100000"/>
                </a:lnSpc>
                <a:spcBef>
                  <a:spcPct val="10000"/>
                </a:spcBef>
                <a:spcAft>
                  <a:spcPct val="0"/>
                </a:spcAft>
                <a:buClr>
                  <a:srgbClr val="FFFFFF"/>
                </a:buClr>
                <a:buSzTx/>
                <a:buFont typeface="+mj-lt"/>
                <a:buAutoNum type="arabicPeriod"/>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endParaRPr>
            </a:p>
          </p:txBody>
        </p:sp>
        <p:sp>
          <p:nvSpPr>
            <p:cNvPr id="44" name="TextBox 43">
              <a:extLst>
                <a:ext uri="{FF2B5EF4-FFF2-40B4-BE49-F238E27FC236}">
                  <a16:creationId xmlns:a16="http://schemas.microsoft.com/office/drawing/2014/main" id="{DCED9E29-9DD4-C405-57BA-B6B1D4A94736}"/>
                </a:ext>
              </a:extLst>
            </p:cNvPr>
            <p:cNvSpPr txBox="1"/>
            <p:nvPr/>
          </p:nvSpPr>
          <p:spPr>
            <a:xfrm>
              <a:off x="403607" y="878319"/>
              <a:ext cx="1376218"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FFFFFF"/>
                  </a:solidFill>
                  <a:effectLst/>
                  <a:uLnTx/>
                  <a:uFillTx/>
                  <a:latin typeface="Segoe UI"/>
                  <a:ea typeface="+mn-ea"/>
                  <a:cs typeface="Times New Roman" pitchFamily="18" charset="0"/>
                </a:rPr>
                <a:t>Entry Criteria:</a:t>
              </a:r>
            </a:p>
          </p:txBody>
        </p:sp>
      </p:grpSp>
      <p:grpSp>
        <p:nvGrpSpPr>
          <p:cNvPr id="50" name="Group 49">
            <a:extLst>
              <a:ext uri="{FF2B5EF4-FFF2-40B4-BE49-F238E27FC236}">
                <a16:creationId xmlns:a16="http://schemas.microsoft.com/office/drawing/2014/main" id="{7CD1E513-627F-F4C4-DD02-112C531F757D}"/>
              </a:ext>
            </a:extLst>
          </p:cNvPr>
          <p:cNvGrpSpPr/>
          <p:nvPr/>
        </p:nvGrpSpPr>
        <p:grpSpPr>
          <a:xfrm>
            <a:off x="245371" y="3881672"/>
            <a:ext cx="2953152" cy="2758099"/>
            <a:chOff x="245371" y="3964728"/>
            <a:chExt cx="2953152" cy="2758099"/>
          </a:xfrm>
        </p:grpSpPr>
        <p:sp>
          <p:nvSpPr>
            <p:cNvPr id="41" name="Rectangle: Rounded Corners 40">
              <a:extLst>
                <a:ext uri="{FF2B5EF4-FFF2-40B4-BE49-F238E27FC236}">
                  <a16:creationId xmlns:a16="http://schemas.microsoft.com/office/drawing/2014/main" id="{22EED117-6EF5-CC67-5034-1C0D25501B6A}"/>
                </a:ext>
              </a:extLst>
            </p:cNvPr>
            <p:cNvSpPr/>
            <p:nvPr/>
          </p:nvSpPr>
          <p:spPr bwMode="hidden">
            <a:xfrm>
              <a:off x="245371" y="3964728"/>
              <a:ext cx="2953152" cy="2494823"/>
            </a:xfrm>
            <a:prstGeom prst="roundRect">
              <a:avLst/>
            </a:prstGeom>
            <a:solidFill>
              <a:schemeClr val="tx2"/>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38" name="TextBox 37">
              <a:extLst>
                <a:ext uri="{FF2B5EF4-FFF2-40B4-BE49-F238E27FC236}">
                  <a16:creationId xmlns:a16="http://schemas.microsoft.com/office/drawing/2014/main" id="{311B38F0-E51B-0AD0-D4AF-E51DEBBDC10F}"/>
                </a:ext>
              </a:extLst>
            </p:cNvPr>
            <p:cNvSpPr txBox="1"/>
            <p:nvPr/>
          </p:nvSpPr>
          <p:spPr>
            <a:xfrm>
              <a:off x="421058" y="4346792"/>
              <a:ext cx="2477891" cy="2376035"/>
            </a:xfrm>
            <a:prstGeom prst="rect">
              <a:avLst/>
            </a:prstGeom>
            <a:noFill/>
          </p:spPr>
          <p:txBody>
            <a:bodyPr wrap="square" rtlCol="0">
              <a:spAutoFit/>
            </a:bodyPr>
            <a:lstStyle/>
            <a:p>
              <a:pPr marL="228600" marR="0" lvl="0" indent="-228600" algn="l" defTabSz="914400" rtl="0" eaLnBrk="0" fontAlgn="base" latinLnBrk="0" hangingPunct="0">
                <a:lnSpc>
                  <a:spcPct val="100000"/>
                </a:lnSpc>
                <a:spcBef>
                  <a:spcPct val="10000"/>
                </a:spcBef>
                <a:spcAft>
                  <a:spcPct val="0"/>
                </a:spcAft>
                <a:buClr>
                  <a:srgbClr val="FFFFFF"/>
                </a:buClr>
                <a:buSzTx/>
                <a:buFont typeface="+mj-lt"/>
                <a:buAutoNum type="arabicPeriod"/>
                <a:tabLst/>
                <a:defRPr/>
              </a:pPr>
              <a:r>
                <a:rPr kumimoji="0" lang="en-US" sz="1200" b="1" i="0" u="none" strike="noStrike" kern="1200" cap="none" spc="0" normalizeH="0" baseline="0" noProof="0">
                  <a:ln>
                    <a:noFill/>
                  </a:ln>
                  <a:solidFill>
                    <a:srgbClr val="FFFFFF"/>
                  </a:solidFill>
                  <a:effectLst/>
                  <a:uLnTx/>
                  <a:uFillTx/>
                  <a:latin typeface="Segoe UI"/>
                  <a:ea typeface="+mn-ea"/>
                  <a:cs typeface="Times New Roman" pitchFamily="18" charset="0"/>
                </a:rPr>
                <a:t>Post-Deployment Validation:</a:t>
              </a:r>
              <a:br>
                <a:rPr kumimoji="0" lang="en-US" sz="12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Validate the production environment functionality post-deployment.</a:t>
              </a:r>
            </a:p>
            <a:p>
              <a:pPr marL="228600" marR="0" lvl="0" indent="-228600" algn="l" defTabSz="914400" rtl="0" eaLnBrk="0" fontAlgn="base" latinLnBrk="0" hangingPunct="0">
                <a:lnSpc>
                  <a:spcPct val="100000"/>
                </a:lnSpc>
                <a:spcBef>
                  <a:spcPct val="10000"/>
                </a:spcBef>
                <a:spcAft>
                  <a:spcPct val="0"/>
                </a:spcAft>
                <a:buClr>
                  <a:srgbClr val="FFFFFF"/>
                </a:buClr>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Smoke Test Core Functionality:</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Conduct smoke testing to confirm core functionalities operate as expected.</a:t>
              </a:r>
            </a:p>
            <a:p>
              <a:pPr marL="228600" marR="0" lvl="0" indent="-228600" algn="l" defTabSz="914400" rtl="0" eaLnBrk="0" fontAlgn="base" latinLnBrk="0" hangingPunct="0">
                <a:lnSpc>
                  <a:spcPct val="100000"/>
                </a:lnSpc>
                <a:spcBef>
                  <a:spcPct val="10000"/>
                </a:spcBef>
                <a:spcAft>
                  <a:spcPct val="0"/>
                </a:spcAft>
                <a:buClr>
                  <a:srgbClr val="FFFFFF"/>
                </a:buClr>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Ensure Production Stability:</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Ensure the deployed application is stable in Production</a:t>
              </a: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a:ea typeface="+mn-ea"/>
                <a:cs typeface="Times New Roman" pitchFamily="18" charset="0"/>
              </a:endParaRPr>
            </a:p>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endParaRPr kumimoji="0" lang="en-US" sz="1100" b="0" i="0" u="none" strike="noStrike" kern="1200" cap="none" spc="0" normalizeH="0" baseline="0" noProof="0">
                <a:ln>
                  <a:noFill/>
                </a:ln>
                <a:solidFill>
                  <a:srgbClr val="FFFFFF"/>
                </a:solidFill>
                <a:effectLst/>
                <a:uLnTx/>
                <a:uFillTx/>
                <a:latin typeface="Segoe UI"/>
                <a:ea typeface="+mn-ea"/>
                <a:cs typeface="Times New Roman" pitchFamily="18" charset="0"/>
              </a:endParaRPr>
            </a:p>
          </p:txBody>
        </p:sp>
      </p:grpSp>
      <p:sp>
        <p:nvSpPr>
          <p:cNvPr id="46" name="Rectangle 45">
            <a:extLst>
              <a:ext uri="{FF2B5EF4-FFF2-40B4-BE49-F238E27FC236}">
                <a16:creationId xmlns:a16="http://schemas.microsoft.com/office/drawing/2014/main" id="{47A4F6C4-7DBB-1BC9-846F-9F307C4C5B91}"/>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b="1" i="1" u="none" strike="noStrike" kern="0" cap="none" spc="0" normalizeH="0" baseline="0" noProof="0">
                <a:ln>
                  <a:noFill/>
                </a:ln>
                <a:solidFill>
                  <a:prstClr val="white"/>
                </a:solidFill>
                <a:effectLst/>
                <a:uLnTx/>
                <a:uFillTx/>
                <a:latin typeface="Segoe UI"/>
                <a:ea typeface="+mn-ea"/>
                <a:cs typeface="Times New Roman" pitchFamily="18" charset="0"/>
              </a:rPr>
              <a:t>Deployment Phase</a:t>
            </a:r>
          </a:p>
        </p:txBody>
      </p:sp>
      <p:sp>
        <p:nvSpPr>
          <p:cNvPr id="48" name="TextBox 47">
            <a:extLst>
              <a:ext uri="{FF2B5EF4-FFF2-40B4-BE49-F238E27FC236}">
                <a16:creationId xmlns:a16="http://schemas.microsoft.com/office/drawing/2014/main" id="{2616605D-A06A-8654-6126-1C36F9DF663C}"/>
              </a:ext>
            </a:extLst>
          </p:cNvPr>
          <p:cNvSpPr txBox="1"/>
          <p:nvPr/>
        </p:nvSpPr>
        <p:spPr>
          <a:xfrm>
            <a:off x="245371" y="786855"/>
            <a:ext cx="11339912" cy="46320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F2F2F2">
                    <a:lumMod val="10000"/>
                  </a:srgbClr>
                </a:solidFill>
                <a:effectLst/>
                <a:uLnTx/>
                <a:uFillTx/>
                <a:latin typeface="Segoe UI Semilight"/>
                <a:ea typeface="+mn-ea"/>
                <a:cs typeface="Times New Roman" pitchFamily="18" charset="0"/>
              </a:rPr>
              <a:t>Deploying the developed and tested software to the production environment, making it accessible to end-users</a:t>
            </a: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mn-ea"/>
              <a:cs typeface="Times New Roman" pitchFamily="18" charset="0"/>
            </a:endParaRPr>
          </a:p>
        </p:txBody>
      </p:sp>
      <p:sp>
        <p:nvSpPr>
          <p:cNvPr id="49" name="TextBox 48">
            <a:extLst>
              <a:ext uri="{FF2B5EF4-FFF2-40B4-BE49-F238E27FC236}">
                <a16:creationId xmlns:a16="http://schemas.microsoft.com/office/drawing/2014/main" id="{3D27BE05-AEE8-9ACC-26B8-AA534C7BDCD5}"/>
              </a:ext>
            </a:extLst>
          </p:cNvPr>
          <p:cNvSpPr txBox="1"/>
          <p:nvPr/>
        </p:nvSpPr>
        <p:spPr>
          <a:xfrm>
            <a:off x="3925598" y="1222426"/>
            <a:ext cx="1025235" cy="307777"/>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800000"/>
                </a:solidFill>
                <a:effectLst/>
                <a:uLnTx/>
                <a:uFillTx/>
                <a:latin typeface="Segoe UI"/>
                <a:ea typeface="+mn-ea"/>
                <a:cs typeface="Times New Roman" pitchFamily="18" charset="0"/>
              </a:rPr>
              <a:t>Process:</a:t>
            </a:r>
          </a:p>
        </p:txBody>
      </p:sp>
      <p:sp>
        <p:nvSpPr>
          <p:cNvPr id="52" name="Arrow: Chevron 51">
            <a:extLst>
              <a:ext uri="{FF2B5EF4-FFF2-40B4-BE49-F238E27FC236}">
                <a16:creationId xmlns:a16="http://schemas.microsoft.com/office/drawing/2014/main" id="{479EB317-8B98-F899-53EC-6C1F07373433}"/>
              </a:ext>
            </a:extLst>
          </p:cNvPr>
          <p:cNvSpPr/>
          <p:nvPr/>
        </p:nvSpPr>
        <p:spPr bwMode="auto">
          <a:xfrm>
            <a:off x="3328335" y="2361909"/>
            <a:ext cx="279015" cy="258359"/>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30" name="Arrow: Chevron 29">
            <a:extLst>
              <a:ext uri="{FF2B5EF4-FFF2-40B4-BE49-F238E27FC236}">
                <a16:creationId xmlns:a16="http://schemas.microsoft.com/office/drawing/2014/main" id="{5A0E1F62-D0C1-CC76-6599-2FA58E4263D3}"/>
              </a:ext>
            </a:extLst>
          </p:cNvPr>
          <p:cNvSpPr/>
          <p:nvPr/>
        </p:nvSpPr>
        <p:spPr bwMode="auto">
          <a:xfrm rot="10800000">
            <a:off x="3345567" y="4966601"/>
            <a:ext cx="279015" cy="258359"/>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58" name="Oval 57">
            <a:extLst>
              <a:ext uri="{FF2B5EF4-FFF2-40B4-BE49-F238E27FC236}">
                <a16:creationId xmlns:a16="http://schemas.microsoft.com/office/drawing/2014/main" id="{A0ADE84B-744F-0705-7F42-5DFAB02F3AD6}"/>
              </a:ext>
            </a:extLst>
          </p:cNvPr>
          <p:cNvSpPr>
            <a:spLocks noChangeAspect="1"/>
          </p:cNvSpPr>
          <p:nvPr/>
        </p:nvSpPr>
        <p:spPr>
          <a:xfrm>
            <a:off x="5661194" y="4256009"/>
            <a:ext cx="814992" cy="785188"/>
          </a:xfrm>
          <a:prstGeom prst="ellipse">
            <a:avLst/>
          </a:prstGeom>
          <a:solidFill>
            <a:schemeClr val="accent3">
              <a:lumMod val="75000"/>
            </a:schemeClr>
          </a:solidFill>
          <a:ln w="28575">
            <a:solidFill>
              <a:schemeClr val="accent3">
                <a:lumMod val="50000"/>
              </a:schemeClr>
            </a:solid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marR="0" lvl="0" indent="0" algn="ctr" defTabSz="889000" rtl="0" eaLnBrk="0" fontAlgn="base" latinLnBrk="0" hangingPunct="0">
              <a:lnSpc>
                <a:spcPct val="90000"/>
              </a:lnSpc>
              <a:spcBef>
                <a:spcPct val="0"/>
              </a:spcBef>
              <a:spcAft>
                <a:spcPct val="35000"/>
              </a:spcAft>
              <a:buClr>
                <a:srgbClr val="0B1F65"/>
              </a:buClr>
              <a:buSzTx/>
              <a:buFont typeface="Webdings" pitchFamily="18" charset="2"/>
              <a:buNone/>
              <a:tabLst/>
              <a:defRPr/>
            </a:pPr>
            <a:endParaRPr kumimoji="0" lang="en-US" sz="1400" b="1" i="0" u="none" strike="noStrike" kern="1200" cap="none" spc="0" normalizeH="0" baseline="0" noProof="0">
              <a:ln>
                <a:noFill/>
              </a:ln>
              <a:solidFill>
                <a:srgbClr val="FFFFFF"/>
              </a:solidFill>
              <a:effectLst/>
              <a:uLnTx/>
              <a:uFillTx/>
              <a:latin typeface="Segoe UI Semilight"/>
              <a:ea typeface="+mn-ea"/>
              <a:cs typeface="+mn-cs"/>
            </a:endParaRPr>
          </a:p>
        </p:txBody>
      </p:sp>
      <p:sp>
        <p:nvSpPr>
          <p:cNvPr id="42" name="Rectangle: Rounded Corners 41">
            <a:extLst>
              <a:ext uri="{FF2B5EF4-FFF2-40B4-BE49-F238E27FC236}">
                <a16:creationId xmlns:a16="http://schemas.microsoft.com/office/drawing/2014/main" id="{AB1BD4CC-6F00-9B52-B31A-D7D595D96B57}"/>
              </a:ext>
            </a:extLst>
          </p:cNvPr>
          <p:cNvSpPr/>
          <p:nvPr/>
        </p:nvSpPr>
        <p:spPr bwMode="auto">
          <a:xfrm>
            <a:off x="3758456" y="1200426"/>
            <a:ext cx="8059108" cy="5259126"/>
          </a:xfrm>
          <a:prstGeom prst="roundRect">
            <a:avLst>
              <a:gd name="adj" fmla="val 5769"/>
            </a:avLst>
          </a:prstGeom>
          <a:noFill/>
          <a:ln>
            <a:solidFill>
              <a:schemeClr val="accent3">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sp>
        <p:nvSpPr>
          <p:cNvPr id="94" name="TextBox 93">
            <a:extLst>
              <a:ext uri="{FF2B5EF4-FFF2-40B4-BE49-F238E27FC236}">
                <a16:creationId xmlns:a16="http://schemas.microsoft.com/office/drawing/2014/main" id="{23647EB5-2934-70B0-9900-3F6BAFF0BBB9}"/>
              </a:ext>
            </a:extLst>
          </p:cNvPr>
          <p:cNvSpPr txBox="1"/>
          <p:nvPr/>
        </p:nvSpPr>
        <p:spPr>
          <a:xfrm>
            <a:off x="6691411" y="2843644"/>
            <a:ext cx="4482936" cy="1141851"/>
          </a:xfrm>
          <a:prstGeom prst="rect">
            <a:avLst/>
          </a:prstGeom>
          <a:noFill/>
        </p:spPr>
        <p:txBody>
          <a:bodyPr wrap="square">
            <a:spAutoFit/>
          </a:bodyPr>
          <a:lstStyle/>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Times New Roman" pitchFamily="18" charset="0"/>
              </a:rPr>
              <a:t>Confirm all deployed reports and dashboards operate as expected in the production environment. </a:t>
            </a:r>
          </a:p>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Times New Roman" pitchFamily="18" charset="0"/>
              </a:rPr>
              <a:t>Verify core report functionalities, such as filters, slicers, and drill-throughs, are working correctly. </a:t>
            </a:r>
          </a:p>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Times New Roman" pitchFamily="18" charset="0"/>
              </a:rPr>
              <a:t>Ensure data displayed in reports matches the source and remains consistent post-deployment.</a:t>
            </a:r>
          </a:p>
        </p:txBody>
      </p:sp>
      <p:sp>
        <p:nvSpPr>
          <p:cNvPr id="96" name="TextBox 95">
            <a:extLst>
              <a:ext uri="{FF2B5EF4-FFF2-40B4-BE49-F238E27FC236}">
                <a16:creationId xmlns:a16="http://schemas.microsoft.com/office/drawing/2014/main" id="{2082EEB3-CE69-40F6-3996-141FB78D4797}"/>
              </a:ext>
            </a:extLst>
          </p:cNvPr>
          <p:cNvSpPr txBox="1"/>
          <p:nvPr/>
        </p:nvSpPr>
        <p:spPr>
          <a:xfrm>
            <a:off x="6475251" y="2596487"/>
            <a:ext cx="2066299" cy="307777"/>
          </a:xfrm>
          <a:prstGeom prst="rect">
            <a:avLst/>
          </a:prstGeom>
          <a:noFill/>
        </p:spPr>
        <p:txBody>
          <a:bodyPr wrap="square">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006666"/>
                </a:solidFill>
                <a:effectLst/>
                <a:uLnTx/>
                <a:uFillTx/>
                <a:latin typeface="Segoe UI"/>
                <a:ea typeface="+mn-ea"/>
                <a:cs typeface="Times New Roman" pitchFamily="18" charset="0"/>
              </a:rPr>
              <a:t>Cross Verification:</a:t>
            </a:r>
          </a:p>
        </p:txBody>
      </p:sp>
      <p:sp>
        <p:nvSpPr>
          <p:cNvPr id="97" name="Text Placeholder 3">
            <a:extLst>
              <a:ext uri="{FF2B5EF4-FFF2-40B4-BE49-F238E27FC236}">
                <a16:creationId xmlns:a16="http://schemas.microsoft.com/office/drawing/2014/main" id="{D4B2CBE8-EAB8-E409-A7D1-292B1F109F32}"/>
              </a:ext>
            </a:extLst>
          </p:cNvPr>
          <p:cNvSpPr txBox="1">
            <a:spLocks/>
          </p:cNvSpPr>
          <p:nvPr/>
        </p:nvSpPr>
        <p:spPr>
          <a:xfrm>
            <a:off x="6645896" y="3950074"/>
            <a:ext cx="1288332" cy="215444"/>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1" i="0" u="none" strike="noStrike" kern="1200" cap="none" spc="0" normalizeH="0" baseline="0" noProof="0">
                <a:ln>
                  <a:noFill/>
                </a:ln>
                <a:solidFill>
                  <a:srgbClr val="E2E2C0">
                    <a:lumMod val="50000"/>
                  </a:srgbClr>
                </a:solidFill>
                <a:effectLst/>
                <a:uLnTx/>
                <a:uFillTx/>
                <a:latin typeface="Segoe UI"/>
                <a:ea typeface="+mn-ea"/>
                <a:cs typeface="Times New Roman" pitchFamily="18" charset="0"/>
              </a:rPr>
              <a:t>Deployment:</a:t>
            </a:r>
          </a:p>
        </p:txBody>
      </p:sp>
      <p:sp>
        <p:nvSpPr>
          <p:cNvPr id="98" name="Text Placeholder 3">
            <a:extLst>
              <a:ext uri="{FF2B5EF4-FFF2-40B4-BE49-F238E27FC236}">
                <a16:creationId xmlns:a16="http://schemas.microsoft.com/office/drawing/2014/main" id="{71364163-D2D2-A46F-4B12-CAC2BE5F6065}"/>
              </a:ext>
            </a:extLst>
          </p:cNvPr>
          <p:cNvSpPr txBox="1">
            <a:spLocks/>
          </p:cNvSpPr>
          <p:nvPr/>
        </p:nvSpPr>
        <p:spPr>
          <a:xfrm>
            <a:off x="6862656" y="4184634"/>
            <a:ext cx="4430680" cy="104951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Times New Roman" pitchFamily="18" charset="0"/>
              </a:rPr>
              <a:t>Execute deployment of Power BI reports and dashboards to the production environment after validating approvals and readiness.</a:t>
            </a:r>
          </a:p>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Times New Roman" pitchFamily="18" charset="0"/>
              </a:rPr>
              <a:t>Monitor deployment to ensure smooth publishing and accessibility for end users.</a:t>
            </a:r>
          </a:p>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Times New Roman" pitchFamily="18" charset="0"/>
              </a:rPr>
              <a:t>Validate connections to data sources and refresh schedules in the production environment.</a:t>
            </a:r>
          </a:p>
        </p:txBody>
      </p:sp>
      <p:sp>
        <p:nvSpPr>
          <p:cNvPr id="99" name="Text Placeholder 3">
            <a:extLst>
              <a:ext uri="{FF2B5EF4-FFF2-40B4-BE49-F238E27FC236}">
                <a16:creationId xmlns:a16="http://schemas.microsoft.com/office/drawing/2014/main" id="{9E5CBBE5-01AE-1F8B-6315-D8C2E35DF8D8}"/>
              </a:ext>
            </a:extLst>
          </p:cNvPr>
          <p:cNvSpPr txBox="1">
            <a:spLocks/>
          </p:cNvSpPr>
          <p:nvPr/>
        </p:nvSpPr>
        <p:spPr>
          <a:xfrm>
            <a:off x="5407976" y="5270919"/>
            <a:ext cx="1811330" cy="215445"/>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F2F2F2">
                    <a:lumMod val="50000"/>
                  </a:srgbClr>
                </a:solidFill>
                <a:effectLst/>
                <a:uLnTx/>
                <a:uFillTx/>
                <a:latin typeface="Segoe UI"/>
                <a:ea typeface="+mn-ea"/>
                <a:cs typeface="Times New Roman" pitchFamily="18" charset="0"/>
              </a:rPr>
              <a:t>Test:</a:t>
            </a:r>
          </a:p>
        </p:txBody>
      </p:sp>
      <p:sp>
        <p:nvSpPr>
          <p:cNvPr id="100" name="TextBox 99">
            <a:extLst>
              <a:ext uri="{FF2B5EF4-FFF2-40B4-BE49-F238E27FC236}">
                <a16:creationId xmlns:a16="http://schemas.microsoft.com/office/drawing/2014/main" id="{A6250DD5-18DE-4406-5EB3-F6574957D221}"/>
              </a:ext>
            </a:extLst>
          </p:cNvPr>
          <p:cNvSpPr txBox="1"/>
          <p:nvPr/>
        </p:nvSpPr>
        <p:spPr>
          <a:xfrm>
            <a:off x="5813042" y="5486819"/>
            <a:ext cx="4811888" cy="786369"/>
          </a:xfrm>
          <a:prstGeom prst="rect">
            <a:avLst/>
          </a:prstGeom>
          <a:noFill/>
        </p:spPr>
        <p:txBody>
          <a:bodyPr wrap="square">
            <a:spAutoFit/>
          </a:bodyPr>
          <a:lstStyle/>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kumimoji="0" lang="en-US" sz="1100" b="0" i="0" u="none" strike="noStrike" kern="1200" cap="none" spc="0" normalizeH="0" baseline="0" noProof="0">
                <a:ln>
                  <a:noFill/>
                </a:ln>
                <a:solidFill>
                  <a:srgbClr val="000000"/>
                </a:solidFill>
                <a:effectLst/>
                <a:uLnTx/>
                <a:uFillTx/>
                <a:latin typeface="Segoe UI Semilight"/>
                <a:ea typeface="+mn-ea"/>
                <a:cs typeface="Times New Roman" pitchFamily="18" charset="0"/>
              </a:rPr>
              <a:t>Perform preliminary testing to validate the core functionalities of the application during the deployment phase.</a:t>
            </a:r>
          </a:p>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kumimoji="0" lang="en-US" sz="1100" b="0" i="0" u="none" strike="noStrike" kern="1200" cap="none" spc="0" normalizeH="0" baseline="0" noProof="0">
                <a:ln>
                  <a:noFill/>
                </a:ln>
                <a:solidFill>
                  <a:srgbClr val="000000"/>
                </a:solidFill>
                <a:effectLst/>
                <a:uLnTx/>
                <a:uFillTx/>
                <a:latin typeface="Segoe UI Semilight"/>
                <a:ea typeface="+mn-ea"/>
                <a:cs typeface="Arial" panose="020B0604020202020204" pitchFamily="34" charset="0"/>
              </a:rPr>
              <a:t>Ensure the build's stability and readiness for further testing or production use.</a:t>
            </a:r>
            <a:endParaRPr kumimoji="0" lang="en-US" sz="1100" b="0" i="0" u="none" strike="noStrike" kern="1200" cap="none" spc="0" normalizeH="0" baseline="0" noProof="0">
              <a:ln>
                <a:noFill/>
              </a:ln>
              <a:solidFill>
                <a:srgbClr val="000000"/>
              </a:solidFill>
              <a:effectLst/>
              <a:uLnTx/>
              <a:uFillTx/>
              <a:latin typeface="Segoe UI Semilight"/>
              <a:ea typeface="+mn-ea"/>
              <a:cs typeface="Times New Roman" pitchFamily="18" charset="0"/>
            </a:endParaRPr>
          </a:p>
        </p:txBody>
      </p:sp>
      <p:sp>
        <p:nvSpPr>
          <p:cNvPr id="101" name="Text Placeholder 3">
            <a:extLst>
              <a:ext uri="{FF2B5EF4-FFF2-40B4-BE49-F238E27FC236}">
                <a16:creationId xmlns:a16="http://schemas.microsoft.com/office/drawing/2014/main" id="{A0C1750D-2037-014C-AF49-6367EBA61117}"/>
              </a:ext>
            </a:extLst>
          </p:cNvPr>
          <p:cNvSpPr txBox="1">
            <a:spLocks/>
          </p:cNvSpPr>
          <p:nvPr/>
        </p:nvSpPr>
        <p:spPr>
          <a:xfrm>
            <a:off x="5806435" y="1442955"/>
            <a:ext cx="2336473" cy="215444"/>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800000">
                    <a:lumMod val="95000"/>
                    <a:lumOff val="5000"/>
                  </a:srgbClr>
                </a:solidFill>
                <a:effectLst/>
                <a:uLnTx/>
                <a:uFillTx/>
                <a:latin typeface="Segoe UI"/>
                <a:ea typeface="+mn-ea"/>
                <a:cs typeface="Times New Roman" panose="02020603050405020304" pitchFamily="18" charset="0"/>
              </a:rPr>
              <a:t>Pre-Deployment Check List:</a:t>
            </a:r>
            <a:endParaRPr kumimoji="0" lang="en-US" sz="1400" b="0" i="0" u="none" strike="noStrike" kern="1200" cap="none" spc="0" normalizeH="0" baseline="0" noProof="0">
              <a:ln>
                <a:noFill/>
              </a:ln>
              <a:solidFill>
                <a:srgbClr val="800000">
                  <a:lumMod val="95000"/>
                  <a:lumOff val="5000"/>
                </a:srgbClr>
              </a:solidFill>
              <a:effectLst/>
              <a:uLnTx/>
              <a:uFillTx/>
              <a:latin typeface="Segoe UI"/>
              <a:ea typeface="+mn-ea"/>
              <a:cs typeface="Times New Roman" pitchFamily="18" charset="0"/>
            </a:endParaRPr>
          </a:p>
        </p:txBody>
      </p:sp>
      <p:sp>
        <p:nvSpPr>
          <p:cNvPr id="102" name="Text Placeholder 3">
            <a:extLst>
              <a:ext uri="{FF2B5EF4-FFF2-40B4-BE49-F238E27FC236}">
                <a16:creationId xmlns:a16="http://schemas.microsoft.com/office/drawing/2014/main" id="{9884D1D9-79A9-D187-204F-CBE202DDE08B}"/>
              </a:ext>
            </a:extLst>
          </p:cNvPr>
          <p:cNvSpPr txBox="1">
            <a:spLocks/>
          </p:cNvSpPr>
          <p:nvPr/>
        </p:nvSpPr>
        <p:spPr>
          <a:xfrm>
            <a:off x="5813042" y="1708345"/>
            <a:ext cx="4559889" cy="71096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Times New Roman" pitchFamily="18" charset="0"/>
              </a:rPr>
              <a:t>Obtain necessary sign-offs on the reports and dashboards.</a:t>
            </a:r>
          </a:p>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Times New Roman" pitchFamily="18" charset="0"/>
              </a:rPr>
              <a:t>Ensure data accuracy, completeness, and consistency across reports.</a:t>
            </a:r>
          </a:p>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kumimoji="0" lang="en-US" sz="1100" i="0" u="none" strike="noStrike" kern="1200" cap="none" spc="0" normalizeH="0" baseline="0" noProof="0">
                <a:ln>
                  <a:noFill/>
                </a:ln>
                <a:solidFill>
                  <a:srgbClr val="F2F2F2">
                    <a:lumMod val="10000"/>
                  </a:srgbClr>
                </a:solidFill>
                <a:effectLst/>
                <a:uLnTx/>
                <a:uFillTx/>
                <a:latin typeface="Segoe UI Semilight"/>
                <a:ea typeface="+mn-ea"/>
                <a:cs typeface="Times New Roman" pitchFamily="18" charset="0"/>
              </a:rPr>
              <a:t>Verify reports are optimized for speed and handle expected data volumes efficiently.</a:t>
            </a:r>
            <a:endPar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Times New Roman" pitchFamily="18" charset="0"/>
            </a:endParaRPr>
          </a:p>
        </p:txBody>
      </p:sp>
      <p:pic>
        <p:nvPicPr>
          <p:cNvPr id="108" name="Graphic 107">
            <a:extLst>
              <a:ext uri="{FF2B5EF4-FFF2-40B4-BE49-F238E27FC236}">
                <a16:creationId xmlns:a16="http://schemas.microsoft.com/office/drawing/2014/main" id="{EF03F338-51ED-0AB5-F02B-00A09A6C99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73185" y="2771130"/>
            <a:ext cx="583646" cy="583646"/>
          </a:xfrm>
          <a:prstGeom prst="rect">
            <a:avLst/>
          </a:prstGeom>
        </p:spPr>
      </p:pic>
      <p:pic>
        <p:nvPicPr>
          <p:cNvPr id="109" name="Graphic 108">
            <a:extLst>
              <a:ext uri="{FF2B5EF4-FFF2-40B4-BE49-F238E27FC236}">
                <a16:creationId xmlns:a16="http://schemas.microsoft.com/office/drawing/2014/main" id="{CF7E4156-BCB0-9C9C-1DDF-DE1D5B43E3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49747" y="5637151"/>
            <a:ext cx="530434" cy="530434"/>
          </a:xfrm>
          <a:prstGeom prst="rect">
            <a:avLst/>
          </a:prstGeom>
        </p:spPr>
      </p:pic>
      <p:pic>
        <p:nvPicPr>
          <p:cNvPr id="111" name="Graphic 110" descr="Gears with solid fill">
            <a:extLst>
              <a:ext uri="{FF2B5EF4-FFF2-40B4-BE49-F238E27FC236}">
                <a16:creationId xmlns:a16="http://schemas.microsoft.com/office/drawing/2014/main" id="{CE261578-D54A-F331-AD8E-E194193E75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42935" y="4393314"/>
            <a:ext cx="641739" cy="500257"/>
          </a:xfrm>
          <a:prstGeom prst="rect">
            <a:avLst/>
          </a:prstGeom>
        </p:spPr>
      </p:pic>
      <p:pic>
        <p:nvPicPr>
          <p:cNvPr id="112" name="Graphic 111" descr="Rocket with solid fill">
            <a:extLst>
              <a:ext uri="{FF2B5EF4-FFF2-40B4-BE49-F238E27FC236}">
                <a16:creationId xmlns:a16="http://schemas.microsoft.com/office/drawing/2014/main" id="{07003472-C3C7-19FD-15B6-643CC3CD4F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42199" y="3026340"/>
            <a:ext cx="1728167" cy="1728167"/>
          </a:xfrm>
          <a:prstGeom prst="rect">
            <a:avLst/>
          </a:prstGeom>
          <a:effectLst>
            <a:outerShdw blurRad="50800" dist="38100" dir="2700000" algn="tl" rotWithShape="0">
              <a:prstClr val="black">
                <a:alpha val="40000"/>
              </a:prstClr>
            </a:outerShdw>
          </a:effectLst>
        </p:spPr>
      </p:pic>
      <p:sp>
        <p:nvSpPr>
          <p:cNvPr id="113" name="Rectangle 6">
            <a:extLst>
              <a:ext uri="{FF2B5EF4-FFF2-40B4-BE49-F238E27FC236}">
                <a16:creationId xmlns:a16="http://schemas.microsoft.com/office/drawing/2014/main" id="{22952687-94F6-95CD-8DF8-80607B18BDC8}"/>
              </a:ext>
            </a:extLst>
          </p:cNvPr>
          <p:cNvSpPr>
            <a:spLocks noChangeArrowheads="1"/>
          </p:cNvSpPr>
          <p:nvPr/>
        </p:nvSpPr>
        <p:spPr bwMode="auto">
          <a:xfrm>
            <a:off x="245371" y="268943"/>
            <a:ext cx="60105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800000"/>
                </a:solidFill>
                <a:effectLst/>
                <a:uLnTx/>
                <a:uFillTx/>
                <a:latin typeface="Segoe UI"/>
                <a:ea typeface="+mn-ea"/>
                <a:cs typeface="Times New Roman" pitchFamily="18" charset="0"/>
              </a:rPr>
              <a:t>What takes place during the Deployment Phase?</a:t>
            </a:r>
          </a:p>
        </p:txBody>
      </p:sp>
      <p:pic>
        <p:nvPicPr>
          <p:cNvPr id="107" name="Graphic 106" descr="Checklist with solid fill">
            <a:extLst>
              <a:ext uri="{FF2B5EF4-FFF2-40B4-BE49-F238E27FC236}">
                <a16:creationId xmlns:a16="http://schemas.microsoft.com/office/drawing/2014/main" id="{D0479EE5-32C2-C83B-2AC7-0EACBE02C0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71076" y="1691775"/>
            <a:ext cx="478692" cy="478692"/>
          </a:xfrm>
          <a:prstGeom prst="rect">
            <a:avLst/>
          </a:prstGeom>
        </p:spPr>
      </p:pic>
      <p:sp>
        <p:nvSpPr>
          <p:cNvPr id="11" name="TextBox 10">
            <a:extLst>
              <a:ext uri="{FF2B5EF4-FFF2-40B4-BE49-F238E27FC236}">
                <a16:creationId xmlns:a16="http://schemas.microsoft.com/office/drawing/2014/main" id="{8C59E581-A502-20E8-66C2-511CB5564932}"/>
              </a:ext>
            </a:extLst>
          </p:cNvPr>
          <p:cNvSpPr txBox="1"/>
          <p:nvPr/>
        </p:nvSpPr>
        <p:spPr>
          <a:xfrm>
            <a:off x="440167" y="3986737"/>
            <a:ext cx="1376218"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FFFFFF"/>
                </a:solidFill>
                <a:effectLst/>
                <a:uLnTx/>
                <a:uFillTx/>
                <a:latin typeface="Segoe UI"/>
                <a:ea typeface="+mn-ea"/>
                <a:cs typeface="Times New Roman" pitchFamily="18" charset="0"/>
              </a:rPr>
              <a:t>Exit Criteria:</a:t>
            </a:r>
          </a:p>
        </p:txBody>
      </p:sp>
    </p:spTree>
    <p:extLst>
      <p:ext uri="{BB962C8B-B14F-4D97-AF65-F5344CB8AC3E}">
        <p14:creationId xmlns:p14="http://schemas.microsoft.com/office/powerpoint/2010/main" val="399365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ABD0A888-9B80-D81B-41B2-E95E628543F1}"/>
              </a:ext>
            </a:extLst>
          </p:cNvPr>
          <p:cNvSpPr/>
          <p:nvPr/>
        </p:nvSpPr>
        <p:spPr bwMode="auto">
          <a:xfrm>
            <a:off x="6182202" y="5333996"/>
            <a:ext cx="4356651" cy="1054877"/>
          </a:xfrm>
          <a:prstGeom prst="roundRect">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21" name="Rectangle: Rounded Corners 20">
            <a:extLst>
              <a:ext uri="{FF2B5EF4-FFF2-40B4-BE49-F238E27FC236}">
                <a16:creationId xmlns:a16="http://schemas.microsoft.com/office/drawing/2014/main" id="{0CB16807-2559-A7A7-0CB6-80A78C0C9FDC}"/>
              </a:ext>
            </a:extLst>
          </p:cNvPr>
          <p:cNvSpPr/>
          <p:nvPr/>
        </p:nvSpPr>
        <p:spPr bwMode="auto">
          <a:xfrm>
            <a:off x="6175576" y="4271748"/>
            <a:ext cx="4363277" cy="876692"/>
          </a:xfrm>
          <a:prstGeom prst="roundRect">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23" name="Rectangle: Rounded Corners 22">
            <a:extLst>
              <a:ext uri="{FF2B5EF4-FFF2-40B4-BE49-F238E27FC236}">
                <a16:creationId xmlns:a16="http://schemas.microsoft.com/office/drawing/2014/main" id="{91C6E09A-CF2F-0776-24C8-FE4D4B41B50D}"/>
              </a:ext>
            </a:extLst>
          </p:cNvPr>
          <p:cNvSpPr/>
          <p:nvPr/>
        </p:nvSpPr>
        <p:spPr bwMode="auto">
          <a:xfrm>
            <a:off x="6119253" y="3224212"/>
            <a:ext cx="4419600" cy="948532"/>
          </a:xfrm>
          <a:prstGeom prst="roundRect">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17" name="Rectangle: Rounded Corners 16">
            <a:extLst>
              <a:ext uri="{FF2B5EF4-FFF2-40B4-BE49-F238E27FC236}">
                <a16:creationId xmlns:a16="http://schemas.microsoft.com/office/drawing/2014/main" id="{620A35EB-5854-07AF-1809-CD4611CE9EB2}"/>
              </a:ext>
            </a:extLst>
          </p:cNvPr>
          <p:cNvSpPr/>
          <p:nvPr/>
        </p:nvSpPr>
        <p:spPr bwMode="auto">
          <a:xfrm>
            <a:off x="6107241" y="2114241"/>
            <a:ext cx="4431612" cy="1001718"/>
          </a:xfrm>
          <a:prstGeom prst="roundRect">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18" name="Rectangle: Rounded Corners 17">
            <a:extLst>
              <a:ext uri="{FF2B5EF4-FFF2-40B4-BE49-F238E27FC236}">
                <a16:creationId xmlns:a16="http://schemas.microsoft.com/office/drawing/2014/main" id="{0A00C317-5B06-8B73-6FA1-4D48FDC36CE2}"/>
              </a:ext>
            </a:extLst>
          </p:cNvPr>
          <p:cNvSpPr/>
          <p:nvPr/>
        </p:nvSpPr>
        <p:spPr bwMode="auto">
          <a:xfrm>
            <a:off x="6107242" y="1066799"/>
            <a:ext cx="4431612" cy="842895"/>
          </a:xfrm>
          <a:prstGeom prst="roundRect">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16" name="Rectangle: Rounded Corners 15">
            <a:extLst>
              <a:ext uri="{FF2B5EF4-FFF2-40B4-BE49-F238E27FC236}">
                <a16:creationId xmlns:a16="http://schemas.microsoft.com/office/drawing/2014/main" id="{2E700A2B-8533-36E8-7341-4A59265525CB}"/>
              </a:ext>
            </a:extLst>
          </p:cNvPr>
          <p:cNvSpPr/>
          <p:nvPr/>
        </p:nvSpPr>
        <p:spPr bwMode="auto">
          <a:xfrm>
            <a:off x="1381602" y="5332755"/>
            <a:ext cx="4356651" cy="1026298"/>
          </a:xfrm>
          <a:prstGeom prst="roundRect">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15" name="Rectangle: Rounded Corners 14">
            <a:extLst>
              <a:ext uri="{FF2B5EF4-FFF2-40B4-BE49-F238E27FC236}">
                <a16:creationId xmlns:a16="http://schemas.microsoft.com/office/drawing/2014/main" id="{9353680B-5403-8C05-2569-B711639C582D}"/>
              </a:ext>
            </a:extLst>
          </p:cNvPr>
          <p:cNvSpPr/>
          <p:nvPr/>
        </p:nvSpPr>
        <p:spPr bwMode="auto">
          <a:xfrm>
            <a:off x="1341845" y="4286251"/>
            <a:ext cx="4409663" cy="842895"/>
          </a:xfrm>
          <a:prstGeom prst="roundRect">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19" name="Rectangle: Rounded Corners 18">
            <a:extLst>
              <a:ext uri="{FF2B5EF4-FFF2-40B4-BE49-F238E27FC236}">
                <a16:creationId xmlns:a16="http://schemas.microsoft.com/office/drawing/2014/main" id="{C528DEBE-CF10-0B9D-3CC7-E8899754EB04}"/>
              </a:ext>
            </a:extLst>
          </p:cNvPr>
          <p:cNvSpPr/>
          <p:nvPr/>
        </p:nvSpPr>
        <p:spPr bwMode="auto">
          <a:xfrm>
            <a:off x="1341845" y="2129039"/>
            <a:ext cx="4419601" cy="957986"/>
          </a:xfrm>
          <a:prstGeom prst="roundRect">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20" name="Rectangle: Rounded Corners 19">
            <a:extLst>
              <a:ext uri="{FF2B5EF4-FFF2-40B4-BE49-F238E27FC236}">
                <a16:creationId xmlns:a16="http://schemas.microsoft.com/office/drawing/2014/main" id="{C481D8FE-7EF0-D796-F748-DC5CCCACBCF8}"/>
              </a:ext>
            </a:extLst>
          </p:cNvPr>
          <p:cNvSpPr/>
          <p:nvPr/>
        </p:nvSpPr>
        <p:spPr bwMode="auto">
          <a:xfrm>
            <a:off x="1356953" y="1072494"/>
            <a:ext cx="4404493" cy="842895"/>
          </a:xfrm>
          <a:prstGeom prst="roundRect">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ts val="6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006666"/>
              </a:solidFill>
              <a:effectLst/>
              <a:uLnTx/>
              <a:uFillTx/>
              <a:latin typeface="Segoe UI"/>
              <a:ea typeface="+mn-ea"/>
              <a:cs typeface="+mn-cs"/>
            </a:endParaRPr>
          </a:p>
        </p:txBody>
      </p:sp>
      <p:sp>
        <p:nvSpPr>
          <p:cNvPr id="3" name="Oval 2">
            <a:extLst>
              <a:ext uri="{FF2B5EF4-FFF2-40B4-BE49-F238E27FC236}">
                <a16:creationId xmlns:a16="http://schemas.microsoft.com/office/drawing/2014/main" id="{AA2CE8A0-F9A7-3BC2-0B6A-5AB1C11D6C5E}"/>
              </a:ext>
            </a:extLst>
          </p:cNvPr>
          <p:cNvSpPr/>
          <p:nvPr/>
        </p:nvSpPr>
        <p:spPr bwMode="auto">
          <a:xfrm>
            <a:off x="509652" y="1010144"/>
            <a:ext cx="914400" cy="914400"/>
          </a:xfrm>
          <a:prstGeom prst="ellipse">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4" name="Rectangle: Rounded Corners 3">
            <a:extLst>
              <a:ext uri="{FF2B5EF4-FFF2-40B4-BE49-F238E27FC236}">
                <a16:creationId xmlns:a16="http://schemas.microsoft.com/office/drawing/2014/main" id="{C6BF8E17-BE6D-71B6-E232-D2930406AB1C}"/>
              </a:ext>
            </a:extLst>
          </p:cNvPr>
          <p:cNvSpPr/>
          <p:nvPr/>
        </p:nvSpPr>
        <p:spPr bwMode="auto">
          <a:xfrm>
            <a:off x="1341846" y="3219031"/>
            <a:ext cx="4419600" cy="957986"/>
          </a:xfrm>
          <a:prstGeom prst="roundRect">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5" name="Oval 4">
            <a:extLst>
              <a:ext uri="{FF2B5EF4-FFF2-40B4-BE49-F238E27FC236}">
                <a16:creationId xmlns:a16="http://schemas.microsoft.com/office/drawing/2014/main" id="{BFE806D0-DEF0-8E91-2D57-ADB073B3A230}"/>
              </a:ext>
            </a:extLst>
          </p:cNvPr>
          <p:cNvSpPr/>
          <p:nvPr/>
        </p:nvSpPr>
        <p:spPr bwMode="auto">
          <a:xfrm>
            <a:off x="10456864" y="3139604"/>
            <a:ext cx="914400" cy="914400"/>
          </a:xfrm>
          <a:prstGeom prst="ellipse">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6" name="Oval 5">
            <a:extLst>
              <a:ext uri="{FF2B5EF4-FFF2-40B4-BE49-F238E27FC236}">
                <a16:creationId xmlns:a16="http://schemas.microsoft.com/office/drawing/2014/main" id="{B06CECAD-F844-C466-2086-BB75E8B97987}"/>
              </a:ext>
            </a:extLst>
          </p:cNvPr>
          <p:cNvSpPr/>
          <p:nvPr/>
        </p:nvSpPr>
        <p:spPr bwMode="auto">
          <a:xfrm>
            <a:off x="552722" y="2071973"/>
            <a:ext cx="914400" cy="914400"/>
          </a:xfrm>
          <a:prstGeom prst="ellipse">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7" name="Oval 6">
            <a:extLst>
              <a:ext uri="{FF2B5EF4-FFF2-40B4-BE49-F238E27FC236}">
                <a16:creationId xmlns:a16="http://schemas.microsoft.com/office/drawing/2014/main" id="{30FC99B2-3BC4-4740-37E4-66633446B19E}"/>
              </a:ext>
            </a:extLst>
          </p:cNvPr>
          <p:cNvSpPr/>
          <p:nvPr/>
        </p:nvSpPr>
        <p:spPr bwMode="auto">
          <a:xfrm>
            <a:off x="540453" y="3153182"/>
            <a:ext cx="914400" cy="914400"/>
          </a:xfrm>
          <a:prstGeom prst="ellipse">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8" name="Oval 7">
            <a:extLst>
              <a:ext uri="{FF2B5EF4-FFF2-40B4-BE49-F238E27FC236}">
                <a16:creationId xmlns:a16="http://schemas.microsoft.com/office/drawing/2014/main" id="{7EB1F9BB-E4A8-B82E-15CA-EEDB5FA6C1CC}"/>
              </a:ext>
            </a:extLst>
          </p:cNvPr>
          <p:cNvSpPr/>
          <p:nvPr/>
        </p:nvSpPr>
        <p:spPr bwMode="auto">
          <a:xfrm>
            <a:off x="552722" y="4215513"/>
            <a:ext cx="914400" cy="914400"/>
          </a:xfrm>
          <a:prstGeom prst="ellipse">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9" name="Oval 8">
            <a:extLst>
              <a:ext uri="{FF2B5EF4-FFF2-40B4-BE49-F238E27FC236}">
                <a16:creationId xmlns:a16="http://schemas.microsoft.com/office/drawing/2014/main" id="{076A9E56-B208-0500-8C8F-BFD6895D5ACF}"/>
              </a:ext>
            </a:extLst>
          </p:cNvPr>
          <p:cNvSpPr/>
          <p:nvPr/>
        </p:nvSpPr>
        <p:spPr bwMode="auto">
          <a:xfrm>
            <a:off x="565974" y="5287283"/>
            <a:ext cx="914400" cy="914400"/>
          </a:xfrm>
          <a:prstGeom prst="ellipse">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10" name="Oval 9">
            <a:extLst>
              <a:ext uri="{FF2B5EF4-FFF2-40B4-BE49-F238E27FC236}">
                <a16:creationId xmlns:a16="http://schemas.microsoft.com/office/drawing/2014/main" id="{F3A89217-A0A1-0E1D-1146-117501109B20}"/>
              </a:ext>
            </a:extLst>
          </p:cNvPr>
          <p:cNvSpPr/>
          <p:nvPr/>
        </p:nvSpPr>
        <p:spPr bwMode="auto">
          <a:xfrm>
            <a:off x="10478599" y="5300535"/>
            <a:ext cx="914400" cy="914400"/>
          </a:xfrm>
          <a:prstGeom prst="ellipse">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11" name="Oval 10">
            <a:extLst>
              <a:ext uri="{FF2B5EF4-FFF2-40B4-BE49-F238E27FC236}">
                <a16:creationId xmlns:a16="http://schemas.microsoft.com/office/drawing/2014/main" id="{7ACBCB02-905E-1C65-D760-DF724375D84F}"/>
              </a:ext>
            </a:extLst>
          </p:cNvPr>
          <p:cNvSpPr/>
          <p:nvPr/>
        </p:nvSpPr>
        <p:spPr bwMode="auto">
          <a:xfrm>
            <a:off x="10478599" y="4225454"/>
            <a:ext cx="914400" cy="914400"/>
          </a:xfrm>
          <a:prstGeom prst="ellipse">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sp>
        <p:nvSpPr>
          <p:cNvPr id="12" name="Oval 11">
            <a:extLst>
              <a:ext uri="{FF2B5EF4-FFF2-40B4-BE49-F238E27FC236}">
                <a16:creationId xmlns:a16="http://schemas.microsoft.com/office/drawing/2014/main" id="{DD3152BB-DEF1-0DF0-44C6-81EBAEA8ACBD}"/>
              </a:ext>
            </a:extLst>
          </p:cNvPr>
          <p:cNvSpPr/>
          <p:nvPr/>
        </p:nvSpPr>
        <p:spPr bwMode="auto">
          <a:xfrm>
            <a:off x="10448163" y="1001595"/>
            <a:ext cx="914400" cy="914400"/>
          </a:xfrm>
          <a:prstGeom prst="ellipse">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a:ln>
                <a:noFill/>
              </a:ln>
              <a:solidFill>
                <a:srgbClr val="800000"/>
              </a:solidFill>
              <a:effectLst/>
              <a:uLnTx/>
              <a:uFillTx/>
              <a:latin typeface="Segoe UI"/>
              <a:ea typeface="+mn-ea"/>
              <a:cs typeface="+mn-cs"/>
            </a:endParaRPr>
          </a:p>
        </p:txBody>
      </p:sp>
      <p:sp>
        <p:nvSpPr>
          <p:cNvPr id="13" name="Oval 12">
            <a:extLst>
              <a:ext uri="{FF2B5EF4-FFF2-40B4-BE49-F238E27FC236}">
                <a16:creationId xmlns:a16="http://schemas.microsoft.com/office/drawing/2014/main" id="{9921E51D-D964-D625-1BCF-5914A4E8C835}"/>
              </a:ext>
            </a:extLst>
          </p:cNvPr>
          <p:cNvSpPr/>
          <p:nvPr/>
        </p:nvSpPr>
        <p:spPr bwMode="auto">
          <a:xfrm>
            <a:off x="10478599" y="2062034"/>
            <a:ext cx="914400" cy="914400"/>
          </a:xfrm>
          <a:prstGeom prst="ellipse">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a:ea typeface="+mn-ea"/>
              <a:cs typeface="+mn-cs"/>
            </a:endParaRPr>
          </a:p>
        </p:txBody>
      </p:sp>
      <p:pic>
        <p:nvPicPr>
          <p:cNvPr id="27" name="Graphic 26" descr="Clipboard Partially Checked with solid fill">
            <a:extLst>
              <a:ext uri="{FF2B5EF4-FFF2-40B4-BE49-F238E27FC236}">
                <a16:creationId xmlns:a16="http://schemas.microsoft.com/office/drawing/2014/main" id="{AF4FB21E-49ED-5DE2-531A-21829C8AB4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6950" y="2187943"/>
            <a:ext cx="684895" cy="640080"/>
          </a:xfrm>
          <a:prstGeom prst="rect">
            <a:avLst/>
          </a:prstGeom>
        </p:spPr>
      </p:pic>
      <p:pic>
        <p:nvPicPr>
          <p:cNvPr id="29" name="Graphic 28" descr="Remote work with solid fill">
            <a:extLst>
              <a:ext uri="{FF2B5EF4-FFF2-40B4-BE49-F238E27FC236}">
                <a16:creationId xmlns:a16="http://schemas.microsoft.com/office/drawing/2014/main" id="{DF5F0590-DE68-4F00-ADB8-E13031A167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5147" y="3358276"/>
            <a:ext cx="618108" cy="508948"/>
          </a:xfrm>
          <a:prstGeom prst="rect">
            <a:avLst/>
          </a:prstGeom>
        </p:spPr>
      </p:pic>
      <p:pic>
        <p:nvPicPr>
          <p:cNvPr id="35" name="Graphic 34">
            <a:extLst>
              <a:ext uri="{FF2B5EF4-FFF2-40B4-BE49-F238E27FC236}">
                <a16:creationId xmlns:a16="http://schemas.microsoft.com/office/drawing/2014/main" id="{1F250C09-6044-6FB3-C44B-45DBE67B73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1527" y="5533287"/>
            <a:ext cx="524549" cy="485732"/>
          </a:xfrm>
          <a:prstGeom prst="rect">
            <a:avLst/>
          </a:prstGeom>
        </p:spPr>
      </p:pic>
      <p:pic>
        <p:nvPicPr>
          <p:cNvPr id="37" name="Graphic 36">
            <a:extLst>
              <a:ext uri="{FF2B5EF4-FFF2-40B4-BE49-F238E27FC236}">
                <a16:creationId xmlns:a16="http://schemas.microsoft.com/office/drawing/2014/main" id="{E8B4316E-0BE1-C5AB-E19E-F4823D047E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27378" y="1100540"/>
            <a:ext cx="646660" cy="656083"/>
          </a:xfrm>
          <a:prstGeom prst="rect">
            <a:avLst/>
          </a:prstGeom>
        </p:spPr>
      </p:pic>
      <p:pic>
        <p:nvPicPr>
          <p:cNvPr id="39" name="Graphic 38">
            <a:extLst>
              <a:ext uri="{FF2B5EF4-FFF2-40B4-BE49-F238E27FC236}">
                <a16:creationId xmlns:a16="http://schemas.microsoft.com/office/drawing/2014/main" id="{919C9B45-07B2-7485-C2A2-41EAF1B4F18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90182" y="2177021"/>
            <a:ext cx="691233" cy="640080"/>
          </a:xfrm>
          <a:prstGeom prst="rect">
            <a:avLst/>
          </a:prstGeom>
        </p:spPr>
      </p:pic>
      <p:pic>
        <p:nvPicPr>
          <p:cNvPr id="41" name="Graphic 40">
            <a:extLst>
              <a:ext uri="{FF2B5EF4-FFF2-40B4-BE49-F238E27FC236}">
                <a16:creationId xmlns:a16="http://schemas.microsoft.com/office/drawing/2014/main" id="{B29A7BE2-3405-2BD8-81F3-2EADF870F87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16768" y="3288142"/>
            <a:ext cx="636499" cy="587459"/>
          </a:xfrm>
          <a:prstGeom prst="rect">
            <a:avLst/>
          </a:prstGeom>
        </p:spPr>
      </p:pic>
      <p:pic>
        <p:nvPicPr>
          <p:cNvPr id="45" name="Graphic 44">
            <a:extLst>
              <a:ext uri="{FF2B5EF4-FFF2-40B4-BE49-F238E27FC236}">
                <a16:creationId xmlns:a16="http://schemas.microsoft.com/office/drawing/2014/main" id="{BD084556-3CAE-83DE-EF69-5B0B0AB8736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634806" y="5437695"/>
            <a:ext cx="656059" cy="640080"/>
          </a:xfrm>
          <a:prstGeom prst="rect">
            <a:avLst/>
          </a:prstGeom>
        </p:spPr>
      </p:pic>
      <p:sp>
        <p:nvSpPr>
          <p:cNvPr id="46" name="Title 1">
            <a:extLst>
              <a:ext uri="{FF2B5EF4-FFF2-40B4-BE49-F238E27FC236}">
                <a16:creationId xmlns:a16="http://schemas.microsoft.com/office/drawing/2014/main" id="{46059920-15D3-E96C-92A9-30537B84C287}"/>
              </a:ext>
            </a:extLst>
          </p:cNvPr>
          <p:cNvSpPr txBox="1">
            <a:spLocks/>
          </p:cNvSpPr>
          <p:nvPr/>
        </p:nvSpPr>
        <p:spPr>
          <a:xfrm>
            <a:off x="327928" y="31017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IN" sz="2000" b="1" i="0" u="none" strike="noStrike" kern="0" cap="none" spc="0" normalizeH="0" baseline="0" noProof="0">
                <a:ln>
                  <a:noFill/>
                </a:ln>
                <a:solidFill>
                  <a:srgbClr val="800000"/>
                </a:solidFill>
                <a:effectLst/>
                <a:uLnTx/>
                <a:uFillTx/>
                <a:latin typeface="Segoe UI"/>
                <a:ea typeface="+mj-ea"/>
                <a:cs typeface="+mj-cs"/>
              </a:rPr>
              <a:t>Key objectives of Playbook</a:t>
            </a:r>
          </a:p>
        </p:txBody>
      </p:sp>
      <p:sp>
        <p:nvSpPr>
          <p:cNvPr id="48" name="TextBox 47">
            <a:extLst>
              <a:ext uri="{FF2B5EF4-FFF2-40B4-BE49-F238E27FC236}">
                <a16:creationId xmlns:a16="http://schemas.microsoft.com/office/drawing/2014/main" id="{5119A0EF-E579-FAD9-72C1-BAEC61F23323}"/>
              </a:ext>
            </a:extLst>
          </p:cNvPr>
          <p:cNvSpPr txBox="1"/>
          <p:nvPr/>
        </p:nvSpPr>
        <p:spPr>
          <a:xfrm>
            <a:off x="6430556" y="1087651"/>
            <a:ext cx="4049283" cy="80175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1" i="0" strike="noStrike" kern="1200" cap="none" spc="0" normalizeH="0" baseline="0" noProof="0">
                <a:ln>
                  <a:noFill/>
                </a:ln>
                <a:solidFill>
                  <a:srgbClr val="800000"/>
                </a:solidFill>
                <a:effectLst/>
                <a:uLnTx/>
                <a:uFillTx/>
                <a:latin typeface="Segoe UI"/>
                <a:ea typeface="+mn-ea"/>
                <a:cs typeface="Times New Roman" pitchFamily="18" charset="0"/>
              </a:rPr>
              <a:t>Simplify Decision Making:</a:t>
            </a:r>
            <a:endParaRPr kumimoji="0" lang="en-US" sz="1200" b="0" i="0" strike="noStrike" kern="1200" cap="none" spc="0" normalizeH="0" baseline="0" noProof="0">
              <a:ln>
                <a:noFill/>
              </a:ln>
              <a:solidFill>
                <a:srgbClr val="800000"/>
              </a:solidFill>
              <a:effectLst/>
              <a:uLnTx/>
              <a:uFillTx/>
              <a:latin typeface="Segoe UI"/>
              <a:ea typeface="+mn-ea"/>
              <a:cs typeface="Times New Roman" pitchFamily="18" charset="0"/>
            </a:endParaRP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Provide clear guidelines for selecting the right data sources, visualizations, and interactivity features, ensuring consistent and efficient report design to meet business needs.</a:t>
            </a:r>
          </a:p>
        </p:txBody>
      </p:sp>
      <p:sp>
        <p:nvSpPr>
          <p:cNvPr id="49" name="TextBox 48">
            <a:extLst>
              <a:ext uri="{FF2B5EF4-FFF2-40B4-BE49-F238E27FC236}">
                <a16:creationId xmlns:a16="http://schemas.microsoft.com/office/drawing/2014/main" id="{05B3F57F-3579-C6ED-245A-6FDEA9FABB56}"/>
              </a:ext>
            </a:extLst>
          </p:cNvPr>
          <p:cNvSpPr txBox="1"/>
          <p:nvPr/>
        </p:nvSpPr>
        <p:spPr>
          <a:xfrm>
            <a:off x="1557194" y="2177021"/>
            <a:ext cx="4161182" cy="80175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800000"/>
                </a:solidFill>
                <a:effectLst/>
                <a:uLnTx/>
                <a:uFillTx/>
                <a:latin typeface="Segoe UI"/>
                <a:ea typeface="+mn-ea"/>
                <a:cs typeface="Times New Roman" pitchFamily="18" charset="0"/>
              </a:rPr>
              <a:t>Define Clear Entry and Exit Criteria</a:t>
            </a:r>
            <a:r>
              <a:rPr kumimoji="0" lang="en-US" sz="1200" b="0" i="0" u="none" strike="noStrike" kern="1200" cap="none" spc="0" normalizeH="0" baseline="0" noProof="0">
                <a:ln>
                  <a:noFill/>
                </a:ln>
                <a:solidFill>
                  <a:srgbClr val="800000"/>
                </a:solidFill>
                <a:effectLst/>
                <a:uLnTx/>
                <a:uFillTx/>
                <a:latin typeface="Segoe UI"/>
                <a:ea typeface="+mn-ea"/>
                <a:cs typeface="Times New Roman" pitchFamily="18" charset="0"/>
              </a:rPr>
              <a:t>:</a:t>
            </a: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Define clear prerequisites and deliverables for each phase to ensure alignment with business goals, minimize rework, and confirm readiness for the next phase or production.</a:t>
            </a:r>
          </a:p>
        </p:txBody>
      </p:sp>
      <p:sp>
        <p:nvSpPr>
          <p:cNvPr id="50" name="TextBox 49">
            <a:extLst>
              <a:ext uri="{FF2B5EF4-FFF2-40B4-BE49-F238E27FC236}">
                <a16:creationId xmlns:a16="http://schemas.microsoft.com/office/drawing/2014/main" id="{02E05342-097D-1373-B3EF-9DD0AC25A0E6}"/>
              </a:ext>
            </a:extLst>
          </p:cNvPr>
          <p:cNvSpPr txBox="1"/>
          <p:nvPr/>
        </p:nvSpPr>
        <p:spPr>
          <a:xfrm>
            <a:off x="6150311" y="2144924"/>
            <a:ext cx="4352099" cy="97103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006666"/>
                </a:solidFill>
                <a:effectLst/>
                <a:uLnTx/>
                <a:uFillTx/>
                <a:latin typeface="Segoe UI"/>
                <a:ea typeface="+mn-ea"/>
                <a:cs typeface="Times New Roman" pitchFamily="18" charset="0"/>
              </a:rPr>
              <a:t>Mitigate Risks</a:t>
            </a:r>
            <a:r>
              <a:rPr kumimoji="0" lang="en-US" sz="1200" b="0" i="0" u="none" strike="noStrike" kern="1200" cap="none" spc="0" normalizeH="0" baseline="0" noProof="0">
                <a:ln>
                  <a:noFill/>
                </a:ln>
                <a:solidFill>
                  <a:srgbClr val="006666"/>
                </a:solidFill>
                <a:effectLst/>
                <a:uLnTx/>
                <a:uFillTx/>
                <a:latin typeface="Segoe UI"/>
                <a:ea typeface="+mn-ea"/>
                <a:cs typeface="Times New Roman" pitchFamily="18" charset="0"/>
              </a:rPr>
              <a:t>:</a:t>
            </a: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Identify and resolve potential data inconsistencies, performance issues, and security vulnerabilities early by conducting thorough testing, monitoring report performance, and applying best practices in security and data handling.</a:t>
            </a:r>
          </a:p>
        </p:txBody>
      </p:sp>
      <p:sp>
        <p:nvSpPr>
          <p:cNvPr id="51" name="TextBox 50">
            <a:extLst>
              <a:ext uri="{FF2B5EF4-FFF2-40B4-BE49-F238E27FC236}">
                <a16:creationId xmlns:a16="http://schemas.microsoft.com/office/drawing/2014/main" id="{88418772-F6DE-4598-64B5-E987ED9D92A5}"/>
              </a:ext>
            </a:extLst>
          </p:cNvPr>
          <p:cNvSpPr txBox="1"/>
          <p:nvPr/>
        </p:nvSpPr>
        <p:spPr>
          <a:xfrm>
            <a:off x="1523444" y="3239156"/>
            <a:ext cx="4045846" cy="97103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006666"/>
                </a:solidFill>
                <a:effectLst/>
                <a:uLnTx/>
                <a:uFillTx/>
                <a:latin typeface="Segoe UI"/>
                <a:ea typeface="+mn-ea"/>
                <a:cs typeface="Times New Roman" pitchFamily="18" charset="0"/>
              </a:rPr>
              <a:t>Enhance Collaboration:</a:t>
            </a: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Promote effective communication and collaboration between business users, data teams, and developers to ensure alignment on report requirements, data accuracy, and user experience.</a:t>
            </a:r>
          </a:p>
        </p:txBody>
      </p:sp>
      <p:sp>
        <p:nvSpPr>
          <p:cNvPr id="52" name="TextBox 51">
            <a:extLst>
              <a:ext uri="{FF2B5EF4-FFF2-40B4-BE49-F238E27FC236}">
                <a16:creationId xmlns:a16="http://schemas.microsoft.com/office/drawing/2014/main" id="{3386CB30-29C3-EDB5-100B-9BD359757955}"/>
              </a:ext>
            </a:extLst>
          </p:cNvPr>
          <p:cNvSpPr txBox="1"/>
          <p:nvPr/>
        </p:nvSpPr>
        <p:spPr>
          <a:xfrm>
            <a:off x="1557194" y="4292293"/>
            <a:ext cx="4012096" cy="80175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800000"/>
                </a:solidFill>
                <a:effectLst/>
                <a:uLnTx/>
                <a:uFillTx/>
                <a:latin typeface="Segoe UI"/>
                <a:ea typeface="+mn-ea"/>
                <a:cs typeface="Times New Roman" pitchFamily="18" charset="0"/>
              </a:rPr>
              <a:t>Ensure Quality Deliverables</a:t>
            </a:r>
            <a:r>
              <a:rPr kumimoji="0" lang="en-US" sz="1200" b="0" i="0" u="none" strike="noStrike" kern="1200" cap="none" spc="0" normalizeH="0" baseline="0" noProof="0">
                <a:ln>
                  <a:noFill/>
                </a:ln>
                <a:solidFill>
                  <a:srgbClr val="800000"/>
                </a:solidFill>
                <a:effectLst/>
                <a:uLnTx/>
                <a:uFillTx/>
                <a:latin typeface="Segoe UI"/>
                <a:ea typeface="+mn-ea"/>
                <a:cs typeface="Times New Roman" pitchFamily="18" charset="0"/>
              </a:rPr>
              <a:t>:</a:t>
            </a: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Focus on delivering accurate, high-performance dashboards by continuously validating data, optimizing performance, and ensuring usability throughout the development lifecycle.</a:t>
            </a:r>
          </a:p>
        </p:txBody>
      </p:sp>
      <p:sp>
        <p:nvSpPr>
          <p:cNvPr id="53" name="TextBox 52">
            <a:extLst>
              <a:ext uri="{FF2B5EF4-FFF2-40B4-BE49-F238E27FC236}">
                <a16:creationId xmlns:a16="http://schemas.microsoft.com/office/drawing/2014/main" id="{1EE859C9-5985-42B6-22FE-6F549C97ED4E}"/>
              </a:ext>
            </a:extLst>
          </p:cNvPr>
          <p:cNvSpPr txBox="1"/>
          <p:nvPr/>
        </p:nvSpPr>
        <p:spPr>
          <a:xfrm>
            <a:off x="1557194" y="5349978"/>
            <a:ext cx="4012096" cy="971035"/>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006666"/>
                </a:solidFill>
                <a:effectLst/>
                <a:uLnTx/>
                <a:uFillTx/>
                <a:latin typeface="Segoe UI"/>
                <a:ea typeface="+mn-ea"/>
                <a:cs typeface="Times New Roman" pitchFamily="18" charset="0"/>
              </a:rPr>
              <a:t>Support Scalability and Maintainability:</a:t>
            </a: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By applying best practices in report design, optimizing data models, and ensuring modularity, enabling dashboards to scale with growing data and remain easily maintainable over time.</a:t>
            </a:r>
          </a:p>
        </p:txBody>
      </p:sp>
      <p:sp>
        <p:nvSpPr>
          <p:cNvPr id="54" name="TextBox 53">
            <a:extLst>
              <a:ext uri="{FF2B5EF4-FFF2-40B4-BE49-F238E27FC236}">
                <a16:creationId xmlns:a16="http://schemas.microsoft.com/office/drawing/2014/main" id="{10336AB2-C4F5-7345-F760-86190A47B27C}"/>
              </a:ext>
            </a:extLst>
          </p:cNvPr>
          <p:cNvSpPr txBox="1"/>
          <p:nvPr/>
        </p:nvSpPr>
        <p:spPr>
          <a:xfrm>
            <a:off x="6208187" y="3319983"/>
            <a:ext cx="4229719" cy="80175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800000"/>
                </a:solidFill>
                <a:effectLst/>
                <a:uLnTx/>
                <a:uFillTx/>
                <a:latin typeface="Segoe UI"/>
                <a:ea typeface="+mn-ea"/>
                <a:cs typeface="Times New Roman" pitchFamily="18" charset="0"/>
              </a:rPr>
              <a:t>Optimize Time and Resources</a:t>
            </a:r>
            <a:r>
              <a:rPr kumimoji="0" lang="en-US" sz="1200" b="0" i="0" u="none" strike="noStrike" kern="1200" cap="none" spc="0" normalizeH="0" baseline="0" noProof="0">
                <a:ln>
                  <a:noFill/>
                </a:ln>
                <a:solidFill>
                  <a:srgbClr val="800000"/>
                </a:solidFill>
                <a:effectLst/>
                <a:uLnTx/>
                <a:uFillTx/>
                <a:latin typeface="Segoe UI"/>
                <a:ea typeface="+mn-ea"/>
                <a:cs typeface="Times New Roman" pitchFamily="18" charset="0"/>
              </a:rPr>
              <a:t>:</a:t>
            </a: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Establish clear project timelines with achievable milestones, ensuring efficient use of data sources, report development tools, and team resources for timely delivery.</a:t>
            </a:r>
          </a:p>
        </p:txBody>
      </p:sp>
      <p:sp>
        <p:nvSpPr>
          <p:cNvPr id="55" name="TextBox 54">
            <a:extLst>
              <a:ext uri="{FF2B5EF4-FFF2-40B4-BE49-F238E27FC236}">
                <a16:creationId xmlns:a16="http://schemas.microsoft.com/office/drawing/2014/main" id="{D34D3504-1F58-057B-3D39-E683051ADA32}"/>
              </a:ext>
            </a:extLst>
          </p:cNvPr>
          <p:cNvSpPr txBox="1"/>
          <p:nvPr/>
        </p:nvSpPr>
        <p:spPr>
          <a:xfrm>
            <a:off x="6238523" y="4346682"/>
            <a:ext cx="4219781" cy="80175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006666"/>
                </a:solidFill>
                <a:effectLst/>
                <a:uLnTx/>
                <a:uFillTx/>
                <a:latin typeface="Segoe UI"/>
                <a:ea typeface="+mn-ea"/>
                <a:cs typeface="Times New Roman" pitchFamily="18" charset="0"/>
              </a:rPr>
              <a:t>Enable Continuous Improvement</a:t>
            </a:r>
            <a:r>
              <a:rPr kumimoji="0" lang="en-US" sz="1200" b="0" i="0" u="none" strike="noStrike" kern="1200" cap="none" spc="0" normalizeH="0" baseline="0" noProof="0">
                <a:ln>
                  <a:noFill/>
                </a:ln>
                <a:solidFill>
                  <a:srgbClr val="006666"/>
                </a:solidFill>
                <a:effectLst/>
                <a:uLnTx/>
                <a:uFillTx/>
                <a:latin typeface="Segoe UI"/>
                <a:ea typeface="+mn-ea"/>
                <a:cs typeface="Times New Roman" pitchFamily="18" charset="0"/>
              </a:rPr>
              <a:t>:</a:t>
            </a: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Implement feedback loops from users and stakeholders to drive ongoing refinements, ensuring dashboards evolve based on changing business needs and data insights.</a:t>
            </a:r>
          </a:p>
        </p:txBody>
      </p:sp>
      <p:sp>
        <p:nvSpPr>
          <p:cNvPr id="56" name="TextBox 55">
            <a:extLst>
              <a:ext uri="{FF2B5EF4-FFF2-40B4-BE49-F238E27FC236}">
                <a16:creationId xmlns:a16="http://schemas.microsoft.com/office/drawing/2014/main" id="{344AC5DB-3C3A-9062-32FE-02BAEC16F68F}"/>
              </a:ext>
            </a:extLst>
          </p:cNvPr>
          <p:cNvSpPr txBox="1"/>
          <p:nvPr/>
        </p:nvSpPr>
        <p:spPr>
          <a:xfrm>
            <a:off x="6248461" y="5397785"/>
            <a:ext cx="4227441" cy="80175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800000"/>
                </a:solidFill>
                <a:effectLst/>
                <a:uLnTx/>
                <a:uFillTx/>
                <a:latin typeface="Segoe UI"/>
                <a:ea typeface="+mn-ea"/>
                <a:cs typeface="Times New Roman" pitchFamily="18" charset="0"/>
              </a:rPr>
              <a:t>Standardize Best Practices</a:t>
            </a:r>
            <a:r>
              <a:rPr kumimoji="0" lang="en-US" sz="1200" b="0" i="0" u="none" strike="noStrike" kern="1200" cap="none" spc="0" normalizeH="0" baseline="0" noProof="0">
                <a:ln>
                  <a:noFill/>
                </a:ln>
                <a:solidFill>
                  <a:srgbClr val="800000"/>
                </a:solidFill>
                <a:effectLst/>
                <a:uLnTx/>
                <a:uFillTx/>
                <a:latin typeface="Segoe UI"/>
                <a:ea typeface="+mn-ea"/>
                <a:cs typeface="Times New Roman" pitchFamily="18" charset="0"/>
              </a:rPr>
              <a:t>:</a:t>
            </a: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Establish a set of industry-standard guidelines for data visualization, report design, and performance optimization to ensure consistency and quality across all Power BI projects.</a:t>
            </a:r>
          </a:p>
        </p:txBody>
      </p:sp>
      <p:sp>
        <p:nvSpPr>
          <p:cNvPr id="58" name="TextBox 57">
            <a:extLst>
              <a:ext uri="{FF2B5EF4-FFF2-40B4-BE49-F238E27FC236}">
                <a16:creationId xmlns:a16="http://schemas.microsoft.com/office/drawing/2014/main" id="{6694A982-1B28-0CED-B393-46DAD97DC68D}"/>
              </a:ext>
            </a:extLst>
          </p:cNvPr>
          <p:cNvSpPr txBox="1"/>
          <p:nvPr/>
        </p:nvSpPr>
        <p:spPr>
          <a:xfrm>
            <a:off x="1543942" y="1105035"/>
            <a:ext cx="4025348" cy="63248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1" i="0" u="none" strike="noStrike" kern="1200" cap="none" spc="0" normalizeH="0" baseline="0" noProof="0">
                <a:ln>
                  <a:noFill/>
                </a:ln>
                <a:solidFill>
                  <a:srgbClr val="006666"/>
                </a:solidFill>
                <a:effectLst/>
                <a:uLnTx/>
                <a:uFillTx/>
                <a:latin typeface="Segoe UI"/>
                <a:ea typeface="+mn-ea"/>
                <a:cs typeface="Times New Roman" pitchFamily="18" charset="0"/>
              </a:rPr>
              <a:t>Streamline</a:t>
            </a:r>
            <a:r>
              <a:rPr kumimoji="0" lang="en-US" sz="1200" b="0" i="0" u="none" strike="noStrike" kern="1200" cap="none" spc="0" normalizeH="0" baseline="0" noProof="0">
                <a:ln>
                  <a:noFill/>
                </a:ln>
                <a:solidFill>
                  <a:srgbClr val="006666"/>
                </a:solidFill>
                <a:effectLst/>
                <a:uLnTx/>
                <a:uFillTx/>
                <a:latin typeface="Segoe UI"/>
                <a:ea typeface="+mn-ea"/>
                <a:cs typeface="Times New Roman" pitchFamily="18" charset="0"/>
              </a:rPr>
              <a:t> </a:t>
            </a:r>
            <a:r>
              <a:rPr kumimoji="0" lang="en-US" sz="1200" b="1" i="0" u="none" strike="noStrike" kern="1200" cap="none" spc="0" normalizeH="0" baseline="0" noProof="0">
                <a:ln>
                  <a:noFill/>
                </a:ln>
                <a:solidFill>
                  <a:srgbClr val="006666"/>
                </a:solidFill>
                <a:effectLst/>
                <a:uLnTx/>
                <a:uFillTx/>
                <a:latin typeface="Segoe UI"/>
                <a:ea typeface="+mn-ea"/>
                <a:cs typeface="Times New Roman" pitchFamily="18" charset="0"/>
              </a:rPr>
              <a:t>Project</a:t>
            </a:r>
            <a:r>
              <a:rPr kumimoji="0" lang="en-US" sz="1200" b="0" i="0" u="none" strike="noStrike" kern="1200" cap="none" spc="0" normalizeH="0" baseline="0" noProof="0">
                <a:ln>
                  <a:noFill/>
                </a:ln>
                <a:solidFill>
                  <a:srgbClr val="006666"/>
                </a:solidFill>
                <a:effectLst/>
                <a:uLnTx/>
                <a:uFillTx/>
                <a:latin typeface="Segoe UI"/>
                <a:ea typeface="+mn-ea"/>
                <a:cs typeface="Times New Roman" pitchFamily="18" charset="0"/>
              </a:rPr>
              <a:t> </a:t>
            </a:r>
            <a:r>
              <a:rPr kumimoji="0" lang="en-US" sz="1200" b="1" i="0" u="none" strike="noStrike" kern="1200" cap="none" spc="0" normalizeH="0" baseline="0" noProof="0">
                <a:ln>
                  <a:noFill/>
                </a:ln>
                <a:solidFill>
                  <a:srgbClr val="006666"/>
                </a:solidFill>
                <a:effectLst/>
                <a:uLnTx/>
                <a:uFillTx/>
                <a:latin typeface="Segoe UI"/>
                <a:ea typeface="+mn-ea"/>
                <a:cs typeface="Times New Roman" pitchFamily="18" charset="0"/>
              </a:rPr>
              <a:t>Execution:</a:t>
            </a:r>
          </a:p>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Provide a structured framework for managing the SDLC of </a:t>
            </a:r>
            <a:r>
              <a:rPr lang="en-US" sz="1100">
                <a:solidFill>
                  <a:srgbClr val="F2F2F2">
                    <a:lumMod val="10000"/>
                  </a:srgbClr>
                </a:solidFill>
                <a:latin typeface="Segoe UI"/>
                <a:cs typeface="Times New Roman" pitchFamily="18" charset="0"/>
              </a:rPr>
              <a:t>Power-BI</a:t>
            </a:r>
            <a:r>
              <a:rPr kumimoji="0" lang="en-US" sz="11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 projects, ensuring </a:t>
            </a:r>
            <a:r>
              <a:rPr kumimoji="0" lang="en-US" sz="110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consistent</a:t>
            </a:r>
            <a:r>
              <a:rPr kumimoji="0" lang="en-US" sz="11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 and </a:t>
            </a:r>
            <a:r>
              <a:rPr kumimoji="0" lang="en-US" sz="110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efficient workflows</a:t>
            </a:r>
          </a:p>
        </p:txBody>
      </p:sp>
      <p:pic>
        <p:nvPicPr>
          <p:cNvPr id="2" name="Graphic 1" descr="Chevron arrows with solid fill">
            <a:extLst>
              <a:ext uri="{FF2B5EF4-FFF2-40B4-BE49-F238E27FC236}">
                <a16:creationId xmlns:a16="http://schemas.microsoft.com/office/drawing/2014/main" id="{06D1989F-D86E-2565-1D0B-A5376B3D5D0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07857" y="1138755"/>
            <a:ext cx="773745" cy="640080"/>
          </a:xfrm>
          <a:prstGeom prst="rect">
            <a:avLst/>
          </a:prstGeom>
        </p:spPr>
      </p:pic>
      <p:pic>
        <p:nvPicPr>
          <p:cNvPr id="26" name="Graphic 25" descr="Clipboard Badge outline">
            <a:extLst>
              <a:ext uri="{FF2B5EF4-FFF2-40B4-BE49-F238E27FC236}">
                <a16:creationId xmlns:a16="http://schemas.microsoft.com/office/drawing/2014/main" id="{72E57BA3-C7AA-4869-9D06-8FCB72B3831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77557" y="4337702"/>
            <a:ext cx="691234" cy="640080"/>
          </a:xfrm>
          <a:prstGeom prst="rect">
            <a:avLst/>
          </a:prstGeom>
        </p:spPr>
      </p:pic>
      <p:pic>
        <p:nvPicPr>
          <p:cNvPr id="34" name="Graphic 33">
            <a:extLst>
              <a:ext uri="{FF2B5EF4-FFF2-40B4-BE49-F238E27FC236}">
                <a16:creationId xmlns:a16="http://schemas.microsoft.com/office/drawing/2014/main" id="{BDBDC686-3744-118A-08CE-70ED5739DB35}"/>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0590376" y="4346682"/>
            <a:ext cx="713287" cy="631100"/>
          </a:xfrm>
          <a:prstGeom prst="rect">
            <a:avLst/>
          </a:prstGeom>
        </p:spPr>
      </p:pic>
      <p:sp>
        <p:nvSpPr>
          <p:cNvPr id="14" name="Rectangle 13">
            <a:extLst>
              <a:ext uri="{FF2B5EF4-FFF2-40B4-BE49-F238E27FC236}">
                <a16:creationId xmlns:a16="http://schemas.microsoft.com/office/drawing/2014/main" id="{145483BE-8B93-2271-5FB4-8119ABA4BADA}"/>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b="1" i="1" u="none" strike="noStrike" kern="0" cap="none" spc="0" normalizeH="0" baseline="0" noProof="0">
                <a:ln>
                  <a:noFill/>
                </a:ln>
                <a:solidFill>
                  <a:prstClr val="white"/>
                </a:solidFill>
                <a:effectLst/>
                <a:uLnTx/>
                <a:uFillTx/>
                <a:latin typeface="Segoe UI"/>
                <a:ea typeface="+mn-ea"/>
                <a:cs typeface="Times New Roman" pitchFamily="18" charset="0"/>
              </a:rPr>
              <a:t>Objectives</a:t>
            </a:r>
          </a:p>
        </p:txBody>
      </p:sp>
    </p:spTree>
    <p:extLst>
      <p:ext uri="{BB962C8B-B14F-4D97-AF65-F5344CB8AC3E}">
        <p14:creationId xmlns:p14="http://schemas.microsoft.com/office/powerpoint/2010/main" val="102592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E48C661-BF0E-1320-130D-D579EB46B16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ADC1158-FCBC-8632-BB90-EEB8EF861523}"/>
              </a:ext>
            </a:extLst>
          </p:cNvPr>
          <p:cNvSpPr txBox="1"/>
          <p:nvPr/>
        </p:nvSpPr>
        <p:spPr>
          <a:xfrm>
            <a:off x="609600" y="2905780"/>
            <a:ext cx="6934200" cy="52322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2800" b="1" i="1" u="none" strike="noStrike" kern="1200" cap="none" spc="0" normalizeH="0" baseline="0" noProof="0">
                <a:ln>
                  <a:noFill/>
                </a:ln>
                <a:solidFill>
                  <a:srgbClr val="FFFFFF"/>
                </a:solidFill>
                <a:effectLst/>
                <a:uLnTx/>
                <a:uFillTx/>
                <a:latin typeface="Segoe UI"/>
                <a:ea typeface="+mn-ea"/>
                <a:cs typeface="Times New Roman" pitchFamily="18" charset="0"/>
              </a:rPr>
              <a:t>Software Development Life Cycle (SDLC)</a:t>
            </a:r>
            <a:endParaRPr kumimoji="0" lang="en-US" sz="2800" b="1" i="0" u="none" strike="noStrike" kern="1200" cap="none" spc="0" normalizeH="0" baseline="0" noProof="0">
              <a:ln>
                <a:noFill/>
              </a:ln>
              <a:solidFill>
                <a:srgbClr val="FFFFFF"/>
              </a:solidFill>
              <a:effectLst/>
              <a:uLnTx/>
              <a:uFillTx/>
              <a:latin typeface="Segoe UI"/>
              <a:ea typeface="+mn-ea"/>
              <a:cs typeface="Times New Roman" pitchFamily="18" charset="0"/>
            </a:endParaRPr>
          </a:p>
        </p:txBody>
      </p:sp>
    </p:spTree>
    <p:extLst>
      <p:ext uri="{BB962C8B-B14F-4D97-AF65-F5344CB8AC3E}">
        <p14:creationId xmlns:p14="http://schemas.microsoft.com/office/powerpoint/2010/main" val="428229586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1">
            <a:extLst>
              <a:ext uri="{FF2B5EF4-FFF2-40B4-BE49-F238E27FC236}">
                <a16:creationId xmlns:a16="http://schemas.microsoft.com/office/drawing/2014/main" id="{66F46F73-24BE-2882-174C-2380D71D8CA2}"/>
              </a:ext>
            </a:extLst>
          </p:cNvPr>
          <p:cNvSpPr txBox="1">
            <a:spLocks/>
          </p:cNvSpPr>
          <p:nvPr/>
        </p:nvSpPr>
        <p:spPr>
          <a:xfrm>
            <a:off x="327928" y="31017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a:ln>
                  <a:noFill/>
                </a:ln>
                <a:solidFill>
                  <a:srgbClr val="800000"/>
                </a:solidFill>
                <a:effectLst/>
                <a:uLnTx/>
                <a:uFillTx/>
                <a:latin typeface="Segoe UI"/>
                <a:ea typeface="+mj-ea"/>
                <a:cs typeface="+mj-cs"/>
              </a:rPr>
              <a:t>Software Development Life Cycle (SDLC)</a:t>
            </a:r>
            <a:endParaRPr kumimoji="0" lang="en-IN" sz="2000" b="1" i="0" u="none" strike="noStrike" kern="0" cap="none" spc="0" normalizeH="0" baseline="0" noProof="0">
              <a:ln>
                <a:noFill/>
              </a:ln>
              <a:solidFill>
                <a:srgbClr val="800000"/>
              </a:solidFill>
              <a:effectLst/>
              <a:uLnTx/>
              <a:uFillTx/>
              <a:latin typeface="Segoe UI"/>
              <a:ea typeface="+mj-ea"/>
              <a:cs typeface="+mj-cs"/>
            </a:endParaRPr>
          </a:p>
        </p:txBody>
      </p:sp>
      <p:sp>
        <p:nvSpPr>
          <p:cNvPr id="235" name="Rectangle 2">
            <a:extLst>
              <a:ext uri="{FF2B5EF4-FFF2-40B4-BE49-F238E27FC236}">
                <a16:creationId xmlns:a16="http://schemas.microsoft.com/office/drawing/2014/main" id="{E15A07C5-2DE4-C77E-DD2A-63642FB3CB3E}"/>
              </a:ext>
            </a:extLst>
          </p:cNvPr>
          <p:cNvSpPr>
            <a:spLocks noChangeArrowheads="1"/>
          </p:cNvSpPr>
          <p:nvPr/>
        </p:nvSpPr>
        <p:spPr bwMode="auto">
          <a:xfrm>
            <a:off x="327927" y="707678"/>
            <a:ext cx="110946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0000"/>
                </a:solidFill>
                <a:effectLst/>
                <a:uLnTx/>
                <a:uFillTx/>
                <a:latin typeface="Segoe UI Semilight"/>
                <a:ea typeface="+mn-ea"/>
                <a:cs typeface="Arial" panose="020B0604020202020204" pitchFamily="34" charset="0"/>
              </a:rPr>
              <a:t>SDLC is basically the step-by-step process teams follow to plan, build, test, and deliver software that works well, meets user needs, and gets done on time.</a:t>
            </a:r>
          </a:p>
        </p:txBody>
      </p:sp>
      <p:grpSp>
        <p:nvGrpSpPr>
          <p:cNvPr id="699" name="Group 698">
            <a:extLst>
              <a:ext uri="{FF2B5EF4-FFF2-40B4-BE49-F238E27FC236}">
                <a16:creationId xmlns:a16="http://schemas.microsoft.com/office/drawing/2014/main" id="{398FB986-D4E0-2153-FABE-F5A8E01E822A}"/>
              </a:ext>
            </a:extLst>
          </p:cNvPr>
          <p:cNvGrpSpPr/>
          <p:nvPr/>
        </p:nvGrpSpPr>
        <p:grpSpPr>
          <a:xfrm>
            <a:off x="221014" y="1141486"/>
            <a:ext cx="11874911" cy="5716514"/>
            <a:chOff x="-537175" y="456999"/>
            <a:chExt cx="13484297" cy="6400999"/>
          </a:xfrm>
        </p:grpSpPr>
        <p:sp>
          <p:nvSpPr>
            <p:cNvPr id="469" name="Freeform: Shape 468">
              <a:extLst>
                <a:ext uri="{FF2B5EF4-FFF2-40B4-BE49-F238E27FC236}">
                  <a16:creationId xmlns:a16="http://schemas.microsoft.com/office/drawing/2014/main" id="{E590D64B-3CC5-13B3-674D-3384980EAE5D}"/>
                </a:ext>
              </a:extLst>
            </p:cNvPr>
            <p:cNvSpPr/>
            <p:nvPr/>
          </p:nvSpPr>
          <p:spPr>
            <a:xfrm>
              <a:off x="2213317" y="972152"/>
              <a:ext cx="8095340" cy="5885846"/>
            </a:xfrm>
            <a:custGeom>
              <a:avLst/>
              <a:gdLst>
                <a:gd name="connsiteX0" fmla="*/ 3882683 w 7765366"/>
                <a:gd name="connsiteY0" fmla="*/ 0 h 5918980"/>
                <a:gd name="connsiteX1" fmla="*/ 7765366 w 7765366"/>
                <a:gd name="connsiteY1" fmla="*/ 3882683 h 5918980"/>
                <a:gd name="connsiteX2" fmla="*/ 7296747 w 7765366"/>
                <a:gd name="connsiteY2" fmla="*/ 5733401 h 5918980"/>
                <a:gd name="connsiteX3" fmla="*/ 7184005 w 7765366"/>
                <a:gd name="connsiteY3" fmla="*/ 5918980 h 5918980"/>
                <a:gd name="connsiteX4" fmla="*/ 6915059 w 7765366"/>
                <a:gd name="connsiteY4" fmla="*/ 5918980 h 5918980"/>
                <a:gd name="connsiteX5" fmla="*/ 7094430 w 7765366"/>
                <a:gd name="connsiteY5" fmla="*/ 5623727 h 5918980"/>
                <a:gd name="connsiteX6" fmla="*/ 7535278 w 7765366"/>
                <a:gd name="connsiteY6" fmla="*/ 3882683 h 5918980"/>
                <a:gd name="connsiteX7" fmla="*/ 3882683 w 7765366"/>
                <a:gd name="connsiteY7" fmla="*/ 230088 h 5918980"/>
                <a:gd name="connsiteX8" fmla="*/ 230088 w 7765366"/>
                <a:gd name="connsiteY8" fmla="*/ 3882683 h 5918980"/>
                <a:gd name="connsiteX9" fmla="*/ 670937 w 7765366"/>
                <a:gd name="connsiteY9" fmla="*/ 5623727 h 5918980"/>
                <a:gd name="connsiteX10" fmla="*/ 850307 w 7765366"/>
                <a:gd name="connsiteY10" fmla="*/ 5918980 h 5918980"/>
                <a:gd name="connsiteX11" fmla="*/ 581361 w 7765366"/>
                <a:gd name="connsiteY11" fmla="*/ 5918980 h 5918980"/>
                <a:gd name="connsiteX12" fmla="*/ 468619 w 7765366"/>
                <a:gd name="connsiteY12" fmla="*/ 5733401 h 5918980"/>
                <a:gd name="connsiteX13" fmla="*/ 0 w 7765366"/>
                <a:gd name="connsiteY13" fmla="*/ 3882683 h 5918980"/>
                <a:gd name="connsiteX14" fmla="*/ 3882683 w 7765366"/>
                <a:gd name="connsiteY14" fmla="*/ 0 h 591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65366" h="5918980">
                  <a:moveTo>
                    <a:pt x="3882683" y="0"/>
                  </a:moveTo>
                  <a:cubicBezTo>
                    <a:pt x="6027030" y="0"/>
                    <a:pt x="7765366" y="1738336"/>
                    <a:pt x="7765366" y="3882683"/>
                  </a:cubicBezTo>
                  <a:cubicBezTo>
                    <a:pt x="7765366" y="4552792"/>
                    <a:pt x="7595607" y="5183251"/>
                    <a:pt x="7296747" y="5733401"/>
                  </a:cubicBezTo>
                  <a:lnTo>
                    <a:pt x="7184005" y="5918980"/>
                  </a:lnTo>
                  <a:lnTo>
                    <a:pt x="6915059" y="5918980"/>
                  </a:lnTo>
                  <a:lnTo>
                    <a:pt x="7094430" y="5623727"/>
                  </a:lnTo>
                  <a:cubicBezTo>
                    <a:pt x="7375579" y="5106179"/>
                    <a:pt x="7535278" y="4513081"/>
                    <a:pt x="7535278" y="3882683"/>
                  </a:cubicBezTo>
                  <a:cubicBezTo>
                    <a:pt x="7535278" y="1865410"/>
                    <a:pt x="5899956" y="230088"/>
                    <a:pt x="3882683" y="230088"/>
                  </a:cubicBezTo>
                  <a:cubicBezTo>
                    <a:pt x="1865410" y="230088"/>
                    <a:pt x="230088" y="1865410"/>
                    <a:pt x="230088" y="3882683"/>
                  </a:cubicBezTo>
                  <a:cubicBezTo>
                    <a:pt x="230088" y="4513081"/>
                    <a:pt x="389788" y="5106179"/>
                    <a:pt x="670937" y="5623727"/>
                  </a:cubicBezTo>
                  <a:lnTo>
                    <a:pt x="850307" y="5918980"/>
                  </a:lnTo>
                  <a:lnTo>
                    <a:pt x="581361" y="5918980"/>
                  </a:lnTo>
                  <a:lnTo>
                    <a:pt x="468619" y="5733401"/>
                  </a:lnTo>
                  <a:cubicBezTo>
                    <a:pt x="169760" y="5183251"/>
                    <a:pt x="0" y="4552792"/>
                    <a:pt x="0" y="3882683"/>
                  </a:cubicBezTo>
                  <a:cubicBezTo>
                    <a:pt x="0" y="1738336"/>
                    <a:pt x="1738336" y="0"/>
                    <a:pt x="3882683"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471" name="Oval 470">
              <a:extLst>
                <a:ext uri="{FF2B5EF4-FFF2-40B4-BE49-F238E27FC236}">
                  <a16:creationId xmlns:a16="http://schemas.microsoft.com/office/drawing/2014/main" id="{0DB597A4-B335-FA81-CBD0-A9D0BB8B1A8C}"/>
                </a:ext>
              </a:extLst>
            </p:cNvPr>
            <p:cNvSpPr/>
            <p:nvPr/>
          </p:nvSpPr>
          <p:spPr>
            <a:xfrm>
              <a:off x="7990421" y="1211584"/>
              <a:ext cx="1027944" cy="982933"/>
            </a:xfrm>
            <a:prstGeom prst="ellipse">
              <a:avLst/>
            </a:prstGeom>
            <a:solidFill>
              <a:schemeClr val="bg1"/>
            </a:solidFill>
            <a:ln w="28575">
              <a:solidFill>
                <a:srgbClr val="0066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474" name="Oval 473">
              <a:extLst>
                <a:ext uri="{FF2B5EF4-FFF2-40B4-BE49-F238E27FC236}">
                  <a16:creationId xmlns:a16="http://schemas.microsoft.com/office/drawing/2014/main" id="{63345A27-EDDE-668D-8C32-D4CBF9458D96}"/>
                </a:ext>
              </a:extLst>
            </p:cNvPr>
            <p:cNvSpPr/>
            <p:nvPr/>
          </p:nvSpPr>
          <p:spPr>
            <a:xfrm>
              <a:off x="1826521" y="5307660"/>
              <a:ext cx="1027944" cy="98293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477" name="Oval 476">
              <a:extLst>
                <a:ext uri="{FF2B5EF4-FFF2-40B4-BE49-F238E27FC236}">
                  <a16:creationId xmlns:a16="http://schemas.microsoft.com/office/drawing/2014/main" id="{59A00827-EBF2-C034-444D-DEDD0B1ADA57}"/>
                </a:ext>
              </a:extLst>
            </p:cNvPr>
            <p:cNvSpPr/>
            <p:nvPr/>
          </p:nvSpPr>
          <p:spPr>
            <a:xfrm>
              <a:off x="1910333" y="3300761"/>
              <a:ext cx="1026489" cy="979137"/>
            </a:xfrm>
            <a:prstGeom prst="ellipse">
              <a:avLst/>
            </a:prstGeom>
            <a:solidFill>
              <a:schemeClr val="bg1"/>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480" name="Oval 479">
              <a:extLst>
                <a:ext uri="{FF2B5EF4-FFF2-40B4-BE49-F238E27FC236}">
                  <a16:creationId xmlns:a16="http://schemas.microsoft.com/office/drawing/2014/main" id="{C641CE69-E049-CD2A-A97D-017357351602}"/>
                </a:ext>
              </a:extLst>
            </p:cNvPr>
            <p:cNvSpPr/>
            <p:nvPr/>
          </p:nvSpPr>
          <p:spPr>
            <a:xfrm>
              <a:off x="3133965" y="1416353"/>
              <a:ext cx="1027944" cy="982933"/>
            </a:xfrm>
            <a:prstGeom prst="ellipse">
              <a:avLst/>
            </a:prstGeom>
            <a:solidFill>
              <a:schemeClr val="bg1"/>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483" name="Oval 482">
              <a:extLst>
                <a:ext uri="{FF2B5EF4-FFF2-40B4-BE49-F238E27FC236}">
                  <a16:creationId xmlns:a16="http://schemas.microsoft.com/office/drawing/2014/main" id="{E5FA684D-2879-B7E3-B559-AC6D2CCBAAED}"/>
                </a:ext>
              </a:extLst>
            </p:cNvPr>
            <p:cNvSpPr/>
            <p:nvPr/>
          </p:nvSpPr>
          <p:spPr>
            <a:xfrm>
              <a:off x="9380018" y="3263748"/>
              <a:ext cx="1027944" cy="982933"/>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486" name="Oval 485">
              <a:extLst>
                <a:ext uri="{FF2B5EF4-FFF2-40B4-BE49-F238E27FC236}">
                  <a16:creationId xmlns:a16="http://schemas.microsoft.com/office/drawing/2014/main" id="{01F06006-18AA-2514-D9FD-56E428388E6A}"/>
                </a:ext>
              </a:extLst>
            </p:cNvPr>
            <p:cNvSpPr/>
            <p:nvPr/>
          </p:nvSpPr>
          <p:spPr>
            <a:xfrm>
              <a:off x="9429019" y="5242995"/>
              <a:ext cx="1027944" cy="982933"/>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489" name="Oval 488">
              <a:extLst>
                <a:ext uri="{FF2B5EF4-FFF2-40B4-BE49-F238E27FC236}">
                  <a16:creationId xmlns:a16="http://schemas.microsoft.com/office/drawing/2014/main" id="{56CD226D-E532-2A9F-EBB8-FBF60C25D3F6}"/>
                </a:ext>
              </a:extLst>
            </p:cNvPr>
            <p:cNvSpPr/>
            <p:nvPr/>
          </p:nvSpPr>
          <p:spPr>
            <a:xfrm>
              <a:off x="5518475" y="568651"/>
              <a:ext cx="1027944" cy="982933"/>
            </a:xfrm>
            <a:prstGeom prst="ellipse">
              <a:avLst/>
            </a:prstGeom>
            <a:solidFill>
              <a:schemeClr val="bg1"/>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grpSp>
          <p:nvGrpSpPr>
            <p:cNvPr id="491" name="Group 490">
              <a:extLst>
                <a:ext uri="{FF2B5EF4-FFF2-40B4-BE49-F238E27FC236}">
                  <a16:creationId xmlns:a16="http://schemas.microsoft.com/office/drawing/2014/main" id="{4C8A2C90-8EC2-62C0-5641-07274602B807}"/>
                </a:ext>
              </a:extLst>
            </p:cNvPr>
            <p:cNvGrpSpPr/>
            <p:nvPr/>
          </p:nvGrpSpPr>
          <p:grpSpPr>
            <a:xfrm>
              <a:off x="2888287" y="5315283"/>
              <a:ext cx="2047792" cy="922018"/>
              <a:chOff x="2898148" y="5310135"/>
              <a:chExt cx="1964322" cy="927205"/>
            </a:xfrm>
          </p:grpSpPr>
          <p:sp>
            <p:nvSpPr>
              <p:cNvPr id="492" name="TextBox 491">
                <a:extLst>
                  <a:ext uri="{FF2B5EF4-FFF2-40B4-BE49-F238E27FC236}">
                    <a16:creationId xmlns:a16="http://schemas.microsoft.com/office/drawing/2014/main" id="{424C09DD-78D8-4773-7CD6-0DD57EC374AE}"/>
                  </a:ext>
                </a:extLst>
              </p:cNvPr>
              <p:cNvSpPr txBox="1"/>
              <p:nvPr/>
            </p:nvSpPr>
            <p:spPr>
              <a:xfrm>
                <a:off x="3214316" y="5310135"/>
                <a:ext cx="897563" cy="65848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3200" b="0" i="0" u="none" strike="noStrike" kern="1200" cap="none" spc="0" normalizeH="0" baseline="0" noProof="0">
                    <a:ln>
                      <a:noFill/>
                    </a:ln>
                    <a:solidFill>
                      <a:srgbClr val="800000">
                        <a:lumMod val="75000"/>
                      </a:srgbClr>
                    </a:solidFill>
                    <a:effectLst/>
                    <a:uLnTx/>
                    <a:uFillTx/>
                    <a:latin typeface="Segoe UI Semilight"/>
                    <a:ea typeface="+mn-ea"/>
                    <a:cs typeface="Times New Roman" pitchFamily="18" charset="0"/>
                  </a:rPr>
                  <a:t>01</a:t>
                </a:r>
              </a:p>
            </p:txBody>
          </p:sp>
          <p:sp>
            <p:nvSpPr>
              <p:cNvPr id="493" name="TextBox 492">
                <a:extLst>
                  <a:ext uri="{FF2B5EF4-FFF2-40B4-BE49-F238E27FC236}">
                    <a16:creationId xmlns:a16="http://schemas.microsoft.com/office/drawing/2014/main" id="{B60F2672-4418-836E-6C10-F709F68E748C}"/>
                  </a:ext>
                </a:extLst>
              </p:cNvPr>
              <p:cNvSpPr txBox="1"/>
              <p:nvPr/>
            </p:nvSpPr>
            <p:spPr>
              <a:xfrm>
                <a:off x="2898148" y="5890772"/>
                <a:ext cx="1964322" cy="34656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800000"/>
                    </a:solidFill>
                    <a:effectLst/>
                    <a:uLnTx/>
                    <a:uFillTx/>
                    <a:latin typeface="Segoe UI Semilight"/>
                    <a:ea typeface="+mn-ea"/>
                    <a:cs typeface="Times New Roman" pitchFamily="18" charset="0"/>
                  </a:rPr>
                  <a:t>Requirement</a:t>
                </a:r>
                <a:endParaRPr kumimoji="0" lang="en-US" sz="1400" b="0" i="0" u="none" strike="noStrike" kern="1200" cap="none" spc="0" normalizeH="0" baseline="0" noProof="0">
                  <a:ln>
                    <a:noFill/>
                  </a:ln>
                  <a:solidFill>
                    <a:srgbClr val="800000"/>
                  </a:solidFill>
                  <a:effectLst/>
                  <a:uLnTx/>
                  <a:uFillTx/>
                  <a:latin typeface="Segoe UI Semilight"/>
                  <a:ea typeface="+mn-ea"/>
                  <a:cs typeface="Times New Roman" pitchFamily="18" charset="0"/>
                </a:endParaRPr>
              </a:p>
            </p:txBody>
          </p:sp>
        </p:grpSp>
        <p:sp>
          <p:nvSpPr>
            <p:cNvPr id="494" name="TextBox 493">
              <a:extLst>
                <a:ext uri="{FF2B5EF4-FFF2-40B4-BE49-F238E27FC236}">
                  <a16:creationId xmlns:a16="http://schemas.microsoft.com/office/drawing/2014/main" id="{9B9B559F-7469-47FE-7B72-D6621A1FD7C9}"/>
                </a:ext>
              </a:extLst>
            </p:cNvPr>
            <p:cNvSpPr txBox="1"/>
            <p:nvPr/>
          </p:nvSpPr>
          <p:spPr>
            <a:xfrm>
              <a:off x="-537175" y="5161779"/>
              <a:ext cx="2496180" cy="13440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Gather and analyze business and data requirements to align with stakeholder goals and finalize the </a:t>
              </a:r>
              <a:r>
                <a:rPr kumimoji="0" lang="en-US" sz="1200" b="1"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business requirements document (BRD).</a:t>
              </a:r>
            </a:p>
          </p:txBody>
        </p:sp>
        <p:grpSp>
          <p:nvGrpSpPr>
            <p:cNvPr id="495" name="Group 494">
              <a:extLst>
                <a:ext uri="{FF2B5EF4-FFF2-40B4-BE49-F238E27FC236}">
                  <a16:creationId xmlns:a16="http://schemas.microsoft.com/office/drawing/2014/main" id="{53DC13BF-E557-10F7-A6F9-AF58A282D4F9}"/>
                </a:ext>
              </a:extLst>
            </p:cNvPr>
            <p:cNvGrpSpPr/>
            <p:nvPr/>
          </p:nvGrpSpPr>
          <p:grpSpPr>
            <a:xfrm>
              <a:off x="2587554" y="3586268"/>
              <a:ext cx="2230545" cy="893397"/>
              <a:chOff x="2610960" y="3582982"/>
              <a:chExt cx="2139626" cy="898430"/>
            </a:xfrm>
          </p:grpSpPr>
          <p:sp>
            <p:nvSpPr>
              <p:cNvPr id="496" name="TextBox 495">
                <a:extLst>
                  <a:ext uri="{FF2B5EF4-FFF2-40B4-BE49-F238E27FC236}">
                    <a16:creationId xmlns:a16="http://schemas.microsoft.com/office/drawing/2014/main" id="{764F302E-5D6B-1238-E557-5C12C1852922}"/>
                  </a:ext>
                </a:extLst>
              </p:cNvPr>
              <p:cNvSpPr txBox="1"/>
              <p:nvPr/>
            </p:nvSpPr>
            <p:spPr>
              <a:xfrm>
                <a:off x="2804371" y="3582982"/>
                <a:ext cx="1499048" cy="658483"/>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3200" b="0" i="0" u="none" strike="noStrike" kern="1200" cap="none" spc="0" normalizeH="0" baseline="0" noProof="0">
                    <a:ln>
                      <a:noFill/>
                    </a:ln>
                    <a:solidFill>
                      <a:srgbClr val="E2E2C0">
                        <a:lumMod val="50000"/>
                      </a:srgbClr>
                    </a:solidFill>
                    <a:effectLst/>
                    <a:uLnTx/>
                    <a:uFillTx/>
                    <a:latin typeface="Segoe UI Semilight"/>
                    <a:ea typeface="+mn-ea"/>
                    <a:cs typeface="Times New Roman" pitchFamily="18" charset="0"/>
                  </a:rPr>
                  <a:t>02</a:t>
                </a:r>
              </a:p>
            </p:txBody>
          </p:sp>
          <p:sp>
            <p:nvSpPr>
              <p:cNvPr id="497" name="TextBox 496">
                <a:extLst>
                  <a:ext uri="{FF2B5EF4-FFF2-40B4-BE49-F238E27FC236}">
                    <a16:creationId xmlns:a16="http://schemas.microsoft.com/office/drawing/2014/main" id="{59EDFA3E-9111-72FC-0686-CC947E404BAB}"/>
                  </a:ext>
                </a:extLst>
              </p:cNvPr>
              <p:cNvSpPr txBox="1"/>
              <p:nvPr/>
            </p:nvSpPr>
            <p:spPr>
              <a:xfrm>
                <a:off x="2610960" y="4134841"/>
                <a:ext cx="2139626" cy="34657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E2E2C0">
                        <a:lumMod val="50000"/>
                      </a:srgbClr>
                    </a:solidFill>
                    <a:effectLst/>
                    <a:uLnTx/>
                    <a:uFillTx/>
                    <a:latin typeface="Segoe UI Semilight"/>
                    <a:ea typeface="+mn-ea"/>
                    <a:cs typeface="Times New Roman" pitchFamily="18" charset="0"/>
                  </a:rPr>
                  <a:t>Planning</a:t>
                </a:r>
                <a:endParaRPr kumimoji="0" lang="en-US" sz="1400" b="0" i="0" u="none" strike="noStrike" kern="1200" cap="none" spc="0" normalizeH="0" baseline="0" noProof="0">
                  <a:ln>
                    <a:noFill/>
                  </a:ln>
                  <a:solidFill>
                    <a:srgbClr val="E2E2C0">
                      <a:lumMod val="50000"/>
                    </a:srgbClr>
                  </a:solidFill>
                  <a:effectLst/>
                  <a:uLnTx/>
                  <a:uFillTx/>
                  <a:latin typeface="Segoe UI Semilight"/>
                  <a:ea typeface="+mn-ea"/>
                  <a:cs typeface="Times New Roman" pitchFamily="18" charset="0"/>
                </a:endParaRPr>
              </a:p>
            </p:txBody>
          </p:sp>
        </p:grpSp>
        <p:sp>
          <p:nvSpPr>
            <p:cNvPr id="498" name="TextBox 497">
              <a:extLst>
                <a:ext uri="{FF2B5EF4-FFF2-40B4-BE49-F238E27FC236}">
                  <a16:creationId xmlns:a16="http://schemas.microsoft.com/office/drawing/2014/main" id="{7E999FD1-D656-CFA3-55CB-E3757FFC3F09}"/>
                </a:ext>
              </a:extLst>
            </p:cNvPr>
            <p:cNvSpPr txBox="1"/>
            <p:nvPr/>
          </p:nvSpPr>
          <p:spPr>
            <a:xfrm>
              <a:off x="-247014" y="3389166"/>
              <a:ext cx="2281236" cy="9304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Define the </a:t>
              </a:r>
              <a:r>
                <a:rPr kumimoji="0" lang="en-US" sz="1200" b="1"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project goals,</a:t>
              </a:r>
              <a:r>
                <a:rPr kumimoji="0" lang="en-US" sz="12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 </a:t>
              </a:r>
              <a:r>
                <a:rPr kumimoji="0" lang="en-US" sz="1200" b="1"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tech stack</a:t>
              </a:r>
              <a:r>
                <a:rPr kumimoji="0" lang="en-US" sz="12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 and resource requirements for efficient development.</a:t>
              </a:r>
            </a:p>
          </p:txBody>
        </p:sp>
        <p:grpSp>
          <p:nvGrpSpPr>
            <p:cNvPr id="499" name="Group 498">
              <a:extLst>
                <a:ext uri="{FF2B5EF4-FFF2-40B4-BE49-F238E27FC236}">
                  <a16:creationId xmlns:a16="http://schemas.microsoft.com/office/drawing/2014/main" id="{B3404FEC-13D9-CA0B-A69A-C9324D9E9B26}"/>
                </a:ext>
              </a:extLst>
            </p:cNvPr>
            <p:cNvGrpSpPr/>
            <p:nvPr/>
          </p:nvGrpSpPr>
          <p:grpSpPr>
            <a:xfrm>
              <a:off x="3315093" y="2326369"/>
              <a:ext cx="2047792" cy="861745"/>
              <a:chOff x="3340395" y="2321385"/>
              <a:chExt cx="1964322" cy="866597"/>
            </a:xfrm>
          </p:grpSpPr>
          <p:sp>
            <p:nvSpPr>
              <p:cNvPr id="500" name="TextBox 499">
                <a:extLst>
                  <a:ext uri="{FF2B5EF4-FFF2-40B4-BE49-F238E27FC236}">
                    <a16:creationId xmlns:a16="http://schemas.microsoft.com/office/drawing/2014/main" id="{6ED3E256-0FA3-3594-455E-D15B4012C87E}"/>
                  </a:ext>
                </a:extLst>
              </p:cNvPr>
              <p:cNvSpPr txBox="1"/>
              <p:nvPr/>
            </p:nvSpPr>
            <p:spPr>
              <a:xfrm>
                <a:off x="3905766" y="2321385"/>
                <a:ext cx="897563" cy="65848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3200" b="0" i="0" u="none" strike="noStrike" kern="1200" cap="none" spc="0" normalizeH="0" baseline="0" noProof="0">
                    <a:ln>
                      <a:noFill/>
                    </a:ln>
                    <a:solidFill>
                      <a:srgbClr val="FFFFFF">
                        <a:lumMod val="50000"/>
                      </a:srgbClr>
                    </a:solidFill>
                    <a:effectLst/>
                    <a:uLnTx/>
                    <a:uFillTx/>
                    <a:latin typeface="Segoe UI Semilight"/>
                    <a:ea typeface="+mn-ea"/>
                    <a:cs typeface="Times New Roman" pitchFamily="18" charset="0"/>
                  </a:rPr>
                  <a:t>03</a:t>
                </a:r>
              </a:p>
            </p:txBody>
          </p:sp>
          <p:sp>
            <p:nvSpPr>
              <p:cNvPr id="501" name="TextBox 500">
                <a:extLst>
                  <a:ext uri="{FF2B5EF4-FFF2-40B4-BE49-F238E27FC236}">
                    <a16:creationId xmlns:a16="http://schemas.microsoft.com/office/drawing/2014/main" id="{64C3D6A4-5CBE-B602-BE98-295F43914176}"/>
                  </a:ext>
                </a:extLst>
              </p:cNvPr>
              <p:cNvSpPr txBox="1"/>
              <p:nvPr/>
            </p:nvSpPr>
            <p:spPr>
              <a:xfrm>
                <a:off x="3340395" y="2841412"/>
                <a:ext cx="1964322" cy="34657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FFFFFF">
                        <a:lumMod val="50000"/>
                      </a:srgbClr>
                    </a:solidFill>
                    <a:effectLst/>
                    <a:uLnTx/>
                    <a:uFillTx/>
                    <a:latin typeface="Segoe UI Semilight"/>
                    <a:ea typeface="+mn-ea"/>
                    <a:cs typeface="Times New Roman" pitchFamily="18" charset="0"/>
                  </a:rPr>
                  <a:t>Design</a:t>
                </a:r>
                <a:endParaRPr kumimoji="0" lang="en-US" sz="1400" b="0" i="0" u="none" strike="noStrike" kern="1200" cap="none" spc="0" normalizeH="0" baseline="0" noProof="0">
                  <a:ln>
                    <a:noFill/>
                  </a:ln>
                  <a:solidFill>
                    <a:srgbClr val="FFFFFF">
                      <a:lumMod val="50000"/>
                    </a:srgbClr>
                  </a:solidFill>
                  <a:effectLst/>
                  <a:uLnTx/>
                  <a:uFillTx/>
                  <a:latin typeface="Segoe UI Semilight"/>
                  <a:ea typeface="+mn-ea"/>
                  <a:cs typeface="Times New Roman" pitchFamily="18" charset="0"/>
                </a:endParaRPr>
              </a:p>
            </p:txBody>
          </p:sp>
        </p:grpSp>
        <p:sp>
          <p:nvSpPr>
            <p:cNvPr id="502" name="TextBox 501">
              <a:extLst>
                <a:ext uri="{FF2B5EF4-FFF2-40B4-BE49-F238E27FC236}">
                  <a16:creationId xmlns:a16="http://schemas.microsoft.com/office/drawing/2014/main" id="{FF9ED0C8-DAE9-4E67-3BAD-9CC300DE733C}"/>
                </a:ext>
              </a:extLst>
            </p:cNvPr>
            <p:cNvSpPr txBox="1"/>
            <p:nvPr/>
          </p:nvSpPr>
          <p:spPr>
            <a:xfrm>
              <a:off x="-251275" y="798931"/>
              <a:ext cx="2510922" cy="49971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
                  <a:srgbClr val="0B1F65"/>
                </a:buClr>
                <a:buSzTx/>
                <a:buFont typeface="Webdings" pitchFamily="18" charset="2"/>
                <a:buNone/>
                <a:tabLst/>
                <a:defRPr/>
              </a:pPr>
              <a:r>
                <a:rPr kumimoji="0" lang="en-US" sz="1150" b="0" i="0" u="none" strike="noStrike" kern="1200" cap="none" spc="0" normalizeH="0" baseline="0" noProof="0">
                  <a:ln>
                    <a:noFill/>
                  </a:ln>
                  <a:solidFill>
                    <a:srgbClr val="FFFFFF"/>
                  </a:solidFill>
                  <a:effectLst/>
                  <a:uLnTx/>
                  <a:uFillTx/>
                  <a:latin typeface="Segoe UI Semilight"/>
                  <a:ea typeface="+mn-ea"/>
                  <a:cs typeface="Times New Roman" pitchFamily="18" charset="0"/>
                </a:rPr>
                <a:t>Design the </a:t>
              </a:r>
              <a:r>
                <a:rPr kumimoji="0" lang="en-US" sz="1150" b="1" i="0" u="none" strike="noStrike" kern="1200" cap="none" spc="0" normalizeH="0" baseline="0" noProof="0">
                  <a:ln>
                    <a:noFill/>
                  </a:ln>
                  <a:solidFill>
                    <a:srgbClr val="FFFFFF"/>
                  </a:solidFill>
                  <a:effectLst/>
                  <a:uLnTx/>
                  <a:uFillTx/>
                  <a:latin typeface="Segoe UI Semilight"/>
                  <a:ea typeface="+mn-ea"/>
                  <a:cs typeface="Times New Roman" pitchFamily="18" charset="0"/>
                </a:rPr>
                <a:t>architecture</a:t>
              </a:r>
              <a:r>
                <a:rPr kumimoji="0" lang="en-US" sz="1150" b="0" i="0" u="none" strike="noStrike" kern="1200" cap="none" spc="0" normalizeH="0" baseline="0" noProof="0">
                  <a:ln>
                    <a:noFill/>
                  </a:ln>
                  <a:solidFill>
                    <a:srgbClr val="FFFFFF"/>
                  </a:solidFill>
                  <a:effectLst/>
                  <a:uLnTx/>
                  <a:uFillTx/>
                  <a:latin typeface="Segoe UI Semilight"/>
                  <a:ea typeface="+mn-ea"/>
                  <a:cs typeface="Times New Roman" pitchFamily="18" charset="0"/>
                </a:rPr>
                <a:t> and </a:t>
              </a:r>
              <a:r>
                <a:rPr kumimoji="0" lang="en-US" sz="1150" b="1" i="0" u="none" strike="noStrike" kern="1200" cap="none" spc="0" normalizeH="0" baseline="0" noProof="0">
                  <a:ln>
                    <a:noFill/>
                  </a:ln>
                  <a:solidFill>
                    <a:srgbClr val="FFFFFF"/>
                  </a:solidFill>
                  <a:effectLst/>
                  <a:uLnTx/>
                  <a:uFillTx/>
                  <a:latin typeface="Segoe UI Semilight"/>
                  <a:ea typeface="+mn-ea"/>
                  <a:cs typeface="Times New Roman" pitchFamily="18" charset="0"/>
                </a:rPr>
                <a:t>visual aspects </a:t>
              </a:r>
              <a:r>
                <a:rPr kumimoji="0" lang="en-US" sz="1150" b="0" i="0" u="none" strike="noStrike" kern="1200" cap="none" spc="0" normalizeH="0" baseline="0" noProof="0">
                  <a:ln>
                    <a:noFill/>
                  </a:ln>
                  <a:solidFill>
                    <a:srgbClr val="FFFFFF"/>
                  </a:solidFill>
                  <a:effectLst/>
                  <a:uLnTx/>
                  <a:uFillTx/>
                  <a:latin typeface="Segoe UI Semilight"/>
                  <a:ea typeface="+mn-ea"/>
                  <a:cs typeface="Times New Roman" pitchFamily="18" charset="0"/>
                </a:rPr>
                <a:t>of the application</a:t>
              </a:r>
            </a:p>
          </p:txBody>
        </p:sp>
        <p:grpSp>
          <p:nvGrpSpPr>
            <p:cNvPr id="503" name="Group 502">
              <a:extLst>
                <a:ext uri="{FF2B5EF4-FFF2-40B4-BE49-F238E27FC236}">
                  <a16:creationId xmlns:a16="http://schemas.microsoft.com/office/drawing/2014/main" id="{0279E8EA-2EC4-F6AF-BE3E-35A0B23C6949}"/>
                </a:ext>
              </a:extLst>
            </p:cNvPr>
            <p:cNvGrpSpPr/>
            <p:nvPr/>
          </p:nvGrpSpPr>
          <p:grpSpPr>
            <a:xfrm>
              <a:off x="5091198" y="1627686"/>
              <a:ext cx="2047791" cy="832579"/>
              <a:chOff x="5095363" y="1622844"/>
              <a:chExt cx="1964322" cy="837266"/>
            </a:xfrm>
          </p:grpSpPr>
          <p:sp>
            <p:nvSpPr>
              <p:cNvPr id="504" name="TextBox 503">
                <a:extLst>
                  <a:ext uri="{FF2B5EF4-FFF2-40B4-BE49-F238E27FC236}">
                    <a16:creationId xmlns:a16="http://schemas.microsoft.com/office/drawing/2014/main" id="{BEC2838B-022D-EA24-9C8A-EF7088586588}"/>
                  </a:ext>
                </a:extLst>
              </p:cNvPr>
              <p:cNvSpPr txBox="1"/>
              <p:nvPr/>
            </p:nvSpPr>
            <p:spPr>
              <a:xfrm>
                <a:off x="5598801" y="1622844"/>
                <a:ext cx="816848" cy="65848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3200" b="0" i="0" u="none" strike="noStrike" kern="1200" cap="none" spc="0" normalizeH="0" baseline="0" noProof="0">
                    <a:ln>
                      <a:noFill/>
                    </a:ln>
                    <a:solidFill>
                      <a:srgbClr val="4B4027">
                        <a:lumMod val="60000"/>
                        <a:lumOff val="40000"/>
                      </a:srgbClr>
                    </a:solidFill>
                    <a:effectLst/>
                    <a:uLnTx/>
                    <a:uFillTx/>
                    <a:latin typeface="Segoe UI Semilight"/>
                    <a:ea typeface="+mn-ea"/>
                    <a:cs typeface="Times New Roman" pitchFamily="18" charset="0"/>
                  </a:rPr>
                  <a:t>04</a:t>
                </a:r>
              </a:p>
            </p:txBody>
          </p:sp>
          <p:sp>
            <p:nvSpPr>
              <p:cNvPr id="505" name="TextBox 504">
                <a:extLst>
                  <a:ext uri="{FF2B5EF4-FFF2-40B4-BE49-F238E27FC236}">
                    <a16:creationId xmlns:a16="http://schemas.microsoft.com/office/drawing/2014/main" id="{E487E091-4478-5764-CE12-FDF7DC4AB740}"/>
                  </a:ext>
                </a:extLst>
              </p:cNvPr>
              <p:cNvSpPr txBox="1"/>
              <p:nvPr/>
            </p:nvSpPr>
            <p:spPr>
              <a:xfrm>
                <a:off x="5095363" y="2113540"/>
                <a:ext cx="1964322" cy="346570"/>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4B4027">
                        <a:lumMod val="60000"/>
                        <a:lumOff val="40000"/>
                      </a:srgbClr>
                    </a:solidFill>
                    <a:effectLst/>
                    <a:uLnTx/>
                    <a:uFillTx/>
                    <a:latin typeface="Segoe UI Semilight"/>
                    <a:ea typeface="+mn-ea"/>
                    <a:cs typeface="Times New Roman" pitchFamily="18" charset="0"/>
                  </a:rPr>
                  <a:t>Development</a:t>
                </a:r>
                <a:endParaRPr kumimoji="0" lang="en-US" sz="1400" b="0" i="0" u="none" strike="noStrike" kern="1200" cap="none" spc="0" normalizeH="0" baseline="0" noProof="0">
                  <a:ln>
                    <a:noFill/>
                  </a:ln>
                  <a:solidFill>
                    <a:srgbClr val="4B4027">
                      <a:lumMod val="60000"/>
                      <a:lumOff val="40000"/>
                    </a:srgbClr>
                  </a:solidFill>
                  <a:effectLst/>
                  <a:uLnTx/>
                  <a:uFillTx/>
                  <a:latin typeface="Segoe UI Semilight"/>
                  <a:ea typeface="+mn-ea"/>
                  <a:cs typeface="Times New Roman" pitchFamily="18" charset="0"/>
                </a:endParaRPr>
              </a:p>
            </p:txBody>
          </p:sp>
        </p:grpSp>
        <p:sp>
          <p:nvSpPr>
            <p:cNvPr id="506" name="TextBox 505">
              <a:extLst>
                <a:ext uri="{FF2B5EF4-FFF2-40B4-BE49-F238E27FC236}">
                  <a16:creationId xmlns:a16="http://schemas.microsoft.com/office/drawing/2014/main" id="{73A27EF8-10C7-921C-E02F-FA385AB07BF9}"/>
                </a:ext>
              </a:extLst>
            </p:cNvPr>
            <p:cNvSpPr txBox="1"/>
            <p:nvPr/>
          </p:nvSpPr>
          <p:spPr>
            <a:xfrm>
              <a:off x="6504408" y="456999"/>
              <a:ext cx="4817505" cy="51694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Build the application according to the design and as per the </a:t>
              </a:r>
              <a:r>
                <a:rPr kumimoji="0" lang="en-US" sz="1200" b="1"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Business requirements</a:t>
              </a:r>
            </a:p>
          </p:txBody>
        </p:sp>
        <p:grpSp>
          <p:nvGrpSpPr>
            <p:cNvPr id="507" name="Group 506">
              <a:extLst>
                <a:ext uri="{FF2B5EF4-FFF2-40B4-BE49-F238E27FC236}">
                  <a16:creationId xmlns:a16="http://schemas.microsoft.com/office/drawing/2014/main" id="{39D8D601-726A-12E9-CA42-66371003FF33}"/>
                </a:ext>
              </a:extLst>
            </p:cNvPr>
            <p:cNvGrpSpPr/>
            <p:nvPr/>
          </p:nvGrpSpPr>
          <p:grpSpPr>
            <a:xfrm>
              <a:off x="7344996" y="2265270"/>
              <a:ext cx="1204132" cy="918245"/>
              <a:chOff x="7312549" y="2259590"/>
              <a:chExt cx="1155049" cy="923415"/>
            </a:xfrm>
          </p:grpSpPr>
          <p:sp>
            <p:nvSpPr>
              <p:cNvPr id="508" name="TextBox 507">
                <a:extLst>
                  <a:ext uri="{FF2B5EF4-FFF2-40B4-BE49-F238E27FC236}">
                    <a16:creationId xmlns:a16="http://schemas.microsoft.com/office/drawing/2014/main" id="{D0CB771D-8356-C780-6859-AB439701A854}"/>
                  </a:ext>
                </a:extLst>
              </p:cNvPr>
              <p:cNvSpPr txBox="1"/>
              <p:nvPr/>
            </p:nvSpPr>
            <p:spPr>
              <a:xfrm>
                <a:off x="7482883" y="2259590"/>
                <a:ext cx="897563" cy="648116"/>
              </a:xfrm>
              <a:prstGeom prst="rect">
                <a:avLst/>
              </a:prstGeom>
              <a:noFill/>
            </p:spPr>
            <p:txBody>
              <a:bodyPr wrap="square" rtlCol="0">
                <a:spAutoFit/>
              </a:bodyPr>
              <a:lstStyle/>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3200" b="0" i="0" u="none" strike="noStrike" kern="1200" cap="none" spc="0" normalizeH="0" baseline="0" noProof="0">
                    <a:ln>
                      <a:noFill/>
                    </a:ln>
                    <a:solidFill>
                      <a:srgbClr val="0066CC"/>
                    </a:solidFill>
                    <a:effectLst/>
                    <a:uLnTx/>
                    <a:uFillTx/>
                    <a:latin typeface="Segoe UI Semilight"/>
                    <a:ea typeface="+mn-ea"/>
                    <a:cs typeface="Times New Roman" pitchFamily="18" charset="0"/>
                  </a:rPr>
                  <a:t>05</a:t>
                </a:r>
              </a:p>
            </p:txBody>
          </p:sp>
          <p:sp>
            <p:nvSpPr>
              <p:cNvPr id="509" name="TextBox 508">
                <a:extLst>
                  <a:ext uri="{FF2B5EF4-FFF2-40B4-BE49-F238E27FC236}">
                    <a16:creationId xmlns:a16="http://schemas.microsoft.com/office/drawing/2014/main" id="{6F62F232-94FB-2D60-2180-A2751AD71CEC}"/>
                  </a:ext>
                </a:extLst>
              </p:cNvPr>
              <p:cNvSpPr txBox="1"/>
              <p:nvPr/>
            </p:nvSpPr>
            <p:spPr>
              <a:xfrm>
                <a:off x="7312549" y="2836435"/>
                <a:ext cx="1155049" cy="346570"/>
              </a:xfrm>
              <a:prstGeom prst="rect">
                <a:avLst/>
              </a:prstGeom>
              <a:noFill/>
            </p:spPr>
            <p:txBody>
              <a:bodyPr wrap="square" rtlCol="0">
                <a:spAutoFit/>
              </a:bodyPr>
              <a:lstStyle/>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0070C0"/>
                    </a:solidFill>
                    <a:effectLst/>
                    <a:uLnTx/>
                    <a:uFillTx/>
                    <a:latin typeface="Segoe UI Semilight"/>
                    <a:ea typeface="+mn-ea"/>
                    <a:cs typeface="Times New Roman" pitchFamily="18" charset="0"/>
                  </a:rPr>
                  <a:t>Testing</a:t>
                </a:r>
              </a:p>
            </p:txBody>
          </p:sp>
        </p:grpSp>
        <p:sp>
          <p:nvSpPr>
            <p:cNvPr id="510" name="TextBox 509">
              <a:extLst>
                <a:ext uri="{FF2B5EF4-FFF2-40B4-BE49-F238E27FC236}">
                  <a16:creationId xmlns:a16="http://schemas.microsoft.com/office/drawing/2014/main" id="{577A9D3C-A67D-69FF-6E2B-9DC88B0CFB56}"/>
                </a:ext>
              </a:extLst>
            </p:cNvPr>
            <p:cNvSpPr txBox="1"/>
            <p:nvPr/>
          </p:nvSpPr>
          <p:spPr>
            <a:xfrm>
              <a:off x="9287735" y="1483276"/>
              <a:ext cx="3659387" cy="516944"/>
            </a:xfrm>
            <a:prstGeom prst="rect">
              <a:avLst/>
            </a:prstGeom>
            <a:noFill/>
          </p:spPr>
          <p:txBody>
            <a:bodyPr wrap="square" rtlCol="0">
              <a:spAutoFit/>
            </a:bodyPr>
            <a:lstStyle/>
            <a:p>
              <a:pPr lvl="0" eaLnBrk="0" fontAlgn="base" hangingPunct="0">
                <a:spcBef>
                  <a:spcPct val="10000"/>
                </a:spcBef>
                <a:spcAft>
                  <a:spcPct val="0"/>
                </a:spcAft>
                <a:buClr>
                  <a:srgbClr val="0B1F65"/>
                </a:buClr>
              </a:pPr>
              <a:r>
                <a:rPr kumimoji="0" lang="en-US" sz="12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Ensure Power BI reports meet </a:t>
              </a:r>
              <a:r>
                <a:rPr kumimoji="0" lang="en-US" sz="1200" b="1"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accuracy, functionality, and performance standards</a:t>
              </a:r>
              <a:r>
                <a:rPr kumimoji="0" lang="en-US" sz="12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a:t>
              </a:r>
              <a:endParaRPr kumimoji="0" lang="en-US" sz="1200" b="1"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endParaRPr>
            </a:p>
          </p:txBody>
        </p:sp>
        <p:grpSp>
          <p:nvGrpSpPr>
            <p:cNvPr id="511" name="Group 510">
              <a:extLst>
                <a:ext uri="{FF2B5EF4-FFF2-40B4-BE49-F238E27FC236}">
                  <a16:creationId xmlns:a16="http://schemas.microsoft.com/office/drawing/2014/main" id="{A7CB6236-9D95-8037-B519-0941D1D630BA}"/>
                </a:ext>
              </a:extLst>
            </p:cNvPr>
            <p:cNvGrpSpPr/>
            <p:nvPr/>
          </p:nvGrpSpPr>
          <p:grpSpPr>
            <a:xfrm>
              <a:off x="7459102" y="3557759"/>
              <a:ext cx="2047793" cy="968595"/>
              <a:chOff x="7443567" y="3551804"/>
              <a:chExt cx="1964322" cy="974046"/>
            </a:xfrm>
          </p:grpSpPr>
          <p:sp>
            <p:nvSpPr>
              <p:cNvPr id="512" name="TextBox 511">
                <a:extLst>
                  <a:ext uri="{FF2B5EF4-FFF2-40B4-BE49-F238E27FC236}">
                    <a16:creationId xmlns:a16="http://schemas.microsoft.com/office/drawing/2014/main" id="{7A18AEAA-6AE8-DD5C-60E9-4D68AC8A7372}"/>
                  </a:ext>
                </a:extLst>
              </p:cNvPr>
              <p:cNvSpPr txBox="1"/>
              <p:nvPr/>
            </p:nvSpPr>
            <p:spPr>
              <a:xfrm>
                <a:off x="8220200" y="3551804"/>
                <a:ext cx="912233" cy="658480"/>
              </a:xfrm>
              <a:prstGeom prst="rect">
                <a:avLst/>
              </a:prstGeom>
              <a:noFill/>
            </p:spPr>
            <p:txBody>
              <a:bodyPr wrap="square" rtlCol="0">
                <a:spAutoFit/>
              </a:bodyPr>
              <a:lstStyle/>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3200" b="0" i="0" u="none" strike="noStrike" kern="1200" cap="none" spc="0" normalizeH="0" baseline="0" noProof="0">
                    <a:ln>
                      <a:noFill/>
                    </a:ln>
                    <a:solidFill>
                      <a:srgbClr val="4B4027"/>
                    </a:solidFill>
                    <a:effectLst/>
                    <a:uLnTx/>
                    <a:uFillTx/>
                    <a:latin typeface="Segoe UI Semilight"/>
                    <a:ea typeface="+mn-ea"/>
                    <a:cs typeface="Times New Roman" pitchFamily="18" charset="0"/>
                  </a:rPr>
                  <a:t>06</a:t>
                </a:r>
              </a:p>
            </p:txBody>
          </p:sp>
          <p:sp>
            <p:nvSpPr>
              <p:cNvPr id="513" name="TextBox 512">
                <a:extLst>
                  <a:ext uri="{FF2B5EF4-FFF2-40B4-BE49-F238E27FC236}">
                    <a16:creationId xmlns:a16="http://schemas.microsoft.com/office/drawing/2014/main" id="{AE5D422F-B747-3C8A-E381-828F4962BCE5}"/>
                  </a:ext>
                </a:extLst>
              </p:cNvPr>
              <p:cNvSpPr txBox="1"/>
              <p:nvPr/>
            </p:nvSpPr>
            <p:spPr>
              <a:xfrm>
                <a:off x="7443567" y="4179280"/>
                <a:ext cx="1964322" cy="346570"/>
              </a:xfrm>
              <a:prstGeom prst="rect">
                <a:avLst/>
              </a:prstGeom>
              <a:noFill/>
            </p:spPr>
            <p:txBody>
              <a:bodyPr wrap="square" rtlCol="0">
                <a:spAutoFit/>
              </a:bodyPr>
              <a:lstStyle/>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4B4027"/>
                    </a:solidFill>
                    <a:effectLst/>
                    <a:uLnTx/>
                    <a:uFillTx/>
                    <a:latin typeface="Segoe UI Semilight"/>
                    <a:ea typeface="+mn-ea"/>
                    <a:cs typeface="Times New Roman" pitchFamily="18" charset="0"/>
                  </a:rPr>
                  <a:t>Deployment</a:t>
                </a:r>
              </a:p>
            </p:txBody>
          </p:sp>
        </p:grpSp>
        <p:sp>
          <p:nvSpPr>
            <p:cNvPr id="514" name="TextBox 513">
              <a:extLst>
                <a:ext uri="{FF2B5EF4-FFF2-40B4-BE49-F238E27FC236}">
                  <a16:creationId xmlns:a16="http://schemas.microsoft.com/office/drawing/2014/main" id="{38A5E85F-A287-22A9-2B75-AFDF26B05ECE}"/>
                </a:ext>
              </a:extLst>
            </p:cNvPr>
            <p:cNvSpPr txBox="1"/>
            <p:nvPr/>
          </p:nvSpPr>
          <p:spPr>
            <a:xfrm>
              <a:off x="10547658" y="3221692"/>
              <a:ext cx="2298624" cy="11372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Deploying the developed and tested software to the </a:t>
              </a:r>
              <a:r>
                <a:rPr kumimoji="0" lang="en-US" sz="1200" b="1"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production</a:t>
              </a:r>
              <a:r>
                <a:rPr kumimoji="0" lang="en-US" sz="12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 environment, making it accessible to end-users.</a:t>
              </a:r>
            </a:p>
          </p:txBody>
        </p:sp>
        <p:grpSp>
          <p:nvGrpSpPr>
            <p:cNvPr id="515" name="Group 514">
              <a:extLst>
                <a:ext uri="{FF2B5EF4-FFF2-40B4-BE49-F238E27FC236}">
                  <a16:creationId xmlns:a16="http://schemas.microsoft.com/office/drawing/2014/main" id="{4A8098EE-D7AC-020C-AC18-35E8AA73879D}"/>
                </a:ext>
              </a:extLst>
            </p:cNvPr>
            <p:cNvGrpSpPr/>
            <p:nvPr/>
          </p:nvGrpSpPr>
          <p:grpSpPr>
            <a:xfrm>
              <a:off x="7304181" y="5334504"/>
              <a:ext cx="2047792" cy="889097"/>
              <a:chOff x="7300529" y="5329552"/>
              <a:chExt cx="1964322" cy="894103"/>
            </a:xfrm>
          </p:grpSpPr>
          <p:sp>
            <p:nvSpPr>
              <p:cNvPr id="516" name="TextBox 515">
                <a:extLst>
                  <a:ext uri="{FF2B5EF4-FFF2-40B4-BE49-F238E27FC236}">
                    <a16:creationId xmlns:a16="http://schemas.microsoft.com/office/drawing/2014/main" id="{A52CC196-16DD-7DC9-38A3-5ABAA89FD1AF}"/>
                  </a:ext>
                </a:extLst>
              </p:cNvPr>
              <p:cNvSpPr txBox="1"/>
              <p:nvPr/>
            </p:nvSpPr>
            <p:spPr>
              <a:xfrm>
                <a:off x="8332165" y="5329552"/>
                <a:ext cx="897563" cy="658480"/>
              </a:xfrm>
              <a:prstGeom prst="rect">
                <a:avLst/>
              </a:prstGeom>
              <a:noFill/>
            </p:spPr>
            <p:txBody>
              <a:bodyPr wrap="square" rtlCol="0">
                <a:spAutoFit/>
              </a:bodyPr>
              <a:lstStyle/>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3200" b="0" i="0" u="none" strike="noStrike" kern="1200" cap="none" spc="0" normalizeH="0" baseline="0" noProof="0">
                    <a:ln>
                      <a:noFill/>
                    </a:ln>
                    <a:solidFill>
                      <a:srgbClr val="006666"/>
                    </a:solidFill>
                    <a:effectLst/>
                    <a:uLnTx/>
                    <a:uFillTx/>
                    <a:latin typeface="Segoe UI Semilight"/>
                    <a:ea typeface="+mn-ea"/>
                    <a:cs typeface="Times New Roman" pitchFamily="18" charset="0"/>
                  </a:rPr>
                  <a:t>07</a:t>
                </a:r>
              </a:p>
            </p:txBody>
          </p:sp>
          <p:sp>
            <p:nvSpPr>
              <p:cNvPr id="517" name="TextBox 516">
                <a:extLst>
                  <a:ext uri="{FF2B5EF4-FFF2-40B4-BE49-F238E27FC236}">
                    <a16:creationId xmlns:a16="http://schemas.microsoft.com/office/drawing/2014/main" id="{92BCC6DD-9397-C017-6DAC-AED4E357C482}"/>
                  </a:ext>
                </a:extLst>
              </p:cNvPr>
              <p:cNvSpPr txBox="1"/>
              <p:nvPr/>
            </p:nvSpPr>
            <p:spPr>
              <a:xfrm>
                <a:off x="7300529" y="5877086"/>
                <a:ext cx="1964322" cy="346569"/>
              </a:xfrm>
              <a:prstGeom prst="rect">
                <a:avLst/>
              </a:prstGeom>
              <a:noFill/>
            </p:spPr>
            <p:txBody>
              <a:bodyPr wrap="square" rtlCol="0">
                <a:spAutoFit/>
              </a:bodyPr>
              <a:lstStyle/>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006666"/>
                    </a:solidFill>
                    <a:effectLst/>
                    <a:uLnTx/>
                    <a:uFillTx/>
                    <a:latin typeface="Segoe UI Semilight"/>
                    <a:ea typeface="+mn-ea"/>
                    <a:cs typeface="Times New Roman" pitchFamily="18" charset="0"/>
                  </a:rPr>
                  <a:t>Maintenance</a:t>
                </a:r>
                <a:endParaRPr kumimoji="0" lang="en-US" sz="1400" b="0" i="0" u="none" strike="noStrike" kern="1200" cap="none" spc="0" normalizeH="0" baseline="0" noProof="0">
                  <a:ln>
                    <a:noFill/>
                  </a:ln>
                  <a:solidFill>
                    <a:srgbClr val="006666"/>
                  </a:solidFill>
                  <a:effectLst/>
                  <a:uLnTx/>
                  <a:uFillTx/>
                  <a:latin typeface="Segoe UI Semilight"/>
                  <a:ea typeface="+mn-ea"/>
                  <a:cs typeface="Times New Roman" pitchFamily="18" charset="0"/>
                </a:endParaRPr>
              </a:p>
            </p:txBody>
          </p:sp>
        </p:grpSp>
        <p:sp>
          <p:nvSpPr>
            <p:cNvPr id="518" name="TextBox 517">
              <a:extLst>
                <a:ext uri="{FF2B5EF4-FFF2-40B4-BE49-F238E27FC236}">
                  <a16:creationId xmlns:a16="http://schemas.microsoft.com/office/drawing/2014/main" id="{257E878B-897D-5F36-86BC-666CF9BCC1F0}"/>
                </a:ext>
              </a:extLst>
            </p:cNvPr>
            <p:cNvSpPr txBox="1"/>
            <p:nvPr/>
          </p:nvSpPr>
          <p:spPr>
            <a:xfrm>
              <a:off x="10520205" y="5242995"/>
              <a:ext cx="2384565" cy="13440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Ensure Power BI reports stay functional, updated, and optimized </a:t>
              </a:r>
              <a:r>
                <a:rPr kumimoji="0" lang="en-US" sz="1200" b="1"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post-deployment</a:t>
              </a:r>
              <a:r>
                <a:rPr kumimoji="0" lang="en-US" sz="12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 with pipelines monitored regularly for smooth operations.</a:t>
              </a:r>
              <a:endParaRPr kumimoji="0" lang="en-US" sz="1200" b="0" i="0" u="none" strike="noStrike" kern="1200" cap="none" spc="0" normalizeH="0" baseline="0" noProof="0">
                <a:ln>
                  <a:noFill/>
                </a:ln>
                <a:solidFill>
                  <a:srgbClr val="FFFFFF">
                    <a:lumMod val="50000"/>
                  </a:srgbClr>
                </a:solidFill>
                <a:effectLst/>
                <a:uLnTx/>
                <a:uFillTx/>
                <a:latin typeface="Segoe UI"/>
                <a:ea typeface="Open Sans" panose="020B0606030504020204" pitchFamily="34" charset="0"/>
                <a:cs typeface="Open Sans" panose="020B0606030504020204" pitchFamily="34" charset="0"/>
              </a:endParaRPr>
            </a:p>
          </p:txBody>
        </p:sp>
        <p:grpSp>
          <p:nvGrpSpPr>
            <p:cNvPr id="520" name="Group 519">
              <a:extLst>
                <a:ext uri="{FF2B5EF4-FFF2-40B4-BE49-F238E27FC236}">
                  <a16:creationId xmlns:a16="http://schemas.microsoft.com/office/drawing/2014/main" id="{B6C27495-2ACE-8206-6E98-968D94C54AA6}"/>
                </a:ext>
              </a:extLst>
            </p:cNvPr>
            <p:cNvGrpSpPr/>
            <p:nvPr/>
          </p:nvGrpSpPr>
          <p:grpSpPr>
            <a:xfrm>
              <a:off x="4301571" y="4056604"/>
              <a:ext cx="3588389" cy="1664178"/>
              <a:chOff x="1699813" y="1378568"/>
              <a:chExt cx="8607191" cy="4158164"/>
            </a:xfrm>
            <a:solidFill>
              <a:schemeClr val="tx1">
                <a:alpha val="41000"/>
              </a:schemeClr>
            </a:solidFill>
          </p:grpSpPr>
          <p:sp>
            <p:nvSpPr>
              <p:cNvPr id="521" name="Freeform 11">
                <a:extLst>
                  <a:ext uri="{FF2B5EF4-FFF2-40B4-BE49-F238E27FC236}">
                    <a16:creationId xmlns:a16="http://schemas.microsoft.com/office/drawing/2014/main" id="{5E014E74-1721-31DB-EA9E-2F3BC028BFAD}"/>
                  </a:ext>
                </a:extLst>
              </p:cNvPr>
              <p:cNvSpPr>
                <a:spLocks/>
              </p:cNvSpPr>
              <p:nvPr/>
            </p:nvSpPr>
            <p:spPr bwMode="auto">
              <a:xfrm>
                <a:off x="6875759" y="4549608"/>
                <a:ext cx="180592" cy="361180"/>
              </a:xfrm>
              <a:custGeom>
                <a:avLst/>
                <a:gdLst>
                  <a:gd name="T0" fmla="*/ 15 w 157"/>
                  <a:gd name="T1" fmla="*/ 204 h 316"/>
                  <a:gd name="T2" fmla="*/ 30 w 157"/>
                  <a:gd name="T3" fmla="*/ 169 h 316"/>
                  <a:gd name="T4" fmla="*/ 19 w 157"/>
                  <a:gd name="T5" fmla="*/ 127 h 316"/>
                  <a:gd name="T6" fmla="*/ 68 w 157"/>
                  <a:gd name="T7" fmla="*/ 77 h 316"/>
                  <a:gd name="T8" fmla="*/ 121 w 157"/>
                  <a:gd name="T9" fmla="*/ 24 h 316"/>
                  <a:gd name="T10" fmla="*/ 126 w 157"/>
                  <a:gd name="T11" fmla="*/ 0 h 316"/>
                  <a:gd name="T12" fmla="*/ 157 w 157"/>
                  <a:gd name="T13" fmla="*/ 75 h 316"/>
                  <a:gd name="T14" fmla="*/ 157 w 157"/>
                  <a:gd name="T15" fmla="*/ 87 h 316"/>
                  <a:gd name="T16" fmla="*/ 144 w 157"/>
                  <a:gd name="T17" fmla="*/ 83 h 316"/>
                  <a:gd name="T18" fmla="*/ 110 w 157"/>
                  <a:gd name="T19" fmla="*/ 227 h 316"/>
                  <a:gd name="T20" fmla="*/ 43 w 157"/>
                  <a:gd name="T21" fmla="*/ 316 h 316"/>
                  <a:gd name="T22" fmla="*/ 7 w 157"/>
                  <a:gd name="T23" fmla="*/ 272 h 316"/>
                  <a:gd name="T24" fmla="*/ 9 w 157"/>
                  <a:gd name="T25" fmla="*/ 252 h 316"/>
                  <a:gd name="T26" fmla="*/ 0 w 157"/>
                  <a:gd name="T27" fmla="*/ 220 h 316"/>
                  <a:gd name="T28" fmla="*/ 15 w 157"/>
                  <a:gd name="T29" fmla="*/ 20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316">
                    <a:moveTo>
                      <a:pt x="15" y="204"/>
                    </a:moveTo>
                    <a:cubicBezTo>
                      <a:pt x="15" y="204"/>
                      <a:pt x="30" y="170"/>
                      <a:pt x="30" y="169"/>
                    </a:cubicBezTo>
                    <a:cubicBezTo>
                      <a:pt x="30" y="160"/>
                      <a:pt x="19" y="140"/>
                      <a:pt x="19" y="127"/>
                    </a:cubicBezTo>
                    <a:cubicBezTo>
                      <a:pt x="19" y="88"/>
                      <a:pt x="46" y="91"/>
                      <a:pt x="68" y="77"/>
                    </a:cubicBezTo>
                    <a:cubicBezTo>
                      <a:pt x="85" y="67"/>
                      <a:pt x="109" y="37"/>
                      <a:pt x="121" y="24"/>
                    </a:cubicBezTo>
                    <a:cubicBezTo>
                      <a:pt x="125" y="20"/>
                      <a:pt x="123" y="6"/>
                      <a:pt x="126" y="0"/>
                    </a:cubicBezTo>
                    <a:cubicBezTo>
                      <a:pt x="151" y="3"/>
                      <a:pt x="149" y="55"/>
                      <a:pt x="157" y="75"/>
                    </a:cubicBezTo>
                    <a:cubicBezTo>
                      <a:pt x="157" y="87"/>
                      <a:pt x="157" y="87"/>
                      <a:pt x="157" y="87"/>
                    </a:cubicBezTo>
                    <a:cubicBezTo>
                      <a:pt x="153" y="86"/>
                      <a:pt x="145" y="83"/>
                      <a:pt x="144" y="83"/>
                    </a:cubicBezTo>
                    <a:cubicBezTo>
                      <a:pt x="144" y="141"/>
                      <a:pt x="126" y="181"/>
                      <a:pt x="110" y="227"/>
                    </a:cubicBezTo>
                    <a:cubicBezTo>
                      <a:pt x="96" y="262"/>
                      <a:pt x="89" y="316"/>
                      <a:pt x="43" y="316"/>
                    </a:cubicBezTo>
                    <a:cubicBezTo>
                      <a:pt x="24" y="316"/>
                      <a:pt x="7" y="293"/>
                      <a:pt x="7" y="272"/>
                    </a:cubicBezTo>
                    <a:cubicBezTo>
                      <a:pt x="7" y="262"/>
                      <a:pt x="10" y="258"/>
                      <a:pt x="9" y="252"/>
                    </a:cubicBezTo>
                    <a:cubicBezTo>
                      <a:pt x="0" y="245"/>
                      <a:pt x="0" y="232"/>
                      <a:pt x="0" y="220"/>
                    </a:cubicBezTo>
                    <a:cubicBezTo>
                      <a:pt x="0" y="217"/>
                      <a:pt x="14" y="204"/>
                      <a:pt x="15" y="20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24" name="Freeform 14">
                <a:extLst>
                  <a:ext uri="{FF2B5EF4-FFF2-40B4-BE49-F238E27FC236}">
                    <a16:creationId xmlns:a16="http://schemas.microsoft.com/office/drawing/2014/main" id="{2AD13857-A0BF-7B19-604B-958E8BD1144D}"/>
                  </a:ext>
                </a:extLst>
              </p:cNvPr>
              <p:cNvSpPr>
                <a:spLocks/>
              </p:cNvSpPr>
              <p:nvPr/>
            </p:nvSpPr>
            <p:spPr bwMode="auto">
              <a:xfrm>
                <a:off x="7777188" y="3972637"/>
                <a:ext cx="48974" cy="99478"/>
              </a:xfrm>
              <a:custGeom>
                <a:avLst/>
                <a:gdLst>
                  <a:gd name="T0" fmla="*/ 43 w 43"/>
                  <a:gd name="T1" fmla="*/ 54 h 87"/>
                  <a:gd name="T2" fmla="*/ 19 w 43"/>
                  <a:gd name="T3" fmla="*/ 87 h 87"/>
                  <a:gd name="T4" fmla="*/ 0 w 43"/>
                  <a:gd name="T5" fmla="*/ 64 h 87"/>
                  <a:gd name="T6" fmla="*/ 11 w 43"/>
                  <a:gd name="T7" fmla="*/ 0 h 87"/>
                  <a:gd name="T8" fmla="*/ 43 w 43"/>
                  <a:gd name="T9" fmla="*/ 54 h 87"/>
                </a:gdLst>
                <a:ahLst/>
                <a:cxnLst>
                  <a:cxn ang="0">
                    <a:pos x="T0" y="T1"/>
                  </a:cxn>
                  <a:cxn ang="0">
                    <a:pos x="T2" y="T3"/>
                  </a:cxn>
                  <a:cxn ang="0">
                    <a:pos x="T4" y="T5"/>
                  </a:cxn>
                  <a:cxn ang="0">
                    <a:pos x="T6" y="T7"/>
                  </a:cxn>
                  <a:cxn ang="0">
                    <a:pos x="T8" y="T9"/>
                  </a:cxn>
                </a:cxnLst>
                <a:rect l="0" t="0" r="r" b="b"/>
                <a:pathLst>
                  <a:path w="43" h="87">
                    <a:moveTo>
                      <a:pt x="43" y="54"/>
                    </a:moveTo>
                    <a:cubicBezTo>
                      <a:pt x="43" y="68"/>
                      <a:pt x="34" y="87"/>
                      <a:pt x="19" y="87"/>
                    </a:cubicBezTo>
                    <a:cubicBezTo>
                      <a:pt x="9" y="87"/>
                      <a:pt x="0" y="75"/>
                      <a:pt x="0" y="64"/>
                    </a:cubicBezTo>
                    <a:cubicBezTo>
                      <a:pt x="0" y="41"/>
                      <a:pt x="11" y="24"/>
                      <a:pt x="11" y="0"/>
                    </a:cubicBezTo>
                    <a:cubicBezTo>
                      <a:pt x="22" y="19"/>
                      <a:pt x="43" y="29"/>
                      <a:pt x="43" y="5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26" name="Freeform 16">
                <a:extLst>
                  <a:ext uri="{FF2B5EF4-FFF2-40B4-BE49-F238E27FC236}">
                    <a16:creationId xmlns:a16="http://schemas.microsoft.com/office/drawing/2014/main" id="{9A9E75BD-4449-31AA-EDB8-69930CF0AD2A}"/>
                  </a:ext>
                </a:extLst>
              </p:cNvPr>
              <p:cNvSpPr>
                <a:spLocks/>
              </p:cNvSpPr>
              <p:nvPr/>
            </p:nvSpPr>
            <p:spPr bwMode="auto">
              <a:xfrm>
                <a:off x="8162858" y="4078237"/>
                <a:ext cx="261705" cy="296902"/>
              </a:xfrm>
              <a:custGeom>
                <a:avLst/>
                <a:gdLst>
                  <a:gd name="T0" fmla="*/ 103 w 229"/>
                  <a:gd name="T1" fmla="*/ 135 h 260"/>
                  <a:gd name="T2" fmla="*/ 100 w 229"/>
                  <a:gd name="T3" fmla="*/ 127 h 260"/>
                  <a:gd name="T4" fmla="*/ 88 w 229"/>
                  <a:gd name="T5" fmla="*/ 123 h 260"/>
                  <a:gd name="T6" fmla="*/ 78 w 229"/>
                  <a:gd name="T7" fmla="*/ 96 h 260"/>
                  <a:gd name="T8" fmla="*/ 50 w 229"/>
                  <a:gd name="T9" fmla="*/ 69 h 260"/>
                  <a:gd name="T10" fmla="*/ 38 w 229"/>
                  <a:gd name="T11" fmla="*/ 45 h 260"/>
                  <a:gd name="T12" fmla="*/ 21 w 229"/>
                  <a:gd name="T13" fmla="*/ 38 h 260"/>
                  <a:gd name="T14" fmla="*/ 0 w 229"/>
                  <a:gd name="T15" fmla="*/ 7 h 260"/>
                  <a:gd name="T16" fmla="*/ 0 w 229"/>
                  <a:gd name="T17" fmla="*/ 0 h 260"/>
                  <a:gd name="T18" fmla="*/ 5 w 229"/>
                  <a:gd name="T19" fmla="*/ 0 h 260"/>
                  <a:gd name="T20" fmla="*/ 20 w 229"/>
                  <a:gd name="T21" fmla="*/ 7 h 260"/>
                  <a:gd name="T22" fmla="*/ 45 w 229"/>
                  <a:gd name="T23" fmla="*/ 7 h 260"/>
                  <a:gd name="T24" fmla="*/ 73 w 229"/>
                  <a:gd name="T25" fmla="*/ 38 h 260"/>
                  <a:gd name="T26" fmla="*/ 81 w 229"/>
                  <a:gd name="T27" fmla="*/ 42 h 260"/>
                  <a:gd name="T28" fmla="*/ 106 w 229"/>
                  <a:gd name="T29" fmla="*/ 63 h 260"/>
                  <a:gd name="T30" fmla="*/ 150 w 229"/>
                  <a:gd name="T31" fmla="*/ 96 h 260"/>
                  <a:gd name="T32" fmla="*/ 174 w 229"/>
                  <a:gd name="T33" fmla="*/ 115 h 260"/>
                  <a:gd name="T34" fmla="*/ 172 w 229"/>
                  <a:gd name="T35" fmla="*/ 119 h 260"/>
                  <a:gd name="T36" fmla="*/ 178 w 229"/>
                  <a:gd name="T37" fmla="*/ 119 h 260"/>
                  <a:gd name="T38" fmla="*/ 185 w 229"/>
                  <a:gd name="T39" fmla="*/ 127 h 260"/>
                  <a:gd name="T40" fmla="*/ 182 w 229"/>
                  <a:gd name="T41" fmla="*/ 135 h 260"/>
                  <a:gd name="T42" fmla="*/ 196 w 229"/>
                  <a:gd name="T43" fmla="*/ 147 h 260"/>
                  <a:gd name="T44" fmla="*/ 214 w 229"/>
                  <a:gd name="T45" fmla="*/ 177 h 260"/>
                  <a:gd name="T46" fmla="*/ 229 w 229"/>
                  <a:gd name="T47" fmla="*/ 193 h 260"/>
                  <a:gd name="T48" fmla="*/ 229 w 229"/>
                  <a:gd name="T49" fmla="*/ 227 h 260"/>
                  <a:gd name="T50" fmla="*/ 225 w 229"/>
                  <a:gd name="T51" fmla="*/ 249 h 260"/>
                  <a:gd name="T52" fmla="*/ 205 w 229"/>
                  <a:gd name="T53" fmla="*/ 260 h 260"/>
                  <a:gd name="T54" fmla="*/ 187 w 229"/>
                  <a:gd name="T55" fmla="*/ 239 h 260"/>
                  <a:gd name="T56" fmla="*/ 145 w 229"/>
                  <a:gd name="T57" fmla="*/ 203 h 260"/>
                  <a:gd name="T58" fmla="*/ 115 w 229"/>
                  <a:gd name="T59" fmla="*/ 154 h 260"/>
                  <a:gd name="T60" fmla="*/ 103 w 229"/>
                  <a:gd name="T61" fmla="*/ 1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260">
                    <a:moveTo>
                      <a:pt x="103" y="135"/>
                    </a:moveTo>
                    <a:cubicBezTo>
                      <a:pt x="100" y="135"/>
                      <a:pt x="102" y="130"/>
                      <a:pt x="100" y="127"/>
                    </a:cubicBezTo>
                    <a:cubicBezTo>
                      <a:pt x="100" y="126"/>
                      <a:pt x="90" y="125"/>
                      <a:pt x="88" y="123"/>
                    </a:cubicBezTo>
                    <a:cubicBezTo>
                      <a:pt x="84" y="121"/>
                      <a:pt x="79" y="102"/>
                      <a:pt x="78" y="96"/>
                    </a:cubicBezTo>
                    <a:cubicBezTo>
                      <a:pt x="72" y="77"/>
                      <a:pt x="55" y="80"/>
                      <a:pt x="50" y="69"/>
                    </a:cubicBezTo>
                    <a:cubicBezTo>
                      <a:pt x="45" y="60"/>
                      <a:pt x="43" y="55"/>
                      <a:pt x="38" y="45"/>
                    </a:cubicBezTo>
                    <a:cubicBezTo>
                      <a:pt x="35" y="38"/>
                      <a:pt x="28" y="40"/>
                      <a:pt x="21" y="38"/>
                    </a:cubicBezTo>
                    <a:cubicBezTo>
                      <a:pt x="15" y="37"/>
                      <a:pt x="3" y="15"/>
                      <a:pt x="0" y="7"/>
                    </a:cubicBezTo>
                    <a:cubicBezTo>
                      <a:pt x="0" y="0"/>
                      <a:pt x="0" y="0"/>
                      <a:pt x="0" y="0"/>
                    </a:cubicBezTo>
                    <a:cubicBezTo>
                      <a:pt x="2" y="0"/>
                      <a:pt x="3" y="0"/>
                      <a:pt x="5" y="0"/>
                    </a:cubicBezTo>
                    <a:cubicBezTo>
                      <a:pt x="12" y="0"/>
                      <a:pt x="14" y="4"/>
                      <a:pt x="20" y="7"/>
                    </a:cubicBezTo>
                    <a:cubicBezTo>
                      <a:pt x="45" y="7"/>
                      <a:pt x="45" y="7"/>
                      <a:pt x="45" y="7"/>
                    </a:cubicBezTo>
                    <a:cubicBezTo>
                      <a:pt x="62" y="13"/>
                      <a:pt x="67" y="25"/>
                      <a:pt x="73" y="38"/>
                    </a:cubicBezTo>
                    <a:cubicBezTo>
                      <a:pt x="75" y="42"/>
                      <a:pt x="78" y="41"/>
                      <a:pt x="81" y="42"/>
                    </a:cubicBezTo>
                    <a:cubicBezTo>
                      <a:pt x="93" y="45"/>
                      <a:pt x="98" y="55"/>
                      <a:pt x="106" y="63"/>
                    </a:cubicBezTo>
                    <a:cubicBezTo>
                      <a:pt x="120" y="78"/>
                      <a:pt x="128" y="88"/>
                      <a:pt x="150" y="96"/>
                    </a:cubicBezTo>
                    <a:cubicBezTo>
                      <a:pt x="161" y="100"/>
                      <a:pt x="174" y="104"/>
                      <a:pt x="174" y="115"/>
                    </a:cubicBezTo>
                    <a:cubicBezTo>
                      <a:pt x="174" y="116"/>
                      <a:pt x="172" y="119"/>
                      <a:pt x="172" y="119"/>
                    </a:cubicBezTo>
                    <a:cubicBezTo>
                      <a:pt x="174" y="119"/>
                      <a:pt x="176" y="119"/>
                      <a:pt x="178" y="119"/>
                    </a:cubicBezTo>
                    <a:cubicBezTo>
                      <a:pt x="181" y="119"/>
                      <a:pt x="184" y="123"/>
                      <a:pt x="185" y="127"/>
                    </a:cubicBezTo>
                    <a:cubicBezTo>
                      <a:pt x="182" y="135"/>
                      <a:pt x="182" y="135"/>
                      <a:pt x="182" y="135"/>
                    </a:cubicBezTo>
                    <a:cubicBezTo>
                      <a:pt x="182" y="145"/>
                      <a:pt x="188" y="147"/>
                      <a:pt x="196" y="147"/>
                    </a:cubicBezTo>
                    <a:cubicBezTo>
                      <a:pt x="196" y="164"/>
                      <a:pt x="206" y="169"/>
                      <a:pt x="214" y="177"/>
                    </a:cubicBezTo>
                    <a:cubicBezTo>
                      <a:pt x="218" y="182"/>
                      <a:pt x="229" y="185"/>
                      <a:pt x="229" y="193"/>
                    </a:cubicBezTo>
                    <a:cubicBezTo>
                      <a:pt x="229" y="203"/>
                      <a:pt x="229" y="209"/>
                      <a:pt x="229" y="227"/>
                    </a:cubicBezTo>
                    <a:cubicBezTo>
                      <a:pt x="221" y="230"/>
                      <a:pt x="225" y="241"/>
                      <a:pt x="225" y="249"/>
                    </a:cubicBezTo>
                    <a:cubicBezTo>
                      <a:pt x="225" y="258"/>
                      <a:pt x="210" y="260"/>
                      <a:pt x="205" y="260"/>
                    </a:cubicBezTo>
                    <a:cubicBezTo>
                      <a:pt x="201" y="260"/>
                      <a:pt x="187" y="239"/>
                      <a:pt x="187" y="239"/>
                    </a:cubicBezTo>
                    <a:cubicBezTo>
                      <a:pt x="172" y="224"/>
                      <a:pt x="159" y="217"/>
                      <a:pt x="145" y="203"/>
                    </a:cubicBezTo>
                    <a:cubicBezTo>
                      <a:pt x="130" y="187"/>
                      <a:pt x="124" y="173"/>
                      <a:pt x="115" y="154"/>
                    </a:cubicBezTo>
                    <a:cubicBezTo>
                      <a:pt x="114" y="150"/>
                      <a:pt x="105" y="135"/>
                      <a:pt x="103" y="13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27" name="Freeform 17">
                <a:extLst>
                  <a:ext uri="{FF2B5EF4-FFF2-40B4-BE49-F238E27FC236}">
                    <a16:creationId xmlns:a16="http://schemas.microsoft.com/office/drawing/2014/main" id="{4BDCAF23-F0EF-B943-3D73-7DE18E8FB202}"/>
                  </a:ext>
                </a:extLst>
              </p:cNvPr>
              <p:cNvSpPr>
                <a:spLocks/>
              </p:cNvSpPr>
              <p:nvPr/>
            </p:nvSpPr>
            <p:spPr bwMode="auto">
              <a:xfrm>
                <a:off x="8501085" y="4041507"/>
                <a:ext cx="250992" cy="290781"/>
              </a:xfrm>
              <a:custGeom>
                <a:avLst/>
                <a:gdLst>
                  <a:gd name="T0" fmla="*/ 63 w 219"/>
                  <a:gd name="T1" fmla="*/ 235 h 254"/>
                  <a:gd name="T2" fmla="*/ 62 w 219"/>
                  <a:gd name="T3" fmla="*/ 223 h 254"/>
                  <a:gd name="T4" fmla="*/ 46 w 219"/>
                  <a:gd name="T5" fmla="*/ 227 h 254"/>
                  <a:gd name="T6" fmla="*/ 20 w 219"/>
                  <a:gd name="T7" fmla="*/ 183 h 254"/>
                  <a:gd name="T8" fmla="*/ 21 w 219"/>
                  <a:gd name="T9" fmla="*/ 179 h 254"/>
                  <a:gd name="T10" fmla="*/ 11 w 219"/>
                  <a:gd name="T11" fmla="*/ 174 h 254"/>
                  <a:gd name="T12" fmla="*/ 0 w 219"/>
                  <a:gd name="T13" fmla="*/ 141 h 254"/>
                  <a:gd name="T14" fmla="*/ 26 w 219"/>
                  <a:gd name="T15" fmla="*/ 133 h 254"/>
                  <a:gd name="T16" fmla="*/ 57 w 219"/>
                  <a:gd name="T17" fmla="*/ 97 h 254"/>
                  <a:gd name="T18" fmla="*/ 78 w 219"/>
                  <a:gd name="T19" fmla="*/ 90 h 254"/>
                  <a:gd name="T20" fmla="*/ 96 w 219"/>
                  <a:gd name="T21" fmla="*/ 74 h 254"/>
                  <a:gd name="T22" fmla="*/ 101 w 219"/>
                  <a:gd name="T23" fmla="*/ 64 h 254"/>
                  <a:gd name="T24" fmla="*/ 109 w 219"/>
                  <a:gd name="T25" fmla="*/ 58 h 254"/>
                  <a:gd name="T26" fmla="*/ 113 w 219"/>
                  <a:gd name="T27" fmla="*/ 52 h 254"/>
                  <a:gd name="T28" fmla="*/ 141 w 219"/>
                  <a:gd name="T29" fmla="*/ 42 h 254"/>
                  <a:gd name="T30" fmla="*/ 175 w 219"/>
                  <a:gd name="T31" fmla="*/ 0 h 254"/>
                  <a:gd name="T32" fmla="*/ 187 w 219"/>
                  <a:gd name="T33" fmla="*/ 19 h 254"/>
                  <a:gd name="T34" fmla="*/ 219 w 219"/>
                  <a:gd name="T35" fmla="*/ 42 h 254"/>
                  <a:gd name="T36" fmla="*/ 202 w 219"/>
                  <a:gd name="T37" fmla="*/ 52 h 254"/>
                  <a:gd name="T38" fmla="*/ 205 w 219"/>
                  <a:gd name="T39" fmla="*/ 56 h 254"/>
                  <a:gd name="T40" fmla="*/ 183 w 219"/>
                  <a:gd name="T41" fmla="*/ 67 h 254"/>
                  <a:gd name="T42" fmla="*/ 186 w 219"/>
                  <a:gd name="T43" fmla="*/ 74 h 254"/>
                  <a:gd name="T44" fmla="*/ 181 w 219"/>
                  <a:gd name="T45" fmla="*/ 80 h 254"/>
                  <a:gd name="T46" fmla="*/ 215 w 219"/>
                  <a:gd name="T47" fmla="*/ 132 h 254"/>
                  <a:gd name="T48" fmla="*/ 198 w 219"/>
                  <a:gd name="T49" fmla="*/ 140 h 254"/>
                  <a:gd name="T50" fmla="*/ 191 w 219"/>
                  <a:gd name="T51" fmla="*/ 141 h 254"/>
                  <a:gd name="T52" fmla="*/ 187 w 219"/>
                  <a:gd name="T53" fmla="*/ 149 h 254"/>
                  <a:gd name="T54" fmla="*/ 177 w 219"/>
                  <a:gd name="T55" fmla="*/ 185 h 254"/>
                  <a:gd name="T56" fmla="*/ 160 w 219"/>
                  <a:gd name="T57" fmla="*/ 203 h 254"/>
                  <a:gd name="T58" fmla="*/ 164 w 219"/>
                  <a:gd name="T59" fmla="*/ 214 h 254"/>
                  <a:gd name="T60" fmla="*/ 155 w 219"/>
                  <a:gd name="T61" fmla="*/ 241 h 254"/>
                  <a:gd name="T62" fmla="*/ 131 w 219"/>
                  <a:gd name="T63" fmla="*/ 254 h 254"/>
                  <a:gd name="T64" fmla="*/ 122 w 219"/>
                  <a:gd name="T65" fmla="*/ 243 h 254"/>
                  <a:gd name="T66" fmla="*/ 88 w 219"/>
                  <a:gd name="T67" fmla="*/ 230 h 254"/>
                  <a:gd name="T68" fmla="*/ 69 w 219"/>
                  <a:gd name="T69" fmla="*/ 239 h 254"/>
                  <a:gd name="T70" fmla="*/ 63 w 219"/>
                  <a:gd name="T71" fmla="*/ 23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9" h="254">
                    <a:moveTo>
                      <a:pt x="63" y="235"/>
                    </a:moveTo>
                    <a:cubicBezTo>
                      <a:pt x="62" y="235"/>
                      <a:pt x="63" y="226"/>
                      <a:pt x="62" y="223"/>
                    </a:cubicBezTo>
                    <a:cubicBezTo>
                      <a:pt x="56" y="222"/>
                      <a:pt x="52" y="227"/>
                      <a:pt x="46" y="227"/>
                    </a:cubicBezTo>
                    <a:cubicBezTo>
                      <a:pt x="18" y="227"/>
                      <a:pt x="30" y="199"/>
                      <a:pt x="20" y="183"/>
                    </a:cubicBezTo>
                    <a:cubicBezTo>
                      <a:pt x="20" y="182"/>
                      <a:pt x="21" y="180"/>
                      <a:pt x="21" y="179"/>
                    </a:cubicBezTo>
                    <a:cubicBezTo>
                      <a:pt x="19" y="175"/>
                      <a:pt x="15" y="175"/>
                      <a:pt x="11" y="174"/>
                    </a:cubicBezTo>
                    <a:cubicBezTo>
                      <a:pt x="7" y="174"/>
                      <a:pt x="0" y="145"/>
                      <a:pt x="0" y="141"/>
                    </a:cubicBezTo>
                    <a:cubicBezTo>
                      <a:pt x="0" y="128"/>
                      <a:pt x="16" y="133"/>
                      <a:pt x="26" y="133"/>
                    </a:cubicBezTo>
                    <a:cubicBezTo>
                      <a:pt x="50" y="133"/>
                      <a:pt x="47" y="108"/>
                      <a:pt x="57" y="97"/>
                    </a:cubicBezTo>
                    <a:cubicBezTo>
                      <a:pt x="63" y="92"/>
                      <a:pt x="70" y="92"/>
                      <a:pt x="78" y="90"/>
                    </a:cubicBezTo>
                    <a:cubicBezTo>
                      <a:pt x="90" y="88"/>
                      <a:pt x="90" y="80"/>
                      <a:pt x="96" y="74"/>
                    </a:cubicBezTo>
                    <a:cubicBezTo>
                      <a:pt x="93" y="70"/>
                      <a:pt x="101" y="64"/>
                      <a:pt x="101" y="64"/>
                    </a:cubicBezTo>
                    <a:cubicBezTo>
                      <a:pt x="106" y="62"/>
                      <a:pt x="105" y="60"/>
                      <a:pt x="109" y="58"/>
                    </a:cubicBezTo>
                    <a:cubicBezTo>
                      <a:pt x="111" y="58"/>
                      <a:pt x="112" y="54"/>
                      <a:pt x="113" y="52"/>
                    </a:cubicBezTo>
                    <a:cubicBezTo>
                      <a:pt x="120" y="45"/>
                      <a:pt x="138" y="49"/>
                      <a:pt x="141" y="42"/>
                    </a:cubicBezTo>
                    <a:cubicBezTo>
                      <a:pt x="147" y="30"/>
                      <a:pt x="163" y="0"/>
                      <a:pt x="175" y="0"/>
                    </a:cubicBezTo>
                    <a:cubicBezTo>
                      <a:pt x="188" y="0"/>
                      <a:pt x="187" y="8"/>
                      <a:pt x="187" y="19"/>
                    </a:cubicBezTo>
                    <a:cubicBezTo>
                      <a:pt x="187" y="36"/>
                      <a:pt x="219" y="27"/>
                      <a:pt x="219" y="42"/>
                    </a:cubicBezTo>
                    <a:cubicBezTo>
                      <a:pt x="219" y="50"/>
                      <a:pt x="202" y="45"/>
                      <a:pt x="202" y="52"/>
                    </a:cubicBezTo>
                    <a:cubicBezTo>
                      <a:pt x="202" y="54"/>
                      <a:pt x="203" y="56"/>
                      <a:pt x="205" y="56"/>
                    </a:cubicBezTo>
                    <a:cubicBezTo>
                      <a:pt x="203" y="58"/>
                      <a:pt x="183" y="67"/>
                      <a:pt x="183" y="67"/>
                    </a:cubicBezTo>
                    <a:cubicBezTo>
                      <a:pt x="184" y="70"/>
                      <a:pt x="185" y="72"/>
                      <a:pt x="186" y="74"/>
                    </a:cubicBezTo>
                    <a:cubicBezTo>
                      <a:pt x="184" y="75"/>
                      <a:pt x="181" y="77"/>
                      <a:pt x="181" y="80"/>
                    </a:cubicBezTo>
                    <a:cubicBezTo>
                      <a:pt x="181" y="92"/>
                      <a:pt x="201" y="132"/>
                      <a:pt x="215" y="132"/>
                    </a:cubicBezTo>
                    <a:cubicBezTo>
                      <a:pt x="212" y="143"/>
                      <a:pt x="206" y="140"/>
                      <a:pt x="198" y="140"/>
                    </a:cubicBezTo>
                    <a:cubicBezTo>
                      <a:pt x="196" y="140"/>
                      <a:pt x="193" y="140"/>
                      <a:pt x="191" y="141"/>
                    </a:cubicBezTo>
                    <a:cubicBezTo>
                      <a:pt x="187" y="149"/>
                      <a:pt x="187" y="149"/>
                      <a:pt x="187" y="149"/>
                    </a:cubicBezTo>
                    <a:cubicBezTo>
                      <a:pt x="183" y="167"/>
                      <a:pt x="177" y="171"/>
                      <a:pt x="177" y="185"/>
                    </a:cubicBezTo>
                    <a:cubicBezTo>
                      <a:pt x="168" y="186"/>
                      <a:pt x="160" y="198"/>
                      <a:pt x="160" y="203"/>
                    </a:cubicBezTo>
                    <a:cubicBezTo>
                      <a:pt x="160" y="209"/>
                      <a:pt x="164" y="210"/>
                      <a:pt x="164" y="214"/>
                    </a:cubicBezTo>
                    <a:cubicBezTo>
                      <a:pt x="164" y="221"/>
                      <a:pt x="155" y="232"/>
                      <a:pt x="155" y="241"/>
                    </a:cubicBezTo>
                    <a:cubicBezTo>
                      <a:pt x="143" y="244"/>
                      <a:pt x="141" y="254"/>
                      <a:pt x="131" y="254"/>
                    </a:cubicBezTo>
                    <a:cubicBezTo>
                      <a:pt x="124" y="254"/>
                      <a:pt x="122" y="248"/>
                      <a:pt x="122" y="243"/>
                    </a:cubicBezTo>
                    <a:cubicBezTo>
                      <a:pt x="109" y="240"/>
                      <a:pt x="101" y="230"/>
                      <a:pt x="88" y="230"/>
                    </a:cubicBezTo>
                    <a:cubicBezTo>
                      <a:pt x="82" y="230"/>
                      <a:pt x="78" y="239"/>
                      <a:pt x="69" y="239"/>
                    </a:cubicBezTo>
                    <a:cubicBezTo>
                      <a:pt x="67" y="239"/>
                      <a:pt x="66" y="235"/>
                      <a:pt x="63" y="23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28" name="Freeform 18">
                <a:extLst>
                  <a:ext uri="{FF2B5EF4-FFF2-40B4-BE49-F238E27FC236}">
                    <a16:creationId xmlns:a16="http://schemas.microsoft.com/office/drawing/2014/main" id="{3CAF494B-80F5-C000-8BFC-EFB06B72C09F}"/>
                  </a:ext>
                </a:extLst>
              </p:cNvPr>
              <p:cNvSpPr>
                <a:spLocks/>
              </p:cNvSpPr>
              <p:nvPr/>
            </p:nvSpPr>
            <p:spPr bwMode="auto">
              <a:xfrm>
                <a:off x="8742895" y="4179245"/>
                <a:ext cx="156105" cy="192834"/>
              </a:xfrm>
              <a:custGeom>
                <a:avLst/>
                <a:gdLst>
                  <a:gd name="T0" fmla="*/ 55 w 137"/>
                  <a:gd name="T1" fmla="*/ 61 h 168"/>
                  <a:gd name="T2" fmla="*/ 46 w 137"/>
                  <a:gd name="T3" fmla="*/ 69 h 168"/>
                  <a:gd name="T4" fmla="*/ 30 w 137"/>
                  <a:gd name="T5" fmla="*/ 42 h 168"/>
                  <a:gd name="T6" fmla="*/ 55 w 137"/>
                  <a:gd name="T7" fmla="*/ 30 h 168"/>
                  <a:gd name="T8" fmla="*/ 84 w 137"/>
                  <a:gd name="T9" fmla="*/ 26 h 168"/>
                  <a:gd name="T10" fmla="*/ 111 w 137"/>
                  <a:gd name="T11" fmla="*/ 32 h 168"/>
                  <a:gd name="T12" fmla="*/ 133 w 137"/>
                  <a:gd name="T13" fmla="*/ 7 h 168"/>
                  <a:gd name="T14" fmla="*/ 137 w 137"/>
                  <a:gd name="T15" fmla="*/ 0 h 168"/>
                  <a:gd name="T16" fmla="*/ 133 w 137"/>
                  <a:gd name="T17" fmla="*/ 0 h 168"/>
                  <a:gd name="T18" fmla="*/ 108 w 137"/>
                  <a:gd name="T19" fmla="*/ 19 h 168"/>
                  <a:gd name="T20" fmla="*/ 102 w 137"/>
                  <a:gd name="T21" fmla="*/ 19 h 168"/>
                  <a:gd name="T22" fmla="*/ 49 w 137"/>
                  <a:gd name="T23" fmla="*/ 9 h 168"/>
                  <a:gd name="T24" fmla="*/ 20 w 137"/>
                  <a:gd name="T25" fmla="*/ 54 h 168"/>
                  <a:gd name="T26" fmla="*/ 14 w 137"/>
                  <a:gd name="T27" fmla="*/ 66 h 168"/>
                  <a:gd name="T28" fmla="*/ 0 w 137"/>
                  <a:gd name="T29" fmla="*/ 109 h 168"/>
                  <a:gd name="T30" fmla="*/ 15 w 137"/>
                  <a:gd name="T31" fmla="*/ 119 h 168"/>
                  <a:gd name="T32" fmla="*/ 15 w 137"/>
                  <a:gd name="T33" fmla="*/ 158 h 168"/>
                  <a:gd name="T34" fmla="*/ 27 w 137"/>
                  <a:gd name="T35" fmla="*/ 168 h 168"/>
                  <a:gd name="T36" fmla="*/ 39 w 137"/>
                  <a:gd name="T37" fmla="*/ 136 h 168"/>
                  <a:gd name="T38" fmla="*/ 32 w 137"/>
                  <a:gd name="T39" fmla="*/ 110 h 168"/>
                  <a:gd name="T40" fmla="*/ 43 w 137"/>
                  <a:gd name="T41" fmla="*/ 100 h 168"/>
                  <a:gd name="T42" fmla="*/ 49 w 137"/>
                  <a:gd name="T43" fmla="*/ 100 h 168"/>
                  <a:gd name="T44" fmla="*/ 46 w 137"/>
                  <a:gd name="T45" fmla="*/ 117 h 168"/>
                  <a:gd name="T46" fmla="*/ 58 w 137"/>
                  <a:gd name="T47" fmla="*/ 142 h 168"/>
                  <a:gd name="T48" fmla="*/ 58 w 137"/>
                  <a:gd name="T49" fmla="*/ 149 h 168"/>
                  <a:gd name="T50" fmla="*/ 68 w 137"/>
                  <a:gd name="T51" fmla="*/ 149 h 168"/>
                  <a:gd name="T52" fmla="*/ 85 w 137"/>
                  <a:gd name="T53" fmla="*/ 132 h 168"/>
                  <a:gd name="T54" fmla="*/ 74 w 137"/>
                  <a:gd name="T55" fmla="*/ 118 h 168"/>
                  <a:gd name="T56" fmla="*/ 77 w 137"/>
                  <a:gd name="T57" fmla="*/ 113 h 168"/>
                  <a:gd name="T58" fmla="*/ 58 w 137"/>
                  <a:gd name="T59" fmla="*/ 80 h 168"/>
                  <a:gd name="T60" fmla="*/ 98 w 137"/>
                  <a:gd name="T61" fmla="*/ 57 h 168"/>
                  <a:gd name="T62" fmla="*/ 98 w 137"/>
                  <a:gd name="T63" fmla="*/ 50 h 168"/>
                  <a:gd name="T64" fmla="*/ 53 w 137"/>
                  <a:gd name="T65" fmla="*/ 65 h 168"/>
                  <a:gd name="T66" fmla="*/ 55 w 137"/>
                  <a:gd name="T67" fmla="*/ 61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7" h="168">
                    <a:moveTo>
                      <a:pt x="55" y="61"/>
                    </a:moveTo>
                    <a:cubicBezTo>
                      <a:pt x="51" y="65"/>
                      <a:pt x="51" y="69"/>
                      <a:pt x="46" y="69"/>
                    </a:cubicBezTo>
                    <a:cubicBezTo>
                      <a:pt x="35" y="69"/>
                      <a:pt x="30" y="54"/>
                      <a:pt x="30" y="42"/>
                    </a:cubicBezTo>
                    <a:cubicBezTo>
                      <a:pt x="30" y="26"/>
                      <a:pt x="42" y="30"/>
                      <a:pt x="55" y="30"/>
                    </a:cubicBezTo>
                    <a:cubicBezTo>
                      <a:pt x="68" y="30"/>
                      <a:pt x="73" y="26"/>
                      <a:pt x="84" y="26"/>
                    </a:cubicBezTo>
                    <a:cubicBezTo>
                      <a:pt x="94" y="26"/>
                      <a:pt x="101" y="32"/>
                      <a:pt x="111" y="32"/>
                    </a:cubicBezTo>
                    <a:cubicBezTo>
                      <a:pt x="126" y="32"/>
                      <a:pt x="131" y="19"/>
                      <a:pt x="133" y="7"/>
                    </a:cubicBezTo>
                    <a:cubicBezTo>
                      <a:pt x="136" y="7"/>
                      <a:pt x="136" y="3"/>
                      <a:pt x="137" y="0"/>
                    </a:cubicBezTo>
                    <a:cubicBezTo>
                      <a:pt x="133" y="0"/>
                      <a:pt x="133" y="0"/>
                      <a:pt x="133" y="0"/>
                    </a:cubicBezTo>
                    <a:cubicBezTo>
                      <a:pt x="123" y="7"/>
                      <a:pt x="113" y="14"/>
                      <a:pt x="108" y="19"/>
                    </a:cubicBezTo>
                    <a:cubicBezTo>
                      <a:pt x="102" y="19"/>
                      <a:pt x="102" y="19"/>
                      <a:pt x="102" y="19"/>
                    </a:cubicBezTo>
                    <a:cubicBezTo>
                      <a:pt x="49" y="9"/>
                      <a:pt x="49" y="9"/>
                      <a:pt x="49" y="9"/>
                    </a:cubicBezTo>
                    <a:cubicBezTo>
                      <a:pt x="30" y="9"/>
                      <a:pt x="20" y="35"/>
                      <a:pt x="20" y="54"/>
                    </a:cubicBezTo>
                    <a:cubicBezTo>
                      <a:pt x="20" y="59"/>
                      <a:pt x="14" y="63"/>
                      <a:pt x="14" y="66"/>
                    </a:cubicBezTo>
                    <a:cubicBezTo>
                      <a:pt x="8" y="84"/>
                      <a:pt x="0" y="92"/>
                      <a:pt x="0" y="109"/>
                    </a:cubicBezTo>
                    <a:cubicBezTo>
                      <a:pt x="0" y="119"/>
                      <a:pt x="11" y="119"/>
                      <a:pt x="15" y="119"/>
                    </a:cubicBezTo>
                    <a:cubicBezTo>
                      <a:pt x="15" y="132"/>
                      <a:pt x="15" y="149"/>
                      <a:pt x="15" y="158"/>
                    </a:cubicBezTo>
                    <a:cubicBezTo>
                      <a:pt x="15" y="162"/>
                      <a:pt x="21" y="168"/>
                      <a:pt x="27" y="168"/>
                    </a:cubicBezTo>
                    <a:cubicBezTo>
                      <a:pt x="36" y="168"/>
                      <a:pt x="39" y="140"/>
                      <a:pt x="39" y="136"/>
                    </a:cubicBezTo>
                    <a:cubicBezTo>
                      <a:pt x="39" y="126"/>
                      <a:pt x="32" y="120"/>
                      <a:pt x="32" y="110"/>
                    </a:cubicBezTo>
                    <a:cubicBezTo>
                      <a:pt x="32" y="104"/>
                      <a:pt x="38" y="100"/>
                      <a:pt x="43" y="100"/>
                    </a:cubicBezTo>
                    <a:cubicBezTo>
                      <a:pt x="45" y="100"/>
                      <a:pt x="47" y="101"/>
                      <a:pt x="49" y="100"/>
                    </a:cubicBezTo>
                    <a:cubicBezTo>
                      <a:pt x="46" y="117"/>
                      <a:pt x="46" y="117"/>
                      <a:pt x="46" y="117"/>
                    </a:cubicBezTo>
                    <a:cubicBezTo>
                      <a:pt x="46" y="127"/>
                      <a:pt x="58" y="131"/>
                      <a:pt x="58" y="142"/>
                    </a:cubicBezTo>
                    <a:cubicBezTo>
                      <a:pt x="58" y="144"/>
                      <a:pt x="59" y="146"/>
                      <a:pt x="58" y="149"/>
                    </a:cubicBezTo>
                    <a:cubicBezTo>
                      <a:pt x="68" y="149"/>
                      <a:pt x="68" y="149"/>
                      <a:pt x="68" y="149"/>
                    </a:cubicBezTo>
                    <a:cubicBezTo>
                      <a:pt x="68" y="140"/>
                      <a:pt x="85" y="141"/>
                      <a:pt x="85" y="132"/>
                    </a:cubicBezTo>
                    <a:cubicBezTo>
                      <a:pt x="82" y="131"/>
                      <a:pt x="74" y="123"/>
                      <a:pt x="74" y="118"/>
                    </a:cubicBezTo>
                    <a:cubicBezTo>
                      <a:pt x="74" y="116"/>
                      <a:pt x="76" y="115"/>
                      <a:pt x="77" y="113"/>
                    </a:cubicBezTo>
                    <a:cubicBezTo>
                      <a:pt x="73" y="111"/>
                      <a:pt x="58" y="82"/>
                      <a:pt x="58" y="80"/>
                    </a:cubicBezTo>
                    <a:cubicBezTo>
                      <a:pt x="79" y="80"/>
                      <a:pt x="81" y="62"/>
                      <a:pt x="98" y="57"/>
                    </a:cubicBezTo>
                    <a:cubicBezTo>
                      <a:pt x="98" y="50"/>
                      <a:pt x="98" y="50"/>
                      <a:pt x="98" y="50"/>
                    </a:cubicBezTo>
                    <a:cubicBezTo>
                      <a:pt x="94" y="49"/>
                      <a:pt x="54" y="62"/>
                      <a:pt x="53" y="65"/>
                    </a:cubicBezTo>
                    <a:lnTo>
                      <a:pt x="55" y="6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29" name="Freeform 19">
                <a:extLst>
                  <a:ext uri="{FF2B5EF4-FFF2-40B4-BE49-F238E27FC236}">
                    <a16:creationId xmlns:a16="http://schemas.microsoft.com/office/drawing/2014/main" id="{2B01F14C-079E-9CBE-8A7B-C1D11F4BA801}"/>
                  </a:ext>
                </a:extLst>
              </p:cNvPr>
              <p:cNvSpPr>
                <a:spLocks/>
              </p:cNvSpPr>
              <p:nvPr/>
            </p:nvSpPr>
            <p:spPr bwMode="auto">
              <a:xfrm>
                <a:off x="8415381" y="4375139"/>
                <a:ext cx="252522" cy="78052"/>
              </a:xfrm>
              <a:custGeom>
                <a:avLst/>
                <a:gdLst>
                  <a:gd name="T0" fmla="*/ 212 w 220"/>
                  <a:gd name="T1" fmla="*/ 65 h 68"/>
                  <a:gd name="T2" fmla="*/ 196 w 220"/>
                  <a:gd name="T3" fmla="*/ 60 h 68"/>
                  <a:gd name="T4" fmla="*/ 196 w 220"/>
                  <a:gd name="T5" fmla="*/ 68 h 68"/>
                  <a:gd name="T6" fmla="*/ 116 w 220"/>
                  <a:gd name="T7" fmla="*/ 56 h 68"/>
                  <a:gd name="T8" fmla="*/ 97 w 220"/>
                  <a:gd name="T9" fmla="*/ 45 h 68"/>
                  <a:gd name="T10" fmla="*/ 55 w 220"/>
                  <a:gd name="T11" fmla="*/ 40 h 68"/>
                  <a:gd name="T12" fmla="*/ 25 w 220"/>
                  <a:gd name="T13" fmla="*/ 36 h 68"/>
                  <a:gd name="T14" fmla="*/ 0 w 220"/>
                  <a:gd name="T15" fmla="*/ 18 h 68"/>
                  <a:gd name="T16" fmla="*/ 19 w 220"/>
                  <a:gd name="T17" fmla="*/ 2 h 68"/>
                  <a:gd name="T18" fmla="*/ 25 w 220"/>
                  <a:gd name="T19" fmla="*/ 5 h 68"/>
                  <a:gd name="T20" fmla="*/ 37 w 220"/>
                  <a:gd name="T21" fmla="*/ 0 h 68"/>
                  <a:gd name="T22" fmla="*/ 94 w 220"/>
                  <a:gd name="T23" fmla="*/ 26 h 68"/>
                  <a:gd name="T24" fmla="*/ 117 w 220"/>
                  <a:gd name="T25" fmla="*/ 14 h 68"/>
                  <a:gd name="T26" fmla="*/ 151 w 220"/>
                  <a:gd name="T27" fmla="*/ 28 h 68"/>
                  <a:gd name="T28" fmla="*/ 174 w 220"/>
                  <a:gd name="T29" fmla="*/ 25 h 68"/>
                  <a:gd name="T30" fmla="*/ 180 w 220"/>
                  <a:gd name="T31" fmla="*/ 25 h 68"/>
                  <a:gd name="T32" fmla="*/ 152 w 220"/>
                  <a:gd name="T33" fmla="*/ 30 h 68"/>
                  <a:gd name="T34" fmla="*/ 184 w 220"/>
                  <a:gd name="T35" fmla="*/ 41 h 68"/>
                  <a:gd name="T36" fmla="*/ 190 w 220"/>
                  <a:gd name="T37" fmla="*/ 48 h 68"/>
                  <a:gd name="T38" fmla="*/ 208 w 220"/>
                  <a:gd name="T39" fmla="*/ 49 h 68"/>
                  <a:gd name="T40" fmla="*/ 220 w 220"/>
                  <a:gd name="T41" fmla="*/ 57 h 68"/>
                  <a:gd name="T42" fmla="*/ 212 w 220"/>
                  <a:gd name="T43"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0" h="68">
                    <a:moveTo>
                      <a:pt x="212" y="65"/>
                    </a:moveTo>
                    <a:cubicBezTo>
                      <a:pt x="204" y="65"/>
                      <a:pt x="205" y="60"/>
                      <a:pt x="196" y="60"/>
                    </a:cubicBezTo>
                    <a:cubicBezTo>
                      <a:pt x="194" y="60"/>
                      <a:pt x="195" y="65"/>
                      <a:pt x="196" y="68"/>
                    </a:cubicBezTo>
                    <a:cubicBezTo>
                      <a:pt x="171" y="57"/>
                      <a:pt x="145" y="56"/>
                      <a:pt x="116" y="56"/>
                    </a:cubicBezTo>
                    <a:cubicBezTo>
                      <a:pt x="107" y="56"/>
                      <a:pt x="104" y="45"/>
                      <a:pt x="97" y="45"/>
                    </a:cubicBezTo>
                    <a:cubicBezTo>
                      <a:pt x="82" y="45"/>
                      <a:pt x="70" y="45"/>
                      <a:pt x="55" y="40"/>
                    </a:cubicBezTo>
                    <a:cubicBezTo>
                      <a:pt x="44" y="36"/>
                      <a:pt x="32" y="44"/>
                      <a:pt x="25" y="36"/>
                    </a:cubicBezTo>
                    <a:cubicBezTo>
                      <a:pt x="17" y="28"/>
                      <a:pt x="11" y="18"/>
                      <a:pt x="0" y="18"/>
                    </a:cubicBezTo>
                    <a:cubicBezTo>
                      <a:pt x="0" y="16"/>
                      <a:pt x="14" y="2"/>
                      <a:pt x="19" y="2"/>
                    </a:cubicBezTo>
                    <a:cubicBezTo>
                      <a:pt x="21" y="2"/>
                      <a:pt x="22" y="5"/>
                      <a:pt x="25" y="5"/>
                    </a:cubicBezTo>
                    <a:cubicBezTo>
                      <a:pt x="29" y="5"/>
                      <a:pt x="32" y="0"/>
                      <a:pt x="37" y="0"/>
                    </a:cubicBezTo>
                    <a:cubicBezTo>
                      <a:pt x="60" y="0"/>
                      <a:pt x="69" y="26"/>
                      <a:pt x="94" y="26"/>
                    </a:cubicBezTo>
                    <a:cubicBezTo>
                      <a:pt x="106" y="26"/>
                      <a:pt x="108" y="14"/>
                      <a:pt x="117" y="14"/>
                    </a:cubicBezTo>
                    <a:cubicBezTo>
                      <a:pt x="132" y="14"/>
                      <a:pt x="138" y="28"/>
                      <a:pt x="151" y="28"/>
                    </a:cubicBezTo>
                    <a:cubicBezTo>
                      <a:pt x="174" y="25"/>
                      <a:pt x="174" y="25"/>
                      <a:pt x="174" y="25"/>
                    </a:cubicBezTo>
                    <a:cubicBezTo>
                      <a:pt x="180" y="25"/>
                      <a:pt x="180" y="25"/>
                      <a:pt x="180" y="25"/>
                    </a:cubicBezTo>
                    <a:cubicBezTo>
                      <a:pt x="179" y="29"/>
                      <a:pt x="153" y="31"/>
                      <a:pt x="152" y="30"/>
                    </a:cubicBezTo>
                    <a:cubicBezTo>
                      <a:pt x="160" y="39"/>
                      <a:pt x="170" y="41"/>
                      <a:pt x="184" y="41"/>
                    </a:cubicBezTo>
                    <a:cubicBezTo>
                      <a:pt x="188" y="41"/>
                      <a:pt x="188" y="46"/>
                      <a:pt x="190" y="48"/>
                    </a:cubicBezTo>
                    <a:cubicBezTo>
                      <a:pt x="195" y="53"/>
                      <a:pt x="201" y="47"/>
                      <a:pt x="208" y="49"/>
                    </a:cubicBezTo>
                    <a:cubicBezTo>
                      <a:pt x="215" y="52"/>
                      <a:pt x="215" y="54"/>
                      <a:pt x="220" y="57"/>
                    </a:cubicBezTo>
                    <a:cubicBezTo>
                      <a:pt x="219" y="60"/>
                      <a:pt x="213" y="65"/>
                      <a:pt x="212" y="6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30" name="Freeform 20">
                <a:extLst>
                  <a:ext uri="{FF2B5EF4-FFF2-40B4-BE49-F238E27FC236}">
                    <a16:creationId xmlns:a16="http://schemas.microsoft.com/office/drawing/2014/main" id="{58AB97D7-2612-61A5-354C-D557E42CD458}"/>
                  </a:ext>
                </a:extLst>
              </p:cNvPr>
              <p:cNvSpPr>
                <a:spLocks/>
              </p:cNvSpPr>
              <p:nvPr/>
            </p:nvSpPr>
            <p:spPr bwMode="auto">
              <a:xfrm>
                <a:off x="8771973" y="4436356"/>
                <a:ext cx="74992" cy="19896"/>
              </a:xfrm>
              <a:custGeom>
                <a:avLst/>
                <a:gdLst>
                  <a:gd name="T0" fmla="*/ 44 w 66"/>
                  <a:gd name="T1" fmla="*/ 16 h 17"/>
                  <a:gd name="T2" fmla="*/ 17 w 66"/>
                  <a:gd name="T3" fmla="*/ 16 h 17"/>
                  <a:gd name="T4" fmla="*/ 0 w 66"/>
                  <a:gd name="T5" fmla="*/ 8 h 17"/>
                  <a:gd name="T6" fmla="*/ 14 w 66"/>
                  <a:gd name="T7" fmla="*/ 3 h 17"/>
                  <a:gd name="T8" fmla="*/ 44 w 66"/>
                  <a:gd name="T9" fmla="*/ 8 h 17"/>
                  <a:gd name="T10" fmla="*/ 66 w 66"/>
                  <a:gd name="T11" fmla="*/ 0 h 17"/>
                  <a:gd name="T12" fmla="*/ 44 w 66"/>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66" h="17">
                    <a:moveTo>
                      <a:pt x="44" y="16"/>
                    </a:moveTo>
                    <a:cubicBezTo>
                      <a:pt x="33" y="16"/>
                      <a:pt x="23" y="16"/>
                      <a:pt x="17" y="16"/>
                    </a:cubicBezTo>
                    <a:cubicBezTo>
                      <a:pt x="11" y="16"/>
                      <a:pt x="0" y="17"/>
                      <a:pt x="0" y="8"/>
                    </a:cubicBezTo>
                    <a:cubicBezTo>
                      <a:pt x="0" y="2"/>
                      <a:pt x="8" y="3"/>
                      <a:pt x="14" y="3"/>
                    </a:cubicBezTo>
                    <a:cubicBezTo>
                      <a:pt x="27" y="3"/>
                      <a:pt x="33" y="8"/>
                      <a:pt x="44" y="8"/>
                    </a:cubicBezTo>
                    <a:cubicBezTo>
                      <a:pt x="55" y="8"/>
                      <a:pt x="59" y="3"/>
                      <a:pt x="66" y="0"/>
                    </a:cubicBezTo>
                    <a:cubicBezTo>
                      <a:pt x="61" y="11"/>
                      <a:pt x="54" y="13"/>
                      <a:pt x="44" y="1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31" name="Freeform 21">
                <a:extLst>
                  <a:ext uri="{FF2B5EF4-FFF2-40B4-BE49-F238E27FC236}">
                    <a16:creationId xmlns:a16="http://schemas.microsoft.com/office/drawing/2014/main" id="{2C5DDDAA-E0D8-0E58-A895-FA18B302C6F9}"/>
                  </a:ext>
                </a:extLst>
              </p:cNvPr>
              <p:cNvSpPr>
                <a:spLocks/>
              </p:cNvSpPr>
              <p:nvPr/>
            </p:nvSpPr>
            <p:spPr bwMode="auto">
              <a:xfrm>
                <a:off x="8695451" y="4440947"/>
                <a:ext cx="53565" cy="18365"/>
              </a:xfrm>
              <a:custGeom>
                <a:avLst/>
                <a:gdLst>
                  <a:gd name="T0" fmla="*/ 46 w 46"/>
                  <a:gd name="T1" fmla="*/ 12 h 17"/>
                  <a:gd name="T2" fmla="*/ 39 w 46"/>
                  <a:gd name="T3" fmla="*/ 12 h 17"/>
                  <a:gd name="T4" fmla="*/ 33 w 46"/>
                  <a:gd name="T5" fmla="*/ 9 h 17"/>
                  <a:gd name="T6" fmla="*/ 15 w 46"/>
                  <a:gd name="T7" fmla="*/ 17 h 17"/>
                  <a:gd name="T8" fmla="*/ 0 w 46"/>
                  <a:gd name="T9" fmla="*/ 12 h 17"/>
                  <a:gd name="T10" fmla="*/ 13 w 46"/>
                  <a:gd name="T11" fmla="*/ 4 h 17"/>
                  <a:gd name="T12" fmla="*/ 27 w 46"/>
                  <a:gd name="T13" fmla="*/ 7 h 17"/>
                  <a:gd name="T14" fmla="*/ 28 w 46"/>
                  <a:gd name="T15" fmla="*/ 0 h 17"/>
                  <a:gd name="T16" fmla="*/ 46 w 46"/>
                  <a:gd name="T17" fmla="*/ 0 h 17"/>
                  <a:gd name="T18" fmla="*/ 46 w 46"/>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17">
                    <a:moveTo>
                      <a:pt x="46" y="12"/>
                    </a:moveTo>
                    <a:cubicBezTo>
                      <a:pt x="39" y="12"/>
                      <a:pt x="39" y="12"/>
                      <a:pt x="39" y="12"/>
                    </a:cubicBezTo>
                    <a:cubicBezTo>
                      <a:pt x="33" y="9"/>
                      <a:pt x="33" y="9"/>
                      <a:pt x="33" y="9"/>
                    </a:cubicBezTo>
                    <a:cubicBezTo>
                      <a:pt x="26" y="12"/>
                      <a:pt x="23" y="17"/>
                      <a:pt x="15" y="17"/>
                    </a:cubicBezTo>
                    <a:cubicBezTo>
                      <a:pt x="9" y="17"/>
                      <a:pt x="0" y="15"/>
                      <a:pt x="0" y="12"/>
                    </a:cubicBezTo>
                    <a:cubicBezTo>
                      <a:pt x="0" y="3"/>
                      <a:pt x="6" y="4"/>
                      <a:pt x="13" y="4"/>
                    </a:cubicBezTo>
                    <a:cubicBezTo>
                      <a:pt x="20" y="4"/>
                      <a:pt x="24" y="5"/>
                      <a:pt x="27" y="7"/>
                    </a:cubicBezTo>
                    <a:cubicBezTo>
                      <a:pt x="27" y="4"/>
                      <a:pt x="28" y="3"/>
                      <a:pt x="28" y="0"/>
                    </a:cubicBezTo>
                    <a:cubicBezTo>
                      <a:pt x="46" y="0"/>
                      <a:pt x="46" y="0"/>
                      <a:pt x="46" y="0"/>
                    </a:cubicBezTo>
                    <a:cubicBezTo>
                      <a:pt x="46" y="7"/>
                      <a:pt x="45" y="11"/>
                      <a:pt x="46" y="1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32" name="Freeform 22">
                <a:extLst>
                  <a:ext uri="{FF2B5EF4-FFF2-40B4-BE49-F238E27FC236}">
                    <a16:creationId xmlns:a16="http://schemas.microsoft.com/office/drawing/2014/main" id="{21B3D258-7BC7-CEDC-AA62-98731E55FC15}"/>
                  </a:ext>
                </a:extLst>
              </p:cNvPr>
              <p:cNvSpPr>
                <a:spLocks/>
              </p:cNvSpPr>
              <p:nvPr/>
            </p:nvSpPr>
            <p:spPr bwMode="auto">
              <a:xfrm>
                <a:off x="8752077" y="4463904"/>
                <a:ext cx="38261" cy="30608"/>
              </a:xfrm>
              <a:custGeom>
                <a:avLst/>
                <a:gdLst>
                  <a:gd name="T0" fmla="*/ 24 w 34"/>
                  <a:gd name="T1" fmla="*/ 26 h 26"/>
                  <a:gd name="T2" fmla="*/ 20 w 34"/>
                  <a:gd name="T3" fmla="*/ 15 h 26"/>
                  <a:gd name="T4" fmla="*/ 0 w 34"/>
                  <a:gd name="T5" fmla="*/ 6 h 26"/>
                  <a:gd name="T6" fmla="*/ 15 w 34"/>
                  <a:gd name="T7" fmla="*/ 2 h 26"/>
                  <a:gd name="T8" fmla="*/ 22 w 34"/>
                  <a:gd name="T9" fmla="*/ 2 h 26"/>
                  <a:gd name="T10" fmla="*/ 34 w 34"/>
                  <a:gd name="T11" fmla="*/ 20 h 26"/>
                  <a:gd name="T12" fmla="*/ 28 w 34"/>
                  <a:gd name="T13" fmla="*/ 26 h 26"/>
                  <a:gd name="T14" fmla="*/ 24 w 34"/>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6">
                    <a:moveTo>
                      <a:pt x="24" y="26"/>
                    </a:moveTo>
                    <a:cubicBezTo>
                      <a:pt x="21" y="26"/>
                      <a:pt x="20" y="18"/>
                      <a:pt x="20" y="15"/>
                    </a:cubicBezTo>
                    <a:cubicBezTo>
                      <a:pt x="12" y="15"/>
                      <a:pt x="0" y="14"/>
                      <a:pt x="0" y="6"/>
                    </a:cubicBezTo>
                    <a:cubicBezTo>
                      <a:pt x="0" y="0"/>
                      <a:pt x="9" y="2"/>
                      <a:pt x="15" y="2"/>
                    </a:cubicBezTo>
                    <a:cubicBezTo>
                      <a:pt x="17" y="2"/>
                      <a:pt x="20" y="2"/>
                      <a:pt x="22" y="2"/>
                    </a:cubicBezTo>
                    <a:cubicBezTo>
                      <a:pt x="22" y="13"/>
                      <a:pt x="34" y="10"/>
                      <a:pt x="34" y="20"/>
                    </a:cubicBezTo>
                    <a:cubicBezTo>
                      <a:pt x="34" y="22"/>
                      <a:pt x="30" y="26"/>
                      <a:pt x="28" y="26"/>
                    </a:cubicBezTo>
                    <a:cubicBezTo>
                      <a:pt x="27" y="26"/>
                      <a:pt x="25" y="26"/>
                      <a:pt x="24" y="2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33" name="Freeform 23">
                <a:extLst>
                  <a:ext uri="{FF2B5EF4-FFF2-40B4-BE49-F238E27FC236}">
                    <a16:creationId xmlns:a16="http://schemas.microsoft.com/office/drawing/2014/main" id="{3D79FADA-DC9E-4FEE-38A5-C6FCC87F9F49}"/>
                  </a:ext>
                </a:extLst>
              </p:cNvPr>
              <p:cNvSpPr>
                <a:spLocks/>
              </p:cNvSpPr>
              <p:nvPr/>
            </p:nvSpPr>
            <p:spPr bwMode="auto">
              <a:xfrm>
                <a:off x="8677086" y="4440947"/>
                <a:ext cx="13774" cy="13774"/>
              </a:xfrm>
              <a:custGeom>
                <a:avLst/>
                <a:gdLst>
                  <a:gd name="T0" fmla="*/ 0 w 13"/>
                  <a:gd name="T1" fmla="*/ 0 h 13"/>
                  <a:gd name="T2" fmla="*/ 6 w 13"/>
                  <a:gd name="T3" fmla="*/ 0 h 13"/>
                  <a:gd name="T4" fmla="*/ 13 w 13"/>
                  <a:gd name="T5" fmla="*/ 5 h 13"/>
                  <a:gd name="T6" fmla="*/ 6 w 13"/>
                  <a:gd name="T7" fmla="*/ 13 h 13"/>
                  <a:gd name="T8" fmla="*/ 0 w 13"/>
                  <a:gd name="T9" fmla="*/ 8 h 13"/>
                  <a:gd name="T10" fmla="*/ 0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0" y="0"/>
                    </a:moveTo>
                    <a:cubicBezTo>
                      <a:pt x="2" y="0"/>
                      <a:pt x="4" y="0"/>
                      <a:pt x="6" y="0"/>
                    </a:cubicBezTo>
                    <a:cubicBezTo>
                      <a:pt x="10" y="0"/>
                      <a:pt x="10" y="4"/>
                      <a:pt x="13" y="5"/>
                    </a:cubicBezTo>
                    <a:cubicBezTo>
                      <a:pt x="13" y="10"/>
                      <a:pt x="9" y="13"/>
                      <a:pt x="6" y="13"/>
                    </a:cubicBezTo>
                    <a:cubicBezTo>
                      <a:pt x="3" y="13"/>
                      <a:pt x="0" y="10"/>
                      <a:pt x="0" y="8"/>
                    </a:cubicBezTo>
                    <a:cubicBezTo>
                      <a:pt x="0" y="5"/>
                      <a:pt x="0" y="2"/>
                      <a:pt x="0"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34" name="Freeform 24">
                <a:extLst>
                  <a:ext uri="{FF2B5EF4-FFF2-40B4-BE49-F238E27FC236}">
                    <a16:creationId xmlns:a16="http://schemas.microsoft.com/office/drawing/2014/main" id="{6D365804-18DB-FC07-38A2-F249FBE9A991}"/>
                  </a:ext>
                </a:extLst>
              </p:cNvPr>
              <p:cNvSpPr>
                <a:spLocks/>
              </p:cNvSpPr>
              <p:nvPr/>
            </p:nvSpPr>
            <p:spPr bwMode="auto">
              <a:xfrm>
                <a:off x="8860739" y="4440947"/>
                <a:ext cx="88765" cy="55095"/>
              </a:xfrm>
              <a:custGeom>
                <a:avLst/>
                <a:gdLst>
                  <a:gd name="T0" fmla="*/ 33 w 77"/>
                  <a:gd name="T1" fmla="*/ 23 h 47"/>
                  <a:gd name="T2" fmla="*/ 30 w 77"/>
                  <a:gd name="T3" fmla="*/ 34 h 47"/>
                  <a:gd name="T4" fmla="*/ 5 w 77"/>
                  <a:gd name="T5" fmla="*/ 47 h 47"/>
                  <a:gd name="T6" fmla="*/ 0 w 77"/>
                  <a:gd name="T7" fmla="*/ 40 h 47"/>
                  <a:gd name="T8" fmla="*/ 26 w 77"/>
                  <a:gd name="T9" fmla="*/ 18 h 47"/>
                  <a:gd name="T10" fmla="*/ 30 w 77"/>
                  <a:gd name="T11" fmla="*/ 11 h 47"/>
                  <a:gd name="T12" fmla="*/ 77 w 77"/>
                  <a:gd name="T13" fmla="*/ 5 h 47"/>
                  <a:gd name="T14" fmla="*/ 33 w 77"/>
                  <a:gd name="T15" fmla="*/ 23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47">
                    <a:moveTo>
                      <a:pt x="33" y="23"/>
                    </a:moveTo>
                    <a:cubicBezTo>
                      <a:pt x="29" y="23"/>
                      <a:pt x="33" y="31"/>
                      <a:pt x="30" y="34"/>
                    </a:cubicBezTo>
                    <a:cubicBezTo>
                      <a:pt x="26" y="38"/>
                      <a:pt x="14" y="47"/>
                      <a:pt x="5" y="47"/>
                    </a:cubicBezTo>
                    <a:cubicBezTo>
                      <a:pt x="2" y="47"/>
                      <a:pt x="0" y="43"/>
                      <a:pt x="0" y="40"/>
                    </a:cubicBezTo>
                    <a:cubicBezTo>
                      <a:pt x="0" y="22"/>
                      <a:pt x="14" y="22"/>
                      <a:pt x="26" y="18"/>
                    </a:cubicBezTo>
                    <a:cubicBezTo>
                      <a:pt x="28" y="18"/>
                      <a:pt x="28" y="13"/>
                      <a:pt x="30" y="11"/>
                    </a:cubicBezTo>
                    <a:cubicBezTo>
                      <a:pt x="37" y="3"/>
                      <a:pt x="70" y="0"/>
                      <a:pt x="77" y="5"/>
                    </a:cubicBezTo>
                    <a:cubicBezTo>
                      <a:pt x="70" y="17"/>
                      <a:pt x="45" y="23"/>
                      <a:pt x="33" y="2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35" name="Freeform 25">
                <a:extLst>
                  <a:ext uri="{FF2B5EF4-FFF2-40B4-BE49-F238E27FC236}">
                    <a16:creationId xmlns:a16="http://schemas.microsoft.com/office/drawing/2014/main" id="{E3C05554-2AD8-5E50-D46D-D7BE8B3084AE}"/>
                  </a:ext>
                </a:extLst>
              </p:cNvPr>
              <p:cNvSpPr>
                <a:spLocks/>
              </p:cNvSpPr>
              <p:nvPr/>
            </p:nvSpPr>
            <p:spPr bwMode="auto">
              <a:xfrm>
                <a:off x="9119383" y="4367487"/>
                <a:ext cx="18365" cy="36730"/>
              </a:xfrm>
              <a:custGeom>
                <a:avLst/>
                <a:gdLst>
                  <a:gd name="T0" fmla="*/ 13 w 16"/>
                  <a:gd name="T1" fmla="*/ 0 h 33"/>
                  <a:gd name="T2" fmla="*/ 16 w 16"/>
                  <a:gd name="T3" fmla="*/ 9 h 33"/>
                  <a:gd name="T4" fmla="*/ 10 w 16"/>
                  <a:gd name="T5" fmla="*/ 17 h 33"/>
                  <a:gd name="T6" fmla="*/ 5 w 16"/>
                  <a:gd name="T7" fmla="*/ 33 h 33"/>
                  <a:gd name="T8" fmla="*/ 0 w 16"/>
                  <a:gd name="T9" fmla="*/ 27 h 33"/>
                  <a:gd name="T10" fmla="*/ 8 w 16"/>
                  <a:gd name="T11" fmla="*/ 14 h 33"/>
                  <a:gd name="T12" fmla="*/ 13 w 16"/>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6" h="33">
                    <a:moveTo>
                      <a:pt x="13" y="0"/>
                    </a:moveTo>
                    <a:cubicBezTo>
                      <a:pt x="14" y="6"/>
                      <a:pt x="16" y="3"/>
                      <a:pt x="16" y="9"/>
                    </a:cubicBezTo>
                    <a:cubicBezTo>
                      <a:pt x="16" y="14"/>
                      <a:pt x="13" y="17"/>
                      <a:pt x="10" y="17"/>
                    </a:cubicBezTo>
                    <a:cubicBezTo>
                      <a:pt x="10" y="25"/>
                      <a:pt x="11" y="33"/>
                      <a:pt x="5" y="33"/>
                    </a:cubicBezTo>
                    <a:cubicBezTo>
                      <a:pt x="3" y="33"/>
                      <a:pt x="0" y="29"/>
                      <a:pt x="0" y="27"/>
                    </a:cubicBezTo>
                    <a:cubicBezTo>
                      <a:pt x="0" y="19"/>
                      <a:pt x="8" y="18"/>
                      <a:pt x="8" y="14"/>
                    </a:cubicBezTo>
                    <a:cubicBezTo>
                      <a:pt x="8" y="8"/>
                      <a:pt x="7" y="1"/>
                      <a:pt x="13"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36" name="Freeform 26">
                <a:extLst>
                  <a:ext uri="{FF2B5EF4-FFF2-40B4-BE49-F238E27FC236}">
                    <a16:creationId xmlns:a16="http://schemas.microsoft.com/office/drawing/2014/main" id="{8D2C3CAB-1F73-1C13-260E-A5DB0009349F}"/>
                  </a:ext>
                </a:extLst>
              </p:cNvPr>
              <p:cNvSpPr>
                <a:spLocks/>
              </p:cNvSpPr>
              <p:nvPr/>
            </p:nvSpPr>
            <p:spPr bwMode="auto">
              <a:xfrm>
                <a:off x="8923487" y="4297088"/>
                <a:ext cx="24487" cy="27548"/>
              </a:xfrm>
              <a:custGeom>
                <a:avLst/>
                <a:gdLst>
                  <a:gd name="T0" fmla="*/ 21 w 21"/>
                  <a:gd name="T1" fmla="*/ 14 h 24"/>
                  <a:gd name="T2" fmla="*/ 13 w 21"/>
                  <a:gd name="T3" fmla="*/ 24 h 24"/>
                  <a:gd name="T4" fmla="*/ 0 w 21"/>
                  <a:gd name="T5" fmla="*/ 9 h 24"/>
                  <a:gd name="T6" fmla="*/ 21 w 21"/>
                  <a:gd name="T7" fmla="*/ 14 h 24"/>
                </a:gdLst>
                <a:ahLst/>
                <a:cxnLst>
                  <a:cxn ang="0">
                    <a:pos x="T0" y="T1"/>
                  </a:cxn>
                  <a:cxn ang="0">
                    <a:pos x="T2" y="T3"/>
                  </a:cxn>
                  <a:cxn ang="0">
                    <a:pos x="T4" y="T5"/>
                  </a:cxn>
                  <a:cxn ang="0">
                    <a:pos x="T6" y="T7"/>
                  </a:cxn>
                </a:cxnLst>
                <a:rect l="0" t="0" r="r" b="b"/>
                <a:pathLst>
                  <a:path w="21" h="24">
                    <a:moveTo>
                      <a:pt x="21" y="14"/>
                    </a:moveTo>
                    <a:cubicBezTo>
                      <a:pt x="21" y="16"/>
                      <a:pt x="15" y="24"/>
                      <a:pt x="13" y="24"/>
                    </a:cubicBezTo>
                    <a:cubicBezTo>
                      <a:pt x="9" y="24"/>
                      <a:pt x="0" y="16"/>
                      <a:pt x="0" y="9"/>
                    </a:cubicBezTo>
                    <a:cubicBezTo>
                      <a:pt x="0" y="0"/>
                      <a:pt x="21" y="6"/>
                      <a:pt x="21" y="1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37" name="Freeform 27">
                <a:extLst>
                  <a:ext uri="{FF2B5EF4-FFF2-40B4-BE49-F238E27FC236}">
                    <a16:creationId xmlns:a16="http://schemas.microsoft.com/office/drawing/2014/main" id="{854558FB-2FF3-012B-D835-302E108DA915}"/>
                  </a:ext>
                </a:extLst>
              </p:cNvPr>
              <p:cNvSpPr>
                <a:spLocks/>
              </p:cNvSpPr>
              <p:nvPr/>
            </p:nvSpPr>
            <p:spPr bwMode="auto">
              <a:xfrm>
                <a:off x="8967869" y="4300148"/>
                <a:ext cx="71931" cy="19896"/>
              </a:xfrm>
              <a:custGeom>
                <a:avLst/>
                <a:gdLst>
                  <a:gd name="T0" fmla="*/ 53 w 62"/>
                  <a:gd name="T1" fmla="*/ 3 h 18"/>
                  <a:gd name="T2" fmla="*/ 62 w 62"/>
                  <a:gd name="T3" fmla="*/ 17 h 18"/>
                  <a:gd name="T4" fmla="*/ 57 w 62"/>
                  <a:gd name="T5" fmla="*/ 18 h 18"/>
                  <a:gd name="T6" fmla="*/ 31 w 62"/>
                  <a:gd name="T7" fmla="*/ 10 h 18"/>
                  <a:gd name="T8" fmla="*/ 13 w 62"/>
                  <a:gd name="T9" fmla="*/ 10 h 18"/>
                  <a:gd name="T10" fmla="*/ 0 w 62"/>
                  <a:gd name="T11" fmla="*/ 7 h 18"/>
                  <a:gd name="T12" fmla="*/ 5 w 62"/>
                  <a:gd name="T13" fmla="*/ 0 h 18"/>
                  <a:gd name="T14" fmla="*/ 39 w 62"/>
                  <a:gd name="T15" fmla="*/ 0 h 18"/>
                  <a:gd name="T16" fmla="*/ 51 w 62"/>
                  <a:gd name="T17" fmla="*/ 3 h 18"/>
                  <a:gd name="T18" fmla="*/ 53 w 62"/>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8">
                    <a:moveTo>
                      <a:pt x="53" y="3"/>
                    </a:moveTo>
                    <a:cubicBezTo>
                      <a:pt x="54" y="9"/>
                      <a:pt x="62" y="10"/>
                      <a:pt x="62" y="17"/>
                    </a:cubicBezTo>
                    <a:cubicBezTo>
                      <a:pt x="62" y="18"/>
                      <a:pt x="59" y="18"/>
                      <a:pt x="57" y="18"/>
                    </a:cubicBezTo>
                    <a:cubicBezTo>
                      <a:pt x="47" y="18"/>
                      <a:pt x="42" y="10"/>
                      <a:pt x="31" y="10"/>
                    </a:cubicBezTo>
                    <a:cubicBezTo>
                      <a:pt x="23" y="10"/>
                      <a:pt x="20" y="10"/>
                      <a:pt x="13" y="10"/>
                    </a:cubicBezTo>
                    <a:cubicBezTo>
                      <a:pt x="10" y="10"/>
                      <a:pt x="0" y="7"/>
                      <a:pt x="0" y="7"/>
                    </a:cubicBezTo>
                    <a:cubicBezTo>
                      <a:pt x="0" y="3"/>
                      <a:pt x="4" y="2"/>
                      <a:pt x="5" y="0"/>
                    </a:cubicBezTo>
                    <a:cubicBezTo>
                      <a:pt x="39" y="0"/>
                      <a:pt x="39" y="0"/>
                      <a:pt x="39" y="0"/>
                    </a:cubicBezTo>
                    <a:cubicBezTo>
                      <a:pt x="41" y="6"/>
                      <a:pt x="46" y="3"/>
                      <a:pt x="51" y="3"/>
                    </a:cubicBezTo>
                    <a:lnTo>
                      <a:pt x="53" y="3"/>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38" name="Freeform 28">
                <a:extLst>
                  <a:ext uri="{FF2B5EF4-FFF2-40B4-BE49-F238E27FC236}">
                    <a16:creationId xmlns:a16="http://schemas.microsoft.com/office/drawing/2014/main" id="{08E526DC-2CCF-0B4E-5657-E2C551BDA3FD}"/>
                  </a:ext>
                </a:extLst>
              </p:cNvPr>
              <p:cNvSpPr>
                <a:spLocks/>
              </p:cNvSpPr>
              <p:nvPr/>
            </p:nvSpPr>
            <p:spPr bwMode="auto">
              <a:xfrm>
                <a:off x="8957156" y="4163941"/>
                <a:ext cx="30609" cy="71930"/>
              </a:xfrm>
              <a:custGeom>
                <a:avLst/>
                <a:gdLst>
                  <a:gd name="T0" fmla="*/ 8 w 27"/>
                  <a:gd name="T1" fmla="*/ 50 h 63"/>
                  <a:gd name="T2" fmla="*/ 8 w 27"/>
                  <a:gd name="T3" fmla="*/ 44 h 63"/>
                  <a:gd name="T4" fmla="*/ 25 w 27"/>
                  <a:gd name="T5" fmla="*/ 43 h 63"/>
                  <a:gd name="T6" fmla="*/ 19 w 27"/>
                  <a:gd name="T7" fmla="*/ 31 h 63"/>
                  <a:gd name="T8" fmla="*/ 27 w 27"/>
                  <a:gd name="T9" fmla="*/ 21 h 63"/>
                  <a:gd name="T10" fmla="*/ 7 w 27"/>
                  <a:gd name="T11" fmla="*/ 0 h 63"/>
                  <a:gd name="T12" fmla="*/ 0 w 27"/>
                  <a:gd name="T13" fmla="*/ 16 h 63"/>
                  <a:gd name="T14" fmla="*/ 6 w 27"/>
                  <a:gd name="T15" fmla="*/ 38 h 63"/>
                  <a:gd name="T16" fmla="*/ 6 w 27"/>
                  <a:gd name="T17" fmla="*/ 48 h 63"/>
                  <a:gd name="T18" fmla="*/ 16 w 27"/>
                  <a:gd name="T19" fmla="*/ 63 h 63"/>
                  <a:gd name="T20" fmla="*/ 8 w 27"/>
                  <a:gd name="T21"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63">
                    <a:moveTo>
                      <a:pt x="8" y="50"/>
                    </a:moveTo>
                    <a:cubicBezTo>
                      <a:pt x="8" y="44"/>
                      <a:pt x="8" y="44"/>
                      <a:pt x="8" y="44"/>
                    </a:cubicBezTo>
                    <a:cubicBezTo>
                      <a:pt x="14" y="44"/>
                      <a:pt x="22" y="44"/>
                      <a:pt x="25" y="43"/>
                    </a:cubicBezTo>
                    <a:cubicBezTo>
                      <a:pt x="24" y="36"/>
                      <a:pt x="19" y="35"/>
                      <a:pt x="19" y="31"/>
                    </a:cubicBezTo>
                    <a:cubicBezTo>
                      <a:pt x="19" y="26"/>
                      <a:pt x="27" y="25"/>
                      <a:pt x="27" y="21"/>
                    </a:cubicBezTo>
                    <a:cubicBezTo>
                      <a:pt x="14" y="17"/>
                      <a:pt x="8" y="11"/>
                      <a:pt x="7" y="0"/>
                    </a:cubicBezTo>
                    <a:cubicBezTo>
                      <a:pt x="1" y="3"/>
                      <a:pt x="0" y="9"/>
                      <a:pt x="0" y="16"/>
                    </a:cubicBezTo>
                    <a:cubicBezTo>
                      <a:pt x="0" y="26"/>
                      <a:pt x="6" y="29"/>
                      <a:pt x="6" y="38"/>
                    </a:cubicBezTo>
                    <a:cubicBezTo>
                      <a:pt x="6" y="46"/>
                      <a:pt x="6" y="44"/>
                      <a:pt x="6" y="48"/>
                    </a:cubicBezTo>
                    <a:cubicBezTo>
                      <a:pt x="6" y="53"/>
                      <a:pt x="8" y="63"/>
                      <a:pt x="16" y="63"/>
                    </a:cubicBezTo>
                    <a:cubicBezTo>
                      <a:pt x="12" y="58"/>
                      <a:pt x="11" y="55"/>
                      <a:pt x="8" y="5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39" name="Freeform 29">
                <a:extLst>
                  <a:ext uri="{FF2B5EF4-FFF2-40B4-BE49-F238E27FC236}">
                    <a16:creationId xmlns:a16="http://schemas.microsoft.com/office/drawing/2014/main" id="{865670DC-101E-721F-761A-0254101DDFC3}"/>
                  </a:ext>
                </a:extLst>
              </p:cNvPr>
              <p:cNvSpPr>
                <a:spLocks/>
              </p:cNvSpPr>
              <p:nvPr/>
            </p:nvSpPr>
            <p:spPr bwMode="auto">
              <a:xfrm>
                <a:off x="9479036" y="4330757"/>
                <a:ext cx="97948" cy="59687"/>
              </a:xfrm>
              <a:custGeom>
                <a:avLst/>
                <a:gdLst>
                  <a:gd name="T0" fmla="*/ 22 w 85"/>
                  <a:gd name="T1" fmla="*/ 48 h 52"/>
                  <a:gd name="T2" fmla="*/ 0 w 85"/>
                  <a:gd name="T3" fmla="*/ 32 h 52"/>
                  <a:gd name="T4" fmla="*/ 23 w 85"/>
                  <a:gd name="T5" fmla="*/ 32 h 52"/>
                  <a:gd name="T6" fmla="*/ 32 w 85"/>
                  <a:gd name="T7" fmla="*/ 30 h 52"/>
                  <a:gd name="T8" fmla="*/ 61 w 85"/>
                  <a:gd name="T9" fmla="*/ 23 h 52"/>
                  <a:gd name="T10" fmla="*/ 78 w 85"/>
                  <a:gd name="T11" fmla="*/ 0 h 52"/>
                  <a:gd name="T12" fmla="*/ 85 w 85"/>
                  <a:gd name="T13" fmla="*/ 12 h 52"/>
                  <a:gd name="T14" fmla="*/ 69 w 85"/>
                  <a:gd name="T15" fmla="*/ 40 h 52"/>
                  <a:gd name="T16" fmla="*/ 32 w 85"/>
                  <a:gd name="T17" fmla="*/ 52 h 52"/>
                  <a:gd name="T18" fmla="*/ 19 w 85"/>
                  <a:gd name="T19" fmla="*/ 44 h 52"/>
                  <a:gd name="T20" fmla="*/ 22 w 85"/>
                  <a:gd name="T21"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52">
                    <a:moveTo>
                      <a:pt x="22" y="48"/>
                    </a:moveTo>
                    <a:cubicBezTo>
                      <a:pt x="16" y="40"/>
                      <a:pt x="3" y="42"/>
                      <a:pt x="0" y="32"/>
                    </a:cubicBezTo>
                    <a:cubicBezTo>
                      <a:pt x="23" y="32"/>
                      <a:pt x="23" y="32"/>
                      <a:pt x="23" y="32"/>
                    </a:cubicBezTo>
                    <a:cubicBezTo>
                      <a:pt x="25" y="33"/>
                      <a:pt x="32" y="30"/>
                      <a:pt x="32" y="30"/>
                    </a:cubicBezTo>
                    <a:cubicBezTo>
                      <a:pt x="43" y="26"/>
                      <a:pt x="54" y="26"/>
                      <a:pt x="61" y="23"/>
                    </a:cubicBezTo>
                    <a:cubicBezTo>
                      <a:pt x="72" y="18"/>
                      <a:pt x="67" y="0"/>
                      <a:pt x="78" y="0"/>
                    </a:cubicBezTo>
                    <a:cubicBezTo>
                      <a:pt x="82" y="0"/>
                      <a:pt x="85" y="7"/>
                      <a:pt x="85" y="12"/>
                    </a:cubicBezTo>
                    <a:cubicBezTo>
                      <a:pt x="85" y="29"/>
                      <a:pt x="69" y="26"/>
                      <a:pt x="69" y="40"/>
                    </a:cubicBezTo>
                    <a:cubicBezTo>
                      <a:pt x="55" y="43"/>
                      <a:pt x="48" y="52"/>
                      <a:pt x="32" y="52"/>
                    </a:cubicBezTo>
                    <a:cubicBezTo>
                      <a:pt x="29" y="52"/>
                      <a:pt x="19" y="46"/>
                      <a:pt x="19" y="44"/>
                    </a:cubicBezTo>
                    <a:lnTo>
                      <a:pt x="22" y="48"/>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40" name="Freeform 30">
                <a:extLst>
                  <a:ext uri="{FF2B5EF4-FFF2-40B4-BE49-F238E27FC236}">
                    <a16:creationId xmlns:a16="http://schemas.microsoft.com/office/drawing/2014/main" id="{0330B285-B462-F9B6-7FC1-AA9F7D6FB2FE}"/>
                  </a:ext>
                </a:extLst>
              </p:cNvPr>
              <p:cNvSpPr>
                <a:spLocks/>
              </p:cNvSpPr>
              <p:nvPr/>
            </p:nvSpPr>
            <p:spPr bwMode="auto">
              <a:xfrm>
                <a:off x="9038270" y="4229749"/>
                <a:ext cx="501984" cy="272416"/>
              </a:xfrm>
              <a:custGeom>
                <a:avLst/>
                <a:gdLst>
                  <a:gd name="T0" fmla="*/ 219 w 439"/>
                  <a:gd name="T1" fmla="*/ 49 h 238"/>
                  <a:gd name="T2" fmla="*/ 274 w 439"/>
                  <a:gd name="T3" fmla="*/ 69 h 238"/>
                  <a:gd name="T4" fmla="*/ 297 w 439"/>
                  <a:gd name="T5" fmla="*/ 80 h 238"/>
                  <a:gd name="T6" fmla="*/ 307 w 439"/>
                  <a:gd name="T7" fmla="*/ 88 h 238"/>
                  <a:gd name="T8" fmla="*/ 349 w 439"/>
                  <a:gd name="T9" fmla="*/ 127 h 238"/>
                  <a:gd name="T10" fmla="*/ 372 w 439"/>
                  <a:gd name="T11" fmla="*/ 140 h 238"/>
                  <a:gd name="T12" fmla="*/ 358 w 439"/>
                  <a:gd name="T13" fmla="*/ 153 h 238"/>
                  <a:gd name="T14" fmla="*/ 372 w 439"/>
                  <a:gd name="T15" fmla="*/ 172 h 238"/>
                  <a:gd name="T16" fmla="*/ 384 w 439"/>
                  <a:gd name="T17" fmla="*/ 195 h 238"/>
                  <a:gd name="T18" fmla="*/ 401 w 439"/>
                  <a:gd name="T19" fmla="*/ 203 h 238"/>
                  <a:gd name="T20" fmla="*/ 407 w 439"/>
                  <a:gd name="T21" fmla="*/ 211 h 238"/>
                  <a:gd name="T22" fmla="*/ 416 w 439"/>
                  <a:gd name="T23" fmla="*/ 213 h 238"/>
                  <a:gd name="T24" fmla="*/ 424 w 439"/>
                  <a:gd name="T25" fmla="*/ 223 h 238"/>
                  <a:gd name="T26" fmla="*/ 439 w 439"/>
                  <a:gd name="T27" fmla="*/ 226 h 238"/>
                  <a:gd name="T28" fmla="*/ 429 w 439"/>
                  <a:gd name="T29" fmla="*/ 238 h 238"/>
                  <a:gd name="T30" fmla="*/ 424 w 439"/>
                  <a:gd name="T31" fmla="*/ 238 h 238"/>
                  <a:gd name="T32" fmla="*/ 410 w 439"/>
                  <a:gd name="T33" fmla="*/ 229 h 238"/>
                  <a:gd name="T34" fmla="*/ 390 w 439"/>
                  <a:gd name="T35" fmla="*/ 229 h 238"/>
                  <a:gd name="T36" fmla="*/ 362 w 439"/>
                  <a:gd name="T37" fmla="*/ 209 h 238"/>
                  <a:gd name="T38" fmla="*/ 354 w 439"/>
                  <a:gd name="T39" fmla="*/ 203 h 238"/>
                  <a:gd name="T40" fmla="*/ 300 w 439"/>
                  <a:gd name="T41" fmla="*/ 165 h 238"/>
                  <a:gd name="T42" fmla="*/ 272 w 439"/>
                  <a:gd name="T43" fmla="*/ 184 h 238"/>
                  <a:gd name="T44" fmla="*/ 268 w 439"/>
                  <a:gd name="T45" fmla="*/ 203 h 238"/>
                  <a:gd name="T46" fmla="*/ 240 w 439"/>
                  <a:gd name="T47" fmla="*/ 203 h 238"/>
                  <a:gd name="T48" fmla="*/ 195 w 439"/>
                  <a:gd name="T49" fmla="*/ 179 h 238"/>
                  <a:gd name="T50" fmla="*/ 184 w 439"/>
                  <a:gd name="T51" fmla="*/ 184 h 238"/>
                  <a:gd name="T52" fmla="*/ 168 w 439"/>
                  <a:gd name="T53" fmla="*/ 184 h 238"/>
                  <a:gd name="T54" fmla="*/ 155 w 439"/>
                  <a:gd name="T55" fmla="*/ 177 h 238"/>
                  <a:gd name="T56" fmla="*/ 174 w 439"/>
                  <a:gd name="T57" fmla="*/ 161 h 238"/>
                  <a:gd name="T58" fmla="*/ 165 w 439"/>
                  <a:gd name="T59" fmla="*/ 127 h 238"/>
                  <a:gd name="T60" fmla="*/ 133 w 439"/>
                  <a:gd name="T61" fmla="*/ 105 h 238"/>
                  <a:gd name="T62" fmla="*/ 92 w 439"/>
                  <a:gd name="T63" fmla="*/ 97 h 238"/>
                  <a:gd name="T64" fmla="*/ 64 w 439"/>
                  <a:gd name="T65" fmla="*/ 80 h 238"/>
                  <a:gd name="T66" fmla="*/ 64 w 439"/>
                  <a:gd name="T67" fmla="*/ 73 h 238"/>
                  <a:gd name="T68" fmla="*/ 52 w 439"/>
                  <a:gd name="T69" fmla="*/ 87 h 238"/>
                  <a:gd name="T70" fmla="*/ 45 w 439"/>
                  <a:gd name="T71" fmla="*/ 85 h 238"/>
                  <a:gd name="T72" fmla="*/ 41 w 439"/>
                  <a:gd name="T73" fmla="*/ 67 h 238"/>
                  <a:gd name="T74" fmla="*/ 27 w 439"/>
                  <a:gd name="T75" fmla="*/ 58 h 238"/>
                  <a:gd name="T76" fmla="*/ 66 w 439"/>
                  <a:gd name="T77" fmla="*/ 44 h 238"/>
                  <a:gd name="T78" fmla="*/ 61 w 439"/>
                  <a:gd name="T79" fmla="*/ 44 h 238"/>
                  <a:gd name="T80" fmla="*/ 39 w 439"/>
                  <a:gd name="T81" fmla="*/ 48 h 238"/>
                  <a:gd name="T82" fmla="*/ 28 w 439"/>
                  <a:gd name="T83" fmla="*/ 45 h 238"/>
                  <a:gd name="T84" fmla="*/ 24 w 439"/>
                  <a:gd name="T85" fmla="*/ 38 h 238"/>
                  <a:gd name="T86" fmla="*/ 0 w 439"/>
                  <a:gd name="T87" fmla="*/ 21 h 238"/>
                  <a:gd name="T88" fmla="*/ 11 w 439"/>
                  <a:gd name="T89" fmla="*/ 13 h 238"/>
                  <a:gd name="T90" fmla="*/ 39 w 439"/>
                  <a:gd name="T91" fmla="*/ 0 h 238"/>
                  <a:gd name="T92" fmla="*/ 75 w 439"/>
                  <a:gd name="T93" fmla="*/ 16 h 238"/>
                  <a:gd name="T94" fmla="*/ 75 w 439"/>
                  <a:gd name="T95" fmla="*/ 44 h 238"/>
                  <a:gd name="T96" fmla="*/ 87 w 439"/>
                  <a:gd name="T97" fmla="*/ 52 h 238"/>
                  <a:gd name="T98" fmla="*/ 102 w 439"/>
                  <a:gd name="T99" fmla="*/ 67 h 238"/>
                  <a:gd name="T100" fmla="*/ 115 w 439"/>
                  <a:gd name="T101" fmla="*/ 54 h 238"/>
                  <a:gd name="T102" fmla="*/ 134 w 439"/>
                  <a:gd name="T103" fmla="*/ 44 h 238"/>
                  <a:gd name="T104" fmla="*/ 159 w 439"/>
                  <a:gd name="T105" fmla="*/ 25 h 238"/>
                  <a:gd name="T106" fmla="*/ 168 w 439"/>
                  <a:gd name="T107" fmla="*/ 29 h 238"/>
                  <a:gd name="T108" fmla="*/ 187 w 439"/>
                  <a:gd name="T109" fmla="*/ 44 h 238"/>
                  <a:gd name="T110" fmla="*/ 208 w 439"/>
                  <a:gd name="T111" fmla="*/ 44 h 238"/>
                  <a:gd name="T112" fmla="*/ 223 w 439"/>
                  <a:gd name="T113" fmla="*/ 52 h 238"/>
                  <a:gd name="T114" fmla="*/ 223 w 439"/>
                  <a:gd name="T115" fmla="*/ 53 h 238"/>
                  <a:gd name="T116" fmla="*/ 219 w 439"/>
                  <a:gd name="T117" fmla="*/ 4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9" h="238">
                    <a:moveTo>
                      <a:pt x="219" y="49"/>
                    </a:moveTo>
                    <a:cubicBezTo>
                      <a:pt x="228" y="59"/>
                      <a:pt x="255" y="69"/>
                      <a:pt x="274" y="69"/>
                    </a:cubicBezTo>
                    <a:cubicBezTo>
                      <a:pt x="284" y="69"/>
                      <a:pt x="288" y="80"/>
                      <a:pt x="297" y="80"/>
                    </a:cubicBezTo>
                    <a:cubicBezTo>
                      <a:pt x="297" y="87"/>
                      <a:pt x="303" y="87"/>
                      <a:pt x="307" y="88"/>
                    </a:cubicBezTo>
                    <a:cubicBezTo>
                      <a:pt x="331" y="96"/>
                      <a:pt x="330" y="118"/>
                      <a:pt x="349" y="127"/>
                    </a:cubicBezTo>
                    <a:cubicBezTo>
                      <a:pt x="356" y="131"/>
                      <a:pt x="372" y="122"/>
                      <a:pt x="372" y="140"/>
                    </a:cubicBezTo>
                    <a:cubicBezTo>
                      <a:pt x="372" y="149"/>
                      <a:pt x="358" y="145"/>
                      <a:pt x="358" y="153"/>
                    </a:cubicBezTo>
                    <a:cubicBezTo>
                      <a:pt x="358" y="157"/>
                      <a:pt x="371" y="170"/>
                      <a:pt x="372" y="172"/>
                    </a:cubicBezTo>
                    <a:cubicBezTo>
                      <a:pt x="380" y="180"/>
                      <a:pt x="378" y="185"/>
                      <a:pt x="384" y="195"/>
                    </a:cubicBezTo>
                    <a:cubicBezTo>
                      <a:pt x="386" y="199"/>
                      <a:pt x="396" y="203"/>
                      <a:pt x="401" y="203"/>
                    </a:cubicBezTo>
                    <a:cubicBezTo>
                      <a:pt x="403" y="203"/>
                      <a:pt x="405" y="208"/>
                      <a:pt x="407" y="211"/>
                    </a:cubicBezTo>
                    <a:cubicBezTo>
                      <a:pt x="408" y="215"/>
                      <a:pt x="413" y="212"/>
                      <a:pt x="416" y="213"/>
                    </a:cubicBezTo>
                    <a:cubicBezTo>
                      <a:pt x="421" y="215"/>
                      <a:pt x="422" y="219"/>
                      <a:pt x="424" y="223"/>
                    </a:cubicBezTo>
                    <a:cubicBezTo>
                      <a:pt x="425" y="227"/>
                      <a:pt x="436" y="225"/>
                      <a:pt x="439" y="226"/>
                    </a:cubicBezTo>
                    <a:cubicBezTo>
                      <a:pt x="434" y="229"/>
                      <a:pt x="429" y="233"/>
                      <a:pt x="429" y="238"/>
                    </a:cubicBezTo>
                    <a:cubicBezTo>
                      <a:pt x="427" y="238"/>
                      <a:pt x="426" y="238"/>
                      <a:pt x="424" y="238"/>
                    </a:cubicBezTo>
                    <a:cubicBezTo>
                      <a:pt x="423" y="238"/>
                      <a:pt x="411" y="231"/>
                      <a:pt x="410" y="229"/>
                    </a:cubicBezTo>
                    <a:cubicBezTo>
                      <a:pt x="390" y="229"/>
                      <a:pt x="390" y="229"/>
                      <a:pt x="390" y="229"/>
                    </a:cubicBezTo>
                    <a:cubicBezTo>
                      <a:pt x="379" y="227"/>
                      <a:pt x="362" y="218"/>
                      <a:pt x="362" y="209"/>
                    </a:cubicBezTo>
                    <a:cubicBezTo>
                      <a:pt x="362" y="206"/>
                      <a:pt x="355" y="204"/>
                      <a:pt x="354" y="203"/>
                    </a:cubicBezTo>
                    <a:cubicBezTo>
                      <a:pt x="339" y="187"/>
                      <a:pt x="325" y="165"/>
                      <a:pt x="300" y="165"/>
                    </a:cubicBezTo>
                    <a:cubicBezTo>
                      <a:pt x="281" y="165"/>
                      <a:pt x="283" y="179"/>
                      <a:pt x="272" y="184"/>
                    </a:cubicBezTo>
                    <a:cubicBezTo>
                      <a:pt x="275" y="195"/>
                      <a:pt x="268" y="198"/>
                      <a:pt x="268" y="203"/>
                    </a:cubicBezTo>
                    <a:cubicBezTo>
                      <a:pt x="251" y="203"/>
                      <a:pt x="248" y="203"/>
                      <a:pt x="240" y="203"/>
                    </a:cubicBezTo>
                    <a:cubicBezTo>
                      <a:pt x="220" y="203"/>
                      <a:pt x="215" y="179"/>
                      <a:pt x="195" y="179"/>
                    </a:cubicBezTo>
                    <a:cubicBezTo>
                      <a:pt x="192" y="179"/>
                      <a:pt x="184" y="180"/>
                      <a:pt x="184" y="184"/>
                    </a:cubicBezTo>
                    <a:cubicBezTo>
                      <a:pt x="168" y="184"/>
                      <a:pt x="168" y="184"/>
                      <a:pt x="168" y="184"/>
                    </a:cubicBezTo>
                    <a:cubicBezTo>
                      <a:pt x="162" y="184"/>
                      <a:pt x="155" y="184"/>
                      <a:pt x="155" y="177"/>
                    </a:cubicBezTo>
                    <a:cubicBezTo>
                      <a:pt x="155" y="168"/>
                      <a:pt x="170" y="164"/>
                      <a:pt x="174" y="161"/>
                    </a:cubicBezTo>
                    <a:cubicBezTo>
                      <a:pt x="164" y="150"/>
                      <a:pt x="168" y="139"/>
                      <a:pt x="165" y="127"/>
                    </a:cubicBezTo>
                    <a:cubicBezTo>
                      <a:pt x="162" y="118"/>
                      <a:pt x="140" y="109"/>
                      <a:pt x="133" y="105"/>
                    </a:cubicBezTo>
                    <a:cubicBezTo>
                      <a:pt x="124" y="101"/>
                      <a:pt x="104" y="97"/>
                      <a:pt x="92" y="97"/>
                    </a:cubicBezTo>
                    <a:cubicBezTo>
                      <a:pt x="81" y="97"/>
                      <a:pt x="76" y="76"/>
                      <a:pt x="64" y="80"/>
                    </a:cubicBezTo>
                    <a:cubicBezTo>
                      <a:pt x="64" y="73"/>
                      <a:pt x="64" y="73"/>
                      <a:pt x="64" y="73"/>
                    </a:cubicBezTo>
                    <a:cubicBezTo>
                      <a:pt x="62" y="79"/>
                      <a:pt x="59" y="87"/>
                      <a:pt x="52" y="87"/>
                    </a:cubicBezTo>
                    <a:cubicBezTo>
                      <a:pt x="50" y="87"/>
                      <a:pt x="46" y="87"/>
                      <a:pt x="45" y="85"/>
                    </a:cubicBezTo>
                    <a:cubicBezTo>
                      <a:pt x="41" y="77"/>
                      <a:pt x="45" y="74"/>
                      <a:pt x="41" y="67"/>
                    </a:cubicBezTo>
                    <a:cubicBezTo>
                      <a:pt x="37" y="61"/>
                      <a:pt x="29" y="64"/>
                      <a:pt x="27" y="58"/>
                    </a:cubicBezTo>
                    <a:cubicBezTo>
                      <a:pt x="38" y="52"/>
                      <a:pt x="61" y="54"/>
                      <a:pt x="66" y="44"/>
                    </a:cubicBezTo>
                    <a:cubicBezTo>
                      <a:pt x="61" y="44"/>
                      <a:pt x="61" y="44"/>
                      <a:pt x="61" y="44"/>
                    </a:cubicBezTo>
                    <a:cubicBezTo>
                      <a:pt x="52" y="47"/>
                      <a:pt x="47" y="48"/>
                      <a:pt x="39" y="48"/>
                    </a:cubicBezTo>
                    <a:cubicBezTo>
                      <a:pt x="35" y="48"/>
                      <a:pt x="32" y="46"/>
                      <a:pt x="28" y="45"/>
                    </a:cubicBezTo>
                    <a:cubicBezTo>
                      <a:pt x="26" y="44"/>
                      <a:pt x="24" y="40"/>
                      <a:pt x="24" y="38"/>
                    </a:cubicBezTo>
                    <a:cubicBezTo>
                      <a:pt x="18" y="27"/>
                      <a:pt x="0" y="32"/>
                      <a:pt x="0" y="21"/>
                    </a:cubicBezTo>
                    <a:cubicBezTo>
                      <a:pt x="0" y="16"/>
                      <a:pt x="6" y="13"/>
                      <a:pt x="11" y="13"/>
                    </a:cubicBezTo>
                    <a:cubicBezTo>
                      <a:pt x="20" y="13"/>
                      <a:pt x="25" y="0"/>
                      <a:pt x="39" y="0"/>
                    </a:cubicBezTo>
                    <a:cubicBezTo>
                      <a:pt x="52" y="0"/>
                      <a:pt x="62" y="13"/>
                      <a:pt x="75" y="16"/>
                    </a:cubicBezTo>
                    <a:cubicBezTo>
                      <a:pt x="75" y="27"/>
                      <a:pt x="75" y="38"/>
                      <a:pt x="75" y="44"/>
                    </a:cubicBezTo>
                    <a:cubicBezTo>
                      <a:pt x="75" y="48"/>
                      <a:pt x="80" y="52"/>
                      <a:pt x="87" y="52"/>
                    </a:cubicBezTo>
                    <a:cubicBezTo>
                      <a:pt x="87" y="55"/>
                      <a:pt x="97" y="67"/>
                      <a:pt x="102" y="67"/>
                    </a:cubicBezTo>
                    <a:cubicBezTo>
                      <a:pt x="107" y="67"/>
                      <a:pt x="114" y="56"/>
                      <a:pt x="115" y="54"/>
                    </a:cubicBezTo>
                    <a:cubicBezTo>
                      <a:pt x="121" y="48"/>
                      <a:pt x="123" y="47"/>
                      <a:pt x="134" y="44"/>
                    </a:cubicBezTo>
                    <a:cubicBezTo>
                      <a:pt x="140" y="41"/>
                      <a:pt x="149" y="27"/>
                      <a:pt x="159" y="25"/>
                    </a:cubicBezTo>
                    <a:cubicBezTo>
                      <a:pt x="159" y="29"/>
                      <a:pt x="165" y="29"/>
                      <a:pt x="168" y="29"/>
                    </a:cubicBezTo>
                    <a:cubicBezTo>
                      <a:pt x="177" y="32"/>
                      <a:pt x="183" y="42"/>
                      <a:pt x="187" y="44"/>
                    </a:cubicBezTo>
                    <a:cubicBezTo>
                      <a:pt x="208" y="44"/>
                      <a:pt x="208" y="44"/>
                      <a:pt x="208" y="44"/>
                    </a:cubicBezTo>
                    <a:cubicBezTo>
                      <a:pt x="212" y="48"/>
                      <a:pt x="220" y="51"/>
                      <a:pt x="223" y="52"/>
                    </a:cubicBezTo>
                    <a:cubicBezTo>
                      <a:pt x="223" y="53"/>
                      <a:pt x="223" y="53"/>
                      <a:pt x="223" y="53"/>
                    </a:cubicBezTo>
                    <a:lnTo>
                      <a:pt x="219" y="49"/>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41" name="Freeform 31">
                <a:extLst>
                  <a:ext uri="{FF2B5EF4-FFF2-40B4-BE49-F238E27FC236}">
                    <a16:creationId xmlns:a16="http://schemas.microsoft.com/office/drawing/2014/main" id="{881368B7-C3DE-F460-F3AC-B168E1301989}"/>
                  </a:ext>
                </a:extLst>
              </p:cNvPr>
              <p:cNvSpPr>
                <a:spLocks/>
              </p:cNvSpPr>
              <p:nvPr/>
            </p:nvSpPr>
            <p:spPr bwMode="auto">
              <a:xfrm>
                <a:off x="9547906" y="4289435"/>
                <a:ext cx="48974" cy="52034"/>
              </a:xfrm>
              <a:custGeom>
                <a:avLst/>
                <a:gdLst>
                  <a:gd name="T0" fmla="*/ 39 w 43"/>
                  <a:gd name="T1" fmla="*/ 45 h 46"/>
                  <a:gd name="T2" fmla="*/ 31 w 43"/>
                  <a:gd name="T3" fmla="*/ 30 h 46"/>
                  <a:gd name="T4" fmla="*/ 13 w 43"/>
                  <a:gd name="T5" fmla="*/ 10 h 46"/>
                  <a:gd name="T6" fmla="*/ 0 w 43"/>
                  <a:gd name="T7" fmla="*/ 0 h 46"/>
                  <a:gd name="T8" fmla="*/ 29 w 43"/>
                  <a:gd name="T9" fmla="*/ 23 h 46"/>
                  <a:gd name="T10" fmla="*/ 43 w 43"/>
                  <a:gd name="T11" fmla="*/ 39 h 46"/>
                  <a:gd name="T12" fmla="*/ 43 w 43"/>
                  <a:gd name="T13" fmla="*/ 45 h 46"/>
                  <a:gd name="T14" fmla="*/ 39 w 43"/>
                  <a:gd name="T15" fmla="*/ 45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6">
                    <a:moveTo>
                      <a:pt x="39" y="45"/>
                    </a:moveTo>
                    <a:cubicBezTo>
                      <a:pt x="30" y="43"/>
                      <a:pt x="30" y="38"/>
                      <a:pt x="31" y="30"/>
                    </a:cubicBezTo>
                    <a:cubicBezTo>
                      <a:pt x="22" y="25"/>
                      <a:pt x="23" y="16"/>
                      <a:pt x="13" y="10"/>
                    </a:cubicBezTo>
                    <a:cubicBezTo>
                      <a:pt x="7" y="6"/>
                      <a:pt x="2" y="7"/>
                      <a:pt x="0" y="0"/>
                    </a:cubicBezTo>
                    <a:cubicBezTo>
                      <a:pt x="14" y="5"/>
                      <a:pt x="21" y="15"/>
                      <a:pt x="29" y="23"/>
                    </a:cubicBezTo>
                    <a:cubicBezTo>
                      <a:pt x="35" y="30"/>
                      <a:pt x="43" y="28"/>
                      <a:pt x="43" y="39"/>
                    </a:cubicBezTo>
                    <a:cubicBezTo>
                      <a:pt x="43" y="41"/>
                      <a:pt x="43" y="43"/>
                      <a:pt x="43" y="45"/>
                    </a:cubicBezTo>
                    <a:cubicBezTo>
                      <a:pt x="42" y="45"/>
                      <a:pt x="40" y="46"/>
                      <a:pt x="39" y="4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42" name="Freeform 32">
                <a:extLst>
                  <a:ext uri="{FF2B5EF4-FFF2-40B4-BE49-F238E27FC236}">
                    <a16:creationId xmlns:a16="http://schemas.microsoft.com/office/drawing/2014/main" id="{E7A03B6A-6F9C-26C3-F146-426ECC011FAC}"/>
                  </a:ext>
                </a:extLst>
              </p:cNvPr>
              <p:cNvSpPr>
                <a:spLocks/>
              </p:cNvSpPr>
              <p:nvPr/>
            </p:nvSpPr>
            <p:spPr bwMode="auto">
              <a:xfrm>
                <a:off x="9636671" y="4364426"/>
                <a:ext cx="24487" cy="33669"/>
              </a:xfrm>
              <a:custGeom>
                <a:avLst/>
                <a:gdLst>
                  <a:gd name="T0" fmla="*/ 12 w 22"/>
                  <a:gd name="T1" fmla="*/ 17 h 29"/>
                  <a:gd name="T2" fmla="*/ 1 w 22"/>
                  <a:gd name="T3" fmla="*/ 0 h 29"/>
                  <a:gd name="T4" fmla="*/ 22 w 22"/>
                  <a:gd name="T5" fmla="*/ 23 h 29"/>
                  <a:gd name="T6" fmla="*/ 16 w 22"/>
                  <a:gd name="T7" fmla="*/ 29 h 29"/>
                  <a:gd name="T8" fmla="*/ 12 w 22"/>
                  <a:gd name="T9" fmla="*/ 23 h 29"/>
                  <a:gd name="T10" fmla="*/ 12 w 22"/>
                  <a:gd name="T11" fmla="*/ 17 h 29"/>
                </a:gdLst>
                <a:ahLst/>
                <a:cxnLst>
                  <a:cxn ang="0">
                    <a:pos x="T0" y="T1"/>
                  </a:cxn>
                  <a:cxn ang="0">
                    <a:pos x="T2" y="T3"/>
                  </a:cxn>
                  <a:cxn ang="0">
                    <a:pos x="T4" y="T5"/>
                  </a:cxn>
                  <a:cxn ang="0">
                    <a:pos x="T6" y="T7"/>
                  </a:cxn>
                  <a:cxn ang="0">
                    <a:pos x="T8" y="T9"/>
                  </a:cxn>
                  <a:cxn ang="0">
                    <a:pos x="T10" y="T11"/>
                  </a:cxn>
                </a:cxnLst>
                <a:rect l="0" t="0" r="r" b="b"/>
                <a:pathLst>
                  <a:path w="22" h="29">
                    <a:moveTo>
                      <a:pt x="12" y="17"/>
                    </a:moveTo>
                    <a:cubicBezTo>
                      <a:pt x="3" y="16"/>
                      <a:pt x="0" y="8"/>
                      <a:pt x="1" y="0"/>
                    </a:cubicBezTo>
                    <a:cubicBezTo>
                      <a:pt x="6" y="3"/>
                      <a:pt x="22" y="20"/>
                      <a:pt x="22" y="23"/>
                    </a:cubicBezTo>
                    <a:cubicBezTo>
                      <a:pt x="22" y="25"/>
                      <a:pt x="19" y="29"/>
                      <a:pt x="16" y="29"/>
                    </a:cubicBezTo>
                    <a:cubicBezTo>
                      <a:pt x="14" y="29"/>
                      <a:pt x="12" y="26"/>
                      <a:pt x="12" y="23"/>
                    </a:cubicBezTo>
                    <a:cubicBezTo>
                      <a:pt x="12" y="21"/>
                      <a:pt x="12" y="19"/>
                      <a:pt x="12" y="1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43" name="Freeform 33">
                <a:extLst>
                  <a:ext uri="{FF2B5EF4-FFF2-40B4-BE49-F238E27FC236}">
                    <a16:creationId xmlns:a16="http://schemas.microsoft.com/office/drawing/2014/main" id="{00C481C6-CC7C-79D4-9299-21C2DD840594}"/>
                  </a:ext>
                </a:extLst>
              </p:cNvPr>
              <p:cNvSpPr>
                <a:spLocks/>
              </p:cNvSpPr>
              <p:nvPr/>
            </p:nvSpPr>
            <p:spPr bwMode="auto">
              <a:xfrm>
                <a:off x="9805020" y="4486860"/>
                <a:ext cx="13774" cy="18365"/>
              </a:xfrm>
              <a:custGeom>
                <a:avLst/>
                <a:gdLst>
                  <a:gd name="T0" fmla="*/ 13 w 13"/>
                  <a:gd name="T1" fmla="*/ 12 h 17"/>
                  <a:gd name="T2" fmla="*/ 13 w 13"/>
                  <a:gd name="T3" fmla="*/ 17 h 17"/>
                  <a:gd name="T4" fmla="*/ 1 w 13"/>
                  <a:gd name="T5" fmla="*/ 0 h 17"/>
                  <a:gd name="T6" fmla="*/ 13 w 13"/>
                  <a:gd name="T7" fmla="*/ 12 h 17"/>
                </a:gdLst>
                <a:ahLst/>
                <a:cxnLst>
                  <a:cxn ang="0">
                    <a:pos x="T0" y="T1"/>
                  </a:cxn>
                  <a:cxn ang="0">
                    <a:pos x="T2" y="T3"/>
                  </a:cxn>
                  <a:cxn ang="0">
                    <a:pos x="T4" y="T5"/>
                  </a:cxn>
                  <a:cxn ang="0">
                    <a:pos x="T6" y="T7"/>
                  </a:cxn>
                </a:cxnLst>
                <a:rect l="0" t="0" r="r" b="b"/>
                <a:pathLst>
                  <a:path w="13" h="17">
                    <a:moveTo>
                      <a:pt x="13" y="12"/>
                    </a:moveTo>
                    <a:cubicBezTo>
                      <a:pt x="13" y="14"/>
                      <a:pt x="12" y="15"/>
                      <a:pt x="13" y="17"/>
                    </a:cubicBezTo>
                    <a:cubicBezTo>
                      <a:pt x="5" y="17"/>
                      <a:pt x="0" y="5"/>
                      <a:pt x="1" y="0"/>
                    </a:cubicBezTo>
                    <a:cubicBezTo>
                      <a:pt x="7" y="4"/>
                      <a:pt x="13" y="6"/>
                      <a:pt x="13" y="1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44" name="Freeform 34">
                <a:extLst>
                  <a:ext uri="{FF2B5EF4-FFF2-40B4-BE49-F238E27FC236}">
                    <a16:creationId xmlns:a16="http://schemas.microsoft.com/office/drawing/2014/main" id="{C269F2BC-A747-2F12-FDDA-BE7BE4064EE7}"/>
                  </a:ext>
                </a:extLst>
              </p:cNvPr>
              <p:cNvSpPr>
                <a:spLocks/>
              </p:cNvSpPr>
              <p:nvPr/>
            </p:nvSpPr>
            <p:spPr bwMode="auto">
              <a:xfrm>
                <a:off x="9766759" y="4471556"/>
                <a:ext cx="29078" cy="15304"/>
              </a:xfrm>
              <a:custGeom>
                <a:avLst/>
                <a:gdLst>
                  <a:gd name="T0" fmla="*/ 25 w 25"/>
                  <a:gd name="T1" fmla="*/ 12 h 13"/>
                  <a:gd name="T2" fmla="*/ 21 w 25"/>
                  <a:gd name="T3" fmla="*/ 13 h 13"/>
                  <a:gd name="T4" fmla="*/ 0 w 25"/>
                  <a:gd name="T5" fmla="*/ 0 h 13"/>
                  <a:gd name="T6" fmla="*/ 25 w 25"/>
                  <a:gd name="T7" fmla="*/ 12 h 13"/>
                </a:gdLst>
                <a:ahLst/>
                <a:cxnLst>
                  <a:cxn ang="0">
                    <a:pos x="T0" y="T1"/>
                  </a:cxn>
                  <a:cxn ang="0">
                    <a:pos x="T2" y="T3"/>
                  </a:cxn>
                  <a:cxn ang="0">
                    <a:pos x="T4" y="T5"/>
                  </a:cxn>
                  <a:cxn ang="0">
                    <a:pos x="T6" y="T7"/>
                  </a:cxn>
                </a:cxnLst>
                <a:rect l="0" t="0" r="r" b="b"/>
                <a:pathLst>
                  <a:path w="25" h="13">
                    <a:moveTo>
                      <a:pt x="25" y="12"/>
                    </a:moveTo>
                    <a:cubicBezTo>
                      <a:pt x="24" y="12"/>
                      <a:pt x="22" y="13"/>
                      <a:pt x="21" y="13"/>
                    </a:cubicBezTo>
                    <a:cubicBezTo>
                      <a:pt x="12" y="13"/>
                      <a:pt x="0" y="10"/>
                      <a:pt x="0" y="0"/>
                    </a:cubicBezTo>
                    <a:cubicBezTo>
                      <a:pt x="12" y="0"/>
                      <a:pt x="20" y="4"/>
                      <a:pt x="25" y="1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45" name="Freeform 35">
                <a:extLst>
                  <a:ext uri="{FF2B5EF4-FFF2-40B4-BE49-F238E27FC236}">
                    <a16:creationId xmlns:a16="http://schemas.microsoft.com/office/drawing/2014/main" id="{E823E4DA-9061-C04D-A5F8-15C87CEA805F}"/>
                  </a:ext>
                </a:extLst>
              </p:cNvPr>
              <p:cNvSpPr>
                <a:spLocks/>
              </p:cNvSpPr>
              <p:nvPr/>
            </p:nvSpPr>
            <p:spPr bwMode="auto">
              <a:xfrm>
                <a:off x="9771350" y="4436356"/>
                <a:ext cx="24487" cy="29078"/>
              </a:xfrm>
              <a:custGeom>
                <a:avLst/>
                <a:gdLst>
                  <a:gd name="T0" fmla="*/ 22 w 22"/>
                  <a:gd name="T1" fmla="*/ 26 h 26"/>
                  <a:gd name="T2" fmla="*/ 0 w 22"/>
                  <a:gd name="T3" fmla="*/ 0 h 26"/>
                  <a:gd name="T4" fmla="*/ 22 w 22"/>
                  <a:gd name="T5" fmla="*/ 26 h 26"/>
                </a:gdLst>
                <a:ahLst/>
                <a:cxnLst>
                  <a:cxn ang="0">
                    <a:pos x="T0" y="T1"/>
                  </a:cxn>
                  <a:cxn ang="0">
                    <a:pos x="T2" y="T3"/>
                  </a:cxn>
                  <a:cxn ang="0">
                    <a:pos x="T4" y="T5"/>
                  </a:cxn>
                </a:cxnLst>
                <a:rect l="0" t="0" r="r" b="b"/>
                <a:pathLst>
                  <a:path w="22" h="26">
                    <a:moveTo>
                      <a:pt x="22" y="26"/>
                    </a:moveTo>
                    <a:cubicBezTo>
                      <a:pt x="14" y="26"/>
                      <a:pt x="1" y="7"/>
                      <a:pt x="0" y="0"/>
                    </a:cubicBezTo>
                    <a:cubicBezTo>
                      <a:pt x="11" y="7"/>
                      <a:pt x="18" y="14"/>
                      <a:pt x="22" y="2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46" name="Freeform 36">
                <a:extLst>
                  <a:ext uri="{FF2B5EF4-FFF2-40B4-BE49-F238E27FC236}">
                    <a16:creationId xmlns:a16="http://schemas.microsoft.com/office/drawing/2014/main" id="{EEFDB88E-5F22-C00A-0FAB-D208A9662ED3}"/>
                  </a:ext>
                </a:extLst>
              </p:cNvPr>
              <p:cNvSpPr>
                <a:spLocks/>
              </p:cNvSpPr>
              <p:nvPr/>
            </p:nvSpPr>
            <p:spPr bwMode="auto">
              <a:xfrm>
                <a:off x="9719315" y="4413400"/>
                <a:ext cx="32139" cy="21426"/>
              </a:xfrm>
              <a:custGeom>
                <a:avLst/>
                <a:gdLst>
                  <a:gd name="T0" fmla="*/ 3 w 29"/>
                  <a:gd name="T1" fmla="*/ 0 h 18"/>
                  <a:gd name="T2" fmla="*/ 29 w 29"/>
                  <a:gd name="T3" fmla="*/ 16 h 18"/>
                  <a:gd name="T4" fmla="*/ 23 w 29"/>
                  <a:gd name="T5" fmla="*/ 18 h 18"/>
                  <a:gd name="T6" fmla="*/ 0 w 29"/>
                  <a:gd name="T7" fmla="*/ 3 h 18"/>
                  <a:gd name="T8" fmla="*/ 1 w 29"/>
                  <a:gd name="T9" fmla="*/ 3 h 18"/>
                  <a:gd name="T10" fmla="*/ 3 w 29"/>
                  <a:gd name="T11" fmla="*/ 0 h 18"/>
                </a:gdLst>
                <a:ahLst/>
                <a:cxnLst>
                  <a:cxn ang="0">
                    <a:pos x="T0" y="T1"/>
                  </a:cxn>
                  <a:cxn ang="0">
                    <a:pos x="T2" y="T3"/>
                  </a:cxn>
                  <a:cxn ang="0">
                    <a:pos x="T4" y="T5"/>
                  </a:cxn>
                  <a:cxn ang="0">
                    <a:pos x="T6" y="T7"/>
                  </a:cxn>
                  <a:cxn ang="0">
                    <a:pos x="T8" y="T9"/>
                  </a:cxn>
                  <a:cxn ang="0">
                    <a:pos x="T10" y="T11"/>
                  </a:cxn>
                </a:cxnLst>
                <a:rect l="0" t="0" r="r" b="b"/>
                <a:pathLst>
                  <a:path w="29" h="18">
                    <a:moveTo>
                      <a:pt x="3" y="0"/>
                    </a:moveTo>
                    <a:cubicBezTo>
                      <a:pt x="10" y="4"/>
                      <a:pt x="25" y="9"/>
                      <a:pt x="29" y="16"/>
                    </a:cubicBezTo>
                    <a:cubicBezTo>
                      <a:pt x="28" y="17"/>
                      <a:pt x="25" y="18"/>
                      <a:pt x="23" y="18"/>
                    </a:cubicBezTo>
                    <a:cubicBezTo>
                      <a:pt x="17" y="18"/>
                      <a:pt x="0" y="11"/>
                      <a:pt x="0" y="3"/>
                    </a:cubicBezTo>
                    <a:cubicBezTo>
                      <a:pt x="1" y="3"/>
                      <a:pt x="1" y="3"/>
                      <a:pt x="1" y="3"/>
                    </a:cubicBezTo>
                    <a:lnTo>
                      <a:pt x="3"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47" name="Freeform 37">
                <a:extLst>
                  <a:ext uri="{FF2B5EF4-FFF2-40B4-BE49-F238E27FC236}">
                    <a16:creationId xmlns:a16="http://schemas.microsoft.com/office/drawing/2014/main" id="{4BD3A443-62A3-96DC-1C61-097F76E6466C}"/>
                  </a:ext>
                </a:extLst>
              </p:cNvPr>
              <p:cNvSpPr>
                <a:spLocks/>
              </p:cNvSpPr>
              <p:nvPr/>
            </p:nvSpPr>
            <p:spPr bwMode="auto">
              <a:xfrm>
                <a:off x="9679524" y="4390443"/>
                <a:ext cx="21426" cy="13774"/>
              </a:xfrm>
              <a:custGeom>
                <a:avLst/>
                <a:gdLst>
                  <a:gd name="T0" fmla="*/ 0 w 18"/>
                  <a:gd name="T1" fmla="*/ 0 h 12"/>
                  <a:gd name="T2" fmla="*/ 18 w 18"/>
                  <a:gd name="T3" fmla="*/ 12 h 12"/>
                  <a:gd name="T4" fmla="*/ 11 w 18"/>
                  <a:gd name="T5" fmla="*/ 12 h 12"/>
                  <a:gd name="T6" fmla="*/ 0 w 18"/>
                  <a:gd name="T7" fmla="*/ 4 h 12"/>
                  <a:gd name="T8" fmla="*/ 3 w 18"/>
                  <a:gd name="T9" fmla="*/ 3 h 12"/>
                  <a:gd name="T10" fmla="*/ 0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0" y="0"/>
                    </a:moveTo>
                    <a:cubicBezTo>
                      <a:pt x="8" y="7"/>
                      <a:pt x="13" y="4"/>
                      <a:pt x="18" y="12"/>
                    </a:cubicBezTo>
                    <a:cubicBezTo>
                      <a:pt x="11" y="12"/>
                      <a:pt x="11" y="12"/>
                      <a:pt x="11" y="12"/>
                    </a:cubicBezTo>
                    <a:cubicBezTo>
                      <a:pt x="0" y="4"/>
                      <a:pt x="0" y="4"/>
                      <a:pt x="0" y="4"/>
                    </a:cubicBezTo>
                    <a:cubicBezTo>
                      <a:pt x="0" y="4"/>
                      <a:pt x="3" y="4"/>
                      <a:pt x="3" y="3"/>
                    </a:cubicBezTo>
                    <a:lnTo>
                      <a:pt x="0"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48" name="Freeform 38">
                <a:extLst>
                  <a:ext uri="{FF2B5EF4-FFF2-40B4-BE49-F238E27FC236}">
                    <a16:creationId xmlns:a16="http://schemas.microsoft.com/office/drawing/2014/main" id="{41731DAD-03BD-C744-5F8E-42DBF7B94855}"/>
                  </a:ext>
                </a:extLst>
              </p:cNvPr>
              <p:cNvSpPr>
                <a:spLocks/>
              </p:cNvSpPr>
              <p:nvPr/>
            </p:nvSpPr>
            <p:spPr bwMode="auto">
              <a:xfrm>
                <a:off x="9381088" y="5336246"/>
                <a:ext cx="94887" cy="102538"/>
              </a:xfrm>
              <a:custGeom>
                <a:avLst/>
                <a:gdLst>
                  <a:gd name="T0" fmla="*/ 42 w 83"/>
                  <a:gd name="T1" fmla="*/ 13 h 89"/>
                  <a:gd name="T2" fmla="*/ 75 w 83"/>
                  <a:gd name="T3" fmla="*/ 5 h 89"/>
                  <a:gd name="T4" fmla="*/ 83 w 83"/>
                  <a:gd name="T5" fmla="*/ 29 h 89"/>
                  <a:gd name="T6" fmla="*/ 48 w 83"/>
                  <a:gd name="T7" fmla="*/ 89 h 89"/>
                  <a:gd name="T8" fmla="*/ 0 w 83"/>
                  <a:gd name="T9" fmla="*/ 13 h 89"/>
                  <a:gd name="T10" fmla="*/ 42 w 83"/>
                  <a:gd name="T11" fmla="*/ 13 h 89"/>
                </a:gdLst>
                <a:ahLst/>
                <a:cxnLst>
                  <a:cxn ang="0">
                    <a:pos x="T0" y="T1"/>
                  </a:cxn>
                  <a:cxn ang="0">
                    <a:pos x="T2" y="T3"/>
                  </a:cxn>
                  <a:cxn ang="0">
                    <a:pos x="T4" y="T5"/>
                  </a:cxn>
                  <a:cxn ang="0">
                    <a:pos x="T6" y="T7"/>
                  </a:cxn>
                  <a:cxn ang="0">
                    <a:pos x="T8" y="T9"/>
                  </a:cxn>
                  <a:cxn ang="0">
                    <a:pos x="T10" y="T11"/>
                  </a:cxn>
                </a:cxnLst>
                <a:rect l="0" t="0" r="r" b="b"/>
                <a:pathLst>
                  <a:path w="83" h="89">
                    <a:moveTo>
                      <a:pt x="42" y="13"/>
                    </a:moveTo>
                    <a:cubicBezTo>
                      <a:pt x="52" y="13"/>
                      <a:pt x="65" y="8"/>
                      <a:pt x="75" y="5"/>
                    </a:cubicBezTo>
                    <a:cubicBezTo>
                      <a:pt x="77" y="15"/>
                      <a:pt x="83" y="19"/>
                      <a:pt x="83" y="29"/>
                    </a:cubicBezTo>
                    <a:cubicBezTo>
                      <a:pt x="83" y="47"/>
                      <a:pt x="63" y="89"/>
                      <a:pt x="48" y="89"/>
                    </a:cubicBezTo>
                    <a:cubicBezTo>
                      <a:pt x="25" y="89"/>
                      <a:pt x="0" y="30"/>
                      <a:pt x="0" y="13"/>
                    </a:cubicBezTo>
                    <a:cubicBezTo>
                      <a:pt x="0" y="0"/>
                      <a:pt x="41" y="13"/>
                      <a:pt x="42" y="1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49" name="Freeform 39">
                <a:extLst>
                  <a:ext uri="{FF2B5EF4-FFF2-40B4-BE49-F238E27FC236}">
                    <a16:creationId xmlns:a16="http://schemas.microsoft.com/office/drawing/2014/main" id="{16006F08-5C84-2CA4-33AC-BDB7A2AB586F}"/>
                  </a:ext>
                </a:extLst>
              </p:cNvPr>
              <p:cNvSpPr>
                <a:spLocks/>
              </p:cNvSpPr>
              <p:nvPr/>
            </p:nvSpPr>
            <p:spPr bwMode="auto">
              <a:xfrm>
                <a:off x="9463732" y="5317881"/>
                <a:ext cx="10713" cy="15304"/>
              </a:xfrm>
              <a:custGeom>
                <a:avLst/>
                <a:gdLst>
                  <a:gd name="T0" fmla="*/ 10 w 10"/>
                  <a:gd name="T1" fmla="*/ 0 h 13"/>
                  <a:gd name="T2" fmla="*/ 8 w 10"/>
                  <a:gd name="T3" fmla="*/ 13 h 13"/>
                  <a:gd name="T4" fmla="*/ 0 w 10"/>
                  <a:gd name="T5" fmla="*/ 0 h 13"/>
                  <a:gd name="T6" fmla="*/ 10 w 10"/>
                  <a:gd name="T7" fmla="*/ 0 h 13"/>
                </a:gdLst>
                <a:ahLst/>
                <a:cxnLst>
                  <a:cxn ang="0">
                    <a:pos x="T0" y="T1"/>
                  </a:cxn>
                  <a:cxn ang="0">
                    <a:pos x="T2" y="T3"/>
                  </a:cxn>
                  <a:cxn ang="0">
                    <a:pos x="T4" y="T5"/>
                  </a:cxn>
                  <a:cxn ang="0">
                    <a:pos x="T6" y="T7"/>
                  </a:cxn>
                </a:cxnLst>
                <a:rect l="0" t="0" r="r" b="b"/>
                <a:pathLst>
                  <a:path w="10" h="13">
                    <a:moveTo>
                      <a:pt x="10" y="0"/>
                    </a:moveTo>
                    <a:cubicBezTo>
                      <a:pt x="10" y="8"/>
                      <a:pt x="8" y="9"/>
                      <a:pt x="8" y="13"/>
                    </a:cubicBezTo>
                    <a:cubicBezTo>
                      <a:pt x="1" y="11"/>
                      <a:pt x="0" y="6"/>
                      <a:pt x="0" y="0"/>
                    </a:cubicBezTo>
                    <a:cubicBezTo>
                      <a:pt x="4" y="1"/>
                      <a:pt x="8" y="1"/>
                      <a:pt x="10"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50" name="Freeform 40">
                <a:extLst>
                  <a:ext uri="{FF2B5EF4-FFF2-40B4-BE49-F238E27FC236}">
                    <a16:creationId xmlns:a16="http://schemas.microsoft.com/office/drawing/2014/main" id="{EB5C0F11-D3AA-0018-50B4-18CB4114D119}"/>
                  </a:ext>
                </a:extLst>
              </p:cNvPr>
              <p:cNvSpPr>
                <a:spLocks/>
              </p:cNvSpPr>
              <p:nvPr/>
            </p:nvSpPr>
            <p:spPr bwMode="auto">
              <a:xfrm>
                <a:off x="9182131" y="5190856"/>
                <a:ext cx="29078" cy="16835"/>
              </a:xfrm>
              <a:custGeom>
                <a:avLst/>
                <a:gdLst>
                  <a:gd name="T0" fmla="*/ 26 w 26"/>
                  <a:gd name="T1" fmla="*/ 7 h 15"/>
                  <a:gd name="T2" fmla="*/ 0 w 26"/>
                  <a:gd name="T3" fmla="*/ 7 h 15"/>
                  <a:gd name="T4" fmla="*/ 26 w 26"/>
                  <a:gd name="T5" fmla="*/ 7 h 15"/>
                </a:gdLst>
                <a:ahLst/>
                <a:cxnLst>
                  <a:cxn ang="0">
                    <a:pos x="T0" y="T1"/>
                  </a:cxn>
                  <a:cxn ang="0">
                    <a:pos x="T2" y="T3"/>
                  </a:cxn>
                  <a:cxn ang="0">
                    <a:pos x="T4" y="T5"/>
                  </a:cxn>
                </a:cxnLst>
                <a:rect l="0" t="0" r="r" b="b"/>
                <a:pathLst>
                  <a:path w="26" h="15">
                    <a:moveTo>
                      <a:pt x="26" y="7"/>
                    </a:moveTo>
                    <a:cubicBezTo>
                      <a:pt x="18" y="13"/>
                      <a:pt x="7" y="15"/>
                      <a:pt x="0" y="7"/>
                    </a:cubicBezTo>
                    <a:cubicBezTo>
                      <a:pt x="14" y="0"/>
                      <a:pt x="16" y="2"/>
                      <a:pt x="26" y="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51" name="Freeform 41">
                <a:extLst>
                  <a:ext uri="{FF2B5EF4-FFF2-40B4-BE49-F238E27FC236}">
                    <a16:creationId xmlns:a16="http://schemas.microsoft.com/office/drawing/2014/main" id="{B1E7B006-5133-73D0-7F28-B3991D702F4D}"/>
                  </a:ext>
                </a:extLst>
              </p:cNvPr>
              <p:cNvSpPr>
                <a:spLocks/>
              </p:cNvSpPr>
              <p:nvPr/>
            </p:nvSpPr>
            <p:spPr bwMode="auto">
              <a:xfrm>
                <a:off x="9019904" y="4517469"/>
                <a:ext cx="35200" cy="15304"/>
              </a:xfrm>
              <a:custGeom>
                <a:avLst/>
                <a:gdLst>
                  <a:gd name="T0" fmla="*/ 31 w 31"/>
                  <a:gd name="T1" fmla="*/ 1 h 13"/>
                  <a:gd name="T2" fmla="*/ 31 w 31"/>
                  <a:gd name="T3" fmla="*/ 13 h 13"/>
                  <a:gd name="T4" fmla="*/ 23 w 31"/>
                  <a:gd name="T5" fmla="*/ 13 h 13"/>
                  <a:gd name="T6" fmla="*/ 0 w 31"/>
                  <a:gd name="T7" fmla="*/ 5 h 13"/>
                  <a:gd name="T8" fmla="*/ 31 w 31"/>
                  <a:gd name="T9" fmla="*/ 1 h 13"/>
                </a:gdLst>
                <a:ahLst/>
                <a:cxnLst>
                  <a:cxn ang="0">
                    <a:pos x="T0" y="T1"/>
                  </a:cxn>
                  <a:cxn ang="0">
                    <a:pos x="T2" y="T3"/>
                  </a:cxn>
                  <a:cxn ang="0">
                    <a:pos x="T4" y="T5"/>
                  </a:cxn>
                  <a:cxn ang="0">
                    <a:pos x="T6" y="T7"/>
                  </a:cxn>
                  <a:cxn ang="0">
                    <a:pos x="T8" y="T9"/>
                  </a:cxn>
                </a:cxnLst>
                <a:rect l="0" t="0" r="r" b="b"/>
                <a:pathLst>
                  <a:path w="31" h="13">
                    <a:moveTo>
                      <a:pt x="31" y="1"/>
                    </a:moveTo>
                    <a:cubicBezTo>
                      <a:pt x="31" y="13"/>
                      <a:pt x="31" y="13"/>
                      <a:pt x="31" y="13"/>
                    </a:cubicBezTo>
                    <a:cubicBezTo>
                      <a:pt x="28" y="13"/>
                      <a:pt x="25" y="13"/>
                      <a:pt x="23" y="13"/>
                    </a:cubicBezTo>
                    <a:cubicBezTo>
                      <a:pt x="14" y="13"/>
                      <a:pt x="3" y="8"/>
                      <a:pt x="0" y="5"/>
                    </a:cubicBezTo>
                    <a:cubicBezTo>
                      <a:pt x="14" y="2"/>
                      <a:pt x="19" y="0"/>
                      <a:pt x="31"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53" name="Freeform 43">
                <a:extLst>
                  <a:ext uri="{FF2B5EF4-FFF2-40B4-BE49-F238E27FC236}">
                    <a16:creationId xmlns:a16="http://schemas.microsoft.com/office/drawing/2014/main" id="{BE555691-B81E-9B67-0BDC-1F9E9D058484}"/>
                  </a:ext>
                </a:extLst>
              </p:cNvPr>
              <p:cNvSpPr>
                <a:spLocks/>
              </p:cNvSpPr>
              <p:nvPr/>
            </p:nvSpPr>
            <p:spPr bwMode="auto">
              <a:xfrm>
                <a:off x="9921333" y="5342368"/>
                <a:ext cx="186714" cy="194364"/>
              </a:xfrm>
              <a:custGeom>
                <a:avLst/>
                <a:gdLst>
                  <a:gd name="T0" fmla="*/ 99 w 164"/>
                  <a:gd name="T1" fmla="*/ 48 h 170"/>
                  <a:gd name="T2" fmla="*/ 100 w 164"/>
                  <a:gd name="T3" fmla="*/ 40 h 170"/>
                  <a:gd name="T4" fmla="*/ 114 w 164"/>
                  <a:gd name="T5" fmla="*/ 31 h 170"/>
                  <a:gd name="T6" fmla="*/ 114 w 164"/>
                  <a:gd name="T7" fmla="*/ 26 h 170"/>
                  <a:gd name="T8" fmla="*/ 133 w 164"/>
                  <a:gd name="T9" fmla="*/ 0 h 170"/>
                  <a:gd name="T10" fmla="*/ 138 w 164"/>
                  <a:gd name="T11" fmla="*/ 8 h 170"/>
                  <a:gd name="T12" fmla="*/ 142 w 164"/>
                  <a:gd name="T13" fmla="*/ 19 h 170"/>
                  <a:gd name="T14" fmla="*/ 154 w 164"/>
                  <a:gd name="T15" fmla="*/ 12 h 170"/>
                  <a:gd name="T16" fmla="*/ 160 w 164"/>
                  <a:gd name="T17" fmla="*/ 15 h 170"/>
                  <a:gd name="T18" fmla="*/ 164 w 164"/>
                  <a:gd name="T19" fmla="*/ 27 h 170"/>
                  <a:gd name="T20" fmla="*/ 135 w 164"/>
                  <a:gd name="T21" fmla="*/ 67 h 170"/>
                  <a:gd name="T22" fmla="*/ 135 w 164"/>
                  <a:gd name="T23" fmla="*/ 92 h 170"/>
                  <a:gd name="T24" fmla="*/ 107 w 164"/>
                  <a:gd name="T25" fmla="*/ 96 h 170"/>
                  <a:gd name="T26" fmla="*/ 83 w 164"/>
                  <a:gd name="T27" fmla="*/ 151 h 170"/>
                  <a:gd name="T28" fmla="*/ 54 w 164"/>
                  <a:gd name="T29" fmla="*/ 170 h 170"/>
                  <a:gd name="T30" fmla="*/ 38 w 164"/>
                  <a:gd name="T31" fmla="*/ 166 h 170"/>
                  <a:gd name="T32" fmla="*/ 4 w 164"/>
                  <a:gd name="T33" fmla="*/ 150 h 170"/>
                  <a:gd name="T34" fmla="*/ 0 w 164"/>
                  <a:gd name="T35" fmla="*/ 147 h 170"/>
                  <a:gd name="T36" fmla="*/ 30 w 164"/>
                  <a:gd name="T37" fmla="*/ 104 h 170"/>
                  <a:gd name="T38" fmla="*/ 42 w 164"/>
                  <a:gd name="T39" fmla="*/ 93 h 170"/>
                  <a:gd name="T40" fmla="*/ 85 w 164"/>
                  <a:gd name="T41" fmla="*/ 67 h 170"/>
                  <a:gd name="T42" fmla="*/ 99 w 164"/>
                  <a:gd name="T43" fmla="*/ 4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170">
                    <a:moveTo>
                      <a:pt x="99" y="48"/>
                    </a:moveTo>
                    <a:cubicBezTo>
                      <a:pt x="99" y="48"/>
                      <a:pt x="99" y="42"/>
                      <a:pt x="100" y="40"/>
                    </a:cubicBezTo>
                    <a:cubicBezTo>
                      <a:pt x="103" y="34"/>
                      <a:pt x="108" y="32"/>
                      <a:pt x="114" y="31"/>
                    </a:cubicBezTo>
                    <a:cubicBezTo>
                      <a:pt x="114" y="30"/>
                      <a:pt x="114" y="28"/>
                      <a:pt x="114" y="26"/>
                    </a:cubicBezTo>
                    <a:cubicBezTo>
                      <a:pt x="114" y="14"/>
                      <a:pt x="126" y="3"/>
                      <a:pt x="133" y="0"/>
                    </a:cubicBezTo>
                    <a:cubicBezTo>
                      <a:pt x="133" y="6"/>
                      <a:pt x="136" y="8"/>
                      <a:pt x="138" y="8"/>
                    </a:cubicBezTo>
                    <a:cubicBezTo>
                      <a:pt x="138" y="14"/>
                      <a:pt x="137" y="19"/>
                      <a:pt x="142" y="19"/>
                    </a:cubicBezTo>
                    <a:cubicBezTo>
                      <a:pt x="147" y="19"/>
                      <a:pt x="151" y="14"/>
                      <a:pt x="154" y="12"/>
                    </a:cubicBezTo>
                    <a:cubicBezTo>
                      <a:pt x="155" y="14"/>
                      <a:pt x="157" y="15"/>
                      <a:pt x="160" y="15"/>
                    </a:cubicBezTo>
                    <a:cubicBezTo>
                      <a:pt x="160" y="22"/>
                      <a:pt x="161" y="26"/>
                      <a:pt x="164" y="27"/>
                    </a:cubicBezTo>
                    <a:cubicBezTo>
                      <a:pt x="162" y="38"/>
                      <a:pt x="147" y="67"/>
                      <a:pt x="135" y="67"/>
                    </a:cubicBezTo>
                    <a:cubicBezTo>
                      <a:pt x="133" y="79"/>
                      <a:pt x="136" y="82"/>
                      <a:pt x="135" y="92"/>
                    </a:cubicBezTo>
                    <a:cubicBezTo>
                      <a:pt x="131" y="92"/>
                      <a:pt x="113" y="96"/>
                      <a:pt x="107" y="96"/>
                    </a:cubicBezTo>
                    <a:cubicBezTo>
                      <a:pt x="104" y="105"/>
                      <a:pt x="83" y="151"/>
                      <a:pt x="83" y="151"/>
                    </a:cubicBezTo>
                    <a:cubicBezTo>
                      <a:pt x="76" y="158"/>
                      <a:pt x="63" y="170"/>
                      <a:pt x="54" y="170"/>
                    </a:cubicBezTo>
                    <a:cubicBezTo>
                      <a:pt x="51" y="170"/>
                      <a:pt x="42" y="166"/>
                      <a:pt x="38" y="166"/>
                    </a:cubicBezTo>
                    <a:cubicBezTo>
                      <a:pt x="33" y="166"/>
                      <a:pt x="4" y="154"/>
                      <a:pt x="4" y="150"/>
                    </a:cubicBezTo>
                    <a:cubicBezTo>
                      <a:pt x="2" y="150"/>
                      <a:pt x="0" y="149"/>
                      <a:pt x="0" y="147"/>
                    </a:cubicBezTo>
                    <a:cubicBezTo>
                      <a:pt x="0" y="127"/>
                      <a:pt x="23" y="115"/>
                      <a:pt x="30" y="104"/>
                    </a:cubicBezTo>
                    <a:cubicBezTo>
                      <a:pt x="33" y="98"/>
                      <a:pt x="37" y="93"/>
                      <a:pt x="42" y="93"/>
                    </a:cubicBezTo>
                    <a:cubicBezTo>
                      <a:pt x="61" y="93"/>
                      <a:pt x="72" y="73"/>
                      <a:pt x="85" y="67"/>
                    </a:cubicBezTo>
                    <a:cubicBezTo>
                      <a:pt x="89" y="65"/>
                      <a:pt x="99" y="48"/>
                      <a:pt x="99" y="4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54" name="Freeform 44">
                <a:extLst>
                  <a:ext uri="{FF2B5EF4-FFF2-40B4-BE49-F238E27FC236}">
                    <a16:creationId xmlns:a16="http://schemas.microsoft.com/office/drawing/2014/main" id="{26D6F1E5-D60D-71DD-709A-6B22549E592B}"/>
                  </a:ext>
                </a:extLst>
              </p:cNvPr>
              <p:cNvSpPr>
                <a:spLocks/>
              </p:cNvSpPr>
              <p:nvPr/>
            </p:nvSpPr>
            <p:spPr bwMode="auto">
              <a:xfrm>
                <a:off x="10074377" y="5154125"/>
                <a:ext cx="140800" cy="215790"/>
              </a:xfrm>
              <a:custGeom>
                <a:avLst/>
                <a:gdLst>
                  <a:gd name="T0" fmla="*/ 39 w 123"/>
                  <a:gd name="T1" fmla="*/ 72 h 188"/>
                  <a:gd name="T2" fmla="*/ 30 w 123"/>
                  <a:gd name="T3" fmla="*/ 57 h 188"/>
                  <a:gd name="T4" fmla="*/ 33 w 123"/>
                  <a:gd name="T5" fmla="*/ 49 h 188"/>
                  <a:gd name="T6" fmla="*/ 0 w 123"/>
                  <a:gd name="T7" fmla="*/ 0 h 188"/>
                  <a:gd name="T8" fmla="*/ 29 w 123"/>
                  <a:gd name="T9" fmla="*/ 23 h 188"/>
                  <a:gd name="T10" fmla="*/ 38 w 123"/>
                  <a:gd name="T11" fmla="*/ 35 h 188"/>
                  <a:gd name="T12" fmla="*/ 35 w 123"/>
                  <a:gd name="T13" fmla="*/ 41 h 188"/>
                  <a:gd name="T14" fmla="*/ 48 w 123"/>
                  <a:gd name="T15" fmla="*/ 66 h 188"/>
                  <a:gd name="T16" fmla="*/ 52 w 123"/>
                  <a:gd name="T17" fmla="*/ 66 h 188"/>
                  <a:gd name="T18" fmla="*/ 59 w 123"/>
                  <a:gd name="T19" fmla="*/ 58 h 188"/>
                  <a:gd name="T20" fmla="*/ 64 w 123"/>
                  <a:gd name="T21" fmla="*/ 58 h 188"/>
                  <a:gd name="T22" fmla="*/ 92 w 123"/>
                  <a:gd name="T23" fmla="*/ 91 h 188"/>
                  <a:gd name="T24" fmla="*/ 117 w 123"/>
                  <a:gd name="T25" fmla="*/ 83 h 188"/>
                  <a:gd name="T26" fmla="*/ 123 w 123"/>
                  <a:gd name="T27" fmla="*/ 88 h 188"/>
                  <a:gd name="T28" fmla="*/ 108 w 123"/>
                  <a:gd name="T29" fmla="*/ 128 h 188"/>
                  <a:gd name="T30" fmla="*/ 105 w 123"/>
                  <a:gd name="T31" fmla="*/ 124 h 188"/>
                  <a:gd name="T32" fmla="*/ 103 w 123"/>
                  <a:gd name="T33" fmla="*/ 126 h 188"/>
                  <a:gd name="T34" fmla="*/ 88 w 123"/>
                  <a:gd name="T35" fmla="*/ 136 h 188"/>
                  <a:gd name="T36" fmla="*/ 91 w 123"/>
                  <a:gd name="T37" fmla="*/ 144 h 188"/>
                  <a:gd name="T38" fmla="*/ 80 w 123"/>
                  <a:gd name="T39" fmla="*/ 160 h 188"/>
                  <a:gd name="T40" fmla="*/ 52 w 123"/>
                  <a:gd name="T41" fmla="*/ 188 h 188"/>
                  <a:gd name="T42" fmla="*/ 41 w 123"/>
                  <a:gd name="T43" fmla="*/ 178 h 188"/>
                  <a:gd name="T44" fmla="*/ 50 w 123"/>
                  <a:gd name="T45" fmla="*/ 155 h 188"/>
                  <a:gd name="T46" fmla="*/ 22 w 123"/>
                  <a:gd name="T47" fmla="*/ 131 h 188"/>
                  <a:gd name="T48" fmla="*/ 33 w 123"/>
                  <a:gd name="T49" fmla="*/ 118 h 188"/>
                  <a:gd name="T50" fmla="*/ 42 w 123"/>
                  <a:gd name="T51" fmla="*/ 87 h 188"/>
                  <a:gd name="T52" fmla="*/ 38 w 123"/>
                  <a:gd name="T53" fmla="*/ 69 h 188"/>
                  <a:gd name="T54" fmla="*/ 39 w 123"/>
                  <a:gd name="T55" fmla="*/ 69 h 188"/>
                  <a:gd name="T56" fmla="*/ 39 w 123"/>
                  <a:gd name="T57" fmla="*/ 7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88">
                    <a:moveTo>
                      <a:pt x="39" y="72"/>
                    </a:moveTo>
                    <a:cubicBezTo>
                      <a:pt x="36" y="66"/>
                      <a:pt x="30" y="63"/>
                      <a:pt x="30" y="57"/>
                    </a:cubicBezTo>
                    <a:cubicBezTo>
                      <a:pt x="30" y="54"/>
                      <a:pt x="32" y="51"/>
                      <a:pt x="33" y="49"/>
                    </a:cubicBezTo>
                    <a:cubicBezTo>
                      <a:pt x="15" y="46"/>
                      <a:pt x="5" y="20"/>
                      <a:pt x="0" y="0"/>
                    </a:cubicBezTo>
                    <a:cubicBezTo>
                      <a:pt x="8" y="14"/>
                      <a:pt x="21" y="15"/>
                      <a:pt x="29" y="23"/>
                    </a:cubicBezTo>
                    <a:cubicBezTo>
                      <a:pt x="33" y="27"/>
                      <a:pt x="33" y="33"/>
                      <a:pt x="38" y="35"/>
                    </a:cubicBezTo>
                    <a:cubicBezTo>
                      <a:pt x="37" y="38"/>
                      <a:pt x="35" y="39"/>
                      <a:pt x="35" y="41"/>
                    </a:cubicBezTo>
                    <a:cubicBezTo>
                      <a:pt x="35" y="45"/>
                      <a:pt x="44" y="62"/>
                      <a:pt x="48" y="66"/>
                    </a:cubicBezTo>
                    <a:cubicBezTo>
                      <a:pt x="52" y="66"/>
                      <a:pt x="52" y="66"/>
                      <a:pt x="52" y="66"/>
                    </a:cubicBezTo>
                    <a:cubicBezTo>
                      <a:pt x="52" y="62"/>
                      <a:pt x="55" y="58"/>
                      <a:pt x="59" y="58"/>
                    </a:cubicBezTo>
                    <a:cubicBezTo>
                      <a:pt x="61" y="58"/>
                      <a:pt x="62" y="58"/>
                      <a:pt x="64" y="58"/>
                    </a:cubicBezTo>
                    <a:cubicBezTo>
                      <a:pt x="64" y="79"/>
                      <a:pt x="73" y="91"/>
                      <a:pt x="92" y="91"/>
                    </a:cubicBezTo>
                    <a:cubicBezTo>
                      <a:pt x="106" y="91"/>
                      <a:pt x="105" y="83"/>
                      <a:pt x="117" y="83"/>
                    </a:cubicBezTo>
                    <a:cubicBezTo>
                      <a:pt x="120" y="83"/>
                      <a:pt x="122" y="85"/>
                      <a:pt x="123" y="88"/>
                    </a:cubicBezTo>
                    <a:cubicBezTo>
                      <a:pt x="113" y="99"/>
                      <a:pt x="116" y="116"/>
                      <a:pt x="108" y="128"/>
                    </a:cubicBezTo>
                    <a:cubicBezTo>
                      <a:pt x="105" y="124"/>
                      <a:pt x="105" y="124"/>
                      <a:pt x="105" y="124"/>
                    </a:cubicBezTo>
                    <a:cubicBezTo>
                      <a:pt x="105" y="124"/>
                      <a:pt x="104" y="126"/>
                      <a:pt x="103" y="126"/>
                    </a:cubicBezTo>
                    <a:cubicBezTo>
                      <a:pt x="95" y="128"/>
                      <a:pt x="88" y="130"/>
                      <a:pt x="88" y="136"/>
                    </a:cubicBezTo>
                    <a:cubicBezTo>
                      <a:pt x="88" y="139"/>
                      <a:pt x="91" y="142"/>
                      <a:pt x="91" y="144"/>
                    </a:cubicBezTo>
                    <a:cubicBezTo>
                      <a:pt x="91" y="150"/>
                      <a:pt x="82" y="158"/>
                      <a:pt x="80" y="160"/>
                    </a:cubicBezTo>
                    <a:cubicBezTo>
                      <a:pt x="73" y="172"/>
                      <a:pt x="68" y="188"/>
                      <a:pt x="52" y="188"/>
                    </a:cubicBezTo>
                    <a:cubicBezTo>
                      <a:pt x="45" y="188"/>
                      <a:pt x="41" y="184"/>
                      <a:pt x="41" y="178"/>
                    </a:cubicBezTo>
                    <a:cubicBezTo>
                      <a:pt x="41" y="168"/>
                      <a:pt x="50" y="164"/>
                      <a:pt x="50" y="155"/>
                    </a:cubicBezTo>
                    <a:cubicBezTo>
                      <a:pt x="50" y="139"/>
                      <a:pt x="22" y="145"/>
                      <a:pt x="22" y="131"/>
                    </a:cubicBezTo>
                    <a:cubicBezTo>
                      <a:pt x="22" y="123"/>
                      <a:pt x="29" y="122"/>
                      <a:pt x="33" y="118"/>
                    </a:cubicBezTo>
                    <a:cubicBezTo>
                      <a:pt x="40" y="110"/>
                      <a:pt x="42" y="99"/>
                      <a:pt x="42" y="87"/>
                    </a:cubicBezTo>
                    <a:cubicBezTo>
                      <a:pt x="42" y="81"/>
                      <a:pt x="39" y="72"/>
                      <a:pt x="38" y="69"/>
                    </a:cubicBezTo>
                    <a:cubicBezTo>
                      <a:pt x="39" y="69"/>
                      <a:pt x="39" y="69"/>
                      <a:pt x="39" y="69"/>
                    </a:cubicBezTo>
                    <a:lnTo>
                      <a:pt x="39" y="72"/>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55" name="Freeform 45">
                <a:extLst>
                  <a:ext uri="{FF2B5EF4-FFF2-40B4-BE49-F238E27FC236}">
                    <a16:creationId xmlns:a16="http://schemas.microsoft.com/office/drawing/2014/main" id="{2DB0CF5F-001E-2A9B-33C5-64B8B17E6681}"/>
                  </a:ext>
                </a:extLst>
              </p:cNvPr>
              <p:cNvSpPr>
                <a:spLocks/>
              </p:cNvSpPr>
              <p:nvPr/>
            </p:nvSpPr>
            <p:spPr bwMode="auto">
              <a:xfrm>
                <a:off x="10179977" y="4676633"/>
                <a:ext cx="32139" cy="26017"/>
              </a:xfrm>
              <a:custGeom>
                <a:avLst/>
                <a:gdLst>
                  <a:gd name="T0" fmla="*/ 18 w 27"/>
                  <a:gd name="T1" fmla="*/ 0 h 22"/>
                  <a:gd name="T2" fmla="*/ 27 w 27"/>
                  <a:gd name="T3" fmla="*/ 7 h 22"/>
                  <a:gd name="T4" fmla="*/ 27 w 27"/>
                  <a:gd name="T5" fmla="*/ 17 h 22"/>
                  <a:gd name="T6" fmla="*/ 16 w 27"/>
                  <a:gd name="T7" fmla="*/ 20 h 22"/>
                  <a:gd name="T8" fmla="*/ 0 w 27"/>
                  <a:gd name="T9" fmla="*/ 15 h 22"/>
                  <a:gd name="T10" fmla="*/ 18 w 27"/>
                  <a:gd name="T11" fmla="*/ 0 h 22"/>
                </a:gdLst>
                <a:ahLst/>
                <a:cxnLst>
                  <a:cxn ang="0">
                    <a:pos x="T0" y="T1"/>
                  </a:cxn>
                  <a:cxn ang="0">
                    <a:pos x="T2" y="T3"/>
                  </a:cxn>
                  <a:cxn ang="0">
                    <a:pos x="T4" y="T5"/>
                  </a:cxn>
                  <a:cxn ang="0">
                    <a:pos x="T6" y="T7"/>
                  </a:cxn>
                  <a:cxn ang="0">
                    <a:pos x="T8" y="T9"/>
                  </a:cxn>
                  <a:cxn ang="0">
                    <a:pos x="T10" y="T11"/>
                  </a:cxn>
                </a:cxnLst>
                <a:rect l="0" t="0" r="r" b="b"/>
                <a:pathLst>
                  <a:path w="27" h="22">
                    <a:moveTo>
                      <a:pt x="18" y="0"/>
                    </a:moveTo>
                    <a:cubicBezTo>
                      <a:pt x="20" y="4"/>
                      <a:pt x="23" y="6"/>
                      <a:pt x="27" y="7"/>
                    </a:cubicBezTo>
                    <a:cubicBezTo>
                      <a:pt x="27" y="17"/>
                      <a:pt x="27" y="17"/>
                      <a:pt x="27" y="17"/>
                    </a:cubicBezTo>
                    <a:cubicBezTo>
                      <a:pt x="22" y="22"/>
                      <a:pt x="22" y="20"/>
                      <a:pt x="16" y="20"/>
                    </a:cubicBezTo>
                    <a:cubicBezTo>
                      <a:pt x="10" y="20"/>
                      <a:pt x="0" y="18"/>
                      <a:pt x="0" y="15"/>
                    </a:cubicBezTo>
                    <a:cubicBezTo>
                      <a:pt x="0" y="5"/>
                      <a:pt x="11" y="3"/>
                      <a:pt x="18"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56" name="Freeform 46">
                <a:extLst>
                  <a:ext uri="{FF2B5EF4-FFF2-40B4-BE49-F238E27FC236}">
                    <a16:creationId xmlns:a16="http://schemas.microsoft.com/office/drawing/2014/main" id="{921B34DA-9ABA-CDC0-9BAE-8A8433EB5F84}"/>
                  </a:ext>
                </a:extLst>
              </p:cNvPr>
              <p:cNvSpPr>
                <a:spLocks/>
              </p:cNvSpPr>
              <p:nvPr/>
            </p:nvSpPr>
            <p:spPr bwMode="auto">
              <a:xfrm>
                <a:off x="10215177" y="4650616"/>
                <a:ext cx="27548" cy="19896"/>
              </a:xfrm>
              <a:custGeom>
                <a:avLst/>
                <a:gdLst>
                  <a:gd name="T0" fmla="*/ 24 w 24"/>
                  <a:gd name="T1" fmla="*/ 0 h 17"/>
                  <a:gd name="T2" fmla="*/ 24 w 24"/>
                  <a:gd name="T3" fmla="*/ 7 h 17"/>
                  <a:gd name="T4" fmla="*/ 5 w 24"/>
                  <a:gd name="T5" fmla="*/ 17 h 17"/>
                  <a:gd name="T6" fmla="*/ 0 w 24"/>
                  <a:gd name="T7" fmla="*/ 10 h 17"/>
                  <a:gd name="T8" fmla="*/ 24 w 24"/>
                  <a:gd name="T9" fmla="*/ 0 h 17"/>
                </a:gdLst>
                <a:ahLst/>
                <a:cxnLst>
                  <a:cxn ang="0">
                    <a:pos x="T0" y="T1"/>
                  </a:cxn>
                  <a:cxn ang="0">
                    <a:pos x="T2" y="T3"/>
                  </a:cxn>
                  <a:cxn ang="0">
                    <a:pos x="T4" y="T5"/>
                  </a:cxn>
                  <a:cxn ang="0">
                    <a:pos x="T6" y="T7"/>
                  </a:cxn>
                  <a:cxn ang="0">
                    <a:pos x="T8" y="T9"/>
                  </a:cxn>
                </a:cxnLst>
                <a:rect l="0" t="0" r="r" b="b"/>
                <a:pathLst>
                  <a:path w="24" h="17">
                    <a:moveTo>
                      <a:pt x="24" y="0"/>
                    </a:moveTo>
                    <a:cubicBezTo>
                      <a:pt x="24" y="2"/>
                      <a:pt x="24" y="5"/>
                      <a:pt x="24" y="7"/>
                    </a:cubicBezTo>
                    <a:cubicBezTo>
                      <a:pt x="15" y="10"/>
                      <a:pt x="13" y="17"/>
                      <a:pt x="5" y="17"/>
                    </a:cubicBezTo>
                    <a:cubicBezTo>
                      <a:pt x="3" y="17"/>
                      <a:pt x="0" y="13"/>
                      <a:pt x="0" y="10"/>
                    </a:cubicBezTo>
                    <a:cubicBezTo>
                      <a:pt x="0" y="1"/>
                      <a:pt x="19" y="0"/>
                      <a:pt x="24"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57" name="Freeform 47">
                <a:extLst>
                  <a:ext uri="{FF2B5EF4-FFF2-40B4-BE49-F238E27FC236}">
                    <a16:creationId xmlns:a16="http://schemas.microsoft.com/office/drawing/2014/main" id="{A404C821-AA4B-DD58-BC89-21778EA4C832}"/>
                  </a:ext>
                </a:extLst>
              </p:cNvPr>
              <p:cNvSpPr>
                <a:spLocks/>
              </p:cNvSpPr>
              <p:nvPr/>
            </p:nvSpPr>
            <p:spPr bwMode="auto">
              <a:xfrm>
                <a:off x="8827069" y="3968046"/>
                <a:ext cx="113253" cy="110191"/>
              </a:xfrm>
              <a:custGeom>
                <a:avLst/>
                <a:gdLst>
                  <a:gd name="T0" fmla="*/ 81 w 98"/>
                  <a:gd name="T1" fmla="*/ 67 h 96"/>
                  <a:gd name="T2" fmla="*/ 77 w 98"/>
                  <a:gd name="T3" fmla="*/ 62 h 96"/>
                  <a:gd name="T4" fmla="*/ 71 w 98"/>
                  <a:gd name="T5" fmla="*/ 71 h 96"/>
                  <a:gd name="T6" fmla="*/ 79 w 98"/>
                  <a:gd name="T7" fmla="*/ 86 h 96"/>
                  <a:gd name="T8" fmla="*/ 71 w 98"/>
                  <a:gd name="T9" fmla="*/ 96 h 96"/>
                  <a:gd name="T10" fmla="*/ 68 w 98"/>
                  <a:gd name="T11" fmla="*/ 90 h 96"/>
                  <a:gd name="T12" fmla="*/ 61 w 98"/>
                  <a:gd name="T13" fmla="*/ 91 h 96"/>
                  <a:gd name="T14" fmla="*/ 43 w 98"/>
                  <a:gd name="T15" fmla="*/ 66 h 96"/>
                  <a:gd name="T16" fmla="*/ 47 w 98"/>
                  <a:gd name="T17" fmla="*/ 58 h 96"/>
                  <a:gd name="T18" fmla="*/ 44 w 98"/>
                  <a:gd name="T19" fmla="*/ 51 h 96"/>
                  <a:gd name="T20" fmla="*/ 35 w 98"/>
                  <a:gd name="T21" fmla="*/ 51 h 96"/>
                  <a:gd name="T22" fmla="*/ 35 w 98"/>
                  <a:gd name="T23" fmla="*/ 57 h 96"/>
                  <a:gd name="T24" fmla="*/ 28 w 98"/>
                  <a:gd name="T25" fmla="*/ 53 h 96"/>
                  <a:gd name="T26" fmla="*/ 26 w 98"/>
                  <a:gd name="T27" fmla="*/ 57 h 96"/>
                  <a:gd name="T28" fmla="*/ 19 w 98"/>
                  <a:gd name="T29" fmla="*/ 50 h 96"/>
                  <a:gd name="T30" fmla="*/ 5 w 98"/>
                  <a:gd name="T31" fmla="*/ 80 h 96"/>
                  <a:gd name="T32" fmla="*/ 5 w 98"/>
                  <a:gd name="T33" fmla="*/ 64 h 96"/>
                  <a:gd name="T34" fmla="*/ 3 w 98"/>
                  <a:gd name="T35" fmla="*/ 57 h 96"/>
                  <a:gd name="T36" fmla="*/ 7 w 98"/>
                  <a:gd name="T37" fmla="*/ 39 h 96"/>
                  <a:gd name="T38" fmla="*/ 31 w 98"/>
                  <a:gd name="T39" fmla="*/ 24 h 96"/>
                  <a:gd name="T40" fmla="*/ 43 w 98"/>
                  <a:gd name="T41" fmla="*/ 36 h 96"/>
                  <a:gd name="T42" fmla="*/ 47 w 98"/>
                  <a:gd name="T43" fmla="*/ 36 h 96"/>
                  <a:gd name="T44" fmla="*/ 54 w 98"/>
                  <a:gd name="T45" fmla="*/ 27 h 96"/>
                  <a:gd name="T46" fmla="*/ 68 w 98"/>
                  <a:gd name="T47" fmla="*/ 16 h 96"/>
                  <a:gd name="T48" fmla="*/ 71 w 98"/>
                  <a:gd name="T49" fmla="*/ 0 h 96"/>
                  <a:gd name="T50" fmla="*/ 82 w 98"/>
                  <a:gd name="T51" fmla="*/ 6 h 96"/>
                  <a:gd name="T52" fmla="*/ 98 w 98"/>
                  <a:gd name="T53" fmla="*/ 59 h 96"/>
                  <a:gd name="T54" fmla="*/ 89 w 98"/>
                  <a:gd name="T55" fmla="*/ 82 h 96"/>
                  <a:gd name="T56" fmla="*/ 81 w 98"/>
                  <a:gd name="T57" fmla="*/ 65 h 96"/>
                  <a:gd name="T58" fmla="*/ 81 w 98"/>
                  <a:gd name="T59" fmla="*/ 6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96">
                    <a:moveTo>
                      <a:pt x="81" y="67"/>
                    </a:moveTo>
                    <a:cubicBezTo>
                      <a:pt x="81" y="65"/>
                      <a:pt x="79" y="64"/>
                      <a:pt x="77" y="62"/>
                    </a:cubicBezTo>
                    <a:cubicBezTo>
                      <a:pt x="74" y="66"/>
                      <a:pt x="71" y="67"/>
                      <a:pt x="71" y="71"/>
                    </a:cubicBezTo>
                    <a:cubicBezTo>
                      <a:pt x="71" y="76"/>
                      <a:pt x="79" y="78"/>
                      <a:pt x="79" y="86"/>
                    </a:cubicBezTo>
                    <a:cubicBezTo>
                      <a:pt x="79" y="92"/>
                      <a:pt x="76" y="96"/>
                      <a:pt x="71" y="96"/>
                    </a:cubicBezTo>
                    <a:cubicBezTo>
                      <a:pt x="69" y="96"/>
                      <a:pt x="68" y="92"/>
                      <a:pt x="68" y="90"/>
                    </a:cubicBezTo>
                    <a:cubicBezTo>
                      <a:pt x="66" y="91"/>
                      <a:pt x="63" y="91"/>
                      <a:pt x="61" y="91"/>
                    </a:cubicBezTo>
                    <a:cubicBezTo>
                      <a:pt x="51" y="90"/>
                      <a:pt x="43" y="79"/>
                      <a:pt x="43" y="66"/>
                    </a:cubicBezTo>
                    <a:cubicBezTo>
                      <a:pt x="43" y="61"/>
                      <a:pt x="45" y="59"/>
                      <a:pt x="47" y="58"/>
                    </a:cubicBezTo>
                    <a:cubicBezTo>
                      <a:pt x="46" y="56"/>
                      <a:pt x="45" y="53"/>
                      <a:pt x="44" y="51"/>
                    </a:cubicBezTo>
                    <a:cubicBezTo>
                      <a:pt x="35" y="51"/>
                      <a:pt x="35" y="51"/>
                      <a:pt x="35" y="51"/>
                    </a:cubicBezTo>
                    <a:cubicBezTo>
                      <a:pt x="35" y="53"/>
                      <a:pt x="34" y="55"/>
                      <a:pt x="35" y="57"/>
                    </a:cubicBezTo>
                    <a:cubicBezTo>
                      <a:pt x="30" y="57"/>
                      <a:pt x="29" y="55"/>
                      <a:pt x="28" y="53"/>
                    </a:cubicBezTo>
                    <a:cubicBezTo>
                      <a:pt x="28" y="53"/>
                      <a:pt x="26" y="56"/>
                      <a:pt x="26" y="57"/>
                    </a:cubicBezTo>
                    <a:cubicBezTo>
                      <a:pt x="23" y="56"/>
                      <a:pt x="19" y="50"/>
                      <a:pt x="19" y="50"/>
                    </a:cubicBezTo>
                    <a:cubicBezTo>
                      <a:pt x="12" y="57"/>
                      <a:pt x="13" y="80"/>
                      <a:pt x="5" y="80"/>
                    </a:cubicBezTo>
                    <a:cubicBezTo>
                      <a:pt x="0" y="80"/>
                      <a:pt x="5" y="67"/>
                      <a:pt x="5" y="64"/>
                    </a:cubicBezTo>
                    <a:cubicBezTo>
                      <a:pt x="5" y="62"/>
                      <a:pt x="3" y="59"/>
                      <a:pt x="3" y="57"/>
                    </a:cubicBezTo>
                    <a:cubicBezTo>
                      <a:pt x="3" y="50"/>
                      <a:pt x="6" y="46"/>
                      <a:pt x="7" y="39"/>
                    </a:cubicBezTo>
                    <a:cubicBezTo>
                      <a:pt x="22" y="39"/>
                      <a:pt x="18" y="24"/>
                      <a:pt x="31" y="24"/>
                    </a:cubicBezTo>
                    <a:cubicBezTo>
                      <a:pt x="40" y="25"/>
                      <a:pt x="38" y="36"/>
                      <a:pt x="43" y="36"/>
                    </a:cubicBezTo>
                    <a:cubicBezTo>
                      <a:pt x="45" y="36"/>
                      <a:pt x="46" y="36"/>
                      <a:pt x="47" y="36"/>
                    </a:cubicBezTo>
                    <a:cubicBezTo>
                      <a:pt x="47" y="31"/>
                      <a:pt x="49" y="27"/>
                      <a:pt x="54" y="27"/>
                    </a:cubicBezTo>
                    <a:cubicBezTo>
                      <a:pt x="54" y="17"/>
                      <a:pt x="66" y="20"/>
                      <a:pt x="68" y="16"/>
                    </a:cubicBezTo>
                    <a:cubicBezTo>
                      <a:pt x="71" y="11"/>
                      <a:pt x="70" y="2"/>
                      <a:pt x="71" y="0"/>
                    </a:cubicBezTo>
                    <a:cubicBezTo>
                      <a:pt x="76" y="0"/>
                      <a:pt x="79" y="3"/>
                      <a:pt x="82" y="6"/>
                    </a:cubicBezTo>
                    <a:cubicBezTo>
                      <a:pt x="87" y="12"/>
                      <a:pt x="98" y="53"/>
                      <a:pt x="98" y="59"/>
                    </a:cubicBezTo>
                    <a:cubicBezTo>
                      <a:pt x="98" y="66"/>
                      <a:pt x="90" y="70"/>
                      <a:pt x="89" y="82"/>
                    </a:cubicBezTo>
                    <a:cubicBezTo>
                      <a:pt x="87" y="81"/>
                      <a:pt x="81" y="66"/>
                      <a:pt x="81" y="65"/>
                    </a:cubicBezTo>
                    <a:lnTo>
                      <a:pt x="81" y="6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58" name="Freeform 48">
                <a:extLst>
                  <a:ext uri="{FF2B5EF4-FFF2-40B4-BE49-F238E27FC236}">
                    <a16:creationId xmlns:a16="http://schemas.microsoft.com/office/drawing/2014/main" id="{B830DA94-0BFB-A1ED-C826-F8AD4C9A9B6B}"/>
                  </a:ext>
                </a:extLst>
              </p:cNvPr>
              <p:cNvSpPr>
                <a:spLocks/>
              </p:cNvSpPr>
              <p:nvPr/>
            </p:nvSpPr>
            <p:spPr bwMode="auto">
              <a:xfrm>
                <a:off x="8722999" y="3938968"/>
                <a:ext cx="56626" cy="59687"/>
              </a:xfrm>
              <a:custGeom>
                <a:avLst/>
                <a:gdLst>
                  <a:gd name="T0" fmla="*/ 5 w 49"/>
                  <a:gd name="T1" fmla="*/ 52 h 52"/>
                  <a:gd name="T2" fmla="*/ 0 w 49"/>
                  <a:gd name="T3" fmla="*/ 52 h 52"/>
                  <a:gd name="T4" fmla="*/ 39 w 49"/>
                  <a:gd name="T5" fmla="*/ 8 h 52"/>
                  <a:gd name="T6" fmla="*/ 43 w 49"/>
                  <a:gd name="T7" fmla="*/ 0 h 52"/>
                  <a:gd name="T8" fmla="*/ 49 w 49"/>
                  <a:gd name="T9" fmla="*/ 11 h 52"/>
                  <a:gd name="T10" fmla="*/ 42 w 49"/>
                  <a:gd name="T11" fmla="*/ 15 h 52"/>
                  <a:gd name="T12" fmla="*/ 30 w 49"/>
                  <a:gd name="T13" fmla="*/ 22 h 52"/>
                  <a:gd name="T14" fmla="*/ 5 w 49"/>
                  <a:gd name="T15" fmla="*/ 52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2">
                    <a:moveTo>
                      <a:pt x="5" y="52"/>
                    </a:moveTo>
                    <a:cubicBezTo>
                      <a:pt x="0" y="52"/>
                      <a:pt x="0" y="52"/>
                      <a:pt x="0" y="52"/>
                    </a:cubicBezTo>
                    <a:cubicBezTo>
                      <a:pt x="8" y="31"/>
                      <a:pt x="31" y="23"/>
                      <a:pt x="39" y="8"/>
                    </a:cubicBezTo>
                    <a:cubicBezTo>
                      <a:pt x="40" y="5"/>
                      <a:pt x="40" y="2"/>
                      <a:pt x="43" y="0"/>
                    </a:cubicBezTo>
                    <a:cubicBezTo>
                      <a:pt x="42" y="6"/>
                      <a:pt x="46" y="8"/>
                      <a:pt x="49" y="11"/>
                    </a:cubicBezTo>
                    <a:cubicBezTo>
                      <a:pt x="46" y="13"/>
                      <a:pt x="45" y="15"/>
                      <a:pt x="42" y="15"/>
                    </a:cubicBezTo>
                    <a:cubicBezTo>
                      <a:pt x="40" y="21"/>
                      <a:pt x="35" y="22"/>
                      <a:pt x="30" y="22"/>
                    </a:cubicBezTo>
                    <a:cubicBezTo>
                      <a:pt x="27" y="38"/>
                      <a:pt x="13" y="47"/>
                      <a:pt x="5" y="5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59" name="Freeform 49">
                <a:extLst>
                  <a:ext uri="{FF2B5EF4-FFF2-40B4-BE49-F238E27FC236}">
                    <a16:creationId xmlns:a16="http://schemas.microsoft.com/office/drawing/2014/main" id="{2D6564C0-E84C-9B51-813C-04A803060D56}"/>
                  </a:ext>
                </a:extLst>
              </p:cNvPr>
              <p:cNvSpPr>
                <a:spLocks/>
              </p:cNvSpPr>
              <p:nvPr/>
            </p:nvSpPr>
            <p:spPr bwMode="auto">
              <a:xfrm>
                <a:off x="8764321" y="3738482"/>
                <a:ext cx="107131" cy="159164"/>
              </a:xfrm>
              <a:custGeom>
                <a:avLst/>
                <a:gdLst>
                  <a:gd name="T0" fmla="*/ 7 w 94"/>
                  <a:gd name="T1" fmla="*/ 57 h 139"/>
                  <a:gd name="T2" fmla="*/ 12 w 94"/>
                  <a:gd name="T3" fmla="*/ 36 h 139"/>
                  <a:gd name="T4" fmla="*/ 9 w 94"/>
                  <a:gd name="T5" fmla="*/ 14 h 139"/>
                  <a:gd name="T6" fmla="*/ 16 w 94"/>
                  <a:gd name="T7" fmla="*/ 0 h 139"/>
                  <a:gd name="T8" fmla="*/ 28 w 94"/>
                  <a:gd name="T9" fmla="*/ 13 h 139"/>
                  <a:gd name="T10" fmla="*/ 37 w 94"/>
                  <a:gd name="T11" fmla="*/ 6 h 139"/>
                  <a:gd name="T12" fmla="*/ 38 w 94"/>
                  <a:gd name="T13" fmla="*/ 10 h 139"/>
                  <a:gd name="T14" fmla="*/ 40 w 94"/>
                  <a:gd name="T15" fmla="*/ 15 h 139"/>
                  <a:gd name="T16" fmla="*/ 48 w 94"/>
                  <a:gd name="T17" fmla="*/ 46 h 139"/>
                  <a:gd name="T18" fmla="*/ 35 w 94"/>
                  <a:gd name="T19" fmla="*/ 77 h 139"/>
                  <a:gd name="T20" fmla="*/ 52 w 94"/>
                  <a:gd name="T21" fmla="*/ 108 h 139"/>
                  <a:gd name="T22" fmla="*/ 52 w 94"/>
                  <a:gd name="T23" fmla="*/ 105 h 139"/>
                  <a:gd name="T24" fmla="*/ 60 w 94"/>
                  <a:gd name="T25" fmla="*/ 99 h 139"/>
                  <a:gd name="T26" fmla="*/ 74 w 94"/>
                  <a:gd name="T27" fmla="*/ 116 h 139"/>
                  <a:gd name="T28" fmla="*/ 80 w 94"/>
                  <a:gd name="T29" fmla="*/ 111 h 139"/>
                  <a:gd name="T30" fmla="*/ 84 w 94"/>
                  <a:gd name="T31" fmla="*/ 112 h 139"/>
                  <a:gd name="T32" fmla="*/ 80 w 94"/>
                  <a:gd name="T33" fmla="*/ 120 h 139"/>
                  <a:gd name="T34" fmla="*/ 85 w 94"/>
                  <a:gd name="T35" fmla="*/ 121 h 139"/>
                  <a:gd name="T36" fmla="*/ 94 w 94"/>
                  <a:gd name="T37" fmla="*/ 129 h 139"/>
                  <a:gd name="T38" fmla="*/ 94 w 94"/>
                  <a:gd name="T39" fmla="*/ 135 h 139"/>
                  <a:gd name="T40" fmla="*/ 91 w 94"/>
                  <a:gd name="T41" fmla="*/ 139 h 139"/>
                  <a:gd name="T42" fmla="*/ 87 w 94"/>
                  <a:gd name="T43" fmla="*/ 133 h 139"/>
                  <a:gd name="T44" fmla="*/ 63 w 94"/>
                  <a:gd name="T45" fmla="*/ 112 h 139"/>
                  <a:gd name="T46" fmla="*/ 63 w 94"/>
                  <a:gd name="T47" fmla="*/ 125 h 139"/>
                  <a:gd name="T48" fmla="*/ 44 w 94"/>
                  <a:gd name="T49" fmla="*/ 109 h 139"/>
                  <a:gd name="T50" fmla="*/ 32 w 94"/>
                  <a:gd name="T51" fmla="*/ 113 h 139"/>
                  <a:gd name="T52" fmla="*/ 22 w 94"/>
                  <a:gd name="T53" fmla="*/ 104 h 139"/>
                  <a:gd name="T54" fmla="*/ 27 w 94"/>
                  <a:gd name="T55" fmla="*/ 96 h 139"/>
                  <a:gd name="T56" fmla="*/ 27 w 94"/>
                  <a:gd name="T57" fmla="*/ 89 h 139"/>
                  <a:gd name="T58" fmla="*/ 23 w 94"/>
                  <a:gd name="T59" fmla="*/ 89 h 139"/>
                  <a:gd name="T60" fmla="*/ 18 w 94"/>
                  <a:gd name="T61" fmla="*/ 94 h 139"/>
                  <a:gd name="T62" fmla="*/ 3 w 94"/>
                  <a:gd name="T63" fmla="*/ 81 h 139"/>
                  <a:gd name="T64" fmla="*/ 7 w 94"/>
                  <a:gd name="T65" fmla="*/ 5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139">
                    <a:moveTo>
                      <a:pt x="7" y="57"/>
                    </a:moveTo>
                    <a:cubicBezTo>
                      <a:pt x="10" y="52"/>
                      <a:pt x="12" y="42"/>
                      <a:pt x="12" y="36"/>
                    </a:cubicBezTo>
                    <a:cubicBezTo>
                      <a:pt x="12" y="28"/>
                      <a:pt x="8" y="22"/>
                      <a:pt x="9" y="14"/>
                    </a:cubicBezTo>
                    <a:cubicBezTo>
                      <a:pt x="9" y="7"/>
                      <a:pt x="10" y="0"/>
                      <a:pt x="16" y="0"/>
                    </a:cubicBezTo>
                    <a:cubicBezTo>
                      <a:pt x="23" y="1"/>
                      <a:pt x="22" y="13"/>
                      <a:pt x="28" y="13"/>
                    </a:cubicBezTo>
                    <a:cubicBezTo>
                      <a:pt x="32" y="13"/>
                      <a:pt x="34" y="8"/>
                      <a:pt x="37" y="6"/>
                    </a:cubicBezTo>
                    <a:cubicBezTo>
                      <a:pt x="37" y="7"/>
                      <a:pt x="38" y="9"/>
                      <a:pt x="38" y="10"/>
                    </a:cubicBezTo>
                    <a:cubicBezTo>
                      <a:pt x="38" y="11"/>
                      <a:pt x="40" y="13"/>
                      <a:pt x="40" y="15"/>
                    </a:cubicBezTo>
                    <a:cubicBezTo>
                      <a:pt x="39" y="24"/>
                      <a:pt x="48" y="34"/>
                      <a:pt x="48" y="46"/>
                    </a:cubicBezTo>
                    <a:cubicBezTo>
                      <a:pt x="48" y="61"/>
                      <a:pt x="35" y="62"/>
                      <a:pt x="35" y="77"/>
                    </a:cubicBezTo>
                    <a:cubicBezTo>
                      <a:pt x="35" y="87"/>
                      <a:pt x="44" y="105"/>
                      <a:pt x="52" y="108"/>
                    </a:cubicBezTo>
                    <a:cubicBezTo>
                      <a:pt x="52" y="108"/>
                      <a:pt x="52" y="105"/>
                      <a:pt x="52" y="105"/>
                    </a:cubicBezTo>
                    <a:cubicBezTo>
                      <a:pt x="52" y="102"/>
                      <a:pt x="56" y="99"/>
                      <a:pt x="60" y="99"/>
                    </a:cubicBezTo>
                    <a:cubicBezTo>
                      <a:pt x="68" y="100"/>
                      <a:pt x="70" y="115"/>
                      <a:pt x="74" y="116"/>
                    </a:cubicBezTo>
                    <a:cubicBezTo>
                      <a:pt x="77" y="116"/>
                      <a:pt x="77" y="111"/>
                      <a:pt x="80" y="111"/>
                    </a:cubicBezTo>
                    <a:cubicBezTo>
                      <a:pt x="82" y="111"/>
                      <a:pt x="83" y="112"/>
                      <a:pt x="84" y="112"/>
                    </a:cubicBezTo>
                    <a:cubicBezTo>
                      <a:pt x="84" y="116"/>
                      <a:pt x="80" y="117"/>
                      <a:pt x="80" y="120"/>
                    </a:cubicBezTo>
                    <a:cubicBezTo>
                      <a:pt x="80" y="122"/>
                      <a:pt x="83" y="121"/>
                      <a:pt x="85" y="121"/>
                    </a:cubicBezTo>
                    <a:cubicBezTo>
                      <a:pt x="85" y="126"/>
                      <a:pt x="89" y="129"/>
                      <a:pt x="94" y="129"/>
                    </a:cubicBezTo>
                    <a:cubicBezTo>
                      <a:pt x="94" y="131"/>
                      <a:pt x="94" y="133"/>
                      <a:pt x="94" y="135"/>
                    </a:cubicBezTo>
                    <a:cubicBezTo>
                      <a:pt x="94" y="136"/>
                      <a:pt x="92" y="139"/>
                      <a:pt x="91" y="139"/>
                    </a:cubicBezTo>
                    <a:cubicBezTo>
                      <a:pt x="89" y="139"/>
                      <a:pt x="88" y="135"/>
                      <a:pt x="87" y="133"/>
                    </a:cubicBezTo>
                    <a:cubicBezTo>
                      <a:pt x="83" y="125"/>
                      <a:pt x="67" y="118"/>
                      <a:pt x="63" y="112"/>
                    </a:cubicBezTo>
                    <a:cubicBezTo>
                      <a:pt x="59" y="117"/>
                      <a:pt x="61" y="119"/>
                      <a:pt x="63" y="125"/>
                    </a:cubicBezTo>
                    <a:cubicBezTo>
                      <a:pt x="54" y="125"/>
                      <a:pt x="53" y="110"/>
                      <a:pt x="44" y="109"/>
                    </a:cubicBezTo>
                    <a:cubicBezTo>
                      <a:pt x="39" y="109"/>
                      <a:pt x="37" y="114"/>
                      <a:pt x="32" y="113"/>
                    </a:cubicBezTo>
                    <a:cubicBezTo>
                      <a:pt x="28" y="113"/>
                      <a:pt x="22" y="107"/>
                      <a:pt x="22" y="104"/>
                    </a:cubicBezTo>
                    <a:cubicBezTo>
                      <a:pt x="22" y="99"/>
                      <a:pt x="25" y="97"/>
                      <a:pt x="27" y="96"/>
                    </a:cubicBezTo>
                    <a:cubicBezTo>
                      <a:pt x="27" y="89"/>
                      <a:pt x="27" y="89"/>
                      <a:pt x="27" y="89"/>
                    </a:cubicBezTo>
                    <a:cubicBezTo>
                      <a:pt x="23" y="89"/>
                      <a:pt x="23" y="89"/>
                      <a:pt x="23" y="89"/>
                    </a:cubicBezTo>
                    <a:cubicBezTo>
                      <a:pt x="21" y="91"/>
                      <a:pt x="20" y="94"/>
                      <a:pt x="18" y="94"/>
                    </a:cubicBezTo>
                    <a:cubicBezTo>
                      <a:pt x="15" y="94"/>
                      <a:pt x="3" y="85"/>
                      <a:pt x="3" y="81"/>
                    </a:cubicBezTo>
                    <a:cubicBezTo>
                      <a:pt x="3" y="70"/>
                      <a:pt x="0" y="55"/>
                      <a:pt x="7" y="5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60" name="Freeform 50">
                <a:extLst>
                  <a:ext uri="{FF2B5EF4-FFF2-40B4-BE49-F238E27FC236}">
                    <a16:creationId xmlns:a16="http://schemas.microsoft.com/office/drawing/2014/main" id="{D13DAA8C-8058-4EBF-C613-2E8B7ED0E561}"/>
                  </a:ext>
                </a:extLst>
              </p:cNvPr>
              <p:cNvSpPr>
                <a:spLocks/>
              </p:cNvSpPr>
              <p:nvPr/>
            </p:nvSpPr>
            <p:spPr bwMode="auto">
              <a:xfrm>
                <a:off x="8876043" y="3899177"/>
                <a:ext cx="35200" cy="62747"/>
              </a:xfrm>
              <a:custGeom>
                <a:avLst/>
                <a:gdLst>
                  <a:gd name="T0" fmla="*/ 28 w 31"/>
                  <a:gd name="T1" fmla="*/ 37 h 55"/>
                  <a:gd name="T2" fmla="*/ 17 w 31"/>
                  <a:gd name="T3" fmla="*/ 36 h 55"/>
                  <a:gd name="T4" fmla="*/ 23 w 31"/>
                  <a:gd name="T5" fmla="*/ 50 h 55"/>
                  <a:gd name="T6" fmla="*/ 23 w 31"/>
                  <a:gd name="T7" fmla="*/ 55 h 55"/>
                  <a:gd name="T8" fmla="*/ 17 w 31"/>
                  <a:gd name="T9" fmla="*/ 54 h 55"/>
                  <a:gd name="T10" fmla="*/ 14 w 31"/>
                  <a:gd name="T11" fmla="*/ 45 h 55"/>
                  <a:gd name="T12" fmla="*/ 14 w 31"/>
                  <a:gd name="T13" fmla="*/ 41 h 55"/>
                  <a:gd name="T14" fmla="*/ 4 w 31"/>
                  <a:gd name="T15" fmla="*/ 31 h 55"/>
                  <a:gd name="T16" fmla="*/ 4 w 31"/>
                  <a:gd name="T17" fmla="*/ 27 h 55"/>
                  <a:gd name="T18" fmla="*/ 13 w 31"/>
                  <a:gd name="T19" fmla="*/ 27 h 55"/>
                  <a:gd name="T20" fmla="*/ 16 w 31"/>
                  <a:gd name="T21" fmla="*/ 23 h 55"/>
                  <a:gd name="T22" fmla="*/ 0 w 31"/>
                  <a:gd name="T23" fmla="*/ 3 h 55"/>
                  <a:gd name="T24" fmla="*/ 6 w 31"/>
                  <a:gd name="T25" fmla="*/ 0 h 55"/>
                  <a:gd name="T26" fmla="*/ 21 w 31"/>
                  <a:gd name="T27" fmla="*/ 3 h 55"/>
                  <a:gd name="T28" fmla="*/ 21 w 31"/>
                  <a:gd name="T29" fmla="*/ 10 h 55"/>
                  <a:gd name="T30" fmla="*/ 25 w 31"/>
                  <a:gd name="T31" fmla="*/ 10 h 55"/>
                  <a:gd name="T32" fmla="*/ 25 w 31"/>
                  <a:gd name="T33" fmla="*/ 21 h 55"/>
                  <a:gd name="T34" fmla="*/ 31 w 31"/>
                  <a:gd name="T35" fmla="*/ 28 h 55"/>
                  <a:gd name="T36" fmla="*/ 28 w 31"/>
                  <a:gd name="T37"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55">
                    <a:moveTo>
                      <a:pt x="28" y="37"/>
                    </a:moveTo>
                    <a:cubicBezTo>
                      <a:pt x="17" y="36"/>
                      <a:pt x="17" y="36"/>
                      <a:pt x="17" y="36"/>
                    </a:cubicBezTo>
                    <a:cubicBezTo>
                      <a:pt x="18" y="42"/>
                      <a:pt x="21" y="49"/>
                      <a:pt x="23" y="50"/>
                    </a:cubicBezTo>
                    <a:cubicBezTo>
                      <a:pt x="23" y="55"/>
                      <a:pt x="23" y="55"/>
                      <a:pt x="23" y="55"/>
                    </a:cubicBezTo>
                    <a:cubicBezTo>
                      <a:pt x="21" y="55"/>
                      <a:pt x="19" y="54"/>
                      <a:pt x="17" y="54"/>
                    </a:cubicBezTo>
                    <a:cubicBezTo>
                      <a:pt x="12" y="54"/>
                      <a:pt x="11" y="49"/>
                      <a:pt x="14" y="45"/>
                    </a:cubicBezTo>
                    <a:cubicBezTo>
                      <a:pt x="14" y="41"/>
                      <a:pt x="14" y="41"/>
                      <a:pt x="14" y="41"/>
                    </a:cubicBezTo>
                    <a:cubicBezTo>
                      <a:pt x="9" y="40"/>
                      <a:pt x="4" y="33"/>
                      <a:pt x="4" y="31"/>
                    </a:cubicBezTo>
                    <a:cubicBezTo>
                      <a:pt x="4" y="27"/>
                      <a:pt x="4" y="27"/>
                      <a:pt x="4" y="27"/>
                    </a:cubicBezTo>
                    <a:cubicBezTo>
                      <a:pt x="7" y="27"/>
                      <a:pt x="12" y="27"/>
                      <a:pt x="13" y="27"/>
                    </a:cubicBezTo>
                    <a:cubicBezTo>
                      <a:pt x="14" y="27"/>
                      <a:pt x="16" y="25"/>
                      <a:pt x="16" y="23"/>
                    </a:cubicBezTo>
                    <a:cubicBezTo>
                      <a:pt x="16" y="14"/>
                      <a:pt x="1" y="9"/>
                      <a:pt x="0" y="3"/>
                    </a:cubicBezTo>
                    <a:cubicBezTo>
                      <a:pt x="2" y="2"/>
                      <a:pt x="4" y="0"/>
                      <a:pt x="6" y="0"/>
                    </a:cubicBezTo>
                    <a:cubicBezTo>
                      <a:pt x="12" y="0"/>
                      <a:pt x="16" y="3"/>
                      <a:pt x="21" y="3"/>
                    </a:cubicBezTo>
                    <a:cubicBezTo>
                      <a:pt x="21" y="5"/>
                      <a:pt x="22" y="8"/>
                      <a:pt x="21" y="10"/>
                    </a:cubicBezTo>
                    <a:cubicBezTo>
                      <a:pt x="23" y="10"/>
                      <a:pt x="24" y="10"/>
                      <a:pt x="25" y="10"/>
                    </a:cubicBezTo>
                    <a:cubicBezTo>
                      <a:pt x="26" y="14"/>
                      <a:pt x="25" y="21"/>
                      <a:pt x="25" y="21"/>
                    </a:cubicBezTo>
                    <a:cubicBezTo>
                      <a:pt x="25" y="21"/>
                      <a:pt x="30" y="28"/>
                      <a:pt x="31" y="28"/>
                    </a:cubicBezTo>
                    <a:cubicBezTo>
                      <a:pt x="30" y="32"/>
                      <a:pt x="28" y="34"/>
                      <a:pt x="28" y="3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61" name="Freeform 51">
                <a:extLst>
                  <a:ext uri="{FF2B5EF4-FFF2-40B4-BE49-F238E27FC236}">
                    <a16:creationId xmlns:a16="http://schemas.microsoft.com/office/drawing/2014/main" id="{E02D80EA-D26F-6A58-CE2C-2D1B1B958E48}"/>
                  </a:ext>
                </a:extLst>
              </p:cNvPr>
              <p:cNvSpPr>
                <a:spLocks/>
              </p:cNvSpPr>
              <p:nvPr/>
            </p:nvSpPr>
            <p:spPr bwMode="auto">
              <a:xfrm>
                <a:off x="8824008" y="3916012"/>
                <a:ext cx="29078" cy="39791"/>
              </a:xfrm>
              <a:custGeom>
                <a:avLst/>
                <a:gdLst>
                  <a:gd name="T0" fmla="*/ 5 w 25"/>
                  <a:gd name="T1" fmla="*/ 0 h 34"/>
                  <a:gd name="T2" fmla="*/ 24 w 25"/>
                  <a:gd name="T3" fmla="*/ 12 h 34"/>
                  <a:gd name="T4" fmla="*/ 2 w 25"/>
                  <a:gd name="T5" fmla="*/ 34 h 34"/>
                  <a:gd name="T6" fmla="*/ 0 w 25"/>
                  <a:gd name="T7" fmla="*/ 3 h 34"/>
                  <a:gd name="T8" fmla="*/ 4 w 25"/>
                  <a:gd name="T9" fmla="*/ 0 h 34"/>
                  <a:gd name="T10" fmla="*/ 8 w 25"/>
                  <a:gd name="T11" fmla="*/ 3 h 34"/>
                  <a:gd name="T12" fmla="*/ 5 w 25"/>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25" h="34">
                    <a:moveTo>
                      <a:pt x="5" y="0"/>
                    </a:moveTo>
                    <a:cubicBezTo>
                      <a:pt x="7" y="4"/>
                      <a:pt x="25" y="6"/>
                      <a:pt x="24" y="12"/>
                    </a:cubicBezTo>
                    <a:cubicBezTo>
                      <a:pt x="24" y="24"/>
                      <a:pt x="8" y="30"/>
                      <a:pt x="2" y="34"/>
                    </a:cubicBezTo>
                    <a:cubicBezTo>
                      <a:pt x="2" y="22"/>
                      <a:pt x="0" y="9"/>
                      <a:pt x="0" y="3"/>
                    </a:cubicBezTo>
                    <a:cubicBezTo>
                      <a:pt x="0" y="2"/>
                      <a:pt x="3" y="0"/>
                      <a:pt x="4" y="0"/>
                    </a:cubicBezTo>
                    <a:cubicBezTo>
                      <a:pt x="5" y="0"/>
                      <a:pt x="7" y="2"/>
                      <a:pt x="8" y="3"/>
                    </a:cubicBezTo>
                    <a:lnTo>
                      <a:pt x="5"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62" name="Freeform 52">
                <a:extLst>
                  <a:ext uri="{FF2B5EF4-FFF2-40B4-BE49-F238E27FC236}">
                    <a16:creationId xmlns:a16="http://schemas.microsoft.com/office/drawing/2014/main" id="{94381307-5284-7B0B-D64F-25C81B9B6A1F}"/>
                  </a:ext>
                </a:extLst>
              </p:cNvPr>
              <p:cNvSpPr>
                <a:spLocks/>
              </p:cNvSpPr>
              <p:nvPr/>
            </p:nvSpPr>
            <p:spPr bwMode="auto">
              <a:xfrm>
                <a:off x="8840843" y="3938968"/>
                <a:ext cx="26017" cy="50504"/>
              </a:xfrm>
              <a:custGeom>
                <a:avLst/>
                <a:gdLst>
                  <a:gd name="T0" fmla="*/ 24 w 24"/>
                  <a:gd name="T1" fmla="*/ 10 h 44"/>
                  <a:gd name="T2" fmla="*/ 16 w 24"/>
                  <a:gd name="T3" fmla="*/ 32 h 44"/>
                  <a:gd name="T4" fmla="*/ 19 w 24"/>
                  <a:gd name="T5" fmla="*/ 41 h 44"/>
                  <a:gd name="T6" fmla="*/ 15 w 24"/>
                  <a:gd name="T7" fmla="*/ 44 h 44"/>
                  <a:gd name="T8" fmla="*/ 0 w 24"/>
                  <a:gd name="T9" fmla="*/ 26 h 44"/>
                  <a:gd name="T10" fmla="*/ 6 w 24"/>
                  <a:gd name="T11" fmla="*/ 22 h 44"/>
                  <a:gd name="T12" fmla="*/ 14 w 24"/>
                  <a:gd name="T13" fmla="*/ 2 h 44"/>
                  <a:gd name="T14" fmla="*/ 24 w 24"/>
                  <a:gd name="T15" fmla="*/ 1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4">
                    <a:moveTo>
                      <a:pt x="24" y="10"/>
                    </a:moveTo>
                    <a:cubicBezTo>
                      <a:pt x="24" y="18"/>
                      <a:pt x="16" y="24"/>
                      <a:pt x="16" y="32"/>
                    </a:cubicBezTo>
                    <a:cubicBezTo>
                      <a:pt x="16" y="38"/>
                      <a:pt x="19" y="37"/>
                      <a:pt x="19" y="41"/>
                    </a:cubicBezTo>
                    <a:cubicBezTo>
                      <a:pt x="19" y="42"/>
                      <a:pt x="17" y="44"/>
                      <a:pt x="15" y="44"/>
                    </a:cubicBezTo>
                    <a:cubicBezTo>
                      <a:pt x="12" y="44"/>
                      <a:pt x="0" y="31"/>
                      <a:pt x="0" y="26"/>
                    </a:cubicBezTo>
                    <a:cubicBezTo>
                      <a:pt x="0" y="24"/>
                      <a:pt x="4" y="22"/>
                      <a:pt x="6" y="22"/>
                    </a:cubicBezTo>
                    <a:cubicBezTo>
                      <a:pt x="7" y="20"/>
                      <a:pt x="10" y="3"/>
                      <a:pt x="14" y="2"/>
                    </a:cubicBezTo>
                    <a:cubicBezTo>
                      <a:pt x="21" y="0"/>
                      <a:pt x="24" y="6"/>
                      <a:pt x="24" y="1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63" name="Freeform 53">
                <a:extLst>
                  <a:ext uri="{FF2B5EF4-FFF2-40B4-BE49-F238E27FC236}">
                    <a16:creationId xmlns:a16="http://schemas.microsoft.com/office/drawing/2014/main" id="{B4628C6E-30AF-A488-D836-397155031577}"/>
                  </a:ext>
                </a:extLst>
              </p:cNvPr>
              <p:cNvSpPr>
                <a:spLocks/>
              </p:cNvSpPr>
              <p:nvPr/>
            </p:nvSpPr>
            <p:spPr bwMode="auto">
              <a:xfrm>
                <a:off x="8862269" y="3942029"/>
                <a:ext cx="15304" cy="30608"/>
              </a:xfrm>
              <a:custGeom>
                <a:avLst/>
                <a:gdLst>
                  <a:gd name="T0" fmla="*/ 13 w 13"/>
                  <a:gd name="T1" fmla="*/ 0 h 26"/>
                  <a:gd name="T2" fmla="*/ 4 w 13"/>
                  <a:gd name="T3" fmla="*/ 26 h 26"/>
                  <a:gd name="T4" fmla="*/ 0 w 13"/>
                  <a:gd name="T5" fmla="*/ 26 h 26"/>
                  <a:gd name="T6" fmla="*/ 7 w 13"/>
                  <a:gd name="T7" fmla="*/ 0 h 26"/>
                  <a:gd name="T8" fmla="*/ 13 w 13"/>
                  <a:gd name="T9" fmla="*/ 0 h 26"/>
                </a:gdLst>
                <a:ahLst/>
                <a:cxnLst>
                  <a:cxn ang="0">
                    <a:pos x="T0" y="T1"/>
                  </a:cxn>
                  <a:cxn ang="0">
                    <a:pos x="T2" y="T3"/>
                  </a:cxn>
                  <a:cxn ang="0">
                    <a:pos x="T4" y="T5"/>
                  </a:cxn>
                  <a:cxn ang="0">
                    <a:pos x="T6" y="T7"/>
                  </a:cxn>
                  <a:cxn ang="0">
                    <a:pos x="T8" y="T9"/>
                  </a:cxn>
                </a:cxnLst>
                <a:rect l="0" t="0" r="r" b="b"/>
                <a:pathLst>
                  <a:path w="13" h="26">
                    <a:moveTo>
                      <a:pt x="13" y="0"/>
                    </a:moveTo>
                    <a:cubicBezTo>
                      <a:pt x="13" y="13"/>
                      <a:pt x="4" y="16"/>
                      <a:pt x="4" y="26"/>
                    </a:cubicBezTo>
                    <a:cubicBezTo>
                      <a:pt x="3" y="26"/>
                      <a:pt x="1" y="26"/>
                      <a:pt x="0" y="26"/>
                    </a:cubicBezTo>
                    <a:cubicBezTo>
                      <a:pt x="2" y="18"/>
                      <a:pt x="7" y="13"/>
                      <a:pt x="7" y="0"/>
                    </a:cubicBezTo>
                    <a:cubicBezTo>
                      <a:pt x="9" y="0"/>
                      <a:pt x="11" y="0"/>
                      <a:pt x="13"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64" name="Freeform 54">
                <a:extLst>
                  <a:ext uri="{FF2B5EF4-FFF2-40B4-BE49-F238E27FC236}">
                    <a16:creationId xmlns:a16="http://schemas.microsoft.com/office/drawing/2014/main" id="{EE2DC03B-D8D8-9D93-FC3F-8EEEED095F49}"/>
                  </a:ext>
                </a:extLst>
              </p:cNvPr>
              <p:cNvSpPr>
                <a:spLocks/>
              </p:cNvSpPr>
              <p:nvPr/>
            </p:nvSpPr>
            <p:spPr bwMode="auto">
              <a:xfrm>
                <a:off x="8869921" y="3963455"/>
                <a:ext cx="18365" cy="15304"/>
              </a:xfrm>
              <a:custGeom>
                <a:avLst/>
                <a:gdLst>
                  <a:gd name="T0" fmla="*/ 16 w 16"/>
                  <a:gd name="T1" fmla="*/ 0 h 14"/>
                  <a:gd name="T2" fmla="*/ 5 w 16"/>
                  <a:gd name="T3" fmla="*/ 13 h 14"/>
                  <a:gd name="T4" fmla="*/ 0 w 16"/>
                  <a:gd name="T5" fmla="*/ 10 h 14"/>
                  <a:gd name="T6" fmla="*/ 7 w 16"/>
                  <a:gd name="T7" fmla="*/ 0 h 14"/>
                  <a:gd name="T8" fmla="*/ 16 w 16"/>
                  <a:gd name="T9" fmla="*/ 0 h 14"/>
                </a:gdLst>
                <a:ahLst/>
                <a:cxnLst>
                  <a:cxn ang="0">
                    <a:pos x="T0" y="T1"/>
                  </a:cxn>
                  <a:cxn ang="0">
                    <a:pos x="T2" y="T3"/>
                  </a:cxn>
                  <a:cxn ang="0">
                    <a:pos x="T4" y="T5"/>
                  </a:cxn>
                  <a:cxn ang="0">
                    <a:pos x="T6" y="T7"/>
                  </a:cxn>
                  <a:cxn ang="0">
                    <a:pos x="T8" y="T9"/>
                  </a:cxn>
                </a:cxnLst>
                <a:rect l="0" t="0" r="r" b="b"/>
                <a:pathLst>
                  <a:path w="16" h="14">
                    <a:moveTo>
                      <a:pt x="16" y="0"/>
                    </a:moveTo>
                    <a:cubicBezTo>
                      <a:pt x="16" y="7"/>
                      <a:pt x="11" y="14"/>
                      <a:pt x="5" y="13"/>
                    </a:cubicBezTo>
                    <a:cubicBezTo>
                      <a:pt x="3" y="13"/>
                      <a:pt x="0" y="11"/>
                      <a:pt x="0" y="10"/>
                    </a:cubicBezTo>
                    <a:cubicBezTo>
                      <a:pt x="0" y="6"/>
                      <a:pt x="5" y="4"/>
                      <a:pt x="7" y="0"/>
                    </a:cubicBezTo>
                    <a:cubicBezTo>
                      <a:pt x="10" y="1"/>
                      <a:pt x="14" y="2"/>
                      <a:pt x="16"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65" name="Freeform 55">
                <a:extLst>
                  <a:ext uri="{FF2B5EF4-FFF2-40B4-BE49-F238E27FC236}">
                    <a16:creationId xmlns:a16="http://schemas.microsoft.com/office/drawing/2014/main" id="{EC714781-69F4-EABE-9070-2DE6E887C43E}"/>
                  </a:ext>
                </a:extLst>
              </p:cNvPr>
              <p:cNvSpPr>
                <a:spLocks/>
              </p:cNvSpPr>
              <p:nvPr/>
            </p:nvSpPr>
            <p:spPr bwMode="auto">
              <a:xfrm>
                <a:off x="8851556" y="3899177"/>
                <a:ext cx="19896" cy="24487"/>
              </a:xfrm>
              <a:custGeom>
                <a:avLst/>
                <a:gdLst>
                  <a:gd name="T0" fmla="*/ 0 w 17"/>
                  <a:gd name="T1" fmla="*/ 10 h 21"/>
                  <a:gd name="T2" fmla="*/ 0 w 17"/>
                  <a:gd name="T3" fmla="*/ 0 h 21"/>
                  <a:gd name="T4" fmla="*/ 6 w 17"/>
                  <a:gd name="T5" fmla="*/ 0 h 21"/>
                  <a:gd name="T6" fmla="*/ 17 w 17"/>
                  <a:gd name="T7" fmla="*/ 17 h 21"/>
                  <a:gd name="T8" fmla="*/ 10 w 17"/>
                  <a:gd name="T9" fmla="*/ 10 h 21"/>
                  <a:gd name="T10" fmla="*/ 0 w 17"/>
                  <a:gd name="T11" fmla="*/ 10 h 21"/>
                </a:gdLst>
                <a:ahLst/>
                <a:cxnLst>
                  <a:cxn ang="0">
                    <a:pos x="T0" y="T1"/>
                  </a:cxn>
                  <a:cxn ang="0">
                    <a:pos x="T2" y="T3"/>
                  </a:cxn>
                  <a:cxn ang="0">
                    <a:pos x="T4" y="T5"/>
                  </a:cxn>
                  <a:cxn ang="0">
                    <a:pos x="T6" y="T7"/>
                  </a:cxn>
                  <a:cxn ang="0">
                    <a:pos x="T8" y="T9"/>
                  </a:cxn>
                  <a:cxn ang="0">
                    <a:pos x="T10" y="T11"/>
                  </a:cxn>
                </a:cxnLst>
                <a:rect l="0" t="0" r="r" b="b"/>
                <a:pathLst>
                  <a:path w="17" h="21">
                    <a:moveTo>
                      <a:pt x="0" y="10"/>
                    </a:moveTo>
                    <a:cubicBezTo>
                      <a:pt x="0" y="5"/>
                      <a:pt x="0" y="3"/>
                      <a:pt x="0" y="0"/>
                    </a:cubicBezTo>
                    <a:cubicBezTo>
                      <a:pt x="6" y="0"/>
                      <a:pt x="6" y="0"/>
                      <a:pt x="6" y="0"/>
                    </a:cubicBezTo>
                    <a:cubicBezTo>
                      <a:pt x="8" y="6"/>
                      <a:pt x="17" y="8"/>
                      <a:pt x="17" y="17"/>
                    </a:cubicBezTo>
                    <a:cubicBezTo>
                      <a:pt x="17" y="21"/>
                      <a:pt x="10" y="14"/>
                      <a:pt x="10" y="10"/>
                    </a:cubicBezTo>
                    <a:cubicBezTo>
                      <a:pt x="6" y="10"/>
                      <a:pt x="4" y="10"/>
                      <a:pt x="0" y="1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66" name="Freeform 56">
                <a:extLst>
                  <a:ext uri="{FF2B5EF4-FFF2-40B4-BE49-F238E27FC236}">
                    <a16:creationId xmlns:a16="http://schemas.microsoft.com/office/drawing/2014/main" id="{D041EAFD-718F-1D5C-B141-C5BED5BFCCA5}"/>
                  </a:ext>
                </a:extLst>
              </p:cNvPr>
              <p:cNvSpPr>
                <a:spLocks/>
              </p:cNvSpPr>
              <p:nvPr/>
            </p:nvSpPr>
            <p:spPr bwMode="auto">
              <a:xfrm>
                <a:off x="8785747" y="3874690"/>
                <a:ext cx="30609" cy="30608"/>
              </a:xfrm>
              <a:custGeom>
                <a:avLst/>
                <a:gdLst>
                  <a:gd name="T0" fmla="*/ 19 w 26"/>
                  <a:gd name="T1" fmla="*/ 27 h 27"/>
                  <a:gd name="T2" fmla="*/ 0 w 26"/>
                  <a:gd name="T3" fmla="*/ 0 h 27"/>
                  <a:gd name="T4" fmla="*/ 6 w 26"/>
                  <a:gd name="T5" fmla="*/ 0 h 27"/>
                  <a:gd name="T6" fmla="*/ 24 w 26"/>
                  <a:gd name="T7" fmla="*/ 13 h 27"/>
                  <a:gd name="T8" fmla="*/ 19 w 26"/>
                  <a:gd name="T9" fmla="*/ 27 h 27"/>
                </a:gdLst>
                <a:ahLst/>
                <a:cxnLst>
                  <a:cxn ang="0">
                    <a:pos x="T0" y="T1"/>
                  </a:cxn>
                  <a:cxn ang="0">
                    <a:pos x="T2" y="T3"/>
                  </a:cxn>
                  <a:cxn ang="0">
                    <a:pos x="T4" y="T5"/>
                  </a:cxn>
                  <a:cxn ang="0">
                    <a:pos x="T6" y="T7"/>
                  </a:cxn>
                  <a:cxn ang="0">
                    <a:pos x="T8" y="T9"/>
                  </a:cxn>
                </a:cxnLst>
                <a:rect l="0" t="0" r="r" b="b"/>
                <a:pathLst>
                  <a:path w="26" h="27">
                    <a:moveTo>
                      <a:pt x="19" y="27"/>
                    </a:moveTo>
                    <a:cubicBezTo>
                      <a:pt x="15" y="27"/>
                      <a:pt x="0" y="0"/>
                      <a:pt x="0" y="0"/>
                    </a:cubicBezTo>
                    <a:cubicBezTo>
                      <a:pt x="6" y="0"/>
                      <a:pt x="6" y="0"/>
                      <a:pt x="6" y="0"/>
                    </a:cubicBezTo>
                    <a:cubicBezTo>
                      <a:pt x="15" y="6"/>
                      <a:pt x="22" y="5"/>
                      <a:pt x="24" y="13"/>
                    </a:cubicBezTo>
                    <a:cubicBezTo>
                      <a:pt x="26" y="18"/>
                      <a:pt x="22" y="27"/>
                      <a:pt x="19" y="2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67" name="Freeform 57">
                <a:extLst>
                  <a:ext uri="{FF2B5EF4-FFF2-40B4-BE49-F238E27FC236}">
                    <a16:creationId xmlns:a16="http://schemas.microsoft.com/office/drawing/2014/main" id="{DF24FB7C-2660-9208-1A09-85C820D5EEF7}"/>
                  </a:ext>
                </a:extLst>
              </p:cNvPr>
              <p:cNvSpPr>
                <a:spLocks/>
              </p:cNvSpPr>
              <p:nvPr/>
            </p:nvSpPr>
            <p:spPr bwMode="auto">
              <a:xfrm>
                <a:off x="8816356" y="3877751"/>
                <a:ext cx="7652" cy="3061"/>
              </a:xfrm>
              <a:custGeom>
                <a:avLst/>
                <a:gdLst>
                  <a:gd name="T0" fmla="*/ 0 w 7"/>
                  <a:gd name="T1" fmla="*/ 2 h 3"/>
                  <a:gd name="T2" fmla="*/ 7 w 7"/>
                  <a:gd name="T3" fmla="*/ 2 h 3"/>
                  <a:gd name="T4" fmla="*/ 0 w 7"/>
                  <a:gd name="T5" fmla="*/ 2 h 3"/>
                </a:gdLst>
                <a:ahLst/>
                <a:cxnLst>
                  <a:cxn ang="0">
                    <a:pos x="T0" y="T1"/>
                  </a:cxn>
                  <a:cxn ang="0">
                    <a:pos x="T2" y="T3"/>
                  </a:cxn>
                  <a:cxn ang="0">
                    <a:pos x="T4" y="T5"/>
                  </a:cxn>
                </a:cxnLst>
                <a:rect l="0" t="0" r="r" b="b"/>
                <a:pathLst>
                  <a:path w="7" h="3">
                    <a:moveTo>
                      <a:pt x="0" y="2"/>
                    </a:moveTo>
                    <a:cubicBezTo>
                      <a:pt x="2" y="3"/>
                      <a:pt x="6" y="2"/>
                      <a:pt x="7" y="2"/>
                    </a:cubicBezTo>
                    <a:cubicBezTo>
                      <a:pt x="6" y="0"/>
                      <a:pt x="2" y="1"/>
                      <a:pt x="0" y="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68" name="Freeform 58">
                <a:extLst>
                  <a:ext uri="{FF2B5EF4-FFF2-40B4-BE49-F238E27FC236}">
                    <a16:creationId xmlns:a16="http://schemas.microsoft.com/office/drawing/2014/main" id="{6207DC7D-0D8C-DBC9-2FFF-8988A1062F64}"/>
                  </a:ext>
                </a:extLst>
              </p:cNvPr>
              <p:cNvSpPr>
                <a:spLocks/>
              </p:cNvSpPr>
              <p:nvPr/>
            </p:nvSpPr>
            <p:spPr bwMode="auto">
              <a:xfrm>
                <a:off x="8771973" y="3550240"/>
                <a:ext cx="55096" cy="79582"/>
              </a:xfrm>
              <a:custGeom>
                <a:avLst/>
                <a:gdLst>
                  <a:gd name="T0" fmla="*/ 13 w 47"/>
                  <a:gd name="T1" fmla="*/ 70 h 70"/>
                  <a:gd name="T2" fmla="*/ 2 w 47"/>
                  <a:gd name="T3" fmla="*/ 48 h 70"/>
                  <a:gd name="T4" fmla="*/ 29 w 47"/>
                  <a:gd name="T5" fmla="*/ 0 h 70"/>
                  <a:gd name="T6" fmla="*/ 13 w 47"/>
                  <a:gd name="T7" fmla="*/ 70 h 70"/>
                </a:gdLst>
                <a:ahLst/>
                <a:cxnLst>
                  <a:cxn ang="0">
                    <a:pos x="T0" y="T1"/>
                  </a:cxn>
                  <a:cxn ang="0">
                    <a:pos x="T2" y="T3"/>
                  </a:cxn>
                  <a:cxn ang="0">
                    <a:pos x="T4" y="T5"/>
                  </a:cxn>
                  <a:cxn ang="0">
                    <a:pos x="T6" y="T7"/>
                  </a:cxn>
                </a:cxnLst>
                <a:rect l="0" t="0" r="r" b="b"/>
                <a:pathLst>
                  <a:path w="47" h="70">
                    <a:moveTo>
                      <a:pt x="13" y="70"/>
                    </a:moveTo>
                    <a:cubicBezTo>
                      <a:pt x="0" y="70"/>
                      <a:pt x="2" y="60"/>
                      <a:pt x="2" y="48"/>
                    </a:cubicBezTo>
                    <a:cubicBezTo>
                      <a:pt x="2" y="31"/>
                      <a:pt x="18" y="0"/>
                      <a:pt x="29" y="0"/>
                    </a:cubicBezTo>
                    <a:cubicBezTo>
                      <a:pt x="47" y="0"/>
                      <a:pt x="31" y="70"/>
                      <a:pt x="13" y="7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69" name="Freeform 59">
                <a:extLst>
                  <a:ext uri="{FF2B5EF4-FFF2-40B4-BE49-F238E27FC236}">
                    <a16:creationId xmlns:a16="http://schemas.microsoft.com/office/drawing/2014/main" id="{DB10DA0C-4A31-8E49-01B7-52DA7E7EB4D8}"/>
                  </a:ext>
                </a:extLst>
              </p:cNvPr>
              <p:cNvSpPr>
                <a:spLocks/>
              </p:cNvSpPr>
              <p:nvPr/>
            </p:nvSpPr>
            <p:spPr bwMode="auto">
              <a:xfrm>
                <a:off x="8487311" y="3691039"/>
                <a:ext cx="62748" cy="55095"/>
              </a:xfrm>
              <a:custGeom>
                <a:avLst/>
                <a:gdLst>
                  <a:gd name="T0" fmla="*/ 3 w 54"/>
                  <a:gd name="T1" fmla="*/ 20 h 48"/>
                  <a:gd name="T2" fmla="*/ 45 w 54"/>
                  <a:gd name="T3" fmla="*/ 0 h 48"/>
                  <a:gd name="T4" fmla="*/ 54 w 54"/>
                  <a:gd name="T5" fmla="*/ 12 h 48"/>
                  <a:gd name="T6" fmla="*/ 20 w 54"/>
                  <a:gd name="T7" fmla="*/ 48 h 48"/>
                  <a:gd name="T8" fmla="*/ 3 w 54"/>
                  <a:gd name="T9" fmla="*/ 32 h 48"/>
                  <a:gd name="T10" fmla="*/ 3 w 54"/>
                  <a:gd name="T11" fmla="*/ 20 h 48"/>
                </a:gdLst>
                <a:ahLst/>
                <a:cxnLst>
                  <a:cxn ang="0">
                    <a:pos x="T0" y="T1"/>
                  </a:cxn>
                  <a:cxn ang="0">
                    <a:pos x="T2" y="T3"/>
                  </a:cxn>
                  <a:cxn ang="0">
                    <a:pos x="T4" y="T5"/>
                  </a:cxn>
                  <a:cxn ang="0">
                    <a:pos x="T6" y="T7"/>
                  </a:cxn>
                  <a:cxn ang="0">
                    <a:pos x="T8" y="T9"/>
                  </a:cxn>
                  <a:cxn ang="0">
                    <a:pos x="T10" y="T11"/>
                  </a:cxn>
                </a:cxnLst>
                <a:rect l="0" t="0" r="r" b="b"/>
                <a:pathLst>
                  <a:path w="54" h="48">
                    <a:moveTo>
                      <a:pt x="3" y="20"/>
                    </a:moveTo>
                    <a:cubicBezTo>
                      <a:pt x="9" y="20"/>
                      <a:pt x="35" y="0"/>
                      <a:pt x="45" y="0"/>
                    </a:cubicBezTo>
                    <a:cubicBezTo>
                      <a:pt x="49" y="0"/>
                      <a:pt x="54" y="7"/>
                      <a:pt x="54" y="12"/>
                    </a:cubicBezTo>
                    <a:cubicBezTo>
                      <a:pt x="54" y="23"/>
                      <a:pt x="31" y="48"/>
                      <a:pt x="20" y="48"/>
                    </a:cubicBezTo>
                    <a:cubicBezTo>
                      <a:pt x="9" y="48"/>
                      <a:pt x="3" y="42"/>
                      <a:pt x="3" y="32"/>
                    </a:cubicBezTo>
                    <a:cubicBezTo>
                      <a:pt x="3" y="27"/>
                      <a:pt x="0" y="20"/>
                      <a:pt x="3" y="2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70" name="Freeform 60">
                <a:extLst>
                  <a:ext uri="{FF2B5EF4-FFF2-40B4-BE49-F238E27FC236}">
                    <a16:creationId xmlns:a16="http://schemas.microsoft.com/office/drawing/2014/main" id="{39EDA119-CC21-D218-1727-C03C0C1EE349}"/>
                  </a:ext>
                </a:extLst>
              </p:cNvPr>
              <p:cNvSpPr>
                <a:spLocks/>
              </p:cNvSpPr>
              <p:nvPr/>
            </p:nvSpPr>
            <p:spPr bwMode="auto">
              <a:xfrm>
                <a:off x="8224076" y="3603805"/>
                <a:ext cx="287723" cy="583092"/>
              </a:xfrm>
              <a:custGeom>
                <a:avLst/>
                <a:gdLst>
                  <a:gd name="T0" fmla="*/ 21 w 252"/>
                  <a:gd name="T1" fmla="*/ 311 h 509"/>
                  <a:gd name="T2" fmla="*/ 36 w 252"/>
                  <a:gd name="T3" fmla="*/ 273 h 509"/>
                  <a:gd name="T4" fmla="*/ 42 w 252"/>
                  <a:gd name="T5" fmla="*/ 265 h 509"/>
                  <a:gd name="T6" fmla="*/ 26 w 252"/>
                  <a:gd name="T7" fmla="*/ 215 h 509"/>
                  <a:gd name="T8" fmla="*/ 12 w 252"/>
                  <a:gd name="T9" fmla="*/ 197 h 509"/>
                  <a:gd name="T10" fmla="*/ 13 w 252"/>
                  <a:gd name="T11" fmla="*/ 190 h 509"/>
                  <a:gd name="T12" fmla="*/ 13 w 252"/>
                  <a:gd name="T13" fmla="*/ 191 h 509"/>
                  <a:gd name="T14" fmla="*/ 21 w 252"/>
                  <a:gd name="T15" fmla="*/ 174 h 509"/>
                  <a:gd name="T16" fmla="*/ 15 w 252"/>
                  <a:gd name="T17" fmla="*/ 139 h 509"/>
                  <a:gd name="T18" fmla="*/ 0 w 252"/>
                  <a:gd name="T19" fmla="*/ 118 h 509"/>
                  <a:gd name="T20" fmla="*/ 12 w 252"/>
                  <a:gd name="T21" fmla="*/ 84 h 509"/>
                  <a:gd name="T22" fmla="*/ 31 w 252"/>
                  <a:gd name="T23" fmla="*/ 78 h 509"/>
                  <a:gd name="T24" fmla="*/ 76 w 252"/>
                  <a:gd name="T25" fmla="*/ 35 h 509"/>
                  <a:gd name="T26" fmla="*/ 81 w 252"/>
                  <a:gd name="T27" fmla="*/ 35 h 509"/>
                  <a:gd name="T28" fmla="*/ 85 w 252"/>
                  <a:gd name="T29" fmla="*/ 44 h 509"/>
                  <a:gd name="T30" fmla="*/ 89 w 252"/>
                  <a:gd name="T31" fmla="*/ 37 h 509"/>
                  <a:gd name="T32" fmla="*/ 89 w 252"/>
                  <a:gd name="T33" fmla="*/ 16 h 509"/>
                  <a:gd name="T34" fmla="*/ 109 w 252"/>
                  <a:gd name="T35" fmla="*/ 11 h 509"/>
                  <a:gd name="T36" fmla="*/ 134 w 252"/>
                  <a:gd name="T37" fmla="*/ 11 h 509"/>
                  <a:gd name="T38" fmla="*/ 164 w 252"/>
                  <a:gd name="T39" fmla="*/ 0 h 509"/>
                  <a:gd name="T40" fmla="*/ 196 w 252"/>
                  <a:gd name="T41" fmla="*/ 9 h 509"/>
                  <a:gd name="T42" fmla="*/ 223 w 252"/>
                  <a:gd name="T43" fmla="*/ 40 h 509"/>
                  <a:gd name="T44" fmla="*/ 171 w 252"/>
                  <a:gd name="T45" fmla="*/ 104 h 509"/>
                  <a:gd name="T46" fmla="*/ 178 w 252"/>
                  <a:gd name="T47" fmla="*/ 116 h 509"/>
                  <a:gd name="T48" fmla="*/ 221 w 252"/>
                  <a:gd name="T49" fmla="*/ 168 h 509"/>
                  <a:gd name="T50" fmla="*/ 252 w 252"/>
                  <a:gd name="T51" fmla="*/ 242 h 509"/>
                  <a:gd name="T52" fmla="*/ 243 w 252"/>
                  <a:gd name="T53" fmla="*/ 281 h 509"/>
                  <a:gd name="T54" fmla="*/ 196 w 252"/>
                  <a:gd name="T55" fmla="*/ 307 h 509"/>
                  <a:gd name="T56" fmla="*/ 180 w 252"/>
                  <a:gd name="T57" fmla="*/ 324 h 509"/>
                  <a:gd name="T58" fmla="*/ 178 w 252"/>
                  <a:gd name="T59" fmla="*/ 317 h 509"/>
                  <a:gd name="T60" fmla="*/ 178 w 252"/>
                  <a:gd name="T61" fmla="*/ 326 h 509"/>
                  <a:gd name="T62" fmla="*/ 159 w 252"/>
                  <a:gd name="T63" fmla="*/ 346 h 509"/>
                  <a:gd name="T64" fmla="*/ 153 w 252"/>
                  <a:gd name="T65" fmla="*/ 330 h 509"/>
                  <a:gd name="T66" fmla="*/ 156 w 252"/>
                  <a:gd name="T67" fmla="*/ 319 h 509"/>
                  <a:gd name="T68" fmla="*/ 151 w 252"/>
                  <a:gd name="T69" fmla="*/ 307 h 509"/>
                  <a:gd name="T70" fmla="*/ 125 w 252"/>
                  <a:gd name="T71" fmla="*/ 291 h 509"/>
                  <a:gd name="T72" fmla="*/ 107 w 252"/>
                  <a:gd name="T73" fmla="*/ 269 h 509"/>
                  <a:gd name="T74" fmla="*/ 74 w 252"/>
                  <a:gd name="T75" fmla="*/ 254 h 509"/>
                  <a:gd name="T76" fmla="*/ 70 w 252"/>
                  <a:gd name="T77" fmla="*/ 243 h 509"/>
                  <a:gd name="T78" fmla="*/ 50 w 252"/>
                  <a:gd name="T79" fmla="*/ 233 h 509"/>
                  <a:gd name="T80" fmla="*/ 46 w 252"/>
                  <a:gd name="T81" fmla="*/ 242 h 509"/>
                  <a:gd name="T82" fmla="*/ 49 w 252"/>
                  <a:gd name="T83" fmla="*/ 257 h 509"/>
                  <a:gd name="T84" fmla="*/ 27 w 252"/>
                  <a:gd name="T85" fmla="*/ 308 h 509"/>
                  <a:gd name="T86" fmla="*/ 53 w 252"/>
                  <a:gd name="T87" fmla="*/ 347 h 509"/>
                  <a:gd name="T88" fmla="*/ 51 w 252"/>
                  <a:gd name="T89" fmla="*/ 347 h 509"/>
                  <a:gd name="T90" fmla="*/ 60 w 252"/>
                  <a:gd name="T91" fmla="*/ 372 h 509"/>
                  <a:gd name="T92" fmla="*/ 125 w 252"/>
                  <a:gd name="T93" fmla="*/ 438 h 509"/>
                  <a:gd name="T94" fmla="*/ 122 w 252"/>
                  <a:gd name="T95" fmla="*/ 453 h 509"/>
                  <a:gd name="T96" fmla="*/ 137 w 252"/>
                  <a:gd name="T97" fmla="*/ 482 h 509"/>
                  <a:gd name="T98" fmla="*/ 143 w 252"/>
                  <a:gd name="T99" fmla="*/ 505 h 509"/>
                  <a:gd name="T100" fmla="*/ 134 w 252"/>
                  <a:gd name="T101" fmla="*/ 506 h 509"/>
                  <a:gd name="T102" fmla="*/ 128 w 252"/>
                  <a:gd name="T103" fmla="*/ 509 h 509"/>
                  <a:gd name="T104" fmla="*/ 115 w 252"/>
                  <a:gd name="T105" fmla="*/ 502 h 509"/>
                  <a:gd name="T106" fmla="*/ 62 w 252"/>
                  <a:gd name="T107" fmla="*/ 444 h 509"/>
                  <a:gd name="T108" fmla="*/ 46 w 252"/>
                  <a:gd name="T109" fmla="*/ 386 h 509"/>
                  <a:gd name="T110" fmla="*/ 23 w 252"/>
                  <a:gd name="T111" fmla="*/ 346 h 509"/>
                  <a:gd name="T112" fmla="*/ 13 w 252"/>
                  <a:gd name="T113" fmla="*/ 346 h 509"/>
                  <a:gd name="T114" fmla="*/ 13 w 252"/>
                  <a:gd name="T115" fmla="*/ 341 h 509"/>
                  <a:gd name="T116" fmla="*/ 17 w 252"/>
                  <a:gd name="T117" fmla="*/ 311 h 509"/>
                  <a:gd name="T118" fmla="*/ 19 w 252"/>
                  <a:gd name="T119" fmla="*/ 311 h 509"/>
                  <a:gd name="T120" fmla="*/ 21 w 252"/>
                  <a:gd name="T121" fmla="*/ 311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2" h="509">
                    <a:moveTo>
                      <a:pt x="21" y="311"/>
                    </a:moveTo>
                    <a:cubicBezTo>
                      <a:pt x="27" y="297"/>
                      <a:pt x="29" y="289"/>
                      <a:pt x="36" y="273"/>
                    </a:cubicBezTo>
                    <a:cubicBezTo>
                      <a:pt x="37" y="271"/>
                      <a:pt x="42" y="269"/>
                      <a:pt x="42" y="265"/>
                    </a:cubicBezTo>
                    <a:cubicBezTo>
                      <a:pt x="42" y="258"/>
                      <a:pt x="31" y="221"/>
                      <a:pt x="26" y="215"/>
                    </a:cubicBezTo>
                    <a:cubicBezTo>
                      <a:pt x="21" y="210"/>
                      <a:pt x="12" y="206"/>
                      <a:pt x="12" y="197"/>
                    </a:cubicBezTo>
                    <a:cubicBezTo>
                      <a:pt x="12" y="195"/>
                      <a:pt x="13" y="192"/>
                      <a:pt x="13" y="190"/>
                    </a:cubicBezTo>
                    <a:cubicBezTo>
                      <a:pt x="13" y="191"/>
                      <a:pt x="13" y="191"/>
                      <a:pt x="13" y="191"/>
                    </a:cubicBezTo>
                    <a:cubicBezTo>
                      <a:pt x="15" y="189"/>
                      <a:pt x="21" y="180"/>
                      <a:pt x="21" y="174"/>
                    </a:cubicBezTo>
                    <a:cubicBezTo>
                      <a:pt x="21" y="165"/>
                      <a:pt x="20" y="148"/>
                      <a:pt x="15" y="139"/>
                    </a:cubicBezTo>
                    <a:cubicBezTo>
                      <a:pt x="10" y="132"/>
                      <a:pt x="0" y="132"/>
                      <a:pt x="0" y="118"/>
                    </a:cubicBezTo>
                    <a:cubicBezTo>
                      <a:pt x="0" y="103"/>
                      <a:pt x="5" y="92"/>
                      <a:pt x="12" y="84"/>
                    </a:cubicBezTo>
                    <a:cubicBezTo>
                      <a:pt x="16" y="80"/>
                      <a:pt x="25" y="82"/>
                      <a:pt x="31" y="78"/>
                    </a:cubicBezTo>
                    <a:cubicBezTo>
                      <a:pt x="50" y="65"/>
                      <a:pt x="61" y="59"/>
                      <a:pt x="76" y="35"/>
                    </a:cubicBezTo>
                    <a:cubicBezTo>
                      <a:pt x="81" y="35"/>
                      <a:pt x="81" y="35"/>
                      <a:pt x="81" y="35"/>
                    </a:cubicBezTo>
                    <a:cubicBezTo>
                      <a:pt x="81" y="41"/>
                      <a:pt x="84" y="44"/>
                      <a:pt x="85" y="44"/>
                    </a:cubicBezTo>
                    <a:cubicBezTo>
                      <a:pt x="87" y="44"/>
                      <a:pt x="89" y="39"/>
                      <a:pt x="89" y="37"/>
                    </a:cubicBezTo>
                    <a:cubicBezTo>
                      <a:pt x="89" y="29"/>
                      <a:pt x="89" y="24"/>
                      <a:pt x="89" y="16"/>
                    </a:cubicBezTo>
                    <a:cubicBezTo>
                      <a:pt x="89" y="16"/>
                      <a:pt x="106" y="10"/>
                      <a:pt x="109" y="11"/>
                    </a:cubicBezTo>
                    <a:cubicBezTo>
                      <a:pt x="134" y="11"/>
                      <a:pt x="134" y="11"/>
                      <a:pt x="134" y="11"/>
                    </a:cubicBezTo>
                    <a:cubicBezTo>
                      <a:pt x="144" y="17"/>
                      <a:pt x="153" y="0"/>
                      <a:pt x="164" y="0"/>
                    </a:cubicBezTo>
                    <a:cubicBezTo>
                      <a:pt x="176" y="0"/>
                      <a:pt x="184" y="9"/>
                      <a:pt x="196" y="9"/>
                    </a:cubicBezTo>
                    <a:cubicBezTo>
                      <a:pt x="196" y="29"/>
                      <a:pt x="212" y="36"/>
                      <a:pt x="223" y="40"/>
                    </a:cubicBezTo>
                    <a:cubicBezTo>
                      <a:pt x="208" y="64"/>
                      <a:pt x="171" y="70"/>
                      <a:pt x="171" y="104"/>
                    </a:cubicBezTo>
                    <a:cubicBezTo>
                      <a:pt x="171" y="111"/>
                      <a:pt x="175" y="113"/>
                      <a:pt x="178" y="116"/>
                    </a:cubicBezTo>
                    <a:cubicBezTo>
                      <a:pt x="195" y="134"/>
                      <a:pt x="203" y="155"/>
                      <a:pt x="221" y="168"/>
                    </a:cubicBezTo>
                    <a:cubicBezTo>
                      <a:pt x="240" y="180"/>
                      <a:pt x="252" y="215"/>
                      <a:pt x="252" y="242"/>
                    </a:cubicBezTo>
                    <a:cubicBezTo>
                      <a:pt x="252" y="260"/>
                      <a:pt x="243" y="267"/>
                      <a:pt x="243" y="281"/>
                    </a:cubicBezTo>
                    <a:cubicBezTo>
                      <a:pt x="218" y="288"/>
                      <a:pt x="216" y="296"/>
                      <a:pt x="196" y="307"/>
                    </a:cubicBezTo>
                    <a:cubicBezTo>
                      <a:pt x="187" y="312"/>
                      <a:pt x="189" y="324"/>
                      <a:pt x="180" y="324"/>
                    </a:cubicBezTo>
                    <a:cubicBezTo>
                      <a:pt x="178" y="324"/>
                      <a:pt x="178" y="320"/>
                      <a:pt x="178" y="317"/>
                    </a:cubicBezTo>
                    <a:cubicBezTo>
                      <a:pt x="178" y="322"/>
                      <a:pt x="178" y="325"/>
                      <a:pt x="178" y="326"/>
                    </a:cubicBezTo>
                    <a:cubicBezTo>
                      <a:pt x="178" y="334"/>
                      <a:pt x="162" y="346"/>
                      <a:pt x="159" y="346"/>
                    </a:cubicBezTo>
                    <a:cubicBezTo>
                      <a:pt x="156" y="346"/>
                      <a:pt x="153" y="335"/>
                      <a:pt x="153" y="330"/>
                    </a:cubicBezTo>
                    <a:cubicBezTo>
                      <a:pt x="153" y="324"/>
                      <a:pt x="153" y="320"/>
                      <a:pt x="156" y="319"/>
                    </a:cubicBezTo>
                    <a:cubicBezTo>
                      <a:pt x="153" y="317"/>
                      <a:pt x="152" y="311"/>
                      <a:pt x="151" y="307"/>
                    </a:cubicBezTo>
                    <a:cubicBezTo>
                      <a:pt x="140" y="307"/>
                      <a:pt x="125" y="303"/>
                      <a:pt x="125" y="291"/>
                    </a:cubicBezTo>
                    <a:cubicBezTo>
                      <a:pt x="108" y="291"/>
                      <a:pt x="116" y="279"/>
                      <a:pt x="107" y="269"/>
                    </a:cubicBezTo>
                    <a:cubicBezTo>
                      <a:pt x="97" y="258"/>
                      <a:pt x="86" y="258"/>
                      <a:pt x="74" y="254"/>
                    </a:cubicBezTo>
                    <a:cubicBezTo>
                      <a:pt x="72" y="254"/>
                      <a:pt x="70" y="243"/>
                      <a:pt x="70" y="243"/>
                    </a:cubicBezTo>
                    <a:cubicBezTo>
                      <a:pt x="68" y="234"/>
                      <a:pt x="59" y="233"/>
                      <a:pt x="50" y="233"/>
                    </a:cubicBezTo>
                    <a:cubicBezTo>
                      <a:pt x="44" y="233"/>
                      <a:pt x="46" y="238"/>
                      <a:pt x="46" y="242"/>
                    </a:cubicBezTo>
                    <a:cubicBezTo>
                      <a:pt x="46" y="249"/>
                      <a:pt x="49" y="250"/>
                      <a:pt x="49" y="257"/>
                    </a:cubicBezTo>
                    <a:cubicBezTo>
                      <a:pt x="49" y="281"/>
                      <a:pt x="27" y="287"/>
                      <a:pt x="27" y="308"/>
                    </a:cubicBezTo>
                    <a:cubicBezTo>
                      <a:pt x="27" y="333"/>
                      <a:pt x="53" y="324"/>
                      <a:pt x="53" y="347"/>
                    </a:cubicBezTo>
                    <a:cubicBezTo>
                      <a:pt x="51" y="347"/>
                      <a:pt x="51" y="347"/>
                      <a:pt x="51" y="347"/>
                    </a:cubicBezTo>
                    <a:cubicBezTo>
                      <a:pt x="54" y="352"/>
                      <a:pt x="55" y="366"/>
                      <a:pt x="60" y="372"/>
                    </a:cubicBezTo>
                    <a:cubicBezTo>
                      <a:pt x="81" y="393"/>
                      <a:pt x="125" y="398"/>
                      <a:pt x="125" y="438"/>
                    </a:cubicBezTo>
                    <a:cubicBezTo>
                      <a:pt x="125" y="446"/>
                      <a:pt x="122" y="446"/>
                      <a:pt x="122" y="453"/>
                    </a:cubicBezTo>
                    <a:cubicBezTo>
                      <a:pt x="122" y="467"/>
                      <a:pt x="134" y="472"/>
                      <a:pt x="137" y="482"/>
                    </a:cubicBezTo>
                    <a:cubicBezTo>
                      <a:pt x="140" y="492"/>
                      <a:pt x="140" y="496"/>
                      <a:pt x="143" y="505"/>
                    </a:cubicBezTo>
                    <a:cubicBezTo>
                      <a:pt x="137" y="506"/>
                      <a:pt x="137" y="506"/>
                      <a:pt x="134" y="506"/>
                    </a:cubicBezTo>
                    <a:cubicBezTo>
                      <a:pt x="131" y="506"/>
                      <a:pt x="131" y="509"/>
                      <a:pt x="128" y="509"/>
                    </a:cubicBezTo>
                    <a:cubicBezTo>
                      <a:pt x="121" y="509"/>
                      <a:pt x="120" y="503"/>
                      <a:pt x="115" y="502"/>
                    </a:cubicBezTo>
                    <a:cubicBezTo>
                      <a:pt x="92" y="494"/>
                      <a:pt x="71" y="470"/>
                      <a:pt x="62" y="444"/>
                    </a:cubicBezTo>
                    <a:cubicBezTo>
                      <a:pt x="56" y="421"/>
                      <a:pt x="54" y="404"/>
                      <a:pt x="46" y="386"/>
                    </a:cubicBezTo>
                    <a:cubicBezTo>
                      <a:pt x="40" y="374"/>
                      <a:pt x="35" y="346"/>
                      <a:pt x="23" y="346"/>
                    </a:cubicBezTo>
                    <a:cubicBezTo>
                      <a:pt x="15" y="346"/>
                      <a:pt x="20" y="351"/>
                      <a:pt x="13" y="346"/>
                    </a:cubicBezTo>
                    <a:cubicBezTo>
                      <a:pt x="12" y="346"/>
                      <a:pt x="13" y="343"/>
                      <a:pt x="13" y="341"/>
                    </a:cubicBezTo>
                    <a:cubicBezTo>
                      <a:pt x="13" y="330"/>
                      <a:pt x="15" y="322"/>
                      <a:pt x="17" y="311"/>
                    </a:cubicBezTo>
                    <a:cubicBezTo>
                      <a:pt x="19" y="311"/>
                      <a:pt x="19" y="311"/>
                      <a:pt x="19" y="311"/>
                    </a:cubicBezTo>
                    <a:lnTo>
                      <a:pt x="21" y="31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71" name="Freeform 61">
                <a:extLst>
                  <a:ext uri="{FF2B5EF4-FFF2-40B4-BE49-F238E27FC236}">
                    <a16:creationId xmlns:a16="http://schemas.microsoft.com/office/drawing/2014/main" id="{1E8DD095-5D74-BD4B-54D2-651AB9BE502C}"/>
                  </a:ext>
                </a:extLst>
              </p:cNvPr>
              <p:cNvSpPr>
                <a:spLocks/>
              </p:cNvSpPr>
              <p:nvPr/>
            </p:nvSpPr>
            <p:spPr bwMode="auto">
              <a:xfrm>
                <a:off x="8409259" y="4258827"/>
                <a:ext cx="41322" cy="41321"/>
              </a:xfrm>
              <a:custGeom>
                <a:avLst/>
                <a:gdLst>
                  <a:gd name="T0" fmla="*/ 21 w 36"/>
                  <a:gd name="T1" fmla="*/ 30 h 35"/>
                  <a:gd name="T2" fmla="*/ 16 w 36"/>
                  <a:gd name="T3" fmla="*/ 19 h 35"/>
                  <a:gd name="T4" fmla="*/ 0 w 36"/>
                  <a:gd name="T5" fmla="*/ 11 h 35"/>
                  <a:gd name="T6" fmla="*/ 16 w 36"/>
                  <a:gd name="T7" fmla="*/ 0 h 35"/>
                  <a:gd name="T8" fmla="*/ 35 w 36"/>
                  <a:gd name="T9" fmla="*/ 27 h 35"/>
                  <a:gd name="T10" fmla="*/ 36 w 36"/>
                  <a:gd name="T11" fmla="*/ 35 h 35"/>
                  <a:gd name="T12" fmla="*/ 31 w 36"/>
                  <a:gd name="T13" fmla="*/ 35 h 35"/>
                  <a:gd name="T14" fmla="*/ 21 w 36"/>
                  <a:gd name="T15" fmla="*/ 3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5">
                    <a:moveTo>
                      <a:pt x="21" y="30"/>
                    </a:moveTo>
                    <a:cubicBezTo>
                      <a:pt x="19" y="30"/>
                      <a:pt x="16" y="22"/>
                      <a:pt x="16" y="19"/>
                    </a:cubicBezTo>
                    <a:cubicBezTo>
                      <a:pt x="13" y="13"/>
                      <a:pt x="0" y="17"/>
                      <a:pt x="0" y="11"/>
                    </a:cubicBezTo>
                    <a:cubicBezTo>
                      <a:pt x="0" y="6"/>
                      <a:pt x="11" y="1"/>
                      <a:pt x="16" y="0"/>
                    </a:cubicBezTo>
                    <a:cubicBezTo>
                      <a:pt x="20" y="12"/>
                      <a:pt x="25" y="27"/>
                      <a:pt x="35" y="27"/>
                    </a:cubicBezTo>
                    <a:cubicBezTo>
                      <a:pt x="35" y="30"/>
                      <a:pt x="35" y="33"/>
                      <a:pt x="36" y="35"/>
                    </a:cubicBezTo>
                    <a:cubicBezTo>
                      <a:pt x="34" y="35"/>
                      <a:pt x="32" y="35"/>
                      <a:pt x="31" y="35"/>
                    </a:cubicBezTo>
                    <a:cubicBezTo>
                      <a:pt x="26" y="35"/>
                      <a:pt x="24" y="30"/>
                      <a:pt x="21" y="3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72" name="Freeform 62">
                <a:extLst>
                  <a:ext uri="{FF2B5EF4-FFF2-40B4-BE49-F238E27FC236}">
                    <a16:creationId xmlns:a16="http://schemas.microsoft.com/office/drawing/2014/main" id="{753EEA8A-4DB5-E0AA-E0D1-B37AA4F7E53F}"/>
                  </a:ext>
                </a:extLst>
              </p:cNvPr>
              <p:cNvSpPr>
                <a:spLocks/>
              </p:cNvSpPr>
              <p:nvPr/>
            </p:nvSpPr>
            <p:spPr bwMode="auto">
              <a:xfrm>
                <a:off x="8470477" y="4289435"/>
                <a:ext cx="16835" cy="15304"/>
              </a:xfrm>
              <a:custGeom>
                <a:avLst/>
                <a:gdLst>
                  <a:gd name="T0" fmla="*/ 1 w 15"/>
                  <a:gd name="T1" fmla="*/ 0 h 14"/>
                  <a:gd name="T2" fmla="*/ 8 w 15"/>
                  <a:gd name="T3" fmla="*/ 0 h 14"/>
                  <a:gd name="T4" fmla="*/ 15 w 15"/>
                  <a:gd name="T5" fmla="*/ 4 h 14"/>
                  <a:gd name="T6" fmla="*/ 7 w 15"/>
                  <a:gd name="T7" fmla="*/ 14 h 14"/>
                  <a:gd name="T8" fmla="*/ 1 w 15"/>
                  <a:gd name="T9" fmla="*/ 4 h 14"/>
                  <a:gd name="T10" fmla="*/ 1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1" y="0"/>
                    </a:moveTo>
                    <a:cubicBezTo>
                      <a:pt x="3" y="0"/>
                      <a:pt x="6" y="0"/>
                      <a:pt x="8" y="0"/>
                    </a:cubicBezTo>
                    <a:cubicBezTo>
                      <a:pt x="11" y="0"/>
                      <a:pt x="13" y="4"/>
                      <a:pt x="15" y="4"/>
                    </a:cubicBezTo>
                    <a:cubicBezTo>
                      <a:pt x="15" y="9"/>
                      <a:pt x="12" y="14"/>
                      <a:pt x="7" y="14"/>
                    </a:cubicBezTo>
                    <a:cubicBezTo>
                      <a:pt x="2" y="14"/>
                      <a:pt x="1" y="8"/>
                      <a:pt x="1" y="4"/>
                    </a:cubicBezTo>
                    <a:cubicBezTo>
                      <a:pt x="1" y="4"/>
                      <a:pt x="0" y="0"/>
                      <a:pt x="1"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73" name="Freeform 63">
                <a:extLst>
                  <a:ext uri="{FF2B5EF4-FFF2-40B4-BE49-F238E27FC236}">
                    <a16:creationId xmlns:a16="http://schemas.microsoft.com/office/drawing/2014/main" id="{BF3A25A9-35A2-E631-A435-A5D9904C172D}"/>
                  </a:ext>
                </a:extLst>
              </p:cNvPr>
              <p:cNvSpPr>
                <a:spLocks/>
              </p:cNvSpPr>
              <p:nvPr/>
            </p:nvSpPr>
            <p:spPr bwMode="auto">
              <a:xfrm>
                <a:off x="8251624" y="4249644"/>
                <a:ext cx="16835" cy="26017"/>
              </a:xfrm>
              <a:custGeom>
                <a:avLst/>
                <a:gdLst>
                  <a:gd name="T0" fmla="*/ 3 w 14"/>
                  <a:gd name="T1" fmla="*/ 0 h 23"/>
                  <a:gd name="T2" fmla="*/ 13 w 14"/>
                  <a:gd name="T3" fmla="*/ 23 h 23"/>
                  <a:gd name="T4" fmla="*/ 0 w 14"/>
                  <a:gd name="T5" fmla="*/ 4 h 23"/>
                  <a:gd name="T6" fmla="*/ 0 w 14"/>
                  <a:gd name="T7" fmla="*/ 0 h 23"/>
                  <a:gd name="T8" fmla="*/ 6 w 14"/>
                  <a:gd name="T9" fmla="*/ 0 h 23"/>
                  <a:gd name="T10" fmla="*/ 6 w 14"/>
                  <a:gd name="T11" fmla="*/ 4 h 23"/>
                  <a:gd name="T12" fmla="*/ 3 w 1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4" h="23">
                    <a:moveTo>
                      <a:pt x="3" y="0"/>
                    </a:moveTo>
                    <a:cubicBezTo>
                      <a:pt x="9" y="8"/>
                      <a:pt x="14" y="13"/>
                      <a:pt x="13" y="23"/>
                    </a:cubicBezTo>
                    <a:cubicBezTo>
                      <a:pt x="9" y="22"/>
                      <a:pt x="0" y="9"/>
                      <a:pt x="0" y="4"/>
                    </a:cubicBezTo>
                    <a:cubicBezTo>
                      <a:pt x="0" y="3"/>
                      <a:pt x="0" y="1"/>
                      <a:pt x="0" y="0"/>
                    </a:cubicBezTo>
                    <a:cubicBezTo>
                      <a:pt x="6" y="0"/>
                      <a:pt x="6" y="0"/>
                      <a:pt x="6" y="0"/>
                    </a:cubicBezTo>
                    <a:cubicBezTo>
                      <a:pt x="6" y="1"/>
                      <a:pt x="6" y="4"/>
                      <a:pt x="6" y="4"/>
                    </a:cubicBezTo>
                    <a:lnTo>
                      <a:pt x="3"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74" name="Freeform 64">
                <a:extLst>
                  <a:ext uri="{FF2B5EF4-FFF2-40B4-BE49-F238E27FC236}">
                    <a16:creationId xmlns:a16="http://schemas.microsoft.com/office/drawing/2014/main" id="{3B28E50A-A07E-0D01-FFDD-AD43840F7616}"/>
                  </a:ext>
                </a:extLst>
              </p:cNvPr>
              <p:cNvSpPr>
                <a:spLocks/>
              </p:cNvSpPr>
              <p:nvPr/>
            </p:nvSpPr>
            <p:spPr bwMode="auto">
              <a:xfrm>
                <a:off x="8219485" y="4194549"/>
                <a:ext cx="24487" cy="21426"/>
              </a:xfrm>
              <a:custGeom>
                <a:avLst/>
                <a:gdLst>
                  <a:gd name="T0" fmla="*/ 4 w 21"/>
                  <a:gd name="T1" fmla="*/ 0 h 19"/>
                  <a:gd name="T2" fmla="*/ 15 w 21"/>
                  <a:gd name="T3" fmla="*/ 19 h 19"/>
                  <a:gd name="T4" fmla="*/ 1 w 21"/>
                  <a:gd name="T5" fmla="*/ 2 h 19"/>
                  <a:gd name="T6" fmla="*/ 0 w 21"/>
                  <a:gd name="T7" fmla="*/ 2 h 19"/>
                  <a:gd name="T8" fmla="*/ 4 w 21"/>
                  <a:gd name="T9" fmla="*/ 0 h 19"/>
                </a:gdLst>
                <a:ahLst/>
                <a:cxnLst>
                  <a:cxn ang="0">
                    <a:pos x="T0" y="T1"/>
                  </a:cxn>
                  <a:cxn ang="0">
                    <a:pos x="T2" y="T3"/>
                  </a:cxn>
                  <a:cxn ang="0">
                    <a:pos x="T4" y="T5"/>
                  </a:cxn>
                  <a:cxn ang="0">
                    <a:pos x="T6" y="T7"/>
                  </a:cxn>
                  <a:cxn ang="0">
                    <a:pos x="T8" y="T9"/>
                  </a:cxn>
                </a:cxnLst>
                <a:rect l="0" t="0" r="r" b="b"/>
                <a:pathLst>
                  <a:path w="21" h="19">
                    <a:moveTo>
                      <a:pt x="4" y="0"/>
                    </a:moveTo>
                    <a:cubicBezTo>
                      <a:pt x="9" y="3"/>
                      <a:pt x="21" y="19"/>
                      <a:pt x="15" y="19"/>
                    </a:cubicBezTo>
                    <a:cubicBezTo>
                      <a:pt x="12" y="19"/>
                      <a:pt x="2" y="6"/>
                      <a:pt x="1" y="2"/>
                    </a:cubicBezTo>
                    <a:cubicBezTo>
                      <a:pt x="0" y="2"/>
                      <a:pt x="0" y="2"/>
                      <a:pt x="0" y="2"/>
                    </a:cubicBezTo>
                    <a:lnTo>
                      <a:pt x="4"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75" name="Freeform 65">
                <a:extLst>
                  <a:ext uri="{FF2B5EF4-FFF2-40B4-BE49-F238E27FC236}">
                    <a16:creationId xmlns:a16="http://schemas.microsoft.com/office/drawing/2014/main" id="{5A8358EE-3117-CE52-1136-8D93B46A7C9E}"/>
                  </a:ext>
                </a:extLst>
              </p:cNvPr>
              <p:cNvSpPr>
                <a:spLocks/>
              </p:cNvSpPr>
              <p:nvPr/>
            </p:nvSpPr>
            <p:spPr bwMode="auto">
              <a:xfrm>
                <a:off x="9012252" y="3306903"/>
                <a:ext cx="56626" cy="76521"/>
              </a:xfrm>
              <a:custGeom>
                <a:avLst/>
                <a:gdLst>
                  <a:gd name="T0" fmla="*/ 19 w 50"/>
                  <a:gd name="T1" fmla="*/ 40 h 68"/>
                  <a:gd name="T2" fmla="*/ 22 w 50"/>
                  <a:gd name="T3" fmla="*/ 29 h 68"/>
                  <a:gd name="T4" fmla="*/ 16 w 50"/>
                  <a:gd name="T5" fmla="*/ 18 h 68"/>
                  <a:gd name="T6" fmla="*/ 16 w 50"/>
                  <a:gd name="T7" fmla="*/ 25 h 68"/>
                  <a:gd name="T8" fmla="*/ 7 w 50"/>
                  <a:gd name="T9" fmla="*/ 29 h 68"/>
                  <a:gd name="T10" fmla="*/ 0 w 50"/>
                  <a:gd name="T11" fmla="*/ 20 h 68"/>
                  <a:gd name="T12" fmla="*/ 23 w 50"/>
                  <a:gd name="T13" fmla="*/ 0 h 68"/>
                  <a:gd name="T14" fmla="*/ 43 w 50"/>
                  <a:gd name="T15" fmla="*/ 6 h 68"/>
                  <a:gd name="T16" fmla="*/ 44 w 50"/>
                  <a:gd name="T17" fmla="*/ 14 h 68"/>
                  <a:gd name="T18" fmla="*/ 50 w 50"/>
                  <a:gd name="T19" fmla="*/ 21 h 68"/>
                  <a:gd name="T20" fmla="*/ 50 w 50"/>
                  <a:gd name="T21" fmla="*/ 29 h 68"/>
                  <a:gd name="T22" fmla="*/ 44 w 50"/>
                  <a:gd name="T23" fmla="*/ 29 h 68"/>
                  <a:gd name="T24" fmla="*/ 25 w 50"/>
                  <a:gd name="T25" fmla="*/ 68 h 68"/>
                  <a:gd name="T26" fmla="*/ 22 w 50"/>
                  <a:gd name="T27" fmla="*/ 60 h 68"/>
                  <a:gd name="T28" fmla="*/ 22 w 50"/>
                  <a:gd name="T29" fmla="*/ 65 h 68"/>
                  <a:gd name="T30" fmla="*/ 12 w 50"/>
                  <a:gd name="T31" fmla="*/ 53 h 68"/>
                  <a:gd name="T32" fmla="*/ 19 w 50"/>
                  <a:gd name="T33"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68">
                    <a:moveTo>
                      <a:pt x="19" y="40"/>
                    </a:moveTo>
                    <a:cubicBezTo>
                      <a:pt x="22" y="29"/>
                      <a:pt x="22" y="29"/>
                      <a:pt x="22" y="29"/>
                    </a:cubicBezTo>
                    <a:cubicBezTo>
                      <a:pt x="18" y="27"/>
                      <a:pt x="17" y="22"/>
                      <a:pt x="16" y="18"/>
                    </a:cubicBezTo>
                    <a:cubicBezTo>
                      <a:pt x="16" y="21"/>
                      <a:pt x="15" y="23"/>
                      <a:pt x="16" y="25"/>
                    </a:cubicBezTo>
                    <a:cubicBezTo>
                      <a:pt x="13" y="25"/>
                      <a:pt x="10" y="29"/>
                      <a:pt x="7" y="29"/>
                    </a:cubicBezTo>
                    <a:cubicBezTo>
                      <a:pt x="4" y="29"/>
                      <a:pt x="0" y="24"/>
                      <a:pt x="0" y="20"/>
                    </a:cubicBezTo>
                    <a:cubicBezTo>
                      <a:pt x="0" y="15"/>
                      <a:pt x="21" y="0"/>
                      <a:pt x="23" y="0"/>
                    </a:cubicBezTo>
                    <a:cubicBezTo>
                      <a:pt x="29" y="0"/>
                      <a:pt x="34" y="6"/>
                      <a:pt x="43" y="6"/>
                    </a:cubicBezTo>
                    <a:cubicBezTo>
                      <a:pt x="43" y="9"/>
                      <a:pt x="41" y="14"/>
                      <a:pt x="44" y="14"/>
                    </a:cubicBezTo>
                    <a:cubicBezTo>
                      <a:pt x="50" y="21"/>
                      <a:pt x="50" y="21"/>
                      <a:pt x="50" y="21"/>
                    </a:cubicBezTo>
                    <a:cubicBezTo>
                      <a:pt x="50" y="23"/>
                      <a:pt x="49" y="26"/>
                      <a:pt x="50" y="29"/>
                    </a:cubicBezTo>
                    <a:cubicBezTo>
                      <a:pt x="48" y="29"/>
                      <a:pt x="46" y="30"/>
                      <a:pt x="44" y="29"/>
                    </a:cubicBezTo>
                    <a:cubicBezTo>
                      <a:pt x="41" y="43"/>
                      <a:pt x="35" y="68"/>
                      <a:pt x="25" y="68"/>
                    </a:cubicBezTo>
                    <a:cubicBezTo>
                      <a:pt x="22" y="68"/>
                      <a:pt x="22" y="63"/>
                      <a:pt x="22" y="60"/>
                    </a:cubicBezTo>
                    <a:cubicBezTo>
                      <a:pt x="22" y="65"/>
                      <a:pt x="22" y="65"/>
                      <a:pt x="22" y="65"/>
                    </a:cubicBezTo>
                    <a:cubicBezTo>
                      <a:pt x="16" y="65"/>
                      <a:pt x="12" y="56"/>
                      <a:pt x="12" y="53"/>
                    </a:cubicBezTo>
                    <a:cubicBezTo>
                      <a:pt x="12" y="51"/>
                      <a:pt x="19" y="40"/>
                      <a:pt x="19" y="4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76" name="Freeform 66">
                <a:extLst>
                  <a:ext uri="{FF2B5EF4-FFF2-40B4-BE49-F238E27FC236}">
                    <a16:creationId xmlns:a16="http://schemas.microsoft.com/office/drawing/2014/main" id="{21312EEE-148A-13CA-E2BD-026C3A602D8E}"/>
                  </a:ext>
                </a:extLst>
              </p:cNvPr>
              <p:cNvSpPr>
                <a:spLocks/>
              </p:cNvSpPr>
              <p:nvPr/>
            </p:nvSpPr>
            <p:spPr bwMode="auto">
              <a:xfrm>
                <a:off x="9079591" y="3288538"/>
                <a:ext cx="64278" cy="47443"/>
              </a:xfrm>
              <a:custGeom>
                <a:avLst/>
                <a:gdLst>
                  <a:gd name="T0" fmla="*/ 40 w 57"/>
                  <a:gd name="T1" fmla="*/ 28 h 42"/>
                  <a:gd name="T2" fmla="*/ 29 w 57"/>
                  <a:gd name="T3" fmla="*/ 22 h 42"/>
                  <a:gd name="T4" fmla="*/ 10 w 57"/>
                  <a:gd name="T5" fmla="*/ 42 h 42"/>
                  <a:gd name="T6" fmla="*/ 6 w 57"/>
                  <a:gd name="T7" fmla="*/ 30 h 42"/>
                  <a:gd name="T8" fmla="*/ 0 w 57"/>
                  <a:gd name="T9" fmla="*/ 22 h 42"/>
                  <a:gd name="T10" fmla="*/ 14 w 57"/>
                  <a:gd name="T11" fmla="*/ 10 h 42"/>
                  <a:gd name="T12" fmla="*/ 40 w 57"/>
                  <a:gd name="T13" fmla="*/ 0 h 42"/>
                  <a:gd name="T14" fmla="*/ 40 w 57"/>
                  <a:gd name="T15" fmla="*/ 28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42">
                    <a:moveTo>
                      <a:pt x="40" y="28"/>
                    </a:moveTo>
                    <a:cubicBezTo>
                      <a:pt x="34" y="28"/>
                      <a:pt x="31" y="23"/>
                      <a:pt x="29" y="22"/>
                    </a:cubicBezTo>
                    <a:cubicBezTo>
                      <a:pt x="22" y="30"/>
                      <a:pt x="20" y="42"/>
                      <a:pt x="10" y="42"/>
                    </a:cubicBezTo>
                    <a:cubicBezTo>
                      <a:pt x="7" y="42"/>
                      <a:pt x="5" y="34"/>
                      <a:pt x="6" y="30"/>
                    </a:cubicBezTo>
                    <a:cubicBezTo>
                      <a:pt x="1" y="27"/>
                      <a:pt x="0" y="26"/>
                      <a:pt x="0" y="22"/>
                    </a:cubicBezTo>
                    <a:cubicBezTo>
                      <a:pt x="0" y="22"/>
                      <a:pt x="14" y="10"/>
                      <a:pt x="14" y="10"/>
                    </a:cubicBezTo>
                    <a:cubicBezTo>
                      <a:pt x="27" y="14"/>
                      <a:pt x="29" y="0"/>
                      <a:pt x="40" y="0"/>
                    </a:cubicBezTo>
                    <a:cubicBezTo>
                      <a:pt x="57" y="0"/>
                      <a:pt x="48" y="28"/>
                      <a:pt x="40" y="2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77" name="Freeform 67">
                <a:extLst>
                  <a:ext uri="{FF2B5EF4-FFF2-40B4-BE49-F238E27FC236}">
                    <a16:creationId xmlns:a16="http://schemas.microsoft.com/office/drawing/2014/main" id="{6BA3A178-29BF-EECC-9D88-64195ECB3C4D}"/>
                  </a:ext>
                </a:extLst>
              </p:cNvPr>
              <p:cNvSpPr>
                <a:spLocks/>
              </p:cNvSpPr>
              <p:nvPr/>
            </p:nvSpPr>
            <p:spPr bwMode="auto">
              <a:xfrm>
                <a:off x="9044391" y="3080400"/>
                <a:ext cx="275479" cy="235685"/>
              </a:xfrm>
              <a:custGeom>
                <a:avLst/>
                <a:gdLst>
                  <a:gd name="T0" fmla="*/ 94 w 241"/>
                  <a:gd name="T1" fmla="*/ 199 h 207"/>
                  <a:gd name="T2" fmla="*/ 94 w 241"/>
                  <a:gd name="T3" fmla="*/ 192 h 207"/>
                  <a:gd name="T4" fmla="*/ 97 w 241"/>
                  <a:gd name="T5" fmla="*/ 179 h 207"/>
                  <a:gd name="T6" fmla="*/ 74 w 241"/>
                  <a:gd name="T7" fmla="*/ 172 h 207"/>
                  <a:gd name="T8" fmla="*/ 66 w 241"/>
                  <a:gd name="T9" fmla="*/ 178 h 207"/>
                  <a:gd name="T10" fmla="*/ 50 w 241"/>
                  <a:gd name="T11" fmla="*/ 181 h 207"/>
                  <a:gd name="T12" fmla="*/ 10 w 241"/>
                  <a:gd name="T13" fmla="*/ 192 h 207"/>
                  <a:gd name="T14" fmla="*/ 0 w 241"/>
                  <a:gd name="T15" fmla="*/ 189 h 207"/>
                  <a:gd name="T16" fmla="*/ 10 w 241"/>
                  <a:gd name="T17" fmla="*/ 183 h 207"/>
                  <a:gd name="T18" fmla="*/ 52 w 241"/>
                  <a:gd name="T19" fmla="*/ 152 h 207"/>
                  <a:gd name="T20" fmla="*/ 99 w 241"/>
                  <a:gd name="T21" fmla="*/ 152 h 207"/>
                  <a:gd name="T22" fmla="*/ 123 w 241"/>
                  <a:gd name="T23" fmla="*/ 127 h 207"/>
                  <a:gd name="T24" fmla="*/ 136 w 241"/>
                  <a:gd name="T25" fmla="*/ 107 h 207"/>
                  <a:gd name="T26" fmla="*/ 132 w 241"/>
                  <a:gd name="T27" fmla="*/ 116 h 207"/>
                  <a:gd name="T28" fmla="*/ 136 w 241"/>
                  <a:gd name="T29" fmla="*/ 120 h 207"/>
                  <a:gd name="T30" fmla="*/ 158 w 241"/>
                  <a:gd name="T31" fmla="*/ 109 h 207"/>
                  <a:gd name="T32" fmla="*/ 200 w 241"/>
                  <a:gd name="T33" fmla="*/ 45 h 207"/>
                  <a:gd name="T34" fmla="*/ 197 w 241"/>
                  <a:gd name="T35" fmla="*/ 35 h 207"/>
                  <a:gd name="T36" fmla="*/ 214 w 241"/>
                  <a:gd name="T37" fmla="*/ 6 h 207"/>
                  <a:gd name="T38" fmla="*/ 224 w 241"/>
                  <a:gd name="T39" fmla="*/ 8 h 207"/>
                  <a:gd name="T40" fmla="*/ 222 w 241"/>
                  <a:gd name="T41" fmla="*/ 7 h 207"/>
                  <a:gd name="T42" fmla="*/ 220 w 241"/>
                  <a:gd name="T43" fmla="*/ 0 h 207"/>
                  <a:gd name="T44" fmla="*/ 229 w 241"/>
                  <a:gd name="T45" fmla="*/ 4 h 207"/>
                  <a:gd name="T46" fmla="*/ 231 w 241"/>
                  <a:gd name="T47" fmla="*/ 20 h 207"/>
                  <a:gd name="T48" fmla="*/ 241 w 241"/>
                  <a:gd name="T49" fmla="*/ 48 h 207"/>
                  <a:gd name="T50" fmla="*/ 231 w 241"/>
                  <a:gd name="T51" fmla="*/ 72 h 207"/>
                  <a:gd name="T52" fmla="*/ 231 w 241"/>
                  <a:gd name="T53" fmla="*/ 77 h 207"/>
                  <a:gd name="T54" fmla="*/ 224 w 241"/>
                  <a:gd name="T55" fmla="*/ 79 h 207"/>
                  <a:gd name="T56" fmla="*/ 219 w 241"/>
                  <a:gd name="T57" fmla="*/ 115 h 207"/>
                  <a:gd name="T58" fmla="*/ 210 w 241"/>
                  <a:gd name="T59" fmla="*/ 137 h 207"/>
                  <a:gd name="T60" fmla="*/ 214 w 241"/>
                  <a:gd name="T61" fmla="*/ 152 h 207"/>
                  <a:gd name="T62" fmla="*/ 196 w 241"/>
                  <a:gd name="T63" fmla="*/ 168 h 207"/>
                  <a:gd name="T64" fmla="*/ 197 w 241"/>
                  <a:gd name="T65" fmla="*/ 155 h 207"/>
                  <a:gd name="T66" fmla="*/ 176 w 241"/>
                  <a:gd name="T67" fmla="*/ 174 h 207"/>
                  <a:gd name="T68" fmla="*/ 172 w 241"/>
                  <a:gd name="T69" fmla="*/ 170 h 207"/>
                  <a:gd name="T70" fmla="*/ 165 w 241"/>
                  <a:gd name="T71" fmla="*/ 170 h 207"/>
                  <a:gd name="T72" fmla="*/ 150 w 241"/>
                  <a:gd name="T73" fmla="*/ 180 h 207"/>
                  <a:gd name="T74" fmla="*/ 128 w 241"/>
                  <a:gd name="T75" fmla="*/ 166 h 207"/>
                  <a:gd name="T76" fmla="*/ 123 w 241"/>
                  <a:gd name="T77" fmla="*/ 173 h 207"/>
                  <a:gd name="T78" fmla="*/ 131 w 241"/>
                  <a:gd name="T79" fmla="*/ 185 h 207"/>
                  <a:gd name="T80" fmla="*/ 123 w 241"/>
                  <a:gd name="T81" fmla="*/ 186 h 207"/>
                  <a:gd name="T82" fmla="*/ 105 w 241"/>
                  <a:gd name="T83" fmla="*/ 207 h 207"/>
                  <a:gd name="T84" fmla="*/ 94 w 241"/>
                  <a:gd name="T85" fmla="*/ 19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1" h="207">
                    <a:moveTo>
                      <a:pt x="94" y="199"/>
                    </a:moveTo>
                    <a:cubicBezTo>
                      <a:pt x="92" y="199"/>
                      <a:pt x="94" y="195"/>
                      <a:pt x="94" y="192"/>
                    </a:cubicBezTo>
                    <a:cubicBezTo>
                      <a:pt x="94" y="188"/>
                      <a:pt x="97" y="182"/>
                      <a:pt x="97" y="179"/>
                    </a:cubicBezTo>
                    <a:cubicBezTo>
                      <a:pt x="88" y="177"/>
                      <a:pt x="83" y="172"/>
                      <a:pt x="74" y="172"/>
                    </a:cubicBezTo>
                    <a:cubicBezTo>
                      <a:pt x="69" y="172"/>
                      <a:pt x="69" y="177"/>
                      <a:pt x="66" y="178"/>
                    </a:cubicBezTo>
                    <a:cubicBezTo>
                      <a:pt x="60" y="181"/>
                      <a:pt x="56" y="177"/>
                      <a:pt x="50" y="181"/>
                    </a:cubicBezTo>
                    <a:cubicBezTo>
                      <a:pt x="40" y="185"/>
                      <a:pt x="26" y="192"/>
                      <a:pt x="10" y="192"/>
                    </a:cubicBezTo>
                    <a:cubicBezTo>
                      <a:pt x="5" y="192"/>
                      <a:pt x="0" y="192"/>
                      <a:pt x="0" y="189"/>
                    </a:cubicBezTo>
                    <a:cubicBezTo>
                      <a:pt x="0" y="186"/>
                      <a:pt x="7" y="184"/>
                      <a:pt x="10" y="183"/>
                    </a:cubicBezTo>
                    <a:cubicBezTo>
                      <a:pt x="26" y="172"/>
                      <a:pt x="32" y="152"/>
                      <a:pt x="52" y="152"/>
                    </a:cubicBezTo>
                    <a:cubicBezTo>
                      <a:pt x="75" y="152"/>
                      <a:pt x="82" y="152"/>
                      <a:pt x="99" y="152"/>
                    </a:cubicBezTo>
                    <a:cubicBezTo>
                      <a:pt x="112" y="152"/>
                      <a:pt x="116" y="127"/>
                      <a:pt x="123" y="127"/>
                    </a:cubicBezTo>
                    <a:cubicBezTo>
                      <a:pt x="124" y="127"/>
                      <a:pt x="134" y="108"/>
                      <a:pt x="136" y="107"/>
                    </a:cubicBezTo>
                    <a:cubicBezTo>
                      <a:pt x="134" y="110"/>
                      <a:pt x="132" y="113"/>
                      <a:pt x="132" y="116"/>
                    </a:cubicBezTo>
                    <a:cubicBezTo>
                      <a:pt x="132" y="118"/>
                      <a:pt x="135" y="120"/>
                      <a:pt x="136" y="120"/>
                    </a:cubicBezTo>
                    <a:cubicBezTo>
                      <a:pt x="147" y="120"/>
                      <a:pt x="149" y="112"/>
                      <a:pt x="158" y="109"/>
                    </a:cubicBezTo>
                    <a:cubicBezTo>
                      <a:pt x="174" y="103"/>
                      <a:pt x="200" y="70"/>
                      <a:pt x="200" y="45"/>
                    </a:cubicBezTo>
                    <a:cubicBezTo>
                      <a:pt x="200" y="39"/>
                      <a:pt x="197" y="39"/>
                      <a:pt x="197" y="35"/>
                    </a:cubicBezTo>
                    <a:cubicBezTo>
                      <a:pt x="197" y="26"/>
                      <a:pt x="204" y="6"/>
                      <a:pt x="214" y="6"/>
                    </a:cubicBezTo>
                    <a:cubicBezTo>
                      <a:pt x="216" y="6"/>
                      <a:pt x="215" y="16"/>
                      <a:pt x="224" y="8"/>
                    </a:cubicBezTo>
                    <a:cubicBezTo>
                      <a:pt x="223" y="8"/>
                      <a:pt x="222" y="7"/>
                      <a:pt x="222" y="7"/>
                    </a:cubicBezTo>
                    <a:cubicBezTo>
                      <a:pt x="219" y="7"/>
                      <a:pt x="218" y="0"/>
                      <a:pt x="220" y="0"/>
                    </a:cubicBezTo>
                    <a:cubicBezTo>
                      <a:pt x="225" y="0"/>
                      <a:pt x="228" y="2"/>
                      <a:pt x="229" y="4"/>
                    </a:cubicBezTo>
                    <a:cubicBezTo>
                      <a:pt x="232" y="10"/>
                      <a:pt x="231" y="14"/>
                      <a:pt x="231" y="20"/>
                    </a:cubicBezTo>
                    <a:cubicBezTo>
                      <a:pt x="231" y="31"/>
                      <a:pt x="241" y="37"/>
                      <a:pt x="241" y="48"/>
                    </a:cubicBezTo>
                    <a:cubicBezTo>
                      <a:pt x="241" y="61"/>
                      <a:pt x="231" y="62"/>
                      <a:pt x="231" y="72"/>
                    </a:cubicBezTo>
                    <a:cubicBezTo>
                      <a:pt x="231" y="74"/>
                      <a:pt x="231" y="76"/>
                      <a:pt x="231" y="77"/>
                    </a:cubicBezTo>
                    <a:cubicBezTo>
                      <a:pt x="228" y="80"/>
                      <a:pt x="226" y="78"/>
                      <a:pt x="224" y="79"/>
                    </a:cubicBezTo>
                    <a:cubicBezTo>
                      <a:pt x="216" y="81"/>
                      <a:pt x="219" y="106"/>
                      <a:pt x="219" y="115"/>
                    </a:cubicBezTo>
                    <a:cubicBezTo>
                      <a:pt x="219" y="122"/>
                      <a:pt x="210" y="126"/>
                      <a:pt x="210" y="137"/>
                    </a:cubicBezTo>
                    <a:cubicBezTo>
                      <a:pt x="210" y="144"/>
                      <a:pt x="213" y="147"/>
                      <a:pt x="214" y="152"/>
                    </a:cubicBezTo>
                    <a:cubicBezTo>
                      <a:pt x="205" y="157"/>
                      <a:pt x="205" y="165"/>
                      <a:pt x="196" y="168"/>
                    </a:cubicBezTo>
                    <a:cubicBezTo>
                      <a:pt x="193" y="161"/>
                      <a:pt x="196" y="161"/>
                      <a:pt x="197" y="155"/>
                    </a:cubicBezTo>
                    <a:cubicBezTo>
                      <a:pt x="186" y="162"/>
                      <a:pt x="179" y="163"/>
                      <a:pt x="176" y="174"/>
                    </a:cubicBezTo>
                    <a:cubicBezTo>
                      <a:pt x="175" y="174"/>
                      <a:pt x="172" y="172"/>
                      <a:pt x="172" y="170"/>
                    </a:cubicBezTo>
                    <a:cubicBezTo>
                      <a:pt x="165" y="170"/>
                      <a:pt x="165" y="170"/>
                      <a:pt x="165" y="170"/>
                    </a:cubicBezTo>
                    <a:cubicBezTo>
                      <a:pt x="160" y="175"/>
                      <a:pt x="156" y="180"/>
                      <a:pt x="150" y="180"/>
                    </a:cubicBezTo>
                    <a:cubicBezTo>
                      <a:pt x="134" y="180"/>
                      <a:pt x="135" y="166"/>
                      <a:pt x="128" y="166"/>
                    </a:cubicBezTo>
                    <a:cubicBezTo>
                      <a:pt x="126" y="166"/>
                      <a:pt x="123" y="170"/>
                      <a:pt x="123" y="173"/>
                    </a:cubicBezTo>
                    <a:cubicBezTo>
                      <a:pt x="123" y="176"/>
                      <a:pt x="130" y="185"/>
                      <a:pt x="131" y="185"/>
                    </a:cubicBezTo>
                    <a:cubicBezTo>
                      <a:pt x="129" y="186"/>
                      <a:pt x="126" y="186"/>
                      <a:pt x="123" y="186"/>
                    </a:cubicBezTo>
                    <a:cubicBezTo>
                      <a:pt x="118" y="186"/>
                      <a:pt x="109" y="199"/>
                      <a:pt x="105" y="207"/>
                    </a:cubicBezTo>
                    <a:cubicBezTo>
                      <a:pt x="99" y="205"/>
                      <a:pt x="100" y="199"/>
                      <a:pt x="94" y="19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78" name="Freeform 68">
                <a:extLst>
                  <a:ext uri="{FF2B5EF4-FFF2-40B4-BE49-F238E27FC236}">
                    <a16:creationId xmlns:a16="http://schemas.microsoft.com/office/drawing/2014/main" id="{9905597C-78F7-E829-5BE5-964C8712AB28}"/>
                  </a:ext>
                </a:extLst>
              </p:cNvPr>
              <p:cNvSpPr>
                <a:spLocks/>
              </p:cNvSpPr>
              <p:nvPr/>
            </p:nvSpPr>
            <p:spPr bwMode="auto">
              <a:xfrm>
                <a:off x="9266305" y="2948783"/>
                <a:ext cx="142331" cy="127025"/>
              </a:xfrm>
              <a:custGeom>
                <a:avLst/>
                <a:gdLst>
                  <a:gd name="T0" fmla="*/ 18 w 124"/>
                  <a:gd name="T1" fmla="*/ 60 h 110"/>
                  <a:gd name="T2" fmla="*/ 25 w 124"/>
                  <a:gd name="T3" fmla="*/ 60 h 110"/>
                  <a:gd name="T4" fmla="*/ 43 w 124"/>
                  <a:gd name="T5" fmla="*/ 19 h 110"/>
                  <a:gd name="T6" fmla="*/ 40 w 124"/>
                  <a:gd name="T7" fmla="*/ 11 h 110"/>
                  <a:gd name="T8" fmla="*/ 44 w 124"/>
                  <a:gd name="T9" fmla="*/ 0 h 110"/>
                  <a:gd name="T10" fmla="*/ 103 w 124"/>
                  <a:gd name="T11" fmla="*/ 40 h 110"/>
                  <a:gd name="T12" fmla="*/ 119 w 124"/>
                  <a:gd name="T13" fmla="*/ 39 h 110"/>
                  <a:gd name="T14" fmla="*/ 114 w 124"/>
                  <a:gd name="T15" fmla="*/ 48 h 110"/>
                  <a:gd name="T16" fmla="*/ 124 w 124"/>
                  <a:gd name="T17" fmla="*/ 58 h 110"/>
                  <a:gd name="T18" fmla="*/ 100 w 124"/>
                  <a:gd name="T19" fmla="*/ 66 h 110"/>
                  <a:gd name="T20" fmla="*/ 73 w 124"/>
                  <a:gd name="T21" fmla="*/ 93 h 110"/>
                  <a:gd name="T22" fmla="*/ 40 w 124"/>
                  <a:gd name="T23" fmla="*/ 75 h 110"/>
                  <a:gd name="T24" fmla="*/ 35 w 124"/>
                  <a:gd name="T25" fmla="*/ 82 h 110"/>
                  <a:gd name="T26" fmla="*/ 12 w 124"/>
                  <a:gd name="T27" fmla="*/ 87 h 110"/>
                  <a:gd name="T28" fmla="*/ 27 w 124"/>
                  <a:gd name="T29" fmla="*/ 98 h 110"/>
                  <a:gd name="T30" fmla="*/ 8 w 124"/>
                  <a:gd name="T31" fmla="*/ 110 h 110"/>
                  <a:gd name="T32" fmla="*/ 4 w 124"/>
                  <a:gd name="T33" fmla="*/ 110 h 110"/>
                  <a:gd name="T34" fmla="*/ 4 w 124"/>
                  <a:gd name="T35" fmla="*/ 92 h 110"/>
                  <a:gd name="T36" fmla="*/ 0 w 124"/>
                  <a:gd name="T37" fmla="*/ 84 h 110"/>
                  <a:gd name="T38" fmla="*/ 14 w 124"/>
                  <a:gd name="T39" fmla="*/ 64 h 110"/>
                  <a:gd name="T40" fmla="*/ 14 w 124"/>
                  <a:gd name="T41" fmla="*/ 58 h 110"/>
                  <a:gd name="T42" fmla="*/ 19 w 124"/>
                  <a:gd name="T43" fmla="*/ 62 h 110"/>
                  <a:gd name="T44" fmla="*/ 18 w 124"/>
                  <a:gd name="T4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110">
                    <a:moveTo>
                      <a:pt x="18" y="60"/>
                    </a:moveTo>
                    <a:cubicBezTo>
                      <a:pt x="20" y="61"/>
                      <a:pt x="23" y="60"/>
                      <a:pt x="25" y="60"/>
                    </a:cubicBezTo>
                    <a:cubicBezTo>
                      <a:pt x="38" y="60"/>
                      <a:pt x="43" y="29"/>
                      <a:pt x="43" y="19"/>
                    </a:cubicBezTo>
                    <a:cubicBezTo>
                      <a:pt x="43" y="15"/>
                      <a:pt x="40" y="14"/>
                      <a:pt x="40" y="11"/>
                    </a:cubicBezTo>
                    <a:cubicBezTo>
                      <a:pt x="40" y="5"/>
                      <a:pt x="43" y="3"/>
                      <a:pt x="44" y="0"/>
                    </a:cubicBezTo>
                    <a:cubicBezTo>
                      <a:pt x="65" y="15"/>
                      <a:pt x="74" y="40"/>
                      <a:pt x="103" y="40"/>
                    </a:cubicBezTo>
                    <a:cubicBezTo>
                      <a:pt x="109" y="40"/>
                      <a:pt x="114" y="35"/>
                      <a:pt x="119" y="39"/>
                    </a:cubicBezTo>
                    <a:cubicBezTo>
                      <a:pt x="118" y="43"/>
                      <a:pt x="114" y="44"/>
                      <a:pt x="114" y="48"/>
                    </a:cubicBezTo>
                    <a:cubicBezTo>
                      <a:pt x="114" y="53"/>
                      <a:pt x="121" y="58"/>
                      <a:pt x="124" y="58"/>
                    </a:cubicBezTo>
                    <a:cubicBezTo>
                      <a:pt x="117" y="63"/>
                      <a:pt x="112" y="66"/>
                      <a:pt x="100" y="66"/>
                    </a:cubicBezTo>
                    <a:cubicBezTo>
                      <a:pt x="84" y="66"/>
                      <a:pt x="79" y="84"/>
                      <a:pt x="73" y="93"/>
                    </a:cubicBezTo>
                    <a:cubicBezTo>
                      <a:pt x="61" y="85"/>
                      <a:pt x="53" y="84"/>
                      <a:pt x="40" y="75"/>
                    </a:cubicBezTo>
                    <a:cubicBezTo>
                      <a:pt x="38" y="76"/>
                      <a:pt x="35" y="79"/>
                      <a:pt x="35" y="82"/>
                    </a:cubicBezTo>
                    <a:cubicBezTo>
                      <a:pt x="25" y="82"/>
                      <a:pt x="12" y="74"/>
                      <a:pt x="12" y="87"/>
                    </a:cubicBezTo>
                    <a:cubicBezTo>
                      <a:pt x="12" y="95"/>
                      <a:pt x="24" y="95"/>
                      <a:pt x="27" y="98"/>
                    </a:cubicBezTo>
                    <a:cubicBezTo>
                      <a:pt x="21" y="107"/>
                      <a:pt x="15" y="104"/>
                      <a:pt x="8" y="110"/>
                    </a:cubicBezTo>
                    <a:cubicBezTo>
                      <a:pt x="4" y="110"/>
                      <a:pt x="4" y="110"/>
                      <a:pt x="4" y="110"/>
                    </a:cubicBezTo>
                    <a:cubicBezTo>
                      <a:pt x="4" y="105"/>
                      <a:pt x="4" y="93"/>
                      <a:pt x="4" y="92"/>
                    </a:cubicBezTo>
                    <a:cubicBezTo>
                      <a:pt x="4" y="89"/>
                      <a:pt x="0" y="87"/>
                      <a:pt x="0" y="84"/>
                    </a:cubicBezTo>
                    <a:cubicBezTo>
                      <a:pt x="0" y="75"/>
                      <a:pt x="12" y="70"/>
                      <a:pt x="14" y="64"/>
                    </a:cubicBezTo>
                    <a:cubicBezTo>
                      <a:pt x="14" y="58"/>
                      <a:pt x="14" y="58"/>
                      <a:pt x="14" y="58"/>
                    </a:cubicBezTo>
                    <a:cubicBezTo>
                      <a:pt x="15" y="59"/>
                      <a:pt x="17" y="60"/>
                      <a:pt x="19" y="62"/>
                    </a:cubicBezTo>
                    <a:lnTo>
                      <a:pt x="18" y="6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79" name="Freeform 69">
                <a:extLst>
                  <a:ext uri="{FF2B5EF4-FFF2-40B4-BE49-F238E27FC236}">
                    <a16:creationId xmlns:a16="http://schemas.microsoft.com/office/drawing/2014/main" id="{DEE23CE5-C273-A6A1-5F06-F0BB8999FA5F}"/>
                  </a:ext>
                </a:extLst>
              </p:cNvPr>
              <p:cNvSpPr>
                <a:spLocks/>
              </p:cNvSpPr>
              <p:nvPr/>
            </p:nvSpPr>
            <p:spPr bwMode="auto">
              <a:xfrm>
                <a:off x="9405575" y="2980922"/>
                <a:ext cx="22957" cy="22956"/>
              </a:xfrm>
              <a:custGeom>
                <a:avLst/>
                <a:gdLst>
                  <a:gd name="T0" fmla="*/ 17 w 21"/>
                  <a:gd name="T1" fmla="*/ 0 h 20"/>
                  <a:gd name="T2" fmla="*/ 21 w 21"/>
                  <a:gd name="T3" fmla="*/ 4 h 20"/>
                  <a:gd name="T4" fmla="*/ 2 w 21"/>
                  <a:gd name="T5" fmla="*/ 20 h 20"/>
                  <a:gd name="T6" fmla="*/ 2 w 21"/>
                  <a:gd name="T7" fmla="*/ 13 h 20"/>
                  <a:gd name="T8" fmla="*/ 19 w 21"/>
                  <a:gd name="T9" fmla="*/ 1 h 20"/>
                  <a:gd name="T10" fmla="*/ 17 w 21"/>
                  <a:gd name="T11" fmla="*/ 0 h 20"/>
                </a:gdLst>
                <a:ahLst/>
                <a:cxnLst>
                  <a:cxn ang="0">
                    <a:pos x="T0" y="T1"/>
                  </a:cxn>
                  <a:cxn ang="0">
                    <a:pos x="T2" y="T3"/>
                  </a:cxn>
                  <a:cxn ang="0">
                    <a:pos x="T4" y="T5"/>
                  </a:cxn>
                  <a:cxn ang="0">
                    <a:pos x="T6" y="T7"/>
                  </a:cxn>
                  <a:cxn ang="0">
                    <a:pos x="T8" y="T9"/>
                  </a:cxn>
                  <a:cxn ang="0">
                    <a:pos x="T10" y="T11"/>
                  </a:cxn>
                </a:cxnLst>
                <a:rect l="0" t="0" r="r" b="b"/>
                <a:pathLst>
                  <a:path w="21" h="20">
                    <a:moveTo>
                      <a:pt x="17" y="0"/>
                    </a:moveTo>
                    <a:cubicBezTo>
                      <a:pt x="21" y="4"/>
                      <a:pt x="21" y="4"/>
                      <a:pt x="21" y="4"/>
                    </a:cubicBezTo>
                    <a:cubicBezTo>
                      <a:pt x="18" y="8"/>
                      <a:pt x="9" y="20"/>
                      <a:pt x="2" y="20"/>
                    </a:cubicBezTo>
                    <a:cubicBezTo>
                      <a:pt x="0" y="20"/>
                      <a:pt x="0" y="16"/>
                      <a:pt x="2" y="13"/>
                    </a:cubicBezTo>
                    <a:cubicBezTo>
                      <a:pt x="5" y="8"/>
                      <a:pt x="13" y="1"/>
                      <a:pt x="19" y="1"/>
                    </a:cubicBezTo>
                    <a:lnTo>
                      <a:pt x="17"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80" name="Freeform 70">
                <a:extLst>
                  <a:ext uri="{FF2B5EF4-FFF2-40B4-BE49-F238E27FC236}">
                    <a16:creationId xmlns:a16="http://schemas.microsoft.com/office/drawing/2014/main" id="{FA74CC0F-8FB3-5170-F2F8-7B6A92DCE10F}"/>
                  </a:ext>
                </a:extLst>
              </p:cNvPr>
              <p:cNvSpPr>
                <a:spLocks/>
              </p:cNvSpPr>
              <p:nvPr/>
            </p:nvSpPr>
            <p:spPr bwMode="auto">
              <a:xfrm>
                <a:off x="9453019" y="2948783"/>
                <a:ext cx="33670" cy="22956"/>
              </a:xfrm>
              <a:custGeom>
                <a:avLst/>
                <a:gdLst>
                  <a:gd name="T0" fmla="*/ 29 w 29"/>
                  <a:gd name="T1" fmla="*/ 5 h 21"/>
                  <a:gd name="T2" fmla="*/ 1 w 29"/>
                  <a:gd name="T3" fmla="*/ 21 h 21"/>
                  <a:gd name="T4" fmla="*/ 1 w 29"/>
                  <a:gd name="T5" fmla="*/ 17 h 21"/>
                  <a:gd name="T6" fmla="*/ 17 w 29"/>
                  <a:gd name="T7" fmla="*/ 0 h 21"/>
                  <a:gd name="T8" fmla="*/ 29 w 29"/>
                  <a:gd name="T9" fmla="*/ 0 h 21"/>
                  <a:gd name="T10" fmla="*/ 29 w 29"/>
                  <a:gd name="T11" fmla="*/ 5 h 21"/>
                </a:gdLst>
                <a:ahLst/>
                <a:cxnLst>
                  <a:cxn ang="0">
                    <a:pos x="T0" y="T1"/>
                  </a:cxn>
                  <a:cxn ang="0">
                    <a:pos x="T2" y="T3"/>
                  </a:cxn>
                  <a:cxn ang="0">
                    <a:pos x="T4" y="T5"/>
                  </a:cxn>
                  <a:cxn ang="0">
                    <a:pos x="T6" y="T7"/>
                  </a:cxn>
                  <a:cxn ang="0">
                    <a:pos x="T8" y="T9"/>
                  </a:cxn>
                  <a:cxn ang="0">
                    <a:pos x="T10" y="T11"/>
                  </a:cxn>
                </a:cxnLst>
                <a:rect l="0" t="0" r="r" b="b"/>
                <a:pathLst>
                  <a:path w="29" h="21">
                    <a:moveTo>
                      <a:pt x="29" y="5"/>
                    </a:moveTo>
                    <a:cubicBezTo>
                      <a:pt x="11" y="5"/>
                      <a:pt x="11" y="21"/>
                      <a:pt x="1" y="21"/>
                    </a:cubicBezTo>
                    <a:cubicBezTo>
                      <a:pt x="0" y="21"/>
                      <a:pt x="1" y="18"/>
                      <a:pt x="1" y="17"/>
                    </a:cubicBezTo>
                    <a:cubicBezTo>
                      <a:pt x="1" y="17"/>
                      <a:pt x="8" y="0"/>
                      <a:pt x="17" y="0"/>
                    </a:cubicBezTo>
                    <a:cubicBezTo>
                      <a:pt x="22" y="0"/>
                      <a:pt x="26" y="1"/>
                      <a:pt x="29" y="0"/>
                    </a:cubicBezTo>
                    <a:lnTo>
                      <a:pt x="29" y="5"/>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81" name="Freeform 71">
                <a:extLst>
                  <a:ext uri="{FF2B5EF4-FFF2-40B4-BE49-F238E27FC236}">
                    <a16:creationId xmlns:a16="http://schemas.microsoft.com/office/drawing/2014/main" id="{95E0CE6B-D4F8-0C89-56B2-7A7ECF55A8FA}"/>
                  </a:ext>
                </a:extLst>
              </p:cNvPr>
              <p:cNvSpPr>
                <a:spLocks/>
              </p:cNvSpPr>
              <p:nvPr/>
            </p:nvSpPr>
            <p:spPr bwMode="auto">
              <a:xfrm>
                <a:off x="9511175" y="2921236"/>
                <a:ext cx="16835" cy="18365"/>
              </a:xfrm>
              <a:custGeom>
                <a:avLst/>
                <a:gdLst>
                  <a:gd name="T0" fmla="*/ 2 w 15"/>
                  <a:gd name="T1" fmla="*/ 11 h 16"/>
                  <a:gd name="T2" fmla="*/ 3 w 15"/>
                  <a:gd name="T3" fmla="*/ 5 h 16"/>
                  <a:gd name="T4" fmla="*/ 15 w 15"/>
                  <a:gd name="T5" fmla="*/ 0 h 16"/>
                  <a:gd name="T6" fmla="*/ 2 w 15"/>
                  <a:gd name="T7" fmla="*/ 16 h 16"/>
                  <a:gd name="T8" fmla="*/ 2 w 15"/>
                  <a:gd name="T9" fmla="*/ 11 h 16"/>
                </a:gdLst>
                <a:ahLst/>
                <a:cxnLst>
                  <a:cxn ang="0">
                    <a:pos x="T0" y="T1"/>
                  </a:cxn>
                  <a:cxn ang="0">
                    <a:pos x="T2" y="T3"/>
                  </a:cxn>
                  <a:cxn ang="0">
                    <a:pos x="T4" y="T5"/>
                  </a:cxn>
                  <a:cxn ang="0">
                    <a:pos x="T6" y="T7"/>
                  </a:cxn>
                  <a:cxn ang="0">
                    <a:pos x="T8" y="T9"/>
                  </a:cxn>
                </a:cxnLst>
                <a:rect l="0" t="0" r="r" b="b"/>
                <a:pathLst>
                  <a:path w="15" h="16">
                    <a:moveTo>
                      <a:pt x="2" y="11"/>
                    </a:moveTo>
                    <a:cubicBezTo>
                      <a:pt x="4" y="11"/>
                      <a:pt x="2" y="7"/>
                      <a:pt x="3" y="5"/>
                    </a:cubicBezTo>
                    <a:cubicBezTo>
                      <a:pt x="4" y="0"/>
                      <a:pt x="13" y="0"/>
                      <a:pt x="15" y="0"/>
                    </a:cubicBezTo>
                    <a:cubicBezTo>
                      <a:pt x="14" y="5"/>
                      <a:pt x="8" y="16"/>
                      <a:pt x="2" y="16"/>
                    </a:cubicBezTo>
                    <a:cubicBezTo>
                      <a:pt x="0" y="16"/>
                      <a:pt x="0" y="11"/>
                      <a:pt x="2" y="1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82" name="Freeform 72">
                <a:extLst>
                  <a:ext uri="{FF2B5EF4-FFF2-40B4-BE49-F238E27FC236}">
                    <a16:creationId xmlns:a16="http://schemas.microsoft.com/office/drawing/2014/main" id="{E1C125D8-A5E7-C242-30D9-3D1FB2646BFD}"/>
                  </a:ext>
                </a:extLst>
              </p:cNvPr>
              <p:cNvSpPr>
                <a:spLocks/>
              </p:cNvSpPr>
              <p:nvPr/>
            </p:nvSpPr>
            <p:spPr bwMode="auto">
              <a:xfrm>
                <a:off x="9310688" y="2644229"/>
                <a:ext cx="70400" cy="284659"/>
              </a:xfrm>
              <a:custGeom>
                <a:avLst/>
                <a:gdLst>
                  <a:gd name="T0" fmla="*/ 45 w 61"/>
                  <a:gd name="T1" fmla="*/ 152 h 249"/>
                  <a:gd name="T2" fmla="*/ 23 w 61"/>
                  <a:gd name="T3" fmla="*/ 198 h 249"/>
                  <a:gd name="T4" fmla="*/ 45 w 61"/>
                  <a:gd name="T5" fmla="*/ 239 h 249"/>
                  <a:gd name="T6" fmla="*/ 42 w 61"/>
                  <a:gd name="T7" fmla="*/ 240 h 249"/>
                  <a:gd name="T8" fmla="*/ 35 w 61"/>
                  <a:gd name="T9" fmla="*/ 232 h 249"/>
                  <a:gd name="T10" fmla="*/ 27 w 61"/>
                  <a:gd name="T11" fmla="*/ 232 h 249"/>
                  <a:gd name="T12" fmla="*/ 9 w 61"/>
                  <a:gd name="T13" fmla="*/ 249 h 249"/>
                  <a:gd name="T14" fmla="*/ 9 w 61"/>
                  <a:gd name="T15" fmla="*/ 226 h 249"/>
                  <a:gd name="T16" fmla="*/ 12 w 61"/>
                  <a:gd name="T17" fmla="*/ 190 h 249"/>
                  <a:gd name="T18" fmla="*/ 7 w 61"/>
                  <a:gd name="T19" fmla="*/ 168 h 249"/>
                  <a:gd name="T20" fmla="*/ 11 w 61"/>
                  <a:gd name="T21" fmla="*/ 143 h 249"/>
                  <a:gd name="T22" fmla="*/ 11 w 61"/>
                  <a:gd name="T23" fmla="*/ 96 h 249"/>
                  <a:gd name="T24" fmla="*/ 0 w 61"/>
                  <a:gd name="T25" fmla="*/ 68 h 249"/>
                  <a:gd name="T26" fmla="*/ 16 w 61"/>
                  <a:gd name="T27" fmla="*/ 27 h 249"/>
                  <a:gd name="T28" fmla="*/ 19 w 61"/>
                  <a:gd name="T29" fmla="*/ 17 h 249"/>
                  <a:gd name="T30" fmla="*/ 19 w 61"/>
                  <a:gd name="T31" fmla="*/ 0 h 249"/>
                  <a:gd name="T32" fmla="*/ 24 w 61"/>
                  <a:gd name="T33" fmla="*/ 0 h 249"/>
                  <a:gd name="T34" fmla="*/ 33 w 61"/>
                  <a:gd name="T35" fmla="*/ 37 h 249"/>
                  <a:gd name="T36" fmla="*/ 35 w 61"/>
                  <a:gd name="T37" fmla="*/ 67 h 249"/>
                  <a:gd name="T38" fmla="*/ 35 w 61"/>
                  <a:gd name="T39" fmla="*/ 86 h 249"/>
                  <a:gd name="T40" fmla="*/ 41 w 61"/>
                  <a:gd name="T41" fmla="*/ 108 h 249"/>
                  <a:gd name="T42" fmla="*/ 61 w 61"/>
                  <a:gd name="T43" fmla="*/ 163 h 249"/>
                  <a:gd name="T44" fmla="*/ 45 w 61"/>
                  <a:gd name="T45" fmla="*/ 15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249">
                    <a:moveTo>
                      <a:pt x="45" y="152"/>
                    </a:moveTo>
                    <a:cubicBezTo>
                      <a:pt x="25" y="152"/>
                      <a:pt x="23" y="178"/>
                      <a:pt x="23" y="198"/>
                    </a:cubicBezTo>
                    <a:cubicBezTo>
                      <a:pt x="23" y="217"/>
                      <a:pt x="38" y="225"/>
                      <a:pt x="45" y="239"/>
                    </a:cubicBezTo>
                    <a:cubicBezTo>
                      <a:pt x="45" y="239"/>
                      <a:pt x="43" y="240"/>
                      <a:pt x="42" y="240"/>
                    </a:cubicBezTo>
                    <a:cubicBezTo>
                      <a:pt x="39" y="240"/>
                      <a:pt x="35" y="235"/>
                      <a:pt x="35" y="232"/>
                    </a:cubicBezTo>
                    <a:cubicBezTo>
                      <a:pt x="32" y="232"/>
                      <a:pt x="29" y="232"/>
                      <a:pt x="27" y="232"/>
                    </a:cubicBezTo>
                    <a:cubicBezTo>
                      <a:pt x="18" y="232"/>
                      <a:pt x="18" y="249"/>
                      <a:pt x="9" y="249"/>
                    </a:cubicBezTo>
                    <a:cubicBezTo>
                      <a:pt x="7" y="249"/>
                      <a:pt x="9" y="230"/>
                      <a:pt x="9" y="226"/>
                    </a:cubicBezTo>
                    <a:cubicBezTo>
                      <a:pt x="9" y="212"/>
                      <a:pt x="12" y="202"/>
                      <a:pt x="12" y="190"/>
                    </a:cubicBezTo>
                    <a:cubicBezTo>
                      <a:pt x="12" y="179"/>
                      <a:pt x="7" y="178"/>
                      <a:pt x="7" y="168"/>
                    </a:cubicBezTo>
                    <a:cubicBezTo>
                      <a:pt x="7" y="156"/>
                      <a:pt x="11" y="153"/>
                      <a:pt x="11" y="143"/>
                    </a:cubicBezTo>
                    <a:cubicBezTo>
                      <a:pt x="11" y="123"/>
                      <a:pt x="11" y="116"/>
                      <a:pt x="11" y="96"/>
                    </a:cubicBezTo>
                    <a:cubicBezTo>
                      <a:pt x="11" y="85"/>
                      <a:pt x="0" y="80"/>
                      <a:pt x="0" y="68"/>
                    </a:cubicBezTo>
                    <a:cubicBezTo>
                      <a:pt x="0" y="51"/>
                      <a:pt x="4" y="30"/>
                      <a:pt x="16" y="27"/>
                    </a:cubicBezTo>
                    <a:cubicBezTo>
                      <a:pt x="16" y="23"/>
                      <a:pt x="19" y="21"/>
                      <a:pt x="19" y="17"/>
                    </a:cubicBezTo>
                    <a:cubicBezTo>
                      <a:pt x="19" y="9"/>
                      <a:pt x="19" y="7"/>
                      <a:pt x="19" y="0"/>
                    </a:cubicBezTo>
                    <a:cubicBezTo>
                      <a:pt x="20" y="0"/>
                      <a:pt x="23" y="0"/>
                      <a:pt x="24" y="0"/>
                    </a:cubicBezTo>
                    <a:cubicBezTo>
                      <a:pt x="24" y="16"/>
                      <a:pt x="30" y="27"/>
                      <a:pt x="33" y="37"/>
                    </a:cubicBezTo>
                    <a:cubicBezTo>
                      <a:pt x="36" y="48"/>
                      <a:pt x="30" y="56"/>
                      <a:pt x="35" y="67"/>
                    </a:cubicBezTo>
                    <a:cubicBezTo>
                      <a:pt x="35" y="86"/>
                      <a:pt x="35" y="86"/>
                      <a:pt x="35" y="86"/>
                    </a:cubicBezTo>
                    <a:cubicBezTo>
                      <a:pt x="34" y="94"/>
                      <a:pt x="39" y="103"/>
                      <a:pt x="41" y="108"/>
                    </a:cubicBezTo>
                    <a:cubicBezTo>
                      <a:pt x="47" y="127"/>
                      <a:pt x="57" y="143"/>
                      <a:pt x="61" y="163"/>
                    </a:cubicBezTo>
                    <a:cubicBezTo>
                      <a:pt x="57" y="157"/>
                      <a:pt x="52" y="152"/>
                      <a:pt x="45" y="15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83" name="Freeform 73">
                <a:extLst>
                  <a:ext uri="{FF2B5EF4-FFF2-40B4-BE49-F238E27FC236}">
                    <a16:creationId xmlns:a16="http://schemas.microsoft.com/office/drawing/2014/main" id="{EEBC96B5-0B2C-95A1-2890-7D6E3C38BEA8}"/>
                  </a:ext>
                </a:extLst>
              </p:cNvPr>
              <p:cNvSpPr>
                <a:spLocks/>
              </p:cNvSpPr>
              <p:nvPr/>
            </p:nvSpPr>
            <p:spPr bwMode="auto">
              <a:xfrm>
                <a:off x="7080838" y="1655574"/>
                <a:ext cx="433114" cy="335163"/>
              </a:xfrm>
              <a:custGeom>
                <a:avLst/>
                <a:gdLst>
                  <a:gd name="T0" fmla="*/ 131 w 379"/>
                  <a:gd name="T1" fmla="*/ 290 h 292"/>
                  <a:gd name="T2" fmla="*/ 87 w 379"/>
                  <a:gd name="T3" fmla="*/ 236 h 292"/>
                  <a:gd name="T4" fmla="*/ 178 w 379"/>
                  <a:gd name="T5" fmla="*/ 121 h 292"/>
                  <a:gd name="T6" fmla="*/ 215 w 379"/>
                  <a:gd name="T7" fmla="*/ 99 h 292"/>
                  <a:gd name="T8" fmla="*/ 231 w 379"/>
                  <a:gd name="T9" fmla="*/ 81 h 292"/>
                  <a:gd name="T10" fmla="*/ 302 w 379"/>
                  <a:gd name="T11" fmla="*/ 61 h 292"/>
                  <a:gd name="T12" fmla="*/ 379 w 379"/>
                  <a:gd name="T13" fmla="*/ 20 h 292"/>
                  <a:gd name="T14" fmla="*/ 349 w 379"/>
                  <a:gd name="T15" fmla="*/ 0 h 292"/>
                  <a:gd name="T16" fmla="*/ 235 w 379"/>
                  <a:gd name="T17" fmla="*/ 45 h 292"/>
                  <a:gd name="T18" fmla="*/ 212 w 379"/>
                  <a:gd name="T19" fmla="*/ 36 h 292"/>
                  <a:gd name="T20" fmla="*/ 188 w 379"/>
                  <a:gd name="T21" fmla="*/ 45 h 292"/>
                  <a:gd name="T22" fmla="*/ 120 w 379"/>
                  <a:gd name="T23" fmla="*/ 83 h 292"/>
                  <a:gd name="T24" fmla="*/ 90 w 379"/>
                  <a:gd name="T25" fmla="*/ 89 h 292"/>
                  <a:gd name="T26" fmla="*/ 82 w 379"/>
                  <a:gd name="T27" fmla="*/ 97 h 292"/>
                  <a:gd name="T28" fmla="*/ 87 w 379"/>
                  <a:gd name="T29" fmla="*/ 111 h 292"/>
                  <a:gd name="T30" fmla="*/ 48 w 379"/>
                  <a:gd name="T31" fmla="*/ 159 h 292"/>
                  <a:gd name="T32" fmla="*/ 59 w 379"/>
                  <a:gd name="T33" fmla="*/ 176 h 292"/>
                  <a:gd name="T34" fmla="*/ 23 w 379"/>
                  <a:gd name="T35" fmla="*/ 199 h 292"/>
                  <a:gd name="T36" fmla="*/ 23 w 379"/>
                  <a:gd name="T37" fmla="*/ 211 h 292"/>
                  <a:gd name="T38" fmla="*/ 0 w 379"/>
                  <a:gd name="T39" fmla="*/ 242 h 292"/>
                  <a:gd name="T40" fmla="*/ 14 w 379"/>
                  <a:gd name="T41" fmla="*/ 258 h 292"/>
                  <a:gd name="T42" fmla="*/ 37 w 379"/>
                  <a:gd name="T43" fmla="*/ 258 h 292"/>
                  <a:gd name="T44" fmla="*/ 48 w 379"/>
                  <a:gd name="T45" fmla="*/ 286 h 292"/>
                  <a:gd name="T46" fmla="*/ 67 w 379"/>
                  <a:gd name="T47" fmla="*/ 286 h 292"/>
                  <a:gd name="T48" fmla="*/ 72 w 379"/>
                  <a:gd name="T49" fmla="*/ 292 h 292"/>
                  <a:gd name="T50" fmla="*/ 131 w 379"/>
                  <a:gd name="T51" fmla="*/ 292 h 292"/>
                  <a:gd name="T52" fmla="*/ 124 w 379"/>
                  <a:gd name="T53" fmla="*/ 282 h 292"/>
                  <a:gd name="T54" fmla="*/ 131 w 379"/>
                  <a:gd name="T55" fmla="*/ 29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9" h="292">
                    <a:moveTo>
                      <a:pt x="131" y="290"/>
                    </a:moveTo>
                    <a:cubicBezTo>
                      <a:pt x="115" y="273"/>
                      <a:pt x="87" y="266"/>
                      <a:pt x="87" y="236"/>
                    </a:cubicBezTo>
                    <a:cubicBezTo>
                      <a:pt x="87" y="185"/>
                      <a:pt x="140" y="132"/>
                      <a:pt x="178" y="121"/>
                    </a:cubicBezTo>
                    <a:cubicBezTo>
                      <a:pt x="192" y="117"/>
                      <a:pt x="196" y="99"/>
                      <a:pt x="215" y="99"/>
                    </a:cubicBezTo>
                    <a:cubicBezTo>
                      <a:pt x="224" y="99"/>
                      <a:pt x="227" y="83"/>
                      <a:pt x="231" y="81"/>
                    </a:cubicBezTo>
                    <a:cubicBezTo>
                      <a:pt x="256" y="68"/>
                      <a:pt x="275" y="75"/>
                      <a:pt x="302" y="61"/>
                    </a:cubicBezTo>
                    <a:cubicBezTo>
                      <a:pt x="321" y="52"/>
                      <a:pt x="379" y="47"/>
                      <a:pt x="379" y="20"/>
                    </a:cubicBezTo>
                    <a:cubicBezTo>
                      <a:pt x="379" y="11"/>
                      <a:pt x="358" y="0"/>
                      <a:pt x="349" y="0"/>
                    </a:cubicBezTo>
                    <a:cubicBezTo>
                      <a:pt x="311" y="0"/>
                      <a:pt x="275" y="45"/>
                      <a:pt x="235" y="45"/>
                    </a:cubicBezTo>
                    <a:cubicBezTo>
                      <a:pt x="226" y="45"/>
                      <a:pt x="222" y="36"/>
                      <a:pt x="212" y="36"/>
                    </a:cubicBezTo>
                    <a:cubicBezTo>
                      <a:pt x="198" y="36"/>
                      <a:pt x="198" y="45"/>
                      <a:pt x="188" y="45"/>
                    </a:cubicBezTo>
                    <a:cubicBezTo>
                      <a:pt x="160" y="45"/>
                      <a:pt x="139" y="83"/>
                      <a:pt x="120" y="83"/>
                    </a:cubicBezTo>
                    <a:cubicBezTo>
                      <a:pt x="109" y="83"/>
                      <a:pt x="101" y="89"/>
                      <a:pt x="90" y="89"/>
                    </a:cubicBezTo>
                    <a:cubicBezTo>
                      <a:pt x="84" y="89"/>
                      <a:pt x="82" y="94"/>
                      <a:pt x="82" y="97"/>
                    </a:cubicBezTo>
                    <a:cubicBezTo>
                      <a:pt x="82" y="102"/>
                      <a:pt x="87" y="105"/>
                      <a:pt x="87" y="111"/>
                    </a:cubicBezTo>
                    <a:cubicBezTo>
                      <a:pt x="87" y="134"/>
                      <a:pt x="48" y="145"/>
                      <a:pt x="48" y="159"/>
                    </a:cubicBezTo>
                    <a:cubicBezTo>
                      <a:pt x="48" y="165"/>
                      <a:pt x="59" y="167"/>
                      <a:pt x="59" y="176"/>
                    </a:cubicBezTo>
                    <a:cubicBezTo>
                      <a:pt x="47" y="180"/>
                      <a:pt x="23" y="185"/>
                      <a:pt x="23" y="199"/>
                    </a:cubicBezTo>
                    <a:cubicBezTo>
                      <a:pt x="23" y="207"/>
                      <a:pt x="23" y="211"/>
                      <a:pt x="23" y="211"/>
                    </a:cubicBezTo>
                    <a:cubicBezTo>
                      <a:pt x="23" y="225"/>
                      <a:pt x="0" y="223"/>
                      <a:pt x="0" y="242"/>
                    </a:cubicBezTo>
                    <a:cubicBezTo>
                      <a:pt x="0" y="252"/>
                      <a:pt x="14" y="258"/>
                      <a:pt x="14" y="258"/>
                    </a:cubicBezTo>
                    <a:cubicBezTo>
                      <a:pt x="14" y="258"/>
                      <a:pt x="34" y="257"/>
                      <a:pt x="37" y="258"/>
                    </a:cubicBezTo>
                    <a:cubicBezTo>
                      <a:pt x="50" y="262"/>
                      <a:pt x="43" y="275"/>
                      <a:pt x="48" y="286"/>
                    </a:cubicBezTo>
                    <a:cubicBezTo>
                      <a:pt x="50" y="290"/>
                      <a:pt x="62" y="286"/>
                      <a:pt x="67" y="286"/>
                    </a:cubicBezTo>
                    <a:cubicBezTo>
                      <a:pt x="69" y="286"/>
                      <a:pt x="71" y="291"/>
                      <a:pt x="72" y="292"/>
                    </a:cubicBezTo>
                    <a:cubicBezTo>
                      <a:pt x="131" y="292"/>
                      <a:pt x="131" y="292"/>
                      <a:pt x="131" y="292"/>
                    </a:cubicBezTo>
                    <a:cubicBezTo>
                      <a:pt x="129" y="287"/>
                      <a:pt x="126" y="284"/>
                      <a:pt x="124" y="282"/>
                    </a:cubicBezTo>
                    <a:lnTo>
                      <a:pt x="131" y="29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88" name="Freeform 78">
                <a:extLst>
                  <a:ext uri="{FF2B5EF4-FFF2-40B4-BE49-F238E27FC236}">
                    <a16:creationId xmlns:a16="http://schemas.microsoft.com/office/drawing/2014/main" id="{13035FC8-1E9E-4A83-31FC-4FC194FDDC92}"/>
                  </a:ext>
                </a:extLst>
              </p:cNvPr>
              <p:cNvSpPr>
                <a:spLocks/>
              </p:cNvSpPr>
              <p:nvPr/>
            </p:nvSpPr>
            <p:spPr bwMode="auto">
              <a:xfrm>
                <a:off x="10219769" y="1931051"/>
                <a:ext cx="87235" cy="38261"/>
              </a:xfrm>
              <a:custGeom>
                <a:avLst/>
                <a:gdLst>
                  <a:gd name="T0" fmla="*/ 8 w 76"/>
                  <a:gd name="T1" fmla="*/ 34 h 34"/>
                  <a:gd name="T2" fmla="*/ 0 w 76"/>
                  <a:gd name="T3" fmla="*/ 26 h 34"/>
                  <a:gd name="T4" fmla="*/ 36 w 76"/>
                  <a:gd name="T5" fmla="*/ 0 h 34"/>
                  <a:gd name="T6" fmla="*/ 76 w 76"/>
                  <a:gd name="T7" fmla="*/ 20 h 34"/>
                  <a:gd name="T8" fmla="*/ 8 w 76"/>
                  <a:gd name="T9" fmla="*/ 34 h 34"/>
                </a:gdLst>
                <a:ahLst/>
                <a:cxnLst>
                  <a:cxn ang="0">
                    <a:pos x="T0" y="T1"/>
                  </a:cxn>
                  <a:cxn ang="0">
                    <a:pos x="T2" y="T3"/>
                  </a:cxn>
                  <a:cxn ang="0">
                    <a:pos x="T4" y="T5"/>
                  </a:cxn>
                  <a:cxn ang="0">
                    <a:pos x="T6" y="T7"/>
                  </a:cxn>
                  <a:cxn ang="0">
                    <a:pos x="T8" y="T9"/>
                  </a:cxn>
                </a:cxnLst>
                <a:rect l="0" t="0" r="r" b="b"/>
                <a:pathLst>
                  <a:path w="76" h="34">
                    <a:moveTo>
                      <a:pt x="8" y="34"/>
                    </a:moveTo>
                    <a:cubicBezTo>
                      <a:pt x="3" y="34"/>
                      <a:pt x="0" y="30"/>
                      <a:pt x="0" y="26"/>
                    </a:cubicBezTo>
                    <a:cubicBezTo>
                      <a:pt x="0" y="14"/>
                      <a:pt x="23" y="0"/>
                      <a:pt x="36" y="0"/>
                    </a:cubicBezTo>
                    <a:cubicBezTo>
                      <a:pt x="47" y="0"/>
                      <a:pt x="76" y="8"/>
                      <a:pt x="76" y="20"/>
                    </a:cubicBezTo>
                    <a:cubicBezTo>
                      <a:pt x="76" y="30"/>
                      <a:pt x="16" y="34"/>
                      <a:pt x="8" y="3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89" name="Freeform 79">
                <a:extLst>
                  <a:ext uri="{FF2B5EF4-FFF2-40B4-BE49-F238E27FC236}">
                    <a16:creationId xmlns:a16="http://schemas.microsoft.com/office/drawing/2014/main" id="{E92BCD6B-FBF7-017D-E1E5-DC79F66EAED4}"/>
                  </a:ext>
                </a:extLst>
              </p:cNvPr>
              <p:cNvSpPr>
                <a:spLocks/>
              </p:cNvSpPr>
              <p:nvPr/>
            </p:nvSpPr>
            <p:spPr bwMode="auto">
              <a:xfrm>
                <a:off x="9958064" y="2006042"/>
                <a:ext cx="33670" cy="21426"/>
              </a:xfrm>
              <a:custGeom>
                <a:avLst/>
                <a:gdLst>
                  <a:gd name="T0" fmla="*/ 22 w 30"/>
                  <a:gd name="T1" fmla="*/ 18 h 18"/>
                  <a:gd name="T2" fmla="*/ 30 w 30"/>
                  <a:gd name="T3" fmla="*/ 10 h 18"/>
                  <a:gd name="T4" fmla="*/ 25 w 30"/>
                  <a:gd name="T5" fmla="*/ 0 h 18"/>
                  <a:gd name="T6" fmla="*/ 0 w 30"/>
                  <a:gd name="T7" fmla="*/ 0 h 18"/>
                  <a:gd name="T8" fmla="*/ 22 w 30"/>
                  <a:gd name="T9" fmla="*/ 18 h 18"/>
                </a:gdLst>
                <a:ahLst/>
                <a:cxnLst>
                  <a:cxn ang="0">
                    <a:pos x="T0" y="T1"/>
                  </a:cxn>
                  <a:cxn ang="0">
                    <a:pos x="T2" y="T3"/>
                  </a:cxn>
                  <a:cxn ang="0">
                    <a:pos x="T4" y="T5"/>
                  </a:cxn>
                  <a:cxn ang="0">
                    <a:pos x="T6" y="T7"/>
                  </a:cxn>
                  <a:cxn ang="0">
                    <a:pos x="T8" y="T9"/>
                  </a:cxn>
                </a:cxnLst>
                <a:rect l="0" t="0" r="r" b="b"/>
                <a:pathLst>
                  <a:path w="30" h="18">
                    <a:moveTo>
                      <a:pt x="22" y="18"/>
                    </a:moveTo>
                    <a:cubicBezTo>
                      <a:pt x="26" y="18"/>
                      <a:pt x="30" y="14"/>
                      <a:pt x="30" y="10"/>
                    </a:cubicBezTo>
                    <a:cubicBezTo>
                      <a:pt x="30" y="5"/>
                      <a:pt x="26" y="3"/>
                      <a:pt x="25" y="0"/>
                    </a:cubicBezTo>
                    <a:cubicBezTo>
                      <a:pt x="0" y="0"/>
                      <a:pt x="0" y="0"/>
                      <a:pt x="0" y="0"/>
                    </a:cubicBezTo>
                    <a:cubicBezTo>
                      <a:pt x="4" y="10"/>
                      <a:pt x="12" y="18"/>
                      <a:pt x="22"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90" name="Freeform 80">
                <a:extLst>
                  <a:ext uri="{FF2B5EF4-FFF2-40B4-BE49-F238E27FC236}">
                    <a16:creationId xmlns:a16="http://schemas.microsoft.com/office/drawing/2014/main" id="{C8FAD21B-2355-181B-8510-8C8B78A49FDE}"/>
                  </a:ext>
                </a:extLst>
              </p:cNvPr>
              <p:cNvSpPr>
                <a:spLocks/>
              </p:cNvSpPr>
              <p:nvPr/>
            </p:nvSpPr>
            <p:spPr bwMode="auto">
              <a:xfrm>
                <a:off x="9151522" y="1716791"/>
                <a:ext cx="15304" cy="21426"/>
              </a:xfrm>
              <a:custGeom>
                <a:avLst/>
                <a:gdLst>
                  <a:gd name="T0" fmla="*/ 14 w 14"/>
                  <a:gd name="T1" fmla="*/ 8 h 19"/>
                  <a:gd name="T2" fmla="*/ 6 w 14"/>
                  <a:gd name="T3" fmla="*/ 0 h 19"/>
                  <a:gd name="T4" fmla="*/ 0 w 14"/>
                  <a:gd name="T5" fmla="*/ 12 h 19"/>
                  <a:gd name="T6" fmla="*/ 6 w 14"/>
                  <a:gd name="T7" fmla="*/ 19 h 19"/>
                  <a:gd name="T8" fmla="*/ 14 w 14"/>
                  <a:gd name="T9" fmla="*/ 7 h 19"/>
                  <a:gd name="T10" fmla="*/ 12 w 14"/>
                  <a:gd name="T11" fmla="*/ 7 h 19"/>
                  <a:gd name="T12" fmla="*/ 14 w 14"/>
                  <a:gd name="T13" fmla="*/ 8 h 19"/>
                </a:gdLst>
                <a:ahLst/>
                <a:cxnLst>
                  <a:cxn ang="0">
                    <a:pos x="T0" y="T1"/>
                  </a:cxn>
                  <a:cxn ang="0">
                    <a:pos x="T2" y="T3"/>
                  </a:cxn>
                  <a:cxn ang="0">
                    <a:pos x="T4" y="T5"/>
                  </a:cxn>
                  <a:cxn ang="0">
                    <a:pos x="T6" y="T7"/>
                  </a:cxn>
                  <a:cxn ang="0">
                    <a:pos x="T8" y="T9"/>
                  </a:cxn>
                  <a:cxn ang="0">
                    <a:pos x="T10" y="T11"/>
                  </a:cxn>
                  <a:cxn ang="0">
                    <a:pos x="T12" y="T13"/>
                  </a:cxn>
                </a:cxnLst>
                <a:rect l="0" t="0" r="r" b="b"/>
                <a:pathLst>
                  <a:path w="14" h="19">
                    <a:moveTo>
                      <a:pt x="14" y="8"/>
                    </a:moveTo>
                    <a:cubicBezTo>
                      <a:pt x="6" y="0"/>
                      <a:pt x="6" y="0"/>
                      <a:pt x="6" y="0"/>
                    </a:cubicBezTo>
                    <a:cubicBezTo>
                      <a:pt x="3" y="4"/>
                      <a:pt x="0" y="7"/>
                      <a:pt x="0" y="12"/>
                    </a:cubicBezTo>
                    <a:cubicBezTo>
                      <a:pt x="0" y="17"/>
                      <a:pt x="3" y="19"/>
                      <a:pt x="6" y="19"/>
                    </a:cubicBezTo>
                    <a:cubicBezTo>
                      <a:pt x="13" y="19"/>
                      <a:pt x="13" y="11"/>
                      <a:pt x="14" y="7"/>
                    </a:cubicBezTo>
                    <a:cubicBezTo>
                      <a:pt x="12" y="7"/>
                      <a:pt x="12" y="7"/>
                      <a:pt x="12" y="7"/>
                    </a:cubicBezTo>
                    <a:lnTo>
                      <a:pt x="14" y="8"/>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91" name="Freeform 81">
                <a:extLst>
                  <a:ext uri="{FF2B5EF4-FFF2-40B4-BE49-F238E27FC236}">
                    <a16:creationId xmlns:a16="http://schemas.microsoft.com/office/drawing/2014/main" id="{86815A68-759A-1CB3-551D-9585B350C923}"/>
                  </a:ext>
                </a:extLst>
              </p:cNvPr>
              <p:cNvSpPr>
                <a:spLocks/>
              </p:cNvSpPr>
              <p:nvPr/>
            </p:nvSpPr>
            <p:spPr bwMode="auto">
              <a:xfrm>
                <a:off x="8569955" y="1782600"/>
                <a:ext cx="39791" cy="26017"/>
              </a:xfrm>
              <a:custGeom>
                <a:avLst/>
                <a:gdLst>
                  <a:gd name="T0" fmla="*/ 34 w 34"/>
                  <a:gd name="T1" fmla="*/ 16 h 22"/>
                  <a:gd name="T2" fmla="*/ 16 w 34"/>
                  <a:gd name="T3" fmla="*/ 22 h 22"/>
                  <a:gd name="T4" fmla="*/ 0 w 34"/>
                  <a:gd name="T5" fmla="*/ 12 h 22"/>
                  <a:gd name="T6" fmla="*/ 16 w 34"/>
                  <a:gd name="T7" fmla="*/ 0 h 22"/>
                  <a:gd name="T8" fmla="*/ 34 w 34"/>
                  <a:gd name="T9" fmla="*/ 12 h 22"/>
                  <a:gd name="T10" fmla="*/ 28 w 34"/>
                  <a:gd name="T11" fmla="*/ 22 h 22"/>
                  <a:gd name="T12" fmla="*/ 34 w 34"/>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34" h="22">
                    <a:moveTo>
                      <a:pt x="34" y="16"/>
                    </a:moveTo>
                    <a:cubicBezTo>
                      <a:pt x="28" y="19"/>
                      <a:pt x="23" y="22"/>
                      <a:pt x="16" y="22"/>
                    </a:cubicBezTo>
                    <a:cubicBezTo>
                      <a:pt x="8" y="22"/>
                      <a:pt x="0" y="19"/>
                      <a:pt x="0" y="12"/>
                    </a:cubicBezTo>
                    <a:cubicBezTo>
                      <a:pt x="0" y="4"/>
                      <a:pt x="9" y="0"/>
                      <a:pt x="16" y="0"/>
                    </a:cubicBezTo>
                    <a:cubicBezTo>
                      <a:pt x="27" y="0"/>
                      <a:pt x="34" y="3"/>
                      <a:pt x="34" y="12"/>
                    </a:cubicBezTo>
                    <a:cubicBezTo>
                      <a:pt x="34" y="17"/>
                      <a:pt x="30" y="19"/>
                      <a:pt x="28" y="22"/>
                    </a:cubicBezTo>
                    <a:lnTo>
                      <a:pt x="34" y="16"/>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92" name="Freeform 82">
                <a:extLst>
                  <a:ext uri="{FF2B5EF4-FFF2-40B4-BE49-F238E27FC236}">
                    <a16:creationId xmlns:a16="http://schemas.microsoft.com/office/drawing/2014/main" id="{E724DA1A-E406-C250-CFEA-8BA30FC9A90F}"/>
                  </a:ext>
                </a:extLst>
              </p:cNvPr>
              <p:cNvSpPr>
                <a:spLocks/>
              </p:cNvSpPr>
              <p:nvPr/>
            </p:nvSpPr>
            <p:spPr bwMode="auto">
              <a:xfrm>
                <a:off x="8263867" y="1519367"/>
                <a:ext cx="149983" cy="88765"/>
              </a:xfrm>
              <a:custGeom>
                <a:avLst/>
                <a:gdLst>
                  <a:gd name="T0" fmla="*/ 12 w 131"/>
                  <a:gd name="T1" fmla="*/ 77 h 77"/>
                  <a:gd name="T2" fmla="*/ 0 w 131"/>
                  <a:gd name="T3" fmla="*/ 65 h 77"/>
                  <a:gd name="T4" fmla="*/ 14 w 131"/>
                  <a:gd name="T5" fmla="*/ 47 h 77"/>
                  <a:gd name="T6" fmla="*/ 68 w 131"/>
                  <a:gd name="T7" fmla="*/ 0 h 77"/>
                  <a:gd name="T8" fmla="*/ 78 w 131"/>
                  <a:gd name="T9" fmla="*/ 0 h 77"/>
                  <a:gd name="T10" fmla="*/ 76 w 131"/>
                  <a:gd name="T11" fmla="*/ 17 h 77"/>
                  <a:gd name="T12" fmla="*/ 90 w 131"/>
                  <a:gd name="T13" fmla="*/ 9 h 77"/>
                  <a:gd name="T14" fmla="*/ 131 w 131"/>
                  <a:gd name="T15" fmla="*/ 41 h 77"/>
                  <a:gd name="T16" fmla="*/ 78 w 131"/>
                  <a:gd name="T17" fmla="*/ 61 h 77"/>
                  <a:gd name="T18" fmla="*/ 52 w 131"/>
                  <a:gd name="T19" fmla="*/ 65 h 77"/>
                  <a:gd name="T20" fmla="*/ 12 w 131"/>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7">
                    <a:moveTo>
                      <a:pt x="12" y="77"/>
                    </a:moveTo>
                    <a:cubicBezTo>
                      <a:pt x="2" y="77"/>
                      <a:pt x="0" y="73"/>
                      <a:pt x="0" y="65"/>
                    </a:cubicBezTo>
                    <a:cubicBezTo>
                      <a:pt x="0" y="52"/>
                      <a:pt x="9" y="52"/>
                      <a:pt x="14" y="47"/>
                    </a:cubicBezTo>
                    <a:cubicBezTo>
                      <a:pt x="31" y="29"/>
                      <a:pt x="38" y="0"/>
                      <a:pt x="68" y="0"/>
                    </a:cubicBezTo>
                    <a:cubicBezTo>
                      <a:pt x="75" y="0"/>
                      <a:pt x="75" y="0"/>
                      <a:pt x="78" y="0"/>
                    </a:cubicBezTo>
                    <a:cubicBezTo>
                      <a:pt x="78" y="11"/>
                      <a:pt x="82" y="11"/>
                      <a:pt x="76" y="17"/>
                    </a:cubicBezTo>
                    <a:cubicBezTo>
                      <a:pt x="81" y="16"/>
                      <a:pt x="84" y="9"/>
                      <a:pt x="90" y="9"/>
                    </a:cubicBezTo>
                    <a:cubicBezTo>
                      <a:pt x="100" y="9"/>
                      <a:pt x="131" y="30"/>
                      <a:pt x="131" y="41"/>
                    </a:cubicBezTo>
                    <a:cubicBezTo>
                      <a:pt x="131" y="60"/>
                      <a:pt x="92" y="63"/>
                      <a:pt x="78" y="61"/>
                    </a:cubicBezTo>
                    <a:cubicBezTo>
                      <a:pt x="75" y="61"/>
                      <a:pt x="52" y="65"/>
                      <a:pt x="52" y="65"/>
                    </a:cubicBezTo>
                    <a:lnTo>
                      <a:pt x="12" y="7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93" name="Freeform 83">
                <a:extLst>
                  <a:ext uri="{FF2B5EF4-FFF2-40B4-BE49-F238E27FC236}">
                    <a16:creationId xmlns:a16="http://schemas.microsoft.com/office/drawing/2014/main" id="{2E21A671-D60F-594C-BBA4-5FB6EBB119BA}"/>
                  </a:ext>
                </a:extLst>
              </p:cNvPr>
              <p:cNvSpPr>
                <a:spLocks/>
              </p:cNvSpPr>
              <p:nvPr/>
            </p:nvSpPr>
            <p:spPr bwMode="auto">
              <a:xfrm>
                <a:off x="8054197" y="1476515"/>
                <a:ext cx="58157" cy="30608"/>
              </a:xfrm>
              <a:custGeom>
                <a:avLst/>
                <a:gdLst>
                  <a:gd name="T0" fmla="*/ 20 w 51"/>
                  <a:gd name="T1" fmla="*/ 0 h 27"/>
                  <a:gd name="T2" fmla="*/ 51 w 51"/>
                  <a:gd name="T3" fmla="*/ 11 h 27"/>
                  <a:gd name="T4" fmla="*/ 15 w 51"/>
                  <a:gd name="T5" fmla="*/ 27 h 27"/>
                  <a:gd name="T6" fmla="*/ 0 w 51"/>
                  <a:gd name="T7" fmla="*/ 8 h 27"/>
                  <a:gd name="T8" fmla="*/ 20 w 51"/>
                  <a:gd name="T9" fmla="*/ 0 h 27"/>
                </a:gdLst>
                <a:ahLst/>
                <a:cxnLst>
                  <a:cxn ang="0">
                    <a:pos x="T0" y="T1"/>
                  </a:cxn>
                  <a:cxn ang="0">
                    <a:pos x="T2" y="T3"/>
                  </a:cxn>
                  <a:cxn ang="0">
                    <a:pos x="T4" y="T5"/>
                  </a:cxn>
                  <a:cxn ang="0">
                    <a:pos x="T6" y="T7"/>
                  </a:cxn>
                  <a:cxn ang="0">
                    <a:pos x="T8" y="T9"/>
                  </a:cxn>
                </a:cxnLst>
                <a:rect l="0" t="0" r="r" b="b"/>
                <a:pathLst>
                  <a:path w="51" h="27">
                    <a:moveTo>
                      <a:pt x="20" y="0"/>
                    </a:moveTo>
                    <a:cubicBezTo>
                      <a:pt x="24" y="0"/>
                      <a:pt x="45" y="10"/>
                      <a:pt x="51" y="11"/>
                    </a:cubicBezTo>
                    <a:cubicBezTo>
                      <a:pt x="49" y="26"/>
                      <a:pt x="24" y="27"/>
                      <a:pt x="15" y="27"/>
                    </a:cubicBezTo>
                    <a:cubicBezTo>
                      <a:pt x="11" y="27"/>
                      <a:pt x="0" y="15"/>
                      <a:pt x="0" y="8"/>
                    </a:cubicBezTo>
                    <a:cubicBezTo>
                      <a:pt x="0" y="0"/>
                      <a:pt x="16" y="0"/>
                      <a:pt x="20"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94" name="Freeform 84">
                <a:extLst>
                  <a:ext uri="{FF2B5EF4-FFF2-40B4-BE49-F238E27FC236}">
                    <a16:creationId xmlns:a16="http://schemas.microsoft.com/office/drawing/2014/main" id="{010E875A-EF0A-98F3-FBD3-997065F383B7}"/>
                  </a:ext>
                </a:extLst>
              </p:cNvPr>
              <p:cNvSpPr>
                <a:spLocks/>
              </p:cNvSpPr>
              <p:nvPr/>
            </p:nvSpPr>
            <p:spPr bwMode="auto">
              <a:xfrm>
                <a:off x="8074093" y="1407646"/>
                <a:ext cx="205079" cy="153042"/>
              </a:xfrm>
              <a:custGeom>
                <a:avLst/>
                <a:gdLst>
                  <a:gd name="T0" fmla="*/ 170 w 180"/>
                  <a:gd name="T1" fmla="*/ 122 h 133"/>
                  <a:gd name="T2" fmla="*/ 155 w 180"/>
                  <a:gd name="T3" fmla="*/ 133 h 133"/>
                  <a:gd name="T4" fmla="*/ 70 w 180"/>
                  <a:gd name="T5" fmla="*/ 119 h 133"/>
                  <a:gd name="T6" fmla="*/ 30 w 180"/>
                  <a:gd name="T7" fmla="*/ 91 h 133"/>
                  <a:gd name="T8" fmla="*/ 87 w 180"/>
                  <a:gd name="T9" fmla="*/ 65 h 133"/>
                  <a:gd name="T10" fmla="*/ 55 w 180"/>
                  <a:gd name="T11" fmla="*/ 64 h 133"/>
                  <a:gd name="T12" fmla="*/ 0 w 180"/>
                  <a:gd name="T13" fmla="*/ 47 h 133"/>
                  <a:gd name="T14" fmla="*/ 79 w 180"/>
                  <a:gd name="T15" fmla="*/ 0 h 133"/>
                  <a:gd name="T16" fmla="*/ 125 w 180"/>
                  <a:gd name="T17" fmla="*/ 31 h 133"/>
                  <a:gd name="T18" fmla="*/ 115 w 180"/>
                  <a:gd name="T19" fmla="*/ 32 h 133"/>
                  <a:gd name="T20" fmla="*/ 115 w 180"/>
                  <a:gd name="T21" fmla="*/ 48 h 133"/>
                  <a:gd name="T22" fmla="*/ 101 w 180"/>
                  <a:gd name="T23" fmla="*/ 62 h 133"/>
                  <a:gd name="T24" fmla="*/ 117 w 180"/>
                  <a:gd name="T25" fmla="*/ 62 h 133"/>
                  <a:gd name="T26" fmla="*/ 140 w 180"/>
                  <a:gd name="T27" fmla="*/ 70 h 133"/>
                  <a:gd name="T28" fmla="*/ 155 w 180"/>
                  <a:gd name="T29" fmla="*/ 70 h 133"/>
                  <a:gd name="T30" fmla="*/ 180 w 180"/>
                  <a:gd name="T31" fmla="*/ 86 h 133"/>
                  <a:gd name="T32" fmla="*/ 174 w 180"/>
                  <a:gd name="T33" fmla="*/ 102 h 133"/>
                  <a:gd name="T34" fmla="*/ 159 w 180"/>
                  <a:gd name="T35" fmla="*/ 112 h 133"/>
                  <a:gd name="T36" fmla="*/ 170 w 180"/>
                  <a:gd name="T3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33">
                    <a:moveTo>
                      <a:pt x="170" y="122"/>
                    </a:moveTo>
                    <a:cubicBezTo>
                      <a:pt x="170" y="129"/>
                      <a:pt x="162" y="133"/>
                      <a:pt x="155" y="133"/>
                    </a:cubicBezTo>
                    <a:cubicBezTo>
                      <a:pt x="121" y="133"/>
                      <a:pt x="97" y="119"/>
                      <a:pt x="70" y="119"/>
                    </a:cubicBezTo>
                    <a:cubicBezTo>
                      <a:pt x="61" y="119"/>
                      <a:pt x="41" y="97"/>
                      <a:pt x="30" y="91"/>
                    </a:cubicBezTo>
                    <a:cubicBezTo>
                      <a:pt x="55" y="82"/>
                      <a:pt x="62" y="73"/>
                      <a:pt x="87" y="65"/>
                    </a:cubicBezTo>
                    <a:cubicBezTo>
                      <a:pt x="79" y="65"/>
                      <a:pt x="59" y="64"/>
                      <a:pt x="55" y="64"/>
                    </a:cubicBezTo>
                    <a:cubicBezTo>
                      <a:pt x="34" y="64"/>
                      <a:pt x="19" y="57"/>
                      <a:pt x="0" y="47"/>
                    </a:cubicBezTo>
                    <a:cubicBezTo>
                      <a:pt x="31" y="37"/>
                      <a:pt x="43" y="0"/>
                      <a:pt x="79" y="0"/>
                    </a:cubicBezTo>
                    <a:cubicBezTo>
                      <a:pt x="100" y="0"/>
                      <a:pt x="112" y="21"/>
                      <a:pt x="125" y="31"/>
                    </a:cubicBezTo>
                    <a:cubicBezTo>
                      <a:pt x="117" y="34"/>
                      <a:pt x="118" y="33"/>
                      <a:pt x="115" y="32"/>
                    </a:cubicBezTo>
                    <a:cubicBezTo>
                      <a:pt x="116" y="41"/>
                      <a:pt x="115" y="44"/>
                      <a:pt x="115" y="48"/>
                    </a:cubicBezTo>
                    <a:cubicBezTo>
                      <a:pt x="115" y="52"/>
                      <a:pt x="107" y="59"/>
                      <a:pt x="101" y="62"/>
                    </a:cubicBezTo>
                    <a:cubicBezTo>
                      <a:pt x="109" y="60"/>
                      <a:pt x="111" y="62"/>
                      <a:pt x="117" y="62"/>
                    </a:cubicBezTo>
                    <a:cubicBezTo>
                      <a:pt x="126" y="62"/>
                      <a:pt x="131" y="70"/>
                      <a:pt x="140" y="70"/>
                    </a:cubicBezTo>
                    <a:cubicBezTo>
                      <a:pt x="145" y="70"/>
                      <a:pt x="150" y="70"/>
                      <a:pt x="155" y="70"/>
                    </a:cubicBezTo>
                    <a:cubicBezTo>
                      <a:pt x="170" y="70"/>
                      <a:pt x="170" y="75"/>
                      <a:pt x="180" y="86"/>
                    </a:cubicBezTo>
                    <a:cubicBezTo>
                      <a:pt x="172" y="92"/>
                      <a:pt x="174" y="94"/>
                      <a:pt x="174" y="102"/>
                    </a:cubicBezTo>
                    <a:cubicBezTo>
                      <a:pt x="174" y="110"/>
                      <a:pt x="163" y="110"/>
                      <a:pt x="159" y="112"/>
                    </a:cubicBezTo>
                    <a:cubicBezTo>
                      <a:pt x="164" y="114"/>
                      <a:pt x="170" y="116"/>
                      <a:pt x="170" y="1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95" name="Freeform 85">
                <a:extLst>
                  <a:ext uri="{FF2B5EF4-FFF2-40B4-BE49-F238E27FC236}">
                    <a16:creationId xmlns:a16="http://schemas.microsoft.com/office/drawing/2014/main" id="{85872871-3D50-0887-91B0-3B0B247A6958}"/>
                  </a:ext>
                </a:extLst>
              </p:cNvPr>
              <p:cNvSpPr>
                <a:spLocks/>
              </p:cNvSpPr>
              <p:nvPr/>
            </p:nvSpPr>
            <p:spPr bwMode="auto">
              <a:xfrm>
                <a:off x="8162858" y="1649453"/>
                <a:ext cx="26017" cy="18365"/>
              </a:xfrm>
              <a:custGeom>
                <a:avLst/>
                <a:gdLst>
                  <a:gd name="T0" fmla="*/ 0 w 22"/>
                  <a:gd name="T1" fmla="*/ 8 h 16"/>
                  <a:gd name="T2" fmla="*/ 11 w 22"/>
                  <a:gd name="T3" fmla="*/ 0 h 16"/>
                  <a:gd name="T4" fmla="*/ 22 w 22"/>
                  <a:gd name="T5" fmla="*/ 0 h 16"/>
                  <a:gd name="T6" fmla="*/ 7 w 22"/>
                  <a:gd name="T7" fmla="*/ 16 h 16"/>
                  <a:gd name="T8" fmla="*/ 0 w 22"/>
                  <a:gd name="T9" fmla="*/ 8 h 16"/>
                </a:gdLst>
                <a:ahLst/>
                <a:cxnLst>
                  <a:cxn ang="0">
                    <a:pos x="T0" y="T1"/>
                  </a:cxn>
                  <a:cxn ang="0">
                    <a:pos x="T2" y="T3"/>
                  </a:cxn>
                  <a:cxn ang="0">
                    <a:pos x="T4" y="T5"/>
                  </a:cxn>
                  <a:cxn ang="0">
                    <a:pos x="T6" y="T7"/>
                  </a:cxn>
                  <a:cxn ang="0">
                    <a:pos x="T8" y="T9"/>
                  </a:cxn>
                </a:cxnLst>
                <a:rect l="0" t="0" r="r" b="b"/>
                <a:pathLst>
                  <a:path w="22" h="16">
                    <a:moveTo>
                      <a:pt x="0" y="8"/>
                    </a:moveTo>
                    <a:cubicBezTo>
                      <a:pt x="4" y="5"/>
                      <a:pt x="8" y="2"/>
                      <a:pt x="11" y="0"/>
                    </a:cubicBezTo>
                    <a:cubicBezTo>
                      <a:pt x="22" y="0"/>
                      <a:pt x="22" y="0"/>
                      <a:pt x="22" y="0"/>
                    </a:cubicBezTo>
                    <a:cubicBezTo>
                      <a:pt x="21" y="11"/>
                      <a:pt x="16" y="16"/>
                      <a:pt x="7" y="16"/>
                    </a:cubicBezTo>
                    <a:cubicBezTo>
                      <a:pt x="3" y="16"/>
                      <a:pt x="0" y="11"/>
                      <a:pt x="0"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96" name="Freeform 86">
                <a:extLst>
                  <a:ext uri="{FF2B5EF4-FFF2-40B4-BE49-F238E27FC236}">
                    <a16:creationId xmlns:a16="http://schemas.microsoft.com/office/drawing/2014/main" id="{A4BA59BA-01EF-B142-95AE-9621BFC692EA}"/>
                  </a:ext>
                </a:extLst>
              </p:cNvPr>
              <p:cNvSpPr>
                <a:spLocks/>
              </p:cNvSpPr>
              <p:nvPr/>
            </p:nvSpPr>
            <p:spPr bwMode="auto">
              <a:xfrm>
                <a:off x="8032771" y="1412237"/>
                <a:ext cx="33670" cy="12243"/>
              </a:xfrm>
              <a:custGeom>
                <a:avLst/>
                <a:gdLst>
                  <a:gd name="T0" fmla="*/ 30 w 30"/>
                  <a:gd name="T1" fmla="*/ 6 h 10"/>
                  <a:gd name="T2" fmla="*/ 0 w 30"/>
                  <a:gd name="T3" fmla="*/ 0 h 10"/>
                  <a:gd name="T4" fmla="*/ 28 w 30"/>
                  <a:gd name="T5" fmla="*/ 0 h 10"/>
                  <a:gd name="T6" fmla="*/ 30 w 30"/>
                  <a:gd name="T7" fmla="*/ 6 h 10"/>
                </a:gdLst>
                <a:ahLst/>
                <a:cxnLst>
                  <a:cxn ang="0">
                    <a:pos x="T0" y="T1"/>
                  </a:cxn>
                  <a:cxn ang="0">
                    <a:pos x="T2" y="T3"/>
                  </a:cxn>
                  <a:cxn ang="0">
                    <a:pos x="T4" y="T5"/>
                  </a:cxn>
                  <a:cxn ang="0">
                    <a:pos x="T6" y="T7"/>
                  </a:cxn>
                </a:cxnLst>
                <a:rect l="0" t="0" r="r" b="b"/>
                <a:pathLst>
                  <a:path w="30" h="10">
                    <a:moveTo>
                      <a:pt x="30" y="6"/>
                    </a:moveTo>
                    <a:cubicBezTo>
                      <a:pt x="19" y="8"/>
                      <a:pt x="4" y="10"/>
                      <a:pt x="0" y="0"/>
                    </a:cubicBezTo>
                    <a:cubicBezTo>
                      <a:pt x="28" y="0"/>
                      <a:pt x="28" y="0"/>
                      <a:pt x="28" y="0"/>
                    </a:cubicBezTo>
                    <a:lnTo>
                      <a:pt x="30" y="6"/>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97" name="Freeform 87">
                <a:extLst>
                  <a:ext uri="{FF2B5EF4-FFF2-40B4-BE49-F238E27FC236}">
                    <a16:creationId xmlns:a16="http://schemas.microsoft.com/office/drawing/2014/main" id="{8CD7A35A-AD6B-F474-C3EB-A7552F4BAC0A}"/>
                  </a:ext>
                </a:extLst>
              </p:cNvPr>
              <p:cNvSpPr>
                <a:spLocks/>
              </p:cNvSpPr>
              <p:nvPr/>
            </p:nvSpPr>
            <p:spPr bwMode="auto">
              <a:xfrm>
                <a:off x="8441398" y="1588236"/>
                <a:ext cx="27548" cy="13774"/>
              </a:xfrm>
              <a:custGeom>
                <a:avLst/>
                <a:gdLst>
                  <a:gd name="T0" fmla="*/ 25 w 25"/>
                  <a:gd name="T1" fmla="*/ 0 h 12"/>
                  <a:gd name="T2" fmla="*/ 16 w 25"/>
                  <a:gd name="T3" fmla="*/ 12 h 12"/>
                  <a:gd name="T4" fmla="*/ 0 w 25"/>
                  <a:gd name="T5" fmla="*/ 3 h 12"/>
                  <a:gd name="T6" fmla="*/ 25 w 25"/>
                  <a:gd name="T7" fmla="*/ 0 h 12"/>
                </a:gdLst>
                <a:ahLst/>
                <a:cxnLst>
                  <a:cxn ang="0">
                    <a:pos x="T0" y="T1"/>
                  </a:cxn>
                  <a:cxn ang="0">
                    <a:pos x="T2" y="T3"/>
                  </a:cxn>
                  <a:cxn ang="0">
                    <a:pos x="T4" y="T5"/>
                  </a:cxn>
                  <a:cxn ang="0">
                    <a:pos x="T6" y="T7"/>
                  </a:cxn>
                </a:cxnLst>
                <a:rect l="0" t="0" r="r" b="b"/>
                <a:pathLst>
                  <a:path w="25" h="12">
                    <a:moveTo>
                      <a:pt x="25" y="0"/>
                    </a:moveTo>
                    <a:cubicBezTo>
                      <a:pt x="25" y="6"/>
                      <a:pt x="21" y="12"/>
                      <a:pt x="16" y="12"/>
                    </a:cubicBezTo>
                    <a:cubicBezTo>
                      <a:pt x="6" y="12"/>
                      <a:pt x="3" y="7"/>
                      <a:pt x="0" y="3"/>
                    </a:cubicBezTo>
                    <a:cubicBezTo>
                      <a:pt x="16" y="0"/>
                      <a:pt x="19" y="4"/>
                      <a:pt x="25"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98" name="Freeform 88">
                <a:extLst>
                  <a:ext uri="{FF2B5EF4-FFF2-40B4-BE49-F238E27FC236}">
                    <a16:creationId xmlns:a16="http://schemas.microsoft.com/office/drawing/2014/main" id="{4D2A81F0-5323-F8DC-0073-285015CD6F7D}"/>
                  </a:ext>
                </a:extLst>
              </p:cNvPr>
              <p:cNvSpPr>
                <a:spLocks/>
              </p:cNvSpPr>
              <p:nvPr/>
            </p:nvSpPr>
            <p:spPr bwMode="auto">
              <a:xfrm>
                <a:off x="6903307" y="1435193"/>
                <a:ext cx="174470" cy="55095"/>
              </a:xfrm>
              <a:custGeom>
                <a:avLst/>
                <a:gdLst>
                  <a:gd name="T0" fmla="*/ 130 w 153"/>
                  <a:gd name="T1" fmla="*/ 24 h 48"/>
                  <a:gd name="T2" fmla="*/ 98 w 153"/>
                  <a:gd name="T3" fmla="*/ 30 h 48"/>
                  <a:gd name="T4" fmla="*/ 83 w 153"/>
                  <a:gd name="T5" fmla="*/ 47 h 48"/>
                  <a:gd name="T6" fmla="*/ 75 w 153"/>
                  <a:gd name="T7" fmla="*/ 40 h 48"/>
                  <a:gd name="T8" fmla="*/ 75 w 153"/>
                  <a:gd name="T9" fmla="*/ 40 h 48"/>
                  <a:gd name="T10" fmla="*/ 54 w 153"/>
                  <a:gd name="T11" fmla="*/ 30 h 48"/>
                  <a:gd name="T12" fmla="*/ 70 w 153"/>
                  <a:gd name="T13" fmla="*/ 24 h 48"/>
                  <a:gd name="T14" fmla="*/ 56 w 153"/>
                  <a:gd name="T15" fmla="*/ 22 h 48"/>
                  <a:gd name="T16" fmla="*/ 68 w 153"/>
                  <a:gd name="T17" fmla="*/ 15 h 48"/>
                  <a:gd name="T18" fmla="*/ 50 w 153"/>
                  <a:gd name="T19" fmla="*/ 8 h 48"/>
                  <a:gd name="T20" fmla="*/ 16 w 153"/>
                  <a:gd name="T21" fmla="*/ 18 h 48"/>
                  <a:gd name="T22" fmla="*/ 0 w 153"/>
                  <a:gd name="T23" fmla="*/ 15 h 48"/>
                  <a:gd name="T24" fmla="*/ 58 w 153"/>
                  <a:gd name="T25" fmla="*/ 0 h 48"/>
                  <a:gd name="T26" fmla="*/ 102 w 153"/>
                  <a:gd name="T27" fmla="*/ 10 h 48"/>
                  <a:gd name="T28" fmla="*/ 130 w 153"/>
                  <a:gd name="T29" fmla="*/ 0 h 48"/>
                  <a:gd name="T30" fmla="*/ 153 w 153"/>
                  <a:gd name="T31" fmla="*/ 8 h 48"/>
                  <a:gd name="T32" fmla="*/ 132 w 153"/>
                  <a:gd name="T33" fmla="*/ 22 h 48"/>
                  <a:gd name="T34" fmla="*/ 125 w 153"/>
                  <a:gd name="T35" fmla="*/ 22 h 48"/>
                  <a:gd name="T36" fmla="*/ 125 w 153"/>
                  <a:gd name="T37" fmla="*/ 30 h 48"/>
                  <a:gd name="T38" fmla="*/ 130 w 153"/>
                  <a:gd name="T39"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3" h="48">
                    <a:moveTo>
                      <a:pt x="130" y="24"/>
                    </a:moveTo>
                    <a:cubicBezTo>
                      <a:pt x="117" y="34"/>
                      <a:pt x="110" y="23"/>
                      <a:pt x="98" y="30"/>
                    </a:cubicBezTo>
                    <a:cubicBezTo>
                      <a:pt x="91" y="34"/>
                      <a:pt x="90" y="48"/>
                      <a:pt x="83" y="47"/>
                    </a:cubicBezTo>
                    <a:cubicBezTo>
                      <a:pt x="79" y="47"/>
                      <a:pt x="77" y="43"/>
                      <a:pt x="75" y="40"/>
                    </a:cubicBezTo>
                    <a:cubicBezTo>
                      <a:pt x="75" y="40"/>
                      <a:pt x="75" y="40"/>
                      <a:pt x="75" y="40"/>
                    </a:cubicBezTo>
                    <a:cubicBezTo>
                      <a:pt x="64" y="40"/>
                      <a:pt x="56" y="37"/>
                      <a:pt x="54" y="30"/>
                    </a:cubicBezTo>
                    <a:cubicBezTo>
                      <a:pt x="60" y="27"/>
                      <a:pt x="64" y="25"/>
                      <a:pt x="70" y="24"/>
                    </a:cubicBezTo>
                    <a:cubicBezTo>
                      <a:pt x="63" y="24"/>
                      <a:pt x="59" y="23"/>
                      <a:pt x="56" y="22"/>
                    </a:cubicBezTo>
                    <a:cubicBezTo>
                      <a:pt x="60" y="20"/>
                      <a:pt x="64" y="18"/>
                      <a:pt x="68" y="15"/>
                    </a:cubicBezTo>
                    <a:cubicBezTo>
                      <a:pt x="61" y="13"/>
                      <a:pt x="57" y="8"/>
                      <a:pt x="50" y="8"/>
                    </a:cubicBezTo>
                    <a:cubicBezTo>
                      <a:pt x="42" y="8"/>
                      <a:pt x="28" y="18"/>
                      <a:pt x="16" y="18"/>
                    </a:cubicBezTo>
                    <a:cubicBezTo>
                      <a:pt x="10" y="18"/>
                      <a:pt x="6" y="16"/>
                      <a:pt x="0" y="15"/>
                    </a:cubicBezTo>
                    <a:cubicBezTo>
                      <a:pt x="6" y="2"/>
                      <a:pt x="42" y="0"/>
                      <a:pt x="58" y="0"/>
                    </a:cubicBezTo>
                    <a:cubicBezTo>
                      <a:pt x="77" y="0"/>
                      <a:pt x="87" y="10"/>
                      <a:pt x="102" y="10"/>
                    </a:cubicBezTo>
                    <a:cubicBezTo>
                      <a:pt x="113" y="10"/>
                      <a:pt x="119" y="0"/>
                      <a:pt x="130" y="0"/>
                    </a:cubicBezTo>
                    <a:cubicBezTo>
                      <a:pt x="139" y="0"/>
                      <a:pt x="148" y="6"/>
                      <a:pt x="153" y="8"/>
                    </a:cubicBezTo>
                    <a:cubicBezTo>
                      <a:pt x="151" y="22"/>
                      <a:pt x="141" y="15"/>
                      <a:pt x="132" y="22"/>
                    </a:cubicBezTo>
                    <a:cubicBezTo>
                      <a:pt x="130" y="23"/>
                      <a:pt x="127" y="23"/>
                      <a:pt x="125" y="22"/>
                    </a:cubicBezTo>
                    <a:cubicBezTo>
                      <a:pt x="125" y="30"/>
                      <a:pt x="125" y="30"/>
                      <a:pt x="125" y="30"/>
                    </a:cubicBezTo>
                    <a:lnTo>
                      <a:pt x="130" y="24"/>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599" name="Freeform 89">
                <a:extLst>
                  <a:ext uri="{FF2B5EF4-FFF2-40B4-BE49-F238E27FC236}">
                    <a16:creationId xmlns:a16="http://schemas.microsoft.com/office/drawing/2014/main" id="{FDB9E56B-8E33-E207-AEC2-A20479CFE98C}"/>
                  </a:ext>
                </a:extLst>
              </p:cNvPr>
              <p:cNvSpPr>
                <a:spLocks/>
              </p:cNvSpPr>
              <p:nvPr/>
            </p:nvSpPr>
            <p:spPr bwMode="auto">
              <a:xfrm>
                <a:off x="7356317" y="1398463"/>
                <a:ext cx="61218" cy="41321"/>
              </a:xfrm>
              <a:custGeom>
                <a:avLst/>
                <a:gdLst>
                  <a:gd name="T0" fmla="*/ 13 w 53"/>
                  <a:gd name="T1" fmla="*/ 36 h 36"/>
                  <a:gd name="T2" fmla="*/ 0 w 53"/>
                  <a:gd name="T3" fmla="*/ 24 h 36"/>
                  <a:gd name="T4" fmla="*/ 43 w 53"/>
                  <a:gd name="T5" fmla="*/ 0 h 36"/>
                  <a:gd name="T6" fmla="*/ 53 w 53"/>
                  <a:gd name="T7" fmla="*/ 25 h 36"/>
                  <a:gd name="T8" fmla="*/ 13 w 53"/>
                  <a:gd name="T9" fmla="*/ 36 h 36"/>
                </a:gdLst>
                <a:ahLst/>
                <a:cxnLst>
                  <a:cxn ang="0">
                    <a:pos x="T0" y="T1"/>
                  </a:cxn>
                  <a:cxn ang="0">
                    <a:pos x="T2" y="T3"/>
                  </a:cxn>
                  <a:cxn ang="0">
                    <a:pos x="T4" y="T5"/>
                  </a:cxn>
                  <a:cxn ang="0">
                    <a:pos x="T6" y="T7"/>
                  </a:cxn>
                  <a:cxn ang="0">
                    <a:pos x="T8" y="T9"/>
                  </a:cxn>
                </a:cxnLst>
                <a:rect l="0" t="0" r="r" b="b"/>
                <a:pathLst>
                  <a:path w="53" h="36">
                    <a:moveTo>
                      <a:pt x="13" y="36"/>
                    </a:moveTo>
                    <a:cubicBezTo>
                      <a:pt x="4" y="36"/>
                      <a:pt x="0" y="32"/>
                      <a:pt x="0" y="24"/>
                    </a:cubicBezTo>
                    <a:cubicBezTo>
                      <a:pt x="0" y="13"/>
                      <a:pt x="31" y="0"/>
                      <a:pt x="43" y="0"/>
                    </a:cubicBezTo>
                    <a:cubicBezTo>
                      <a:pt x="53" y="25"/>
                      <a:pt x="53" y="25"/>
                      <a:pt x="53" y="25"/>
                    </a:cubicBezTo>
                    <a:cubicBezTo>
                      <a:pt x="48" y="29"/>
                      <a:pt x="18" y="36"/>
                      <a:pt x="13" y="3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00" name="Freeform 90">
                <a:extLst>
                  <a:ext uri="{FF2B5EF4-FFF2-40B4-BE49-F238E27FC236}">
                    <a16:creationId xmlns:a16="http://schemas.microsoft.com/office/drawing/2014/main" id="{81373AEB-11CC-2B6D-4830-2D696FC09DCB}"/>
                  </a:ext>
                </a:extLst>
              </p:cNvPr>
              <p:cNvSpPr>
                <a:spLocks/>
              </p:cNvSpPr>
              <p:nvPr/>
            </p:nvSpPr>
            <p:spPr bwMode="auto">
              <a:xfrm>
                <a:off x="7276734" y="1426011"/>
                <a:ext cx="64278" cy="41321"/>
              </a:xfrm>
              <a:custGeom>
                <a:avLst/>
                <a:gdLst>
                  <a:gd name="T0" fmla="*/ 57 w 57"/>
                  <a:gd name="T1" fmla="*/ 6 h 36"/>
                  <a:gd name="T2" fmla="*/ 57 w 57"/>
                  <a:gd name="T3" fmla="*/ 18 h 36"/>
                  <a:gd name="T4" fmla="*/ 38 w 57"/>
                  <a:gd name="T5" fmla="*/ 22 h 36"/>
                  <a:gd name="T6" fmla="*/ 41 w 57"/>
                  <a:gd name="T7" fmla="*/ 32 h 36"/>
                  <a:gd name="T8" fmla="*/ 0 w 57"/>
                  <a:gd name="T9" fmla="*/ 32 h 36"/>
                  <a:gd name="T10" fmla="*/ 15 w 57"/>
                  <a:gd name="T11" fmla="*/ 10 h 36"/>
                  <a:gd name="T12" fmla="*/ 15 w 57"/>
                  <a:gd name="T13" fmla="*/ 0 h 36"/>
                  <a:gd name="T14" fmla="*/ 40 w 57"/>
                  <a:gd name="T15" fmla="*/ 0 h 36"/>
                  <a:gd name="T16" fmla="*/ 32 w 57"/>
                  <a:gd name="T17" fmla="*/ 6 h 36"/>
                  <a:gd name="T18" fmla="*/ 57 w 57"/>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6">
                    <a:moveTo>
                      <a:pt x="57" y="6"/>
                    </a:moveTo>
                    <a:cubicBezTo>
                      <a:pt x="57" y="13"/>
                      <a:pt x="57" y="15"/>
                      <a:pt x="57" y="18"/>
                    </a:cubicBezTo>
                    <a:cubicBezTo>
                      <a:pt x="52" y="25"/>
                      <a:pt x="44" y="22"/>
                      <a:pt x="38" y="22"/>
                    </a:cubicBezTo>
                    <a:cubicBezTo>
                      <a:pt x="41" y="32"/>
                      <a:pt x="41" y="32"/>
                      <a:pt x="41" y="32"/>
                    </a:cubicBezTo>
                    <a:cubicBezTo>
                      <a:pt x="37" y="34"/>
                      <a:pt x="0" y="36"/>
                      <a:pt x="0" y="32"/>
                    </a:cubicBezTo>
                    <a:cubicBezTo>
                      <a:pt x="0" y="20"/>
                      <a:pt x="6" y="13"/>
                      <a:pt x="15" y="10"/>
                    </a:cubicBezTo>
                    <a:cubicBezTo>
                      <a:pt x="14" y="4"/>
                      <a:pt x="15" y="1"/>
                      <a:pt x="15" y="0"/>
                    </a:cubicBezTo>
                    <a:cubicBezTo>
                      <a:pt x="40" y="0"/>
                      <a:pt x="40" y="0"/>
                      <a:pt x="40" y="0"/>
                    </a:cubicBezTo>
                    <a:cubicBezTo>
                      <a:pt x="38" y="4"/>
                      <a:pt x="34" y="6"/>
                      <a:pt x="32" y="6"/>
                    </a:cubicBezTo>
                    <a:cubicBezTo>
                      <a:pt x="37" y="7"/>
                      <a:pt x="50" y="8"/>
                      <a:pt x="57" y="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01" name="Freeform 91">
                <a:extLst>
                  <a:ext uri="{FF2B5EF4-FFF2-40B4-BE49-F238E27FC236}">
                    <a16:creationId xmlns:a16="http://schemas.microsoft.com/office/drawing/2014/main" id="{909C5578-5258-A584-F56F-123E1386A72F}"/>
                  </a:ext>
                </a:extLst>
              </p:cNvPr>
              <p:cNvSpPr>
                <a:spLocks/>
              </p:cNvSpPr>
              <p:nvPr/>
            </p:nvSpPr>
            <p:spPr bwMode="auto">
              <a:xfrm>
                <a:off x="7189499" y="1461210"/>
                <a:ext cx="67339" cy="24487"/>
              </a:xfrm>
              <a:custGeom>
                <a:avLst/>
                <a:gdLst>
                  <a:gd name="T0" fmla="*/ 34 w 59"/>
                  <a:gd name="T1" fmla="*/ 22 h 22"/>
                  <a:gd name="T2" fmla="*/ 19 w 59"/>
                  <a:gd name="T3" fmla="*/ 14 h 22"/>
                  <a:gd name="T4" fmla="*/ 8 w 59"/>
                  <a:gd name="T5" fmla="*/ 22 h 22"/>
                  <a:gd name="T6" fmla="*/ 0 w 59"/>
                  <a:gd name="T7" fmla="*/ 16 h 22"/>
                  <a:gd name="T8" fmla="*/ 38 w 59"/>
                  <a:gd name="T9" fmla="*/ 0 h 22"/>
                  <a:gd name="T10" fmla="*/ 59 w 59"/>
                  <a:gd name="T11" fmla="*/ 10 h 22"/>
                  <a:gd name="T12" fmla="*/ 34 w 59"/>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59" h="22">
                    <a:moveTo>
                      <a:pt x="34" y="22"/>
                    </a:moveTo>
                    <a:cubicBezTo>
                      <a:pt x="30" y="22"/>
                      <a:pt x="24" y="14"/>
                      <a:pt x="19" y="14"/>
                    </a:cubicBezTo>
                    <a:cubicBezTo>
                      <a:pt x="18" y="22"/>
                      <a:pt x="14" y="22"/>
                      <a:pt x="8" y="22"/>
                    </a:cubicBezTo>
                    <a:cubicBezTo>
                      <a:pt x="4" y="22"/>
                      <a:pt x="0" y="19"/>
                      <a:pt x="0" y="16"/>
                    </a:cubicBezTo>
                    <a:cubicBezTo>
                      <a:pt x="0" y="5"/>
                      <a:pt x="30" y="0"/>
                      <a:pt x="38" y="0"/>
                    </a:cubicBezTo>
                    <a:cubicBezTo>
                      <a:pt x="48" y="0"/>
                      <a:pt x="55" y="4"/>
                      <a:pt x="59" y="10"/>
                    </a:cubicBezTo>
                    <a:cubicBezTo>
                      <a:pt x="44" y="10"/>
                      <a:pt x="45" y="22"/>
                      <a:pt x="34" y="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02" name="Freeform 92">
                <a:extLst>
                  <a:ext uri="{FF2B5EF4-FFF2-40B4-BE49-F238E27FC236}">
                    <a16:creationId xmlns:a16="http://schemas.microsoft.com/office/drawing/2014/main" id="{E932510D-ED33-A444-0AD4-C2A4BDD006AB}"/>
                  </a:ext>
                </a:extLst>
              </p:cNvPr>
              <p:cNvSpPr>
                <a:spLocks/>
              </p:cNvSpPr>
              <p:nvPr/>
            </p:nvSpPr>
            <p:spPr bwMode="auto">
              <a:xfrm>
                <a:off x="7151238" y="1378568"/>
                <a:ext cx="104070" cy="74991"/>
              </a:xfrm>
              <a:custGeom>
                <a:avLst/>
                <a:gdLst>
                  <a:gd name="T0" fmla="*/ 68 w 91"/>
                  <a:gd name="T1" fmla="*/ 56 h 66"/>
                  <a:gd name="T2" fmla="*/ 38 w 91"/>
                  <a:gd name="T3" fmla="*/ 66 h 66"/>
                  <a:gd name="T4" fmla="*/ 0 w 91"/>
                  <a:gd name="T5" fmla="*/ 51 h 66"/>
                  <a:gd name="T6" fmla="*/ 10 w 91"/>
                  <a:gd name="T7" fmla="*/ 42 h 66"/>
                  <a:gd name="T8" fmla="*/ 42 w 91"/>
                  <a:gd name="T9" fmla="*/ 42 h 66"/>
                  <a:gd name="T10" fmla="*/ 29 w 91"/>
                  <a:gd name="T11" fmla="*/ 40 h 66"/>
                  <a:gd name="T12" fmla="*/ 29 w 91"/>
                  <a:gd name="T13" fmla="*/ 30 h 66"/>
                  <a:gd name="T14" fmla="*/ 74 w 91"/>
                  <a:gd name="T15" fmla="*/ 14 h 66"/>
                  <a:gd name="T16" fmla="*/ 87 w 91"/>
                  <a:gd name="T17" fmla="*/ 0 h 66"/>
                  <a:gd name="T18" fmla="*/ 89 w 91"/>
                  <a:gd name="T19" fmla="*/ 10 h 66"/>
                  <a:gd name="T20" fmla="*/ 83 w 91"/>
                  <a:gd name="T21" fmla="*/ 20 h 66"/>
                  <a:gd name="T22" fmla="*/ 48 w 91"/>
                  <a:gd name="T23" fmla="*/ 41 h 66"/>
                  <a:gd name="T24" fmla="*/ 91 w 91"/>
                  <a:gd name="T25" fmla="*/ 53 h 66"/>
                  <a:gd name="T26" fmla="*/ 68 w 91"/>
                  <a:gd name="T27"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66">
                    <a:moveTo>
                      <a:pt x="68" y="56"/>
                    </a:moveTo>
                    <a:cubicBezTo>
                      <a:pt x="59" y="56"/>
                      <a:pt x="47" y="66"/>
                      <a:pt x="38" y="66"/>
                    </a:cubicBezTo>
                    <a:cubicBezTo>
                      <a:pt x="33" y="66"/>
                      <a:pt x="1" y="51"/>
                      <a:pt x="0" y="51"/>
                    </a:cubicBezTo>
                    <a:cubicBezTo>
                      <a:pt x="5" y="47"/>
                      <a:pt x="6" y="45"/>
                      <a:pt x="10" y="42"/>
                    </a:cubicBezTo>
                    <a:cubicBezTo>
                      <a:pt x="42" y="42"/>
                      <a:pt x="42" y="42"/>
                      <a:pt x="42" y="42"/>
                    </a:cubicBezTo>
                    <a:cubicBezTo>
                      <a:pt x="33" y="39"/>
                      <a:pt x="36" y="36"/>
                      <a:pt x="29" y="40"/>
                    </a:cubicBezTo>
                    <a:cubicBezTo>
                      <a:pt x="29" y="30"/>
                      <a:pt x="29" y="30"/>
                      <a:pt x="29" y="30"/>
                    </a:cubicBezTo>
                    <a:cubicBezTo>
                      <a:pt x="52" y="30"/>
                      <a:pt x="52" y="14"/>
                      <a:pt x="74" y="14"/>
                    </a:cubicBezTo>
                    <a:cubicBezTo>
                      <a:pt x="75" y="7"/>
                      <a:pt x="80" y="0"/>
                      <a:pt x="87" y="0"/>
                    </a:cubicBezTo>
                    <a:cubicBezTo>
                      <a:pt x="89" y="0"/>
                      <a:pt x="89" y="8"/>
                      <a:pt x="89" y="10"/>
                    </a:cubicBezTo>
                    <a:cubicBezTo>
                      <a:pt x="86" y="12"/>
                      <a:pt x="83" y="16"/>
                      <a:pt x="83" y="20"/>
                    </a:cubicBezTo>
                    <a:cubicBezTo>
                      <a:pt x="70" y="28"/>
                      <a:pt x="55" y="33"/>
                      <a:pt x="48" y="41"/>
                    </a:cubicBezTo>
                    <a:cubicBezTo>
                      <a:pt x="69" y="44"/>
                      <a:pt x="74" y="46"/>
                      <a:pt x="91" y="53"/>
                    </a:cubicBezTo>
                    <a:cubicBezTo>
                      <a:pt x="85" y="58"/>
                      <a:pt x="76" y="56"/>
                      <a:pt x="68" y="5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03" name="Freeform 93">
                <a:extLst>
                  <a:ext uri="{FF2B5EF4-FFF2-40B4-BE49-F238E27FC236}">
                    <a16:creationId xmlns:a16="http://schemas.microsoft.com/office/drawing/2014/main" id="{1FCA93A3-D90C-F553-B58B-F96F9D5ACEBB}"/>
                  </a:ext>
                </a:extLst>
              </p:cNvPr>
              <p:cNvSpPr>
                <a:spLocks/>
              </p:cNvSpPr>
              <p:nvPr/>
            </p:nvSpPr>
            <p:spPr bwMode="auto">
              <a:xfrm>
                <a:off x="6076870" y="1488758"/>
                <a:ext cx="344349" cy="198955"/>
              </a:xfrm>
              <a:custGeom>
                <a:avLst/>
                <a:gdLst>
                  <a:gd name="T0" fmla="*/ 254 w 301"/>
                  <a:gd name="T1" fmla="*/ 143 h 175"/>
                  <a:gd name="T2" fmla="*/ 254 w 301"/>
                  <a:gd name="T3" fmla="*/ 129 h 175"/>
                  <a:gd name="T4" fmla="*/ 220 w 301"/>
                  <a:gd name="T5" fmla="*/ 127 h 175"/>
                  <a:gd name="T6" fmla="*/ 231 w 301"/>
                  <a:gd name="T7" fmla="*/ 105 h 175"/>
                  <a:gd name="T8" fmla="*/ 216 w 301"/>
                  <a:gd name="T9" fmla="*/ 83 h 175"/>
                  <a:gd name="T10" fmla="*/ 226 w 301"/>
                  <a:gd name="T11" fmla="*/ 81 h 175"/>
                  <a:gd name="T12" fmla="*/ 208 w 301"/>
                  <a:gd name="T13" fmla="*/ 69 h 175"/>
                  <a:gd name="T14" fmla="*/ 167 w 301"/>
                  <a:gd name="T15" fmla="*/ 125 h 175"/>
                  <a:gd name="T16" fmla="*/ 155 w 301"/>
                  <a:gd name="T17" fmla="*/ 131 h 175"/>
                  <a:gd name="T18" fmla="*/ 133 w 301"/>
                  <a:gd name="T19" fmla="*/ 175 h 175"/>
                  <a:gd name="T20" fmla="*/ 74 w 301"/>
                  <a:gd name="T21" fmla="*/ 125 h 175"/>
                  <a:gd name="T22" fmla="*/ 102 w 301"/>
                  <a:gd name="T23" fmla="*/ 126 h 175"/>
                  <a:gd name="T24" fmla="*/ 127 w 301"/>
                  <a:gd name="T25" fmla="*/ 119 h 175"/>
                  <a:gd name="T26" fmla="*/ 93 w 301"/>
                  <a:gd name="T27" fmla="*/ 115 h 175"/>
                  <a:gd name="T28" fmla="*/ 64 w 301"/>
                  <a:gd name="T29" fmla="*/ 105 h 175"/>
                  <a:gd name="T30" fmla="*/ 85 w 301"/>
                  <a:gd name="T31" fmla="*/ 97 h 175"/>
                  <a:gd name="T32" fmla="*/ 124 w 301"/>
                  <a:gd name="T33" fmla="*/ 77 h 175"/>
                  <a:gd name="T34" fmla="*/ 104 w 301"/>
                  <a:gd name="T35" fmla="*/ 77 h 175"/>
                  <a:gd name="T36" fmla="*/ 93 w 301"/>
                  <a:gd name="T37" fmla="*/ 70 h 175"/>
                  <a:gd name="T38" fmla="*/ 87 w 301"/>
                  <a:gd name="T39" fmla="*/ 70 h 175"/>
                  <a:gd name="T40" fmla="*/ 64 w 301"/>
                  <a:gd name="T41" fmla="*/ 91 h 175"/>
                  <a:gd name="T42" fmla="*/ 40 w 301"/>
                  <a:gd name="T43" fmla="*/ 79 h 175"/>
                  <a:gd name="T44" fmla="*/ 46 w 301"/>
                  <a:gd name="T45" fmla="*/ 77 h 175"/>
                  <a:gd name="T46" fmla="*/ 25 w 301"/>
                  <a:gd name="T47" fmla="*/ 51 h 175"/>
                  <a:gd name="T48" fmla="*/ 19 w 301"/>
                  <a:gd name="T49" fmla="*/ 48 h 175"/>
                  <a:gd name="T50" fmla="*/ 0 w 301"/>
                  <a:gd name="T51" fmla="*/ 28 h 175"/>
                  <a:gd name="T52" fmla="*/ 26 w 301"/>
                  <a:gd name="T53" fmla="*/ 9 h 175"/>
                  <a:gd name="T54" fmla="*/ 64 w 301"/>
                  <a:gd name="T55" fmla="*/ 13 h 175"/>
                  <a:gd name="T56" fmla="*/ 55 w 301"/>
                  <a:gd name="T57" fmla="*/ 24 h 175"/>
                  <a:gd name="T58" fmla="*/ 76 w 301"/>
                  <a:gd name="T59" fmla="*/ 36 h 175"/>
                  <a:gd name="T60" fmla="*/ 70 w 301"/>
                  <a:gd name="T61" fmla="*/ 25 h 175"/>
                  <a:gd name="T62" fmla="*/ 83 w 301"/>
                  <a:gd name="T63" fmla="*/ 12 h 175"/>
                  <a:gd name="T64" fmla="*/ 117 w 301"/>
                  <a:gd name="T65" fmla="*/ 47 h 175"/>
                  <a:gd name="T66" fmla="*/ 108 w 301"/>
                  <a:gd name="T67" fmla="*/ 12 h 175"/>
                  <a:gd name="T68" fmla="*/ 123 w 301"/>
                  <a:gd name="T69" fmla="*/ 0 h 175"/>
                  <a:gd name="T70" fmla="*/ 154 w 301"/>
                  <a:gd name="T71" fmla="*/ 16 h 175"/>
                  <a:gd name="T72" fmla="*/ 151 w 301"/>
                  <a:gd name="T73" fmla="*/ 32 h 175"/>
                  <a:gd name="T74" fmla="*/ 165 w 301"/>
                  <a:gd name="T75" fmla="*/ 21 h 175"/>
                  <a:gd name="T76" fmla="*/ 174 w 301"/>
                  <a:gd name="T77" fmla="*/ 40 h 175"/>
                  <a:gd name="T78" fmla="*/ 182 w 301"/>
                  <a:gd name="T79" fmla="*/ 41 h 175"/>
                  <a:gd name="T80" fmla="*/ 242 w 301"/>
                  <a:gd name="T81" fmla="*/ 75 h 175"/>
                  <a:gd name="T82" fmla="*/ 235 w 301"/>
                  <a:gd name="T83" fmla="*/ 75 h 175"/>
                  <a:gd name="T84" fmla="*/ 248 w 301"/>
                  <a:gd name="T85" fmla="*/ 75 h 175"/>
                  <a:gd name="T86" fmla="*/ 248 w 301"/>
                  <a:gd name="T87" fmla="*/ 87 h 175"/>
                  <a:gd name="T88" fmla="*/ 273 w 301"/>
                  <a:gd name="T89" fmla="*/ 87 h 175"/>
                  <a:gd name="T90" fmla="*/ 301 w 301"/>
                  <a:gd name="T91" fmla="*/ 116 h 175"/>
                  <a:gd name="T92" fmla="*/ 254 w 301"/>
                  <a:gd name="T93" fmla="*/ 14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175">
                    <a:moveTo>
                      <a:pt x="254" y="143"/>
                    </a:moveTo>
                    <a:cubicBezTo>
                      <a:pt x="252" y="137"/>
                      <a:pt x="252" y="133"/>
                      <a:pt x="254" y="129"/>
                    </a:cubicBezTo>
                    <a:cubicBezTo>
                      <a:pt x="245" y="127"/>
                      <a:pt x="229" y="128"/>
                      <a:pt x="220" y="127"/>
                    </a:cubicBezTo>
                    <a:cubicBezTo>
                      <a:pt x="221" y="113"/>
                      <a:pt x="229" y="117"/>
                      <a:pt x="231" y="105"/>
                    </a:cubicBezTo>
                    <a:cubicBezTo>
                      <a:pt x="226" y="103"/>
                      <a:pt x="219" y="89"/>
                      <a:pt x="216" y="83"/>
                    </a:cubicBezTo>
                    <a:cubicBezTo>
                      <a:pt x="220" y="82"/>
                      <a:pt x="222" y="81"/>
                      <a:pt x="226" y="81"/>
                    </a:cubicBezTo>
                    <a:cubicBezTo>
                      <a:pt x="214" y="79"/>
                      <a:pt x="208" y="69"/>
                      <a:pt x="208" y="69"/>
                    </a:cubicBezTo>
                    <a:cubicBezTo>
                      <a:pt x="182" y="69"/>
                      <a:pt x="174" y="104"/>
                      <a:pt x="167" y="125"/>
                    </a:cubicBezTo>
                    <a:cubicBezTo>
                      <a:pt x="165" y="129"/>
                      <a:pt x="159" y="128"/>
                      <a:pt x="155" y="131"/>
                    </a:cubicBezTo>
                    <a:cubicBezTo>
                      <a:pt x="142" y="141"/>
                      <a:pt x="144" y="164"/>
                      <a:pt x="133" y="175"/>
                    </a:cubicBezTo>
                    <a:cubicBezTo>
                      <a:pt x="115" y="162"/>
                      <a:pt x="74" y="152"/>
                      <a:pt x="74" y="125"/>
                    </a:cubicBezTo>
                    <a:cubicBezTo>
                      <a:pt x="85" y="123"/>
                      <a:pt x="102" y="126"/>
                      <a:pt x="102" y="126"/>
                    </a:cubicBezTo>
                    <a:cubicBezTo>
                      <a:pt x="110" y="119"/>
                      <a:pt x="118" y="121"/>
                      <a:pt x="127" y="119"/>
                    </a:cubicBezTo>
                    <a:cubicBezTo>
                      <a:pt x="123" y="116"/>
                      <a:pt x="98" y="115"/>
                      <a:pt x="93" y="115"/>
                    </a:cubicBezTo>
                    <a:cubicBezTo>
                      <a:pt x="84" y="115"/>
                      <a:pt x="64" y="124"/>
                      <a:pt x="64" y="105"/>
                    </a:cubicBezTo>
                    <a:cubicBezTo>
                      <a:pt x="64" y="98"/>
                      <a:pt x="82" y="98"/>
                      <a:pt x="85" y="97"/>
                    </a:cubicBezTo>
                    <a:cubicBezTo>
                      <a:pt x="95" y="94"/>
                      <a:pt x="116" y="84"/>
                      <a:pt x="124" y="77"/>
                    </a:cubicBezTo>
                    <a:cubicBezTo>
                      <a:pt x="113" y="77"/>
                      <a:pt x="107" y="77"/>
                      <a:pt x="104" y="77"/>
                    </a:cubicBezTo>
                    <a:cubicBezTo>
                      <a:pt x="103" y="77"/>
                      <a:pt x="96" y="72"/>
                      <a:pt x="93" y="70"/>
                    </a:cubicBezTo>
                    <a:cubicBezTo>
                      <a:pt x="91" y="70"/>
                      <a:pt x="89" y="70"/>
                      <a:pt x="87" y="70"/>
                    </a:cubicBezTo>
                    <a:cubicBezTo>
                      <a:pt x="80" y="74"/>
                      <a:pt x="80" y="91"/>
                      <a:pt x="64" y="91"/>
                    </a:cubicBezTo>
                    <a:cubicBezTo>
                      <a:pt x="52" y="91"/>
                      <a:pt x="44" y="87"/>
                      <a:pt x="40" y="79"/>
                    </a:cubicBezTo>
                    <a:cubicBezTo>
                      <a:pt x="42" y="78"/>
                      <a:pt x="44" y="77"/>
                      <a:pt x="46" y="77"/>
                    </a:cubicBezTo>
                    <a:cubicBezTo>
                      <a:pt x="33" y="70"/>
                      <a:pt x="22" y="63"/>
                      <a:pt x="25" y="51"/>
                    </a:cubicBezTo>
                    <a:cubicBezTo>
                      <a:pt x="23" y="50"/>
                      <a:pt x="21" y="48"/>
                      <a:pt x="19" y="48"/>
                    </a:cubicBezTo>
                    <a:cubicBezTo>
                      <a:pt x="14" y="48"/>
                      <a:pt x="5" y="34"/>
                      <a:pt x="0" y="28"/>
                    </a:cubicBezTo>
                    <a:cubicBezTo>
                      <a:pt x="3" y="25"/>
                      <a:pt x="19" y="9"/>
                      <a:pt x="26" y="9"/>
                    </a:cubicBezTo>
                    <a:cubicBezTo>
                      <a:pt x="38" y="9"/>
                      <a:pt x="47" y="9"/>
                      <a:pt x="64" y="13"/>
                    </a:cubicBezTo>
                    <a:cubicBezTo>
                      <a:pt x="60" y="17"/>
                      <a:pt x="57" y="20"/>
                      <a:pt x="55" y="24"/>
                    </a:cubicBezTo>
                    <a:cubicBezTo>
                      <a:pt x="63" y="30"/>
                      <a:pt x="70" y="30"/>
                      <a:pt x="76" y="36"/>
                    </a:cubicBezTo>
                    <a:cubicBezTo>
                      <a:pt x="73" y="34"/>
                      <a:pt x="70" y="30"/>
                      <a:pt x="70" y="25"/>
                    </a:cubicBezTo>
                    <a:cubicBezTo>
                      <a:pt x="70" y="18"/>
                      <a:pt x="76" y="12"/>
                      <a:pt x="83" y="12"/>
                    </a:cubicBezTo>
                    <a:cubicBezTo>
                      <a:pt x="104" y="12"/>
                      <a:pt x="98" y="40"/>
                      <a:pt x="117" y="47"/>
                    </a:cubicBezTo>
                    <a:cubicBezTo>
                      <a:pt x="113" y="34"/>
                      <a:pt x="108" y="27"/>
                      <a:pt x="108" y="12"/>
                    </a:cubicBezTo>
                    <a:cubicBezTo>
                      <a:pt x="108" y="0"/>
                      <a:pt x="113" y="0"/>
                      <a:pt x="123" y="0"/>
                    </a:cubicBezTo>
                    <a:cubicBezTo>
                      <a:pt x="133" y="0"/>
                      <a:pt x="154" y="8"/>
                      <a:pt x="154" y="16"/>
                    </a:cubicBezTo>
                    <a:cubicBezTo>
                      <a:pt x="154" y="21"/>
                      <a:pt x="151" y="26"/>
                      <a:pt x="151" y="32"/>
                    </a:cubicBezTo>
                    <a:cubicBezTo>
                      <a:pt x="157" y="28"/>
                      <a:pt x="159" y="21"/>
                      <a:pt x="165" y="21"/>
                    </a:cubicBezTo>
                    <a:cubicBezTo>
                      <a:pt x="177" y="21"/>
                      <a:pt x="176" y="34"/>
                      <a:pt x="174" y="40"/>
                    </a:cubicBezTo>
                    <a:cubicBezTo>
                      <a:pt x="176" y="40"/>
                      <a:pt x="179" y="41"/>
                      <a:pt x="182" y="41"/>
                    </a:cubicBezTo>
                    <a:cubicBezTo>
                      <a:pt x="194" y="41"/>
                      <a:pt x="235" y="65"/>
                      <a:pt x="242" y="75"/>
                    </a:cubicBezTo>
                    <a:cubicBezTo>
                      <a:pt x="240" y="75"/>
                      <a:pt x="237" y="75"/>
                      <a:pt x="235" y="75"/>
                    </a:cubicBezTo>
                    <a:cubicBezTo>
                      <a:pt x="241" y="77"/>
                      <a:pt x="243" y="76"/>
                      <a:pt x="248" y="75"/>
                    </a:cubicBezTo>
                    <a:cubicBezTo>
                      <a:pt x="250" y="79"/>
                      <a:pt x="251" y="84"/>
                      <a:pt x="248" y="87"/>
                    </a:cubicBezTo>
                    <a:cubicBezTo>
                      <a:pt x="260" y="87"/>
                      <a:pt x="263" y="87"/>
                      <a:pt x="273" y="87"/>
                    </a:cubicBezTo>
                    <a:cubicBezTo>
                      <a:pt x="273" y="112"/>
                      <a:pt x="295" y="106"/>
                      <a:pt x="301" y="116"/>
                    </a:cubicBezTo>
                    <a:cubicBezTo>
                      <a:pt x="281" y="123"/>
                      <a:pt x="273" y="137"/>
                      <a:pt x="254" y="14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04" name="Freeform 94">
                <a:extLst>
                  <a:ext uri="{FF2B5EF4-FFF2-40B4-BE49-F238E27FC236}">
                    <a16:creationId xmlns:a16="http://schemas.microsoft.com/office/drawing/2014/main" id="{9E2BFD30-9007-3A24-7197-62E6E12C7699}"/>
                  </a:ext>
                </a:extLst>
              </p:cNvPr>
              <p:cNvSpPr>
                <a:spLocks/>
              </p:cNvSpPr>
              <p:nvPr/>
            </p:nvSpPr>
            <p:spPr bwMode="auto">
              <a:xfrm>
                <a:off x="6255931" y="1458150"/>
                <a:ext cx="224975" cy="84173"/>
              </a:xfrm>
              <a:custGeom>
                <a:avLst/>
                <a:gdLst>
                  <a:gd name="T0" fmla="*/ 197 w 197"/>
                  <a:gd name="T1" fmla="*/ 33 h 74"/>
                  <a:gd name="T2" fmla="*/ 119 w 197"/>
                  <a:gd name="T3" fmla="*/ 74 h 74"/>
                  <a:gd name="T4" fmla="*/ 93 w 197"/>
                  <a:gd name="T5" fmla="*/ 59 h 74"/>
                  <a:gd name="T6" fmla="*/ 50 w 197"/>
                  <a:gd name="T7" fmla="*/ 59 h 74"/>
                  <a:gd name="T8" fmla="*/ 40 w 197"/>
                  <a:gd name="T9" fmla="*/ 47 h 74"/>
                  <a:gd name="T10" fmla="*/ 55 w 197"/>
                  <a:gd name="T11" fmla="*/ 46 h 74"/>
                  <a:gd name="T12" fmla="*/ 74 w 197"/>
                  <a:gd name="T13" fmla="*/ 42 h 74"/>
                  <a:gd name="T14" fmla="*/ 38 w 197"/>
                  <a:gd name="T15" fmla="*/ 39 h 74"/>
                  <a:gd name="T16" fmla="*/ 12 w 197"/>
                  <a:gd name="T17" fmla="*/ 31 h 74"/>
                  <a:gd name="T18" fmla="*/ 0 w 197"/>
                  <a:gd name="T19" fmla="*/ 12 h 74"/>
                  <a:gd name="T20" fmla="*/ 12 w 197"/>
                  <a:gd name="T21" fmla="*/ 12 h 74"/>
                  <a:gd name="T22" fmla="*/ 27 w 197"/>
                  <a:gd name="T23" fmla="*/ 14 h 74"/>
                  <a:gd name="T24" fmla="*/ 27 w 197"/>
                  <a:gd name="T25" fmla="*/ 10 h 74"/>
                  <a:gd name="T26" fmla="*/ 40 w 197"/>
                  <a:gd name="T27" fmla="*/ 10 h 74"/>
                  <a:gd name="T28" fmla="*/ 36 w 197"/>
                  <a:gd name="T29" fmla="*/ 2 h 74"/>
                  <a:gd name="T30" fmla="*/ 57 w 197"/>
                  <a:gd name="T31" fmla="*/ 2 h 74"/>
                  <a:gd name="T32" fmla="*/ 88 w 197"/>
                  <a:gd name="T33" fmla="*/ 18 h 74"/>
                  <a:gd name="T34" fmla="*/ 106 w 197"/>
                  <a:gd name="T35" fmla="*/ 0 h 74"/>
                  <a:gd name="T36" fmla="*/ 116 w 197"/>
                  <a:gd name="T37" fmla="*/ 0 h 74"/>
                  <a:gd name="T38" fmla="*/ 116 w 197"/>
                  <a:gd name="T39" fmla="*/ 20 h 74"/>
                  <a:gd name="T40" fmla="*/ 138 w 197"/>
                  <a:gd name="T41" fmla="*/ 12 h 74"/>
                  <a:gd name="T42" fmla="*/ 163 w 197"/>
                  <a:gd name="T43" fmla="*/ 12 h 74"/>
                  <a:gd name="T44" fmla="*/ 197 w 197"/>
                  <a:gd name="T45"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7" h="74">
                    <a:moveTo>
                      <a:pt x="197" y="33"/>
                    </a:moveTo>
                    <a:cubicBezTo>
                      <a:pt x="179" y="46"/>
                      <a:pt x="141" y="74"/>
                      <a:pt x="119" y="74"/>
                    </a:cubicBezTo>
                    <a:cubicBezTo>
                      <a:pt x="106" y="74"/>
                      <a:pt x="98" y="69"/>
                      <a:pt x="93" y="59"/>
                    </a:cubicBezTo>
                    <a:cubicBezTo>
                      <a:pt x="50" y="59"/>
                      <a:pt x="50" y="59"/>
                      <a:pt x="50" y="59"/>
                    </a:cubicBezTo>
                    <a:cubicBezTo>
                      <a:pt x="43" y="57"/>
                      <a:pt x="41" y="53"/>
                      <a:pt x="40" y="47"/>
                    </a:cubicBezTo>
                    <a:cubicBezTo>
                      <a:pt x="45" y="46"/>
                      <a:pt x="53" y="46"/>
                      <a:pt x="55" y="46"/>
                    </a:cubicBezTo>
                    <a:cubicBezTo>
                      <a:pt x="62" y="43"/>
                      <a:pt x="70" y="43"/>
                      <a:pt x="74" y="42"/>
                    </a:cubicBezTo>
                    <a:cubicBezTo>
                      <a:pt x="71" y="42"/>
                      <a:pt x="40" y="39"/>
                      <a:pt x="38" y="39"/>
                    </a:cubicBezTo>
                    <a:cubicBezTo>
                      <a:pt x="25" y="39"/>
                      <a:pt x="10" y="49"/>
                      <a:pt x="12" y="31"/>
                    </a:cubicBezTo>
                    <a:cubicBezTo>
                      <a:pt x="6" y="26"/>
                      <a:pt x="1" y="20"/>
                      <a:pt x="0" y="12"/>
                    </a:cubicBezTo>
                    <a:cubicBezTo>
                      <a:pt x="12" y="12"/>
                      <a:pt x="12" y="12"/>
                      <a:pt x="12" y="12"/>
                    </a:cubicBezTo>
                    <a:cubicBezTo>
                      <a:pt x="16" y="15"/>
                      <a:pt x="22" y="16"/>
                      <a:pt x="27" y="14"/>
                    </a:cubicBezTo>
                    <a:cubicBezTo>
                      <a:pt x="27" y="10"/>
                      <a:pt x="27" y="10"/>
                      <a:pt x="27" y="10"/>
                    </a:cubicBezTo>
                    <a:cubicBezTo>
                      <a:pt x="40" y="10"/>
                      <a:pt x="40" y="10"/>
                      <a:pt x="40" y="10"/>
                    </a:cubicBezTo>
                    <a:cubicBezTo>
                      <a:pt x="36" y="2"/>
                      <a:pt x="36" y="2"/>
                      <a:pt x="36" y="2"/>
                    </a:cubicBezTo>
                    <a:cubicBezTo>
                      <a:pt x="57" y="2"/>
                      <a:pt x="57" y="2"/>
                      <a:pt x="57" y="2"/>
                    </a:cubicBezTo>
                    <a:cubicBezTo>
                      <a:pt x="62" y="7"/>
                      <a:pt x="84" y="18"/>
                      <a:pt x="88" y="18"/>
                    </a:cubicBezTo>
                    <a:cubicBezTo>
                      <a:pt x="97" y="18"/>
                      <a:pt x="103" y="3"/>
                      <a:pt x="106" y="0"/>
                    </a:cubicBezTo>
                    <a:cubicBezTo>
                      <a:pt x="116" y="0"/>
                      <a:pt x="116" y="0"/>
                      <a:pt x="116" y="0"/>
                    </a:cubicBezTo>
                    <a:cubicBezTo>
                      <a:pt x="116" y="10"/>
                      <a:pt x="114" y="14"/>
                      <a:pt x="116" y="20"/>
                    </a:cubicBezTo>
                    <a:cubicBezTo>
                      <a:pt x="122" y="20"/>
                      <a:pt x="127" y="12"/>
                      <a:pt x="138" y="12"/>
                    </a:cubicBezTo>
                    <a:cubicBezTo>
                      <a:pt x="156" y="12"/>
                      <a:pt x="152" y="12"/>
                      <a:pt x="163" y="12"/>
                    </a:cubicBezTo>
                    <a:cubicBezTo>
                      <a:pt x="178" y="12"/>
                      <a:pt x="193" y="24"/>
                      <a:pt x="197" y="3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05" name="Freeform 95">
                <a:extLst>
                  <a:ext uri="{FF2B5EF4-FFF2-40B4-BE49-F238E27FC236}">
                    <a16:creationId xmlns:a16="http://schemas.microsoft.com/office/drawing/2014/main" id="{3DFA0112-7364-0375-F7D2-3A1B84E600A9}"/>
                  </a:ext>
                </a:extLst>
              </p:cNvPr>
              <p:cNvSpPr>
                <a:spLocks/>
              </p:cNvSpPr>
              <p:nvPr/>
            </p:nvSpPr>
            <p:spPr bwMode="auto">
              <a:xfrm>
                <a:off x="6061565" y="1553036"/>
                <a:ext cx="44383" cy="39791"/>
              </a:xfrm>
              <a:custGeom>
                <a:avLst/>
                <a:gdLst>
                  <a:gd name="T0" fmla="*/ 13 w 39"/>
                  <a:gd name="T1" fmla="*/ 0 h 34"/>
                  <a:gd name="T2" fmla="*/ 39 w 39"/>
                  <a:gd name="T3" fmla="*/ 34 h 34"/>
                  <a:gd name="T4" fmla="*/ 15 w 39"/>
                  <a:gd name="T5" fmla="*/ 0 h 34"/>
                  <a:gd name="T6" fmla="*/ 15 w 39"/>
                  <a:gd name="T7" fmla="*/ 3 h 34"/>
                  <a:gd name="T8" fmla="*/ 13 w 39"/>
                  <a:gd name="T9" fmla="*/ 0 h 34"/>
                </a:gdLst>
                <a:ahLst/>
                <a:cxnLst>
                  <a:cxn ang="0">
                    <a:pos x="T0" y="T1"/>
                  </a:cxn>
                  <a:cxn ang="0">
                    <a:pos x="T2" y="T3"/>
                  </a:cxn>
                  <a:cxn ang="0">
                    <a:pos x="T4" y="T5"/>
                  </a:cxn>
                  <a:cxn ang="0">
                    <a:pos x="T6" y="T7"/>
                  </a:cxn>
                  <a:cxn ang="0">
                    <a:pos x="T8" y="T9"/>
                  </a:cxn>
                </a:cxnLst>
                <a:rect l="0" t="0" r="r" b="b"/>
                <a:pathLst>
                  <a:path w="39" h="34">
                    <a:moveTo>
                      <a:pt x="13" y="0"/>
                    </a:moveTo>
                    <a:cubicBezTo>
                      <a:pt x="23" y="14"/>
                      <a:pt x="33" y="17"/>
                      <a:pt x="39" y="34"/>
                    </a:cubicBezTo>
                    <a:cubicBezTo>
                      <a:pt x="23" y="30"/>
                      <a:pt x="0" y="6"/>
                      <a:pt x="15" y="0"/>
                    </a:cubicBezTo>
                    <a:cubicBezTo>
                      <a:pt x="15" y="3"/>
                      <a:pt x="15" y="3"/>
                      <a:pt x="15" y="3"/>
                    </a:cubicBezTo>
                    <a:lnTo>
                      <a:pt x="13"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06" name="Freeform 96">
                <a:extLst>
                  <a:ext uri="{FF2B5EF4-FFF2-40B4-BE49-F238E27FC236}">
                    <a16:creationId xmlns:a16="http://schemas.microsoft.com/office/drawing/2014/main" id="{672CC155-3DB1-1FE4-2406-46A80FE2D481}"/>
                  </a:ext>
                </a:extLst>
              </p:cNvPr>
              <p:cNvSpPr>
                <a:spLocks/>
              </p:cNvSpPr>
              <p:nvPr/>
            </p:nvSpPr>
            <p:spPr bwMode="auto">
              <a:xfrm>
                <a:off x="5573355" y="2621272"/>
                <a:ext cx="108661" cy="136208"/>
              </a:xfrm>
              <a:custGeom>
                <a:avLst/>
                <a:gdLst>
                  <a:gd name="T0" fmla="*/ 16 w 95"/>
                  <a:gd name="T1" fmla="*/ 35 h 119"/>
                  <a:gd name="T2" fmla="*/ 38 w 95"/>
                  <a:gd name="T3" fmla="*/ 26 h 119"/>
                  <a:gd name="T4" fmla="*/ 33 w 95"/>
                  <a:gd name="T5" fmla="*/ 16 h 119"/>
                  <a:gd name="T6" fmla="*/ 56 w 95"/>
                  <a:gd name="T7" fmla="*/ 0 h 119"/>
                  <a:gd name="T8" fmla="*/ 69 w 95"/>
                  <a:gd name="T9" fmla="*/ 0 h 119"/>
                  <a:gd name="T10" fmla="*/ 95 w 95"/>
                  <a:gd name="T11" fmla="*/ 33 h 119"/>
                  <a:gd name="T12" fmla="*/ 81 w 95"/>
                  <a:gd name="T13" fmla="*/ 45 h 119"/>
                  <a:gd name="T14" fmla="*/ 81 w 95"/>
                  <a:gd name="T15" fmla="*/ 72 h 119"/>
                  <a:gd name="T16" fmla="*/ 80 w 95"/>
                  <a:gd name="T17" fmla="*/ 94 h 119"/>
                  <a:gd name="T18" fmla="*/ 60 w 95"/>
                  <a:gd name="T19" fmla="*/ 98 h 119"/>
                  <a:gd name="T20" fmla="*/ 33 w 95"/>
                  <a:gd name="T21" fmla="*/ 116 h 119"/>
                  <a:gd name="T22" fmla="*/ 19 w 95"/>
                  <a:gd name="T23" fmla="*/ 119 h 119"/>
                  <a:gd name="T24" fmla="*/ 0 w 95"/>
                  <a:gd name="T25" fmla="*/ 101 h 119"/>
                  <a:gd name="T26" fmla="*/ 22 w 95"/>
                  <a:gd name="T27" fmla="*/ 60 h 119"/>
                  <a:gd name="T28" fmla="*/ 7 w 95"/>
                  <a:gd name="T29" fmla="*/ 43 h 119"/>
                  <a:gd name="T30" fmla="*/ 16 w 95"/>
                  <a:gd name="T31" fmla="*/ 3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119">
                    <a:moveTo>
                      <a:pt x="16" y="35"/>
                    </a:moveTo>
                    <a:cubicBezTo>
                      <a:pt x="20" y="35"/>
                      <a:pt x="33" y="31"/>
                      <a:pt x="38" y="26"/>
                    </a:cubicBezTo>
                    <a:cubicBezTo>
                      <a:pt x="35" y="21"/>
                      <a:pt x="33" y="19"/>
                      <a:pt x="33" y="16"/>
                    </a:cubicBezTo>
                    <a:cubicBezTo>
                      <a:pt x="33" y="10"/>
                      <a:pt x="48" y="0"/>
                      <a:pt x="56" y="0"/>
                    </a:cubicBezTo>
                    <a:cubicBezTo>
                      <a:pt x="60" y="0"/>
                      <a:pt x="64" y="0"/>
                      <a:pt x="69" y="0"/>
                    </a:cubicBezTo>
                    <a:cubicBezTo>
                      <a:pt x="86" y="0"/>
                      <a:pt x="95" y="19"/>
                      <a:pt x="95" y="33"/>
                    </a:cubicBezTo>
                    <a:cubicBezTo>
                      <a:pt x="95" y="39"/>
                      <a:pt x="81" y="39"/>
                      <a:pt x="81" y="45"/>
                    </a:cubicBezTo>
                    <a:cubicBezTo>
                      <a:pt x="81" y="50"/>
                      <a:pt x="81" y="71"/>
                      <a:pt x="81" y="72"/>
                    </a:cubicBezTo>
                    <a:cubicBezTo>
                      <a:pt x="81" y="78"/>
                      <a:pt x="86" y="88"/>
                      <a:pt x="80" y="94"/>
                    </a:cubicBezTo>
                    <a:cubicBezTo>
                      <a:pt x="76" y="99"/>
                      <a:pt x="68" y="98"/>
                      <a:pt x="60" y="98"/>
                    </a:cubicBezTo>
                    <a:cubicBezTo>
                      <a:pt x="48" y="98"/>
                      <a:pt x="39" y="112"/>
                      <a:pt x="33" y="116"/>
                    </a:cubicBezTo>
                    <a:cubicBezTo>
                      <a:pt x="29" y="118"/>
                      <a:pt x="23" y="119"/>
                      <a:pt x="19" y="119"/>
                    </a:cubicBezTo>
                    <a:cubicBezTo>
                      <a:pt x="10" y="119"/>
                      <a:pt x="0" y="110"/>
                      <a:pt x="0" y="101"/>
                    </a:cubicBezTo>
                    <a:cubicBezTo>
                      <a:pt x="0" y="81"/>
                      <a:pt x="19" y="79"/>
                      <a:pt x="22" y="60"/>
                    </a:cubicBezTo>
                    <a:cubicBezTo>
                      <a:pt x="14" y="56"/>
                      <a:pt x="7" y="51"/>
                      <a:pt x="7" y="43"/>
                    </a:cubicBezTo>
                    <a:cubicBezTo>
                      <a:pt x="7" y="33"/>
                      <a:pt x="13" y="35"/>
                      <a:pt x="16" y="3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07" name="Freeform 97">
                <a:extLst>
                  <a:ext uri="{FF2B5EF4-FFF2-40B4-BE49-F238E27FC236}">
                    <a16:creationId xmlns:a16="http://schemas.microsoft.com/office/drawing/2014/main" id="{30563817-BCF1-A7CE-46EB-7336F7BD15EE}"/>
                  </a:ext>
                </a:extLst>
              </p:cNvPr>
              <p:cNvSpPr>
                <a:spLocks/>
              </p:cNvSpPr>
              <p:nvPr/>
            </p:nvSpPr>
            <p:spPr bwMode="auto">
              <a:xfrm>
                <a:off x="5645286" y="2504960"/>
                <a:ext cx="21426" cy="21426"/>
              </a:xfrm>
              <a:custGeom>
                <a:avLst/>
                <a:gdLst>
                  <a:gd name="T0" fmla="*/ 5 w 19"/>
                  <a:gd name="T1" fmla="*/ 19 h 19"/>
                  <a:gd name="T2" fmla="*/ 0 w 19"/>
                  <a:gd name="T3" fmla="*/ 9 h 19"/>
                  <a:gd name="T4" fmla="*/ 19 w 19"/>
                  <a:gd name="T5" fmla="*/ 0 h 19"/>
                  <a:gd name="T6" fmla="*/ 5 w 19"/>
                  <a:gd name="T7" fmla="*/ 19 h 19"/>
                </a:gdLst>
                <a:ahLst/>
                <a:cxnLst>
                  <a:cxn ang="0">
                    <a:pos x="T0" y="T1"/>
                  </a:cxn>
                  <a:cxn ang="0">
                    <a:pos x="T2" y="T3"/>
                  </a:cxn>
                  <a:cxn ang="0">
                    <a:pos x="T4" y="T5"/>
                  </a:cxn>
                  <a:cxn ang="0">
                    <a:pos x="T6" y="T7"/>
                  </a:cxn>
                </a:cxnLst>
                <a:rect l="0" t="0" r="r" b="b"/>
                <a:pathLst>
                  <a:path w="19" h="19">
                    <a:moveTo>
                      <a:pt x="5" y="19"/>
                    </a:moveTo>
                    <a:cubicBezTo>
                      <a:pt x="3" y="19"/>
                      <a:pt x="0" y="12"/>
                      <a:pt x="0" y="9"/>
                    </a:cubicBezTo>
                    <a:cubicBezTo>
                      <a:pt x="0" y="4"/>
                      <a:pt x="13" y="0"/>
                      <a:pt x="19" y="0"/>
                    </a:cubicBezTo>
                    <a:cubicBezTo>
                      <a:pt x="19" y="9"/>
                      <a:pt x="13" y="19"/>
                      <a:pt x="5" y="1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08" name="Freeform 98">
                <a:extLst>
                  <a:ext uri="{FF2B5EF4-FFF2-40B4-BE49-F238E27FC236}">
                    <a16:creationId xmlns:a16="http://schemas.microsoft.com/office/drawing/2014/main" id="{25ED57A3-7A31-0AA4-4777-12D765B1E730}"/>
                  </a:ext>
                </a:extLst>
              </p:cNvPr>
              <p:cNvSpPr>
                <a:spLocks/>
              </p:cNvSpPr>
              <p:nvPr/>
            </p:nvSpPr>
            <p:spPr bwMode="auto">
              <a:xfrm>
                <a:off x="5659060" y="2495778"/>
                <a:ext cx="205079" cy="312207"/>
              </a:xfrm>
              <a:custGeom>
                <a:avLst/>
                <a:gdLst>
                  <a:gd name="T0" fmla="*/ 163 w 179"/>
                  <a:gd name="T1" fmla="*/ 183 h 273"/>
                  <a:gd name="T2" fmla="*/ 155 w 179"/>
                  <a:gd name="T3" fmla="*/ 230 h 273"/>
                  <a:gd name="T4" fmla="*/ 170 w 179"/>
                  <a:gd name="T5" fmla="*/ 238 h 273"/>
                  <a:gd name="T6" fmla="*/ 119 w 179"/>
                  <a:gd name="T7" fmla="*/ 250 h 273"/>
                  <a:gd name="T8" fmla="*/ 66 w 179"/>
                  <a:gd name="T9" fmla="*/ 253 h 273"/>
                  <a:gd name="T10" fmla="*/ 43 w 179"/>
                  <a:gd name="T11" fmla="*/ 266 h 273"/>
                  <a:gd name="T12" fmla="*/ 27 w 179"/>
                  <a:gd name="T13" fmla="*/ 273 h 273"/>
                  <a:gd name="T14" fmla="*/ 54 w 179"/>
                  <a:gd name="T15" fmla="*/ 238 h 273"/>
                  <a:gd name="T16" fmla="*/ 78 w 179"/>
                  <a:gd name="T17" fmla="*/ 222 h 273"/>
                  <a:gd name="T18" fmla="*/ 43 w 179"/>
                  <a:gd name="T19" fmla="*/ 221 h 273"/>
                  <a:gd name="T20" fmla="*/ 32 w 179"/>
                  <a:gd name="T21" fmla="*/ 221 h 273"/>
                  <a:gd name="T22" fmla="*/ 47 w 179"/>
                  <a:gd name="T23" fmla="*/ 173 h 273"/>
                  <a:gd name="T24" fmla="*/ 81 w 179"/>
                  <a:gd name="T25" fmla="*/ 146 h 273"/>
                  <a:gd name="T26" fmla="*/ 68 w 179"/>
                  <a:gd name="T27" fmla="*/ 126 h 273"/>
                  <a:gd name="T28" fmla="*/ 44 w 179"/>
                  <a:gd name="T29" fmla="*/ 129 h 273"/>
                  <a:gd name="T30" fmla="*/ 39 w 179"/>
                  <a:gd name="T31" fmla="*/ 106 h 273"/>
                  <a:gd name="T32" fmla="*/ 26 w 179"/>
                  <a:gd name="T33" fmla="*/ 87 h 273"/>
                  <a:gd name="T34" fmla="*/ 20 w 179"/>
                  <a:gd name="T35" fmla="*/ 99 h 273"/>
                  <a:gd name="T36" fmla="*/ 23 w 179"/>
                  <a:gd name="T37" fmla="*/ 81 h 273"/>
                  <a:gd name="T38" fmla="*/ 12 w 179"/>
                  <a:gd name="T39" fmla="*/ 67 h 273"/>
                  <a:gd name="T40" fmla="*/ 17 w 179"/>
                  <a:gd name="T41" fmla="*/ 51 h 273"/>
                  <a:gd name="T42" fmla="*/ 12 w 179"/>
                  <a:gd name="T43" fmla="*/ 36 h 273"/>
                  <a:gd name="T44" fmla="*/ 20 w 179"/>
                  <a:gd name="T45" fmla="*/ 38 h 273"/>
                  <a:gd name="T46" fmla="*/ 27 w 179"/>
                  <a:gd name="T47" fmla="*/ 24 h 273"/>
                  <a:gd name="T48" fmla="*/ 42 w 179"/>
                  <a:gd name="T49" fmla="*/ 0 h 273"/>
                  <a:gd name="T50" fmla="*/ 72 w 179"/>
                  <a:gd name="T51" fmla="*/ 7 h 273"/>
                  <a:gd name="T52" fmla="*/ 55 w 179"/>
                  <a:gd name="T53" fmla="*/ 34 h 273"/>
                  <a:gd name="T54" fmla="*/ 79 w 179"/>
                  <a:gd name="T55" fmla="*/ 83 h 273"/>
                  <a:gd name="T56" fmla="*/ 91 w 179"/>
                  <a:gd name="T57" fmla="*/ 90 h 273"/>
                  <a:gd name="T58" fmla="*/ 144 w 179"/>
                  <a:gd name="T59" fmla="*/ 160 h 273"/>
                  <a:gd name="T60" fmla="*/ 148 w 179"/>
                  <a:gd name="T61" fmla="*/ 183 h 273"/>
                  <a:gd name="T62" fmla="*/ 157 w 179"/>
                  <a:gd name="T63" fmla="*/ 18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273">
                    <a:moveTo>
                      <a:pt x="154" y="186"/>
                    </a:moveTo>
                    <a:cubicBezTo>
                      <a:pt x="159" y="182"/>
                      <a:pt x="157" y="183"/>
                      <a:pt x="163" y="183"/>
                    </a:cubicBezTo>
                    <a:cubicBezTo>
                      <a:pt x="172" y="183"/>
                      <a:pt x="179" y="190"/>
                      <a:pt x="179" y="198"/>
                    </a:cubicBezTo>
                    <a:cubicBezTo>
                      <a:pt x="179" y="212"/>
                      <a:pt x="161" y="219"/>
                      <a:pt x="155" y="230"/>
                    </a:cubicBezTo>
                    <a:cubicBezTo>
                      <a:pt x="163" y="232"/>
                      <a:pt x="166" y="233"/>
                      <a:pt x="170" y="233"/>
                    </a:cubicBezTo>
                    <a:cubicBezTo>
                      <a:pt x="170" y="238"/>
                      <a:pt x="170" y="238"/>
                      <a:pt x="170" y="238"/>
                    </a:cubicBezTo>
                    <a:cubicBezTo>
                      <a:pt x="163" y="246"/>
                      <a:pt x="158" y="250"/>
                      <a:pt x="149" y="250"/>
                    </a:cubicBezTo>
                    <a:cubicBezTo>
                      <a:pt x="140" y="250"/>
                      <a:pt x="123" y="250"/>
                      <a:pt x="119" y="250"/>
                    </a:cubicBezTo>
                    <a:cubicBezTo>
                      <a:pt x="111" y="250"/>
                      <a:pt x="91" y="257"/>
                      <a:pt x="79" y="257"/>
                    </a:cubicBezTo>
                    <a:cubicBezTo>
                      <a:pt x="74" y="257"/>
                      <a:pt x="71" y="253"/>
                      <a:pt x="66" y="253"/>
                    </a:cubicBezTo>
                    <a:cubicBezTo>
                      <a:pt x="58" y="253"/>
                      <a:pt x="54" y="260"/>
                      <a:pt x="54" y="266"/>
                    </a:cubicBezTo>
                    <a:cubicBezTo>
                      <a:pt x="43" y="266"/>
                      <a:pt x="43" y="266"/>
                      <a:pt x="43" y="266"/>
                    </a:cubicBezTo>
                    <a:cubicBezTo>
                      <a:pt x="38" y="266"/>
                      <a:pt x="35" y="269"/>
                      <a:pt x="32" y="273"/>
                    </a:cubicBezTo>
                    <a:cubicBezTo>
                      <a:pt x="27" y="273"/>
                      <a:pt x="27" y="273"/>
                      <a:pt x="27" y="273"/>
                    </a:cubicBezTo>
                    <a:cubicBezTo>
                      <a:pt x="27" y="268"/>
                      <a:pt x="27" y="268"/>
                      <a:pt x="27" y="268"/>
                    </a:cubicBezTo>
                    <a:cubicBezTo>
                      <a:pt x="29" y="265"/>
                      <a:pt x="51" y="239"/>
                      <a:pt x="54" y="238"/>
                    </a:cubicBezTo>
                    <a:cubicBezTo>
                      <a:pt x="64" y="235"/>
                      <a:pt x="79" y="239"/>
                      <a:pt x="79" y="228"/>
                    </a:cubicBezTo>
                    <a:cubicBezTo>
                      <a:pt x="79" y="226"/>
                      <a:pt x="78" y="224"/>
                      <a:pt x="78" y="222"/>
                    </a:cubicBezTo>
                    <a:cubicBezTo>
                      <a:pt x="75" y="227"/>
                      <a:pt x="70" y="230"/>
                      <a:pt x="64" y="230"/>
                    </a:cubicBezTo>
                    <a:cubicBezTo>
                      <a:pt x="54" y="230"/>
                      <a:pt x="51" y="221"/>
                      <a:pt x="43" y="221"/>
                    </a:cubicBezTo>
                    <a:cubicBezTo>
                      <a:pt x="38" y="221"/>
                      <a:pt x="39" y="225"/>
                      <a:pt x="35" y="225"/>
                    </a:cubicBezTo>
                    <a:cubicBezTo>
                      <a:pt x="34" y="225"/>
                      <a:pt x="32" y="222"/>
                      <a:pt x="32" y="221"/>
                    </a:cubicBezTo>
                    <a:cubicBezTo>
                      <a:pt x="32" y="209"/>
                      <a:pt x="53" y="208"/>
                      <a:pt x="53" y="196"/>
                    </a:cubicBezTo>
                    <a:cubicBezTo>
                      <a:pt x="53" y="186"/>
                      <a:pt x="47" y="182"/>
                      <a:pt x="47" y="173"/>
                    </a:cubicBezTo>
                    <a:cubicBezTo>
                      <a:pt x="60" y="173"/>
                      <a:pt x="77" y="166"/>
                      <a:pt x="81" y="158"/>
                    </a:cubicBezTo>
                    <a:cubicBezTo>
                      <a:pt x="81" y="146"/>
                      <a:pt x="81" y="146"/>
                      <a:pt x="81" y="146"/>
                    </a:cubicBezTo>
                    <a:cubicBezTo>
                      <a:pt x="73" y="147"/>
                      <a:pt x="63" y="145"/>
                      <a:pt x="63" y="137"/>
                    </a:cubicBezTo>
                    <a:cubicBezTo>
                      <a:pt x="63" y="131"/>
                      <a:pt x="66" y="129"/>
                      <a:pt x="68" y="126"/>
                    </a:cubicBezTo>
                    <a:cubicBezTo>
                      <a:pt x="66" y="126"/>
                      <a:pt x="63" y="126"/>
                      <a:pt x="61" y="126"/>
                    </a:cubicBezTo>
                    <a:cubicBezTo>
                      <a:pt x="54" y="126"/>
                      <a:pt x="50" y="129"/>
                      <a:pt x="44" y="129"/>
                    </a:cubicBezTo>
                    <a:cubicBezTo>
                      <a:pt x="37" y="129"/>
                      <a:pt x="32" y="129"/>
                      <a:pt x="32" y="123"/>
                    </a:cubicBezTo>
                    <a:cubicBezTo>
                      <a:pt x="32" y="117"/>
                      <a:pt x="39" y="113"/>
                      <a:pt x="39" y="106"/>
                    </a:cubicBezTo>
                    <a:cubicBezTo>
                      <a:pt x="39" y="99"/>
                      <a:pt x="37" y="98"/>
                      <a:pt x="39" y="91"/>
                    </a:cubicBezTo>
                    <a:cubicBezTo>
                      <a:pt x="33" y="91"/>
                      <a:pt x="29" y="89"/>
                      <a:pt x="26" y="87"/>
                    </a:cubicBezTo>
                    <a:cubicBezTo>
                      <a:pt x="23" y="94"/>
                      <a:pt x="25" y="96"/>
                      <a:pt x="26" y="99"/>
                    </a:cubicBezTo>
                    <a:cubicBezTo>
                      <a:pt x="20" y="99"/>
                      <a:pt x="20" y="99"/>
                      <a:pt x="20" y="99"/>
                    </a:cubicBezTo>
                    <a:cubicBezTo>
                      <a:pt x="20" y="93"/>
                      <a:pt x="20" y="91"/>
                      <a:pt x="20" y="87"/>
                    </a:cubicBezTo>
                    <a:cubicBezTo>
                      <a:pt x="20" y="84"/>
                      <a:pt x="21" y="83"/>
                      <a:pt x="23" y="81"/>
                    </a:cubicBezTo>
                    <a:cubicBezTo>
                      <a:pt x="23" y="74"/>
                      <a:pt x="23" y="74"/>
                      <a:pt x="23" y="74"/>
                    </a:cubicBezTo>
                    <a:cubicBezTo>
                      <a:pt x="19" y="73"/>
                      <a:pt x="12" y="71"/>
                      <a:pt x="12" y="67"/>
                    </a:cubicBezTo>
                    <a:cubicBezTo>
                      <a:pt x="12" y="64"/>
                      <a:pt x="17" y="58"/>
                      <a:pt x="17" y="57"/>
                    </a:cubicBezTo>
                    <a:cubicBezTo>
                      <a:pt x="17" y="51"/>
                      <a:pt x="17" y="51"/>
                      <a:pt x="17" y="51"/>
                    </a:cubicBezTo>
                    <a:cubicBezTo>
                      <a:pt x="6" y="48"/>
                      <a:pt x="0" y="46"/>
                      <a:pt x="0" y="36"/>
                    </a:cubicBezTo>
                    <a:cubicBezTo>
                      <a:pt x="12" y="36"/>
                      <a:pt x="12" y="36"/>
                      <a:pt x="12" y="36"/>
                    </a:cubicBezTo>
                    <a:cubicBezTo>
                      <a:pt x="12" y="40"/>
                      <a:pt x="16" y="43"/>
                      <a:pt x="17" y="43"/>
                    </a:cubicBezTo>
                    <a:cubicBezTo>
                      <a:pt x="19" y="43"/>
                      <a:pt x="20" y="40"/>
                      <a:pt x="20" y="38"/>
                    </a:cubicBezTo>
                    <a:cubicBezTo>
                      <a:pt x="19" y="37"/>
                      <a:pt x="17" y="35"/>
                      <a:pt x="17" y="33"/>
                    </a:cubicBezTo>
                    <a:cubicBezTo>
                      <a:pt x="17" y="27"/>
                      <a:pt x="22" y="24"/>
                      <a:pt x="27" y="24"/>
                    </a:cubicBezTo>
                    <a:cubicBezTo>
                      <a:pt x="27" y="17"/>
                      <a:pt x="30" y="14"/>
                      <a:pt x="30" y="10"/>
                    </a:cubicBezTo>
                    <a:cubicBezTo>
                      <a:pt x="30" y="6"/>
                      <a:pt x="38" y="0"/>
                      <a:pt x="42" y="0"/>
                    </a:cubicBezTo>
                    <a:cubicBezTo>
                      <a:pt x="51" y="0"/>
                      <a:pt x="59" y="0"/>
                      <a:pt x="64" y="0"/>
                    </a:cubicBezTo>
                    <a:cubicBezTo>
                      <a:pt x="67" y="0"/>
                      <a:pt x="72" y="5"/>
                      <a:pt x="72" y="7"/>
                    </a:cubicBezTo>
                    <a:cubicBezTo>
                      <a:pt x="72" y="18"/>
                      <a:pt x="55" y="17"/>
                      <a:pt x="53" y="28"/>
                    </a:cubicBezTo>
                    <a:cubicBezTo>
                      <a:pt x="53" y="30"/>
                      <a:pt x="54" y="32"/>
                      <a:pt x="55" y="34"/>
                    </a:cubicBezTo>
                    <a:cubicBezTo>
                      <a:pt x="100" y="34"/>
                      <a:pt x="100" y="34"/>
                      <a:pt x="100" y="34"/>
                    </a:cubicBezTo>
                    <a:cubicBezTo>
                      <a:pt x="103" y="56"/>
                      <a:pt x="79" y="66"/>
                      <a:pt x="79" y="83"/>
                    </a:cubicBezTo>
                    <a:cubicBezTo>
                      <a:pt x="76" y="83"/>
                      <a:pt x="74" y="86"/>
                      <a:pt x="73" y="89"/>
                    </a:cubicBezTo>
                    <a:cubicBezTo>
                      <a:pt x="81" y="91"/>
                      <a:pt x="85" y="88"/>
                      <a:pt x="91" y="90"/>
                    </a:cubicBezTo>
                    <a:cubicBezTo>
                      <a:pt x="105" y="95"/>
                      <a:pt x="103" y="114"/>
                      <a:pt x="112" y="123"/>
                    </a:cubicBezTo>
                    <a:cubicBezTo>
                      <a:pt x="124" y="136"/>
                      <a:pt x="144" y="141"/>
                      <a:pt x="144" y="160"/>
                    </a:cubicBezTo>
                    <a:cubicBezTo>
                      <a:pt x="144" y="167"/>
                      <a:pt x="152" y="171"/>
                      <a:pt x="152" y="177"/>
                    </a:cubicBezTo>
                    <a:cubicBezTo>
                      <a:pt x="152" y="180"/>
                      <a:pt x="151" y="182"/>
                      <a:pt x="148" y="183"/>
                    </a:cubicBezTo>
                    <a:cubicBezTo>
                      <a:pt x="148" y="188"/>
                      <a:pt x="148" y="188"/>
                      <a:pt x="148" y="188"/>
                    </a:cubicBezTo>
                    <a:cubicBezTo>
                      <a:pt x="154" y="187"/>
                      <a:pt x="154" y="184"/>
                      <a:pt x="157" y="183"/>
                    </a:cubicBezTo>
                    <a:lnTo>
                      <a:pt x="154" y="186"/>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09" name="Freeform 99">
                <a:extLst>
                  <a:ext uri="{FF2B5EF4-FFF2-40B4-BE49-F238E27FC236}">
                    <a16:creationId xmlns:a16="http://schemas.microsoft.com/office/drawing/2014/main" id="{84FF3687-8676-6012-701E-4DDFAC391977}"/>
                  </a:ext>
                </a:extLst>
              </p:cNvPr>
              <p:cNvSpPr>
                <a:spLocks/>
              </p:cNvSpPr>
              <p:nvPr/>
            </p:nvSpPr>
            <p:spPr bwMode="auto">
              <a:xfrm>
                <a:off x="5703442" y="2656472"/>
                <a:ext cx="9183" cy="10713"/>
              </a:xfrm>
              <a:custGeom>
                <a:avLst/>
                <a:gdLst>
                  <a:gd name="T0" fmla="*/ 5 w 9"/>
                  <a:gd name="T1" fmla="*/ 0 h 9"/>
                  <a:gd name="T2" fmla="*/ 0 w 9"/>
                  <a:gd name="T3" fmla="*/ 9 h 9"/>
                  <a:gd name="T4" fmla="*/ 8 w 9"/>
                  <a:gd name="T5" fmla="*/ 9 h 9"/>
                  <a:gd name="T6" fmla="*/ 9 w 9"/>
                  <a:gd name="T7" fmla="*/ 0 h 9"/>
                  <a:gd name="T8" fmla="*/ 5 w 9"/>
                  <a:gd name="T9" fmla="*/ 0 h 9"/>
                </a:gdLst>
                <a:ahLst/>
                <a:cxnLst>
                  <a:cxn ang="0">
                    <a:pos x="T0" y="T1"/>
                  </a:cxn>
                  <a:cxn ang="0">
                    <a:pos x="T2" y="T3"/>
                  </a:cxn>
                  <a:cxn ang="0">
                    <a:pos x="T4" y="T5"/>
                  </a:cxn>
                  <a:cxn ang="0">
                    <a:pos x="T6" y="T7"/>
                  </a:cxn>
                  <a:cxn ang="0">
                    <a:pos x="T8" y="T9"/>
                  </a:cxn>
                </a:cxnLst>
                <a:rect l="0" t="0" r="r" b="b"/>
                <a:pathLst>
                  <a:path w="9" h="9">
                    <a:moveTo>
                      <a:pt x="5" y="0"/>
                    </a:moveTo>
                    <a:cubicBezTo>
                      <a:pt x="0" y="2"/>
                      <a:pt x="0" y="5"/>
                      <a:pt x="0" y="9"/>
                    </a:cubicBezTo>
                    <a:cubicBezTo>
                      <a:pt x="4" y="9"/>
                      <a:pt x="7" y="9"/>
                      <a:pt x="8" y="9"/>
                    </a:cubicBezTo>
                    <a:cubicBezTo>
                      <a:pt x="8" y="5"/>
                      <a:pt x="9" y="2"/>
                      <a:pt x="9" y="0"/>
                    </a:cubicBezTo>
                    <a:cubicBezTo>
                      <a:pt x="8" y="0"/>
                      <a:pt x="6" y="0"/>
                      <a:pt x="5"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10" name="Freeform 100">
                <a:extLst>
                  <a:ext uri="{FF2B5EF4-FFF2-40B4-BE49-F238E27FC236}">
                    <a16:creationId xmlns:a16="http://schemas.microsoft.com/office/drawing/2014/main" id="{32B819B2-433C-F3E9-5171-C0C4C1EA85AE}"/>
                  </a:ext>
                </a:extLst>
              </p:cNvPr>
              <p:cNvSpPr>
                <a:spLocks/>
              </p:cNvSpPr>
              <p:nvPr/>
            </p:nvSpPr>
            <p:spPr bwMode="auto">
              <a:xfrm>
                <a:off x="5235128" y="2175919"/>
                <a:ext cx="250992" cy="119373"/>
              </a:xfrm>
              <a:custGeom>
                <a:avLst/>
                <a:gdLst>
                  <a:gd name="T0" fmla="*/ 218 w 219"/>
                  <a:gd name="T1" fmla="*/ 56 h 104"/>
                  <a:gd name="T2" fmla="*/ 184 w 219"/>
                  <a:gd name="T3" fmla="*/ 84 h 104"/>
                  <a:gd name="T4" fmla="*/ 125 w 219"/>
                  <a:gd name="T5" fmla="*/ 104 h 104"/>
                  <a:gd name="T6" fmla="*/ 57 w 219"/>
                  <a:gd name="T7" fmla="*/ 90 h 104"/>
                  <a:gd name="T8" fmla="*/ 24 w 219"/>
                  <a:gd name="T9" fmla="*/ 75 h 104"/>
                  <a:gd name="T10" fmla="*/ 31 w 219"/>
                  <a:gd name="T11" fmla="*/ 71 h 104"/>
                  <a:gd name="T12" fmla="*/ 35 w 219"/>
                  <a:gd name="T13" fmla="*/ 48 h 104"/>
                  <a:gd name="T14" fmla="*/ 2 w 219"/>
                  <a:gd name="T15" fmla="*/ 44 h 104"/>
                  <a:gd name="T16" fmla="*/ 41 w 219"/>
                  <a:gd name="T17" fmla="*/ 37 h 104"/>
                  <a:gd name="T18" fmla="*/ 38 w 219"/>
                  <a:gd name="T19" fmla="*/ 31 h 104"/>
                  <a:gd name="T20" fmla="*/ 0 w 219"/>
                  <a:gd name="T21" fmla="*/ 13 h 104"/>
                  <a:gd name="T22" fmla="*/ 15 w 219"/>
                  <a:gd name="T23" fmla="*/ 15 h 104"/>
                  <a:gd name="T24" fmla="*/ 15 w 219"/>
                  <a:gd name="T25" fmla="*/ 9 h 104"/>
                  <a:gd name="T26" fmla="*/ 29 w 219"/>
                  <a:gd name="T27" fmla="*/ 0 h 104"/>
                  <a:gd name="T28" fmla="*/ 35 w 219"/>
                  <a:gd name="T29" fmla="*/ 0 h 104"/>
                  <a:gd name="T30" fmla="*/ 39 w 219"/>
                  <a:gd name="T31" fmla="*/ 12 h 104"/>
                  <a:gd name="T32" fmla="*/ 50 w 219"/>
                  <a:gd name="T33" fmla="*/ 28 h 104"/>
                  <a:gd name="T34" fmla="*/ 64 w 219"/>
                  <a:gd name="T35" fmla="*/ 23 h 104"/>
                  <a:gd name="T36" fmla="*/ 64 w 219"/>
                  <a:gd name="T37" fmla="*/ 13 h 104"/>
                  <a:gd name="T38" fmla="*/ 74 w 219"/>
                  <a:gd name="T39" fmla="*/ 20 h 104"/>
                  <a:gd name="T40" fmla="*/ 92 w 219"/>
                  <a:gd name="T41" fmla="*/ 15 h 104"/>
                  <a:gd name="T42" fmla="*/ 103 w 219"/>
                  <a:gd name="T43" fmla="*/ 21 h 104"/>
                  <a:gd name="T44" fmla="*/ 103 w 219"/>
                  <a:gd name="T45" fmla="*/ 13 h 104"/>
                  <a:gd name="T46" fmla="*/ 127 w 219"/>
                  <a:gd name="T47" fmla="*/ 15 h 104"/>
                  <a:gd name="T48" fmla="*/ 153 w 219"/>
                  <a:gd name="T49" fmla="*/ 13 h 104"/>
                  <a:gd name="T50" fmla="*/ 156 w 219"/>
                  <a:gd name="T51" fmla="*/ 1 h 104"/>
                  <a:gd name="T52" fmla="*/ 164 w 219"/>
                  <a:gd name="T53" fmla="*/ 1 h 104"/>
                  <a:gd name="T54" fmla="*/ 178 w 219"/>
                  <a:gd name="T55" fmla="*/ 11 h 104"/>
                  <a:gd name="T56" fmla="*/ 196 w 219"/>
                  <a:gd name="T57" fmla="*/ 7 h 104"/>
                  <a:gd name="T58" fmla="*/ 191 w 219"/>
                  <a:gd name="T59" fmla="*/ 14 h 104"/>
                  <a:gd name="T60" fmla="*/ 219 w 219"/>
                  <a:gd name="T61" fmla="*/ 54 h 104"/>
                  <a:gd name="T62" fmla="*/ 218 w 219"/>
                  <a:gd name="T63"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9" h="104">
                    <a:moveTo>
                      <a:pt x="218" y="56"/>
                    </a:moveTo>
                    <a:cubicBezTo>
                      <a:pt x="212" y="67"/>
                      <a:pt x="194" y="81"/>
                      <a:pt x="184" y="84"/>
                    </a:cubicBezTo>
                    <a:cubicBezTo>
                      <a:pt x="166" y="91"/>
                      <a:pt x="151" y="104"/>
                      <a:pt x="125" y="104"/>
                    </a:cubicBezTo>
                    <a:cubicBezTo>
                      <a:pt x="97" y="104"/>
                      <a:pt x="78" y="97"/>
                      <a:pt x="57" y="90"/>
                    </a:cubicBezTo>
                    <a:cubicBezTo>
                      <a:pt x="47" y="87"/>
                      <a:pt x="41" y="75"/>
                      <a:pt x="24" y="75"/>
                    </a:cubicBezTo>
                    <a:cubicBezTo>
                      <a:pt x="26" y="74"/>
                      <a:pt x="29" y="71"/>
                      <a:pt x="31" y="71"/>
                    </a:cubicBezTo>
                    <a:cubicBezTo>
                      <a:pt x="31" y="61"/>
                      <a:pt x="33" y="56"/>
                      <a:pt x="35" y="48"/>
                    </a:cubicBezTo>
                    <a:cubicBezTo>
                      <a:pt x="22" y="44"/>
                      <a:pt x="10" y="52"/>
                      <a:pt x="2" y="44"/>
                    </a:cubicBezTo>
                    <a:cubicBezTo>
                      <a:pt x="13" y="44"/>
                      <a:pt x="33" y="40"/>
                      <a:pt x="41" y="37"/>
                    </a:cubicBezTo>
                    <a:cubicBezTo>
                      <a:pt x="39" y="36"/>
                      <a:pt x="38" y="33"/>
                      <a:pt x="38" y="31"/>
                    </a:cubicBezTo>
                    <a:cubicBezTo>
                      <a:pt x="29" y="31"/>
                      <a:pt x="1" y="22"/>
                      <a:pt x="0" y="13"/>
                    </a:cubicBezTo>
                    <a:cubicBezTo>
                      <a:pt x="7" y="11"/>
                      <a:pt x="10" y="13"/>
                      <a:pt x="15" y="15"/>
                    </a:cubicBezTo>
                    <a:cubicBezTo>
                      <a:pt x="15" y="13"/>
                      <a:pt x="15" y="11"/>
                      <a:pt x="15" y="9"/>
                    </a:cubicBezTo>
                    <a:cubicBezTo>
                      <a:pt x="21" y="9"/>
                      <a:pt x="22" y="0"/>
                      <a:pt x="29" y="0"/>
                    </a:cubicBezTo>
                    <a:cubicBezTo>
                      <a:pt x="31" y="0"/>
                      <a:pt x="32" y="0"/>
                      <a:pt x="35" y="0"/>
                    </a:cubicBezTo>
                    <a:cubicBezTo>
                      <a:pt x="35" y="5"/>
                      <a:pt x="38" y="7"/>
                      <a:pt x="39" y="12"/>
                    </a:cubicBezTo>
                    <a:cubicBezTo>
                      <a:pt x="38" y="17"/>
                      <a:pt x="45" y="28"/>
                      <a:pt x="50" y="28"/>
                    </a:cubicBezTo>
                    <a:cubicBezTo>
                      <a:pt x="56" y="28"/>
                      <a:pt x="60" y="24"/>
                      <a:pt x="64" y="23"/>
                    </a:cubicBezTo>
                    <a:cubicBezTo>
                      <a:pt x="63" y="17"/>
                      <a:pt x="62" y="16"/>
                      <a:pt x="64" y="13"/>
                    </a:cubicBezTo>
                    <a:cubicBezTo>
                      <a:pt x="67" y="16"/>
                      <a:pt x="69" y="20"/>
                      <a:pt x="74" y="20"/>
                    </a:cubicBezTo>
                    <a:cubicBezTo>
                      <a:pt x="92" y="15"/>
                      <a:pt x="92" y="15"/>
                      <a:pt x="92" y="15"/>
                    </a:cubicBezTo>
                    <a:cubicBezTo>
                      <a:pt x="98" y="17"/>
                      <a:pt x="100" y="19"/>
                      <a:pt x="103" y="21"/>
                    </a:cubicBezTo>
                    <a:cubicBezTo>
                      <a:pt x="102" y="18"/>
                      <a:pt x="103" y="15"/>
                      <a:pt x="103" y="13"/>
                    </a:cubicBezTo>
                    <a:cubicBezTo>
                      <a:pt x="114" y="13"/>
                      <a:pt x="120" y="15"/>
                      <a:pt x="127" y="15"/>
                    </a:cubicBezTo>
                    <a:cubicBezTo>
                      <a:pt x="137" y="15"/>
                      <a:pt x="146" y="5"/>
                      <a:pt x="153" y="13"/>
                    </a:cubicBezTo>
                    <a:cubicBezTo>
                      <a:pt x="153" y="6"/>
                      <a:pt x="154" y="4"/>
                      <a:pt x="156" y="1"/>
                    </a:cubicBezTo>
                    <a:cubicBezTo>
                      <a:pt x="161" y="2"/>
                      <a:pt x="161" y="3"/>
                      <a:pt x="164" y="1"/>
                    </a:cubicBezTo>
                    <a:cubicBezTo>
                      <a:pt x="164" y="10"/>
                      <a:pt x="170" y="11"/>
                      <a:pt x="178" y="11"/>
                    </a:cubicBezTo>
                    <a:cubicBezTo>
                      <a:pt x="185" y="11"/>
                      <a:pt x="189" y="7"/>
                      <a:pt x="196" y="7"/>
                    </a:cubicBezTo>
                    <a:cubicBezTo>
                      <a:pt x="194" y="9"/>
                      <a:pt x="191" y="12"/>
                      <a:pt x="191" y="14"/>
                    </a:cubicBezTo>
                    <a:cubicBezTo>
                      <a:pt x="191" y="37"/>
                      <a:pt x="219" y="32"/>
                      <a:pt x="219" y="54"/>
                    </a:cubicBezTo>
                    <a:lnTo>
                      <a:pt x="218" y="56"/>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11" name="Freeform 101">
                <a:extLst>
                  <a:ext uri="{FF2B5EF4-FFF2-40B4-BE49-F238E27FC236}">
                    <a16:creationId xmlns:a16="http://schemas.microsoft.com/office/drawing/2014/main" id="{CAA6F838-E908-4460-4A33-AC350FA866E6}"/>
                  </a:ext>
                </a:extLst>
              </p:cNvPr>
              <p:cNvSpPr>
                <a:spLocks/>
              </p:cNvSpPr>
              <p:nvPr/>
            </p:nvSpPr>
            <p:spPr bwMode="auto">
              <a:xfrm>
                <a:off x="3732236" y="3623701"/>
                <a:ext cx="257114" cy="91825"/>
              </a:xfrm>
              <a:custGeom>
                <a:avLst/>
                <a:gdLst>
                  <a:gd name="T0" fmla="*/ 225 w 225"/>
                  <a:gd name="T1" fmla="*/ 71 h 81"/>
                  <a:gd name="T2" fmla="*/ 197 w 225"/>
                  <a:gd name="T3" fmla="*/ 81 h 81"/>
                  <a:gd name="T4" fmla="*/ 153 w 225"/>
                  <a:gd name="T5" fmla="*/ 75 h 81"/>
                  <a:gd name="T6" fmla="*/ 153 w 225"/>
                  <a:gd name="T7" fmla="*/ 70 h 81"/>
                  <a:gd name="T8" fmla="*/ 160 w 225"/>
                  <a:gd name="T9" fmla="*/ 63 h 81"/>
                  <a:gd name="T10" fmla="*/ 135 w 225"/>
                  <a:gd name="T11" fmla="*/ 47 h 81"/>
                  <a:gd name="T12" fmla="*/ 126 w 225"/>
                  <a:gd name="T13" fmla="*/ 39 h 81"/>
                  <a:gd name="T14" fmla="*/ 110 w 225"/>
                  <a:gd name="T15" fmla="*/ 39 h 81"/>
                  <a:gd name="T16" fmla="*/ 84 w 225"/>
                  <a:gd name="T17" fmla="*/ 27 h 81"/>
                  <a:gd name="T18" fmla="*/ 62 w 225"/>
                  <a:gd name="T19" fmla="*/ 27 h 81"/>
                  <a:gd name="T20" fmla="*/ 60 w 225"/>
                  <a:gd name="T21" fmla="*/ 18 h 81"/>
                  <a:gd name="T22" fmla="*/ 50 w 225"/>
                  <a:gd name="T23" fmla="*/ 16 h 81"/>
                  <a:gd name="T24" fmla="*/ 7 w 225"/>
                  <a:gd name="T25" fmla="*/ 35 h 81"/>
                  <a:gd name="T26" fmla="*/ 0 w 225"/>
                  <a:gd name="T27" fmla="*/ 35 h 81"/>
                  <a:gd name="T28" fmla="*/ 63 w 225"/>
                  <a:gd name="T29" fmla="*/ 0 h 81"/>
                  <a:gd name="T30" fmla="*/ 137 w 225"/>
                  <a:gd name="T31" fmla="*/ 20 h 81"/>
                  <a:gd name="T32" fmla="*/ 150 w 225"/>
                  <a:gd name="T33" fmla="*/ 29 h 81"/>
                  <a:gd name="T34" fmla="*/ 197 w 225"/>
                  <a:gd name="T35" fmla="*/ 49 h 81"/>
                  <a:gd name="T36" fmla="*/ 197 w 225"/>
                  <a:gd name="T37" fmla="*/ 55 h 81"/>
                  <a:gd name="T38" fmla="*/ 208 w 225"/>
                  <a:gd name="T39" fmla="*/ 55 h 81"/>
                  <a:gd name="T40" fmla="*/ 225 w 225"/>
                  <a:gd name="T41" fmla="*/ 7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 h="81">
                    <a:moveTo>
                      <a:pt x="225" y="71"/>
                    </a:moveTo>
                    <a:cubicBezTo>
                      <a:pt x="220" y="81"/>
                      <a:pt x="206" y="81"/>
                      <a:pt x="197" y="81"/>
                    </a:cubicBezTo>
                    <a:cubicBezTo>
                      <a:pt x="179" y="81"/>
                      <a:pt x="167" y="75"/>
                      <a:pt x="153" y="75"/>
                    </a:cubicBezTo>
                    <a:cubicBezTo>
                      <a:pt x="153" y="74"/>
                      <a:pt x="153" y="72"/>
                      <a:pt x="153" y="70"/>
                    </a:cubicBezTo>
                    <a:cubicBezTo>
                      <a:pt x="156" y="70"/>
                      <a:pt x="160" y="67"/>
                      <a:pt x="160" y="63"/>
                    </a:cubicBezTo>
                    <a:cubicBezTo>
                      <a:pt x="149" y="58"/>
                      <a:pt x="137" y="59"/>
                      <a:pt x="135" y="47"/>
                    </a:cubicBezTo>
                    <a:cubicBezTo>
                      <a:pt x="128" y="47"/>
                      <a:pt x="129" y="41"/>
                      <a:pt x="126" y="39"/>
                    </a:cubicBezTo>
                    <a:cubicBezTo>
                      <a:pt x="120" y="36"/>
                      <a:pt x="116" y="39"/>
                      <a:pt x="110" y="39"/>
                    </a:cubicBezTo>
                    <a:cubicBezTo>
                      <a:pt x="100" y="39"/>
                      <a:pt x="94" y="27"/>
                      <a:pt x="84" y="27"/>
                    </a:cubicBezTo>
                    <a:cubicBezTo>
                      <a:pt x="62" y="27"/>
                      <a:pt x="62" y="27"/>
                      <a:pt x="62" y="27"/>
                    </a:cubicBezTo>
                    <a:cubicBezTo>
                      <a:pt x="57" y="24"/>
                      <a:pt x="58" y="20"/>
                      <a:pt x="60" y="18"/>
                    </a:cubicBezTo>
                    <a:cubicBezTo>
                      <a:pt x="57" y="15"/>
                      <a:pt x="54" y="16"/>
                      <a:pt x="50" y="16"/>
                    </a:cubicBezTo>
                    <a:cubicBezTo>
                      <a:pt x="35" y="16"/>
                      <a:pt x="15" y="27"/>
                      <a:pt x="7" y="35"/>
                    </a:cubicBezTo>
                    <a:cubicBezTo>
                      <a:pt x="0" y="35"/>
                      <a:pt x="0" y="35"/>
                      <a:pt x="0" y="35"/>
                    </a:cubicBezTo>
                    <a:cubicBezTo>
                      <a:pt x="13" y="13"/>
                      <a:pt x="29" y="0"/>
                      <a:pt x="63" y="0"/>
                    </a:cubicBezTo>
                    <a:cubicBezTo>
                      <a:pt x="96" y="0"/>
                      <a:pt x="112" y="20"/>
                      <a:pt x="137" y="20"/>
                    </a:cubicBezTo>
                    <a:cubicBezTo>
                      <a:pt x="142" y="20"/>
                      <a:pt x="148" y="28"/>
                      <a:pt x="150" y="29"/>
                    </a:cubicBezTo>
                    <a:cubicBezTo>
                      <a:pt x="160" y="40"/>
                      <a:pt x="179" y="49"/>
                      <a:pt x="197" y="49"/>
                    </a:cubicBezTo>
                    <a:cubicBezTo>
                      <a:pt x="197" y="51"/>
                      <a:pt x="196" y="53"/>
                      <a:pt x="197" y="55"/>
                    </a:cubicBezTo>
                    <a:cubicBezTo>
                      <a:pt x="208" y="55"/>
                      <a:pt x="208" y="55"/>
                      <a:pt x="208" y="55"/>
                    </a:cubicBezTo>
                    <a:cubicBezTo>
                      <a:pt x="216" y="58"/>
                      <a:pt x="220" y="69"/>
                      <a:pt x="225" y="7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12" name="Freeform 102">
                <a:extLst>
                  <a:ext uri="{FF2B5EF4-FFF2-40B4-BE49-F238E27FC236}">
                    <a16:creationId xmlns:a16="http://schemas.microsoft.com/office/drawing/2014/main" id="{24247F29-776E-B59F-1AC5-474B400D3E7C}"/>
                  </a:ext>
                </a:extLst>
              </p:cNvPr>
              <p:cNvSpPr>
                <a:spLocks/>
              </p:cNvSpPr>
              <p:nvPr/>
            </p:nvSpPr>
            <p:spPr bwMode="auto">
              <a:xfrm>
                <a:off x="3768967" y="3657370"/>
                <a:ext cx="13774" cy="16835"/>
              </a:xfrm>
              <a:custGeom>
                <a:avLst/>
                <a:gdLst>
                  <a:gd name="T0" fmla="*/ 10 w 12"/>
                  <a:gd name="T1" fmla="*/ 1 h 14"/>
                  <a:gd name="T2" fmla="*/ 10 w 12"/>
                  <a:gd name="T3" fmla="*/ 13 h 14"/>
                  <a:gd name="T4" fmla="*/ 0 w 12"/>
                  <a:gd name="T5" fmla="*/ 13 h 14"/>
                  <a:gd name="T6" fmla="*/ 6 w 12"/>
                  <a:gd name="T7" fmla="*/ 6 h 14"/>
                  <a:gd name="T8" fmla="*/ 6 w 12"/>
                  <a:gd name="T9" fmla="*/ 0 h 14"/>
                  <a:gd name="T10" fmla="*/ 8 w 12"/>
                  <a:gd name="T11" fmla="*/ 0 h 14"/>
                  <a:gd name="T12" fmla="*/ 10 w 12"/>
                  <a:gd name="T13" fmla="*/ 1 h 14"/>
                </a:gdLst>
                <a:ahLst/>
                <a:cxnLst>
                  <a:cxn ang="0">
                    <a:pos x="T0" y="T1"/>
                  </a:cxn>
                  <a:cxn ang="0">
                    <a:pos x="T2" y="T3"/>
                  </a:cxn>
                  <a:cxn ang="0">
                    <a:pos x="T4" y="T5"/>
                  </a:cxn>
                  <a:cxn ang="0">
                    <a:pos x="T6" y="T7"/>
                  </a:cxn>
                  <a:cxn ang="0">
                    <a:pos x="T8" y="T9"/>
                  </a:cxn>
                  <a:cxn ang="0">
                    <a:pos x="T10" y="T11"/>
                  </a:cxn>
                  <a:cxn ang="0">
                    <a:pos x="T12" y="T13"/>
                  </a:cxn>
                </a:cxnLst>
                <a:rect l="0" t="0" r="r" b="b"/>
                <a:pathLst>
                  <a:path w="12" h="14">
                    <a:moveTo>
                      <a:pt x="10" y="1"/>
                    </a:moveTo>
                    <a:cubicBezTo>
                      <a:pt x="11" y="5"/>
                      <a:pt x="12" y="9"/>
                      <a:pt x="10" y="13"/>
                    </a:cubicBezTo>
                    <a:cubicBezTo>
                      <a:pt x="9" y="13"/>
                      <a:pt x="0" y="14"/>
                      <a:pt x="0" y="13"/>
                    </a:cubicBezTo>
                    <a:cubicBezTo>
                      <a:pt x="0" y="7"/>
                      <a:pt x="4" y="6"/>
                      <a:pt x="6" y="6"/>
                    </a:cubicBezTo>
                    <a:cubicBezTo>
                      <a:pt x="6" y="0"/>
                      <a:pt x="6" y="0"/>
                      <a:pt x="6" y="0"/>
                    </a:cubicBezTo>
                    <a:cubicBezTo>
                      <a:pt x="8" y="0"/>
                      <a:pt x="8" y="0"/>
                      <a:pt x="8" y="0"/>
                    </a:cubicBezTo>
                    <a:lnTo>
                      <a:pt x="10" y="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13" name="Freeform 103">
                <a:extLst>
                  <a:ext uri="{FF2B5EF4-FFF2-40B4-BE49-F238E27FC236}">
                    <a16:creationId xmlns:a16="http://schemas.microsoft.com/office/drawing/2014/main" id="{EFBE8A45-7CEC-114F-AFD6-3AFEE42BCE00}"/>
                  </a:ext>
                </a:extLst>
              </p:cNvPr>
              <p:cNvSpPr>
                <a:spLocks/>
              </p:cNvSpPr>
              <p:nvPr/>
            </p:nvSpPr>
            <p:spPr bwMode="auto">
              <a:xfrm>
                <a:off x="3895993" y="3749195"/>
                <a:ext cx="42852" cy="19896"/>
              </a:xfrm>
              <a:custGeom>
                <a:avLst/>
                <a:gdLst>
                  <a:gd name="T0" fmla="*/ 31 w 37"/>
                  <a:gd name="T1" fmla="*/ 5 h 17"/>
                  <a:gd name="T2" fmla="*/ 37 w 37"/>
                  <a:gd name="T3" fmla="*/ 12 h 17"/>
                  <a:gd name="T4" fmla="*/ 12 w 37"/>
                  <a:gd name="T5" fmla="*/ 17 h 17"/>
                  <a:gd name="T6" fmla="*/ 0 w 37"/>
                  <a:gd name="T7" fmla="*/ 5 h 17"/>
                  <a:gd name="T8" fmla="*/ 8 w 37"/>
                  <a:gd name="T9" fmla="*/ 0 h 17"/>
                  <a:gd name="T10" fmla="*/ 32 w 37"/>
                  <a:gd name="T11" fmla="*/ 7 h 17"/>
                  <a:gd name="T12" fmla="*/ 31 w 37"/>
                  <a:gd name="T13" fmla="*/ 5 h 17"/>
                </a:gdLst>
                <a:ahLst/>
                <a:cxnLst>
                  <a:cxn ang="0">
                    <a:pos x="T0" y="T1"/>
                  </a:cxn>
                  <a:cxn ang="0">
                    <a:pos x="T2" y="T3"/>
                  </a:cxn>
                  <a:cxn ang="0">
                    <a:pos x="T4" y="T5"/>
                  </a:cxn>
                  <a:cxn ang="0">
                    <a:pos x="T6" y="T7"/>
                  </a:cxn>
                  <a:cxn ang="0">
                    <a:pos x="T8" y="T9"/>
                  </a:cxn>
                  <a:cxn ang="0">
                    <a:pos x="T10" y="T11"/>
                  </a:cxn>
                  <a:cxn ang="0">
                    <a:pos x="T12" y="T13"/>
                  </a:cxn>
                </a:cxnLst>
                <a:rect l="0" t="0" r="r" b="b"/>
                <a:pathLst>
                  <a:path w="37" h="17">
                    <a:moveTo>
                      <a:pt x="31" y="5"/>
                    </a:moveTo>
                    <a:cubicBezTo>
                      <a:pt x="35" y="7"/>
                      <a:pt x="37" y="9"/>
                      <a:pt x="37" y="12"/>
                    </a:cubicBezTo>
                    <a:cubicBezTo>
                      <a:pt x="28" y="14"/>
                      <a:pt x="22" y="17"/>
                      <a:pt x="12" y="17"/>
                    </a:cubicBezTo>
                    <a:cubicBezTo>
                      <a:pt x="6" y="17"/>
                      <a:pt x="0" y="11"/>
                      <a:pt x="0" y="5"/>
                    </a:cubicBezTo>
                    <a:cubicBezTo>
                      <a:pt x="0" y="2"/>
                      <a:pt x="5" y="0"/>
                      <a:pt x="8" y="0"/>
                    </a:cubicBezTo>
                    <a:cubicBezTo>
                      <a:pt x="17" y="0"/>
                      <a:pt x="28" y="5"/>
                      <a:pt x="32" y="7"/>
                    </a:cubicBezTo>
                    <a:lnTo>
                      <a:pt x="31" y="5"/>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14" name="Freeform 104">
                <a:extLst>
                  <a:ext uri="{FF2B5EF4-FFF2-40B4-BE49-F238E27FC236}">
                    <a16:creationId xmlns:a16="http://schemas.microsoft.com/office/drawing/2014/main" id="{0EBEF907-39C3-5F23-1704-3786BBA10832}"/>
                  </a:ext>
                </a:extLst>
              </p:cNvPr>
              <p:cNvSpPr>
                <a:spLocks/>
              </p:cNvSpPr>
              <p:nvPr/>
            </p:nvSpPr>
            <p:spPr bwMode="auto">
              <a:xfrm>
                <a:off x="4169942" y="3747665"/>
                <a:ext cx="35200" cy="15304"/>
              </a:xfrm>
              <a:custGeom>
                <a:avLst/>
                <a:gdLst>
                  <a:gd name="T0" fmla="*/ 31 w 31"/>
                  <a:gd name="T1" fmla="*/ 8 h 13"/>
                  <a:gd name="T2" fmla="*/ 19 w 31"/>
                  <a:gd name="T3" fmla="*/ 13 h 13"/>
                  <a:gd name="T4" fmla="*/ 0 w 31"/>
                  <a:gd name="T5" fmla="*/ 4 h 13"/>
                  <a:gd name="T6" fmla="*/ 8 w 31"/>
                  <a:gd name="T7" fmla="*/ 0 h 13"/>
                  <a:gd name="T8" fmla="*/ 31 w 31"/>
                  <a:gd name="T9" fmla="*/ 8 h 13"/>
                </a:gdLst>
                <a:ahLst/>
                <a:cxnLst>
                  <a:cxn ang="0">
                    <a:pos x="T0" y="T1"/>
                  </a:cxn>
                  <a:cxn ang="0">
                    <a:pos x="T2" y="T3"/>
                  </a:cxn>
                  <a:cxn ang="0">
                    <a:pos x="T4" y="T5"/>
                  </a:cxn>
                  <a:cxn ang="0">
                    <a:pos x="T6" y="T7"/>
                  </a:cxn>
                  <a:cxn ang="0">
                    <a:pos x="T8" y="T9"/>
                  </a:cxn>
                </a:cxnLst>
                <a:rect l="0" t="0" r="r" b="b"/>
                <a:pathLst>
                  <a:path w="31" h="13">
                    <a:moveTo>
                      <a:pt x="31" y="8"/>
                    </a:moveTo>
                    <a:cubicBezTo>
                      <a:pt x="29" y="13"/>
                      <a:pt x="23" y="13"/>
                      <a:pt x="19" y="13"/>
                    </a:cubicBezTo>
                    <a:cubicBezTo>
                      <a:pt x="10" y="13"/>
                      <a:pt x="0" y="12"/>
                      <a:pt x="0" y="4"/>
                    </a:cubicBezTo>
                    <a:cubicBezTo>
                      <a:pt x="0" y="0"/>
                      <a:pt x="6" y="0"/>
                      <a:pt x="8" y="0"/>
                    </a:cubicBezTo>
                    <a:cubicBezTo>
                      <a:pt x="11" y="0"/>
                      <a:pt x="29" y="4"/>
                      <a:pt x="31"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15" name="Freeform 105">
                <a:extLst>
                  <a:ext uri="{FF2B5EF4-FFF2-40B4-BE49-F238E27FC236}">
                    <a16:creationId xmlns:a16="http://schemas.microsoft.com/office/drawing/2014/main" id="{CFB2DD97-89A0-C651-460A-8404895A1885}"/>
                  </a:ext>
                </a:extLst>
              </p:cNvPr>
              <p:cNvSpPr>
                <a:spLocks/>
              </p:cNvSpPr>
              <p:nvPr/>
            </p:nvSpPr>
            <p:spPr bwMode="auto">
              <a:xfrm>
                <a:off x="3990881" y="3709404"/>
                <a:ext cx="148453" cy="61217"/>
              </a:xfrm>
              <a:custGeom>
                <a:avLst/>
                <a:gdLst>
                  <a:gd name="T0" fmla="*/ 108 w 129"/>
                  <a:gd name="T1" fmla="*/ 20 h 54"/>
                  <a:gd name="T2" fmla="*/ 129 w 129"/>
                  <a:gd name="T3" fmla="*/ 38 h 54"/>
                  <a:gd name="T4" fmla="*/ 101 w 129"/>
                  <a:gd name="T5" fmla="*/ 38 h 54"/>
                  <a:gd name="T6" fmla="*/ 87 w 129"/>
                  <a:gd name="T7" fmla="*/ 44 h 54"/>
                  <a:gd name="T8" fmla="*/ 79 w 129"/>
                  <a:gd name="T9" fmla="*/ 40 h 54"/>
                  <a:gd name="T10" fmla="*/ 62 w 129"/>
                  <a:gd name="T11" fmla="*/ 54 h 54"/>
                  <a:gd name="T12" fmla="*/ 53 w 129"/>
                  <a:gd name="T13" fmla="*/ 44 h 54"/>
                  <a:gd name="T14" fmla="*/ 19 w 129"/>
                  <a:gd name="T15" fmla="*/ 42 h 54"/>
                  <a:gd name="T16" fmla="*/ 10 w 129"/>
                  <a:gd name="T17" fmla="*/ 42 h 54"/>
                  <a:gd name="T18" fmla="*/ 9 w 129"/>
                  <a:gd name="T19" fmla="*/ 48 h 54"/>
                  <a:gd name="T20" fmla="*/ 0 w 129"/>
                  <a:gd name="T21" fmla="*/ 35 h 54"/>
                  <a:gd name="T22" fmla="*/ 4 w 129"/>
                  <a:gd name="T23" fmla="*/ 32 h 54"/>
                  <a:gd name="T24" fmla="*/ 38 w 129"/>
                  <a:gd name="T25" fmla="*/ 31 h 54"/>
                  <a:gd name="T26" fmla="*/ 33 w 129"/>
                  <a:gd name="T27" fmla="*/ 15 h 54"/>
                  <a:gd name="T28" fmla="*/ 23 w 129"/>
                  <a:gd name="T29" fmla="*/ 6 h 54"/>
                  <a:gd name="T30" fmla="*/ 29 w 129"/>
                  <a:gd name="T31" fmla="*/ 0 h 54"/>
                  <a:gd name="T32" fmla="*/ 47 w 129"/>
                  <a:gd name="T33" fmla="*/ 6 h 54"/>
                  <a:gd name="T34" fmla="*/ 70 w 129"/>
                  <a:gd name="T35" fmla="*/ 3 h 54"/>
                  <a:gd name="T36" fmla="*/ 112 w 129"/>
                  <a:gd name="T37" fmla="*/ 23 h 54"/>
                  <a:gd name="T38" fmla="*/ 108 w 129"/>
                  <a:gd name="T39"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54">
                    <a:moveTo>
                      <a:pt x="108" y="20"/>
                    </a:moveTo>
                    <a:cubicBezTo>
                      <a:pt x="116" y="26"/>
                      <a:pt x="123" y="30"/>
                      <a:pt x="129" y="38"/>
                    </a:cubicBezTo>
                    <a:cubicBezTo>
                      <a:pt x="101" y="38"/>
                      <a:pt x="101" y="38"/>
                      <a:pt x="101" y="38"/>
                    </a:cubicBezTo>
                    <a:cubicBezTo>
                      <a:pt x="95" y="41"/>
                      <a:pt x="92" y="44"/>
                      <a:pt x="87" y="44"/>
                    </a:cubicBezTo>
                    <a:cubicBezTo>
                      <a:pt x="82" y="44"/>
                      <a:pt x="83" y="40"/>
                      <a:pt x="79" y="40"/>
                    </a:cubicBezTo>
                    <a:cubicBezTo>
                      <a:pt x="70" y="40"/>
                      <a:pt x="70" y="54"/>
                      <a:pt x="62" y="54"/>
                    </a:cubicBezTo>
                    <a:cubicBezTo>
                      <a:pt x="55" y="54"/>
                      <a:pt x="57" y="46"/>
                      <a:pt x="53" y="44"/>
                    </a:cubicBezTo>
                    <a:cubicBezTo>
                      <a:pt x="46" y="39"/>
                      <a:pt x="28" y="42"/>
                      <a:pt x="19" y="42"/>
                    </a:cubicBezTo>
                    <a:cubicBezTo>
                      <a:pt x="14" y="42"/>
                      <a:pt x="14" y="44"/>
                      <a:pt x="10" y="42"/>
                    </a:cubicBezTo>
                    <a:cubicBezTo>
                      <a:pt x="10" y="44"/>
                      <a:pt x="9" y="46"/>
                      <a:pt x="9" y="48"/>
                    </a:cubicBezTo>
                    <a:cubicBezTo>
                      <a:pt x="4" y="47"/>
                      <a:pt x="0" y="40"/>
                      <a:pt x="0" y="35"/>
                    </a:cubicBezTo>
                    <a:cubicBezTo>
                      <a:pt x="1" y="35"/>
                      <a:pt x="3" y="33"/>
                      <a:pt x="4" y="32"/>
                    </a:cubicBezTo>
                    <a:cubicBezTo>
                      <a:pt x="21" y="32"/>
                      <a:pt x="29" y="36"/>
                      <a:pt x="38" y="31"/>
                    </a:cubicBezTo>
                    <a:cubicBezTo>
                      <a:pt x="33" y="26"/>
                      <a:pt x="33" y="21"/>
                      <a:pt x="33" y="15"/>
                    </a:cubicBezTo>
                    <a:cubicBezTo>
                      <a:pt x="28" y="15"/>
                      <a:pt x="23" y="11"/>
                      <a:pt x="23" y="6"/>
                    </a:cubicBezTo>
                    <a:cubicBezTo>
                      <a:pt x="23" y="3"/>
                      <a:pt x="26" y="0"/>
                      <a:pt x="29" y="0"/>
                    </a:cubicBezTo>
                    <a:cubicBezTo>
                      <a:pt x="36" y="0"/>
                      <a:pt x="40" y="6"/>
                      <a:pt x="47" y="6"/>
                    </a:cubicBezTo>
                    <a:cubicBezTo>
                      <a:pt x="57" y="6"/>
                      <a:pt x="61" y="3"/>
                      <a:pt x="70" y="3"/>
                    </a:cubicBezTo>
                    <a:cubicBezTo>
                      <a:pt x="94" y="3"/>
                      <a:pt x="98" y="16"/>
                      <a:pt x="112" y="23"/>
                    </a:cubicBezTo>
                    <a:lnTo>
                      <a:pt x="108" y="2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16" name="Freeform 106">
                <a:extLst>
                  <a:ext uri="{FF2B5EF4-FFF2-40B4-BE49-F238E27FC236}">
                    <a16:creationId xmlns:a16="http://schemas.microsoft.com/office/drawing/2014/main" id="{33297612-E311-136A-4975-BA7DF4F8B085}"/>
                  </a:ext>
                </a:extLst>
              </p:cNvPr>
              <p:cNvSpPr>
                <a:spLocks/>
              </p:cNvSpPr>
              <p:nvPr/>
            </p:nvSpPr>
            <p:spPr bwMode="auto">
              <a:xfrm>
                <a:off x="4303090" y="3957333"/>
                <a:ext cx="18365" cy="21426"/>
              </a:xfrm>
              <a:custGeom>
                <a:avLst/>
                <a:gdLst>
                  <a:gd name="T0" fmla="*/ 16 w 16"/>
                  <a:gd name="T1" fmla="*/ 6 h 19"/>
                  <a:gd name="T2" fmla="*/ 16 w 16"/>
                  <a:gd name="T3" fmla="*/ 0 h 19"/>
                  <a:gd name="T4" fmla="*/ 9 w 16"/>
                  <a:gd name="T5" fmla="*/ 0 h 19"/>
                  <a:gd name="T6" fmla="*/ 0 w 16"/>
                  <a:gd name="T7" fmla="*/ 16 h 19"/>
                  <a:gd name="T8" fmla="*/ 7 w 16"/>
                  <a:gd name="T9" fmla="*/ 16 h 19"/>
                  <a:gd name="T10" fmla="*/ 16 w 16"/>
                  <a:gd name="T11" fmla="*/ 6 h 19"/>
                </a:gdLst>
                <a:ahLst/>
                <a:cxnLst>
                  <a:cxn ang="0">
                    <a:pos x="T0" y="T1"/>
                  </a:cxn>
                  <a:cxn ang="0">
                    <a:pos x="T2" y="T3"/>
                  </a:cxn>
                  <a:cxn ang="0">
                    <a:pos x="T4" y="T5"/>
                  </a:cxn>
                  <a:cxn ang="0">
                    <a:pos x="T6" y="T7"/>
                  </a:cxn>
                  <a:cxn ang="0">
                    <a:pos x="T8" y="T9"/>
                  </a:cxn>
                  <a:cxn ang="0">
                    <a:pos x="T10" y="T11"/>
                  </a:cxn>
                </a:cxnLst>
                <a:rect l="0" t="0" r="r" b="b"/>
                <a:pathLst>
                  <a:path w="16" h="19">
                    <a:moveTo>
                      <a:pt x="16" y="6"/>
                    </a:moveTo>
                    <a:cubicBezTo>
                      <a:pt x="16" y="0"/>
                      <a:pt x="16" y="0"/>
                      <a:pt x="16" y="0"/>
                    </a:cubicBezTo>
                    <a:cubicBezTo>
                      <a:pt x="14" y="0"/>
                      <a:pt x="12" y="0"/>
                      <a:pt x="9" y="0"/>
                    </a:cubicBezTo>
                    <a:cubicBezTo>
                      <a:pt x="5" y="0"/>
                      <a:pt x="0" y="8"/>
                      <a:pt x="0" y="16"/>
                    </a:cubicBezTo>
                    <a:cubicBezTo>
                      <a:pt x="0" y="19"/>
                      <a:pt x="5" y="16"/>
                      <a:pt x="7" y="16"/>
                    </a:cubicBezTo>
                    <a:cubicBezTo>
                      <a:pt x="12" y="16"/>
                      <a:pt x="15" y="9"/>
                      <a:pt x="16" y="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17" name="Freeform 107">
                <a:extLst>
                  <a:ext uri="{FF2B5EF4-FFF2-40B4-BE49-F238E27FC236}">
                    <a16:creationId xmlns:a16="http://schemas.microsoft.com/office/drawing/2014/main" id="{D3CAE184-DAF2-2C43-6429-B52EBB61D187}"/>
                  </a:ext>
                </a:extLst>
              </p:cNvPr>
              <p:cNvSpPr>
                <a:spLocks/>
              </p:cNvSpPr>
              <p:nvPr/>
            </p:nvSpPr>
            <p:spPr bwMode="auto">
              <a:xfrm>
                <a:off x="4573978" y="4232810"/>
                <a:ext cx="58157" cy="47443"/>
              </a:xfrm>
              <a:custGeom>
                <a:avLst/>
                <a:gdLst>
                  <a:gd name="T0" fmla="*/ 18 w 51"/>
                  <a:gd name="T1" fmla="*/ 0 h 42"/>
                  <a:gd name="T2" fmla="*/ 34 w 51"/>
                  <a:gd name="T3" fmla="*/ 7 h 42"/>
                  <a:gd name="T4" fmla="*/ 46 w 51"/>
                  <a:gd name="T5" fmla="*/ 9 h 42"/>
                  <a:gd name="T6" fmla="*/ 51 w 51"/>
                  <a:gd name="T7" fmla="*/ 16 h 42"/>
                  <a:gd name="T8" fmla="*/ 31 w 51"/>
                  <a:gd name="T9" fmla="*/ 42 h 42"/>
                  <a:gd name="T10" fmla="*/ 0 w 51"/>
                  <a:gd name="T11" fmla="*/ 20 h 42"/>
                  <a:gd name="T12" fmla="*/ 15 w 51"/>
                  <a:gd name="T13" fmla="*/ 0 h 42"/>
                  <a:gd name="T14" fmla="*/ 18 w 51"/>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2">
                    <a:moveTo>
                      <a:pt x="18" y="0"/>
                    </a:moveTo>
                    <a:cubicBezTo>
                      <a:pt x="23" y="3"/>
                      <a:pt x="28" y="7"/>
                      <a:pt x="34" y="7"/>
                    </a:cubicBezTo>
                    <a:cubicBezTo>
                      <a:pt x="35" y="18"/>
                      <a:pt x="42" y="9"/>
                      <a:pt x="46" y="9"/>
                    </a:cubicBezTo>
                    <a:cubicBezTo>
                      <a:pt x="49" y="9"/>
                      <a:pt x="51" y="15"/>
                      <a:pt x="51" y="16"/>
                    </a:cubicBezTo>
                    <a:cubicBezTo>
                      <a:pt x="51" y="23"/>
                      <a:pt x="40" y="42"/>
                      <a:pt x="31" y="42"/>
                    </a:cubicBezTo>
                    <a:cubicBezTo>
                      <a:pt x="20" y="42"/>
                      <a:pt x="0" y="27"/>
                      <a:pt x="0" y="20"/>
                    </a:cubicBezTo>
                    <a:cubicBezTo>
                      <a:pt x="0" y="8"/>
                      <a:pt x="6" y="0"/>
                      <a:pt x="15" y="0"/>
                    </a:cubicBezTo>
                    <a:cubicBezTo>
                      <a:pt x="16" y="0"/>
                      <a:pt x="18" y="1"/>
                      <a:pt x="18"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18" name="Freeform 108">
                <a:extLst>
                  <a:ext uri="{FF2B5EF4-FFF2-40B4-BE49-F238E27FC236}">
                    <a16:creationId xmlns:a16="http://schemas.microsoft.com/office/drawing/2014/main" id="{F4C34B3C-5A5F-ACBA-5209-2BFDC5B11D19}"/>
                  </a:ext>
                </a:extLst>
              </p:cNvPr>
              <p:cNvSpPr>
                <a:spLocks/>
              </p:cNvSpPr>
              <p:nvPr/>
            </p:nvSpPr>
            <p:spPr bwMode="auto">
              <a:xfrm>
                <a:off x="3995472" y="5402054"/>
                <a:ext cx="22957" cy="53565"/>
              </a:xfrm>
              <a:custGeom>
                <a:avLst/>
                <a:gdLst>
                  <a:gd name="T0" fmla="*/ 0 w 19"/>
                  <a:gd name="T1" fmla="*/ 24 h 46"/>
                  <a:gd name="T2" fmla="*/ 10 w 19"/>
                  <a:gd name="T3" fmla="*/ 0 h 46"/>
                  <a:gd name="T4" fmla="*/ 19 w 19"/>
                  <a:gd name="T5" fmla="*/ 13 h 46"/>
                  <a:gd name="T6" fmla="*/ 16 w 19"/>
                  <a:gd name="T7" fmla="*/ 22 h 46"/>
                  <a:gd name="T8" fmla="*/ 16 w 19"/>
                  <a:gd name="T9" fmla="*/ 46 h 46"/>
                  <a:gd name="T10" fmla="*/ 9 w 19"/>
                  <a:gd name="T11" fmla="*/ 46 h 46"/>
                  <a:gd name="T12" fmla="*/ 0 w 19"/>
                  <a:gd name="T13" fmla="*/ 35 h 46"/>
                  <a:gd name="T14" fmla="*/ 0 w 19"/>
                  <a:gd name="T15" fmla="*/ 24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6">
                    <a:moveTo>
                      <a:pt x="0" y="24"/>
                    </a:moveTo>
                    <a:cubicBezTo>
                      <a:pt x="0" y="24"/>
                      <a:pt x="5" y="0"/>
                      <a:pt x="10" y="0"/>
                    </a:cubicBezTo>
                    <a:cubicBezTo>
                      <a:pt x="16" y="0"/>
                      <a:pt x="19" y="7"/>
                      <a:pt x="19" y="13"/>
                    </a:cubicBezTo>
                    <a:cubicBezTo>
                      <a:pt x="19" y="18"/>
                      <a:pt x="16" y="20"/>
                      <a:pt x="16" y="22"/>
                    </a:cubicBezTo>
                    <a:cubicBezTo>
                      <a:pt x="16" y="46"/>
                      <a:pt x="16" y="46"/>
                      <a:pt x="16" y="46"/>
                    </a:cubicBezTo>
                    <a:cubicBezTo>
                      <a:pt x="9" y="46"/>
                      <a:pt x="9" y="46"/>
                      <a:pt x="9" y="46"/>
                    </a:cubicBezTo>
                    <a:cubicBezTo>
                      <a:pt x="4" y="45"/>
                      <a:pt x="0" y="38"/>
                      <a:pt x="0" y="35"/>
                    </a:cubicBezTo>
                    <a:cubicBezTo>
                      <a:pt x="0" y="31"/>
                      <a:pt x="0" y="24"/>
                      <a:pt x="0" y="2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20" name="Freeform 110">
                <a:extLst>
                  <a:ext uri="{FF2B5EF4-FFF2-40B4-BE49-F238E27FC236}">
                    <a16:creationId xmlns:a16="http://schemas.microsoft.com/office/drawing/2014/main" id="{0FD17839-AC81-8AA5-F59B-6E37C2817710}"/>
                  </a:ext>
                </a:extLst>
              </p:cNvPr>
              <p:cNvSpPr>
                <a:spLocks/>
              </p:cNvSpPr>
              <p:nvPr/>
            </p:nvSpPr>
            <p:spPr bwMode="auto">
              <a:xfrm>
                <a:off x="3889872" y="3571666"/>
                <a:ext cx="12244" cy="18365"/>
              </a:xfrm>
              <a:custGeom>
                <a:avLst/>
                <a:gdLst>
                  <a:gd name="T0" fmla="*/ 3 w 11"/>
                  <a:gd name="T1" fmla="*/ 1 h 16"/>
                  <a:gd name="T2" fmla="*/ 11 w 11"/>
                  <a:gd name="T3" fmla="*/ 12 h 16"/>
                  <a:gd name="T4" fmla="*/ 7 w 11"/>
                  <a:gd name="T5" fmla="*/ 16 h 16"/>
                  <a:gd name="T6" fmla="*/ 0 w 11"/>
                  <a:gd name="T7" fmla="*/ 1 h 16"/>
                  <a:gd name="T8" fmla="*/ 3 w 11"/>
                  <a:gd name="T9" fmla="*/ 1 h 16"/>
                </a:gdLst>
                <a:ahLst/>
                <a:cxnLst>
                  <a:cxn ang="0">
                    <a:pos x="T0" y="T1"/>
                  </a:cxn>
                  <a:cxn ang="0">
                    <a:pos x="T2" y="T3"/>
                  </a:cxn>
                  <a:cxn ang="0">
                    <a:pos x="T4" y="T5"/>
                  </a:cxn>
                  <a:cxn ang="0">
                    <a:pos x="T6" y="T7"/>
                  </a:cxn>
                  <a:cxn ang="0">
                    <a:pos x="T8" y="T9"/>
                  </a:cxn>
                </a:cxnLst>
                <a:rect l="0" t="0" r="r" b="b"/>
                <a:pathLst>
                  <a:path w="11" h="16">
                    <a:moveTo>
                      <a:pt x="3" y="1"/>
                    </a:moveTo>
                    <a:cubicBezTo>
                      <a:pt x="9" y="2"/>
                      <a:pt x="11" y="7"/>
                      <a:pt x="11" y="12"/>
                    </a:cubicBezTo>
                    <a:cubicBezTo>
                      <a:pt x="11" y="14"/>
                      <a:pt x="9" y="16"/>
                      <a:pt x="7" y="16"/>
                    </a:cubicBezTo>
                    <a:cubicBezTo>
                      <a:pt x="0" y="16"/>
                      <a:pt x="0" y="7"/>
                      <a:pt x="0" y="1"/>
                    </a:cubicBezTo>
                    <a:cubicBezTo>
                      <a:pt x="0" y="0"/>
                      <a:pt x="2" y="1"/>
                      <a:pt x="3"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21" name="Freeform 111">
                <a:extLst>
                  <a:ext uri="{FF2B5EF4-FFF2-40B4-BE49-F238E27FC236}">
                    <a16:creationId xmlns:a16="http://schemas.microsoft.com/office/drawing/2014/main" id="{B21B7924-0EFE-BAAB-7064-0CCED8804D0E}"/>
                  </a:ext>
                </a:extLst>
              </p:cNvPr>
              <p:cNvSpPr>
                <a:spLocks/>
              </p:cNvSpPr>
              <p:nvPr/>
            </p:nvSpPr>
            <p:spPr bwMode="auto">
              <a:xfrm>
                <a:off x="3876098" y="3521162"/>
                <a:ext cx="22957" cy="7652"/>
              </a:xfrm>
              <a:custGeom>
                <a:avLst/>
                <a:gdLst>
                  <a:gd name="T0" fmla="*/ 0 w 20"/>
                  <a:gd name="T1" fmla="*/ 6 h 7"/>
                  <a:gd name="T2" fmla="*/ 11 w 20"/>
                  <a:gd name="T3" fmla="*/ 0 h 7"/>
                  <a:gd name="T4" fmla="*/ 20 w 20"/>
                  <a:gd name="T5" fmla="*/ 6 h 7"/>
                  <a:gd name="T6" fmla="*/ 0 w 20"/>
                  <a:gd name="T7" fmla="*/ 6 h 7"/>
                </a:gdLst>
                <a:ahLst/>
                <a:cxnLst>
                  <a:cxn ang="0">
                    <a:pos x="T0" y="T1"/>
                  </a:cxn>
                  <a:cxn ang="0">
                    <a:pos x="T2" y="T3"/>
                  </a:cxn>
                  <a:cxn ang="0">
                    <a:pos x="T4" y="T5"/>
                  </a:cxn>
                  <a:cxn ang="0">
                    <a:pos x="T6" y="T7"/>
                  </a:cxn>
                </a:cxnLst>
                <a:rect l="0" t="0" r="r" b="b"/>
                <a:pathLst>
                  <a:path w="20" h="7">
                    <a:moveTo>
                      <a:pt x="0" y="6"/>
                    </a:moveTo>
                    <a:cubicBezTo>
                      <a:pt x="2" y="3"/>
                      <a:pt x="7" y="0"/>
                      <a:pt x="11" y="0"/>
                    </a:cubicBezTo>
                    <a:cubicBezTo>
                      <a:pt x="16" y="0"/>
                      <a:pt x="18" y="4"/>
                      <a:pt x="20" y="6"/>
                    </a:cubicBezTo>
                    <a:cubicBezTo>
                      <a:pt x="12" y="7"/>
                      <a:pt x="5" y="6"/>
                      <a:pt x="0" y="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22" name="Freeform 112">
                <a:extLst>
                  <a:ext uri="{FF2B5EF4-FFF2-40B4-BE49-F238E27FC236}">
                    <a16:creationId xmlns:a16="http://schemas.microsoft.com/office/drawing/2014/main" id="{89908667-7FDB-4875-3E54-7B94F1E44D21}"/>
                  </a:ext>
                </a:extLst>
              </p:cNvPr>
              <p:cNvSpPr>
                <a:spLocks/>
              </p:cNvSpPr>
              <p:nvPr/>
            </p:nvSpPr>
            <p:spPr bwMode="auto">
              <a:xfrm>
                <a:off x="3914359" y="3531875"/>
                <a:ext cx="4591" cy="7652"/>
              </a:xfrm>
              <a:custGeom>
                <a:avLst/>
                <a:gdLst>
                  <a:gd name="T0" fmla="*/ 4 w 4"/>
                  <a:gd name="T1" fmla="*/ 7 h 7"/>
                  <a:gd name="T2" fmla="*/ 0 w 4"/>
                  <a:gd name="T3" fmla="*/ 0 h 7"/>
                  <a:gd name="T4" fmla="*/ 4 w 4"/>
                  <a:gd name="T5" fmla="*/ 7 h 7"/>
                </a:gdLst>
                <a:ahLst/>
                <a:cxnLst>
                  <a:cxn ang="0">
                    <a:pos x="T0" y="T1"/>
                  </a:cxn>
                  <a:cxn ang="0">
                    <a:pos x="T2" y="T3"/>
                  </a:cxn>
                  <a:cxn ang="0">
                    <a:pos x="T4" y="T5"/>
                  </a:cxn>
                </a:cxnLst>
                <a:rect l="0" t="0" r="r" b="b"/>
                <a:pathLst>
                  <a:path w="4" h="7">
                    <a:moveTo>
                      <a:pt x="4" y="7"/>
                    </a:moveTo>
                    <a:cubicBezTo>
                      <a:pt x="2" y="7"/>
                      <a:pt x="0" y="3"/>
                      <a:pt x="0" y="0"/>
                    </a:cubicBezTo>
                    <a:lnTo>
                      <a:pt x="4" y="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23" name="Freeform 113">
                <a:extLst>
                  <a:ext uri="{FF2B5EF4-FFF2-40B4-BE49-F238E27FC236}">
                    <a16:creationId xmlns:a16="http://schemas.microsoft.com/office/drawing/2014/main" id="{FE8C85C9-52A6-1301-5507-7106F5753550}"/>
                  </a:ext>
                </a:extLst>
              </p:cNvPr>
              <p:cNvSpPr>
                <a:spLocks/>
              </p:cNvSpPr>
              <p:nvPr/>
            </p:nvSpPr>
            <p:spPr bwMode="auto">
              <a:xfrm>
                <a:off x="4003124" y="3668083"/>
                <a:ext cx="16835" cy="15304"/>
              </a:xfrm>
              <a:custGeom>
                <a:avLst/>
                <a:gdLst>
                  <a:gd name="T0" fmla="*/ 0 w 15"/>
                  <a:gd name="T1" fmla="*/ 8 h 13"/>
                  <a:gd name="T2" fmla="*/ 0 w 15"/>
                  <a:gd name="T3" fmla="*/ 12 h 13"/>
                  <a:gd name="T4" fmla="*/ 3 w 15"/>
                  <a:gd name="T5" fmla="*/ 12 h 13"/>
                  <a:gd name="T6" fmla="*/ 15 w 15"/>
                  <a:gd name="T7" fmla="*/ 8 h 13"/>
                  <a:gd name="T8" fmla="*/ 15 w 15"/>
                  <a:gd name="T9" fmla="*/ 0 h 13"/>
                  <a:gd name="T10" fmla="*/ 0 w 15"/>
                  <a:gd name="T11" fmla="*/ 8 h 13"/>
                </a:gdLst>
                <a:ahLst/>
                <a:cxnLst>
                  <a:cxn ang="0">
                    <a:pos x="T0" y="T1"/>
                  </a:cxn>
                  <a:cxn ang="0">
                    <a:pos x="T2" y="T3"/>
                  </a:cxn>
                  <a:cxn ang="0">
                    <a:pos x="T4" y="T5"/>
                  </a:cxn>
                  <a:cxn ang="0">
                    <a:pos x="T6" y="T7"/>
                  </a:cxn>
                  <a:cxn ang="0">
                    <a:pos x="T8" y="T9"/>
                  </a:cxn>
                  <a:cxn ang="0">
                    <a:pos x="T10" y="T11"/>
                  </a:cxn>
                </a:cxnLst>
                <a:rect l="0" t="0" r="r" b="b"/>
                <a:pathLst>
                  <a:path w="15" h="13">
                    <a:moveTo>
                      <a:pt x="0" y="8"/>
                    </a:moveTo>
                    <a:cubicBezTo>
                      <a:pt x="0" y="9"/>
                      <a:pt x="0" y="11"/>
                      <a:pt x="0" y="12"/>
                    </a:cubicBezTo>
                    <a:cubicBezTo>
                      <a:pt x="0" y="13"/>
                      <a:pt x="2" y="12"/>
                      <a:pt x="3" y="12"/>
                    </a:cubicBezTo>
                    <a:cubicBezTo>
                      <a:pt x="7" y="12"/>
                      <a:pt x="12" y="11"/>
                      <a:pt x="15" y="8"/>
                    </a:cubicBezTo>
                    <a:cubicBezTo>
                      <a:pt x="15" y="0"/>
                      <a:pt x="15" y="0"/>
                      <a:pt x="15" y="0"/>
                    </a:cubicBezTo>
                    <a:cubicBezTo>
                      <a:pt x="12" y="5"/>
                      <a:pt x="6" y="9"/>
                      <a:pt x="0"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27" name="Freeform 117">
                <a:extLst>
                  <a:ext uri="{FF2B5EF4-FFF2-40B4-BE49-F238E27FC236}">
                    <a16:creationId xmlns:a16="http://schemas.microsoft.com/office/drawing/2014/main" id="{47693909-36A8-7FAB-E974-3012BD4FDB5C}"/>
                  </a:ext>
                </a:extLst>
              </p:cNvPr>
              <p:cNvSpPr>
                <a:spLocks/>
              </p:cNvSpPr>
              <p:nvPr/>
            </p:nvSpPr>
            <p:spPr bwMode="auto">
              <a:xfrm>
                <a:off x="2518598" y="2590664"/>
                <a:ext cx="42852" cy="58156"/>
              </a:xfrm>
              <a:custGeom>
                <a:avLst/>
                <a:gdLst>
                  <a:gd name="T0" fmla="*/ 17 w 38"/>
                  <a:gd name="T1" fmla="*/ 19 h 52"/>
                  <a:gd name="T2" fmla="*/ 0 w 38"/>
                  <a:gd name="T3" fmla="*/ 19 h 52"/>
                  <a:gd name="T4" fmla="*/ 20 w 38"/>
                  <a:gd name="T5" fmla="*/ 3 h 52"/>
                  <a:gd name="T6" fmla="*/ 38 w 38"/>
                  <a:gd name="T7" fmla="*/ 44 h 52"/>
                  <a:gd name="T8" fmla="*/ 32 w 38"/>
                  <a:gd name="T9" fmla="*/ 52 h 52"/>
                  <a:gd name="T10" fmla="*/ 17 w 38"/>
                  <a:gd name="T11" fmla="*/ 35 h 52"/>
                  <a:gd name="T12" fmla="*/ 17 w 38"/>
                  <a:gd name="T13" fmla="*/ 19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7" y="19"/>
                    </a:moveTo>
                    <a:cubicBezTo>
                      <a:pt x="5" y="16"/>
                      <a:pt x="10" y="12"/>
                      <a:pt x="0" y="19"/>
                    </a:cubicBezTo>
                    <a:cubicBezTo>
                      <a:pt x="0" y="0"/>
                      <a:pt x="4" y="0"/>
                      <a:pt x="20" y="3"/>
                    </a:cubicBezTo>
                    <a:cubicBezTo>
                      <a:pt x="18" y="24"/>
                      <a:pt x="38" y="27"/>
                      <a:pt x="38" y="44"/>
                    </a:cubicBezTo>
                    <a:cubicBezTo>
                      <a:pt x="38" y="50"/>
                      <a:pt x="36" y="52"/>
                      <a:pt x="32" y="52"/>
                    </a:cubicBezTo>
                    <a:cubicBezTo>
                      <a:pt x="25" y="52"/>
                      <a:pt x="17" y="35"/>
                      <a:pt x="17" y="35"/>
                    </a:cubicBezTo>
                    <a:cubicBezTo>
                      <a:pt x="17" y="29"/>
                      <a:pt x="15" y="23"/>
                      <a:pt x="17" y="1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28" name="Freeform 118">
                <a:extLst>
                  <a:ext uri="{FF2B5EF4-FFF2-40B4-BE49-F238E27FC236}">
                    <a16:creationId xmlns:a16="http://schemas.microsoft.com/office/drawing/2014/main" id="{1B8BAEBE-02E6-90DC-1307-6C9CC89E507D}"/>
                  </a:ext>
                </a:extLst>
              </p:cNvPr>
              <p:cNvSpPr>
                <a:spLocks/>
              </p:cNvSpPr>
              <p:nvPr/>
            </p:nvSpPr>
            <p:spPr bwMode="auto">
              <a:xfrm>
                <a:off x="2454320" y="2520264"/>
                <a:ext cx="45913" cy="73460"/>
              </a:xfrm>
              <a:custGeom>
                <a:avLst/>
                <a:gdLst>
                  <a:gd name="T0" fmla="*/ 26 w 40"/>
                  <a:gd name="T1" fmla="*/ 34 h 64"/>
                  <a:gd name="T2" fmla="*/ 34 w 40"/>
                  <a:gd name="T3" fmla="*/ 34 h 64"/>
                  <a:gd name="T4" fmla="*/ 32 w 40"/>
                  <a:gd name="T5" fmla="*/ 64 h 64"/>
                  <a:gd name="T6" fmla="*/ 20 w 40"/>
                  <a:gd name="T7" fmla="*/ 32 h 64"/>
                  <a:gd name="T8" fmla="*/ 0 w 40"/>
                  <a:gd name="T9" fmla="*/ 8 h 64"/>
                  <a:gd name="T10" fmla="*/ 9 w 40"/>
                  <a:gd name="T11" fmla="*/ 0 h 64"/>
                  <a:gd name="T12" fmla="*/ 26 w 40"/>
                  <a:gd name="T13" fmla="*/ 0 h 64"/>
                  <a:gd name="T14" fmla="*/ 26 w 40"/>
                  <a:gd name="T15" fmla="*/ 3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64">
                    <a:moveTo>
                      <a:pt x="26" y="34"/>
                    </a:moveTo>
                    <a:cubicBezTo>
                      <a:pt x="26" y="36"/>
                      <a:pt x="32" y="34"/>
                      <a:pt x="34" y="34"/>
                    </a:cubicBezTo>
                    <a:cubicBezTo>
                      <a:pt x="32" y="45"/>
                      <a:pt x="40" y="56"/>
                      <a:pt x="32" y="64"/>
                    </a:cubicBezTo>
                    <a:cubicBezTo>
                      <a:pt x="23" y="54"/>
                      <a:pt x="20" y="45"/>
                      <a:pt x="20" y="32"/>
                    </a:cubicBezTo>
                    <a:cubicBezTo>
                      <a:pt x="9" y="30"/>
                      <a:pt x="0" y="20"/>
                      <a:pt x="0" y="8"/>
                    </a:cubicBezTo>
                    <a:cubicBezTo>
                      <a:pt x="0" y="2"/>
                      <a:pt x="6" y="0"/>
                      <a:pt x="9" y="0"/>
                    </a:cubicBezTo>
                    <a:cubicBezTo>
                      <a:pt x="22" y="0"/>
                      <a:pt x="16" y="7"/>
                      <a:pt x="26" y="0"/>
                    </a:cubicBezTo>
                    <a:cubicBezTo>
                      <a:pt x="26" y="21"/>
                      <a:pt x="22" y="21"/>
                      <a:pt x="26" y="3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29" name="Freeform 119">
                <a:extLst>
                  <a:ext uri="{FF2B5EF4-FFF2-40B4-BE49-F238E27FC236}">
                    <a16:creationId xmlns:a16="http://schemas.microsoft.com/office/drawing/2014/main" id="{A4ABAA96-0BD1-2772-0E0E-214A05104A56}"/>
                  </a:ext>
                </a:extLst>
              </p:cNvPr>
              <p:cNvSpPr>
                <a:spLocks/>
              </p:cNvSpPr>
              <p:nvPr/>
            </p:nvSpPr>
            <p:spPr bwMode="auto">
              <a:xfrm>
                <a:off x="2873660" y="1837695"/>
                <a:ext cx="456071" cy="250990"/>
              </a:xfrm>
              <a:custGeom>
                <a:avLst/>
                <a:gdLst>
                  <a:gd name="T0" fmla="*/ 367 w 398"/>
                  <a:gd name="T1" fmla="*/ 172 h 219"/>
                  <a:gd name="T2" fmla="*/ 357 w 398"/>
                  <a:gd name="T3" fmla="*/ 180 h 219"/>
                  <a:gd name="T4" fmla="*/ 369 w 398"/>
                  <a:gd name="T5" fmla="*/ 187 h 219"/>
                  <a:gd name="T6" fmla="*/ 376 w 398"/>
                  <a:gd name="T7" fmla="*/ 198 h 219"/>
                  <a:gd name="T8" fmla="*/ 333 w 398"/>
                  <a:gd name="T9" fmla="*/ 212 h 219"/>
                  <a:gd name="T10" fmla="*/ 271 w 398"/>
                  <a:gd name="T11" fmla="*/ 188 h 219"/>
                  <a:gd name="T12" fmla="*/ 251 w 398"/>
                  <a:gd name="T13" fmla="*/ 203 h 219"/>
                  <a:gd name="T14" fmla="*/ 197 w 398"/>
                  <a:gd name="T15" fmla="*/ 219 h 219"/>
                  <a:gd name="T16" fmla="*/ 129 w 398"/>
                  <a:gd name="T17" fmla="*/ 219 h 219"/>
                  <a:gd name="T18" fmla="*/ 115 w 398"/>
                  <a:gd name="T19" fmla="*/ 199 h 219"/>
                  <a:gd name="T20" fmla="*/ 73 w 398"/>
                  <a:gd name="T21" fmla="*/ 195 h 219"/>
                  <a:gd name="T22" fmla="*/ 38 w 398"/>
                  <a:gd name="T23" fmla="*/ 167 h 219"/>
                  <a:gd name="T24" fmla="*/ 111 w 398"/>
                  <a:gd name="T25" fmla="*/ 149 h 219"/>
                  <a:gd name="T26" fmla="*/ 136 w 398"/>
                  <a:gd name="T27" fmla="*/ 147 h 219"/>
                  <a:gd name="T28" fmla="*/ 117 w 398"/>
                  <a:gd name="T29" fmla="*/ 139 h 219"/>
                  <a:gd name="T30" fmla="*/ 77 w 398"/>
                  <a:gd name="T31" fmla="*/ 139 h 219"/>
                  <a:gd name="T32" fmla="*/ 19 w 398"/>
                  <a:gd name="T33" fmla="*/ 125 h 219"/>
                  <a:gd name="T34" fmla="*/ 49 w 398"/>
                  <a:gd name="T35" fmla="*/ 108 h 219"/>
                  <a:gd name="T36" fmla="*/ 23 w 398"/>
                  <a:gd name="T37" fmla="*/ 107 h 219"/>
                  <a:gd name="T38" fmla="*/ 0 w 398"/>
                  <a:gd name="T39" fmla="*/ 91 h 219"/>
                  <a:gd name="T40" fmla="*/ 96 w 398"/>
                  <a:gd name="T41" fmla="*/ 24 h 219"/>
                  <a:gd name="T42" fmla="*/ 109 w 398"/>
                  <a:gd name="T43" fmla="*/ 52 h 219"/>
                  <a:gd name="T44" fmla="*/ 132 w 398"/>
                  <a:gd name="T45" fmla="*/ 37 h 219"/>
                  <a:gd name="T46" fmla="*/ 167 w 398"/>
                  <a:gd name="T47" fmla="*/ 61 h 219"/>
                  <a:gd name="T48" fmla="*/ 189 w 398"/>
                  <a:gd name="T49" fmla="*/ 56 h 219"/>
                  <a:gd name="T50" fmla="*/ 186 w 398"/>
                  <a:gd name="T51" fmla="*/ 41 h 219"/>
                  <a:gd name="T52" fmla="*/ 202 w 398"/>
                  <a:gd name="T53" fmla="*/ 41 h 219"/>
                  <a:gd name="T54" fmla="*/ 227 w 398"/>
                  <a:gd name="T55" fmla="*/ 64 h 219"/>
                  <a:gd name="T56" fmla="*/ 240 w 398"/>
                  <a:gd name="T57" fmla="*/ 93 h 219"/>
                  <a:gd name="T58" fmla="*/ 250 w 398"/>
                  <a:gd name="T59" fmla="*/ 87 h 219"/>
                  <a:gd name="T60" fmla="*/ 232 w 398"/>
                  <a:gd name="T61" fmla="*/ 32 h 219"/>
                  <a:gd name="T62" fmla="*/ 246 w 398"/>
                  <a:gd name="T63" fmla="*/ 21 h 219"/>
                  <a:gd name="T64" fmla="*/ 267 w 398"/>
                  <a:gd name="T65" fmla="*/ 21 h 219"/>
                  <a:gd name="T66" fmla="*/ 267 w 398"/>
                  <a:gd name="T67" fmla="*/ 13 h 219"/>
                  <a:gd name="T68" fmla="*/ 289 w 398"/>
                  <a:gd name="T69" fmla="*/ 0 h 219"/>
                  <a:gd name="T70" fmla="*/ 316 w 398"/>
                  <a:gd name="T71" fmla="*/ 17 h 219"/>
                  <a:gd name="T72" fmla="*/ 299 w 398"/>
                  <a:gd name="T73" fmla="*/ 44 h 219"/>
                  <a:gd name="T74" fmla="*/ 320 w 398"/>
                  <a:gd name="T75" fmla="*/ 111 h 219"/>
                  <a:gd name="T76" fmla="*/ 398 w 398"/>
                  <a:gd name="T77" fmla="*/ 166 h 219"/>
                  <a:gd name="T78" fmla="*/ 367 w 398"/>
                  <a:gd name="T79" fmla="*/ 17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8" h="219">
                    <a:moveTo>
                      <a:pt x="367" y="172"/>
                    </a:moveTo>
                    <a:cubicBezTo>
                      <a:pt x="361" y="172"/>
                      <a:pt x="357" y="175"/>
                      <a:pt x="357" y="180"/>
                    </a:cubicBezTo>
                    <a:cubicBezTo>
                      <a:pt x="357" y="187"/>
                      <a:pt x="366" y="187"/>
                      <a:pt x="369" y="187"/>
                    </a:cubicBezTo>
                    <a:cubicBezTo>
                      <a:pt x="370" y="193"/>
                      <a:pt x="373" y="196"/>
                      <a:pt x="376" y="198"/>
                    </a:cubicBezTo>
                    <a:cubicBezTo>
                      <a:pt x="370" y="213"/>
                      <a:pt x="352" y="212"/>
                      <a:pt x="333" y="212"/>
                    </a:cubicBezTo>
                    <a:cubicBezTo>
                      <a:pt x="304" y="212"/>
                      <a:pt x="293" y="188"/>
                      <a:pt x="271" y="188"/>
                    </a:cubicBezTo>
                    <a:cubicBezTo>
                      <a:pt x="257" y="188"/>
                      <a:pt x="263" y="197"/>
                      <a:pt x="251" y="203"/>
                    </a:cubicBezTo>
                    <a:cubicBezTo>
                      <a:pt x="232" y="213"/>
                      <a:pt x="213" y="207"/>
                      <a:pt x="197" y="219"/>
                    </a:cubicBezTo>
                    <a:cubicBezTo>
                      <a:pt x="163" y="219"/>
                      <a:pt x="149" y="219"/>
                      <a:pt x="129" y="219"/>
                    </a:cubicBezTo>
                    <a:cubicBezTo>
                      <a:pt x="116" y="219"/>
                      <a:pt x="124" y="206"/>
                      <a:pt x="115" y="199"/>
                    </a:cubicBezTo>
                    <a:cubicBezTo>
                      <a:pt x="107" y="192"/>
                      <a:pt x="84" y="195"/>
                      <a:pt x="73" y="195"/>
                    </a:cubicBezTo>
                    <a:cubicBezTo>
                      <a:pt x="57" y="195"/>
                      <a:pt x="43" y="176"/>
                      <a:pt x="38" y="167"/>
                    </a:cubicBezTo>
                    <a:cubicBezTo>
                      <a:pt x="56" y="153"/>
                      <a:pt x="79" y="149"/>
                      <a:pt x="111" y="149"/>
                    </a:cubicBezTo>
                    <a:cubicBezTo>
                      <a:pt x="123" y="149"/>
                      <a:pt x="127" y="148"/>
                      <a:pt x="136" y="147"/>
                    </a:cubicBezTo>
                    <a:cubicBezTo>
                      <a:pt x="131" y="144"/>
                      <a:pt x="125" y="139"/>
                      <a:pt x="117" y="139"/>
                    </a:cubicBezTo>
                    <a:cubicBezTo>
                      <a:pt x="103" y="139"/>
                      <a:pt x="85" y="139"/>
                      <a:pt x="77" y="139"/>
                    </a:cubicBezTo>
                    <a:cubicBezTo>
                      <a:pt x="61" y="139"/>
                      <a:pt x="19" y="147"/>
                      <a:pt x="19" y="125"/>
                    </a:cubicBezTo>
                    <a:cubicBezTo>
                      <a:pt x="19" y="107"/>
                      <a:pt x="41" y="114"/>
                      <a:pt x="49" y="108"/>
                    </a:cubicBezTo>
                    <a:cubicBezTo>
                      <a:pt x="37" y="105"/>
                      <a:pt x="33" y="107"/>
                      <a:pt x="23" y="107"/>
                    </a:cubicBezTo>
                    <a:cubicBezTo>
                      <a:pt x="14" y="107"/>
                      <a:pt x="0" y="95"/>
                      <a:pt x="0" y="91"/>
                    </a:cubicBezTo>
                    <a:cubicBezTo>
                      <a:pt x="0" y="52"/>
                      <a:pt x="69" y="24"/>
                      <a:pt x="96" y="24"/>
                    </a:cubicBezTo>
                    <a:cubicBezTo>
                      <a:pt x="107" y="24"/>
                      <a:pt x="106" y="47"/>
                      <a:pt x="109" y="52"/>
                    </a:cubicBezTo>
                    <a:cubicBezTo>
                      <a:pt x="115" y="48"/>
                      <a:pt x="120" y="37"/>
                      <a:pt x="132" y="37"/>
                    </a:cubicBezTo>
                    <a:cubicBezTo>
                      <a:pt x="154" y="37"/>
                      <a:pt x="161" y="47"/>
                      <a:pt x="167" y="61"/>
                    </a:cubicBezTo>
                    <a:cubicBezTo>
                      <a:pt x="175" y="60"/>
                      <a:pt x="181" y="58"/>
                      <a:pt x="189" y="56"/>
                    </a:cubicBezTo>
                    <a:cubicBezTo>
                      <a:pt x="189" y="48"/>
                      <a:pt x="187" y="46"/>
                      <a:pt x="186" y="41"/>
                    </a:cubicBezTo>
                    <a:cubicBezTo>
                      <a:pt x="202" y="41"/>
                      <a:pt x="202" y="41"/>
                      <a:pt x="202" y="41"/>
                    </a:cubicBezTo>
                    <a:cubicBezTo>
                      <a:pt x="213" y="44"/>
                      <a:pt x="223" y="55"/>
                      <a:pt x="227" y="64"/>
                    </a:cubicBezTo>
                    <a:cubicBezTo>
                      <a:pt x="232" y="73"/>
                      <a:pt x="226" y="93"/>
                      <a:pt x="240" y="93"/>
                    </a:cubicBezTo>
                    <a:cubicBezTo>
                      <a:pt x="246" y="93"/>
                      <a:pt x="246" y="90"/>
                      <a:pt x="250" y="87"/>
                    </a:cubicBezTo>
                    <a:cubicBezTo>
                      <a:pt x="244" y="76"/>
                      <a:pt x="232" y="39"/>
                      <a:pt x="232" y="32"/>
                    </a:cubicBezTo>
                    <a:cubicBezTo>
                      <a:pt x="232" y="25"/>
                      <a:pt x="240" y="21"/>
                      <a:pt x="246" y="21"/>
                    </a:cubicBezTo>
                    <a:cubicBezTo>
                      <a:pt x="260" y="21"/>
                      <a:pt x="255" y="28"/>
                      <a:pt x="267" y="21"/>
                    </a:cubicBezTo>
                    <a:cubicBezTo>
                      <a:pt x="267" y="19"/>
                      <a:pt x="267" y="16"/>
                      <a:pt x="267" y="13"/>
                    </a:cubicBezTo>
                    <a:cubicBezTo>
                      <a:pt x="267" y="6"/>
                      <a:pt x="277" y="0"/>
                      <a:pt x="289" y="0"/>
                    </a:cubicBezTo>
                    <a:cubicBezTo>
                      <a:pt x="303" y="0"/>
                      <a:pt x="316" y="6"/>
                      <a:pt x="316" y="17"/>
                    </a:cubicBezTo>
                    <a:cubicBezTo>
                      <a:pt x="316" y="29"/>
                      <a:pt x="299" y="37"/>
                      <a:pt x="299" y="44"/>
                    </a:cubicBezTo>
                    <a:cubicBezTo>
                      <a:pt x="299" y="72"/>
                      <a:pt x="320" y="91"/>
                      <a:pt x="320" y="111"/>
                    </a:cubicBezTo>
                    <a:cubicBezTo>
                      <a:pt x="320" y="137"/>
                      <a:pt x="383" y="154"/>
                      <a:pt x="398" y="166"/>
                    </a:cubicBezTo>
                    <a:cubicBezTo>
                      <a:pt x="384" y="176"/>
                      <a:pt x="381" y="172"/>
                      <a:pt x="367" y="17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30" name="Freeform 120">
                <a:extLst>
                  <a:ext uri="{FF2B5EF4-FFF2-40B4-BE49-F238E27FC236}">
                    <a16:creationId xmlns:a16="http://schemas.microsoft.com/office/drawing/2014/main" id="{BD7180A1-70E6-B4E9-35B8-259EA82119C8}"/>
                  </a:ext>
                </a:extLst>
              </p:cNvPr>
              <p:cNvSpPr>
                <a:spLocks/>
              </p:cNvSpPr>
              <p:nvPr/>
            </p:nvSpPr>
            <p:spPr bwMode="auto">
              <a:xfrm>
                <a:off x="2706842" y="1796374"/>
                <a:ext cx="254053" cy="177529"/>
              </a:xfrm>
              <a:custGeom>
                <a:avLst/>
                <a:gdLst>
                  <a:gd name="T0" fmla="*/ 48 w 222"/>
                  <a:gd name="T1" fmla="*/ 147 h 155"/>
                  <a:gd name="T2" fmla="*/ 36 w 222"/>
                  <a:gd name="T3" fmla="*/ 131 h 155"/>
                  <a:gd name="T4" fmla="*/ 0 w 222"/>
                  <a:gd name="T5" fmla="*/ 115 h 155"/>
                  <a:gd name="T6" fmla="*/ 38 w 222"/>
                  <a:gd name="T7" fmla="*/ 38 h 155"/>
                  <a:gd name="T8" fmla="*/ 26 w 222"/>
                  <a:gd name="T9" fmla="*/ 10 h 155"/>
                  <a:gd name="T10" fmla="*/ 72 w 222"/>
                  <a:gd name="T11" fmla="*/ 10 h 155"/>
                  <a:gd name="T12" fmla="*/ 102 w 222"/>
                  <a:gd name="T13" fmla="*/ 4 h 155"/>
                  <a:gd name="T14" fmla="*/ 143 w 222"/>
                  <a:gd name="T15" fmla="*/ 20 h 155"/>
                  <a:gd name="T16" fmla="*/ 169 w 222"/>
                  <a:gd name="T17" fmla="*/ 18 h 155"/>
                  <a:gd name="T18" fmla="*/ 222 w 222"/>
                  <a:gd name="T19" fmla="*/ 52 h 155"/>
                  <a:gd name="T20" fmla="*/ 174 w 222"/>
                  <a:gd name="T21" fmla="*/ 69 h 155"/>
                  <a:gd name="T22" fmla="*/ 117 w 222"/>
                  <a:gd name="T23" fmla="*/ 129 h 155"/>
                  <a:gd name="T24" fmla="*/ 59 w 222"/>
                  <a:gd name="T25" fmla="*/ 155 h 155"/>
                  <a:gd name="T26" fmla="*/ 48 w 222"/>
                  <a:gd name="T27" fmla="*/ 1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155">
                    <a:moveTo>
                      <a:pt x="48" y="147"/>
                    </a:moveTo>
                    <a:cubicBezTo>
                      <a:pt x="44" y="147"/>
                      <a:pt x="38" y="135"/>
                      <a:pt x="36" y="131"/>
                    </a:cubicBezTo>
                    <a:cubicBezTo>
                      <a:pt x="30" y="123"/>
                      <a:pt x="0" y="125"/>
                      <a:pt x="0" y="115"/>
                    </a:cubicBezTo>
                    <a:cubicBezTo>
                      <a:pt x="0" y="88"/>
                      <a:pt x="38" y="66"/>
                      <a:pt x="38" y="38"/>
                    </a:cubicBezTo>
                    <a:cubicBezTo>
                      <a:pt x="38" y="31"/>
                      <a:pt x="27" y="18"/>
                      <a:pt x="26" y="10"/>
                    </a:cubicBezTo>
                    <a:cubicBezTo>
                      <a:pt x="45" y="2"/>
                      <a:pt x="54" y="10"/>
                      <a:pt x="72" y="10"/>
                    </a:cubicBezTo>
                    <a:cubicBezTo>
                      <a:pt x="81" y="10"/>
                      <a:pt x="88" y="0"/>
                      <a:pt x="102" y="4"/>
                    </a:cubicBezTo>
                    <a:cubicBezTo>
                      <a:pt x="119" y="9"/>
                      <a:pt x="126" y="18"/>
                      <a:pt x="143" y="20"/>
                    </a:cubicBezTo>
                    <a:cubicBezTo>
                      <a:pt x="150" y="27"/>
                      <a:pt x="159" y="18"/>
                      <a:pt x="169" y="18"/>
                    </a:cubicBezTo>
                    <a:cubicBezTo>
                      <a:pt x="185" y="18"/>
                      <a:pt x="222" y="34"/>
                      <a:pt x="222" y="52"/>
                    </a:cubicBezTo>
                    <a:cubicBezTo>
                      <a:pt x="222" y="61"/>
                      <a:pt x="182" y="67"/>
                      <a:pt x="174" y="69"/>
                    </a:cubicBezTo>
                    <a:cubicBezTo>
                      <a:pt x="151" y="77"/>
                      <a:pt x="117" y="111"/>
                      <a:pt x="117" y="129"/>
                    </a:cubicBezTo>
                    <a:cubicBezTo>
                      <a:pt x="117" y="135"/>
                      <a:pt x="65" y="155"/>
                      <a:pt x="59" y="155"/>
                    </a:cubicBezTo>
                    <a:cubicBezTo>
                      <a:pt x="54" y="155"/>
                      <a:pt x="51" y="147"/>
                      <a:pt x="48" y="14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31" name="Freeform 121">
                <a:extLst>
                  <a:ext uri="{FF2B5EF4-FFF2-40B4-BE49-F238E27FC236}">
                    <a16:creationId xmlns:a16="http://schemas.microsoft.com/office/drawing/2014/main" id="{6E87662B-14BB-AFBA-0390-BCA529938D7A}"/>
                  </a:ext>
                </a:extLst>
              </p:cNvPr>
              <p:cNvSpPr>
                <a:spLocks/>
              </p:cNvSpPr>
              <p:nvPr/>
            </p:nvSpPr>
            <p:spPr bwMode="auto">
              <a:xfrm>
                <a:off x="2908860" y="1673940"/>
                <a:ext cx="303027" cy="134677"/>
              </a:xfrm>
              <a:custGeom>
                <a:avLst/>
                <a:gdLst>
                  <a:gd name="T0" fmla="*/ 91 w 265"/>
                  <a:gd name="T1" fmla="*/ 117 h 117"/>
                  <a:gd name="T2" fmla="*/ 70 w 265"/>
                  <a:gd name="T3" fmla="*/ 105 h 117"/>
                  <a:gd name="T4" fmla="*/ 91 w 265"/>
                  <a:gd name="T5" fmla="*/ 95 h 117"/>
                  <a:gd name="T6" fmla="*/ 78 w 265"/>
                  <a:gd name="T7" fmla="*/ 77 h 117"/>
                  <a:gd name="T8" fmla="*/ 70 w 265"/>
                  <a:gd name="T9" fmla="*/ 87 h 117"/>
                  <a:gd name="T10" fmla="*/ 38 w 265"/>
                  <a:gd name="T11" fmla="*/ 93 h 117"/>
                  <a:gd name="T12" fmla="*/ 12 w 265"/>
                  <a:gd name="T13" fmla="*/ 87 h 117"/>
                  <a:gd name="T14" fmla="*/ 0 w 265"/>
                  <a:gd name="T15" fmla="*/ 75 h 117"/>
                  <a:gd name="T16" fmla="*/ 0 w 265"/>
                  <a:gd name="T17" fmla="*/ 63 h 117"/>
                  <a:gd name="T18" fmla="*/ 19 w 265"/>
                  <a:gd name="T19" fmla="*/ 56 h 117"/>
                  <a:gd name="T20" fmla="*/ 53 w 265"/>
                  <a:gd name="T21" fmla="*/ 63 h 117"/>
                  <a:gd name="T22" fmla="*/ 19 w 265"/>
                  <a:gd name="T23" fmla="*/ 53 h 117"/>
                  <a:gd name="T24" fmla="*/ 19 w 265"/>
                  <a:gd name="T25" fmla="*/ 41 h 117"/>
                  <a:gd name="T26" fmla="*/ 32 w 265"/>
                  <a:gd name="T27" fmla="*/ 41 h 117"/>
                  <a:gd name="T28" fmla="*/ 66 w 265"/>
                  <a:gd name="T29" fmla="*/ 47 h 117"/>
                  <a:gd name="T30" fmla="*/ 28 w 265"/>
                  <a:gd name="T31" fmla="*/ 38 h 117"/>
                  <a:gd name="T32" fmla="*/ 43 w 265"/>
                  <a:gd name="T33" fmla="*/ 29 h 117"/>
                  <a:gd name="T34" fmla="*/ 62 w 265"/>
                  <a:gd name="T35" fmla="*/ 32 h 117"/>
                  <a:gd name="T36" fmla="*/ 40 w 265"/>
                  <a:gd name="T37" fmla="*/ 21 h 117"/>
                  <a:gd name="T38" fmla="*/ 65 w 265"/>
                  <a:gd name="T39" fmla="*/ 21 h 117"/>
                  <a:gd name="T40" fmla="*/ 77 w 265"/>
                  <a:gd name="T41" fmla="*/ 33 h 117"/>
                  <a:gd name="T42" fmla="*/ 95 w 265"/>
                  <a:gd name="T43" fmla="*/ 33 h 117"/>
                  <a:gd name="T44" fmla="*/ 167 w 265"/>
                  <a:gd name="T45" fmla="*/ 63 h 117"/>
                  <a:gd name="T46" fmla="*/ 184 w 265"/>
                  <a:gd name="T47" fmla="*/ 53 h 117"/>
                  <a:gd name="T48" fmla="*/ 168 w 265"/>
                  <a:gd name="T49" fmla="*/ 51 h 117"/>
                  <a:gd name="T50" fmla="*/ 176 w 265"/>
                  <a:gd name="T51" fmla="*/ 48 h 117"/>
                  <a:gd name="T52" fmla="*/ 176 w 265"/>
                  <a:gd name="T53" fmla="*/ 37 h 117"/>
                  <a:gd name="T54" fmla="*/ 157 w 265"/>
                  <a:gd name="T55" fmla="*/ 25 h 117"/>
                  <a:gd name="T56" fmla="*/ 184 w 265"/>
                  <a:gd name="T57" fmla="*/ 0 h 117"/>
                  <a:gd name="T58" fmla="*/ 199 w 265"/>
                  <a:gd name="T59" fmla="*/ 5 h 117"/>
                  <a:gd name="T60" fmla="*/ 199 w 265"/>
                  <a:gd name="T61" fmla="*/ 16 h 117"/>
                  <a:gd name="T62" fmla="*/ 227 w 265"/>
                  <a:gd name="T63" fmla="*/ 45 h 117"/>
                  <a:gd name="T64" fmla="*/ 248 w 265"/>
                  <a:gd name="T65" fmla="*/ 36 h 117"/>
                  <a:gd name="T66" fmla="*/ 265 w 265"/>
                  <a:gd name="T67" fmla="*/ 56 h 117"/>
                  <a:gd name="T68" fmla="*/ 240 w 265"/>
                  <a:gd name="T69" fmla="*/ 93 h 117"/>
                  <a:gd name="T70" fmla="*/ 191 w 265"/>
                  <a:gd name="T71" fmla="*/ 91 h 117"/>
                  <a:gd name="T72" fmla="*/ 140 w 265"/>
                  <a:gd name="T73" fmla="*/ 105 h 117"/>
                  <a:gd name="T74" fmla="*/ 91 w 265"/>
                  <a:gd name="T7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5" h="117">
                    <a:moveTo>
                      <a:pt x="91" y="117"/>
                    </a:moveTo>
                    <a:cubicBezTo>
                      <a:pt x="82" y="117"/>
                      <a:pt x="70" y="110"/>
                      <a:pt x="70" y="105"/>
                    </a:cubicBezTo>
                    <a:cubicBezTo>
                      <a:pt x="70" y="93"/>
                      <a:pt x="81" y="95"/>
                      <a:pt x="91" y="95"/>
                    </a:cubicBezTo>
                    <a:cubicBezTo>
                      <a:pt x="87" y="89"/>
                      <a:pt x="80" y="85"/>
                      <a:pt x="78" y="77"/>
                    </a:cubicBezTo>
                    <a:cubicBezTo>
                      <a:pt x="74" y="78"/>
                      <a:pt x="70" y="83"/>
                      <a:pt x="70" y="87"/>
                    </a:cubicBezTo>
                    <a:cubicBezTo>
                      <a:pt x="57" y="89"/>
                      <a:pt x="47" y="93"/>
                      <a:pt x="38" y="93"/>
                    </a:cubicBezTo>
                    <a:cubicBezTo>
                      <a:pt x="28" y="93"/>
                      <a:pt x="17" y="87"/>
                      <a:pt x="12" y="87"/>
                    </a:cubicBezTo>
                    <a:cubicBezTo>
                      <a:pt x="6" y="87"/>
                      <a:pt x="0" y="82"/>
                      <a:pt x="0" y="75"/>
                    </a:cubicBezTo>
                    <a:cubicBezTo>
                      <a:pt x="0" y="67"/>
                      <a:pt x="3" y="69"/>
                      <a:pt x="0" y="63"/>
                    </a:cubicBezTo>
                    <a:cubicBezTo>
                      <a:pt x="8" y="62"/>
                      <a:pt x="12" y="56"/>
                      <a:pt x="19" y="56"/>
                    </a:cubicBezTo>
                    <a:cubicBezTo>
                      <a:pt x="34" y="56"/>
                      <a:pt x="42" y="63"/>
                      <a:pt x="53" y="63"/>
                    </a:cubicBezTo>
                    <a:cubicBezTo>
                      <a:pt x="40" y="62"/>
                      <a:pt x="29" y="57"/>
                      <a:pt x="19" y="53"/>
                    </a:cubicBezTo>
                    <a:cubicBezTo>
                      <a:pt x="19" y="41"/>
                      <a:pt x="19" y="41"/>
                      <a:pt x="19" y="41"/>
                    </a:cubicBezTo>
                    <a:cubicBezTo>
                      <a:pt x="25" y="40"/>
                      <a:pt x="32" y="41"/>
                      <a:pt x="32" y="41"/>
                    </a:cubicBezTo>
                    <a:cubicBezTo>
                      <a:pt x="35" y="41"/>
                      <a:pt x="59" y="46"/>
                      <a:pt x="66" y="47"/>
                    </a:cubicBezTo>
                    <a:cubicBezTo>
                      <a:pt x="52" y="44"/>
                      <a:pt x="39" y="45"/>
                      <a:pt x="28" y="38"/>
                    </a:cubicBezTo>
                    <a:cubicBezTo>
                      <a:pt x="31" y="33"/>
                      <a:pt x="37" y="29"/>
                      <a:pt x="43" y="29"/>
                    </a:cubicBezTo>
                    <a:cubicBezTo>
                      <a:pt x="53" y="29"/>
                      <a:pt x="56" y="32"/>
                      <a:pt x="62" y="32"/>
                    </a:cubicBezTo>
                    <a:cubicBezTo>
                      <a:pt x="53" y="32"/>
                      <a:pt x="40" y="31"/>
                      <a:pt x="40" y="21"/>
                    </a:cubicBezTo>
                    <a:cubicBezTo>
                      <a:pt x="53" y="19"/>
                      <a:pt x="58" y="21"/>
                      <a:pt x="65" y="21"/>
                    </a:cubicBezTo>
                    <a:cubicBezTo>
                      <a:pt x="68" y="21"/>
                      <a:pt x="77" y="24"/>
                      <a:pt x="77" y="33"/>
                    </a:cubicBezTo>
                    <a:cubicBezTo>
                      <a:pt x="87" y="33"/>
                      <a:pt x="93" y="33"/>
                      <a:pt x="95" y="33"/>
                    </a:cubicBezTo>
                    <a:cubicBezTo>
                      <a:pt x="118" y="33"/>
                      <a:pt x="134" y="63"/>
                      <a:pt x="167" y="63"/>
                    </a:cubicBezTo>
                    <a:cubicBezTo>
                      <a:pt x="177" y="63"/>
                      <a:pt x="181" y="60"/>
                      <a:pt x="184" y="53"/>
                    </a:cubicBezTo>
                    <a:cubicBezTo>
                      <a:pt x="175" y="53"/>
                      <a:pt x="171" y="52"/>
                      <a:pt x="168" y="51"/>
                    </a:cubicBezTo>
                    <a:cubicBezTo>
                      <a:pt x="169" y="49"/>
                      <a:pt x="174" y="48"/>
                      <a:pt x="176" y="48"/>
                    </a:cubicBezTo>
                    <a:cubicBezTo>
                      <a:pt x="176" y="37"/>
                      <a:pt x="176" y="37"/>
                      <a:pt x="176" y="37"/>
                    </a:cubicBezTo>
                    <a:cubicBezTo>
                      <a:pt x="171" y="36"/>
                      <a:pt x="157" y="32"/>
                      <a:pt x="157" y="25"/>
                    </a:cubicBezTo>
                    <a:cubicBezTo>
                      <a:pt x="157" y="13"/>
                      <a:pt x="177" y="6"/>
                      <a:pt x="184" y="0"/>
                    </a:cubicBezTo>
                    <a:cubicBezTo>
                      <a:pt x="189" y="3"/>
                      <a:pt x="193" y="5"/>
                      <a:pt x="199" y="5"/>
                    </a:cubicBezTo>
                    <a:cubicBezTo>
                      <a:pt x="198" y="12"/>
                      <a:pt x="199" y="14"/>
                      <a:pt x="199" y="16"/>
                    </a:cubicBezTo>
                    <a:cubicBezTo>
                      <a:pt x="199" y="28"/>
                      <a:pt x="213" y="45"/>
                      <a:pt x="227" y="45"/>
                    </a:cubicBezTo>
                    <a:cubicBezTo>
                      <a:pt x="234" y="45"/>
                      <a:pt x="238" y="36"/>
                      <a:pt x="248" y="36"/>
                    </a:cubicBezTo>
                    <a:cubicBezTo>
                      <a:pt x="257" y="36"/>
                      <a:pt x="265" y="46"/>
                      <a:pt x="265" y="56"/>
                    </a:cubicBezTo>
                    <a:cubicBezTo>
                      <a:pt x="265" y="67"/>
                      <a:pt x="247" y="90"/>
                      <a:pt x="240" y="93"/>
                    </a:cubicBezTo>
                    <a:cubicBezTo>
                      <a:pt x="236" y="94"/>
                      <a:pt x="191" y="89"/>
                      <a:pt x="191" y="91"/>
                    </a:cubicBezTo>
                    <a:cubicBezTo>
                      <a:pt x="191" y="93"/>
                      <a:pt x="143" y="104"/>
                      <a:pt x="140" y="105"/>
                    </a:cubicBezTo>
                    <a:cubicBezTo>
                      <a:pt x="125" y="111"/>
                      <a:pt x="110" y="117"/>
                      <a:pt x="91" y="11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32" name="Freeform 122">
                <a:extLst>
                  <a:ext uri="{FF2B5EF4-FFF2-40B4-BE49-F238E27FC236}">
                    <a16:creationId xmlns:a16="http://schemas.microsoft.com/office/drawing/2014/main" id="{C2FD4FF4-1412-3E3A-B269-6FB48016EE35}"/>
                  </a:ext>
                </a:extLst>
              </p:cNvPr>
              <p:cNvSpPr>
                <a:spLocks/>
              </p:cNvSpPr>
              <p:nvPr/>
            </p:nvSpPr>
            <p:spPr bwMode="auto">
              <a:xfrm>
                <a:off x="2864477" y="1719852"/>
                <a:ext cx="41322" cy="33669"/>
              </a:xfrm>
              <a:custGeom>
                <a:avLst/>
                <a:gdLst>
                  <a:gd name="T0" fmla="*/ 13 w 36"/>
                  <a:gd name="T1" fmla="*/ 29 h 29"/>
                  <a:gd name="T2" fmla="*/ 0 w 36"/>
                  <a:gd name="T3" fmla="*/ 19 h 29"/>
                  <a:gd name="T4" fmla="*/ 36 w 36"/>
                  <a:gd name="T5" fmla="*/ 1 h 29"/>
                  <a:gd name="T6" fmla="*/ 13 w 36"/>
                  <a:gd name="T7" fmla="*/ 29 h 29"/>
                </a:gdLst>
                <a:ahLst/>
                <a:cxnLst>
                  <a:cxn ang="0">
                    <a:pos x="T0" y="T1"/>
                  </a:cxn>
                  <a:cxn ang="0">
                    <a:pos x="T2" y="T3"/>
                  </a:cxn>
                  <a:cxn ang="0">
                    <a:pos x="T4" y="T5"/>
                  </a:cxn>
                  <a:cxn ang="0">
                    <a:pos x="T6" y="T7"/>
                  </a:cxn>
                </a:cxnLst>
                <a:rect l="0" t="0" r="r" b="b"/>
                <a:pathLst>
                  <a:path w="36" h="29">
                    <a:moveTo>
                      <a:pt x="13" y="29"/>
                    </a:moveTo>
                    <a:cubicBezTo>
                      <a:pt x="7" y="29"/>
                      <a:pt x="0" y="25"/>
                      <a:pt x="0" y="19"/>
                    </a:cubicBezTo>
                    <a:cubicBezTo>
                      <a:pt x="0" y="7"/>
                      <a:pt x="28" y="0"/>
                      <a:pt x="36" y="1"/>
                    </a:cubicBezTo>
                    <a:cubicBezTo>
                      <a:pt x="34" y="12"/>
                      <a:pt x="23" y="29"/>
                      <a:pt x="13" y="2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33" name="Freeform 123">
                <a:extLst>
                  <a:ext uri="{FF2B5EF4-FFF2-40B4-BE49-F238E27FC236}">
                    <a16:creationId xmlns:a16="http://schemas.microsoft.com/office/drawing/2014/main" id="{F3D7BC49-82E0-7595-64BB-A8FCA485CDD3}"/>
                  </a:ext>
                </a:extLst>
              </p:cNvPr>
              <p:cNvSpPr>
                <a:spLocks/>
              </p:cNvSpPr>
              <p:nvPr/>
            </p:nvSpPr>
            <p:spPr bwMode="auto">
              <a:xfrm>
                <a:off x="2976199" y="1675470"/>
                <a:ext cx="29078" cy="12243"/>
              </a:xfrm>
              <a:custGeom>
                <a:avLst/>
                <a:gdLst>
                  <a:gd name="T0" fmla="*/ 9 w 26"/>
                  <a:gd name="T1" fmla="*/ 11 h 11"/>
                  <a:gd name="T2" fmla="*/ 0 w 26"/>
                  <a:gd name="T3" fmla="*/ 0 h 11"/>
                  <a:gd name="T4" fmla="*/ 26 w 26"/>
                  <a:gd name="T5" fmla="*/ 0 h 11"/>
                  <a:gd name="T6" fmla="*/ 26 w 26"/>
                  <a:gd name="T7" fmla="*/ 11 h 11"/>
                  <a:gd name="T8" fmla="*/ 9 w 26"/>
                  <a:gd name="T9" fmla="*/ 11 h 11"/>
                </a:gdLst>
                <a:ahLst/>
                <a:cxnLst>
                  <a:cxn ang="0">
                    <a:pos x="T0" y="T1"/>
                  </a:cxn>
                  <a:cxn ang="0">
                    <a:pos x="T2" y="T3"/>
                  </a:cxn>
                  <a:cxn ang="0">
                    <a:pos x="T4" y="T5"/>
                  </a:cxn>
                  <a:cxn ang="0">
                    <a:pos x="T6" y="T7"/>
                  </a:cxn>
                  <a:cxn ang="0">
                    <a:pos x="T8" y="T9"/>
                  </a:cxn>
                </a:cxnLst>
                <a:rect l="0" t="0" r="r" b="b"/>
                <a:pathLst>
                  <a:path w="26" h="11">
                    <a:moveTo>
                      <a:pt x="9" y="11"/>
                    </a:moveTo>
                    <a:cubicBezTo>
                      <a:pt x="6" y="11"/>
                      <a:pt x="0" y="8"/>
                      <a:pt x="0" y="0"/>
                    </a:cubicBezTo>
                    <a:cubicBezTo>
                      <a:pt x="26" y="0"/>
                      <a:pt x="26" y="0"/>
                      <a:pt x="26" y="0"/>
                    </a:cubicBezTo>
                    <a:cubicBezTo>
                      <a:pt x="26" y="11"/>
                      <a:pt x="26" y="11"/>
                      <a:pt x="26" y="11"/>
                    </a:cubicBezTo>
                    <a:cubicBezTo>
                      <a:pt x="23" y="11"/>
                      <a:pt x="9" y="11"/>
                      <a:pt x="9" y="1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34" name="Freeform 124">
                <a:extLst>
                  <a:ext uri="{FF2B5EF4-FFF2-40B4-BE49-F238E27FC236}">
                    <a16:creationId xmlns:a16="http://schemas.microsoft.com/office/drawing/2014/main" id="{B03FCD3B-02A1-2812-1A9B-5518AB54C710}"/>
                  </a:ext>
                </a:extLst>
              </p:cNvPr>
              <p:cNvSpPr>
                <a:spLocks/>
              </p:cNvSpPr>
              <p:nvPr/>
            </p:nvSpPr>
            <p:spPr bwMode="auto">
              <a:xfrm>
                <a:off x="2778773" y="1634148"/>
                <a:ext cx="172940" cy="101008"/>
              </a:xfrm>
              <a:custGeom>
                <a:avLst/>
                <a:gdLst>
                  <a:gd name="T0" fmla="*/ 151 w 151"/>
                  <a:gd name="T1" fmla="*/ 14 h 88"/>
                  <a:gd name="T2" fmla="*/ 141 w 151"/>
                  <a:gd name="T3" fmla="*/ 27 h 88"/>
                  <a:gd name="T4" fmla="*/ 147 w 151"/>
                  <a:gd name="T5" fmla="*/ 43 h 88"/>
                  <a:gd name="T6" fmla="*/ 115 w 151"/>
                  <a:gd name="T7" fmla="*/ 68 h 88"/>
                  <a:gd name="T8" fmla="*/ 96 w 151"/>
                  <a:gd name="T9" fmla="*/ 46 h 88"/>
                  <a:gd name="T10" fmla="*/ 70 w 151"/>
                  <a:gd name="T11" fmla="*/ 71 h 88"/>
                  <a:gd name="T12" fmla="*/ 54 w 151"/>
                  <a:gd name="T13" fmla="*/ 88 h 88"/>
                  <a:gd name="T14" fmla="*/ 41 w 151"/>
                  <a:gd name="T15" fmla="*/ 76 h 88"/>
                  <a:gd name="T16" fmla="*/ 20 w 151"/>
                  <a:gd name="T17" fmla="*/ 76 h 88"/>
                  <a:gd name="T18" fmla="*/ 7 w 151"/>
                  <a:gd name="T19" fmla="*/ 83 h 88"/>
                  <a:gd name="T20" fmla="*/ 0 w 151"/>
                  <a:gd name="T21" fmla="*/ 71 h 88"/>
                  <a:gd name="T22" fmla="*/ 16 w 151"/>
                  <a:gd name="T23" fmla="*/ 56 h 88"/>
                  <a:gd name="T24" fmla="*/ 53 w 151"/>
                  <a:gd name="T25" fmla="*/ 40 h 88"/>
                  <a:gd name="T26" fmla="*/ 92 w 151"/>
                  <a:gd name="T27" fmla="*/ 11 h 88"/>
                  <a:gd name="T28" fmla="*/ 106 w 151"/>
                  <a:gd name="T29" fmla="*/ 13 h 88"/>
                  <a:gd name="T30" fmla="*/ 151 w 151"/>
                  <a:gd name="T31" fmla="*/ 1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88">
                    <a:moveTo>
                      <a:pt x="151" y="14"/>
                    </a:moveTo>
                    <a:cubicBezTo>
                      <a:pt x="151" y="20"/>
                      <a:pt x="147" y="25"/>
                      <a:pt x="141" y="27"/>
                    </a:cubicBezTo>
                    <a:cubicBezTo>
                      <a:pt x="142" y="35"/>
                      <a:pt x="147" y="36"/>
                      <a:pt x="147" y="43"/>
                    </a:cubicBezTo>
                    <a:cubicBezTo>
                      <a:pt x="115" y="68"/>
                      <a:pt x="115" y="68"/>
                      <a:pt x="115" y="68"/>
                    </a:cubicBezTo>
                    <a:cubicBezTo>
                      <a:pt x="102" y="68"/>
                      <a:pt x="103" y="50"/>
                      <a:pt x="96" y="46"/>
                    </a:cubicBezTo>
                    <a:cubicBezTo>
                      <a:pt x="94" y="60"/>
                      <a:pt x="83" y="72"/>
                      <a:pt x="70" y="71"/>
                    </a:cubicBezTo>
                    <a:cubicBezTo>
                      <a:pt x="69" y="79"/>
                      <a:pt x="63" y="88"/>
                      <a:pt x="54" y="88"/>
                    </a:cubicBezTo>
                    <a:cubicBezTo>
                      <a:pt x="48" y="88"/>
                      <a:pt x="43" y="79"/>
                      <a:pt x="41" y="76"/>
                    </a:cubicBezTo>
                    <a:cubicBezTo>
                      <a:pt x="32" y="81"/>
                      <a:pt x="28" y="76"/>
                      <a:pt x="20" y="76"/>
                    </a:cubicBezTo>
                    <a:cubicBezTo>
                      <a:pt x="16" y="76"/>
                      <a:pt x="13" y="82"/>
                      <a:pt x="7" y="83"/>
                    </a:cubicBezTo>
                    <a:cubicBezTo>
                      <a:pt x="6" y="77"/>
                      <a:pt x="0" y="73"/>
                      <a:pt x="0" y="71"/>
                    </a:cubicBezTo>
                    <a:cubicBezTo>
                      <a:pt x="0" y="69"/>
                      <a:pt x="13" y="58"/>
                      <a:pt x="16" y="56"/>
                    </a:cubicBezTo>
                    <a:cubicBezTo>
                      <a:pt x="28" y="50"/>
                      <a:pt x="40" y="48"/>
                      <a:pt x="53" y="40"/>
                    </a:cubicBezTo>
                    <a:cubicBezTo>
                      <a:pt x="67" y="32"/>
                      <a:pt x="71" y="11"/>
                      <a:pt x="92" y="11"/>
                    </a:cubicBezTo>
                    <a:cubicBezTo>
                      <a:pt x="98" y="11"/>
                      <a:pt x="99" y="12"/>
                      <a:pt x="106" y="13"/>
                    </a:cubicBezTo>
                    <a:cubicBezTo>
                      <a:pt x="106" y="13"/>
                      <a:pt x="151" y="0"/>
                      <a:pt x="151" y="1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35" name="Freeform 125">
                <a:extLst>
                  <a:ext uri="{FF2B5EF4-FFF2-40B4-BE49-F238E27FC236}">
                    <a16:creationId xmlns:a16="http://schemas.microsoft.com/office/drawing/2014/main" id="{D9370850-E13C-9A5A-A0AB-A029B28D5D1F}"/>
                  </a:ext>
                </a:extLst>
              </p:cNvPr>
              <p:cNvSpPr>
                <a:spLocks/>
              </p:cNvSpPr>
              <p:nvPr/>
            </p:nvSpPr>
            <p:spPr bwMode="auto">
              <a:xfrm>
                <a:off x="3009869" y="1569871"/>
                <a:ext cx="99479" cy="32139"/>
              </a:xfrm>
              <a:custGeom>
                <a:avLst/>
                <a:gdLst>
                  <a:gd name="T0" fmla="*/ 34 w 87"/>
                  <a:gd name="T1" fmla="*/ 28 h 28"/>
                  <a:gd name="T2" fmla="*/ 15 w 87"/>
                  <a:gd name="T3" fmla="*/ 22 h 28"/>
                  <a:gd name="T4" fmla="*/ 0 w 87"/>
                  <a:gd name="T5" fmla="*/ 28 h 28"/>
                  <a:gd name="T6" fmla="*/ 55 w 87"/>
                  <a:gd name="T7" fmla="*/ 0 h 28"/>
                  <a:gd name="T8" fmla="*/ 87 w 87"/>
                  <a:gd name="T9" fmla="*/ 20 h 28"/>
                  <a:gd name="T10" fmla="*/ 67 w 87"/>
                  <a:gd name="T11" fmla="*/ 28 h 28"/>
                  <a:gd name="T12" fmla="*/ 34 w 8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7" h="28">
                    <a:moveTo>
                      <a:pt x="34" y="28"/>
                    </a:moveTo>
                    <a:cubicBezTo>
                      <a:pt x="25" y="28"/>
                      <a:pt x="23" y="22"/>
                      <a:pt x="15" y="22"/>
                    </a:cubicBezTo>
                    <a:cubicBezTo>
                      <a:pt x="9" y="22"/>
                      <a:pt x="6" y="27"/>
                      <a:pt x="0" y="28"/>
                    </a:cubicBezTo>
                    <a:cubicBezTo>
                      <a:pt x="0" y="18"/>
                      <a:pt x="45" y="0"/>
                      <a:pt x="55" y="0"/>
                    </a:cubicBezTo>
                    <a:cubicBezTo>
                      <a:pt x="71" y="0"/>
                      <a:pt x="84" y="10"/>
                      <a:pt x="87" y="20"/>
                    </a:cubicBezTo>
                    <a:cubicBezTo>
                      <a:pt x="81" y="23"/>
                      <a:pt x="76" y="28"/>
                      <a:pt x="67" y="28"/>
                    </a:cubicBezTo>
                    <a:cubicBezTo>
                      <a:pt x="46" y="28"/>
                      <a:pt x="51" y="28"/>
                      <a:pt x="34" y="2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36" name="Freeform 126">
                <a:extLst>
                  <a:ext uri="{FF2B5EF4-FFF2-40B4-BE49-F238E27FC236}">
                    <a16:creationId xmlns:a16="http://schemas.microsoft.com/office/drawing/2014/main" id="{47CD1CFA-4F25-EEBF-5223-0FD0D656A5AA}"/>
                  </a:ext>
                </a:extLst>
              </p:cNvPr>
              <p:cNvSpPr>
                <a:spLocks/>
              </p:cNvSpPr>
              <p:nvPr/>
            </p:nvSpPr>
            <p:spPr bwMode="auto">
              <a:xfrm>
                <a:off x="3012930" y="1606601"/>
                <a:ext cx="87235" cy="47443"/>
              </a:xfrm>
              <a:custGeom>
                <a:avLst/>
                <a:gdLst>
                  <a:gd name="T0" fmla="*/ 65 w 76"/>
                  <a:gd name="T1" fmla="*/ 18 h 42"/>
                  <a:gd name="T2" fmla="*/ 24 w 76"/>
                  <a:gd name="T3" fmla="*/ 42 h 42"/>
                  <a:gd name="T4" fmla="*/ 0 w 76"/>
                  <a:gd name="T5" fmla="*/ 20 h 42"/>
                  <a:gd name="T6" fmla="*/ 62 w 76"/>
                  <a:gd name="T7" fmla="*/ 0 h 42"/>
                  <a:gd name="T8" fmla="*/ 76 w 76"/>
                  <a:gd name="T9" fmla="*/ 8 h 42"/>
                  <a:gd name="T10" fmla="*/ 43 w 76"/>
                  <a:gd name="T11" fmla="*/ 18 h 42"/>
                  <a:gd name="T12" fmla="*/ 65 w 76"/>
                  <a:gd name="T13" fmla="*/ 18 h 42"/>
                </a:gdLst>
                <a:ahLst/>
                <a:cxnLst>
                  <a:cxn ang="0">
                    <a:pos x="T0" y="T1"/>
                  </a:cxn>
                  <a:cxn ang="0">
                    <a:pos x="T2" y="T3"/>
                  </a:cxn>
                  <a:cxn ang="0">
                    <a:pos x="T4" y="T5"/>
                  </a:cxn>
                  <a:cxn ang="0">
                    <a:pos x="T6" y="T7"/>
                  </a:cxn>
                  <a:cxn ang="0">
                    <a:pos x="T8" y="T9"/>
                  </a:cxn>
                  <a:cxn ang="0">
                    <a:pos x="T10" y="T11"/>
                  </a:cxn>
                  <a:cxn ang="0">
                    <a:pos x="T12" y="T13"/>
                  </a:cxn>
                </a:cxnLst>
                <a:rect l="0" t="0" r="r" b="b"/>
                <a:pathLst>
                  <a:path w="76" h="42">
                    <a:moveTo>
                      <a:pt x="65" y="18"/>
                    </a:moveTo>
                    <a:cubicBezTo>
                      <a:pt x="66" y="34"/>
                      <a:pt x="41" y="42"/>
                      <a:pt x="24" y="42"/>
                    </a:cubicBezTo>
                    <a:cubicBezTo>
                      <a:pt x="13" y="42"/>
                      <a:pt x="0" y="27"/>
                      <a:pt x="0" y="20"/>
                    </a:cubicBezTo>
                    <a:cubicBezTo>
                      <a:pt x="0" y="2"/>
                      <a:pt x="46" y="0"/>
                      <a:pt x="62" y="0"/>
                    </a:cubicBezTo>
                    <a:cubicBezTo>
                      <a:pt x="71" y="0"/>
                      <a:pt x="74" y="5"/>
                      <a:pt x="76" y="8"/>
                    </a:cubicBezTo>
                    <a:cubicBezTo>
                      <a:pt x="68" y="15"/>
                      <a:pt x="55" y="18"/>
                      <a:pt x="43" y="18"/>
                    </a:cubicBezTo>
                    <a:lnTo>
                      <a:pt x="65" y="18"/>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37" name="Freeform 127">
                <a:extLst>
                  <a:ext uri="{FF2B5EF4-FFF2-40B4-BE49-F238E27FC236}">
                    <a16:creationId xmlns:a16="http://schemas.microsoft.com/office/drawing/2014/main" id="{650F6525-78EF-4361-73F3-F1F8DB3EC215}"/>
                  </a:ext>
                </a:extLst>
              </p:cNvPr>
              <p:cNvSpPr>
                <a:spLocks/>
              </p:cNvSpPr>
              <p:nvPr/>
            </p:nvSpPr>
            <p:spPr bwMode="auto">
              <a:xfrm>
                <a:off x="2971608" y="1598949"/>
                <a:ext cx="29078" cy="36730"/>
              </a:xfrm>
              <a:custGeom>
                <a:avLst/>
                <a:gdLst>
                  <a:gd name="T0" fmla="*/ 26 w 26"/>
                  <a:gd name="T1" fmla="*/ 22 h 32"/>
                  <a:gd name="T2" fmla="*/ 15 w 26"/>
                  <a:gd name="T3" fmla="*/ 32 h 32"/>
                  <a:gd name="T4" fmla="*/ 0 w 26"/>
                  <a:gd name="T5" fmla="*/ 20 h 32"/>
                  <a:gd name="T6" fmla="*/ 26 w 26"/>
                  <a:gd name="T7" fmla="*/ 22 h 32"/>
                </a:gdLst>
                <a:ahLst/>
                <a:cxnLst>
                  <a:cxn ang="0">
                    <a:pos x="T0" y="T1"/>
                  </a:cxn>
                  <a:cxn ang="0">
                    <a:pos x="T2" y="T3"/>
                  </a:cxn>
                  <a:cxn ang="0">
                    <a:pos x="T4" y="T5"/>
                  </a:cxn>
                  <a:cxn ang="0">
                    <a:pos x="T6" y="T7"/>
                  </a:cxn>
                </a:cxnLst>
                <a:rect l="0" t="0" r="r" b="b"/>
                <a:pathLst>
                  <a:path w="26" h="32">
                    <a:moveTo>
                      <a:pt x="26" y="22"/>
                    </a:moveTo>
                    <a:cubicBezTo>
                      <a:pt x="22" y="27"/>
                      <a:pt x="20" y="32"/>
                      <a:pt x="15" y="32"/>
                    </a:cubicBezTo>
                    <a:cubicBezTo>
                      <a:pt x="8" y="32"/>
                      <a:pt x="0" y="24"/>
                      <a:pt x="0" y="20"/>
                    </a:cubicBezTo>
                    <a:cubicBezTo>
                      <a:pt x="0" y="0"/>
                      <a:pt x="21" y="20"/>
                      <a:pt x="26" y="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38" name="Freeform 128">
                <a:extLst>
                  <a:ext uri="{FF2B5EF4-FFF2-40B4-BE49-F238E27FC236}">
                    <a16:creationId xmlns:a16="http://schemas.microsoft.com/office/drawing/2014/main" id="{076E203E-EC4D-8273-B926-45C277456A92}"/>
                  </a:ext>
                </a:extLst>
              </p:cNvPr>
              <p:cNvSpPr>
                <a:spLocks/>
              </p:cNvSpPr>
              <p:nvPr/>
            </p:nvSpPr>
            <p:spPr bwMode="auto">
              <a:xfrm>
                <a:off x="3291470" y="1836165"/>
                <a:ext cx="146922" cy="127025"/>
              </a:xfrm>
              <a:custGeom>
                <a:avLst/>
                <a:gdLst>
                  <a:gd name="T0" fmla="*/ 114 w 129"/>
                  <a:gd name="T1" fmla="*/ 42 h 111"/>
                  <a:gd name="T2" fmla="*/ 111 w 129"/>
                  <a:gd name="T3" fmla="*/ 54 h 111"/>
                  <a:gd name="T4" fmla="*/ 129 w 129"/>
                  <a:gd name="T5" fmla="*/ 58 h 111"/>
                  <a:gd name="T6" fmla="*/ 98 w 129"/>
                  <a:gd name="T7" fmla="*/ 99 h 111"/>
                  <a:gd name="T8" fmla="*/ 83 w 129"/>
                  <a:gd name="T9" fmla="*/ 111 h 111"/>
                  <a:gd name="T10" fmla="*/ 67 w 129"/>
                  <a:gd name="T11" fmla="*/ 97 h 111"/>
                  <a:gd name="T12" fmla="*/ 0 w 129"/>
                  <a:gd name="T13" fmla="*/ 55 h 111"/>
                  <a:gd name="T14" fmla="*/ 0 w 129"/>
                  <a:gd name="T15" fmla="*/ 42 h 111"/>
                  <a:gd name="T16" fmla="*/ 34 w 129"/>
                  <a:gd name="T17" fmla="*/ 51 h 111"/>
                  <a:gd name="T18" fmla="*/ 45 w 129"/>
                  <a:gd name="T19" fmla="*/ 51 h 111"/>
                  <a:gd name="T20" fmla="*/ 45 w 129"/>
                  <a:gd name="T21" fmla="*/ 30 h 111"/>
                  <a:gd name="T22" fmla="*/ 21 w 129"/>
                  <a:gd name="T23" fmla="*/ 19 h 111"/>
                  <a:gd name="T24" fmla="*/ 27 w 129"/>
                  <a:gd name="T25" fmla="*/ 13 h 111"/>
                  <a:gd name="T26" fmla="*/ 72 w 129"/>
                  <a:gd name="T27" fmla="*/ 4 h 111"/>
                  <a:gd name="T28" fmla="*/ 102 w 129"/>
                  <a:gd name="T29" fmla="*/ 4 h 111"/>
                  <a:gd name="T30" fmla="*/ 110 w 129"/>
                  <a:gd name="T31" fmla="*/ 11 h 111"/>
                  <a:gd name="T32" fmla="*/ 86 w 129"/>
                  <a:gd name="T33" fmla="*/ 41 h 111"/>
                  <a:gd name="T34" fmla="*/ 114 w 129"/>
                  <a:gd name="T35" fmla="*/ 4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111">
                    <a:moveTo>
                      <a:pt x="114" y="42"/>
                    </a:moveTo>
                    <a:cubicBezTo>
                      <a:pt x="114" y="53"/>
                      <a:pt x="111" y="46"/>
                      <a:pt x="111" y="54"/>
                    </a:cubicBezTo>
                    <a:cubicBezTo>
                      <a:pt x="114" y="54"/>
                      <a:pt x="124" y="56"/>
                      <a:pt x="129" y="58"/>
                    </a:cubicBezTo>
                    <a:cubicBezTo>
                      <a:pt x="125" y="101"/>
                      <a:pt x="123" y="89"/>
                      <a:pt x="98" y="99"/>
                    </a:cubicBezTo>
                    <a:cubicBezTo>
                      <a:pt x="92" y="101"/>
                      <a:pt x="90" y="111"/>
                      <a:pt x="83" y="111"/>
                    </a:cubicBezTo>
                    <a:cubicBezTo>
                      <a:pt x="73" y="111"/>
                      <a:pt x="71" y="102"/>
                      <a:pt x="67" y="97"/>
                    </a:cubicBezTo>
                    <a:cubicBezTo>
                      <a:pt x="45" y="75"/>
                      <a:pt x="22" y="78"/>
                      <a:pt x="0" y="55"/>
                    </a:cubicBezTo>
                    <a:cubicBezTo>
                      <a:pt x="0" y="42"/>
                      <a:pt x="0" y="42"/>
                      <a:pt x="0" y="42"/>
                    </a:cubicBezTo>
                    <a:cubicBezTo>
                      <a:pt x="10" y="42"/>
                      <a:pt x="21" y="51"/>
                      <a:pt x="34" y="51"/>
                    </a:cubicBezTo>
                    <a:cubicBezTo>
                      <a:pt x="42" y="51"/>
                      <a:pt x="39" y="51"/>
                      <a:pt x="45" y="51"/>
                    </a:cubicBezTo>
                    <a:cubicBezTo>
                      <a:pt x="45" y="30"/>
                      <a:pt x="45" y="30"/>
                      <a:pt x="45" y="30"/>
                    </a:cubicBezTo>
                    <a:cubicBezTo>
                      <a:pt x="36" y="28"/>
                      <a:pt x="21" y="30"/>
                      <a:pt x="21" y="19"/>
                    </a:cubicBezTo>
                    <a:cubicBezTo>
                      <a:pt x="21" y="17"/>
                      <a:pt x="26" y="15"/>
                      <a:pt x="27" y="13"/>
                    </a:cubicBezTo>
                    <a:cubicBezTo>
                      <a:pt x="39" y="0"/>
                      <a:pt x="55" y="4"/>
                      <a:pt x="72" y="4"/>
                    </a:cubicBezTo>
                    <a:cubicBezTo>
                      <a:pt x="86" y="4"/>
                      <a:pt x="102" y="4"/>
                      <a:pt x="102" y="4"/>
                    </a:cubicBezTo>
                    <a:cubicBezTo>
                      <a:pt x="105" y="4"/>
                      <a:pt x="110" y="8"/>
                      <a:pt x="110" y="11"/>
                    </a:cubicBezTo>
                    <a:cubicBezTo>
                      <a:pt x="110" y="27"/>
                      <a:pt x="91" y="34"/>
                      <a:pt x="86" y="41"/>
                    </a:cubicBezTo>
                    <a:cubicBezTo>
                      <a:pt x="92" y="40"/>
                      <a:pt x="114" y="33"/>
                      <a:pt x="114" y="4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39" name="Freeform 129">
                <a:extLst>
                  <a:ext uri="{FF2B5EF4-FFF2-40B4-BE49-F238E27FC236}">
                    <a16:creationId xmlns:a16="http://schemas.microsoft.com/office/drawing/2014/main" id="{13B5E1C0-69C7-30D7-8419-9DB12A4284E4}"/>
                  </a:ext>
                </a:extLst>
              </p:cNvPr>
              <p:cNvSpPr>
                <a:spLocks/>
              </p:cNvSpPr>
              <p:nvPr/>
            </p:nvSpPr>
            <p:spPr bwMode="auto">
              <a:xfrm>
                <a:off x="3237905" y="1686183"/>
                <a:ext cx="165287" cy="91825"/>
              </a:xfrm>
              <a:custGeom>
                <a:avLst/>
                <a:gdLst>
                  <a:gd name="T0" fmla="*/ 8 w 144"/>
                  <a:gd name="T1" fmla="*/ 19 h 80"/>
                  <a:gd name="T2" fmla="*/ 0 w 144"/>
                  <a:gd name="T3" fmla="*/ 3 h 80"/>
                  <a:gd name="T4" fmla="*/ 9 w 144"/>
                  <a:gd name="T5" fmla="*/ 3 h 80"/>
                  <a:gd name="T6" fmla="*/ 66 w 144"/>
                  <a:gd name="T7" fmla="*/ 37 h 80"/>
                  <a:gd name="T8" fmla="*/ 51 w 144"/>
                  <a:gd name="T9" fmla="*/ 23 h 80"/>
                  <a:gd name="T10" fmla="*/ 51 w 144"/>
                  <a:gd name="T11" fmla="*/ 14 h 80"/>
                  <a:gd name="T12" fmla="*/ 92 w 144"/>
                  <a:gd name="T13" fmla="*/ 31 h 80"/>
                  <a:gd name="T14" fmla="*/ 92 w 144"/>
                  <a:gd name="T15" fmla="*/ 14 h 80"/>
                  <a:gd name="T16" fmla="*/ 66 w 144"/>
                  <a:gd name="T17" fmla="*/ 3 h 80"/>
                  <a:gd name="T18" fmla="*/ 80 w 144"/>
                  <a:gd name="T19" fmla="*/ 2 h 80"/>
                  <a:gd name="T20" fmla="*/ 114 w 144"/>
                  <a:gd name="T21" fmla="*/ 10 h 80"/>
                  <a:gd name="T22" fmla="*/ 129 w 144"/>
                  <a:gd name="T23" fmla="*/ 3 h 80"/>
                  <a:gd name="T24" fmla="*/ 144 w 144"/>
                  <a:gd name="T25" fmla="*/ 23 h 80"/>
                  <a:gd name="T26" fmla="*/ 138 w 144"/>
                  <a:gd name="T27" fmla="*/ 73 h 80"/>
                  <a:gd name="T28" fmla="*/ 108 w 144"/>
                  <a:gd name="T29" fmla="*/ 77 h 80"/>
                  <a:gd name="T30" fmla="*/ 83 w 144"/>
                  <a:gd name="T31" fmla="*/ 73 h 80"/>
                  <a:gd name="T32" fmla="*/ 89 w 144"/>
                  <a:gd name="T33" fmla="*/ 65 h 80"/>
                  <a:gd name="T34" fmla="*/ 89 w 144"/>
                  <a:gd name="T35" fmla="*/ 57 h 80"/>
                  <a:gd name="T36" fmla="*/ 108 w 144"/>
                  <a:gd name="T37" fmla="*/ 46 h 80"/>
                  <a:gd name="T38" fmla="*/ 98 w 144"/>
                  <a:gd name="T39" fmla="*/ 43 h 80"/>
                  <a:gd name="T40" fmla="*/ 43 w 144"/>
                  <a:gd name="T41" fmla="*/ 51 h 80"/>
                  <a:gd name="T42" fmla="*/ 34 w 144"/>
                  <a:gd name="T43" fmla="*/ 41 h 80"/>
                  <a:gd name="T44" fmla="*/ 23 w 144"/>
                  <a:gd name="T45" fmla="*/ 41 h 80"/>
                  <a:gd name="T46" fmla="*/ 20 w 144"/>
                  <a:gd name="T47" fmla="*/ 34 h 80"/>
                  <a:gd name="T48" fmla="*/ 2 w 144"/>
                  <a:gd name="T49" fmla="*/ 26 h 80"/>
                  <a:gd name="T50" fmla="*/ 2 w 144"/>
                  <a:gd name="T51" fmla="*/ 11 h 80"/>
                  <a:gd name="T52" fmla="*/ 8 w 144"/>
                  <a:gd name="T5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80">
                    <a:moveTo>
                      <a:pt x="8" y="19"/>
                    </a:moveTo>
                    <a:cubicBezTo>
                      <a:pt x="5" y="15"/>
                      <a:pt x="0" y="11"/>
                      <a:pt x="0" y="3"/>
                    </a:cubicBezTo>
                    <a:cubicBezTo>
                      <a:pt x="3" y="3"/>
                      <a:pt x="6" y="3"/>
                      <a:pt x="9" y="3"/>
                    </a:cubicBezTo>
                    <a:cubicBezTo>
                      <a:pt x="31" y="3"/>
                      <a:pt x="42" y="44"/>
                      <a:pt x="66" y="37"/>
                    </a:cubicBezTo>
                    <a:cubicBezTo>
                      <a:pt x="60" y="33"/>
                      <a:pt x="54" y="27"/>
                      <a:pt x="51" y="23"/>
                    </a:cubicBezTo>
                    <a:cubicBezTo>
                      <a:pt x="51" y="14"/>
                      <a:pt x="51" y="14"/>
                      <a:pt x="51" y="14"/>
                    </a:cubicBezTo>
                    <a:cubicBezTo>
                      <a:pt x="67" y="14"/>
                      <a:pt x="74" y="31"/>
                      <a:pt x="92" y="31"/>
                    </a:cubicBezTo>
                    <a:cubicBezTo>
                      <a:pt x="92" y="14"/>
                      <a:pt x="92" y="14"/>
                      <a:pt x="92" y="14"/>
                    </a:cubicBezTo>
                    <a:cubicBezTo>
                      <a:pt x="80" y="14"/>
                      <a:pt x="69" y="14"/>
                      <a:pt x="66" y="3"/>
                    </a:cubicBezTo>
                    <a:cubicBezTo>
                      <a:pt x="71" y="0"/>
                      <a:pt x="74" y="2"/>
                      <a:pt x="80" y="2"/>
                    </a:cubicBezTo>
                    <a:cubicBezTo>
                      <a:pt x="92" y="2"/>
                      <a:pt x="99" y="10"/>
                      <a:pt x="114" y="10"/>
                    </a:cubicBezTo>
                    <a:cubicBezTo>
                      <a:pt x="120" y="10"/>
                      <a:pt x="123" y="3"/>
                      <a:pt x="129" y="3"/>
                    </a:cubicBezTo>
                    <a:cubicBezTo>
                      <a:pt x="142" y="3"/>
                      <a:pt x="144" y="11"/>
                      <a:pt x="144" y="23"/>
                    </a:cubicBezTo>
                    <a:cubicBezTo>
                      <a:pt x="144" y="41"/>
                      <a:pt x="135" y="51"/>
                      <a:pt x="138" y="73"/>
                    </a:cubicBezTo>
                    <a:cubicBezTo>
                      <a:pt x="127" y="77"/>
                      <a:pt x="110" y="77"/>
                      <a:pt x="108" y="77"/>
                    </a:cubicBezTo>
                    <a:cubicBezTo>
                      <a:pt x="103" y="77"/>
                      <a:pt x="83" y="80"/>
                      <a:pt x="83" y="73"/>
                    </a:cubicBezTo>
                    <a:cubicBezTo>
                      <a:pt x="83" y="70"/>
                      <a:pt x="86" y="67"/>
                      <a:pt x="89" y="65"/>
                    </a:cubicBezTo>
                    <a:cubicBezTo>
                      <a:pt x="88" y="63"/>
                      <a:pt x="88" y="60"/>
                      <a:pt x="89" y="57"/>
                    </a:cubicBezTo>
                    <a:cubicBezTo>
                      <a:pt x="89" y="50"/>
                      <a:pt x="103" y="50"/>
                      <a:pt x="108" y="46"/>
                    </a:cubicBezTo>
                    <a:cubicBezTo>
                      <a:pt x="105" y="44"/>
                      <a:pt x="102" y="43"/>
                      <a:pt x="98" y="43"/>
                    </a:cubicBezTo>
                    <a:cubicBezTo>
                      <a:pt x="85" y="43"/>
                      <a:pt x="58" y="51"/>
                      <a:pt x="43" y="51"/>
                    </a:cubicBezTo>
                    <a:cubicBezTo>
                      <a:pt x="38" y="51"/>
                      <a:pt x="34" y="46"/>
                      <a:pt x="34" y="41"/>
                    </a:cubicBezTo>
                    <a:cubicBezTo>
                      <a:pt x="23" y="41"/>
                      <a:pt x="23" y="41"/>
                      <a:pt x="23" y="41"/>
                    </a:cubicBezTo>
                    <a:cubicBezTo>
                      <a:pt x="20" y="34"/>
                      <a:pt x="20" y="34"/>
                      <a:pt x="20" y="34"/>
                    </a:cubicBezTo>
                    <a:cubicBezTo>
                      <a:pt x="13" y="36"/>
                      <a:pt x="8" y="30"/>
                      <a:pt x="2" y="26"/>
                    </a:cubicBezTo>
                    <a:cubicBezTo>
                      <a:pt x="2" y="11"/>
                      <a:pt x="2" y="11"/>
                      <a:pt x="2" y="11"/>
                    </a:cubicBezTo>
                    <a:lnTo>
                      <a:pt x="8" y="19"/>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40" name="Freeform 130">
                <a:extLst>
                  <a:ext uri="{FF2B5EF4-FFF2-40B4-BE49-F238E27FC236}">
                    <a16:creationId xmlns:a16="http://schemas.microsoft.com/office/drawing/2014/main" id="{329152EE-B1AB-CA62-04CA-334CC3C743A2}"/>
                  </a:ext>
                </a:extLst>
              </p:cNvPr>
              <p:cNvSpPr>
                <a:spLocks/>
              </p:cNvSpPr>
              <p:nvPr/>
            </p:nvSpPr>
            <p:spPr bwMode="auto">
              <a:xfrm>
                <a:off x="3363401" y="2033589"/>
                <a:ext cx="97948" cy="61217"/>
              </a:xfrm>
              <a:custGeom>
                <a:avLst/>
                <a:gdLst>
                  <a:gd name="T0" fmla="*/ 66 w 85"/>
                  <a:gd name="T1" fmla="*/ 53 h 53"/>
                  <a:gd name="T2" fmla="*/ 0 w 85"/>
                  <a:gd name="T3" fmla="*/ 29 h 53"/>
                  <a:gd name="T4" fmla="*/ 17 w 85"/>
                  <a:gd name="T5" fmla="*/ 25 h 53"/>
                  <a:gd name="T6" fmla="*/ 38 w 85"/>
                  <a:gd name="T7" fmla="*/ 0 h 53"/>
                  <a:gd name="T8" fmla="*/ 85 w 85"/>
                  <a:gd name="T9" fmla="*/ 40 h 53"/>
                  <a:gd name="T10" fmla="*/ 66 w 85"/>
                  <a:gd name="T11" fmla="*/ 53 h 53"/>
                </a:gdLst>
                <a:ahLst/>
                <a:cxnLst>
                  <a:cxn ang="0">
                    <a:pos x="T0" y="T1"/>
                  </a:cxn>
                  <a:cxn ang="0">
                    <a:pos x="T2" y="T3"/>
                  </a:cxn>
                  <a:cxn ang="0">
                    <a:pos x="T4" y="T5"/>
                  </a:cxn>
                  <a:cxn ang="0">
                    <a:pos x="T6" y="T7"/>
                  </a:cxn>
                  <a:cxn ang="0">
                    <a:pos x="T8" y="T9"/>
                  </a:cxn>
                  <a:cxn ang="0">
                    <a:pos x="T10" y="T11"/>
                  </a:cxn>
                </a:cxnLst>
                <a:rect l="0" t="0" r="r" b="b"/>
                <a:pathLst>
                  <a:path w="85" h="53">
                    <a:moveTo>
                      <a:pt x="66" y="53"/>
                    </a:moveTo>
                    <a:cubicBezTo>
                      <a:pt x="56" y="53"/>
                      <a:pt x="0" y="32"/>
                      <a:pt x="0" y="29"/>
                    </a:cubicBezTo>
                    <a:cubicBezTo>
                      <a:pt x="0" y="23"/>
                      <a:pt x="13" y="26"/>
                      <a:pt x="17" y="25"/>
                    </a:cubicBezTo>
                    <a:cubicBezTo>
                      <a:pt x="26" y="22"/>
                      <a:pt x="23" y="0"/>
                      <a:pt x="38" y="0"/>
                    </a:cubicBezTo>
                    <a:cubicBezTo>
                      <a:pt x="49" y="0"/>
                      <a:pt x="80" y="29"/>
                      <a:pt x="85" y="40"/>
                    </a:cubicBezTo>
                    <a:cubicBezTo>
                      <a:pt x="77" y="45"/>
                      <a:pt x="74" y="53"/>
                      <a:pt x="66" y="5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41" name="Freeform 131">
                <a:extLst>
                  <a:ext uri="{FF2B5EF4-FFF2-40B4-BE49-F238E27FC236}">
                    <a16:creationId xmlns:a16="http://schemas.microsoft.com/office/drawing/2014/main" id="{9AAA6B31-F0F6-B7F4-73A7-CC61826F7C76}"/>
                  </a:ext>
                </a:extLst>
              </p:cNvPr>
              <p:cNvSpPr>
                <a:spLocks/>
              </p:cNvSpPr>
              <p:nvPr/>
            </p:nvSpPr>
            <p:spPr bwMode="auto">
              <a:xfrm>
                <a:off x="3456757" y="1819330"/>
                <a:ext cx="127026" cy="108660"/>
              </a:xfrm>
              <a:custGeom>
                <a:avLst/>
                <a:gdLst>
                  <a:gd name="T0" fmla="*/ 112 w 112"/>
                  <a:gd name="T1" fmla="*/ 20 h 95"/>
                  <a:gd name="T2" fmla="*/ 98 w 112"/>
                  <a:gd name="T3" fmla="*/ 32 h 95"/>
                  <a:gd name="T4" fmla="*/ 55 w 112"/>
                  <a:gd name="T5" fmla="*/ 64 h 95"/>
                  <a:gd name="T6" fmla="*/ 34 w 112"/>
                  <a:gd name="T7" fmla="*/ 69 h 95"/>
                  <a:gd name="T8" fmla="*/ 44 w 112"/>
                  <a:gd name="T9" fmla="*/ 69 h 95"/>
                  <a:gd name="T10" fmla="*/ 26 w 112"/>
                  <a:gd name="T11" fmla="*/ 95 h 95"/>
                  <a:gd name="T12" fmla="*/ 11 w 112"/>
                  <a:gd name="T13" fmla="*/ 95 h 95"/>
                  <a:gd name="T14" fmla="*/ 12 w 112"/>
                  <a:gd name="T15" fmla="*/ 72 h 95"/>
                  <a:gd name="T16" fmla="*/ 0 w 112"/>
                  <a:gd name="T17" fmla="*/ 33 h 95"/>
                  <a:gd name="T18" fmla="*/ 0 w 112"/>
                  <a:gd name="T19" fmla="*/ 20 h 95"/>
                  <a:gd name="T20" fmla="*/ 17 w 112"/>
                  <a:gd name="T21" fmla="*/ 20 h 95"/>
                  <a:gd name="T22" fmla="*/ 17 w 112"/>
                  <a:gd name="T23" fmla="*/ 12 h 95"/>
                  <a:gd name="T24" fmla="*/ 38 w 112"/>
                  <a:gd name="T25" fmla="*/ 0 h 95"/>
                  <a:gd name="T26" fmla="*/ 112 w 112"/>
                  <a:gd name="T27" fmla="*/ 10 h 95"/>
                  <a:gd name="T28" fmla="*/ 112 w 112"/>
                  <a:gd name="T29" fmla="*/ 2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95">
                    <a:moveTo>
                      <a:pt x="112" y="20"/>
                    </a:moveTo>
                    <a:cubicBezTo>
                      <a:pt x="112" y="22"/>
                      <a:pt x="98" y="32"/>
                      <a:pt x="98" y="32"/>
                    </a:cubicBezTo>
                    <a:cubicBezTo>
                      <a:pt x="88" y="46"/>
                      <a:pt x="78" y="64"/>
                      <a:pt x="55" y="64"/>
                    </a:cubicBezTo>
                    <a:cubicBezTo>
                      <a:pt x="39" y="64"/>
                      <a:pt x="39" y="53"/>
                      <a:pt x="34" y="69"/>
                    </a:cubicBezTo>
                    <a:cubicBezTo>
                      <a:pt x="44" y="69"/>
                      <a:pt x="44" y="69"/>
                      <a:pt x="44" y="69"/>
                    </a:cubicBezTo>
                    <a:cubicBezTo>
                      <a:pt x="42" y="84"/>
                      <a:pt x="35" y="86"/>
                      <a:pt x="26" y="95"/>
                    </a:cubicBezTo>
                    <a:cubicBezTo>
                      <a:pt x="11" y="95"/>
                      <a:pt x="11" y="95"/>
                      <a:pt x="11" y="95"/>
                    </a:cubicBezTo>
                    <a:cubicBezTo>
                      <a:pt x="11" y="85"/>
                      <a:pt x="11" y="76"/>
                      <a:pt x="12" y="72"/>
                    </a:cubicBezTo>
                    <a:cubicBezTo>
                      <a:pt x="0" y="59"/>
                      <a:pt x="5" y="49"/>
                      <a:pt x="0" y="33"/>
                    </a:cubicBezTo>
                    <a:cubicBezTo>
                      <a:pt x="0" y="20"/>
                      <a:pt x="0" y="20"/>
                      <a:pt x="0" y="20"/>
                    </a:cubicBezTo>
                    <a:cubicBezTo>
                      <a:pt x="6" y="20"/>
                      <a:pt x="14" y="20"/>
                      <a:pt x="17" y="20"/>
                    </a:cubicBezTo>
                    <a:cubicBezTo>
                      <a:pt x="16" y="19"/>
                      <a:pt x="17" y="14"/>
                      <a:pt x="17" y="12"/>
                    </a:cubicBezTo>
                    <a:cubicBezTo>
                      <a:pt x="17" y="11"/>
                      <a:pt x="22" y="0"/>
                      <a:pt x="38" y="0"/>
                    </a:cubicBezTo>
                    <a:cubicBezTo>
                      <a:pt x="64" y="0"/>
                      <a:pt x="85" y="10"/>
                      <a:pt x="112" y="10"/>
                    </a:cubicBezTo>
                    <a:cubicBezTo>
                      <a:pt x="111" y="14"/>
                      <a:pt x="112" y="16"/>
                      <a:pt x="112" y="2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42" name="Freeform 132">
                <a:extLst>
                  <a:ext uri="{FF2B5EF4-FFF2-40B4-BE49-F238E27FC236}">
                    <a16:creationId xmlns:a16="http://schemas.microsoft.com/office/drawing/2014/main" id="{85562FA8-E750-1EE1-149F-54C2BD82CE96}"/>
                  </a:ext>
                </a:extLst>
              </p:cNvPr>
              <p:cNvSpPr>
                <a:spLocks/>
              </p:cNvSpPr>
              <p:nvPr/>
            </p:nvSpPr>
            <p:spPr bwMode="auto">
              <a:xfrm>
                <a:off x="3196583" y="1626496"/>
                <a:ext cx="42852" cy="35200"/>
              </a:xfrm>
              <a:custGeom>
                <a:avLst/>
                <a:gdLst>
                  <a:gd name="T0" fmla="*/ 37 w 37"/>
                  <a:gd name="T1" fmla="*/ 22 h 31"/>
                  <a:gd name="T2" fmla="*/ 26 w 37"/>
                  <a:gd name="T3" fmla="*/ 31 h 31"/>
                  <a:gd name="T4" fmla="*/ 0 w 37"/>
                  <a:gd name="T5" fmla="*/ 0 h 31"/>
                  <a:gd name="T6" fmla="*/ 37 w 37"/>
                  <a:gd name="T7" fmla="*/ 22 h 31"/>
                </a:gdLst>
                <a:ahLst/>
                <a:cxnLst>
                  <a:cxn ang="0">
                    <a:pos x="T0" y="T1"/>
                  </a:cxn>
                  <a:cxn ang="0">
                    <a:pos x="T2" y="T3"/>
                  </a:cxn>
                  <a:cxn ang="0">
                    <a:pos x="T4" y="T5"/>
                  </a:cxn>
                  <a:cxn ang="0">
                    <a:pos x="T6" y="T7"/>
                  </a:cxn>
                </a:cxnLst>
                <a:rect l="0" t="0" r="r" b="b"/>
                <a:pathLst>
                  <a:path w="37" h="31">
                    <a:moveTo>
                      <a:pt x="37" y="22"/>
                    </a:moveTo>
                    <a:cubicBezTo>
                      <a:pt x="36" y="28"/>
                      <a:pt x="32" y="31"/>
                      <a:pt x="26" y="31"/>
                    </a:cubicBezTo>
                    <a:cubicBezTo>
                      <a:pt x="18" y="31"/>
                      <a:pt x="0" y="10"/>
                      <a:pt x="0" y="0"/>
                    </a:cubicBezTo>
                    <a:cubicBezTo>
                      <a:pt x="19" y="0"/>
                      <a:pt x="21" y="16"/>
                      <a:pt x="37" y="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43" name="Freeform 133">
                <a:extLst>
                  <a:ext uri="{FF2B5EF4-FFF2-40B4-BE49-F238E27FC236}">
                    <a16:creationId xmlns:a16="http://schemas.microsoft.com/office/drawing/2014/main" id="{C8D715B0-31A0-0024-0FB0-4042458115A9}"/>
                  </a:ext>
                </a:extLst>
              </p:cNvPr>
              <p:cNvSpPr>
                <a:spLocks/>
              </p:cNvSpPr>
              <p:nvPr/>
            </p:nvSpPr>
            <p:spPr bwMode="auto">
              <a:xfrm>
                <a:off x="3221070" y="1748930"/>
                <a:ext cx="32139" cy="24487"/>
              </a:xfrm>
              <a:custGeom>
                <a:avLst/>
                <a:gdLst>
                  <a:gd name="T0" fmla="*/ 22 w 27"/>
                  <a:gd name="T1" fmla="*/ 0 h 22"/>
                  <a:gd name="T2" fmla="*/ 27 w 27"/>
                  <a:gd name="T3" fmla="*/ 12 h 22"/>
                  <a:gd name="T4" fmla="*/ 16 w 27"/>
                  <a:gd name="T5" fmla="*/ 22 h 22"/>
                  <a:gd name="T6" fmla="*/ 0 w 27"/>
                  <a:gd name="T7" fmla="*/ 21 h 22"/>
                  <a:gd name="T8" fmla="*/ 22 w 27"/>
                  <a:gd name="T9" fmla="*/ 0 h 22"/>
                </a:gdLst>
                <a:ahLst/>
                <a:cxnLst>
                  <a:cxn ang="0">
                    <a:pos x="T0" y="T1"/>
                  </a:cxn>
                  <a:cxn ang="0">
                    <a:pos x="T2" y="T3"/>
                  </a:cxn>
                  <a:cxn ang="0">
                    <a:pos x="T4" y="T5"/>
                  </a:cxn>
                  <a:cxn ang="0">
                    <a:pos x="T6" y="T7"/>
                  </a:cxn>
                  <a:cxn ang="0">
                    <a:pos x="T8" y="T9"/>
                  </a:cxn>
                </a:cxnLst>
                <a:rect l="0" t="0" r="r" b="b"/>
                <a:pathLst>
                  <a:path w="27" h="22">
                    <a:moveTo>
                      <a:pt x="22" y="0"/>
                    </a:moveTo>
                    <a:cubicBezTo>
                      <a:pt x="23" y="4"/>
                      <a:pt x="27" y="6"/>
                      <a:pt x="27" y="12"/>
                    </a:cubicBezTo>
                    <a:cubicBezTo>
                      <a:pt x="27" y="21"/>
                      <a:pt x="20" y="22"/>
                      <a:pt x="16" y="22"/>
                    </a:cubicBezTo>
                    <a:cubicBezTo>
                      <a:pt x="8" y="22"/>
                      <a:pt x="6" y="21"/>
                      <a:pt x="0" y="21"/>
                    </a:cubicBezTo>
                    <a:cubicBezTo>
                      <a:pt x="3" y="8"/>
                      <a:pt x="11" y="4"/>
                      <a:pt x="22"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44" name="Freeform 134">
                <a:extLst>
                  <a:ext uri="{FF2B5EF4-FFF2-40B4-BE49-F238E27FC236}">
                    <a16:creationId xmlns:a16="http://schemas.microsoft.com/office/drawing/2014/main" id="{AE2CA0EC-1938-1B9D-485E-C88FA4C8C008}"/>
                  </a:ext>
                </a:extLst>
              </p:cNvPr>
              <p:cNvSpPr>
                <a:spLocks/>
              </p:cNvSpPr>
              <p:nvPr/>
            </p:nvSpPr>
            <p:spPr bwMode="auto">
              <a:xfrm>
                <a:off x="3208826" y="1534671"/>
                <a:ext cx="159166" cy="90295"/>
              </a:xfrm>
              <a:custGeom>
                <a:avLst/>
                <a:gdLst>
                  <a:gd name="T0" fmla="*/ 92 w 140"/>
                  <a:gd name="T1" fmla="*/ 58 h 78"/>
                  <a:gd name="T2" fmla="*/ 56 w 140"/>
                  <a:gd name="T3" fmla="*/ 55 h 78"/>
                  <a:gd name="T4" fmla="*/ 31 w 140"/>
                  <a:gd name="T5" fmla="*/ 52 h 78"/>
                  <a:gd name="T6" fmla="*/ 11 w 140"/>
                  <a:gd name="T7" fmla="*/ 46 h 78"/>
                  <a:gd name="T8" fmla="*/ 34 w 140"/>
                  <a:gd name="T9" fmla="*/ 36 h 78"/>
                  <a:gd name="T10" fmla="*/ 34 w 140"/>
                  <a:gd name="T11" fmla="*/ 26 h 78"/>
                  <a:gd name="T12" fmla="*/ 7 w 140"/>
                  <a:gd name="T13" fmla="*/ 26 h 78"/>
                  <a:gd name="T14" fmla="*/ 12 w 140"/>
                  <a:gd name="T15" fmla="*/ 19 h 78"/>
                  <a:gd name="T16" fmla="*/ 0 w 140"/>
                  <a:gd name="T17" fmla="*/ 7 h 78"/>
                  <a:gd name="T18" fmla="*/ 24 w 140"/>
                  <a:gd name="T19" fmla="*/ 0 h 78"/>
                  <a:gd name="T20" fmla="*/ 53 w 140"/>
                  <a:gd name="T21" fmla="*/ 15 h 78"/>
                  <a:gd name="T22" fmla="*/ 68 w 140"/>
                  <a:gd name="T23" fmla="*/ 8 h 78"/>
                  <a:gd name="T24" fmla="*/ 90 w 140"/>
                  <a:gd name="T25" fmla="*/ 26 h 78"/>
                  <a:gd name="T26" fmla="*/ 102 w 140"/>
                  <a:gd name="T27" fmla="*/ 20 h 78"/>
                  <a:gd name="T28" fmla="*/ 124 w 140"/>
                  <a:gd name="T29" fmla="*/ 38 h 78"/>
                  <a:gd name="T30" fmla="*/ 118 w 140"/>
                  <a:gd name="T31" fmla="*/ 46 h 78"/>
                  <a:gd name="T32" fmla="*/ 140 w 140"/>
                  <a:gd name="T33" fmla="*/ 68 h 78"/>
                  <a:gd name="T34" fmla="*/ 126 w 140"/>
                  <a:gd name="T35" fmla="*/ 78 h 78"/>
                  <a:gd name="T36" fmla="*/ 92 w 140"/>
                  <a:gd name="T37"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78">
                    <a:moveTo>
                      <a:pt x="92" y="58"/>
                    </a:moveTo>
                    <a:cubicBezTo>
                      <a:pt x="78" y="58"/>
                      <a:pt x="70" y="53"/>
                      <a:pt x="56" y="55"/>
                    </a:cubicBezTo>
                    <a:cubicBezTo>
                      <a:pt x="53" y="48"/>
                      <a:pt x="43" y="52"/>
                      <a:pt x="31" y="52"/>
                    </a:cubicBezTo>
                    <a:cubicBezTo>
                      <a:pt x="21" y="52"/>
                      <a:pt x="18" y="53"/>
                      <a:pt x="11" y="46"/>
                    </a:cubicBezTo>
                    <a:cubicBezTo>
                      <a:pt x="18" y="38"/>
                      <a:pt x="25" y="39"/>
                      <a:pt x="34" y="36"/>
                    </a:cubicBezTo>
                    <a:cubicBezTo>
                      <a:pt x="32" y="34"/>
                      <a:pt x="32" y="29"/>
                      <a:pt x="34" y="26"/>
                    </a:cubicBezTo>
                    <a:cubicBezTo>
                      <a:pt x="17" y="26"/>
                      <a:pt x="13" y="31"/>
                      <a:pt x="7" y="26"/>
                    </a:cubicBezTo>
                    <a:cubicBezTo>
                      <a:pt x="9" y="25"/>
                      <a:pt x="12" y="22"/>
                      <a:pt x="12" y="19"/>
                    </a:cubicBezTo>
                    <a:cubicBezTo>
                      <a:pt x="2" y="19"/>
                      <a:pt x="0" y="16"/>
                      <a:pt x="0" y="7"/>
                    </a:cubicBezTo>
                    <a:cubicBezTo>
                      <a:pt x="9" y="5"/>
                      <a:pt x="15" y="0"/>
                      <a:pt x="24" y="0"/>
                    </a:cubicBezTo>
                    <a:cubicBezTo>
                      <a:pt x="40" y="0"/>
                      <a:pt x="43" y="15"/>
                      <a:pt x="53" y="15"/>
                    </a:cubicBezTo>
                    <a:cubicBezTo>
                      <a:pt x="59" y="15"/>
                      <a:pt x="62" y="8"/>
                      <a:pt x="68" y="8"/>
                    </a:cubicBezTo>
                    <a:cubicBezTo>
                      <a:pt x="83" y="8"/>
                      <a:pt x="82" y="26"/>
                      <a:pt x="90" y="26"/>
                    </a:cubicBezTo>
                    <a:cubicBezTo>
                      <a:pt x="95" y="26"/>
                      <a:pt x="97" y="20"/>
                      <a:pt x="102" y="20"/>
                    </a:cubicBezTo>
                    <a:cubicBezTo>
                      <a:pt x="112" y="20"/>
                      <a:pt x="121" y="34"/>
                      <a:pt x="124" y="38"/>
                    </a:cubicBezTo>
                    <a:cubicBezTo>
                      <a:pt x="123" y="41"/>
                      <a:pt x="120" y="44"/>
                      <a:pt x="118" y="46"/>
                    </a:cubicBezTo>
                    <a:cubicBezTo>
                      <a:pt x="124" y="53"/>
                      <a:pt x="140" y="59"/>
                      <a:pt x="140" y="68"/>
                    </a:cubicBezTo>
                    <a:cubicBezTo>
                      <a:pt x="140" y="76"/>
                      <a:pt x="132" y="78"/>
                      <a:pt x="126" y="78"/>
                    </a:cubicBezTo>
                    <a:cubicBezTo>
                      <a:pt x="108" y="78"/>
                      <a:pt x="109" y="58"/>
                      <a:pt x="92" y="5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45" name="Freeform 135">
                <a:extLst>
                  <a:ext uri="{FF2B5EF4-FFF2-40B4-BE49-F238E27FC236}">
                    <a16:creationId xmlns:a16="http://schemas.microsoft.com/office/drawing/2014/main" id="{2C24ED57-E246-0A45-D760-9952945AFD38}"/>
                  </a:ext>
                </a:extLst>
              </p:cNvPr>
              <p:cNvSpPr>
                <a:spLocks/>
              </p:cNvSpPr>
              <p:nvPr/>
            </p:nvSpPr>
            <p:spPr bwMode="auto">
              <a:xfrm>
                <a:off x="3271574" y="1612723"/>
                <a:ext cx="42852" cy="13774"/>
              </a:xfrm>
              <a:custGeom>
                <a:avLst/>
                <a:gdLst>
                  <a:gd name="T0" fmla="*/ 13 w 38"/>
                  <a:gd name="T1" fmla="*/ 12 h 12"/>
                  <a:gd name="T2" fmla="*/ 20 w 38"/>
                  <a:gd name="T3" fmla="*/ 0 h 12"/>
                  <a:gd name="T4" fmla="*/ 38 w 38"/>
                  <a:gd name="T5" fmla="*/ 6 h 12"/>
                  <a:gd name="T6" fmla="*/ 13 w 38"/>
                  <a:gd name="T7" fmla="*/ 12 h 12"/>
                </a:gdLst>
                <a:ahLst/>
                <a:cxnLst>
                  <a:cxn ang="0">
                    <a:pos x="T0" y="T1"/>
                  </a:cxn>
                  <a:cxn ang="0">
                    <a:pos x="T2" y="T3"/>
                  </a:cxn>
                  <a:cxn ang="0">
                    <a:pos x="T4" y="T5"/>
                  </a:cxn>
                  <a:cxn ang="0">
                    <a:pos x="T6" y="T7"/>
                  </a:cxn>
                </a:cxnLst>
                <a:rect l="0" t="0" r="r" b="b"/>
                <a:pathLst>
                  <a:path w="38" h="12">
                    <a:moveTo>
                      <a:pt x="13" y="12"/>
                    </a:moveTo>
                    <a:cubicBezTo>
                      <a:pt x="0" y="12"/>
                      <a:pt x="17" y="0"/>
                      <a:pt x="20" y="0"/>
                    </a:cubicBezTo>
                    <a:cubicBezTo>
                      <a:pt x="29" y="0"/>
                      <a:pt x="31" y="4"/>
                      <a:pt x="38" y="6"/>
                    </a:cubicBezTo>
                    <a:cubicBezTo>
                      <a:pt x="34" y="12"/>
                      <a:pt x="25" y="12"/>
                      <a:pt x="13" y="1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46" name="Freeform 136">
                <a:extLst>
                  <a:ext uri="{FF2B5EF4-FFF2-40B4-BE49-F238E27FC236}">
                    <a16:creationId xmlns:a16="http://schemas.microsoft.com/office/drawing/2014/main" id="{73C262F8-555A-1917-E97A-C9FA5E954B77}"/>
                  </a:ext>
                </a:extLst>
              </p:cNvPr>
              <p:cNvSpPr>
                <a:spLocks/>
              </p:cNvSpPr>
              <p:nvPr/>
            </p:nvSpPr>
            <p:spPr bwMode="auto">
              <a:xfrm>
                <a:off x="3429209" y="1664757"/>
                <a:ext cx="423932" cy="140799"/>
              </a:xfrm>
              <a:custGeom>
                <a:avLst/>
                <a:gdLst>
                  <a:gd name="T0" fmla="*/ 369 w 371"/>
                  <a:gd name="T1" fmla="*/ 81 h 123"/>
                  <a:gd name="T2" fmla="*/ 361 w 371"/>
                  <a:gd name="T3" fmla="*/ 92 h 123"/>
                  <a:gd name="T4" fmla="*/ 371 w 371"/>
                  <a:gd name="T5" fmla="*/ 93 h 123"/>
                  <a:gd name="T6" fmla="*/ 308 w 371"/>
                  <a:gd name="T7" fmla="*/ 121 h 123"/>
                  <a:gd name="T8" fmla="*/ 293 w 371"/>
                  <a:gd name="T9" fmla="*/ 109 h 123"/>
                  <a:gd name="T10" fmla="*/ 274 w 371"/>
                  <a:gd name="T11" fmla="*/ 119 h 123"/>
                  <a:gd name="T12" fmla="*/ 213 w 371"/>
                  <a:gd name="T13" fmla="*/ 119 h 123"/>
                  <a:gd name="T14" fmla="*/ 175 w 371"/>
                  <a:gd name="T15" fmla="*/ 107 h 123"/>
                  <a:gd name="T16" fmla="*/ 166 w 371"/>
                  <a:gd name="T17" fmla="*/ 107 h 123"/>
                  <a:gd name="T18" fmla="*/ 145 w 371"/>
                  <a:gd name="T19" fmla="*/ 121 h 123"/>
                  <a:gd name="T20" fmla="*/ 91 w 371"/>
                  <a:gd name="T21" fmla="*/ 85 h 123"/>
                  <a:gd name="T22" fmla="*/ 100 w 371"/>
                  <a:gd name="T23" fmla="*/ 72 h 123"/>
                  <a:gd name="T24" fmla="*/ 69 w 371"/>
                  <a:gd name="T25" fmla="*/ 32 h 123"/>
                  <a:gd name="T26" fmla="*/ 54 w 371"/>
                  <a:gd name="T27" fmla="*/ 40 h 123"/>
                  <a:gd name="T28" fmla="*/ 0 w 371"/>
                  <a:gd name="T29" fmla="*/ 12 h 123"/>
                  <a:gd name="T30" fmla="*/ 22 w 371"/>
                  <a:gd name="T31" fmla="*/ 0 h 123"/>
                  <a:gd name="T32" fmla="*/ 88 w 371"/>
                  <a:gd name="T33" fmla="*/ 28 h 123"/>
                  <a:gd name="T34" fmla="*/ 103 w 371"/>
                  <a:gd name="T35" fmla="*/ 21 h 123"/>
                  <a:gd name="T36" fmla="*/ 117 w 371"/>
                  <a:gd name="T37" fmla="*/ 21 h 123"/>
                  <a:gd name="T38" fmla="*/ 153 w 371"/>
                  <a:gd name="T39" fmla="*/ 45 h 123"/>
                  <a:gd name="T40" fmla="*/ 122 w 371"/>
                  <a:gd name="T41" fmla="*/ 45 h 123"/>
                  <a:gd name="T42" fmla="*/ 156 w 371"/>
                  <a:gd name="T43" fmla="*/ 64 h 123"/>
                  <a:gd name="T44" fmla="*/ 151 w 371"/>
                  <a:gd name="T45" fmla="*/ 67 h 123"/>
                  <a:gd name="T46" fmla="*/ 163 w 371"/>
                  <a:gd name="T47" fmla="*/ 71 h 123"/>
                  <a:gd name="T48" fmla="*/ 216 w 371"/>
                  <a:gd name="T49" fmla="*/ 81 h 123"/>
                  <a:gd name="T50" fmla="*/ 310 w 371"/>
                  <a:gd name="T51" fmla="*/ 61 h 123"/>
                  <a:gd name="T52" fmla="*/ 371 w 371"/>
                  <a:gd name="T53" fmla="*/ 83 h 123"/>
                  <a:gd name="T54" fmla="*/ 363 w 371"/>
                  <a:gd name="T55" fmla="*/ 85 h 123"/>
                  <a:gd name="T56" fmla="*/ 369 w 371"/>
                  <a:gd name="T57"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1" h="123">
                    <a:moveTo>
                      <a:pt x="369" y="81"/>
                    </a:moveTo>
                    <a:cubicBezTo>
                      <a:pt x="365" y="83"/>
                      <a:pt x="362" y="87"/>
                      <a:pt x="361" y="92"/>
                    </a:cubicBezTo>
                    <a:cubicBezTo>
                      <a:pt x="366" y="94"/>
                      <a:pt x="371" y="93"/>
                      <a:pt x="371" y="93"/>
                    </a:cubicBezTo>
                    <a:cubicBezTo>
                      <a:pt x="369" y="121"/>
                      <a:pt x="334" y="121"/>
                      <a:pt x="308" y="121"/>
                    </a:cubicBezTo>
                    <a:cubicBezTo>
                      <a:pt x="298" y="121"/>
                      <a:pt x="294" y="114"/>
                      <a:pt x="293" y="109"/>
                    </a:cubicBezTo>
                    <a:cubicBezTo>
                      <a:pt x="282" y="110"/>
                      <a:pt x="281" y="114"/>
                      <a:pt x="274" y="119"/>
                    </a:cubicBezTo>
                    <a:cubicBezTo>
                      <a:pt x="213" y="119"/>
                      <a:pt x="213" y="119"/>
                      <a:pt x="213" y="119"/>
                    </a:cubicBezTo>
                    <a:cubicBezTo>
                      <a:pt x="197" y="123"/>
                      <a:pt x="174" y="121"/>
                      <a:pt x="175" y="107"/>
                    </a:cubicBezTo>
                    <a:cubicBezTo>
                      <a:pt x="166" y="107"/>
                      <a:pt x="166" y="107"/>
                      <a:pt x="166" y="107"/>
                    </a:cubicBezTo>
                    <a:cubicBezTo>
                      <a:pt x="163" y="111"/>
                      <a:pt x="152" y="121"/>
                      <a:pt x="145" y="121"/>
                    </a:cubicBezTo>
                    <a:cubicBezTo>
                      <a:pt x="128" y="121"/>
                      <a:pt x="91" y="101"/>
                      <a:pt x="91" y="85"/>
                    </a:cubicBezTo>
                    <a:cubicBezTo>
                      <a:pt x="91" y="79"/>
                      <a:pt x="97" y="74"/>
                      <a:pt x="100" y="72"/>
                    </a:cubicBezTo>
                    <a:cubicBezTo>
                      <a:pt x="86" y="58"/>
                      <a:pt x="82" y="45"/>
                      <a:pt x="69" y="32"/>
                    </a:cubicBezTo>
                    <a:cubicBezTo>
                      <a:pt x="65" y="36"/>
                      <a:pt x="60" y="40"/>
                      <a:pt x="54" y="40"/>
                    </a:cubicBezTo>
                    <a:cubicBezTo>
                      <a:pt x="46" y="40"/>
                      <a:pt x="0" y="19"/>
                      <a:pt x="0" y="12"/>
                    </a:cubicBezTo>
                    <a:cubicBezTo>
                      <a:pt x="0" y="0"/>
                      <a:pt x="13" y="0"/>
                      <a:pt x="22" y="0"/>
                    </a:cubicBezTo>
                    <a:cubicBezTo>
                      <a:pt x="56" y="0"/>
                      <a:pt x="63" y="28"/>
                      <a:pt x="88" y="28"/>
                    </a:cubicBezTo>
                    <a:cubicBezTo>
                      <a:pt x="96" y="28"/>
                      <a:pt x="100" y="26"/>
                      <a:pt x="103" y="21"/>
                    </a:cubicBezTo>
                    <a:cubicBezTo>
                      <a:pt x="109" y="21"/>
                      <a:pt x="117" y="21"/>
                      <a:pt x="117" y="21"/>
                    </a:cubicBezTo>
                    <a:cubicBezTo>
                      <a:pt x="111" y="40"/>
                      <a:pt x="146" y="35"/>
                      <a:pt x="153" y="45"/>
                    </a:cubicBezTo>
                    <a:cubicBezTo>
                      <a:pt x="122" y="45"/>
                      <a:pt x="122" y="45"/>
                      <a:pt x="122" y="45"/>
                    </a:cubicBezTo>
                    <a:cubicBezTo>
                      <a:pt x="127" y="67"/>
                      <a:pt x="146" y="55"/>
                      <a:pt x="156" y="64"/>
                    </a:cubicBezTo>
                    <a:cubicBezTo>
                      <a:pt x="155" y="65"/>
                      <a:pt x="151" y="65"/>
                      <a:pt x="151" y="67"/>
                    </a:cubicBezTo>
                    <a:cubicBezTo>
                      <a:pt x="151" y="79"/>
                      <a:pt x="160" y="74"/>
                      <a:pt x="163" y="71"/>
                    </a:cubicBezTo>
                    <a:cubicBezTo>
                      <a:pt x="181" y="76"/>
                      <a:pt x="197" y="81"/>
                      <a:pt x="216" y="81"/>
                    </a:cubicBezTo>
                    <a:cubicBezTo>
                      <a:pt x="257" y="81"/>
                      <a:pt x="271" y="61"/>
                      <a:pt x="310" y="61"/>
                    </a:cubicBezTo>
                    <a:cubicBezTo>
                      <a:pt x="340" y="61"/>
                      <a:pt x="360" y="63"/>
                      <a:pt x="371" y="83"/>
                    </a:cubicBezTo>
                    <a:cubicBezTo>
                      <a:pt x="369" y="84"/>
                      <a:pt x="365" y="85"/>
                      <a:pt x="363" y="85"/>
                    </a:cubicBezTo>
                    <a:lnTo>
                      <a:pt x="369" y="8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47" name="Freeform 137">
                <a:extLst>
                  <a:ext uri="{FF2B5EF4-FFF2-40B4-BE49-F238E27FC236}">
                    <a16:creationId xmlns:a16="http://schemas.microsoft.com/office/drawing/2014/main" id="{D5C765F5-0496-39C4-36D5-A38E1C361E4B}"/>
                  </a:ext>
                </a:extLst>
              </p:cNvPr>
              <p:cNvSpPr>
                <a:spLocks/>
              </p:cNvSpPr>
              <p:nvPr/>
            </p:nvSpPr>
            <p:spPr bwMode="auto">
              <a:xfrm>
                <a:off x="3433801" y="1739748"/>
                <a:ext cx="73461" cy="59687"/>
              </a:xfrm>
              <a:custGeom>
                <a:avLst/>
                <a:gdLst>
                  <a:gd name="T0" fmla="*/ 10 w 64"/>
                  <a:gd name="T1" fmla="*/ 18 h 52"/>
                  <a:gd name="T2" fmla="*/ 33 w 64"/>
                  <a:gd name="T3" fmla="*/ 0 h 52"/>
                  <a:gd name="T4" fmla="*/ 64 w 64"/>
                  <a:gd name="T5" fmla="*/ 26 h 52"/>
                  <a:gd name="T6" fmla="*/ 49 w 64"/>
                  <a:gd name="T7" fmla="*/ 52 h 52"/>
                  <a:gd name="T8" fmla="*/ 0 w 64"/>
                  <a:gd name="T9" fmla="*/ 30 h 52"/>
                  <a:gd name="T10" fmla="*/ 10 w 64"/>
                  <a:gd name="T11" fmla="*/ 18 h 52"/>
                </a:gdLst>
                <a:ahLst/>
                <a:cxnLst>
                  <a:cxn ang="0">
                    <a:pos x="T0" y="T1"/>
                  </a:cxn>
                  <a:cxn ang="0">
                    <a:pos x="T2" y="T3"/>
                  </a:cxn>
                  <a:cxn ang="0">
                    <a:pos x="T4" y="T5"/>
                  </a:cxn>
                  <a:cxn ang="0">
                    <a:pos x="T6" y="T7"/>
                  </a:cxn>
                  <a:cxn ang="0">
                    <a:pos x="T8" y="T9"/>
                  </a:cxn>
                  <a:cxn ang="0">
                    <a:pos x="T10" y="T11"/>
                  </a:cxn>
                </a:cxnLst>
                <a:rect l="0" t="0" r="r" b="b"/>
                <a:pathLst>
                  <a:path w="64" h="52">
                    <a:moveTo>
                      <a:pt x="10" y="18"/>
                    </a:moveTo>
                    <a:cubicBezTo>
                      <a:pt x="18" y="18"/>
                      <a:pt x="15" y="0"/>
                      <a:pt x="33" y="0"/>
                    </a:cubicBezTo>
                    <a:cubicBezTo>
                      <a:pt x="46" y="0"/>
                      <a:pt x="64" y="16"/>
                      <a:pt x="64" y="26"/>
                    </a:cubicBezTo>
                    <a:cubicBezTo>
                      <a:pt x="64" y="40"/>
                      <a:pt x="60" y="52"/>
                      <a:pt x="49" y="52"/>
                    </a:cubicBezTo>
                    <a:cubicBezTo>
                      <a:pt x="44" y="52"/>
                      <a:pt x="0" y="30"/>
                      <a:pt x="0" y="30"/>
                    </a:cubicBezTo>
                    <a:cubicBezTo>
                      <a:pt x="0" y="22"/>
                      <a:pt x="8" y="18"/>
                      <a:pt x="10"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48" name="Freeform 138">
                <a:extLst>
                  <a:ext uri="{FF2B5EF4-FFF2-40B4-BE49-F238E27FC236}">
                    <a16:creationId xmlns:a16="http://schemas.microsoft.com/office/drawing/2014/main" id="{86AF9F0F-3EA5-36C2-A8E1-54677443A66A}"/>
                  </a:ext>
                </a:extLst>
              </p:cNvPr>
              <p:cNvSpPr>
                <a:spLocks/>
              </p:cNvSpPr>
              <p:nvPr/>
            </p:nvSpPr>
            <p:spPr bwMode="auto">
              <a:xfrm>
                <a:off x="3442983" y="1626496"/>
                <a:ext cx="68870" cy="19896"/>
              </a:xfrm>
              <a:custGeom>
                <a:avLst/>
                <a:gdLst>
                  <a:gd name="T0" fmla="*/ 49 w 59"/>
                  <a:gd name="T1" fmla="*/ 0 h 18"/>
                  <a:gd name="T2" fmla="*/ 59 w 59"/>
                  <a:gd name="T3" fmla="*/ 0 h 18"/>
                  <a:gd name="T4" fmla="*/ 59 w 59"/>
                  <a:gd name="T5" fmla="*/ 10 h 18"/>
                  <a:gd name="T6" fmla="*/ 47 w 59"/>
                  <a:gd name="T7" fmla="*/ 18 h 18"/>
                  <a:gd name="T8" fmla="*/ 0 w 59"/>
                  <a:gd name="T9" fmla="*/ 9 h 18"/>
                  <a:gd name="T10" fmla="*/ 49 w 59"/>
                  <a:gd name="T11" fmla="*/ 0 h 18"/>
                </a:gdLst>
                <a:ahLst/>
                <a:cxnLst>
                  <a:cxn ang="0">
                    <a:pos x="T0" y="T1"/>
                  </a:cxn>
                  <a:cxn ang="0">
                    <a:pos x="T2" y="T3"/>
                  </a:cxn>
                  <a:cxn ang="0">
                    <a:pos x="T4" y="T5"/>
                  </a:cxn>
                  <a:cxn ang="0">
                    <a:pos x="T6" y="T7"/>
                  </a:cxn>
                  <a:cxn ang="0">
                    <a:pos x="T8" y="T9"/>
                  </a:cxn>
                  <a:cxn ang="0">
                    <a:pos x="T10" y="T11"/>
                  </a:cxn>
                </a:cxnLst>
                <a:rect l="0" t="0" r="r" b="b"/>
                <a:pathLst>
                  <a:path w="59" h="18">
                    <a:moveTo>
                      <a:pt x="49" y="0"/>
                    </a:moveTo>
                    <a:cubicBezTo>
                      <a:pt x="57" y="0"/>
                      <a:pt x="51" y="1"/>
                      <a:pt x="59" y="0"/>
                    </a:cubicBezTo>
                    <a:cubicBezTo>
                      <a:pt x="59" y="5"/>
                      <a:pt x="59" y="8"/>
                      <a:pt x="59" y="10"/>
                    </a:cubicBezTo>
                    <a:cubicBezTo>
                      <a:pt x="59" y="14"/>
                      <a:pt x="54" y="18"/>
                      <a:pt x="47" y="18"/>
                    </a:cubicBezTo>
                    <a:cubicBezTo>
                      <a:pt x="43" y="18"/>
                      <a:pt x="0" y="9"/>
                      <a:pt x="0" y="9"/>
                    </a:cubicBezTo>
                    <a:cubicBezTo>
                      <a:pt x="7" y="1"/>
                      <a:pt x="34" y="0"/>
                      <a:pt x="49"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49" name="Freeform 139">
                <a:extLst>
                  <a:ext uri="{FF2B5EF4-FFF2-40B4-BE49-F238E27FC236}">
                    <a16:creationId xmlns:a16="http://schemas.microsoft.com/office/drawing/2014/main" id="{53D10ED3-84A7-4EAF-FEA9-9E2381AA4FE5}"/>
                  </a:ext>
                </a:extLst>
              </p:cNvPr>
              <p:cNvSpPr>
                <a:spLocks/>
              </p:cNvSpPr>
              <p:nvPr/>
            </p:nvSpPr>
            <p:spPr bwMode="auto">
              <a:xfrm>
                <a:off x="3390949" y="1557627"/>
                <a:ext cx="81113" cy="68869"/>
              </a:xfrm>
              <a:custGeom>
                <a:avLst/>
                <a:gdLst>
                  <a:gd name="T0" fmla="*/ 18 w 71"/>
                  <a:gd name="T1" fmla="*/ 50 h 60"/>
                  <a:gd name="T2" fmla="*/ 25 w 71"/>
                  <a:gd name="T3" fmla="*/ 42 h 60"/>
                  <a:gd name="T4" fmla="*/ 0 w 71"/>
                  <a:gd name="T5" fmla="*/ 12 h 60"/>
                  <a:gd name="T6" fmla="*/ 18 w 71"/>
                  <a:gd name="T7" fmla="*/ 0 h 60"/>
                  <a:gd name="T8" fmla="*/ 44 w 71"/>
                  <a:gd name="T9" fmla="*/ 12 h 60"/>
                  <a:gd name="T10" fmla="*/ 71 w 71"/>
                  <a:gd name="T11" fmla="*/ 30 h 60"/>
                  <a:gd name="T12" fmla="*/ 71 w 71"/>
                  <a:gd name="T13" fmla="*/ 50 h 60"/>
                  <a:gd name="T14" fmla="*/ 18 w 71"/>
                  <a:gd name="T15" fmla="*/ 5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60">
                    <a:moveTo>
                      <a:pt x="18" y="50"/>
                    </a:moveTo>
                    <a:cubicBezTo>
                      <a:pt x="18" y="46"/>
                      <a:pt x="23" y="43"/>
                      <a:pt x="25" y="42"/>
                    </a:cubicBezTo>
                    <a:cubicBezTo>
                      <a:pt x="16" y="33"/>
                      <a:pt x="0" y="28"/>
                      <a:pt x="0" y="12"/>
                    </a:cubicBezTo>
                    <a:cubicBezTo>
                      <a:pt x="0" y="4"/>
                      <a:pt x="10" y="1"/>
                      <a:pt x="18" y="0"/>
                    </a:cubicBezTo>
                    <a:cubicBezTo>
                      <a:pt x="20" y="6"/>
                      <a:pt x="36" y="12"/>
                      <a:pt x="44" y="12"/>
                    </a:cubicBezTo>
                    <a:cubicBezTo>
                      <a:pt x="44" y="31"/>
                      <a:pt x="71" y="14"/>
                      <a:pt x="71" y="30"/>
                    </a:cubicBezTo>
                    <a:cubicBezTo>
                      <a:pt x="71" y="36"/>
                      <a:pt x="68" y="41"/>
                      <a:pt x="71" y="50"/>
                    </a:cubicBezTo>
                    <a:cubicBezTo>
                      <a:pt x="44" y="57"/>
                      <a:pt x="18" y="60"/>
                      <a:pt x="18" y="5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50" name="Freeform 140">
                <a:extLst>
                  <a:ext uri="{FF2B5EF4-FFF2-40B4-BE49-F238E27FC236}">
                    <a16:creationId xmlns:a16="http://schemas.microsoft.com/office/drawing/2014/main" id="{5C4BBF53-A6C0-50C5-4F29-BFC8C0519B20}"/>
                  </a:ext>
                </a:extLst>
              </p:cNvPr>
              <p:cNvSpPr>
                <a:spLocks/>
              </p:cNvSpPr>
              <p:nvPr/>
            </p:nvSpPr>
            <p:spPr bwMode="auto">
              <a:xfrm>
                <a:off x="3361870" y="1496410"/>
                <a:ext cx="29078" cy="18365"/>
              </a:xfrm>
              <a:custGeom>
                <a:avLst/>
                <a:gdLst>
                  <a:gd name="T0" fmla="*/ 26 w 26"/>
                  <a:gd name="T1" fmla="*/ 1 h 17"/>
                  <a:gd name="T2" fmla="*/ 26 w 26"/>
                  <a:gd name="T3" fmla="*/ 17 h 17"/>
                  <a:gd name="T4" fmla="*/ 13 w 26"/>
                  <a:gd name="T5" fmla="*/ 17 h 17"/>
                  <a:gd name="T6" fmla="*/ 0 w 26"/>
                  <a:gd name="T7" fmla="*/ 1 h 17"/>
                  <a:gd name="T8" fmla="*/ 26 w 26"/>
                  <a:gd name="T9" fmla="*/ 1 h 17"/>
                </a:gdLst>
                <a:ahLst/>
                <a:cxnLst>
                  <a:cxn ang="0">
                    <a:pos x="T0" y="T1"/>
                  </a:cxn>
                  <a:cxn ang="0">
                    <a:pos x="T2" y="T3"/>
                  </a:cxn>
                  <a:cxn ang="0">
                    <a:pos x="T4" y="T5"/>
                  </a:cxn>
                  <a:cxn ang="0">
                    <a:pos x="T6" y="T7"/>
                  </a:cxn>
                  <a:cxn ang="0">
                    <a:pos x="T8" y="T9"/>
                  </a:cxn>
                </a:cxnLst>
                <a:rect l="0" t="0" r="r" b="b"/>
                <a:pathLst>
                  <a:path w="26" h="17">
                    <a:moveTo>
                      <a:pt x="26" y="1"/>
                    </a:moveTo>
                    <a:cubicBezTo>
                      <a:pt x="26" y="17"/>
                      <a:pt x="26" y="17"/>
                      <a:pt x="26" y="17"/>
                    </a:cubicBezTo>
                    <a:cubicBezTo>
                      <a:pt x="13" y="17"/>
                      <a:pt x="13" y="17"/>
                      <a:pt x="13" y="17"/>
                    </a:cubicBezTo>
                    <a:cubicBezTo>
                      <a:pt x="9" y="12"/>
                      <a:pt x="0" y="10"/>
                      <a:pt x="0" y="1"/>
                    </a:cubicBezTo>
                    <a:cubicBezTo>
                      <a:pt x="9" y="0"/>
                      <a:pt x="21" y="1"/>
                      <a:pt x="26"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51" name="Freeform 141">
                <a:extLst>
                  <a:ext uri="{FF2B5EF4-FFF2-40B4-BE49-F238E27FC236}">
                    <a16:creationId xmlns:a16="http://schemas.microsoft.com/office/drawing/2014/main" id="{9140C0BE-E759-EDF1-17AB-472D0927C7DE}"/>
                  </a:ext>
                </a:extLst>
              </p:cNvPr>
              <p:cNvSpPr>
                <a:spLocks/>
              </p:cNvSpPr>
              <p:nvPr/>
            </p:nvSpPr>
            <p:spPr bwMode="auto">
              <a:xfrm>
                <a:off x="3447575" y="1415298"/>
                <a:ext cx="269357" cy="191303"/>
              </a:xfrm>
              <a:custGeom>
                <a:avLst/>
                <a:gdLst>
                  <a:gd name="T0" fmla="*/ 158 w 236"/>
                  <a:gd name="T1" fmla="*/ 67 h 166"/>
                  <a:gd name="T2" fmla="*/ 167 w 236"/>
                  <a:gd name="T3" fmla="*/ 67 h 166"/>
                  <a:gd name="T4" fmla="*/ 167 w 236"/>
                  <a:gd name="T5" fmla="*/ 57 h 166"/>
                  <a:gd name="T6" fmla="*/ 163 w 236"/>
                  <a:gd name="T7" fmla="*/ 51 h 166"/>
                  <a:gd name="T8" fmla="*/ 171 w 236"/>
                  <a:gd name="T9" fmla="*/ 51 h 166"/>
                  <a:gd name="T10" fmla="*/ 181 w 236"/>
                  <a:gd name="T11" fmla="*/ 64 h 166"/>
                  <a:gd name="T12" fmla="*/ 190 w 236"/>
                  <a:gd name="T13" fmla="*/ 76 h 166"/>
                  <a:gd name="T14" fmla="*/ 184 w 236"/>
                  <a:gd name="T15" fmla="*/ 88 h 166"/>
                  <a:gd name="T16" fmla="*/ 197 w 236"/>
                  <a:gd name="T17" fmla="*/ 88 h 166"/>
                  <a:gd name="T18" fmla="*/ 234 w 236"/>
                  <a:gd name="T19" fmla="*/ 99 h 166"/>
                  <a:gd name="T20" fmla="*/ 234 w 236"/>
                  <a:gd name="T21" fmla="*/ 111 h 166"/>
                  <a:gd name="T22" fmla="*/ 216 w 236"/>
                  <a:gd name="T23" fmla="*/ 115 h 166"/>
                  <a:gd name="T24" fmla="*/ 181 w 236"/>
                  <a:gd name="T25" fmla="*/ 140 h 166"/>
                  <a:gd name="T26" fmla="*/ 168 w 236"/>
                  <a:gd name="T27" fmla="*/ 124 h 166"/>
                  <a:gd name="T28" fmla="*/ 159 w 236"/>
                  <a:gd name="T29" fmla="*/ 136 h 166"/>
                  <a:gd name="T30" fmla="*/ 169 w 236"/>
                  <a:gd name="T31" fmla="*/ 152 h 166"/>
                  <a:gd name="T32" fmla="*/ 156 w 236"/>
                  <a:gd name="T33" fmla="*/ 152 h 166"/>
                  <a:gd name="T34" fmla="*/ 156 w 236"/>
                  <a:gd name="T35" fmla="*/ 162 h 166"/>
                  <a:gd name="T36" fmla="*/ 128 w 236"/>
                  <a:gd name="T37" fmla="*/ 148 h 166"/>
                  <a:gd name="T38" fmla="*/ 110 w 236"/>
                  <a:gd name="T39" fmla="*/ 166 h 166"/>
                  <a:gd name="T40" fmla="*/ 80 w 236"/>
                  <a:gd name="T41" fmla="*/ 152 h 166"/>
                  <a:gd name="T42" fmla="*/ 90 w 236"/>
                  <a:gd name="T43" fmla="*/ 146 h 166"/>
                  <a:gd name="T44" fmla="*/ 56 w 236"/>
                  <a:gd name="T45" fmla="*/ 126 h 166"/>
                  <a:gd name="T46" fmla="*/ 113 w 236"/>
                  <a:gd name="T47" fmla="*/ 111 h 166"/>
                  <a:gd name="T48" fmla="*/ 82 w 236"/>
                  <a:gd name="T49" fmla="*/ 104 h 166"/>
                  <a:gd name="T50" fmla="*/ 59 w 236"/>
                  <a:gd name="T51" fmla="*/ 111 h 166"/>
                  <a:gd name="T52" fmla="*/ 49 w 236"/>
                  <a:gd name="T53" fmla="*/ 100 h 166"/>
                  <a:gd name="T54" fmla="*/ 33 w 236"/>
                  <a:gd name="T55" fmla="*/ 107 h 166"/>
                  <a:gd name="T56" fmla="*/ 27 w 236"/>
                  <a:gd name="T57" fmla="*/ 99 h 166"/>
                  <a:gd name="T58" fmla="*/ 44 w 236"/>
                  <a:gd name="T59" fmla="*/ 88 h 166"/>
                  <a:gd name="T60" fmla="*/ 0 w 236"/>
                  <a:gd name="T61" fmla="*/ 63 h 166"/>
                  <a:gd name="T62" fmla="*/ 12 w 236"/>
                  <a:gd name="T63" fmla="*/ 63 h 166"/>
                  <a:gd name="T64" fmla="*/ 34 w 236"/>
                  <a:gd name="T65" fmla="*/ 71 h 166"/>
                  <a:gd name="T66" fmla="*/ 41 w 236"/>
                  <a:gd name="T67" fmla="*/ 64 h 166"/>
                  <a:gd name="T68" fmla="*/ 8 w 236"/>
                  <a:gd name="T69" fmla="*/ 47 h 166"/>
                  <a:gd name="T70" fmla="*/ 25 w 236"/>
                  <a:gd name="T71" fmla="*/ 39 h 166"/>
                  <a:gd name="T72" fmla="*/ 46 w 236"/>
                  <a:gd name="T73" fmla="*/ 45 h 166"/>
                  <a:gd name="T74" fmla="*/ 54 w 236"/>
                  <a:gd name="T75" fmla="*/ 37 h 166"/>
                  <a:gd name="T76" fmla="*/ 33 w 236"/>
                  <a:gd name="T77" fmla="*/ 37 h 166"/>
                  <a:gd name="T78" fmla="*/ 23 w 236"/>
                  <a:gd name="T79" fmla="*/ 24 h 166"/>
                  <a:gd name="T80" fmla="*/ 52 w 236"/>
                  <a:gd name="T81" fmla="*/ 17 h 166"/>
                  <a:gd name="T82" fmla="*/ 65 w 236"/>
                  <a:gd name="T83" fmla="*/ 17 h 166"/>
                  <a:gd name="T84" fmla="*/ 42 w 236"/>
                  <a:gd name="T85" fmla="*/ 0 h 166"/>
                  <a:gd name="T86" fmla="*/ 90 w 236"/>
                  <a:gd name="T87" fmla="*/ 9 h 166"/>
                  <a:gd name="T88" fmla="*/ 114 w 236"/>
                  <a:gd name="T89" fmla="*/ 43 h 166"/>
                  <a:gd name="T90" fmla="*/ 144 w 236"/>
                  <a:gd name="T91" fmla="*/ 45 h 166"/>
                  <a:gd name="T92" fmla="*/ 158 w 236"/>
                  <a:gd name="T93" fmla="*/ 6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6" h="166">
                    <a:moveTo>
                      <a:pt x="158" y="67"/>
                    </a:moveTo>
                    <a:cubicBezTo>
                      <a:pt x="167" y="67"/>
                      <a:pt x="167" y="67"/>
                      <a:pt x="167" y="67"/>
                    </a:cubicBezTo>
                    <a:cubicBezTo>
                      <a:pt x="167" y="57"/>
                      <a:pt x="167" y="57"/>
                      <a:pt x="167" y="57"/>
                    </a:cubicBezTo>
                    <a:cubicBezTo>
                      <a:pt x="163" y="51"/>
                      <a:pt x="163" y="51"/>
                      <a:pt x="163" y="51"/>
                    </a:cubicBezTo>
                    <a:cubicBezTo>
                      <a:pt x="165" y="51"/>
                      <a:pt x="168" y="51"/>
                      <a:pt x="171" y="51"/>
                    </a:cubicBezTo>
                    <a:cubicBezTo>
                      <a:pt x="181" y="51"/>
                      <a:pt x="181" y="55"/>
                      <a:pt x="181" y="64"/>
                    </a:cubicBezTo>
                    <a:cubicBezTo>
                      <a:pt x="181" y="70"/>
                      <a:pt x="190" y="71"/>
                      <a:pt x="190" y="76"/>
                    </a:cubicBezTo>
                    <a:cubicBezTo>
                      <a:pt x="190" y="82"/>
                      <a:pt x="184" y="84"/>
                      <a:pt x="184" y="88"/>
                    </a:cubicBezTo>
                    <a:cubicBezTo>
                      <a:pt x="184" y="95"/>
                      <a:pt x="196" y="88"/>
                      <a:pt x="197" y="88"/>
                    </a:cubicBezTo>
                    <a:cubicBezTo>
                      <a:pt x="205" y="88"/>
                      <a:pt x="224" y="98"/>
                      <a:pt x="234" y="99"/>
                    </a:cubicBezTo>
                    <a:cubicBezTo>
                      <a:pt x="234" y="104"/>
                      <a:pt x="236" y="107"/>
                      <a:pt x="234" y="111"/>
                    </a:cubicBezTo>
                    <a:cubicBezTo>
                      <a:pt x="231" y="115"/>
                      <a:pt x="222" y="114"/>
                      <a:pt x="216" y="115"/>
                    </a:cubicBezTo>
                    <a:cubicBezTo>
                      <a:pt x="201" y="116"/>
                      <a:pt x="190" y="140"/>
                      <a:pt x="181" y="140"/>
                    </a:cubicBezTo>
                    <a:cubicBezTo>
                      <a:pt x="171" y="140"/>
                      <a:pt x="171" y="133"/>
                      <a:pt x="168" y="124"/>
                    </a:cubicBezTo>
                    <a:cubicBezTo>
                      <a:pt x="165" y="128"/>
                      <a:pt x="163" y="132"/>
                      <a:pt x="159" y="136"/>
                    </a:cubicBezTo>
                    <a:cubicBezTo>
                      <a:pt x="164" y="144"/>
                      <a:pt x="167" y="146"/>
                      <a:pt x="169" y="152"/>
                    </a:cubicBezTo>
                    <a:cubicBezTo>
                      <a:pt x="156" y="152"/>
                      <a:pt x="156" y="152"/>
                      <a:pt x="156" y="152"/>
                    </a:cubicBezTo>
                    <a:cubicBezTo>
                      <a:pt x="156" y="162"/>
                      <a:pt x="156" y="162"/>
                      <a:pt x="156" y="162"/>
                    </a:cubicBezTo>
                    <a:cubicBezTo>
                      <a:pt x="149" y="163"/>
                      <a:pt x="135" y="153"/>
                      <a:pt x="128" y="148"/>
                    </a:cubicBezTo>
                    <a:cubicBezTo>
                      <a:pt x="128" y="162"/>
                      <a:pt x="122" y="166"/>
                      <a:pt x="110" y="166"/>
                    </a:cubicBezTo>
                    <a:cubicBezTo>
                      <a:pt x="98" y="166"/>
                      <a:pt x="81" y="163"/>
                      <a:pt x="80" y="152"/>
                    </a:cubicBezTo>
                    <a:cubicBezTo>
                      <a:pt x="85" y="151"/>
                      <a:pt x="87" y="149"/>
                      <a:pt x="90" y="146"/>
                    </a:cubicBezTo>
                    <a:cubicBezTo>
                      <a:pt x="77" y="146"/>
                      <a:pt x="56" y="138"/>
                      <a:pt x="56" y="126"/>
                    </a:cubicBezTo>
                    <a:cubicBezTo>
                      <a:pt x="56" y="111"/>
                      <a:pt x="103" y="113"/>
                      <a:pt x="113" y="111"/>
                    </a:cubicBezTo>
                    <a:cubicBezTo>
                      <a:pt x="102" y="107"/>
                      <a:pt x="93" y="104"/>
                      <a:pt x="82" y="104"/>
                    </a:cubicBezTo>
                    <a:cubicBezTo>
                      <a:pt x="71" y="104"/>
                      <a:pt x="68" y="111"/>
                      <a:pt x="59" y="111"/>
                    </a:cubicBezTo>
                    <a:cubicBezTo>
                      <a:pt x="52" y="111"/>
                      <a:pt x="51" y="105"/>
                      <a:pt x="49" y="100"/>
                    </a:cubicBezTo>
                    <a:cubicBezTo>
                      <a:pt x="41" y="103"/>
                      <a:pt x="39" y="107"/>
                      <a:pt x="33" y="107"/>
                    </a:cubicBezTo>
                    <a:cubicBezTo>
                      <a:pt x="28" y="107"/>
                      <a:pt x="27" y="103"/>
                      <a:pt x="27" y="99"/>
                    </a:cubicBezTo>
                    <a:cubicBezTo>
                      <a:pt x="34" y="95"/>
                      <a:pt x="40" y="95"/>
                      <a:pt x="44" y="88"/>
                    </a:cubicBezTo>
                    <a:cubicBezTo>
                      <a:pt x="18" y="88"/>
                      <a:pt x="3" y="86"/>
                      <a:pt x="0" y="63"/>
                    </a:cubicBezTo>
                    <a:cubicBezTo>
                      <a:pt x="12" y="63"/>
                      <a:pt x="12" y="63"/>
                      <a:pt x="12" y="63"/>
                    </a:cubicBezTo>
                    <a:cubicBezTo>
                      <a:pt x="15" y="66"/>
                      <a:pt x="28" y="71"/>
                      <a:pt x="34" y="71"/>
                    </a:cubicBezTo>
                    <a:cubicBezTo>
                      <a:pt x="37" y="71"/>
                      <a:pt x="41" y="64"/>
                      <a:pt x="41" y="64"/>
                    </a:cubicBezTo>
                    <a:cubicBezTo>
                      <a:pt x="31" y="61"/>
                      <a:pt x="8" y="56"/>
                      <a:pt x="8" y="47"/>
                    </a:cubicBezTo>
                    <a:cubicBezTo>
                      <a:pt x="8" y="38"/>
                      <a:pt x="18" y="39"/>
                      <a:pt x="25" y="39"/>
                    </a:cubicBezTo>
                    <a:cubicBezTo>
                      <a:pt x="36" y="39"/>
                      <a:pt x="40" y="45"/>
                      <a:pt x="46" y="45"/>
                    </a:cubicBezTo>
                    <a:cubicBezTo>
                      <a:pt x="50" y="45"/>
                      <a:pt x="52" y="39"/>
                      <a:pt x="54" y="37"/>
                    </a:cubicBezTo>
                    <a:cubicBezTo>
                      <a:pt x="47" y="32"/>
                      <a:pt x="37" y="37"/>
                      <a:pt x="33" y="37"/>
                    </a:cubicBezTo>
                    <a:cubicBezTo>
                      <a:pt x="30" y="37"/>
                      <a:pt x="23" y="25"/>
                      <a:pt x="23" y="24"/>
                    </a:cubicBezTo>
                    <a:cubicBezTo>
                      <a:pt x="32" y="18"/>
                      <a:pt x="38" y="14"/>
                      <a:pt x="52" y="17"/>
                    </a:cubicBezTo>
                    <a:cubicBezTo>
                      <a:pt x="65" y="17"/>
                      <a:pt x="65" y="17"/>
                      <a:pt x="65" y="17"/>
                    </a:cubicBezTo>
                    <a:cubicBezTo>
                      <a:pt x="56" y="12"/>
                      <a:pt x="43" y="11"/>
                      <a:pt x="42" y="0"/>
                    </a:cubicBezTo>
                    <a:cubicBezTo>
                      <a:pt x="61" y="2"/>
                      <a:pt x="76" y="3"/>
                      <a:pt x="90" y="9"/>
                    </a:cubicBezTo>
                    <a:cubicBezTo>
                      <a:pt x="105" y="15"/>
                      <a:pt x="102" y="38"/>
                      <a:pt x="114" y="43"/>
                    </a:cubicBezTo>
                    <a:cubicBezTo>
                      <a:pt x="125" y="48"/>
                      <a:pt x="133" y="40"/>
                      <a:pt x="144" y="45"/>
                    </a:cubicBezTo>
                    <a:cubicBezTo>
                      <a:pt x="156" y="49"/>
                      <a:pt x="151" y="60"/>
                      <a:pt x="158" y="6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52" name="Freeform 142">
                <a:extLst>
                  <a:ext uri="{FF2B5EF4-FFF2-40B4-BE49-F238E27FC236}">
                    <a16:creationId xmlns:a16="http://schemas.microsoft.com/office/drawing/2014/main" id="{E79E3521-465C-1E05-35A2-050C7CC1B3BD}"/>
                  </a:ext>
                </a:extLst>
              </p:cNvPr>
              <p:cNvSpPr>
                <a:spLocks/>
              </p:cNvSpPr>
              <p:nvPr/>
            </p:nvSpPr>
            <p:spPr bwMode="auto">
              <a:xfrm>
                <a:off x="3664897" y="2208058"/>
                <a:ext cx="174470" cy="116312"/>
              </a:xfrm>
              <a:custGeom>
                <a:avLst/>
                <a:gdLst>
                  <a:gd name="T0" fmla="*/ 11 w 153"/>
                  <a:gd name="T1" fmla="*/ 70 h 102"/>
                  <a:gd name="T2" fmla="*/ 19 w 153"/>
                  <a:gd name="T3" fmla="*/ 60 h 102"/>
                  <a:gd name="T4" fmla="*/ 19 w 153"/>
                  <a:gd name="T5" fmla="*/ 48 h 102"/>
                  <a:gd name="T6" fmla="*/ 44 w 153"/>
                  <a:gd name="T7" fmla="*/ 0 h 102"/>
                  <a:gd name="T8" fmla="*/ 55 w 153"/>
                  <a:gd name="T9" fmla="*/ 23 h 102"/>
                  <a:gd name="T10" fmla="*/ 62 w 153"/>
                  <a:gd name="T11" fmla="*/ 16 h 102"/>
                  <a:gd name="T12" fmla="*/ 116 w 153"/>
                  <a:gd name="T13" fmla="*/ 48 h 102"/>
                  <a:gd name="T14" fmla="*/ 121 w 153"/>
                  <a:gd name="T15" fmla="*/ 63 h 102"/>
                  <a:gd name="T16" fmla="*/ 153 w 153"/>
                  <a:gd name="T17" fmla="*/ 78 h 102"/>
                  <a:gd name="T18" fmla="*/ 128 w 153"/>
                  <a:gd name="T19" fmla="*/ 86 h 102"/>
                  <a:gd name="T20" fmla="*/ 108 w 153"/>
                  <a:gd name="T21" fmla="*/ 86 h 102"/>
                  <a:gd name="T22" fmla="*/ 79 w 153"/>
                  <a:gd name="T23" fmla="*/ 66 h 102"/>
                  <a:gd name="T24" fmla="*/ 44 w 153"/>
                  <a:gd name="T25" fmla="*/ 96 h 102"/>
                  <a:gd name="T26" fmla="*/ 38 w 153"/>
                  <a:gd name="T27" fmla="*/ 102 h 102"/>
                  <a:gd name="T28" fmla="*/ 32 w 153"/>
                  <a:gd name="T29" fmla="*/ 86 h 102"/>
                  <a:gd name="T30" fmla="*/ 0 w 153"/>
                  <a:gd name="T31" fmla="*/ 86 h 102"/>
                  <a:gd name="T32" fmla="*/ 11 w 153"/>
                  <a:gd name="T33"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3" h="102">
                    <a:moveTo>
                      <a:pt x="11" y="70"/>
                    </a:moveTo>
                    <a:cubicBezTo>
                      <a:pt x="15" y="67"/>
                      <a:pt x="19" y="65"/>
                      <a:pt x="19" y="60"/>
                    </a:cubicBezTo>
                    <a:cubicBezTo>
                      <a:pt x="19" y="53"/>
                      <a:pt x="19" y="55"/>
                      <a:pt x="19" y="48"/>
                    </a:cubicBezTo>
                    <a:cubicBezTo>
                      <a:pt x="19" y="35"/>
                      <a:pt x="22" y="3"/>
                      <a:pt x="44" y="0"/>
                    </a:cubicBezTo>
                    <a:cubicBezTo>
                      <a:pt x="47" y="12"/>
                      <a:pt x="51" y="15"/>
                      <a:pt x="55" y="23"/>
                    </a:cubicBezTo>
                    <a:cubicBezTo>
                      <a:pt x="57" y="20"/>
                      <a:pt x="59" y="18"/>
                      <a:pt x="62" y="16"/>
                    </a:cubicBezTo>
                    <a:cubicBezTo>
                      <a:pt x="78" y="37"/>
                      <a:pt x="102" y="29"/>
                      <a:pt x="116" y="48"/>
                    </a:cubicBezTo>
                    <a:cubicBezTo>
                      <a:pt x="119" y="54"/>
                      <a:pt x="117" y="59"/>
                      <a:pt x="121" y="63"/>
                    </a:cubicBezTo>
                    <a:cubicBezTo>
                      <a:pt x="133" y="72"/>
                      <a:pt x="147" y="68"/>
                      <a:pt x="153" y="78"/>
                    </a:cubicBezTo>
                    <a:cubicBezTo>
                      <a:pt x="145" y="83"/>
                      <a:pt x="138" y="86"/>
                      <a:pt x="128" y="86"/>
                    </a:cubicBezTo>
                    <a:cubicBezTo>
                      <a:pt x="119" y="86"/>
                      <a:pt x="116" y="86"/>
                      <a:pt x="108" y="86"/>
                    </a:cubicBezTo>
                    <a:cubicBezTo>
                      <a:pt x="108" y="86"/>
                      <a:pt x="84" y="68"/>
                      <a:pt x="79" y="66"/>
                    </a:cubicBezTo>
                    <a:cubicBezTo>
                      <a:pt x="79" y="84"/>
                      <a:pt x="54" y="101"/>
                      <a:pt x="44" y="96"/>
                    </a:cubicBezTo>
                    <a:cubicBezTo>
                      <a:pt x="41" y="100"/>
                      <a:pt x="41" y="102"/>
                      <a:pt x="38" y="102"/>
                    </a:cubicBezTo>
                    <a:cubicBezTo>
                      <a:pt x="28" y="102"/>
                      <a:pt x="31" y="94"/>
                      <a:pt x="32" y="86"/>
                    </a:cubicBezTo>
                    <a:cubicBezTo>
                      <a:pt x="20" y="83"/>
                      <a:pt x="6" y="86"/>
                      <a:pt x="0" y="86"/>
                    </a:cubicBezTo>
                    <a:cubicBezTo>
                      <a:pt x="0" y="73"/>
                      <a:pt x="10" y="74"/>
                      <a:pt x="11" y="7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53" name="Freeform 143">
                <a:extLst>
                  <a:ext uri="{FF2B5EF4-FFF2-40B4-BE49-F238E27FC236}">
                    <a16:creationId xmlns:a16="http://schemas.microsoft.com/office/drawing/2014/main" id="{437EBA96-0175-A2C7-2150-08F4651132B4}"/>
                  </a:ext>
                </a:extLst>
              </p:cNvPr>
              <p:cNvSpPr>
                <a:spLocks/>
              </p:cNvSpPr>
              <p:nvPr/>
            </p:nvSpPr>
            <p:spPr bwMode="auto">
              <a:xfrm>
                <a:off x="3914359" y="2093276"/>
                <a:ext cx="53565" cy="56626"/>
              </a:xfrm>
              <a:custGeom>
                <a:avLst/>
                <a:gdLst>
                  <a:gd name="T0" fmla="*/ 47 w 47"/>
                  <a:gd name="T1" fmla="*/ 31 h 49"/>
                  <a:gd name="T2" fmla="*/ 19 w 47"/>
                  <a:gd name="T3" fmla="*/ 49 h 49"/>
                  <a:gd name="T4" fmla="*/ 0 w 47"/>
                  <a:gd name="T5" fmla="*/ 31 h 49"/>
                  <a:gd name="T6" fmla="*/ 47 w 47"/>
                  <a:gd name="T7" fmla="*/ 31 h 49"/>
                </a:gdLst>
                <a:ahLst/>
                <a:cxnLst>
                  <a:cxn ang="0">
                    <a:pos x="T0" y="T1"/>
                  </a:cxn>
                  <a:cxn ang="0">
                    <a:pos x="T2" y="T3"/>
                  </a:cxn>
                  <a:cxn ang="0">
                    <a:pos x="T4" y="T5"/>
                  </a:cxn>
                  <a:cxn ang="0">
                    <a:pos x="T6" y="T7"/>
                  </a:cxn>
                </a:cxnLst>
                <a:rect l="0" t="0" r="r" b="b"/>
                <a:pathLst>
                  <a:path w="47" h="49">
                    <a:moveTo>
                      <a:pt x="47" y="31"/>
                    </a:moveTo>
                    <a:cubicBezTo>
                      <a:pt x="47" y="42"/>
                      <a:pt x="28" y="49"/>
                      <a:pt x="19" y="49"/>
                    </a:cubicBezTo>
                    <a:cubicBezTo>
                      <a:pt x="7" y="49"/>
                      <a:pt x="0" y="41"/>
                      <a:pt x="0" y="31"/>
                    </a:cubicBezTo>
                    <a:cubicBezTo>
                      <a:pt x="0" y="0"/>
                      <a:pt x="47" y="5"/>
                      <a:pt x="47" y="3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54" name="Freeform 144">
                <a:extLst>
                  <a:ext uri="{FF2B5EF4-FFF2-40B4-BE49-F238E27FC236}">
                    <a16:creationId xmlns:a16="http://schemas.microsoft.com/office/drawing/2014/main" id="{375CE1AA-6F98-B1D8-D2E4-4E619064544F}"/>
                  </a:ext>
                </a:extLst>
              </p:cNvPr>
              <p:cNvSpPr>
                <a:spLocks/>
              </p:cNvSpPr>
              <p:nvPr/>
            </p:nvSpPr>
            <p:spPr bwMode="auto">
              <a:xfrm>
                <a:off x="3753663" y="2330492"/>
                <a:ext cx="42852" cy="35200"/>
              </a:xfrm>
              <a:custGeom>
                <a:avLst/>
                <a:gdLst>
                  <a:gd name="T0" fmla="*/ 16 w 38"/>
                  <a:gd name="T1" fmla="*/ 1 h 31"/>
                  <a:gd name="T2" fmla="*/ 38 w 38"/>
                  <a:gd name="T3" fmla="*/ 4 h 31"/>
                  <a:gd name="T4" fmla="*/ 0 w 38"/>
                  <a:gd name="T5" fmla="*/ 31 h 31"/>
                  <a:gd name="T6" fmla="*/ 0 w 38"/>
                  <a:gd name="T7" fmla="*/ 21 h 31"/>
                  <a:gd name="T8" fmla="*/ 16 w 38"/>
                  <a:gd name="T9" fmla="*/ 1 h 31"/>
                </a:gdLst>
                <a:ahLst/>
                <a:cxnLst>
                  <a:cxn ang="0">
                    <a:pos x="T0" y="T1"/>
                  </a:cxn>
                  <a:cxn ang="0">
                    <a:pos x="T2" y="T3"/>
                  </a:cxn>
                  <a:cxn ang="0">
                    <a:pos x="T4" y="T5"/>
                  </a:cxn>
                  <a:cxn ang="0">
                    <a:pos x="T6" y="T7"/>
                  </a:cxn>
                  <a:cxn ang="0">
                    <a:pos x="T8" y="T9"/>
                  </a:cxn>
                </a:cxnLst>
                <a:rect l="0" t="0" r="r" b="b"/>
                <a:pathLst>
                  <a:path w="38" h="31">
                    <a:moveTo>
                      <a:pt x="16" y="1"/>
                    </a:moveTo>
                    <a:cubicBezTo>
                      <a:pt x="31" y="0"/>
                      <a:pt x="28" y="0"/>
                      <a:pt x="38" y="4"/>
                    </a:cubicBezTo>
                    <a:cubicBezTo>
                      <a:pt x="31" y="14"/>
                      <a:pt x="12" y="29"/>
                      <a:pt x="0" y="31"/>
                    </a:cubicBezTo>
                    <a:cubicBezTo>
                      <a:pt x="0" y="21"/>
                      <a:pt x="0" y="21"/>
                      <a:pt x="0" y="21"/>
                    </a:cubicBezTo>
                    <a:cubicBezTo>
                      <a:pt x="6" y="13"/>
                      <a:pt x="16" y="6"/>
                      <a:pt x="16"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55" name="Freeform 145">
                <a:extLst>
                  <a:ext uri="{FF2B5EF4-FFF2-40B4-BE49-F238E27FC236}">
                    <a16:creationId xmlns:a16="http://schemas.microsoft.com/office/drawing/2014/main" id="{B74B729D-AE0C-C200-1B38-35F0ECD4E4A7}"/>
                  </a:ext>
                </a:extLst>
              </p:cNvPr>
              <p:cNvSpPr>
                <a:spLocks/>
              </p:cNvSpPr>
              <p:nvPr/>
            </p:nvSpPr>
            <p:spPr bwMode="auto">
              <a:xfrm>
                <a:off x="3822532" y="1840756"/>
                <a:ext cx="116313" cy="52034"/>
              </a:xfrm>
              <a:custGeom>
                <a:avLst/>
                <a:gdLst>
                  <a:gd name="T0" fmla="*/ 38 w 102"/>
                  <a:gd name="T1" fmla="*/ 46 h 46"/>
                  <a:gd name="T2" fmla="*/ 15 w 102"/>
                  <a:gd name="T3" fmla="*/ 28 h 46"/>
                  <a:gd name="T4" fmla="*/ 0 w 102"/>
                  <a:gd name="T5" fmla="*/ 11 h 46"/>
                  <a:gd name="T6" fmla="*/ 13 w 102"/>
                  <a:gd name="T7" fmla="*/ 0 h 46"/>
                  <a:gd name="T8" fmla="*/ 51 w 102"/>
                  <a:gd name="T9" fmla="*/ 6 h 46"/>
                  <a:gd name="T10" fmla="*/ 102 w 102"/>
                  <a:gd name="T11" fmla="*/ 31 h 46"/>
                  <a:gd name="T12" fmla="*/ 89 w 102"/>
                  <a:gd name="T13" fmla="*/ 43 h 46"/>
                  <a:gd name="T14" fmla="*/ 66 w 102"/>
                  <a:gd name="T15" fmla="*/ 38 h 46"/>
                  <a:gd name="T16" fmla="*/ 38 w 102"/>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46">
                    <a:moveTo>
                      <a:pt x="38" y="46"/>
                    </a:moveTo>
                    <a:cubicBezTo>
                      <a:pt x="23" y="46"/>
                      <a:pt x="10" y="42"/>
                      <a:pt x="15" y="28"/>
                    </a:cubicBezTo>
                    <a:cubicBezTo>
                      <a:pt x="9" y="24"/>
                      <a:pt x="0" y="20"/>
                      <a:pt x="0" y="11"/>
                    </a:cubicBezTo>
                    <a:cubicBezTo>
                      <a:pt x="0" y="4"/>
                      <a:pt x="7" y="0"/>
                      <a:pt x="13" y="0"/>
                    </a:cubicBezTo>
                    <a:cubicBezTo>
                      <a:pt x="30" y="0"/>
                      <a:pt x="35" y="6"/>
                      <a:pt x="51" y="6"/>
                    </a:cubicBezTo>
                    <a:cubicBezTo>
                      <a:pt x="71" y="6"/>
                      <a:pt x="89" y="23"/>
                      <a:pt x="102" y="31"/>
                    </a:cubicBezTo>
                    <a:cubicBezTo>
                      <a:pt x="100" y="38"/>
                      <a:pt x="96" y="43"/>
                      <a:pt x="89" y="43"/>
                    </a:cubicBezTo>
                    <a:cubicBezTo>
                      <a:pt x="79" y="43"/>
                      <a:pt x="74" y="38"/>
                      <a:pt x="66" y="38"/>
                    </a:cubicBezTo>
                    <a:cubicBezTo>
                      <a:pt x="58" y="38"/>
                      <a:pt x="51" y="46"/>
                      <a:pt x="38" y="4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56" name="Freeform 146">
                <a:extLst>
                  <a:ext uri="{FF2B5EF4-FFF2-40B4-BE49-F238E27FC236}">
                    <a16:creationId xmlns:a16="http://schemas.microsoft.com/office/drawing/2014/main" id="{15F90BA2-0739-1D85-9125-91C7B33EF250}"/>
                  </a:ext>
                </a:extLst>
              </p:cNvPr>
              <p:cNvSpPr>
                <a:spLocks/>
              </p:cNvSpPr>
              <p:nvPr/>
            </p:nvSpPr>
            <p:spPr bwMode="auto">
              <a:xfrm>
                <a:off x="3833245" y="2353448"/>
                <a:ext cx="27548" cy="30608"/>
              </a:xfrm>
              <a:custGeom>
                <a:avLst/>
                <a:gdLst>
                  <a:gd name="T0" fmla="*/ 25 w 25"/>
                  <a:gd name="T1" fmla="*/ 9 h 27"/>
                  <a:gd name="T2" fmla="*/ 12 w 25"/>
                  <a:gd name="T3" fmla="*/ 27 h 27"/>
                  <a:gd name="T4" fmla="*/ 0 w 25"/>
                  <a:gd name="T5" fmla="*/ 15 h 27"/>
                  <a:gd name="T6" fmla="*/ 25 w 25"/>
                  <a:gd name="T7" fmla="*/ 9 h 27"/>
                </a:gdLst>
                <a:ahLst/>
                <a:cxnLst>
                  <a:cxn ang="0">
                    <a:pos x="T0" y="T1"/>
                  </a:cxn>
                  <a:cxn ang="0">
                    <a:pos x="T2" y="T3"/>
                  </a:cxn>
                  <a:cxn ang="0">
                    <a:pos x="T4" y="T5"/>
                  </a:cxn>
                  <a:cxn ang="0">
                    <a:pos x="T6" y="T7"/>
                  </a:cxn>
                </a:cxnLst>
                <a:rect l="0" t="0" r="r" b="b"/>
                <a:pathLst>
                  <a:path w="25" h="27">
                    <a:moveTo>
                      <a:pt x="25" y="9"/>
                    </a:moveTo>
                    <a:cubicBezTo>
                      <a:pt x="21" y="16"/>
                      <a:pt x="19" y="27"/>
                      <a:pt x="12" y="27"/>
                    </a:cubicBezTo>
                    <a:cubicBezTo>
                      <a:pt x="10" y="27"/>
                      <a:pt x="0" y="15"/>
                      <a:pt x="0" y="15"/>
                    </a:cubicBezTo>
                    <a:cubicBezTo>
                      <a:pt x="0" y="1"/>
                      <a:pt x="18" y="0"/>
                      <a:pt x="25" y="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57" name="Freeform 147">
                <a:extLst>
                  <a:ext uri="{FF2B5EF4-FFF2-40B4-BE49-F238E27FC236}">
                    <a16:creationId xmlns:a16="http://schemas.microsoft.com/office/drawing/2014/main" id="{0B3B2E38-103B-C20D-5D13-777F431CFB27}"/>
                  </a:ext>
                </a:extLst>
              </p:cNvPr>
              <p:cNvSpPr>
                <a:spLocks/>
              </p:cNvSpPr>
              <p:nvPr/>
            </p:nvSpPr>
            <p:spPr bwMode="auto">
              <a:xfrm>
                <a:off x="3975576" y="2108580"/>
                <a:ext cx="29078" cy="16835"/>
              </a:xfrm>
              <a:custGeom>
                <a:avLst/>
                <a:gdLst>
                  <a:gd name="T0" fmla="*/ 10 w 25"/>
                  <a:gd name="T1" fmla="*/ 14 h 15"/>
                  <a:gd name="T2" fmla="*/ 0 w 25"/>
                  <a:gd name="T3" fmla="*/ 8 h 15"/>
                  <a:gd name="T4" fmla="*/ 10 w 25"/>
                  <a:gd name="T5" fmla="*/ 0 h 15"/>
                  <a:gd name="T6" fmla="*/ 25 w 25"/>
                  <a:gd name="T7" fmla="*/ 13 h 15"/>
                  <a:gd name="T8" fmla="*/ 10 w 25"/>
                  <a:gd name="T9" fmla="*/ 14 h 15"/>
                </a:gdLst>
                <a:ahLst/>
                <a:cxnLst>
                  <a:cxn ang="0">
                    <a:pos x="T0" y="T1"/>
                  </a:cxn>
                  <a:cxn ang="0">
                    <a:pos x="T2" y="T3"/>
                  </a:cxn>
                  <a:cxn ang="0">
                    <a:pos x="T4" y="T5"/>
                  </a:cxn>
                  <a:cxn ang="0">
                    <a:pos x="T6" y="T7"/>
                  </a:cxn>
                  <a:cxn ang="0">
                    <a:pos x="T8" y="T9"/>
                  </a:cxn>
                </a:cxnLst>
                <a:rect l="0" t="0" r="r" b="b"/>
                <a:pathLst>
                  <a:path w="25" h="15">
                    <a:moveTo>
                      <a:pt x="10" y="14"/>
                    </a:moveTo>
                    <a:cubicBezTo>
                      <a:pt x="5" y="14"/>
                      <a:pt x="0" y="13"/>
                      <a:pt x="0" y="8"/>
                    </a:cubicBezTo>
                    <a:cubicBezTo>
                      <a:pt x="0" y="6"/>
                      <a:pt x="9" y="0"/>
                      <a:pt x="10" y="0"/>
                    </a:cubicBezTo>
                    <a:cubicBezTo>
                      <a:pt x="17" y="0"/>
                      <a:pt x="23" y="10"/>
                      <a:pt x="25" y="13"/>
                    </a:cubicBezTo>
                    <a:cubicBezTo>
                      <a:pt x="15" y="15"/>
                      <a:pt x="18" y="14"/>
                      <a:pt x="10" y="1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58" name="Freeform 148">
                <a:extLst>
                  <a:ext uri="{FF2B5EF4-FFF2-40B4-BE49-F238E27FC236}">
                    <a16:creationId xmlns:a16="http://schemas.microsoft.com/office/drawing/2014/main" id="{97C75893-3B25-F6C6-FF01-1EAE347D6A63}"/>
                  </a:ext>
                </a:extLst>
              </p:cNvPr>
              <p:cNvSpPr>
                <a:spLocks/>
              </p:cNvSpPr>
              <p:nvPr/>
            </p:nvSpPr>
            <p:spPr bwMode="auto">
              <a:xfrm>
                <a:off x="3853141" y="2055015"/>
                <a:ext cx="29078" cy="21426"/>
              </a:xfrm>
              <a:custGeom>
                <a:avLst/>
                <a:gdLst>
                  <a:gd name="T0" fmla="*/ 9 w 26"/>
                  <a:gd name="T1" fmla="*/ 18 h 18"/>
                  <a:gd name="T2" fmla="*/ 26 w 26"/>
                  <a:gd name="T3" fmla="*/ 0 h 18"/>
                  <a:gd name="T4" fmla="*/ 9 w 26"/>
                  <a:gd name="T5" fmla="*/ 18 h 18"/>
                </a:gdLst>
                <a:ahLst/>
                <a:cxnLst>
                  <a:cxn ang="0">
                    <a:pos x="T0" y="T1"/>
                  </a:cxn>
                  <a:cxn ang="0">
                    <a:pos x="T2" y="T3"/>
                  </a:cxn>
                  <a:cxn ang="0">
                    <a:pos x="T4" y="T5"/>
                  </a:cxn>
                </a:cxnLst>
                <a:rect l="0" t="0" r="r" b="b"/>
                <a:pathLst>
                  <a:path w="26" h="18">
                    <a:moveTo>
                      <a:pt x="9" y="18"/>
                    </a:moveTo>
                    <a:cubicBezTo>
                      <a:pt x="0" y="18"/>
                      <a:pt x="17" y="0"/>
                      <a:pt x="26" y="0"/>
                    </a:cubicBezTo>
                    <a:cubicBezTo>
                      <a:pt x="24" y="9"/>
                      <a:pt x="18" y="18"/>
                      <a:pt x="9"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60" name="Freeform 150">
                <a:extLst>
                  <a:ext uri="{FF2B5EF4-FFF2-40B4-BE49-F238E27FC236}">
                    <a16:creationId xmlns:a16="http://schemas.microsoft.com/office/drawing/2014/main" id="{5906A3E0-6029-7E82-FF14-B1AAA87844FF}"/>
                  </a:ext>
                </a:extLst>
              </p:cNvPr>
              <p:cNvSpPr>
                <a:spLocks/>
              </p:cNvSpPr>
              <p:nvPr/>
            </p:nvSpPr>
            <p:spPr bwMode="auto">
              <a:xfrm>
                <a:off x="3885280" y="2302944"/>
                <a:ext cx="19896" cy="19896"/>
              </a:xfrm>
              <a:custGeom>
                <a:avLst/>
                <a:gdLst>
                  <a:gd name="T0" fmla="*/ 17 w 17"/>
                  <a:gd name="T1" fmla="*/ 11 h 17"/>
                  <a:gd name="T2" fmla="*/ 0 w 17"/>
                  <a:gd name="T3" fmla="*/ 11 h 17"/>
                  <a:gd name="T4" fmla="*/ 17 w 17"/>
                  <a:gd name="T5" fmla="*/ 11 h 17"/>
                </a:gdLst>
                <a:ahLst/>
                <a:cxnLst>
                  <a:cxn ang="0">
                    <a:pos x="T0" y="T1"/>
                  </a:cxn>
                  <a:cxn ang="0">
                    <a:pos x="T2" y="T3"/>
                  </a:cxn>
                  <a:cxn ang="0">
                    <a:pos x="T4" y="T5"/>
                  </a:cxn>
                </a:cxnLst>
                <a:rect l="0" t="0" r="r" b="b"/>
                <a:pathLst>
                  <a:path w="17" h="17">
                    <a:moveTo>
                      <a:pt x="17" y="11"/>
                    </a:moveTo>
                    <a:cubicBezTo>
                      <a:pt x="10" y="17"/>
                      <a:pt x="7" y="17"/>
                      <a:pt x="0" y="11"/>
                    </a:cubicBezTo>
                    <a:cubicBezTo>
                      <a:pt x="7" y="0"/>
                      <a:pt x="8" y="6"/>
                      <a:pt x="17" y="1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61" name="Freeform 151">
                <a:extLst>
                  <a:ext uri="{FF2B5EF4-FFF2-40B4-BE49-F238E27FC236}">
                    <a16:creationId xmlns:a16="http://schemas.microsoft.com/office/drawing/2014/main" id="{E5903448-25AF-2D7B-61E6-60180DCE4A57}"/>
                  </a:ext>
                </a:extLst>
              </p:cNvPr>
              <p:cNvSpPr>
                <a:spLocks/>
              </p:cNvSpPr>
              <p:nvPr/>
            </p:nvSpPr>
            <p:spPr bwMode="auto">
              <a:xfrm>
                <a:off x="3739889" y="2198875"/>
                <a:ext cx="16835" cy="19896"/>
              </a:xfrm>
              <a:custGeom>
                <a:avLst/>
                <a:gdLst>
                  <a:gd name="T0" fmla="*/ 0 w 15"/>
                  <a:gd name="T1" fmla="*/ 5 h 17"/>
                  <a:gd name="T2" fmla="*/ 15 w 15"/>
                  <a:gd name="T3" fmla="*/ 17 h 17"/>
                  <a:gd name="T4" fmla="*/ 0 w 15"/>
                  <a:gd name="T5" fmla="*/ 5 h 17"/>
                </a:gdLst>
                <a:ahLst/>
                <a:cxnLst>
                  <a:cxn ang="0">
                    <a:pos x="T0" y="T1"/>
                  </a:cxn>
                  <a:cxn ang="0">
                    <a:pos x="T2" y="T3"/>
                  </a:cxn>
                  <a:cxn ang="0">
                    <a:pos x="T4" y="T5"/>
                  </a:cxn>
                </a:cxnLst>
                <a:rect l="0" t="0" r="r" b="b"/>
                <a:pathLst>
                  <a:path w="15" h="17">
                    <a:moveTo>
                      <a:pt x="0" y="5"/>
                    </a:moveTo>
                    <a:cubicBezTo>
                      <a:pt x="10" y="0"/>
                      <a:pt x="10" y="10"/>
                      <a:pt x="15" y="17"/>
                    </a:cubicBezTo>
                    <a:cubicBezTo>
                      <a:pt x="6" y="16"/>
                      <a:pt x="0" y="10"/>
                      <a:pt x="0" y="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64" name="Freeform 154">
                <a:extLst>
                  <a:ext uri="{FF2B5EF4-FFF2-40B4-BE49-F238E27FC236}">
                    <a16:creationId xmlns:a16="http://schemas.microsoft.com/office/drawing/2014/main" id="{AEAE233A-D0E0-24A8-D187-C67B27A382B6}"/>
                  </a:ext>
                </a:extLst>
              </p:cNvPr>
              <p:cNvSpPr>
                <a:spLocks/>
              </p:cNvSpPr>
              <p:nvPr/>
            </p:nvSpPr>
            <p:spPr bwMode="auto">
              <a:xfrm>
                <a:off x="4466847" y="2004511"/>
                <a:ext cx="71931" cy="48974"/>
              </a:xfrm>
              <a:custGeom>
                <a:avLst/>
                <a:gdLst>
                  <a:gd name="T0" fmla="*/ 16 w 63"/>
                  <a:gd name="T1" fmla="*/ 43 h 43"/>
                  <a:gd name="T2" fmla="*/ 0 w 63"/>
                  <a:gd name="T3" fmla="*/ 16 h 43"/>
                  <a:gd name="T4" fmla="*/ 17 w 63"/>
                  <a:gd name="T5" fmla="*/ 0 h 43"/>
                  <a:gd name="T6" fmla="*/ 63 w 63"/>
                  <a:gd name="T7" fmla="*/ 27 h 43"/>
                  <a:gd name="T8" fmla="*/ 32 w 63"/>
                  <a:gd name="T9" fmla="*/ 43 h 43"/>
                  <a:gd name="T10" fmla="*/ 16 w 63"/>
                  <a:gd name="T11" fmla="*/ 43 h 43"/>
                </a:gdLst>
                <a:ahLst/>
                <a:cxnLst>
                  <a:cxn ang="0">
                    <a:pos x="T0" y="T1"/>
                  </a:cxn>
                  <a:cxn ang="0">
                    <a:pos x="T2" y="T3"/>
                  </a:cxn>
                  <a:cxn ang="0">
                    <a:pos x="T4" y="T5"/>
                  </a:cxn>
                  <a:cxn ang="0">
                    <a:pos x="T6" y="T7"/>
                  </a:cxn>
                  <a:cxn ang="0">
                    <a:pos x="T8" y="T9"/>
                  </a:cxn>
                  <a:cxn ang="0">
                    <a:pos x="T10" y="T11"/>
                  </a:cxn>
                </a:cxnLst>
                <a:rect l="0" t="0" r="r" b="b"/>
                <a:pathLst>
                  <a:path w="63" h="43">
                    <a:moveTo>
                      <a:pt x="16" y="43"/>
                    </a:moveTo>
                    <a:cubicBezTo>
                      <a:pt x="9" y="43"/>
                      <a:pt x="0" y="25"/>
                      <a:pt x="0" y="16"/>
                    </a:cubicBezTo>
                    <a:cubicBezTo>
                      <a:pt x="0" y="4"/>
                      <a:pt x="10" y="0"/>
                      <a:pt x="17" y="0"/>
                    </a:cubicBezTo>
                    <a:cubicBezTo>
                      <a:pt x="37" y="0"/>
                      <a:pt x="43" y="21"/>
                      <a:pt x="63" y="27"/>
                    </a:cubicBezTo>
                    <a:cubicBezTo>
                      <a:pt x="61" y="41"/>
                      <a:pt x="45" y="43"/>
                      <a:pt x="32" y="43"/>
                    </a:cubicBezTo>
                    <a:lnTo>
                      <a:pt x="16" y="43"/>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65" name="Freeform 155">
                <a:extLst>
                  <a:ext uri="{FF2B5EF4-FFF2-40B4-BE49-F238E27FC236}">
                    <a16:creationId xmlns:a16="http://schemas.microsoft.com/office/drawing/2014/main" id="{07CB80C2-731C-1499-D203-9A7EAC270AA9}"/>
                  </a:ext>
                </a:extLst>
              </p:cNvPr>
              <p:cNvSpPr>
                <a:spLocks/>
              </p:cNvSpPr>
              <p:nvPr/>
            </p:nvSpPr>
            <p:spPr bwMode="auto">
              <a:xfrm>
                <a:off x="5352972" y="1748930"/>
                <a:ext cx="39791" cy="24487"/>
              </a:xfrm>
              <a:custGeom>
                <a:avLst/>
                <a:gdLst>
                  <a:gd name="T0" fmla="*/ 10 w 35"/>
                  <a:gd name="T1" fmla="*/ 22 h 22"/>
                  <a:gd name="T2" fmla="*/ 0 w 35"/>
                  <a:gd name="T3" fmla="*/ 10 h 22"/>
                  <a:gd name="T4" fmla="*/ 8 w 35"/>
                  <a:gd name="T5" fmla="*/ 0 h 22"/>
                  <a:gd name="T6" fmla="*/ 22 w 35"/>
                  <a:gd name="T7" fmla="*/ 0 h 22"/>
                  <a:gd name="T8" fmla="*/ 22 w 35"/>
                  <a:gd name="T9" fmla="*/ 10 h 22"/>
                  <a:gd name="T10" fmla="*/ 35 w 35"/>
                  <a:gd name="T11" fmla="*/ 10 h 22"/>
                  <a:gd name="T12" fmla="*/ 10 w 3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5" h="22">
                    <a:moveTo>
                      <a:pt x="10" y="22"/>
                    </a:moveTo>
                    <a:cubicBezTo>
                      <a:pt x="5" y="22"/>
                      <a:pt x="0" y="14"/>
                      <a:pt x="0" y="10"/>
                    </a:cubicBezTo>
                    <a:cubicBezTo>
                      <a:pt x="0" y="6"/>
                      <a:pt x="6" y="2"/>
                      <a:pt x="8" y="0"/>
                    </a:cubicBezTo>
                    <a:cubicBezTo>
                      <a:pt x="22" y="0"/>
                      <a:pt x="22" y="0"/>
                      <a:pt x="22" y="0"/>
                    </a:cubicBezTo>
                    <a:cubicBezTo>
                      <a:pt x="22" y="6"/>
                      <a:pt x="22" y="7"/>
                      <a:pt x="22" y="10"/>
                    </a:cubicBezTo>
                    <a:cubicBezTo>
                      <a:pt x="35" y="10"/>
                      <a:pt x="35" y="10"/>
                      <a:pt x="35" y="10"/>
                    </a:cubicBezTo>
                    <a:cubicBezTo>
                      <a:pt x="31" y="13"/>
                      <a:pt x="18" y="22"/>
                      <a:pt x="10" y="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66" name="Freeform 156">
                <a:extLst>
                  <a:ext uri="{FF2B5EF4-FFF2-40B4-BE49-F238E27FC236}">
                    <a16:creationId xmlns:a16="http://schemas.microsoft.com/office/drawing/2014/main" id="{1F1A49ED-9B65-8921-6E06-CEC143226452}"/>
                  </a:ext>
                </a:extLst>
              </p:cNvPr>
              <p:cNvSpPr>
                <a:spLocks/>
              </p:cNvSpPr>
              <p:nvPr/>
            </p:nvSpPr>
            <p:spPr bwMode="auto">
              <a:xfrm>
                <a:off x="4361247" y="2755950"/>
                <a:ext cx="160696" cy="165286"/>
              </a:xfrm>
              <a:custGeom>
                <a:avLst/>
                <a:gdLst>
                  <a:gd name="T0" fmla="*/ 8 w 141"/>
                  <a:gd name="T1" fmla="*/ 121 h 145"/>
                  <a:gd name="T2" fmla="*/ 0 w 141"/>
                  <a:gd name="T3" fmla="*/ 113 h 145"/>
                  <a:gd name="T4" fmla="*/ 14 w 141"/>
                  <a:gd name="T5" fmla="*/ 98 h 145"/>
                  <a:gd name="T6" fmla="*/ 14 w 141"/>
                  <a:gd name="T7" fmla="*/ 93 h 145"/>
                  <a:gd name="T8" fmla="*/ 8 w 141"/>
                  <a:gd name="T9" fmla="*/ 89 h 145"/>
                  <a:gd name="T10" fmla="*/ 49 w 141"/>
                  <a:gd name="T11" fmla="*/ 24 h 145"/>
                  <a:gd name="T12" fmla="*/ 72 w 141"/>
                  <a:gd name="T13" fmla="*/ 0 h 145"/>
                  <a:gd name="T14" fmla="*/ 77 w 141"/>
                  <a:gd name="T15" fmla="*/ 8 h 145"/>
                  <a:gd name="T16" fmla="*/ 56 w 141"/>
                  <a:gd name="T17" fmla="*/ 49 h 145"/>
                  <a:gd name="T18" fmla="*/ 56 w 141"/>
                  <a:gd name="T19" fmla="*/ 56 h 145"/>
                  <a:gd name="T20" fmla="*/ 68 w 141"/>
                  <a:gd name="T21" fmla="*/ 49 h 145"/>
                  <a:gd name="T22" fmla="*/ 80 w 141"/>
                  <a:gd name="T23" fmla="*/ 53 h 145"/>
                  <a:gd name="T24" fmla="*/ 76 w 141"/>
                  <a:gd name="T25" fmla="*/ 57 h 145"/>
                  <a:gd name="T26" fmla="*/ 76 w 141"/>
                  <a:gd name="T27" fmla="*/ 65 h 145"/>
                  <a:gd name="T28" fmla="*/ 90 w 141"/>
                  <a:gd name="T29" fmla="*/ 65 h 145"/>
                  <a:gd name="T30" fmla="*/ 90 w 141"/>
                  <a:gd name="T31" fmla="*/ 68 h 145"/>
                  <a:gd name="T32" fmla="*/ 99 w 141"/>
                  <a:gd name="T33" fmla="*/ 65 h 145"/>
                  <a:gd name="T34" fmla="*/ 121 w 141"/>
                  <a:gd name="T35" fmla="*/ 65 h 145"/>
                  <a:gd name="T36" fmla="*/ 120 w 141"/>
                  <a:gd name="T37" fmla="*/ 91 h 145"/>
                  <a:gd name="T38" fmla="*/ 128 w 141"/>
                  <a:gd name="T39" fmla="*/ 89 h 145"/>
                  <a:gd name="T40" fmla="*/ 121 w 141"/>
                  <a:gd name="T41" fmla="*/ 101 h 145"/>
                  <a:gd name="T42" fmla="*/ 126 w 141"/>
                  <a:gd name="T43" fmla="*/ 114 h 145"/>
                  <a:gd name="T44" fmla="*/ 136 w 141"/>
                  <a:gd name="T45" fmla="*/ 109 h 145"/>
                  <a:gd name="T46" fmla="*/ 141 w 141"/>
                  <a:gd name="T47" fmla="*/ 126 h 145"/>
                  <a:gd name="T48" fmla="*/ 129 w 141"/>
                  <a:gd name="T49" fmla="*/ 145 h 145"/>
                  <a:gd name="T50" fmla="*/ 122 w 141"/>
                  <a:gd name="T51" fmla="*/ 135 h 145"/>
                  <a:gd name="T52" fmla="*/ 116 w 141"/>
                  <a:gd name="T53" fmla="*/ 134 h 145"/>
                  <a:gd name="T54" fmla="*/ 109 w 141"/>
                  <a:gd name="T55" fmla="*/ 112 h 145"/>
                  <a:gd name="T56" fmla="*/ 87 w 141"/>
                  <a:gd name="T57" fmla="*/ 134 h 145"/>
                  <a:gd name="T58" fmla="*/ 82 w 141"/>
                  <a:gd name="T59" fmla="*/ 134 h 145"/>
                  <a:gd name="T60" fmla="*/ 90 w 141"/>
                  <a:gd name="T61" fmla="*/ 121 h 145"/>
                  <a:gd name="T62" fmla="*/ 69 w 141"/>
                  <a:gd name="T63" fmla="*/ 118 h 145"/>
                  <a:gd name="T64" fmla="*/ 54 w 141"/>
                  <a:gd name="T65" fmla="*/ 122 h 145"/>
                  <a:gd name="T66" fmla="*/ 31 w 141"/>
                  <a:gd name="T67" fmla="*/ 116 h 145"/>
                  <a:gd name="T68" fmla="*/ 8 w 141"/>
                  <a:gd name="T69" fmla="*/ 12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45">
                    <a:moveTo>
                      <a:pt x="8" y="121"/>
                    </a:moveTo>
                    <a:cubicBezTo>
                      <a:pt x="4" y="121"/>
                      <a:pt x="0" y="115"/>
                      <a:pt x="0" y="113"/>
                    </a:cubicBezTo>
                    <a:cubicBezTo>
                      <a:pt x="0" y="110"/>
                      <a:pt x="14" y="99"/>
                      <a:pt x="14" y="98"/>
                    </a:cubicBezTo>
                    <a:cubicBezTo>
                      <a:pt x="14" y="93"/>
                      <a:pt x="14" y="93"/>
                      <a:pt x="14" y="93"/>
                    </a:cubicBezTo>
                    <a:cubicBezTo>
                      <a:pt x="12" y="93"/>
                      <a:pt x="9" y="91"/>
                      <a:pt x="8" y="89"/>
                    </a:cubicBezTo>
                    <a:cubicBezTo>
                      <a:pt x="29" y="78"/>
                      <a:pt x="37" y="42"/>
                      <a:pt x="49" y="24"/>
                    </a:cubicBezTo>
                    <a:cubicBezTo>
                      <a:pt x="55" y="14"/>
                      <a:pt x="59" y="0"/>
                      <a:pt x="72" y="0"/>
                    </a:cubicBezTo>
                    <a:cubicBezTo>
                      <a:pt x="75" y="0"/>
                      <a:pt x="77" y="5"/>
                      <a:pt x="77" y="8"/>
                    </a:cubicBezTo>
                    <a:cubicBezTo>
                      <a:pt x="77" y="26"/>
                      <a:pt x="61" y="34"/>
                      <a:pt x="56" y="49"/>
                    </a:cubicBezTo>
                    <a:cubicBezTo>
                      <a:pt x="56" y="56"/>
                      <a:pt x="56" y="56"/>
                      <a:pt x="56" y="56"/>
                    </a:cubicBezTo>
                    <a:cubicBezTo>
                      <a:pt x="62" y="54"/>
                      <a:pt x="62" y="49"/>
                      <a:pt x="68" y="49"/>
                    </a:cubicBezTo>
                    <a:cubicBezTo>
                      <a:pt x="72" y="49"/>
                      <a:pt x="77" y="50"/>
                      <a:pt x="80" y="53"/>
                    </a:cubicBezTo>
                    <a:cubicBezTo>
                      <a:pt x="76" y="57"/>
                      <a:pt x="76" y="57"/>
                      <a:pt x="76" y="57"/>
                    </a:cubicBezTo>
                    <a:cubicBezTo>
                      <a:pt x="76" y="65"/>
                      <a:pt x="76" y="65"/>
                      <a:pt x="76" y="65"/>
                    </a:cubicBezTo>
                    <a:cubicBezTo>
                      <a:pt x="90" y="65"/>
                      <a:pt x="90" y="65"/>
                      <a:pt x="90" y="65"/>
                    </a:cubicBezTo>
                    <a:cubicBezTo>
                      <a:pt x="90" y="65"/>
                      <a:pt x="90" y="68"/>
                      <a:pt x="90" y="68"/>
                    </a:cubicBezTo>
                    <a:cubicBezTo>
                      <a:pt x="99" y="65"/>
                      <a:pt x="99" y="65"/>
                      <a:pt x="99" y="65"/>
                    </a:cubicBezTo>
                    <a:cubicBezTo>
                      <a:pt x="107" y="68"/>
                      <a:pt x="117" y="68"/>
                      <a:pt x="121" y="65"/>
                    </a:cubicBezTo>
                    <a:cubicBezTo>
                      <a:pt x="121" y="72"/>
                      <a:pt x="120" y="80"/>
                      <a:pt x="120" y="91"/>
                    </a:cubicBezTo>
                    <a:cubicBezTo>
                      <a:pt x="122" y="90"/>
                      <a:pt x="125" y="89"/>
                      <a:pt x="128" y="89"/>
                    </a:cubicBezTo>
                    <a:cubicBezTo>
                      <a:pt x="128" y="96"/>
                      <a:pt x="121" y="98"/>
                      <a:pt x="121" y="101"/>
                    </a:cubicBezTo>
                    <a:cubicBezTo>
                      <a:pt x="121" y="105"/>
                      <a:pt x="126" y="108"/>
                      <a:pt x="126" y="114"/>
                    </a:cubicBezTo>
                    <a:cubicBezTo>
                      <a:pt x="134" y="114"/>
                      <a:pt x="131" y="112"/>
                      <a:pt x="136" y="109"/>
                    </a:cubicBezTo>
                    <a:cubicBezTo>
                      <a:pt x="136" y="119"/>
                      <a:pt x="141" y="118"/>
                      <a:pt x="141" y="126"/>
                    </a:cubicBezTo>
                    <a:cubicBezTo>
                      <a:pt x="141" y="135"/>
                      <a:pt x="137" y="145"/>
                      <a:pt x="129" y="145"/>
                    </a:cubicBezTo>
                    <a:cubicBezTo>
                      <a:pt x="124" y="145"/>
                      <a:pt x="122" y="138"/>
                      <a:pt x="122" y="135"/>
                    </a:cubicBezTo>
                    <a:cubicBezTo>
                      <a:pt x="120" y="135"/>
                      <a:pt x="118" y="134"/>
                      <a:pt x="116" y="134"/>
                    </a:cubicBezTo>
                    <a:cubicBezTo>
                      <a:pt x="110" y="134"/>
                      <a:pt x="115" y="119"/>
                      <a:pt x="109" y="112"/>
                    </a:cubicBezTo>
                    <a:cubicBezTo>
                      <a:pt x="103" y="122"/>
                      <a:pt x="96" y="134"/>
                      <a:pt x="87" y="134"/>
                    </a:cubicBezTo>
                    <a:cubicBezTo>
                      <a:pt x="85" y="134"/>
                      <a:pt x="82" y="135"/>
                      <a:pt x="82" y="134"/>
                    </a:cubicBezTo>
                    <a:cubicBezTo>
                      <a:pt x="82" y="126"/>
                      <a:pt x="88" y="126"/>
                      <a:pt x="90" y="121"/>
                    </a:cubicBezTo>
                    <a:cubicBezTo>
                      <a:pt x="83" y="121"/>
                      <a:pt x="73" y="126"/>
                      <a:pt x="69" y="118"/>
                    </a:cubicBezTo>
                    <a:cubicBezTo>
                      <a:pt x="64" y="120"/>
                      <a:pt x="59" y="122"/>
                      <a:pt x="54" y="122"/>
                    </a:cubicBezTo>
                    <a:cubicBezTo>
                      <a:pt x="44" y="122"/>
                      <a:pt x="40" y="116"/>
                      <a:pt x="31" y="116"/>
                    </a:cubicBezTo>
                    <a:cubicBezTo>
                      <a:pt x="20" y="116"/>
                      <a:pt x="17" y="121"/>
                      <a:pt x="8" y="12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67" name="Freeform 157">
                <a:extLst>
                  <a:ext uri="{FF2B5EF4-FFF2-40B4-BE49-F238E27FC236}">
                    <a16:creationId xmlns:a16="http://schemas.microsoft.com/office/drawing/2014/main" id="{F0164F69-52A5-AC28-4F35-3DDA8A0CABB2}"/>
                  </a:ext>
                </a:extLst>
              </p:cNvPr>
              <p:cNvSpPr>
                <a:spLocks/>
              </p:cNvSpPr>
              <p:nvPr/>
            </p:nvSpPr>
            <p:spPr bwMode="auto">
              <a:xfrm>
                <a:off x="9197435" y="1696896"/>
                <a:ext cx="191305" cy="76521"/>
              </a:xfrm>
              <a:custGeom>
                <a:avLst/>
                <a:gdLst>
                  <a:gd name="T0" fmla="*/ 132 w 166"/>
                  <a:gd name="T1" fmla="*/ 51 h 67"/>
                  <a:gd name="T2" fmla="*/ 113 w 166"/>
                  <a:gd name="T3" fmla="*/ 59 h 67"/>
                  <a:gd name="T4" fmla="*/ 100 w 166"/>
                  <a:gd name="T5" fmla="*/ 51 h 67"/>
                  <a:gd name="T6" fmla="*/ 84 w 166"/>
                  <a:gd name="T7" fmla="*/ 57 h 67"/>
                  <a:gd name="T8" fmla="*/ 68 w 166"/>
                  <a:gd name="T9" fmla="*/ 63 h 67"/>
                  <a:gd name="T10" fmla="*/ 54 w 166"/>
                  <a:gd name="T11" fmla="*/ 55 h 67"/>
                  <a:gd name="T12" fmla="*/ 37 w 166"/>
                  <a:gd name="T13" fmla="*/ 67 h 67"/>
                  <a:gd name="T14" fmla="*/ 0 w 166"/>
                  <a:gd name="T15" fmla="*/ 31 h 67"/>
                  <a:gd name="T16" fmla="*/ 34 w 166"/>
                  <a:gd name="T17" fmla="*/ 0 h 67"/>
                  <a:gd name="T18" fmla="*/ 79 w 166"/>
                  <a:gd name="T19" fmla="*/ 25 h 67"/>
                  <a:gd name="T20" fmla="*/ 92 w 166"/>
                  <a:gd name="T21" fmla="*/ 4 h 67"/>
                  <a:gd name="T22" fmla="*/ 166 w 166"/>
                  <a:gd name="T23" fmla="*/ 25 h 67"/>
                  <a:gd name="T24" fmla="*/ 153 w 166"/>
                  <a:gd name="T25" fmla="*/ 51 h 67"/>
                  <a:gd name="T26" fmla="*/ 132 w 166"/>
                  <a:gd name="T27"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67">
                    <a:moveTo>
                      <a:pt x="132" y="51"/>
                    </a:moveTo>
                    <a:cubicBezTo>
                      <a:pt x="126" y="51"/>
                      <a:pt x="122" y="59"/>
                      <a:pt x="113" y="59"/>
                    </a:cubicBezTo>
                    <a:cubicBezTo>
                      <a:pt x="108" y="59"/>
                      <a:pt x="105" y="51"/>
                      <a:pt x="100" y="51"/>
                    </a:cubicBezTo>
                    <a:cubicBezTo>
                      <a:pt x="93" y="51"/>
                      <a:pt x="90" y="57"/>
                      <a:pt x="84" y="57"/>
                    </a:cubicBezTo>
                    <a:cubicBezTo>
                      <a:pt x="80" y="57"/>
                      <a:pt x="75" y="63"/>
                      <a:pt x="68" y="63"/>
                    </a:cubicBezTo>
                    <a:cubicBezTo>
                      <a:pt x="61" y="63"/>
                      <a:pt x="58" y="60"/>
                      <a:pt x="54" y="55"/>
                    </a:cubicBezTo>
                    <a:cubicBezTo>
                      <a:pt x="49" y="60"/>
                      <a:pt x="45" y="67"/>
                      <a:pt x="37" y="67"/>
                    </a:cubicBezTo>
                    <a:cubicBezTo>
                      <a:pt x="18" y="67"/>
                      <a:pt x="0" y="51"/>
                      <a:pt x="0" y="31"/>
                    </a:cubicBezTo>
                    <a:cubicBezTo>
                      <a:pt x="0" y="13"/>
                      <a:pt x="18" y="0"/>
                      <a:pt x="34" y="0"/>
                    </a:cubicBezTo>
                    <a:cubicBezTo>
                      <a:pt x="57" y="0"/>
                      <a:pt x="59" y="25"/>
                      <a:pt x="79" y="25"/>
                    </a:cubicBezTo>
                    <a:cubicBezTo>
                      <a:pt x="79" y="13"/>
                      <a:pt x="83" y="4"/>
                      <a:pt x="92" y="4"/>
                    </a:cubicBezTo>
                    <a:cubicBezTo>
                      <a:pt x="106" y="4"/>
                      <a:pt x="150" y="20"/>
                      <a:pt x="166" y="25"/>
                    </a:cubicBezTo>
                    <a:cubicBezTo>
                      <a:pt x="163" y="36"/>
                      <a:pt x="153" y="45"/>
                      <a:pt x="153" y="51"/>
                    </a:cubicBezTo>
                    <a:lnTo>
                      <a:pt x="132" y="5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68" name="Freeform 158">
                <a:extLst>
                  <a:ext uri="{FF2B5EF4-FFF2-40B4-BE49-F238E27FC236}">
                    <a16:creationId xmlns:a16="http://schemas.microsoft.com/office/drawing/2014/main" id="{5AC6437D-0CED-9192-37AC-0BCD8EB18FA8}"/>
                  </a:ext>
                </a:extLst>
              </p:cNvPr>
              <p:cNvSpPr>
                <a:spLocks/>
              </p:cNvSpPr>
              <p:nvPr/>
            </p:nvSpPr>
            <p:spPr bwMode="auto">
              <a:xfrm>
                <a:off x="2930286" y="3354346"/>
                <a:ext cx="988664" cy="697874"/>
              </a:xfrm>
              <a:custGeom>
                <a:avLst/>
                <a:gdLst>
                  <a:gd name="T0" fmla="*/ 430 w 865"/>
                  <a:gd name="T1" fmla="*/ 177 h 610"/>
                  <a:gd name="T2" fmla="*/ 422 w 865"/>
                  <a:gd name="T3" fmla="*/ 254 h 610"/>
                  <a:gd name="T4" fmla="*/ 430 w 865"/>
                  <a:gd name="T5" fmla="*/ 289 h 610"/>
                  <a:gd name="T6" fmla="*/ 482 w 865"/>
                  <a:gd name="T7" fmla="*/ 346 h 610"/>
                  <a:gd name="T8" fmla="*/ 536 w 865"/>
                  <a:gd name="T9" fmla="*/ 344 h 610"/>
                  <a:gd name="T10" fmla="*/ 561 w 865"/>
                  <a:gd name="T11" fmla="*/ 336 h 610"/>
                  <a:gd name="T12" fmla="*/ 623 w 865"/>
                  <a:gd name="T13" fmla="*/ 274 h 610"/>
                  <a:gd name="T14" fmla="*/ 655 w 865"/>
                  <a:gd name="T15" fmla="*/ 278 h 610"/>
                  <a:gd name="T16" fmla="*/ 642 w 865"/>
                  <a:gd name="T17" fmla="*/ 325 h 610"/>
                  <a:gd name="T18" fmla="*/ 633 w 865"/>
                  <a:gd name="T19" fmla="*/ 346 h 610"/>
                  <a:gd name="T20" fmla="*/ 627 w 865"/>
                  <a:gd name="T21" fmla="*/ 384 h 610"/>
                  <a:gd name="T22" fmla="*/ 614 w 865"/>
                  <a:gd name="T23" fmla="*/ 404 h 610"/>
                  <a:gd name="T24" fmla="*/ 695 w 865"/>
                  <a:gd name="T25" fmla="*/ 408 h 610"/>
                  <a:gd name="T26" fmla="*/ 731 w 865"/>
                  <a:gd name="T27" fmla="*/ 437 h 610"/>
                  <a:gd name="T28" fmla="*/ 726 w 865"/>
                  <a:gd name="T29" fmla="*/ 520 h 610"/>
                  <a:gd name="T30" fmla="*/ 775 w 865"/>
                  <a:gd name="T31" fmla="*/ 570 h 610"/>
                  <a:gd name="T32" fmla="*/ 865 w 865"/>
                  <a:gd name="T33" fmla="*/ 580 h 610"/>
                  <a:gd name="T34" fmla="*/ 838 w 865"/>
                  <a:gd name="T35" fmla="*/ 592 h 610"/>
                  <a:gd name="T36" fmla="*/ 823 w 865"/>
                  <a:gd name="T37" fmla="*/ 570 h 610"/>
                  <a:gd name="T38" fmla="*/ 803 w 865"/>
                  <a:gd name="T39" fmla="*/ 598 h 610"/>
                  <a:gd name="T40" fmla="*/ 766 w 865"/>
                  <a:gd name="T41" fmla="*/ 588 h 610"/>
                  <a:gd name="T42" fmla="*/ 739 w 865"/>
                  <a:gd name="T43" fmla="*/ 583 h 610"/>
                  <a:gd name="T44" fmla="*/ 697 w 865"/>
                  <a:gd name="T45" fmla="*/ 545 h 610"/>
                  <a:gd name="T46" fmla="*/ 689 w 865"/>
                  <a:gd name="T47" fmla="*/ 552 h 610"/>
                  <a:gd name="T48" fmla="*/ 672 w 865"/>
                  <a:gd name="T49" fmla="*/ 507 h 610"/>
                  <a:gd name="T50" fmla="*/ 638 w 865"/>
                  <a:gd name="T51" fmla="*/ 468 h 610"/>
                  <a:gd name="T52" fmla="*/ 592 w 865"/>
                  <a:gd name="T53" fmla="*/ 459 h 610"/>
                  <a:gd name="T54" fmla="*/ 505 w 865"/>
                  <a:gd name="T55" fmla="*/ 407 h 610"/>
                  <a:gd name="T56" fmla="*/ 483 w 865"/>
                  <a:gd name="T57" fmla="*/ 401 h 610"/>
                  <a:gd name="T58" fmla="*/ 439 w 865"/>
                  <a:gd name="T59" fmla="*/ 410 h 610"/>
                  <a:gd name="T60" fmla="*/ 380 w 865"/>
                  <a:gd name="T61" fmla="*/ 385 h 610"/>
                  <a:gd name="T62" fmla="*/ 334 w 865"/>
                  <a:gd name="T63" fmla="*/ 365 h 610"/>
                  <a:gd name="T64" fmla="*/ 301 w 865"/>
                  <a:gd name="T65" fmla="*/ 352 h 610"/>
                  <a:gd name="T66" fmla="*/ 255 w 865"/>
                  <a:gd name="T67" fmla="*/ 310 h 610"/>
                  <a:gd name="T68" fmla="*/ 255 w 865"/>
                  <a:gd name="T69" fmla="*/ 270 h 610"/>
                  <a:gd name="T70" fmla="*/ 176 w 865"/>
                  <a:gd name="T71" fmla="*/ 181 h 610"/>
                  <a:gd name="T72" fmla="*/ 141 w 865"/>
                  <a:gd name="T73" fmla="*/ 123 h 610"/>
                  <a:gd name="T74" fmla="*/ 107 w 865"/>
                  <a:gd name="T75" fmla="*/ 96 h 610"/>
                  <a:gd name="T76" fmla="*/ 84 w 865"/>
                  <a:gd name="T77" fmla="*/ 40 h 610"/>
                  <a:gd name="T78" fmla="*/ 48 w 865"/>
                  <a:gd name="T79" fmla="*/ 34 h 610"/>
                  <a:gd name="T80" fmla="*/ 84 w 865"/>
                  <a:gd name="T81" fmla="*/ 95 h 610"/>
                  <a:gd name="T82" fmla="*/ 126 w 865"/>
                  <a:gd name="T83" fmla="*/ 171 h 610"/>
                  <a:gd name="T84" fmla="*/ 165 w 865"/>
                  <a:gd name="T85" fmla="*/ 234 h 610"/>
                  <a:gd name="T86" fmla="*/ 148 w 865"/>
                  <a:gd name="T87" fmla="*/ 229 h 610"/>
                  <a:gd name="T88" fmla="*/ 111 w 865"/>
                  <a:gd name="T89" fmla="*/ 197 h 610"/>
                  <a:gd name="T90" fmla="*/ 89 w 865"/>
                  <a:gd name="T91" fmla="*/ 151 h 610"/>
                  <a:gd name="T92" fmla="*/ 69 w 865"/>
                  <a:gd name="T93" fmla="*/ 124 h 610"/>
                  <a:gd name="T94" fmla="*/ 19 w 865"/>
                  <a:gd name="T95" fmla="*/ 43 h 610"/>
                  <a:gd name="T96" fmla="*/ 0 w 865"/>
                  <a:gd name="T97" fmla="*/ 0 h 610"/>
                  <a:gd name="T98" fmla="*/ 130 w 865"/>
                  <a:gd name="T99" fmla="*/ 28 h 610"/>
                  <a:gd name="T100" fmla="*/ 193 w 865"/>
                  <a:gd name="T101" fmla="*/ 18 h 610"/>
                  <a:gd name="T102" fmla="*/ 261 w 865"/>
                  <a:gd name="T103" fmla="*/ 52 h 610"/>
                  <a:gd name="T104" fmla="*/ 322 w 865"/>
                  <a:gd name="T105" fmla="*/ 68 h 610"/>
                  <a:gd name="T106" fmla="*/ 428 w 865"/>
                  <a:gd name="T107" fmla="*/ 163 h 610"/>
                  <a:gd name="T108" fmla="*/ 424 w 865"/>
                  <a:gd name="T109" fmla="*/ 15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5" h="610">
                    <a:moveTo>
                      <a:pt x="427" y="165"/>
                    </a:moveTo>
                    <a:cubicBezTo>
                      <a:pt x="428" y="170"/>
                      <a:pt x="430" y="173"/>
                      <a:pt x="430" y="177"/>
                    </a:cubicBezTo>
                    <a:cubicBezTo>
                      <a:pt x="430" y="192"/>
                      <a:pt x="424" y="197"/>
                      <a:pt x="422" y="209"/>
                    </a:cubicBezTo>
                    <a:cubicBezTo>
                      <a:pt x="422" y="254"/>
                      <a:pt x="422" y="254"/>
                      <a:pt x="422" y="254"/>
                    </a:cubicBezTo>
                    <a:cubicBezTo>
                      <a:pt x="421" y="260"/>
                      <a:pt x="427" y="266"/>
                      <a:pt x="428" y="270"/>
                    </a:cubicBezTo>
                    <a:cubicBezTo>
                      <a:pt x="431" y="277"/>
                      <a:pt x="427" y="282"/>
                      <a:pt x="430" y="289"/>
                    </a:cubicBezTo>
                    <a:cubicBezTo>
                      <a:pt x="433" y="295"/>
                      <a:pt x="443" y="306"/>
                      <a:pt x="449" y="312"/>
                    </a:cubicBezTo>
                    <a:cubicBezTo>
                      <a:pt x="462" y="326"/>
                      <a:pt x="462" y="340"/>
                      <a:pt x="482" y="346"/>
                    </a:cubicBezTo>
                    <a:cubicBezTo>
                      <a:pt x="489" y="348"/>
                      <a:pt x="489" y="356"/>
                      <a:pt x="495" y="356"/>
                    </a:cubicBezTo>
                    <a:cubicBezTo>
                      <a:pt x="509" y="356"/>
                      <a:pt x="521" y="344"/>
                      <a:pt x="536" y="344"/>
                    </a:cubicBezTo>
                    <a:cubicBezTo>
                      <a:pt x="545" y="344"/>
                      <a:pt x="548" y="349"/>
                      <a:pt x="551" y="349"/>
                    </a:cubicBezTo>
                    <a:cubicBezTo>
                      <a:pt x="557" y="349"/>
                      <a:pt x="561" y="340"/>
                      <a:pt x="561" y="336"/>
                    </a:cubicBezTo>
                    <a:cubicBezTo>
                      <a:pt x="564" y="327"/>
                      <a:pt x="577" y="317"/>
                      <a:pt x="577" y="305"/>
                    </a:cubicBezTo>
                    <a:cubicBezTo>
                      <a:pt x="577" y="282"/>
                      <a:pt x="602" y="274"/>
                      <a:pt x="623" y="274"/>
                    </a:cubicBezTo>
                    <a:cubicBezTo>
                      <a:pt x="630" y="274"/>
                      <a:pt x="635" y="274"/>
                      <a:pt x="638" y="276"/>
                    </a:cubicBezTo>
                    <a:cubicBezTo>
                      <a:pt x="641" y="277"/>
                      <a:pt x="651" y="278"/>
                      <a:pt x="655" y="278"/>
                    </a:cubicBezTo>
                    <a:cubicBezTo>
                      <a:pt x="655" y="280"/>
                      <a:pt x="655" y="282"/>
                      <a:pt x="655" y="285"/>
                    </a:cubicBezTo>
                    <a:cubicBezTo>
                      <a:pt x="655" y="296"/>
                      <a:pt x="642" y="310"/>
                      <a:pt x="642" y="325"/>
                    </a:cubicBezTo>
                    <a:cubicBezTo>
                      <a:pt x="642" y="338"/>
                      <a:pt x="638" y="344"/>
                      <a:pt x="633" y="352"/>
                    </a:cubicBezTo>
                    <a:cubicBezTo>
                      <a:pt x="633" y="350"/>
                      <a:pt x="633" y="348"/>
                      <a:pt x="633" y="346"/>
                    </a:cubicBezTo>
                    <a:cubicBezTo>
                      <a:pt x="631" y="346"/>
                      <a:pt x="630" y="346"/>
                      <a:pt x="627" y="346"/>
                    </a:cubicBezTo>
                    <a:cubicBezTo>
                      <a:pt x="627" y="355"/>
                      <a:pt x="627" y="373"/>
                      <a:pt x="627" y="384"/>
                    </a:cubicBezTo>
                    <a:cubicBezTo>
                      <a:pt x="627" y="392"/>
                      <a:pt x="618" y="395"/>
                      <a:pt x="614" y="400"/>
                    </a:cubicBezTo>
                    <a:cubicBezTo>
                      <a:pt x="614" y="402"/>
                      <a:pt x="614" y="402"/>
                      <a:pt x="614" y="404"/>
                    </a:cubicBezTo>
                    <a:cubicBezTo>
                      <a:pt x="614" y="410"/>
                      <a:pt x="618" y="413"/>
                      <a:pt x="623" y="413"/>
                    </a:cubicBezTo>
                    <a:cubicBezTo>
                      <a:pt x="648" y="413"/>
                      <a:pt x="668" y="408"/>
                      <a:pt x="695" y="408"/>
                    </a:cubicBezTo>
                    <a:cubicBezTo>
                      <a:pt x="713" y="408"/>
                      <a:pt x="717" y="422"/>
                      <a:pt x="731" y="425"/>
                    </a:cubicBezTo>
                    <a:cubicBezTo>
                      <a:pt x="731" y="429"/>
                      <a:pt x="731" y="433"/>
                      <a:pt x="731" y="437"/>
                    </a:cubicBezTo>
                    <a:cubicBezTo>
                      <a:pt x="731" y="444"/>
                      <a:pt x="730" y="464"/>
                      <a:pt x="726" y="472"/>
                    </a:cubicBezTo>
                    <a:cubicBezTo>
                      <a:pt x="726" y="490"/>
                      <a:pt x="726" y="507"/>
                      <a:pt x="726" y="520"/>
                    </a:cubicBezTo>
                    <a:cubicBezTo>
                      <a:pt x="726" y="538"/>
                      <a:pt x="742" y="545"/>
                      <a:pt x="754" y="551"/>
                    </a:cubicBezTo>
                    <a:cubicBezTo>
                      <a:pt x="762" y="555"/>
                      <a:pt x="762" y="570"/>
                      <a:pt x="775" y="570"/>
                    </a:cubicBezTo>
                    <a:cubicBezTo>
                      <a:pt x="795" y="570"/>
                      <a:pt x="805" y="554"/>
                      <a:pt x="823" y="554"/>
                    </a:cubicBezTo>
                    <a:cubicBezTo>
                      <a:pt x="844" y="554"/>
                      <a:pt x="853" y="570"/>
                      <a:pt x="865" y="580"/>
                    </a:cubicBezTo>
                    <a:cubicBezTo>
                      <a:pt x="864" y="582"/>
                      <a:pt x="848" y="600"/>
                      <a:pt x="846" y="599"/>
                    </a:cubicBezTo>
                    <a:cubicBezTo>
                      <a:pt x="845" y="597"/>
                      <a:pt x="838" y="595"/>
                      <a:pt x="838" y="592"/>
                    </a:cubicBezTo>
                    <a:cubicBezTo>
                      <a:pt x="838" y="589"/>
                      <a:pt x="841" y="588"/>
                      <a:pt x="842" y="584"/>
                    </a:cubicBezTo>
                    <a:cubicBezTo>
                      <a:pt x="834" y="580"/>
                      <a:pt x="832" y="570"/>
                      <a:pt x="823" y="570"/>
                    </a:cubicBezTo>
                    <a:cubicBezTo>
                      <a:pt x="818" y="570"/>
                      <a:pt x="797" y="586"/>
                      <a:pt x="797" y="591"/>
                    </a:cubicBezTo>
                    <a:cubicBezTo>
                      <a:pt x="797" y="594"/>
                      <a:pt x="801" y="597"/>
                      <a:pt x="803" y="598"/>
                    </a:cubicBezTo>
                    <a:cubicBezTo>
                      <a:pt x="801" y="606"/>
                      <a:pt x="798" y="610"/>
                      <a:pt x="792" y="610"/>
                    </a:cubicBezTo>
                    <a:cubicBezTo>
                      <a:pt x="779" y="610"/>
                      <a:pt x="772" y="595"/>
                      <a:pt x="766" y="588"/>
                    </a:cubicBezTo>
                    <a:cubicBezTo>
                      <a:pt x="761" y="583"/>
                      <a:pt x="748" y="588"/>
                      <a:pt x="743" y="588"/>
                    </a:cubicBezTo>
                    <a:cubicBezTo>
                      <a:pt x="742" y="588"/>
                      <a:pt x="739" y="584"/>
                      <a:pt x="739" y="583"/>
                    </a:cubicBezTo>
                    <a:cubicBezTo>
                      <a:pt x="729" y="580"/>
                      <a:pt x="729" y="573"/>
                      <a:pt x="726" y="566"/>
                    </a:cubicBezTo>
                    <a:cubicBezTo>
                      <a:pt x="723" y="561"/>
                      <a:pt x="698" y="545"/>
                      <a:pt x="697" y="545"/>
                    </a:cubicBezTo>
                    <a:cubicBezTo>
                      <a:pt x="695" y="547"/>
                      <a:pt x="695" y="550"/>
                      <a:pt x="697" y="552"/>
                    </a:cubicBezTo>
                    <a:cubicBezTo>
                      <a:pt x="689" y="552"/>
                      <a:pt x="689" y="552"/>
                      <a:pt x="689" y="552"/>
                    </a:cubicBezTo>
                    <a:cubicBezTo>
                      <a:pt x="678" y="544"/>
                      <a:pt x="686" y="533"/>
                      <a:pt x="682" y="521"/>
                    </a:cubicBezTo>
                    <a:cubicBezTo>
                      <a:pt x="680" y="513"/>
                      <a:pt x="676" y="511"/>
                      <a:pt x="672" y="507"/>
                    </a:cubicBezTo>
                    <a:cubicBezTo>
                      <a:pt x="660" y="495"/>
                      <a:pt x="647" y="487"/>
                      <a:pt x="642" y="468"/>
                    </a:cubicBezTo>
                    <a:cubicBezTo>
                      <a:pt x="641" y="468"/>
                      <a:pt x="639" y="468"/>
                      <a:pt x="638" y="468"/>
                    </a:cubicBezTo>
                    <a:cubicBezTo>
                      <a:pt x="633" y="468"/>
                      <a:pt x="629" y="472"/>
                      <a:pt x="623" y="472"/>
                    </a:cubicBezTo>
                    <a:cubicBezTo>
                      <a:pt x="609" y="472"/>
                      <a:pt x="602" y="464"/>
                      <a:pt x="592" y="459"/>
                    </a:cubicBezTo>
                    <a:cubicBezTo>
                      <a:pt x="577" y="452"/>
                      <a:pt x="567" y="456"/>
                      <a:pt x="552" y="448"/>
                    </a:cubicBezTo>
                    <a:cubicBezTo>
                      <a:pt x="528" y="436"/>
                      <a:pt x="525" y="418"/>
                      <a:pt x="505" y="407"/>
                    </a:cubicBezTo>
                    <a:cubicBezTo>
                      <a:pt x="500" y="407"/>
                      <a:pt x="500" y="407"/>
                      <a:pt x="500" y="407"/>
                    </a:cubicBezTo>
                    <a:cubicBezTo>
                      <a:pt x="494" y="403"/>
                      <a:pt x="489" y="401"/>
                      <a:pt x="483" y="401"/>
                    </a:cubicBezTo>
                    <a:cubicBezTo>
                      <a:pt x="470" y="401"/>
                      <a:pt x="467" y="417"/>
                      <a:pt x="455" y="417"/>
                    </a:cubicBezTo>
                    <a:cubicBezTo>
                      <a:pt x="449" y="417"/>
                      <a:pt x="442" y="411"/>
                      <a:pt x="439" y="410"/>
                    </a:cubicBezTo>
                    <a:cubicBezTo>
                      <a:pt x="433" y="406"/>
                      <a:pt x="428" y="408"/>
                      <a:pt x="422" y="408"/>
                    </a:cubicBezTo>
                    <a:cubicBezTo>
                      <a:pt x="413" y="408"/>
                      <a:pt x="387" y="389"/>
                      <a:pt x="380" y="385"/>
                    </a:cubicBezTo>
                    <a:cubicBezTo>
                      <a:pt x="371" y="381"/>
                      <a:pt x="366" y="386"/>
                      <a:pt x="358" y="383"/>
                    </a:cubicBezTo>
                    <a:cubicBezTo>
                      <a:pt x="347" y="380"/>
                      <a:pt x="345" y="371"/>
                      <a:pt x="334" y="365"/>
                    </a:cubicBezTo>
                    <a:cubicBezTo>
                      <a:pt x="324" y="360"/>
                      <a:pt x="319" y="362"/>
                      <a:pt x="309" y="357"/>
                    </a:cubicBezTo>
                    <a:cubicBezTo>
                      <a:pt x="305" y="355"/>
                      <a:pt x="303" y="354"/>
                      <a:pt x="301" y="352"/>
                    </a:cubicBezTo>
                    <a:cubicBezTo>
                      <a:pt x="292" y="342"/>
                      <a:pt x="268" y="336"/>
                      <a:pt x="266" y="326"/>
                    </a:cubicBezTo>
                    <a:cubicBezTo>
                      <a:pt x="259" y="326"/>
                      <a:pt x="255" y="317"/>
                      <a:pt x="255" y="310"/>
                    </a:cubicBezTo>
                    <a:cubicBezTo>
                      <a:pt x="255" y="301"/>
                      <a:pt x="262" y="297"/>
                      <a:pt x="262" y="288"/>
                    </a:cubicBezTo>
                    <a:cubicBezTo>
                      <a:pt x="262" y="278"/>
                      <a:pt x="256" y="275"/>
                      <a:pt x="255" y="270"/>
                    </a:cubicBezTo>
                    <a:cubicBezTo>
                      <a:pt x="246" y="241"/>
                      <a:pt x="220" y="218"/>
                      <a:pt x="203" y="200"/>
                    </a:cubicBezTo>
                    <a:cubicBezTo>
                      <a:pt x="196" y="193"/>
                      <a:pt x="183" y="189"/>
                      <a:pt x="176" y="181"/>
                    </a:cubicBezTo>
                    <a:cubicBezTo>
                      <a:pt x="170" y="175"/>
                      <a:pt x="175" y="167"/>
                      <a:pt x="171" y="158"/>
                    </a:cubicBezTo>
                    <a:cubicBezTo>
                      <a:pt x="165" y="144"/>
                      <a:pt x="141" y="142"/>
                      <a:pt x="141" y="123"/>
                    </a:cubicBezTo>
                    <a:cubicBezTo>
                      <a:pt x="134" y="122"/>
                      <a:pt x="135" y="121"/>
                      <a:pt x="133" y="123"/>
                    </a:cubicBezTo>
                    <a:cubicBezTo>
                      <a:pt x="123" y="113"/>
                      <a:pt x="115" y="104"/>
                      <a:pt x="107" y="96"/>
                    </a:cubicBezTo>
                    <a:cubicBezTo>
                      <a:pt x="100" y="88"/>
                      <a:pt x="102" y="75"/>
                      <a:pt x="96" y="68"/>
                    </a:cubicBezTo>
                    <a:cubicBezTo>
                      <a:pt x="89" y="61"/>
                      <a:pt x="90" y="43"/>
                      <a:pt x="84" y="40"/>
                    </a:cubicBezTo>
                    <a:cubicBezTo>
                      <a:pt x="71" y="34"/>
                      <a:pt x="59" y="34"/>
                      <a:pt x="49" y="24"/>
                    </a:cubicBezTo>
                    <a:cubicBezTo>
                      <a:pt x="47" y="27"/>
                      <a:pt x="48" y="32"/>
                      <a:pt x="48" y="34"/>
                    </a:cubicBezTo>
                    <a:cubicBezTo>
                      <a:pt x="48" y="51"/>
                      <a:pt x="55" y="61"/>
                      <a:pt x="61" y="75"/>
                    </a:cubicBezTo>
                    <a:cubicBezTo>
                      <a:pt x="67" y="87"/>
                      <a:pt x="77" y="87"/>
                      <a:pt x="84" y="95"/>
                    </a:cubicBezTo>
                    <a:cubicBezTo>
                      <a:pt x="95" y="106"/>
                      <a:pt x="96" y="114"/>
                      <a:pt x="100" y="127"/>
                    </a:cubicBezTo>
                    <a:cubicBezTo>
                      <a:pt x="105" y="146"/>
                      <a:pt x="121" y="154"/>
                      <a:pt x="126" y="171"/>
                    </a:cubicBezTo>
                    <a:cubicBezTo>
                      <a:pt x="132" y="190"/>
                      <a:pt x="137" y="211"/>
                      <a:pt x="150" y="220"/>
                    </a:cubicBezTo>
                    <a:cubicBezTo>
                      <a:pt x="156" y="214"/>
                      <a:pt x="165" y="228"/>
                      <a:pt x="165" y="234"/>
                    </a:cubicBezTo>
                    <a:cubicBezTo>
                      <a:pt x="165" y="238"/>
                      <a:pt x="162" y="246"/>
                      <a:pt x="160" y="246"/>
                    </a:cubicBezTo>
                    <a:cubicBezTo>
                      <a:pt x="158" y="246"/>
                      <a:pt x="148" y="232"/>
                      <a:pt x="148" y="229"/>
                    </a:cubicBezTo>
                    <a:cubicBezTo>
                      <a:pt x="134" y="229"/>
                      <a:pt x="127" y="210"/>
                      <a:pt x="118" y="204"/>
                    </a:cubicBezTo>
                    <a:cubicBezTo>
                      <a:pt x="114" y="201"/>
                      <a:pt x="113" y="201"/>
                      <a:pt x="111" y="197"/>
                    </a:cubicBezTo>
                    <a:cubicBezTo>
                      <a:pt x="111" y="177"/>
                      <a:pt x="111" y="177"/>
                      <a:pt x="111" y="177"/>
                    </a:cubicBezTo>
                    <a:cubicBezTo>
                      <a:pt x="102" y="168"/>
                      <a:pt x="96" y="159"/>
                      <a:pt x="89" y="151"/>
                    </a:cubicBezTo>
                    <a:cubicBezTo>
                      <a:pt x="78" y="140"/>
                      <a:pt x="62" y="142"/>
                      <a:pt x="54" y="131"/>
                    </a:cubicBezTo>
                    <a:cubicBezTo>
                      <a:pt x="58" y="131"/>
                      <a:pt x="76" y="133"/>
                      <a:pt x="69" y="124"/>
                    </a:cubicBezTo>
                    <a:cubicBezTo>
                      <a:pt x="58" y="107"/>
                      <a:pt x="45" y="90"/>
                      <a:pt x="32" y="81"/>
                    </a:cubicBezTo>
                    <a:cubicBezTo>
                      <a:pt x="23" y="75"/>
                      <a:pt x="24" y="53"/>
                      <a:pt x="19" y="43"/>
                    </a:cubicBezTo>
                    <a:cubicBezTo>
                      <a:pt x="12" y="29"/>
                      <a:pt x="6" y="24"/>
                      <a:pt x="0" y="6"/>
                    </a:cubicBezTo>
                    <a:cubicBezTo>
                      <a:pt x="0" y="0"/>
                      <a:pt x="0" y="0"/>
                      <a:pt x="0" y="0"/>
                    </a:cubicBezTo>
                    <a:cubicBezTo>
                      <a:pt x="49" y="0"/>
                      <a:pt x="49" y="0"/>
                      <a:pt x="49" y="0"/>
                    </a:cubicBezTo>
                    <a:cubicBezTo>
                      <a:pt x="130" y="28"/>
                      <a:pt x="130" y="28"/>
                      <a:pt x="130" y="28"/>
                    </a:cubicBezTo>
                    <a:cubicBezTo>
                      <a:pt x="193" y="28"/>
                      <a:pt x="193" y="28"/>
                      <a:pt x="193" y="28"/>
                    </a:cubicBezTo>
                    <a:cubicBezTo>
                      <a:pt x="193" y="18"/>
                      <a:pt x="193" y="18"/>
                      <a:pt x="193" y="18"/>
                    </a:cubicBezTo>
                    <a:cubicBezTo>
                      <a:pt x="208" y="18"/>
                      <a:pt x="208" y="18"/>
                      <a:pt x="208" y="18"/>
                    </a:cubicBezTo>
                    <a:cubicBezTo>
                      <a:pt x="234" y="26"/>
                      <a:pt x="249" y="29"/>
                      <a:pt x="261" y="52"/>
                    </a:cubicBezTo>
                    <a:cubicBezTo>
                      <a:pt x="268" y="63"/>
                      <a:pt x="280" y="90"/>
                      <a:pt x="296" y="90"/>
                    </a:cubicBezTo>
                    <a:cubicBezTo>
                      <a:pt x="310" y="90"/>
                      <a:pt x="305" y="68"/>
                      <a:pt x="322" y="68"/>
                    </a:cubicBezTo>
                    <a:cubicBezTo>
                      <a:pt x="367" y="68"/>
                      <a:pt x="366" y="126"/>
                      <a:pt x="390" y="151"/>
                    </a:cubicBezTo>
                    <a:cubicBezTo>
                      <a:pt x="396" y="158"/>
                      <a:pt x="415" y="162"/>
                      <a:pt x="428" y="163"/>
                    </a:cubicBezTo>
                    <a:cubicBezTo>
                      <a:pt x="428" y="161"/>
                      <a:pt x="424" y="158"/>
                      <a:pt x="424" y="155"/>
                    </a:cubicBezTo>
                    <a:cubicBezTo>
                      <a:pt x="424" y="155"/>
                      <a:pt x="424" y="155"/>
                      <a:pt x="424" y="155"/>
                    </a:cubicBezTo>
                    <a:lnTo>
                      <a:pt x="427" y="165"/>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69" name="Freeform 159">
                <a:extLst>
                  <a:ext uri="{FF2B5EF4-FFF2-40B4-BE49-F238E27FC236}">
                    <a16:creationId xmlns:a16="http://schemas.microsoft.com/office/drawing/2014/main" id="{8BDD6DBC-4542-15F2-1256-85EC516677E5}"/>
                  </a:ext>
                </a:extLst>
              </p:cNvPr>
              <p:cNvSpPr>
                <a:spLocks/>
              </p:cNvSpPr>
              <p:nvPr/>
            </p:nvSpPr>
            <p:spPr bwMode="auto">
              <a:xfrm>
                <a:off x="3799576" y="2703915"/>
                <a:ext cx="29078" cy="16835"/>
              </a:xfrm>
              <a:custGeom>
                <a:avLst/>
                <a:gdLst>
                  <a:gd name="T0" fmla="*/ 0 w 26"/>
                  <a:gd name="T1" fmla="*/ 0 h 14"/>
                  <a:gd name="T2" fmla="*/ 26 w 26"/>
                  <a:gd name="T3" fmla="*/ 13 h 14"/>
                  <a:gd name="T4" fmla="*/ 22 w 26"/>
                  <a:gd name="T5" fmla="*/ 13 h 14"/>
                  <a:gd name="T6" fmla="*/ 0 w 26"/>
                  <a:gd name="T7" fmla="*/ 5 h 14"/>
                  <a:gd name="T8" fmla="*/ 0 w 26"/>
                  <a:gd name="T9" fmla="*/ 0 h 14"/>
                </a:gdLst>
                <a:ahLst/>
                <a:cxnLst>
                  <a:cxn ang="0">
                    <a:pos x="T0" y="T1"/>
                  </a:cxn>
                  <a:cxn ang="0">
                    <a:pos x="T2" y="T3"/>
                  </a:cxn>
                  <a:cxn ang="0">
                    <a:pos x="T4" y="T5"/>
                  </a:cxn>
                  <a:cxn ang="0">
                    <a:pos x="T6" y="T7"/>
                  </a:cxn>
                  <a:cxn ang="0">
                    <a:pos x="T8" y="T9"/>
                  </a:cxn>
                </a:cxnLst>
                <a:rect l="0" t="0" r="r" b="b"/>
                <a:pathLst>
                  <a:path w="26" h="14">
                    <a:moveTo>
                      <a:pt x="0" y="0"/>
                    </a:moveTo>
                    <a:cubicBezTo>
                      <a:pt x="13" y="0"/>
                      <a:pt x="26" y="2"/>
                      <a:pt x="26" y="13"/>
                    </a:cubicBezTo>
                    <a:cubicBezTo>
                      <a:pt x="26" y="14"/>
                      <a:pt x="23" y="13"/>
                      <a:pt x="22" y="13"/>
                    </a:cubicBezTo>
                    <a:cubicBezTo>
                      <a:pt x="15" y="13"/>
                      <a:pt x="4" y="10"/>
                      <a:pt x="0" y="5"/>
                    </a:cubicBezTo>
                    <a:cubicBezTo>
                      <a:pt x="1" y="4"/>
                      <a:pt x="1" y="1"/>
                      <a:pt x="0"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70" name="Freeform 160">
                <a:extLst>
                  <a:ext uri="{FF2B5EF4-FFF2-40B4-BE49-F238E27FC236}">
                    <a16:creationId xmlns:a16="http://schemas.microsoft.com/office/drawing/2014/main" id="{681B2343-F63E-DE6D-DD05-B6C8C942233A}"/>
                  </a:ext>
                </a:extLst>
              </p:cNvPr>
              <p:cNvSpPr>
                <a:spLocks/>
              </p:cNvSpPr>
              <p:nvPr/>
            </p:nvSpPr>
            <p:spPr bwMode="auto">
              <a:xfrm>
                <a:off x="2654807" y="2789619"/>
                <a:ext cx="116313" cy="79582"/>
              </a:xfrm>
              <a:custGeom>
                <a:avLst/>
                <a:gdLst>
                  <a:gd name="T0" fmla="*/ 0 w 102"/>
                  <a:gd name="T1" fmla="*/ 4 h 69"/>
                  <a:gd name="T2" fmla="*/ 11 w 102"/>
                  <a:gd name="T3" fmla="*/ 0 h 69"/>
                  <a:gd name="T4" fmla="*/ 31 w 102"/>
                  <a:gd name="T5" fmla="*/ 11 h 69"/>
                  <a:gd name="T6" fmla="*/ 102 w 102"/>
                  <a:gd name="T7" fmla="*/ 62 h 69"/>
                  <a:gd name="T8" fmla="*/ 102 w 102"/>
                  <a:gd name="T9" fmla="*/ 69 h 69"/>
                  <a:gd name="T10" fmla="*/ 95 w 102"/>
                  <a:gd name="T11" fmla="*/ 69 h 69"/>
                  <a:gd name="T12" fmla="*/ 39 w 102"/>
                  <a:gd name="T13" fmla="*/ 40 h 69"/>
                  <a:gd name="T14" fmla="*/ 47 w 102"/>
                  <a:gd name="T15" fmla="*/ 32 h 69"/>
                  <a:gd name="T16" fmla="*/ 7 w 102"/>
                  <a:gd name="T17" fmla="*/ 15 h 69"/>
                  <a:gd name="T18" fmla="*/ 15 w 102"/>
                  <a:gd name="T19" fmla="*/ 7 h 69"/>
                  <a:gd name="T20" fmla="*/ 3 w 102"/>
                  <a:gd name="T21" fmla="*/ 4 h 69"/>
                  <a:gd name="T22" fmla="*/ 0 w 102"/>
                  <a:gd name="T2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69">
                    <a:moveTo>
                      <a:pt x="0" y="4"/>
                    </a:moveTo>
                    <a:cubicBezTo>
                      <a:pt x="3" y="3"/>
                      <a:pt x="7" y="0"/>
                      <a:pt x="11" y="0"/>
                    </a:cubicBezTo>
                    <a:cubicBezTo>
                      <a:pt x="19" y="0"/>
                      <a:pt x="26" y="10"/>
                      <a:pt x="31" y="11"/>
                    </a:cubicBezTo>
                    <a:cubicBezTo>
                      <a:pt x="64" y="23"/>
                      <a:pt x="82" y="42"/>
                      <a:pt x="102" y="62"/>
                    </a:cubicBezTo>
                    <a:cubicBezTo>
                      <a:pt x="102" y="69"/>
                      <a:pt x="102" y="69"/>
                      <a:pt x="102" y="69"/>
                    </a:cubicBezTo>
                    <a:cubicBezTo>
                      <a:pt x="100" y="69"/>
                      <a:pt x="97" y="69"/>
                      <a:pt x="95" y="69"/>
                    </a:cubicBezTo>
                    <a:cubicBezTo>
                      <a:pt x="78" y="69"/>
                      <a:pt x="51" y="48"/>
                      <a:pt x="39" y="40"/>
                    </a:cubicBezTo>
                    <a:cubicBezTo>
                      <a:pt x="40" y="35"/>
                      <a:pt x="44" y="35"/>
                      <a:pt x="47" y="32"/>
                    </a:cubicBezTo>
                    <a:cubicBezTo>
                      <a:pt x="31" y="32"/>
                      <a:pt x="10" y="24"/>
                      <a:pt x="7" y="15"/>
                    </a:cubicBezTo>
                    <a:cubicBezTo>
                      <a:pt x="11" y="13"/>
                      <a:pt x="14" y="10"/>
                      <a:pt x="15" y="7"/>
                    </a:cubicBezTo>
                    <a:cubicBezTo>
                      <a:pt x="11" y="7"/>
                      <a:pt x="3" y="4"/>
                      <a:pt x="3" y="4"/>
                    </a:cubicBezTo>
                    <a:lnTo>
                      <a:pt x="0" y="4"/>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71" name="Freeform 161">
                <a:extLst>
                  <a:ext uri="{FF2B5EF4-FFF2-40B4-BE49-F238E27FC236}">
                    <a16:creationId xmlns:a16="http://schemas.microsoft.com/office/drawing/2014/main" id="{B649852C-F353-0162-25D0-D967AF55A22A}"/>
                  </a:ext>
                </a:extLst>
              </p:cNvPr>
              <p:cNvSpPr>
                <a:spLocks/>
              </p:cNvSpPr>
              <p:nvPr/>
            </p:nvSpPr>
            <p:spPr bwMode="auto">
              <a:xfrm>
                <a:off x="2538494" y="2676368"/>
                <a:ext cx="41322" cy="62747"/>
              </a:xfrm>
              <a:custGeom>
                <a:avLst/>
                <a:gdLst>
                  <a:gd name="T0" fmla="*/ 9 w 36"/>
                  <a:gd name="T1" fmla="*/ 21 h 55"/>
                  <a:gd name="T2" fmla="*/ 0 w 36"/>
                  <a:gd name="T3" fmla="*/ 7 h 55"/>
                  <a:gd name="T4" fmla="*/ 0 w 36"/>
                  <a:gd name="T5" fmla="*/ 0 h 55"/>
                  <a:gd name="T6" fmla="*/ 17 w 36"/>
                  <a:gd name="T7" fmla="*/ 6 h 55"/>
                  <a:gd name="T8" fmla="*/ 13 w 36"/>
                  <a:gd name="T9" fmla="*/ 15 h 55"/>
                  <a:gd name="T10" fmla="*/ 23 w 36"/>
                  <a:gd name="T11" fmla="*/ 5 h 55"/>
                  <a:gd name="T12" fmla="*/ 23 w 36"/>
                  <a:gd name="T13" fmla="*/ 22 h 55"/>
                  <a:gd name="T14" fmla="*/ 26 w 36"/>
                  <a:gd name="T15" fmla="*/ 32 h 55"/>
                  <a:gd name="T16" fmla="*/ 23 w 36"/>
                  <a:gd name="T17" fmla="*/ 40 h 55"/>
                  <a:gd name="T18" fmla="*/ 29 w 36"/>
                  <a:gd name="T19" fmla="*/ 55 h 55"/>
                  <a:gd name="T20" fmla="*/ 18 w 36"/>
                  <a:gd name="T21" fmla="*/ 40 h 55"/>
                  <a:gd name="T22" fmla="*/ 21 w 36"/>
                  <a:gd name="T23" fmla="*/ 31 h 55"/>
                  <a:gd name="T24" fmla="*/ 9 w 36"/>
                  <a:gd name="T25" fmla="*/ 2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55">
                    <a:moveTo>
                      <a:pt x="9" y="21"/>
                    </a:moveTo>
                    <a:cubicBezTo>
                      <a:pt x="6" y="21"/>
                      <a:pt x="3" y="11"/>
                      <a:pt x="0" y="7"/>
                    </a:cubicBezTo>
                    <a:cubicBezTo>
                      <a:pt x="0" y="0"/>
                      <a:pt x="0" y="0"/>
                      <a:pt x="0" y="0"/>
                    </a:cubicBezTo>
                    <a:cubicBezTo>
                      <a:pt x="7" y="0"/>
                      <a:pt x="10" y="5"/>
                      <a:pt x="17" y="6"/>
                    </a:cubicBezTo>
                    <a:cubicBezTo>
                      <a:pt x="17" y="7"/>
                      <a:pt x="8" y="15"/>
                      <a:pt x="13" y="15"/>
                    </a:cubicBezTo>
                    <a:cubicBezTo>
                      <a:pt x="18" y="15"/>
                      <a:pt x="21" y="9"/>
                      <a:pt x="23" y="5"/>
                    </a:cubicBezTo>
                    <a:cubicBezTo>
                      <a:pt x="24" y="10"/>
                      <a:pt x="23" y="14"/>
                      <a:pt x="23" y="22"/>
                    </a:cubicBezTo>
                    <a:cubicBezTo>
                      <a:pt x="23" y="26"/>
                      <a:pt x="26" y="28"/>
                      <a:pt x="26" y="32"/>
                    </a:cubicBezTo>
                    <a:cubicBezTo>
                      <a:pt x="26" y="35"/>
                      <a:pt x="23" y="37"/>
                      <a:pt x="23" y="40"/>
                    </a:cubicBezTo>
                    <a:cubicBezTo>
                      <a:pt x="23" y="43"/>
                      <a:pt x="36" y="55"/>
                      <a:pt x="29" y="55"/>
                    </a:cubicBezTo>
                    <a:cubicBezTo>
                      <a:pt x="23" y="55"/>
                      <a:pt x="18" y="46"/>
                      <a:pt x="18" y="40"/>
                    </a:cubicBezTo>
                    <a:cubicBezTo>
                      <a:pt x="18" y="35"/>
                      <a:pt x="21" y="33"/>
                      <a:pt x="21" y="31"/>
                    </a:cubicBezTo>
                    <a:cubicBezTo>
                      <a:pt x="15" y="30"/>
                      <a:pt x="14" y="21"/>
                      <a:pt x="9" y="2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72" name="Freeform 162">
                <a:extLst>
                  <a:ext uri="{FF2B5EF4-FFF2-40B4-BE49-F238E27FC236}">
                    <a16:creationId xmlns:a16="http://schemas.microsoft.com/office/drawing/2014/main" id="{A225A251-92F6-03A7-DEE5-5CE93E04F8BA}"/>
                  </a:ext>
                </a:extLst>
              </p:cNvPr>
              <p:cNvSpPr>
                <a:spLocks/>
              </p:cNvSpPr>
              <p:nvPr/>
            </p:nvSpPr>
            <p:spPr bwMode="auto">
              <a:xfrm>
                <a:off x="2008962" y="2538629"/>
                <a:ext cx="53565" cy="36730"/>
              </a:xfrm>
              <a:custGeom>
                <a:avLst/>
                <a:gdLst>
                  <a:gd name="T0" fmla="*/ 36 w 46"/>
                  <a:gd name="T1" fmla="*/ 0 h 32"/>
                  <a:gd name="T2" fmla="*/ 46 w 46"/>
                  <a:gd name="T3" fmla="*/ 0 h 32"/>
                  <a:gd name="T4" fmla="*/ 46 w 46"/>
                  <a:gd name="T5" fmla="*/ 10 h 32"/>
                  <a:gd name="T6" fmla="*/ 16 w 46"/>
                  <a:gd name="T7" fmla="*/ 32 h 32"/>
                  <a:gd name="T8" fmla="*/ 0 w 46"/>
                  <a:gd name="T9" fmla="*/ 22 h 32"/>
                  <a:gd name="T10" fmla="*/ 0 w 46"/>
                  <a:gd name="T11" fmla="*/ 12 h 32"/>
                  <a:gd name="T12" fmla="*/ 36 w 46"/>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6" h="32">
                    <a:moveTo>
                      <a:pt x="36" y="0"/>
                    </a:moveTo>
                    <a:cubicBezTo>
                      <a:pt x="42" y="0"/>
                      <a:pt x="42" y="0"/>
                      <a:pt x="46" y="0"/>
                    </a:cubicBezTo>
                    <a:cubicBezTo>
                      <a:pt x="46" y="10"/>
                      <a:pt x="46" y="10"/>
                      <a:pt x="46" y="10"/>
                    </a:cubicBezTo>
                    <a:cubicBezTo>
                      <a:pt x="32" y="17"/>
                      <a:pt x="27" y="22"/>
                      <a:pt x="16" y="32"/>
                    </a:cubicBezTo>
                    <a:cubicBezTo>
                      <a:pt x="9" y="26"/>
                      <a:pt x="5" y="26"/>
                      <a:pt x="0" y="22"/>
                    </a:cubicBezTo>
                    <a:cubicBezTo>
                      <a:pt x="0" y="12"/>
                      <a:pt x="0" y="12"/>
                      <a:pt x="0" y="12"/>
                    </a:cubicBezTo>
                    <a:cubicBezTo>
                      <a:pt x="13" y="8"/>
                      <a:pt x="23" y="0"/>
                      <a:pt x="36"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73" name="Freeform 163">
                <a:extLst>
                  <a:ext uri="{FF2B5EF4-FFF2-40B4-BE49-F238E27FC236}">
                    <a16:creationId xmlns:a16="http://schemas.microsoft.com/office/drawing/2014/main" id="{8124FA33-6C5F-9F2D-50FD-D4E2671F979D}"/>
                  </a:ext>
                </a:extLst>
              </p:cNvPr>
              <p:cNvSpPr>
                <a:spLocks/>
              </p:cNvSpPr>
              <p:nvPr/>
            </p:nvSpPr>
            <p:spPr bwMode="auto">
              <a:xfrm>
                <a:off x="6124313" y="3181408"/>
                <a:ext cx="67339" cy="47443"/>
              </a:xfrm>
              <a:custGeom>
                <a:avLst/>
                <a:gdLst>
                  <a:gd name="T0" fmla="*/ 0 w 59"/>
                  <a:gd name="T1" fmla="*/ 8 h 41"/>
                  <a:gd name="T2" fmla="*/ 0 w 59"/>
                  <a:gd name="T3" fmla="*/ 14 h 41"/>
                  <a:gd name="T4" fmla="*/ 10 w 59"/>
                  <a:gd name="T5" fmla="*/ 18 h 41"/>
                  <a:gd name="T6" fmla="*/ 45 w 59"/>
                  <a:gd name="T7" fmla="*/ 38 h 41"/>
                  <a:gd name="T8" fmla="*/ 51 w 59"/>
                  <a:gd name="T9" fmla="*/ 41 h 41"/>
                  <a:gd name="T10" fmla="*/ 56 w 59"/>
                  <a:gd name="T11" fmla="*/ 36 h 41"/>
                  <a:gd name="T12" fmla="*/ 52 w 59"/>
                  <a:gd name="T13" fmla="*/ 23 h 41"/>
                  <a:gd name="T14" fmla="*/ 56 w 59"/>
                  <a:gd name="T15" fmla="*/ 14 h 41"/>
                  <a:gd name="T16" fmla="*/ 59 w 59"/>
                  <a:gd name="T17" fmla="*/ 5 h 41"/>
                  <a:gd name="T18" fmla="*/ 33 w 59"/>
                  <a:gd name="T19" fmla="*/ 10 h 41"/>
                  <a:gd name="T20" fmla="*/ 0 w 59"/>
                  <a:gd name="T21"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41">
                    <a:moveTo>
                      <a:pt x="0" y="8"/>
                    </a:moveTo>
                    <a:cubicBezTo>
                      <a:pt x="0" y="14"/>
                      <a:pt x="0" y="14"/>
                      <a:pt x="0" y="14"/>
                    </a:cubicBezTo>
                    <a:cubicBezTo>
                      <a:pt x="2" y="18"/>
                      <a:pt x="8" y="17"/>
                      <a:pt x="10" y="18"/>
                    </a:cubicBezTo>
                    <a:cubicBezTo>
                      <a:pt x="22" y="22"/>
                      <a:pt x="32" y="35"/>
                      <a:pt x="45" y="38"/>
                    </a:cubicBezTo>
                    <a:cubicBezTo>
                      <a:pt x="45" y="41"/>
                      <a:pt x="49" y="41"/>
                      <a:pt x="51" y="41"/>
                    </a:cubicBezTo>
                    <a:cubicBezTo>
                      <a:pt x="53" y="41"/>
                      <a:pt x="56" y="38"/>
                      <a:pt x="56" y="36"/>
                    </a:cubicBezTo>
                    <a:cubicBezTo>
                      <a:pt x="56" y="30"/>
                      <a:pt x="52" y="29"/>
                      <a:pt x="52" y="23"/>
                    </a:cubicBezTo>
                    <a:cubicBezTo>
                      <a:pt x="52" y="20"/>
                      <a:pt x="56" y="14"/>
                      <a:pt x="56" y="14"/>
                    </a:cubicBezTo>
                    <a:cubicBezTo>
                      <a:pt x="59" y="5"/>
                      <a:pt x="59" y="5"/>
                      <a:pt x="59" y="5"/>
                    </a:cubicBezTo>
                    <a:cubicBezTo>
                      <a:pt x="47" y="3"/>
                      <a:pt x="43" y="10"/>
                      <a:pt x="33" y="10"/>
                    </a:cubicBezTo>
                    <a:cubicBezTo>
                      <a:pt x="22" y="10"/>
                      <a:pt x="15" y="0"/>
                      <a:pt x="0"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74" name="Freeform 164">
                <a:extLst>
                  <a:ext uri="{FF2B5EF4-FFF2-40B4-BE49-F238E27FC236}">
                    <a16:creationId xmlns:a16="http://schemas.microsoft.com/office/drawing/2014/main" id="{CAB890E1-3589-37B1-4ADC-62DA73D33E61}"/>
                  </a:ext>
                </a:extLst>
              </p:cNvPr>
              <p:cNvSpPr>
                <a:spLocks/>
              </p:cNvSpPr>
              <p:nvPr/>
            </p:nvSpPr>
            <p:spPr bwMode="auto">
              <a:xfrm>
                <a:off x="6029426" y="3039078"/>
                <a:ext cx="22957" cy="47443"/>
              </a:xfrm>
              <a:custGeom>
                <a:avLst/>
                <a:gdLst>
                  <a:gd name="T0" fmla="*/ 5 w 20"/>
                  <a:gd name="T1" fmla="*/ 8 h 41"/>
                  <a:gd name="T2" fmla="*/ 17 w 20"/>
                  <a:gd name="T3" fmla="*/ 0 h 41"/>
                  <a:gd name="T4" fmla="*/ 20 w 20"/>
                  <a:gd name="T5" fmla="*/ 9 h 41"/>
                  <a:gd name="T6" fmla="*/ 14 w 20"/>
                  <a:gd name="T7" fmla="*/ 41 h 41"/>
                  <a:gd name="T8" fmla="*/ 0 w 20"/>
                  <a:gd name="T9" fmla="*/ 10 h 41"/>
                  <a:gd name="T10" fmla="*/ 5 w 20"/>
                  <a:gd name="T11" fmla="*/ 8 h 41"/>
                </a:gdLst>
                <a:ahLst/>
                <a:cxnLst>
                  <a:cxn ang="0">
                    <a:pos x="T0" y="T1"/>
                  </a:cxn>
                  <a:cxn ang="0">
                    <a:pos x="T2" y="T3"/>
                  </a:cxn>
                  <a:cxn ang="0">
                    <a:pos x="T4" y="T5"/>
                  </a:cxn>
                  <a:cxn ang="0">
                    <a:pos x="T6" y="T7"/>
                  </a:cxn>
                  <a:cxn ang="0">
                    <a:pos x="T8" y="T9"/>
                  </a:cxn>
                  <a:cxn ang="0">
                    <a:pos x="T10" y="T11"/>
                  </a:cxn>
                </a:cxnLst>
                <a:rect l="0" t="0" r="r" b="b"/>
                <a:pathLst>
                  <a:path w="20" h="41">
                    <a:moveTo>
                      <a:pt x="5" y="8"/>
                    </a:moveTo>
                    <a:cubicBezTo>
                      <a:pt x="11" y="8"/>
                      <a:pt x="14" y="1"/>
                      <a:pt x="17" y="0"/>
                    </a:cubicBezTo>
                    <a:cubicBezTo>
                      <a:pt x="17" y="4"/>
                      <a:pt x="18" y="8"/>
                      <a:pt x="20" y="9"/>
                    </a:cubicBezTo>
                    <a:cubicBezTo>
                      <a:pt x="18" y="18"/>
                      <a:pt x="16" y="36"/>
                      <a:pt x="14" y="41"/>
                    </a:cubicBezTo>
                    <a:cubicBezTo>
                      <a:pt x="6" y="39"/>
                      <a:pt x="4" y="16"/>
                      <a:pt x="0" y="10"/>
                    </a:cubicBezTo>
                    <a:cubicBezTo>
                      <a:pt x="1" y="10"/>
                      <a:pt x="4" y="8"/>
                      <a:pt x="5"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75" name="Freeform 165">
                <a:extLst>
                  <a:ext uri="{FF2B5EF4-FFF2-40B4-BE49-F238E27FC236}">
                    <a16:creationId xmlns:a16="http://schemas.microsoft.com/office/drawing/2014/main" id="{F952C92C-CD32-8FF9-704E-F2378D7474F4}"/>
                  </a:ext>
                </a:extLst>
              </p:cNvPr>
              <p:cNvSpPr>
                <a:spLocks/>
              </p:cNvSpPr>
              <p:nvPr/>
            </p:nvSpPr>
            <p:spPr bwMode="auto">
              <a:xfrm>
                <a:off x="6024835" y="3092643"/>
                <a:ext cx="35200" cy="68869"/>
              </a:xfrm>
              <a:custGeom>
                <a:avLst/>
                <a:gdLst>
                  <a:gd name="T0" fmla="*/ 7 w 32"/>
                  <a:gd name="T1" fmla="*/ 27 h 60"/>
                  <a:gd name="T2" fmla="*/ 0 w 32"/>
                  <a:gd name="T3" fmla="*/ 11 h 60"/>
                  <a:gd name="T4" fmla="*/ 16 w 32"/>
                  <a:gd name="T5" fmla="*/ 0 h 60"/>
                  <a:gd name="T6" fmla="*/ 25 w 32"/>
                  <a:gd name="T7" fmla="*/ 5 h 60"/>
                  <a:gd name="T8" fmla="*/ 30 w 32"/>
                  <a:gd name="T9" fmla="*/ 38 h 60"/>
                  <a:gd name="T10" fmla="*/ 10 w 32"/>
                  <a:gd name="T11" fmla="*/ 60 h 60"/>
                  <a:gd name="T12" fmla="*/ 3 w 32"/>
                  <a:gd name="T13" fmla="*/ 43 h 60"/>
                  <a:gd name="T14" fmla="*/ 7 w 32"/>
                  <a:gd name="T15" fmla="*/ 27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7" y="27"/>
                    </a:moveTo>
                    <a:cubicBezTo>
                      <a:pt x="7" y="21"/>
                      <a:pt x="0" y="17"/>
                      <a:pt x="0" y="11"/>
                    </a:cubicBezTo>
                    <a:cubicBezTo>
                      <a:pt x="8" y="8"/>
                      <a:pt x="9" y="0"/>
                      <a:pt x="16" y="0"/>
                    </a:cubicBezTo>
                    <a:cubicBezTo>
                      <a:pt x="21" y="0"/>
                      <a:pt x="23" y="5"/>
                      <a:pt x="25" y="5"/>
                    </a:cubicBezTo>
                    <a:cubicBezTo>
                      <a:pt x="32" y="18"/>
                      <a:pt x="30" y="25"/>
                      <a:pt x="30" y="38"/>
                    </a:cubicBezTo>
                    <a:cubicBezTo>
                      <a:pt x="30" y="49"/>
                      <a:pt x="16" y="60"/>
                      <a:pt x="10" y="60"/>
                    </a:cubicBezTo>
                    <a:cubicBezTo>
                      <a:pt x="3" y="60"/>
                      <a:pt x="3" y="50"/>
                      <a:pt x="3" y="43"/>
                    </a:cubicBezTo>
                    <a:cubicBezTo>
                      <a:pt x="3" y="37"/>
                      <a:pt x="7" y="33"/>
                      <a:pt x="7" y="2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76" name="Freeform 166">
                <a:extLst>
                  <a:ext uri="{FF2B5EF4-FFF2-40B4-BE49-F238E27FC236}">
                    <a16:creationId xmlns:a16="http://schemas.microsoft.com/office/drawing/2014/main" id="{6F00366B-C966-E1C4-BC9D-3C7AC0AD2FBA}"/>
                  </a:ext>
                </a:extLst>
              </p:cNvPr>
              <p:cNvSpPr>
                <a:spLocks/>
              </p:cNvSpPr>
              <p:nvPr/>
            </p:nvSpPr>
            <p:spPr bwMode="auto">
              <a:xfrm>
                <a:off x="5884034" y="3133965"/>
                <a:ext cx="18365" cy="13774"/>
              </a:xfrm>
              <a:custGeom>
                <a:avLst/>
                <a:gdLst>
                  <a:gd name="T0" fmla="*/ 16 w 16"/>
                  <a:gd name="T1" fmla="*/ 9 h 13"/>
                  <a:gd name="T2" fmla="*/ 10 w 16"/>
                  <a:gd name="T3" fmla="*/ 13 h 13"/>
                  <a:gd name="T4" fmla="*/ 0 w 16"/>
                  <a:gd name="T5" fmla="*/ 6 h 13"/>
                  <a:gd name="T6" fmla="*/ 12 w 16"/>
                  <a:gd name="T7" fmla="*/ 0 h 13"/>
                  <a:gd name="T8" fmla="*/ 16 w 16"/>
                  <a:gd name="T9" fmla="*/ 9 h 13"/>
                </a:gdLst>
                <a:ahLst/>
                <a:cxnLst>
                  <a:cxn ang="0">
                    <a:pos x="T0" y="T1"/>
                  </a:cxn>
                  <a:cxn ang="0">
                    <a:pos x="T2" y="T3"/>
                  </a:cxn>
                  <a:cxn ang="0">
                    <a:pos x="T4" y="T5"/>
                  </a:cxn>
                  <a:cxn ang="0">
                    <a:pos x="T6" y="T7"/>
                  </a:cxn>
                  <a:cxn ang="0">
                    <a:pos x="T8" y="T9"/>
                  </a:cxn>
                </a:cxnLst>
                <a:rect l="0" t="0" r="r" b="b"/>
                <a:pathLst>
                  <a:path w="16" h="13">
                    <a:moveTo>
                      <a:pt x="16" y="9"/>
                    </a:moveTo>
                    <a:cubicBezTo>
                      <a:pt x="16" y="11"/>
                      <a:pt x="12" y="13"/>
                      <a:pt x="10" y="13"/>
                    </a:cubicBezTo>
                    <a:cubicBezTo>
                      <a:pt x="7" y="13"/>
                      <a:pt x="0" y="6"/>
                      <a:pt x="0" y="6"/>
                    </a:cubicBezTo>
                    <a:cubicBezTo>
                      <a:pt x="4" y="3"/>
                      <a:pt x="7" y="1"/>
                      <a:pt x="12" y="0"/>
                    </a:cubicBezTo>
                    <a:cubicBezTo>
                      <a:pt x="12" y="2"/>
                      <a:pt x="16" y="6"/>
                      <a:pt x="16" y="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77" name="Freeform 167">
                <a:extLst>
                  <a:ext uri="{FF2B5EF4-FFF2-40B4-BE49-F238E27FC236}">
                    <a16:creationId xmlns:a16="http://schemas.microsoft.com/office/drawing/2014/main" id="{72CEEA2B-173E-23DD-5112-C723F601F833}"/>
                  </a:ext>
                </a:extLst>
              </p:cNvPr>
              <p:cNvSpPr>
                <a:spLocks/>
              </p:cNvSpPr>
              <p:nvPr/>
            </p:nvSpPr>
            <p:spPr bwMode="auto">
              <a:xfrm>
                <a:off x="6063096" y="2610559"/>
                <a:ext cx="22957" cy="29078"/>
              </a:xfrm>
              <a:custGeom>
                <a:avLst/>
                <a:gdLst>
                  <a:gd name="T0" fmla="*/ 18 w 20"/>
                  <a:gd name="T1" fmla="*/ 18 h 25"/>
                  <a:gd name="T2" fmla="*/ 0 w 20"/>
                  <a:gd name="T3" fmla="*/ 8 h 25"/>
                  <a:gd name="T4" fmla="*/ 0 w 20"/>
                  <a:gd name="T5" fmla="*/ 0 h 25"/>
                  <a:gd name="T6" fmla="*/ 15 w 20"/>
                  <a:gd name="T7" fmla="*/ 0 h 25"/>
                  <a:gd name="T8" fmla="*/ 20 w 20"/>
                  <a:gd name="T9" fmla="*/ 16 h 25"/>
                  <a:gd name="T10" fmla="*/ 18 w 20"/>
                  <a:gd name="T11" fmla="*/ 25 h 25"/>
                  <a:gd name="T12" fmla="*/ 18 w 20"/>
                  <a:gd name="T13" fmla="*/ 18 h 25"/>
                </a:gdLst>
                <a:ahLst/>
                <a:cxnLst>
                  <a:cxn ang="0">
                    <a:pos x="T0" y="T1"/>
                  </a:cxn>
                  <a:cxn ang="0">
                    <a:pos x="T2" y="T3"/>
                  </a:cxn>
                  <a:cxn ang="0">
                    <a:pos x="T4" y="T5"/>
                  </a:cxn>
                  <a:cxn ang="0">
                    <a:pos x="T6" y="T7"/>
                  </a:cxn>
                  <a:cxn ang="0">
                    <a:pos x="T8" y="T9"/>
                  </a:cxn>
                  <a:cxn ang="0">
                    <a:pos x="T10" y="T11"/>
                  </a:cxn>
                  <a:cxn ang="0">
                    <a:pos x="T12" y="T13"/>
                  </a:cxn>
                </a:cxnLst>
                <a:rect l="0" t="0" r="r" b="b"/>
                <a:pathLst>
                  <a:path w="20" h="25">
                    <a:moveTo>
                      <a:pt x="18" y="18"/>
                    </a:moveTo>
                    <a:cubicBezTo>
                      <a:pt x="9" y="18"/>
                      <a:pt x="0" y="16"/>
                      <a:pt x="0" y="8"/>
                    </a:cubicBezTo>
                    <a:cubicBezTo>
                      <a:pt x="0" y="5"/>
                      <a:pt x="0" y="2"/>
                      <a:pt x="0" y="0"/>
                    </a:cubicBezTo>
                    <a:cubicBezTo>
                      <a:pt x="15" y="0"/>
                      <a:pt x="15" y="0"/>
                      <a:pt x="15" y="0"/>
                    </a:cubicBezTo>
                    <a:cubicBezTo>
                      <a:pt x="15" y="9"/>
                      <a:pt x="20" y="8"/>
                      <a:pt x="20" y="16"/>
                    </a:cubicBezTo>
                    <a:cubicBezTo>
                      <a:pt x="20" y="22"/>
                      <a:pt x="19" y="21"/>
                      <a:pt x="18" y="25"/>
                    </a:cubicBezTo>
                    <a:cubicBezTo>
                      <a:pt x="18" y="22"/>
                      <a:pt x="18" y="21"/>
                      <a:pt x="18"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78" name="Freeform 168">
                <a:extLst>
                  <a:ext uri="{FF2B5EF4-FFF2-40B4-BE49-F238E27FC236}">
                    <a16:creationId xmlns:a16="http://schemas.microsoft.com/office/drawing/2014/main" id="{FBAC3E1A-FA58-5E73-5399-89A726F90078}"/>
                  </a:ext>
                </a:extLst>
              </p:cNvPr>
              <p:cNvSpPr>
                <a:spLocks/>
              </p:cNvSpPr>
              <p:nvPr/>
            </p:nvSpPr>
            <p:spPr bwMode="auto">
              <a:xfrm>
                <a:off x="6090643" y="2584542"/>
                <a:ext cx="38261" cy="59687"/>
              </a:xfrm>
              <a:custGeom>
                <a:avLst/>
                <a:gdLst>
                  <a:gd name="T0" fmla="*/ 5 w 34"/>
                  <a:gd name="T1" fmla="*/ 47 h 52"/>
                  <a:gd name="T2" fmla="*/ 16 w 34"/>
                  <a:gd name="T3" fmla="*/ 36 h 52"/>
                  <a:gd name="T4" fmla="*/ 0 w 34"/>
                  <a:gd name="T5" fmla="*/ 24 h 52"/>
                  <a:gd name="T6" fmla="*/ 14 w 34"/>
                  <a:gd name="T7" fmla="*/ 0 h 52"/>
                  <a:gd name="T8" fmla="*/ 34 w 34"/>
                  <a:gd name="T9" fmla="*/ 20 h 52"/>
                  <a:gd name="T10" fmla="*/ 11 w 34"/>
                  <a:gd name="T11" fmla="*/ 52 h 52"/>
                  <a:gd name="T12" fmla="*/ 0 w 34"/>
                  <a:gd name="T13" fmla="*/ 48 h 52"/>
                  <a:gd name="T14" fmla="*/ 4 w 34"/>
                  <a:gd name="T15" fmla="*/ 44 h 52"/>
                  <a:gd name="T16" fmla="*/ 5 w 34"/>
                  <a:gd name="T17"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5" y="47"/>
                    </a:moveTo>
                    <a:cubicBezTo>
                      <a:pt x="11" y="46"/>
                      <a:pt x="16" y="40"/>
                      <a:pt x="16" y="36"/>
                    </a:cubicBezTo>
                    <a:cubicBezTo>
                      <a:pt x="8" y="35"/>
                      <a:pt x="0" y="28"/>
                      <a:pt x="0" y="24"/>
                    </a:cubicBezTo>
                    <a:cubicBezTo>
                      <a:pt x="0" y="20"/>
                      <a:pt x="9" y="0"/>
                      <a:pt x="14" y="0"/>
                    </a:cubicBezTo>
                    <a:cubicBezTo>
                      <a:pt x="30" y="0"/>
                      <a:pt x="30" y="7"/>
                      <a:pt x="34" y="20"/>
                    </a:cubicBezTo>
                    <a:cubicBezTo>
                      <a:pt x="21" y="24"/>
                      <a:pt x="27" y="52"/>
                      <a:pt x="11" y="52"/>
                    </a:cubicBezTo>
                    <a:cubicBezTo>
                      <a:pt x="5" y="52"/>
                      <a:pt x="1" y="48"/>
                      <a:pt x="0" y="48"/>
                    </a:cubicBezTo>
                    <a:cubicBezTo>
                      <a:pt x="1" y="46"/>
                      <a:pt x="3" y="44"/>
                      <a:pt x="4" y="44"/>
                    </a:cubicBezTo>
                    <a:lnTo>
                      <a:pt x="5" y="4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79" name="Freeform 169">
                <a:extLst>
                  <a:ext uri="{FF2B5EF4-FFF2-40B4-BE49-F238E27FC236}">
                    <a16:creationId xmlns:a16="http://schemas.microsoft.com/office/drawing/2014/main" id="{05569F8E-EEAC-DD0F-F963-6C6F32968305}"/>
                  </a:ext>
                </a:extLst>
              </p:cNvPr>
              <p:cNvSpPr>
                <a:spLocks/>
              </p:cNvSpPr>
              <p:nvPr/>
            </p:nvSpPr>
            <p:spPr bwMode="auto">
              <a:xfrm>
                <a:off x="6258992" y="2517204"/>
                <a:ext cx="22957" cy="35200"/>
              </a:xfrm>
              <a:custGeom>
                <a:avLst/>
                <a:gdLst>
                  <a:gd name="T0" fmla="*/ 14 w 20"/>
                  <a:gd name="T1" fmla="*/ 10 h 30"/>
                  <a:gd name="T2" fmla="*/ 3 w 20"/>
                  <a:gd name="T3" fmla="*/ 30 h 30"/>
                  <a:gd name="T4" fmla="*/ 3 w 20"/>
                  <a:gd name="T5" fmla="*/ 20 h 30"/>
                  <a:gd name="T6" fmla="*/ 20 w 20"/>
                  <a:gd name="T7" fmla="*/ 0 h 30"/>
                  <a:gd name="T8" fmla="*/ 14 w 20"/>
                  <a:gd name="T9" fmla="*/ 10 h 30"/>
                </a:gdLst>
                <a:ahLst/>
                <a:cxnLst>
                  <a:cxn ang="0">
                    <a:pos x="T0" y="T1"/>
                  </a:cxn>
                  <a:cxn ang="0">
                    <a:pos x="T2" y="T3"/>
                  </a:cxn>
                  <a:cxn ang="0">
                    <a:pos x="T4" y="T5"/>
                  </a:cxn>
                  <a:cxn ang="0">
                    <a:pos x="T6" y="T7"/>
                  </a:cxn>
                  <a:cxn ang="0">
                    <a:pos x="T8" y="T9"/>
                  </a:cxn>
                </a:cxnLst>
                <a:rect l="0" t="0" r="r" b="b"/>
                <a:pathLst>
                  <a:path w="20" h="30">
                    <a:moveTo>
                      <a:pt x="14" y="10"/>
                    </a:moveTo>
                    <a:cubicBezTo>
                      <a:pt x="14" y="19"/>
                      <a:pt x="8" y="23"/>
                      <a:pt x="3" y="30"/>
                    </a:cubicBezTo>
                    <a:cubicBezTo>
                      <a:pt x="0" y="27"/>
                      <a:pt x="3" y="24"/>
                      <a:pt x="3" y="20"/>
                    </a:cubicBezTo>
                    <a:cubicBezTo>
                      <a:pt x="3" y="15"/>
                      <a:pt x="7" y="1"/>
                      <a:pt x="20" y="0"/>
                    </a:cubicBezTo>
                    <a:cubicBezTo>
                      <a:pt x="19" y="3"/>
                      <a:pt x="14" y="6"/>
                      <a:pt x="14" y="1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80" name="Freeform 170">
                <a:extLst>
                  <a:ext uri="{FF2B5EF4-FFF2-40B4-BE49-F238E27FC236}">
                    <a16:creationId xmlns:a16="http://schemas.microsoft.com/office/drawing/2014/main" id="{6C528937-6BEC-AF88-21BC-AEC3768AD911}"/>
                  </a:ext>
                </a:extLst>
              </p:cNvPr>
              <p:cNvSpPr>
                <a:spLocks/>
              </p:cNvSpPr>
              <p:nvPr/>
            </p:nvSpPr>
            <p:spPr bwMode="auto">
              <a:xfrm>
                <a:off x="6352349" y="2472821"/>
                <a:ext cx="29078" cy="39791"/>
              </a:xfrm>
              <a:custGeom>
                <a:avLst/>
                <a:gdLst>
                  <a:gd name="T0" fmla="*/ 20 w 26"/>
                  <a:gd name="T1" fmla="*/ 18 h 36"/>
                  <a:gd name="T2" fmla="*/ 20 w 26"/>
                  <a:gd name="T3" fmla="*/ 28 h 36"/>
                  <a:gd name="T4" fmla="*/ 7 w 26"/>
                  <a:gd name="T5" fmla="*/ 36 h 36"/>
                  <a:gd name="T6" fmla="*/ 0 w 26"/>
                  <a:gd name="T7" fmla="*/ 24 h 36"/>
                  <a:gd name="T8" fmla="*/ 16 w 26"/>
                  <a:gd name="T9" fmla="*/ 18 h 36"/>
                  <a:gd name="T10" fmla="*/ 11 w 26"/>
                  <a:gd name="T11" fmla="*/ 8 h 36"/>
                  <a:gd name="T12" fmla="*/ 18 w 26"/>
                  <a:gd name="T13" fmla="*/ 0 h 36"/>
                  <a:gd name="T14" fmla="*/ 26 w 26"/>
                  <a:gd name="T15" fmla="*/ 8 h 36"/>
                  <a:gd name="T16" fmla="*/ 20 w 26"/>
                  <a:gd name="T1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0" y="18"/>
                    </a:moveTo>
                    <a:cubicBezTo>
                      <a:pt x="20" y="22"/>
                      <a:pt x="20" y="25"/>
                      <a:pt x="20" y="28"/>
                    </a:cubicBezTo>
                    <a:cubicBezTo>
                      <a:pt x="20" y="30"/>
                      <a:pt x="10" y="36"/>
                      <a:pt x="7" y="36"/>
                    </a:cubicBezTo>
                    <a:cubicBezTo>
                      <a:pt x="0" y="36"/>
                      <a:pt x="0" y="29"/>
                      <a:pt x="0" y="24"/>
                    </a:cubicBezTo>
                    <a:cubicBezTo>
                      <a:pt x="6" y="23"/>
                      <a:pt x="10" y="18"/>
                      <a:pt x="16" y="18"/>
                    </a:cubicBezTo>
                    <a:cubicBezTo>
                      <a:pt x="14" y="14"/>
                      <a:pt x="11" y="12"/>
                      <a:pt x="11" y="8"/>
                    </a:cubicBezTo>
                    <a:cubicBezTo>
                      <a:pt x="11" y="4"/>
                      <a:pt x="18" y="0"/>
                      <a:pt x="18" y="0"/>
                    </a:cubicBezTo>
                    <a:cubicBezTo>
                      <a:pt x="22" y="5"/>
                      <a:pt x="23" y="6"/>
                      <a:pt x="26" y="8"/>
                    </a:cubicBezTo>
                    <a:cubicBezTo>
                      <a:pt x="25" y="12"/>
                      <a:pt x="22" y="18"/>
                      <a:pt x="20"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81" name="Freeform 171">
                <a:extLst>
                  <a:ext uri="{FF2B5EF4-FFF2-40B4-BE49-F238E27FC236}">
                    <a16:creationId xmlns:a16="http://schemas.microsoft.com/office/drawing/2014/main" id="{957A0DF0-C1B6-D5F5-7048-1D929A80376C}"/>
                  </a:ext>
                </a:extLst>
              </p:cNvPr>
              <p:cNvSpPr>
                <a:spLocks/>
              </p:cNvSpPr>
              <p:nvPr/>
            </p:nvSpPr>
            <p:spPr bwMode="auto">
              <a:xfrm>
                <a:off x="6405914" y="3265581"/>
                <a:ext cx="53565" cy="16835"/>
              </a:xfrm>
              <a:custGeom>
                <a:avLst/>
                <a:gdLst>
                  <a:gd name="T0" fmla="*/ 47 w 47"/>
                  <a:gd name="T1" fmla="*/ 8 h 14"/>
                  <a:gd name="T2" fmla="*/ 28 w 47"/>
                  <a:gd name="T3" fmla="*/ 10 h 14"/>
                  <a:gd name="T4" fmla="*/ 0 w 47"/>
                  <a:gd name="T5" fmla="*/ 3 h 14"/>
                  <a:gd name="T6" fmla="*/ 47 w 47"/>
                  <a:gd name="T7" fmla="*/ 8 h 14"/>
                </a:gdLst>
                <a:ahLst/>
                <a:cxnLst>
                  <a:cxn ang="0">
                    <a:pos x="T0" y="T1"/>
                  </a:cxn>
                  <a:cxn ang="0">
                    <a:pos x="T2" y="T3"/>
                  </a:cxn>
                  <a:cxn ang="0">
                    <a:pos x="T4" y="T5"/>
                  </a:cxn>
                  <a:cxn ang="0">
                    <a:pos x="T6" y="T7"/>
                  </a:cxn>
                </a:cxnLst>
                <a:rect l="0" t="0" r="r" b="b"/>
                <a:pathLst>
                  <a:path w="47" h="14">
                    <a:moveTo>
                      <a:pt x="47" y="8"/>
                    </a:moveTo>
                    <a:cubicBezTo>
                      <a:pt x="37" y="14"/>
                      <a:pt x="34" y="10"/>
                      <a:pt x="28" y="10"/>
                    </a:cubicBezTo>
                    <a:cubicBezTo>
                      <a:pt x="22" y="10"/>
                      <a:pt x="8" y="8"/>
                      <a:pt x="0" y="3"/>
                    </a:cubicBezTo>
                    <a:cubicBezTo>
                      <a:pt x="16" y="0"/>
                      <a:pt x="34" y="4"/>
                      <a:pt x="47"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82" name="Freeform 172">
                <a:extLst>
                  <a:ext uri="{FF2B5EF4-FFF2-40B4-BE49-F238E27FC236}">
                    <a16:creationId xmlns:a16="http://schemas.microsoft.com/office/drawing/2014/main" id="{D69AFFA3-C35A-12E8-C959-20F2962D375C}"/>
                  </a:ext>
                </a:extLst>
              </p:cNvPr>
              <p:cNvSpPr>
                <a:spLocks/>
              </p:cNvSpPr>
              <p:nvPr/>
            </p:nvSpPr>
            <p:spPr bwMode="auto">
              <a:xfrm>
                <a:off x="6614054" y="3259460"/>
                <a:ext cx="50504" cy="27548"/>
              </a:xfrm>
              <a:custGeom>
                <a:avLst/>
                <a:gdLst>
                  <a:gd name="T0" fmla="*/ 9 w 44"/>
                  <a:gd name="T1" fmla="*/ 24 h 24"/>
                  <a:gd name="T2" fmla="*/ 4 w 44"/>
                  <a:gd name="T3" fmla="*/ 20 h 24"/>
                  <a:gd name="T4" fmla="*/ 0 w 44"/>
                  <a:gd name="T5" fmla="*/ 16 h 24"/>
                  <a:gd name="T6" fmla="*/ 44 w 44"/>
                  <a:gd name="T7" fmla="*/ 0 h 24"/>
                  <a:gd name="T8" fmla="*/ 34 w 44"/>
                  <a:gd name="T9" fmla="*/ 7 h 24"/>
                  <a:gd name="T10" fmla="*/ 33 w 44"/>
                  <a:gd name="T11" fmla="*/ 15 h 24"/>
                  <a:gd name="T12" fmla="*/ 9 w 4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4" h="24">
                    <a:moveTo>
                      <a:pt x="9" y="24"/>
                    </a:moveTo>
                    <a:cubicBezTo>
                      <a:pt x="7" y="24"/>
                      <a:pt x="4" y="22"/>
                      <a:pt x="4" y="20"/>
                    </a:cubicBezTo>
                    <a:cubicBezTo>
                      <a:pt x="2" y="20"/>
                      <a:pt x="0" y="17"/>
                      <a:pt x="0" y="16"/>
                    </a:cubicBezTo>
                    <a:cubicBezTo>
                      <a:pt x="12" y="10"/>
                      <a:pt x="31" y="2"/>
                      <a:pt x="44" y="0"/>
                    </a:cubicBezTo>
                    <a:cubicBezTo>
                      <a:pt x="43" y="8"/>
                      <a:pt x="39" y="4"/>
                      <a:pt x="34" y="7"/>
                    </a:cubicBezTo>
                    <a:cubicBezTo>
                      <a:pt x="32" y="8"/>
                      <a:pt x="34" y="12"/>
                      <a:pt x="33" y="15"/>
                    </a:cubicBezTo>
                    <a:cubicBezTo>
                      <a:pt x="30" y="20"/>
                      <a:pt x="16" y="24"/>
                      <a:pt x="9" y="2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83" name="Freeform 173">
                <a:extLst>
                  <a:ext uri="{FF2B5EF4-FFF2-40B4-BE49-F238E27FC236}">
                    <a16:creationId xmlns:a16="http://schemas.microsoft.com/office/drawing/2014/main" id="{B3F87E96-E9E5-1930-35E3-83757359EA86}"/>
                  </a:ext>
                </a:extLst>
              </p:cNvPr>
              <p:cNvSpPr>
                <a:spLocks/>
              </p:cNvSpPr>
              <p:nvPr/>
            </p:nvSpPr>
            <p:spPr bwMode="auto">
              <a:xfrm>
                <a:off x="7128281" y="3900708"/>
                <a:ext cx="24487" cy="10713"/>
              </a:xfrm>
              <a:custGeom>
                <a:avLst/>
                <a:gdLst>
                  <a:gd name="T0" fmla="*/ 0 w 22"/>
                  <a:gd name="T1" fmla="*/ 4 h 10"/>
                  <a:gd name="T2" fmla="*/ 9 w 22"/>
                  <a:gd name="T3" fmla="*/ 10 h 10"/>
                  <a:gd name="T4" fmla="*/ 22 w 22"/>
                  <a:gd name="T5" fmla="*/ 0 h 10"/>
                  <a:gd name="T6" fmla="*/ 0 w 22"/>
                  <a:gd name="T7" fmla="*/ 4 h 10"/>
                </a:gdLst>
                <a:ahLst/>
                <a:cxnLst>
                  <a:cxn ang="0">
                    <a:pos x="T0" y="T1"/>
                  </a:cxn>
                  <a:cxn ang="0">
                    <a:pos x="T2" y="T3"/>
                  </a:cxn>
                  <a:cxn ang="0">
                    <a:pos x="T4" y="T5"/>
                  </a:cxn>
                  <a:cxn ang="0">
                    <a:pos x="T6" y="T7"/>
                  </a:cxn>
                </a:cxnLst>
                <a:rect l="0" t="0" r="r" b="b"/>
                <a:pathLst>
                  <a:path w="22" h="10">
                    <a:moveTo>
                      <a:pt x="0" y="4"/>
                    </a:moveTo>
                    <a:cubicBezTo>
                      <a:pt x="1" y="8"/>
                      <a:pt x="6" y="10"/>
                      <a:pt x="9" y="10"/>
                    </a:cubicBezTo>
                    <a:cubicBezTo>
                      <a:pt x="15" y="10"/>
                      <a:pt x="21" y="3"/>
                      <a:pt x="22" y="0"/>
                    </a:cubicBezTo>
                    <a:cubicBezTo>
                      <a:pt x="12" y="0"/>
                      <a:pt x="7" y="2"/>
                      <a:pt x="0" y="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84" name="Freeform 174">
                <a:extLst>
                  <a:ext uri="{FF2B5EF4-FFF2-40B4-BE49-F238E27FC236}">
                    <a16:creationId xmlns:a16="http://schemas.microsoft.com/office/drawing/2014/main" id="{3CCA9ED8-F4BE-7FD8-A82F-F20C2A8C7098}"/>
                  </a:ext>
                </a:extLst>
              </p:cNvPr>
              <p:cNvSpPr>
                <a:spLocks/>
              </p:cNvSpPr>
              <p:nvPr/>
            </p:nvSpPr>
            <p:spPr bwMode="auto">
              <a:xfrm>
                <a:off x="6995133" y="2035120"/>
                <a:ext cx="52035" cy="41321"/>
              </a:xfrm>
              <a:custGeom>
                <a:avLst/>
                <a:gdLst>
                  <a:gd name="T0" fmla="*/ 10 w 45"/>
                  <a:gd name="T1" fmla="*/ 8 h 36"/>
                  <a:gd name="T2" fmla="*/ 19 w 45"/>
                  <a:gd name="T3" fmla="*/ 0 h 36"/>
                  <a:gd name="T4" fmla="*/ 45 w 45"/>
                  <a:gd name="T5" fmla="*/ 12 h 36"/>
                  <a:gd name="T6" fmla="*/ 45 w 45"/>
                  <a:gd name="T7" fmla="*/ 23 h 36"/>
                  <a:gd name="T8" fmla="*/ 13 w 45"/>
                  <a:gd name="T9" fmla="*/ 36 h 36"/>
                  <a:gd name="T10" fmla="*/ 0 w 45"/>
                  <a:gd name="T11" fmla="*/ 27 h 36"/>
                  <a:gd name="T12" fmla="*/ 10 w 45"/>
                  <a:gd name="T13" fmla="*/ 8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10" y="8"/>
                    </a:moveTo>
                    <a:cubicBezTo>
                      <a:pt x="13" y="8"/>
                      <a:pt x="15" y="0"/>
                      <a:pt x="19" y="0"/>
                    </a:cubicBezTo>
                    <a:cubicBezTo>
                      <a:pt x="29" y="0"/>
                      <a:pt x="34" y="11"/>
                      <a:pt x="45" y="12"/>
                    </a:cubicBezTo>
                    <a:cubicBezTo>
                      <a:pt x="45" y="23"/>
                      <a:pt x="45" y="23"/>
                      <a:pt x="45" y="23"/>
                    </a:cubicBezTo>
                    <a:cubicBezTo>
                      <a:pt x="35" y="28"/>
                      <a:pt x="26" y="36"/>
                      <a:pt x="13" y="36"/>
                    </a:cubicBezTo>
                    <a:cubicBezTo>
                      <a:pt x="4" y="36"/>
                      <a:pt x="0" y="35"/>
                      <a:pt x="0" y="27"/>
                    </a:cubicBezTo>
                    <a:cubicBezTo>
                      <a:pt x="0" y="24"/>
                      <a:pt x="8" y="8"/>
                      <a:pt x="10"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85" name="Freeform 175">
                <a:extLst>
                  <a:ext uri="{FF2B5EF4-FFF2-40B4-BE49-F238E27FC236}">
                    <a16:creationId xmlns:a16="http://schemas.microsoft.com/office/drawing/2014/main" id="{4CC68C08-E4F1-DF01-BE53-30B6413DB136}"/>
                  </a:ext>
                </a:extLst>
              </p:cNvPr>
              <p:cNvSpPr>
                <a:spLocks/>
              </p:cNvSpPr>
              <p:nvPr/>
            </p:nvSpPr>
            <p:spPr bwMode="auto">
              <a:xfrm>
                <a:off x="7255308" y="1987677"/>
                <a:ext cx="41322" cy="42852"/>
              </a:xfrm>
              <a:custGeom>
                <a:avLst/>
                <a:gdLst>
                  <a:gd name="T0" fmla="*/ 36 w 36"/>
                  <a:gd name="T1" fmla="*/ 32 h 37"/>
                  <a:gd name="T2" fmla="*/ 26 w 36"/>
                  <a:gd name="T3" fmla="*/ 36 h 37"/>
                  <a:gd name="T4" fmla="*/ 0 w 36"/>
                  <a:gd name="T5" fmla="*/ 16 h 37"/>
                  <a:gd name="T6" fmla="*/ 36 w 36"/>
                  <a:gd name="T7" fmla="*/ 32 h 37"/>
                </a:gdLst>
                <a:ahLst/>
                <a:cxnLst>
                  <a:cxn ang="0">
                    <a:pos x="T0" y="T1"/>
                  </a:cxn>
                  <a:cxn ang="0">
                    <a:pos x="T2" y="T3"/>
                  </a:cxn>
                  <a:cxn ang="0">
                    <a:pos x="T4" y="T5"/>
                  </a:cxn>
                  <a:cxn ang="0">
                    <a:pos x="T6" y="T7"/>
                  </a:cxn>
                </a:cxnLst>
                <a:rect l="0" t="0" r="r" b="b"/>
                <a:pathLst>
                  <a:path w="36" h="37">
                    <a:moveTo>
                      <a:pt x="36" y="32"/>
                    </a:moveTo>
                    <a:cubicBezTo>
                      <a:pt x="36" y="37"/>
                      <a:pt x="26" y="36"/>
                      <a:pt x="26" y="36"/>
                    </a:cubicBezTo>
                    <a:cubicBezTo>
                      <a:pt x="16" y="36"/>
                      <a:pt x="0" y="26"/>
                      <a:pt x="0" y="16"/>
                    </a:cubicBezTo>
                    <a:cubicBezTo>
                      <a:pt x="0" y="0"/>
                      <a:pt x="36" y="16"/>
                      <a:pt x="36" y="3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86" name="Freeform 176">
                <a:extLst>
                  <a:ext uri="{FF2B5EF4-FFF2-40B4-BE49-F238E27FC236}">
                    <a16:creationId xmlns:a16="http://schemas.microsoft.com/office/drawing/2014/main" id="{5F674D16-7F49-3A4F-03FB-4E0281FEF8D8}"/>
                  </a:ext>
                </a:extLst>
              </p:cNvPr>
              <p:cNvSpPr>
                <a:spLocks/>
              </p:cNvSpPr>
              <p:nvPr/>
            </p:nvSpPr>
            <p:spPr bwMode="auto">
              <a:xfrm>
                <a:off x="7536909" y="1842286"/>
                <a:ext cx="36731" cy="27548"/>
              </a:xfrm>
              <a:custGeom>
                <a:avLst/>
                <a:gdLst>
                  <a:gd name="T0" fmla="*/ 2 w 33"/>
                  <a:gd name="T1" fmla="*/ 24 h 24"/>
                  <a:gd name="T2" fmla="*/ 33 w 33"/>
                  <a:gd name="T3" fmla="*/ 15 h 24"/>
                  <a:gd name="T4" fmla="*/ 14 w 33"/>
                  <a:gd name="T5" fmla="*/ 0 h 24"/>
                  <a:gd name="T6" fmla="*/ 2 w 33"/>
                  <a:gd name="T7" fmla="*/ 16 h 24"/>
                  <a:gd name="T8" fmla="*/ 2 w 33"/>
                  <a:gd name="T9" fmla="*/ 24 h 24"/>
                </a:gdLst>
                <a:ahLst/>
                <a:cxnLst>
                  <a:cxn ang="0">
                    <a:pos x="T0" y="T1"/>
                  </a:cxn>
                  <a:cxn ang="0">
                    <a:pos x="T2" y="T3"/>
                  </a:cxn>
                  <a:cxn ang="0">
                    <a:pos x="T4" y="T5"/>
                  </a:cxn>
                  <a:cxn ang="0">
                    <a:pos x="T6" y="T7"/>
                  </a:cxn>
                  <a:cxn ang="0">
                    <a:pos x="T8" y="T9"/>
                  </a:cxn>
                </a:cxnLst>
                <a:rect l="0" t="0" r="r" b="b"/>
                <a:pathLst>
                  <a:path w="33" h="24">
                    <a:moveTo>
                      <a:pt x="2" y="24"/>
                    </a:moveTo>
                    <a:cubicBezTo>
                      <a:pt x="11" y="24"/>
                      <a:pt x="29" y="18"/>
                      <a:pt x="33" y="15"/>
                    </a:cubicBezTo>
                    <a:cubicBezTo>
                      <a:pt x="25" y="9"/>
                      <a:pt x="23" y="0"/>
                      <a:pt x="14" y="0"/>
                    </a:cubicBezTo>
                    <a:cubicBezTo>
                      <a:pt x="7" y="0"/>
                      <a:pt x="2" y="9"/>
                      <a:pt x="2" y="16"/>
                    </a:cubicBezTo>
                    <a:cubicBezTo>
                      <a:pt x="2" y="18"/>
                      <a:pt x="0" y="24"/>
                      <a:pt x="2" y="2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87" name="Freeform 177">
                <a:extLst>
                  <a:ext uri="{FF2B5EF4-FFF2-40B4-BE49-F238E27FC236}">
                    <a16:creationId xmlns:a16="http://schemas.microsoft.com/office/drawing/2014/main" id="{DE8EE566-8112-EE11-3347-54077F524A22}"/>
                  </a:ext>
                </a:extLst>
              </p:cNvPr>
              <p:cNvSpPr>
                <a:spLocks/>
              </p:cNvSpPr>
              <p:nvPr/>
            </p:nvSpPr>
            <p:spPr bwMode="auto">
              <a:xfrm>
                <a:off x="9273957" y="1814739"/>
                <a:ext cx="81113" cy="36730"/>
              </a:xfrm>
              <a:custGeom>
                <a:avLst/>
                <a:gdLst>
                  <a:gd name="T0" fmla="*/ 0 w 71"/>
                  <a:gd name="T1" fmla="*/ 24 h 32"/>
                  <a:gd name="T2" fmla="*/ 36 w 71"/>
                  <a:gd name="T3" fmla="*/ 0 h 32"/>
                  <a:gd name="T4" fmla="*/ 71 w 71"/>
                  <a:gd name="T5" fmla="*/ 32 h 32"/>
                  <a:gd name="T6" fmla="*/ 49 w 71"/>
                  <a:gd name="T7" fmla="*/ 32 h 32"/>
                  <a:gd name="T8" fmla="*/ 3 w 71"/>
                  <a:gd name="T9" fmla="*/ 20 h 32"/>
                  <a:gd name="T10" fmla="*/ 0 w 71"/>
                  <a:gd name="T11" fmla="*/ 24 h 32"/>
                </a:gdLst>
                <a:ahLst/>
                <a:cxnLst>
                  <a:cxn ang="0">
                    <a:pos x="T0" y="T1"/>
                  </a:cxn>
                  <a:cxn ang="0">
                    <a:pos x="T2" y="T3"/>
                  </a:cxn>
                  <a:cxn ang="0">
                    <a:pos x="T4" y="T5"/>
                  </a:cxn>
                  <a:cxn ang="0">
                    <a:pos x="T6" y="T7"/>
                  </a:cxn>
                  <a:cxn ang="0">
                    <a:pos x="T8" y="T9"/>
                  </a:cxn>
                  <a:cxn ang="0">
                    <a:pos x="T10" y="T11"/>
                  </a:cxn>
                </a:cxnLst>
                <a:rect l="0" t="0" r="r" b="b"/>
                <a:pathLst>
                  <a:path w="71" h="32">
                    <a:moveTo>
                      <a:pt x="0" y="24"/>
                    </a:moveTo>
                    <a:cubicBezTo>
                      <a:pt x="9" y="11"/>
                      <a:pt x="18" y="0"/>
                      <a:pt x="36" y="0"/>
                    </a:cubicBezTo>
                    <a:cubicBezTo>
                      <a:pt x="56" y="0"/>
                      <a:pt x="71" y="14"/>
                      <a:pt x="71" y="32"/>
                    </a:cubicBezTo>
                    <a:cubicBezTo>
                      <a:pt x="49" y="32"/>
                      <a:pt x="49" y="32"/>
                      <a:pt x="49" y="32"/>
                    </a:cubicBezTo>
                    <a:cubicBezTo>
                      <a:pt x="35" y="24"/>
                      <a:pt x="18" y="26"/>
                      <a:pt x="3" y="20"/>
                    </a:cubicBezTo>
                    <a:lnTo>
                      <a:pt x="0" y="24"/>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88" name="Freeform 178">
                <a:extLst>
                  <a:ext uri="{FF2B5EF4-FFF2-40B4-BE49-F238E27FC236}">
                    <a16:creationId xmlns:a16="http://schemas.microsoft.com/office/drawing/2014/main" id="{E6F7EDBA-47D6-51A0-CBCB-39D488A4F92F}"/>
                  </a:ext>
                </a:extLst>
              </p:cNvPr>
              <p:cNvSpPr>
                <a:spLocks/>
              </p:cNvSpPr>
              <p:nvPr/>
            </p:nvSpPr>
            <p:spPr bwMode="auto">
              <a:xfrm>
                <a:off x="9428532" y="1730565"/>
                <a:ext cx="111722" cy="41321"/>
              </a:xfrm>
              <a:custGeom>
                <a:avLst/>
                <a:gdLst>
                  <a:gd name="T0" fmla="*/ 0 w 97"/>
                  <a:gd name="T1" fmla="*/ 0 h 36"/>
                  <a:gd name="T2" fmla="*/ 89 w 97"/>
                  <a:gd name="T3" fmla="*/ 16 h 36"/>
                  <a:gd name="T4" fmla="*/ 97 w 97"/>
                  <a:gd name="T5" fmla="*/ 24 h 36"/>
                  <a:gd name="T6" fmla="*/ 63 w 97"/>
                  <a:gd name="T7" fmla="*/ 36 h 36"/>
                  <a:gd name="T8" fmla="*/ 7 w 97"/>
                  <a:gd name="T9" fmla="*/ 7 h 36"/>
                  <a:gd name="T10" fmla="*/ 0 w 97"/>
                  <a:gd name="T11" fmla="*/ 0 h 36"/>
                </a:gdLst>
                <a:ahLst/>
                <a:cxnLst>
                  <a:cxn ang="0">
                    <a:pos x="T0" y="T1"/>
                  </a:cxn>
                  <a:cxn ang="0">
                    <a:pos x="T2" y="T3"/>
                  </a:cxn>
                  <a:cxn ang="0">
                    <a:pos x="T4" y="T5"/>
                  </a:cxn>
                  <a:cxn ang="0">
                    <a:pos x="T6" y="T7"/>
                  </a:cxn>
                  <a:cxn ang="0">
                    <a:pos x="T8" y="T9"/>
                  </a:cxn>
                  <a:cxn ang="0">
                    <a:pos x="T10" y="T11"/>
                  </a:cxn>
                </a:cxnLst>
                <a:rect l="0" t="0" r="r" b="b"/>
                <a:pathLst>
                  <a:path w="97" h="36">
                    <a:moveTo>
                      <a:pt x="0" y="0"/>
                    </a:moveTo>
                    <a:cubicBezTo>
                      <a:pt x="7" y="6"/>
                      <a:pt x="86" y="16"/>
                      <a:pt x="89" y="16"/>
                    </a:cubicBezTo>
                    <a:cubicBezTo>
                      <a:pt x="94" y="16"/>
                      <a:pt x="97" y="20"/>
                      <a:pt x="97" y="24"/>
                    </a:cubicBezTo>
                    <a:cubicBezTo>
                      <a:pt x="97" y="33"/>
                      <a:pt x="75" y="36"/>
                      <a:pt x="63" y="36"/>
                    </a:cubicBezTo>
                    <a:cubicBezTo>
                      <a:pt x="43" y="36"/>
                      <a:pt x="7" y="26"/>
                      <a:pt x="7" y="7"/>
                    </a:cubicBezTo>
                    <a:lnTo>
                      <a:pt x="0"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89" name="Freeform 179">
                <a:extLst>
                  <a:ext uri="{FF2B5EF4-FFF2-40B4-BE49-F238E27FC236}">
                    <a16:creationId xmlns:a16="http://schemas.microsoft.com/office/drawing/2014/main" id="{2C55C850-B50A-7CEC-5662-3CB19AD4CA3A}"/>
                  </a:ext>
                </a:extLst>
              </p:cNvPr>
              <p:cNvSpPr>
                <a:spLocks/>
              </p:cNvSpPr>
              <p:nvPr/>
            </p:nvSpPr>
            <p:spPr bwMode="auto">
              <a:xfrm>
                <a:off x="9270896" y="1788721"/>
                <a:ext cx="22957" cy="26017"/>
              </a:xfrm>
              <a:custGeom>
                <a:avLst/>
                <a:gdLst>
                  <a:gd name="T0" fmla="*/ 20 w 20"/>
                  <a:gd name="T1" fmla="*/ 13 h 23"/>
                  <a:gd name="T2" fmla="*/ 9 w 20"/>
                  <a:gd name="T3" fmla="*/ 23 h 23"/>
                  <a:gd name="T4" fmla="*/ 0 w 20"/>
                  <a:gd name="T5" fmla="*/ 13 h 23"/>
                  <a:gd name="T6" fmla="*/ 20 w 20"/>
                  <a:gd name="T7" fmla="*/ 13 h 23"/>
                </a:gdLst>
                <a:ahLst/>
                <a:cxnLst>
                  <a:cxn ang="0">
                    <a:pos x="T0" y="T1"/>
                  </a:cxn>
                  <a:cxn ang="0">
                    <a:pos x="T2" y="T3"/>
                  </a:cxn>
                  <a:cxn ang="0">
                    <a:pos x="T4" y="T5"/>
                  </a:cxn>
                  <a:cxn ang="0">
                    <a:pos x="T6" y="T7"/>
                  </a:cxn>
                </a:cxnLst>
                <a:rect l="0" t="0" r="r" b="b"/>
                <a:pathLst>
                  <a:path w="20" h="23">
                    <a:moveTo>
                      <a:pt x="20" y="13"/>
                    </a:moveTo>
                    <a:cubicBezTo>
                      <a:pt x="20" y="19"/>
                      <a:pt x="14" y="23"/>
                      <a:pt x="9" y="23"/>
                    </a:cubicBezTo>
                    <a:cubicBezTo>
                      <a:pt x="1" y="23"/>
                      <a:pt x="0" y="20"/>
                      <a:pt x="0" y="13"/>
                    </a:cubicBezTo>
                    <a:cubicBezTo>
                      <a:pt x="0" y="0"/>
                      <a:pt x="20" y="2"/>
                      <a:pt x="20" y="1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90" name="Freeform 180">
                <a:extLst>
                  <a:ext uri="{FF2B5EF4-FFF2-40B4-BE49-F238E27FC236}">
                    <a16:creationId xmlns:a16="http://schemas.microsoft.com/office/drawing/2014/main" id="{1AB01689-1847-BE81-62AB-69BAEACD4AA4}"/>
                  </a:ext>
                </a:extLst>
              </p:cNvPr>
              <p:cNvSpPr>
                <a:spLocks/>
              </p:cNvSpPr>
              <p:nvPr/>
            </p:nvSpPr>
            <p:spPr bwMode="auto">
              <a:xfrm>
                <a:off x="4235751" y="2811045"/>
                <a:ext cx="61218" cy="33669"/>
              </a:xfrm>
              <a:custGeom>
                <a:avLst/>
                <a:gdLst>
                  <a:gd name="T0" fmla="*/ 43 w 54"/>
                  <a:gd name="T1" fmla="*/ 29 h 29"/>
                  <a:gd name="T2" fmla="*/ 54 w 54"/>
                  <a:gd name="T3" fmla="*/ 24 h 29"/>
                  <a:gd name="T4" fmla="*/ 0 w 54"/>
                  <a:gd name="T5" fmla="*/ 5 h 29"/>
                  <a:gd name="T6" fmla="*/ 43 w 54"/>
                  <a:gd name="T7" fmla="*/ 29 h 29"/>
                </a:gdLst>
                <a:ahLst/>
                <a:cxnLst>
                  <a:cxn ang="0">
                    <a:pos x="T0" y="T1"/>
                  </a:cxn>
                  <a:cxn ang="0">
                    <a:pos x="T2" y="T3"/>
                  </a:cxn>
                  <a:cxn ang="0">
                    <a:pos x="T4" y="T5"/>
                  </a:cxn>
                  <a:cxn ang="0">
                    <a:pos x="T6" y="T7"/>
                  </a:cxn>
                </a:cxnLst>
                <a:rect l="0" t="0" r="r" b="b"/>
                <a:pathLst>
                  <a:path w="54" h="29">
                    <a:moveTo>
                      <a:pt x="43" y="29"/>
                    </a:moveTo>
                    <a:cubicBezTo>
                      <a:pt x="49" y="29"/>
                      <a:pt x="51" y="28"/>
                      <a:pt x="54" y="24"/>
                    </a:cubicBezTo>
                    <a:cubicBezTo>
                      <a:pt x="38" y="15"/>
                      <a:pt x="23" y="0"/>
                      <a:pt x="0" y="5"/>
                    </a:cubicBezTo>
                    <a:cubicBezTo>
                      <a:pt x="9" y="12"/>
                      <a:pt x="31" y="29"/>
                      <a:pt x="43" y="2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91" name="Freeform 181">
                <a:extLst>
                  <a:ext uri="{FF2B5EF4-FFF2-40B4-BE49-F238E27FC236}">
                    <a16:creationId xmlns:a16="http://schemas.microsoft.com/office/drawing/2014/main" id="{462363F2-6A09-3086-0A31-7262D218F0F9}"/>
                  </a:ext>
                </a:extLst>
              </p:cNvPr>
              <p:cNvSpPr>
                <a:spLocks/>
              </p:cNvSpPr>
              <p:nvPr/>
            </p:nvSpPr>
            <p:spPr bwMode="auto">
              <a:xfrm>
                <a:off x="4240342" y="2915114"/>
                <a:ext cx="47444" cy="29078"/>
              </a:xfrm>
              <a:custGeom>
                <a:avLst/>
                <a:gdLst>
                  <a:gd name="T0" fmla="*/ 3 w 42"/>
                  <a:gd name="T1" fmla="*/ 0 h 26"/>
                  <a:gd name="T2" fmla="*/ 19 w 42"/>
                  <a:gd name="T3" fmla="*/ 13 h 26"/>
                  <a:gd name="T4" fmla="*/ 42 w 42"/>
                  <a:gd name="T5" fmla="*/ 13 h 26"/>
                  <a:gd name="T6" fmla="*/ 42 w 42"/>
                  <a:gd name="T7" fmla="*/ 18 h 26"/>
                  <a:gd name="T8" fmla="*/ 33 w 42"/>
                  <a:gd name="T9" fmla="*/ 26 h 26"/>
                  <a:gd name="T10" fmla="*/ 0 w 42"/>
                  <a:gd name="T11" fmla="*/ 6 h 26"/>
                  <a:gd name="T12" fmla="*/ 3 w 4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42" h="26">
                    <a:moveTo>
                      <a:pt x="3" y="0"/>
                    </a:moveTo>
                    <a:cubicBezTo>
                      <a:pt x="6" y="8"/>
                      <a:pt x="12" y="11"/>
                      <a:pt x="19" y="13"/>
                    </a:cubicBezTo>
                    <a:cubicBezTo>
                      <a:pt x="42" y="13"/>
                      <a:pt x="42" y="13"/>
                      <a:pt x="42" y="13"/>
                    </a:cubicBezTo>
                    <a:cubicBezTo>
                      <a:pt x="42" y="14"/>
                      <a:pt x="42" y="16"/>
                      <a:pt x="42" y="18"/>
                    </a:cubicBezTo>
                    <a:cubicBezTo>
                      <a:pt x="42" y="22"/>
                      <a:pt x="34" y="26"/>
                      <a:pt x="33" y="26"/>
                    </a:cubicBezTo>
                    <a:cubicBezTo>
                      <a:pt x="28" y="26"/>
                      <a:pt x="0" y="11"/>
                      <a:pt x="0" y="6"/>
                    </a:cubicBezTo>
                    <a:cubicBezTo>
                      <a:pt x="0" y="3"/>
                      <a:pt x="1" y="1"/>
                      <a:pt x="3"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92" name="Freeform 182">
                <a:extLst>
                  <a:ext uri="{FF2B5EF4-FFF2-40B4-BE49-F238E27FC236}">
                    <a16:creationId xmlns:a16="http://schemas.microsoft.com/office/drawing/2014/main" id="{F7C8A500-CB32-AF09-09F7-1F17DE76D89E}"/>
                  </a:ext>
                </a:extLst>
              </p:cNvPr>
              <p:cNvSpPr>
                <a:spLocks/>
              </p:cNvSpPr>
              <p:nvPr/>
            </p:nvSpPr>
            <p:spPr bwMode="auto">
              <a:xfrm>
                <a:off x="4309212" y="2916644"/>
                <a:ext cx="33670" cy="41321"/>
              </a:xfrm>
              <a:custGeom>
                <a:avLst/>
                <a:gdLst>
                  <a:gd name="T0" fmla="*/ 29 w 29"/>
                  <a:gd name="T1" fmla="*/ 20 h 36"/>
                  <a:gd name="T2" fmla="*/ 29 w 29"/>
                  <a:gd name="T3" fmla="*/ 25 h 36"/>
                  <a:gd name="T4" fmla="*/ 12 w 29"/>
                  <a:gd name="T5" fmla="*/ 36 h 36"/>
                  <a:gd name="T6" fmla="*/ 0 w 29"/>
                  <a:gd name="T7" fmla="*/ 27 h 36"/>
                  <a:gd name="T8" fmla="*/ 17 w 29"/>
                  <a:gd name="T9" fmla="*/ 0 h 36"/>
                  <a:gd name="T10" fmla="*/ 23 w 29"/>
                  <a:gd name="T11" fmla="*/ 8 h 36"/>
                  <a:gd name="T12" fmla="*/ 29 w 29"/>
                  <a:gd name="T13" fmla="*/ 20 h 36"/>
                </a:gdLst>
                <a:ahLst/>
                <a:cxnLst>
                  <a:cxn ang="0">
                    <a:pos x="T0" y="T1"/>
                  </a:cxn>
                  <a:cxn ang="0">
                    <a:pos x="T2" y="T3"/>
                  </a:cxn>
                  <a:cxn ang="0">
                    <a:pos x="T4" y="T5"/>
                  </a:cxn>
                  <a:cxn ang="0">
                    <a:pos x="T6" y="T7"/>
                  </a:cxn>
                  <a:cxn ang="0">
                    <a:pos x="T8" y="T9"/>
                  </a:cxn>
                  <a:cxn ang="0">
                    <a:pos x="T10" y="T11"/>
                  </a:cxn>
                  <a:cxn ang="0">
                    <a:pos x="T12" y="T13"/>
                  </a:cxn>
                </a:cxnLst>
                <a:rect l="0" t="0" r="r" b="b"/>
                <a:pathLst>
                  <a:path w="29" h="36">
                    <a:moveTo>
                      <a:pt x="29" y="20"/>
                    </a:moveTo>
                    <a:cubicBezTo>
                      <a:pt x="29" y="21"/>
                      <a:pt x="29" y="24"/>
                      <a:pt x="29" y="25"/>
                    </a:cubicBezTo>
                    <a:cubicBezTo>
                      <a:pt x="29" y="31"/>
                      <a:pt x="20" y="36"/>
                      <a:pt x="12" y="36"/>
                    </a:cubicBezTo>
                    <a:cubicBezTo>
                      <a:pt x="4" y="36"/>
                      <a:pt x="0" y="32"/>
                      <a:pt x="0" y="27"/>
                    </a:cubicBezTo>
                    <a:cubicBezTo>
                      <a:pt x="0" y="22"/>
                      <a:pt x="11" y="2"/>
                      <a:pt x="17" y="0"/>
                    </a:cubicBezTo>
                    <a:cubicBezTo>
                      <a:pt x="19" y="3"/>
                      <a:pt x="23" y="5"/>
                      <a:pt x="23" y="8"/>
                    </a:cubicBezTo>
                    <a:cubicBezTo>
                      <a:pt x="23" y="15"/>
                      <a:pt x="11" y="20"/>
                      <a:pt x="29" y="2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93" name="Freeform 183">
                <a:extLst>
                  <a:ext uri="{FF2B5EF4-FFF2-40B4-BE49-F238E27FC236}">
                    <a16:creationId xmlns:a16="http://schemas.microsoft.com/office/drawing/2014/main" id="{880355D3-9446-0EDA-ED1F-4F6B332EA9DC}"/>
                  </a:ext>
                </a:extLst>
              </p:cNvPr>
              <p:cNvSpPr>
                <a:spLocks/>
              </p:cNvSpPr>
              <p:nvPr/>
            </p:nvSpPr>
            <p:spPr bwMode="auto">
              <a:xfrm>
                <a:off x="1699813" y="2440682"/>
                <a:ext cx="39791" cy="18365"/>
              </a:xfrm>
              <a:custGeom>
                <a:avLst/>
                <a:gdLst>
                  <a:gd name="T0" fmla="*/ 11 w 34"/>
                  <a:gd name="T1" fmla="*/ 7 h 15"/>
                  <a:gd name="T2" fmla="*/ 22 w 34"/>
                  <a:gd name="T3" fmla="*/ 2 h 15"/>
                  <a:gd name="T4" fmla="*/ 34 w 34"/>
                  <a:gd name="T5" fmla="*/ 15 h 15"/>
                  <a:gd name="T6" fmla="*/ 9 w 34"/>
                  <a:gd name="T7" fmla="*/ 15 h 15"/>
                  <a:gd name="T8" fmla="*/ 0 w 34"/>
                  <a:gd name="T9" fmla="*/ 7 h 15"/>
                  <a:gd name="T10" fmla="*/ 11 w 34"/>
                  <a:gd name="T11" fmla="*/ 7 h 15"/>
                </a:gdLst>
                <a:ahLst/>
                <a:cxnLst>
                  <a:cxn ang="0">
                    <a:pos x="T0" y="T1"/>
                  </a:cxn>
                  <a:cxn ang="0">
                    <a:pos x="T2" y="T3"/>
                  </a:cxn>
                  <a:cxn ang="0">
                    <a:pos x="T4" y="T5"/>
                  </a:cxn>
                  <a:cxn ang="0">
                    <a:pos x="T6" y="T7"/>
                  </a:cxn>
                  <a:cxn ang="0">
                    <a:pos x="T8" y="T9"/>
                  </a:cxn>
                  <a:cxn ang="0">
                    <a:pos x="T10" y="T11"/>
                  </a:cxn>
                </a:cxnLst>
                <a:rect l="0" t="0" r="r" b="b"/>
                <a:pathLst>
                  <a:path w="34" h="15">
                    <a:moveTo>
                      <a:pt x="11" y="7"/>
                    </a:moveTo>
                    <a:cubicBezTo>
                      <a:pt x="14" y="0"/>
                      <a:pt x="16" y="2"/>
                      <a:pt x="22" y="2"/>
                    </a:cubicBezTo>
                    <a:cubicBezTo>
                      <a:pt x="32" y="2"/>
                      <a:pt x="32" y="7"/>
                      <a:pt x="34" y="15"/>
                    </a:cubicBezTo>
                    <a:cubicBezTo>
                      <a:pt x="9" y="15"/>
                      <a:pt x="9" y="15"/>
                      <a:pt x="9" y="15"/>
                    </a:cubicBezTo>
                    <a:cubicBezTo>
                      <a:pt x="6" y="13"/>
                      <a:pt x="1" y="10"/>
                      <a:pt x="0" y="7"/>
                    </a:cubicBezTo>
                    <a:lnTo>
                      <a:pt x="11" y="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94" name="Freeform 184">
                <a:extLst>
                  <a:ext uri="{FF2B5EF4-FFF2-40B4-BE49-F238E27FC236}">
                    <a16:creationId xmlns:a16="http://schemas.microsoft.com/office/drawing/2014/main" id="{15DF1110-E82B-43FE-65B9-ACAFD68B7BC6}"/>
                  </a:ext>
                </a:extLst>
              </p:cNvPr>
              <p:cNvSpPr>
                <a:spLocks/>
              </p:cNvSpPr>
              <p:nvPr/>
            </p:nvSpPr>
            <p:spPr bwMode="auto">
              <a:xfrm>
                <a:off x="1986005" y="3729300"/>
                <a:ext cx="22957" cy="19896"/>
              </a:xfrm>
              <a:custGeom>
                <a:avLst/>
                <a:gdLst>
                  <a:gd name="T0" fmla="*/ 19 w 19"/>
                  <a:gd name="T1" fmla="*/ 8 h 17"/>
                  <a:gd name="T2" fmla="*/ 19 w 19"/>
                  <a:gd name="T3" fmla="*/ 13 h 17"/>
                  <a:gd name="T4" fmla="*/ 5 w 19"/>
                  <a:gd name="T5" fmla="*/ 17 h 17"/>
                  <a:gd name="T6" fmla="*/ 0 w 19"/>
                  <a:gd name="T7" fmla="*/ 12 h 17"/>
                  <a:gd name="T8" fmla="*/ 0 w 19"/>
                  <a:gd name="T9" fmla="*/ 0 h 17"/>
                  <a:gd name="T10" fmla="*/ 19 w 19"/>
                  <a:gd name="T11" fmla="*/ 8 h 17"/>
                </a:gdLst>
                <a:ahLst/>
                <a:cxnLst>
                  <a:cxn ang="0">
                    <a:pos x="T0" y="T1"/>
                  </a:cxn>
                  <a:cxn ang="0">
                    <a:pos x="T2" y="T3"/>
                  </a:cxn>
                  <a:cxn ang="0">
                    <a:pos x="T4" y="T5"/>
                  </a:cxn>
                  <a:cxn ang="0">
                    <a:pos x="T6" y="T7"/>
                  </a:cxn>
                  <a:cxn ang="0">
                    <a:pos x="T8" y="T9"/>
                  </a:cxn>
                  <a:cxn ang="0">
                    <a:pos x="T10" y="T11"/>
                  </a:cxn>
                </a:cxnLst>
                <a:rect l="0" t="0" r="r" b="b"/>
                <a:pathLst>
                  <a:path w="19" h="17">
                    <a:moveTo>
                      <a:pt x="19" y="8"/>
                    </a:moveTo>
                    <a:cubicBezTo>
                      <a:pt x="19" y="13"/>
                      <a:pt x="19" y="13"/>
                      <a:pt x="19" y="13"/>
                    </a:cubicBezTo>
                    <a:cubicBezTo>
                      <a:pt x="13" y="15"/>
                      <a:pt x="10" y="17"/>
                      <a:pt x="5" y="17"/>
                    </a:cubicBezTo>
                    <a:cubicBezTo>
                      <a:pt x="3" y="17"/>
                      <a:pt x="0" y="14"/>
                      <a:pt x="0" y="12"/>
                    </a:cubicBezTo>
                    <a:cubicBezTo>
                      <a:pt x="0" y="7"/>
                      <a:pt x="1" y="4"/>
                      <a:pt x="0" y="0"/>
                    </a:cubicBezTo>
                    <a:cubicBezTo>
                      <a:pt x="9" y="0"/>
                      <a:pt x="14" y="3"/>
                      <a:pt x="19"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95" name="Freeform 185">
                <a:extLst>
                  <a:ext uri="{FF2B5EF4-FFF2-40B4-BE49-F238E27FC236}">
                    <a16:creationId xmlns:a16="http://schemas.microsoft.com/office/drawing/2014/main" id="{810F13CB-E2C1-3C54-39D8-4DD760A2AD04}"/>
                  </a:ext>
                </a:extLst>
              </p:cNvPr>
              <p:cNvSpPr>
                <a:spLocks/>
              </p:cNvSpPr>
              <p:nvPr/>
            </p:nvSpPr>
            <p:spPr bwMode="auto">
              <a:xfrm>
                <a:off x="1970701" y="3698691"/>
                <a:ext cx="10713" cy="9183"/>
              </a:xfrm>
              <a:custGeom>
                <a:avLst/>
                <a:gdLst>
                  <a:gd name="T0" fmla="*/ 10 w 10"/>
                  <a:gd name="T1" fmla="*/ 7 h 8"/>
                  <a:gd name="T2" fmla="*/ 7 w 10"/>
                  <a:gd name="T3" fmla="*/ 8 h 8"/>
                  <a:gd name="T4" fmla="*/ 0 w 10"/>
                  <a:gd name="T5" fmla="*/ 0 h 8"/>
                  <a:gd name="T6" fmla="*/ 10 w 10"/>
                  <a:gd name="T7" fmla="*/ 7 h 8"/>
                </a:gdLst>
                <a:ahLst/>
                <a:cxnLst>
                  <a:cxn ang="0">
                    <a:pos x="T0" y="T1"/>
                  </a:cxn>
                  <a:cxn ang="0">
                    <a:pos x="T2" y="T3"/>
                  </a:cxn>
                  <a:cxn ang="0">
                    <a:pos x="T4" y="T5"/>
                  </a:cxn>
                  <a:cxn ang="0">
                    <a:pos x="T6" y="T7"/>
                  </a:cxn>
                </a:cxnLst>
                <a:rect l="0" t="0" r="r" b="b"/>
                <a:pathLst>
                  <a:path w="10" h="8">
                    <a:moveTo>
                      <a:pt x="10" y="7"/>
                    </a:moveTo>
                    <a:cubicBezTo>
                      <a:pt x="10" y="7"/>
                      <a:pt x="8" y="8"/>
                      <a:pt x="7" y="8"/>
                    </a:cubicBezTo>
                    <a:cubicBezTo>
                      <a:pt x="3" y="8"/>
                      <a:pt x="2" y="3"/>
                      <a:pt x="0" y="0"/>
                    </a:cubicBezTo>
                    <a:cubicBezTo>
                      <a:pt x="4" y="0"/>
                      <a:pt x="8" y="4"/>
                      <a:pt x="10" y="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96" name="Freeform 186">
                <a:extLst>
                  <a:ext uri="{FF2B5EF4-FFF2-40B4-BE49-F238E27FC236}">
                    <a16:creationId xmlns:a16="http://schemas.microsoft.com/office/drawing/2014/main" id="{DC6FAC6B-912A-1A9F-12B2-79265100FEFB}"/>
                  </a:ext>
                </a:extLst>
              </p:cNvPr>
              <p:cNvSpPr>
                <a:spLocks/>
              </p:cNvSpPr>
              <p:nvPr/>
            </p:nvSpPr>
            <p:spPr bwMode="auto">
              <a:xfrm>
                <a:off x="1949275" y="3691039"/>
                <a:ext cx="15304" cy="6122"/>
              </a:xfrm>
              <a:custGeom>
                <a:avLst/>
                <a:gdLst>
                  <a:gd name="T0" fmla="*/ 14 w 14"/>
                  <a:gd name="T1" fmla="*/ 0 h 6"/>
                  <a:gd name="T2" fmla="*/ 4 w 14"/>
                  <a:gd name="T3" fmla="*/ 6 h 6"/>
                  <a:gd name="T4" fmla="*/ 0 w 14"/>
                  <a:gd name="T5" fmla="*/ 0 h 6"/>
                  <a:gd name="T6" fmla="*/ 14 w 14"/>
                  <a:gd name="T7" fmla="*/ 0 h 6"/>
                </a:gdLst>
                <a:ahLst/>
                <a:cxnLst>
                  <a:cxn ang="0">
                    <a:pos x="T0" y="T1"/>
                  </a:cxn>
                  <a:cxn ang="0">
                    <a:pos x="T2" y="T3"/>
                  </a:cxn>
                  <a:cxn ang="0">
                    <a:pos x="T4" y="T5"/>
                  </a:cxn>
                  <a:cxn ang="0">
                    <a:pos x="T6" y="T7"/>
                  </a:cxn>
                </a:cxnLst>
                <a:rect l="0" t="0" r="r" b="b"/>
                <a:pathLst>
                  <a:path w="14" h="6">
                    <a:moveTo>
                      <a:pt x="14" y="0"/>
                    </a:moveTo>
                    <a:cubicBezTo>
                      <a:pt x="11" y="3"/>
                      <a:pt x="8" y="6"/>
                      <a:pt x="4" y="6"/>
                    </a:cubicBezTo>
                    <a:cubicBezTo>
                      <a:pt x="2" y="6"/>
                      <a:pt x="0" y="2"/>
                      <a:pt x="0" y="0"/>
                    </a:cubicBezTo>
                    <a:lnTo>
                      <a:pt x="14"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97" name="Freeform 187">
                <a:extLst>
                  <a:ext uri="{FF2B5EF4-FFF2-40B4-BE49-F238E27FC236}">
                    <a16:creationId xmlns:a16="http://schemas.microsoft.com/office/drawing/2014/main" id="{4122410D-ADCA-6A33-BD0C-FAEA59ABDCDE}"/>
                  </a:ext>
                </a:extLst>
              </p:cNvPr>
              <p:cNvSpPr>
                <a:spLocks/>
              </p:cNvSpPr>
              <p:nvPr/>
            </p:nvSpPr>
            <p:spPr bwMode="auto">
              <a:xfrm>
                <a:off x="1927849" y="3678796"/>
                <a:ext cx="12244" cy="9183"/>
              </a:xfrm>
              <a:custGeom>
                <a:avLst/>
                <a:gdLst>
                  <a:gd name="T0" fmla="*/ 4 w 11"/>
                  <a:gd name="T1" fmla="*/ 2 h 8"/>
                  <a:gd name="T2" fmla="*/ 11 w 11"/>
                  <a:gd name="T3" fmla="*/ 0 h 8"/>
                  <a:gd name="T4" fmla="*/ 11 w 11"/>
                  <a:gd name="T5" fmla="*/ 5 h 8"/>
                  <a:gd name="T6" fmla="*/ 7 w 11"/>
                  <a:gd name="T7" fmla="*/ 8 h 8"/>
                  <a:gd name="T8" fmla="*/ 0 w 11"/>
                  <a:gd name="T9" fmla="*/ 2 h 8"/>
                  <a:gd name="T10" fmla="*/ 5 w 11"/>
                  <a:gd name="T11" fmla="*/ 2 h 8"/>
                  <a:gd name="T12" fmla="*/ 4 w 11"/>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4" y="2"/>
                    </a:moveTo>
                    <a:cubicBezTo>
                      <a:pt x="6" y="1"/>
                      <a:pt x="8" y="0"/>
                      <a:pt x="11" y="0"/>
                    </a:cubicBezTo>
                    <a:cubicBezTo>
                      <a:pt x="11" y="2"/>
                      <a:pt x="11" y="3"/>
                      <a:pt x="11" y="5"/>
                    </a:cubicBezTo>
                    <a:cubicBezTo>
                      <a:pt x="11" y="6"/>
                      <a:pt x="8" y="8"/>
                      <a:pt x="7" y="8"/>
                    </a:cubicBezTo>
                    <a:cubicBezTo>
                      <a:pt x="4" y="8"/>
                      <a:pt x="0" y="2"/>
                      <a:pt x="0" y="2"/>
                    </a:cubicBezTo>
                    <a:cubicBezTo>
                      <a:pt x="1" y="2"/>
                      <a:pt x="4" y="2"/>
                      <a:pt x="5" y="2"/>
                    </a:cubicBezTo>
                    <a:lnTo>
                      <a:pt x="4" y="2"/>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sp>
            <p:nvSpPr>
              <p:cNvPr id="698" name="Freeform 188">
                <a:extLst>
                  <a:ext uri="{FF2B5EF4-FFF2-40B4-BE49-F238E27FC236}">
                    <a16:creationId xmlns:a16="http://schemas.microsoft.com/office/drawing/2014/main" id="{192A2798-C2BF-90DD-6921-A5413A7B7AE7}"/>
                  </a:ext>
                </a:extLst>
              </p:cNvPr>
              <p:cNvSpPr>
                <a:spLocks/>
              </p:cNvSpPr>
              <p:nvPr/>
            </p:nvSpPr>
            <p:spPr bwMode="auto">
              <a:xfrm>
                <a:off x="1892648" y="3658900"/>
                <a:ext cx="12244" cy="10713"/>
              </a:xfrm>
              <a:custGeom>
                <a:avLst/>
                <a:gdLst>
                  <a:gd name="T0" fmla="*/ 10 w 11"/>
                  <a:gd name="T1" fmla="*/ 4 h 10"/>
                  <a:gd name="T2" fmla="*/ 11 w 11"/>
                  <a:gd name="T3" fmla="*/ 10 h 10"/>
                  <a:gd name="T4" fmla="*/ 6 w 11"/>
                  <a:gd name="T5" fmla="*/ 10 h 10"/>
                  <a:gd name="T6" fmla="*/ 0 w 11"/>
                  <a:gd name="T7" fmla="*/ 5 h 10"/>
                  <a:gd name="T8" fmla="*/ 4 w 11"/>
                  <a:gd name="T9" fmla="*/ 0 h 10"/>
                  <a:gd name="T10" fmla="*/ 10 w 11"/>
                  <a:gd name="T11" fmla="*/ 4 h 10"/>
                </a:gdLst>
                <a:ahLst/>
                <a:cxnLst>
                  <a:cxn ang="0">
                    <a:pos x="T0" y="T1"/>
                  </a:cxn>
                  <a:cxn ang="0">
                    <a:pos x="T2" y="T3"/>
                  </a:cxn>
                  <a:cxn ang="0">
                    <a:pos x="T4" y="T5"/>
                  </a:cxn>
                  <a:cxn ang="0">
                    <a:pos x="T6" y="T7"/>
                  </a:cxn>
                  <a:cxn ang="0">
                    <a:pos x="T8" y="T9"/>
                  </a:cxn>
                  <a:cxn ang="0">
                    <a:pos x="T10" y="T11"/>
                  </a:cxn>
                </a:cxnLst>
                <a:rect l="0" t="0" r="r" b="b"/>
                <a:pathLst>
                  <a:path w="11" h="10">
                    <a:moveTo>
                      <a:pt x="10" y="4"/>
                    </a:moveTo>
                    <a:cubicBezTo>
                      <a:pt x="10" y="6"/>
                      <a:pt x="10" y="8"/>
                      <a:pt x="11" y="10"/>
                    </a:cubicBezTo>
                    <a:cubicBezTo>
                      <a:pt x="10" y="10"/>
                      <a:pt x="7" y="10"/>
                      <a:pt x="6" y="10"/>
                    </a:cubicBezTo>
                    <a:cubicBezTo>
                      <a:pt x="4" y="10"/>
                      <a:pt x="0" y="7"/>
                      <a:pt x="0" y="5"/>
                    </a:cubicBezTo>
                    <a:cubicBezTo>
                      <a:pt x="1" y="4"/>
                      <a:pt x="4" y="2"/>
                      <a:pt x="4" y="0"/>
                    </a:cubicBezTo>
                    <a:cubicBezTo>
                      <a:pt x="6" y="2"/>
                      <a:pt x="8" y="4"/>
                      <a:pt x="10" y="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Semilight"/>
                  <a:ea typeface="+mn-ea"/>
                  <a:cs typeface="Times New Roman" pitchFamily="18" charset="0"/>
                </a:endParaRPr>
              </a:p>
            </p:txBody>
          </p:sp>
        </p:grpSp>
        <p:sp>
          <p:nvSpPr>
            <p:cNvPr id="519" name="Oval 518">
              <a:extLst>
                <a:ext uri="{FF2B5EF4-FFF2-40B4-BE49-F238E27FC236}">
                  <a16:creationId xmlns:a16="http://schemas.microsoft.com/office/drawing/2014/main" id="{E705CE04-8012-BCF9-5302-A30B5DFE64FA}"/>
                </a:ext>
              </a:extLst>
            </p:cNvPr>
            <p:cNvSpPr/>
            <p:nvPr/>
          </p:nvSpPr>
          <p:spPr>
            <a:xfrm>
              <a:off x="4266543" y="3055669"/>
              <a:ext cx="3935296" cy="366247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p:txBody>
        </p:sp>
      </p:grpSp>
      <p:pic>
        <p:nvPicPr>
          <p:cNvPr id="702" name="Picture 701">
            <a:extLst>
              <a:ext uri="{FF2B5EF4-FFF2-40B4-BE49-F238E27FC236}">
                <a16:creationId xmlns:a16="http://schemas.microsoft.com/office/drawing/2014/main" id="{FB129B1A-1022-0218-5B30-299E1F572944}"/>
              </a:ext>
            </a:extLst>
          </p:cNvPr>
          <p:cNvPicPr>
            <a:picLocks noChangeAspect="1"/>
          </p:cNvPicPr>
          <p:nvPr/>
        </p:nvPicPr>
        <p:blipFill>
          <a:blip r:embed="rId3"/>
          <a:stretch>
            <a:fillRect/>
          </a:stretch>
        </p:blipFill>
        <p:spPr>
          <a:xfrm>
            <a:off x="5238335" y="4130344"/>
            <a:ext cx="1934678" cy="1934678"/>
          </a:xfrm>
          <a:prstGeom prst="rect">
            <a:avLst/>
          </a:prstGeom>
        </p:spPr>
      </p:pic>
      <p:pic>
        <p:nvPicPr>
          <p:cNvPr id="703" name="Graphic 702" descr="Folder Search with solid fill">
            <a:extLst>
              <a:ext uri="{FF2B5EF4-FFF2-40B4-BE49-F238E27FC236}">
                <a16:creationId xmlns:a16="http://schemas.microsoft.com/office/drawing/2014/main" id="{10720BDB-7F54-8F3B-2B14-D46B5D97CD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23614" y="5631620"/>
            <a:ext cx="648622" cy="648622"/>
          </a:xfrm>
          <a:prstGeom prst="rect">
            <a:avLst/>
          </a:prstGeom>
        </p:spPr>
      </p:pic>
      <p:pic>
        <p:nvPicPr>
          <p:cNvPr id="704" name="Graphic 703" descr="Tools with solid fill">
            <a:extLst>
              <a:ext uri="{FF2B5EF4-FFF2-40B4-BE49-F238E27FC236}">
                <a16:creationId xmlns:a16="http://schemas.microsoft.com/office/drawing/2014/main" id="{4BEAC68D-8AE7-C97D-8308-F6F90356543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17137" y="5602745"/>
            <a:ext cx="522108" cy="522108"/>
          </a:xfrm>
          <a:prstGeom prst="rect">
            <a:avLst/>
          </a:prstGeom>
        </p:spPr>
      </p:pic>
      <p:pic>
        <p:nvPicPr>
          <p:cNvPr id="705" name="Graphic 704" descr="Rocket with solid fill">
            <a:extLst>
              <a:ext uri="{FF2B5EF4-FFF2-40B4-BE49-F238E27FC236}">
                <a16:creationId xmlns:a16="http://schemas.microsoft.com/office/drawing/2014/main" id="{8DA551DF-F332-E9DD-67DF-A56E0A12063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28990" y="3793196"/>
            <a:ext cx="592656" cy="592656"/>
          </a:xfrm>
          <a:prstGeom prst="rect">
            <a:avLst/>
          </a:prstGeom>
        </p:spPr>
      </p:pic>
      <p:pic>
        <p:nvPicPr>
          <p:cNvPr id="706" name="Graphic 705" descr="Blueprint with solid fill">
            <a:extLst>
              <a:ext uri="{FF2B5EF4-FFF2-40B4-BE49-F238E27FC236}">
                <a16:creationId xmlns:a16="http://schemas.microsoft.com/office/drawing/2014/main" id="{07501526-EB41-1653-6A18-E765B7DAE1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529662" y="3832917"/>
            <a:ext cx="551714" cy="551714"/>
          </a:xfrm>
          <a:prstGeom prst="rect">
            <a:avLst/>
          </a:prstGeom>
        </p:spPr>
      </p:pic>
      <p:pic>
        <p:nvPicPr>
          <p:cNvPr id="707" name="Graphic 706" descr="Ui Ux with solid fill">
            <a:extLst>
              <a:ext uri="{FF2B5EF4-FFF2-40B4-BE49-F238E27FC236}">
                <a16:creationId xmlns:a16="http://schemas.microsoft.com/office/drawing/2014/main" id="{E5E20AB2-C11C-3051-806C-51F38B9452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20119" y="2139457"/>
            <a:ext cx="599183" cy="599183"/>
          </a:xfrm>
          <a:prstGeom prst="rect">
            <a:avLst/>
          </a:prstGeom>
        </p:spPr>
      </p:pic>
      <p:pic>
        <p:nvPicPr>
          <p:cNvPr id="709" name="Picture 708">
            <a:extLst>
              <a:ext uri="{FF2B5EF4-FFF2-40B4-BE49-F238E27FC236}">
                <a16:creationId xmlns:a16="http://schemas.microsoft.com/office/drawing/2014/main" id="{6E47A7E5-1115-6E4B-8431-7EF7CCDAE809}"/>
              </a:ext>
            </a:extLst>
          </p:cNvPr>
          <p:cNvPicPr>
            <a:picLocks noChangeAspect="1"/>
          </p:cNvPicPr>
          <p:nvPr/>
        </p:nvPicPr>
        <p:blipFill>
          <a:blip r:embed="rId14">
            <a:duotone>
              <a:schemeClr val="accent3">
                <a:shade val="45000"/>
                <a:satMod val="135000"/>
              </a:schemeClr>
              <a:prstClr val="white"/>
            </a:duotone>
          </a:blip>
          <a:stretch>
            <a:fillRect/>
          </a:stretch>
        </p:blipFill>
        <p:spPr>
          <a:xfrm>
            <a:off x="5745956" y="1408352"/>
            <a:ext cx="544171" cy="544171"/>
          </a:xfrm>
          <a:prstGeom prst="rect">
            <a:avLst/>
          </a:prstGeom>
          <a:solidFill>
            <a:schemeClr val="bg1"/>
          </a:solidFill>
        </p:spPr>
      </p:pic>
      <p:pic>
        <p:nvPicPr>
          <p:cNvPr id="711" name="Graphic 710" descr="Clipboard Mixed with solid fill">
            <a:extLst>
              <a:ext uri="{FF2B5EF4-FFF2-40B4-BE49-F238E27FC236}">
                <a16:creationId xmlns:a16="http://schemas.microsoft.com/office/drawing/2014/main" id="{9995D8B2-9BB1-DA8A-7FFD-65B802FCC43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831110" y="1880184"/>
            <a:ext cx="705825" cy="705825"/>
          </a:xfrm>
          <a:prstGeom prst="rect">
            <a:avLst/>
          </a:prstGeom>
        </p:spPr>
      </p:pic>
      <p:sp>
        <p:nvSpPr>
          <p:cNvPr id="6" name="TextBox 5">
            <a:extLst>
              <a:ext uri="{FF2B5EF4-FFF2-40B4-BE49-F238E27FC236}">
                <a16:creationId xmlns:a16="http://schemas.microsoft.com/office/drawing/2014/main" id="{AA0F068E-F102-65A8-8F0B-FECADDC99A59}"/>
              </a:ext>
            </a:extLst>
          </p:cNvPr>
          <p:cNvSpPr txBox="1"/>
          <p:nvPr/>
        </p:nvSpPr>
        <p:spPr>
          <a:xfrm>
            <a:off x="923675" y="2121488"/>
            <a:ext cx="2610123"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Design the </a:t>
            </a:r>
            <a:r>
              <a:rPr kumimoji="0" lang="en-US" sz="1200" b="1"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report structure, data model, and visual elements </a:t>
            </a:r>
            <a:r>
              <a:rPr kumimoji="0" lang="en-US" sz="12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to meet business needs and ensure a seamless user experience.</a:t>
            </a:r>
          </a:p>
        </p:txBody>
      </p:sp>
      <p:sp>
        <p:nvSpPr>
          <p:cNvPr id="2" name="Rectangle 1">
            <a:extLst>
              <a:ext uri="{FF2B5EF4-FFF2-40B4-BE49-F238E27FC236}">
                <a16:creationId xmlns:a16="http://schemas.microsoft.com/office/drawing/2014/main" id="{6DA000DF-B90D-82F1-2D8F-CC621F4A7A04}"/>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b="1" i="1" u="none" strike="noStrike" kern="0" cap="none" spc="0" normalizeH="0" baseline="0" noProof="0">
                <a:ln>
                  <a:noFill/>
                </a:ln>
                <a:solidFill>
                  <a:prstClr val="white"/>
                </a:solidFill>
                <a:effectLst/>
                <a:uLnTx/>
                <a:uFillTx/>
                <a:latin typeface="Segoe UI"/>
                <a:ea typeface="+mn-ea"/>
                <a:cs typeface="Times New Roman" pitchFamily="18" charset="0"/>
              </a:rPr>
              <a:t>SDLC Phases</a:t>
            </a:r>
          </a:p>
        </p:txBody>
      </p:sp>
    </p:spTree>
    <p:extLst>
      <p:ext uri="{BB962C8B-B14F-4D97-AF65-F5344CB8AC3E}">
        <p14:creationId xmlns:p14="http://schemas.microsoft.com/office/powerpoint/2010/main" val="332444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48E5EF9-48C4-7BFB-81B6-02F332917B6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42C7E51-C2F3-7D03-AD7A-CF1B6005566C}"/>
              </a:ext>
            </a:extLst>
          </p:cNvPr>
          <p:cNvSpPr txBox="1"/>
          <p:nvPr/>
        </p:nvSpPr>
        <p:spPr>
          <a:xfrm>
            <a:off x="609599" y="2905780"/>
            <a:ext cx="7878417" cy="52322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2800" b="1" i="1" u="none" strike="noStrike" kern="1200" cap="none" spc="0" normalizeH="0" baseline="0" noProof="0">
                <a:ln>
                  <a:noFill/>
                </a:ln>
                <a:solidFill>
                  <a:srgbClr val="FFFFFF"/>
                </a:solidFill>
                <a:effectLst/>
                <a:uLnTx/>
                <a:uFillTx/>
                <a:latin typeface="Segoe UI"/>
                <a:ea typeface="+mn-ea"/>
                <a:cs typeface="Times New Roman" pitchFamily="18" charset="0"/>
              </a:rPr>
              <a:t>Phase 01 - Requirement Gathering / Analysis</a:t>
            </a:r>
            <a:endParaRPr kumimoji="0" lang="en-US" sz="2800" b="1" i="0" u="none" strike="noStrike" kern="1200" cap="none" spc="0" normalizeH="0" baseline="0" noProof="0">
              <a:ln>
                <a:noFill/>
              </a:ln>
              <a:solidFill>
                <a:srgbClr val="FFFFFF"/>
              </a:solidFill>
              <a:effectLst/>
              <a:uLnTx/>
              <a:uFillTx/>
              <a:latin typeface="Segoe UI"/>
              <a:ea typeface="+mn-ea"/>
              <a:cs typeface="Times New Roman" pitchFamily="18" charset="0"/>
            </a:endParaRPr>
          </a:p>
        </p:txBody>
      </p:sp>
    </p:spTree>
    <p:extLst>
      <p:ext uri="{BB962C8B-B14F-4D97-AF65-F5344CB8AC3E}">
        <p14:creationId xmlns:p14="http://schemas.microsoft.com/office/powerpoint/2010/main" val="39713524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49DCE-9B05-6131-05D2-43CD4A33A726}"/>
            </a:ext>
          </a:extLst>
        </p:cNvPr>
        <p:cNvGrpSpPr/>
        <p:nvPr/>
      </p:nvGrpSpPr>
      <p:grpSpPr>
        <a:xfrm>
          <a:off x="0" y="0"/>
          <a:ext cx="0" cy="0"/>
          <a:chOff x="0" y="0"/>
          <a:chExt cx="0" cy="0"/>
        </a:xfrm>
      </p:grpSpPr>
      <p:sp>
        <p:nvSpPr>
          <p:cNvPr id="85" name="TextBox 84">
            <a:extLst>
              <a:ext uri="{FF2B5EF4-FFF2-40B4-BE49-F238E27FC236}">
                <a16:creationId xmlns:a16="http://schemas.microsoft.com/office/drawing/2014/main" id="{D27B7F2F-039C-FAFC-8CB3-F90535EF31B8}"/>
              </a:ext>
            </a:extLst>
          </p:cNvPr>
          <p:cNvSpPr txBox="1"/>
          <p:nvPr/>
        </p:nvSpPr>
        <p:spPr>
          <a:xfrm>
            <a:off x="306957" y="769874"/>
            <a:ext cx="11161971" cy="64633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F2F2F2">
                    <a:lumMod val="10000"/>
                  </a:srgbClr>
                </a:solidFill>
                <a:effectLst/>
                <a:uLnTx/>
                <a:uFillTx/>
                <a:latin typeface="Segoe UI"/>
                <a:ea typeface="+mn-ea"/>
                <a:cs typeface="Times New Roman" pitchFamily="18" charset="0"/>
              </a:rPr>
              <a:t>The Requirement Phase ensures alignment with business objectives by defining clear reporting needs, data sources, and visualization goals. It identifies key user requirements, addresses potential challenges, and sets performance, security, and compatibility benchmarks to guide the development of efficient and impactful Power BI reports.</a:t>
            </a:r>
          </a:p>
        </p:txBody>
      </p:sp>
      <p:grpSp>
        <p:nvGrpSpPr>
          <p:cNvPr id="94" name="Group 93">
            <a:extLst>
              <a:ext uri="{FF2B5EF4-FFF2-40B4-BE49-F238E27FC236}">
                <a16:creationId xmlns:a16="http://schemas.microsoft.com/office/drawing/2014/main" id="{0F666EC9-E704-6FFC-3C54-CC12936A5F37}"/>
              </a:ext>
            </a:extLst>
          </p:cNvPr>
          <p:cNvGrpSpPr/>
          <p:nvPr/>
        </p:nvGrpSpPr>
        <p:grpSpPr>
          <a:xfrm>
            <a:off x="3098823" y="1304521"/>
            <a:ext cx="6223130" cy="4916094"/>
            <a:chOff x="2448547" y="929992"/>
            <a:chExt cx="8122303" cy="5632864"/>
          </a:xfrm>
          <a:effectLst/>
        </p:grpSpPr>
        <p:grpSp>
          <p:nvGrpSpPr>
            <p:cNvPr id="84" name="Group 83">
              <a:extLst>
                <a:ext uri="{FF2B5EF4-FFF2-40B4-BE49-F238E27FC236}">
                  <a16:creationId xmlns:a16="http://schemas.microsoft.com/office/drawing/2014/main" id="{78704351-BAC2-ABA0-2DFD-99EECBB62275}"/>
                </a:ext>
              </a:extLst>
            </p:cNvPr>
            <p:cNvGrpSpPr/>
            <p:nvPr/>
          </p:nvGrpSpPr>
          <p:grpSpPr>
            <a:xfrm>
              <a:off x="2557839" y="929992"/>
              <a:ext cx="8013011" cy="5632864"/>
              <a:chOff x="2264922" y="964715"/>
              <a:chExt cx="5131248" cy="3791841"/>
            </a:xfrm>
          </p:grpSpPr>
          <p:sp>
            <p:nvSpPr>
              <p:cNvPr id="8" name="U-Turn Arrow 43">
                <a:extLst>
                  <a:ext uri="{FF2B5EF4-FFF2-40B4-BE49-F238E27FC236}">
                    <a16:creationId xmlns:a16="http://schemas.microsoft.com/office/drawing/2014/main" id="{B73414C6-8299-2DF0-B9A2-32EA78EC43A4}"/>
                  </a:ext>
                </a:extLst>
              </p:cNvPr>
              <p:cNvSpPr/>
              <p:nvPr/>
            </p:nvSpPr>
            <p:spPr>
              <a:xfrm rot="16200000">
                <a:off x="2998954" y="850415"/>
                <a:ext cx="1600200" cy="1828800"/>
              </a:xfrm>
              <a:prstGeom prst="uturnArrow">
                <a:avLst>
                  <a:gd name="adj1" fmla="val 12725"/>
                  <a:gd name="adj2" fmla="val 25000"/>
                  <a:gd name="adj3" fmla="val 0"/>
                  <a:gd name="adj4" fmla="val 40681"/>
                  <a:gd name="adj5"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9" name="U-Turn Arrow 45">
                <a:extLst>
                  <a:ext uri="{FF2B5EF4-FFF2-40B4-BE49-F238E27FC236}">
                    <a16:creationId xmlns:a16="http://schemas.microsoft.com/office/drawing/2014/main" id="{8DD89732-D598-BF0F-FAD9-C73E604872CE}"/>
                  </a:ext>
                </a:extLst>
              </p:cNvPr>
              <p:cNvSpPr/>
              <p:nvPr/>
            </p:nvSpPr>
            <p:spPr>
              <a:xfrm rot="5400000">
                <a:off x="4827754" y="2241956"/>
                <a:ext cx="1600200" cy="1828800"/>
              </a:xfrm>
              <a:prstGeom prst="uturnArrow">
                <a:avLst>
                  <a:gd name="adj1" fmla="val 12725"/>
                  <a:gd name="adj2" fmla="val 25000"/>
                  <a:gd name="adj3" fmla="val 0"/>
                  <a:gd name="adj4" fmla="val 40681"/>
                  <a:gd name="adj5"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10" name="U-Turn Arrow 48">
                <a:extLst>
                  <a:ext uri="{FF2B5EF4-FFF2-40B4-BE49-F238E27FC236}">
                    <a16:creationId xmlns:a16="http://schemas.microsoft.com/office/drawing/2014/main" id="{07964848-30EF-14D6-49B3-D51DDA2C0DA1}"/>
                  </a:ext>
                </a:extLst>
              </p:cNvPr>
              <p:cNvSpPr/>
              <p:nvPr/>
            </p:nvSpPr>
            <p:spPr>
              <a:xfrm rot="16200000">
                <a:off x="2998954" y="3042056"/>
                <a:ext cx="1600200" cy="1828800"/>
              </a:xfrm>
              <a:prstGeom prst="uturnArrow">
                <a:avLst>
                  <a:gd name="adj1" fmla="val 12725"/>
                  <a:gd name="adj2" fmla="val 25000"/>
                  <a:gd name="adj3" fmla="val 0"/>
                  <a:gd name="adj4" fmla="val 40681"/>
                  <a:gd name="adj5" fmla="val 10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11" name="Oval 10">
                <a:extLst>
                  <a:ext uri="{FF2B5EF4-FFF2-40B4-BE49-F238E27FC236}">
                    <a16:creationId xmlns:a16="http://schemas.microsoft.com/office/drawing/2014/main" id="{1D0823B5-290C-6712-9604-36DAE582AD7A}"/>
                  </a:ext>
                </a:extLst>
              </p:cNvPr>
              <p:cNvSpPr>
                <a:spLocks noChangeAspect="1"/>
              </p:cNvSpPr>
              <p:nvPr/>
            </p:nvSpPr>
            <p:spPr>
              <a:xfrm>
                <a:off x="3217014" y="1577355"/>
                <a:ext cx="662044" cy="662597"/>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2400" b="1" i="0" u="none" strike="noStrike" kern="1200" cap="none" spc="0" normalizeH="0" baseline="0" noProof="0">
                    <a:ln>
                      <a:noFill/>
                    </a:ln>
                    <a:solidFill>
                      <a:srgbClr val="FFFFFF"/>
                    </a:solidFill>
                    <a:effectLst/>
                    <a:uLnTx/>
                    <a:uFillTx/>
                    <a:latin typeface="Segoe UI Semilight"/>
                    <a:ea typeface="+mn-ea"/>
                    <a:cs typeface="+mn-cs"/>
                  </a:rPr>
                  <a:t>01</a:t>
                </a:r>
                <a:endParaRPr kumimoji="0" lang="en-US" sz="2400" b="1" i="0" u="none" strike="noStrike" kern="1200" cap="none" spc="0" normalizeH="0" baseline="0" noProof="0">
                  <a:ln>
                    <a:noFill/>
                  </a:ln>
                  <a:solidFill>
                    <a:srgbClr val="FFFFFF"/>
                  </a:solidFill>
                  <a:effectLst/>
                  <a:uLnTx/>
                  <a:uFillTx/>
                  <a:latin typeface="Segoe UI"/>
                  <a:ea typeface="+mn-ea"/>
                  <a:cs typeface="+mn-cs"/>
                </a:endParaRPr>
              </a:p>
            </p:txBody>
          </p:sp>
          <p:sp>
            <p:nvSpPr>
              <p:cNvPr id="12" name="Oval 11">
                <a:extLst>
                  <a:ext uri="{FF2B5EF4-FFF2-40B4-BE49-F238E27FC236}">
                    <a16:creationId xmlns:a16="http://schemas.microsoft.com/office/drawing/2014/main" id="{130EE4E8-2CBD-2254-D385-019987A3C021}"/>
                  </a:ext>
                </a:extLst>
              </p:cNvPr>
              <p:cNvSpPr>
                <a:spLocks noChangeAspect="1"/>
              </p:cNvSpPr>
              <p:nvPr/>
            </p:nvSpPr>
            <p:spPr>
              <a:xfrm>
                <a:off x="5543550" y="2659801"/>
                <a:ext cx="662044" cy="662597"/>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2400" b="1" i="0" u="none" strike="noStrike" kern="1200" cap="none" spc="0" normalizeH="0" baseline="0" noProof="0">
                    <a:ln>
                      <a:noFill/>
                    </a:ln>
                    <a:solidFill>
                      <a:srgbClr val="FFFFFF"/>
                    </a:solidFill>
                    <a:effectLst/>
                    <a:uLnTx/>
                    <a:uFillTx/>
                    <a:latin typeface="Segoe UI Semilight"/>
                    <a:ea typeface="+mn-ea"/>
                    <a:cs typeface="+mn-cs"/>
                  </a:rPr>
                  <a:t>02</a:t>
                </a:r>
                <a:endParaRPr kumimoji="0" lang="en-US" sz="2400" b="1" i="0" u="none" strike="noStrike" kern="1200" cap="none" spc="0" normalizeH="0" baseline="0" noProof="0">
                  <a:ln>
                    <a:noFill/>
                  </a:ln>
                  <a:solidFill>
                    <a:srgbClr val="FFFFFF"/>
                  </a:solidFill>
                  <a:effectLst/>
                  <a:uLnTx/>
                  <a:uFillTx/>
                  <a:latin typeface="Segoe UI"/>
                  <a:ea typeface="+mn-ea"/>
                  <a:cs typeface="+mn-cs"/>
                </a:endParaRPr>
              </a:p>
            </p:txBody>
          </p:sp>
          <p:sp>
            <p:nvSpPr>
              <p:cNvPr id="13" name="Oval 12">
                <a:extLst>
                  <a:ext uri="{FF2B5EF4-FFF2-40B4-BE49-F238E27FC236}">
                    <a16:creationId xmlns:a16="http://schemas.microsoft.com/office/drawing/2014/main" id="{515F80E2-B930-3683-1A98-2A36AA2DE555}"/>
                  </a:ext>
                </a:extLst>
              </p:cNvPr>
              <p:cNvSpPr>
                <a:spLocks noChangeAspect="1"/>
              </p:cNvSpPr>
              <p:nvPr/>
            </p:nvSpPr>
            <p:spPr>
              <a:xfrm>
                <a:off x="3217014" y="3771494"/>
                <a:ext cx="662044" cy="662597"/>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2400" b="1" i="0" u="none" strike="noStrike" kern="1200" cap="none" spc="0" normalizeH="0" baseline="0" noProof="0">
                    <a:ln>
                      <a:noFill/>
                    </a:ln>
                    <a:solidFill>
                      <a:srgbClr val="FFFFFF"/>
                    </a:solidFill>
                    <a:effectLst/>
                    <a:uLnTx/>
                    <a:uFillTx/>
                    <a:latin typeface="Segoe UI Semilight"/>
                    <a:ea typeface="+mn-ea"/>
                    <a:cs typeface="+mn-cs"/>
                  </a:rPr>
                  <a:t>03</a:t>
                </a:r>
              </a:p>
            </p:txBody>
          </p:sp>
          <p:sp>
            <p:nvSpPr>
              <p:cNvPr id="16" name="Rectangle 15">
                <a:hlinkClick r:id="" action="ppaction://noaction"/>
                <a:extLst>
                  <a:ext uri="{FF2B5EF4-FFF2-40B4-BE49-F238E27FC236}">
                    <a16:creationId xmlns:a16="http://schemas.microsoft.com/office/drawing/2014/main" id="{0B2A64F4-C9DB-17B0-D952-EFF634535B34}"/>
                  </a:ext>
                </a:extLst>
              </p:cNvPr>
              <p:cNvSpPr/>
              <p:nvPr/>
            </p:nvSpPr>
            <p:spPr>
              <a:xfrm>
                <a:off x="3959191" y="1495471"/>
                <a:ext cx="2843431" cy="189913"/>
              </a:xfrm>
              <a:prstGeom prst="rect">
                <a:avLst/>
              </a:prstGeom>
            </p:spPr>
            <p:txBody>
              <a:bodyPr wrap="none" lIns="0" tIns="0" rIns="0" bIns="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u="sng">
                    <a:solidFill>
                      <a:srgbClr val="800000"/>
                    </a:solidFill>
                    <a:latin typeface="Segoe UI"/>
                    <a:cs typeface="Times New Roman" pitchFamily="18" charset="0"/>
                  </a:rPr>
                  <a:t>Identifying Goals and Expectations </a:t>
                </a:r>
                <a:endParaRPr kumimoji="0" lang="en-US" sz="1600" b="1" i="0" u="sng" strike="noStrike" kern="1200" cap="none" spc="0" normalizeH="0" baseline="0" noProof="0">
                  <a:ln>
                    <a:noFill/>
                  </a:ln>
                  <a:solidFill>
                    <a:srgbClr val="800000"/>
                  </a:solidFill>
                  <a:effectLst/>
                  <a:uLnTx/>
                  <a:uFillTx/>
                  <a:latin typeface="Segoe UI"/>
                  <a:ea typeface="+mn-ea"/>
                  <a:cs typeface="Times New Roman" pitchFamily="18" charset="0"/>
                </a:endParaRPr>
              </a:p>
            </p:txBody>
          </p:sp>
          <p:sp>
            <p:nvSpPr>
              <p:cNvPr id="19" name="Rectangle 18">
                <a:extLst>
                  <a:ext uri="{FF2B5EF4-FFF2-40B4-BE49-F238E27FC236}">
                    <a16:creationId xmlns:a16="http://schemas.microsoft.com/office/drawing/2014/main" id="{B5D732CF-822E-1A40-829F-0B4A628D6B6A}"/>
                  </a:ext>
                </a:extLst>
              </p:cNvPr>
              <p:cNvSpPr/>
              <p:nvPr/>
            </p:nvSpPr>
            <p:spPr>
              <a:xfrm>
                <a:off x="2264922" y="2563624"/>
                <a:ext cx="2719175" cy="189913"/>
              </a:xfrm>
              <a:prstGeom prst="rect">
                <a:avLst/>
              </a:prstGeom>
            </p:spPr>
            <p:txBody>
              <a:bodyPr wrap="square" lIns="0" tIns="0" rIns="0" bIns="0">
                <a:spAutoFit/>
              </a:bodyPr>
              <a:lstStyle/>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u="sng">
                    <a:solidFill>
                      <a:srgbClr val="006666"/>
                    </a:solidFill>
                    <a:latin typeface="Segoe UI"/>
                    <a:cs typeface="Times New Roman" pitchFamily="18" charset="0"/>
                  </a:rPr>
                  <a:t>Core Features and Requirements </a:t>
                </a:r>
                <a:endParaRPr kumimoji="0" lang="en-US" sz="1600" b="1" i="0" u="sng" strike="noStrike" kern="1200" cap="none" spc="0" normalizeH="0" baseline="0" noProof="0">
                  <a:ln>
                    <a:noFill/>
                  </a:ln>
                  <a:solidFill>
                    <a:srgbClr val="006666"/>
                  </a:solidFill>
                  <a:effectLst/>
                  <a:uLnTx/>
                  <a:uFillTx/>
                  <a:latin typeface="Segoe UI"/>
                  <a:ea typeface="+mn-ea"/>
                  <a:cs typeface="Times New Roman" pitchFamily="18" charset="0"/>
                </a:endParaRPr>
              </a:p>
            </p:txBody>
          </p:sp>
          <p:sp>
            <p:nvSpPr>
              <p:cNvPr id="22" name="Rectangle 21">
                <a:hlinkClick r:id="" action="ppaction://noaction"/>
                <a:extLst>
                  <a:ext uri="{FF2B5EF4-FFF2-40B4-BE49-F238E27FC236}">
                    <a16:creationId xmlns:a16="http://schemas.microsoft.com/office/drawing/2014/main" id="{FBBE25C8-9425-A4A5-A723-2820FBB48313}"/>
                  </a:ext>
                </a:extLst>
              </p:cNvPr>
              <p:cNvSpPr/>
              <p:nvPr/>
            </p:nvSpPr>
            <p:spPr>
              <a:xfrm>
                <a:off x="3959191" y="3685291"/>
                <a:ext cx="3436979" cy="189913"/>
              </a:xfrm>
              <a:prstGeom prst="rect">
                <a:avLst/>
              </a:prstGeom>
            </p:spPr>
            <p:txBody>
              <a:bodyPr wrap="square" lIns="0" tIns="0" rIns="0" bIns="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u="sng">
                    <a:solidFill>
                      <a:srgbClr val="E2E2C0">
                        <a:lumMod val="50000"/>
                      </a:srgbClr>
                    </a:solidFill>
                    <a:latin typeface="Segoe UI"/>
                    <a:cs typeface="Times New Roman" pitchFamily="18" charset="0"/>
                  </a:rPr>
                  <a:t>Required Functionalities</a:t>
                </a:r>
                <a:endParaRPr kumimoji="0" lang="en-US" sz="1600" b="1" i="0" u="sng" strike="noStrike" kern="1200" cap="none" spc="0" normalizeH="0" baseline="0" noProof="0">
                  <a:ln>
                    <a:noFill/>
                  </a:ln>
                  <a:solidFill>
                    <a:srgbClr val="E2E2C0">
                      <a:lumMod val="50000"/>
                    </a:srgbClr>
                  </a:solidFill>
                  <a:effectLst/>
                  <a:uLnTx/>
                  <a:uFillTx/>
                  <a:latin typeface="Segoe UI"/>
                  <a:ea typeface="+mn-ea"/>
                  <a:cs typeface="Times New Roman" pitchFamily="18" charset="0"/>
                </a:endParaRPr>
              </a:p>
            </p:txBody>
          </p:sp>
        </p:grpSp>
        <p:pic>
          <p:nvPicPr>
            <p:cNvPr id="87" name="Graphic 86" descr="Aspiration with solid fill">
              <a:extLst>
                <a:ext uri="{FF2B5EF4-FFF2-40B4-BE49-F238E27FC236}">
                  <a16:creationId xmlns:a16="http://schemas.microsoft.com/office/drawing/2014/main" id="{344C267B-89CF-37D5-63A7-B8EAF58C5D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48547" y="1909986"/>
              <a:ext cx="914400" cy="914400"/>
            </a:xfrm>
            <a:prstGeom prst="rect">
              <a:avLst/>
            </a:prstGeom>
          </p:spPr>
        </p:pic>
        <p:pic>
          <p:nvPicPr>
            <p:cNvPr id="89" name="Graphic 88" descr="Old Key with solid fill">
              <a:extLst>
                <a:ext uri="{FF2B5EF4-FFF2-40B4-BE49-F238E27FC236}">
                  <a16:creationId xmlns:a16="http://schemas.microsoft.com/office/drawing/2014/main" id="{268B0A88-B9BA-FBF5-DE3A-E3404675948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37366" y="3738070"/>
              <a:ext cx="558398" cy="507715"/>
            </a:xfrm>
            <a:prstGeom prst="rect">
              <a:avLst/>
            </a:prstGeom>
          </p:spPr>
        </p:pic>
        <p:pic>
          <p:nvPicPr>
            <p:cNvPr id="91" name="Graphic 90" descr="Robot outline">
              <a:extLst>
                <a:ext uri="{FF2B5EF4-FFF2-40B4-BE49-F238E27FC236}">
                  <a16:creationId xmlns:a16="http://schemas.microsoft.com/office/drawing/2014/main" id="{1AB9DA0E-C145-06E6-D09C-29B2BC5633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549876" y="5075279"/>
              <a:ext cx="914400" cy="914400"/>
            </a:xfrm>
            <a:prstGeom prst="rect">
              <a:avLst/>
            </a:prstGeom>
          </p:spPr>
        </p:pic>
      </p:grpSp>
      <p:sp>
        <p:nvSpPr>
          <p:cNvPr id="95" name="Rectangle: Rounded Corners 94">
            <a:extLst>
              <a:ext uri="{FF2B5EF4-FFF2-40B4-BE49-F238E27FC236}">
                <a16:creationId xmlns:a16="http://schemas.microsoft.com/office/drawing/2014/main" id="{3ABEF98A-34CD-9150-5D21-407CA5DC219D}"/>
              </a:ext>
            </a:extLst>
          </p:cNvPr>
          <p:cNvSpPr/>
          <p:nvPr/>
        </p:nvSpPr>
        <p:spPr bwMode="auto">
          <a:xfrm>
            <a:off x="298350" y="1593184"/>
            <a:ext cx="2601835" cy="4765172"/>
          </a:xfrm>
          <a:prstGeom prst="roundRect">
            <a:avLst>
              <a:gd name="adj" fmla="val 6309"/>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FFFFFF"/>
              </a:solidFill>
              <a:effectLst/>
              <a:uLnTx/>
              <a:uFillTx/>
              <a:latin typeface="Segoe UI"/>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mn-cs"/>
            </a:endParaRPr>
          </a:p>
        </p:txBody>
      </p:sp>
      <p:sp>
        <p:nvSpPr>
          <p:cNvPr id="97" name="Rectangle: Rounded Corners 96">
            <a:extLst>
              <a:ext uri="{FF2B5EF4-FFF2-40B4-BE49-F238E27FC236}">
                <a16:creationId xmlns:a16="http://schemas.microsoft.com/office/drawing/2014/main" id="{3EB03437-34BD-D160-F3F9-86FC262789D2}"/>
              </a:ext>
            </a:extLst>
          </p:cNvPr>
          <p:cNvSpPr/>
          <p:nvPr/>
        </p:nvSpPr>
        <p:spPr bwMode="auto">
          <a:xfrm>
            <a:off x="9328090" y="1593183"/>
            <a:ext cx="2551708" cy="4765173"/>
          </a:xfrm>
          <a:prstGeom prst="roundRect">
            <a:avLst>
              <a:gd name="adj" fmla="val 8368"/>
            </a:avLst>
          </a:prstGeom>
          <a:solidFill>
            <a:schemeClr val="tx2"/>
          </a:solidFill>
          <a:ln>
            <a:solidFill>
              <a:schemeClr val="accent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457200" marR="0" lvl="1"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100" b="1" i="0" u="none" strike="noStrike" kern="1200" cap="none" spc="0" normalizeH="0" baseline="0" noProof="0">
              <a:ln>
                <a:noFill/>
              </a:ln>
              <a:solidFill>
                <a:srgbClr val="F2F2F2">
                  <a:lumMod val="10000"/>
                </a:srgbClr>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100" b="1" i="0" u="none" strike="noStrike" kern="1200" cap="none" spc="0" normalizeH="0" baseline="0" noProof="0">
              <a:ln>
                <a:noFill/>
              </a:ln>
              <a:solidFill>
                <a:srgbClr val="F2F2F2">
                  <a:lumMod val="10000"/>
                </a:srgbClr>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98" name="Rectangle 97">
            <a:extLst>
              <a:ext uri="{FF2B5EF4-FFF2-40B4-BE49-F238E27FC236}">
                <a16:creationId xmlns:a16="http://schemas.microsoft.com/office/drawing/2014/main" id="{D213CE38-F483-7DA0-3302-19615802E7CC}"/>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b="1" i="1" u="none" strike="noStrike" kern="0" cap="none" spc="0" normalizeH="0" baseline="0" noProof="0">
                <a:ln>
                  <a:noFill/>
                </a:ln>
                <a:solidFill>
                  <a:prstClr val="white"/>
                </a:solidFill>
                <a:effectLst/>
                <a:uLnTx/>
                <a:uFillTx/>
                <a:latin typeface="Segoe UI"/>
                <a:ea typeface="+mn-ea"/>
                <a:cs typeface="Times New Roman" pitchFamily="18" charset="0"/>
              </a:rPr>
              <a:t>Requirement Phase</a:t>
            </a:r>
          </a:p>
        </p:txBody>
      </p:sp>
      <p:sp>
        <p:nvSpPr>
          <p:cNvPr id="99" name="TextBox 98">
            <a:extLst>
              <a:ext uri="{FF2B5EF4-FFF2-40B4-BE49-F238E27FC236}">
                <a16:creationId xmlns:a16="http://schemas.microsoft.com/office/drawing/2014/main" id="{FE583370-E33D-97F7-6D5B-EE1EDB67EE9D}"/>
              </a:ext>
            </a:extLst>
          </p:cNvPr>
          <p:cNvSpPr txBox="1"/>
          <p:nvPr/>
        </p:nvSpPr>
        <p:spPr>
          <a:xfrm>
            <a:off x="3209182" y="1593184"/>
            <a:ext cx="1228436" cy="292388"/>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300" b="1" i="0" u="none" strike="noStrike" kern="1200" cap="none" spc="0" normalizeH="0" baseline="0" noProof="0">
                <a:ln>
                  <a:noFill/>
                </a:ln>
                <a:solidFill>
                  <a:srgbClr val="800000"/>
                </a:solidFill>
                <a:effectLst/>
                <a:uLnTx/>
                <a:uFillTx/>
                <a:latin typeface="Segoe UI"/>
                <a:ea typeface="+mn-ea"/>
                <a:cs typeface="Times New Roman" pitchFamily="18" charset="0"/>
              </a:rPr>
              <a:t>Process</a:t>
            </a:r>
          </a:p>
        </p:txBody>
      </p:sp>
      <p:sp>
        <p:nvSpPr>
          <p:cNvPr id="100" name="TextBox 99">
            <a:extLst>
              <a:ext uri="{FF2B5EF4-FFF2-40B4-BE49-F238E27FC236}">
                <a16:creationId xmlns:a16="http://schemas.microsoft.com/office/drawing/2014/main" id="{29CC26CB-42D5-CFC1-D7E1-950591D6C214}"/>
              </a:ext>
            </a:extLst>
          </p:cNvPr>
          <p:cNvSpPr txBox="1"/>
          <p:nvPr/>
        </p:nvSpPr>
        <p:spPr>
          <a:xfrm>
            <a:off x="5131365" y="2239991"/>
            <a:ext cx="3909952" cy="9387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Times New Roman" pitchFamily="18" charset="0"/>
              </a:rPr>
              <a:t>Define clear objectives and align stakeholder expectations to ensure the Power BI reports meet business needs and performance standards. Ex:- Create sales performance dashboards that align with stakeholder KPIs and provide real-time insights.</a:t>
            </a:r>
          </a:p>
        </p:txBody>
      </p:sp>
      <p:sp>
        <p:nvSpPr>
          <p:cNvPr id="101" name="TextBox 100">
            <a:extLst>
              <a:ext uri="{FF2B5EF4-FFF2-40B4-BE49-F238E27FC236}">
                <a16:creationId xmlns:a16="http://schemas.microsoft.com/office/drawing/2014/main" id="{D17974AE-6975-C238-66DC-BAF625DEC28A}"/>
              </a:ext>
            </a:extLst>
          </p:cNvPr>
          <p:cNvSpPr txBox="1"/>
          <p:nvPr/>
        </p:nvSpPr>
        <p:spPr>
          <a:xfrm>
            <a:off x="5131365" y="5047193"/>
            <a:ext cx="3909952" cy="9387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273239"/>
                </a:solidFill>
                <a:effectLst/>
                <a:uLnTx/>
                <a:uFillTx/>
                <a:latin typeface="Nunito" panose="020F0502020204030204" pitchFamily="2" charset="0"/>
                <a:ea typeface="+mn-ea"/>
                <a:cs typeface="Times New Roman" pitchFamily="18" charset="0"/>
              </a:rPr>
              <a:t>A document outlining the essential features, data sources, user roles, performance benchmarks, security protocols, and integration requirements to guide the entire Power BI report development process. Ex :-  Interactive dashboards, Hive Databases  as data sources,  row-level security.</a:t>
            </a:r>
            <a:endParaRPr kumimoji="0" lang="en-US" sz="1100" b="0" i="0" u="none" strike="noStrike" kern="1200" cap="none" spc="0" normalizeH="0" baseline="0" noProof="0">
              <a:ln>
                <a:noFill/>
              </a:ln>
              <a:solidFill>
                <a:srgbClr val="F2F2F2">
                  <a:lumMod val="10000"/>
                </a:srgbClr>
              </a:solidFill>
              <a:effectLst/>
              <a:uLnTx/>
              <a:uFillTx/>
              <a:latin typeface="Segoe UI Semilight"/>
              <a:ea typeface="Ebrima" panose="02000000000000000000" pitchFamily="2" charset="0"/>
              <a:cs typeface="Ebrima" panose="02000000000000000000" pitchFamily="2" charset="0"/>
            </a:endParaRPr>
          </a:p>
        </p:txBody>
      </p:sp>
      <p:sp>
        <p:nvSpPr>
          <p:cNvPr id="102" name="TextBox 101">
            <a:extLst>
              <a:ext uri="{FF2B5EF4-FFF2-40B4-BE49-F238E27FC236}">
                <a16:creationId xmlns:a16="http://schemas.microsoft.com/office/drawing/2014/main" id="{BF2FE62E-A7C9-A3A1-A25C-5991F12CDD63}"/>
              </a:ext>
            </a:extLst>
          </p:cNvPr>
          <p:cNvSpPr txBox="1"/>
          <p:nvPr/>
        </p:nvSpPr>
        <p:spPr>
          <a:xfrm>
            <a:off x="3320717" y="3587768"/>
            <a:ext cx="3784628" cy="9387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2F2F2">
                    <a:lumMod val="10000"/>
                  </a:srgbClr>
                </a:solidFill>
                <a:effectLst/>
                <a:uLnTx/>
                <a:uFillTx/>
                <a:latin typeface="Segoe UI Semilight"/>
                <a:ea typeface="+mn-ea"/>
                <a:cs typeface="Times New Roman" pitchFamily="18" charset="0"/>
              </a:rPr>
              <a:t>Define data sources, report types, user roles, performance standards, design preferences, security measures, and integration needs to align with business goals and ensure a seamless user experience . Ex:- Use SQL databases, enable role-based access, ensure quick load times.</a:t>
            </a:r>
          </a:p>
        </p:txBody>
      </p:sp>
      <p:sp>
        <p:nvSpPr>
          <p:cNvPr id="106" name="Arrow: Chevron 105">
            <a:extLst>
              <a:ext uri="{FF2B5EF4-FFF2-40B4-BE49-F238E27FC236}">
                <a16:creationId xmlns:a16="http://schemas.microsoft.com/office/drawing/2014/main" id="{04F03442-B2C3-A224-02DF-7F94F04C013F}"/>
              </a:ext>
            </a:extLst>
          </p:cNvPr>
          <p:cNvSpPr/>
          <p:nvPr/>
        </p:nvSpPr>
        <p:spPr bwMode="auto">
          <a:xfrm>
            <a:off x="3052351" y="3720297"/>
            <a:ext cx="164517" cy="186603"/>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pic>
        <p:nvPicPr>
          <p:cNvPr id="108" name="Picture 107">
            <a:extLst>
              <a:ext uri="{FF2B5EF4-FFF2-40B4-BE49-F238E27FC236}">
                <a16:creationId xmlns:a16="http://schemas.microsoft.com/office/drawing/2014/main" id="{BC434A1E-2266-87ED-3595-7DEB13D819B1}"/>
              </a:ext>
            </a:extLst>
          </p:cNvPr>
          <p:cNvPicPr>
            <a:picLocks noChangeAspect="1"/>
          </p:cNvPicPr>
          <p:nvPr/>
        </p:nvPicPr>
        <p:blipFill>
          <a:blip r:embed="rId8"/>
          <a:stretch>
            <a:fillRect/>
          </a:stretch>
        </p:blipFill>
        <p:spPr>
          <a:xfrm>
            <a:off x="8857768" y="3784076"/>
            <a:ext cx="276225" cy="295275"/>
          </a:xfrm>
          <a:prstGeom prst="rect">
            <a:avLst/>
          </a:prstGeom>
        </p:spPr>
      </p:pic>
      <p:sp>
        <p:nvSpPr>
          <p:cNvPr id="7" name="Title 1">
            <a:extLst>
              <a:ext uri="{FF2B5EF4-FFF2-40B4-BE49-F238E27FC236}">
                <a16:creationId xmlns:a16="http://schemas.microsoft.com/office/drawing/2014/main" id="{6010323F-24B8-2034-D35C-F6FAB474D419}"/>
              </a:ext>
            </a:extLst>
          </p:cNvPr>
          <p:cNvSpPr txBox="1">
            <a:spLocks/>
          </p:cNvSpPr>
          <p:nvPr/>
        </p:nvSpPr>
        <p:spPr>
          <a:xfrm>
            <a:off x="287079" y="39623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a:ln>
                  <a:noFill/>
                </a:ln>
                <a:solidFill>
                  <a:srgbClr val="800000"/>
                </a:solidFill>
                <a:effectLst/>
                <a:uLnTx/>
                <a:uFillTx/>
                <a:latin typeface="Segoe UI"/>
                <a:ea typeface="+mj-ea"/>
                <a:cs typeface="+mj-cs"/>
              </a:rPr>
              <a:t>What happens in Requirement Phase?</a:t>
            </a:r>
            <a:endParaRPr kumimoji="0" lang="en-IN" sz="2000" b="1" i="0" u="none" strike="noStrike" kern="0" cap="none" spc="0" normalizeH="0" baseline="0" noProof="0">
              <a:ln>
                <a:noFill/>
              </a:ln>
              <a:solidFill>
                <a:srgbClr val="800000"/>
              </a:solidFill>
              <a:effectLst/>
              <a:uLnTx/>
              <a:uFillTx/>
              <a:latin typeface="Segoe UI"/>
              <a:ea typeface="+mj-ea"/>
              <a:cs typeface="+mj-cs"/>
            </a:endParaRPr>
          </a:p>
        </p:txBody>
      </p:sp>
      <p:sp>
        <p:nvSpPr>
          <p:cNvPr id="27" name="TextBox 26">
            <a:extLst>
              <a:ext uri="{FF2B5EF4-FFF2-40B4-BE49-F238E27FC236}">
                <a16:creationId xmlns:a16="http://schemas.microsoft.com/office/drawing/2014/main" id="{17C626D9-59CB-59C8-79BC-CDFD2D947739}"/>
              </a:ext>
            </a:extLst>
          </p:cNvPr>
          <p:cNvSpPr txBox="1"/>
          <p:nvPr/>
        </p:nvSpPr>
        <p:spPr>
          <a:xfrm>
            <a:off x="379543" y="1651628"/>
            <a:ext cx="2409797" cy="4508927"/>
          </a:xfrm>
          <a:prstGeom prst="rect">
            <a:avLst/>
          </a:prstGeom>
          <a:noFill/>
        </p:spPr>
        <p:txBody>
          <a:bodyPr wrap="square" rtlCol="0">
            <a:spAutoFit/>
          </a:bodyPr>
          <a:lstStyle/>
          <a:p>
            <a:pPr marL="0" marR="0" lvl="0" indent="0" defTabSz="914400" rtl="0" eaLnBrk="1" fontAlgn="base" latinLnBrk="0" hangingPunct="1">
              <a:lnSpc>
                <a:spcPct val="100000"/>
              </a:lnSpc>
              <a:spcBef>
                <a:spcPts val="40"/>
              </a:spcBef>
              <a:spcAft>
                <a:spcPct val="0"/>
              </a:spcAft>
              <a:buClrTx/>
              <a:buSzTx/>
              <a:buFont typeface="Webdings" pitchFamily="18" charset="2"/>
              <a:buNone/>
              <a:tabLst/>
              <a:defRPr/>
            </a:pPr>
            <a:r>
              <a:rPr kumimoji="0" lang="en-US" sz="1200" b="1" i="0" u="none" strike="noStrike" kern="1200" cap="none" spc="0" normalizeH="0" baseline="0" noProof="0">
                <a:ln>
                  <a:noFill/>
                </a:ln>
                <a:solidFill>
                  <a:srgbClr val="FFFFFF"/>
                </a:solidFill>
                <a:effectLst/>
                <a:uLnTx/>
                <a:uFillTx/>
                <a:latin typeface="Segoe UI"/>
                <a:ea typeface="+mn-ea"/>
                <a:cs typeface="Times New Roman" pitchFamily="18" charset="0"/>
              </a:rPr>
              <a:t>Entry Criteria:</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endPar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endParaRPr>
          </a:p>
          <a:p>
            <a:pPr marL="228600" marR="0" lvl="0" indent="-228600"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Stakeholder Identification:</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Key stakeholders, including business users, data analysts, and project sponsors, are identified.</a:t>
            </a:r>
          </a:p>
          <a:p>
            <a:pPr marL="228600" marR="0" lvl="0" indent="-228600"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Project Objectives:</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A clear understanding of the Power BI report’s goals, scope, and purpose, aligned with business needs.</a:t>
            </a:r>
          </a:p>
          <a:p>
            <a:pPr marL="228600" marR="0" lvl="0" indent="-228600"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defTabSz="914400" rtl="0" eaLnBrk="1" fontAlgn="base" latinLnBrk="0" hangingPunct="1">
              <a:lnSpc>
                <a:spcPct val="100000"/>
              </a:lnSpc>
              <a:spcBef>
                <a:spcPts val="40"/>
              </a:spcBef>
              <a:spcAft>
                <a:spcPct val="0"/>
              </a:spcAft>
              <a:buClrTx/>
              <a:buSzTx/>
              <a:buFont typeface="+mj-lt"/>
              <a:buAutoNum type="arabicPeriod"/>
              <a:tabLst/>
              <a:defRPr/>
            </a:pPr>
            <a:r>
              <a:rPr lang="en-US" sz="1100" b="1">
                <a:solidFill>
                  <a:srgbClr val="FFFFFF"/>
                </a:solidFill>
                <a:latin typeface="Segoe UI"/>
                <a:cs typeface="Times New Roman" pitchFamily="18" charset="0"/>
              </a:rPr>
              <a:t>Data</a:t>
            </a: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 Feasibility:</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Assess availability, quality, and compatibility of data sources, and ensure they meet performance and integration requirements.</a:t>
            </a:r>
          </a:p>
          <a:p>
            <a:pPr marL="228600" marR="0" lvl="0" indent="-228600"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endParaRPr>
          </a:p>
          <a:p>
            <a:pPr marL="228600" marR="0" lvl="0" indent="-228600"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Initial Information Availability:</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High-level project details, including user needs, report objectives, and existing data systems, are provided.</a:t>
            </a:r>
          </a:p>
        </p:txBody>
      </p:sp>
      <p:sp>
        <p:nvSpPr>
          <p:cNvPr id="2" name="TextBox 1">
            <a:extLst>
              <a:ext uri="{FF2B5EF4-FFF2-40B4-BE49-F238E27FC236}">
                <a16:creationId xmlns:a16="http://schemas.microsoft.com/office/drawing/2014/main" id="{C7227913-CBE4-C73E-EB3C-45C564AE091E}"/>
              </a:ext>
            </a:extLst>
          </p:cNvPr>
          <p:cNvSpPr txBox="1"/>
          <p:nvPr/>
        </p:nvSpPr>
        <p:spPr>
          <a:xfrm>
            <a:off x="9400876" y="1680153"/>
            <a:ext cx="2580970" cy="4678204"/>
          </a:xfrm>
          <a:prstGeom prst="rect">
            <a:avLst/>
          </a:prstGeom>
          <a:noFill/>
        </p:spPr>
        <p:txBody>
          <a:bodyPr wrap="square" rtlCol="0">
            <a:spAutoFit/>
          </a:bodyPr>
          <a:lstStyle/>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r>
              <a:rPr kumimoji="0" lang="en-US" sz="1200" b="1" i="0" u="none" strike="noStrike" kern="1200" cap="none" spc="0" normalizeH="0" baseline="0" noProof="0">
                <a:ln>
                  <a:noFill/>
                </a:ln>
                <a:solidFill>
                  <a:srgbClr val="FFFFFF"/>
                </a:solidFill>
                <a:effectLst/>
                <a:uLnTx/>
                <a:uFillTx/>
                <a:latin typeface="Segoe UI"/>
                <a:ea typeface="+mn-ea"/>
                <a:cs typeface="Times New Roman" pitchFamily="18" charset="0"/>
              </a:rPr>
              <a:t>Exit Criteria:</a:t>
            </a: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100" b="1" i="0" u="none" strike="noStrike" kern="1200" cap="none" spc="0" normalizeH="0" baseline="0" noProof="0">
              <a:ln>
                <a:noFill/>
              </a:ln>
              <a:solidFill>
                <a:srgbClr val="800000"/>
              </a:solidFill>
              <a:effectLst/>
              <a:uLnTx/>
              <a:uFillTx/>
              <a:latin typeface="Segoe UI"/>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Requirement Documented: </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All functional, non-functional, and technical requirements for Power BI reports are documented and reviewed.</a:t>
            </a: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0" i="0" u="none" strike="noStrike" kern="1200" cap="none" spc="0" normalizeH="0" baseline="0" noProof="0">
              <a:ln>
                <a:noFill/>
              </a:ln>
              <a:solidFill>
                <a:srgbClr val="FFFFFF"/>
              </a:solidFill>
              <a:effectLst/>
              <a:uLnTx/>
              <a:uFillTx/>
              <a:latin typeface="Segoe UI"/>
              <a:ea typeface="+mn-ea"/>
              <a:cs typeface="Times New Roman" pitchFamily="18" charset="0"/>
            </a:endParaRPr>
          </a:p>
          <a:p>
            <a:pPr marL="228600" indent="-228600" fontAlgn="base">
              <a:spcBef>
                <a:spcPts val="40"/>
              </a:spcBef>
              <a:spcAft>
                <a:spcPct val="0"/>
              </a:spcAft>
              <a:buFont typeface="+mj-lt"/>
              <a:buAutoNum type="arabicPeriod" startAt="2"/>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Requirement Validation: </a:t>
            </a: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Requirements are validated and confirmed by all stakeholders to ensure alignment with business goals. Detailed use cases or user stories are prepared, including acceptance criteria</a:t>
            </a:r>
            <a:r>
              <a:rPr lang="en-US" sz="1100">
                <a:solidFill>
                  <a:srgbClr val="FFFFFF"/>
                </a:solidFill>
                <a:latin typeface="Segoe UI"/>
                <a:cs typeface="Times New Roman" pitchFamily="18" charset="0"/>
              </a:rPr>
              <a:t> for each dashboard.</a:t>
            </a:r>
            <a:endParaRPr kumimoji="0" lang="en-US" sz="1100" b="0" i="0" u="none" strike="noStrike" kern="1200" cap="none" spc="0" normalizeH="0" baseline="0" noProof="0">
              <a:ln>
                <a:noFill/>
              </a:ln>
              <a:solidFill>
                <a:srgbClr val="FFFFFF"/>
              </a:solidFill>
              <a:effectLst/>
              <a:uLnTx/>
              <a:uFillTx/>
              <a:latin typeface="Segoe UI"/>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startAt="2"/>
              <a:tabLst/>
              <a:defRPr/>
            </a:pPr>
            <a:endParaRPr kumimoji="0" lang="en-US" sz="1100" b="0" i="0" u="none" strike="noStrike" kern="1200" cap="none" spc="0" normalizeH="0" baseline="0" noProof="0">
              <a:ln>
                <a:noFill/>
              </a:ln>
              <a:solidFill>
                <a:srgbClr val="FFFFFF"/>
              </a:solidFill>
              <a:effectLst/>
              <a:uLnTx/>
              <a:uFillTx/>
              <a:latin typeface="Segoe UI"/>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startAt="3"/>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Prioritized Requirements:</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Requirements are categorized into must-haves, nice-to-haves, and future enhancements</a:t>
            </a:r>
            <a:r>
              <a:rPr kumimoji="0" lang="en-US" sz="1100" b="0" i="0" u="none" strike="noStrike" kern="1200" cap="none" spc="0" normalizeH="0" baseline="0" noProof="0">
                <a:ln>
                  <a:noFill/>
                </a:ln>
                <a:solidFill>
                  <a:srgbClr val="FFFFFF"/>
                </a:solidFill>
                <a:effectLst/>
                <a:uLnTx/>
                <a:uFillTx/>
                <a:latin typeface="Segoe UI"/>
                <a:ea typeface="+mn-ea"/>
                <a:cs typeface="Times New Roman" pitchFamily="18" charset="0"/>
              </a:rPr>
              <a:t>.</a:t>
            </a:r>
          </a:p>
          <a:p>
            <a:pPr marL="228600" marR="0" lvl="0" indent="-228600" algn="l" defTabSz="914400" rtl="0" eaLnBrk="1" fontAlgn="base" latinLnBrk="0" hangingPunct="1">
              <a:lnSpc>
                <a:spcPct val="100000"/>
              </a:lnSpc>
              <a:spcBef>
                <a:spcPts val="40"/>
              </a:spcBef>
              <a:spcAft>
                <a:spcPct val="0"/>
              </a:spcAft>
              <a:buClrTx/>
              <a:buSzTx/>
              <a:buFont typeface="+mj-lt"/>
              <a:buAutoNum type="arabicPeriod" startAt="3"/>
              <a:tabLst/>
              <a:defRPr/>
            </a:pPr>
            <a:endParaRPr kumimoji="0" lang="en-US" sz="1100" b="0" i="0" u="none" strike="noStrike" kern="1200" cap="none" spc="0" normalizeH="0" baseline="0" noProof="0">
              <a:ln>
                <a:noFill/>
              </a:ln>
              <a:solidFill>
                <a:srgbClr val="FFFFFF"/>
              </a:solidFill>
              <a:effectLst/>
              <a:uLnTx/>
              <a:uFillTx/>
              <a:latin typeface="Segoe UI"/>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startAt="3"/>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Sign-Off:</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Stakeholders formally approve and sign off on the documented requirements, confirming readiness to move forward.</a:t>
            </a:r>
            <a:endParaRPr kumimoji="0" lang="en-US" sz="1100" b="0" i="0" u="none" strike="noStrike" kern="1200" cap="none" spc="0" normalizeH="0" baseline="0" noProof="0">
              <a:ln>
                <a:noFill/>
              </a:ln>
              <a:solidFill>
                <a:srgbClr val="FFFFFF"/>
              </a:solidFill>
              <a:effectLst/>
              <a:uLnTx/>
              <a:uFillTx/>
              <a:latin typeface="Segoe UI"/>
              <a:ea typeface="+mn-ea"/>
              <a:cs typeface="Times New Roman" pitchFamily="18" charset="0"/>
            </a:endParaRPr>
          </a:p>
        </p:txBody>
      </p:sp>
    </p:spTree>
    <p:extLst>
      <p:ext uri="{BB962C8B-B14F-4D97-AF65-F5344CB8AC3E}">
        <p14:creationId xmlns:p14="http://schemas.microsoft.com/office/powerpoint/2010/main" val="55993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1029959-5061-9E1B-E4E0-AC160A24891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013902C-345A-75A2-6B96-BA389AD6B4C7}"/>
              </a:ext>
            </a:extLst>
          </p:cNvPr>
          <p:cNvSpPr txBox="1"/>
          <p:nvPr/>
        </p:nvSpPr>
        <p:spPr>
          <a:xfrm>
            <a:off x="609600" y="2905780"/>
            <a:ext cx="6934200" cy="523220"/>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2800" b="1" i="1" u="none" strike="noStrike" kern="1200" cap="none" spc="0" normalizeH="0" baseline="0" noProof="0">
                <a:ln>
                  <a:noFill/>
                </a:ln>
                <a:solidFill>
                  <a:srgbClr val="FFFFFF"/>
                </a:solidFill>
                <a:effectLst/>
                <a:uLnTx/>
                <a:uFillTx/>
                <a:latin typeface="Segoe UI"/>
                <a:ea typeface="+mn-ea"/>
                <a:cs typeface="Times New Roman" pitchFamily="18" charset="0"/>
              </a:rPr>
              <a:t>Phase 02 - Planning</a:t>
            </a:r>
            <a:endParaRPr kumimoji="0" lang="en-US" sz="2800" b="1" i="0" u="none" strike="noStrike" kern="1200" cap="none" spc="0" normalizeH="0" baseline="0" noProof="0">
              <a:ln>
                <a:noFill/>
              </a:ln>
              <a:solidFill>
                <a:srgbClr val="FFFFFF"/>
              </a:solidFill>
              <a:effectLst/>
              <a:uLnTx/>
              <a:uFillTx/>
              <a:latin typeface="Segoe UI"/>
              <a:ea typeface="+mn-ea"/>
              <a:cs typeface="Times New Roman" pitchFamily="18" charset="0"/>
            </a:endParaRPr>
          </a:p>
        </p:txBody>
      </p:sp>
    </p:spTree>
    <p:extLst>
      <p:ext uri="{BB962C8B-B14F-4D97-AF65-F5344CB8AC3E}">
        <p14:creationId xmlns:p14="http://schemas.microsoft.com/office/powerpoint/2010/main" val="360693642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5784C-35D2-E882-8FAD-79EFE6F3ADBC}"/>
            </a:ext>
          </a:extLst>
        </p:cNvPr>
        <p:cNvGrpSpPr/>
        <p:nvPr/>
      </p:nvGrpSpPr>
      <p:grpSpPr>
        <a:xfrm>
          <a:off x="0" y="0"/>
          <a:ext cx="0" cy="0"/>
          <a:chOff x="0" y="0"/>
          <a:chExt cx="0" cy="0"/>
        </a:xfrm>
      </p:grpSpPr>
      <p:sp>
        <p:nvSpPr>
          <p:cNvPr id="85" name="TextBox 84">
            <a:extLst>
              <a:ext uri="{FF2B5EF4-FFF2-40B4-BE49-F238E27FC236}">
                <a16:creationId xmlns:a16="http://schemas.microsoft.com/office/drawing/2014/main" id="{AC807EA4-4D21-8EFC-C2BE-3366CC3D9600}"/>
              </a:ext>
            </a:extLst>
          </p:cNvPr>
          <p:cNvSpPr txBox="1"/>
          <p:nvPr/>
        </p:nvSpPr>
        <p:spPr>
          <a:xfrm>
            <a:off x="218599" y="673004"/>
            <a:ext cx="10909005" cy="646331"/>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200" b="0" i="0" u="none" strike="noStrike" kern="1200" cap="none" spc="0" normalizeH="0" baseline="0" noProof="0">
                <a:ln>
                  <a:noFill/>
                </a:ln>
                <a:solidFill>
                  <a:srgbClr val="000000"/>
                </a:solidFill>
                <a:effectLst/>
                <a:uLnTx/>
                <a:uFillTx/>
                <a:latin typeface="Segoe UI Semilight"/>
                <a:ea typeface="+mn-ea"/>
                <a:cs typeface="Times New Roman" pitchFamily="18" charset="0"/>
              </a:rPr>
              <a:t>The </a:t>
            </a:r>
            <a:r>
              <a:rPr kumimoji="0" lang="en-US" sz="1200" b="1" i="0" u="none" strike="noStrike" kern="1200" cap="none" spc="0" normalizeH="0" baseline="0" noProof="0">
                <a:ln>
                  <a:noFill/>
                </a:ln>
                <a:solidFill>
                  <a:srgbClr val="000000"/>
                </a:solidFill>
                <a:effectLst/>
                <a:uLnTx/>
                <a:uFillTx/>
                <a:latin typeface="Segoe UI Semilight"/>
                <a:ea typeface="+mn-ea"/>
                <a:cs typeface="Times New Roman" pitchFamily="18" charset="0"/>
              </a:rPr>
              <a:t>Planning Phase </a:t>
            </a:r>
            <a:r>
              <a:rPr kumimoji="0" lang="en-US" sz="1200" b="0" i="0" u="none" strike="noStrike" kern="1200" cap="none" spc="0" normalizeH="0" baseline="0" noProof="0">
                <a:ln>
                  <a:noFill/>
                </a:ln>
                <a:solidFill>
                  <a:srgbClr val="000000"/>
                </a:solidFill>
                <a:effectLst/>
                <a:uLnTx/>
                <a:uFillTx/>
                <a:latin typeface="Segoe UI Semilight"/>
                <a:ea typeface="+mn-ea"/>
                <a:cs typeface="Times New Roman" pitchFamily="18" charset="0"/>
              </a:rPr>
              <a:t>outlines the overall strategy for delivering the Power BI project. It includes selecting the necessary tools and technologies, defining the report and dashboard architecture, and establishing workflows for data integration, visualization, and user access. Key activities involve creating timelines and milestones, assessing risks, and developing a clear project plan with resource allocation and documentation for successful execution.</a:t>
            </a:r>
          </a:p>
        </p:txBody>
      </p:sp>
      <p:sp>
        <p:nvSpPr>
          <p:cNvPr id="98" name="Rectangle 97">
            <a:extLst>
              <a:ext uri="{FF2B5EF4-FFF2-40B4-BE49-F238E27FC236}">
                <a16:creationId xmlns:a16="http://schemas.microsoft.com/office/drawing/2014/main" id="{2A80DE63-E027-7C5D-958C-E2CD6F3C4AFD}"/>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200" b="1" i="1" u="none" strike="noStrike" kern="0" cap="none" spc="0" normalizeH="0" baseline="0" noProof="0">
                <a:ln>
                  <a:noFill/>
                </a:ln>
                <a:solidFill>
                  <a:prstClr val="white"/>
                </a:solidFill>
                <a:effectLst/>
                <a:uLnTx/>
                <a:uFillTx/>
                <a:latin typeface="Segoe UI"/>
                <a:ea typeface="+mn-ea"/>
                <a:cs typeface="Times New Roman" pitchFamily="18" charset="0"/>
              </a:rPr>
              <a:t>Planning Phase</a:t>
            </a:r>
          </a:p>
        </p:txBody>
      </p:sp>
      <p:sp>
        <p:nvSpPr>
          <p:cNvPr id="66" name="Title 1">
            <a:extLst>
              <a:ext uri="{FF2B5EF4-FFF2-40B4-BE49-F238E27FC236}">
                <a16:creationId xmlns:a16="http://schemas.microsoft.com/office/drawing/2014/main" id="{610297A0-3F9A-12DF-E493-6EA8E010EF66}"/>
              </a:ext>
            </a:extLst>
          </p:cNvPr>
          <p:cNvSpPr txBox="1">
            <a:spLocks/>
          </p:cNvSpPr>
          <p:nvPr/>
        </p:nvSpPr>
        <p:spPr>
          <a:xfrm>
            <a:off x="218599" y="31017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000" b="1" i="0" u="none" strike="noStrike" kern="0" cap="none" spc="0" normalizeH="0" baseline="0" noProof="0">
                <a:ln>
                  <a:noFill/>
                </a:ln>
                <a:solidFill>
                  <a:srgbClr val="800000"/>
                </a:solidFill>
                <a:effectLst/>
                <a:uLnTx/>
                <a:uFillTx/>
                <a:latin typeface="Segoe UI"/>
                <a:ea typeface="+mj-ea"/>
                <a:cs typeface="+mj-cs"/>
              </a:rPr>
              <a:t>What happens in Planning Phase?</a:t>
            </a:r>
            <a:endParaRPr kumimoji="0" lang="en-IN" sz="2000" b="1" i="0" u="none" strike="noStrike" kern="0" cap="none" spc="0" normalizeH="0" baseline="0" noProof="0">
              <a:ln>
                <a:noFill/>
              </a:ln>
              <a:solidFill>
                <a:srgbClr val="800000"/>
              </a:solidFill>
              <a:effectLst/>
              <a:uLnTx/>
              <a:uFillTx/>
              <a:latin typeface="Segoe UI"/>
              <a:ea typeface="+mj-ea"/>
              <a:cs typeface="+mj-cs"/>
            </a:endParaRPr>
          </a:p>
        </p:txBody>
      </p:sp>
      <p:grpSp>
        <p:nvGrpSpPr>
          <p:cNvPr id="7" name="Group 6">
            <a:extLst>
              <a:ext uri="{FF2B5EF4-FFF2-40B4-BE49-F238E27FC236}">
                <a16:creationId xmlns:a16="http://schemas.microsoft.com/office/drawing/2014/main" id="{BB03BA53-D67B-39A2-C610-03874E8531C2}"/>
              </a:ext>
            </a:extLst>
          </p:cNvPr>
          <p:cNvGrpSpPr/>
          <p:nvPr/>
        </p:nvGrpSpPr>
        <p:grpSpPr>
          <a:xfrm>
            <a:off x="217006" y="1455332"/>
            <a:ext cx="11436280" cy="4644997"/>
            <a:chOff x="192757" y="1496977"/>
            <a:chExt cx="11513436" cy="4427819"/>
          </a:xfrm>
        </p:grpSpPr>
        <p:sp>
          <p:nvSpPr>
            <p:cNvPr id="99" name="TextBox 98">
              <a:extLst>
                <a:ext uri="{FF2B5EF4-FFF2-40B4-BE49-F238E27FC236}">
                  <a16:creationId xmlns:a16="http://schemas.microsoft.com/office/drawing/2014/main" id="{8B8CC958-026F-7160-2106-2046D080C0B0}"/>
                </a:ext>
              </a:extLst>
            </p:cNvPr>
            <p:cNvSpPr txBox="1"/>
            <p:nvPr/>
          </p:nvSpPr>
          <p:spPr>
            <a:xfrm>
              <a:off x="5353940" y="1496977"/>
              <a:ext cx="831458" cy="307777"/>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400" b="1" i="0" u="none" strike="noStrike" kern="1200" cap="none" spc="0" normalizeH="0" baseline="0" noProof="0">
                  <a:ln>
                    <a:noFill/>
                  </a:ln>
                  <a:solidFill>
                    <a:srgbClr val="800000"/>
                  </a:solidFill>
                  <a:effectLst/>
                  <a:uLnTx/>
                  <a:uFillTx/>
                  <a:latin typeface="Segoe UI"/>
                  <a:ea typeface="+mn-ea"/>
                  <a:cs typeface="Times New Roman" pitchFamily="18" charset="0"/>
                </a:rPr>
                <a:t>Process</a:t>
              </a:r>
            </a:p>
          </p:txBody>
        </p:sp>
        <p:sp>
          <p:nvSpPr>
            <p:cNvPr id="6" name="Rectangle: Rounded Corners 5">
              <a:extLst>
                <a:ext uri="{FF2B5EF4-FFF2-40B4-BE49-F238E27FC236}">
                  <a16:creationId xmlns:a16="http://schemas.microsoft.com/office/drawing/2014/main" id="{F1858577-0207-5EC3-FFEC-6ECF825B1FE0}"/>
                </a:ext>
              </a:extLst>
            </p:cNvPr>
            <p:cNvSpPr/>
            <p:nvPr/>
          </p:nvSpPr>
          <p:spPr bwMode="auto">
            <a:xfrm>
              <a:off x="192757" y="1666108"/>
              <a:ext cx="3252683" cy="4258688"/>
            </a:xfrm>
            <a:prstGeom prst="roundRect">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800000"/>
                </a:solidFill>
                <a:effectLst/>
                <a:uLnTx/>
                <a:uFillTx/>
                <a:latin typeface="Segoe UI"/>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18" name="Rectangle: Rounded Corners 17">
              <a:extLst>
                <a:ext uri="{FF2B5EF4-FFF2-40B4-BE49-F238E27FC236}">
                  <a16:creationId xmlns:a16="http://schemas.microsoft.com/office/drawing/2014/main" id="{1CE1F2E4-AB44-4AD7-6D9E-4ACFE34C7DA7}"/>
                </a:ext>
              </a:extLst>
            </p:cNvPr>
            <p:cNvSpPr/>
            <p:nvPr/>
          </p:nvSpPr>
          <p:spPr bwMode="auto">
            <a:xfrm>
              <a:off x="8436445" y="1679121"/>
              <a:ext cx="3269748" cy="4245675"/>
            </a:xfrm>
            <a:prstGeom prst="roundRect">
              <a:avLst/>
            </a:prstGeom>
            <a:solidFill>
              <a:schemeClr val="tx2"/>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457200" marR="0" lvl="1" indent="0" algn="l" defTabSz="914400" rtl="0" eaLnBrk="1" fontAlgn="base" latinLnBrk="0" hangingPunct="1">
                <a:lnSpc>
                  <a:spcPct val="100000"/>
                </a:lnSpc>
                <a:spcBef>
                  <a:spcPts val="20"/>
                </a:spcBef>
                <a:spcAft>
                  <a:spcPct val="0"/>
                </a:spcAft>
                <a:buClrTx/>
                <a:buSzTx/>
                <a:buFont typeface="Webdings" pitchFamily="18" charset="2"/>
                <a:buNone/>
                <a:tabLst/>
                <a:defRPr/>
              </a:pPr>
              <a:endParaRPr kumimoji="0" lang="en-US" sz="1200" b="1" i="0" u="none" strike="noStrike" kern="1200" cap="none" spc="0" normalizeH="0" baseline="0" noProof="0">
                <a:ln>
                  <a:noFill/>
                </a:ln>
                <a:solidFill>
                  <a:srgbClr val="006666"/>
                </a:solidFill>
                <a:effectLst/>
                <a:uLnTx/>
                <a:uFillTx/>
                <a:latin typeface="Segoe UI Semilight"/>
                <a:ea typeface="+mn-ea"/>
                <a:cs typeface="+mn-cs"/>
              </a:endParaRPr>
            </a:p>
            <a:p>
              <a:pPr marL="342900" marR="0" lvl="0" indent="-342900" algn="l" defTabSz="914400" rtl="0" eaLnBrk="1" fontAlgn="base" latinLnBrk="0" hangingPunct="1">
                <a:lnSpc>
                  <a:spcPct val="100000"/>
                </a:lnSpc>
                <a:spcBef>
                  <a:spcPct val="100000"/>
                </a:spcBef>
                <a:spcAft>
                  <a:spcPct val="0"/>
                </a:spcAft>
                <a:buClrTx/>
                <a:buSzTx/>
                <a:buFont typeface="+mj-lt"/>
                <a:buAutoNum type="arabicPeriod"/>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a:p>
              <a:pPr marL="0" marR="0" lvl="0" indent="0" algn="l" defTabSz="914400" rtl="0" eaLnBrk="1" fontAlgn="base" latinLnBrk="0" hangingPunct="1">
                <a:lnSpc>
                  <a:spcPct val="100000"/>
                </a:lnSpc>
                <a:spcBef>
                  <a:spcPct val="100000"/>
                </a:spcBef>
                <a:spcAft>
                  <a:spcPct val="0"/>
                </a:spcAft>
                <a:buClrTx/>
                <a:buSzTx/>
                <a:buFont typeface="Webdings" pitchFamily="18" charset="2"/>
                <a:buNone/>
                <a:tabLst/>
                <a:defRPr/>
              </a:pPr>
              <a:endParaRPr kumimoji="0" lang="en-US" sz="1200" b="0" i="0" u="none" strike="noStrike" kern="1200" cap="none" spc="0" normalizeH="0" baseline="0" noProof="0">
                <a:ln>
                  <a:noFill/>
                </a:ln>
                <a:solidFill>
                  <a:srgbClr val="800000"/>
                </a:solidFill>
                <a:effectLst/>
                <a:uLnTx/>
                <a:uFillTx/>
                <a:latin typeface="Segoe UI Semilight"/>
                <a:ea typeface="+mn-ea"/>
                <a:cs typeface="+mn-cs"/>
              </a:endParaRPr>
            </a:p>
          </p:txBody>
        </p:sp>
        <p:sp>
          <p:nvSpPr>
            <p:cNvPr id="74" name="Arrow: Chevron 73">
              <a:extLst>
                <a:ext uri="{FF2B5EF4-FFF2-40B4-BE49-F238E27FC236}">
                  <a16:creationId xmlns:a16="http://schemas.microsoft.com/office/drawing/2014/main" id="{B1340461-1B21-A8F5-3E87-CF4FD681211C}"/>
                </a:ext>
              </a:extLst>
            </p:cNvPr>
            <p:cNvSpPr/>
            <p:nvPr/>
          </p:nvSpPr>
          <p:spPr bwMode="auto">
            <a:xfrm>
              <a:off x="8107333" y="3688781"/>
              <a:ext cx="164517" cy="186603"/>
            </a:xfrm>
            <a:prstGeom prst="chevron">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sp>
          <p:nvSpPr>
            <p:cNvPr id="75" name="Arrow: Chevron 74">
              <a:extLst>
                <a:ext uri="{FF2B5EF4-FFF2-40B4-BE49-F238E27FC236}">
                  <a16:creationId xmlns:a16="http://schemas.microsoft.com/office/drawing/2014/main" id="{4574E6B0-7903-AEE3-48B6-FC1EACD7F56D}"/>
                </a:ext>
              </a:extLst>
            </p:cNvPr>
            <p:cNvSpPr/>
            <p:nvPr/>
          </p:nvSpPr>
          <p:spPr bwMode="auto">
            <a:xfrm>
              <a:off x="3646342" y="3688781"/>
              <a:ext cx="164517" cy="186603"/>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lvl="0" indent="-234950" algn="l" defTabSz="914400" rtl="0" eaLnBrk="1" fontAlgn="base" latinLnBrk="0" hangingPunct="1">
                <a:lnSpc>
                  <a:spcPct val="100000"/>
                </a:lnSpc>
                <a:spcBef>
                  <a:spcPct val="100000"/>
                </a:spcBef>
                <a:spcAft>
                  <a:spcPct val="0"/>
                </a:spcAft>
                <a:buClrTx/>
                <a:buSzTx/>
                <a:buFont typeface="Webdings" pitchFamily="18" charset="2"/>
                <a:buChar char="4"/>
                <a:tabLst/>
                <a:defRPr/>
              </a:pPr>
              <a:endParaRPr kumimoji="0" lang="en-US" sz="1600" b="0" i="0" u="none" strike="noStrike" kern="1200" cap="none" spc="0" normalizeH="0" baseline="0" noProof="0" err="1">
                <a:ln>
                  <a:noFill/>
                </a:ln>
                <a:solidFill>
                  <a:srgbClr val="800000"/>
                </a:solidFill>
                <a:effectLst/>
                <a:uLnTx/>
                <a:uFillTx/>
                <a:latin typeface="Segoe UI Semilight"/>
                <a:ea typeface="+mn-ea"/>
                <a:cs typeface="+mn-cs"/>
              </a:endParaRPr>
            </a:p>
          </p:txBody>
        </p:sp>
        <p:sp>
          <p:nvSpPr>
            <p:cNvPr id="86" name="Snip Diagonal Corner Rectangle 7">
              <a:extLst>
                <a:ext uri="{FF2B5EF4-FFF2-40B4-BE49-F238E27FC236}">
                  <a16:creationId xmlns:a16="http://schemas.microsoft.com/office/drawing/2014/main" id="{33EE79AE-D044-A194-085D-6B990CECCC2C}"/>
                </a:ext>
              </a:extLst>
            </p:cNvPr>
            <p:cNvSpPr/>
            <p:nvPr/>
          </p:nvSpPr>
          <p:spPr>
            <a:xfrm flipH="1">
              <a:off x="3995770" y="4395965"/>
              <a:ext cx="3922023" cy="1154395"/>
            </a:xfrm>
            <a:prstGeom prst="snip2DiagRect">
              <a:avLst>
                <a:gd name="adj1" fmla="val 0"/>
                <a:gd name="adj2" fmla="val 2803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Bogle" charset="0"/>
                <a:cs typeface="Bogle" charset="0"/>
              </a:endParaRPr>
            </a:p>
          </p:txBody>
        </p:sp>
        <p:sp>
          <p:nvSpPr>
            <p:cNvPr id="92" name="Snip Diagonal Corner Rectangle 10">
              <a:extLst>
                <a:ext uri="{FF2B5EF4-FFF2-40B4-BE49-F238E27FC236}">
                  <a16:creationId xmlns:a16="http://schemas.microsoft.com/office/drawing/2014/main" id="{5154C2C8-B65D-4E31-E6A4-A561F313A629}"/>
                </a:ext>
              </a:extLst>
            </p:cNvPr>
            <p:cNvSpPr/>
            <p:nvPr/>
          </p:nvSpPr>
          <p:spPr>
            <a:xfrm flipH="1" flipV="1">
              <a:off x="3981508" y="3117221"/>
              <a:ext cx="3953693" cy="1154395"/>
            </a:xfrm>
            <a:prstGeom prst="snip2DiagRect">
              <a:avLst>
                <a:gd name="adj1" fmla="val 0"/>
                <a:gd name="adj2" fmla="val 2803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Bogle" charset="0"/>
                <a:cs typeface="Bogle" charset="0"/>
              </a:endParaRPr>
            </a:p>
          </p:txBody>
        </p:sp>
        <p:sp>
          <p:nvSpPr>
            <p:cNvPr id="78" name="Snip Diagonal Corner Rectangle 13">
              <a:extLst>
                <a:ext uri="{FF2B5EF4-FFF2-40B4-BE49-F238E27FC236}">
                  <a16:creationId xmlns:a16="http://schemas.microsoft.com/office/drawing/2014/main" id="{69CC3A85-5B28-C411-4580-DC2F09F2B6E7}"/>
                </a:ext>
              </a:extLst>
            </p:cNvPr>
            <p:cNvSpPr/>
            <p:nvPr/>
          </p:nvSpPr>
          <p:spPr>
            <a:xfrm flipH="1">
              <a:off x="3964092" y="1838478"/>
              <a:ext cx="3953701" cy="1154393"/>
            </a:xfrm>
            <a:prstGeom prst="snip2DiagRect">
              <a:avLst>
                <a:gd name="adj1" fmla="val 0"/>
                <a:gd name="adj2" fmla="val 2803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FFFFFF"/>
                </a:solidFill>
                <a:effectLst/>
                <a:uLnTx/>
                <a:uFillTx/>
                <a:latin typeface="Segoe UI Semilight"/>
                <a:ea typeface="Bogle" charset="0"/>
                <a:cs typeface="Bogle" charset="0"/>
              </a:endParaRPr>
            </a:p>
          </p:txBody>
        </p:sp>
        <p:sp>
          <p:nvSpPr>
            <p:cNvPr id="93" name="Freeform 101">
              <a:extLst>
                <a:ext uri="{FF2B5EF4-FFF2-40B4-BE49-F238E27FC236}">
                  <a16:creationId xmlns:a16="http://schemas.microsoft.com/office/drawing/2014/main" id="{307B19C7-BB6D-B7C5-4D1E-0DBDC541D265}"/>
                </a:ext>
              </a:extLst>
            </p:cNvPr>
            <p:cNvSpPr>
              <a:spLocks noEditPoints="1"/>
            </p:cNvSpPr>
            <p:nvPr/>
          </p:nvSpPr>
          <p:spPr bwMode="auto">
            <a:xfrm>
              <a:off x="7158067" y="2043830"/>
              <a:ext cx="545363" cy="428420"/>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1100" b="0" i="0" u="none" strike="noStrike" kern="1200" cap="none" spc="0" normalizeH="0" baseline="0" noProof="0">
                <a:ln>
                  <a:noFill/>
                </a:ln>
                <a:solidFill>
                  <a:srgbClr val="800000"/>
                </a:solidFill>
                <a:effectLst/>
                <a:uLnTx/>
                <a:uFillTx/>
                <a:latin typeface="Arial" charset="0"/>
                <a:ea typeface="Bogle" charset="0"/>
                <a:cs typeface="Bogle" charset="0"/>
              </a:endParaRPr>
            </a:p>
          </p:txBody>
        </p:sp>
        <p:sp>
          <p:nvSpPr>
            <p:cNvPr id="96" name="TextBox 95">
              <a:extLst>
                <a:ext uri="{FF2B5EF4-FFF2-40B4-BE49-F238E27FC236}">
                  <a16:creationId xmlns:a16="http://schemas.microsoft.com/office/drawing/2014/main" id="{335ECB0C-C898-FF0F-792F-CA0D6CBE167A}"/>
                </a:ext>
              </a:extLst>
            </p:cNvPr>
            <p:cNvSpPr txBox="1"/>
            <p:nvPr/>
          </p:nvSpPr>
          <p:spPr>
            <a:xfrm>
              <a:off x="3841491" y="1920224"/>
              <a:ext cx="3152694" cy="910965"/>
            </a:xfrm>
            <a:prstGeom prst="rect">
              <a:avLst/>
            </a:prstGeom>
            <a:noFill/>
          </p:spPr>
          <p:txBody>
            <a:bodyPr wrap="square" rtlCol="0">
              <a:spAutoFit/>
            </a:bodyPr>
            <a:lstStyle/>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hlinkClick r:id="" action="ppaction://noaction">
                    <a:extLst>
                      <a:ext uri="{A12FA001-AC4F-418D-AE19-62706E023703}">
                        <ahyp:hlinkClr xmlns:ahyp="http://schemas.microsoft.com/office/drawing/2018/hyperlinkcolor" val="tx"/>
                      </a:ext>
                    </a:extLst>
                  </a:hlinkClick>
                </a:rPr>
                <a:t>Choosing </a:t>
              </a:r>
              <a:r>
                <a:rPr lang="en-US" sz="1100" b="1">
                  <a:solidFill>
                    <a:srgbClr val="FFFFFF"/>
                  </a:solidFill>
                  <a:latin typeface="Segoe UI"/>
                  <a:cs typeface="Times New Roman" pitchFamily="18" charset="0"/>
                  <a:hlinkClick r:id="" action="ppaction://noaction">
                    <a:extLst>
                      <a:ext uri="{A12FA001-AC4F-418D-AE19-62706E023703}">
                        <ahyp:hlinkClr xmlns:ahyp="http://schemas.microsoft.com/office/drawing/2018/hyperlinkcolor" val="tx"/>
                      </a:ext>
                    </a:extLst>
                  </a:hlinkClick>
                </a:rPr>
                <a:t>Data Sources</a:t>
              </a: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hlinkClick r:id="" action="ppaction://noaction">
                    <a:extLst>
                      <a:ext uri="{A12FA001-AC4F-418D-AE19-62706E023703}">
                        <ahyp:hlinkClr xmlns:ahyp="http://schemas.microsoft.com/office/drawing/2018/hyperlinkcolor" val="tx"/>
                      </a:ext>
                    </a:extLst>
                  </a:hlinkClick>
                </a:rPr>
                <a:t> and Tools</a:t>
              </a: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 </a:t>
              </a:r>
            </a:p>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Guide the team in selecting appropriate data sources, connectors, and Power </a:t>
              </a:r>
              <a:r>
                <a:rPr lang="en-US" sz="1100">
                  <a:solidFill>
                    <a:srgbClr val="FFFFFF"/>
                  </a:solidFill>
                  <a:latin typeface="Segoe UI Semilight"/>
                  <a:cs typeface="Times New Roman" pitchFamily="18" charset="0"/>
                </a:rPr>
                <a:t>Platform</a:t>
              </a: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 tools that meet the project’s reporting and visualization requirements.</a:t>
              </a:r>
              <a:endPar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endParaRPr>
            </a:p>
          </p:txBody>
        </p:sp>
        <p:pic>
          <p:nvPicPr>
            <p:cNvPr id="104" name="Graphic 103" descr="Hierarchy outline">
              <a:extLst>
                <a:ext uri="{FF2B5EF4-FFF2-40B4-BE49-F238E27FC236}">
                  <a16:creationId xmlns:a16="http://schemas.microsoft.com/office/drawing/2014/main" id="{287F706A-607B-4C85-943C-84A1389941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99290" y="3286231"/>
              <a:ext cx="632948" cy="605300"/>
            </a:xfrm>
            <a:prstGeom prst="rect">
              <a:avLst/>
            </a:prstGeom>
          </p:spPr>
        </p:pic>
        <p:sp>
          <p:nvSpPr>
            <p:cNvPr id="105" name="TextBox 104">
              <a:extLst>
                <a:ext uri="{FF2B5EF4-FFF2-40B4-BE49-F238E27FC236}">
                  <a16:creationId xmlns:a16="http://schemas.microsoft.com/office/drawing/2014/main" id="{E79B14D4-A8A2-63B9-28D1-F76A537E6FF0}"/>
                </a:ext>
              </a:extLst>
            </p:cNvPr>
            <p:cNvSpPr txBox="1"/>
            <p:nvPr/>
          </p:nvSpPr>
          <p:spPr>
            <a:xfrm>
              <a:off x="4732238" y="3199288"/>
              <a:ext cx="3269748" cy="107232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hlinkClick r:id="" action="ppaction://noaction">
                    <a:extLst>
                      <a:ext uri="{A12FA001-AC4F-418D-AE19-62706E023703}">
                        <ahyp:hlinkClr xmlns:ahyp="http://schemas.microsoft.com/office/drawing/2018/hyperlinkcolor" val="tx"/>
                      </a:ext>
                    </a:extLst>
                  </a:hlinkClick>
                </a:rPr>
                <a:t>Architecture and design</a:t>
              </a:r>
              <a:endPar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endParaRPr>
            </a:p>
            <a:p>
              <a:pPr marL="0" marR="0" lvl="0" indent="0" algn="l"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FFFFF"/>
                  </a:solidFill>
                  <a:effectLst/>
                  <a:uLnTx/>
                  <a:uFillTx/>
                  <a:latin typeface="Segoe UI Semilight"/>
                  <a:ea typeface="+mn-ea"/>
                  <a:cs typeface="Arial" panose="020B0604020202020204" pitchFamily="34" charset="0"/>
                </a:rPr>
                <a:t>Ensure a clear and organized architecture for the Power BI solution, including data models, report structure, user access layers, and integration with cloud services (wherever applicable) for scalable data storage and processing.</a:t>
              </a:r>
            </a:p>
          </p:txBody>
        </p:sp>
        <p:pic>
          <p:nvPicPr>
            <p:cNvPr id="106" name="Graphic 105" descr="Daily calendar outline">
              <a:extLst>
                <a:ext uri="{FF2B5EF4-FFF2-40B4-BE49-F238E27FC236}">
                  <a16:creationId xmlns:a16="http://schemas.microsoft.com/office/drawing/2014/main" id="{668D1167-FB54-B808-0518-7AD32C271FF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35112" y="4550100"/>
              <a:ext cx="568935" cy="632810"/>
            </a:xfrm>
            <a:prstGeom prst="rect">
              <a:avLst/>
            </a:prstGeom>
          </p:spPr>
        </p:pic>
        <p:sp>
          <p:nvSpPr>
            <p:cNvPr id="107" name="TextBox 106">
              <a:extLst>
                <a:ext uri="{FF2B5EF4-FFF2-40B4-BE49-F238E27FC236}">
                  <a16:creationId xmlns:a16="http://schemas.microsoft.com/office/drawing/2014/main" id="{CCB9838B-3930-553A-1604-38184A6DA8ED}"/>
                </a:ext>
              </a:extLst>
            </p:cNvPr>
            <p:cNvSpPr txBox="1"/>
            <p:nvPr/>
          </p:nvSpPr>
          <p:spPr>
            <a:xfrm>
              <a:off x="4071616" y="4527381"/>
              <a:ext cx="3152694" cy="749602"/>
            </a:xfrm>
            <a:prstGeom prst="rect">
              <a:avLst/>
            </a:prstGeom>
            <a:noFill/>
          </p:spPr>
          <p:txBody>
            <a:bodyPr wrap="square" rtlCol="0">
              <a:spAutoFit/>
            </a:bodyPr>
            <a:lstStyle/>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hlinkClick r:id="" action="ppaction://noaction">
                    <a:extLst>
                      <a:ext uri="{A12FA001-AC4F-418D-AE19-62706E023703}">
                        <ahyp:hlinkClr xmlns:ahyp="http://schemas.microsoft.com/office/drawing/2018/hyperlinkcolor" val="tx"/>
                      </a:ext>
                    </a:extLst>
                  </a:hlinkClick>
                </a:rPr>
                <a:t>Timelines &amp; Milestones</a:t>
              </a:r>
              <a:endPar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endParaRPr>
            </a:p>
            <a:p>
              <a:pPr marL="0" marR="0" lvl="0" indent="0" algn="r"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 Define clear and actionable steps with realistic deadlines for each phase of the project to ensure timely delivery of reports and dashboards.</a:t>
              </a:r>
              <a:endParaRPr kumimoji="0" lang="en-US" sz="1100" b="0" i="0" u="none" strike="noStrike" kern="1200" cap="none" spc="0" normalizeH="0" baseline="0" noProof="0">
                <a:ln>
                  <a:noFill/>
                </a:ln>
                <a:solidFill>
                  <a:srgbClr val="800000"/>
                </a:solidFill>
                <a:effectLst/>
                <a:uLnTx/>
                <a:uFillTx/>
                <a:latin typeface="Segoe UI Semilight"/>
                <a:ea typeface="+mn-ea"/>
                <a:cs typeface="Times New Roman" pitchFamily="18" charset="0"/>
              </a:endParaRPr>
            </a:p>
          </p:txBody>
        </p:sp>
        <p:sp>
          <p:nvSpPr>
            <p:cNvPr id="4" name="TextBox 3">
              <a:extLst>
                <a:ext uri="{FF2B5EF4-FFF2-40B4-BE49-F238E27FC236}">
                  <a16:creationId xmlns:a16="http://schemas.microsoft.com/office/drawing/2014/main" id="{F1B5F2F4-CFB6-E422-53C3-139FE7433FEA}"/>
                </a:ext>
              </a:extLst>
            </p:cNvPr>
            <p:cNvSpPr txBox="1"/>
            <p:nvPr/>
          </p:nvSpPr>
          <p:spPr>
            <a:xfrm>
              <a:off x="471925" y="1909301"/>
              <a:ext cx="2562402" cy="3315266"/>
            </a:xfrm>
            <a:prstGeom prst="rect">
              <a:avLst/>
            </a:prstGeom>
            <a:noFill/>
          </p:spPr>
          <p:txBody>
            <a:bodyPr wrap="square" rtlCol="0">
              <a:spAutoFit/>
            </a:bodyPr>
            <a:lstStyle/>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r>
                <a:rPr kumimoji="0" lang="en-US" sz="1200" b="1" i="0" u="none" strike="noStrike" kern="1200" cap="none" spc="0" normalizeH="0" baseline="0" noProof="0">
                  <a:ln>
                    <a:noFill/>
                  </a:ln>
                  <a:solidFill>
                    <a:srgbClr val="FFFFFF"/>
                  </a:solidFill>
                  <a:effectLst/>
                  <a:uLnTx/>
                  <a:uFillTx/>
                  <a:latin typeface="Segoe UI"/>
                  <a:ea typeface="+mn-ea"/>
                  <a:cs typeface="Times New Roman" pitchFamily="18" charset="0"/>
                </a:rPr>
                <a:t>Entry Criteria:</a:t>
              </a: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500" b="1" i="0" u="none" strike="noStrike" kern="1200" cap="none" spc="0" normalizeH="0" baseline="0" noProof="0">
                <a:ln>
                  <a:noFill/>
                </a:ln>
                <a:solidFill>
                  <a:srgbClr val="800000"/>
                </a:solidFill>
                <a:effectLst/>
                <a:uLnTx/>
                <a:uFillTx/>
                <a:latin typeface="Segoe UI Semilight"/>
                <a:ea typeface="+mn-ea"/>
                <a:cs typeface="Times New Roman" pitchFamily="18" charset="0"/>
              </a:endParaRPr>
            </a:p>
            <a:p>
              <a:pPr marL="0" marR="0" lvl="0" indent="0" algn="l" defTabSz="914400" rtl="0" eaLnBrk="1" fontAlgn="base" latinLnBrk="0" hangingPunct="1">
                <a:lnSpc>
                  <a:spcPct val="100000"/>
                </a:lnSpc>
                <a:spcBef>
                  <a:spcPts val="40"/>
                </a:spcBef>
                <a:spcAft>
                  <a:spcPct val="0"/>
                </a:spcAft>
                <a:buClrTx/>
                <a:buSzTx/>
                <a:buFont typeface="Webdings" pitchFamily="18" charset="2"/>
                <a:buNone/>
                <a:tabLst/>
                <a:defRPr/>
              </a:pPr>
              <a:endParaRPr kumimoji="0" lang="en-US" sz="500" b="1" i="0" u="none" strike="noStrike" kern="1200" cap="none" spc="0" normalizeH="0" baseline="0" noProof="0">
                <a:ln>
                  <a:noFill/>
                </a:ln>
                <a:solidFill>
                  <a:srgbClr val="800000"/>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Approved Required Documents: </a:t>
              </a:r>
              <a:b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Clear and approved scope, user stories, and features for the Power BI reports and dashboards.</a:t>
              </a: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Clarity on the </a:t>
              </a:r>
              <a:r>
                <a:rPr lang="en-US" sz="1100" b="1">
                  <a:solidFill>
                    <a:srgbClr val="FFFFFF"/>
                  </a:solidFill>
                  <a:latin typeface="Segoe UI"/>
                  <a:cs typeface="Times New Roman" pitchFamily="18" charset="0"/>
                </a:rPr>
                <a:t>Data Sources and Tools</a:t>
              </a: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 </a:t>
              </a:r>
              <a:b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Agreement on the data sources, BI tools, and technologies (Power BI, Hive databases) to be used.</a:t>
              </a: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Initial Feasibility Assessment:</a:t>
              </a:r>
              <a:b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Validation that the project is technically and resource-wise feasible, including data access, performance, and integration considerations.</a:t>
              </a:r>
            </a:p>
          </p:txBody>
        </p:sp>
        <p:sp>
          <p:nvSpPr>
            <p:cNvPr id="5" name="TextBox 4">
              <a:extLst>
                <a:ext uri="{FF2B5EF4-FFF2-40B4-BE49-F238E27FC236}">
                  <a16:creationId xmlns:a16="http://schemas.microsoft.com/office/drawing/2014/main" id="{17A2688A-309B-8FCA-3EFE-908119840F03}"/>
                </a:ext>
              </a:extLst>
            </p:cNvPr>
            <p:cNvSpPr txBox="1"/>
            <p:nvPr/>
          </p:nvSpPr>
          <p:spPr>
            <a:xfrm>
              <a:off x="8645963" y="1887692"/>
              <a:ext cx="2983172" cy="3975385"/>
            </a:xfrm>
            <a:prstGeom prst="rect">
              <a:avLst/>
            </a:prstGeom>
            <a:noFill/>
          </p:spPr>
          <p:txBody>
            <a:bodyPr wrap="square" rtlCol="0">
              <a:spAutoFit/>
            </a:bodyPr>
            <a:lstStyle/>
            <a:p>
              <a:pPr marL="0" marR="0" lvl="0" indent="0" algn="l" defTabSz="914400" rtl="0" eaLnBrk="1" fontAlgn="base" latinLnBrk="0" hangingPunct="1">
                <a:lnSpc>
                  <a:spcPct val="100000"/>
                </a:lnSpc>
                <a:spcBef>
                  <a:spcPts val="20"/>
                </a:spcBef>
                <a:spcAft>
                  <a:spcPct val="0"/>
                </a:spcAft>
                <a:buClrTx/>
                <a:buSzTx/>
                <a:buFont typeface="Webdings" pitchFamily="18" charset="2"/>
                <a:buNone/>
                <a:tabLst/>
                <a:defRPr/>
              </a:pPr>
              <a:r>
                <a:rPr kumimoji="0" lang="en-US" sz="1200" b="1" i="0" u="none" strike="noStrike" kern="1200" cap="none" spc="0" normalizeH="0" baseline="0" noProof="0">
                  <a:ln>
                    <a:noFill/>
                  </a:ln>
                  <a:solidFill>
                    <a:srgbClr val="FFFFFF"/>
                  </a:solidFill>
                  <a:effectLst/>
                  <a:uLnTx/>
                  <a:uFillTx/>
                  <a:latin typeface="Segoe UI"/>
                  <a:ea typeface="+mn-ea"/>
                  <a:cs typeface="Times New Roman" pitchFamily="18" charset="0"/>
                </a:rPr>
                <a:t>Exit Criteria:</a:t>
              </a:r>
            </a:p>
            <a:p>
              <a:pPr marL="228600" marR="0" lvl="0" indent="-228600" algn="l" defTabSz="914400" rtl="0" eaLnBrk="1" fontAlgn="base" latinLnBrk="0" hangingPunct="1">
                <a:lnSpc>
                  <a:spcPct val="100000"/>
                </a:lnSpc>
                <a:spcBef>
                  <a:spcPts val="20"/>
                </a:spcBef>
                <a:spcAft>
                  <a:spcPct val="0"/>
                </a:spcAft>
                <a:buClrTx/>
                <a:buSzTx/>
                <a:buFont typeface="+mj-lt"/>
                <a:buAutoNum type="arabicPeriod"/>
                <a:tabLst/>
                <a:defRPr/>
              </a:pPr>
              <a:endParaRPr kumimoji="0" lang="en-US" sz="1100" b="1" i="0" u="none" strike="noStrike" kern="1200" cap="none" spc="0" normalizeH="0" baseline="0" noProof="0">
                <a:ln>
                  <a:noFill/>
                </a:ln>
                <a:solidFill>
                  <a:srgbClr val="000000"/>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2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Project Plan Documented:</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Defined timelines, milestones, and deliverables.</a:t>
              </a:r>
            </a:p>
            <a:p>
              <a:pPr marL="228600" marR="0" lvl="0" indent="-228600" algn="l" defTabSz="914400" rtl="0" eaLnBrk="1" fontAlgn="base" latinLnBrk="0" hangingPunct="1">
                <a:lnSpc>
                  <a:spcPct val="100000"/>
                </a:lnSpc>
                <a:spcBef>
                  <a:spcPts val="20"/>
                </a:spcBef>
                <a:spcAft>
                  <a:spcPct val="0"/>
                </a:spcAft>
                <a:buClrTx/>
                <a:buSzTx/>
                <a:buFont typeface="+mj-lt"/>
                <a:buAutoNum type="arabicPeriod"/>
                <a:tabLst/>
                <a:defRPr/>
              </a:pPr>
              <a:endParaRPr lang="en-US" sz="1100">
                <a:solidFill>
                  <a:srgbClr val="FFFFFF"/>
                </a:solidFill>
                <a:latin typeface="Segoe UI Semilight"/>
                <a:cs typeface="Times New Roman" pitchFamily="18" charset="0"/>
              </a:endParaRPr>
            </a:p>
            <a:p>
              <a:pPr marL="228600" indent="-228600" fontAlgn="base">
                <a:spcBef>
                  <a:spcPts val="20"/>
                </a:spcBef>
                <a:spcAft>
                  <a:spcPct val="0"/>
                </a:spcAft>
                <a:buFont typeface="+mj-lt"/>
                <a:buAutoNum type="arabicPeriod"/>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Team Availability &amp; Roles Defined: </a:t>
              </a:r>
              <a:b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Identified team</a:t>
              </a:r>
              <a: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t> </a:t>
              </a: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members, their roles, and availability.</a:t>
              </a:r>
            </a:p>
            <a:p>
              <a:pPr marL="685800" marR="0" lvl="1" indent="-228600" algn="l"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Defined Architecture and design: </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The architecture and design of the Power BI solution, including data models, reports, and dashboards are clearly defined.</a:t>
              </a: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Defined Timelines, Milestones: </a:t>
              </a:r>
              <a:b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Key dates, critical goals, and expected outcomes for each phase of the  project are established and documented.</a:t>
              </a: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endPar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endParaRPr>
            </a:p>
            <a:p>
              <a:pPr marL="228600" marR="0" lvl="0" indent="-228600" algn="l" defTabSz="914400" rtl="0" eaLnBrk="1" fontAlgn="base" latinLnBrk="0" hangingPunct="1">
                <a:lnSpc>
                  <a:spcPct val="100000"/>
                </a:lnSpc>
                <a:spcBef>
                  <a:spcPts val="40"/>
                </a:spcBef>
                <a:spcAft>
                  <a:spcPct val="0"/>
                </a:spcAft>
                <a:buClrTx/>
                <a:buSzTx/>
                <a:buFont typeface="+mj-lt"/>
                <a:buAutoNum type="arabicPeriod"/>
                <a:tabLst/>
                <a:defRPr/>
              </a:pPr>
              <a:r>
                <a:rPr lang="en-US" sz="1100" b="1">
                  <a:solidFill>
                    <a:srgbClr val="FFFFFF"/>
                  </a:solidFill>
                  <a:latin typeface="Segoe UI"/>
                  <a:cs typeface="Times New Roman" pitchFamily="18" charset="0"/>
                </a:rPr>
                <a:t>Tools &amp; Data Sources Chosen</a:t>
              </a:r>
              <a:r>
                <a:rPr kumimoji="0" lang="en-US" sz="1100" b="1" i="0" u="none" strike="noStrike" kern="1200" cap="none" spc="0" normalizeH="0" baseline="0" noProof="0">
                  <a:ln>
                    <a:noFill/>
                  </a:ln>
                  <a:solidFill>
                    <a:srgbClr val="FFFFFF"/>
                  </a:solidFill>
                  <a:effectLst/>
                  <a:uLnTx/>
                  <a:uFillTx/>
                  <a:latin typeface="Segoe UI"/>
                  <a:ea typeface="+mn-ea"/>
                  <a:cs typeface="Times New Roman" pitchFamily="18" charset="0"/>
                </a:rPr>
                <a:t>: </a:t>
              </a:r>
              <a:br>
                <a:rPr kumimoji="0" lang="en-US" sz="1100" b="1" i="0" u="none" strike="noStrike" kern="1200" cap="none" spc="0" normalizeH="0" baseline="0" noProof="0">
                  <a:ln>
                    <a:noFill/>
                  </a:ln>
                  <a:solidFill>
                    <a:srgbClr val="FFFFFF"/>
                  </a:solidFill>
                  <a:effectLst/>
                  <a:uLnTx/>
                  <a:uFillTx/>
                  <a:latin typeface="Segoe UI Semilight"/>
                  <a:ea typeface="+mn-ea"/>
                  <a:cs typeface="Times New Roman" pitchFamily="18" charset="0"/>
                </a:rPr>
              </a:br>
              <a:r>
                <a:rPr kumimoji="0" lang="en-US" sz="1100" b="0" i="0" u="none" strike="noStrike" kern="1200" cap="none" spc="0" normalizeH="0" baseline="0" noProof="0">
                  <a:ln>
                    <a:noFill/>
                  </a:ln>
                  <a:solidFill>
                    <a:srgbClr val="FFFFFF"/>
                  </a:solidFill>
                  <a:effectLst/>
                  <a:uLnTx/>
                  <a:uFillTx/>
                  <a:latin typeface="Segoe UI Semilight"/>
                  <a:ea typeface="+mn-ea"/>
                  <a:cs typeface="Times New Roman" pitchFamily="18" charset="0"/>
                </a:rPr>
                <a:t>Selection of data sources, connectors, and  features is finalized, ensuring compatibility with project needs and scalability.</a:t>
              </a:r>
              <a:endParaRPr kumimoji="0" lang="en-US" sz="1100" b="0" i="0" u="none" strike="noStrike" kern="1200" cap="none" spc="0" normalizeH="0" baseline="0" noProof="0">
                <a:ln>
                  <a:noFill/>
                </a:ln>
                <a:solidFill>
                  <a:srgbClr val="800000"/>
                </a:solidFill>
                <a:effectLst/>
                <a:uLnTx/>
                <a:uFillTx/>
                <a:latin typeface="Segoe UI Semilight"/>
                <a:ea typeface="+mn-ea"/>
                <a:cs typeface="Times New Roman" pitchFamily="18" charset="0"/>
              </a:endParaRPr>
            </a:p>
          </p:txBody>
        </p:sp>
      </p:grpSp>
    </p:spTree>
    <p:extLst>
      <p:ext uri="{BB962C8B-B14F-4D97-AF65-F5344CB8AC3E}">
        <p14:creationId xmlns:p14="http://schemas.microsoft.com/office/powerpoint/2010/main" val="1925929045"/>
      </p:ext>
    </p:extLst>
  </p:cSld>
  <p:clrMapOvr>
    <a:masterClrMapping/>
  </p:clrMapOvr>
</p:sld>
</file>

<file path=ppt/theme/theme1.xml><?xml version="1.0" encoding="utf-8"?>
<a:theme xmlns:a="http://schemas.openxmlformats.org/drawingml/2006/main" name="blank">
  <a:themeElements>
    <a:clrScheme name="Mu Sigma">
      <a:dk1>
        <a:srgbClr val="800000"/>
      </a:dk1>
      <a:lt1>
        <a:srgbClr val="FFFFFF"/>
      </a:lt1>
      <a:dk2>
        <a:srgbClr val="006666"/>
      </a:dk2>
      <a:lt2>
        <a:srgbClr val="F2F2F2"/>
      </a:lt2>
      <a:accent1>
        <a:srgbClr val="800000"/>
      </a:accent1>
      <a:accent2>
        <a:srgbClr val="006666"/>
      </a:accent2>
      <a:accent3>
        <a:srgbClr val="E2E2C0"/>
      </a:accent3>
      <a:accent4>
        <a:srgbClr val="A5A5A5"/>
      </a:accent4>
      <a:accent5>
        <a:srgbClr val="0070C0"/>
      </a:accent5>
      <a:accent6>
        <a:srgbClr val="4B4027"/>
      </a:accent6>
      <a:hlink>
        <a:srgbClr val="DED4BF"/>
      </a:hlink>
      <a:folHlink>
        <a:srgbClr val="F3A977"/>
      </a:folHlink>
    </a:clrScheme>
    <a:fontScheme name="Mu Sigma">
      <a:majorFont>
        <a:latin typeface="Segoe UI"/>
        <a:ea typeface=""/>
        <a:cs typeface=""/>
      </a:majorFont>
      <a:minorFont>
        <a:latin typeface="Segoe UI Semilight"/>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u Sigma Default Template_2020" id="{EDB47554-4E6D-4FAC-A2A8-BC8EDA041B77}" vid="{01E3A9F1-B3E3-4266-926F-B20C121524B3}"/>
    </a:ext>
  </a:extLst>
</a:theme>
</file>

<file path=ppt/theme/theme2.xml><?xml version="1.0" encoding="utf-8"?>
<a:theme xmlns:a="http://schemas.openxmlformats.org/drawingml/2006/main" name="1_blank">
  <a:themeElements>
    <a:clrScheme name="Mu Sigma">
      <a:dk1>
        <a:srgbClr val="800000"/>
      </a:dk1>
      <a:lt1>
        <a:srgbClr val="FFFFFF"/>
      </a:lt1>
      <a:dk2>
        <a:srgbClr val="006666"/>
      </a:dk2>
      <a:lt2>
        <a:srgbClr val="F2F2F2"/>
      </a:lt2>
      <a:accent1>
        <a:srgbClr val="800000"/>
      </a:accent1>
      <a:accent2>
        <a:srgbClr val="006666"/>
      </a:accent2>
      <a:accent3>
        <a:srgbClr val="E2E2C0"/>
      </a:accent3>
      <a:accent4>
        <a:srgbClr val="A5A5A5"/>
      </a:accent4>
      <a:accent5>
        <a:srgbClr val="0070C0"/>
      </a:accent5>
      <a:accent6>
        <a:srgbClr val="4B4027"/>
      </a:accent6>
      <a:hlink>
        <a:srgbClr val="DED4BF"/>
      </a:hlink>
      <a:folHlink>
        <a:srgbClr val="F3A977"/>
      </a:folHlink>
    </a:clrScheme>
    <a:fontScheme name="Mu Sigma">
      <a:majorFont>
        <a:latin typeface="Segoe UI"/>
        <a:ea typeface=""/>
        <a:cs typeface=""/>
      </a:majorFont>
      <a:minorFont>
        <a:latin typeface="Segoe UI Semilight"/>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u Sigma Default Template_2020" id="{EDB47554-4E6D-4FAC-A2A8-BC8EDA041B77}" vid="{01E3A9F1-B3E3-4266-926F-B20C121524B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E740AC21BFF2341AA31F962DD06D3E1" ma:contentTypeVersion="7" ma:contentTypeDescription="Create a new document." ma:contentTypeScope="" ma:versionID="cc5cf4720049541c4983894a83a277a5">
  <xsd:schema xmlns:xsd="http://www.w3.org/2001/XMLSchema" xmlns:xs="http://www.w3.org/2001/XMLSchema" xmlns:p="http://schemas.microsoft.com/office/2006/metadata/properties" xmlns:ns2="400d3474-5080-4abf-99f4-7666b96dc92f" targetNamespace="http://schemas.microsoft.com/office/2006/metadata/properties" ma:root="true" ma:fieldsID="2ffc791833f6f12c0f89c916dac3e60b" ns2:_="">
    <xsd:import namespace="400d3474-5080-4abf-99f4-7666b96dc92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0d3474-5080-4abf-99f4-7666b96dc9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DA1F1C-5043-447D-AD3A-96F56AC412EC}">
  <ds:schemaRefs>
    <ds:schemaRef ds:uri="http://purl.org/dc/dcmitype/"/>
    <ds:schemaRef ds:uri="http://schemas.microsoft.com/office/infopath/2007/PartnerControls"/>
    <ds:schemaRef ds:uri="http://schemas.microsoft.com/office/2006/documentManagement/types"/>
    <ds:schemaRef ds:uri="http://purl.org/dc/terms/"/>
    <ds:schemaRef ds:uri="http://schemas.microsoft.com/office/2006/metadata/properties"/>
    <ds:schemaRef ds:uri="http://purl.org/dc/elements/1.1/"/>
    <ds:schemaRef ds:uri="1285590c-b090-4daf-bd38-01dc86d9f1cc"/>
    <ds:schemaRef ds:uri="http://schemas.openxmlformats.org/package/2006/metadata/core-properties"/>
    <ds:schemaRef ds:uri="2ff11a33-e3a9-4ec4-abf4-d2d992951aba"/>
    <ds:schemaRef ds:uri="http://www.w3.org/XML/1998/namespace"/>
  </ds:schemaRefs>
</ds:datastoreItem>
</file>

<file path=customXml/itemProps2.xml><?xml version="1.0" encoding="utf-8"?>
<ds:datastoreItem xmlns:ds="http://schemas.openxmlformats.org/officeDocument/2006/customXml" ds:itemID="{D4D3DE8A-40CC-423F-9A17-BDBAAB72F98D}">
  <ds:schemaRefs>
    <ds:schemaRef ds:uri="http://schemas.microsoft.com/sharepoint/v3/contenttype/forms"/>
  </ds:schemaRefs>
</ds:datastoreItem>
</file>

<file path=customXml/itemProps3.xml><?xml version="1.0" encoding="utf-8"?>
<ds:datastoreItem xmlns:ds="http://schemas.openxmlformats.org/officeDocument/2006/customXml" ds:itemID="{B689CCF4-F4C6-4D86-9A31-45AC0BE261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0d3474-5080-4abf-99f4-7666b96dc92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3722</Words>
  <Application>Microsoft Office PowerPoint</Application>
  <PresentationFormat>Widescreen</PresentationFormat>
  <Paragraphs>629</Paragraphs>
  <Slides>22</Slides>
  <Notes>5</Notes>
  <HiddenSlides>2</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blank</vt:lpstr>
      <vt:lpstr>1_blank</vt:lpstr>
      <vt:lpstr>Comprehensive Visualization Playbook for Front-end (Power-BI)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purpose of the Development Stage is to build and implement dashboards and reports by transforming design specifications into interactive, efficient, and user-friendly visualizations, ensuring alignment with business goals and technical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Aakash Pattanayak</dc:creator>
  <cp:lastModifiedBy>Mohammed Saad Pasha</cp:lastModifiedBy>
  <cp:revision>8</cp:revision>
  <dcterms:created xsi:type="dcterms:W3CDTF">2024-12-11T09:31:15Z</dcterms:created>
  <dcterms:modified xsi:type="dcterms:W3CDTF">2025-07-15T09:54:42Z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0x0101006E740AC21BFF2341AA31F962DD06D3E1</vt:lpwstr>
  </property>
</Properties>
</file>