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2" r:id="rId4"/>
    <p:sldId id="263" r:id="rId5"/>
    <p:sldId id="264" r:id="rId6"/>
    <p:sldId id="260" r:id="rId7"/>
    <p:sldId id="259" r:id="rId8"/>
    <p:sldId id="268" r:id="rId9"/>
    <p:sldId id="261" r:id="rId10"/>
    <p:sldId id="257" r:id="rId11"/>
    <p:sldId id="258" r:id="rId12"/>
    <p:sldId id="267" r:id="rId13"/>
    <p:sldId id="271" r:id="rId14"/>
    <p:sldId id="269" r:id="rId15"/>
    <p:sldId id="270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8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4B08-C7BD-8A4F-ABC9-88853BE17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510C5-8BAA-5046-8319-FA0CD8804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5CA28-B638-A849-8421-C5AFC082A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8256-3133-9F41-8EE7-F293CA1E96FE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063B9-E560-2D44-A49F-D2CDAB59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FA13B-1609-2846-916E-F5C67188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E622-B47C-C94A-B6AB-533F6DEB2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4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6882-AEC5-FA4F-981E-842C5F1F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343D4-69AF-CB48-84B2-07C5BAD3D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689EA-8E12-AC49-8C6A-66A4B738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8256-3133-9F41-8EE7-F293CA1E96FE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666D0-9A87-CC4C-974B-1BBB164F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13DAD-70C0-6343-BE7E-246678E2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E622-B47C-C94A-B6AB-533F6DEB2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2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CE7219-7D0B-0E4F-8C41-BE7D567A5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BCDC1-5C6B-3046-9408-8F971BA65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2C4C7-D8B4-064E-A858-468A3605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8256-3133-9F41-8EE7-F293CA1E96FE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2D719-82DE-7E48-9151-1C1E1FBE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F462C-BC8C-C441-91FC-11434735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E622-B47C-C94A-B6AB-533F6DEB2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3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D615-8F2D-1449-8F25-98D4C4D8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F12A6-FD32-964B-9296-B7D579ED7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A45E9-86C2-794A-A1EC-97ECB377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8256-3133-9F41-8EE7-F293CA1E96FE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059F2-39FF-374A-BA71-FAFB13ED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1C11E-E183-1B4F-98CC-198C15E7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E622-B47C-C94A-B6AB-533F6DEB2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8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D26F9-6D4A-3446-9390-9F5F71C90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9E57E-DF9E-334D-9926-D0696E589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D2EEB-62F6-2B45-8617-69CA03E7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8256-3133-9F41-8EE7-F293CA1E96FE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DE1B7-41BF-D547-B55A-360D0E87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B7A57-B2F9-8B45-A3CF-8770247B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E622-B47C-C94A-B6AB-533F6DEB2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6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35CD-1206-214E-9DC7-65B84F1E7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949E0-922E-6343-AF50-6E3C678EC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55C79-0790-3D4C-9275-A36AA870A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A18B5-22E8-B34F-86B0-B75A0F05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8256-3133-9F41-8EE7-F293CA1E96FE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F6DC7-78B6-A147-A4E8-F599B5A5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8238B-3686-384F-8185-40E0D91D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E622-B47C-C94A-B6AB-533F6DEB2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0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0CB0A-A302-EA4F-8212-B4787D181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DABC3-82A7-FD44-92D8-1B3A5CE69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14E06-45E1-D941-8F6F-9DB51F700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C21DC-A53A-B74A-946F-21ABEDC13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15003-5FF5-0843-9373-EAD7148E9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5EEB9-EE8B-3B44-ADC4-4AB508DE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8256-3133-9F41-8EE7-F293CA1E96FE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F591C-AFA7-BB4F-84A7-4B80EEF11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E704C0-76CD-D344-9BFF-7E35230C0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E622-B47C-C94A-B6AB-533F6DEB2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6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3FFEB-58DF-B241-9B1D-5B2D2AA3D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63E8CA-00A6-0D4A-811D-B35928BAE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8256-3133-9F41-8EE7-F293CA1E96FE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3D932F-E23F-E94B-82CF-A80F6D06A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9CC55-73C3-DD42-A977-BD37ED55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E622-B47C-C94A-B6AB-533F6DEB2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3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4B1CDC-3D90-FF41-8635-4119AA0E8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8256-3133-9F41-8EE7-F293CA1E96FE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3A463-7EC2-424E-B385-D806495D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59378-9C1A-E34A-B231-ED5BC967F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E622-B47C-C94A-B6AB-533F6DEB2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7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CFD2D-F5AB-2646-AE96-6FDFC574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48830-9A1E-544B-AC73-2343D08F8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AFEF1-07AE-A642-B65A-7F224D932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0A48B-E22D-0A4C-9C82-BAB07BBC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8256-3133-9F41-8EE7-F293CA1E96FE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3181F-8568-F44A-8F53-25C9A4F55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2CCB9-2D6C-1048-A95A-CDB9F4A2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E622-B47C-C94A-B6AB-533F6DEB2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3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9FE2-19DC-034C-938F-F5F02900E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11BBB-AEC3-B94C-90B6-131CEC359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EC380-38F5-E948-9E14-85D783B12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73B94-1A77-9142-B8A0-567790DEB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8256-3133-9F41-8EE7-F293CA1E96FE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42864-6073-AC4A-ABDD-1138440A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7561F-6312-0043-A95A-162C5C4E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E622-B47C-C94A-B6AB-533F6DEB2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7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94A597-39F4-4045-98DD-639B0045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87C8C-D67D-7246-8A5F-3476946CA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B3D71-A976-564D-9F1D-0196147B9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8256-3133-9F41-8EE7-F293CA1E96FE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46943-3DF7-B64A-82B1-52B1A86EC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508F-480B-5F46-8749-6079300C7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5E622-B47C-C94A-B6AB-533F6DEB2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0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E6F6-705A-9847-BC75-A3200FEDF0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3rabizi Language Identification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45D8D-084D-FD46-905E-2FB7C24E6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75190"/>
            <a:ext cx="9144000" cy="567626"/>
          </a:xfrm>
        </p:spPr>
        <p:txBody>
          <a:bodyPr/>
          <a:lstStyle/>
          <a:p>
            <a:r>
              <a:rPr lang="en-US" dirty="0"/>
              <a:t>Detection of a Romanized Language from Short Social Media Texts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27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9FF50-CFA2-E449-B495-914EDF1DD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713"/>
          </a:xfrm>
        </p:spPr>
        <p:txBody>
          <a:bodyPr>
            <a:normAutofit fontScale="90000"/>
          </a:bodyPr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06433-DFA0-4049-BB5E-EBC65320F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4537"/>
            <a:ext cx="10515600" cy="4162425"/>
          </a:xfrm>
        </p:spPr>
        <p:txBody>
          <a:bodyPr/>
          <a:lstStyle/>
          <a:p>
            <a:r>
              <a:rPr lang="en-US" dirty="0"/>
              <a:t>Tweets containing keywords “Arab” and “Politics” were fetched to match the domain of existing corpus.</a:t>
            </a:r>
          </a:p>
          <a:p>
            <a:r>
              <a:rPr lang="en-US" dirty="0"/>
              <a:t>The fetched tweets were posted between 12/1/19 and 12/12/19.</a:t>
            </a:r>
          </a:p>
          <a:p>
            <a:r>
              <a:rPr lang="en-US" dirty="0"/>
              <a:t>The following function were carried as part of preprocessing: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Removal of retweets so as to remove repeated words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Removal of punctuation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Stripping new lines and spaces.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Removal of only numbers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Characters repeated more than two times consequently are limited to two.</a:t>
            </a:r>
          </a:p>
        </p:txBody>
      </p:sp>
    </p:spTree>
    <p:extLst>
      <p:ext uri="{BB962C8B-B14F-4D97-AF65-F5344CB8AC3E}">
        <p14:creationId xmlns:p14="http://schemas.microsoft.com/office/powerpoint/2010/main" val="4118196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31657A-1199-4B34-B3A0-E12444111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8"/>
            <a:ext cx="10713676" cy="6163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D17825-BF64-274C-8952-007AB011E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8" y="814406"/>
            <a:ext cx="10217919" cy="117164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100" dirty="0"/>
              <a:t>Removal of </a:t>
            </a:r>
            <a:r>
              <a:rPr lang="en-US" sz="4100" b="1" dirty="0"/>
              <a:t>“Punctuation!!!!”</a:t>
            </a:r>
            <a:br>
              <a:rPr lang="en-US" sz="4100" dirty="0"/>
            </a:br>
            <a:r>
              <a:rPr lang="en-US" sz="4100" dirty="0"/>
              <a:t>Removal of </a:t>
            </a:r>
            <a:r>
              <a:rPr lang="en-US" sz="4100" b="1" dirty="0" err="1"/>
              <a:t>Reepeated</a:t>
            </a:r>
            <a:r>
              <a:rPr lang="en-US" sz="4100" b="1" dirty="0"/>
              <a:t> </a:t>
            </a:r>
            <a:r>
              <a:rPr lang="en-US" sz="4100" b="1" dirty="0" err="1"/>
              <a:t>Characterssssss</a:t>
            </a:r>
            <a:r>
              <a:rPr lang="en-US" sz="4100" b="1" dirty="0"/>
              <a:t>….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95342"/>
            <a:ext cx="12192000" cy="0"/>
          </a:xfrm>
          <a:prstGeom prst="line">
            <a:avLst/>
          </a:prstGeom>
          <a:ln w="9525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856D29-8290-A045-BC03-C7318741B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0" r="7776"/>
          <a:stretch/>
        </p:blipFill>
        <p:spPr>
          <a:xfrm>
            <a:off x="422143" y="2657483"/>
            <a:ext cx="10943821" cy="420051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71365B5-F8D1-429B-9142-288387596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" y="3258980"/>
            <a:ext cx="438167" cy="359902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9C6408-AA0E-411D-A5D2-E5F13306F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845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17C13-9366-4946-B110-5B0D769F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947CC-E826-7A4D-85B1-1B32ACBBF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97735"/>
          </a:xfrm>
        </p:spPr>
        <p:txBody>
          <a:bodyPr/>
          <a:lstStyle/>
          <a:p>
            <a:r>
              <a:rPr lang="en-US" dirty="0"/>
              <a:t>Study by [1] found out that the increase in character level n-gram for the feature improved the accuracy. The best accuracy was at character level trigram.</a:t>
            </a:r>
          </a:p>
          <a:p>
            <a:r>
              <a:rPr lang="en-US" dirty="0"/>
              <a:t>The same study points at degraded accuracy on increase of word level n gram.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52B528-B5CE-A948-9DA5-AB3FB4D60D11}"/>
              </a:ext>
            </a:extLst>
          </p:cNvPr>
          <p:cNvSpPr txBox="1"/>
          <p:nvPr/>
        </p:nvSpPr>
        <p:spPr>
          <a:xfrm>
            <a:off x="597408" y="4986527"/>
            <a:ext cx="2255520" cy="830997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Character level Trigram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E0476-18B3-644F-BBAA-DE3176157A8E}"/>
              </a:ext>
            </a:extLst>
          </p:cNvPr>
          <p:cNvSpPr txBox="1"/>
          <p:nvPr/>
        </p:nvSpPr>
        <p:spPr>
          <a:xfrm>
            <a:off x="4565904" y="4986527"/>
            <a:ext cx="2255520" cy="830997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Word level Unigram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C2862-30D8-9448-8504-B451E9DD953A}"/>
              </a:ext>
            </a:extLst>
          </p:cNvPr>
          <p:cNvSpPr txBox="1"/>
          <p:nvPr/>
        </p:nvSpPr>
        <p:spPr>
          <a:xfrm>
            <a:off x="8534400" y="4986527"/>
            <a:ext cx="2255520" cy="830997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Inclusion of number</a:t>
            </a:r>
          </a:p>
        </p:txBody>
      </p:sp>
    </p:spTree>
    <p:extLst>
      <p:ext uri="{BB962C8B-B14F-4D97-AF65-F5344CB8AC3E}">
        <p14:creationId xmlns:p14="http://schemas.microsoft.com/office/powerpoint/2010/main" val="986192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19CA9-D1EA-024A-9929-5AC0E8D8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1843E-D7A4-AF48-BA05-8293F4B42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98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44901-2431-F04A-AEBC-23256DAEF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193F0-350B-7244-AECC-B8D52A2BF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2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3A18-96F9-B949-9A7B-249B1BD5D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B2007-D2FA-324C-A08A-3D022231A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66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9816D-1036-824D-A614-D8F3FACFF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1616E-51DE-3149-9344-AF7540563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[1]  W. </a:t>
            </a:r>
            <a:r>
              <a:rPr lang="en-US" sz="1800" dirty="0" err="1"/>
              <a:t>Adouane</a:t>
            </a:r>
            <a:r>
              <a:rPr lang="en-US" sz="1800" dirty="0"/>
              <a:t>, N. </a:t>
            </a:r>
            <a:r>
              <a:rPr lang="en-US" sz="1800" dirty="0" err="1"/>
              <a:t>Semmar</a:t>
            </a:r>
            <a:r>
              <a:rPr lang="en-US" sz="1800" dirty="0"/>
              <a:t>, and R. Johansson, “Romanized </a:t>
            </a:r>
            <a:r>
              <a:rPr lang="en-US" sz="1800" dirty="0" err="1"/>
              <a:t>berber</a:t>
            </a:r>
            <a:r>
              <a:rPr lang="en-US" sz="1800" dirty="0"/>
              <a:t> and </a:t>
            </a:r>
            <a:r>
              <a:rPr lang="en-US" sz="1800" dirty="0" err="1"/>
              <a:t>romanized</a:t>
            </a:r>
            <a:r>
              <a:rPr lang="en-US" sz="1800" dirty="0"/>
              <a:t> </a:t>
            </a:r>
            <a:r>
              <a:rPr lang="en-US" sz="1800" dirty="0" err="1"/>
              <a:t>arabic</a:t>
            </a:r>
            <a:r>
              <a:rPr lang="en-US" sz="1800" dirty="0"/>
              <a:t> automatic language identification using machine learning,” in Proceedings of the Third Workshop on NLP for Similar Languages, Varieties and Dialects (VarDial3), pp. 53–61, 2016. </a:t>
            </a:r>
          </a:p>
          <a:p>
            <a:pPr marL="0" indent="0">
              <a:buNone/>
            </a:pPr>
            <a:r>
              <a:rPr lang="en-US" sz="1800" dirty="0"/>
              <a:t>[2]  K. Darwish, “</a:t>
            </a:r>
            <a:r>
              <a:rPr lang="en-US" sz="1800" dirty="0" err="1"/>
              <a:t>Arabizi</a:t>
            </a:r>
            <a:r>
              <a:rPr lang="en-US" sz="1800" dirty="0"/>
              <a:t> detection and conversion to </a:t>
            </a:r>
            <a:r>
              <a:rPr lang="en-US" sz="1800" dirty="0" err="1"/>
              <a:t>arabic</a:t>
            </a:r>
            <a:r>
              <a:rPr lang="en-US" sz="1800" dirty="0"/>
              <a:t>,” </a:t>
            </a:r>
            <a:r>
              <a:rPr lang="en-US" sz="1800" dirty="0" err="1"/>
              <a:t>arXiv</a:t>
            </a:r>
            <a:r>
              <a:rPr lang="en-US" sz="1800" dirty="0"/>
              <a:t> preprint arXiv:1306.6755, 2013. </a:t>
            </a:r>
          </a:p>
          <a:p>
            <a:pPr marL="0" indent="0">
              <a:buNone/>
            </a:pPr>
            <a:r>
              <a:rPr lang="en-US" sz="1800" dirty="0"/>
              <a:t>[3]  S. </a:t>
            </a:r>
            <a:r>
              <a:rPr lang="en-US" sz="1800" dirty="0" err="1"/>
              <a:t>Malmasi</a:t>
            </a:r>
            <a:r>
              <a:rPr lang="en-US" sz="1800" dirty="0"/>
              <a:t> and M. </a:t>
            </a:r>
            <a:r>
              <a:rPr lang="en-US" sz="1800" dirty="0" err="1"/>
              <a:t>Dras</a:t>
            </a:r>
            <a:r>
              <a:rPr lang="en-US" sz="1800" dirty="0"/>
              <a:t>, “Language identification using classifier ensembles,” in Proceedings of the Joint Workshop on Language Technology for Closely Related Languages, Varieties and Dialects, pp. 35–43, 2015. </a:t>
            </a:r>
          </a:p>
          <a:p>
            <a:pPr marL="0" indent="0">
              <a:buNone/>
            </a:pPr>
            <a:r>
              <a:rPr lang="en-US" sz="1800" dirty="0"/>
              <a:t>[4]  M. Al-</a:t>
            </a:r>
            <a:r>
              <a:rPr lang="en-US" sz="1800" dirty="0" err="1"/>
              <a:t>Badrashiny</a:t>
            </a:r>
            <a:r>
              <a:rPr lang="en-US" sz="1800" dirty="0"/>
              <a:t> and M. Diab, “Lili: A simple language independent approach for language </a:t>
            </a:r>
            <a:r>
              <a:rPr lang="en-US" sz="1800" dirty="0" err="1"/>
              <a:t>iden</a:t>
            </a:r>
            <a:r>
              <a:rPr lang="en-US" sz="1800" dirty="0"/>
              <a:t>- </a:t>
            </a:r>
            <a:r>
              <a:rPr lang="en-US" sz="1800" dirty="0" err="1"/>
              <a:t>tification</a:t>
            </a:r>
            <a:r>
              <a:rPr lang="en-US" sz="1800" dirty="0"/>
              <a:t>,” in Proceedings of COLING 2016, the 26th International Conference on Computational Linguistics: Technical Papers, pp. 1211–1219, 2016. </a:t>
            </a:r>
          </a:p>
          <a:p>
            <a:pPr marL="0" indent="0">
              <a:buNone/>
            </a:pPr>
            <a:r>
              <a:rPr lang="en-US" sz="1800" dirty="0"/>
              <a:t>[5]  W. </a:t>
            </a:r>
            <a:r>
              <a:rPr lang="en-US" sz="1800" dirty="0" err="1"/>
              <a:t>Adouane</a:t>
            </a:r>
            <a:r>
              <a:rPr lang="en-US" sz="1800" dirty="0"/>
              <a:t>, N. </a:t>
            </a:r>
            <a:r>
              <a:rPr lang="en-US" sz="1800" dirty="0" err="1"/>
              <a:t>Semmar</a:t>
            </a:r>
            <a:r>
              <a:rPr lang="en-US" sz="1800" dirty="0"/>
              <a:t>, R. Johansson, and V. </a:t>
            </a:r>
            <a:r>
              <a:rPr lang="en-US" sz="1800" dirty="0" err="1"/>
              <a:t>Bobicev</a:t>
            </a:r>
            <a:r>
              <a:rPr lang="en-US" sz="1800" dirty="0"/>
              <a:t>, “Automatic detection of </a:t>
            </a:r>
            <a:r>
              <a:rPr lang="en-US" sz="1800" dirty="0" err="1"/>
              <a:t>arabicized</a:t>
            </a:r>
            <a:r>
              <a:rPr lang="en-US" sz="1800" dirty="0"/>
              <a:t> </a:t>
            </a:r>
            <a:r>
              <a:rPr lang="en-US" sz="1800" dirty="0" err="1"/>
              <a:t>berber</a:t>
            </a:r>
            <a:r>
              <a:rPr lang="en-US" sz="1800" dirty="0"/>
              <a:t> and </a:t>
            </a:r>
            <a:r>
              <a:rPr lang="en-US" sz="1800" dirty="0" err="1"/>
              <a:t>arabic</a:t>
            </a:r>
            <a:r>
              <a:rPr lang="en-US" sz="1800" dirty="0"/>
              <a:t> varieties,” in Proceedings of the Third Workshop on NLP for Similar Languages, Varieties and Dialects (VarDial3), pp. 63–72, 2016. 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16501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7DE5-F3B1-654A-A1B5-E8749136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8ADBD-386D-C04C-8F64-C68B16145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Preprocessing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Result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6654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87E3-530E-B549-9BE4-8FAFD99D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017906-2D21-D841-9796-2679B5B86450}"/>
              </a:ext>
            </a:extLst>
          </p:cNvPr>
          <p:cNvSpPr/>
          <p:nvPr/>
        </p:nvSpPr>
        <p:spPr>
          <a:xfrm>
            <a:off x="1133856" y="2048256"/>
            <a:ext cx="9546336" cy="2544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Language identification libraries do not handle Romanized languages as well as their official written language counterparts.</a:t>
            </a:r>
          </a:p>
          <a:p>
            <a:pPr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Romanized language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 language (typically a spoken dialect) that is transcribed or transliterated to Latin-based characters, often by way of smartphone keyboard use </a:t>
            </a:r>
          </a:p>
          <a:p>
            <a:pPr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Arabizi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widely used by Arabic speakers on SMS,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App, Twitter, etc.</a:t>
            </a:r>
          </a:p>
          <a:p>
            <a:pPr marL="742950" lvl="1" indent="-285750"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Unlike Modern Standard Arabic (MSA),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Arabizi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does not have a sanctioned orthography.</a:t>
            </a:r>
          </a:p>
          <a:p>
            <a:pPr marL="742950" lvl="1" indent="-285750"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 conventions, such as letter substitutes, have arisen with uneven adoption.</a:t>
            </a:r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715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73C58-4E3A-5C40-A166-A3C38986D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0885"/>
            <a:ext cx="10515600" cy="1096787"/>
          </a:xfrm>
        </p:spPr>
        <p:txBody>
          <a:bodyPr/>
          <a:lstStyle/>
          <a:p>
            <a:r>
              <a:rPr lang="en-US" dirty="0" err="1"/>
              <a:t>Arabizi</a:t>
            </a:r>
            <a:r>
              <a:rPr lang="en-US" dirty="0"/>
              <a:t>: Arabi-</a:t>
            </a:r>
            <a:r>
              <a:rPr lang="en-US" dirty="0" err="1"/>
              <a:t>Inglizi</a:t>
            </a:r>
            <a:r>
              <a:rPr lang="en-US" dirty="0"/>
              <a:t> (Arabic-English)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575D0C-172C-004B-BBD4-C405F577F279}"/>
              </a:ext>
            </a:extLst>
          </p:cNvPr>
          <p:cNvSpPr/>
          <p:nvPr/>
        </p:nvSpPr>
        <p:spPr>
          <a:xfrm>
            <a:off x="1109472" y="1827672"/>
            <a:ext cx="9424416" cy="2759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spcAft>
                <a:spcPts val="1600"/>
              </a:spcAft>
            </a:pPr>
            <a:r>
              <a:rPr lang="en-US" sz="1400" i="1" dirty="0">
                <a:solidFill>
                  <a:srgbClr val="000000"/>
                </a:solidFill>
                <a:latin typeface="Open Sans"/>
              </a:rPr>
              <a:t>...also known as texting Arabic, Romanized Arabic, Latinized Arabic, </a:t>
            </a:r>
            <a:r>
              <a:rPr lang="en-US" sz="1400" i="1" dirty="0" err="1">
                <a:solidFill>
                  <a:srgbClr val="000000"/>
                </a:solidFill>
                <a:latin typeface="Open Sans"/>
              </a:rPr>
              <a:t>Araby</a:t>
            </a:r>
            <a:r>
              <a:rPr lang="en-US" sz="1400" i="1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en-US" sz="1400" i="1" dirty="0" err="1">
                <a:solidFill>
                  <a:srgbClr val="000000"/>
                </a:solidFill>
                <a:latin typeface="Open Sans"/>
              </a:rPr>
              <a:t>Arabish</a:t>
            </a:r>
            <a:r>
              <a:rPr lang="en-US" i="1" dirty="0">
                <a:solidFill>
                  <a:srgbClr val="000000"/>
                </a:solidFill>
                <a:latin typeface="Open Sans"/>
              </a:rPr>
              <a:t> </a:t>
            </a:r>
            <a:endParaRPr lang="en-US" dirty="0"/>
          </a:p>
          <a:p>
            <a:pPr algn="r" rtl="1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ar-AE" sz="2400" b="1" dirty="0">
                <a:solidFill>
                  <a:srgbClr val="A61C00"/>
                </a:solidFill>
                <a:latin typeface="Tajawal"/>
              </a:rPr>
              <a:t>ص</a:t>
            </a:r>
            <a:r>
              <a:rPr lang="ar-AE" sz="2400" dirty="0">
                <a:solidFill>
                  <a:srgbClr val="000000"/>
                </a:solidFill>
                <a:latin typeface="Tajawal"/>
              </a:rPr>
              <a:t>با</a:t>
            </a:r>
            <a:r>
              <a:rPr lang="ar-AE" sz="2400" b="1" dirty="0">
                <a:solidFill>
                  <a:srgbClr val="E69138"/>
                </a:solidFill>
                <a:latin typeface="Tajawal"/>
              </a:rPr>
              <a:t>ح</a:t>
            </a:r>
            <a:r>
              <a:rPr lang="ar-AE" sz="2400" dirty="0">
                <a:solidFill>
                  <a:srgbClr val="000000"/>
                </a:solidFill>
                <a:latin typeface="Tajawal"/>
              </a:rPr>
              <a:t> </a:t>
            </a:r>
            <a:r>
              <a:rPr lang="ar-AE" sz="2400" b="1" dirty="0">
                <a:solidFill>
                  <a:srgbClr val="6AA84F"/>
                </a:solidFill>
                <a:latin typeface="Tajawal"/>
              </a:rPr>
              <a:t>أ</a:t>
            </a:r>
            <a:r>
              <a:rPr lang="ar-AE" sz="2400" dirty="0">
                <a:solidFill>
                  <a:srgbClr val="000000"/>
                </a:solidFill>
                <a:latin typeface="Tajawal"/>
              </a:rPr>
              <a:t>ل</a:t>
            </a:r>
            <a:r>
              <a:rPr lang="ar-AE" sz="2400" b="1" dirty="0">
                <a:solidFill>
                  <a:srgbClr val="3C78D8"/>
                </a:solidFill>
                <a:latin typeface="Tajawal"/>
              </a:rPr>
              <a:t>خ</a:t>
            </a:r>
            <a:r>
              <a:rPr lang="ar-AE" sz="2400" dirty="0">
                <a:solidFill>
                  <a:srgbClr val="000000"/>
                </a:solidFill>
                <a:latin typeface="Tajawal"/>
              </a:rPr>
              <a:t>ير!</a:t>
            </a:r>
            <a:endParaRPr lang="ar-AE" b="1" dirty="0">
              <a:solidFill>
                <a:srgbClr val="000000"/>
              </a:solidFill>
              <a:latin typeface="Tajawal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ar-AE" sz="2400" dirty="0">
                <a:solidFill>
                  <a:srgbClr val="A61C00"/>
                </a:solidFill>
                <a:latin typeface="Open Sans"/>
              </a:rPr>
              <a:t>9</a:t>
            </a:r>
            <a:r>
              <a:rPr lang="en-US" sz="2400" dirty="0">
                <a:solidFill>
                  <a:srgbClr val="000000"/>
                </a:solidFill>
                <a:latin typeface="Open Sans"/>
              </a:rPr>
              <a:t>aba</a:t>
            </a:r>
            <a:r>
              <a:rPr lang="en-US" sz="2400" dirty="0">
                <a:solidFill>
                  <a:srgbClr val="E69138"/>
                </a:solidFill>
                <a:latin typeface="Open Sans"/>
              </a:rPr>
              <a:t>7</a:t>
            </a:r>
            <a:r>
              <a:rPr lang="en-US" sz="24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400" dirty="0">
                <a:solidFill>
                  <a:srgbClr val="6AA84F"/>
                </a:solidFill>
                <a:latin typeface="Open Sans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Open Sans"/>
              </a:rPr>
              <a:t>l</a:t>
            </a:r>
            <a:r>
              <a:rPr lang="en-US" sz="2400" dirty="0">
                <a:solidFill>
                  <a:srgbClr val="3C78D8"/>
                </a:solidFill>
                <a:latin typeface="Open Sans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Open Sans"/>
              </a:rPr>
              <a:t>air!</a:t>
            </a:r>
            <a:endParaRPr lang="en-US" dirty="0">
              <a:solidFill>
                <a:srgbClr val="000000"/>
              </a:solidFill>
              <a:latin typeface="Open Sans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Open Sans"/>
              </a:rPr>
              <a:t>Good Morning!</a:t>
            </a:r>
          </a:p>
          <a:p>
            <a:pPr algn="r" rtl="1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ar-AE" sz="2400" dirty="0">
                <a:solidFill>
                  <a:srgbClr val="999999"/>
                </a:solidFill>
                <a:latin typeface="Tajawal"/>
              </a:rPr>
              <a:t>ه</a:t>
            </a:r>
            <a:r>
              <a:rPr lang="ar-AE" sz="2400" dirty="0">
                <a:solidFill>
                  <a:srgbClr val="000000"/>
                </a:solidFill>
                <a:latin typeface="Tajawal"/>
              </a:rPr>
              <a:t>ذا الس</a:t>
            </a:r>
            <a:r>
              <a:rPr lang="ar-AE" sz="2400" b="1" dirty="0">
                <a:solidFill>
                  <a:srgbClr val="6AA84F"/>
                </a:solidFill>
                <a:latin typeface="Tajawal"/>
              </a:rPr>
              <a:t>ؤ</a:t>
            </a:r>
            <a:r>
              <a:rPr lang="ar-AE" sz="2400" dirty="0">
                <a:solidFill>
                  <a:srgbClr val="000000"/>
                </a:solidFill>
                <a:latin typeface="Tajawal"/>
              </a:rPr>
              <a:t>ال ل ما </a:t>
            </a:r>
            <a:r>
              <a:rPr lang="ar-AE" sz="2400" b="1" dirty="0">
                <a:solidFill>
                  <a:srgbClr val="E69138"/>
                </a:solidFill>
                <a:latin typeface="Tajawal"/>
              </a:rPr>
              <a:t>ح</a:t>
            </a:r>
            <a:r>
              <a:rPr lang="ar-AE" sz="2400" dirty="0">
                <a:solidFill>
                  <a:srgbClr val="000000"/>
                </a:solidFill>
                <a:latin typeface="Tajawal"/>
              </a:rPr>
              <a:t>دا ب</a:t>
            </a:r>
            <a:r>
              <a:rPr lang="ar-AE" sz="2400" b="1" dirty="0">
                <a:solidFill>
                  <a:srgbClr val="674EA7"/>
                </a:solidFill>
                <a:latin typeface="Tajawal"/>
              </a:rPr>
              <a:t>ع</a:t>
            </a:r>
            <a:r>
              <a:rPr lang="ar-AE" sz="2400" dirty="0">
                <a:solidFill>
                  <a:srgbClr val="000000"/>
                </a:solidFill>
                <a:latin typeface="Tajawal"/>
              </a:rPr>
              <a:t>رف جواب؟</a:t>
            </a:r>
            <a:endParaRPr lang="ar-AE" b="1" dirty="0">
              <a:solidFill>
                <a:srgbClr val="000000"/>
              </a:solidFill>
              <a:latin typeface="Tajawal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999999"/>
                </a:solidFill>
                <a:latin typeface="Open Sans"/>
              </a:rPr>
              <a:t>h</a:t>
            </a:r>
            <a:r>
              <a:rPr lang="en-US" sz="2400" dirty="0" err="1">
                <a:solidFill>
                  <a:srgbClr val="000000"/>
                </a:solidFill>
                <a:latin typeface="Open Sans"/>
              </a:rPr>
              <a:t>ayda</a:t>
            </a:r>
            <a:r>
              <a:rPr lang="en-US" sz="2400" dirty="0">
                <a:solidFill>
                  <a:srgbClr val="000000"/>
                </a:solidFill>
                <a:latin typeface="Open Sans"/>
              </a:rPr>
              <a:t> el so</a:t>
            </a:r>
            <a:r>
              <a:rPr lang="en-US" sz="2400" dirty="0">
                <a:solidFill>
                  <a:srgbClr val="6AA84F"/>
                </a:solidFill>
                <a:latin typeface="Open Sans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Open Sans"/>
              </a:rPr>
              <a:t>al le ma </a:t>
            </a:r>
            <a:r>
              <a:rPr lang="en-US" sz="2400" dirty="0" err="1">
                <a:solidFill>
                  <a:srgbClr val="E69138"/>
                </a:solidFill>
                <a:latin typeface="Open Sans"/>
              </a:rPr>
              <a:t>h</a:t>
            </a:r>
            <a:r>
              <a:rPr lang="en-US" sz="2400" dirty="0" err="1">
                <a:solidFill>
                  <a:srgbClr val="000000"/>
                </a:solidFill>
                <a:latin typeface="Open Sans"/>
              </a:rPr>
              <a:t>ada</a:t>
            </a:r>
            <a:r>
              <a:rPr lang="en-US" sz="2400" dirty="0">
                <a:solidFill>
                  <a:srgbClr val="000000"/>
                </a:solidFill>
                <a:latin typeface="Open Sans"/>
              </a:rPr>
              <a:t> by</a:t>
            </a:r>
            <a:r>
              <a:rPr lang="en-US" sz="2400" dirty="0">
                <a:solidFill>
                  <a:srgbClr val="674EA7"/>
                </a:solidFill>
                <a:latin typeface="Open Sans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Open Sans"/>
              </a:rPr>
              <a:t>rf </a:t>
            </a:r>
            <a:r>
              <a:rPr lang="en-US" sz="2400" dirty="0" err="1">
                <a:solidFill>
                  <a:srgbClr val="000000"/>
                </a:solidFill>
                <a:latin typeface="Open Sans"/>
              </a:rPr>
              <a:t>jawebo</a:t>
            </a:r>
            <a:r>
              <a:rPr lang="en-US" sz="2400" dirty="0">
                <a:solidFill>
                  <a:srgbClr val="000000"/>
                </a:solidFill>
                <a:latin typeface="Open Sans"/>
              </a:rPr>
              <a:t>?</a:t>
            </a:r>
            <a:endParaRPr lang="en-US" dirty="0">
              <a:solidFill>
                <a:srgbClr val="000000"/>
              </a:solidFill>
              <a:latin typeface="Open Sans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Open Sans"/>
              </a:rPr>
              <a:t>Is this a question that no one knows the answer to?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Open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5F6340-575F-FD48-ABAA-B1188953531B}"/>
              </a:ext>
            </a:extLst>
          </p:cNvPr>
          <p:cNvSpPr txBox="1"/>
          <p:nvPr/>
        </p:nvSpPr>
        <p:spPr>
          <a:xfrm>
            <a:off x="1109472" y="5218176"/>
            <a:ext cx="9473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cannot follow </a:t>
            </a:r>
            <a:r>
              <a:rPr lang="en-US" dirty="0" err="1"/>
              <a:t>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2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47A2-D2CD-2C48-9564-8840BFAA6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</a:t>
            </a:r>
            <a:r>
              <a:rPr lang="en-US" dirty="0" err="1"/>
              <a:t>Arabizi</a:t>
            </a:r>
            <a:r>
              <a:rPr lang="en-US" dirty="0"/>
              <a:t> language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B00FC-EEA6-5C4E-B97E-1CD410A27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Arabizi</a:t>
            </a:r>
            <a:r>
              <a:rPr lang="en-US" dirty="0"/>
              <a:t> (also called as Romanized </a:t>
            </a:r>
            <a:r>
              <a:rPr lang="en-US" dirty="0" err="1"/>
              <a:t>Arabizi</a:t>
            </a:r>
            <a:r>
              <a:rPr lang="en-US" dirty="0"/>
              <a:t>) is mainly dialectical, has non-standard spellings, no fixed grammars and a regional vocabulary sense usage.[1]</a:t>
            </a:r>
          </a:p>
          <a:p>
            <a:r>
              <a:rPr lang="en-US" dirty="0"/>
              <a:t>Very limited in terms of publicly available corpus.</a:t>
            </a:r>
          </a:p>
        </p:txBody>
      </p:sp>
    </p:spTree>
    <p:extLst>
      <p:ext uri="{BB962C8B-B14F-4D97-AF65-F5344CB8AC3E}">
        <p14:creationId xmlns:p14="http://schemas.microsoft.com/office/powerpoint/2010/main" val="205739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BAEDE-3DBF-2C4F-A98F-D6FECA62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Insufficient Data: Solutions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F5C6096-0E00-2B40-A993-3044EE50D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62587"/>
              </p:ext>
            </p:extLst>
          </p:nvPr>
        </p:nvGraphicFramePr>
        <p:xfrm>
          <a:off x="426720" y="2048256"/>
          <a:ext cx="10927080" cy="44297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4083">
                  <a:extLst>
                    <a:ext uri="{9D8B030D-6E8A-4147-A177-3AD203B41FA5}">
                      <a16:colId xmlns:a16="http://schemas.microsoft.com/office/drawing/2014/main" val="3722486585"/>
                    </a:ext>
                  </a:extLst>
                </a:gridCol>
                <a:gridCol w="3741134">
                  <a:extLst>
                    <a:ext uri="{9D8B030D-6E8A-4147-A177-3AD203B41FA5}">
                      <a16:colId xmlns:a16="http://schemas.microsoft.com/office/drawing/2014/main" val="980440984"/>
                    </a:ext>
                  </a:extLst>
                </a:gridCol>
                <a:gridCol w="3041863">
                  <a:extLst>
                    <a:ext uri="{9D8B030D-6E8A-4147-A177-3AD203B41FA5}">
                      <a16:colId xmlns:a16="http://schemas.microsoft.com/office/drawing/2014/main" val="1107466315"/>
                    </a:ext>
                  </a:extLst>
                </a:gridCol>
              </a:tblGrid>
              <a:tr h="687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Advantage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Disadvantage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240700"/>
                  </a:ext>
                </a:extLst>
              </a:tr>
              <a:tr h="760420">
                <a:tc>
                  <a:txBody>
                    <a:bodyPr/>
                    <a:lstStyle/>
                    <a:p>
                      <a:r>
                        <a:rPr lang="en-US" b="1" dirty="0"/>
                        <a:t>Brown Corpus:</a:t>
                      </a:r>
                      <a:r>
                        <a:rPr lang="en-US" dirty="0"/>
                        <a:t> Corpus containing million words curated in 1961.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millions of English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Created in 1961. Too old for our purpose.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460109"/>
                  </a:ext>
                </a:extLst>
              </a:tr>
              <a:tr h="993798">
                <a:tc>
                  <a:txBody>
                    <a:bodyPr/>
                    <a:lstStyle/>
                    <a:p>
                      <a:r>
                        <a:rPr lang="en-US" b="1" dirty="0"/>
                        <a:t>Gutenberg Corpus:</a:t>
                      </a:r>
                      <a:r>
                        <a:rPr lang="en-US" dirty="0"/>
                        <a:t> 25000 electronic books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Wide range of words can be included. Almost everything used in English.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domain(Chat application/web) specific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008394"/>
                  </a:ext>
                </a:extLst>
              </a:tr>
              <a:tr h="993798">
                <a:tc>
                  <a:txBody>
                    <a:bodyPr/>
                    <a:lstStyle/>
                    <a:p>
                      <a:r>
                        <a:rPr lang="en-US" b="1" dirty="0"/>
                        <a:t>Web and Chat Text Corpus:</a:t>
                      </a:r>
                      <a:r>
                        <a:rPr lang="en-US" dirty="0"/>
                        <a:t> Collected from Firefox discussion forum on review of </a:t>
                      </a:r>
                      <a:r>
                        <a:rPr lang="en-US" dirty="0" err="1"/>
                        <a:t>PoC</a:t>
                      </a:r>
                      <a:r>
                        <a:rPr lang="en-US" dirty="0"/>
                        <a:t>, wine in 2006.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Suits our need.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corpus was made in 2006. The lingo has changed since.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35515"/>
                  </a:ext>
                </a:extLst>
              </a:tr>
              <a:tr h="993798">
                <a:tc>
                  <a:txBody>
                    <a:bodyPr/>
                    <a:lstStyle/>
                    <a:p>
                      <a:r>
                        <a:rPr lang="en-US" b="1" dirty="0"/>
                        <a:t>Twitter Dataset:</a:t>
                      </a:r>
                      <a:r>
                        <a:rPr lang="en-US" dirty="0"/>
                        <a:t> Custom made in 2019 that include specific topic Arab politics.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suits our need, can be tailored to be more relevant and freshly made.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past 7 days of tweets can be fetched for free.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46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483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B1FC-BEC7-3443-AEAD-50F666589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619"/>
          </a:xfrm>
        </p:spPr>
        <p:txBody>
          <a:bodyPr>
            <a:normAutofit fontScale="90000"/>
          </a:bodyPr>
          <a:lstStyle/>
          <a:p>
            <a:r>
              <a:rPr lang="en-US" dirty="0"/>
              <a:t>Twitter Data fetch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E38F3-B583-344B-847B-D2FC8506070E}"/>
              </a:ext>
            </a:extLst>
          </p:cNvPr>
          <p:cNvSpPr txBox="1"/>
          <p:nvPr/>
        </p:nvSpPr>
        <p:spPr>
          <a:xfrm>
            <a:off x="4035552" y="1292352"/>
            <a:ext cx="2962656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Create a Twitter Developer Account and get access to tokens.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79C253-B7A9-EA4E-9FD1-C8FE74B5B395}"/>
              </a:ext>
            </a:extLst>
          </p:cNvPr>
          <p:cNvSpPr txBox="1"/>
          <p:nvPr/>
        </p:nvSpPr>
        <p:spPr>
          <a:xfrm>
            <a:off x="4035552" y="2782669"/>
            <a:ext cx="2962656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Using the tokens and various Twitter APIs, fetch relevant tweets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8EAE5-E5EA-424E-86D7-3C74B7F10E53}"/>
              </a:ext>
            </a:extLst>
          </p:cNvPr>
          <p:cNvSpPr txBox="1"/>
          <p:nvPr/>
        </p:nvSpPr>
        <p:spPr>
          <a:xfrm>
            <a:off x="573025" y="3429000"/>
            <a:ext cx="1490472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Arabizi</a:t>
            </a:r>
            <a:r>
              <a:rPr lang="en-US" dirty="0"/>
              <a:t>-English bitext corpus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74470A-5A27-3242-A329-AC554888B151}"/>
              </a:ext>
            </a:extLst>
          </p:cNvPr>
          <p:cNvSpPr txBox="1"/>
          <p:nvPr/>
        </p:nvSpPr>
        <p:spPr>
          <a:xfrm>
            <a:off x="9460992" y="4299012"/>
            <a:ext cx="1591056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Final corpus for the experiment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E1B3B0-98C1-E243-A113-0959F99290D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516880" y="2215682"/>
            <a:ext cx="0" cy="56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9C78E55-8171-844E-9F1B-6A9AD173E486}"/>
              </a:ext>
            </a:extLst>
          </p:cNvPr>
          <p:cNvSpPr txBox="1"/>
          <p:nvPr/>
        </p:nvSpPr>
        <p:spPr>
          <a:xfrm>
            <a:off x="4721352" y="4576011"/>
            <a:ext cx="159105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Preprocessing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3CF429-5412-F74B-BA2A-DA605B1E5C3F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5516880" y="3705999"/>
            <a:ext cx="0" cy="870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B5A2C7-B6FE-D542-ABAE-CF5EA8F907E2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2063497" y="3890665"/>
            <a:ext cx="2657855" cy="870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B9166E-27D3-4344-A35F-A5980BE296A0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6312408" y="4760677"/>
            <a:ext cx="3148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C60F1BC-D94D-FA4D-BBEA-48FABA81F631}"/>
              </a:ext>
            </a:extLst>
          </p:cNvPr>
          <p:cNvSpPr txBox="1"/>
          <p:nvPr/>
        </p:nvSpPr>
        <p:spPr>
          <a:xfrm>
            <a:off x="573025" y="5512330"/>
            <a:ext cx="1490472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Arabizi</a:t>
            </a:r>
            <a:r>
              <a:rPr lang="en-US" dirty="0"/>
              <a:t>-English bitext corpus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7E45220-9780-DE4B-870D-25F5620D88AD}"/>
              </a:ext>
            </a:extLst>
          </p:cNvPr>
          <p:cNvCxnSpPr>
            <a:stCxn id="19" idx="3"/>
            <a:endCxn id="10" idx="1"/>
          </p:cNvCxnSpPr>
          <p:nvPr/>
        </p:nvCxnSpPr>
        <p:spPr>
          <a:xfrm flipV="1">
            <a:off x="2063497" y="4760677"/>
            <a:ext cx="2657855" cy="1213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566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BF385-478C-3E46-8B47-1765EB24E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Data Fetch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319F6-8974-B240-A5B3-B88A4267B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17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B57B-20D3-8D43-9309-F9A5E2F4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3387"/>
          </a:xfrm>
        </p:spPr>
        <p:txBody>
          <a:bodyPr>
            <a:normAutofit fontScale="90000"/>
          </a:bodyPr>
          <a:lstStyle/>
          <a:p>
            <a:r>
              <a:rPr lang="en-US" dirty="0"/>
              <a:t>Challenges with Twitter Dataset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3CCEC15-A584-1647-A0E5-9DE7EBDCD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0452"/>
          <a:stretch/>
        </p:blipFill>
        <p:spPr>
          <a:xfrm>
            <a:off x="846545" y="1320990"/>
            <a:ext cx="4838391" cy="41410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DA4744-7951-0847-A3D0-C2941220B9C2}"/>
              </a:ext>
            </a:extLst>
          </p:cNvPr>
          <p:cNvSpPr txBox="1"/>
          <p:nvPr/>
        </p:nvSpPr>
        <p:spPr>
          <a:xfrm>
            <a:off x="5681472" y="2505670"/>
            <a:ext cx="567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Repeated tweets: This will introduce a bias in training set.</a:t>
            </a:r>
          </a:p>
          <a:p>
            <a:endParaRPr lang="en-US" dirty="0"/>
          </a:p>
          <a:p>
            <a:r>
              <a:rPr lang="en-US" b="1" dirty="0"/>
              <a:t>Solution?  </a:t>
            </a:r>
          </a:p>
        </p:txBody>
      </p:sp>
    </p:spTree>
    <p:extLst>
      <p:ext uri="{BB962C8B-B14F-4D97-AF65-F5344CB8AC3E}">
        <p14:creationId xmlns:p14="http://schemas.microsoft.com/office/powerpoint/2010/main" val="3419170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782</Words>
  <Application>Microsoft Macintosh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Helvetica Neue Medium</vt:lpstr>
      <vt:lpstr>Open Sans</vt:lpstr>
      <vt:lpstr>Tajawal</vt:lpstr>
      <vt:lpstr>Office Theme</vt:lpstr>
      <vt:lpstr>3rabizi Language Identification</vt:lpstr>
      <vt:lpstr>Contents</vt:lpstr>
      <vt:lpstr>Motivation</vt:lpstr>
      <vt:lpstr>Arabizi: Arabi-Inglizi (Arabic-English)</vt:lpstr>
      <vt:lpstr>Challenges in Arabizi language Identification</vt:lpstr>
      <vt:lpstr>Insufficient Data: Solutions</vt:lpstr>
      <vt:lpstr>Twitter Data fetch</vt:lpstr>
      <vt:lpstr>Twitter Data Fetch</vt:lpstr>
      <vt:lpstr>Challenges with Twitter Dataset</vt:lpstr>
      <vt:lpstr>Preprocessing</vt:lpstr>
      <vt:lpstr>Removal of “Punctuation!!!!” Removal of Reepeated Characterssssss….</vt:lpstr>
      <vt:lpstr>Features</vt:lpstr>
      <vt:lpstr>Algorithm</vt:lpstr>
      <vt:lpstr>Results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Arabizi Language Detection</dc:title>
  <dc:creator>Vivek Sharma</dc:creator>
  <cp:lastModifiedBy>Vivek Sharma</cp:lastModifiedBy>
  <cp:revision>49</cp:revision>
  <dcterms:created xsi:type="dcterms:W3CDTF">2019-12-13T16:20:16Z</dcterms:created>
  <dcterms:modified xsi:type="dcterms:W3CDTF">2019-12-19T03:39:49Z</dcterms:modified>
</cp:coreProperties>
</file>