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3" r:id="rId3"/>
    <p:sldId id="257" r:id="rId4"/>
    <p:sldId id="258" r:id="rId5"/>
    <p:sldId id="259" r:id="rId6"/>
    <p:sldId id="261" r:id="rId7"/>
    <p:sldId id="264" r:id="rId8"/>
    <p:sldId id="267" r:id="rId9"/>
    <p:sldId id="268" r:id="rId10"/>
    <p:sldId id="266" r:id="rId11"/>
    <p:sldId id="270" r:id="rId12"/>
    <p:sldId id="271" r:id="rId13"/>
    <p:sldId id="269" r:id="rId14"/>
    <p:sldId id="273" r:id="rId15"/>
    <p:sldId id="274" r:id="rId16"/>
    <p:sldId id="286" r:id="rId17"/>
    <p:sldId id="287" r:id="rId18"/>
    <p:sldId id="288" r:id="rId19"/>
    <p:sldId id="284" r:id="rId20"/>
    <p:sldId id="290" r:id="rId21"/>
    <p:sldId id="276" r:id="rId22"/>
    <p:sldId id="289" r:id="rId23"/>
    <p:sldId id="278" r:id="rId24"/>
    <p:sldId id="281" r:id="rId25"/>
    <p:sldId id="285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7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1944-F12C-4B93-A07E-E871D63BF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8E102-7068-42DA-8D31-F2331B9EE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B361F-958A-4063-909B-A67E5622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4C62-5086-4552-B4D9-FFF1AAE65851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EBC2C-A5E9-46A5-97FC-FA24D279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C088C-50A2-41F4-9DAA-868F928D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F08D-4A05-402E-B333-F0AAFB3E2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20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E62F-AD83-4F8B-92CA-D22C6FB2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56EFB-3CB7-47CD-8714-C991380AB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A6BCA-4873-43BD-B791-972F4B2A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4C62-5086-4552-B4D9-FFF1AAE65851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083C-5A0D-469D-AE58-13674603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D0EC4-4AFB-44D2-8B0A-92643AB9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F08D-4A05-402E-B333-F0AAFB3E2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93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F1077-4F6C-4999-BE1C-731395796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9AE72-8A99-4F4F-ACB7-493F18DD4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99E90-C781-411A-A02E-BB191445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4C62-5086-4552-B4D9-FFF1AAE65851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5B936-8302-411B-8242-F3E7A803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0345-26A9-40CB-B5FF-4A784A8E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F08D-4A05-402E-B333-F0AAFB3E2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42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F29D-7D2E-4F6F-B786-CC4D6808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B1717-9B29-4F77-BDD8-0B99D8982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EB811-E4B4-4188-A70F-E8F5AE1C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4C62-5086-4552-B4D9-FFF1AAE65851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107D-93CF-4597-96FA-CA9ABE84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B977-77F1-4593-B9EB-F9B65677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F08D-4A05-402E-B333-F0AAFB3E2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29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49A4-0226-45C7-BFD3-B9B84823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3F9EA-95A3-43BB-AA73-279D49250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09309-3E51-405F-8ADB-90DC9384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4C62-5086-4552-B4D9-FFF1AAE65851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43DE2-D5EE-4666-ABB2-A2E35C23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1CFE7-8B22-46CD-8E13-D5AE3205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F08D-4A05-402E-B333-F0AAFB3E2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16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036C-8BD0-4EAE-8392-552E3CD3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4C3F9-065D-429D-8CC1-5E0C7AE1B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D37B3-1339-4F25-BF9F-83E25E5BD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C97E4-FEE4-4779-A94B-BFA9912A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4C62-5086-4552-B4D9-FFF1AAE65851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76514-E792-4D27-B360-C184F50F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EB2EE-BAC1-4BC5-9105-2DD18B25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F08D-4A05-402E-B333-F0AAFB3E2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72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73D-0954-4A9A-AA9C-3BCCD349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00C56-8FBE-4051-B076-B234CCEE8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69F5F-28EE-4440-97D9-8BF931900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AA8A1-4841-4DB5-8DE6-17938B6E7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B2BCB-D5A6-473E-8DC2-1C85B8957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BE207F-0E41-4524-A63E-981B8E50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4C62-5086-4552-B4D9-FFF1AAE65851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113B2-2A29-4A31-BFEE-46D635FD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D14511-0BB0-4DA6-91BE-271C68A3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F08D-4A05-402E-B333-F0AAFB3E2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83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63B7-479A-485B-B715-30BE4119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9B1A7-DAC3-46C9-9981-77AA4768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4C62-5086-4552-B4D9-FFF1AAE65851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689F8-DDD8-4C6F-808E-B69CE186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CFD82-24EA-4D68-8A46-0FDFB855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F08D-4A05-402E-B333-F0AAFB3E2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48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241BF-1647-40B3-A0C1-EB9FC6C4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4C62-5086-4552-B4D9-FFF1AAE65851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853EC-86EF-43C5-9572-976755DB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3B8BA-37AA-48ED-A8E5-A82FF0BD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F08D-4A05-402E-B333-F0AAFB3E2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36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873A-FF41-4477-A491-33295893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29263-CAC5-4F21-B1EE-E2D55C245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90A28-B138-4BE1-9FCA-8F0D88D01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446DE-4FEC-448C-B6C5-7AE71BEF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4C62-5086-4552-B4D9-FFF1AAE65851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A94EA-4271-42AB-850C-D6512419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7A73B-97E7-4413-8972-866FF5F8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F08D-4A05-402E-B333-F0AAFB3E2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39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2746-2E34-496F-8917-625CA46F6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1A828-863F-42CF-88B9-C273CA9E6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38509-79E8-4FF3-B7D2-740C7B3FF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7E198-BB52-454E-B9D0-54869DEE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4C62-5086-4552-B4D9-FFF1AAE65851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270C7-D756-4F9E-B5D0-0E57E9DB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05B01-949D-4DB8-9952-80D073E1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F08D-4A05-402E-B333-F0AAFB3E2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21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2CF2A-3BAB-46BD-A48B-4EAEDF3A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D3C72-8CFD-46B6-86D6-85C96A772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02FC3-6BC6-4639-9DEE-A4FF2C8E6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84C62-5086-4552-B4D9-FFF1AAE65851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8EDDF-686A-4965-A92E-882918DA7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875B7-954F-4766-A507-749EE2BF8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EF08D-4A05-402E-B333-F0AAFB3E2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05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1F0F-0196-E6E4-CB5A-54A554CA0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19B61-1665-98F3-8550-7856F8BAE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Google Shape;98;p1">
            <a:extLst>
              <a:ext uri="{FF2B5EF4-FFF2-40B4-BE49-F238E27FC236}">
                <a16:creationId xmlns:a16="http://schemas.microsoft.com/office/drawing/2014/main" id="{FC683D95-E0AE-0E9A-3790-C77D8FBC07A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16"/>
            <a:ext cx="121908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25109E-8B16-EDE6-575C-AEB488652483}"/>
              </a:ext>
            </a:extLst>
          </p:cNvPr>
          <p:cNvSpPr txBox="1"/>
          <p:nvPr/>
        </p:nvSpPr>
        <p:spPr>
          <a:xfrm>
            <a:off x="-569168" y="4060587"/>
            <a:ext cx="125590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B050"/>
                </a:solidFill>
                <a:latin typeface="Baskerville Old Face" pitchFamily="18" charset="0"/>
              </a:rPr>
              <a:t>  </a:t>
            </a:r>
            <a:r>
              <a:rPr lang="en-US" sz="4800" b="1" dirty="0">
                <a:solidFill>
                  <a:srgbClr val="FF0000"/>
                </a:solidFill>
                <a:latin typeface="Baskerville Old Face" pitchFamily="18" charset="0"/>
              </a:rPr>
              <a:t>Used Cars Price Analysis</a:t>
            </a:r>
            <a:endParaRPr lang="en-I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682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D2C6-E5DD-A04F-B223-5863F6C9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7937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INTERFACE OF THE WEBSITE ALONG WITH HTML</a:t>
            </a:r>
          </a:p>
        </p:txBody>
      </p:sp>
      <p:pic>
        <p:nvPicPr>
          <p:cNvPr id="8194" name="Picture 2" descr="Best Data Science &amp; Big Data EdTech Company Hyderabad, India">
            <a:extLst>
              <a:ext uri="{FF2B5EF4-FFF2-40B4-BE49-F238E27FC236}">
                <a16:creationId xmlns:a16="http://schemas.microsoft.com/office/drawing/2014/main" id="{89FC41B3-D8C5-B075-208C-63C69731F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640" y="5954568"/>
            <a:ext cx="2039517" cy="84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72BE1E-BFE4-C464-D885-BBA037665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21" y="1084524"/>
            <a:ext cx="10403673" cy="5092440"/>
          </a:xfrm>
        </p:spPr>
      </p:pic>
    </p:spTree>
    <p:extLst>
      <p:ext uri="{BB962C8B-B14F-4D97-AF65-F5344CB8AC3E}">
        <p14:creationId xmlns:p14="http://schemas.microsoft.com/office/powerpoint/2010/main" val="338657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5952-027D-8954-942D-DC973DBB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143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RAW DATA COLLECTION FROM CARWALE :</a:t>
            </a:r>
          </a:p>
        </p:txBody>
      </p:sp>
      <p:pic>
        <p:nvPicPr>
          <p:cNvPr id="9218" name="Picture 2" descr="Best Data Science &amp; Big Data EdTech Company Hyderabad, India">
            <a:extLst>
              <a:ext uri="{FF2B5EF4-FFF2-40B4-BE49-F238E27FC236}">
                <a16:creationId xmlns:a16="http://schemas.microsoft.com/office/drawing/2014/main" id="{EBFDE508-E74C-C9BE-AA19-1373BA036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337" y="5746991"/>
            <a:ext cx="2200177" cy="90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58AA77-DEF1-ACD2-898B-E175538EC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9590" y="1175656"/>
            <a:ext cx="9973292" cy="470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63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7123-853D-A057-3B0E-9B88D2FB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25" y="-1411287"/>
            <a:ext cx="9144000" cy="238760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CLEANED DATA</a:t>
            </a:r>
          </a:p>
        </p:txBody>
      </p:sp>
      <p:pic>
        <p:nvPicPr>
          <p:cNvPr id="10242" name="Picture 2" descr="Best Data Science &amp; Big Data EdTech Company Hyderabad, India">
            <a:extLst>
              <a:ext uri="{FF2B5EF4-FFF2-40B4-BE49-F238E27FC236}">
                <a16:creationId xmlns:a16="http://schemas.microsoft.com/office/drawing/2014/main" id="{7B9BB933-9F31-FAFF-5F07-FB826440E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702" y="5807140"/>
            <a:ext cx="2340136" cy="96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A3B1BE-BA37-F576-B5A0-936BF3599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108" y="976313"/>
            <a:ext cx="9389706" cy="510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3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5952-027D-8954-942D-DC973DBB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075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CCE85-001E-3FEB-FEBE-C14133A7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027906"/>
            <a:ext cx="10515600" cy="4351338"/>
          </a:xfrm>
        </p:spPr>
        <p:txBody>
          <a:bodyPr/>
          <a:lstStyle/>
          <a:p>
            <a:pPr marL="0" lvl="0" indent="0">
              <a:lnSpc>
                <a:spcPct val="90000"/>
              </a:lnSpc>
              <a:spcAft>
                <a:spcPts val="600"/>
              </a:spcAft>
              <a:buNone/>
            </a:pPr>
            <a:endParaRPr lang="en-US" sz="2800" b="1" dirty="0"/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>
                <a:latin typeface="Baskerville Old Face" panose="02020602080505020303" pitchFamily="18" charset="0"/>
              </a:rPr>
              <a:t>Check for </a:t>
            </a:r>
            <a:r>
              <a:rPr lang="en-US" sz="2400" dirty="0">
                <a:latin typeface="Baskerville Old Face" panose="02020602080505020303" pitchFamily="18" charset="0"/>
              </a:rPr>
              <a:t>Duplicates</a:t>
            </a:r>
            <a:r>
              <a:rPr lang="en-US" sz="2800" dirty="0">
                <a:latin typeface="Baskerville Old Face" panose="02020602080505020303" pitchFamily="18" charset="0"/>
              </a:rPr>
              <a:t> 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Baskerville Old Face" panose="02020602080505020303" pitchFamily="18" charset="0"/>
              </a:rPr>
              <a:t> Drop the duplicate column and unnecessary columns.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Baskerville Old Face" panose="02020602080505020303" pitchFamily="18" charset="0"/>
              </a:rPr>
              <a:t> Checking and removing special characters.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Baskerville Old Face" panose="02020602080505020303" pitchFamily="18" charset="0"/>
              </a:rPr>
              <a:t>  Identifying  missing values.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Baskerville Old Face" panose="02020602080505020303" pitchFamily="18" charset="0"/>
              </a:rPr>
              <a:t> Data Type conversion.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IN" dirty="0"/>
          </a:p>
        </p:txBody>
      </p:sp>
      <p:pic>
        <p:nvPicPr>
          <p:cNvPr id="11266" name="Picture 2" descr="Best Data Science &amp; Big Data EdTech Company Hyderabad, India">
            <a:extLst>
              <a:ext uri="{FF2B5EF4-FFF2-40B4-BE49-F238E27FC236}">
                <a16:creationId xmlns:a16="http://schemas.microsoft.com/office/drawing/2014/main" id="{54D73E56-819C-4280-D54F-8A59DE11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410" y="5617028"/>
            <a:ext cx="2526749" cy="104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52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3593-D676-3E77-BEDC-555F75DE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26" y="-149087"/>
            <a:ext cx="10966174" cy="141436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skerville Old Face" panose="02020602080505020303" pitchFamily="18" charset="0"/>
              </a:rPr>
              <a:t>DATA VISUALIZATION</a:t>
            </a:r>
            <a:endParaRPr lang="en-IN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0F46F-7677-D355-8DF4-324D5CCCF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65" y="1265274"/>
            <a:ext cx="10810021" cy="4776752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000" dirty="0">
                <a:latin typeface="Baskerville Old Face" panose="02020602080505020303" pitchFamily="18" charset="0"/>
              </a:rPr>
              <a:t>UNIVARIATE ANYLYSIS</a:t>
            </a:r>
            <a:r>
              <a:rPr lang="en-US" sz="4000" dirty="0"/>
              <a:t>:</a:t>
            </a:r>
          </a:p>
          <a:p>
            <a:r>
              <a:rPr lang="en-US" sz="3400" b="0" i="0" dirty="0">
                <a:solidFill>
                  <a:srgbClr val="273239"/>
                </a:solidFill>
                <a:effectLst/>
                <a:latin typeface="Baskerville Old Face" panose="02020602080505020303" pitchFamily="18" charset="0"/>
              </a:rPr>
              <a:t>Univariate  data consists of </a:t>
            </a:r>
            <a:r>
              <a:rPr lang="en-US" sz="3400" i="0" dirty="0">
                <a:solidFill>
                  <a:srgbClr val="273239"/>
                </a:solidFill>
                <a:effectLst/>
                <a:latin typeface="Baskerville Old Face" panose="02020602080505020303" pitchFamily="18" charset="0"/>
              </a:rPr>
              <a:t>only one variable</a:t>
            </a:r>
            <a:r>
              <a:rPr lang="en-US" sz="3400" b="0" i="0" dirty="0">
                <a:solidFill>
                  <a:srgbClr val="273239"/>
                </a:solidFill>
                <a:effectLst/>
                <a:latin typeface="Baskerville Old Face" panose="02020602080505020303" pitchFamily="18" charset="0"/>
              </a:rPr>
              <a:t>.</a:t>
            </a:r>
          </a:p>
          <a:p>
            <a:r>
              <a:rPr lang="en-US" sz="3400" b="0" i="0" dirty="0">
                <a:solidFill>
                  <a:srgbClr val="273239"/>
                </a:solidFill>
                <a:effectLst/>
                <a:latin typeface="Baskerville Old Face" panose="02020602080505020303" pitchFamily="18" charset="0"/>
              </a:rPr>
              <a:t> The analysis of univariate data is thus the simplest form of analysis since the information deals with only one quantity that changes.</a:t>
            </a:r>
          </a:p>
          <a:p>
            <a:r>
              <a:rPr lang="en-US" sz="3400" dirty="0">
                <a:solidFill>
                  <a:srgbClr val="273239"/>
                </a:solidFill>
                <a:latin typeface="Baskerville Old Face" panose="02020602080505020303" pitchFamily="18" charset="0"/>
              </a:rPr>
              <a:t> 1.  Categorical</a:t>
            </a:r>
          </a:p>
          <a:p>
            <a:r>
              <a:rPr lang="en-IN" sz="3400" dirty="0">
                <a:solidFill>
                  <a:srgbClr val="273239"/>
                </a:solidFill>
                <a:latin typeface="Baskerville Old Face" panose="02020602080505020303" pitchFamily="18" charset="0"/>
              </a:rPr>
              <a:t> 2.  Numerical</a:t>
            </a:r>
          </a:p>
          <a:p>
            <a:endParaRPr lang="en-IN" dirty="0">
              <a:solidFill>
                <a:srgbClr val="273239"/>
              </a:solidFill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3800" dirty="0">
                <a:latin typeface="Baskerville Old Face" panose="02020602080505020303" pitchFamily="18" charset="0"/>
              </a:rPr>
              <a:t>BIVARIATE ANALYSIS:</a:t>
            </a:r>
          </a:p>
          <a:p>
            <a:r>
              <a:rPr lang="en-US" sz="3800" b="0" i="0" dirty="0">
                <a:solidFill>
                  <a:srgbClr val="273239"/>
                </a:solidFill>
                <a:effectLst/>
                <a:latin typeface="Baskerville Old Face" panose="02020602080505020303" pitchFamily="18" charset="0"/>
              </a:rPr>
              <a:t>Bivariate data involves </a:t>
            </a:r>
            <a:r>
              <a:rPr lang="en-US" sz="3800" i="0" dirty="0">
                <a:solidFill>
                  <a:srgbClr val="273239"/>
                </a:solidFill>
                <a:effectLst/>
                <a:latin typeface="Baskerville Old Face" panose="02020602080505020303" pitchFamily="18" charset="0"/>
              </a:rPr>
              <a:t>two different variables. </a:t>
            </a:r>
          </a:p>
          <a:p>
            <a:r>
              <a:rPr lang="en-US" sz="3800" b="0" i="0" dirty="0">
                <a:solidFill>
                  <a:srgbClr val="273239"/>
                </a:solidFill>
                <a:effectLst/>
                <a:latin typeface="Baskerville Old Face" panose="02020602080505020303" pitchFamily="18" charset="0"/>
              </a:rPr>
              <a:t>The analysis of this type of data deals with causes and relationships and the analysis is done to find out the relationship among the two variables.</a:t>
            </a:r>
          </a:p>
          <a:p>
            <a:r>
              <a:rPr lang="en-US" sz="3800" dirty="0">
                <a:solidFill>
                  <a:srgbClr val="273239"/>
                </a:solidFill>
                <a:latin typeface="Baskerville Old Face" panose="02020602080505020303" pitchFamily="18" charset="0"/>
              </a:rPr>
              <a:t>1. Categorical and Categorical</a:t>
            </a:r>
          </a:p>
          <a:p>
            <a:r>
              <a:rPr lang="en-US" sz="3800" dirty="0">
                <a:solidFill>
                  <a:srgbClr val="273239"/>
                </a:solidFill>
                <a:latin typeface="Baskerville Old Face" panose="02020602080505020303" pitchFamily="18" charset="0"/>
              </a:rPr>
              <a:t>2.Categorical and Numerical</a:t>
            </a:r>
          </a:p>
          <a:p>
            <a:r>
              <a:rPr lang="en-US" sz="3800" dirty="0">
                <a:solidFill>
                  <a:srgbClr val="273239"/>
                </a:solidFill>
                <a:latin typeface="Baskerville Old Face" panose="02020602080505020303" pitchFamily="18" charset="0"/>
              </a:rPr>
              <a:t>3.Numerical and Numerical</a:t>
            </a:r>
          </a:p>
        </p:txBody>
      </p:sp>
      <p:pic>
        <p:nvPicPr>
          <p:cNvPr id="12290" name="Picture 2" descr="Best Data Science &amp; Big Data EdTech Company Hyderabad, India">
            <a:extLst>
              <a:ext uri="{FF2B5EF4-FFF2-40B4-BE49-F238E27FC236}">
                <a16:creationId xmlns:a16="http://schemas.microsoft.com/office/drawing/2014/main" id="{C9AAEADA-5934-0735-0AE6-0EB07DD9F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345" y="5812972"/>
            <a:ext cx="2312145" cy="95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09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3A05-918B-D87F-8601-850EDE994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164" y="-1424894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Baskerville Old Face" panose="02020602080505020303" pitchFamily="18" charset="0"/>
              </a:rPr>
              <a:t>MULTIVARIATE ANALYSIS:</a:t>
            </a:r>
            <a:endParaRPr lang="en-IN" sz="4000"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B7927-ACD7-6A2A-267C-2B0C2D0AB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416" y="1512168"/>
            <a:ext cx="9809584" cy="375557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Baskerville Old Face" panose="02020602080505020303" pitchFamily="18" charset="0"/>
              </a:rPr>
              <a:t>M</a:t>
            </a:r>
            <a:r>
              <a:rPr lang="en-US" b="0" i="0" dirty="0">
                <a:solidFill>
                  <a:srgbClr val="222222"/>
                </a:solidFill>
                <a:effectLst/>
                <a:latin typeface="Baskerville Old Face" panose="02020602080505020303" pitchFamily="18" charset="0"/>
              </a:rPr>
              <a:t>ultivariate analysis is required when more than two </a:t>
            </a:r>
            <a:r>
              <a:rPr lang="en-US" dirty="0">
                <a:solidFill>
                  <a:srgbClr val="222222"/>
                </a:solidFill>
                <a:latin typeface="Baskerville Old Face" panose="02020602080505020303" pitchFamily="18" charset="0"/>
              </a:rPr>
              <a:t>f</a:t>
            </a:r>
            <a:r>
              <a:rPr lang="en-US" b="0" i="0" dirty="0">
                <a:solidFill>
                  <a:srgbClr val="222222"/>
                </a:solidFill>
                <a:effectLst/>
                <a:latin typeface="Baskerville Old Face" panose="02020602080505020303" pitchFamily="18" charset="0"/>
              </a:rPr>
              <a:t>eatures have to be analyzed simultaneously. </a:t>
            </a:r>
          </a:p>
          <a:p>
            <a:pPr algn="l"/>
            <a:r>
              <a:rPr lang="en-US" dirty="0">
                <a:solidFill>
                  <a:srgbClr val="222222"/>
                </a:solidFill>
                <a:latin typeface="Baskerville Old Face" panose="02020602080505020303" pitchFamily="18" charset="0"/>
              </a:rPr>
              <a:t>   </a:t>
            </a:r>
          </a:p>
        </p:txBody>
      </p:sp>
      <p:pic>
        <p:nvPicPr>
          <p:cNvPr id="13314" name="Picture 2" descr="Best Data Science &amp; Big Data EdTech Company Hyderabad, India">
            <a:extLst>
              <a:ext uri="{FF2B5EF4-FFF2-40B4-BE49-F238E27FC236}">
                <a16:creationId xmlns:a16="http://schemas.microsoft.com/office/drawing/2014/main" id="{8C71BF58-B3B8-9D83-67AA-066D32C99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693" y="5797323"/>
            <a:ext cx="2368128" cy="97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930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A433-0D37-A429-DC37-F8FDA4D9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54" y="1"/>
            <a:ext cx="11117846" cy="1690688"/>
          </a:xfrm>
        </p:spPr>
        <p:txBody>
          <a:bodyPr/>
          <a:lstStyle/>
          <a:p>
            <a:r>
              <a:rPr lang="en-US" sz="44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ANALYSIS ON FUEL IN PERCENTAGE :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17870D-0045-4C2F-584D-A20CD3B64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25" y="1423987"/>
            <a:ext cx="4181475" cy="40100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F37BE5-CBA9-941E-16B2-6D41A0305C57}"/>
              </a:ext>
            </a:extLst>
          </p:cNvPr>
          <p:cNvSpPr/>
          <p:nvPr/>
        </p:nvSpPr>
        <p:spPr>
          <a:xfrm>
            <a:off x="6659217" y="2773017"/>
            <a:ext cx="5297557" cy="16906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E80F9-C1EB-D451-78A4-4FBBF89FF355}"/>
              </a:ext>
            </a:extLst>
          </p:cNvPr>
          <p:cNvSpPr txBox="1"/>
          <p:nvPr/>
        </p:nvSpPr>
        <p:spPr>
          <a:xfrm>
            <a:off x="6659217" y="2773017"/>
            <a:ext cx="529755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Baskerville Old Face" panose="02020602080505020303" pitchFamily="18" charset="0"/>
              </a:rPr>
              <a:t>Insights:</a:t>
            </a:r>
            <a:r>
              <a:rPr lang="en-US" sz="2400" b="0" i="0" dirty="0">
                <a:effectLst/>
                <a:latin typeface="Baskerville Old Face" panose="02020602080505020303" pitchFamily="18" charset="0"/>
              </a:rPr>
              <a:t> </a:t>
            </a:r>
            <a:r>
              <a:rPr lang="en-US" sz="2000" b="0" i="0" dirty="0">
                <a:effectLst/>
                <a:latin typeface="Baskerville Old Face" panose="02020602080505020303" pitchFamily="18" charset="0"/>
              </a:rPr>
              <a:t>Diesel  fuel is using highly compared to all another fuels like Petrol, CNG, Electric.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skerville Old Face" panose="02020602080505020303" pitchFamily="18" charset="0"/>
              </a:rPr>
              <a:t>   </a:t>
            </a:r>
            <a:r>
              <a:rPr lang="en-US" sz="2000" b="0" i="0" dirty="0">
                <a:effectLst/>
                <a:latin typeface="Baskerville Old Face" panose="02020602080505020303" pitchFamily="18" charset="0"/>
              </a:rPr>
              <a:t> Electric Fuel and </a:t>
            </a:r>
            <a:r>
              <a:rPr lang="en-US" sz="2000" dirty="0">
                <a:latin typeface="Baskerville Old Face" panose="02020602080505020303" pitchFamily="18" charset="0"/>
              </a:rPr>
              <a:t>CNG</a:t>
            </a:r>
            <a:r>
              <a:rPr lang="en-US" sz="2000" b="0" i="0" dirty="0">
                <a:effectLst/>
                <a:latin typeface="Baskerville Old Face" panose="02020602080505020303" pitchFamily="18" charset="0"/>
              </a:rPr>
              <a:t> Fuel is using less in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         </a:t>
            </a:r>
            <a:r>
              <a:rPr lang="en-US" sz="2000" b="0" i="0" dirty="0">
                <a:effectLst/>
                <a:latin typeface="Baskerville Old Face" panose="02020602080505020303" pitchFamily="18" charset="0"/>
              </a:rPr>
              <a:t>number compared to another fuels</a:t>
            </a:r>
            <a:r>
              <a:rPr lang="en-US" sz="2000" dirty="0">
                <a:latin typeface="Baskerville Old Face" panose="02020602080505020303" pitchFamily="18" charset="0"/>
              </a:rPr>
              <a:t> 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62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04B2-95DB-8AC6-71B8-E13F2AC5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ANALYSIS ON PRICE IN LAKHS</a:t>
            </a:r>
            <a:r>
              <a:rPr lang="en-US" sz="4400" dirty="0">
                <a:solidFill>
                  <a:srgbClr val="FF0000"/>
                </a:solidFill>
                <a:latin typeface="+mn-lt"/>
              </a:rPr>
              <a:t>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9FBAA4-102C-7F03-C014-0D4DCD181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3" y="1829836"/>
            <a:ext cx="6686550" cy="47815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F3387E4-FFDE-15E4-6595-3914930166A8}"/>
              </a:ext>
            </a:extLst>
          </p:cNvPr>
          <p:cNvSpPr/>
          <p:nvPr/>
        </p:nvSpPr>
        <p:spPr>
          <a:xfrm>
            <a:off x="7921487" y="2733261"/>
            <a:ext cx="4144617" cy="13255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D9AD0-34F2-DD8B-3EA7-36C85A57B59F}"/>
              </a:ext>
            </a:extLst>
          </p:cNvPr>
          <p:cNvSpPr txBox="1"/>
          <p:nvPr/>
        </p:nvSpPr>
        <p:spPr>
          <a:xfrm>
            <a:off x="7921487" y="2733261"/>
            <a:ext cx="414461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Baskerville Old Face" panose="02020602080505020303" pitchFamily="18" charset="0"/>
              </a:rPr>
              <a:t>Insights</a:t>
            </a:r>
            <a:r>
              <a:rPr lang="en-US" sz="1800" b="1" i="0" dirty="0">
                <a:effectLst/>
                <a:latin typeface="Baskerville Old Face" panose="02020602080505020303" pitchFamily="18" charset="0"/>
              </a:rPr>
              <a:t>:</a:t>
            </a:r>
            <a:r>
              <a:rPr lang="en-US" sz="1800" b="0" i="0" dirty="0">
                <a:effectLst/>
                <a:latin typeface="Baskerville Old Face" panose="02020602080505020303" pitchFamily="18" charset="0"/>
              </a:rPr>
              <a:t>  </a:t>
            </a:r>
            <a:r>
              <a:rPr lang="en-US" sz="2000" b="0" i="0" dirty="0">
                <a:effectLst/>
                <a:latin typeface="Baskerville Old Face" panose="02020602080505020303" pitchFamily="18" charset="0"/>
              </a:rPr>
              <a:t>The range between  1- 10 lakhs has more sales and distribution upto 50 lakhs.</a:t>
            </a:r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87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F22A-78DD-FF2C-4110-50228B96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ANALYSIS ON EMI :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E5377-8CE4-A655-9B34-5FB2EA86C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9" y="1749425"/>
            <a:ext cx="7210425" cy="47434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61E3F7-8791-3670-7C70-15B25CEEDD33}"/>
              </a:ext>
            </a:extLst>
          </p:cNvPr>
          <p:cNvSpPr/>
          <p:nvPr/>
        </p:nvSpPr>
        <p:spPr>
          <a:xfrm>
            <a:off x="7846943" y="2276060"/>
            <a:ext cx="4109727" cy="1152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053B8-8F11-C3D4-793A-A9956125F0ED}"/>
              </a:ext>
            </a:extLst>
          </p:cNvPr>
          <p:cNvSpPr txBox="1"/>
          <p:nvPr/>
        </p:nvSpPr>
        <p:spPr>
          <a:xfrm>
            <a:off x="7846943" y="2176670"/>
            <a:ext cx="42140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Baskerville Old Face" panose="02020602080505020303" pitchFamily="18" charset="0"/>
              </a:rPr>
              <a:t>Insights:</a:t>
            </a:r>
            <a:r>
              <a:rPr lang="en-US" sz="2400" b="0" i="0" dirty="0">
                <a:effectLst/>
                <a:latin typeface="Baskerville Old Face" panose="02020602080505020303" pitchFamily="18" charset="0"/>
              </a:rPr>
              <a:t>  </a:t>
            </a:r>
            <a:r>
              <a:rPr lang="en-US" sz="2000" dirty="0">
                <a:latin typeface="Baskerville Old Face" panose="02020602080505020303" pitchFamily="18" charset="0"/>
              </a:rPr>
              <a:t>T</a:t>
            </a:r>
            <a:r>
              <a:rPr lang="en-US" sz="2000" b="0" i="0" dirty="0">
                <a:effectLst/>
                <a:latin typeface="Baskerville Old Face" panose="02020602080505020303" pitchFamily="18" charset="0"/>
              </a:rPr>
              <a:t>he range of EMI paid between 1000-25000 is </a:t>
            </a:r>
            <a:r>
              <a:rPr lang="en-US" sz="2000" dirty="0">
                <a:latin typeface="Baskerville Old Face" panose="02020602080505020303" pitchFamily="18" charset="0"/>
              </a:rPr>
              <a:t>high </a:t>
            </a:r>
            <a:r>
              <a:rPr lang="en-US" sz="2000" b="0" i="0" dirty="0">
                <a:effectLst/>
                <a:latin typeface="Baskerville Old Face" panose="02020602080505020303" pitchFamily="18" charset="0"/>
              </a:rPr>
              <a:t>and distribution upto 175000</a:t>
            </a:r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43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DE48-13B3-6482-E2F0-18A5E3B5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17" y="141842"/>
            <a:ext cx="10515600" cy="1325563"/>
          </a:xfrm>
        </p:spPr>
        <p:txBody>
          <a:bodyPr/>
          <a:lstStyle/>
          <a:p>
            <a:r>
              <a:rPr lang="en-US" sz="4400" dirty="0">
                <a:solidFill>
                  <a:srgbClr val="FF0000"/>
                </a:solidFill>
                <a:latin typeface="+mn-lt"/>
              </a:rPr>
              <a:t>ANALYSIS ON COMPANIES COUNTS: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FAC684-FB47-3233-1F1C-F8E5A5DB8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19" y="1278294"/>
            <a:ext cx="8153432" cy="5214581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1CAC38-347E-B394-F1F2-8FB0A9A42B96}"/>
              </a:ext>
            </a:extLst>
          </p:cNvPr>
          <p:cNvSpPr/>
          <p:nvPr/>
        </p:nvSpPr>
        <p:spPr>
          <a:xfrm>
            <a:off x="7215809" y="2747425"/>
            <a:ext cx="4780721" cy="24654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8307F-FDC0-ECD8-D295-8D6DF85E0323}"/>
              </a:ext>
            </a:extLst>
          </p:cNvPr>
          <p:cNvSpPr txBox="1"/>
          <p:nvPr/>
        </p:nvSpPr>
        <p:spPr>
          <a:xfrm>
            <a:off x="7215809" y="2703443"/>
            <a:ext cx="4696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Insights 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Baskerville Old Face" panose="02020602080505020303" pitchFamily="18" charset="0"/>
              </a:rPr>
              <a:t>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aruti cars are sales more in number comparing to all other company cars.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Baskerville Old Face" panose="02020602080505020303" pitchFamily="18" charset="0"/>
              </a:rPr>
              <a:t>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Datsun Company cars are sales in less number.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Baskerville Old Face" panose="02020602080505020303" pitchFamily="18" charset="0"/>
              </a:rPr>
              <a:t> B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y analyzing the graph we can conclude that Maruti cars are leading in market.</a:t>
            </a:r>
            <a:endParaRPr lang="en-IN" sz="2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4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12C9-A463-56A4-74D7-F8E05252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37" y="16564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Baskerville Old Face" panose="02020602080505020303" pitchFamily="18" charset="0"/>
              </a:rPr>
              <a:t>About Us</a:t>
            </a:r>
            <a:br>
              <a:rPr lang="en-US" dirty="0">
                <a:solidFill>
                  <a:srgbClr val="00B050"/>
                </a:solidFill>
                <a:latin typeface="Baskerville Old Face" panose="02020602080505020303" pitchFamily="18" charset="0"/>
              </a:rPr>
            </a:br>
            <a:endParaRPr lang="en-US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30771-3684-CE3E-7F08-1F2203840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1006470" cy="13255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Baskerville Old Face" panose="02020602080505020303" pitchFamily="18" charset="0"/>
              </a:rPr>
              <a:t>Name : T .Nithin</a:t>
            </a:r>
          </a:p>
          <a:p>
            <a:r>
              <a:rPr lang="en-US" b="1" dirty="0">
                <a:latin typeface="Baskerville Old Face" panose="02020602080505020303" pitchFamily="18" charset="0"/>
              </a:rPr>
              <a:t>Qualification : BSC(MPCS)</a:t>
            </a:r>
          </a:p>
          <a:p>
            <a:r>
              <a:rPr lang="en-US" b="1" dirty="0">
                <a:latin typeface="Baskerville Old Face" panose="02020602080505020303" pitchFamily="18" charset="0"/>
              </a:rPr>
              <a:t>Work Experience : Fresher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17FBB-5FFF-94D7-1ADC-D58484A39BCE}"/>
              </a:ext>
            </a:extLst>
          </p:cNvPr>
          <p:cNvSpPr txBox="1"/>
          <p:nvPr/>
        </p:nvSpPr>
        <p:spPr>
          <a:xfrm>
            <a:off x="5890437" y="1222744"/>
            <a:ext cx="61881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Baskerville Old Face" panose="02020602080505020303" pitchFamily="18" charset="0"/>
              </a:rPr>
              <a:t>Name : A . Prathyusha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Baskerville Old Face" panose="02020602080505020303" pitchFamily="18" charset="0"/>
              </a:rPr>
              <a:t>Qualification : BSC(Biotechnology)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Baskerville Old Face" panose="02020602080505020303" pitchFamily="18" charset="0"/>
              </a:rPr>
              <a:t>Work Experience : Fresher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71DDC0-2C27-00A1-BC9D-8FE2F2E0B4EF}"/>
              </a:ext>
            </a:extLst>
          </p:cNvPr>
          <p:cNvSpPr txBox="1"/>
          <p:nvPr/>
        </p:nvSpPr>
        <p:spPr>
          <a:xfrm>
            <a:off x="757570" y="3033593"/>
            <a:ext cx="106768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We want to learn data science for skills and career transformation. It has great job opportunities</a:t>
            </a:r>
          </a:p>
          <a:p>
            <a:endParaRPr lang="en-US" dirty="0"/>
          </a:p>
        </p:txBody>
      </p:sp>
      <p:pic>
        <p:nvPicPr>
          <p:cNvPr id="9" name="Picture 2" descr="Best Data Science &amp; Big Data EdTech Company Hyderabad, India">
            <a:extLst>
              <a:ext uri="{FF2B5EF4-FFF2-40B4-BE49-F238E27FC236}">
                <a16:creationId xmlns:a16="http://schemas.microsoft.com/office/drawing/2014/main" id="{485C7A2D-BFA3-43CB-FFAF-3E4DD865E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77" y="5053334"/>
            <a:ext cx="3963774" cy="163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065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75A6-41D2-B191-B775-E27AEA32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skerville Old Face" panose="02020602080505020303" pitchFamily="18" charset="0"/>
              </a:rPr>
              <a:t>ANALYSIS ON NUMBER OF CARS IN A COMPANY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FAC9A2-36EC-FD82-8285-295AA904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19" y="1559110"/>
            <a:ext cx="6256562" cy="51972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91AB25-A02A-B4A2-CE00-5F9E568E540E}"/>
              </a:ext>
            </a:extLst>
          </p:cNvPr>
          <p:cNvSpPr/>
          <p:nvPr/>
        </p:nvSpPr>
        <p:spPr>
          <a:xfrm>
            <a:off x="7712765" y="2295939"/>
            <a:ext cx="4363278" cy="1938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728B5-4455-8573-DD59-5BA34BBD1A5F}"/>
              </a:ext>
            </a:extLst>
          </p:cNvPr>
          <p:cNvSpPr txBox="1"/>
          <p:nvPr/>
        </p:nvSpPr>
        <p:spPr>
          <a:xfrm>
            <a:off x="7741921" y="2295939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skerville Old Face" panose="02020602080505020303" pitchFamily="18" charset="0"/>
              </a:rPr>
              <a:t>Insights :</a:t>
            </a:r>
            <a:r>
              <a:rPr lang="en-US" sz="1800" dirty="0">
                <a:latin typeface="Baskerville Old Face" panose="02020602080505020303" pitchFamily="18" charset="0"/>
              </a:rPr>
              <a:t> </a:t>
            </a:r>
            <a:r>
              <a:rPr lang="en-US" sz="2000" dirty="0">
                <a:latin typeface="Baskerville Old Face" panose="02020602080505020303" pitchFamily="18" charset="0"/>
              </a:rPr>
              <a:t>Maruti has the highest number of cars and Datsun has lowest number of cars.</a:t>
            </a:r>
            <a:endParaRPr lang="en-IN" sz="2000" dirty="0">
              <a:latin typeface="Baskerville Old Face" panose="02020602080505020303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1980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EE3C-B4B5-4764-B643-21F8F8D8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238539"/>
            <a:ext cx="11035748" cy="18773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Baskerville Old Face" panose="02020602080505020303" pitchFamily="18" charset="0"/>
              </a:rPr>
              <a:t>ANALYSIS ON COMPANY VS PRICE IN LAKHS</a:t>
            </a:r>
            <a:endParaRPr lang="en-US" b="1" dirty="0">
              <a:latin typeface="Baskerville Old Face" panose="02020602080505020303" pitchFamily="18" charset="0"/>
            </a:endParaRPr>
          </a:p>
        </p:txBody>
      </p:sp>
      <p:pic>
        <p:nvPicPr>
          <p:cNvPr id="15362" name="Picture 2" descr="Best Data Science &amp; Big Data EdTech Company Hyderabad, India">
            <a:extLst>
              <a:ext uri="{FF2B5EF4-FFF2-40B4-BE49-F238E27FC236}">
                <a16:creationId xmlns:a16="http://schemas.microsoft.com/office/drawing/2014/main" id="{7E850870-8DD4-7CF3-8F9B-0E5C3D0EC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656" y="5887092"/>
            <a:ext cx="2041557" cy="84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40AFC1-ADE0-6009-2DF6-0AD520D4F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" y="1712392"/>
            <a:ext cx="6309907" cy="48924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9F8DB9-9F5B-CCAF-B3EC-BCD702288583}"/>
              </a:ext>
            </a:extLst>
          </p:cNvPr>
          <p:cNvSpPr/>
          <p:nvPr/>
        </p:nvSpPr>
        <p:spPr>
          <a:xfrm>
            <a:off x="7096539" y="2594113"/>
            <a:ext cx="4257261" cy="15604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5727F-A897-1EAF-1D57-774B8C6BC796}"/>
              </a:ext>
            </a:extLst>
          </p:cNvPr>
          <p:cNvSpPr txBox="1"/>
          <p:nvPr/>
        </p:nvSpPr>
        <p:spPr>
          <a:xfrm>
            <a:off x="7096539" y="2594113"/>
            <a:ext cx="425726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skerville Old Face" panose="02020602080505020303" pitchFamily="18" charset="0"/>
              </a:rPr>
              <a:t>Insights :</a:t>
            </a:r>
            <a:r>
              <a:rPr lang="en-US" sz="1800" dirty="0">
                <a:latin typeface="Baskerville Old Face" panose="02020602080505020303" pitchFamily="18" charset="0"/>
              </a:rPr>
              <a:t> </a:t>
            </a:r>
            <a:r>
              <a:rPr lang="en-US" sz="2000" dirty="0">
                <a:latin typeface="Baskerville Old Face" panose="02020602080505020303" pitchFamily="18" charset="0"/>
              </a:rPr>
              <a:t>BMW car has high  price compared to  all other cars.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askerville Old Face" panose="02020602080505020303" pitchFamily="18" charset="0"/>
              </a:rPr>
              <a:t>Datsun car has less price compared to all other cars.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0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98A4-DA51-BA33-DC81-4572B2C4B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21" y="94538"/>
            <a:ext cx="9890416" cy="73588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ANALYSIS ON NUMERICAL  COLUMNS 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BB2613-EB46-7E85-CA87-F2768422B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9" y="1101012"/>
            <a:ext cx="7960534" cy="51691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A91AD7-564D-0024-B36D-A771B49E0289}"/>
              </a:ext>
            </a:extLst>
          </p:cNvPr>
          <p:cNvSpPr/>
          <p:nvPr/>
        </p:nvSpPr>
        <p:spPr>
          <a:xfrm>
            <a:off x="8686800" y="2026188"/>
            <a:ext cx="3288838" cy="20687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DB7C8-C992-1216-CA0F-EF723B1F744A}"/>
              </a:ext>
            </a:extLst>
          </p:cNvPr>
          <p:cNvSpPr txBox="1"/>
          <p:nvPr/>
        </p:nvSpPr>
        <p:spPr>
          <a:xfrm>
            <a:off x="8766313" y="2026188"/>
            <a:ext cx="328883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skerville Old Face" panose="02020602080505020303" pitchFamily="18" charset="0"/>
              </a:rPr>
              <a:t>Insights :</a:t>
            </a:r>
            <a:r>
              <a:rPr lang="en-US" sz="2400" dirty="0">
                <a:latin typeface="Baskerville Old Face" panose="02020602080505020303" pitchFamily="18" charset="0"/>
              </a:rPr>
              <a:t>  </a:t>
            </a:r>
            <a:r>
              <a:rPr lang="en-US" sz="2000" dirty="0">
                <a:latin typeface="Baskerville Old Face" panose="02020602080505020303" pitchFamily="18" charset="0"/>
              </a:rPr>
              <a:t>Price in lakhs is increased  EMI is increased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askerville Old Face" panose="02020602080505020303" pitchFamily="18" charset="0"/>
              </a:rPr>
              <a:t>Year is increased  price is increased</a:t>
            </a:r>
            <a:endParaRPr lang="en-IN" sz="20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64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262740-8C03-4F66-BE50-0647BDBA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ANALYSIS</a:t>
            </a:r>
            <a:r>
              <a:rPr lang="en-US" sz="4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ON CO-RELATION</a:t>
            </a:r>
            <a:endParaRPr lang="en-US" b="1" dirty="0">
              <a:latin typeface="Baskerville Old Face" panose="02020602080505020303" pitchFamily="18" charset="0"/>
            </a:endParaRPr>
          </a:p>
        </p:txBody>
      </p:sp>
      <p:pic>
        <p:nvPicPr>
          <p:cNvPr id="17410" name="Picture 2" descr="Best Data Science &amp; Big Data EdTech Company Hyderabad, India">
            <a:extLst>
              <a:ext uri="{FF2B5EF4-FFF2-40B4-BE49-F238E27FC236}">
                <a16:creationId xmlns:a16="http://schemas.microsoft.com/office/drawing/2014/main" id="{B98C7B0A-E2F8-863A-F64E-2B9376333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975" y="5888331"/>
            <a:ext cx="2093806" cy="86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1A208-0EDF-5D86-D276-5426DD0882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7D524B-A02C-19E6-9868-71B5C5520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0F66A7-43D6-2554-1F1B-69CBD6B95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76" y="1512888"/>
            <a:ext cx="6660667" cy="4676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5D0270-429D-711B-287D-48A83F9A8F63}"/>
              </a:ext>
            </a:extLst>
          </p:cNvPr>
          <p:cNvSpPr/>
          <p:nvPr/>
        </p:nvSpPr>
        <p:spPr>
          <a:xfrm>
            <a:off x="7500455" y="1387372"/>
            <a:ext cx="4368702" cy="16619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FF0ED-6965-F5C5-4236-E14618B1F063}"/>
              </a:ext>
            </a:extLst>
          </p:cNvPr>
          <p:cNvSpPr txBox="1"/>
          <p:nvPr/>
        </p:nvSpPr>
        <p:spPr>
          <a:xfrm>
            <a:off x="7567820" y="1554802"/>
            <a:ext cx="419790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skerville Old Face" panose="02020602080505020303" pitchFamily="18" charset="0"/>
              </a:rPr>
              <a:t>Insights </a:t>
            </a:r>
            <a:r>
              <a:rPr lang="en-US" sz="2000" b="1" dirty="0">
                <a:latin typeface="Baskerville Old Face" panose="02020602080505020303" pitchFamily="18" charset="0"/>
              </a:rPr>
              <a:t>:  </a:t>
            </a:r>
            <a:r>
              <a:rPr lang="en-US" sz="2000" dirty="0">
                <a:latin typeface="Baskerville Old Face" panose="02020602080505020303" pitchFamily="18" charset="0"/>
              </a:rPr>
              <a:t>EMI starts  and price in lakhs  has  positive co -relation.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askerville Old Face" panose="02020602080505020303" pitchFamily="18" charset="0"/>
              </a:rPr>
              <a:t>kilometer and  year has  negative co-relation.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34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B2E9-A876-39B7-0CCE-718C10BD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  <a:latin typeface="Baskerville Old Face" panose="020206020805050203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8DF01-6B3C-2BE4-8125-B1EE7230B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Best Data Science &amp; Big Data EdTech Company Hyderabad, India">
            <a:extLst>
              <a:ext uri="{FF2B5EF4-FFF2-40B4-BE49-F238E27FC236}">
                <a16:creationId xmlns:a16="http://schemas.microsoft.com/office/drawing/2014/main" id="{3BE722BB-EAB4-BF1A-3EB1-3343309B1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297" y="5927092"/>
            <a:ext cx="2256160" cy="93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502513-5AC7-F55C-DDAE-3098A932F231}"/>
              </a:ext>
            </a:extLst>
          </p:cNvPr>
          <p:cNvSpPr txBox="1"/>
          <p:nvPr/>
        </p:nvSpPr>
        <p:spPr>
          <a:xfrm>
            <a:off x="0" y="1275189"/>
            <a:ext cx="12104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</a:t>
            </a:r>
          </a:p>
          <a:p>
            <a:r>
              <a:rPr lang="en-US" sz="2400" dirty="0"/>
              <a:t>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DFCDE-AA71-C79F-FD26-07D972321811}"/>
              </a:ext>
            </a:extLst>
          </p:cNvPr>
          <p:cNvSpPr txBox="1"/>
          <p:nvPr/>
        </p:nvSpPr>
        <p:spPr>
          <a:xfrm>
            <a:off x="556591" y="1610139"/>
            <a:ext cx="115483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askerville Old Face" panose="02020602080505020303" pitchFamily="18" charset="0"/>
              </a:rPr>
              <a:t> we conclude that  Datsun car is having low budget compare to all  other company cars.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askerville Old Face" panose="02020602080505020303" pitchFamily="18" charset="0"/>
              </a:rPr>
              <a:t>According to fuels Diesel is used more  compared to all other fuels.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askerville Old Face" panose="02020602080505020303" pitchFamily="18" charset="0"/>
              </a:rPr>
              <a:t>Maruti  cars is leading in  market.</a:t>
            </a:r>
          </a:p>
        </p:txBody>
      </p:sp>
    </p:spTree>
    <p:extLst>
      <p:ext uri="{BB962C8B-B14F-4D97-AF65-F5344CB8AC3E}">
        <p14:creationId xmlns:p14="http://schemas.microsoft.com/office/powerpoint/2010/main" val="1014133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6A26-996B-170F-9FA5-96432B713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53" y="0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Baskerville Old Face" panose="02020602080505020303" pitchFamily="18" charset="0"/>
              </a:rPr>
              <a:t>CHALLENGES</a:t>
            </a:r>
            <a:endParaRPr lang="en-US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5" name="Picture 2" descr="Best Data Science &amp; Big Data EdTech Company Hyderabad, India">
            <a:extLst>
              <a:ext uri="{FF2B5EF4-FFF2-40B4-BE49-F238E27FC236}">
                <a16:creationId xmlns:a16="http://schemas.microsoft.com/office/drawing/2014/main" id="{A9AEEC96-10AD-C308-3F90-E108ADF0A4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065" y="5486400"/>
            <a:ext cx="33242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67F122-D6A2-CAC2-22A0-6698AD1C0C19}"/>
              </a:ext>
            </a:extLst>
          </p:cNvPr>
          <p:cNvSpPr txBox="1"/>
          <p:nvPr/>
        </p:nvSpPr>
        <p:spPr>
          <a:xfrm>
            <a:off x="367748" y="1252330"/>
            <a:ext cx="117155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run url  the length of  Data Frame will  be changed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cleaning the data we face some difficulties like removing rupee symbol.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using this Website  we get response 403 so we headers to over come this problem.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Face some problems  to fill nan values .</a:t>
            </a:r>
          </a:p>
        </p:txBody>
      </p:sp>
    </p:spTree>
    <p:extLst>
      <p:ext uri="{BB962C8B-B14F-4D97-AF65-F5344CB8AC3E}">
        <p14:creationId xmlns:p14="http://schemas.microsoft.com/office/powerpoint/2010/main" val="1365453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est Data Science &amp; Big Data EdTech Company Hyderabad, India">
            <a:extLst>
              <a:ext uri="{FF2B5EF4-FFF2-40B4-BE49-F238E27FC236}">
                <a16:creationId xmlns:a16="http://schemas.microsoft.com/office/drawing/2014/main" id="{8E916EE0-B554-ED4C-C04D-51112B3C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217" y="3459798"/>
            <a:ext cx="5027970" cy="296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862968-8A65-2E05-FEA6-A764163ECFFE}"/>
              </a:ext>
            </a:extLst>
          </p:cNvPr>
          <p:cNvSpPr txBox="1"/>
          <p:nvPr/>
        </p:nvSpPr>
        <p:spPr>
          <a:xfrm>
            <a:off x="1490870" y="1600199"/>
            <a:ext cx="53373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latin typeface="Baskerville Old Face" panose="02020602080505020303" pitchFamily="18" charset="0"/>
              </a:rPr>
              <a:t>Thank you</a:t>
            </a:r>
            <a:endParaRPr lang="en-US" sz="66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72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31DE-A192-9FD1-6E15-D03EFA377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2" y="-1284935"/>
            <a:ext cx="10406743" cy="23876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B050"/>
                </a:solidFill>
                <a:latin typeface="Baskerville Old Face" pitchFamily="18" charset="0"/>
              </a:rPr>
              <a:t>  </a:t>
            </a:r>
            <a:r>
              <a:rPr lang="en-US" sz="4000" b="1" dirty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4400" b="1" dirty="0">
                <a:solidFill>
                  <a:srgbClr val="FF0000"/>
                </a:solidFill>
                <a:latin typeface="Baskerville Old Face" pitchFamily="18" charset="0"/>
              </a:rPr>
              <a:t>Contents</a:t>
            </a: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074B7-446F-F390-7CF6-095E07E7C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914" y="1269992"/>
            <a:ext cx="10605796" cy="499166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>
                <a:latin typeface="Baskerville Old Face" panose="02020602080505020303" pitchFamily="18" charset="0"/>
              </a:rPr>
              <a:t>Introduction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>
                <a:latin typeface="Baskerville Old Face" panose="02020602080505020303" pitchFamily="18" charset="0"/>
              </a:rPr>
              <a:t>Problem statement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>
                <a:latin typeface="Baskerville Old Face" panose="02020602080505020303" pitchFamily="18" charset="0"/>
              </a:rPr>
              <a:t>Scraping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>
                <a:latin typeface="Baskerville Old Face" panose="02020602080505020303" pitchFamily="18" charset="0"/>
              </a:rPr>
              <a:t>Data Collection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>
                <a:latin typeface="Baskerville Old Face" panose="02020602080505020303" pitchFamily="18" charset="0"/>
              </a:rPr>
              <a:t>Libraries used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>
                <a:latin typeface="Baskerville Old Face" panose="02020602080505020303" pitchFamily="18" charset="0"/>
              </a:rPr>
              <a:t>Interface of Web site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>
                <a:latin typeface="Baskerville Old Face" panose="02020602080505020303" pitchFamily="18" charset="0"/>
              </a:rPr>
              <a:t>Raw Data and Cleaned Data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>
                <a:latin typeface="Baskerville Old Face" panose="02020602080505020303" pitchFamily="18" charset="0"/>
              </a:rPr>
              <a:t>Data Cleaning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>
                <a:latin typeface="Baskerville Old Face" panose="02020602080505020303" pitchFamily="18" charset="0"/>
              </a:rPr>
              <a:t>Data Visualization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>
                <a:latin typeface="Baskerville Old Face" panose="02020602080505020303" pitchFamily="18" charset="0"/>
              </a:rPr>
              <a:t>Conclusion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>
                <a:latin typeface="Baskerville Old Face" panose="02020602080505020303" pitchFamily="18" charset="0"/>
              </a:rPr>
              <a:t>Challenges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dirty="0">
              <a:latin typeface="Baskerville Old Face" panose="020206020805050203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4" name="Picture 2" descr="Best Data Science &amp; Big Data EdTech Company Hyderabad, India">
            <a:extLst>
              <a:ext uri="{FF2B5EF4-FFF2-40B4-BE49-F238E27FC236}">
                <a16:creationId xmlns:a16="http://schemas.microsoft.com/office/drawing/2014/main" id="{5A0300B1-A799-6BCF-68FA-CAFB29C87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751" y="5627013"/>
            <a:ext cx="2573400" cy="106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32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427E-87BF-7E2F-617B-C65CE20C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69" y="169183"/>
            <a:ext cx="10515600" cy="773210"/>
          </a:xfrm>
        </p:spPr>
        <p:txBody>
          <a:bodyPr/>
          <a:lstStyle/>
          <a:p>
            <a:r>
              <a:rPr lang="en-IN" sz="4400" b="1" dirty="0">
                <a:solidFill>
                  <a:srgbClr val="FF0000"/>
                </a:solidFill>
                <a:latin typeface="Baskerville Old Face" pitchFamily="18" charset="0"/>
              </a:rPr>
              <a:t>INTRODUCTION</a:t>
            </a:r>
            <a:endParaRPr lang="en-IN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A3706-FDAA-572B-76B2-C7E83F730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69" y="1253331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111111"/>
                </a:solidFill>
                <a:latin typeface="Palatino Linotype" panose="02040502050505030304" pitchFamily="18" charset="0"/>
              </a:rPr>
              <a:t> </a:t>
            </a:r>
            <a:r>
              <a:rPr lang="en-US" dirty="0">
                <a:solidFill>
                  <a:srgbClr val="111111"/>
                </a:solidFill>
                <a:latin typeface="Baskerville Old Face" panose="02020602080505020303" pitchFamily="18" charset="0"/>
              </a:rPr>
              <a:t>Carwale is  an online platform that provides information related to cars. </a:t>
            </a:r>
          </a:p>
          <a:p>
            <a:pPr algn="just"/>
            <a:r>
              <a:rPr lang="en-US" dirty="0">
                <a:solidFill>
                  <a:srgbClr val="111111"/>
                </a:solidFill>
                <a:latin typeface="Baskerville Old Face" panose="02020602080505020303" pitchFamily="18" charset="0"/>
              </a:rPr>
              <a:t>It is  also provide services  such as car financing, insurance and car maintenance .</a:t>
            </a:r>
          </a:p>
          <a:p>
            <a:pPr algn="just"/>
            <a:r>
              <a:rPr lang="en-US" dirty="0">
                <a:solidFill>
                  <a:srgbClr val="111111"/>
                </a:solidFill>
                <a:latin typeface="Baskerville Old Face" panose="02020602080505020303" pitchFamily="18" charset="0"/>
              </a:rPr>
              <a:t>The platform is  designed to help car  buyers make informed decisions about which car to buy based on their needs and preferences.</a:t>
            </a:r>
          </a:p>
        </p:txBody>
      </p:sp>
      <p:pic>
        <p:nvPicPr>
          <p:cNvPr id="1026" name="Picture 2" descr="Best Data Science &amp; Big Data EdTech Company Hyderabad, India">
            <a:extLst>
              <a:ext uri="{FF2B5EF4-FFF2-40B4-BE49-F238E27FC236}">
                <a16:creationId xmlns:a16="http://schemas.microsoft.com/office/drawing/2014/main" id="{60B4A6F8-D4F1-7AAC-DD41-84185C24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751" y="5627013"/>
            <a:ext cx="2573400" cy="106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39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5FF8-7ADA-8110-073B-735B78A6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444" y="132947"/>
            <a:ext cx="10515600" cy="17057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PROBLEM STATEMENT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1C9-8B8C-9A6F-1C9F-4C5CCD55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" y="1458510"/>
            <a:ext cx="12092609" cy="5053638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Car price  variation based on various cars brands.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Best  cars   with good quality with less price.</a:t>
            </a:r>
          </a:p>
        </p:txBody>
      </p:sp>
      <p:pic>
        <p:nvPicPr>
          <p:cNvPr id="4" name="Picture 2" descr="Best Data Science &amp; Big Data EdTech Company Hyderabad, India">
            <a:extLst>
              <a:ext uri="{FF2B5EF4-FFF2-40B4-BE49-F238E27FC236}">
                <a16:creationId xmlns:a16="http://schemas.microsoft.com/office/drawing/2014/main" id="{D6CC25D1-2137-5C0B-A9E5-9426AEF8D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773" y="5488199"/>
            <a:ext cx="2997654" cy="123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43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0EA8-C52F-7B89-D93A-0AB0B0472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7469" y="-1396902"/>
            <a:ext cx="9144000" cy="2387600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rgbClr val="FF0000"/>
                </a:solidFill>
                <a:latin typeface="Baskerville Old Face" pitchFamily="18" charset="0"/>
              </a:rPr>
              <a:t>WEB SCRAPING</a:t>
            </a: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331DD-2619-9D5E-1B78-204E05472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894" y="1334278"/>
            <a:ext cx="10739536" cy="438538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Baskerville Old Face" panose="02020602080505020303" pitchFamily="18" charset="0"/>
              </a:rPr>
              <a:t>Web scraping is an automatic method to collect large amounts of data from websites.</a:t>
            </a:r>
            <a:endParaRPr lang="en-US" sz="2800" b="0" i="0" dirty="0">
              <a:solidFill>
                <a:srgbClr val="333333"/>
              </a:solidFill>
              <a:effectLst/>
              <a:latin typeface="Baskerville Old Face" panose="020206020805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95057"/>
                </a:solidFill>
                <a:effectLst/>
                <a:latin typeface="Baskerville Old Face" panose="02020602080505020303" pitchFamily="18" charset="0"/>
              </a:rPr>
              <a:t>Web Scrapping extracts the data from websites in the unstructured format</a:t>
            </a:r>
            <a:r>
              <a:rPr lang="en-US" sz="2800" dirty="0">
                <a:solidFill>
                  <a:srgbClr val="495057"/>
                </a:solidFill>
                <a:latin typeface="Baskerville Old Face" panose="02020602080505020303" pitchFamily="18" charset="0"/>
              </a:rPr>
              <a:t>.</a:t>
            </a:r>
            <a:endParaRPr lang="en-US" sz="2800" b="0" i="0" dirty="0">
              <a:solidFill>
                <a:srgbClr val="495057"/>
              </a:solidFill>
              <a:effectLst/>
              <a:latin typeface="Baskerville Old Face" panose="020206020805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Baskerville Old Face" panose="02020602080505020303" pitchFamily="18" charset="0"/>
              </a:rPr>
              <a:t>Beautiful Soup is used extract information from the HTML  format and XML 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files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  <a:endParaRPr lang="en-IN" dirty="0"/>
          </a:p>
        </p:txBody>
      </p:sp>
      <p:pic>
        <p:nvPicPr>
          <p:cNvPr id="4098" name="Picture 2" descr="Best Data Science &amp; Big Data EdTech Company Hyderabad, India">
            <a:extLst>
              <a:ext uri="{FF2B5EF4-FFF2-40B4-BE49-F238E27FC236}">
                <a16:creationId xmlns:a16="http://schemas.microsoft.com/office/drawing/2014/main" id="{CCD30E08-DE8B-F5DE-F1B6-D757EEBCE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008" y="5719666"/>
            <a:ext cx="2256160" cy="93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19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7768-1FA6-5754-BDFE-442C7EFA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Baskerville Old Face" panose="02020602080505020303" pitchFamily="18" charset="0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20353-1417-6B93-1320-F3E187BF5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53" y="1606712"/>
            <a:ext cx="10515600" cy="4351338"/>
          </a:xfrm>
        </p:spPr>
        <p:txBody>
          <a:bodyPr/>
          <a:lstStyle/>
          <a:p>
            <a:r>
              <a:rPr lang="en-AU" u="sng" dirty="0">
                <a:solidFill>
                  <a:srgbClr val="031FED"/>
                </a:solidFill>
                <a:latin typeface="Baskerville Old Face" panose="02020602080505020303" pitchFamily="18" charset="0"/>
              </a:rPr>
              <a:t>Car</a:t>
            </a:r>
            <a:r>
              <a:rPr lang="en-AU" sz="2800" u="sng" dirty="0">
                <a:solidFill>
                  <a:srgbClr val="031FED"/>
                </a:solidFill>
                <a:latin typeface="Baskerville Old Face" panose="02020602080505020303" pitchFamily="18" charset="0"/>
              </a:rPr>
              <a:t>Wale  </a:t>
            </a:r>
            <a:r>
              <a:rPr lang="en-AU" u="sng" dirty="0">
                <a:solidFill>
                  <a:srgbClr val="00B0F0"/>
                </a:solidFill>
                <a:latin typeface="Baskerville Old Face" panose="02020602080505020303" pitchFamily="18" charset="0"/>
              </a:rPr>
              <a:t> website has the information related to used Car.</a:t>
            </a:r>
            <a:endParaRPr lang="en-AU" sz="2800" u="sng" dirty="0">
              <a:solidFill>
                <a:srgbClr val="00B0F0"/>
              </a:solidFill>
              <a:latin typeface="Baskerville Old Face" panose="02020602080505020303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"https://www.carwale.com/used/cars-for-sale/#sc=-1&amp;so=-1&amp;car=7+16+8+10&amp;city=105&amp;pc=105&amp;pn"</a:t>
            </a:r>
          </a:p>
          <a:p>
            <a:r>
              <a:rPr lang="en-AU" sz="2800" dirty="0">
                <a:latin typeface="Baskerville Old Face" panose="02020602080505020303" pitchFamily="18" charset="0"/>
              </a:rPr>
              <a:t>We used </a:t>
            </a:r>
            <a:r>
              <a:rPr lang="en-US" sz="2800" dirty="0">
                <a:solidFill>
                  <a:schemeClr val="dk1"/>
                </a:solidFill>
                <a:latin typeface="Baskerville Old Face" panose="02020602080505020303" pitchFamily="18" charset="0"/>
                <a:cs typeface="Calibri"/>
                <a:sym typeface="Calibri"/>
              </a:rPr>
              <a:t>Beautiful Soup, Requests </a:t>
            </a:r>
            <a:r>
              <a:rPr lang="en-AU" sz="2800" dirty="0">
                <a:latin typeface="Baskerville Old Face" panose="02020602080505020303" pitchFamily="18" charset="0"/>
              </a:rPr>
              <a:t>together the data from the</a:t>
            </a:r>
            <a:r>
              <a:rPr lang="en-AU" sz="2800" dirty="0">
                <a:solidFill>
                  <a:srgbClr val="00B0F0"/>
                </a:solidFill>
                <a:latin typeface="Baskerville Old Face" panose="02020602080505020303" pitchFamily="18" charset="0"/>
              </a:rPr>
              <a:t> </a:t>
            </a:r>
            <a:r>
              <a:rPr lang="en-AU" sz="2800" dirty="0">
                <a:latin typeface="Baskerville Old Face" panose="02020602080505020303" pitchFamily="18" charset="0"/>
              </a:rPr>
              <a:t>website</a:t>
            </a:r>
          </a:p>
          <a:p>
            <a:endParaRPr lang="en-IN" dirty="0"/>
          </a:p>
        </p:txBody>
      </p:sp>
      <p:pic>
        <p:nvPicPr>
          <p:cNvPr id="5122" name="Picture 2" descr="Best Data Science &amp; Big Data EdTech Company Hyderabad, India">
            <a:extLst>
              <a:ext uri="{FF2B5EF4-FFF2-40B4-BE49-F238E27FC236}">
                <a16:creationId xmlns:a16="http://schemas.microsoft.com/office/drawing/2014/main" id="{4C5D459A-B0E1-2B50-784B-CC1500431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693" y="5780670"/>
            <a:ext cx="2349468" cy="96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9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41C7-7057-4507-1830-3618349F3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-630237"/>
            <a:ext cx="9144000" cy="2387600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TOOLS USED</a:t>
            </a:r>
            <a:br>
              <a:rPr lang="en-US" sz="6000" dirty="0">
                <a:solidFill>
                  <a:schemeClr val="tx1"/>
                </a:solidFill>
                <a:latin typeface="Calisto MT" panose="0204060305050503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D2745-13B3-722E-A85B-67506E4CF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644" y="2068707"/>
            <a:ext cx="5674513" cy="1001432"/>
          </a:xfrm>
        </p:spPr>
        <p:txBody>
          <a:bodyPr>
            <a:normAutofit fontScale="25000" lnSpcReduction="20000"/>
          </a:bodyPr>
          <a:lstStyle/>
          <a:p>
            <a:pPr marL="457200" indent="-457200" algn="l">
              <a:buAutoNum type="arabicPeriod"/>
            </a:pPr>
            <a:r>
              <a:rPr lang="en-IN" sz="11200" dirty="0">
                <a:latin typeface="Baskerville Old Face" panose="02020602080505020303" pitchFamily="18" charset="0"/>
              </a:rPr>
              <a:t>Web Scraping Tools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1200" dirty="0">
                <a:latin typeface="Baskerville Old Face" panose="02020602080505020303" pitchFamily="18" charset="0"/>
              </a:rPr>
              <a:t>Python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1200" dirty="0">
                <a:latin typeface="Baskerville Old Face" panose="02020602080505020303" pitchFamily="18" charset="0"/>
              </a:rPr>
              <a:t>Google chrome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1200" dirty="0">
                <a:latin typeface="Baskerville Old Face" panose="02020602080505020303" pitchFamily="18" charset="0"/>
              </a:rPr>
              <a:t>Beautiful Soup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1200" dirty="0">
                <a:latin typeface="Baskerville Old Face" panose="02020602080505020303" pitchFamily="18" charset="0"/>
              </a:rPr>
              <a:t>Requests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dirty="0"/>
          </a:p>
          <a:p>
            <a:pPr algn="l"/>
            <a:endParaRPr lang="en-IN" dirty="0"/>
          </a:p>
        </p:txBody>
      </p:sp>
      <p:pic>
        <p:nvPicPr>
          <p:cNvPr id="6146" name="Picture 2" descr="Best Data Science &amp; Big Data EdTech Company Hyderabad, India">
            <a:extLst>
              <a:ext uri="{FF2B5EF4-FFF2-40B4-BE49-F238E27FC236}">
                <a16:creationId xmlns:a16="http://schemas.microsoft.com/office/drawing/2014/main" id="{5E4AC7F9-6B17-3EE3-9AA5-1591CE94B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097" y="5803641"/>
            <a:ext cx="2193538" cy="90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NodeJS vs Python – Benchmark Study - Expedux">
            <a:extLst>
              <a:ext uri="{FF2B5EF4-FFF2-40B4-BE49-F238E27FC236}">
                <a16:creationId xmlns:a16="http://schemas.microsoft.com/office/drawing/2014/main" id="{B5EBF551-54C3-2FAF-3D95-60DC22EC7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396" y="1169048"/>
            <a:ext cx="4671969" cy="335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63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3F1BD4-7CAE-D1CB-5D27-F9284DD8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3895723" y="1866899"/>
            <a:ext cx="2544833" cy="1114840"/>
          </a:xfrm>
        </p:spPr>
        <p:txBody>
          <a:bodyPr>
            <a:normAutofit/>
          </a:bodyPr>
          <a:lstStyle/>
          <a:p>
            <a:r>
              <a:rPr lang="en-IN" sz="800" dirty="0">
                <a:latin typeface="+mn-lt"/>
              </a:rPr>
              <a:t>.</a:t>
            </a:r>
            <a:br>
              <a:rPr lang="en-IN" sz="800" dirty="0">
                <a:latin typeface="+mn-lt"/>
              </a:rPr>
            </a:br>
            <a:br>
              <a:rPr lang="en-IN" sz="800" dirty="0">
                <a:latin typeface="+mn-lt"/>
              </a:rPr>
            </a:br>
            <a:br>
              <a:rPr lang="en-IN" sz="800" dirty="0">
                <a:latin typeface="+mn-lt"/>
              </a:rPr>
            </a:br>
            <a:br>
              <a:rPr lang="en-IN" sz="800" dirty="0"/>
            </a:br>
            <a:endParaRPr lang="en-IN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155F4-C807-9905-C5E7-166A0DEB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23" y="24084"/>
            <a:ext cx="7968341" cy="51327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</a:rPr>
              <a:t>2. DATA CLEANING AND MANUPULATING</a:t>
            </a:r>
          </a:p>
          <a:p>
            <a:r>
              <a:rPr lang="en-IN" dirty="0">
                <a:latin typeface="Baskerville Old Face" panose="02020602080505020303" pitchFamily="18" charset="0"/>
              </a:rPr>
              <a:t> Numpy </a:t>
            </a:r>
          </a:p>
          <a:p>
            <a:r>
              <a:rPr lang="en-IN" dirty="0">
                <a:latin typeface="Baskerville Old Face" panose="02020602080505020303" pitchFamily="18" charset="0"/>
              </a:rPr>
              <a:t>Pandas</a:t>
            </a:r>
          </a:p>
          <a:p>
            <a:r>
              <a:rPr lang="en-IN" dirty="0">
                <a:latin typeface="Baskerville Old Face" panose="02020602080505020303" pitchFamily="18" charset="0"/>
              </a:rPr>
              <a:t>Regular Expression</a:t>
            </a:r>
          </a:p>
          <a:p>
            <a:pPr marL="0" indent="0">
              <a:buNone/>
            </a:pPr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</a:rPr>
              <a:t>3. DATA VISUALIZATION</a:t>
            </a:r>
          </a:p>
          <a:p>
            <a:r>
              <a:rPr lang="en-IN" dirty="0">
                <a:latin typeface="Baskerville Old Face" panose="02020602080505020303" pitchFamily="18" charset="0"/>
              </a:rPr>
              <a:t>Matplotlib</a:t>
            </a:r>
          </a:p>
          <a:p>
            <a:r>
              <a:rPr lang="en-IN" dirty="0">
                <a:latin typeface="Baskerville Old Face" panose="02020602080505020303" pitchFamily="18" charset="0"/>
              </a:rPr>
              <a:t>Seaborn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170" name="Picture 2" descr="Best Data Science &amp; Big Data EdTech Company Hyderabad, India">
            <a:extLst>
              <a:ext uri="{FF2B5EF4-FFF2-40B4-BE49-F238E27FC236}">
                <a16:creationId xmlns:a16="http://schemas.microsoft.com/office/drawing/2014/main" id="{3EB4EC1A-C340-F67C-1FAC-FC96B6197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395" y="5699519"/>
            <a:ext cx="2461434" cy="101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ntroduction to matrices with Numpy - DEV Community">
            <a:extLst>
              <a:ext uri="{FF2B5EF4-FFF2-40B4-BE49-F238E27FC236}">
                <a16:creationId xmlns:a16="http://schemas.microsoft.com/office/drawing/2014/main" id="{DF12F716-72FD-7A46-D56A-EA678760F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574" y="-41961"/>
            <a:ext cx="3272422" cy="137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Image result for Plotly.js">
            <a:extLst>
              <a:ext uri="{FF2B5EF4-FFF2-40B4-BE49-F238E27FC236}">
                <a16:creationId xmlns:a16="http://schemas.microsoft.com/office/drawing/2014/main" id="{433B5FAA-362E-A762-8366-FBB914A11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318" y="4923900"/>
            <a:ext cx="2841641" cy="143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Image result for Seaborn Heatmap Color Palette">
            <a:extLst>
              <a:ext uri="{FF2B5EF4-FFF2-40B4-BE49-F238E27FC236}">
                <a16:creationId xmlns:a16="http://schemas.microsoft.com/office/drawing/2014/main" id="{D9C55F61-7D9D-6648-844E-B4C3576A6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459" y="4976558"/>
            <a:ext cx="2841641" cy="155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06FBE84-CD7C-476F-6DA2-EF9A06BC4D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565" y="1193539"/>
            <a:ext cx="3231318" cy="8700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FAA436-8B31-F073-6912-418C6E51F9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84" y="4411531"/>
            <a:ext cx="1371836" cy="14905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90055E-97EC-02EF-516B-2DCAC63CCF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47" y="3396955"/>
            <a:ext cx="4791075" cy="952500"/>
          </a:xfrm>
          <a:prstGeom prst="rect">
            <a:avLst/>
          </a:prstGeom>
        </p:spPr>
      </p:pic>
      <p:pic>
        <p:nvPicPr>
          <p:cNvPr id="1026" name="Picture 2" descr="Regular Expressions in Python - Blog Post - codingforentrepreneurs.com">
            <a:extLst>
              <a:ext uri="{FF2B5EF4-FFF2-40B4-BE49-F238E27FC236}">
                <a16:creationId xmlns:a16="http://schemas.microsoft.com/office/drawing/2014/main" id="{C9DEA261-FE76-8BE3-FF78-63CD662EA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759" y="2103364"/>
            <a:ext cx="2372017" cy="124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32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1579</TotalTime>
  <Words>781</Words>
  <Application>Microsoft Office PowerPoint</Application>
  <PresentationFormat>Widescreen</PresentationFormat>
  <Paragraphs>115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Baskerville Old Face</vt:lpstr>
      <vt:lpstr>Calibri</vt:lpstr>
      <vt:lpstr>Calibri Light</vt:lpstr>
      <vt:lpstr>Calisto MT</vt:lpstr>
      <vt:lpstr>Palatino Linotype</vt:lpstr>
      <vt:lpstr>Times New Roman</vt:lpstr>
      <vt:lpstr>urw-din</vt:lpstr>
      <vt:lpstr>Wingdings</vt:lpstr>
      <vt:lpstr>Office Theme</vt:lpstr>
      <vt:lpstr> </vt:lpstr>
      <vt:lpstr>About Us </vt:lpstr>
      <vt:lpstr>   Contents</vt:lpstr>
      <vt:lpstr>INTRODUCTION</vt:lpstr>
      <vt:lpstr>PROBLEM STATEMENT</vt:lpstr>
      <vt:lpstr>WEB SCRAPING</vt:lpstr>
      <vt:lpstr>DATA COLLECTION</vt:lpstr>
      <vt:lpstr>TOOLS USED </vt:lpstr>
      <vt:lpstr>.    </vt:lpstr>
      <vt:lpstr>INTERFACE OF THE WEBSITE ALONG WITH HTML</vt:lpstr>
      <vt:lpstr>RAW DATA COLLECTION FROM CARWALE :</vt:lpstr>
      <vt:lpstr>CLEANED DATA</vt:lpstr>
      <vt:lpstr>DATA CLEANING</vt:lpstr>
      <vt:lpstr>DATA VISUALIZATION</vt:lpstr>
      <vt:lpstr>MULTIVARIATE ANALYSIS:</vt:lpstr>
      <vt:lpstr>ANALYSIS ON FUEL IN PERCENTAGE :</vt:lpstr>
      <vt:lpstr>ANALYSIS ON PRICE IN LAKHS:</vt:lpstr>
      <vt:lpstr>ANALYSIS ON EMI :</vt:lpstr>
      <vt:lpstr>ANALYSIS ON COMPANIES COUNTS:</vt:lpstr>
      <vt:lpstr>ANALYSIS ON NUMBER OF CARS IN A COMPANY</vt:lpstr>
      <vt:lpstr>ANALYSIS ON COMPANY VS PRICE IN LAKHS</vt:lpstr>
      <vt:lpstr>ANALYSIS ON NUMERICAL  COLUMNS </vt:lpstr>
      <vt:lpstr>ANALYSIS ON CO-RELATION</vt:lpstr>
      <vt:lpstr>CONCLUSION</vt:lpstr>
      <vt:lpstr>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kandadisrinivas143@gmail.com</dc:creator>
  <cp:lastModifiedBy>Nithin thota</cp:lastModifiedBy>
  <cp:revision>189</cp:revision>
  <dcterms:created xsi:type="dcterms:W3CDTF">2023-01-05T08:52:40Z</dcterms:created>
  <dcterms:modified xsi:type="dcterms:W3CDTF">2023-05-31T14:12:39Z</dcterms:modified>
</cp:coreProperties>
</file>