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 id="2147483714" r:id="rId3"/>
    <p:sldMasterId id="2147483732" r:id="rId4"/>
    <p:sldMasterId id="2147483750" r:id="rId5"/>
  </p:sldMasterIdLst>
  <p:sldIdLst>
    <p:sldId id="256" r:id="rId6"/>
    <p:sldId id="257" r:id="rId7"/>
    <p:sldId id="258" r:id="rId8"/>
    <p:sldId id="265" r:id="rId9"/>
    <p:sldId id="259" r:id="rId10"/>
    <p:sldId id="260" r:id="rId11"/>
    <p:sldId id="261"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5562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70973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450480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5757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922833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684685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530526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000113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347946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010775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21734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872398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161244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623276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68B41E-A442-4CC9-9C2C-86B5CA77D3EF}" type="datetimeFigureOut">
              <a:rPr lang="en-IN" smtClean="0"/>
              <a:t>10-11-2020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585616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253100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8B41E-A442-4CC9-9C2C-86B5CA77D3EF}" type="datetimeFigureOut">
              <a:rPr lang="en-IN" smtClean="0"/>
              <a:t>10-11-2020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4227667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214176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123664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7542973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959096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437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1831614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544807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82926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4093113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7621877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40407515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8650625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40587526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707520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994464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68B41E-A442-4CC9-9C2C-86B5CA77D3EF}" type="datetimeFigureOut">
              <a:rPr lang="en-IN" smtClean="0"/>
              <a:t>10-11-2020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20619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0368047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174853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8B41E-A442-4CC9-9C2C-86B5CA77D3EF}" type="datetimeFigureOut">
              <a:rPr lang="en-IN" smtClean="0"/>
              <a:t>10-11-2020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4454359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2623575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7904372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621960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7416593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16276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7992972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1669954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4269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68B41E-A442-4CC9-9C2C-86B5CA77D3EF}" type="datetimeFigureOut">
              <a:rPr lang="en-IN" smtClean="0"/>
              <a:t>10-11-2020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4282598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2683967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4631254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8590613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9674581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7066286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9652418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68B41E-A442-4CC9-9C2C-86B5CA77D3EF}" type="datetimeFigureOut">
              <a:rPr lang="en-IN" smtClean="0"/>
              <a:t>10-11-2020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1050615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840842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8B41E-A442-4CC9-9C2C-86B5CA77D3EF}" type="datetimeFigureOut">
              <a:rPr lang="en-IN" smtClean="0"/>
              <a:t>10-11-2020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5942363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33544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9438737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2794258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3323475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9158536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9899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1123106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5757842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0318383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5811107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9542822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961E-3923-4923-AB5D-F5DD405888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FCFB2B-4161-4CF1-8ABA-5ED314E589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579774-5758-4622-9765-91A739712771}"/>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a:extLst>
              <a:ext uri="{FF2B5EF4-FFF2-40B4-BE49-F238E27FC236}">
                <a16:creationId xmlns:a16="http://schemas.microsoft.com/office/drawing/2014/main" id="{EEF64219-08D0-4696-95AB-26FB3F1AF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2DC60D-0B7E-48A0-81C5-547B7B7C46C5}"/>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425947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8B41E-A442-4CC9-9C2C-86B5CA77D3EF}" type="datetimeFigureOut">
              <a:rPr lang="en-IN" smtClean="0"/>
              <a:t>10-11-2020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40659728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BD3D-CF53-43EA-8FF9-34D401B742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83E428-A331-420F-8290-52C4111848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06202-CE04-4095-883C-9BA6A4E41219}"/>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a:extLst>
              <a:ext uri="{FF2B5EF4-FFF2-40B4-BE49-F238E27FC236}">
                <a16:creationId xmlns:a16="http://schemas.microsoft.com/office/drawing/2014/main" id="{A47875E7-062F-44E5-8590-C917D541C5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E8486-179B-42C9-9B09-A37F315CCF15}"/>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41633752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E539-398A-4C63-89C3-38A7A7045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9C7977-5BF5-44BF-8FFF-0C3F15C35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D1126-A76C-456D-8A6F-7B4BCC79B776}"/>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a:extLst>
              <a:ext uri="{FF2B5EF4-FFF2-40B4-BE49-F238E27FC236}">
                <a16:creationId xmlns:a16="http://schemas.microsoft.com/office/drawing/2014/main" id="{C66B80EF-CA80-4DB6-865D-1CB52E1BF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F1AB70-D13A-461F-9311-9A049AC29239}"/>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7614822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6CFB-4335-4ADF-A0CC-C57436576B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C81DDF-B08C-4953-9E09-7F0838501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215A00-C180-42BE-BAD6-43E951E070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57853D-07E0-4466-9B00-52592D1085C8}"/>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a:extLst>
              <a:ext uri="{FF2B5EF4-FFF2-40B4-BE49-F238E27FC236}">
                <a16:creationId xmlns:a16="http://schemas.microsoft.com/office/drawing/2014/main" id="{208D5A32-C6B6-4FAC-9440-4F3424812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309026-1E82-48CA-8A9B-86004EA2F638}"/>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904138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90BE-5491-43D7-BA54-C82F05DA58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65FF48-1CC9-45A8-8FBB-10F7B9F5E4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C36AB2-3788-40E9-8C59-7DB488C04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95F57E-1100-4E6B-9362-BA5B42889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A6FCDC-675D-4E35-994B-B164F2DB8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B90666-BBE5-4D5E-A143-2067E6E47913}"/>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8" name="Footer Placeholder 7">
            <a:extLst>
              <a:ext uri="{FF2B5EF4-FFF2-40B4-BE49-F238E27FC236}">
                <a16:creationId xmlns:a16="http://schemas.microsoft.com/office/drawing/2014/main" id="{7AADECA5-14F2-4B3C-850E-815FC121F0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8D0CAE-C4AB-4FA2-9B08-46794C893E17}"/>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210430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0BF1-3C4A-435D-A3BF-D634A88BD0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C99C48-BEE1-46A1-9354-582769A6DE70}"/>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4" name="Footer Placeholder 3">
            <a:extLst>
              <a:ext uri="{FF2B5EF4-FFF2-40B4-BE49-F238E27FC236}">
                <a16:creationId xmlns:a16="http://schemas.microsoft.com/office/drawing/2014/main" id="{4758B82B-8332-498E-94C7-3DE0F4B9EF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651FC3-C467-437D-8711-1C10A44A15FF}"/>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7251596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D1DED-4A3E-4D60-B967-773223A526AA}"/>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3" name="Footer Placeholder 2">
            <a:extLst>
              <a:ext uri="{FF2B5EF4-FFF2-40B4-BE49-F238E27FC236}">
                <a16:creationId xmlns:a16="http://schemas.microsoft.com/office/drawing/2014/main" id="{808A88FB-A0F0-4A00-95B8-5CE214BB6B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5A4CE0-572B-4BAB-B18E-6B70DB4031A2}"/>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290743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3FFB-1B3A-4924-9A96-96A14C526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7974C1-37B9-44DE-8F36-DDF9BFD836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2C814D-BDD6-4CDB-BF6B-3C305DC36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5D061-7B82-4196-8A36-90103A4A0475}"/>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a:extLst>
              <a:ext uri="{FF2B5EF4-FFF2-40B4-BE49-F238E27FC236}">
                <a16:creationId xmlns:a16="http://schemas.microsoft.com/office/drawing/2014/main" id="{F7BED9C4-47BB-4DC2-BC18-53662C5049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9A29B8-0151-477E-98F3-68CF2781648F}"/>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9676769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2E8D-0B91-4BEC-8991-EEB5B4B25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555585-23D0-4BAF-B874-32B537FDD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4E4B99-49FB-4F17-91FC-F2E3A772A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A5D9B-6B7F-4370-A949-B25C89114EF2}"/>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a:extLst>
              <a:ext uri="{FF2B5EF4-FFF2-40B4-BE49-F238E27FC236}">
                <a16:creationId xmlns:a16="http://schemas.microsoft.com/office/drawing/2014/main" id="{75024645-D5B3-4055-9291-F263529A96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E89A1-CF72-411D-B600-9F1924A1785A}"/>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7729586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721E-DEE5-4F64-BA68-D1185FFC26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50C674-D003-49DE-A915-BC63B5396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C8992-65E3-4000-9526-CFF58D5B06F2}"/>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a:extLst>
              <a:ext uri="{FF2B5EF4-FFF2-40B4-BE49-F238E27FC236}">
                <a16:creationId xmlns:a16="http://schemas.microsoft.com/office/drawing/2014/main" id="{FCC15D54-390C-46A3-9BC6-90C2E9017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78BC5-9B93-49B5-BE48-DB5B152EB17D}"/>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23479378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3B05E-AE82-4F97-986F-0E0B6B960F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D8F541-EE12-480D-A6F8-C55633280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90CF3-9441-43BC-873F-12B562C83D37}"/>
              </a:ext>
            </a:extLst>
          </p:cNvPr>
          <p:cNvSpPr>
            <a:spLocks noGrp="1"/>
          </p:cNvSpPr>
          <p:nvPr>
            <p:ph type="dt" sz="half" idx="10"/>
          </p:nvPr>
        </p:nvSpPr>
        <p:spPr/>
        <p:txBody>
          <a:bodyPr/>
          <a:lstStyle/>
          <a:p>
            <a:fld id="{C568B41E-A442-4CC9-9C2C-86B5CA77D3EF}" type="datetimeFigureOut">
              <a:rPr lang="en-IN" smtClean="0"/>
              <a:t>10-11-2020</a:t>
            </a:fld>
            <a:endParaRPr lang="en-IN"/>
          </a:p>
        </p:txBody>
      </p:sp>
      <p:sp>
        <p:nvSpPr>
          <p:cNvPr id="5" name="Footer Placeholder 4">
            <a:extLst>
              <a:ext uri="{FF2B5EF4-FFF2-40B4-BE49-F238E27FC236}">
                <a16:creationId xmlns:a16="http://schemas.microsoft.com/office/drawing/2014/main" id="{BAC078C9-AF03-426B-B647-C50AA3C5A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EDB77-EC7F-421C-A151-8A8259A42B9C}"/>
              </a:ext>
            </a:extLst>
          </p:cNvPr>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9329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375307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8B41E-A442-4CC9-9C2C-86B5CA77D3EF}"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0358-C865-4A40-93D3-2C3CF48C9F95}" type="slidenum">
              <a:rPr lang="en-IN" smtClean="0"/>
              <a:t>‹#›</a:t>
            </a:fld>
            <a:endParaRPr lang="en-IN"/>
          </a:p>
        </p:txBody>
      </p:sp>
    </p:spTree>
    <p:extLst>
      <p:ext uri="{BB962C8B-B14F-4D97-AF65-F5344CB8AC3E}">
        <p14:creationId xmlns:p14="http://schemas.microsoft.com/office/powerpoint/2010/main" val="176210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2.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68B41E-A442-4CC9-9C2C-86B5CA77D3EF}" type="datetimeFigureOut">
              <a:rPr lang="en-IN" smtClean="0"/>
              <a:t>10-11-2020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0E0358-C865-4A40-93D3-2C3CF48C9F95}" type="slidenum">
              <a:rPr lang="en-IN" smtClean="0"/>
              <a:t>‹#›</a:t>
            </a:fld>
            <a:endParaRPr lang="en-IN"/>
          </a:p>
        </p:txBody>
      </p:sp>
    </p:spTree>
    <p:extLst>
      <p:ext uri="{BB962C8B-B14F-4D97-AF65-F5344CB8AC3E}">
        <p14:creationId xmlns:p14="http://schemas.microsoft.com/office/powerpoint/2010/main" val="8887651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68B41E-A442-4CC9-9C2C-86B5CA77D3EF}" type="datetimeFigureOut">
              <a:rPr lang="en-IN" smtClean="0"/>
              <a:t>10-11-2020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0E0358-C865-4A40-93D3-2C3CF48C9F95}" type="slidenum">
              <a:rPr lang="en-IN" smtClean="0"/>
              <a:t>‹#›</a:t>
            </a:fld>
            <a:endParaRPr lang="en-IN"/>
          </a:p>
        </p:txBody>
      </p:sp>
    </p:spTree>
    <p:extLst>
      <p:ext uri="{BB962C8B-B14F-4D97-AF65-F5344CB8AC3E}">
        <p14:creationId xmlns:p14="http://schemas.microsoft.com/office/powerpoint/2010/main" val="3538666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68B41E-A442-4CC9-9C2C-86B5CA77D3EF}" type="datetimeFigureOut">
              <a:rPr lang="en-IN" smtClean="0"/>
              <a:t>10-11-2020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0E0358-C865-4A40-93D3-2C3CF48C9F95}" type="slidenum">
              <a:rPr lang="en-IN" smtClean="0"/>
              <a:t>‹#›</a:t>
            </a:fld>
            <a:endParaRPr lang="en-IN"/>
          </a:p>
        </p:txBody>
      </p:sp>
    </p:spTree>
    <p:extLst>
      <p:ext uri="{BB962C8B-B14F-4D97-AF65-F5344CB8AC3E}">
        <p14:creationId xmlns:p14="http://schemas.microsoft.com/office/powerpoint/2010/main" val="411737060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68B41E-A442-4CC9-9C2C-86B5CA77D3EF}" type="datetimeFigureOut">
              <a:rPr lang="en-IN" smtClean="0"/>
              <a:t>10-11-2020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0E0358-C865-4A40-93D3-2C3CF48C9F95}" type="slidenum">
              <a:rPr lang="en-IN" smtClean="0"/>
              <a:t>‹#›</a:t>
            </a:fld>
            <a:endParaRPr lang="en-IN"/>
          </a:p>
        </p:txBody>
      </p:sp>
    </p:spTree>
    <p:extLst>
      <p:ext uri="{BB962C8B-B14F-4D97-AF65-F5344CB8AC3E}">
        <p14:creationId xmlns:p14="http://schemas.microsoft.com/office/powerpoint/2010/main" val="284407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D5A72-A1F2-467A-A03F-E40DD2A250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7A1662-F2C6-401E-A1EE-825163910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ADF66-B9F8-412F-A46C-1F41D5E06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8B41E-A442-4CC9-9C2C-86B5CA77D3EF}" type="datetimeFigureOut">
              <a:rPr lang="en-IN" smtClean="0"/>
              <a:t>10-11-2020</a:t>
            </a:fld>
            <a:endParaRPr lang="en-IN"/>
          </a:p>
        </p:txBody>
      </p:sp>
      <p:sp>
        <p:nvSpPr>
          <p:cNvPr id="5" name="Footer Placeholder 4">
            <a:extLst>
              <a:ext uri="{FF2B5EF4-FFF2-40B4-BE49-F238E27FC236}">
                <a16:creationId xmlns:a16="http://schemas.microsoft.com/office/drawing/2014/main" id="{58720150-739C-4494-992D-0F3958218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9E39F9-3486-4158-8FF5-54AF0AEE1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E0358-C865-4A40-93D3-2C3CF48C9F95}" type="slidenum">
              <a:rPr lang="en-IN" smtClean="0"/>
              <a:t>‹#›</a:t>
            </a:fld>
            <a:endParaRPr lang="en-IN"/>
          </a:p>
        </p:txBody>
      </p:sp>
    </p:spTree>
    <p:extLst>
      <p:ext uri="{BB962C8B-B14F-4D97-AF65-F5344CB8AC3E}">
        <p14:creationId xmlns:p14="http://schemas.microsoft.com/office/powerpoint/2010/main" val="419610269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9.xml"/><Relationship Id="rId1" Type="http://schemas.openxmlformats.org/officeDocument/2006/relationships/themeOverride" Target="../theme/themeOverride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36B4-2411-4C96-BB2F-199039EB7682}"/>
              </a:ext>
            </a:extLst>
          </p:cNvPr>
          <p:cNvSpPr>
            <a:spLocks noGrp="1"/>
          </p:cNvSpPr>
          <p:nvPr>
            <p:ph type="ctrTitle"/>
          </p:nvPr>
        </p:nvSpPr>
        <p:spPr>
          <a:xfrm>
            <a:off x="1534160" y="177483"/>
            <a:ext cx="10088879" cy="23876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t">
            <a:normAutofit/>
          </a:bodyPr>
          <a:lstStyle/>
          <a:p>
            <a:pPr algn="ctr"/>
            <a:r>
              <a:rPr lang="en-IN" sz="5400" b="1" dirty="0">
                <a:solidFill>
                  <a:srgbClr val="002060"/>
                </a:solidFill>
                <a:effectLst/>
                <a:latin typeface="Times New Roman" panose="02020603050405020304" pitchFamily="18" charset="0"/>
                <a:cs typeface="Times New Roman" panose="02020603050405020304" pitchFamily="18" charset="0"/>
              </a:rPr>
              <a:t>Driver Drowsiness Detection System</a:t>
            </a:r>
            <a:br>
              <a:rPr lang="en-IN" sz="5400" b="1" dirty="0">
                <a:solidFill>
                  <a:srgbClr val="002060"/>
                </a:solidFill>
                <a:effectLst/>
              </a:rPr>
            </a:br>
            <a:endParaRPr lang="en-IN" sz="5400" dirty="0">
              <a:solidFill>
                <a:srgbClr val="002060"/>
              </a:solidFill>
            </a:endParaRPr>
          </a:p>
        </p:txBody>
      </p:sp>
      <p:pic>
        <p:nvPicPr>
          <p:cNvPr id="5" name="Picture 4">
            <a:extLst>
              <a:ext uri="{FF2B5EF4-FFF2-40B4-BE49-F238E27FC236}">
                <a16:creationId xmlns:a16="http://schemas.microsoft.com/office/drawing/2014/main" id="{C8D28406-BD2A-421C-ABF2-131B45245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840" y="1997393"/>
            <a:ext cx="4267200" cy="4591050"/>
          </a:xfrm>
          <a:prstGeom prst="rect">
            <a:avLst/>
          </a:prstGeom>
        </p:spPr>
      </p:pic>
    </p:spTree>
    <p:extLst>
      <p:ext uri="{BB962C8B-B14F-4D97-AF65-F5344CB8AC3E}">
        <p14:creationId xmlns:p14="http://schemas.microsoft.com/office/powerpoint/2010/main" val="240480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3879B-1146-42A4-B3D9-AE7BCD2035F4}"/>
              </a:ext>
            </a:extLst>
          </p:cNvPr>
          <p:cNvSpPr>
            <a:spLocks noGrp="1"/>
          </p:cNvSpPr>
          <p:nvPr>
            <p:ph idx="1"/>
          </p:nvPr>
        </p:nvSpPr>
        <p:spPr>
          <a:xfrm>
            <a:off x="1117600" y="680719"/>
            <a:ext cx="10651171" cy="5496561"/>
          </a:xfrm>
        </p:spPr>
        <p:txBody>
          <a:bodyPr>
            <a:normAutofit/>
          </a:bodyPr>
          <a:lstStyle/>
          <a:p>
            <a:r>
              <a:rPr lang="en-US" dirty="0">
                <a:cs typeface="Times New Roman" panose="02020603050405020304" pitchFamily="18" charset="0"/>
              </a:rPr>
              <a:t>A countless number of people drive on the highway day and night. Taxi drivers, bus drivers, truck drivers and people traveling long-distance suffer from lack of sleep. Due to which it becomes very dangerous to drive when feeling sleepy.</a:t>
            </a:r>
          </a:p>
          <a:p>
            <a:r>
              <a:rPr lang="en-US" dirty="0">
                <a:cs typeface="Times New Roman" panose="02020603050405020304" pitchFamily="18" charset="0"/>
              </a:rPr>
              <a:t>The majority of accidents happen due to the drowsiness of the driver. So, to prevent these accidents we will build a system using Python, OpenCV, and </a:t>
            </a:r>
            <a:r>
              <a:rPr lang="en-US" dirty="0" err="1">
                <a:cs typeface="Times New Roman" panose="02020603050405020304" pitchFamily="18" charset="0"/>
              </a:rPr>
              <a:t>Keras</a:t>
            </a:r>
            <a:r>
              <a:rPr lang="en-US" dirty="0">
                <a:cs typeface="Times New Roman" panose="02020603050405020304" pitchFamily="18" charset="0"/>
              </a:rPr>
              <a:t> which will alert the driver when he feels sleepy.</a:t>
            </a:r>
          </a:p>
          <a:p>
            <a:endParaRPr lang="en-US" dirty="0">
              <a:cs typeface="Times New Roman" panose="02020603050405020304" pitchFamily="18" charset="0"/>
            </a:endParaRPr>
          </a:p>
          <a:p>
            <a:r>
              <a:rPr lang="en-US" dirty="0">
                <a:cs typeface="Times New Roman" panose="02020603050405020304" pitchFamily="18" charset="0"/>
              </a:rPr>
              <a:t>Drowsiness detection is a safety technology that can prevent accidents that are caused by drivers who fell asleep while driving.</a:t>
            </a:r>
          </a:p>
          <a:p>
            <a:endParaRPr lang="en-US" dirty="0">
              <a:cs typeface="Times New Roman" panose="02020603050405020304" pitchFamily="18" charset="0"/>
            </a:endParaRPr>
          </a:p>
          <a:p>
            <a:endParaRPr lang="en-IN" dirty="0">
              <a:cs typeface="Times New Roman" panose="02020603050405020304" pitchFamily="18" charset="0"/>
            </a:endParaRPr>
          </a:p>
        </p:txBody>
      </p:sp>
    </p:spTree>
    <p:extLst>
      <p:ext uri="{BB962C8B-B14F-4D97-AF65-F5344CB8AC3E}">
        <p14:creationId xmlns:p14="http://schemas.microsoft.com/office/powerpoint/2010/main" val="140643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955C9-242C-4C5D-976B-F29C80087A50}"/>
              </a:ext>
            </a:extLst>
          </p:cNvPr>
          <p:cNvSpPr>
            <a:spLocks noGrp="1"/>
          </p:cNvSpPr>
          <p:nvPr>
            <p:ph idx="1"/>
          </p:nvPr>
        </p:nvSpPr>
        <p:spPr>
          <a:xfrm>
            <a:off x="1364932" y="654366"/>
            <a:ext cx="9905999" cy="5309553"/>
          </a:xfrm>
        </p:spPr>
        <p:txBody>
          <a:bodyPr>
            <a:normAutofit/>
          </a:bodyPr>
          <a:lstStyle/>
          <a:p>
            <a:r>
              <a:rPr lang="en-US" dirty="0">
                <a:solidFill>
                  <a:schemeClr val="accent3">
                    <a:lumMod val="50000"/>
                  </a:schemeClr>
                </a:solidFill>
              </a:rPr>
              <a:t>We will be using OpenCV for gathering the images from webcam and feed them into a </a:t>
            </a:r>
            <a:r>
              <a:rPr lang="en-US" b="1" i="1" dirty="0">
                <a:solidFill>
                  <a:schemeClr val="accent3">
                    <a:lumMod val="50000"/>
                  </a:schemeClr>
                </a:solidFill>
              </a:rPr>
              <a:t>Deep Learning</a:t>
            </a:r>
            <a:r>
              <a:rPr lang="en-US" dirty="0">
                <a:solidFill>
                  <a:schemeClr val="accent3">
                    <a:lumMod val="50000"/>
                  </a:schemeClr>
                </a:solidFill>
              </a:rPr>
              <a:t> model which will classify whether the person’s eyes are ‘Open’ or ‘Closed’. The approach we will be using for this Python project is as follows :</a:t>
            </a:r>
          </a:p>
          <a:p>
            <a:r>
              <a:rPr lang="en-US" b="1" dirty="0">
                <a:solidFill>
                  <a:schemeClr val="accent3">
                    <a:lumMod val="50000"/>
                  </a:schemeClr>
                </a:solidFill>
              </a:rPr>
              <a:t>Step 1 –</a:t>
            </a:r>
            <a:r>
              <a:rPr lang="en-US" dirty="0">
                <a:solidFill>
                  <a:schemeClr val="accent3">
                    <a:lumMod val="50000"/>
                  </a:schemeClr>
                </a:solidFill>
              </a:rPr>
              <a:t> Take image as input from a camera.</a:t>
            </a:r>
          </a:p>
          <a:p>
            <a:r>
              <a:rPr lang="en-US" b="1" dirty="0">
                <a:solidFill>
                  <a:schemeClr val="accent3">
                    <a:lumMod val="50000"/>
                  </a:schemeClr>
                </a:solidFill>
              </a:rPr>
              <a:t>Step 2 –</a:t>
            </a:r>
            <a:r>
              <a:rPr lang="en-US" dirty="0">
                <a:solidFill>
                  <a:schemeClr val="accent3">
                    <a:lumMod val="50000"/>
                  </a:schemeClr>
                </a:solidFill>
              </a:rPr>
              <a:t> Detect the face in the image and create a Region of Interest (ROI).</a:t>
            </a:r>
          </a:p>
          <a:p>
            <a:r>
              <a:rPr lang="en-US" b="1" dirty="0">
                <a:solidFill>
                  <a:schemeClr val="accent3">
                    <a:lumMod val="50000"/>
                  </a:schemeClr>
                </a:solidFill>
              </a:rPr>
              <a:t>Step 3 –</a:t>
            </a:r>
            <a:r>
              <a:rPr lang="en-US" dirty="0">
                <a:solidFill>
                  <a:schemeClr val="accent3">
                    <a:lumMod val="50000"/>
                  </a:schemeClr>
                </a:solidFill>
              </a:rPr>
              <a:t> Detect the eyes from ROI and feed it to the classifier.</a:t>
            </a:r>
          </a:p>
          <a:p>
            <a:r>
              <a:rPr lang="en-US" b="1" dirty="0">
                <a:solidFill>
                  <a:schemeClr val="accent3">
                    <a:lumMod val="50000"/>
                  </a:schemeClr>
                </a:solidFill>
              </a:rPr>
              <a:t>Step 4 –</a:t>
            </a:r>
            <a:r>
              <a:rPr lang="en-US" dirty="0">
                <a:solidFill>
                  <a:schemeClr val="accent3">
                    <a:lumMod val="50000"/>
                  </a:schemeClr>
                </a:solidFill>
              </a:rPr>
              <a:t> Classifier will categorize whether eyes are open or closed.</a:t>
            </a:r>
          </a:p>
          <a:p>
            <a:r>
              <a:rPr lang="en-US" b="1" dirty="0">
                <a:solidFill>
                  <a:schemeClr val="accent3">
                    <a:lumMod val="50000"/>
                  </a:schemeClr>
                </a:solidFill>
              </a:rPr>
              <a:t>Step 5 –</a:t>
            </a:r>
            <a:r>
              <a:rPr lang="en-US" dirty="0">
                <a:solidFill>
                  <a:schemeClr val="accent3">
                    <a:lumMod val="50000"/>
                  </a:schemeClr>
                </a:solidFill>
              </a:rPr>
              <a:t> Calculate score to check whether the person is drowsy.</a:t>
            </a:r>
          </a:p>
          <a:p>
            <a:endParaRPr lang="en-US" dirty="0">
              <a:solidFill>
                <a:schemeClr val="accent3">
                  <a:lumMod val="50000"/>
                </a:schemeClr>
              </a:solidFill>
            </a:endParaRPr>
          </a:p>
          <a:p>
            <a:endParaRPr lang="en-IN" dirty="0">
              <a:solidFill>
                <a:schemeClr val="accent3">
                  <a:lumMod val="50000"/>
                </a:schemeClr>
              </a:solidFill>
            </a:endParaRPr>
          </a:p>
        </p:txBody>
      </p:sp>
    </p:spTree>
    <p:extLst>
      <p:ext uri="{BB962C8B-B14F-4D97-AF65-F5344CB8AC3E}">
        <p14:creationId xmlns:p14="http://schemas.microsoft.com/office/powerpoint/2010/main" val="126862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3E2C69-891F-4B9C-BD60-205F6CA34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0"/>
            <a:ext cx="12192000" cy="3210560"/>
          </a:xfrm>
          <a:prstGeom prst="rect">
            <a:avLst/>
          </a:prstGeom>
        </p:spPr>
      </p:pic>
      <p:pic>
        <p:nvPicPr>
          <p:cNvPr id="7" name="Picture 6">
            <a:extLst>
              <a:ext uri="{FF2B5EF4-FFF2-40B4-BE49-F238E27FC236}">
                <a16:creationId xmlns:a16="http://schemas.microsoft.com/office/drawing/2014/main" id="{57FDD3A4-5E27-46FB-8533-3EA0E67E8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59760"/>
            <a:ext cx="12192000" cy="3769360"/>
          </a:xfrm>
          <a:prstGeom prst="rect">
            <a:avLst/>
          </a:prstGeom>
        </p:spPr>
      </p:pic>
    </p:spTree>
    <p:extLst>
      <p:ext uri="{BB962C8B-B14F-4D97-AF65-F5344CB8AC3E}">
        <p14:creationId xmlns:p14="http://schemas.microsoft.com/office/powerpoint/2010/main" val="30542102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EAD30-5995-4B2F-9CFC-BE465E6C42C7}"/>
              </a:ext>
            </a:extLst>
          </p:cNvPr>
          <p:cNvSpPr>
            <a:spLocks noGrp="1"/>
          </p:cNvSpPr>
          <p:nvPr>
            <p:ph idx="1"/>
          </p:nvPr>
        </p:nvSpPr>
        <p:spPr>
          <a:xfrm>
            <a:off x="1158240" y="802640"/>
            <a:ext cx="9889171" cy="4988561"/>
          </a:xfrm>
        </p:spPr>
        <p:txBody>
          <a:bodyPr/>
          <a:lstStyle/>
          <a:p>
            <a:r>
              <a:rPr lang="en-US" b="1" dirty="0">
                <a:effectLst/>
              </a:rPr>
              <a:t>The Dataset</a:t>
            </a:r>
          </a:p>
          <a:p>
            <a:r>
              <a:rPr lang="en-US" dirty="0"/>
              <a:t>The dataset used for this model is created by us. To create the dataset, we wrote a script that captures eyes from a camera and stores in our local disk. We separated them into their respective labels ‘Open’ or ‘Closed’. The data was manually cleaned by removing the unwanted images which were not necessary for building the model. The data comprises around 7000 images of people’s eyes under different lighting conditions. After training the model on our dataset, we have attached the final weights and model architecture file “models/cnnCat2.h5”.</a:t>
            </a:r>
          </a:p>
        </p:txBody>
      </p:sp>
    </p:spTree>
    <p:extLst>
      <p:ext uri="{BB962C8B-B14F-4D97-AF65-F5344CB8AC3E}">
        <p14:creationId xmlns:p14="http://schemas.microsoft.com/office/powerpoint/2010/main" val="53045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729DE-8F9C-47F1-BBE6-9E1A57887DDA}"/>
              </a:ext>
            </a:extLst>
          </p:cNvPr>
          <p:cNvSpPr>
            <a:spLocks noGrp="1"/>
          </p:cNvSpPr>
          <p:nvPr>
            <p:ph idx="1"/>
          </p:nvPr>
        </p:nvSpPr>
        <p:spPr>
          <a:xfrm>
            <a:off x="1036320" y="965200"/>
            <a:ext cx="10011091" cy="4826001"/>
          </a:xfrm>
        </p:spPr>
        <p:txBody>
          <a:bodyPr/>
          <a:lstStyle/>
          <a:p>
            <a:r>
              <a:rPr lang="en-US" b="1" dirty="0">
                <a:effectLst/>
              </a:rPr>
              <a:t>The Model Architecture</a:t>
            </a:r>
          </a:p>
          <a:p>
            <a:r>
              <a:rPr lang="en-US" dirty="0"/>
              <a:t>The model we used is built with </a:t>
            </a:r>
            <a:r>
              <a:rPr lang="en-US" dirty="0" err="1"/>
              <a:t>Keras</a:t>
            </a:r>
            <a:r>
              <a:rPr lang="en-US" dirty="0"/>
              <a:t> using</a:t>
            </a:r>
            <a:r>
              <a:rPr lang="en-US" b="1" dirty="0"/>
              <a:t> Convolutional Neural Networks (CNN)</a:t>
            </a:r>
            <a:r>
              <a:rPr lang="en-US" dirty="0"/>
              <a:t>. A convolutional neural network is a special type of deep neural network which performs extremely well for image classification purposes. A CNN basically consists of an input layer, an output layer and a hidden layer which can have multiple numbers of layers. A convolution operation is performed on these layers using a filter that performs 2D matrix multiplication on the layer and filter.</a:t>
            </a:r>
          </a:p>
          <a:p>
            <a:endParaRPr lang="en-IN" dirty="0"/>
          </a:p>
        </p:txBody>
      </p:sp>
    </p:spTree>
    <p:extLst>
      <p:ext uri="{BB962C8B-B14F-4D97-AF65-F5344CB8AC3E}">
        <p14:creationId xmlns:p14="http://schemas.microsoft.com/office/powerpoint/2010/main" val="287764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98789-2A47-4EA0-8D52-666A2D0DC7F6}"/>
              </a:ext>
            </a:extLst>
          </p:cNvPr>
          <p:cNvSpPr>
            <a:spLocks noGrp="1"/>
          </p:cNvSpPr>
          <p:nvPr>
            <p:ph idx="1"/>
          </p:nvPr>
        </p:nvSpPr>
        <p:spPr>
          <a:xfrm>
            <a:off x="1148080" y="1066800"/>
            <a:ext cx="9899331" cy="4724401"/>
          </a:xfrm>
        </p:spPr>
        <p:txBody>
          <a:bodyPr/>
          <a:lstStyle/>
          <a:p>
            <a:r>
              <a:rPr lang="en-US" b="1" dirty="0">
                <a:effectLst/>
              </a:rPr>
              <a:t>Prerequisites</a:t>
            </a:r>
          </a:p>
          <a:p>
            <a:r>
              <a:rPr lang="en-US" dirty="0"/>
              <a:t>The requirement for this Python project is a webcam through which we will capture images. You need to have Python (3.6 version recommended) installed on your system, then using pip, you can install the necessary packages.</a:t>
            </a:r>
          </a:p>
          <a:p>
            <a:pPr>
              <a:buFont typeface="+mj-lt"/>
              <a:buAutoNum type="arabicPeriod"/>
            </a:pPr>
            <a:r>
              <a:rPr lang="en-US" b="1" dirty="0"/>
              <a:t>OpenCV –</a:t>
            </a:r>
            <a:r>
              <a:rPr lang="en-US" dirty="0"/>
              <a:t> pip install </a:t>
            </a:r>
            <a:r>
              <a:rPr lang="en-US" dirty="0" err="1"/>
              <a:t>opencv</a:t>
            </a:r>
            <a:r>
              <a:rPr lang="en-US" dirty="0"/>
              <a:t>-python (face and eye detection).</a:t>
            </a:r>
          </a:p>
          <a:p>
            <a:pPr>
              <a:buFont typeface="+mj-lt"/>
              <a:buAutoNum type="arabicPeriod"/>
            </a:pPr>
            <a:r>
              <a:rPr lang="en-US" b="1" dirty="0"/>
              <a:t>TensorFlow –</a:t>
            </a:r>
            <a:r>
              <a:rPr lang="en-US" dirty="0"/>
              <a:t> pip install </a:t>
            </a:r>
            <a:r>
              <a:rPr lang="en-US" dirty="0" err="1"/>
              <a:t>tensorflow</a:t>
            </a:r>
            <a:r>
              <a:rPr lang="en-US" dirty="0"/>
              <a:t> (</a:t>
            </a:r>
            <a:r>
              <a:rPr lang="en-US" dirty="0" err="1"/>
              <a:t>keras</a:t>
            </a:r>
            <a:r>
              <a:rPr lang="en-US" dirty="0"/>
              <a:t> uses TensorFlow as backend).</a:t>
            </a:r>
          </a:p>
          <a:p>
            <a:pPr>
              <a:buFont typeface="+mj-lt"/>
              <a:buAutoNum type="arabicPeriod"/>
            </a:pPr>
            <a:r>
              <a:rPr lang="en-US" b="1" dirty="0" err="1"/>
              <a:t>Keras</a:t>
            </a:r>
            <a:r>
              <a:rPr lang="en-US" b="1" dirty="0"/>
              <a:t> –</a:t>
            </a:r>
            <a:r>
              <a:rPr lang="en-US" dirty="0"/>
              <a:t> pip install </a:t>
            </a:r>
            <a:r>
              <a:rPr lang="en-US" dirty="0" err="1"/>
              <a:t>keras</a:t>
            </a:r>
            <a:r>
              <a:rPr lang="en-US" dirty="0"/>
              <a:t> (to build our classification model).</a:t>
            </a:r>
          </a:p>
          <a:p>
            <a:pPr>
              <a:buFont typeface="+mj-lt"/>
              <a:buAutoNum type="arabicPeriod"/>
            </a:pPr>
            <a:r>
              <a:rPr lang="en-US" b="1" dirty="0" err="1"/>
              <a:t>Pygame</a:t>
            </a:r>
            <a:r>
              <a:rPr lang="en-US" b="1" dirty="0"/>
              <a:t> –</a:t>
            </a:r>
            <a:r>
              <a:rPr lang="en-US" dirty="0"/>
              <a:t> pip install </a:t>
            </a:r>
            <a:r>
              <a:rPr lang="en-US" dirty="0" err="1"/>
              <a:t>pygame</a:t>
            </a:r>
            <a:r>
              <a:rPr lang="en-US" dirty="0"/>
              <a:t> (to play alarm sound).</a:t>
            </a:r>
          </a:p>
          <a:p>
            <a:endParaRPr lang="en-IN" dirty="0"/>
          </a:p>
        </p:txBody>
      </p:sp>
      <p:pic>
        <p:nvPicPr>
          <p:cNvPr id="5" name="Picture 4">
            <a:extLst>
              <a:ext uri="{FF2B5EF4-FFF2-40B4-BE49-F238E27FC236}">
                <a16:creationId xmlns:a16="http://schemas.microsoft.com/office/drawing/2014/main" id="{AD41FC50-6332-4EEE-B210-11A22B61A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120" y="4165600"/>
            <a:ext cx="2976880" cy="2976880"/>
          </a:xfrm>
          <a:prstGeom prst="rect">
            <a:avLst/>
          </a:prstGeom>
        </p:spPr>
      </p:pic>
      <p:pic>
        <p:nvPicPr>
          <p:cNvPr id="7" name="Picture 6">
            <a:extLst>
              <a:ext uri="{FF2B5EF4-FFF2-40B4-BE49-F238E27FC236}">
                <a16:creationId xmlns:a16="http://schemas.microsoft.com/office/drawing/2014/main" id="{6DC29AF5-39F8-4E87-9F87-697ED6ADA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420" y="-853758"/>
            <a:ext cx="5715000" cy="2428875"/>
          </a:xfrm>
          <a:prstGeom prst="rect">
            <a:avLst/>
          </a:prstGeom>
        </p:spPr>
      </p:pic>
    </p:spTree>
    <p:extLst>
      <p:ext uri="{BB962C8B-B14F-4D97-AF65-F5344CB8AC3E}">
        <p14:creationId xmlns:p14="http://schemas.microsoft.com/office/powerpoint/2010/main" val="52436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30F1A07-4409-4D94-8892-62546D71CD69}"/>
              </a:ext>
            </a:extLst>
          </p:cNvPr>
          <p:cNvSpPr txBox="1"/>
          <p:nvPr/>
        </p:nvSpPr>
        <p:spPr>
          <a:xfrm>
            <a:off x="497840" y="568960"/>
            <a:ext cx="10637520" cy="2677656"/>
          </a:xfrm>
          <a:prstGeom prst="rect">
            <a:avLst/>
          </a:prstGeom>
          <a:noFill/>
        </p:spPr>
        <p:txBody>
          <a:bodyPr wrap="square">
            <a:spAutoFit/>
          </a:bodyPr>
          <a:lstStyle/>
          <a:p>
            <a:r>
              <a:rPr lang="en-US" sz="2400" b="1" dirty="0"/>
              <a:t>Future works:- </a:t>
            </a:r>
          </a:p>
          <a:p>
            <a:r>
              <a:rPr lang="en-US" sz="2400" dirty="0"/>
              <a:t>In the real time driver fatigue detection system it is required to slow down a vehicle automatically when fatigue level crosses a certain limit. Instead of threshold drowsiness level it is suggested to design a continuous scale driver fatigue detection system. It monitors the level of drowsiness continuously and when this level exceeds a certain value a signal is generated which controls the hydraulic braking system of the vehicle. </a:t>
            </a:r>
            <a:endParaRPr lang="en-IN" sz="2400" dirty="0"/>
          </a:p>
        </p:txBody>
      </p:sp>
      <p:pic>
        <p:nvPicPr>
          <p:cNvPr id="13" name="Picture 12">
            <a:extLst>
              <a:ext uri="{FF2B5EF4-FFF2-40B4-BE49-F238E27FC236}">
                <a16:creationId xmlns:a16="http://schemas.microsoft.com/office/drawing/2014/main" id="{2139EC80-128B-4612-87DA-AD46B33A0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480" y="2967354"/>
            <a:ext cx="7792720" cy="3669898"/>
          </a:xfrm>
          <a:prstGeom prst="rect">
            <a:avLst/>
          </a:prstGeom>
        </p:spPr>
      </p:pic>
    </p:spTree>
    <p:extLst>
      <p:ext uri="{BB962C8B-B14F-4D97-AF65-F5344CB8AC3E}">
        <p14:creationId xmlns:p14="http://schemas.microsoft.com/office/powerpoint/2010/main" val="423973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ED81-738A-4FE1-8077-47CC81DD51B6}"/>
              </a:ext>
            </a:extLst>
          </p:cNvPr>
          <p:cNvSpPr>
            <a:spLocks noGrp="1"/>
          </p:cNvSpPr>
          <p:nvPr>
            <p:ph type="title"/>
          </p:nvPr>
        </p:nvSpPr>
        <p:spPr>
          <a:xfrm>
            <a:off x="1141413" y="110518"/>
            <a:ext cx="9905998" cy="1478570"/>
          </a:xfrm>
        </p:spPr>
        <p:txBody>
          <a:bodyPr/>
          <a:lstStyle/>
          <a:p>
            <a:r>
              <a:rPr lang="en-US" dirty="0"/>
              <a:t>Innovation</a:t>
            </a:r>
            <a:endParaRPr lang="en-IN" dirty="0"/>
          </a:p>
        </p:txBody>
      </p:sp>
      <p:sp>
        <p:nvSpPr>
          <p:cNvPr id="3" name="Content Placeholder 2">
            <a:extLst>
              <a:ext uri="{FF2B5EF4-FFF2-40B4-BE49-F238E27FC236}">
                <a16:creationId xmlns:a16="http://schemas.microsoft.com/office/drawing/2014/main" id="{7DEF0A14-04EA-4C31-9C45-63756C8306E8}"/>
              </a:ext>
            </a:extLst>
          </p:cNvPr>
          <p:cNvSpPr>
            <a:spLocks noGrp="1"/>
          </p:cNvSpPr>
          <p:nvPr>
            <p:ph idx="1"/>
          </p:nvPr>
        </p:nvSpPr>
        <p:spPr>
          <a:xfrm>
            <a:off x="978852" y="1142047"/>
            <a:ext cx="9905999" cy="3541714"/>
          </a:xfrm>
        </p:spPr>
        <p:txBody>
          <a:bodyPr/>
          <a:lstStyle/>
          <a:p>
            <a:r>
              <a:rPr lang="en-US" dirty="0"/>
              <a:t>A threshold is defined for example if score becomes greater than 15 that means the person’s eyes are closed for a long period of time. This is when the alarm using </a:t>
            </a:r>
            <a:r>
              <a:rPr lang="en-US" b="1" dirty="0" err="1"/>
              <a:t>sound.play</a:t>
            </a:r>
            <a:r>
              <a:rPr lang="en-US" b="1" dirty="0"/>
              <a:t>()</a:t>
            </a:r>
          </a:p>
          <a:p>
            <a:r>
              <a:rPr lang="en-US" b="1" dirty="0"/>
              <a:t>Alert message will reach nearest relative.</a:t>
            </a:r>
          </a:p>
          <a:p>
            <a:endParaRPr lang="en-IN" dirty="0"/>
          </a:p>
        </p:txBody>
      </p:sp>
      <p:sp>
        <p:nvSpPr>
          <p:cNvPr id="8" name="TextBox 7">
            <a:extLst>
              <a:ext uri="{FF2B5EF4-FFF2-40B4-BE49-F238E27FC236}">
                <a16:creationId xmlns:a16="http://schemas.microsoft.com/office/drawing/2014/main" id="{D8E9E087-F866-49E4-B5AC-1F91AF9256C1}"/>
              </a:ext>
            </a:extLst>
          </p:cNvPr>
          <p:cNvSpPr txBox="1"/>
          <p:nvPr/>
        </p:nvSpPr>
        <p:spPr>
          <a:xfrm>
            <a:off x="1645920" y="3799840"/>
            <a:ext cx="6939280" cy="1862048"/>
          </a:xfrm>
          <a:prstGeom prst="rect">
            <a:avLst/>
          </a:prstGeom>
          <a:noFill/>
        </p:spPr>
        <p:txBody>
          <a:bodyPr wrap="square" rtlCol="0">
            <a:spAutoFit/>
          </a:bodyPr>
          <a:lstStyle/>
          <a:p>
            <a:r>
              <a:rPr lang="en-US" sz="11500" dirty="0">
                <a:latin typeface="Bernard MT Condensed" panose="02050806060905020404" pitchFamily="18" charset="0"/>
              </a:rPr>
              <a:t>THANK YOU</a:t>
            </a:r>
            <a:endParaRPr lang="en-IN" sz="11500" dirty="0">
              <a:latin typeface="Bernard MT Condensed" panose="02050806060905020404" pitchFamily="18" charset="0"/>
            </a:endParaRPr>
          </a:p>
        </p:txBody>
      </p:sp>
    </p:spTree>
    <p:extLst>
      <p:ext uri="{BB962C8B-B14F-4D97-AF65-F5344CB8AC3E}">
        <p14:creationId xmlns:p14="http://schemas.microsoft.com/office/powerpoint/2010/main" val="1389409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3.xml><?xml version="1.0" encoding="utf-8"?>
<a:theme xmlns:a="http://schemas.openxmlformats.org/drawingml/2006/main" name="2_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4.xml><?xml version="1.0" encoding="utf-8"?>
<a:theme xmlns:a="http://schemas.openxmlformats.org/drawingml/2006/main" name="3_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themeOverride>
</file>

<file path=ppt/theme/themeOverride3.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4.xml><?xml version="1.0" encoding="utf-8"?>
<a:themeOverride xmlns:a="http://schemas.openxmlformats.org/drawingml/2006/main">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TM04033919[[fn=Circuit]]</Template>
  <TotalTime>100</TotalTime>
  <Words>631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9</vt:i4>
      </vt:variant>
    </vt:vector>
  </HeadingPairs>
  <TitlesOfParts>
    <vt:vector size="20" baseType="lpstr">
      <vt:lpstr>Arial</vt:lpstr>
      <vt:lpstr>Bernard MT Condensed</vt:lpstr>
      <vt:lpstr>Calibri</vt:lpstr>
      <vt:lpstr>Calibri Light</vt:lpstr>
      <vt:lpstr>Times New Roman</vt:lpstr>
      <vt:lpstr>Tw Cen MT</vt:lpstr>
      <vt:lpstr>Circuit</vt:lpstr>
      <vt:lpstr>1_Circuit</vt:lpstr>
      <vt:lpstr>2_Circuit</vt:lpstr>
      <vt:lpstr>3_Circuit</vt:lpstr>
      <vt:lpstr>Office Theme</vt:lpstr>
      <vt:lpstr>Driver Drowsiness Detection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Innovation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 </dc:title>
  <dc:creator>vivek</dc:creator>
  <cp:lastModifiedBy>vivek</cp:lastModifiedBy>
  <cp:revision>12</cp:revision>
  <dcterms:created xsi:type="dcterms:W3CDTF">2020-10-26T21:07:13Z</dcterms:created>
  <dcterms:modified xsi:type="dcterms:W3CDTF">2020-11-10T11:33:17Z</dcterms:modified>
</cp:coreProperties>
</file>