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7"/>
  </p:notesMasterIdLst>
  <p:sldIdLst>
    <p:sldId id="280" r:id="rId3"/>
    <p:sldId id="281" r:id="rId4"/>
    <p:sldId id="269" r:id="rId5"/>
    <p:sldId id="287" r:id="rId6"/>
    <p:sldId id="282" r:id="rId7"/>
    <p:sldId id="283" r:id="rId8"/>
    <p:sldId id="260" r:id="rId9"/>
    <p:sldId id="268" r:id="rId10"/>
    <p:sldId id="278" r:id="rId11"/>
    <p:sldId id="279" r:id="rId12"/>
    <p:sldId id="284" r:id="rId13"/>
    <p:sldId id="285" r:id="rId14"/>
    <p:sldId id="286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98261-8635-47C5-A21A-11C4CABF819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056B7-6D18-425B-8D76-D74320D3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9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DBF8E-286A-4328-ADCB-8A28D51B308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4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1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1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16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3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3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6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8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9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4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0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062" y="869314"/>
            <a:ext cx="10869930" cy="143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819275"/>
            <a:ext cx="10534650" cy="2608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F28DF9-4889-4166-AD9B-2F3978907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599" y="2623352"/>
            <a:ext cx="10215238" cy="423464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sz="2000" b="1" dirty="0" smtClean="0"/>
              <a:t>                                                                                                     </a:t>
            </a:r>
            <a:endParaRPr lang="en-IN" sz="2000" dirty="0"/>
          </a:p>
          <a:p>
            <a:pPr algn="just"/>
            <a:r>
              <a:rPr lang="en-IN" sz="2000" dirty="0"/>
              <a:t>                                                                                                       </a:t>
            </a:r>
          </a:p>
          <a:p>
            <a:pPr algn="just"/>
            <a:endParaRPr lang="en-IN" sz="2000" dirty="0"/>
          </a:p>
          <a:p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E81F60-A35D-480A-AB81-D7BF132A4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20" y="1345419"/>
            <a:ext cx="8681720" cy="1637324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ASSISTANT USING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RASA: Aryabhata</a:t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(Smart Conversational Agent with the Latest </a:t>
            </a:r>
            <a:r>
              <a:rPr lang="en-US" sz="2000" b="1" dirty="0" err="1" smtClean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b="1" dirty="0" smtClean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Question Answering Technology)</a:t>
            </a:r>
            <a:endParaRPr lang="en-IN" sz="28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4" name="Picture 8" descr="How To Build A Chatbot: 10 User Experience Design Mistakes To A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9" y="3173978"/>
            <a:ext cx="5846438" cy="34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DF28DF9-4889-4166-AD9B-2F3978907881}"/>
              </a:ext>
            </a:extLst>
          </p:cNvPr>
          <p:cNvSpPr txBox="1">
            <a:spLocks/>
          </p:cNvSpPr>
          <p:nvPr/>
        </p:nvSpPr>
        <p:spPr>
          <a:xfrm>
            <a:off x="1009599" y="2643016"/>
            <a:ext cx="10215238" cy="423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IN" dirty="0" smtClean="0"/>
          </a:p>
          <a:p>
            <a:r>
              <a:rPr lang="en-IN" sz="2000" dirty="0" smtClean="0"/>
              <a:t>                                                                                                </a:t>
            </a:r>
          </a:p>
          <a:p>
            <a:endParaRPr lang="en-IN" sz="2000" dirty="0" smtClean="0"/>
          </a:p>
          <a:p>
            <a:r>
              <a:rPr lang="en-IN" sz="2000" dirty="0" smtClean="0"/>
              <a:t>                                                                                                      </a:t>
            </a:r>
            <a:r>
              <a:rPr lang="en-IN" sz="2000" b="1" dirty="0" smtClean="0"/>
              <a:t>                                                                                                     </a:t>
            </a:r>
            <a:endParaRPr lang="en-IN" sz="2000" dirty="0" smtClean="0"/>
          </a:p>
          <a:p>
            <a:pPr algn="just"/>
            <a:r>
              <a:rPr lang="en-IN" sz="2000" dirty="0" smtClean="0"/>
              <a:t>                                                                                                       </a:t>
            </a:r>
          </a:p>
          <a:p>
            <a:pPr algn="just"/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94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2DDD429-A68E-9EB5-EDA7-FC7A502798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61722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-140" dirty="0"/>
              <a:t>Chatbot shell output</a:t>
            </a:r>
            <a:endParaRPr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8E385-04F8-80B8-3FB3-F012453FC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0" r="-1"/>
          <a:stretch/>
        </p:blipFill>
        <p:spPr>
          <a:xfrm>
            <a:off x="533400" y="1288779"/>
            <a:ext cx="11125200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D916-0B68-457F-8730-76985F4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2" y="869314"/>
            <a:ext cx="10869930" cy="738664"/>
          </a:xfrm>
        </p:spPr>
        <p:txBody>
          <a:bodyPr/>
          <a:lstStyle/>
          <a:p>
            <a:r>
              <a:rPr lang="en-IN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E00A-C4DD-4F9B-8605-4250ED63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02" y="2286000"/>
            <a:ext cx="10534650" cy="42165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Smart Conversational Agent with the Latest Chatbot and Question Answering Technology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/>
              <a:t>Through this technique user get </a:t>
            </a:r>
            <a:r>
              <a:rPr lang="en-US" sz="3200" dirty="0"/>
              <a:t>exciting way of learning</a:t>
            </a:r>
            <a:r>
              <a:rPr lang="en-US" sz="3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/>
              <a:t>This helps the user to manage time</a:t>
            </a:r>
            <a:r>
              <a:rPr lang="en-IN" sz="3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System will be developed for simple and convenient use for all categories of people</a:t>
            </a:r>
            <a:r>
              <a:rPr lang="en-IN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Reduce extra burden of cost for tuition.</a:t>
            </a:r>
          </a:p>
        </p:txBody>
      </p:sp>
    </p:spTree>
    <p:extLst>
      <p:ext uri="{BB962C8B-B14F-4D97-AF65-F5344CB8AC3E}">
        <p14:creationId xmlns:p14="http://schemas.microsoft.com/office/powerpoint/2010/main" val="41329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8E25-A297-4147-A24A-D07B842D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4707-F5B3-463A-98B4-0ED054C7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9275"/>
            <a:ext cx="10604500" cy="4505325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[1]</a:t>
            </a:r>
            <a:r>
              <a:rPr lang="en-IN" sz="2400" dirty="0"/>
              <a:t> </a:t>
            </a:r>
            <a:r>
              <a:rPr lang="en-US" sz="2400" dirty="0"/>
              <a:t>A. </a:t>
            </a:r>
            <a:r>
              <a:rPr lang="en-US" sz="2400" dirty="0" err="1"/>
              <a:t>Bordes</a:t>
            </a:r>
            <a:r>
              <a:rPr lang="en-US" sz="2400" dirty="0"/>
              <a:t> and J. Weston. Learning end-to-end goal-oriented dialog. </a:t>
            </a:r>
            <a:r>
              <a:rPr lang="en-US" sz="2400" dirty="0" err="1"/>
              <a:t>CoRR</a:t>
            </a:r>
            <a:r>
              <a:rPr lang="en-US" sz="2400" dirty="0"/>
              <a:t>, abs/1605.07683, 2016.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[2]</a:t>
            </a:r>
            <a:r>
              <a:rPr lang="en-IN" sz="2400" dirty="0">
                <a:cs typeface="Times New Roman" panose="02020603050405020304" pitchFamily="18" charset="0"/>
              </a:rPr>
              <a:t> https://arxiv.org/abs/1712.05181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[3] </a:t>
            </a:r>
            <a:r>
              <a:rPr lang="en-IN" sz="2400" dirty="0"/>
              <a:t>A. </a:t>
            </a:r>
            <a:r>
              <a:rPr lang="en-IN" sz="2400" dirty="0" err="1"/>
              <a:t>Joulin</a:t>
            </a:r>
            <a:r>
              <a:rPr lang="en-IN" sz="2400" dirty="0"/>
              <a:t>, E. Grave, P. Bojanowski, and T. </a:t>
            </a:r>
            <a:r>
              <a:rPr lang="en-IN" sz="2400" dirty="0" err="1"/>
              <a:t>Mikolov</a:t>
            </a:r>
            <a:r>
              <a:rPr lang="en-IN" sz="2400" dirty="0"/>
              <a:t>. Bag of tricks for efficient text classification. </a:t>
            </a:r>
            <a:r>
              <a:rPr lang="en-IN" sz="2400" dirty="0" err="1"/>
              <a:t>arXiv</a:t>
            </a:r>
            <a:r>
              <a:rPr lang="en-IN" sz="2400" dirty="0"/>
              <a:t> preprint arXiv:1607.01759, 2016.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[4] https://www.deepset.ai/blog/build-smart-conversational-agents-with-chatbots-qa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09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1A88-F874-4F69-B501-7A2170E6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2" y="869314"/>
            <a:ext cx="10869930" cy="738664"/>
          </a:xfrm>
        </p:spPr>
        <p:txBody>
          <a:bodyPr/>
          <a:lstStyle/>
          <a:p>
            <a:r>
              <a:rPr lang="en-IN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0D62-9BA6-4B0D-A6B2-52DEB0C0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02" y="2438400"/>
            <a:ext cx="10534650" cy="169706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IN" sz="2400" dirty="0"/>
              <a:t>[5]</a:t>
            </a:r>
            <a:r>
              <a:rPr lang="en-IN" sz="2400" dirty="0">
                <a:cs typeface="Times New Roman" panose="02020603050405020304" pitchFamily="18" charset="0"/>
              </a:rPr>
              <a:t> https://github.com/deepset-ai/haystack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[6]</a:t>
            </a:r>
            <a:r>
              <a:rPr lang="en-US" sz="2400" dirty="0"/>
              <a:t> https://arxiv.org/abs/1909.11942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2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9049F-AB14-4BD4-A273-BE57EC27255E}"/>
              </a:ext>
            </a:extLst>
          </p:cNvPr>
          <p:cNvSpPr txBox="1"/>
          <p:nvPr/>
        </p:nvSpPr>
        <p:spPr>
          <a:xfrm>
            <a:off x="2857500" y="2667000"/>
            <a:ext cx="6477000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THANK YOU</a:t>
            </a:r>
            <a:endParaRPr lang="en-IN" sz="5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8F86-56F3-4EF9-99ED-7255960A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04800"/>
            <a:ext cx="10869930" cy="469359"/>
          </a:xfrm>
        </p:spPr>
        <p:txBody>
          <a:bodyPr/>
          <a:lstStyle/>
          <a:p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CBDE-7B0E-47CC-8D70-D1EAF22F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066800"/>
            <a:ext cx="10598150" cy="3667125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provide </a:t>
            </a:r>
            <a:r>
              <a:rPr lang="en-IN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interactive medium of learning.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provide </a:t>
            </a:r>
            <a:r>
              <a:rPr lang="en-IN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 help for students.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Acts as a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Makes it easier for students to get information on specific subject like social science.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Improves student engagement.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provide an exciting way of learning.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24/7 Access </a:t>
            </a:r>
            <a:r>
              <a:rPr lang="en-IN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IN" sz="2000" dirty="0"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learning.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Assisting students for coping stress and pressure.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Helping with holiday homework.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 descr="A RASA based conversational AI Chatbot | Up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689600"/>
            <a:ext cx="2117725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ilding chatbot with Rasa and spaCy - Machine Learning 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7" y="5387043"/>
            <a:ext cx="2225675" cy="13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10 Reasons No-Code AI Chatbot Is Going to Be Big in 2022 | by Ashok Sharma  | Chatbots Lif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4" y="5589121"/>
            <a:ext cx="187292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5" name="Picture 26" descr="Cute Girl Cartoon Drawing at GetDrawings | Free download">
            <a:extLst>
              <a:ext uri="{FF2B5EF4-FFF2-40B4-BE49-F238E27FC236}">
                <a16:creationId xmlns:a16="http://schemas.microsoft.com/office/drawing/2014/main" id="{EF154304-8D24-401D-AE65-6D6895D6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83" y="4304665"/>
            <a:ext cx="565150" cy="565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2" name="Rectangle: Rounded Corners 1">
            <a:extLst>
              <a:ext uri="{FF2B5EF4-FFF2-40B4-BE49-F238E27FC236}">
                <a16:creationId xmlns:a16="http://schemas.microsoft.com/office/drawing/2014/main" id="{E1BC4243-6B41-4D93-81F7-04B2497C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738" y="1191578"/>
            <a:ext cx="2100263" cy="10302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Rasa NLU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Intent: question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entities: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: Rounded Corners 6">
            <a:extLst>
              <a:ext uri="{FF2B5EF4-FFF2-40B4-BE49-F238E27FC236}">
                <a16:creationId xmlns:a16="http://schemas.microsoft.com/office/drawing/2014/main" id="{7FB21FE8-EAB8-405B-8445-C02EDE29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82" y="3044190"/>
            <a:ext cx="2054225" cy="10001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Rasa Stack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Speech Bubble: Rectangle with Corners Rounded 7">
            <a:extLst>
              <a:ext uri="{FF2B5EF4-FFF2-40B4-BE49-F238E27FC236}">
                <a16:creationId xmlns:a16="http://schemas.microsoft.com/office/drawing/2014/main" id="{30DCBA46-FC70-4E6F-B4F8-CF90CFCD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858" y="2959418"/>
            <a:ext cx="1590675" cy="9080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French revolution happened?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B1A867-451B-47EB-A882-F4CD03E834A8}"/>
              </a:ext>
            </a:extLst>
          </p:cNvPr>
          <p:cNvSpPr/>
          <p:nvPr/>
        </p:nvSpPr>
        <p:spPr>
          <a:xfrm>
            <a:off x="818516" y="4054793"/>
            <a:ext cx="1400175" cy="129603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EE2ED5F-A040-47AE-AC54-9728FA70C584}"/>
              </a:ext>
            </a:extLst>
          </p:cNvPr>
          <p:cNvSpPr/>
          <p:nvPr/>
        </p:nvSpPr>
        <p:spPr>
          <a:xfrm>
            <a:off x="4678362" y="3402489"/>
            <a:ext cx="653415" cy="21971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8F78401-80DB-4919-9C2C-59CB02BDED71}"/>
              </a:ext>
            </a:extLst>
          </p:cNvPr>
          <p:cNvSpPr/>
          <p:nvPr/>
        </p:nvSpPr>
        <p:spPr>
          <a:xfrm rot="16200000">
            <a:off x="5928678" y="2568122"/>
            <a:ext cx="653415" cy="21971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3E87286-685F-4A9D-B687-56B592BD0AF1}"/>
              </a:ext>
            </a:extLst>
          </p:cNvPr>
          <p:cNvSpPr/>
          <p:nvPr/>
        </p:nvSpPr>
        <p:spPr>
          <a:xfrm rot="5400000">
            <a:off x="6295547" y="2590642"/>
            <a:ext cx="653415" cy="21971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7" name="Rectangle: Rounded Corners 12">
            <a:extLst>
              <a:ext uri="{FF2B5EF4-FFF2-40B4-BE49-F238E27FC236}">
                <a16:creationId xmlns:a16="http://schemas.microsoft.com/office/drawing/2014/main" id="{D63EA8E3-2AC5-4B9A-959D-A0A9AAFBF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142" y="4946491"/>
            <a:ext cx="2100263" cy="10302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Rasa Core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next_action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actions_</a:t>
            </a:r>
            <a:r>
              <a:rPr lang="en-US" altLang="en-US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utter_</a:t>
            </a:r>
            <a:r>
              <a:rPr lang="en-US" altLang="en-US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E5F860-665C-4D76-8827-9D7921CE9F9A}"/>
              </a:ext>
            </a:extLst>
          </p:cNvPr>
          <p:cNvSpPr/>
          <p:nvPr/>
        </p:nvSpPr>
        <p:spPr>
          <a:xfrm rot="5400000">
            <a:off x="6016306" y="4458970"/>
            <a:ext cx="653415" cy="21971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BA7C0D9-8902-4555-BF39-184FF234AFDB}"/>
              </a:ext>
            </a:extLst>
          </p:cNvPr>
          <p:cNvSpPr/>
          <p:nvPr/>
        </p:nvSpPr>
        <p:spPr>
          <a:xfrm>
            <a:off x="7778430" y="3600450"/>
            <a:ext cx="653415" cy="21971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4185EC6-AC57-4637-9127-8EC0BE15EA15}"/>
              </a:ext>
            </a:extLst>
          </p:cNvPr>
          <p:cNvSpPr/>
          <p:nvPr/>
        </p:nvSpPr>
        <p:spPr>
          <a:xfrm rot="10800000">
            <a:off x="7732075" y="3329305"/>
            <a:ext cx="653415" cy="21971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8" name="Rectangle: Rounded Corners 20">
            <a:extLst>
              <a:ext uri="{FF2B5EF4-FFF2-40B4-BE49-F238E27FC236}">
                <a16:creationId xmlns:a16="http://schemas.microsoft.com/office/drawing/2014/main" id="{C7179B26-8FBB-4EA9-8B2B-02B8A4A7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714" y="2918460"/>
            <a:ext cx="1441450" cy="12271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Haystack </a:t>
            </a:r>
            <a:r>
              <a:rPr lang="en-US" altLang="en-US" sz="1100" dirty="0" err="1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D89E1D69-6C86-430D-A6E6-8861638A5FEB}"/>
              </a:ext>
            </a:extLst>
          </p:cNvPr>
          <p:cNvSpPr/>
          <p:nvPr/>
        </p:nvSpPr>
        <p:spPr>
          <a:xfrm>
            <a:off x="9252264" y="3792220"/>
            <a:ext cx="260350" cy="30289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E33F6D8-4CA0-4221-9C82-86F68A5136DC}"/>
              </a:ext>
            </a:extLst>
          </p:cNvPr>
          <p:cNvSpPr/>
          <p:nvPr/>
        </p:nvSpPr>
        <p:spPr>
          <a:xfrm rot="10800000">
            <a:off x="4367687" y="5603558"/>
            <a:ext cx="980440" cy="235585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3" name="Speech Bubble: Rectangle with Corners Rounded 25">
            <a:extLst>
              <a:ext uri="{FF2B5EF4-FFF2-40B4-BE49-F238E27FC236}">
                <a16:creationId xmlns:a16="http://schemas.microsoft.com/office/drawing/2014/main" id="{BA155382-561F-408B-8CD5-6E25D345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283" y="5307012"/>
            <a:ext cx="1590675" cy="9080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Answer of asked question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100" dirty="0"/>
              <a:t>(5 May 1789)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le 53">
            <a:extLst>
              <a:ext uri="{FF2B5EF4-FFF2-40B4-BE49-F238E27FC236}">
                <a16:creationId xmlns:a16="http://schemas.microsoft.com/office/drawing/2014/main" id="{ED22C6E0-A3FD-4930-B9CD-FB54FFDE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120" y="985520"/>
            <a:ext cx="0" cy="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E7E6E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4BEE9A-469E-4D18-A5C9-658E26257F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54083" y="2221865"/>
            <a:ext cx="3552825" cy="287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3" name="object 2">
            <a:extLst>
              <a:ext uri="{FF2B5EF4-FFF2-40B4-BE49-F238E27FC236}">
                <a16:creationId xmlns:a16="http://schemas.microsoft.com/office/drawing/2014/main" id="{AC2B65A5-D88D-4A38-B522-D82CA5EA4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255" y="75818"/>
            <a:ext cx="9944100" cy="59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95"/>
              </a:spcBef>
            </a:pPr>
            <a:r>
              <a:rPr lang="en-US" sz="3600" spc="-210" dirty="0"/>
              <a:t>Aryabhata: H</a:t>
            </a:r>
            <a:r>
              <a:rPr lang="en-US" sz="3600" spc="-150" dirty="0"/>
              <a:t>omework assistant chatbot using </a:t>
            </a:r>
            <a:r>
              <a:rPr lang="en-US" sz="3600" spc="-150" dirty="0" smtClean="0"/>
              <a:t>Rasa</a:t>
            </a:r>
            <a:endParaRPr sz="3600" dirty="0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8C2F6C5E-C188-4FDB-A8DA-AC7A10262849}"/>
              </a:ext>
            </a:extLst>
          </p:cNvPr>
          <p:cNvSpPr txBox="1"/>
          <p:nvPr/>
        </p:nvSpPr>
        <p:spPr>
          <a:xfrm>
            <a:off x="8587578" y="5278734"/>
            <a:ext cx="34423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dirty="0">
              <a:latin typeface="Carlito"/>
              <a:cs typeface="Carlito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Carlito"/>
                <a:cs typeface="Carlito"/>
              </a:rPr>
              <a:t>Architecture </a:t>
            </a:r>
            <a:r>
              <a:rPr spc="10" dirty="0">
                <a:latin typeface="Carlito"/>
                <a:cs typeface="Carlito"/>
              </a:rPr>
              <a:t>of </a:t>
            </a:r>
            <a:r>
              <a:rPr spc="5" dirty="0">
                <a:latin typeface="Carlito"/>
                <a:cs typeface="Carlito"/>
              </a:rPr>
              <a:t>the </a:t>
            </a:r>
            <a:r>
              <a:rPr lang="en-IN" dirty="0">
                <a:latin typeface="Carlito"/>
              </a:rPr>
              <a:t>AI ASSISTANT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469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 animBg="1"/>
      <p:bldP spid="37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38" grpId="0" animBg="1"/>
      <p:bldP spid="38" grpId="1" animBg="1"/>
      <p:bldP spid="50" grpId="0" animBg="1"/>
      <p:bldP spid="50" grpId="1" animBg="1"/>
      <p:bldP spid="51" grpId="0" animBg="1"/>
      <p:bldP spid="51" grpId="1" animBg="1"/>
      <p:bldP spid="43" grpId="0" animBg="1"/>
      <p:bldP spid="43" grpId="1" animBg="1"/>
      <p:bldP spid="52" grpId="0" animBg="1"/>
      <p:bldP spid="52" grpId="1" animBg="1"/>
      <p:bldP spid="23" grpId="0"/>
      <p:bldP spid="23" grpId="1"/>
      <p:bldP spid="24" grpId="0"/>
      <p:bldP spid="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101E0-6958-4317-B2EA-EDBC70D66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/>
          <a:stretch/>
        </p:blipFill>
        <p:spPr>
          <a:xfrm>
            <a:off x="1371600" y="678772"/>
            <a:ext cx="9677400" cy="60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72A-12A8-4A03-B49D-4159018F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10515600" cy="738664"/>
          </a:xfrm>
        </p:spPr>
        <p:txBody>
          <a:bodyPr/>
          <a:lstStyle/>
          <a:p>
            <a:pPr algn="l"/>
            <a:r>
              <a:rPr lang="en-IN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00CE-BA8C-4374-A0BA-C300828C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5108"/>
            <a:ext cx="10534650" cy="4524315"/>
          </a:xfrm>
        </p:spPr>
        <p:txBody>
          <a:bodyPr/>
          <a:lstStyle/>
          <a:p>
            <a:pPr marL="285750" indent="-285750" algn="l" fontAlgn="t">
              <a:buFont typeface="Arial" panose="020B0604020202020204" pitchFamily="34" charset="0"/>
              <a:buChar char="•"/>
            </a:pPr>
            <a:r>
              <a:rPr lang="en-US" sz="2400" dirty="0"/>
              <a:t>The hypothesis is to build a state of the art technology that makes interactions between student and machines using natural language </a:t>
            </a:r>
            <a:r>
              <a:rPr lang="en-US" sz="2400" dirty="0" smtClean="0"/>
              <a:t>processing.</a:t>
            </a:r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AI </a:t>
            </a:r>
            <a:r>
              <a:rPr lang="en-US" sz="2400" dirty="0"/>
              <a:t>chatbot allow students to learn through online messages just like a regular chat conversation and provide exciting way of learning</a:t>
            </a:r>
            <a:r>
              <a:rPr lang="en-US" sz="2400" dirty="0" smtClean="0"/>
              <a:t>.</a:t>
            </a:r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Students </a:t>
            </a:r>
            <a:r>
              <a:rPr lang="en-US" sz="2400" dirty="0"/>
              <a:t>can learn or study anytime due to 24×7 access to AI learning. They may arrange their days without being tied to a specific location. </a:t>
            </a:r>
            <a:endParaRPr lang="en-US" sz="2400" dirty="0" smtClean="0"/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They </a:t>
            </a:r>
            <a:r>
              <a:rPr lang="en-US" sz="2400" dirty="0"/>
              <a:t>may learn on the go, at any location, and at any time. Plan their days with more productive times.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77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1D1C-ADB7-40BD-999D-CF791CF2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1000"/>
            <a:ext cx="10869930" cy="738664"/>
          </a:xfrm>
        </p:spPr>
        <p:txBody>
          <a:bodyPr/>
          <a:lstStyle/>
          <a:p>
            <a:r>
              <a:rPr lang="en-US" sz="4800" dirty="0"/>
              <a:t>INTRODUCTION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9427-AB68-4021-85F7-DB4B3DC0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10534650" cy="412432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Homework Assistant Application will make it easier for students to get information on specific subject like social science.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can respond to student questions around the clock without costing extra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entire teaching that user get is a deep learning based AI answers in </a:t>
            </a:r>
            <a:r>
              <a:rPr lang="en-US" sz="2400" dirty="0" err="1"/>
              <a:t>Realtime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proposed methodology provides an idea of using state of the art technology which is more exciting and interactive medium of learning as compared to trivial way of learning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use of chatbots in educational mobile apps help students in getting instant replies and help for their queries. </a:t>
            </a:r>
            <a:endParaRPr lang="en-IN" sz="2400" dirty="0"/>
          </a:p>
        </p:txBody>
      </p:sp>
      <p:pic>
        <p:nvPicPr>
          <p:cNvPr id="4" name="Picture 2" descr="A RASA based conversational AI Chatbot | Up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689600"/>
            <a:ext cx="2117725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uilding chatbot with Rasa and spaCy - Machine Learning 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7" y="5387043"/>
            <a:ext cx="2225675" cy="13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hat Is a Chatbot And Is It Better Than a Human | HP® Tech Tak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06" y="5387043"/>
            <a:ext cx="2413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46081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55" dirty="0"/>
              <a:t>Modular</a:t>
            </a:r>
            <a:r>
              <a:rPr sz="4400" spc="-565" dirty="0"/>
              <a:t> </a:t>
            </a:r>
            <a:r>
              <a:rPr sz="4400" spc="-190" dirty="0"/>
              <a:t>description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737105"/>
            <a:ext cx="10300335" cy="50675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" dirty="0">
                <a:latin typeface="Carlito"/>
                <a:cs typeface="Carlito"/>
              </a:rPr>
              <a:t>1.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lang="en-US" sz="2600" spc="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Research and Information gathering.</a:t>
            </a:r>
            <a:endParaRPr sz="2600" dirty="0">
              <a:latin typeface="Carlito"/>
              <a:cs typeface="Carlito"/>
            </a:endParaRPr>
          </a:p>
          <a:p>
            <a:pPr marL="12065" marR="884555">
              <a:lnSpc>
                <a:spcPct val="69800"/>
              </a:lnSpc>
              <a:spcBef>
                <a:spcPts val="975"/>
              </a:spcBef>
              <a:tabLst>
                <a:tab pos="688975" algn="l"/>
                <a:tab pos="689610" algn="l"/>
              </a:tabLst>
            </a:pPr>
            <a:endParaRPr sz="26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spc="15" dirty="0">
                <a:latin typeface="Carlito"/>
                <a:cs typeface="Carlito"/>
              </a:rPr>
              <a:t>2. </a:t>
            </a:r>
            <a:r>
              <a:rPr lang="en-US" sz="2600" spc="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Setting-up virtual environment and Rasa basic.</a:t>
            </a:r>
            <a:endParaRPr lang="en-IN"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6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600" spc="15" dirty="0">
                <a:latin typeface="Carlito"/>
                <a:cs typeface="Carlito"/>
              </a:rPr>
              <a:t>3. </a:t>
            </a:r>
            <a:r>
              <a:rPr lang="en-US" sz="2600" spc="15" dirty="0">
                <a:latin typeface="Carlito"/>
                <a:cs typeface="Carlito"/>
              </a:rPr>
              <a:t>Modifying intent, rule and stories and train model.</a:t>
            </a:r>
          </a:p>
          <a:p>
            <a:pPr marL="12700">
              <a:lnSpc>
                <a:spcPct val="100000"/>
              </a:lnSpc>
            </a:pPr>
            <a:endParaRPr lang="en-US" sz="2600" spc="15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en-US" sz="2600" dirty="0">
                <a:latin typeface="Carlito"/>
                <a:cs typeface="Carlito"/>
              </a:rPr>
              <a:t>4.</a:t>
            </a:r>
            <a:r>
              <a:rPr lang="en-US" sz="26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600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Haystack Question Answering implementation.</a:t>
            </a:r>
            <a:endParaRPr lang="en-US"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3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z="2600" spc="15" dirty="0">
                <a:latin typeface="Carlito"/>
                <a:cs typeface="Carlito"/>
              </a:rPr>
              <a:t>5.</a:t>
            </a:r>
            <a:r>
              <a:rPr lang="en-US" sz="2600" spc="-15" dirty="0">
                <a:latin typeface="Carlito"/>
                <a:cs typeface="Carlito"/>
              </a:rPr>
              <a:t> </a:t>
            </a:r>
            <a:r>
              <a:rPr lang="en-US" sz="2600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Writing custom code in</a:t>
            </a:r>
            <a:r>
              <a:rPr lang="en-US" sz="2600" spc="-19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600" spc="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Chatbot</a:t>
            </a:r>
            <a:r>
              <a:rPr lang="en-US" sz="26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600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</a:t>
            </a:r>
            <a:r>
              <a:rPr lang="en-US" sz="2600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600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integration</a:t>
            </a:r>
            <a:r>
              <a:rPr lang="en-US" sz="2600" spc="-204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600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with Haystack</a:t>
            </a:r>
            <a:r>
              <a:rPr lang="en-US" sz="2600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600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API</a:t>
            </a:r>
            <a:r>
              <a:rPr lang="en-US" sz="2600" spc="5" dirty="0">
                <a:latin typeface="Carlito"/>
                <a:cs typeface="Carlito"/>
              </a:rPr>
              <a:t>.</a:t>
            </a:r>
            <a:endParaRPr lang="en-US"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z="2600" spc="15" dirty="0">
                <a:latin typeface="Carlito"/>
                <a:cs typeface="Carlito"/>
              </a:rPr>
              <a:t>6.</a:t>
            </a:r>
            <a:r>
              <a:rPr lang="en-US" sz="2600" spc="-20" dirty="0">
                <a:latin typeface="Carlito"/>
                <a:cs typeface="Carlito"/>
              </a:rPr>
              <a:t> </a:t>
            </a:r>
            <a:r>
              <a:rPr lang="en-US" sz="2600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Setting up Telegram bot for UI and</a:t>
            </a:r>
            <a:r>
              <a:rPr lang="en-US" sz="2600" spc="-5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600" spc="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testing.</a:t>
            </a:r>
            <a:endParaRPr lang="en-US"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294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40" dirty="0"/>
              <a:t>Ui</a:t>
            </a:r>
            <a:r>
              <a:rPr sz="4400" spc="-430" dirty="0"/>
              <a:t> </a:t>
            </a:r>
            <a:r>
              <a:rPr sz="4400" spc="-225" dirty="0"/>
              <a:t>layout</a:t>
            </a:r>
            <a:endParaRPr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73A04D-B036-45F6-8208-AFE26650E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4253093" cy="5233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EF4B37-7F36-4D97-9116-799145242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19200"/>
            <a:ext cx="4589301" cy="52339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EC3224-1AB9-481A-9A50-107CC457FE03}"/>
              </a:ext>
            </a:extLst>
          </p:cNvPr>
          <p:cNvSpPr/>
          <p:nvPr/>
        </p:nvSpPr>
        <p:spPr>
          <a:xfrm>
            <a:off x="7086600" y="3124200"/>
            <a:ext cx="26670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281DC-D0F9-469A-892E-2D7CCA2B5C36}"/>
              </a:ext>
            </a:extLst>
          </p:cNvPr>
          <p:cNvSpPr/>
          <p:nvPr/>
        </p:nvSpPr>
        <p:spPr>
          <a:xfrm>
            <a:off x="7315200" y="4114800"/>
            <a:ext cx="14478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7639E-24F0-4234-B538-6E736ADB75D1}"/>
              </a:ext>
            </a:extLst>
          </p:cNvPr>
          <p:cNvSpPr/>
          <p:nvPr/>
        </p:nvSpPr>
        <p:spPr>
          <a:xfrm>
            <a:off x="7315200" y="4419600"/>
            <a:ext cx="1295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3179F-9462-4F38-87A2-146805138CBB}"/>
              </a:ext>
            </a:extLst>
          </p:cNvPr>
          <p:cNvSpPr/>
          <p:nvPr/>
        </p:nvSpPr>
        <p:spPr>
          <a:xfrm>
            <a:off x="7076440" y="5542280"/>
            <a:ext cx="26670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596B4E-DFDE-430E-940B-71D9047203F7}"/>
              </a:ext>
            </a:extLst>
          </p:cNvPr>
          <p:cNvSpPr/>
          <p:nvPr/>
        </p:nvSpPr>
        <p:spPr>
          <a:xfrm>
            <a:off x="7315200" y="6096000"/>
            <a:ext cx="1295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87EEB-81F0-7D44-B24B-42546533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11049000" cy="5271801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5BAE8466-C000-9E49-07FC-29FEEBF1AC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61722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-140" dirty="0"/>
              <a:t>Haystack </a:t>
            </a:r>
            <a:r>
              <a:rPr lang="en-US" sz="4400" spc="-140" dirty="0" err="1"/>
              <a:t>api</a:t>
            </a:r>
            <a:r>
              <a:rPr lang="en-US" sz="4400" spc="-140" dirty="0"/>
              <a:t> output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99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545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Carlito</vt:lpstr>
      <vt:lpstr>Gill Sans MT</vt:lpstr>
      <vt:lpstr>Times New Roman</vt:lpstr>
      <vt:lpstr>Trebuchet MS</vt:lpstr>
      <vt:lpstr>Office Theme</vt:lpstr>
      <vt:lpstr>1_Office Theme</vt:lpstr>
      <vt:lpstr>HOMEWORK ASSISTANT USING RASA: Aryabhata  (Smart Conversational Agent with the Latest Chatbot and Question Answering Technology)</vt:lpstr>
      <vt:lpstr>OBJECTIVES</vt:lpstr>
      <vt:lpstr>Aryabhata: Homework assistant chatbot using Rasa</vt:lpstr>
      <vt:lpstr>PowerPoint Presentation</vt:lpstr>
      <vt:lpstr>PROBLEM STATEMENT</vt:lpstr>
      <vt:lpstr>INTRODUCTION</vt:lpstr>
      <vt:lpstr>Modular description</vt:lpstr>
      <vt:lpstr>Ui layout</vt:lpstr>
      <vt:lpstr>Haystack api output</vt:lpstr>
      <vt:lpstr>Chatbot shell output</vt:lpstr>
      <vt:lpstr>CONCLUSION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Paper : Rasa: Open Source Language Understanding and Dialogue Management (2017 ) Project Title : Aryabhata: Homework assistant chatbot using ML</dc:title>
  <cp:lastModifiedBy>Vivek Kumar</cp:lastModifiedBy>
  <cp:revision>60</cp:revision>
  <dcterms:created xsi:type="dcterms:W3CDTF">2022-03-13T20:31:28Z</dcterms:created>
  <dcterms:modified xsi:type="dcterms:W3CDTF">2023-05-13T19:44:25Z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LastSaved">
    <vt:filetime>2022-03-13T00:00:00Z</vt:filetime>
  </property>
</Properties>
</file>