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67" r:id="rId24"/>
    <p:sldId id="268" r:id="rId25"/>
    <p:sldId id="269" r:id="rId26"/>
    <p:sldId id="270" r:id="rId27"/>
    <p:sldId id="271" r:id="rId28"/>
    <p:sldId id="272" r:id="rId29"/>
    <p:sldId id="266" r:id="rId30"/>
    <p:sldId id="258" r:id="rId31"/>
    <p:sldId id="259" r:id="rId32"/>
    <p:sldId id="260" r:id="rId33"/>
    <p:sldId id="261" r:id="rId34"/>
    <p:sldId id="262" r:id="rId35"/>
    <p:sldId id="263" r:id="rId36"/>
    <p:sldId id="264" r:id="rId37"/>
    <p:sldId id="26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1B0C3-D731-4E04-896A-F5F9140BBECC}" type="datetimeFigureOut">
              <a:rPr lang="en-US" smtClean="0"/>
              <a:t>10/14/2016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04EC41-33DF-4867-B790-1C62758FD726}" type="slidenum">
              <a:rPr lang="en-US" smtClean="0"/>
              <a:t>‹#›</a:t>
            </a:fld>
            <a:endParaRPr lang="en-US"/>
          </a:p>
        </p:txBody>
      </p:sp>
    </p:spTree>
    <p:extLst>
      <p:ext uri="{BB962C8B-B14F-4D97-AF65-F5344CB8AC3E}">
        <p14:creationId xmlns:p14="http://schemas.microsoft.com/office/powerpoint/2010/main" val="1435991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are three sections to the Bank</a:t>
            </a:r>
            <a:r>
              <a:rPr lang="en-US" baseline="0" dirty="0"/>
              <a:t> Information by Geographic location:</a:t>
            </a:r>
          </a:p>
          <a:p>
            <a:pPr marL="685800" lvl="1" indent="-228600">
              <a:buFont typeface="+mj-lt"/>
              <a:buAutoNum type="arabicPeriod"/>
            </a:pPr>
            <a:r>
              <a:rPr lang="en-US" baseline="0" dirty="0"/>
              <a:t>Banks segregated by State: The state information is broken down using Open refine through the Location column that is scrapped from the website. Using the Abbreviation of the state, the longitude and latitude values are obtained and the map is plotted. </a:t>
            </a:r>
          </a:p>
          <a:p>
            <a:pPr marL="685800" lvl="1" indent="-228600">
              <a:buFont typeface="+mj-lt"/>
              <a:buAutoNum type="arabicPeriod"/>
            </a:pPr>
            <a:r>
              <a:rPr lang="en-US" baseline="0" dirty="0"/>
              <a:t>Bank Asset by State: For a particular year, based on the state selected by the user through the map component, the distribution for the assets in that particular state display the banks asset value. </a:t>
            </a:r>
          </a:p>
          <a:p>
            <a:pPr marL="685800" lvl="1" indent="-228600">
              <a:buFont typeface="+mj-lt"/>
              <a:buAutoNum type="arabicPeriod"/>
            </a:pPr>
            <a:r>
              <a:rPr lang="en-US" baseline="0" dirty="0"/>
              <a:t>Total Number of Banks in a particular state: Based on the user selection and Year (depending on the data) we get the number of banks for a particular state. </a:t>
            </a:r>
          </a:p>
          <a:p>
            <a:pPr marL="228600" lvl="0" indent="-228600">
              <a:buFont typeface="Arial" panose="020B0604020202020204" pitchFamily="34" charset="0"/>
              <a:buChar char="•"/>
            </a:pPr>
            <a:r>
              <a:rPr lang="en-US" baseline="0" dirty="0"/>
              <a:t>All the graphs are connected to each other and clicking on one graph will display the updated results on all the graphs. </a:t>
            </a:r>
            <a:endParaRPr lang="en-US" dirty="0"/>
          </a:p>
        </p:txBody>
      </p:sp>
      <p:sp>
        <p:nvSpPr>
          <p:cNvPr id="4" name="Slide Number Placeholder 3"/>
          <p:cNvSpPr>
            <a:spLocks noGrp="1"/>
          </p:cNvSpPr>
          <p:nvPr>
            <p:ph type="sldNum" sz="quarter" idx="10"/>
          </p:nvPr>
        </p:nvSpPr>
        <p:spPr/>
        <p:txBody>
          <a:bodyPr/>
          <a:lstStyle/>
          <a:p>
            <a:fld id="{8E8E5A03-07CF-4A17-87BA-0C1F5CBF8DD4}" type="slidenum">
              <a:rPr lang="en-US" smtClean="0"/>
              <a:t>6</a:t>
            </a:fld>
            <a:endParaRPr lang="en-US"/>
          </a:p>
        </p:txBody>
      </p:sp>
    </p:spTree>
    <p:extLst>
      <p:ext uri="{BB962C8B-B14F-4D97-AF65-F5344CB8AC3E}">
        <p14:creationId xmlns:p14="http://schemas.microsoft.com/office/powerpoint/2010/main" val="1276287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7860B0E-F313-4273-87C8-A95F7ABA9BBA}"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1B72-5093-4826-9E17-6EF825CA5A3E}" type="slidenum">
              <a:rPr lang="en-US" smtClean="0"/>
              <a:t>‹#›</a:t>
            </a:fld>
            <a:endParaRPr lang="en-US"/>
          </a:p>
        </p:txBody>
      </p:sp>
    </p:spTree>
    <p:extLst>
      <p:ext uri="{BB962C8B-B14F-4D97-AF65-F5344CB8AC3E}">
        <p14:creationId xmlns:p14="http://schemas.microsoft.com/office/powerpoint/2010/main" val="415808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860B0E-F313-4273-87C8-A95F7ABA9BBA}"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1B72-5093-4826-9E17-6EF825CA5A3E}" type="slidenum">
              <a:rPr lang="en-US" smtClean="0"/>
              <a:t>‹#›</a:t>
            </a:fld>
            <a:endParaRPr lang="en-US"/>
          </a:p>
        </p:txBody>
      </p:sp>
    </p:spTree>
    <p:extLst>
      <p:ext uri="{BB962C8B-B14F-4D97-AF65-F5344CB8AC3E}">
        <p14:creationId xmlns:p14="http://schemas.microsoft.com/office/powerpoint/2010/main" val="3639266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860B0E-F313-4273-87C8-A95F7ABA9BBA}"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1B72-5093-4826-9E17-6EF825CA5A3E}" type="slidenum">
              <a:rPr lang="en-US" smtClean="0"/>
              <a:t>‹#›</a:t>
            </a:fld>
            <a:endParaRPr lang="en-US"/>
          </a:p>
        </p:txBody>
      </p:sp>
    </p:spTree>
    <p:extLst>
      <p:ext uri="{BB962C8B-B14F-4D97-AF65-F5344CB8AC3E}">
        <p14:creationId xmlns:p14="http://schemas.microsoft.com/office/powerpoint/2010/main" val="3871757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860B0E-F313-4273-87C8-A95F7ABA9BBA}"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1B72-5093-4826-9E17-6EF825CA5A3E}" type="slidenum">
              <a:rPr lang="en-US" smtClean="0"/>
              <a:t>‹#›</a:t>
            </a:fld>
            <a:endParaRPr lang="en-US"/>
          </a:p>
        </p:txBody>
      </p:sp>
    </p:spTree>
    <p:extLst>
      <p:ext uri="{BB962C8B-B14F-4D97-AF65-F5344CB8AC3E}">
        <p14:creationId xmlns:p14="http://schemas.microsoft.com/office/powerpoint/2010/main" val="1121426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860B0E-F313-4273-87C8-A95F7ABA9BBA}"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F1B72-5093-4826-9E17-6EF825CA5A3E}" type="slidenum">
              <a:rPr lang="en-US" smtClean="0"/>
              <a:t>‹#›</a:t>
            </a:fld>
            <a:endParaRPr lang="en-US"/>
          </a:p>
        </p:txBody>
      </p:sp>
    </p:spTree>
    <p:extLst>
      <p:ext uri="{BB962C8B-B14F-4D97-AF65-F5344CB8AC3E}">
        <p14:creationId xmlns:p14="http://schemas.microsoft.com/office/powerpoint/2010/main" val="3256840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860B0E-F313-4273-87C8-A95F7ABA9BBA}"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F1B72-5093-4826-9E17-6EF825CA5A3E}" type="slidenum">
              <a:rPr lang="en-US" smtClean="0"/>
              <a:t>‹#›</a:t>
            </a:fld>
            <a:endParaRPr lang="en-US"/>
          </a:p>
        </p:txBody>
      </p:sp>
    </p:spTree>
    <p:extLst>
      <p:ext uri="{BB962C8B-B14F-4D97-AF65-F5344CB8AC3E}">
        <p14:creationId xmlns:p14="http://schemas.microsoft.com/office/powerpoint/2010/main" val="3825415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860B0E-F313-4273-87C8-A95F7ABA9BBA}" type="datetimeFigureOut">
              <a:rPr lang="en-US" smtClean="0"/>
              <a:t>10/14/2016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FF1B72-5093-4826-9E17-6EF825CA5A3E}" type="slidenum">
              <a:rPr lang="en-US" smtClean="0"/>
              <a:t>‹#›</a:t>
            </a:fld>
            <a:endParaRPr lang="en-US"/>
          </a:p>
        </p:txBody>
      </p:sp>
    </p:spTree>
    <p:extLst>
      <p:ext uri="{BB962C8B-B14F-4D97-AF65-F5344CB8AC3E}">
        <p14:creationId xmlns:p14="http://schemas.microsoft.com/office/powerpoint/2010/main" val="2229774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860B0E-F313-4273-87C8-A95F7ABA9BBA}" type="datetimeFigureOut">
              <a:rPr lang="en-US" smtClean="0"/>
              <a:t>10/14/2016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FF1B72-5093-4826-9E17-6EF825CA5A3E}" type="slidenum">
              <a:rPr lang="en-US" smtClean="0"/>
              <a:t>‹#›</a:t>
            </a:fld>
            <a:endParaRPr lang="en-US"/>
          </a:p>
        </p:txBody>
      </p:sp>
    </p:spTree>
    <p:extLst>
      <p:ext uri="{BB962C8B-B14F-4D97-AF65-F5344CB8AC3E}">
        <p14:creationId xmlns:p14="http://schemas.microsoft.com/office/powerpoint/2010/main" val="1025147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60B0E-F313-4273-87C8-A95F7ABA9BBA}" type="datetimeFigureOut">
              <a:rPr lang="en-US" smtClean="0"/>
              <a:t>10/14/2016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FF1B72-5093-4826-9E17-6EF825CA5A3E}" type="slidenum">
              <a:rPr lang="en-US" smtClean="0"/>
              <a:t>‹#›</a:t>
            </a:fld>
            <a:endParaRPr lang="en-US"/>
          </a:p>
        </p:txBody>
      </p:sp>
    </p:spTree>
    <p:extLst>
      <p:ext uri="{BB962C8B-B14F-4D97-AF65-F5344CB8AC3E}">
        <p14:creationId xmlns:p14="http://schemas.microsoft.com/office/powerpoint/2010/main" val="1648792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860B0E-F313-4273-87C8-A95F7ABA9BBA}"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F1B72-5093-4826-9E17-6EF825CA5A3E}" type="slidenum">
              <a:rPr lang="en-US" smtClean="0"/>
              <a:t>‹#›</a:t>
            </a:fld>
            <a:endParaRPr lang="en-US"/>
          </a:p>
        </p:txBody>
      </p:sp>
    </p:spTree>
    <p:extLst>
      <p:ext uri="{BB962C8B-B14F-4D97-AF65-F5344CB8AC3E}">
        <p14:creationId xmlns:p14="http://schemas.microsoft.com/office/powerpoint/2010/main" val="544336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860B0E-F313-4273-87C8-A95F7ABA9BBA}"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F1B72-5093-4826-9E17-6EF825CA5A3E}" type="slidenum">
              <a:rPr lang="en-US" smtClean="0"/>
              <a:t>‹#›</a:t>
            </a:fld>
            <a:endParaRPr lang="en-US"/>
          </a:p>
        </p:txBody>
      </p:sp>
    </p:spTree>
    <p:extLst>
      <p:ext uri="{BB962C8B-B14F-4D97-AF65-F5344CB8AC3E}">
        <p14:creationId xmlns:p14="http://schemas.microsoft.com/office/powerpoint/2010/main" val="1883123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60B0E-F313-4273-87C8-A95F7ABA9BBA}" type="datetimeFigureOut">
              <a:rPr lang="en-US" smtClean="0"/>
              <a:t>10/14/2016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F1B72-5093-4826-9E17-6EF825CA5A3E}" type="slidenum">
              <a:rPr lang="en-US" smtClean="0"/>
              <a:t>‹#›</a:t>
            </a:fld>
            <a:endParaRPr lang="en-US"/>
          </a:p>
        </p:txBody>
      </p:sp>
    </p:spTree>
    <p:extLst>
      <p:ext uri="{BB962C8B-B14F-4D97-AF65-F5344CB8AC3E}">
        <p14:creationId xmlns:p14="http://schemas.microsoft.com/office/powerpoint/2010/main" val="3927100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t>Part 1: Data Scraping from URL to CSV files using Python</a:t>
            </a:r>
            <a:endParaRPr lang="en-US" sz="4400" b="1" dirty="0">
              <a:latin typeface="+mn-lt"/>
            </a:endParaRPr>
          </a:p>
        </p:txBody>
      </p:sp>
    </p:spTree>
    <p:extLst>
      <p:ext uri="{BB962C8B-B14F-4D97-AF65-F5344CB8AC3E}">
        <p14:creationId xmlns:p14="http://schemas.microsoft.com/office/powerpoint/2010/main" val="260492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470" y="2710760"/>
            <a:ext cx="10515600" cy="1325563"/>
          </a:xfrm>
        </p:spPr>
        <p:txBody>
          <a:bodyPr/>
          <a:lstStyle/>
          <a:p>
            <a:pPr algn="ctr"/>
            <a:r>
              <a:rPr lang="en-US" b="1" dirty="0"/>
              <a:t>STORY 2:STATISTICAL ANALYSIS BASED ON BANK ASSETS</a:t>
            </a:r>
          </a:p>
        </p:txBody>
      </p:sp>
    </p:spTree>
    <p:extLst>
      <p:ext uri="{BB962C8B-B14F-4D97-AF65-F5344CB8AC3E}">
        <p14:creationId xmlns:p14="http://schemas.microsoft.com/office/powerpoint/2010/main" val="2189319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920336"/>
          </a:xfrm>
        </p:spPr>
        <p:txBody>
          <a:bodyPr>
            <a:normAutofit/>
          </a:bodyPr>
          <a:lstStyle/>
          <a:p>
            <a:r>
              <a:rPr lang="en-US" sz="2400" b="1" dirty="0">
                <a:latin typeface="+mn-lt"/>
              </a:rPr>
              <a:t>2. STORYBOARD: </a:t>
            </a:r>
            <a:r>
              <a:rPr lang="en-US" sz="2400" b="1" dirty="0"/>
              <a:t>STATISTICAL ANALYSIS BASED ON BANK ASSETS</a:t>
            </a:r>
            <a:endParaRPr lang="en-US" sz="2400" b="1" dirty="0">
              <a:latin typeface="+mn-lt"/>
            </a:endParaRPr>
          </a:p>
        </p:txBody>
      </p:sp>
      <p:sp>
        <p:nvSpPr>
          <p:cNvPr id="3" name="Text Placeholder 2"/>
          <p:cNvSpPr>
            <a:spLocks noGrp="1"/>
          </p:cNvSpPr>
          <p:nvPr>
            <p:ph type="body" idx="1"/>
          </p:nvPr>
        </p:nvSpPr>
        <p:spPr>
          <a:xfrm>
            <a:off x="839788" y="1179443"/>
            <a:ext cx="5157787" cy="622853"/>
          </a:xfrm>
        </p:spPr>
        <p:txBody>
          <a:bodyPr/>
          <a:lstStyle/>
          <a:p>
            <a:r>
              <a:rPr lang="en-US" dirty="0"/>
              <a:t>        </a:t>
            </a:r>
            <a:r>
              <a:rPr lang="en-US" sz="2200" dirty="0"/>
              <a:t>BANK ASSET ANALYSIS</a:t>
            </a:r>
          </a:p>
        </p:txBody>
      </p:sp>
      <p:sp>
        <p:nvSpPr>
          <p:cNvPr id="4" name="Content Placeholder 3"/>
          <p:cNvSpPr>
            <a:spLocks noGrp="1"/>
          </p:cNvSpPr>
          <p:nvPr>
            <p:ph sz="half" idx="2"/>
          </p:nvPr>
        </p:nvSpPr>
        <p:spPr>
          <a:xfrm>
            <a:off x="839788" y="2100193"/>
            <a:ext cx="5157787" cy="4539146"/>
          </a:xfrm>
        </p:spPr>
        <p:txBody>
          <a:bodyPr>
            <a:normAutofit/>
          </a:bodyPr>
          <a:lstStyle/>
          <a:p>
            <a:r>
              <a:rPr lang="en-US" dirty="0"/>
              <a:t>We have used a box plot to analyze the trend that less than 10% banks own most of the net assets. (outlier analysis)</a:t>
            </a:r>
          </a:p>
          <a:p>
            <a:r>
              <a:rPr lang="en-US" dirty="0"/>
              <a:t>The histogram proves this fact as very few banks(count for banks) lie in the bins with higher asset values.</a:t>
            </a:r>
          </a:p>
        </p:txBody>
      </p:sp>
      <p:sp>
        <p:nvSpPr>
          <p:cNvPr id="5" name="Text Placeholder 4"/>
          <p:cNvSpPr>
            <a:spLocks noGrp="1"/>
          </p:cNvSpPr>
          <p:nvPr>
            <p:ph type="body" sz="quarter" idx="3"/>
          </p:nvPr>
        </p:nvSpPr>
        <p:spPr>
          <a:xfrm>
            <a:off x="6785810" y="1179443"/>
            <a:ext cx="4569577" cy="622853"/>
          </a:xfrm>
        </p:spPr>
        <p:txBody>
          <a:bodyPr>
            <a:normAutofit fontScale="92500" lnSpcReduction="20000"/>
          </a:bodyPr>
          <a:lstStyle/>
          <a:p>
            <a:r>
              <a:rPr lang="en-US" dirty="0"/>
              <a:t>BANK ANALYSIS BASED ON THE STAKE IN THE MARKET</a:t>
            </a:r>
          </a:p>
        </p:txBody>
      </p:sp>
      <p:sp>
        <p:nvSpPr>
          <p:cNvPr id="6" name="Content Placeholder 5"/>
          <p:cNvSpPr>
            <a:spLocks noGrp="1"/>
          </p:cNvSpPr>
          <p:nvPr>
            <p:ph sz="quarter" idx="4"/>
          </p:nvPr>
        </p:nvSpPr>
        <p:spPr>
          <a:xfrm>
            <a:off x="6479004" y="2099779"/>
            <a:ext cx="5183188" cy="4539560"/>
          </a:xfrm>
        </p:spPr>
        <p:txBody>
          <a:bodyPr>
            <a:noAutofit/>
          </a:bodyPr>
          <a:lstStyle/>
          <a:p>
            <a:r>
              <a:rPr lang="en-US" dirty="0"/>
              <a:t>A pie chart is used to analyze the percentage share of net asset for a particular bank for a given year.</a:t>
            </a:r>
          </a:p>
          <a:p>
            <a:r>
              <a:rPr lang="en-US" dirty="0"/>
              <a:t>The size of the angle gives the sum of assets for a particular year and also the running sum of assets. </a:t>
            </a:r>
          </a:p>
          <a:p>
            <a:r>
              <a:rPr lang="en-US" dirty="0"/>
              <a:t>It is very easy to understand that there a very few banks that have a majority stake in the market.</a:t>
            </a:r>
          </a:p>
          <a:p>
            <a:endParaRPr lang="en-US" sz="2000" dirty="0"/>
          </a:p>
        </p:txBody>
      </p:sp>
    </p:spTree>
    <p:extLst>
      <p:ext uri="{BB962C8B-B14F-4D97-AF65-F5344CB8AC3E}">
        <p14:creationId xmlns:p14="http://schemas.microsoft.com/office/powerpoint/2010/main" val="9537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4016328" y="1575392"/>
            <a:ext cx="775854" cy="415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412911" y="219217"/>
            <a:ext cx="11555895" cy="6497019"/>
          </a:xfrm>
          <a:prstGeom prst="rect">
            <a:avLst/>
          </a:prstGeom>
        </p:spPr>
      </p:pic>
      <p:sp>
        <p:nvSpPr>
          <p:cNvPr id="7" name="Right Arrow 6"/>
          <p:cNvSpPr/>
          <p:nvPr/>
        </p:nvSpPr>
        <p:spPr>
          <a:xfrm>
            <a:off x="3192379" y="850232"/>
            <a:ext cx="118559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767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2867383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1674757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470" y="2710760"/>
            <a:ext cx="10515600" cy="1325563"/>
          </a:xfrm>
        </p:spPr>
        <p:txBody>
          <a:bodyPr/>
          <a:lstStyle/>
          <a:p>
            <a:pPr algn="ctr"/>
            <a:r>
              <a:rPr lang="en-US" b="1" dirty="0"/>
              <a:t>STORY 3: PERFORMANCE ANNALYSIS</a:t>
            </a:r>
          </a:p>
        </p:txBody>
      </p:sp>
    </p:spTree>
    <p:extLst>
      <p:ext uri="{BB962C8B-B14F-4D97-AF65-F5344CB8AC3E}">
        <p14:creationId xmlns:p14="http://schemas.microsoft.com/office/powerpoint/2010/main" val="2496917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920336"/>
          </a:xfrm>
        </p:spPr>
        <p:txBody>
          <a:bodyPr>
            <a:normAutofit/>
          </a:bodyPr>
          <a:lstStyle/>
          <a:p>
            <a:r>
              <a:rPr lang="en-US" sz="2400" b="1" dirty="0">
                <a:latin typeface="+mn-lt"/>
              </a:rPr>
              <a:t>3. STORYBOARD: </a:t>
            </a:r>
            <a:r>
              <a:rPr lang="en-US" sz="2400" b="1" dirty="0"/>
              <a:t>PERFORMANCE REVIEW</a:t>
            </a:r>
            <a:endParaRPr lang="en-US" sz="2400" b="1" dirty="0">
              <a:latin typeface="+mn-lt"/>
            </a:endParaRPr>
          </a:p>
        </p:txBody>
      </p:sp>
      <p:sp>
        <p:nvSpPr>
          <p:cNvPr id="3" name="Text Placeholder 2"/>
          <p:cNvSpPr>
            <a:spLocks noGrp="1"/>
          </p:cNvSpPr>
          <p:nvPr>
            <p:ph type="body" idx="1"/>
          </p:nvPr>
        </p:nvSpPr>
        <p:spPr>
          <a:xfrm>
            <a:off x="939801" y="1553301"/>
            <a:ext cx="5157787" cy="622853"/>
          </a:xfrm>
        </p:spPr>
        <p:txBody>
          <a:bodyPr>
            <a:normAutofit/>
          </a:bodyPr>
          <a:lstStyle/>
          <a:p>
            <a:r>
              <a:rPr lang="en-US" sz="2200" dirty="0"/>
              <a:t>                TREND ANALYSIS</a:t>
            </a:r>
          </a:p>
          <a:p>
            <a:endParaRPr lang="en-US" sz="2200" dirty="0"/>
          </a:p>
        </p:txBody>
      </p:sp>
      <p:sp>
        <p:nvSpPr>
          <p:cNvPr id="4" name="Content Placeholder 3"/>
          <p:cNvSpPr>
            <a:spLocks noGrp="1"/>
          </p:cNvSpPr>
          <p:nvPr>
            <p:ph sz="half" idx="2"/>
          </p:nvPr>
        </p:nvSpPr>
        <p:spPr>
          <a:xfrm>
            <a:off x="839788" y="1864728"/>
            <a:ext cx="5157787" cy="4539146"/>
          </a:xfrm>
        </p:spPr>
        <p:txBody>
          <a:bodyPr>
            <a:normAutofit/>
          </a:bodyPr>
          <a:lstStyle/>
          <a:p>
            <a:r>
              <a:rPr lang="en-US" dirty="0"/>
              <a:t>Analyzed the banks based on the sum of sales by year. </a:t>
            </a:r>
          </a:p>
          <a:p>
            <a:pPr marL="0" indent="0">
              <a:buNone/>
            </a:pPr>
            <a:endParaRPr lang="en-US" dirty="0"/>
          </a:p>
        </p:txBody>
      </p:sp>
      <p:sp>
        <p:nvSpPr>
          <p:cNvPr id="5" name="Text Placeholder 4"/>
          <p:cNvSpPr>
            <a:spLocks noGrp="1"/>
          </p:cNvSpPr>
          <p:nvPr>
            <p:ph type="body" sz="quarter" idx="3"/>
          </p:nvPr>
        </p:nvSpPr>
        <p:spPr>
          <a:xfrm>
            <a:off x="6785810" y="1179443"/>
            <a:ext cx="4569577" cy="622853"/>
          </a:xfrm>
        </p:spPr>
        <p:txBody>
          <a:bodyPr>
            <a:normAutofit fontScale="92500" lnSpcReduction="10000"/>
          </a:bodyPr>
          <a:lstStyle/>
          <a:p>
            <a:r>
              <a:rPr lang="en-US" sz="2200" dirty="0"/>
              <a:t>TOTAL ASSETS BY QUARTER AND BY STATE</a:t>
            </a:r>
          </a:p>
        </p:txBody>
      </p:sp>
      <p:sp>
        <p:nvSpPr>
          <p:cNvPr id="6" name="Content Placeholder 5"/>
          <p:cNvSpPr>
            <a:spLocks noGrp="1"/>
          </p:cNvSpPr>
          <p:nvPr>
            <p:ph sz="quarter" idx="4"/>
          </p:nvPr>
        </p:nvSpPr>
        <p:spPr>
          <a:xfrm>
            <a:off x="6479004" y="2099779"/>
            <a:ext cx="5183188" cy="4539560"/>
          </a:xfrm>
        </p:spPr>
        <p:txBody>
          <a:bodyPr>
            <a:noAutofit/>
          </a:bodyPr>
          <a:lstStyle/>
          <a:p>
            <a:r>
              <a:rPr lang="en-US" sz="2000" dirty="0"/>
              <a:t>The net asset value for banks is summed by state for every quarter. </a:t>
            </a:r>
          </a:p>
          <a:p>
            <a:r>
              <a:rPr lang="en-US" sz="2000" dirty="0"/>
              <a:t>The pivot table displays the assets by quarter and also the assets for a particular bank by quarter. </a:t>
            </a:r>
          </a:p>
          <a:p>
            <a:r>
              <a:rPr lang="en-US" sz="2000" dirty="0"/>
              <a:t>The measures are bucketed into 2 sets, one for over a defined value for assets, represented in red and the others below the threshold in green. (KPI created)</a:t>
            </a:r>
          </a:p>
        </p:txBody>
      </p:sp>
    </p:spTree>
    <p:extLst>
      <p:ext uri="{BB962C8B-B14F-4D97-AF65-F5344CB8AC3E}">
        <p14:creationId xmlns:p14="http://schemas.microsoft.com/office/powerpoint/2010/main" val="123068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2966477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2724784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470" y="2710760"/>
            <a:ext cx="10515600" cy="1325563"/>
          </a:xfrm>
        </p:spPr>
        <p:txBody>
          <a:bodyPr/>
          <a:lstStyle/>
          <a:p>
            <a:pPr algn="ctr"/>
            <a:r>
              <a:rPr lang="en-US" b="1" dirty="0"/>
              <a:t>STORY 4: Best Performing Bank</a:t>
            </a:r>
          </a:p>
        </p:txBody>
      </p:sp>
    </p:spTree>
    <p:extLst>
      <p:ext uri="{BB962C8B-B14F-4D97-AF65-F5344CB8AC3E}">
        <p14:creationId xmlns:p14="http://schemas.microsoft.com/office/powerpoint/2010/main" val="1186122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1747" y="413251"/>
            <a:ext cx="5534528" cy="1325563"/>
          </a:xfrm>
        </p:spPr>
        <p:txBody>
          <a:bodyPr/>
          <a:lstStyle/>
          <a:p>
            <a:r>
              <a:rPr lang="en-US" b="1" dirty="0"/>
              <a:t>Part 1:Scrapping data</a:t>
            </a:r>
          </a:p>
        </p:txBody>
      </p:sp>
      <p:sp>
        <p:nvSpPr>
          <p:cNvPr id="3" name="Content Placeholder 3"/>
          <p:cNvSpPr txBox="1">
            <a:spLocks/>
          </p:cNvSpPr>
          <p:nvPr/>
        </p:nvSpPr>
        <p:spPr>
          <a:xfrm>
            <a:off x="839788" y="1524000"/>
            <a:ext cx="10838865" cy="51153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Steps carried out:</a:t>
            </a:r>
          </a:p>
          <a:p>
            <a:pPr lvl="1"/>
            <a:r>
              <a:rPr lang="en-US" dirty="0"/>
              <a:t>Get all date fields possible values for the 15 quarters</a:t>
            </a:r>
          </a:p>
          <a:p>
            <a:pPr lvl="1"/>
            <a:r>
              <a:rPr lang="en-US" dirty="0"/>
              <a:t>For every single quarter, we read the data from the table on the web page and get the rank of the bank, the location, the name and the assets</a:t>
            </a:r>
          </a:p>
          <a:p>
            <a:pPr lvl="1"/>
            <a:r>
              <a:rPr lang="en-US" dirty="0"/>
              <a:t>This data is dumped into the csv row by row</a:t>
            </a:r>
          </a:p>
          <a:p>
            <a:pPr lvl="1"/>
            <a:r>
              <a:rPr lang="en-US" dirty="0"/>
              <a:t>This process is carried out for every single quarter.</a:t>
            </a:r>
          </a:p>
          <a:p>
            <a:pPr lvl="1"/>
            <a:endParaRPr lang="en-US" dirty="0"/>
          </a:p>
          <a:p>
            <a:r>
              <a:rPr lang="en-US" dirty="0"/>
              <a:t>Packages used:</a:t>
            </a:r>
          </a:p>
          <a:p>
            <a:pPr lvl="1"/>
            <a:r>
              <a:rPr lang="en-US" dirty="0"/>
              <a:t>Beautiful soup </a:t>
            </a:r>
          </a:p>
          <a:p>
            <a:pPr marL="0" indent="0">
              <a:buNone/>
            </a:pPr>
            <a:endParaRPr lang="en-US" dirty="0"/>
          </a:p>
          <a:p>
            <a:pPr lvl="1"/>
            <a:endParaRPr lang="en-US" dirty="0"/>
          </a:p>
        </p:txBody>
      </p:sp>
    </p:spTree>
    <p:extLst>
      <p:ext uri="{BB962C8B-B14F-4D97-AF65-F5344CB8AC3E}">
        <p14:creationId xmlns:p14="http://schemas.microsoft.com/office/powerpoint/2010/main" val="1473194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Top and Bottom 10</a:t>
            </a:r>
          </a:p>
        </p:txBody>
      </p:sp>
      <p:sp>
        <p:nvSpPr>
          <p:cNvPr id="3" name="Content Placeholder 2"/>
          <p:cNvSpPr>
            <a:spLocks noGrp="1"/>
          </p:cNvSpPr>
          <p:nvPr>
            <p:ph idx="1"/>
          </p:nvPr>
        </p:nvSpPr>
        <p:spPr/>
        <p:txBody>
          <a:bodyPr/>
          <a:lstStyle/>
          <a:p>
            <a:r>
              <a:rPr lang="en-US" dirty="0"/>
              <a:t>Based on the formula: In a calculated field gives top and bottom by checking true.</a:t>
            </a:r>
          </a:p>
          <a:p>
            <a:pPr lvl="1"/>
            <a:r>
              <a:rPr lang="en-US" dirty="0"/>
              <a:t>index()&lt;=10 or last()&lt;=10 </a:t>
            </a:r>
          </a:p>
        </p:txBody>
      </p:sp>
    </p:spTree>
    <p:extLst>
      <p:ext uri="{BB962C8B-B14F-4D97-AF65-F5344CB8AC3E}">
        <p14:creationId xmlns:p14="http://schemas.microsoft.com/office/powerpoint/2010/main" val="1240715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4615" t="11239" r="5984" b="12665"/>
          <a:stretch/>
        </p:blipFill>
        <p:spPr>
          <a:xfrm>
            <a:off x="994610" y="433137"/>
            <a:ext cx="10331117" cy="5566610"/>
          </a:xfrm>
          <a:prstGeom prst="rect">
            <a:avLst/>
          </a:prstGeom>
        </p:spPr>
      </p:pic>
    </p:spTree>
    <p:extLst>
      <p:ext uri="{BB962C8B-B14F-4D97-AF65-F5344CB8AC3E}">
        <p14:creationId xmlns:p14="http://schemas.microsoft.com/office/powerpoint/2010/main" val="3732240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639"/>
            <a:ext cx="12192000" cy="6392721"/>
          </a:xfrm>
          <a:prstGeom prst="rect">
            <a:avLst/>
          </a:prstGeom>
        </p:spPr>
      </p:pic>
    </p:spTree>
    <p:extLst>
      <p:ext uri="{BB962C8B-B14F-4D97-AF65-F5344CB8AC3E}">
        <p14:creationId xmlns:p14="http://schemas.microsoft.com/office/powerpoint/2010/main" val="544401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8638" y="2027970"/>
            <a:ext cx="9144000" cy="2387600"/>
          </a:xfrm>
        </p:spPr>
        <p:txBody>
          <a:bodyPr>
            <a:normAutofit/>
          </a:bodyPr>
          <a:lstStyle/>
          <a:p>
            <a:r>
              <a:rPr lang="en-US" sz="4400" b="1" dirty="0"/>
              <a:t>Part 2: Data Scraping from PDF to CSV files using Python</a:t>
            </a:r>
          </a:p>
        </p:txBody>
      </p:sp>
    </p:spTree>
    <p:extLst>
      <p:ext uri="{BB962C8B-B14F-4D97-AF65-F5344CB8AC3E}">
        <p14:creationId xmlns:p14="http://schemas.microsoft.com/office/powerpoint/2010/main" val="44413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Scraping Technique Used</a:t>
            </a:r>
          </a:p>
        </p:txBody>
      </p:sp>
      <p:sp>
        <p:nvSpPr>
          <p:cNvPr id="3" name="Content Placeholder 2"/>
          <p:cNvSpPr>
            <a:spLocks noGrp="1"/>
          </p:cNvSpPr>
          <p:nvPr>
            <p:ph idx="1"/>
          </p:nvPr>
        </p:nvSpPr>
        <p:spPr/>
        <p:txBody>
          <a:bodyPr/>
          <a:lstStyle/>
          <a:p>
            <a:r>
              <a:rPr lang="en-US" dirty="0"/>
              <a:t>Find all class named ‘lightest’ using BeautifulSoup package.</a:t>
            </a:r>
          </a:p>
          <a:p>
            <a:r>
              <a:rPr lang="en-US" dirty="0"/>
              <a:t>Within this class check for links i.e. having &lt;a </a:t>
            </a:r>
            <a:r>
              <a:rPr lang="en-US" dirty="0" err="1"/>
              <a:t>href</a:t>
            </a:r>
            <a:r>
              <a:rPr lang="en-US" dirty="0"/>
              <a:t> /&gt; tags.</a:t>
            </a:r>
          </a:p>
          <a:p>
            <a:r>
              <a:rPr lang="en-US" dirty="0"/>
              <a:t>Check for links referencing “PeerGroup_1_” documents</a:t>
            </a:r>
          </a:p>
          <a:p>
            <a:r>
              <a:rPr lang="en-US" dirty="0"/>
              <a:t>Add all links referencing “PeerGroup_1_” in a list called finalList</a:t>
            </a:r>
          </a:p>
          <a:p>
            <a:r>
              <a:rPr lang="en-US" dirty="0"/>
              <a:t>Open the PDFs using the links in finalList and save the PDF documents</a:t>
            </a:r>
          </a:p>
          <a:p>
            <a:pPr marL="0" indent="0">
              <a:buNone/>
            </a:pPr>
            <a:endParaRPr lang="en-US" dirty="0"/>
          </a:p>
          <a:p>
            <a:endParaRPr lang="en-US" dirty="0"/>
          </a:p>
        </p:txBody>
      </p:sp>
    </p:spTree>
    <p:extLst>
      <p:ext uri="{BB962C8B-B14F-4D97-AF65-F5344CB8AC3E}">
        <p14:creationId xmlns:p14="http://schemas.microsoft.com/office/powerpoint/2010/main" val="3113444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for saving PDF files for Peer 1 banks</a:t>
            </a:r>
          </a:p>
        </p:txBody>
      </p:sp>
      <p:sp>
        <p:nvSpPr>
          <p:cNvPr id="4" name="Rectangle 1"/>
          <p:cNvSpPr>
            <a:spLocks noGrp="1" noChangeArrowheads="1"/>
          </p:cNvSpPr>
          <p:nvPr>
            <p:ph idx="1"/>
          </p:nvPr>
        </p:nvSpPr>
        <p:spPr bwMode="auto">
          <a:xfrm>
            <a:off x="2592925" y="1981563"/>
            <a:ext cx="8911687"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bs4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BeautifulSoup</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urllib.request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urlopen</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Link for scrapping</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url = </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"https://www.ffiec.gov/nicpubweb/content/BHCPRRPT/BHCPR_Peer.htm"</a:t>
            </a:r>
            <a:b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baseLink=</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"https://www.ffiec.gov/nicpubweb/content/BHCPRRPT/"</a:t>
            </a:r>
            <a:b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html = urlopen(url)</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finalList=[]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soup = BeautifulSoup(html, </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"html.parser"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#Code to filter in html elements</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tbl = soup.findAll(</a:t>
            </a:r>
            <a:r>
              <a:rPr kumimoji="0" lang="en-US" altLang="en-US" sz="7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class_</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'lightest'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tbl:</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t.find_all</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links=[link.attrs[</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href</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link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link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links:</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"PeerGroup_1_"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link:</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finalList.append(link)</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#Code to save PDF documents to the local system</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tempLink</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finalList: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navLink</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baseLink+tempLink</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response = urlopen(</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navLink</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tokens=</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tempLink.split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file = </a:t>
            </a:r>
            <a:r>
              <a:rPr kumimoji="0" lang="en-US" altLang="en-US" sz="7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open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(tokens[</a:t>
            </a:r>
            <a:r>
              <a:rPr kumimoji="0" lang="en-US" altLang="en-US" sz="7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wb</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file.write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response.read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file.close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"Completed"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5347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data from PDF to CSV</a:t>
            </a:r>
          </a:p>
        </p:txBody>
      </p:sp>
      <p:sp>
        <p:nvSpPr>
          <p:cNvPr id="3" name="Content Placeholder 2"/>
          <p:cNvSpPr>
            <a:spLocks noGrp="1"/>
          </p:cNvSpPr>
          <p:nvPr>
            <p:ph idx="1"/>
          </p:nvPr>
        </p:nvSpPr>
        <p:spPr/>
        <p:txBody>
          <a:bodyPr>
            <a:normAutofit fontScale="92500" lnSpcReduction="20000"/>
          </a:bodyPr>
          <a:lstStyle/>
          <a:p>
            <a:r>
              <a:rPr lang="en-US" dirty="0"/>
              <a:t>Target the PDFs by providing the path where the PDFs are stored.</a:t>
            </a:r>
          </a:p>
          <a:p>
            <a:r>
              <a:rPr lang="en-US" dirty="0"/>
              <a:t>Using </a:t>
            </a:r>
            <a:r>
              <a:rPr lang="en-US" dirty="0" err="1"/>
              <a:t>pdfminer</a:t>
            </a:r>
            <a:r>
              <a:rPr lang="en-US" dirty="0"/>
              <a:t> package extract the text from all the PDF documents one by one</a:t>
            </a:r>
          </a:p>
          <a:p>
            <a:r>
              <a:rPr lang="en-US" dirty="0"/>
              <a:t>Now open a text file and write the contents into it using </a:t>
            </a:r>
            <a:r>
              <a:rPr lang="en-US" dirty="0" err="1"/>
              <a:t>file.write</a:t>
            </a:r>
            <a:r>
              <a:rPr lang="en-US" dirty="0"/>
              <a:t>(data) function</a:t>
            </a:r>
          </a:p>
          <a:p>
            <a:r>
              <a:rPr lang="en-US" dirty="0"/>
              <a:t>By this stage all the PDF documents will be converted into text files</a:t>
            </a:r>
          </a:p>
          <a:p>
            <a:r>
              <a:rPr lang="en-US" dirty="0"/>
              <a:t>Now read the text files generated and separate the string based on the blank spaces in between using split() function.</a:t>
            </a:r>
          </a:p>
          <a:p>
            <a:r>
              <a:rPr lang="en-US" dirty="0"/>
              <a:t>Read line by line and append to the list.</a:t>
            </a:r>
          </a:p>
          <a:p>
            <a:r>
              <a:rPr lang="en-US" dirty="0"/>
              <a:t>Use csv package to write strings in the list to the csv file.</a:t>
            </a:r>
          </a:p>
          <a:p>
            <a:r>
              <a:rPr lang="en-US" dirty="0" err="1"/>
              <a:t>csv.writer</a:t>
            </a:r>
            <a:r>
              <a:rPr lang="en-US" dirty="0"/>
              <a:t>() and </a:t>
            </a:r>
            <a:r>
              <a:rPr lang="en-US" dirty="0" err="1"/>
              <a:t>csv.writerow</a:t>
            </a:r>
            <a:r>
              <a:rPr lang="en-US" dirty="0"/>
              <a:t>() functions can be used for this.</a:t>
            </a:r>
          </a:p>
          <a:p>
            <a:endParaRPr lang="en-US" dirty="0"/>
          </a:p>
          <a:p>
            <a:endParaRPr lang="en-US" dirty="0"/>
          </a:p>
        </p:txBody>
      </p:sp>
    </p:spTree>
    <p:extLst>
      <p:ext uri="{BB962C8B-B14F-4D97-AF65-F5344CB8AC3E}">
        <p14:creationId xmlns:p14="http://schemas.microsoft.com/office/powerpoint/2010/main" val="1950112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4179" y="219664"/>
            <a:ext cx="8911687" cy="659567"/>
          </a:xfrm>
        </p:spPr>
        <p:txBody>
          <a:bodyPr>
            <a:normAutofit fontScale="90000"/>
          </a:bodyPr>
          <a:lstStyle/>
          <a:p>
            <a:r>
              <a:rPr lang="en-US" dirty="0"/>
              <a:t>Code for converting PDF to CSV</a:t>
            </a:r>
          </a:p>
        </p:txBody>
      </p:sp>
      <p:sp>
        <p:nvSpPr>
          <p:cNvPr id="5" name="Rectangle 2"/>
          <p:cNvSpPr>
            <a:spLocks noGrp="1" noChangeArrowheads="1"/>
          </p:cNvSpPr>
          <p:nvPr>
            <p:ph idx="1"/>
          </p:nvPr>
        </p:nvSpPr>
        <p:spPr bwMode="auto">
          <a:xfrm>
            <a:off x="1663418" y="852854"/>
            <a:ext cx="9733208" cy="56477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glob</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os</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io</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PyPDF2</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csv</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pdfminer.pdfpage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PDFPage</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pdfminer.pdfinterp</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PDFResourceManager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PDFPageInterpreter</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pdfminer.layout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LAParams</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pdfminer.converter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TextConverter</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br>
              <a:rPr kumimoji="0" lang="en-US" altLang="en-US" sz="7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token=[]</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path = </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'D:\Scrapper2</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b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filename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glob.glob</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os.path.join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(path, </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'*.pdf'</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filePath</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open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(filename, </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rb</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#breaking paths</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token =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filename.split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fToken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=token[-</a:t>
            </a:r>
            <a:r>
              <a:rPr kumimoji="0" lang="en-US" altLang="en-US" sz="7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].split(</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#Parameters for Reading PDFs</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codec = </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'utf-8'</a:t>
            </a:r>
            <a:b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retString</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io.StringIO</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laparameters</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LAParams</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resourceManager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PDFResourceManager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device =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TextConverter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resourceManager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retString</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codec</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=codec, </a:t>
            </a:r>
            <a:r>
              <a:rPr kumimoji="0" lang="en-US" altLang="en-US" sz="700" b="0" i="0" u="none" strike="noStrike" cap="none" normalizeH="0" baseline="0" dirty="0" err="1">
                <a:ln>
                  <a:noFill/>
                </a:ln>
                <a:solidFill>
                  <a:srgbClr val="660099"/>
                </a:solidFill>
                <a:effectLst/>
                <a:latin typeface="Courier New" panose="02070309020205020404" pitchFamily="49" charset="0"/>
                <a:cs typeface="Courier New" panose="02070309020205020404" pitchFamily="49" charset="0"/>
              </a:rPr>
              <a:t>laparams</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laparameters</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interpreter =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PDFPageInterpreter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resourceManager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device)</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fileToWrite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fToken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".txt"</a:t>
            </a:r>
            <a:b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fileToWriteCSV</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fToken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".csv"</a:t>
            </a:r>
            <a:b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baseLocationText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"D:\Scrapper2\TextFolder</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+fileToWrite</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baseLocationCSV</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"D:\Scrapper2\CSVs</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fileToWriteCSV</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#Traversing the pages</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page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PDFPage.get_pages</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filePath</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interpreter.process_page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(page)</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data =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retString.getvalue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#Opening a text file to convert PDF to Text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file = </a:t>
            </a:r>
            <a:r>
              <a:rPr kumimoji="0" lang="en-US" altLang="en-US" sz="7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open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baseLocationText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'w'</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file.write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file.close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#Read the text file and Open the CSV file to write</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reads=</a:t>
            </a:r>
            <a:r>
              <a:rPr kumimoji="0" lang="en-US" altLang="en-US" sz="7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open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baseLocationText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rt</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with </a:t>
            </a:r>
            <a:r>
              <a:rPr kumimoji="0" lang="en-US" altLang="en-US" sz="7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open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baseLocationCSV</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"w"</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as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out_file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line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reads:</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listwords</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line.split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while </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listwords</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listwords.remove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out_csv</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csv.writer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out_file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out_csv.writerow</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listwords</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out_file.close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1006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661229" cy="712321"/>
          </a:xfrm>
        </p:spPr>
        <p:txBody>
          <a:bodyPr/>
          <a:lstStyle/>
          <a:p>
            <a:r>
              <a:rPr lang="en-US" dirty="0"/>
              <a:t>Review and Comments on data</a:t>
            </a:r>
          </a:p>
        </p:txBody>
      </p:sp>
      <p:sp>
        <p:nvSpPr>
          <p:cNvPr id="3" name="Content Placeholder 2"/>
          <p:cNvSpPr>
            <a:spLocks noGrp="1"/>
          </p:cNvSpPr>
          <p:nvPr>
            <p:ph idx="1"/>
          </p:nvPr>
        </p:nvSpPr>
        <p:spPr>
          <a:xfrm>
            <a:off x="1617784" y="1553307"/>
            <a:ext cx="9996853" cy="4592516"/>
          </a:xfrm>
        </p:spPr>
        <p:txBody>
          <a:bodyPr/>
          <a:lstStyle/>
          <a:p>
            <a:r>
              <a:rPr lang="en-US" dirty="0"/>
              <a:t>Since usually PDF is not converted back to text these are the issues faced</a:t>
            </a:r>
          </a:p>
          <a:p>
            <a:r>
              <a:rPr lang="en-US" dirty="0"/>
              <a:t>Additional line is added while converting PDF to CSV</a:t>
            </a:r>
          </a:p>
          <a:p>
            <a:r>
              <a:rPr lang="en-US" dirty="0"/>
              <a:t>There is no continuity in headers </a:t>
            </a:r>
          </a:p>
        </p:txBody>
      </p:sp>
    </p:spTree>
    <p:extLst>
      <p:ext uri="{BB962C8B-B14F-4D97-AF65-F5344CB8AC3E}">
        <p14:creationId xmlns:p14="http://schemas.microsoft.com/office/powerpoint/2010/main" val="3630060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85" y="2818179"/>
            <a:ext cx="10515600" cy="1325563"/>
          </a:xfrm>
        </p:spPr>
        <p:txBody>
          <a:bodyPr/>
          <a:lstStyle/>
          <a:p>
            <a:pPr algn="ctr"/>
            <a:r>
              <a:rPr lang="en-US" b="1" dirty="0"/>
              <a:t>Part 3: Graphs and Time Series Analysis</a:t>
            </a:r>
          </a:p>
        </p:txBody>
      </p:sp>
    </p:spTree>
    <p:extLst>
      <p:ext uri="{BB962C8B-B14F-4D97-AF65-F5344CB8AC3E}">
        <p14:creationId xmlns:p14="http://schemas.microsoft.com/office/powerpoint/2010/main" val="1134939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1747" y="413251"/>
            <a:ext cx="5534528" cy="1325563"/>
          </a:xfrm>
        </p:spPr>
        <p:txBody>
          <a:bodyPr/>
          <a:lstStyle/>
          <a:p>
            <a:pPr algn="ctr"/>
            <a:r>
              <a:rPr lang="en-US" b="1" dirty="0"/>
              <a:t>Code for Scrapping</a:t>
            </a:r>
          </a:p>
        </p:txBody>
      </p:sp>
      <p:sp>
        <p:nvSpPr>
          <p:cNvPr id="3" name="Content Placeholder 3"/>
          <p:cNvSpPr txBox="1">
            <a:spLocks/>
          </p:cNvSpPr>
          <p:nvPr/>
        </p:nvSpPr>
        <p:spPr>
          <a:xfrm>
            <a:off x="839788" y="1524000"/>
            <a:ext cx="10838865" cy="51153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lvl="1"/>
            <a:endParaRPr lang="en-US" dirty="0"/>
          </a:p>
        </p:txBody>
      </p:sp>
      <p:sp>
        <p:nvSpPr>
          <p:cNvPr id="4" name="Rectangle 3"/>
          <p:cNvSpPr/>
          <p:nvPr/>
        </p:nvSpPr>
        <p:spPr>
          <a:xfrm>
            <a:off x="1814766" y="2988748"/>
            <a:ext cx="8437566" cy="954107"/>
          </a:xfrm>
          <a:prstGeom prst="rect">
            <a:avLst/>
          </a:prstGeom>
        </p:spPr>
        <p:txBody>
          <a:bodyPr wrap="none">
            <a:spAutoFit/>
          </a:bodyPr>
          <a:lstStyle/>
          <a:p>
            <a:r>
              <a:rPr lang="en-US" sz="2800" dirty="0"/>
              <a:t>The code to scrape from a URL is in the following path: </a:t>
            </a:r>
          </a:p>
          <a:p>
            <a:r>
              <a:rPr lang="en-US" sz="2800" dirty="0"/>
              <a:t>Assignment 1_Team 6\Python Scripts\Part 1\Scrapper.py</a:t>
            </a:r>
          </a:p>
        </p:txBody>
      </p:sp>
    </p:spTree>
    <p:extLst>
      <p:ext uri="{BB962C8B-B14F-4D97-AF65-F5344CB8AC3E}">
        <p14:creationId xmlns:p14="http://schemas.microsoft.com/office/powerpoint/2010/main" val="1994142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1870809" y="1675227"/>
            <a:ext cx="8450381" cy="4394199"/>
          </a:xfrm>
          <a:prstGeom prst="rect">
            <a:avLst/>
          </a:prstGeom>
        </p:spPr>
      </p:pic>
      <p:sp>
        <p:nvSpPr>
          <p:cNvPr id="2" name="Title 1"/>
          <p:cNvSpPr>
            <a:spLocks noGrp="1"/>
          </p:cNvSpPr>
          <p:nvPr>
            <p:ph type="ctrTitle"/>
          </p:nvPr>
        </p:nvSpPr>
        <p:spPr>
          <a:xfrm>
            <a:off x="556532" y="643467"/>
            <a:ext cx="11210925" cy="744836"/>
          </a:xfrm>
        </p:spPr>
        <p:txBody>
          <a:bodyPr vert="horz" lIns="91440" tIns="45720" rIns="91440" bIns="45720" rtlCol="0" anchor="ctr">
            <a:normAutofit/>
          </a:bodyPr>
          <a:lstStyle/>
          <a:p>
            <a:r>
              <a:rPr lang="en-US" sz="3200" dirty="0">
                <a:solidFill>
                  <a:schemeClr val="bg1"/>
                </a:solidFill>
              </a:rPr>
              <a:t>Comparison of Institution’s Cross-Jurisdictional Claims over years</a:t>
            </a:r>
          </a:p>
        </p:txBody>
      </p:sp>
    </p:spTree>
    <p:extLst>
      <p:ext uri="{BB962C8B-B14F-4D97-AF65-F5344CB8AC3E}">
        <p14:creationId xmlns:p14="http://schemas.microsoft.com/office/powerpoint/2010/main" val="123035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870809" y="1675227"/>
            <a:ext cx="8450381" cy="4394199"/>
          </a:xfrm>
          <a:prstGeom prst="rect">
            <a:avLst/>
          </a:prstGeom>
        </p:spPr>
      </p:pic>
      <p:sp>
        <p:nvSpPr>
          <p:cNvPr id="2" name="Title 1"/>
          <p:cNvSpPr>
            <a:spLocks noGrp="1"/>
          </p:cNvSpPr>
          <p:nvPr>
            <p:ph type="ctrTitle"/>
          </p:nvPr>
        </p:nvSpPr>
        <p:spPr>
          <a:xfrm>
            <a:off x="556532" y="643467"/>
            <a:ext cx="11210925" cy="744836"/>
          </a:xfrm>
        </p:spPr>
        <p:txBody>
          <a:bodyPr vert="horz" lIns="91440" tIns="45720" rIns="91440" bIns="45720" rtlCol="0" anchor="ctr">
            <a:normAutofit/>
          </a:bodyPr>
          <a:lstStyle/>
          <a:p>
            <a:r>
              <a:rPr lang="en-US" sz="3200" dirty="0">
                <a:solidFill>
                  <a:schemeClr val="bg1"/>
                </a:solidFill>
              </a:rPr>
              <a:t>Comparison of Institution’s Payments over years</a:t>
            </a:r>
          </a:p>
        </p:txBody>
      </p:sp>
    </p:spTree>
    <p:extLst>
      <p:ext uri="{BB962C8B-B14F-4D97-AF65-F5344CB8AC3E}">
        <p14:creationId xmlns:p14="http://schemas.microsoft.com/office/powerpoint/2010/main" val="1433256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1870809" y="1675227"/>
            <a:ext cx="8450381" cy="4394199"/>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Year to Year Analysis of Total Exposures of Institutions</a:t>
            </a:r>
          </a:p>
        </p:txBody>
      </p:sp>
    </p:spTree>
    <p:extLst>
      <p:ext uri="{BB962C8B-B14F-4D97-AF65-F5344CB8AC3E}">
        <p14:creationId xmlns:p14="http://schemas.microsoft.com/office/powerpoint/2010/main" val="3927333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1870809" y="1675227"/>
            <a:ext cx="8450381" cy="4394199"/>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Comparison of Institution’s Securities Outstanding over years</a:t>
            </a:r>
          </a:p>
        </p:txBody>
      </p:sp>
    </p:spTree>
    <p:extLst>
      <p:ext uri="{BB962C8B-B14F-4D97-AF65-F5344CB8AC3E}">
        <p14:creationId xmlns:p14="http://schemas.microsoft.com/office/powerpoint/2010/main" val="1480289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891025" y="1675227"/>
            <a:ext cx="8409950" cy="4394199"/>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Comparison of Institution’s OTC Derivatives over years</a:t>
            </a:r>
          </a:p>
        </p:txBody>
      </p:sp>
    </p:spTree>
    <p:extLst>
      <p:ext uri="{BB962C8B-B14F-4D97-AF65-F5344CB8AC3E}">
        <p14:creationId xmlns:p14="http://schemas.microsoft.com/office/powerpoint/2010/main" val="4029911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1891025" y="1675227"/>
            <a:ext cx="8409950" cy="4394199"/>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Comparison of Institution’s Total Exposures over years</a:t>
            </a:r>
          </a:p>
        </p:txBody>
      </p:sp>
    </p:spTree>
    <p:extLst>
      <p:ext uri="{BB962C8B-B14F-4D97-AF65-F5344CB8AC3E}">
        <p14:creationId xmlns:p14="http://schemas.microsoft.com/office/powerpoint/2010/main" val="3242249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1870809" y="1675227"/>
            <a:ext cx="8450381" cy="4394199"/>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Year on Year Percentage change in Cross Jurisdictional Claim</a:t>
            </a:r>
          </a:p>
        </p:txBody>
      </p:sp>
    </p:spTree>
    <p:extLst>
      <p:ext uri="{BB962C8B-B14F-4D97-AF65-F5344CB8AC3E}">
        <p14:creationId xmlns:p14="http://schemas.microsoft.com/office/powerpoint/2010/main" val="568927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891025" y="1675227"/>
            <a:ext cx="8409950" cy="4394199"/>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Year over Year Analysis of Institutions Payment</a:t>
            </a:r>
          </a:p>
        </p:txBody>
      </p:sp>
    </p:spTree>
    <p:extLst>
      <p:ext uri="{BB962C8B-B14F-4D97-AF65-F5344CB8AC3E}">
        <p14:creationId xmlns:p14="http://schemas.microsoft.com/office/powerpoint/2010/main" val="189004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470" y="2710760"/>
            <a:ext cx="10515600" cy="1325563"/>
          </a:xfrm>
        </p:spPr>
        <p:txBody>
          <a:bodyPr/>
          <a:lstStyle/>
          <a:p>
            <a:pPr algn="ctr"/>
            <a:r>
              <a:rPr lang="en-US" b="1" dirty="0"/>
              <a:t>STORY 1: Geographic distribution of Banks and Assets</a:t>
            </a:r>
          </a:p>
        </p:txBody>
      </p:sp>
    </p:spTree>
    <p:extLst>
      <p:ext uri="{BB962C8B-B14F-4D97-AF65-F5344CB8AC3E}">
        <p14:creationId xmlns:p14="http://schemas.microsoft.com/office/powerpoint/2010/main" val="3613593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920336"/>
          </a:xfrm>
        </p:spPr>
        <p:txBody>
          <a:bodyPr>
            <a:normAutofit/>
          </a:bodyPr>
          <a:lstStyle/>
          <a:p>
            <a:r>
              <a:rPr lang="en-US" sz="2400" b="1" dirty="0">
                <a:latin typeface="+mn-lt"/>
              </a:rPr>
              <a:t>1. STORYBOARD: BANKS AND THEIR ASSET DISTRIBUTION BY LOCATION FOR A PARTICULAR YEAR </a:t>
            </a:r>
          </a:p>
        </p:txBody>
      </p:sp>
      <p:sp>
        <p:nvSpPr>
          <p:cNvPr id="3" name="Text Placeholder 2"/>
          <p:cNvSpPr>
            <a:spLocks noGrp="1"/>
          </p:cNvSpPr>
          <p:nvPr>
            <p:ph type="body" idx="1"/>
          </p:nvPr>
        </p:nvSpPr>
        <p:spPr>
          <a:xfrm>
            <a:off x="839788" y="1179443"/>
            <a:ext cx="5157787" cy="622853"/>
          </a:xfrm>
        </p:spPr>
        <p:txBody>
          <a:bodyPr/>
          <a:lstStyle/>
          <a:p>
            <a:r>
              <a:rPr lang="en-US" dirty="0"/>
              <a:t>        BANK GEOGRAPHIC LOCATION</a:t>
            </a:r>
          </a:p>
        </p:txBody>
      </p:sp>
      <p:sp>
        <p:nvSpPr>
          <p:cNvPr id="4" name="Content Placeholder 3"/>
          <p:cNvSpPr>
            <a:spLocks noGrp="1"/>
          </p:cNvSpPr>
          <p:nvPr>
            <p:ph sz="half" idx="2"/>
          </p:nvPr>
        </p:nvSpPr>
        <p:spPr>
          <a:xfrm>
            <a:off x="839788" y="2100193"/>
            <a:ext cx="5157787" cy="4539146"/>
          </a:xfrm>
        </p:spPr>
        <p:txBody>
          <a:bodyPr>
            <a:normAutofit fontScale="85000" lnSpcReduction="10000"/>
          </a:bodyPr>
          <a:lstStyle/>
          <a:p>
            <a:pPr lvl="1">
              <a:buFont typeface="+mj-lt"/>
              <a:buAutoNum type="arabicPeriod"/>
            </a:pPr>
            <a:r>
              <a:rPr lang="en-US" b="1" dirty="0"/>
              <a:t>Banks segregated by State</a:t>
            </a:r>
            <a:r>
              <a:rPr lang="en-US" dirty="0"/>
              <a:t>: The state information is broken down using Open refine through the Location column that is scrapped from the website. Using the Abbreviation of the state, the longitude and latitude values are obtained and the map is plotted. </a:t>
            </a:r>
          </a:p>
          <a:p>
            <a:pPr lvl="1">
              <a:buFont typeface="+mj-lt"/>
              <a:buAutoNum type="arabicPeriod"/>
            </a:pPr>
            <a:r>
              <a:rPr lang="en-US" b="1" dirty="0"/>
              <a:t>Bank Asset by State: </a:t>
            </a:r>
            <a:r>
              <a:rPr lang="en-US" dirty="0"/>
              <a:t>For a particular year, based on the state selected by the user through the map component, the distribution for the assets in that particular state display the banks asset value. </a:t>
            </a:r>
          </a:p>
          <a:p>
            <a:pPr lvl="1">
              <a:buFont typeface="+mj-lt"/>
              <a:buAutoNum type="arabicPeriod"/>
            </a:pPr>
            <a:r>
              <a:rPr lang="en-US" b="1" dirty="0"/>
              <a:t>Total Number of Banks in a particular state</a:t>
            </a:r>
            <a:r>
              <a:rPr lang="en-US" dirty="0"/>
              <a:t>: Based on the user selection and Year (depending on the data) we get the number of banks for a particular state. </a:t>
            </a:r>
          </a:p>
          <a:p>
            <a:endParaRPr lang="en-US" dirty="0"/>
          </a:p>
        </p:txBody>
      </p:sp>
      <p:sp>
        <p:nvSpPr>
          <p:cNvPr id="5" name="Text Placeholder 4"/>
          <p:cNvSpPr>
            <a:spLocks noGrp="1"/>
          </p:cNvSpPr>
          <p:nvPr>
            <p:ph type="body" sz="quarter" idx="3"/>
          </p:nvPr>
        </p:nvSpPr>
        <p:spPr>
          <a:xfrm>
            <a:off x="6172200" y="1179443"/>
            <a:ext cx="5183188" cy="622853"/>
          </a:xfrm>
        </p:spPr>
        <p:txBody>
          <a:bodyPr/>
          <a:lstStyle/>
          <a:p>
            <a:r>
              <a:rPr lang="en-US" dirty="0"/>
              <a:t>       ASSET DISTRIBUTION BY CITIES</a:t>
            </a:r>
          </a:p>
        </p:txBody>
      </p:sp>
      <p:sp>
        <p:nvSpPr>
          <p:cNvPr id="6" name="Content Placeholder 5"/>
          <p:cNvSpPr>
            <a:spLocks noGrp="1"/>
          </p:cNvSpPr>
          <p:nvPr>
            <p:ph sz="quarter" idx="4"/>
          </p:nvPr>
        </p:nvSpPr>
        <p:spPr>
          <a:xfrm>
            <a:off x="6172200" y="2099779"/>
            <a:ext cx="5183188" cy="4539560"/>
          </a:xfrm>
        </p:spPr>
        <p:txBody>
          <a:bodyPr>
            <a:noAutofit/>
          </a:bodyPr>
          <a:lstStyle/>
          <a:p>
            <a:pPr lvl="1">
              <a:buFont typeface="+mj-lt"/>
              <a:buAutoNum type="arabicPeriod"/>
            </a:pPr>
            <a:r>
              <a:rPr lang="en-US" sz="2000" b="1" dirty="0"/>
              <a:t>Bank Assets by State</a:t>
            </a:r>
            <a:r>
              <a:rPr lang="en-US" sz="2000" dirty="0"/>
              <a:t>: The state information is broken down using Open refine through the Location column that is scrapped from the website. Using the Abbreviation of the state, the longitude and latitude values are obtained and the map is plotted. </a:t>
            </a:r>
          </a:p>
          <a:p>
            <a:pPr lvl="1">
              <a:buFont typeface="+mj-lt"/>
              <a:buAutoNum type="arabicPeriod"/>
            </a:pPr>
            <a:r>
              <a:rPr lang="en-US" sz="2000" b="1" dirty="0"/>
              <a:t>Number of Banks by State: </a:t>
            </a:r>
            <a:r>
              <a:rPr lang="en-US" sz="2000" dirty="0"/>
              <a:t>For a particular year, based on the state selected by the user through the map component, the number of banks for the selected city are computed. </a:t>
            </a:r>
          </a:p>
          <a:p>
            <a:pPr marL="457200" lvl="1" indent="0">
              <a:buNone/>
            </a:pPr>
            <a:endParaRPr lang="en-US" sz="2000" dirty="0"/>
          </a:p>
          <a:p>
            <a:pPr marL="0" indent="0">
              <a:buNone/>
            </a:pPr>
            <a:endParaRPr lang="en-US" sz="2000" dirty="0"/>
          </a:p>
        </p:txBody>
      </p:sp>
    </p:spTree>
    <p:extLst>
      <p:ext uri="{BB962C8B-B14F-4D97-AF65-F5344CB8AC3E}">
        <p14:creationId xmlns:p14="http://schemas.microsoft.com/office/powerpoint/2010/main" val="366936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5287" y="195052"/>
            <a:ext cx="12528687" cy="7043947"/>
          </a:xfrm>
          <a:prstGeom prst="rect">
            <a:avLst/>
          </a:prstGeom>
        </p:spPr>
      </p:pic>
      <p:sp>
        <p:nvSpPr>
          <p:cNvPr id="13" name="Right Arrow 12"/>
          <p:cNvSpPr/>
          <p:nvPr/>
        </p:nvSpPr>
        <p:spPr>
          <a:xfrm>
            <a:off x="3246783" y="954157"/>
            <a:ext cx="1060174" cy="371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768626"/>
            <a:ext cx="2981739" cy="923330"/>
          </a:xfrm>
          <a:prstGeom prst="rect">
            <a:avLst/>
          </a:prstGeom>
          <a:noFill/>
        </p:spPr>
        <p:txBody>
          <a:bodyPr wrap="square" rtlCol="0">
            <a:spAutoFit/>
          </a:bodyPr>
          <a:lstStyle/>
          <a:p>
            <a:r>
              <a:rPr lang="en-US" dirty="0"/>
              <a:t>2 Dashboards for bank location distribution by stake in the market</a:t>
            </a:r>
          </a:p>
        </p:txBody>
      </p:sp>
    </p:spTree>
    <p:extLst>
      <p:ext uri="{BB962C8B-B14F-4D97-AF65-F5344CB8AC3E}">
        <p14:creationId xmlns:p14="http://schemas.microsoft.com/office/powerpoint/2010/main" val="800150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3011150" cy="7315200"/>
          </a:xfrm>
          <a:prstGeom prst="rect">
            <a:avLst/>
          </a:prstGeom>
        </p:spPr>
      </p:pic>
    </p:spTree>
    <p:extLst>
      <p:ext uri="{BB962C8B-B14F-4D97-AF65-F5344CB8AC3E}">
        <p14:creationId xmlns:p14="http://schemas.microsoft.com/office/powerpoint/2010/main" val="1226933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223793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565309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1090</Words>
  <Application>Microsoft Office PowerPoint</Application>
  <PresentationFormat>Widescreen</PresentationFormat>
  <Paragraphs>83</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Courier New</vt:lpstr>
      <vt:lpstr>Office Theme</vt:lpstr>
      <vt:lpstr>Part 1: Data Scraping from URL to CSV files using Python</vt:lpstr>
      <vt:lpstr>Part 1:Scrapping data</vt:lpstr>
      <vt:lpstr>Code for Scrapping</vt:lpstr>
      <vt:lpstr>STORY 1: Geographic distribution of Banks and Assets</vt:lpstr>
      <vt:lpstr>1. STORYBOARD: BANKS AND THEIR ASSET DISTRIBUTION BY LOCATION FOR A PARTICULAR YEAR </vt:lpstr>
      <vt:lpstr>PowerPoint Presentation</vt:lpstr>
      <vt:lpstr>PowerPoint Presentation</vt:lpstr>
      <vt:lpstr>PowerPoint Presentation</vt:lpstr>
      <vt:lpstr>PowerPoint Presentation</vt:lpstr>
      <vt:lpstr>STORY 2:STATISTICAL ANALYSIS BASED ON BANK ASSETS</vt:lpstr>
      <vt:lpstr>2. STORYBOARD: STATISTICAL ANALYSIS BASED ON BANK ASSETS</vt:lpstr>
      <vt:lpstr>PowerPoint Presentation</vt:lpstr>
      <vt:lpstr>PowerPoint Presentation</vt:lpstr>
      <vt:lpstr>PowerPoint Presentation</vt:lpstr>
      <vt:lpstr>STORY 3: PERFORMANCE ANNALYSIS</vt:lpstr>
      <vt:lpstr>3. STORYBOARD: PERFORMANCE REVIEW</vt:lpstr>
      <vt:lpstr>PowerPoint Presentation</vt:lpstr>
      <vt:lpstr>PowerPoint Presentation</vt:lpstr>
      <vt:lpstr>STORY 4: Best Performing Bank</vt:lpstr>
      <vt:lpstr>Top and Bottom 10</vt:lpstr>
      <vt:lpstr>PowerPoint Presentation</vt:lpstr>
      <vt:lpstr>PowerPoint Presentation</vt:lpstr>
      <vt:lpstr>Part 2: Data Scraping from PDF to CSV files using Python</vt:lpstr>
      <vt:lpstr>Scraping Technique Used</vt:lpstr>
      <vt:lpstr>Code for saving PDF files for Peer 1 banks</vt:lpstr>
      <vt:lpstr>Converting data from PDF to CSV</vt:lpstr>
      <vt:lpstr>Code for converting PDF to CSV</vt:lpstr>
      <vt:lpstr>Review and Comments on data</vt:lpstr>
      <vt:lpstr>Part 3: Graphs and Time Series Analysis</vt:lpstr>
      <vt:lpstr>Comparison of Institution’s Cross-Jurisdictional Claims over years</vt:lpstr>
      <vt:lpstr>Comparison of Institution’s Payments over years</vt:lpstr>
      <vt:lpstr>Year to Year Analysis of Total Exposures of Institutions</vt:lpstr>
      <vt:lpstr>Comparison of Institution’s Securities Outstanding over years</vt:lpstr>
      <vt:lpstr>Comparison of Institution’s OTC Derivatives over years</vt:lpstr>
      <vt:lpstr>Comparison of Institution’s Total Exposures over years</vt:lpstr>
      <vt:lpstr>Year on Year Percentage change in Cross Jurisdictional Claim</vt:lpstr>
      <vt:lpstr>Year over Year Analysis of Institutions Payment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Institution over Total Exposures</dc:title>
  <dc:creator>Vivek Dalal</dc:creator>
  <cp:lastModifiedBy>Vivek Dalal</cp:lastModifiedBy>
  <cp:revision>11</cp:revision>
  <dcterms:created xsi:type="dcterms:W3CDTF">2016-10-15T00:17:48Z</dcterms:created>
  <dcterms:modified xsi:type="dcterms:W3CDTF">2016-10-15T03:26:42Z</dcterms:modified>
</cp:coreProperties>
</file>