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941c333a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941c333a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94bbe0305_1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94bbe0305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Fig 1: Modify Search will be freezed.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Fig 1: Scroll available.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Fig 2: Scroll available.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Fig 3: Scroll available.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94bbe0305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94bbe0305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</a:rPr>
              <a:t>Since User is already logged in now: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Fig 3: When User performs action “SAVE” -&gt; Prompt message “</a:t>
            </a:r>
            <a:r>
              <a:rPr b="1" lang="en-GB" sz="900">
                <a:solidFill>
                  <a:schemeClr val="dk1"/>
                </a:solidFill>
              </a:rPr>
              <a:t>Job Saved Successfully</a:t>
            </a:r>
            <a:r>
              <a:rPr lang="en-GB" sz="900">
                <a:solidFill>
                  <a:schemeClr val="dk1"/>
                </a:solidFill>
              </a:rPr>
              <a:t>”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Fig 3: When User performs action “APPLY” -&gt; Prompt message “</a:t>
            </a:r>
            <a:r>
              <a:rPr b="1" lang="en-GB" sz="900">
                <a:solidFill>
                  <a:schemeClr val="dk1"/>
                </a:solidFill>
              </a:rPr>
              <a:t>Successfully Applied” -&gt; The admin should receive this application.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94bbe0305_1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94bbe0305_1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94bbe0305_1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94bbe0305_1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94bbe0305_1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94bbe0305_1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94bbe0305_1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94bbe0305_1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94bbe0305_1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94bbe0305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Drop Down: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District - Via API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City - Via API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State</a:t>
            </a:r>
            <a:r>
              <a:rPr lang="en-GB" sz="900">
                <a:solidFill>
                  <a:schemeClr val="dk1"/>
                </a:solidFill>
              </a:rPr>
              <a:t> - Via API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Gender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Birth Date - Date Format, Calendar Drop Down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Height - Drop Down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Weight - Drop Down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Religion - Drop Down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Category - Drop Down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Fig 1: If </a:t>
            </a:r>
            <a:r>
              <a:rPr b="1" lang="en-GB" sz="900">
                <a:solidFill>
                  <a:schemeClr val="dk1"/>
                </a:solidFill>
              </a:rPr>
              <a:t>Profile Headline </a:t>
            </a:r>
            <a:r>
              <a:rPr lang="en-GB" sz="900">
                <a:solidFill>
                  <a:schemeClr val="dk1"/>
                </a:solidFill>
              </a:rPr>
              <a:t>is more that 250 words, it must throw an error message.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Fig 1: Can we pull the email id and number, show automatically, as the user will provide the same while he registers.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94bbe0305_1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94bbe0305_1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Drop Down: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Course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Passing Year - Date Format (Can be MM/DD)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Marks Obtained - %, CGPA</a:t>
            </a:r>
            <a:endParaRPr sz="9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94bbe0305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894bbe0305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94bbe0305_1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894bbe0305_1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 2: On both action, Insolation should </a:t>
            </a:r>
            <a:r>
              <a:rPr lang="en-GB"/>
              <a:t>receive</a:t>
            </a:r>
            <a:r>
              <a:rPr lang="en-GB"/>
              <a:t> a notification, so that Insolation could further blacklist or whitelist users device and email id in terms of communication.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2085bab8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2085bab8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same Password and OTP verification will be required while changing the Primary Mobile Number.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82085bab8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82085bab8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41c333a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41c333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Fig 1:</a:t>
            </a:r>
            <a:r>
              <a:rPr lang="en-GB" sz="900"/>
              <a:t> If Email or Password is incorrect, it should show an error message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Fig 3:</a:t>
            </a:r>
            <a:r>
              <a:rPr lang="en-GB" sz="900"/>
              <a:t> If the OTP is incorrect, New Password is not matching with Confirm New Password, it should throw an error message. If all fields are correct throw message “Password Changed </a:t>
            </a:r>
            <a:r>
              <a:rPr lang="en-GB" sz="900"/>
              <a:t>Successfully</a:t>
            </a:r>
            <a:r>
              <a:rPr lang="en-GB" sz="900"/>
              <a:t>”. And by default go-to the Login Page (Fig 1).</a:t>
            </a:r>
            <a:endParaRPr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941c333a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941c333a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If the email or mobile number is incorrect, throw an error message “</a:t>
            </a:r>
            <a:r>
              <a:rPr b="1" lang="en-GB" sz="900"/>
              <a:t>Enter Valid Email</a:t>
            </a:r>
            <a:r>
              <a:rPr lang="en-GB" sz="900"/>
              <a:t>” / “</a:t>
            </a:r>
            <a:r>
              <a:rPr b="1" lang="en-GB" sz="900"/>
              <a:t>Enter Valid Mobile Number</a:t>
            </a:r>
            <a:r>
              <a:rPr lang="en-GB" sz="900"/>
              <a:t>”.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Email Id and Mobile number has to be OTP verified.</a:t>
            </a:r>
            <a:endParaRPr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41c333a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41c333a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/>
              <a:t>COURSE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/>
              <a:t>DROP DOWN LIST INCLUDING: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MBA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BBA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BTECH/BE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OTHERS  BY SELECTING THIS A NEW BOX WILL OPEN WHERE A COURSE NAME CAN BE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FILLED BY CANDIDATE WHICH AIN’T MENTIONED IN OUR DROP DOWN LIST (SAME IS TO BE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APPLIED FOR OTHER SECTIONS TOO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/>
              <a:t>SPECIALIZATION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NA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HR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MARKETING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FINANCE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HR &amp; MARKETING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OTHERS  AS ABOVE SECTION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/>
              <a:t>EXPERIENCE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FRESHER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0 TO 1 YRS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1 TO 2 YRS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AND SO ON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/>
              <a:t>FUNCTIONAL AREA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SALES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MARKETING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DIGITAL MARKETING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ACCOUNTING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AND SO ON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OTHERS  AS ABOVE SECTION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/>
              <a:t>LOCATION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ALL INDIA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JAMSHEDPUR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RANCHI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/>
              <a:t>BENGALURU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OTHERS  AS ABOVE SECTION</a:t>
            </a:r>
            <a:endParaRPr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941c333a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941c333a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Fig 1: Modify Search will be freezed.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Fig 1: Scroll available.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Fig 2: Scroll available.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Fig 3: Scroll available.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941c333a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941c333a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941c333a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941c333a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94bbe0305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94bbe0305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COURSE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DROP DOWN LIST INCLUDING: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MBA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BBA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BTECH/BE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OTHERS  BY SELECTING THIS A NEW BOX WILL OPEN WHERE A COURSE NAME CAN BE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FILLED BY CANDIDATE WHICH AIN’T MENTIONED IN OUR DROP DOWN LIST (SAME IS TO BE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APPLIED FOR OTHER SECTIONS TOO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SPECIALIZATION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NA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HR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MARKETING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FINANCE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HR &amp; MARKETING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OTHERS  AS ABOVE SECTION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EXPERIENCE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FRESHER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0 TO 1 YRS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 TO 2 YRS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AND SO ON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FUNCTIONAL AREA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SALES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MARKETING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DIGITAL MARKETING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ACCOUNTING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AND SO ON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OTHERS  AS ABOVE SECTION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LOCATION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ALL INDIA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JAMSHEDPUR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RANCHI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BENGALURU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OTHERS  AS ABOVE SECTION</a:t>
            </a:r>
            <a:endParaRPr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6" y="130448"/>
            <a:ext cx="1100806" cy="12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2217300"/>
            <a:ext cx="91440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666666"/>
                </a:solidFill>
              </a:rPr>
              <a:t>Mobile App Document</a:t>
            </a:r>
            <a:endParaRPr sz="3500">
              <a:solidFill>
                <a:srgbClr val="666666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8300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A86E8"/>
                </a:solidFill>
              </a:rPr>
              <a:t>Note: Do not insert slides in between</a:t>
            </a:r>
            <a:endParaRPr b="1" sz="1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/>
          <p:nvPr/>
        </p:nvSpPr>
        <p:spPr>
          <a:xfrm>
            <a:off x="81475" y="879575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 txBox="1"/>
          <p:nvPr>
            <p:ph type="title"/>
          </p:nvPr>
        </p:nvSpPr>
        <p:spPr>
          <a:xfrm>
            <a:off x="311700" y="222475"/>
            <a:ext cx="855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Job Listing - </a:t>
            </a:r>
            <a:r>
              <a:rPr b="1" lang="en-GB">
                <a:solidFill>
                  <a:schemeClr val="accent4"/>
                </a:solidFill>
              </a:rPr>
              <a:t>Post Login</a:t>
            </a:r>
            <a:r>
              <a:rPr lang="en-GB"/>
              <a:t> - 1</a:t>
            </a:r>
            <a:endParaRPr sz="2000"/>
          </a:p>
        </p:txBody>
      </p:sp>
      <p:sp>
        <p:nvSpPr>
          <p:cNvPr id="289" name="Google Shape;289;p22"/>
          <p:cNvSpPr/>
          <p:nvPr/>
        </p:nvSpPr>
        <p:spPr>
          <a:xfrm>
            <a:off x="81475" y="849725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Browse Jobs</a:t>
            </a:r>
            <a:endParaRPr b="1" sz="1500"/>
          </a:p>
        </p:txBody>
      </p:sp>
      <p:sp>
        <p:nvSpPr>
          <p:cNvPr id="290" name="Google Shape;290;p22"/>
          <p:cNvSpPr txBox="1"/>
          <p:nvPr/>
        </p:nvSpPr>
        <p:spPr>
          <a:xfrm>
            <a:off x="81475" y="1325850"/>
            <a:ext cx="2531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FF"/>
                </a:solidFill>
              </a:rPr>
              <a:t>Modify Search</a:t>
            </a:r>
            <a:endParaRPr b="1" sz="900">
              <a:solidFill>
                <a:srgbClr val="0000FF"/>
              </a:solidFill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186575" y="1809125"/>
            <a:ext cx="2307300" cy="7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Assistant Manager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KPMG Global Services (KGS)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Bengaluru, Karnataka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186575" y="3512925"/>
            <a:ext cx="2307300" cy="7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Advertising Manager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Epsilon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Bengaluru, Karnataka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186575" y="4393725"/>
            <a:ext cx="2307300" cy="6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Production Manager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Tata Motors Ltd.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Jamshedpur, Jharkhand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186575" y="2661025"/>
            <a:ext cx="2307300" cy="7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Project Manager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Dell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Bengaluru, Karnataka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295" name="Google Shape;295;p22"/>
          <p:cNvSpPr/>
          <p:nvPr/>
        </p:nvSpPr>
        <p:spPr>
          <a:xfrm>
            <a:off x="3363400" y="871375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296" name="Google Shape;296;p22"/>
          <p:cNvSpPr/>
          <p:nvPr/>
        </p:nvSpPr>
        <p:spPr>
          <a:xfrm>
            <a:off x="6492200" y="871375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3363400" y="871375"/>
            <a:ext cx="2531700" cy="66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Sr. Manager - Sales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Tata Motors Ltd.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Job Posted On 21 st June 2020</a:t>
            </a:r>
            <a:endParaRPr sz="900"/>
          </a:p>
        </p:txBody>
      </p:sp>
      <p:sp>
        <p:nvSpPr>
          <p:cNvPr id="298" name="Google Shape;298;p22"/>
          <p:cNvSpPr/>
          <p:nvPr/>
        </p:nvSpPr>
        <p:spPr>
          <a:xfrm>
            <a:off x="3502800" y="1672275"/>
            <a:ext cx="2225400" cy="318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Company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Tata Motors Ltd.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Designation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Sr. Manager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Functional Area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Sales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Job Location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Jamshedpur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Eligible Course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MBA/PGDM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Eligible Specialization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Marketing/HR &amp; Marketing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Experience Preferred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 to 5 Years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Employment Type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Full Time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6645350" y="1073025"/>
            <a:ext cx="2225400" cy="255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Job Role: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1. Develops a business plan and strategy for the market that ensures achievement of company sales goals and profitability.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2. Accountable for the performance and growth of the Sales Team.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3. Performance evaluations and responsible to achieve sales target.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4. One-on-one review with all sales team member to develop more effective communications 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 To plan, organize and implement different marketing activities for revenue generation.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Other Details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NA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6645350" y="3993150"/>
            <a:ext cx="1080000" cy="29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SAVE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7790950" y="3993150"/>
            <a:ext cx="1080000" cy="29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APPLY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2730438" y="3021250"/>
            <a:ext cx="515700" cy="22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5935800" y="3021250"/>
            <a:ext cx="515700" cy="22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22"/>
          <p:cNvCxnSpPr/>
          <p:nvPr/>
        </p:nvCxnSpPr>
        <p:spPr>
          <a:xfrm rot="10800000">
            <a:off x="2644901" y="1479150"/>
            <a:ext cx="353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2"/>
          <p:cNvCxnSpPr/>
          <p:nvPr/>
        </p:nvCxnSpPr>
        <p:spPr>
          <a:xfrm>
            <a:off x="3001125" y="1479150"/>
            <a:ext cx="0" cy="26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22"/>
          <p:cNvSpPr txBox="1"/>
          <p:nvPr/>
        </p:nvSpPr>
        <p:spPr>
          <a:xfrm>
            <a:off x="2620502" y="1672275"/>
            <a:ext cx="838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Slide 5</a:t>
            </a:r>
            <a:endParaRPr sz="1500"/>
          </a:p>
        </p:txBody>
      </p:sp>
      <p:cxnSp>
        <p:nvCxnSpPr>
          <p:cNvPr id="307" name="Google Shape;307;p22"/>
          <p:cNvCxnSpPr>
            <a:stCxn id="300" idx="2"/>
          </p:cNvCxnSpPr>
          <p:nvPr/>
        </p:nvCxnSpPr>
        <p:spPr>
          <a:xfrm rot="5400000">
            <a:off x="6603500" y="4031100"/>
            <a:ext cx="324900" cy="838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2"/>
          <p:cNvCxnSpPr>
            <a:stCxn id="301" idx="2"/>
          </p:cNvCxnSpPr>
          <p:nvPr/>
        </p:nvCxnSpPr>
        <p:spPr>
          <a:xfrm rot="5400000">
            <a:off x="7596400" y="3878400"/>
            <a:ext cx="324900" cy="1144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2"/>
          <p:cNvSpPr txBox="1"/>
          <p:nvPr/>
        </p:nvSpPr>
        <p:spPr>
          <a:xfrm>
            <a:off x="5808925" y="4303050"/>
            <a:ext cx="909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Slide 11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/>
          <p:nvPr>
            <p:ph type="title"/>
          </p:nvPr>
        </p:nvSpPr>
        <p:spPr>
          <a:xfrm>
            <a:off x="311700" y="9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Action - “Save” Or “Apply”</a:t>
            </a:r>
            <a:endParaRPr/>
          </a:p>
        </p:txBody>
      </p:sp>
      <p:sp>
        <p:nvSpPr>
          <p:cNvPr id="315" name="Google Shape;315;p23"/>
          <p:cNvSpPr/>
          <p:nvPr/>
        </p:nvSpPr>
        <p:spPr>
          <a:xfrm>
            <a:off x="1879850" y="913300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2033000" y="1114950"/>
            <a:ext cx="2225400" cy="255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Job Role: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1. Develops a business plan and strategy for the market that ensures achievement of company sales goals and profitability.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2. Accountable for the performance and growth of the Sales Team.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3. Performance evaluations and responsible to achieve sales target.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4. One-on-one review with all sales team member to develop more effective communications 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 To plan, organize and implement different marketing activities for revenue generation.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Other Details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NA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2033000" y="4035075"/>
            <a:ext cx="1080000" cy="29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SAVE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3178600" y="4035075"/>
            <a:ext cx="1080000" cy="29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APPLY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319" name="Google Shape;319;p23"/>
          <p:cNvSpPr/>
          <p:nvPr/>
        </p:nvSpPr>
        <p:spPr>
          <a:xfrm>
            <a:off x="6300600" y="913300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6453750" y="1114950"/>
            <a:ext cx="2225400" cy="255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Job Role: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1. Develops a business plan and strategy for the market that ensures achievement of company sales goals and profitability.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2. Accountable for the performance and growth of the Sales Team.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3. Performance evaluations and responsible to achieve sales target.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4. One-on-one review with all sales team member to develop more effective communications 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 To plan, organize and implement different marketing activities for revenue generation.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Other Details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NA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6453750" y="4035075"/>
            <a:ext cx="1080000" cy="29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SAVE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7599350" y="4035075"/>
            <a:ext cx="1080000" cy="29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APPLY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323" name="Google Shape;323;p23"/>
          <p:cNvSpPr txBox="1"/>
          <p:nvPr/>
        </p:nvSpPr>
        <p:spPr>
          <a:xfrm>
            <a:off x="223625" y="1313825"/>
            <a:ext cx="1280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User Action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“</a:t>
            </a:r>
            <a:r>
              <a:rPr b="1" lang="en-GB" sz="1500">
                <a:solidFill>
                  <a:schemeClr val="dk1"/>
                </a:solidFill>
              </a:rPr>
              <a:t>Save</a:t>
            </a:r>
            <a:r>
              <a:rPr lang="en-GB" sz="1500">
                <a:solidFill>
                  <a:schemeClr val="dk1"/>
                </a:solidFill>
              </a:rPr>
              <a:t>”</a:t>
            </a:r>
            <a:endParaRPr sz="1500"/>
          </a:p>
        </p:txBody>
      </p:sp>
      <p:cxnSp>
        <p:nvCxnSpPr>
          <p:cNvPr id="324" name="Google Shape;324;p23"/>
          <p:cNvCxnSpPr>
            <a:stCxn id="323" idx="2"/>
            <a:endCxn id="315" idx="1"/>
          </p:cNvCxnSpPr>
          <p:nvPr/>
        </p:nvCxnSpPr>
        <p:spPr>
          <a:xfrm flipH="1" rot="-5400000">
            <a:off x="963725" y="2069975"/>
            <a:ext cx="816300" cy="1015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23"/>
          <p:cNvSpPr/>
          <p:nvPr/>
        </p:nvSpPr>
        <p:spPr>
          <a:xfrm>
            <a:off x="1877384" y="4782550"/>
            <a:ext cx="2531700" cy="294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rgbClr val="FFFFFF"/>
                </a:solidFill>
              </a:rPr>
              <a:t>Job Saved Successfully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6300609" y="4769659"/>
            <a:ext cx="2531700" cy="294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FFFF"/>
                </a:solidFill>
              </a:rPr>
              <a:t>Successfully Applied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327" name="Google Shape;327;p23"/>
          <p:cNvSpPr txBox="1"/>
          <p:nvPr/>
        </p:nvSpPr>
        <p:spPr>
          <a:xfrm>
            <a:off x="4645790" y="1313825"/>
            <a:ext cx="1280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User Action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“</a:t>
            </a:r>
            <a:r>
              <a:rPr b="1" lang="en-GB" sz="1500">
                <a:solidFill>
                  <a:schemeClr val="dk1"/>
                </a:solidFill>
              </a:rPr>
              <a:t>Apply</a:t>
            </a:r>
            <a:r>
              <a:rPr lang="en-GB" sz="1500">
                <a:solidFill>
                  <a:schemeClr val="dk1"/>
                </a:solidFill>
              </a:rPr>
              <a:t>”</a:t>
            </a:r>
            <a:endParaRPr sz="1500"/>
          </a:p>
        </p:txBody>
      </p:sp>
      <p:cxnSp>
        <p:nvCxnSpPr>
          <p:cNvPr id="328" name="Google Shape;328;p23"/>
          <p:cNvCxnSpPr>
            <a:stCxn id="327" idx="2"/>
          </p:cNvCxnSpPr>
          <p:nvPr/>
        </p:nvCxnSpPr>
        <p:spPr>
          <a:xfrm flipH="1" rot="-5400000">
            <a:off x="5385890" y="2069975"/>
            <a:ext cx="816300" cy="1015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/>
          <p:nvPr>
            <p:ph type="title"/>
          </p:nvPr>
        </p:nvSpPr>
        <p:spPr>
          <a:xfrm>
            <a:off x="311700" y="13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Shortlisted</a:t>
            </a: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3306150" y="905350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3306150" y="875500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Shortlisted</a:t>
            </a:r>
            <a:r>
              <a:rPr b="1" lang="en-GB" sz="1500">
                <a:solidFill>
                  <a:schemeClr val="dk1"/>
                </a:solidFill>
              </a:rPr>
              <a:t> Jobs</a:t>
            </a:r>
            <a:endParaRPr b="1" sz="1500"/>
          </a:p>
        </p:txBody>
      </p:sp>
      <p:sp>
        <p:nvSpPr>
          <p:cNvPr id="336" name="Google Shape;336;p24"/>
          <p:cNvSpPr txBox="1"/>
          <p:nvPr/>
        </p:nvSpPr>
        <p:spPr>
          <a:xfrm>
            <a:off x="3306150" y="1351625"/>
            <a:ext cx="2531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FF"/>
              </a:solidFill>
            </a:endParaRPr>
          </a:p>
        </p:txBody>
      </p:sp>
      <p:sp>
        <p:nvSpPr>
          <p:cNvPr id="337" name="Google Shape;337;p24"/>
          <p:cNvSpPr/>
          <p:nvPr/>
        </p:nvSpPr>
        <p:spPr>
          <a:xfrm>
            <a:off x="3411250" y="1834900"/>
            <a:ext cx="2307300" cy="7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Assistant Manager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KPMG Global Services (KGS)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Bengaluru, Karnataka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338" name="Google Shape;338;p24"/>
          <p:cNvSpPr/>
          <p:nvPr/>
        </p:nvSpPr>
        <p:spPr>
          <a:xfrm>
            <a:off x="3411250" y="3538700"/>
            <a:ext cx="2307300" cy="7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Advertising Manager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Epsilon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Bengaluru, Karnataka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3411250" y="4419500"/>
            <a:ext cx="2307300" cy="6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Production Manager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Tata Motors Ltd.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Jamshedpur, Jharkhand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3411250" y="2686800"/>
            <a:ext cx="2307300" cy="7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Project Manager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Dell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Bengaluru, Karnataka</a:t>
            </a:r>
            <a:endParaRPr b="1" sz="1100">
              <a:solidFill>
                <a:srgbClr val="0000FF"/>
              </a:solidFill>
            </a:endParaRPr>
          </a:p>
        </p:txBody>
      </p:sp>
      <p:cxnSp>
        <p:nvCxnSpPr>
          <p:cNvPr id="341" name="Google Shape;341;p24"/>
          <p:cNvCxnSpPr>
            <a:endCxn id="337" idx="3"/>
          </p:cNvCxnSpPr>
          <p:nvPr/>
        </p:nvCxnSpPr>
        <p:spPr>
          <a:xfrm rot="10800000">
            <a:off x="5718550" y="2213500"/>
            <a:ext cx="9801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24"/>
          <p:cNvSpPr txBox="1"/>
          <p:nvPr/>
        </p:nvSpPr>
        <p:spPr>
          <a:xfrm>
            <a:off x="6698650" y="1897900"/>
            <a:ext cx="2191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clicking should follow the process in </a:t>
            </a:r>
            <a:r>
              <a:rPr b="1" lang="en-GB"/>
              <a:t>Slide 10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type="title"/>
          </p:nvPr>
        </p:nvSpPr>
        <p:spPr>
          <a:xfrm>
            <a:off x="311700" y="13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</a:t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3306150" y="905350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3306150" y="875500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Applications</a:t>
            </a:r>
            <a:endParaRPr b="1" sz="1500"/>
          </a:p>
        </p:txBody>
      </p:sp>
      <p:sp>
        <p:nvSpPr>
          <p:cNvPr id="350" name="Google Shape;350;p25"/>
          <p:cNvSpPr txBox="1"/>
          <p:nvPr/>
        </p:nvSpPr>
        <p:spPr>
          <a:xfrm>
            <a:off x="3306150" y="1351625"/>
            <a:ext cx="2531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FF"/>
              </a:solidFill>
            </a:endParaRPr>
          </a:p>
        </p:txBody>
      </p:sp>
      <p:sp>
        <p:nvSpPr>
          <p:cNvPr id="351" name="Google Shape;351;p25"/>
          <p:cNvSpPr/>
          <p:nvPr/>
        </p:nvSpPr>
        <p:spPr>
          <a:xfrm>
            <a:off x="3411250" y="1834900"/>
            <a:ext cx="2307300" cy="7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Assistant Manager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KPMG Global Services (KGS)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Bengaluru, Karnataka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352" name="Google Shape;352;p25"/>
          <p:cNvSpPr/>
          <p:nvPr/>
        </p:nvSpPr>
        <p:spPr>
          <a:xfrm>
            <a:off x="3411250" y="3538700"/>
            <a:ext cx="2307300" cy="7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Advertising Manager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Epsilon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Bengaluru, Karnataka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353" name="Google Shape;353;p25"/>
          <p:cNvSpPr/>
          <p:nvPr/>
        </p:nvSpPr>
        <p:spPr>
          <a:xfrm>
            <a:off x="3411250" y="4419500"/>
            <a:ext cx="2307300" cy="6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Production Manager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Tata Motors Ltd.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Jamshedpur, Jharkhand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354" name="Google Shape;354;p25"/>
          <p:cNvSpPr/>
          <p:nvPr/>
        </p:nvSpPr>
        <p:spPr>
          <a:xfrm>
            <a:off x="3411250" y="2686800"/>
            <a:ext cx="2307300" cy="7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Project Manager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Dell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Bengaluru, Karnataka</a:t>
            </a:r>
            <a:endParaRPr b="1" sz="1100">
              <a:solidFill>
                <a:srgbClr val="0000FF"/>
              </a:solidFill>
            </a:endParaRPr>
          </a:p>
        </p:txBody>
      </p:sp>
      <p:cxnSp>
        <p:nvCxnSpPr>
          <p:cNvPr id="355" name="Google Shape;355;p25"/>
          <p:cNvCxnSpPr/>
          <p:nvPr/>
        </p:nvCxnSpPr>
        <p:spPr>
          <a:xfrm rot="10800000">
            <a:off x="5718550" y="2213600"/>
            <a:ext cx="9801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25"/>
          <p:cNvSpPr txBox="1"/>
          <p:nvPr/>
        </p:nvSpPr>
        <p:spPr>
          <a:xfrm>
            <a:off x="6698650" y="1897900"/>
            <a:ext cx="2191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clicking should follow the process in </a:t>
            </a:r>
            <a:r>
              <a:rPr b="1" lang="en-GB"/>
              <a:t>Slide 10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311700" y="12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SAVED JOBS</a:t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3306150" y="905350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>
            <a:off x="3306150" y="875500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Saved Jobs</a:t>
            </a:r>
            <a:endParaRPr b="1" sz="1500"/>
          </a:p>
        </p:txBody>
      </p:sp>
      <p:sp>
        <p:nvSpPr>
          <p:cNvPr id="364" name="Google Shape;364;p26"/>
          <p:cNvSpPr txBox="1"/>
          <p:nvPr/>
        </p:nvSpPr>
        <p:spPr>
          <a:xfrm>
            <a:off x="3306150" y="1351625"/>
            <a:ext cx="2531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FF"/>
              </a:solidFill>
            </a:endParaRPr>
          </a:p>
        </p:txBody>
      </p:sp>
      <p:sp>
        <p:nvSpPr>
          <p:cNvPr id="365" name="Google Shape;365;p26"/>
          <p:cNvSpPr/>
          <p:nvPr/>
        </p:nvSpPr>
        <p:spPr>
          <a:xfrm>
            <a:off x="3411250" y="1834900"/>
            <a:ext cx="2307300" cy="7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Assistant Manager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KPMG Global Services (KGS)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Bengaluru, Karnataka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3411250" y="3538700"/>
            <a:ext cx="2307300" cy="7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Advertising Manager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Epsilon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Bengaluru, Karnataka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367" name="Google Shape;367;p26"/>
          <p:cNvSpPr/>
          <p:nvPr/>
        </p:nvSpPr>
        <p:spPr>
          <a:xfrm>
            <a:off x="3411250" y="4419500"/>
            <a:ext cx="2307300" cy="6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Production Manager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Tata Motors Ltd.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Jamshedpur, Jharkhand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368" name="Google Shape;368;p26"/>
          <p:cNvSpPr/>
          <p:nvPr/>
        </p:nvSpPr>
        <p:spPr>
          <a:xfrm>
            <a:off x="3411250" y="2686800"/>
            <a:ext cx="2307300" cy="7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Project Manager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Dell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Bengaluru, Karnataka</a:t>
            </a:r>
            <a:endParaRPr b="1" sz="1100">
              <a:solidFill>
                <a:srgbClr val="0000FF"/>
              </a:solidFill>
            </a:endParaRPr>
          </a:p>
        </p:txBody>
      </p:sp>
      <p:cxnSp>
        <p:nvCxnSpPr>
          <p:cNvPr id="369" name="Google Shape;369;p26"/>
          <p:cNvCxnSpPr/>
          <p:nvPr/>
        </p:nvCxnSpPr>
        <p:spPr>
          <a:xfrm rot="10800000">
            <a:off x="5718550" y="2213600"/>
            <a:ext cx="9801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26"/>
          <p:cNvSpPr txBox="1"/>
          <p:nvPr/>
        </p:nvSpPr>
        <p:spPr>
          <a:xfrm>
            <a:off x="6698650" y="1897900"/>
            <a:ext cx="2191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clicking should follow the process in </a:t>
            </a:r>
            <a:r>
              <a:rPr b="1" lang="en-GB"/>
              <a:t>Slide 10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>
            <p:ph type="title"/>
          </p:nvPr>
        </p:nvSpPr>
        <p:spPr>
          <a:xfrm>
            <a:off x="311700" y="14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Menu</a:t>
            </a:r>
            <a:endParaRPr/>
          </a:p>
        </p:txBody>
      </p:sp>
      <p:sp>
        <p:nvSpPr>
          <p:cNvPr id="376" name="Google Shape;376;p27"/>
          <p:cNvSpPr/>
          <p:nvPr/>
        </p:nvSpPr>
        <p:spPr>
          <a:xfrm>
            <a:off x="3306150" y="865700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7"/>
          <p:cNvSpPr txBox="1"/>
          <p:nvPr/>
        </p:nvSpPr>
        <p:spPr>
          <a:xfrm>
            <a:off x="3306150" y="1731425"/>
            <a:ext cx="25317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Ravi Kant Sharma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Client Servicing</a:t>
            </a:r>
            <a:endParaRPr sz="1100"/>
          </a:p>
        </p:txBody>
      </p:sp>
      <p:sp>
        <p:nvSpPr>
          <p:cNvPr id="378" name="Google Shape;378;p27"/>
          <p:cNvSpPr/>
          <p:nvPr/>
        </p:nvSpPr>
        <p:spPr>
          <a:xfrm>
            <a:off x="4235850" y="988025"/>
            <a:ext cx="672300" cy="74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7"/>
          <p:cNvSpPr txBox="1"/>
          <p:nvPr/>
        </p:nvSpPr>
        <p:spPr>
          <a:xfrm>
            <a:off x="4235850" y="1161125"/>
            <a:ext cx="672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Photo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80" name="Google Shape;380;p27"/>
          <p:cNvSpPr txBox="1"/>
          <p:nvPr/>
        </p:nvSpPr>
        <p:spPr>
          <a:xfrm>
            <a:off x="3306150" y="2110150"/>
            <a:ext cx="2531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0% Profile Completed</a:t>
            </a:r>
            <a:endParaRPr sz="900">
              <a:solidFill>
                <a:srgbClr val="0000FF"/>
              </a:solidFill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3478800" y="3049500"/>
            <a:ext cx="2210100" cy="3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SHORTLISTED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3478800" y="3609497"/>
            <a:ext cx="2210100" cy="3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APPLICATIONS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3478800" y="4169500"/>
            <a:ext cx="2210100" cy="3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SAVED JOBS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384" name="Google Shape;384;p27"/>
          <p:cNvSpPr txBox="1"/>
          <p:nvPr/>
        </p:nvSpPr>
        <p:spPr>
          <a:xfrm>
            <a:off x="3306150" y="4567825"/>
            <a:ext cx="2531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Complete your profile to get all relevant jobs</a:t>
            </a:r>
            <a:endParaRPr sz="900"/>
          </a:p>
        </p:txBody>
      </p:sp>
      <p:sp>
        <p:nvSpPr>
          <p:cNvPr id="385" name="Google Shape;385;p27"/>
          <p:cNvSpPr/>
          <p:nvPr/>
        </p:nvSpPr>
        <p:spPr>
          <a:xfrm>
            <a:off x="3673950" y="2545925"/>
            <a:ext cx="1832700" cy="331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</a:rPr>
              <a:t>Search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5167609" y="2567963"/>
            <a:ext cx="184500" cy="187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5188503" y="2589269"/>
            <a:ext cx="142800" cy="1449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27"/>
          <p:cNvCxnSpPr/>
          <p:nvPr/>
        </p:nvCxnSpPr>
        <p:spPr>
          <a:xfrm>
            <a:off x="5323918" y="2730253"/>
            <a:ext cx="98100" cy="112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27"/>
          <p:cNvSpPr/>
          <p:nvPr/>
        </p:nvSpPr>
        <p:spPr>
          <a:xfrm>
            <a:off x="5251128" y="3081225"/>
            <a:ext cx="393300" cy="2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11</a:t>
            </a:r>
            <a:endParaRPr sz="900"/>
          </a:p>
        </p:txBody>
      </p:sp>
      <p:sp>
        <p:nvSpPr>
          <p:cNvPr id="390" name="Google Shape;390;p27"/>
          <p:cNvSpPr/>
          <p:nvPr/>
        </p:nvSpPr>
        <p:spPr>
          <a:xfrm>
            <a:off x="5251077" y="3640100"/>
            <a:ext cx="393300" cy="2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5</a:t>
            </a:r>
            <a:endParaRPr sz="900"/>
          </a:p>
        </p:txBody>
      </p:sp>
      <p:sp>
        <p:nvSpPr>
          <p:cNvPr id="391" name="Google Shape;391;p27"/>
          <p:cNvSpPr/>
          <p:nvPr/>
        </p:nvSpPr>
        <p:spPr>
          <a:xfrm>
            <a:off x="5251077" y="4199000"/>
            <a:ext cx="393300" cy="2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101</a:t>
            </a:r>
            <a:endParaRPr sz="800"/>
          </a:p>
        </p:txBody>
      </p:sp>
      <p:sp>
        <p:nvSpPr>
          <p:cNvPr id="392" name="Google Shape;392;p27"/>
          <p:cNvSpPr/>
          <p:nvPr/>
        </p:nvSpPr>
        <p:spPr>
          <a:xfrm>
            <a:off x="3308300" y="863675"/>
            <a:ext cx="1599900" cy="4145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Home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Profile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Search Jobs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Shortlisted Jobs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Applications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Saved Jobs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Settings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About Us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3" name="Google Shape;393;p27"/>
          <p:cNvSpPr/>
          <p:nvPr/>
        </p:nvSpPr>
        <p:spPr>
          <a:xfrm>
            <a:off x="3308300" y="856350"/>
            <a:ext cx="393300" cy="397200"/>
          </a:xfrm>
          <a:prstGeom prst="mathMultiply">
            <a:avLst>
              <a:gd fmla="val 23520" name="adj1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4" name="Google Shape;394;p27"/>
          <p:cNvCxnSpPr/>
          <p:nvPr/>
        </p:nvCxnSpPr>
        <p:spPr>
          <a:xfrm flipH="1" rot="10800000">
            <a:off x="2341475" y="1495350"/>
            <a:ext cx="964800" cy="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27"/>
          <p:cNvSpPr txBox="1"/>
          <p:nvPr/>
        </p:nvSpPr>
        <p:spPr>
          <a:xfrm>
            <a:off x="1800079" y="1323307"/>
            <a:ext cx="889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Slide 8</a:t>
            </a:r>
            <a:endParaRPr sz="1100"/>
          </a:p>
        </p:txBody>
      </p:sp>
      <p:cxnSp>
        <p:nvCxnSpPr>
          <p:cNvPr id="396" name="Google Shape;396;p27"/>
          <p:cNvCxnSpPr/>
          <p:nvPr/>
        </p:nvCxnSpPr>
        <p:spPr>
          <a:xfrm flipH="1" rot="10800000">
            <a:off x="2895775" y="2163275"/>
            <a:ext cx="4104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27"/>
          <p:cNvSpPr txBox="1"/>
          <p:nvPr/>
        </p:nvSpPr>
        <p:spPr>
          <a:xfrm>
            <a:off x="2360548" y="1973093"/>
            <a:ext cx="7263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Slide 9</a:t>
            </a:r>
            <a:endParaRPr sz="1100"/>
          </a:p>
        </p:txBody>
      </p:sp>
      <p:cxnSp>
        <p:nvCxnSpPr>
          <p:cNvPr id="398" name="Google Shape;398;p27"/>
          <p:cNvCxnSpPr/>
          <p:nvPr/>
        </p:nvCxnSpPr>
        <p:spPr>
          <a:xfrm flipH="1" rot="10800000">
            <a:off x="2354366" y="2321023"/>
            <a:ext cx="964800" cy="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27"/>
          <p:cNvSpPr txBox="1"/>
          <p:nvPr/>
        </p:nvSpPr>
        <p:spPr>
          <a:xfrm>
            <a:off x="1735570" y="2148984"/>
            <a:ext cx="889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Slide 12</a:t>
            </a:r>
            <a:endParaRPr sz="1100"/>
          </a:p>
        </p:txBody>
      </p:sp>
      <p:cxnSp>
        <p:nvCxnSpPr>
          <p:cNvPr id="400" name="Google Shape;400;p27"/>
          <p:cNvCxnSpPr/>
          <p:nvPr/>
        </p:nvCxnSpPr>
        <p:spPr>
          <a:xfrm flipH="1" rot="10800000">
            <a:off x="2913708" y="2535834"/>
            <a:ext cx="4104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27"/>
          <p:cNvSpPr txBox="1"/>
          <p:nvPr/>
        </p:nvSpPr>
        <p:spPr>
          <a:xfrm>
            <a:off x="2296815" y="2363543"/>
            <a:ext cx="7263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Slide 13</a:t>
            </a:r>
            <a:endParaRPr sz="1100"/>
          </a:p>
        </p:txBody>
      </p:sp>
      <p:cxnSp>
        <p:nvCxnSpPr>
          <p:cNvPr id="402" name="Google Shape;402;p27"/>
          <p:cNvCxnSpPr/>
          <p:nvPr/>
        </p:nvCxnSpPr>
        <p:spPr>
          <a:xfrm flipH="1" rot="10800000">
            <a:off x="2358056" y="2702549"/>
            <a:ext cx="964800" cy="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27"/>
          <p:cNvSpPr txBox="1"/>
          <p:nvPr/>
        </p:nvSpPr>
        <p:spPr>
          <a:xfrm>
            <a:off x="1739260" y="2530510"/>
            <a:ext cx="889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Slide 14</a:t>
            </a:r>
            <a:endParaRPr sz="1100"/>
          </a:p>
        </p:txBody>
      </p:sp>
      <p:cxnSp>
        <p:nvCxnSpPr>
          <p:cNvPr id="404" name="Google Shape;404;p27"/>
          <p:cNvCxnSpPr/>
          <p:nvPr/>
        </p:nvCxnSpPr>
        <p:spPr>
          <a:xfrm flipH="1" rot="10800000">
            <a:off x="2357308" y="1811580"/>
            <a:ext cx="964800" cy="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27"/>
          <p:cNvSpPr txBox="1"/>
          <p:nvPr/>
        </p:nvSpPr>
        <p:spPr>
          <a:xfrm>
            <a:off x="1444116" y="1652425"/>
            <a:ext cx="964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Slide 16 / 17</a:t>
            </a:r>
            <a:endParaRPr sz="1100"/>
          </a:p>
        </p:txBody>
      </p:sp>
      <p:cxnSp>
        <p:nvCxnSpPr>
          <p:cNvPr id="406" name="Google Shape;406;p27"/>
          <p:cNvCxnSpPr/>
          <p:nvPr/>
        </p:nvCxnSpPr>
        <p:spPr>
          <a:xfrm flipH="1" rot="10800000">
            <a:off x="2357325" y="3346424"/>
            <a:ext cx="964800" cy="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27"/>
          <p:cNvSpPr txBox="1"/>
          <p:nvPr/>
        </p:nvSpPr>
        <p:spPr>
          <a:xfrm>
            <a:off x="1739260" y="3178165"/>
            <a:ext cx="889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Slide 18</a:t>
            </a:r>
            <a:endParaRPr sz="1100"/>
          </a:p>
        </p:txBody>
      </p:sp>
      <p:cxnSp>
        <p:nvCxnSpPr>
          <p:cNvPr id="408" name="Google Shape;408;p27"/>
          <p:cNvCxnSpPr/>
          <p:nvPr/>
        </p:nvCxnSpPr>
        <p:spPr>
          <a:xfrm flipH="1" rot="10800000">
            <a:off x="2354426" y="3027037"/>
            <a:ext cx="964800" cy="1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27"/>
          <p:cNvSpPr txBox="1"/>
          <p:nvPr/>
        </p:nvSpPr>
        <p:spPr>
          <a:xfrm>
            <a:off x="1735630" y="2854998"/>
            <a:ext cx="889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Slide 19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"/>
          <p:cNvSpPr txBox="1"/>
          <p:nvPr>
            <p:ph type="title"/>
          </p:nvPr>
        </p:nvSpPr>
        <p:spPr>
          <a:xfrm>
            <a:off x="311700" y="122750"/>
            <a:ext cx="29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Profile Layout - 1</a:t>
            </a:r>
            <a:endParaRPr/>
          </a:p>
        </p:txBody>
      </p:sp>
      <p:sp>
        <p:nvSpPr>
          <p:cNvPr id="415" name="Google Shape;415;p28"/>
          <p:cNvSpPr/>
          <p:nvPr/>
        </p:nvSpPr>
        <p:spPr>
          <a:xfrm>
            <a:off x="311700" y="927450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6" name="Google Shape;416;p28"/>
          <p:cNvSpPr/>
          <p:nvPr/>
        </p:nvSpPr>
        <p:spPr>
          <a:xfrm>
            <a:off x="311700" y="927050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Profile</a:t>
            </a:r>
            <a:endParaRPr b="1" sz="1500"/>
          </a:p>
        </p:txBody>
      </p:sp>
      <p:sp>
        <p:nvSpPr>
          <p:cNvPr id="417" name="Google Shape;417;p28"/>
          <p:cNvSpPr/>
          <p:nvPr/>
        </p:nvSpPr>
        <p:spPr>
          <a:xfrm>
            <a:off x="391200" y="1456675"/>
            <a:ext cx="2371800" cy="76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Profile Headline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418" name="Google Shape;418;p28"/>
          <p:cNvCxnSpPr/>
          <p:nvPr/>
        </p:nvCxnSpPr>
        <p:spPr>
          <a:xfrm flipH="1" rot="10800000">
            <a:off x="449100" y="1978725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28"/>
          <p:cNvSpPr txBox="1"/>
          <p:nvPr/>
        </p:nvSpPr>
        <p:spPr>
          <a:xfrm>
            <a:off x="2350633" y="1978729"/>
            <a:ext cx="477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0/250</a:t>
            </a:r>
            <a:endParaRPr sz="900"/>
          </a:p>
        </p:txBody>
      </p:sp>
      <p:sp>
        <p:nvSpPr>
          <p:cNvPr id="420" name="Google Shape;420;p28"/>
          <p:cNvSpPr/>
          <p:nvPr/>
        </p:nvSpPr>
        <p:spPr>
          <a:xfrm>
            <a:off x="404100" y="2384825"/>
            <a:ext cx="2346000" cy="225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Contact Details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Full Name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Gender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Email ID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Mobile Number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421" name="Google Shape;421;p28"/>
          <p:cNvCxnSpPr/>
          <p:nvPr/>
        </p:nvCxnSpPr>
        <p:spPr>
          <a:xfrm flipH="1" rot="10800000">
            <a:off x="449550" y="3055775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8"/>
          <p:cNvCxnSpPr/>
          <p:nvPr/>
        </p:nvCxnSpPr>
        <p:spPr>
          <a:xfrm flipH="1" rot="10800000">
            <a:off x="449550" y="3453100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8"/>
          <p:cNvCxnSpPr/>
          <p:nvPr/>
        </p:nvCxnSpPr>
        <p:spPr>
          <a:xfrm flipH="1" rot="10800000">
            <a:off x="449550" y="3850425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8"/>
          <p:cNvCxnSpPr/>
          <p:nvPr/>
        </p:nvCxnSpPr>
        <p:spPr>
          <a:xfrm flipH="1" rot="10800000">
            <a:off x="449550" y="4247750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28"/>
          <p:cNvSpPr/>
          <p:nvPr/>
        </p:nvSpPr>
        <p:spPr>
          <a:xfrm>
            <a:off x="3306150" y="927650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26" name="Google Shape;426;p28"/>
          <p:cNvSpPr/>
          <p:nvPr/>
        </p:nvSpPr>
        <p:spPr>
          <a:xfrm>
            <a:off x="3306150" y="927250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Profile</a:t>
            </a:r>
            <a:endParaRPr b="1" sz="1500"/>
          </a:p>
        </p:txBody>
      </p:sp>
      <p:sp>
        <p:nvSpPr>
          <p:cNvPr id="427" name="Google Shape;427;p28"/>
          <p:cNvSpPr/>
          <p:nvPr/>
        </p:nvSpPr>
        <p:spPr>
          <a:xfrm>
            <a:off x="3399000" y="1456675"/>
            <a:ext cx="2346000" cy="34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Current Address </a:t>
            </a:r>
            <a:r>
              <a:rPr b="1" lang="en-GB" sz="1100">
                <a:solidFill>
                  <a:schemeClr val="dk1"/>
                </a:solidFill>
              </a:rPr>
              <a:t>Details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House 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Road No.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Area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District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City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Pin Code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State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428" name="Google Shape;428;p28"/>
          <p:cNvCxnSpPr/>
          <p:nvPr/>
        </p:nvCxnSpPr>
        <p:spPr>
          <a:xfrm flipH="1" rot="10800000">
            <a:off x="3444450" y="2127625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8"/>
          <p:cNvCxnSpPr/>
          <p:nvPr/>
        </p:nvCxnSpPr>
        <p:spPr>
          <a:xfrm flipH="1" rot="10800000">
            <a:off x="3444450" y="2524950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8"/>
          <p:cNvCxnSpPr/>
          <p:nvPr/>
        </p:nvCxnSpPr>
        <p:spPr>
          <a:xfrm flipH="1" rot="10800000">
            <a:off x="3444450" y="2922275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8"/>
          <p:cNvCxnSpPr/>
          <p:nvPr/>
        </p:nvCxnSpPr>
        <p:spPr>
          <a:xfrm flipH="1" rot="10800000">
            <a:off x="3444450" y="3319600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28"/>
          <p:cNvCxnSpPr/>
          <p:nvPr/>
        </p:nvCxnSpPr>
        <p:spPr>
          <a:xfrm flipH="1" rot="10800000">
            <a:off x="3444450" y="3716925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8"/>
          <p:cNvCxnSpPr/>
          <p:nvPr/>
        </p:nvCxnSpPr>
        <p:spPr>
          <a:xfrm flipH="1" rot="10800000">
            <a:off x="3444450" y="4114250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8"/>
          <p:cNvCxnSpPr/>
          <p:nvPr/>
        </p:nvCxnSpPr>
        <p:spPr>
          <a:xfrm flipH="1" rot="10800000">
            <a:off x="3444450" y="4511575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28"/>
          <p:cNvSpPr/>
          <p:nvPr/>
        </p:nvSpPr>
        <p:spPr>
          <a:xfrm>
            <a:off x="6300600" y="927850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36" name="Google Shape;436;p28"/>
          <p:cNvSpPr/>
          <p:nvPr/>
        </p:nvSpPr>
        <p:spPr>
          <a:xfrm>
            <a:off x="6300600" y="927450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Profile</a:t>
            </a:r>
            <a:endParaRPr b="1" sz="1500"/>
          </a:p>
        </p:txBody>
      </p:sp>
      <p:sp>
        <p:nvSpPr>
          <p:cNvPr id="437" name="Google Shape;437;p28"/>
          <p:cNvSpPr/>
          <p:nvPr/>
        </p:nvSpPr>
        <p:spPr>
          <a:xfrm>
            <a:off x="6393875" y="1456675"/>
            <a:ext cx="2346000" cy="34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Personal</a:t>
            </a:r>
            <a:r>
              <a:rPr b="1" lang="en-GB" sz="1100">
                <a:solidFill>
                  <a:schemeClr val="dk1"/>
                </a:solidFill>
              </a:rPr>
              <a:t> Details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Father’s Name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Mother’s Name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Birth Date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Blood Group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Height (In CM)		Weight (In Kg)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Religion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Category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438" name="Google Shape;438;p28"/>
          <p:cNvCxnSpPr/>
          <p:nvPr/>
        </p:nvCxnSpPr>
        <p:spPr>
          <a:xfrm flipH="1" rot="10800000">
            <a:off x="6439332" y="2127625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28"/>
          <p:cNvCxnSpPr/>
          <p:nvPr/>
        </p:nvCxnSpPr>
        <p:spPr>
          <a:xfrm flipH="1" rot="10800000">
            <a:off x="6439332" y="2524950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28"/>
          <p:cNvCxnSpPr/>
          <p:nvPr/>
        </p:nvCxnSpPr>
        <p:spPr>
          <a:xfrm flipH="1" rot="10800000">
            <a:off x="6439332" y="3319600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28"/>
          <p:cNvCxnSpPr/>
          <p:nvPr/>
        </p:nvCxnSpPr>
        <p:spPr>
          <a:xfrm flipH="1" rot="10800000">
            <a:off x="6439332" y="3716925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28"/>
          <p:cNvCxnSpPr/>
          <p:nvPr/>
        </p:nvCxnSpPr>
        <p:spPr>
          <a:xfrm flipH="1" rot="10800000">
            <a:off x="6439332" y="4114250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28"/>
          <p:cNvSpPr txBox="1"/>
          <p:nvPr/>
        </p:nvSpPr>
        <p:spPr>
          <a:xfrm>
            <a:off x="4572000" y="397825"/>
            <a:ext cx="3285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 Notes For Drop - Down Content</a:t>
            </a:r>
            <a:endParaRPr/>
          </a:p>
        </p:txBody>
      </p:sp>
      <p:cxnSp>
        <p:nvCxnSpPr>
          <p:cNvPr id="444" name="Google Shape;444;p28"/>
          <p:cNvCxnSpPr/>
          <p:nvPr/>
        </p:nvCxnSpPr>
        <p:spPr>
          <a:xfrm flipH="1" rot="10800000">
            <a:off x="6483882" y="4511575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28"/>
          <p:cNvCxnSpPr/>
          <p:nvPr/>
        </p:nvCxnSpPr>
        <p:spPr>
          <a:xfrm flipH="1" rot="10800000">
            <a:off x="6432580" y="2922263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9"/>
          <p:cNvSpPr txBox="1"/>
          <p:nvPr>
            <p:ph type="title"/>
          </p:nvPr>
        </p:nvSpPr>
        <p:spPr>
          <a:xfrm>
            <a:off x="311700" y="12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Profile Layout - 1</a:t>
            </a: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311700" y="902075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2" name="Google Shape;452;p29"/>
          <p:cNvSpPr/>
          <p:nvPr/>
        </p:nvSpPr>
        <p:spPr>
          <a:xfrm>
            <a:off x="311700" y="901675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Profile</a:t>
            </a:r>
            <a:endParaRPr b="1" sz="1500"/>
          </a:p>
        </p:txBody>
      </p:sp>
      <p:sp>
        <p:nvSpPr>
          <p:cNvPr id="453" name="Google Shape;453;p29"/>
          <p:cNvSpPr/>
          <p:nvPr/>
        </p:nvSpPr>
        <p:spPr>
          <a:xfrm>
            <a:off x="404982" y="1430900"/>
            <a:ext cx="2346000" cy="34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Education</a:t>
            </a:r>
            <a:r>
              <a:rPr b="1" lang="en-GB" sz="1100">
                <a:solidFill>
                  <a:schemeClr val="dk1"/>
                </a:solidFill>
              </a:rPr>
              <a:t> Details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Course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Specialization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Name of Institution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Location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Board / University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Passing Year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Marks Obtained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454" name="Google Shape;454;p29"/>
          <p:cNvCxnSpPr/>
          <p:nvPr/>
        </p:nvCxnSpPr>
        <p:spPr>
          <a:xfrm flipH="1" rot="10800000">
            <a:off x="450432" y="2101850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9"/>
          <p:cNvCxnSpPr/>
          <p:nvPr/>
        </p:nvCxnSpPr>
        <p:spPr>
          <a:xfrm flipH="1" rot="10800000">
            <a:off x="450432" y="2499175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9"/>
          <p:cNvCxnSpPr/>
          <p:nvPr/>
        </p:nvCxnSpPr>
        <p:spPr>
          <a:xfrm flipH="1" rot="10800000">
            <a:off x="450432" y="2896500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9"/>
          <p:cNvCxnSpPr/>
          <p:nvPr/>
        </p:nvCxnSpPr>
        <p:spPr>
          <a:xfrm flipH="1" rot="10800000">
            <a:off x="450432" y="3293825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9"/>
          <p:cNvCxnSpPr/>
          <p:nvPr/>
        </p:nvCxnSpPr>
        <p:spPr>
          <a:xfrm flipH="1" rot="10800000">
            <a:off x="450432" y="3691150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9"/>
          <p:cNvCxnSpPr/>
          <p:nvPr/>
        </p:nvCxnSpPr>
        <p:spPr>
          <a:xfrm flipH="1" rot="10800000">
            <a:off x="450432" y="4088475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29"/>
          <p:cNvCxnSpPr/>
          <p:nvPr/>
        </p:nvCxnSpPr>
        <p:spPr>
          <a:xfrm flipH="1" rot="10800000">
            <a:off x="450432" y="4485800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29"/>
          <p:cNvSpPr/>
          <p:nvPr/>
        </p:nvSpPr>
        <p:spPr>
          <a:xfrm>
            <a:off x="459375" y="4589200"/>
            <a:ext cx="747600" cy="219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FF"/>
                </a:solidFill>
              </a:rPr>
              <a:t>Add More</a:t>
            </a:r>
            <a:endParaRPr b="1" sz="900">
              <a:solidFill>
                <a:srgbClr val="0000FF"/>
              </a:solidFill>
            </a:endParaRPr>
          </a:p>
        </p:txBody>
      </p:sp>
      <p:sp>
        <p:nvSpPr>
          <p:cNvPr id="462" name="Google Shape;462;p29"/>
          <p:cNvSpPr/>
          <p:nvPr/>
        </p:nvSpPr>
        <p:spPr>
          <a:xfrm>
            <a:off x="2367125" y="4238128"/>
            <a:ext cx="339300" cy="21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%</a:t>
            </a: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3699725" y="902275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64" name="Google Shape;464;p29"/>
          <p:cNvSpPr/>
          <p:nvPr/>
        </p:nvSpPr>
        <p:spPr>
          <a:xfrm>
            <a:off x="3699725" y="901875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Profile</a:t>
            </a:r>
            <a:endParaRPr b="1" sz="1500"/>
          </a:p>
        </p:txBody>
      </p:sp>
      <p:sp>
        <p:nvSpPr>
          <p:cNvPr id="465" name="Google Shape;465;p29"/>
          <p:cNvSpPr/>
          <p:nvPr/>
        </p:nvSpPr>
        <p:spPr>
          <a:xfrm>
            <a:off x="3793000" y="1431100"/>
            <a:ext cx="2346000" cy="227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Certificate Courses</a:t>
            </a:r>
            <a:r>
              <a:rPr b="1" lang="en-GB" sz="1100">
                <a:solidFill>
                  <a:schemeClr val="dk1"/>
                </a:solidFill>
              </a:rPr>
              <a:t> Details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Course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Duration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Passing Year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Description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466" name="Google Shape;466;p29"/>
          <p:cNvCxnSpPr/>
          <p:nvPr/>
        </p:nvCxnSpPr>
        <p:spPr>
          <a:xfrm flipH="1" rot="10800000">
            <a:off x="3838457" y="2102050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29"/>
          <p:cNvCxnSpPr/>
          <p:nvPr/>
        </p:nvCxnSpPr>
        <p:spPr>
          <a:xfrm flipH="1" rot="10800000">
            <a:off x="3838457" y="2499375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29"/>
          <p:cNvCxnSpPr/>
          <p:nvPr/>
        </p:nvCxnSpPr>
        <p:spPr>
          <a:xfrm flipH="1" rot="10800000">
            <a:off x="3838457" y="2896700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29"/>
          <p:cNvCxnSpPr/>
          <p:nvPr/>
        </p:nvCxnSpPr>
        <p:spPr>
          <a:xfrm flipH="1" rot="10800000">
            <a:off x="3838457" y="3294025"/>
            <a:ext cx="2256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29"/>
          <p:cNvSpPr/>
          <p:nvPr/>
        </p:nvSpPr>
        <p:spPr>
          <a:xfrm>
            <a:off x="3838450" y="3400925"/>
            <a:ext cx="747600" cy="219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FF"/>
                </a:solidFill>
              </a:rPr>
              <a:t>Add More</a:t>
            </a:r>
            <a:endParaRPr b="1" sz="900">
              <a:solidFill>
                <a:srgbClr val="0000FF"/>
              </a:solidFill>
            </a:endParaRPr>
          </a:p>
        </p:txBody>
      </p:sp>
      <p:sp>
        <p:nvSpPr>
          <p:cNvPr id="471" name="Google Shape;471;p29"/>
          <p:cNvSpPr/>
          <p:nvPr/>
        </p:nvSpPr>
        <p:spPr>
          <a:xfrm>
            <a:off x="3793450" y="3863800"/>
            <a:ext cx="2346000" cy="37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FF"/>
                </a:solidFill>
              </a:rPr>
              <a:t>Upload</a:t>
            </a:r>
            <a:r>
              <a:rPr lang="en-GB" sz="900">
                <a:solidFill>
                  <a:schemeClr val="dk1"/>
                </a:solidFill>
              </a:rPr>
              <a:t> Your Updated Resume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72" name="Google Shape;472;p29"/>
          <p:cNvSpPr/>
          <p:nvPr/>
        </p:nvSpPr>
        <p:spPr>
          <a:xfrm>
            <a:off x="4211375" y="4481775"/>
            <a:ext cx="15084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Save</a:t>
            </a:r>
            <a:endParaRPr b="1" sz="1100">
              <a:solidFill>
                <a:srgbClr val="0000FF"/>
              </a:solidFill>
            </a:endParaRPr>
          </a:p>
        </p:txBody>
      </p:sp>
      <p:cxnSp>
        <p:nvCxnSpPr>
          <p:cNvPr id="473" name="Google Shape;473;p29"/>
          <p:cNvCxnSpPr>
            <a:endCxn id="461" idx="3"/>
          </p:cNvCxnSpPr>
          <p:nvPr/>
        </p:nvCxnSpPr>
        <p:spPr>
          <a:xfrm flipH="1">
            <a:off x="1206975" y="3493450"/>
            <a:ext cx="1933800" cy="12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29"/>
          <p:cNvCxnSpPr>
            <a:endCxn id="470" idx="1"/>
          </p:cNvCxnSpPr>
          <p:nvPr/>
        </p:nvCxnSpPr>
        <p:spPr>
          <a:xfrm>
            <a:off x="3166450" y="3493475"/>
            <a:ext cx="6720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29"/>
          <p:cNvSpPr txBox="1"/>
          <p:nvPr/>
        </p:nvSpPr>
        <p:spPr>
          <a:xfrm>
            <a:off x="2907875" y="2782325"/>
            <a:ext cx="10707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Add same section as above</a:t>
            </a:r>
            <a:endParaRPr sz="1100"/>
          </a:p>
        </p:txBody>
      </p:sp>
      <p:cxnSp>
        <p:nvCxnSpPr>
          <p:cNvPr id="476" name="Google Shape;476;p29"/>
          <p:cNvCxnSpPr>
            <a:endCxn id="471" idx="3"/>
          </p:cNvCxnSpPr>
          <p:nvPr/>
        </p:nvCxnSpPr>
        <p:spPr>
          <a:xfrm flipH="1">
            <a:off x="6139450" y="4044100"/>
            <a:ext cx="9231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29"/>
          <p:cNvSpPr txBox="1"/>
          <p:nvPr/>
        </p:nvSpPr>
        <p:spPr>
          <a:xfrm>
            <a:off x="6984125" y="3860350"/>
            <a:ext cx="1508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Access User Folder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 txBox="1"/>
          <p:nvPr>
            <p:ph type="title"/>
          </p:nvPr>
        </p:nvSpPr>
        <p:spPr>
          <a:xfrm>
            <a:off x="311700" y="20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Us</a:t>
            </a:r>
            <a:endParaRPr/>
          </a:p>
        </p:txBody>
      </p:sp>
      <p:sp>
        <p:nvSpPr>
          <p:cNvPr id="483" name="Google Shape;483;p30"/>
          <p:cNvSpPr/>
          <p:nvPr/>
        </p:nvSpPr>
        <p:spPr>
          <a:xfrm>
            <a:off x="3306150" y="875900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Provided By Insolation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"/>
          <p:cNvSpPr txBox="1"/>
          <p:nvPr>
            <p:ph type="title"/>
          </p:nvPr>
        </p:nvSpPr>
        <p:spPr>
          <a:xfrm>
            <a:off x="311700" y="13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Settings - 1</a:t>
            </a:r>
            <a:endParaRPr/>
          </a:p>
        </p:txBody>
      </p:sp>
      <p:sp>
        <p:nvSpPr>
          <p:cNvPr id="489" name="Google Shape;489;p31"/>
          <p:cNvSpPr/>
          <p:nvPr/>
        </p:nvSpPr>
        <p:spPr>
          <a:xfrm>
            <a:off x="311700" y="837250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Communications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Subscribe or Unsubscribe to Insolation newsletters or email communications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Account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Change your email, number or password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Terms &amp; Conditions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Privacy Policy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90" name="Google Shape;490;p31"/>
          <p:cNvSpPr/>
          <p:nvPr/>
        </p:nvSpPr>
        <p:spPr>
          <a:xfrm>
            <a:off x="311700" y="837250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Settings</a:t>
            </a:r>
            <a:endParaRPr b="1" sz="1500"/>
          </a:p>
        </p:txBody>
      </p:sp>
      <p:cxnSp>
        <p:nvCxnSpPr>
          <p:cNvPr id="491" name="Google Shape;491;p31"/>
          <p:cNvCxnSpPr/>
          <p:nvPr/>
        </p:nvCxnSpPr>
        <p:spPr>
          <a:xfrm>
            <a:off x="311700" y="1943175"/>
            <a:ext cx="253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31"/>
          <p:cNvCxnSpPr/>
          <p:nvPr/>
        </p:nvCxnSpPr>
        <p:spPr>
          <a:xfrm>
            <a:off x="311700" y="2571750"/>
            <a:ext cx="253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31"/>
          <p:cNvCxnSpPr/>
          <p:nvPr/>
        </p:nvCxnSpPr>
        <p:spPr>
          <a:xfrm>
            <a:off x="311700" y="3227650"/>
            <a:ext cx="253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31"/>
          <p:cNvCxnSpPr/>
          <p:nvPr/>
        </p:nvCxnSpPr>
        <p:spPr>
          <a:xfrm>
            <a:off x="311700" y="3908600"/>
            <a:ext cx="253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31"/>
          <p:cNvSpPr txBox="1"/>
          <p:nvPr/>
        </p:nvSpPr>
        <p:spPr>
          <a:xfrm>
            <a:off x="1255350" y="4589550"/>
            <a:ext cx="6444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FF"/>
                </a:solidFill>
              </a:rPr>
              <a:t>Logout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496" name="Google Shape;496;p31"/>
          <p:cNvSpPr/>
          <p:nvPr/>
        </p:nvSpPr>
        <p:spPr>
          <a:xfrm>
            <a:off x="4167300" y="837250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Communications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Subscribe or Unsubscribe to Insolation newsletters or email communications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Subscribe (Recommended)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Unsubscribe</a:t>
            </a:r>
            <a:endParaRPr sz="9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97" name="Google Shape;497;p31"/>
          <p:cNvSpPr/>
          <p:nvPr/>
        </p:nvSpPr>
        <p:spPr>
          <a:xfrm>
            <a:off x="4167300" y="837250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</a:rPr>
              <a:t>Communications</a:t>
            </a:r>
            <a:endParaRPr b="1" sz="1500"/>
          </a:p>
        </p:txBody>
      </p:sp>
      <p:sp>
        <p:nvSpPr>
          <p:cNvPr id="498" name="Google Shape;498;p31"/>
          <p:cNvSpPr txBox="1"/>
          <p:nvPr/>
        </p:nvSpPr>
        <p:spPr>
          <a:xfrm>
            <a:off x="4644600" y="364000"/>
            <a:ext cx="15771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Communication</a:t>
            </a:r>
            <a:endParaRPr sz="1500"/>
          </a:p>
        </p:txBody>
      </p:sp>
      <p:cxnSp>
        <p:nvCxnSpPr>
          <p:cNvPr id="499" name="Google Shape;499;p31"/>
          <p:cNvCxnSpPr/>
          <p:nvPr/>
        </p:nvCxnSpPr>
        <p:spPr>
          <a:xfrm rot="10800000">
            <a:off x="5688500" y="2041700"/>
            <a:ext cx="153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31"/>
          <p:cNvSpPr txBox="1"/>
          <p:nvPr/>
        </p:nvSpPr>
        <p:spPr>
          <a:xfrm>
            <a:off x="7219700" y="1625300"/>
            <a:ext cx="15771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User wishes to receive newsletter or push notifications from Insolation</a:t>
            </a:r>
            <a:endParaRPr sz="1100"/>
          </a:p>
        </p:txBody>
      </p:sp>
      <p:cxnSp>
        <p:nvCxnSpPr>
          <p:cNvPr id="501" name="Google Shape;501;p31"/>
          <p:cNvCxnSpPr/>
          <p:nvPr/>
        </p:nvCxnSpPr>
        <p:spPr>
          <a:xfrm rot="10800000">
            <a:off x="5007775" y="2329500"/>
            <a:ext cx="2565300" cy="10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p31"/>
          <p:cNvSpPr txBox="1"/>
          <p:nvPr/>
        </p:nvSpPr>
        <p:spPr>
          <a:xfrm>
            <a:off x="7463725" y="3374400"/>
            <a:ext cx="1577100" cy="1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User wishes to unsubscribe from all communications (which includes newsletter or push notifications from Insolation)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3306150" y="875900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581" y="1248073"/>
            <a:ext cx="1100806" cy="124300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3840074" y="3337235"/>
            <a:ext cx="1463700" cy="39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840074" y="3892244"/>
            <a:ext cx="1463700" cy="39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840191" y="3337235"/>
            <a:ext cx="1463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4A86E8"/>
                </a:solidFill>
              </a:rPr>
              <a:t>Login</a:t>
            </a:r>
            <a:endParaRPr b="1" sz="1100">
              <a:solidFill>
                <a:srgbClr val="4A86E8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840191" y="3892244"/>
            <a:ext cx="1463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4A86E8"/>
                </a:solidFill>
              </a:rPr>
              <a:t>Sign Up</a:t>
            </a:r>
            <a:endParaRPr b="1" sz="1100">
              <a:solidFill>
                <a:srgbClr val="4A86E8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3840191" y="3183107"/>
            <a:ext cx="1445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5078457" y="3012365"/>
            <a:ext cx="111000" cy="137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/>
          <p:nvPr/>
        </p:nvSpPr>
        <p:spPr>
          <a:xfrm>
            <a:off x="5022731" y="2943967"/>
            <a:ext cx="135300" cy="13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830911" y="2884424"/>
            <a:ext cx="1463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Search</a:t>
            </a:r>
            <a:endParaRPr sz="1100"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22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Homepage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898275" y="3279175"/>
            <a:ext cx="1100700" cy="509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Slide 3</a:t>
            </a:r>
            <a:endParaRPr sz="1500"/>
          </a:p>
        </p:txBody>
      </p:sp>
      <p:sp>
        <p:nvSpPr>
          <p:cNvPr id="73" name="Google Shape;73;p14"/>
          <p:cNvSpPr/>
          <p:nvPr/>
        </p:nvSpPr>
        <p:spPr>
          <a:xfrm>
            <a:off x="5898275" y="3834200"/>
            <a:ext cx="1100700" cy="509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Slide 4</a:t>
            </a:r>
            <a:endParaRPr sz="1500"/>
          </a:p>
        </p:txBody>
      </p:sp>
      <p:cxnSp>
        <p:nvCxnSpPr>
          <p:cNvPr id="74" name="Google Shape;74;p14"/>
          <p:cNvCxnSpPr/>
          <p:nvPr/>
        </p:nvCxnSpPr>
        <p:spPr>
          <a:xfrm flipH="1">
            <a:off x="5285175" y="3013375"/>
            <a:ext cx="1974300" cy="1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7259475" y="2815875"/>
            <a:ext cx="12213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Slide 5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2"/>
          <p:cNvSpPr txBox="1"/>
          <p:nvPr>
            <p:ph type="title"/>
          </p:nvPr>
        </p:nvSpPr>
        <p:spPr>
          <a:xfrm>
            <a:off x="311700" y="10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Settings - 2</a:t>
            </a: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311700" y="850325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509" name="Google Shape;509;p32"/>
          <p:cNvSpPr/>
          <p:nvPr/>
        </p:nvSpPr>
        <p:spPr>
          <a:xfrm>
            <a:off x="311700" y="850325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Account</a:t>
            </a:r>
            <a:endParaRPr b="1" sz="1500"/>
          </a:p>
        </p:txBody>
      </p:sp>
      <p:sp>
        <p:nvSpPr>
          <p:cNvPr id="510" name="Google Shape;510;p32"/>
          <p:cNvSpPr/>
          <p:nvPr/>
        </p:nvSpPr>
        <p:spPr>
          <a:xfrm>
            <a:off x="374700" y="1387300"/>
            <a:ext cx="2405700" cy="12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Email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This is your Primary Email Id. Recruiters will reach out to you here.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hithere@gmail.com </a:t>
            </a:r>
            <a:r>
              <a:rPr lang="en-GB" sz="1100">
                <a:solidFill>
                  <a:srgbClr val="0000FF"/>
                </a:solidFill>
              </a:rPr>
              <a:t>Change</a:t>
            </a:r>
            <a:endParaRPr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0000FF"/>
                </a:solidFill>
              </a:rPr>
              <a:t>Change Password</a:t>
            </a:r>
            <a:endParaRPr/>
          </a:p>
        </p:txBody>
      </p:sp>
      <p:sp>
        <p:nvSpPr>
          <p:cNvPr id="511" name="Google Shape;511;p32"/>
          <p:cNvSpPr/>
          <p:nvPr/>
        </p:nvSpPr>
        <p:spPr>
          <a:xfrm>
            <a:off x="374700" y="2718375"/>
            <a:ext cx="2405700" cy="124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Mobile Number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This is your Primary Mobile Number. Recruiters may reach out to you here.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1010101010 </a:t>
            </a:r>
            <a:r>
              <a:rPr lang="en-GB" sz="1100">
                <a:solidFill>
                  <a:srgbClr val="0000FF"/>
                </a:solidFill>
              </a:rPr>
              <a:t>Change</a:t>
            </a:r>
            <a:endParaRPr/>
          </a:p>
        </p:txBody>
      </p:sp>
      <p:sp>
        <p:nvSpPr>
          <p:cNvPr id="512" name="Google Shape;512;p32"/>
          <p:cNvSpPr/>
          <p:nvPr/>
        </p:nvSpPr>
        <p:spPr>
          <a:xfrm>
            <a:off x="3306150" y="850325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Enter your password to change email id.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Password</a:t>
            </a:r>
            <a:endParaRPr sz="1100"/>
          </a:p>
        </p:txBody>
      </p:sp>
      <p:sp>
        <p:nvSpPr>
          <p:cNvPr id="513" name="Google Shape;513;p32"/>
          <p:cNvSpPr/>
          <p:nvPr/>
        </p:nvSpPr>
        <p:spPr>
          <a:xfrm>
            <a:off x="3306150" y="850325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Account</a:t>
            </a:r>
            <a:endParaRPr b="1" sz="1500"/>
          </a:p>
        </p:txBody>
      </p:sp>
      <p:cxnSp>
        <p:nvCxnSpPr>
          <p:cNvPr id="514" name="Google Shape;514;p32"/>
          <p:cNvCxnSpPr/>
          <p:nvPr/>
        </p:nvCxnSpPr>
        <p:spPr>
          <a:xfrm>
            <a:off x="2324875" y="2159475"/>
            <a:ext cx="8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32"/>
          <p:cNvCxnSpPr/>
          <p:nvPr/>
        </p:nvCxnSpPr>
        <p:spPr>
          <a:xfrm flipH="1" rot="10800000">
            <a:off x="3423925" y="3284975"/>
            <a:ext cx="2133600" cy="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32"/>
          <p:cNvSpPr/>
          <p:nvPr/>
        </p:nvSpPr>
        <p:spPr>
          <a:xfrm>
            <a:off x="6363600" y="850325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Email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We will send you an OTP to verify the new Email ID</a:t>
            </a:r>
            <a:endParaRPr sz="900"/>
          </a:p>
        </p:txBody>
      </p:sp>
      <p:sp>
        <p:nvSpPr>
          <p:cNvPr id="517" name="Google Shape;517;p32"/>
          <p:cNvSpPr/>
          <p:nvPr/>
        </p:nvSpPr>
        <p:spPr>
          <a:xfrm>
            <a:off x="6363600" y="850325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Change Email Id</a:t>
            </a:r>
            <a:endParaRPr b="1" sz="1500"/>
          </a:p>
        </p:txBody>
      </p:sp>
      <p:cxnSp>
        <p:nvCxnSpPr>
          <p:cNvPr id="518" name="Google Shape;518;p32"/>
          <p:cNvCxnSpPr/>
          <p:nvPr/>
        </p:nvCxnSpPr>
        <p:spPr>
          <a:xfrm flipH="1" rot="10800000">
            <a:off x="6536462" y="2920775"/>
            <a:ext cx="2133600" cy="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2"/>
          <p:cNvCxnSpPr/>
          <p:nvPr/>
        </p:nvCxnSpPr>
        <p:spPr>
          <a:xfrm>
            <a:off x="5343500" y="3114875"/>
            <a:ext cx="8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"/>
          <p:cNvSpPr txBox="1"/>
          <p:nvPr>
            <p:ph type="title"/>
          </p:nvPr>
        </p:nvSpPr>
        <p:spPr>
          <a:xfrm>
            <a:off x="311700" y="15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Settings - 3</a:t>
            </a: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311700" y="863425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Enter Current Password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Enter New Password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Confirm New Password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26" name="Google Shape;526;p33"/>
          <p:cNvSpPr/>
          <p:nvPr/>
        </p:nvSpPr>
        <p:spPr>
          <a:xfrm>
            <a:off x="311700" y="863425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Change Password</a:t>
            </a:r>
            <a:endParaRPr b="1" sz="1500"/>
          </a:p>
        </p:txBody>
      </p:sp>
      <p:cxnSp>
        <p:nvCxnSpPr>
          <p:cNvPr id="527" name="Google Shape;527;p33"/>
          <p:cNvCxnSpPr/>
          <p:nvPr/>
        </p:nvCxnSpPr>
        <p:spPr>
          <a:xfrm>
            <a:off x="425812" y="1629400"/>
            <a:ext cx="227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33"/>
          <p:cNvCxnSpPr/>
          <p:nvPr/>
        </p:nvCxnSpPr>
        <p:spPr>
          <a:xfrm>
            <a:off x="425812" y="2174450"/>
            <a:ext cx="227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33"/>
          <p:cNvCxnSpPr/>
          <p:nvPr/>
        </p:nvCxnSpPr>
        <p:spPr>
          <a:xfrm>
            <a:off x="425812" y="2719500"/>
            <a:ext cx="227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33"/>
          <p:cNvSpPr/>
          <p:nvPr/>
        </p:nvSpPr>
        <p:spPr>
          <a:xfrm>
            <a:off x="479500" y="4567625"/>
            <a:ext cx="21201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Change Password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31" name="Google Shape;531;p33"/>
          <p:cNvSpPr/>
          <p:nvPr/>
        </p:nvSpPr>
        <p:spPr>
          <a:xfrm>
            <a:off x="3173275" y="863425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To Be Provided by Insolation</a:t>
            </a:r>
            <a:endParaRPr sz="1500"/>
          </a:p>
        </p:txBody>
      </p:sp>
      <p:sp>
        <p:nvSpPr>
          <p:cNvPr id="532" name="Google Shape;532;p33"/>
          <p:cNvSpPr/>
          <p:nvPr/>
        </p:nvSpPr>
        <p:spPr>
          <a:xfrm>
            <a:off x="3173275" y="863425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Terms and Condition</a:t>
            </a:r>
            <a:endParaRPr b="1" sz="1500"/>
          </a:p>
        </p:txBody>
      </p:sp>
      <p:sp>
        <p:nvSpPr>
          <p:cNvPr id="533" name="Google Shape;533;p33"/>
          <p:cNvSpPr/>
          <p:nvPr/>
        </p:nvSpPr>
        <p:spPr>
          <a:xfrm>
            <a:off x="6034850" y="863425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To Be Provided by Insolation</a:t>
            </a:r>
            <a:endParaRPr sz="1500"/>
          </a:p>
        </p:txBody>
      </p:sp>
      <p:sp>
        <p:nvSpPr>
          <p:cNvPr id="534" name="Google Shape;534;p33"/>
          <p:cNvSpPr/>
          <p:nvPr/>
        </p:nvSpPr>
        <p:spPr>
          <a:xfrm>
            <a:off x="6034850" y="863425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Privacy Policy</a:t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83100" y="844725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22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Page</a:t>
            </a:r>
            <a:endParaRPr/>
          </a:p>
        </p:txBody>
      </p:sp>
      <p:cxnSp>
        <p:nvCxnSpPr>
          <p:cNvPr id="82" name="Google Shape;82;p15"/>
          <p:cNvCxnSpPr/>
          <p:nvPr/>
        </p:nvCxnSpPr>
        <p:spPr>
          <a:xfrm>
            <a:off x="366150" y="2917425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372050" y="2249925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5"/>
          <p:cNvSpPr txBox="1"/>
          <p:nvPr/>
        </p:nvSpPr>
        <p:spPr>
          <a:xfrm>
            <a:off x="377963" y="1881063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Email Address</a:t>
            </a:r>
            <a:endParaRPr b="1" sz="1100"/>
          </a:p>
        </p:txBody>
      </p:sp>
      <p:sp>
        <p:nvSpPr>
          <p:cNvPr id="85" name="Google Shape;85;p15"/>
          <p:cNvSpPr txBox="1"/>
          <p:nvPr/>
        </p:nvSpPr>
        <p:spPr>
          <a:xfrm>
            <a:off x="366138" y="2581800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Password</a:t>
            </a:r>
            <a:endParaRPr b="1" sz="1100"/>
          </a:p>
        </p:txBody>
      </p:sp>
      <p:sp>
        <p:nvSpPr>
          <p:cNvPr id="86" name="Google Shape;86;p15"/>
          <p:cNvSpPr txBox="1"/>
          <p:nvPr/>
        </p:nvSpPr>
        <p:spPr>
          <a:xfrm>
            <a:off x="366138" y="2920613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Forgot Password</a:t>
            </a:r>
            <a:endParaRPr sz="900">
              <a:solidFill>
                <a:srgbClr val="0000FF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77963" y="3430238"/>
            <a:ext cx="19656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FF"/>
                </a:solidFill>
              </a:rPr>
              <a:t>Login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83100" y="844725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Login</a:t>
            </a:r>
            <a:endParaRPr b="1"/>
          </a:p>
        </p:txBody>
      </p:sp>
      <p:sp>
        <p:nvSpPr>
          <p:cNvPr id="89" name="Google Shape;89;p15"/>
          <p:cNvSpPr txBox="1"/>
          <p:nvPr/>
        </p:nvSpPr>
        <p:spPr>
          <a:xfrm>
            <a:off x="2739550" y="3181825"/>
            <a:ext cx="8469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On a successful login go-to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Slide 6</a:t>
            </a:r>
            <a:endParaRPr b="1" sz="1100"/>
          </a:p>
        </p:txBody>
      </p:sp>
      <p:sp>
        <p:nvSpPr>
          <p:cNvPr id="90" name="Google Shape;90;p15"/>
          <p:cNvSpPr/>
          <p:nvPr/>
        </p:nvSpPr>
        <p:spPr>
          <a:xfrm>
            <a:off x="3674900" y="844725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5"/>
          <p:cNvCxnSpPr/>
          <p:nvPr/>
        </p:nvCxnSpPr>
        <p:spPr>
          <a:xfrm>
            <a:off x="3957950" y="2249925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 txBox="1"/>
          <p:nvPr/>
        </p:nvSpPr>
        <p:spPr>
          <a:xfrm>
            <a:off x="3957938" y="1957263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Email Address</a:t>
            </a:r>
            <a:endParaRPr b="1" sz="1100"/>
          </a:p>
        </p:txBody>
      </p:sp>
      <p:sp>
        <p:nvSpPr>
          <p:cNvPr id="93" name="Google Shape;93;p15"/>
          <p:cNvSpPr/>
          <p:nvPr/>
        </p:nvSpPr>
        <p:spPr>
          <a:xfrm>
            <a:off x="3969763" y="2811038"/>
            <a:ext cx="19656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FF"/>
                </a:solidFill>
              </a:rPr>
              <a:t>Send OTP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3674900" y="844725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Forgot Password</a:t>
            </a:r>
            <a:endParaRPr b="1"/>
          </a:p>
        </p:txBody>
      </p:sp>
      <p:sp>
        <p:nvSpPr>
          <p:cNvPr id="95" name="Google Shape;95;p15"/>
          <p:cNvSpPr txBox="1"/>
          <p:nvPr/>
        </p:nvSpPr>
        <p:spPr>
          <a:xfrm>
            <a:off x="3969775" y="2303525"/>
            <a:ext cx="19656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An OTP will be sent to registered email.</a:t>
            </a:r>
            <a:endParaRPr sz="700"/>
          </a:p>
        </p:txBody>
      </p:sp>
      <p:sp>
        <p:nvSpPr>
          <p:cNvPr id="96" name="Google Shape;96;p15"/>
          <p:cNvSpPr/>
          <p:nvPr/>
        </p:nvSpPr>
        <p:spPr>
          <a:xfrm>
            <a:off x="3969763" y="3420863"/>
            <a:ext cx="19656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FF"/>
                </a:solidFill>
              </a:rPr>
              <a:t>Cancel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6393850" y="844725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688713" y="1881063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Enter OTP</a:t>
            </a:r>
            <a:endParaRPr b="1" sz="1100"/>
          </a:p>
        </p:txBody>
      </p:sp>
      <p:sp>
        <p:nvSpPr>
          <p:cNvPr id="99" name="Google Shape;99;p15"/>
          <p:cNvSpPr/>
          <p:nvPr/>
        </p:nvSpPr>
        <p:spPr>
          <a:xfrm>
            <a:off x="6688713" y="3777388"/>
            <a:ext cx="19656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FF"/>
                </a:solidFill>
              </a:rPr>
              <a:t>Set New Password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6393850" y="844725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Enter New Password</a:t>
            </a:r>
            <a:endParaRPr b="1"/>
          </a:p>
        </p:txBody>
      </p:sp>
      <p:sp>
        <p:nvSpPr>
          <p:cNvPr id="101" name="Google Shape;101;p15"/>
          <p:cNvSpPr/>
          <p:nvPr/>
        </p:nvSpPr>
        <p:spPr>
          <a:xfrm>
            <a:off x="6688713" y="4387213"/>
            <a:ext cx="19656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FF"/>
                </a:solidFill>
              </a:rPr>
              <a:t>Cancel</a:t>
            </a:r>
            <a:endParaRPr b="1" sz="1500">
              <a:solidFill>
                <a:srgbClr val="0000FF"/>
              </a:solidFill>
            </a:endParaRPr>
          </a:p>
        </p:txBody>
      </p:sp>
      <p:cxnSp>
        <p:nvCxnSpPr>
          <p:cNvPr id="102" name="Google Shape;102;p15"/>
          <p:cNvCxnSpPr/>
          <p:nvPr/>
        </p:nvCxnSpPr>
        <p:spPr>
          <a:xfrm>
            <a:off x="6676900" y="2249925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5"/>
          <p:cNvSpPr txBox="1"/>
          <p:nvPr/>
        </p:nvSpPr>
        <p:spPr>
          <a:xfrm>
            <a:off x="6670988" y="2486338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New Password</a:t>
            </a:r>
            <a:endParaRPr b="1" sz="1100"/>
          </a:p>
        </p:txBody>
      </p:sp>
      <p:cxnSp>
        <p:nvCxnSpPr>
          <p:cNvPr id="104" name="Google Shape;104;p15"/>
          <p:cNvCxnSpPr/>
          <p:nvPr/>
        </p:nvCxnSpPr>
        <p:spPr>
          <a:xfrm>
            <a:off x="6659175" y="2855200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 txBox="1"/>
          <p:nvPr/>
        </p:nvSpPr>
        <p:spPr>
          <a:xfrm>
            <a:off x="6682800" y="3091613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Confirm New Password</a:t>
            </a:r>
            <a:endParaRPr b="1" sz="1100"/>
          </a:p>
        </p:txBody>
      </p:sp>
      <p:cxnSp>
        <p:nvCxnSpPr>
          <p:cNvPr id="106" name="Google Shape;106;p15"/>
          <p:cNvCxnSpPr/>
          <p:nvPr/>
        </p:nvCxnSpPr>
        <p:spPr>
          <a:xfrm>
            <a:off x="6670988" y="3460475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5"/>
          <p:cNvSpPr txBox="1"/>
          <p:nvPr/>
        </p:nvSpPr>
        <p:spPr>
          <a:xfrm>
            <a:off x="3911875" y="341275"/>
            <a:ext cx="2081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Forgot Password Page</a:t>
            </a:r>
            <a:endParaRPr b="1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1156150" y="887625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22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 Up </a:t>
            </a:r>
            <a:r>
              <a:rPr lang="en-GB"/>
              <a:t>Page</a:t>
            </a:r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1439200" y="2339525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1439200" y="1835838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6"/>
          <p:cNvSpPr txBox="1"/>
          <p:nvPr/>
        </p:nvSpPr>
        <p:spPr>
          <a:xfrm>
            <a:off x="1445088" y="1510075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Full Name</a:t>
            </a:r>
            <a:endParaRPr b="1" sz="1100"/>
          </a:p>
        </p:txBody>
      </p:sp>
      <p:sp>
        <p:nvSpPr>
          <p:cNvPr id="117" name="Google Shape;117;p16"/>
          <p:cNvSpPr/>
          <p:nvPr/>
        </p:nvSpPr>
        <p:spPr>
          <a:xfrm>
            <a:off x="1439188" y="4356913"/>
            <a:ext cx="19656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FF"/>
                </a:solidFill>
              </a:rPr>
              <a:t>Next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1156150" y="887625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Sign Up</a:t>
            </a:r>
            <a:endParaRPr b="1"/>
          </a:p>
        </p:txBody>
      </p:sp>
      <p:cxnSp>
        <p:nvCxnSpPr>
          <p:cNvPr id="119" name="Google Shape;119;p16"/>
          <p:cNvCxnSpPr/>
          <p:nvPr/>
        </p:nvCxnSpPr>
        <p:spPr>
          <a:xfrm>
            <a:off x="1434400" y="2843200"/>
            <a:ext cx="19752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/>
          <p:nvPr/>
        </p:nvCxnSpPr>
        <p:spPr>
          <a:xfrm flipH="1" rot="10800000">
            <a:off x="1443288" y="3828963"/>
            <a:ext cx="19692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6"/>
          <p:cNvSpPr txBox="1"/>
          <p:nvPr/>
        </p:nvSpPr>
        <p:spPr>
          <a:xfrm>
            <a:off x="1436238" y="2037175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Email Address</a:t>
            </a:r>
            <a:endParaRPr b="1" sz="1100"/>
          </a:p>
        </p:txBody>
      </p:sp>
      <p:sp>
        <p:nvSpPr>
          <p:cNvPr id="122" name="Google Shape;122;p16"/>
          <p:cNvSpPr txBox="1"/>
          <p:nvPr/>
        </p:nvSpPr>
        <p:spPr>
          <a:xfrm>
            <a:off x="1436238" y="2506450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Create Password</a:t>
            </a:r>
            <a:endParaRPr b="1" sz="1100"/>
          </a:p>
        </p:txBody>
      </p:sp>
      <p:sp>
        <p:nvSpPr>
          <p:cNvPr id="123" name="Google Shape;123;p16"/>
          <p:cNvSpPr txBox="1"/>
          <p:nvPr/>
        </p:nvSpPr>
        <p:spPr>
          <a:xfrm>
            <a:off x="1442138" y="3478538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Mobile Number</a:t>
            </a:r>
            <a:endParaRPr b="1" sz="1100"/>
          </a:p>
        </p:txBody>
      </p:sp>
      <p:sp>
        <p:nvSpPr>
          <p:cNvPr id="124" name="Google Shape;124;p16"/>
          <p:cNvSpPr txBox="1"/>
          <p:nvPr/>
        </p:nvSpPr>
        <p:spPr>
          <a:xfrm>
            <a:off x="1439200" y="3752775"/>
            <a:ext cx="1965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Recruiters will contact you on this number</a:t>
            </a:r>
            <a:endParaRPr sz="700"/>
          </a:p>
        </p:txBody>
      </p:sp>
      <p:sp>
        <p:nvSpPr>
          <p:cNvPr id="125" name="Google Shape;125;p16"/>
          <p:cNvSpPr txBox="1"/>
          <p:nvPr/>
        </p:nvSpPr>
        <p:spPr>
          <a:xfrm>
            <a:off x="1436238" y="2973588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Confirm Password</a:t>
            </a:r>
            <a:endParaRPr b="1" sz="1100"/>
          </a:p>
        </p:txBody>
      </p:sp>
      <p:cxnSp>
        <p:nvCxnSpPr>
          <p:cNvPr id="126" name="Google Shape;126;p16"/>
          <p:cNvCxnSpPr/>
          <p:nvPr/>
        </p:nvCxnSpPr>
        <p:spPr>
          <a:xfrm>
            <a:off x="1434400" y="3300400"/>
            <a:ext cx="19752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6"/>
          <p:cNvSpPr/>
          <p:nvPr/>
        </p:nvSpPr>
        <p:spPr>
          <a:xfrm>
            <a:off x="5538175" y="887625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6"/>
          <p:cNvCxnSpPr/>
          <p:nvPr/>
        </p:nvCxnSpPr>
        <p:spPr>
          <a:xfrm>
            <a:off x="5821225" y="2339525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6"/>
          <p:cNvCxnSpPr/>
          <p:nvPr/>
        </p:nvCxnSpPr>
        <p:spPr>
          <a:xfrm>
            <a:off x="5821225" y="1835838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6"/>
          <p:cNvSpPr txBox="1"/>
          <p:nvPr/>
        </p:nvSpPr>
        <p:spPr>
          <a:xfrm>
            <a:off x="5827113" y="1510075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Course</a:t>
            </a:r>
            <a:endParaRPr b="1" sz="1100"/>
          </a:p>
        </p:txBody>
      </p:sp>
      <p:sp>
        <p:nvSpPr>
          <p:cNvPr id="131" name="Google Shape;131;p16"/>
          <p:cNvSpPr/>
          <p:nvPr/>
        </p:nvSpPr>
        <p:spPr>
          <a:xfrm>
            <a:off x="5821213" y="4356913"/>
            <a:ext cx="19656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FF"/>
                </a:solidFill>
              </a:rPr>
              <a:t>Sign Up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5538175" y="887625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Sign Up</a:t>
            </a:r>
            <a:endParaRPr b="1"/>
          </a:p>
        </p:txBody>
      </p:sp>
      <p:cxnSp>
        <p:nvCxnSpPr>
          <p:cNvPr id="133" name="Google Shape;133;p16"/>
          <p:cNvCxnSpPr/>
          <p:nvPr/>
        </p:nvCxnSpPr>
        <p:spPr>
          <a:xfrm>
            <a:off x="5816425" y="2843200"/>
            <a:ext cx="19752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6"/>
          <p:cNvSpPr txBox="1"/>
          <p:nvPr/>
        </p:nvSpPr>
        <p:spPr>
          <a:xfrm>
            <a:off x="5818263" y="2037175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Specialization</a:t>
            </a:r>
            <a:endParaRPr b="1" sz="1100"/>
          </a:p>
        </p:txBody>
      </p:sp>
      <p:sp>
        <p:nvSpPr>
          <p:cNvPr id="135" name="Google Shape;135;p16"/>
          <p:cNvSpPr txBox="1"/>
          <p:nvPr/>
        </p:nvSpPr>
        <p:spPr>
          <a:xfrm>
            <a:off x="5818263" y="2506450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Experience</a:t>
            </a:r>
            <a:endParaRPr b="1" sz="1100"/>
          </a:p>
        </p:txBody>
      </p:sp>
      <p:sp>
        <p:nvSpPr>
          <p:cNvPr id="136" name="Google Shape;136;p16"/>
          <p:cNvSpPr/>
          <p:nvPr/>
        </p:nvSpPr>
        <p:spPr>
          <a:xfrm>
            <a:off x="3850425" y="2776775"/>
            <a:ext cx="15348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16"/>
          <p:cNvCxnSpPr>
            <a:stCxn id="135" idx="1"/>
          </p:cNvCxnSpPr>
          <p:nvPr/>
        </p:nvCxnSpPr>
        <p:spPr>
          <a:xfrm rot="10800000">
            <a:off x="4764363" y="1651900"/>
            <a:ext cx="1053900" cy="10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6"/>
          <p:cNvCxnSpPr>
            <a:stCxn id="130" idx="1"/>
          </p:cNvCxnSpPr>
          <p:nvPr/>
        </p:nvCxnSpPr>
        <p:spPr>
          <a:xfrm rot="10800000">
            <a:off x="4771713" y="1646125"/>
            <a:ext cx="1055400" cy="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6"/>
          <p:cNvCxnSpPr>
            <a:stCxn id="134" idx="1"/>
          </p:cNvCxnSpPr>
          <p:nvPr/>
        </p:nvCxnSpPr>
        <p:spPr>
          <a:xfrm rot="10800000">
            <a:off x="4787763" y="1652125"/>
            <a:ext cx="1030500" cy="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6"/>
          <p:cNvSpPr txBox="1"/>
          <p:nvPr/>
        </p:nvSpPr>
        <p:spPr>
          <a:xfrm>
            <a:off x="3687850" y="1035925"/>
            <a:ext cx="18504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Will be Drop-Down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Check Slide 5</a:t>
            </a:r>
            <a:endParaRPr sz="1500"/>
          </a:p>
        </p:txBody>
      </p:sp>
      <p:cxnSp>
        <p:nvCxnSpPr>
          <p:cNvPr id="141" name="Google Shape;141;p16"/>
          <p:cNvCxnSpPr/>
          <p:nvPr/>
        </p:nvCxnSpPr>
        <p:spPr>
          <a:xfrm rot="10800000">
            <a:off x="311700" y="2118200"/>
            <a:ext cx="1127400" cy="14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6"/>
          <p:cNvCxnSpPr/>
          <p:nvPr/>
        </p:nvCxnSpPr>
        <p:spPr>
          <a:xfrm rot="10800000">
            <a:off x="319038" y="2112400"/>
            <a:ext cx="1055400" cy="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6"/>
          <p:cNvSpPr txBox="1"/>
          <p:nvPr/>
        </p:nvSpPr>
        <p:spPr>
          <a:xfrm>
            <a:off x="-62675" y="1591300"/>
            <a:ext cx="8574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OTP Verified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/>
          <p:nvPr/>
        </p:nvSpPr>
        <p:spPr>
          <a:xfrm>
            <a:off x="517525" y="908325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>
            <p:ph type="title"/>
          </p:nvPr>
        </p:nvSpPr>
        <p:spPr>
          <a:xfrm>
            <a:off x="311700" y="22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Job Search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511625" y="900700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Job Search</a:t>
            </a:r>
            <a:endParaRPr b="1" sz="1500"/>
          </a:p>
        </p:txBody>
      </p:sp>
      <p:sp>
        <p:nvSpPr>
          <p:cNvPr id="151" name="Google Shape;151;p17"/>
          <p:cNvSpPr txBox="1"/>
          <p:nvPr/>
        </p:nvSpPr>
        <p:spPr>
          <a:xfrm>
            <a:off x="800563" y="1523150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Course</a:t>
            </a:r>
            <a:endParaRPr sz="900"/>
          </a:p>
        </p:txBody>
      </p:sp>
      <p:cxnSp>
        <p:nvCxnSpPr>
          <p:cNvPr id="152" name="Google Shape;152;p17"/>
          <p:cNvCxnSpPr/>
          <p:nvPr/>
        </p:nvCxnSpPr>
        <p:spPr>
          <a:xfrm>
            <a:off x="794675" y="1807125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7"/>
          <p:cNvSpPr txBox="1"/>
          <p:nvPr/>
        </p:nvSpPr>
        <p:spPr>
          <a:xfrm>
            <a:off x="797613" y="3520875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Location</a:t>
            </a:r>
            <a:endParaRPr sz="900"/>
          </a:p>
        </p:txBody>
      </p:sp>
      <p:cxnSp>
        <p:nvCxnSpPr>
          <p:cNvPr id="154" name="Google Shape;154;p17"/>
          <p:cNvCxnSpPr/>
          <p:nvPr/>
        </p:nvCxnSpPr>
        <p:spPr>
          <a:xfrm>
            <a:off x="791725" y="3804850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7"/>
          <p:cNvSpPr/>
          <p:nvPr/>
        </p:nvSpPr>
        <p:spPr>
          <a:xfrm>
            <a:off x="794675" y="4122300"/>
            <a:ext cx="1965600" cy="3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FF"/>
                </a:solidFill>
              </a:rPr>
              <a:t>Search Jobs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3146825" y="2422025"/>
            <a:ext cx="1134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All are </a:t>
            </a:r>
            <a:r>
              <a:rPr lang="en-GB" sz="1100"/>
              <a:t>drop-downs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Check Notes Below.</a:t>
            </a:r>
            <a:endParaRPr sz="1100"/>
          </a:p>
        </p:txBody>
      </p:sp>
      <p:sp>
        <p:nvSpPr>
          <p:cNvPr id="157" name="Google Shape;157;p17"/>
          <p:cNvSpPr/>
          <p:nvPr/>
        </p:nvSpPr>
        <p:spPr>
          <a:xfrm>
            <a:off x="6114700" y="886100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6108800" y="878475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Job Search</a:t>
            </a:r>
            <a:endParaRPr b="1" sz="1500"/>
          </a:p>
        </p:txBody>
      </p:sp>
      <p:sp>
        <p:nvSpPr>
          <p:cNvPr id="159" name="Google Shape;159;p17"/>
          <p:cNvSpPr txBox="1"/>
          <p:nvPr/>
        </p:nvSpPr>
        <p:spPr>
          <a:xfrm>
            <a:off x="6397738" y="1500925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Others</a:t>
            </a:r>
            <a:endParaRPr sz="900"/>
          </a:p>
        </p:txBody>
      </p:sp>
      <p:cxnSp>
        <p:nvCxnSpPr>
          <p:cNvPr id="160" name="Google Shape;160;p17"/>
          <p:cNvCxnSpPr/>
          <p:nvPr/>
        </p:nvCxnSpPr>
        <p:spPr>
          <a:xfrm>
            <a:off x="6391850" y="1784900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7"/>
          <p:cNvSpPr txBox="1"/>
          <p:nvPr/>
        </p:nvSpPr>
        <p:spPr>
          <a:xfrm>
            <a:off x="6400688" y="2123375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Please Specify</a:t>
            </a:r>
            <a:endParaRPr sz="900"/>
          </a:p>
        </p:txBody>
      </p:sp>
      <p:cxnSp>
        <p:nvCxnSpPr>
          <p:cNvPr id="162" name="Google Shape;162;p17"/>
          <p:cNvCxnSpPr/>
          <p:nvPr/>
        </p:nvCxnSpPr>
        <p:spPr>
          <a:xfrm>
            <a:off x="6394800" y="2407350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7"/>
          <p:cNvSpPr/>
          <p:nvPr/>
        </p:nvSpPr>
        <p:spPr>
          <a:xfrm>
            <a:off x="6420800" y="2735375"/>
            <a:ext cx="1965600" cy="3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FF"/>
                </a:solidFill>
              </a:rPr>
              <a:t>Search Jobs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791713" y="2996488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Functional Area</a:t>
            </a:r>
            <a:endParaRPr sz="900"/>
          </a:p>
        </p:txBody>
      </p:sp>
      <p:cxnSp>
        <p:nvCxnSpPr>
          <p:cNvPr id="165" name="Google Shape;165;p17"/>
          <p:cNvCxnSpPr/>
          <p:nvPr/>
        </p:nvCxnSpPr>
        <p:spPr>
          <a:xfrm>
            <a:off x="785825" y="3280463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7"/>
          <p:cNvSpPr txBox="1"/>
          <p:nvPr/>
        </p:nvSpPr>
        <p:spPr>
          <a:xfrm>
            <a:off x="794663" y="2477488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Experience</a:t>
            </a:r>
            <a:endParaRPr sz="900"/>
          </a:p>
        </p:txBody>
      </p:sp>
      <p:cxnSp>
        <p:nvCxnSpPr>
          <p:cNvPr id="167" name="Google Shape;167;p17"/>
          <p:cNvCxnSpPr/>
          <p:nvPr/>
        </p:nvCxnSpPr>
        <p:spPr>
          <a:xfrm>
            <a:off x="788775" y="2761463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7"/>
          <p:cNvSpPr txBox="1"/>
          <p:nvPr/>
        </p:nvSpPr>
        <p:spPr>
          <a:xfrm>
            <a:off x="803513" y="1977050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Specialization</a:t>
            </a:r>
            <a:endParaRPr sz="900"/>
          </a:p>
        </p:txBody>
      </p:sp>
      <p:cxnSp>
        <p:nvCxnSpPr>
          <p:cNvPr id="169" name="Google Shape;169;p17"/>
          <p:cNvCxnSpPr/>
          <p:nvPr/>
        </p:nvCxnSpPr>
        <p:spPr>
          <a:xfrm>
            <a:off x="797625" y="2261025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7"/>
          <p:cNvSpPr txBox="1"/>
          <p:nvPr/>
        </p:nvSpPr>
        <p:spPr>
          <a:xfrm>
            <a:off x="6066500" y="439625"/>
            <a:ext cx="2634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Layout when a user chooses “</a:t>
            </a:r>
            <a:r>
              <a:rPr b="1" lang="en-GB" sz="1100"/>
              <a:t>Others</a:t>
            </a:r>
            <a:r>
              <a:rPr lang="en-GB" sz="1100"/>
              <a:t>”.</a:t>
            </a:r>
            <a:endParaRPr sz="1100"/>
          </a:p>
        </p:txBody>
      </p:sp>
      <p:sp>
        <p:nvSpPr>
          <p:cNvPr id="171" name="Google Shape;171;p17"/>
          <p:cNvSpPr txBox="1"/>
          <p:nvPr/>
        </p:nvSpPr>
        <p:spPr>
          <a:xfrm>
            <a:off x="3534800" y="986100"/>
            <a:ext cx="25317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Note:</a:t>
            </a:r>
            <a:r>
              <a:rPr lang="en-GB" sz="1100"/>
              <a:t> When the user selects “Others”, he remains on the same page as Fig 1.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100"/>
            </a:br>
            <a:r>
              <a:rPr lang="en-GB" sz="1100"/>
              <a:t>The only change is that an additional line “Please Specify” appears beneath.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/>
          <p:nvPr/>
        </p:nvSpPr>
        <p:spPr>
          <a:xfrm>
            <a:off x="81475" y="879575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>
            <p:ph type="title"/>
          </p:nvPr>
        </p:nvSpPr>
        <p:spPr>
          <a:xfrm>
            <a:off x="311700" y="222475"/>
            <a:ext cx="855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Job Listing - </a:t>
            </a:r>
            <a:r>
              <a:rPr b="1" lang="en-GB">
                <a:solidFill>
                  <a:schemeClr val="accent4"/>
                </a:solidFill>
              </a:rPr>
              <a:t>Pre Login</a:t>
            </a:r>
            <a:r>
              <a:rPr lang="en-GB"/>
              <a:t> - 1</a:t>
            </a:r>
            <a:endParaRPr sz="2000"/>
          </a:p>
        </p:txBody>
      </p:sp>
      <p:sp>
        <p:nvSpPr>
          <p:cNvPr id="178" name="Google Shape;178;p18"/>
          <p:cNvSpPr/>
          <p:nvPr/>
        </p:nvSpPr>
        <p:spPr>
          <a:xfrm>
            <a:off x="81475" y="849725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Browse Jobs</a:t>
            </a:r>
            <a:endParaRPr b="1" sz="1500"/>
          </a:p>
        </p:txBody>
      </p:sp>
      <p:sp>
        <p:nvSpPr>
          <p:cNvPr id="179" name="Google Shape;179;p18"/>
          <p:cNvSpPr txBox="1"/>
          <p:nvPr/>
        </p:nvSpPr>
        <p:spPr>
          <a:xfrm>
            <a:off x="81475" y="1325850"/>
            <a:ext cx="2531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00FF"/>
                </a:solidFill>
              </a:rPr>
              <a:t>Modify Search</a:t>
            </a:r>
            <a:endParaRPr b="1" sz="900">
              <a:solidFill>
                <a:srgbClr val="0000FF"/>
              </a:solidFill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186575" y="1809125"/>
            <a:ext cx="2307300" cy="7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0000FF"/>
                </a:solidFill>
              </a:rPr>
              <a:t>Assistant Manager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0000FF"/>
                </a:solidFill>
              </a:rPr>
              <a:t>KPMG Global Services (KGS)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Bengaluru, Karnataka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186575" y="3512925"/>
            <a:ext cx="2307300" cy="7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0000FF"/>
                </a:solidFill>
              </a:rPr>
              <a:t>Advertising Manager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0000FF"/>
                </a:solidFill>
              </a:rPr>
              <a:t>Epsilon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Bengaluru, Karnataka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186575" y="4393725"/>
            <a:ext cx="2307300" cy="6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0000FF"/>
                </a:solidFill>
              </a:rPr>
              <a:t>Production Manager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0000FF"/>
                </a:solidFill>
              </a:rPr>
              <a:t>Tata Motors Ltd.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Jamshedpur, Jharkhand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186575" y="2661025"/>
            <a:ext cx="2307300" cy="75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Project Manager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Dell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Bengaluru, Karnataka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3363400" y="871375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185" name="Google Shape;185;p18"/>
          <p:cNvSpPr/>
          <p:nvPr/>
        </p:nvSpPr>
        <p:spPr>
          <a:xfrm>
            <a:off x="6492200" y="871375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3363400" y="871375"/>
            <a:ext cx="2531700" cy="66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Sr. Manager - Sales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Tata Motors Ltd.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Job Posted On 21 st June 2020</a:t>
            </a:r>
            <a:endParaRPr sz="900"/>
          </a:p>
        </p:txBody>
      </p:sp>
      <p:sp>
        <p:nvSpPr>
          <p:cNvPr id="187" name="Google Shape;187;p18"/>
          <p:cNvSpPr/>
          <p:nvPr/>
        </p:nvSpPr>
        <p:spPr>
          <a:xfrm>
            <a:off x="3502800" y="1672275"/>
            <a:ext cx="2225400" cy="318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Company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Tata Motors Ltd.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Designation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Sr. Manager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Functional Area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Sales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Job Location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Jamshedpur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Eligible Course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MBA/PGDM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Eligible Specialization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Marketing/HR &amp; Marketing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Experience Preferred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2 to 5 Years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Employment Type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Full Time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6645350" y="1073025"/>
            <a:ext cx="2225400" cy="255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Job Role: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1. Develops a business plan and strategy for the market that ensures achievement of company sales goals and profitability.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2. Accountable for the performance and growth of the Sales Team.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3. Performance evaluations and responsible to achieve sales target.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4. One-on-one review with all sales team member to develop more effective communications 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5. To plan, organize and implement different marketing activities for revenue generation.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Other Details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NA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6645350" y="3993150"/>
            <a:ext cx="1080000" cy="29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SAVE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7790950" y="3993150"/>
            <a:ext cx="1080000" cy="29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APPLY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2730438" y="3021250"/>
            <a:ext cx="515700" cy="22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5935800" y="3021250"/>
            <a:ext cx="515700" cy="22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18"/>
          <p:cNvCxnSpPr/>
          <p:nvPr/>
        </p:nvCxnSpPr>
        <p:spPr>
          <a:xfrm rot="10800000">
            <a:off x="2644901" y="1479150"/>
            <a:ext cx="353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8"/>
          <p:cNvCxnSpPr/>
          <p:nvPr/>
        </p:nvCxnSpPr>
        <p:spPr>
          <a:xfrm>
            <a:off x="3001125" y="1479150"/>
            <a:ext cx="0" cy="26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8"/>
          <p:cNvSpPr txBox="1"/>
          <p:nvPr/>
        </p:nvSpPr>
        <p:spPr>
          <a:xfrm>
            <a:off x="2620502" y="1672275"/>
            <a:ext cx="838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Slide 5</a:t>
            </a:r>
            <a:endParaRPr sz="1500"/>
          </a:p>
        </p:txBody>
      </p:sp>
      <p:cxnSp>
        <p:nvCxnSpPr>
          <p:cNvPr id="196" name="Google Shape;196;p18"/>
          <p:cNvCxnSpPr>
            <a:stCxn id="189" idx="2"/>
          </p:cNvCxnSpPr>
          <p:nvPr/>
        </p:nvCxnSpPr>
        <p:spPr>
          <a:xfrm rot="5400000">
            <a:off x="6603500" y="4031100"/>
            <a:ext cx="324900" cy="838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8"/>
          <p:cNvCxnSpPr>
            <a:stCxn id="190" idx="2"/>
          </p:cNvCxnSpPr>
          <p:nvPr/>
        </p:nvCxnSpPr>
        <p:spPr>
          <a:xfrm rot="5400000">
            <a:off x="7596400" y="3878400"/>
            <a:ext cx="324900" cy="1144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18"/>
          <p:cNvSpPr txBox="1"/>
          <p:nvPr/>
        </p:nvSpPr>
        <p:spPr>
          <a:xfrm>
            <a:off x="5808927" y="4303050"/>
            <a:ext cx="838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Slide 7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311700" y="22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Job Listing - </a:t>
            </a:r>
            <a:r>
              <a:rPr b="1" lang="en-GB">
                <a:solidFill>
                  <a:schemeClr val="accent1"/>
                </a:solidFill>
              </a:rPr>
              <a:t>Pre Login</a:t>
            </a:r>
            <a:r>
              <a:rPr lang="en-GB"/>
              <a:t> - 2</a:t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3306150" y="875900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3840074" y="3337235"/>
            <a:ext cx="1463700" cy="39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3840074" y="3892244"/>
            <a:ext cx="1463700" cy="39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 txBox="1"/>
          <p:nvPr/>
        </p:nvSpPr>
        <p:spPr>
          <a:xfrm>
            <a:off x="3840191" y="3337235"/>
            <a:ext cx="1463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4A86E8"/>
                </a:solidFill>
              </a:rPr>
              <a:t>Login</a:t>
            </a:r>
            <a:endParaRPr b="1" sz="1100">
              <a:solidFill>
                <a:srgbClr val="4A86E8"/>
              </a:solidFill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3840191" y="3892244"/>
            <a:ext cx="1463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4A86E8"/>
                </a:solidFill>
              </a:rPr>
              <a:t>Sign Up</a:t>
            </a:r>
            <a:endParaRPr b="1" sz="1100">
              <a:solidFill>
                <a:srgbClr val="4A86E8"/>
              </a:solidFill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3306025" y="1922825"/>
            <a:ext cx="2531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Please Sign In To Apply Now</a:t>
            </a:r>
            <a:endParaRPr/>
          </a:p>
        </p:txBody>
      </p:sp>
      <p:cxnSp>
        <p:nvCxnSpPr>
          <p:cNvPr id="210" name="Google Shape;210;p19"/>
          <p:cNvCxnSpPr/>
          <p:nvPr/>
        </p:nvCxnSpPr>
        <p:spPr>
          <a:xfrm>
            <a:off x="2660900" y="3537075"/>
            <a:ext cx="1179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9"/>
          <p:cNvCxnSpPr/>
          <p:nvPr/>
        </p:nvCxnSpPr>
        <p:spPr>
          <a:xfrm>
            <a:off x="2660900" y="4088750"/>
            <a:ext cx="1179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19"/>
          <p:cNvSpPr txBox="1"/>
          <p:nvPr/>
        </p:nvSpPr>
        <p:spPr>
          <a:xfrm>
            <a:off x="1865000" y="3340575"/>
            <a:ext cx="7959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Slide 3</a:t>
            </a:r>
            <a:endParaRPr sz="1500"/>
          </a:p>
        </p:txBody>
      </p:sp>
      <p:sp>
        <p:nvSpPr>
          <p:cNvPr id="213" name="Google Shape;213;p19"/>
          <p:cNvSpPr txBox="1"/>
          <p:nvPr/>
        </p:nvSpPr>
        <p:spPr>
          <a:xfrm>
            <a:off x="1865000" y="3892250"/>
            <a:ext cx="7959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Slide 4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/>
          <p:nvPr/>
        </p:nvSpPr>
        <p:spPr>
          <a:xfrm>
            <a:off x="3306150" y="865700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type="title"/>
          </p:nvPr>
        </p:nvSpPr>
        <p:spPr>
          <a:xfrm>
            <a:off x="311700" y="22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Homepage</a:t>
            </a:r>
            <a:r>
              <a:rPr lang="en-GB"/>
              <a:t> - After Login</a:t>
            </a:r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3306150" y="1731425"/>
            <a:ext cx="25317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Ravi Kant Sharma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Client Servicing</a:t>
            </a:r>
            <a:endParaRPr sz="1100"/>
          </a:p>
        </p:txBody>
      </p:sp>
      <p:sp>
        <p:nvSpPr>
          <p:cNvPr id="221" name="Google Shape;221;p20"/>
          <p:cNvSpPr/>
          <p:nvPr/>
        </p:nvSpPr>
        <p:spPr>
          <a:xfrm>
            <a:off x="4235850" y="988025"/>
            <a:ext cx="672300" cy="74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4235850" y="1161125"/>
            <a:ext cx="672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Photo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3306150" y="2110150"/>
            <a:ext cx="2531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</a:rPr>
              <a:t>0% Profile Completed</a:t>
            </a:r>
            <a:endParaRPr sz="900">
              <a:solidFill>
                <a:srgbClr val="0000FF"/>
              </a:solidFill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3478800" y="3049500"/>
            <a:ext cx="2210100" cy="3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SHORTLISTED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3478800" y="3609497"/>
            <a:ext cx="2210100" cy="3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APPLICATIONS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3478800" y="4169500"/>
            <a:ext cx="2210100" cy="3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FF"/>
                </a:solidFill>
              </a:rPr>
              <a:t>SAVED JOBS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306150" y="4567825"/>
            <a:ext cx="2531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Complete your profile to get all relevant jobs</a:t>
            </a:r>
            <a:endParaRPr sz="900"/>
          </a:p>
        </p:txBody>
      </p:sp>
      <p:sp>
        <p:nvSpPr>
          <p:cNvPr id="228" name="Google Shape;228;p20"/>
          <p:cNvSpPr/>
          <p:nvPr/>
        </p:nvSpPr>
        <p:spPr>
          <a:xfrm>
            <a:off x="3357250" y="1106675"/>
            <a:ext cx="305700" cy="10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3357250" y="931700"/>
            <a:ext cx="305700" cy="10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20"/>
          <p:cNvCxnSpPr/>
          <p:nvPr/>
        </p:nvCxnSpPr>
        <p:spPr>
          <a:xfrm rot="10800000">
            <a:off x="5041250" y="1395025"/>
            <a:ext cx="120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0"/>
          <p:cNvSpPr txBox="1"/>
          <p:nvPr/>
        </p:nvSpPr>
        <p:spPr>
          <a:xfrm>
            <a:off x="6299950" y="1196425"/>
            <a:ext cx="1460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Access </a:t>
            </a:r>
            <a:r>
              <a:rPr lang="en-GB" sz="1500"/>
              <a:t>Gallery</a:t>
            </a:r>
            <a:endParaRPr sz="1500"/>
          </a:p>
        </p:txBody>
      </p:sp>
      <p:cxnSp>
        <p:nvCxnSpPr>
          <p:cNvPr id="232" name="Google Shape;232;p20"/>
          <p:cNvCxnSpPr/>
          <p:nvPr/>
        </p:nvCxnSpPr>
        <p:spPr>
          <a:xfrm>
            <a:off x="2011425" y="1106675"/>
            <a:ext cx="1108800" cy="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0"/>
          <p:cNvSpPr txBox="1"/>
          <p:nvPr/>
        </p:nvSpPr>
        <p:spPr>
          <a:xfrm>
            <a:off x="1142600" y="814775"/>
            <a:ext cx="9531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Menu - Slide 15</a:t>
            </a:r>
            <a:endParaRPr sz="1500"/>
          </a:p>
        </p:txBody>
      </p:sp>
      <p:cxnSp>
        <p:nvCxnSpPr>
          <p:cNvPr id="234" name="Google Shape;234;p20"/>
          <p:cNvCxnSpPr/>
          <p:nvPr/>
        </p:nvCxnSpPr>
        <p:spPr>
          <a:xfrm flipH="1">
            <a:off x="5251125" y="2271300"/>
            <a:ext cx="20031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0"/>
          <p:cNvSpPr txBox="1"/>
          <p:nvPr/>
        </p:nvSpPr>
        <p:spPr>
          <a:xfrm>
            <a:off x="7254225" y="2073450"/>
            <a:ext cx="1201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Slide 9 / 10</a:t>
            </a:r>
            <a:endParaRPr sz="1500"/>
          </a:p>
        </p:txBody>
      </p:sp>
      <p:sp>
        <p:nvSpPr>
          <p:cNvPr id="236" name="Google Shape;236;p20"/>
          <p:cNvSpPr/>
          <p:nvPr/>
        </p:nvSpPr>
        <p:spPr>
          <a:xfrm>
            <a:off x="3673950" y="2545925"/>
            <a:ext cx="1832700" cy="331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</a:rPr>
              <a:t>Search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5167609" y="2567963"/>
            <a:ext cx="184500" cy="187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5188503" y="2589269"/>
            <a:ext cx="142800" cy="1449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0"/>
          <p:cNvCxnSpPr/>
          <p:nvPr/>
        </p:nvCxnSpPr>
        <p:spPr>
          <a:xfrm>
            <a:off x="5323918" y="2730253"/>
            <a:ext cx="98100" cy="112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0"/>
          <p:cNvSpPr/>
          <p:nvPr/>
        </p:nvSpPr>
        <p:spPr>
          <a:xfrm>
            <a:off x="5251128" y="3081225"/>
            <a:ext cx="393300" cy="2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11</a:t>
            </a:r>
            <a:endParaRPr sz="900"/>
          </a:p>
        </p:txBody>
      </p:sp>
      <p:sp>
        <p:nvSpPr>
          <p:cNvPr id="241" name="Google Shape;241;p20"/>
          <p:cNvSpPr/>
          <p:nvPr/>
        </p:nvSpPr>
        <p:spPr>
          <a:xfrm>
            <a:off x="5251077" y="3640100"/>
            <a:ext cx="393300" cy="2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5</a:t>
            </a:r>
            <a:endParaRPr sz="900"/>
          </a:p>
        </p:txBody>
      </p:sp>
      <p:sp>
        <p:nvSpPr>
          <p:cNvPr id="242" name="Google Shape;242;p20"/>
          <p:cNvSpPr/>
          <p:nvPr/>
        </p:nvSpPr>
        <p:spPr>
          <a:xfrm>
            <a:off x="5251077" y="4199000"/>
            <a:ext cx="393300" cy="2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101</a:t>
            </a:r>
            <a:endParaRPr sz="800"/>
          </a:p>
        </p:txBody>
      </p:sp>
      <p:cxnSp>
        <p:nvCxnSpPr>
          <p:cNvPr id="243" name="Google Shape;243;p20"/>
          <p:cNvCxnSpPr>
            <a:endCxn id="224" idx="1"/>
          </p:cNvCxnSpPr>
          <p:nvPr/>
        </p:nvCxnSpPr>
        <p:spPr>
          <a:xfrm>
            <a:off x="2212500" y="3209700"/>
            <a:ext cx="12663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0"/>
          <p:cNvCxnSpPr/>
          <p:nvPr/>
        </p:nvCxnSpPr>
        <p:spPr>
          <a:xfrm>
            <a:off x="2199675" y="3751275"/>
            <a:ext cx="1279200" cy="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0"/>
          <p:cNvCxnSpPr/>
          <p:nvPr/>
        </p:nvCxnSpPr>
        <p:spPr>
          <a:xfrm flipH="1" rot="10800000">
            <a:off x="2225450" y="4324775"/>
            <a:ext cx="1253400" cy="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0"/>
          <p:cNvSpPr txBox="1"/>
          <p:nvPr/>
        </p:nvSpPr>
        <p:spPr>
          <a:xfrm>
            <a:off x="1307775" y="2995261"/>
            <a:ext cx="8919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Slide 12</a:t>
            </a:r>
            <a:endParaRPr sz="1500"/>
          </a:p>
        </p:txBody>
      </p:sp>
      <p:sp>
        <p:nvSpPr>
          <p:cNvPr id="247" name="Google Shape;247;p20"/>
          <p:cNvSpPr txBox="1"/>
          <p:nvPr/>
        </p:nvSpPr>
        <p:spPr>
          <a:xfrm>
            <a:off x="1307775" y="3565983"/>
            <a:ext cx="8919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Slide 13</a:t>
            </a:r>
            <a:endParaRPr sz="1500"/>
          </a:p>
        </p:txBody>
      </p:sp>
      <p:sp>
        <p:nvSpPr>
          <p:cNvPr id="248" name="Google Shape;248;p20"/>
          <p:cNvSpPr txBox="1"/>
          <p:nvPr/>
        </p:nvSpPr>
        <p:spPr>
          <a:xfrm>
            <a:off x="1307775" y="4149595"/>
            <a:ext cx="8919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Slide 14</a:t>
            </a:r>
            <a:endParaRPr sz="1500"/>
          </a:p>
        </p:txBody>
      </p:sp>
      <p:cxnSp>
        <p:nvCxnSpPr>
          <p:cNvPr id="249" name="Google Shape;249;p20"/>
          <p:cNvCxnSpPr>
            <a:endCxn id="240" idx="3"/>
          </p:cNvCxnSpPr>
          <p:nvPr/>
        </p:nvCxnSpPr>
        <p:spPr>
          <a:xfrm flipH="1">
            <a:off x="5644428" y="3209925"/>
            <a:ext cx="7062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0"/>
          <p:cNvSpPr txBox="1"/>
          <p:nvPr/>
        </p:nvSpPr>
        <p:spPr>
          <a:xfrm>
            <a:off x="6362325" y="3020493"/>
            <a:ext cx="2003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Number of Jobs </a:t>
            </a:r>
            <a:r>
              <a:rPr lang="en-GB" sz="1100">
                <a:solidFill>
                  <a:schemeClr val="dk1"/>
                </a:solidFill>
              </a:rPr>
              <a:t>Shortlisted</a:t>
            </a:r>
            <a:endParaRPr sz="1100"/>
          </a:p>
        </p:txBody>
      </p:sp>
      <p:cxnSp>
        <p:nvCxnSpPr>
          <p:cNvPr id="251" name="Google Shape;251;p20"/>
          <p:cNvCxnSpPr/>
          <p:nvPr/>
        </p:nvCxnSpPr>
        <p:spPr>
          <a:xfrm flipH="1">
            <a:off x="5644378" y="3784425"/>
            <a:ext cx="7062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0"/>
          <p:cNvSpPr txBox="1"/>
          <p:nvPr/>
        </p:nvSpPr>
        <p:spPr>
          <a:xfrm>
            <a:off x="6362275" y="3594993"/>
            <a:ext cx="2003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Number of Job Applications</a:t>
            </a:r>
            <a:endParaRPr sz="1100"/>
          </a:p>
        </p:txBody>
      </p:sp>
      <p:cxnSp>
        <p:nvCxnSpPr>
          <p:cNvPr id="253" name="Google Shape;253;p20"/>
          <p:cNvCxnSpPr/>
          <p:nvPr/>
        </p:nvCxnSpPr>
        <p:spPr>
          <a:xfrm flipH="1">
            <a:off x="5644378" y="4358925"/>
            <a:ext cx="7062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0"/>
          <p:cNvSpPr txBox="1"/>
          <p:nvPr/>
        </p:nvSpPr>
        <p:spPr>
          <a:xfrm>
            <a:off x="6362275" y="4169493"/>
            <a:ext cx="2003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Number of Jobs </a:t>
            </a:r>
            <a:r>
              <a:rPr lang="en-GB" sz="1100">
                <a:solidFill>
                  <a:schemeClr val="dk1"/>
                </a:solidFill>
              </a:rPr>
              <a:t>Saved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/>
          <p:nvPr/>
        </p:nvSpPr>
        <p:spPr>
          <a:xfrm>
            <a:off x="517525" y="908325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"/>
          <p:cNvSpPr txBox="1"/>
          <p:nvPr>
            <p:ph type="title"/>
          </p:nvPr>
        </p:nvSpPr>
        <p:spPr>
          <a:xfrm>
            <a:off x="311700" y="22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Job Search</a:t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511625" y="900700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Job Search</a:t>
            </a:r>
            <a:endParaRPr b="1" sz="1500"/>
          </a:p>
        </p:txBody>
      </p:sp>
      <p:sp>
        <p:nvSpPr>
          <p:cNvPr id="262" name="Google Shape;262;p21"/>
          <p:cNvSpPr txBox="1"/>
          <p:nvPr/>
        </p:nvSpPr>
        <p:spPr>
          <a:xfrm>
            <a:off x="800563" y="1523150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Course</a:t>
            </a:r>
            <a:endParaRPr sz="900"/>
          </a:p>
        </p:txBody>
      </p:sp>
      <p:cxnSp>
        <p:nvCxnSpPr>
          <p:cNvPr id="263" name="Google Shape;263;p21"/>
          <p:cNvCxnSpPr/>
          <p:nvPr/>
        </p:nvCxnSpPr>
        <p:spPr>
          <a:xfrm>
            <a:off x="794675" y="1807125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21"/>
          <p:cNvSpPr txBox="1"/>
          <p:nvPr/>
        </p:nvSpPr>
        <p:spPr>
          <a:xfrm>
            <a:off x="797613" y="3520875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Location</a:t>
            </a:r>
            <a:endParaRPr sz="900"/>
          </a:p>
        </p:txBody>
      </p:sp>
      <p:cxnSp>
        <p:nvCxnSpPr>
          <p:cNvPr id="265" name="Google Shape;265;p21"/>
          <p:cNvCxnSpPr/>
          <p:nvPr/>
        </p:nvCxnSpPr>
        <p:spPr>
          <a:xfrm>
            <a:off x="791725" y="3804850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21"/>
          <p:cNvSpPr/>
          <p:nvPr/>
        </p:nvSpPr>
        <p:spPr>
          <a:xfrm>
            <a:off x="794675" y="4122300"/>
            <a:ext cx="1965600" cy="3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FF"/>
                </a:solidFill>
              </a:rPr>
              <a:t>Search Jobs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3146825" y="2422025"/>
            <a:ext cx="1134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All are drop-downs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Check Notes Below.</a:t>
            </a:r>
            <a:endParaRPr sz="1100"/>
          </a:p>
        </p:txBody>
      </p:sp>
      <p:sp>
        <p:nvSpPr>
          <p:cNvPr id="268" name="Google Shape;268;p21"/>
          <p:cNvSpPr/>
          <p:nvPr/>
        </p:nvSpPr>
        <p:spPr>
          <a:xfrm>
            <a:off x="6114700" y="886100"/>
            <a:ext cx="2531700" cy="41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6108800" y="878475"/>
            <a:ext cx="2531700" cy="45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Job Search</a:t>
            </a:r>
            <a:endParaRPr b="1" sz="1500"/>
          </a:p>
        </p:txBody>
      </p:sp>
      <p:sp>
        <p:nvSpPr>
          <p:cNvPr id="270" name="Google Shape;270;p21"/>
          <p:cNvSpPr txBox="1"/>
          <p:nvPr/>
        </p:nvSpPr>
        <p:spPr>
          <a:xfrm>
            <a:off x="6397738" y="1500925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Others</a:t>
            </a:r>
            <a:endParaRPr sz="900"/>
          </a:p>
        </p:txBody>
      </p:sp>
      <p:cxnSp>
        <p:nvCxnSpPr>
          <p:cNvPr id="271" name="Google Shape;271;p21"/>
          <p:cNvCxnSpPr/>
          <p:nvPr/>
        </p:nvCxnSpPr>
        <p:spPr>
          <a:xfrm>
            <a:off x="6391850" y="1784900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21"/>
          <p:cNvSpPr txBox="1"/>
          <p:nvPr/>
        </p:nvSpPr>
        <p:spPr>
          <a:xfrm>
            <a:off x="6400688" y="2123375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Please Specify</a:t>
            </a:r>
            <a:endParaRPr sz="900"/>
          </a:p>
        </p:txBody>
      </p:sp>
      <p:cxnSp>
        <p:nvCxnSpPr>
          <p:cNvPr id="273" name="Google Shape;273;p21"/>
          <p:cNvCxnSpPr/>
          <p:nvPr/>
        </p:nvCxnSpPr>
        <p:spPr>
          <a:xfrm>
            <a:off x="6394800" y="2407350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1"/>
          <p:cNvSpPr/>
          <p:nvPr/>
        </p:nvSpPr>
        <p:spPr>
          <a:xfrm>
            <a:off x="6420800" y="2735375"/>
            <a:ext cx="1965600" cy="3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FF"/>
                </a:solidFill>
              </a:rPr>
              <a:t>Search Jobs</a:t>
            </a:r>
            <a:endParaRPr b="1" sz="1500">
              <a:solidFill>
                <a:srgbClr val="0000FF"/>
              </a:solidFill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791713" y="2996488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Functional Area</a:t>
            </a:r>
            <a:endParaRPr sz="900"/>
          </a:p>
        </p:txBody>
      </p:sp>
      <p:cxnSp>
        <p:nvCxnSpPr>
          <p:cNvPr id="276" name="Google Shape;276;p21"/>
          <p:cNvCxnSpPr/>
          <p:nvPr/>
        </p:nvCxnSpPr>
        <p:spPr>
          <a:xfrm>
            <a:off x="785825" y="3280463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21"/>
          <p:cNvSpPr txBox="1"/>
          <p:nvPr/>
        </p:nvSpPr>
        <p:spPr>
          <a:xfrm>
            <a:off x="794663" y="2477488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Experience</a:t>
            </a:r>
            <a:endParaRPr sz="900"/>
          </a:p>
        </p:txBody>
      </p:sp>
      <p:cxnSp>
        <p:nvCxnSpPr>
          <p:cNvPr id="278" name="Google Shape;278;p21"/>
          <p:cNvCxnSpPr/>
          <p:nvPr/>
        </p:nvCxnSpPr>
        <p:spPr>
          <a:xfrm>
            <a:off x="788775" y="2761463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1"/>
          <p:cNvSpPr txBox="1"/>
          <p:nvPr/>
        </p:nvSpPr>
        <p:spPr>
          <a:xfrm>
            <a:off x="803513" y="1977050"/>
            <a:ext cx="1965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Specialization</a:t>
            </a:r>
            <a:endParaRPr sz="900"/>
          </a:p>
        </p:txBody>
      </p:sp>
      <p:cxnSp>
        <p:nvCxnSpPr>
          <p:cNvPr id="280" name="Google Shape;280;p21"/>
          <p:cNvCxnSpPr/>
          <p:nvPr/>
        </p:nvCxnSpPr>
        <p:spPr>
          <a:xfrm>
            <a:off x="797625" y="2261025"/>
            <a:ext cx="19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1"/>
          <p:cNvSpPr txBox="1"/>
          <p:nvPr/>
        </p:nvSpPr>
        <p:spPr>
          <a:xfrm>
            <a:off x="6066500" y="439625"/>
            <a:ext cx="2634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Layout when a user chooses “</a:t>
            </a:r>
            <a:r>
              <a:rPr b="1" lang="en-GB" sz="1100"/>
              <a:t>Others</a:t>
            </a:r>
            <a:r>
              <a:rPr lang="en-GB" sz="1100"/>
              <a:t>”.</a:t>
            </a:r>
            <a:endParaRPr sz="1100"/>
          </a:p>
        </p:txBody>
      </p:sp>
      <p:sp>
        <p:nvSpPr>
          <p:cNvPr id="282" name="Google Shape;282;p21"/>
          <p:cNvSpPr txBox="1"/>
          <p:nvPr/>
        </p:nvSpPr>
        <p:spPr>
          <a:xfrm>
            <a:off x="3534800" y="986100"/>
            <a:ext cx="25317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Note:</a:t>
            </a:r>
            <a:r>
              <a:rPr lang="en-GB" sz="1100"/>
              <a:t> When the user selects “Others”, he remains on the same page as Fig 1.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100"/>
            </a:br>
            <a:r>
              <a:rPr lang="en-GB" sz="1100"/>
              <a:t>The only change is that an additional line “Please Specify” appears beneath.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