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1" r:id="rId4"/>
    <p:sldId id="262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EEC3C"/>
    <a:srgbClr val="A40062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0"/>
            <a:ext cx="8203575" cy="13642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                        AGILE SCRUM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723" y="3186113"/>
            <a:ext cx="8488402" cy="1750911"/>
          </a:xfrm>
        </p:spPr>
        <p:txBody>
          <a:bodyPr/>
          <a:lstStyle/>
          <a:p>
            <a:pPr algn="l"/>
            <a:r>
              <a:rPr lang="en-US" dirty="0"/>
              <a:t>                                                                      By</a:t>
            </a:r>
          </a:p>
          <a:p>
            <a:pPr algn="l"/>
            <a:r>
              <a:rPr lang="en-US" dirty="0"/>
              <a:t>                                                                      Ritik Saxena</a:t>
            </a:r>
          </a:p>
          <a:p>
            <a:pPr algn="l"/>
            <a:r>
              <a:rPr lang="en-US" dirty="0"/>
              <a:t>                                                                      Vivek Solanki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566531"/>
            <a:ext cx="6461299" cy="4158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2. Sprint Backlog</a:t>
            </a:r>
          </a:p>
          <a:p>
            <a:pPr marL="0" indent="0" algn="just">
              <a:buNone/>
            </a:pPr>
            <a:r>
              <a:rPr lang="en-IN" sz="2000" b="1" dirty="0"/>
              <a:t>    </a:t>
            </a:r>
            <a:r>
              <a:rPr lang="en-IN" sz="2000" dirty="0"/>
              <a:t>It is subset of the product backlogs. It can be termed as the work requirements to be completed during a specific sprint.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3. Increment</a:t>
            </a:r>
          </a:p>
          <a:p>
            <a:pPr marL="0" indent="0" algn="just">
              <a:buNone/>
            </a:pPr>
            <a:r>
              <a:rPr lang="en-IN" sz="2000" dirty="0"/>
              <a:t>    It represents the outcome that the developer team got after a sprint. This can be termed as the number of the product backlogs at the end of sprint. </a:t>
            </a:r>
          </a:p>
          <a:p>
            <a:pPr marL="0" indent="0">
              <a:buNone/>
            </a:pPr>
            <a:r>
              <a:rPr lang="en-IN" sz="20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9624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sz="3600" dirty="0"/>
              <a:t>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</a:rPr>
              <a:t>What is Sprint?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</a:rPr>
              <a:t>How to conduct the Sprint.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</a:rPr>
              <a:t>How to determine the length/duration of the Sprint</a:t>
            </a:r>
            <a:r>
              <a:rPr lang="en-US" b="0" i="0" dirty="0">
                <a:solidFill>
                  <a:srgbClr val="444444"/>
                </a:solidFill>
                <a:effectLst/>
                <a:latin typeface="Raleway" pitchFamily="2" charset="0"/>
              </a:rPr>
              <a:t>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7335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50D2-DCC0-F45B-6C3B-67D247C44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F2DB-B39C-50F7-9747-3A408E5E6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91E6E-ED3D-881B-1C9D-0F1BB909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18" y="836244"/>
            <a:ext cx="5818511" cy="3954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F65677-969E-FB0C-7B2C-FA59D75810B7}"/>
              </a:ext>
            </a:extLst>
          </p:cNvPr>
          <p:cNvSpPr/>
          <p:nvPr/>
        </p:nvSpPr>
        <p:spPr>
          <a:xfrm>
            <a:off x="1651591" y="1212112"/>
            <a:ext cx="2069804" cy="1842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F278-3E42-29A7-84B4-94EECAFEF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33FE0-2920-DA89-2964-CF2EA6CC9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92411-2F19-9F8B-A8D1-1131F6E8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22" y="622948"/>
            <a:ext cx="5840820" cy="4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sz="3600" dirty="0"/>
              <a:t>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7D501-69A0-7872-5A60-9782615E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05" y="1214307"/>
            <a:ext cx="5226667" cy="36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8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Scrum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45DCB-CC57-0F1A-394A-D2D581ED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05" y="1268819"/>
            <a:ext cx="5177048" cy="35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2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705D2-738D-E3A8-4443-50CDF5B1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75" y="1252483"/>
            <a:ext cx="5031249" cy="35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66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err="1"/>
              <a:t>BurnDown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C49DC-F079-B227-06B9-97BDDA03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05" y="1325525"/>
            <a:ext cx="5014903" cy="35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1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3001C-A290-D64A-298D-D72066A1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05" y="1368056"/>
            <a:ext cx="5228270" cy="36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Burndown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37B2E-6A90-457D-9072-AF1C3045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05" y="1304261"/>
            <a:ext cx="5227166" cy="36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Scrum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Scrum Roles</a:t>
            </a:r>
          </a:p>
          <a:p>
            <a:r>
              <a:rPr lang="en-US" sz="2000" dirty="0"/>
              <a:t>Scrum Artifact</a:t>
            </a:r>
          </a:p>
          <a:p>
            <a:r>
              <a:rPr lang="en-US" sz="2000" dirty="0"/>
              <a:t>Scrum events</a:t>
            </a:r>
          </a:p>
          <a:p>
            <a:r>
              <a:rPr lang="en-US" sz="2000" dirty="0"/>
              <a:t>Scrum Metrics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05" y="2144903"/>
            <a:ext cx="6461299" cy="725349"/>
          </a:xfrm>
        </p:spPr>
        <p:txBody>
          <a:bodyPr/>
          <a:lstStyle/>
          <a:p>
            <a:pPr algn="ctr"/>
            <a:r>
              <a:rPr lang="en-US" dirty="0"/>
              <a:t>Thankyou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53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EBB0-D75F-B03E-E1B3-05FD19B6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0F78-828E-3D56-A8BE-79A7B49A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Agile is an iterative and incremental approach to project management and software development that emphasizes flexibility, collaboration, and delivering value early and frequently. It is a mindset and a set of principles that guide teams in developing products and managing projects.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392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949E-837D-5842-7649-7ADC40FD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AB00-7C4B-7F03-B94C-186BB19B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Agile methodologies, such as </a:t>
            </a:r>
            <a:r>
              <a:rPr lang="en-US" sz="2000" b="0" i="0" u="sng" dirty="0">
                <a:solidFill>
                  <a:srgbClr val="D1D5DB"/>
                </a:solidFill>
                <a:effectLst/>
              </a:rPr>
              <a:t>Scrum, </a:t>
            </a:r>
            <a:r>
              <a:rPr lang="en-US" sz="2000" u="sng" dirty="0">
                <a:solidFill>
                  <a:srgbClr val="D1D5DB"/>
                </a:solidFill>
              </a:rPr>
              <a:t>and </a:t>
            </a:r>
            <a:r>
              <a:rPr lang="en-US" sz="2000" b="0" i="0" u="sng" dirty="0">
                <a:solidFill>
                  <a:srgbClr val="D1D5DB"/>
                </a:solidFill>
                <a:effectLst/>
              </a:rPr>
              <a:t>Lean,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 provide specific frameworks and practices for implementing Agile principles. These methodologies define roles, ceremonies, and artifacts that support the development, continuous improvement, and close collaboration.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5938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FC81-8274-4D74-3B39-F637E424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05" y="407194"/>
            <a:ext cx="6461299" cy="768937"/>
          </a:xfrm>
        </p:spPr>
        <p:txBody>
          <a:bodyPr/>
          <a:lstStyle/>
          <a:p>
            <a:r>
              <a:rPr lang="en-US" dirty="0"/>
              <a:t>Scrum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E39A-0F01-451C-8A8D-945B90CB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Scrum is a specific implementation of Agile that provides a framework for organizing and managing work. It divides the project into small, manageable units called sprints, which are time-boxed iterations usually lasting 1-4 weeks. The development work is divided into a series of tasks that are planned and executed within each sprint.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4634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shabh PC\Downloads\blog-scrum-process-o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-414338"/>
            <a:ext cx="11430000" cy="59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8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dirty="0"/>
              <a:t>There are three major Scrum Roles:-</a:t>
            </a:r>
          </a:p>
          <a:p>
            <a:pPr marL="457200" indent="-457200">
              <a:buAutoNum type="arabicPeriod"/>
            </a:pPr>
            <a:r>
              <a:rPr lang="en-IN" sz="2000" b="1" dirty="0"/>
              <a:t>Product Owner </a:t>
            </a:r>
          </a:p>
          <a:p>
            <a:pPr marL="0" indent="0" algn="just">
              <a:buNone/>
            </a:pPr>
            <a:r>
              <a:rPr lang="en-IN" sz="2000" b="1" dirty="0"/>
              <a:t>     </a:t>
            </a:r>
            <a:r>
              <a:rPr lang="en-IN" sz="2400" dirty="0"/>
              <a:t>The product owner represents the customers and end users. Product owner collaborates with the development team to make sure that product backlogs are treated properly. 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2.   </a:t>
            </a:r>
            <a:r>
              <a:rPr lang="en-IN" sz="2400" b="1" dirty="0"/>
              <a:t>Scrum Master</a:t>
            </a:r>
          </a:p>
          <a:p>
            <a:pPr marL="0" indent="0" algn="just">
              <a:buNone/>
            </a:pPr>
            <a:r>
              <a:rPr lang="en-IN" sz="2000" b="1" dirty="0"/>
              <a:t>     </a:t>
            </a:r>
            <a:r>
              <a:rPr lang="en-IN" sz="2400" dirty="0"/>
              <a:t>The Scrum master acts like a guide to the scrum team. Scrum master ensures the scrum framework is properly followed and implemented. 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dirty="0"/>
              <a:t>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8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516835"/>
            <a:ext cx="6461299" cy="4208534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IN" sz="2000" b="1" dirty="0"/>
              <a:t>Development Team</a:t>
            </a:r>
          </a:p>
          <a:p>
            <a:pPr marL="0" indent="0" algn="just">
              <a:buNone/>
            </a:pPr>
            <a:r>
              <a:rPr lang="en-IN" sz="2000" b="1" dirty="0"/>
              <a:t>     </a:t>
            </a:r>
            <a:r>
              <a:rPr lang="en-IN" sz="2000" dirty="0"/>
              <a:t>Development team has responsible persons who have the responsibility to deliver the product . These persons are self organizing and cross functional which makes them suitable for the work. They are accountable to deliver  a product increment after each sprint.  </a:t>
            </a:r>
          </a:p>
        </p:txBody>
      </p:sp>
    </p:spTree>
    <p:extLst>
      <p:ext uri="{BB962C8B-B14F-4D97-AF65-F5344CB8AC3E}">
        <p14:creationId xmlns:p14="http://schemas.microsoft.com/office/powerpoint/2010/main" val="166635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</a:t>
            </a:r>
            <a:r>
              <a:rPr lang="en-IN" dirty="0" err="1"/>
              <a:t>Artifact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/>
              <a:t>Scrum </a:t>
            </a:r>
            <a:r>
              <a:rPr lang="en-IN" sz="2000" dirty="0" err="1"/>
              <a:t>Artifacts</a:t>
            </a:r>
            <a:r>
              <a:rPr lang="en-IN" sz="2000" dirty="0"/>
              <a:t> can be termed as the information that provide the support in the collaboration and decision making process in scrum.</a:t>
            </a:r>
          </a:p>
          <a:p>
            <a:pPr marL="0" indent="0" algn="just">
              <a:buNone/>
            </a:pPr>
            <a:r>
              <a:rPr lang="en-IN" sz="2000" dirty="0"/>
              <a:t>  There are three major scrum </a:t>
            </a:r>
            <a:r>
              <a:rPr lang="en-IN" sz="2000" dirty="0" err="1"/>
              <a:t>artifacts</a:t>
            </a:r>
            <a:r>
              <a:rPr lang="en-IN" sz="2000" dirty="0"/>
              <a:t> :- </a:t>
            </a:r>
          </a:p>
          <a:p>
            <a:pPr marL="0" indent="0" algn="just">
              <a:buNone/>
            </a:pPr>
            <a:r>
              <a:rPr lang="en-IN" sz="2000" dirty="0"/>
              <a:t>   </a:t>
            </a:r>
            <a:r>
              <a:rPr lang="en-IN" sz="2000" b="1" dirty="0"/>
              <a:t>1. Product Backlog </a:t>
            </a:r>
          </a:p>
          <a:p>
            <a:pPr marL="0" indent="0" algn="just">
              <a:buNone/>
            </a:pPr>
            <a:r>
              <a:rPr lang="en-IN" sz="2000" b="1" dirty="0"/>
              <a:t>      </a:t>
            </a:r>
            <a:r>
              <a:rPr lang="en-IN" sz="2000" dirty="0"/>
              <a:t>It is the prioritized list of features in a product. It shows the requirements of the products and is managed by Product Owner.</a:t>
            </a:r>
          </a:p>
          <a:p>
            <a:pPr marL="0" indent="0" algn="just">
              <a:buNone/>
            </a:pPr>
            <a:r>
              <a:rPr lang="en-IN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1082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On-screen Show (16:9)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Raleway</vt:lpstr>
      <vt:lpstr>Office Theme</vt:lpstr>
      <vt:lpstr>                        AGILE SCRUM</vt:lpstr>
      <vt:lpstr>Agile Scrum</vt:lpstr>
      <vt:lpstr>Agile</vt:lpstr>
      <vt:lpstr>Agile Methodologies</vt:lpstr>
      <vt:lpstr>Scrum</vt:lpstr>
      <vt:lpstr>PowerPoint Presentation</vt:lpstr>
      <vt:lpstr>Scrum Roles</vt:lpstr>
      <vt:lpstr>PowerPoint Presentation</vt:lpstr>
      <vt:lpstr>Scrum Artifact</vt:lpstr>
      <vt:lpstr>PowerPoint Presentation</vt:lpstr>
      <vt:lpstr>Scrum events</vt:lpstr>
      <vt:lpstr> </vt:lpstr>
      <vt:lpstr> </vt:lpstr>
      <vt:lpstr>Scrum Metrics</vt:lpstr>
      <vt:lpstr>Suggested Scrum Metrics</vt:lpstr>
      <vt:lpstr>Working Software</vt:lpstr>
      <vt:lpstr>Sprint BurnDown</vt:lpstr>
      <vt:lpstr>Sprint Velocity</vt:lpstr>
      <vt:lpstr>Release Burndown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2023-06-05T05:20:23Z</dcterms:modified>
</cp:coreProperties>
</file>