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2" r:id="rId3"/>
    <p:sldId id="257" r:id="rId4"/>
    <p:sldId id="258" r:id="rId5"/>
    <p:sldId id="259" r:id="rId6"/>
    <p:sldId id="260" r:id="rId7"/>
    <p:sldId id="261" r:id="rId8"/>
    <p:sldId id="263" r:id="rId9"/>
    <p:sldId id="264"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6813C6-317D-493B-9B5A-20D8D530172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245685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6813C6-317D-493B-9B5A-20D8D530172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303138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6813C6-317D-493B-9B5A-20D8D530172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1159799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6813C6-317D-493B-9B5A-20D8D530172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26C4A-3329-42E9-B3E4-ED03962D792D}"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4356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6813C6-317D-493B-9B5A-20D8D530172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1656020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E6813C6-317D-493B-9B5A-20D8D530172A}" type="datetimeFigureOut">
              <a:rPr lang="en-IN" smtClean="0"/>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1505878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E6813C6-317D-493B-9B5A-20D8D530172A}" type="datetimeFigureOut">
              <a:rPr lang="en-IN" smtClean="0"/>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2251969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6813C6-317D-493B-9B5A-20D8D530172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609660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6813C6-317D-493B-9B5A-20D8D530172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300454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6813C6-317D-493B-9B5A-20D8D530172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201011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6813C6-317D-493B-9B5A-20D8D530172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99312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6813C6-317D-493B-9B5A-20D8D530172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5543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6813C6-317D-493B-9B5A-20D8D530172A}" type="datetimeFigureOut">
              <a:rPr lang="en-IN" smtClean="0"/>
              <a:t>05-06-2023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428905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6813C6-317D-493B-9B5A-20D8D530172A}" type="datetimeFigureOut">
              <a:rPr lang="en-IN" smtClean="0"/>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24642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813C6-317D-493B-9B5A-20D8D530172A}" type="datetimeFigureOut">
              <a:rPr lang="en-IN" smtClean="0"/>
              <a:t>05-06-2023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36737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6813C6-317D-493B-9B5A-20D8D530172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273188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6813C6-317D-493B-9B5A-20D8D530172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26C4A-3329-42E9-B3E4-ED03962D792D}" type="slidenum">
              <a:rPr lang="en-IN" smtClean="0"/>
              <a:t>‹#›</a:t>
            </a:fld>
            <a:endParaRPr lang="en-IN"/>
          </a:p>
        </p:txBody>
      </p:sp>
    </p:spTree>
    <p:extLst>
      <p:ext uri="{BB962C8B-B14F-4D97-AF65-F5344CB8AC3E}">
        <p14:creationId xmlns:p14="http://schemas.microsoft.com/office/powerpoint/2010/main" val="205935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6813C6-317D-493B-9B5A-20D8D530172A}" type="datetimeFigureOut">
              <a:rPr lang="en-IN" smtClean="0"/>
              <a:t>05-06-2023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426C4A-3329-42E9-B3E4-ED03962D792D}" type="slidenum">
              <a:rPr lang="en-IN" smtClean="0"/>
              <a:t>‹#›</a:t>
            </a:fld>
            <a:endParaRPr lang="en-IN"/>
          </a:p>
        </p:txBody>
      </p:sp>
    </p:spTree>
    <p:extLst>
      <p:ext uri="{BB962C8B-B14F-4D97-AF65-F5344CB8AC3E}">
        <p14:creationId xmlns:p14="http://schemas.microsoft.com/office/powerpoint/2010/main" val="257135047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4362" y="2062262"/>
            <a:ext cx="9068586" cy="2619800"/>
          </a:xfrm>
        </p:spPr>
        <p:txBody>
          <a:bodyPr/>
          <a:lstStyle/>
          <a:p>
            <a:r>
              <a:rPr lang="en-US" dirty="0" smtClean="0"/>
              <a:t>Agile software model</a:t>
            </a:r>
            <a:endParaRPr lang="en-IN" dirty="0"/>
          </a:p>
        </p:txBody>
      </p:sp>
      <p:sp>
        <p:nvSpPr>
          <p:cNvPr id="3" name="Subtitle 2"/>
          <p:cNvSpPr>
            <a:spLocks noGrp="1"/>
          </p:cNvSpPr>
          <p:nvPr>
            <p:ph type="subTitle" idx="1"/>
          </p:nvPr>
        </p:nvSpPr>
        <p:spPr>
          <a:xfrm>
            <a:off x="1378638" y="4814297"/>
            <a:ext cx="9440034" cy="1049867"/>
          </a:xfrm>
        </p:spPr>
        <p:txBody>
          <a:bodyPr/>
          <a:lstStyle/>
          <a:p>
            <a:r>
              <a:rPr lang="en-US" dirty="0" smtClean="0"/>
              <a:t>Aakash Modi, Anil Kumar</a:t>
            </a:r>
            <a:endParaRPr lang="en-IN" dirty="0"/>
          </a:p>
        </p:txBody>
      </p:sp>
    </p:spTree>
    <p:extLst>
      <p:ext uri="{BB962C8B-B14F-4D97-AF65-F5344CB8AC3E}">
        <p14:creationId xmlns:p14="http://schemas.microsoft.com/office/powerpoint/2010/main" val="4043441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89" y="298315"/>
            <a:ext cx="10353762" cy="970450"/>
          </a:xfrm>
        </p:spPr>
        <p:txBody>
          <a:bodyPr/>
          <a:lstStyle/>
          <a:p>
            <a:r>
              <a:rPr lang="en-US" dirty="0">
                <a:effectLst/>
              </a:rPr>
              <a:t>K</a:t>
            </a:r>
            <a:r>
              <a:rPr lang="en-US" dirty="0" smtClean="0">
                <a:effectLst/>
              </a:rPr>
              <a:t>ey </a:t>
            </a:r>
            <a:r>
              <a:rPr lang="en-US" dirty="0">
                <a:effectLst/>
              </a:rPr>
              <a:t>concepts and components of </a:t>
            </a:r>
            <a:r>
              <a:rPr lang="en-US" dirty="0" smtClean="0">
                <a:effectLst/>
              </a:rPr>
              <a:t>Scrum -</a:t>
            </a:r>
            <a:endParaRPr lang="en-IN" dirty="0"/>
          </a:p>
        </p:txBody>
      </p:sp>
      <p:sp>
        <p:nvSpPr>
          <p:cNvPr id="3" name="Content Placeholder 2"/>
          <p:cNvSpPr>
            <a:spLocks noGrp="1"/>
          </p:cNvSpPr>
          <p:nvPr>
            <p:ph idx="1"/>
          </p:nvPr>
        </p:nvSpPr>
        <p:spPr>
          <a:xfrm>
            <a:off x="981889" y="1443863"/>
            <a:ext cx="10353762" cy="5125551"/>
          </a:xfrm>
        </p:spPr>
        <p:txBody>
          <a:bodyPr/>
          <a:lstStyle/>
          <a:p>
            <a:r>
              <a:rPr lang="en-US" sz="2400" b="1" dirty="0">
                <a:effectLst/>
              </a:rPr>
              <a:t>Scrum </a:t>
            </a:r>
            <a:r>
              <a:rPr lang="en-US" sz="2400" b="1" dirty="0" smtClean="0">
                <a:effectLst/>
              </a:rPr>
              <a:t>Team</a:t>
            </a:r>
            <a:r>
              <a:rPr lang="en-US" dirty="0" smtClean="0">
                <a:effectLst/>
              </a:rPr>
              <a:t>:- A </a:t>
            </a:r>
            <a:r>
              <a:rPr lang="en-US" dirty="0">
                <a:effectLst/>
              </a:rPr>
              <a:t>small, self-organizing team that includes a product owner, development team, and Scrum Master</a:t>
            </a:r>
            <a:r>
              <a:rPr lang="en-US" dirty="0" smtClean="0">
                <a:effectLst/>
              </a:rPr>
              <a:t>.</a:t>
            </a:r>
            <a:r>
              <a:rPr lang="en-US" dirty="0">
                <a:effectLst/>
              </a:rPr>
              <a:t> The team works collaboratively to deliver the project's goals</a:t>
            </a:r>
            <a:r>
              <a:rPr lang="en-US" dirty="0" smtClean="0">
                <a:effectLst/>
              </a:rPr>
              <a:t>.</a:t>
            </a:r>
          </a:p>
          <a:p>
            <a:r>
              <a:rPr lang="en-US" sz="2400" b="1" dirty="0">
                <a:effectLst/>
              </a:rPr>
              <a:t>Product Backlog</a:t>
            </a:r>
            <a:r>
              <a:rPr lang="en-US" dirty="0">
                <a:effectLst/>
              </a:rPr>
              <a:t>: A prioritized list of features, requirements, and enhancements that need to be developed. It is managed by the product owner, who continuously refines and prioritizes the items.</a:t>
            </a:r>
          </a:p>
          <a:p>
            <a:r>
              <a:rPr lang="en-US" sz="2400" b="1" dirty="0">
                <a:effectLst/>
              </a:rPr>
              <a:t>Sprint</a:t>
            </a:r>
            <a:r>
              <a:rPr lang="en-US" dirty="0">
                <a:effectLst/>
              </a:rPr>
              <a:t>: A time-boxed iteration usually lasting 1-4 weeks, during which a set of prioritized items from the product backlog are worked on by the development team</a:t>
            </a:r>
            <a:r>
              <a:rPr lang="en-US" dirty="0" smtClean="0">
                <a:effectLst/>
              </a:rPr>
              <a:t>.</a:t>
            </a:r>
          </a:p>
          <a:p>
            <a:r>
              <a:rPr lang="en-US" sz="2400" b="1" dirty="0">
                <a:effectLst/>
              </a:rPr>
              <a:t>Sprint Planning</a:t>
            </a:r>
            <a:r>
              <a:rPr lang="en-US" dirty="0">
                <a:effectLst/>
              </a:rPr>
              <a:t>: A meeting at the beginning of each sprint where the product owner and development team determine which backlog items will be worked on during the sprint and create a sprint goal</a:t>
            </a:r>
            <a:r>
              <a:rPr lang="en-US" dirty="0" smtClean="0">
                <a:effectLst/>
              </a:rPr>
              <a:t>.</a:t>
            </a:r>
          </a:p>
          <a:p>
            <a:r>
              <a:rPr lang="en-US" sz="2400" b="1" dirty="0">
                <a:effectLst/>
              </a:rPr>
              <a:t>Daily Scrum</a:t>
            </a:r>
            <a:r>
              <a:rPr lang="en-US" dirty="0">
                <a:effectLst/>
              </a:rPr>
              <a:t>: A brief daily meeting, usually lasting 15 minutes, where the development team synchronizes their work. Each team member shares what they accomplished since the last meeting, what they plan to do next, and any obstacles they are facing.</a:t>
            </a:r>
          </a:p>
          <a:p>
            <a:pPr marL="36900" indent="0">
              <a:buNone/>
            </a:pPr>
            <a:endParaRPr lang="en-US" dirty="0" smtClean="0">
              <a:effectLst/>
            </a:endParaRPr>
          </a:p>
          <a:p>
            <a:endParaRPr lang="en-IN" dirty="0"/>
          </a:p>
        </p:txBody>
      </p:sp>
    </p:spTree>
    <p:extLst>
      <p:ext uri="{BB962C8B-B14F-4D97-AF65-F5344CB8AC3E}">
        <p14:creationId xmlns:p14="http://schemas.microsoft.com/office/powerpoint/2010/main" val="298277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749031"/>
            <a:ext cx="10353762" cy="5739318"/>
          </a:xfrm>
        </p:spPr>
        <p:txBody>
          <a:bodyPr/>
          <a:lstStyle/>
          <a:p>
            <a:r>
              <a:rPr lang="en-US" sz="2400" b="1" dirty="0">
                <a:effectLst/>
              </a:rPr>
              <a:t>Sprint Review</a:t>
            </a:r>
            <a:r>
              <a:rPr lang="en-US" dirty="0">
                <a:effectLst/>
              </a:rPr>
              <a:t>: A meeting held at the end of each sprint to present and review the work completed. The product owner and stakeholders provide feedback, and any necessary adjustments are made to the product backlog.</a:t>
            </a:r>
          </a:p>
          <a:p>
            <a:r>
              <a:rPr lang="en-US" sz="2400" b="1" dirty="0">
                <a:effectLst/>
              </a:rPr>
              <a:t>Sprint Retrospective</a:t>
            </a:r>
            <a:r>
              <a:rPr lang="en-US" dirty="0">
                <a:effectLst/>
              </a:rPr>
              <a:t>: A meeting held after the sprint review to reflect on the sprint process and identify areas for improvement. The team discusses what went well, what didn't go well, and actions to enhance their effectiveness in future sprints.</a:t>
            </a:r>
          </a:p>
          <a:p>
            <a:r>
              <a:rPr lang="en-US" sz="2400" b="1" dirty="0" smtClean="0"/>
              <a:t>Sprint Backlog</a:t>
            </a:r>
            <a:r>
              <a:rPr lang="en-US" dirty="0" smtClean="0"/>
              <a:t>: backlog for that particular sprint.</a:t>
            </a:r>
          </a:p>
          <a:p>
            <a:r>
              <a:rPr lang="en-US" sz="2400" b="1" dirty="0" smtClean="0"/>
              <a:t>Increment</a:t>
            </a:r>
            <a:r>
              <a:rPr lang="en-US" dirty="0" smtClean="0"/>
              <a:t>: which is shipping product</a:t>
            </a:r>
            <a:r>
              <a:rPr lang="en-IN" dirty="0" smtClean="0"/>
              <a:t>.</a:t>
            </a:r>
          </a:p>
          <a:p>
            <a:endParaRPr lang="en-US" dirty="0" smtClean="0"/>
          </a:p>
        </p:txBody>
      </p:sp>
    </p:spTree>
    <p:extLst>
      <p:ext uri="{BB962C8B-B14F-4D97-AF65-F5344CB8AC3E}">
        <p14:creationId xmlns:p14="http://schemas.microsoft.com/office/powerpoint/2010/main" val="434975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758756" y="885218"/>
            <a:ext cx="10797704" cy="5389122"/>
          </a:xfrm>
          <a:prstGeom prst="rect">
            <a:avLst/>
          </a:prstGeom>
        </p:spPr>
      </p:pic>
    </p:spTree>
    <p:extLst>
      <p:ext uri="{BB962C8B-B14F-4D97-AF65-F5344CB8AC3E}">
        <p14:creationId xmlns:p14="http://schemas.microsoft.com/office/powerpoint/2010/main" val="2295465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255" y="74578"/>
            <a:ext cx="10353762" cy="970450"/>
          </a:xfrm>
        </p:spPr>
        <p:txBody>
          <a:bodyPr/>
          <a:lstStyle/>
          <a:p>
            <a:r>
              <a:rPr lang="en-US" dirty="0" smtClean="0"/>
              <a:t>Scrum Roles:-</a:t>
            </a:r>
            <a:endParaRPr lang="en-IN" dirty="0"/>
          </a:p>
        </p:txBody>
      </p:sp>
      <p:sp>
        <p:nvSpPr>
          <p:cNvPr id="3" name="Content Placeholder 2"/>
          <p:cNvSpPr>
            <a:spLocks noGrp="1"/>
          </p:cNvSpPr>
          <p:nvPr>
            <p:ph idx="1"/>
          </p:nvPr>
        </p:nvSpPr>
        <p:spPr>
          <a:xfrm>
            <a:off x="913795" y="1045028"/>
            <a:ext cx="10353762" cy="5667057"/>
          </a:xfrm>
        </p:spPr>
        <p:txBody>
          <a:bodyPr/>
          <a:lstStyle/>
          <a:p>
            <a:r>
              <a:rPr lang="en-US" dirty="0">
                <a:effectLst/>
              </a:rPr>
              <a:t>T</a:t>
            </a:r>
            <a:r>
              <a:rPr lang="en-US" dirty="0" smtClean="0">
                <a:effectLst/>
              </a:rPr>
              <a:t>here </a:t>
            </a:r>
            <a:r>
              <a:rPr lang="en-US" dirty="0">
                <a:effectLst/>
              </a:rPr>
              <a:t>are three key roles that collectively work together to ensure the successful implementation of the framework</a:t>
            </a:r>
            <a:r>
              <a:rPr lang="en-US" dirty="0" smtClean="0">
                <a:effectLst/>
              </a:rPr>
              <a:t>:</a:t>
            </a:r>
          </a:p>
          <a:p>
            <a:r>
              <a:rPr lang="en-US" sz="2400" b="1" dirty="0">
                <a:effectLst/>
              </a:rPr>
              <a:t>Product Owner: </a:t>
            </a:r>
            <a:endParaRPr lang="en-US" sz="2400" b="1" dirty="0" smtClean="0">
              <a:effectLst/>
            </a:endParaRPr>
          </a:p>
          <a:p>
            <a:r>
              <a:rPr lang="en-US" dirty="0" smtClean="0">
                <a:effectLst/>
              </a:rPr>
              <a:t>The </a:t>
            </a:r>
            <a:r>
              <a:rPr lang="en-US" dirty="0">
                <a:effectLst/>
              </a:rPr>
              <a:t>Product Owner represents the stakeholders, customers, and users and is responsible for maximizing the value delivered by the development team. Their primary responsibilities include</a:t>
            </a:r>
            <a:r>
              <a:rPr lang="en-US" dirty="0" smtClean="0">
                <a:effectLst/>
              </a:rPr>
              <a:t>:</a:t>
            </a:r>
          </a:p>
          <a:p>
            <a:pPr marL="36900" indent="0">
              <a:buNone/>
            </a:pPr>
            <a:r>
              <a:rPr lang="en-US" dirty="0" smtClean="0">
                <a:effectLst/>
              </a:rPr>
              <a:t>-</a:t>
            </a:r>
            <a:r>
              <a:rPr lang="en-US" dirty="0">
                <a:effectLst/>
              </a:rPr>
              <a:t>Defining and prioritizing the product backlog items</a:t>
            </a:r>
            <a:r>
              <a:rPr lang="en-US" dirty="0" smtClean="0">
                <a:effectLst/>
              </a:rPr>
              <a:t>.</a:t>
            </a:r>
          </a:p>
          <a:p>
            <a:pPr marL="36900" indent="0">
              <a:buNone/>
            </a:pPr>
            <a:r>
              <a:rPr lang="en-US" dirty="0" smtClean="0">
                <a:effectLst/>
              </a:rPr>
              <a:t>-</a:t>
            </a:r>
            <a:r>
              <a:rPr lang="en-US" dirty="0">
                <a:effectLst/>
              </a:rPr>
              <a:t>Collaborating with stakeholders to gather requirements and understand the product vision</a:t>
            </a:r>
            <a:r>
              <a:rPr lang="en-US" dirty="0" smtClean="0">
                <a:effectLst/>
              </a:rPr>
              <a:t>.</a:t>
            </a:r>
          </a:p>
          <a:p>
            <a:pPr marL="36900" indent="0">
              <a:buNone/>
            </a:pPr>
            <a:r>
              <a:rPr lang="en-US" dirty="0" smtClean="0">
                <a:effectLst/>
              </a:rPr>
              <a:t>-</a:t>
            </a:r>
            <a:r>
              <a:rPr lang="en-US" dirty="0">
                <a:effectLst/>
              </a:rPr>
              <a:t>Ensuring that the development team has a clear understanding of the product backlog items</a:t>
            </a:r>
            <a:r>
              <a:rPr lang="en-US" dirty="0" smtClean="0">
                <a:effectLst/>
              </a:rPr>
              <a:t>.</a:t>
            </a:r>
          </a:p>
          <a:p>
            <a:pPr marL="36900" indent="0">
              <a:buNone/>
            </a:pPr>
            <a:r>
              <a:rPr lang="en-US" dirty="0" smtClean="0">
                <a:effectLst/>
              </a:rPr>
              <a:t>-</a:t>
            </a:r>
            <a:r>
              <a:rPr lang="en-US" dirty="0">
                <a:effectLst/>
              </a:rPr>
              <a:t>Making decisions regarding the release of product increments.</a:t>
            </a:r>
            <a:endParaRPr lang="en-US" dirty="0" smtClean="0">
              <a:effectLst/>
            </a:endParaRPr>
          </a:p>
          <a:p>
            <a:endParaRPr lang="en-IN" dirty="0"/>
          </a:p>
        </p:txBody>
      </p:sp>
    </p:spTree>
    <p:extLst>
      <p:ext uri="{BB962C8B-B14F-4D97-AF65-F5344CB8AC3E}">
        <p14:creationId xmlns:p14="http://schemas.microsoft.com/office/powerpoint/2010/main" val="2329484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612" y="642025"/>
            <a:ext cx="10353762" cy="5139447"/>
          </a:xfrm>
        </p:spPr>
        <p:txBody>
          <a:bodyPr>
            <a:normAutofit/>
          </a:bodyPr>
          <a:lstStyle/>
          <a:p>
            <a:r>
              <a:rPr lang="en-IN" sz="2400" b="1" dirty="0">
                <a:effectLst/>
              </a:rPr>
              <a:t>Scrum Master</a:t>
            </a:r>
            <a:r>
              <a:rPr lang="en-IN" sz="2400" b="1" dirty="0" smtClean="0">
                <a:effectLst/>
              </a:rPr>
              <a:t>:</a:t>
            </a:r>
          </a:p>
          <a:p>
            <a:r>
              <a:rPr lang="en-US" dirty="0">
                <a:effectLst/>
              </a:rPr>
              <a:t>The Scrum Master is responsible for facilitating and coaching the Scrum team and the organization on Scrum principles and practices. Their primary responsibilities include</a:t>
            </a:r>
            <a:r>
              <a:rPr lang="en-US" dirty="0" smtClean="0">
                <a:effectLst/>
              </a:rPr>
              <a:t>:</a:t>
            </a:r>
          </a:p>
          <a:p>
            <a:pPr marL="36900" indent="0">
              <a:buNone/>
            </a:pPr>
            <a:r>
              <a:rPr lang="en-US" dirty="0" smtClean="0">
                <a:effectLst/>
              </a:rPr>
              <a:t>-</a:t>
            </a:r>
            <a:r>
              <a:rPr lang="en-US" dirty="0">
                <a:effectLst/>
              </a:rPr>
              <a:t>Guiding the team in adopting and implementing Scrum practices</a:t>
            </a:r>
            <a:r>
              <a:rPr lang="en-US" dirty="0" smtClean="0">
                <a:effectLst/>
              </a:rPr>
              <a:t>.</a:t>
            </a:r>
          </a:p>
          <a:p>
            <a:pPr marL="36900" indent="0">
              <a:buNone/>
            </a:pPr>
            <a:r>
              <a:rPr lang="en-US" dirty="0" smtClean="0">
                <a:effectLst/>
              </a:rPr>
              <a:t>-</a:t>
            </a:r>
            <a:r>
              <a:rPr lang="en-US" dirty="0">
                <a:effectLst/>
              </a:rPr>
              <a:t>Facilitating Scrum ceremonies, such as sprint planning, daily scrums, sprint reviews, and retrospectives</a:t>
            </a:r>
            <a:r>
              <a:rPr lang="en-US" dirty="0" smtClean="0">
                <a:effectLst/>
              </a:rPr>
              <a:t>.</a:t>
            </a:r>
          </a:p>
          <a:p>
            <a:pPr marL="36900" indent="0">
              <a:buNone/>
            </a:pPr>
            <a:r>
              <a:rPr lang="en-US" dirty="0" smtClean="0">
                <a:effectLst/>
              </a:rPr>
              <a:t>-</a:t>
            </a:r>
            <a:r>
              <a:rPr lang="en-US" dirty="0">
                <a:effectLst/>
              </a:rPr>
              <a:t>Removing any obstacles or impediments that hinder the team's progress</a:t>
            </a:r>
            <a:r>
              <a:rPr lang="en-US" dirty="0" smtClean="0">
                <a:effectLst/>
              </a:rPr>
              <a:t>.</a:t>
            </a:r>
          </a:p>
          <a:p>
            <a:pPr marL="36900" indent="0">
              <a:buNone/>
            </a:pPr>
            <a:r>
              <a:rPr lang="en-US" dirty="0" smtClean="0">
                <a:effectLst/>
              </a:rPr>
              <a:t>-</a:t>
            </a:r>
            <a:r>
              <a:rPr lang="en-US" dirty="0">
                <a:effectLst/>
              </a:rPr>
              <a:t>Fostering a collaborative and self-organizing team environment</a:t>
            </a:r>
            <a:r>
              <a:rPr lang="en-US" dirty="0" smtClean="0">
                <a:effectLst/>
              </a:rPr>
              <a:t>.</a:t>
            </a:r>
          </a:p>
          <a:p>
            <a:pPr marL="36900" indent="0">
              <a:buNone/>
            </a:pPr>
            <a:r>
              <a:rPr lang="en-US" dirty="0" smtClean="0">
                <a:effectLst/>
              </a:rPr>
              <a:t>-</a:t>
            </a:r>
            <a:r>
              <a:rPr lang="en-US" dirty="0">
                <a:effectLst/>
              </a:rPr>
              <a:t>Educating the organization about Scrum and promoting its benefits.</a:t>
            </a:r>
            <a:endParaRPr lang="en-IN" dirty="0"/>
          </a:p>
        </p:txBody>
      </p:sp>
    </p:spTree>
    <p:extLst>
      <p:ext uri="{BB962C8B-B14F-4D97-AF65-F5344CB8AC3E}">
        <p14:creationId xmlns:p14="http://schemas.microsoft.com/office/powerpoint/2010/main" val="3443067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603115"/>
            <a:ext cx="10353762" cy="5466945"/>
          </a:xfrm>
        </p:spPr>
        <p:txBody>
          <a:bodyPr>
            <a:normAutofit/>
          </a:bodyPr>
          <a:lstStyle/>
          <a:p>
            <a:r>
              <a:rPr lang="en-IN" sz="2400" b="1" dirty="0">
                <a:effectLst/>
              </a:rPr>
              <a:t>Development Team</a:t>
            </a:r>
            <a:r>
              <a:rPr lang="en-IN" sz="2400" b="1" dirty="0" smtClean="0">
                <a:effectLst/>
              </a:rPr>
              <a:t>:</a:t>
            </a:r>
          </a:p>
          <a:p>
            <a:r>
              <a:rPr lang="en-US" dirty="0">
                <a:effectLst/>
              </a:rPr>
              <a:t>The Development Team consists of professionals who perform the work of delivering a potentially shippable product increment in each sprint. Key characteristics of the Development Team include</a:t>
            </a:r>
            <a:r>
              <a:rPr lang="en-US" dirty="0" smtClean="0">
                <a:effectLst/>
              </a:rPr>
              <a:t>:</a:t>
            </a:r>
          </a:p>
          <a:p>
            <a:pPr marL="36900" indent="0">
              <a:buNone/>
            </a:pPr>
            <a:r>
              <a:rPr lang="en-US" dirty="0" smtClean="0">
                <a:effectLst/>
              </a:rPr>
              <a:t>-</a:t>
            </a:r>
            <a:r>
              <a:rPr lang="en-US" dirty="0">
                <a:effectLst/>
              </a:rPr>
              <a:t>Cross-functional: The team possesses all the skills necessary to deliver the product increment, such as analysis, design, programming, testing, etc</a:t>
            </a:r>
            <a:r>
              <a:rPr lang="en-US" dirty="0" smtClean="0">
                <a:effectLst/>
              </a:rPr>
              <a:t>.</a:t>
            </a:r>
          </a:p>
          <a:p>
            <a:pPr marL="36900" indent="0">
              <a:buNone/>
            </a:pPr>
            <a:r>
              <a:rPr lang="en-US" dirty="0" smtClean="0">
                <a:effectLst/>
              </a:rPr>
              <a:t>-</a:t>
            </a:r>
            <a:r>
              <a:rPr lang="en-US" dirty="0">
                <a:effectLst/>
              </a:rPr>
              <a:t>Self-organizing: The team organizes and manages its work to accomplish the sprint goals without external direction</a:t>
            </a:r>
            <a:r>
              <a:rPr lang="en-US" dirty="0" smtClean="0">
                <a:effectLst/>
              </a:rPr>
              <a:t>.</a:t>
            </a:r>
          </a:p>
          <a:p>
            <a:pPr marL="36900" indent="0">
              <a:buNone/>
            </a:pPr>
            <a:r>
              <a:rPr lang="en-US" dirty="0" smtClean="0">
                <a:effectLst/>
              </a:rPr>
              <a:t>-</a:t>
            </a:r>
            <a:r>
              <a:rPr lang="en-US" dirty="0">
                <a:effectLst/>
              </a:rPr>
              <a:t>Collaborative: The team works collectively to deliver high-quality increments</a:t>
            </a:r>
            <a:r>
              <a:rPr lang="en-US" dirty="0" smtClean="0">
                <a:effectLst/>
              </a:rPr>
              <a:t>.</a:t>
            </a:r>
          </a:p>
          <a:p>
            <a:pPr marL="36900" indent="0">
              <a:buNone/>
            </a:pPr>
            <a:r>
              <a:rPr lang="en-US" dirty="0" smtClean="0">
                <a:effectLst/>
              </a:rPr>
              <a:t>-</a:t>
            </a:r>
            <a:r>
              <a:rPr lang="en-US" dirty="0">
                <a:effectLst/>
              </a:rPr>
              <a:t>Responsible for estimating and selecting the backlog items they commit to delivering during each sprint</a:t>
            </a:r>
            <a:r>
              <a:rPr lang="en-US" dirty="0" smtClean="0">
                <a:effectLst/>
              </a:rPr>
              <a:t>.</a:t>
            </a:r>
          </a:p>
          <a:p>
            <a:pPr marL="36900" indent="0">
              <a:buNone/>
            </a:pPr>
            <a:r>
              <a:rPr lang="en-US" dirty="0" smtClean="0">
                <a:effectLst/>
              </a:rPr>
              <a:t>-</a:t>
            </a:r>
            <a:r>
              <a:rPr lang="en-US" dirty="0">
                <a:effectLst/>
              </a:rPr>
              <a:t>Actively engaging in the sprint ceremonies and collaborating with the Product Owner and Scrum Master.</a:t>
            </a:r>
            <a:endParaRPr lang="en-IN" dirty="0"/>
          </a:p>
        </p:txBody>
      </p:sp>
    </p:spTree>
    <p:extLst>
      <p:ext uri="{BB962C8B-B14F-4D97-AF65-F5344CB8AC3E}">
        <p14:creationId xmlns:p14="http://schemas.microsoft.com/office/powerpoint/2010/main" val="134654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a:t>
            </a:r>
            <a:r>
              <a:rPr lang="en-IN" dirty="0" err="1" smtClean="0"/>
              <a:t>artifacts</a:t>
            </a:r>
            <a:endParaRPr lang="en-IN" dirty="0"/>
          </a:p>
        </p:txBody>
      </p:sp>
      <p:sp>
        <p:nvSpPr>
          <p:cNvPr id="3" name="Content Placeholder 2"/>
          <p:cNvSpPr>
            <a:spLocks noGrp="1"/>
          </p:cNvSpPr>
          <p:nvPr>
            <p:ph idx="1"/>
          </p:nvPr>
        </p:nvSpPr>
        <p:spPr/>
        <p:txBody>
          <a:bodyPr/>
          <a:lstStyle/>
          <a:p>
            <a:r>
              <a:rPr lang="en-US" dirty="0"/>
              <a:t>Scrum artifacts define the work that must be done, and they always add value during a sprint. In simple terms, scrum artifacts can be seen as nuggets of vital information for the scrum team. They provide structure to the scrum process because they act as guidelines for the product development plan</a:t>
            </a:r>
            <a:r>
              <a:rPr lang="en-US" dirty="0" smtClean="0"/>
              <a:t>.</a:t>
            </a:r>
          </a:p>
          <a:p>
            <a:r>
              <a:rPr lang="en-US" dirty="0"/>
              <a:t> artifacts are defined in Scrum Process Framework </a:t>
            </a:r>
            <a:r>
              <a:rPr lang="en-US" dirty="0" smtClean="0"/>
              <a:t>–</a:t>
            </a:r>
          </a:p>
          <a:p>
            <a:r>
              <a:rPr lang="en-IN" dirty="0"/>
              <a:t>Product </a:t>
            </a:r>
            <a:r>
              <a:rPr lang="en-IN" dirty="0" smtClean="0"/>
              <a:t>Backlog</a:t>
            </a:r>
          </a:p>
          <a:p>
            <a:r>
              <a:rPr lang="en-IN" dirty="0" smtClean="0"/>
              <a:t>Sprint Backlog</a:t>
            </a:r>
          </a:p>
          <a:p>
            <a:r>
              <a:rPr lang="en-IN" dirty="0" smtClean="0"/>
              <a:t>Increment</a:t>
            </a:r>
          </a:p>
          <a:p>
            <a:r>
              <a:rPr lang="en-IN" dirty="0" smtClean="0"/>
              <a:t>Burn-Down </a:t>
            </a:r>
            <a:r>
              <a:rPr lang="en-IN" dirty="0"/>
              <a:t>Chart</a:t>
            </a:r>
          </a:p>
        </p:txBody>
      </p:sp>
    </p:spTree>
    <p:extLst>
      <p:ext uri="{BB962C8B-B14F-4D97-AF65-F5344CB8AC3E}">
        <p14:creationId xmlns:p14="http://schemas.microsoft.com/office/powerpoint/2010/main" val="2815527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573933"/>
            <a:ext cx="10353762" cy="5217268"/>
          </a:xfrm>
        </p:spPr>
        <p:txBody>
          <a:bodyPr/>
          <a:lstStyle/>
          <a:p>
            <a:r>
              <a:rPr lang="en-US" sz="2400" b="1" dirty="0"/>
              <a:t>Product Backlog: </a:t>
            </a:r>
            <a:r>
              <a:rPr lang="en-US" dirty="0"/>
              <a:t>The Product Backlog is an ordered list of features that are needed as part of the end </a:t>
            </a:r>
            <a:r>
              <a:rPr lang="en-US" dirty="0" smtClean="0"/>
              <a:t>product</a:t>
            </a:r>
          </a:p>
          <a:p>
            <a:r>
              <a:rPr lang="en-US" sz="2400" b="1" dirty="0"/>
              <a:t>Sprint Backlog</a:t>
            </a:r>
            <a:r>
              <a:rPr lang="en-US" sz="2400" b="1" dirty="0" smtClean="0"/>
              <a:t>: </a:t>
            </a:r>
            <a:r>
              <a:rPr lang="en-US" dirty="0" smtClean="0"/>
              <a:t>The </a:t>
            </a:r>
            <a:r>
              <a:rPr lang="en-US" dirty="0"/>
              <a:t>Sprint Backlog is a forecast by the Team about what functionality will be made available in the next Increment and the work needed to deliver that functionality as a working product Increment</a:t>
            </a:r>
            <a:r>
              <a:rPr lang="en-US" dirty="0" smtClean="0"/>
              <a:t>.</a:t>
            </a:r>
          </a:p>
          <a:p>
            <a:r>
              <a:rPr lang="en-US" sz="2400" b="1" dirty="0" smtClean="0"/>
              <a:t>Increment: </a:t>
            </a:r>
            <a:r>
              <a:rPr lang="en-US" dirty="0" smtClean="0"/>
              <a:t>The </a:t>
            </a:r>
            <a:r>
              <a:rPr lang="en-US" dirty="0"/>
              <a:t>Increment is the sum of all the Product Backlog items completed during a Sprint combined with the increments of all previous </a:t>
            </a:r>
            <a:r>
              <a:rPr lang="en-US" dirty="0" smtClean="0"/>
              <a:t>Sprints.</a:t>
            </a:r>
          </a:p>
          <a:p>
            <a:r>
              <a:rPr lang="en-US" sz="2400" b="1" dirty="0"/>
              <a:t>Burn-Down </a:t>
            </a:r>
            <a:r>
              <a:rPr lang="en-US" sz="2400" b="1" dirty="0" smtClean="0"/>
              <a:t>Chart: </a:t>
            </a:r>
            <a:r>
              <a:rPr lang="en-US" dirty="0" smtClean="0"/>
              <a:t>At </a:t>
            </a:r>
            <a:r>
              <a:rPr lang="en-US" dirty="0"/>
              <a:t>any point in time in a Sprint, </a:t>
            </a:r>
            <a:r>
              <a:rPr lang="en-US" dirty="0" smtClean="0"/>
              <a:t>the total </a:t>
            </a:r>
            <a:r>
              <a:rPr lang="en-US" dirty="0"/>
              <a:t>work remaining in the Sprint Backlog can be summed</a:t>
            </a:r>
            <a:r>
              <a:rPr lang="en-US" dirty="0" smtClean="0"/>
              <a:t>.</a:t>
            </a:r>
          </a:p>
          <a:p>
            <a:r>
              <a:rPr lang="en-US" dirty="0"/>
              <a:t>By tracking the remaining </a:t>
            </a:r>
            <a:r>
              <a:rPr lang="en-US" dirty="0" smtClean="0"/>
              <a:t>work </a:t>
            </a:r>
            <a:r>
              <a:rPr lang="en-US" dirty="0"/>
              <a:t>throughout the Sprint, the Team can manage its </a:t>
            </a:r>
            <a:r>
              <a:rPr lang="en-US" dirty="0" smtClean="0"/>
              <a:t>progress.</a:t>
            </a:r>
          </a:p>
          <a:p>
            <a:r>
              <a:rPr lang="en-US" dirty="0"/>
              <a:t>Conclusion: Scrum needs to be implemented in its entirety and functions well</a:t>
            </a:r>
            <a:endParaRPr lang="en-IN" dirty="0"/>
          </a:p>
        </p:txBody>
      </p:sp>
    </p:spTree>
    <p:extLst>
      <p:ext uri="{BB962C8B-B14F-4D97-AF65-F5344CB8AC3E}">
        <p14:creationId xmlns:p14="http://schemas.microsoft.com/office/powerpoint/2010/main" val="177851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8528" y="466928"/>
            <a:ext cx="8433881" cy="571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091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Events:</a:t>
            </a:r>
          </a:p>
        </p:txBody>
      </p:sp>
      <p:sp>
        <p:nvSpPr>
          <p:cNvPr id="3" name="Content Placeholder 2"/>
          <p:cNvSpPr>
            <a:spLocks noGrp="1"/>
          </p:cNvSpPr>
          <p:nvPr>
            <p:ph idx="1"/>
          </p:nvPr>
        </p:nvSpPr>
        <p:spPr/>
        <p:txBody>
          <a:bodyPr/>
          <a:lstStyle/>
          <a:p>
            <a:r>
              <a:rPr lang="en-US" dirty="0"/>
              <a:t>The Scrum events are time-boxed </a:t>
            </a:r>
            <a:r>
              <a:rPr lang="en-US" dirty="0" err="1"/>
              <a:t>events.every</a:t>
            </a:r>
            <a:r>
              <a:rPr lang="en-US" dirty="0"/>
              <a:t> scrum event has a predefined maximum </a:t>
            </a:r>
            <a:r>
              <a:rPr lang="en-US" dirty="0" smtClean="0"/>
              <a:t>duration</a:t>
            </a:r>
          </a:p>
          <a:p>
            <a:r>
              <a:rPr lang="en-IN" dirty="0"/>
              <a:t>Events of scrum are</a:t>
            </a:r>
            <a:r>
              <a:rPr lang="en-IN" dirty="0" smtClean="0"/>
              <a:t>:-</a:t>
            </a:r>
          </a:p>
          <a:p>
            <a:r>
              <a:rPr lang="en-US" dirty="0"/>
              <a:t>The </a:t>
            </a:r>
            <a:r>
              <a:rPr lang="en-US" dirty="0" smtClean="0"/>
              <a:t>Sprint</a:t>
            </a:r>
          </a:p>
          <a:p>
            <a:r>
              <a:rPr lang="en-US" dirty="0" smtClean="0"/>
              <a:t>Sprint Planning</a:t>
            </a:r>
          </a:p>
          <a:p>
            <a:r>
              <a:rPr lang="en-US" dirty="0" smtClean="0"/>
              <a:t>Daily </a:t>
            </a:r>
            <a:r>
              <a:rPr lang="en-US" dirty="0"/>
              <a:t>Scrum </a:t>
            </a:r>
            <a:r>
              <a:rPr lang="en-US" dirty="0" smtClean="0"/>
              <a:t>Meetings</a:t>
            </a:r>
          </a:p>
          <a:p>
            <a:r>
              <a:rPr lang="en-US" dirty="0" smtClean="0"/>
              <a:t>The </a:t>
            </a:r>
            <a:r>
              <a:rPr lang="en-US" dirty="0"/>
              <a:t>Sprint </a:t>
            </a:r>
            <a:r>
              <a:rPr lang="en-US" dirty="0" smtClean="0"/>
              <a:t>Review</a:t>
            </a:r>
          </a:p>
          <a:p>
            <a:r>
              <a:rPr lang="en-US" dirty="0" smtClean="0"/>
              <a:t>The </a:t>
            </a:r>
            <a:r>
              <a:rPr lang="en-US" dirty="0"/>
              <a:t>Sprint Retrospective</a:t>
            </a:r>
            <a:endParaRPr lang="en-IN" dirty="0"/>
          </a:p>
        </p:txBody>
      </p:sp>
    </p:spTree>
    <p:extLst>
      <p:ext uri="{BB962C8B-B14F-4D97-AF65-F5344CB8AC3E}">
        <p14:creationId xmlns:p14="http://schemas.microsoft.com/office/powerpoint/2010/main" val="220896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flow</a:t>
            </a:r>
            <a:endParaRPr lang="en-IN" dirty="0"/>
          </a:p>
        </p:txBody>
      </p:sp>
      <p:sp>
        <p:nvSpPr>
          <p:cNvPr id="3" name="Content Placeholder 2"/>
          <p:cNvSpPr>
            <a:spLocks noGrp="1"/>
          </p:cNvSpPr>
          <p:nvPr>
            <p:ph idx="1"/>
          </p:nvPr>
        </p:nvSpPr>
        <p:spPr/>
        <p:txBody>
          <a:bodyPr/>
          <a:lstStyle/>
          <a:p>
            <a:r>
              <a:rPr lang="en-US" dirty="0" smtClean="0"/>
              <a:t>Agile.</a:t>
            </a:r>
          </a:p>
          <a:p>
            <a:r>
              <a:rPr lang="en-US" dirty="0" smtClean="0"/>
              <a:t>Scrum.</a:t>
            </a:r>
          </a:p>
          <a:p>
            <a:r>
              <a:rPr lang="en-US" dirty="0" smtClean="0"/>
              <a:t>Scrum Role.</a:t>
            </a:r>
          </a:p>
          <a:p>
            <a:r>
              <a:rPr lang="en-US" dirty="0" smtClean="0"/>
              <a:t>Scrum Artifacts.</a:t>
            </a:r>
          </a:p>
          <a:p>
            <a:r>
              <a:rPr lang="en-US" dirty="0" smtClean="0"/>
              <a:t>Scrum Events.</a:t>
            </a:r>
          </a:p>
          <a:p>
            <a:r>
              <a:rPr lang="en-US" dirty="0" smtClean="0"/>
              <a:t>Scrum Metrics.</a:t>
            </a:r>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1968746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466928"/>
            <a:ext cx="10353762" cy="6391071"/>
          </a:xfrm>
        </p:spPr>
        <p:txBody>
          <a:bodyPr>
            <a:normAutofit/>
          </a:bodyPr>
          <a:lstStyle/>
          <a:p>
            <a:pPr marL="36900" indent="0">
              <a:buNone/>
            </a:pPr>
            <a:r>
              <a:rPr lang="en-US" dirty="0" smtClean="0"/>
              <a:t>1. The </a:t>
            </a:r>
            <a:r>
              <a:rPr lang="en-US" dirty="0"/>
              <a:t>Sprint</a:t>
            </a:r>
            <a:r>
              <a:rPr lang="en-US" dirty="0" smtClean="0"/>
              <a:t>:</a:t>
            </a:r>
          </a:p>
          <a:p>
            <a:pPr>
              <a:buFontTx/>
              <a:buChar char="-"/>
            </a:pPr>
            <a:r>
              <a:rPr lang="en-US" dirty="0" smtClean="0"/>
              <a:t>It </a:t>
            </a:r>
            <a:r>
              <a:rPr lang="en-US" dirty="0"/>
              <a:t>is usually of duration two weeks or one month, and this duration remains constant for all the sprints in the project. </a:t>
            </a:r>
            <a:endParaRPr lang="en-IN" dirty="0"/>
          </a:p>
          <a:p>
            <a:pPr marL="36900" indent="0">
              <a:buNone/>
            </a:pPr>
            <a:r>
              <a:rPr lang="en-IN" dirty="0" smtClean="0"/>
              <a:t>2. </a:t>
            </a:r>
            <a:r>
              <a:rPr lang="en-US" dirty="0" smtClean="0"/>
              <a:t>Sprint </a:t>
            </a:r>
            <a:r>
              <a:rPr lang="en-US" dirty="0"/>
              <a:t>Planning</a:t>
            </a:r>
            <a:r>
              <a:rPr lang="en-US" dirty="0" smtClean="0"/>
              <a:t>:</a:t>
            </a:r>
          </a:p>
          <a:p>
            <a:pPr>
              <a:buFontTx/>
              <a:buChar char="-"/>
            </a:pPr>
            <a:r>
              <a:rPr lang="en-US" dirty="0" smtClean="0"/>
              <a:t>Work </a:t>
            </a:r>
            <a:r>
              <a:rPr lang="en-US" dirty="0"/>
              <a:t>to be </a:t>
            </a:r>
            <a:r>
              <a:rPr lang="en-US" dirty="0" smtClean="0"/>
              <a:t>performed in </a:t>
            </a:r>
            <a:r>
              <a:rPr lang="en-US" dirty="0"/>
              <a:t>the Sprint is planned in the Sprint Planning</a:t>
            </a:r>
            <a:r>
              <a:rPr lang="en-US" dirty="0" smtClean="0"/>
              <a:t>.</a:t>
            </a:r>
          </a:p>
          <a:p>
            <a:pPr>
              <a:buFontTx/>
              <a:buChar char="-"/>
            </a:pPr>
            <a:r>
              <a:rPr lang="en-US" dirty="0"/>
              <a:t>Sprint Planning </a:t>
            </a:r>
            <a:r>
              <a:rPr lang="en-US" dirty="0" smtClean="0"/>
              <a:t>Focused </a:t>
            </a:r>
            <a:r>
              <a:rPr lang="en-US" dirty="0"/>
              <a:t>on 2 major points</a:t>
            </a:r>
            <a:r>
              <a:rPr lang="en-US" dirty="0" smtClean="0"/>
              <a:t>. What </a:t>
            </a:r>
            <a:r>
              <a:rPr lang="en-US" dirty="0"/>
              <a:t>needs to be and can be delivered in the Sprint </a:t>
            </a:r>
            <a:r>
              <a:rPr lang="en-US" dirty="0" smtClean="0"/>
              <a:t>Increment? How </a:t>
            </a:r>
            <a:r>
              <a:rPr lang="en-US" dirty="0"/>
              <a:t>will the work needed for the execution of Sprint be achieved</a:t>
            </a:r>
            <a:r>
              <a:rPr lang="en-US" dirty="0" smtClean="0"/>
              <a:t>?</a:t>
            </a:r>
          </a:p>
          <a:p>
            <a:pPr marL="36900" indent="0">
              <a:buNone/>
            </a:pPr>
            <a:r>
              <a:rPr lang="en-US" dirty="0"/>
              <a:t>3</a:t>
            </a:r>
            <a:r>
              <a:rPr lang="en-US" dirty="0" smtClean="0"/>
              <a:t>. </a:t>
            </a:r>
            <a:r>
              <a:rPr lang="en-US" dirty="0"/>
              <a:t>Daily Scrum Meetings</a:t>
            </a:r>
            <a:r>
              <a:rPr lang="en-US" dirty="0" smtClean="0"/>
              <a:t>.</a:t>
            </a:r>
          </a:p>
          <a:p>
            <a:pPr>
              <a:buFontTx/>
              <a:buChar char="-"/>
            </a:pPr>
            <a:r>
              <a:rPr lang="en-US" dirty="0" smtClean="0"/>
              <a:t>Daily </a:t>
            </a:r>
            <a:r>
              <a:rPr lang="en-US" dirty="0"/>
              <a:t>Scrum Meeting is a 15-minute meeting for the Team, conducted daily to quickly understand the work since the last Daily Scrum Meeting and create a plan for the next 24 </a:t>
            </a:r>
            <a:r>
              <a:rPr lang="en-US" dirty="0" smtClean="0"/>
              <a:t>hours.</a:t>
            </a:r>
          </a:p>
          <a:p>
            <a:pPr marL="36900" indent="0">
              <a:buNone/>
            </a:pPr>
            <a:r>
              <a:rPr lang="en-US" dirty="0"/>
              <a:t>In scrum meetings Teams members </a:t>
            </a:r>
            <a:r>
              <a:rPr lang="en-US" dirty="0" err="1"/>
              <a:t>explanin</a:t>
            </a:r>
            <a:r>
              <a:rPr lang="en-US" dirty="0" smtClean="0"/>
              <a:t>:</a:t>
            </a:r>
          </a:p>
          <a:p>
            <a:pPr marL="36900" indent="0">
              <a:buNone/>
            </a:pPr>
            <a:r>
              <a:rPr lang="en-US" dirty="0"/>
              <a:t>1.What did he do yesterday that helped the Team meet the Sprint Goal</a:t>
            </a:r>
            <a:r>
              <a:rPr lang="en-US" dirty="0" smtClean="0"/>
              <a:t>?</a:t>
            </a:r>
          </a:p>
          <a:p>
            <a:pPr marL="36900" indent="0">
              <a:buNone/>
            </a:pPr>
            <a:r>
              <a:rPr lang="en-US" dirty="0" smtClean="0"/>
              <a:t>2</a:t>
            </a:r>
            <a:r>
              <a:rPr lang="en-US" dirty="0"/>
              <a:t>. What will he do today to help the Team meet the Sprint Goal</a:t>
            </a:r>
            <a:r>
              <a:rPr lang="en-US" dirty="0" smtClean="0"/>
              <a:t>?</a:t>
            </a:r>
          </a:p>
          <a:p>
            <a:pPr marL="36900" indent="0">
              <a:buNone/>
            </a:pPr>
            <a:r>
              <a:rPr lang="en-US" dirty="0" smtClean="0"/>
              <a:t>3.Does </a:t>
            </a:r>
            <a:r>
              <a:rPr lang="en-US" dirty="0"/>
              <a:t>he see any impediments that prevent him or the Team from meeting the Sprint Goal?</a:t>
            </a:r>
            <a:endParaRPr lang="en-US" dirty="0" smtClean="0"/>
          </a:p>
          <a:p>
            <a:pPr>
              <a:buFontTx/>
              <a:buChar char="-"/>
            </a:pPr>
            <a:endParaRPr lang="en-US" dirty="0" smtClean="0"/>
          </a:p>
          <a:p>
            <a:pPr>
              <a:buFontTx/>
              <a:buChar char="-"/>
            </a:pPr>
            <a:endParaRPr lang="en-US" dirty="0"/>
          </a:p>
        </p:txBody>
      </p:sp>
    </p:spTree>
    <p:extLst>
      <p:ext uri="{BB962C8B-B14F-4D97-AF65-F5344CB8AC3E}">
        <p14:creationId xmlns:p14="http://schemas.microsoft.com/office/powerpoint/2010/main" val="1162362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84826"/>
            <a:ext cx="10353762" cy="6235429"/>
          </a:xfrm>
        </p:spPr>
        <p:txBody>
          <a:bodyPr>
            <a:normAutofit/>
          </a:bodyPr>
          <a:lstStyle/>
          <a:p>
            <a:pPr marL="36900" indent="0">
              <a:buNone/>
            </a:pPr>
            <a:r>
              <a:rPr lang="en-US" dirty="0"/>
              <a:t>4. Sprint Review</a:t>
            </a:r>
            <a:r>
              <a:rPr lang="en-US" dirty="0" smtClean="0"/>
              <a:t>:</a:t>
            </a:r>
          </a:p>
          <a:p>
            <a:pPr marL="36900" indent="0">
              <a:buNone/>
            </a:pPr>
            <a:r>
              <a:rPr lang="en-US" dirty="0"/>
              <a:t>-</a:t>
            </a:r>
            <a:r>
              <a:rPr lang="en-US" dirty="0" smtClean="0"/>
              <a:t>A </a:t>
            </a:r>
            <a:r>
              <a:rPr lang="en-US" dirty="0"/>
              <a:t>Sprint Review is held at the end of every Sprint</a:t>
            </a:r>
            <a:r>
              <a:rPr lang="en-US" dirty="0" smtClean="0"/>
              <a:t>.</a:t>
            </a:r>
          </a:p>
          <a:p>
            <a:pPr marL="36900" indent="0">
              <a:buNone/>
            </a:pPr>
            <a:r>
              <a:rPr lang="en-US" dirty="0" smtClean="0"/>
              <a:t>Sprint </a:t>
            </a:r>
            <a:r>
              <a:rPr lang="en-US" dirty="0"/>
              <a:t>Review includes this aspects majorly</a:t>
            </a:r>
            <a:r>
              <a:rPr lang="en-US" dirty="0" smtClean="0"/>
              <a:t>:</a:t>
            </a:r>
          </a:p>
          <a:p>
            <a:pPr marL="36900" indent="0">
              <a:buNone/>
            </a:pPr>
            <a:r>
              <a:rPr lang="en-US" dirty="0" smtClean="0"/>
              <a:t>Attendees </a:t>
            </a:r>
            <a:r>
              <a:rPr lang="en-US" dirty="0"/>
              <a:t>include the Scrum Team and </a:t>
            </a:r>
            <a:r>
              <a:rPr lang="en-US" dirty="0" smtClean="0"/>
              <a:t>key stakeholders, </a:t>
            </a:r>
            <a:r>
              <a:rPr lang="en-US" dirty="0"/>
              <a:t>as invited by the Product Owner</a:t>
            </a:r>
            <a:r>
              <a:rPr lang="en-US" dirty="0" smtClean="0"/>
              <a:t>.</a:t>
            </a:r>
          </a:p>
          <a:p>
            <a:pPr marL="36900" indent="0">
              <a:buNone/>
            </a:pPr>
            <a:r>
              <a:rPr lang="en-US" dirty="0" smtClean="0"/>
              <a:t>The </a:t>
            </a:r>
            <a:r>
              <a:rPr lang="en-US" dirty="0"/>
              <a:t>Team demonstrates the work that it has </a:t>
            </a:r>
            <a:r>
              <a:rPr lang="en-US" dirty="0" smtClean="0"/>
              <a:t>completed and </a:t>
            </a:r>
            <a:r>
              <a:rPr lang="en-US" dirty="0"/>
              <a:t>answers questions, if any, about the Increment</a:t>
            </a:r>
            <a:r>
              <a:rPr lang="en-US" dirty="0" smtClean="0"/>
              <a:t>.</a:t>
            </a:r>
          </a:p>
          <a:p>
            <a:pPr marL="36900" indent="0">
              <a:buNone/>
            </a:pPr>
            <a:r>
              <a:rPr lang="en-US" dirty="0" smtClean="0"/>
              <a:t>The </a:t>
            </a:r>
            <a:r>
              <a:rPr lang="en-US" dirty="0"/>
              <a:t>outcome of the Sprint Review is an updated Product Backlog, which </a:t>
            </a:r>
            <a:r>
              <a:rPr lang="en-US" dirty="0" smtClean="0"/>
              <a:t>defines the </a:t>
            </a:r>
            <a:r>
              <a:rPr lang="en-US" dirty="0"/>
              <a:t>probable Product Backlog items for the next Sprint</a:t>
            </a:r>
            <a:r>
              <a:rPr lang="en-US" dirty="0" smtClean="0"/>
              <a:t>.</a:t>
            </a:r>
          </a:p>
          <a:p>
            <a:pPr marL="36900" indent="0">
              <a:buNone/>
            </a:pPr>
            <a:r>
              <a:rPr lang="en-US" dirty="0" smtClean="0"/>
              <a:t>5.Sprint Retrospective:</a:t>
            </a:r>
          </a:p>
          <a:p>
            <a:pPr marL="36900" indent="0">
              <a:buNone/>
            </a:pPr>
            <a:r>
              <a:rPr lang="en-US" dirty="0" smtClean="0"/>
              <a:t>This </a:t>
            </a:r>
            <a:r>
              <a:rPr lang="en-US" dirty="0"/>
              <a:t>is usually a one hour meeting for two-week duration sprints and a three hour meeting for one month duration Sprints</a:t>
            </a:r>
            <a:r>
              <a:rPr lang="en-US" dirty="0" smtClean="0"/>
              <a:t>.</a:t>
            </a:r>
          </a:p>
          <a:p>
            <a:pPr marL="36900" indent="0">
              <a:buNone/>
            </a:pPr>
            <a:r>
              <a:rPr lang="en-US" dirty="0" smtClean="0"/>
              <a:t>Purpose </a:t>
            </a:r>
            <a:r>
              <a:rPr lang="en-US" dirty="0"/>
              <a:t>of the Sprint </a:t>
            </a:r>
            <a:r>
              <a:rPr lang="en-US" dirty="0" smtClean="0"/>
              <a:t>Retrospective Combine </a:t>
            </a:r>
            <a:r>
              <a:rPr lang="en-US" dirty="0"/>
              <a:t>the learnings from the last </a:t>
            </a:r>
            <a:r>
              <a:rPr lang="en-US" dirty="0" smtClean="0"/>
              <a:t>Sprint Identify </a:t>
            </a:r>
            <a:r>
              <a:rPr lang="en-US" dirty="0"/>
              <a:t>the major items that went well and potential improvements</a:t>
            </a:r>
            <a:r>
              <a:rPr lang="en-US" dirty="0" smtClean="0"/>
              <a:t>.</a:t>
            </a:r>
          </a:p>
          <a:p>
            <a:pPr marL="36900" indent="0">
              <a:buNone/>
            </a:pPr>
            <a:r>
              <a:rPr lang="en-US" dirty="0"/>
              <a:t>Conclusion</a:t>
            </a:r>
            <a:r>
              <a:rPr lang="en-US" dirty="0" smtClean="0"/>
              <a:t>:</a:t>
            </a:r>
          </a:p>
          <a:p>
            <a:pPr marL="36900" indent="0">
              <a:buNone/>
            </a:pPr>
            <a:r>
              <a:rPr lang="en-US" dirty="0" smtClean="0"/>
              <a:t>Sprint </a:t>
            </a:r>
            <a:r>
              <a:rPr lang="en-US" dirty="0"/>
              <a:t>Retrospective is an opportunity for the Scrum Team to introspect and improve</a:t>
            </a:r>
            <a:endParaRPr lang="en-IN" dirty="0"/>
          </a:p>
        </p:txBody>
      </p:sp>
    </p:spTree>
    <p:extLst>
      <p:ext uri="{BB962C8B-B14F-4D97-AF65-F5344CB8AC3E}">
        <p14:creationId xmlns:p14="http://schemas.microsoft.com/office/powerpoint/2010/main" val="182728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Metrics:</a:t>
            </a:r>
          </a:p>
        </p:txBody>
      </p:sp>
      <p:sp>
        <p:nvSpPr>
          <p:cNvPr id="3" name="Content Placeholder 2"/>
          <p:cNvSpPr>
            <a:spLocks noGrp="1"/>
          </p:cNvSpPr>
          <p:nvPr>
            <p:ph idx="1"/>
          </p:nvPr>
        </p:nvSpPr>
        <p:spPr/>
        <p:txBody>
          <a:bodyPr/>
          <a:lstStyle/>
          <a:p>
            <a:r>
              <a:rPr lang="en-US" dirty="0"/>
              <a:t>What are scrum </a:t>
            </a:r>
            <a:r>
              <a:rPr lang="en-US" dirty="0" smtClean="0"/>
              <a:t>metrics ?</a:t>
            </a:r>
          </a:p>
          <a:p>
            <a:r>
              <a:rPr lang="en-US" dirty="0" smtClean="0"/>
              <a:t>Scrum </a:t>
            </a:r>
            <a:r>
              <a:rPr lang="en-US" dirty="0"/>
              <a:t>metrics are specific data points that scrum teams track and use to improve efficiency and effectiveness. Scrum metrics can </a:t>
            </a:r>
            <a:r>
              <a:rPr lang="en-US" dirty="0" smtClean="0"/>
              <a:t>help teams </a:t>
            </a:r>
            <a:r>
              <a:rPr lang="en-US" dirty="0"/>
              <a:t>establish benchmarks and guide the direction of the </a:t>
            </a:r>
            <a:r>
              <a:rPr lang="en-US" dirty="0" smtClean="0"/>
              <a:t>work</a:t>
            </a:r>
          </a:p>
          <a:p>
            <a:r>
              <a:rPr lang="en-US" dirty="0"/>
              <a:t>Scrum metrics is measured on the basis of this points</a:t>
            </a:r>
            <a:r>
              <a:rPr lang="en-US" dirty="0" smtClean="0"/>
              <a:t>.</a:t>
            </a:r>
          </a:p>
          <a:p>
            <a:r>
              <a:rPr lang="en-US" dirty="0" smtClean="0"/>
              <a:t>1</a:t>
            </a:r>
            <a:r>
              <a:rPr lang="en-US" dirty="0"/>
              <a:t>. Team </a:t>
            </a:r>
            <a:r>
              <a:rPr lang="en-US" dirty="0" smtClean="0"/>
              <a:t>Capacity</a:t>
            </a:r>
          </a:p>
          <a:p>
            <a:r>
              <a:rPr lang="en-US" dirty="0" smtClean="0"/>
              <a:t>2</a:t>
            </a:r>
            <a:r>
              <a:rPr lang="en-US" dirty="0"/>
              <a:t>. Workload </a:t>
            </a:r>
            <a:r>
              <a:rPr lang="en-US" dirty="0" smtClean="0"/>
              <a:t>distribution</a:t>
            </a:r>
          </a:p>
          <a:p>
            <a:r>
              <a:rPr lang="en-US" dirty="0" smtClean="0"/>
              <a:t>3.Team </a:t>
            </a:r>
            <a:r>
              <a:rPr lang="en-US" dirty="0"/>
              <a:t>Satisfaction</a:t>
            </a:r>
            <a:endParaRPr lang="en-IN" dirty="0"/>
          </a:p>
        </p:txBody>
      </p:sp>
    </p:spTree>
    <p:extLst>
      <p:ext uri="{BB962C8B-B14F-4D97-AF65-F5344CB8AC3E}">
        <p14:creationId xmlns:p14="http://schemas.microsoft.com/office/powerpoint/2010/main" val="375006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506" y="710119"/>
            <a:ext cx="9795754" cy="5729592"/>
          </a:xfrm>
        </p:spPr>
      </p:pic>
    </p:spTree>
    <p:extLst>
      <p:ext uri="{BB962C8B-B14F-4D97-AF65-F5344CB8AC3E}">
        <p14:creationId xmlns:p14="http://schemas.microsoft.com/office/powerpoint/2010/main" val="4236166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Text Placeholder 2"/>
          <p:cNvSpPr>
            <a:spLocks noGrp="1"/>
          </p:cNvSpPr>
          <p:nvPr>
            <p:ph type="body" sz="half" idx="2"/>
          </p:nvPr>
        </p:nvSpPr>
        <p:spPr/>
        <p:txBody>
          <a:bodyPr/>
          <a:lstStyle/>
          <a:p>
            <a:r>
              <a:rPr lang="en-US" dirty="0" smtClean="0"/>
              <a:t>.</a:t>
            </a:r>
            <a:endParaRPr lang="en-IN" dirty="0"/>
          </a:p>
        </p:txBody>
      </p:sp>
    </p:spTree>
    <p:extLst>
      <p:ext uri="{BB962C8B-B14F-4D97-AF65-F5344CB8AC3E}">
        <p14:creationId xmlns:p14="http://schemas.microsoft.com/office/powerpoint/2010/main" val="176164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800" y="152400"/>
            <a:ext cx="10353762" cy="970450"/>
          </a:xfrm>
        </p:spPr>
        <p:txBody>
          <a:bodyPr>
            <a:normAutofit/>
          </a:bodyPr>
          <a:lstStyle/>
          <a:p>
            <a:r>
              <a:rPr lang="en-US" dirty="0" smtClean="0"/>
              <a:t>Agile</a:t>
            </a:r>
            <a:endParaRPr lang="en-IN" dirty="0"/>
          </a:p>
        </p:txBody>
      </p:sp>
      <p:sp>
        <p:nvSpPr>
          <p:cNvPr id="3" name="Content Placeholder 2"/>
          <p:cNvSpPr>
            <a:spLocks noGrp="1"/>
          </p:cNvSpPr>
          <p:nvPr>
            <p:ph idx="1"/>
          </p:nvPr>
        </p:nvSpPr>
        <p:spPr>
          <a:xfrm>
            <a:off x="952706" y="1122850"/>
            <a:ext cx="10353762" cy="5219584"/>
          </a:xfrm>
        </p:spPr>
        <p:txBody>
          <a:bodyPr>
            <a:normAutofit/>
          </a:bodyPr>
          <a:lstStyle/>
          <a:p>
            <a:r>
              <a:rPr lang="en-US" dirty="0" smtClean="0"/>
              <a:t>Agile </a:t>
            </a:r>
            <a:r>
              <a:rPr lang="en-US" dirty="0"/>
              <a:t>is a word that describes an iterative and flexible approach to completing tasks and projects</a:t>
            </a:r>
            <a:r>
              <a:rPr lang="en-US" dirty="0" smtClean="0"/>
              <a:t>.</a:t>
            </a:r>
          </a:p>
          <a:p>
            <a:r>
              <a:rPr lang="en-US" dirty="0">
                <a:effectLst/>
              </a:rPr>
              <a:t>Agile refers to a set of principles and practices outlined in the Agile Manifesto. It emphasizes collaboration, adaptive planning, continuous improvement, and delivering working software in short iterations called sprints</a:t>
            </a:r>
            <a:r>
              <a:rPr lang="en-US" dirty="0" smtClean="0">
                <a:effectLst/>
              </a:rPr>
              <a:t>.</a:t>
            </a:r>
          </a:p>
          <a:p>
            <a:r>
              <a:rPr lang="en-US" dirty="0" smtClean="0">
                <a:effectLst/>
              </a:rPr>
              <a:t>We want our software/application instantly, in SDLC we have  one model called waterfall model.</a:t>
            </a:r>
          </a:p>
          <a:p>
            <a:r>
              <a:rPr lang="en-US" dirty="0" smtClean="0">
                <a:effectLst/>
              </a:rPr>
              <a:t>In waterfall mode we follow the following step:-</a:t>
            </a:r>
          </a:p>
          <a:p>
            <a:pPr marL="36900" indent="0">
              <a:buNone/>
            </a:pPr>
            <a:r>
              <a:rPr lang="en-US" dirty="0">
                <a:effectLst/>
              </a:rPr>
              <a:t> </a:t>
            </a:r>
            <a:r>
              <a:rPr lang="en-US" dirty="0" smtClean="0">
                <a:effectLst/>
              </a:rPr>
              <a:t>    - Requirement and analysis</a:t>
            </a:r>
          </a:p>
          <a:p>
            <a:pPr marL="36900" indent="0">
              <a:buNone/>
            </a:pPr>
            <a:r>
              <a:rPr lang="en-US" dirty="0" smtClean="0">
                <a:effectLst/>
              </a:rPr>
              <a:t>     - Design</a:t>
            </a:r>
          </a:p>
          <a:p>
            <a:pPr marL="36900" indent="0">
              <a:buNone/>
            </a:pPr>
            <a:r>
              <a:rPr lang="en-US" dirty="0">
                <a:effectLst/>
              </a:rPr>
              <a:t> </a:t>
            </a:r>
            <a:r>
              <a:rPr lang="en-US" dirty="0" smtClean="0">
                <a:effectLst/>
              </a:rPr>
              <a:t>    - Test</a:t>
            </a:r>
          </a:p>
          <a:p>
            <a:pPr marL="36900" indent="0">
              <a:buNone/>
            </a:pPr>
            <a:r>
              <a:rPr lang="en-US" dirty="0">
                <a:effectLst/>
              </a:rPr>
              <a:t> </a:t>
            </a:r>
            <a:r>
              <a:rPr lang="en-US" dirty="0" smtClean="0">
                <a:effectLst/>
              </a:rPr>
              <a:t>    - Deploy</a:t>
            </a:r>
          </a:p>
          <a:p>
            <a:pPr marL="36900" indent="0">
              <a:buNone/>
            </a:pPr>
            <a:r>
              <a:rPr lang="en-US" dirty="0">
                <a:effectLst/>
              </a:rPr>
              <a:t> </a:t>
            </a:r>
            <a:r>
              <a:rPr lang="en-US" dirty="0" smtClean="0">
                <a:effectLst/>
              </a:rPr>
              <a:t>    - Maintain</a:t>
            </a:r>
          </a:p>
        </p:txBody>
      </p:sp>
    </p:spTree>
    <p:extLst>
      <p:ext uri="{BB962C8B-B14F-4D97-AF65-F5344CB8AC3E}">
        <p14:creationId xmlns:p14="http://schemas.microsoft.com/office/powerpoint/2010/main" val="2954866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30629"/>
            <a:ext cx="10353762" cy="6727371"/>
          </a:xfrm>
        </p:spPr>
        <p:txBody>
          <a:bodyPr>
            <a:normAutofit/>
          </a:bodyPr>
          <a:lstStyle/>
          <a:p>
            <a:r>
              <a:rPr lang="en-US" dirty="0" smtClean="0"/>
              <a:t>Biggest flaw in this model is that we can’t go back.</a:t>
            </a:r>
          </a:p>
          <a:p>
            <a:r>
              <a:rPr lang="en-US" dirty="0" smtClean="0"/>
              <a:t>We need all the users requirement at the start, we cannot leave any requirement for later part.</a:t>
            </a:r>
          </a:p>
          <a:p>
            <a:r>
              <a:rPr lang="en-US" dirty="0" smtClean="0"/>
              <a:t>We cannot change in between.</a:t>
            </a:r>
          </a:p>
          <a:p>
            <a:r>
              <a:rPr lang="en-US" dirty="0"/>
              <a:t>The linear nature of the Waterfall model often results in long development cycles. Since each phase needs to be completed before moving to the next, the overall delivery time can be extended</a:t>
            </a:r>
            <a:r>
              <a:rPr lang="en-US" dirty="0" smtClean="0"/>
              <a:t>.</a:t>
            </a:r>
          </a:p>
          <a:p>
            <a:r>
              <a:rPr lang="en-US" dirty="0"/>
              <a:t>It is very difficult to change the process for any team, if any team is working on the waterfall </a:t>
            </a:r>
            <a:r>
              <a:rPr lang="en-US" dirty="0" smtClean="0"/>
              <a:t>model then </a:t>
            </a:r>
            <a:r>
              <a:rPr lang="en-US" dirty="0"/>
              <a:t>it is very difficult </a:t>
            </a:r>
            <a:r>
              <a:rPr lang="en-US" dirty="0" smtClean="0"/>
              <a:t>for them to </a:t>
            </a:r>
            <a:r>
              <a:rPr lang="en-US" dirty="0"/>
              <a:t>change </a:t>
            </a:r>
            <a:r>
              <a:rPr lang="en-US" dirty="0" smtClean="0"/>
              <a:t>it to the Agile.</a:t>
            </a:r>
          </a:p>
          <a:p>
            <a:r>
              <a:rPr lang="en-US" dirty="0" smtClean="0"/>
              <a:t>Or, they follow some Manifesto and based on that manifesto what they can do is just modify it as per need. So they given the manifesto now its depend upon us how do we implement it.</a:t>
            </a:r>
          </a:p>
          <a:p>
            <a:r>
              <a:rPr lang="en-US" dirty="0" smtClean="0"/>
              <a:t>There are multiple way to implement it:-</a:t>
            </a:r>
          </a:p>
          <a:p>
            <a:pPr marL="36900" indent="0">
              <a:buNone/>
            </a:pPr>
            <a:r>
              <a:rPr lang="en-US" dirty="0"/>
              <a:t> </a:t>
            </a:r>
            <a:r>
              <a:rPr lang="en-US" dirty="0" smtClean="0"/>
              <a:t>   - Scrum</a:t>
            </a:r>
          </a:p>
          <a:p>
            <a:pPr marL="36900" indent="0">
              <a:buNone/>
            </a:pPr>
            <a:r>
              <a:rPr lang="en-US" dirty="0"/>
              <a:t> </a:t>
            </a:r>
            <a:r>
              <a:rPr lang="en-US" dirty="0" smtClean="0"/>
              <a:t>   - Kanban</a:t>
            </a:r>
          </a:p>
          <a:p>
            <a:pPr marL="36900" indent="0">
              <a:buNone/>
            </a:pPr>
            <a:r>
              <a:rPr lang="en-US" dirty="0"/>
              <a:t> </a:t>
            </a:r>
            <a:r>
              <a:rPr lang="en-US" dirty="0" smtClean="0"/>
              <a:t>   - extreme programming (XP)</a:t>
            </a:r>
          </a:p>
          <a:p>
            <a:endParaRPr lang="en-US" dirty="0" smtClean="0"/>
          </a:p>
          <a:p>
            <a:endParaRPr lang="en-US" dirty="0" smtClean="0"/>
          </a:p>
        </p:txBody>
      </p:sp>
    </p:spTree>
    <p:extLst>
      <p:ext uri="{BB962C8B-B14F-4D97-AF65-F5344CB8AC3E}">
        <p14:creationId xmlns:p14="http://schemas.microsoft.com/office/powerpoint/2010/main" val="3899098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321013"/>
            <a:ext cx="10353762" cy="5680954"/>
          </a:xfrm>
        </p:spPr>
        <p:txBody>
          <a:bodyPr/>
          <a:lstStyle/>
          <a:p>
            <a:r>
              <a:rPr lang="en-US" dirty="0"/>
              <a:t>It is a word that describes an iterative and flexible approach to completing tasks and </a:t>
            </a:r>
            <a:r>
              <a:rPr lang="en-US" dirty="0" smtClean="0"/>
              <a:t>projects, </a:t>
            </a:r>
            <a:r>
              <a:rPr lang="en-US" dirty="0">
                <a:effectLst/>
              </a:rPr>
              <a:t>Agile refers to a set of principles and practices outlined in the Agile Manifesto. </a:t>
            </a:r>
            <a:endParaRPr lang="en-US" dirty="0" smtClean="0">
              <a:effectLst/>
            </a:endParaRPr>
          </a:p>
          <a:p>
            <a:r>
              <a:rPr lang="en-US" dirty="0"/>
              <a:t>It emphasizes collaboration, adaptive planning, continuous improvement, and delivering working software in short iterations called </a:t>
            </a:r>
            <a:r>
              <a:rPr lang="en-US" dirty="0" smtClean="0"/>
              <a:t>sprints.</a:t>
            </a:r>
          </a:p>
          <a:p>
            <a:r>
              <a:rPr lang="en-US" dirty="0" smtClean="0"/>
              <a:t>So what agile have given is some set of values and principals, if you use those values and principal then you are doing an agile, there is a difference in between doing an agile and being agile, generally new teams are doing agile it takes some time to being an agile.</a:t>
            </a:r>
          </a:p>
          <a:p>
            <a:r>
              <a:rPr lang="en-US" dirty="0" smtClean="0"/>
              <a:t>And, in order to build a good software we have to be a agile.</a:t>
            </a:r>
          </a:p>
          <a:p>
            <a:r>
              <a:rPr lang="en-US" dirty="0" smtClean="0"/>
              <a:t>In waterfall model we focus on process, tools, on documentation, contract. In waterfall we focus on plan we cannot change in between. So these are come issues due to which there is a solve that Agile says those things are important but more then that we have to follow some VALUES.</a:t>
            </a:r>
          </a:p>
          <a:p>
            <a:r>
              <a:rPr lang="en-US" dirty="0" smtClean="0"/>
              <a:t>So we have 4 values and 12 principal in Agile </a:t>
            </a:r>
            <a:r>
              <a:rPr lang="en-IN" b="1" dirty="0">
                <a:effectLst/>
              </a:rPr>
              <a:t>Manifesto </a:t>
            </a:r>
            <a:r>
              <a:rPr lang="en-IN" b="1" dirty="0" smtClean="0">
                <a:effectLst/>
              </a:rPr>
              <a:t>.</a:t>
            </a:r>
            <a:endParaRPr lang="en-US" dirty="0" smtClean="0"/>
          </a:p>
          <a:p>
            <a:endParaRPr lang="en-US" dirty="0" smtClean="0"/>
          </a:p>
          <a:p>
            <a:endParaRPr lang="en-IN" dirty="0"/>
          </a:p>
        </p:txBody>
      </p:sp>
    </p:spTree>
    <p:extLst>
      <p:ext uri="{BB962C8B-B14F-4D97-AF65-F5344CB8AC3E}">
        <p14:creationId xmlns:p14="http://schemas.microsoft.com/office/powerpoint/2010/main" val="798355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564203"/>
            <a:ext cx="10353762" cy="5379397"/>
          </a:xfrm>
        </p:spPr>
        <p:txBody>
          <a:bodyPr/>
          <a:lstStyle/>
          <a:p>
            <a:r>
              <a:rPr lang="en-US" dirty="0" smtClean="0"/>
              <a:t>Those 4 values are : -</a:t>
            </a:r>
          </a:p>
          <a:p>
            <a:r>
              <a:rPr lang="en-US" sz="2400" u="sng" dirty="0">
                <a:effectLst/>
              </a:rPr>
              <a:t>Individuals and interactions</a:t>
            </a:r>
            <a:r>
              <a:rPr lang="en-US" dirty="0">
                <a:effectLst/>
              </a:rPr>
              <a:t> over processes and </a:t>
            </a:r>
            <a:r>
              <a:rPr lang="en-US" dirty="0" smtClean="0">
                <a:effectLst/>
              </a:rPr>
              <a:t>tools.</a:t>
            </a:r>
          </a:p>
          <a:p>
            <a:r>
              <a:rPr lang="en-US" sz="2400" u="sng" dirty="0">
                <a:effectLst/>
              </a:rPr>
              <a:t>Working software</a:t>
            </a:r>
            <a:r>
              <a:rPr lang="en-US" dirty="0">
                <a:effectLst/>
              </a:rPr>
              <a:t> over comprehensive </a:t>
            </a:r>
            <a:r>
              <a:rPr lang="en-US" dirty="0" smtClean="0">
                <a:effectLst/>
              </a:rPr>
              <a:t>documentation.</a:t>
            </a:r>
          </a:p>
          <a:p>
            <a:r>
              <a:rPr lang="en-US" sz="2400" u="sng" dirty="0">
                <a:effectLst/>
              </a:rPr>
              <a:t>Customer collaboration</a:t>
            </a:r>
            <a:r>
              <a:rPr lang="en-US" dirty="0">
                <a:effectLst/>
              </a:rPr>
              <a:t> over contract </a:t>
            </a:r>
            <a:r>
              <a:rPr lang="en-US" dirty="0" smtClean="0">
                <a:effectLst/>
              </a:rPr>
              <a:t>negotiation.</a:t>
            </a:r>
          </a:p>
          <a:p>
            <a:r>
              <a:rPr lang="en-US" sz="2400" u="sng" dirty="0">
                <a:effectLst/>
              </a:rPr>
              <a:t>Responding to change</a:t>
            </a:r>
            <a:r>
              <a:rPr lang="en-US" dirty="0">
                <a:effectLst/>
              </a:rPr>
              <a:t> over following a </a:t>
            </a:r>
            <a:r>
              <a:rPr lang="en-US" dirty="0" smtClean="0">
                <a:effectLst/>
              </a:rPr>
              <a:t>plan.</a:t>
            </a:r>
          </a:p>
          <a:p>
            <a:r>
              <a:rPr lang="en-US" dirty="0" smtClean="0">
                <a:effectLst/>
              </a:rPr>
              <a:t>During initial phase even client is confused what he/she is looking for sometime, so what we will do is that we will give MVP(minimum viable product) from which we will start building.</a:t>
            </a:r>
          </a:p>
          <a:p>
            <a:r>
              <a:rPr lang="en-US" dirty="0" smtClean="0">
                <a:effectLst/>
              </a:rPr>
              <a:t>So these are the four values, now we also have 12 principal, and we can implement these 12 principal in our project then we are called being agile.</a:t>
            </a:r>
          </a:p>
          <a:p>
            <a:endParaRPr lang="en-US" dirty="0" smtClean="0"/>
          </a:p>
          <a:p>
            <a:endParaRPr lang="en-IN" dirty="0"/>
          </a:p>
        </p:txBody>
      </p:sp>
    </p:spTree>
    <p:extLst>
      <p:ext uri="{BB962C8B-B14F-4D97-AF65-F5344CB8AC3E}">
        <p14:creationId xmlns:p14="http://schemas.microsoft.com/office/powerpoint/2010/main" val="1943091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311285"/>
            <a:ext cx="10353762" cy="6099242"/>
          </a:xfrm>
        </p:spPr>
        <p:txBody>
          <a:bodyPr/>
          <a:lstStyle/>
          <a:p>
            <a:r>
              <a:rPr lang="en-US" dirty="0" smtClean="0">
                <a:effectLst/>
              </a:rPr>
              <a:t>Those 12 principals are:-</a:t>
            </a:r>
          </a:p>
          <a:p>
            <a:r>
              <a:rPr lang="en-US" dirty="0" smtClean="0">
                <a:effectLst/>
              </a:rPr>
              <a:t>Our </a:t>
            </a:r>
            <a:r>
              <a:rPr lang="en-US" dirty="0">
                <a:effectLst/>
              </a:rPr>
              <a:t>highest priority is to satisfy the </a:t>
            </a:r>
            <a:r>
              <a:rPr lang="en-US" dirty="0" smtClean="0">
                <a:effectLst/>
              </a:rPr>
              <a:t>customer</a:t>
            </a:r>
            <a:r>
              <a:rPr lang="en-US" dirty="0" smtClean="0"/>
              <a:t> </a:t>
            </a:r>
            <a:r>
              <a:rPr lang="en-US" dirty="0" smtClean="0">
                <a:effectLst/>
              </a:rPr>
              <a:t>through </a:t>
            </a:r>
            <a:r>
              <a:rPr lang="en-US" dirty="0">
                <a:effectLst/>
              </a:rPr>
              <a:t>early and continuous </a:t>
            </a:r>
            <a:r>
              <a:rPr lang="en-US" dirty="0" smtClean="0">
                <a:effectLst/>
              </a:rPr>
              <a:t>delivery</a:t>
            </a:r>
            <a:r>
              <a:rPr lang="en-US" dirty="0" smtClean="0"/>
              <a:t> </a:t>
            </a:r>
            <a:r>
              <a:rPr lang="en-US" dirty="0" smtClean="0">
                <a:effectLst/>
              </a:rPr>
              <a:t>of </a:t>
            </a:r>
            <a:r>
              <a:rPr lang="en-US" dirty="0">
                <a:effectLst/>
              </a:rPr>
              <a:t>valuable </a:t>
            </a:r>
            <a:r>
              <a:rPr lang="en-US" dirty="0" smtClean="0">
                <a:effectLst/>
              </a:rPr>
              <a:t>software.</a:t>
            </a:r>
          </a:p>
          <a:p>
            <a:r>
              <a:rPr lang="en-US" dirty="0">
                <a:effectLst/>
              </a:rPr>
              <a:t>Welcome changing requirements, even late </a:t>
            </a:r>
            <a:r>
              <a:rPr lang="en-US" dirty="0" smtClean="0">
                <a:effectLst/>
              </a:rPr>
              <a:t>in</a:t>
            </a:r>
            <a:r>
              <a:rPr lang="en-US" dirty="0" smtClean="0"/>
              <a:t> </a:t>
            </a:r>
            <a:r>
              <a:rPr lang="en-US" dirty="0" smtClean="0">
                <a:effectLst/>
              </a:rPr>
              <a:t>development</a:t>
            </a:r>
            <a:r>
              <a:rPr lang="en-US" dirty="0">
                <a:effectLst/>
              </a:rPr>
              <a:t>. Agile processes harness change </a:t>
            </a:r>
            <a:r>
              <a:rPr lang="en-US" dirty="0" smtClean="0">
                <a:effectLst/>
              </a:rPr>
              <a:t>for the </a:t>
            </a:r>
            <a:r>
              <a:rPr lang="en-US" dirty="0">
                <a:effectLst/>
              </a:rPr>
              <a:t>customer's competitive advantage</a:t>
            </a:r>
            <a:r>
              <a:rPr lang="en-US" dirty="0" smtClean="0">
                <a:effectLst/>
              </a:rPr>
              <a:t>.</a:t>
            </a:r>
          </a:p>
          <a:p>
            <a:r>
              <a:rPr lang="en-US" dirty="0">
                <a:effectLst/>
              </a:rPr>
              <a:t>Deliver working software frequently, from </a:t>
            </a:r>
            <a:r>
              <a:rPr lang="en-US" dirty="0" smtClean="0">
                <a:effectLst/>
              </a:rPr>
              <a:t>a</a:t>
            </a:r>
            <a:r>
              <a:rPr lang="en-US" dirty="0" smtClean="0"/>
              <a:t> </a:t>
            </a:r>
            <a:r>
              <a:rPr lang="en-US" dirty="0" smtClean="0">
                <a:effectLst/>
              </a:rPr>
              <a:t>couple </a:t>
            </a:r>
            <a:r>
              <a:rPr lang="en-US" dirty="0">
                <a:effectLst/>
              </a:rPr>
              <a:t>of weeks to a couple of months, with a</a:t>
            </a:r>
            <a:r>
              <a:rPr lang="en-US" dirty="0"/>
              <a:t/>
            </a:r>
            <a:br>
              <a:rPr lang="en-US" dirty="0"/>
            </a:br>
            <a:r>
              <a:rPr lang="en-US" dirty="0">
                <a:effectLst/>
              </a:rPr>
              <a:t>preference to the shorter timescale</a:t>
            </a:r>
            <a:r>
              <a:rPr lang="en-US" dirty="0" smtClean="0">
                <a:effectLst/>
              </a:rPr>
              <a:t>.</a:t>
            </a:r>
          </a:p>
          <a:p>
            <a:r>
              <a:rPr lang="en-US" dirty="0">
                <a:effectLst/>
              </a:rPr>
              <a:t>Business people and developers must </a:t>
            </a:r>
            <a:r>
              <a:rPr lang="en-US" dirty="0" smtClean="0">
                <a:effectLst/>
              </a:rPr>
              <a:t>work</a:t>
            </a:r>
            <a:r>
              <a:rPr lang="en-US" dirty="0" smtClean="0"/>
              <a:t> </a:t>
            </a:r>
            <a:r>
              <a:rPr lang="en-US" dirty="0" smtClean="0">
                <a:effectLst/>
              </a:rPr>
              <a:t>together </a:t>
            </a:r>
            <a:r>
              <a:rPr lang="en-US" dirty="0">
                <a:effectLst/>
              </a:rPr>
              <a:t>daily throughout the project</a:t>
            </a:r>
            <a:r>
              <a:rPr lang="en-US" dirty="0" smtClean="0">
                <a:effectLst/>
              </a:rPr>
              <a:t>.</a:t>
            </a:r>
          </a:p>
          <a:p>
            <a:r>
              <a:rPr lang="en-US" dirty="0"/>
              <a:t>Build projects around motivated individuals. Give them the environment and support they need, and trust them to get the job done</a:t>
            </a:r>
            <a:r>
              <a:rPr lang="en-US" dirty="0" smtClean="0"/>
              <a:t>.</a:t>
            </a:r>
          </a:p>
          <a:p>
            <a:r>
              <a:rPr lang="en-US" dirty="0"/>
              <a:t>The most efficient and effective method of conveying information to and within a development team is face-to-face conversation</a:t>
            </a:r>
            <a:r>
              <a:rPr lang="en-US" dirty="0" smtClean="0"/>
              <a:t>.</a:t>
            </a:r>
          </a:p>
          <a:p>
            <a:r>
              <a:rPr lang="en-US" dirty="0">
                <a:effectLst/>
              </a:rPr>
              <a:t>Working software is the primary measure of progress</a:t>
            </a:r>
            <a:r>
              <a:rPr lang="en-US" dirty="0" smtClean="0">
                <a:effectLst/>
              </a:rPr>
              <a:t>.</a:t>
            </a:r>
          </a:p>
          <a:p>
            <a:r>
              <a:rPr lang="en-US" dirty="0"/>
              <a:t>Agile processes promote sustainable development. The sponsors, developers, and users should be able to maintain a constant pace indefinitely.</a:t>
            </a:r>
            <a:endParaRPr lang="en-IN" dirty="0"/>
          </a:p>
        </p:txBody>
      </p:sp>
    </p:spTree>
    <p:extLst>
      <p:ext uri="{BB962C8B-B14F-4D97-AF65-F5344CB8AC3E}">
        <p14:creationId xmlns:p14="http://schemas.microsoft.com/office/powerpoint/2010/main" val="2583083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457201"/>
            <a:ext cx="10353762" cy="5904688"/>
          </a:xfrm>
        </p:spPr>
        <p:txBody>
          <a:bodyPr/>
          <a:lstStyle/>
          <a:p>
            <a:r>
              <a:rPr lang="en-US" dirty="0"/>
              <a:t>Continuous attention to technical excellence and good design enhances agility</a:t>
            </a:r>
            <a:r>
              <a:rPr lang="en-US" dirty="0" smtClean="0"/>
              <a:t>.</a:t>
            </a:r>
          </a:p>
          <a:p>
            <a:r>
              <a:rPr lang="en-US" dirty="0"/>
              <a:t>Simplicity--the art of maximizing the amount of work not done--is essential</a:t>
            </a:r>
            <a:r>
              <a:rPr lang="en-US" dirty="0" smtClean="0"/>
              <a:t>.</a:t>
            </a:r>
          </a:p>
          <a:p>
            <a:r>
              <a:rPr lang="en-US" dirty="0">
                <a:effectLst/>
              </a:rPr>
              <a:t>The best architectures, requirements, and </a:t>
            </a:r>
            <a:r>
              <a:rPr lang="en-US" dirty="0" smtClean="0">
                <a:effectLst/>
              </a:rPr>
              <a:t>designs</a:t>
            </a:r>
            <a:r>
              <a:rPr lang="en-US" dirty="0" smtClean="0"/>
              <a:t> </a:t>
            </a:r>
            <a:r>
              <a:rPr lang="en-US" dirty="0" smtClean="0">
                <a:effectLst/>
              </a:rPr>
              <a:t>emerge </a:t>
            </a:r>
            <a:r>
              <a:rPr lang="en-US" dirty="0">
                <a:effectLst/>
              </a:rPr>
              <a:t>from self-organizing teams</a:t>
            </a:r>
            <a:r>
              <a:rPr lang="en-US" dirty="0" smtClean="0">
                <a:effectLst/>
              </a:rPr>
              <a:t>.</a:t>
            </a:r>
          </a:p>
          <a:p>
            <a:r>
              <a:rPr lang="en-US" dirty="0"/>
              <a:t>At regular intervals, the team reflects on how to become more effective, then tunes and adjusts its behavior accordingly</a:t>
            </a:r>
            <a:r>
              <a:rPr lang="en-US" dirty="0" smtClean="0"/>
              <a:t>.</a:t>
            </a:r>
          </a:p>
          <a:p>
            <a:r>
              <a:rPr lang="en-US" dirty="0" smtClean="0"/>
              <a:t>So these are the 12 principal that we are follow in </a:t>
            </a:r>
            <a:r>
              <a:rPr lang="en-US" dirty="0" smtClean="0">
                <a:effectLst/>
              </a:rPr>
              <a:t>our projects </a:t>
            </a:r>
            <a:r>
              <a:rPr lang="en-US" dirty="0">
                <a:effectLst/>
              </a:rPr>
              <a:t>then we are called being agile</a:t>
            </a:r>
            <a:r>
              <a:rPr lang="en-US" dirty="0" smtClean="0">
                <a:effectLst/>
              </a:rPr>
              <a:t>.</a:t>
            </a:r>
          </a:p>
          <a:p>
            <a:r>
              <a:rPr lang="en-US" dirty="0" smtClean="0">
                <a:effectLst/>
              </a:rPr>
              <a:t>Scrum is actually a framework through which we can implement an Agile.</a:t>
            </a:r>
          </a:p>
          <a:p>
            <a:r>
              <a:rPr lang="en-US" dirty="0" smtClean="0">
                <a:effectLst/>
              </a:rPr>
              <a:t>So we follow those 12 principal and 4 values then we are being agile.</a:t>
            </a:r>
          </a:p>
          <a:p>
            <a:r>
              <a:rPr lang="en-US" dirty="0" smtClean="0">
                <a:effectLst/>
              </a:rPr>
              <a:t>Agile is not a methodology it is </a:t>
            </a:r>
            <a:r>
              <a:rPr lang="en-US" dirty="0">
                <a:effectLst/>
              </a:rPr>
              <a:t>a philosophy, </a:t>
            </a:r>
            <a:r>
              <a:rPr lang="en-US" dirty="0" smtClean="0">
                <a:effectLst/>
              </a:rPr>
              <a:t>so we follow that then we are good to go.</a:t>
            </a:r>
          </a:p>
          <a:p>
            <a:endParaRPr lang="en-US" dirty="0" smtClean="0">
              <a:effectLst/>
            </a:endParaRPr>
          </a:p>
          <a:p>
            <a:pPr marL="36900" indent="0">
              <a:buNone/>
            </a:pPr>
            <a:endParaRPr lang="en-US" dirty="0">
              <a:effectLst/>
            </a:endParaRPr>
          </a:p>
          <a:p>
            <a:endParaRPr lang="en-IN" dirty="0"/>
          </a:p>
        </p:txBody>
      </p:sp>
    </p:spTree>
    <p:extLst>
      <p:ext uri="{BB962C8B-B14F-4D97-AF65-F5344CB8AC3E}">
        <p14:creationId xmlns:p14="http://schemas.microsoft.com/office/powerpoint/2010/main" val="130978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IN" dirty="0"/>
          </a:p>
        </p:txBody>
      </p:sp>
      <p:sp>
        <p:nvSpPr>
          <p:cNvPr id="3" name="Content Placeholder 2"/>
          <p:cNvSpPr>
            <a:spLocks noGrp="1"/>
          </p:cNvSpPr>
          <p:nvPr>
            <p:ph idx="1"/>
          </p:nvPr>
        </p:nvSpPr>
        <p:spPr/>
        <p:txBody>
          <a:bodyPr/>
          <a:lstStyle/>
          <a:p>
            <a:r>
              <a:rPr lang="en-US" dirty="0" smtClean="0"/>
              <a:t>It is one of the most popular framework through which we can implement Agile.</a:t>
            </a:r>
          </a:p>
          <a:p>
            <a:r>
              <a:rPr lang="en-US" dirty="0" smtClean="0"/>
              <a:t>We have other options as well like Kanban and XP.</a:t>
            </a:r>
          </a:p>
          <a:p>
            <a:r>
              <a:rPr lang="en-US" dirty="0" smtClean="0"/>
              <a:t>Scrum is better way of building products.</a:t>
            </a:r>
          </a:p>
          <a:p>
            <a:r>
              <a:rPr lang="en-US" dirty="0" smtClean="0"/>
              <a:t>Lightweight framework </a:t>
            </a:r>
          </a:p>
          <a:p>
            <a:r>
              <a:rPr lang="en-US" dirty="0" smtClean="0"/>
              <a:t>Simple to understand.</a:t>
            </a:r>
          </a:p>
          <a:p>
            <a:r>
              <a:rPr lang="en-US" dirty="0">
                <a:effectLst/>
              </a:rPr>
              <a:t>framework used for managing and organizing complex projects, primarily in software </a:t>
            </a:r>
            <a:r>
              <a:rPr lang="en-US" dirty="0" smtClean="0">
                <a:effectLst/>
              </a:rPr>
              <a:t>development.</a:t>
            </a:r>
          </a:p>
          <a:p>
            <a:r>
              <a:rPr lang="en-US" dirty="0">
                <a:effectLst/>
              </a:rPr>
              <a:t>Scrum is based on the principles outlined in the Agile Manifesto and provides a structured approach to managing projects in an adaptive and incremental manner.</a:t>
            </a:r>
            <a:endParaRPr lang="en-IN" dirty="0"/>
          </a:p>
        </p:txBody>
      </p:sp>
    </p:spTree>
    <p:extLst>
      <p:ext uri="{BB962C8B-B14F-4D97-AF65-F5344CB8AC3E}">
        <p14:creationId xmlns:p14="http://schemas.microsoft.com/office/powerpoint/2010/main" val="3788194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173</TotalTime>
  <Words>1992</Words>
  <Application>Microsoft Office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Calisto MT</vt:lpstr>
      <vt:lpstr>Trebuchet MS</vt:lpstr>
      <vt:lpstr>Wingdings 2</vt:lpstr>
      <vt:lpstr>Slate</vt:lpstr>
      <vt:lpstr>Agile software model</vt:lpstr>
      <vt:lpstr>Presentation flow</vt:lpstr>
      <vt:lpstr>Agile</vt:lpstr>
      <vt:lpstr>PowerPoint Presentation</vt:lpstr>
      <vt:lpstr>PowerPoint Presentation</vt:lpstr>
      <vt:lpstr>PowerPoint Presentation</vt:lpstr>
      <vt:lpstr>PowerPoint Presentation</vt:lpstr>
      <vt:lpstr>PowerPoint Presentation</vt:lpstr>
      <vt:lpstr>SCRUM</vt:lpstr>
      <vt:lpstr>Key concepts and components of Scrum -</vt:lpstr>
      <vt:lpstr>PowerPoint Presentation</vt:lpstr>
      <vt:lpstr>PowerPoint Presentation</vt:lpstr>
      <vt:lpstr>Scrum Roles:-</vt:lpstr>
      <vt:lpstr>PowerPoint Presentation</vt:lpstr>
      <vt:lpstr>PowerPoint Presentation</vt:lpstr>
      <vt:lpstr>Scrum artifacts</vt:lpstr>
      <vt:lpstr>PowerPoint Presentation</vt:lpstr>
      <vt:lpstr>PowerPoint Presentation</vt:lpstr>
      <vt:lpstr>Scrum Events:</vt:lpstr>
      <vt:lpstr>PowerPoint Presentation</vt:lpstr>
      <vt:lpstr>PowerPoint Presentation</vt:lpstr>
      <vt:lpstr>Scrum Metrics: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dc:creator>
  <cp:lastModifiedBy>ANIL KUMAR</cp:lastModifiedBy>
  <cp:revision>18</cp:revision>
  <dcterms:created xsi:type="dcterms:W3CDTF">2023-06-05T02:28:39Z</dcterms:created>
  <dcterms:modified xsi:type="dcterms:W3CDTF">2023-06-05T05:21:45Z</dcterms:modified>
</cp:coreProperties>
</file>