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5"/>
  </p:notesMasterIdLst>
  <p:handoutMasterIdLst>
    <p:handoutMasterId r:id="rId36"/>
  </p:handoutMasterIdLst>
  <p:sldIdLst>
    <p:sldId id="307" r:id="rId5"/>
    <p:sldId id="308" r:id="rId6"/>
    <p:sldId id="258" r:id="rId7"/>
    <p:sldId id="259" r:id="rId8"/>
    <p:sldId id="261" r:id="rId9"/>
    <p:sldId id="337" r:id="rId10"/>
    <p:sldId id="288" r:id="rId11"/>
    <p:sldId id="289" r:id="rId12"/>
    <p:sldId id="290" r:id="rId13"/>
    <p:sldId id="262" r:id="rId14"/>
    <p:sldId id="338" r:id="rId15"/>
    <p:sldId id="264" r:id="rId16"/>
    <p:sldId id="266" r:id="rId17"/>
    <p:sldId id="265" r:id="rId18"/>
    <p:sldId id="267" r:id="rId19"/>
    <p:sldId id="339" r:id="rId20"/>
    <p:sldId id="340" r:id="rId21"/>
    <p:sldId id="341" r:id="rId22"/>
    <p:sldId id="342" r:id="rId23"/>
    <p:sldId id="343" r:id="rId24"/>
    <p:sldId id="278" r:id="rId25"/>
    <p:sldId id="286" r:id="rId26"/>
    <p:sldId id="279" r:id="rId27"/>
    <p:sldId id="280" r:id="rId28"/>
    <p:sldId id="281" r:id="rId29"/>
    <p:sldId id="345" r:id="rId30"/>
    <p:sldId id="346" r:id="rId31"/>
    <p:sldId id="347" r:id="rId32"/>
    <p:sldId id="285" r:id="rId33"/>
    <p:sldId id="284"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9" d="100"/>
          <a:sy n="89" d="100"/>
        </p:scale>
        <p:origin x="210" y="9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2/14/2023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2/14/2023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2/14/2023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2/14/2023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2/14/2023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2/14/2023</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12188825" cy="207970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0" y="5719482"/>
            <a:ext cx="12188825" cy="1021977"/>
          </a:xfrm>
        </p:spPr>
        <p:txBody>
          <a:bodyPr/>
          <a:lstStyle/>
          <a:p>
            <a:pPr algn="ctr"/>
            <a:r>
              <a:rPr lang="en-US" b="1" dirty="0">
                <a:solidFill>
                  <a:schemeClr val="tx1"/>
                </a:solidFill>
                <a:effectLst>
                  <a:outerShdw blurRad="38100" dist="38100" dir="2700000" algn="tl">
                    <a:srgbClr val="000000">
                      <a:alpha val="43137"/>
                    </a:srgbClr>
                  </a:outerShdw>
                </a:effectLst>
              </a:rPr>
              <a:t> by : VIVEK KUMAR (internship batch 33)</a:t>
            </a:r>
          </a:p>
        </p:txBody>
      </p:sp>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a:xfrm>
            <a:off x="912812" y="1447800"/>
            <a:ext cx="9402274" cy="938848"/>
          </a:xfrm>
        </p:spPr>
        <p:txBody>
          <a:bodyPr>
            <a:normAutofit fontScale="90000"/>
          </a:bodyPr>
          <a:lstStyle/>
          <a:p>
            <a:b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FF00"/>
              </a:solidFill>
            </a:endParaRPr>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9012" y="3048000"/>
            <a:ext cx="10512862" cy="3600639"/>
          </a:xfrm>
          <a:prstGeom prst="rect">
            <a:avLst/>
          </a:prstGeom>
          <a:noFill/>
          <a:ln>
            <a:noFill/>
          </a:ln>
        </p:spPr>
      </p:pic>
      <p:sp>
        <p:nvSpPr>
          <p:cNvPr id="6" name="TextBox 5">
            <a:extLst>
              <a:ext uri="{FF2B5EF4-FFF2-40B4-BE49-F238E27FC236}">
                <a16:creationId xmlns:a16="http://schemas.microsoft.com/office/drawing/2014/main" id="{15296D57-3D6D-5429-0AAE-6137B01FCB8C}"/>
              </a:ext>
            </a:extLst>
          </p:cNvPr>
          <p:cNvSpPr txBox="1"/>
          <p:nvPr/>
        </p:nvSpPr>
        <p:spPr>
          <a:xfrm>
            <a:off x="912812" y="430273"/>
            <a:ext cx="609452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Column Dropped</a:t>
            </a:r>
            <a:endParaRPr lang="en-IN" sz="3200" dirty="0"/>
          </a:p>
        </p:txBody>
      </p:sp>
      <p:sp>
        <p:nvSpPr>
          <p:cNvPr id="8" name="TextBox 7">
            <a:extLst>
              <a:ext uri="{FF2B5EF4-FFF2-40B4-BE49-F238E27FC236}">
                <a16:creationId xmlns:a16="http://schemas.microsoft.com/office/drawing/2014/main" id="{F64190A9-DB5F-6973-3A2C-B35574222B9C}"/>
              </a:ext>
            </a:extLst>
          </p:cNvPr>
          <p:cNvSpPr txBox="1"/>
          <p:nvPr/>
        </p:nvSpPr>
        <p:spPr>
          <a:xfrm>
            <a:off x="922321" y="1219200"/>
            <a:ext cx="9906000" cy="646331"/>
          </a:xfrm>
          <a:prstGeom prst="rect">
            <a:avLst/>
          </a:prstGeom>
          <a:noFill/>
        </p:spPr>
        <p:txBody>
          <a:bodyPr wrap="square">
            <a:spAutoFit/>
          </a:bodyPr>
          <a:lstStyle/>
          <a:p>
            <a:r>
              <a:rPr lang="en-US" dirty="0">
                <a:solidFill>
                  <a:srgbClr val="FFFF00"/>
                </a:solidFill>
              </a:rPr>
              <a:t>The columns that are going to be drop are Utilities. They are strings , cannot be categorized and don’t contribute much to the outcome.</a:t>
            </a:r>
            <a:endParaRPr lang="en-IN" dirty="0">
              <a:solidFill>
                <a:srgbClr val="FFFF00"/>
              </a:solidFill>
            </a:endParaRPr>
          </a:p>
        </p:txBody>
      </p:sp>
      <p:sp>
        <p:nvSpPr>
          <p:cNvPr id="9" name="Slide Number Placeholder 1">
            <a:extLst>
              <a:ext uri="{FF2B5EF4-FFF2-40B4-BE49-F238E27FC236}">
                <a16:creationId xmlns:a16="http://schemas.microsoft.com/office/drawing/2014/main" id="{6C5BFE63-889D-3000-D332-F89D818D3F1E}"/>
              </a:ext>
            </a:extLst>
          </p:cNvPr>
          <p:cNvSpPr txBox="1">
            <a:spLocks/>
          </p:cNvSpPr>
          <p:nvPr/>
        </p:nvSpPr>
        <p:spPr>
          <a:xfrm>
            <a:off x="10463817" y="349437"/>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10</a:t>
            </a:fld>
            <a:endParaRPr lang="ru-RU" sz="2800" dirty="0"/>
          </a:p>
        </p:txBody>
      </p:sp>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799" b="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FF00"/>
              </a:solidFill>
            </a:endParaRPr>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863" y="3886200"/>
            <a:ext cx="5730017" cy="2596474"/>
          </a:xfrm>
          <a:prstGeom prst="rect">
            <a:avLst/>
          </a:prstGeom>
          <a:noFill/>
          <a:ln>
            <a:noFill/>
          </a:ln>
        </p:spPr>
      </p:pic>
      <p:sp>
        <p:nvSpPr>
          <p:cNvPr id="6" name="Slide Number Placeholder 1">
            <a:extLst>
              <a:ext uri="{FF2B5EF4-FFF2-40B4-BE49-F238E27FC236}">
                <a16:creationId xmlns:a16="http://schemas.microsoft.com/office/drawing/2014/main" id="{17FF7DD8-9F73-613C-473D-0941CBFB847E}"/>
              </a:ext>
            </a:extLst>
          </p:cNvPr>
          <p:cNvSpPr txBox="1">
            <a:spLocks/>
          </p:cNvSpPr>
          <p:nvPr/>
        </p:nvSpPr>
        <p:spPr>
          <a:xfrm>
            <a:off x="105140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11</a:t>
            </a:fld>
            <a:endParaRPr lang="ru-RU" sz="2800" dirty="0"/>
          </a:p>
        </p:txBody>
      </p:sp>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1066800"/>
            <a:ext cx="5091580" cy="1574808"/>
          </a:xfrm>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212" y="1524000"/>
            <a:ext cx="6248401" cy="4953000"/>
          </a:xfrm>
          <a:prstGeom prst="rect">
            <a:avLst/>
          </a:prstGeom>
          <a:noFill/>
          <a:ln>
            <a:noFill/>
          </a:ln>
        </p:spPr>
      </p:pic>
      <p:sp>
        <p:nvSpPr>
          <p:cNvPr id="7" name="Slide Number Placeholder 1">
            <a:extLst>
              <a:ext uri="{FF2B5EF4-FFF2-40B4-BE49-F238E27FC236}">
                <a16:creationId xmlns:a16="http://schemas.microsoft.com/office/drawing/2014/main" id="{9B56B4C7-79E6-6E9A-C18F-6D6B9755A6FB}"/>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12</a:t>
            </a:fld>
            <a:endParaRPr lang="ru-RU" sz="2800" dirty="0"/>
          </a:p>
        </p:txBody>
      </p:sp>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764871" y="919481"/>
            <a:ext cx="4264243" cy="2209800"/>
          </a:xfrm>
        </p:spPr>
        <p:txBody>
          <a:bodyPr>
            <a:noAutofit/>
          </a:bodyPr>
          <a:lstStyle/>
          <a:p>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a:xfrm>
            <a:off x="836612" y="2895600"/>
            <a:ext cx="3886200" cy="2895599"/>
          </a:xfrm>
        </p:spPr>
        <p:txBody>
          <a:bodyPr>
            <a:normAutofit fontScale="92500"/>
          </a:bodyPr>
          <a:lstStyle/>
          <a:p>
            <a:pPr algn="just"/>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pPr algn="just"/>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256212" y="1219200"/>
            <a:ext cx="6170593" cy="5304043"/>
          </a:xfrm>
          <a:prstGeom prst="rect">
            <a:avLst/>
          </a:prstGeom>
        </p:spPr>
      </p:pic>
      <p:sp>
        <p:nvSpPr>
          <p:cNvPr id="3" name="Slide Number Placeholder 1">
            <a:extLst>
              <a:ext uri="{FF2B5EF4-FFF2-40B4-BE49-F238E27FC236}">
                <a16:creationId xmlns:a16="http://schemas.microsoft.com/office/drawing/2014/main" id="{E3D1A32C-222D-FABF-243E-29A9902E0DDB}"/>
              </a:ext>
            </a:extLst>
          </p:cNvPr>
          <p:cNvSpPr txBox="1">
            <a:spLocks/>
          </p:cNvSpPr>
          <p:nvPr/>
        </p:nvSpPr>
        <p:spPr>
          <a:xfrm>
            <a:off x="10437812" y="376551"/>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13</a:t>
            </a:fld>
            <a:endParaRPr lang="ru-RU" sz="2800"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a:xfrm>
            <a:off x="227011" y="838200"/>
            <a:ext cx="11734800" cy="1400530"/>
          </a:xfrm>
        </p:spPr>
        <p:txBody>
          <a:bodyPr>
            <a:noAutofit/>
          </a:bodyPr>
          <a:lstStyle/>
          <a:p>
            <a:pPr algn="ctr">
              <a:lnSpc>
                <a:spcPct val="107000"/>
              </a:lnSpc>
              <a:spcAft>
                <a:spcPts val="800"/>
              </a:spcAft>
            </a:pP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338" y="2667000"/>
            <a:ext cx="9580147" cy="3999664"/>
          </a:xfrm>
          <a:prstGeom prst="rect">
            <a:avLst/>
          </a:prstGeom>
        </p:spPr>
      </p:pic>
      <p:sp>
        <p:nvSpPr>
          <p:cNvPr id="3" name="Slide Number Placeholder 1">
            <a:extLst>
              <a:ext uri="{FF2B5EF4-FFF2-40B4-BE49-F238E27FC236}">
                <a16:creationId xmlns:a16="http://schemas.microsoft.com/office/drawing/2014/main" id="{A4D88833-650C-DAC2-8B3D-04E74308B6CC}"/>
              </a:ext>
            </a:extLst>
          </p:cNvPr>
          <p:cNvSpPr txBox="1">
            <a:spLocks/>
          </p:cNvSpPr>
          <p:nvPr/>
        </p:nvSpPr>
        <p:spPr>
          <a:xfrm>
            <a:off x="10465494" y="404012"/>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14</a:t>
            </a:fld>
            <a:endParaRPr lang="ru-RU" sz="2800" dirty="0"/>
          </a:p>
        </p:txBody>
      </p:sp>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a:xfrm>
            <a:off x="1393275" y="1143000"/>
            <a:ext cx="9402274" cy="1171930"/>
          </a:xfrm>
        </p:spPr>
        <p:txBody>
          <a:bodyPr>
            <a:noAutofit/>
          </a:bodyPr>
          <a:lstStyle/>
          <a:p>
            <a:pPr algn="ctr"/>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485384" y="2514600"/>
            <a:ext cx="9402275" cy="4044041"/>
          </a:xfrm>
          <a:prstGeom prst="rect">
            <a:avLst/>
          </a:prstGeom>
        </p:spPr>
      </p:pic>
      <p:sp>
        <p:nvSpPr>
          <p:cNvPr id="3" name="Slide Number Placeholder 1">
            <a:extLst>
              <a:ext uri="{FF2B5EF4-FFF2-40B4-BE49-F238E27FC236}">
                <a16:creationId xmlns:a16="http://schemas.microsoft.com/office/drawing/2014/main" id="{0755D146-0A33-CF86-836E-FCDCA8641E09}"/>
              </a:ext>
            </a:extLst>
          </p:cNvPr>
          <p:cNvSpPr txBox="1">
            <a:spLocks/>
          </p:cNvSpPr>
          <p:nvPr/>
        </p:nvSpPr>
        <p:spPr>
          <a:xfrm>
            <a:off x="10468668" y="37531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15</a:t>
            </a:fld>
            <a:endParaRPr lang="ru-RU" sz="2800" dirty="0"/>
          </a:p>
        </p:txBody>
      </p:sp>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379412" y="304800"/>
            <a:ext cx="11504692" cy="1400530"/>
          </a:xfrm>
        </p:spPr>
        <p:txBody>
          <a:bodyPr>
            <a:normAutofit fontScale="90000"/>
          </a:bodyPr>
          <a:lstStyle/>
          <a:p>
            <a:pPr algn="ct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sp>
        <p:nvSpPr>
          <p:cNvPr id="4" name="Slide Number Placeholder 1">
            <a:extLst>
              <a:ext uri="{FF2B5EF4-FFF2-40B4-BE49-F238E27FC236}">
                <a16:creationId xmlns:a16="http://schemas.microsoft.com/office/drawing/2014/main" id="{8BCFA05D-8487-9A20-755C-679751A60585}"/>
              </a:ext>
            </a:extLst>
          </p:cNvPr>
          <p:cNvSpPr txBox="1">
            <a:spLocks/>
          </p:cNvSpPr>
          <p:nvPr/>
        </p:nvSpPr>
        <p:spPr>
          <a:xfrm>
            <a:off x="10514012" y="31071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16</a:t>
            </a:fld>
            <a:endParaRPr lang="ru-RU" sz="2800" dirty="0"/>
          </a:p>
        </p:txBody>
      </p:sp>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a:xfrm>
            <a:off x="839570" y="1905000"/>
            <a:ext cx="4658650" cy="576262"/>
          </a:xfrm>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a:xfrm>
            <a:off x="6094411" y="1905000"/>
            <a:ext cx="3953805" cy="576262"/>
          </a:xfrm>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sp>
        <p:nvSpPr>
          <p:cNvPr id="4" name="Slide Number Placeholder 1">
            <a:extLst>
              <a:ext uri="{FF2B5EF4-FFF2-40B4-BE49-F238E27FC236}">
                <a16:creationId xmlns:a16="http://schemas.microsoft.com/office/drawing/2014/main" id="{F2D6B5BA-0022-0A0D-59BE-689A0C87B102}"/>
              </a:ext>
            </a:extLst>
          </p:cNvPr>
          <p:cNvSpPr txBox="1">
            <a:spLocks/>
          </p:cNvSpPr>
          <p:nvPr/>
        </p:nvSpPr>
        <p:spPr>
          <a:xfrm>
            <a:off x="10478090"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17</a:t>
            </a:fld>
            <a:endParaRPr lang="ru-RU" sz="2800" dirty="0"/>
          </a:p>
        </p:txBody>
      </p:sp>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961774" y="1905000"/>
            <a:ext cx="4536445"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5993391" y="1905000"/>
            <a:ext cx="4054825"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
        <p:nvSpPr>
          <p:cNvPr id="4" name="Slide Number Placeholder 1">
            <a:extLst>
              <a:ext uri="{FF2B5EF4-FFF2-40B4-BE49-F238E27FC236}">
                <a16:creationId xmlns:a16="http://schemas.microsoft.com/office/drawing/2014/main" id="{A6CB7D9D-93B2-3428-F234-727E095ED12C}"/>
              </a:ext>
            </a:extLst>
          </p:cNvPr>
          <p:cNvSpPr txBox="1">
            <a:spLocks/>
          </p:cNvSpPr>
          <p:nvPr/>
        </p:nvSpPr>
        <p:spPr>
          <a:xfrm>
            <a:off x="10437812" y="374199"/>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18</a:t>
            </a:fld>
            <a:endParaRPr lang="ru-RU" sz="2800" dirty="0"/>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a:xfrm>
            <a:off x="873993" y="9906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
        <p:nvSpPr>
          <p:cNvPr id="5" name="Slide Number Placeholder 1">
            <a:extLst>
              <a:ext uri="{FF2B5EF4-FFF2-40B4-BE49-F238E27FC236}">
                <a16:creationId xmlns:a16="http://schemas.microsoft.com/office/drawing/2014/main" id="{3603F2E0-BC60-9A65-9FC2-3C32169776A9}"/>
              </a:ext>
            </a:extLst>
          </p:cNvPr>
          <p:cNvSpPr txBox="1">
            <a:spLocks/>
          </p:cNvSpPr>
          <p:nvPr/>
        </p:nvSpPr>
        <p:spPr>
          <a:xfrm>
            <a:off x="10476851"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19</a:t>
            </a:fld>
            <a:endParaRPr lang="ru-RU" sz="2800" dirty="0"/>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a:xfrm>
            <a:off x="951886" y="1295400"/>
            <a:ext cx="9402274" cy="1400530"/>
          </a:xfrm>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sp>
        <p:nvSpPr>
          <p:cNvPr id="8" name="Slide Number Placeholder 1">
            <a:extLst>
              <a:ext uri="{FF2B5EF4-FFF2-40B4-BE49-F238E27FC236}">
                <a16:creationId xmlns:a16="http://schemas.microsoft.com/office/drawing/2014/main" id="{C2C395F7-F07C-46B0-3A3B-302E6EBABB10}"/>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20</a:t>
            </a:fld>
            <a:endParaRPr lang="ru-RU" sz="2800" dirty="0"/>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a:xfrm>
            <a:off x="628079" y="3502147"/>
            <a:ext cx="9402274" cy="1400530"/>
          </a:xfrm>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a:xfrm>
            <a:off x="645943" y="4800600"/>
            <a:ext cx="4395193"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645943" y="5004753"/>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a:xfrm>
            <a:off x="5942012" y="4800600"/>
            <a:ext cx="4395194" cy="576262"/>
          </a:xfrm>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5942012" y="5004753"/>
            <a:ext cx="5181838" cy="99986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ACE9B909-1B83-928D-9C5D-A4C748C915E3}"/>
              </a:ext>
            </a:extLst>
          </p:cNvPr>
          <p:cNvSpPr txBox="1"/>
          <p:nvPr/>
        </p:nvSpPr>
        <p:spPr>
          <a:xfrm>
            <a:off x="760412" y="817132"/>
            <a:ext cx="1028700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Hyper Parameter Tuning</a:t>
            </a:r>
            <a:endParaRPr lang="en-IN" sz="4800" dirty="0"/>
          </a:p>
        </p:txBody>
      </p:sp>
      <p:sp>
        <p:nvSpPr>
          <p:cNvPr id="11" name="TextBox 10">
            <a:extLst>
              <a:ext uri="{FF2B5EF4-FFF2-40B4-BE49-F238E27FC236}">
                <a16:creationId xmlns:a16="http://schemas.microsoft.com/office/drawing/2014/main" id="{FB6510D9-A696-FAE3-986C-7F82127AA72E}"/>
              </a:ext>
            </a:extLst>
          </p:cNvPr>
          <p:cNvSpPr txBox="1"/>
          <p:nvPr/>
        </p:nvSpPr>
        <p:spPr>
          <a:xfrm>
            <a:off x="763262" y="1876696"/>
            <a:ext cx="8988749" cy="646074"/>
          </a:xfrm>
          <a:prstGeom prst="rect">
            <a:avLst/>
          </a:prstGeom>
          <a:noFill/>
        </p:spPr>
        <p:txBody>
          <a:bodyPr wrap="square">
            <a:spAutoFit/>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799"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r>
              <a:rPr lang="en-IN" sz="1799"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sp>
        <p:nvSpPr>
          <p:cNvPr id="12" name="Slide Number Placeholder 1">
            <a:extLst>
              <a:ext uri="{FF2B5EF4-FFF2-40B4-BE49-F238E27FC236}">
                <a16:creationId xmlns:a16="http://schemas.microsoft.com/office/drawing/2014/main" id="{65795264-EF5B-AA81-69C0-9AE22F28B984}"/>
              </a:ext>
            </a:extLst>
          </p:cNvPr>
          <p:cNvSpPr txBox="1">
            <a:spLocks/>
          </p:cNvSpPr>
          <p:nvPr/>
        </p:nvSpPr>
        <p:spPr>
          <a:xfrm>
            <a:off x="10514012" y="43328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21</a:t>
            </a:fld>
            <a:endParaRPr lang="ru-RU" sz="2800" dirty="0"/>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1682732" y="2209800"/>
            <a:ext cx="8823360" cy="967382"/>
          </a:xfrm>
        </p:spPr>
        <p:txBody>
          <a:bodyPr>
            <a:normAutofit/>
          </a:bodyPr>
          <a:lstStyle/>
          <a:p>
            <a:pPr algn="ctr"/>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682732" y="3439357"/>
            <a:ext cx="8823360" cy="861420"/>
          </a:xfrm>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Hyper parameter Tuning i.e.,R2 score = 86.79 and 89.15 respectively. Finally,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has better R2 score.so this is our best model for these dataset.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87E04F3E-D045-6970-0536-29237E836083}"/>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22</a:t>
            </a:fld>
            <a:endParaRPr lang="ru-RU" sz="2800" dirty="0"/>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a:xfrm>
            <a:off x="1235110" y="1697363"/>
            <a:ext cx="4395193" cy="576262"/>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279" y="2333912"/>
            <a:ext cx="4425024" cy="3599511"/>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a:xfrm>
            <a:off x="6243145" y="2193131"/>
            <a:ext cx="4395194" cy="576262"/>
          </a:xfrm>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243145" y="2333912"/>
            <a:ext cx="4812953" cy="3494764"/>
          </a:xfrm>
        </p:spPr>
      </p:pic>
      <p:sp>
        <p:nvSpPr>
          <p:cNvPr id="4" name="Slide Number Placeholder 1">
            <a:extLst>
              <a:ext uri="{FF2B5EF4-FFF2-40B4-BE49-F238E27FC236}">
                <a16:creationId xmlns:a16="http://schemas.microsoft.com/office/drawing/2014/main" id="{8C5EE35C-51A3-1B8E-9992-C91BE9D4290B}"/>
              </a:ext>
            </a:extLst>
          </p:cNvPr>
          <p:cNvSpPr txBox="1">
            <a:spLocks/>
          </p:cNvSpPr>
          <p:nvPr/>
        </p:nvSpPr>
        <p:spPr>
          <a:xfrm>
            <a:off x="104378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23</a:t>
            </a:fld>
            <a:endParaRPr lang="ru-RU" sz="2800" dirty="0"/>
          </a:p>
        </p:txBody>
      </p:sp>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3045566" y="2626360"/>
            <a:ext cx="6097692" cy="4018503"/>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303212" y="995569"/>
            <a:ext cx="11445986" cy="163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199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835729A9-8B9A-601A-27A1-7B60266CF426}"/>
              </a:ext>
            </a:extLst>
          </p:cNvPr>
          <p:cNvSpPr txBox="1">
            <a:spLocks/>
          </p:cNvSpPr>
          <p:nvPr/>
        </p:nvSpPr>
        <p:spPr>
          <a:xfrm>
            <a:off x="104378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24</a:t>
            </a:fld>
            <a:endParaRPr lang="ru-RU" sz="2800" dirty="0"/>
          </a:p>
        </p:txBody>
      </p:sp>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a:xfrm>
            <a:off x="1682732" y="1981200"/>
            <a:ext cx="8823360" cy="738782"/>
          </a:xfrm>
        </p:spPr>
        <p:txBody>
          <a:bodyPr>
            <a:normAutofit fontScale="90000"/>
          </a:bodyPr>
          <a:lstStyle/>
          <a:p>
            <a:pPr algn="ct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a:xfrm>
            <a:off x="1682732" y="2998290"/>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id="{02FA0A29-61CE-AC9D-5748-9B3EB148039E}"/>
              </a:ext>
            </a:extLst>
          </p:cNvPr>
          <p:cNvSpPr txBox="1">
            <a:spLocks/>
          </p:cNvSpPr>
          <p:nvPr/>
        </p:nvSpPr>
        <p:spPr>
          <a:xfrm>
            <a:off x="10447757"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25</a:t>
            </a:fld>
            <a:endParaRPr lang="ru-RU" sz="2800" dirty="0"/>
          </a:p>
        </p:txBody>
      </p:sp>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a:xfrm>
            <a:off x="797082" y="797780"/>
            <a:ext cx="9402274" cy="1400530"/>
          </a:xfrm>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a:xfrm>
            <a:off x="6225216" y="1900514"/>
            <a:ext cx="4395194" cy="576262"/>
          </a:xfrm>
        </p:spPr>
        <p:txBody>
          <a:bodyPr/>
          <a:lstStyle/>
          <a:p>
            <a:r>
              <a:rPr lang="en-US" dirty="0" err="1">
                <a:solidFill>
                  <a:schemeClr val="bg1"/>
                </a:solidFill>
                <a:latin typeface="Times New Roman" panose="02020603050405020304" pitchFamily="18" charset="0"/>
                <a:cs typeface="Times New Roman" panose="02020603050405020304" pitchFamily="18" charset="0"/>
              </a:rPr>
              <a:t>XGBoost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5216" y="2820274"/>
            <a:ext cx="5072590" cy="3053712"/>
          </a:xfrm>
          <a:prstGeom prst="rect">
            <a:avLst/>
          </a:prstGeom>
        </p:spPr>
      </p:pic>
      <p:sp>
        <p:nvSpPr>
          <p:cNvPr id="4" name="Slide Number Placeholder 1">
            <a:extLst>
              <a:ext uri="{FF2B5EF4-FFF2-40B4-BE49-F238E27FC236}">
                <a16:creationId xmlns:a16="http://schemas.microsoft.com/office/drawing/2014/main" id="{A9B4DDEB-D862-0475-97C8-09D8C4B008D8}"/>
              </a:ext>
            </a:extLst>
          </p:cNvPr>
          <p:cNvSpPr txBox="1">
            <a:spLocks/>
          </p:cNvSpPr>
          <p:nvPr/>
        </p:nvSpPr>
        <p:spPr>
          <a:xfrm>
            <a:off x="10453798" y="41393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26</a:t>
            </a:fld>
            <a:endParaRPr lang="ru-RU" sz="2800" dirty="0"/>
          </a:p>
        </p:txBody>
      </p:sp>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a:xfrm>
            <a:off x="1682732" y="3505200"/>
            <a:ext cx="8823360" cy="457200"/>
          </a:xfrm>
        </p:spPr>
        <p:txBody>
          <a:bodyPr>
            <a:normAutofit fontScale="90000"/>
          </a:bodyPr>
          <a:lstStyle/>
          <a:p>
            <a:pPr algn="ctr"/>
            <a:r>
              <a:rPr lang="en-IN" sz="4399" b="1" dirty="0">
                <a:solidFill>
                  <a:schemeClr val="tx1"/>
                </a:solidFill>
                <a:latin typeface="Times New Roman" panose="02020603050405020304" pitchFamily="18" charset="0"/>
                <a:ea typeface="Times New Roman" panose="02020603050405020304" pitchFamily="18" charset="0"/>
              </a:rPr>
              <a:t>Common Important Features:</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a:xfrm>
            <a:off x="1682732" y="3533313"/>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Now, let us see which features are among the most important features for both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id="{89EA9DB4-5C50-105D-782A-6AAC6F0AF09F}"/>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27</a:t>
            </a:fld>
            <a:endParaRPr lang="ru-RU" sz="2800" dirty="0"/>
          </a:p>
        </p:txBody>
      </p:sp>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sp>
        <p:nvSpPr>
          <p:cNvPr id="3" name="Slide Number Placeholder 1">
            <a:extLst>
              <a:ext uri="{FF2B5EF4-FFF2-40B4-BE49-F238E27FC236}">
                <a16:creationId xmlns:a16="http://schemas.microsoft.com/office/drawing/2014/main" id="{715D26AD-7867-0391-54DE-1212DB6D60F8}"/>
              </a:ext>
            </a:extLst>
          </p:cNvPr>
          <p:cNvSpPr txBox="1">
            <a:spLocks/>
          </p:cNvSpPr>
          <p:nvPr/>
        </p:nvSpPr>
        <p:spPr>
          <a:xfrm>
            <a:off x="10437812" y="42386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28</a:t>
            </a:fld>
            <a:endParaRPr lang="ru-RU" sz="2800" dirty="0"/>
          </a:p>
        </p:txBody>
      </p:sp>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668527" y="185762"/>
            <a:ext cx="9402274" cy="1400530"/>
          </a:xfrm>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1116124" y="1586291"/>
            <a:ext cx="8944211" cy="4195481"/>
          </a:xfrm>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446212" y="5562600"/>
            <a:ext cx="8767517" cy="933255"/>
          </a:xfrm>
          <a:prstGeom prst="rect">
            <a:avLst/>
          </a:prstGeom>
        </p:spPr>
      </p:pic>
      <p:sp>
        <p:nvSpPr>
          <p:cNvPr id="4" name="Slide Number Placeholder 1">
            <a:extLst>
              <a:ext uri="{FF2B5EF4-FFF2-40B4-BE49-F238E27FC236}">
                <a16:creationId xmlns:a16="http://schemas.microsoft.com/office/drawing/2014/main" id="{56101036-4741-1AD3-244D-8CF9C54669E9}"/>
              </a:ext>
            </a:extLst>
          </p:cNvPr>
          <p:cNvSpPr txBox="1">
            <a:spLocks/>
          </p:cNvSpPr>
          <p:nvPr/>
        </p:nvSpPr>
        <p:spPr>
          <a:xfrm>
            <a:off x="105140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29</a:t>
            </a:fld>
            <a:endParaRPr lang="ru-RU" sz="2800" dirty="0"/>
          </a:p>
        </p:txBody>
      </p:sp>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3831" y="2743200"/>
            <a:ext cx="10806982"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a:xfrm>
            <a:off x="10361612" y="86480"/>
            <a:ext cx="837981" cy="767687"/>
          </a:xfrm>
        </p:spPr>
        <p:txBody>
          <a:bodyPr/>
          <a:lstStyle/>
          <a:p>
            <a:r>
              <a:rPr lang="en-US" dirty="0"/>
              <a:t>30</a:t>
            </a:r>
          </a:p>
        </p:txBody>
      </p:sp>
      <p:sp>
        <p:nvSpPr>
          <p:cNvPr id="4" name="Slide Number Placeholder 1">
            <a:extLst>
              <a:ext uri="{FF2B5EF4-FFF2-40B4-BE49-F238E27FC236}">
                <a16:creationId xmlns:a16="http://schemas.microsoft.com/office/drawing/2014/main" id="{90C6A1F2-9CC5-BBBC-95E4-8A517849F3C5}"/>
              </a:ext>
            </a:extLst>
          </p:cNvPr>
          <p:cNvSpPr txBox="1">
            <a:spLocks/>
          </p:cNvSpPr>
          <p:nvPr/>
        </p:nvSpPr>
        <p:spPr>
          <a:xfrm>
            <a:off x="10502244" y="4481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21" name="TextBox 20">
            <a:extLst>
              <a:ext uri="{FF2B5EF4-FFF2-40B4-BE49-F238E27FC236}">
                <a16:creationId xmlns:a16="http://schemas.microsoft.com/office/drawing/2014/main" id="{39E37891-A11F-FE87-FA95-87A5030C8EDF}"/>
              </a:ext>
            </a:extLst>
          </p:cNvPr>
          <p:cNvSpPr txBox="1"/>
          <p:nvPr/>
        </p:nvSpPr>
        <p:spPr>
          <a:xfrm>
            <a:off x="3449296" y="3200400"/>
            <a:ext cx="5290231" cy="1200329"/>
          </a:xfrm>
          <a:prstGeom prst="rect">
            <a:avLst/>
          </a:prstGeom>
          <a:noFill/>
        </p:spPr>
        <p:txBody>
          <a:bodyPr wrap="none" rtlCol="0">
            <a:spAutoFit/>
          </a:bodyPr>
          <a:lstStyle/>
          <a:p>
            <a:r>
              <a:rPr lang="en-IN" sz="7200" dirty="0"/>
              <a:t>Thank You! </a:t>
            </a:r>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5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5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500" dirty="0">
                <a:effectLst/>
                <a:latin typeface="Arial MT"/>
                <a:ea typeface="Arial MT"/>
                <a:cs typeface="Arial MT"/>
              </a:rPr>
              <a:t>2. How do these variables describe the price of the house?</a:t>
            </a:r>
          </a:p>
          <a:p>
            <a:pPr marL="76200" marR="401320" algn="just">
              <a:lnSpc>
                <a:spcPct val="107000"/>
              </a:lnSpc>
              <a:spcBef>
                <a:spcPts val="945"/>
              </a:spcBef>
              <a:spcAft>
                <a:spcPts val="0"/>
              </a:spcAft>
            </a:pPr>
            <a:endParaRPr lang="en-US" sz="1400" dirty="0">
              <a:effectLst/>
              <a:latin typeface="Arial MT"/>
              <a:ea typeface="Arial MT"/>
              <a:cs typeface="Arial MT"/>
            </a:endParaRP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5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5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a:xfrm>
            <a:off x="837982" y="22860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367FA2-1C33-2B1E-EB1A-7A45053E6D76}"/>
              </a:ext>
            </a:extLst>
          </p:cNvPr>
          <p:cNvSpPr txBox="1"/>
          <p:nvPr/>
        </p:nvSpPr>
        <p:spPr>
          <a:xfrm>
            <a:off x="837981" y="1075664"/>
            <a:ext cx="10512861"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EDA(Exploratory Data Analysis)</a:t>
            </a:r>
            <a:endParaRPr lang="en-IN" sz="4800" dirty="0">
              <a:solidFill>
                <a:srgbClr val="FFFF00"/>
              </a:solidFill>
            </a:endParaRPr>
          </a:p>
        </p:txBody>
      </p:sp>
      <p:sp>
        <p:nvSpPr>
          <p:cNvPr id="7" name="Slide Number Placeholder 1">
            <a:extLst>
              <a:ext uri="{FF2B5EF4-FFF2-40B4-BE49-F238E27FC236}">
                <a16:creationId xmlns:a16="http://schemas.microsoft.com/office/drawing/2014/main" id="{3101F33E-9403-F659-8A95-1C4C5E704D3B}"/>
              </a:ext>
            </a:extLst>
          </p:cNvPr>
          <p:cNvSpPr txBox="1">
            <a:spLocks/>
          </p:cNvSpPr>
          <p:nvPr/>
        </p:nvSpPr>
        <p:spPr>
          <a:xfrm>
            <a:off x="10349844" y="2957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solidFill>
                  <a:schemeClr val="tx1">
                    <a:alpha val="60000"/>
                  </a:schemeClr>
                </a:solidFill>
              </a:rPr>
              <a:t>  5</a:t>
            </a:r>
            <a:endParaRPr lang="ru-RU" sz="3200" dirty="0">
              <a:solidFill>
                <a:schemeClr val="tx1">
                  <a:alpha val="60000"/>
                </a:schemeClr>
              </a:solidFill>
            </a:endParaRP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92500" lnSpcReduction="10000"/>
          </a:bodyPr>
          <a:lstStyle/>
          <a:p>
            <a:pPr algn="just"/>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dataset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sp>
        <p:nvSpPr>
          <p:cNvPr id="5" name="Slide Number Placeholder 1">
            <a:extLst>
              <a:ext uri="{FF2B5EF4-FFF2-40B4-BE49-F238E27FC236}">
                <a16:creationId xmlns:a16="http://schemas.microsoft.com/office/drawing/2014/main" id="{3E2D223A-AD78-7952-CF15-C38802895A78}"/>
              </a:ext>
            </a:extLst>
          </p:cNvPr>
          <p:cNvSpPr txBox="1">
            <a:spLocks/>
          </p:cNvSpPr>
          <p:nvPr/>
        </p:nvSpPr>
        <p:spPr>
          <a:xfrm>
            <a:off x="105902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6</a:t>
            </a:fld>
            <a:endParaRPr lang="ru-RU" sz="2800" dirty="0"/>
          </a:p>
        </p:txBody>
      </p:sp>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a:xfrm>
            <a:off x="644962" y="685800"/>
            <a:ext cx="9402274" cy="1400530"/>
          </a:xfrm>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lgn="just">
              <a:buNone/>
            </a:pPr>
            <a:r>
              <a:rPr lang="en-US" b="1" dirty="0">
                <a:solidFill>
                  <a:srgbClr val="FFFF00"/>
                </a:solidFill>
                <a:latin typeface="Times New Roman" panose="02020603050405020304" pitchFamily="18" charset="0"/>
                <a:cs typeface="Times New Roman" panose="02020603050405020304" pitchFamily="18" charset="0"/>
              </a:rPr>
              <a:t>Regression:</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BFC013F9-CA9A-E0D1-2F8F-023523A3F8D8}"/>
              </a:ext>
            </a:extLst>
          </p:cNvPr>
          <p:cNvSpPr txBox="1">
            <a:spLocks/>
          </p:cNvSpPr>
          <p:nvPr/>
        </p:nvSpPr>
        <p:spPr>
          <a:xfrm>
            <a:off x="105902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7</a:t>
            </a:fld>
            <a:endParaRPr lang="ru-RU" sz="2800" dirty="0"/>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a:xfrm>
            <a:off x="1751012" y="1600200"/>
            <a:ext cx="8267869" cy="918882"/>
          </a:xfrm>
        </p:spPr>
        <p:txBody>
          <a:bodyPr/>
          <a:lstStyle/>
          <a:p>
            <a:r>
              <a:rPr lang="en-US" sz="3200" dirty="0">
                <a:latin typeface="Times New Roman" panose="02020603050405020304" pitchFamily="18" charset="0"/>
                <a:cs typeface="Times New Roman" panose="02020603050405020304" pitchFamily="18" charset="0"/>
              </a:rPr>
              <a:t>Target Variable (Sale Price Distribution)</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751012" y="2362200"/>
            <a:ext cx="8380868" cy="4271216"/>
          </a:xfrm>
        </p:spPr>
      </p:pic>
      <p:sp>
        <p:nvSpPr>
          <p:cNvPr id="6" name="TextBox 5">
            <a:extLst>
              <a:ext uri="{FF2B5EF4-FFF2-40B4-BE49-F238E27FC236}">
                <a16:creationId xmlns:a16="http://schemas.microsoft.com/office/drawing/2014/main" id="{36C6F6D8-B32F-08C3-A37C-C6D85DF39773}"/>
              </a:ext>
            </a:extLst>
          </p:cNvPr>
          <p:cNvSpPr txBox="1"/>
          <p:nvPr/>
        </p:nvSpPr>
        <p:spPr>
          <a:xfrm>
            <a:off x="684212" y="388203"/>
            <a:ext cx="6094520"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Visualization</a:t>
            </a:r>
            <a:endParaRPr lang="en-IN" sz="4800" dirty="0">
              <a:solidFill>
                <a:srgbClr val="FFFF00"/>
              </a:solidFill>
            </a:endParaRPr>
          </a:p>
        </p:txBody>
      </p:sp>
      <p:sp>
        <p:nvSpPr>
          <p:cNvPr id="7" name="Slide Number Placeholder 1">
            <a:extLst>
              <a:ext uri="{FF2B5EF4-FFF2-40B4-BE49-F238E27FC236}">
                <a16:creationId xmlns:a16="http://schemas.microsoft.com/office/drawing/2014/main" id="{81E99FA2-BB92-6A27-0416-DB3B6FC26EE9}"/>
              </a:ext>
            </a:extLst>
          </p:cNvPr>
          <p:cNvSpPr txBox="1">
            <a:spLocks/>
          </p:cNvSpPr>
          <p:nvPr/>
        </p:nvSpPr>
        <p:spPr>
          <a:xfrm>
            <a:off x="105902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8</a:t>
            </a:fld>
            <a:endParaRPr lang="ru-RU" sz="2800" dirty="0"/>
          </a:p>
        </p:txBody>
      </p:sp>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242" y="2239388"/>
            <a:ext cx="9655835" cy="4252689"/>
          </a:xfrm>
        </p:spPr>
      </p:pic>
      <p:sp>
        <p:nvSpPr>
          <p:cNvPr id="3" name="Slide Number Placeholder 1">
            <a:extLst>
              <a:ext uri="{FF2B5EF4-FFF2-40B4-BE49-F238E27FC236}">
                <a16:creationId xmlns:a16="http://schemas.microsoft.com/office/drawing/2014/main" id="{953B531C-5B11-845D-0790-97ADD2E8DDEF}"/>
              </a:ext>
            </a:extLst>
          </p:cNvPr>
          <p:cNvSpPr txBox="1">
            <a:spLocks/>
          </p:cNvSpPr>
          <p:nvPr/>
        </p:nvSpPr>
        <p:spPr>
          <a:xfrm>
            <a:off x="10608086" y="32819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9</a:t>
            </a:fld>
            <a:endParaRPr lang="ru-RU" sz="2800" dirty="0"/>
          </a:p>
        </p:txBody>
      </p:sp>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1116</TotalTime>
  <Words>2025</Words>
  <Application>Microsoft Office PowerPoint</Application>
  <PresentationFormat>Custom</PresentationFormat>
  <Paragraphs>303</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MT</vt:lpstr>
      <vt:lpstr>Calibri</vt:lpstr>
      <vt:lpstr>Calibri Light</vt:lpstr>
      <vt:lpstr>Century Gothic</vt:lpstr>
      <vt:lpstr>Constantia</vt:lpstr>
      <vt:lpstr>Times New Roman</vt:lpstr>
      <vt:lpstr>Wingdings</vt:lpstr>
      <vt:lpstr>Wingdings 3</vt:lpstr>
      <vt:lpstr>Ion</vt:lpstr>
      <vt:lpstr>HOUSING PRICE PREDICTION PRESENTATION</vt:lpstr>
      <vt:lpstr>Agenda:</vt:lpstr>
      <vt:lpstr>INTRODUCTION</vt:lpstr>
      <vt:lpstr>PowerPoint Presentation</vt:lpstr>
      <vt:lpstr>Data Description</vt:lpstr>
      <vt:lpstr>Data frame Description:</vt:lpstr>
      <vt:lpstr>Target Variable </vt:lpstr>
      <vt:lpstr>Target Variable (Sale Price Distribution)</vt:lpstr>
      <vt:lpstr>Cat plot Distribution for Overall Qualification vs Sale Price(Target Variable)</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SURAJ SONI</dc:creator>
  <cp:lastModifiedBy>Administrator</cp:lastModifiedBy>
  <cp:revision>4</cp:revision>
  <dcterms:created xsi:type="dcterms:W3CDTF">2021-09-16T06:05:54Z</dcterms:created>
  <dcterms:modified xsi:type="dcterms:W3CDTF">2023-02-14T04:32:34Z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