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3" r:id="rId5"/>
    <p:sldId id="264" r:id="rId6"/>
    <p:sldId id="265" r:id="rId7"/>
    <p:sldId id="279" r:id="rId8"/>
    <p:sldId id="281" r:id="rId9"/>
    <p:sldId id="282" r:id="rId10"/>
    <p:sldId id="283" r:id="rId11"/>
    <p:sldId id="284" r:id="rId12"/>
    <p:sldId id="291" r:id="rId13"/>
    <p:sldId id="285" r:id="rId14"/>
    <p:sldId id="286" r:id="rId15"/>
    <p:sldId id="287" r:id="rId16"/>
    <p:sldId id="288" r:id="rId17"/>
    <p:sldId id="289" r:id="rId18"/>
    <p:sldId id="290" r:id="rId19"/>
    <p:sldId id="266" r:id="rId20"/>
  </p:sldIdLst>
  <p:sldSz cx="9906000" cy="6858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B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0" d="100"/>
          <a:sy n="80" d="100"/>
        </p:scale>
        <p:origin x="-1253" y="-72"/>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BF4E9-53F8-4492-9723-B45DAB1BE39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BF4E9-53F8-4492-9723-B45DAB1BE39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75"/>
            <a:ext cx="222885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06375"/>
            <a:ext cx="652145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BF4E9-53F8-4492-9723-B45DAB1BE39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ABF4E9-53F8-4492-9723-B45DAB1BE39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ABF4E9-53F8-4492-9723-B45DAB1BE39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200151"/>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200151"/>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ABF4E9-53F8-4492-9723-B45DAB1BE39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3"/>
          </a:xfrm>
        </p:spPr>
        <p:txBody>
          <a:bodyPr anchor="b"/>
          <a:lstStyle>
            <a:lvl1pPr marL="0" indent="0">
              <a:buNone/>
              <a:defRPr sz="2800" b="1"/>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ABF4E9-53F8-4492-9723-B45DAB1BE399}"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ABF4E9-53F8-4492-9723-B45DAB1BE39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BF4E9-53F8-4492-9723-B45DAB1BE399}"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49"/>
            <a:ext cx="3259006" cy="1162051"/>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3872971" y="273052"/>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2" y="1435102"/>
            <a:ext cx="3259006" cy="46910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ABF4E9-53F8-4492-9723-B45DAB1BE39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9"/>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a:p>
        </p:txBody>
      </p:sp>
      <p:sp>
        <p:nvSpPr>
          <p:cNvPr id="4" name="Text Placeholder 3"/>
          <p:cNvSpPr>
            <a:spLocks noGrp="1"/>
          </p:cNvSpPr>
          <p:nvPr>
            <p:ph type="body" sz="half" idx="2"/>
          </p:nvPr>
        </p:nvSpPr>
        <p:spPr>
          <a:xfrm>
            <a:off x="1941645" y="5367338"/>
            <a:ext cx="59436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ABF4E9-53F8-4492-9723-B45DAB1BE39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432C4-C986-440C-9380-1F37C49291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87" tIns="53643" rIns="107287" bIns="5364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1"/>
            <a:ext cx="8915400" cy="4525963"/>
          </a:xfrm>
          <a:prstGeom prst="rect">
            <a:avLst/>
          </a:prstGeom>
        </p:spPr>
        <p:txBody>
          <a:bodyPr vert="horz" lIns="107287" tIns="53643" rIns="107287" bIns="536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1"/>
            <a:ext cx="23114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DABF4E9-53F8-4492-9723-B45DAB1BE399}" type="datetimeFigureOut">
              <a:rPr lang="en-US" smtClean="0"/>
              <a:pPr/>
              <a:t>7/18/2023</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92D432C4-C986-440C-9380-1F37C4929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Lead Scoring Case Study</a:t>
            </a:r>
            <a:endParaRPr lang="en-US" dirty="0"/>
          </a:p>
        </p:txBody>
      </p:sp>
      <p:sp>
        <p:nvSpPr>
          <p:cNvPr id="8" name="Subtitle 7"/>
          <p:cNvSpPr>
            <a:spLocks noGrp="1"/>
          </p:cNvSpPr>
          <p:nvPr>
            <p:ph type="subTitle" idx="1"/>
          </p:nvPr>
        </p:nvSpPr>
        <p:spPr>
          <a:xfrm>
            <a:off x="1485900" y="3886200"/>
            <a:ext cx="7681942" cy="757246"/>
          </a:xfrm>
        </p:spPr>
        <p:txBody>
          <a:bodyPr>
            <a:normAutofit/>
          </a:bodyPr>
          <a:lstStyle/>
          <a:p>
            <a:pPr algn="l"/>
            <a:r>
              <a:rPr lang="en-US" sz="2800" dirty="0" smtClean="0">
                <a:solidFill>
                  <a:srgbClr val="002060"/>
                </a:solidFill>
              </a:rPr>
              <a:t>By </a:t>
            </a:r>
            <a:r>
              <a:rPr lang="en-US" sz="2800" dirty="0" err="1" smtClean="0">
                <a:solidFill>
                  <a:srgbClr val="002060"/>
                </a:solidFill>
              </a:rPr>
              <a:t>Vivek</a:t>
            </a:r>
            <a:r>
              <a:rPr lang="en-US" sz="2800" dirty="0" smtClean="0">
                <a:solidFill>
                  <a:srgbClr val="002060"/>
                </a:solidFill>
              </a:rPr>
              <a:t> </a:t>
            </a:r>
            <a:r>
              <a:rPr lang="en-US" sz="2800" dirty="0" err="1" smtClean="0">
                <a:solidFill>
                  <a:srgbClr val="002060"/>
                </a:solidFill>
              </a:rPr>
              <a:t>Chauhan</a:t>
            </a:r>
            <a:r>
              <a:rPr lang="en-US" sz="2800" dirty="0" smtClean="0">
                <a:solidFill>
                  <a:srgbClr val="002060"/>
                </a:solidFill>
              </a:rPr>
              <a:t>, </a:t>
            </a:r>
            <a:r>
              <a:rPr lang="en-US" sz="2800" dirty="0" err="1" smtClean="0">
                <a:solidFill>
                  <a:srgbClr val="002060"/>
                </a:solidFill>
              </a:rPr>
              <a:t>Vishesh</a:t>
            </a:r>
            <a:r>
              <a:rPr lang="en-US" sz="2800" dirty="0" smtClean="0">
                <a:solidFill>
                  <a:srgbClr val="002060"/>
                </a:solidFill>
              </a:rPr>
              <a:t> </a:t>
            </a:r>
            <a:r>
              <a:rPr lang="en-US" sz="2800" dirty="0" err="1" smtClean="0">
                <a:solidFill>
                  <a:srgbClr val="002060"/>
                </a:solidFill>
              </a:rPr>
              <a:t>Divya</a:t>
            </a:r>
            <a:r>
              <a:rPr lang="en-US" sz="2800" dirty="0" smtClean="0">
                <a:solidFill>
                  <a:srgbClr val="002060"/>
                </a:solidFill>
              </a:rPr>
              <a:t> and Aryan Jain</a:t>
            </a:r>
            <a:endParaRPr lang="en-US" sz="28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0" y="1000108"/>
            <a:ext cx="9906000" cy="3506706"/>
          </a:xfrm>
          <a:prstGeom prst="rect">
            <a:avLst/>
          </a:prstGeom>
          <a:noFill/>
          <a:ln w="9525">
            <a:noFill/>
            <a:miter lim="800000"/>
            <a:headEnd/>
            <a:tailEnd/>
          </a:ln>
          <a:effectLst/>
        </p:spPr>
      </p:pic>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429816" cy="461665"/>
          </a:xfrm>
          <a:prstGeom prst="rect">
            <a:avLst/>
          </a:prstGeom>
          <a:noFill/>
        </p:spPr>
        <p:txBody>
          <a:bodyPr wrap="square" rtlCol="0">
            <a:spAutoFit/>
          </a:bodyPr>
          <a:lstStyle/>
          <a:p>
            <a:r>
              <a:rPr lang="en-US" sz="2400" dirty="0" smtClean="0">
                <a:latin typeface="Century" pitchFamily="18" charset="0"/>
              </a:rPr>
              <a:t>Exploratory Data Analysis : Important Categorical Variables</a:t>
            </a:r>
            <a:endParaRPr lang="en-US" sz="2400" dirty="0">
              <a:latin typeface="Century" pitchFamily="18" charset="0"/>
            </a:endParaRPr>
          </a:p>
        </p:txBody>
      </p:sp>
      <p:sp>
        <p:nvSpPr>
          <p:cNvPr id="12" name="Rectangle 11"/>
          <p:cNvSpPr/>
          <p:nvPr/>
        </p:nvSpPr>
        <p:spPr>
          <a:xfrm>
            <a:off x="380968" y="4327762"/>
            <a:ext cx="9358378" cy="1323439"/>
          </a:xfrm>
          <a:prstGeom prst="rect">
            <a:avLst/>
          </a:prstGeom>
        </p:spPr>
        <p:txBody>
          <a:bodyPr wrap="square">
            <a:spAutoFit/>
          </a:bodyPr>
          <a:lstStyle/>
          <a:p>
            <a:r>
              <a:rPr lang="en-US" sz="1600" dirty="0" smtClean="0"/>
              <a:t>Understanding Variable </a:t>
            </a:r>
            <a:r>
              <a:rPr lang="en-US" sz="1600" b="1" dirty="0" smtClean="0"/>
              <a:t>Last Notable Activity</a:t>
            </a:r>
          </a:p>
          <a:p>
            <a:endParaRPr lang="en-US" sz="1600" dirty="0"/>
          </a:p>
          <a:p>
            <a:pPr marL="342900" indent="-342900">
              <a:buAutoNum type="arabicPeriod"/>
            </a:pPr>
            <a:r>
              <a:rPr lang="en-US" sz="1600" dirty="0" smtClean="0"/>
              <a:t>Top 3 Last Notable Activity are - Modified, Email Opened and SMS Sent</a:t>
            </a:r>
          </a:p>
          <a:p>
            <a:pPr marL="342900" indent="-342900">
              <a:buAutoNum type="arabicPeriod"/>
            </a:pPr>
            <a:r>
              <a:rPr lang="en-US" sz="1600" b="1" dirty="0" smtClean="0"/>
              <a:t>SMS Sent </a:t>
            </a:r>
            <a:r>
              <a:rPr lang="en-US" sz="1600" dirty="0" smtClean="0"/>
              <a:t>has the highest Conversion Rate and this can be an important input to identify hot leads</a:t>
            </a:r>
          </a:p>
          <a:p>
            <a:pPr marL="342900" indent="-342900">
              <a:buFontTx/>
              <a:buAutoNum type="arabicPeriod"/>
            </a:pPr>
            <a:r>
              <a:rPr lang="en-US" sz="1600" dirty="0" smtClean="0"/>
              <a:t>Also, there were many activities with negligible frequency which we have </a:t>
            </a:r>
            <a:r>
              <a:rPr lang="en-US" sz="1600" b="1" dirty="0" smtClean="0"/>
              <a:t>grouped together as </a:t>
            </a:r>
            <a:r>
              <a:rPr lang="en-US" sz="1600" b="1" dirty="0" err="1" smtClean="0"/>
              <a:t>Other_Act</a:t>
            </a:r>
            <a:endParaRPr lang="en-US" sz="1600" b="1" dirty="0" smtClean="0"/>
          </a:p>
        </p:txBody>
      </p:sp>
      <p:sp>
        <p:nvSpPr>
          <p:cNvPr id="7" name="Rectangle 6"/>
          <p:cNvSpPr/>
          <p:nvPr/>
        </p:nvSpPr>
        <p:spPr>
          <a:xfrm>
            <a:off x="9096404" y="1857364"/>
            <a:ext cx="714380" cy="1928826"/>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238092" y="1357298"/>
            <a:ext cx="5094212" cy="4500594"/>
          </a:xfrm>
          <a:prstGeom prst="rect">
            <a:avLst/>
          </a:prstGeom>
          <a:noFill/>
          <a:ln w="9525">
            <a:noFill/>
            <a:miter lim="800000"/>
            <a:headEnd/>
            <a:tailEnd/>
          </a:ln>
          <a:effectLst/>
        </p:spPr>
      </p:pic>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Exploratory Data Analysis : Numerical Variables</a:t>
            </a:r>
            <a:endParaRPr lang="en-US" sz="2800" dirty="0">
              <a:latin typeface="Century" pitchFamily="18" charset="0"/>
            </a:endParaRPr>
          </a:p>
        </p:txBody>
      </p:sp>
      <p:sp>
        <p:nvSpPr>
          <p:cNvPr id="12" name="Rectangle 11"/>
          <p:cNvSpPr/>
          <p:nvPr/>
        </p:nvSpPr>
        <p:spPr>
          <a:xfrm>
            <a:off x="4976778" y="4857760"/>
            <a:ext cx="4929222" cy="1815882"/>
          </a:xfrm>
          <a:prstGeom prst="rect">
            <a:avLst/>
          </a:prstGeom>
        </p:spPr>
        <p:txBody>
          <a:bodyPr wrap="square">
            <a:spAutoFit/>
          </a:bodyPr>
          <a:lstStyle/>
          <a:p>
            <a:r>
              <a:rPr lang="en-US" sz="1600" dirty="0" smtClean="0"/>
              <a:t>Understanding Variables - '</a:t>
            </a:r>
            <a:r>
              <a:rPr lang="en-US" sz="1600" dirty="0" err="1" smtClean="0"/>
              <a:t>TotalVisits</a:t>
            </a:r>
            <a:r>
              <a:rPr lang="en-US" sz="1600" dirty="0" smtClean="0"/>
              <a:t>', 'Total Time Spent on Website', 'Page Views Per Visit'</a:t>
            </a:r>
          </a:p>
          <a:p>
            <a:endParaRPr lang="en-US" sz="1600" dirty="0"/>
          </a:p>
          <a:p>
            <a:pPr marL="342900" indent="-342900">
              <a:buAutoNum type="arabicPeriod"/>
            </a:pPr>
            <a:r>
              <a:rPr lang="en-US" sz="1600" dirty="0" smtClean="0"/>
              <a:t>We </a:t>
            </a:r>
            <a:r>
              <a:rPr lang="en-US" sz="1600" dirty="0"/>
              <a:t>see very high correlation between Total Visits and Page Views Per </a:t>
            </a:r>
            <a:r>
              <a:rPr lang="en-US" sz="1600" dirty="0" smtClean="0"/>
              <a:t>Visit</a:t>
            </a:r>
          </a:p>
          <a:p>
            <a:pPr marL="342900" indent="-342900">
              <a:buAutoNum type="arabicPeriod"/>
            </a:pPr>
            <a:r>
              <a:rPr lang="en-US" sz="1600" dirty="0" smtClean="0"/>
              <a:t>We </a:t>
            </a:r>
            <a:r>
              <a:rPr lang="en-US" sz="1600" dirty="0"/>
              <a:t>will handle this in the Model Building phase via VIF</a:t>
            </a:r>
          </a:p>
        </p:txBody>
      </p:sp>
      <p:sp>
        <p:nvSpPr>
          <p:cNvPr id="7" name="Rectangle 6"/>
          <p:cNvSpPr/>
          <p:nvPr/>
        </p:nvSpPr>
        <p:spPr>
          <a:xfrm>
            <a:off x="3381364" y="1285860"/>
            <a:ext cx="1643074" cy="1500198"/>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5282" y="4357694"/>
            <a:ext cx="1500198" cy="1214446"/>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891" name="Picture 3"/>
          <p:cNvPicPr>
            <a:picLocks noChangeAspect="1" noChangeArrowheads="1"/>
          </p:cNvPicPr>
          <p:nvPr/>
        </p:nvPicPr>
        <p:blipFill>
          <a:blip r:embed="rId3"/>
          <a:srcRect/>
          <a:stretch>
            <a:fillRect/>
          </a:stretch>
        </p:blipFill>
        <p:spPr bwMode="auto">
          <a:xfrm>
            <a:off x="5524504" y="1000108"/>
            <a:ext cx="4237036" cy="3705140"/>
          </a:xfrm>
          <a:prstGeom prst="rect">
            <a:avLst/>
          </a:prstGeom>
          <a:noFill/>
          <a:ln w="9525">
            <a:noFill/>
            <a:miter lim="800000"/>
            <a:headEnd/>
            <a:tailEnd/>
          </a:ln>
          <a:effectLst/>
        </p:spPr>
      </p:pic>
      <p:sp>
        <p:nvSpPr>
          <p:cNvPr id="11" name="Rectangle 10"/>
          <p:cNvSpPr/>
          <p:nvPr/>
        </p:nvSpPr>
        <p:spPr>
          <a:xfrm>
            <a:off x="7024702" y="2714620"/>
            <a:ext cx="500066" cy="571504"/>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67776" y="1214422"/>
            <a:ext cx="500066" cy="571504"/>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52472" y="928670"/>
            <a:ext cx="3571900" cy="261610"/>
          </a:xfrm>
          <a:prstGeom prst="rect">
            <a:avLst/>
          </a:prstGeom>
        </p:spPr>
        <p:txBody>
          <a:bodyPr wrap="square">
            <a:spAutoFit/>
          </a:bodyPr>
          <a:lstStyle/>
          <a:p>
            <a:r>
              <a:rPr lang="en-US" sz="1100" b="1" dirty="0" smtClean="0"/>
              <a:t>Pair Plot for Numerical Variables </a:t>
            </a:r>
            <a:r>
              <a:rPr lang="en-US" sz="1100" b="1" dirty="0" err="1" smtClean="0"/>
              <a:t>vs</a:t>
            </a:r>
            <a:r>
              <a:rPr lang="en-US" sz="1100" b="1" dirty="0" smtClean="0"/>
              <a:t> Converted Variable</a:t>
            </a:r>
            <a:endParaRPr lang="en-US" sz="11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Exploratory Data Analysis : Numerical Variables</a:t>
            </a:r>
            <a:endParaRPr lang="en-US" sz="2800" dirty="0">
              <a:latin typeface="Century" pitchFamily="18" charset="0"/>
            </a:endParaRPr>
          </a:p>
        </p:txBody>
      </p:sp>
      <p:pic>
        <p:nvPicPr>
          <p:cNvPr id="38914" name="Picture 2"/>
          <p:cNvPicPr>
            <a:picLocks noChangeAspect="1" noChangeArrowheads="1"/>
          </p:cNvPicPr>
          <p:nvPr/>
        </p:nvPicPr>
        <p:blipFill>
          <a:blip r:embed="rId2"/>
          <a:srcRect/>
          <a:stretch>
            <a:fillRect/>
          </a:stretch>
        </p:blipFill>
        <p:spPr bwMode="auto">
          <a:xfrm>
            <a:off x="309530" y="2039487"/>
            <a:ext cx="2880000" cy="2267727"/>
          </a:xfrm>
          <a:prstGeom prst="rect">
            <a:avLst/>
          </a:prstGeom>
          <a:noFill/>
          <a:ln w="9525">
            <a:noFill/>
            <a:miter lim="800000"/>
            <a:headEnd/>
            <a:tailEnd/>
          </a:ln>
          <a:effectLst/>
        </p:spPr>
      </p:pic>
      <p:sp>
        <p:nvSpPr>
          <p:cNvPr id="14" name="Rectangle 13"/>
          <p:cNvSpPr/>
          <p:nvPr/>
        </p:nvSpPr>
        <p:spPr>
          <a:xfrm>
            <a:off x="238092" y="4325503"/>
            <a:ext cx="2880000" cy="1938992"/>
          </a:xfrm>
          <a:prstGeom prst="rect">
            <a:avLst/>
          </a:prstGeom>
        </p:spPr>
        <p:txBody>
          <a:bodyPr wrap="square">
            <a:spAutoFit/>
          </a:bodyPr>
          <a:lstStyle/>
          <a:p>
            <a:pPr marL="342900" indent="-342900">
              <a:buAutoNum type="arabicPeriod"/>
            </a:pPr>
            <a:r>
              <a:rPr lang="en-US" sz="1200" dirty="0" smtClean="0"/>
              <a:t>The </a:t>
            </a:r>
            <a:r>
              <a:rPr lang="en-US" sz="1200" dirty="0"/>
              <a:t>median of </a:t>
            </a:r>
            <a:r>
              <a:rPr lang="en-US" sz="1200" dirty="0" err="1"/>
              <a:t>TotalVisits</a:t>
            </a:r>
            <a:r>
              <a:rPr lang="en-US" sz="1200" dirty="0"/>
              <a:t> is similar for Non Converted and Converted </a:t>
            </a:r>
            <a:r>
              <a:rPr lang="en-US" sz="1200" dirty="0" smtClean="0"/>
              <a:t>Prospects</a:t>
            </a:r>
          </a:p>
          <a:p>
            <a:pPr marL="342900" indent="-342900">
              <a:buAutoNum type="arabicPeriod"/>
            </a:pPr>
            <a:endParaRPr lang="en-US" sz="1200" dirty="0" smtClean="0"/>
          </a:p>
          <a:p>
            <a:pPr marL="342900" indent="-342900">
              <a:buAutoNum type="arabicPeriod"/>
            </a:pPr>
            <a:r>
              <a:rPr lang="en-US" sz="1200" dirty="0" smtClean="0"/>
              <a:t>Inter </a:t>
            </a:r>
            <a:r>
              <a:rPr lang="en-US" sz="1200" dirty="0"/>
              <a:t>Quartile Range is much higher for Converted </a:t>
            </a:r>
            <a:r>
              <a:rPr lang="en-US" sz="1200" dirty="0" smtClean="0"/>
              <a:t>Prospects</a:t>
            </a:r>
          </a:p>
          <a:p>
            <a:pPr marL="342900" indent="-342900">
              <a:buAutoNum type="arabicPeriod"/>
            </a:pPr>
            <a:endParaRPr lang="en-US" sz="1200" dirty="0" smtClean="0"/>
          </a:p>
          <a:p>
            <a:pPr marL="342900" indent="-342900">
              <a:buAutoNum type="arabicPeriod"/>
            </a:pPr>
            <a:r>
              <a:rPr lang="en-US" sz="1200" dirty="0" smtClean="0"/>
              <a:t>Also</a:t>
            </a:r>
            <a:r>
              <a:rPr lang="en-US" sz="1200" dirty="0"/>
              <a:t>, we do not see any high outliers and the data is more of less in </a:t>
            </a:r>
            <a:r>
              <a:rPr lang="en-US" sz="1200" dirty="0" smtClean="0"/>
              <a:t>continuous </a:t>
            </a:r>
            <a:r>
              <a:rPr lang="en-US" sz="1200" dirty="0"/>
              <a:t>pattern</a:t>
            </a:r>
          </a:p>
        </p:txBody>
      </p:sp>
      <p:pic>
        <p:nvPicPr>
          <p:cNvPr id="38915" name="Picture 3"/>
          <p:cNvPicPr>
            <a:picLocks noChangeAspect="1" noChangeArrowheads="1"/>
          </p:cNvPicPr>
          <p:nvPr/>
        </p:nvPicPr>
        <p:blipFill>
          <a:blip r:embed="rId3"/>
          <a:srcRect/>
          <a:stretch>
            <a:fillRect/>
          </a:stretch>
        </p:blipFill>
        <p:spPr bwMode="auto">
          <a:xfrm>
            <a:off x="3590657" y="2039487"/>
            <a:ext cx="2880000" cy="2171703"/>
          </a:xfrm>
          <a:prstGeom prst="rect">
            <a:avLst/>
          </a:prstGeom>
          <a:noFill/>
          <a:ln w="9525">
            <a:noFill/>
            <a:miter lim="800000"/>
            <a:headEnd/>
            <a:tailEnd/>
          </a:ln>
          <a:effectLst/>
        </p:spPr>
      </p:pic>
      <p:sp>
        <p:nvSpPr>
          <p:cNvPr id="15" name="Rectangle 14"/>
          <p:cNvSpPr/>
          <p:nvPr/>
        </p:nvSpPr>
        <p:spPr>
          <a:xfrm>
            <a:off x="3548719" y="4325503"/>
            <a:ext cx="2880000" cy="1938992"/>
          </a:xfrm>
          <a:prstGeom prst="rect">
            <a:avLst/>
          </a:prstGeom>
        </p:spPr>
        <p:txBody>
          <a:bodyPr wrap="square">
            <a:spAutoFit/>
          </a:bodyPr>
          <a:lstStyle/>
          <a:p>
            <a:pPr marL="342900" indent="-342900">
              <a:buAutoNum type="arabicPeriod"/>
            </a:pPr>
            <a:r>
              <a:rPr lang="en-US" sz="1200" dirty="0" smtClean="0"/>
              <a:t>Non Converted </a:t>
            </a:r>
            <a:r>
              <a:rPr lang="en-US" sz="1200" dirty="0"/>
              <a:t>Prospects have much lower Median and </a:t>
            </a:r>
            <a:r>
              <a:rPr lang="en-US" sz="1200" dirty="0" smtClean="0"/>
              <a:t>IQR</a:t>
            </a:r>
          </a:p>
          <a:p>
            <a:pPr marL="342900" indent="-342900">
              <a:buAutoNum type="arabicPeriod"/>
            </a:pPr>
            <a:endParaRPr lang="en-US" sz="1200" dirty="0" smtClean="0"/>
          </a:p>
          <a:p>
            <a:pPr marL="342900" indent="-342900">
              <a:buAutoNum type="arabicPeriod"/>
            </a:pPr>
            <a:r>
              <a:rPr lang="en-US" sz="1200" dirty="0" smtClean="0"/>
              <a:t>On </a:t>
            </a:r>
            <a:r>
              <a:rPr lang="en-US" sz="1200" dirty="0"/>
              <a:t>other hand, Converted Prospects have much high Median and IQR. </a:t>
            </a:r>
            <a:endParaRPr lang="en-US" sz="1200" dirty="0" smtClean="0"/>
          </a:p>
          <a:p>
            <a:pPr marL="342900" indent="-342900">
              <a:buAutoNum type="arabicPeriod"/>
            </a:pPr>
            <a:endParaRPr lang="en-US" sz="1200" dirty="0" smtClean="0"/>
          </a:p>
          <a:p>
            <a:pPr marL="342900" indent="-342900">
              <a:buAutoNum type="arabicPeriod"/>
            </a:pPr>
            <a:r>
              <a:rPr lang="en-US" sz="1200" dirty="0" smtClean="0"/>
              <a:t>This </a:t>
            </a:r>
            <a:r>
              <a:rPr lang="en-US" sz="1200" dirty="0"/>
              <a:t>indicates that CMs who spend higher time on website have higher changes of </a:t>
            </a:r>
            <a:r>
              <a:rPr lang="en-US" sz="1200" dirty="0" smtClean="0"/>
              <a:t>conversion. Which can be used to identify hot leads</a:t>
            </a:r>
            <a:endParaRPr lang="en-US" sz="1200" dirty="0"/>
          </a:p>
        </p:txBody>
      </p:sp>
      <p:pic>
        <p:nvPicPr>
          <p:cNvPr id="38916" name="Picture 4"/>
          <p:cNvPicPr>
            <a:picLocks noChangeAspect="1" noChangeArrowheads="1"/>
          </p:cNvPicPr>
          <p:nvPr/>
        </p:nvPicPr>
        <p:blipFill>
          <a:blip r:embed="rId4"/>
          <a:srcRect/>
          <a:stretch>
            <a:fillRect/>
          </a:stretch>
        </p:blipFill>
        <p:spPr bwMode="auto">
          <a:xfrm>
            <a:off x="6871784" y="2039487"/>
            <a:ext cx="2880000" cy="2240631"/>
          </a:xfrm>
          <a:prstGeom prst="rect">
            <a:avLst/>
          </a:prstGeom>
          <a:noFill/>
          <a:ln w="9525">
            <a:noFill/>
            <a:miter lim="800000"/>
            <a:headEnd/>
            <a:tailEnd/>
          </a:ln>
          <a:effectLst/>
        </p:spPr>
      </p:pic>
      <p:sp>
        <p:nvSpPr>
          <p:cNvPr id="16" name="Rectangle 15"/>
          <p:cNvSpPr/>
          <p:nvPr/>
        </p:nvSpPr>
        <p:spPr>
          <a:xfrm>
            <a:off x="6859346" y="4325503"/>
            <a:ext cx="2880000" cy="830997"/>
          </a:xfrm>
          <a:prstGeom prst="rect">
            <a:avLst/>
          </a:prstGeom>
        </p:spPr>
        <p:txBody>
          <a:bodyPr wrap="square">
            <a:spAutoFit/>
          </a:bodyPr>
          <a:lstStyle/>
          <a:p>
            <a:pPr marL="228600" indent="-228600">
              <a:buAutoNum type="arabicPeriod"/>
            </a:pPr>
            <a:r>
              <a:rPr lang="en-US" sz="1200" dirty="0" smtClean="0"/>
              <a:t>There </a:t>
            </a:r>
            <a:r>
              <a:rPr lang="en-US" sz="1200" dirty="0"/>
              <a:t>is no </a:t>
            </a:r>
            <a:r>
              <a:rPr lang="en-US" sz="1200" dirty="0" smtClean="0"/>
              <a:t>difference </a:t>
            </a:r>
            <a:r>
              <a:rPr lang="en-US" sz="1200" dirty="0"/>
              <a:t>in the median for Not Converted </a:t>
            </a:r>
            <a:r>
              <a:rPr lang="en-US" sz="1200" dirty="0" err="1"/>
              <a:t>vs</a:t>
            </a:r>
            <a:r>
              <a:rPr lang="en-US" sz="1200" dirty="0"/>
              <a:t> Converted </a:t>
            </a:r>
            <a:r>
              <a:rPr lang="en-US" sz="1200" dirty="0" smtClean="0"/>
              <a:t>Prospects</a:t>
            </a:r>
          </a:p>
          <a:p>
            <a:pPr marL="228600" indent="-228600">
              <a:buAutoNum type="arabicPeriod"/>
            </a:pPr>
            <a:endParaRPr lang="en-US" sz="1200" dirty="0" smtClean="0"/>
          </a:p>
          <a:p>
            <a:pPr marL="228600" indent="-228600">
              <a:buAutoNum type="arabicPeriod"/>
            </a:pPr>
            <a:r>
              <a:rPr lang="en-US" sz="1200" dirty="0" smtClean="0"/>
              <a:t>Converted </a:t>
            </a:r>
            <a:r>
              <a:rPr lang="en-US" sz="1200" dirty="0"/>
              <a:t>prospects have higher IQR</a:t>
            </a:r>
          </a:p>
        </p:txBody>
      </p:sp>
      <p:sp>
        <p:nvSpPr>
          <p:cNvPr id="17" name="Rectangle 16"/>
          <p:cNvSpPr/>
          <p:nvPr/>
        </p:nvSpPr>
        <p:spPr>
          <a:xfrm>
            <a:off x="166654" y="1000108"/>
            <a:ext cx="9358378" cy="584775"/>
          </a:xfrm>
          <a:prstGeom prst="rect">
            <a:avLst/>
          </a:prstGeom>
        </p:spPr>
        <p:txBody>
          <a:bodyPr wrap="square">
            <a:spAutoFit/>
          </a:bodyPr>
          <a:lstStyle/>
          <a:p>
            <a:r>
              <a:rPr lang="en-US" sz="1600" dirty="0" smtClean="0"/>
              <a:t>We identified outliers in the numerical values and remove them. Post outlier removal we are analyzing the numerical columns </a:t>
            </a:r>
            <a:r>
              <a:rPr lang="en-US" sz="1600" dirty="0" err="1" smtClean="0"/>
              <a:t>vis</a:t>
            </a:r>
            <a:r>
              <a:rPr lang="en-US" sz="1600" dirty="0" smtClean="0"/>
              <a:t> a </a:t>
            </a:r>
            <a:r>
              <a:rPr lang="en-US" sz="1600" dirty="0" err="1" smtClean="0"/>
              <a:t>vis</a:t>
            </a:r>
            <a:r>
              <a:rPr lang="en-US" sz="1600" dirty="0"/>
              <a:t> </a:t>
            </a:r>
            <a:r>
              <a:rPr lang="en-US" sz="1600" dirty="0" smtClean="0"/>
              <a:t>the target variable - converted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Feature Engineering</a:t>
            </a:r>
            <a:endParaRPr lang="en-US" sz="2800" dirty="0">
              <a:latin typeface="Century" pitchFamily="18" charset="0"/>
            </a:endParaRPr>
          </a:p>
        </p:txBody>
      </p:sp>
      <p:sp>
        <p:nvSpPr>
          <p:cNvPr id="12" name="Rectangle 11"/>
          <p:cNvSpPr/>
          <p:nvPr/>
        </p:nvSpPr>
        <p:spPr>
          <a:xfrm>
            <a:off x="166654" y="1214422"/>
            <a:ext cx="9644130" cy="4001095"/>
          </a:xfrm>
          <a:prstGeom prst="rect">
            <a:avLst/>
          </a:prstGeom>
        </p:spPr>
        <p:txBody>
          <a:bodyPr wrap="square">
            <a:spAutoFit/>
          </a:bodyPr>
          <a:lstStyle/>
          <a:p>
            <a:r>
              <a:rPr lang="en-US" sz="1600" b="1" dirty="0" smtClean="0"/>
              <a:t>For Numerical Variables </a:t>
            </a:r>
            <a:r>
              <a:rPr lang="en-US" sz="1600" dirty="0" smtClean="0"/>
              <a:t>– we have done </a:t>
            </a:r>
            <a:r>
              <a:rPr lang="en-US" sz="1600" b="1" dirty="0" smtClean="0"/>
              <a:t>Standardization using </a:t>
            </a:r>
            <a:r>
              <a:rPr lang="en-US" sz="1600" b="1" dirty="0" err="1" smtClean="0"/>
              <a:t>StandardScaler</a:t>
            </a:r>
            <a:r>
              <a:rPr lang="en-US" sz="1600" b="1" dirty="0" smtClean="0"/>
              <a:t>() </a:t>
            </a:r>
            <a:r>
              <a:rPr lang="en-US" sz="1600" dirty="0" smtClean="0"/>
              <a:t>so that they are on similar scale and not impact model </a:t>
            </a:r>
            <a:r>
              <a:rPr lang="en-US" sz="1600" dirty="0" smtClean="0"/>
              <a:t>coefficients</a:t>
            </a:r>
            <a:endParaRPr lang="en-US" sz="1600" dirty="0" smtClean="0"/>
          </a:p>
          <a:p>
            <a:endParaRPr lang="en-US" sz="1600" dirty="0"/>
          </a:p>
          <a:p>
            <a:r>
              <a:rPr lang="en-US" sz="1400" i="1" dirty="0" err="1" smtClean="0"/>
              <a:t>scaler</a:t>
            </a:r>
            <a:r>
              <a:rPr lang="en-US" sz="1400" i="1" dirty="0" smtClean="0"/>
              <a:t> = </a:t>
            </a:r>
            <a:r>
              <a:rPr lang="en-US" sz="1400" i="1" dirty="0" err="1" smtClean="0"/>
              <a:t>StandardScaler</a:t>
            </a:r>
            <a:r>
              <a:rPr lang="en-US" sz="1400" i="1" dirty="0" smtClean="0"/>
              <a:t>()</a:t>
            </a:r>
          </a:p>
          <a:p>
            <a:endParaRPr lang="en-US" sz="1400" i="1" dirty="0" smtClean="0"/>
          </a:p>
          <a:p>
            <a:r>
              <a:rPr lang="en-US" sz="1400" i="1" dirty="0" err="1" smtClean="0"/>
              <a:t>X_train</a:t>
            </a:r>
            <a:r>
              <a:rPr lang="en-US" sz="1400" i="1" dirty="0" smtClean="0"/>
              <a:t>[['</a:t>
            </a:r>
            <a:r>
              <a:rPr lang="en-US" sz="1400" i="1" dirty="0" err="1" smtClean="0"/>
              <a:t>TotalVisits</a:t>
            </a:r>
            <a:r>
              <a:rPr lang="en-US" sz="1400" i="1" dirty="0" smtClean="0"/>
              <a:t>', 'Total Time Spent on Website', 'Page Views Per Visit']]= </a:t>
            </a:r>
            <a:r>
              <a:rPr lang="en-US" sz="1400" i="1" dirty="0" err="1" smtClean="0"/>
              <a:t>scaler.fit_transform</a:t>
            </a:r>
            <a:r>
              <a:rPr lang="en-US" sz="1400" i="1" dirty="0" smtClean="0"/>
              <a:t>(</a:t>
            </a:r>
            <a:r>
              <a:rPr lang="en-US" sz="1400" i="1" dirty="0" err="1" smtClean="0"/>
              <a:t>X_train</a:t>
            </a:r>
            <a:r>
              <a:rPr lang="en-US" sz="1400" i="1" dirty="0" smtClean="0"/>
              <a:t>[['</a:t>
            </a:r>
            <a:r>
              <a:rPr lang="en-US" sz="1400" i="1" dirty="0" err="1" smtClean="0"/>
              <a:t>TotalVisits</a:t>
            </a:r>
            <a:r>
              <a:rPr lang="en-US" sz="1400" i="1" dirty="0" smtClean="0"/>
              <a:t>', </a:t>
            </a:r>
          </a:p>
          <a:p>
            <a:r>
              <a:rPr lang="en-US" sz="1400" i="1" dirty="0"/>
              <a:t>	</a:t>
            </a:r>
            <a:r>
              <a:rPr lang="en-US" sz="1400" i="1" dirty="0" smtClean="0"/>
              <a:t>'Total Time Spent on Website', 'Page Views Per Visit']])</a:t>
            </a:r>
          </a:p>
          <a:p>
            <a:endParaRPr lang="en-US" sz="1600" b="1" dirty="0" smtClean="0"/>
          </a:p>
          <a:p>
            <a:endParaRPr lang="en-US" sz="1600" b="1" dirty="0" smtClean="0"/>
          </a:p>
          <a:p>
            <a:endParaRPr lang="en-US" sz="1600" b="1" dirty="0"/>
          </a:p>
          <a:p>
            <a:r>
              <a:rPr lang="en-US" sz="1600" b="1" dirty="0" smtClean="0"/>
              <a:t>For Categorical Variables – </a:t>
            </a:r>
            <a:r>
              <a:rPr lang="en-US" sz="1600" dirty="0" smtClean="0"/>
              <a:t>we have created dummy variables </a:t>
            </a:r>
            <a:r>
              <a:rPr lang="en-US" sz="1600" b="1" dirty="0" smtClean="0"/>
              <a:t>using </a:t>
            </a:r>
            <a:r>
              <a:rPr lang="en-US" sz="1600" b="1" dirty="0" err="1" smtClean="0"/>
              <a:t>pd.get_dummies</a:t>
            </a:r>
            <a:r>
              <a:rPr lang="en-US" sz="1600" b="1" dirty="0" smtClean="0"/>
              <a:t>()</a:t>
            </a:r>
          </a:p>
          <a:p>
            <a:endParaRPr lang="en-US" sz="1600" b="1" dirty="0"/>
          </a:p>
          <a:p>
            <a:r>
              <a:rPr lang="en-US" sz="1400" dirty="0" err="1" smtClean="0"/>
              <a:t>var_dum</a:t>
            </a:r>
            <a:r>
              <a:rPr lang="en-US" sz="1400" dirty="0" smtClean="0"/>
              <a:t>= </a:t>
            </a:r>
            <a:r>
              <a:rPr lang="en-US" sz="1400" dirty="0" err="1" smtClean="0"/>
              <a:t>pd.get_dummies</a:t>
            </a:r>
            <a:r>
              <a:rPr lang="en-US" sz="1400" dirty="0" smtClean="0"/>
              <a:t>(leads[['Lead </a:t>
            </a:r>
            <a:r>
              <a:rPr lang="en-US" sz="1400" dirty="0" err="1" smtClean="0"/>
              <a:t>Origin','Lead</a:t>
            </a:r>
            <a:r>
              <a:rPr lang="en-US" sz="1400" dirty="0" smtClean="0"/>
              <a:t> Source', 'Last Activity', </a:t>
            </a:r>
          </a:p>
          <a:p>
            <a:r>
              <a:rPr lang="en-US" sz="1400" dirty="0" smtClean="0"/>
              <a:t>                                'What is your current occupation', 'Last Notable Activity']], </a:t>
            </a:r>
            <a:r>
              <a:rPr lang="en-US" sz="1400" dirty="0" err="1" smtClean="0"/>
              <a:t>drop_first</a:t>
            </a:r>
            <a:r>
              <a:rPr lang="en-US" sz="1400" dirty="0" smtClean="0"/>
              <a:t>=True) </a:t>
            </a:r>
          </a:p>
          <a:p>
            <a:endParaRPr lang="en-US" sz="1400" dirty="0"/>
          </a:p>
          <a:p>
            <a:endParaRPr lang="en-US" sz="1400" dirty="0" smtClean="0"/>
          </a:p>
          <a:p>
            <a:r>
              <a:rPr lang="en-US" sz="1400" dirty="0" smtClean="0"/>
              <a:t>This will help us get the features be desired form for optimal modeling exercise</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Building the Model</a:t>
            </a:r>
            <a:endParaRPr lang="en-US" sz="2800" dirty="0">
              <a:latin typeface="Century" pitchFamily="18" charset="0"/>
            </a:endParaRPr>
          </a:p>
        </p:txBody>
      </p:sp>
      <p:sp>
        <p:nvSpPr>
          <p:cNvPr id="12" name="Rectangle 11"/>
          <p:cNvSpPr/>
          <p:nvPr/>
        </p:nvSpPr>
        <p:spPr>
          <a:xfrm>
            <a:off x="309530" y="1357298"/>
            <a:ext cx="9358378" cy="5693866"/>
          </a:xfrm>
          <a:prstGeom prst="rect">
            <a:avLst/>
          </a:prstGeom>
        </p:spPr>
        <p:txBody>
          <a:bodyPr wrap="square">
            <a:spAutoFit/>
          </a:bodyPr>
          <a:lstStyle/>
          <a:p>
            <a:r>
              <a:rPr lang="en-US" sz="1600" dirty="0" smtClean="0"/>
              <a:t>We will create two sets </a:t>
            </a:r>
            <a:r>
              <a:rPr lang="en-US" sz="1600" dirty="0" smtClean="0"/>
              <a:t>of Data – Training Data (70%) and Test Data (30%).</a:t>
            </a:r>
          </a:p>
          <a:p>
            <a:r>
              <a:rPr lang="en-US" sz="1600" dirty="0" smtClean="0"/>
              <a:t>This will help us </a:t>
            </a:r>
            <a:r>
              <a:rPr lang="en-US" sz="1600" err="1" smtClean="0"/>
              <a:t>evalaute</a:t>
            </a:r>
            <a:r>
              <a:rPr lang="en-US" sz="1600" smtClean="0"/>
              <a:t> the model performance on unseen data</a:t>
            </a:r>
          </a:p>
          <a:p>
            <a:endParaRPr lang="en-US" sz="1600" smtClean="0"/>
          </a:p>
          <a:p>
            <a:r>
              <a:rPr lang="en-US" sz="1400" b="1" i="1" smtClean="0"/>
              <a:t># We have used the option stratify = y to ensure that training and test data has proportionate values of Output variable y</a:t>
            </a:r>
          </a:p>
          <a:p>
            <a:r>
              <a:rPr lang="en-US" sz="1400" b="1" i="1" smtClean="0"/>
              <a:t>X_train, X_test, y_train, y_test = train_test_split(X, y, train_size=0.7, test_size=0.3, random_state=100, </a:t>
            </a:r>
            <a:r>
              <a:rPr lang="en-US" sz="1400" b="1" i="1" smtClean="0"/>
              <a:t>stratify=y</a:t>
            </a:r>
            <a:r>
              <a:rPr lang="en-US" sz="1400" b="1" i="1" smtClean="0"/>
              <a:t>)</a:t>
            </a:r>
          </a:p>
          <a:p>
            <a:endParaRPr lang="en-US" sz="1600" dirty="0" smtClean="0"/>
          </a:p>
          <a:p>
            <a:r>
              <a:rPr lang="en-US" sz="1600" dirty="0" smtClean="0"/>
              <a:t>Since </a:t>
            </a:r>
            <a:r>
              <a:rPr lang="en-US" sz="1600" dirty="0" smtClean="0"/>
              <a:t>there are several variables we have used RFE to pick the top 20 significant variables.</a:t>
            </a:r>
          </a:p>
          <a:p>
            <a:endParaRPr lang="en-US" sz="1600" dirty="0"/>
          </a:p>
          <a:p>
            <a:r>
              <a:rPr lang="en-US" sz="1600" b="1" i="1" dirty="0" smtClean="0"/>
              <a:t>from </a:t>
            </a:r>
            <a:r>
              <a:rPr lang="en-US" sz="1600" b="1" i="1" dirty="0" err="1" smtClean="0"/>
              <a:t>sklearn.feature_selection</a:t>
            </a:r>
            <a:r>
              <a:rPr lang="en-US" sz="1600" b="1" i="1" dirty="0" smtClean="0"/>
              <a:t> import RFE</a:t>
            </a:r>
          </a:p>
          <a:p>
            <a:r>
              <a:rPr lang="en-US" sz="1600" b="1" i="1" dirty="0" err="1" smtClean="0"/>
              <a:t>rfe</a:t>
            </a:r>
            <a:r>
              <a:rPr lang="en-US" sz="1600" b="1" i="1" dirty="0" smtClean="0"/>
              <a:t> = RFE(estimator=</a:t>
            </a:r>
            <a:r>
              <a:rPr lang="en-US" sz="1600" b="1" i="1" dirty="0" err="1" smtClean="0"/>
              <a:t>logreg</a:t>
            </a:r>
            <a:r>
              <a:rPr lang="en-US" sz="1600" b="1" i="1" dirty="0" smtClean="0"/>
              <a:t>, </a:t>
            </a:r>
            <a:r>
              <a:rPr lang="en-US" sz="1600" b="1" i="1" dirty="0" err="1" smtClean="0"/>
              <a:t>n_features_to_select</a:t>
            </a:r>
            <a:r>
              <a:rPr lang="en-US" sz="1600" b="1" i="1" dirty="0" smtClean="0"/>
              <a:t>= 20)</a:t>
            </a:r>
          </a:p>
          <a:p>
            <a:r>
              <a:rPr lang="en-US" sz="1600" b="1" i="1" dirty="0" err="1" smtClean="0"/>
              <a:t>rfe</a:t>
            </a:r>
            <a:r>
              <a:rPr lang="en-US" sz="1600" b="1" i="1" dirty="0" smtClean="0"/>
              <a:t> = rfe.fit(</a:t>
            </a:r>
            <a:r>
              <a:rPr lang="en-US" sz="1600" b="1" i="1" dirty="0" err="1" smtClean="0"/>
              <a:t>X_train</a:t>
            </a:r>
            <a:r>
              <a:rPr lang="en-US" sz="1600" b="1" i="1" dirty="0" smtClean="0"/>
              <a:t>, </a:t>
            </a:r>
            <a:r>
              <a:rPr lang="en-US" sz="1600" b="1" i="1" dirty="0" err="1" smtClean="0"/>
              <a:t>y_train</a:t>
            </a:r>
            <a:r>
              <a:rPr lang="en-US" sz="1600" b="1" i="1" dirty="0" smtClean="0"/>
              <a:t>)</a:t>
            </a:r>
          </a:p>
          <a:p>
            <a:endParaRPr lang="en-US" sz="1600" dirty="0"/>
          </a:p>
          <a:p>
            <a:endParaRPr lang="en-US" sz="1600" dirty="0" smtClean="0"/>
          </a:p>
          <a:p>
            <a:endParaRPr lang="en-US" sz="1600" dirty="0"/>
          </a:p>
          <a:p>
            <a:r>
              <a:rPr lang="en-US" sz="1600" dirty="0" smtClean="0"/>
              <a:t>We will then refine the model by doing multiple iterations and understanding model statistics – </a:t>
            </a:r>
            <a:r>
              <a:rPr lang="en-US" sz="1600" dirty="0" err="1" smtClean="0"/>
              <a:t>Pvalue</a:t>
            </a:r>
            <a:r>
              <a:rPr lang="en-US" sz="1600" dirty="0" smtClean="0"/>
              <a:t> and VIF to remove less significant / correlated variables.</a:t>
            </a:r>
          </a:p>
          <a:p>
            <a:endParaRPr lang="en-US" sz="1600" dirty="0"/>
          </a:p>
          <a:p>
            <a:r>
              <a:rPr lang="en-US" sz="1600" dirty="0" smtClean="0"/>
              <a:t>We will be removing variables basis below criteria</a:t>
            </a:r>
          </a:p>
          <a:p>
            <a:pPr marL="342900" indent="-342900">
              <a:buAutoNum type="arabicPeriod"/>
            </a:pPr>
            <a:r>
              <a:rPr lang="en-US" sz="1600" b="1" dirty="0" err="1" smtClean="0"/>
              <a:t>Pvalue</a:t>
            </a:r>
            <a:r>
              <a:rPr lang="en-US" sz="1600" b="1" dirty="0" smtClean="0"/>
              <a:t> more than 5% </a:t>
            </a:r>
            <a:r>
              <a:rPr lang="en-US" sz="1600" dirty="0" smtClean="0"/>
              <a:t>- this means that the variable is not significant</a:t>
            </a:r>
          </a:p>
          <a:p>
            <a:pPr marL="342900" indent="-342900">
              <a:buAutoNum type="arabicPeriod"/>
            </a:pPr>
            <a:r>
              <a:rPr lang="en-US" sz="1600" b="1" dirty="0" smtClean="0"/>
              <a:t>VIF value more than 5 </a:t>
            </a:r>
            <a:r>
              <a:rPr lang="en-US" sz="1600" dirty="0" smtClean="0"/>
              <a:t>– This means that the variable shows multi-</a:t>
            </a:r>
            <a:r>
              <a:rPr lang="en-US" sz="1600" dirty="0" err="1" smtClean="0"/>
              <a:t>collinearity</a:t>
            </a:r>
            <a:r>
              <a:rPr lang="en-US" sz="1600" dirty="0" smtClean="0"/>
              <a:t> with other variables in the model</a:t>
            </a:r>
          </a:p>
          <a:p>
            <a:endParaRPr lang="en-US" sz="1600" dirty="0" smtClean="0"/>
          </a:p>
          <a:p>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Final Model – Model Statistics and VIF Scores</a:t>
            </a:r>
            <a:endParaRPr lang="en-US" sz="2800" dirty="0">
              <a:latin typeface="Century" pitchFamily="18" charset="0"/>
            </a:endParaRPr>
          </a:p>
        </p:txBody>
      </p:sp>
      <p:pic>
        <p:nvPicPr>
          <p:cNvPr id="39938" name="Picture 2"/>
          <p:cNvPicPr>
            <a:picLocks noChangeAspect="1" noChangeArrowheads="1"/>
          </p:cNvPicPr>
          <p:nvPr/>
        </p:nvPicPr>
        <p:blipFill>
          <a:blip r:embed="rId2"/>
          <a:srcRect/>
          <a:stretch>
            <a:fillRect/>
          </a:stretch>
        </p:blipFill>
        <p:spPr bwMode="auto">
          <a:xfrm>
            <a:off x="84518" y="1142982"/>
            <a:ext cx="6012000" cy="3217961"/>
          </a:xfrm>
          <a:prstGeom prst="rect">
            <a:avLst/>
          </a:prstGeom>
          <a:noFill/>
          <a:ln w="9525">
            <a:solidFill>
              <a:schemeClr val="bg1">
                <a:lumMod val="50000"/>
              </a:schemeClr>
            </a:solid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6227837" y="1142984"/>
            <a:ext cx="3582947" cy="2076455"/>
          </a:xfrm>
          <a:prstGeom prst="rect">
            <a:avLst/>
          </a:prstGeom>
          <a:noFill/>
          <a:ln w="9525">
            <a:solidFill>
              <a:schemeClr val="bg1">
                <a:lumMod val="50000"/>
              </a:schemeClr>
            </a:solidFill>
            <a:miter lim="800000"/>
            <a:headEnd/>
            <a:tailEnd/>
          </a:ln>
          <a:effectLst/>
        </p:spPr>
      </p:pic>
      <p:sp>
        <p:nvSpPr>
          <p:cNvPr id="10" name="Rectangle 9"/>
          <p:cNvSpPr/>
          <p:nvPr/>
        </p:nvSpPr>
        <p:spPr>
          <a:xfrm>
            <a:off x="166654" y="4572008"/>
            <a:ext cx="3429024" cy="738664"/>
          </a:xfrm>
          <a:prstGeom prst="rect">
            <a:avLst/>
          </a:prstGeom>
        </p:spPr>
        <p:txBody>
          <a:bodyPr wrap="square">
            <a:spAutoFit/>
          </a:bodyPr>
          <a:lstStyle/>
          <a:p>
            <a:r>
              <a:rPr lang="en-US" dirty="0" err="1" smtClean="0"/>
              <a:t>Pvalue</a:t>
            </a:r>
            <a:r>
              <a:rPr lang="en-US" dirty="0" smtClean="0"/>
              <a:t> is less than 5% for all variables </a:t>
            </a:r>
          </a:p>
        </p:txBody>
      </p:sp>
      <p:sp>
        <p:nvSpPr>
          <p:cNvPr id="11" name="Rectangle 10"/>
          <p:cNvSpPr/>
          <p:nvPr/>
        </p:nvSpPr>
        <p:spPr>
          <a:xfrm>
            <a:off x="6596074" y="4572008"/>
            <a:ext cx="3048056" cy="738664"/>
          </a:xfrm>
          <a:prstGeom prst="rect">
            <a:avLst/>
          </a:prstGeom>
        </p:spPr>
        <p:txBody>
          <a:bodyPr wrap="square">
            <a:spAutoFit/>
          </a:bodyPr>
          <a:lstStyle/>
          <a:p>
            <a:r>
              <a:rPr lang="en-US" dirty="0" smtClean="0"/>
              <a:t>VIF is less than 5 for all variables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ROC Curve</a:t>
            </a:r>
            <a:endParaRPr lang="en-US" sz="2800" dirty="0">
              <a:latin typeface="Century" pitchFamily="18" charset="0"/>
            </a:endParaRPr>
          </a:p>
        </p:txBody>
      </p:sp>
      <p:pic>
        <p:nvPicPr>
          <p:cNvPr id="40962" name="Picture 2"/>
          <p:cNvPicPr>
            <a:picLocks noChangeAspect="1" noChangeArrowheads="1"/>
          </p:cNvPicPr>
          <p:nvPr/>
        </p:nvPicPr>
        <p:blipFill>
          <a:blip r:embed="rId2"/>
          <a:srcRect/>
          <a:stretch>
            <a:fillRect/>
          </a:stretch>
        </p:blipFill>
        <p:spPr bwMode="auto">
          <a:xfrm>
            <a:off x="595282" y="1142984"/>
            <a:ext cx="5118117" cy="5065141"/>
          </a:xfrm>
          <a:prstGeom prst="rect">
            <a:avLst/>
          </a:prstGeom>
          <a:noFill/>
          <a:ln w="9525">
            <a:noFill/>
            <a:miter lim="800000"/>
            <a:headEnd/>
            <a:tailEnd/>
          </a:ln>
          <a:effectLst/>
        </p:spPr>
      </p:pic>
      <p:sp>
        <p:nvSpPr>
          <p:cNvPr id="10" name="Rectangle 9"/>
          <p:cNvSpPr/>
          <p:nvPr/>
        </p:nvSpPr>
        <p:spPr>
          <a:xfrm>
            <a:off x="5881694" y="2714620"/>
            <a:ext cx="3429024" cy="1708160"/>
          </a:xfrm>
          <a:prstGeom prst="rect">
            <a:avLst/>
          </a:prstGeom>
        </p:spPr>
        <p:txBody>
          <a:bodyPr wrap="square">
            <a:spAutoFit/>
          </a:bodyPr>
          <a:lstStyle/>
          <a:p>
            <a:r>
              <a:rPr lang="en-US" dirty="0" smtClean="0"/>
              <a:t>Area under ROC Curve is 0.88</a:t>
            </a:r>
          </a:p>
          <a:p>
            <a:endParaRPr lang="en-US" dirty="0" smtClean="0"/>
          </a:p>
          <a:p>
            <a:r>
              <a:rPr lang="en-US" dirty="0" smtClean="0"/>
              <a:t>From </a:t>
            </a:r>
            <a:r>
              <a:rPr lang="en-US" dirty="0"/>
              <a:t>the ROC curve a threshold of 0.3 </a:t>
            </a:r>
            <a:r>
              <a:rPr lang="en-US" dirty="0" smtClean="0"/>
              <a:t>appears </a:t>
            </a:r>
            <a:r>
              <a:rPr lang="en-US" dirty="0"/>
              <a:t>to be good </a:t>
            </a:r>
            <a:r>
              <a:rPr lang="en-US" dirty="0" smtClean="0"/>
              <a:t>probability cutoff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429816" cy="523220"/>
          </a:xfrm>
          <a:prstGeom prst="rect">
            <a:avLst/>
          </a:prstGeom>
          <a:noFill/>
        </p:spPr>
        <p:txBody>
          <a:bodyPr wrap="square" rtlCol="0">
            <a:spAutoFit/>
          </a:bodyPr>
          <a:lstStyle/>
          <a:p>
            <a:r>
              <a:rPr lang="en-US" sz="2800" dirty="0" smtClean="0">
                <a:latin typeface="Century" pitchFamily="18" charset="0"/>
              </a:rPr>
              <a:t>Probability Threshold </a:t>
            </a:r>
            <a:r>
              <a:rPr lang="en-US" sz="2800" dirty="0" err="1" smtClean="0">
                <a:latin typeface="Century" pitchFamily="18" charset="0"/>
              </a:rPr>
              <a:t>vs</a:t>
            </a:r>
            <a:r>
              <a:rPr lang="en-US" sz="2800" dirty="0" smtClean="0">
                <a:latin typeface="Century" pitchFamily="18" charset="0"/>
              </a:rPr>
              <a:t> Accuracy and Other Metrics</a:t>
            </a:r>
            <a:endParaRPr lang="en-US" sz="2800" dirty="0">
              <a:latin typeface="Century" pitchFamily="18" charset="0"/>
            </a:endParaRPr>
          </a:p>
        </p:txBody>
      </p:sp>
      <p:pic>
        <p:nvPicPr>
          <p:cNvPr id="41987" name="Picture 3"/>
          <p:cNvPicPr>
            <a:picLocks noChangeAspect="1" noChangeArrowheads="1"/>
          </p:cNvPicPr>
          <p:nvPr/>
        </p:nvPicPr>
        <p:blipFill>
          <a:blip r:embed="rId2"/>
          <a:srcRect/>
          <a:stretch>
            <a:fillRect/>
          </a:stretch>
        </p:blipFill>
        <p:spPr bwMode="auto">
          <a:xfrm>
            <a:off x="523844" y="928670"/>
            <a:ext cx="8858312" cy="4730429"/>
          </a:xfrm>
          <a:prstGeom prst="rect">
            <a:avLst/>
          </a:prstGeom>
          <a:noFill/>
          <a:ln w="9525">
            <a:noFill/>
            <a:miter lim="800000"/>
            <a:headEnd/>
            <a:tailEnd/>
          </a:ln>
          <a:effectLst/>
        </p:spPr>
      </p:pic>
      <p:sp>
        <p:nvSpPr>
          <p:cNvPr id="10" name="Rectangle 9"/>
          <p:cNvSpPr/>
          <p:nvPr/>
        </p:nvSpPr>
        <p:spPr>
          <a:xfrm>
            <a:off x="666720" y="5929330"/>
            <a:ext cx="8858312" cy="369332"/>
          </a:xfrm>
          <a:prstGeom prst="rect">
            <a:avLst/>
          </a:prstGeom>
        </p:spPr>
        <p:txBody>
          <a:bodyPr wrap="square">
            <a:spAutoFit/>
          </a:bodyPr>
          <a:lstStyle/>
          <a:p>
            <a:r>
              <a:rPr lang="en-US" sz="1800" dirty="0"/>
              <a:t>From the above graph, </a:t>
            </a:r>
            <a:r>
              <a:rPr lang="en-US" sz="1800" dirty="0" smtClean="0"/>
              <a:t>approx 0.35 </a:t>
            </a:r>
            <a:r>
              <a:rPr lang="en-US" sz="1800" dirty="0"/>
              <a:t>is the optimum point to take it as a cutoff probability</a:t>
            </a:r>
          </a:p>
        </p:txBody>
      </p:sp>
      <p:cxnSp>
        <p:nvCxnSpPr>
          <p:cNvPr id="13" name="Straight Connector 12"/>
          <p:cNvCxnSpPr/>
          <p:nvPr/>
        </p:nvCxnSpPr>
        <p:spPr>
          <a:xfrm rot="5400000">
            <a:off x="2169299" y="3321049"/>
            <a:ext cx="3929090" cy="1588"/>
          </a:xfrm>
          <a:prstGeom prst="line">
            <a:avLst/>
          </a:prstGeom>
          <a:ln w="1905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8643998" cy="523220"/>
          </a:xfrm>
          <a:prstGeom prst="rect">
            <a:avLst/>
          </a:prstGeom>
          <a:noFill/>
        </p:spPr>
        <p:txBody>
          <a:bodyPr wrap="square" rtlCol="0">
            <a:spAutoFit/>
          </a:bodyPr>
          <a:lstStyle/>
          <a:p>
            <a:r>
              <a:rPr lang="en-US" sz="2800" dirty="0" smtClean="0">
                <a:latin typeface="Century" pitchFamily="18" charset="0"/>
              </a:rPr>
              <a:t>Confusion Matrix and Accuracy Metrics</a:t>
            </a:r>
            <a:endParaRPr lang="en-US" sz="2800" dirty="0">
              <a:latin typeface="Century" pitchFamily="18" charset="0"/>
            </a:endParaRPr>
          </a:p>
        </p:txBody>
      </p:sp>
      <p:sp>
        <p:nvSpPr>
          <p:cNvPr id="12" name="Rectangle 11"/>
          <p:cNvSpPr/>
          <p:nvPr/>
        </p:nvSpPr>
        <p:spPr>
          <a:xfrm>
            <a:off x="881034" y="1285860"/>
            <a:ext cx="3071834" cy="338554"/>
          </a:xfrm>
          <a:prstGeom prst="rect">
            <a:avLst/>
          </a:prstGeom>
        </p:spPr>
        <p:txBody>
          <a:bodyPr wrap="square">
            <a:spAutoFit/>
          </a:bodyPr>
          <a:lstStyle/>
          <a:p>
            <a:pPr algn="ctr"/>
            <a:r>
              <a:rPr lang="en-US" sz="1600" b="1" dirty="0" smtClean="0"/>
              <a:t>Confusion Matrix on Training Data</a:t>
            </a:r>
            <a:endParaRPr lang="en-US" sz="1600" b="1" dirty="0"/>
          </a:p>
        </p:txBody>
      </p:sp>
      <p:graphicFrame>
        <p:nvGraphicFramePr>
          <p:cNvPr id="6" name="Table 5"/>
          <p:cNvGraphicFramePr>
            <a:graphicFrameLocks noGrp="1"/>
          </p:cNvGraphicFramePr>
          <p:nvPr/>
        </p:nvGraphicFramePr>
        <p:xfrm>
          <a:off x="952472" y="1857364"/>
          <a:ext cx="2895616" cy="1253922"/>
        </p:xfrm>
        <a:graphic>
          <a:graphicData uri="http://schemas.openxmlformats.org/drawingml/2006/table">
            <a:tbl>
              <a:tblPr/>
              <a:tblGrid>
                <a:gridCol w="1447808"/>
                <a:gridCol w="1447808"/>
              </a:tblGrid>
              <a:tr h="626961">
                <a:tc>
                  <a:txBody>
                    <a:bodyPr/>
                    <a:lstStyle/>
                    <a:p>
                      <a:pPr algn="ctr" fontAlgn="ctr"/>
                      <a:r>
                        <a:rPr lang="en-US" sz="2800" b="0" i="0" u="none" strike="noStrike" dirty="0">
                          <a:solidFill>
                            <a:srgbClr val="000000"/>
                          </a:solidFill>
                          <a:latin typeface="Calibri"/>
                        </a:rPr>
                        <a:t>3147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0" i="0" u="none" strike="noStrike" dirty="0">
                          <a:solidFill>
                            <a:srgbClr val="000000"/>
                          </a:solidFill>
                          <a:latin typeface="Calibri"/>
                        </a:rPr>
                        <a:t>762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26961">
                <a:tc>
                  <a:txBody>
                    <a:bodyPr/>
                    <a:lstStyle/>
                    <a:p>
                      <a:pPr algn="ctr" fontAlgn="ctr"/>
                      <a:r>
                        <a:rPr lang="en-US" sz="2800" b="0" i="0" u="none" strike="noStrike">
                          <a:solidFill>
                            <a:srgbClr val="000000"/>
                          </a:solidFill>
                          <a:latin typeface="Calibri"/>
                        </a:rPr>
                        <a:t>461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1918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bl>
          </a:graphicData>
        </a:graphic>
      </p:graphicFrame>
      <p:sp>
        <p:nvSpPr>
          <p:cNvPr id="10" name="Rectangle 9"/>
          <p:cNvSpPr/>
          <p:nvPr/>
        </p:nvSpPr>
        <p:spPr>
          <a:xfrm>
            <a:off x="5738818" y="1285860"/>
            <a:ext cx="3071834" cy="338554"/>
          </a:xfrm>
          <a:prstGeom prst="rect">
            <a:avLst/>
          </a:prstGeom>
        </p:spPr>
        <p:txBody>
          <a:bodyPr wrap="square">
            <a:spAutoFit/>
          </a:bodyPr>
          <a:lstStyle/>
          <a:p>
            <a:pPr algn="ctr"/>
            <a:r>
              <a:rPr lang="en-US" sz="1600" b="1" dirty="0" smtClean="0"/>
              <a:t>Confusion Matrix on Test Data</a:t>
            </a:r>
            <a:endParaRPr lang="en-US" sz="1600" b="1" dirty="0"/>
          </a:p>
        </p:txBody>
      </p:sp>
      <p:graphicFrame>
        <p:nvGraphicFramePr>
          <p:cNvPr id="11" name="Table 10"/>
          <p:cNvGraphicFramePr>
            <a:graphicFrameLocks noGrp="1"/>
          </p:cNvGraphicFramePr>
          <p:nvPr/>
        </p:nvGraphicFramePr>
        <p:xfrm>
          <a:off x="5986474" y="1857364"/>
          <a:ext cx="2895616" cy="1253922"/>
        </p:xfrm>
        <a:graphic>
          <a:graphicData uri="http://schemas.openxmlformats.org/drawingml/2006/table">
            <a:tbl>
              <a:tblPr/>
              <a:tblGrid>
                <a:gridCol w="1447808"/>
                <a:gridCol w="1447808"/>
              </a:tblGrid>
              <a:tr h="626961">
                <a:tc>
                  <a:txBody>
                    <a:bodyPr/>
                    <a:lstStyle/>
                    <a:p>
                      <a:pPr algn="ctr" fontAlgn="ctr"/>
                      <a:r>
                        <a:rPr lang="en-US" sz="2800" b="0" i="0" u="none" strike="noStrike" dirty="0" smtClean="0">
                          <a:solidFill>
                            <a:srgbClr val="000000"/>
                          </a:solidFill>
                          <a:latin typeface="Calibri"/>
                        </a:rPr>
                        <a:t>1362</a:t>
                      </a:r>
                      <a:endParaRPr lang="en-US" sz="2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0" i="0" u="none" strike="noStrike" dirty="0" smtClean="0">
                          <a:solidFill>
                            <a:srgbClr val="000000"/>
                          </a:solidFill>
                          <a:latin typeface="Calibri"/>
                        </a:rPr>
                        <a:t>314</a:t>
                      </a:r>
                      <a:endParaRPr lang="en-US" sz="2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26961">
                <a:tc>
                  <a:txBody>
                    <a:bodyPr/>
                    <a:lstStyle/>
                    <a:p>
                      <a:pPr algn="ctr" fontAlgn="ctr"/>
                      <a:r>
                        <a:rPr lang="en-US" sz="2800" b="0" i="0" u="none" strike="noStrike" dirty="0" smtClean="0">
                          <a:solidFill>
                            <a:srgbClr val="000000"/>
                          </a:solidFill>
                          <a:latin typeface="Calibri"/>
                        </a:rPr>
                        <a:t>208</a:t>
                      </a:r>
                      <a:endParaRPr lang="en-US" sz="2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smtClean="0">
                          <a:solidFill>
                            <a:srgbClr val="000000"/>
                          </a:solidFill>
                          <a:latin typeface="Calibri"/>
                        </a:rPr>
                        <a:t>811</a:t>
                      </a:r>
                      <a:endParaRPr lang="en-US" sz="28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1DD"/>
                    </a:solidFill>
                  </a:tcPr>
                </a:tc>
              </a:tr>
            </a:tbl>
          </a:graphicData>
        </a:graphic>
      </p:graphicFrame>
      <p:sp>
        <p:nvSpPr>
          <p:cNvPr id="13" name="Rectangle 12"/>
          <p:cNvSpPr/>
          <p:nvPr/>
        </p:nvSpPr>
        <p:spPr>
          <a:xfrm>
            <a:off x="952472" y="3500438"/>
            <a:ext cx="2928958" cy="2126864"/>
          </a:xfrm>
          <a:prstGeom prst="rect">
            <a:avLst/>
          </a:prstGeom>
        </p:spPr>
        <p:txBody>
          <a:bodyPr wrap="square">
            <a:spAutoFit/>
          </a:bodyPr>
          <a:lstStyle/>
          <a:p>
            <a:pPr marL="361950" indent="-361950">
              <a:lnSpc>
                <a:spcPct val="150000"/>
              </a:lnSpc>
              <a:buFont typeface="Arial" pitchFamily="34" charset="0"/>
              <a:buChar char="•"/>
            </a:pPr>
            <a:r>
              <a:rPr lang="en-US" sz="1800" dirty="0"/>
              <a:t>Accuracy = 80.6%</a:t>
            </a:r>
          </a:p>
          <a:p>
            <a:pPr marL="361950" indent="-361950">
              <a:lnSpc>
                <a:spcPct val="150000"/>
              </a:lnSpc>
              <a:buFont typeface="Arial" pitchFamily="34" charset="0"/>
              <a:buChar char="•"/>
            </a:pPr>
            <a:r>
              <a:rPr lang="en-US" sz="1800" dirty="0"/>
              <a:t>Sensitivity = 80.6%</a:t>
            </a:r>
          </a:p>
          <a:p>
            <a:pPr marL="361950" indent="-361950">
              <a:lnSpc>
                <a:spcPct val="150000"/>
              </a:lnSpc>
              <a:buFont typeface="Arial" pitchFamily="34" charset="0"/>
              <a:buChar char="•"/>
            </a:pPr>
            <a:r>
              <a:rPr lang="en-US" sz="1800" dirty="0"/>
              <a:t>Specificity = 80.5%</a:t>
            </a:r>
          </a:p>
          <a:p>
            <a:pPr marL="361950" indent="-361950">
              <a:lnSpc>
                <a:spcPct val="150000"/>
              </a:lnSpc>
              <a:buFont typeface="Arial" pitchFamily="34" charset="0"/>
              <a:buChar char="•"/>
            </a:pPr>
            <a:r>
              <a:rPr lang="en-US" sz="1800" dirty="0"/>
              <a:t>Precision = 71.6%</a:t>
            </a:r>
          </a:p>
          <a:p>
            <a:pPr marL="361950" indent="-361950">
              <a:lnSpc>
                <a:spcPct val="150000"/>
              </a:lnSpc>
              <a:buFont typeface="Arial" pitchFamily="34" charset="0"/>
              <a:buChar char="•"/>
            </a:pPr>
            <a:r>
              <a:rPr lang="en-US" sz="1800" dirty="0"/>
              <a:t>Recall = 80.6%</a:t>
            </a:r>
          </a:p>
        </p:txBody>
      </p:sp>
      <p:sp>
        <p:nvSpPr>
          <p:cNvPr id="14" name="Rectangle 13"/>
          <p:cNvSpPr/>
          <p:nvPr/>
        </p:nvSpPr>
        <p:spPr>
          <a:xfrm>
            <a:off x="6024570" y="3500438"/>
            <a:ext cx="3000396" cy="2126864"/>
          </a:xfrm>
          <a:prstGeom prst="rect">
            <a:avLst/>
          </a:prstGeom>
        </p:spPr>
        <p:txBody>
          <a:bodyPr wrap="square">
            <a:spAutoFit/>
          </a:bodyPr>
          <a:lstStyle/>
          <a:p>
            <a:pPr marL="361950" indent="-361950">
              <a:lnSpc>
                <a:spcPct val="150000"/>
              </a:lnSpc>
              <a:buFont typeface="Arial" pitchFamily="34" charset="0"/>
              <a:buChar char="•"/>
            </a:pPr>
            <a:r>
              <a:rPr lang="en-US" sz="1800" dirty="0"/>
              <a:t>Accuracy = 80.6%</a:t>
            </a:r>
          </a:p>
          <a:p>
            <a:pPr marL="361950" indent="-361950">
              <a:lnSpc>
                <a:spcPct val="150000"/>
              </a:lnSpc>
              <a:buFont typeface="Arial" pitchFamily="34" charset="0"/>
              <a:buChar char="•"/>
            </a:pPr>
            <a:r>
              <a:rPr lang="en-US" sz="1800" dirty="0"/>
              <a:t>Sensitivity = 79.6%</a:t>
            </a:r>
          </a:p>
          <a:p>
            <a:pPr marL="361950" indent="-361950">
              <a:lnSpc>
                <a:spcPct val="150000"/>
              </a:lnSpc>
              <a:buFont typeface="Arial" pitchFamily="34" charset="0"/>
              <a:buChar char="•"/>
            </a:pPr>
            <a:r>
              <a:rPr lang="en-US" sz="1800" dirty="0"/>
              <a:t>Specificity = 81.2%</a:t>
            </a:r>
          </a:p>
          <a:p>
            <a:pPr marL="361950" indent="-361950">
              <a:lnSpc>
                <a:spcPct val="150000"/>
              </a:lnSpc>
              <a:buFont typeface="Arial" pitchFamily="34" charset="0"/>
              <a:buChar char="•"/>
            </a:pPr>
            <a:r>
              <a:rPr lang="en-US" sz="1800" dirty="0"/>
              <a:t>Precision = 72.0%</a:t>
            </a:r>
          </a:p>
          <a:p>
            <a:pPr marL="361950" indent="-361950">
              <a:lnSpc>
                <a:spcPct val="150000"/>
              </a:lnSpc>
              <a:buFont typeface="Arial" pitchFamily="34" charset="0"/>
              <a:buChar char="•"/>
            </a:pPr>
            <a:r>
              <a:rPr lang="en-US" sz="1800" dirty="0"/>
              <a:t>Recall = 79.6%</a:t>
            </a:r>
          </a:p>
        </p:txBody>
      </p:sp>
      <p:cxnSp>
        <p:nvCxnSpPr>
          <p:cNvPr id="16" name="Straight Connector 15"/>
          <p:cNvCxnSpPr/>
          <p:nvPr/>
        </p:nvCxnSpPr>
        <p:spPr>
          <a:xfrm rot="5400000">
            <a:off x="2488389" y="3821909"/>
            <a:ext cx="492922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6000792" cy="523220"/>
          </a:xfrm>
          <a:prstGeom prst="rect">
            <a:avLst/>
          </a:prstGeom>
          <a:noFill/>
        </p:spPr>
        <p:txBody>
          <a:bodyPr wrap="square" rtlCol="0">
            <a:spAutoFit/>
          </a:bodyPr>
          <a:lstStyle/>
          <a:p>
            <a:r>
              <a:rPr lang="en-US" sz="2800" dirty="0" smtClean="0">
                <a:latin typeface="Century" pitchFamily="18" charset="0"/>
              </a:rPr>
              <a:t>Final Model - Features</a:t>
            </a:r>
            <a:endParaRPr lang="en-US" sz="2800" dirty="0">
              <a:latin typeface="Century" pitchFamily="18" charset="0"/>
            </a:endParaRPr>
          </a:p>
        </p:txBody>
      </p:sp>
      <p:pic>
        <p:nvPicPr>
          <p:cNvPr id="14337" name="Picture 1"/>
          <p:cNvPicPr>
            <a:picLocks noChangeAspect="1" noChangeArrowheads="1"/>
          </p:cNvPicPr>
          <p:nvPr/>
        </p:nvPicPr>
        <p:blipFill>
          <a:blip r:embed="rId2"/>
          <a:srcRect/>
          <a:stretch>
            <a:fillRect/>
          </a:stretch>
        </p:blipFill>
        <p:spPr bwMode="auto">
          <a:xfrm>
            <a:off x="238092" y="1000108"/>
            <a:ext cx="5976901" cy="5715040"/>
          </a:xfrm>
          <a:prstGeom prst="rect">
            <a:avLst/>
          </a:prstGeom>
          <a:noFill/>
          <a:ln w="9525">
            <a:noFill/>
            <a:miter lim="800000"/>
            <a:headEnd/>
            <a:tailEnd/>
          </a:ln>
          <a:effectLst/>
        </p:spPr>
      </p:pic>
      <p:sp>
        <p:nvSpPr>
          <p:cNvPr id="7" name="Rectangle 6"/>
          <p:cNvSpPr/>
          <p:nvPr/>
        </p:nvSpPr>
        <p:spPr>
          <a:xfrm>
            <a:off x="380968" y="1000108"/>
            <a:ext cx="1428760" cy="5715040"/>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10322" y="2071678"/>
            <a:ext cx="3595678" cy="2031325"/>
          </a:xfrm>
          <a:prstGeom prst="rect">
            <a:avLst/>
          </a:prstGeom>
        </p:spPr>
        <p:txBody>
          <a:bodyPr wrap="square">
            <a:spAutoFit/>
          </a:bodyPr>
          <a:lstStyle/>
          <a:p>
            <a:r>
              <a:rPr lang="en-US" sz="1400" b="1" dirty="0"/>
              <a:t>Top Three variables which lead to a higher conversion rate </a:t>
            </a:r>
            <a:r>
              <a:rPr lang="en-US" sz="1400" b="1" dirty="0" smtClean="0"/>
              <a:t>are</a:t>
            </a:r>
          </a:p>
          <a:p>
            <a:endParaRPr lang="en-US" sz="1400" b="1" dirty="0"/>
          </a:p>
          <a:p>
            <a:pPr marL="85725" indent="-85725">
              <a:buFont typeface="Arial" pitchFamily="34" charset="0"/>
              <a:buChar char="•"/>
            </a:pPr>
            <a:r>
              <a:rPr lang="en-US" sz="1400" dirty="0"/>
              <a:t>Lead </a:t>
            </a:r>
            <a:r>
              <a:rPr lang="en-US" sz="1400" dirty="0" err="1"/>
              <a:t>Source_Welingak</a:t>
            </a:r>
            <a:r>
              <a:rPr lang="en-US" sz="1400" dirty="0"/>
              <a:t> Website </a:t>
            </a:r>
            <a:r>
              <a:rPr lang="en-US" sz="1400" dirty="0" smtClean="0"/>
              <a:t>6.48</a:t>
            </a:r>
          </a:p>
          <a:p>
            <a:pPr marL="85725" indent="-85725">
              <a:buFont typeface="Arial" pitchFamily="34" charset="0"/>
              <a:buChar char="•"/>
            </a:pPr>
            <a:endParaRPr lang="en-US" sz="1400" dirty="0"/>
          </a:p>
          <a:p>
            <a:pPr marL="85725" indent="-85725">
              <a:buFont typeface="Arial" pitchFamily="34" charset="0"/>
              <a:buChar char="•"/>
            </a:pPr>
            <a:r>
              <a:rPr lang="en-US" sz="1400" dirty="0"/>
              <a:t>Lead </a:t>
            </a:r>
            <a:r>
              <a:rPr lang="en-US" sz="1400" dirty="0" err="1"/>
              <a:t>Source_Reference</a:t>
            </a:r>
            <a:r>
              <a:rPr lang="en-US" sz="1400" dirty="0"/>
              <a:t> </a:t>
            </a:r>
            <a:r>
              <a:rPr lang="en-US" sz="1400" dirty="0" smtClean="0"/>
              <a:t>4.08</a:t>
            </a:r>
          </a:p>
          <a:p>
            <a:pPr marL="85725" indent="-85725">
              <a:buFont typeface="Arial" pitchFamily="34" charset="0"/>
              <a:buChar char="•"/>
            </a:pPr>
            <a:endParaRPr lang="en-US" sz="1400" dirty="0"/>
          </a:p>
          <a:p>
            <a:pPr marL="85725" indent="-85725">
              <a:buFont typeface="Arial" pitchFamily="34" charset="0"/>
              <a:buChar char="•"/>
            </a:pPr>
            <a:r>
              <a:rPr lang="en-US" sz="1400" dirty="0"/>
              <a:t>What is your current </a:t>
            </a:r>
            <a:r>
              <a:rPr lang="en-US" sz="1400" dirty="0" err="1"/>
              <a:t>occupation_Working</a:t>
            </a:r>
            <a:r>
              <a:rPr lang="en-US" sz="1400" dirty="0"/>
              <a:t> Professional 2.22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6000792" cy="523220"/>
          </a:xfrm>
          <a:prstGeom prst="rect">
            <a:avLst/>
          </a:prstGeom>
          <a:noFill/>
        </p:spPr>
        <p:txBody>
          <a:bodyPr wrap="square" rtlCol="0">
            <a:spAutoFit/>
          </a:bodyPr>
          <a:lstStyle/>
          <a:p>
            <a:r>
              <a:rPr lang="en-US" sz="2800" dirty="0" smtClean="0">
                <a:latin typeface="Century" pitchFamily="18" charset="0"/>
              </a:rPr>
              <a:t>Business Objective</a:t>
            </a:r>
            <a:endParaRPr lang="en-US" sz="2800" dirty="0">
              <a:latin typeface="Century" pitchFamily="18" charset="0"/>
            </a:endParaRPr>
          </a:p>
        </p:txBody>
      </p:sp>
      <p:sp>
        <p:nvSpPr>
          <p:cNvPr id="10" name="Rectangle 9"/>
          <p:cNvSpPr/>
          <p:nvPr/>
        </p:nvSpPr>
        <p:spPr>
          <a:xfrm>
            <a:off x="309530" y="928670"/>
            <a:ext cx="9286940" cy="2369880"/>
          </a:xfrm>
          <a:prstGeom prst="rect">
            <a:avLst/>
          </a:prstGeom>
        </p:spPr>
        <p:txBody>
          <a:bodyPr wrap="square">
            <a:spAutoFit/>
          </a:bodyPr>
          <a:lstStyle/>
          <a:p>
            <a:r>
              <a:rPr lang="en-US" sz="1600" dirty="0" smtClean="0"/>
              <a:t>An education company named X Education sells online courses to industry professionals. The Company markets itself on search engines like Google, Bing and referral sites. Basis the marketing the company receives details of potential buyers (Leads) from these sites or past </a:t>
            </a:r>
            <a:r>
              <a:rPr lang="en-US" sz="1600" dirty="0" smtClean="0"/>
              <a:t>referrals.</a:t>
            </a:r>
          </a:p>
          <a:p>
            <a:endParaRPr lang="en-US" sz="1600" dirty="0"/>
          </a:p>
          <a:p>
            <a:r>
              <a:rPr lang="en-US" sz="1400" dirty="0" smtClean="0"/>
              <a:t>Currently the company invests a lot of effort into marketing with low conversion rate (30%). </a:t>
            </a:r>
            <a:r>
              <a:rPr lang="en-US" sz="1400" dirty="0" smtClean="0"/>
              <a:t>To </a:t>
            </a:r>
            <a:r>
              <a:rPr lang="en-US" sz="1400" dirty="0" smtClean="0"/>
              <a:t>make this process more efficient, the company wishes to identify the most potential leads, also known as Hot </a:t>
            </a:r>
            <a:r>
              <a:rPr lang="en-US" sz="1400" dirty="0" smtClean="0"/>
              <a:t>Leads for a more </a:t>
            </a:r>
            <a:r>
              <a:rPr lang="en-US" sz="1400" b="1" dirty="0" smtClean="0"/>
              <a:t>focused marketing and conversion strategy</a:t>
            </a:r>
            <a:r>
              <a:rPr lang="en-US" sz="1400" dirty="0" smtClean="0"/>
              <a:t>.  Thus, aiming for a </a:t>
            </a:r>
            <a:r>
              <a:rPr lang="en-US" sz="1400" b="1" dirty="0" smtClean="0"/>
              <a:t>target lead conversion rate of 80%</a:t>
            </a:r>
          </a:p>
          <a:p>
            <a:endParaRPr lang="en-US" sz="1400" dirty="0" smtClean="0"/>
          </a:p>
          <a:p>
            <a:r>
              <a:rPr lang="en-US" sz="1400" dirty="0" smtClean="0"/>
              <a:t>X Education has appointed you to help them select the most promising leads, i.e. the leads that are most likely to convert into paying customers. </a:t>
            </a:r>
            <a:endParaRPr lang="en-US" sz="1600" dirty="0"/>
          </a:p>
        </p:txBody>
      </p:sp>
      <p:pic>
        <p:nvPicPr>
          <p:cNvPr id="1028" name="Picture 4"/>
          <p:cNvPicPr>
            <a:picLocks noChangeAspect="1" noChangeArrowheads="1"/>
          </p:cNvPicPr>
          <p:nvPr/>
        </p:nvPicPr>
        <p:blipFill>
          <a:blip r:embed="rId2"/>
          <a:srcRect b="3897"/>
          <a:stretch>
            <a:fillRect/>
          </a:stretch>
        </p:blipFill>
        <p:spPr bwMode="auto">
          <a:xfrm>
            <a:off x="952472" y="4000504"/>
            <a:ext cx="2167488" cy="2714644"/>
          </a:xfrm>
          <a:prstGeom prst="rect">
            <a:avLst/>
          </a:prstGeom>
          <a:noFill/>
          <a:ln w="9525">
            <a:noFill/>
            <a:miter lim="800000"/>
            <a:headEnd/>
            <a:tailEnd/>
          </a:ln>
          <a:effectLst/>
        </p:spPr>
      </p:pic>
      <p:sp>
        <p:nvSpPr>
          <p:cNvPr id="13" name="Rectangle 12"/>
          <p:cNvSpPr/>
          <p:nvPr/>
        </p:nvSpPr>
        <p:spPr>
          <a:xfrm>
            <a:off x="666720" y="3357562"/>
            <a:ext cx="2714644" cy="584775"/>
          </a:xfrm>
          <a:prstGeom prst="rect">
            <a:avLst/>
          </a:prstGeom>
        </p:spPr>
        <p:txBody>
          <a:bodyPr wrap="square">
            <a:spAutoFit/>
          </a:bodyPr>
          <a:lstStyle/>
          <a:p>
            <a:pPr algn="ctr"/>
            <a:r>
              <a:rPr lang="en-US" sz="1600" b="1" dirty="0" smtClean="0"/>
              <a:t>Conventional Lead Conversation Process</a:t>
            </a:r>
            <a:endParaRPr lang="en-US" sz="1600" b="1" dirty="0"/>
          </a:p>
        </p:txBody>
      </p:sp>
      <p:sp>
        <p:nvSpPr>
          <p:cNvPr id="15" name="Pentagon 14"/>
          <p:cNvSpPr/>
          <p:nvPr/>
        </p:nvSpPr>
        <p:spPr>
          <a:xfrm>
            <a:off x="4524372" y="4214818"/>
            <a:ext cx="1714512"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p:cNvSpPr/>
          <p:nvPr/>
        </p:nvSpPr>
        <p:spPr>
          <a:xfrm>
            <a:off x="6196702" y="4214818"/>
            <a:ext cx="1656000" cy="720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a:off x="7810520" y="4214818"/>
            <a:ext cx="1656000" cy="720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4524372" y="3429000"/>
            <a:ext cx="4857784" cy="338554"/>
          </a:xfrm>
          <a:prstGeom prst="rect">
            <a:avLst/>
          </a:prstGeom>
        </p:spPr>
        <p:txBody>
          <a:bodyPr wrap="square">
            <a:spAutoFit/>
          </a:bodyPr>
          <a:lstStyle/>
          <a:p>
            <a:pPr algn="ctr"/>
            <a:r>
              <a:rPr lang="en-US" sz="1600" b="1" dirty="0" smtClean="0"/>
              <a:t>Proposed Lead Conversion Process</a:t>
            </a:r>
            <a:endParaRPr lang="en-US" sz="1600" b="1" dirty="0"/>
          </a:p>
        </p:txBody>
      </p:sp>
      <p:sp>
        <p:nvSpPr>
          <p:cNvPr id="20" name="Rectangle 19"/>
          <p:cNvSpPr/>
          <p:nvPr/>
        </p:nvSpPr>
        <p:spPr>
          <a:xfrm>
            <a:off x="4524372" y="5357826"/>
            <a:ext cx="1357322" cy="523220"/>
          </a:xfrm>
          <a:prstGeom prst="rect">
            <a:avLst/>
          </a:prstGeom>
        </p:spPr>
        <p:txBody>
          <a:bodyPr wrap="square">
            <a:spAutoFit/>
          </a:bodyPr>
          <a:lstStyle/>
          <a:p>
            <a:pPr algn="ctr"/>
            <a:r>
              <a:rPr lang="en-US" sz="1400" dirty="0" smtClean="0"/>
              <a:t>Identification of </a:t>
            </a:r>
            <a:r>
              <a:rPr lang="en-US" sz="1400" b="1" dirty="0" smtClean="0"/>
              <a:t>Hot Leads</a:t>
            </a:r>
            <a:endParaRPr lang="en-US" sz="1400" b="1" dirty="0"/>
          </a:p>
        </p:txBody>
      </p:sp>
      <p:sp>
        <p:nvSpPr>
          <p:cNvPr id="21" name="Rectangle 20"/>
          <p:cNvSpPr/>
          <p:nvPr/>
        </p:nvSpPr>
        <p:spPr>
          <a:xfrm>
            <a:off x="6167446" y="5000636"/>
            <a:ext cx="1357322" cy="1384995"/>
          </a:xfrm>
          <a:prstGeom prst="rect">
            <a:avLst/>
          </a:prstGeom>
        </p:spPr>
        <p:txBody>
          <a:bodyPr wrap="square">
            <a:spAutoFit/>
          </a:bodyPr>
          <a:lstStyle/>
          <a:p>
            <a:pPr algn="ctr"/>
            <a:r>
              <a:rPr lang="en-US" sz="1400" dirty="0" smtClean="0"/>
              <a:t>Proactive Outreach to Hot Leads</a:t>
            </a:r>
          </a:p>
          <a:p>
            <a:pPr algn="ctr"/>
            <a:endParaRPr lang="en-US" sz="1400" dirty="0"/>
          </a:p>
          <a:p>
            <a:pPr algn="ctr"/>
            <a:r>
              <a:rPr lang="en-US" sz="1400" b="1" dirty="0" smtClean="0"/>
              <a:t>Focused Marketing</a:t>
            </a:r>
            <a:endParaRPr lang="en-US" sz="1400" b="1" dirty="0"/>
          </a:p>
        </p:txBody>
      </p:sp>
      <p:sp>
        <p:nvSpPr>
          <p:cNvPr id="22" name="Rectangle 21"/>
          <p:cNvSpPr/>
          <p:nvPr/>
        </p:nvSpPr>
        <p:spPr>
          <a:xfrm>
            <a:off x="7810520" y="5357826"/>
            <a:ext cx="1357322" cy="523220"/>
          </a:xfrm>
          <a:prstGeom prst="rect">
            <a:avLst/>
          </a:prstGeom>
        </p:spPr>
        <p:txBody>
          <a:bodyPr wrap="square">
            <a:spAutoFit/>
          </a:bodyPr>
          <a:lstStyle/>
          <a:p>
            <a:pPr algn="ctr"/>
            <a:r>
              <a:rPr lang="en-US" sz="1400" b="1" dirty="0" smtClean="0"/>
              <a:t>Higher Lead Conversion</a:t>
            </a:r>
            <a:endParaRPr lang="en-US"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6000792" cy="523220"/>
          </a:xfrm>
          <a:prstGeom prst="rect">
            <a:avLst/>
          </a:prstGeom>
          <a:noFill/>
        </p:spPr>
        <p:txBody>
          <a:bodyPr wrap="square" rtlCol="0">
            <a:spAutoFit/>
          </a:bodyPr>
          <a:lstStyle/>
          <a:p>
            <a:r>
              <a:rPr lang="en-US" sz="2800" dirty="0" smtClean="0">
                <a:latin typeface="Century" pitchFamily="18" charset="0"/>
              </a:rPr>
              <a:t>Goal of Case Study</a:t>
            </a:r>
            <a:endParaRPr lang="en-US" sz="2800" dirty="0">
              <a:latin typeface="Century" pitchFamily="18" charset="0"/>
            </a:endParaRPr>
          </a:p>
        </p:txBody>
      </p:sp>
      <p:sp>
        <p:nvSpPr>
          <p:cNvPr id="10" name="Rectangle 9"/>
          <p:cNvSpPr/>
          <p:nvPr/>
        </p:nvSpPr>
        <p:spPr>
          <a:xfrm>
            <a:off x="523844" y="1071546"/>
            <a:ext cx="9001188" cy="1200329"/>
          </a:xfrm>
          <a:prstGeom prst="rect">
            <a:avLst/>
          </a:prstGeom>
        </p:spPr>
        <p:txBody>
          <a:bodyPr wrap="square">
            <a:spAutoFit/>
          </a:bodyPr>
          <a:lstStyle/>
          <a:p>
            <a:r>
              <a:rPr lang="en-US" sz="1800" dirty="0"/>
              <a:t>Build a logistic regression model to assign a lead score </a:t>
            </a:r>
            <a:r>
              <a:rPr lang="en-US" sz="1800" dirty="0" smtClean="0"/>
              <a:t>to all leads. Customers with higher lead scores will have a higher chance of conversion.</a:t>
            </a:r>
          </a:p>
          <a:p>
            <a:endParaRPr lang="en-US" sz="1800" dirty="0"/>
          </a:p>
          <a:p>
            <a:r>
              <a:rPr lang="en-US" sz="1800" dirty="0" smtClean="0"/>
              <a:t>Target Lead Conversion Rate = 80%</a:t>
            </a:r>
            <a:endParaRPr lang="en-US" sz="1800" dirty="0"/>
          </a:p>
        </p:txBody>
      </p:sp>
      <p:pic>
        <p:nvPicPr>
          <p:cNvPr id="18435" name="Picture 3"/>
          <p:cNvPicPr>
            <a:picLocks noChangeAspect="1" noChangeArrowheads="1"/>
          </p:cNvPicPr>
          <p:nvPr/>
        </p:nvPicPr>
        <p:blipFill>
          <a:blip r:embed="rId2"/>
          <a:srcRect/>
          <a:stretch>
            <a:fillRect/>
          </a:stretch>
        </p:blipFill>
        <p:spPr bwMode="auto">
          <a:xfrm>
            <a:off x="1881166" y="2786058"/>
            <a:ext cx="3749675" cy="2378075"/>
          </a:xfrm>
          <a:prstGeom prst="rect">
            <a:avLst/>
          </a:prstGeom>
          <a:noFill/>
          <a:ln w="9525">
            <a:noFill/>
            <a:miter lim="800000"/>
            <a:headEnd/>
            <a:tailEnd/>
          </a:ln>
          <a:effectLst/>
        </p:spPr>
      </p:pic>
      <p:sp>
        <p:nvSpPr>
          <p:cNvPr id="25" name="Rectangle 24"/>
          <p:cNvSpPr/>
          <p:nvPr/>
        </p:nvSpPr>
        <p:spPr>
          <a:xfrm>
            <a:off x="3167050" y="3143248"/>
            <a:ext cx="2428892" cy="1643074"/>
          </a:xfrm>
          <a:prstGeom prst="rect">
            <a:avLst/>
          </a:prstGeom>
          <a:no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9530" y="3000372"/>
            <a:ext cx="1500198" cy="3231654"/>
          </a:xfrm>
          <a:prstGeom prst="rect">
            <a:avLst/>
          </a:prstGeom>
        </p:spPr>
        <p:txBody>
          <a:bodyPr wrap="square">
            <a:spAutoFit/>
          </a:bodyPr>
          <a:lstStyle/>
          <a:p>
            <a:pPr algn="ctr"/>
            <a:r>
              <a:rPr lang="en-US" sz="1600" b="1" dirty="0" smtClean="0"/>
              <a:t>Input:</a:t>
            </a:r>
          </a:p>
          <a:p>
            <a:pPr algn="ctr"/>
            <a:endParaRPr lang="en-US" sz="1600" b="1" dirty="0"/>
          </a:p>
          <a:p>
            <a:r>
              <a:rPr lang="en-US" sz="1200" dirty="0" smtClean="0"/>
              <a:t>Data for previous Leads with important attributes </a:t>
            </a:r>
          </a:p>
          <a:p>
            <a:endParaRPr lang="en-US" sz="1200" dirty="0" smtClean="0"/>
          </a:p>
          <a:p>
            <a:pPr marL="180975" indent="-180975">
              <a:buFont typeface="Arial" pitchFamily="34" charset="0"/>
              <a:buChar char="•"/>
            </a:pPr>
            <a:r>
              <a:rPr lang="en-US" sz="1200" dirty="0" smtClean="0"/>
              <a:t>Lead Source</a:t>
            </a:r>
          </a:p>
          <a:p>
            <a:pPr marL="180975" indent="-180975">
              <a:buFont typeface="Arial" pitchFamily="34" charset="0"/>
              <a:buChar char="•"/>
            </a:pPr>
            <a:endParaRPr lang="en-US" sz="1200" dirty="0" smtClean="0"/>
          </a:p>
          <a:p>
            <a:pPr marL="180975" indent="-180975">
              <a:buFont typeface="Arial" pitchFamily="34" charset="0"/>
              <a:buChar char="•"/>
            </a:pPr>
            <a:r>
              <a:rPr lang="en-US" sz="1200" dirty="0" smtClean="0"/>
              <a:t>Time Spend on </a:t>
            </a:r>
          </a:p>
          <a:p>
            <a:pPr marL="180975" indent="-180975">
              <a:buFont typeface="Arial" pitchFamily="34" charset="0"/>
              <a:buChar char="•"/>
            </a:pPr>
            <a:endParaRPr lang="en-US" sz="1200" dirty="0" smtClean="0"/>
          </a:p>
          <a:p>
            <a:pPr marL="180975" indent="-180975">
              <a:buFont typeface="Arial" pitchFamily="34" charset="0"/>
              <a:buChar char="•"/>
            </a:pPr>
            <a:r>
              <a:rPr lang="en-US" sz="1200" dirty="0" smtClean="0"/>
              <a:t>Website</a:t>
            </a:r>
          </a:p>
          <a:p>
            <a:pPr marL="180975" indent="-180975">
              <a:buFont typeface="Arial" pitchFamily="34" charset="0"/>
              <a:buChar char="•"/>
            </a:pPr>
            <a:endParaRPr lang="en-US" sz="1200" dirty="0" smtClean="0"/>
          </a:p>
          <a:p>
            <a:pPr marL="180975" indent="-180975">
              <a:buFont typeface="Arial" pitchFamily="34" charset="0"/>
              <a:buChar char="•"/>
            </a:pPr>
            <a:r>
              <a:rPr lang="en-US" sz="1200" dirty="0" smtClean="0"/>
              <a:t>Current Occupation</a:t>
            </a:r>
          </a:p>
          <a:p>
            <a:pPr marL="180975" indent="-180975">
              <a:buFont typeface="Arial" pitchFamily="34" charset="0"/>
              <a:buChar char="•"/>
            </a:pPr>
            <a:endParaRPr lang="en-US" sz="1200" dirty="0" smtClean="0"/>
          </a:p>
          <a:p>
            <a:pPr marL="180975" indent="-180975">
              <a:buFont typeface="Arial" pitchFamily="34" charset="0"/>
              <a:buChar char="•"/>
            </a:pPr>
            <a:r>
              <a:rPr lang="en-US" sz="1200" dirty="0" smtClean="0"/>
              <a:t>Converted etc</a:t>
            </a:r>
            <a:r>
              <a:rPr lang="en-US" sz="1600" dirty="0" smtClean="0"/>
              <a:t>. </a:t>
            </a:r>
            <a:endParaRPr lang="en-US" sz="1600" dirty="0"/>
          </a:p>
        </p:txBody>
      </p:sp>
      <p:sp>
        <p:nvSpPr>
          <p:cNvPr id="27" name="Rectangle 26"/>
          <p:cNvSpPr/>
          <p:nvPr/>
        </p:nvSpPr>
        <p:spPr>
          <a:xfrm>
            <a:off x="2881298" y="5000636"/>
            <a:ext cx="3357586" cy="1631216"/>
          </a:xfrm>
          <a:prstGeom prst="rect">
            <a:avLst/>
          </a:prstGeom>
        </p:spPr>
        <p:txBody>
          <a:bodyPr wrap="square">
            <a:spAutoFit/>
          </a:bodyPr>
          <a:lstStyle/>
          <a:p>
            <a:pPr algn="ctr"/>
            <a:r>
              <a:rPr lang="en-US" sz="1600" b="1" dirty="0" smtClean="0"/>
              <a:t>Logistic Regression Model:</a:t>
            </a:r>
          </a:p>
          <a:p>
            <a:endParaRPr lang="en-US" sz="1200" dirty="0" smtClean="0"/>
          </a:p>
          <a:p>
            <a:pPr marL="180975" indent="-180975">
              <a:lnSpc>
                <a:spcPct val="150000"/>
              </a:lnSpc>
              <a:buFont typeface="Wingdings" pitchFamily="2" charset="2"/>
              <a:buChar char="§"/>
            </a:pPr>
            <a:r>
              <a:rPr lang="en-US" sz="1200" dirty="0" smtClean="0"/>
              <a:t>Understand pattern in past data</a:t>
            </a:r>
          </a:p>
          <a:p>
            <a:pPr marL="180975" indent="-180975">
              <a:lnSpc>
                <a:spcPct val="150000"/>
              </a:lnSpc>
              <a:buFont typeface="Wingdings" pitchFamily="2" charset="2"/>
              <a:buChar char="§"/>
            </a:pPr>
            <a:r>
              <a:rPr lang="en-US" sz="1200" dirty="0" smtClean="0"/>
              <a:t>Identify important attributes</a:t>
            </a:r>
          </a:p>
          <a:p>
            <a:pPr marL="180975" indent="-180975">
              <a:lnSpc>
                <a:spcPct val="150000"/>
              </a:lnSpc>
              <a:buFont typeface="Wingdings" pitchFamily="2" charset="2"/>
              <a:buChar char="§"/>
            </a:pPr>
            <a:r>
              <a:rPr lang="en-US" sz="1200" dirty="0" smtClean="0"/>
              <a:t>Predict Probability (Lead Score) of a Lead getting converted</a:t>
            </a:r>
            <a:endParaRPr lang="en-US" sz="1600" b="1" dirty="0" smtClean="0"/>
          </a:p>
        </p:txBody>
      </p:sp>
      <p:sp>
        <p:nvSpPr>
          <p:cNvPr id="28" name="Rectangle 27"/>
          <p:cNvSpPr/>
          <p:nvPr/>
        </p:nvSpPr>
        <p:spPr>
          <a:xfrm>
            <a:off x="6310322" y="4786322"/>
            <a:ext cx="3238488" cy="1631216"/>
          </a:xfrm>
          <a:prstGeom prst="rect">
            <a:avLst/>
          </a:prstGeom>
        </p:spPr>
        <p:txBody>
          <a:bodyPr wrap="square">
            <a:spAutoFit/>
          </a:bodyPr>
          <a:lstStyle/>
          <a:p>
            <a:pPr algn="ctr"/>
            <a:r>
              <a:rPr lang="en-US" sz="1600" b="1" dirty="0" smtClean="0"/>
              <a:t>Probability of Lead Conversion (Lead Score) :</a:t>
            </a:r>
          </a:p>
          <a:p>
            <a:pPr algn="ctr"/>
            <a:endParaRPr lang="en-US" sz="1600" b="1" dirty="0"/>
          </a:p>
          <a:p>
            <a:r>
              <a:rPr lang="en-US" sz="1200" dirty="0" smtClean="0"/>
              <a:t>Apply a calculated Probability cutoff to identify hot Leads</a:t>
            </a:r>
          </a:p>
          <a:p>
            <a:endParaRPr lang="en-US" sz="1200" dirty="0" smtClean="0"/>
          </a:p>
          <a:p>
            <a:pPr marL="180975" indent="-180975"/>
            <a:endParaRPr lang="en-US" sz="1600" dirty="0"/>
          </a:p>
        </p:txBody>
      </p:sp>
      <p:pic>
        <p:nvPicPr>
          <p:cNvPr id="18437" name="Picture 5" descr="Probability Icons - Free SVG &amp; PNG Probability Images - Noun Project"/>
          <p:cNvPicPr>
            <a:picLocks noChangeAspect="1" noChangeArrowheads="1"/>
          </p:cNvPicPr>
          <p:nvPr/>
        </p:nvPicPr>
        <p:blipFill>
          <a:blip r:embed="rId3"/>
          <a:srcRect/>
          <a:stretch>
            <a:fillRect/>
          </a:stretch>
        </p:blipFill>
        <p:spPr bwMode="auto">
          <a:xfrm>
            <a:off x="6953264" y="2786059"/>
            <a:ext cx="1785949" cy="1785950"/>
          </a:xfrm>
          <a:prstGeom prst="rect">
            <a:avLst/>
          </a:prstGeom>
          <a:noFill/>
        </p:spPr>
      </p:pic>
      <p:cxnSp>
        <p:nvCxnSpPr>
          <p:cNvPr id="30" name="Straight Arrow Connector 29"/>
          <p:cNvCxnSpPr/>
          <p:nvPr/>
        </p:nvCxnSpPr>
        <p:spPr>
          <a:xfrm>
            <a:off x="5738818" y="4000504"/>
            <a:ext cx="100013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144064" cy="523220"/>
          </a:xfrm>
          <a:prstGeom prst="rect">
            <a:avLst/>
          </a:prstGeom>
          <a:noFill/>
        </p:spPr>
        <p:txBody>
          <a:bodyPr wrap="square" rtlCol="0">
            <a:spAutoFit/>
          </a:bodyPr>
          <a:lstStyle/>
          <a:p>
            <a:r>
              <a:rPr lang="en-US" sz="2800" dirty="0" smtClean="0">
                <a:latin typeface="Century" pitchFamily="18" charset="0"/>
              </a:rPr>
              <a:t>Solving for Data Nuances</a:t>
            </a:r>
            <a:endParaRPr lang="en-US" sz="2800" dirty="0">
              <a:latin typeface="Century" pitchFamily="18" charset="0"/>
            </a:endParaRPr>
          </a:p>
        </p:txBody>
      </p:sp>
      <p:sp>
        <p:nvSpPr>
          <p:cNvPr id="6" name="Pentagon 5"/>
          <p:cNvSpPr/>
          <p:nvPr/>
        </p:nvSpPr>
        <p:spPr>
          <a:xfrm>
            <a:off x="1952604" y="1500174"/>
            <a:ext cx="1714512" cy="828000"/>
          </a:xfrm>
          <a:prstGeom prst="homePlate">
            <a:avLst/>
          </a:prstGeom>
          <a:solidFill>
            <a:srgbClr val="ABD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09992" y="1702346"/>
            <a:ext cx="2286016" cy="369332"/>
          </a:xfrm>
          <a:prstGeom prst="rect">
            <a:avLst/>
          </a:prstGeom>
        </p:spPr>
        <p:txBody>
          <a:bodyPr wrap="square">
            <a:spAutoFit/>
          </a:bodyPr>
          <a:lstStyle/>
          <a:p>
            <a:r>
              <a:rPr lang="en-US" sz="1800" dirty="0" smtClean="0"/>
              <a:t>1. Importing Data</a:t>
            </a:r>
            <a:endParaRPr lang="en-US" sz="1800" dirty="0"/>
          </a:p>
        </p:txBody>
      </p:sp>
      <p:sp>
        <p:nvSpPr>
          <p:cNvPr id="15" name="Rectangle 14"/>
          <p:cNvSpPr/>
          <p:nvPr/>
        </p:nvSpPr>
        <p:spPr>
          <a:xfrm>
            <a:off x="3809992" y="2643182"/>
            <a:ext cx="5286412" cy="584775"/>
          </a:xfrm>
          <a:prstGeom prst="rect">
            <a:avLst/>
          </a:prstGeom>
        </p:spPr>
        <p:txBody>
          <a:bodyPr wrap="square">
            <a:spAutoFit/>
          </a:bodyPr>
          <a:lstStyle/>
          <a:p>
            <a:r>
              <a:rPr lang="en-US" sz="1800" dirty="0" smtClean="0"/>
              <a:t>2. Understanding Data</a:t>
            </a:r>
          </a:p>
          <a:p>
            <a:r>
              <a:rPr lang="en-US" sz="1400" dirty="0" smtClean="0"/>
              <a:t>Understanding Data Types, understanding data values</a:t>
            </a:r>
            <a:endParaRPr lang="en-US" sz="1400" dirty="0"/>
          </a:p>
        </p:txBody>
      </p:sp>
      <p:sp>
        <p:nvSpPr>
          <p:cNvPr id="21" name="Pentagon 20"/>
          <p:cNvSpPr/>
          <p:nvPr/>
        </p:nvSpPr>
        <p:spPr>
          <a:xfrm>
            <a:off x="1952604" y="2536025"/>
            <a:ext cx="1714512" cy="828000"/>
          </a:xfrm>
          <a:prstGeom prst="homePlate">
            <a:avLst/>
          </a:prstGeom>
          <a:solidFill>
            <a:srgbClr val="ABD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p:cNvSpPr/>
          <p:nvPr/>
        </p:nvSpPr>
        <p:spPr>
          <a:xfrm>
            <a:off x="1952604" y="3571876"/>
            <a:ext cx="1714512" cy="828000"/>
          </a:xfrm>
          <a:prstGeom prst="homePlate">
            <a:avLst/>
          </a:prstGeom>
          <a:solidFill>
            <a:srgbClr val="ABD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entagon 22"/>
          <p:cNvSpPr/>
          <p:nvPr/>
        </p:nvSpPr>
        <p:spPr>
          <a:xfrm>
            <a:off x="1952604" y="4607727"/>
            <a:ext cx="1714512" cy="828000"/>
          </a:xfrm>
          <a:prstGeom prst="homePlate">
            <a:avLst/>
          </a:prstGeom>
          <a:solidFill>
            <a:srgbClr val="ABD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entagon 23"/>
          <p:cNvSpPr/>
          <p:nvPr/>
        </p:nvSpPr>
        <p:spPr>
          <a:xfrm>
            <a:off x="1952604" y="5643578"/>
            <a:ext cx="1714512" cy="828000"/>
          </a:xfrm>
          <a:prstGeom prst="homePlate">
            <a:avLst/>
          </a:prstGeom>
          <a:solidFill>
            <a:srgbClr val="ABD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1190668" y="3714752"/>
            <a:ext cx="5072098"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09992" y="3701481"/>
            <a:ext cx="5286412" cy="584775"/>
          </a:xfrm>
          <a:prstGeom prst="rect">
            <a:avLst/>
          </a:prstGeom>
        </p:spPr>
        <p:txBody>
          <a:bodyPr wrap="square">
            <a:spAutoFit/>
          </a:bodyPr>
          <a:lstStyle/>
          <a:p>
            <a:r>
              <a:rPr lang="en-US" sz="1800" dirty="0"/>
              <a:t>3</a:t>
            </a:r>
            <a:r>
              <a:rPr lang="en-US" sz="1800" dirty="0" smtClean="0"/>
              <a:t>. Data Cleaning</a:t>
            </a:r>
          </a:p>
          <a:p>
            <a:r>
              <a:rPr lang="en-US" sz="1400" b="1" dirty="0" smtClean="0"/>
              <a:t>Handling Null Values</a:t>
            </a:r>
            <a:r>
              <a:rPr lang="en-US" sz="1400" dirty="0" smtClean="0"/>
              <a:t>, Treatment of </a:t>
            </a:r>
            <a:r>
              <a:rPr lang="en-US" sz="1400" b="1" dirty="0" smtClean="0"/>
              <a:t>Outliers</a:t>
            </a:r>
            <a:endParaRPr lang="en-US" sz="1400" b="1" dirty="0"/>
          </a:p>
        </p:txBody>
      </p:sp>
      <p:sp>
        <p:nvSpPr>
          <p:cNvPr id="27" name="Rectangle 26"/>
          <p:cNvSpPr/>
          <p:nvPr/>
        </p:nvSpPr>
        <p:spPr>
          <a:xfrm>
            <a:off x="3809992" y="4629045"/>
            <a:ext cx="5286412" cy="800219"/>
          </a:xfrm>
          <a:prstGeom prst="rect">
            <a:avLst/>
          </a:prstGeom>
        </p:spPr>
        <p:txBody>
          <a:bodyPr wrap="square">
            <a:spAutoFit/>
          </a:bodyPr>
          <a:lstStyle/>
          <a:p>
            <a:r>
              <a:rPr lang="en-US" sz="1800" dirty="0"/>
              <a:t>4</a:t>
            </a:r>
            <a:r>
              <a:rPr lang="en-US" sz="1800" dirty="0" smtClean="0"/>
              <a:t>. Exploratory Data Analysis</a:t>
            </a:r>
          </a:p>
          <a:p>
            <a:r>
              <a:rPr lang="en-US" sz="1400" b="1" dirty="0" err="1" smtClean="0"/>
              <a:t>Univariate</a:t>
            </a:r>
            <a:r>
              <a:rPr lang="en-US" sz="1400" b="1" dirty="0" smtClean="0"/>
              <a:t> and </a:t>
            </a:r>
            <a:r>
              <a:rPr lang="en-US" sz="1400" b="1" dirty="0" err="1" smtClean="0"/>
              <a:t>Bivariate</a:t>
            </a:r>
            <a:r>
              <a:rPr lang="en-US" sz="1400" b="1" dirty="0" smtClean="0"/>
              <a:t> Analysis</a:t>
            </a:r>
            <a:r>
              <a:rPr lang="en-US" sz="1400" dirty="0" smtClean="0"/>
              <a:t>, Creating Visualization for </a:t>
            </a:r>
            <a:r>
              <a:rPr lang="en-US" sz="1400" b="1" dirty="0" smtClean="0"/>
              <a:t>Deeper understanding</a:t>
            </a:r>
            <a:r>
              <a:rPr lang="en-US" sz="1400" dirty="0" smtClean="0"/>
              <a:t> of data, Identifying important variables for next step</a:t>
            </a:r>
            <a:endParaRPr lang="en-US" sz="1400" dirty="0"/>
          </a:p>
        </p:txBody>
      </p:sp>
      <p:sp>
        <p:nvSpPr>
          <p:cNvPr id="28" name="Rectangle 27"/>
          <p:cNvSpPr/>
          <p:nvPr/>
        </p:nvSpPr>
        <p:spPr>
          <a:xfrm>
            <a:off x="3809992" y="5643578"/>
            <a:ext cx="5286412" cy="1015663"/>
          </a:xfrm>
          <a:prstGeom prst="rect">
            <a:avLst/>
          </a:prstGeom>
        </p:spPr>
        <p:txBody>
          <a:bodyPr wrap="square">
            <a:spAutoFit/>
          </a:bodyPr>
          <a:lstStyle/>
          <a:p>
            <a:r>
              <a:rPr lang="en-US" sz="1800" dirty="0" smtClean="0"/>
              <a:t>5. </a:t>
            </a:r>
            <a:r>
              <a:rPr lang="en-US" sz="1800" dirty="0" smtClean="0"/>
              <a:t>Data Preparation &amp; Feature </a:t>
            </a:r>
            <a:r>
              <a:rPr lang="en-US" sz="1800" dirty="0" smtClean="0"/>
              <a:t>Engineering</a:t>
            </a:r>
          </a:p>
          <a:p>
            <a:r>
              <a:rPr lang="en-US" sz="1400" dirty="0" smtClean="0"/>
              <a:t>Removing unimportant variables, Creating </a:t>
            </a:r>
            <a:r>
              <a:rPr lang="en-US" sz="1400" b="1" dirty="0" smtClean="0"/>
              <a:t>Dummy Variables </a:t>
            </a:r>
            <a:r>
              <a:rPr lang="en-US" sz="1400" dirty="0" smtClean="0"/>
              <a:t>for Categorical data, </a:t>
            </a:r>
            <a:r>
              <a:rPr lang="en-US" sz="1400" dirty="0" smtClean="0"/>
              <a:t>Creating Separate sets for </a:t>
            </a:r>
            <a:r>
              <a:rPr lang="en-US" sz="1400" b="1" dirty="0" smtClean="0"/>
              <a:t>Training and Test Data</a:t>
            </a:r>
            <a:r>
              <a:rPr lang="en-US" sz="1400" dirty="0" smtClean="0"/>
              <a:t>, </a:t>
            </a:r>
            <a:r>
              <a:rPr lang="en-US" sz="1400" b="1" dirty="0" smtClean="0"/>
              <a:t>Standardizing</a:t>
            </a:r>
            <a:r>
              <a:rPr lang="en-US" sz="1400" dirty="0" smtClean="0"/>
              <a:t> </a:t>
            </a:r>
            <a:r>
              <a:rPr lang="en-US" sz="1400" dirty="0" smtClean="0"/>
              <a:t>Numerical </a:t>
            </a:r>
            <a:r>
              <a:rPr lang="en-US" sz="1400" dirty="0" smtClean="0"/>
              <a:t>Variables</a:t>
            </a:r>
            <a:endParaRPr lang="en-US" sz="1400" dirty="0"/>
          </a:p>
        </p:txBody>
      </p:sp>
      <p:pic>
        <p:nvPicPr>
          <p:cNvPr id="17410" name="Picture 2" descr="Import Data Icons - Free SVG &amp; PNG Import Data Images - Noun ..."/>
          <p:cNvPicPr>
            <a:picLocks noChangeAspect="1" noChangeArrowheads="1"/>
          </p:cNvPicPr>
          <p:nvPr/>
        </p:nvPicPr>
        <p:blipFill>
          <a:blip r:embed="rId2"/>
          <a:srcRect/>
          <a:stretch>
            <a:fillRect/>
          </a:stretch>
        </p:blipFill>
        <p:spPr bwMode="auto">
          <a:xfrm>
            <a:off x="2362182" y="1581137"/>
            <a:ext cx="642942" cy="642942"/>
          </a:xfrm>
          <a:prstGeom prst="rect">
            <a:avLst/>
          </a:prstGeom>
          <a:noFill/>
        </p:spPr>
      </p:pic>
      <p:pic>
        <p:nvPicPr>
          <p:cNvPr id="17412" name="Picture 4" descr="Analyzing, research, results, scanning, translate, understand icon -  Download on Iconfinder"/>
          <p:cNvPicPr>
            <a:picLocks noChangeAspect="1" noChangeArrowheads="1"/>
          </p:cNvPicPr>
          <p:nvPr/>
        </p:nvPicPr>
        <p:blipFill>
          <a:blip r:embed="rId3" cstate="print"/>
          <a:srcRect/>
          <a:stretch>
            <a:fillRect/>
          </a:stretch>
        </p:blipFill>
        <p:spPr bwMode="auto">
          <a:xfrm>
            <a:off x="2316185" y="2600319"/>
            <a:ext cx="707989" cy="707989"/>
          </a:xfrm>
          <a:prstGeom prst="rect">
            <a:avLst/>
          </a:prstGeom>
          <a:noFill/>
        </p:spPr>
      </p:pic>
      <p:pic>
        <p:nvPicPr>
          <p:cNvPr id="17414" name="Picture 6" descr="Exploratory Analysis Icons - Free SVG &amp; PNG Exploratory ..."/>
          <p:cNvPicPr>
            <a:picLocks noChangeAspect="1" noChangeArrowheads="1"/>
          </p:cNvPicPr>
          <p:nvPr/>
        </p:nvPicPr>
        <p:blipFill>
          <a:blip r:embed="rId4"/>
          <a:srcRect/>
          <a:stretch>
            <a:fillRect/>
          </a:stretch>
        </p:blipFill>
        <p:spPr bwMode="auto">
          <a:xfrm>
            <a:off x="2238356" y="4643446"/>
            <a:ext cx="785802" cy="785803"/>
          </a:xfrm>
          <a:prstGeom prst="rect">
            <a:avLst/>
          </a:prstGeom>
          <a:noFill/>
        </p:spPr>
      </p:pic>
      <p:pic>
        <p:nvPicPr>
          <p:cNvPr id="17416" name="Picture 8" descr="Data Cleansing Icons - Free SVG &amp; PNG Data Cleansing Images ..."/>
          <p:cNvPicPr>
            <a:picLocks noChangeAspect="1" noChangeArrowheads="1"/>
          </p:cNvPicPr>
          <p:nvPr/>
        </p:nvPicPr>
        <p:blipFill>
          <a:blip r:embed="rId5"/>
          <a:srcRect/>
          <a:stretch>
            <a:fillRect/>
          </a:stretch>
        </p:blipFill>
        <p:spPr bwMode="auto">
          <a:xfrm>
            <a:off x="2285982" y="3633805"/>
            <a:ext cx="714364" cy="714364"/>
          </a:xfrm>
          <a:prstGeom prst="rect">
            <a:avLst/>
          </a:prstGeom>
          <a:noFill/>
        </p:spPr>
      </p:pic>
      <p:pic>
        <p:nvPicPr>
          <p:cNvPr id="17418" name="Picture 10" descr="Data Engineer Technical Skills Colored Icon In Powerpoint ..."/>
          <p:cNvPicPr>
            <a:picLocks noChangeAspect="1" noChangeArrowheads="1"/>
          </p:cNvPicPr>
          <p:nvPr/>
        </p:nvPicPr>
        <p:blipFill>
          <a:blip r:embed="rId6" cstate="print">
            <a:clrChange>
              <a:clrFrom>
                <a:srgbClr val="FFFFFF"/>
              </a:clrFrom>
              <a:clrTo>
                <a:srgbClr val="FFFFFF">
                  <a:alpha val="0"/>
                </a:srgbClr>
              </a:clrTo>
            </a:clrChange>
            <a:duotone>
              <a:prstClr val="black"/>
              <a:schemeClr val="tx2">
                <a:tint val="45000"/>
                <a:satMod val="400000"/>
              </a:schemeClr>
            </a:duotone>
          </a:blip>
          <a:srcRect l="29733" t="28958" r="28381" b="13127"/>
          <a:stretch>
            <a:fillRect/>
          </a:stretch>
        </p:blipFill>
        <p:spPr bwMode="auto">
          <a:xfrm>
            <a:off x="2238356" y="5715016"/>
            <a:ext cx="918489" cy="71438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6000792" cy="523220"/>
          </a:xfrm>
          <a:prstGeom prst="rect">
            <a:avLst/>
          </a:prstGeom>
          <a:noFill/>
        </p:spPr>
        <p:txBody>
          <a:bodyPr wrap="square" rtlCol="0">
            <a:spAutoFit/>
          </a:bodyPr>
          <a:lstStyle/>
          <a:p>
            <a:r>
              <a:rPr lang="en-US" sz="2800" dirty="0" smtClean="0">
                <a:latin typeface="Century" pitchFamily="18" charset="0"/>
              </a:rPr>
              <a:t>Data Understanding</a:t>
            </a:r>
            <a:endParaRPr lang="en-US" sz="2800" dirty="0">
              <a:latin typeface="Century" pitchFamily="18" charset="0"/>
            </a:endParaRPr>
          </a:p>
        </p:txBody>
      </p:sp>
      <p:sp>
        <p:nvSpPr>
          <p:cNvPr id="10" name="Rectangle 9"/>
          <p:cNvSpPr/>
          <p:nvPr/>
        </p:nvSpPr>
        <p:spPr>
          <a:xfrm>
            <a:off x="523844" y="1071546"/>
            <a:ext cx="9001188" cy="5693866"/>
          </a:xfrm>
          <a:prstGeom prst="rect">
            <a:avLst/>
          </a:prstGeom>
        </p:spPr>
        <p:txBody>
          <a:bodyPr wrap="square">
            <a:spAutoFit/>
          </a:bodyPr>
          <a:lstStyle/>
          <a:p>
            <a:r>
              <a:rPr lang="en-US" sz="1800" dirty="0" smtClean="0"/>
              <a:t>The Data has 9240 records and 37 Columns</a:t>
            </a:r>
          </a:p>
          <a:p>
            <a:endParaRPr lang="en-US" sz="1800" dirty="0" smtClean="0"/>
          </a:p>
          <a:p>
            <a:pPr marL="180975" indent="-180975">
              <a:buFont typeface="Wingdings" pitchFamily="2" charset="2"/>
              <a:buChar char="§"/>
            </a:pPr>
            <a:r>
              <a:rPr lang="en-US" sz="1800" dirty="0" smtClean="0"/>
              <a:t>Prospect ID </a:t>
            </a:r>
            <a:r>
              <a:rPr lang="en-US" sz="1400" dirty="0" smtClean="0"/>
              <a:t>and </a:t>
            </a:r>
            <a:r>
              <a:rPr lang="en-US" sz="1800" dirty="0" smtClean="0"/>
              <a:t>Lead ID </a:t>
            </a:r>
            <a:r>
              <a:rPr lang="en-US" sz="1400" dirty="0" smtClean="0"/>
              <a:t>for identification purposes</a:t>
            </a:r>
          </a:p>
          <a:p>
            <a:pPr marL="180975" indent="-180975">
              <a:buFont typeface="Wingdings" pitchFamily="2" charset="2"/>
              <a:buChar char="§"/>
            </a:pPr>
            <a:endParaRPr lang="en-US" sz="1400" dirty="0" smtClean="0"/>
          </a:p>
          <a:p>
            <a:pPr marL="180975" indent="-180975">
              <a:buFont typeface="Wingdings" pitchFamily="2" charset="2"/>
              <a:buChar char="§"/>
            </a:pPr>
            <a:endParaRPr lang="en-US" sz="1400" dirty="0"/>
          </a:p>
          <a:p>
            <a:pPr marL="180975" indent="-180975">
              <a:buFont typeface="Wingdings" pitchFamily="2" charset="2"/>
              <a:buChar char="§"/>
            </a:pPr>
            <a:r>
              <a:rPr lang="en-US" sz="1800" dirty="0" smtClean="0"/>
              <a:t>Target Variables </a:t>
            </a:r>
            <a:r>
              <a:rPr lang="en-US" sz="1400" dirty="0" smtClean="0"/>
              <a:t>- Converted</a:t>
            </a:r>
          </a:p>
          <a:p>
            <a:pPr marL="180975" indent="-180975">
              <a:buFont typeface="Wingdings" pitchFamily="2" charset="2"/>
              <a:buChar char="§"/>
            </a:pPr>
            <a:endParaRPr lang="en-US" sz="1400" dirty="0" smtClean="0"/>
          </a:p>
          <a:p>
            <a:pPr marL="180975" indent="-180975">
              <a:buFont typeface="Wingdings" pitchFamily="2" charset="2"/>
              <a:buChar char="§"/>
            </a:pPr>
            <a:endParaRPr lang="en-US" sz="1400" dirty="0" smtClean="0"/>
          </a:p>
          <a:p>
            <a:pPr marL="180975" indent="-180975">
              <a:buFont typeface="Wingdings" pitchFamily="2" charset="2"/>
              <a:buChar char="§"/>
            </a:pPr>
            <a:r>
              <a:rPr lang="en-US" sz="1800" dirty="0" smtClean="0"/>
              <a:t>Numerical Variables </a:t>
            </a:r>
          </a:p>
          <a:p>
            <a:pPr marL="180975"/>
            <a:r>
              <a:rPr lang="en-US" sz="1400" dirty="0" err="1" smtClean="0"/>
              <a:t>TotalVisits</a:t>
            </a:r>
            <a:r>
              <a:rPr lang="en-US" sz="1400" dirty="0" smtClean="0"/>
              <a:t>, Total Time Spent on Website, Page Views Per Visit</a:t>
            </a:r>
          </a:p>
          <a:p>
            <a:pPr marL="180975" indent="-180975">
              <a:buFont typeface="Wingdings" pitchFamily="2" charset="2"/>
              <a:buChar char="§"/>
            </a:pPr>
            <a:endParaRPr lang="en-US" sz="1400" dirty="0" smtClean="0"/>
          </a:p>
          <a:p>
            <a:pPr marL="180975" indent="-180975">
              <a:buFont typeface="Wingdings" pitchFamily="2" charset="2"/>
              <a:buChar char="§"/>
            </a:pPr>
            <a:endParaRPr lang="en-US" sz="1400" dirty="0"/>
          </a:p>
          <a:p>
            <a:pPr marL="180975" indent="-180975">
              <a:buFont typeface="Wingdings" pitchFamily="2" charset="2"/>
              <a:buChar char="§"/>
            </a:pPr>
            <a:r>
              <a:rPr lang="en-US" sz="1800" dirty="0" smtClean="0"/>
              <a:t>Important Categorical Variables </a:t>
            </a:r>
          </a:p>
          <a:p>
            <a:pPr marL="180975"/>
            <a:r>
              <a:rPr lang="en-US" sz="1400" b="1" dirty="0" smtClean="0"/>
              <a:t>Lead Origin, Lead Source, Last Activity, What is your current occupation</a:t>
            </a:r>
            <a:r>
              <a:rPr lang="en-US" sz="1400" dirty="0" smtClean="0"/>
              <a:t>, </a:t>
            </a:r>
            <a:r>
              <a:rPr lang="en-US" sz="1400" b="1" dirty="0" smtClean="0"/>
              <a:t>Last Notable Activity</a:t>
            </a:r>
            <a:r>
              <a:rPr lang="en-US" sz="1400" dirty="0" smtClean="0"/>
              <a:t>.  There are more but limiting the list to important ones identified in the first view</a:t>
            </a:r>
          </a:p>
          <a:p>
            <a:pPr marL="180975"/>
            <a:endParaRPr lang="en-US" sz="1400" dirty="0" smtClean="0"/>
          </a:p>
          <a:p>
            <a:pPr marL="180975"/>
            <a:endParaRPr lang="en-US" sz="1400" dirty="0"/>
          </a:p>
          <a:p>
            <a:pPr marL="180975" lvl="0" indent="-180975">
              <a:buFont typeface="Wingdings" pitchFamily="2" charset="2"/>
              <a:buChar char="§"/>
            </a:pPr>
            <a:r>
              <a:rPr lang="en-US" sz="1800" dirty="0" smtClean="0">
                <a:solidFill>
                  <a:prstClr val="black"/>
                </a:solidFill>
              </a:rPr>
              <a:t>Not Important Variables :</a:t>
            </a:r>
          </a:p>
          <a:p>
            <a:pPr marL="180975"/>
            <a:r>
              <a:rPr lang="en-US" sz="1400" dirty="0" smtClean="0"/>
              <a:t>Many Variables had </a:t>
            </a:r>
            <a:r>
              <a:rPr lang="en-US" sz="1400" b="1" dirty="0" smtClean="0"/>
              <a:t>high percentage of null / select (to be treated as null) </a:t>
            </a:r>
            <a:r>
              <a:rPr lang="en-US" sz="1400" b="1" dirty="0" smtClean="0"/>
              <a:t>. </a:t>
            </a:r>
            <a:r>
              <a:rPr lang="en-US" sz="1400" dirty="0" smtClean="0"/>
              <a:t>Finally we </a:t>
            </a:r>
            <a:r>
              <a:rPr lang="en-US" sz="1400" dirty="0" smtClean="0"/>
              <a:t>dropped all those columns which had more than 30% null values</a:t>
            </a:r>
            <a:r>
              <a:rPr lang="en-US" sz="1400" b="1" dirty="0" smtClean="0"/>
              <a:t>. </a:t>
            </a:r>
            <a:r>
              <a:rPr lang="en-US" sz="1400" dirty="0" smtClean="0"/>
              <a:t>Examples </a:t>
            </a:r>
            <a:r>
              <a:rPr lang="en-US" sz="1400" dirty="0" smtClean="0"/>
              <a:t>- Lead Quality, Lead Profile, City, </a:t>
            </a:r>
            <a:r>
              <a:rPr lang="en-US" sz="1400" dirty="0" err="1" smtClean="0"/>
              <a:t>Asymmetrique</a:t>
            </a:r>
            <a:r>
              <a:rPr lang="en-US" sz="1400" dirty="0" smtClean="0"/>
              <a:t> Activity Index, </a:t>
            </a:r>
            <a:r>
              <a:rPr lang="en-US" sz="1400" dirty="0" err="1" smtClean="0"/>
              <a:t>Asymmetrique</a:t>
            </a:r>
            <a:r>
              <a:rPr lang="en-US" sz="1400" dirty="0" smtClean="0"/>
              <a:t> Profile Index, </a:t>
            </a:r>
            <a:r>
              <a:rPr lang="en-US" sz="1400" dirty="0" err="1" smtClean="0"/>
              <a:t>Asymmetrique</a:t>
            </a:r>
            <a:r>
              <a:rPr lang="en-US" sz="1400" dirty="0" smtClean="0"/>
              <a:t> Activity Score, </a:t>
            </a:r>
            <a:r>
              <a:rPr lang="en-US" sz="1400" dirty="0" err="1" smtClean="0"/>
              <a:t>Asymmetrique</a:t>
            </a:r>
            <a:r>
              <a:rPr lang="en-US" sz="1400" dirty="0" smtClean="0"/>
              <a:t> Profile Score</a:t>
            </a:r>
          </a:p>
          <a:p>
            <a:pPr marL="180975"/>
            <a:endParaRPr lang="en-US" sz="1400" dirty="0"/>
          </a:p>
          <a:p>
            <a:pPr marL="180975"/>
            <a:r>
              <a:rPr lang="en-US" sz="1400" dirty="0" smtClean="0"/>
              <a:t>Many variables has only one value corresponding to 100%  frequency. These do not add much value and can be dropped. Examples - Do Not Call, What matters most to you in choosing a course, Search, Magazine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66654" y="928670"/>
            <a:ext cx="9453594" cy="3458632"/>
          </a:xfrm>
          <a:prstGeom prst="rect">
            <a:avLst/>
          </a:prstGeom>
          <a:noFill/>
          <a:ln w="9525">
            <a:noFill/>
            <a:miter lim="800000"/>
            <a:headEnd/>
            <a:tailEnd/>
          </a:ln>
          <a:effectLst/>
        </p:spPr>
      </p:pic>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596470" cy="461665"/>
          </a:xfrm>
          <a:prstGeom prst="rect">
            <a:avLst/>
          </a:prstGeom>
          <a:noFill/>
        </p:spPr>
        <p:txBody>
          <a:bodyPr wrap="square" rtlCol="0">
            <a:spAutoFit/>
          </a:bodyPr>
          <a:lstStyle/>
          <a:p>
            <a:r>
              <a:rPr lang="en-US" sz="2400" dirty="0" smtClean="0">
                <a:latin typeface="Century" pitchFamily="18" charset="0"/>
              </a:rPr>
              <a:t>Exploratory Data Analysis : Important Categorical Variables</a:t>
            </a:r>
            <a:endParaRPr lang="en-US" sz="2400" dirty="0">
              <a:latin typeface="Century" pitchFamily="18" charset="0"/>
            </a:endParaRPr>
          </a:p>
        </p:txBody>
      </p:sp>
      <p:sp>
        <p:nvSpPr>
          <p:cNvPr id="12" name="Rectangle 11"/>
          <p:cNvSpPr/>
          <p:nvPr/>
        </p:nvSpPr>
        <p:spPr>
          <a:xfrm>
            <a:off x="380968" y="4327762"/>
            <a:ext cx="9001188" cy="2308324"/>
          </a:xfrm>
          <a:prstGeom prst="rect">
            <a:avLst/>
          </a:prstGeom>
        </p:spPr>
        <p:txBody>
          <a:bodyPr wrap="square">
            <a:spAutoFit/>
          </a:bodyPr>
          <a:lstStyle/>
          <a:p>
            <a:r>
              <a:rPr lang="en-US" sz="1600" dirty="0" smtClean="0"/>
              <a:t>Understanding Variable </a:t>
            </a:r>
            <a:r>
              <a:rPr lang="en-US" sz="1600" b="1" dirty="0" smtClean="0"/>
              <a:t>Lead Origin</a:t>
            </a:r>
          </a:p>
          <a:p>
            <a:endParaRPr lang="en-US" sz="1600" dirty="0"/>
          </a:p>
          <a:p>
            <a:pPr marL="342900" indent="-342900">
              <a:buAutoNum type="arabicPeriod"/>
            </a:pPr>
            <a:r>
              <a:rPr lang="en-US" sz="1600" dirty="0" smtClean="0"/>
              <a:t>It tells about The origin identifier with which the customer was identified to be a lead. Includes API, Landing Page Submission, etc.</a:t>
            </a:r>
          </a:p>
          <a:p>
            <a:pPr marL="342900" indent="-342900">
              <a:buAutoNum type="arabicPeriod"/>
            </a:pPr>
            <a:r>
              <a:rPr lang="en-US" sz="1600" b="1" dirty="0" smtClean="0"/>
              <a:t>Lead </a:t>
            </a:r>
            <a:r>
              <a:rPr lang="en-US" sz="1600" b="1" dirty="0"/>
              <a:t>Add Form</a:t>
            </a:r>
            <a:r>
              <a:rPr lang="en-US" sz="1600" dirty="0"/>
              <a:t> happens to have the highest conversion rate. </a:t>
            </a:r>
            <a:r>
              <a:rPr lang="en-US" sz="1600" dirty="0" smtClean="0"/>
              <a:t>This can be important input to identify hot leads</a:t>
            </a:r>
          </a:p>
          <a:p>
            <a:pPr marL="342900" indent="-342900">
              <a:buAutoNum type="arabicPeriod"/>
            </a:pPr>
            <a:r>
              <a:rPr lang="en-US" sz="1600" dirty="0" smtClean="0"/>
              <a:t>These </a:t>
            </a:r>
            <a:r>
              <a:rPr lang="en-US" sz="1600" dirty="0"/>
              <a:t>are the hottest leads which have much higher probability of </a:t>
            </a:r>
            <a:r>
              <a:rPr lang="en-US" sz="1600" dirty="0" smtClean="0"/>
              <a:t>conversion, this </a:t>
            </a:r>
            <a:r>
              <a:rPr lang="en-US" sz="1600" dirty="0"/>
              <a:t>is followed by API and Landing Page </a:t>
            </a:r>
            <a:r>
              <a:rPr lang="en-US" sz="1600" dirty="0" smtClean="0"/>
              <a:t>Submission</a:t>
            </a:r>
          </a:p>
          <a:p>
            <a:pPr marL="342900" indent="-342900">
              <a:buAutoNum type="arabicPeriod"/>
            </a:pPr>
            <a:r>
              <a:rPr lang="en-US" sz="1600" dirty="0" smtClean="0"/>
              <a:t>Lead </a:t>
            </a:r>
            <a:r>
              <a:rPr lang="en-US" sz="1600" dirty="0"/>
              <a:t>Import has </a:t>
            </a:r>
            <a:r>
              <a:rPr lang="en-US" sz="1600" dirty="0" smtClean="0"/>
              <a:t>negligible count</a:t>
            </a:r>
          </a:p>
        </p:txBody>
      </p:sp>
      <p:sp>
        <p:nvSpPr>
          <p:cNvPr id="7" name="Rectangle 6"/>
          <p:cNvSpPr/>
          <p:nvPr/>
        </p:nvSpPr>
        <p:spPr>
          <a:xfrm>
            <a:off x="7024702" y="2000240"/>
            <a:ext cx="1285884" cy="1857388"/>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23778" y="1000108"/>
            <a:ext cx="9810784" cy="3326138"/>
          </a:xfrm>
          <a:prstGeom prst="rect">
            <a:avLst/>
          </a:prstGeom>
          <a:noFill/>
          <a:ln w="9525">
            <a:noFill/>
            <a:miter lim="800000"/>
            <a:headEnd/>
            <a:tailEnd/>
          </a:ln>
          <a:effectLst/>
        </p:spPr>
      </p:pic>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596470" cy="461665"/>
          </a:xfrm>
          <a:prstGeom prst="rect">
            <a:avLst/>
          </a:prstGeom>
          <a:noFill/>
        </p:spPr>
        <p:txBody>
          <a:bodyPr wrap="square" rtlCol="0">
            <a:spAutoFit/>
          </a:bodyPr>
          <a:lstStyle/>
          <a:p>
            <a:r>
              <a:rPr lang="en-US" sz="2400" dirty="0" smtClean="0">
                <a:latin typeface="Century" pitchFamily="18" charset="0"/>
              </a:rPr>
              <a:t>Exploratory Data Analysis : Important Categorical Variables</a:t>
            </a:r>
            <a:endParaRPr lang="en-US" sz="2400" dirty="0">
              <a:latin typeface="Century" pitchFamily="18" charset="0"/>
            </a:endParaRPr>
          </a:p>
        </p:txBody>
      </p:sp>
      <p:sp>
        <p:nvSpPr>
          <p:cNvPr id="12" name="Rectangle 11"/>
          <p:cNvSpPr/>
          <p:nvPr/>
        </p:nvSpPr>
        <p:spPr>
          <a:xfrm>
            <a:off x="380968" y="4327762"/>
            <a:ext cx="9358378" cy="1815882"/>
          </a:xfrm>
          <a:prstGeom prst="rect">
            <a:avLst/>
          </a:prstGeom>
        </p:spPr>
        <p:txBody>
          <a:bodyPr wrap="square">
            <a:spAutoFit/>
          </a:bodyPr>
          <a:lstStyle/>
          <a:p>
            <a:r>
              <a:rPr lang="en-US" sz="1600" dirty="0" smtClean="0"/>
              <a:t>Understanding Variable </a:t>
            </a:r>
            <a:r>
              <a:rPr lang="en-US" sz="1600" b="1" dirty="0" smtClean="0"/>
              <a:t>Lead Source</a:t>
            </a:r>
          </a:p>
          <a:p>
            <a:endParaRPr lang="en-US" sz="1600" dirty="0"/>
          </a:p>
          <a:p>
            <a:pPr marL="342900" indent="-342900">
              <a:buAutoNum type="arabicPeriod"/>
            </a:pPr>
            <a:r>
              <a:rPr lang="en-US" sz="1600" dirty="0" smtClean="0"/>
              <a:t>It tells about the source of the lead - Includes Google, Organic Search, </a:t>
            </a:r>
            <a:r>
              <a:rPr lang="en-US" sz="1600" dirty="0" err="1" smtClean="0"/>
              <a:t>Olark</a:t>
            </a:r>
            <a:r>
              <a:rPr lang="en-US" sz="1600" dirty="0" smtClean="0"/>
              <a:t> Chat, etc.</a:t>
            </a:r>
          </a:p>
          <a:p>
            <a:pPr marL="342900" indent="-342900">
              <a:buAutoNum type="arabicPeriod"/>
            </a:pPr>
            <a:r>
              <a:rPr lang="en-US" sz="1600" dirty="0" smtClean="0"/>
              <a:t>Conversion </a:t>
            </a:r>
            <a:r>
              <a:rPr lang="en-US" sz="1600" dirty="0"/>
              <a:t>Rate is highest for Lead Source - </a:t>
            </a:r>
            <a:r>
              <a:rPr lang="en-US" sz="1600" b="1" dirty="0" err="1"/>
              <a:t>Welingak</a:t>
            </a:r>
            <a:r>
              <a:rPr lang="en-US" sz="1600" b="1" dirty="0"/>
              <a:t> </a:t>
            </a:r>
            <a:r>
              <a:rPr lang="en-US" sz="1600" b="1" dirty="0" err="1"/>
              <a:t>Websit</a:t>
            </a:r>
            <a:r>
              <a:rPr lang="en-US" sz="1600" b="1" dirty="0"/>
              <a:t> and Reference</a:t>
            </a:r>
            <a:r>
              <a:rPr lang="en-US" sz="1600" dirty="0"/>
              <a:t>. This could be an important input as we plan to maximize Conversion </a:t>
            </a:r>
            <a:r>
              <a:rPr lang="en-US" sz="1600" dirty="0" smtClean="0"/>
              <a:t>Rates</a:t>
            </a:r>
          </a:p>
          <a:p>
            <a:pPr marL="342900" indent="-342900">
              <a:buAutoNum type="arabicPeriod"/>
            </a:pPr>
            <a:r>
              <a:rPr lang="en-US" sz="1600" dirty="0" smtClean="0"/>
              <a:t>Top </a:t>
            </a:r>
            <a:r>
              <a:rPr lang="en-US" sz="1600" dirty="0"/>
              <a:t>3 lead </a:t>
            </a:r>
            <a:r>
              <a:rPr lang="en-US" sz="1600" dirty="0" smtClean="0"/>
              <a:t>generating sources </a:t>
            </a:r>
            <a:r>
              <a:rPr lang="en-US" sz="1600" dirty="0"/>
              <a:t>are - Google, Direct Traffic and </a:t>
            </a:r>
            <a:r>
              <a:rPr lang="en-US" sz="1600" dirty="0" err="1"/>
              <a:t>Olark</a:t>
            </a:r>
            <a:r>
              <a:rPr lang="en-US" sz="1600" dirty="0"/>
              <a:t> </a:t>
            </a:r>
            <a:r>
              <a:rPr lang="en-US" sz="1600" dirty="0" smtClean="0"/>
              <a:t>Chat</a:t>
            </a:r>
          </a:p>
          <a:p>
            <a:pPr marL="342900" indent="-342900">
              <a:buAutoNum type="arabicPeriod"/>
            </a:pPr>
            <a:r>
              <a:rPr lang="en-US" sz="1600" dirty="0" smtClean="0"/>
              <a:t>Also, there were many sources with negligible frequency which we have </a:t>
            </a:r>
            <a:r>
              <a:rPr lang="en-US" sz="1600" b="1" dirty="0" smtClean="0"/>
              <a:t>grouped together as </a:t>
            </a:r>
            <a:r>
              <a:rPr lang="en-US" sz="1600" b="1" dirty="0" err="1" smtClean="0"/>
              <a:t>Other_cat</a:t>
            </a:r>
            <a:endParaRPr lang="en-US" sz="1600" b="1" dirty="0"/>
          </a:p>
        </p:txBody>
      </p:sp>
      <p:sp>
        <p:nvSpPr>
          <p:cNvPr id="7" name="Rectangle 6"/>
          <p:cNvSpPr/>
          <p:nvPr/>
        </p:nvSpPr>
        <p:spPr>
          <a:xfrm>
            <a:off x="7739082" y="1714488"/>
            <a:ext cx="1357322" cy="2500330"/>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0" y="903288"/>
            <a:ext cx="9667908" cy="3594704"/>
          </a:xfrm>
          <a:prstGeom prst="rect">
            <a:avLst/>
          </a:prstGeom>
          <a:noFill/>
          <a:ln w="9525">
            <a:noFill/>
            <a:miter lim="800000"/>
            <a:headEnd/>
            <a:tailEnd/>
          </a:ln>
          <a:effectLst/>
        </p:spPr>
      </p:pic>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358378" cy="461665"/>
          </a:xfrm>
          <a:prstGeom prst="rect">
            <a:avLst/>
          </a:prstGeom>
          <a:noFill/>
        </p:spPr>
        <p:txBody>
          <a:bodyPr wrap="square" rtlCol="0">
            <a:spAutoFit/>
          </a:bodyPr>
          <a:lstStyle/>
          <a:p>
            <a:r>
              <a:rPr lang="en-US" sz="2400" dirty="0" smtClean="0">
                <a:latin typeface="Century" pitchFamily="18" charset="0"/>
              </a:rPr>
              <a:t>Exploratory Data Analysis : Important Categorical Variables</a:t>
            </a:r>
            <a:endParaRPr lang="en-US" sz="2400" dirty="0">
              <a:latin typeface="Century" pitchFamily="18" charset="0"/>
            </a:endParaRPr>
          </a:p>
        </p:txBody>
      </p:sp>
      <p:sp>
        <p:nvSpPr>
          <p:cNvPr id="12" name="Rectangle 11"/>
          <p:cNvSpPr/>
          <p:nvPr/>
        </p:nvSpPr>
        <p:spPr>
          <a:xfrm>
            <a:off x="380968" y="4327762"/>
            <a:ext cx="9358378" cy="2308324"/>
          </a:xfrm>
          <a:prstGeom prst="rect">
            <a:avLst/>
          </a:prstGeom>
        </p:spPr>
        <p:txBody>
          <a:bodyPr wrap="square">
            <a:spAutoFit/>
          </a:bodyPr>
          <a:lstStyle/>
          <a:p>
            <a:r>
              <a:rPr lang="en-US" sz="1600" dirty="0" smtClean="0"/>
              <a:t>Understanding Variable </a:t>
            </a:r>
            <a:r>
              <a:rPr lang="en-US" sz="1600" b="1" dirty="0" smtClean="0"/>
              <a:t>Last Activity</a:t>
            </a:r>
          </a:p>
          <a:p>
            <a:endParaRPr lang="en-US" sz="1600" dirty="0"/>
          </a:p>
          <a:p>
            <a:pPr marL="342900" indent="-342900">
              <a:buAutoNum type="arabicPeriod"/>
            </a:pPr>
            <a:r>
              <a:rPr lang="en-US" sz="1600" b="1" dirty="0" smtClean="0"/>
              <a:t>SMS sent </a:t>
            </a:r>
            <a:r>
              <a:rPr lang="en-US" sz="1600" dirty="0" smtClean="0"/>
              <a:t>has highest conversion rate. This is an important input to identify hot leads</a:t>
            </a:r>
          </a:p>
          <a:p>
            <a:pPr marL="342900" indent="-342900">
              <a:buAutoNum type="arabicPeriod"/>
            </a:pPr>
            <a:r>
              <a:rPr lang="en-US" sz="1600" dirty="0" err="1" smtClean="0"/>
              <a:t>Olark</a:t>
            </a:r>
            <a:r>
              <a:rPr lang="en-US" sz="1600" dirty="0"/>
              <a:t> </a:t>
            </a:r>
            <a:r>
              <a:rPr lang="en-US" sz="1600" dirty="0" smtClean="0"/>
              <a:t>Chat Conversation, Converted to Lead, Email Bounced have lowest conversion rates. These can be important to identify non conversions</a:t>
            </a:r>
          </a:p>
          <a:p>
            <a:pPr marL="342900" indent="-342900">
              <a:buAutoNum type="arabicPeriod"/>
            </a:pPr>
            <a:r>
              <a:rPr lang="en-US" sz="1600" dirty="0"/>
              <a:t>T</a:t>
            </a:r>
            <a:r>
              <a:rPr lang="en-US" sz="1600" dirty="0" smtClean="0"/>
              <a:t>op 3 activities - Email Opened, SMS Sent, </a:t>
            </a:r>
            <a:r>
              <a:rPr lang="en-US" sz="1600" dirty="0" err="1" smtClean="0"/>
              <a:t>Olark</a:t>
            </a:r>
            <a:r>
              <a:rPr lang="en-US" sz="1600" dirty="0" smtClean="0"/>
              <a:t> Chat Conversation</a:t>
            </a:r>
          </a:p>
          <a:p>
            <a:pPr marL="342900" indent="-342900">
              <a:buFontTx/>
              <a:buAutoNum type="arabicPeriod"/>
            </a:pPr>
            <a:r>
              <a:rPr lang="en-US" sz="1600" dirty="0" smtClean="0"/>
              <a:t>Also, there were many activities with negligible frequency which we have </a:t>
            </a:r>
            <a:r>
              <a:rPr lang="en-US" sz="1600" b="1" dirty="0" smtClean="0"/>
              <a:t>grouped together as </a:t>
            </a:r>
            <a:r>
              <a:rPr lang="en-US" sz="1600" b="1" dirty="0" err="1" smtClean="0"/>
              <a:t>Other_Act</a:t>
            </a:r>
            <a:endParaRPr lang="en-US" sz="1600" b="1" dirty="0" smtClean="0"/>
          </a:p>
          <a:p>
            <a:pPr marL="342900" indent="-342900"/>
            <a:endParaRPr lang="en-US" sz="1600" dirty="0" smtClean="0"/>
          </a:p>
          <a:p>
            <a:pPr marL="342900" indent="-342900">
              <a:buAutoNum type="arabicPeriod"/>
            </a:pPr>
            <a:endParaRPr lang="en-US" sz="1600" b="1" dirty="0"/>
          </a:p>
        </p:txBody>
      </p:sp>
      <p:sp>
        <p:nvSpPr>
          <p:cNvPr id="7" name="Rectangle 6"/>
          <p:cNvSpPr/>
          <p:nvPr/>
        </p:nvSpPr>
        <p:spPr>
          <a:xfrm>
            <a:off x="9096404" y="1214422"/>
            <a:ext cx="571504" cy="2500330"/>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166654" y="1000107"/>
            <a:ext cx="9572692" cy="3385151"/>
          </a:xfrm>
          <a:prstGeom prst="rect">
            <a:avLst/>
          </a:prstGeom>
          <a:noFill/>
          <a:ln w="9525">
            <a:noFill/>
            <a:miter lim="800000"/>
            <a:headEnd/>
            <a:tailEnd/>
          </a:ln>
          <a:effectLst/>
        </p:spPr>
      </p:pic>
      <p:cxnSp>
        <p:nvCxnSpPr>
          <p:cNvPr id="8" name="Straight Connector 7"/>
          <p:cNvCxnSpPr/>
          <p:nvPr/>
        </p:nvCxnSpPr>
        <p:spPr>
          <a:xfrm>
            <a:off x="309530" y="857232"/>
            <a:ext cx="9165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9530" y="285728"/>
            <a:ext cx="9429816" cy="461665"/>
          </a:xfrm>
          <a:prstGeom prst="rect">
            <a:avLst/>
          </a:prstGeom>
          <a:noFill/>
        </p:spPr>
        <p:txBody>
          <a:bodyPr wrap="square" rtlCol="0">
            <a:spAutoFit/>
          </a:bodyPr>
          <a:lstStyle/>
          <a:p>
            <a:r>
              <a:rPr lang="en-US" sz="2400" dirty="0" smtClean="0">
                <a:latin typeface="Century" pitchFamily="18" charset="0"/>
              </a:rPr>
              <a:t>Exploratory Data Analysis : Important Categorical Variables</a:t>
            </a:r>
            <a:endParaRPr lang="en-US" sz="2400" dirty="0">
              <a:latin typeface="Century" pitchFamily="18" charset="0"/>
            </a:endParaRPr>
          </a:p>
        </p:txBody>
      </p:sp>
      <p:sp>
        <p:nvSpPr>
          <p:cNvPr id="12" name="Rectangle 11"/>
          <p:cNvSpPr/>
          <p:nvPr/>
        </p:nvSpPr>
        <p:spPr>
          <a:xfrm>
            <a:off x="380968" y="4327762"/>
            <a:ext cx="9358378" cy="1815882"/>
          </a:xfrm>
          <a:prstGeom prst="rect">
            <a:avLst/>
          </a:prstGeom>
        </p:spPr>
        <p:txBody>
          <a:bodyPr wrap="square">
            <a:spAutoFit/>
          </a:bodyPr>
          <a:lstStyle/>
          <a:p>
            <a:r>
              <a:rPr lang="en-US" sz="1600" dirty="0" smtClean="0"/>
              <a:t>Understanding Variable </a:t>
            </a:r>
            <a:r>
              <a:rPr lang="en-US" sz="1600" b="1" dirty="0" smtClean="0"/>
              <a:t>What is your current occupation</a:t>
            </a:r>
          </a:p>
          <a:p>
            <a:endParaRPr lang="en-US" sz="1600" dirty="0"/>
          </a:p>
          <a:p>
            <a:pPr marL="342900" indent="-342900">
              <a:buFontTx/>
              <a:buAutoNum type="arabicPeriod"/>
            </a:pPr>
            <a:r>
              <a:rPr lang="en-US" sz="1600" dirty="0" smtClean="0"/>
              <a:t>Maximum values are </a:t>
            </a:r>
            <a:r>
              <a:rPr lang="en-US" sz="1600" b="1" dirty="0" smtClean="0"/>
              <a:t>Unemployed - 86%</a:t>
            </a:r>
          </a:p>
          <a:p>
            <a:pPr marL="342900" indent="-342900">
              <a:buFontTx/>
              <a:buAutoNum type="arabicPeriod"/>
            </a:pPr>
            <a:r>
              <a:rPr lang="en-US" sz="1600" b="1" dirty="0" smtClean="0"/>
              <a:t>Working Professional </a:t>
            </a:r>
            <a:r>
              <a:rPr lang="en-US" sz="1600" dirty="0" smtClean="0"/>
              <a:t>have very high conversion rate. This can be an important input to identify hot leads</a:t>
            </a:r>
          </a:p>
          <a:p>
            <a:pPr marL="342900" indent="-342900">
              <a:buFontTx/>
              <a:buAutoNum type="arabicPeriod"/>
            </a:pPr>
            <a:r>
              <a:rPr lang="en-US" sz="1600" dirty="0" smtClean="0"/>
              <a:t>There are many NULLs, now 86% of the Occupation is Unemployed. So Nulls can be replaced with Unemployed</a:t>
            </a:r>
          </a:p>
          <a:p>
            <a:pPr marL="342900" indent="-342900">
              <a:buFontTx/>
              <a:buAutoNum type="arabicPeriod"/>
            </a:pPr>
            <a:endParaRPr lang="en-US" sz="1600" b="1" dirty="0"/>
          </a:p>
        </p:txBody>
      </p:sp>
      <p:sp>
        <p:nvSpPr>
          <p:cNvPr id="7" name="Rectangle 6"/>
          <p:cNvSpPr/>
          <p:nvPr/>
        </p:nvSpPr>
        <p:spPr>
          <a:xfrm>
            <a:off x="6238884" y="1643050"/>
            <a:ext cx="857256" cy="2500330"/>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TotalTime>
  <Words>1485</Words>
  <Application>Microsoft Office PowerPoint</Application>
  <PresentationFormat>A4 Paper (210x297 mm)</PresentationFormat>
  <Paragraphs>200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Lead Scoring Case Study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dc:creator>
  <cp:lastModifiedBy>Viv</cp:lastModifiedBy>
  <cp:revision>81</cp:revision>
  <dcterms:created xsi:type="dcterms:W3CDTF">2023-07-17T12:49:42Z</dcterms:created>
  <dcterms:modified xsi:type="dcterms:W3CDTF">2023-07-18T13:25:15Z</dcterms:modified>
</cp:coreProperties>
</file>