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24"/>
  </p:notesMasterIdLst>
  <p:handoutMasterIdLst>
    <p:handoutMasterId r:id="rId25"/>
  </p:handoutMasterIdLst>
  <p:sldIdLst>
    <p:sldId id="258" r:id="rId5"/>
    <p:sldId id="264" r:id="rId6"/>
    <p:sldId id="736" r:id="rId7"/>
    <p:sldId id="737" r:id="rId8"/>
    <p:sldId id="738" r:id="rId9"/>
    <p:sldId id="739" r:id="rId10"/>
    <p:sldId id="740" r:id="rId11"/>
    <p:sldId id="741" r:id="rId12"/>
    <p:sldId id="742" r:id="rId13"/>
    <p:sldId id="743" r:id="rId14"/>
    <p:sldId id="744" r:id="rId15"/>
    <p:sldId id="301" r:id="rId16"/>
    <p:sldId id="302" r:id="rId17"/>
    <p:sldId id="303" r:id="rId18"/>
    <p:sldId id="304" r:id="rId19"/>
    <p:sldId id="306" r:id="rId20"/>
    <p:sldId id="271" r:id="rId21"/>
    <p:sldId id="307" r:id="rId22"/>
    <p:sldId id="273" r:id="rId23"/>
  </p:sldIdLst>
  <p:sldSz cx="12192000" cy="6858000"/>
  <p:notesSz cx="6858000" cy="9144000"/>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291" autoAdjust="0"/>
  </p:normalViewPr>
  <p:slideViewPr>
    <p:cSldViewPr>
      <p:cViewPr varScale="1">
        <p:scale>
          <a:sx n="82" d="100"/>
          <a:sy n="82" d="100"/>
        </p:scale>
        <p:origin x="850" y="7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9" d="100"/>
          <a:sy n="79" d="100"/>
        </p:scale>
        <p:origin x="235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29/06/2018</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29/06/2018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9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92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94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6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745471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5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3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8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80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65"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7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5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pic>
        <p:nvPicPr>
          <p:cNvPr id="15" name="Graphic 14">
            <a:extLst>
              <a:ext uri="{FF2B5EF4-FFF2-40B4-BE49-F238E27FC236}">
                <a16:creationId xmlns:a16="http://schemas.microsoft.com/office/drawing/2014/main" id="{CA70D5E4-F0EE-4368-A09C-60021E85A04E}"/>
              </a:ext>
            </a:extLst>
          </p:cNvPr>
          <p:cNvPicPr>
            <a:picLocks noChangeAspect="1"/>
          </p:cNvPicPr>
          <p:nvPr userDrawn="1"/>
        </p:nvPicPr>
        <p:blipFill rotWithShape="1">
          <a:blip r:embed="rId4" cstate="print">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43840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tags" Target="../tags/tag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16.xml"/><Relationship Id="rId7" Type="http://schemas.openxmlformats.org/officeDocument/2006/relationships/tags" Target="../tags/tag11.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vmlDrawing" Target="../drawings/vmlDrawing10.vml"/><Relationship Id="rId5"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oleObject" Target="../embeddings/oleObject15.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58"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Introduction to Blockchain</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 id="214748388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78"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36"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853"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coindesk.com/santander-blockchain-tech-can-save-banks-20-billion-a-year/" TargetMode="Externa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gendal.me/2016/11/08/on-distributed-databases-and-distributed-ledgers/" TargetMode="External"/><Relationship Id="rId7" Type="http://schemas.openxmlformats.org/officeDocument/2006/relationships/hyperlink" Target="https://www.gartner.com/smarterwithgartner/top-trends-in-the-gartner-hype-cycle-for-emerging-technologies-2017/" TargetMode="External"/><Relationship Id="rId2" Type="http://schemas.openxmlformats.org/officeDocument/2006/relationships/hyperlink" Target="http://www.blockchaintechnologies.com/blockchain-definition" TargetMode="External"/><Relationship Id="rId1" Type="http://schemas.openxmlformats.org/officeDocument/2006/relationships/slideLayout" Target="../slideLayouts/slideLayout9.xml"/><Relationship Id="rId6" Type="http://schemas.openxmlformats.org/officeDocument/2006/relationships/hyperlink" Target="http://www.multichain.com/blog/2016/05/four-genuine-blockchain-use-cases/" TargetMode="External"/><Relationship Id="rId5" Type="http://schemas.openxmlformats.org/officeDocument/2006/relationships/hyperlink" Target="https://gendal.me/2016/10/25/" TargetMode="External"/><Relationship Id="rId4" Type="http://schemas.openxmlformats.org/officeDocument/2006/relationships/hyperlink" Target="https://www.weforum.org/agenda/2015/11/how-will-blockchain-technology-transform-financial-servic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 to Blockchain</a:t>
            </a:r>
            <a:endParaRPr lang="en-GB" dirty="0"/>
          </a:p>
        </p:txBody>
      </p:sp>
      <p:sp>
        <p:nvSpPr>
          <p:cNvPr id="5" name="Subtitle 4"/>
          <p:cNvSpPr>
            <a:spLocks noGrp="1"/>
          </p:cNvSpPr>
          <p:nvPr>
            <p:ph type="subTitle" idx="1"/>
          </p:nvPr>
        </p:nvSpPr>
        <p:spPr/>
        <p:txBody>
          <a:bodyPr/>
          <a:lstStyle/>
          <a:p>
            <a:fld id="{1E078EAA-79B9-4E26-977C-6D64C4075D89}" type="datetime4">
              <a:rPr lang="en-US" smtClean="0"/>
              <a:t>June 29, 2018</a:t>
            </a:fld>
            <a:endParaRPr lang="en-US" dirty="0"/>
          </a:p>
          <a:p>
            <a:r>
              <a:rPr lang="en-US" dirty="0"/>
              <a:t>Blockchain </a:t>
            </a:r>
            <a:r>
              <a:rPr lang="en-US" dirty="0" err="1"/>
              <a:t>CoE</a:t>
            </a:r>
            <a:r>
              <a:rPr lang="en-US" dirty="0"/>
              <a:t>, Pune</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lstStyle/>
          <a:p>
            <a:r>
              <a:rPr lang="en-US" dirty="0"/>
              <a:t> Major Blockchain Components</a:t>
            </a:r>
          </a:p>
        </p:txBody>
      </p:sp>
      <p:sp>
        <p:nvSpPr>
          <p:cNvPr id="3" name="Oval 29">
            <a:extLst>
              <a:ext uri="{FF2B5EF4-FFF2-40B4-BE49-F238E27FC236}">
                <a16:creationId xmlns:a16="http://schemas.microsoft.com/office/drawing/2014/main" id="{81402B2E-FAE8-4D00-89B5-46D39A50E40B}"/>
              </a:ext>
            </a:extLst>
          </p:cNvPr>
          <p:cNvSpPr>
            <a:spLocks noChangeArrowheads="1"/>
          </p:cNvSpPr>
          <p:nvPr/>
        </p:nvSpPr>
        <p:spPr bwMode="auto">
          <a:xfrm>
            <a:off x="1140844" y="3325952"/>
            <a:ext cx="2559660" cy="1092380"/>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a:solidFill>
                <a:schemeClr val="tx1">
                  <a:lumMod val="75000"/>
                  <a:lumOff val="25000"/>
                </a:schemeClr>
              </a:solidFill>
              <a:latin typeface="Arial" pitchFamily="34" charset="0"/>
              <a:ea typeface="맑은 고딕" pitchFamily="50" charset="-127"/>
              <a:cs typeface="Arial" pitchFamily="34" charset="0"/>
            </a:endParaRPr>
          </a:p>
        </p:txBody>
      </p:sp>
      <p:sp>
        <p:nvSpPr>
          <p:cNvPr id="4" name="Oval 29">
            <a:extLst>
              <a:ext uri="{FF2B5EF4-FFF2-40B4-BE49-F238E27FC236}">
                <a16:creationId xmlns:a16="http://schemas.microsoft.com/office/drawing/2014/main" id="{B1DD13E4-5488-471B-86F4-0BD407E1190A}"/>
              </a:ext>
            </a:extLst>
          </p:cNvPr>
          <p:cNvSpPr>
            <a:spLocks noChangeArrowheads="1"/>
          </p:cNvSpPr>
          <p:nvPr/>
        </p:nvSpPr>
        <p:spPr bwMode="auto">
          <a:xfrm>
            <a:off x="3874125" y="2252118"/>
            <a:ext cx="2388297" cy="1019248"/>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a:solidFill>
                <a:schemeClr val="tx1">
                  <a:lumMod val="75000"/>
                  <a:lumOff val="25000"/>
                </a:schemeClr>
              </a:solidFill>
              <a:latin typeface="Arial" pitchFamily="34" charset="0"/>
              <a:ea typeface="맑은 고딕" pitchFamily="50" charset="-127"/>
              <a:cs typeface="Arial" pitchFamily="34" charset="0"/>
            </a:endParaRPr>
          </a:p>
        </p:txBody>
      </p:sp>
      <p:sp>
        <p:nvSpPr>
          <p:cNvPr id="5" name="원호 18">
            <a:extLst>
              <a:ext uri="{FF2B5EF4-FFF2-40B4-BE49-F238E27FC236}">
                <a16:creationId xmlns:a16="http://schemas.microsoft.com/office/drawing/2014/main" id="{07E05A32-A441-4CC2-A167-CA3026676133}"/>
              </a:ext>
            </a:extLst>
          </p:cNvPr>
          <p:cNvSpPr/>
          <p:nvPr/>
        </p:nvSpPr>
        <p:spPr>
          <a:xfrm>
            <a:off x="2949394" y="1966913"/>
            <a:ext cx="3915422" cy="3219235"/>
          </a:xfrm>
          <a:prstGeom prst="arc">
            <a:avLst>
              <a:gd name="adj1" fmla="val 15991886"/>
              <a:gd name="adj2" fmla="val 15827178"/>
            </a:avLst>
          </a:prstGeom>
          <a:ln w="127000">
            <a:solidFill>
              <a:srgbClr val="00B0F0"/>
            </a:solidFill>
            <a:prstDash val="sysDash"/>
            <a:headEnd type="oval" w="med" len="med"/>
            <a:tailEnd type="triangle"/>
          </a:ln>
          <a:scene3d>
            <a:camera prst="perspectiveRelaxed">
              <a:rot lat="18000000" lon="0" rev="0"/>
            </a:camera>
            <a:lightRig rig="threePt" dir="t"/>
          </a:scene3d>
          <a:sp3d prstMaterial="matte"/>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grpSp>
        <p:nvGrpSpPr>
          <p:cNvPr id="6" name="그룹 19">
            <a:extLst>
              <a:ext uri="{FF2B5EF4-FFF2-40B4-BE49-F238E27FC236}">
                <a16:creationId xmlns:a16="http://schemas.microsoft.com/office/drawing/2014/main" id="{49464918-94F3-4F86-A013-04D8666435D3}"/>
              </a:ext>
            </a:extLst>
          </p:cNvPr>
          <p:cNvGrpSpPr/>
          <p:nvPr/>
        </p:nvGrpSpPr>
        <p:grpSpPr>
          <a:xfrm>
            <a:off x="1082543" y="2170192"/>
            <a:ext cx="1901461" cy="1645496"/>
            <a:chOff x="1582620" y="3654025"/>
            <a:chExt cx="2340260" cy="2025225"/>
          </a:xfrm>
          <a:solidFill>
            <a:schemeClr val="accent5"/>
          </a:solidFill>
        </p:grpSpPr>
        <p:sp>
          <p:nvSpPr>
            <p:cNvPr id="8" name="타원 20">
              <a:extLst>
                <a:ext uri="{FF2B5EF4-FFF2-40B4-BE49-F238E27FC236}">
                  <a16:creationId xmlns:a16="http://schemas.microsoft.com/office/drawing/2014/main" id="{D43D8EDB-D3AD-4367-99EC-ABEA3DDCF152}"/>
                </a:ext>
              </a:extLst>
            </p:cNvPr>
            <p:cNvSpPr/>
            <p:nvPr/>
          </p:nvSpPr>
          <p:spPr>
            <a:xfrm>
              <a:off x="1582620" y="4554125"/>
              <a:ext cx="2340260" cy="1125125"/>
            </a:xfrm>
            <a:prstGeom prst="ellipse">
              <a:avLst/>
            </a:prstGeom>
            <a:grpFill/>
            <a:ln>
              <a:solidFill>
                <a:schemeClr val="accent5">
                  <a:lumMod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9" name="타원 21">
              <a:extLst>
                <a:ext uri="{FF2B5EF4-FFF2-40B4-BE49-F238E27FC236}">
                  <a16:creationId xmlns:a16="http://schemas.microsoft.com/office/drawing/2014/main" id="{23B3F72E-79CC-4EAC-AD1E-F1B6537AF5F5}"/>
                </a:ext>
              </a:extLst>
            </p:cNvPr>
            <p:cNvSpPr/>
            <p:nvPr/>
          </p:nvSpPr>
          <p:spPr>
            <a:xfrm>
              <a:off x="1961710" y="3654025"/>
              <a:ext cx="1622437" cy="1622437"/>
            </a:xfrm>
            <a:prstGeom prst="ellipse">
              <a:avLst/>
            </a:prstGeom>
            <a:grpFill/>
            <a:ln>
              <a:solidFill>
                <a:schemeClr val="accent5">
                  <a:lumMod val="50000"/>
                </a:schemeClr>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grpSp>
      <p:grpSp>
        <p:nvGrpSpPr>
          <p:cNvPr id="10" name="그룹 22">
            <a:extLst>
              <a:ext uri="{FF2B5EF4-FFF2-40B4-BE49-F238E27FC236}">
                <a16:creationId xmlns:a16="http://schemas.microsoft.com/office/drawing/2014/main" id="{B15425EC-B647-4E62-AADF-1A97270FF173}"/>
              </a:ext>
            </a:extLst>
          </p:cNvPr>
          <p:cNvGrpSpPr/>
          <p:nvPr/>
        </p:nvGrpSpPr>
        <p:grpSpPr>
          <a:xfrm>
            <a:off x="5691372" y="3487714"/>
            <a:ext cx="1901461" cy="1645496"/>
            <a:chOff x="4572000" y="3654025"/>
            <a:chExt cx="2340260" cy="2025225"/>
          </a:xfrm>
          <a:solidFill>
            <a:schemeClr val="accent5"/>
          </a:solidFill>
        </p:grpSpPr>
        <p:sp>
          <p:nvSpPr>
            <p:cNvPr id="11" name="타원 23">
              <a:extLst>
                <a:ext uri="{FF2B5EF4-FFF2-40B4-BE49-F238E27FC236}">
                  <a16:creationId xmlns:a16="http://schemas.microsoft.com/office/drawing/2014/main" id="{378EE613-0BA7-4901-9DB4-DF0453ADCCE5}"/>
                </a:ext>
              </a:extLst>
            </p:cNvPr>
            <p:cNvSpPr/>
            <p:nvPr/>
          </p:nvSpPr>
          <p:spPr>
            <a:xfrm>
              <a:off x="4572000" y="4554125"/>
              <a:ext cx="2340260" cy="1125125"/>
            </a:xfrm>
            <a:prstGeom prst="ellipse">
              <a:avLst/>
            </a:prstGeom>
            <a:grpFill/>
            <a:ln>
              <a:solidFill>
                <a:schemeClr val="accent5">
                  <a:lumMod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12" name="타원 24">
              <a:extLst>
                <a:ext uri="{FF2B5EF4-FFF2-40B4-BE49-F238E27FC236}">
                  <a16:creationId xmlns:a16="http://schemas.microsoft.com/office/drawing/2014/main" id="{D1A0F6AC-8A7A-468C-A551-556FBD84A455}"/>
                </a:ext>
              </a:extLst>
            </p:cNvPr>
            <p:cNvSpPr/>
            <p:nvPr/>
          </p:nvSpPr>
          <p:spPr>
            <a:xfrm>
              <a:off x="4951090" y="3654025"/>
              <a:ext cx="1622437" cy="1622437"/>
            </a:xfrm>
            <a:prstGeom prst="ellipse">
              <a:avLst/>
            </a:prstGeom>
            <a:grpFill/>
            <a:ln>
              <a:solidFill>
                <a:schemeClr val="accent5">
                  <a:lumMod val="50000"/>
                </a:schemeClr>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grpSp>
      <p:grpSp>
        <p:nvGrpSpPr>
          <p:cNvPr id="13" name="그룹 26">
            <a:extLst>
              <a:ext uri="{FF2B5EF4-FFF2-40B4-BE49-F238E27FC236}">
                <a16:creationId xmlns:a16="http://schemas.microsoft.com/office/drawing/2014/main" id="{1D5E03BF-F74F-473E-AD43-A05EDE0B6040}"/>
              </a:ext>
            </a:extLst>
          </p:cNvPr>
          <p:cNvGrpSpPr/>
          <p:nvPr/>
        </p:nvGrpSpPr>
        <p:grpSpPr>
          <a:xfrm>
            <a:off x="3641486" y="1269244"/>
            <a:ext cx="1735724" cy="1497894"/>
            <a:chOff x="2887765" y="1824896"/>
            <a:chExt cx="2340260" cy="2189169"/>
          </a:xfrm>
          <a:solidFill>
            <a:schemeClr val="accent5"/>
          </a:solidFill>
        </p:grpSpPr>
        <p:sp>
          <p:nvSpPr>
            <p:cNvPr id="14" name="타원 27">
              <a:extLst>
                <a:ext uri="{FF2B5EF4-FFF2-40B4-BE49-F238E27FC236}">
                  <a16:creationId xmlns:a16="http://schemas.microsoft.com/office/drawing/2014/main" id="{DC06E810-319A-4B56-8786-5C08A19BDB97}"/>
                </a:ext>
              </a:extLst>
            </p:cNvPr>
            <p:cNvSpPr/>
            <p:nvPr/>
          </p:nvSpPr>
          <p:spPr>
            <a:xfrm>
              <a:off x="2887765" y="2888940"/>
              <a:ext cx="2340260" cy="1125125"/>
            </a:xfrm>
            <a:prstGeom prst="ellipse">
              <a:avLst/>
            </a:prstGeom>
            <a:grpFill/>
            <a:ln>
              <a:solidFill>
                <a:schemeClr val="accent5">
                  <a:lumMod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15" name="타원 28">
              <a:extLst>
                <a:ext uri="{FF2B5EF4-FFF2-40B4-BE49-F238E27FC236}">
                  <a16:creationId xmlns:a16="http://schemas.microsoft.com/office/drawing/2014/main" id="{5545FA1B-DD72-4D99-BE5D-FC2D243F1C08}"/>
                </a:ext>
              </a:extLst>
            </p:cNvPr>
            <p:cNvSpPr/>
            <p:nvPr/>
          </p:nvSpPr>
          <p:spPr>
            <a:xfrm>
              <a:off x="3266855" y="1824896"/>
              <a:ext cx="1622437" cy="1622437"/>
            </a:xfrm>
            <a:prstGeom prst="ellipse">
              <a:avLst/>
            </a:prstGeom>
            <a:grpFill/>
            <a:ln>
              <a:solidFill>
                <a:schemeClr val="accent5">
                  <a:lumMod val="50000"/>
                </a:schemeClr>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grpSp>
      <p:sp>
        <p:nvSpPr>
          <p:cNvPr id="16" name="타원 23">
            <a:extLst>
              <a:ext uri="{FF2B5EF4-FFF2-40B4-BE49-F238E27FC236}">
                <a16:creationId xmlns:a16="http://schemas.microsoft.com/office/drawing/2014/main" id="{7DC29599-8293-4D24-8060-FF3CBBE47714}"/>
              </a:ext>
            </a:extLst>
          </p:cNvPr>
          <p:cNvSpPr/>
          <p:nvPr/>
        </p:nvSpPr>
        <p:spPr>
          <a:xfrm>
            <a:off x="2920890" y="4535824"/>
            <a:ext cx="1901461" cy="914164"/>
          </a:xfrm>
          <a:prstGeom prst="ellipse">
            <a:avLst/>
          </a:prstGeom>
          <a:solidFill>
            <a:schemeClr val="accent5"/>
          </a:solidFill>
          <a:ln>
            <a:solidFill>
              <a:schemeClr val="tx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17" name="타원 24">
            <a:extLst>
              <a:ext uri="{FF2B5EF4-FFF2-40B4-BE49-F238E27FC236}">
                <a16:creationId xmlns:a16="http://schemas.microsoft.com/office/drawing/2014/main" id="{FF5BF429-3BB8-450D-8396-BDC3D41BA79A}"/>
              </a:ext>
            </a:extLst>
          </p:cNvPr>
          <p:cNvSpPr/>
          <p:nvPr/>
        </p:nvSpPr>
        <p:spPr>
          <a:xfrm>
            <a:off x="3212506" y="3722223"/>
            <a:ext cx="1318230" cy="1318230"/>
          </a:xfrm>
          <a:prstGeom prst="ellipse">
            <a:avLst/>
          </a:prstGeom>
          <a:solidFill>
            <a:schemeClr val="accent5"/>
          </a:solidFill>
          <a:ln>
            <a:solidFill>
              <a:srgbClr val="00B0F0"/>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sp>
        <p:nvSpPr>
          <p:cNvPr id="18" name="Oval 29">
            <a:extLst>
              <a:ext uri="{FF2B5EF4-FFF2-40B4-BE49-F238E27FC236}">
                <a16:creationId xmlns:a16="http://schemas.microsoft.com/office/drawing/2014/main" id="{845D25EA-8258-4768-BB38-AC0CC2019ADA}"/>
              </a:ext>
            </a:extLst>
          </p:cNvPr>
          <p:cNvSpPr>
            <a:spLocks noChangeArrowheads="1"/>
          </p:cNvSpPr>
          <p:nvPr/>
        </p:nvSpPr>
        <p:spPr bwMode="auto">
          <a:xfrm>
            <a:off x="5439781" y="4126746"/>
            <a:ext cx="2789819" cy="1250472"/>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a:solidFill>
                <a:schemeClr val="tx1">
                  <a:lumMod val="75000"/>
                  <a:lumOff val="25000"/>
                </a:schemeClr>
              </a:solidFill>
              <a:latin typeface="Arial" pitchFamily="34" charset="0"/>
              <a:ea typeface="맑은 고딕" pitchFamily="50" charset="-127"/>
              <a:cs typeface="Arial" pitchFamily="34" charset="0"/>
            </a:endParaRPr>
          </a:p>
        </p:txBody>
      </p:sp>
      <p:sp>
        <p:nvSpPr>
          <p:cNvPr id="19" name="Oval 18">
            <a:extLst>
              <a:ext uri="{FF2B5EF4-FFF2-40B4-BE49-F238E27FC236}">
                <a16:creationId xmlns:a16="http://schemas.microsoft.com/office/drawing/2014/main" id="{ED3B266B-B2D5-4D97-835B-651C735A6C79}"/>
              </a:ext>
            </a:extLst>
          </p:cNvPr>
          <p:cNvSpPr>
            <a:spLocks noChangeArrowheads="1"/>
          </p:cNvSpPr>
          <p:nvPr/>
        </p:nvSpPr>
        <p:spPr bwMode="auto">
          <a:xfrm>
            <a:off x="2748637" y="4988664"/>
            <a:ext cx="2559660" cy="1092380"/>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dirty="0">
              <a:solidFill>
                <a:schemeClr val="tx1">
                  <a:lumMod val="75000"/>
                  <a:lumOff val="25000"/>
                </a:schemeClr>
              </a:solidFill>
              <a:latin typeface="Arial" pitchFamily="34" charset="0"/>
              <a:ea typeface="맑은 고딕" pitchFamily="50" charset="-127"/>
              <a:cs typeface="Arial" pitchFamily="34" charset="0"/>
            </a:endParaRPr>
          </a:p>
        </p:txBody>
      </p:sp>
      <p:sp>
        <p:nvSpPr>
          <p:cNvPr id="20" name="Oval 29">
            <a:extLst>
              <a:ext uri="{FF2B5EF4-FFF2-40B4-BE49-F238E27FC236}">
                <a16:creationId xmlns:a16="http://schemas.microsoft.com/office/drawing/2014/main" id="{F9AF4419-6593-4F7B-8ADE-DAE78C2D3F54}"/>
              </a:ext>
            </a:extLst>
          </p:cNvPr>
          <p:cNvSpPr>
            <a:spLocks noChangeArrowheads="1"/>
          </p:cNvSpPr>
          <p:nvPr/>
        </p:nvSpPr>
        <p:spPr bwMode="auto">
          <a:xfrm>
            <a:off x="3577255" y="2352040"/>
            <a:ext cx="2559660" cy="1092380"/>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dirty="0">
              <a:solidFill>
                <a:schemeClr val="tx1">
                  <a:lumMod val="75000"/>
                  <a:lumOff val="25000"/>
                </a:schemeClr>
              </a:solidFill>
              <a:latin typeface="Arial" pitchFamily="34" charset="0"/>
              <a:ea typeface="맑은 고딕" pitchFamily="50" charset="-127"/>
              <a:cs typeface="Arial" pitchFamily="34" charset="0"/>
            </a:endParaRPr>
          </a:p>
        </p:txBody>
      </p:sp>
      <p:sp>
        <p:nvSpPr>
          <p:cNvPr id="21" name="Shape 407">
            <a:extLst>
              <a:ext uri="{FF2B5EF4-FFF2-40B4-BE49-F238E27FC236}">
                <a16:creationId xmlns:a16="http://schemas.microsoft.com/office/drawing/2014/main" id="{0FCFC44C-DCD9-44F7-B512-7DE2A484538C}"/>
              </a:ext>
            </a:extLst>
          </p:cNvPr>
          <p:cNvSpPr/>
          <p:nvPr/>
        </p:nvSpPr>
        <p:spPr>
          <a:xfrm>
            <a:off x="4301852" y="2133305"/>
            <a:ext cx="395367" cy="413545"/>
          </a:xfrm>
          <a:custGeom>
            <a:avLst/>
            <a:gdLst/>
            <a:ahLst/>
            <a:cxnLst/>
            <a:rect l="0" t="0" r="0" b="0"/>
            <a:pathLst>
              <a:path w="120000" h="120000" extrusionOk="0">
                <a:moveTo>
                  <a:pt x="115759" y="111293"/>
                </a:moveTo>
                <a:cubicBezTo>
                  <a:pt x="123058" y="101528"/>
                  <a:pt x="120623" y="87579"/>
                  <a:pt x="110890" y="80604"/>
                </a:cubicBezTo>
                <a:cubicBezTo>
                  <a:pt x="102616" y="75024"/>
                  <a:pt x="91906" y="75489"/>
                  <a:pt x="84608" y="80139"/>
                </a:cubicBezTo>
                <a:cubicBezTo>
                  <a:pt x="55404" y="60145"/>
                  <a:pt x="55404" y="60145"/>
                  <a:pt x="55404" y="60145"/>
                </a:cubicBezTo>
                <a:cubicBezTo>
                  <a:pt x="58326" y="54100"/>
                  <a:pt x="58814" y="47590"/>
                  <a:pt x="57356" y="41546"/>
                </a:cubicBezTo>
                <a:cubicBezTo>
                  <a:pt x="72441" y="34571"/>
                  <a:pt x="72441" y="34571"/>
                  <a:pt x="72441" y="34571"/>
                </a:cubicBezTo>
                <a:cubicBezTo>
                  <a:pt x="73417" y="34106"/>
                  <a:pt x="73417" y="34106"/>
                  <a:pt x="73417" y="34106"/>
                </a:cubicBezTo>
                <a:cubicBezTo>
                  <a:pt x="73899" y="34571"/>
                  <a:pt x="74875" y="35501"/>
                  <a:pt x="75846" y="35966"/>
                </a:cubicBezTo>
                <a:cubicBezTo>
                  <a:pt x="85096" y="42476"/>
                  <a:pt x="98234" y="40616"/>
                  <a:pt x="105050" y="31781"/>
                </a:cubicBezTo>
                <a:cubicBezTo>
                  <a:pt x="111866" y="22481"/>
                  <a:pt x="109432" y="10392"/>
                  <a:pt x="100181" y="3882"/>
                </a:cubicBezTo>
                <a:cubicBezTo>
                  <a:pt x="90936" y="-2627"/>
                  <a:pt x="77792" y="-767"/>
                  <a:pt x="70982" y="8067"/>
                </a:cubicBezTo>
                <a:cubicBezTo>
                  <a:pt x="68059" y="12252"/>
                  <a:pt x="66601" y="16902"/>
                  <a:pt x="67089" y="21551"/>
                </a:cubicBezTo>
                <a:cubicBezTo>
                  <a:pt x="66601" y="22016"/>
                  <a:pt x="66601" y="22016"/>
                  <a:pt x="66601" y="22016"/>
                </a:cubicBezTo>
                <a:cubicBezTo>
                  <a:pt x="50540" y="29456"/>
                  <a:pt x="50540" y="29456"/>
                  <a:pt x="50540" y="29456"/>
                </a:cubicBezTo>
                <a:cubicBezTo>
                  <a:pt x="49564" y="28526"/>
                  <a:pt x="48105" y="27131"/>
                  <a:pt x="46159" y="25736"/>
                </a:cubicBezTo>
                <a:cubicBezTo>
                  <a:pt x="33503" y="16902"/>
                  <a:pt x="15013" y="19691"/>
                  <a:pt x="5763" y="31781"/>
                </a:cubicBezTo>
                <a:cubicBezTo>
                  <a:pt x="-3969" y="44335"/>
                  <a:pt x="-1052" y="62005"/>
                  <a:pt x="12091" y="70839"/>
                </a:cubicBezTo>
                <a:cubicBezTo>
                  <a:pt x="22312" y="78279"/>
                  <a:pt x="36426" y="77814"/>
                  <a:pt x="46647" y="70839"/>
                </a:cubicBezTo>
                <a:cubicBezTo>
                  <a:pt x="75846" y="91299"/>
                  <a:pt x="75846" y="91299"/>
                  <a:pt x="75846" y="91299"/>
                </a:cubicBezTo>
                <a:cubicBezTo>
                  <a:pt x="72441" y="100133"/>
                  <a:pt x="75363" y="109898"/>
                  <a:pt x="83632" y="115943"/>
                </a:cubicBezTo>
                <a:cubicBezTo>
                  <a:pt x="93853" y="122917"/>
                  <a:pt x="107967" y="120592"/>
                  <a:pt x="115759" y="111293"/>
                </a:cubicBezTo>
                <a:close/>
              </a:path>
            </a:pathLst>
          </a:custGeom>
          <a:solidFill>
            <a:schemeClr val="bg1"/>
          </a:solidFill>
          <a:ln>
            <a:noFill/>
          </a:ln>
        </p:spPr>
        <p:txBody>
          <a:bodyPr lIns="37131" tIns="49508" rIns="37131" bIns="49508" anchor="t" anchorCtr="0">
            <a:noAutofit/>
          </a:bodyPr>
          <a:lstStyle/>
          <a:p>
            <a:pPr>
              <a:buClr>
                <a:srgbClr val="000000"/>
              </a:buClr>
            </a:pPr>
            <a:endParaRPr sz="1462">
              <a:solidFill>
                <a:srgbClr val="000000"/>
              </a:solidFill>
              <a:latin typeface="Arial"/>
              <a:ea typeface="Arial"/>
              <a:cs typeface="Arial"/>
              <a:sym typeface="Arial"/>
            </a:endParaRPr>
          </a:p>
        </p:txBody>
      </p:sp>
      <p:sp>
        <p:nvSpPr>
          <p:cNvPr id="22" name="Shape 373">
            <a:extLst>
              <a:ext uri="{FF2B5EF4-FFF2-40B4-BE49-F238E27FC236}">
                <a16:creationId xmlns:a16="http://schemas.microsoft.com/office/drawing/2014/main" id="{40DA2B47-FD01-4969-82EB-EC2938E0D33D}"/>
              </a:ext>
            </a:extLst>
          </p:cNvPr>
          <p:cNvSpPr/>
          <p:nvPr/>
        </p:nvSpPr>
        <p:spPr>
          <a:xfrm>
            <a:off x="3802014" y="1462800"/>
            <a:ext cx="2303196" cy="300081"/>
          </a:xfrm>
          <a:prstGeom prst="rect">
            <a:avLst/>
          </a:prstGeom>
          <a:noFill/>
          <a:ln>
            <a:noFill/>
          </a:ln>
        </p:spPr>
        <p:txBody>
          <a:bodyPr lIns="0" tIns="0" rIns="0" bIns="0" anchor="ctr" anchorCtr="0">
            <a:noAutofit/>
          </a:bodyPr>
          <a:lstStyle/>
          <a:p>
            <a:pPr>
              <a:buClr>
                <a:srgbClr val="191919"/>
              </a:buClr>
              <a:buSzPct val="25000"/>
            </a:pPr>
            <a:r>
              <a:rPr lang="en" sz="1950" dirty="0">
                <a:solidFill>
                  <a:schemeClr val="accent5">
                    <a:lumMod val="50000"/>
                  </a:schemeClr>
                </a:solidFill>
                <a:latin typeface="Arial"/>
                <a:ea typeface="Arial"/>
                <a:cs typeface="Arial"/>
                <a:sym typeface="Arial"/>
              </a:rPr>
              <a:t>Decentralized</a:t>
            </a:r>
          </a:p>
        </p:txBody>
      </p:sp>
      <p:sp>
        <p:nvSpPr>
          <p:cNvPr id="23" name="Shape 408">
            <a:extLst>
              <a:ext uri="{FF2B5EF4-FFF2-40B4-BE49-F238E27FC236}">
                <a16:creationId xmlns:a16="http://schemas.microsoft.com/office/drawing/2014/main" id="{DDAF090D-82A4-4E29-8362-27B5EA766450}"/>
              </a:ext>
            </a:extLst>
          </p:cNvPr>
          <p:cNvSpPr/>
          <p:nvPr/>
        </p:nvSpPr>
        <p:spPr>
          <a:xfrm>
            <a:off x="6489632" y="4423027"/>
            <a:ext cx="404382" cy="481816"/>
          </a:xfrm>
          <a:custGeom>
            <a:avLst/>
            <a:gdLst/>
            <a:ahLst/>
            <a:cxnLst/>
            <a:rect l="0" t="0" r="0" b="0"/>
            <a:pathLst>
              <a:path w="120000" h="120000" extrusionOk="0">
                <a:moveTo>
                  <a:pt x="80404" y="22055"/>
                </a:moveTo>
                <a:cubicBezTo>
                  <a:pt x="17298" y="22055"/>
                  <a:pt x="17298" y="22055"/>
                  <a:pt x="17298" y="22055"/>
                </a:cubicBezTo>
                <a:cubicBezTo>
                  <a:pt x="17298" y="16305"/>
                  <a:pt x="17298" y="16305"/>
                  <a:pt x="17298" y="16305"/>
                </a:cubicBezTo>
                <a:cubicBezTo>
                  <a:pt x="80404" y="16305"/>
                  <a:pt x="80404" y="16305"/>
                  <a:pt x="80404" y="16305"/>
                </a:cubicBezTo>
                <a:lnTo>
                  <a:pt x="80404" y="22055"/>
                </a:lnTo>
                <a:close/>
                <a:moveTo>
                  <a:pt x="17298" y="29411"/>
                </a:moveTo>
                <a:cubicBezTo>
                  <a:pt x="17298" y="35161"/>
                  <a:pt x="17298" y="35161"/>
                  <a:pt x="17298" y="35161"/>
                </a:cubicBezTo>
                <a:cubicBezTo>
                  <a:pt x="68082" y="35161"/>
                  <a:pt x="68082" y="35161"/>
                  <a:pt x="68082" y="35161"/>
                </a:cubicBezTo>
                <a:cubicBezTo>
                  <a:pt x="68082" y="29411"/>
                  <a:pt x="68082" y="29411"/>
                  <a:pt x="68082" y="29411"/>
                </a:cubicBezTo>
                <a:lnTo>
                  <a:pt x="17298" y="29411"/>
                </a:lnTo>
                <a:close/>
                <a:moveTo>
                  <a:pt x="80404" y="42416"/>
                </a:moveTo>
                <a:cubicBezTo>
                  <a:pt x="17298" y="42416"/>
                  <a:pt x="17298" y="42416"/>
                  <a:pt x="17298" y="42416"/>
                </a:cubicBezTo>
                <a:cubicBezTo>
                  <a:pt x="17298" y="48166"/>
                  <a:pt x="17298" y="48166"/>
                  <a:pt x="17298" y="48166"/>
                </a:cubicBezTo>
                <a:cubicBezTo>
                  <a:pt x="80404" y="48166"/>
                  <a:pt x="80404" y="48166"/>
                  <a:pt x="80404" y="48166"/>
                </a:cubicBezTo>
                <a:lnTo>
                  <a:pt x="80404" y="42416"/>
                </a:lnTo>
                <a:close/>
                <a:moveTo>
                  <a:pt x="68082" y="55427"/>
                </a:moveTo>
                <a:cubicBezTo>
                  <a:pt x="17298" y="55427"/>
                  <a:pt x="17298" y="55427"/>
                  <a:pt x="17298" y="55427"/>
                </a:cubicBezTo>
                <a:cubicBezTo>
                  <a:pt x="17298" y="61272"/>
                  <a:pt x="17298" y="61272"/>
                  <a:pt x="17298" y="61272"/>
                </a:cubicBezTo>
                <a:cubicBezTo>
                  <a:pt x="68082" y="61272"/>
                  <a:pt x="68082" y="61272"/>
                  <a:pt x="68082" y="61272"/>
                </a:cubicBezTo>
                <a:lnTo>
                  <a:pt x="68082" y="55427"/>
                </a:lnTo>
                <a:close/>
                <a:moveTo>
                  <a:pt x="119733" y="113966"/>
                </a:moveTo>
                <a:cubicBezTo>
                  <a:pt x="78285" y="74283"/>
                  <a:pt x="78285" y="74283"/>
                  <a:pt x="78285" y="74283"/>
                </a:cubicBezTo>
                <a:cubicBezTo>
                  <a:pt x="64845" y="68911"/>
                  <a:pt x="64845" y="68911"/>
                  <a:pt x="64845" y="68911"/>
                </a:cubicBezTo>
                <a:cubicBezTo>
                  <a:pt x="68576" y="79844"/>
                  <a:pt x="68576" y="79844"/>
                  <a:pt x="68576" y="79844"/>
                </a:cubicBezTo>
                <a:cubicBezTo>
                  <a:pt x="110274" y="119622"/>
                  <a:pt x="110274" y="119622"/>
                  <a:pt x="110274" y="119622"/>
                </a:cubicBezTo>
                <a:cubicBezTo>
                  <a:pt x="110397" y="119716"/>
                  <a:pt x="110647" y="120000"/>
                  <a:pt x="111392" y="120000"/>
                </a:cubicBezTo>
                <a:cubicBezTo>
                  <a:pt x="114005" y="120000"/>
                  <a:pt x="118237" y="117644"/>
                  <a:pt x="119605" y="115572"/>
                </a:cubicBezTo>
                <a:cubicBezTo>
                  <a:pt x="120105" y="114816"/>
                  <a:pt x="120105" y="114250"/>
                  <a:pt x="119733" y="113966"/>
                </a:cubicBezTo>
                <a:close/>
                <a:moveTo>
                  <a:pt x="21035" y="75411"/>
                </a:moveTo>
                <a:cubicBezTo>
                  <a:pt x="22030" y="74000"/>
                  <a:pt x="22030" y="74000"/>
                  <a:pt x="22030" y="74000"/>
                </a:cubicBezTo>
                <a:cubicBezTo>
                  <a:pt x="22280" y="73622"/>
                  <a:pt x="22525" y="73244"/>
                  <a:pt x="22775" y="72772"/>
                </a:cubicBezTo>
                <a:cubicBezTo>
                  <a:pt x="22897" y="72772"/>
                  <a:pt x="22897" y="72772"/>
                  <a:pt x="22897" y="72772"/>
                </a:cubicBezTo>
                <a:cubicBezTo>
                  <a:pt x="23148" y="73150"/>
                  <a:pt x="23398" y="73622"/>
                  <a:pt x="23648" y="74000"/>
                </a:cubicBezTo>
                <a:cubicBezTo>
                  <a:pt x="24766" y="75411"/>
                  <a:pt x="24766" y="75411"/>
                  <a:pt x="24766" y="75411"/>
                </a:cubicBezTo>
                <a:cubicBezTo>
                  <a:pt x="28502" y="75411"/>
                  <a:pt x="28502" y="75411"/>
                  <a:pt x="28502" y="75411"/>
                </a:cubicBezTo>
                <a:cubicBezTo>
                  <a:pt x="25016" y="71172"/>
                  <a:pt x="25016" y="71172"/>
                  <a:pt x="25016" y="71172"/>
                </a:cubicBezTo>
                <a:cubicBezTo>
                  <a:pt x="28502" y="67305"/>
                  <a:pt x="28502" y="67305"/>
                  <a:pt x="28502" y="67305"/>
                </a:cubicBezTo>
                <a:cubicBezTo>
                  <a:pt x="24894" y="67305"/>
                  <a:pt x="24894" y="67305"/>
                  <a:pt x="24894" y="67305"/>
                </a:cubicBezTo>
                <a:cubicBezTo>
                  <a:pt x="23893" y="68627"/>
                  <a:pt x="23893" y="68627"/>
                  <a:pt x="23893" y="68627"/>
                </a:cubicBezTo>
                <a:cubicBezTo>
                  <a:pt x="23648" y="69094"/>
                  <a:pt x="23398" y="69472"/>
                  <a:pt x="23148" y="69944"/>
                </a:cubicBezTo>
                <a:cubicBezTo>
                  <a:pt x="23025" y="69944"/>
                  <a:pt x="23025" y="69944"/>
                  <a:pt x="23025" y="69944"/>
                </a:cubicBezTo>
                <a:cubicBezTo>
                  <a:pt x="22775" y="69472"/>
                  <a:pt x="22525" y="69094"/>
                  <a:pt x="22152" y="68722"/>
                </a:cubicBezTo>
                <a:cubicBezTo>
                  <a:pt x="21157" y="67305"/>
                  <a:pt x="21157" y="67305"/>
                  <a:pt x="21157" y="67305"/>
                </a:cubicBezTo>
                <a:cubicBezTo>
                  <a:pt x="17426" y="67305"/>
                  <a:pt x="17426" y="67305"/>
                  <a:pt x="17426" y="67305"/>
                </a:cubicBezTo>
                <a:cubicBezTo>
                  <a:pt x="20907" y="71361"/>
                  <a:pt x="20907" y="71361"/>
                  <a:pt x="20907" y="71361"/>
                </a:cubicBezTo>
                <a:cubicBezTo>
                  <a:pt x="17298" y="75411"/>
                  <a:pt x="17298" y="75411"/>
                  <a:pt x="17298" y="75411"/>
                </a:cubicBezTo>
                <a:lnTo>
                  <a:pt x="21035" y="75411"/>
                </a:lnTo>
                <a:close/>
                <a:moveTo>
                  <a:pt x="8963" y="91533"/>
                </a:moveTo>
                <a:cubicBezTo>
                  <a:pt x="8963" y="7350"/>
                  <a:pt x="8963" y="7350"/>
                  <a:pt x="8963" y="7350"/>
                </a:cubicBezTo>
                <a:cubicBezTo>
                  <a:pt x="88867" y="7350"/>
                  <a:pt x="88867" y="7350"/>
                  <a:pt x="88867" y="7350"/>
                </a:cubicBezTo>
                <a:cubicBezTo>
                  <a:pt x="88867" y="76827"/>
                  <a:pt x="88867" y="76827"/>
                  <a:pt x="88867" y="76827"/>
                </a:cubicBezTo>
                <a:cubicBezTo>
                  <a:pt x="97824" y="85405"/>
                  <a:pt x="97824" y="85405"/>
                  <a:pt x="97824" y="85405"/>
                </a:cubicBezTo>
                <a:cubicBezTo>
                  <a:pt x="97824" y="4144"/>
                  <a:pt x="97824" y="4144"/>
                  <a:pt x="97824" y="4144"/>
                </a:cubicBezTo>
                <a:cubicBezTo>
                  <a:pt x="97824" y="1883"/>
                  <a:pt x="95211" y="0"/>
                  <a:pt x="92103" y="0"/>
                </a:cubicBezTo>
                <a:cubicBezTo>
                  <a:pt x="5727" y="0"/>
                  <a:pt x="5727" y="0"/>
                  <a:pt x="5727" y="0"/>
                </a:cubicBezTo>
                <a:cubicBezTo>
                  <a:pt x="2613" y="0"/>
                  <a:pt x="0" y="1883"/>
                  <a:pt x="0" y="4144"/>
                </a:cubicBezTo>
                <a:cubicBezTo>
                  <a:pt x="0" y="97472"/>
                  <a:pt x="0" y="97472"/>
                  <a:pt x="0" y="97472"/>
                </a:cubicBezTo>
                <a:cubicBezTo>
                  <a:pt x="0" y="99733"/>
                  <a:pt x="2613" y="101522"/>
                  <a:pt x="5727" y="101522"/>
                </a:cubicBezTo>
                <a:cubicBezTo>
                  <a:pt x="83390" y="101522"/>
                  <a:pt x="83390" y="101522"/>
                  <a:pt x="83390" y="101522"/>
                </a:cubicBezTo>
                <a:cubicBezTo>
                  <a:pt x="72936" y="91533"/>
                  <a:pt x="72936" y="91533"/>
                  <a:pt x="72936" y="91533"/>
                </a:cubicBezTo>
                <a:lnTo>
                  <a:pt x="8963" y="91533"/>
                </a:lnTo>
                <a:close/>
                <a:moveTo>
                  <a:pt x="32361" y="74283"/>
                </a:moveTo>
                <a:cubicBezTo>
                  <a:pt x="60236" y="74283"/>
                  <a:pt x="60236" y="74283"/>
                  <a:pt x="60236" y="74283"/>
                </a:cubicBezTo>
                <a:cubicBezTo>
                  <a:pt x="58245" y="68533"/>
                  <a:pt x="58245" y="68533"/>
                  <a:pt x="58245" y="68533"/>
                </a:cubicBezTo>
                <a:cubicBezTo>
                  <a:pt x="32361" y="68533"/>
                  <a:pt x="32361" y="68533"/>
                  <a:pt x="32361" y="68533"/>
                </a:cubicBezTo>
                <a:lnTo>
                  <a:pt x="32361" y="74283"/>
                </a:lnTo>
                <a:close/>
              </a:path>
            </a:pathLst>
          </a:custGeom>
          <a:solidFill>
            <a:schemeClr val="bg1"/>
          </a:solidFill>
          <a:ln>
            <a:noFill/>
          </a:ln>
        </p:spPr>
        <p:txBody>
          <a:bodyPr lIns="37131" tIns="49508" rIns="37131" bIns="49508" anchor="t" anchorCtr="0">
            <a:noAutofit/>
          </a:bodyPr>
          <a:lstStyle/>
          <a:p>
            <a:pPr>
              <a:buClr>
                <a:srgbClr val="000000"/>
              </a:buClr>
            </a:pPr>
            <a:endParaRPr sz="1625">
              <a:solidFill>
                <a:srgbClr val="000000"/>
              </a:solidFill>
              <a:latin typeface="Arial"/>
              <a:ea typeface="Arial"/>
              <a:cs typeface="Arial"/>
              <a:sym typeface="Arial"/>
            </a:endParaRPr>
          </a:p>
        </p:txBody>
      </p:sp>
      <p:pic>
        <p:nvPicPr>
          <p:cNvPr id="24" name="Picture 2" descr="Image result for icon security">
            <a:extLst>
              <a:ext uri="{FF2B5EF4-FFF2-40B4-BE49-F238E27FC236}">
                <a16:creationId xmlns:a16="http://schemas.microsoft.com/office/drawing/2014/main" id="{0E084139-160E-4EF9-A6F1-B0071B5AC97B}"/>
              </a:ext>
            </a:extLst>
          </p:cNvPr>
          <p:cNvPicPr>
            <a:picLocks noChangeAspect="1" noChangeArrowheads="1"/>
          </p:cNvPicPr>
          <p:nvPr/>
        </p:nvPicPr>
        <p:blipFill>
          <a:blip r:embed="rId2" cstate="print">
            <a:clrChange>
              <a:clrFrom>
                <a:srgbClr val="000000">
                  <a:alpha val="0"/>
                </a:srgbClr>
              </a:clrFrom>
              <a:clrTo>
                <a:srgbClr val="000000">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1715" y="3034636"/>
            <a:ext cx="505320" cy="505320"/>
          </a:xfrm>
          <a:prstGeom prst="rect">
            <a:avLst/>
          </a:prstGeom>
          <a:solidFill>
            <a:schemeClr val="bg1"/>
          </a:solidFill>
        </p:spPr>
      </p:pic>
      <p:sp>
        <p:nvSpPr>
          <p:cNvPr id="25" name="Shape 375">
            <a:extLst>
              <a:ext uri="{FF2B5EF4-FFF2-40B4-BE49-F238E27FC236}">
                <a16:creationId xmlns:a16="http://schemas.microsoft.com/office/drawing/2014/main" id="{02E547A0-3402-4997-B43E-5592B7B4B3D6}"/>
              </a:ext>
            </a:extLst>
          </p:cNvPr>
          <p:cNvSpPr/>
          <p:nvPr/>
        </p:nvSpPr>
        <p:spPr>
          <a:xfrm>
            <a:off x="5820994" y="5201805"/>
            <a:ext cx="2053736" cy="600163"/>
          </a:xfrm>
          <a:prstGeom prst="rect">
            <a:avLst/>
          </a:prstGeom>
          <a:noFill/>
          <a:ln>
            <a:noFill/>
          </a:ln>
        </p:spPr>
        <p:txBody>
          <a:bodyPr lIns="0" tIns="0" rIns="0" bIns="0" anchor="ctr" anchorCtr="0">
            <a:noAutofit/>
          </a:bodyPr>
          <a:lstStyle/>
          <a:p>
            <a:pPr>
              <a:buClr>
                <a:srgbClr val="191919"/>
              </a:buClr>
              <a:buSzPct val="25000"/>
            </a:pPr>
            <a:r>
              <a:rPr lang="en" sz="1950" dirty="0">
                <a:solidFill>
                  <a:srgbClr val="002060"/>
                </a:solidFill>
                <a:latin typeface="Arial"/>
                <a:ea typeface="Arial"/>
                <a:cs typeface="Arial"/>
                <a:sym typeface="Arial"/>
              </a:rPr>
              <a:t>Unique &amp; Immutable Ledger</a:t>
            </a:r>
          </a:p>
        </p:txBody>
      </p:sp>
      <p:sp>
        <p:nvSpPr>
          <p:cNvPr id="26" name="Shape 374">
            <a:extLst>
              <a:ext uri="{FF2B5EF4-FFF2-40B4-BE49-F238E27FC236}">
                <a16:creationId xmlns:a16="http://schemas.microsoft.com/office/drawing/2014/main" id="{1A6A5CD8-095D-4259-8F59-0A1610BBC1C4}"/>
              </a:ext>
            </a:extLst>
          </p:cNvPr>
          <p:cNvSpPr/>
          <p:nvPr/>
        </p:nvSpPr>
        <p:spPr>
          <a:xfrm>
            <a:off x="3006994" y="5354998"/>
            <a:ext cx="2120512" cy="600163"/>
          </a:xfrm>
          <a:prstGeom prst="rect">
            <a:avLst/>
          </a:prstGeom>
          <a:noFill/>
          <a:ln>
            <a:noFill/>
          </a:ln>
        </p:spPr>
        <p:txBody>
          <a:bodyPr lIns="0" tIns="0" rIns="0" bIns="0" anchor="ctr" anchorCtr="0">
            <a:noAutofit/>
          </a:bodyPr>
          <a:lstStyle/>
          <a:p>
            <a:pPr>
              <a:buClr>
                <a:srgbClr val="191919"/>
              </a:buClr>
              <a:buSzPct val="25000"/>
            </a:pPr>
            <a:r>
              <a:rPr lang="en" sz="1950" dirty="0">
                <a:solidFill>
                  <a:srgbClr val="002060"/>
                </a:solidFill>
                <a:latin typeface="Arial"/>
                <a:ea typeface="Arial"/>
                <a:cs typeface="Arial"/>
                <a:sym typeface="Arial"/>
              </a:rPr>
              <a:t>Smart Contract</a:t>
            </a:r>
          </a:p>
        </p:txBody>
      </p:sp>
      <p:sp>
        <p:nvSpPr>
          <p:cNvPr id="27" name="Shape 372">
            <a:extLst>
              <a:ext uri="{FF2B5EF4-FFF2-40B4-BE49-F238E27FC236}">
                <a16:creationId xmlns:a16="http://schemas.microsoft.com/office/drawing/2014/main" id="{D1A26B10-7554-4539-B757-8E31885E346A}"/>
              </a:ext>
            </a:extLst>
          </p:cNvPr>
          <p:cNvSpPr/>
          <p:nvPr/>
        </p:nvSpPr>
        <p:spPr>
          <a:xfrm>
            <a:off x="818865" y="2115048"/>
            <a:ext cx="2503418" cy="600163"/>
          </a:xfrm>
          <a:prstGeom prst="rect">
            <a:avLst/>
          </a:prstGeom>
          <a:noFill/>
          <a:ln>
            <a:noFill/>
          </a:ln>
        </p:spPr>
        <p:txBody>
          <a:bodyPr lIns="0" tIns="0" rIns="0" bIns="0" anchor="ctr" anchorCtr="0">
            <a:noAutofit/>
          </a:bodyPr>
          <a:lstStyle/>
          <a:p>
            <a:pPr>
              <a:buClr>
                <a:srgbClr val="191919"/>
              </a:buClr>
              <a:buSzPct val="25000"/>
            </a:pPr>
            <a:r>
              <a:rPr lang="en" sz="1950" dirty="0">
                <a:solidFill>
                  <a:schemeClr val="accent5">
                    <a:lumMod val="50000"/>
                  </a:schemeClr>
                </a:solidFill>
                <a:latin typeface="Arial"/>
                <a:ea typeface="Arial"/>
                <a:cs typeface="Arial"/>
                <a:sym typeface="Arial"/>
              </a:rPr>
              <a:t>Cryptographically Secure Authentication </a:t>
            </a:r>
          </a:p>
        </p:txBody>
      </p:sp>
      <p:sp>
        <p:nvSpPr>
          <p:cNvPr id="28" name="TextBox 27">
            <a:extLst>
              <a:ext uri="{FF2B5EF4-FFF2-40B4-BE49-F238E27FC236}">
                <a16:creationId xmlns:a16="http://schemas.microsoft.com/office/drawing/2014/main" id="{C7466BA6-5614-4B04-B8CE-F029EE382F4C}"/>
              </a:ext>
            </a:extLst>
          </p:cNvPr>
          <p:cNvSpPr txBox="1"/>
          <p:nvPr/>
        </p:nvSpPr>
        <p:spPr>
          <a:xfrm>
            <a:off x="6644188" y="1553698"/>
            <a:ext cx="1981214" cy="692497"/>
          </a:xfrm>
          <a:prstGeom prst="rect">
            <a:avLst/>
          </a:prstGeom>
          <a:noFill/>
        </p:spPr>
        <p:txBody>
          <a:bodyPr wrap="square" rtlCol="0">
            <a:spAutoFit/>
          </a:bodyPr>
          <a:lstStyle/>
          <a:p>
            <a:r>
              <a:rPr lang="en-US" sz="1950" dirty="0">
                <a:solidFill>
                  <a:srgbClr val="002060"/>
                </a:solidFill>
                <a:latin typeface="Arial"/>
                <a:ea typeface="Arial"/>
                <a:cs typeface="Arial"/>
                <a:sym typeface="Arial"/>
              </a:rPr>
              <a:t>Validity</a:t>
            </a:r>
            <a:r>
              <a:rPr lang="en-US" sz="1950" b="1" dirty="0">
                <a:solidFill>
                  <a:srgbClr val="002060"/>
                </a:solidFill>
              </a:rPr>
              <a:t> </a:t>
            </a:r>
            <a:r>
              <a:rPr lang="en-US" sz="1950" dirty="0">
                <a:solidFill>
                  <a:srgbClr val="002060"/>
                </a:solidFill>
                <a:latin typeface="Arial"/>
                <a:ea typeface="Arial"/>
                <a:cs typeface="Arial"/>
                <a:sym typeface="Arial"/>
              </a:rPr>
              <a:t>&amp; Consensus</a:t>
            </a:r>
          </a:p>
        </p:txBody>
      </p:sp>
      <p:pic>
        <p:nvPicPr>
          <p:cNvPr id="29" name="Picture 2" descr="Image result for icon smart data">
            <a:extLst>
              <a:ext uri="{FF2B5EF4-FFF2-40B4-BE49-F238E27FC236}">
                <a16:creationId xmlns:a16="http://schemas.microsoft.com/office/drawing/2014/main" id="{38711995-5673-4E33-9E14-8509C79B6C1B}"/>
              </a:ext>
            </a:extLst>
          </p:cNvPr>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3535865" y="4515822"/>
            <a:ext cx="697625" cy="697625"/>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그룹 22">
            <a:extLst>
              <a:ext uri="{FF2B5EF4-FFF2-40B4-BE49-F238E27FC236}">
                <a16:creationId xmlns:a16="http://schemas.microsoft.com/office/drawing/2014/main" id="{B06F7368-F001-4659-91C9-BB7AD2B01D0A}"/>
              </a:ext>
            </a:extLst>
          </p:cNvPr>
          <p:cNvGrpSpPr/>
          <p:nvPr/>
        </p:nvGrpSpPr>
        <p:grpSpPr>
          <a:xfrm>
            <a:off x="6403340" y="1688450"/>
            <a:ext cx="1901461" cy="1645496"/>
            <a:chOff x="4572000" y="3654025"/>
            <a:chExt cx="2340260" cy="2025225"/>
          </a:xfrm>
          <a:solidFill>
            <a:schemeClr val="accent5"/>
          </a:solidFill>
        </p:grpSpPr>
        <p:sp>
          <p:nvSpPr>
            <p:cNvPr id="31" name="타원 23">
              <a:extLst>
                <a:ext uri="{FF2B5EF4-FFF2-40B4-BE49-F238E27FC236}">
                  <a16:creationId xmlns:a16="http://schemas.microsoft.com/office/drawing/2014/main" id="{6CCF5C53-76E9-478A-BE9F-4997F8EC6946}"/>
                </a:ext>
              </a:extLst>
            </p:cNvPr>
            <p:cNvSpPr/>
            <p:nvPr/>
          </p:nvSpPr>
          <p:spPr>
            <a:xfrm>
              <a:off x="4572000" y="4554125"/>
              <a:ext cx="2340260" cy="1125125"/>
            </a:xfrm>
            <a:prstGeom prst="ellipse">
              <a:avLst/>
            </a:prstGeom>
            <a:grpFill/>
            <a:ln>
              <a:solidFill>
                <a:schemeClr val="accent5">
                  <a:lumMod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32" name="타원 24">
              <a:extLst>
                <a:ext uri="{FF2B5EF4-FFF2-40B4-BE49-F238E27FC236}">
                  <a16:creationId xmlns:a16="http://schemas.microsoft.com/office/drawing/2014/main" id="{16253AC6-1227-427C-8141-CC5F8AFEB459}"/>
                </a:ext>
              </a:extLst>
            </p:cNvPr>
            <p:cNvSpPr/>
            <p:nvPr/>
          </p:nvSpPr>
          <p:spPr>
            <a:xfrm>
              <a:off x="4951090" y="3654025"/>
              <a:ext cx="1622437" cy="1622437"/>
            </a:xfrm>
            <a:prstGeom prst="ellipse">
              <a:avLst/>
            </a:prstGeom>
            <a:grpFill/>
            <a:ln>
              <a:solidFill>
                <a:schemeClr val="accent5">
                  <a:lumMod val="50000"/>
                </a:schemeClr>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grpSp>
      <p:sp>
        <p:nvSpPr>
          <p:cNvPr id="33" name="Oval 29">
            <a:extLst>
              <a:ext uri="{FF2B5EF4-FFF2-40B4-BE49-F238E27FC236}">
                <a16:creationId xmlns:a16="http://schemas.microsoft.com/office/drawing/2014/main" id="{5B3D286E-5326-4737-A63E-9007FC427510}"/>
              </a:ext>
            </a:extLst>
          </p:cNvPr>
          <p:cNvSpPr>
            <a:spLocks noChangeArrowheads="1"/>
          </p:cNvSpPr>
          <p:nvPr/>
        </p:nvSpPr>
        <p:spPr bwMode="auto">
          <a:xfrm>
            <a:off x="6588486" y="2327482"/>
            <a:ext cx="2559660" cy="1092380"/>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a:solidFill>
                <a:schemeClr val="tx1">
                  <a:lumMod val="75000"/>
                  <a:lumOff val="25000"/>
                </a:schemeClr>
              </a:solidFill>
              <a:latin typeface="Arial" pitchFamily="34" charset="0"/>
              <a:ea typeface="맑은 고딕" pitchFamily="50" charset="-127"/>
              <a:cs typeface="Arial" pitchFamily="34" charset="0"/>
            </a:endParaRPr>
          </a:p>
        </p:txBody>
      </p:sp>
      <p:pic>
        <p:nvPicPr>
          <p:cNvPr id="34" name="Picture 2">
            <a:extLst>
              <a:ext uri="{FF2B5EF4-FFF2-40B4-BE49-F238E27FC236}">
                <a16:creationId xmlns:a16="http://schemas.microsoft.com/office/drawing/2014/main" id="{8F5E6B11-145B-4E68-A6CA-64E0A5F432A7}"/>
              </a:ext>
            </a:extLst>
          </p:cNvPr>
          <p:cNvPicPr>
            <a:picLocks noChangeAspect="1" noChangeArrowheads="1"/>
          </p:cNvPicPr>
          <p:nvPr/>
        </p:nvPicPr>
        <p:blipFill>
          <a:blip r:embed="rId4" cstate="print"/>
          <a:srcRect/>
          <a:stretch>
            <a:fillRect/>
          </a:stretch>
        </p:blipFill>
        <p:spPr bwMode="auto">
          <a:xfrm>
            <a:off x="7172894" y="2546727"/>
            <a:ext cx="456205" cy="450122"/>
          </a:xfrm>
          <a:prstGeom prst="rect">
            <a:avLst/>
          </a:prstGeom>
          <a:noFill/>
          <a:ln w="9525">
            <a:noFill/>
            <a:miter lim="800000"/>
            <a:headEnd/>
            <a:tailEnd/>
          </a:ln>
        </p:spPr>
      </p:pic>
      <p:sp>
        <p:nvSpPr>
          <p:cNvPr id="35" name="Shape 375">
            <a:extLst>
              <a:ext uri="{FF2B5EF4-FFF2-40B4-BE49-F238E27FC236}">
                <a16:creationId xmlns:a16="http://schemas.microsoft.com/office/drawing/2014/main" id="{0E6DEE0A-4EAC-48BE-9F59-411E83507F57}"/>
              </a:ext>
            </a:extLst>
          </p:cNvPr>
          <p:cNvSpPr/>
          <p:nvPr/>
        </p:nvSpPr>
        <p:spPr>
          <a:xfrm>
            <a:off x="4212846" y="3238803"/>
            <a:ext cx="2053736" cy="600163"/>
          </a:xfrm>
          <a:prstGeom prst="rect">
            <a:avLst/>
          </a:prstGeom>
          <a:noFill/>
          <a:ln>
            <a:noFill/>
          </a:ln>
        </p:spPr>
        <p:txBody>
          <a:bodyPr lIns="0" tIns="0" rIns="0" bIns="0" anchor="ctr" anchorCtr="0">
            <a:noAutofit/>
          </a:bodyPr>
          <a:lstStyle/>
          <a:p>
            <a:pPr>
              <a:buClr>
                <a:srgbClr val="191919"/>
              </a:buClr>
              <a:buSzPct val="25000"/>
            </a:pPr>
            <a:r>
              <a:rPr lang="en" sz="1950" dirty="0">
                <a:solidFill>
                  <a:srgbClr val="002060"/>
                </a:solidFill>
                <a:latin typeface="Arial"/>
                <a:ea typeface="Arial"/>
                <a:cs typeface="Arial"/>
                <a:sym typeface="Arial"/>
              </a:rPr>
              <a:t>Digital Asset</a:t>
            </a:r>
          </a:p>
        </p:txBody>
      </p:sp>
    </p:spTree>
    <p:extLst>
      <p:ext uri="{BB962C8B-B14F-4D97-AF65-F5344CB8AC3E}">
        <p14:creationId xmlns:p14="http://schemas.microsoft.com/office/powerpoint/2010/main" val="405638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lstStyle/>
          <a:p>
            <a:r>
              <a:rPr lang="en-US" dirty="0"/>
              <a:t>Types of Distributed Ledgers</a:t>
            </a:r>
          </a:p>
        </p:txBody>
      </p:sp>
      <p:pic>
        <p:nvPicPr>
          <p:cNvPr id="4" name="Picture 4">
            <a:extLst>
              <a:ext uri="{FF2B5EF4-FFF2-40B4-BE49-F238E27FC236}">
                <a16:creationId xmlns:a16="http://schemas.microsoft.com/office/drawing/2014/main" id="{E7ED392A-86EB-41AC-ABD5-051A4D25C4D2}"/>
              </a:ext>
            </a:extLst>
          </p:cNvPr>
          <p:cNvPicPr>
            <a:picLocks noChangeAspect="1" noChangeArrowheads="1"/>
          </p:cNvPicPr>
          <p:nvPr/>
        </p:nvPicPr>
        <p:blipFill>
          <a:blip r:embed="rId2" cstate="print"/>
          <a:srcRect/>
          <a:stretch>
            <a:fillRect/>
          </a:stretch>
        </p:blipFill>
        <p:spPr bwMode="auto">
          <a:xfrm>
            <a:off x="900753" y="1561039"/>
            <a:ext cx="4136007" cy="4048194"/>
          </a:xfrm>
          <a:prstGeom prst="rect">
            <a:avLst/>
          </a:prstGeom>
          <a:noFill/>
          <a:ln w="9525">
            <a:noFill/>
            <a:miter lim="800000"/>
            <a:headEnd/>
            <a:tailEnd/>
          </a:ln>
        </p:spPr>
      </p:pic>
      <p:pic>
        <p:nvPicPr>
          <p:cNvPr id="2" name="Picture 1">
            <a:extLst>
              <a:ext uri="{FF2B5EF4-FFF2-40B4-BE49-F238E27FC236}">
                <a16:creationId xmlns:a16="http://schemas.microsoft.com/office/drawing/2014/main" id="{D25609D1-5FF3-49BF-894B-E9CFCA8CA696}"/>
              </a:ext>
            </a:extLst>
          </p:cNvPr>
          <p:cNvPicPr>
            <a:picLocks noChangeAspect="1"/>
          </p:cNvPicPr>
          <p:nvPr/>
        </p:nvPicPr>
        <p:blipFill>
          <a:blip r:embed="rId3"/>
          <a:stretch>
            <a:fillRect/>
          </a:stretch>
        </p:blipFill>
        <p:spPr>
          <a:xfrm>
            <a:off x="5638801" y="1658003"/>
            <a:ext cx="3962400" cy="3904597"/>
          </a:xfrm>
          <a:prstGeom prst="rect">
            <a:avLst/>
          </a:prstGeom>
        </p:spPr>
      </p:pic>
    </p:spTree>
    <p:extLst>
      <p:ext uri="{BB962C8B-B14F-4D97-AF65-F5344CB8AC3E}">
        <p14:creationId xmlns:p14="http://schemas.microsoft.com/office/powerpoint/2010/main" val="35426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2933E8D-AFC7-47A4-A394-6C9B86C0ED5F}"/>
              </a:ext>
            </a:extLst>
          </p:cNvPr>
          <p:cNvSpPr>
            <a:spLocks noGrp="1"/>
          </p:cNvSpPr>
          <p:nvPr>
            <p:ph type="body" sz="quarter" idx="33"/>
          </p:nvPr>
        </p:nvSpPr>
        <p:spPr/>
        <p:txBody>
          <a:bodyPr/>
          <a:lstStyle/>
          <a:p>
            <a:endParaRPr lang="en-US"/>
          </a:p>
        </p:txBody>
      </p:sp>
      <p:sp>
        <p:nvSpPr>
          <p:cNvPr id="4" name="Title 3"/>
          <p:cNvSpPr>
            <a:spLocks noGrp="1"/>
          </p:cNvSpPr>
          <p:nvPr>
            <p:ph type="title"/>
          </p:nvPr>
        </p:nvSpPr>
        <p:spPr/>
        <p:txBody>
          <a:bodyPr>
            <a:normAutofit fontScale="90000"/>
          </a:bodyPr>
          <a:lstStyle/>
          <a:p>
            <a:r>
              <a:rPr lang="en-US" dirty="0"/>
              <a:t>Gartner Emerging Technology Hype Cycle 2017</a:t>
            </a:r>
            <a:br>
              <a:rPr lang="en-US" dirty="0"/>
            </a:br>
            <a:endParaRPr lang="en-GB" dirty="0"/>
          </a:p>
        </p:txBody>
      </p:sp>
      <p:sp>
        <p:nvSpPr>
          <p:cNvPr id="9" name="Text Placeholder 8">
            <a:extLst>
              <a:ext uri="{FF2B5EF4-FFF2-40B4-BE49-F238E27FC236}">
                <a16:creationId xmlns:a16="http://schemas.microsoft.com/office/drawing/2014/main" id="{3F80765A-EF74-4DA6-BA7E-1B12891AB5C2}"/>
              </a:ext>
            </a:extLst>
          </p:cNvPr>
          <p:cNvSpPr>
            <a:spLocks noGrp="1"/>
          </p:cNvSpPr>
          <p:nvPr>
            <p:ph type="body" sz="quarter" idx="38"/>
          </p:nvPr>
        </p:nvSpPr>
        <p:spPr/>
        <p:txBody>
          <a:bodyPr/>
          <a:lstStyle/>
          <a:p>
            <a:endParaRPr lang="en-US"/>
          </a:p>
        </p:txBody>
      </p:sp>
      <p:pic>
        <p:nvPicPr>
          <p:cNvPr id="2" name="Picture 1">
            <a:extLst>
              <a:ext uri="{FF2B5EF4-FFF2-40B4-BE49-F238E27FC236}">
                <a16:creationId xmlns:a16="http://schemas.microsoft.com/office/drawing/2014/main" id="{82FF06BE-B311-4A90-A7F6-CBF20DAC6958}"/>
              </a:ext>
            </a:extLst>
          </p:cNvPr>
          <p:cNvPicPr>
            <a:picLocks noChangeAspect="1"/>
          </p:cNvPicPr>
          <p:nvPr/>
        </p:nvPicPr>
        <p:blipFill>
          <a:blip r:embed="rId2"/>
          <a:stretch>
            <a:fillRect/>
          </a:stretch>
        </p:blipFill>
        <p:spPr>
          <a:xfrm>
            <a:off x="762000" y="1261087"/>
            <a:ext cx="7639050" cy="5292113"/>
          </a:xfrm>
          <a:prstGeom prst="rect">
            <a:avLst/>
          </a:prstGeom>
        </p:spPr>
      </p:pic>
    </p:spTree>
    <p:extLst>
      <p:ext uri="{BB962C8B-B14F-4D97-AF65-F5344CB8AC3E}">
        <p14:creationId xmlns:p14="http://schemas.microsoft.com/office/powerpoint/2010/main" val="427024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7988" y="404813"/>
            <a:ext cx="6678612" cy="863600"/>
          </a:xfrm>
        </p:spPr>
        <p:txBody>
          <a:bodyPr>
            <a:normAutofit fontScale="90000"/>
          </a:bodyPr>
          <a:lstStyle/>
          <a:p>
            <a:r>
              <a:rPr lang="en-US" dirty="0"/>
              <a:t>Benefits of Blockchain Implementation</a:t>
            </a:r>
            <a:br>
              <a:rPr lang="en-US" dirty="0"/>
            </a:br>
            <a:endParaRPr lang="en-GB" dirty="0"/>
          </a:p>
        </p:txBody>
      </p:sp>
      <p:sp>
        <p:nvSpPr>
          <p:cNvPr id="5" name="Shape 252">
            <a:extLst>
              <a:ext uri="{FF2B5EF4-FFF2-40B4-BE49-F238E27FC236}">
                <a16:creationId xmlns:a16="http://schemas.microsoft.com/office/drawing/2014/main" id="{58332458-AD77-461B-8CEC-4AAF74E75C16}"/>
              </a:ext>
            </a:extLst>
          </p:cNvPr>
          <p:cNvSpPr/>
          <p:nvPr/>
        </p:nvSpPr>
        <p:spPr>
          <a:xfrm>
            <a:off x="1996820" y="1432092"/>
            <a:ext cx="2834702" cy="1938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nSpc>
                <a:spcPct val="90000"/>
              </a:lnSpc>
              <a:defRPr sz="1200">
                <a:solidFill>
                  <a:srgbClr val="005AA1"/>
                </a:solidFill>
              </a:defRPr>
            </a:lvl1pPr>
          </a:lstStyle>
          <a:p>
            <a:r>
              <a:rPr sz="1400" b="1" dirty="0">
                <a:solidFill>
                  <a:schemeClr val="accent5"/>
                </a:solidFill>
                <a:latin typeface="Archivo Narrow" panose="020B0506020202020B04" pitchFamily="34" charset="0"/>
              </a:rPr>
              <a:t>Reduce Cost</a:t>
            </a:r>
          </a:p>
        </p:txBody>
      </p:sp>
      <p:sp>
        <p:nvSpPr>
          <p:cNvPr id="6" name="Shape 253">
            <a:extLst>
              <a:ext uri="{FF2B5EF4-FFF2-40B4-BE49-F238E27FC236}">
                <a16:creationId xmlns:a16="http://schemas.microsoft.com/office/drawing/2014/main" id="{C616D7BD-2F43-4E71-94B1-46E863A09381}"/>
              </a:ext>
            </a:extLst>
          </p:cNvPr>
          <p:cNvSpPr/>
          <p:nvPr/>
        </p:nvSpPr>
        <p:spPr>
          <a:xfrm>
            <a:off x="1961958" y="1722285"/>
            <a:ext cx="2869502" cy="507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marL="457200" indent="-292100">
              <a:buClr>
                <a:srgbClr val="000000"/>
              </a:buClr>
              <a:buSzPct val="100000"/>
              <a:buFont typeface="Arial"/>
              <a:buChar char="-"/>
              <a:defRPr sz="900"/>
            </a:pPr>
            <a:r>
              <a:rPr sz="900" dirty="0"/>
              <a:t>Removes cost of intermediaries</a:t>
            </a:r>
          </a:p>
          <a:p>
            <a:pPr marL="457200" indent="-292100">
              <a:buClr>
                <a:srgbClr val="000000"/>
              </a:buClr>
              <a:buSzPct val="100000"/>
              <a:buFont typeface="Arial"/>
              <a:buChar char="-"/>
              <a:defRPr sz="900"/>
            </a:pPr>
            <a:r>
              <a:rPr sz="900" dirty="0"/>
              <a:t>Smart contracts reduce manual processing, re-work and processing errors</a:t>
            </a:r>
          </a:p>
        </p:txBody>
      </p:sp>
      <p:grpSp>
        <p:nvGrpSpPr>
          <p:cNvPr id="7" name="Group 260">
            <a:extLst>
              <a:ext uri="{FF2B5EF4-FFF2-40B4-BE49-F238E27FC236}">
                <a16:creationId xmlns:a16="http://schemas.microsoft.com/office/drawing/2014/main" id="{04AEA04F-C428-4250-BE2E-DF4A0AA247C6}"/>
              </a:ext>
            </a:extLst>
          </p:cNvPr>
          <p:cNvGrpSpPr/>
          <p:nvPr/>
        </p:nvGrpSpPr>
        <p:grpSpPr>
          <a:xfrm>
            <a:off x="838200" y="2637385"/>
            <a:ext cx="1058702" cy="1058701"/>
            <a:chOff x="0" y="0"/>
            <a:chExt cx="1058700" cy="1058700"/>
          </a:xfrm>
        </p:grpSpPr>
        <p:sp>
          <p:nvSpPr>
            <p:cNvPr id="8" name="Shape 255">
              <a:extLst>
                <a:ext uri="{FF2B5EF4-FFF2-40B4-BE49-F238E27FC236}">
                  <a16:creationId xmlns:a16="http://schemas.microsoft.com/office/drawing/2014/main" id="{86BFD3E8-9581-4D50-8AAC-0A923D32780A}"/>
                </a:ext>
              </a:extLst>
            </p:cNvPr>
            <p:cNvSpPr/>
            <p:nvPr/>
          </p:nvSpPr>
          <p:spPr>
            <a:xfrm rot="14884147" flipH="1">
              <a:off x="122509" y="122508"/>
              <a:ext cx="813683" cy="813683"/>
            </a:xfrm>
            <a:prstGeom prst="ellipse">
              <a:avLst/>
            </a:prstGeom>
            <a:solidFill>
              <a:srgbClr val="FFFFFF"/>
            </a:solidFill>
            <a:ln w="76200" cap="flat">
              <a:solidFill>
                <a:srgbClr val="005AA1"/>
              </a:solidFill>
              <a:prstDash val="solid"/>
              <a:round/>
            </a:ln>
            <a:effectLst/>
          </p:spPr>
          <p:txBody>
            <a:bodyPr wrap="square" lIns="45719" tIns="45719" rIns="45719" bIns="45719" numCol="1" anchor="t">
              <a:noAutofit/>
            </a:bodyPr>
            <a:lstStyle/>
            <a:p>
              <a:pPr>
                <a:defRPr sz="1800">
                  <a:solidFill>
                    <a:srgbClr val="505050"/>
                  </a:solidFill>
                  <a:latin typeface="Quattrocento Sans"/>
                  <a:ea typeface="Quattrocento Sans"/>
                  <a:cs typeface="Quattrocento Sans"/>
                  <a:sym typeface="Quattrocento Sans"/>
                </a:defRPr>
              </a:pPr>
              <a:endParaRPr sz="1800"/>
            </a:p>
          </p:txBody>
        </p:sp>
        <p:sp>
          <p:nvSpPr>
            <p:cNvPr id="9" name="Shape 256">
              <a:extLst>
                <a:ext uri="{FF2B5EF4-FFF2-40B4-BE49-F238E27FC236}">
                  <a16:creationId xmlns:a16="http://schemas.microsoft.com/office/drawing/2014/main" id="{C5505FE4-BE21-4466-965D-D1A641ECB6D5}"/>
                </a:ext>
              </a:extLst>
            </p:cNvPr>
            <p:cNvSpPr/>
            <p:nvPr/>
          </p:nvSpPr>
          <p:spPr>
            <a:xfrm flipH="1">
              <a:off x="491574" y="467659"/>
              <a:ext cx="1" cy="253801"/>
            </a:xfrm>
            <a:prstGeom prst="line">
              <a:avLst/>
            </a:prstGeom>
            <a:noFill/>
            <a:ln w="38100" cap="flat">
              <a:solidFill>
                <a:srgbClr val="00BCF2"/>
              </a:solidFill>
              <a:prstDash val="solid"/>
              <a:round/>
            </a:ln>
            <a:effectLst/>
          </p:spPr>
          <p:txBody>
            <a:bodyPr wrap="square" lIns="45719" tIns="45719" rIns="45719" bIns="45719" numCol="1" anchor="t">
              <a:noAutofit/>
            </a:bodyPr>
            <a:lstStyle/>
            <a:p>
              <a:endParaRPr/>
            </a:p>
          </p:txBody>
        </p:sp>
        <p:sp>
          <p:nvSpPr>
            <p:cNvPr id="11" name="Shape 257">
              <a:extLst>
                <a:ext uri="{FF2B5EF4-FFF2-40B4-BE49-F238E27FC236}">
                  <a16:creationId xmlns:a16="http://schemas.microsoft.com/office/drawing/2014/main" id="{F79C7662-CA24-4496-A669-BE1E0562816E}"/>
                </a:ext>
              </a:extLst>
            </p:cNvPr>
            <p:cNvSpPr/>
            <p:nvPr/>
          </p:nvSpPr>
          <p:spPr>
            <a:xfrm flipH="1">
              <a:off x="568749" y="383033"/>
              <a:ext cx="1" cy="338401"/>
            </a:xfrm>
            <a:prstGeom prst="line">
              <a:avLst/>
            </a:prstGeom>
            <a:noFill/>
            <a:ln w="38100" cap="flat">
              <a:solidFill>
                <a:srgbClr val="00BCF2"/>
              </a:solidFill>
              <a:prstDash val="solid"/>
              <a:round/>
            </a:ln>
            <a:effectLst/>
          </p:spPr>
          <p:txBody>
            <a:bodyPr wrap="square" lIns="45719" tIns="45719" rIns="45719" bIns="45719" numCol="1" anchor="t">
              <a:noAutofit/>
            </a:bodyPr>
            <a:lstStyle/>
            <a:p>
              <a:endParaRPr/>
            </a:p>
          </p:txBody>
        </p:sp>
        <p:sp>
          <p:nvSpPr>
            <p:cNvPr id="12" name="Shape 258">
              <a:extLst>
                <a:ext uri="{FF2B5EF4-FFF2-40B4-BE49-F238E27FC236}">
                  <a16:creationId xmlns:a16="http://schemas.microsoft.com/office/drawing/2014/main" id="{5CD4E177-761C-4B1E-898F-60B29686F2EE}"/>
                </a:ext>
              </a:extLst>
            </p:cNvPr>
            <p:cNvSpPr/>
            <p:nvPr/>
          </p:nvSpPr>
          <p:spPr>
            <a:xfrm>
              <a:off x="414399" y="561683"/>
              <a:ext cx="1" cy="159901"/>
            </a:xfrm>
            <a:prstGeom prst="line">
              <a:avLst/>
            </a:prstGeom>
            <a:noFill/>
            <a:ln w="38100" cap="flat">
              <a:solidFill>
                <a:srgbClr val="00BCF2"/>
              </a:solidFill>
              <a:prstDash val="solid"/>
              <a:round/>
            </a:ln>
            <a:effectLst/>
          </p:spPr>
          <p:txBody>
            <a:bodyPr wrap="square" lIns="45719" tIns="45719" rIns="45719" bIns="45719" numCol="1" anchor="t">
              <a:noAutofit/>
            </a:bodyPr>
            <a:lstStyle/>
            <a:p>
              <a:endParaRPr/>
            </a:p>
          </p:txBody>
        </p:sp>
        <p:sp>
          <p:nvSpPr>
            <p:cNvPr id="13" name="Shape 259">
              <a:extLst>
                <a:ext uri="{FF2B5EF4-FFF2-40B4-BE49-F238E27FC236}">
                  <a16:creationId xmlns:a16="http://schemas.microsoft.com/office/drawing/2014/main" id="{5594F94A-C778-4B70-A364-0722E63F18A6}"/>
                </a:ext>
              </a:extLst>
            </p:cNvPr>
            <p:cNvSpPr/>
            <p:nvPr/>
          </p:nvSpPr>
          <p:spPr>
            <a:xfrm flipH="1">
              <a:off x="644948" y="307809"/>
              <a:ext cx="1" cy="413701"/>
            </a:xfrm>
            <a:prstGeom prst="line">
              <a:avLst/>
            </a:prstGeom>
            <a:noFill/>
            <a:ln w="38100" cap="flat">
              <a:solidFill>
                <a:srgbClr val="00BCF2"/>
              </a:solidFill>
              <a:prstDash val="solid"/>
              <a:round/>
            </a:ln>
            <a:effectLst/>
          </p:spPr>
          <p:txBody>
            <a:bodyPr wrap="square" lIns="45719" tIns="45719" rIns="45719" bIns="45719" numCol="1" anchor="t">
              <a:noAutofit/>
            </a:bodyPr>
            <a:lstStyle/>
            <a:p>
              <a:endParaRPr/>
            </a:p>
          </p:txBody>
        </p:sp>
      </p:grpSp>
      <p:sp>
        <p:nvSpPr>
          <p:cNvPr id="14" name="Shape 261">
            <a:extLst>
              <a:ext uri="{FF2B5EF4-FFF2-40B4-BE49-F238E27FC236}">
                <a16:creationId xmlns:a16="http://schemas.microsoft.com/office/drawing/2014/main" id="{BDBC5DFC-2CC1-4C22-AB54-981F841DD9C2}"/>
              </a:ext>
            </a:extLst>
          </p:cNvPr>
          <p:cNvSpPr/>
          <p:nvPr/>
        </p:nvSpPr>
        <p:spPr>
          <a:xfrm>
            <a:off x="1961955" y="2812121"/>
            <a:ext cx="2834702" cy="1938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nSpc>
                <a:spcPct val="90000"/>
              </a:lnSpc>
              <a:defRPr sz="1200">
                <a:solidFill>
                  <a:srgbClr val="005AA1"/>
                </a:solidFill>
              </a:defRPr>
            </a:lvl1pPr>
          </a:lstStyle>
          <a:p>
            <a:r>
              <a:rPr sz="1400" b="1" dirty="0">
                <a:solidFill>
                  <a:schemeClr val="accent5"/>
                </a:solidFill>
                <a:latin typeface="Archivo Narrow" panose="020B0506020202020B04" pitchFamily="34" charset="0"/>
              </a:rPr>
              <a:t>Increase Revenue</a:t>
            </a:r>
          </a:p>
        </p:txBody>
      </p:sp>
      <p:sp>
        <p:nvSpPr>
          <p:cNvPr id="15" name="Shape 262">
            <a:extLst>
              <a:ext uri="{FF2B5EF4-FFF2-40B4-BE49-F238E27FC236}">
                <a16:creationId xmlns:a16="http://schemas.microsoft.com/office/drawing/2014/main" id="{CE6A9802-926C-4E07-8977-54E17F436BC8}"/>
              </a:ext>
            </a:extLst>
          </p:cNvPr>
          <p:cNvSpPr/>
          <p:nvPr/>
        </p:nvSpPr>
        <p:spPr>
          <a:xfrm>
            <a:off x="1961955" y="3067587"/>
            <a:ext cx="2869502" cy="23083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marL="457200" indent="-292100">
              <a:buClr>
                <a:srgbClr val="000000"/>
              </a:buClr>
              <a:buSzPct val="100000"/>
              <a:buFont typeface="Arial"/>
              <a:buChar char="-"/>
              <a:defRPr sz="900"/>
            </a:lvl1pPr>
          </a:lstStyle>
          <a:p>
            <a:r>
              <a:rPr dirty="0"/>
              <a:t>New Products and Services</a:t>
            </a:r>
          </a:p>
        </p:txBody>
      </p:sp>
      <p:sp>
        <p:nvSpPr>
          <p:cNvPr id="16" name="Shape 263">
            <a:extLst>
              <a:ext uri="{FF2B5EF4-FFF2-40B4-BE49-F238E27FC236}">
                <a16:creationId xmlns:a16="http://schemas.microsoft.com/office/drawing/2014/main" id="{4EAF3185-E356-4927-9AF2-C957D764A128}"/>
              </a:ext>
            </a:extLst>
          </p:cNvPr>
          <p:cNvSpPr/>
          <p:nvPr/>
        </p:nvSpPr>
        <p:spPr>
          <a:xfrm rot="14884147" flipH="1">
            <a:off x="960712" y="4086390"/>
            <a:ext cx="813683" cy="813683"/>
          </a:xfrm>
          <a:prstGeom prst="ellipse">
            <a:avLst/>
          </a:prstGeom>
          <a:solidFill>
            <a:srgbClr val="FFFFFF"/>
          </a:solidFill>
          <a:ln w="76200">
            <a:solidFill>
              <a:srgbClr val="005AA1"/>
            </a:solidFill>
          </a:ln>
        </p:spPr>
        <p:txBody>
          <a:bodyPr lIns="45719" rIns="45719"/>
          <a:lstStyle/>
          <a:p>
            <a:pPr>
              <a:defRPr sz="1800">
                <a:solidFill>
                  <a:srgbClr val="505050"/>
                </a:solidFill>
                <a:latin typeface="Quattrocento Sans"/>
                <a:ea typeface="Quattrocento Sans"/>
                <a:cs typeface="Quattrocento Sans"/>
                <a:sym typeface="Quattrocento Sans"/>
              </a:defRPr>
            </a:pPr>
            <a:endParaRPr sz="1800"/>
          </a:p>
        </p:txBody>
      </p:sp>
      <p:grpSp>
        <p:nvGrpSpPr>
          <p:cNvPr id="17" name="Group 267">
            <a:extLst>
              <a:ext uri="{FF2B5EF4-FFF2-40B4-BE49-F238E27FC236}">
                <a16:creationId xmlns:a16="http://schemas.microsoft.com/office/drawing/2014/main" id="{CB8FBD14-94AA-4F00-B59E-614ACCC6C478}"/>
              </a:ext>
            </a:extLst>
          </p:cNvPr>
          <p:cNvGrpSpPr/>
          <p:nvPr/>
        </p:nvGrpSpPr>
        <p:grpSpPr>
          <a:xfrm>
            <a:off x="960711" y="1388707"/>
            <a:ext cx="813685" cy="813684"/>
            <a:chOff x="122509" y="122508"/>
            <a:chExt cx="813683" cy="813683"/>
          </a:xfrm>
        </p:grpSpPr>
        <p:sp>
          <p:nvSpPr>
            <p:cNvPr id="18" name="Shape 264">
              <a:extLst>
                <a:ext uri="{FF2B5EF4-FFF2-40B4-BE49-F238E27FC236}">
                  <a16:creationId xmlns:a16="http://schemas.microsoft.com/office/drawing/2014/main" id="{DDAE02C0-DE20-4E50-8264-A197297D55A6}"/>
                </a:ext>
              </a:extLst>
            </p:cNvPr>
            <p:cNvSpPr/>
            <p:nvPr/>
          </p:nvSpPr>
          <p:spPr>
            <a:xfrm rot="14884147" flipH="1">
              <a:off x="122509" y="122508"/>
              <a:ext cx="813683" cy="813683"/>
            </a:xfrm>
            <a:prstGeom prst="ellipse">
              <a:avLst/>
            </a:prstGeom>
            <a:solidFill>
              <a:srgbClr val="FFFFFF"/>
            </a:solidFill>
            <a:ln w="76200" cap="flat">
              <a:solidFill>
                <a:srgbClr val="005AA1"/>
              </a:solidFill>
              <a:prstDash val="solid"/>
              <a:round/>
            </a:ln>
            <a:effectLst/>
          </p:spPr>
          <p:txBody>
            <a:bodyPr wrap="square" lIns="45719" tIns="45719" rIns="45719" bIns="45719" numCol="1" anchor="t">
              <a:noAutofit/>
            </a:bodyPr>
            <a:lstStyle/>
            <a:p>
              <a:pPr>
                <a:defRPr sz="1800">
                  <a:solidFill>
                    <a:srgbClr val="505050"/>
                  </a:solidFill>
                  <a:latin typeface="Quattrocento Sans"/>
                  <a:ea typeface="Quattrocento Sans"/>
                  <a:cs typeface="Quattrocento Sans"/>
                  <a:sym typeface="Quattrocento Sans"/>
                </a:defRPr>
              </a:pPr>
              <a:endParaRPr sz="1800"/>
            </a:p>
          </p:txBody>
        </p:sp>
        <p:sp>
          <p:nvSpPr>
            <p:cNvPr id="19" name="Shape 265">
              <a:extLst>
                <a:ext uri="{FF2B5EF4-FFF2-40B4-BE49-F238E27FC236}">
                  <a16:creationId xmlns:a16="http://schemas.microsoft.com/office/drawing/2014/main" id="{9A6BDD54-194D-4DEC-8936-3C6F811F58C9}"/>
                </a:ext>
              </a:extLst>
            </p:cNvPr>
            <p:cNvSpPr/>
            <p:nvPr/>
          </p:nvSpPr>
          <p:spPr>
            <a:xfrm>
              <a:off x="313029" y="134503"/>
              <a:ext cx="376201" cy="7386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t">
              <a:spAutoFit/>
            </a:bodyPr>
            <a:lstStyle>
              <a:lvl1pPr>
                <a:defRPr sz="3600">
                  <a:solidFill>
                    <a:srgbClr val="00BCF2"/>
                  </a:solidFill>
                  <a:latin typeface="Roboto"/>
                  <a:ea typeface="Roboto"/>
                  <a:cs typeface="Roboto"/>
                  <a:sym typeface="Roboto"/>
                </a:defRPr>
              </a:lvl1pPr>
            </a:lstStyle>
            <a:p>
              <a:r>
                <a:t>$</a:t>
              </a:r>
            </a:p>
          </p:txBody>
        </p:sp>
      </p:grpSp>
      <p:sp>
        <p:nvSpPr>
          <p:cNvPr id="21" name="Shape 268">
            <a:extLst>
              <a:ext uri="{FF2B5EF4-FFF2-40B4-BE49-F238E27FC236}">
                <a16:creationId xmlns:a16="http://schemas.microsoft.com/office/drawing/2014/main" id="{34D6A69C-2794-482E-B128-4FA5419DA9DF}"/>
              </a:ext>
            </a:extLst>
          </p:cNvPr>
          <p:cNvSpPr/>
          <p:nvPr/>
        </p:nvSpPr>
        <p:spPr>
          <a:xfrm>
            <a:off x="1996820" y="4107053"/>
            <a:ext cx="2834702" cy="1938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nSpc>
                <a:spcPct val="90000"/>
              </a:lnSpc>
              <a:defRPr sz="1200">
                <a:solidFill>
                  <a:srgbClr val="005AA1"/>
                </a:solidFill>
              </a:defRPr>
            </a:lvl1pPr>
          </a:lstStyle>
          <a:p>
            <a:r>
              <a:rPr sz="1400" b="1">
                <a:solidFill>
                  <a:schemeClr val="accent5"/>
                </a:solidFill>
                <a:latin typeface="Archivo Narrow" panose="020B0506020202020B04" pitchFamily="34" charset="0"/>
              </a:rPr>
              <a:t>Reduce Risk</a:t>
            </a:r>
          </a:p>
        </p:txBody>
      </p:sp>
      <p:sp>
        <p:nvSpPr>
          <p:cNvPr id="22" name="Shape 269">
            <a:extLst>
              <a:ext uri="{FF2B5EF4-FFF2-40B4-BE49-F238E27FC236}">
                <a16:creationId xmlns:a16="http://schemas.microsoft.com/office/drawing/2014/main" id="{FA486303-0068-4992-8C67-EA1A9687505C}"/>
              </a:ext>
            </a:extLst>
          </p:cNvPr>
          <p:cNvSpPr/>
          <p:nvPr/>
        </p:nvSpPr>
        <p:spPr>
          <a:xfrm>
            <a:off x="1961958" y="4327995"/>
            <a:ext cx="2869502" cy="646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marL="457200" indent="-292100">
              <a:buClr>
                <a:srgbClr val="000000"/>
              </a:buClr>
              <a:buSzPct val="100000"/>
              <a:buFont typeface="Arial"/>
              <a:buChar char="-"/>
              <a:defRPr sz="900"/>
            </a:pPr>
            <a:r>
              <a:rPr sz="900"/>
              <a:t>No single point of failure or attack</a:t>
            </a:r>
          </a:p>
          <a:p>
            <a:pPr marL="457200" indent="-292100">
              <a:buClr>
                <a:srgbClr val="000000"/>
              </a:buClr>
              <a:buSzPct val="100000"/>
              <a:buFont typeface="Arial"/>
              <a:buChar char="-"/>
              <a:defRPr sz="900"/>
            </a:pPr>
            <a:r>
              <a:rPr sz="900"/>
              <a:t>Non-repudiability reduces risk of fraud</a:t>
            </a:r>
          </a:p>
          <a:p>
            <a:pPr marL="457200" indent="-292100">
              <a:buClr>
                <a:srgbClr val="000000"/>
              </a:buClr>
              <a:buSzPct val="100000"/>
              <a:buFont typeface="Arial"/>
              <a:buChar char="-"/>
              <a:defRPr sz="900"/>
            </a:pPr>
            <a:r>
              <a:rPr sz="900"/>
              <a:t>Immutability and provenance preserves audit trail</a:t>
            </a:r>
          </a:p>
        </p:txBody>
      </p:sp>
      <p:sp>
        <p:nvSpPr>
          <p:cNvPr id="23" name="Shape 271">
            <a:extLst>
              <a:ext uri="{FF2B5EF4-FFF2-40B4-BE49-F238E27FC236}">
                <a16:creationId xmlns:a16="http://schemas.microsoft.com/office/drawing/2014/main" id="{B5519756-8459-411F-9107-BF5C8229E09F}"/>
              </a:ext>
            </a:extLst>
          </p:cNvPr>
          <p:cNvSpPr/>
          <p:nvPr/>
        </p:nvSpPr>
        <p:spPr>
          <a:xfrm rot="14884147" flipH="1">
            <a:off x="960712" y="5314573"/>
            <a:ext cx="813683" cy="813683"/>
          </a:xfrm>
          <a:prstGeom prst="ellipse">
            <a:avLst/>
          </a:prstGeom>
          <a:solidFill>
            <a:srgbClr val="FFFFFF"/>
          </a:solidFill>
          <a:ln w="76200">
            <a:solidFill>
              <a:srgbClr val="005AA1"/>
            </a:solidFill>
          </a:ln>
        </p:spPr>
        <p:txBody>
          <a:bodyPr lIns="45719" rIns="45719"/>
          <a:lstStyle/>
          <a:p>
            <a:pPr>
              <a:defRPr sz="1800">
                <a:solidFill>
                  <a:srgbClr val="505050"/>
                </a:solidFill>
                <a:latin typeface="Quattrocento Sans"/>
                <a:ea typeface="Quattrocento Sans"/>
                <a:cs typeface="Quattrocento Sans"/>
                <a:sym typeface="Quattrocento Sans"/>
              </a:defRPr>
            </a:pPr>
            <a:endParaRPr sz="1800"/>
          </a:p>
        </p:txBody>
      </p:sp>
      <p:sp>
        <p:nvSpPr>
          <p:cNvPr id="24" name="Shape 272">
            <a:extLst>
              <a:ext uri="{FF2B5EF4-FFF2-40B4-BE49-F238E27FC236}">
                <a16:creationId xmlns:a16="http://schemas.microsoft.com/office/drawing/2014/main" id="{3977DCB6-AD3E-4727-A008-B106CAB6EB1F}"/>
              </a:ext>
            </a:extLst>
          </p:cNvPr>
          <p:cNvSpPr/>
          <p:nvPr/>
        </p:nvSpPr>
        <p:spPr>
          <a:xfrm>
            <a:off x="1996834" y="5427858"/>
            <a:ext cx="3057301" cy="1938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nSpc>
                <a:spcPct val="90000"/>
              </a:lnSpc>
              <a:defRPr sz="1200">
                <a:solidFill>
                  <a:srgbClr val="005AA1"/>
                </a:solidFill>
              </a:defRPr>
            </a:lvl1pPr>
          </a:lstStyle>
          <a:p>
            <a:r>
              <a:rPr sz="1400" b="1">
                <a:solidFill>
                  <a:schemeClr val="accent5"/>
                </a:solidFill>
                <a:latin typeface="Archivo Narrow" panose="020B0506020202020B04" pitchFamily="34" charset="0"/>
              </a:rPr>
              <a:t>Increase Speed and Customer Satisfaction</a:t>
            </a:r>
          </a:p>
        </p:txBody>
      </p:sp>
      <p:sp>
        <p:nvSpPr>
          <p:cNvPr id="25" name="Shape 273">
            <a:extLst>
              <a:ext uri="{FF2B5EF4-FFF2-40B4-BE49-F238E27FC236}">
                <a16:creationId xmlns:a16="http://schemas.microsoft.com/office/drawing/2014/main" id="{AD4B360A-19D4-4675-B772-0A8A9C934433}"/>
              </a:ext>
            </a:extLst>
          </p:cNvPr>
          <p:cNvSpPr/>
          <p:nvPr/>
        </p:nvSpPr>
        <p:spPr>
          <a:xfrm>
            <a:off x="1961958" y="5648793"/>
            <a:ext cx="2869502" cy="646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marL="457200" indent="-292100">
              <a:buClr>
                <a:srgbClr val="000000"/>
              </a:buClr>
              <a:buSzPct val="100000"/>
              <a:buFont typeface="Arial"/>
              <a:buChar char="-"/>
              <a:defRPr sz="900"/>
            </a:pPr>
            <a:r>
              <a:rPr sz="900"/>
              <a:t>Allows T+0 settlement</a:t>
            </a:r>
          </a:p>
          <a:p>
            <a:pPr marL="457200" indent="-292100">
              <a:buClr>
                <a:srgbClr val="000000"/>
              </a:buClr>
              <a:buSzPct val="100000"/>
              <a:buFont typeface="Arial"/>
              <a:buChar char="-"/>
              <a:defRPr sz="900"/>
            </a:pPr>
            <a:r>
              <a:rPr sz="900"/>
              <a:t>Simplifies supply chain removing intermediaries</a:t>
            </a:r>
          </a:p>
          <a:p>
            <a:pPr marL="457200" indent="-292100">
              <a:buClr>
                <a:srgbClr val="000000"/>
              </a:buClr>
              <a:buSzPct val="100000"/>
              <a:buFont typeface="Arial"/>
              <a:buChar char="-"/>
              <a:defRPr sz="900"/>
            </a:pPr>
            <a:r>
              <a:rPr sz="900"/>
              <a:t>Guarantees supply chain provenance</a:t>
            </a:r>
          </a:p>
        </p:txBody>
      </p:sp>
      <p:sp>
        <p:nvSpPr>
          <p:cNvPr id="26" name="Shape 275">
            <a:extLst>
              <a:ext uri="{FF2B5EF4-FFF2-40B4-BE49-F238E27FC236}">
                <a16:creationId xmlns:a16="http://schemas.microsoft.com/office/drawing/2014/main" id="{CBD63346-6B42-4759-9C49-51E57AA75AE7}"/>
              </a:ext>
            </a:extLst>
          </p:cNvPr>
          <p:cNvSpPr/>
          <p:nvPr/>
        </p:nvSpPr>
        <p:spPr>
          <a:xfrm>
            <a:off x="6438521" y="1524007"/>
            <a:ext cx="3291410" cy="4616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900"/>
            </a:lvl1pPr>
          </a:lstStyle>
          <a:p>
            <a:r>
              <a:rPr dirty="0"/>
              <a:t>Potential savings projected by a leading insurer with implementing a Catastrophe Bond on a blockchain.</a:t>
            </a:r>
          </a:p>
        </p:txBody>
      </p:sp>
      <p:grpSp>
        <p:nvGrpSpPr>
          <p:cNvPr id="27" name="Group 278">
            <a:extLst>
              <a:ext uri="{FF2B5EF4-FFF2-40B4-BE49-F238E27FC236}">
                <a16:creationId xmlns:a16="http://schemas.microsoft.com/office/drawing/2014/main" id="{1CA94FFF-882D-45F8-A292-D189C828CF8C}"/>
              </a:ext>
            </a:extLst>
          </p:cNvPr>
          <p:cNvGrpSpPr/>
          <p:nvPr/>
        </p:nvGrpSpPr>
        <p:grpSpPr>
          <a:xfrm>
            <a:off x="5486399" y="1524000"/>
            <a:ext cx="983457" cy="738631"/>
            <a:chOff x="0" y="0"/>
            <a:chExt cx="726001" cy="738628"/>
          </a:xfrm>
        </p:grpSpPr>
        <p:sp>
          <p:nvSpPr>
            <p:cNvPr id="28" name="Shape 276">
              <a:extLst>
                <a:ext uri="{FF2B5EF4-FFF2-40B4-BE49-F238E27FC236}">
                  <a16:creationId xmlns:a16="http://schemas.microsoft.com/office/drawing/2014/main" id="{DFDB1ABA-DD46-4EE2-BCA6-3AC2BEAFF1AE}"/>
                </a:ext>
              </a:extLst>
            </p:cNvPr>
            <p:cNvSpPr/>
            <p:nvPr/>
          </p:nvSpPr>
          <p:spPr>
            <a:xfrm>
              <a:off x="0" y="0"/>
              <a:ext cx="726001" cy="413700"/>
            </a:xfrm>
            <a:prstGeom prst="rect">
              <a:avLst/>
            </a:prstGeom>
            <a:solidFill>
              <a:srgbClr val="000000"/>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9" name="Shape 277">
              <a:extLst>
                <a:ext uri="{FF2B5EF4-FFF2-40B4-BE49-F238E27FC236}">
                  <a16:creationId xmlns:a16="http://schemas.microsoft.com/office/drawing/2014/main" id="{5F3790FE-8476-4CA1-974C-E02DF489ACA2}"/>
                </a:ext>
              </a:extLst>
            </p:cNvPr>
            <p:cNvSpPr/>
            <p:nvPr/>
          </p:nvSpPr>
          <p:spPr>
            <a:xfrm>
              <a:off x="0" y="0"/>
              <a:ext cx="726001" cy="7386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t">
              <a:spAutoFit/>
            </a:bodyPr>
            <a:lstStyle>
              <a:lvl1pPr>
                <a:defRPr sz="1800">
                  <a:solidFill>
                    <a:srgbClr val="FFFFFF"/>
                  </a:solidFill>
                </a:defRPr>
              </a:lvl1pPr>
            </a:lstStyle>
            <a:p>
              <a:r>
                <a:rPr dirty="0"/>
                <a:t>75</a:t>
              </a:r>
              <a:r>
                <a:rPr lang="en-US" dirty="0"/>
                <a:t>%</a:t>
              </a:r>
              <a:r>
                <a:rPr dirty="0"/>
                <a:t> %</a:t>
              </a:r>
            </a:p>
          </p:txBody>
        </p:sp>
      </p:grpSp>
      <p:grpSp>
        <p:nvGrpSpPr>
          <p:cNvPr id="30" name="Group 281">
            <a:extLst>
              <a:ext uri="{FF2B5EF4-FFF2-40B4-BE49-F238E27FC236}">
                <a16:creationId xmlns:a16="http://schemas.microsoft.com/office/drawing/2014/main" id="{22F38DE2-0C11-4AC7-AB23-9D8600092488}"/>
              </a:ext>
            </a:extLst>
          </p:cNvPr>
          <p:cNvGrpSpPr/>
          <p:nvPr/>
        </p:nvGrpSpPr>
        <p:grpSpPr>
          <a:xfrm>
            <a:off x="5486399" y="1962394"/>
            <a:ext cx="983457" cy="461633"/>
            <a:chOff x="0" y="0"/>
            <a:chExt cx="726001" cy="461631"/>
          </a:xfrm>
        </p:grpSpPr>
        <p:sp>
          <p:nvSpPr>
            <p:cNvPr id="31" name="Shape 279">
              <a:extLst>
                <a:ext uri="{FF2B5EF4-FFF2-40B4-BE49-F238E27FC236}">
                  <a16:creationId xmlns:a16="http://schemas.microsoft.com/office/drawing/2014/main" id="{E3458735-C7F4-483F-B38E-FD65E7109957}"/>
                </a:ext>
              </a:extLst>
            </p:cNvPr>
            <p:cNvSpPr/>
            <p:nvPr/>
          </p:nvSpPr>
          <p:spPr>
            <a:xfrm>
              <a:off x="0" y="0"/>
              <a:ext cx="726001" cy="413700"/>
            </a:xfrm>
            <a:prstGeom prst="rect">
              <a:avLst/>
            </a:prstGeom>
            <a:solidFill>
              <a:srgbClr val="000000"/>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32" name="Shape 280">
              <a:extLst>
                <a:ext uri="{FF2B5EF4-FFF2-40B4-BE49-F238E27FC236}">
                  <a16:creationId xmlns:a16="http://schemas.microsoft.com/office/drawing/2014/main" id="{ED8BE790-668D-48E9-A762-9CFA80D5331C}"/>
                </a:ext>
              </a:extLst>
            </p:cNvPr>
            <p:cNvSpPr/>
            <p:nvPr/>
          </p:nvSpPr>
          <p:spPr>
            <a:xfrm>
              <a:off x="0" y="0"/>
              <a:ext cx="726001" cy="4616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t">
              <a:spAutoFit/>
            </a:bodyPr>
            <a:lstStyle>
              <a:lvl1pPr>
                <a:defRPr sz="1800">
                  <a:solidFill>
                    <a:srgbClr val="FFFFFF"/>
                  </a:solidFill>
                </a:defRPr>
              </a:lvl1pPr>
            </a:lstStyle>
            <a:p>
              <a:r>
                <a:rPr dirty="0"/>
                <a:t>$20B</a:t>
              </a:r>
            </a:p>
          </p:txBody>
        </p:sp>
      </p:grpSp>
      <p:sp>
        <p:nvSpPr>
          <p:cNvPr id="33" name="Shape 282">
            <a:extLst>
              <a:ext uri="{FF2B5EF4-FFF2-40B4-BE49-F238E27FC236}">
                <a16:creationId xmlns:a16="http://schemas.microsoft.com/office/drawing/2014/main" id="{6F002C3E-E786-44EB-97AF-DD0F3B1959A7}"/>
              </a:ext>
            </a:extLst>
          </p:cNvPr>
          <p:cNvSpPr/>
          <p:nvPr/>
        </p:nvSpPr>
        <p:spPr>
          <a:xfrm>
            <a:off x="6438521" y="1962408"/>
            <a:ext cx="3291410" cy="4616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a:defRPr sz="900">
                <a:solidFill>
                  <a:srgbClr val="353536"/>
                </a:solidFill>
              </a:defRPr>
            </a:pPr>
            <a:r>
              <a:rPr sz="900" dirty="0"/>
              <a:t>Blockchain technologies could reduce banks' infrastructural costs </a:t>
            </a:r>
            <a:r>
              <a:rPr sz="900" dirty="0">
                <a:uFill>
                  <a:solidFill>
                    <a:schemeClr val="accent5"/>
                  </a:solidFill>
                </a:uFill>
              </a:rPr>
              <a:t>by $15-20bn a year by 2022</a:t>
            </a:r>
            <a:r>
              <a:rPr lang="en-US" sz="900" dirty="0">
                <a:uFill>
                  <a:solidFill>
                    <a:schemeClr val="accent5"/>
                  </a:solidFill>
                </a:uFill>
              </a:rPr>
              <a:t>.</a:t>
            </a:r>
            <a:endParaRPr sz="900" dirty="0">
              <a:uFill>
                <a:solidFill>
                  <a:schemeClr val="accent5"/>
                </a:solidFill>
              </a:uFill>
              <a:hlinkClick r:id="rId2"/>
            </a:endParaRPr>
          </a:p>
        </p:txBody>
      </p:sp>
      <p:grpSp>
        <p:nvGrpSpPr>
          <p:cNvPr id="34" name="Group 285">
            <a:extLst>
              <a:ext uri="{FF2B5EF4-FFF2-40B4-BE49-F238E27FC236}">
                <a16:creationId xmlns:a16="http://schemas.microsoft.com/office/drawing/2014/main" id="{20056F5B-B4A6-4DF5-9E71-D835C2B74CA3}"/>
              </a:ext>
            </a:extLst>
          </p:cNvPr>
          <p:cNvGrpSpPr/>
          <p:nvPr/>
        </p:nvGrpSpPr>
        <p:grpSpPr>
          <a:xfrm>
            <a:off x="5486399" y="2926741"/>
            <a:ext cx="983457" cy="738631"/>
            <a:chOff x="0" y="0"/>
            <a:chExt cx="726001" cy="738628"/>
          </a:xfrm>
        </p:grpSpPr>
        <p:sp>
          <p:nvSpPr>
            <p:cNvPr id="35" name="Shape 283">
              <a:extLst>
                <a:ext uri="{FF2B5EF4-FFF2-40B4-BE49-F238E27FC236}">
                  <a16:creationId xmlns:a16="http://schemas.microsoft.com/office/drawing/2014/main" id="{421D2F90-2BC6-46A0-A96E-8957336ECA81}"/>
                </a:ext>
              </a:extLst>
            </p:cNvPr>
            <p:cNvSpPr/>
            <p:nvPr/>
          </p:nvSpPr>
          <p:spPr>
            <a:xfrm>
              <a:off x="0" y="0"/>
              <a:ext cx="726001" cy="413700"/>
            </a:xfrm>
            <a:prstGeom prst="rect">
              <a:avLst/>
            </a:prstGeom>
            <a:solidFill>
              <a:srgbClr val="000000"/>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36" name="Shape 284">
              <a:extLst>
                <a:ext uri="{FF2B5EF4-FFF2-40B4-BE49-F238E27FC236}">
                  <a16:creationId xmlns:a16="http://schemas.microsoft.com/office/drawing/2014/main" id="{91088761-4224-4FD4-9BC4-BE774EC543CA}"/>
                </a:ext>
              </a:extLst>
            </p:cNvPr>
            <p:cNvSpPr/>
            <p:nvPr/>
          </p:nvSpPr>
          <p:spPr>
            <a:xfrm>
              <a:off x="0" y="0"/>
              <a:ext cx="726001" cy="7386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t">
              <a:spAutoFit/>
            </a:bodyPr>
            <a:lstStyle>
              <a:lvl1pPr>
                <a:defRPr sz="1800">
                  <a:solidFill>
                    <a:srgbClr val="FFFFFF"/>
                  </a:solidFill>
                </a:defRPr>
              </a:lvl1pPr>
            </a:lstStyle>
            <a:p>
              <a:r>
                <a:rPr dirty="0"/>
                <a:t>$10B</a:t>
              </a:r>
            </a:p>
          </p:txBody>
        </p:sp>
      </p:grpSp>
      <p:grpSp>
        <p:nvGrpSpPr>
          <p:cNvPr id="37" name="Group 289">
            <a:extLst>
              <a:ext uri="{FF2B5EF4-FFF2-40B4-BE49-F238E27FC236}">
                <a16:creationId xmlns:a16="http://schemas.microsoft.com/office/drawing/2014/main" id="{548E9448-CF91-4479-9D42-66601E97EDA3}"/>
              </a:ext>
            </a:extLst>
          </p:cNvPr>
          <p:cNvGrpSpPr/>
          <p:nvPr/>
        </p:nvGrpSpPr>
        <p:grpSpPr>
          <a:xfrm>
            <a:off x="5486399" y="4737362"/>
            <a:ext cx="983457" cy="461633"/>
            <a:chOff x="0" y="0"/>
            <a:chExt cx="726001" cy="461631"/>
          </a:xfrm>
        </p:grpSpPr>
        <p:sp>
          <p:nvSpPr>
            <p:cNvPr id="38" name="Shape 287">
              <a:extLst>
                <a:ext uri="{FF2B5EF4-FFF2-40B4-BE49-F238E27FC236}">
                  <a16:creationId xmlns:a16="http://schemas.microsoft.com/office/drawing/2014/main" id="{59801B05-F465-4D9B-80BE-22278DF78460}"/>
                </a:ext>
              </a:extLst>
            </p:cNvPr>
            <p:cNvSpPr/>
            <p:nvPr/>
          </p:nvSpPr>
          <p:spPr>
            <a:xfrm>
              <a:off x="0" y="0"/>
              <a:ext cx="726001" cy="413700"/>
            </a:xfrm>
            <a:prstGeom prst="rect">
              <a:avLst/>
            </a:prstGeom>
            <a:solidFill>
              <a:srgbClr val="000000"/>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39" name="Shape 288">
              <a:extLst>
                <a:ext uri="{FF2B5EF4-FFF2-40B4-BE49-F238E27FC236}">
                  <a16:creationId xmlns:a16="http://schemas.microsoft.com/office/drawing/2014/main" id="{49580320-D0E0-45CF-9B03-8230E2526C55}"/>
                </a:ext>
              </a:extLst>
            </p:cNvPr>
            <p:cNvSpPr/>
            <p:nvPr/>
          </p:nvSpPr>
          <p:spPr>
            <a:xfrm>
              <a:off x="0" y="0"/>
              <a:ext cx="726001" cy="4616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t">
              <a:spAutoFit/>
            </a:bodyPr>
            <a:lstStyle>
              <a:lvl1pPr>
                <a:defRPr sz="1800">
                  <a:solidFill>
                    <a:srgbClr val="FFFFFF"/>
                  </a:solidFill>
                </a:defRPr>
              </a:lvl1pPr>
            </a:lstStyle>
            <a:p>
              <a:r>
                <a:t>$10B</a:t>
              </a:r>
            </a:p>
          </p:txBody>
        </p:sp>
      </p:grpSp>
      <p:grpSp>
        <p:nvGrpSpPr>
          <p:cNvPr id="40" name="Group 293">
            <a:extLst>
              <a:ext uri="{FF2B5EF4-FFF2-40B4-BE49-F238E27FC236}">
                <a16:creationId xmlns:a16="http://schemas.microsoft.com/office/drawing/2014/main" id="{0648C07E-61D4-49E2-B590-D4D62C75A6B5}"/>
              </a:ext>
            </a:extLst>
          </p:cNvPr>
          <p:cNvGrpSpPr/>
          <p:nvPr/>
        </p:nvGrpSpPr>
        <p:grpSpPr>
          <a:xfrm>
            <a:off x="5486399" y="4298969"/>
            <a:ext cx="983457" cy="461633"/>
            <a:chOff x="0" y="0"/>
            <a:chExt cx="726001" cy="461632"/>
          </a:xfrm>
        </p:grpSpPr>
        <p:sp>
          <p:nvSpPr>
            <p:cNvPr id="41" name="Shape 291">
              <a:extLst>
                <a:ext uri="{FF2B5EF4-FFF2-40B4-BE49-F238E27FC236}">
                  <a16:creationId xmlns:a16="http://schemas.microsoft.com/office/drawing/2014/main" id="{93259844-9C39-4CD3-BEC7-7D8EBBEB1732}"/>
                </a:ext>
              </a:extLst>
            </p:cNvPr>
            <p:cNvSpPr/>
            <p:nvPr/>
          </p:nvSpPr>
          <p:spPr>
            <a:xfrm>
              <a:off x="0" y="0"/>
              <a:ext cx="726001" cy="413700"/>
            </a:xfrm>
            <a:prstGeom prst="rect">
              <a:avLst/>
            </a:prstGeom>
            <a:solidFill>
              <a:srgbClr val="000000"/>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42" name="Shape 292">
              <a:extLst>
                <a:ext uri="{FF2B5EF4-FFF2-40B4-BE49-F238E27FC236}">
                  <a16:creationId xmlns:a16="http://schemas.microsoft.com/office/drawing/2014/main" id="{CD88E430-EC7C-42CD-B56E-179E33F904C0}"/>
                </a:ext>
              </a:extLst>
            </p:cNvPr>
            <p:cNvSpPr/>
            <p:nvPr/>
          </p:nvSpPr>
          <p:spPr>
            <a:xfrm>
              <a:off x="0" y="0"/>
              <a:ext cx="726001" cy="4616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t">
              <a:spAutoFit/>
            </a:bodyPr>
            <a:lstStyle/>
            <a:p>
              <a:pPr>
                <a:defRPr sz="1800">
                  <a:solidFill>
                    <a:srgbClr val="FFFFFF"/>
                  </a:solidFill>
                </a:defRPr>
              </a:pPr>
              <a:r>
                <a:rPr sz="1800"/>
                <a:t>360</a:t>
              </a:r>
              <a:r>
                <a:rPr sz="1800" baseline="30000"/>
                <a:t>o</a:t>
              </a:r>
            </a:p>
          </p:txBody>
        </p:sp>
      </p:grpSp>
      <p:sp>
        <p:nvSpPr>
          <p:cNvPr id="43" name="Shape 294">
            <a:extLst>
              <a:ext uri="{FF2B5EF4-FFF2-40B4-BE49-F238E27FC236}">
                <a16:creationId xmlns:a16="http://schemas.microsoft.com/office/drawing/2014/main" id="{E498EB18-2E8E-4691-91F7-8D7DC5F5548A}"/>
              </a:ext>
            </a:extLst>
          </p:cNvPr>
          <p:cNvSpPr/>
          <p:nvPr/>
        </p:nvSpPr>
        <p:spPr>
          <a:xfrm>
            <a:off x="6438524" y="4298969"/>
            <a:ext cx="3391276" cy="4616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a:defRPr sz="900">
                <a:solidFill>
                  <a:srgbClr val="353536"/>
                </a:solidFill>
              </a:defRPr>
            </a:pPr>
            <a:r>
              <a:rPr sz="900" dirty="0"/>
              <a:t>A leading insurer is looking to implement a KYC solution to build a 360</a:t>
            </a:r>
            <a:r>
              <a:rPr sz="900" baseline="30000" dirty="0"/>
              <a:t>o </a:t>
            </a:r>
            <a:r>
              <a:rPr sz="900" dirty="0"/>
              <a:t>Customer view on a blockchain</a:t>
            </a:r>
            <a:r>
              <a:rPr lang="en-US" sz="900" dirty="0"/>
              <a:t>.</a:t>
            </a:r>
            <a:endParaRPr sz="900" dirty="0"/>
          </a:p>
        </p:txBody>
      </p:sp>
      <p:grpSp>
        <p:nvGrpSpPr>
          <p:cNvPr id="44" name="Group 297">
            <a:extLst>
              <a:ext uri="{FF2B5EF4-FFF2-40B4-BE49-F238E27FC236}">
                <a16:creationId xmlns:a16="http://schemas.microsoft.com/office/drawing/2014/main" id="{6FC1E809-4E77-428C-BD82-AF672637326E}"/>
              </a:ext>
            </a:extLst>
          </p:cNvPr>
          <p:cNvGrpSpPr/>
          <p:nvPr/>
        </p:nvGrpSpPr>
        <p:grpSpPr>
          <a:xfrm>
            <a:off x="5486399" y="3365136"/>
            <a:ext cx="983457" cy="461633"/>
            <a:chOff x="0" y="0"/>
            <a:chExt cx="726001" cy="461632"/>
          </a:xfrm>
        </p:grpSpPr>
        <p:sp>
          <p:nvSpPr>
            <p:cNvPr id="45" name="Shape 295">
              <a:extLst>
                <a:ext uri="{FF2B5EF4-FFF2-40B4-BE49-F238E27FC236}">
                  <a16:creationId xmlns:a16="http://schemas.microsoft.com/office/drawing/2014/main" id="{10D64944-BAFE-48F8-AA77-269124847623}"/>
                </a:ext>
              </a:extLst>
            </p:cNvPr>
            <p:cNvSpPr/>
            <p:nvPr/>
          </p:nvSpPr>
          <p:spPr>
            <a:xfrm>
              <a:off x="0" y="0"/>
              <a:ext cx="726001" cy="413700"/>
            </a:xfrm>
            <a:prstGeom prst="rect">
              <a:avLst/>
            </a:prstGeom>
            <a:solidFill>
              <a:srgbClr val="000000"/>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46" name="Shape 296">
              <a:extLst>
                <a:ext uri="{FF2B5EF4-FFF2-40B4-BE49-F238E27FC236}">
                  <a16:creationId xmlns:a16="http://schemas.microsoft.com/office/drawing/2014/main" id="{73FED69B-BA65-4C44-AB79-F380B95CFDEB}"/>
                </a:ext>
              </a:extLst>
            </p:cNvPr>
            <p:cNvSpPr/>
            <p:nvPr/>
          </p:nvSpPr>
          <p:spPr>
            <a:xfrm>
              <a:off x="0" y="0"/>
              <a:ext cx="726001" cy="4616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t">
              <a:spAutoFit/>
            </a:bodyPr>
            <a:lstStyle>
              <a:lvl1pPr>
                <a:defRPr sz="1800">
                  <a:solidFill>
                    <a:srgbClr val="FFFFFF"/>
                  </a:solidFill>
                </a:defRPr>
              </a:lvl1pPr>
            </a:lstStyle>
            <a:p>
              <a:r>
                <a:t>2M</a:t>
              </a:r>
            </a:p>
          </p:txBody>
        </p:sp>
      </p:grpSp>
      <p:grpSp>
        <p:nvGrpSpPr>
          <p:cNvPr id="47" name="Group 301">
            <a:extLst>
              <a:ext uri="{FF2B5EF4-FFF2-40B4-BE49-F238E27FC236}">
                <a16:creationId xmlns:a16="http://schemas.microsoft.com/office/drawing/2014/main" id="{3C437C1D-552C-4614-8A95-A2F50CE56068}"/>
              </a:ext>
            </a:extLst>
          </p:cNvPr>
          <p:cNvGrpSpPr/>
          <p:nvPr/>
        </p:nvGrpSpPr>
        <p:grpSpPr>
          <a:xfrm>
            <a:off x="5486399" y="5568763"/>
            <a:ext cx="983457" cy="461633"/>
            <a:chOff x="0" y="0"/>
            <a:chExt cx="726001" cy="461632"/>
          </a:xfrm>
        </p:grpSpPr>
        <p:sp>
          <p:nvSpPr>
            <p:cNvPr id="48" name="Shape 299">
              <a:extLst>
                <a:ext uri="{FF2B5EF4-FFF2-40B4-BE49-F238E27FC236}">
                  <a16:creationId xmlns:a16="http://schemas.microsoft.com/office/drawing/2014/main" id="{64E62A53-4939-4D1F-9689-7545728CC4B2}"/>
                </a:ext>
              </a:extLst>
            </p:cNvPr>
            <p:cNvSpPr/>
            <p:nvPr/>
          </p:nvSpPr>
          <p:spPr>
            <a:xfrm>
              <a:off x="0" y="0"/>
              <a:ext cx="726001" cy="413700"/>
            </a:xfrm>
            <a:prstGeom prst="rect">
              <a:avLst/>
            </a:prstGeom>
            <a:solidFill>
              <a:srgbClr val="000000"/>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49" name="Shape 300">
              <a:extLst>
                <a:ext uri="{FF2B5EF4-FFF2-40B4-BE49-F238E27FC236}">
                  <a16:creationId xmlns:a16="http://schemas.microsoft.com/office/drawing/2014/main" id="{394D9BDE-1180-4BB9-8F7F-9A421FEC1075}"/>
                </a:ext>
              </a:extLst>
            </p:cNvPr>
            <p:cNvSpPr/>
            <p:nvPr/>
          </p:nvSpPr>
          <p:spPr>
            <a:xfrm>
              <a:off x="0" y="0"/>
              <a:ext cx="726001" cy="4616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t">
              <a:spAutoFit/>
            </a:bodyPr>
            <a:lstStyle>
              <a:lvl1pPr>
                <a:defRPr sz="1800">
                  <a:solidFill>
                    <a:srgbClr val="FFFFFF"/>
                  </a:solidFill>
                </a:defRPr>
              </a:lvl1pPr>
            </a:lstStyle>
            <a:p>
              <a:r>
                <a:t>0</a:t>
              </a:r>
            </a:p>
          </p:txBody>
        </p:sp>
      </p:grpSp>
      <p:sp>
        <p:nvSpPr>
          <p:cNvPr id="50" name="Shape 302">
            <a:extLst>
              <a:ext uri="{FF2B5EF4-FFF2-40B4-BE49-F238E27FC236}">
                <a16:creationId xmlns:a16="http://schemas.microsoft.com/office/drawing/2014/main" id="{28CB633D-7737-43F8-ADE9-D42912B97BE4}"/>
              </a:ext>
            </a:extLst>
          </p:cNvPr>
          <p:cNvSpPr/>
          <p:nvPr/>
        </p:nvSpPr>
        <p:spPr>
          <a:xfrm>
            <a:off x="6438520" y="5568757"/>
            <a:ext cx="3467479" cy="4616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900">
                <a:solidFill>
                  <a:srgbClr val="353536"/>
                </a:solidFill>
              </a:defRPr>
            </a:lvl1pPr>
          </a:lstStyle>
          <a:p>
            <a:r>
              <a:rPr dirty="0">
                <a:solidFill>
                  <a:schemeClr val="tx1"/>
                </a:solidFill>
              </a:rPr>
              <a:t>Several trading houses are looking to leverage blockchain technologies to allow T+0 trade settlements</a:t>
            </a:r>
            <a:r>
              <a:rPr lang="en-US" dirty="0">
                <a:solidFill>
                  <a:schemeClr val="tx1"/>
                </a:solidFill>
              </a:rPr>
              <a:t>.</a:t>
            </a:r>
            <a:endParaRPr dirty="0">
              <a:solidFill>
                <a:schemeClr val="tx1"/>
              </a:solidFill>
            </a:endParaRPr>
          </a:p>
        </p:txBody>
      </p:sp>
      <p:pic>
        <p:nvPicPr>
          <p:cNvPr id="51" name="image7.png">
            <a:extLst>
              <a:ext uri="{FF2B5EF4-FFF2-40B4-BE49-F238E27FC236}">
                <a16:creationId xmlns:a16="http://schemas.microsoft.com/office/drawing/2014/main" id="{6B5CBE4F-4262-4F68-AB67-819AC70DCD0F}"/>
              </a:ext>
            </a:extLst>
          </p:cNvPr>
          <p:cNvPicPr>
            <a:picLocks noChangeAspect="1"/>
          </p:cNvPicPr>
          <p:nvPr/>
        </p:nvPicPr>
        <p:blipFill>
          <a:blip r:embed="rId3" cstate="print">
            <a:extLst/>
          </a:blip>
          <a:stretch>
            <a:fillRect/>
          </a:stretch>
        </p:blipFill>
        <p:spPr>
          <a:xfrm>
            <a:off x="1196095" y="4367964"/>
            <a:ext cx="342901" cy="381001"/>
          </a:xfrm>
          <a:prstGeom prst="rect">
            <a:avLst/>
          </a:prstGeom>
          <a:ln w="12700">
            <a:miter lim="400000"/>
          </a:ln>
        </p:spPr>
      </p:pic>
      <p:pic>
        <p:nvPicPr>
          <p:cNvPr id="52" name="image8.png">
            <a:extLst>
              <a:ext uri="{FF2B5EF4-FFF2-40B4-BE49-F238E27FC236}">
                <a16:creationId xmlns:a16="http://schemas.microsoft.com/office/drawing/2014/main" id="{17D83AC0-4A05-4AEE-A80A-44BB3FC91F58}"/>
              </a:ext>
            </a:extLst>
          </p:cNvPr>
          <p:cNvPicPr>
            <a:picLocks noChangeAspect="1"/>
          </p:cNvPicPr>
          <p:nvPr/>
        </p:nvPicPr>
        <p:blipFill>
          <a:blip r:embed="rId4" cstate="print">
            <a:extLst/>
          </a:blip>
          <a:stretch>
            <a:fillRect/>
          </a:stretch>
        </p:blipFill>
        <p:spPr>
          <a:xfrm>
            <a:off x="1172268" y="5516825"/>
            <a:ext cx="390526" cy="390526"/>
          </a:xfrm>
          <a:prstGeom prst="rect">
            <a:avLst/>
          </a:prstGeom>
          <a:ln w="12700">
            <a:miter lim="400000"/>
          </a:ln>
        </p:spPr>
      </p:pic>
      <p:sp>
        <p:nvSpPr>
          <p:cNvPr id="53" name="Rectangle 52">
            <a:extLst>
              <a:ext uri="{FF2B5EF4-FFF2-40B4-BE49-F238E27FC236}">
                <a16:creationId xmlns:a16="http://schemas.microsoft.com/office/drawing/2014/main" id="{F545C1A8-54C3-4802-BA78-74535105944C}"/>
              </a:ext>
            </a:extLst>
          </p:cNvPr>
          <p:cNvSpPr/>
          <p:nvPr/>
        </p:nvSpPr>
        <p:spPr>
          <a:xfrm>
            <a:off x="6438520" y="2926740"/>
            <a:ext cx="3162680" cy="369332"/>
          </a:xfrm>
          <a:prstGeom prst="rect">
            <a:avLst/>
          </a:prstGeom>
        </p:spPr>
        <p:txBody>
          <a:bodyPr wrap="square">
            <a:spAutoFit/>
          </a:bodyPr>
          <a:lstStyle/>
          <a:p>
            <a:r>
              <a:rPr lang="en-US" sz="900" dirty="0"/>
              <a:t>UBS donated blockchain-based trading platform to be used to raise $10B selling social impact bonds.</a:t>
            </a:r>
          </a:p>
        </p:txBody>
      </p:sp>
      <p:sp>
        <p:nvSpPr>
          <p:cNvPr id="54" name="Rectangle 53">
            <a:extLst>
              <a:ext uri="{FF2B5EF4-FFF2-40B4-BE49-F238E27FC236}">
                <a16:creationId xmlns:a16="http://schemas.microsoft.com/office/drawing/2014/main" id="{E2CF297D-4716-4F88-8782-A61BF74B7C0E}"/>
              </a:ext>
            </a:extLst>
          </p:cNvPr>
          <p:cNvSpPr/>
          <p:nvPr/>
        </p:nvSpPr>
        <p:spPr>
          <a:xfrm>
            <a:off x="6438520" y="3343253"/>
            <a:ext cx="3162680" cy="507831"/>
          </a:xfrm>
          <a:prstGeom prst="rect">
            <a:avLst/>
          </a:prstGeom>
        </p:spPr>
        <p:txBody>
          <a:bodyPr wrap="square">
            <a:spAutoFit/>
          </a:bodyPr>
          <a:lstStyle/>
          <a:p>
            <a:r>
              <a:rPr lang="en-US" sz="900" dirty="0"/>
              <a:t>Grammy nominated artist Imogen Heap </a:t>
            </a:r>
            <a:r>
              <a:rPr lang="en-US" sz="900" dirty="0">
                <a:uFill>
                  <a:solidFill>
                    <a:schemeClr val="accent5"/>
                  </a:solidFill>
                </a:uFill>
              </a:rPr>
              <a:t>launched </a:t>
            </a:r>
            <a:r>
              <a:rPr lang="en-US" sz="900" dirty="0"/>
              <a:t>her single ‘Tiny Human’  on a blockchain based platform </a:t>
            </a:r>
            <a:r>
              <a:rPr lang="en-US" sz="900" dirty="0" err="1">
                <a:uFill>
                  <a:solidFill>
                    <a:schemeClr val="accent5"/>
                  </a:solidFill>
                </a:uFill>
              </a:rPr>
              <a:t>Ujo</a:t>
            </a:r>
            <a:r>
              <a:rPr lang="en-US" sz="900" dirty="0">
                <a:uFill>
                  <a:solidFill>
                    <a:schemeClr val="accent5"/>
                  </a:solidFill>
                </a:uFill>
              </a:rPr>
              <a:t> Music</a:t>
            </a:r>
            <a:r>
              <a:rPr lang="en-US" sz="900" dirty="0"/>
              <a:t> to her 2M Twitter followers.</a:t>
            </a:r>
          </a:p>
        </p:txBody>
      </p:sp>
      <p:sp>
        <p:nvSpPr>
          <p:cNvPr id="55" name="Rectangle 54">
            <a:extLst>
              <a:ext uri="{FF2B5EF4-FFF2-40B4-BE49-F238E27FC236}">
                <a16:creationId xmlns:a16="http://schemas.microsoft.com/office/drawing/2014/main" id="{FEE6614D-540D-4AD6-977E-D0E9F4D9BF96}"/>
              </a:ext>
            </a:extLst>
          </p:cNvPr>
          <p:cNvSpPr/>
          <p:nvPr/>
        </p:nvSpPr>
        <p:spPr>
          <a:xfrm>
            <a:off x="6438520" y="4785948"/>
            <a:ext cx="3162680" cy="369332"/>
          </a:xfrm>
          <a:prstGeom prst="rect">
            <a:avLst/>
          </a:prstGeom>
        </p:spPr>
        <p:txBody>
          <a:bodyPr wrap="square">
            <a:spAutoFit/>
          </a:bodyPr>
          <a:lstStyle/>
          <a:p>
            <a:r>
              <a:rPr lang="en-US" sz="900" dirty="0"/>
              <a:t>Global spend on Anti-Money Laundering compliance alone is estimated at $10B.</a:t>
            </a:r>
          </a:p>
        </p:txBody>
      </p:sp>
    </p:spTree>
    <p:extLst>
      <p:ext uri="{BB962C8B-B14F-4D97-AF65-F5344CB8AC3E}">
        <p14:creationId xmlns:p14="http://schemas.microsoft.com/office/powerpoint/2010/main" val="66268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Use cases suited for Blockchain</a:t>
            </a:r>
            <a:br>
              <a:rPr lang="en-US" dirty="0"/>
            </a:br>
            <a:endParaRPr lang="en-GB" dirty="0"/>
          </a:p>
        </p:txBody>
      </p:sp>
      <p:sp>
        <p:nvSpPr>
          <p:cNvPr id="5" name="Content Placeholder 4">
            <a:extLst>
              <a:ext uri="{FF2B5EF4-FFF2-40B4-BE49-F238E27FC236}">
                <a16:creationId xmlns:a16="http://schemas.microsoft.com/office/drawing/2014/main" id="{5CAC9EC4-22EE-4D3E-8A37-42833A4907FF}"/>
              </a:ext>
            </a:extLst>
          </p:cNvPr>
          <p:cNvSpPr txBox="1">
            <a:spLocks/>
          </p:cNvSpPr>
          <p:nvPr/>
        </p:nvSpPr>
        <p:spPr>
          <a:xfrm>
            <a:off x="381000" y="1139539"/>
            <a:ext cx="9162393" cy="5108861"/>
          </a:xfrm>
          <a:prstGeom prst="rect">
            <a:avLst/>
          </a:prstGeom>
        </p:spPr>
        <p:txBody>
          <a:bodyPr vert="horz" lIns="108000" tIns="72000" rIns="72000" bIns="72000" rtlCol="0">
            <a:noAutofit/>
          </a:bodyPr>
          <a:lstStyle/>
          <a:p>
            <a:pPr marL="228600" marR="0" lvl="1" indent="0" algn="l"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400" b="0" i="0" u="none" strike="noStrike" kern="1200" cap="none" spc="0" normalizeH="0" baseline="0" noProof="0" dirty="0">
              <a:ln>
                <a:noFill/>
              </a:ln>
              <a:solidFill>
                <a:schemeClr val="tx2">
                  <a:lumMod val="50000"/>
                </a:schemeClr>
              </a:solidFill>
              <a:effectLst/>
              <a:uLnTx/>
              <a:uFillTx/>
              <a:latin typeface="+mj-lt"/>
              <a:ea typeface="+mn-ea"/>
              <a:cs typeface="Calibri" pitchFamily="34" charset="0"/>
            </a:endParaRPr>
          </a:p>
          <a:p>
            <a:pPr marL="365760" indent="-365760" defTabSz="914342">
              <a:buClr>
                <a:schemeClr val="accent5"/>
              </a:buClr>
              <a:buFont typeface="Wingdings" pitchFamily="2" charset="2"/>
              <a:buChar char="q"/>
            </a:pPr>
            <a:r>
              <a:rPr lang="en-US" sz="1400" b="1" dirty="0">
                <a:solidFill>
                  <a:schemeClr val="tx2">
                    <a:lumMod val="50000"/>
                  </a:schemeClr>
                </a:solidFill>
                <a:cs typeface="Calibri" pitchFamily="34" charset="0"/>
              </a:rPr>
              <a:t>Lightweight financial systems:</a:t>
            </a:r>
            <a:r>
              <a:rPr lang="en-US" sz="1400" dirty="0">
                <a:solidFill>
                  <a:schemeClr val="tx2">
                    <a:lumMod val="50000"/>
                  </a:schemeClr>
                </a:solidFill>
                <a:cs typeface="Calibri" pitchFamily="34" charset="0"/>
              </a:rPr>
              <a:t> </a:t>
            </a:r>
          </a:p>
          <a:p>
            <a:pPr marL="365760" indent="-365760" defTabSz="914342">
              <a:buClr>
                <a:schemeClr val="accent5"/>
              </a:buClr>
            </a:pPr>
            <a:r>
              <a:rPr lang="en-US" sz="1400" dirty="0">
                <a:solidFill>
                  <a:schemeClr val="tx2">
                    <a:lumMod val="50000"/>
                  </a:schemeClr>
                </a:solidFill>
                <a:cs typeface="Calibri" pitchFamily="34" charset="0"/>
              </a:rPr>
              <a:t>   	</a:t>
            </a:r>
            <a:r>
              <a:rPr lang="en-US" sz="1400" dirty="0">
                <a:solidFill>
                  <a:schemeClr val="tx1">
                    <a:lumMod val="90000"/>
                    <a:lumOff val="10000"/>
                  </a:schemeClr>
                </a:solidFill>
                <a:cs typeface="Calibri" pitchFamily="34" charset="0"/>
              </a:rPr>
              <a:t>A Financial system which will allow a group of financial entities to transact and exchange assets between them</a:t>
            </a:r>
          </a:p>
          <a:p>
            <a:pPr marL="365760" indent="-365760" defTabSz="914342">
              <a:buClr>
                <a:schemeClr val="accent5"/>
              </a:buClr>
            </a:pPr>
            <a:r>
              <a:rPr lang="en-US" sz="1400" dirty="0">
                <a:solidFill>
                  <a:schemeClr val="tx1">
                    <a:lumMod val="90000"/>
                    <a:lumOff val="10000"/>
                  </a:schemeClr>
                </a:solidFill>
                <a:cs typeface="Calibri" pitchFamily="34" charset="0"/>
              </a:rPr>
              <a:t>		e.g.: </a:t>
            </a:r>
            <a:r>
              <a:rPr lang="en-US" sz="1400" i="1" dirty="0">
                <a:solidFill>
                  <a:schemeClr val="tx1">
                    <a:lumMod val="90000"/>
                    <a:lumOff val="10000"/>
                  </a:schemeClr>
                </a:solidFill>
                <a:cs typeface="Calibri" pitchFamily="34" charset="0"/>
              </a:rPr>
              <a:t>loyalty points, banking applications</a:t>
            </a:r>
          </a:p>
          <a:p>
            <a:pPr marL="365760" lvl="1" indent="-365760" defTabSz="914342">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lvl="1" indent="-365760" defTabSz="914342">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lvl="1" indent="-365760" defTabSz="914342">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indent="-365760" defTabSz="914342">
              <a:lnSpc>
                <a:spcPct val="90000"/>
              </a:lnSpc>
              <a:buClr>
                <a:schemeClr val="accent5"/>
              </a:buClr>
              <a:buFont typeface="Wingdings" pitchFamily="2" charset="2"/>
              <a:buChar char="q"/>
            </a:pPr>
            <a:r>
              <a:rPr lang="en-US" sz="1400" b="1" dirty="0">
                <a:solidFill>
                  <a:schemeClr val="tx2">
                    <a:lumMod val="50000"/>
                  </a:schemeClr>
                </a:solidFill>
                <a:cs typeface="Calibri" pitchFamily="34" charset="0"/>
              </a:rPr>
              <a:t>Provenance tracking:</a:t>
            </a:r>
            <a:r>
              <a:rPr lang="en-US" sz="1400" dirty="0">
                <a:solidFill>
                  <a:schemeClr val="tx2">
                    <a:lumMod val="50000"/>
                  </a:schemeClr>
                </a:solidFill>
                <a:cs typeface="Calibri" pitchFamily="34" charset="0"/>
              </a:rPr>
              <a:t> </a:t>
            </a:r>
          </a:p>
          <a:p>
            <a:pPr marL="365760" indent="-365760" defTabSz="914342">
              <a:lnSpc>
                <a:spcPct val="90000"/>
              </a:lnSpc>
              <a:buClr>
                <a:schemeClr val="accent5"/>
              </a:buClr>
            </a:pPr>
            <a:r>
              <a:rPr lang="en-US" sz="1400" dirty="0">
                <a:solidFill>
                  <a:schemeClr val="tx1">
                    <a:lumMod val="90000"/>
                    <a:lumOff val="10000"/>
                  </a:schemeClr>
                </a:solidFill>
                <a:cs typeface="Calibri" pitchFamily="34" charset="0"/>
              </a:rPr>
              <a:t>    	Tracking the origin and movement of high value assets across a supply chain</a:t>
            </a:r>
          </a:p>
          <a:p>
            <a:pPr marL="365760" indent="-365760" defTabSz="914342">
              <a:lnSpc>
                <a:spcPct val="90000"/>
              </a:lnSpc>
              <a:buClr>
                <a:schemeClr val="accent5"/>
              </a:buClr>
            </a:pPr>
            <a:r>
              <a:rPr lang="en-US" sz="1400" dirty="0">
                <a:solidFill>
                  <a:schemeClr val="tx1">
                    <a:lumMod val="90000"/>
                    <a:lumOff val="10000"/>
                  </a:schemeClr>
                </a:solidFill>
                <a:cs typeface="Calibri" pitchFamily="34" charset="0"/>
              </a:rPr>
              <a:t>		e.g.:</a:t>
            </a:r>
            <a:r>
              <a:rPr lang="en-US" sz="1400" i="1" dirty="0">
                <a:solidFill>
                  <a:schemeClr val="tx1">
                    <a:lumMod val="90000"/>
                    <a:lumOff val="10000"/>
                  </a:schemeClr>
                </a:solidFill>
                <a:cs typeface="Calibri" pitchFamily="34" charset="0"/>
              </a:rPr>
              <a:t> movement of high value items across supply chain, land registry</a:t>
            </a:r>
          </a:p>
          <a:p>
            <a:pPr marL="365760" indent="-365760" defTabSz="914342">
              <a:lnSpc>
                <a:spcPct val="90000"/>
              </a:lnSpc>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indent="-365760" defTabSz="914342">
              <a:lnSpc>
                <a:spcPct val="90000"/>
              </a:lnSpc>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indent="-365760" defTabSz="914342">
              <a:lnSpc>
                <a:spcPct val="90000"/>
              </a:lnSpc>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indent="-365760" defTabSz="914342">
              <a:lnSpc>
                <a:spcPct val="90000"/>
              </a:lnSpc>
              <a:buClr>
                <a:schemeClr val="accent5"/>
              </a:buClr>
              <a:buFont typeface="Wingdings" pitchFamily="2" charset="2"/>
              <a:buChar char="q"/>
            </a:pPr>
            <a:r>
              <a:rPr lang="en-US" sz="1400" b="1" dirty="0" err="1">
                <a:solidFill>
                  <a:schemeClr val="tx2">
                    <a:lumMod val="50000"/>
                  </a:schemeClr>
                </a:solidFill>
                <a:cs typeface="Calibri" pitchFamily="34" charset="0"/>
              </a:rPr>
              <a:t>Interorganizational</a:t>
            </a:r>
            <a:r>
              <a:rPr lang="en-US" sz="1400" b="1" dirty="0">
                <a:solidFill>
                  <a:schemeClr val="tx2">
                    <a:lumMod val="50000"/>
                  </a:schemeClr>
                </a:solidFill>
                <a:cs typeface="Calibri" pitchFamily="34" charset="0"/>
              </a:rPr>
              <a:t> record keeping: </a:t>
            </a:r>
          </a:p>
          <a:p>
            <a:pPr marL="365760" indent="-365760" defTabSz="914342">
              <a:lnSpc>
                <a:spcPct val="90000"/>
              </a:lnSpc>
              <a:buClr>
                <a:schemeClr val="accent5"/>
              </a:buClr>
            </a:pPr>
            <a:r>
              <a:rPr lang="en-US" sz="1400" b="1" dirty="0">
                <a:solidFill>
                  <a:schemeClr val="tx1">
                    <a:lumMod val="90000"/>
                    <a:lumOff val="10000"/>
                  </a:schemeClr>
                </a:solidFill>
                <a:cs typeface="Calibri" pitchFamily="34" charset="0"/>
              </a:rPr>
              <a:t>    	</a:t>
            </a:r>
            <a:r>
              <a:rPr lang="en-US" sz="1400" dirty="0">
                <a:solidFill>
                  <a:schemeClr val="tx1">
                    <a:lumMod val="90000"/>
                    <a:lumOff val="10000"/>
                  </a:schemeClr>
                </a:solidFill>
                <a:cs typeface="Calibri" pitchFamily="34" charset="0"/>
              </a:rPr>
              <a:t>Blockchain can provide a mechanism for collectively recording and notarizing any type of data, whose meaning can be financial or otherwise</a:t>
            </a:r>
          </a:p>
          <a:p>
            <a:pPr marL="365760" indent="-365760" defTabSz="914342">
              <a:lnSpc>
                <a:spcPct val="90000"/>
              </a:lnSpc>
              <a:buClr>
                <a:schemeClr val="accent5"/>
              </a:buClr>
            </a:pPr>
            <a:r>
              <a:rPr lang="en-US" sz="1400" dirty="0">
                <a:solidFill>
                  <a:schemeClr val="tx1">
                    <a:lumMod val="90000"/>
                    <a:lumOff val="10000"/>
                  </a:schemeClr>
                </a:solidFill>
                <a:cs typeface="Calibri" pitchFamily="34" charset="0"/>
              </a:rPr>
              <a:t>		e.g.: </a:t>
            </a:r>
            <a:r>
              <a:rPr lang="en-US" sz="1400" i="1" dirty="0">
                <a:solidFill>
                  <a:schemeClr val="tx1">
                    <a:lumMod val="90000"/>
                    <a:lumOff val="10000"/>
                  </a:schemeClr>
                </a:solidFill>
                <a:cs typeface="Calibri" pitchFamily="34" charset="0"/>
              </a:rPr>
              <a:t>KYC</a:t>
            </a:r>
          </a:p>
          <a:p>
            <a:pPr marL="365760" indent="-365760" defTabSz="914342">
              <a:lnSpc>
                <a:spcPct val="90000"/>
              </a:lnSpc>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indent="-365760" defTabSz="914342">
              <a:lnSpc>
                <a:spcPct val="90000"/>
              </a:lnSpc>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indent="-365760" defTabSz="914342">
              <a:lnSpc>
                <a:spcPct val="90000"/>
              </a:lnSpc>
              <a:buClr>
                <a:schemeClr val="accent5"/>
              </a:buClr>
              <a:buFont typeface="Wingdings" pitchFamily="2" charset="2"/>
              <a:buChar char="q"/>
            </a:pPr>
            <a:endParaRPr lang="en-US" sz="1400" dirty="0">
              <a:solidFill>
                <a:schemeClr val="tx2">
                  <a:lumMod val="50000"/>
                </a:schemeClr>
              </a:solidFill>
              <a:cs typeface="Calibri" pitchFamily="34" charset="0"/>
            </a:endParaRPr>
          </a:p>
          <a:p>
            <a:pPr marL="365760" indent="-365760" defTabSz="914342">
              <a:lnSpc>
                <a:spcPct val="90000"/>
              </a:lnSpc>
              <a:buClr>
                <a:schemeClr val="accent5"/>
              </a:buClr>
              <a:buFont typeface="Wingdings" pitchFamily="2" charset="2"/>
              <a:buChar char="q"/>
            </a:pPr>
            <a:r>
              <a:rPr lang="en-US" sz="1400" b="1" dirty="0">
                <a:solidFill>
                  <a:schemeClr val="tx2">
                    <a:lumMod val="50000"/>
                  </a:schemeClr>
                </a:solidFill>
                <a:cs typeface="Calibri" pitchFamily="34" charset="0"/>
              </a:rPr>
              <a:t>Multiparty aggregation:</a:t>
            </a:r>
            <a:r>
              <a:rPr lang="en-US" sz="1400" dirty="0">
                <a:solidFill>
                  <a:schemeClr val="tx2">
                    <a:lumMod val="50000"/>
                  </a:schemeClr>
                </a:solidFill>
                <a:cs typeface="Calibri" pitchFamily="34" charset="0"/>
              </a:rPr>
              <a:t> </a:t>
            </a:r>
          </a:p>
          <a:p>
            <a:pPr marL="365760" indent="-365760" defTabSz="914342">
              <a:lnSpc>
                <a:spcPct val="90000"/>
              </a:lnSpc>
              <a:buClr>
                <a:schemeClr val="accent5"/>
              </a:buClr>
            </a:pPr>
            <a:r>
              <a:rPr lang="en-US" sz="1400" dirty="0">
                <a:solidFill>
                  <a:schemeClr val="tx1">
                    <a:lumMod val="90000"/>
                    <a:lumOff val="10000"/>
                  </a:schemeClr>
                </a:solidFill>
                <a:cs typeface="Calibri" pitchFamily="34" charset="0"/>
              </a:rPr>
              <a:t>    	This </a:t>
            </a:r>
            <a:r>
              <a:rPr lang="en-US" sz="1400" dirty="0" err="1">
                <a:solidFill>
                  <a:schemeClr val="tx1">
                    <a:lumMod val="90000"/>
                    <a:lumOff val="10000"/>
                  </a:schemeClr>
                </a:solidFill>
                <a:cs typeface="Calibri" pitchFamily="34" charset="0"/>
              </a:rPr>
              <a:t>usecase</a:t>
            </a:r>
            <a:r>
              <a:rPr lang="en-US" sz="1400" dirty="0">
                <a:solidFill>
                  <a:schemeClr val="tx1">
                    <a:lumMod val="90000"/>
                    <a:lumOff val="10000"/>
                  </a:schemeClr>
                </a:solidFill>
                <a:cs typeface="Calibri" pitchFamily="34" charset="0"/>
              </a:rPr>
              <a:t> is technically same as above but the motivation is different - to overcome the infrastructural difficulty of combining information from a large number of separate sources</a:t>
            </a:r>
          </a:p>
          <a:p>
            <a:pPr marL="365760" indent="-365760" defTabSz="914342">
              <a:lnSpc>
                <a:spcPct val="90000"/>
              </a:lnSpc>
              <a:buClr>
                <a:schemeClr val="accent5"/>
              </a:buClr>
            </a:pPr>
            <a:r>
              <a:rPr lang="en-US" sz="1400" dirty="0">
                <a:solidFill>
                  <a:schemeClr val="tx1">
                    <a:lumMod val="90000"/>
                    <a:lumOff val="10000"/>
                  </a:schemeClr>
                </a:solidFill>
                <a:cs typeface="Calibri" pitchFamily="34" charset="0"/>
              </a:rPr>
              <a:t>		e.g.: </a:t>
            </a:r>
            <a:r>
              <a:rPr lang="en-US" sz="1400" i="1" dirty="0">
                <a:solidFill>
                  <a:schemeClr val="tx1">
                    <a:lumMod val="90000"/>
                    <a:lumOff val="10000"/>
                  </a:schemeClr>
                </a:solidFill>
                <a:cs typeface="Calibri" pitchFamily="34" charset="0"/>
              </a:rPr>
              <a:t>reciprocal sharing arrangement for common customer set across banks</a:t>
            </a:r>
          </a:p>
          <a:p>
            <a:pPr marL="166189" lvl="0" indent="-166189" defTabSz="914342">
              <a:lnSpc>
                <a:spcPct val="90000"/>
              </a:lnSpc>
              <a:spcAft>
                <a:spcPts val="1800"/>
              </a:spcAft>
              <a:buClr>
                <a:schemeClr val="accent5"/>
              </a:buClr>
              <a:buFontTx/>
              <a:buChar char="-"/>
            </a:pPr>
            <a:endParaRPr lang="en-US" sz="1400" dirty="0"/>
          </a:p>
          <a:p>
            <a:pPr marL="645067" lvl="1" indent="-166189" defTabSz="914342">
              <a:buClr>
                <a:schemeClr val="accent5"/>
              </a:buClr>
              <a:buFont typeface="Courier New" pitchFamily="49" charset="0"/>
              <a:buChar char="o"/>
            </a:pPr>
            <a:endParaRPr lang="en-US" sz="1400" dirty="0">
              <a:solidFill>
                <a:schemeClr val="tx2">
                  <a:lumMod val="50000"/>
                </a:schemeClr>
              </a:solidFill>
              <a:cs typeface="Calibri" pitchFamily="34" charset="0"/>
            </a:endParaRPr>
          </a:p>
          <a:p>
            <a:pPr marL="166189" lvl="0" indent="-166189" defTabSz="914342">
              <a:lnSpc>
                <a:spcPct val="90000"/>
              </a:lnSpc>
              <a:spcAft>
                <a:spcPts val="1800"/>
              </a:spcAft>
              <a:buClr>
                <a:schemeClr val="accent5"/>
              </a:buClr>
              <a:buFont typeface="Wingdings" pitchFamily="2" charset="2"/>
              <a:buChar char="§"/>
            </a:pPr>
            <a:endParaRPr kumimoji="0" lang="en-US" sz="1400" b="0" i="0" u="none" strike="noStrike" kern="1200" cap="none" spc="0" normalizeH="0" baseline="0" noProof="0" dirty="0">
              <a:ln>
                <a:noFill/>
              </a:ln>
              <a:solidFill>
                <a:schemeClr val="tx1"/>
              </a:solidFill>
              <a:effectLst/>
              <a:uLnTx/>
              <a:uFillTx/>
              <a:latin typeface="+mj-lt"/>
              <a:ea typeface="+mn-ea"/>
              <a:cs typeface="Calibri" pitchFamily="34" charset="0"/>
            </a:endParaRPr>
          </a:p>
        </p:txBody>
      </p:sp>
    </p:spTree>
    <p:extLst>
      <p:ext uri="{BB962C8B-B14F-4D97-AF65-F5344CB8AC3E}">
        <p14:creationId xmlns:p14="http://schemas.microsoft.com/office/powerpoint/2010/main" val="268732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Issues/Concerns of Blockchain</a:t>
            </a:r>
            <a:br>
              <a:rPr lang="en-US" dirty="0"/>
            </a:br>
            <a:endParaRPr lang="en-GB" dirty="0"/>
          </a:p>
        </p:txBody>
      </p:sp>
      <p:sp>
        <p:nvSpPr>
          <p:cNvPr id="5" name="Content Placeholder 4">
            <a:extLst>
              <a:ext uri="{FF2B5EF4-FFF2-40B4-BE49-F238E27FC236}">
                <a16:creationId xmlns:a16="http://schemas.microsoft.com/office/drawing/2014/main" id="{CA941101-12E3-4A9F-90C4-8B8A1053EF6E}"/>
              </a:ext>
            </a:extLst>
          </p:cNvPr>
          <p:cNvSpPr txBox="1">
            <a:spLocks/>
          </p:cNvSpPr>
          <p:nvPr/>
        </p:nvSpPr>
        <p:spPr>
          <a:xfrm>
            <a:off x="381000" y="1139539"/>
            <a:ext cx="8915400" cy="5108861"/>
          </a:xfrm>
          <a:prstGeom prst="rect">
            <a:avLst/>
          </a:prstGeom>
        </p:spPr>
        <p:txBody>
          <a:bodyPr vert="horz" lIns="108000" tIns="72000" rIns="72000" bIns="72000" rtlCol="0">
            <a:noAutofit/>
          </a:bodyPr>
          <a:lstStyle/>
          <a:p>
            <a:pPr marL="228600" marR="0" lvl="1" indent="0" algn="l"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400" b="0" i="0" u="none" strike="noStrike" kern="1200" cap="none" spc="0" normalizeH="0" baseline="0" noProof="0" dirty="0">
              <a:ln>
                <a:noFill/>
              </a:ln>
              <a:solidFill>
                <a:schemeClr val="tx2">
                  <a:lumMod val="50000"/>
                </a:schemeClr>
              </a:solidFill>
              <a:effectLst/>
              <a:uLnTx/>
              <a:uFillTx/>
              <a:latin typeface="+mj-lt"/>
              <a:ea typeface="+mn-ea"/>
              <a:cs typeface="Calibri" pitchFamily="34" charset="0"/>
            </a:endParaRPr>
          </a:p>
          <a:p>
            <a:pPr marL="365760" lvl="0" indent="-365760" defTabSz="914342">
              <a:lnSpc>
                <a:spcPct val="90000"/>
              </a:lnSpc>
              <a:spcAft>
                <a:spcPts val="1800"/>
              </a:spcAft>
              <a:buClr>
                <a:schemeClr val="accent5"/>
              </a:buClr>
              <a:buFont typeface="Wingdings" pitchFamily="2" charset="2"/>
              <a:buChar char="q"/>
            </a:pPr>
            <a:r>
              <a:rPr lang="en-US" sz="1400" dirty="0" err="1">
                <a:solidFill>
                  <a:schemeClr val="tx1">
                    <a:lumMod val="90000"/>
                    <a:lumOff val="10000"/>
                  </a:schemeClr>
                </a:solidFill>
                <a:cs typeface="Calibri" pitchFamily="34" charset="0"/>
              </a:rPr>
              <a:t>Blockchains</a:t>
            </a:r>
            <a:r>
              <a:rPr lang="en-US" sz="1400" dirty="0">
                <a:solidFill>
                  <a:schemeClr val="tx1">
                    <a:lumMod val="90000"/>
                    <a:lumOff val="10000"/>
                  </a:schemeClr>
                </a:solidFill>
                <a:cs typeface="Calibri" pitchFamily="34" charset="0"/>
              </a:rPr>
              <a:t> are not suited for </a:t>
            </a:r>
            <a:r>
              <a:rPr lang="en-US" sz="1400" b="1" dirty="0">
                <a:cs typeface="Calibri" pitchFamily="34" charset="0"/>
              </a:rPr>
              <a:t>high frequency transaction volumes</a:t>
            </a:r>
            <a:r>
              <a:rPr lang="en-US" sz="1400" dirty="0">
                <a:solidFill>
                  <a:schemeClr val="tx1">
                    <a:lumMod val="90000"/>
                    <a:lumOff val="10000"/>
                  </a:schemeClr>
                </a:solidFill>
                <a:cs typeface="Calibri" pitchFamily="34" charset="0"/>
              </a:rPr>
              <a:t>. A </a:t>
            </a:r>
            <a:r>
              <a:rPr lang="en-US" sz="1400" dirty="0" err="1">
                <a:solidFill>
                  <a:schemeClr val="tx1">
                    <a:lumMod val="90000"/>
                    <a:lumOff val="10000"/>
                  </a:schemeClr>
                </a:solidFill>
                <a:cs typeface="Calibri" pitchFamily="34" charset="0"/>
              </a:rPr>
              <a:t>Bitcoin</a:t>
            </a:r>
            <a:r>
              <a:rPr lang="en-US" sz="1400" dirty="0">
                <a:solidFill>
                  <a:schemeClr val="tx1">
                    <a:lumMod val="90000"/>
                    <a:lumOff val="10000"/>
                  </a:schemeClr>
                </a:solidFill>
                <a:cs typeface="Calibri" pitchFamily="34" charset="0"/>
              </a:rPr>
              <a:t> transaction, by design, will get one confirmation after an average of 10 minutes.</a:t>
            </a:r>
          </a:p>
          <a:p>
            <a:pPr marL="365760" lvl="0" indent="-365760" defTabSz="914342">
              <a:lnSpc>
                <a:spcPct val="90000"/>
              </a:lnSpc>
              <a:spcAft>
                <a:spcPts val="1800"/>
              </a:spcAft>
              <a:buClr>
                <a:schemeClr val="accent5"/>
              </a:buClr>
              <a:buFont typeface="Wingdings" pitchFamily="2" charset="2"/>
              <a:buChar char="q"/>
            </a:pPr>
            <a:endParaRPr lang="en-US" sz="1400" dirty="0">
              <a:solidFill>
                <a:schemeClr val="tx1">
                  <a:lumMod val="90000"/>
                  <a:lumOff val="10000"/>
                </a:schemeClr>
              </a:solidFill>
              <a:cs typeface="Calibri" pitchFamily="34" charset="0"/>
            </a:endParaRPr>
          </a:p>
          <a:p>
            <a:pPr marL="365760" lvl="0" indent="-365760" defTabSz="914342">
              <a:lnSpc>
                <a:spcPct val="90000"/>
              </a:lnSpc>
              <a:spcAft>
                <a:spcPts val="1800"/>
              </a:spcAft>
              <a:buClr>
                <a:schemeClr val="accent5"/>
              </a:buClr>
              <a:buFont typeface="Wingdings" pitchFamily="2" charset="2"/>
              <a:buChar char="q"/>
            </a:pPr>
            <a:r>
              <a:rPr lang="en-US" sz="1400" b="1" dirty="0"/>
              <a:t>Irreversible transactions </a:t>
            </a:r>
            <a:r>
              <a:rPr lang="en-US" sz="1400" dirty="0">
                <a:solidFill>
                  <a:schemeClr val="tx1">
                    <a:lumMod val="90000"/>
                    <a:lumOff val="10000"/>
                  </a:schemeClr>
                </a:solidFill>
              </a:rPr>
              <a:t>(e.g. the DAO Hack)</a:t>
            </a:r>
          </a:p>
          <a:p>
            <a:pPr marL="365760" lvl="0" indent="-365760" defTabSz="914342">
              <a:lnSpc>
                <a:spcPct val="90000"/>
              </a:lnSpc>
              <a:spcAft>
                <a:spcPts val="1800"/>
              </a:spcAft>
              <a:buClr>
                <a:schemeClr val="accent5"/>
              </a:buClr>
              <a:buFont typeface="Wingdings" pitchFamily="2" charset="2"/>
              <a:buChar char="q"/>
            </a:pPr>
            <a:endParaRPr lang="en-US" sz="1400" dirty="0">
              <a:solidFill>
                <a:schemeClr val="tx1">
                  <a:lumMod val="90000"/>
                  <a:lumOff val="10000"/>
                </a:schemeClr>
              </a:solidFill>
            </a:endParaRPr>
          </a:p>
          <a:p>
            <a:pPr marL="365760" lvl="0" indent="-365760" defTabSz="914342">
              <a:lnSpc>
                <a:spcPct val="90000"/>
              </a:lnSpc>
              <a:spcAft>
                <a:spcPts val="1800"/>
              </a:spcAft>
              <a:buClr>
                <a:schemeClr val="accent5"/>
              </a:buClr>
              <a:buFont typeface="Wingdings" pitchFamily="2" charset="2"/>
              <a:buChar char="q"/>
            </a:pPr>
            <a:r>
              <a:rPr lang="en-US" sz="1400" b="1" dirty="0"/>
              <a:t>Shift from centralized authority to and autonomous</a:t>
            </a:r>
            <a:r>
              <a:rPr lang="en-US" sz="1400" dirty="0">
                <a:solidFill>
                  <a:schemeClr val="tx1">
                    <a:lumMod val="90000"/>
                    <a:lumOff val="10000"/>
                  </a:schemeClr>
                </a:solidFill>
              </a:rPr>
              <a:t>, digital and decentralized network for trusted P2P transactions challenges societal and economic norms</a:t>
            </a:r>
          </a:p>
          <a:p>
            <a:pPr marL="365760" lvl="0" indent="-365760" defTabSz="914342">
              <a:lnSpc>
                <a:spcPct val="90000"/>
              </a:lnSpc>
              <a:spcAft>
                <a:spcPts val="1800"/>
              </a:spcAft>
              <a:buClr>
                <a:schemeClr val="accent5"/>
              </a:buClr>
              <a:buFont typeface="Wingdings" pitchFamily="2" charset="2"/>
              <a:buChar char="q"/>
            </a:pPr>
            <a:endParaRPr lang="en-US" sz="1400" dirty="0">
              <a:solidFill>
                <a:schemeClr val="tx1">
                  <a:lumMod val="90000"/>
                  <a:lumOff val="10000"/>
                </a:schemeClr>
              </a:solidFill>
            </a:endParaRPr>
          </a:p>
          <a:p>
            <a:pPr marL="365760" lvl="0" indent="-365760" defTabSz="914342">
              <a:lnSpc>
                <a:spcPct val="90000"/>
              </a:lnSpc>
              <a:spcAft>
                <a:spcPts val="1800"/>
              </a:spcAft>
              <a:buClr>
                <a:schemeClr val="accent5"/>
              </a:buClr>
              <a:buFont typeface="Wingdings" pitchFamily="2" charset="2"/>
              <a:buChar char="q"/>
            </a:pPr>
            <a:r>
              <a:rPr lang="en-US" sz="1400" b="1" dirty="0"/>
              <a:t>High Deployment cost </a:t>
            </a:r>
            <a:r>
              <a:rPr lang="en-US" sz="1400" dirty="0">
                <a:solidFill>
                  <a:schemeClr val="tx1">
                    <a:lumMod val="90000"/>
                    <a:lumOff val="10000"/>
                  </a:schemeClr>
                </a:solidFill>
              </a:rPr>
              <a:t>as the size of decentralized ledger will be bigger than the centralized ledger</a:t>
            </a:r>
          </a:p>
          <a:p>
            <a:pPr marL="166189" lvl="0" indent="-166189" defTabSz="914342">
              <a:lnSpc>
                <a:spcPct val="90000"/>
              </a:lnSpc>
              <a:spcAft>
                <a:spcPts val="1800"/>
              </a:spcAft>
              <a:buClr>
                <a:schemeClr val="accent5"/>
              </a:buClr>
              <a:buFontTx/>
              <a:buChar char="-"/>
            </a:pPr>
            <a:endParaRPr lang="en-US" sz="1400" dirty="0"/>
          </a:p>
          <a:p>
            <a:pPr marL="645067" lvl="1" indent="-166189" defTabSz="914342">
              <a:buClr>
                <a:schemeClr val="accent5"/>
              </a:buClr>
              <a:buFont typeface="Courier New" pitchFamily="49" charset="0"/>
              <a:buChar char="o"/>
            </a:pPr>
            <a:endParaRPr lang="en-US" sz="1400" dirty="0">
              <a:solidFill>
                <a:schemeClr val="tx2">
                  <a:lumMod val="50000"/>
                </a:schemeClr>
              </a:solidFill>
              <a:cs typeface="Calibri" pitchFamily="34" charset="0"/>
            </a:endParaRPr>
          </a:p>
          <a:p>
            <a:pPr marL="166189" lvl="0" indent="-166189" defTabSz="914342">
              <a:lnSpc>
                <a:spcPct val="90000"/>
              </a:lnSpc>
              <a:spcAft>
                <a:spcPts val="1800"/>
              </a:spcAft>
              <a:buClr>
                <a:schemeClr val="accent5"/>
              </a:buClr>
              <a:buFont typeface="Wingdings" pitchFamily="2" charset="2"/>
              <a:buChar char="§"/>
            </a:pPr>
            <a:endParaRPr kumimoji="0" lang="en-US" sz="1400" b="0" i="0" u="none" strike="noStrike" kern="1200" cap="none" spc="0" normalizeH="0" baseline="0" noProof="0" dirty="0">
              <a:ln>
                <a:noFill/>
              </a:ln>
              <a:solidFill>
                <a:schemeClr val="tx1"/>
              </a:solidFill>
              <a:effectLst/>
              <a:uLnTx/>
              <a:uFillTx/>
              <a:latin typeface="+mj-lt"/>
              <a:ea typeface="+mn-ea"/>
              <a:cs typeface="Calibri" pitchFamily="34" charset="0"/>
            </a:endParaRPr>
          </a:p>
        </p:txBody>
      </p:sp>
    </p:spTree>
    <p:extLst>
      <p:ext uri="{BB962C8B-B14F-4D97-AF65-F5344CB8AC3E}">
        <p14:creationId xmlns:p14="http://schemas.microsoft.com/office/powerpoint/2010/main" val="282878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Blockchain Technologies</a:t>
            </a:r>
            <a:br>
              <a:rPr lang="en-US" dirty="0"/>
            </a:br>
            <a:endParaRPr lang="en-GB" dirty="0"/>
          </a:p>
        </p:txBody>
      </p:sp>
      <p:sp>
        <p:nvSpPr>
          <p:cNvPr id="6" name="Content Placeholder 4">
            <a:extLst>
              <a:ext uri="{FF2B5EF4-FFF2-40B4-BE49-F238E27FC236}">
                <a16:creationId xmlns:a16="http://schemas.microsoft.com/office/drawing/2014/main" id="{570094FA-69EA-426F-89C8-FCA6A6228825}"/>
              </a:ext>
            </a:extLst>
          </p:cNvPr>
          <p:cNvSpPr txBox="1">
            <a:spLocks/>
          </p:cNvSpPr>
          <p:nvPr/>
        </p:nvSpPr>
        <p:spPr>
          <a:xfrm>
            <a:off x="381000" y="1322183"/>
            <a:ext cx="10134600" cy="5307217"/>
          </a:xfrm>
          <a:prstGeom prst="rect">
            <a:avLst/>
          </a:prstGeom>
        </p:spPr>
        <p:txBody>
          <a:bodyPr vert="horz" lIns="108000" tIns="72000" rIns="72000" bIns="72000" rtlCol="0">
            <a:noAutofit/>
          </a:bodyPr>
          <a:lstStyle/>
          <a:p>
            <a:pPr marL="228600" marR="0" lvl="1" indent="0" algn="l"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400" b="0" i="0" u="none" strike="noStrike" kern="1200" cap="none" spc="0" normalizeH="0" baseline="0" noProof="0" dirty="0">
              <a:ln>
                <a:noFill/>
              </a:ln>
              <a:solidFill>
                <a:schemeClr val="tx2">
                  <a:lumMod val="50000"/>
                </a:schemeClr>
              </a:solidFill>
              <a:effectLst/>
              <a:uLnTx/>
              <a:uFillTx/>
              <a:latin typeface="+mj-lt"/>
              <a:ea typeface="+mn-ea"/>
              <a:cs typeface="Calibri" pitchFamily="34" charset="0"/>
            </a:endParaRPr>
          </a:p>
          <a:p>
            <a:pPr marL="365760" lvl="0" indent="-365760" defTabSz="914342">
              <a:lnSpc>
                <a:spcPct val="90000"/>
              </a:lnSpc>
              <a:spcAft>
                <a:spcPts val="1800"/>
              </a:spcAft>
              <a:buClr>
                <a:schemeClr val="accent5"/>
              </a:buClr>
              <a:buFont typeface="Wingdings" pitchFamily="2" charset="2"/>
              <a:buChar char="q"/>
            </a:pPr>
            <a:r>
              <a:rPr lang="en-US" sz="1400" b="1" dirty="0"/>
              <a:t>Hyperledger:</a:t>
            </a:r>
            <a:r>
              <a:rPr lang="en-US" sz="1400" dirty="0">
                <a:solidFill>
                  <a:schemeClr val="tx1">
                    <a:lumMod val="90000"/>
                    <a:lumOff val="10000"/>
                  </a:schemeClr>
                </a:solidFill>
              </a:rPr>
              <a:t> Hyperledger is a permissioned, shared ledger developed as part of Linux Foundation. There are currently two incubator projects under the Hyperledger umbrella: “Fabric” and “</a:t>
            </a:r>
            <a:r>
              <a:rPr lang="en-US" sz="1400" dirty="0" err="1">
                <a:solidFill>
                  <a:schemeClr val="tx1">
                    <a:lumMod val="90000"/>
                    <a:lumOff val="10000"/>
                  </a:schemeClr>
                </a:solidFill>
              </a:rPr>
              <a:t>Sawtooth</a:t>
            </a:r>
            <a:r>
              <a:rPr lang="en-US" sz="1400" dirty="0">
                <a:solidFill>
                  <a:schemeClr val="tx1">
                    <a:lumMod val="90000"/>
                    <a:lumOff val="10000"/>
                  </a:schemeClr>
                </a:solidFill>
              </a:rPr>
              <a:t> Lake.</a:t>
            </a:r>
          </a:p>
          <a:p>
            <a:pPr marL="365760" lvl="0" indent="-365760" defTabSz="914342">
              <a:lnSpc>
                <a:spcPct val="90000"/>
              </a:lnSpc>
              <a:spcAft>
                <a:spcPts val="1800"/>
              </a:spcAft>
              <a:buClr>
                <a:schemeClr val="accent5"/>
              </a:buClr>
              <a:buFont typeface="Wingdings" pitchFamily="2" charset="2"/>
              <a:buChar char="q"/>
            </a:pPr>
            <a:endParaRPr lang="en-US" sz="1400" dirty="0">
              <a:solidFill>
                <a:schemeClr val="tx1">
                  <a:lumMod val="90000"/>
                  <a:lumOff val="10000"/>
                </a:schemeClr>
              </a:solidFill>
            </a:endParaRPr>
          </a:p>
          <a:p>
            <a:pPr marL="365760" lvl="0" indent="-365760" defTabSz="914342">
              <a:lnSpc>
                <a:spcPct val="90000"/>
              </a:lnSpc>
              <a:spcAft>
                <a:spcPts val="1800"/>
              </a:spcAft>
              <a:buClr>
                <a:schemeClr val="accent5"/>
              </a:buClr>
              <a:buFont typeface="Wingdings" pitchFamily="2" charset="2"/>
              <a:buChar char="q"/>
            </a:pPr>
            <a:r>
              <a:rPr lang="en-US" sz="1400" b="1" dirty="0"/>
              <a:t>Corda</a:t>
            </a:r>
            <a:r>
              <a:rPr lang="en-US" sz="1400" dirty="0">
                <a:solidFill>
                  <a:schemeClr val="tx1">
                    <a:lumMod val="90000"/>
                    <a:lumOff val="10000"/>
                  </a:schemeClr>
                </a:solidFill>
              </a:rPr>
              <a:t>: R3 Corda is a distributed ledger platform designed from the ground up to record, manage and synchronize financial agreements between regulated financial institutions.</a:t>
            </a:r>
          </a:p>
          <a:p>
            <a:pPr marL="365760" indent="-365760" defTabSz="914342">
              <a:lnSpc>
                <a:spcPct val="90000"/>
              </a:lnSpc>
              <a:spcAft>
                <a:spcPts val="1800"/>
              </a:spcAft>
              <a:buClr>
                <a:schemeClr val="accent5"/>
              </a:buClr>
              <a:buFont typeface="Wingdings" pitchFamily="2" charset="2"/>
              <a:buChar char="q"/>
            </a:pPr>
            <a:endParaRPr lang="en-US" sz="1400" b="1" dirty="0"/>
          </a:p>
          <a:p>
            <a:pPr marL="365760" indent="-365760" defTabSz="914342">
              <a:lnSpc>
                <a:spcPct val="90000"/>
              </a:lnSpc>
              <a:spcAft>
                <a:spcPts val="1800"/>
              </a:spcAft>
              <a:buClr>
                <a:schemeClr val="accent5"/>
              </a:buClr>
              <a:buFont typeface="Wingdings" pitchFamily="2" charset="2"/>
              <a:buChar char="q"/>
            </a:pPr>
            <a:r>
              <a:rPr lang="en-US" sz="1400" b="1" dirty="0"/>
              <a:t>Ethereum</a:t>
            </a:r>
            <a:r>
              <a:rPr lang="en-US" sz="1400" dirty="0">
                <a:solidFill>
                  <a:schemeClr val="tx1">
                    <a:lumMod val="90000"/>
                    <a:lumOff val="10000"/>
                  </a:schemeClr>
                </a:solidFill>
              </a:rPr>
              <a:t>: Public blockchain platform that can run smart contracts. Has its own cryptocurrency – Ether</a:t>
            </a:r>
          </a:p>
          <a:p>
            <a:pPr marL="365760" lvl="0" indent="-365760" defTabSz="914342">
              <a:lnSpc>
                <a:spcPct val="90000"/>
              </a:lnSpc>
              <a:spcAft>
                <a:spcPts val="1800"/>
              </a:spcAft>
              <a:buClr>
                <a:schemeClr val="accent5"/>
              </a:buClr>
              <a:buFont typeface="Wingdings" pitchFamily="2" charset="2"/>
              <a:buChar char="q"/>
            </a:pPr>
            <a:endParaRPr lang="en-US" sz="1400" dirty="0">
              <a:solidFill>
                <a:schemeClr val="tx1">
                  <a:lumMod val="90000"/>
                  <a:lumOff val="10000"/>
                </a:schemeClr>
              </a:solidFill>
            </a:endParaRPr>
          </a:p>
          <a:p>
            <a:pPr marL="365760" indent="-365760" defTabSz="914342">
              <a:lnSpc>
                <a:spcPct val="90000"/>
              </a:lnSpc>
              <a:spcAft>
                <a:spcPts val="1800"/>
              </a:spcAft>
              <a:buClr>
                <a:schemeClr val="accent5"/>
              </a:buClr>
              <a:buFont typeface="Wingdings" pitchFamily="2" charset="2"/>
              <a:buChar char="q"/>
            </a:pPr>
            <a:r>
              <a:rPr lang="en-US" sz="1400" b="1" dirty="0"/>
              <a:t>BigchainDB: </a:t>
            </a:r>
            <a:r>
              <a:rPr lang="en-US" sz="1400" dirty="0">
                <a:solidFill>
                  <a:schemeClr val="tx1">
                    <a:lumMod val="90000"/>
                    <a:lumOff val="10000"/>
                  </a:schemeClr>
                </a:solidFill>
              </a:rPr>
              <a:t>BigchainDB is "a scalable blockchain database” capable of one million writes per second. It is built upon a big data distributed database (RethinkDB) and is capable of blockchain characteristics  - decentralized control, immutability, creation and movement of digital assets</a:t>
            </a:r>
          </a:p>
          <a:p>
            <a:pPr marL="365760" indent="-365760" defTabSz="914342">
              <a:lnSpc>
                <a:spcPct val="90000"/>
              </a:lnSpc>
              <a:spcAft>
                <a:spcPts val="1800"/>
              </a:spcAft>
              <a:buClr>
                <a:schemeClr val="accent5"/>
              </a:buClr>
              <a:buFont typeface="Wingdings" pitchFamily="2" charset="2"/>
              <a:buChar char="q"/>
            </a:pPr>
            <a:endParaRPr lang="en-US" sz="1400" dirty="0">
              <a:solidFill>
                <a:schemeClr val="tx1">
                  <a:lumMod val="90000"/>
                  <a:lumOff val="10000"/>
                </a:schemeClr>
              </a:solidFill>
            </a:endParaRPr>
          </a:p>
          <a:p>
            <a:pPr marL="365760" indent="-365760" defTabSz="914342">
              <a:lnSpc>
                <a:spcPct val="90000"/>
              </a:lnSpc>
              <a:spcAft>
                <a:spcPts val="1800"/>
              </a:spcAft>
              <a:buClr>
                <a:schemeClr val="accent5"/>
              </a:buClr>
              <a:buFont typeface="Wingdings" pitchFamily="2" charset="2"/>
              <a:buChar char="q"/>
            </a:pPr>
            <a:r>
              <a:rPr lang="en-US" sz="1400" b="1" dirty="0">
                <a:cs typeface="Calibri" pitchFamily="34" charset="0"/>
              </a:rPr>
              <a:t>Eris (</a:t>
            </a:r>
            <a:r>
              <a:rPr lang="en-US" sz="1400" b="1" dirty="0" err="1">
                <a:cs typeface="Calibri" pitchFamily="34" charset="0"/>
              </a:rPr>
              <a:t>Monax</a:t>
            </a:r>
            <a:r>
              <a:rPr lang="en-US" sz="1400" b="1" dirty="0">
                <a:cs typeface="Calibri" pitchFamily="34" charset="0"/>
              </a:rPr>
              <a:t>)</a:t>
            </a:r>
            <a:r>
              <a:rPr lang="en-US" sz="1400" dirty="0">
                <a:cs typeface="Calibri" pitchFamily="34" charset="0"/>
              </a:rPr>
              <a:t>: </a:t>
            </a:r>
            <a:r>
              <a:rPr lang="en-US" sz="1400" dirty="0">
                <a:solidFill>
                  <a:schemeClr val="tx1">
                    <a:lumMod val="90000"/>
                    <a:lumOff val="10000"/>
                  </a:schemeClr>
                </a:solidFill>
                <a:cs typeface="Calibri" pitchFamily="34" charset="0"/>
              </a:rPr>
              <a:t>Platform to connect to various blockchains in a standardized way without the need to </a:t>
            </a:r>
            <a:r>
              <a:rPr lang="en-US" sz="1400" dirty="0">
                <a:solidFill>
                  <a:schemeClr val="tx1">
                    <a:lumMod val="90000"/>
                    <a:lumOff val="10000"/>
                  </a:schemeClr>
                </a:solidFill>
              </a:rPr>
              <a:t>learn new commands when switching from one blockchain to another.</a:t>
            </a:r>
            <a:r>
              <a:rPr lang="en-US" sz="1400" dirty="0">
                <a:solidFill>
                  <a:schemeClr val="tx1">
                    <a:lumMod val="90000"/>
                    <a:lumOff val="10000"/>
                  </a:schemeClr>
                </a:solidFill>
                <a:cs typeface="Calibri" pitchFamily="34" charset="0"/>
              </a:rPr>
              <a:t> </a:t>
            </a:r>
          </a:p>
          <a:p>
            <a:pPr marL="365760" indent="-365760" defTabSz="914342">
              <a:lnSpc>
                <a:spcPct val="90000"/>
              </a:lnSpc>
              <a:spcAft>
                <a:spcPts val="1800"/>
              </a:spcAft>
              <a:buClr>
                <a:schemeClr val="accent5"/>
              </a:buClr>
              <a:buFont typeface="Wingdings" pitchFamily="2" charset="2"/>
              <a:buChar char="q"/>
            </a:pPr>
            <a:endParaRPr lang="en-US" sz="1400" dirty="0"/>
          </a:p>
          <a:p>
            <a:pPr marL="645067" lvl="1" indent="-166189" defTabSz="914342">
              <a:buClr>
                <a:schemeClr val="accent5"/>
              </a:buClr>
              <a:buFont typeface="Courier New" pitchFamily="49" charset="0"/>
              <a:buChar char="o"/>
            </a:pPr>
            <a:endParaRPr lang="en-US" sz="1400" dirty="0">
              <a:solidFill>
                <a:schemeClr val="tx2">
                  <a:lumMod val="50000"/>
                </a:schemeClr>
              </a:solidFill>
              <a:cs typeface="Calibri" pitchFamily="34" charset="0"/>
            </a:endParaRPr>
          </a:p>
          <a:p>
            <a:pPr marL="166189" lvl="0" indent="-166189" defTabSz="914342">
              <a:lnSpc>
                <a:spcPct val="90000"/>
              </a:lnSpc>
              <a:spcAft>
                <a:spcPts val="1800"/>
              </a:spcAft>
              <a:buClr>
                <a:schemeClr val="accent5"/>
              </a:buClr>
              <a:buFont typeface="Wingdings" pitchFamily="2" charset="2"/>
              <a:buChar char="§"/>
            </a:pPr>
            <a:endParaRPr kumimoji="0" lang="en-US" sz="1400" b="0" i="0" u="none" strike="noStrike" kern="1200" cap="none" spc="0" normalizeH="0" baseline="0" noProof="0" dirty="0">
              <a:ln>
                <a:noFill/>
              </a:ln>
              <a:solidFill>
                <a:schemeClr val="tx1"/>
              </a:solidFill>
              <a:effectLst/>
              <a:uLnTx/>
              <a:uFillTx/>
              <a:latin typeface="+mj-lt"/>
              <a:ea typeface="+mn-ea"/>
              <a:cs typeface="Calibri" pitchFamily="34" charset="0"/>
            </a:endParaRPr>
          </a:p>
        </p:txBody>
      </p:sp>
    </p:spTree>
    <p:extLst>
      <p:ext uri="{BB962C8B-B14F-4D97-AF65-F5344CB8AC3E}">
        <p14:creationId xmlns:p14="http://schemas.microsoft.com/office/powerpoint/2010/main" val="107303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p:cNvSpPr>
            <a:spLocks noGrp="1"/>
          </p:cNvSpPr>
          <p:nvPr>
            <p:ph type="pic" sz="quarter" idx="10"/>
          </p:nvPr>
        </p:nvSpPr>
        <p:spPr/>
      </p:sp>
      <p:sp>
        <p:nvSpPr>
          <p:cNvPr id="6" name="Rectangle 5">
            <a:extLst>
              <a:ext uri="{FF2B5EF4-FFF2-40B4-BE49-F238E27FC236}">
                <a16:creationId xmlns:a16="http://schemas.microsoft.com/office/drawing/2014/main" id="{7E68845D-A684-4AFC-B5DA-4DF2F5A46B83}"/>
              </a:ext>
            </a:extLst>
          </p:cNvPr>
          <p:cNvSpPr/>
          <p:nvPr/>
        </p:nvSpPr>
        <p:spPr>
          <a:xfrm>
            <a:off x="5257800" y="3429000"/>
            <a:ext cx="2743200" cy="1200329"/>
          </a:xfrm>
          <a:prstGeom prst="rect">
            <a:avLst/>
          </a:prstGeom>
        </p:spPr>
        <p:txBody>
          <a:bodyPr wrap="square">
            <a:spAutoFit/>
          </a:bodyPr>
          <a:lstStyle/>
          <a:p>
            <a:pPr algn="ctr"/>
            <a:r>
              <a:rPr lang="en-GB" sz="2400" dirty="0"/>
              <a:t>Thank You</a:t>
            </a:r>
          </a:p>
          <a:p>
            <a:pPr algn="ctr"/>
            <a:endParaRPr lang="en-GB" sz="2400" dirty="0"/>
          </a:p>
          <a:p>
            <a:pPr algn="ctr"/>
            <a:r>
              <a:rPr lang="en-GB" sz="2400" dirty="0"/>
              <a:t>Q &amp; 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br>
              <a:rPr lang="en-US" dirty="0"/>
            </a:br>
            <a:endParaRPr lang="en-GB" dirty="0"/>
          </a:p>
        </p:txBody>
      </p:sp>
      <p:sp>
        <p:nvSpPr>
          <p:cNvPr id="5" name="Rectangle 4">
            <a:extLst>
              <a:ext uri="{FF2B5EF4-FFF2-40B4-BE49-F238E27FC236}">
                <a16:creationId xmlns:a16="http://schemas.microsoft.com/office/drawing/2014/main" id="{77E49BC5-8BDB-494B-B6B5-B044AA861AB4}"/>
              </a:ext>
            </a:extLst>
          </p:cNvPr>
          <p:cNvSpPr/>
          <p:nvPr/>
        </p:nvSpPr>
        <p:spPr>
          <a:xfrm>
            <a:off x="340357" y="1111609"/>
            <a:ext cx="10480043" cy="4518160"/>
          </a:xfrm>
          <a:prstGeom prst="rect">
            <a:avLst/>
          </a:prstGeom>
        </p:spPr>
        <p:txBody>
          <a:bodyPr wrap="square">
            <a:spAutoFit/>
          </a:bodyPr>
          <a:lstStyle/>
          <a:p>
            <a:pPr marL="365760" indent="-365760" defTabSz="914342">
              <a:lnSpc>
                <a:spcPct val="90000"/>
              </a:lnSpc>
              <a:spcAft>
                <a:spcPts val="1800"/>
              </a:spcAft>
              <a:buClr>
                <a:schemeClr val="accent5"/>
              </a:buClr>
              <a:buFont typeface="Wingdings" pitchFamily="2" charset="2"/>
              <a:buChar char="q"/>
            </a:pPr>
            <a:r>
              <a:rPr lang="en-US" sz="1400" dirty="0">
                <a:hlinkClick r:id="rId2"/>
              </a:rPr>
              <a:t>http://www.blockchaintechnologies.com/blockchain-definition</a:t>
            </a:r>
            <a:endParaRPr lang="en-US" sz="1400" dirty="0"/>
          </a:p>
          <a:p>
            <a:pPr marL="365760" indent="-365760" defTabSz="914342">
              <a:lnSpc>
                <a:spcPct val="90000"/>
              </a:lnSpc>
              <a:spcAft>
                <a:spcPts val="1800"/>
              </a:spcAft>
              <a:buClr>
                <a:schemeClr val="accent5"/>
              </a:buClr>
              <a:buFont typeface="Wingdings" pitchFamily="2" charset="2"/>
              <a:buChar char="q"/>
            </a:pPr>
            <a:r>
              <a:rPr lang="en-US" sz="1400" dirty="0">
                <a:hlinkClick r:id="rId3"/>
              </a:rPr>
              <a:t>https://gendal.me/2016/11/08/on-distributed-databases-and-distributed-ledgers/</a:t>
            </a:r>
            <a:endParaRPr lang="en-US" sz="1400" dirty="0"/>
          </a:p>
          <a:p>
            <a:pPr marL="365760" indent="-365760" defTabSz="914342">
              <a:lnSpc>
                <a:spcPct val="90000"/>
              </a:lnSpc>
              <a:spcAft>
                <a:spcPts val="1800"/>
              </a:spcAft>
              <a:buClr>
                <a:schemeClr val="accent5"/>
              </a:buClr>
              <a:buFont typeface="Wingdings" pitchFamily="2" charset="2"/>
              <a:buChar char="q"/>
            </a:pPr>
            <a:r>
              <a:rPr lang="en-US" sz="1400" dirty="0">
                <a:hlinkClick r:id="rId4"/>
              </a:rPr>
              <a:t>https://www.weforum.org/agenda/2015/11/how-will-blockchain-technology-transform-financial-services/</a:t>
            </a:r>
            <a:endParaRPr lang="en-US" sz="1400" dirty="0"/>
          </a:p>
          <a:p>
            <a:pPr marL="365760" indent="-365760" defTabSz="914342">
              <a:lnSpc>
                <a:spcPct val="90000"/>
              </a:lnSpc>
              <a:spcAft>
                <a:spcPts val="1800"/>
              </a:spcAft>
              <a:buClr>
                <a:schemeClr val="accent5"/>
              </a:buClr>
              <a:buFont typeface="Wingdings" pitchFamily="2" charset="2"/>
              <a:buChar char="q"/>
            </a:pPr>
            <a:r>
              <a:rPr lang="en-US" sz="1400" dirty="0">
                <a:hlinkClick r:id="rId5"/>
              </a:rPr>
              <a:t>https://gendal.me/2016/10/25/</a:t>
            </a:r>
            <a:endParaRPr lang="en-US" sz="1400" dirty="0"/>
          </a:p>
          <a:p>
            <a:pPr marL="365760" indent="-365760" defTabSz="914342">
              <a:lnSpc>
                <a:spcPct val="90000"/>
              </a:lnSpc>
              <a:spcAft>
                <a:spcPts val="1800"/>
              </a:spcAft>
              <a:buClr>
                <a:schemeClr val="accent5"/>
              </a:buClr>
              <a:buFont typeface="Wingdings" pitchFamily="2" charset="2"/>
              <a:buChar char="q"/>
            </a:pPr>
            <a:r>
              <a:rPr lang="en-US" sz="1400" dirty="0"/>
              <a:t>Consensus-as-a-service: a brief report on the emergence of permissioned, distributed ledger systems by Tim Swanson</a:t>
            </a:r>
          </a:p>
          <a:p>
            <a:pPr marL="365760" indent="-365760" defTabSz="914342">
              <a:lnSpc>
                <a:spcPct val="90000"/>
              </a:lnSpc>
              <a:spcAft>
                <a:spcPts val="1800"/>
              </a:spcAft>
              <a:buClr>
                <a:schemeClr val="accent5"/>
              </a:buClr>
              <a:buFont typeface="Wingdings" pitchFamily="2" charset="2"/>
              <a:buChar char="q"/>
            </a:pPr>
            <a:r>
              <a:rPr lang="en-US" sz="1400" dirty="0">
                <a:hlinkClick r:id="rId6"/>
              </a:rPr>
              <a:t>http://www.multichain.com/blog/2016/05/four-genuine-blockchain-use-cases/</a:t>
            </a:r>
            <a:endParaRPr lang="en-US" sz="1400" dirty="0"/>
          </a:p>
          <a:p>
            <a:pPr marL="365760" indent="-365760" defTabSz="914342">
              <a:lnSpc>
                <a:spcPct val="90000"/>
              </a:lnSpc>
              <a:spcAft>
                <a:spcPts val="1800"/>
              </a:spcAft>
              <a:buClr>
                <a:schemeClr val="accent5"/>
              </a:buClr>
              <a:buFont typeface="Wingdings" pitchFamily="2" charset="2"/>
              <a:buChar char="q"/>
            </a:pPr>
            <a:r>
              <a:rPr lang="en-US" sz="1400" dirty="0">
                <a:hlinkClick r:id="rId7"/>
              </a:rPr>
              <a:t>https://www.gartner.com/smarterwithgartner/top-trends-in-the-gartner-hype-cycle-for-emerging-technologies-2017/</a:t>
            </a:r>
            <a:endParaRPr lang="en-US" sz="1400" dirty="0"/>
          </a:p>
          <a:p>
            <a:pPr marL="365760" indent="-365760" defTabSz="914342">
              <a:lnSpc>
                <a:spcPct val="90000"/>
              </a:lnSpc>
              <a:spcAft>
                <a:spcPts val="1800"/>
              </a:spcAft>
              <a:buClr>
                <a:schemeClr val="accent5"/>
              </a:buClr>
              <a:buFont typeface="Wingdings" pitchFamily="2" charset="2"/>
              <a:buChar char="q"/>
            </a:pPr>
            <a:endParaRPr lang="en-US" sz="1400" dirty="0"/>
          </a:p>
          <a:p>
            <a:pPr marL="365760" indent="-365760" defTabSz="914342">
              <a:lnSpc>
                <a:spcPct val="90000"/>
              </a:lnSpc>
              <a:spcAft>
                <a:spcPts val="1800"/>
              </a:spcAft>
              <a:buClr>
                <a:schemeClr val="accent5"/>
              </a:buClr>
              <a:buFont typeface="Wingdings" pitchFamily="2" charset="2"/>
              <a:buChar char="q"/>
            </a:pPr>
            <a:endParaRPr lang="en-US" sz="1400" dirty="0"/>
          </a:p>
          <a:p>
            <a:endParaRPr lang="en-US" sz="1400" dirty="0"/>
          </a:p>
        </p:txBody>
      </p:sp>
    </p:spTree>
    <p:extLst>
      <p:ext uri="{BB962C8B-B14F-4D97-AF65-F5344CB8AC3E}">
        <p14:creationId xmlns:p14="http://schemas.microsoft.com/office/powerpoint/2010/main" val="98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br>
              <a:rPr lang="en-US" dirty="0"/>
            </a:br>
            <a:endParaRPr lang="en-GB" dirty="0"/>
          </a:p>
        </p:txBody>
      </p:sp>
      <p:sp>
        <p:nvSpPr>
          <p:cNvPr id="5" name="TextBox 4">
            <a:extLst>
              <a:ext uri="{FF2B5EF4-FFF2-40B4-BE49-F238E27FC236}">
                <a16:creationId xmlns:a16="http://schemas.microsoft.com/office/drawing/2014/main" id="{A12C6EED-3166-497F-87A7-D12E3EA2AB16}"/>
              </a:ext>
            </a:extLst>
          </p:cNvPr>
          <p:cNvSpPr txBox="1"/>
          <p:nvPr/>
        </p:nvSpPr>
        <p:spPr>
          <a:xfrm>
            <a:off x="381000" y="930122"/>
            <a:ext cx="8153400" cy="5623078"/>
          </a:xfrm>
          <a:prstGeom prst="rect">
            <a:avLst/>
          </a:prstGeom>
          <a:noFill/>
          <a:ln>
            <a:noFill/>
          </a:ln>
        </p:spPr>
        <p:txBody>
          <a:bodyPr wrap="square" rtlCol="0">
            <a:spAutoFit/>
          </a:bodyPr>
          <a:lstStyle/>
          <a:p>
            <a:pPr marL="365760" lvl="1" indent="-365760" defTabSz="914342">
              <a:lnSpc>
                <a:spcPct val="90000"/>
              </a:lnSpc>
              <a:spcAft>
                <a:spcPts val="1800"/>
              </a:spcAft>
              <a:buClr>
                <a:schemeClr val="accent5"/>
              </a:buClr>
              <a:buFont typeface="Wingdings" pitchFamily="2" charset="2"/>
              <a:buChar char="q"/>
            </a:pPr>
            <a:r>
              <a:rPr lang="en-US" dirty="0"/>
              <a:t>Blockchain Example</a:t>
            </a:r>
          </a:p>
          <a:p>
            <a:pPr marL="365760" lvl="1" indent="-365760" defTabSz="914342">
              <a:lnSpc>
                <a:spcPct val="90000"/>
              </a:lnSpc>
              <a:spcAft>
                <a:spcPts val="1800"/>
              </a:spcAft>
              <a:buClr>
                <a:schemeClr val="accent5"/>
              </a:buClr>
              <a:buFont typeface="Wingdings" pitchFamily="2" charset="2"/>
              <a:buChar char="q"/>
            </a:pPr>
            <a:r>
              <a:rPr lang="en-US" dirty="0"/>
              <a:t>Issues with Current World Systems</a:t>
            </a:r>
          </a:p>
          <a:p>
            <a:pPr marL="365760" lvl="1" indent="-365760" defTabSz="914342">
              <a:lnSpc>
                <a:spcPct val="90000"/>
              </a:lnSpc>
              <a:spcAft>
                <a:spcPts val="1800"/>
              </a:spcAft>
              <a:buClr>
                <a:schemeClr val="accent5"/>
              </a:buClr>
              <a:buFont typeface="Wingdings" pitchFamily="2" charset="2"/>
              <a:buChar char="q"/>
            </a:pPr>
            <a:r>
              <a:rPr lang="en-US" dirty="0"/>
              <a:t>What Is Blockchain Technology?</a:t>
            </a:r>
          </a:p>
          <a:p>
            <a:pPr marL="365760" lvl="1" indent="-365760" defTabSz="914342">
              <a:lnSpc>
                <a:spcPct val="90000"/>
              </a:lnSpc>
              <a:spcAft>
                <a:spcPts val="1800"/>
              </a:spcAft>
              <a:buClr>
                <a:schemeClr val="accent5"/>
              </a:buClr>
              <a:buFont typeface="Wingdings" pitchFamily="2" charset="2"/>
              <a:buChar char="q"/>
            </a:pPr>
            <a:r>
              <a:rPr lang="en-US" dirty="0"/>
              <a:t>Need for Distributed Ledgers… The Finance IT problem statement</a:t>
            </a:r>
          </a:p>
          <a:p>
            <a:pPr marL="365760" lvl="1" indent="-365760" defTabSz="914342">
              <a:lnSpc>
                <a:spcPct val="90000"/>
              </a:lnSpc>
              <a:spcAft>
                <a:spcPts val="1800"/>
              </a:spcAft>
              <a:buClr>
                <a:schemeClr val="accent5"/>
              </a:buClr>
              <a:buFont typeface="Wingdings" pitchFamily="2" charset="2"/>
              <a:buChar char="q"/>
            </a:pPr>
            <a:r>
              <a:rPr lang="en-US" dirty="0"/>
              <a:t>Major Blockchain Components </a:t>
            </a:r>
          </a:p>
          <a:p>
            <a:pPr marL="365760" lvl="1" indent="-365760" defTabSz="914342">
              <a:lnSpc>
                <a:spcPct val="90000"/>
              </a:lnSpc>
              <a:spcAft>
                <a:spcPts val="1800"/>
              </a:spcAft>
              <a:buClr>
                <a:schemeClr val="accent5"/>
              </a:buClr>
              <a:buFont typeface="Wingdings" pitchFamily="2" charset="2"/>
              <a:buChar char="q"/>
            </a:pPr>
            <a:r>
              <a:rPr lang="en-US" dirty="0"/>
              <a:t>Types of Distributed Ledgers</a:t>
            </a:r>
          </a:p>
          <a:p>
            <a:pPr marL="365760" lvl="1" indent="-365760" defTabSz="914342">
              <a:lnSpc>
                <a:spcPct val="90000"/>
              </a:lnSpc>
              <a:spcAft>
                <a:spcPts val="1800"/>
              </a:spcAft>
              <a:buClr>
                <a:schemeClr val="accent5"/>
              </a:buClr>
              <a:buFont typeface="Wingdings" pitchFamily="2" charset="2"/>
              <a:buChar char="q"/>
            </a:pPr>
            <a:r>
              <a:rPr lang="en-US" dirty="0"/>
              <a:t>Gartner Emerging Technology Hype Cycle</a:t>
            </a:r>
          </a:p>
          <a:p>
            <a:pPr marL="365760" lvl="1" indent="-365760" defTabSz="914342">
              <a:lnSpc>
                <a:spcPct val="90000"/>
              </a:lnSpc>
              <a:spcAft>
                <a:spcPts val="1800"/>
              </a:spcAft>
              <a:buClr>
                <a:schemeClr val="accent5"/>
              </a:buClr>
              <a:buFont typeface="Wingdings" pitchFamily="2" charset="2"/>
              <a:buChar char="q"/>
            </a:pPr>
            <a:r>
              <a:rPr lang="en-US" dirty="0"/>
              <a:t>Benefits of Blockchain Implementation</a:t>
            </a:r>
          </a:p>
          <a:p>
            <a:pPr marL="365760" lvl="1" indent="-365760" defTabSz="914342">
              <a:lnSpc>
                <a:spcPct val="90000"/>
              </a:lnSpc>
              <a:spcAft>
                <a:spcPts val="1800"/>
              </a:spcAft>
              <a:buClr>
                <a:schemeClr val="accent5"/>
              </a:buClr>
              <a:buFont typeface="Wingdings" pitchFamily="2" charset="2"/>
              <a:buChar char="q"/>
            </a:pPr>
            <a:r>
              <a:rPr lang="en-US" dirty="0"/>
              <a:t>Blockchain </a:t>
            </a:r>
            <a:r>
              <a:rPr lang="en-US" dirty="0" err="1"/>
              <a:t>Usecases</a:t>
            </a:r>
            <a:endParaRPr lang="en-US" dirty="0"/>
          </a:p>
          <a:p>
            <a:pPr marL="365760" lvl="1" indent="-365760" defTabSz="914342">
              <a:lnSpc>
                <a:spcPct val="90000"/>
              </a:lnSpc>
              <a:spcAft>
                <a:spcPts val="1800"/>
              </a:spcAft>
              <a:buClr>
                <a:schemeClr val="accent5"/>
              </a:buClr>
              <a:buFont typeface="Wingdings" pitchFamily="2" charset="2"/>
              <a:buChar char="q"/>
            </a:pPr>
            <a:r>
              <a:rPr lang="en-US" dirty="0"/>
              <a:t>Issues/Concerns of Blockchain</a:t>
            </a:r>
          </a:p>
          <a:p>
            <a:pPr marL="365760" lvl="1" indent="-365760" defTabSz="914342">
              <a:lnSpc>
                <a:spcPct val="90000"/>
              </a:lnSpc>
              <a:spcAft>
                <a:spcPts val="1800"/>
              </a:spcAft>
              <a:buClr>
                <a:schemeClr val="accent5"/>
              </a:buClr>
              <a:buFont typeface="Wingdings" pitchFamily="2" charset="2"/>
              <a:buChar char="q"/>
            </a:pPr>
            <a:r>
              <a:rPr lang="en-US" dirty="0"/>
              <a:t>Blockchain Technologies</a:t>
            </a:r>
          </a:p>
          <a:p>
            <a:pPr marL="365760" lvl="1" indent="-365760" defTabSz="914342">
              <a:lnSpc>
                <a:spcPct val="90000"/>
              </a:lnSpc>
              <a:spcAft>
                <a:spcPts val="1800"/>
              </a:spcAft>
              <a:buClr>
                <a:schemeClr val="accent5"/>
              </a:buClr>
              <a:buFont typeface="Wingdings" pitchFamily="2" charset="2"/>
              <a:buChar char="q"/>
            </a:pPr>
            <a:r>
              <a:rPr lang="en-US" dirty="0"/>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lstStyle/>
          <a:p>
            <a:r>
              <a:rPr lang="en-US" dirty="0"/>
              <a:t>Blockchain Example</a:t>
            </a:r>
          </a:p>
        </p:txBody>
      </p:sp>
      <p:grpSp>
        <p:nvGrpSpPr>
          <p:cNvPr id="28" name="Group 20">
            <a:extLst>
              <a:ext uri="{FF2B5EF4-FFF2-40B4-BE49-F238E27FC236}">
                <a16:creationId xmlns:a16="http://schemas.microsoft.com/office/drawing/2014/main" id="{63ACB976-E629-49BB-B410-EC2457A72037}"/>
              </a:ext>
            </a:extLst>
          </p:cNvPr>
          <p:cNvGrpSpPr/>
          <p:nvPr/>
        </p:nvGrpSpPr>
        <p:grpSpPr>
          <a:xfrm>
            <a:off x="3187996" y="1591357"/>
            <a:ext cx="4965404" cy="1690562"/>
            <a:chOff x="2317898" y="1679959"/>
            <a:chExt cx="4965404" cy="1690562"/>
          </a:xfrm>
        </p:grpSpPr>
        <p:sp>
          <p:nvSpPr>
            <p:cNvPr id="29" name="Rectangle 28">
              <a:extLst>
                <a:ext uri="{FF2B5EF4-FFF2-40B4-BE49-F238E27FC236}">
                  <a16:creationId xmlns:a16="http://schemas.microsoft.com/office/drawing/2014/main" id="{90F342A9-BEBD-45AF-8390-AB721BE9CFD7}"/>
                </a:ext>
              </a:extLst>
            </p:cNvPr>
            <p:cNvSpPr/>
            <p:nvPr/>
          </p:nvSpPr>
          <p:spPr>
            <a:xfrm>
              <a:off x="2317898" y="1722494"/>
              <a:ext cx="4965404"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pic>
          <p:nvPicPr>
            <p:cNvPr id="30" name="Picture 29" descr="stickman_small.png">
              <a:extLst>
                <a:ext uri="{FF2B5EF4-FFF2-40B4-BE49-F238E27FC236}">
                  <a16:creationId xmlns:a16="http://schemas.microsoft.com/office/drawing/2014/main" id="{FF4217DB-293C-4E22-BA54-D045E2EA0366}"/>
                </a:ext>
              </a:extLst>
            </p:cNvPr>
            <p:cNvPicPr>
              <a:picLocks noChangeAspect="1"/>
            </p:cNvPicPr>
            <p:nvPr/>
          </p:nvPicPr>
          <p:blipFill>
            <a:blip r:embed="rId2" cstate="print"/>
            <a:stretch>
              <a:fillRect/>
            </a:stretch>
          </p:blipFill>
          <p:spPr>
            <a:xfrm>
              <a:off x="2650725" y="1991769"/>
              <a:ext cx="543001" cy="1066949"/>
            </a:xfrm>
            <a:prstGeom prst="rect">
              <a:avLst/>
            </a:prstGeom>
          </p:spPr>
        </p:pic>
        <p:sp>
          <p:nvSpPr>
            <p:cNvPr id="31" name="TextBox 30">
              <a:extLst>
                <a:ext uri="{FF2B5EF4-FFF2-40B4-BE49-F238E27FC236}">
                  <a16:creationId xmlns:a16="http://schemas.microsoft.com/office/drawing/2014/main" id="{EA8ABACA-8144-4C44-8BFF-7F2C21CA604A}"/>
                </a:ext>
              </a:extLst>
            </p:cNvPr>
            <p:cNvSpPr txBox="1"/>
            <p:nvPr/>
          </p:nvSpPr>
          <p:spPr>
            <a:xfrm>
              <a:off x="2636926" y="3062178"/>
              <a:ext cx="595423" cy="307777"/>
            </a:xfrm>
            <a:prstGeom prst="rect">
              <a:avLst/>
            </a:prstGeom>
            <a:noFill/>
          </p:spPr>
          <p:txBody>
            <a:bodyPr wrap="square" rtlCol="0">
              <a:spAutoFit/>
            </a:bodyPr>
            <a:lstStyle/>
            <a:p>
              <a:r>
                <a:rPr lang="en-US" sz="1400" b="1" dirty="0">
                  <a:solidFill>
                    <a:schemeClr val="tx2">
                      <a:lumMod val="50000"/>
                    </a:schemeClr>
                  </a:solidFill>
                  <a:latin typeface="Calibri" pitchFamily="34" charset="0"/>
                  <a:cs typeface="Calibri" pitchFamily="34" charset="0"/>
                </a:rPr>
                <a:t>Alice</a:t>
              </a:r>
            </a:p>
          </p:txBody>
        </p:sp>
        <p:pic>
          <p:nvPicPr>
            <p:cNvPr id="32" name="Picture 31" descr="stickman_small.png">
              <a:extLst>
                <a:ext uri="{FF2B5EF4-FFF2-40B4-BE49-F238E27FC236}">
                  <a16:creationId xmlns:a16="http://schemas.microsoft.com/office/drawing/2014/main" id="{4F5D7818-544B-4D03-9127-B8573666BFA1}"/>
                </a:ext>
              </a:extLst>
            </p:cNvPr>
            <p:cNvPicPr>
              <a:picLocks noChangeAspect="1"/>
            </p:cNvPicPr>
            <p:nvPr/>
          </p:nvPicPr>
          <p:blipFill>
            <a:blip r:embed="rId2" cstate="print"/>
            <a:stretch>
              <a:fillRect/>
            </a:stretch>
          </p:blipFill>
          <p:spPr>
            <a:xfrm>
              <a:off x="6524523" y="1995315"/>
              <a:ext cx="543001" cy="1066949"/>
            </a:xfrm>
            <a:prstGeom prst="rect">
              <a:avLst/>
            </a:prstGeom>
          </p:spPr>
        </p:pic>
        <p:sp>
          <p:nvSpPr>
            <p:cNvPr id="33" name="TextBox 32">
              <a:extLst>
                <a:ext uri="{FF2B5EF4-FFF2-40B4-BE49-F238E27FC236}">
                  <a16:creationId xmlns:a16="http://schemas.microsoft.com/office/drawing/2014/main" id="{5351C877-21D6-404E-A3A5-BF86323469ED}"/>
                </a:ext>
              </a:extLst>
            </p:cNvPr>
            <p:cNvSpPr txBox="1"/>
            <p:nvPr/>
          </p:nvSpPr>
          <p:spPr>
            <a:xfrm>
              <a:off x="6563879" y="3055093"/>
              <a:ext cx="517451" cy="307777"/>
            </a:xfrm>
            <a:prstGeom prst="rect">
              <a:avLst/>
            </a:prstGeom>
            <a:noFill/>
          </p:spPr>
          <p:txBody>
            <a:bodyPr wrap="square" rtlCol="0">
              <a:spAutoFit/>
            </a:bodyPr>
            <a:lstStyle/>
            <a:p>
              <a:r>
                <a:rPr lang="en-US" sz="1400" b="1" dirty="0">
                  <a:solidFill>
                    <a:schemeClr val="tx2">
                      <a:lumMod val="50000"/>
                    </a:schemeClr>
                  </a:solidFill>
                  <a:latin typeface="Calibri" pitchFamily="34" charset="0"/>
                  <a:cs typeface="Calibri" pitchFamily="34" charset="0"/>
                </a:rPr>
                <a:t>Bob</a:t>
              </a:r>
            </a:p>
          </p:txBody>
        </p:sp>
        <p:sp>
          <p:nvSpPr>
            <p:cNvPr id="34" name="Striped Right Arrow 9">
              <a:extLst>
                <a:ext uri="{FF2B5EF4-FFF2-40B4-BE49-F238E27FC236}">
                  <a16:creationId xmlns:a16="http://schemas.microsoft.com/office/drawing/2014/main" id="{4189AA07-03FC-4F78-B5FE-0A91C47432AA}"/>
                </a:ext>
              </a:extLst>
            </p:cNvPr>
            <p:cNvSpPr/>
            <p:nvPr/>
          </p:nvSpPr>
          <p:spPr>
            <a:xfrm>
              <a:off x="3849009" y="2456126"/>
              <a:ext cx="1881963" cy="276446"/>
            </a:xfrm>
            <a:prstGeom prst="strip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pic>
          <p:nvPicPr>
            <p:cNvPr id="35" name="Picture 34" descr="dollar_small.png">
              <a:extLst>
                <a:ext uri="{FF2B5EF4-FFF2-40B4-BE49-F238E27FC236}">
                  <a16:creationId xmlns:a16="http://schemas.microsoft.com/office/drawing/2014/main" id="{C75890CE-68F7-439C-85DB-266FB29B1CD0}"/>
                </a:ext>
              </a:extLst>
            </p:cNvPr>
            <p:cNvPicPr>
              <a:picLocks noChangeAspect="1"/>
            </p:cNvPicPr>
            <p:nvPr/>
          </p:nvPicPr>
          <p:blipFill>
            <a:blip r:embed="rId3" cstate="print"/>
            <a:stretch>
              <a:fillRect/>
            </a:stretch>
          </p:blipFill>
          <p:spPr>
            <a:xfrm>
              <a:off x="4520819" y="2252558"/>
              <a:ext cx="235485" cy="235485"/>
            </a:xfrm>
            <a:prstGeom prst="rect">
              <a:avLst/>
            </a:prstGeom>
          </p:spPr>
        </p:pic>
        <p:sp>
          <p:nvSpPr>
            <p:cNvPr id="36" name="TextBox 35">
              <a:extLst>
                <a:ext uri="{FF2B5EF4-FFF2-40B4-BE49-F238E27FC236}">
                  <a16:creationId xmlns:a16="http://schemas.microsoft.com/office/drawing/2014/main" id="{58B4520F-38D8-46DD-B630-676E08675D2A}"/>
                </a:ext>
              </a:extLst>
            </p:cNvPr>
            <p:cNvSpPr txBox="1"/>
            <p:nvPr/>
          </p:nvSpPr>
          <p:spPr>
            <a:xfrm>
              <a:off x="4614544" y="2147794"/>
              <a:ext cx="327334" cy="430887"/>
            </a:xfrm>
            <a:prstGeom prst="rect">
              <a:avLst/>
            </a:prstGeom>
            <a:noFill/>
          </p:spPr>
          <p:txBody>
            <a:bodyPr wrap="none" rtlCol="0">
              <a:spAutoFit/>
            </a:bodyPr>
            <a:lstStyle/>
            <a:p>
              <a:r>
                <a:rPr lang="en-US" sz="2200" b="1" dirty="0">
                  <a:solidFill>
                    <a:schemeClr val="tx2">
                      <a:lumMod val="50000"/>
                    </a:schemeClr>
                  </a:solidFill>
                  <a:latin typeface="Calibri" pitchFamily="34" charset="0"/>
                  <a:cs typeface="Calibri" pitchFamily="34" charset="0"/>
                </a:rPr>
                <a:t>5</a:t>
              </a:r>
            </a:p>
          </p:txBody>
        </p:sp>
        <p:sp>
          <p:nvSpPr>
            <p:cNvPr id="37" name="TextBox 36">
              <a:extLst>
                <a:ext uri="{FF2B5EF4-FFF2-40B4-BE49-F238E27FC236}">
                  <a16:creationId xmlns:a16="http://schemas.microsoft.com/office/drawing/2014/main" id="{1261A68B-BE1F-4F78-8049-D1BEB9207D22}"/>
                </a:ext>
              </a:extLst>
            </p:cNvPr>
            <p:cNvSpPr txBox="1"/>
            <p:nvPr/>
          </p:nvSpPr>
          <p:spPr>
            <a:xfrm>
              <a:off x="2339150" y="1679959"/>
              <a:ext cx="705642" cy="307777"/>
            </a:xfrm>
            <a:prstGeom prst="rect">
              <a:avLst/>
            </a:prstGeom>
            <a:noFill/>
          </p:spPr>
          <p:txBody>
            <a:bodyPr wrap="none" rtlCol="0">
              <a:spAutoFit/>
            </a:bodyPr>
            <a:lstStyle/>
            <a:p>
              <a:r>
                <a:rPr lang="en-US" sz="1400" b="1" dirty="0">
                  <a:solidFill>
                    <a:schemeClr val="tx2">
                      <a:lumMod val="50000"/>
                    </a:schemeClr>
                  </a:solidFill>
                  <a:latin typeface="Calibri" pitchFamily="34" charset="0"/>
                  <a:cs typeface="Calibri" pitchFamily="34" charset="0"/>
                </a:rPr>
                <a:t>Bank A</a:t>
              </a:r>
            </a:p>
          </p:txBody>
        </p:sp>
      </p:grpSp>
      <p:sp>
        <p:nvSpPr>
          <p:cNvPr id="38" name="TextBox 37">
            <a:extLst>
              <a:ext uri="{FF2B5EF4-FFF2-40B4-BE49-F238E27FC236}">
                <a16:creationId xmlns:a16="http://schemas.microsoft.com/office/drawing/2014/main" id="{2A94762E-CD72-41DC-90E4-3E8159CCD0F4}"/>
              </a:ext>
            </a:extLst>
          </p:cNvPr>
          <p:cNvSpPr txBox="1"/>
          <p:nvPr/>
        </p:nvSpPr>
        <p:spPr>
          <a:xfrm>
            <a:off x="925033" y="990600"/>
            <a:ext cx="5942652"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Current World Scenario: Transaction within same bank:</a:t>
            </a:r>
          </a:p>
        </p:txBody>
      </p:sp>
      <p:sp>
        <p:nvSpPr>
          <p:cNvPr id="39" name="TextBox 38">
            <a:extLst>
              <a:ext uri="{FF2B5EF4-FFF2-40B4-BE49-F238E27FC236}">
                <a16:creationId xmlns:a16="http://schemas.microsoft.com/office/drawing/2014/main" id="{ECD91BB8-8109-44EE-BB1E-97B028D80FA3}"/>
              </a:ext>
            </a:extLst>
          </p:cNvPr>
          <p:cNvSpPr txBox="1"/>
          <p:nvPr/>
        </p:nvSpPr>
        <p:spPr>
          <a:xfrm>
            <a:off x="985278" y="4129044"/>
            <a:ext cx="3841116"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Bank A - Ledger before transaction :</a:t>
            </a:r>
          </a:p>
        </p:txBody>
      </p:sp>
      <p:graphicFrame>
        <p:nvGraphicFramePr>
          <p:cNvPr id="40" name="Table 39">
            <a:extLst>
              <a:ext uri="{FF2B5EF4-FFF2-40B4-BE49-F238E27FC236}">
                <a16:creationId xmlns:a16="http://schemas.microsoft.com/office/drawing/2014/main" id="{5532DDBB-1A0E-4ECF-AFD0-91E7F3D3FFE6}"/>
              </a:ext>
            </a:extLst>
          </p:cNvPr>
          <p:cNvGraphicFramePr>
            <a:graphicFrameLocks noGrp="1"/>
          </p:cNvGraphicFramePr>
          <p:nvPr>
            <p:extLst>
              <p:ext uri="{D42A27DB-BD31-4B8C-83A1-F6EECF244321}">
                <p14:modId xmlns:p14="http://schemas.microsoft.com/office/powerpoint/2010/main" val="1722392032"/>
              </p:ext>
            </p:extLst>
          </p:nvPr>
        </p:nvGraphicFramePr>
        <p:xfrm>
          <a:off x="1592523" y="4600605"/>
          <a:ext cx="3284277" cy="885795"/>
        </p:xfrm>
        <a:graphic>
          <a:graphicData uri="http://schemas.openxmlformats.org/drawingml/2006/table">
            <a:tbl>
              <a:tblPr firstRow="1" bandRow="1">
                <a:tableStyleId>{5C22544A-7EE6-4342-B048-85BDC9FD1C3A}</a:tableStyleId>
              </a:tblPr>
              <a:tblGrid>
                <a:gridCol w="453444">
                  <a:extLst>
                    <a:ext uri="{9D8B030D-6E8A-4147-A177-3AD203B41FA5}">
                      <a16:colId xmlns:a16="http://schemas.microsoft.com/office/drawing/2014/main" val="20000"/>
                    </a:ext>
                  </a:extLst>
                </a:gridCol>
                <a:gridCol w="849633">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95265">
                <a:tc>
                  <a:txBody>
                    <a:bodyPr/>
                    <a:lstStyle/>
                    <a:p>
                      <a:r>
                        <a:rPr lang="en-US" sz="1200" dirty="0">
                          <a:solidFill>
                            <a:schemeClr val="tx1">
                              <a:lumMod val="90000"/>
                              <a:lumOff val="10000"/>
                            </a:schemeClr>
                          </a:solidFill>
                        </a:rPr>
                        <a:t>Id</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Holder</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Currency</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Amount</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extLst>
                  <a:ext uri="{0D108BD9-81ED-4DB2-BD59-A6C34878D82A}">
                    <a16:rowId xmlns:a16="http://schemas.microsoft.com/office/drawing/2014/main" val="10000"/>
                  </a:ext>
                </a:extLst>
              </a:tr>
              <a:tr h="295265">
                <a:tc>
                  <a:txBody>
                    <a:bodyPr/>
                    <a:lstStyle/>
                    <a:p>
                      <a:r>
                        <a:rPr lang="en-US" sz="1200" dirty="0">
                          <a:latin typeface="+mn-lt"/>
                        </a:rPr>
                        <a:t>1</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Alice</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USD</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10</a:t>
                      </a:r>
                    </a:p>
                  </a:txBody>
                  <a:tcP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1"/>
                  </a:ext>
                </a:extLst>
              </a:tr>
              <a:tr h="295265">
                <a:tc>
                  <a:txBody>
                    <a:bodyPr/>
                    <a:lstStyle/>
                    <a:p>
                      <a:r>
                        <a:rPr lang="en-US" sz="1200" dirty="0">
                          <a:latin typeface="+mn-lt"/>
                        </a:rPr>
                        <a:t>2</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Bob</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USD</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5</a:t>
                      </a:r>
                    </a:p>
                  </a:txBody>
                  <a:tcP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2"/>
                  </a:ext>
                </a:extLst>
              </a:tr>
            </a:tbl>
          </a:graphicData>
        </a:graphic>
      </p:graphicFrame>
      <p:sp>
        <p:nvSpPr>
          <p:cNvPr id="41" name="TextBox 40">
            <a:extLst>
              <a:ext uri="{FF2B5EF4-FFF2-40B4-BE49-F238E27FC236}">
                <a16:creationId xmlns:a16="http://schemas.microsoft.com/office/drawing/2014/main" id="{C3C5AACD-F55A-4E52-A1AD-A1DFB4137936}"/>
              </a:ext>
            </a:extLst>
          </p:cNvPr>
          <p:cNvSpPr txBox="1"/>
          <p:nvPr/>
        </p:nvSpPr>
        <p:spPr>
          <a:xfrm>
            <a:off x="5943600" y="4132582"/>
            <a:ext cx="3676006"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Bank A - Ledger after transaction :</a:t>
            </a:r>
          </a:p>
        </p:txBody>
      </p:sp>
      <p:graphicFrame>
        <p:nvGraphicFramePr>
          <p:cNvPr id="42" name="Table 41">
            <a:extLst>
              <a:ext uri="{FF2B5EF4-FFF2-40B4-BE49-F238E27FC236}">
                <a16:creationId xmlns:a16="http://schemas.microsoft.com/office/drawing/2014/main" id="{388A7B88-0A00-41F3-AD7D-E85DD0EB5F45}"/>
              </a:ext>
            </a:extLst>
          </p:cNvPr>
          <p:cNvGraphicFramePr>
            <a:graphicFrameLocks noGrp="1"/>
          </p:cNvGraphicFramePr>
          <p:nvPr>
            <p:extLst>
              <p:ext uri="{D42A27DB-BD31-4B8C-83A1-F6EECF244321}">
                <p14:modId xmlns:p14="http://schemas.microsoft.com/office/powerpoint/2010/main" val="3524855370"/>
              </p:ext>
            </p:extLst>
          </p:nvPr>
        </p:nvGraphicFramePr>
        <p:xfrm>
          <a:off x="6368021" y="4600605"/>
          <a:ext cx="3328407" cy="885795"/>
        </p:xfrm>
        <a:graphic>
          <a:graphicData uri="http://schemas.openxmlformats.org/drawingml/2006/table">
            <a:tbl>
              <a:tblPr firstRow="1" bandRow="1">
                <a:tableStyleId>{5C22544A-7EE6-4342-B048-85BDC9FD1C3A}</a:tableStyleId>
              </a:tblPr>
              <a:tblGrid>
                <a:gridCol w="453444">
                  <a:extLst>
                    <a:ext uri="{9D8B030D-6E8A-4147-A177-3AD203B41FA5}">
                      <a16:colId xmlns:a16="http://schemas.microsoft.com/office/drawing/2014/main" val="20000"/>
                    </a:ext>
                  </a:extLst>
                </a:gridCol>
                <a:gridCol w="817563">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95265">
                <a:tc>
                  <a:txBody>
                    <a:bodyPr/>
                    <a:lstStyle/>
                    <a:p>
                      <a:r>
                        <a:rPr lang="en-US" sz="1200" dirty="0">
                          <a:solidFill>
                            <a:schemeClr val="tx1">
                              <a:lumMod val="90000"/>
                              <a:lumOff val="10000"/>
                            </a:schemeClr>
                          </a:solidFill>
                        </a:rPr>
                        <a:t>Id</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Holder</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Currency</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Amount</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extLst>
                  <a:ext uri="{0D108BD9-81ED-4DB2-BD59-A6C34878D82A}">
                    <a16:rowId xmlns:a16="http://schemas.microsoft.com/office/drawing/2014/main" val="10000"/>
                  </a:ext>
                </a:extLst>
              </a:tr>
              <a:tr h="295265">
                <a:tc>
                  <a:txBody>
                    <a:bodyPr/>
                    <a:lstStyle/>
                    <a:p>
                      <a:r>
                        <a:rPr lang="en-US" sz="1200" dirty="0">
                          <a:latin typeface="+mn-lt"/>
                        </a:rPr>
                        <a:t>1</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Alice</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USD</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5</a:t>
                      </a:r>
                    </a:p>
                  </a:txBody>
                  <a:tcP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1"/>
                  </a:ext>
                </a:extLst>
              </a:tr>
              <a:tr h="295265">
                <a:tc>
                  <a:txBody>
                    <a:bodyPr/>
                    <a:lstStyle/>
                    <a:p>
                      <a:r>
                        <a:rPr lang="en-US" sz="1200" dirty="0">
                          <a:latin typeface="+mn-lt"/>
                        </a:rPr>
                        <a:t>2</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Bob</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USD</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10</a:t>
                      </a:r>
                    </a:p>
                  </a:txBody>
                  <a:tcP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2792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par>
                                <p:cTn id="8" presetID="3" presetClass="entr" presetSubtype="1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lstStyle/>
          <a:p>
            <a:r>
              <a:rPr lang="en-US" dirty="0"/>
              <a:t>Blockchain Example (contd..)</a:t>
            </a:r>
          </a:p>
        </p:txBody>
      </p:sp>
      <p:sp>
        <p:nvSpPr>
          <p:cNvPr id="3" name="TextBox 2">
            <a:extLst>
              <a:ext uri="{FF2B5EF4-FFF2-40B4-BE49-F238E27FC236}">
                <a16:creationId xmlns:a16="http://schemas.microsoft.com/office/drawing/2014/main" id="{F0646253-A8A0-4EAC-9229-DBCBC22570B0}"/>
              </a:ext>
            </a:extLst>
          </p:cNvPr>
          <p:cNvSpPr txBox="1"/>
          <p:nvPr/>
        </p:nvSpPr>
        <p:spPr>
          <a:xfrm>
            <a:off x="925033" y="990600"/>
            <a:ext cx="5459828"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Current World Scenario: Transaction between different banks:</a:t>
            </a:r>
          </a:p>
        </p:txBody>
      </p:sp>
      <p:sp>
        <p:nvSpPr>
          <p:cNvPr id="4" name="TextBox 3">
            <a:extLst>
              <a:ext uri="{FF2B5EF4-FFF2-40B4-BE49-F238E27FC236}">
                <a16:creationId xmlns:a16="http://schemas.microsoft.com/office/drawing/2014/main" id="{84F1D384-F288-4ADB-8C63-3DC7261FCE56}"/>
              </a:ext>
            </a:extLst>
          </p:cNvPr>
          <p:cNvSpPr txBox="1"/>
          <p:nvPr/>
        </p:nvSpPr>
        <p:spPr>
          <a:xfrm>
            <a:off x="985278" y="3665389"/>
            <a:ext cx="3841116"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Bank A - Ledger before transaction :</a:t>
            </a:r>
          </a:p>
        </p:txBody>
      </p:sp>
      <p:graphicFrame>
        <p:nvGraphicFramePr>
          <p:cNvPr id="5" name="Table 4">
            <a:extLst>
              <a:ext uri="{FF2B5EF4-FFF2-40B4-BE49-F238E27FC236}">
                <a16:creationId xmlns:a16="http://schemas.microsoft.com/office/drawing/2014/main" id="{FB874979-7EF7-4E90-9168-4F67F9174033}"/>
              </a:ext>
            </a:extLst>
          </p:cNvPr>
          <p:cNvGraphicFramePr>
            <a:graphicFrameLocks noGrp="1"/>
          </p:cNvGraphicFramePr>
          <p:nvPr>
            <p:extLst>
              <p:ext uri="{D42A27DB-BD31-4B8C-83A1-F6EECF244321}">
                <p14:modId xmlns:p14="http://schemas.microsoft.com/office/powerpoint/2010/main" val="798273411"/>
              </p:ext>
            </p:extLst>
          </p:nvPr>
        </p:nvGraphicFramePr>
        <p:xfrm>
          <a:off x="1059123" y="4067205"/>
          <a:ext cx="3208077" cy="885795"/>
        </p:xfrm>
        <a:graphic>
          <a:graphicData uri="http://schemas.openxmlformats.org/drawingml/2006/table">
            <a:tbl>
              <a:tblPr firstRow="1" bandRow="1">
                <a:tableStyleId>{5C22544A-7EE6-4342-B048-85BDC9FD1C3A}</a:tableStyleId>
              </a:tblPr>
              <a:tblGrid>
                <a:gridCol w="453444">
                  <a:extLst>
                    <a:ext uri="{9D8B030D-6E8A-4147-A177-3AD203B41FA5}">
                      <a16:colId xmlns:a16="http://schemas.microsoft.com/office/drawing/2014/main" val="20000"/>
                    </a:ext>
                  </a:extLst>
                </a:gridCol>
                <a:gridCol w="773433">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95265">
                <a:tc>
                  <a:txBody>
                    <a:bodyPr/>
                    <a:lstStyle/>
                    <a:p>
                      <a:r>
                        <a:rPr lang="en-US" sz="1200" dirty="0">
                          <a:solidFill>
                            <a:schemeClr val="tx1">
                              <a:lumMod val="90000"/>
                              <a:lumOff val="10000"/>
                            </a:schemeClr>
                          </a:solidFill>
                        </a:rPr>
                        <a:t>Id</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Holder</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Currency</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Amount</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extLst>
                  <a:ext uri="{0D108BD9-81ED-4DB2-BD59-A6C34878D82A}">
                    <a16:rowId xmlns:a16="http://schemas.microsoft.com/office/drawing/2014/main" val="10000"/>
                  </a:ext>
                </a:extLst>
              </a:tr>
              <a:tr h="295265">
                <a:tc>
                  <a:txBody>
                    <a:bodyPr/>
                    <a:lstStyle/>
                    <a:p>
                      <a:r>
                        <a:rPr lang="en-US" sz="1200" dirty="0">
                          <a:latin typeface="+mn-lt"/>
                        </a:rPr>
                        <a:t>1</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Alice</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USD</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10</a:t>
                      </a:r>
                    </a:p>
                  </a:txBody>
                  <a:tcP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1"/>
                  </a:ext>
                </a:extLst>
              </a:tr>
              <a:tr h="295265">
                <a:tc>
                  <a:txBody>
                    <a:bodyPr/>
                    <a:lstStyle/>
                    <a:p>
                      <a:r>
                        <a:rPr lang="en-US" sz="1200" dirty="0">
                          <a:latin typeface="+mn-lt"/>
                        </a:rPr>
                        <a:t>2</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Bank B</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USD</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solidFill>
                            <a:schemeClr val="tx1"/>
                          </a:solidFill>
                          <a:latin typeface="+mn-lt"/>
                        </a:rPr>
                        <a:t>1000</a:t>
                      </a:r>
                    </a:p>
                  </a:txBody>
                  <a:tcP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EDAD1A49-17C2-4F66-A406-EFE0B248EAAC}"/>
              </a:ext>
            </a:extLst>
          </p:cNvPr>
          <p:cNvSpPr txBox="1"/>
          <p:nvPr/>
        </p:nvSpPr>
        <p:spPr>
          <a:xfrm>
            <a:off x="6579948" y="3668927"/>
            <a:ext cx="3837910"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Bank B - Ledger before transaction :</a:t>
            </a:r>
          </a:p>
        </p:txBody>
      </p:sp>
      <p:graphicFrame>
        <p:nvGraphicFramePr>
          <p:cNvPr id="8" name="Table 7">
            <a:extLst>
              <a:ext uri="{FF2B5EF4-FFF2-40B4-BE49-F238E27FC236}">
                <a16:creationId xmlns:a16="http://schemas.microsoft.com/office/drawing/2014/main" id="{663DBC37-2457-4819-8833-71CA42DFC286}"/>
              </a:ext>
            </a:extLst>
          </p:cNvPr>
          <p:cNvGraphicFramePr>
            <a:graphicFrameLocks noGrp="1"/>
          </p:cNvGraphicFramePr>
          <p:nvPr>
            <p:extLst>
              <p:ext uri="{D42A27DB-BD31-4B8C-83A1-F6EECF244321}">
                <p14:modId xmlns:p14="http://schemas.microsoft.com/office/powerpoint/2010/main" val="3086285676"/>
              </p:ext>
            </p:extLst>
          </p:nvPr>
        </p:nvGraphicFramePr>
        <p:xfrm>
          <a:off x="6653792" y="4067205"/>
          <a:ext cx="3404608" cy="885795"/>
        </p:xfrm>
        <a:graphic>
          <a:graphicData uri="http://schemas.openxmlformats.org/drawingml/2006/table">
            <a:tbl>
              <a:tblPr firstRow="1" bandRow="1">
                <a:tableStyleId>{5C22544A-7EE6-4342-B048-85BDC9FD1C3A}</a:tableStyleId>
              </a:tblPr>
              <a:tblGrid>
                <a:gridCol w="442717">
                  <a:extLst>
                    <a:ext uri="{9D8B030D-6E8A-4147-A177-3AD203B41FA5}">
                      <a16:colId xmlns:a16="http://schemas.microsoft.com/office/drawing/2014/main" val="20000"/>
                    </a:ext>
                  </a:extLst>
                </a:gridCol>
                <a:gridCol w="935334">
                  <a:extLst>
                    <a:ext uri="{9D8B030D-6E8A-4147-A177-3AD203B41FA5}">
                      <a16:colId xmlns:a16="http://schemas.microsoft.com/office/drawing/2014/main" val="20001"/>
                    </a:ext>
                  </a:extLst>
                </a:gridCol>
                <a:gridCol w="1091223">
                  <a:extLst>
                    <a:ext uri="{9D8B030D-6E8A-4147-A177-3AD203B41FA5}">
                      <a16:colId xmlns:a16="http://schemas.microsoft.com/office/drawing/2014/main" val="20002"/>
                    </a:ext>
                  </a:extLst>
                </a:gridCol>
                <a:gridCol w="935334">
                  <a:extLst>
                    <a:ext uri="{9D8B030D-6E8A-4147-A177-3AD203B41FA5}">
                      <a16:colId xmlns:a16="http://schemas.microsoft.com/office/drawing/2014/main" val="20003"/>
                    </a:ext>
                  </a:extLst>
                </a:gridCol>
              </a:tblGrid>
              <a:tr h="295265">
                <a:tc>
                  <a:txBody>
                    <a:bodyPr/>
                    <a:lstStyle/>
                    <a:p>
                      <a:r>
                        <a:rPr lang="en-US" sz="1200" dirty="0">
                          <a:solidFill>
                            <a:schemeClr val="tx1">
                              <a:lumMod val="90000"/>
                              <a:lumOff val="10000"/>
                            </a:schemeClr>
                          </a:solidFill>
                        </a:rPr>
                        <a:t>Id</a:t>
                      </a:r>
                    </a:p>
                  </a:txBody>
                  <a:tcPr>
                    <a:gradFill>
                      <a:gsLst>
                        <a:gs pos="0">
                          <a:srgbClr val="DDEBCF"/>
                        </a:gs>
                        <a:gs pos="50000">
                          <a:srgbClr val="9CB86E"/>
                        </a:gs>
                        <a:gs pos="100000">
                          <a:srgbClr val="156B13"/>
                        </a:gs>
                      </a:gsLst>
                      <a:lin ang="5400000" scaled="0"/>
                    </a:gradFill>
                  </a:tcPr>
                </a:tc>
                <a:tc>
                  <a:txBody>
                    <a:bodyPr/>
                    <a:lstStyle/>
                    <a:p>
                      <a:r>
                        <a:rPr lang="en-US" sz="1200" dirty="0">
                          <a:solidFill>
                            <a:schemeClr val="tx1">
                              <a:lumMod val="90000"/>
                              <a:lumOff val="10000"/>
                            </a:schemeClr>
                          </a:solidFill>
                        </a:rPr>
                        <a:t>Holder</a:t>
                      </a:r>
                    </a:p>
                  </a:txBody>
                  <a:tcPr>
                    <a:gradFill>
                      <a:gsLst>
                        <a:gs pos="0">
                          <a:srgbClr val="DDEBCF"/>
                        </a:gs>
                        <a:gs pos="50000">
                          <a:srgbClr val="9CB86E"/>
                        </a:gs>
                        <a:gs pos="100000">
                          <a:srgbClr val="156B13"/>
                        </a:gs>
                      </a:gsLst>
                      <a:lin ang="5400000" scaled="0"/>
                    </a:gradFill>
                  </a:tcPr>
                </a:tc>
                <a:tc>
                  <a:txBody>
                    <a:bodyPr/>
                    <a:lstStyle/>
                    <a:p>
                      <a:r>
                        <a:rPr lang="en-US" sz="1200" dirty="0">
                          <a:solidFill>
                            <a:schemeClr val="tx1">
                              <a:lumMod val="90000"/>
                              <a:lumOff val="10000"/>
                            </a:schemeClr>
                          </a:solidFill>
                        </a:rPr>
                        <a:t>Currency</a:t>
                      </a:r>
                    </a:p>
                  </a:txBody>
                  <a:tcPr>
                    <a:gradFill>
                      <a:gsLst>
                        <a:gs pos="0">
                          <a:srgbClr val="DDEBCF"/>
                        </a:gs>
                        <a:gs pos="50000">
                          <a:srgbClr val="9CB86E"/>
                        </a:gs>
                        <a:gs pos="100000">
                          <a:srgbClr val="156B13"/>
                        </a:gs>
                      </a:gsLst>
                      <a:lin ang="5400000" scaled="0"/>
                    </a:gradFill>
                  </a:tcPr>
                </a:tc>
                <a:tc>
                  <a:txBody>
                    <a:bodyPr/>
                    <a:lstStyle/>
                    <a:p>
                      <a:r>
                        <a:rPr lang="en-US" sz="1200" dirty="0">
                          <a:solidFill>
                            <a:schemeClr val="tx1">
                              <a:lumMod val="90000"/>
                              <a:lumOff val="10000"/>
                            </a:schemeClr>
                          </a:solidFill>
                        </a:rPr>
                        <a:t>Amount</a:t>
                      </a:r>
                    </a:p>
                  </a:txBody>
                  <a:tcPr>
                    <a:gradFill>
                      <a:gsLst>
                        <a:gs pos="0">
                          <a:srgbClr val="DDEBCF"/>
                        </a:gs>
                        <a:gs pos="50000">
                          <a:srgbClr val="9CB86E"/>
                        </a:gs>
                        <a:gs pos="100000">
                          <a:srgbClr val="156B13"/>
                        </a:gs>
                      </a:gsLst>
                      <a:lin ang="5400000" scaled="0"/>
                    </a:gradFill>
                  </a:tcPr>
                </a:tc>
                <a:extLst>
                  <a:ext uri="{0D108BD9-81ED-4DB2-BD59-A6C34878D82A}">
                    <a16:rowId xmlns:a16="http://schemas.microsoft.com/office/drawing/2014/main" val="10000"/>
                  </a:ext>
                </a:extLst>
              </a:tr>
              <a:tr h="295265">
                <a:tc>
                  <a:txBody>
                    <a:bodyPr/>
                    <a:lstStyle/>
                    <a:p>
                      <a:r>
                        <a:rPr lang="en-US" sz="1200" dirty="0">
                          <a:latin typeface="+mn-lt"/>
                        </a:rPr>
                        <a:t>1</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Charlie</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USD</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5</a:t>
                      </a:r>
                    </a:p>
                  </a:txBody>
                  <a:tcPr>
                    <a:gradFill>
                      <a:gsLst>
                        <a:gs pos="0">
                          <a:srgbClr val="DDEBCF"/>
                        </a:gs>
                        <a:gs pos="50000">
                          <a:srgbClr val="9CB86E"/>
                        </a:gs>
                        <a:gs pos="100000">
                          <a:srgbClr val="156B13"/>
                        </a:gs>
                      </a:gsLst>
                      <a:lin ang="5400000" scaled="0"/>
                    </a:gradFill>
                  </a:tcPr>
                </a:tc>
                <a:extLst>
                  <a:ext uri="{0D108BD9-81ED-4DB2-BD59-A6C34878D82A}">
                    <a16:rowId xmlns:a16="http://schemas.microsoft.com/office/drawing/2014/main" val="10001"/>
                  </a:ext>
                </a:extLst>
              </a:tr>
              <a:tr h="295265">
                <a:tc>
                  <a:txBody>
                    <a:bodyPr/>
                    <a:lstStyle/>
                    <a:p>
                      <a:r>
                        <a:rPr lang="en-US" sz="1200" dirty="0">
                          <a:latin typeface="+mn-lt"/>
                        </a:rPr>
                        <a:t>2</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Bank A</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USD</a:t>
                      </a:r>
                    </a:p>
                  </a:txBody>
                  <a:tcPr>
                    <a:gradFill>
                      <a:gsLst>
                        <a:gs pos="0">
                          <a:srgbClr val="DDEBCF"/>
                        </a:gs>
                        <a:gs pos="50000">
                          <a:srgbClr val="9CB86E"/>
                        </a:gs>
                        <a:gs pos="100000">
                          <a:srgbClr val="156B13"/>
                        </a:gs>
                      </a:gsLst>
                      <a:lin ang="5400000" scaled="0"/>
                    </a:gradFill>
                  </a:tcPr>
                </a:tc>
                <a:tc>
                  <a:txBody>
                    <a:bodyPr/>
                    <a:lstStyle/>
                    <a:p>
                      <a:r>
                        <a:rPr lang="en-US" sz="1200" dirty="0">
                          <a:solidFill>
                            <a:srgbClr val="FF0000"/>
                          </a:solidFill>
                          <a:latin typeface="+mn-lt"/>
                        </a:rPr>
                        <a:t>-1000</a:t>
                      </a:r>
                    </a:p>
                  </a:txBody>
                  <a:tcPr>
                    <a:gradFill>
                      <a:gsLst>
                        <a:gs pos="0">
                          <a:srgbClr val="DDEBCF"/>
                        </a:gs>
                        <a:gs pos="50000">
                          <a:srgbClr val="9CB86E"/>
                        </a:gs>
                        <a:gs pos="100000">
                          <a:srgbClr val="156B13"/>
                        </a:gs>
                      </a:gsLst>
                      <a:lin ang="5400000" scaled="0"/>
                    </a:gradFill>
                  </a:tcPr>
                </a:tc>
                <a:extLst>
                  <a:ext uri="{0D108BD9-81ED-4DB2-BD59-A6C34878D82A}">
                    <a16:rowId xmlns:a16="http://schemas.microsoft.com/office/drawing/2014/main" val="10002"/>
                  </a:ext>
                </a:extLst>
              </a:tr>
            </a:tbl>
          </a:graphicData>
        </a:graphic>
      </p:graphicFrame>
      <p:grpSp>
        <p:nvGrpSpPr>
          <p:cNvPr id="9" name="Group 8">
            <a:extLst>
              <a:ext uri="{FF2B5EF4-FFF2-40B4-BE49-F238E27FC236}">
                <a16:creationId xmlns:a16="http://schemas.microsoft.com/office/drawing/2014/main" id="{0CA99327-BB9B-4739-B914-3AEE6D7BB493}"/>
              </a:ext>
            </a:extLst>
          </p:cNvPr>
          <p:cNvGrpSpPr/>
          <p:nvPr/>
        </p:nvGrpSpPr>
        <p:grpSpPr>
          <a:xfrm>
            <a:off x="2874181" y="1516460"/>
            <a:ext cx="5203019" cy="1710514"/>
            <a:chOff x="2286000" y="1457980"/>
            <a:chExt cx="5203019" cy="1710514"/>
          </a:xfrm>
        </p:grpSpPr>
        <p:sp>
          <p:nvSpPr>
            <p:cNvPr id="10" name="Rectangle 9">
              <a:extLst>
                <a:ext uri="{FF2B5EF4-FFF2-40B4-BE49-F238E27FC236}">
                  <a16:creationId xmlns:a16="http://schemas.microsoft.com/office/drawing/2014/main" id="{0E505BF1-9F30-45E6-BA74-BE4B24DA2CC8}"/>
                </a:ext>
              </a:extLst>
            </p:cNvPr>
            <p:cNvSpPr/>
            <p:nvPr/>
          </p:nvSpPr>
          <p:spPr>
            <a:xfrm>
              <a:off x="2317898" y="1520467"/>
              <a:ext cx="1318437"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pic>
          <p:nvPicPr>
            <p:cNvPr id="11" name="Picture 10" descr="stickman_small.png">
              <a:extLst>
                <a:ext uri="{FF2B5EF4-FFF2-40B4-BE49-F238E27FC236}">
                  <a16:creationId xmlns:a16="http://schemas.microsoft.com/office/drawing/2014/main" id="{ECE642BB-E421-4DA9-8C2D-59DF4CADC075}"/>
                </a:ext>
              </a:extLst>
            </p:cNvPr>
            <p:cNvPicPr>
              <a:picLocks noChangeAspect="1"/>
            </p:cNvPicPr>
            <p:nvPr/>
          </p:nvPicPr>
          <p:blipFill>
            <a:blip r:embed="rId2" cstate="print"/>
            <a:stretch>
              <a:fillRect/>
            </a:stretch>
          </p:blipFill>
          <p:spPr>
            <a:xfrm>
              <a:off x="2671991" y="1789742"/>
              <a:ext cx="543001" cy="1066949"/>
            </a:xfrm>
            <a:prstGeom prst="rect">
              <a:avLst/>
            </a:prstGeom>
          </p:spPr>
        </p:pic>
        <p:sp>
          <p:nvSpPr>
            <p:cNvPr id="12" name="TextBox 11">
              <a:extLst>
                <a:ext uri="{FF2B5EF4-FFF2-40B4-BE49-F238E27FC236}">
                  <a16:creationId xmlns:a16="http://schemas.microsoft.com/office/drawing/2014/main" id="{50EDD520-B3A6-494C-83EA-EC8952143970}"/>
                </a:ext>
              </a:extLst>
            </p:cNvPr>
            <p:cNvSpPr txBox="1"/>
            <p:nvPr/>
          </p:nvSpPr>
          <p:spPr>
            <a:xfrm>
              <a:off x="2658192" y="2860151"/>
              <a:ext cx="595423" cy="307777"/>
            </a:xfrm>
            <a:prstGeom prst="rect">
              <a:avLst/>
            </a:prstGeom>
            <a:noFill/>
          </p:spPr>
          <p:txBody>
            <a:bodyPr wrap="square" rtlCol="0">
              <a:spAutoFit/>
            </a:bodyPr>
            <a:lstStyle/>
            <a:p>
              <a:r>
                <a:rPr lang="en-US" sz="1400" b="1" dirty="0">
                  <a:solidFill>
                    <a:schemeClr val="tx2">
                      <a:lumMod val="50000"/>
                    </a:schemeClr>
                  </a:solidFill>
                  <a:latin typeface="Calibri" pitchFamily="34" charset="0"/>
                  <a:cs typeface="Calibri" pitchFamily="34" charset="0"/>
                </a:rPr>
                <a:t>Alice</a:t>
              </a:r>
            </a:p>
          </p:txBody>
        </p:sp>
        <p:pic>
          <p:nvPicPr>
            <p:cNvPr id="13" name="Picture 12" descr="stickman_small.png">
              <a:extLst>
                <a:ext uri="{FF2B5EF4-FFF2-40B4-BE49-F238E27FC236}">
                  <a16:creationId xmlns:a16="http://schemas.microsoft.com/office/drawing/2014/main" id="{6E46C28F-2065-4E6B-B2C8-1D690749B520}"/>
                </a:ext>
              </a:extLst>
            </p:cNvPr>
            <p:cNvPicPr>
              <a:picLocks noChangeAspect="1"/>
            </p:cNvPicPr>
            <p:nvPr/>
          </p:nvPicPr>
          <p:blipFill>
            <a:blip r:embed="rId2" cstate="print"/>
            <a:stretch>
              <a:fillRect/>
            </a:stretch>
          </p:blipFill>
          <p:spPr>
            <a:xfrm>
              <a:off x="6524523" y="1793288"/>
              <a:ext cx="543001" cy="1066949"/>
            </a:xfrm>
            <a:prstGeom prst="rect">
              <a:avLst/>
            </a:prstGeom>
          </p:spPr>
        </p:pic>
        <p:sp>
          <p:nvSpPr>
            <p:cNvPr id="14" name="TextBox 13">
              <a:extLst>
                <a:ext uri="{FF2B5EF4-FFF2-40B4-BE49-F238E27FC236}">
                  <a16:creationId xmlns:a16="http://schemas.microsoft.com/office/drawing/2014/main" id="{2A0BA0AD-2311-448E-BE2D-86955B2E986B}"/>
                </a:ext>
              </a:extLst>
            </p:cNvPr>
            <p:cNvSpPr txBox="1"/>
            <p:nvPr/>
          </p:nvSpPr>
          <p:spPr>
            <a:xfrm>
              <a:off x="6453962" y="2853066"/>
              <a:ext cx="786810" cy="307777"/>
            </a:xfrm>
            <a:prstGeom prst="rect">
              <a:avLst/>
            </a:prstGeom>
            <a:noFill/>
          </p:spPr>
          <p:txBody>
            <a:bodyPr wrap="square" rtlCol="0">
              <a:spAutoFit/>
            </a:bodyPr>
            <a:lstStyle/>
            <a:p>
              <a:r>
                <a:rPr lang="en-US" sz="1400" b="1" dirty="0">
                  <a:solidFill>
                    <a:schemeClr val="tx2">
                      <a:lumMod val="50000"/>
                    </a:schemeClr>
                  </a:solidFill>
                  <a:latin typeface="Calibri" pitchFamily="34" charset="0"/>
                  <a:cs typeface="Calibri" pitchFamily="34" charset="0"/>
                </a:rPr>
                <a:t>Charlie</a:t>
              </a:r>
            </a:p>
          </p:txBody>
        </p:sp>
        <p:sp>
          <p:nvSpPr>
            <p:cNvPr id="15" name="Striped Right Arrow 9">
              <a:extLst>
                <a:ext uri="{FF2B5EF4-FFF2-40B4-BE49-F238E27FC236}">
                  <a16:creationId xmlns:a16="http://schemas.microsoft.com/office/drawing/2014/main" id="{7841D171-A35D-4FA7-BDF0-CA6B30211180}"/>
                </a:ext>
              </a:extLst>
            </p:cNvPr>
            <p:cNvSpPr/>
            <p:nvPr/>
          </p:nvSpPr>
          <p:spPr>
            <a:xfrm>
              <a:off x="3849009" y="2254099"/>
              <a:ext cx="1881963" cy="276446"/>
            </a:xfrm>
            <a:prstGeom prst="strip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pic>
          <p:nvPicPr>
            <p:cNvPr id="16" name="Picture 15" descr="dollar_small.png">
              <a:extLst>
                <a:ext uri="{FF2B5EF4-FFF2-40B4-BE49-F238E27FC236}">
                  <a16:creationId xmlns:a16="http://schemas.microsoft.com/office/drawing/2014/main" id="{CE671991-2B12-4389-86D8-BDEAF9825C01}"/>
                </a:ext>
              </a:extLst>
            </p:cNvPr>
            <p:cNvPicPr>
              <a:picLocks noChangeAspect="1"/>
            </p:cNvPicPr>
            <p:nvPr/>
          </p:nvPicPr>
          <p:blipFill>
            <a:blip r:embed="rId3" cstate="print"/>
            <a:stretch>
              <a:fillRect/>
            </a:stretch>
          </p:blipFill>
          <p:spPr>
            <a:xfrm>
              <a:off x="4520819" y="2050531"/>
              <a:ext cx="235485" cy="235485"/>
            </a:xfrm>
            <a:prstGeom prst="rect">
              <a:avLst/>
            </a:prstGeom>
          </p:spPr>
        </p:pic>
        <p:sp>
          <p:nvSpPr>
            <p:cNvPr id="17" name="TextBox 16">
              <a:extLst>
                <a:ext uri="{FF2B5EF4-FFF2-40B4-BE49-F238E27FC236}">
                  <a16:creationId xmlns:a16="http://schemas.microsoft.com/office/drawing/2014/main" id="{B66D4E8C-F4AC-432C-9FF5-1E05F106A5A4}"/>
                </a:ext>
              </a:extLst>
            </p:cNvPr>
            <p:cNvSpPr txBox="1"/>
            <p:nvPr/>
          </p:nvSpPr>
          <p:spPr>
            <a:xfrm>
              <a:off x="4614544" y="1945767"/>
              <a:ext cx="327334" cy="430887"/>
            </a:xfrm>
            <a:prstGeom prst="rect">
              <a:avLst/>
            </a:prstGeom>
            <a:noFill/>
          </p:spPr>
          <p:txBody>
            <a:bodyPr wrap="none" rtlCol="0">
              <a:spAutoFit/>
            </a:bodyPr>
            <a:lstStyle/>
            <a:p>
              <a:r>
                <a:rPr lang="en-US" sz="2200" b="1" dirty="0">
                  <a:solidFill>
                    <a:schemeClr val="tx2">
                      <a:lumMod val="50000"/>
                    </a:schemeClr>
                  </a:solidFill>
                  <a:latin typeface="Calibri" pitchFamily="34" charset="0"/>
                  <a:cs typeface="Calibri" pitchFamily="34" charset="0"/>
                </a:rPr>
                <a:t>5</a:t>
              </a:r>
            </a:p>
          </p:txBody>
        </p:sp>
        <p:sp>
          <p:nvSpPr>
            <p:cNvPr id="18" name="TextBox 17">
              <a:extLst>
                <a:ext uri="{FF2B5EF4-FFF2-40B4-BE49-F238E27FC236}">
                  <a16:creationId xmlns:a16="http://schemas.microsoft.com/office/drawing/2014/main" id="{329F024A-E61A-4F12-BFD6-EE7075D7593F}"/>
                </a:ext>
              </a:extLst>
            </p:cNvPr>
            <p:cNvSpPr txBox="1"/>
            <p:nvPr/>
          </p:nvSpPr>
          <p:spPr>
            <a:xfrm>
              <a:off x="2286000" y="1457980"/>
              <a:ext cx="705642" cy="307777"/>
            </a:xfrm>
            <a:prstGeom prst="rect">
              <a:avLst/>
            </a:prstGeom>
            <a:noFill/>
          </p:spPr>
          <p:txBody>
            <a:bodyPr wrap="none" rtlCol="0">
              <a:spAutoFit/>
            </a:bodyPr>
            <a:lstStyle/>
            <a:p>
              <a:r>
                <a:rPr lang="en-US" sz="1400" b="1" dirty="0">
                  <a:solidFill>
                    <a:schemeClr val="tx2">
                      <a:lumMod val="50000"/>
                    </a:schemeClr>
                  </a:solidFill>
                  <a:latin typeface="Calibri" pitchFamily="34" charset="0"/>
                  <a:cs typeface="Calibri" pitchFamily="34" charset="0"/>
                </a:rPr>
                <a:t>Bank A</a:t>
              </a:r>
            </a:p>
          </p:txBody>
        </p:sp>
        <p:sp>
          <p:nvSpPr>
            <p:cNvPr id="19" name="Rectangle 18">
              <a:extLst>
                <a:ext uri="{FF2B5EF4-FFF2-40B4-BE49-F238E27FC236}">
                  <a16:creationId xmlns:a16="http://schemas.microsoft.com/office/drawing/2014/main" id="{415D6D0B-A5BE-4E6D-9C28-36DADEA95A8B}"/>
                </a:ext>
              </a:extLst>
            </p:cNvPr>
            <p:cNvSpPr/>
            <p:nvPr/>
          </p:nvSpPr>
          <p:spPr>
            <a:xfrm>
              <a:off x="6170582" y="1513372"/>
              <a:ext cx="1318437"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sp>
          <p:nvSpPr>
            <p:cNvPr id="20" name="TextBox 19">
              <a:extLst>
                <a:ext uri="{FF2B5EF4-FFF2-40B4-BE49-F238E27FC236}">
                  <a16:creationId xmlns:a16="http://schemas.microsoft.com/office/drawing/2014/main" id="{2FAF4D0B-5487-47A0-8BC2-DEE476A74B71}"/>
                </a:ext>
              </a:extLst>
            </p:cNvPr>
            <p:cNvSpPr txBox="1"/>
            <p:nvPr/>
          </p:nvSpPr>
          <p:spPr>
            <a:xfrm>
              <a:off x="6191834" y="1470837"/>
              <a:ext cx="697627" cy="307777"/>
            </a:xfrm>
            <a:prstGeom prst="rect">
              <a:avLst/>
            </a:prstGeom>
            <a:noFill/>
          </p:spPr>
          <p:txBody>
            <a:bodyPr wrap="none" rtlCol="0">
              <a:spAutoFit/>
            </a:bodyPr>
            <a:lstStyle/>
            <a:p>
              <a:r>
                <a:rPr lang="en-US" sz="1400" b="1" dirty="0">
                  <a:solidFill>
                    <a:schemeClr val="tx2">
                      <a:lumMod val="50000"/>
                    </a:schemeClr>
                  </a:solidFill>
                  <a:latin typeface="Calibri" pitchFamily="34" charset="0"/>
                  <a:cs typeface="Calibri" pitchFamily="34" charset="0"/>
                </a:rPr>
                <a:t>Bank B</a:t>
              </a:r>
            </a:p>
          </p:txBody>
        </p:sp>
      </p:grpSp>
      <p:sp>
        <p:nvSpPr>
          <p:cNvPr id="21" name="TextBox 20">
            <a:extLst>
              <a:ext uri="{FF2B5EF4-FFF2-40B4-BE49-F238E27FC236}">
                <a16:creationId xmlns:a16="http://schemas.microsoft.com/office/drawing/2014/main" id="{6A287D81-9A8F-46F3-B5CD-F8FA9B745644}"/>
              </a:ext>
            </a:extLst>
          </p:cNvPr>
          <p:cNvSpPr txBox="1"/>
          <p:nvPr/>
        </p:nvSpPr>
        <p:spPr>
          <a:xfrm>
            <a:off x="988816" y="5115015"/>
            <a:ext cx="3676006"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Bank A - Ledger after transaction :</a:t>
            </a:r>
          </a:p>
        </p:txBody>
      </p:sp>
      <p:graphicFrame>
        <p:nvGraphicFramePr>
          <p:cNvPr id="22" name="Table 21">
            <a:extLst>
              <a:ext uri="{FF2B5EF4-FFF2-40B4-BE49-F238E27FC236}">
                <a16:creationId xmlns:a16="http://schemas.microsoft.com/office/drawing/2014/main" id="{2E8CE3C9-ED3B-4816-960C-1D34F73B2795}"/>
              </a:ext>
            </a:extLst>
          </p:cNvPr>
          <p:cNvGraphicFramePr>
            <a:graphicFrameLocks noGrp="1"/>
          </p:cNvGraphicFramePr>
          <p:nvPr>
            <p:extLst>
              <p:ext uri="{D42A27DB-BD31-4B8C-83A1-F6EECF244321}">
                <p14:modId xmlns:p14="http://schemas.microsoft.com/office/powerpoint/2010/main" val="3660020466"/>
              </p:ext>
            </p:extLst>
          </p:nvPr>
        </p:nvGraphicFramePr>
        <p:xfrm>
          <a:off x="1066800" y="5515005"/>
          <a:ext cx="3200400" cy="885795"/>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95265">
                <a:tc>
                  <a:txBody>
                    <a:bodyPr/>
                    <a:lstStyle/>
                    <a:p>
                      <a:r>
                        <a:rPr lang="en-US" sz="1200" dirty="0">
                          <a:solidFill>
                            <a:schemeClr val="tx1">
                              <a:lumMod val="90000"/>
                              <a:lumOff val="10000"/>
                            </a:schemeClr>
                          </a:solidFill>
                        </a:rPr>
                        <a:t>Id</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Holder</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Currency</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a:solidFill>
                            <a:schemeClr val="tx1">
                              <a:lumMod val="90000"/>
                              <a:lumOff val="10000"/>
                            </a:schemeClr>
                          </a:solidFill>
                        </a:rPr>
                        <a:t>Amount</a:t>
                      </a: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extLst>
                  <a:ext uri="{0D108BD9-81ED-4DB2-BD59-A6C34878D82A}">
                    <a16:rowId xmlns:a16="http://schemas.microsoft.com/office/drawing/2014/main" val="10000"/>
                  </a:ext>
                </a:extLst>
              </a:tr>
              <a:tr h="295265">
                <a:tc>
                  <a:txBody>
                    <a:bodyPr/>
                    <a:lstStyle/>
                    <a:p>
                      <a:r>
                        <a:rPr lang="en-US" sz="1200" dirty="0">
                          <a:latin typeface="+mn-lt"/>
                        </a:rPr>
                        <a:t>1</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Alice</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USD</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5</a:t>
                      </a:r>
                    </a:p>
                  </a:txBody>
                  <a:tcP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1"/>
                  </a:ext>
                </a:extLst>
              </a:tr>
              <a:tr h="295265">
                <a:tc>
                  <a:txBody>
                    <a:bodyPr/>
                    <a:lstStyle/>
                    <a:p>
                      <a:r>
                        <a:rPr lang="en-US" sz="1200" dirty="0">
                          <a:latin typeface="+mn-lt"/>
                        </a:rPr>
                        <a:t>2</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Bank B</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latin typeface="+mn-lt"/>
                        </a:rPr>
                        <a:t>USD</a:t>
                      </a: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a:solidFill>
                            <a:schemeClr val="tx1"/>
                          </a:solidFill>
                          <a:latin typeface="+mn-lt"/>
                        </a:rPr>
                        <a:t>995</a:t>
                      </a:r>
                    </a:p>
                  </a:txBody>
                  <a:tcP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2"/>
                  </a:ext>
                </a:extLst>
              </a:tr>
            </a:tbl>
          </a:graphicData>
        </a:graphic>
      </p:graphicFrame>
      <p:sp>
        <p:nvSpPr>
          <p:cNvPr id="23" name="TextBox 22">
            <a:extLst>
              <a:ext uri="{FF2B5EF4-FFF2-40B4-BE49-F238E27FC236}">
                <a16:creationId xmlns:a16="http://schemas.microsoft.com/office/drawing/2014/main" id="{647536C8-2E3B-4D82-8242-13ADD69E0201}"/>
              </a:ext>
            </a:extLst>
          </p:cNvPr>
          <p:cNvSpPr txBox="1"/>
          <p:nvPr/>
        </p:nvSpPr>
        <p:spPr>
          <a:xfrm>
            <a:off x="6583486" y="5118553"/>
            <a:ext cx="3672800"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Bank B - Ledger after transaction :</a:t>
            </a:r>
          </a:p>
        </p:txBody>
      </p:sp>
      <p:graphicFrame>
        <p:nvGraphicFramePr>
          <p:cNvPr id="24" name="Table 23">
            <a:extLst>
              <a:ext uri="{FF2B5EF4-FFF2-40B4-BE49-F238E27FC236}">
                <a16:creationId xmlns:a16="http://schemas.microsoft.com/office/drawing/2014/main" id="{477D7007-64BC-4E8A-BDC0-1A97FE8D2410}"/>
              </a:ext>
            </a:extLst>
          </p:cNvPr>
          <p:cNvGraphicFramePr>
            <a:graphicFrameLocks noGrp="1"/>
          </p:cNvGraphicFramePr>
          <p:nvPr>
            <p:extLst>
              <p:ext uri="{D42A27DB-BD31-4B8C-83A1-F6EECF244321}">
                <p14:modId xmlns:p14="http://schemas.microsoft.com/office/powerpoint/2010/main" val="1114398723"/>
              </p:ext>
            </p:extLst>
          </p:nvPr>
        </p:nvGraphicFramePr>
        <p:xfrm>
          <a:off x="6657330" y="5515005"/>
          <a:ext cx="3401070" cy="885795"/>
        </p:xfrm>
        <a:graphic>
          <a:graphicData uri="http://schemas.openxmlformats.org/drawingml/2006/table">
            <a:tbl>
              <a:tblPr firstRow="1" bandRow="1">
                <a:tableStyleId>{5C22544A-7EE6-4342-B048-85BDC9FD1C3A}</a:tableStyleId>
              </a:tblPr>
              <a:tblGrid>
                <a:gridCol w="42927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95265">
                <a:tc>
                  <a:txBody>
                    <a:bodyPr/>
                    <a:lstStyle/>
                    <a:p>
                      <a:r>
                        <a:rPr lang="en-US" sz="1200" dirty="0">
                          <a:solidFill>
                            <a:schemeClr val="tx1">
                              <a:lumMod val="90000"/>
                              <a:lumOff val="10000"/>
                            </a:schemeClr>
                          </a:solidFill>
                        </a:rPr>
                        <a:t>Id</a:t>
                      </a:r>
                    </a:p>
                  </a:txBody>
                  <a:tcPr>
                    <a:gradFill>
                      <a:gsLst>
                        <a:gs pos="0">
                          <a:srgbClr val="DDEBCF"/>
                        </a:gs>
                        <a:gs pos="50000">
                          <a:srgbClr val="9CB86E"/>
                        </a:gs>
                        <a:gs pos="100000">
                          <a:srgbClr val="156B13"/>
                        </a:gs>
                      </a:gsLst>
                      <a:lin ang="5400000" scaled="0"/>
                    </a:gradFill>
                  </a:tcPr>
                </a:tc>
                <a:tc>
                  <a:txBody>
                    <a:bodyPr/>
                    <a:lstStyle/>
                    <a:p>
                      <a:r>
                        <a:rPr lang="en-US" sz="1200" dirty="0">
                          <a:solidFill>
                            <a:schemeClr val="tx1">
                              <a:lumMod val="90000"/>
                              <a:lumOff val="10000"/>
                            </a:schemeClr>
                          </a:solidFill>
                        </a:rPr>
                        <a:t>Holder</a:t>
                      </a:r>
                    </a:p>
                  </a:txBody>
                  <a:tcPr>
                    <a:gradFill>
                      <a:gsLst>
                        <a:gs pos="0">
                          <a:srgbClr val="DDEBCF"/>
                        </a:gs>
                        <a:gs pos="50000">
                          <a:srgbClr val="9CB86E"/>
                        </a:gs>
                        <a:gs pos="100000">
                          <a:srgbClr val="156B13"/>
                        </a:gs>
                      </a:gsLst>
                      <a:lin ang="5400000" scaled="0"/>
                    </a:gradFill>
                  </a:tcPr>
                </a:tc>
                <a:tc>
                  <a:txBody>
                    <a:bodyPr/>
                    <a:lstStyle/>
                    <a:p>
                      <a:r>
                        <a:rPr lang="en-US" sz="1200" dirty="0">
                          <a:solidFill>
                            <a:schemeClr val="tx1">
                              <a:lumMod val="90000"/>
                              <a:lumOff val="10000"/>
                            </a:schemeClr>
                          </a:solidFill>
                        </a:rPr>
                        <a:t>Currency</a:t>
                      </a:r>
                    </a:p>
                  </a:txBody>
                  <a:tcPr>
                    <a:gradFill>
                      <a:gsLst>
                        <a:gs pos="0">
                          <a:srgbClr val="DDEBCF"/>
                        </a:gs>
                        <a:gs pos="50000">
                          <a:srgbClr val="9CB86E"/>
                        </a:gs>
                        <a:gs pos="100000">
                          <a:srgbClr val="156B13"/>
                        </a:gs>
                      </a:gsLst>
                      <a:lin ang="5400000" scaled="0"/>
                    </a:gradFill>
                  </a:tcPr>
                </a:tc>
                <a:tc>
                  <a:txBody>
                    <a:bodyPr/>
                    <a:lstStyle/>
                    <a:p>
                      <a:r>
                        <a:rPr lang="en-US" sz="1200" dirty="0">
                          <a:solidFill>
                            <a:schemeClr val="tx1">
                              <a:lumMod val="90000"/>
                              <a:lumOff val="10000"/>
                            </a:schemeClr>
                          </a:solidFill>
                        </a:rPr>
                        <a:t>Amount</a:t>
                      </a:r>
                    </a:p>
                  </a:txBody>
                  <a:tcPr>
                    <a:gradFill>
                      <a:gsLst>
                        <a:gs pos="0">
                          <a:srgbClr val="DDEBCF"/>
                        </a:gs>
                        <a:gs pos="50000">
                          <a:srgbClr val="9CB86E"/>
                        </a:gs>
                        <a:gs pos="100000">
                          <a:srgbClr val="156B13"/>
                        </a:gs>
                      </a:gsLst>
                      <a:lin ang="5400000" scaled="0"/>
                    </a:gradFill>
                  </a:tcPr>
                </a:tc>
                <a:extLst>
                  <a:ext uri="{0D108BD9-81ED-4DB2-BD59-A6C34878D82A}">
                    <a16:rowId xmlns:a16="http://schemas.microsoft.com/office/drawing/2014/main" val="10000"/>
                  </a:ext>
                </a:extLst>
              </a:tr>
              <a:tr h="295265">
                <a:tc>
                  <a:txBody>
                    <a:bodyPr/>
                    <a:lstStyle/>
                    <a:p>
                      <a:r>
                        <a:rPr lang="en-US" sz="1200" dirty="0">
                          <a:latin typeface="+mn-lt"/>
                        </a:rPr>
                        <a:t>1</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Charlie</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USD</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10</a:t>
                      </a:r>
                    </a:p>
                  </a:txBody>
                  <a:tcPr>
                    <a:gradFill>
                      <a:gsLst>
                        <a:gs pos="0">
                          <a:srgbClr val="DDEBCF"/>
                        </a:gs>
                        <a:gs pos="50000">
                          <a:srgbClr val="9CB86E"/>
                        </a:gs>
                        <a:gs pos="100000">
                          <a:srgbClr val="156B13"/>
                        </a:gs>
                      </a:gsLst>
                      <a:lin ang="5400000" scaled="0"/>
                    </a:gradFill>
                  </a:tcPr>
                </a:tc>
                <a:extLst>
                  <a:ext uri="{0D108BD9-81ED-4DB2-BD59-A6C34878D82A}">
                    <a16:rowId xmlns:a16="http://schemas.microsoft.com/office/drawing/2014/main" val="10001"/>
                  </a:ext>
                </a:extLst>
              </a:tr>
              <a:tr h="295265">
                <a:tc>
                  <a:txBody>
                    <a:bodyPr/>
                    <a:lstStyle/>
                    <a:p>
                      <a:r>
                        <a:rPr lang="en-US" sz="1200" dirty="0">
                          <a:latin typeface="+mn-lt"/>
                        </a:rPr>
                        <a:t>2</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Bank A</a:t>
                      </a:r>
                    </a:p>
                  </a:txBody>
                  <a:tcPr>
                    <a:gradFill>
                      <a:gsLst>
                        <a:gs pos="0">
                          <a:srgbClr val="DDEBCF"/>
                        </a:gs>
                        <a:gs pos="50000">
                          <a:srgbClr val="9CB86E"/>
                        </a:gs>
                        <a:gs pos="100000">
                          <a:srgbClr val="156B13"/>
                        </a:gs>
                      </a:gsLst>
                      <a:lin ang="5400000" scaled="0"/>
                    </a:gradFill>
                  </a:tcPr>
                </a:tc>
                <a:tc>
                  <a:txBody>
                    <a:bodyPr/>
                    <a:lstStyle/>
                    <a:p>
                      <a:r>
                        <a:rPr lang="en-US" sz="1200" dirty="0">
                          <a:latin typeface="+mn-lt"/>
                        </a:rPr>
                        <a:t>USD</a:t>
                      </a:r>
                    </a:p>
                  </a:txBody>
                  <a:tcPr>
                    <a:gradFill>
                      <a:gsLst>
                        <a:gs pos="0">
                          <a:srgbClr val="DDEBCF"/>
                        </a:gs>
                        <a:gs pos="50000">
                          <a:srgbClr val="9CB86E"/>
                        </a:gs>
                        <a:gs pos="100000">
                          <a:srgbClr val="156B13"/>
                        </a:gs>
                      </a:gsLst>
                      <a:lin ang="5400000" scaled="0"/>
                    </a:gradFill>
                  </a:tcPr>
                </a:tc>
                <a:tc>
                  <a:txBody>
                    <a:bodyPr/>
                    <a:lstStyle/>
                    <a:p>
                      <a:r>
                        <a:rPr lang="en-US" sz="1200" dirty="0">
                          <a:solidFill>
                            <a:srgbClr val="FF0000"/>
                          </a:solidFill>
                          <a:latin typeface="+mn-lt"/>
                        </a:rPr>
                        <a:t>-995</a:t>
                      </a:r>
                    </a:p>
                  </a:txBody>
                  <a:tcPr>
                    <a:gradFill>
                      <a:gsLst>
                        <a:gs pos="0">
                          <a:srgbClr val="DDEBCF"/>
                        </a:gs>
                        <a:gs pos="50000">
                          <a:srgbClr val="9CB86E"/>
                        </a:gs>
                        <a:gs pos="100000">
                          <a:srgbClr val="156B13"/>
                        </a:gs>
                      </a:gsLst>
                      <a:lin ang="5400000" scaled="0"/>
                    </a:gradFill>
                  </a:tcPr>
                </a:tc>
                <a:extLst>
                  <a:ext uri="{0D108BD9-81ED-4DB2-BD59-A6C34878D82A}">
                    <a16:rowId xmlns:a16="http://schemas.microsoft.com/office/drawing/2014/main" val="10002"/>
                  </a:ext>
                </a:extLst>
              </a:tr>
            </a:tbl>
          </a:graphicData>
        </a:graphic>
      </p:graphicFrame>
      <p:grpSp>
        <p:nvGrpSpPr>
          <p:cNvPr id="25" name="Group 24">
            <a:extLst>
              <a:ext uri="{FF2B5EF4-FFF2-40B4-BE49-F238E27FC236}">
                <a16:creationId xmlns:a16="http://schemas.microsoft.com/office/drawing/2014/main" id="{60AFFFC0-3191-42E5-9917-A8BD39B07945}"/>
              </a:ext>
            </a:extLst>
          </p:cNvPr>
          <p:cNvGrpSpPr/>
          <p:nvPr/>
        </p:nvGrpSpPr>
        <p:grpSpPr>
          <a:xfrm>
            <a:off x="4383989" y="2705987"/>
            <a:ext cx="1988288" cy="723013"/>
            <a:chOff x="4146697" y="2753833"/>
            <a:chExt cx="1988288" cy="914400"/>
          </a:xfrm>
        </p:grpSpPr>
        <p:sp>
          <p:nvSpPr>
            <p:cNvPr id="26" name="Rounded Rectangle 31">
              <a:extLst>
                <a:ext uri="{FF2B5EF4-FFF2-40B4-BE49-F238E27FC236}">
                  <a16:creationId xmlns:a16="http://schemas.microsoft.com/office/drawing/2014/main" id="{945A6A50-0DF5-40B9-AC50-861D8386B3D3}"/>
                </a:ext>
              </a:extLst>
            </p:cNvPr>
            <p:cNvSpPr/>
            <p:nvPr/>
          </p:nvSpPr>
          <p:spPr>
            <a:xfrm>
              <a:off x="4146697" y="2753833"/>
              <a:ext cx="1945759" cy="914400"/>
            </a:xfrm>
            <a:prstGeom prst="roundRect">
              <a:avLst/>
            </a:prstGeom>
            <a:solidFill>
              <a:schemeClr val="tx1">
                <a:lumMod val="25000"/>
                <a:lumOff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sp>
          <p:nvSpPr>
            <p:cNvPr id="27" name="TextBox 26">
              <a:extLst>
                <a:ext uri="{FF2B5EF4-FFF2-40B4-BE49-F238E27FC236}">
                  <a16:creationId xmlns:a16="http://schemas.microsoft.com/office/drawing/2014/main" id="{839FDD01-51ED-4940-8D66-37D44D3BCBFD}"/>
                </a:ext>
              </a:extLst>
            </p:cNvPr>
            <p:cNvSpPr txBox="1"/>
            <p:nvPr/>
          </p:nvSpPr>
          <p:spPr>
            <a:xfrm>
              <a:off x="4253024" y="2870790"/>
              <a:ext cx="1881961" cy="523220"/>
            </a:xfrm>
            <a:prstGeom prst="rect">
              <a:avLst/>
            </a:prstGeom>
            <a:noFill/>
          </p:spPr>
          <p:txBody>
            <a:bodyPr wrap="square" rtlCol="0">
              <a:spAutoFit/>
            </a:bodyPr>
            <a:lstStyle/>
            <a:p>
              <a:r>
                <a:rPr lang="en-US" sz="1400" dirty="0">
                  <a:solidFill>
                    <a:srgbClr val="FF0000"/>
                  </a:solidFill>
                  <a:latin typeface="Calibri" pitchFamily="34" charset="0"/>
                  <a:cs typeface="Calibri" pitchFamily="34" charset="0"/>
                </a:rPr>
                <a:t>Correspondent Banking Arrangement</a:t>
              </a:r>
            </a:p>
          </p:txBody>
        </p:sp>
      </p:grpSp>
      <p:cxnSp>
        <p:nvCxnSpPr>
          <p:cNvPr id="28" name="Straight Arrow Connector 27">
            <a:extLst>
              <a:ext uri="{FF2B5EF4-FFF2-40B4-BE49-F238E27FC236}">
                <a16:creationId xmlns:a16="http://schemas.microsoft.com/office/drawing/2014/main" id="{8D9FE620-8739-4F5F-8202-FBD3336ECFB8}"/>
              </a:ext>
            </a:extLst>
          </p:cNvPr>
          <p:cNvCxnSpPr>
            <a:cxnSpLocks/>
            <a:stCxn id="26" idx="2"/>
          </p:cNvCxnSpPr>
          <p:nvPr/>
        </p:nvCxnSpPr>
        <p:spPr>
          <a:xfrm flipH="1">
            <a:off x="4224516" y="3429000"/>
            <a:ext cx="1132353" cy="13716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89EF06-E798-4436-AD5A-0AE4FAA2DCD7}"/>
              </a:ext>
            </a:extLst>
          </p:cNvPr>
          <p:cNvCxnSpPr>
            <a:cxnSpLocks/>
          </p:cNvCxnSpPr>
          <p:nvPr/>
        </p:nvCxnSpPr>
        <p:spPr>
          <a:xfrm>
            <a:off x="5612053" y="3429000"/>
            <a:ext cx="1041740" cy="13716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0" name="Rounded Rectangle 40">
            <a:extLst>
              <a:ext uri="{FF2B5EF4-FFF2-40B4-BE49-F238E27FC236}">
                <a16:creationId xmlns:a16="http://schemas.microsoft.com/office/drawing/2014/main" id="{5654CC85-16D7-40E0-8BFA-FACB4ADBA852}"/>
              </a:ext>
            </a:extLst>
          </p:cNvPr>
          <p:cNvSpPr/>
          <p:nvPr/>
        </p:nvSpPr>
        <p:spPr>
          <a:xfrm>
            <a:off x="4915634" y="1476158"/>
            <a:ext cx="999461" cy="591879"/>
          </a:xfrm>
          <a:prstGeom prst="roundRect">
            <a:avLst/>
          </a:prstGeom>
          <a:solidFill>
            <a:schemeClr val="tx1">
              <a:lumMod val="25000"/>
              <a:lumOff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0000"/>
                </a:solidFill>
                <a:latin typeface="Calibri" panose="020F0502020204030204" pitchFamily="34" charset="0"/>
              </a:rPr>
              <a:t>Interface</a:t>
            </a:r>
          </a:p>
        </p:txBody>
      </p:sp>
      <p:cxnSp>
        <p:nvCxnSpPr>
          <p:cNvPr id="31" name="Straight Arrow Connector 30">
            <a:extLst>
              <a:ext uri="{FF2B5EF4-FFF2-40B4-BE49-F238E27FC236}">
                <a16:creationId xmlns:a16="http://schemas.microsoft.com/office/drawing/2014/main" id="{C6967731-A2E4-4EFA-8646-69168E1DDFF0}"/>
              </a:ext>
            </a:extLst>
          </p:cNvPr>
          <p:cNvCxnSpPr>
            <a:stCxn id="30" idx="1"/>
            <a:endCxn id="10" idx="3"/>
          </p:cNvCxnSpPr>
          <p:nvPr/>
        </p:nvCxnSpPr>
        <p:spPr>
          <a:xfrm flipH="1">
            <a:off x="4224516" y="1772098"/>
            <a:ext cx="691118" cy="630863"/>
          </a:xfrm>
          <a:prstGeom prst="straightConnector1">
            <a:avLst/>
          </a:prstGeom>
          <a:ln>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14BEAD-4F71-471A-9BD4-4DC0E9758F58}"/>
              </a:ext>
            </a:extLst>
          </p:cNvPr>
          <p:cNvCxnSpPr>
            <a:stCxn id="30" idx="3"/>
            <a:endCxn id="19" idx="1"/>
          </p:cNvCxnSpPr>
          <p:nvPr/>
        </p:nvCxnSpPr>
        <p:spPr>
          <a:xfrm>
            <a:off x="5915095" y="1772098"/>
            <a:ext cx="843668" cy="623768"/>
          </a:xfrm>
          <a:prstGeom prst="straightConnector1">
            <a:avLst/>
          </a:prstGeom>
          <a:ln>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94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par>
                                <p:cTn id="30" presetID="3" presetClass="entr" presetSubtype="1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par>
                                <p:cTn id="33" presetID="3"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linds(horizontal)">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1" nodeType="clickEffect">
                                  <p:stCondLst>
                                    <p:cond delay="0"/>
                                  </p:stCondLst>
                                  <p:childTnLst>
                                    <p:animEffect transition="out" filter="blinds(horizontal)">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par>
                                <p:cTn id="41" presetID="3" presetClass="exit" presetSubtype="10" fill="hold" nodeType="withEffect">
                                  <p:stCondLst>
                                    <p:cond delay="0"/>
                                  </p:stCondLst>
                                  <p:childTnLst>
                                    <p:animEffect transition="out" filter="blinds(horizontal)">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3" presetClass="entr" presetSubtype="1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linds(horizontal)">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par>
                                <p:cTn id="60" presetID="3" presetClass="entr" presetSubtype="1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linds(horizontal)">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0" grpId="0" animBg="1"/>
      <p:bldP spid="3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lstStyle/>
          <a:p>
            <a:r>
              <a:rPr lang="en-US" dirty="0"/>
              <a:t>What are the issues with Current World Systems?</a:t>
            </a:r>
          </a:p>
        </p:txBody>
      </p:sp>
      <p:sp>
        <p:nvSpPr>
          <p:cNvPr id="3" name="Content Placeholder 4">
            <a:extLst>
              <a:ext uri="{FF2B5EF4-FFF2-40B4-BE49-F238E27FC236}">
                <a16:creationId xmlns:a16="http://schemas.microsoft.com/office/drawing/2014/main" id="{D3C377BC-858C-44C2-A52A-D316E5FF2DE1}"/>
              </a:ext>
            </a:extLst>
          </p:cNvPr>
          <p:cNvSpPr txBox="1">
            <a:spLocks/>
          </p:cNvSpPr>
          <p:nvPr/>
        </p:nvSpPr>
        <p:spPr>
          <a:xfrm>
            <a:off x="709448" y="1291939"/>
            <a:ext cx="8324193" cy="5108861"/>
          </a:xfrm>
          <a:prstGeom prst="rect">
            <a:avLst/>
          </a:prstGeom>
        </p:spPr>
        <p:txBody>
          <a:bodyPr vert="horz" lIns="108000" tIns="72000" rIns="72000" bIns="72000" rtlCol="0">
            <a:noAutofit/>
          </a:bodyPr>
          <a:lstStyle/>
          <a:p>
            <a:pPr marL="228600" marR="0" lvl="1" indent="0" algn="l"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400" b="0" i="0" u="none" strike="noStrike" kern="1200" cap="none" spc="0" normalizeH="0" baseline="0" noProof="0" dirty="0">
              <a:ln>
                <a:noFill/>
              </a:ln>
              <a:solidFill>
                <a:schemeClr val="tx2">
                  <a:lumMod val="50000"/>
                </a:schemeClr>
              </a:solidFill>
              <a:effectLst/>
              <a:uLnTx/>
              <a:uFillTx/>
              <a:latin typeface="+mj-lt"/>
              <a:ea typeface="+mn-ea"/>
              <a:cs typeface="Calibri" pitchFamily="34" charset="0"/>
            </a:endParaRPr>
          </a:p>
          <a:p>
            <a:pPr marL="166189" lvl="0" indent="-166189" defTabSz="914342">
              <a:buClr>
                <a:schemeClr val="accent5"/>
              </a:buClr>
            </a:pPr>
            <a:r>
              <a:rPr lang="en-US" sz="1400" b="1" dirty="0">
                <a:solidFill>
                  <a:schemeClr val="tx2">
                    <a:lumMod val="50000"/>
                  </a:schemeClr>
                </a:solidFill>
                <a:cs typeface="Calibri" pitchFamily="34" charset="0"/>
              </a:rPr>
              <a:t>Key Issues with existing systems -</a:t>
            </a:r>
            <a:endParaRPr lang="en-US" sz="1400" dirty="0"/>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Need for an interface between the banks</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Need to maintain correspondent banking arrangement</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Reconciliation of data</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Duplication of data</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Different systems for Auditors</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Duplication of logic for processing the transactions</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Huge cost</a:t>
            </a:r>
            <a:endParaRPr kumimoji="0" lang="en-US" sz="1400" b="0" i="0" u="none" strike="noStrike" kern="1200" cap="none" spc="0" normalizeH="0" baseline="0" noProof="0" dirty="0">
              <a:ln>
                <a:noFill/>
              </a:ln>
              <a:solidFill>
                <a:schemeClr val="tx1"/>
              </a:solidFill>
              <a:effectLst/>
              <a:uLnTx/>
              <a:uFillTx/>
              <a:latin typeface="+mj-lt"/>
              <a:ea typeface="+mn-ea"/>
              <a:cs typeface="Calibri" pitchFamily="34" charset="0"/>
            </a:endParaRPr>
          </a:p>
        </p:txBody>
      </p:sp>
    </p:spTree>
    <p:extLst>
      <p:ext uri="{BB962C8B-B14F-4D97-AF65-F5344CB8AC3E}">
        <p14:creationId xmlns:p14="http://schemas.microsoft.com/office/powerpoint/2010/main" val="280803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lstStyle/>
          <a:p>
            <a:r>
              <a:rPr lang="en-US" dirty="0"/>
              <a:t>Blockchain Example (contd..)</a:t>
            </a:r>
          </a:p>
        </p:txBody>
      </p:sp>
      <p:sp>
        <p:nvSpPr>
          <p:cNvPr id="3" name="TextBox 2">
            <a:extLst>
              <a:ext uri="{FF2B5EF4-FFF2-40B4-BE49-F238E27FC236}">
                <a16:creationId xmlns:a16="http://schemas.microsoft.com/office/drawing/2014/main" id="{E4146E58-F474-4781-A1F4-7BFF06B54911}"/>
              </a:ext>
            </a:extLst>
          </p:cNvPr>
          <p:cNvSpPr txBox="1"/>
          <p:nvPr/>
        </p:nvSpPr>
        <p:spPr>
          <a:xfrm>
            <a:off x="925033" y="990600"/>
            <a:ext cx="5766002"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Blockchain World Scenario: Transaction between different banks:</a:t>
            </a:r>
          </a:p>
        </p:txBody>
      </p:sp>
      <p:sp>
        <p:nvSpPr>
          <p:cNvPr id="4" name="TextBox 3">
            <a:extLst>
              <a:ext uri="{FF2B5EF4-FFF2-40B4-BE49-F238E27FC236}">
                <a16:creationId xmlns:a16="http://schemas.microsoft.com/office/drawing/2014/main" id="{D87077AB-F1C3-4D4D-8DD9-DB13EF4C8D8E}"/>
              </a:ext>
            </a:extLst>
          </p:cNvPr>
          <p:cNvSpPr txBox="1"/>
          <p:nvPr/>
        </p:nvSpPr>
        <p:spPr>
          <a:xfrm>
            <a:off x="985278" y="3429000"/>
            <a:ext cx="3493264"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Distributed Ledger before transaction :</a:t>
            </a:r>
          </a:p>
        </p:txBody>
      </p:sp>
      <p:graphicFrame>
        <p:nvGraphicFramePr>
          <p:cNvPr id="5" name="Table 4">
            <a:extLst>
              <a:ext uri="{FF2B5EF4-FFF2-40B4-BE49-F238E27FC236}">
                <a16:creationId xmlns:a16="http://schemas.microsoft.com/office/drawing/2014/main" id="{ECD47E38-3EFD-443B-B163-CD7BF7BD93A0}"/>
              </a:ext>
            </a:extLst>
          </p:cNvPr>
          <p:cNvGraphicFramePr>
            <a:graphicFrameLocks noGrp="1"/>
          </p:cNvGraphicFramePr>
          <p:nvPr>
            <p:extLst>
              <p:ext uri="{D42A27DB-BD31-4B8C-83A1-F6EECF244321}">
                <p14:modId xmlns:p14="http://schemas.microsoft.com/office/powerpoint/2010/main" val="4127720652"/>
              </p:ext>
            </p:extLst>
          </p:nvPr>
        </p:nvGraphicFramePr>
        <p:xfrm>
          <a:off x="1059125" y="3836142"/>
          <a:ext cx="4122475" cy="885795"/>
        </p:xfrm>
        <a:graphic>
          <a:graphicData uri="http://schemas.openxmlformats.org/drawingml/2006/table">
            <a:tbl>
              <a:tblPr firstRow="1" bandRow="1">
                <a:tableStyleId>{5C22544A-7EE6-4342-B048-85BDC9FD1C3A}</a:tableStyleId>
              </a:tblPr>
              <a:tblGrid>
                <a:gridCol w="388675">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295265">
                <a:tc>
                  <a:txBody>
                    <a:bodyPr/>
                    <a:lstStyle/>
                    <a:p>
                      <a:r>
                        <a:rPr lang="en-US" sz="1200" dirty="0">
                          <a:solidFill>
                            <a:schemeClr val="tx1">
                              <a:lumMod val="90000"/>
                              <a:lumOff val="10000"/>
                            </a:schemeClr>
                          </a:solidFill>
                        </a:rPr>
                        <a:t>Id</a:t>
                      </a:r>
                    </a:p>
                  </a:txBody>
                  <a:tcPr>
                    <a:gradFill>
                      <a:gsLst>
                        <a:gs pos="0">
                          <a:srgbClr val="FFEFD1"/>
                        </a:gs>
                        <a:gs pos="64999">
                          <a:srgbClr val="F0EBD5"/>
                        </a:gs>
                        <a:gs pos="100000">
                          <a:srgbClr val="D1C39F"/>
                        </a:gs>
                      </a:gsLst>
                      <a:lin ang="5400000" scaled="0"/>
                    </a:gradFill>
                  </a:tcPr>
                </a:tc>
                <a:tc>
                  <a:txBody>
                    <a:bodyPr/>
                    <a:lstStyle/>
                    <a:p>
                      <a:r>
                        <a:rPr lang="en-US" sz="1200" dirty="0">
                          <a:solidFill>
                            <a:schemeClr val="tx1">
                              <a:lumMod val="90000"/>
                              <a:lumOff val="10000"/>
                            </a:schemeClr>
                          </a:solidFill>
                        </a:rPr>
                        <a:t>Issuer</a:t>
                      </a:r>
                    </a:p>
                  </a:txBody>
                  <a:tcPr>
                    <a:gradFill>
                      <a:gsLst>
                        <a:gs pos="0">
                          <a:srgbClr val="FFEFD1"/>
                        </a:gs>
                        <a:gs pos="64999">
                          <a:srgbClr val="F0EBD5"/>
                        </a:gs>
                        <a:gs pos="100000">
                          <a:srgbClr val="D1C39F"/>
                        </a:gs>
                      </a:gsLst>
                      <a:lin ang="5400000" scaled="0"/>
                    </a:gradFill>
                  </a:tcPr>
                </a:tc>
                <a:tc>
                  <a:txBody>
                    <a:bodyPr/>
                    <a:lstStyle/>
                    <a:p>
                      <a:r>
                        <a:rPr lang="en-US" sz="1200" dirty="0">
                          <a:solidFill>
                            <a:schemeClr val="tx1">
                              <a:lumMod val="90000"/>
                              <a:lumOff val="10000"/>
                            </a:schemeClr>
                          </a:solidFill>
                        </a:rPr>
                        <a:t>Holder</a:t>
                      </a:r>
                    </a:p>
                  </a:txBody>
                  <a:tcPr>
                    <a:gradFill>
                      <a:gsLst>
                        <a:gs pos="0">
                          <a:srgbClr val="FFEFD1"/>
                        </a:gs>
                        <a:gs pos="64999">
                          <a:srgbClr val="F0EBD5"/>
                        </a:gs>
                        <a:gs pos="100000">
                          <a:srgbClr val="D1C39F"/>
                        </a:gs>
                      </a:gsLst>
                      <a:lin ang="5400000" scaled="0"/>
                    </a:gradFill>
                  </a:tcPr>
                </a:tc>
                <a:tc>
                  <a:txBody>
                    <a:bodyPr/>
                    <a:lstStyle/>
                    <a:p>
                      <a:r>
                        <a:rPr lang="en-US" sz="1200" dirty="0">
                          <a:solidFill>
                            <a:schemeClr val="tx1">
                              <a:lumMod val="90000"/>
                              <a:lumOff val="10000"/>
                            </a:schemeClr>
                          </a:solidFill>
                        </a:rPr>
                        <a:t>Currency</a:t>
                      </a:r>
                    </a:p>
                  </a:txBody>
                  <a:tcPr>
                    <a:gradFill>
                      <a:gsLst>
                        <a:gs pos="0">
                          <a:srgbClr val="FFEFD1"/>
                        </a:gs>
                        <a:gs pos="64999">
                          <a:srgbClr val="F0EBD5"/>
                        </a:gs>
                        <a:gs pos="100000">
                          <a:srgbClr val="D1C39F"/>
                        </a:gs>
                      </a:gsLst>
                      <a:lin ang="5400000" scaled="0"/>
                    </a:gradFill>
                  </a:tcPr>
                </a:tc>
                <a:tc>
                  <a:txBody>
                    <a:bodyPr/>
                    <a:lstStyle/>
                    <a:p>
                      <a:r>
                        <a:rPr lang="en-US" sz="1200" dirty="0">
                          <a:solidFill>
                            <a:schemeClr val="tx1">
                              <a:lumMod val="90000"/>
                              <a:lumOff val="10000"/>
                            </a:schemeClr>
                          </a:solidFill>
                        </a:rPr>
                        <a:t>Amount</a:t>
                      </a: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0"/>
                  </a:ext>
                </a:extLst>
              </a:tr>
              <a:tr h="295265">
                <a:tc>
                  <a:txBody>
                    <a:bodyPr/>
                    <a:lstStyle/>
                    <a:p>
                      <a:r>
                        <a:rPr lang="en-US" sz="1200" dirty="0">
                          <a:latin typeface="+mn-lt"/>
                        </a:rPr>
                        <a:t>1</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Bank A</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Alice</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USD</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10</a:t>
                      </a: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1"/>
                  </a:ext>
                </a:extLst>
              </a:tr>
              <a:tr h="295265">
                <a:tc>
                  <a:txBody>
                    <a:bodyPr/>
                    <a:lstStyle/>
                    <a:p>
                      <a:r>
                        <a:rPr lang="en-US" sz="1200" dirty="0">
                          <a:latin typeface="+mn-lt"/>
                        </a:rPr>
                        <a:t>2</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Bank B</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Charlie</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USD</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5</a:t>
                      </a: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2"/>
                  </a:ext>
                </a:extLst>
              </a:tr>
            </a:tbl>
          </a:graphicData>
        </a:graphic>
      </p:graphicFrame>
      <p:grpSp>
        <p:nvGrpSpPr>
          <p:cNvPr id="6" name="Group 26">
            <a:extLst>
              <a:ext uri="{FF2B5EF4-FFF2-40B4-BE49-F238E27FC236}">
                <a16:creationId xmlns:a16="http://schemas.microsoft.com/office/drawing/2014/main" id="{D16ED8F5-E970-44F7-8C92-D93CBCD4F785}"/>
              </a:ext>
            </a:extLst>
          </p:cNvPr>
          <p:cNvGrpSpPr/>
          <p:nvPr/>
        </p:nvGrpSpPr>
        <p:grpSpPr>
          <a:xfrm>
            <a:off x="2286000" y="1470837"/>
            <a:ext cx="5203019" cy="1697657"/>
            <a:chOff x="2286000" y="1470837"/>
            <a:chExt cx="5203019" cy="1697657"/>
          </a:xfrm>
        </p:grpSpPr>
        <p:sp>
          <p:nvSpPr>
            <p:cNvPr id="8" name="Rectangle 7">
              <a:extLst>
                <a:ext uri="{FF2B5EF4-FFF2-40B4-BE49-F238E27FC236}">
                  <a16:creationId xmlns:a16="http://schemas.microsoft.com/office/drawing/2014/main" id="{1C6CC659-E6D5-472F-8A9C-2F6A600235F4}"/>
                </a:ext>
              </a:extLst>
            </p:cNvPr>
            <p:cNvSpPr/>
            <p:nvPr/>
          </p:nvSpPr>
          <p:spPr>
            <a:xfrm>
              <a:off x="2317898" y="1520467"/>
              <a:ext cx="1318437"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pic>
          <p:nvPicPr>
            <p:cNvPr id="9" name="Picture 8" descr="stickman_small.png">
              <a:extLst>
                <a:ext uri="{FF2B5EF4-FFF2-40B4-BE49-F238E27FC236}">
                  <a16:creationId xmlns:a16="http://schemas.microsoft.com/office/drawing/2014/main" id="{02FFC6C7-4925-4D67-A51C-A0640ED95490}"/>
                </a:ext>
              </a:extLst>
            </p:cNvPr>
            <p:cNvPicPr>
              <a:picLocks noChangeAspect="1"/>
            </p:cNvPicPr>
            <p:nvPr/>
          </p:nvPicPr>
          <p:blipFill>
            <a:blip r:embed="rId2" cstate="print"/>
            <a:stretch>
              <a:fillRect/>
            </a:stretch>
          </p:blipFill>
          <p:spPr>
            <a:xfrm>
              <a:off x="2661358" y="1789742"/>
              <a:ext cx="543001" cy="1066949"/>
            </a:xfrm>
            <a:prstGeom prst="rect">
              <a:avLst/>
            </a:prstGeom>
          </p:spPr>
        </p:pic>
        <p:sp>
          <p:nvSpPr>
            <p:cNvPr id="10" name="TextBox 9">
              <a:extLst>
                <a:ext uri="{FF2B5EF4-FFF2-40B4-BE49-F238E27FC236}">
                  <a16:creationId xmlns:a16="http://schemas.microsoft.com/office/drawing/2014/main" id="{22316DA0-E926-4DCC-B526-7F45F1B3ED1A}"/>
                </a:ext>
              </a:extLst>
            </p:cNvPr>
            <p:cNvSpPr txBox="1"/>
            <p:nvPr/>
          </p:nvSpPr>
          <p:spPr>
            <a:xfrm>
              <a:off x="2647559" y="2860151"/>
              <a:ext cx="595423" cy="307777"/>
            </a:xfrm>
            <a:prstGeom prst="rect">
              <a:avLst/>
            </a:prstGeom>
            <a:noFill/>
          </p:spPr>
          <p:txBody>
            <a:bodyPr wrap="square" rtlCol="0">
              <a:spAutoFit/>
            </a:bodyPr>
            <a:lstStyle/>
            <a:p>
              <a:r>
                <a:rPr lang="en-US" sz="1400" b="1" dirty="0">
                  <a:solidFill>
                    <a:schemeClr val="tx2">
                      <a:lumMod val="50000"/>
                    </a:schemeClr>
                  </a:solidFill>
                  <a:latin typeface="Calibri" pitchFamily="34" charset="0"/>
                  <a:cs typeface="Calibri" pitchFamily="34" charset="0"/>
                </a:rPr>
                <a:t>Alice</a:t>
              </a:r>
            </a:p>
          </p:txBody>
        </p:sp>
        <p:pic>
          <p:nvPicPr>
            <p:cNvPr id="11" name="Picture 10" descr="stickman_small.png">
              <a:extLst>
                <a:ext uri="{FF2B5EF4-FFF2-40B4-BE49-F238E27FC236}">
                  <a16:creationId xmlns:a16="http://schemas.microsoft.com/office/drawing/2014/main" id="{1025BDE4-4043-44DD-A1EE-1BDF81BD370B}"/>
                </a:ext>
              </a:extLst>
            </p:cNvPr>
            <p:cNvPicPr>
              <a:picLocks noChangeAspect="1"/>
            </p:cNvPicPr>
            <p:nvPr/>
          </p:nvPicPr>
          <p:blipFill>
            <a:blip r:embed="rId2" cstate="print"/>
            <a:stretch>
              <a:fillRect/>
            </a:stretch>
          </p:blipFill>
          <p:spPr>
            <a:xfrm>
              <a:off x="6524523" y="1793288"/>
              <a:ext cx="543001" cy="1066949"/>
            </a:xfrm>
            <a:prstGeom prst="rect">
              <a:avLst/>
            </a:prstGeom>
          </p:spPr>
        </p:pic>
        <p:sp>
          <p:nvSpPr>
            <p:cNvPr id="12" name="TextBox 11">
              <a:extLst>
                <a:ext uri="{FF2B5EF4-FFF2-40B4-BE49-F238E27FC236}">
                  <a16:creationId xmlns:a16="http://schemas.microsoft.com/office/drawing/2014/main" id="{8C000395-54F7-4007-B496-154522D83610}"/>
                </a:ext>
              </a:extLst>
            </p:cNvPr>
            <p:cNvSpPr txBox="1"/>
            <p:nvPr/>
          </p:nvSpPr>
          <p:spPr>
            <a:xfrm>
              <a:off x="6453962" y="2853066"/>
              <a:ext cx="786810" cy="307777"/>
            </a:xfrm>
            <a:prstGeom prst="rect">
              <a:avLst/>
            </a:prstGeom>
            <a:noFill/>
          </p:spPr>
          <p:txBody>
            <a:bodyPr wrap="square" rtlCol="0">
              <a:spAutoFit/>
            </a:bodyPr>
            <a:lstStyle/>
            <a:p>
              <a:r>
                <a:rPr lang="en-US" sz="1400" b="1" dirty="0">
                  <a:solidFill>
                    <a:schemeClr val="tx2">
                      <a:lumMod val="50000"/>
                    </a:schemeClr>
                  </a:solidFill>
                  <a:latin typeface="Calibri" pitchFamily="34" charset="0"/>
                  <a:cs typeface="Calibri" pitchFamily="34" charset="0"/>
                </a:rPr>
                <a:t>Charlie</a:t>
              </a:r>
            </a:p>
          </p:txBody>
        </p:sp>
        <p:sp>
          <p:nvSpPr>
            <p:cNvPr id="13" name="Striped Right Arrow 9">
              <a:extLst>
                <a:ext uri="{FF2B5EF4-FFF2-40B4-BE49-F238E27FC236}">
                  <a16:creationId xmlns:a16="http://schemas.microsoft.com/office/drawing/2014/main" id="{6A6664FA-8062-4779-80D8-893E116252CC}"/>
                </a:ext>
              </a:extLst>
            </p:cNvPr>
            <p:cNvSpPr/>
            <p:nvPr/>
          </p:nvSpPr>
          <p:spPr>
            <a:xfrm>
              <a:off x="3849009" y="2254099"/>
              <a:ext cx="1881963" cy="276446"/>
            </a:xfrm>
            <a:prstGeom prst="strip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pic>
          <p:nvPicPr>
            <p:cNvPr id="14" name="Picture 13" descr="dollar_small.png">
              <a:extLst>
                <a:ext uri="{FF2B5EF4-FFF2-40B4-BE49-F238E27FC236}">
                  <a16:creationId xmlns:a16="http://schemas.microsoft.com/office/drawing/2014/main" id="{923F4394-0280-4C8D-8EE5-4E4F3582E12A}"/>
                </a:ext>
              </a:extLst>
            </p:cNvPr>
            <p:cNvPicPr>
              <a:picLocks noChangeAspect="1"/>
            </p:cNvPicPr>
            <p:nvPr/>
          </p:nvPicPr>
          <p:blipFill>
            <a:blip r:embed="rId3" cstate="print"/>
            <a:stretch>
              <a:fillRect/>
            </a:stretch>
          </p:blipFill>
          <p:spPr>
            <a:xfrm>
              <a:off x="4520819" y="2050531"/>
              <a:ext cx="235485" cy="235485"/>
            </a:xfrm>
            <a:prstGeom prst="rect">
              <a:avLst/>
            </a:prstGeom>
          </p:spPr>
        </p:pic>
        <p:sp>
          <p:nvSpPr>
            <p:cNvPr id="15" name="TextBox 14">
              <a:extLst>
                <a:ext uri="{FF2B5EF4-FFF2-40B4-BE49-F238E27FC236}">
                  <a16:creationId xmlns:a16="http://schemas.microsoft.com/office/drawing/2014/main" id="{3D27060E-8896-49CE-9910-ACC1DC6B96E1}"/>
                </a:ext>
              </a:extLst>
            </p:cNvPr>
            <p:cNvSpPr txBox="1"/>
            <p:nvPr/>
          </p:nvSpPr>
          <p:spPr>
            <a:xfrm>
              <a:off x="4614544" y="1945767"/>
              <a:ext cx="327334" cy="430887"/>
            </a:xfrm>
            <a:prstGeom prst="rect">
              <a:avLst/>
            </a:prstGeom>
            <a:noFill/>
          </p:spPr>
          <p:txBody>
            <a:bodyPr wrap="none" rtlCol="0">
              <a:spAutoFit/>
            </a:bodyPr>
            <a:lstStyle/>
            <a:p>
              <a:r>
                <a:rPr lang="en-US" sz="2200" b="1" dirty="0">
                  <a:solidFill>
                    <a:schemeClr val="tx2">
                      <a:lumMod val="50000"/>
                    </a:schemeClr>
                  </a:solidFill>
                  <a:latin typeface="Calibri" pitchFamily="34" charset="0"/>
                  <a:cs typeface="Calibri" pitchFamily="34" charset="0"/>
                </a:rPr>
                <a:t>5</a:t>
              </a:r>
            </a:p>
          </p:txBody>
        </p:sp>
        <p:sp>
          <p:nvSpPr>
            <p:cNvPr id="16" name="TextBox 15">
              <a:extLst>
                <a:ext uri="{FF2B5EF4-FFF2-40B4-BE49-F238E27FC236}">
                  <a16:creationId xmlns:a16="http://schemas.microsoft.com/office/drawing/2014/main" id="{0CF43803-7344-4506-88C1-0161D71D4166}"/>
                </a:ext>
              </a:extLst>
            </p:cNvPr>
            <p:cNvSpPr txBox="1"/>
            <p:nvPr/>
          </p:nvSpPr>
          <p:spPr>
            <a:xfrm>
              <a:off x="2286000" y="1477932"/>
              <a:ext cx="705642" cy="307777"/>
            </a:xfrm>
            <a:prstGeom prst="rect">
              <a:avLst/>
            </a:prstGeom>
            <a:noFill/>
          </p:spPr>
          <p:txBody>
            <a:bodyPr wrap="none" rtlCol="0">
              <a:spAutoFit/>
            </a:bodyPr>
            <a:lstStyle/>
            <a:p>
              <a:r>
                <a:rPr lang="en-US" sz="1400" b="1" dirty="0">
                  <a:solidFill>
                    <a:schemeClr val="tx2">
                      <a:lumMod val="50000"/>
                    </a:schemeClr>
                  </a:solidFill>
                  <a:latin typeface="Calibri" pitchFamily="34" charset="0"/>
                  <a:cs typeface="Calibri" pitchFamily="34" charset="0"/>
                </a:rPr>
                <a:t>Bank A</a:t>
              </a:r>
            </a:p>
          </p:txBody>
        </p:sp>
        <p:sp>
          <p:nvSpPr>
            <p:cNvPr id="17" name="Rectangle 16">
              <a:extLst>
                <a:ext uri="{FF2B5EF4-FFF2-40B4-BE49-F238E27FC236}">
                  <a16:creationId xmlns:a16="http://schemas.microsoft.com/office/drawing/2014/main" id="{581EBC2B-A89A-488A-8368-95E7ADDA0BFA}"/>
                </a:ext>
              </a:extLst>
            </p:cNvPr>
            <p:cNvSpPr/>
            <p:nvPr/>
          </p:nvSpPr>
          <p:spPr>
            <a:xfrm>
              <a:off x="6170582" y="1513372"/>
              <a:ext cx="1318437"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tx2">
                    <a:lumMod val="50000"/>
                  </a:schemeClr>
                </a:solidFill>
                <a:latin typeface="Calibri" panose="020F0502020204030204" pitchFamily="34" charset="0"/>
              </a:endParaRPr>
            </a:p>
          </p:txBody>
        </p:sp>
        <p:sp>
          <p:nvSpPr>
            <p:cNvPr id="18" name="TextBox 17">
              <a:extLst>
                <a:ext uri="{FF2B5EF4-FFF2-40B4-BE49-F238E27FC236}">
                  <a16:creationId xmlns:a16="http://schemas.microsoft.com/office/drawing/2014/main" id="{021D67BF-4E1D-4724-9C98-FE96098BE7BF}"/>
                </a:ext>
              </a:extLst>
            </p:cNvPr>
            <p:cNvSpPr txBox="1"/>
            <p:nvPr/>
          </p:nvSpPr>
          <p:spPr>
            <a:xfrm>
              <a:off x="6191834" y="1470837"/>
              <a:ext cx="697627" cy="307777"/>
            </a:xfrm>
            <a:prstGeom prst="rect">
              <a:avLst/>
            </a:prstGeom>
            <a:noFill/>
          </p:spPr>
          <p:txBody>
            <a:bodyPr wrap="none" rtlCol="0">
              <a:spAutoFit/>
            </a:bodyPr>
            <a:lstStyle/>
            <a:p>
              <a:r>
                <a:rPr lang="en-US" sz="1400" b="1" dirty="0">
                  <a:solidFill>
                    <a:schemeClr val="tx2">
                      <a:lumMod val="50000"/>
                    </a:schemeClr>
                  </a:solidFill>
                  <a:latin typeface="Calibri" pitchFamily="34" charset="0"/>
                  <a:cs typeface="Calibri" pitchFamily="34" charset="0"/>
                </a:rPr>
                <a:t>Bank B</a:t>
              </a:r>
            </a:p>
          </p:txBody>
        </p:sp>
      </p:grpSp>
      <p:sp>
        <p:nvSpPr>
          <p:cNvPr id="19" name="TextBox 18">
            <a:extLst>
              <a:ext uri="{FF2B5EF4-FFF2-40B4-BE49-F238E27FC236}">
                <a16:creationId xmlns:a16="http://schemas.microsoft.com/office/drawing/2014/main" id="{9AAC2D71-6985-431F-8D7A-676754B84FBE}"/>
              </a:ext>
            </a:extLst>
          </p:cNvPr>
          <p:cNvSpPr txBox="1"/>
          <p:nvPr/>
        </p:nvSpPr>
        <p:spPr>
          <a:xfrm>
            <a:off x="5273915" y="5029200"/>
            <a:ext cx="3334567" cy="307777"/>
          </a:xfrm>
          <a:prstGeom prst="rect">
            <a:avLst/>
          </a:prstGeom>
          <a:noFill/>
        </p:spPr>
        <p:txBody>
          <a:bodyPr wrap="none" rtlCol="0">
            <a:spAutoFit/>
          </a:bodyPr>
          <a:lstStyle/>
          <a:p>
            <a:r>
              <a:rPr lang="en-US" sz="1400" b="1" dirty="0">
                <a:solidFill>
                  <a:schemeClr val="tx2">
                    <a:lumMod val="50000"/>
                  </a:schemeClr>
                </a:solidFill>
                <a:latin typeface="+mj-lt"/>
                <a:cs typeface="Calibri" pitchFamily="34" charset="0"/>
              </a:rPr>
              <a:t>Distributed Ledger after transaction :</a:t>
            </a:r>
          </a:p>
        </p:txBody>
      </p:sp>
      <p:graphicFrame>
        <p:nvGraphicFramePr>
          <p:cNvPr id="20" name="Table 19">
            <a:extLst>
              <a:ext uri="{FF2B5EF4-FFF2-40B4-BE49-F238E27FC236}">
                <a16:creationId xmlns:a16="http://schemas.microsoft.com/office/drawing/2014/main" id="{5FD096A8-817F-40BD-977D-17BD3E22E3D3}"/>
              </a:ext>
            </a:extLst>
          </p:cNvPr>
          <p:cNvGraphicFramePr>
            <a:graphicFrameLocks noGrp="1"/>
          </p:cNvGraphicFramePr>
          <p:nvPr>
            <p:extLst>
              <p:ext uri="{D42A27DB-BD31-4B8C-83A1-F6EECF244321}">
                <p14:modId xmlns:p14="http://schemas.microsoft.com/office/powerpoint/2010/main" val="862895174"/>
              </p:ext>
            </p:extLst>
          </p:nvPr>
        </p:nvGraphicFramePr>
        <p:xfrm>
          <a:off x="5337129" y="5407680"/>
          <a:ext cx="4035471" cy="885795"/>
        </p:xfrm>
        <a:graphic>
          <a:graphicData uri="http://schemas.openxmlformats.org/drawingml/2006/table">
            <a:tbl>
              <a:tblPr firstRow="1" bandRow="1">
                <a:tableStyleId>{5C22544A-7EE6-4342-B048-85BDC9FD1C3A}</a:tableStyleId>
              </a:tblPr>
              <a:tblGrid>
                <a:gridCol w="37787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295265">
                <a:tc>
                  <a:txBody>
                    <a:bodyPr/>
                    <a:lstStyle/>
                    <a:p>
                      <a:r>
                        <a:rPr lang="en-US" sz="1200" dirty="0">
                          <a:solidFill>
                            <a:schemeClr val="tx1">
                              <a:lumMod val="90000"/>
                              <a:lumOff val="10000"/>
                            </a:schemeClr>
                          </a:solidFill>
                        </a:rPr>
                        <a:t>Id</a:t>
                      </a:r>
                    </a:p>
                  </a:txBody>
                  <a:tcPr>
                    <a:gradFill>
                      <a:gsLst>
                        <a:gs pos="0">
                          <a:srgbClr val="FFEFD1"/>
                        </a:gs>
                        <a:gs pos="64999">
                          <a:srgbClr val="F0EBD5"/>
                        </a:gs>
                        <a:gs pos="100000">
                          <a:srgbClr val="D1C39F"/>
                        </a:gs>
                      </a:gsLst>
                      <a:lin ang="5400000" scaled="0"/>
                    </a:gradFill>
                  </a:tcPr>
                </a:tc>
                <a:tc>
                  <a:txBody>
                    <a:bodyPr/>
                    <a:lstStyle/>
                    <a:p>
                      <a:r>
                        <a:rPr lang="en-US" sz="1200" dirty="0">
                          <a:solidFill>
                            <a:schemeClr val="tx1">
                              <a:lumMod val="90000"/>
                              <a:lumOff val="10000"/>
                            </a:schemeClr>
                          </a:solidFill>
                        </a:rPr>
                        <a:t>Issuer</a:t>
                      </a:r>
                    </a:p>
                  </a:txBody>
                  <a:tcPr>
                    <a:gradFill>
                      <a:gsLst>
                        <a:gs pos="0">
                          <a:srgbClr val="FFEFD1"/>
                        </a:gs>
                        <a:gs pos="64999">
                          <a:srgbClr val="F0EBD5"/>
                        </a:gs>
                        <a:gs pos="100000">
                          <a:srgbClr val="D1C39F"/>
                        </a:gs>
                      </a:gsLst>
                      <a:lin ang="5400000" scaled="0"/>
                    </a:gradFill>
                  </a:tcPr>
                </a:tc>
                <a:tc>
                  <a:txBody>
                    <a:bodyPr/>
                    <a:lstStyle/>
                    <a:p>
                      <a:r>
                        <a:rPr lang="en-US" sz="1200" dirty="0">
                          <a:solidFill>
                            <a:schemeClr val="tx1">
                              <a:lumMod val="90000"/>
                              <a:lumOff val="10000"/>
                            </a:schemeClr>
                          </a:solidFill>
                        </a:rPr>
                        <a:t>Holder</a:t>
                      </a:r>
                    </a:p>
                  </a:txBody>
                  <a:tcPr>
                    <a:gradFill>
                      <a:gsLst>
                        <a:gs pos="0">
                          <a:srgbClr val="FFEFD1"/>
                        </a:gs>
                        <a:gs pos="64999">
                          <a:srgbClr val="F0EBD5"/>
                        </a:gs>
                        <a:gs pos="100000">
                          <a:srgbClr val="D1C39F"/>
                        </a:gs>
                      </a:gsLst>
                      <a:lin ang="5400000" scaled="0"/>
                    </a:gradFill>
                  </a:tcPr>
                </a:tc>
                <a:tc>
                  <a:txBody>
                    <a:bodyPr/>
                    <a:lstStyle/>
                    <a:p>
                      <a:r>
                        <a:rPr lang="en-US" sz="1200" dirty="0">
                          <a:solidFill>
                            <a:schemeClr val="tx1">
                              <a:lumMod val="90000"/>
                              <a:lumOff val="10000"/>
                            </a:schemeClr>
                          </a:solidFill>
                        </a:rPr>
                        <a:t>Currency</a:t>
                      </a:r>
                    </a:p>
                  </a:txBody>
                  <a:tcPr>
                    <a:gradFill>
                      <a:gsLst>
                        <a:gs pos="0">
                          <a:srgbClr val="FFEFD1"/>
                        </a:gs>
                        <a:gs pos="64999">
                          <a:srgbClr val="F0EBD5"/>
                        </a:gs>
                        <a:gs pos="100000">
                          <a:srgbClr val="D1C39F"/>
                        </a:gs>
                      </a:gsLst>
                      <a:lin ang="5400000" scaled="0"/>
                    </a:gradFill>
                  </a:tcPr>
                </a:tc>
                <a:tc>
                  <a:txBody>
                    <a:bodyPr/>
                    <a:lstStyle/>
                    <a:p>
                      <a:r>
                        <a:rPr lang="en-US" sz="1200" dirty="0">
                          <a:solidFill>
                            <a:schemeClr val="tx1">
                              <a:lumMod val="90000"/>
                              <a:lumOff val="10000"/>
                            </a:schemeClr>
                          </a:solidFill>
                        </a:rPr>
                        <a:t>Amount</a:t>
                      </a: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0"/>
                  </a:ext>
                </a:extLst>
              </a:tr>
              <a:tr h="295265">
                <a:tc>
                  <a:txBody>
                    <a:bodyPr/>
                    <a:lstStyle/>
                    <a:p>
                      <a:r>
                        <a:rPr lang="en-US" sz="1200" dirty="0">
                          <a:latin typeface="+mn-lt"/>
                        </a:rPr>
                        <a:t>1</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Bank A</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Alice</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USD</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5</a:t>
                      </a: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1"/>
                  </a:ext>
                </a:extLst>
              </a:tr>
              <a:tr h="295265">
                <a:tc>
                  <a:txBody>
                    <a:bodyPr/>
                    <a:lstStyle/>
                    <a:p>
                      <a:r>
                        <a:rPr lang="en-US" sz="1200" dirty="0">
                          <a:latin typeface="+mn-lt"/>
                        </a:rPr>
                        <a:t>2</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Bank B</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Charlie</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USD</a:t>
                      </a:r>
                    </a:p>
                  </a:txBody>
                  <a:tcPr>
                    <a:gradFill>
                      <a:gsLst>
                        <a:gs pos="0">
                          <a:srgbClr val="FFEFD1"/>
                        </a:gs>
                        <a:gs pos="64999">
                          <a:srgbClr val="F0EBD5"/>
                        </a:gs>
                        <a:gs pos="100000">
                          <a:srgbClr val="D1C39F"/>
                        </a:gs>
                      </a:gsLst>
                      <a:lin ang="5400000" scaled="0"/>
                    </a:gradFill>
                  </a:tcPr>
                </a:tc>
                <a:tc>
                  <a:txBody>
                    <a:bodyPr/>
                    <a:lstStyle/>
                    <a:p>
                      <a:r>
                        <a:rPr lang="en-US" sz="1200" dirty="0">
                          <a:latin typeface="+mn-lt"/>
                        </a:rPr>
                        <a:t>10</a:t>
                      </a: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501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lstStyle/>
          <a:p>
            <a:r>
              <a:rPr lang="en-US" dirty="0"/>
              <a:t>What Is Blockchain Technology?</a:t>
            </a:r>
          </a:p>
        </p:txBody>
      </p:sp>
      <p:sp>
        <p:nvSpPr>
          <p:cNvPr id="3" name="TextBox 2">
            <a:extLst>
              <a:ext uri="{FF2B5EF4-FFF2-40B4-BE49-F238E27FC236}">
                <a16:creationId xmlns:a16="http://schemas.microsoft.com/office/drawing/2014/main" id="{1EA17E3D-A88E-4667-9B9B-B44CE682521B}"/>
              </a:ext>
            </a:extLst>
          </p:cNvPr>
          <p:cNvSpPr txBox="1"/>
          <p:nvPr/>
        </p:nvSpPr>
        <p:spPr>
          <a:xfrm>
            <a:off x="504045" y="1349970"/>
            <a:ext cx="4667693" cy="2462213"/>
          </a:xfrm>
          <a:prstGeom prst="rect">
            <a:avLst/>
          </a:prstGeom>
          <a:noFill/>
        </p:spPr>
        <p:txBody>
          <a:bodyPr wrap="square" rtlCol="0">
            <a:spAutoFit/>
          </a:bodyPr>
          <a:lstStyle/>
          <a:p>
            <a:r>
              <a:rPr lang="en-US" sz="1400" b="1" dirty="0"/>
              <a:t>Distributed ledgers </a:t>
            </a:r>
            <a:r>
              <a:rPr lang="en-US" sz="1400" dirty="0"/>
              <a:t>are systems that enable parties </a:t>
            </a: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who </a:t>
            </a:r>
            <a:r>
              <a:rPr lang="en-US" sz="1400" dirty="0" err="1">
                <a:solidFill>
                  <a:schemeClr val="tx1">
                    <a:lumMod val="90000"/>
                    <a:lumOff val="10000"/>
                  </a:schemeClr>
                </a:solidFill>
                <a:cs typeface="Calibri" pitchFamily="34" charset="0"/>
              </a:rPr>
              <a:t>dont</a:t>
            </a:r>
            <a:r>
              <a:rPr lang="en-US" sz="1400" dirty="0">
                <a:solidFill>
                  <a:schemeClr val="tx1">
                    <a:lumMod val="90000"/>
                    <a:lumOff val="10000"/>
                  </a:schemeClr>
                </a:solidFill>
                <a:cs typeface="Calibri" pitchFamily="34" charset="0"/>
              </a:rPr>
              <a:t> fully trust each other </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to form and maintain consensus </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about the existence, status and evolution of a set of shared facts </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spread across multiple sites/countries/institutions (nodes)</a:t>
            </a:r>
          </a:p>
        </p:txBody>
      </p:sp>
      <p:pic>
        <p:nvPicPr>
          <p:cNvPr id="4" name="Picture 2" descr="Image result for blockchain image">
            <a:extLst>
              <a:ext uri="{FF2B5EF4-FFF2-40B4-BE49-F238E27FC236}">
                <a16:creationId xmlns:a16="http://schemas.microsoft.com/office/drawing/2014/main" id="{E93165DB-33DE-4AF8-BAA5-28369AAFA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7181" y="4114800"/>
            <a:ext cx="4227419" cy="23007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a:extLst>
              <a:ext uri="{FF2B5EF4-FFF2-40B4-BE49-F238E27FC236}">
                <a16:creationId xmlns:a16="http://schemas.microsoft.com/office/drawing/2014/main" id="{2CC7F411-8EB3-48CD-9D79-7C422BD0A13F}"/>
              </a:ext>
            </a:extLst>
          </p:cNvPr>
          <p:cNvPicPr>
            <a:picLocks noChangeAspect="1" noChangeArrowheads="1"/>
          </p:cNvPicPr>
          <p:nvPr/>
        </p:nvPicPr>
        <p:blipFill>
          <a:blip r:embed="rId3" cstate="print"/>
          <a:srcRect/>
          <a:stretch>
            <a:fillRect/>
          </a:stretch>
        </p:blipFill>
        <p:spPr bwMode="auto">
          <a:xfrm>
            <a:off x="5323781" y="1696212"/>
            <a:ext cx="4963219" cy="2037588"/>
          </a:xfrm>
          <a:prstGeom prst="rect">
            <a:avLst/>
          </a:prstGeom>
          <a:noFill/>
          <a:ln w="9525">
            <a:noFill/>
            <a:miter lim="800000"/>
            <a:headEnd/>
            <a:tailEnd/>
          </a:ln>
        </p:spPr>
      </p:pic>
      <p:sp>
        <p:nvSpPr>
          <p:cNvPr id="6" name="TextBox 5">
            <a:extLst>
              <a:ext uri="{FF2B5EF4-FFF2-40B4-BE49-F238E27FC236}">
                <a16:creationId xmlns:a16="http://schemas.microsoft.com/office/drawing/2014/main" id="{126AC94B-0515-4DA0-B46A-0A5004DF73F3}"/>
              </a:ext>
            </a:extLst>
          </p:cNvPr>
          <p:cNvSpPr txBox="1"/>
          <p:nvPr/>
        </p:nvSpPr>
        <p:spPr>
          <a:xfrm>
            <a:off x="520995" y="4306431"/>
            <a:ext cx="4802786" cy="2246769"/>
          </a:xfrm>
          <a:prstGeom prst="rect">
            <a:avLst/>
          </a:prstGeom>
          <a:noFill/>
        </p:spPr>
        <p:txBody>
          <a:bodyPr wrap="square" rtlCol="0">
            <a:spAutoFit/>
          </a:bodyPr>
          <a:lstStyle/>
          <a:p>
            <a:r>
              <a:rPr lang="en-US" sz="1400" b="1" dirty="0"/>
              <a:t>A Blockchain</a:t>
            </a:r>
            <a:r>
              <a:rPr lang="en-US" sz="1400" dirty="0"/>
              <a:t> is </a:t>
            </a: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a type of distributed ledger</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comprised of unchangeable, digitally recorded data(transactions) </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 bundled in packages called blocks</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these blocks are linked to each other to form a chain</a:t>
            </a:r>
          </a:p>
        </p:txBody>
      </p:sp>
    </p:spTree>
    <p:extLst>
      <p:ext uri="{BB962C8B-B14F-4D97-AF65-F5344CB8AC3E}">
        <p14:creationId xmlns:p14="http://schemas.microsoft.com/office/powerpoint/2010/main" val="130915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lstStyle/>
          <a:p>
            <a:r>
              <a:rPr lang="en-US" dirty="0"/>
              <a:t>What Is Blockchain Technology?</a:t>
            </a:r>
          </a:p>
        </p:txBody>
      </p:sp>
      <p:sp>
        <p:nvSpPr>
          <p:cNvPr id="3" name="Rectangle 2">
            <a:extLst>
              <a:ext uri="{FF2B5EF4-FFF2-40B4-BE49-F238E27FC236}">
                <a16:creationId xmlns:a16="http://schemas.microsoft.com/office/drawing/2014/main" id="{971F8858-8332-4747-A5A7-D9D728935840}"/>
              </a:ext>
            </a:extLst>
          </p:cNvPr>
          <p:cNvSpPr/>
          <p:nvPr/>
        </p:nvSpPr>
        <p:spPr>
          <a:xfrm>
            <a:off x="691116" y="1904581"/>
            <a:ext cx="8080744" cy="1461939"/>
          </a:xfrm>
          <a:prstGeom prst="rect">
            <a:avLst/>
          </a:prstGeom>
        </p:spPr>
        <p:txBody>
          <a:bodyPr wrap="square">
            <a:spAutoFit/>
          </a:bodyPr>
          <a:lstStyle/>
          <a:p>
            <a:r>
              <a:rPr lang="en-US" sz="1400" b="1" dirty="0"/>
              <a:t>How is Distributed Ledgers different from distributed databases? </a:t>
            </a:r>
          </a:p>
          <a:p>
            <a:endParaRPr lang="en-US" sz="1400" dirty="0"/>
          </a:p>
          <a:p>
            <a:pPr marL="645067" lvl="1" indent="-166189" defTabSz="914342">
              <a:buClr>
                <a:schemeClr val="accent5"/>
              </a:buClr>
              <a:buFont typeface="Courier New" pitchFamily="49" charset="0"/>
              <a:buChar char="o"/>
            </a:pPr>
            <a:r>
              <a:rPr lang="en-US" sz="1400" dirty="0">
                <a:solidFill>
                  <a:schemeClr val="tx2">
                    <a:lumMod val="50000"/>
                  </a:schemeClr>
                </a:solidFill>
                <a:cs typeface="Calibri" pitchFamily="34" charset="0"/>
              </a:rPr>
              <a:t> </a:t>
            </a:r>
            <a:r>
              <a:rPr lang="en-US" sz="1400" dirty="0">
                <a:solidFill>
                  <a:schemeClr val="tx1">
                    <a:lumMod val="90000"/>
                    <a:lumOff val="10000"/>
                  </a:schemeClr>
                </a:solidFill>
                <a:cs typeface="Calibri" pitchFamily="34" charset="0"/>
              </a:rPr>
              <a:t>Distributed databases don’t have different nodes being run by different parties </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 In Distributed databases, all nodes are under the control of a central party</a:t>
            </a:r>
          </a:p>
          <a:p>
            <a:endParaRPr lang="en-US" dirty="0"/>
          </a:p>
        </p:txBody>
      </p:sp>
      <p:sp>
        <p:nvSpPr>
          <p:cNvPr id="4" name="Rectangle 3">
            <a:extLst>
              <a:ext uri="{FF2B5EF4-FFF2-40B4-BE49-F238E27FC236}">
                <a16:creationId xmlns:a16="http://schemas.microsoft.com/office/drawing/2014/main" id="{66A7D109-80AE-43E6-A1F4-5199A41CFCDE}"/>
              </a:ext>
            </a:extLst>
          </p:cNvPr>
          <p:cNvSpPr/>
          <p:nvPr/>
        </p:nvSpPr>
        <p:spPr>
          <a:xfrm>
            <a:off x="679522" y="3886200"/>
            <a:ext cx="8388278" cy="1169551"/>
          </a:xfrm>
          <a:prstGeom prst="rect">
            <a:avLst/>
          </a:prstGeom>
        </p:spPr>
        <p:txBody>
          <a:bodyPr wrap="square">
            <a:spAutoFit/>
          </a:bodyPr>
          <a:lstStyle/>
          <a:p>
            <a:r>
              <a:rPr lang="en-US" sz="1400" b="1" dirty="0"/>
              <a:t>What is difference between </a:t>
            </a:r>
            <a:r>
              <a:rPr lang="en-US" sz="1400" b="1" dirty="0" err="1"/>
              <a:t>Bitcoin</a:t>
            </a:r>
            <a:r>
              <a:rPr lang="en-US" sz="1400" b="1" dirty="0"/>
              <a:t> and Blockchain?</a:t>
            </a:r>
          </a:p>
          <a:p>
            <a:endParaRPr lang="en-US" sz="1400" dirty="0"/>
          </a:p>
          <a:p>
            <a:pPr marL="645067" lvl="1" indent="-166189" defTabSz="914342">
              <a:buClr>
                <a:schemeClr val="accent5"/>
              </a:buClr>
              <a:buFont typeface="Courier New" pitchFamily="49" charset="0"/>
              <a:buChar char="o"/>
            </a:pPr>
            <a:r>
              <a:rPr lang="en-US" sz="1400" dirty="0"/>
              <a:t> </a:t>
            </a:r>
            <a:r>
              <a:rPr lang="en-US" sz="1400" dirty="0" err="1">
                <a:solidFill>
                  <a:schemeClr val="tx1">
                    <a:lumMod val="90000"/>
                    <a:lumOff val="10000"/>
                  </a:schemeClr>
                </a:solidFill>
                <a:cs typeface="Calibri" pitchFamily="34" charset="0"/>
              </a:rPr>
              <a:t>Bitcoin</a:t>
            </a:r>
            <a:r>
              <a:rPr lang="en-US" sz="1400" dirty="0">
                <a:solidFill>
                  <a:schemeClr val="tx1">
                    <a:lumMod val="90000"/>
                    <a:lumOff val="10000"/>
                  </a:schemeClr>
                </a:solidFill>
                <a:cs typeface="Calibri" pitchFamily="34" charset="0"/>
              </a:rPr>
              <a:t> is virtual crypto currency</a:t>
            </a:r>
          </a:p>
          <a:p>
            <a:pPr marL="645067" lvl="1" indent="-166189" defTabSz="914342">
              <a:buClr>
                <a:schemeClr val="accent5"/>
              </a:buClr>
              <a:buFont typeface="Courier New" pitchFamily="49" charset="0"/>
              <a:buChar char="o"/>
            </a:pPr>
            <a:endParaRPr lang="en-US" sz="1400" dirty="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a:solidFill>
                  <a:schemeClr val="tx1">
                    <a:lumMod val="90000"/>
                    <a:lumOff val="10000"/>
                  </a:schemeClr>
                </a:solidFill>
                <a:cs typeface="Calibri" pitchFamily="34" charset="0"/>
              </a:rPr>
              <a:t> Blockchain is the backend system which stores </a:t>
            </a:r>
            <a:r>
              <a:rPr lang="en-US" sz="1400" dirty="0" err="1">
                <a:solidFill>
                  <a:schemeClr val="tx1">
                    <a:lumMod val="90000"/>
                    <a:lumOff val="10000"/>
                  </a:schemeClr>
                </a:solidFill>
                <a:cs typeface="Calibri" pitchFamily="34" charset="0"/>
              </a:rPr>
              <a:t>Bitcoin</a:t>
            </a:r>
            <a:r>
              <a:rPr lang="en-US" sz="1400" dirty="0">
                <a:solidFill>
                  <a:schemeClr val="tx1">
                    <a:lumMod val="90000"/>
                    <a:lumOff val="10000"/>
                  </a:schemeClr>
                </a:solidFill>
                <a:cs typeface="Calibri" pitchFamily="34" charset="0"/>
              </a:rPr>
              <a:t> on to the Distributed Ledger</a:t>
            </a:r>
          </a:p>
        </p:txBody>
      </p:sp>
    </p:spTree>
    <p:extLst>
      <p:ext uri="{BB962C8B-B14F-4D97-AF65-F5344CB8AC3E}">
        <p14:creationId xmlns:p14="http://schemas.microsoft.com/office/powerpoint/2010/main" val="306869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576A1-0DF6-44DE-8E03-8A559155A064}"/>
              </a:ext>
            </a:extLst>
          </p:cNvPr>
          <p:cNvSpPr>
            <a:spLocks noGrp="1"/>
          </p:cNvSpPr>
          <p:nvPr>
            <p:ph type="title"/>
          </p:nvPr>
        </p:nvSpPr>
        <p:spPr/>
        <p:txBody>
          <a:bodyPr>
            <a:normAutofit fontScale="90000"/>
          </a:bodyPr>
          <a:lstStyle/>
          <a:p>
            <a:r>
              <a:rPr lang="en-US" dirty="0"/>
              <a:t>Need for Distributed Ledgers… The Finance IT problem statement…</a:t>
            </a:r>
          </a:p>
        </p:txBody>
      </p:sp>
      <p:sp>
        <p:nvSpPr>
          <p:cNvPr id="3" name="Content Placeholder 4">
            <a:extLst>
              <a:ext uri="{FF2B5EF4-FFF2-40B4-BE49-F238E27FC236}">
                <a16:creationId xmlns:a16="http://schemas.microsoft.com/office/drawing/2014/main" id="{CDB73B01-CE32-41D6-BDF7-CC161192E464}"/>
              </a:ext>
            </a:extLst>
          </p:cNvPr>
          <p:cNvSpPr txBox="1">
            <a:spLocks/>
          </p:cNvSpPr>
          <p:nvPr/>
        </p:nvSpPr>
        <p:spPr>
          <a:xfrm>
            <a:off x="457200" y="1143000"/>
            <a:ext cx="8967952" cy="5307217"/>
          </a:xfrm>
          <a:prstGeom prst="rect">
            <a:avLst/>
          </a:prstGeom>
        </p:spPr>
        <p:txBody>
          <a:bodyPr vert="horz" lIns="108000" tIns="72000" rIns="72000" bIns="72000" rtlCol="0">
            <a:noAutofit/>
          </a:bodyPr>
          <a:lstStyle/>
          <a:p>
            <a:pPr marL="228600" marR="0" lvl="1" indent="0" algn="l"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400" b="0" i="0" u="none" strike="noStrike" kern="1200" cap="none" spc="0" normalizeH="0" baseline="0" noProof="0" dirty="0">
              <a:ln>
                <a:noFill/>
              </a:ln>
              <a:solidFill>
                <a:schemeClr val="tx2">
                  <a:lumMod val="50000"/>
                </a:schemeClr>
              </a:solidFill>
              <a:effectLst/>
              <a:uLnTx/>
              <a:uFillTx/>
              <a:latin typeface="+mj-lt"/>
              <a:ea typeface="+mn-ea"/>
              <a:cs typeface="Calibri" pitchFamily="34" charset="0"/>
            </a:endParaRPr>
          </a:p>
          <a:p>
            <a:pPr marL="166189" lvl="0" indent="-166189" defTabSz="914342">
              <a:lnSpc>
                <a:spcPct val="90000"/>
              </a:lnSpc>
              <a:spcAft>
                <a:spcPts val="1800"/>
              </a:spcAft>
              <a:buClr>
                <a:schemeClr val="accent5"/>
              </a:buClr>
            </a:pPr>
            <a:r>
              <a:rPr lang="en-US" sz="1400" b="1" dirty="0">
                <a:solidFill>
                  <a:schemeClr val="tx2">
                    <a:lumMod val="50000"/>
                  </a:schemeClr>
                </a:solidFill>
                <a:cs typeface="Calibri" pitchFamily="34" charset="0"/>
              </a:rPr>
              <a:t>Problem Statement </a:t>
            </a:r>
            <a:r>
              <a:rPr lang="en-US" sz="1400" dirty="0">
                <a:solidFill>
                  <a:schemeClr val="tx2">
                    <a:lumMod val="50000"/>
                  </a:schemeClr>
                </a:solidFill>
                <a:cs typeface="Calibri" pitchFamily="34" charset="0"/>
              </a:rPr>
              <a:t>- </a:t>
            </a:r>
            <a:r>
              <a:rPr lang="en-US" sz="1400" dirty="0">
                <a:solidFill>
                  <a:schemeClr val="tx1">
                    <a:lumMod val="90000"/>
                    <a:lumOff val="10000"/>
                  </a:schemeClr>
                </a:solidFill>
                <a:cs typeface="Calibri" pitchFamily="34" charset="0"/>
              </a:rPr>
              <a:t>In finance, parties don't fully trust each other but need to build consensus among them about shared facts – agreements, contracts, deals and so on</a:t>
            </a:r>
            <a:r>
              <a:rPr lang="en-US" sz="1400" dirty="0">
                <a:solidFill>
                  <a:schemeClr val="tx2">
                    <a:lumMod val="50000"/>
                  </a:schemeClr>
                </a:solidFill>
                <a:cs typeface="Calibri" pitchFamily="34" charset="0"/>
              </a:rPr>
              <a:t>.</a:t>
            </a:r>
            <a:endParaRPr lang="en-US" sz="1400" dirty="0"/>
          </a:p>
          <a:p>
            <a:pPr marL="166189" lvl="0" indent="-166189" defTabSz="914342">
              <a:buClr>
                <a:schemeClr val="accent5"/>
              </a:buClr>
            </a:pPr>
            <a:endParaRPr lang="en-US" sz="1400" b="1" dirty="0">
              <a:solidFill>
                <a:schemeClr val="tx2">
                  <a:lumMod val="50000"/>
                </a:schemeClr>
              </a:solidFill>
              <a:cs typeface="Calibri" pitchFamily="34" charset="0"/>
            </a:endParaRPr>
          </a:p>
          <a:p>
            <a:pPr marL="166189" lvl="0" indent="-166189" defTabSz="914342">
              <a:buClr>
                <a:schemeClr val="accent5"/>
              </a:buClr>
            </a:pPr>
            <a:r>
              <a:rPr lang="en-US" sz="1400" b="1" dirty="0">
                <a:solidFill>
                  <a:schemeClr val="tx2">
                    <a:lumMod val="50000"/>
                  </a:schemeClr>
                </a:solidFill>
                <a:cs typeface="Calibri" pitchFamily="34" charset="0"/>
              </a:rPr>
              <a:t>Key Issues with existing Finance IT systems </a:t>
            </a:r>
            <a:r>
              <a:rPr lang="en-US" sz="1400" dirty="0">
                <a:solidFill>
                  <a:schemeClr val="tx2">
                    <a:lumMod val="50000"/>
                  </a:schemeClr>
                </a:solidFill>
                <a:cs typeface="Calibri" pitchFamily="34" charset="0"/>
              </a:rPr>
              <a:t>–</a:t>
            </a:r>
            <a:r>
              <a:rPr lang="en-US" sz="1400" dirty="0"/>
              <a:t> </a:t>
            </a:r>
          </a:p>
          <a:p>
            <a:pPr marL="645067" lvl="1" indent="-166189" defTabSz="914342">
              <a:lnSpc>
                <a:spcPct val="150000"/>
              </a:lnSpc>
              <a:buClr>
                <a:schemeClr val="accent5"/>
              </a:buClr>
              <a:buFont typeface="Courier New" pitchFamily="49" charset="0"/>
              <a:buChar char="o"/>
            </a:pPr>
            <a:r>
              <a:rPr lang="en-US" sz="1400" dirty="0">
                <a:solidFill>
                  <a:schemeClr val="tx1">
                    <a:lumMod val="90000"/>
                    <a:lumOff val="10000"/>
                  </a:schemeClr>
                </a:solidFill>
                <a:cs typeface="Calibri" pitchFamily="34" charset="0"/>
              </a:rPr>
              <a:t>proliferation of systems that exists between financial institutions </a:t>
            </a:r>
          </a:p>
          <a:p>
            <a:pPr marL="645067" lvl="1" indent="-166189" defTabSz="914342">
              <a:spcBef>
                <a:spcPts val="1200"/>
              </a:spcBef>
              <a:spcAft>
                <a:spcPts val="1200"/>
              </a:spcAft>
              <a:buClr>
                <a:schemeClr val="accent5"/>
              </a:buClr>
              <a:buFont typeface="Courier New" pitchFamily="49" charset="0"/>
              <a:buChar char="o"/>
            </a:pPr>
            <a:r>
              <a:rPr lang="en-US" sz="1400" dirty="0">
                <a:solidFill>
                  <a:schemeClr val="tx1">
                    <a:lumMod val="90000"/>
                    <a:lumOff val="10000"/>
                  </a:schemeClr>
                </a:solidFill>
                <a:cs typeface="Calibri" pitchFamily="34" charset="0"/>
              </a:rPr>
              <a:t>the same information is recorded in multiple places by different parties in different systems all slightly different</a:t>
            </a:r>
          </a:p>
          <a:p>
            <a:pPr marL="645067" lvl="1" indent="-166189" defTabSz="914342">
              <a:spcBef>
                <a:spcPts val="1200"/>
              </a:spcBef>
              <a:spcAft>
                <a:spcPts val="1200"/>
              </a:spcAft>
              <a:buClr>
                <a:schemeClr val="accent5"/>
              </a:buClr>
              <a:buFont typeface="Courier New" pitchFamily="49" charset="0"/>
              <a:buChar char="o"/>
            </a:pPr>
            <a:r>
              <a:rPr lang="en-US" sz="1400" dirty="0">
                <a:solidFill>
                  <a:schemeClr val="tx1">
                    <a:lumMod val="90000"/>
                    <a:lumOff val="10000"/>
                  </a:schemeClr>
                </a:solidFill>
                <a:cs typeface="Calibri" pitchFamily="34" charset="0"/>
              </a:rPr>
              <a:t>there is a huge amount of work through reconciliation, matching to bring their systems back into consensus</a:t>
            </a:r>
          </a:p>
          <a:p>
            <a:pPr marL="645067" lvl="1" indent="-166189" defTabSz="914342">
              <a:lnSpc>
                <a:spcPct val="150000"/>
              </a:lnSpc>
              <a:buClr>
                <a:schemeClr val="accent5"/>
              </a:buClr>
              <a:buFont typeface="Courier New" pitchFamily="49" charset="0"/>
              <a:buChar char="o"/>
            </a:pPr>
            <a:r>
              <a:rPr lang="en-US" sz="1400" dirty="0">
                <a:solidFill>
                  <a:schemeClr val="tx1">
                    <a:lumMod val="90000"/>
                    <a:lumOff val="10000"/>
                  </a:schemeClr>
                </a:solidFill>
                <a:cs typeface="Calibri" pitchFamily="34" charset="0"/>
              </a:rPr>
              <a:t>the existing platforms or solutions are not designed to solve the problem statement</a:t>
            </a:r>
          </a:p>
          <a:p>
            <a:pPr marL="645067" lvl="1" indent="-166189" defTabSz="914342">
              <a:buClr>
                <a:schemeClr val="accent5"/>
              </a:buClr>
              <a:buFont typeface="Courier New" pitchFamily="49" charset="0"/>
              <a:buChar char="o"/>
            </a:pPr>
            <a:endParaRPr lang="en-US" sz="1400" dirty="0">
              <a:solidFill>
                <a:schemeClr val="tx2">
                  <a:lumMod val="50000"/>
                </a:schemeClr>
              </a:solidFill>
              <a:cs typeface="Calibri" pitchFamily="34" charset="0"/>
            </a:endParaRPr>
          </a:p>
          <a:p>
            <a:pPr marL="166189" indent="-166189" defTabSz="914342">
              <a:buClr>
                <a:schemeClr val="accent5"/>
              </a:buClr>
            </a:pPr>
            <a:endParaRPr lang="en-US" sz="1400" b="1" dirty="0">
              <a:solidFill>
                <a:schemeClr val="tx2">
                  <a:lumMod val="50000"/>
                </a:schemeClr>
              </a:solidFill>
              <a:cs typeface="Calibri" pitchFamily="34" charset="0"/>
            </a:endParaRPr>
          </a:p>
          <a:p>
            <a:pPr marL="166189" indent="-166189" defTabSz="914342">
              <a:buClr>
                <a:schemeClr val="accent5"/>
              </a:buClr>
            </a:pPr>
            <a:r>
              <a:rPr lang="en-US" sz="1400" b="1" dirty="0">
                <a:solidFill>
                  <a:schemeClr val="tx2">
                    <a:lumMod val="50000"/>
                  </a:schemeClr>
                </a:solidFill>
                <a:cs typeface="Calibri" pitchFamily="34" charset="0"/>
              </a:rPr>
              <a:t>The Distributed Ledger Technology can bring in consensus and remove discrepancies, duplication and errors in the existing IT systems resulting in</a:t>
            </a:r>
          </a:p>
          <a:p>
            <a:pPr marL="645067" lvl="1" indent="-166189" defTabSz="914342">
              <a:lnSpc>
                <a:spcPct val="150000"/>
              </a:lnSpc>
              <a:buClr>
                <a:schemeClr val="accent5"/>
              </a:buClr>
              <a:buFont typeface="Courier New" pitchFamily="49" charset="0"/>
              <a:buChar char="o"/>
            </a:pPr>
            <a:r>
              <a:rPr lang="en-US" sz="1400" dirty="0">
                <a:solidFill>
                  <a:schemeClr val="tx1">
                    <a:lumMod val="90000"/>
                    <a:lumOff val="10000"/>
                  </a:schemeClr>
                </a:solidFill>
              </a:rPr>
              <a:t>same data “view” across all shared parties</a:t>
            </a:r>
          </a:p>
          <a:p>
            <a:pPr marL="645067" lvl="1" indent="-166189" defTabSz="914342">
              <a:lnSpc>
                <a:spcPct val="150000"/>
              </a:lnSpc>
              <a:buClr>
                <a:schemeClr val="accent5"/>
              </a:buClr>
              <a:buFont typeface="Courier New" pitchFamily="49" charset="0"/>
              <a:buChar char="o"/>
            </a:pPr>
            <a:r>
              <a:rPr lang="en-US" sz="1400" dirty="0">
                <a:solidFill>
                  <a:schemeClr val="tx1">
                    <a:lumMod val="90000"/>
                    <a:lumOff val="10000"/>
                  </a:schemeClr>
                </a:solidFill>
              </a:rPr>
              <a:t>reduction in cost and duplication out of IT systems</a:t>
            </a:r>
          </a:p>
          <a:p>
            <a:pPr marL="645067" lvl="1" indent="-166189" defTabSz="914342">
              <a:lnSpc>
                <a:spcPct val="150000"/>
              </a:lnSpc>
              <a:buClr>
                <a:schemeClr val="accent5"/>
              </a:buClr>
              <a:buFont typeface="Courier New" pitchFamily="49" charset="0"/>
              <a:buChar char="o"/>
            </a:pPr>
            <a:r>
              <a:rPr lang="en-US" sz="1400" dirty="0">
                <a:solidFill>
                  <a:schemeClr val="tx1">
                    <a:lumMod val="90000"/>
                    <a:lumOff val="10000"/>
                  </a:schemeClr>
                </a:solidFill>
              </a:rPr>
              <a:t>same data processing logic across all shared parties to process the data (smart contract)</a:t>
            </a:r>
          </a:p>
          <a:p>
            <a:pPr marL="645067" lvl="1" indent="-166189" defTabSz="914342">
              <a:buClr>
                <a:schemeClr val="accent5"/>
              </a:buClr>
              <a:buFont typeface="Courier New" pitchFamily="49" charset="0"/>
              <a:buChar char="o"/>
            </a:pPr>
            <a:endParaRPr lang="en-US" sz="1400" dirty="0">
              <a:solidFill>
                <a:schemeClr val="tx2">
                  <a:lumMod val="50000"/>
                </a:schemeClr>
              </a:solidFill>
              <a:cs typeface="Calibri" pitchFamily="34" charset="0"/>
            </a:endParaRPr>
          </a:p>
          <a:p>
            <a:pPr marL="166189" lvl="0" indent="-166189" defTabSz="914342">
              <a:lnSpc>
                <a:spcPct val="90000"/>
              </a:lnSpc>
              <a:spcAft>
                <a:spcPts val="1800"/>
              </a:spcAft>
              <a:buClr>
                <a:schemeClr val="accent5"/>
              </a:buClr>
              <a:buFont typeface="Wingdings" pitchFamily="2" charset="2"/>
              <a:buChar char="§"/>
            </a:pPr>
            <a:endParaRPr kumimoji="0" lang="en-US" sz="1400" b="0" i="0" u="none" strike="noStrike" kern="1200" cap="none" spc="0" normalizeH="0" baseline="0" noProof="0" dirty="0">
              <a:ln>
                <a:noFill/>
              </a:ln>
              <a:solidFill>
                <a:schemeClr val="tx1"/>
              </a:solidFill>
              <a:effectLst/>
              <a:uLnTx/>
              <a:uFillTx/>
              <a:latin typeface="+mj-lt"/>
              <a:ea typeface="+mn-ea"/>
              <a:cs typeface="Calibri" pitchFamily="34" charset="0"/>
            </a:endParaRPr>
          </a:p>
        </p:txBody>
      </p:sp>
    </p:spTree>
    <p:extLst>
      <p:ext uri="{BB962C8B-B14F-4D97-AF65-F5344CB8AC3E}">
        <p14:creationId xmlns:p14="http://schemas.microsoft.com/office/powerpoint/2010/main" val="2381008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E773FF80-0C60-4FD3-859A-2513E72AB802}"/>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82A3DD98-1C79-4DA8-9EDA-70F102F85C5D}"/>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01A55E89-FC83-4782-8FAE-7DDB55FEF934}"/>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6EE2BEC5-4C4A-4BAA-B5C8-9E8B5018DFBE}"/>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ppt_Template_Capgemini_Latest</Template>
  <TotalTime>457</TotalTime>
  <Words>1165</Words>
  <Application>Microsoft Office PowerPoint</Application>
  <PresentationFormat>Widescreen</PresentationFormat>
  <Paragraphs>304</Paragraphs>
  <Slides>19</Slides>
  <Notes>0</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33" baseType="lpstr">
      <vt:lpstr>맑은 고딕</vt:lpstr>
      <vt:lpstr>Archivo Narrow</vt:lpstr>
      <vt:lpstr>Arial</vt:lpstr>
      <vt:lpstr>Calibri</vt:lpstr>
      <vt:lpstr>Courier New</vt:lpstr>
      <vt:lpstr>Quattrocento Sans</vt:lpstr>
      <vt:lpstr>Roboto</vt:lpstr>
      <vt:lpstr>Verdana</vt:lpstr>
      <vt:lpstr>Wingdings</vt:lpstr>
      <vt:lpstr>Capgemini Master</vt:lpstr>
      <vt:lpstr>Section break</vt:lpstr>
      <vt:lpstr>Cover options</vt:lpstr>
      <vt:lpstr>Final slides</vt:lpstr>
      <vt:lpstr>think-cell Slide</vt:lpstr>
      <vt:lpstr>Introduction to Blockchain</vt:lpstr>
      <vt:lpstr>Agenda </vt:lpstr>
      <vt:lpstr>Blockchain Example</vt:lpstr>
      <vt:lpstr>Blockchain Example (contd..)</vt:lpstr>
      <vt:lpstr>What are the issues with Current World Systems?</vt:lpstr>
      <vt:lpstr>Blockchain Example (contd..)</vt:lpstr>
      <vt:lpstr>What Is Blockchain Technology?</vt:lpstr>
      <vt:lpstr>What Is Blockchain Technology?</vt:lpstr>
      <vt:lpstr>Need for Distributed Ledgers… The Finance IT problem statement…</vt:lpstr>
      <vt:lpstr> Major Blockchain Components</vt:lpstr>
      <vt:lpstr>Types of Distributed Ledgers</vt:lpstr>
      <vt:lpstr>Gartner Emerging Technology Hype Cycle 2017 </vt:lpstr>
      <vt:lpstr>Benefits of Blockchain Implementation </vt:lpstr>
      <vt:lpstr>Use cases suited for Blockchain </vt:lpstr>
      <vt:lpstr>Issues/Concerns of Blockchain </vt:lpstr>
      <vt:lpstr>Blockchain Technologies </vt:lpstr>
      <vt:lpstr>PowerPoint Presentation</vt:lpstr>
      <vt:lpstr>References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Chaudhari, Devendra</dc:creator>
  <cp:lastModifiedBy>Chaudhari, Devendra</cp:lastModifiedBy>
  <cp:revision>118</cp:revision>
  <dcterms:created xsi:type="dcterms:W3CDTF">2018-03-22T06:46:23Z</dcterms:created>
  <dcterms:modified xsi:type="dcterms:W3CDTF">2018-06-29T05:38:56Z</dcterms:modified>
</cp:coreProperties>
</file>