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59" r:id="rId5"/>
    <p:sldId id="260" r:id="rId6"/>
    <p:sldId id="261" r:id="rId7"/>
    <p:sldId id="262" r:id="rId8"/>
    <p:sldId id="267" r:id="rId9"/>
    <p:sldId id="269" r:id="rId10"/>
    <p:sldId id="270" r:id="rId11"/>
    <p:sldId id="271" r:id="rId12"/>
    <p:sldId id="272" r:id="rId13"/>
    <p:sldId id="268"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1760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351510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728329-B42C-47C1-BE8A-D1FF0D3AF76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5775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1230978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903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611679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58231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10175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56211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F41A-FCA1-4A4C-9CF6-48974267EF9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10497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95F41A-FCA1-4A4C-9CF6-48974267EF9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100513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95F41A-FCA1-4A4C-9CF6-48974267EF9F}"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20737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95F41A-FCA1-4A4C-9CF6-48974267EF9F}"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366823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5F41A-FCA1-4A4C-9CF6-48974267EF9F}"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294593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293930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8417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95F41A-FCA1-4A4C-9CF6-48974267EF9F}" type="datetimeFigureOut">
              <a:rPr lang="en-US" smtClean="0"/>
              <a:t>3/15/2025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728329-B42C-47C1-BE8A-D1FF0D3AF768}" type="slidenum">
              <a:rPr lang="en-US" smtClean="0"/>
              <a:t>‹#›</a:t>
            </a:fld>
            <a:endParaRPr lang="en-US"/>
          </a:p>
        </p:txBody>
      </p:sp>
    </p:spTree>
    <p:extLst>
      <p:ext uri="{BB962C8B-B14F-4D97-AF65-F5344CB8AC3E}">
        <p14:creationId xmlns:p14="http://schemas.microsoft.com/office/powerpoint/2010/main" val="35995424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saarthi-ai/how-to-build-your-own-ocr-a5bb91b622ba" TargetMode="External"/><Relationship Id="rId2" Type="http://schemas.openxmlformats.org/officeDocument/2006/relationships/hyperlink" Target="https://github.com/Borahb/Custom-OCR-YOL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opencv.com/deep-learning-based-text-recognition-ocr-using-tesseract-and-openc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rekognition/" TargetMode="External"/><Relationship Id="rId2" Type="http://schemas.openxmlformats.org/officeDocument/2006/relationships/hyperlink" Target="https://aws.amazon.com/pm/textra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555" y="618185"/>
            <a:ext cx="10075057" cy="2253804"/>
          </a:xfrm>
        </p:spPr>
        <p:txBody>
          <a:bodyPr>
            <a:normAutofit/>
          </a:bodyPr>
          <a:lstStyle/>
          <a:p>
            <a:pPr algn="ctr"/>
            <a:r>
              <a:rPr lang="en-US" sz="4000" b="1" dirty="0">
                <a:latin typeface="Times New Roman" panose="02020603050405020304" pitchFamily="18" charset="0"/>
                <a:cs typeface="Times New Roman" panose="02020603050405020304" pitchFamily="18" charset="0"/>
              </a:rPr>
              <a:t>Custom-Object Character Recognition(OCR) on AWS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324304" y="4777380"/>
            <a:ext cx="2180308" cy="966598"/>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Presented By</a:t>
            </a:r>
          </a:p>
          <a:p>
            <a:r>
              <a:rPr lang="en-US" b="1" dirty="0" smtClean="0">
                <a:solidFill>
                  <a:schemeClr val="tx1"/>
                </a:solidFill>
                <a:latin typeface="Times New Roman" panose="02020603050405020304" pitchFamily="18" charset="0"/>
                <a:cs typeface="Times New Roman" panose="02020603050405020304" pitchFamily="18" charset="0"/>
              </a:rPr>
              <a:t>Vivek Rajput</a:t>
            </a:r>
          </a:p>
          <a:p>
            <a:endParaRPr lang="en-US" dirty="0"/>
          </a:p>
        </p:txBody>
      </p:sp>
    </p:spTree>
    <p:extLst>
      <p:ext uri="{BB962C8B-B14F-4D97-AF65-F5344CB8AC3E}">
        <p14:creationId xmlns:p14="http://schemas.microsoft.com/office/powerpoint/2010/main" val="200422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System Workflow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3195" y="1669960"/>
            <a:ext cx="9611417" cy="4705082"/>
          </a:xfrm>
        </p:spPr>
        <p:txBody>
          <a:bodyPr>
            <a:normAutofit/>
          </a:bodyPr>
          <a:lstStyle/>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Image Acquisition:</a:t>
            </a:r>
            <a:r>
              <a:rPr lang="en-US" dirty="0">
                <a:solidFill>
                  <a:schemeClr val="tx1"/>
                </a:solidFill>
                <a:latin typeface="Times New Roman" panose="02020603050405020304" pitchFamily="18" charset="0"/>
                <a:cs typeface="Times New Roman" panose="02020603050405020304" pitchFamily="18" charset="0"/>
              </a:rPr>
              <a:t> Obtain images of lab reports</a:t>
            </a:r>
            <a:r>
              <a:rPr lang="en-US" dirty="0" smtClean="0">
                <a:solidFill>
                  <a:schemeClr val="tx1"/>
                </a:solidFill>
                <a:latin typeface="Times New Roman" panose="02020603050405020304" pitchFamily="18" charset="0"/>
                <a:cs typeface="Times New Roman" panose="02020603050405020304" pitchFamily="18" charset="0"/>
              </a:rPr>
              <a:t>.</a:t>
            </a:r>
          </a:p>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Object Detection with YOLO:</a:t>
            </a:r>
            <a:r>
              <a:rPr lang="en-US" dirty="0">
                <a:solidFill>
                  <a:schemeClr val="tx1"/>
                </a:solidFill>
                <a:latin typeface="Times New Roman" panose="02020603050405020304" pitchFamily="18" charset="0"/>
                <a:cs typeface="Times New Roman" panose="02020603050405020304" pitchFamily="18" charset="0"/>
              </a:rPr>
              <a:t> Identify regions of interest (ROIs) such as tables, graphs, and text blocks</a:t>
            </a:r>
            <a:r>
              <a:rPr lang="en-US" dirty="0" smtClean="0">
                <a:solidFill>
                  <a:schemeClr val="tx1"/>
                </a:solidFill>
                <a:latin typeface="Times New Roman" panose="02020603050405020304" pitchFamily="18" charset="0"/>
                <a:cs typeface="Times New Roman" panose="02020603050405020304" pitchFamily="18" charset="0"/>
              </a:rPr>
              <a:t>.</a:t>
            </a:r>
          </a:p>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Image Cropping:</a:t>
            </a:r>
            <a:r>
              <a:rPr lang="en-US" dirty="0">
                <a:solidFill>
                  <a:schemeClr val="tx1"/>
                </a:solidFill>
                <a:latin typeface="Times New Roman" panose="02020603050405020304" pitchFamily="18" charset="0"/>
                <a:cs typeface="Times New Roman" panose="02020603050405020304" pitchFamily="18" charset="0"/>
              </a:rPr>
              <a:t> Extract detected ROIs for focused processing</a:t>
            </a:r>
            <a:r>
              <a:rPr lang="en-US" dirty="0" smtClean="0">
                <a:solidFill>
                  <a:schemeClr val="tx1"/>
                </a:solidFill>
                <a:latin typeface="Times New Roman" panose="02020603050405020304" pitchFamily="18" charset="0"/>
                <a:cs typeface="Times New Roman" panose="02020603050405020304" pitchFamily="18" charset="0"/>
              </a:rPr>
              <a:t>.</a:t>
            </a:r>
          </a:p>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Text Recognition with </a:t>
            </a:r>
            <a:r>
              <a:rPr lang="en-US" b="1" dirty="0" err="1">
                <a:solidFill>
                  <a:schemeClr val="tx1"/>
                </a:solidFill>
                <a:latin typeface="Times New Roman" panose="02020603050405020304" pitchFamily="18" charset="0"/>
                <a:cs typeface="Times New Roman" panose="02020603050405020304" pitchFamily="18" charset="0"/>
              </a:rPr>
              <a:t>Tesseract</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Convert cropped images into editable text</a:t>
            </a:r>
            <a:r>
              <a:rPr lang="en-US" dirty="0" smtClean="0">
                <a:solidFill>
                  <a:schemeClr val="tx1"/>
                </a:solidFill>
                <a:latin typeface="Times New Roman" panose="02020603050405020304" pitchFamily="18" charset="0"/>
                <a:cs typeface="Times New Roman" panose="02020603050405020304" pitchFamily="18" charset="0"/>
              </a:rPr>
              <a:t>.</a:t>
            </a:r>
          </a:p>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Data Compilation:</a:t>
            </a:r>
            <a:r>
              <a:rPr lang="en-US" dirty="0">
                <a:solidFill>
                  <a:schemeClr val="tx1"/>
                </a:solidFill>
                <a:latin typeface="Times New Roman" panose="02020603050405020304" pitchFamily="18" charset="0"/>
                <a:cs typeface="Times New Roman" panose="02020603050405020304" pitchFamily="18" charset="0"/>
              </a:rPr>
              <a:t> Organize recognized text into structured formats like spreadsheets or documents.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98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Training YOLO for Custom Object Detection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3195" y="1669960"/>
            <a:ext cx="9611417" cy="4705082"/>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Dataset Preparation:</a:t>
            </a:r>
            <a:r>
              <a:rPr lang="en-US" dirty="0">
                <a:latin typeface="Times New Roman" panose="02020603050405020304" pitchFamily="18" charset="0"/>
                <a:cs typeface="Times New Roman" panose="02020603050405020304" pitchFamily="18" charset="0"/>
              </a:rPr>
              <a:t> Collect and annotate images of lab report sections (e.g., tables, headers</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Utilize the YOLO architecture to train a model specific to the annotated dataset</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Resources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hlinkClick r:id="rId2"/>
              </a:rPr>
              <a:t>Custom-OCR-YOLO </a:t>
            </a:r>
            <a:r>
              <a:rPr lang="en-US" dirty="0" err="1">
                <a:latin typeface="Times New Roman" panose="02020603050405020304" pitchFamily="18" charset="0"/>
                <a:cs typeface="Times New Roman" panose="02020603050405020304" pitchFamily="18" charset="0"/>
                <a:hlinkClick r:id="rId2"/>
              </a:rPr>
              <a:t>GitHub</a:t>
            </a:r>
            <a:r>
              <a:rPr lang="en-US" dirty="0">
                <a:latin typeface="Times New Roman" panose="02020603050405020304" pitchFamily="18" charset="0"/>
                <a:cs typeface="Times New Roman" panose="02020603050405020304" pitchFamily="18" charset="0"/>
                <a:hlinkClick r:id="rId2"/>
              </a:rPr>
              <a:t> Repository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hlinkClick r:id="rId3"/>
              </a:rPr>
              <a:t>Tutorial on Building a Custom OCR using YOLO and </a:t>
            </a:r>
            <a:r>
              <a:rPr lang="en-US" dirty="0" err="1">
                <a:latin typeface="Times New Roman" panose="02020603050405020304" pitchFamily="18" charset="0"/>
                <a:cs typeface="Times New Roman" panose="02020603050405020304" pitchFamily="18" charset="0"/>
                <a:hlinkClick r:id="rId3"/>
              </a:rPr>
              <a:t>Tesseract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8346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4"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Implementing Text Recognition with </a:t>
            </a:r>
            <a:r>
              <a:rPr lang="en-US" b="1" dirty="0" err="1">
                <a:latin typeface="Times New Roman" panose="02020603050405020304" pitchFamily="18" charset="0"/>
                <a:cs typeface="Times New Roman" panose="02020603050405020304" pitchFamily="18" charset="0"/>
              </a:rPr>
              <a:t>Tesseract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3195" y="1669960"/>
            <a:ext cx="9611417" cy="4705082"/>
          </a:xfrm>
        </p:spPr>
        <p:txBody>
          <a:bodyPr>
            <a:normAutofit/>
          </a:bodyPr>
          <a:lstStyle/>
          <a:p>
            <a:pPr marL="0" indent="0" algn="just">
              <a:buNone/>
            </a:pPr>
            <a:r>
              <a:rPr lang="en-US" b="1" dirty="0" smtClean="0">
                <a:latin typeface="Times New Roman" panose="02020603050405020304" pitchFamily="18" charset="0"/>
                <a:cs typeface="Times New Roman" panose="02020603050405020304" pitchFamily="18" charset="0"/>
              </a:rPr>
              <a:t>Installation:</a:t>
            </a:r>
          </a:p>
          <a:p>
            <a:pPr marL="0" indent="0" algn="just">
              <a:buNone/>
            </a:pPr>
            <a:r>
              <a:rPr lang="en-US" dirty="0" smtClean="0">
                <a:latin typeface="Times New Roman" panose="02020603050405020304" pitchFamily="18" charset="0"/>
                <a:cs typeface="Times New Roman" panose="02020603050405020304" pitchFamily="18" charset="0"/>
              </a:rPr>
              <a:t>Install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OCR Engine.</a:t>
            </a:r>
          </a:p>
          <a:p>
            <a:pPr marL="0" indent="0" algn="just">
              <a:buNone/>
            </a:pPr>
            <a:r>
              <a:rPr lang="en-US" dirty="0" smtClean="0">
                <a:latin typeface="Times New Roman" panose="02020603050405020304" pitchFamily="18" charset="0"/>
                <a:cs typeface="Times New Roman" panose="02020603050405020304" pitchFamily="18" charset="0"/>
              </a:rPr>
              <a:t>Install </a:t>
            </a:r>
            <a:r>
              <a:rPr lang="en-US" dirty="0" err="1">
                <a:latin typeface="Times New Roman" panose="02020603050405020304" pitchFamily="18" charset="0"/>
                <a:cs typeface="Times New Roman" panose="02020603050405020304" pitchFamily="18" charset="0"/>
              </a:rPr>
              <a:t>Pytesseract</a:t>
            </a:r>
            <a:r>
              <a:rPr lang="en-US" dirty="0">
                <a:latin typeface="Times New Roman" panose="02020603050405020304" pitchFamily="18" charset="0"/>
                <a:cs typeface="Times New Roman" panose="02020603050405020304" pitchFamily="18" charset="0"/>
              </a:rPr>
              <a:t> library for Python integration</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Text Extraction: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to extract text from images, focusing on the ROIs identified by YOLO</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hlinkClick r:id="rId2"/>
              </a:rPr>
              <a:t>Deep </a:t>
            </a:r>
            <a:r>
              <a:rPr lang="en-US" dirty="0">
                <a:latin typeface="Times New Roman" panose="02020603050405020304" pitchFamily="18" charset="0"/>
                <a:cs typeface="Times New Roman" panose="02020603050405020304" pitchFamily="18" charset="0"/>
                <a:hlinkClick r:id="rId2"/>
              </a:rPr>
              <a:t>Learning Based OCR Text Recognition Using </a:t>
            </a:r>
            <a:r>
              <a:rPr lang="en-US" dirty="0" err="1">
                <a:latin typeface="Times New Roman" panose="02020603050405020304" pitchFamily="18" charset="0"/>
                <a:cs typeface="Times New Roman" panose="02020603050405020304" pitchFamily="18" charset="0"/>
                <a:hlinkClick r:id="rId2"/>
              </a:rPr>
              <a:t>Tesseract</a:t>
            </a:r>
            <a:r>
              <a:rPr lang="en-US" dirty="0">
                <a:latin typeface="Times New Roman" panose="02020603050405020304" pitchFamily="18" charset="0"/>
                <a:cs typeface="Times New Roman" panose="02020603050405020304" pitchFamily="18" charset="0"/>
                <a:hlinkClick r:id="rId2"/>
              </a:rPr>
              <a:t> and </a:t>
            </a:r>
            <a:r>
              <a:rPr lang="en-US" dirty="0" err="1">
                <a:latin typeface="Times New Roman" panose="02020603050405020304" pitchFamily="18" charset="0"/>
                <a:cs typeface="Times New Roman" panose="02020603050405020304" pitchFamily="18" charset="0"/>
                <a:hlinkClick r:id="rId2"/>
              </a:rPr>
              <a:t>OpenCV</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213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Challenges and Considerations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1893195" y="1669960"/>
            <a:ext cx="9611417" cy="4254322"/>
          </a:xfrm>
        </p:spPr>
        <p:txBody>
          <a:bodyPr/>
          <a:lstStyle/>
          <a:p>
            <a:pPr marL="0" indent="0">
              <a:buNone/>
            </a:pPr>
            <a:r>
              <a:rPr lang="en-US" b="1" dirty="0">
                <a:latin typeface="Times New Roman" panose="02020603050405020304" pitchFamily="18" charset="0"/>
                <a:cs typeface="Times New Roman" panose="02020603050405020304" pitchFamily="18" charset="0"/>
              </a:rPr>
              <a:t>Image Quality:</a:t>
            </a:r>
            <a:r>
              <a:rPr lang="en-US" dirty="0">
                <a:latin typeface="Times New Roman" panose="02020603050405020304" pitchFamily="18" charset="0"/>
                <a:cs typeface="Times New Roman" panose="02020603050405020304" pitchFamily="18" charset="0"/>
              </a:rPr>
              <a:t> Dealing with varying resolutions, noise, and distortions in lab report images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Complex Layouts:</a:t>
            </a:r>
            <a:r>
              <a:rPr lang="en-US" dirty="0">
                <a:latin typeface="Times New Roman" panose="02020603050405020304" pitchFamily="18" charset="0"/>
                <a:cs typeface="Times New Roman" panose="02020603050405020304" pitchFamily="18" charset="0"/>
              </a:rPr>
              <a:t> Handling diverse formats, fonts, and structures within lab reports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Ensuring precise detection and recognition to minimize manual corrections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Automated data extraction for research and analysis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Digital archiving of lab reports for easy retrieval and sharing.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94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t>conclusion</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1893195" y="1669960"/>
            <a:ext cx="9611417" cy="4254322"/>
          </a:xfrm>
        </p:spPr>
        <p:txBody>
          <a:bodyPr/>
          <a:lstStyle/>
          <a:p>
            <a:pPr marL="0" indent="0" algn="just">
              <a:buNone/>
            </a:pPr>
            <a:r>
              <a:rPr lang="en-US" b="1" dirty="0">
                <a:latin typeface="Times New Roman" panose="02020603050405020304" pitchFamily="18" charset="0"/>
                <a:cs typeface="Times New Roman" panose="02020603050405020304" pitchFamily="18" charset="0"/>
              </a:rPr>
              <a:t>Enhanced Accuracy:</a:t>
            </a:r>
            <a:r>
              <a:rPr lang="en-US" dirty="0">
                <a:latin typeface="Times New Roman" panose="02020603050405020304" pitchFamily="18" charset="0"/>
                <a:cs typeface="Times New Roman" panose="02020603050405020304" pitchFamily="18" charset="0"/>
              </a:rPr>
              <a:t> By combining YOLO's precise localization abilities with </a:t>
            </a:r>
            <a:r>
              <a:rPr lang="en-US" dirty="0" err="1">
                <a:latin typeface="Times New Roman" panose="02020603050405020304" pitchFamily="18" charset="0"/>
                <a:cs typeface="Times New Roman" panose="02020603050405020304" pitchFamily="18" charset="0"/>
              </a:rPr>
              <a:t>Tesseract's</a:t>
            </a:r>
            <a:r>
              <a:rPr lang="en-US" dirty="0">
                <a:latin typeface="Times New Roman" panose="02020603050405020304" pitchFamily="18" charset="0"/>
                <a:cs typeface="Times New Roman" panose="02020603050405020304" pitchFamily="18" charset="0"/>
              </a:rPr>
              <a:t> effective text recognition, the system can accurately extract relevant information, reducing the likelihood of errors</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The integration streamlines the OCR process, enabling the handling of complex document layouts commonly found in lab reports, thereby improving processing speed and reliability</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 conclusion, developing a custom OCR system by integrating YOLO and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offers a powerful solution for automating the extraction of specific content from lab reports, facilitating the conversion of complex documents into editable formats, and streamlining data analysis workflows.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14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9572" y="2318197"/>
            <a:ext cx="4507605" cy="1725769"/>
          </a:xfrm>
        </p:spPr>
        <p:txBody>
          <a:bodyPr>
            <a:normAutofit/>
          </a:bodyPr>
          <a:lstStyle/>
          <a:p>
            <a:pPr marL="0" indent="0">
              <a:buNone/>
            </a:pPr>
            <a:r>
              <a:rPr lang="en-US" sz="6000" b="1" dirty="0" smtClean="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751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9" y="624110"/>
            <a:ext cx="9765964" cy="85696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Project Overview :</a:t>
            </a:r>
            <a:r>
              <a:rPr lang="en-US" b="1" dirty="0" smtClean="0"/>
              <a:t/>
            </a:r>
            <a:br>
              <a:rPr lang="en-US" b="1" dirty="0" smtClean="0"/>
            </a:br>
            <a:endParaRPr lang="en-US" dirty="0"/>
          </a:p>
        </p:txBody>
      </p:sp>
      <p:sp>
        <p:nvSpPr>
          <p:cNvPr id="3" name="Content Placeholder 2"/>
          <p:cNvSpPr>
            <a:spLocks noGrp="1"/>
          </p:cNvSpPr>
          <p:nvPr>
            <p:ph idx="1"/>
          </p:nvPr>
        </p:nvSpPr>
        <p:spPr>
          <a:xfrm>
            <a:off x="1738649" y="1481070"/>
            <a:ext cx="9765963" cy="4430152"/>
          </a:xfrm>
        </p:spPr>
        <p:txBody>
          <a:bodyPr>
            <a:normAutofit/>
          </a:bodyPr>
          <a:lstStyle/>
          <a:p>
            <a:pPr algn="just"/>
            <a:r>
              <a:rPr lang="en-US" dirty="0">
                <a:latin typeface="Times New Roman" panose="02020603050405020304" pitchFamily="18" charset="0"/>
                <a:cs typeface="Times New Roman" panose="02020603050405020304" pitchFamily="18" charset="0"/>
              </a:rPr>
              <a:t>Build a Custom OCR by combining YOLO and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to read the specific contents of a Lab Report and convert it into an editable file. Use YOLO_V3 to trained on the personal dataset. Then the coordinates of the detected objects are passed for cropping the detected objects and storing them in another list. This list is passed through the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to get the desired output.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of the most widely used OCR tools is the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Engine, an open-source project that has seen significant improvements with advancements in deep learning</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OCR can be complex, especially when working with different fonts, page formats, or distorted text in natural environments. But with the right techniques, like combining </a:t>
            </a:r>
            <a:r>
              <a:rPr lang="en-US" dirty="0" err="1">
                <a:latin typeface="Times New Roman" panose="02020603050405020304" pitchFamily="18" charset="0"/>
                <a:cs typeface="Times New Roman" panose="02020603050405020304" pitchFamily="18" charset="0"/>
              </a:rPr>
              <a:t>Tesseract</a:t>
            </a:r>
            <a:r>
              <a:rPr lang="en-US" dirty="0">
                <a:latin typeface="Times New Roman" panose="02020603050405020304" pitchFamily="18" charset="0"/>
                <a:cs typeface="Times New Roman" panose="02020603050405020304" pitchFamily="18" charset="0"/>
              </a:rPr>
              <a:t> with Python and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you can harness the power of deep learning to achieve high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70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9" y="624110"/>
            <a:ext cx="9765964" cy="856960"/>
          </a:xfrm>
        </p:spPr>
        <p:txBody>
          <a:bodyPr>
            <a:normAutofit fontScale="90000"/>
          </a:bodyPr>
          <a:lstStyle/>
          <a:p>
            <a:r>
              <a:rPr lang="en-US" b="1" dirty="0">
                <a:latin typeface="Times New Roman" panose="02020603050405020304" pitchFamily="18" charset="0"/>
                <a:cs typeface="Times New Roman" panose="02020603050405020304" pitchFamily="18" charset="0"/>
              </a:rPr>
              <a:t>Overview of OCR:</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8649" y="1481069"/>
            <a:ext cx="9765963" cy="4842457"/>
          </a:xfrm>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What is OCR (Optical Character Recognition</a:t>
            </a:r>
            <a:r>
              <a:rPr lang="en-US" b="1"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Optical Character Recognition (OCR) is the process that converts an image of text into a machine-readable text format. For example, if you scan a form or a receipt, your computer saves the scan as an image file. You cannot use a text editor to edit, search, or count the words in the image file. However, you can use OCR to convert the image into a text document with its contents stored as text data.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Why is OCR important</a:t>
            </a:r>
            <a:r>
              <a:rPr lang="en-US" b="1" dirty="0" smtClean="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Most business workflows involve receiving information from print media. Paper forms, invoices, scanned legal documents, and printed contracts are all part of business processes. These large volumes of paperwork take a lot of time and space to store and manage. Though paperless document management is the way to go, scanning the document into an image creates challenges. The process requires manual intervention and can be tedious and slow.</a:t>
            </a:r>
          </a:p>
          <a:p>
            <a:pPr algn="just"/>
            <a:r>
              <a:rPr lang="en-US" sz="2100" dirty="0">
                <a:latin typeface="Times New Roman" panose="02020603050405020304" pitchFamily="18" charset="0"/>
                <a:cs typeface="Times New Roman" panose="02020603050405020304" pitchFamily="18" charset="0"/>
              </a:rPr>
              <a:t>Moreover, digitizing this document content creates image files with the text hidden within it. Text in images cannot be processed by word processing software in the same way as text documents. OCR technology solves the problem by converting text images into text data that can be analyzed by other business software. You can then use the data to conduct analytics, streamline operations, automate processes, and improve productivity.</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47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69" y="624110"/>
            <a:ext cx="9778843" cy="1280890"/>
          </a:xfrm>
        </p:spPr>
        <p:txBody>
          <a:bodyPr>
            <a:normAutofit fontScale="90000"/>
          </a:bodyPr>
          <a:lstStyle/>
          <a:p>
            <a:r>
              <a:rPr lang="en-US" b="1" dirty="0"/>
              <a:t>How does OCR work?</a:t>
            </a:r>
            <a:r>
              <a:rPr lang="en-US" dirty="0"/>
              <a:t/>
            </a:r>
            <a:br>
              <a:rPr lang="en-US" dirty="0"/>
            </a:br>
            <a:r>
              <a:rPr lang="en-US" dirty="0"/>
              <a:t/>
            </a:r>
            <a:br>
              <a:rPr lang="en-US" dirty="0"/>
            </a:br>
            <a:r>
              <a:rPr lang="en-US" b="1" dirty="0"/>
              <a:t/>
            </a:r>
            <a:br>
              <a:rPr lang="en-US" b="1" dirty="0"/>
            </a:br>
            <a:endParaRPr lang="en-US" dirty="0"/>
          </a:p>
        </p:txBody>
      </p:sp>
      <p:sp>
        <p:nvSpPr>
          <p:cNvPr id="3" name="Content Placeholder 2"/>
          <p:cNvSpPr>
            <a:spLocks noGrp="1"/>
          </p:cNvSpPr>
          <p:nvPr>
            <p:ph idx="1"/>
          </p:nvPr>
        </p:nvSpPr>
        <p:spPr>
          <a:xfrm>
            <a:off x="1725769" y="1442433"/>
            <a:ext cx="9778843" cy="473942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OCR engine or OCR software works by using the following steps:</a:t>
            </a:r>
          </a:p>
          <a:p>
            <a:pPr marL="0" indent="0" algn="just">
              <a:buNone/>
            </a:pPr>
            <a:r>
              <a:rPr lang="en-US" b="1" dirty="0">
                <a:latin typeface="Times New Roman" panose="02020603050405020304" pitchFamily="18" charset="0"/>
                <a:cs typeface="Times New Roman" panose="02020603050405020304" pitchFamily="18" charset="0"/>
              </a:rPr>
              <a:t>Image acquisition</a:t>
            </a:r>
          </a:p>
          <a:p>
            <a:pPr algn="just"/>
            <a:r>
              <a:rPr lang="en-US" dirty="0">
                <a:latin typeface="Times New Roman" panose="02020603050405020304" pitchFamily="18" charset="0"/>
                <a:cs typeface="Times New Roman" panose="02020603050405020304" pitchFamily="18" charset="0"/>
              </a:rPr>
              <a:t>A scanner reads documents and converts them to binary data. The OCR software analyzes the scanned image and classifies the light areas as background and the dark areas as text.</a:t>
            </a:r>
          </a:p>
          <a:p>
            <a:pPr marL="0" indent="0" algn="just">
              <a:buNone/>
            </a:pPr>
            <a:r>
              <a:rPr lang="en-US" b="1" dirty="0">
                <a:latin typeface="Times New Roman" panose="02020603050405020304" pitchFamily="18" charset="0"/>
                <a:cs typeface="Times New Roman" panose="02020603050405020304" pitchFamily="18" charset="0"/>
              </a:rPr>
              <a:t>Preprocessing</a:t>
            </a:r>
          </a:p>
          <a:p>
            <a:pPr algn="just"/>
            <a:r>
              <a:rPr lang="en-US" dirty="0">
                <a:latin typeface="Times New Roman" panose="02020603050405020304" pitchFamily="18" charset="0"/>
                <a:cs typeface="Times New Roman" panose="02020603050405020304" pitchFamily="18" charset="0"/>
              </a:rPr>
              <a:t>The OCR software first cleans the image and removes errors to prepare it for reading. These are some of its cleaning techniques:</a:t>
            </a:r>
          </a:p>
          <a:p>
            <a:pPr algn="just"/>
            <a:r>
              <a:rPr lang="en-US" dirty="0" err="1">
                <a:latin typeface="Times New Roman" panose="02020603050405020304" pitchFamily="18" charset="0"/>
                <a:cs typeface="Times New Roman" panose="02020603050405020304" pitchFamily="18" charset="0"/>
              </a:rPr>
              <a:t>Deskewing</a:t>
            </a:r>
            <a:r>
              <a:rPr lang="en-US" dirty="0">
                <a:latin typeface="Times New Roman" panose="02020603050405020304" pitchFamily="18" charset="0"/>
                <a:cs typeface="Times New Roman" panose="02020603050405020304" pitchFamily="18" charset="0"/>
              </a:rPr>
              <a:t> or tilting the scanned document slightly to fix alignment issues during the scan.</a:t>
            </a:r>
          </a:p>
          <a:p>
            <a:pPr algn="just"/>
            <a:r>
              <a:rPr lang="en-US" dirty="0" err="1">
                <a:latin typeface="Times New Roman" panose="02020603050405020304" pitchFamily="18" charset="0"/>
                <a:cs typeface="Times New Roman" panose="02020603050405020304" pitchFamily="18" charset="0"/>
              </a:rPr>
              <a:t>Despeckling</a:t>
            </a:r>
            <a:r>
              <a:rPr lang="en-US" dirty="0">
                <a:latin typeface="Times New Roman" panose="02020603050405020304" pitchFamily="18" charset="0"/>
                <a:cs typeface="Times New Roman" panose="02020603050405020304" pitchFamily="18" charset="0"/>
              </a:rPr>
              <a:t> or removing any digital image spots or smoothing the edges of text images.</a:t>
            </a:r>
          </a:p>
          <a:p>
            <a:pPr algn="just"/>
            <a:r>
              <a:rPr lang="en-US" dirty="0">
                <a:latin typeface="Times New Roman" panose="02020603050405020304" pitchFamily="18" charset="0"/>
                <a:cs typeface="Times New Roman" panose="02020603050405020304" pitchFamily="18" charset="0"/>
              </a:rPr>
              <a:t>Cleaning up boxes and lines in the image.</a:t>
            </a:r>
          </a:p>
          <a:p>
            <a:pPr algn="just"/>
            <a:r>
              <a:rPr lang="en-US" dirty="0">
                <a:latin typeface="Times New Roman" panose="02020603050405020304" pitchFamily="18" charset="0"/>
                <a:cs typeface="Times New Roman" panose="02020603050405020304" pitchFamily="18" charset="0"/>
              </a:rPr>
              <a:t>Script recognition for multi-language OCR technology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6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7589" y="772732"/>
            <a:ext cx="9547023" cy="513849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Text recognition</a:t>
            </a:r>
          </a:p>
          <a:p>
            <a:pPr algn="just"/>
            <a:r>
              <a:rPr lang="en-US" dirty="0">
                <a:latin typeface="Times New Roman" panose="02020603050405020304" pitchFamily="18" charset="0"/>
                <a:cs typeface="Times New Roman" panose="02020603050405020304" pitchFamily="18" charset="0"/>
              </a:rPr>
              <a:t>The two main types of OCR algorithms or software processes that an OCR software uses for text recognition are called pattern matching and feature extraction.</a:t>
            </a:r>
          </a:p>
          <a:p>
            <a:pPr marL="0" indent="0" algn="just">
              <a:buNone/>
            </a:pPr>
            <a:r>
              <a:rPr lang="en-US" b="1" dirty="0">
                <a:latin typeface="Times New Roman" panose="02020603050405020304" pitchFamily="18" charset="0"/>
                <a:cs typeface="Times New Roman" panose="02020603050405020304" pitchFamily="18" charset="0"/>
              </a:rPr>
              <a:t>Pattern matching</a:t>
            </a:r>
          </a:p>
          <a:p>
            <a:pPr algn="just"/>
            <a:r>
              <a:rPr lang="en-US" dirty="0">
                <a:latin typeface="Times New Roman" panose="02020603050405020304" pitchFamily="18" charset="0"/>
                <a:cs typeface="Times New Roman" panose="02020603050405020304" pitchFamily="18" charset="0"/>
              </a:rPr>
              <a:t>Pattern matching works by isolating a character image, called a glyph, and comparing it with a similarly stored glyph. Pattern recognition works only if the stored glyph has a similar font and scale to the input glyph. This method works well with scanned images of documents that have been typed in a known font.</a:t>
            </a:r>
          </a:p>
          <a:p>
            <a:pPr marL="0" indent="0" algn="just">
              <a:buNone/>
            </a:pPr>
            <a:r>
              <a:rPr lang="en-US" b="1" dirty="0">
                <a:latin typeface="Times New Roman" panose="02020603050405020304" pitchFamily="18" charset="0"/>
                <a:cs typeface="Times New Roman" panose="02020603050405020304" pitchFamily="18" charset="0"/>
              </a:rPr>
              <a:t>Feature extraction</a:t>
            </a:r>
          </a:p>
          <a:p>
            <a:pPr algn="just"/>
            <a:r>
              <a:rPr lang="en-US" dirty="0">
                <a:latin typeface="Times New Roman" panose="02020603050405020304" pitchFamily="18" charset="0"/>
                <a:cs typeface="Times New Roman" panose="02020603050405020304" pitchFamily="18" charset="0"/>
              </a:rPr>
              <a:t>Feature extraction breaks down or decomposes the glyphs into features such as lines, closed loops, line direction, and line intersections. It then uses these features to find the best match or the nearest neighbor among its various stored glyphs.</a:t>
            </a:r>
          </a:p>
          <a:p>
            <a:pPr marL="0" indent="0" algn="just">
              <a:buNone/>
            </a:pPr>
            <a:r>
              <a:rPr lang="en-US" b="1" dirty="0" err="1">
                <a:latin typeface="Times New Roman" panose="02020603050405020304" pitchFamily="18" charset="0"/>
                <a:cs typeface="Times New Roman" panose="02020603050405020304" pitchFamily="18" charset="0"/>
              </a:rPr>
              <a:t>Postprocessing</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analysis, the system converts the extracted text data into a computerized file. Some OCR systems can create annotated PDF files that include both the before and after versions of the scanned document.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98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611231"/>
            <a:ext cx="8911687" cy="908476"/>
          </a:xfrm>
        </p:spPr>
        <p:txBody>
          <a:bodyPr>
            <a:normAutofit/>
          </a:bodyPr>
          <a:lstStyle/>
          <a:p>
            <a:r>
              <a:rPr lang="en-US" b="1" dirty="0"/>
              <a:t>What are the types of OCR?</a:t>
            </a:r>
          </a:p>
        </p:txBody>
      </p:sp>
      <p:sp>
        <p:nvSpPr>
          <p:cNvPr id="3" name="Content Placeholder 2"/>
          <p:cNvSpPr>
            <a:spLocks noGrp="1"/>
          </p:cNvSpPr>
          <p:nvPr>
            <p:ph idx="1"/>
          </p:nvPr>
        </p:nvSpPr>
        <p:spPr>
          <a:xfrm>
            <a:off x="1871708" y="1365161"/>
            <a:ext cx="9632904" cy="4546061"/>
          </a:xfrm>
        </p:spPr>
        <p:txBody>
          <a:bodyPr/>
          <a:lstStyle/>
          <a:p>
            <a:pPr marL="0" indent="0" algn="just">
              <a:buNone/>
            </a:pPr>
            <a:r>
              <a:rPr lang="en-US" dirty="0">
                <a:latin typeface="Times New Roman" panose="02020603050405020304" pitchFamily="18" charset="0"/>
                <a:cs typeface="Times New Roman" panose="02020603050405020304" pitchFamily="18" charset="0"/>
              </a:rPr>
              <a:t>Data scientists classify different types of OCR technologies based on their use and application. The following are a few examples:</a:t>
            </a:r>
          </a:p>
          <a:p>
            <a:pPr marL="0" indent="0" algn="just">
              <a:buNone/>
            </a:pPr>
            <a:r>
              <a:rPr lang="en-US" b="1" dirty="0">
                <a:latin typeface="Times New Roman" panose="02020603050405020304" pitchFamily="18" charset="0"/>
                <a:cs typeface="Times New Roman" panose="02020603050405020304" pitchFamily="18" charset="0"/>
              </a:rPr>
              <a:t>Simple optical character recognition software</a:t>
            </a:r>
          </a:p>
          <a:p>
            <a:pPr algn="just"/>
            <a:r>
              <a:rPr lang="en-US" dirty="0">
                <a:latin typeface="Times New Roman" panose="02020603050405020304" pitchFamily="18" charset="0"/>
                <a:cs typeface="Times New Roman" panose="02020603050405020304" pitchFamily="18" charset="0"/>
              </a:rPr>
              <a:t>A simple OCR engine works by storing many different font and text image patterns as templates. The OCR software uses pattern-matching algorithms to compare text images, character by character, to its internal database. If the system matches the text word by word, it is called optical word recognition. This solution has limitations because there are virtually unlimited font and handwriting styles, and every single type cannot be captured and stored in the database</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Intelligent word recognition</a:t>
            </a:r>
          </a:p>
          <a:p>
            <a:pPr algn="just"/>
            <a:r>
              <a:rPr lang="en-US" dirty="0">
                <a:latin typeface="Times New Roman" panose="02020603050405020304" pitchFamily="18" charset="0"/>
                <a:cs typeface="Times New Roman" panose="02020603050405020304" pitchFamily="18" charset="0"/>
              </a:rPr>
              <a:t>Intelligent word recognition systems work on the same principles as ICR, but process whole word images instead of preprocessing the images into characters.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65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195" y="785611"/>
            <a:ext cx="9611417" cy="513867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Intelligent character recognition software</a:t>
            </a:r>
          </a:p>
          <a:p>
            <a:r>
              <a:rPr lang="en-US" dirty="0">
                <a:latin typeface="Times New Roman" panose="02020603050405020304" pitchFamily="18" charset="0"/>
                <a:cs typeface="Times New Roman" panose="02020603050405020304" pitchFamily="18" charset="0"/>
              </a:rPr>
              <a:t>Modern OCR systems use intelligent character recognition (ICR) technology to read the text in the same way humans do. They use advanced methods that train machines to behave like humans by using machine learning software. A machine learning system called a neural network analyzes the text over many levels, processing the image repeatedly. It looks for different image attributes, such as curves, lines, intersections, and loops, and combines the results of all these different levels of analysis to get the final result. Even though ICR typically processes the images one character at a time, the process is fast, with results obtained in seconds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Optical mark recognition</a:t>
            </a:r>
          </a:p>
          <a:p>
            <a:r>
              <a:rPr lang="en-US" dirty="0">
                <a:latin typeface="Times New Roman" panose="02020603050405020304" pitchFamily="18" charset="0"/>
                <a:cs typeface="Times New Roman" panose="02020603050405020304" pitchFamily="18" charset="0"/>
              </a:rPr>
              <a:t>Optical mark recognition identifies logos, watermarks, and other text symbols in a document.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1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What are the benefits of OCR</a:t>
            </a:r>
            <a:r>
              <a:rPr lang="en-US" b="1" dirty="0" smtClean="0">
                <a:latin typeface="Times New Roman" panose="02020603050405020304" pitchFamily="18" charset="0"/>
                <a:cs typeface="Times New Roman" panose="02020603050405020304" pitchFamily="18" charset="0"/>
              </a:rPr>
              <a:t>?</a:t>
            </a:r>
            <a:r>
              <a:rPr lang="en-US" b="1" dirty="0"/>
              <a:t/>
            </a:r>
            <a:br>
              <a:rPr lang="en-US" b="1" dirty="0"/>
            </a:br>
            <a:endParaRPr lang="en-US" dirty="0"/>
          </a:p>
        </p:txBody>
      </p:sp>
      <p:sp>
        <p:nvSpPr>
          <p:cNvPr id="3" name="Content Placeholder 2"/>
          <p:cNvSpPr>
            <a:spLocks noGrp="1"/>
          </p:cNvSpPr>
          <p:nvPr>
            <p:ph idx="1"/>
          </p:nvPr>
        </p:nvSpPr>
        <p:spPr>
          <a:xfrm>
            <a:off x="1893195" y="1669960"/>
            <a:ext cx="9611417" cy="4705082"/>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following are major benefits of OCR technology:</a:t>
            </a:r>
          </a:p>
          <a:p>
            <a:pPr marL="0" indent="0" algn="just">
              <a:buNone/>
            </a:pPr>
            <a:r>
              <a:rPr lang="en-US" b="1" dirty="0">
                <a:latin typeface="Times New Roman" panose="02020603050405020304" pitchFamily="18" charset="0"/>
                <a:cs typeface="Times New Roman" panose="02020603050405020304" pitchFamily="18" charset="0"/>
              </a:rPr>
              <a:t>Searchable text</a:t>
            </a:r>
          </a:p>
          <a:p>
            <a:pPr algn="just"/>
            <a:r>
              <a:rPr lang="en-US" dirty="0">
                <a:latin typeface="Times New Roman" panose="02020603050405020304" pitchFamily="18" charset="0"/>
                <a:cs typeface="Times New Roman" panose="02020603050405020304" pitchFamily="18" charset="0"/>
              </a:rPr>
              <a:t>Businesses can convert their existing and new documents into a fully searchable knowledge archive. They can also process the text database automatically by using data analytics software for further knowledge processing.</a:t>
            </a:r>
          </a:p>
          <a:p>
            <a:pPr marL="0" indent="0" algn="just">
              <a:buNone/>
            </a:pPr>
            <a:r>
              <a:rPr lang="en-US" b="1" dirty="0">
                <a:latin typeface="Times New Roman" panose="02020603050405020304" pitchFamily="18" charset="0"/>
                <a:cs typeface="Times New Roman" panose="02020603050405020304" pitchFamily="18" charset="0"/>
              </a:rPr>
              <a:t>Operational efficiency</a:t>
            </a:r>
          </a:p>
          <a:p>
            <a:pPr algn="just"/>
            <a:r>
              <a:rPr lang="en-US" dirty="0">
                <a:latin typeface="Times New Roman" panose="02020603050405020304" pitchFamily="18" charset="0"/>
                <a:cs typeface="Times New Roman" panose="02020603050405020304" pitchFamily="18" charset="0"/>
              </a:rPr>
              <a:t>You can improve efficiency by using OCR software to automatically integrate document workflows and digital workflows within your business. Here are some examples of what OCR software can do:</a:t>
            </a:r>
          </a:p>
          <a:p>
            <a:pPr algn="just"/>
            <a:r>
              <a:rPr lang="en-US" dirty="0">
                <a:latin typeface="Times New Roman" panose="02020603050405020304" pitchFamily="18" charset="0"/>
                <a:cs typeface="Times New Roman" panose="02020603050405020304" pitchFamily="18" charset="0"/>
              </a:rPr>
              <a:t>Scan hand-filled forms for automated verification, reviews, editing, and analysis. This saves the time required for manual document processing and data entry.</a:t>
            </a:r>
          </a:p>
          <a:p>
            <a:pPr algn="just"/>
            <a:r>
              <a:rPr lang="en-US" dirty="0">
                <a:latin typeface="Times New Roman" panose="02020603050405020304" pitchFamily="18" charset="0"/>
                <a:cs typeface="Times New Roman" panose="02020603050405020304" pitchFamily="18" charset="0"/>
              </a:rPr>
              <a:t>Find the required documents by quickly searching for a term in the database so that you don't have to manually sort through files in a box.</a:t>
            </a:r>
          </a:p>
          <a:p>
            <a:pPr algn="just"/>
            <a:r>
              <a:rPr lang="en-US" dirty="0">
                <a:latin typeface="Times New Roman" panose="02020603050405020304" pitchFamily="18" charset="0"/>
                <a:cs typeface="Times New Roman" panose="02020603050405020304" pitchFamily="18" charset="0"/>
              </a:rPr>
              <a:t>Convert handwritten notes to editable texts and documents.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625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How can AWS help with OCR</a:t>
            </a:r>
            <a:r>
              <a:rPr lang="en-US" b="1" dirty="0" smtClean="0">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p:cNvSpPr>
            <a:spLocks noGrp="1"/>
          </p:cNvSpPr>
          <p:nvPr>
            <p:ph idx="1"/>
          </p:nvPr>
        </p:nvSpPr>
        <p:spPr>
          <a:xfrm>
            <a:off x="1893195" y="1669960"/>
            <a:ext cx="9611417" cy="4705082"/>
          </a:xfrm>
        </p:spPr>
        <p:txBody>
          <a:bodyPr>
            <a:normAutofit/>
          </a:bodyPr>
          <a:lstStyle/>
          <a:p>
            <a:pPr algn="just"/>
            <a:r>
              <a:rPr lang="en-US" dirty="0">
                <a:latin typeface="Times New Roman" panose="02020603050405020304" pitchFamily="18" charset="0"/>
                <a:cs typeface="Times New Roman" panose="02020603050405020304" pitchFamily="18" charset="0"/>
              </a:rPr>
              <a:t>AWS offers two services that can help you implement OCR in your business:</a:t>
            </a:r>
          </a:p>
          <a:p>
            <a:pPr algn="just"/>
            <a:r>
              <a:rPr lang="en-US" u="sng" dirty="0">
                <a:solidFill>
                  <a:schemeClr val="tx1"/>
                </a:solidFill>
                <a:latin typeface="Times New Roman" panose="02020603050405020304" pitchFamily="18" charset="0"/>
                <a:cs typeface="Times New Roman" panose="02020603050405020304" pitchFamily="18" charset="0"/>
                <a:hlinkClick r:id="rId2"/>
              </a:rPr>
              <a:t>Amazon </a:t>
            </a:r>
            <a:r>
              <a:rPr lang="en-US" u="sng" dirty="0" err="1">
                <a:solidFill>
                  <a:schemeClr val="tx1"/>
                </a:solidFill>
                <a:latin typeface="Times New Roman" panose="02020603050405020304" pitchFamily="18" charset="0"/>
                <a:cs typeface="Times New Roman" panose="02020603050405020304" pitchFamily="18" charset="0"/>
                <a:hlinkClick r:id="rId2"/>
              </a:rPr>
              <a:t>Textract</a:t>
            </a:r>
            <a:r>
              <a:rPr lang="en-US" dirty="0">
                <a:latin typeface="Times New Roman" panose="02020603050405020304" pitchFamily="18" charset="0"/>
                <a:cs typeface="Times New Roman" panose="02020603050405020304" pitchFamily="18" charset="0"/>
              </a:rPr>
              <a:t> is a machine learning (ML) service that uses OCR to automatically extract text, handwriting, and data from scanned documents such as PDFs. It can read thousands of different documents in multiple layouts and formats at high speed. When it extracts information from documents, Amazon </a:t>
            </a:r>
            <a:r>
              <a:rPr lang="en-US" dirty="0" err="1">
                <a:latin typeface="Times New Roman" panose="02020603050405020304" pitchFamily="18" charset="0"/>
                <a:cs typeface="Times New Roman" panose="02020603050405020304" pitchFamily="18" charset="0"/>
              </a:rPr>
              <a:t>Textract</a:t>
            </a:r>
            <a:r>
              <a:rPr lang="en-US" dirty="0">
                <a:latin typeface="Times New Roman" panose="02020603050405020304" pitchFamily="18" charset="0"/>
                <a:cs typeface="Times New Roman" panose="02020603050405020304" pitchFamily="18" charset="0"/>
              </a:rPr>
              <a:t> returns a confidence score for everything it identifies so that you can make informed decisions about how you want to use the results.</a:t>
            </a:r>
          </a:p>
          <a:p>
            <a:pPr algn="just"/>
            <a:r>
              <a:rPr lang="en-US" u="sng" dirty="0">
                <a:latin typeface="Times New Roman" panose="02020603050405020304" pitchFamily="18" charset="0"/>
                <a:cs typeface="Times New Roman" panose="02020603050405020304" pitchFamily="18" charset="0"/>
                <a:hlinkClick r:id="rId3"/>
              </a:rPr>
              <a:t>Amazon </a:t>
            </a:r>
            <a:r>
              <a:rPr lang="en-US" u="sng" dirty="0" err="1">
                <a:latin typeface="Times New Roman" panose="02020603050405020304" pitchFamily="18" charset="0"/>
                <a:cs typeface="Times New Roman" panose="02020603050405020304" pitchFamily="18" charset="0"/>
                <a:hlinkClick r:id="rId3"/>
              </a:rPr>
              <a:t>Rekognition</a:t>
            </a:r>
            <a:r>
              <a:rPr lang="en-US" dirty="0">
                <a:latin typeface="Times New Roman" panose="02020603050405020304" pitchFamily="18" charset="0"/>
                <a:cs typeface="Times New Roman" panose="02020603050405020304" pitchFamily="18" charset="0"/>
              </a:rPr>
              <a:t> can analyze millions of images and videos within minutes and augment human visual review tasks with artificial intelligence. You can use Amazon </a:t>
            </a:r>
            <a:r>
              <a:rPr lang="en-US" dirty="0" err="1">
                <a:latin typeface="Times New Roman" panose="02020603050405020304" pitchFamily="18" charset="0"/>
                <a:cs typeface="Times New Roman" panose="02020603050405020304" pitchFamily="18" charset="0"/>
              </a:rPr>
              <a:t>Rekognition</a:t>
            </a:r>
            <a:r>
              <a:rPr lang="en-US" dirty="0">
                <a:latin typeface="Times New Roman" panose="02020603050405020304" pitchFamily="18" charset="0"/>
                <a:cs typeface="Times New Roman" panose="02020603050405020304" pitchFamily="18" charset="0"/>
              </a:rPr>
              <a:t> APIs to extract text from both images and videos. You can extract skewed and distorted text from images and videos of street signs, social media posts, and product packaging.</a:t>
            </a: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07617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TotalTime>
  <Words>1189</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Custom-Object Character Recognition(OCR) on AWS</vt:lpstr>
      <vt:lpstr>Project Overview : </vt:lpstr>
      <vt:lpstr>Overview of OCR: </vt:lpstr>
      <vt:lpstr>How does OCR work?   </vt:lpstr>
      <vt:lpstr>PowerPoint Presentation</vt:lpstr>
      <vt:lpstr>What are the types of OCR?</vt:lpstr>
      <vt:lpstr>PowerPoint Presentation</vt:lpstr>
      <vt:lpstr>What are the benefits of OCR? </vt:lpstr>
      <vt:lpstr>How can AWS help with OCR? </vt:lpstr>
      <vt:lpstr>System Workflow</vt:lpstr>
      <vt:lpstr>Training YOLO for Custom Object Detection</vt:lpstr>
      <vt:lpstr>Implementing Text Recognition with Tesseract </vt:lpstr>
      <vt:lpstr>Challenges and Considerations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Career-Recommendation-System-using-ML</dc:title>
  <dc:creator>LENOVO</dc:creator>
  <cp:lastModifiedBy>LENOVO</cp:lastModifiedBy>
  <cp:revision>14</cp:revision>
  <dcterms:created xsi:type="dcterms:W3CDTF">2025-01-26T14:13:34Z</dcterms:created>
  <dcterms:modified xsi:type="dcterms:W3CDTF">2025-03-15T17:50:08Z</dcterms:modified>
</cp:coreProperties>
</file>