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sldIdLst>
    <p:sldId id="256" r:id="rId2"/>
    <p:sldId id="258" r:id="rId3"/>
    <p:sldId id="261" r:id="rId4"/>
    <p:sldId id="263" r:id="rId5"/>
    <p:sldId id="262" r:id="rId6"/>
    <p:sldId id="260" r:id="rId7"/>
    <p:sldId id="259" r:id="rId8"/>
    <p:sldId id="264" r:id="rId9"/>
    <p:sldId id="265" r:id="rId10"/>
    <p:sldId id="266" r:id="rId11"/>
    <p:sldId id="267" r:id="rId12"/>
    <p:sldId id="268" r:id="rId13"/>
    <p:sldId id="25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9908D6F-CB0A-4464-A237-7353435A2502}"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62A5612-DF56-4A93-A9F7-7C3A4643B289}" type="slidenum">
              <a:rPr lang="en-US" smtClean="0"/>
              <a:t>‹#›</a:t>
            </a:fld>
            <a:endParaRPr lang="en-US"/>
          </a:p>
        </p:txBody>
      </p:sp>
    </p:spTree>
    <p:extLst>
      <p:ext uri="{BB962C8B-B14F-4D97-AF65-F5344CB8AC3E}">
        <p14:creationId xmlns:p14="http://schemas.microsoft.com/office/powerpoint/2010/main" val="3717409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908D6F-CB0A-4464-A237-7353435A2502}"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62A5612-DF56-4A93-A9F7-7C3A4643B289}" type="slidenum">
              <a:rPr lang="en-US" smtClean="0"/>
              <a:t>‹#›</a:t>
            </a:fld>
            <a:endParaRPr lang="en-US"/>
          </a:p>
        </p:txBody>
      </p:sp>
    </p:spTree>
    <p:extLst>
      <p:ext uri="{BB962C8B-B14F-4D97-AF65-F5344CB8AC3E}">
        <p14:creationId xmlns:p14="http://schemas.microsoft.com/office/powerpoint/2010/main" val="2755662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908D6F-CB0A-4464-A237-7353435A2502}"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62A5612-DF56-4A93-A9F7-7C3A4643B28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214547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9908D6F-CB0A-4464-A237-7353435A2502}" type="datetimeFigureOut">
              <a:rPr lang="en-US" smtClean="0"/>
              <a:t>1/25/2025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62A5612-DF56-4A93-A9F7-7C3A4643B289}" type="slidenum">
              <a:rPr lang="en-US" smtClean="0"/>
              <a:t>‹#›</a:t>
            </a:fld>
            <a:endParaRPr lang="en-US"/>
          </a:p>
        </p:txBody>
      </p:sp>
    </p:spTree>
    <p:extLst>
      <p:ext uri="{BB962C8B-B14F-4D97-AF65-F5344CB8AC3E}">
        <p14:creationId xmlns:p14="http://schemas.microsoft.com/office/powerpoint/2010/main" val="353534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9908D6F-CB0A-4464-A237-7353435A2502}" type="datetimeFigureOut">
              <a:rPr lang="en-US" smtClean="0"/>
              <a:t>1/25/2025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62A5612-DF56-4A93-A9F7-7C3A4643B28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252047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9908D6F-CB0A-4464-A237-7353435A2502}" type="datetimeFigureOut">
              <a:rPr lang="en-US" smtClean="0"/>
              <a:t>1/25/2025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62A5612-DF56-4A93-A9F7-7C3A4643B289}" type="slidenum">
              <a:rPr lang="en-US" smtClean="0"/>
              <a:t>‹#›</a:t>
            </a:fld>
            <a:endParaRPr lang="en-US"/>
          </a:p>
        </p:txBody>
      </p:sp>
    </p:spTree>
    <p:extLst>
      <p:ext uri="{BB962C8B-B14F-4D97-AF65-F5344CB8AC3E}">
        <p14:creationId xmlns:p14="http://schemas.microsoft.com/office/powerpoint/2010/main" val="17616079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908D6F-CB0A-4464-A237-7353435A2502}"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62A5612-DF56-4A93-A9F7-7C3A4643B289}" type="slidenum">
              <a:rPr lang="en-US" smtClean="0"/>
              <a:t>‹#›</a:t>
            </a:fld>
            <a:endParaRPr lang="en-US"/>
          </a:p>
        </p:txBody>
      </p:sp>
    </p:spTree>
    <p:extLst>
      <p:ext uri="{BB962C8B-B14F-4D97-AF65-F5344CB8AC3E}">
        <p14:creationId xmlns:p14="http://schemas.microsoft.com/office/powerpoint/2010/main" val="40452962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908D6F-CB0A-4464-A237-7353435A2502}"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62A5612-DF56-4A93-A9F7-7C3A4643B289}" type="slidenum">
              <a:rPr lang="en-US" smtClean="0"/>
              <a:t>‹#›</a:t>
            </a:fld>
            <a:endParaRPr lang="en-US"/>
          </a:p>
        </p:txBody>
      </p:sp>
    </p:spTree>
    <p:extLst>
      <p:ext uri="{BB962C8B-B14F-4D97-AF65-F5344CB8AC3E}">
        <p14:creationId xmlns:p14="http://schemas.microsoft.com/office/powerpoint/2010/main" val="813594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908D6F-CB0A-4464-A237-7353435A2502}"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62A5612-DF56-4A93-A9F7-7C3A4643B289}" type="slidenum">
              <a:rPr lang="en-US" smtClean="0"/>
              <a:t>‹#›</a:t>
            </a:fld>
            <a:endParaRPr lang="en-US"/>
          </a:p>
        </p:txBody>
      </p:sp>
    </p:spTree>
    <p:extLst>
      <p:ext uri="{BB962C8B-B14F-4D97-AF65-F5344CB8AC3E}">
        <p14:creationId xmlns:p14="http://schemas.microsoft.com/office/powerpoint/2010/main" val="30909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908D6F-CB0A-4464-A237-7353435A2502}"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62A5612-DF56-4A93-A9F7-7C3A4643B289}" type="slidenum">
              <a:rPr lang="en-US" smtClean="0"/>
              <a:t>‹#›</a:t>
            </a:fld>
            <a:endParaRPr lang="en-US"/>
          </a:p>
        </p:txBody>
      </p:sp>
    </p:spTree>
    <p:extLst>
      <p:ext uri="{BB962C8B-B14F-4D97-AF65-F5344CB8AC3E}">
        <p14:creationId xmlns:p14="http://schemas.microsoft.com/office/powerpoint/2010/main" val="2830630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9908D6F-CB0A-4464-A237-7353435A2502}" type="datetimeFigureOut">
              <a:rPr lang="en-US" smtClean="0"/>
              <a:t>1/25/2025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62A5612-DF56-4A93-A9F7-7C3A4643B289}" type="slidenum">
              <a:rPr lang="en-US" smtClean="0"/>
              <a:t>‹#›</a:t>
            </a:fld>
            <a:endParaRPr lang="en-US"/>
          </a:p>
        </p:txBody>
      </p:sp>
    </p:spTree>
    <p:extLst>
      <p:ext uri="{BB962C8B-B14F-4D97-AF65-F5344CB8AC3E}">
        <p14:creationId xmlns:p14="http://schemas.microsoft.com/office/powerpoint/2010/main" val="3061235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9908D6F-CB0A-4464-A237-7353435A2502}" type="datetimeFigureOut">
              <a:rPr lang="en-US" smtClean="0"/>
              <a:t>1/25/2025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62A5612-DF56-4A93-A9F7-7C3A4643B289}" type="slidenum">
              <a:rPr lang="en-US" smtClean="0"/>
              <a:t>‹#›</a:t>
            </a:fld>
            <a:endParaRPr lang="en-US"/>
          </a:p>
        </p:txBody>
      </p:sp>
    </p:spTree>
    <p:extLst>
      <p:ext uri="{BB962C8B-B14F-4D97-AF65-F5344CB8AC3E}">
        <p14:creationId xmlns:p14="http://schemas.microsoft.com/office/powerpoint/2010/main" val="900075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9908D6F-CB0A-4464-A237-7353435A2502}" type="datetimeFigureOut">
              <a:rPr lang="en-US" smtClean="0"/>
              <a:t>1/25/2025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62A5612-DF56-4A93-A9F7-7C3A4643B289}" type="slidenum">
              <a:rPr lang="en-US" smtClean="0"/>
              <a:t>‹#›</a:t>
            </a:fld>
            <a:endParaRPr lang="en-US"/>
          </a:p>
        </p:txBody>
      </p:sp>
    </p:spTree>
    <p:extLst>
      <p:ext uri="{BB962C8B-B14F-4D97-AF65-F5344CB8AC3E}">
        <p14:creationId xmlns:p14="http://schemas.microsoft.com/office/powerpoint/2010/main" val="1239417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908D6F-CB0A-4464-A237-7353435A2502}" type="datetimeFigureOut">
              <a:rPr lang="en-US" smtClean="0"/>
              <a:t>1/25/2025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62A5612-DF56-4A93-A9F7-7C3A4643B289}" type="slidenum">
              <a:rPr lang="en-US" smtClean="0"/>
              <a:t>‹#›</a:t>
            </a:fld>
            <a:endParaRPr lang="en-US"/>
          </a:p>
        </p:txBody>
      </p:sp>
    </p:spTree>
    <p:extLst>
      <p:ext uri="{BB962C8B-B14F-4D97-AF65-F5344CB8AC3E}">
        <p14:creationId xmlns:p14="http://schemas.microsoft.com/office/powerpoint/2010/main" val="4044184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908D6F-CB0A-4464-A237-7353435A2502}" type="datetimeFigureOut">
              <a:rPr lang="en-US" smtClean="0"/>
              <a:t>1/25/2025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62A5612-DF56-4A93-A9F7-7C3A4643B289}" type="slidenum">
              <a:rPr lang="en-US" smtClean="0"/>
              <a:t>‹#›</a:t>
            </a:fld>
            <a:endParaRPr lang="en-US"/>
          </a:p>
        </p:txBody>
      </p:sp>
    </p:spTree>
    <p:extLst>
      <p:ext uri="{BB962C8B-B14F-4D97-AF65-F5344CB8AC3E}">
        <p14:creationId xmlns:p14="http://schemas.microsoft.com/office/powerpoint/2010/main" val="744398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908D6F-CB0A-4464-A237-7353435A2502}" type="datetimeFigureOut">
              <a:rPr lang="en-US" smtClean="0"/>
              <a:t>1/25/2025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62A5612-DF56-4A93-A9F7-7C3A4643B289}" type="slidenum">
              <a:rPr lang="en-US" smtClean="0"/>
              <a:t>‹#›</a:t>
            </a:fld>
            <a:endParaRPr lang="en-US"/>
          </a:p>
        </p:txBody>
      </p:sp>
    </p:spTree>
    <p:extLst>
      <p:ext uri="{BB962C8B-B14F-4D97-AF65-F5344CB8AC3E}">
        <p14:creationId xmlns:p14="http://schemas.microsoft.com/office/powerpoint/2010/main" val="4201701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9908D6F-CB0A-4464-A237-7353435A2502}" type="datetimeFigureOut">
              <a:rPr lang="en-US" smtClean="0"/>
              <a:t>1/25/2025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62A5612-DF56-4A93-A9F7-7C3A4643B289}" type="slidenum">
              <a:rPr lang="en-US" smtClean="0"/>
              <a:t>‹#›</a:t>
            </a:fld>
            <a:endParaRPr lang="en-US"/>
          </a:p>
        </p:txBody>
      </p:sp>
    </p:spTree>
    <p:extLst>
      <p:ext uri="{BB962C8B-B14F-4D97-AF65-F5344CB8AC3E}">
        <p14:creationId xmlns:p14="http://schemas.microsoft.com/office/powerpoint/2010/main" val="705252139"/>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onlinelibrary.wiley.com/doi/full/10.1155/2022/3840071#fig-0004"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onlinelibrary.wiley.com/doi/full/10.1155/2022/3840071#fig-0005" TargetMode="External"/><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onlinelibrary.wiley.com/doi/full/10.1155/2022/3840071#fig-0001"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6823" y="595647"/>
            <a:ext cx="10637950" cy="2791497"/>
          </a:xfrm>
        </p:spPr>
        <p:txBody>
          <a:bodyPr>
            <a:normAutofit/>
          </a:bodyPr>
          <a:lstStyle/>
          <a:p>
            <a:pPr algn="ctr"/>
            <a:r>
              <a:rPr lang="en-US" b="1" dirty="0" smtClean="0">
                <a:latin typeface="Times New Roman" panose="02020603050405020304" pitchFamily="18" charset="0"/>
                <a:cs typeface="Times New Roman" panose="02020603050405020304" pitchFamily="18" charset="0"/>
              </a:rPr>
              <a:t>Sentiment </a:t>
            </a:r>
            <a:r>
              <a:rPr lang="en-US" b="1" dirty="0">
                <a:latin typeface="Times New Roman" panose="02020603050405020304" pitchFamily="18" charset="0"/>
                <a:cs typeface="Times New Roman" panose="02020603050405020304" pitchFamily="18" charset="0"/>
              </a:rPr>
              <a:t>Analysis of </a:t>
            </a: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E-Commerce </a:t>
            </a:r>
            <a:r>
              <a:rPr lang="en-US" b="1" dirty="0">
                <a:latin typeface="Times New Roman" panose="02020603050405020304" pitchFamily="18" charset="0"/>
                <a:cs typeface="Times New Roman" panose="02020603050405020304" pitchFamily="18" charset="0"/>
              </a:rPr>
              <a:t>Product Reviews</a:t>
            </a:r>
          </a:p>
        </p:txBody>
      </p:sp>
      <p:sp>
        <p:nvSpPr>
          <p:cNvPr id="3" name="Subtitle 2"/>
          <p:cNvSpPr>
            <a:spLocks noGrp="1"/>
          </p:cNvSpPr>
          <p:nvPr>
            <p:ph type="subTitle" idx="1"/>
          </p:nvPr>
        </p:nvSpPr>
        <p:spPr>
          <a:xfrm>
            <a:off x="9697792" y="4777379"/>
            <a:ext cx="1806820" cy="863567"/>
          </a:xfrm>
        </p:spPr>
        <p:txBody>
          <a:bodyPr/>
          <a:lstStyle/>
          <a:p>
            <a:r>
              <a:rPr lang="en-US" b="1" dirty="0" smtClean="0">
                <a:solidFill>
                  <a:schemeClr val="tx1"/>
                </a:solidFill>
                <a:latin typeface="Times New Roman" panose="02020603050405020304" pitchFamily="18" charset="0"/>
                <a:cs typeface="Times New Roman" panose="02020603050405020304" pitchFamily="18" charset="0"/>
              </a:rPr>
              <a:t>Presented By</a:t>
            </a:r>
          </a:p>
          <a:p>
            <a:r>
              <a:rPr lang="en-US" b="1" dirty="0" err="1" smtClean="0">
                <a:solidFill>
                  <a:schemeClr val="tx1"/>
                </a:solidFill>
                <a:latin typeface="Times New Roman" panose="02020603050405020304" pitchFamily="18" charset="0"/>
                <a:cs typeface="Times New Roman" panose="02020603050405020304" pitchFamily="18" charset="0"/>
              </a:rPr>
              <a:t>Vivek</a:t>
            </a:r>
            <a:r>
              <a:rPr lang="en-US" b="1" dirty="0" smtClean="0">
                <a:solidFill>
                  <a:schemeClr val="tx1"/>
                </a:solidFill>
                <a:latin typeface="Times New Roman" panose="02020603050405020304" pitchFamily="18" charset="0"/>
                <a:cs typeface="Times New Roman" panose="02020603050405020304" pitchFamily="18" charset="0"/>
              </a:rPr>
              <a:t> Rajput</a:t>
            </a:r>
          </a:p>
          <a:p>
            <a:endParaRPr lang="en-US" dirty="0"/>
          </a:p>
        </p:txBody>
      </p:sp>
    </p:spTree>
    <p:extLst>
      <p:ext uri="{BB962C8B-B14F-4D97-AF65-F5344CB8AC3E}">
        <p14:creationId xmlns:p14="http://schemas.microsoft.com/office/powerpoint/2010/main" val="75617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254" y="605308"/>
            <a:ext cx="10303854" cy="633547"/>
          </a:xfrm>
        </p:spPr>
        <p:txBody>
          <a:bodyPr>
            <a:normAutofit fontScale="90000"/>
          </a:bodyPr>
          <a:lstStyle/>
          <a:p>
            <a:r>
              <a:rPr lang="en-US" b="1" dirty="0"/>
              <a:t>Experimental Results</a:t>
            </a:r>
            <a:br>
              <a:rPr lang="en-US" b="1" dirty="0"/>
            </a:br>
            <a:endParaRPr lang="en-US" dirty="0"/>
          </a:p>
        </p:txBody>
      </p:sp>
      <p:sp>
        <p:nvSpPr>
          <p:cNvPr id="3" name="Content Placeholder 2"/>
          <p:cNvSpPr>
            <a:spLocks noGrp="1"/>
          </p:cNvSpPr>
          <p:nvPr>
            <p:ph idx="1"/>
          </p:nvPr>
        </p:nvSpPr>
        <p:spPr>
          <a:xfrm>
            <a:off x="669701" y="1403797"/>
            <a:ext cx="4958367" cy="4855335"/>
          </a:xfrm>
        </p:spPr>
        <p:txBody>
          <a:bodyPr>
            <a:noAutofit/>
          </a:bodyPr>
          <a:lstStyle/>
          <a:p>
            <a:pPr marL="0" indent="0" algn="just">
              <a:buNone/>
            </a:pP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this section, we present the experimental results of the application of the CNN-LSTM and LSTM models for the analysis and prediction of sentiment in the e-commerce domain. We used hardware with 4 GB RAM and an i7 2800 CPU and ran the experiments on the </a:t>
            </a:r>
            <a:r>
              <a:rPr lang="en-US" dirty="0" err="1">
                <a:latin typeface="Times New Roman" panose="02020603050405020304" pitchFamily="18" charset="0"/>
                <a:cs typeface="Times New Roman" panose="02020603050405020304" pitchFamily="18" charset="0"/>
              </a:rPr>
              <a:t>Jupyter</a:t>
            </a:r>
            <a:r>
              <a:rPr lang="en-US" dirty="0">
                <a:latin typeface="Times New Roman" panose="02020603050405020304" pitchFamily="18" charset="0"/>
                <a:cs typeface="Times New Roman" panose="02020603050405020304" pitchFamily="18" charset="0"/>
              </a:rPr>
              <a:t> environment. The evaluation metrics (accuracy, precision, F1-score, recall, and specificity) were employed to examine the proposed system. The word cloud (sentiment words and product names) of the dataset is presented in Figure </a:t>
            </a:r>
            <a:r>
              <a:rPr lang="en-US" dirty="0">
                <a:latin typeface="Times New Roman" panose="02020603050405020304" pitchFamily="18" charset="0"/>
                <a:cs typeface="Times New Roman" panose="02020603050405020304" pitchFamily="18" charset="0"/>
                <a:hlinkClick r:id="rId2"/>
              </a:rPr>
              <a:t>4</a:t>
            </a:r>
            <a:r>
              <a:rPr lang="en-US" dirty="0">
                <a:latin typeface="Times New Roman" panose="02020603050405020304" pitchFamily="18" charset="0"/>
                <a:cs typeface="Times New Roman" panose="02020603050405020304" pitchFamily="18" charset="0"/>
              </a:rPr>
              <a:t>, which shows graphical representations of words (large font words) that give greater importance to that seem more repeatedly in the used product review dataset.</a:t>
            </a:r>
            <a:endParaRPr lang="en-US" dirty="0">
              <a:latin typeface="Times New Roman" panose="02020603050405020304" pitchFamily="18" charset="0"/>
              <a:cs typeface="Times New Roman" panose="02020603050405020304" pitchFamily="18" charset="0"/>
            </a:endParaRPr>
          </a:p>
        </p:txBody>
      </p:sp>
      <p:pic>
        <p:nvPicPr>
          <p:cNvPr id="4" name="Main graphic"/>
          <p:cNvPicPr/>
          <p:nvPr/>
        </p:nvPicPr>
        <p:blipFill>
          <a:blip r:embed="rId3"/>
          <a:stretch/>
        </p:blipFill>
        <p:spPr>
          <a:xfrm>
            <a:off x="5628068" y="1238855"/>
            <a:ext cx="6350040" cy="5329369"/>
          </a:xfrm>
          <a:prstGeom prst="rect">
            <a:avLst/>
          </a:prstGeom>
          <a:ln>
            <a:noFill/>
          </a:ln>
        </p:spPr>
      </p:pic>
    </p:spTree>
    <p:extLst>
      <p:ext uri="{BB962C8B-B14F-4D97-AF65-F5344CB8AC3E}">
        <p14:creationId xmlns:p14="http://schemas.microsoft.com/office/powerpoint/2010/main" val="2162121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in graphic"/>
          <p:cNvPicPr>
            <a:picLocks noGrp="1"/>
          </p:cNvPicPr>
          <p:nvPr>
            <p:ph idx="1"/>
          </p:nvPr>
        </p:nvPicPr>
        <p:blipFill>
          <a:blip r:embed="rId2"/>
          <a:stretch/>
        </p:blipFill>
        <p:spPr>
          <a:xfrm>
            <a:off x="5653825" y="901522"/>
            <a:ext cx="6168980" cy="4378815"/>
          </a:xfrm>
          <a:prstGeom prst="rect">
            <a:avLst/>
          </a:prstGeom>
          <a:ln>
            <a:noFill/>
          </a:ln>
        </p:spPr>
      </p:pic>
      <p:sp>
        <p:nvSpPr>
          <p:cNvPr id="5" name="Rectangle 4"/>
          <p:cNvSpPr/>
          <p:nvPr/>
        </p:nvSpPr>
        <p:spPr>
          <a:xfrm>
            <a:off x="850006" y="1403797"/>
            <a:ext cx="4288665" cy="4247317"/>
          </a:xfrm>
          <a:prstGeom prst="rect">
            <a:avLst/>
          </a:prstGeom>
        </p:spPr>
        <p:txBody>
          <a:bodyPr wrap="square">
            <a:spAutoFit/>
          </a:bodyPr>
          <a:lstStyle/>
          <a:p>
            <a:pPr algn="just"/>
            <a:r>
              <a:rPr lang="en-US" b="0" i="0" dirty="0" smtClean="0">
                <a:solidFill>
                  <a:srgbClr val="000000"/>
                </a:solidFill>
                <a:effectLst/>
                <a:latin typeface="Times New Roman" panose="02020603050405020304" pitchFamily="18" charset="0"/>
                <a:cs typeface="Times New Roman" panose="02020603050405020304" pitchFamily="18" charset="0"/>
              </a:rPr>
              <a:t>The confusion matrix of the CNN-LSTM and LSTM models is shown in Figure </a:t>
            </a:r>
            <a:r>
              <a:rPr lang="en-US" i="0" dirty="0" smtClean="0">
                <a:effectLst/>
                <a:latin typeface="Times New Roman" panose="02020603050405020304" pitchFamily="18" charset="0"/>
                <a:cs typeface="Times New Roman" panose="02020603050405020304" pitchFamily="18" charset="0"/>
                <a:hlinkClick r:id="rId3"/>
              </a:rPr>
              <a:t>5</a:t>
            </a:r>
            <a:r>
              <a:rPr lang="en-US" b="0" i="0" dirty="0" smtClean="0">
                <a:solidFill>
                  <a:srgbClr val="000000"/>
                </a:solidFill>
                <a:effectLst/>
                <a:latin typeface="Times New Roman" panose="02020603050405020304" pitchFamily="18" charset="0"/>
                <a:cs typeface="Times New Roman" panose="02020603050405020304" pitchFamily="18" charset="0"/>
              </a:rPr>
              <a:t>. The confusion matrix is used to present the rates of TP, FP, TN, and FN of the sample. Based on these rates, the evaluation metrics (specificity, accuracy, recall, precision, and F1-score) were calculated to evaluate the CNN-LSTM model using unseen data to predict the sentiment of customers. LSTM resulted in 82.24% TP, while CNN-LSTM resulted in 83.54% TP. As for misclassification, LSTM resulted in 6.39% FP and CNN-LSTM in 5.28% FP, indicating that the CNN-LSTM model was slightly better than the LSTM model.</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0001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6102" y="662746"/>
            <a:ext cx="8911687" cy="831203"/>
          </a:xfrm>
        </p:spPr>
        <p:txBody>
          <a:bodyPr>
            <a:normAutofit fontScale="90000"/>
          </a:bodyPr>
          <a:lstStyle/>
          <a:p>
            <a:r>
              <a:rPr lang="en-US" sz="4000" b="1" dirty="0">
                <a:latin typeface="Times New Roman" panose="02020603050405020304" pitchFamily="18" charset="0"/>
                <a:cs typeface="Times New Roman" panose="02020603050405020304" pitchFamily="18" charset="0"/>
              </a:rPr>
              <a:t>Conclusion</a:t>
            </a:r>
            <a:r>
              <a:rPr lang="en-US" b="1" dirty="0"/>
              <a:t/>
            </a:r>
            <a:br>
              <a:rPr lang="en-US" b="1" dirty="0"/>
            </a:br>
            <a:endParaRPr lang="en-US" dirty="0"/>
          </a:p>
        </p:txBody>
      </p:sp>
      <p:sp>
        <p:nvSpPr>
          <p:cNvPr id="3" name="Content Placeholder 2"/>
          <p:cNvSpPr>
            <a:spLocks noGrp="1"/>
          </p:cNvSpPr>
          <p:nvPr>
            <p:ph idx="1"/>
          </p:nvPr>
        </p:nvSpPr>
        <p:spPr>
          <a:xfrm>
            <a:off x="2047741" y="1493949"/>
            <a:ext cx="9456871" cy="4417273"/>
          </a:xfrm>
        </p:spPr>
        <p:txBody>
          <a:bodyPr/>
          <a:lstStyle/>
          <a:p>
            <a:pPr marL="0" indent="0" algn="just">
              <a:buNone/>
            </a:pPr>
            <a:r>
              <a:rPr lang="en-US" dirty="0">
                <a:latin typeface="Times New Roman" panose="02020603050405020304" pitchFamily="18" charset="0"/>
                <a:cs typeface="Times New Roman" panose="02020603050405020304" pitchFamily="18" charset="0"/>
              </a:rPr>
              <a:t>Recently, sentiment analysis has become a valuable tool for the generation and evaluation of different types of data, helping the decision-making processes that lead to the improvement of businesses and companies. Social networking creates a large amount of data that require processing and analysis to obtain relevant insights. In the present study, the experimental dataset was collected from the Amazon website and included reviews of laptops, mobile phones, tablets, televisions, and video surveillance products. The lexicon-based approach was used for the calculation of the sentiment score for each review text. The output of the preprocessed data was classified with the LSTM and CNN-LSTM models. The experimental results showed that our model was satisfactory in all the measurement metrics.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4938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62140" y="2446986"/>
            <a:ext cx="6658377" cy="1200329"/>
          </a:xfrm>
          <a:prstGeom prst="rect">
            <a:avLst/>
          </a:prstGeom>
        </p:spPr>
        <p:txBody>
          <a:bodyPr wrap="square">
            <a:spAutoFit/>
          </a:bodyPr>
          <a:lstStyle/>
          <a:p>
            <a:pPr algn="ctr"/>
            <a:r>
              <a:rPr lang="en-US" sz="7200" b="1" dirty="0" smtClean="0">
                <a:solidFill>
                  <a:schemeClr val="tx1"/>
                </a:solidFill>
                <a:latin typeface="Times New Roman" panose="02020603050405020304" pitchFamily="18" charset="0"/>
                <a:cs typeface="Times New Roman" panose="02020603050405020304" pitchFamily="18" charset="0"/>
              </a:rPr>
              <a:t>Thank You</a:t>
            </a:r>
            <a:endParaRPr lang="en-US" sz="72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5196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7437" y="624110"/>
            <a:ext cx="9637175" cy="741051"/>
          </a:xfrm>
        </p:spPr>
        <p:txBody>
          <a:bodyPr/>
          <a:lstStyle/>
          <a:p>
            <a:r>
              <a:rPr lang="en-US" b="1" dirty="0">
                <a:latin typeface="Times New Roman" panose="02020603050405020304" pitchFamily="18" charset="0"/>
                <a:cs typeface="Times New Roman" panose="02020603050405020304" pitchFamily="18" charset="0"/>
              </a:rPr>
              <a:t>Abstract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96980" y="1365161"/>
            <a:ext cx="9907632" cy="5228822"/>
          </a:xfrm>
        </p:spPr>
        <p:txBody>
          <a:bodyPr>
            <a:noAutofit/>
          </a:bodyPr>
          <a:lstStyle/>
          <a:p>
            <a:pPr algn="just"/>
            <a:r>
              <a:rPr lang="en-US" dirty="0">
                <a:latin typeface="Times New Roman" panose="02020603050405020304" pitchFamily="18" charset="0"/>
                <a:cs typeface="Times New Roman" panose="02020603050405020304" pitchFamily="18" charset="0"/>
              </a:rPr>
              <a:t>Most consumers rely on online reviews when deciding to purchase e-commerce services or products. Unfortunately, the main problem of these reviews, which is not completely tackled, is the existence of deceptive reviews. The novelty of the proposed system is the application of opinion mining on consumers’ reviews to help businesses and organizations continually improve their market strategies and obtain an in-depth analysis of the consumers’ opinions regarding their products and brands. In this paper, the long short-term memory (LSTM) and deep learning convolutional neural network integrated with LSTM (CNN-LSTM) models were used for sentiment analysis of reviews in the e-commerce domain. The system was tested and evaluated by using real-time data that included reviews of cameras, laptops, mobile phones, tablets, televisions, and video surveillance products from the Amazon website. Data preprocessing steps, such as lowercase processing, </a:t>
            </a:r>
            <a:r>
              <a:rPr lang="en-US" dirty="0" err="1">
                <a:latin typeface="Times New Roman" panose="02020603050405020304" pitchFamily="18" charset="0"/>
                <a:cs typeface="Times New Roman" panose="02020603050405020304" pitchFamily="18" charset="0"/>
              </a:rPr>
              <a:t>stopword</a:t>
            </a:r>
            <a:r>
              <a:rPr lang="en-US" dirty="0">
                <a:latin typeface="Times New Roman" panose="02020603050405020304" pitchFamily="18" charset="0"/>
                <a:cs typeface="Times New Roman" panose="02020603050405020304" pitchFamily="18" charset="0"/>
              </a:rPr>
              <a:t> removal, punctuation removal, and tokenization, were used for data cleaning. The clean data were processed with the LSTM and CNN-LSTM models for the detection and classification of the consumers’ sentiment into positive or negative. The LSTM and CNN-LSTM algorithms achieved an accuracy of 94% and 91%, respectively. We conclude that the deep learning techniques applied here provide optimal results for the classification of the customers’ sentiment toward the products.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8440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1893888" y="450850"/>
            <a:ext cx="9610725" cy="5949950"/>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The main contributions of the proposed research are the following</a:t>
            </a:r>
            <a:r>
              <a:rPr lang="en-US" b="1" dirty="0" smtClean="0">
                <a:latin typeface="Times New Roman" panose="02020603050405020304" pitchFamily="18" charset="0"/>
                <a:cs typeface="Times New Roman" panose="02020603050405020304" pitchFamily="18" charset="0"/>
              </a:rPr>
              <a:t>:</a:t>
            </a:r>
          </a:p>
          <a:p>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1)The generation of a sentiment score using a lexicon-based approach for each product review of the dataset</a:t>
            </a:r>
            <a:r>
              <a:rPr lang="en-US" dirty="0" smtClean="0">
                <a:latin typeface="Times New Roman" panose="02020603050405020304" pitchFamily="18" charset="0"/>
                <a:cs typeface="Times New Roman" panose="02020603050405020304" pitchFamily="18" charset="0"/>
              </a:rPr>
              <a:t>.</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2)Labeling the review texts as negative if the generated sentiment score is &lt;0 or positive if the score is &gt;1</a:t>
            </a:r>
            <a:r>
              <a:rPr lang="en-US" dirty="0" smtClean="0">
                <a:latin typeface="Times New Roman" panose="02020603050405020304" pitchFamily="18" charset="0"/>
                <a:cs typeface="Times New Roman" panose="02020603050405020304" pitchFamily="18" charset="0"/>
              </a:rPr>
              <a:t>.</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3)The combination of all product reviews into a single data frame to obtain more sentiment-related words</a:t>
            </a:r>
            <a:r>
              <a:rPr lang="en-US" dirty="0" smtClean="0">
                <a:latin typeface="Times New Roman" panose="02020603050405020304" pitchFamily="18" charset="0"/>
                <a:cs typeface="Times New Roman" panose="02020603050405020304" pitchFamily="18" charset="0"/>
              </a:rPr>
              <a:t>.</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4)Improving the accuracy by developing a hybrid deep learning model combining the CNN and LSTM models for the product-related sentiment classification</a:t>
            </a:r>
            <a:r>
              <a:rPr lang="en-US" dirty="0" smtClean="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(5)Comparing the classification performance of the CNN-LSTM and LSTM models.</a:t>
            </a:r>
          </a:p>
        </p:txBody>
      </p:sp>
    </p:spTree>
    <p:extLst>
      <p:ext uri="{BB962C8B-B14F-4D97-AF65-F5344CB8AC3E}">
        <p14:creationId xmlns:p14="http://schemas.microsoft.com/office/powerpoint/2010/main" val="258258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254" y="624110"/>
            <a:ext cx="9830358" cy="753929"/>
          </a:xfrm>
        </p:spPr>
        <p:txBody>
          <a:bodyPr>
            <a:noAutofit/>
          </a:bodyPr>
          <a:lstStyle/>
          <a:p>
            <a:r>
              <a:rPr lang="en-US" b="1" dirty="0">
                <a:latin typeface="Times New Roman" panose="02020603050405020304" pitchFamily="18" charset="0"/>
                <a:cs typeface="Times New Roman" panose="02020603050405020304" pitchFamily="18" charset="0"/>
              </a:rPr>
              <a:t>Materials and Methods</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4" name="Main graphic"/>
          <p:cNvPicPr>
            <a:picLocks noGrp="1"/>
          </p:cNvPicPr>
          <p:nvPr>
            <p:ph idx="1"/>
          </p:nvPr>
        </p:nvPicPr>
        <p:blipFill>
          <a:blip r:embed="rId2"/>
          <a:stretch/>
        </p:blipFill>
        <p:spPr>
          <a:xfrm>
            <a:off x="6722772" y="1081825"/>
            <a:ext cx="4687910" cy="5357612"/>
          </a:xfrm>
          <a:prstGeom prst="rect">
            <a:avLst/>
          </a:prstGeom>
          <a:ln>
            <a:noFill/>
          </a:ln>
        </p:spPr>
      </p:pic>
      <p:sp>
        <p:nvSpPr>
          <p:cNvPr id="5" name="Rectangle 4"/>
          <p:cNvSpPr/>
          <p:nvPr/>
        </p:nvSpPr>
        <p:spPr>
          <a:xfrm>
            <a:off x="1068946" y="2136339"/>
            <a:ext cx="5550795" cy="2585323"/>
          </a:xfrm>
          <a:prstGeom prst="rect">
            <a:avLst/>
          </a:prstGeom>
        </p:spPr>
        <p:txBody>
          <a:bodyPr wrap="square">
            <a:spAutoFit/>
          </a:bodyPr>
          <a:lstStyle/>
          <a:p>
            <a:pPr algn="just"/>
            <a:r>
              <a:rPr lang="en-US" b="0" i="0" dirty="0" smtClean="0">
                <a:solidFill>
                  <a:srgbClr val="000000"/>
                </a:solidFill>
                <a:effectLst/>
                <a:latin typeface="Times New Roman" panose="02020603050405020304" pitchFamily="18" charset="0"/>
                <a:cs typeface="Times New Roman" panose="02020603050405020304" pitchFamily="18" charset="0"/>
              </a:rPr>
              <a:t>The proposed methodology for predicting the review-related sentiments is based on the deep learning algorithms presented here. The phases of the proposed system are the following: dataset collection, data preprocessing, generating the sentiment score, polarity calculation, applying the CNN-LSTM model, evaluation metrics, and analysis of the results. Figure </a:t>
            </a:r>
            <a:r>
              <a:rPr lang="en-US" i="0" dirty="0" smtClean="0">
                <a:effectLst/>
                <a:latin typeface="Times New Roman" panose="02020603050405020304" pitchFamily="18" charset="0"/>
                <a:cs typeface="Times New Roman" panose="02020603050405020304" pitchFamily="18" charset="0"/>
                <a:hlinkClick r:id="rId3"/>
              </a:rPr>
              <a:t>1</a:t>
            </a:r>
            <a:r>
              <a:rPr lang="en-US" b="0" i="0" dirty="0" smtClean="0">
                <a:solidFill>
                  <a:srgbClr val="000000"/>
                </a:solidFill>
                <a:effectLst/>
                <a:latin typeface="Times New Roman" panose="02020603050405020304" pitchFamily="18" charset="0"/>
                <a:cs typeface="Times New Roman" panose="02020603050405020304" pitchFamily="18" charset="0"/>
              </a:rPr>
              <a:t> shows the framework of the proposed methodology used in the present study.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4119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163" y="624110"/>
            <a:ext cx="9714449" cy="766808"/>
          </a:xfrm>
        </p:spPr>
        <p:txBody>
          <a:bodyPr>
            <a:normAutofit fontScale="90000"/>
          </a:bodyPr>
          <a:lstStyle/>
          <a:p>
            <a:r>
              <a:rPr lang="en-US" b="1" dirty="0">
                <a:latin typeface="Times New Roman" panose="02020603050405020304" pitchFamily="18" charset="0"/>
                <a:cs typeface="Times New Roman" panose="02020603050405020304" pitchFamily="18" charset="0"/>
              </a:rPr>
              <a:t>Data Preprocessing</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90163" y="1390918"/>
            <a:ext cx="9714449" cy="4520304"/>
          </a:xfrm>
        </p:spPr>
        <p:txBody>
          <a:bodyPr>
            <a:normAutofit/>
          </a:bodyPr>
          <a:lstStyle/>
          <a:p>
            <a:pPr algn="just"/>
            <a:r>
              <a:rPr lang="en-US" dirty="0">
                <a:latin typeface="Times New Roman" panose="02020603050405020304" pitchFamily="18" charset="0"/>
                <a:cs typeface="Times New Roman" panose="02020603050405020304" pitchFamily="18" charset="0"/>
              </a:rPr>
              <a:t>We implemented different preprocessing steps aiming at cleaning the review texts so that they are easy to process. The following preprocessing methods were performed on the dataset as a whole.</a:t>
            </a:r>
          </a:p>
          <a:p>
            <a:pPr algn="just"/>
            <a:r>
              <a:rPr lang="en-US" b="1" dirty="0" smtClean="0">
                <a:latin typeface="Times New Roman" panose="02020603050405020304" pitchFamily="18" charset="0"/>
                <a:cs typeface="Times New Roman" panose="02020603050405020304" pitchFamily="18" charset="0"/>
              </a:rPr>
              <a:t>Lowercase</a:t>
            </a:r>
            <a:endParaRPr lang="en-US" b="1" dirty="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      It </a:t>
            </a:r>
            <a:r>
              <a:rPr lang="en-US" dirty="0">
                <a:latin typeface="Times New Roman" panose="02020603050405020304" pitchFamily="18" charset="0"/>
                <a:cs typeface="Times New Roman" panose="02020603050405020304" pitchFamily="18" charset="0"/>
              </a:rPr>
              <a:t>entails converting whole words of the review text into lowercase </a:t>
            </a:r>
            <a:r>
              <a:rPr lang="en-US" dirty="0" smtClean="0">
                <a:latin typeface="Times New Roman" panose="02020603050405020304" pitchFamily="18" charset="0"/>
                <a:cs typeface="Times New Roman" panose="02020603050405020304" pitchFamily="18" charset="0"/>
              </a:rPr>
              <a:t>words.</a:t>
            </a:r>
          </a:p>
          <a:p>
            <a:pPr algn="just"/>
            <a:r>
              <a:rPr lang="en-US" b="1" dirty="0" smtClean="0">
                <a:latin typeface="Times New Roman" panose="02020603050405020304" pitchFamily="18" charset="0"/>
                <a:cs typeface="Times New Roman" panose="02020603050405020304" pitchFamily="18" charset="0"/>
              </a:rPr>
              <a:t>Stop word </a:t>
            </a:r>
            <a:r>
              <a:rPr lang="en-US" b="1" dirty="0">
                <a:latin typeface="Times New Roman" panose="02020603050405020304" pitchFamily="18" charset="0"/>
                <a:cs typeface="Times New Roman" panose="02020603050405020304" pitchFamily="18" charset="0"/>
              </a:rPr>
              <a:t>Removal</a:t>
            </a:r>
          </a:p>
          <a:p>
            <a:pPr marL="0" indent="0" algn="just">
              <a:buNone/>
            </a:pPr>
            <a:r>
              <a:rPr lang="en-US" dirty="0" smtClean="0">
                <a:latin typeface="Times New Roman" panose="02020603050405020304" pitchFamily="18" charset="0"/>
                <a:cs typeface="Times New Roman" panose="02020603050405020304" pitchFamily="18" charset="0"/>
              </a:rPr>
              <a:t>     Stop words </a:t>
            </a:r>
            <a:r>
              <a:rPr lang="en-US" dirty="0">
                <a:latin typeface="Times New Roman" panose="02020603050405020304" pitchFamily="18" charset="0"/>
                <a:cs typeface="Times New Roman" panose="02020603050405020304" pitchFamily="18" charset="0"/>
              </a:rPr>
              <a:t>are widely used words in a language, such as “the,” “a,” “an,” “is,” and “are”. As these </a:t>
            </a:r>
            <a:r>
              <a:rPr lang="en-US" dirty="0" smtClean="0">
                <a:latin typeface="Times New Roman" panose="02020603050405020304" pitchFamily="18" charset="0"/>
                <a:cs typeface="Times New Roman" panose="02020603050405020304" pitchFamily="18" charset="0"/>
              </a:rPr>
              <a:t>  words </a:t>
            </a:r>
            <a:r>
              <a:rPr lang="en-US" dirty="0">
                <a:latin typeface="Times New Roman" panose="02020603050405020304" pitchFamily="18" charset="0"/>
                <a:cs typeface="Times New Roman" panose="02020603050405020304" pitchFamily="18" charset="0"/>
              </a:rPr>
              <a:t>do not carry any information significant for the model, they were removed from the content of the review.</a:t>
            </a:r>
          </a:p>
          <a:p>
            <a:pPr algn="just"/>
            <a:r>
              <a:rPr lang="en-US" b="1" dirty="0" smtClean="0">
                <a:latin typeface="Times New Roman" panose="02020603050405020304" pitchFamily="18" charset="0"/>
                <a:cs typeface="Times New Roman" panose="02020603050405020304" pitchFamily="18" charset="0"/>
              </a:rPr>
              <a:t>Punctuation </a:t>
            </a:r>
            <a:r>
              <a:rPr lang="en-US" b="1" dirty="0">
                <a:latin typeface="Times New Roman" panose="02020603050405020304" pitchFamily="18" charset="0"/>
                <a:cs typeface="Times New Roman" panose="02020603050405020304" pitchFamily="18" charset="0"/>
              </a:rPr>
              <a:t>Removal</a:t>
            </a:r>
          </a:p>
          <a:p>
            <a:pPr marL="0" indent="0" algn="just">
              <a:buNone/>
            </a:pPr>
            <a:r>
              <a:rPr lang="en-US" dirty="0" smtClean="0">
                <a:latin typeface="Times New Roman" panose="02020603050405020304" pitchFamily="18" charset="0"/>
                <a:cs typeface="Times New Roman" panose="02020603050405020304" pitchFamily="18" charset="0"/>
              </a:rPr>
              <a:t>   All </a:t>
            </a:r>
            <a:r>
              <a:rPr lang="en-US" dirty="0">
                <a:latin typeface="Times New Roman" panose="02020603050405020304" pitchFamily="18" charset="0"/>
                <a:cs typeface="Times New Roman" panose="02020603050405020304" pitchFamily="18" charset="0"/>
              </a:rPr>
              <a:t>punctuation marks in the review texts were removed.</a:t>
            </a:r>
          </a:p>
          <a:p>
            <a:pPr algn="just"/>
            <a:r>
              <a:rPr lang="en-US" b="1" dirty="0" smtClean="0">
                <a:latin typeface="Times New Roman" panose="02020603050405020304" pitchFamily="18" charset="0"/>
                <a:cs typeface="Times New Roman" panose="02020603050405020304" pitchFamily="18" charset="0"/>
              </a:rPr>
              <a:t>One-Word </a:t>
            </a:r>
            <a:r>
              <a:rPr lang="en-US" b="1" dirty="0">
                <a:latin typeface="Times New Roman" panose="02020603050405020304" pitchFamily="18" charset="0"/>
                <a:cs typeface="Times New Roman" panose="02020603050405020304" pitchFamily="18" charset="0"/>
              </a:rPr>
              <a:t>Review Elimination</a:t>
            </a:r>
          </a:p>
          <a:p>
            <a:pPr marL="0" indent="0" algn="just">
              <a:buNone/>
            </a:pPr>
            <a:r>
              <a:rPr lang="en-US" dirty="0" smtClean="0">
                <a:latin typeface="Times New Roman" panose="02020603050405020304" pitchFamily="18" charset="0"/>
                <a:cs typeface="Times New Roman" panose="02020603050405020304" pitchFamily="18" charset="0"/>
              </a:rPr>
              <a:t>   Reviews </a:t>
            </a:r>
            <a:r>
              <a:rPr lang="en-US" dirty="0">
                <a:latin typeface="Times New Roman" panose="02020603050405020304" pitchFamily="18" charset="0"/>
                <a:cs typeface="Times New Roman" panose="02020603050405020304" pitchFamily="18" charset="0"/>
              </a:rPr>
              <a:t>that included only one word were eliminated.</a:t>
            </a:r>
          </a:p>
          <a:p>
            <a:endParaRPr lang="en-US" dirty="0"/>
          </a:p>
        </p:txBody>
      </p:sp>
    </p:spTree>
    <p:extLst>
      <p:ext uri="{BB962C8B-B14F-4D97-AF65-F5344CB8AC3E}">
        <p14:creationId xmlns:p14="http://schemas.microsoft.com/office/powerpoint/2010/main" val="3188073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1375" y="708337"/>
            <a:ext cx="9843237" cy="5769735"/>
          </a:xfrm>
        </p:spPr>
        <p:txBody>
          <a:bodyPr>
            <a:normAutofit/>
          </a:bodyPr>
          <a:lstStyle/>
          <a:p>
            <a:pPr algn="just"/>
            <a:r>
              <a:rPr lang="en-US" b="1" dirty="0" smtClean="0">
                <a:latin typeface="Times New Roman" panose="02020603050405020304" pitchFamily="18" charset="0"/>
                <a:cs typeface="Times New Roman" panose="02020603050405020304" pitchFamily="18" charset="0"/>
              </a:rPr>
              <a:t>Contraction </a:t>
            </a:r>
            <a:r>
              <a:rPr lang="en-US" b="1" dirty="0">
                <a:latin typeface="Times New Roman" panose="02020603050405020304" pitchFamily="18" charset="0"/>
                <a:cs typeface="Times New Roman" panose="02020603050405020304" pitchFamily="18" charset="0"/>
              </a:rPr>
              <a:t>Removal</a:t>
            </a:r>
          </a:p>
          <a:p>
            <a:pPr marL="0" indent="0" algn="just">
              <a:buNone/>
            </a:pPr>
            <a:r>
              <a:rPr lang="en-US" dirty="0">
                <a:latin typeface="Times New Roman" panose="02020603050405020304" pitchFamily="18" charset="0"/>
                <a:cs typeface="Times New Roman" panose="02020603050405020304" pitchFamily="18" charset="0"/>
              </a:rPr>
              <a:t>This process replaces a word originally written in the short form with the respective full form; for instance, “when’ve” becomes “when have.”</a:t>
            </a:r>
          </a:p>
          <a:p>
            <a:pPr algn="just"/>
            <a:r>
              <a:rPr lang="en-US" b="1" dirty="0" smtClean="0">
                <a:latin typeface="Times New Roman" panose="02020603050405020304" pitchFamily="18" charset="0"/>
                <a:cs typeface="Times New Roman" panose="02020603050405020304" pitchFamily="18" charset="0"/>
              </a:rPr>
              <a:t>Tokenization</a:t>
            </a:r>
            <a:endParaRPr lang="en-US" b="1"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Each sentence of the review texts was divided into small pieces of words or tokens.</a:t>
            </a:r>
          </a:p>
          <a:p>
            <a:pPr algn="just"/>
            <a:r>
              <a:rPr lang="en-US" b="1" dirty="0" smtClean="0">
                <a:latin typeface="Times New Roman" panose="02020603050405020304" pitchFamily="18" charset="0"/>
                <a:cs typeface="Times New Roman" panose="02020603050405020304" pitchFamily="18" charset="0"/>
              </a:rPr>
              <a:t>Part-of-Speech </a:t>
            </a:r>
            <a:r>
              <a:rPr lang="en-US" b="1" dirty="0">
                <a:latin typeface="Times New Roman" panose="02020603050405020304" pitchFamily="18" charset="0"/>
                <a:cs typeface="Times New Roman" panose="02020603050405020304" pitchFamily="18" charset="0"/>
              </a:rPr>
              <a:t>Tagging</a:t>
            </a:r>
          </a:p>
          <a:p>
            <a:pPr marL="0" indent="0" algn="just">
              <a:buNone/>
            </a:pPr>
            <a:r>
              <a:rPr lang="en-US" dirty="0">
                <a:latin typeface="Times New Roman" panose="02020603050405020304" pitchFamily="18" charset="0"/>
                <a:cs typeface="Times New Roman" panose="02020603050405020304" pitchFamily="18" charset="0"/>
              </a:rPr>
              <a:t>This step is used to tag each word present in the sentence with a POS tag, for example, “VB” for a verb, “AJJ” for an adjective, and “NN” for a noun.</a:t>
            </a:r>
          </a:p>
          <a:p>
            <a:pPr algn="just"/>
            <a:r>
              <a:rPr lang="en-US" b="1" dirty="0" smtClean="0">
                <a:latin typeface="Times New Roman" panose="02020603050405020304" pitchFamily="18" charset="0"/>
                <a:cs typeface="Times New Roman" panose="02020603050405020304" pitchFamily="18" charset="0"/>
              </a:rPr>
              <a:t>Score </a:t>
            </a:r>
            <a:r>
              <a:rPr lang="en-US" b="1" dirty="0">
                <a:latin typeface="Times New Roman" panose="02020603050405020304" pitchFamily="18" charset="0"/>
                <a:cs typeface="Times New Roman" panose="02020603050405020304" pitchFamily="18" charset="0"/>
              </a:rPr>
              <a:t>Generation</a:t>
            </a:r>
          </a:p>
          <a:p>
            <a:pPr marL="0" indent="0" algn="just">
              <a:buNone/>
            </a:pPr>
            <a:r>
              <a:rPr lang="en-US" dirty="0">
                <a:latin typeface="Times New Roman" panose="02020603050405020304" pitchFamily="18" charset="0"/>
                <a:cs typeface="Times New Roman" panose="02020603050405020304" pitchFamily="18" charset="0"/>
              </a:rPr>
              <a:t>The review text was evaluated for sentiment, and a score was generated. For calculating the sentiment score, the dataset was matched with opinion lexicon </a:t>
            </a:r>
            <a:r>
              <a:rPr lang="en-US" dirty="0" smtClean="0">
                <a:latin typeface="Times New Roman" panose="02020603050405020304" pitchFamily="18" charset="0"/>
                <a:cs typeface="Times New Roman" panose="02020603050405020304" pitchFamily="18" charset="0"/>
              </a:rPr>
              <a:t>that </a:t>
            </a:r>
            <a:r>
              <a:rPr lang="en-US" dirty="0">
                <a:latin typeface="Times New Roman" panose="02020603050405020304" pitchFamily="18" charset="0"/>
                <a:cs typeface="Times New Roman" panose="02020603050405020304" pitchFamily="18" charset="0"/>
              </a:rPr>
              <a:t>consists of 5,000 positive words and 4,500 negative words with their respective scores. The sentiment score was calculated for each review text based on the scores of the lexicon. The review text was labeled as positive if the score was &gt;0; otherwise, it was labeled as negative.</a:t>
            </a:r>
            <a:endParaRPr lang="en-US"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8688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0011" y="624110"/>
            <a:ext cx="9804601" cy="805445"/>
          </a:xfrm>
        </p:spPr>
        <p:txBody>
          <a:bodyPr>
            <a:normAutofit fontScale="90000"/>
          </a:bodyPr>
          <a:lstStyle/>
          <a:p>
            <a:r>
              <a:rPr lang="en-US" b="1" dirty="0">
                <a:latin typeface="Times New Roman" panose="02020603050405020304" pitchFamily="18" charset="0"/>
                <a:cs typeface="Times New Roman" panose="02020603050405020304" pitchFamily="18" charset="0"/>
              </a:rPr>
              <a:t>The CNN-LSTM Model</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pic>
        <p:nvPicPr>
          <p:cNvPr id="4" name="Main graphic"/>
          <p:cNvPicPr>
            <a:picLocks noGrp="1"/>
          </p:cNvPicPr>
          <p:nvPr>
            <p:ph idx="1"/>
          </p:nvPr>
        </p:nvPicPr>
        <p:blipFill>
          <a:blip r:embed="rId2"/>
          <a:stretch/>
        </p:blipFill>
        <p:spPr>
          <a:xfrm>
            <a:off x="6761408" y="437882"/>
            <a:ext cx="4906851" cy="6078828"/>
          </a:xfrm>
          <a:prstGeom prst="rect">
            <a:avLst/>
          </a:prstGeom>
          <a:ln>
            <a:noFill/>
          </a:ln>
        </p:spPr>
      </p:pic>
      <p:sp>
        <p:nvSpPr>
          <p:cNvPr id="5" name="Rectangle 4"/>
          <p:cNvSpPr/>
          <p:nvPr/>
        </p:nvSpPr>
        <p:spPr>
          <a:xfrm>
            <a:off x="824248" y="1712889"/>
            <a:ext cx="5653826" cy="923330"/>
          </a:xfrm>
          <a:prstGeom prst="rect">
            <a:avLst/>
          </a:prstGeom>
        </p:spPr>
        <p:txBody>
          <a:bodyPr wrap="square">
            <a:spAutoFit/>
          </a:bodyPr>
          <a:lstStyle/>
          <a:p>
            <a:pPr algn="just"/>
            <a:r>
              <a:rPr lang="en-US" b="0" i="0" dirty="0" smtClean="0">
                <a:solidFill>
                  <a:srgbClr val="000000"/>
                </a:solidFill>
                <a:effectLst/>
                <a:latin typeface="Times New Roman" panose="02020603050405020304" pitchFamily="18" charset="0"/>
                <a:cs typeface="Times New Roman" panose="02020603050405020304" pitchFamily="18" charset="0"/>
              </a:rPr>
              <a:t>Figure  presents the structure of the CNN-LSTM model used for sentiment classification of customers’ reviews using an Amazon dataset.</a:t>
            </a:r>
            <a:endParaRPr lang="en-US" dirty="0">
              <a:latin typeface="Times New Roman" panose="02020603050405020304" pitchFamily="18" charset="0"/>
              <a:cs typeface="Times New Roman" panose="02020603050405020304" pitchFamily="18" charset="0"/>
            </a:endParaRPr>
          </a:p>
        </p:txBody>
      </p:sp>
      <p:sp>
        <p:nvSpPr>
          <p:cNvPr id="6" name="Rectangle 5"/>
          <p:cNvSpPr/>
          <p:nvPr/>
        </p:nvSpPr>
        <p:spPr>
          <a:xfrm>
            <a:off x="824249" y="3078051"/>
            <a:ext cx="2421228" cy="369332"/>
          </a:xfrm>
          <a:prstGeom prst="rect">
            <a:avLst/>
          </a:prstGeom>
        </p:spPr>
        <p:txBody>
          <a:bodyPr wrap="square">
            <a:spAutoFit/>
          </a:bodyPr>
          <a:lstStyle/>
          <a:p>
            <a:r>
              <a:rPr lang="en-US" b="1" i="0" dirty="0" smtClean="0">
                <a:solidFill>
                  <a:srgbClr val="1F1F1F"/>
                </a:solidFill>
                <a:effectLst/>
                <a:latin typeface="Open Sans"/>
              </a:rPr>
              <a:t>Embedding Layer</a:t>
            </a:r>
            <a:endParaRPr lang="en-US" b="1" i="0" dirty="0">
              <a:solidFill>
                <a:srgbClr val="1F1F1F"/>
              </a:solidFill>
              <a:effectLst/>
              <a:latin typeface="Open Sans"/>
            </a:endParaRPr>
          </a:p>
        </p:txBody>
      </p:sp>
      <p:sp>
        <p:nvSpPr>
          <p:cNvPr id="7" name="Rectangle 6"/>
          <p:cNvSpPr/>
          <p:nvPr/>
        </p:nvSpPr>
        <p:spPr>
          <a:xfrm>
            <a:off x="824248" y="3464416"/>
            <a:ext cx="5653826" cy="2585323"/>
          </a:xfrm>
          <a:prstGeom prst="rect">
            <a:avLst/>
          </a:prstGeom>
        </p:spPr>
        <p:txBody>
          <a:bodyPr wrap="square">
            <a:spAutoFit/>
          </a:bodyPr>
          <a:lstStyle/>
          <a:p>
            <a:pPr algn="just"/>
            <a:r>
              <a:rPr lang="en-US" b="0" i="0" dirty="0" smtClean="0">
                <a:solidFill>
                  <a:srgbClr val="000000"/>
                </a:solidFill>
                <a:effectLst/>
                <a:latin typeface="Times New Roman" panose="02020603050405020304" pitchFamily="18" charset="0"/>
                <a:cs typeface="Times New Roman" panose="02020603050405020304" pitchFamily="18" charset="0"/>
              </a:rPr>
              <a:t>This is the initial layer of the CNN-LSTM model that is used to transform each word in the training dataset into an actual-valued vector, meaning that a set of sentiment-related words are constructed and transformed into a numerical form. This process is known as word embedding. The embedding layer consisted of three components: the vocabulary size (maximum features; 15,000 words), the embedding dimensions (50), and the input sequence length (400 words).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034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1635125" y="708025"/>
            <a:ext cx="9869488" cy="5203825"/>
          </a:xfrm>
        </p:spPr>
        <p:txBody>
          <a:bodyPr>
            <a:normAutofit lnSpcReduction="10000"/>
          </a:bodyPr>
          <a:lstStyle/>
          <a:p>
            <a:pPr marL="0" indent="0">
              <a:buNone/>
            </a:pPr>
            <a:r>
              <a:rPr lang="en-US" b="1" dirty="0">
                <a:latin typeface="Times New Roman" panose="02020603050405020304" pitchFamily="18" charset="0"/>
                <a:cs typeface="Times New Roman" panose="02020603050405020304" pitchFamily="18" charset="0"/>
              </a:rPr>
              <a:t>Dropout </a:t>
            </a:r>
            <a:r>
              <a:rPr lang="en-US" b="1" dirty="0" smtClean="0">
                <a:latin typeface="Times New Roman" panose="02020603050405020304" pitchFamily="18" charset="0"/>
                <a:cs typeface="Times New Roman" panose="02020603050405020304" pitchFamily="18" charset="0"/>
              </a:rPr>
              <a:t>Layer</a:t>
            </a:r>
          </a:p>
          <a:p>
            <a:pPr marL="0" indent="0">
              <a:buNone/>
            </a:pPr>
            <a:r>
              <a:rPr lang="en-US" dirty="0">
                <a:latin typeface="Times New Roman" panose="02020603050405020304" pitchFamily="18" charset="0"/>
                <a:cs typeface="Times New Roman" panose="02020603050405020304" pitchFamily="18" charset="0"/>
              </a:rPr>
              <a:t>The main task of this layer is to avoid the </a:t>
            </a:r>
            <a:r>
              <a:rPr lang="en-US" dirty="0" smtClean="0">
                <a:latin typeface="Times New Roman" panose="02020603050405020304" pitchFamily="18" charset="0"/>
                <a:cs typeface="Times New Roman" panose="02020603050405020304" pitchFamily="18" charset="0"/>
              </a:rPr>
              <a:t>over fitting </a:t>
            </a:r>
            <a:r>
              <a:rPr lang="en-US" dirty="0">
                <a:latin typeface="Times New Roman" panose="02020603050405020304" pitchFamily="18" charset="0"/>
                <a:cs typeface="Times New Roman" panose="02020603050405020304" pitchFamily="18" charset="0"/>
              </a:rPr>
              <a:t>of the </a:t>
            </a:r>
            <a:r>
              <a:rPr lang="en-US" dirty="0" smtClean="0">
                <a:latin typeface="Times New Roman" panose="02020603050405020304" pitchFamily="18" charset="0"/>
                <a:cs typeface="Times New Roman" panose="02020603050405020304" pitchFamily="18" charset="0"/>
              </a:rPr>
              <a:t>model. </a:t>
            </a:r>
            <a:r>
              <a:rPr lang="en-US" dirty="0">
                <a:latin typeface="Times New Roman" panose="02020603050405020304" pitchFamily="18" charset="0"/>
                <a:cs typeface="Times New Roman" panose="02020603050405020304" pitchFamily="18" charset="0"/>
              </a:rPr>
              <a:t>Here, we assigned the value 0.4 to the dropout rate parameter, where this value has a range between 0 and 1. The main function of the dropout layer is to arbitrarily deactivate a set of neurons in the embedding layer, where every neuron denotes the dense exemplification of a sentiment word in a review text.</a:t>
            </a:r>
          </a:p>
          <a:p>
            <a:pPr marL="0" indent="0">
              <a:buNone/>
            </a:pPr>
            <a:r>
              <a:rPr lang="en-US" dirty="0">
                <a:latin typeface="Times New Roman" panose="02020603050405020304" pitchFamily="18" charset="0"/>
                <a:cs typeface="Times New Roman" panose="02020603050405020304" pitchFamily="18" charset="0"/>
              </a:rPr>
              <a:t>CNN is a deep learning technique used in different areas such as natural language preprocessing tasks, computer vision, and medical image processing.</a:t>
            </a:r>
          </a:p>
          <a:p>
            <a:pPr marL="0" indent="0">
              <a:buNone/>
            </a:pPr>
            <a:r>
              <a:rPr lang="en-US" b="1" dirty="0">
                <a:latin typeface="Times New Roman" panose="02020603050405020304" pitchFamily="18" charset="0"/>
                <a:cs typeface="Times New Roman" panose="02020603050405020304" pitchFamily="18" charset="0"/>
              </a:rPr>
              <a:t>Convolution Layer</a:t>
            </a:r>
          </a:p>
          <a:p>
            <a:pPr marL="0" indent="0">
              <a:buNone/>
            </a:pPr>
            <a:r>
              <a:rPr lang="en-US" dirty="0">
                <a:latin typeface="Times New Roman" panose="02020603050405020304" pitchFamily="18" charset="0"/>
                <a:cs typeface="Times New Roman" panose="02020603050405020304" pitchFamily="18" charset="0"/>
              </a:rPr>
              <a:t>The third layer of the CNN-LSTM model is used for the extraction of features from the input matrix. It uses </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convolution filters that operate over the elements of the input sequence matrix to find the convolutions for each sequence. We set the number of filters to 64 and the size of the filter kernel to  3 × 3</a:t>
            </a:r>
            <a:r>
              <a:rPr lang="en-US" dirty="0" smtClean="0">
                <a:latin typeface="Times New Roman" panose="02020603050405020304" pitchFamily="18" charset="0"/>
                <a:cs typeface="Times New Roman" panose="02020603050405020304" pitchFamily="18" charset="0"/>
              </a:rPr>
              <a:t>.</a:t>
            </a:r>
          </a:p>
          <a:p>
            <a:pPr marL="0" indent="0">
              <a:buNone/>
            </a:pPr>
            <a:r>
              <a:rPr lang="en-US" b="1" dirty="0"/>
              <a:t>Max Pooling Layer</a:t>
            </a:r>
          </a:p>
          <a:p>
            <a:pPr marL="0" indent="0">
              <a:buNone/>
            </a:pPr>
            <a:r>
              <a:rPr lang="en-US" dirty="0">
                <a:latin typeface="Times New Roman" panose="02020603050405020304" pitchFamily="18" charset="0"/>
                <a:cs typeface="Times New Roman" panose="02020603050405020304" pitchFamily="18" charset="0"/>
              </a:rPr>
              <a:t>This layer performs </a:t>
            </a:r>
            <a:r>
              <a:rPr lang="en-US" dirty="0" smtClean="0">
                <a:latin typeface="Times New Roman" panose="02020603050405020304" pitchFamily="18" charset="0"/>
                <a:cs typeface="Times New Roman" panose="02020603050405020304" pitchFamily="18" charset="0"/>
              </a:rPr>
              <a:t>down sampling </a:t>
            </a:r>
            <a:r>
              <a:rPr lang="en-US" dirty="0">
                <a:latin typeface="Times New Roman" panose="02020603050405020304" pitchFamily="18" charset="0"/>
                <a:cs typeface="Times New Roman" panose="02020603050405020304" pitchFamily="18" charset="0"/>
              </a:rPr>
              <a:t>beside the spatial dimensionality of the given input sequences. It considers the maximum value of all input features in the pool of each filter kernel. It has assigned to 5 × 5 kernel.</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5130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2890" y="721217"/>
            <a:ext cx="9791722" cy="5190005"/>
          </a:xfrm>
        </p:spPr>
        <p:txBody>
          <a:bodyPr/>
          <a:lstStyle/>
          <a:p>
            <a:pPr marL="0" indent="0">
              <a:buNone/>
            </a:pPr>
            <a:r>
              <a:rPr lang="en-US" b="1" dirty="0">
                <a:latin typeface="Times New Roman" panose="02020603050405020304" pitchFamily="18" charset="0"/>
                <a:cs typeface="Times New Roman" panose="02020603050405020304" pitchFamily="18" charset="0"/>
              </a:rPr>
              <a:t>Dense Layer (Fully Connected Layer)</a:t>
            </a:r>
          </a:p>
          <a:p>
            <a:pPr marL="0" indent="0">
              <a:buNone/>
            </a:pPr>
            <a:r>
              <a:rPr lang="en-US" dirty="0">
                <a:latin typeface="Times New Roman" panose="02020603050405020304" pitchFamily="18" charset="0"/>
                <a:cs typeface="Times New Roman" panose="02020603050405020304" pitchFamily="18" charset="0"/>
              </a:rPr>
              <a:t>This is a hidden layer in the CNN-LSTM model. It consists of 512 artificial connected neurons that connect all neurons of the network. The function applied to this layer is the </a:t>
            </a:r>
            <a:r>
              <a:rPr lang="en-US" dirty="0" smtClean="0">
                <a:latin typeface="Times New Roman" panose="02020603050405020304" pitchFamily="18" charset="0"/>
                <a:cs typeface="Times New Roman" panose="02020603050405020304" pitchFamily="18" charset="0"/>
              </a:rPr>
              <a:t>rectified </a:t>
            </a:r>
            <a:r>
              <a:rPr lang="en-US" dirty="0">
                <a:latin typeface="Times New Roman" panose="02020603050405020304" pitchFamily="18" charset="0"/>
                <a:cs typeface="Times New Roman" panose="02020603050405020304" pitchFamily="18" charset="0"/>
              </a:rPr>
              <a:t>linear unit described by the following equation</a:t>
            </a:r>
            <a:r>
              <a:rPr lang="en-US" dirty="0" smtClean="0">
                <a:latin typeface="Times New Roman" panose="02020603050405020304" pitchFamily="18" charset="0"/>
                <a:cs typeface="Times New Roman" panose="02020603050405020304" pitchFamily="18" charset="0"/>
              </a:rPr>
              <a:t>:</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Sigmoid Activation Function</a:t>
            </a:r>
          </a:p>
          <a:p>
            <a:pPr marL="0" indent="0">
              <a:buNone/>
            </a:pPr>
            <a:r>
              <a:rPr lang="en-US" dirty="0">
                <a:latin typeface="Times New Roman" panose="02020603050405020304" pitchFamily="18" charset="0"/>
                <a:cs typeface="Times New Roman" panose="02020603050405020304" pitchFamily="18" charset="0"/>
              </a:rPr>
              <a:t>It is the first layer that detects and classifies the output classes (positive or negative sentiment). The sigmoid function </a:t>
            </a:r>
            <a:r>
              <a:rPr lang="en-US" dirty="0" smtClean="0">
                <a:latin typeface="Times New Roman" panose="02020603050405020304" pitchFamily="18" charset="0"/>
                <a:cs typeface="Times New Roman" panose="02020603050405020304" pitchFamily="18" charset="0"/>
              </a:rPr>
              <a:t>formula </a:t>
            </a:r>
            <a:r>
              <a:rPr lang="en-US" dirty="0">
                <a:latin typeface="Times New Roman" panose="02020603050405020304" pitchFamily="18" charset="0"/>
                <a:cs typeface="Times New Roman" panose="02020603050405020304" pitchFamily="18" charset="0"/>
              </a:rPr>
              <a:t>is given as follows (Algorithm 1</a:t>
            </a:r>
            <a:r>
              <a:rPr lang="en-US" dirty="0" smtClean="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10" name="AutoShape 8" descr="mathematical equ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2" descr="mathematical equati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 name="Picture 13"/>
          <p:cNvPicPr>
            <a:picLocks noChangeAspect="1"/>
          </p:cNvPicPr>
          <p:nvPr/>
        </p:nvPicPr>
        <p:blipFill>
          <a:blip r:embed="rId2"/>
          <a:stretch>
            <a:fillRect/>
          </a:stretch>
        </p:blipFill>
        <p:spPr>
          <a:xfrm>
            <a:off x="4468968" y="3837903"/>
            <a:ext cx="2498502" cy="1815921"/>
          </a:xfrm>
          <a:prstGeom prst="rect">
            <a:avLst/>
          </a:prstGeom>
        </p:spPr>
      </p:pic>
    </p:spTree>
    <p:extLst>
      <p:ext uri="{BB962C8B-B14F-4D97-AF65-F5344CB8AC3E}">
        <p14:creationId xmlns:p14="http://schemas.microsoft.com/office/powerpoint/2010/main" val="711800873"/>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34</TotalTime>
  <Words>1198</Words>
  <Application>Microsoft Office PowerPoint</Application>
  <PresentationFormat>Widescreen</PresentationFormat>
  <Paragraphs>59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Century Gothic</vt:lpstr>
      <vt:lpstr>Open Sans</vt:lpstr>
      <vt:lpstr>Times New Roman</vt:lpstr>
      <vt:lpstr>Wingdings 3</vt:lpstr>
      <vt:lpstr>Wisp</vt:lpstr>
      <vt:lpstr>Sentiment Analysis of  E-Commerce Product Reviews</vt:lpstr>
      <vt:lpstr>Abstract</vt:lpstr>
      <vt:lpstr>PowerPoint Presentation</vt:lpstr>
      <vt:lpstr>Materials and Methods </vt:lpstr>
      <vt:lpstr>Data Preprocessing </vt:lpstr>
      <vt:lpstr>PowerPoint Presentation</vt:lpstr>
      <vt:lpstr>The CNN-LSTM Model </vt:lpstr>
      <vt:lpstr>PowerPoint Presentation</vt:lpstr>
      <vt:lpstr>PowerPoint Presentation</vt:lpstr>
      <vt:lpstr>Experimental Results </vt:lpstr>
      <vt:lpstr>PowerPoint Presentation</vt:lpstr>
      <vt:lpstr>Conclusion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Project for Disaster Tweet Classification</dc:title>
  <dc:creator>LENOVO</dc:creator>
  <cp:lastModifiedBy>LENOVO</cp:lastModifiedBy>
  <cp:revision>6</cp:revision>
  <dcterms:created xsi:type="dcterms:W3CDTF">2025-01-25T16:18:43Z</dcterms:created>
  <dcterms:modified xsi:type="dcterms:W3CDTF">2025-01-25T16:53:06Z</dcterms:modified>
</cp:coreProperties>
</file>